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42"/>
  </p:notesMasterIdLst>
  <p:handoutMasterIdLst>
    <p:handoutMasterId r:id="rId43"/>
  </p:handoutMasterIdLst>
  <p:sldIdLst>
    <p:sldId id="258" r:id="rId10"/>
    <p:sldId id="270" r:id="rId11"/>
    <p:sldId id="278" r:id="rId12"/>
    <p:sldId id="264" r:id="rId13"/>
    <p:sldId id="282" r:id="rId14"/>
    <p:sldId id="274" r:id="rId15"/>
    <p:sldId id="279" r:id="rId16"/>
    <p:sldId id="266" r:id="rId17"/>
    <p:sldId id="267" r:id="rId18"/>
    <p:sldId id="283" r:id="rId19"/>
    <p:sldId id="297" r:id="rId20"/>
    <p:sldId id="268" r:id="rId21"/>
    <p:sldId id="277" r:id="rId22"/>
    <p:sldId id="285" r:id="rId23"/>
    <p:sldId id="284" r:id="rId24"/>
    <p:sldId id="269" r:id="rId25"/>
    <p:sldId id="280" r:id="rId26"/>
    <p:sldId id="271" r:id="rId27"/>
    <p:sldId id="292" r:id="rId28"/>
    <p:sldId id="293" r:id="rId29"/>
    <p:sldId id="272" r:id="rId30"/>
    <p:sldId id="275" r:id="rId31"/>
    <p:sldId id="287" r:id="rId32"/>
    <p:sldId id="273" r:id="rId33"/>
    <p:sldId id="288" r:id="rId34"/>
    <p:sldId id="289" r:id="rId35"/>
    <p:sldId id="296" r:id="rId36"/>
    <p:sldId id="281" r:id="rId37"/>
    <p:sldId id="294" r:id="rId38"/>
    <p:sldId id="295" r:id="rId39"/>
    <p:sldId id="290" r:id="rId40"/>
    <p:sldId id="262" r:id="rId41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58"/>
  </p:normalViewPr>
  <p:slideViewPr>
    <p:cSldViewPr snapToGrid="0">
      <p:cViewPr varScale="1">
        <p:scale>
          <a:sx n="121" d="100"/>
          <a:sy n="121" d="100"/>
        </p:scale>
        <p:origin x="1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7/20/23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348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8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4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78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26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86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88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3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5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476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077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90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03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498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71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186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069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17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541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635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861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9271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456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27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775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8343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488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38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3043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347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erobins@hdfgroup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um.hdfgroup.org/t/what-do-you-want-to-see-in-hdf5-2-0/1000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group.org/2023/05/release-of-hdf5-1-14-1-newsletter-194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group.org/2023/07/release-of-hdf-4-2-16-2-a-patch-release-newsletter-195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DFGroup/hdf4/discussion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um.hdfgroup.org/t/hdf4-change-procedure/1124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group.org/2023/04/release-of-hdfview-3-3-0-newsletter-193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DFGroup/cve_hdf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derobins@hdfgroup.or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dfgroup.org/donate" TargetMode="External"/><Relationship Id="rId5" Type="http://schemas.openxmlformats.org/officeDocument/2006/relationships/hyperlink" Target="mailto:info@hdfgroup.org" TargetMode="External"/><Relationship Id="rId4" Type="http://schemas.openxmlformats.org/officeDocument/2006/relationships/image" Target="../media/image1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group.org/hug/hug23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desy.de/event/39343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The State of HDF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18735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Summer ESIP 2023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100" y="3998949"/>
            <a:ext cx="3540300" cy="128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Dana Robinson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Director of Software Engineering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NASA EED-3 / The HDF Group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>
                <a:hlinkClick r:id="rId3"/>
              </a:rPr>
              <a:t>derobins@hdfgroup.org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About us</a:t>
            </a:r>
          </a:p>
          <a:p>
            <a:r>
              <a:rPr lang="en-US" dirty="0"/>
              <a:t>Software status</a:t>
            </a:r>
          </a:p>
          <a:p>
            <a:r>
              <a:rPr lang="en-US" dirty="0"/>
              <a:t>Current focus</a:t>
            </a:r>
          </a:p>
          <a:p>
            <a:r>
              <a:rPr lang="en-US" dirty="0"/>
              <a:t>How we can help each other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77896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92017"/>
            <a:ext cx="8229600" cy="876068"/>
          </a:xfrm>
        </p:spPr>
        <p:txBody>
          <a:bodyPr/>
          <a:lstStyle/>
          <a:p>
            <a:pPr algn="ctr"/>
            <a:r>
              <a:rPr lang="en-US" dirty="0"/>
              <a:t>About us</a:t>
            </a:r>
          </a:p>
        </p:txBody>
      </p:sp>
    </p:spTree>
    <p:extLst>
      <p:ext uri="{BB962C8B-B14F-4D97-AF65-F5344CB8AC3E}">
        <p14:creationId xmlns:p14="http://schemas.microsoft.com/office/powerpoint/2010/main" val="183899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Located in Champaign, IL</a:t>
            </a:r>
          </a:p>
          <a:p>
            <a:r>
              <a:rPr lang="en-US" dirty="0"/>
              <a:t>Spun off from NCSA in 2006</a:t>
            </a:r>
          </a:p>
          <a:p>
            <a:r>
              <a:rPr lang="en-US" dirty="0"/>
              <a:t>Non-profit 501(c)(3)</a:t>
            </a:r>
          </a:p>
          <a:p>
            <a:r>
              <a:rPr lang="en-US" dirty="0"/>
              <a:t>~25 employees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HDF Group</a:t>
            </a:r>
          </a:p>
        </p:txBody>
      </p:sp>
      <p:pic>
        <p:nvPicPr>
          <p:cNvPr id="5" name="Picture 4" descr="A map with a location on it&#10;&#10;Description automatically generated">
            <a:extLst>
              <a:ext uri="{FF2B5EF4-FFF2-40B4-BE49-F238E27FC236}">
                <a16:creationId xmlns:a16="http://schemas.microsoft.com/office/drawing/2014/main" id="{77EFAF2F-6788-6E03-453B-FD4A22B3C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241" y="2807631"/>
            <a:ext cx="2170387" cy="368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01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Mission-driven</a:t>
            </a:r>
          </a:p>
          <a:p>
            <a:pPr lvl="1"/>
            <a:r>
              <a:rPr lang="en-US" dirty="0"/>
              <a:t>Sustainable development of HDF technologies</a:t>
            </a:r>
          </a:p>
          <a:p>
            <a:pPr lvl="1"/>
            <a:r>
              <a:rPr lang="en-US" dirty="0"/>
              <a:t>Guarantee continual accessibility of HDF data </a:t>
            </a:r>
          </a:p>
          <a:p>
            <a:r>
              <a:rPr lang="en-US" dirty="0"/>
              <a:t>Services</a:t>
            </a:r>
          </a:p>
          <a:p>
            <a:pPr lvl="1"/>
            <a:r>
              <a:rPr lang="en-US" dirty="0"/>
              <a:t>Maintain and develop HDF products</a:t>
            </a:r>
          </a:p>
          <a:p>
            <a:pPr lvl="1"/>
            <a:r>
              <a:rPr lang="en-US" dirty="0"/>
              <a:t>Consulting and support contracts</a:t>
            </a:r>
          </a:p>
          <a:p>
            <a:pPr lvl="1"/>
            <a:r>
              <a:rPr lang="en-US" dirty="0"/>
              <a:t>Training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HDF Group</a:t>
            </a:r>
          </a:p>
        </p:txBody>
      </p:sp>
    </p:spTree>
    <p:extLst>
      <p:ext uri="{BB962C8B-B14F-4D97-AF65-F5344CB8AC3E}">
        <p14:creationId xmlns:p14="http://schemas.microsoft.com/office/powerpoint/2010/main" val="63891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HDF5 1.0.0 was released in 1998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will the next 25 years bring?</a:t>
            </a:r>
          </a:p>
          <a:p>
            <a:pPr marL="25400" indent="0">
              <a:buNone/>
            </a:pPr>
            <a:endParaRPr lang="en-US" sz="1600" dirty="0">
              <a:hlinkClick r:id="rId3"/>
            </a:endParaRPr>
          </a:p>
          <a:p>
            <a:pPr marL="25400" indent="0">
              <a:buNone/>
            </a:pPr>
            <a:r>
              <a:rPr lang="en-US" sz="1600" dirty="0">
                <a:hlinkClick r:id="rId3"/>
              </a:rPr>
              <a:t>https://forum.hdfgroup.org/t/what-do-you-want-to-see-in-hdf5-2-0/10003</a:t>
            </a:r>
            <a:endParaRPr lang="en-US" sz="1600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 years of HDF5!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13E64F-B7FB-7A1F-CB28-3FDB94F8D433}"/>
              </a:ext>
            </a:extLst>
          </p:cNvPr>
          <p:cNvSpPr txBox="1"/>
          <p:nvPr/>
        </p:nvSpPr>
        <p:spPr>
          <a:xfrm>
            <a:off x="3077840" y="2870698"/>
            <a:ext cx="29883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/>
              <a:t>🎂 🎉</a:t>
            </a:r>
          </a:p>
        </p:txBody>
      </p:sp>
    </p:spTree>
    <p:extLst>
      <p:ext uri="{BB962C8B-B14F-4D97-AF65-F5344CB8AC3E}">
        <p14:creationId xmlns:p14="http://schemas.microsoft.com/office/powerpoint/2010/main" val="221380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92017"/>
            <a:ext cx="8229600" cy="876068"/>
          </a:xfrm>
        </p:spPr>
        <p:txBody>
          <a:bodyPr/>
          <a:lstStyle/>
          <a:p>
            <a:pPr algn="ctr"/>
            <a:r>
              <a:rPr lang="en-US" dirty="0"/>
              <a:t>Software Status</a:t>
            </a:r>
          </a:p>
        </p:txBody>
      </p:sp>
    </p:spTree>
    <p:extLst>
      <p:ext uri="{BB962C8B-B14F-4D97-AF65-F5344CB8AC3E}">
        <p14:creationId xmlns:p14="http://schemas.microsoft.com/office/powerpoint/2010/main" val="170317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HDF5</a:t>
            </a:r>
          </a:p>
          <a:p>
            <a:r>
              <a:rPr lang="en-US" dirty="0"/>
              <a:t>HDF4</a:t>
            </a:r>
          </a:p>
          <a:p>
            <a:r>
              <a:rPr lang="en-US" dirty="0" err="1"/>
              <a:t>HDFView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schedules</a:t>
            </a:r>
          </a:p>
        </p:txBody>
      </p:sp>
    </p:spTree>
    <p:extLst>
      <p:ext uri="{BB962C8B-B14F-4D97-AF65-F5344CB8AC3E}">
        <p14:creationId xmlns:p14="http://schemas.microsoft.com/office/powerpoint/2010/main" val="78681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3367088"/>
            <a:ext cx="8229600" cy="2137958"/>
          </a:xfrm>
        </p:spPr>
        <p:txBody>
          <a:bodyPr/>
          <a:lstStyle/>
          <a:p>
            <a:r>
              <a:rPr lang="en-US" dirty="0"/>
              <a:t>Latest: 1.14.1(May 2023)</a:t>
            </a:r>
          </a:p>
          <a:p>
            <a:r>
              <a:rPr lang="en-US" dirty="0"/>
              <a:t>1.8 branch retired early this year</a:t>
            </a:r>
          </a:p>
          <a:p>
            <a:r>
              <a:rPr lang="en-US" dirty="0"/>
              <a:t>1.10 and 1.12 retiring this year</a:t>
            </a:r>
          </a:p>
          <a:p>
            <a:r>
              <a:rPr lang="en-US" dirty="0"/>
              <a:t>Have not scheduled 2024 yet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HDF5 Schedule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82CAD1E-E6AD-A41A-F248-BDA84FBC3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45384"/>
            <a:ext cx="82296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92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412337"/>
          </a:xfrm>
        </p:spPr>
        <p:txBody>
          <a:bodyPr/>
          <a:lstStyle/>
          <a:p>
            <a:r>
              <a:rPr lang="en-US" dirty="0"/>
              <a:t>1.14.0</a:t>
            </a:r>
          </a:p>
          <a:p>
            <a:pPr lvl="1"/>
            <a:r>
              <a:rPr lang="en-US" dirty="0"/>
              <a:t>Multi-dataset I/O</a:t>
            </a:r>
          </a:p>
          <a:p>
            <a:pPr lvl="1"/>
            <a:r>
              <a:rPr lang="en-US" dirty="0"/>
              <a:t>Selection I/O</a:t>
            </a:r>
          </a:p>
          <a:p>
            <a:pPr lvl="1"/>
            <a:r>
              <a:rPr lang="en-US" dirty="0" err="1"/>
              <a:t>Subfiling</a:t>
            </a:r>
            <a:endParaRPr lang="en-US" dirty="0"/>
          </a:p>
          <a:p>
            <a:pPr lvl="1"/>
            <a:r>
              <a:rPr lang="en-US" dirty="0"/>
              <a:t>Onion VFD</a:t>
            </a:r>
          </a:p>
          <a:p>
            <a:r>
              <a:rPr lang="en-US" dirty="0"/>
              <a:t>1.14.1</a:t>
            </a:r>
          </a:p>
          <a:p>
            <a:pPr lvl="1"/>
            <a:r>
              <a:rPr lang="en-US" dirty="0"/>
              <a:t>Maintenance release</a:t>
            </a:r>
          </a:p>
          <a:p>
            <a:pPr lvl="1"/>
            <a:r>
              <a:rPr lang="en-US" dirty="0"/>
              <a:t>bugfixes, minor features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HDF5 New Features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82343-48F3-AF71-6E6D-D58A285E6A6D}"/>
              </a:ext>
            </a:extLst>
          </p:cNvPr>
          <p:cNvSpPr txBox="1"/>
          <p:nvPr/>
        </p:nvSpPr>
        <p:spPr>
          <a:xfrm>
            <a:off x="2707278" y="5875282"/>
            <a:ext cx="5979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https://www.hdfgroup.org/2023/05/release-of-hdf5-1-14-1-newsletter-194/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31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412337"/>
          </a:xfrm>
        </p:spPr>
        <p:txBody>
          <a:bodyPr/>
          <a:lstStyle/>
          <a:p>
            <a:r>
              <a:rPr lang="en-US" dirty="0"/>
              <a:t>1.14.2</a:t>
            </a:r>
          </a:p>
          <a:p>
            <a:pPr lvl="1"/>
            <a:r>
              <a:rPr lang="en-US" dirty="0"/>
              <a:t>Read-only S3 VFD improvements</a:t>
            </a:r>
          </a:p>
          <a:p>
            <a:pPr lvl="2"/>
            <a:r>
              <a:rPr lang="en-US" dirty="0"/>
              <a:t>Better logging</a:t>
            </a:r>
          </a:p>
          <a:p>
            <a:pPr lvl="2"/>
            <a:r>
              <a:rPr lang="en-US" dirty="0"/>
              <a:t>Temporary security credential support</a:t>
            </a:r>
          </a:p>
          <a:p>
            <a:pPr lvl="1"/>
            <a:r>
              <a:rPr lang="en-US" dirty="0"/>
              <a:t>CVE-free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HDF5 New Features</a:t>
            </a:r>
          </a:p>
        </p:txBody>
      </p:sp>
    </p:spTree>
    <p:extLst>
      <p:ext uri="{BB962C8B-B14F-4D97-AF65-F5344CB8AC3E}">
        <p14:creationId xmlns:p14="http://schemas.microsoft.com/office/powerpoint/2010/main" val="3445499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2785241"/>
            <a:ext cx="8508124" cy="2511974"/>
          </a:xfrm>
        </p:spPr>
        <p:txBody>
          <a:bodyPr/>
          <a:lstStyle/>
          <a:p>
            <a:r>
              <a:rPr lang="en-US" dirty="0"/>
              <a:t>Latest: 4.2.16-2 (June 2023)</a:t>
            </a:r>
          </a:p>
          <a:p>
            <a:pPr lvl="1"/>
            <a:r>
              <a:rPr lang="en-US" dirty="0"/>
              <a:t>Patch release (fixes a Java issue w/ </a:t>
            </a:r>
            <a:r>
              <a:rPr lang="en-US" dirty="0" err="1"/>
              <a:t>HDFView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Bugfixes</a:t>
            </a:r>
          </a:p>
          <a:p>
            <a:pPr lvl="1"/>
            <a:r>
              <a:rPr lang="en-US" dirty="0"/>
              <a:t>Build system improvements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HDF4 Schedule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FD17D-A089-D105-B74C-0B87D212D289}"/>
              </a:ext>
            </a:extLst>
          </p:cNvPr>
          <p:cNvSpPr txBox="1"/>
          <p:nvPr/>
        </p:nvSpPr>
        <p:spPr>
          <a:xfrm>
            <a:off x="1702675" y="5885793"/>
            <a:ext cx="7340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https://www.hdfgroup.org/2023/07/release-of-hdf-4-2-16-2-a-patch-release-newsletter-195/</a:t>
            </a:r>
            <a:endParaRPr lang="en-US" dirty="0"/>
          </a:p>
        </p:txBody>
      </p:sp>
      <p:pic>
        <p:nvPicPr>
          <p:cNvPr id="1028" name="Picture 4" descr="HDF4 release schedule">
            <a:extLst>
              <a:ext uri="{FF2B5EF4-FFF2-40B4-BE49-F238E27FC236}">
                <a16:creationId xmlns:a16="http://schemas.microsoft.com/office/drawing/2014/main" id="{A628A5FF-110E-7D68-6B2A-1D89D5873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97" y="1150706"/>
            <a:ext cx="8265103" cy="13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336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HDF4 Changes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99D87B-B6AE-68AA-D3E6-423E25FE0A08}"/>
              </a:ext>
            </a:extLst>
          </p:cNvPr>
          <p:cNvSpPr txBox="1"/>
          <p:nvPr/>
        </p:nvSpPr>
        <p:spPr>
          <a:xfrm>
            <a:off x="457200" y="1397876"/>
            <a:ext cx="3886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https://github.com/HDFGroup/hdf4/discussions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 descr="A screenshot of a black screen&#10;&#10;Description automatically generated">
            <a:extLst>
              <a:ext uri="{FF2B5EF4-FFF2-40B4-BE49-F238E27FC236}">
                <a16:creationId xmlns:a16="http://schemas.microsoft.com/office/drawing/2014/main" id="{E9518BB5-B326-0BE1-C651-1668BBC50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9" y="1921096"/>
            <a:ext cx="7772400" cy="397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03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170599"/>
          </a:xfrm>
        </p:spPr>
        <p:txBody>
          <a:bodyPr/>
          <a:lstStyle/>
          <a:p>
            <a:pPr marL="25400" indent="0">
              <a:buNone/>
            </a:pPr>
            <a:r>
              <a:rPr lang="en-US" dirty="0"/>
              <a:t>As always, we:</a:t>
            </a:r>
          </a:p>
          <a:p>
            <a:r>
              <a:rPr lang="en-US" dirty="0"/>
              <a:t>Strive to maintain API compatibility</a:t>
            </a:r>
          </a:p>
          <a:p>
            <a:pPr lvl="1"/>
            <a:r>
              <a:rPr lang="en-US" dirty="0"/>
              <a:t>HDF5's compatibility macro scheme, etc.</a:t>
            </a:r>
          </a:p>
          <a:p>
            <a:r>
              <a:rPr lang="en-US" dirty="0"/>
              <a:t>Are committed to file format forward and backward compatibility</a:t>
            </a:r>
          </a:p>
          <a:p>
            <a:pPr lvl="1"/>
            <a:r>
              <a:rPr lang="en-US" dirty="0"/>
              <a:t>Should always be able to create files in earlier formats</a:t>
            </a:r>
          </a:p>
          <a:p>
            <a:pPr lvl="1"/>
            <a:r>
              <a:rPr lang="en-US" dirty="0"/>
              <a:t>Should always be able to read earlier file formats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Product Change Policy</a:t>
            </a:r>
          </a:p>
        </p:txBody>
      </p:sp>
    </p:spTree>
    <p:extLst>
      <p:ext uri="{BB962C8B-B14F-4D97-AF65-F5344CB8AC3E}">
        <p14:creationId xmlns:p14="http://schemas.microsoft.com/office/powerpoint/2010/main" val="240390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445062" cy="4170599"/>
          </a:xfrm>
        </p:spPr>
        <p:txBody>
          <a:bodyPr/>
          <a:lstStyle/>
          <a:p>
            <a:pPr marL="25400" indent="0">
              <a:buNone/>
            </a:pPr>
            <a:r>
              <a:rPr lang="en-US" dirty="0">
                <a:solidFill>
                  <a:srgbClr val="FF0000"/>
                </a:solidFill>
              </a:rPr>
              <a:t>Before implementing a breaking change, we will:</a:t>
            </a:r>
          </a:p>
          <a:p>
            <a:r>
              <a:rPr lang="en-US" dirty="0"/>
              <a:t>Create a discussion post on GitHub</a:t>
            </a:r>
          </a:p>
          <a:p>
            <a:r>
              <a:rPr lang="en-US" dirty="0"/>
              <a:t>Create a post in the HDF Forum</a:t>
            </a:r>
          </a:p>
          <a:p>
            <a:r>
              <a:rPr lang="en-US" dirty="0"/>
              <a:t>Make an announcement in the newsletter</a:t>
            </a:r>
          </a:p>
          <a:p>
            <a:r>
              <a:rPr lang="en-US" dirty="0"/>
              <a:t>Attempt to contact people who we know might be affected</a:t>
            </a:r>
          </a:p>
          <a:p>
            <a:r>
              <a:rPr lang="en-US" dirty="0"/>
              <a:t>Allow at least 30 days for comments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Product Change Policy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48D58-BB7D-D0D6-A14F-739962FDB166}"/>
              </a:ext>
            </a:extLst>
          </p:cNvPr>
          <p:cNvSpPr txBox="1"/>
          <p:nvPr/>
        </p:nvSpPr>
        <p:spPr>
          <a:xfrm>
            <a:off x="4235668" y="5906814"/>
            <a:ext cx="4794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https://forum.hdfgroup.org/t/hdf4-change-procedure/11240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0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170599"/>
          </a:xfrm>
        </p:spPr>
        <p:txBody>
          <a:bodyPr/>
          <a:lstStyle/>
          <a:p>
            <a:r>
              <a:rPr lang="en-US" dirty="0"/>
              <a:t>Latest: </a:t>
            </a:r>
            <a:r>
              <a:rPr lang="en-US" dirty="0" err="1"/>
              <a:t>HDFView</a:t>
            </a:r>
            <a:r>
              <a:rPr lang="en-US" dirty="0"/>
              <a:t> 3.3.0 (April 2023)</a:t>
            </a:r>
          </a:p>
          <a:p>
            <a:r>
              <a:rPr lang="en-US" dirty="0"/>
              <a:t>Based on:</a:t>
            </a:r>
          </a:p>
          <a:p>
            <a:pPr lvl="1"/>
            <a:r>
              <a:rPr lang="en-US" dirty="0"/>
              <a:t>HDF5 1.14.1</a:t>
            </a:r>
          </a:p>
          <a:p>
            <a:pPr lvl="1"/>
            <a:r>
              <a:rPr lang="en-US" dirty="0"/>
              <a:t>HDF4 4.2.16 (4.2.16-2 coming soon)</a:t>
            </a:r>
          </a:p>
          <a:p>
            <a:r>
              <a:rPr lang="en-US" dirty="0"/>
              <a:t>Releases based on older versions of HDF5 (e.g., 1.10) have been retired</a:t>
            </a:r>
          </a:p>
          <a:p>
            <a:r>
              <a:rPr lang="en-US" dirty="0"/>
              <a:t>Looking to modernize or replace this!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HDFView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987828-AF4D-D00B-4100-5DE4C0A0960B}"/>
              </a:ext>
            </a:extLst>
          </p:cNvPr>
          <p:cNvSpPr txBox="1"/>
          <p:nvPr/>
        </p:nvSpPr>
        <p:spPr>
          <a:xfrm>
            <a:off x="2762440" y="5854263"/>
            <a:ext cx="6139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https://www.hdfgroup.org/2023/04/release-of-hdfview-3-3-0-newsletter-193/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779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92017"/>
            <a:ext cx="8229600" cy="876068"/>
          </a:xfrm>
        </p:spPr>
        <p:txBody>
          <a:bodyPr/>
          <a:lstStyle/>
          <a:p>
            <a:pPr algn="ctr"/>
            <a:r>
              <a:rPr lang="en-US" dirty="0"/>
              <a:t>Current Focus</a:t>
            </a:r>
          </a:p>
        </p:txBody>
      </p:sp>
    </p:spTree>
    <p:extLst>
      <p:ext uri="{BB962C8B-B14F-4D97-AF65-F5344CB8AC3E}">
        <p14:creationId xmlns:p14="http://schemas.microsoft.com/office/powerpoint/2010/main" val="821025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Improve software quality</a:t>
            </a:r>
          </a:p>
          <a:p>
            <a:r>
              <a:rPr lang="en-US" dirty="0"/>
              <a:t>Increase transparency</a:t>
            </a:r>
          </a:p>
          <a:p>
            <a:r>
              <a:rPr lang="en-US" dirty="0"/>
              <a:t>Strengthen our community</a:t>
            </a:r>
          </a:p>
          <a:p>
            <a:r>
              <a:rPr lang="en-US" dirty="0"/>
              <a:t>Modernize HDF Products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working on?</a:t>
            </a:r>
          </a:p>
        </p:txBody>
      </p:sp>
    </p:spTree>
    <p:extLst>
      <p:ext uri="{BB962C8B-B14F-4D97-AF65-F5344CB8AC3E}">
        <p14:creationId xmlns:p14="http://schemas.microsoft.com/office/powerpoint/2010/main" val="3433938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Product Development</a:t>
            </a:r>
          </a:p>
        </p:txBody>
      </p:sp>
      <p:pic>
        <p:nvPicPr>
          <p:cNvPr id="7" name="Picture 6" descr="A graph with green lines&#10;&#10;Description automatically generated">
            <a:extLst>
              <a:ext uri="{FF2B5EF4-FFF2-40B4-BE49-F238E27FC236}">
                <a16:creationId xmlns:a16="http://schemas.microsoft.com/office/drawing/2014/main" id="{934ED8DA-EE66-6128-EAEA-7636C898C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16137"/>
            <a:ext cx="7772400" cy="2053577"/>
          </a:xfrm>
          <a:prstGeom prst="rect">
            <a:avLst/>
          </a:prstGeom>
        </p:spPr>
      </p:pic>
      <p:pic>
        <p:nvPicPr>
          <p:cNvPr id="9" name="Picture 8" descr="A graph of a graph&#10;&#10;Description automatically generated">
            <a:extLst>
              <a:ext uri="{FF2B5EF4-FFF2-40B4-BE49-F238E27FC236}">
                <a16:creationId xmlns:a16="http://schemas.microsoft.com/office/drawing/2014/main" id="{3EC1108B-6552-C194-012C-93BB51CA7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135145"/>
            <a:ext cx="7772400" cy="1871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9F45BC-F5E2-EEA7-C93F-E36AB81164E5}"/>
              </a:ext>
            </a:extLst>
          </p:cNvPr>
          <p:cNvSpPr txBox="1"/>
          <p:nvPr/>
        </p:nvSpPr>
        <p:spPr>
          <a:xfrm>
            <a:off x="457200" y="1308360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A34F6F-43C5-29E9-5A12-3EB1984237C3}"/>
              </a:ext>
            </a:extLst>
          </p:cNvPr>
          <p:cNvSpPr txBox="1"/>
          <p:nvPr/>
        </p:nvSpPr>
        <p:spPr>
          <a:xfrm>
            <a:off x="457200" y="3835423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HDF4</a:t>
            </a:r>
          </a:p>
        </p:txBody>
      </p:sp>
    </p:spTree>
    <p:extLst>
      <p:ext uri="{BB962C8B-B14F-4D97-AF65-F5344CB8AC3E}">
        <p14:creationId xmlns:p14="http://schemas.microsoft.com/office/powerpoint/2010/main" val="997384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Product Development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9F45BC-F5E2-EEA7-C93F-E36AB81164E5}"/>
              </a:ext>
            </a:extLst>
          </p:cNvPr>
          <p:cNvSpPr txBox="1"/>
          <p:nvPr/>
        </p:nvSpPr>
        <p:spPr>
          <a:xfrm>
            <a:off x="457200" y="1308360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HDFView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A34F6F-43C5-29E9-5A12-3EB1984237C3}"/>
              </a:ext>
            </a:extLst>
          </p:cNvPr>
          <p:cNvSpPr txBox="1"/>
          <p:nvPr/>
        </p:nvSpPr>
        <p:spPr>
          <a:xfrm>
            <a:off x="457200" y="3835423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HSDS</a:t>
            </a:r>
          </a:p>
        </p:txBody>
      </p:sp>
      <p:pic>
        <p:nvPicPr>
          <p:cNvPr id="6" name="Picture 5" descr="A graph with green lines&#10;&#10;Description automatically generated">
            <a:extLst>
              <a:ext uri="{FF2B5EF4-FFF2-40B4-BE49-F238E27FC236}">
                <a16:creationId xmlns:a16="http://schemas.microsoft.com/office/drawing/2014/main" id="{F5507E60-8DD0-0523-1E6D-CE92AAC95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35145"/>
            <a:ext cx="7772400" cy="2012496"/>
          </a:xfrm>
          <a:prstGeom prst="rect">
            <a:avLst/>
          </a:prstGeom>
        </p:spPr>
      </p:pic>
      <p:pic>
        <p:nvPicPr>
          <p:cNvPr id="10" name="Picture 9" descr="A graph of green lines&#10;&#10;Description automatically generated">
            <a:extLst>
              <a:ext uri="{FF2B5EF4-FFF2-40B4-BE49-F238E27FC236}">
                <a16:creationId xmlns:a16="http://schemas.microsoft.com/office/drawing/2014/main" id="{F27B1A07-A1E9-28BD-F01B-E4E39FE04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32513"/>
            <a:ext cx="7772400" cy="202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96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518634" cy="4742516"/>
          </a:xfrm>
        </p:spPr>
        <p:txBody>
          <a:bodyPr/>
          <a:lstStyle/>
          <a:p>
            <a:r>
              <a:rPr lang="en-US" dirty="0"/>
              <a:t>All CVE issues fixed</a:t>
            </a:r>
          </a:p>
          <a:p>
            <a:pPr lvl="1"/>
            <a:r>
              <a:rPr lang="en-US" dirty="0">
                <a:hlinkClick r:id="rId3"/>
              </a:rPr>
              <a:t>https://github.com/HDFGroup/cve_hdf5</a:t>
            </a:r>
            <a:endParaRPr lang="en-US" dirty="0"/>
          </a:p>
          <a:p>
            <a:pPr lvl="1"/>
            <a:r>
              <a:rPr lang="en-US" dirty="0"/>
              <a:t>3 currently unfixed</a:t>
            </a:r>
          </a:p>
          <a:p>
            <a:r>
              <a:rPr lang="en-US" dirty="0"/>
              <a:t>Testing improvements</a:t>
            </a:r>
          </a:p>
          <a:p>
            <a:pPr lvl="1"/>
            <a:r>
              <a:rPr lang="en-US" dirty="0"/>
              <a:t>Integration testing w/ key products (h5py, etc.)</a:t>
            </a:r>
          </a:p>
          <a:p>
            <a:pPr lvl="1"/>
            <a:r>
              <a:rPr lang="en-US" dirty="0"/>
              <a:t>More transparency w/ </a:t>
            </a:r>
            <a:r>
              <a:rPr lang="en-US" dirty="0" err="1"/>
              <a:t>CDash</a:t>
            </a:r>
            <a:endParaRPr lang="en-US" dirty="0"/>
          </a:p>
          <a:p>
            <a:r>
              <a:rPr lang="en-US" dirty="0"/>
              <a:t>Resolve unfixed GitHub issues</a:t>
            </a:r>
          </a:p>
          <a:p>
            <a:r>
              <a:rPr lang="en-US" dirty="0"/>
              <a:t>Code cleanup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quality</a:t>
            </a:r>
          </a:p>
        </p:txBody>
      </p:sp>
    </p:spTree>
    <p:extLst>
      <p:ext uri="{BB962C8B-B14F-4D97-AF65-F5344CB8AC3E}">
        <p14:creationId xmlns:p14="http://schemas.microsoft.com/office/powerpoint/2010/main" val="3081716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dirty="0"/>
              <a:t>HDF5, although open source, grew up in a walled garden and this mindset persists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dirty="0"/>
              <a:t>I'm working to fix this!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dirty="0"/>
              <a:t>The goal is to do all product-specific (e.g., HDF5) work with the community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Transparency</a:t>
            </a:r>
          </a:p>
        </p:txBody>
      </p:sp>
    </p:spTree>
    <p:extLst>
      <p:ext uri="{BB962C8B-B14F-4D97-AF65-F5344CB8AC3E}">
        <p14:creationId xmlns:p14="http://schemas.microsoft.com/office/powerpoint/2010/main" val="264410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HDF5 Working Group meeting</a:t>
            </a:r>
          </a:p>
          <a:p>
            <a:pPr lvl="1"/>
            <a:r>
              <a:rPr lang="en-US" dirty="0"/>
              <a:t>Every Thursday at 10:05 central time</a:t>
            </a:r>
          </a:p>
          <a:p>
            <a:pPr lvl="1"/>
            <a:r>
              <a:rPr lang="en-US" dirty="0"/>
              <a:t>Email me (</a:t>
            </a:r>
            <a:r>
              <a:rPr lang="en-US" dirty="0">
                <a:hlinkClick r:id="rId3"/>
              </a:rPr>
              <a:t>derobins@hdfgroup.org</a:t>
            </a:r>
            <a:r>
              <a:rPr lang="en-US" dirty="0"/>
              <a:t>) for an invite</a:t>
            </a:r>
          </a:p>
          <a:p>
            <a:pPr lvl="1"/>
            <a:r>
              <a:rPr lang="en-US" dirty="0"/>
              <a:t>Covers pull requests, issues, tech discussion</a:t>
            </a:r>
          </a:p>
          <a:p>
            <a:r>
              <a:rPr lang="en-US" dirty="0"/>
              <a:t>Most project planning moving to GitHub</a:t>
            </a:r>
          </a:p>
          <a:p>
            <a:r>
              <a:rPr lang="en-US" dirty="0"/>
              <a:t>More testing via GitHub actions</a:t>
            </a:r>
          </a:p>
          <a:p>
            <a:pPr lvl="1"/>
            <a:r>
              <a:rPr lang="en-US" dirty="0"/>
              <a:t>Will use public </a:t>
            </a:r>
            <a:r>
              <a:rPr lang="en-US" dirty="0" err="1"/>
              <a:t>CDash</a:t>
            </a:r>
            <a:r>
              <a:rPr lang="en-US" dirty="0"/>
              <a:t> for non-GitHub tests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Transparency</a:t>
            </a:r>
          </a:p>
        </p:txBody>
      </p:sp>
    </p:spTree>
    <p:extLst>
      <p:ext uri="{BB962C8B-B14F-4D97-AF65-F5344CB8AC3E}">
        <p14:creationId xmlns:p14="http://schemas.microsoft.com/office/powerpoint/2010/main" val="154130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Aforementioned HDF5 WG meeting</a:t>
            </a:r>
          </a:p>
          <a:p>
            <a:r>
              <a:rPr lang="en-US" dirty="0"/>
              <a:t>Everything in the transparency slides, really</a:t>
            </a:r>
          </a:p>
          <a:p>
            <a:r>
              <a:rPr lang="en-US" dirty="0"/>
              <a:t>Adding external people as code owners</a:t>
            </a:r>
          </a:p>
          <a:p>
            <a:r>
              <a:rPr lang="en-US" dirty="0"/>
              <a:t>Spending more time connecting with our users, both new and old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</a:t>
            </a:r>
          </a:p>
        </p:txBody>
      </p:sp>
    </p:spTree>
    <p:extLst>
      <p:ext uri="{BB962C8B-B14F-4D97-AF65-F5344CB8AC3E}">
        <p14:creationId xmlns:p14="http://schemas.microsoft.com/office/powerpoint/2010/main" val="2029519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Some of our key software has been around for a long time!</a:t>
            </a:r>
          </a:p>
          <a:p>
            <a:pPr lvl="1"/>
            <a:r>
              <a:rPr lang="en-US" dirty="0"/>
              <a:t>HDF(4): 35 years (1988)</a:t>
            </a:r>
          </a:p>
          <a:p>
            <a:pPr lvl="1"/>
            <a:r>
              <a:rPr lang="en-US" dirty="0"/>
              <a:t>HDF5: 25 years (1998)</a:t>
            </a:r>
          </a:p>
          <a:p>
            <a:pPr lvl="1"/>
            <a:r>
              <a:rPr lang="en-US" dirty="0" err="1"/>
              <a:t>HDFView</a:t>
            </a:r>
            <a:r>
              <a:rPr lang="en-US" dirty="0"/>
              <a:t>: 16 years (2007)</a:t>
            </a:r>
          </a:p>
          <a:p>
            <a:pPr lvl="1"/>
            <a:endParaRPr lang="en-US" dirty="0"/>
          </a:p>
          <a:p>
            <a:r>
              <a:rPr lang="en-US" dirty="0"/>
              <a:t>Although we strive to keep our software up to date, the code is still old and could use an overhaul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Modernization</a:t>
            </a:r>
          </a:p>
        </p:txBody>
      </p:sp>
    </p:spTree>
    <p:extLst>
      <p:ext uri="{BB962C8B-B14F-4D97-AF65-F5344CB8AC3E}">
        <p14:creationId xmlns:p14="http://schemas.microsoft.com/office/powerpoint/2010/main" val="1306599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Better support for new compilers</a:t>
            </a:r>
          </a:p>
          <a:p>
            <a:pPr lvl="1"/>
            <a:r>
              <a:rPr lang="en-US" dirty="0"/>
              <a:t>Especially Intel's </a:t>
            </a:r>
            <a:r>
              <a:rPr lang="en-US" dirty="0" err="1"/>
              <a:t>oneAPI</a:t>
            </a:r>
            <a:endParaRPr lang="en-US" dirty="0"/>
          </a:p>
          <a:p>
            <a:r>
              <a:rPr lang="en-US" dirty="0"/>
              <a:t>Better support for AI/ML workflows</a:t>
            </a:r>
          </a:p>
          <a:p>
            <a:r>
              <a:rPr lang="en-US" dirty="0"/>
              <a:t>Better cloud integration</a:t>
            </a:r>
          </a:p>
          <a:p>
            <a:r>
              <a:rPr lang="en-US" dirty="0"/>
              <a:t>Better support for heterogeneous computing</a:t>
            </a:r>
          </a:p>
          <a:p>
            <a:r>
              <a:rPr lang="en-US" dirty="0"/>
              <a:t>Windows Unicode support</a:t>
            </a: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Modernization</a:t>
            </a:r>
          </a:p>
        </p:txBody>
      </p:sp>
    </p:spTree>
    <p:extLst>
      <p:ext uri="{BB962C8B-B14F-4D97-AF65-F5344CB8AC3E}">
        <p14:creationId xmlns:p14="http://schemas.microsoft.com/office/powerpoint/2010/main" val="2750277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Better variable-length support</a:t>
            </a:r>
          </a:p>
          <a:p>
            <a:r>
              <a:rPr lang="en-US" dirty="0"/>
              <a:t>Multithreading</a:t>
            </a:r>
          </a:p>
          <a:p>
            <a:r>
              <a:rPr lang="en-US" dirty="0"/>
              <a:t>Support for sparse data</a:t>
            </a:r>
          </a:p>
          <a:p>
            <a:r>
              <a:rPr lang="en-US" dirty="0"/>
              <a:t>Improve performance</a:t>
            </a:r>
          </a:p>
          <a:p>
            <a:r>
              <a:rPr lang="en-US" dirty="0"/>
              <a:t>Internal cleanup</a:t>
            </a:r>
          </a:p>
          <a:p>
            <a:pPr lvl="1"/>
            <a:r>
              <a:rPr lang="en-US" dirty="0"/>
              <a:t>Easier to modify &amp; debug</a:t>
            </a:r>
          </a:p>
          <a:p>
            <a:pPr lvl="1"/>
            <a:r>
              <a:rPr lang="en-US" dirty="0"/>
              <a:t>Refactor code that made sense in 1998 but not so much now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Modernization</a:t>
            </a:r>
          </a:p>
        </p:txBody>
      </p:sp>
    </p:spTree>
    <p:extLst>
      <p:ext uri="{BB962C8B-B14F-4D97-AF65-F5344CB8AC3E}">
        <p14:creationId xmlns:p14="http://schemas.microsoft.com/office/powerpoint/2010/main" val="1065070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92017"/>
            <a:ext cx="8229600" cy="876068"/>
          </a:xfrm>
        </p:spPr>
        <p:txBody>
          <a:bodyPr/>
          <a:lstStyle/>
          <a:p>
            <a:pPr algn="ctr"/>
            <a:r>
              <a:rPr lang="en-US" dirty="0"/>
              <a:t>How can we help each other?</a:t>
            </a:r>
          </a:p>
        </p:txBody>
      </p:sp>
    </p:spTree>
    <p:extLst>
      <p:ext uri="{BB962C8B-B14F-4D97-AF65-F5344CB8AC3E}">
        <p14:creationId xmlns:p14="http://schemas.microsoft.com/office/powerpoint/2010/main" val="3809231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our non-profit mission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E1DE6AC-4307-1D8C-1388-3504C53F5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800" y="1720573"/>
            <a:ext cx="7772400" cy="2732155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89CE315-63FB-0BD2-BD15-2A32FABF4D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5022596"/>
            <a:ext cx="8229600" cy="1101226"/>
          </a:xfrm>
        </p:spPr>
        <p:txBody>
          <a:bodyPr/>
          <a:lstStyle/>
          <a:p>
            <a:pPr marL="25400" indent="0" algn="ctr">
              <a:buNone/>
            </a:pPr>
            <a:r>
              <a:rPr lang="en-US" sz="2400" dirty="0"/>
              <a:t>Contact: </a:t>
            </a:r>
            <a:r>
              <a:rPr lang="en-US" sz="2400" dirty="0">
                <a:hlinkClick r:id="rId5"/>
              </a:rPr>
              <a:t>info@hdfgroup.org</a:t>
            </a:r>
            <a:endParaRPr lang="en-US" sz="2400" dirty="0"/>
          </a:p>
          <a:p>
            <a:pPr marL="25400" indent="0" algn="ctr">
              <a:buNone/>
            </a:pPr>
            <a:r>
              <a:rPr lang="en-US" sz="2400" dirty="0">
                <a:hlinkClick r:id="rId6"/>
              </a:rPr>
              <a:t>https://www.hdfgroup.org/donate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3406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US HUG</a:t>
            </a:r>
          </a:p>
          <a:p>
            <a:pPr lvl="1"/>
            <a:r>
              <a:rPr lang="en-US" dirty="0"/>
              <a:t>August 16-18, 2023</a:t>
            </a:r>
          </a:p>
          <a:p>
            <a:pPr lvl="1"/>
            <a:r>
              <a:rPr lang="en-US" dirty="0"/>
              <a:t>The Ohio State University - Columbus, OH</a:t>
            </a:r>
          </a:p>
          <a:p>
            <a:pPr lvl="1"/>
            <a:r>
              <a:rPr lang="en-US" dirty="0">
                <a:hlinkClick r:id="rId3"/>
              </a:rPr>
              <a:t>https://www.hdfgroup.org/hug/hug23/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European HUG (focus on compression)</a:t>
            </a:r>
          </a:p>
          <a:p>
            <a:pPr lvl="1"/>
            <a:r>
              <a:rPr lang="en-US" dirty="0"/>
              <a:t>September 19-21, 2023</a:t>
            </a:r>
          </a:p>
          <a:p>
            <a:pPr lvl="1"/>
            <a:r>
              <a:rPr lang="en-US" dirty="0"/>
              <a:t>DESY - Hamburg, Germany</a:t>
            </a:r>
          </a:p>
          <a:p>
            <a:pPr lvl="1"/>
            <a:r>
              <a:rPr lang="en-US" dirty="0">
                <a:hlinkClick r:id="rId4"/>
              </a:rPr>
              <a:t>https://indico.desy.de/event/39343/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User Group Meetings</a:t>
            </a:r>
          </a:p>
        </p:txBody>
      </p:sp>
    </p:spTree>
    <p:extLst>
      <p:ext uri="{BB962C8B-B14F-4D97-AF65-F5344CB8AC3E}">
        <p14:creationId xmlns:p14="http://schemas.microsoft.com/office/powerpoint/2010/main" val="1926675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92017"/>
            <a:ext cx="8229600" cy="876068"/>
          </a:xfrm>
        </p:spPr>
        <p:txBody>
          <a:bodyPr/>
          <a:lstStyle/>
          <a:p>
            <a:pPr algn="ctr"/>
            <a:r>
              <a:rPr lang="en-US" dirty="0"/>
              <a:t>Thanks for your time!</a:t>
            </a:r>
          </a:p>
        </p:txBody>
      </p:sp>
    </p:spTree>
    <p:extLst>
      <p:ext uri="{BB962C8B-B14F-4D97-AF65-F5344CB8AC3E}">
        <p14:creationId xmlns:p14="http://schemas.microsoft.com/office/powerpoint/2010/main" val="1433662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3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4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8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5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7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8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7842</TotalTime>
  <Words>882</Words>
  <Application>Microsoft Macintosh PowerPoint</Application>
  <PresentationFormat>On-screen Show (4:3)</PresentationFormat>
  <Paragraphs>173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Avenir</vt:lpstr>
      <vt:lpstr>Helvetica Neue</vt:lpstr>
      <vt:lpstr>Source Sans Pro</vt:lpstr>
      <vt:lpstr>Verdana</vt:lpstr>
      <vt:lpstr>EOSDIS-EED</vt:lpstr>
      <vt:lpstr>The State of HDF</vt:lpstr>
      <vt:lpstr>Outline</vt:lpstr>
      <vt:lpstr>About us</vt:lpstr>
      <vt:lpstr>The HDF Group</vt:lpstr>
      <vt:lpstr>The HDF Group</vt:lpstr>
      <vt:lpstr>25 years of HDF5!</vt:lpstr>
      <vt:lpstr>Software Status</vt:lpstr>
      <vt:lpstr>Release schedules</vt:lpstr>
      <vt:lpstr>HDF5 Schedule</vt:lpstr>
      <vt:lpstr>HDF5 New Features</vt:lpstr>
      <vt:lpstr>HDF5 New Features</vt:lpstr>
      <vt:lpstr>HDF4 Schedule</vt:lpstr>
      <vt:lpstr>HDF4 Changes</vt:lpstr>
      <vt:lpstr>HDF Product Change Policy</vt:lpstr>
      <vt:lpstr>HDF Product Change Policy</vt:lpstr>
      <vt:lpstr>HDFView</vt:lpstr>
      <vt:lpstr>Current Focus</vt:lpstr>
      <vt:lpstr>What are we working on?</vt:lpstr>
      <vt:lpstr>HDF Product Development</vt:lpstr>
      <vt:lpstr>HDF Product Development</vt:lpstr>
      <vt:lpstr>Software quality</vt:lpstr>
      <vt:lpstr>Transparency</vt:lpstr>
      <vt:lpstr>Transparency</vt:lpstr>
      <vt:lpstr>Community</vt:lpstr>
      <vt:lpstr>Modernization</vt:lpstr>
      <vt:lpstr>Modernization</vt:lpstr>
      <vt:lpstr>Modernization</vt:lpstr>
      <vt:lpstr>How can we help each other?</vt:lpstr>
      <vt:lpstr>Support our non-profit mission</vt:lpstr>
      <vt:lpstr>HDF User Group Meetings</vt:lpstr>
      <vt:lpstr>Thanks for your time!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Dana Robinson</cp:lastModifiedBy>
  <cp:revision>41</cp:revision>
  <dcterms:modified xsi:type="dcterms:W3CDTF">2023-07-20T13:50:44Z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