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23"/>
  </p:notesMasterIdLst>
  <p:handoutMasterIdLst>
    <p:handoutMasterId r:id="rId24"/>
  </p:handoutMasterIdLst>
  <p:sldIdLst>
    <p:sldId id="258" r:id="rId10"/>
    <p:sldId id="260" r:id="rId11"/>
    <p:sldId id="268" r:id="rId12"/>
    <p:sldId id="271" r:id="rId13"/>
    <p:sldId id="272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62" r:id="rId22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/>
    <p:restoredTop sz="94558"/>
  </p:normalViewPr>
  <p:slideViewPr>
    <p:cSldViewPr snapToGrid="0">
      <p:cViewPr varScale="1">
        <p:scale>
          <a:sx n="121" d="100"/>
          <a:sy n="121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431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6/7/22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16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236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11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528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088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3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036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86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24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674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299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SESIP-0722-KY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PENDAP/hyrax_guide/blob/master/handlers/BES_Modules_The_HDF5_Handler.ado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221976" y="1771566"/>
            <a:ext cx="9121722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HDF5 </a:t>
            </a:r>
            <a:r>
              <a:rPr lang="en-US" b="0" dirty="0" err="1">
                <a:latin typeface="Helvetica Neue"/>
                <a:ea typeface="Helvetica Neue"/>
                <a:cs typeface="Helvetica Neue"/>
                <a:sym typeface="Helvetica Neue"/>
              </a:rPr>
              <a:t>OPeNDAP</a:t>
            </a: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 Handler Updates, and Performance Discussion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693683" y="3505178"/>
            <a:ext cx="7086600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2022 ESIP Summer Meeting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221975" y="4117902"/>
            <a:ext cx="4146825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Kent Yang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Software Engineer/NASA EED-3 contractor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/>
              <a:t>myang6@hdfgroup.org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0"/>
          </p:nvPr>
        </p:nvSpPr>
        <p:spPr>
          <a:xfrm>
            <a:off x="457199" y="1284270"/>
            <a:ext cx="8287407" cy="3907840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/>
              <a:t>2001: </a:t>
            </a:r>
            <a:r>
              <a:rPr lang="en-US" dirty="0"/>
              <a:t>A prototype of HDF5 data handler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 HDF5 to DAP***2: Default option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2008: Handler in production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 Climate and Forecast(CF) option:</a:t>
            </a:r>
          </a:p>
          <a:p>
            <a:pPr lvl="2">
              <a:tabLst>
                <a:tab pos="457200" algn="l"/>
              </a:tabLst>
            </a:pPr>
            <a:r>
              <a:rPr lang="en-US" dirty="0"/>
              <a:t>Translate HDF5 metadata to follow CF 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2008-2018: Significant improvement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Still HDF5 to DAP2</a:t>
            </a:r>
          </a:p>
          <a:p>
            <a:pPr lvl="1">
              <a:tabLst>
                <a:tab pos="457200" algn="l"/>
              </a:tabLst>
            </a:pPr>
            <a:endParaRPr lang="en-US" dirty="0"/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9565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HDF*5 </a:t>
            </a:r>
            <a:r>
              <a:rPr lang="en-US" kern="18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OPeNDAP</a:t>
            </a:r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** Handler History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A4CF9C-1987-1745-8F8E-F7C0C7759D35}"/>
              </a:ext>
            </a:extLst>
          </p:cNvPr>
          <p:cNvSpPr txBox="1"/>
          <p:nvPr/>
        </p:nvSpPr>
        <p:spPr>
          <a:xfrm>
            <a:off x="3047998" y="6169572"/>
            <a:ext cx="52446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Hierarchical Data Format </a:t>
            </a:r>
          </a:p>
          <a:p>
            <a:r>
              <a:rPr lang="en-US" dirty="0"/>
              <a:t>** Open-source Project for a Network Data Access Protocol</a:t>
            </a:r>
          </a:p>
          <a:p>
            <a:r>
              <a:rPr lang="en-US" dirty="0"/>
              <a:t>*** Data Access Protocol   </a:t>
            </a:r>
          </a:p>
        </p:txBody>
      </p:sp>
    </p:spTree>
    <p:extLst>
      <p:ext uri="{BB962C8B-B14F-4D97-AF65-F5344CB8AC3E}">
        <p14:creationId xmlns:p14="http://schemas.microsoft.com/office/powerpoint/2010/main" val="3038400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0"/>
          </p:nvPr>
        </p:nvSpPr>
        <p:spPr>
          <a:xfrm>
            <a:off x="457199" y="1284269"/>
            <a:ext cx="8455573" cy="4591013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 dirty="0"/>
              <a:t>Support DAP4 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 CF option</a:t>
            </a:r>
          </a:p>
          <a:p>
            <a:pPr lvl="2">
              <a:tabLst>
                <a:tab pos="457200" algn="l"/>
              </a:tabLst>
            </a:pPr>
            <a:r>
              <a:rPr lang="en-US" dirty="0"/>
              <a:t>Support 8-bit and 64-bit integer mapping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Default option</a:t>
            </a:r>
          </a:p>
          <a:p>
            <a:pPr lvl="2">
              <a:tabLst>
                <a:tab pos="457200" algn="l"/>
              </a:tabLst>
            </a:pPr>
            <a:r>
              <a:rPr lang="en-US" dirty="0"/>
              <a:t>Support </a:t>
            </a:r>
            <a:r>
              <a:rPr lang="en-US" dirty="0" err="1"/>
              <a:t>NetCDF</a:t>
            </a:r>
            <a:r>
              <a:rPr lang="en-US" dirty="0"/>
              <a:t>* data model(group etc. )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Documentation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A comprehensive user’s guide at </a:t>
            </a:r>
            <a:r>
              <a:rPr lang="en-US" dirty="0" err="1"/>
              <a:t>github</a:t>
            </a:r>
            <a:endParaRPr lang="en-US" dirty="0"/>
          </a:p>
          <a:p>
            <a:pPr lvl="2">
              <a:tabLst>
                <a:tab pos="457200" algn="l"/>
              </a:tabLst>
            </a:pPr>
            <a:r>
              <a:rPr lang="en-US" sz="2000" dirty="0">
                <a:hlinkClick r:id="rId3"/>
              </a:rPr>
              <a:t>https://</a:t>
            </a:r>
            <a:r>
              <a:rPr lang="en-US" sz="2000" dirty="0" err="1">
                <a:hlinkClick r:id="rId3"/>
              </a:rPr>
              <a:t>github.com</a:t>
            </a:r>
            <a:r>
              <a:rPr lang="en-US" sz="2000" dirty="0">
                <a:hlinkClick r:id="rId3"/>
              </a:rPr>
              <a:t>/OPENDAP/</a:t>
            </a:r>
            <a:r>
              <a:rPr lang="en-US" sz="2000" dirty="0" err="1">
                <a:hlinkClick r:id="rId3"/>
              </a:rPr>
              <a:t>hyrax_guide</a:t>
            </a:r>
            <a:r>
              <a:rPr lang="en-US" sz="2000" dirty="0">
                <a:hlinkClick r:id="rId3"/>
              </a:rPr>
              <a:t>/blob/master/handlers/BES_Modules_The_HDF5_Handler.adoc </a:t>
            </a:r>
            <a:endParaRPr lang="en-US" sz="2000" dirty="0"/>
          </a:p>
          <a:p>
            <a:pPr>
              <a:tabLst>
                <a:tab pos="457200" algn="l"/>
              </a:tabLst>
            </a:pPr>
            <a:endParaRPr lang="en-US" sz="3600" dirty="0"/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</a:t>
            </a:r>
            <a:r>
              <a:rPr lang="en-US" kern="18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OPeNDAP</a:t>
            </a:r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Handler Update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A4CF9C-1987-1745-8F8E-F7C0C7759D35}"/>
              </a:ext>
            </a:extLst>
          </p:cNvPr>
          <p:cNvSpPr txBox="1"/>
          <p:nvPr/>
        </p:nvSpPr>
        <p:spPr>
          <a:xfrm>
            <a:off x="3047998" y="6169572"/>
            <a:ext cx="5244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Network Common Data Form</a:t>
            </a:r>
          </a:p>
        </p:txBody>
      </p:sp>
    </p:spTree>
    <p:extLst>
      <p:ext uri="{BB962C8B-B14F-4D97-AF65-F5344CB8AC3E}">
        <p14:creationId xmlns:p14="http://schemas.microsoft.com/office/powerpoint/2010/main" val="3183571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7730360" cy="876068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 dirty="0"/>
              <a:t>Output </a:t>
            </a:r>
            <a:r>
              <a:rPr lang="en-US" dirty="0" err="1"/>
              <a:t>NetCDF</a:t>
            </a:r>
            <a:r>
              <a:rPr lang="en-US" dirty="0"/>
              <a:t> file via the handler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Sometimes it is very slow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E12353F7-6162-8944-A0D6-732A62DC7207}"/>
              </a:ext>
            </a:extLst>
          </p:cNvPr>
          <p:cNvSpPr/>
          <p:nvPr/>
        </p:nvSpPr>
        <p:spPr bwMode="auto">
          <a:xfrm>
            <a:off x="387111" y="3065999"/>
            <a:ext cx="961356" cy="1143000"/>
          </a:xfrm>
          <a:prstGeom prst="can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HDF5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File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C6D26A-6A63-E542-9E00-20E8D31C8974}"/>
              </a:ext>
            </a:extLst>
          </p:cNvPr>
          <p:cNvSpPr/>
          <p:nvPr/>
        </p:nvSpPr>
        <p:spPr bwMode="auto">
          <a:xfrm>
            <a:off x="1910384" y="3358520"/>
            <a:ext cx="1398698" cy="737380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FF89D26-82F9-7B47-B190-DFCE7943DE35}"/>
              </a:ext>
            </a:extLst>
          </p:cNvPr>
          <p:cNvSpPr/>
          <p:nvPr/>
        </p:nvSpPr>
        <p:spPr bwMode="auto">
          <a:xfrm>
            <a:off x="3901982" y="2690647"/>
            <a:ext cx="992972" cy="2123091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Hyrax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Core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7A4D3B-68D7-6F4C-A0C7-6C2E350540C6}"/>
              </a:ext>
            </a:extLst>
          </p:cNvPr>
          <p:cNvSpPr txBox="1"/>
          <p:nvPr/>
        </p:nvSpPr>
        <p:spPr>
          <a:xfrm>
            <a:off x="1980533" y="3545553"/>
            <a:ext cx="12987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HDF5 handler</a:t>
            </a: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4B5A1C8D-6088-BB4F-A7D2-C1D0D8B46E6C}"/>
              </a:ext>
            </a:extLst>
          </p:cNvPr>
          <p:cNvSpPr/>
          <p:nvPr/>
        </p:nvSpPr>
        <p:spPr bwMode="auto">
          <a:xfrm rot="10800000">
            <a:off x="1348466" y="3628175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762257-F4FE-8C4F-A900-86978C895BA4}"/>
              </a:ext>
            </a:extLst>
          </p:cNvPr>
          <p:cNvSpPr/>
          <p:nvPr/>
        </p:nvSpPr>
        <p:spPr bwMode="auto">
          <a:xfrm>
            <a:off x="5486667" y="3358520"/>
            <a:ext cx="1276349" cy="7373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+mn-lt"/>
              </a:rPr>
              <a:t>  File </a:t>
            </a:r>
            <a:r>
              <a:rPr lang="en-US" dirty="0" err="1">
                <a:latin typeface="+mn-lt"/>
              </a:rPr>
              <a:t>netCDF</a:t>
            </a:r>
            <a:endParaRPr lang="en-US" dirty="0">
              <a:latin typeface="+mn-lt"/>
            </a:endParaRPr>
          </a:p>
        </p:txBody>
      </p:sp>
      <p:sp>
        <p:nvSpPr>
          <p:cNvPr id="12" name="Can 11">
            <a:extLst>
              <a:ext uri="{FF2B5EF4-FFF2-40B4-BE49-F238E27FC236}">
                <a16:creationId xmlns:a16="http://schemas.microsoft.com/office/drawing/2014/main" id="{73216FFE-FD4A-D746-8355-1979929145D4}"/>
              </a:ext>
            </a:extLst>
          </p:cNvPr>
          <p:cNvSpPr/>
          <p:nvPr/>
        </p:nvSpPr>
        <p:spPr bwMode="auto">
          <a:xfrm>
            <a:off x="7485641" y="3239789"/>
            <a:ext cx="1195905" cy="1166641"/>
          </a:xfrm>
          <a:prstGeom prst="can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Times New Roman" pitchFamily="18" charset="0"/>
              </a:rPr>
              <a:t>NetCDF</a:t>
            </a: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File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13" name="Left Arrow 12">
            <a:extLst>
              <a:ext uri="{FF2B5EF4-FFF2-40B4-BE49-F238E27FC236}">
                <a16:creationId xmlns:a16="http://schemas.microsoft.com/office/drawing/2014/main" id="{223299BD-CE69-C147-9AE1-AF1B42C03AAE}"/>
              </a:ext>
            </a:extLst>
          </p:cNvPr>
          <p:cNvSpPr/>
          <p:nvPr/>
        </p:nvSpPr>
        <p:spPr bwMode="auto">
          <a:xfrm rot="10800000">
            <a:off x="3324574" y="3626937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4" name="Left Arrow 13">
            <a:extLst>
              <a:ext uri="{FF2B5EF4-FFF2-40B4-BE49-F238E27FC236}">
                <a16:creationId xmlns:a16="http://schemas.microsoft.com/office/drawing/2014/main" id="{4BAE033A-B843-9F47-98C6-BB5E403C9DC0}"/>
              </a:ext>
            </a:extLst>
          </p:cNvPr>
          <p:cNvSpPr/>
          <p:nvPr/>
        </p:nvSpPr>
        <p:spPr bwMode="auto">
          <a:xfrm rot="10800000">
            <a:off x="4924750" y="3637499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5" name="Left Arrow 14">
            <a:extLst>
              <a:ext uri="{FF2B5EF4-FFF2-40B4-BE49-F238E27FC236}">
                <a16:creationId xmlns:a16="http://schemas.microsoft.com/office/drawing/2014/main" id="{781864BD-45E2-7547-AB68-2C0D30F3B6EF}"/>
              </a:ext>
            </a:extLst>
          </p:cNvPr>
          <p:cNvSpPr/>
          <p:nvPr/>
        </p:nvSpPr>
        <p:spPr bwMode="auto">
          <a:xfrm rot="10800000">
            <a:off x="6773525" y="3637499"/>
            <a:ext cx="642271" cy="145008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075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0"/>
          </p:nvPr>
        </p:nvSpPr>
        <p:spPr>
          <a:xfrm>
            <a:off x="378371" y="1267565"/>
            <a:ext cx="8523891" cy="876068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 dirty="0"/>
              <a:t>Because HDF5 variables are compressed.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55D45E-F40D-EC4E-8ECF-73165EEB41DA}"/>
              </a:ext>
            </a:extLst>
          </p:cNvPr>
          <p:cNvGrpSpPr/>
          <p:nvPr/>
        </p:nvGrpSpPr>
        <p:grpSpPr>
          <a:xfrm>
            <a:off x="1240221" y="2041318"/>
            <a:ext cx="6324601" cy="4267678"/>
            <a:chOff x="2312276" y="2419688"/>
            <a:chExt cx="6324601" cy="4267678"/>
          </a:xfrm>
        </p:grpSpPr>
        <p:pic>
          <p:nvPicPr>
            <p:cNvPr id="16" name="Picture 15" descr="Graphical user interface, text, application, email&#10;&#10;Description automatically generated">
              <a:extLst>
                <a:ext uri="{FF2B5EF4-FFF2-40B4-BE49-F238E27FC236}">
                  <a16:creationId xmlns:a16="http://schemas.microsoft.com/office/drawing/2014/main" id="{2A716702-3CEE-0D4D-A7CD-EC4C020D7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12276" y="2419688"/>
              <a:ext cx="6324601" cy="4267678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4D2D0CB-C801-6448-BE52-DEEB5D8275E6}"/>
                </a:ext>
              </a:extLst>
            </p:cNvPr>
            <p:cNvSpPr/>
            <p:nvPr/>
          </p:nvSpPr>
          <p:spPr>
            <a:xfrm>
              <a:off x="3762704" y="5181139"/>
              <a:ext cx="3699641" cy="1209151"/>
            </a:xfrm>
            <a:prstGeom prst="ellipse">
              <a:avLst/>
            </a:prstGeom>
            <a:noFill/>
            <a:ln w="317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51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616F862-C7AE-2A43-A82E-14343D91D6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2250" y="1236956"/>
            <a:ext cx="8539655" cy="876068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 dirty="0"/>
              <a:t>How compressed variables are processed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HDF5 handler: Decompress via H5Dread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File </a:t>
            </a:r>
            <a:r>
              <a:rPr lang="en-US" dirty="0" err="1"/>
              <a:t>NetCDF</a:t>
            </a:r>
            <a:r>
              <a:rPr lang="en-US" dirty="0"/>
              <a:t>: Compress via H5write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0B0AD2F-1D95-EB47-AEE6-FB3F0BDB0B27}"/>
              </a:ext>
            </a:extLst>
          </p:cNvPr>
          <p:cNvGrpSpPr/>
          <p:nvPr/>
        </p:nvGrpSpPr>
        <p:grpSpPr>
          <a:xfrm>
            <a:off x="424782" y="3415667"/>
            <a:ext cx="8294435" cy="2353343"/>
            <a:chOff x="424782" y="3415667"/>
            <a:chExt cx="8294435" cy="2353343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98BDCFD-EE47-6C45-A042-8A3AF930BE89}"/>
                </a:ext>
              </a:extLst>
            </p:cNvPr>
            <p:cNvGrpSpPr/>
            <p:nvPr/>
          </p:nvGrpSpPr>
          <p:grpSpPr>
            <a:xfrm>
              <a:off x="424782" y="3843771"/>
              <a:ext cx="8294435" cy="1925239"/>
              <a:chOff x="424782" y="3843771"/>
              <a:chExt cx="8294435" cy="1925239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8B8CF94-A8DE-A64C-83D9-C48F6E107C05}"/>
                  </a:ext>
                </a:extLst>
              </p:cNvPr>
              <p:cNvGrpSpPr/>
              <p:nvPr/>
            </p:nvGrpSpPr>
            <p:grpSpPr>
              <a:xfrm>
                <a:off x="424782" y="3843771"/>
                <a:ext cx="8294435" cy="1340431"/>
                <a:chOff x="387111" y="3065999"/>
                <a:chExt cx="8294435" cy="1340431"/>
              </a:xfrm>
            </p:grpSpPr>
            <p:sp>
              <p:nvSpPr>
                <p:cNvPr id="6" name="Can 5">
                  <a:extLst>
                    <a:ext uri="{FF2B5EF4-FFF2-40B4-BE49-F238E27FC236}">
                      <a16:creationId xmlns:a16="http://schemas.microsoft.com/office/drawing/2014/main" id="{E12353F7-6162-8944-A0D6-732A62DC7207}"/>
                    </a:ext>
                  </a:extLst>
                </p:cNvPr>
                <p:cNvSpPr/>
                <p:nvPr/>
              </p:nvSpPr>
              <p:spPr bwMode="auto">
                <a:xfrm>
                  <a:off x="387111" y="3065999"/>
                  <a:ext cx="961356" cy="1143000"/>
                </a:xfrm>
                <a:prstGeom prst="can">
                  <a:avLst/>
                </a:prstGeom>
                <a:solidFill>
                  <a:schemeClr val="accent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>
                    <a:latin typeface="Times New Roman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 dirty="0">
                      <a:latin typeface="Times New Roman" pitchFamily="18" charset="0"/>
                    </a:rPr>
                    <a:t>HDF5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 dirty="0">
                      <a:latin typeface="Times New Roman" pitchFamily="18" charset="0"/>
                    </a:rPr>
                    <a:t> File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>
                    <a:latin typeface="Times New Roman" pitchFamily="18" charset="0"/>
                  </a:endParaRPr>
                </a:p>
              </p:txBody>
            </p:sp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F3C6D26A-6A63-E542-9E00-20E8D31C8974}"/>
                    </a:ext>
                  </a:extLst>
                </p:cNvPr>
                <p:cNvSpPr/>
                <p:nvPr/>
              </p:nvSpPr>
              <p:spPr bwMode="auto">
                <a:xfrm>
                  <a:off x="1910384" y="3358520"/>
                  <a:ext cx="1398698" cy="737380"/>
                </a:xfrm>
                <a:prstGeom prst="rect">
                  <a:avLst/>
                </a:prstGeom>
                <a:solidFill>
                  <a:schemeClr val="accent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 dirty="0">
                      <a:latin typeface="Times New Roman" pitchFamily="18" charset="0"/>
                    </a:rPr>
                    <a:t> 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D7A4D3B-68D7-6F4C-A0C7-6C2E350540C6}"/>
                    </a:ext>
                  </a:extLst>
                </p:cNvPr>
                <p:cNvSpPr txBox="1"/>
                <p:nvPr/>
              </p:nvSpPr>
              <p:spPr>
                <a:xfrm>
                  <a:off x="1980533" y="3545553"/>
                  <a:ext cx="129875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HDF5 handler</a:t>
                  </a:r>
                </a:p>
              </p:txBody>
            </p:sp>
            <p:sp>
              <p:nvSpPr>
                <p:cNvPr id="10" name="Left Arrow 9">
                  <a:extLst>
                    <a:ext uri="{FF2B5EF4-FFF2-40B4-BE49-F238E27FC236}">
                      <a16:creationId xmlns:a16="http://schemas.microsoft.com/office/drawing/2014/main" id="{4B5A1C8D-6088-BB4F-A7D2-C1D0D8B46E6C}"/>
                    </a:ext>
                  </a:extLst>
                </p:cNvPr>
                <p:cNvSpPr/>
                <p:nvPr/>
              </p:nvSpPr>
              <p:spPr bwMode="auto">
                <a:xfrm rot="10800000">
                  <a:off x="1348466" y="3628175"/>
                  <a:ext cx="561917" cy="145007"/>
                </a:xfrm>
                <a:prstGeom prst="leftArrow">
                  <a:avLst/>
                </a:prstGeom>
                <a:solidFill>
                  <a:schemeClr val="lt1"/>
                </a:solidFill>
                <a:ln w="31750" cap="rnd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561917"/>
                            <a:gd name="connsiteY0" fmla="*/ 72504 h 145007"/>
                            <a:gd name="connsiteX1" fmla="*/ 72504 w 561917"/>
                            <a:gd name="connsiteY1" fmla="*/ 0 h 145007"/>
                            <a:gd name="connsiteX2" fmla="*/ 72504 w 561917"/>
                            <a:gd name="connsiteY2" fmla="*/ 36252 h 145007"/>
                            <a:gd name="connsiteX3" fmla="*/ 561917 w 561917"/>
                            <a:gd name="connsiteY3" fmla="*/ 36252 h 145007"/>
                            <a:gd name="connsiteX4" fmla="*/ 561917 w 561917"/>
                            <a:gd name="connsiteY4" fmla="*/ 108755 h 145007"/>
                            <a:gd name="connsiteX5" fmla="*/ 72504 w 561917"/>
                            <a:gd name="connsiteY5" fmla="*/ 108755 h 145007"/>
                            <a:gd name="connsiteX6" fmla="*/ 72504 w 561917"/>
                            <a:gd name="connsiteY6" fmla="*/ 145007 h 145007"/>
                            <a:gd name="connsiteX7" fmla="*/ 0 w 561917"/>
                            <a:gd name="connsiteY7" fmla="*/ 72504 h 1450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561917" h="145007" fill="none" extrusionOk="0">
                              <a:moveTo>
                                <a:pt x="0" y="72504"/>
                              </a:moveTo>
                              <a:cubicBezTo>
                                <a:pt x="24335" y="40639"/>
                                <a:pt x="47055" y="31190"/>
                                <a:pt x="72504" y="0"/>
                              </a:cubicBezTo>
                              <a:cubicBezTo>
                                <a:pt x="74041" y="15831"/>
                                <a:pt x="70411" y="18709"/>
                                <a:pt x="72504" y="36252"/>
                              </a:cubicBezTo>
                              <a:cubicBezTo>
                                <a:pt x="201586" y="-16573"/>
                                <a:pt x="386306" y="53400"/>
                                <a:pt x="561917" y="36252"/>
                              </a:cubicBezTo>
                              <a:cubicBezTo>
                                <a:pt x="566561" y="50811"/>
                                <a:pt x="558989" y="79829"/>
                                <a:pt x="561917" y="108755"/>
                              </a:cubicBezTo>
                              <a:cubicBezTo>
                                <a:pt x="432610" y="146251"/>
                                <a:pt x="309435" y="58246"/>
                                <a:pt x="72504" y="108755"/>
                              </a:cubicBezTo>
                              <a:cubicBezTo>
                                <a:pt x="74364" y="123150"/>
                                <a:pt x="69316" y="136067"/>
                                <a:pt x="72504" y="145007"/>
                              </a:cubicBezTo>
                              <a:cubicBezTo>
                                <a:pt x="45092" y="125660"/>
                                <a:pt x="17956" y="88497"/>
                                <a:pt x="0" y="72504"/>
                              </a:cubicBezTo>
                              <a:close/>
                            </a:path>
                            <a:path w="561917" h="145007" stroke="0" extrusionOk="0">
                              <a:moveTo>
                                <a:pt x="0" y="72504"/>
                              </a:moveTo>
                              <a:cubicBezTo>
                                <a:pt x="25964" y="44618"/>
                                <a:pt x="60268" y="22047"/>
                                <a:pt x="72504" y="0"/>
                              </a:cubicBezTo>
                              <a:cubicBezTo>
                                <a:pt x="76531" y="17933"/>
                                <a:pt x="71703" y="21009"/>
                                <a:pt x="72504" y="36252"/>
                              </a:cubicBezTo>
                              <a:cubicBezTo>
                                <a:pt x="189508" y="16429"/>
                                <a:pt x="435631" y="38526"/>
                                <a:pt x="561917" y="36252"/>
                              </a:cubicBezTo>
                              <a:cubicBezTo>
                                <a:pt x="569626" y="59753"/>
                                <a:pt x="556061" y="77644"/>
                                <a:pt x="561917" y="108755"/>
                              </a:cubicBezTo>
                              <a:cubicBezTo>
                                <a:pt x="454391" y="153166"/>
                                <a:pt x="171045" y="80481"/>
                                <a:pt x="72504" y="108755"/>
                              </a:cubicBezTo>
                              <a:cubicBezTo>
                                <a:pt x="74337" y="121590"/>
                                <a:pt x="68567" y="129980"/>
                                <a:pt x="72504" y="145007"/>
                              </a:cubicBezTo>
                              <a:cubicBezTo>
                                <a:pt x="51558" y="128107"/>
                                <a:pt x="26358" y="93478"/>
                                <a:pt x="0" y="72504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chemeClr val="accent2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0762257-F4FE-8C4F-A900-86978C895BA4}"/>
                    </a:ext>
                  </a:extLst>
                </p:cNvPr>
                <p:cNvSpPr/>
                <p:nvPr/>
              </p:nvSpPr>
              <p:spPr bwMode="auto">
                <a:xfrm>
                  <a:off x="5486667" y="3358520"/>
                  <a:ext cx="1276349" cy="73738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>
                      <a:latin typeface="+mn-lt"/>
                    </a:rPr>
                    <a:t>  File </a:t>
                  </a:r>
                  <a:r>
                    <a:rPr lang="en-US" dirty="0" err="1">
                      <a:latin typeface="+mn-lt"/>
                    </a:rPr>
                    <a:t>NetCDF</a:t>
                  </a:r>
                  <a:endParaRPr lang="en-US" dirty="0">
                    <a:latin typeface="+mn-lt"/>
                  </a:endParaRPr>
                </a:p>
              </p:txBody>
            </p:sp>
            <p:sp>
              <p:nvSpPr>
                <p:cNvPr id="12" name="Can 11">
                  <a:extLst>
                    <a:ext uri="{FF2B5EF4-FFF2-40B4-BE49-F238E27FC236}">
                      <a16:creationId xmlns:a16="http://schemas.microsoft.com/office/drawing/2014/main" id="{73216FFE-FD4A-D746-8355-1979929145D4}"/>
                    </a:ext>
                  </a:extLst>
                </p:cNvPr>
                <p:cNvSpPr/>
                <p:nvPr/>
              </p:nvSpPr>
              <p:spPr bwMode="auto">
                <a:xfrm>
                  <a:off x="7485641" y="3239789"/>
                  <a:ext cx="1195905" cy="1166641"/>
                </a:xfrm>
                <a:prstGeom prst="can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>
                    <a:latin typeface="Times New Roman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 dirty="0" err="1">
                      <a:latin typeface="Times New Roman" pitchFamily="18" charset="0"/>
                    </a:rPr>
                    <a:t>NetCDF</a:t>
                  </a:r>
                  <a:endParaRPr lang="en-US" sz="2400" dirty="0">
                    <a:latin typeface="Times New Roman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 dirty="0">
                      <a:latin typeface="Times New Roman" pitchFamily="18" charset="0"/>
                    </a:rPr>
                    <a:t> File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>
                    <a:latin typeface="Times New Roman" pitchFamily="18" charset="0"/>
                  </a:endParaRPr>
                </a:p>
              </p:txBody>
            </p:sp>
            <p:sp>
              <p:nvSpPr>
                <p:cNvPr id="13" name="Left Arrow 12">
                  <a:extLst>
                    <a:ext uri="{FF2B5EF4-FFF2-40B4-BE49-F238E27FC236}">
                      <a16:creationId xmlns:a16="http://schemas.microsoft.com/office/drawing/2014/main" id="{223299BD-CE69-C147-9AE1-AF1B42C03AAE}"/>
                    </a:ext>
                  </a:extLst>
                </p:cNvPr>
                <p:cNvSpPr/>
                <p:nvPr/>
              </p:nvSpPr>
              <p:spPr bwMode="auto">
                <a:xfrm rot="10800000">
                  <a:off x="3324574" y="3626937"/>
                  <a:ext cx="561917" cy="145007"/>
                </a:xfrm>
                <a:prstGeom prst="leftArrow">
                  <a:avLst/>
                </a:prstGeom>
                <a:solidFill>
                  <a:schemeClr val="lt1"/>
                </a:solidFill>
                <a:ln w="31750" cap="rnd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561917"/>
                            <a:gd name="connsiteY0" fmla="*/ 72504 h 145007"/>
                            <a:gd name="connsiteX1" fmla="*/ 72504 w 561917"/>
                            <a:gd name="connsiteY1" fmla="*/ 0 h 145007"/>
                            <a:gd name="connsiteX2" fmla="*/ 72504 w 561917"/>
                            <a:gd name="connsiteY2" fmla="*/ 36252 h 145007"/>
                            <a:gd name="connsiteX3" fmla="*/ 561917 w 561917"/>
                            <a:gd name="connsiteY3" fmla="*/ 36252 h 145007"/>
                            <a:gd name="connsiteX4" fmla="*/ 561917 w 561917"/>
                            <a:gd name="connsiteY4" fmla="*/ 108755 h 145007"/>
                            <a:gd name="connsiteX5" fmla="*/ 72504 w 561917"/>
                            <a:gd name="connsiteY5" fmla="*/ 108755 h 145007"/>
                            <a:gd name="connsiteX6" fmla="*/ 72504 w 561917"/>
                            <a:gd name="connsiteY6" fmla="*/ 145007 h 145007"/>
                            <a:gd name="connsiteX7" fmla="*/ 0 w 561917"/>
                            <a:gd name="connsiteY7" fmla="*/ 72504 h 1450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561917" h="145007" fill="none" extrusionOk="0">
                              <a:moveTo>
                                <a:pt x="0" y="72504"/>
                              </a:moveTo>
                              <a:cubicBezTo>
                                <a:pt x="24335" y="40639"/>
                                <a:pt x="47055" y="31190"/>
                                <a:pt x="72504" y="0"/>
                              </a:cubicBezTo>
                              <a:cubicBezTo>
                                <a:pt x="74041" y="15831"/>
                                <a:pt x="70411" y="18709"/>
                                <a:pt x="72504" y="36252"/>
                              </a:cubicBezTo>
                              <a:cubicBezTo>
                                <a:pt x="201586" y="-16573"/>
                                <a:pt x="386306" y="53400"/>
                                <a:pt x="561917" y="36252"/>
                              </a:cubicBezTo>
                              <a:cubicBezTo>
                                <a:pt x="566561" y="50811"/>
                                <a:pt x="558989" y="79829"/>
                                <a:pt x="561917" y="108755"/>
                              </a:cubicBezTo>
                              <a:cubicBezTo>
                                <a:pt x="432610" y="146251"/>
                                <a:pt x="309435" y="58246"/>
                                <a:pt x="72504" y="108755"/>
                              </a:cubicBezTo>
                              <a:cubicBezTo>
                                <a:pt x="74364" y="123150"/>
                                <a:pt x="69316" y="136067"/>
                                <a:pt x="72504" y="145007"/>
                              </a:cubicBezTo>
                              <a:cubicBezTo>
                                <a:pt x="45092" y="125660"/>
                                <a:pt x="17956" y="88497"/>
                                <a:pt x="0" y="72504"/>
                              </a:cubicBezTo>
                              <a:close/>
                            </a:path>
                            <a:path w="561917" h="145007" stroke="0" extrusionOk="0">
                              <a:moveTo>
                                <a:pt x="0" y="72504"/>
                              </a:moveTo>
                              <a:cubicBezTo>
                                <a:pt x="25964" y="44618"/>
                                <a:pt x="60268" y="22047"/>
                                <a:pt x="72504" y="0"/>
                              </a:cubicBezTo>
                              <a:cubicBezTo>
                                <a:pt x="76531" y="17933"/>
                                <a:pt x="71703" y="21009"/>
                                <a:pt x="72504" y="36252"/>
                              </a:cubicBezTo>
                              <a:cubicBezTo>
                                <a:pt x="189508" y="16429"/>
                                <a:pt x="435631" y="38526"/>
                                <a:pt x="561917" y="36252"/>
                              </a:cubicBezTo>
                              <a:cubicBezTo>
                                <a:pt x="569626" y="59753"/>
                                <a:pt x="556061" y="77644"/>
                                <a:pt x="561917" y="108755"/>
                              </a:cubicBezTo>
                              <a:cubicBezTo>
                                <a:pt x="454391" y="153166"/>
                                <a:pt x="171045" y="80481"/>
                                <a:pt x="72504" y="108755"/>
                              </a:cubicBezTo>
                              <a:cubicBezTo>
                                <a:pt x="74337" y="121590"/>
                                <a:pt x="68567" y="129980"/>
                                <a:pt x="72504" y="145007"/>
                              </a:cubicBezTo>
                              <a:cubicBezTo>
                                <a:pt x="51558" y="128107"/>
                                <a:pt x="26358" y="93478"/>
                                <a:pt x="0" y="72504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chemeClr val="accent2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4" name="Left Arrow 13">
                  <a:extLst>
                    <a:ext uri="{FF2B5EF4-FFF2-40B4-BE49-F238E27FC236}">
                      <a16:creationId xmlns:a16="http://schemas.microsoft.com/office/drawing/2014/main" id="{4BAE033A-B843-9F47-98C6-BB5E403C9DC0}"/>
                    </a:ext>
                  </a:extLst>
                </p:cNvPr>
                <p:cNvSpPr/>
                <p:nvPr/>
              </p:nvSpPr>
              <p:spPr bwMode="auto">
                <a:xfrm rot="10800000">
                  <a:off x="4924750" y="3637499"/>
                  <a:ext cx="561917" cy="145007"/>
                </a:xfrm>
                <a:prstGeom prst="leftArrow">
                  <a:avLst/>
                </a:prstGeom>
                <a:solidFill>
                  <a:schemeClr val="lt1"/>
                </a:solidFill>
                <a:ln w="31750" cap="rnd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561917"/>
                            <a:gd name="connsiteY0" fmla="*/ 72504 h 145007"/>
                            <a:gd name="connsiteX1" fmla="*/ 72504 w 561917"/>
                            <a:gd name="connsiteY1" fmla="*/ 0 h 145007"/>
                            <a:gd name="connsiteX2" fmla="*/ 72504 w 561917"/>
                            <a:gd name="connsiteY2" fmla="*/ 36252 h 145007"/>
                            <a:gd name="connsiteX3" fmla="*/ 561917 w 561917"/>
                            <a:gd name="connsiteY3" fmla="*/ 36252 h 145007"/>
                            <a:gd name="connsiteX4" fmla="*/ 561917 w 561917"/>
                            <a:gd name="connsiteY4" fmla="*/ 108755 h 145007"/>
                            <a:gd name="connsiteX5" fmla="*/ 72504 w 561917"/>
                            <a:gd name="connsiteY5" fmla="*/ 108755 h 145007"/>
                            <a:gd name="connsiteX6" fmla="*/ 72504 w 561917"/>
                            <a:gd name="connsiteY6" fmla="*/ 145007 h 145007"/>
                            <a:gd name="connsiteX7" fmla="*/ 0 w 561917"/>
                            <a:gd name="connsiteY7" fmla="*/ 72504 h 1450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561917" h="145007" fill="none" extrusionOk="0">
                              <a:moveTo>
                                <a:pt x="0" y="72504"/>
                              </a:moveTo>
                              <a:cubicBezTo>
                                <a:pt x="24335" y="40639"/>
                                <a:pt x="47055" y="31190"/>
                                <a:pt x="72504" y="0"/>
                              </a:cubicBezTo>
                              <a:cubicBezTo>
                                <a:pt x="74041" y="15831"/>
                                <a:pt x="70411" y="18709"/>
                                <a:pt x="72504" y="36252"/>
                              </a:cubicBezTo>
                              <a:cubicBezTo>
                                <a:pt x="201586" y="-16573"/>
                                <a:pt x="386306" y="53400"/>
                                <a:pt x="561917" y="36252"/>
                              </a:cubicBezTo>
                              <a:cubicBezTo>
                                <a:pt x="566561" y="50811"/>
                                <a:pt x="558989" y="79829"/>
                                <a:pt x="561917" y="108755"/>
                              </a:cubicBezTo>
                              <a:cubicBezTo>
                                <a:pt x="432610" y="146251"/>
                                <a:pt x="309435" y="58246"/>
                                <a:pt x="72504" y="108755"/>
                              </a:cubicBezTo>
                              <a:cubicBezTo>
                                <a:pt x="74364" y="123150"/>
                                <a:pt x="69316" y="136067"/>
                                <a:pt x="72504" y="145007"/>
                              </a:cubicBezTo>
                              <a:cubicBezTo>
                                <a:pt x="45092" y="125660"/>
                                <a:pt x="17956" y="88497"/>
                                <a:pt x="0" y="72504"/>
                              </a:cubicBezTo>
                              <a:close/>
                            </a:path>
                            <a:path w="561917" h="145007" stroke="0" extrusionOk="0">
                              <a:moveTo>
                                <a:pt x="0" y="72504"/>
                              </a:moveTo>
                              <a:cubicBezTo>
                                <a:pt x="25964" y="44618"/>
                                <a:pt x="60268" y="22047"/>
                                <a:pt x="72504" y="0"/>
                              </a:cubicBezTo>
                              <a:cubicBezTo>
                                <a:pt x="76531" y="17933"/>
                                <a:pt x="71703" y="21009"/>
                                <a:pt x="72504" y="36252"/>
                              </a:cubicBezTo>
                              <a:cubicBezTo>
                                <a:pt x="189508" y="16429"/>
                                <a:pt x="435631" y="38526"/>
                                <a:pt x="561917" y="36252"/>
                              </a:cubicBezTo>
                              <a:cubicBezTo>
                                <a:pt x="569626" y="59753"/>
                                <a:pt x="556061" y="77644"/>
                                <a:pt x="561917" y="108755"/>
                              </a:cubicBezTo>
                              <a:cubicBezTo>
                                <a:pt x="454391" y="153166"/>
                                <a:pt x="171045" y="80481"/>
                                <a:pt x="72504" y="108755"/>
                              </a:cubicBezTo>
                              <a:cubicBezTo>
                                <a:pt x="74337" y="121590"/>
                                <a:pt x="68567" y="129980"/>
                                <a:pt x="72504" y="145007"/>
                              </a:cubicBezTo>
                              <a:cubicBezTo>
                                <a:pt x="51558" y="128107"/>
                                <a:pt x="26358" y="93478"/>
                                <a:pt x="0" y="72504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chemeClr val="accent2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5" name="Left Arrow 14">
                  <a:extLst>
                    <a:ext uri="{FF2B5EF4-FFF2-40B4-BE49-F238E27FC236}">
                      <a16:creationId xmlns:a16="http://schemas.microsoft.com/office/drawing/2014/main" id="{781864BD-45E2-7547-AB68-2C0D30F3B6EF}"/>
                    </a:ext>
                  </a:extLst>
                </p:cNvPr>
                <p:cNvSpPr/>
                <p:nvPr/>
              </p:nvSpPr>
              <p:spPr bwMode="auto">
                <a:xfrm rot="10800000">
                  <a:off x="6773525" y="3637499"/>
                  <a:ext cx="642271" cy="145008"/>
                </a:xfrm>
                <a:prstGeom prst="leftArrow">
                  <a:avLst/>
                </a:prstGeom>
                <a:solidFill>
                  <a:schemeClr val="lt1"/>
                </a:solidFill>
                <a:ln w="31750" cap="rnd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561917"/>
                            <a:gd name="connsiteY0" fmla="*/ 72504 h 145007"/>
                            <a:gd name="connsiteX1" fmla="*/ 72504 w 561917"/>
                            <a:gd name="connsiteY1" fmla="*/ 0 h 145007"/>
                            <a:gd name="connsiteX2" fmla="*/ 72504 w 561917"/>
                            <a:gd name="connsiteY2" fmla="*/ 36252 h 145007"/>
                            <a:gd name="connsiteX3" fmla="*/ 561917 w 561917"/>
                            <a:gd name="connsiteY3" fmla="*/ 36252 h 145007"/>
                            <a:gd name="connsiteX4" fmla="*/ 561917 w 561917"/>
                            <a:gd name="connsiteY4" fmla="*/ 108755 h 145007"/>
                            <a:gd name="connsiteX5" fmla="*/ 72504 w 561917"/>
                            <a:gd name="connsiteY5" fmla="*/ 108755 h 145007"/>
                            <a:gd name="connsiteX6" fmla="*/ 72504 w 561917"/>
                            <a:gd name="connsiteY6" fmla="*/ 145007 h 145007"/>
                            <a:gd name="connsiteX7" fmla="*/ 0 w 561917"/>
                            <a:gd name="connsiteY7" fmla="*/ 72504 h 1450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561917" h="145007" fill="none" extrusionOk="0">
                              <a:moveTo>
                                <a:pt x="0" y="72504"/>
                              </a:moveTo>
                              <a:cubicBezTo>
                                <a:pt x="24335" y="40639"/>
                                <a:pt x="47055" y="31190"/>
                                <a:pt x="72504" y="0"/>
                              </a:cubicBezTo>
                              <a:cubicBezTo>
                                <a:pt x="74041" y="15831"/>
                                <a:pt x="70411" y="18709"/>
                                <a:pt x="72504" y="36252"/>
                              </a:cubicBezTo>
                              <a:cubicBezTo>
                                <a:pt x="201586" y="-16573"/>
                                <a:pt x="386306" y="53400"/>
                                <a:pt x="561917" y="36252"/>
                              </a:cubicBezTo>
                              <a:cubicBezTo>
                                <a:pt x="566561" y="50811"/>
                                <a:pt x="558989" y="79829"/>
                                <a:pt x="561917" y="108755"/>
                              </a:cubicBezTo>
                              <a:cubicBezTo>
                                <a:pt x="432610" y="146251"/>
                                <a:pt x="309435" y="58246"/>
                                <a:pt x="72504" y="108755"/>
                              </a:cubicBezTo>
                              <a:cubicBezTo>
                                <a:pt x="74364" y="123150"/>
                                <a:pt x="69316" y="136067"/>
                                <a:pt x="72504" y="145007"/>
                              </a:cubicBezTo>
                              <a:cubicBezTo>
                                <a:pt x="45092" y="125660"/>
                                <a:pt x="17956" y="88497"/>
                                <a:pt x="0" y="72504"/>
                              </a:cubicBezTo>
                              <a:close/>
                            </a:path>
                            <a:path w="561917" h="145007" stroke="0" extrusionOk="0">
                              <a:moveTo>
                                <a:pt x="0" y="72504"/>
                              </a:moveTo>
                              <a:cubicBezTo>
                                <a:pt x="25964" y="44618"/>
                                <a:pt x="60268" y="22047"/>
                                <a:pt x="72504" y="0"/>
                              </a:cubicBezTo>
                              <a:cubicBezTo>
                                <a:pt x="76531" y="17933"/>
                                <a:pt x="71703" y="21009"/>
                                <a:pt x="72504" y="36252"/>
                              </a:cubicBezTo>
                              <a:cubicBezTo>
                                <a:pt x="189508" y="16429"/>
                                <a:pt x="435631" y="38526"/>
                                <a:pt x="561917" y="36252"/>
                              </a:cubicBezTo>
                              <a:cubicBezTo>
                                <a:pt x="569626" y="59753"/>
                                <a:pt x="556061" y="77644"/>
                                <a:pt x="561917" y="108755"/>
                              </a:cubicBezTo>
                              <a:cubicBezTo>
                                <a:pt x="454391" y="153166"/>
                                <a:pt x="171045" y="80481"/>
                                <a:pt x="72504" y="108755"/>
                              </a:cubicBezTo>
                              <a:cubicBezTo>
                                <a:pt x="74337" y="121590"/>
                                <a:pt x="68567" y="129980"/>
                                <a:pt x="72504" y="145007"/>
                              </a:cubicBezTo>
                              <a:cubicBezTo>
                                <a:pt x="51558" y="128107"/>
                                <a:pt x="26358" y="93478"/>
                                <a:pt x="0" y="72504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chemeClr val="accent2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8" name="Lightning Bolt 17">
                <a:extLst>
                  <a:ext uri="{FF2B5EF4-FFF2-40B4-BE49-F238E27FC236}">
                    <a16:creationId xmlns:a16="http://schemas.microsoft.com/office/drawing/2014/main" id="{1BD26F88-6983-B94B-A16E-EC33FEEEB257}"/>
                  </a:ext>
                </a:extLst>
              </p:cNvPr>
              <p:cNvSpPr/>
              <p:nvPr/>
            </p:nvSpPr>
            <p:spPr>
              <a:xfrm>
                <a:off x="2444484" y="4818135"/>
                <a:ext cx="475013" cy="609653"/>
              </a:xfrm>
              <a:prstGeom prst="lightningBol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E81297-9EF0-7940-BAB4-7F5B0635B012}"/>
                  </a:ext>
                </a:extLst>
              </p:cNvPr>
              <p:cNvSpPr txBox="1"/>
              <p:nvPr/>
            </p:nvSpPr>
            <p:spPr>
              <a:xfrm>
                <a:off x="2143118" y="5368900"/>
                <a:ext cx="16241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Decompress</a:t>
                </a:r>
              </a:p>
            </p:txBody>
          </p:sp>
          <p:sp>
            <p:nvSpPr>
              <p:cNvPr id="24" name="Lightning Bolt 23">
                <a:extLst>
                  <a:ext uri="{FF2B5EF4-FFF2-40B4-BE49-F238E27FC236}">
                    <a16:creationId xmlns:a16="http://schemas.microsoft.com/office/drawing/2014/main" id="{A1A1795F-E737-EC47-8828-4E1D88EF97E4}"/>
                  </a:ext>
                </a:extLst>
              </p:cNvPr>
              <p:cNvSpPr/>
              <p:nvPr/>
            </p:nvSpPr>
            <p:spPr>
              <a:xfrm>
                <a:off x="5973560" y="4828962"/>
                <a:ext cx="475013" cy="609653"/>
              </a:xfrm>
              <a:prstGeom prst="lightningBol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21D73B6-A3B5-D84D-AD9A-9E54F6DF9F13}"/>
                  </a:ext>
                </a:extLst>
              </p:cNvPr>
              <p:cNvSpPr txBox="1"/>
              <p:nvPr/>
            </p:nvSpPr>
            <p:spPr>
              <a:xfrm>
                <a:off x="5853698" y="5368900"/>
                <a:ext cx="14029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Compress</a:t>
                </a:r>
                <a:r>
                  <a:rPr lang="en-US" dirty="0"/>
                  <a:t> </a:t>
                </a:r>
              </a:p>
            </p:txBody>
          </p:sp>
        </p:grp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F8FF5BC-0246-8A4F-9119-8390FC1B04D2}"/>
                </a:ext>
              </a:extLst>
            </p:cNvPr>
            <p:cNvSpPr/>
            <p:nvPr/>
          </p:nvSpPr>
          <p:spPr bwMode="auto">
            <a:xfrm>
              <a:off x="3939652" y="3415667"/>
              <a:ext cx="992972" cy="212309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Hyrax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Core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7423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616F862-C7AE-2A43-A82E-14343D91D6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7730360" cy="876068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 dirty="0"/>
              <a:t>Compression/decompression is costly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Solution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Passing through the compressed data</a:t>
            </a:r>
          </a:p>
          <a:p>
            <a:pPr lvl="1">
              <a:tabLst>
                <a:tab pos="457200" algn="l"/>
              </a:tabLst>
            </a:pPr>
            <a:endParaRPr lang="en-US" dirty="0"/>
          </a:p>
          <a:p>
            <a:pPr marL="25400" indent="0">
              <a:buNone/>
              <a:tabLst>
                <a:tab pos="457200" algn="l"/>
              </a:tabLst>
            </a:pPr>
            <a:endParaRPr lang="en-US" dirty="0"/>
          </a:p>
        </p:txBody>
      </p:sp>
      <p:sp>
        <p:nvSpPr>
          <p:cNvPr id="28" name="Can 27">
            <a:extLst>
              <a:ext uri="{FF2B5EF4-FFF2-40B4-BE49-F238E27FC236}">
                <a16:creationId xmlns:a16="http://schemas.microsoft.com/office/drawing/2014/main" id="{6648D13F-7606-5241-8B83-3DA464022D3F}"/>
              </a:ext>
            </a:extLst>
          </p:cNvPr>
          <p:cNvSpPr/>
          <p:nvPr/>
        </p:nvSpPr>
        <p:spPr bwMode="auto">
          <a:xfrm>
            <a:off x="424782" y="3444391"/>
            <a:ext cx="961356" cy="1143000"/>
          </a:xfrm>
          <a:prstGeom prst="can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HDF5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File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5C81CC-22C3-654C-9D82-128A1CF5AFA4}"/>
              </a:ext>
            </a:extLst>
          </p:cNvPr>
          <p:cNvSpPr/>
          <p:nvPr/>
        </p:nvSpPr>
        <p:spPr bwMode="auto">
          <a:xfrm>
            <a:off x="1948055" y="3736912"/>
            <a:ext cx="1398698" cy="737380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14D90F-B7E2-DC44-93B5-F032A9EA4A5E}"/>
              </a:ext>
            </a:extLst>
          </p:cNvPr>
          <p:cNvSpPr txBox="1"/>
          <p:nvPr/>
        </p:nvSpPr>
        <p:spPr>
          <a:xfrm>
            <a:off x="2018204" y="3923945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HDF5 handler</a:t>
            </a:r>
          </a:p>
        </p:txBody>
      </p:sp>
      <p:sp>
        <p:nvSpPr>
          <p:cNvPr id="32" name="Left Arrow 31">
            <a:extLst>
              <a:ext uri="{FF2B5EF4-FFF2-40B4-BE49-F238E27FC236}">
                <a16:creationId xmlns:a16="http://schemas.microsoft.com/office/drawing/2014/main" id="{8C9C5768-F65D-FD4F-9026-65F2BBC1E506}"/>
              </a:ext>
            </a:extLst>
          </p:cNvPr>
          <p:cNvSpPr/>
          <p:nvPr/>
        </p:nvSpPr>
        <p:spPr bwMode="auto">
          <a:xfrm rot="10800000">
            <a:off x="1386137" y="4006567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C74DEB-10AE-9E4A-AD25-BABA03536AF7}"/>
              </a:ext>
            </a:extLst>
          </p:cNvPr>
          <p:cNvSpPr/>
          <p:nvPr/>
        </p:nvSpPr>
        <p:spPr bwMode="auto">
          <a:xfrm>
            <a:off x="5524338" y="3736912"/>
            <a:ext cx="1276349" cy="7373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+mn-lt"/>
              </a:rPr>
              <a:t>  File </a:t>
            </a:r>
            <a:r>
              <a:rPr lang="en-US" dirty="0" err="1">
                <a:latin typeface="+mn-lt"/>
              </a:rPr>
              <a:t>NetCDF</a:t>
            </a:r>
            <a:endParaRPr lang="en-US" dirty="0">
              <a:latin typeface="+mn-lt"/>
            </a:endParaRPr>
          </a:p>
        </p:txBody>
      </p:sp>
      <p:sp>
        <p:nvSpPr>
          <p:cNvPr id="34" name="Can 33">
            <a:extLst>
              <a:ext uri="{FF2B5EF4-FFF2-40B4-BE49-F238E27FC236}">
                <a16:creationId xmlns:a16="http://schemas.microsoft.com/office/drawing/2014/main" id="{95DA2C56-0DE8-2A48-92A2-0D486B17609A}"/>
              </a:ext>
            </a:extLst>
          </p:cNvPr>
          <p:cNvSpPr/>
          <p:nvPr/>
        </p:nvSpPr>
        <p:spPr bwMode="auto">
          <a:xfrm>
            <a:off x="7523312" y="3618181"/>
            <a:ext cx="1195905" cy="1166641"/>
          </a:xfrm>
          <a:prstGeom prst="can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Times New Roman" pitchFamily="18" charset="0"/>
              </a:rPr>
              <a:t>NetCDF</a:t>
            </a: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File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35" name="Left Arrow 34">
            <a:extLst>
              <a:ext uri="{FF2B5EF4-FFF2-40B4-BE49-F238E27FC236}">
                <a16:creationId xmlns:a16="http://schemas.microsoft.com/office/drawing/2014/main" id="{A05A0AE7-50F0-9B42-A8FF-944892DC35ED}"/>
              </a:ext>
            </a:extLst>
          </p:cNvPr>
          <p:cNvSpPr/>
          <p:nvPr/>
        </p:nvSpPr>
        <p:spPr bwMode="auto">
          <a:xfrm rot="10800000">
            <a:off x="3362245" y="4005329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36" name="Left Arrow 35">
            <a:extLst>
              <a:ext uri="{FF2B5EF4-FFF2-40B4-BE49-F238E27FC236}">
                <a16:creationId xmlns:a16="http://schemas.microsoft.com/office/drawing/2014/main" id="{DAAA4E9E-0BA5-D644-993C-DF2AD1C94AA7}"/>
              </a:ext>
            </a:extLst>
          </p:cNvPr>
          <p:cNvSpPr/>
          <p:nvPr/>
        </p:nvSpPr>
        <p:spPr bwMode="auto">
          <a:xfrm rot="10800000">
            <a:off x="4962421" y="4015891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37" name="Left Arrow 36">
            <a:extLst>
              <a:ext uri="{FF2B5EF4-FFF2-40B4-BE49-F238E27FC236}">
                <a16:creationId xmlns:a16="http://schemas.microsoft.com/office/drawing/2014/main" id="{FE526160-A5A3-A948-8400-63709FFFE6F0}"/>
              </a:ext>
            </a:extLst>
          </p:cNvPr>
          <p:cNvSpPr/>
          <p:nvPr/>
        </p:nvSpPr>
        <p:spPr bwMode="auto">
          <a:xfrm rot="10800000">
            <a:off x="6811196" y="4015891"/>
            <a:ext cx="642271" cy="145008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1" name="Lightning Bolt 20">
            <a:extLst>
              <a:ext uri="{FF2B5EF4-FFF2-40B4-BE49-F238E27FC236}">
                <a16:creationId xmlns:a16="http://schemas.microsoft.com/office/drawing/2014/main" id="{51318187-D911-FB4F-9BC4-F4D4AF8B270B}"/>
              </a:ext>
            </a:extLst>
          </p:cNvPr>
          <p:cNvSpPr/>
          <p:nvPr/>
        </p:nvSpPr>
        <p:spPr>
          <a:xfrm>
            <a:off x="2444484" y="4418755"/>
            <a:ext cx="475013" cy="609653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3E5BF7-F15A-1742-BD23-CEBDCE391A13}"/>
              </a:ext>
            </a:extLst>
          </p:cNvPr>
          <p:cNvSpPr txBox="1"/>
          <p:nvPr/>
        </p:nvSpPr>
        <p:spPr>
          <a:xfrm>
            <a:off x="2143118" y="4937990"/>
            <a:ext cx="1624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Decompress</a:t>
            </a:r>
          </a:p>
        </p:txBody>
      </p:sp>
      <p:sp>
        <p:nvSpPr>
          <p:cNvPr id="26" name="Lightning Bolt 25">
            <a:extLst>
              <a:ext uri="{FF2B5EF4-FFF2-40B4-BE49-F238E27FC236}">
                <a16:creationId xmlns:a16="http://schemas.microsoft.com/office/drawing/2014/main" id="{7A3CE4D8-B7C6-B444-B3E7-86F4F08D2355}"/>
              </a:ext>
            </a:extLst>
          </p:cNvPr>
          <p:cNvSpPr/>
          <p:nvPr/>
        </p:nvSpPr>
        <p:spPr>
          <a:xfrm>
            <a:off x="5973560" y="4429582"/>
            <a:ext cx="475013" cy="609653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367436-51DB-894B-B37E-84A63BE55CAD}"/>
              </a:ext>
            </a:extLst>
          </p:cNvPr>
          <p:cNvSpPr txBox="1"/>
          <p:nvPr/>
        </p:nvSpPr>
        <p:spPr>
          <a:xfrm>
            <a:off x="5853698" y="4937990"/>
            <a:ext cx="1402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Compress</a:t>
            </a:r>
            <a:r>
              <a:rPr lang="en-US" dirty="0"/>
              <a:t> 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E2C432B-0D7F-244A-B52F-333E236C38A8}"/>
              </a:ext>
            </a:extLst>
          </p:cNvPr>
          <p:cNvSpPr/>
          <p:nvPr/>
        </p:nvSpPr>
        <p:spPr bwMode="auto">
          <a:xfrm>
            <a:off x="3955222" y="3132096"/>
            <a:ext cx="992972" cy="1907139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Hyrax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Core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B08862-4626-4943-86A5-98CAB1A59F16}"/>
              </a:ext>
            </a:extLst>
          </p:cNvPr>
          <p:cNvSpPr txBox="1"/>
          <p:nvPr/>
        </p:nvSpPr>
        <p:spPr>
          <a:xfrm>
            <a:off x="1610119" y="5221705"/>
            <a:ext cx="269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Pass through the data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2085D66-1B80-D04B-9DC4-FC3006D38897}"/>
              </a:ext>
            </a:extLst>
          </p:cNvPr>
          <p:cNvSpPr txBox="1"/>
          <p:nvPr/>
        </p:nvSpPr>
        <p:spPr>
          <a:xfrm>
            <a:off x="5210092" y="5240873"/>
            <a:ext cx="269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Pass through the data</a:t>
            </a:r>
          </a:p>
        </p:txBody>
      </p:sp>
    </p:spTree>
    <p:extLst>
      <p:ext uri="{BB962C8B-B14F-4D97-AF65-F5344CB8AC3E}">
        <p14:creationId xmlns:p14="http://schemas.microsoft.com/office/powerpoint/2010/main" val="229872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518DFD-8175-FF40-A0C6-33E13DFAC1FC}"/>
              </a:ext>
            </a:extLst>
          </p:cNvPr>
          <p:cNvGrpSpPr/>
          <p:nvPr/>
        </p:nvGrpSpPr>
        <p:grpSpPr>
          <a:xfrm>
            <a:off x="338354" y="1576590"/>
            <a:ext cx="8294435" cy="2289749"/>
            <a:chOff x="424782" y="2385886"/>
            <a:chExt cx="8294435" cy="2289749"/>
          </a:xfrm>
        </p:grpSpPr>
        <p:sp>
          <p:nvSpPr>
            <p:cNvPr id="28" name="Can 27">
              <a:extLst>
                <a:ext uri="{FF2B5EF4-FFF2-40B4-BE49-F238E27FC236}">
                  <a16:creationId xmlns:a16="http://schemas.microsoft.com/office/drawing/2014/main" id="{6648D13F-7606-5241-8B83-3DA464022D3F}"/>
                </a:ext>
              </a:extLst>
            </p:cNvPr>
            <p:cNvSpPr/>
            <p:nvPr/>
          </p:nvSpPr>
          <p:spPr bwMode="auto">
            <a:xfrm>
              <a:off x="424782" y="2698181"/>
              <a:ext cx="961356" cy="1143000"/>
            </a:xfrm>
            <a:prstGeom prst="can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HDF5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 File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95C81CC-22C3-654C-9D82-128A1CF5AFA4}"/>
                </a:ext>
              </a:extLst>
            </p:cNvPr>
            <p:cNvSpPr/>
            <p:nvPr/>
          </p:nvSpPr>
          <p:spPr bwMode="auto">
            <a:xfrm>
              <a:off x="1948055" y="2990702"/>
              <a:ext cx="1398698" cy="737380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914D90F-B7E2-DC44-93B5-F032A9EA4A5E}"/>
                </a:ext>
              </a:extLst>
            </p:cNvPr>
            <p:cNvSpPr txBox="1"/>
            <p:nvPr/>
          </p:nvSpPr>
          <p:spPr>
            <a:xfrm>
              <a:off x="2018204" y="3177735"/>
              <a:ext cx="12987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HDF5 handler</a:t>
              </a:r>
            </a:p>
          </p:txBody>
        </p:sp>
        <p:sp>
          <p:nvSpPr>
            <p:cNvPr id="32" name="Left Arrow 31">
              <a:extLst>
                <a:ext uri="{FF2B5EF4-FFF2-40B4-BE49-F238E27FC236}">
                  <a16:creationId xmlns:a16="http://schemas.microsoft.com/office/drawing/2014/main" id="{8C9C5768-F65D-FD4F-9026-65F2BBC1E506}"/>
                </a:ext>
              </a:extLst>
            </p:cNvPr>
            <p:cNvSpPr/>
            <p:nvPr/>
          </p:nvSpPr>
          <p:spPr bwMode="auto">
            <a:xfrm rot="10800000">
              <a:off x="1386137" y="3260357"/>
              <a:ext cx="561917" cy="145007"/>
            </a:xfrm>
            <a:prstGeom prst="leftArrow">
              <a:avLst/>
            </a:prstGeom>
            <a:solidFill>
              <a:schemeClr val="lt1"/>
            </a:solidFill>
            <a:ln w="31750" cap="rnd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561917"/>
                        <a:gd name="connsiteY0" fmla="*/ 72504 h 145007"/>
                        <a:gd name="connsiteX1" fmla="*/ 72504 w 561917"/>
                        <a:gd name="connsiteY1" fmla="*/ 0 h 145007"/>
                        <a:gd name="connsiteX2" fmla="*/ 72504 w 561917"/>
                        <a:gd name="connsiteY2" fmla="*/ 36252 h 145007"/>
                        <a:gd name="connsiteX3" fmla="*/ 561917 w 561917"/>
                        <a:gd name="connsiteY3" fmla="*/ 36252 h 145007"/>
                        <a:gd name="connsiteX4" fmla="*/ 561917 w 561917"/>
                        <a:gd name="connsiteY4" fmla="*/ 108755 h 145007"/>
                        <a:gd name="connsiteX5" fmla="*/ 72504 w 561917"/>
                        <a:gd name="connsiteY5" fmla="*/ 108755 h 145007"/>
                        <a:gd name="connsiteX6" fmla="*/ 72504 w 561917"/>
                        <a:gd name="connsiteY6" fmla="*/ 145007 h 145007"/>
                        <a:gd name="connsiteX7" fmla="*/ 0 w 561917"/>
                        <a:gd name="connsiteY7" fmla="*/ 72504 h 145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61917" h="145007" fill="none" extrusionOk="0">
                          <a:moveTo>
                            <a:pt x="0" y="72504"/>
                          </a:moveTo>
                          <a:cubicBezTo>
                            <a:pt x="24335" y="40639"/>
                            <a:pt x="47055" y="31190"/>
                            <a:pt x="72504" y="0"/>
                          </a:cubicBezTo>
                          <a:cubicBezTo>
                            <a:pt x="74041" y="15831"/>
                            <a:pt x="70411" y="18709"/>
                            <a:pt x="72504" y="36252"/>
                          </a:cubicBezTo>
                          <a:cubicBezTo>
                            <a:pt x="201586" y="-16573"/>
                            <a:pt x="386306" y="53400"/>
                            <a:pt x="561917" y="36252"/>
                          </a:cubicBezTo>
                          <a:cubicBezTo>
                            <a:pt x="566561" y="50811"/>
                            <a:pt x="558989" y="79829"/>
                            <a:pt x="561917" y="108755"/>
                          </a:cubicBezTo>
                          <a:cubicBezTo>
                            <a:pt x="432610" y="146251"/>
                            <a:pt x="309435" y="58246"/>
                            <a:pt x="72504" y="108755"/>
                          </a:cubicBezTo>
                          <a:cubicBezTo>
                            <a:pt x="74364" y="123150"/>
                            <a:pt x="69316" y="136067"/>
                            <a:pt x="72504" y="145007"/>
                          </a:cubicBezTo>
                          <a:cubicBezTo>
                            <a:pt x="45092" y="125660"/>
                            <a:pt x="17956" y="88497"/>
                            <a:pt x="0" y="72504"/>
                          </a:cubicBezTo>
                          <a:close/>
                        </a:path>
                        <a:path w="561917" h="145007" stroke="0" extrusionOk="0">
                          <a:moveTo>
                            <a:pt x="0" y="72504"/>
                          </a:moveTo>
                          <a:cubicBezTo>
                            <a:pt x="25964" y="44618"/>
                            <a:pt x="60268" y="22047"/>
                            <a:pt x="72504" y="0"/>
                          </a:cubicBezTo>
                          <a:cubicBezTo>
                            <a:pt x="76531" y="17933"/>
                            <a:pt x="71703" y="21009"/>
                            <a:pt x="72504" y="36252"/>
                          </a:cubicBezTo>
                          <a:cubicBezTo>
                            <a:pt x="189508" y="16429"/>
                            <a:pt x="435631" y="38526"/>
                            <a:pt x="561917" y="36252"/>
                          </a:cubicBezTo>
                          <a:cubicBezTo>
                            <a:pt x="569626" y="59753"/>
                            <a:pt x="556061" y="77644"/>
                            <a:pt x="561917" y="108755"/>
                          </a:cubicBezTo>
                          <a:cubicBezTo>
                            <a:pt x="454391" y="153166"/>
                            <a:pt x="171045" y="80481"/>
                            <a:pt x="72504" y="108755"/>
                          </a:cubicBezTo>
                          <a:cubicBezTo>
                            <a:pt x="74337" y="121590"/>
                            <a:pt x="68567" y="129980"/>
                            <a:pt x="72504" y="145007"/>
                          </a:cubicBezTo>
                          <a:cubicBezTo>
                            <a:pt x="51558" y="128107"/>
                            <a:pt x="26358" y="93478"/>
                            <a:pt x="0" y="7250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BC74DEB-10AE-9E4A-AD25-BABA03536AF7}"/>
                </a:ext>
              </a:extLst>
            </p:cNvPr>
            <p:cNvSpPr/>
            <p:nvPr/>
          </p:nvSpPr>
          <p:spPr bwMode="auto">
            <a:xfrm>
              <a:off x="5524338" y="2990702"/>
              <a:ext cx="1276349" cy="73738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latin typeface="+mn-lt"/>
                </a:rPr>
                <a:t>  File </a:t>
              </a:r>
              <a:r>
                <a:rPr lang="en-US" dirty="0" err="1">
                  <a:latin typeface="+mn-lt"/>
                </a:rPr>
                <a:t>NetCDF</a:t>
              </a:r>
              <a:endParaRPr lang="en-US" dirty="0">
                <a:latin typeface="+mn-lt"/>
              </a:endParaRPr>
            </a:p>
          </p:txBody>
        </p:sp>
        <p:sp>
          <p:nvSpPr>
            <p:cNvPr id="34" name="Can 33">
              <a:extLst>
                <a:ext uri="{FF2B5EF4-FFF2-40B4-BE49-F238E27FC236}">
                  <a16:creationId xmlns:a16="http://schemas.microsoft.com/office/drawing/2014/main" id="{95DA2C56-0DE8-2A48-92A2-0D486B17609A}"/>
                </a:ext>
              </a:extLst>
            </p:cNvPr>
            <p:cNvSpPr/>
            <p:nvPr/>
          </p:nvSpPr>
          <p:spPr bwMode="auto">
            <a:xfrm>
              <a:off x="7523312" y="2871971"/>
              <a:ext cx="1195905" cy="1166641"/>
            </a:xfrm>
            <a:prstGeom prst="ca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err="1">
                  <a:latin typeface="Times New Roman" pitchFamily="18" charset="0"/>
                </a:rPr>
                <a:t>NetCDF</a:t>
              </a:r>
              <a:endParaRPr lang="en-US" sz="2400" dirty="0"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 File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35" name="Left Arrow 34">
              <a:extLst>
                <a:ext uri="{FF2B5EF4-FFF2-40B4-BE49-F238E27FC236}">
                  <a16:creationId xmlns:a16="http://schemas.microsoft.com/office/drawing/2014/main" id="{A05A0AE7-50F0-9B42-A8FF-944892DC35ED}"/>
                </a:ext>
              </a:extLst>
            </p:cNvPr>
            <p:cNvSpPr/>
            <p:nvPr/>
          </p:nvSpPr>
          <p:spPr bwMode="auto">
            <a:xfrm rot="10800000">
              <a:off x="3362245" y="3259119"/>
              <a:ext cx="561917" cy="145007"/>
            </a:xfrm>
            <a:prstGeom prst="leftArrow">
              <a:avLst/>
            </a:prstGeom>
            <a:solidFill>
              <a:schemeClr val="lt1"/>
            </a:solidFill>
            <a:ln w="31750" cap="rnd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561917"/>
                        <a:gd name="connsiteY0" fmla="*/ 72504 h 145007"/>
                        <a:gd name="connsiteX1" fmla="*/ 72504 w 561917"/>
                        <a:gd name="connsiteY1" fmla="*/ 0 h 145007"/>
                        <a:gd name="connsiteX2" fmla="*/ 72504 w 561917"/>
                        <a:gd name="connsiteY2" fmla="*/ 36252 h 145007"/>
                        <a:gd name="connsiteX3" fmla="*/ 561917 w 561917"/>
                        <a:gd name="connsiteY3" fmla="*/ 36252 h 145007"/>
                        <a:gd name="connsiteX4" fmla="*/ 561917 w 561917"/>
                        <a:gd name="connsiteY4" fmla="*/ 108755 h 145007"/>
                        <a:gd name="connsiteX5" fmla="*/ 72504 w 561917"/>
                        <a:gd name="connsiteY5" fmla="*/ 108755 h 145007"/>
                        <a:gd name="connsiteX6" fmla="*/ 72504 w 561917"/>
                        <a:gd name="connsiteY6" fmla="*/ 145007 h 145007"/>
                        <a:gd name="connsiteX7" fmla="*/ 0 w 561917"/>
                        <a:gd name="connsiteY7" fmla="*/ 72504 h 145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61917" h="145007" fill="none" extrusionOk="0">
                          <a:moveTo>
                            <a:pt x="0" y="72504"/>
                          </a:moveTo>
                          <a:cubicBezTo>
                            <a:pt x="24335" y="40639"/>
                            <a:pt x="47055" y="31190"/>
                            <a:pt x="72504" y="0"/>
                          </a:cubicBezTo>
                          <a:cubicBezTo>
                            <a:pt x="74041" y="15831"/>
                            <a:pt x="70411" y="18709"/>
                            <a:pt x="72504" y="36252"/>
                          </a:cubicBezTo>
                          <a:cubicBezTo>
                            <a:pt x="201586" y="-16573"/>
                            <a:pt x="386306" y="53400"/>
                            <a:pt x="561917" y="36252"/>
                          </a:cubicBezTo>
                          <a:cubicBezTo>
                            <a:pt x="566561" y="50811"/>
                            <a:pt x="558989" y="79829"/>
                            <a:pt x="561917" y="108755"/>
                          </a:cubicBezTo>
                          <a:cubicBezTo>
                            <a:pt x="432610" y="146251"/>
                            <a:pt x="309435" y="58246"/>
                            <a:pt x="72504" y="108755"/>
                          </a:cubicBezTo>
                          <a:cubicBezTo>
                            <a:pt x="74364" y="123150"/>
                            <a:pt x="69316" y="136067"/>
                            <a:pt x="72504" y="145007"/>
                          </a:cubicBezTo>
                          <a:cubicBezTo>
                            <a:pt x="45092" y="125660"/>
                            <a:pt x="17956" y="88497"/>
                            <a:pt x="0" y="72504"/>
                          </a:cubicBezTo>
                          <a:close/>
                        </a:path>
                        <a:path w="561917" h="145007" stroke="0" extrusionOk="0">
                          <a:moveTo>
                            <a:pt x="0" y="72504"/>
                          </a:moveTo>
                          <a:cubicBezTo>
                            <a:pt x="25964" y="44618"/>
                            <a:pt x="60268" y="22047"/>
                            <a:pt x="72504" y="0"/>
                          </a:cubicBezTo>
                          <a:cubicBezTo>
                            <a:pt x="76531" y="17933"/>
                            <a:pt x="71703" y="21009"/>
                            <a:pt x="72504" y="36252"/>
                          </a:cubicBezTo>
                          <a:cubicBezTo>
                            <a:pt x="189508" y="16429"/>
                            <a:pt x="435631" y="38526"/>
                            <a:pt x="561917" y="36252"/>
                          </a:cubicBezTo>
                          <a:cubicBezTo>
                            <a:pt x="569626" y="59753"/>
                            <a:pt x="556061" y="77644"/>
                            <a:pt x="561917" y="108755"/>
                          </a:cubicBezTo>
                          <a:cubicBezTo>
                            <a:pt x="454391" y="153166"/>
                            <a:pt x="171045" y="80481"/>
                            <a:pt x="72504" y="108755"/>
                          </a:cubicBezTo>
                          <a:cubicBezTo>
                            <a:pt x="74337" y="121590"/>
                            <a:pt x="68567" y="129980"/>
                            <a:pt x="72504" y="145007"/>
                          </a:cubicBezTo>
                          <a:cubicBezTo>
                            <a:pt x="51558" y="128107"/>
                            <a:pt x="26358" y="93478"/>
                            <a:pt x="0" y="7250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36" name="Left Arrow 35">
              <a:extLst>
                <a:ext uri="{FF2B5EF4-FFF2-40B4-BE49-F238E27FC236}">
                  <a16:creationId xmlns:a16="http://schemas.microsoft.com/office/drawing/2014/main" id="{DAAA4E9E-0BA5-D644-993C-DF2AD1C94AA7}"/>
                </a:ext>
              </a:extLst>
            </p:cNvPr>
            <p:cNvSpPr/>
            <p:nvPr/>
          </p:nvSpPr>
          <p:spPr bwMode="auto">
            <a:xfrm rot="10800000">
              <a:off x="4962421" y="3269681"/>
              <a:ext cx="561917" cy="145007"/>
            </a:xfrm>
            <a:prstGeom prst="leftArrow">
              <a:avLst/>
            </a:prstGeom>
            <a:solidFill>
              <a:schemeClr val="lt1"/>
            </a:solidFill>
            <a:ln w="31750" cap="rnd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561917"/>
                        <a:gd name="connsiteY0" fmla="*/ 72504 h 145007"/>
                        <a:gd name="connsiteX1" fmla="*/ 72504 w 561917"/>
                        <a:gd name="connsiteY1" fmla="*/ 0 h 145007"/>
                        <a:gd name="connsiteX2" fmla="*/ 72504 w 561917"/>
                        <a:gd name="connsiteY2" fmla="*/ 36252 h 145007"/>
                        <a:gd name="connsiteX3" fmla="*/ 561917 w 561917"/>
                        <a:gd name="connsiteY3" fmla="*/ 36252 h 145007"/>
                        <a:gd name="connsiteX4" fmla="*/ 561917 w 561917"/>
                        <a:gd name="connsiteY4" fmla="*/ 108755 h 145007"/>
                        <a:gd name="connsiteX5" fmla="*/ 72504 w 561917"/>
                        <a:gd name="connsiteY5" fmla="*/ 108755 h 145007"/>
                        <a:gd name="connsiteX6" fmla="*/ 72504 w 561917"/>
                        <a:gd name="connsiteY6" fmla="*/ 145007 h 145007"/>
                        <a:gd name="connsiteX7" fmla="*/ 0 w 561917"/>
                        <a:gd name="connsiteY7" fmla="*/ 72504 h 145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61917" h="145007" fill="none" extrusionOk="0">
                          <a:moveTo>
                            <a:pt x="0" y="72504"/>
                          </a:moveTo>
                          <a:cubicBezTo>
                            <a:pt x="24335" y="40639"/>
                            <a:pt x="47055" y="31190"/>
                            <a:pt x="72504" y="0"/>
                          </a:cubicBezTo>
                          <a:cubicBezTo>
                            <a:pt x="74041" y="15831"/>
                            <a:pt x="70411" y="18709"/>
                            <a:pt x="72504" y="36252"/>
                          </a:cubicBezTo>
                          <a:cubicBezTo>
                            <a:pt x="201586" y="-16573"/>
                            <a:pt x="386306" y="53400"/>
                            <a:pt x="561917" y="36252"/>
                          </a:cubicBezTo>
                          <a:cubicBezTo>
                            <a:pt x="566561" y="50811"/>
                            <a:pt x="558989" y="79829"/>
                            <a:pt x="561917" y="108755"/>
                          </a:cubicBezTo>
                          <a:cubicBezTo>
                            <a:pt x="432610" y="146251"/>
                            <a:pt x="309435" y="58246"/>
                            <a:pt x="72504" y="108755"/>
                          </a:cubicBezTo>
                          <a:cubicBezTo>
                            <a:pt x="74364" y="123150"/>
                            <a:pt x="69316" y="136067"/>
                            <a:pt x="72504" y="145007"/>
                          </a:cubicBezTo>
                          <a:cubicBezTo>
                            <a:pt x="45092" y="125660"/>
                            <a:pt x="17956" y="88497"/>
                            <a:pt x="0" y="72504"/>
                          </a:cubicBezTo>
                          <a:close/>
                        </a:path>
                        <a:path w="561917" h="145007" stroke="0" extrusionOk="0">
                          <a:moveTo>
                            <a:pt x="0" y="72504"/>
                          </a:moveTo>
                          <a:cubicBezTo>
                            <a:pt x="25964" y="44618"/>
                            <a:pt x="60268" y="22047"/>
                            <a:pt x="72504" y="0"/>
                          </a:cubicBezTo>
                          <a:cubicBezTo>
                            <a:pt x="76531" y="17933"/>
                            <a:pt x="71703" y="21009"/>
                            <a:pt x="72504" y="36252"/>
                          </a:cubicBezTo>
                          <a:cubicBezTo>
                            <a:pt x="189508" y="16429"/>
                            <a:pt x="435631" y="38526"/>
                            <a:pt x="561917" y="36252"/>
                          </a:cubicBezTo>
                          <a:cubicBezTo>
                            <a:pt x="569626" y="59753"/>
                            <a:pt x="556061" y="77644"/>
                            <a:pt x="561917" y="108755"/>
                          </a:cubicBezTo>
                          <a:cubicBezTo>
                            <a:pt x="454391" y="153166"/>
                            <a:pt x="171045" y="80481"/>
                            <a:pt x="72504" y="108755"/>
                          </a:cubicBezTo>
                          <a:cubicBezTo>
                            <a:pt x="74337" y="121590"/>
                            <a:pt x="68567" y="129980"/>
                            <a:pt x="72504" y="145007"/>
                          </a:cubicBezTo>
                          <a:cubicBezTo>
                            <a:pt x="51558" y="128107"/>
                            <a:pt x="26358" y="93478"/>
                            <a:pt x="0" y="7250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37" name="Left Arrow 36">
              <a:extLst>
                <a:ext uri="{FF2B5EF4-FFF2-40B4-BE49-F238E27FC236}">
                  <a16:creationId xmlns:a16="http://schemas.microsoft.com/office/drawing/2014/main" id="{FE526160-A5A3-A948-8400-63709FFFE6F0}"/>
                </a:ext>
              </a:extLst>
            </p:cNvPr>
            <p:cNvSpPr/>
            <p:nvPr/>
          </p:nvSpPr>
          <p:spPr bwMode="auto">
            <a:xfrm rot="10800000">
              <a:off x="6811196" y="3269681"/>
              <a:ext cx="642271" cy="145008"/>
            </a:xfrm>
            <a:prstGeom prst="leftArrow">
              <a:avLst/>
            </a:prstGeom>
            <a:solidFill>
              <a:schemeClr val="lt1"/>
            </a:solidFill>
            <a:ln w="31750" cap="rnd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561917"/>
                        <a:gd name="connsiteY0" fmla="*/ 72504 h 145007"/>
                        <a:gd name="connsiteX1" fmla="*/ 72504 w 561917"/>
                        <a:gd name="connsiteY1" fmla="*/ 0 h 145007"/>
                        <a:gd name="connsiteX2" fmla="*/ 72504 w 561917"/>
                        <a:gd name="connsiteY2" fmla="*/ 36252 h 145007"/>
                        <a:gd name="connsiteX3" fmla="*/ 561917 w 561917"/>
                        <a:gd name="connsiteY3" fmla="*/ 36252 h 145007"/>
                        <a:gd name="connsiteX4" fmla="*/ 561917 w 561917"/>
                        <a:gd name="connsiteY4" fmla="*/ 108755 h 145007"/>
                        <a:gd name="connsiteX5" fmla="*/ 72504 w 561917"/>
                        <a:gd name="connsiteY5" fmla="*/ 108755 h 145007"/>
                        <a:gd name="connsiteX6" fmla="*/ 72504 w 561917"/>
                        <a:gd name="connsiteY6" fmla="*/ 145007 h 145007"/>
                        <a:gd name="connsiteX7" fmla="*/ 0 w 561917"/>
                        <a:gd name="connsiteY7" fmla="*/ 72504 h 145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61917" h="145007" fill="none" extrusionOk="0">
                          <a:moveTo>
                            <a:pt x="0" y="72504"/>
                          </a:moveTo>
                          <a:cubicBezTo>
                            <a:pt x="24335" y="40639"/>
                            <a:pt x="47055" y="31190"/>
                            <a:pt x="72504" y="0"/>
                          </a:cubicBezTo>
                          <a:cubicBezTo>
                            <a:pt x="74041" y="15831"/>
                            <a:pt x="70411" y="18709"/>
                            <a:pt x="72504" y="36252"/>
                          </a:cubicBezTo>
                          <a:cubicBezTo>
                            <a:pt x="201586" y="-16573"/>
                            <a:pt x="386306" y="53400"/>
                            <a:pt x="561917" y="36252"/>
                          </a:cubicBezTo>
                          <a:cubicBezTo>
                            <a:pt x="566561" y="50811"/>
                            <a:pt x="558989" y="79829"/>
                            <a:pt x="561917" y="108755"/>
                          </a:cubicBezTo>
                          <a:cubicBezTo>
                            <a:pt x="432610" y="146251"/>
                            <a:pt x="309435" y="58246"/>
                            <a:pt x="72504" y="108755"/>
                          </a:cubicBezTo>
                          <a:cubicBezTo>
                            <a:pt x="74364" y="123150"/>
                            <a:pt x="69316" y="136067"/>
                            <a:pt x="72504" y="145007"/>
                          </a:cubicBezTo>
                          <a:cubicBezTo>
                            <a:pt x="45092" y="125660"/>
                            <a:pt x="17956" y="88497"/>
                            <a:pt x="0" y="72504"/>
                          </a:cubicBezTo>
                          <a:close/>
                        </a:path>
                        <a:path w="561917" h="145007" stroke="0" extrusionOk="0">
                          <a:moveTo>
                            <a:pt x="0" y="72504"/>
                          </a:moveTo>
                          <a:cubicBezTo>
                            <a:pt x="25964" y="44618"/>
                            <a:pt x="60268" y="22047"/>
                            <a:pt x="72504" y="0"/>
                          </a:cubicBezTo>
                          <a:cubicBezTo>
                            <a:pt x="76531" y="17933"/>
                            <a:pt x="71703" y="21009"/>
                            <a:pt x="72504" y="36252"/>
                          </a:cubicBezTo>
                          <a:cubicBezTo>
                            <a:pt x="189508" y="16429"/>
                            <a:pt x="435631" y="38526"/>
                            <a:pt x="561917" y="36252"/>
                          </a:cubicBezTo>
                          <a:cubicBezTo>
                            <a:pt x="569626" y="59753"/>
                            <a:pt x="556061" y="77644"/>
                            <a:pt x="561917" y="108755"/>
                          </a:cubicBezTo>
                          <a:cubicBezTo>
                            <a:pt x="454391" y="153166"/>
                            <a:pt x="171045" y="80481"/>
                            <a:pt x="72504" y="108755"/>
                          </a:cubicBezTo>
                          <a:cubicBezTo>
                            <a:pt x="74337" y="121590"/>
                            <a:pt x="68567" y="129980"/>
                            <a:pt x="72504" y="145007"/>
                          </a:cubicBezTo>
                          <a:cubicBezTo>
                            <a:pt x="51558" y="128107"/>
                            <a:pt x="26358" y="93478"/>
                            <a:pt x="0" y="7250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21" name="Lightning Bolt 20">
              <a:extLst>
                <a:ext uri="{FF2B5EF4-FFF2-40B4-BE49-F238E27FC236}">
                  <a16:creationId xmlns:a16="http://schemas.microsoft.com/office/drawing/2014/main" id="{51318187-D911-FB4F-9BC4-F4D4AF8B270B}"/>
                </a:ext>
              </a:extLst>
            </p:cNvPr>
            <p:cNvSpPr/>
            <p:nvPr/>
          </p:nvSpPr>
          <p:spPr>
            <a:xfrm>
              <a:off x="2444484" y="3672545"/>
              <a:ext cx="475013" cy="609653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Lightning Bolt 25">
              <a:extLst>
                <a:ext uri="{FF2B5EF4-FFF2-40B4-BE49-F238E27FC236}">
                  <a16:creationId xmlns:a16="http://schemas.microsoft.com/office/drawing/2014/main" id="{7A3CE4D8-B7C6-B444-B3E7-86F4F08D2355}"/>
                </a:ext>
              </a:extLst>
            </p:cNvPr>
            <p:cNvSpPr/>
            <p:nvPr/>
          </p:nvSpPr>
          <p:spPr>
            <a:xfrm>
              <a:off x="5973560" y="3683372"/>
              <a:ext cx="475013" cy="609653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E2C432B-0D7F-244A-B52F-333E236C38A8}"/>
                </a:ext>
              </a:extLst>
            </p:cNvPr>
            <p:cNvSpPr/>
            <p:nvPr/>
          </p:nvSpPr>
          <p:spPr bwMode="auto">
            <a:xfrm>
              <a:off x="3955222" y="2385886"/>
              <a:ext cx="992972" cy="190713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Hyrax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Core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9B08862-4626-4943-86A5-98CAB1A59F16}"/>
                </a:ext>
              </a:extLst>
            </p:cNvPr>
            <p:cNvSpPr txBox="1"/>
            <p:nvPr/>
          </p:nvSpPr>
          <p:spPr>
            <a:xfrm>
              <a:off x="1584776" y="4214255"/>
              <a:ext cx="26901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Pass through the data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2085D66-1B80-D04B-9DC4-FC3006D38897}"/>
                </a:ext>
              </a:extLst>
            </p:cNvPr>
            <p:cNvSpPr txBox="1"/>
            <p:nvPr/>
          </p:nvSpPr>
          <p:spPr>
            <a:xfrm>
              <a:off x="5333282" y="4275525"/>
              <a:ext cx="26901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Pass through the data</a:t>
              </a:r>
            </a:p>
          </p:txBody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1C8D2-1731-844D-AAB4-53B851DFED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8354" y="4045905"/>
            <a:ext cx="7782910" cy="1502741"/>
          </a:xfrm>
        </p:spPr>
        <p:txBody>
          <a:bodyPr/>
          <a:lstStyle/>
          <a:p>
            <a:r>
              <a:rPr lang="en-US" dirty="0"/>
              <a:t>Is this possible?</a:t>
            </a:r>
          </a:p>
          <a:p>
            <a:r>
              <a:rPr lang="en-US" dirty="0"/>
              <a:t>A proof-of-concept Study</a:t>
            </a:r>
          </a:p>
        </p:txBody>
      </p:sp>
    </p:spTree>
    <p:extLst>
      <p:ext uri="{BB962C8B-B14F-4D97-AF65-F5344CB8AC3E}">
        <p14:creationId xmlns:p14="http://schemas.microsoft.com/office/powerpoint/2010/main" val="2145210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1C8D2-1731-844D-AAB4-53B851DFED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8353" y="1092498"/>
            <a:ext cx="8111963" cy="3111640"/>
          </a:xfrm>
        </p:spPr>
        <p:txBody>
          <a:bodyPr/>
          <a:lstStyle/>
          <a:p>
            <a:r>
              <a:rPr lang="en-US" dirty="0"/>
              <a:t>A proof-of-concept study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FF0000"/>
                </a:solidFill>
              </a:rPr>
              <a:t>HDF5 direct chunk IO* API**s</a:t>
            </a:r>
          </a:p>
          <a:p>
            <a:r>
              <a:rPr lang="en-US" dirty="0"/>
              <a:t>Packages that need to be updated</a:t>
            </a:r>
          </a:p>
          <a:p>
            <a:pPr lvl="1"/>
            <a:r>
              <a:rPr lang="en-US" dirty="0"/>
              <a:t>HDF5 handler </a:t>
            </a:r>
          </a:p>
          <a:p>
            <a:pPr lvl="2"/>
            <a:r>
              <a:rPr lang="en-US" dirty="0"/>
              <a:t>Read the passing-through compressed data</a:t>
            </a:r>
          </a:p>
          <a:p>
            <a:pPr lvl="1"/>
            <a:r>
              <a:rPr lang="en-US" dirty="0"/>
              <a:t>DAP library</a:t>
            </a:r>
          </a:p>
          <a:p>
            <a:pPr lvl="2"/>
            <a:r>
              <a:rPr lang="en-US" dirty="0"/>
              <a:t> Pass through the variable storage information</a:t>
            </a:r>
          </a:p>
          <a:p>
            <a:pPr lvl="1"/>
            <a:r>
              <a:rPr lang="en-US" dirty="0"/>
              <a:t>NetCDF-4</a:t>
            </a:r>
          </a:p>
          <a:p>
            <a:pPr lvl="2"/>
            <a:r>
              <a:rPr lang="en-US" dirty="0"/>
              <a:t>Write the passing-through compressed data</a:t>
            </a:r>
          </a:p>
          <a:p>
            <a:pPr marL="990600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AA7E26-C2B1-7A40-9485-0B9F96A74D90}"/>
              </a:ext>
            </a:extLst>
          </p:cNvPr>
          <p:cNvSpPr txBox="1"/>
          <p:nvPr/>
        </p:nvSpPr>
        <p:spPr>
          <a:xfrm>
            <a:off x="3047998" y="6201102"/>
            <a:ext cx="52026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Input Output</a:t>
            </a:r>
          </a:p>
          <a:p>
            <a:r>
              <a:rPr lang="en-US" dirty="0"/>
              <a:t>** Application Programming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08ABC4-A508-3646-A043-C4FA17FE9D22}"/>
              </a:ext>
            </a:extLst>
          </p:cNvPr>
          <p:cNvSpPr txBox="1"/>
          <p:nvPr/>
        </p:nvSpPr>
        <p:spPr>
          <a:xfrm>
            <a:off x="3289738" y="610651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589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1C8D2-1731-844D-AAB4-53B851DFED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8353" y="1092498"/>
            <a:ext cx="8196047" cy="3532054"/>
          </a:xfrm>
        </p:spPr>
        <p:txBody>
          <a:bodyPr/>
          <a:lstStyle/>
          <a:p>
            <a:r>
              <a:rPr lang="en-US" dirty="0"/>
              <a:t>Testing Files Used</a:t>
            </a:r>
          </a:p>
          <a:p>
            <a:pPr lvl="1"/>
            <a:r>
              <a:rPr lang="en-US" dirty="0"/>
              <a:t>GHRSST* and MERRA-2** data</a:t>
            </a:r>
          </a:p>
          <a:p>
            <a:pPr lvl="2"/>
            <a:r>
              <a:rPr lang="en-US" dirty="0"/>
              <a:t>Repack the data to one chunk per variable</a:t>
            </a:r>
          </a:p>
          <a:p>
            <a:r>
              <a:rPr lang="en-US" dirty="0"/>
              <a:t>Test Approach</a:t>
            </a:r>
          </a:p>
          <a:p>
            <a:pPr lvl="1"/>
            <a:r>
              <a:rPr lang="en-US" dirty="0"/>
              <a:t>Only Hyrax Back-End Server(BES)</a:t>
            </a:r>
          </a:p>
          <a:p>
            <a:pPr lvl="1"/>
            <a:r>
              <a:rPr lang="en-US" dirty="0" err="1"/>
              <a:t>besstandalone</a:t>
            </a:r>
            <a:r>
              <a:rPr lang="en-US" dirty="0"/>
              <a:t> program on a Linux server</a:t>
            </a:r>
          </a:p>
          <a:p>
            <a:pPr lvl="1"/>
            <a:r>
              <a:rPr lang="en-US" dirty="0"/>
              <a:t>Measure the wall clock time to output a NetCDF-4 file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0223DA-677C-5046-8819-D725FB83EC1B}"/>
              </a:ext>
            </a:extLst>
          </p:cNvPr>
          <p:cNvSpPr txBox="1"/>
          <p:nvPr/>
        </p:nvSpPr>
        <p:spPr>
          <a:xfrm>
            <a:off x="2444664" y="5691929"/>
            <a:ext cx="64155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GHRSST: Group for High Resolution Sea Surface Temperature</a:t>
            </a:r>
          </a:p>
          <a:p>
            <a:r>
              <a:rPr lang="en-US" dirty="0"/>
              <a:t>MERRA: Modern-Era Retrospective analysis for Research and Applications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01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1C8D2-1731-844D-AAB4-53B851DFED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8353" y="1092498"/>
            <a:ext cx="8111963" cy="3111640"/>
          </a:xfrm>
        </p:spPr>
        <p:txBody>
          <a:bodyPr/>
          <a:lstStyle/>
          <a:p>
            <a:r>
              <a:rPr lang="en-US" dirty="0"/>
              <a:t>Testing Files</a:t>
            </a:r>
          </a:p>
          <a:p>
            <a:pPr lvl="1"/>
            <a:r>
              <a:rPr lang="en-US" dirty="0"/>
              <a:t>GHRSST</a:t>
            </a:r>
          </a:p>
          <a:p>
            <a:pPr marL="1200150" lvl="2" indent="-285750"/>
            <a:r>
              <a:rPr lang="en-US" dirty="0"/>
              <a:t>File size: 237 MB</a:t>
            </a:r>
          </a:p>
          <a:p>
            <a:pPr marL="1200150" lvl="2" indent="-285750"/>
            <a:r>
              <a:rPr lang="en-US" dirty="0"/>
              <a:t>About 20 variables</a:t>
            </a:r>
          </a:p>
          <a:p>
            <a:pPr marL="1200150" lvl="2" indent="-285750"/>
            <a:r>
              <a:rPr lang="en-US" dirty="0"/>
              <a:t>5392x3200 8-bit or 16-bit integer </a:t>
            </a:r>
          </a:p>
          <a:p>
            <a:pPr lvl="1"/>
            <a:r>
              <a:rPr lang="en-US" dirty="0"/>
              <a:t>MERRA-2</a:t>
            </a:r>
          </a:p>
          <a:p>
            <a:pPr marL="1200150" lvl="2" indent="-285750"/>
            <a:r>
              <a:rPr lang="en-US" dirty="0"/>
              <a:t>File size: 489 MB</a:t>
            </a:r>
          </a:p>
          <a:p>
            <a:pPr marL="1200150" lvl="2" indent="-285750"/>
            <a:r>
              <a:rPr lang="en-US" dirty="0"/>
              <a:t>About 50 variables</a:t>
            </a:r>
          </a:p>
          <a:p>
            <a:pPr marL="1200150" lvl="2" indent="-285750"/>
            <a:r>
              <a:rPr lang="en-US" dirty="0"/>
              <a:t>24x361x576 32-bit floating-point</a:t>
            </a:r>
          </a:p>
          <a:p>
            <a:pPr marL="5080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519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422" y="216430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 Results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1C8D2-1731-844D-AAB4-53B851DFED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8353" y="1030479"/>
            <a:ext cx="7870225" cy="767833"/>
          </a:xfrm>
        </p:spPr>
        <p:txBody>
          <a:bodyPr/>
          <a:lstStyle/>
          <a:p>
            <a:pPr marL="285750" indent="-285750"/>
            <a:r>
              <a:rPr lang="en-US" dirty="0"/>
              <a:t>Performance improved ~17 and ~30 times compared to the standard way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7C37419-BF8D-0D44-82CD-4C90CE9699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224892"/>
              </p:ext>
            </p:extLst>
          </p:nvPr>
        </p:nvGraphicFramePr>
        <p:xfrm>
          <a:off x="338353" y="2438399"/>
          <a:ext cx="8294568" cy="2873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6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3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48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698">
                <a:tc>
                  <a:txBody>
                    <a:bodyPr/>
                    <a:lstStyle/>
                    <a:p>
                      <a:r>
                        <a:rPr lang="en-US" sz="1800" dirty="0"/>
                        <a:t>Wall Clock Time(Seconds)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MERRA2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GHRSST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862">
                <a:tc>
                  <a:txBody>
                    <a:bodyPr/>
                    <a:lstStyle/>
                    <a:p>
                      <a:r>
                        <a:rPr lang="en-US" sz="2000" baseline="0" dirty="0"/>
                        <a:t>Standard Way</a:t>
                      </a:r>
                    </a:p>
                    <a:p>
                      <a:r>
                        <a:rPr lang="en-US" sz="2000" baseline="0" dirty="0"/>
                        <a:t>(Decompress and compress the data)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26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8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/>
                        <a:t>Pass through the compressed data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862">
                <a:tc>
                  <a:txBody>
                    <a:bodyPr/>
                    <a:lstStyle/>
                    <a:p>
                      <a:r>
                        <a:rPr lang="en-US" sz="3200" dirty="0"/>
                        <a:t>Speed</a:t>
                      </a:r>
                      <a:r>
                        <a:rPr lang="en-US" sz="3200" baseline="0" dirty="0"/>
                        <a:t> up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/>
                        <a:t>~ </a:t>
                      </a:r>
                      <a:r>
                        <a:rPr lang="en-US" sz="4400" dirty="0">
                          <a:solidFill>
                            <a:srgbClr val="FF0000"/>
                          </a:solidFill>
                        </a:rPr>
                        <a:t>30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~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9C011E0-F130-2F49-9F7D-19C96966ABA9}"/>
              </a:ext>
            </a:extLst>
          </p:cNvPr>
          <p:cNvSpPr txBox="1">
            <a:spLocks/>
          </p:cNvSpPr>
          <p:nvPr/>
        </p:nvSpPr>
        <p:spPr>
          <a:xfrm>
            <a:off x="241738" y="5443604"/>
            <a:ext cx="9364717" cy="767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285750" indent="-285750"/>
            <a:r>
              <a:rPr lang="en-US" dirty="0"/>
              <a:t>Credit to the HDF5 library. </a:t>
            </a:r>
          </a:p>
        </p:txBody>
      </p:sp>
    </p:spTree>
    <p:extLst>
      <p:ext uri="{BB962C8B-B14F-4D97-AF65-F5344CB8AC3E}">
        <p14:creationId xmlns:p14="http://schemas.microsoft.com/office/powerpoint/2010/main" val="1818747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4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5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6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7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8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7EC5A3E-D6A7-4267-8550-F843AC74F629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3ce633a2-3058-4a23-ba20-731e7ccb36da"/>
    <ds:schemaRef ds:uri="http://purl.org/dc/dcmitype/"/>
    <ds:schemaRef ds:uri="fe34d738-14f9-41f7-b2e9-b0dcb82b8793"/>
    <ds:schemaRef ds:uri="http://schemas.microsoft.com/office/infopath/2007/PartnerControl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5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6.xml><?xml version="1.0" encoding="utf-8"?>
<ds:datastoreItem xmlns:ds="http://schemas.openxmlformats.org/officeDocument/2006/customXml" ds:itemID="{C246F852-B867-4695-9A13-718F8DF8A0A5}">
  <ds:schemaRefs>
    <ds:schemaRef ds:uri="http://www.w3.org/2001/XMLSchema"/>
    <ds:schemaRef ds:uri="http://www.boldonjames.com/2008/01/sie/internal/label"/>
  </ds:schemaRefs>
</ds:datastoreItem>
</file>

<file path=customXml/itemProps7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customXml/itemProps8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5471</TotalTime>
  <Words>575</Words>
  <Application>Microsoft Macintosh PowerPoint</Application>
  <PresentationFormat>On-screen Show (4:3)</PresentationFormat>
  <Paragraphs>146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Avenir</vt:lpstr>
      <vt:lpstr>Helvetica Neue</vt:lpstr>
      <vt:lpstr>Source Sans Pro</vt:lpstr>
      <vt:lpstr>Times New Roman</vt:lpstr>
      <vt:lpstr>Verdana</vt:lpstr>
      <vt:lpstr>EOSDIS-EED</vt:lpstr>
      <vt:lpstr>HDF5 OPeNDAP Handler Updates, and Performance Discussion</vt:lpstr>
      <vt:lpstr>HDF*5 OPeNDAP** Handler History</vt:lpstr>
      <vt:lpstr>HDF5 OPeNDAP Handler Update</vt:lpstr>
      <vt:lpstr>HDF5 Handler Performance Study</vt:lpstr>
      <vt:lpstr>HDF5 Handler Performance Study</vt:lpstr>
      <vt:lpstr>HDF5 Handler Performance Study</vt:lpstr>
      <vt:lpstr>HDF5 Handler Performance Study</vt:lpstr>
      <vt:lpstr>HDF5 Handler Performance Study</vt:lpstr>
      <vt:lpstr>HDF5 Handler Performance Study</vt:lpstr>
      <vt:lpstr>HDF5 Handler Performance Study</vt:lpstr>
      <vt:lpstr>HDF5 Handler Performance Study</vt:lpstr>
      <vt:lpstr>Performance Study Results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Kent Yang</cp:lastModifiedBy>
  <cp:revision>74</cp:revision>
  <dcterms:modified xsi:type="dcterms:W3CDTF">2022-06-07T17:42:27Z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