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3662" r:id="rId1"/>
  </p:sldMasterIdLst>
  <p:notesMasterIdLst>
    <p:notesMasterId r:id="rId28"/>
  </p:notesMasterIdLst>
  <p:sldIdLst>
    <p:sldId id="425" r:id="rId2"/>
    <p:sldId id="434" r:id="rId3"/>
    <p:sldId id="258" r:id="rId4"/>
    <p:sldId id="293" r:id="rId5"/>
    <p:sldId id="276" r:id="rId6"/>
    <p:sldId id="277" r:id="rId7"/>
    <p:sldId id="272" r:id="rId8"/>
    <p:sldId id="282" r:id="rId9"/>
    <p:sldId id="435" r:id="rId10"/>
    <p:sldId id="436" r:id="rId11"/>
    <p:sldId id="438" r:id="rId12"/>
    <p:sldId id="439" r:id="rId13"/>
    <p:sldId id="440" r:id="rId14"/>
    <p:sldId id="441" r:id="rId15"/>
    <p:sldId id="444" r:id="rId16"/>
    <p:sldId id="442" r:id="rId17"/>
    <p:sldId id="443" r:id="rId18"/>
    <p:sldId id="448" r:id="rId19"/>
    <p:sldId id="449" r:id="rId20"/>
    <p:sldId id="450" r:id="rId21"/>
    <p:sldId id="451" r:id="rId22"/>
    <p:sldId id="433" r:id="rId23"/>
    <p:sldId id="286" r:id="rId24"/>
    <p:sldId id="445" r:id="rId25"/>
    <p:sldId id="447" r:id="rId26"/>
    <p:sldId id="431" r:id="rId27"/>
  </p:sldIdLst>
  <p:sldSz cx="24384000" cy="13716000"/>
  <p:notesSz cx="6858000" cy="9144000"/>
  <p:defaultTextStyle>
    <a:defPPr>
      <a:defRPr lang="en-US"/>
    </a:defPPr>
    <a:lvl1pPr algn="l" defTabSz="825500" rtl="0" eaLnBrk="0" fontAlgn="base" hangingPunct="0">
      <a:spcBef>
        <a:spcPct val="0"/>
      </a:spcBef>
      <a:spcAft>
        <a:spcPct val="0"/>
      </a:spcAft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1pPr>
    <a:lvl2pPr marL="457200" indent="-228600" algn="l" defTabSz="825500" rtl="0" eaLnBrk="0" fontAlgn="base" hangingPunct="0">
      <a:spcBef>
        <a:spcPct val="0"/>
      </a:spcBef>
      <a:spcAft>
        <a:spcPct val="0"/>
      </a:spcAft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2pPr>
    <a:lvl3pPr marL="914400" indent="-457200" algn="l" defTabSz="825500" rtl="0" eaLnBrk="0" fontAlgn="base" hangingPunct="0">
      <a:spcBef>
        <a:spcPct val="0"/>
      </a:spcBef>
      <a:spcAft>
        <a:spcPct val="0"/>
      </a:spcAft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3pPr>
    <a:lvl4pPr marL="1371600" indent="-685800" algn="l" defTabSz="825500" rtl="0" eaLnBrk="0" fontAlgn="base" hangingPunct="0">
      <a:spcBef>
        <a:spcPct val="0"/>
      </a:spcBef>
      <a:spcAft>
        <a:spcPct val="0"/>
      </a:spcAft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4pPr>
    <a:lvl5pPr marL="1828800" indent="-914400" algn="l" defTabSz="825500" rtl="0" eaLnBrk="0" fontAlgn="base" hangingPunct="0">
      <a:spcBef>
        <a:spcPct val="0"/>
      </a:spcBef>
      <a:spcAft>
        <a:spcPct val="0"/>
      </a:spcAft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5pPr>
    <a:lvl6pPr marL="2286000" algn="l" defTabSz="914400" rtl="0" eaLnBrk="1" latinLnBrk="0" hangingPunct="1"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6pPr>
    <a:lvl7pPr marL="2743200" algn="l" defTabSz="914400" rtl="0" eaLnBrk="1" latinLnBrk="0" hangingPunct="1"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7pPr>
    <a:lvl8pPr marL="3200400" algn="l" defTabSz="914400" rtl="0" eaLnBrk="1" latinLnBrk="0" hangingPunct="1"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8pPr>
    <a:lvl9pPr marL="3657600" algn="l" defTabSz="914400" rtl="0" eaLnBrk="1" latinLnBrk="0" hangingPunct="1"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ndy Horton" initials="RH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D2C7"/>
    <a:srgbClr val="175DA1"/>
    <a:srgbClr val="F1F3F8"/>
    <a:srgbClr val="FF6D39"/>
    <a:srgbClr val="FF3300"/>
    <a:srgbClr val="FF0000"/>
    <a:srgbClr val="77AC3F"/>
    <a:srgbClr val="5F8238"/>
    <a:srgbClr val="860101"/>
    <a:srgbClr val="5258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38" autoAdjust="0"/>
    <p:restoredTop sz="94286" autoAdjust="0"/>
  </p:normalViewPr>
  <p:slideViewPr>
    <p:cSldViewPr>
      <p:cViewPr varScale="1">
        <p:scale>
          <a:sx n="60" d="100"/>
          <a:sy n="60" d="100"/>
        </p:scale>
        <p:origin x="1152" y="19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Rectangle 2"/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n-US" noProof="0">
                <a:sym typeface="Helvetica Neue" charset="0"/>
              </a:rPr>
              <a:t>Second level</a:t>
            </a:r>
          </a:p>
          <a:p>
            <a:pPr lvl="2"/>
            <a:r>
              <a:rPr lang="en-US" altLang="en-US" noProof="0">
                <a:sym typeface="Helvetica Neue" charset="0"/>
              </a:rPr>
              <a:t>Third level</a:t>
            </a:r>
          </a:p>
          <a:p>
            <a:pPr lvl="3"/>
            <a:r>
              <a:rPr lang="en-US" altLang="en-US" noProof="0">
                <a:sym typeface="Helvetica Neue" charset="0"/>
              </a:rPr>
              <a:t>Fourth level</a:t>
            </a:r>
          </a:p>
          <a:p>
            <a:pPr lvl="4"/>
            <a:r>
              <a:rPr lang="en-US" altLang="en-US" noProof="0">
                <a:sym typeface="Helvetica Neue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50232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MS PGothic" panose="020B0600070205080204" pitchFamily="34" charset="-128"/>
        <a:cs typeface="Helvetica Neue" charset="0"/>
        <a:sym typeface="Helvetica Neue" pitchFamily="1" charset="0"/>
      </a:defRPr>
    </a:lvl1pPr>
    <a:lvl2pPr indent="2286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itchFamily="1" charset="0"/>
      </a:defRPr>
    </a:lvl2pPr>
    <a:lvl3pPr indent="4572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itchFamily="1" charset="0"/>
      </a:defRPr>
    </a:lvl3pPr>
    <a:lvl4pPr indent="6858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itchFamily="1" charset="0"/>
      </a:defRPr>
    </a:lvl4pPr>
    <a:lvl5pPr indent="9144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itchFamily="1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066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Andrew’s talk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6A53E2-D15A-4648-85BF-A8B79B16E8C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479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node is implemented as a docker container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6A53E2-D15A-4648-85BF-A8B79B16E8C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02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- no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8813F-DBCA-4AF7-95C2-DAE194DB2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149ECE-FF85-448E-BC0E-4C6C287DDE9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89102" y="3048000"/>
            <a:ext cx="21005800" cy="9398000"/>
          </a:xfrm>
        </p:spPr>
        <p:txBody>
          <a:bodyPr/>
          <a:lstStyle>
            <a:lvl1pPr marL="0" indent="0">
              <a:buNone/>
              <a:defRPr sz="4200" b="0" baseline="0">
                <a:solidFill>
                  <a:srgbClr val="52585F"/>
                </a:solidFill>
              </a:defRPr>
            </a:lvl1pPr>
            <a:lvl2pPr>
              <a:defRPr sz="2026">
                <a:solidFill>
                  <a:srgbClr val="52585F"/>
                </a:solidFill>
              </a:defRPr>
            </a:lvl2pPr>
            <a:lvl3pPr marL="714376" indent="0">
              <a:buNone/>
              <a:defRPr sz="1800">
                <a:solidFill>
                  <a:srgbClr val="52585F"/>
                </a:solidFill>
              </a:defRPr>
            </a:lvl3pPr>
            <a:lvl4pPr marL="1071562" indent="0">
              <a:buNone/>
              <a:defRPr sz="1800">
                <a:solidFill>
                  <a:srgbClr val="52585F"/>
                </a:solidFill>
              </a:defRPr>
            </a:lvl4pPr>
            <a:lvl5pPr marL="1428750" indent="0">
              <a:buNone/>
              <a:defRPr sz="1800">
                <a:solidFill>
                  <a:srgbClr val="52585F"/>
                </a:solidFill>
              </a:defRPr>
            </a:lvl5pPr>
          </a:lstStyle>
          <a:p>
            <a:pPr lvl="0"/>
            <a:r>
              <a:rPr lang="vi-VN"/>
              <a:t>Text content</a:t>
            </a:r>
          </a:p>
        </p:txBody>
      </p:sp>
    </p:spTree>
    <p:extLst>
      <p:ext uri="{BB962C8B-B14F-4D97-AF65-F5344CB8AC3E}">
        <p14:creationId xmlns:p14="http://schemas.microsoft.com/office/powerpoint/2010/main" val="2304416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101" y="1203326"/>
            <a:ext cx="15379702" cy="1016000"/>
          </a:xfrm>
        </p:spPr>
        <p:txBody>
          <a:bodyPr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689102" y="4648200"/>
            <a:ext cx="21005800" cy="7797800"/>
          </a:xfrm>
        </p:spPr>
        <p:txBody>
          <a:bodyPr/>
          <a:lstStyle>
            <a:lvl1pPr marL="0" indent="0">
              <a:buNone/>
              <a:defRPr sz="4200" b="0" baseline="0">
                <a:solidFill>
                  <a:srgbClr val="52585F"/>
                </a:solidFill>
              </a:defRPr>
            </a:lvl1pPr>
            <a:lvl2pPr>
              <a:defRPr sz="2026">
                <a:solidFill>
                  <a:srgbClr val="52585F"/>
                </a:solidFill>
              </a:defRPr>
            </a:lvl2pPr>
            <a:lvl3pPr marL="714376" indent="0">
              <a:buNone/>
              <a:defRPr sz="1800">
                <a:solidFill>
                  <a:srgbClr val="52585F"/>
                </a:solidFill>
              </a:defRPr>
            </a:lvl3pPr>
            <a:lvl4pPr marL="1071562" indent="0">
              <a:buNone/>
              <a:defRPr sz="1800">
                <a:solidFill>
                  <a:srgbClr val="52585F"/>
                </a:solidFill>
              </a:defRPr>
            </a:lvl4pPr>
            <a:lvl5pPr marL="1428750" indent="0">
              <a:buNone/>
              <a:defRPr sz="1800">
                <a:solidFill>
                  <a:srgbClr val="52585F"/>
                </a:solidFill>
              </a:defRPr>
            </a:lvl5pPr>
          </a:lstStyle>
          <a:p>
            <a:pPr lvl="0"/>
            <a:r>
              <a:rPr lang="vi-VN"/>
              <a:t>Text content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689102" y="3238500"/>
            <a:ext cx="21005800" cy="10287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/>
              <a:t>Paragraph title</a:t>
            </a:r>
          </a:p>
        </p:txBody>
      </p:sp>
    </p:spTree>
    <p:extLst>
      <p:ext uri="{BB962C8B-B14F-4D97-AF65-F5344CB8AC3E}">
        <p14:creationId xmlns:p14="http://schemas.microsoft.com/office/powerpoint/2010/main" val="3449222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689105" y="3238500"/>
            <a:ext cx="20781962" cy="8496300"/>
          </a:xfrm>
        </p:spPr>
        <p:txBody>
          <a:bodyPr/>
          <a:lstStyle>
            <a:lvl1pPr marL="685800" marR="0" indent="-685800" algn="l" defTabSz="464344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Pct val="75000"/>
              <a:buFont typeface="Arial" panose="020B0604020202020204" pitchFamily="34" charset="0"/>
              <a:buChar char="•"/>
              <a:tabLst/>
              <a:defRPr sz="4200" b="0" baseline="0">
                <a:solidFill>
                  <a:srgbClr val="52585F"/>
                </a:solidFill>
              </a:defRPr>
            </a:lvl1pPr>
            <a:lvl2pPr marL="1042988" marR="0" indent="-685800" algn="l" defTabSz="464344" rtl="0" eaLnBrk="0" fontAlgn="base" latinLnBrk="0" hangingPunct="0">
              <a:lnSpc>
                <a:spcPct val="150000"/>
              </a:lnSpc>
              <a:spcBef>
                <a:spcPts val="338"/>
              </a:spcBef>
              <a:spcAft>
                <a:spcPct val="0"/>
              </a:spcAft>
              <a:buClrTx/>
              <a:buSzPct val="75000"/>
              <a:buFont typeface="Arial" panose="020B0604020202020204" pitchFamily="34" charset="0"/>
              <a:buChar char="•"/>
              <a:tabLst/>
              <a:defRPr sz="4200" b="0">
                <a:solidFill>
                  <a:srgbClr val="52585F"/>
                </a:solidFill>
              </a:defRPr>
            </a:lvl2pPr>
            <a:lvl3pPr marL="1400174" indent="-685800">
              <a:lnSpc>
                <a:spcPct val="150000"/>
              </a:lnSpc>
              <a:buFont typeface="Arial" panose="020B0604020202020204" pitchFamily="34" charset="0"/>
              <a:buChar char="•"/>
              <a:defRPr sz="4200"/>
            </a:lvl3pPr>
          </a:lstStyle>
          <a:p>
            <a:pPr lvl="0"/>
            <a:r>
              <a:rPr lang="en-US"/>
              <a:t>List item one</a:t>
            </a:r>
          </a:p>
          <a:p>
            <a:pPr lvl="0"/>
            <a:r>
              <a:rPr lang="en-US"/>
              <a:t>List item two</a:t>
            </a:r>
          </a:p>
          <a:p>
            <a:pPr lvl="1"/>
            <a:r>
              <a:rPr lang="en-US"/>
              <a:t>Sub item one </a:t>
            </a:r>
          </a:p>
          <a:p>
            <a:pPr lvl="1"/>
            <a:r>
              <a:rPr lang="en-US"/>
              <a:t>Sub item two</a:t>
            </a:r>
          </a:p>
          <a:p>
            <a:pPr lvl="2"/>
            <a:r>
              <a:rPr lang="en-US"/>
              <a:t>Sub item three</a:t>
            </a:r>
          </a:p>
          <a:p>
            <a:pPr lvl="2"/>
            <a:r>
              <a:rPr lang="en-US"/>
              <a:t>Sub item four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689105" y="1203326"/>
            <a:ext cx="17894302" cy="101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3865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689103" y="3238500"/>
            <a:ext cx="10274302" cy="10287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12649204" y="3238500"/>
            <a:ext cx="9821864" cy="92075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689103" y="4681339"/>
            <a:ext cx="10274302" cy="7764670"/>
          </a:xfrm>
        </p:spPr>
        <p:txBody>
          <a:bodyPr/>
          <a:lstStyle>
            <a:lvl1pPr marL="0" indent="0">
              <a:buNone/>
              <a:defRPr sz="2250" b="0" baseline="0"/>
            </a:lvl1pPr>
          </a:lstStyle>
          <a:p>
            <a:pPr lvl="0"/>
            <a:r>
              <a:rPr lang="en-US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540996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105" y="1203326"/>
            <a:ext cx="17894302" cy="101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689099" y="3238500"/>
            <a:ext cx="9740902" cy="11049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12192005" y="3238500"/>
            <a:ext cx="10279062" cy="11049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689099" y="4648200"/>
            <a:ext cx="9740902" cy="7543800"/>
          </a:xfrm>
        </p:spPr>
        <p:txBody>
          <a:bodyPr/>
          <a:lstStyle>
            <a:lvl1pPr marL="0" indent="0">
              <a:buNone/>
              <a:defRPr sz="2250" b="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2192005" y="4648200"/>
            <a:ext cx="10279062" cy="7543800"/>
          </a:xfrm>
        </p:spPr>
        <p:txBody>
          <a:bodyPr/>
          <a:lstStyle>
            <a:lvl1pPr marL="0" indent="0">
              <a:buNone/>
              <a:defRPr sz="2250" b="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</p:spTree>
    <p:extLst>
      <p:ext uri="{BB962C8B-B14F-4D97-AF65-F5344CB8AC3E}">
        <p14:creationId xmlns:p14="http://schemas.microsoft.com/office/powerpoint/2010/main" val="480514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689099" y="3238500"/>
            <a:ext cx="9740902" cy="41529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2208571" y="3238500"/>
            <a:ext cx="9740902" cy="415290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689099" y="7924800"/>
            <a:ext cx="9740902" cy="4267200"/>
          </a:xfrm>
        </p:spPr>
        <p:txBody>
          <a:bodyPr/>
          <a:lstStyle>
            <a:lvl1pPr marL="0" indent="0">
              <a:buNone/>
              <a:defRPr sz="2250" b="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2192004" y="7924800"/>
            <a:ext cx="9719256" cy="4267200"/>
          </a:xfrm>
        </p:spPr>
        <p:txBody>
          <a:bodyPr/>
          <a:lstStyle>
            <a:lvl1pPr marL="0" indent="0">
              <a:buNone/>
              <a:defRPr sz="2250" b="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</p:spTree>
    <p:extLst>
      <p:ext uri="{BB962C8B-B14F-4D97-AF65-F5344CB8AC3E}">
        <p14:creationId xmlns:p14="http://schemas.microsoft.com/office/powerpoint/2010/main" val="333492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689102" y="3238500"/>
            <a:ext cx="6567792" cy="1104900"/>
          </a:xfrm>
        </p:spPr>
        <p:txBody>
          <a:bodyPr/>
          <a:lstStyle>
            <a:lvl1pPr marL="0" indent="0">
              <a:buNone/>
              <a:defRPr sz="225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9002757" y="3238500"/>
            <a:ext cx="6468870" cy="1104900"/>
          </a:xfrm>
        </p:spPr>
        <p:txBody>
          <a:bodyPr/>
          <a:lstStyle>
            <a:lvl1pPr marL="0" indent="0">
              <a:buNone/>
              <a:defRPr sz="225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6139781" y="3238500"/>
            <a:ext cx="6468870" cy="1104900"/>
          </a:xfrm>
        </p:spPr>
        <p:txBody>
          <a:bodyPr/>
          <a:lstStyle>
            <a:lvl1pPr marL="0" indent="0">
              <a:buNone/>
              <a:defRPr sz="225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689102" y="4674704"/>
            <a:ext cx="6561168" cy="6907696"/>
          </a:xfrm>
        </p:spPr>
        <p:txBody>
          <a:bodyPr/>
          <a:lstStyle>
            <a:lvl1pPr marL="0" indent="0">
              <a:buNone/>
              <a:defRPr sz="2026" b="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9016006" y="4674704"/>
            <a:ext cx="6561168" cy="6907696"/>
          </a:xfrm>
        </p:spPr>
        <p:txBody>
          <a:bodyPr/>
          <a:lstStyle>
            <a:lvl1pPr marL="0" indent="0">
              <a:buNone/>
              <a:defRPr sz="2026" b="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16139778" y="4674704"/>
            <a:ext cx="6561168" cy="6907696"/>
          </a:xfrm>
        </p:spPr>
        <p:txBody>
          <a:bodyPr/>
          <a:lstStyle>
            <a:lvl1pPr marL="0" indent="0">
              <a:buNone/>
              <a:defRPr sz="2026" b="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9"/>
          </p:nvPr>
        </p:nvSpPr>
        <p:spPr>
          <a:xfrm>
            <a:off x="22471062" y="1347788"/>
            <a:ext cx="725488" cy="727076"/>
          </a:xfrm>
          <a:prstGeom prst="rect">
            <a:avLst/>
          </a:prstGeom>
        </p:spPr>
        <p:txBody>
          <a:bodyPr/>
          <a:lstStyle/>
          <a:p>
            <a:pPr defTabSz="464344"/>
            <a:fld id="{1A909000-79AC-CB4B-8E98-212F095C8027}" type="slidenum">
              <a:rPr lang="en-US" sz="4800" smtClean="0">
                <a:solidFill>
                  <a:srgbClr val="FFFFFF"/>
                </a:solidFill>
                <a:latin typeface="Helvetica Light"/>
                <a:cs typeface="Arial" charset="0"/>
              </a:rPr>
              <a:pPr defTabSz="464344"/>
              <a:t>‹#›</a:t>
            </a:fld>
            <a:endParaRPr lang="en-US" sz="4800">
              <a:solidFill>
                <a:srgbClr val="FFFFFF"/>
              </a:solidFill>
              <a:latin typeface="Helvetica Ligh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994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asted-image.pdf"/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78498"/>
            <a:ext cx="24384000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"/>
          <p:cNvSpPr>
            <a:spLocks/>
          </p:cNvSpPr>
          <p:nvPr userDrawn="1"/>
        </p:nvSpPr>
        <p:spPr bwMode="auto">
          <a:xfrm>
            <a:off x="1775979" y="3276600"/>
            <a:ext cx="20772438" cy="9299748"/>
          </a:xfrm>
          <a:prstGeom prst="roundRect">
            <a:avLst>
              <a:gd name="adj" fmla="val 5486"/>
            </a:avLst>
          </a:prstGeom>
          <a:solidFill>
            <a:srgbClr val="FFFFFF"/>
          </a:solidFill>
          <a:ln>
            <a:noFill/>
          </a:ln>
          <a:effectLst>
            <a:outerShdw blurRad="304800" dist="25400" dir="5400000" algn="ctr" rotWithShape="0">
              <a:srgbClr val="808080">
                <a:alpha val="15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8576" tIns="28576" rIns="28576" bIns="28576" anchor="ctr"/>
          <a:lstStyle/>
          <a:p>
            <a:pPr marL="0" marR="0" lvl="0" indent="0" algn="ctr" defTabSz="464344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Arial" charset="0"/>
                <a:sym typeface="Helvetica Light" charset="0"/>
              </a:rPr>
              <a:t>v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2286007" y="3733800"/>
            <a:ext cx="19624674" cy="815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22471062" y="1347788"/>
            <a:ext cx="725488" cy="727076"/>
          </a:xfrm>
          <a:prstGeom prst="rect">
            <a:avLst/>
          </a:prstGeom>
        </p:spPr>
        <p:txBody>
          <a:bodyPr/>
          <a:lstStyle/>
          <a:p>
            <a:pPr defTabSz="464344"/>
            <a:fld id="{1A909000-79AC-CB4B-8E98-212F095C8027}" type="slidenum">
              <a:rPr lang="en-US" sz="4800" smtClean="0">
                <a:solidFill>
                  <a:srgbClr val="FFFFFF"/>
                </a:solidFill>
                <a:latin typeface="Helvetica Light"/>
                <a:cs typeface="Arial" charset="0"/>
              </a:rPr>
              <a:pPr defTabSz="464344"/>
              <a:t>‹#›</a:t>
            </a:fld>
            <a:endParaRPr lang="en-US" sz="4800">
              <a:solidFill>
                <a:srgbClr val="FFFFFF"/>
              </a:solidFill>
              <a:latin typeface="Helvetica Light"/>
              <a:cs typeface="Arial" charset="0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689101" y="1203326"/>
            <a:ext cx="17970502" cy="101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34957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12"/>
          <p:cNvSpPr>
            <a:spLocks/>
          </p:cNvSpPr>
          <p:nvPr userDrawn="1"/>
        </p:nvSpPr>
        <p:spPr bwMode="auto">
          <a:xfrm>
            <a:off x="22471064" y="1347788"/>
            <a:ext cx="725488" cy="727076"/>
          </a:xfrm>
          <a:prstGeom prst="ellipse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8576" tIns="28576" rIns="28576" bIns="28576" anchor="ctr"/>
          <a:lstStyle/>
          <a:p>
            <a:pPr marL="0" marR="0" lvl="0" indent="0" algn="ctr" defTabSz="464344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70BF41"/>
              </a:solidFill>
              <a:effectLst/>
              <a:uLnTx/>
              <a:uFillTx/>
              <a:latin typeface="Helvetica Light" pitchFamily="1" charset="0"/>
              <a:ea typeface="MS PGothic" panose="020B0600070205080204" pitchFamily="34" charset="-128"/>
              <a:cs typeface="Arial" charset="0"/>
              <a:sym typeface="Helvetica Light" pitchFamily="1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101" y="1203326"/>
            <a:ext cx="16903702" cy="1016000"/>
          </a:xfrm>
        </p:spPr>
        <p:txBody>
          <a:bodyPr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689099" y="3238500"/>
            <a:ext cx="9740902" cy="11049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12192004" y="3238500"/>
            <a:ext cx="9719256" cy="11049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1689109" y="5029200"/>
            <a:ext cx="9740898" cy="7162800"/>
          </a:xfrm>
        </p:spPr>
        <p:txBody>
          <a:bodyPr/>
          <a:lstStyle>
            <a:lvl1pPr marL="321470" marR="0" indent="-321470" algn="l" defTabSz="464344" rtl="0" eaLnBrk="0" fontAlgn="base" latinLnBrk="0" hangingPunct="0">
              <a:lnSpc>
                <a:spcPct val="100000"/>
              </a:lnSpc>
              <a:spcBef>
                <a:spcPts val="958"/>
              </a:spcBef>
              <a:spcAft>
                <a:spcPct val="0"/>
              </a:spcAft>
              <a:buClrTx/>
              <a:buSzPct val="75000"/>
              <a:buFont typeface="Arial" charset="0"/>
              <a:buChar char="•"/>
              <a:tabLst/>
              <a:defRPr sz="2250" b="0" baseline="0">
                <a:solidFill>
                  <a:srgbClr val="52585F"/>
                </a:solidFill>
              </a:defRPr>
            </a:lvl1pPr>
            <a:lvl2pPr marL="357188" marR="0" indent="0" algn="l" defTabSz="464344" rtl="0" eaLnBrk="0" fontAlgn="base" latinLnBrk="0" hangingPunct="0">
              <a:lnSpc>
                <a:spcPct val="100000"/>
              </a:lnSpc>
              <a:spcBef>
                <a:spcPts val="338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 sz="2026" b="0">
                <a:solidFill>
                  <a:srgbClr val="52585F"/>
                </a:solidFill>
              </a:defRPr>
            </a:lvl2pPr>
          </a:lstStyle>
          <a:p>
            <a:pPr lvl="0"/>
            <a:endParaRPr lang="en-US"/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12205261" y="5029200"/>
            <a:ext cx="9740898" cy="7162800"/>
          </a:xfrm>
        </p:spPr>
        <p:txBody>
          <a:bodyPr/>
          <a:lstStyle>
            <a:lvl1pPr marL="321470" marR="0" indent="-321470" algn="l" defTabSz="464344" rtl="0" eaLnBrk="0" fontAlgn="base" latinLnBrk="0" hangingPunct="0">
              <a:lnSpc>
                <a:spcPct val="100000"/>
              </a:lnSpc>
              <a:spcBef>
                <a:spcPts val="958"/>
              </a:spcBef>
              <a:spcAft>
                <a:spcPct val="0"/>
              </a:spcAft>
              <a:buClrTx/>
              <a:buSzPct val="75000"/>
              <a:buFont typeface="Arial" charset="0"/>
              <a:buChar char="•"/>
              <a:tabLst/>
              <a:defRPr sz="2250" b="0" baseline="0">
                <a:solidFill>
                  <a:srgbClr val="52585F"/>
                </a:solidFill>
              </a:defRPr>
            </a:lvl1pPr>
            <a:lvl2pPr marL="357188" marR="0" indent="0" algn="l" defTabSz="464344" rtl="0" eaLnBrk="0" fontAlgn="base" latinLnBrk="0" hangingPunct="0">
              <a:lnSpc>
                <a:spcPct val="100000"/>
              </a:lnSpc>
              <a:spcBef>
                <a:spcPts val="338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 sz="2026" b="0">
                <a:solidFill>
                  <a:srgbClr val="52585F"/>
                </a:solidFill>
              </a:defRPr>
            </a:lvl2pPr>
          </a:lstStyle>
          <a:p>
            <a:pPr lvl="0"/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7"/>
          </p:nvPr>
        </p:nvSpPr>
        <p:spPr>
          <a:xfrm>
            <a:off x="22471062" y="1347788"/>
            <a:ext cx="725488" cy="727076"/>
          </a:xfrm>
          <a:prstGeom prst="rect">
            <a:avLst/>
          </a:prstGeom>
        </p:spPr>
        <p:txBody>
          <a:bodyPr/>
          <a:lstStyle/>
          <a:p>
            <a:pPr defTabSz="464344"/>
            <a:fld id="{1A909000-79AC-CB4B-8E98-212F095C8027}" type="slidenum">
              <a:rPr lang="en-US" sz="4800" smtClean="0">
                <a:solidFill>
                  <a:srgbClr val="FFFFFF"/>
                </a:solidFill>
                <a:latin typeface="Helvetica Light"/>
                <a:cs typeface="Arial" charset="0"/>
              </a:rPr>
              <a:pPr defTabSz="464344"/>
              <a:t>‹#›</a:t>
            </a:fld>
            <a:endParaRPr lang="en-US" sz="4800">
              <a:solidFill>
                <a:srgbClr val="FFFFFF"/>
              </a:solidFill>
              <a:latin typeface="Helvetica Ligh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9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689105" y="3238500"/>
            <a:ext cx="6464302" cy="1104900"/>
          </a:xfrm>
        </p:spPr>
        <p:txBody>
          <a:bodyPr/>
          <a:lstStyle>
            <a:lvl1pPr marL="0" indent="0">
              <a:buNone/>
              <a:defRPr sz="225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1689107" y="4876800"/>
            <a:ext cx="6464298" cy="7162800"/>
          </a:xfrm>
        </p:spPr>
        <p:txBody>
          <a:bodyPr/>
          <a:lstStyle>
            <a:lvl1pPr marL="321470" marR="0" indent="-321470" algn="l" defTabSz="464344" rtl="0" eaLnBrk="0" fontAlgn="base" latinLnBrk="0" hangingPunct="0">
              <a:lnSpc>
                <a:spcPct val="100000"/>
              </a:lnSpc>
              <a:spcBef>
                <a:spcPts val="958"/>
              </a:spcBef>
              <a:spcAft>
                <a:spcPct val="0"/>
              </a:spcAft>
              <a:buClrTx/>
              <a:buSzPct val="75000"/>
              <a:buFont typeface="Arial" charset="0"/>
              <a:buChar char="•"/>
              <a:tabLst/>
              <a:defRPr sz="2026" b="0" baseline="0">
                <a:solidFill>
                  <a:srgbClr val="52585F"/>
                </a:solidFill>
              </a:defRPr>
            </a:lvl1pPr>
            <a:lvl2pPr marL="357188" marR="0" indent="0" algn="l" defTabSz="464344" rtl="0" eaLnBrk="0" fontAlgn="base" latinLnBrk="0" hangingPunct="0">
              <a:lnSpc>
                <a:spcPct val="100000"/>
              </a:lnSpc>
              <a:spcBef>
                <a:spcPts val="338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 sz="2026" b="0">
                <a:solidFill>
                  <a:srgbClr val="52585F"/>
                </a:solidFill>
              </a:defRPr>
            </a:lvl2pPr>
          </a:lstStyle>
          <a:p>
            <a:pPr lvl="0"/>
            <a:endParaRPr lang="en-US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8847937" y="3238500"/>
            <a:ext cx="6464302" cy="1104900"/>
          </a:xfrm>
        </p:spPr>
        <p:txBody>
          <a:bodyPr/>
          <a:lstStyle>
            <a:lvl1pPr marL="0" indent="0">
              <a:buNone/>
              <a:defRPr sz="225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8847937" y="4876800"/>
            <a:ext cx="6464298" cy="7162800"/>
          </a:xfrm>
        </p:spPr>
        <p:txBody>
          <a:bodyPr/>
          <a:lstStyle>
            <a:lvl1pPr marL="321470" marR="0" indent="-321470" algn="l" defTabSz="464344" rtl="0" eaLnBrk="0" fontAlgn="base" latinLnBrk="0" hangingPunct="0">
              <a:lnSpc>
                <a:spcPct val="100000"/>
              </a:lnSpc>
              <a:spcBef>
                <a:spcPts val="958"/>
              </a:spcBef>
              <a:spcAft>
                <a:spcPct val="0"/>
              </a:spcAft>
              <a:buClrTx/>
              <a:buSzPct val="75000"/>
              <a:buFont typeface="Arial" charset="0"/>
              <a:buChar char="•"/>
              <a:tabLst/>
              <a:defRPr sz="2026" b="0" baseline="0">
                <a:solidFill>
                  <a:srgbClr val="52585F"/>
                </a:solidFill>
              </a:defRPr>
            </a:lvl1pPr>
            <a:lvl2pPr marL="357188" marR="0" indent="0" algn="l" defTabSz="464344" rtl="0" eaLnBrk="0" fontAlgn="base" latinLnBrk="0" hangingPunct="0">
              <a:lnSpc>
                <a:spcPct val="100000"/>
              </a:lnSpc>
              <a:spcBef>
                <a:spcPts val="338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 sz="2026" b="0">
                <a:solidFill>
                  <a:srgbClr val="52585F"/>
                </a:solidFill>
              </a:defRPr>
            </a:lvl2pPr>
          </a:lstStyle>
          <a:p>
            <a:pPr lvl="0"/>
            <a:endParaRPr lang="en-US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16006769" y="3238500"/>
            <a:ext cx="6464302" cy="1104900"/>
          </a:xfrm>
        </p:spPr>
        <p:txBody>
          <a:bodyPr/>
          <a:lstStyle>
            <a:lvl1pPr marL="0" indent="0">
              <a:buNone/>
              <a:defRPr sz="2250" baseline="0"/>
            </a:lvl1pPr>
          </a:lstStyle>
          <a:p>
            <a:pPr lvl="0"/>
            <a:r>
              <a:rPr lang="en-US"/>
              <a:t>Paragraph title</a:t>
            </a:r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16006771" y="4876800"/>
            <a:ext cx="6464298" cy="7162800"/>
          </a:xfrm>
        </p:spPr>
        <p:txBody>
          <a:bodyPr/>
          <a:lstStyle>
            <a:lvl1pPr marL="321470" marR="0" indent="-321470" algn="l" defTabSz="464344" rtl="0" eaLnBrk="0" fontAlgn="base" latinLnBrk="0" hangingPunct="0">
              <a:lnSpc>
                <a:spcPct val="100000"/>
              </a:lnSpc>
              <a:spcBef>
                <a:spcPts val="958"/>
              </a:spcBef>
              <a:spcAft>
                <a:spcPct val="0"/>
              </a:spcAft>
              <a:buClrTx/>
              <a:buSzPct val="75000"/>
              <a:buFont typeface="Arial" charset="0"/>
              <a:buChar char="•"/>
              <a:tabLst/>
              <a:defRPr sz="2026" b="0" baseline="0">
                <a:solidFill>
                  <a:srgbClr val="52585F"/>
                </a:solidFill>
              </a:defRPr>
            </a:lvl1pPr>
            <a:lvl2pPr marL="357188" marR="0" indent="0" algn="l" defTabSz="464344" rtl="0" eaLnBrk="0" fontAlgn="base" latinLnBrk="0" hangingPunct="0">
              <a:lnSpc>
                <a:spcPct val="100000"/>
              </a:lnSpc>
              <a:spcBef>
                <a:spcPts val="338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 sz="2026" b="0">
                <a:solidFill>
                  <a:srgbClr val="52585F"/>
                </a:solidFill>
              </a:defRPr>
            </a:lvl2pPr>
          </a:lstStyle>
          <a:p>
            <a:pPr lvl="0"/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20"/>
          </p:nvPr>
        </p:nvSpPr>
        <p:spPr>
          <a:xfrm>
            <a:off x="22471062" y="1347788"/>
            <a:ext cx="725488" cy="727076"/>
          </a:xfrm>
          <a:prstGeom prst="rect">
            <a:avLst/>
          </a:prstGeom>
        </p:spPr>
        <p:txBody>
          <a:bodyPr/>
          <a:lstStyle/>
          <a:p>
            <a:pPr defTabSz="464344"/>
            <a:fld id="{1A909000-79AC-CB4B-8E98-212F095C8027}" type="slidenum">
              <a:rPr lang="en-US" sz="4800" smtClean="0">
                <a:solidFill>
                  <a:srgbClr val="FFFFFF"/>
                </a:solidFill>
                <a:latin typeface="Helvetica Light"/>
                <a:cs typeface="Arial" charset="0"/>
              </a:rPr>
              <a:pPr defTabSz="464344"/>
              <a:t>‹#›</a:t>
            </a:fld>
            <a:endParaRPr lang="en-US" sz="4800">
              <a:solidFill>
                <a:srgbClr val="FFFFFF"/>
              </a:solidFill>
              <a:latin typeface="Helvetica Ligh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904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79576" y="1203326"/>
            <a:ext cx="15465424" cy="1016000"/>
          </a:xfrm>
        </p:spPr>
        <p:txBody>
          <a:bodyPr/>
          <a:lstStyle/>
          <a:p>
            <a:r>
              <a:rPr lang="vi-VN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705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43019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186944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16000" y="1981200"/>
            <a:ext cx="22555200" cy="533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6000" y="7620000"/>
            <a:ext cx="22555200" cy="533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921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20523200" cy="1066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2438400" y="3200400"/>
            <a:ext cx="19507200" cy="9144000"/>
          </a:xfrm>
        </p:spPr>
        <p:txBody>
          <a:bodyPr/>
          <a:lstStyle>
            <a:lvl1pPr>
              <a:defRPr sz="3600"/>
            </a:lvl1pPr>
            <a:lvl3pPr>
              <a:defRPr sz="2700"/>
            </a:lvl3pPr>
            <a:lvl5pPr>
              <a:defRPr sz="2026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82229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12750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6055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a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20523200" cy="1066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2438400" y="3200400"/>
            <a:ext cx="19507200" cy="9144000"/>
          </a:xfrm>
        </p:spPr>
        <p:txBody>
          <a:bodyPr/>
          <a:lstStyle>
            <a:lvl1pPr>
              <a:defRPr sz="3600"/>
            </a:lvl1pPr>
            <a:lvl3pPr>
              <a:defRPr sz="2700"/>
            </a:lvl3pPr>
            <a:lvl5pPr>
              <a:defRPr sz="2026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23876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94084" y="4621549"/>
            <a:ext cx="20726400" cy="2724150"/>
          </a:xfrm>
        </p:spPr>
        <p:txBody>
          <a:bodyPr anchor="t"/>
          <a:lstStyle>
            <a:lvl1pPr algn="ctr">
              <a:defRPr sz="12000" b="1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894084" y="7388769"/>
            <a:ext cx="20726400" cy="3000374"/>
          </a:xfrm>
        </p:spPr>
        <p:txBody>
          <a:bodyPr anchor="ctr" anchorCtr="0"/>
          <a:lstStyle>
            <a:lvl1pPr marL="0" indent="0" algn="ctr">
              <a:buNone/>
              <a:defRPr sz="4000"/>
            </a:lvl1pPr>
            <a:lvl2pPr marL="685800" indent="0">
              <a:buNone/>
              <a:defRPr sz="2700"/>
            </a:lvl2pPr>
            <a:lvl3pPr marL="1371600" indent="0">
              <a:buNone/>
              <a:defRPr sz="2400"/>
            </a:lvl3pPr>
            <a:lvl4pPr marL="2057400" indent="0">
              <a:buNone/>
              <a:defRPr sz="2100"/>
            </a:lvl4pPr>
            <a:lvl5pPr marL="2743200" indent="0">
              <a:buNone/>
              <a:defRPr sz="2100"/>
            </a:lvl5pPr>
            <a:lvl6pPr marL="3429000" indent="0">
              <a:buNone/>
              <a:defRPr sz="2100"/>
            </a:lvl6pPr>
            <a:lvl7pPr marL="4114800" indent="0">
              <a:buNone/>
              <a:defRPr sz="2100"/>
            </a:lvl7pPr>
            <a:lvl8pPr marL="4800600" indent="0">
              <a:buNone/>
              <a:defRPr sz="2100"/>
            </a:lvl8pPr>
            <a:lvl9pPr marL="5486400" indent="0">
              <a:buNone/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eaLnBrk="1" hangingPunct="1">
              <a:defRPr/>
            </a:pPr>
            <a:r>
              <a:rPr lang="en-US" sz="480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04/01/16</a:t>
            </a:r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eaLnBrk="1" hangingPunct="1"/>
            <a:fld id="{109A6822-8A2E-438A-8FF5-7FF0DBFC3E36}" type="slidenum">
              <a:rPr lang="en-US" sz="4800" smtClean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pPr defTabSz="1828800" eaLnBrk="1" hangingPunct="1"/>
              <a:t>‹#›</a:t>
            </a:fld>
            <a:endParaRPr lang="en-US" sz="4800">
              <a:solidFill>
                <a:srgbClr val="FFFFFF"/>
              </a:solidFill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0513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9EA3C-84D7-40F8-8CB2-163E98B8A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2BDD7E-7E21-4A56-8008-F708ACF4E8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20772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077" y="1967164"/>
            <a:ext cx="8464046" cy="15666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pasted-image.pdf"/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0626"/>
            <a:ext cx="24384000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pasted-image.pd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77" y="10434639"/>
            <a:ext cx="2711450" cy="168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/>
          </p:cNvSpPr>
          <p:nvPr userDrawn="1"/>
        </p:nvSpPr>
        <p:spPr bwMode="auto">
          <a:xfrm>
            <a:off x="0" y="1939927"/>
            <a:ext cx="320676" cy="1593850"/>
          </a:xfrm>
          <a:prstGeom prst="rect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7" y="3962400"/>
            <a:ext cx="8464550" cy="914400"/>
          </a:xfrm>
        </p:spPr>
        <p:txBody>
          <a:bodyPr anchor="ctr"/>
          <a:lstStyle>
            <a:lvl1pPr>
              <a:lnSpc>
                <a:spcPct val="100000"/>
              </a:lnSpc>
              <a:defRPr sz="3000" b="0"/>
            </a:lvl1pPr>
          </a:lstStyle>
          <a:p>
            <a:pPr lvl="0"/>
            <a:r>
              <a:rPr lang="vi-VN"/>
              <a:t>Presentation date</a:t>
            </a:r>
            <a:endParaRPr lang="en-US"/>
          </a:p>
        </p:txBody>
      </p:sp>
      <p:sp>
        <p:nvSpPr>
          <p:cNvPr id="17" name="Rectangle 3"/>
          <p:cNvSpPr>
            <a:spLocks/>
          </p:cNvSpPr>
          <p:nvPr userDrawn="1"/>
        </p:nvSpPr>
        <p:spPr bwMode="auto">
          <a:xfrm>
            <a:off x="1200151" y="12445605"/>
            <a:ext cx="11958638" cy="41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1pPr>
            <a:lvl2pPr defTabSz="457200"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2pPr>
            <a:lvl3pPr defTabSz="457200"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3pPr>
            <a:lvl4pPr defTabSz="457200"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4pPr>
            <a:lvl5pPr defTabSz="457200"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5pPr>
            <a:lvl6pPr indent="-914400" defTabSz="4572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6pPr>
            <a:lvl7pPr indent="-914400" defTabSz="4572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7pPr>
            <a:lvl8pPr indent="-914400" defTabSz="4572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8pPr>
            <a:lvl9pPr indent="-914400" defTabSz="4572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A6AAA9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sym typeface="Helvetica" panose="020B0604020202020204" pitchFamily="34" charset="0"/>
              </a:rPr>
              <a:t>Proprietary and Confidential. Copyright 2016, The HDF Group.</a:t>
            </a:r>
          </a:p>
        </p:txBody>
      </p:sp>
      <p:sp>
        <p:nvSpPr>
          <p:cNvPr id="18" name="Line 2"/>
          <p:cNvSpPr>
            <a:spLocks noChangeShapeType="1"/>
          </p:cNvSpPr>
          <p:nvPr userDrawn="1"/>
        </p:nvSpPr>
        <p:spPr bwMode="auto">
          <a:xfrm>
            <a:off x="-76200" y="6172200"/>
            <a:ext cx="24460200" cy="0"/>
          </a:xfrm>
          <a:prstGeom prst="line">
            <a:avLst/>
          </a:prstGeom>
          <a:noFill/>
          <a:ln w="50800">
            <a:solidFill>
              <a:srgbClr val="00245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654823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6376" y="4114800"/>
            <a:ext cx="12104688" cy="76073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Helvetica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4114800"/>
            <a:ext cx="786447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79577" y="1203326"/>
            <a:ext cx="15465426" cy="1016000"/>
          </a:xfrm>
        </p:spPr>
        <p:txBody>
          <a:bodyPr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9" name="Rectangle 15"/>
          <p:cNvSpPr>
            <a:spLocks/>
          </p:cNvSpPr>
          <p:nvPr userDrawn="1"/>
        </p:nvSpPr>
        <p:spPr bwMode="auto">
          <a:xfrm>
            <a:off x="0" y="1203326"/>
            <a:ext cx="282576" cy="1016000"/>
          </a:xfrm>
          <a:prstGeom prst="rect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7868870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58834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100" y="1203325"/>
            <a:ext cx="16903700" cy="1016000"/>
          </a:xfrm>
        </p:spPr>
        <p:txBody>
          <a:bodyPr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89100" y="3238500"/>
            <a:ext cx="10426700" cy="9207500"/>
          </a:xfrm>
        </p:spPr>
        <p:txBody>
          <a:bodyPr/>
          <a:lstStyle>
            <a:lvl1pPr>
              <a:buClr>
                <a:srgbClr val="70BF41"/>
              </a:buClr>
              <a:buSzPct val="100000"/>
              <a:defRPr sz="3200">
                <a:solidFill>
                  <a:srgbClr val="52585F"/>
                </a:solidFill>
              </a:defRPr>
            </a:lvl1pPr>
            <a:lvl2pPr>
              <a:buClr>
                <a:srgbClr val="70BF41"/>
              </a:buClr>
              <a:buSzPct val="100000"/>
              <a:defRPr sz="3200">
                <a:solidFill>
                  <a:srgbClr val="52585F"/>
                </a:solidFill>
              </a:defRPr>
            </a:lvl2pPr>
            <a:lvl3pPr>
              <a:buClr>
                <a:srgbClr val="70BF41"/>
              </a:buClr>
              <a:buSzPct val="100000"/>
              <a:defRPr sz="3200">
                <a:solidFill>
                  <a:srgbClr val="52585F"/>
                </a:solidFill>
              </a:defRPr>
            </a:lvl3pPr>
            <a:lvl4pPr>
              <a:buClr>
                <a:srgbClr val="70BF41"/>
              </a:buClr>
              <a:buSzPct val="100000"/>
              <a:defRPr sz="3200">
                <a:solidFill>
                  <a:srgbClr val="52585F"/>
                </a:solidFill>
              </a:defRPr>
            </a:lvl4pPr>
            <a:lvl5pPr>
              <a:buClr>
                <a:srgbClr val="70BF41"/>
              </a:buClr>
              <a:buSzPct val="100000"/>
              <a:defRPr sz="3200">
                <a:solidFill>
                  <a:srgbClr val="52585F"/>
                </a:solidFill>
              </a:defRPr>
            </a:lvl5pPr>
          </a:lstStyle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68200" y="3238500"/>
            <a:ext cx="10426700" cy="9207500"/>
          </a:xfrm>
        </p:spPr>
        <p:txBody>
          <a:bodyPr/>
          <a:lstStyle>
            <a:lvl1pPr>
              <a:buClr>
                <a:srgbClr val="70BF41"/>
              </a:buClr>
              <a:buSzPct val="100000"/>
              <a:defRPr sz="3200">
                <a:solidFill>
                  <a:srgbClr val="52585F"/>
                </a:solidFill>
              </a:defRPr>
            </a:lvl1pPr>
            <a:lvl2pPr>
              <a:buClr>
                <a:srgbClr val="70BF41"/>
              </a:buClr>
              <a:buSzPct val="100000"/>
              <a:defRPr sz="3200">
                <a:solidFill>
                  <a:srgbClr val="52585F"/>
                </a:solidFill>
              </a:defRPr>
            </a:lvl2pPr>
            <a:lvl3pPr>
              <a:buClr>
                <a:srgbClr val="70BF41"/>
              </a:buClr>
              <a:buSzPct val="100000"/>
              <a:defRPr sz="3200">
                <a:solidFill>
                  <a:srgbClr val="52585F"/>
                </a:solidFill>
              </a:defRPr>
            </a:lvl3pPr>
            <a:lvl4pPr>
              <a:buClr>
                <a:srgbClr val="70BF41"/>
              </a:buClr>
              <a:buSzPct val="100000"/>
              <a:defRPr sz="3200">
                <a:solidFill>
                  <a:srgbClr val="52585F"/>
                </a:solidFill>
              </a:defRPr>
            </a:lvl4pPr>
            <a:lvl5pPr>
              <a:buClr>
                <a:srgbClr val="70BF41"/>
              </a:buClr>
              <a:buSzPct val="100000"/>
              <a:defRPr sz="3200">
                <a:solidFill>
                  <a:srgbClr val="52585F"/>
                </a:solidFill>
              </a:defRPr>
            </a:lvl5pPr>
          </a:lstStyle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7" name="Rectangle 15"/>
          <p:cNvSpPr>
            <a:spLocks/>
          </p:cNvSpPr>
          <p:nvPr userDrawn="1"/>
        </p:nvSpPr>
        <p:spPr bwMode="auto">
          <a:xfrm>
            <a:off x="0" y="1203325"/>
            <a:ext cx="282575" cy="1016000"/>
          </a:xfrm>
          <a:prstGeom prst="rect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2753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6375" y="4114800"/>
            <a:ext cx="12344400" cy="76073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79575" y="1203325"/>
            <a:ext cx="15465425" cy="1016000"/>
          </a:xfrm>
        </p:spPr>
        <p:txBody>
          <a:bodyPr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9" name="Rectangle 15"/>
          <p:cNvSpPr>
            <a:spLocks/>
          </p:cNvSpPr>
          <p:nvPr userDrawn="1"/>
        </p:nvSpPr>
        <p:spPr bwMode="auto">
          <a:xfrm>
            <a:off x="0" y="1203325"/>
            <a:ext cx="282575" cy="1016000"/>
          </a:xfrm>
          <a:prstGeom prst="rect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2982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image">
    <p:bg>
      <p:bgPr>
        <a:solidFill>
          <a:srgbClr val="154F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2692" y="6076122"/>
            <a:ext cx="21031200" cy="1152525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618339"/>
                </a:solidFill>
              </a:defRPr>
            </a:lvl1pPr>
          </a:lstStyle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2814" y="7248525"/>
            <a:ext cx="21031200" cy="9048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29360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icon">
    <p:bg>
      <p:bgPr>
        <a:solidFill>
          <a:srgbClr val="0023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72692" y="6076122"/>
            <a:ext cx="21031200" cy="1152525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618339"/>
                </a:solidFill>
              </a:defRPr>
            </a:lvl1pPr>
          </a:lstStyle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1652814" y="7248525"/>
            <a:ext cx="21031200" cy="9048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90373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075" y="1967163"/>
            <a:ext cx="8464045" cy="1566612"/>
          </a:xfrm>
        </p:spPr>
        <p:txBody>
          <a:bodyPr/>
          <a:lstStyle>
            <a:lvl1pPr>
              <a:defRPr>
                <a:solidFill>
                  <a:srgbClr val="155FA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pasted-image.pdf"/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0625"/>
            <a:ext cx="24384000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/>
          </p:cNvSpPr>
          <p:nvPr userDrawn="1"/>
        </p:nvSpPr>
        <p:spPr bwMode="auto">
          <a:xfrm>
            <a:off x="0" y="1939925"/>
            <a:ext cx="320675" cy="1593850"/>
          </a:xfrm>
          <a:prstGeom prst="rect">
            <a:avLst/>
          </a:prstGeom>
          <a:solidFill>
            <a:srgbClr val="618339"/>
          </a:solidFill>
          <a:ln>
            <a:noFill/>
          </a:ln>
        </p:spPr>
        <p:txBody>
          <a:bodyPr lIns="50800" tIns="50800" rIns="50800" bIns="50800" anchor="ctr"/>
          <a:lstStyle/>
          <a:p>
            <a:pPr marL="0" marR="0" lvl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 pitchFamily="1" charset="0"/>
              <a:ea typeface="MS PGothic" panose="020B0600070205080204" pitchFamily="34" charset="-128"/>
              <a:cs typeface="+mn-cs"/>
              <a:sym typeface="Helvetica Light" pitchFamily="1" charset="0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3962400"/>
            <a:ext cx="8464550" cy="914400"/>
          </a:xfrm>
        </p:spPr>
        <p:txBody>
          <a:bodyPr anchor="ctr"/>
          <a:lstStyle>
            <a:lvl1pPr>
              <a:lnSpc>
                <a:spcPct val="100000"/>
              </a:lnSpc>
              <a:defRPr sz="3000" b="0"/>
            </a:lvl1pPr>
          </a:lstStyle>
          <a:p>
            <a:pPr lvl="0"/>
            <a:r>
              <a:rPr lang="vi-VN"/>
              <a:t>Presentation date</a:t>
            </a:r>
            <a:endParaRPr lang="en-US"/>
          </a:p>
        </p:txBody>
      </p:sp>
      <p:sp>
        <p:nvSpPr>
          <p:cNvPr id="17" name="Rectangle 3"/>
          <p:cNvSpPr>
            <a:spLocks/>
          </p:cNvSpPr>
          <p:nvPr userDrawn="1"/>
        </p:nvSpPr>
        <p:spPr bwMode="auto">
          <a:xfrm>
            <a:off x="1200150" y="12447588"/>
            <a:ext cx="11958638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1pPr>
            <a:lvl2pPr defTabSz="457200"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2pPr>
            <a:lvl3pPr defTabSz="457200"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3pPr>
            <a:lvl4pPr defTabSz="457200"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4pPr>
            <a:lvl5pPr defTabSz="457200"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5pPr>
            <a:lvl6pPr indent="-914400" defTabSz="4572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6pPr>
            <a:lvl7pPr indent="-914400" defTabSz="4572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7pPr>
            <a:lvl8pPr indent="-914400" defTabSz="4572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8pPr>
            <a:lvl9pPr indent="-914400" defTabSz="4572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itchFamily="1" charset="0"/>
                <a:ea typeface="MS PGothic" panose="020B0600070205080204" pitchFamily="34" charset="-128"/>
                <a:sym typeface="Helvetica Light" pitchFamily="1" charset="0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A6AAA9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  <a:sym typeface="Helvetica" panose="020B0604020202020204" pitchFamily="34" charset="0"/>
              </a:rPr>
              <a:t>Proprietary and Confidential. Copyright 2018, The HDF Group.</a:t>
            </a:r>
          </a:p>
        </p:txBody>
      </p:sp>
      <p:sp>
        <p:nvSpPr>
          <p:cNvPr id="18" name="Line 2"/>
          <p:cNvSpPr>
            <a:spLocks noChangeShapeType="1"/>
          </p:cNvSpPr>
          <p:nvPr userDrawn="1"/>
        </p:nvSpPr>
        <p:spPr bwMode="auto">
          <a:xfrm>
            <a:off x="-76200" y="6172200"/>
            <a:ext cx="24460200" cy="0"/>
          </a:xfrm>
          <a:prstGeom prst="line">
            <a:avLst/>
          </a:prstGeom>
          <a:noFill/>
          <a:ln w="50800">
            <a:solidFill>
              <a:srgbClr val="00245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pPr marL="0" marR="0" lvl="0" indent="0" algn="l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pitchFamily="1" charset="0"/>
              <a:ea typeface="MS PGothic" panose="020B0600070205080204" pitchFamily="34" charset="-128"/>
              <a:cs typeface="+mn-cs"/>
              <a:sym typeface="Helvetica Light" pitchFamily="1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0E4178-DF31-44F4-9979-D89ABF227F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00150" y="10600406"/>
            <a:ext cx="3731135" cy="165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4967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6375" y="4114800"/>
            <a:ext cx="12104688" cy="76073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Helvetica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79575" y="1203325"/>
            <a:ext cx="15465425" cy="1016000"/>
          </a:xfrm>
        </p:spPr>
        <p:txBody>
          <a:bodyPr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9" name="Rectangle 15"/>
          <p:cNvSpPr>
            <a:spLocks/>
          </p:cNvSpPr>
          <p:nvPr userDrawn="1"/>
        </p:nvSpPr>
        <p:spPr bwMode="auto">
          <a:xfrm>
            <a:off x="0" y="1203325"/>
            <a:ext cx="282575" cy="1016000"/>
          </a:xfrm>
          <a:prstGeom prst="rect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3502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12"/>
          <p:cNvSpPr>
            <a:spLocks/>
          </p:cNvSpPr>
          <p:nvPr userDrawn="1"/>
        </p:nvSpPr>
        <p:spPr bwMode="auto">
          <a:xfrm>
            <a:off x="22471063" y="1347788"/>
            <a:ext cx="725487" cy="727075"/>
          </a:xfrm>
          <a:prstGeom prst="ellipse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70BF4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886672" y="7092950"/>
            <a:ext cx="4419600" cy="4946650"/>
          </a:xfrm>
        </p:spPr>
        <p:txBody>
          <a:bodyPr/>
          <a:lstStyle>
            <a:lvl1pPr>
              <a:defRPr b="1"/>
            </a:lvl1pPr>
            <a:lvl2pPr>
              <a:defRPr sz="4000" b="0">
                <a:latin typeface="Helvetica" charset="0"/>
                <a:ea typeface="Helvetica" charset="0"/>
                <a:cs typeface="Helvetica" charset="0"/>
              </a:defRPr>
            </a:lvl2pPr>
            <a:lvl3pPr>
              <a:defRPr sz="3000" b="1">
                <a:latin typeface="Helvetica" charset="0"/>
                <a:ea typeface="Helvetica" charset="0"/>
                <a:cs typeface="Helvetica" charset="0"/>
              </a:defRPr>
            </a:lvl3pPr>
            <a:lvl4pPr>
              <a:defRPr sz="3000">
                <a:latin typeface="Helvetica" charset="0"/>
                <a:ea typeface="Helvetica" charset="0"/>
                <a:cs typeface="Helvetica" charset="0"/>
              </a:defRPr>
            </a:lvl4pPr>
            <a:lvl5pPr>
              <a:defRPr sz="2400"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B4E5B-0FB4-41E7-BEC3-C3A5AF7F28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5"/>
          <p:cNvSpPr>
            <a:spLocks/>
          </p:cNvSpPr>
          <p:nvPr userDrawn="1"/>
        </p:nvSpPr>
        <p:spPr bwMode="auto">
          <a:xfrm>
            <a:off x="0" y="1203325"/>
            <a:ext cx="282575" cy="1016000"/>
          </a:xfrm>
          <a:prstGeom prst="rect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1" hasCustomPrompt="1"/>
          </p:nvPr>
        </p:nvSpPr>
        <p:spPr>
          <a:xfrm>
            <a:off x="7284172" y="7092950"/>
            <a:ext cx="4419600" cy="4946650"/>
          </a:xfrm>
        </p:spPr>
        <p:txBody>
          <a:bodyPr/>
          <a:lstStyle>
            <a:lvl1pPr>
              <a:defRPr b="1"/>
            </a:lvl1pPr>
            <a:lvl2pPr>
              <a:defRPr sz="4000" b="0">
                <a:latin typeface="Helvetica" charset="0"/>
                <a:ea typeface="Helvetica" charset="0"/>
                <a:cs typeface="Helvetica" charset="0"/>
              </a:defRPr>
            </a:lvl2pPr>
            <a:lvl3pPr>
              <a:defRPr sz="3000" b="1">
                <a:latin typeface="Helvetica" charset="0"/>
                <a:ea typeface="Helvetica" charset="0"/>
                <a:cs typeface="Helvetica" charset="0"/>
              </a:defRPr>
            </a:lvl3pPr>
            <a:lvl4pPr>
              <a:defRPr sz="3000">
                <a:latin typeface="Helvetica" charset="0"/>
                <a:ea typeface="Helvetica" charset="0"/>
                <a:cs typeface="Helvetica" charset="0"/>
              </a:defRPr>
            </a:lvl4pPr>
            <a:lvl5pPr>
              <a:defRPr sz="2400"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2" hasCustomPrompt="1"/>
          </p:nvPr>
        </p:nvSpPr>
        <p:spPr>
          <a:xfrm>
            <a:off x="12681672" y="7092950"/>
            <a:ext cx="4419600" cy="4946650"/>
          </a:xfrm>
        </p:spPr>
        <p:txBody>
          <a:bodyPr/>
          <a:lstStyle>
            <a:lvl1pPr>
              <a:defRPr b="1"/>
            </a:lvl1pPr>
            <a:lvl2pPr>
              <a:defRPr sz="4000" b="0">
                <a:latin typeface="Helvetica" charset="0"/>
                <a:ea typeface="Helvetica" charset="0"/>
                <a:cs typeface="Helvetica" charset="0"/>
              </a:defRPr>
            </a:lvl2pPr>
            <a:lvl3pPr>
              <a:defRPr sz="3000" b="1">
                <a:latin typeface="Helvetica" charset="0"/>
                <a:ea typeface="Helvetica" charset="0"/>
                <a:cs typeface="Helvetica" charset="0"/>
              </a:defRPr>
            </a:lvl3pPr>
            <a:lvl4pPr>
              <a:defRPr sz="3000">
                <a:latin typeface="Helvetica" charset="0"/>
                <a:ea typeface="Helvetica" charset="0"/>
                <a:cs typeface="Helvetica" charset="0"/>
              </a:defRPr>
            </a:lvl4pPr>
            <a:lvl5pPr>
              <a:defRPr sz="2400"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3" hasCustomPrompt="1"/>
          </p:nvPr>
        </p:nvSpPr>
        <p:spPr>
          <a:xfrm>
            <a:off x="18079172" y="7092950"/>
            <a:ext cx="4419600" cy="4946650"/>
          </a:xfrm>
        </p:spPr>
        <p:txBody>
          <a:bodyPr/>
          <a:lstStyle>
            <a:lvl1pPr>
              <a:defRPr b="1"/>
            </a:lvl1pPr>
            <a:lvl2pPr>
              <a:defRPr sz="4000" b="0">
                <a:latin typeface="Helvetica" charset="0"/>
                <a:ea typeface="Helvetica" charset="0"/>
                <a:cs typeface="Helvetica" charset="0"/>
              </a:defRPr>
            </a:lvl2pPr>
            <a:lvl3pPr>
              <a:defRPr sz="3000" b="1">
                <a:latin typeface="Helvetica" charset="0"/>
                <a:ea typeface="Helvetica" charset="0"/>
                <a:cs typeface="Helvetica" charset="0"/>
              </a:defRPr>
            </a:lvl3pPr>
            <a:lvl4pPr>
              <a:defRPr sz="3000">
                <a:latin typeface="Helvetica" charset="0"/>
                <a:ea typeface="Helvetica" charset="0"/>
                <a:cs typeface="Helvetica" charset="0"/>
              </a:defRPr>
            </a:lvl4pPr>
            <a:lvl5pPr>
              <a:defRPr sz="2400"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pic>
        <p:nvPicPr>
          <p:cNvPr id="11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19354800" y="1196398"/>
            <a:ext cx="2585404" cy="1149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26820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938101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12"/>
          <p:cNvSpPr>
            <a:spLocks/>
          </p:cNvSpPr>
          <p:nvPr userDrawn="1"/>
        </p:nvSpPr>
        <p:spPr bwMode="auto">
          <a:xfrm>
            <a:off x="22127352" y="1318401"/>
            <a:ext cx="732648" cy="662802"/>
          </a:xfrm>
          <a:prstGeom prst="ellipse">
            <a:avLst/>
          </a:prstGeom>
          <a:solidFill>
            <a:srgbClr val="5F823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 anchor="ctr">
            <a:normAutofit fontScale="85000" lnSpcReduction="20000"/>
          </a:bodyPr>
          <a:lstStyle/>
          <a:p>
            <a:pPr marL="0" marR="0" lvl="0" indent="0" algn="ctr" defTabSz="464344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6EDF48-8771-4770-B8FE-E6A9A5E0A87E}" type="slidenum">
              <a:rPr kumimoji="0" lang="en-US" altLang="en-US" sz="4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MS PGothic" panose="020B0600070205080204" pitchFamily="34" charset="-128"/>
                <a:cs typeface="Arial" charset="0"/>
                <a:sym typeface="Helvetica Light" pitchFamily="1" charset="0"/>
              </a:rPr>
              <a:t>‹#›</a:t>
            </a:fld>
            <a:endParaRPr kumimoji="0" lang="en-US" altLang="en-US" sz="4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ea typeface="MS PGothic" panose="020B0600070205080204" pitchFamily="34" charset="-128"/>
              <a:cs typeface="Arial" charset="0"/>
              <a:sym typeface="Helvetica Light" pitchFamily="1" charset="0"/>
            </a:endParaRPr>
          </a:p>
        </p:txBody>
      </p:sp>
      <p:sp>
        <p:nvSpPr>
          <p:cNvPr id="1026" name="Rectangle 1"/>
          <p:cNvSpPr>
            <a:spLocks noGrp="1"/>
          </p:cNvSpPr>
          <p:nvPr>
            <p:ph type="title"/>
          </p:nvPr>
        </p:nvSpPr>
        <p:spPr bwMode="auto">
          <a:xfrm>
            <a:off x="1689101" y="1203326"/>
            <a:ext cx="1705610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 Light" pitchFamily="1" charset="0"/>
              </a:rPr>
              <a:t>Click to edit Master title style</a:t>
            </a:r>
          </a:p>
        </p:txBody>
      </p:sp>
      <p:sp>
        <p:nvSpPr>
          <p:cNvPr id="1028" name="Rectangle 3"/>
          <p:cNvSpPr>
            <a:spLocks noGrp="1"/>
          </p:cNvSpPr>
          <p:nvPr>
            <p:ph type="body" idx="1"/>
          </p:nvPr>
        </p:nvSpPr>
        <p:spPr bwMode="auto">
          <a:xfrm>
            <a:off x="1689102" y="3238500"/>
            <a:ext cx="21005800" cy="920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 Light" pitchFamily="1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Helvetica Light" pitchFamily="1" charset="0"/>
              </a:rPr>
              <a:t>Second level</a:t>
            </a:r>
          </a:p>
          <a:p>
            <a:pPr lvl="2"/>
            <a:r>
              <a:rPr lang="en-US" altLang="en-US">
                <a:sym typeface="Helvetica Light" pitchFamily="1" charset="0"/>
              </a:rPr>
              <a:t>Third level</a:t>
            </a:r>
          </a:p>
          <a:p>
            <a:pPr lvl="3"/>
            <a:r>
              <a:rPr lang="en-US" altLang="en-US">
                <a:sym typeface="Helvetica Light" pitchFamily="1" charset="0"/>
              </a:rPr>
              <a:t>Fourth level</a:t>
            </a:r>
          </a:p>
          <a:p>
            <a:pPr lvl="4"/>
            <a:r>
              <a:rPr lang="en-US" altLang="en-US">
                <a:sym typeface="Helvetica Light" pitchFamily="1" charset="0"/>
              </a:rPr>
              <a:t>Fifth level</a:t>
            </a:r>
          </a:p>
        </p:txBody>
      </p:sp>
      <p:sp>
        <p:nvSpPr>
          <p:cNvPr id="6" name="Rectangle 15"/>
          <p:cNvSpPr>
            <a:spLocks/>
          </p:cNvSpPr>
          <p:nvPr userDrawn="1"/>
        </p:nvSpPr>
        <p:spPr bwMode="auto">
          <a:xfrm>
            <a:off x="0" y="1203326"/>
            <a:ext cx="282576" cy="1016000"/>
          </a:xfrm>
          <a:prstGeom prst="rect">
            <a:avLst/>
          </a:prstGeom>
          <a:solidFill>
            <a:srgbClr val="5F823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8576" tIns="28576" rIns="28576" bIns="28576" anchor="ctr"/>
          <a:lstStyle/>
          <a:p>
            <a:pPr marL="0" marR="0" lvl="0" indent="0" algn="ctr" defTabSz="464344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 pitchFamily="1" charset="0"/>
              <a:ea typeface="MS PGothic" panose="020B0600070205080204" pitchFamily="34" charset="-128"/>
              <a:cs typeface="Arial" charset="0"/>
              <a:sym typeface="Helvetica Light" pitchFamily="1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0528B3-2FCE-48F3-A472-2BB3A8B3A154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19308667" y="1185651"/>
            <a:ext cx="2818685" cy="125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931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56" r:id="rId24"/>
    <p:sldLayoutId id="2147483687" r:id="rId25"/>
    <p:sldLayoutId id="2147483688" r:id="rId26"/>
    <p:sldLayoutId id="2147483690" r:id="rId27"/>
    <p:sldLayoutId id="2147483657" r:id="rId28"/>
    <p:sldLayoutId id="2147483691" r:id="rId29"/>
    <p:sldLayoutId id="2147483692" r:id="rId30"/>
  </p:sldLayoutIdLst>
  <p:hf hdr="0" ftr="0" dt="0"/>
  <p:txStyles>
    <p:titleStyle>
      <a:lvl1pPr algn="l" defTabSz="464344" rtl="0" eaLnBrk="0" fontAlgn="base" hangingPunct="0">
        <a:spcBef>
          <a:spcPct val="0"/>
        </a:spcBef>
        <a:spcAft>
          <a:spcPct val="0"/>
        </a:spcAft>
        <a:defRPr sz="5400" b="1" kern="1200">
          <a:solidFill>
            <a:srgbClr val="165EA0"/>
          </a:solidFill>
          <a:latin typeface="Helvetica" charset="0"/>
          <a:ea typeface="Helvetica" charset="0"/>
          <a:cs typeface="Helvetica" charset="0"/>
          <a:sym typeface="Helvetica Light" pitchFamily="1" charset="0"/>
        </a:defRPr>
      </a:lvl1pPr>
      <a:lvl2pPr algn="ctr" defTabSz="464344" rtl="0" eaLnBrk="0" fontAlgn="base" hangingPunct="0">
        <a:spcBef>
          <a:spcPct val="0"/>
        </a:spcBef>
        <a:spcAft>
          <a:spcPct val="0"/>
        </a:spcAft>
        <a:defRPr sz="6300">
          <a:solidFill>
            <a:srgbClr val="000000"/>
          </a:solidFill>
          <a:latin typeface="Helvetica Light" charset="0"/>
          <a:ea typeface="MS PGothic" panose="020B0600070205080204" pitchFamily="34" charset="-128"/>
          <a:cs typeface="Helvetica Light" charset="0"/>
          <a:sym typeface="Helvetica Light" pitchFamily="1" charset="0"/>
        </a:defRPr>
      </a:lvl2pPr>
      <a:lvl3pPr algn="ctr" defTabSz="464344" rtl="0" eaLnBrk="0" fontAlgn="base" hangingPunct="0">
        <a:spcBef>
          <a:spcPct val="0"/>
        </a:spcBef>
        <a:spcAft>
          <a:spcPct val="0"/>
        </a:spcAft>
        <a:defRPr sz="6300">
          <a:solidFill>
            <a:srgbClr val="000000"/>
          </a:solidFill>
          <a:latin typeface="Helvetica Light" charset="0"/>
          <a:ea typeface="MS PGothic" panose="020B0600070205080204" pitchFamily="34" charset="-128"/>
          <a:cs typeface="Helvetica Light" charset="0"/>
          <a:sym typeface="Helvetica Light" pitchFamily="1" charset="0"/>
        </a:defRPr>
      </a:lvl3pPr>
      <a:lvl4pPr algn="ctr" defTabSz="464344" rtl="0" eaLnBrk="0" fontAlgn="base" hangingPunct="0">
        <a:spcBef>
          <a:spcPct val="0"/>
        </a:spcBef>
        <a:spcAft>
          <a:spcPct val="0"/>
        </a:spcAft>
        <a:defRPr sz="6300">
          <a:solidFill>
            <a:srgbClr val="000000"/>
          </a:solidFill>
          <a:latin typeface="Helvetica Light" charset="0"/>
          <a:ea typeface="MS PGothic" panose="020B0600070205080204" pitchFamily="34" charset="-128"/>
          <a:cs typeface="Helvetica Light" charset="0"/>
          <a:sym typeface="Helvetica Light" pitchFamily="1" charset="0"/>
        </a:defRPr>
      </a:lvl4pPr>
      <a:lvl5pPr algn="ctr" defTabSz="464344" rtl="0" eaLnBrk="0" fontAlgn="base" hangingPunct="0">
        <a:spcBef>
          <a:spcPct val="0"/>
        </a:spcBef>
        <a:spcAft>
          <a:spcPct val="0"/>
        </a:spcAft>
        <a:defRPr sz="6300">
          <a:solidFill>
            <a:srgbClr val="000000"/>
          </a:solidFill>
          <a:latin typeface="Helvetica Light" charset="0"/>
          <a:ea typeface="MS PGothic" panose="020B0600070205080204" pitchFamily="34" charset="-128"/>
          <a:cs typeface="Helvetica Light" charset="0"/>
          <a:sym typeface="Helvetica Light" pitchFamily="1" charset="0"/>
        </a:defRPr>
      </a:lvl5pPr>
      <a:lvl6pPr marL="257176" algn="ctr" defTabSz="464344" rtl="0" fontAlgn="base" hangingPunct="0">
        <a:spcBef>
          <a:spcPct val="0"/>
        </a:spcBef>
        <a:spcAft>
          <a:spcPct val="0"/>
        </a:spcAft>
        <a:defRPr sz="63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6pPr>
      <a:lvl7pPr marL="514350" algn="ctr" defTabSz="464344" rtl="0" fontAlgn="base" hangingPunct="0">
        <a:spcBef>
          <a:spcPct val="0"/>
        </a:spcBef>
        <a:spcAft>
          <a:spcPct val="0"/>
        </a:spcAft>
        <a:defRPr sz="63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7pPr>
      <a:lvl8pPr marL="771526" algn="ctr" defTabSz="464344" rtl="0" fontAlgn="base" hangingPunct="0">
        <a:spcBef>
          <a:spcPct val="0"/>
        </a:spcBef>
        <a:spcAft>
          <a:spcPct val="0"/>
        </a:spcAft>
        <a:defRPr sz="63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8pPr>
      <a:lvl9pPr marL="1028700" algn="ctr" defTabSz="464344" rtl="0" fontAlgn="base" hangingPunct="0">
        <a:spcBef>
          <a:spcPct val="0"/>
        </a:spcBef>
        <a:spcAft>
          <a:spcPct val="0"/>
        </a:spcAft>
        <a:defRPr sz="63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9pPr>
    </p:titleStyle>
    <p:bodyStyle>
      <a:lvl1pPr marL="357188" indent="-357188" algn="l" defTabSz="464344" rtl="0" eaLnBrk="0" fontAlgn="base" hangingPunct="0">
        <a:lnSpc>
          <a:spcPct val="150000"/>
        </a:lnSpc>
        <a:spcBef>
          <a:spcPts val="0"/>
        </a:spcBef>
        <a:spcAft>
          <a:spcPct val="0"/>
        </a:spcAft>
        <a:buSzPct val="75000"/>
        <a:buChar char="•"/>
        <a:defRPr sz="4200" b="0" kern="1200">
          <a:solidFill>
            <a:srgbClr val="52585F"/>
          </a:solidFill>
          <a:latin typeface="Helvetica" charset="0"/>
          <a:ea typeface="Helvetica" charset="0"/>
          <a:cs typeface="Helvetica" charset="0"/>
          <a:sym typeface="Helvetica Light" pitchFamily="1" charset="0"/>
        </a:defRPr>
      </a:lvl1pPr>
      <a:lvl2pPr marL="714376" indent="-357188" algn="l" defTabSz="464344" rtl="0" eaLnBrk="0" fontAlgn="base" hangingPunct="0">
        <a:lnSpc>
          <a:spcPct val="150000"/>
        </a:lnSpc>
        <a:spcBef>
          <a:spcPts val="0"/>
        </a:spcBef>
        <a:spcAft>
          <a:spcPct val="0"/>
        </a:spcAft>
        <a:buSzPct val="75000"/>
        <a:buChar char="•"/>
        <a:defRPr sz="4200" b="0" kern="1200">
          <a:solidFill>
            <a:srgbClr val="52585F"/>
          </a:solidFill>
          <a:latin typeface="Helvetica" charset="0"/>
          <a:ea typeface="Helvetica" charset="0"/>
          <a:cs typeface="Helvetica" charset="0"/>
          <a:sym typeface="Helvetica Light" pitchFamily="1" charset="0"/>
        </a:defRPr>
      </a:lvl2pPr>
      <a:lvl3pPr marL="1071562" indent="-357188" algn="l" defTabSz="464344" rtl="0" eaLnBrk="0" fontAlgn="base" hangingPunct="0">
        <a:lnSpc>
          <a:spcPct val="150000"/>
        </a:lnSpc>
        <a:spcBef>
          <a:spcPts val="0"/>
        </a:spcBef>
        <a:spcAft>
          <a:spcPct val="0"/>
        </a:spcAft>
        <a:buSzPct val="75000"/>
        <a:buChar char="•"/>
        <a:defRPr sz="4200" b="0" kern="1200">
          <a:solidFill>
            <a:srgbClr val="52585F"/>
          </a:solidFill>
          <a:latin typeface="Helvetica" charset="0"/>
          <a:ea typeface="Helvetica" charset="0"/>
          <a:cs typeface="Helvetica" charset="0"/>
          <a:sym typeface="Helvetica Light" pitchFamily="1" charset="0"/>
        </a:defRPr>
      </a:lvl3pPr>
      <a:lvl4pPr marL="1428750" indent="-357188" algn="l" defTabSz="464344" rtl="0" eaLnBrk="0" fontAlgn="base" hangingPunct="0">
        <a:lnSpc>
          <a:spcPct val="150000"/>
        </a:lnSpc>
        <a:spcBef>
          <a:spcPts val="0"/>
        </a:spcBef>
        <a:spcAft>
          <a:spcPct val="0"/>
        </a:spcAft>
        <a:buSzPct val="75000"/>
        <a:buChar char="•"/>
        <a:defRPr sz="4200" b="0" kern="1200">
          <a:solidFill>
            <a:srgbClr val="52585F"/>
          </a:solidFill>
          <a:latin typeface="Helvetica" charset="0"/>
          <a:ea typeface="Helvetica" charset="0"/>
          <a:cs typeface="Helvetica" charset="0"/>
          <a:sym typeface="Helvetica Light" pitchFamily="1" charset="0"/>
        </a:defRPr>
      </a:lvl4pPr>
      <a:lvl5pPr marL="1785938" indent="-357188" algn="l" defTabSz="464344" rtl="0" eaLnBrk="0" fontAlgn="base" hangingPunct="0">
        <a:lnSpc>
          <a:spcPct val="150000"/>
        </a:lnSpc>
        <a:spcBef>
          <a:spcPts val="0"/>
        </a:spcBef>
        <a:spcAft>
          <a:spcPct val="0"/>
        </a:spcAft>
        <a:buSzPct val="75000"/>
        <a:buChar char="•"/>
        <a:defRPr sz="4200" b="0" kern="1200">
          <a:solidFill>
            <a:srgbClr val="52585F"/>
          </a:solidFill>
          <a:latin typeface="Helvetica" charset="0"/>
          <a:ea typeface="Helvetica" charset="0"/>
          <a:cs typeface="Helvetica" charset="0"/>
          <a:sym typeface="Helvetica Light" pitchFamily="1" charset="0"/>
        </a:defRPr>
      </a:lvl5pPr>
      <a:lvl6pPr marL="1414462" indent="-128588" algn="l" defTabSz="514350" rtl="0" eaLnBrk="1" latinLnBrk="0" hangingPunct="1">
        <a:lnSpc>
          <a:spcPct val="90000"/>
        </a:lnSpc>
        <a:spcBef>
          <a:spcPts val="282"/>
        </a:spcBef>
        <a:buFont typeface="Arial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2"/>
        </a:spcBef>
        <a:buFont typeface="Arial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2" indent="-128588" algn="l" defTabSz="514350" rtl="0" eaLnBrk="1" latinLnBrk="0" hangingPunct="1">
        <a:lnSpc>
          <a:spcPct val="90000"/>
        </a:lnSpc>
        <a:spcBef>
          <a:spcPts val="282"/>
        </a:spcBef>
        <a:buFont typeface="Arial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2"/>
        </a:spcBef>
        <a:buFont typeface="Arial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1pPr>
      <a:lvl2pPr marL="257176" algn="l" defTabSz="51435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3pPr>
      <a:lvl4pPr marL="771526" algn="l" defTabSz="51435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6" algn="l" defTabSz="51435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6" algn="l" defTabSz="51435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NULL" TargetMode="Externa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.pn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HDFGroup/hsds/blob/master/docs/design/obj_store_schema/obj_store_schema_v2.md" TargetMode="External"/><Relationship Id="rId2" Type="http://schemas.openxmlformats.org/officeDocument/2006/relationships/hyperlink" Target="https://github.com/HDFGroup/hsds/blob/master/docs/design/hsds_arch/hsds_arch.md" TargetMode="External"/><Relationship Id="rId1" Type="http://schemas.openxmlformats.org/officeDocument/2006/relationships/slideLayout" Target="../slideLayouts/slideLayout16.xml"/><Relationship Id="rId5" Type="http://schemas.openxmlformats.org/officeDocument/2006/relationships/hyperlink" Target="https://aws.amazon.com/blogs/big-data/power-from-wind-open-data-on-aws/" TargetMode="External"/><Relationship Id="rId4" Type="http://schemas.openxmlformats.org/officeDocument/2006/relationships/hyperlink" Target="https://s3.amazonaws.com/hdfgroup/docs/hdf_data_services_scipy2017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pasted-image.pdf"/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0625"/>
            <a:ext cx="24384000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Line 2"/>
          <p:cNvSpPr>
            <a:spLocks noChangeShapeType="1"/>
          </p:cNvSpPr>
          <p:nvPr/>
        </p:nvSpPr>
        <p:spPr bwMode="auto">
          <a:xfrm>
            <a:off x="-76200" y="6172200"/>
            <a:ext cx="12806363" cy="0"/>
          </a:xfrm>
          <a:prstGeom prst="line">
            <a:avLst/>
          </a:prstGeom>
          <a:noFill/>
          <a:ln w="50800">
            <a:solidFill>
              <a:srgbClr val="00245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/>
          </a:p>
        </p:txBody>
      </p:sp>
      <p:sp>
        <p:nvSpPr>
          <p:cNvPr id="3079" name="Line 6"/>
          <p:cNvSpPr>
            <a:spLocks noChangeShapeType="1"/>
          </p:cNvSpPr>
          <p:nvPr/>
        </p:nvSpPr>
        <p:spPr bwMode="auto">
          <a:xfrm flipV="1">
            <a:off x="1435100" y="7377113"/>
            <a:ext cx="0" cy="232410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/>
          </a:p>
        </p:txBody>
      </p:sp>
      <p:pic>
        <p:nvPicPr>
          <p:cNvPr id="3082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0800" y="1243013"/>
            <a:ext cx="13131800" cy="1193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F7B9F3A-8FD4-074D-A453-567E5D38A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HDF Town Hall 2022:</a:t>
            </a:r>
            <a:br>
              <a:rPr lang="en-US" dirty="0"/>
            </a:br>
            <a:r>
              <a:rPr lang="en-US" dirty="0"/>
              <a:t>HSDS Performance Features</a:t>
            </a:r>
            <a:br>
              <a:rPr lang="en-US" dirty="0"/>
            </a:br>
            <a:br>
              <a:rPr lang="en-US" dirty="0"/>
            </a:br>
            <a:r>
              <a:rPr lang="en-US" sz="3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John Readey – </a:t>
            </a:r>
            <a:r>
              <a:rPr lang="en-US" sz="36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jreadey@hdfgroup.org</a:t>
            </a:r>
            <a:br>
              <a:rPr lang="en-US" dirty="0"/>
            </a:br>
            <a:endParaRPr lang="en-US" sz="36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931462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09602B3-8CAD-CE7E-7F67-CF9E3F0EFC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89105" y="3238500"/>
            <a:ext cx="20781962" cy="8953500"/>
          </a:xfrm>
        </p:spPr>
        <p:txBody>
          <a:bodyPr/>
          <a:lstStyle/>
          <a:p>
            <a:r>
              <a:rPr lang="en-US" dirty="0"/>
              <a:t>Brief Overview of HSDS</a:t>
            </a:r>
          </a:p>
          <a:p>
            <a:r>
              <a:rPr lang="en-US" dirty="0"/>
              <a:t>Streaming support</a:t>
            </a:r>
          </a:p>
          <a:p>
            <a:r>
              <a:rPr lang="en-US" dirty="0"/>
              <a:t>Fancy indexing</a:t>
            </a:r>
          </a:p>
          <a:p>
            <a:r>
              <a:rPr lang="en-US" dirty="0"/>
              <a:t>Performance Comparison</a:t>
            </a:r>
          </a:p>
          <a:p>
            <a:r>
              <a:rPr lang="en-US" dirty="0"/>
              <a:t>Case Studies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2AF19C0-2677-2045-DD57-2EAA18D4F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005176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HDF5?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Depends on your point of view:</a:t>
            </a:r>
          </a:p>
          <a:p>
            <a:r>
              <a:rPr lang="en-US" dirty="0"/>
              <a:t>a C-API</a:t>
            </a:r>
          </a:p>
          <a:p>
            <a:r>
              <a:rPr lang="en-US" dirty="0"/>
              <a:t>a File Format</a:t>
            </a:r>
          </a:p>
          <a:p>
            <a:r>
              <a:rPr lang="en-US" dirty="0"/>
              <a:t>a data model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46495" t="29796" r="15247" b="42678"/>
          <a:stretch/>
        </p:blipFill>
        <p:spPr>
          <a:xfrm>
            <a:off x="8689667" y="4594639"/>
            <a:ext cx="14611774" cy="72534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06962" y="9484480"/>
            <a:ext cx="1121493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i="1" dirty="0">
                <a:solidFill>
                  <a:schemeClr val="accent6">
                    <a:lumMod val="75000"/>
                  </a:schemeClr>
                </a:solidFill>
              </a:rPr>
              <a:t>The File format is just a container for</a:t>
            </a:r>
          </a:p>
          <a:p>
            <a:r>
              <a:rPr lang="en-US" sz="4800" i="1" dirty="0">
                <a:solidFill>
                  <a:schemeClr val="accent6">
                    <a:lumMod val="75000"/>
                  </a:schemeClr>
                </a:solidFill>
              </a:rPr>
              <a:t>The data.  Dropping this view of HDF </a:t>
            </a:r>
          </a:p>
          <a:p>
            <a:r>
              <a:rPr lang="en-US" sz="4800" i="1" dirty="0">
                <a:solidFill>
                  <a:schemeClr val="accent6">
                    <a:lumMod val="75000"/>
                  </a:schemeClr>
                </a:solidFill>
              </a:rPr>
              <a:t>allows us to more flexibly create a cloud</a:t>
            </a:r>
          </a:p>
          <a:p>
            <a:r>
              <a:rPr lang="en-US" sz="4800" i="1" dirty="0">
                <a:solidFill>
                  <a:schemeClr val="accent6">
                    <a:lumMod val="75000"/>
                  </a:schemeClr>
                </a:solidFill>
              </a:rPr>
              <a:t>version of HDF.</a:t>
            </a:r>
          </a:p>
        </p:txBody>
      </p:sp>
    </p:spTree>
    <p:extLst>
      <p:ext uri="{BB962C8B-B14F-4D97-AF65-F5344CB8AC3E}">
        <p14:creationId xmlns:p14="http://schemas.microsoft.com/office/powerpoint/2010/main" val="3860810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 for the Cloud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Ideas</a:t>
            </a:r>
          </a:p>
          <a:p>
            <a:pPr lvl="1"/>
            <a:r>
              <a:rPr lang="en-US" b="1" dirty="0"/>
              <a:t>Web based - provide a RESTful API that is feature compatible with HDF5 Lib API</a:t>
            </a:r>
          </a:p>
          <a:p>
            <a:pPr lvl="1"/>
            <a:r>
              <a:rPr lang="en-US" b="1" dirty="0"/>
              <a:t>Utilize object storage – cost effective, scalable throughput, redundant</a:t>
            </a:r>
          </a:p>
          <a:p>
            <a:pPr lvl="1"/>
            <a:r>
              <a:rPr lang="en-US" b="1" dirty="0"/>
              <a:t>Elastic compute – scale throughput by autoscaling compute clusters</a:t>
            </a:r>
          </a:p>
          <a:p>
            <a:pPr lvl="1"/>
            <a:r>
              <a:rPr lang="en-US" b="1" dirty="0"/>
              <a:t>Compatibility - Provide client SDK so existing HDF applications can just work </a:t>
            </a:r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954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 Cloud Schema</a:t>
            </a:r>
          </a:p>
        </p:txBody>
      </p:sp>
      <p:sp>
        <p:nvSpPr>
          <p:cNvPr id="4" name="Folded Corner 3"/>
          <p:cNvSpPr/>
          <p:nvPr/>
        </p:nvSpPr>
        <p:spPr>
          <a:xfrm rot="10800000">
            <a:off x="10972800" y="1740723"/>
            <a:ext cx="8218844" cy="3152156"/>
          </a:xfrm>
          <a:prstGeom prst="foldedCorner">
            <a:avLst/>
          </a:prstGeom>
          <a:solidFill>
            <a:srgbClr val="FFD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0"/>
          </a:p>
        </p:txBody>
      </p:sp>
      <p:sp>
        <p:nvSpPr>
          <p:cNvPr id="5" name="TextBox 4"/>
          <p:cNvSpPr txBox="1"/>
          <p:nvPr/>
        </p:nvSpPr>
        <p:spPr>
          <a:xfrm>
            <a:off x="11811899" y="2240101"/>
            <a:ext cx="737974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Big Idea: Map individual HDF5 objects (datasets, groups, chunks) as Object Storage Objects</a:t>
            </a:r>
          </a:p>
          <a:p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676401" y="3765175"/>
            <a:ext cx="90334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charset="0"/>
              <a:buChar char="•"/>
            </a:pPr>
            <a:r>
              <a:rPr lang="en-US" sz="3600" dirty="0"/>
              <a:t>Limit maximum storage object size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600" dirty="0"/>
              <a:t>Support parallelism for read/write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600" dirty="0"/>
              <a:t>Only data that is modified needs to be updated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600" dirty="0"/>
              <a:t>Multiple clients can be reading/updating the same “file”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562" y="7324106"/>
            <a:ext cx="5715000" cy="5715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04853" y="8012170"/>
            <a:ext cx="747453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/>
              <a:t>Legend: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600" i="1" dirty="0"/>
              <a:t>Dataset is partitioned into chunks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600" i="1" dirty="0"/>
              <a:t>Each chunk stored as an S3 object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600" i="1" dirty="0"/>
              <a:t>Dataset meta data (type, shape, attributes, etc.) stored in a separate object (as JSON text)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0204" y="7834380"/>
            <a:ext cx="5881620" cy="5881620"/>
          </a:xfrm>
          <a:prstGeom prst="rect">
            <a:avLst/>
          </a:prstGeom>
        </p:spPr>
      </p:pic>
      <p:cxnSp>
        <p:nvCxnSpPr>
          <p:cNvPr id="24" name="Curved Connector 23"/>
          <p:cNvCxnSpPr/>
          <p:nvPr/>
        </p:nvCxnSpPr>
        <p:spPr>
          <a:xfrm flipV="1">
            <a:off x="14791021" y="12074821"/>
            <a:ext cx="6939994" cy="360102"/>
          </a:xfrm>
          <a:prstGeom prst="curvedConnector3">
            <a:avLst>
              <a:gd name="adj1" fmla="val 93713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/>
          <p:cNvCxnSpPr/>
          <p:nvPr/>
        </p:nvCxnSpPr>
        <p:spPr>
          <a:xfrm>
            <a:off x="14791021" y="9524917"/>
            <a:ext cx="6466090" cy="1021994"/>
          </a:xfrm>
          <a:prstGeom prst="curved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/>
          <p:nvPr/>
        </p:nvCxnSpPr>
        <p:spPr>
          <a:xfrm>
            <a:off x="14974644" y="11082584"/>
            <a:ext cx="5916704" cy="535676"/>
          </a:xfrm>
          <a:prstGeom prst="curved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0709837" y="9058712"/>
            <a:ext cx="2804282" cy="2023872"/>
          </a:xfrm>
          <a:prstGeom prst="rect">
            <a:avLst/>
          </a:prstGeom>
          <a:solidFill>
            <a:srgbClr val="FFC000">
              <a:alpha val="45882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0"/>
          </a:p>
        </p:txBody>
      </p:sp>
      <p:sp>
        <p:nvSpPr>
          <p:cNvPr id="3" name="TextBox 2"/>
          <p:cNvSpPr txBox="1"/>
          <p:nvPr/>
        </p:nvSpPr>
        <p:spPr>
          <a:xfrm>
            <a:off x="1337971" y="2680669"/>
            <a:ext cx="7520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How to store HDF5 content in S3?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t="22107" b="48441"/>
          <a:stretch/>
        </p:blipFill>
        <p:spPr>
          <a:xfrm>
            <a:off x="9829562" y="7255504"/>
            <a:ext cx="13716236" cy="5954204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138623" y="5605272"/>
            <a:ext cx="7850930" cy="2229110"/>
            <a:chOff x="8069311" y="2802636"/>
            <a:chExt cx="3925465" cy="1114555"/>
          </a:xfrm>
        </p:grpSpPr>
        <p:sp>
          <p:nvSpPr>
            <p:cNvPr id="20" name="Folded Corner 19"/>
            <p:cNvSpPr/>
            <p:nvPr/>
          </p:nvSpPr>
          <p:spPr>
            <a:xfrm rot="10800000">
              <a:off x="8069311" y="2802636"/>
              <a:ext cx="3925465" cy="1114555"/>
            </a:xfrm>
            <a:prstGeom prst="foldedCorner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256493" y="3036747"/>
              <a:ext cx="3603601" cy="600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/>
                <a:t>Each chunk (heavy outlines) get persisted as a separate object</a:t>
              </a: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7657" y="7258245"/>
            <a:ext cx="6013846" cy="601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9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28049" y="9631219"/>
            <a:ext cx="167133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Legend: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600" dirty="0"/>
              <a:t>Client: Any user of the service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600" dirty="0"/>
              <a:t>Load balancer – distributes requests to Service nodes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600" dirty="0"/>
              <a:t>Service Nodes – processes requests from clients (with help from Data Nodes)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600" dirty="0"/>
              <a:t>Data Nodes – responsible for partition of Object Store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600" dirty="0"/>
              <a:t>Object Store: Base storage service (e.g. AWS S3)</a:t>
            </a:r>
          </a:p>
        </p:txBody>
      </p:sp>
      <p:pic>
        <p:nvPicPr>
          <p:cNvPr id="6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38D14316-02B9-CD44-B2B7-2603C0FDE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743200"/>
            <a:ext cx="22517100" cy="748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434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Server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Simple + familiar API</a:t>
            </a:r>
          </a:p>
          <a:p>
            <a:pPr lvl="1"/>
            <a:r>
              <a:rPr lang="en-US" dirty="0"/>
              <a:t>Clients can interact with service using REST API</a:t>
            </a:r>
          </a:p>
          <a:p>
            <a:pPr lvl="1"/>
            <a:r>
              <a:rPr lang="en-US" dirty="0"/>
              <a:t>SDKs provide language specific interface (e.g. h5pyd for Python)</a:t>
            </a:r>
          </a:p>
          <a:p>
            <a:pPr lvl="1"/>
            <a:r>
              <a:rPr lang="en-US" dirty="0"/>
              <a:t>Can read/write just the data they need (as opposed to transferring entire files)</a:t>
            </a:r>
          </a:p>
          <a:p>
            <a:pPr lvl="1"/>
            <a:r>
              <a:rPr lang="en-US" dirty="0"/>
              <a:t>Support for compression</a:t>
            </a:r>
          </a:p>
          <a:p>
            <a:pPr marL="357188" lvl="1" indent="0">
              <a:buNone/>
            </a:pPr>
            <a:endParaRPr lang="en-US" dirty="0"/>
          </a:p>
          <a:p>
            <a:r>
              <a:rPr lang="en-US" b="1" dirty="0"/>
              <a:t>Scalable performance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Can cache recently accessed data in RAM</a:t>
            </a:r>
          </a:p>
          <a:p>
            <a:pPr lvl="1"/>
            <a:r>
              <a:rPr lang="en-US" dirty="0"/>
              <a:t>Can parallelize requests across multiple nodes</a:t>
            </a:r>
          </a:p>
          <a:p>
            <a:pPr lvl="1"/>
            <a:r>
              <a:rPr lang="en-US" dirty="0"/>
              <a:t>More nodes </a:t>
            </a:r>
            <a:r>
              <a:rPr lang="en-US" dirty="0">
                <a:sym typeface="Wingdings" pitchFamily="2" charset="2"/>
              </a:rPr>
              <a:t> </a:t>
            </a:r>
            <a:r>
              <a:rPr lang="en-US" dirty="0"/>
              <a:t>better performance</a:t>
            </a:r>
          </a:p>
          <a:p>
            <a:pPr lvl="1"/>
            <a:r>
              <a:rPr lang="en-US" dirty="0"/>
              <a:t>Cluster based – any number of machines can be used to constitute the server </a:t>
            </a:r>
          </a:p>
          <a:p>
            <a:pPr lvl="1"/>
            <a:r>
              <a:rPr lang="en-US" dirty="0"/>
              <a:t>Multiple clients can read/write to same data source</a:t>
            </a:r>
          </a:p>
          <a:p>
            <a:pPr lvl="1"/>
            <a:r>
              <a:rPr lang="en-US" dirty="0"/>
              <a:t>No limit to the amount of data that can be stored by the service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84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H5pyd – Python client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H5py is a popular Python package that provide a Pythonic interface to the HDF5 library</a:t>
            </a:r>
          </a:p>
          <a:p>
            <a:r>
              <a:rPr lang="en-US" dirty="0"/>
              <a:t>H5pyd (for h5py distributed) provides a h5py compatible h5py for accessing the server</a:t>
            </a:r>
          </a:p>
          <a:p>
            <a:r>
              <a:rPr lang="en-US" dirty="0"/>
              <a:t>Pure Python – uses requests package to make http calls to server</a:t>
            </a:r>
          </a:p>
          <a:p>
            <a:r>
              <a:rPr lang="en-US" dirty="0"/>
              <a:t>Include several extensions to h5py:</a:t>
            </a:r>
          </a:p>
          <a:p>
            <a:pPr lvl="1"/>
            <a:r>
              <a:rPr lang="en-US" dirty="0"/>
              <a:t>List content in folders</a:t>
            </a:r>
          </a:p>
          <a:p>
            <a:pPr lvl="1"/>
            <a:r>
              <a:rPr lang="en-US" dirty="0"/>
              <a:t>Get/Set ACLs (access control list)</a:t>
            </a:r>
          </a:p>
          <a:p>
            <a:pPr lvl="1"/>
            <a:r>
              <a:rPr lang="en-US" dirty="0" err="1"/>
              <a:t>Pytables</a:t>
            </a:r>
            <a:r>
              <a:rPr lang="en-US" dirty="0"/>
              <a:t>-like query interface</a:t>
            </a:r>
          </a:p>
          <a:p>
            <a:r>
              <a:rPr lang="en-US" dirty="0"/>
              <a:t>H5netcdf and </a:t>
            </a:r>
            <a:r>
              <a:rPr lang="en-US" dirty="0" err="1"/>
              <a:t>xarray</a:t>
            </a:r>
            <a:r>
              <a:rPr lang="en-US" dirty="0"/>
              <a:t> packages will use h5pyd when </a:t>
            </a:r>
            <a:r>
              <a:rPr lang="en-US" dirty="0">
                <a:hlinkClick r:id="rId2" invalidUrl="http:///"/>
              </a:rPr>
              <a:t>http://</a:t>
            </a:r>
            <a:r>
              <a:rPr lang="en-US" dirty="0"/>
              <a:t> is prepended to the file path</a:t>
            </a:r>
          </a:p>
          <a:p>
            <a:r>
              <a:rPr lang="en-US" dirty="0"/>
              <a:t>Installable from </a:t>
            </a:r>
            <a:r>
              <a:rPr lang="en-US" dirty="0" err="1"/>
              <a:t>PyPI</a:t>
            </a:r>
            <a:r>
              <a:rPr lang="en-US" dirty="0"/>
              <a:t>: $ pip install h5pyd</a:t>
            </a:r>
          </a:p>
        </p:txBody>
      </p:sp>
    </p:spTree>
    <p:extLst>
      <p:ext uri="{BB962C8B-B14F-4D97-AF65-F5344CB8AC3E}">
        <p14:creationId xmlns:p14="http://schemas.microsoft.com/office/powerpoint/2010/main" val="2563979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FAB97-5CB7-77F9-9484-27876BE1A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HSDS Deployment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8002B-1696-219B-FE56-1CB87BB4D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There’s quite a few ways to deploy HSDS:</a:t>
            </a:r>
          </a:p>
          <a:p>
            <a:pPr lvl="1"/>
            <a:r>
              <a:rPr lang="en-US" dirty="0"/>
              <a:t>Docker -- +simple to setup, - Limited to one machine</a:t>
            </a:r>
          </a:p>
          <a:p>
            <a:pPr lvl="1"/>
            <a:r>
              <a:rPr lang="en-US" dirty="0"/>
              <a:t>Kubernetes -- + dynamically scale, +run in cluster, +complicated to setup</a:t>
            </a:r>
          </a:p>
          <a:p>
            <a:pPr lvl="1"/>
            <a:r>
              <a:rPr lang="en-US" dirty="0"/>
              <a:t>AWS Lambda -- + no server, +super elastic, -slow startup</a:t>
            </a:r>
          </a:p>
          <a:p>
            <a:pPr lvl="1"/>
            <a:r>
              <a:rPr lang="en-US" dirty="0"/>
              <a:t>H5pyd direct – + no server, -no coordination between apps</a:t>
            </a:r>
          </a:p>
        </p:txBody>
      </p:sp>
    </p:spTree>
    <p:extLst>
      <p:ext uri="{BB962C8B-B14F-4D97-AF65-F5344CB8AC3E}">
        <p14:creationId xmlns:p14="http://schemas.microsoft.com/office/powerpoint/2010/main" val="3026014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6FDE1-429C-B6E6-0339-095F8A808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947" y="586872"/>
            <a:ext cx="17056102" cy="1016000"/>
          </a:xfrm>
        </p:spPr>
        <p:txBody>
          <a:bodyPr/>
          <a:lstStyle/>
          <a:p>
            <a:r>
              <a:rPr lang="en-US" dirty="0"/>
              <a:t>HSDS on Docker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89444D4-6738-4691-D45F-B2A8EFA58F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95658" y="5139290"/>
            <a:ext cx="1948759" cy="1794910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6299B8-CAD0-DFA8-9EE6-11681F5397DD}"/>
              </a:ext>
            </a:extLst>
          </p:cNvPr>
          <p:cNvSpPr/>
          <p:nvPr/>
        </p:nvSpPr>
        <p:spPr bwMode="auto">
          <a:xfrm>
            <a:off x="11314815" y="5095513"/>
            <a:ext cx="2057400" cy="8720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SN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1E848-3194-2FDA-7647-FE45DF9CB95D}"/>
              </a:ext>
            </a:extLst>
          </p:cNvPr>
          <p:cNvSpPr/>
          <p:nvPr/>
        </p:nvSpPr>
        <p:spPr bwMode="auto">
          <a:xfrm>
            <a:off x="15778716" y="3516569"/>
            <a:ext cx="2057400" cy="87203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D</a:t>
            </a:r>
            <a:r>
              <a:rPr kumimoji="0" lang="en-US" sz="5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N1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8CB1C4-33C7-1FDC-0514-4FD5FEBD6523}"/>
              </a:ext>
            </a:extLst>
          </p:cNvPr>
          <p:cNvSpPr/>
          <p:nvPr/>
        </p:nvSpPr>
        <p:spPr bwMode="auto">
          <a:xfrm>
            <a:off x="15796437" y="4944664"/>
            <a:ext cx="2057400" cy="87203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D</a:t>
            </a:r>
            <a:r>
              <a:rPr kumimoji="0" lang="en-US" sz="5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N2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5671CA-A924-B3CC-6E2D-6953982FEC25}"/>
              </a:ext>
            </a:extLst>
          </p:cNvPr>
          <p:cNvSpPr/>
          <p:nvPr/>
        </p:nvSpPr>
        <p:spPr bwMode="auto">
          <a:xfrm>
            <a:off x="15752135" y="6271575"/>
            <a:ext cx="2057400" cy="87203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D</a:t>
            </a:r>
            <a:r>
              <a:rPr kumimoji="0" lang="en-US" sz="5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N3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C1036C-4C34-6752-756E-B6076299FB7B}"/>
              </a:ext>
            </a:extLst>
          </p:cNvPr>
          <p:cNvSpPr/>
          <p:nvPr/>
        </p:nvSpPr>
        <p:spPr bwMode="auto">
          <a:xfrm>
            <a:off x="15734414" y="7630468"/>
            <a:ext cx="2057400" cy="87203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D</a:t>
            </a:r>
            <a:r>
              <a:rPr kumimoji="0" lang="en-US" sz="5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N4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45D9443-59F9-9F47-660A-E5FB0BB9CB5E}"/>
              </a:ext>
            </a:extLst>
          </p:cNvPr>
          <p:cNvCxnSpPr>
            <a:endCxn id="5" idx="1"/>
          </p:cNvCxnSpPr>
          <p:nvPr/>
        </p:nvCxnSpPr>
        <p:spPr bwMode="auto">
          <a:xfrm flipV="1">
            <a:off x="13378416" y="3952586"/>
            <a:ext cx="2400300" cy="1229014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8575" cap="flat" cmpd="sng" algn="ctr">
            <a:solidFill>
              <a:srgbClr val="000000"/>
            </a:solidFill>
            <a:prstDash val="solid"/>
            <a:miter lim="400000"/>
            <a:headEnd type="triangle"/>
            <a:tailEnd type="triangle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B9CCCA4-54F4-47D6-45AE-B8CB22092748}"/>
              </a:ext>
            </a:extLst>
          </p:cNvPr>
          <p:cNvCxnSpPr>
            <a:cxnSpLocks/>
          </p:cNvCxnSpPr>
          <p:nvPr/>
        </p:nvCxnSpPr>
        <p:spPr bwMode="auto">
          <a:xfrm flipV="1">
            <a:off x="13403226" y="5348699"/>
            <a:ext cx="2375490" cy="64940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8575" cap="flat" cmpd="sng" algn="ctr">
            <a:solidFill>
              <a:srgbClr val="000000"/>
            </a:solidFill>
            <a:prstDash val="solid"/>
            <a:miter lim="400000"/>
            <a:headEnd type="triangle"/>
            <a:tailEnd type="triangle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1F45265-94BD-6B4C-E6A3-073E85203243}"/>
              </a:ext>
            </a:extLst>
          </p:cNvPr>
          <p:cNvCxnSpPr>
            <a:cxnSpLocks/>
          </p:cNvCxnSpPr>
          <p:nvPr/>
        </p:nvCxnSpPr>
        <p:spPr bwMode="auto">
          <a:xfrm>
            <a:off x="13419174" y="5634555"/>
            <a:ext cx="2315240" cy="970877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8575" cap="flat" cmpd="sng" algn="ctr">
            <a:solidFill>
              <a:srgbClr val="000000"/>
            </a:solidFill>
            <a:prstDash val="solid"/>
            <a:miter lim="400000"/>
            <a:headEnd type="triangle"/>
            <a:tailEnd type="triangle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8B22488-7B84-6BC8-206D-5E9B9298B186}"/>
              </a:ext>
            </a:extLst>
          </p:cNvPr>
          <p:cNvCxnSpPr>
            <a:cxnSpLocks/>
          </p:cNvCxnSpPr>
          <p:nvPr/>
        </p:nvCxnSpPr>
        <p:spPr bwMode="auto">
          <a:xfrm>
            <a:off x="13449299" y="5798321"/>
            <a:ext cx="2285115" cy="2268164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8575" cap="flat" cmpd="sng" algn="ctr">
            <a:solidFill>
              <a:srgbClr val="000000"/>
            </a:solidFill>
            <a:prstDash val="solid"/>
            <a:miter lim="400000"/>
            <a:headEnd type="triangle"/>
            <a:tailEnd type="triangle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80C0278-4B29-FE04-C0E0-6C6C97434A25}"/>
              </a:ext>
            </a:extLst>
          </p:cNvPr>
          <p:cNvCxnSpPr>
            <a:cxnSpLocks/>
          </p:cNvCxnSpPr>
          <p:nvPr/>
        </p:nvCxnSpPr>
        <p:spPr bwMode="auto">
          <a:xfrm>
            <a:off x="17836116" y="3892720"/>
            <a:ext cx="2359542" cy="1515262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8575" cap="flat" cmpd="sng" algn="ctr">
            <a:solidFill>
              <a:srgbClr val="000000"/>
            </a:solidFill>
            <a:prstDash val="solid"/>
            <a:miter lim="400000"/>
            <a:headEnd type="triangle"/>
            <a:tailEnd type="triangle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E6FDAC2-2D82-46FD-FFBC-836DED588A7F}"/>
              </a:ext>
            </a:extLst>
          </p:cNvPr>
          <p:cNvCxnSpPr>
            <a:cxnSpLocks/>
          </p:cNvCxnSpPr>
          <p:nvPr/>
        </p:nvCxnSpPr>
        <p:spPr bwMode="auto">
          <a:xfrm>
            <a:off x="17880418" y="5348699"/>
            <a:ext cx="2288659" cy="435434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8575" cap="flat" cmpd="sng" algn="ctr">
            <a:solidFill>
              <a:srgbClr val="000000"/>
            </a:solidFill>
            <a:prstDash val="solid"/>
            <a:miter lim="400000"/>
            <a:headEnd type="triangle"/>
            <a:tailEnd type="triangle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B5B63C7-1654-BA15-054C-78E03EDC08AA}"/>
              </a:ext>
            </a:extLst>
          </p:cNvPr>
          <p:cNvCxnSpPr>
            <a:cxnSpLocks/>
          </p:cNvCxnSpPr>
          <p:nvPr/>
        </p:nvCxnSpPr>
        <p:spPr bwMode="auto">
          <a:xfrm flipV="1">
            <a:off x="17866242" y="6119993"/>
            <a:ext cx="2302835" cy="587599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8575" cap="flat" cmpd="sng" algn="ctr">
            <a:solidFill>
              <a:srgbClr val="000000"/>
            </a:solidFill>
            <a:prstDash val="solid"/>
            <a:miter lim="400000"/>
            <a:headEnd type="triangle"/>
            <a:tailEnd type="triangle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EB72591-E820-468E-8C12-407536776170}"/>
              </a:ext>
            </a:extLst>
          </p:cNvPr>
          <p:cNvCxnSpPr>
            <a:cxnSpLocks/>
          </p:cNvCxnSpPr>
          <p:nvPr/>
        </p:nvCxnSpPr>
        <p:spPr bwMode="auto">
          <a:xfrm flipV="1">
            <a:off x="17836116" y="6496144"/>
            <a:ext cx="2359542" cy="1604231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8575" cap="flat" cmpd="sng" algn="ctr">
            <a:solidFill>
              <a:srgbClr val="000000"/>
            </a:solidFill>
            <a:prstDash val="solid"/>
            <a:miter lim="400000"/>
            <a:headEnd type="triangle"/>
            <a:tailEnd type="triangle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</p:cxn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30B38116-AF4A-1FDF-F156-2C00F447677D}"/>
              </a:ext>
            </a:extLst>
          </p:cNvPr>
          <p:cNvSpPr/>
          <p:nvPr/>
        </p:nvSpPr>
        <p:spPr>
          <a:xfrm>
            <a:off x="5168771" y="3523688"/>
            <a:ext cx="2453887" cy="11340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External Clients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ED122E15-FA9B-71CD-EA05-120CA7391C3D}"/>
              </a:ext>
            </a:extLst>
          </p:cNvPr>
          <p:cNvSpPr/>
          <p:nvPr/>
        </p:nvSpPr>
        <p:spPr>
          <a:xfrm>
            <a:off x="10619731" y="7632542"/>
            <a:ext cx="2453887" cy="11340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Internal Clients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EB644AC-DA08-8A61-21BC-37BF2555105E}"/>
              </a:ext>
            </a:extLst>
          </p:cNvPr>
          <p:cNvSpPr/>
          <p:nvPr/>
        </p:nvSpPr>
        <p:spPr bwMode="auto">
          <a:xfrm>
            <a:off x="9680058" y="2830902"/>
            <a:ext cx="12875142" cy="7608498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cxnSp>
        <p:nvCxnSpPr>
          <p:cNvPr id="33" name="Curved Connector 32">
            <a:extLst>
              <a:ext uri="{FF2B5EF4-FFF2-40B4-BE49-F238E27FC236}">
                <a16:creationId xmlns:a16="http://schemas.microsoft.com/office/drawing/2014/main" id="{C6D2DCFC-142D-FC75-0BD5-E13E0983A4F3}"/>
              </a:ext>
            </a:extLst>
          </p:cNvPr>
          <p:cNvCxnSpPr>
            <a:cxnSpLocks/>
          </p:cNvCxnSpPr>
          <p:nvPr/>
        </p:nvCxnSpPr>
        <p:spPr bwMode="auto">
          <a:xfrm rot="5400000" flipH="1" flipV="1">
            <a:off x="10917265" y="6701058"/>
            <a:ext cx="1670747" cy="188076"/>
          </a:xfrm>
          <a:prstGeom prst="curvedConnector3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8575" cap="flat" cmpd="sng" algn="ctr">
            <a:solidFill>
              <a:srgbClr val="000000"/>
            </a:solidFill>
            <a:prstDash val="solid"/>
            <a:miter lim="400000"/>
            <a:headEnd type="triangle"/>
            <a:tailEnd type="triangle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CAF35899-F614-213B-E154-51600D7B34EA}"/>
              </a:ext>
            </a:extLst>
          </p:cNvPr>
          <p:cNvSpPr txBox="1"/>
          <p:nvPr/>
        </p:nvSpPr>
        <p:spPr>
          <a:xfrm>
            <a:off x="11890979" y="6496144"/>
            <a:ext cx="1912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Local host</a:t>
            </a:r>
          </a:p>
        </p:txBody>
      </p:sp>
      <p:cxnSp>
        <p:nvCxnSpPr>
          <p:cNvPr id="37" name="Curved Connector 36">
            <a:extLst>
              <a:ext uri="{FF2B5EF4-FFF2-40B4-BE49-F238E27FC236}">
                <a16:creationId xmlns:a16="http://schemas.microsoft.com/office/drawing/2014/main" id="{FA6A1470-D180-DF4D-3FB1-B9DF46A8A79A}"/>
              </a:ext>
            </a:extLst>
          </p:cNvPr>
          <p:cNvCxnSpPr>
            <a:cxnSpLocks/>
          </p:cNvCxnSpPr>
          <p:nvPr/>
        </p:nvCxnSpPr>
        <p:spPr bwMode="auto">
          <a:xfrm>
            <a:off x="7731299" y="4191000"/>
            <a:ext cx="3387699" cy="1375416"/>
          </a:xfrm>
          <a:prstGeom prst="curvedConnector3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8575" cap="flat" cmpd="sng" algn="ctr">
            <a:solidFill>
              <a:srgbClr val="000000"/>
            </a:solidFill>
            <a:prstDash val="solid"/>
            <a:miter lim="400000"/>
            <a:headEnd type="triangle"/>
            <a:tailEnd type="triangle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033111E-7D9A-C961-1009-04D271C828DF}"/>
              </a:ext>
            </a:extLst>
          </p:cNvPr>
          <p:cNvSpPr txBox="1"/>
          <p:nvPr/>
        </p:nvSpPr>
        <p:spPr>
          <a:xfrm>
            <a:off x="7511749" y="4862591"/>
            <a:ext cx="19123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dns</a:t>
            </a:r>
            <a:r>
              <a:rPr lang="en-US" sz="2800" dirty="0"/>
              <a:t> hostname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599457D-1AFC-8C07-86B7-E411516D9F95}"/>
              </a:ext>
            </a:extLst>
          </p:cNvPr>
          <p:cNvSpPr txBox="1"/>
          <p:nvPr/>
        </p:nvSpPr>
        <p:spPr>
          <a:xfrm>
            <a:off x="14253386" y="9431111"/>
            <a:ext cx="51435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EC2 Instance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6E24875-B986-0FC1-C928-CD952A7A43BE}"/>
              </a:ext>
            </a:extLst>
          </p:cNvPr>
          <p:cNvSpPr txBox="1"/>
          <p:nvPr/>
        </p:nvSpPr>
        <p:spPr>
          <a:xfrm>
            <a:off x="682491" y="6017824"/>
            <a:ext cx="8153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/>
              <a:t>Typically # of DN set to number of cores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/>
              <a:t>Can’t change # of DNs after startup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/>
              <a:t>Only 1 SN, so can be a bottleneck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/>
              <a:t>Not easy to have other containers talk to SN node</a:t>
            </a:r>
          </a:p>
        </p:txBody>
      </p:sp>
    </p:spTree>
    <p:extLst>
      <p:ext uri="{BB962C8B-B14F-4D97-AF65-F5344CB8AC3E}">
        <p14:creationId xmlns:p14="http://schemas.microsoft.com/office/powerpoint/2010/main" val="2770165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E051A-A2A8-ED60-5DE1-C61E9169B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HSDS On Kubernetes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E1AF99B5-30E6-30BF-508D-260230494F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76800" y="2819400"/>
            <a:ext cx="16689330" cy="7264400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E77C510-3403-7C42-0175-09320DA6DB2A}"/>
              </a:ext>
            </a:extLst>
          </p:cNvPr>
          <p:cNvSpPr txBox="1">
            <a:spLocks/>
          </p:cNvSpPr>
          <p:nvPr/>
        </p:nvSpPr>
        <p:spPr bwMode="auto">
          <a:xfrm>
            <a:off x="990600" y="8724900"/>
            <a:ext cx="13550898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marL="357188" indent="-357188" algn="l" defTabSz="464344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SzPct val="75000"/>
              <a:buChar char="•"/>
              <a:defRPr sz="4200" b="0" kern="1200">
                <a:solidFill>
                  <a:srgbClr val="52585F"/>
                </a:solidFill>
                <a:latin typeface="Helvetica" charset="0"/>
                <a:ea typeface="Helvetica" charset="0"/>
                <a:cs typeface="Helvetica" charset="0"/>
                <a:sym typeface="Helvetica Light" pitchFamily="1" charset="0"/>
              </a:defRPr>
            </a:lvl1pPr>
            <a:lvl2pPr marL="714376" indent="-357188" algn="l" defTabSz="464344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SzPct val="75000"/>
              <a:buChar char="•"/>
              <a:defRPr sz="4200" b="0" kern="1200">
                <a:solidFill>
                  <a:srgbClr val="52585F"/>
                </a:solidFill>
                <a:latin typeface="Helvetica" charset="0"/>
                <a:ea typeface="Helvetica" charset="0"/>
                <a:cs typeface="Helvetica" charset="0"/>
                <a:sym typeface="Helvetica Light" pitchFamily="1" charset="0"/>
              </a:defRPr>
            </a:lvl2pPr>
            <a:lvl3pPr marL="1071562" indent="-357188" algn="l" defTabSz="464344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SzPct val="75000"/>
              <a:buChar char="•"/>
              <a:defRPr sz="4200" b="0" kern="1200">
                <a:solidFill>
                  <a:srgbClr val="52585F"/>
                </a:solidFill>
                <a:latin typeface="Helvetica" charset="0"/>
                <a:ea typeface="Helvetica" charset="0"/>
                <a:cs typeface="Helvetica" charset="0"/>
                <a:sym typeface="Helvetica Light" pitchFamily="1" charset="0"/>
              </a:defRPr>
            </a:lvl3pPr>
            <a:lvl4pPr marL="1428750" indent="-357188" algn="l" defTabSz="464344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SzPct val="75000"/>
              <a:buChar char="•"/>
              <a:defRPr sz="4200" b="0" kern="1200">
                <a:solidFill>
                  <a:srgbClr val="52585F"/>
                </a:solidFill>
                <a:latin typeface="Helvetica" charset="0"/>
                <a:ea typeface="Helvetica" charset="0"/>
                <a:cs typeface="Helvetica" charset="0"/>
                <a:sym typeface="Helvetica Light" pitchFamily="1" charset="0"/>
              </a:defRPr>
            </a:lvl4pPr>
            <a:lvl5pPr marL="1785938" indent="-357188" algn="l" defTabSz="464344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SzPct val="75000"/>
              <a:buChar char="•"/>
              <a:defRPr sz="4200" b="0" kern="1200">
                <a:solidFill>
                  <a:srgbClr val="52585F"/>
                </a:solidFill>
                <a:latin typeface="Helvetica" charset="0"/>
                <a:ea typeface="Helvetica" charset="0"/>
                <a:cs typeface="Helvetica" charset="0"/>
                <a:sym typeface="Helvetica Light" pitchFamily="1" charset="0"/>
              </a:defRPr>
            </a:lvl5pPr>
            <a:lvl6pPr marL="1414462" indent="-128588" algn="l" defTabSz="514350" rtl="0" eaLnBrk="1" latinLnBrk="0" hangingPunct="1">
              <a:lnSpc>
                <a:spcPct val="90000"/>
              </a:lnSpc>
              <a:spcBef>
                <a:spcPts val="282"/>
              </a:spcBef>
              <a:buFont typeface="Arial"/>
              <a:buChar char="•"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2"/>
              </a:spcBef>
              <a:buFont typeface="Arial"/>
              <a:buChar char="•"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2" indent="-128588" algn="l" defTabSz="514350" rtl="0" eaLnBrk="1" latinLnBrk="0" hangingPunct="1">
              <a:lnSpc>
                <a:spcPct val="90000"/>
              </a:lnSpc>
              <a:spcBef>
                <a:spcPts val="282"/>
              </a:spcBef>
              <a:buFont typeface="Arial"/>
              <a:buChar char="•"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2"/>
              </a:spcBef>
              <a:buFont typeface="Arial"/>
              <a:buChar char="•"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charset="0"/>
              <a:buChar char="•"/>
            </a:pPr>
            <a:r>
              <a:rPr lang="en-US" sz="3200" dirty="0"/>
              <a:t>HSDS Pods – one SN, one DN container per pod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200" dirty="0"/>
              <a:t>Number of HSDS Pods can be dynamically scaled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200" dirty="0"/>
              <a:t>Kubernetes Job pods (user application) can be scaled to increase throughput 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200" dirty="0"/>
              <a:t>Ability to run more pods can be scaled by increasing number of servers in Kubernetes cluster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200" dirty="0"/>
              <a:t>All pods agnostic as to which machine they are running on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F7A5D7-A328-856F-0F2D-680635C8DAA0}"/>
              </a:ext>
            </a:extLst>
          </p:cNvPr>
          <p:cNvSpPr txBox="1"/>
          <p:nvPr/>
        </p:nvSpPr>
        <p:spPr>
          <a:xfrm>
            <a:off x="17145000" y="11125200"/>
            <a:ext cx="5867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Ability to scale up and down is improved in v0.7!</a:t>
            </a:r>
          </a:p>
        </p:txBody>
      </p:sp>
    </p:spTree>
    <p:extLst>
      <p:ext uri="{BB962C8B-B14F-4D97-AF65-F5344CB8AC3E}">
        <p14:creationId xmlns:p14="http://schemas.microsoft.com/office/powerpoint/2010/main" val="2046881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8F6EA-AB05-05C0-20CC-B2C42E91A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HSDS on Kubernetes Alternative Deployment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D6F46-A64D-9E00-2265-2E70574C7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102" y="3733801"/>
            <a:ext cx="9283698" cy="8712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Configure each pod with containers for app, SN, DNs</a:t>
            </a:r>
          </a:p>
          <a:p>
            <a:r>
              <a:rPr lang="en-US" dirty="0"/>
              <a:t>App just uses localhost endpoint to talk to SN</a:t>
            </a:r>
          </a:p>
          <a:p>
            <a:r>
              <a:rPr lang="en-US" dirty="0"/>
              <a:t>SN just talks to DNs in its pod</a:t>
            </a:r>
          </a:p>
          <a:p>
            <a:r>
              <a:rPr lang="en-US" dirty="0"/>
              <a:t>No worries about scaling HSDS</a:t>
            </a:r>
          </a:p>
          <a:p>
            <a:r>
              <a:rPr lang="en-US" dirty="0"/>
              <a:t>But DN’s in different pods won’t coordinate (may overwrite each other – need to have app pods write to different chunks)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B1FD63C-12CD-0A51-D300-6E19AFEEF29A}"/>
              </a:ext>
            </a:extLst>
          </p:cNvPr>
          <p:cNvSpPr/>
          <p:nvPr/>
        </p:nvSpPr>
        <p:spPr bwMode="auto">
          <a:xfrm>
            <a:off x="12915900" y="4034959"/>
            <a:ext cx="6172200" cy="2819400"/>
          </a:xfrm>
          <a:prstGeom prst="roundRect">
            <a:avLst/>
          </a:prstGeom>
          <a:solidFill>
            <a:srgbClr val="F5D2C7"/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C11A70-4032-44AC-254A-B96850F93CC6}"/>
              </a:ext>
            </a:extLst>
          </p:cNvPr>
          <p:cNvSpPr/>
          <p:nvPr/>
        </p:nvSpPr>
        <p:spPr bwMode="auto">
          <a:xfrm>
            <a:off x="13868400" y="4279246"/>
            <a:ext cx="1295400" cy="595035"/>
          </a:xfrm>
          <a:prstGeom prst="rect">
            <a:avLst/>
          </a:prstGeom>
          <a:solidFill>
            <a:srgbClr val="175DA1"/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App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76CBF3-1780-4716-03BE-24AF080CED89}"/>
              </a:ext>
            </a:extLst>
          </p:cNvPr>
          <p:cNvSpPr/>
          <p:nvPr/>
        </p:nvSpPr>
        <p:spPr bwMode="auto">
          <a:xfrm>
            <a:off x="16013151" y="4324627"/>
            <a:ext cx="1295400" cy="595035"/>
          </a:xfrm>
          <a:prstGeom prst="rect">
            <a:avLst/>
          </a:prstGeom>
          <a:solidFill>
            <a:srgbClr val="175DA1"/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SN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78D23A-1B95-52E5-5301-8D15AB66D5A1}"/>
              </a:ext>
            </a:extLst>
          </p:cNvPr>
          <p:cNvSpPr/>
          <p:nvPr/>
        </p:nvSpPr>
        <p:spPr bwMode="auto">
          <a:xfrm>
            <a:off x="14859000" y="5493682"/>
            <a:ext cx="1143000" cy="595035"/>
          </a:xfrm>
          <a:prstGeom prst="rect">
            <a:avLst/>
          </a:prstGeom>
          <a:solidFill>
            <a:srgbClr val="175DA1"/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DN1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FE47EE-7923-76EA-7391-E7890E493665}"/>
              </a:ext>
            </a:extLst>
          </p:cNvPr>
          <p:cNvSpPr/>
          <p:nvPr/>
        </p:nvSpPr>
        <p:spPr bwMode="auto">
          <a:xfrm>
            <a:off x="15011400" y="5646082"/>
            <a:ext cx="1143000" cy="595035"/>
          </a:xfrm>
          <a:prstGeom prst="rect">
            <a:avLst/>
          </a:prstGeom>
          <a:solidFill>
            <a:srgbClr val="175DA1"/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DN1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A27340-5C90-139D-18F5-B8E1AD070885}"/>
              </a:ext>
            </a:extLst>
          </p:cNvPr>
          <p:cNvSpPr/>
          <p:nvPr/>
        </p:nvSpPr>
        <p:spPr bwMode="auto">
          <a:xfrm>
            <a:off x="15163800" y="5798482"/>
            <a:ext cx="1143000" cy="595035"/>
          </a:xfrm>
          <a:prstGeom prst="rect">
            <a:avLst/>
          </a:prstGeom>
          <a:solidFill>
            <a:srgbClr val="175DA1"/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DN1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82AFB7-287B-44AE-E65A-1550012D4AB2}"/>
              </a:ext>
            </a:extLst>
          </p:cNvPr>
          <p:cNvSpPr/>
          <p:nvPr/>
        </p:nvSpPr>
        <p:spPr bwMode="auto">
          <a:xfrm>
            <a:off x="15316200" y="5950882"/>
            <a:ext cx="1143000" cy="595035"/>
          </a:xfrm>
          <a:prstGeom prst="rect">
            <a:avLst/>
          </a:prstGeom>
          <a:solidFill>
            <a:srgbClr val="175DA1"/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DN4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08A4CF-BA56-ABB9-D4A0-A0FA46F0D7C0}"/>
              </a:ext>
            </a:extLst>
          </p:cNvPr>
          <p:cNvSpPr txBox="1"/>
          <p:nvPr/>
        </p:nvSpPr>
        <p:spPr>
          <a:xfrm>
            <a:off x="16728688" y="5234225"/>
            <a:ext cx="457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Pod #1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3013860-31CC-ABBC-7D92-3B98A459A932}"/>
              </a:ext>
            </a:extLst>
          </p:cNvPr>
          <p:cNvSpPr/>
          <p:nvPr/>
        </p:nvSpPr>
        <p:spPr bwMode="auto">
          <a:xfrm>
            <a:off x="12927051" y="7774962"/>
            <a:ext cx="6172200" cy="2819400"/>
          </a:xfrm>
          <a:prstGeom prst="roundRect">
            <a:avLst/>
          </a:prstGeom>
          <a:solidFill>
            <a:srgbClr val="F5D2C7"/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E21887-C8C1-D7DB-DBC9-E22060863250}"/>
              </a:ext>
            </a:extLst>
          </p:cNvPr>
          <p:cNvSpPr/>
          <p:nvPr/>
        </p:nvSpPr>
        <p:spPr bwMode="auto">
          <a:xfrm>
            <a:off x="13879551" y="8019249"/>
            <a:ext cx="1295400" cy="595035"/>
          </a:xfrm>
          <a:prstGeom prst="rect">
            <a:avLst/>
          </a:prstGeom>
          <a:solidFill>
            <a:srgbClr val="175DA1"/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App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043E7F-FC77-0756-88DD-FC2D0C1D19AE}"/>
              </a:ext>
            </a:extLst>
          </p:cNvPr>
          <p:cNvSpPr/>
          <p:nvPr/>
        </p:nvSpPr>
        <p:spPr bwMode="auto">
          <a:xfrm>
            <a:off x="16024302" y="8064630"/>
            <a:ext cx="1295400" cy="595035"/>
          </a:xfrm>
          <a:prstGeom prst="rect">
            <a:avLst/>
          </a:prstGeom>
          <a:solidFill>
            <a:srgbClr val="175DA1"/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SN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9C1900-DBDF-A44E-9966-414F9D6731BF}"/>
              </a:ext>
            </a:extLst>
          </p:cNvPr>
          <p:cNvSpPr/>
          <p:nvPr/>
        </p:nvSpPr>
        <p:spPr bwMode="auto">
          <a:xfrm>
            <a:off x="14870151" y="9233685"/>
            <a:ext cx="1143000" cy="595035"/>
          </a:xfrm>
          <a:prstGeom prst="rect">
            <a:avLst/>
          </a:prstGeom>
          <a:solidFill>
            <a:srgbClr val="175DA1"/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DN1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01B0F8-D442-B9A9-3090-AAC46F05EC0E}"/>
              </a:ext>
            </a:extLst>
          </p:cNvPr>
          <p:cNvSpPr/>
          <p:nvPr/>
        </p:nvSpPr>
        <p:spPr bwMode="auto">
          <a:xfrm>
            <a:off x="15022551" y="9386085"/>
            <a:ext cx="1143000" cy="595035"/>
          </a:xfrm>
          <a:prstGeom prst="rect">
            <a:avLst/>
          </a:prstGeom>
          <a:solidFill>
            <a:srgbClr val="175DA1"/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DN1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91298A-1619-C81A-F3E1-2C125D090E82}"/>
              </a:ext>
            </a:extLst>
          </p:cNvPr>
          <p:cNvSpPr/>
          <p:nvPr/>
        </p:nvSpPr>
        <p:spPr bwMode="auto">
          <a:xfrm>
            <a:off x="15174951" y="9538485"/>
            <a:ext cx="1143000" cy="595035"/>
          </a:xfrm>
          <a:prstGeom prst="rect">
            <a:avLst/>
          </a:prstGeom>
          <a:solidFill>
            <a:srgbClr val="175DA1"/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DN1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7478D1-12E7-7513-3D16-B655DEAA09C5}"/>
              </a:ext>
            </a:extLst>
          </p:cNvPr>
          <p:cNvSpPr/>
          <p:nvPr/>
        </p:nvSpPr>
        <p:spPr bwMode="auto">
          <a:xfrm>
            <a:off x="15327351" y="9690885"/>
            <a:ext cx="1143000" cy="595035"/>
          </a:xfrm>
          <a:prstGeom prst="rect">
            <a:avLst/>
          </a:prstGeom>
          <a:solidFill>
            <a:srgbClr val="175DA1"/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DN4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D138E2-1292-0C9D-8643-D3C31A618931}"/>
              </a:ext>
            </a:extLst>
          </p:cNvPr>
          <p:cNvSpPr txBox="1"/>
          <p:nvPr/>
        </p:nvSpPr>
        <p:spPr>
          <a:xfrm>
            <a:off x="16813251" y="9065071"/>
            <a:ext cx="457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Pod #2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1CC2D4-AFAE-9E96-7A62-30B981DDE9E6}"/>
              </a:ext>
            </a:extLst>
          </p:cNvPr>
          <p:cNvSpPr txBox="1"/>
          <p:nvPr/>
        </p:nvSpPr>
        <p:spPr>
          <a:xfrm>
            <a:off x="15316200" y="11201400"/>
            <a:ext cx="1752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Etc</a:t>
            </a:r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070334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C22C5-4959-05A5-6422-A1184D931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HSDS on Lambda</a:t>
            </a:r>
          </a:p>
        </p:txBody>
      </p:sp>
      <p:pic>
        <p:nvPicPr>
          <p:cNvPr id="11" name="Content Placeholder 10" descr="Logo, icon&#10;&#10;Description automatically generated">
            <a:extLst>
              <a:ext uri="{FF2B5EF4-FFF2-40B4-BE49-F238E27FC236}">
                <a16:creationId xmlns:a16="http://schemas.microsoft.com/office/drawing/2014/main" id="{B88A5B75-F70C-6BD1-AE20-EB3ED42CA2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77985" y="4038600"/>
            <a:ext cx="1371600" cy="1473200"/>
          </a:xfr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235A7487-1356-C288-A94F-900DD7EFD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30079" y="4038600"/>
            <a:ext cx="1558109" cy="1435100"/>
          </a:xfrm>
          <a:prstGeom prst="rect">
            <a:avLst/>
          </a:prstGeom>
        </p:spPr>
      </p:pic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id="{96E62A41-5C74-4289-68C2-C11DACE09D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2185" y="3695700"/>
            <a:ext cx="2438400" cy="2641600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B99A285-027F-B667-1275-91A1A294DEB1}"/>
              </a:ext>
            </a:extLst>
          </p:cNvPr>
          <p:cNvSpPr/>
          <p:nvPr/>
        </p:nvSpPr>
        <p:spPr bwMode="auto">
          <a:xfrm>
            <a:off x="8400585" y="3697559"/>
            <a:ext cx="2286000" cy="1203166"/>
          </a:xfrm>
          <a:prstGeom prst="roundRect">
            <a:avLst/>
          </a:prstGeom>
          <a:solidFill>
            <a:srgbClr val="F5D2C7"/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External Clients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94DA07F-91DF-2097-0318-008D5DBA9F09}"/>
              </a:ext>
            </a:extLst>
          </p:cNvPr>
          <p:cNvSpPr/>
          <p:nvPr/>
        </p:nvSpPr>
        <p:spPr bwMode="auto">
          <a:xfrm>
            <a:off x="14496585" y="7378701"/>
            <a:ext cx="2286000" cy="1203166"/>
          </a:xfrm>
          <a:prstGeom prst="roundRect">
            <a:avLst/>
          </a:prstGeom>
          <a:solidFill>
            <a:srgbClr val="F5D2C7"/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h5pyd Clients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5607CA5-4F7B-6973-F289-3738400C5F85}"/>
              </a:ext>
            </a:extLst>
          </p:cNvPr>
          <p:cNvSpPr txBox="1"/>
          <p:nvPr/>
        </p:nvSpPr>
        <p:spPr>
          <a:xfrm>
            <a:off x="17392185" y="5592729"/>
            <a:ext cx="289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HSDS Lambda Function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793447-D31A-7854-4B8C-5F0FAE0AAFA9}"/>
              </a:ext>
            </a:extLst>
          </p:cNvPr>
          <p:cNvSpPr txBox="1"/>
          <p:nvPr/>
        </p:nvSpPr>
        <p:spPr>
          <a:xfrm>
            <a:off x="21793200" y="5592729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Storage</a:t>
            </a:r>
          </a:p>
        </p:txBody>
      </p:sp>
      <p:cxnSp>
        <p:nvCxnSpPr>
          <p:cNvPr id="21" name="Curved Connector 20">
            <a:extLst>
              <a:ext uri="{FF2B5EF4-FFF2-40B4-BE49-F238E27FC236}">
                <a16:creationId xmlns:a16="http://schemas.microsoft.com/office/drawing/2014/main" id="{DB77CB15-F665-E405-AAC6-2F420F8195E0}"/>
              </a:ext>
            </a:extLst>
          </p:cNvPr>
          <p:cNvCxnSpPr>
            <a:stCxn id="16" idx="3"/>
          </p:cNvCxnSpPr>
          <p:nvPr/>
        </p:nvCxnSpPr>
        <p:spPr bwMode="auto">
          <a:xfrm>
            <a:off x="10686585" y="4299142"/>
            <a:ext cx="3124200" cy="476058"/>
          </a:xfrm>
          <a:prstGeom prst="curvedConnector3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8575" cap="flat" cmpd="sng" algn="ctr">
            <a:solidFill>
              <a:srgbClr val="000000"/>
            </a:solidFill>
            <a:prstDash val="solid"/>
            <a:miter lim="400000"/>
            <a:headEnd type="triangle"/>
            <a:tailEnd type="triangle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</p:cxnSp>
      <p:cxnSp>
        <p:nvCxnSpPr>
          <p:cNvPr id="22" name="Curved Connector 21">
            <a:extLst>
              <a:ext uri="{FF2B5EF4-FFF2-40B4-BE49-F238E27FC236}">
                <a16:creationId xmlns:a16="http://schemas.microsoft.com/office/drawing/2014/main" id="{B1744ED6-271A-8304-3DF3-E0172C5E9266}"/>
              </a:ext>
            </a:extLst>
          </p:cNvPr>
          <p:cNvCxnSpPr>
            <a:cxnSpLocks/>
          </p:cNvCxnSpPr>
          <p:nvPr/>
        </p:nvCxnSpPr>
        <p:spPr bwMode="auto">
          <a:xfrm>
            <a:off x="15719503" y="4778471"/>
            <a:ext cx="2129884" cy="55529"/>
          </a:xfrm>
          <a:prstGeom prst="curvedConnector3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8575" cap="flat" cmpd="sng" algn="ctr">
            <a:solidFill>
              <a:srgbClr val="000000"/>
            </a:solidFill>
            <a:prstDash val="solid"/>
            <a:miter lim="400000"/>
            <a:headEnd type="triangle"/>
            <a:tailEnd type="triangle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</p:cxnSp>
      <p:cxnSp>
        <p:nvCxnSpPr>
          <p:cNvPr id="24" name="Curved Connector 23">
            <a:extLst>
              <a:ext uri="{FF2B5EF4-FFF2-40B4-BE49-F238E27FC236}">
                <a16:creationId xmlns:a16="http://schemas.microsoft.com/office/drawing/2014/main" id="{016F7F31-A154-EA43-86BD-7F94D95E2DB4}"/>
              </a:ext>
            </a:extLst>
          </p:cNvPr>
          <p:cNvCxnSpPr>
            <a:cxnSpLocks/>
          </p:cNvCxnSpPr>
          <p:nvPr/>
        </p:nvCxnSpPr>
        <p:spPr bwMode="auto">
          <a:xfrm>
            <a:off x="19800195" y="4977462"/>
            <a:ext cx="2129884" cy="55529"/>
          </a:xfrm>
          <a:prstGeom prst="curvedConnector3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8575" cap="flat" cmpd="sng" algn="ctr">
            <a:solidFill>
              <a:srgbClr val="000000"/>
            </a:solidFill>
            <a:prstDash val="solid"/>
            <a:miter lim="400000"/>
            <a:headEnd type="triangle"/>
            <a:tailEnd type="triangle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</p:cxnSp>
      <p:cxnSp>
        <p:nvCxnSpPr>
          <p:cNvPr id="25" name="Curved Connector 24">
            <a:extLst>
              <a:ext uri="{FF2B5EF4-FFF2-40B4-BE49-F238E27FC236}">
                <a16:creationId xmlns:a16="http://schemas.microsoft.com/office/drawing/2014/main" id="{AD424509-FCE2-F70C-2F04-9DB445C90790}"/>
              </a:ext>
            </a:extLst>
          </p:cNvPr>
          <p:cNvCxnSpPr>
            <a:cxnSpLocks/>
          </p:cNvCxnSpPr>
          <p:nvPr/>
        </p:nvCxnSpPr>
        <p:spPr bwMode="auto">
          <a:xfrm rot="5400000" flipH="1" flipV="1">
            <a:off x="16831745" y="6706280"/>
            <a:ext cx="1282572" cy="1209907"/>
          </a:xfrm>
          <a:prstGeom prst="curvedConnector3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8575" cap="flat" cmpd="sng" algn="ctr">
            <a:solidFill>
              <a:srgbClr val="000000"/>
            </a:solidFill>
            <a:prstDash val="solid"/>
            <a:miter lim="400000"/>
            <a:headEnd type="triangle"/>
            <a:tailEnd type="triangle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AB1C0E8-C5CE-098E-C3BD-6AF7CE346C83}"/>
              </a:ext>
            </a:extLst>
          </p:cNvPr>
          <p:cNvSpPr txBox="1"/>
          <p:nvPr/>
        </p:nvSpPr>
        <p:spPr>
          <a:xfrm>
            <a:off x="1005467" y="6386256"/>
            <a:ext cx="119243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Lambda function provides completes HSDS API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Pay just for time function spends executing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Up to 1000 simultaneous invocations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H5pyd can invoke lambda directly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API Gateway can be used to provide REST endpoint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13885E-2B79-94B8-3544-12699A9FF5B0}"/>
              </a:ext>
            </a:extLst>
          </p:cNvPr>
          <p:cNvSpPr txBox="1"/>
          <p:nvPr/>
        </p:nvSpPr>
        <p:spPr>
          <a:xfrm>
            <a:off x="3581400" y="5376783"/>
            <a:ext cx="4267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Good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B2217BA-0683-E276-C8D4-710BE6AD40A2}"/>
              </a:ext>
            </a:extLst>
          </p:cNvPr>
          <p:cNvSpPr txBox="1"/>
          <p:nvPr/>
        </p:nvSpPr>
        <p:spPr>
          <a:xfrm>
            <a:off x="3581400" y="9396014"/>
            <a:ext cx="4267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Bad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419FF6-46C1-897A-D66B-497E68347514}"/>
              </a:ext>
            </a:extLst>
          </p:cNvPr>
          <p:cNvSpPr txBox="1"/>
          <p:nvPr/>
        </p:nvSpPr>
        <p:spPr>
          <a:xfrm>
            <a:off x="1005467" y="10470406"/>
            <a:ext cx="1192437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Startup cost per invocation (up to 2 sec)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Limitations on size of req/response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Maximum run time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Only JSON supported (no binary req/response)</a:t>
            </a:r>
          </a:p>
        </p:txBody>
      </p:sp>
    </p:spTree>
    <p:extLst>
      <p:ext uri="{BB962C8B-B14F-4D97-AF65-F5344CB8AC3E}">
        <p14:creationId xmlns:p14="http://schemas.microsoft.com/office/powerpoint/2010/main" val="2080261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0D56B-DDD5-280C-F332-50666BDA6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H5pyd Direct</a:t>
            </a:r>
          </a:p>
        </p:txBody>
      </p:sp>
      <p:pic>
        <p:nvPicPr>
          <p:cNvPr id="11" name="Content Placeholder 10" descr="Icon&#10;&#10;Description automatically generated">
            <a:extLst>
              <a:ext uri="{FF2B5EF4-FFF2-40B4-BE49-F238E27FC236}">
                <a16:creationId xmlns:a16="http://schemas.microsoft.com/office/drawing/2014/main" id="{A7F93B6B-B4BE-1BF7-E402-92C2EAF4AF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93000" y="3698166"/>
            <a:ext cx="1447800" cy="1333500"/>
          </a:xfr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97D747C-BAAE-3E04-3A1F-B7333CC04B49}"/>
              </a:ext>
            </a:extLst>
          </p:cNvPr>
          <p:cNvSpPr/>
          <p:nvPr/>
        </p:nvSpPr>
        <p:spPr bwMode="auto">
          <a:xfrm>
            <a:off x="12039600" y="3256240"/>
            <a:ext cx="2514600" cy="658336"/>
          </a:xfrm>
          <a:prstGeom prst="roundRect">
            <a:avLst/>
          </a:prstGeom>
          <a:solidFill>
            <a:srgbClr val="F5D2C7"/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H5pyd App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65E620-CAF8-D6EA-5830-3A0DD271B963}"/>
              </a:ext>
            </a:extLst>
          </p:cNvPr>
          <p:cNvSpPr/>
          <p:nvPr/>
        </p:nvSpPr>
        <p:spPr bwMode="auto">
          <a:xfrm>
            <a:off x="16154400" y="3591202"/>
            <a:ext cx="1066800" cy="595035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SN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3203EB-F84E-823F-ACF6-0D00ADE7DA5A}"/>
              </a:ext>
            </a:extLst>
          </p:cNvPr>
          <p:cNvSpPr/>
          <p:nvPr/>
        </p:nvSpPr>
        <p:spPr bwMode="auto">
          <a:xfrm>
            <a:off x="16154400" y="4665231"/>
            <a:ext cx="1066800" cy="595035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D</a:t>
            </a: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N1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45DD92-93C8-1AE7-15D9-529B8A69CEB6}"/>
              </a:ext>
            </a:extLst>
          </p:cNvPr>
          <p:cNvSpPr/>
          <p:nvPr/>
        </p:nvSpPr>
        <p:spPr bwMode="auto">
          <a:xfrm>
            <a:off x="16306800" y="4817631"/>
            <a:ext cx="1066800" cy="595035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D</a:t>
            </a: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N1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D510E5-7F4E-CBDD-AC6A-00FE168A912F}"/>
              </a:ext>
            </a:extLst>
          </p:cNvPr>
          <p:cNvSpPr/>
          <p:nvPr/>
        </p:nvSpPr>
        <p:spPr bwMode="auto">
          <a:xfrm>
            <a:off x="16459200" y="4970031"/>
            <a:ext cx="1066800" cy="595035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D</a:t>
            </a: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N1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7D681-A859-F99E-3F8F-7CDD665188EA}"/>
              </a:ext>
            </a:extLst>
          </p:cNvPr>
          <p:cNvSpPr/>
          <p:nvPr/>
        </p:nvSpPr>
        <p:spPr bwMode="auto">
          <a:xfrm>
            <a:off x="16611600" y="5122431"/>
            <a:ext cx="1066800" cy="595035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D</a:t>
            </a: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 Light" charset="0"/>
                <a:ea typeface="Helvetica Light" charset="0"/>
                <a:cs typeface="Helvetica Light" charset="0"/>
                <a:sym typeface="Helvetica Light" charset="0"/>
              </a:rPr>
              <a:t>N4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E184EB-FE6C-2FF0-F489-CF1AC4AF7E88}"/>
              </a:ext>
            </a:extLst>
          </p:cNvPr>
          <p:cNvSpPr txBox="1"/>
          <p:nvPr/>
        </p:nvSpPr>
        <p:spPr>
          <a:xfrm>
            <a:off x="20040600" y="5122431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Storage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44B158-82ED-E380-D908-B15FA3D2A301}"/>
              </a:ext>
            </a:extLst>
          </p:cNvPr>
          <p:cNvSpPr/>
          <p:nvPr/>
        </p:nvSpPr>
        <p:spPr bwMode="auto">
          <a:xfrm>
            <a:off x="15621000" y="3256240"/>
            <a:ext cx="2590800" cy="3068360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DEBC98-0FA6-3897-C1E3-3888042FB640}"/>
              </a:ext>
            </a:extLst>
          </p:cNvPr>
          <p:cNvSpPr txBox="1"/>
          <p:nvPr/>
        </p:nvSpPr>
        <p:spPr>
          <a:xfrm>
            <a:off x="15697200" y="6553200"/>
            <a:ext cx="320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App Subprocesses</a:t>
            </a:r>
          </a:p>
        </p:txBody>
      </p:sp>
      <p:cxnSp>
        <p:nvCxnSpPr>
          <p:cNvPr id="16" name="Curved Connector 15">
            <a:extLst>
              <a:ext uri="{FF2B5EF4-FFF2-40B4-BE49-F238E27FC236}">
                <a16:creationId xmlns:a16="http://schemas.microsoft.com/office/drawing/2014/main" id="{86A58DCE-20BE-815D-8DF1-79136A69771C}"/>
              </a:ext>
            </a:extLst>
          </p:cNvPr>
          <p:cNvCxnSpPr/>
          <p:nvPr/>
        </p:nvCxnSpPr>
        <p:spPr bwMode="auto">
          <a:xfrm flipV="1">
            <a:off x="17907000" y="4364916"/>
            <a:ext cx="2133600" cy="1047750"/>
          </a:xfrm>
          <a:prstGeom prst="curvedConnector3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8575" cap="flat" cmpd="sng" algn="ctr">
            <a:solidFill>
              <a:srgbClr val="000000"/>
            </a:solidFill>
            <a:prstDash val="solid"/>
            <a:miter lim="400000"/>
            <a:headEnd type="triangle"/>
            <a:tailEnd type="triangle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</p:cxnSp>
      <p:cxnSp>
        <p:nvCxnSpPr>
          <p:cNvPr id="18" name="Curved Connector 17">
            <a:extLst>
              <a:ext uri="{FF2B5EF4-FFF2-40B4-BE49-F238E27FC236}">
                <a16:creationId xmlns:a16="http://schemas.microsoft.com/office/drawing/2014/main" id="{4B7478A2-909E-A64B-D9BD-4A2A8487305E}"/>
              </a:ext>
            </a:extLst>
          </p:cNvPr>
          <p:cNvCxnSpPr/>
          <p:nvPr/>
        </p:nvCxnSpPr>
        <p:spPr bwMode="auto">
          <a:xfrm>
            <a:off x="14554200" y="3585408"/>
            <a:ext cx="1143000" cy="303311"/>
          </a:xfrm>
          <a:prstGeom prst="curvedConnector3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miter lim="400000"/>
            <a:headEnd type="triangle"/>
            <a:tailEnd type="triangle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18AE0B1-C7A6-F682-BE92-183E0E40FB73}"/>
              </a:ext>
            </a:extLst>
          </p:cNvPr>
          <p:cNvSpPr txBox="1"/>
          <p:nvPr/>
        </p:nvSpPr>
        <p:spPr>
          <a:xfrm>
            <a:off x="888380" y="4583430"/>
            <a:ext cx="11887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/>
              <a:t>In direct mode, h5pyd instantiates SN/DN nodes as sub-processes on File open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/>
              <a:t>Number of DN nodes can be specified (will default to # of cores)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/>
              <a:t>On file close, subprocesses or terminated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/>
              <a:t>Some overhead setting up subprocesses, not a good choice if app will be doing lots of file opens</a:t>
            </a:r>
          </a:p>
        </p:txBody>
      </p:sp>
    </p:spTree>
    <p:extLst>
      <p:ext uri="{BB962C8B-B14F-4D97-AF65-F5344CB8AC3E}">
        <p14:creationId xmlns:p14="http://schemas.microsoft.com/office/powerpoint/2010/main" val="457446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09B8D-4DE6-739D-2DA9-EB9E07149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use Lambda?</a:t>
            </a:r>
          </a:p>
        </p:txBody>
      </p:sp>
      <p:pic>
        <p:nvPicPr>
          <p:cNvPr id="4" name="Content Placeholder 3" descr="Chart, line chart&#10;&#10;Description automatically generated">
            <a:extLst>
              <a:ext uri="{FF2B5EF4-FFF2-40B4-BE49-F238E27FC236}">
                <a16:creationId xmlns:a16="http://schemas.microsoft.com/office/drawing/2014/main" id="{73620FA1-0D38-4931-492E-28BF1AE2BD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72100" y="2514600"/>
            <a:ext cx="13639800" cy="74254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EFEC17-F57E-A5E2-7A9C-A2609ABEF8F1}"/>
              </a:ext>
            </a:extLst>
          </p:cNvPr>
          <p:cNvSpPr txBox="1"/>
          <p:nvPr/>
        </p:nvSpPr>
        <p:spPr>
          <a:xfrm>
            <a:off x="2057400" y="10896600"/>
            <a:ext cx="161544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 Lambda when handling quickly changing workloads or sporadic usage.</a:t>
            </a:r>
          </a:p>
          <a:p>
            <a:r>
              <a:rPr lang="en-US" dirty="0"/>
              <a:t>(otherwise you’ll be better off with EC2 or Kubernetes)</a:t>
            </a:r>
          </a:p>
        </p:txBody>
      </p:sp>
    </p:spTree>
    <p:extLst>
      <p:ext uri="{BB962C8B-B14F-4D97-AF65-F5344CB8AC3E}">
        <p14:creationId xmlns:p14="http://schemas.microsoft.com/office/powerpoint/2010/main" val="3274118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E71AB-C127-B7F6-72A6-B839177A7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Streaming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E1787-5EEE-3312-F168-1374B9EF8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Previously HSDS had limits on the number of chunks that could be accessed in one request and the number of bytes that could be read or written (server would send a 413 – Payload too large response)</a:t>
            </a:r>
          </a:p>
          <a:p>
            <a:r>
              <a:rPr lang="en-US" sz="3600" dirty="0"/>
              <a:t>Problem was the HSDS would need to allocate memory buffer to store the response (or request)</a:t>
            </a:r>
          </a:p>
          <a:p>
            <a:r>
              <a:rPr lang="en-US" sz="3600" dirty="0"/>
              <a:t>Too large of request -&gt; out of memory death!</a:t>
            </a:r>
          </a:p>
          <a:p>
            <a:r>
              <a:rPr lang="en-US" sz="3600" dirty="0"/>
              <a:t>In v0.7, HSDS now internally paginates larger request</a:t>
            </a:r>
          </a:p>
          <a:p>
            <a:r>
              <a:rPr lang="en-US" sz="3600" dirty="0"/>
              <a:t>So:</a:t>
            </a:r>
          </a:p>
          <a:p>
            <a:pPr lvl="1"/>
            <a:r>
              <a:rPr lang="en-US" sz="3600" dirty="0"/>
              <a:t>No limit on the size of a binary request (+1GB/req is fine)</a:t>
            </a:r>
          </a:p>
          <a:p>
            <a:pPr lvl="1"/>
            <a:r>
              <a:rPr lang="en-US" sz="3600" dirty="0"/>
              <a:t>Memory load on server is managed</a:t>
            </a:r>
          </a:p>
          <a:p>
            <a:pPr lvl="1"/>
            <a:r>
              <a:rPr lang="en-US" sz="3600" dirty="0"/>
              <a:t>Client will start getting bytes back when the server is still processing latter chunks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104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162B7-EFF4-C53A-E06E-D2B3D591A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Fancy Indexing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5A95D-B16D-38B3-5D13-B9D6DA9EE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102" y="3124200"/>
            <a:ext cx="21475698" cy="9321800"/>
          </a:xfrm>
        </p:spPr>
        <p:txBody>
          <a:bodyPr/>
          <a:lstStyle/>
          <a:p>
            <a:r>
              <a:rPr lang="en-US" dirty="0"/>
              <a:t>Fancy indexing enables dataset selections based on </a:t>
            </a:r>
            <a:r>
              <a:rPr lang="en-US" dirty="0" err="1"/>
              <a:t>start+stop+stride</a:t>
            </a:r>
            <a:r>
              <a:rPr lang="en-US" dirty="0"/>
              <a:t> or set of indexes</a:t>
            </a:r>
          </a:p>
          <a:p>
            <a:r>
              <a:rPr lang="en-US" dirty="0"/>
              <a:t>Example. N(0:100, (1,4,63,92))</a:t>
            </a:r>
          </a:p>
          <a:p>
            <a:r>
              <a:rPr lang="en-US" dirty="0"/>
              <a:t>In v0.7 fancy indexes can be done in one request vs (a series of </a:t>
            </a:r>
            <a:r>
              <a:rPr lang="en-US" dirty="0" err="1"/>
              <a:t>hyperslab</a:t>
            </a:r>
            <a:r>
              <a:rPr lang="en-US" dirty="0"/>
              <a:t> selections)</a:t>
            </a:r>
          </a:p>
          <a:p>
            <a:r>
              <a:rPr lang="en-US" dirty="0"/>
              <a:t>Some selections see 8x speed increase vs getting on index per request</a:t>
            </a:r>
          </a:p>
          <a:p>
            <a:r>
              <a:rPr lang="en-US" dirty="0"/>
              <a:t>Example: retrieving 4000 random columns from a 17520 by 2018392 dataset demonstrating good scaling as the number of HSDS nodes was increased:</a:t>
            </a:r>
          </a:p>
          <a:p>
            <a:pPr lvl="1"/>
            <a:r>
              <a:rPr lang="en-US" dirty="0"/>
              <a:t>4 nodes: 65.4s</a:t>
            </a:r>
          </a:p>
          <a:p>
            <a:pPr lvl="1"/>
            <a:r>
              <a:rPr lang="en-US" dirty="0"/>
              <a:t>8 nodes: 35.7s</a:t>
            </a:r>
          </a:p>
          <a:p>
            <a:pPr lvl="1"/>
            <a:r>
              <a:rPr lang="en-US" dirty="0"/>
              <a:t>16 nodes: 23.4 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44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9174A-60B0-AA14-31E9-2117A84A7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Series Performance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5EFFF-09AE-7D30-BEA2-A6A1B2810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does HSDS do compared to other methods?</a:t>
            </a:r>
          </a:p>
          <a:p>
            <a:r>
              <a:rPr lang="en-US" dirty="0"/>
              <a:t>Test case: read 1 column from 17568 x 2018392 dataset</a:t>
            </a:r>
          </a:p>
          <a:p>
            <a:pPr lvl="1"/>
            <a:r>
              <a:rPr lang="en-US" dirty="0"/>
              <a:t>80GB file, 40k chunks, 10GB read to return 4mb</a:t>
            </a:r>
          </a:p>
          <a:p>
            <a:r>
              <a:rPr lang="en-US" dirty="0"/>
              <a:t>Compare:</a:t>
            </a:r>
          </a:p>
          <a:p>
            <a:pPr lvl="1"/>
            <a:r>
              <a:rPr lang="en-US" dirty="0"/>
              <a:t>HDF5Lib with file on spinning disk</a:t>
            </a:r>
          </a:p>
          <a:p>
            <a:pPr lvl="1"/>
            <a:r>
              <a:rPr lang="en-US" dirty="0"/>
              <a:t>HDF5Lib with file on SSD</a:t>
            </a:r>
          </a:p>
          <a:p>
            <a:pPr lvl="1"/>
            <a:r>
              <a:rPr lang="en-US" dirty="0"/>
              <a:t>HDF5Lib with ros3 VFD with file on S3</a:t>
            </a:r>
          </a:p>
          <a:p>
            <a:pPr lvl="1"/>
            <a:r>
              <a:rPr lang="en-US" dirty="0"/>
              <a:t>HSDS with file on S3</a:t>
            </a:r>
          </a:p>
          <a:p>
            <a:pPr lvl="2"/>
            <a:r>
              <a:rPr lang="en-US" dirty="0"/>
              <a:t>Test with 1,2,4,8 HSDS nodes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682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62E60-58C9-2A01-BA65-73E84A161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Series Results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E4A8B1F-65AD-AE1D-1328-3420D4460B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2321544"/>
              </p:ext>
            </p:extLst>
          </p:nvPr>
        </p:nvGraphicFramePr>
        <p:xfrm>
          <a:off x="1689100" y="3238500"/>
          <a:ext cx="21005799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01933">
                  <a:extLst>
                    <a:ext uri="{9D8B030D-6E8A-4147-A177-3AD203B41FA5}">
                      <a16:colId xmlns:a16="http://schemas.microsoft.com/office/drawing/2014/main" val="1507385531"/>
                    </a:ext>
                  </a:extLst>
                </a:gridCol>
                <a:gridCol w="7001933">
                  <a:extLst>
                    <a:ext uri="{9D8B030D-6E8A-4147-A177-3AD203B41FA5}">
                      <a16:colId xmlns:a16="http://schemas.microsoft.com/office/drawing/2014/main" val="224844276"/>
                    </a:ext>
                  </a:extLst>
                </a:gridCol>
                <a:gridCol w="7001933">
                  <a:extLst>
                    <a:ext uri="{9D8B030D-6E8A-4147-A177-3AD203B41FA5}">
                      <a16:colId xmlns:a16="http://schemas.microsoft.com/office/drawing/2014/main" val="2739089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Setup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MiB/s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880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HDF5 HDD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461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HDF5 SSD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2750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60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HDF5 ros3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245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HSDS s3 1 node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48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HSDS s3 2 node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211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HSDS s3 4 node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262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381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HSDS s3 8 node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324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41244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405D73F-5F70-0365-1469-6CCB96EF074A}"/>
              </a:ext>
            </a:extLst>
          </p:cNvPr>
          <p:cNvSpPr txBox="1"/>
          <p:nvPr/>
        </p:nvSpPr>
        <p:spPr>
          <a:xfrm>
            <a:off x="1371600" y="8915400"/>
            <a:ext cx="7696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All tests were run on an AWS m5.2xlarge instance (4 core/32GB ram)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2B5B4F-A766-21DC-7789-F68469282F4B}"/>
              </a:ext>
            </a:extLst>
          </p:cNvPr>
          <p:cNvSpPr txBox="1"/>
          <p:nvPr/>
        </p:nvSpPr>
        <p:spPr>
          <a:xfrm>
            <a:off x="12191999" y="8915400"/>
            <a:ext cx="815340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Storage cost comparison: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SDD: $0.10/GB/month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HDD: $0.045/GB/month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S3: $0.023/GB/month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624F7B-AE90-BCD3-4128-7970E37BF209}"/>
              </a:ext>
            </a:extLst>
          </p:cNvPr>
          <p:cNvSpPr txBox="1"/>
          <p:nvPr/>
        </p:nvSpPr>
        <p:spPr>
          <a:xfrm>
            <a:off x="1524000" y="116586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Code for the test can be found here: https://</a:t>
            </a:r>
            <a:r>
              <a:rPr lang="en-US" sz="2400" dirty="0" err="1"/>
              <a:t>github.com</a:t>
            </a:r>
            <a:r>
              <a:rPr lang="en-US" sz="2400" dirty="0"/>
              <a:t>/</a:t>
            </a:r>
            <a:r>
              <a:rPr lang="en-US" sz="2400" dirty="0" err="1"/>
              <a:t>HDFGroup</a:t>
            </a:r>
            <a:r>
              <a:rPr lang="en-US" sz="2400" dirty="0"/>
              <a:t>/</a:t>
            </a:r>
            <a:r>
              <a:rPr lang="en-US" sz="2400" dirty="0" err="1"/>
              <a:t>hsds</a:t>
            </a:r>
            <a:r>
              <a:rPr lang="en-US" sz="2400" dirty="0"/>
              <a:t>/blob/master/tests/perf/</a:t>
            </a:r>
            <a:r>
              <a:rPr lang="en-US" sz="2400" dirty="0" err="1"/>
              <a:t>nrel</a:t>
            </a:r>
            <a:r>
              <a:rPr lang="en-US" sz="2400" dirty="0"/>
              <a:t>/</a:t>
            </a:r>
            <a:r>
              <a:rPr lang="en-US" sz="2400" dirty="0" err="1"/>
              <a:t>nsrdb</a:t>
            </a:r>
            <a:r>
              <a:rPr lang="en-US" sz="2400" dirty="0"/>
              <a:t>/</a:t>
            </a:r>
            <a:r>
              <a:rPr lang="en-US" sz="2400" dirty="0" err="1"/>
              <a:t>nsrdb_test.py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743662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2393E-A5F3-070A-FFBF-7B7DFCC01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HSDS Caching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F3045-AFF9-6CB2-A48A-32A592625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HSDS DN containers use chunk and metadata caches </a:t>
            </a:r>
          </a:p>
          <a:p>
            <a:r>
              <a:rPr lang="en-US" dirty="0"/>
              <a:t>Enables skipping storage read if content can be found in cache</a:t>
            </a:r>
          </a:p>
          <a:p>
            <a:r>
              <a:rPr lang="en-US" dirty="0"/>
              <a:t>Total cache size is </a:t>
            </a:r>
            <a:r>
              <a:rPr lang="en-US" dirty="0" err="1"/>
              <a:t>dn_cache_size</a:t>
            </a:r>
            <a:r>
              <a:rPr lang="en-US" dirty="0"/>
              <a:t> * </a:t>
            </a:r>
            <a:r>
              <a:rPr lang="en-US" dirty="0" err="1"/>
              <a:t>dn_count</a:t>
            </a:r>
            <a:endParaRPr lang="en-US" dirty="0"/>
          </a:p>
          <a:p>
            <a:pPr lvl="1"/>
            <a:r>
              <a:rPr lang="en-US" dirty="0"/>
              <a:t>Since each DN container’s cached items are disjoint from other DNs</a:t>
            </a:r>
          </a:p>
          <a:p>
            <a:r>
              <a:rPr lang="en-US" dirty="0"/>
              <a:t>Example test setup:</a:t>
            </a:r>
          </a:p>
          <a:p>
            <a:pPr lvl="1"/>
            <a:r>
              <a:rPr lang="en-US" dirty="0"/>
              <a:t>4 m5.2xlarge instance in a Kubernetes cluster</a:t>
            </a:r>
          </a:p>
          <a:p>
            <a:pPr lvl="1"/>
            <a:r>
              <a:rPr lang="en-US" dirty="0"/>
              <a:t>50 HSDS pods</a:t>
            </a:r>
          </a:p>
          <a:p>
            <a:pPr lvl="1"/>
            <a:r>
              <a:rPr lang="en-US" dirty="0"/>
              <a:t>Each DN (one per pod) configured with 2GB chunk cache</a:t>
            </a:r>
          </a:p>
          <a:p>
            <a:pPr lvl="1"/>
            <a:r>
              <a:rPr lang="en-US" dirty="0"/>
              <a:t>Total cache size: 100 GB</a:t>
            </a:r>
          </a:p>
        </p:txBody>
      </p:sp>
    </p:spTree>
    <p:extLst>
      <p:ext uri="{BB962C8B-B14F-4D97-AF65-F5344CB8AC3E}">
        <p14:creationId xmlns:p14="http://schemas.microsoft.com/office/powerpoint/2010/main" val="3441245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C8473-4AC3-8AA4-65DE-DD9128E64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caching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4B1F1-A32E-41A1-1D4E-5796CCAD1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102" y="3238500"/>
            <a:ext cx="19113498" cy="3619500"/>
          </a:xfrm>
        </p:spPr>
        <p:txBody>
          <a:bodyPr/>
          <a:lstStyle/>
          <a:p>
            <a:r>
              <a:rPr lang="en-US" dirty="0"/>
              <a:t>Running the time series test case 100 times</a:t>
            </a:r>
          </a:p>
          <a:p>
            <a:r>
              <a:rPr lang="en-US" dirty="0"/>
              <a:t>Select random column (out of of 17568)</a:t>
            </a:r>
          </a:p>
          <a:p>
            <a:r>
              <a:rPr lang="en-US" dirty="0"/>
              <a:t>After each iteration, chance that chunks needed will be resident increases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Chart, bar chart, histogram&#10;&#10;Description automatically generated">
            <a:extLst>
              <a:ext uri="{FF2B5EF4-FFF2-40B4-BE49-F238E27FC236}">
                <a16:creationId xmlns:a16="http://schemas.microsoft.com/office/drawing/2014/main" id="{07B0EAD7-8D6F-1269-AF1E-B170AB132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6827520"/>
            <a:ext cx="11049000" cy="675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149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59C2D-4D03-0D4C-BD98-A63D112A2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 Lab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44833-8F9F-0D4F-ABA3-409E35DD6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102" y="3238500"/>
            <a:ext cx="21005800" cy="3771900"/>
          </a:xfrm>
        </p:spPr>
        <p:txBody>
          <a:bodyPr>
            <a:normAutofit/>
          </a:bodyPr>
          <a:lstStyle/>
          <a:p>
            <a:r>
              <a:rPr lang="en-US" sz="3600" dirty="0"/>
              <a:t>HDF Lab is a </a:t>
            </a:r>
            <a:r>
              <a:rPr lang="en-US" sz="3600" dirty="0" err="1"/>
              <a:t>JupyterLab</a:t>
            </a:r>
            <a:r>
              <a:rPr lang="en-US" sz="3600" dirty="0"/>
              <a:t> and HDF server environment hosted by the HDF Group on AWS</a:t>
            </a:r>
          </a:p>
          <a:p>
            <a:r>
              <a:rPr lang="en-US" sz="3600" dirty="0"/>
              <a:t>HDF Lab users can create Python notebooks that use h5pyd to connect to HDF Server</a:t>
            </a:r>
          </a:p>
          <a:p>
            <a:r>
              <a:rPr lang="en-US" sz="3600" dirty="0"/>
              <a:t>Each user gets equivalent to 2-core Xeon Server and 10GB local storage</a:t>
            </a:r>
          </a:p>
          <a:p>
            <a:r>
              <a:rPr lang="en-US" sz="3600" dirty="0"/>
              <a:t>Users can use up to 100GB of data on HDF Server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B88E0F-597A-D04B-B84A-C18BA0ADF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965" y="8059549"/>
            <a:ext cx="2403435" cy="16940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2F0179-0123-3C47-AAAE-D9AA12FB06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78" y="8219162"/>
            <a:ext cx="1157636" cy="115763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4754105-7E41-8E43-B5E6-29CFD5AC5733}"/>
              </a:ext>
            </a:extLst>
          </p:cNvPr>
          <p:cNvSpPr/>
          <p:nvPr/>
        </p:nvSpPr>
        <p:spPr>
          <a:xfrm>
            <a:off x="5064164" y="8077200"/>
            <a:ext cx="2403436" cy="16940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267B579-26B0-8743-96E8-77765A12EDBC}"/>
              </a:ext>
            </a:extLst>
          </p:cNvPr>
          <p:cNvCxnSpPr>
            <a:cxnSpLocks/>
          </p:cNvCxnSpPr>
          <p:nvPr/>
        </p:nvCxnSpPr>
        <p:spPr>
          <a:xfrm>
            <a:off x="2860914" y="8921964"/>
            <a:ext cx="212705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0EB4D850-AF22-9F42-9E1C-11E96F7894DE}"/>
              </a:ext>
            </a:extLst>
          </p:cNvPr>
          <p:cNvSpPr txBox="1"/>
          <p:nvPr/>
        </p:nvSpPr>
        <p:spPr>
          <a:xfrm>
            <a:off x="9192668" y="11460858"/>
            <a:ext cx="28679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User’s container and EBS volume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835B57F-6AC3-1943-B08D-7D1611272F72}"/>
              </a:ext>
            </a:extLst>
          </p:cNvPr>
          <p:cNvSpPr txBox="1"/>
          <p:nvPr/>
        </p:nvSpPr>
        <p:spPr>
          <a:xfrm>
            <a:off x="1936782" y="9501138"/>
            <a:ext cx="989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User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969BBC7F-7C6D-A64A-9653-D71D8C759E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43379" y="8687689"/>
            <a:ext cx="4229100" cy="3822700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9EDE579-834E-714F-A6C0-C8889DE56519}"/>
              </a:ext>
            </a:extLst>
          </p:cNvPr>
          <p:cNvCxnSpPr/>
          <p:nvPr/>
        </p:nvCxnSpPr>
        <p:spPr>
          <a:xfrm>
            <a:off x="12475761" y="10868859"/>
            <a:ext cx="71430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21F027D-A5CA-3144-A4BE-7F56D7137EF0}"/>
              </a:ext>
            </a:extLst>
          </p:cNvPr>
          <p:cNvCxnSpPr/>
          <p:nvPr/>
        </p:nvCxnSpPr>
        <p:spPr>
          <a:xfrm flipH="1">
            <a:off x="12399561" y="10183059"/>
            <a:ext cx="71430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95D747EE-2621-C343-9FE6-2209829DF970}"/>
              </a:ext>
            </a:extLst>
          </p:cNvPr>
          <p:cNvCxnSpPr>
            <a:cxnSpLocks/>
          </p:cNvCxnSpPr>
          <p:nvPr/>
        </p:nvCxnSpPr>
        <p:spPr>
          <a:xfrm>
            <a:off x="17152467" y="11177857"/>
            <a:ext cx="128793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D799B2-9603-0A40-B640-867547099470}"/>
              </a:ext>
            </a:extLst>
          </p:cNvPr>
          <p:cNvCxnSpPr>
            <a:cxnSpLocks/>
          </p:cNvCxnSpPr>
          <p:nvPr/>
        </p:nvCxnSpPr>
        <p:spPr>
          <a:xfrm flipH="1">
            <a:off x="17152467" y="10388551"/>
            <a:ext cx="128793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>
            <a:extLst>
              <a:ext uri="{FF2B5EF4-FFF2-40B4-BE49-F238E27FC236}">
                <a16:creationId xmlns:a16="http://schemas.microsoft.com/office/drawing/2014/main" id="{23B6A2AD-0ADC-C046-AB1F-D3FC3C65F4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40400" y="9376798"/>
            <a:ext cx="2515337" cy="2444482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62982906-CE26-4341-94E1-E3D611287840}"/>
              </a:ext>
            </a:extLst>
          </p:cNvPr>
          <p:cNvSpPr txBox="1"/>
          <p:nvPr/>
        </p:nvSpPr>
        <p:spPr>
          <a:xfrm>
            <a:off x="3124200" y="80772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User logs into </a:t>
            </a:r>
            <a:r>
              <a:rPr lang="en-US" sz="1800" dirty="0" err="1"/>
              <a:t>Jupyter</a:t>
            </a:r>
            <a:r>
              <a:rPr lang="en-US" sz="1800" dirty="0"/>
              <a:t> Hub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5FB125A9-A203-1844-A5CE-8C0A954ACFBF}"/>
              </a:ext>
            </a:extLst>
          </p:cNvPr>
          <p:cNvSpPr/>
          <p:nvPr/>
        </p:nvSpPr>
        <p:spPr bwMode="auto">
          <a:xfrm>
            <a:off x="9421268" y="9881108"/>
            <a:ext cx="2057400" cy="987751"/>
          </a:xfrm>
          <a:prstGeom prst="round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60" name="Can 59">
            <a:extLst>
              <a:ext uri="{FF2B5EF4-FFF2-40B4-BE49-F238E27FC236}">
                <a16:creationId xmlns:a16="http://schemas.microsoft.com/office/drawing/2014/main" id="{BB1BD871-6516-B043-B812-426EC40C5636}"/>
              </a:ext>
            </a:extLst>
          </p:cNvPr>
          <p:cNvSpPr/>
          <p:nvPr/>
        </p:nvSpPr>
        <p:spPr bwMode="auto">
          <a:xfrm>
            <a:off x="11250068" y="10553779"/>
            <a:ext cx="810572" cy="588690"/>
          </a:xfrm>
          <a:prstGeom prst="can">
            <a:avLst/>
          </a:prstGeom>
          <a:solidFill>
            <a:srgbClr val="FFC000"/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cxnSp>
        <p:nvCxnSpPr>
          <p:cNvPr id="62" name="Curved Connector 61">
            <a:extLst>
              <a:ext uri="{FF2B5EF4-FFF2-40B4-BE49-F238E27FC236}">
                <a16:creationId xmlns:a16="http://schemas.microsoft.com/office/drawing/2014/main" id="{37E4CBF9-FFD7-214F-8A6C-F64909E8E446}"/>
              </a:ext>
            </a:extLst>
          </p:cNvPr>
          <p:cNvCxnSpPr>
            <a:cxnSpLocks/>
          </p:cNvCxnSpPr>
          <p:nvPr/>
        </p:nvCxnSpPr>
        <p:spPr bwMode="auto">
          <a:xfrm>
            <a:off x="7681659" y="9189656"/>
            <a:ext cx="1511009" cy="1198895"/>
          </a:xfrm>
          <a:prstGeom prst="curvedConnector3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triangle"/>
          </a:ln>
          <a:effectLst>
            <a:outerShdw blurRad="38100" dist="25400" dir="5400000" algn="ctr" rotWithShape="0">
              <a:srgbClr val="000000">
                <a:alpha val="50000"/>
              </a:srgbClr>
            </a:outerShdw>
          </a:effectLst>
        </p:spPr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69965F9C-38F5-DE48-AD00-118EEA4213F1}"/>
              </a:ext>
            </a:extLst>
          </p:cNvPr>
          <p:cNvSpPr txBox="1"/>
          <p:nvPr/>
        </p:nvSpPr>
        <p:spPr>
          <a:xfrm>
            <a:off x="5722957" y="10442208"/>
            <a:ext cx="3054590" cy="1216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JupyterHub</a:t>
            </a:r>
            <a:r>
              <a:rPr lang="en-US" sz="2400" dirty="0"/>
              <a:t> spawns new container at login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6B6F9D5-A6F1-AB46-B4C6-225035C64E68}"/>
              </a:ext>
            </a:extLst>
          </p:cNvPr>
          <p:cNvSpPr txBox="1"/>
          <p:nvPr/>
        </p:nvSpPr>
        <p:spPr>
          <a:xfrm>
            <a:off x="13984993" y="12674209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HDF Server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EC31E90-E1E5-DF4D-86CB-6C27821CC574}"/>
              </a:ext>
            </a:extLst>
          </p:cNvPr>
          <p:cNvSpPr txBox="1"/>
          <p:nvPr/>
        </p:nvSpPr>
        <p:spPr>
          <a:xfrm>
            <a:off x="19012088" y="11876356"/>
            <a:ext cx="2515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S3 Bucket</a:t>
            </a:r>
          </a:p>
        </p:txBody>
      </p:sp>
    </p:spTree>
    <p:extLst>
      <p:ext uri="{BB962C8B-B14F-4D97-AF65-F5344CB8AC3E}">
        <p14:creationId xmlns:p14="http://schemas.microsoft.com/office/powerpoint/2010/main" val="6192009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- NREL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400" y="3684105"/>
            <a:ext cx="1327205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NREL (National Renewable Energy Laboratory) uses HDF Cloud to make PB’s of environmental data accessible to the public. </a:t>
            </a:r>
          </a:p>
          <a:p>
            <a:endParaRPr lang="en-US" sz="3600" dirty="0"/>
          </a:p>
          <a:p>
            <a:r>
              <a:rPr lang="en-US" sz="3600" dirty="0"/>
              <a:t>HSDS enables users to slice and dice just the data they need (say given time range, or geo range)</a:t>
            </a:r>
          </a:p>
          <a:p>
            <a:endParaRPr lang="en-US" sz="3600" dirty="0"/>
          </a:p>
          <a:p>
            <a:r>
              <a:rPr lang="en-US" sz="3600" dirty="0"/>
              <a:t>Use of HSDS has expanded over the last 5 years</a:t>
            </a:r>
          </a:p>
          <a:p>
            <a:endParaRPr lang="en-US" sz="3600" dirty="0"/>
          </a:p>
          <a:p>
            <a:r>
              <a:rPr lang="en-US" sz="3600" dirty="0"/>
              <a:t>NREL has started to use the HSDS Lambda functions (request load is highly variable driven mostly by external uses)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063D1F-0183-554D-9424-8E25BC856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8200" y="5943600"/>
            <a:ext cx="69342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428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79AAB-58E6-4BB6-1A09-D7A1F8D57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NREL Infrastructure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AFA30D22-037E-1EB1-CDC8-2D57D158E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14600" y="2219326"/>
            <a:ext cx="20574000" cy="1543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4805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7727A-7AE6-231E-0C12-54323E464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– NSF UVA-ARC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71C7E941-E5EC-C44B-7080-E576E085A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162145"/>
            <a:ext cx="11989826" cy="95694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9F7F52-7E0C-E649-C99A-B8005D70C7E7}"/>
              </a:ext>
            </a:extLst>
          </p:cNvPr>
          <p:cNvSpPr txBox="1"/>
          <p:nvPr/>
        </p:nvSpPr>
        <p:spPr>
          <a:xfrm>
            <a:off x="838200" y="3657600"/>
            <a:ext cx="9829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NSF Project to collect environmental data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Data is streamed from hundreds of sensors to HSDS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Have collected two years of data from testbed site at U. of Virginia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North Alaska data collection starts this week!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FBC7DC86-928C-F4F9-084A-F62E0912D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573" y="7848600"/>
            <a:ext cx="8995551" cy="516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7786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22471062" y="1347788"/>
            <a:ext cx="725488" cy="727076"/>
          </a:xfrm>
          <a:prstGeom prst="rect">
            <a:avLst/>
          </a:prstGeom>
        </p:spPr>
        <p:txBody>
          <a:bodyPr/>
          <a:lstStyle/>
          <a:p>
            <a:fld id="{5DAE3038-D6DC-C846-ACCD-457044B1A168}" type="slidenum">
              <a:rPr lang="en-US" smtClean="0"/>
              <a:t>26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689101" y="3593433"/>
            <a:ext cx="20513174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charset="0"/>
              <a:buChar char="•"/>
            </a:pPr>
            <a:r>
              <a:rPr lang="en-US" sz="4800" dirty="0">
                <a:latin typeface="Calibri" charset="0"/>
                <a:ea typeface="Calibri" charset="0"/>
                <a:cs typeface="Calibri" charset="0"/>
              </a:rPr>
              <a:t>HSDS Design Doc:   </a:t>
            </a:r>
            <a:r>
              <a:rPr lang="en-US" sz="4800" dirty="0">
                <a:latin typeface="Calibri" charset="0"/>
                <a:ea typeface="Calibri" charset="0"/>
                <a:cs typeface="Calibri" charset="0"/>
                <a:hlinkClick r:id="rId2"/>
              </a:rPr>
              <a:t>https://github.com/HDFGroup/hsds/blob/master/docs/design/hsds_arch/hsds_arch.md</a:t>
            </a:r>
            <a:endParaRPr lang="en-US" sz="4800" dirty="0">
              <a:latin typeface="Calibri" charset="0"/>
              <a:ea typeface="Calibri" charset="0"/>
              <a:cs typeface="Calibri" charset="0"/>
            </a:endParaRPr>
          </a:p>
          <a:p>
            <a:pPr marL="685800" indent="-685800">
              <a:buFont typeface="Arial" charset="0"/>
              <a:buChar char="•"/>
            </a:pPr>
            <a:r>
              <a:rPr lang="en-US" sz="4800" dirty="0">
                <a:latin typeface="Calibri" charset="0"/>
                <a:ea typeface="Calibri" charset="0"/>
                <a:cs typeface="Calibri" charset="0"/>
              </a:rPr>
              <a:t>HSDS Design Schema: </a:t>
            </a:r>
            <a:r>
              <a:rPr lang="en-US" sz="4800" dirty="0">
                <a:latin typeface="Calibri" charset="0"/>
                <a:ea typeface="Calibri" charset="0"/>
                <a:cs typeface="Calibri" charset="0"/>
                <a:hlinkClick r:id="rId3"/>
              </a:rPr>
              <a:t>https://github.com/HDFGroup/hsds/blob/master/docs/design/obj_store_schema/obj_store_schema_v2.md</a:t>
            </a:r>
            <a:endParaRPr lang="en-US" sz="4800" dirty="0">
              <a:latin typeface="Calibri" charset="0"/>
              <a:ea typeface="Calibri" charset="0"/>
              <a:cs typeface="Calibri" charset="0"/>
            </a:endParaRPr>
          </a:p>
          <a:p>
            <a:pPr marL="685800" indent="-685800">
              <a:buFont typeface="Arial" charset="0"/>
              <a:buChar char="•"/>
            </a:pPr>
            <a:r>
              <a:rPr lang="en-US" sz="4800" dirty="0">
                <a:latin typeface="Calibri" charset="0"/>
                <a:ea typeface="Calibri" charset="0"/>
                <a:cs typeface="Calibri" charset="0"/>
              </a:rPr>
              <a:t>SciPy2017 talk: </a:t>
            </a:r>
            <a:r>
              <a:rPr lang="en-US" sz="4800" dirty="0">
                <a:latin typeface="Calibri" charset="0"/>
                <a:ea typeface="Calibri" charset="0"/>
                <a:cs typeface="Calibri" charset="0"/>
                <a:hlinkClick r:id="rId4"/>
              </a:rPr>
              <a:t>https://s3.amazonaws.com/hdfgroup/docs/hdf_data_services_scipy2017.pdf</a:t>
            </a:r>
            <a:endParaRPr lang="en-US" sz="4800" dirty="0">
              <a:latin typeface="Calibri" charset="0"/>
              <a:ea typeface="Calibri" charset="0"/>
              <a:cs typeface="Calibri" charset="0"/>
            </a:endParaRPr>
          </a:p>
          <a:p>
            <a:pPr marL="685800" indent="-685800">
              <a:buFont typeface="Arial" charset="0"/>
              <a:buChar char="•"/>
            </a:pPr>
            <a:r>
              <a:rPr lang="en-US" sz="4800" dirty="0">
                <a:latin typeface="Calibri" charset="0"/>
                <a:ea typeface="Calibri" charset="0"/>
                <a:cs typeface="Calibri" charset="0"/>
              </a:rPr>
              <a:t>AWS Big Data Blog article: </a:t>
            </a:r>
            <a:r>
              <a:rPr lang="en-US" sz="4800" dirty="0">
                <a:latin typeface="Calibri" charset="0"/>
                <a:ea typeface="Calibri" charset="0"/>
                <a:cs typeface="Calibri" charset="0"/>
                <a:hlinkClick r:id="rId5"/>
              </a:rPr>
              <a:t>https://aws.amazon.com/blogs/big-data/power-from-wind-open-data-on-aws/</a:t>
            </a:r>
            <a:r>
              <a:rPr lang="en-US" sz="4800" dirty="0">
                <a:latin typeface="Calibri" charset="0"/>
                <a:ea typeface="Calibri" charset="0"/>
                <a:cs typeface="Calibri" charset="0"/>
              </a:rPr>
              <a:t> </a:t>
            </a:r>
          </a:p>
          <a:p>
            <a:pPr marL="685800" indent="-685800">
              <a:buFont typeface="Arial" charset="0"/>
              <a:buChar char="•"/>
            </a:pPr>
            <a:endParaRPr lang="en-US" sz="4800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607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1_Master layout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>
          <a:outerShdw blurRad="38100" dist="25400" dir="5400000" algn="ctr" rotWithShape="0">
            <a:srgbClr val="000000">
              <a:alpha val="50000"/>
            </a:srgbClr>
          </a:outerShdw>
        </a:effec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ctr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0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Light" charset="0"/>
            <a:ea typeface="Helvetica Light" charset="0"/>
            <a:cs typeface="Helvetica Light" charset="0"/>
            <a:sym typeface="Helvetica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>
          <a:outerShdw blurRad="38100" dist="25400" dir="5400000" algn="ctr" rotWithShape="0">
            <a:srgbClr val="000000">
              <a:alpha val="50000"/>
            </a:srgbClr>
          </a:outerShdw>
        </a:effec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ctr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0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Light" charset="0"/>
            <a:ea typeface="Helvetica Light" charset="0"/>
            <a:cs typeface="Helvetica Light" charset="0"/>
            <a:sym typeface="Helvetica Light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142257</TotalTime>
  <Words>1778</Words>
  <Application>Microsoft Macintosh PowerPoint</Application>
  <PresentationFormat>Custom</PresentationFormat>
  <Paragraphs>256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Helvetica</vt:lpstr>
      <vt:lpstr>Helvetica Light</vt:lpstr>
      <vt:lpstr>Helvetica Neue</vt:lpstr>
      <vt:lpstr>Times New Roman</vt:lpstr>
      <vt:lpstr>1_Master layout</vt:lpstr>
      <vt:lpstr>HDF Town Hall 2022: HSDS Performance Features  John Readey – jreadey@hdfgroup.org </vt:lpstr>
      <vt:lpstr>Outline</vt:lpstr>
      <vt:lpstr>What is HDF5?</vt:lpstr>
      <vt:lpstr>HDF for the Cloud</vt:lpstr>
      <vt:lpstr>HDF Cloud Schema</vt:lpstr>
      <vt:lpstr>Architecture</vt:lpstr>
      <vt:lpstr>Server Features</vt:lpstr>
      <vt:lpstr>H5pyd – Python client</vt:lpstr>
      <vt:lpstr>HSDS Deployment Types</vt:lpstr>
      <vt:lpstr>HSDS on Docker</vt:lpstr>
      <vt:lpstr>HSDS On Kubernetes</vt:lpstr>
      <vt:lpstr>HSDS on Kubernetes Alternative Deployment</vt:lpstr>
      <vt:lpstr>HSDS on Lambda</vt:lpstr>
      <vt:lpstr>H5pyd Direct</vt:lpstr>
      <vt:lpstr>When to use Lambda?</vt:lpstr>
      <vt:lpstr>Streaming Support</vt:lpstr>
      <vt:lpstr>Fancy Indexing</vt:lpstr>
      <vt:lpstr>Time Series Performance Comparison</vt:lpstr>
      <vt:lpstr>Time Series Results</vt:lpstr>
      <vt:lpstr>HSDS Caching</vt:lpstr>
      <vt:lpstr>Effect of caching</vt:lpstr>
      <vt:lpstr>HDF Lab</vt:lpstr>
      <vt:lpstr>Case Study - NREL</vt:lpstr>
      <vt:lpstr>NREL Infrastructure</vt:lpstr>
      <vt:lpstr>Case Study – NSF UVA-ARC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Insights from Tradeweb December 12, 2017</dc:title>
  <dc:creator>akougkas</dc:creator>
  <cp:keywords>HDFGroup</cp:keywords>
  <cp:lastModifiedBy>John Readey</cp:lastModifiedBy>
  <cp:revision>383</cp:revision>
  <dcterms:modified xsi:type="dcterms:W3CDTF">2022-07-22T06:55:15Z</dcterms:modified>
</cp:coreProperties>
</file>