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62" r:id="rId1"/>
  </p:sldMasterIdLst>
  <p:notesMasterIdLst>
    <p:notesMasterId r:id="rId26"/>
  </p:notesMasterIdLst>
  <p:sldIdLst>
    <p:sldId id="425" r:id="rId2"/>
    <p:sldId id="434" r:id="rId3"/>
    <p:sldId id="447" r:id="rId4"/>
    <p:sldId id="470" r:id="rId5"/>
    <p:sldId id="444" r:id="rId6"/>
    <p:sldId id="446" r:id="rId7"/>
    <p:sldId id="463" r:id="rId8"/>
    <p:sldId id="435" r:id="rId9"/>
    <p:sldId id="465" r:id="rId10"/>
    <p:sldId id="457" r:id="rId11"/>
    <p:sldId id="466" r:id="rId12"/>
    <p:sldId id="468" r:id="rId13"/>
    <p:sldId id="469" r:id="rId14"/>
    <p:sldId id="257" r:id="rId15"/>
    <p:sldId id="471" r:id="rId16"/>
    <p:sldId id="472" r:id="rId17"/>
    <p:sldId id="473" r:id="rId18"/>
    <p:sldId id="458" r:id="rId19"/>
    <p:sldId id="460" r:id="rId20"/>
    <p:sldId id="476" r:id="rId21"/>
    <p:sldId id="461" r:id="rId22"/>
    <p:sldId id="474" r:id="rId23"/>
    <p:sldId id="270" r:id="rId24"/>
    <p:sldId id="440" r:id="rId25"/>
  </p:sldIdLst>
  <p:sldSz cx="24384000" cy="13716000"/>
  <p:notesSz cx="6858000" cy="9144000"/>
  <p:defaultTextStyle>
    <a:defPPr>
      <a:defRPr lang="en-US"/>
    </a:defPPr>
    <a:lvl1pPr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1pPr>
    <a:lvl2pPr marL="457200" indent="-228600"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2pPr>
    <a:lvl3pPr marL="914400" indent="-457200"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3pPr>
    <a:lvl4pPr marL="1371600" indent="-685800"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4pPr>
    <a:lvl5pPr marL="1828800" indent="-914400"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5pPr>
    <a:lvl6pPr marL="2286000" algn="l" defTabSz="914400" rtl="0" eaLnBrk="1" latinLnBrk="0" hangingPunct="1"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6pPr>
    <a:lvl7pPr marL="2743200" algn="l" defTabSz="914400" rtl="0" eaLnBrk="1" latinLnBrk="0" hangingPunct="1"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7pPr>
    <a:lvl8pPr marL="3200400" algn="l" defTabSz="914400" rtl="0" eaLnBrk="1" latinLnBrk="0" hangingPunct="1"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8pPr>
    <a:lvl9pPr marL="3657600" algn="l" defTabSz="914400" rtl="0" eaLnBrk="1" latinLnBrk="0" hangingPunct="1"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ndy Horton" initials="RH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2C7"/>
    <a:srgbClr val="F1F3F8"/>
    <a:srgbClr val="FF6D39"/>
    <a:srgbClr val="FF3300"/>
    <a:srgbClr val="FF0000"/>
    <a:srgbClr val="77AC3F"/>
    <a:srgbClr val="5F8238"/>
    <a:srgbClr val="860101"/>
    <a:srgbClr val="52585F"/>
    <a:srgbClr val="175D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03" autoAdjust="0"/>
    <p:restoredTop sz="94286" autoAdjust="0"/>
  </p:normalViewPr>
  <p:slideViewPr>
    <p:cSldViewPr>
      <p:cViewPr varScale="1">
        <p:scale>
          <a:sx n="59" d="100"/>
          <a:sy n="59" d="100"/>
        </p:scale>
        <p:origin x="224" y="24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Rectangle 2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n-US" noProof="0">
                <a:sym typeface="Helvetica Neue" charset="0"/>
              </a:rPr>
              <a:t>Second level</a:t>
            </a:r>
          </a:p>
          <a:p>
            <a:pPr lvl="2"/>
            <a:r>
              <a:rPr lang="en-US" altLang="en-US" noProof="0">
                <a:sym typeface="Helvetica Neue" charset="0"/>
              </a:rPr>
              <a:t>Third level</a:t>
            </a:r>
          </a:p>
          <a:p>
            <a:pPr lvl="3"/>
            <a:r>
              <a:rPr lang="en-US" altLang="en-US" noProof="0">
                <a:sym typeface="Helvetica Neue" charset="0"/>
              </a:rPr>
              <a:t>Fourth level</a:t>
            </a:r>
          </a:p>
          <a:p>
            <a:pPr lvl="4"/>
            <a:r>
              <a:rPr lang="en-US" altLang="en-US" noProof="0">
                <a:sym typeface="Helvetica Neue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50232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MS PGothic" panose="020B0600070205080204" pitchFamily="34" charset="-128"/>
        <a:cs typeface="Helvetica Neue" charset="0"/>
        <a:sym typeface="Helvetica Neue" pitchFamily="1" charset="0"/>
      </a:defRPr>
    </a:lvl1pPr>
    <a:lvl2pPr indent="2286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2pPr>
    <a:lvl3pPr indent="4572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3pPr>
    <a:lvl4pPr indent="6858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4pPr>
    <a:lvl5pPr indent="9144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066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node is implemented as a docker container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A53E2-D15A-4648-85BF-A8B79B16E8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02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446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- 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8813F-DBCA-4AF7-95C2-DAE194DB2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149ECE-FF85-448E-BC0E-4C6C287DDE9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89102" y="3048000"/>
            <a:ext cx="21005800" cy="9398000"/>
          </a:xfrm>
        </p:spPr>
        <p:txBody>
          <a:bodyPr/>
          <a:lstStyle>
            <a:lvl1pPr marL="0" indent="0">
              <a:buNone/>
              <a:defRPr sz="4200" b="0" baseline="0">
                <a:solidFill>
                  <a:srgbClr val="52585F"/>
                </a:solidFill>
              </a:defRPr>
            </a:lvl1pPr>
            <a:lvl2pPr>
              <a:defRPr sz="2026">
                <a:solidFill>
                  <a:srgbClr val="52585F"/>
                </a:solidFill>
              </a:defRPr>
            </a:lvl2pPr>
            <a:lvl3pPr marL="714376" indent="0">
              <a:buNone/>
              <a:defRPr sz="1800">
                <a:solidFill>
                  <a:srgbClr val="52585F"/>
                </a:solidFill>
              </a:defRPr>
            </a:lvl3pPr>
            <a:lvl4pPr marL="1071562" indent="0">
              <a:buNone/>
              <a:defRPr sz="1800">
                <a:solidFill>
                  <a:srgbClr val="52585F"/>
                </a:solidFill>
              </a:defRPr>
            </a:lvl4pPr>
            <a:lvl5pPr marL="1428750" indent="0">
              <a:buNone/>
              <a:defRPr sz="1800">
                <a:solidFill>
                  <a:srgbClr val="52585F"/>
                </a:solidFill>
              </a:defRPr>
            </a:lvl5pPr>
          </a:lstStyle>
          <a:p>
            <a:pPr lvl="0"/>
            <a:r>
              <a:rPr lang="vi-VN"/>
              <a:t>Text content</a:t>
            </a:r>
          </a:p>
        </p:txBody>
      </p:sp>
    </p:spTree>
    <p:extLst>
      <p:ext uri="{BB962C8B-B14F-4D97-AF65-F5344CB8AC3E}">
        <p14:creationId xmlns:p14="http://schemas.microsoft.com/office/powerpoint/2010/main" val="2304416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101" y="1203326"/>
            <a:ext cx="15379702" cy="1016000"/>
          </a:xfrm>
        </p:spPr>
        <p:txBody>
          <a:bodyPr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89102" y="4648200"/>
            <a:ext cx="21005800" cy="7797800"/>
          </a:xfrm>
        </p:spPr>
        <p:txBody>
          <a:bodyPr/>
          <a:lstStyle>
            <a:lvl1pPr marL="0" indent="0">
              <a:buNone/>
              <a:defRPr sz="4200" b="0" baseline="0">
                <a:solidFill>
                  <a:srgbClr val="52585F"/>
                </a:solidFill>
              </a:defRPr>
            </a:lvl1pPr>
            <a:lvl2pPr>
              <a:defRPr sz="2026">
                <a:solidFill>
                  <a:srgbClr val="52585F"/>
                </a:solidFill>
              </a:defRPr>
            </a:lvl2pPr>
            <a:lvl3pPr marL="714376" indent="0">
              <a:buNone/>
              <a:defRPr sz="1800">
                <a:solidFill>
                  <a:srgbClr val="52585F"/>
                </a:solidFill>
              </a:defRPr>
            </a:lvl3pPr>
            <a:lvl4pPr marL="1071562" indent="0">
              <a:buNone/>
              <a:defRPr sz="1800">
                <a:solidFill>
                  <a:srgbClr val="52585F"/>
                </a:solidFill>
              </a:defRPr>
            </a:lvl4pPr>
            <a:lvl5pPr marL="1428750" indent="0">
              <a:buNone/>
              <a:defRPr sz="1800">
                <a:solidFill>
                  <a:srgbClr val="52585F"/>
                </a:solidFill>
              </a:defRPr>
            </a:lvl5pPr>
          </a:lstStyle>
          <a:p>
            <a:pPr lvl="0"/>
            <a:r>
              <a:rPr lang="vi-VN"/>
              <a:t>Text content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689102" y="3238500"/>
            <a:ext cx="21005800" cy="10287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Paragraph title</a:t>
            </a:r>
          </a:p>
        </p:txBody>
      </p:sp>
    </p:spTree>
    <p:extLst>
      <p:ext uri="{BB962C8B-B14F-4D97-AF65-F5344CB8AC3E}">
        <p14:creationId xmlns:p14="http://schemas.microsoft.com/office/powerpoint/2010/main" val="3449222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689105" y="3238500"/>
            <a:ext cx="20781962" cy="8496300"/>
          </a:xfrm>
        </p:spPr>
        <p:txBody>
          <a:bodyPr/>
          <a:lstStyle>
            <a:lvl1pPr marL="685800" marR="0" indent="-685800" algn="l" defTabSz="464344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Pct val="75000"/>
              <a:buFont typeface="Arial" panose="020B0604020202020204" pitchFamily="34" charset="0"/>
              <a:buChar char="•"/>
              <a:tabLst/>
              <a:defRPr sz="4200" b="0" baseline="0">
                <a:solidFill>
                  <a:srgbClr val="52585F"/>
                </a:solidFill>
              </a:defRPr>
            </a:lvl1pPr>
            <a:lvl2pPr marL="1042988" marR="0" indent="-685800" algn="l" defTabSz="464344" rtl="0" eaLnBrk="0" fontAlgn="base" latinLnBrk="0" hangingPunct="0">
              <a:lnSpc>
                <a:spcPct val="150000"/>
              </a:lnSpc>
              <a:spcBef>
                <a:spcPts val="338"/>
              </a:spcBef>
              <a:spcAft>
                <a:spcPct val="0"/>
              </a:spcAft>
              <a:buClrTx/>
              <a:buSzPct val="75000"/>
              <a:buFont typeface="Arial" panose="020B0604020202020204" pitchFamily="34" charset="0"/>
              <a:buChar char="•"/>
              <a:tabLst/>
              <a:defRPr sz="4200" b="0">
                <a:solidFill>
                  <a:srgbClr val="52585F"/>
                </a:solidFill>
              </a:defRPr>
            </a:lvl2pPr>
            <a:lvl3pPr marL="1400174" indent="-685800">
              <a:lnSpc>
                <a:spcPct val="150000"/>
              </a:lnSpc>
              <a:buFont typeface="Arial" panose="020B0604020202020204" pitchFamily="34" charset="0"/>
              <a:buChar char="•"/>
              <a:defRPr sz="4200"/>
            </a:lvl3pPr>
          </a:lstStyle>
          <a:p>
            <a:pPr lvl="0"/>
            <a:r>
              <a:rPr lang="en-US"/>
              <a:t>List item one</a:t>
            </a:r>
          </a:p>
          <a:p>
            <a:pPr lvl="0"/>
            <a:r>
              <a:rPr lang="en-US"/>
              <a:t>List item two</a:t>
            </a:r>
          </a:p>
          <a:p>
            <a:pPr lvl="1"/>
            <a:r>
              <a:rPr lang="en-US"/>
              <a:t>Sub item one </a:t>
            </a:r>
          </a:p>
          <a:p>
            <a:pPr lvl="1"/>
            <a:r>
              <a:rPr lang="en-US"/>
              <a:t>Sub item two</a:t>
            </a:r>
          </a:p>
          <a:p>
            <a:pPr lvl="2"/>
            <a:r>
              <a:rPr lang="en-US"/>
              <a:t>Sub item three</a:t>
            </a:r>
          </a:p>
          <a:p>
            <a:pPr lvl="2"/>
            <a:r>
              <a:rPr lang="en-US"/>
              <a:t>Sub item four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689105" y="1203326"/>
            <a:ext cx="17894302" cy="101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386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689103" y="3238500"/>
            <a:ext cx="10274302" cy="10287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2649204" y="3238500"/>
            <a:ext cx="9821864" cy="92075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689103" y="4681339"/>
            <a:ext cx="10274302" cy="7764670"/>
          </a:xfrm>
        </p:spPr>
        <p:txBody>
          <a:bodyPr/>
          <a:lstStyle>
            <a:lvl1pPr marL="0" indent="0">
              <a:buNone/>
              <a:defRPr sz="2250" b="0" baseline="0"/>
            </a:lvl1pPr>
          </a:lstStyle>
          <a:p>
            <a:pPr lvl="0"/>
            <a:r>
              <a:rPr lang="en-US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540996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105" y="1203326"/>
            <a:ext cx="17894302" cy="101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689099" y="3238500"/>
            <a:ext cx="9740902" cy="11049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12192005" y="3238500"/>
            <a:ext cx="10279062" cy="11049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689099" y="4648200"/>
            <a:ext cx="9740902" cy="7543800"/>
          </a:xfrm>
        </p:spPr>
        <p:txBody>
          <a:bodyPr/>
          <a:lstStyle>
            <a:lvl1pPr marL="0" indent="0">
              <a:buNone/>
              <a:defRPr sz="2250" b="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2192005" y="4648200"/>
            <a:ext cx="10279062" cy="7543800"/>
          </a:xfrm>
        </p:spPr>
        <p:txBody>
          <a:bodyPr/>
          <a:lstStyle>
            <a:lvl1pPr marL="0" indent="0">
              <a:buNone/>
              <a:defRPr sz="2250" b="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</p:spTree>
    <p:extLst>
      <p:ext uri="{BB962C8B-B14F-4D97-AF65-F5344CB8AC3E}">
        <p14:creationId xmlns:p14="http://schemas.microsoft.com/office/powerpoint/2010/main" val="480514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689099" y="3238500"/>
            <a:ext cx="9740902" cy="41529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2208571" y="3238500"/>
            <a:ext cx="9740902" cy="41529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689099" y="7924800"/>
            <a:ext cx="9740902" cy="4267200"/>
          </a:xfrm>
        </p:spPr>
        <p:txBody>
          <a:bodyPr/>
          <a:lstStyle>
            <a:lvl1pPr marL="0" indent="0">
              <a:buNone/>
              <a:defRPr sz="2250" b="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192004" y="7924800"/>
            <a:ext cx="9719256" cy="4267200"/>
          </a:xfrm>
        </p:spPr>
        <p:txBody>
          <a:bodyPr/>
          <a:lstStyle>
            <a:lvl1pPr marL="0" indent="0">
              <a:buNone/>
              <a:defRPr sz="2250" b="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</p:spTree>
    <p:extLst>
      <p:ext uri="{BB962C8B-B14F-4D97-AF65-F5344CB8AC3E}">
        <p14:creationId xmlns:p14="http://schemas.microsoft.com/office/powerpoint/2010/main" val="333492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689102" y="3238500"/>
            <a:ext cx="6567792" cy="1104900"/>
          </a:xfrm>
        </p:spPr>
        <p:txBody>
          <a:bodyPr/>
          <a:lstStyle>
            <a:lvl1pPr marL="0" indent="0">
              <a:buNone/>
              <a:defRPr sz="225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9002757" y="3238500"/>
            <a:ext cx="6468870" cy="1104900"/>
          </a:xfrm>
        </p:spPr>
        <p:txBody>
          <a:bodyPr/>
          <a:lstStyle>
            <a:lvl1pPr marL="0" indent="0">
              <a:buNone/>
              <a:defRPr sz="225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6139781" y="3238500"/>
            <a:ext cx="6468870" cy="1104900"/>
          </a:xfrm>
        </p:spPr>
        <p:txBody>
          <a:bodyPr/>
          <a:lstStyle>
            <a:lvl1pPr marL="0" indent="0">
              <a:buNone/>
              <a:defRPr sz="225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689102" y="4674704"/>
            <a:ext cx="6561168" cy="6907696"/>
          </a:xfrm>
        </p:spPr>
        <p:txBody>
          <a:bodyPr/>
          <a:lstStyle>
            <a:lvl1pPr marL="0" indent="0">
              <a:buNone/>
              <a:defRPr sz="2026" b="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9016006" y="4674704"/>
            <a:ext cx="6561168" cy="6907696"/>
          </a:xfrm>
        </p:spPr>
        <p:txBody>
          <a:bodyPr/>
          <a:lstStyle>
            <a:lvl1pPr marL="0" indent="0">
              <a:buNone/>
              <a:defRPr sz="2026" b="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16139778" y="4674704"/>
            <a:ext cx="6561168" cy="6907696"/>
          </a:xfrm>
        </p:spPr>
        <p:txBody>
          <a:bodyPr/>
          <a:lstStyle>
            <a:lvl1pPr marL="0" indent="0">
              <a:buNone/>
              <a:defRPr sz="2026" b="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9"/>
          </p:nvPr>
        </p:nvSpPr>
        <p:spPr>
          <a:xfrm>
            <a:off x="22471062" y="1347788"/>
            <a:ext cx="725488" cy="727076"/>
          </a:xfrm>
          <a:prstGeom prst="rect">
            <a:avLst/>
          </a:prstGeom>
        </p:spPr>
        <p:txBody>
          <a:bodyPr/>
          <a:lstStyle/>
          <a:p>
            <a:pPr defTabSz="464344"/>
            <a:fld id="{1A909000-79AC-CB4B-8E98-212F095C8027}" type="slidenum">
              <a:rPr lang="en-US" sz="4800" smtClean="0">
                <a:solidFill>
                  <a:srgbClr val="FFFFFF"/>
                </a:solidFill>
                <a:latin typeface="Helvetica Light"/>
                <a:cs typeface="Arial" charset="0"/>
              </a:rPr>
              <a:pPr defTabSz="464344"/>
              <a:t>‹#›</a:t>
            </a:fld>
            <a:endParaRPr lang="en-US" sz="4800">
              <a:solidFill>
                <a:srgbClr val="FFFFFF"/>
              </a:solidFill>
              <a:latin typeface="Helvetica Ligh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994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asted-image.pdf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78498"/>
            <a:ext cx="243840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"/>
          <p:cNvSpPr>
            <a:spLocks/>
          </p:cNvSpPr>
          <p:nvPr userDrawn="1"/>
        </p:nvSpPr>
        <p:spPr bwMode="auto">
          <a:xfrm>
            <a:off x="1775979" y="3276600"/>
            <a:ext cx="20772438" cy="9299748"/>
          </a:xfrm>
          <a:prstGeom prst="roundRect">
            <a:avLst>
              <a:gd name="adj" fmla="val 5486"/>
            </a:avLst>
          </a:prstGeom>
          <a:solidFill>
            <a:srgbClr val="FFFFFF"/>
          </a:solidFill>
          <a:ln>
            <a:noFill/>
          </a:ln>
          <a:effectLst>
            <a:outerShdw blurRad="304800" dist="25400" dir="5400000" algn="ctr" rotWithShape="0">
              <a:srgbClr val="808080">
                <a:alpha val="15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8576" tIns="28576" rIns="28576" bIns="28576" anchor="ctr"/>
          <a:lstStyle/>
          <a:p>
            <a:pPr marL="0" marR="0" lvl="0" indent="0" algn="ctr" defTabSz="464344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Arial" charset="0"/>
                <a:sym typeface="Helvetica Light" charset="0"/>
              </a:rPr>
              <a:t>v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2286007" y="3733800"/>
            <a:ext cx="19624674" cy="815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22471062" y="1347788"/>
            <a:ext cx="725488" cy="727076"/>
          </a:xfrm>
          <a:prstGeom prst="rect">
            <a:avLst/>
          </a:prstGeom>
        </p:spPr>
        <p:txBody>
          <a:bodyPr/>
          <a:lstStyle/>
          <a:p>
            <a:pPr defTabSz="464344"/>
            <a:fld id="{1A909000-79AC-CB4B-8E98-212F095C8027}" type="slidenum">
              <a:rPr lang="en-US" sz="4800" smtClean="0">
                <a:solidFill>
                  <a:srgbClr val="FFFFFF"/>
                </a:solidFill>
                <a:latin typeface="Helvetica Light"/>
                <a:cs typeface="Arial" charset="0"/>
              </a:rPr>
              <a:pPr defTabSz="464344"/>
              <a:t>‹#›</a:t>
            </a:fld>
            <a:endParaRPr lang="en-US" sz="4800">
              <a:solidFill>
                <a:srgbClr val="FFFFFF"/>
              </a:solidFill>
              <a:latin typeface="Helvetica Light"/>
              <a:cs typeface="Arial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689101" y="1203326"/>
            <a:ext cx="17970502" cy="101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495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12"/>
          <p:cNvSpPr>
            <a:spLocks/>
          </p:cNvSpPr>
          <p:nvPr userDrawn="1"/>
        </p:nvSpPr>
        <p:spPr bwMode="auto">
          <a:xfrm>
            <a:off x="22471064" y="1347788"/>
            <a:ext cx="725488" cy="727076"/>
          </a:xfrm>
          <a:prstGeom prst="ellipse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8576" tIns="28576" rIns="28576" bIns="28576" anchor="ctr"/>
          <a:lstStyle/>
          <a:p>
            <a:pPr marL="0" marR="0" lvl="0" indent="0" algn="ctr" defTabSz="464344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70BF41"/>
              </a:solidFill>
              <a:effectLst/>
              <a:uLnTx/>
              <a:uFillTx/>
              <a:latin typeface="Helvetica Light" pitchFamily="1" charset="0"/>
              <a:ea typeface="MS PGothic" panose="020B0600070205080204" pitchFamily="34" charset="-128"/>
              <a:cs typeface="Arial" charset="0"/>
              <a:sym typeface="Helvetica Light" pitchFamily="1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101" y="1203326"/>
            <a:ext cx="16903702" cy="1016000"/>
          </a:xfrm>
        </p:spPr>
        <p:txBody>
          <a:bodyPr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689099" y="3238500"/>
            <a:ext cx="9740902" cy="11049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12192004" y="3238500"/>
            <a:ext cx="9719256" cy="11049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1689109" y="5029200"/>
            <a:ext cx="9740898" cy="7162800"/>
          </a:xfrm>
        </p:spPr>
        <p:txBody>
          <a:bodyPr/>
          <a:lstStyle>
            <a:lvl1pPr marL="321470" marR="0" indent="-321470" algn="l" defTabSz="464344" rtl="0" eaLnBrk="0" fontAlgn="base" latinLnBrk="0" hangingPunct="0">
              <a:lnSpc>
                <a:spcPct val="100000"/>
              </a:lnSpc>
              <a:spcBef>
                <a:spcPts val="958"/>
              </a:spcBef>
              <a:spcAft>
                <a:spcPct val="0"/>
              </a:spcAft>
              <a:buClrTx/>
              <a:buSzPct val="75000"/>
              <a:buFont typeface="Arial" charset="0"/>
              <a:buChar char="•"/>
              <a:tabLst/>
              <a:defRPr sz="2250" b="0" baseline="0">
                <a:solidFill>
                  <a:srgbClr val="52585F"/>
                </a:solidFill>
              </a:defRPr>
            </a:lvl1pPr>
            <a:lvl2pPr marL="357188" marR="0" indent="0" algn="l" defTabSz="464344" rtl="0" eaLnBrk="0" fontAlgn="base" latinLnBrk="0" hangingPunct="0">
              <a:lnSpc>
                <a:spcPct val="100000"/>
              </a:lnSpc>
              <a:spcBef>
                <a:spcPts val="338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 sz="2026" b="0">
                <a:solidFill>
                  <a:srgbClr val="52585F"/>
                </a:solidFill>
              </a:defRPr>
            </a:lvl2pPr>
          </a:lstStyle>
          <a:p>
            <a:pPr lvl="0"/>
            <a:endParaRPr lang="en-US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12205261" y="5029200"/>
            <a:ext cx="9740898" cy="7162800"/>
          </a:xfrm>
        </p:spPr>
        <p:txBody>
          <a:bodyPr/>
          <a:lstStyle>
            <a:lvl1pPr marL="321470" marR="0" indent="-321470" algn="l" defTabSz="464344" rtl="0" eaLnBrk="0" fontAlgn="base" latinLnBrk="0" hangingPunct="0">
              <a:lnSpc>
                <a:spcPct val="100000"/>
              </a:lnSpc>
              <a:spcBef>
                <a:spcPts val="958"/>
              </a:spcBef>
              <a:spcAft>
                <a:spcPct val="0"/>
              </a:spcAft>
              <a:buClrTx/>
              <a:buSzPct val="75000"/>
              <a:buFont typeface="Arial" charset="0"/>
              <a:buChar char="•"/>
              <a:tabLst/>
              <a:defRPr sz="2250" b="0" baseline="0">
                <a:solidFill>
                  <a:srgbClr val="52585F"/>
                </a:solidFill>
              </a:defRPr>
            </a:lvl1pPr>
            <a:lvl2pPr marL="357188" marR="0" indent="0" algn="l" defTabSz="464344" rtl="0" eaLnBrk="0" fontAlgn="base" latinLnBrk="0" hangingPunct="0">
              <a:lnSpc>
                <a:spcPct val="100000"/>
              </a:lnSpc>
              <a:spcBef>
                <a:spcPts val="338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 sz="2026" b="0">
                <a:solidFill>
                  <a:srgbClr val="52585F"/>
                </a:solidFill>
              </a:defRPr>
            </a:lvl2pPr>
          </a:lstStyle>
          <a:p>
            <a:pPr lvl="0"/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7"/>
          </p:nvPr>
        </p:nvSpPr>
        <p:spPr>
          <a:xfrm>
            <a:off x="22471062" y="1347788"/>
            <a:ext cx="725488" cy="727076"/>
          </a:xfrm>
          <a:prstGeom prst="rect">
            <a:avLst/>
          </a:prstGeom>
        </p:spPr>
        <p:txBody>
          <a:bodyPr/>
          <a:lstStyle/>
          <a:p>
            <a:pPr defTabSz="464344"/>
            <a:fld id="{1A909000-79AC-CB4B-8E98-212F095C8027}" type="slidenum">
              <a:rPr lang="en-US" sz="4800" smtClean="0">
                <a:solidFill>
                  <a:srgbClr val="FFFFFF"/>
                </a:solidFill>
                <a:latin typeface="Helvetica Light"/>
                <a:cs typeface="Arial" charset="0"/>
              </a:rPr>
              <a:pPr defTabSz="464344"/>
              <a:t>‹#›</a:t>
            </a:fld>
            <a:endParaRPr lang="en-US" sz="4800">
              <a:solidFill>
                <a:srgbClr val="FFFFFF"/>
              </a:solidFill>
              <a:latin typeface="Helvetica Ligh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9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689105" y="3238500"/>
            <a:ext cx="6464302" cy="1104900"/>
          </a:xfrm>
        </p:spPr>
        <p:txBody>
          <a:bodyPr/>
          <a:lstStyle>
            <a:lvl1pPr marL="0" indent="0">
              <a:buNone/>
              <a:defRPr sz="225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1689107" y="4876800"/>
            <a:ext cx="6464298" cy="7162800"/>
          </a:xfrm>
        </p:spPr>
        <p:txBody>
          <a:bodyPr/>
          <a:lstStyle>
            <a:lvl1pPr marL="321470" marR="0" indent="-321470" algn="l" defTabSz="464344" rtl="0" eaLnBrk="0" fontAlgn="base" latinLnBrk="0" hangingPunct="0">
              <a:lnSpc>
                <a:spcPct val="100000"/>
              </a:lnSpc>
              <a:spcBef>
                <a:spcPts val="958"/>
              </a:spcBef>
              <a:spcAft>
                <a:spcPct val="0"/>
              </a:spcAft>
              <a:buClrTx/>
              <a:buSzPct val="75000"/>
              <a:buFont typeface="Arial" charset="0"/>
              <a:buChar char="•"/>
              <a:tabLst/>
              <a:defRPr sz="2026" b="0" baseline="0">
                <a:solidFill>
                  <a:srgbClr val="52585F"/>
                </a:solidFill>
              </a:defRPr>
            </a:lvl1pPr>
            <a:lvl2pPr marL="357188" marR="0" indent="0" algn="l" defTabSz="464344" rtl="0" eaLnBrk="0" fontAlgn="base" latinLnBrk="0" hangingPunct="0">
              <a:lnSpc>
                <a:spcPct val="100000"/>
              </a:lnSpc>
              <a:spcBef>
                <a:spcPts val="338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 sz="2026" b="0">
                <a:solidFill>
                  <a:srgbClr val="52585F"/>
                </a:solidFill>
              </a:defRPr>
            </a:lvl2pPr>
          </a:lstStyle>
          <a:p>
            <a:pPr lvl="0"/>
            <a:endParaRPr lang="en-US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8847937" y="3238500"/>
            <a:ext cx="6464302" cy="1104900"/>
          </a:xfrm>
        </p:spPr>
        <p:txBody>
          <a:bodyPr/>
          <a:lstStyle>
            <a:lvl1pPr marL="0" indent="0">
              <a:buNone/>
              <a:defRPr sz="225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8847937" y="4876800"/>
            <a:ext cx="6464298" cy="7162800"/>
          </a:xfrm>
        </p:spPr>
        <p:txBody>
          <a:bodyPr/>
          <a:lstStyle>
            <a:lvl1pPr marL="321470" marR="0" indent="-321470" algn="l" defTabSz="464344" rtl="0" eaLnBrk="0" fontAlgn="base" latinLnBrk="0" hangingPunct="0">
              <a:lnSpc>
                <a:spcPct val="100000"/>
              </a:lnSpc>
              <a:spcBef>
                <a:spcPts val="958"/>
              </a:spcBef>
              <a:spcAft>
                <a:spcPct val="0"/>
              </a:spcAft>
              <a:buClrTx/>
              <a:buSzPct val="75000"/>
              <a:buFont typeface="Arial" charset="0"/>
              <a:buChar char="•"/>
              <a:tabLst/>
              <a:defRPr sz="2026" b="0" baseline="0">
                <a:solidFill>
                  <a:srgbClr val="52585F"/>
                </a:solidFill>
              </a:defRPr>
            </a:lvl1pPr>
            <a:lvl2pPr marL="357188" marR="0" indent="0" algn="l" defTabSz="464344" rtl="0" eaLnBrk="0" fontAlgn="base" latinLnBrk="0" hangingPunct="0">
              <a:lnSpc>
                <a:spcPct val="100000"/>
              </a:lnSpc>
              <a:spcBef>
                <a:spcPts val="338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 sz="2026" b="0">
                <a:solidFill>
                  <a:srgbClr val="52585F"/>
                </a:solidFill>
              </a:defRPr>
            </a:lvl2pPr>
          </a:lstStyle>
          <a:p>
            <a:pPr lvl="0"/>
            <a:endParaRPr lang="en-US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16006769" y="3238500"/>
            <a:ext cx="6464302" cy="1104900"/>
          </a:xfrm>
        </p:spPr>
        <p:txBody>
          <a:bodyPr/>
          <a:lstStyle>
            <a:lvl1pPr marL="0" indent="0">
              <a:buNone/>
              <a:defRPr sz="225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16006771" y="4876800"/>
            <a:ext cx="6464298" cy="7162800"/>
          </a:xfrm>
        </p:spPr>
        <p:txBody>
          <a:bodyPr/>
          <a:lstStyle>
            <a:lvl1pPr marL="321470" marR="0" indent="-321470" algn="l" defTabSz="464344" rtl="0" eaLnBrk="0" fontAlgn="base" latinLnBrk="0" hangingPunct="0">
              <a:lnSpc>
                <a:spcPct val="100000"/>
              </a:lnSpc>
              <a:spcBef>
                <a:spcPts val="958"/>
              </a:spcBef>
              <a:spcAft>
                <a:spcPct val="0"/>
              </a:spcAft>
              <a:buClrTx/>
              <a:buSzPct val="75000"/>
              <a:buFont typeface="Arial" charset="0"/>
              <a:buChar char="•"/>
              <a:tabLst/>
              <a:defRPr sz="2026" b="0" baseline="0">
                <a:solidFill>
                  <a:srgbClr val="52585F"/>
                </a:solidFill>
              </a:defRPr>
            </a:lvl1pPr>
            <a:lvl2pPr marL="357188" marR="0" indent="0" algn="l" defTabSz="464344" rtl="0" eaLnBrk="0" fontAlgn="base" latinLnBrk="0" hangingPunct="0">
              <a:lnSpc>
                <a:spcPct val="100000"/>
              </a:lnSpc>
              <a:spcBef>
                <a:spcPts val="338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 sz="2026" b="0">
                <a:solidFill>
                  <a:srgbClr val="52585F"/>
                </a:solidFill>
              </a:defRPr>
            </a:lvl2pPr>
          </a:lstStyle>
          <a:p>
            <a:pPr lvl="0"/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20"/>
          </p:nvPr>
        </p:nvSpPr>
        <p:spPr>
          <a:xfrm>
            <a:off x="22471062" y="1347788"/>
            <a:ext cx="725488" cy="727076"/>
          </a:xfrm>
          <a:prstGeom prst="rect">
            <a:avLst/>
          </a:prstGeom>
        </p:spPr>
        <p:txBody>
          <a:bodyPr/>
          <a:lstStyle/>
          <a:p>
            <a:pPr defTabSz="464344"/>
            <a:fld id="{1A909000-79AC-CB4B-8E98-212F095C8027}" type="slidenum">
              <a:rPr lang="en-US" sz="4800" smtClean="0">
                <a:solidFill>
                  <a:srgbClr val="FFFFFF"/>
                </a:solidFill>
                <a:latin typeface="Helvetica Light"/>
                <a:cs typeface="Arial" charset="0"/>
              </a:rPr>
              <a:pPr defTabSz="464344"/>
              <a:t>‹#›</a:t>
            </a:fld>
            <a:endParaRPr lang="en-US" sz="4800">
              <a:solidFill>
                <a:srgbClr val="FFFFFF"/>
              </a:solidFill>
              <a:latin typeface="Helvetica Ligh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904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79576" y="1203326"/>
            <a:ext cx="15465424" cy="1016000"/>
          </a:xfrm>
        </p:spPr>
        <p:txBody>
          <a:bodyPr/>
          <a:lstStyle/>
          <a:p>
            <a:r>
              <a:rPr lang="vi-VN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705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4301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186944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981200"/>
            <a:ext cx="22555200" cy="533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6000" y="7620000"/>
            <a:ext cx="22555200" cy="533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921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20523200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2438400" y="3200400"/>
            <a:ext cx="19507200" cy="9144000"/>
          </a:xfrm>
        </p:spPr>
        <p:txBody>
          <a:bodyPr/>
          <a:lstStyle>
            <a:lvl1pPr>
              <a:defRPr sz="3600"/>
            </a:lvl1pPr>
            <a:lvl3pPr>
              <a:defRPr sz="2700"/>
            </a:lvl3pPr>
            <a:lvl5pPr>
              <a:defRPr sz="2026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2229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1275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6055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20523200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2438400" y="3200400"/>
            <a:ext cx="19507200" cy="9144000"/>
          </a:xfrm>
        </p:spPr>
        <p:txBody>
          <a:bodyPr/>
          <a:lstStyle>
            <a:lvl1pPr>
              <a:defRPr sz="3600"/>
            </a:lvl1pPr>
            <a:lvl3pPr>
              <a:defRPr sz="2700"/>
            </a:lvl3pPr>
            <a:lvl5pPr>
              <a:defRPr sz="2026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2387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94084" y="4621549"/>
            <a:ext cx="20726400" cy="2724150"/>
          </a:xfrm>
        </p:spPr>
        <p:txBody>
          <a:bodyPr anchor="t"/>
          <a:lstStyle>
            <a:lvl1pPr algn="ctr">
              <a:defRPr sz="120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894084" y="7388769"/>
            <a:ext cx="20726400" cy="3000374"/>
          </a:xfrm>
        </p:spPr>
        <p:txBody>
          <a:bodyPr anchor="ctr" anchorCtr="0"/>
          <a:lstStyle>
            <a:lvl1pPr marL="0" indent="0" algn="ctr">
              <a:buNone/>
              <a:defRPr sz="4000"/>
            </a:lvl1pPr>
            <a:lvl2pPr marL="685800" indent="0">
              <a:buNone/>
              <a:defRPr sz="2700"/>
            </a:lvl2pPr>
            <a:lvl3pPr marL="1371600" indent="0">
              <a:buNone/>
              <a:defRPr sz="2400"/>
            </a:lvl3pPr>
            <a:lvl4pPr marL="2057400" indent="0">
              <a:buNone/>
              <a:defRPr sz="2100"/>
            </a:lvl4pPr>
            <a:lvl5pPr marL="2743200" indent="0">
              <a:buNone/>
              <a:defRPr sz="2100"/>
            </a:lvl5pPr>
            <a:lvl6pPr marL="3429000" indent="0">
              <a:buNone/>
              <a:defRPr sz="2100"/>
            </a:lvl6pPr>
            <a:lvl7pPr marL="4114800" indent="0">
              <a:buNone/>
              <a:defRPr sz="2100"/>
            </a:lvl7pPr>
            <a:lvl8pPr marL="4800600" indent="0">
              <a:buNone/>
              <a:defRPr sz="2100"/>
            </a:lvl8pPr>
            <a:lvl9pPr marL="5486400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eaLnBrk="1" hangingPunct="1">
              <a:defRPr/>
            </a:pPr>
            <a:r>
              <a:rPr lang="en-US" sz="480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04/01/16</a:t>
            </a:r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eaLnBrk="1" hangingPunct="1"/>
            <a:fld id="{109A6822-8A2E-438A-8FF5-7FF0DBFC3E36}" type="slidenum">
              <a:rPr lang="en-US" sz="4800" smtClean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pPr defTabSz="1828800" eaLnBrk="1" hangingPunct="1"/>
              <a:t>‹#›</a:t>
            </a:fld>
            <a:endParaRPr lang="en-US" sz="4800">
              <a:solidFill>
                <a:srgbClr val="FFFFFF"/>
              </a:solidFill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0513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9EA3C-84D7-40F8-8CB2-163E98B8A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BDD7E-7E21-4A56-8008-F708ACF4E8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20772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077" y="1967164"/>
            <a:ext cx="8464046" cy="15666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pasted-image.pdf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626"/>
            <a:ext cx="243840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pasted-image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7" y="10434639"/>
            <a:ext cx="2711450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/>
          </p:cNvSpPr>
          <p:nvPr userDrawn="1"/>
        </p:nvSpPr>
        <p:spPr bwMode="auto">
          <a:xfrm>
            <a:off x="0" y="1939927"/>
            <a:ext cx="320676" cy="159385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7" y="3962400"/>
            <a:ext cx="8464550" cy="914400"/>
          </a:xfrm>
        </p:spPr>
        <p:txBody>
          <a:bodyPr anchor="ctr"/>
          <a:lstStyle>
            <a:lvl1pPr>
              <a:lnSpc>
                <a:spcPct val="100000"/>
              </a:lnSpc>
              <a:defRPr sz="3000" b="0"/>
            </a:lvl1pPr>
          </a:lstStyle>
          <a:p>
            <a:pPr lvl="0"/>
            <a:r>
              <a:rPr lang="vi-VN"/>
              <a:t>Presentation date</a:t>
            </a:r>
            <a:endParaRPr lang="en-US"/>
          </a:p>
        </p:txBody>
      </p:sp>
      <p:sp>
        <p:nvSpPr>
          <p:cNvPr id="17" name="Rectangle 3"/>
          <p:cNvSpPr>
            <a:spLocks/>
          </p:cNvSpPr>
          <p:nvPr userDrawn="1"/>
        </p:nvSpPr>
        <p:spPr bwMode="auto">
          <a:xfrm>
            <a:off x="1200151" y="12445605"/>
            <a:ext cx="11958638" cy="4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1pPr>
            <a:lvl2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2pPr>
            <a:lvl3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3pPr>
            <a:lvl4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4pPr>
            <a:lvl5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5pPr>
            <a:lvl6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6pPr>
            <a:lvl7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7pPr>
            <a:lvl8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8pPr>
            <a:lvl9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A6AAA9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sym typeface="Helvetica" panose="020B0604020202020204" pitchFamily="34" charset="0"/>
              </a:rPr>
              <a:t>Proprietary and Confidential. Copyright 2016, The HDF Group.</a:t>
            </a:r>
          </a:p>
        </p:txBody>
      </p:sp>
      <p:sp>
        <p:nvSpPr>
          <p:cNvPr id="18" name="Line 2"/>
          <p:cNvSpPr>
            <a:spLocks noChangeShapeType="1"/>
          </p:cNvSpPr>
          <p:nvPr userDrawn="1"/>
        </p:nvSpPr>
        <p:spPr bwMode="auto">
          <a:xfrm>
            <a:off x="-76200" y="6172200"/>
            <a:ext cx="24460200" cy="0"/>
          </a:xfrm>
          <a:prstGeom prst="line">
            <a:avLst/>
          </a:prstGeom>
          <a:noFill/>
          <a:ln w="50800">
            <a:solidFill>
              <a:srgbClr val="00245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654823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6376" y="4114800"/>
            <a:ext cx="12104688" cy="76073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Helvetica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114800"/>
            <a:ext cx="786447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79577" y="1203326"/>
            <a:ext cx="15465426" cy="1016000"/>
          </a:xfrm>
        </p:spPr>
        <p:txBody>
          <a:bodyPr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9" name="Rectangle 15"/>
          <p:cNvSpPr>
            <a:spLocks/>
          </p:cNvSpPr>
          <p:nvPr userDrawn="1"/>
        </p:nvSpPr>
        <p:spPr bwMode="auto">
          <a:xfrm>
            <a:off x="0" y="1203326"/>
            <a:ext cx="282576" cy="101600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7868870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58834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100" y="1203325"/>
            <a:ext cx="16903700" cy="1016000"/>
          </a:xfrm>
        </p:spPr>
        <p:txBody>
          <a:bodyPr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89100" y="3238500"/>
            <a:ext cx="10426700" cy="9207500"/>
          </a:xfrm>
        </p:spPr>
        <p:txBody>
          <a:bodyPr/>
          <a:lstStyle>
            <a:lvl1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1pPr>
            <a:lvl2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2pPr>
            <a:lvl3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3pPr>
            <a:lvl4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4pPr>
            <a:lvl5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5pPr>
          </a:lstStyle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68200" y="3238500"/>
            <a:ext cx="10426700" cy="9207500"/>
          </a:xfrm>
        </p:spPr>
        <p:txBody>
          <a:bodyPr/>
          <a:lstStyle>
            <a:lvl1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1pPr>
            <a:lvl2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2pPr>
            <a:lvl3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3pPr>
            <a:lvl4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4pPr>
            <a:lvl5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5pPr>
          </a:lstStyle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7" name="Rectangle 15"/>
          <p:cNvSpPr>
            <a:spLocks/>
          </p:cNvSpPr>
          <p:nvPr userDrawn="1"/>
        </p:nvSpPr>
        <p:spPr bwMode="auto">
          <a:xfrm>
            <a:off x="0" y="1203325"/>
            <a:ext cx="282575" cy="101600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2753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5" y="4114800"/>
            <a:ext cx="12344400" cy="76073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79575" y="1203325"/>
            <a:ext cx="15465425" cy="1016000"/>
          </a:xfrm>
        </p:spPr>
        <p:txBody>
          <a:bodyPr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9" name="Rectangle 15"/>
          <p:cNvSpPr>
            <a:spLocks/>
          </p:cNvSpPr>
          <p:nvPr userDrawn="1"/>
        </p:nvSpPr>
        <p:spPr bwMode="auto">
          <a:xfrm>
            <a:off x="0" y="1203325"/>
            <a:ext cx="282575" cy="101600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2982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image">
    <p:bg>
      <p:bgPr>
        <a:solidFill>
          <a:srgbClr val="154F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2692" y="6076122"/>
            <a:ext cx="21031200" cy="1152525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618339"/>
                </a:solidFill>
              </a:defRPr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2814" y="7248525"/>
            <a:ext cx="21031200" cy="9048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29360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icon">
    <p:bg>
      <p:bgPr>
        <a:solidFill>
          <a:srgbClr val="0023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72692" y="6076122"/>
            <a:ext cx="21031200" cy="1152525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618339"/>
                </a:solidFill>
              </a:defRPr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1652814" y="7248525"/>
            <a:ext cx="21031200" cy="9048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90373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075" y="1967163"/>
            <a:ext cx="8464045" cy="1566612"/>
          </a:xfrm>
        </p:spPr>
        <p:txBody>
          <a:bodyPr/>
          <a:lstStyle>
            <a:lvl1pPr>
              <a:defRPr>
                <a:solidFill>
                  <a:srgbClr val="155FA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pasted-image.pdf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625"/>
            <a:ext cx="243840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/>
          </p:cNvSpPr>
          <p:nvPr userDrawn="1"/>
        </p:nvSpPr>
        <p:spPr bwMode="auto">
          <a:xfrm>
            <a:off x="0" y="1939925"/>
            <a:ext cx="320675" cy="1593850"/>
          </a:xfrm>
          <a:prstGeom prst="rect">
            <a:avLst/>
          </a:prstGeom>
          <a:solidFill>
            <a:srgbClr val="618339"/>
          </a:solidFill>
          <a:ln>
            <a:noFill/>
          </a:ln>
        </p:spPr>
        <p:txBody>
          <a:bodyPr lIns="50800" tIns="50800" rIns="50800" bIns="50800" anchor="ctr"/>
          <a:lstStyle/>
          <a:p>
            <a:pPr marL="0" marR="0" lvl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 pitchFamily="1" charset="0"/>
              <a:ea typeface="MS PGothic" panose="020B0600070205080204" pitchFamily="34" charset="-128"/>
              <a:cs typeface="+mn-cs"/>
              <a:sym typeface="Helvetica Light" pitchFamily="1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3962400"/>
            <a:ext cx="8464550" cy="914400"/>
          </a:xfrm>
        </p:spPr>
        <p:txBody>
          <a:bodyPr anchor="ctr"/>
          <a:lstStyle>
            <a:lvl1pPr>
              <a:lnSpc>
                <a:spcPct val="100000"/>
              </a:lnSpc>
              <a:defRPr sz="3000" b="0"/>
            </a:lvl1pPr>
          </a:lstStyle>
          <a:p>
            <a:pPr lvl="0"/>
            <a:r>
              <a:rPr lang="vi-VN"/>
              <a:t>Presentation date</a:t>
            </a:r>
            <a:endParaRPr lang="en-US"/>
          </a:p>
        </p:txBody>
      </p:sp>
      <p:sp>
        <p:nvSpPr>
          <p:cNvPr id="17" name="Rectangle 3"/>
          <p:cNvSpPr>
            <a:spLocks/>
          </p:cNvSpPr>
          <p:nvPr userDrawn="1"/>
        </p:nvSpPr>
        <p:spPr bwMode="auto">
          <a:xfrm>
            <a:off x="1200150" y="12447588"/>
            <a:ext cx="1195863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1pPr>
            <a:lvl2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2pPr>
            <a:lvl3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3pPr>
            <a:lvl4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4pPr>
            <a:lvl5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5pPr>
            <a:lvl6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6pPr>
            <a:lvl7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7pPr>
            <a:lvl8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8pPr>
            <a:lvl9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A6AAA9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  <a:sym typeface="Helvetica" panose="020B0604020202020204" pitchFamily="34" charset="0"/>
              </a:rPr>
              <a:t>Proprietary and Confidential. Copyright 2018, The HDF Group.</a:t>
            </a:r>
          </a:p>
        </p:txBody>
      </p:sp>
      <p:sp>
        <p:nvSpPr>
          <p:cNvPr id="18" name="Line 2"/>
          <p:cNvSpPr>
            <a:spLocks noChangeShapeType="1"/>
          </p:cNvSpPr>
          <p:nvPr userDrawn="1"/>
        </p:nvSpPr>
        <p:spPr bwMode="auto">
          <a:xfrm>
            <a:off x="-76200" y="6172200"/>
            <a:ext cx="24460200" cy="0"/>
          </a:xfrm>
          <a:prstGeom prst="line">
            <a:avLst/>
          </a:prstGeom>
          <a:noFill/>
          <a:ln w="50800">
            <a:solidFill>
              <a:srgbClr val="00245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pPr marL="0" marR="0" lvl="0" indent="0" algn="l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itchFamily="1" charset="0"/>
              <a:ea typeface="MS PGothic" panose="020B0600070205080204" pitchFamily="34" charset="-128"/>
              <a:cs typeface="+mn-cs"/>
              <a:sym typeface="Helvetica Light" pitchFamily="1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0E4178-DF31-44F4-9979-D89ABF227F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0150" y="10600406"/>
            <a:ext cx="3731135" cy="165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4967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6375" y="4114800"/>
            <a:ext cx="12104688" cy="76073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Helvetica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79575" y="1203325"/>
            <a:ext cx="15465425" cy="1016000"/>
          </a:xfrm>
        </p:spPr>
        <p:txBody>
          <a:bodyPr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9" name="Rectangle 15"/>
          <p:cNvSpPr>
            <a:spLocks/>
          </p:cNvSpPr>
          <p:nvPr userDrawn="1"/>
        </p:nvSpPr>
        <p:spPr bwMode="auto">
          <a:xfrm>
            <a:off x="0" y="1203325"/>
            <a:ext cx="282575" cy="101600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3502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12"/>
          <p:cNvSpPr>
            <a:spLocks/>
          </p:cNvSpPr>
          <p:nvPr userDrawn="1"/>
        </p:nvSpPr>
        <p:spPr bwMode="auto">
          <a:xfrm>
            <a:off x="22471063" y="1347788"/>
            <a:ext cx="725487" cy="727075"/>
          </a:xfrm>
          <a:prstGeom prst="ellipse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70BF4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886672" y="7092950"/>
            <a:ext cx="4419600" cy="4946650"/>
          </a:xfrm>
        </p:spPr>
        <p:txBody>
          <a:bodyPr/>
          <a:lstStyle>
            <a:lvl1pPr>
              <a:defRPr b="1"/>
            </a:lvl1pPr>
            <a:lvl2pPr>
              <a:defRPr sz="4000" b="0">
                <a:latin typeface="Helvetica" charset="0"/>
                <a:ea typeface="Helvetica" charset="0"/>
                <a:cs typeface="Helvetica" charset="0"/>
              </a:defRPr>
            </a:lvl2pPr>
            <a:lvl3pPr>
              <a:defRPr sz="3000" b="1">
                <a:latin typeface="Helvetica" charset="0"/>
                <a:ea typeface="Helvetica" charset="0"/>
                <a:cs typeface="Helvetica" charset="0"/>
              </a:defRPr>
            </a:lvl3pPr>
            <a:lvl4pPr>
              <a:defRPr sz="3000">
                <a:latin typeface="Helvetica" charset="0"/>
                <a:ea typeface="Helvetica" charset="0"/>
                <a:cs typeface="Helvetica" charset="0"/>
              </a:defRPr>
            </a:lvl4pPr>
            <a:lvl5pPr>
              <a:defRPr sz="2400"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B4E5B-0FB4-41E7-BEC3-C3A5AF7F28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5"/>
          <p:cNvSpPr>
            <a:spLocks/>
          </p:cNvSpPr>
          <p:nvPr userDrawn="1"/>
        </p:nvSpPr>
        <p:spPr bwMode="auto">
          <a:xfrm>
            <a:off x="0" y="1203325"/>
            <a:ext cx="282575" cy="101600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1" hasCustomPrompt="1"/>
          </p:nvPr>
        </p:nvSpPr>
        <p:spPr>
          <a:xfrm>
            <a:off x="7284172" y="7092950"/>
            <a:ext cx="4419600" cy="4946650"/>
          </a:xfrm>
        </p:spPr>
        <p:txBody>
          <a:bodyPr/>
          <a:lstStyle>
            <a:lvl1pPr>
              <a:defRPr b="1"/>
            </a:lvl1pPr>
            <a:lvl2pPr>
              <a:defRPr sz="4000" b="0">
                <a:latin typeface="Helvetica" charset="0"/>
                <a:ea typeface="Helvetica" charset="0"/>
                <a:cs typeface="Helvetica" charset="0"/>
              </a:defRPr>
            </a:lvl2pPr>
            <a:lvl3pPr>
              <a:defRPr sz="3000" b="1">
                <a:latin typeface="Helvetica" charset="0"/>
                <a:ea typeface="Helvetica" charset="0"/>
                <a:cs typeface="Helvetica" charset="0"/>
              </a:defRPr>
            </a:lvl3pPr>
            <a:lvl4pPr>
              <a:defRPr sz="3000">
                <a:latin typeface="Helvetica" charset="0"/>
                <a:ea typeface="Helvetica" charset="0"/>
                <a:cs typeface="Helvetica" charset="0"/>
              </a:defRPr>
            </a:lvl4pPr>
            <a:lvl5pPr>
              <a:defRPr sz="2400"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2681672" y="7092950"/>
            <a:ext cx="4419600" cy="4946650"/>
          </a:xfrm>
        </p:spPr>
        <p:txBody>
          <a:bodyPr/>
          <a:lstStyle>
            <a:lvl1pPr>
              <a:defRPr b="1"/>
            </a:lvl1pPr>
            <a:lvl2pPr>
              <a:defRPr sz="4000" b="0">
                <a:latin typeface="Helvetica" charset="0"/>
                <a:ea typeface="Helvetica" charset="0"/>
                <a:cs typeface="Helvetica" charset="0"/>
              </a:defRPr>
            </a:lvl2pPr>
            <a:lvl3pPr>
              <a:defRPr sz="3000" b="1">
                <a:latin typeface="Helvetica" charset="0"/>
                <a:ea typeface="Helvetica" charset="0"/>
                <a:cs typeface="Helvetica" charset="0"/>
              </a:defRPr>
            </a:lvl3pPr>
            <a:lvl4pPr>
              <a:defRPr sz="3000">
                <a:latin typeface="Helvetica" charset="0"/>
                <a:ea typeface="Helvetica" charset="0"/>
                <a:cs typeface="Helvetica" charset="0"/>
              </a:defRPr>
            </a:lvl4pPr>
            <a:lvl5pPr>
              <a:defRPr sz="2400"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8079172" y="7092950"/>
            <a:ext cx="4419600" cy="4946650"/>
          </a:xfrm>
        </p:spPr>
        <p:txBody>
          <a:bodyPr/>
          <a:lstStyle>
            <a:lvl1pPr>
              <a:defRPr b="1"/>
            </a:lvl1pPr>
            <a:lvl2pPr>
              <a:defRPr sz="4000" b="0">
                <a:latin typeface="Helvetica" charset="0"/>
                <a:ea typeface="Helvetica" charset="0"/>
                <a:cs typeface="Helvetica" charset="0"/>
              </a:defRPr>
            </a:lvl2pPr>
            <a:lvl3pPr>
              <a:defRPr sz="3000" b="1">
                <a:latin typeface="Helvetica" charset="0"/>
                <a:ea typeface="Helvetica" charset="0"/>
                <a:cs typeface="Helvetica" charset="0"/>
              </a:defRPr>
            </a:lvl3pPr>
            <a:lvl4pPr>
              <a:defRPr sz="3000">
                <a:latin typeface="Helvetica" charset="0"/>
                <a:ea typeface="Helvetica" charset="0"/>
                <a:cs typeface="Helvetica" charset="0"/>
              </a:defRPr>
            </a:lvl4pPr>
            <a:lvl5pPr>
              <a:defRPr sz="2400"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pic>
        <p:nvPicPr>
          <p:cNvPr id="11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9354800" y="1196398"/>
            <a:ext cx="2585404" cy="1149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26820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938101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12"/>
          <p:cNvSpPr>
            <a:spLocks/>
          </p:cNvSpPr>
          <p:nvPr userDrawn="1"/>
        </p:nvSpPr>
        <p:spPr bwMode="auto">
          <a:xfrm>
            <a:off x="22127352" y="1318401"/>
            <a:ext cx="732648" cy="662802"/>
          </a:xfrm>
          <a:prstGeom prst="ellipse">
            <a:avLst/>
          </a:prstGeom>
          <a:solidFill>
            <a:srgbClr val="5F823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>
            <a:normAutofit fontScale="85000" lnSpcReduction="20000"/>
          </a:bodyPr>
          <a:lstStyle/>
          <a:p>
            <a:pPr marL="0" marR="0" lvl="0" indent="0" algn="ctr" defTabSz="464344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6EDF48-8771-4770-B8FE-E6A9A5E0A87E}" type="slidenum">
              <a:rPr kumimoji="0" lang="en-US" altLang="en-US" sz="4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MS PGothic" panose="020B0600070205080204" pitchFamily="34" charset="-128"/>
                <a:cs typeface="Arial" charset="0"/>
                <a:sym typeface="Helvetica Light" pitchFamily="1" charset="0"/>
              </a:rPr>
              <a:t>‹#›</a:t>
            </a:fld>
            <a:endParaRPr kumimoji="0" lang="en-US" altLang="en-US" sz="4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MS PGothic" panose="020B0600070205080204" pitchFamily="34" charset="-128"/>
              <a:cs typeface="Arial" charset="0"/>
              <a:sym typeface="Helvetica Light" pitchFamily="1" charset="0"/>
            </a:endParaRPr>
          </a:p>
        </p:txBody>
      </p:sp>
      <p:sp>
        <p:nvSpPr>
          <p:cNvPr id="1026" name="Rectangle 1"/>
          <p:cNvSpPr>
            <a:spLocks noGrp="1"/>
          </p:cNvSpPr>
          <p:nvPr>
            <p:ph type="title"/>
          </p:nvPr>
        </p:nvSpPr>
        <p:spPr bwMode="auto">
          <a:xfrm>
            <a:off x="1689101" y="1203326"/>
            <a:ext cx="1705610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Light" pitchFamily="1" charset="0"/>
              </a:rPr>
              <a:t>Click to edit Master title style</a:t>
            </a:r>
          </a:p>
        </p:txBody>
      </p:sp>
      <p:sp>
        <p:nvSpPr>
          <p:cNvPr id="1028" name="Rectangle 3"/>
          <p:cNvSpPr>
            <a:spLocks noGrp="1"/>
          </p:cNvSpPr>
          <p:nvPr>
            <p:ph type="body" idx="1"/>
          </p:nvPr>
        </p:nvSpPr>
        <p:spPr bwMode="auto">
          <a:xfrm>
            <a:off x="1689102" y="3238500"/>
            <a:ext cx="21005800" cy="920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Light" pitchFamily="1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Helvetica Light" pitchFamily="1" charset="0"/>
              </a:rPr>
              <a:t>Second level</a:t>
            </a:r>
          </a:p>
          <a:p>
            <a:pPr lvl="2"/>
            <a:r>
              <a:rPr lang="en-US" altLang="en-US">
                <a:sym typeface="Helvetica Light" pitchFamily="1" charset="0"/>
              </a:rPr>
              <a:t>Third level</a:t>
            </a:r>
          </a:p>
          <a:p>
            <a:pPr lvl="3"/>
            <a:r>
              <a:rPr lang="en-US" altLang="en-US">
                <a:sym typeface="Helvetica Light" pitchFamily="1" charset="0"/>
              </a:rPr>
              <a:t>Fourth level</a:t>
            </a:r>
          </a:p>
          <a:p>
            <a:pPr lvl="4"/>
            <a:r>
              <a:rPr lang="en-US" altLang="en-US">
                <a:sym typeface="Helvetica Light" pitchFamily="1" charset="0"/>
              </a:rPr>
              <a:t>Fifth level</a:t>
            </a:r>
          </a:p>
        </p:txBody>
      </p:sp>
      <p:sp>
        <p:nvSpPr>
          <p:cNvPr id="6" name="Rectangle 15"/>
          <p:cNvSpPr>
            <a:spLocks/>
          </p:cNvSpPr>
          <p:nvPr userDrawn="1"/>
        </p:nvSpPr>
        <p:spPr bwMode="auto">
          <a:xfrm>
            <a:off x="0" y="1203326"/>
            <a:ext cx="282576" cy="1016000"/>
          </a:xfrm>
          <a:prstGeom prst="rect">
            <a:avLst/>
          </a:prstGeom>
          <a:solidFill>
            <a:srgbClr val="5F823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8576" tIns="28576" rIns="28576" bIns="28576" anchor="ctr"/>
          <a:lstStyle/>
          <a:p>
            <a:pPr marL="0" marR="0" lvl="0" indent="0" algn="ctr" defTabSz="464344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 pitchFamily="1" charset="0"/>
              <a:ea typeface="MS PGothic" panose="020B0600070205080204" pitchFamily="34" charset="-128"/>
              <a:cs typeface="Arial" charset="0"/>
              <a:sym typeface="Helvetica Light" pitchFamily="1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0528B3-2FCE-48F3-A472-2BB3A8B3A154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9308667" y="1185651"/>
            <a:ext cx="2818685" cy="125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931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56" r:id="rId24"/>
    <p:sldLayoutId id="2147483687" r:id="rId25"/>
    <p:sldLayoutId id="2147483688" r:id="rId26"/>
    <p:sldLayoutId id="2147483690" r:id="rId27"/>
    <p:sldLayoutId id="2147483657" r:id="rId28"/>
    <p:sldLayoutId id="2147483691" r:id="rId29"/>
    <p:sldLayoutId id="2147483692" r:id="rId30"/>
  </p:sldLayoutIdLst>
  <p:hf hdr="0" ftr="0" dt="0"/>
  <p:txStyles>
    <p:titleStyle>
      <a:lvl1pPr algn="l" defTabSz="464344" rtl="0" eaLnBrk="0" fontAlgn="base" hangingPunct="0">
        <a:spcBef>
          <a:spcPct val="0"/>
        </a:spcBef>
        <a:spcAft>
          <a:spcPct val="0"/>
        </a:spcAft>
        <a:defRPr sz="5400" b="1" kern="1200">
          <a:solidFill>
            <a:srgbClr val="165EA0"/>
          </a:solidFill>
          <a:latin typeface="Helvetica" charset="0"/>
          <a:ea typeface="Helvetica" charset="0"/>
          <a:cs typeface="Helvetica" charset="0"/>
          <a:sym typeface="Helvetica Light" pitchFamily="1" charset="0"/>
        </a:defRPr>
      </a:lvl1pPr>
      <a:lvl2pPr algn="ctr" defTabSz="464344" rtl="0" eaLnBrk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MS PGothic" panose="020B0600070205080204" pitchFamily="34" charset="-128"/>
          <a:cs typeface="Helvetica Light" charset="0"/>
          <a:sym typeface="Helvetica Light" pitchFamily="1" charset="0"/>
        </a:defRPr>
      </a:lvl2pPr>
      <a:lvl3pPr algn="ctr" defTabSz="464344" rtl="0" eaLnBrk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MS PGothic" panose="020B0600070205080204" pitchFamily="34" charset="-128"/>
          <a:cs typeface="Helvetica Light" charset="0"/>
          <a:sym typeface="Helvetica Light" pitchFamily="1" charset="0"/>
        </a:defRPr>
      </a:lvl3pPr>
      <a:lvl4pPr algn="ctr" defTabSz="464344" rtl="0" eaLnBrk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MS PGothic" panose="020B0600070205080204" pitchFamily="34" charset="-128"/>
          <a:cs typeface="Helvetica Light" charset="0"/>
          <a:sym typeface="Helvetica Light" pitchFamily="1" charset="0"/>
        </a:defRPr>
      </a:lvl4pPr>
      <a:lvl5pPr algn="ctr" defTabSz="464344" rtl="0" eaLnBrk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MS PGothic" panose="020B0600070205080204" pitchFamily="34" charset="-128"/>
          <a:cs typeface="Helvetica Light" charset="0"/>
          <a:sym typeface="Helvetica Light" pitchFamily="1" charset="0"/>
        </a:defRPr>
      </a:lvl5pPr>
      <a:lvl6pPr marL="257176" algn="ctr" defTabSz="464344" rtl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6pPr>
      <a:lvl7pPr marL="514350" algn="ctr" defTabSz="464344" rtl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7pPr>
      <a:lvl8pPr marL="771526" algn="ctr" defTabSz="464344" rtl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8pPr>
      <a:lvl9pPr marL="1028700" algn="ctr" defTabSz="464344" rtl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9pPr>
    </p:titleStyle>
    <p:bodyStyle>
      <a:lvl1pPr marL="357188" indent="-357188" algn="l" defTabSz="464344" rtl="0" eaLnBrk="0" fontAlgn="base" hangingPunct="0">
        <a:lnSpc>
          <a:spcPct val="150000"/>
        </a:lnSpc>
        <a:spcBef>
          <a:spcPts val="0"/>
        </a:spcBef>
        <a:spcAft>
          <a:spcPct val="0"/>
        </a:spcAft>
        <a:buSzPct val="75000"/>
        <a:buChar char="•"/>
        <a:defRPr sz="4200" b="0" kern="1200">
          <a:solidFill>
            <a:srgbClr val="52585F"/>
          </a:solidFill>
          <a:latin typeface="Helvetica" charset="0"/>
          <a:ea typeface="Helvetica" charset="0"/>
          <a:cs typeface="Helvetica" charset="0"/>
          <a:sym typeface="Helvetica Light" pitchFamily="1" charset="0"/>
        </a:defRPr>
      </a:lvl1pPr>
      <a:lvl2pPr marL="714376" indent="-357188" algn="l" defTabSz="464344" rtl="0" eaLnBrk="0" fontAlgn="base" hangingPunct="0">
        <a:lnSpc>
          <a:spcPct val="150000"/>
        </a:lnSpc>
        <a:spcBef>
          <a:spcPts val="0"/>
        </a:spcBef>
        <a:spcAft>
          <a:spcPct val="0"/>
        </a:spcAft>
        <a:buSzPct val="75000"/>
        <a:buChar char="•"/>
        <a:defRPr sz="4200" b="0" kern="1200">
          <a:solidFill>
            <a:srgbClr val="52585F"/>
          </a:solidFill>
          <a:latin typeface="Helvetica" charset="0"/>
          <a:ea typeface="Helvetica" charset="0"/>
          <a:cs typeface="Helvetica" charset="0"/>
          <a:sym typeface="Helvetica Light" pitchFamily="1" charset="0"/>
        </a:defRPr>
      </a:lvl2pPr>
      <a:lvl3pPr marL="1071562" indent="-357188" algn="l" defTabSz="464344" rtl="0" eaLnBrk="0" fontAlgn="base" hangingPunct="0">
        <a:lnSpc>
          <a:spcPct val="150000"/>
        </a:lnSpc>
        <a:spcBef>
          <a:spcPts val="0"/>
        </a:spcBef>
        <a:spcAft>
          <a:spcPct val="0"/>
        </a:spcAft>
        <a:buSzPct val="75000"/>
        <a:buChar char="•"/>
        <a:defRPr sz="4200" b="0" kern="1200">
          <a:solidFill>
            <a:srgbClr val="52585F"/>
          </a:solidFill>
          <a:latin typeface="Helvetica" charset="0"/>
          <a:ea typeface="Helvetica" charset="0"/>
          <a:cs typeface="Helvetica" charset="0"/>
          <a:sym typeface="Helvetica Light" pitchFamily="1" charset="0"/>
        </a:defRPr>
      </a:lvl3pPr>
      <a:lvl4pPr marL="1428750" indent="-357188" algn="l" defTabSz="464344" rtl="0" eaLnBrk="0" fontAlgn="base" hangingPunct="0">
        <a:lnSpc>
          <a:spcPct val="150000"/>
        </a:lnSpc>
        <a:spcBef>
          <a:spcPts val="0"/>
        </a:spcBef>
        <a:spcAft>
          <a:spcPct val="0"/>
        </a:spcAft>
        <a:buSzPct val="75000"/>
        <a:buChar char="•"/>
        <a:defRPr sz="4200" b="0" kern="1200">
          <a:solidFill>
            <a:srgbClr val="52585F"/>
          </a:solidFill>
          <a:latin typeface="Helvetica" charset="0"/>
          <a:ea typeface="Helvetica" charset="0"/>
          <a:cs typeface="Helvetica" charset="0"/>
          <a:sym typeface="Helvetica Light" pitchFamily="1" charset="0"/>
        </a:defRPr>
      </a:lvl4pPr>
      <a:lvl5pPr marL="1785938" indent="-357188" algn="l" defTabSz="464344" rtl="0" eaLnBrk="0" fontAlgn="base" hangingPunct="0">
        <a:lnSpc>
          <a:spcPct val="150000"/>
        </a:lnSpc>
        <a:spcBef>
          <a:spcPts val="0"/>
        </a:spcBef>
        <a:spcAft>
          <a:spcPct val="0"/>
        </a:spcAft>
        <a:buSzPct val="75000"/>
        <a:buChar char="•"/>
        <a:defRPr sz="4200" b="0" kern="1200">
          <a:solidFill>
            <a:srgbClr val="52585F"/>
          </a:solidFill>
          <a:latin typeface="Helvetica" charset="0"/>
          <a:ea typeface="Helvetica" charset="0"/>
          <a:cs typeface="Helvetica" charset="0"/>
          <a:sym typeface="Helvetica Light" pitchFamily="1" charset="0"/>
        </a:defRPr>
      </a:lvl5pPr>
      <a:lvl6pPr marL="1414462" indent="-128588" algn="l" defTabSz="514350" rtl="0" eaLnBrk="1" latinLnBrk="0" hangingPunct="1">
        <a:lnSpc>
          <a:spcPct val="90000"/>
        </a:lnSpc>
        <a:spcBef>
          <a:spcPts val="282"/>
        </a:spcBef>
        <a:buFont typeface="Arial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2"/>
        </a:spcBef>
        <a:buFont typeface="Arial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2" indent="-128588" algn="l" defTabSz="514350" rtl="0" eaLnBrk="1" latinLnBrk="0" hangingPunct="1">
        <a:lnSpc>
          <a:spcPct val="90000"/>
        </a:lnSpc>
        <a:spcBef>
          <a:spcPts val="282"/>
        </a:spcBef>
        <a:buFont typeface="Arial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2"/>
        </a:spcBef>
        <a:buFont typeface="Arial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1pPr>
      <a:lvl2pPr marL="257176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3pPr>
      <a:lvl4pPr marL="771526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6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6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arthdata.nasa.gov/esds/competitive-programs/access/hsds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HDFGroup/hsds/blob/master/docs/design/obj_store_schema/obj_store_schema_v2.md" TargetMode="Externa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HDFGroup/hsds/blob/master/docs/aws_lambda_setup.md" TargetMode="External"/><Relationship Id="rId3" Type="http://schemas.openxmlformats.org/officeDocument/2006/relationships/hyperlink" Target="https://github.com/HDFGroup/hsds" TargetMode="External"/><Relationship Id="rId7" Type="http://schemas.openxmlformats.org/officeDocument/2006/relationships/hyperlink" Target="https://github.com/HDFGroup/hdflab_examples" TargetMode="External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16.xml"/><Relationship Id="rId6" Type="http://schemas.openxmlformats.org/officeDocument/2006/relationships/hyperlink" Target="file:///mybuckets/hdf5/data/nrel/windspeed_80m-2008-01.h5" TargetMode="External"/><Relationship Id="rId5" Type="http://schemas.openxmlformats.org/officeDocument/2006/relationships/hyperlink" Target="https://github.com/HDFGroup/vol-rest" TargetMode="External"/><Relationship Id="rId4" Type="http://schemas.openxmlformats.org/officeDocument/2006/relationships/hyperlink" Target="https://github.com/HDFGroup/h5pyd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pasted-image.pdf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625"/>
            <a:ext cx="243840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Line 2"/>
          <p:cNvSpPr>
            <a:spLocks noChangeShapeType="1"/>
          </p:cNvSpPr>
          <p:nvPr/>
        </p:nvSpPr>
        <p:spPr bwMode="auto">
          <a:xfrm>
            <a:off x="-76200" y="6172200"/>
            <a:ext cx="12806363" cy="0"/>
          </a:xfrm>
          <a:prstGeom prst="line">
            <a:avLst/>
          </a:prstGeom>
          <a:noFill/>
          <a:ln w="50800">
            <a:solidFill>
              <a:srgbClr val="00245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3079" name="Line 6"/>
          <p:cNvSpPr>
            <a:spLocks noChangeShapeType="1"/>
          </p:cNvSpPr>
          <p:nvPr/>
        </p:nvSpPr>
        <p:spPr bwMode="auto">
          <a:xfrm flipV="1">
            <a:off x="1435100" y="7377113"/>
            <a:ext cx="0" cy="232410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/>
          </a:p>
        </p:txBody>
      </p:sp>
      <p:pic>
        <p:nvPicPr>
          <p:cNvPr id="3082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0800" y="1243013"/>
            <a:ext cx="13131800" cy="1193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F7B9F3A-8FD4-074D-A453-567E5D38A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075" y="1967162"/>
            <a:ext cx="10956925" cy="3214427"/>
          </a:xfrm>
        </p:spPr>
        <p:txBody>
          <a:bodyPr anchor="t"/>
          <a:lstStyle/>
          <a:p>
            <a:r>
              <a:rPr lang="en-US" dirty="0"/>
              <a:t>HDF for the Cloud -</a:t>
            </a:r>
            <a:br>
              <a:rPr lang="en-US" dirty="0"/>
            </a:br>
            <a:r>
              <a:rPr lang="en-US" dirty="0"/>
              <a:t>Serverless HDF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ESIP Summer 2021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F89F2A-B3B2-4341-9CE8-2C9EF1CE6B84}"/>
              </a:ext>
            </a:extLst>
          </p:cNvPr>
          <p:cNvSpPr txBox="1"/>
          <p:nvPr/>
        </p:nvSpPr>
        <p:spPr>
          <a:xfrm>
            <a:off x="609600" y="8001000"/>
            <a:ext cx="7010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John Readey</a:t>
            </a:r>
          </a:p>
        </p:txBody>
      </p:sp>
    </p:spTree>
    <p:extLst>
      <p:ext uri="{BB962C8B-B14F-4D97-AF65-F5344CB8AC3E}">
        <p14:creationId xmlns:p14="http://schemas.microsoft.com/office/powerpoint/2010/main" val="2723931462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7747FE5-8151-6E41-BE15-F7FACA182A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53213" y="2552700"/>
            <a:ext cx="15996588" cy="3941800"/>
          </a:xfrm>
        </p:spPr>
        <p:txBody>
          <a:bodyPr/>
          <a:lstStyle/>
          <a:p>
            <a:r>
              <a:rPr lang="en-US" dirty="0"/>
              <a:t>HDF as a Service – HSDS</a:t>
            </a:r>
          </a:p>
          <a:p>
            <a:r>
              <a:rPr lang="en-US" dirty="0"/>
              <a:t>HSDS Storage Model</a:t>
            </a:r>
          </a:p>
          <a:p>
            <a:r>
              <a:rPr lang="en-US" dirty="0"/>
              <a:t>HSDS Serverless with AWS Lambda </a:t>
            </a:r>
          </a:p>
          <a:p>
            <a:r>
              <a:rPr lang="en-US" dirty="0"/>
              <a:t>HSDS Serverless with Direct Access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132188-E42F-7B4E-83FA-6AF0ECBAB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4116154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B68EA5-D70C-FE4C-8F48-1737DC6FA8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5400" y="2667000"/>
            <a:ext cx="19723095" cy="66675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HSDS – Highly Scalable Data Service --  is a REST-based web service for HDF data</a:t>
            </a:r>
          </a:p>
          <a:p>
            <a:pPr marL="0" indent="0">
              <a:buNone/>
            </a:pPr>
            <a:r>
              <a:rPr lang="en-US" dirty="0"/>
              <a:t>Design criteria:</a:t>
            </a:r>
          </a:p>
          <a:p>
            <a:r>
              <a:rPr lang="en-US" dirty="0"/>
              <a:t>Performant – good to great performance</a:t>
            </a:r>
          </a:p>
          <a:p>
            <a:r>
              <a:rPr lang="en-US" dirty="0"/>
              <a:t>Scalable – Run across multiple cores and/or clusters</a:t>
            </a:r>
          </a:p>
          <a:p>
            <a:r>
              <a:rPr lang="en-US" dirty="0"/>
              <a:t>Feature complete – Support (most) of the features provided by the HDF5 library</a:t>
            </a:r>
          </a:p>
          <a:p>
            <a:r>
              <a:rPr lang="en-US" dirty="0"/>
              <a:t>Utilize POSIX or object storage (e.g. AWS S3, Azure Blob Storage)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F8161A-3026-7447-BBE6-7ECF13E77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 as a Service - HSDS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A12C3E-1FD6-8849-A03D-C1790386D7AD}"/>
              </a:ext>
            </a:extLst>
          </p:cNvPr>
          <p:cNvSpPr/>
          <p:nvPr/>
        </p:nvSpPr>
        <p:spPr>
          <a:xfrm>
            <a:off x="5257800" y="10440286"/>
            <a:ext cx="18745200" cy="2400657"/>
          </a:xfrm>
          <a:prstGeom prst="rect">
            <a:avLst/>
          </a:prstGeom>
          <a:solidFill>
            <a:srgbClr val="F5D2C7"/>
          </a:solidFill>
        </p:spPr>
        <p:txBody>
          <a:bodyPr wrap="square">
            <a:spAutoFit/>
          </a:bodyPr>
          <a:lstStyle/>
          <a:p>
            <a:r>
              <a:rPr lang="en-US" dirty="0"/>
              <a:t>Note: HSDS was originally developed as a NASA ACCESS 2015 project: </a:t>
            </a:r>
            <a:r>
              <a:rPr lang="en-US" dirty="0">
                <a:hlinkClick r:id="rId2"/>
              </a:rPr>
              <a:t>https://earthdata.nasa.gov/esds/competitive-programs/access/hsds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635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HSDS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28049" y="9631219"/>
            <a:ext cx="167133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Legend: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dirty="0"/>
              <a:t>Client: Any user of the service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dirty="0"/>
              <a:t>Load balancer – distributes requests to Service nodes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dirty="0"/>
              <a:t>Service Nodes – processes requests from clients (with help from Data Nodes)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dirty="0"/>
              <a:t>Data Nodes – responsible for partition of Object Store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dirty="0"/>
              <a:t>Object Store: Base storage service (e.g. AWS S3)</a:t>
            </a:r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38D14316-02B9-CD44-B2B7-2603C0FDE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743200"/>
            <a:ext cx="22517100" cy="748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34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405A1-BA76-B645-9FCE-4A0E42BC2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HSDS Platforms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6655B216-F0FA-274F-8EC3-231CEA83E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330" y="5295900"/>
            <a:ext cx="1854200" cy="1562100"/>
          </a:xfrm>
          <a:prstGeom prst="rect">
            <a:avLst/>
          </a:prstGeom>
        </p:spPr>
      </p:pic>
      <p:pic>
        <p:nvPicPr>
          <p:cNvPr id="11" name="Picture 10" descr="A picture containing drawing, clock, window, table&#10;&#10;Description automatically generated">
            <a:extLst>
              <a:ext uri="{FF2B5EF4-FFF2-40B4-BE49-F238E27FC236}">
                <a16:creationId xmlns:a16="http://schemas.microsoft.com/office/drawing/2014/main" id="{FC8A7066-F307-1240-9C92-16BF9F8CA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5817" y="5121276"/>
            <a:ext cx="3670300" cy="2209800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4320A9AD-EE42-D64A-8FCB-1C8BDF8372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7330" y="9372600"/>
            <a:ext cx="1854200" cy="1854200"/>
          </a:xfrm>
          <a:prstGeom prst="rect">
            <a:avLst/>
          </a:prstGeom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817A82EB-6E10-1A4F-BFFE-6A57C0ECAF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4147" y="9093200"/>
            <a:ext cx="3810000" cy="213360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14A331B-464E-4D42-AF03-2C277968B9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15334" y="8866869"/>
            <a:ext cx="2857500" cy="2857500"/>
          </a:xfrm>
          <a:prstGeom prst="rect">
            <a:avLst/>
          </a:prstGeom>
        </p:spPr>
      </p:pic>
      <p:pic>
        <p:nvPicPr>
          <p:cNvPr id="19" name="Picture 18" descr="A picture containing drawing&#10;&#10;Description automatically generated">
            <a:extLst>
              <a:ext uri="{FF2B5EF4-FFF2-40B4-BE49-F238E27FC236}">
                <a16:creationId xmlns:a16="http://schemas.microsoft.com/office/drawing/2014/main" id="{64041E12-CD1E-B048-80DD-0E0E409AD9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35452" y="8866869"/>
            <a:ext cx="2552700" cy="3175000"/>
          </a:xfrm>
          <a:prstGeom prst="rect">
            <a:avLst/>
          </a:prstGeom>
        </p:spPr>
      </p:pic>
      <p:pic>
        <p:nvPicPr>
          <p:cNvPr id="23" name="Picture 22" descr="A picture containing drawing, towel&#10;&#10;Description automatically generated">
            <a:extLst>
              <a:ext uri="{FF2B5EF4-FFF2-40B4-BE49-F238E27FC236}">
                <a16:creationId xmlns:a16="http://schemas.microsoft.com/office/drawing/2014/main" id="{5BAE94AF-5FE1-3C42-8295-C36A375008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28147" y="4827362"/>
            <a:ext cx="2552700" cy="2552700"/>
          </a:xfrm>
          <a:prstGeom prst="rect">
            <a:avLst/>
          </a:prstGeom>
        </p:spPr>
      </p:pic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33E4836E-B2E2-B345-A2A8-D5C489329B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6764" y="8892721"/>
            <a:ext cx="5695952" cy="2847976"/>
          </a:xfrm>
          <a:prstGeom prst="rect">
            <a:avLst/>
          </a:prstGeom>
        </p:spPr>
      </p:pic>
      <p:pic>
        <p:nvPicPr>
          <p:cNvPr id="27" name="Picture 26" descr="A close up of a sign&#10;&#10;Description automatically generated">
            <a:extLst>
              <a:ext uri="{FF2B5EF4-FFF2-40B4-BE49-F238E27FC236}">
                <a16:creationId xmlns:a16="http://schemas.microsoft.com/office/drawing/2014/main" id="{0B062709-F9F7-9F41-BBF3-13E440F624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0188" y="4835526"/>
            <a:ext cx="2133600" cy="2781300"/>
          </a:xfrm>
          <a:prstGeom prst="rect">
            <a:avLst/>
          </a:prstGeom>
        </p:spPr>
      </p:pic>
      <p:pic>
        <p:nvPicPr>
          <p:cNvPr id="29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id="{C9B409EF-6212-1543-893A-1583DA15EE8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93559" y="5016500"/>
            <a:ext cx="2514600" cy="19558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BE88495-9954-2049-8D4E-04544BB47BF2}"/>
              </a:ext>
            </a:extLst>
          </p:cNvPr>
          <p:cNvSpPr txBox="1"/>
          <p:nvPr/>
        </p:nvSpPr>
        <p:spPr>
          <a:xfrm>
            <a:off x="1371600" y="11724369"/>
            <a:ext cx="24125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POSIX Filesystem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D70F86-F43B-134B-86CA-239090EB2457}"/>
              </a:ext>
            </a:extLst>
          </p:cNvPr>
          <p:cNvSpPr txBox="1"/>
          <p:nvPr/>
        </p:nvSpPr>
        <p:spPr>
          <a:xfrm>
            <a:off x="1667330" y="3249981"/>
            <a:ext cx="1694724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HSDS is implemented as a set of containers and can be run on common container management systems:</a:t>
            </a:r>
          </a:p>
          <a:p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DC810C4-4474-C142-B92B-20A7CCD409D9}"/>
              </a:ext>
            </a:extLst>
          </p:cNvPr>
          <p:cNvSpPr txBox="1"/>
          <p:nvPr/>
        </p:nvSpPr>
        <p:spPr>
          <a:xfrm>
            <a:off x="1743528" y="8116210"/>
            <a:ext cx="1694724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Using different supported storage systems: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953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8C24EF5-0AA5-6747-9C65-CDD8CBD668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5400" y="4419600"/>
            <a:ext cx="20781962" cy="6096000"/>
          </a:xfrm>
        </p:spPr>
        <p:txBody>
          <a:bodyPr/>
          <a:lstStyle/>
          <a:p>
            <a:r>
              <a:rPr lang="en-US" dirty="0"/>
              <a:t>Allow remote access to large datasets (the inertia of big data)</a:t>
            </a:r>
          </a:p>
          <a:p>
            <a:r>
              <a:rPr lang="en-US" dirty="0"/>
              <a:t>Coordinate actions of multiple reader/writer clients</a:t>
            </a:r>
          </a:p>
          <a:p>
            <a:r>
              <a:rPr lang="en-US" dirty="0"/>
              <a:t>Provide language-neutral interface to HDF</a:t>
            </a:r>
          </a:p>
          <a:p>
            <a:pPr lvl="1"/>
            <a:r>
              <a:rPr lang="en-US" dirty="0"/>
              <a:t>Though h5pyd (Python) and REST VOL (C/C++) provide HDF5 API compatibility</a:t>
            </a:r>
          </a:p>
          <a:p>
            <a:r>
              <a:rPr lang="en-US" dirty="0"/>
              <a:t>Enable web-based applications</a:t>
            </a:r>
          </a:p>
          <a:p>
            <a:r>
              <a:rPr lang="en-US" dirty="0"/>
              <a:t>Facilitate container-based applications (Docker, Kubernetes, Mesos)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66FF8C-05CA-1A4C-860B-6F0A4704F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an HDF Service?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19B7E5-4E42-7E4F-B678-C9E2C539AB12}"/>
              </a:ext>
            </a:extLst>
          </p:cNvPr>
          <p:cNvSpPr txBox="1"/>
          <p:nvPr/>
        </p:nvSpPr>
        <p:spPr>
          <a:xfrm>
            <a:off x="1689105" y="2590800"/>
            <a:ext cx="1324609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There are several benefits to enabling HDF as  a Service…</a:t>
            </a:r>
          </a:p>
        </p:txBody>
      </p:sp>
    </p:spTree>
    <p:extLst>
      <p:ext uri="{BB962C8B-B14F-4D97-AF65-F5344CB8AC3E}">
        <p14:creationId xmlns:p14="http://schemas.microsoft.com/office/powerpoint/2010/main" val="3192960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979C64-951E-524A-AF41-59B25F8A6D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1600" y="2895600"/>
            <a:ext cx="20781962" cy="8496300"/>
          </a:xfrm>
        </p:spPr>
        <p:txBody>
          <a:bodyPr/>
          <a:lstStyle/>
          <a:p>
            <a:r>
              <a:rPr lang="en-US" sz="4000" dirty="0"/>
              <a:t>Instead of managing HDF5 objects (datasets, groups, chunks) within a POSIX file, HSDS stores each HDF object as a separate file (or object within an object storage system such as S3)</a:t>
            </a:r>
          </a:p>
          <a:p>
            <a:pPr lvl="1"/>
            <a:r>
              <a:rPr lang="en-US" sz="4000" dirty="0"/>
              <a:t>For meta data (datasets and groups), content is saved in a self-descriptive manner using JSON</a:t>
            </a:r>
          </a:p>
          <a:p>
            <a:pPr lvl="1"/>
            <a:r>
              <a:rPr lang="en-US" sz="4000" dirty="0"/>
              <a:t>For chunks, data is stored as a binary object for efficiency</a:t>
            </a:r>
          </a:p>
          <a:p>
            <a:r>
              <a:rPr lang="en-US" sz="4000" dirty="0"/>
              <a:t>Storing larger datasets in this manner will lead to a large number of objects to store one “file”, but HDF API and tools abstract user from needing to deal with the underlying storage system</a:t>
            </a:r>
          </a:p>
          <a:p>
            <a:r>
              <a:rPr lang="en-US" sz="4000" dirty="0"/>
              <a:t>The HSDS Storage model is ”cloud compatible” since it allows efficient updates when object storage systems (e.g. S3, Azure Blob Storage, </a:t>
            </a:r>
            <a:r>
              <a:rPr lang="en-US" sz="4000" dirty="0" err="1"/>
              <a:t>Ceph</a:t>
            </a:r>
            <a:r>
              <a:rPr lang="en-US" sz="4000" dirty="0"/>
              <a:t>) are used</a:t>
            </a:r>
          </a:p>
          <a:p>
            <a:endParaRPr lang="en-US"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7F674A-044F-5C4C-B88E-0D81974D6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HSDS Storage Model</a:t>
            </a:r>
          </a:p>
        </p:txBody>
      </p:sp>
    </p:spTree>
    <p:extLst>
      <p:ext uri="{BB962C8B-B14F-4D97-AF65-F5344CB8AC3E}">
        <p14:creationId xmlns:p14="http://schemas.microsoft.com/office/powerpoint/2010/main" val="830886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ABF87-42DD-F949-8879-61F64DC70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HSDS sharded schema example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98E0CE-91F9-BC49-9D75-96800E7145B9}"/>
              </a:ext>
            </a:extLst>
          </p:cNvPr>
          <p:cNvSpPr txBox="1"/>
          <p:nvPr/>
        </p:nvSpPr>
        <p:spPr>
          <a:xfrm>
            <a:off x="1689101" y="3048000"/>
            <a:ext cx="6464299" cy="7467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root_obj_id</a:t>
            </a:r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3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group.json</a:t>
            </a:r>
            <a:endParaRPr lang="en-US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   obj1_id/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3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group.json</a:t>
            </a:r>
            <a:endParaRPr lang="en-US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   obj2_id/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3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dataset.json</a:t>
            </a:r>
            <a:endParaRPr lang="en-US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      0_0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      0_1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   obj3_id/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3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dataset.json</a:t>
            </a:r>
            <a:endParaRPr lang="en-US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      0_0_2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      0_0_3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7FBE49-CFA8-3E4F-8827-703DF7634F06}"/>
              </a:ext>
            </a:extLst>
          </p:cNvPr>
          <p:cNvSpPr txBox="1"/>
          <p:nvPr/>
        </p:nvSpPr>
        <p:spPr>
          <a:xfrm>
            <a:off x="9372600" y="3048000"/>
            <a:ext cx="11430000" cy="10095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Observations: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Metadata is stored as JSON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Chunk data stored as binary blobs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Self-explanatory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One HDF5 file can translate to lots of objects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Flat hierarchy – supports HDF5 multilinking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Can limit maximum size of an object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Can be used with </a:t>
            </a:r>
            <a:r>
              <a:rPr lang="en-US" dirty="0" err="1"/>
              <a:t>Posix</a:t>
            </a:r>
            <a:r>
              <a:rPr lang="en-US" dirty="0"/>
              <a:t> or object storage</a:t>
            </a:r>
          </a:p>
          <a:p>
            <a:endParaRPr 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F94997-DE53-324A-9CEB-FAC89243043B}"/>
              </a:ext>
            </a:extLst>
          </p:cNvPr>
          <p:cNvSpPr txBox="1"/>
          <p:nvPr/>
        </p:nvSpPr>
        <p:spPr>
          <a:xfrm>
            <a:off x="844550" y="11832697"/>
            <a:ext cx="22694899" cy="120032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Schema is documented here: </a:t>
            </a:r>
            <a:r>
              <a:rPr lang="en-US" sz="3600" dirty="0">
                <a:hlinkClick r:id="rId2"/>
              </a:rPr>
              <a:t>https://github.com/HDFGroup/hsds/blob/master/docs/design/obj_store_schema/obj_store_schema_v2.md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8165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0AC8E5-4314-7949-9984-B377D80569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next HSDS release will provide two new (though related) capabilities:</a:t>
            </a:r>
          </a:p>
          <a:p>
            <a:pPr lvl="1"/>
            <a:r>
              <a:rPr lang="en-US" dirty="0"/>
              <a:t>AWS Lambda support - HSDS implemented as a Lambda Function</a:t>
            </a:r>
          </a:p>
          <a:p>
            <a:pPr lvl="1"/>
            <a:r>
              <a:rPr lang="en-US" dirty="0"/>
              <a:t>Direct Access Model – HSDS implemented entirely on the client</a:t>
            </a:r>
          </a:p>
          <a:p>
            <a:r>
              <a:rPr lang="en-US" dirty="0"/>
              <a:t>Both of these enable developers to take advantage of HSDS capabilities without the need to run a server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3CC1EAA-DE68-6F4C-97E2-DF702809A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HSDS sans Service</a:t>
            </a:r>
          </a:p>
        </p:txBody>
      </p:sp>
    </p:spTree>
    <p:extLst>
      <p:ext uri="{BB962C8B-B14F-4D97-AF65-F5344CB8AC3E}">
        <p14:creationId xmlns:p14="http://schemas.microsoft.com/office/powerpoint/2010/main" val="4135780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63901-C6F2-0B45-B269-CF62CF9AA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 of running a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8B3E0-BBFE-774D-9EB7-87B78FEBA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101" y="2819400"/>
            <a:ext cx="21005800" cy="10210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Accessing a sharded data store via a service (HSDS) is great:</a:t>
            </a:r>
          </a:p>
          <a:p>
            <a:pPr lvl="1"/>
            <a:r>
              <a:rPr lang="en-US" dirty="0"/>
              <a:t>Server mediates access to the storage system </a:t>
            </a:r>
          </a:p>
          <a:p>
            <a:pPr lvl="1"/>
            <a:r>
              <a:rPr lang="en-US" dirty="0"/>
              <a:t>Server can speed things up by caching recently accessed data</a:t>
            </a:r>
          </a:p>
          <a:p>
            <a:pPr lvl="1"/>
            <a:r>
              <a:rPr lang="en-US" dirty="0"/>
              <a:t>Minimizes data I/O between client &amp; server (e.g. remote clients)</a:t>
            </a:r>
          </a:p>
          <a:p>
            <a:pPr lvl="1"/>
            <a:r>
              <a:rPr lang="en-US" dirty="0"/>
              <a:t>HSDS serves as a synchronization point for multi-writer/multi-reader algorithms</a:t>
            </a:r>
          </a:p>
          <a:p>
            <a:r>
              <a:rPr lang="en-US" dirty="0"/>
              <a:t>Unless it’s not:</a:t>
            </a:r>
          </a:p>
          <a:p>
            <a:pPr lvl="1"/>
            <a:r>
              <a:rPr lang="en-US" dirty="0"/>
              <a:t>Don’t want to bother setting up, running service</a:t>
            </a:r>
          </a:p>
          <a:p>
            <a:pPr lvl="1"/>
            <a:r>
              <a:rPr lang="en-US" dirty="0"/>
              <a:t>Challenge to scale capacity of service to clients</a:t>
            </a:r>
          </a:p>
          <a:p>
            <a:pPr lvl="1"/>
            <a:r>
              <a:rPr lang="en-US" dirty="0"/>
              <a:t>Cloud charges for running server 24/7</a:t>
            </a:r>
          </a:p>
          <a:p>
            <a:pPr marL="357188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778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6CCA2-A835-0F4F-85E6-501661F9E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AWS Lambda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5CEBB-5DCE-3045-A3D6-BF2D1346B3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AWS Lambda is an AWS service that enables function to be executed on demand without the need to provision any infrastructure</a:t>
            </a:r>
          </a:p>
          <a:p>
            <a:r>
              <a:rPr lang="en-US" dirty="0"/>
              <a:t>Price (with 1GB memory) is: $0.0000000167/</a:t>
            </a:r>
            <a:r>
              <a:rPr lang="en-US" dirty="0" err="1"/>
              <a:t>ms</a:t>
            </a:r>
            <a:endParaRPr lang="en-US" dirty="0"/>
          </a:p>
          <a:p>
            <a:r>
              <a:rPr lang="en-US" dirty="0"/>
              <a:t>Beyond potential cost savings, Lambda enables “infinite elasticity”</a:t>
            </a:r>
          </a:p>
          <a:p>
            <a:pPr lvl="1"/>
            <a:r>
              <a:rPr lang="en-US" dirty="0"/>
              <a:t>Can support widely varying workloads without need to spin up/down servers</a:t>
            </a:r>
          </a:p>
          <a:p>
            <a:pPr lvl="1"/>
            <a:r>
              <a:rPr lang="en-US" dirty="0"/>
              <a:t>By default, 1000 instances of a function can be run simultaneously</a:t>
            </a:r>
          </a:p>
          <a:p>
            <a:r>
              <a:rPr lang="en-US" dirty="0"/>
              <a:t>No infrastructure management required</a:t>
            </a:r>
          </a:p>
          <a:p>
            <a:pPr lvl="1"/>
            <a:r>
              <a:rPr lang="en-US" dirty="0"/>
              <a:t>i.e. </a:t>
            </a:r>
            <a:r>
              <a:rPr lang="en-US" dirty="0" err="1"/>
              <a:t>os</a:t>
            </a:r>
            <a:r>
              <a:rPr lang="en-US" dirty="0"/>
              <a:t> patches, server backup, monitoring, etc.</a:t>
            </a:r>
          </a:p>
          <a:p>
            <a:r>
              <a:rPr lang="en-US" dirty="0"/>
              <a:t>Invoked from AWS Management Console, Programmatically, or AWS API Gateway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D7520E1-A2B0-1E45-A5B9-1B55D6502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595313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309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EA82-BD77-E242-A87F-901A212A1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AWS Lambda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8F20A-0F3C-004C-A90C-E47B1FA04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Adapting existing container-based server to run on Lambda is not trivial…</a:t>
            </a:r>
          </a:p>
          <a:p>
            <a:pPr lvl="1"/>
            <a:r>
              <a:rPr lang="en-US" dirty="0"/>
              <a:t>Software needs to initialize as quickly as possible (to minimize latency)</a:t>
            </a:r>
          </a:p>
          <a:p>
            <a:pPr lvl="1"/>
            <a:r>
              <a:rPr lang="en-US" dirty="0"/>
              <a:t>Unable to take advantage of caching</a:t>
            </a:r>
          </a:p>
          <a:p>
            <a:pPr lvl="1"/>
            <a:r>
              <a:rPr lang="en-US" dirty="0"/>
              <a:t>Limited to max 6 VCPUs per function</a:t>
            </a:r>
          </a:p>
          <a:p>
            <a:pPr lvl="1"/>
            <a:r>
              <a:rPr lang="en-US" dirty="0"/>
              <a:t>Lambda runtime environment is restricted:</a:t>
            </a:r>
          </a:p>
          <a:p>
            <a:pPr lvl="2"/>
            <a:r>
              <a:rPr lang="en-US" dirty="0"/>
              <a:t>No equivalent to docker to manage multiple containers</a:t>
            </a:r>
          </a:p>
          <a:p>
            <a:pPr lvl="2"/>
            <a:r>
              <a:rPr lang="en-US" dirty="0"/>
              <a:t>TCP not allowed (which is how HSDS containers talk to each other)</a:t>
            </a:r>
          </a:p>
          <a:p>
            <a:pPr lvl="2"/>
            <a:r>
              <a:rPr lang="en-US" dirty="0"/>
              <a:t>Shared memory not allowed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618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9DAC3-4C26-F540-B467-DB5708B38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HSDS Lambda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DA564-18EB-014E-965B-EDE8C7E4A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HSDS is implemented on Lambda as follows:</a:t>
            </a:r>
          </a:p>
          <a:p>
            <a:pPr lvl="1"/>
            <a:r>
              <a:rPr lang="en-US" sz="3600" dirty="0"/>
              <a:t>On startup SN node and DN nodes are run as sub-processes (vs containers)</a:t>
            </a:r>
          </a:p>
          <a:p>
            <a:pPr lvl="2"/>
            <a:r>
              <a:rPr lang="en-US" sz="3600" dirty="0"/>
              <a:t>Number of DN nodes based on available VCPUs</a:t>
            </a:r>
          </a:p>
          <a:p>
            <a:pPr lvl="2"/>
            <a:r>
              <a:rPr lang="en-US" sz="3600" dirty="0"/>
              <a:t>Nodes communicate via Unix Domain sockets (vs TCP)</a:t>
            </a:r>
          </a:p>
          <a:p>
            <a:pPr lvl="1"/>
            <a:r>
              <a:rPr lang="en-US" sz="3600" dirty="0"/>
              <a:t>Payload is unpacked to a HTTP request and sent to the SN node</a:t>
            </a:r>
          </a:p>
          <a:p>
            <a:pPr lvl="1"/>
            <a:r>
              <a:rPr lang="en-US" sz="3600" dirty="0"/>
              <a:t>SN node distributes work over DN nodes</a:t>
            </a:r>
          </a:p>
          <a:p>
            <a:pPr lvl="1"/>
            <a:r>
              <a:rPr lang="en-US" sz="3600" dirty="0"/>
              <a:t>DN nodes read/write to S3, return result to SN node</a:t>
            </a:r>
          </a:p>
          <a:p>
            <a:pPr lvl="1"/>
            <a:r>
              <a:rPr lang="en-US" sz="3600" dirty="0"/>
              <a:t>Response is returned as the Lambda result</a:t>
            </a:r>
          </a:p>
          <a:p>
            <a:r>
              <a:rPr lang="en-US" sz="3600" dirty="0"/>
              <a:t>Benefits:</a:t>
            </a:r>
          </a:p>
          <a:p>
            <a:pPr lvl="1"/>
            <a:r>
              <a:rPr lang="en-US" sz="3600" dirty="0"/>
              <a:t>Same code base as HSDS service</a:t>
            </a:r>
          </a:p>
          <a:p>
            <a:pPr lvl="1"/>
            <a:r>
              <a:rPr lang="en-US" sz="3600" dirty="0"/>
              <a:t>Full HDF REST API supported</a:t>
            </a:r>
          </a:p>
          <a:p>
            <a:pPr marL="357188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0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A07723B-FA54-DF41-89D3-DC7D9584D7FA}"/>
              </a:ext>
            </a:extLst>
          </p:cNvPr>
          <p:cNvSpPr/>
          <p:nvPr/>
        </p:nvSpPr>
        <p:spPr>
          <a:xfrm>
            <a:off x="2683564" y="7434469"/>
            <a:ext cx="2146852" cy="200770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0BBB2F-2E08-1C44-A268-0712E26FF865}"/>
              </a:ext>
            </a:extLst>
          </p:cNvPr>
          <p:cNvSpPr txBox="1"/>
          <p:nvPr/>
        </p:nvSpPr>
        <p:spPr>
          <a:xfrm>
            <a:off x="1350494" y="5983373"/>
            <a:ext cx="4937254" cy="3946122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10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1B5780-39DF-D648-86AF-214EA6CB613A}"/>
              </a:ext>
            </a:extLst>
          </p:cNvPr>
          <p:cNvSpPr txBox="1"/>
          <p:nvPr/>
        </p:nvSpPr>
        <p:spPr>
          <a:xfrm>
            <a:off x="1537726" y="10180977"/>
            <a:ext cx="5526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AWS Container Registry Service (ACR)</a:t>
            </a:r>
          </a:p>
        </p:txBody>
      </p:sp>
      <p:sp>
        <p:nvSpPr>
          <p:cNvPr id="5" name="Trapezoid 4">
            <a:extLst>
              <a:ext uri="{FF2B5EF4-FFF2-40B4-BE49-F238E27FC236}">
                <a16:creationId xmlns:a16="http://schemas.microsoft.com/office/drawing/2014/main" id="{C23F7B6D-B135-E245-BA9F-866740B45E60}"/>
              </a:ext>
            </a:extLst>
          </p:cNvPr>
          <p:cNvSpPr/>
          <p:nvPr/>
        </p:nvSpPr>
        <p:spPr>
          <a:xfrm rot="10800000">
            <a:off x="2266123" y="1749287"/>
            <a:ext cx="2723322" cy="1550506"/>
          </a:xfrm>
          <a:prstGeom prst="trapezoid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9621FF-5C56-8A4B-824A-ECF1814380F6}"/>
              </a:ext>
            </a:extLst>
          </p:cNvPr>
          <p:cNvSpPr txBox="1"/>
          <p:nvPr/>
        </p:nvSpPr>
        <p:spPr>
          <a:xfrm>
            <a:off x="2703442" y="2176671"/>
            <a:ext cx="1868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Payload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7B53A7A-37B2-B644-B279-F56806FE2DAA}"/>
              </a:ext>
            </a:extLst>
          </p:cNvPr>
          <p:cNvSpPr/>
          <p:nvPr/>
        </p:nvSpPr>
        <p:spPr>
          <a:xfrm>
            <a:off x="8627166" y="1789040"/>
            <a:ext cx="2186608" cy="145111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0688BA-6857-1D4C-AA4C-7961568CA69D}"/>
              </a:ext>
            </a:extLst>
          </p:cNvPr>
          <p:cNvSpPr txBox="1"/>
          <p:nvPr/>
        </p:nvSpPr>
        <p:spPr>
          <a:xfrm>
            <a:off x="8627168" y="2125386"/>
            <a:ext cx="2186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Lambda entry point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4A43BC4-4C15-BD44-9BE4-620F95FCB57A}"/>
              </a:ext>
            </a:extLst>
          </p:cNvPr>
          <p:cNvSpPr/>
          <p:nvPr/>
        </p:nvSpPr>
        <p:spPr>
          <a:xfrm>
            <a:off x="12635946" y="4041336"/>
            <a:ext cx="2186608" cy="145111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7460F1F-29F9-D640-B166-4DAFA82079EC}"/>
              </a:ext>
            </a:extLst>
          </p:cNvPr>
          <p:cNvSpPr/>
          <p:nvPr/>
        </p:nvSpPr>
        <p:spPr>
          <a:xfrm>
            <a:off x="10005392" y="6612834"/>
            <a:ext cx="2186608" cy="145111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FD58C6F-1E21-C242-B56A-F5D3D27463FA}"/>
              </a:ext>
            </a:extLst>
          </p:cNvPr>
          <p:cNvSpPr/>
          <p:nvPr/>
        </p:nvSpPr>
        <p:spPr>
          <a:xfrm>
            <a:off x="12635950" y="6612834"/>
            <a:ext cx="2186608" cy="145111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FF6F0AA-94DE-1A4E-BBD9-453562FA32B8}"/>
              </a:ext>
            </a:extLst>
          </p:cNvPr>
          <p:cNvSpPr/>
          <p:nvPr/>
        </p:nvSpPr>
        <p:spPr>
          <a:xfrm>
            <a:off x="15266508" y="6612834"/>
            <a:ext cx="2186608" cy="145111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679F11-CD80-DB46-97CA-317AAF8EDC89}"/>
              </a:ext>
            </a:extLst>
          </p:cNvPr>
          <p:cNvSpPr txBox="1"/>
          <p:nvPr/>
        </p:nvSpPr>
        <p:spPr>
          <a:xfrm>
            <a:off x="12619380" y="4453053"/>
            <a:ext cx="2186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SN subprocess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1D2A70-984D-384F-A2C8-43F3B81A1F97}"/>
              </a:ext>
            </a:extLst>
          </p:cNvPr>
          <p:cNvSpPr txBox="1"/>
          <p:nvPr/>
        </p:nvSpPr>
        <p:spPr>
          <a:xfrm>
            <a:off x="10021957" y="7018970"/>
            <a:ext cx="2458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DN1 subprocess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34BDAD-E59B-5445-AE2B-2EFBEF76E8AA}"/>
              </a:ext>
            </a:extLst>
          </p:cNvPr>
          <p:cNvSpPr txBox="1"/>
          <p:nvPr/>
        </p:nvSpPr>
        <p:spPr>
          <a:xfrm>
            <a:off x="12586255" y="6991100"/>
            <a:ext cx="2458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DN2 subprocess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D94185-247B-9748-9329-9AFCF9927000}"/>
              </a:ext>
            </a:extLst>
          </p:cNvPr>
          <p:cNvSpPr txBox="1"/>
          <p:nvPr/>
        </p:nvSpPr>
        <p:spPr>
          <a:xfrm>
            <a:off x="15266508" y="6951377"/>
            <a:ext cx="2458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DN3 subprocess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DE101E2-CA35-054F-8123-6C291F716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2158" y="9876612"/>
            <a:ext cx="1930400" cy="1778000"/>
          </a:xfrm>
          <a:prstGeom prst="rect">
            <a:avLst/>
          </a:prstGeom>
        </p:spPr>
      </p:pic>
      <p:sp>
        <p:nvSpPr>
          <p:cNvPr id="19" name="Trapezoid 18">
            <a:extLst>
              <a:ext uri="{FF2B5EF4-FFF2-40B4-BE49-F238E27FC236}">
                <a16:creationId xmlns:a16="http://schemas.microsoft.com/office/drawing/2014/main" id="{5643E9CE-4818-9043-AA3D-4835C5CB405D}"/>
              </a:ext>
            </a:extLst>
          </p:cNvPr>
          <p:cNvSpPr/>
          <p:nvPr/>
        </p:nvSpPr>
        <p:spPr>
          <a:xfrm rot="10800000">
            <a:off x="16285270" y="1749287"/>
            <a:ext cx="2723322" cy="1550506"/>
          </a:xfrm>
          <a:prstGeom prst="trapezoid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EF52D4-548B-774B-AD4F-84873245B568}"/>
              </a:ext>
            </a:extLst>
          </p:cNvPr>
          <p:cNvSpPr txBox="1"/>
          <p:nvPr/>
        </p:nvSpPr>
        <p:spPr>
          <a:xfrm>
            <a:off x="16949531" y="2225572"/>
            <a:ext cx="1868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Result</a:t>
            </a:r>
          </a:p>
        </p:txBody>
      </p:sp>
      <p:cxnSp>
        <p:nvCxnSpPr>
          <p:cNvPr id="22" name="Curved Connector 21">
            <a:extLst>
              <a:ext uri="{FF2B5EF4-FFF2-40B4-BE49-F238E27FC236}">
                <a16:creationId xmlns:a16="http://schemas.microsoft.com/office/drawing/2014/main" id="{54616779-DAC9-CB44-A573-A3089E596E21}"/>
              </a:ext>
            </a:extLst>
          </p:cNvPr>
          <p:cNvCxnSpPr/>
          <p:nvPr/>
        </p:nvCxnSpPr>
        <p:spPr>
          <a:xfrm flipV="1">
            <a:off x="3756990" y="2710791"/>
            <a:ext cx="4731028" cy="4627598"/>
          </a:xfrm>
          <a:prstGeom prst="curved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7B9F7BA-F087-9340-A12F-51AA26B8D177}"/>
              </a:ext>
            </a:extLst>
          </p:cNvPr>
          <p:cNvSpPr txBox="1"/>
          <p:nvPr/>
        </p:nvSpPr>
        <p:spPr>
          <a:xfrm>
            <a:off x="19406163" y="4612263"/>
            <a:ext cx="3397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 Image loaded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600775-12B7-CB4E-BC3B-325B7B2F1F3F}"/>
              </a:ext>
            </a:extLst>
          </p:cNvPr>
          <p:cNvSpPr txBox="1"/>
          <p:nvPr/>
        </p:nvSpPr>
        <p:spPr>
          <a:xfrm>
            <a:off x="19406163" y="5166261"/>
            <a:ext cx="3397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2. Subprocesses run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3ED2177-7CBE-3748-91B1-C46A03370614}"/>
              </a:ext>
            </a:extLst>
          </p:cNvPr>
          <p:cNvSpPr txBox="1"/>
          <p:nvPr/>
        </p:nvSpPr>
        <p:spPr>
          <a:xfrm>
            <a:off x="19406163" y="5720259"/>
            <a:ext cx="3397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3. Payload unpacked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E79F9F6-812D-B548-BB02-6E248887AAF1}"/>
              </a:ext>
            </a:extLst>
          </p:cNvPr>
          <p:cNvSpPr txBox="1"/>
          <p:nvPr/>
        </p:nvSpPr>
        <p:spPr>
          <a:xfrm>
            <a:off x="19406163" y="6274256"/>
            <a:ext cx="3397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4. HTTP/socket request sent to SN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1111644-9AF9-6443-8C49-C120022D99EF}"/>
              </a:ext>
            </a:extLst>
          </p:cNvPr>
          <p:cNvSpPr txBox="1"/>
          <p:nvPr/>
        </p:nvSpPr>
        <p:spPr>
          <a:xfrm>
            <a:off x="19406163" y="7197586"/>
            <a:ext cx="3397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5. SN multiplex req to DN nodes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393023-B870-D74C-AE18-E5229FD2256C}"/>
              </a:ext>
            </a:extLst>
          </p:cNvPr>
          <p:cNvSpPr txBox="1"/>
          <p:nvPr/>
        </p:nvSpPr>
        <p:spPr>
          <a:xfrm>
            <a:off x="19406163" y="8170538"/>
            <a:ext cx="3397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6. DN reads/write to/from S3 bucket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6583B3-BA63-564E-B82B-A5771088E09F}"/>
              </a:ext>
            </a:extLst>
          </p:cNvPr>
          <p:cNvSpPr txBox="1"/>
          <p:nvPr/>
        </p:nvSpPr>
        <p:spPr>
          <a:xfrm>
            <a:off x="19406163" y="9165174"/>
            <a:ext cx="3397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7. DN returns response to SN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F1F473-2B1E-0640-B837-3126D526D720}"/>
              </a:ext>
            </a:extLst>
          </p:cNvPr>
          <p:cNvSpPr txBox="1"/>
          <p:nvPr/>
        </p:nvSpPr>
        <p:spPr>
          <a:xfrm>
            <a:off x="19406163" y="10088504"/>
            <a:ext cx="3397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8. SN returns response to parent process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38BFC38-594A-9742-AC22-ECF4F8DFAF9B}"/>
              </a:ext>
            </a:extLst>
          </p:cNvPr>
          <p:cNvSpPr txBox="1"/>
          <p:nvPr/>
        </p:nvSpPr>
        <p:spPr>
          <a:xfrm>
            <a:off x="19406163" y="11188292"/>
            <a:ext cx="3397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9. Result packed to Lambda result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C4BC99B-CE22-3844-97B3-CD8C35CB6B2C}"/>
              </a:ext>
            </a:extLst>
          </p:cNvPr>
          <p:cNvSpPr txBox="1"/>
          <p:nvPr/>
        </p:nvSpPr>
        <p:spPr>
          <a:xfrm>
            <a:off x="19406163" y="12144821"/>
            <a:ext cx="3397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 Lambda exits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CDD266-3397-DA43-8E0F-2EF0FA654BDA}"/>
              </a:ext>
            </a:extLst>
          </p:cNvPr>
          <p:cNvSpPr txBox="1"/>
          <p:nvPr/>
        </p:nvSpPr>
        <p:spPr>
          <a:xfrm>
            <a:off x="6125835" y="4392875"/>
            <a:ext cx="3397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Container image load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52C7087-23CC-3145-9D60-74A9FEB5AA66}"/>
              </a:ext>
            </a:extLst>
          </p:cNvPr>
          <p:cNvCxnSpPr/>
          <p:nvPr/>
        </p:nvCxnSpPr>
        <p:spPr>
          <a:xfrm>
            <a:off x="5009324" y="2514596"/>
            <a:ext cx="279040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D7FFC6CE-80F8-C94C-9213-611A2070930D}"/>
              </a:ext>
            </a:extLst>
          </p:cNvPr>
          <p:cNvSpPr txBox="1"/>
          <p:nvPr/>
        </p:nvSpPr>
        <p:spPr>
          <a:xfrm>
            <a:off x="4989445" y="1857281"/>
            <a:ext cx="3397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Payload unpacked</a:t>
            </a:r>
          </a:p>
        </p:txBody>
      </p:sp>
      <p:cxnSp>
        <p:nvCxnSpPr>
          <p:cNvPr id="42" name="Curved Connector 41">
            <a:extLst>
              <a:ext uri="{FF2B5EF4-FFF2-40B4-BE49-F238E27FC236}">
                <a16:creationId xmlns:a16="http://schemas.microsoft.com/office/drawing/2014/main" id="{0FEA10CD-8C0E-964C-9B36-7FC162730B39}"/>
              </a:ext>
            </a:extLst>
          </p:cNvPr>
          <p:cNvCxnSpPr>
            <a:cxnSpLocks/>
          </p:cNvCxnSpPr>
          <p:nvPr/>
        </p:nvCxnSpPr>
        <p:spPr>
          <a:xfrm>
            <a:off x="9866243" y="3342718"/>
            <a:ext cx="2633874" cy="1517084"/>
          </a:xfrm>
          <a:prstGeom prst="curved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BC4DC2B1-21C5-9243-920B-BAACFD3C6FE7}"/>
              </a:ext>
            </a:extLst>
          </p:cNvPr>
          <p:cNvSpPr txBox="1"/>
          <p:nvPr/>
        </p:nvSpPr>
        <p:spPr>
          <a:xfrm>
            <a:off x="10937183" y="3298207"/>
            <a:ext cx="3397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HTTP/socket request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9B650FF-46FD-CD46-81F8-2DDC6945E347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11098697" y="5484093"/>
            <a:ext cx="1929846" cy="11287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1349D2B-5F37-7541-A84D-114A0B648FA3}"/>
              </a:ext>
            </a:extLst>
          </p:cNvPr>
          <p:cNvCxnSpPr>
            <a:stCxn id="9" idx="2"/>
            <a:endCxn id="11" idx="0"/>
          </p:cNvCxnSpPr>
          <p:nvPr/>
        </p:nvCxnSpPr>
        <p:spPr>
          <a:xfrm>
            <a:off x="13729250" y="5492449"/>
            <a:ext cx="4" cy="112038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35A2F1D-7EB0-954A-A96D-200956324BCF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4265968" y="5484093"/>
            <a:ext cx="2093844" cy="11287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AC250180-F495-7E44-ADBA-3A65DCB5D6AF}"/>
              </a:ext>
            </a:extLst>
          </p:cNvPr>
          <p:cNvSpPr txBox="1"/>
          <p:nvPr/>
        </p:nvSpPr>
        <p:spPr>
          <a:xfrm>
            <a:off x="15133989" y="5435553"/>
            <a:ext cx="3397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HTTP/socket requests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00E1C37-862F-3A40-B8C6-60E2C9E12C2C}"/>
              </a:ext>
            </a:extLst>
          </p:cNvPr>
          <p:cNvCxnSpPr>
            <a:cxnSpLocks/>
          </p:cNvCxnSpPr>
          <p:nvPr/>
        </p:nvCxnSpPr>
        <p:spPr>
          <a:xfrm>
            <a:off x="11091242" y="8120917"/>
            <a:ext cx="1937300" cy="15059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804D533-F2A0-E348-AD27-36DD86B7EF53}"/>
              </a:ext>
            </a:extLst>
          </p:cNvPr>
          <p:cNvCxnSpPr>
            <a:cxnSpLocks/>
          </p:cNvCxnSpPr>
          <p:nvPr/>
        </p:nvCxnSpPr>
        <p:spPr>
          <a:xfrm flipH="1">
            <a:off x="13662987" y="8130201"/>
            <a:ext cx="49698" cy="14966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E9133EE8-EFBD-1F40-AFA3-127D3B6DF530}"/>
              </a:ext>
            </a:extLst>
          </p:cNvPr>
          <p:cNvCxnSpPr>
            <a:cxnSpLocks/>
          </p:cNvCxnSpPr>
          <p:nvPr/>
        </p:nvCxnSpPr>
        <p:spPr>
          <a:xfrm flipH="1">
            <a:off x="14575742" y="8120917"/>
            <a:ext cx="1709528" cy="15059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97A3F228-EA88-0C4F-B16F-5C9DB320495E}"/>
              </a:ext>
            </a:extLst>
          </p:cNvPr>
          <p:cNvSpPr txBox="1"/>
          <p:nvPr/>
        </p:nvSpPr>
        <p:spPr>
          <a:xfrm>
            <a:off x="15420555" y="8816869"/>
            <a:ext cx="3397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S3 requests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7EC1C47-B266-7844-956A-E873582AFDD6}"/>
              </a:ext>
            </a:extLst>
          </p:cNvPr>
          <p:cNvCxnSpPr>
            <a:cxnSpLocks/>
          </p:cNvCxnSpPr>
          <p:nvPr/>
        </p:nvCxnSpPr>
        <p:spPr>
          <a:xfrm>
            <a:off x="11475560" y="2542684"/>
            <a:ext cx="452644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09A15094-6CF6-F84C-9EF3-231AFCECE85C}"/>
              </a:ext>
            </a:extLst>
          </p:cNvPr>
          <p:cNvSpPr txBox="1"/>
          <p:nvPr/>
        </p:nvSpPr>
        <p:spPr>
          <a:xfrm>
            <a:off x="13166041" y="1763907"/>
            <a:ext cx="3397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Result returned</a:t>
            </a:r>
          </a:p>
        </p:txBody>
      </p:sp>
    </p:spTree>
    <p:extLst>
      <p:ext uri="{BB962C8B-B14F-4D97-AF65-F5344CB8AC3E}">
        <p14:creationId xmlns:p14="http://schemas.microsoft.com/office/powerpoint/2010/main" val="327929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20" grpId="0"/>
      <p:bldP spid="34" grpId="0"/>
      <p:bldP spid="39" grpId="0"/>
      <p:bldP spid="43" grpId="0"/>
      <p:bldP spid="54" grpId="0"/>
      <p:bldP spid="61" grpId="0"/>
      <p:bldP spid="6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220CA-9D28-6849-B96A-CDB31DA0C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HSDS Lambda Performance 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C7A4E-3EA6-0D49-B5D9-FECD353F2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Compared with HSDS running on a dedicated server, the response time will be 2-100x slower</a:t>
            </a:r>
          </a:p>
          <a:p>
            <a:r>
              <a:rPr lang="en-US" sz="3600" dirty="0"/>
              <a:t>Performance challenges:</a:t>
            </a:r>
          </a:p>
          <a:p>
            <a:pPr lvl="2"/>
            <a:r>
              <a:rPr lang="en-US" sz="3600" dirty="0"/>
              <a:t>2-4 seconds for a ”cold” function to startup</a:t>
            </a:r>
          </a:p>
          <a:p>
            <a:pPr lvl="2"/>
            <a:r>
              <a:rPr lang="en-US" sz="3600" dirty="0"/>
              <a:t>~0.5 seconds for HSDS code to initialize</a:t>
            </a:r>
          </a:p>
          <a:p>
            <a:pPr lvl="2"/>
            <a:r>
              <a:rPr lang="en-US" sz="3600" dirty="0"/>
              <a:t>All data must be fetched from S3 (no cache to utilize)</a:t>
            </a:r>
          </a:p>
          <a:p>
            <a:pPr lvl="2"/>
            <a:r>
              <a:rPr lang="en-US" sz="3600" dirty="0"/>
              <a:t>Limited number of cores (number of DN nodes) available</a:t>
            </a:r>
          </a:p>
          <a:p>
            <a:pPr lvl="1"/>
            <a:r>
              <a:rPr lang="en-US" sz="3600" dirty="0"/>
              <a:t>But…</a:t>
            </a:r>
          </a:p>
          <a:p>
            <a:pPr lvl="2"/>
            <a:r>
              <a:rPr lang="en-US" sz="3600" dirty="0"/>
              <a:t>Cost-effective ($0.0000000167/</a:t>
            </a:r>
            <a:r>
              <a:rPr lang="en-US" sz="3600" dirty="0" err="1"/>
              <a:t>ms</a:t>
            </a:r>
            <a:r>
              <a:rPr lang="en-US" sz="3600" dirty="0"/>
              <a:t>!)</a:t>
            </a:r>
          </a:p>
          <a:p>
            <a:pPr lvl="2"/>
            <a:r>
              <a:rPr lang="en-US" sz="3600" dirty="0"/>
              <a:t>No setup needed</a:t>
            </a:r>
          </a:p>
          <a:p>
            <a:pPr lvl="2"/>
            <a:r>
              <a:rPr lang="en-US" sz="3600" dirty="0"/>
              <a:t>Workload can be parallelized over as many as 1000 Lambda functions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478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0E894-A349-4543-898E-1299BDF80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HSDS Lambda Performance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72DCA-D8C8-AD4A-8F86-C03BF19A1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Simple performance test:</a:t>
            </a:r>
          </a:p>
          <a:p>
            <a:pPr lvl="1"/>
            <a:r>
              <a:rPr lang="en-US" dirty="0"/>
              <a:t>(10000, 1602, 2976) dimension data, </a:t>
            </a:r>
            <a:r>
              <a:rPr lang="en-US" dirty="0" err="1"/>
              <a:t>hyperslab</a:t>
            </a:r>
            <a:r>
              <a:rPr lang="en-US" dirty="0"/>
              <a:t> selection of [:, x, y]</a:t>
            </a:r>
          </a:p>
          <a:p>
            <a:pPr lvl="1"/>
            <a:r>
              <a:rPr lang="en-US" dirty="0"/>
              <a:t>400 chunks access (~1GB data)</a:t>
            </a:r>
          </a:p>
          <a:p>
            <a:pPr lvl="1"/>
            <a:r>
              <a:rPr lang="en-US" dirty="0"/>
              <a:t>10,000 elements returned (~39KB)</a:t>
            </a:r>
          </a:p>
          <a:p>
            <a:r>
              <a:rPr lang="en-US" dirty="0"/>
              <a:t>Results</a:t>
            </a:r>
          </a:p>
          <a:p>
            <a:pPr lvl="1"/>
            <a:r>
              <a:rPr lang="en-US" dirty="0"/>
              <a:t>Server HSDS w/ 4 nodes: 5.04s, 204 MB/s</a:t>
            </a:r>
          </a:p>
          <a:p>
            <a:pPr lvl="1"/>
            <a:r>
              <a:rPr lang="en-US" dirty="0"/>
              <a:t>Lambda HSDS w/ 1GB mem: 25.6s (cold), 40 MB/s</a:t>
            </a:r>
          </a:p>
          <a:p>
            <a:pPr lvl="1"/>
            <a:r>
              <a:rPr lang="en-US" dirty="0"/>
              <a:t>Lambda HSDS w/ 1GB mem: 18.1s (warm), 56 MB/s</a:t>
            </a:r>
          </a:p>
          <a:p>
            <a:pPr lvl="1"/>
            <a:r>
              <a:rPr lang="en-US" dirty="0"/>
              <a:t>Lambda HSDS w/ 10GB mem: 10.2s (warm), 102 MB/s</a:t>
            </a:r>
          </a:p>
        </p:txBody>
      </p:sp>
    </p:spTree>
    <p:extLst>
      <p:ext uri="{BB962C8B-B14F-4D97-AF65-F5344CB8AC3E}">
        <p14:creationId xmlns:p14="http://schemas.microsoft.com/office/powerpoint/2010/main" val="1379224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E3A94-FA4D-B442-9EE3-B94CAB9FC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HSDS Direct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96F66-26DB-4243-A3AE-D3BA44334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HSDS Direct Access enables client code to incorporate HSDS functionality without the need of a server</a:t>
            </a:r>
          </a:p>
          <a:p>
            <a:r>
              <a:rPr lang="en-US" dirty="0"/>
              <a:t>As with HSDS Lambda, enables “serverless” operation</a:t>
            </a:r>
          </a:p>
          <a:p>
            <a:r>
              <a:rPr lang="en-US" dirty="0"/>
              <a:t>Direct Access is best used for applications that run “close” to the storage and don’t require close multi-client synchronization</a:t>
            </a:r>
          </a:p>
          <a:p>
            <a:r>
              <a:rPr lang="en-US" dirty="0"/>
              <a:t>Supports POSIX, S3, or Azure Blob storage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181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E0E7B-3844-354D-8B1F-A956FBAC4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HSDS Direct Access Architecture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770382-F339-704F-9706-A6A5E00B0FC4}"/>
              </a:ext>
            </a:extLst>
          </p:cNvPr>
          <p:cNvSpPr txBox="1"/>
          <p:nvPr/>
        </p:nvSpPr>
        <p:spPr>
          <a:xfrm>
            <a:off x="1689101" y="2514600"/>
            <a:ext cx="16764003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with HSDS Lambda: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SN code runs as a sub-process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DN code runs in one or more sub-processes (e.g. based on number of cores)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Communication between parent processes and sub-processes via Unix Domain sockets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Sub-processes shutdown when last file is closed</a:t>
            </a:r>
          </a:p>
          <a:p>
            <a:r>
              <a:rPr lang="en-US" dirty="0"/>
              <a:t>All code executes on local system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C83C2B-2A8B-B347-812B-B73FE829F20F}"/>
              </a:ext>
            </a:extLst>
          </p:cNvPr>
          <p:cNvSpPr txBox="1"/>
          <p:nvPr/>
        </p:nvSpPr>
        <p:spPr>
          <a:xfrm>
            <a:off x="1689101" y="8991600"/>
            <a:ext cx="18592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Python H5PYD package initiates direct access when endpoint is specified as ‘local’.  </a:t>
            </a:r>
          </a:p>
          <a:p>
            <a:endParaRPr lang="en-US" dirty="0"/>
          </a:p>
          <a:p>
            <a:r>
              <a:rPr lang="en-US" dirty="0"/>
              <a:t>Otherwise the application functions in the same manner as with server</a:t>
            </a:r>
          </a:p>
        </p:txBody>
      </p:sp>
    </p:spTree>
    <p:extLst>
      <p:ext uri="{BB962C8B-B14F-4D97-AF65-F5344CB8AC3E}">
        <p14:creationId xmlns:p14="http://schemas.microsoft.com/office/powerpoint/2010/main" val="3218412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54984-9522-1A45-B783-117E4285D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Access Architecture 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DF171DA5-B645-BC41-B123-7525A0AD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2971800"/>
            <a:ext cx="10972800" cy="90898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6576A4-41DF-8644-8AAE-801A61C67EA9}"/>
              </a:ext>
            </a:extLst>
          </p:cNvPr>
          <p:cNvSpPr txBox="1"/>
          <p:nvPr/>
        </p:nvSpPr>
        <p:spPr>
          <a:xfrm>
            <a:off x="1689101" y="11697066"/>
            <a:ext cx="8534400" cy="163121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All green boxes run as processes on client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CECAF7-86DC-014B-9E74-24832EF8D32C}"/>
              </a:ext>
            </a:extLst>
          </p:cNvPr>
          <p:cNvSpPr txBox="1"/>
          <p:nvPr/>
        </p:nvSpPr>
        <p:spPr>
          <a:xfrm>
            <a:off x="10807699" y="11667981"/>
            <a:ext cx="8534400" cy="163121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S3, Azure Blob, or </a:t>
            </a:r>
            <a:r>
              <a:rPr lang="en-US" dirty="0" err="1"/>
              <a:t>Posix</a:t>
            </a:r>
            <a:r>
              <a:rPr lang="en-US" dirty="0"/>
              <a:t> storage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8018C8-3CF1-8A48-AA92-27E7EDE42E49}"/>
              </a:ext>
            </a:extLst>
          </p:cNvPr>
          <p:cNvSpPr txBox="1"/>
          <p:nvPr/>
        </p:nvSpPr>
        <p:spPr>
          <a:xfrm>
            <a:off x="15074899" y="3124200"/>
            <a:ext cx="8534400" cy="163121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Number of DN nodes set to number of cores</a:t>
            </a:r>
          </a:p>
        </p:txBody>
      </p:sp>
    </p:spTree>
    <p:extLst>
      <p:ext uri="{BB962C8B-B14F-4D97-AF65-F5344CB8AC3E}">
        <p14:creationId xmlns:p14="http://schemas.microsoft.com/office/powerpoint/2010/main" val="1586688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E824-50E2-A047-9029-70040A7F9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Access Performance/Functional 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B3F9C-65E2-A647-97FB-6D86B9722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Limited to available network/CPU on host computer</a:t>
            </a:r>
          </a:p>
          <a:p>
            <a:pPr lvl="1"/>
            <a:r>
              <a:rPr lang="en-US" dirty="0"/>
              <a:t>No clustering as with HSDS for Kubernetes</a:t>
            </a:r>
          </a:p>
          <a:p>
            <a:r>
              <a:rPr lang="en-US" dirty="0"/>
              <a:t>Best if host is “close” to data</a:t>
            </a:r>
          </a:p>
          <a:p>
            <a:pPr lvl="1"/>
            <a:r>
              <a:rPr lang="en-US" dirty="0"/>
              <a:t>E.g. running on EC2 instance in same region as S3 Bucket</a:t>
            </a:r>
          </a:p>
          <a:p>
            <a:r>
              <a:rPr lang="en-US" dirty="0"/>
              <a:t>Client needs authorization to read/write from storage system</a:t>
            </a:r>
          </a:p>
          <a:p>
            <a:pPr lvl="1"/>
            <a:r>
              <a:rPr lang="en-US" dirty="0"/>
              <a:t>No per-user access control as with HSDS service</a:t>
            </a:r>
          </a:p>
          <a:p>
            <a:r>
              <a:rPr lang="en-US" dirty="0"/>
              <a:t>Multiple clients writing to same store may overwrite each other</a:t>
            </a:r>
          </a:p>
          <a:p>
            <a:pPr lvl="1"/>
            <a:r>
              <a:rPr lang="en-US" dirty="0"/>
              <a:t>But no risk of storage becoming unreadable</a:t>
            </a:r>
          </a:p>
        </p:txBody>
      </p:sp>
    </p:spTree>
    <p:extLst>
      <p:ext uri="{BB962C8B-B14F-4D97-AF65-F5344CB8AC3E}">
        <p14:creationId xmlns:p14="http://schemas.microsoft.com/office/powerpoint/2010/main" val="59368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0B807-712B-4F4C-92B3-424A1BD89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Futures: Direct Access VOL plugin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6FA9D-0139-9849-BF9B-7808518434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For C/C++ apps, the direct access model could be implemented as a VOL connector</a:t>
            </a:r>
          </a:p>
          <a:p>
            <a:r>
              <a:rPr lang="en-US" dirty="0"/>
              <a:t>Other than launching the sub-processes the VOL would work in the same way as the REST VOL, so it probably makes sense to include this functionality in the REST VOL rather than create a new VOL</a:t>
            </a:r>
          </a:p>
          <a:p>
            <a:r>
              <a:rPr lang="en-US" dirty="0"/>
              <a:t>With direct access HDF5 lib + REST VOL enables sharded data as an alternative to the HDF5 file format</a:t>
            </a:r>
          </a:p>
          <a:p>
            <a:pPr lvl="1"/>
            <a:r>
              <a:rPr lang="en-US" dirty="0"/>
              <a:t>Enables multi-threading (&amp; parallelization support for even single threaded apps)</a:t>
            </a:r>
          </a:p>
          <a:p>
            <a:pPr lvl="1"/>
            <a:r>
              <a:rPr lang="en-US" dirty="0"/>
              <a:t>Enables async API</a:t>
            </a:r>
          </a:p>
          <a:p>
            <a:pPr lvl="1"/>
            <a:r>
              <a:rPr lang="en-US" dirty="0"/>
              <a:t>Cloud optimized storage (or </a:t>
            </a:r>
            <a:r>
              <a:rPr lang="en-US" dirty="0" err="1"/>
              <a:t>Posix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Crash-proof</a:t>
            </a:r>
          </a:p>
        </p:txBody>
      </p:sp>
    </p:spTree>
    <p:extLst>
      <p:ext uri="{BB962C8B-B14F-4D97-AF65-F5344CB8AC3E}">
        <p14:creationId xmlns:p14="http://schemas.microsoft.com/office/powerpoint/2010/main" val="3538676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F4861-FCD7-CE43-A0A3-75F797993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Target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7C3C2-CCDE-BC46-AD03-B181C4B0D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AWS Lambda support is available now in the HSDS 0.7.0 beta release</a:t>
            </a:r>
          </a:p>
          <a:p>
            <a:pPr lvl="1"/>
            <a:r>
              <a:rPr lang="en-US" dirty="0"/>
              <a:t>Available on </a:t>
            </a:r>
            <a:r>
              <a:rPr lang="en-US" dirty="0" err="1"/>
              <a:t>github</a:t>
            </a:r>
            <a:endParaRPr lang="en-US" dirty="0"/>
          </a:p>
          <a:p>
            <a:pPr lvl="1"/>
            <a:r>
              <a:rPr lang="en-US" dirty="0"/>
              <a:t>Of course, requires AWS account and use of S3 storage</a:t>
            </a:r>
          </a:p>
          <a:p>
            <a:r>
              <a:rPr lang="en-US" dirty="0"/>
              <a:t>Official release of HSDS 0.7.0 should be available this summer</a:t>
            </a:r>
          </a:p>
          <a:p>
            <a:r>
              <a:rPr lang="en-US" dirty="0"/>
              <a:t>HSDS Direct access support will be available in h5pyd v0.8.0</a:t>
            </a:r>
          </a:p>
          <a:p>
            <a:pPr lvl="1"/>
            <a:r>
              <a:rPr lang="en-US" dirty="0"/>
              <a:t>Available as beta now</a:t>
            </a:r>
          </a:p>
          <a:p>
            <a:pPr lvl="1"/>
            <a:r>
              <a:rPr lang="en-US" dirty="0"/>
              <a:t>(also planned for summer 2021)</a:t>
            </a:r>
          </a:p>
          <a:p>
            <a:r>
              <a:rPr lang="en-US" dirty="0"/>
              <a:t>Feedback (</a:t>
            </a:r>
            <a:r>
              <a:rPr lang="en-US" dirty="0" err="1"/>
              <a:t>github</a:t>
            </a:r>
            <a:r>
              <a:rPr lang="en-US" dirty="0"/>
              <a:t> issues, PRs, email) is encouraged</a:t>
            </a:r>
          </a:p>
          <a:p>
            <a:pPr marL="357188" lvl="1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826464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Try it out!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7509" y="3048000"/>
            <a:ext cx="5919940" cy="49332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E7545F-65CD-8448-8188-CF4C6597F7F0}"/>
              </a:ext>
            </a:extLst>
          </p:cNvPr>
          <p:cNvSpPr txBox="1"/>
          <p:nvPr/>
        </p:nvSpPr>
        <p:spPr>
          <a:xfrm>
            <a:off x="1524000" y="3048000"/>
            <a:ext cx="15621000" cy="10095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Get the software here:</a:t>
            </a:r>
          </a:p>
          <a:p>
            <a:endParaRPr 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HSDS: </a:t>
            </a:r>
            <a:r>
              <a:rPr lang="en-US" dirty="0">
                <a:hlinkClick r:id="rId3"/>
              </a:rPr>
              <a:t>https://github.com/HDFGroup/hsds</a:t>
            </a:r>
            <a:endParaRPr 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H5pyd: </a:t>
            </a:r>
            <a:r>
              <a:rPr lang="en-US" dirty="0">
                <a:hlinkClick r:id="rId4"/>
              </a:rPr>
              <a:t>https://github.com/HDFGroup/h5pyd</a:t>
            </a:r>
            <a:endParaRPr 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REST VOL: </a:t>
            </a:r>
            <a:r>
              <a:rPr lang="en-US" dirty="0">
                <a:hlinkClick r:id="rId5"/>
              </a:rPr>
              <a:t>https://github.com/HDFGroup/vol-rest</a:t>
            </a:r>
            <a:endParaRPr 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REST API documentation: </a:t>
            </a:r>
            <a:r>
              <a:rPr lang="en-US" dirty="0">
                <a:hlinkClick r:id="rId6"/>
              </a:rPr>
              <a:t>https://</a:t>
            </a:r>
            <a:r>
              <a:rPr lang="en-US" dirty="0" err="1">
                <a:hlinkClick r:id="rId6"/>
              </a:rPr>
              <a:t>github.com</a:t>
            </a:r>
            <a:r>
              <a:rPr lang="en-US" dirty="0">
                <a:hlinkClick r:id="rId6"/>
              </a:rPr>
              <a:t>/</a:t>
            </a:r>
            <a:r>
              <a:rPr lang="en-US" dirty="0" err="1">
                <a:hlinkClick r:id="rId6"/>
              </a:rPr>
              <a:t>HDFGroup</a:t>
            </a:r>
            <a:r>
              <a:rPr lang="en-US" dirty="0">
                <a:hlinkClick r:id="rId6"/>
              </a:rPr>
              <a:t>/</a:t>
            </a:r>
            <a:r>
              <a:rPr lang="en-US" dirty="0" err="1">
                <a:hlinkClick r:id="rId6"/>
              </a:rPr>
              <a:t>hdf</a:t>
            </a:r>
            <a:r>
              <a:rPr lang="en-US" dirty="0">
                <a:hlinkClick r:id="rId6"/>
              </a:rPr>
              <a:t>-rest-</a:t>
            </a:r>
            <a:r>
              <a:rPr lang="en-US" dirty="0" err="1">
                <a:hlinkClick r:id="rId6"/>
              </a:rPr>
              <a:t>api</a:t>
            </a:r>
            <a:r>
              <a:rPr lang="en-US" dirty="0">
                <a:hlinkClick r:id="rId6"/>
              </a:rPr>
              <a:t> </a:t>
            </a:r>
            <a:endParaRPr 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Example programs: </a:t>
            </a:r>
            <a:r>
              <a:rPr lang="en-US" dirty="0">
                <a:hlinkClick r:id="rId7"/>
              </a:rPr>
              <a:t>https://github.com/HDFGroup/hdflab_examples</a:t>
            </a:r>
            <a:endParaRPr 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HSDS Lambda how to: </a:t>
            </a:r>
            <a:r>
              <a:rPr lang="en-US" dirty="0">
                <a:hlinkClick r:id="rId8"/>
              </a:rPr>
              <a:t>https://github.com/HDFGroup/hsds/blob/master/docs/aws_lambda_setup.md</a:t>
            </a:r>
            <a:r>
              <a:rPr lang="en-US"/>
              <a:t>	</a:t>
            </a:r>
            <a:endParaRPr 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363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3113A-A12E-2F4F-97C9-9ACBCBEDE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5549064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1_Master layout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38100" dist="25400" dir="5400000" algn="ctr" rotWithShape="0">
            <a:srgbClr val="000000">
              <a:alpha val="50000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38100" dist="25400" dir="5400000" algn="ctr" rotWithShape="0">
            <a:srgbClr val="000000">
              <a:alpha val="50000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197018</TotalTime>
  <Words>1804</Words>
  <Application>Microsoft Macintosh PowerPoint</Application>
  <PresentationFormat>Custom</PresentationFormat>
  <Paragraphs>211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Courier New</vt:lpstr>
      <vt:lpstr>Helvetica</vt:lpstr>
      <vt:lpstr>Helvetica Light</vt:lpstr>
      <vt:lpstr>Helvetica Neue</vt:lpstr>
      <vt:lpstr>Times New Roman</vt:lpstr>
      <vt:lpstr>1_Master layout</vt:lpstr>
      <vt:lpstr>HDF for the Cloud - Serverless HDF  ESIP Summer 2021</vt:lpstr>
      <vt:lpstr>Overview</vt:lpstr>
      <vt:lpstr>HDF as a Service - HSDS</vt:lpstr>
      <vt:lpstr>HSDS Architecture</vt:lpstr>
      <vt:lpstr>HSDS Platforms</vt:lpstr>
      <vt:lpstr>Why an HDF Service?</vt:lpstr>
      <vt:lpstr>HSDS Storage Model</vt:lpstr>
      <vt:lpstr>HSDS sharded schema example</vt:lpstr>
      <vt:lpstr>HSDS sans Service</vt:lpstr>
      <vt:lpstr>Pros and cons of running a service</vt:lpstr>
      <vt:lpstr>AWS Lambda</vt:lpstr>
      <vt:lpstr>AWS Lambda Challenges</vt:lpstr>
      <vt:lpstr>HSDS Lambda Design</vt:lpstr>
      <vt:lpstr>PowerPoint Presentation</vt:lpstr>
      <vt:lpstr>HSDS Lambda Performance Constraints</vt:lpstr>
      <vt:lpstr>HSDS Lambda Performance Results</vt:lpstr>
      <vt:lpstr>HSDS Direct Access</vt:lpstr>
      <vt:lpstr>HSDS Direct Access Architecture</vt:lpstr>
      <vt:lpstr>Direct Access Architecture </vt:lpstr>
      <vt:lpstr>Direct Access Performance/Functional Constraints</vt:lpstr>
      <vt:lpstr>Futures: Direct Access VOL plugin</vt:lpstr>
      <vt:lpstr>Release Target</vt:lpstr>
      <vt:lpstr>Try it out!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Insights from Tradeweb December 12, 2017</dc:title>
  <dc:creator>akougkas</dc:creator>
  <cp:keywords>HDFGroup</cp:keywords>
  <cp:lastModifiedBy>John Readey</cp:lastModifiedBy>
  <cp:revision>452</cp:revision>
  <dcterms:modified xsi:type="dcterms:W3CDTF">2021-07-23T02:33:13Z</dcterms:modified>
</cp:coreProperties>
</file>