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</p:sldMasterIdLst>
  <p:notesMasterIdLst>
    <p:notesMasterId r:id="rId23"/>
  </p:notesMasterIdLst>
  <p:handoutMasterIdLst>
    <p:handoutMasterId r:id="rId24"/>
  </p:handoutMasterIdLst>
  <p:sldIdLst>
    <p:sldId id="258" r:id="rId9"/>
    <p:sldId id="263" r:id="rId10"/>
    <p:sldId id="264" r:id="rId11"/>
    <p:sldId id="268" r:id="rId12"/>
    <p:sldId id="269" r:id="rId13"/>
    <p:sldId id="270" r:id="rId14"/>
    <p:sldId id="265" r:id="rId15"/>
    <p:sldId id="273" r:id="rId16"/>
    <p:sldId id="274" r:id="rId17"/>
    <p:sldId id="266" r:id="rId18"/>
    <p:sldId id="271" r:id="rId19"/>
    <p:sldId id="272" r:id="rId20"/>
    <p:sldId id="275" r:id="rId21"/>
    <p:sldId id="276" r:id="rId22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6"/>
    <p:restoredTop sz="94595"/>
  </p:normalViewPr>
  <p:slideViewPr>
    <p:cSldViewPr snapToGrid="0">
      <p:cViewPr varScale="1">
        <p:scale>
          <a:sx n="141" d="100"/>
          <a:sy n="141" d="100"/>
        </p:scale>
        <p:origin x="11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6" d="100"/>
        <a:sy n="17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customXml" Target="../customXml/item5.xml"/><Relationship Id="rId6" Type="http://schemas.openxmlformats.org/officeDocument/2006/relationships/customXml" Target="../customXml/item6.xml"/><Relationship Id="rId7" Type="http://schemas.openxmlformats.org/officeDocument/2006/relationships/customXml" Target="../customXml/item7.xml"/><Relationship Id="rId8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7/23/21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20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2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42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50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24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27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00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80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44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18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00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3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SESIP-0721-EP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pourmal@hdfgrou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document/d/1S6N1z-dQUqNsk5zvUmkQGwOuTa-OjBOzeqEDPlCINvE/edit?usp=sharin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hdfgroup.org/display/support/Downloads" TargetMode="External"/><Relationship Id="rId4" Type="http://schemas.openxmlformats.org/officeDocument/2006/relationships/hyperlink" Target="https://portal.hdfgroup.org/display/HDF5/Szip+Compression+in+HDF+Products" TargetMode="External"/><Relationship Id="rId5" Type="http://schemas.openxmlformats.org/officeDocument/2006/relationships/hyperlink" Target="https://gitlab.dkrz.de/k202009/libaec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ve.mitre.org/cgi-bin/cvekey.cgi?keyword=HDF5" TargetMode="External"/><Relationship Id="rId4" Type="http://schemas.openxmlformats.org/officeDocument/2006/relationships/hyperlink" Target="https://portal.hdfgroup.org/display/HDF5/H5P_SET_LIBVER_BOUND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nu.org/software/gzip/" TargetMode="External"/><Relationship Id="rId4" Type="http://schemas.openxmlformats.org/officeDocument/2006/relationships/hyperlink" Target="https://portal.hdfgroup.org/display/HDF5/Szip+Compression+in+HDF+Products" TargetMode="External"/><Relationship Id="rId5" Type="http://schemas.openxmlformats.org/officeDocument/2006/relationships/hyperlink" Target="https://portal.hdfgroup.org/display/support/Registered+Filter+Plugins" TargetMode="External"/><Relationship Id="rId6" Type="http://schemas.openxmlformats.org/officeDocument/2006/relationships/hyperlink" Target="https://www.h5py.org/" TargetMode="External"/><Relationship Id="rId7" Type="http://schemas.openxmlformats.org/officeDocument/2006/relationships/hyperlink" Target="https://www.pytables.org/" TargetMode="External"/><Relationship Id="rId8" Type="http://schemas.openxmlformats.org/officeDocument/2006/relationships/hyperlink" Target="https://computing.llnl.gov/projects/floating-point-compression" TargetMode="External"/><Relationship Id="rId9" Type="http://schemas.openxmlformats.org/officeDocument/2006/relationships/hyperlink" Target="https://szcompressor.org/" TargetMode="External"/><Relationship Id="rId10" Type="http://schemas.openxmlformats.org/officeDocument/2006/relationships/hyperlink" Target="https://github.com/HDFGroup/hdf5_plugin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hdfgroup.org" TargetMode="External"/><Relationship Id="rId4" Type="http://schemas.openxmlformats.org/officeDocument/2006/relationships/hyperlink" Target="https://forum.hdfgroup.org/" TargetMode="External"/><Relationship Id="rId5" Type="http://schemas.openxmlformats.org/officeDocument/2006/relationships/hyperlink" Target="mailto:eoshelp@hdfgroup.org" TargetMode="External"/><Relationship Id="rId6" Type="http://schemas.openxmlformats.org/officeDocument/2006/relationships/hyperlink" Target="https://portal.hdfgroup.org/" TargetMode="External"/><Relationship Id="rId7" Type="http://schemas.openxmlformats.org/officeDocument/2006/relationships/hyperlink" Target="https://hdfeos.org/help/index.php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DFGroup" TargetMode="External"/><Relationship Id="rId4" Type="http://schemas.openxmlformats.org/officeDocument/2006/relationships/hyperlink" Target="https://docs.hdfgroup.org/hdf5/v1_12/" TargetMode="External"/><Relationship Id="rId5" Type="http://schemas.openxmlformats.org/officeDocument/2006/relationships/hyperlink" Target="https://docs.hdfgroup.org/hdf5/develop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7293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 smtClean="0">
                <a:latin typeface="Helvetica Neue"/>
                <a:ea typeface="Helvetica Neue"/>
                <a:cs typeface="Helvetica Neue"/>
                <a:sym typeface="Helvetica Neue"/>
              </a:rPr>
              <a:t>HDF – Current Status and Future Directions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1873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 smtClean="0"/>
              <a:t>2021 ESIP Summer Meeting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Technologies contract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099" y="3998950"/>
            <a:ext cx="4478112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 smtClean="0"/>
              <a:t>Elena </a:t>
            </a:r>
            <a:r>
              <a:rPr lang="en-US" sz="1400" dirty="0" err="1" smtClean="0"/>
              <a:t>Pourmal</a:t>
            </a:r>
            <a:endParaRPr sz="1400" dirty="0"/>
          </a:p>
          <a:p>
            <a:pPr marL="0" lvl="0" indent="0"/>
            <a:r>
              <a:rPr lang="en-US" sz="1400" dirty="0"/>
              <a:t>The HDF Group </a:t>
            </a:r>
            <a:r>
              <a:rPr lang="en-US" sz="1400" dirty="0" smtClean="0"/>
              <a:t>Technical Manager, EED2 Contractor</a:t>
            </a:r>
            <a:endParaRPr lang="en-US" sz="1400" i="1" dirty="0"/>
          </a:p>
          <a:p>
            <a:pPr marL="0" lvl="0" indent="0"/>
            <a:r>
              <a:rPr lang="en-US" sz="1400" i="1" dirty="0">
                <a:hlinkClick r:id="rId3"/>
              </a:rPr>
              <a:t>epourmal@hdfgroup.org</a:t>
            </a:r>
            <a:r>
              <a:rPr lang="en-US" sz="1400" i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Update on Hierarchical Data Format (HDF) software</a:t>
            </a:r>
          </a:p>
          <a:p>
            <a:pPr lvl="1"/>
            <a:r>
              <a:rPr lang="en-US" dirty="0" smtClean="0"/>
              <a:t>Releases</a:t>
            </a:r>
          </a:p>
          <a:p>
            <a:pPr lvl="1"/>
            <a:r>
              <a:rPr lang="en-US" dirty="0" smtClean="0"/>
              <a:t>Development efforts</a:t>
            </a:r>
          </a:p>
          <a:p>
            <a:pPr lvl="1"/>
            <a:r>
              <a:rPr lang="en-US" dirty="0" smtClean="0"/>
              <a:t>Outreach</a:t>
            </a:r>
          </a:p>
          <a:p>
            <a:r>
              <a:rPr lang="en-US" dirty="0" smtClean="0"/>
              <a:t>What </a:t>
            </a:r>
            <a:r>
              <a:rPr lang="en-US" dirty="0"/>
              <a:t>is on your HDF wish list</a:t>
            </a:r>
            <a:r>
              <a:rPr lang="en-US" dirty="0" smtClean="0"/>
              <a:t>?</a:t>
            </a:r>
          </a:p>
          <a:p>
            <a:pPr marL="25400" indent="0">
              <a:buNone/>
            </a:pP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docs.google.com/document/d/1S6N1z-dQUqNsk5zvUmkQGwOuTa-OjBOzeqEDPlCINvE/edit?usp=sharing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Outline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3063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Releases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7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902408"/>
            <a:ext cx="8456064" cy="5259105"/>
          </a:xfrm>
        </p:spPr>
        <p:txBody>
          <a:bodyPr/>
          <a:lstStyle/>
          <a:p>
            <a:r>
              <a:rPr lang="en-US" sz="2800" dirty="0" smtClean="0"/>
              <a:t>Release information, source code and Linux, </a:t>
            </a:r>
            <a:r>
              <a:rPr lang="en-US" sz="2800" dirty="0" err="1" smtClean="0"/>
              <a:t>macOS</a:t>
            </a:r>
            <a:r>
              <a:rPr lang="en-US" sz="2800" dirty="0" smtClean="0"/>
              <a:t>, Windows binaries, and compression plugins are available from </a:t>
            </a:r>
            <a:r>
              <a:rPr lang="en-US" sz="2800" dirty="0" smtClean="0">
                <a:hlinkClick r:id="rId3"/>
              </a:rPr>
              <a:t>The </a:t>
            </a:r>
            <a:r>
              <a:rPr lang="en-US" sz="2800" dirty="0">
                <a:hlinkClick r:id="rId3"/>
              </a:rPr>
              <a:t>HDF Group (THG) </a:t>
            </a:r>
            <a:r>
              <a:rPr lang="en-US" sz="2800" dirty="0" smtClean="0">
                <a:hlinkClick r:id="rId3"/>
              </a:rPr>
              <a:t>Portal</a:t>
            </a:r>
            <a:endParaRPr lang="en-US" sz="2800" dirty="0"/>
          </a:p>
          <a:p>
            <a:r>
              <a:rPr lang="en-US" sz="2800" dirty="0" smtClean="0"/>
              <a:t>HDF5</a:t>
            </a:r>
          </a:p>
          <a:p>
            <a:pPr lvl="1"/>
            <a:r>
              <a:rPr lang="en-US" sz="2400" dirty="0" smtClean="0"/>
              <a:t>We support HDF5 1.8.*, 1.10.* and 1.12.* maintenance releases</a:t>
            </a:r>
          </a:p>
          <a:p>
            <a:pPr lvl="2"/>
            <a:r>
              <a:rPr lang="en-US" sz="2200" dirty="0" smtClean="0"/>
              <a:t>The latest releases are 1.8.22, 1.10.7, 1.12.1</a:t>
            </a:r>
          </a:p>
          <a:p>
            <a:pPr lvl="2"/>
            <a:r>
              <a:rPr lang="en-US" sz="2200" dirty="0" smtClean="0"/>
              <a:t>Upcoming releases are 1.10.8 and 1.8.23 in Fall 2021</a:t>
            </a:r>
          </a:p>
          <a:p>
            <a:pPr lvl="1"/>
            <a:r>
              <a:rPr lang="en-US" sz="2600" dirty="0" smtClean="0"/>
              <a:t>Starting with HDF5 1.10.7 </a:t>
            </a:r>
            <a:r>
              <a:rPr lang="en-US" sz="2600" dirty="0" smtClean="0">
                <a:hlinkClick r:id="rId4"/>
              </a:rPr>
              <a:t>szip</a:t>
            </a:r>
            <a:r>
              <a:rPr lang="en-US" sz="2600" dirty="0" smtClean="0"/>
              <a:t> compression was replaced with </a:t>
            </a:r>
            <a:r>
              <a:rPr lang="en-US" sz="2600" dirty="0" smtClean="0">
                <a:hlinkClick r:id="rId5"/>
              </a:rPr>
              <a:t>aec</a:t>
            </a:r>
            <a:r>
              <a:rPr lang="en-US" sz="2600" dirty="0" smtClean="0"/>
              <a:t> (Open Source, BSD license)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HDF5, HDF4 and </a:t>
            </a:r>
            <a:r>
              <a:rPr lang="en-US" sz="4000" dirty="0" err="1" smtClean="0"/>
              <a:t>HDFView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77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199" y="877992"/>
            <a:ext cx="8494295" cy="5410513"/>
          </a:xfrm>
        </p:spPr>
        <p:txBody>
          <a:bodyPr/>
          <a:lstStyle/>
          <a:p>
            <a:r>
              <a:rPr lang="en-US" sz="2800" dirty="0" smtClean="0"/>
              <a:t>We strongly encourage to migrate HDF5-based software from HDF5 1.8.* to the latest maintenance release of 1.10 or 1.12</a:t>
            </a:r>
          </a:p>
          <a:p>
            <a:r>
              <a:rPr lang="en-US" sz="2800" dirty="0" smtClean="0"/>
              <a:t>We address HDF5 </a:t>
            </a:r>
            <a:r>
              <a:rPr lang="en-US" sz="2800" dirty="0" smtClean="0">
                <a:hlinkClick r:id="rId3"/>
              </a:rPr>
              <a:t>Common Vulnerabilities and Exposures (CVE) issues </a:t>
            </a:r>
            <a:r>
              <a:rPr lang="en-US" sz="2800" dirty="0" smtClean="0"/>
              <a:t> in our maintenance releases</a:t>
            </a:r>
          </a:p>
          <a:p>
            <a:pPr lvl="1"/>
            <a:r>
              <a:rPr lang="en-US" sz="2600" dirty="0" smtClean="0"/>
              <a:t>CVEs are found by intentionally corrupting HDF5 files</a:t>
            </a:r>
          </a:p>
          <a:p>
            <a:pPr lvl="1"/>
            <a:r>
              <a:rPr lang="en-US" sz="2600" dirty="0" smtClean="0"/>
              <a:t>To avoid the issues, create files using </a:t>
            </a:r>
            <a:r>
              <a:rPr lang="en-US" sz="2600" dirty="0" smtClean="0">
                <a:hlinkClick r:id="rId4"/>
              </a:rPr>
              <a:t>1.10 or later File Format</a:t>
            </a:r>
            <a:r>
              <a:rPr lang="en-US" sz="2600" dirty="0" smtClean="0"/>
              <a:t> that has checksums for HDF5 metadata and the latest maintenance releases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274638"/>
            <a:ext cx="8626979" cy="876068"/>
          </a:xfrm>
        </p:spPr>
        <p:txBody>
          <a:bodyPr/>
          <a:lstStyle/>
          <a:p>
            <a:r>
              <a:rPr lang="en-US" sz="4000" dirty="0" smtClean="0"/>
              <a:t>HDF5, HDF4 and </a:t>
            </a:r>
            <a:r>
              <a:rPr lang="en-US" sz="4000" dirty="0" err="1" smtClean="0"/>
              <a:t>HDFView</a:t>
            </a:r>
            <a:r>
              <a:rPr lang="en-US" sz="4000" dirty="0" smtClean="0"/>
              <a:t> (cont’d)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59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107808"/>
            <a:ext cx="8229600" cy="3861757"/>
          </a:xfrm>
        </p:spPr>
        <p:txBody>
          <a:bodyPr/>
          <a:lstStyle/>
          <a:p>
            <a:r>
              <a:rPr lang="en-US" sz="2400" dirty="0" smtClean="0"/>
              <a:t>HDF 4.2.15  </a:t>
            </a:r>
          </a:p>
          <a:p>
            <a:pPr lvl="1"/>
            <a:r>
              <a:rPr lang="en-US" sz="2000" dirty="0" smtClean="0"/>
              <a:t>On </a:t>
            </a:r>
            <a:r>
              <a:rPr lang="en-US" sz="2000" dirty="0" err="1" smtClean="0"/>
              <a:t>macOS</a:t>
            </a:r>
            <a:r>
              <a:rPr lang="en-US" sz="2000" dirty="0" smtClean="0"/>
              <a:t> systems software must be built with the shipped XDR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library</a:t>
            </a:r>
          </a:p>
          <a:p>
            <a:pPr lvl="1"/>
            <a:r>
              <a:rPr lang="en-US" sz="2000" dirty="0" smtClean="0"/>
              <a:t>Support for </a:t>
            </a:r>
            <a:r>
              <a:rPr lang="en-US" sz="2000" dirty="0" err="1" smtClean="0"/>
              <a:t>macOS</a:t>
            </a:r>
            <a:r>
              <a:rPr lang="en-US" sz="2000" dirty="0" smtClean="0"/>
              <a:t> </a:t>
            </a:r>
            <a:r>
              <a:rPr lang="en-US" sz="2000" dirty="0" err="1" smtClean="0"/>
              <a:t>BigSur</a:t>
            </a:r>
            <a:r>
              <a:rPr lang="en-US" sz="2000" dirty="0" smtClean="0"/>
              <a:t> will be added in HDF 4.2.16 later this year </a:t>
            </a:r>
          </a:p>
          <a:p>
            <a:r>
              <a:rPr lang="en-US" sz="2400" dirty="0" err="1" smtClean="0"/>
              <a:t>HDFView</a:t>
            </a:r>
            <a:r>
              <a:rPr lang="en-US" sz="2400" dirty="0" smtClean="0"/>
              <a:t> 3.1.2</a:t>
            </a:r>
          </a:p>
          <a:p>
            <a:pPr lvl="1"/>
            <a:r>
              <a:rPr lang="en-US" sz="2000" dirty="0"/>
              <a:t>B</a:t>
            </a:r>
            <a:r>
              <a:rPr lang="en-US" sz="2000" dirty="0" smtClean="0"/>
              <a:t>uilt with </a:t>
            </a:r>
            <a:r>
              <a:rPr lang="en-US" sz="2000" dirty="0"/>
              <a:t>HDF </a:t>
            </a:r>
            <a:r>
              <a:rPr lang="en-US" sz="2000" dirty="0" smtClean="0"/>
              <a:t>4.2.15, HDF5 1.10.7, and OpenJDK</a:t>
            </a:r>
            <a:r>
              <a:rPr lang="en-US" sz="2000" baseline="30000" dirty="0" smtClean="0"/>
              <a:t>2 </a:t>
            </a:r>
            <a:r>
              <a:rPr lang="en-US" sz="2000" dirty="0" smtClean="0"/>
              <a:t>15</a:t>
            </a:r>
          </a:p>
          <a:p>
            <a:pPr lvl="1"/>
            <a:r>
              <a:rPr lang="en-US" sz="2000" dirty="0" smtClean="0"/>
              <a:t>Known issue: </a:t>
            </a:r>
            <a:r>
              <a:rPr lang="en-US" sz="2000" dirty="0" err="1" smtClean="0"/>
              <a:t>HDFView</a:t>
            </a:r>
            <a:r>
              <a:rPr lang="en-US" sz="2000" dirty="0" smtClean="0"/>
              <a:t> doesn’t handle loading of large files gracefully (size is system dependent)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274638"/>
            <a:ext cx="8626980" cy="876068"/>
          </a:xfrm>
        </p:spPr>
        <p:txBody>
          <a:bodyPr/>
          <a:lstStyle/>
          <a:p>
            <a:r>
              <a:rPr lang="en-US" sz="4000" dirty="0"/>
              <a:t>HDF5, HDF4 and </a:t>
            </a:r>
            <a:r>
              <a:rPr lang="en-US" sz="4000" dirty="0" err="1"/>
              <a:t>HDFView</a:t>
            </a:r>
            <a:r>
              <a:rPr lang="en-US" sz="4000" dirty="0"/>
              <a:t> (cont’d)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844" y="5181603"/>
            <a:ext cx="3815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smtClean="0"/>
              <a:t>1</a:t>
            </a:r>
            <a:r>
              <a:rPr lang="en-US" smtClean="0"/>
              <a:t> </a:t>
            </a:r>
            <a:r>
              <a:rPr lang="en-US" sz="1200"/>
              <a:t>Sun Microsystems Remote Procedure Call package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563220" y="5493031"/>
            <a:ext cx="2212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sz="1200" dirty="0" smtClean="0"/>
              <a:t>Open Java Development Kit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796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Efforts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1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004932"/>
            <a:ext cx="8229600" cy="5091068"/>
          </a:xfrm>
        </p:spPr>
        <p:txBody>
          <a:bodyPr/>
          <a:lstStyle/>
          <a:p>
            <a:r>
              <a:rPr lang="en-US" sz="2000" dirty="0" smtClean="0"/>
              <a:t>HDF5 is build and tested with a diverse set of compression methods</a:t>
            </a:r>
          </a:p>
          <a:p>
            <a:pPr lvl="1"/>
            <a:r>
              <a:rPr lang="en-US" sz="1600" dirty="0" smtClean="0">
                <a:hlinkClick r:id="rId3"/>
              </a:rPr>
              <a:t>GNU zip </a:t>
            </a:r>
            <a:r>
              <a:rPr lang="en-US" sz="1600" dirty="0" smtClean="0"/>
              <a:t>and </a:t>
            </a:r>
            <a:r>
              <a:rPr lang="en-US" sz="1600" dirty="0">
                <a:hlinkClick r:id="rId4"/>
              </a:rPr>
              <a:t>S</a:t>
            </a:r>
            <a:r>
              <a:rPr lang="en-US" sz="1600" dirty="0" smtClean="0">
                <a:hlinkClick r:id="rId4"/>
              </a:rPr>
              <a:t>zip</a:t>
            </a:r>
            <a:r>
              <a:rPr lang="en-US" sz="1600" dirty="0" smtClean="0"/>
              <a:t> extended-Rice lossless compression</a:t>
            </a:r>
          </a:p>
          <a:p>
            <a:pPr lvl="1"/>
            <a:r>
              <a:rPr lang="en-US" sz="1600" dirty="0" smtClean="0"/>
              <a:t>Multiple </a:t>
            </a:r>
            <a:r>
              <a:rPr lang="en-US" sz="1600" i="1" dirty="0" smtClean="0"/>
              <a:t>lossless</a:t>
            </a:r>
            <a:r>
              <a:rPr lang="en-US" sz="1600" dirty="0" smtClean="0"/>
              <a:t> and </a:t>
            </a:r>
            <a:r>
              <a:rPr lang="en-US" sz="1600" i="1" dirty="0" err="1" smtClean="0"/>
              <a:t>lossy</a:t>
            </a:r>
            <a:r>
              <a:rPr lang="en-US" sz="1600" dirty="0" smtClean="0"/>
              <a:t> compression </a:t>
            </a:r>
            <a:r>
              <a:rPr lang="en-US" sz="1600" dirty="0"/>
              <a:t>plugins </a:t>
            </a:r>
            <a:r>
              <a:rPr lang="en-US" sz="1600" dirty="0" smtClean="0">
                <a:hlinkClick r:id="rId5"/>
              </a:rPr>
              <a:t>registered</a:t>
            </a:r>
            <a:r>
              <a:rPr lang="en-US" sz="1600" dirty="0" smtClean="0"/>
              <a:t> </a:t>
            </a:r>
            <a:r>
              <a:rPr lang="en-US" sz="1600" dirty="0"/>
              <a:t>with The HDF </a:t>
            </a:r>
            <a:r>
              <a:rPr lang="en-US" sz="1600" dirty="0" smtClean="0"/>
              <a:t>Group</a:t>
            </a:r>
            <a:endParaRPr lang="en-US" sz="1600" dirty="0"/>
          </a:p>
          <a:p>
            <a:pPr lvl="2"/>
            <a:r>
              <a:rPr lang="en-US" sz="1500" dirty="0" smtClean="0"/>
              <a:t>Popular compressions used by HDF5 for Python (</a:t>
            </a:r>
            <a:r>
              <a:rPr lang="en-US" sz="1500" dirty="0" smtClean="0">
                <a:hlinkClick r:id="rId6"/>
              </a:rPr>
              <a:t>h5py</a:t>
            </a:r>
            <a:r>
              <a:rPr lang="en-US" sz="1500" dirty="0" smtClean="0"/>
              <a:t>) and </a:t>
            </a:r>
            <a:r>
              <a:rPr lang="en-US" sz="1500" dirty="0" smtClean="0">
                <a:hlinkClick r:id="rId7"/>
              </a:rPr>
              <a:t>PyTables</a:t>
            </a:r>
            <a:r>
              <a:rPr lang="en-US" sz="1500" dirty="0" smtClean="0"/>
              <a:t>, bit shuffle compression, and JPEG</a:t>
            </a:r>
          </a:p>
          <a:p>
            <a:pPr lvl="2"/>
            <a:r>
              <a:rPr lang="en-US" sz="1500" dirty="0" smtClean="0">
                <a:hlinkClick r:id="rId8"/>
              </a:rPr>
              <a:t>ZFP</a:t>
            </a:r>
            <a:r>
              <a:rPr lang="en-US" sz="1500" dirty="0" smtClean="0"/>
              <a:t> - </a:t>
            </a:r>
            <a:r>
              <a:rPr lang="en-US" sz="1500" i="1" dirty="0" err="1" smtClean="0"/>
              <a:t>lossy</a:t>
            </a:r>
            <a:r>
              <a:rPr lang="en-US" sz="1500" dirty="0" smtClean="0"/>
              <a:t> and </a:t>
            </a:r>
            <a:r>
              <a:rPr lang="en-US" sz="1500" i="1" dirty="0" smtClean="0"/>
              <a:t>lossless</a:t>
            </a:r>
            <a:r>
              <a:rPr lang="en-US" sz="1500" dirty="0" smtClean="0"/>
              <a:t> floating-point and integer high-speed compression</a:t>
            </a:r>
          </a:p>
          <a:p>
            <a:pPr lvl="2"/>
            <a:r>
              <a:rPr lang="en-US" sz="1500" dirty="0" smtClean="0">
                <a:hlinkClick r:id="rId9"/>
              </a:rPr>
              <a:t>SZ</a:t>
            </a:r>
            <a:r>
              <a:rPr lang="en-US" sz="1500" dirty="0" smtClean="0"/>
              <a:t> - </a:t>
            </a:r>
            <a:r>
              <a:rPr lang="en-US" sz="1500" i="1" dirty="0" err="1" smtClean="0"/>
              <a:t>lossy</a:t>
            </a:r>
            <a:r>
              <a:rPr lang="en-US" sz="1500" dirty="0" smtClean="0"/>
              <a:t> </a:t>
            </a:r>
            <a:r>
              <a:rPr lang="en-US" sz="1500" dirty="0"/>
              <a:t>floating-point </a:t>
            </a:r>
            <a:r>
              <a:rPr lang="en-US" sz="1500" dirty="0" smtClean="0"/>
              <a:t> and integers high-speed compression</a:t>
            </a:r>
          </a:p>
          <a:p>
            <a:pPr lvl="1"/>
            <a:r>
              <a:rPr lang="en-US" sz="1800" dirty="0" smtClean="0"/>
              <a:t>Plugins source </a:t>
            </a:r>
            <a:r>
              <a:rPr lang="en-US" sz="1800" dirty="0"/>
              <a:t>is available from </a:t>
            </a:r>
            <a:r>
              <a:rPr lang="en-US" sz="1800" dirty="0">
                <a:hlinkClick r:id="rId10"/>
              </a:rPr>
              <a:t>https://</a:t>
            </a:r>
            <a:r>
              <a:rPr lang="en-US" sz="1800" dirty="0" smtClean="0">
                <a:hlinkClick r:id="rId10"/>
              </a:rPr>
              <a:t>github.com/HDFGroup/hdf5_plugins</a:t>
            </a:r>
            <a:r>
              <a:rPr lang="en-US" sz="1800" dirty="0" smtClean="0"/>
              <a:t> </a:t>
            </a:r>
          </a:p>
          <a:p>
            <a:pPr lvl="1"/>
            <a:r>
              <a:rPr lang="en-US" sz="1800" dirty="0" smtClean="0"/>
              <a:t>Binaries are available from HDF Portal with each maintenance release</a:t>
            </a:r>
            <a:endParaRPr lang="en-US" sz="1800" dirty="0"/>
          </a:p>
          <a:p>
            <a:r>
              <a:rPr lang="en-US" sz="2000" dirty="0" smtClean="0"/>
              <a:t>Parallel HDF5 library can write/read compressed data using any of registered compressors</a:t>
            </a:r>
          </a:p>
          <a:p>
            <a:r>
              <a:rPr lang="en-US" sz="2000" dirty="0" smtClean="0"/>
              <a:t>The HDF Group developers are looking into scalability for parallel applications that use compression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HDF5 Compression Tuning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635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8435"/>
            <a:ext cx="8421880" cy="876068"/>
          </a:xfrm>
        </p:spPr>
        <p:txBody>
          <a:bodyPr/>
          <a:lstStyle/>
          <a:p>
            <a:r>
              <a:rPr lang="en-US" sz="4000" dirty="0" smtClean="0"/>
              <a:t>New Ways of Accessing HDF5 Data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983961" y="789952"/>
            <a:ext cx="5191569" cy="5213305"/>
          </a:xfrm>
        </p:spPr>
        <p:txBody>
          <a:bodyPr/>
          <a:lstStyle/>
          <a:p>
            <a:r>
              <a:rPr lang="en-US" sz="1600" dirty="0" smtClean="0"/>
              <a:t>HDF5 connectors allow access data in Object Store, Cloud (e.g., Amazon S3), on node-local storage, etc., or reorganize data for optimal I/O, or use different file format</a:t>
            </a:r>
          </a:p>
          <a:p>
            <a:pPr lvl="1"/>
            <a:r>
              <a:rPr lang="en-US" sz="1400" dirty="0" smtClean="0"/>
              <a:t>HDF5 1.13.0 release will support multiple HDF5 connectors developed for High Performance Computing applications </a:t>
            </a:r>
          </a:p>
          <a:p>
            <a:pPr lvl="1"/>
            <a:r>
              <a:rPr lang="en-US" sz="1400" dirty="0" smtClean="0"/>
              <a:t>Connector could be multi-threaded to speed-up data access</a:t>
            </a:r>
          </a:p>
          <a:p>
            <a:r>
              <a:rPr lang="en-US" sz="1600" dirty="0" smtClean="0"/>
              <a:t>HDF5 drivers (VFD) allow different access modes</a:t>
            </a:r>
          </a:p>
          <a:p>
            <a:pPr lvl="1"/>
            <a:r>
              <a:rPr lang="en-US" sz="1400" dirty="0" smtClean="0"/>
              <a:t>The </a:t>
            </a:r>
            <a:r>
              <a:rPr lang="en-US" sz="1400" dirty="0"/>
              <a:t>Splitter VFD maintains separate </a:t>
            </a:r>
            <a:r>
              <a:rPr lang="en-US" sz="1400" dirty="0" smtClean="0"/>
              <a:t>Read/Write </a:t>
            </a:r>
            <a:r>
              <a:rPr lang="en-US" sz="1400" dirty="0"/>
              <a:t>and </a:t>
            </a:r>
            <a:r>
              <a:rPr lang="en-US" sz="1400" dirty="0" smtClean="0"/>
              <a:t>Write/Only </a:t>
            </a:r>
            <a:r>
              <a:rPr lang="en-US" sz="1400" dirty="0"/>
              <a:t>channels for ”concurrent” file writes to two files using a single HDF5 file handle.</a:t>
            </a:r>
          </a:p>
          <a:p>
            <a:pPr lvl="1"/>
            <a:r>
              <a:rPr lang="en-US" sz="1400" dirty="0"/>
              <a:t>The Mirror VFD uses </a:t>
            </a:r>
            <a:r>
              <a:rPr lang="en-US" sz="1400" dirty="0" smtClean="0"/>
              <a:t>TCP/IP</a:t>
            </a:r>
            <a:r>
              <a:rPr lang="en-US" sz="1400" baseline="30000" dirty="0" smtClean="0"/>
              <a:t>1</a:t>
            </a:r>
            <a:r>
              <a:rPr lang="en-US" sz="1400" dirty="0" smtClean="0"/>
              <a:t> </a:t>
            </a:r>
            <a:r>
              <a:rPr lang="en-US" sz="1400" dirty="0"/>
              <a:t>sockets to perform write-only </a:t>
            </a:r>
            <a:r>
              <a:rPr lang="en-US" sz="1400" dirty="0" smtClean="0"/>
              <a:t> </a:t>
            </a:r>
            <a:r>
              <a:rPr lang="en-US" sz="1400" dirty="0"/>
              <a:t>file </a:t>
            </a:r>
            <a:r>
              <a:rPr lang="en-US" sz="1400" dirty="0" smtClean="0"/>
              <a:t>input/output operations  </a:t>
            </a:r>
            <a:r>
              <a:rPr lang="en-US" sz="1400" dirty="0"/>
              <a:t>on a remote machine</a:t>
            </a:r>
            <a:r>
              <a:rPr lang="en-US" sz="1400" dirty="0" smtClean="0"/>
              <a:t>.</a:t>
            </a:r>
          </a:p>
          <a:p>
            <a:pPr lvl="1"/>
            <a:r>
              <a:rPr lang="en-US" sz="1400" dirty="0" smtClean="0"/>
              <a:t>Single Writer/Multiple Reader VFD allows reader processes to access a file modified by writer process</a:t>
            </a:r>
          </a:p>
          <a:p>
            <a:pPr lvl="1"/>
            <a:r>
              <a:rPr lang="en-US" sz="1400" dirty="0" smtClean="0"/>
              <a:t>“Onion” VFD stores multiple versions of HDF5 file</a:t>
            </a:r>
            <a:endParaRPr lang="en-US" sz="1400" dirty="0"/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8" y="2669540"/>
            <a:ext cx="4027160" cy="22699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8992" y="6550223"/>
            <a:ext cx="3664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sz="1200" dirty="0" smtClean="0"/>
              <a:t>Transmission Control Protocol/Internet Protocol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95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916801"/>
            <a:ext cx="8229600" cy="5013980"/>
          </a:xfrm>
        </p:spPr>
        <p:txBody>
          <a:bodyPr/>
          <a:lstStyle/>
          <a:p>
            <a:r>
              <a:rPr lang="en-US" sz="2400" dirty="0" smtClean="0"/>
              <a:t>Contact</a:t>
            </a:r>
          </a:p>
          <a:p>
            <a:pPr lvl="1"/>
            <a:r>
              <a:rPr lang="en-US" sz="2000" dirty="0" smtClean="0">
                <a:hlinkClick r:id="rId3"/>
              </a:rPr>
              <a:t>help@hdfgroup.org</a:t>
            </a:r>
            <a:r>
              <a:rPr lang="en-US" sz="2000" dirty="0" smtClean="0"/>
              <a:t>  and </a:t>
            </a:r>
            <a:r>
              <a:rPr lang="en-US" sz="2000" dirty="0">
                <a:hlinkClick r:id="rId4"/>
              </a:rPr>
              <a:t>HDF-FORUM </a:t>
            </a:r>
            <a:r>
              <a:rPr lang="en-US" sz="2000" dirty="0" smtClean="0"/>
              <a:t>HDF software questions</a:t>
            </a:r>
          </a:p>
          <a:p>
            <a:pPr lvl="1"/>
            <a:r>
              <a:rPr lang="en-US" sz="2000" dirty="0" smtClean="0">
                <a:hlinkClick r:id="rId5"/>
              </a:rPr>
              <a:t>eoshelp@hdfgroup.org</a:t>
            </a:r>
            <a:r>
              <a:rPr lang="en-US" sz="2000" dirty="0" smtClean="0"/>
              <a:t> with questions about HDF-EOS products and software</a:t>
            </a:r>
          </a:p>
          <a:p>
            <a:r>
              <a:rPr lang="en-US" sz="2400" dirty="0" smtClean="0"/>
              <a:t>Visit</a:t>
            </a:r>
            <a:endParaRPr lang="en-US" sz="2400" dirty="0"/>
          </a:p>
          <a:p>
            <a:pPr lvl="1"/>
            <a:r>
              <a:rPr lang="en-US" sz="2000" dirty="0" smtClean="0">
                <a:hlinkClick r:id="rId6"/>
              </a:rPr>
              <a:t>HDF portal </a:t>
            </a:r>
            <a:endParaRPr lang="en-US" sz="2000" dirty="0" smtClean="0"/>
          </a:p>
          <a:p>
            <a:pPr lvl="2"/>
            <a:r>
              <a:rPr lang="en-US" sz="1600" dirty="0" smtClean="0"/>
              <a:t>HDF documentation, FAQs, Tutorials, etc.</a:t>
            </a:r>
          </a:p>
          <a:p>
            <a:pPr lvl="1"/>
            <a:r>
              <a:rPr lang="en-US" sz="2000" dirty="0" smtClean="0">
                <a:hlinkClick r:id="rId7"/>
              </a:rPr>
              <a:t>HDF – EOS Tools and Information Center</a:t>
            </a:r>
            <a:endParaRPr lang="en-US" sz="2000" dirty="0" smtClean="0"/>
          </a:p>
          <a:p>
            <a:pPr lvl="2"/>
            <a:r>
              <a:rPr lang="en-US" sz="1600" dirty="0" smtClean="0"/>
              <a:t>Great </a:t>
            </a:r>
            <a:r>
              <a:rPr lang="en-US" sz="1600" dirty="0"/>
              <a:t>collection of information related to HDF-EOS</a:t>
            </a:r>
            <a:r>
              <a:rPr lang="en-US" sz="1600" dirty="0" smtClean="0"/>
              <a:t>.</a:t>
            </a:r>
          </a:p>
          <a:p>
            <a:r>
              <a:rPr lang="en-US" sz="2400" dirty="0" smtClean="0"/>
              <a:t>Attend and present at</a:t>
            </a:r>
          </a:p>
          <a:p>
            <a:pPr lvl="1"/>
            <a:r>
              <a:rPr lang="en-US" sz="2000" dirty="0" smtClean="0"/>
              <a:t>HDF Clinic every Tuesday at 1:00 pm Central </a:t>
            </a:r>
          </a:p>
          <a:p>
            <a:pPr lvl="1"/>
            <a:r>
              <a:rPr lang="en-US" sz="2000" dirty="0" smtClean="0"/>
              <a:t>HDF User’s Group meeting, October 12-15, 2021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Getting Help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8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 smtClean="0"/>
              <a:t>HDF software is on </a:t>
            </a:r>
            <a:r>
              <a:rPr lang="en-US" sz="2800" dirty="0" smtClean="0">
                <a:hlinkClick r:id="rId3"/>
              </a:rPr>
              <a:t>GitHub</a:t>
            </a:r>
            <a:endParaRPr lang="en-US" sz="2800" dirty="0" smtClean="0"/>
          </a:p>
          <a:p>
            <a:r>
              <a:rPr lang="en-US" sz="2800" dirty="0" smtClean="0"/>
              <a:t>HDF5 documentation is in </a:t>
            </a:r>
            <a:r>
              <a:rPr lang="en-US" sz="2800" dirty="0" err="1" smtClean="0"/>
              <a:t>Doxygen</a:t>
            </a:r>
            <a:r>
              <a:rPr lang="en-US" sz="2800" dirty="0" smtClean="0"/>
              <a:t> starting with HDF5 1.12.1 release</a:t>
            </a:r>
          </a:p>
          <a:p>
            <a:pPr lvl="1"/>
            <a:r>
              <a:rPr lang="en-US" sz="2400" dirty="0" smtClean="0">
                <a:hlinkClick r:id="rId4"/>
              </a:rPr>
              <a:t>https://docs.hdfgroup.org/hdf5/v1_12/</a:t>
            </a:r>
            <a:endParaRPr lang="en-US" sz="2400" dirty="0"/>
          </a:p>
          <a:p>
            <a:pPr lvl="1"/>
            <a:r>
              <a:rPr lang="en-US" sz="2400" dirty="0" smtClean="0">
                <a:hlinkClick r:id="rId5"/>
              </a:rPr>
              <a:t>https://docs.hdfgroup.org/hdf5/develop/</a:t>
            </a:r>
            <a:endParaRPr lang="en-US" sz="2400" dirty="0" smtClean="0"/>
          </a:p>
          <a:p>
            <a:pPr lvl="1"/>
            <a:r>
              <a:rPr lang="en-US" sz="2400" dirty="0" smtClean="0"/>
              <a:t>Searchable, indexed by Google</a:t>
            </a:r>
          </a:p>
          <a:p>
            <a:pPr lvl="1"/>
            <a:r>
              <a:rPr lang="en-US" sz="2400" dirty="0" smtClean="0"/>
              <a:t>Help us to improve HDF5 documentation!</a:t>
            </a:r>
            <a:endParaRPr lang="en-US" sz="24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Contribute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4044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334178"/>
            <a:ext cx="8229600" cy="876068"/>
          </a:xfrm>
        </p:spPr>
        <p:txBody>
          <a:bodyPr/>
          <a:lstStyle/>
          <a:p>
            <a:pPr algn="ctr"/>
            <a:r>
              <a:rPr lang="en-US" dirty="0" smtClean="0"/>
              <a:t>Let’s check the wish list now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</p:spTree>
    <p:extLst>
      <p:ext uri="{BB962C8B-B14F-4D97-AF65-F5344CB8AC3E}">
        <p14:creationId xmlns:p14="http://schemas.microsoft.com/office/powerpoint/2010/main" val="40700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6.xml><?xml version="1.0" encoding="utf-8"?>
<?mso-contentType ?>
<spe:Receivers xmlns:spe="http://schemas.microsoft.com/sharepoint/events"/>
</file>

<file path=customXml/item7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Props1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3ce633a2-3058-4a23-ba20-731e7ccb36da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174951EB-ECA8-4A06-BA7C-71BCF0B0E8E4}">
  <ds:schemaRefs>
    <ds:schemaRef ds:uri="http://www.w3.org/2001/XMLSchema"/>
    <ds:schemaRef ds:uri="http://www.boldonjames.com/2008/01/sie/internal/label"/>
  </ds:schemaRefs>
</ds:datastoreItem>
</file>

<file path=customXml/itemProps6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7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6271</TotalTime>
  <Words>702</Words>
  <Application>Microsoft Macintosh PowerPoint</Application>
  <PresentationFormat>On-screen Show (4:3)</PresentationFormat>
  <Paragraphs>80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Avenir</vt:lpstr>
      <vt:lpstr>Helvetica Neue</vt:lpstr>
      <vt:lpstr>Source Sans Pro</vt:lpstr>
      <vt:lpstr>Verdana</vt:lpstr>
      <vt:lpstr>Arial</vt:lpstr>
      <vt:lpstr>EOSDIS-EED</vt:lpstr>
      <vt:lpstr>HDF – Current Status and Future Directions</vt:lpstr>
      <vt:lpstr>Outline</vt:lpstr>
      <vt:lpstr>HDF Releases</vt:lpstr>
      <vt:lpstr>HDF5, HDF4 and HDFView</vt:lpstr>
      <vt:lpstr>HDF5, HDF4 and HDFView (cont’d)</vt:lpstr>
      <vt:lpstr>HDF5, HDF4 and HDFView (cont’d)</vt:lpstr>
      <vt:lpstr>Development Efforts</vt:lpstr>
      <vt:lpstr>HDF5 Compression Tuning</vt:lpstr>
      <vt:lpstr>New Ways of Accessing HDF5 Data</vt:lpstr>
      <vt:lpstr>Outreach</vt:lpstr>
      <vt:lpstr>Getting Help</vt:lpstr>
      <vt:lpstr>Contribute</vt:lpstr>
      <vt:lpstr>Let’s check the wish list now   Thank you!</vt:lpstr>
      <vt:lpstr>This work was supported by NASA/GSFC under Raytheon Technologies contract number NNG15HZ39C.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[rtnipcontrolcode:unrestricted|rtnipvm:noipvm|rtnexportcontrolcountry:rtnexportcontrolcountrynone|rtnexportcontrolcode:rtnexportcontrolcodenone|rtnusecvm:nousecvm|]</dc:subject>
  <dc:creator>Dana Shum</dc:creator>
  <cp:lastModifiedBy>Elena Pourmal</cp:lastModifiedBy>
  <cp:revision>81</cp:revision>
  <dcterms:modified xsi:type="dcterms:W3CDTF">2021-07-23T17:21:07Z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aa93c651-ba17-4c27-aade-25565ee35a89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  <property fmtid="{D5CDD505-2E9C-101B-9397-08002B2CF9AE}" pid="22" name="bjClsUserRVM">
    <vt:lpwstr>[]</vt:lpwstr>
  </property>
</Properties>
</file>