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340" r:id="rId3"/>
    <p:sldId id="343" r:id="rId4"/>
    <p:sldId id="259" r:id="rId5"/>
    <p:sldId id="324" r:id="rId6"/>
    <p:sldId id="267" r:id="rId7"/>
    <p:sldId id="323" r:id="rId8"/>
    <p:sldId id="333" r:id="rId9"/>
    <p:sldId id="311" r:id="rId10"/>
    <p:sldId id="326" r:id="rId11"/>
    <p:sldId id="345" r:id="rId12"/>
    <p:sldId id="306" r:id="rId13"/>
    <p:sldId id="317" r:id="rId14"/>
    <p:sldId id="335" r:id="rId15"/>
    <p:sldId id="344" r:id="rId16"/>
    <p:sldId id="337" r:id="rId17"/>
    <p:sldId id="348" r:id="rId18"/>
    <p:sldId id="347" r:id="rId19"/>
    <p:sldId id="350" r:id="rId20"/>
    <p:sldId id="338" r:id="rId21"/>
    <p:sldId id="349" r:id="rId22"/>
    <p:sldId id="342" r:id="rId23"/>
    <p:sldId id="346" r:id="rId24"/>
    <p:sldId id="334" r:id="rId25"/>
    <p:sldId id="257" r:id="rId26"/>
    <p:sldId id="268" r:id="rId27"/>
    <p:sldId id="312" r:id="rId28"/>
    <p:sldId id="269" r:id="rId29"/>
    <p:sldId id="258" r:id="rId30"/>
    <p:sldId id="266" r:id="rId31"/>
    <p:sldId id="302" r:id="rId32"/>
    <p:sldId id="27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9"/>
    <p:restoredTop sz="94694"/>
  </p:normalViewPr>
  <p:slideViewPr>
    <p:cSldViewPr snapToGrid="0" snapToObjects="1">
      <p:cViewPr varScale="1">
        <p:scale>
          <a:sx n="187" d="100"/>
          <a:sy n="187" d="100"/>
        </p:scale>
        <p:origin x="23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5EA53-4321-2E41-98CB-7BDF70A76EEC}" type="datetimeFigureOut">
              <a:rPr lang="en-US" smtClean="0"/>
              <a:t>7/22/20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03378-4F3B-F34F-A9FE-46B47C06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23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251aae79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251aae79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PROJECT OVERVIEW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What we see in analysis is the native array indexing, the </a:t>
            </a:r>
            <a:r>
              <a:rPr lang="en" dirty="0" err="1">
                <a:solidFill>
                  <a:schemeClr val="dk1"/>
                </a:solidFill>
              </a:rPr>
              <a:t>l,m</a:t>
            </a:r>
            <a:r>
              <a:rPr lang="en" dirty="0">
                <a:solidFill>
                  <a:schemeClr val="dk1"/>
                </a:solidFill>
              </a:rPr>
              <a:t>, </a:t>
            </a:r>
            <a:r>
              <a:rPr lang="en-US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,j, k and the actual geometry is hidden. IFOV too. The above still not reality.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0768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L1+L2: If your scientific analysis requires combining level 1 and 2 data, one has to arrange all of this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73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Bottom part of MODIS granule, zoom in to scan line, explain boxes on WING, go to nadir.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Show difference between conventional and STARE ways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Why? Square-based vs. triangle-based integration – infusion people they understand conventional </a:t>
            </a:r>
            <a:r>
              <a:rPr lang="en-US" dirty="0" err="1"/>
              <a:t>lon-lat</a:t>
            </a:r>
            <a:r>
              <a:rPr lang="en-US" dirty="0"/>
              <a:t> grid integration/comparison (L3)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hope the comparison will help show people/convince people STARE-way is better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36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26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chunkLevel</a:t>
            </a:r>
            <a:r>
              <a:rPr lang="en-US" dirty="0"/>
              <a:t>=3 (nodes). </a:t>
            </a:r>
            <a:r>
              <a:rPr lang="en-US" dirty="0" err="1"/>
              <a:t>TrixelGrid</a:t>
            </a:r>
            <a:r>
              <a:rPr lang="en-US" dirty="0"/>
              <a:t>=0,1,2,3,4 (yellows getting darker). Swath, resolution level=5 (green).</a:t>
            </a:r>
          </a:p>
          <a:p>
            <a:endParaRPr lang="en-US" dirty="0"/>
          </a:p>
          <a:p>
            <a:r>
              <a:rPr lang="en-US" dirty="0"/>
              <a:t>*** HTM not new, NEIGHBORHOOD part is new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E08DF1-E4CB-9748-A647-0B6F37AD8A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63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do this at scale, spatial and temporal</a:t>
            </a:r>
          </a:p>
          <a:p>
            <a:r>
              <a:rPr lang="en-US" dirty="0"/>
              <a:t>NOAA help desk, don’t us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80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do this at scale, spatial and temporal</a:t>
            </a:r>
          </a:p>
          <a:p>
            <a:r>
              <a:rPr lang="en-US" dirty="0"/>
              <a:t>NOAA help desk, don’t us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29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10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4E04A-5A47-1843-9BD9-DDCF2229519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30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 nodes. GOES northern hemisphere, MODIS, Hawaii – 2deg circle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28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 detectors, adjacent scans, overlapping at the wings</a:t>
            </a:r>
          </a:p>
          <a:p>
            <a:r>
              <a:rPr lang="en-US" dirty="0"/>
              <a:t>No overlap at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03378-4F3B-F34F-A9FE-46B47C06E2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4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0x1049e66dab30632b</a:t>
            </a:r>
          </a:p>
          <a:p>
            <a:r>
              <a:rPr lang="en-US" dirty="0"/>
              <a:t>0  0x1010000000000005</a:t>
            </a:r>
          </a:p>
          <a:p>
            <a:r>
              <a:rPr lang="en-US" dirty="0"/>
              <a:t>0  0x1048000000000005</a:t>
            </a:r>
          </a:p>
          <a:p>
            <a:r>
              <a:rPr lang="en-US" dirty="0"/>
              <a:t>0  0x104a000000000005</a:t>
            </a:r>
          </a:p>
          <a:p>
            <a:r>
              <a:rPr lang="en-US" dirty="0"/>
              <a:t>0  0x104c000000000005</a:t>
            </a:r>
          </a:p>
          <a:p>
            <a:r>
              <a:rPr lang="en-US" dirty="0"/>
              <a:t>0  0x104e000000000005</a:t>
            </a:r>
          </a:p>
          <a:p>
            <a:r>
              <a:rPr lang="en-US" dirty="0"/>
              <a:t>0  0x1068000000000005</a:t>
            </a:r>
          </a:p>
          <a:p>
            <a:r>
              <a:rPr lang="en-US" dirty="0"/>
              <a:t>0  0x2c08000000000005</a:t>
            </a:r>
          </a:p>
          <a:p>
            <a:r>
              <a:rPr lang="en-US" dirty="0"/>
              <a:t>0  0x2c30000000000005</a:t>
            </a:r>
          </a:p>
          <a:p>
            <a:r>
              <a:rPr lang="en-US" dirty="0"/>
              <a:t>0  0x2c70000000000005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4E04A-5A47-1843-9BD9-DDCF2229519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62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4E04A-5A47-1843-9BD9-DDCF2229519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0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2A22-5617-CB43-9231-50954B9F7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5F334-A5A0-5144-A5FF-E1D53A768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9FCF1-C541-9248-91E9-5DD0314A7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1A0B4-171D-5841-A372-DC1A2347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6E53E-01BA-2644-A723-68509603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7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481B-FA87-6347-971C-F818EB00C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422D2-96F9-144D-82F6-83C32D83A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B7320-8150-1448-809D-D40EAF7B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A6A9D-F9BB-024A-8CD3-1F91D5ED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0057-B806-DE41-AEE7-A853E627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2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C4431-5D28-294E-AC4A-3AB1065F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B5CF8-619E-054C-9E0A-E40193509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036F1-A897-8940-89ED-E185058B1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A0ED3-5958-7148-B88B-7BFDDCC45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FDDAC-C152-2843-9BEE-79604F1E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1629-7DED-8544-B1CB-A9B3C7D2E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A8EEB-6A43-604F-8190-6AB07FC22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4473E-6F78-E446-8BEF-7880EE0C7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D62BE-D90C-8244-AABD-05434FD7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FB06D-2071-FA4A-93FB-D67D5590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AD854-722D-BC41-9883-085919E24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7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0E55A-FE5C-CB4C-8DC6-12CFE92A1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7E10C-1DDF-EB48-8C97-BB1A34BB5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C339B-3FEC-0E49-80D9-D40F5A8B2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35DCF-EF7E-614F-944B-ECAAA45E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C755B7-2696-F243-94E4-3B5381610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3FA991-019B-7548-AF4A-2C123526A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F292D4-EDDE-564D-BDA2-C7398706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2534A8-6CFB-4D45-BF92-93F6CECA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1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6F7F-9987-B84C-B250-A399996B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6A3A6-2A55-9548-AE1F-04BDB662E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FB0E0-C80B-C543-8743-0C60F3B51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83C67-46CC-1741-BF73-6D229C1DB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6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72C739-5E5A-2848-95FB-DC05E4CF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FB82E-0FCC-4349-B956-DB1F37856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ED2B8-F5C8-E547-9732-803D53E3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72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05AEA-EB32-B34D-814C-6B110324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AFB54-39B0-A64A-A409-AFF1F764D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551D1-CA5E-DC4F-A29C-99F8EE64D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CB1CD-A287-1B44-AE16-3025F9FF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B00FF-453E-EF44-904F-0F496617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1B42AA-AB11-0B45-8215-574C2995E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5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5CB6-26EB-F747-91B7-B7094790A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245E22-6FCA-EF46-A288-10456D211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BA4BE-0BF0-314D-ACA1-6DE294872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7ED90-7C1C-7E49-8AFA-33E757B3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3AE9D-9D90-FE40-9F38-BF822BE2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A5CFE-BD67-1948-A110-5BA8C753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7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B2F3E-CD25-A249-B550-BD553A3D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7ED66-D7D3-D246-B5C0-C7033BDBD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D46AE-2DA8-604C-AF41-0CF22C71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5F023-0E89-044F-ABCC-A8F1DCB1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CFDC8-37FC-AA4A-9FB4-EFBFB34A3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8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B54218-7086-3F44-9A67-580229AAD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7D3E6A-A176-F24C-92DC-A5E645673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E14E-E579-2B41-A088-CDBB9EC37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83EA4-FDF3-F74F-BB7E-98DF94A0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A87BF-0409-2E45-B34A-43B689F1B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76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883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15AED8-5D39-FC49-8722-93A9D760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120B0-0B5F-AE47-8133-4316289FD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F926E-1509-9F40-9A0B-86DC65D5A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B776A-99D9-1040-B16B-AC04D6710ED4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9B65F-F5C7-5243-A433-5E39FA035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666F1-383D-D241-95DA-6ECAE37B4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4E7CD-3140-D648-9080-4D07A26D59E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06" descr="NASAmeatball_transp">
            <a:extLst>
              <a:ext uri="{FF2B5EF4-FFF2-40B4-BE49-F238E27FC236}">
                <a16:creationId xmlns:a16="http://schemas.microsoft.com/office/drawing/2014/main" id="{ACF2A329-AD23-C84A-8704-970F65238A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62"/>
            <a:ext cx="8382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67">
            <a:extLst>
              <a:ext uri="{FF2B5EF4-FFF2-40B4-BE49-F238E27FC236}">
                <a16:creationId xmlns:a16="http://schemas.microsoft.com/office/drawing/2014/main" id="{BA2379DF-86E1-2A4F-9E7D-F2A906F345E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6815" y="6629400"/>
            <a:ext cx="10259662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68">
            <a:extLst>
              <a:ext uri="{FF2B5EF4-FFF2-40B4-BE49-F238E27FC236}">
                <a16:creationId xmlns:a16="http://schemas.microsoft.com/office/drawing/2014/main" id="{363412B6-986D-284E-A290-EC286F5D252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6815" y="6553200"/>
            <a:ext cx="10335862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16">
            <a:extLst>
              <a:ext uri="{FF2B5EF4-FFF2-40B4-BE49-F238E27FC236}">
                <a16:creationId xmlns:a16="http://schemas.microsoft.com/office/drawing/2014/main" id="{D0723632-6A1B-3849-90DD-F4C399BBC8D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67137" y="6613525"/>
            <a:ext cx="46577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n-US" sz="1000" b="1" dirty="0">
                <a:solidFill>
                  <a:srgbClr val="2E6696"/>
                </a:solidFill>
                <a:latin typeface="Verdana" pitchFamily="34" charset="0"/>
              </a:rPr>
              <a:t>Advancing Collaborative Connections for Earth System Science</a:t>
            </a: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83D539AB-197F-B149-A78D-DD4B62C666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739027" y="6343650"/>
            <a:ext cx="1374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n-US" sz="2400" b="1" i="1" dirty="0">
                <a:solidFill>
                  <a:srgbClr val="2E6696"/>
                </a:solidFill>
                <a:latin typeface="Lucida Grande" charset="0"/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387849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https://lh4.googleusercontent.com/S8WOTjPVTBeGTZXgYoINwebg6qbjTiQwV8X8CfQ_PeGwpfEAphgNY8GnP3LWbfCTxrBTCEDEHun60VkzxWicx_3ra0VvuAvReXfxfgQJl8ROE3fzs6ztWbcL74Onziw8ijB39N5JkYuV1Q" TargetMode="Externa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https://lh4.googleusercontent.com/S8WOTjPVTBeGTZXgYoINwebg6qbjTiQwV8X8CfQ_PeGwpfEAphgNY8GnP3LWbfCTxrBTCEDEHun60VkzxWicx_3ra0VvuAvReXfxfgQJl8ROE3fzs6ztWbcL74Onziw8ijB39N5JkYuV1Q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https://lh4.googleusercontent.com/S8WOTjPVTBeGTZXgYoINwebg6qbjTiQwV8X8CfQ_PeGwpfEAphgNY8GnP3LWbfCTxrBTCEDEHun60VkzxWicx_3ra0VvuAvReXfxfgQJl8ROE3fzs6ztWbcL74Onziw8ijB39N5JkYuV1Q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patioTempora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15.png"/><Relationship Id="rId4" Type="http://schemas.openxmlformats.org/officeDocument/2006/relationships/image" Target="../media/image33.png"/><Relationship Id="rId9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9A01D-B485-9144-9600-9790DDC59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371" y="588330"/>
            <a:ext cx="11691258" cy="2387600"/>
          </a:xfrm>
        </p:spPr>
        <p:txBody>
          <a:bodyPr>
            <a:normAutofit fontScale="90000"/>
          </a:bodyPr>
          <a:lstStyle/>
          <a:p>
            <a:r>
              <a:rPr lang="en-US" b="1" cap="all" dirty="0"/>
              <a:t>STARE-PODS: A Versatile data store leveraging the </a:t>
            </a:r>
            <a:r>
              <a:rPr lang="en-US" b="1" cap="all" dirty="0" err="1"/>
              <a:t>hdf</a:t>
            </a:r>
            <a:r>
              <a:rPr lang="en-US" b="1" cap="all" dirty="0"/>
              <a:t> virtual object layer for compatibility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49798B-4A0B-0745-95B2-6F2FEE497D3A}"/>
              </a:ext>
            </a:extLst>
          </p:cNvPr>
          <p:cNvSpPr txBox="1"/>
          <p:nvPr/>
        </p:nvSpPr>
        <p:spPr>
          <a:xfrm>
            <a:off x="390419" y="3130531"/>
            <a:ext cx="11157734" cy="3488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/>
              <a:t>Michael L Rilee</a:t>
            </a:r>
            <a:r>
              <a:rPr lang="en-US" i="1" baseline="30000" dirty="0"/>
              <a:t>1,2</a:t>
            </a:r>
            <a:r>
              <a:rPr lang="en-US" i="1" dirty="0"/>
              <a:t> </a:t>
            </a:r>
            <a:r>
              <a:rPr lang="en-US" i="1" dirty="0" err="1"/>
              <a:t>Kwo</a:t>
            </a:r>
            <a:r>
              <a:rPr lang="en-US" i="1" dirty="0"/>
              <a:t>-Sen Kuo</a:t>
            </a:r>
            <a:r>
              <a:rPr lang="en-US" i="1" baseline="30000" dirty="0"/>
              <a:t>1,3</a:t>
            </a:r>
            <a:r>
              <a:rPr lang="en-US" dirty="0"/>
              <a:t>,</a:t>
            </a:r>
            <a:r>
              <a:rPr lang="en-US" i="1" dirty="0"/>
              <a:t> James Gallagher</a:t>
            </a:r>
            <a:r>
              <a:rPr lang="en-US" i="1" baseline="30000" dirty="0"/>
              <a:t>4</a:t>
            </a:r>
            <a:r>
              <a:rPr lang="en-US" dirty="0"/>
              <a:t>, </a:t>
            </a:r>
            <a:r>
              <a:rPr lang="en-US" i="1" dirty="0"/>
              <a:t>James Frew</a:t>
            </a:r>
            <a:r>
              <a:rPr lang="en-US" i="1" baseline="30000" dirty="0"/>
              <a:t>5</a:t>
            </a:r>
            <a:r>
              <a:rPr lang="en-US" i="1" dirty="0"/>
              <a:t>, </a:t>
            </a:r>
            <a:r>
              <a:rPr lang="en-US" i="1" dirty="0" err="1"/>
              <a:t>Niklas</a:t>
            </a:r>
            <a:r>
              <a:rPr lang="en-US" i="1" dirty="0"/>
              <a:t> Griessbaum</a:t>
            </a:r>
            <a:r>
              <a:rPr lang="en-US" i="1" baseline="30000" dirty="0"/>
              <a:t>5</a:t>
            </a:r>
            <a:r>
              <a:rPr lang="en-US" i="1" dirty="0"/>
              <a:t>, </a:t>
            </a:r>
          </a:p>
          <a:p>
            <a:pPr algn="ctr"/>
            <a:r>
              <a:rPr lang="en-US" i="1" dirty="0"/>
              <a:t>Edward Hartnett</a:t>
            </a:r>
            <a:r>
              <a:rPr lang="en-US" i="1" baseline="30000" dirty="0"/>
              <a:t>6</a:t>
            </a:r>
            <a:r>
              <a:rPr lang="en-US" i="1" dirty="0"/>
              <a:t>, Robert Wolfe</a:t>
            </a:r>
            <a:r>
              <a:rPr lang="en-US" i="1" baseline="30000" dirty="0"/>
              <a:t>1</a:t>
            </a:r>
            <a:r>
              <a:rPr lang="en-US" i="1" dirty="0"/>
              <a:t>, Gerd Heber</a:t>
            </a:r>
            <a:r>
              <a:rPr lang="en-US" i="1" baseline="30000" dirty="0"/>
              <a:t>7</a:t>
            </a:r>
            <a:r>
              <a:rPr lang="en-US" i="1" dirty="0"/>
              <a:t>, Siri </a:t>
            </a:r>
            <a:r>
              <a:rPr lang="en-US" i="1" dirty="0" err="1"/>
              <a:t>Jodha</a:t>
            </a:r>
            <a:r>
              <a:rPr lang="en-US" i="1" dirty="0"/>
              <a:t> Khalsa</a:t>
            </a:r>
            <a:r>
              <a:rPr lang="en-US" i="1" baseline="30000" dirty="0"/>
              <a:t>8</a:t>
            </a:r>
            <a:endParaRPr lang="en-US" baseline="30000" dirty="0"/>
          </a:p>
          <a:p>
            <a:pPr algn="ctr"/>
            <a:endParaRPr lang="en-US" sz="1400" baseline="30000" dirty="0"/>
          </a:p>
          <a:p>
            <a:pPr algn="ctr"/>
            <a:endParaRPr lang="en-US" sz="1400" baseline="30000" dirty="0"/>
          </a:p>
          <a:p>
            <a:pPr algn="ctr"/>
            <a:r>
              <a:rPr lang="en-US" sz="1400" baseline="30000" dirty="0"/>
              <a:t>1</a:t>
            </a:r>
            <a:r>
              <a:rPr lang="en-US" sz="1400" dirty="0"/>
              <a:t>NASA Goddard Space Flight Center, Greenbelt, Maryland, USA</a:t>
            </a:r>
          </a:p>
          <a:p>
            <a:pPr algn="ctr"/>
            <a:r>
              <a:rPr lang="en-US" sz="1400" baseline="30000" dirty="0"/>
              <a:t>2</a:t>
            </a:r>
            <a:r>
              <a:rPr lang="en-US" sz="1400" dirty="0"/>
              <a:t>Rilee Systems Technologies LLC, Derwood, Maryland, USA</a:t>
            </a:r>
          </a:p>
          <a:p>
            <a:pPr algn="ctr"/>
            <a:r>
              <a:rPr lang="en-US" sz="1400" baseline="30000" dirty="0"/>
              <a:t>3</a:t>
            </a:r>
            <a:r>
              <a:rPr lang="en-US" sz="1400" dirty="0"/>
              <a:t>Bayesics LLC, Bowie, Maryland, USA</a:t>
            </a:r>
          </a:p>
          <a:p>
            <a:pPr algn="ctr"/>
            <a:r>
              <a:rPr lang="en-US" sz="1400" baseline="30000" dirty="0"/>
              <a:t>4</a:t>
            </a:r>
            <a:r>
              <a:rPr lang="en-US" sz="1400" dirty="0"/>
              <a:t>OPeNDAP, Inc., Narragansett, Rhode Island, USA</a:t>
            </a:r>
          </a:p>
          <a:p>
            <a:pPr algn="ctr"/>
            <a:r>
              <a:rPr lang="en-US" sz="1400" baseline="30000" dirty="0"/>
              <a:t>5</a:t>
            </a:r>
            <a:r>
              <a:rPr lang="en-US" sz="1400" dirty="0"/>
              <a:t>University of California, Santa Barbara, California, USA</a:t>
            </a:r>
          </a:p>
          <a:p>
            <a:pPr algn="ctr"/>
            <a:r>
              <a:rPr lang="en-US" sz="1400" baseline="30000" dirty="0"/>
              <a:t>6</a:t>
            </a:r>
            <a:r>
              <a:rPr lang="en-US" sz="1400" dirty="0"/>
              <a:t>Ed Hartnett Consulting, Boulder, CO, USA</a:t>
            </a:r>
          </a:p>
          <a:p>
            <a:pPr algn="ctr"/>
            <a:r>
              <a:rPr lang="en-US" sz="1400" baseline="30000" dirty="0"/>
              <a:t>7</a:t>
            </a:r>
            <a:r>
              <a:rPr lang="en-US" sz="1400" dirty="0"/>
              <a:t>The HDF Group, Champaign, IL, USA</a:t>
            </a:r>
          </a:p>
          <a:p>
            <a:pPr algn="ctr"/>
            <a:r>
              <a:rPr lang="en-US" sz="1400" baseline="30000" dirty="0"/>
              <a:t>8</a:t>
            </a:r>
            <a:r>
              <a:rPr lang="en-US" sz="1400" dirty="0"/>
              <a:t>Coloradio Associates for Science and Technology LLC, Boulder, CO, USA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2020 ESIP Summer Meeting</a:t>
            </a:r>
          </a:p>
          <a:p>
            <a:pPr algn="ctr"/>
            <a:r>
              <a:rPr lang="en-US" dirty="0"/>
              <a:t>2020 July 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A81828-3DDB-2E4E-95FC-19E409B1BED8}"/>
              </a:ext>
            </a:extLst>
          </p:cNvPr>
          <p:cNvSpPr txBox="1"/>
          <p:nvPr/>
        </p:nvSpPr>
        <p:spPr>
          <a:xfrm>
            <a:off x="0" y="5827333"/>
            <a:ext cx="289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STARE</a:t>
            </a:r>
          </a:p>
          <a:p>
            <a:pPr algn="ctr"/>
            <a:r>
              <a:rPr lang="en-US" sz="1200" dirty="0"/>
              <a:t>Proposal No. 17-ACCESS17-0039</a:t>
            </a:r>
          </a:p>
          <a:p>
            <a:pPr algn="ctr"/>
            <a:r>
              <a:rPr lang="en-US" sz="1200" dirty="0"/>
              <a:t>Federal Award ID No. 80NSSC18M0118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F99BF7-E0DE-4D45-8B41-3A95A84D9B8E}"/>
              </a:ext>
            </a:extLst>
          </p:cNvPr>
          <p:cNvSpPr txBox="1"/>
          <p:nvPr/>
        </p:nvSpPr>
        <p:spPr>
          <a:xfrm>
            <a:off x="3145809" y="141698"/>
            <a:ext cx="522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SpatioTemporal</a:t>
            </a:r>
            <a:r>
              <a:rPr lang="en-US" i="1" dirty="0"/>
              <a:t> Adaptive Resolution Encoding (STARE)</a:t>
            </a:r>
          </a:p>
        </p:txBody>
      </p:sp>
    </p:spTree>
    <p:extLst>
      <p:ext uri="{BB962C8B-B14F-4D97-AF65-F5344CB8AC3E}">
        <p14:creationId xmlns:p14="http://schemas.microsoft.com/office/powerpoint/2010/main" val="400846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2E2C-20A1-B34D-9A20-FA037E4F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4418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STARE-PODS</a:t>
            </a:r>
            <a:r>
              <a:rPr lang="en-US" sz="4000" dirty="0"/>
              <a:t> for scalable Analysis Ready Data (ARD)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9BE76-7634-0C43-9983-0C0DBF97F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647" y="1503220"/>
            <a:ext cx="10796153" cy="5098474"/>
          </a:xfrm>
        </p:spPr>
        <p:txBody>
          <a:bodyPr>
            <a:normAutofit/>
          </a:bodyPr>
          <a:lstStyle/>
          <a:p>
            <a:r>
              <a:rPr lang="en-US" dirty="0"/>
              <a:t>Diverse low-level Earth Science data (ESD) requires special treatment to co-align and combine for integrative analysis</a:t>
            </a:r>
          </a:p>
          <a:p>
            <a:r>
              <a:rPr lang="en-US" dirty="0"/>
              <a:t>The </a:t>
            </a:r>
            <a:r>
              <a:rPr lang="en-US" dirty="0" err="1"/>
              <a:t>SpatioTemporal</a:t>
            </a:r>
            <a:r>
              <a:rPr lang="en-US" dirty="0"/>
              <a:t> Adaptive Resolution Encoding (STARE) provides a unifying indexing scheme to combine geo-located ESD</a:t>
            </a:r>
          </a:p>
          <a:p>
            <a:r>
              <a:rPr lang="en-US" dirty="0"/>
              <a:t>STARE partitioned ESD enables </a:t>
            </a:r>
            <a:r>
              <a:rPr lang="en-US" b="1" dirty="0"/>
              <a:t>Parallel Optimized Data Store </a:t>
            </a:r>
            <a:r>
              <a:rPr lang="en-US" dirty="0"/>
              <a:t>(PODS)</a:t>
            </a:r>
          </a:p>
          <a:p>
            <a:r>
              <a:rPr lang="en-US" dirty="0"/>
              <a:t>HDF’s Virtual Object Layer (VOL) and Virtual Data Set (VDS) technologies can provide familiar front-ends to data in STARE-PODS</a:t>
            </a:r>
          </a:p>
          <a:p>
            <a:r>
              <a:rPr lang="en-US" dirty="0"/>
              <a:t>STARE-PODS unifies accessing diverse data with minimum duplication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i="1" dirty="0"/>
              <a:t>STARE-PODS is a proposal to NASA/ACCESS-19 currently under review.</a:t>
            </a:r>
          </a:p>
        </p:txBody>
      </p:sp>
    </p:spTree>
    <p:extLst>
      <p:ext uri="{BB962C8B-B14F-4D97-AF65-F5344CB8AC3E}">
        <p14:creationId xmlns:p14="http://schemas.microsoft.com/office/powerpoint/2010/main" val="3661055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FC50-D907-EA4D-B8F6-DF8F3BA6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CAF5C-261A-AE4E-903D-FEB03032F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43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 rotWithShape="1">
          <a:blip r:embed="rId3">
            <a:alphaModFix/>
          </a:blip>
          <a:srcRect l="1781" r="10488" b="5509"/>
          <a:stretch/>
        </p:blipFill>
        <p:spPr>
          <a:xfrm>
            <a:off x="1391478" y="611261"/>
            <a:ext cx="8479885" cy="531177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315733" y="5808733"/>
            <a:ext cx="11135049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/>
            <a:r>
              <a:rPr lang="en" sz="2400" b="1" dirty="0"/>
              <a:t>Existing native array &amp; memory indexing impedes integration and processing.</a:t>
            </a:r>
            <a:endParaRPr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4A9793-3951-A747-9410-508CE1F6C132}"/>
              </a:ext>
            </a:extLst>
          </p:cNvPr>
          <p:cNvSpPr txBox="1"/>
          <p:nvPr/>
        </p:nvSpPr>
        <p:spPr>
          <a:xfrm>
            <a:off x="954157" y="149596"/>
            <a:ext cx="2284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STARE Basics</a:t>
            </a:r>
          </a:p>
        </p:txBody>
      </p:sp>
    </p:spTree>
    <p:extLst>
      <p:ext uri="{BB962C8B-B14F-4D97-AF65-F5344CB8AC3E}">
        <p14:creationId xmlns:p14="http://schemas.microsoft.com/office/powerpoint/2010/main" val="247598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265103B-E919-AD41-BCA6-5E421CF9B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7314"/>
            <a:ext cx="12192000" cy="43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11E1E4-21F3-C443-B401-2045B12F7592}"/>
              </a:ext>
            </a:extLst>
          </p:cNvPr>
          <p:cNvSpPr txBox="1"/>
          <p:nvPr/>
        </p:nvSpPr>
        <p:spPr>
          <a:xfrm>
            <a:off x="838200" y="5715001"/>
            <a:ext cx="1026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swath sections, A and B, overlap with the region of interest (ROI) outlined in black, with data on separate computational nodes (numbered).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F7EFABE-2525-4146-A5B5-E0677074B45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03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Parallel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/>
              <a:t>&amp; distributed indexing based on native array partitioning leads to extra data movement, breaking </a:t>
            </a:r>
            <a:r>
              <a:rPr lang="en-US" sz="4400" i="1" u="sng" dirty="0">
                <a:solidFill>
                  <a:srgbClr val="FF0000"/>
                </a:solidFill>
              </a:rPr>
              <a:t>SCALABILITY</a:t>
            </a:r>
            <a:r>
              <a:rPr lang="en-US" sz="44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1256F-1A71-AC4F-AE43-03FF5F872669}"/>
              </a:ext>
            </a:extLst>
          </p:cNvPr>
          <p:cNvSpPr txBox="1"/>
          <p:nvPr/>
        </p:nvSpPr>
        <p:spPr>
          <a:xfrm>
            <a:off x="4274434" y="1350403"/>
            <a:ext cx="1694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Higher-res nadir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3387EBE-5401-7E45-82A2-A3FC3160B3FB}"/>
              </a:ext>
            </a:extLst>
          </p:cNvPr>
          <p:cNvCxnSpPr/>
          <p:nvPr/>
        </p:nvCxnSpPr>
        <p:spPr>
          <a:xfrm>
            <a:off x="5290457" y="1687286"/>
            <a:ext cx="511629" cy="283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3D729EE-AF61-0344-BC83-0D0524C59873}"/>
              </a:ext>
            </a:extLst>
          </p:cNvPr>
          <p:cNvSpPr txBox="1"/>
          <p:nvPr/>
        </p:nvSpPr>
        <p:spPr>
          <a:xfrm>
            <a:off x="7396607" y="1405040"/>
            <a:ext cx="1609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Lower-res wing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3781DA9-474B-5541-962E-D0C167F90DE7}"/>
              </a:ext>
            </a:extLst>
          </p:cNvPr>
          <p:cNvCxnSpPr>
            <a:stCxn id="8" idx="1"/>
          </p:cNvCxnSpPr>
          <p:nvPr/>
        </p:nvCxnSpPr>
        <p:spPr>
          <a:xfrm flipH="1">
            <a:off x="7021287" y="1589706"/>
            <a:ext cx="375320" cy="86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B4E696C-E726-9146-B477-77ABA2B55751}"/>
              </a:ext>
            </a:extLst>
          </p:cNvPr>
          <p:cNvSpPr txBox="1"/>
          <p:nvPr/>
        </p:nvSpPr>
        <p:spPr>
          <a:xfrm>
            <a:off x="166922" y="1687286"/>
            <a:ext cx="18439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Region of interest</a:t>
            </a:r>
          </a:p>
        </p:txBody>
      </p: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39CD326B-8546-6F44-B91F-B547A1F5AA90}"/>
              </a:ext>
            </a:extLst>
          </p:cNvPr>
          <p:cNvCxnSpPr>
            <a:cxnSpLocks/>
            <a:stCxn id="5" idx="2"/>
          </p:cNvCxnSpPr>
          <p:nvPr/>
        </p:nvCxnSpPr>
        <p:spPr>
          <a:xfrm rot="16200000" flipH="1">
            <a:off x="1100912" y="2044611"/>
            <a:ext cx="530144" cy="554158"/>
          </a:xfrm>
          <a:prstGeom prst="curved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6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1F32138-2712-A041-885E-CE1F253C9BE6}"/>
              </a:ext>
            </a:extLst>
          </p:cNvPr>
          <p:cNvGrpSpPr/>
          <p:nvPr/>
        </p:nvGrpSpPr>
        <p:grpSpPr>
          <a:xfrm>
            <a:off x="6481233" y="910438"/>
            <a:ext cx="2779256" cy="4747982"/>
            <a:chOff x="0" y="0"/>
            <a:chExt cx="857885" cy="1499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74E9D81-D6FB-8F4B-AAE9-617DF1656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21109" r="77472">
                          <a14:foregroundMark x1="42969" y1="41667" x2="30664" y2="50781"/>
                          <a14:foregroundMark x1="46875" y1="27604" x2="50195" y2="552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63" r="15482"/>
            <a:stretch>
              <a:fillRect/>
            </a:stretch>
          </p:blipFill>
          <p:spPr bwMode="auto">
            <a:xfrm rot="9000000">
              <a:off x="0" y="0"/>
              <a:ext cx="857885" cy="913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lc="http://schemas.openxmlformats.org/drawingml/2006/lockedCanvas">
                  <a:solidFill>
                    <a:srgbClr val="FFFFFF"/>
                  </a:solidFill>
                </a14:hiddenFill>
              </a:ex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5BADFA-04C8-8849-B7BB-3E8F152FD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1390" r="80004">
                          <a14:foregroundMark x1="39453" y1="22135" x2="50977" y2="22135"/>
                          <a14:foregroundMark x1="34766" y1="41406" x2="49219" y2="39844"/>
                          <a14:foregroundMark x1="47461" y1="58333" x2="51563" y2="421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63" r="12669"/>
            <a:stretch>
              <a:fillRect/>
            </a:stretch>
          </p:blipFill>
          <p:spPr bwMode="auto">
            <a:xfrm rot="18000000">
              <a:off x="16446" y="746651"/>
              <a:ext cx="743585" cy="761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lc="http://schemas.openxmlformats.org/drawingml/2006/lockedCanvas">
                  <a:solidFill>
                    <a:srgbClr val="FFFFFF"/>
                  </a:solidFill>
                </a14:hiddenFill>
              </a:ex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2ECBC87-DDEA-874F-8197-66E967FF852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95" y="1344788"/>
            <a:ext cx="3890738" cy="202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picture containing plate, table, sitting, black&#10;&#10;Description automatically generated">
            <a:extLst>
              <a:ext uri="{FF2B5EF4-FFF2-40B4-BE49-F238E27FC236}">
                <a16:creationId xmlns:a16="http://schemas.microsoft.com/office/drawing/2014/main" id="{9C1F0CD1-460E-6B48-A72F-1066573499D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95" y="3456719"/>
            <a:ext cx="3890738" cy="20214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4E3759-7C4D-C447-A863-6E19C2E3C6E8}"/>
              </a:ext>
            </a:extLst>
          </p:cNvPr>
          <p:cNvSpPr txBox="1"/>
          <p:nvPr/>
        </p:nvSpPr>
        <p:spPr>
          <a:xfrm>
            <a:off x="954157" y="149596"/>
            <a:ext cx="8431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Encoding a locations in a recursive spatial quad-tree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7C3AA-C056-B842-8908-939F8F6F4956}"/>
              </a:ext>
            </a:extLst>
          </p:cNvPr>
          <p:cNvSpPr txBox="1"/>
          <p:nvPr/>
        </p:nvSpPr>
        <p:spPr>
          <a:xfrm>
            <a:off x="954156" y="5975067"/>
            <a:ext cx="972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STARE Temporal indexing is similar but based on calendrical periods.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17A1A0-0C4F-EC4E-BE74-C9814A318B9D}"/>
              </a:ext>
            </a:extLst>
          </p:cNvPr>
          <p:cNvSpPr txBox="1"/>
          <p:nvPr/>
        </p:nvSpPr>
        <p:spPr>
          <a:xfrm>
            <a:off x="8626361" y="2382814"/>
            <a:ext cx="3420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tilted root polyhedron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7FA681-ED6F-8544-95CD-5D8875FBA566}"/>
              </a:ext>
            </a:extLst>
          </p:cNvPr>
          <p:cNvSpPr txBox="1"/>
          <p:nvPr/>
        </p:nvSpPr>
        <p:spPr>
          <a:xfrm>
            <a:off x="8844407" y="4178940"/>
            <a:ext cx="30428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First refinement level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D68901-8E8C-F74F-8C24-A2EA239F6EBD}"/>
              </a:ext>
            </a:extLst>
          </p:cNvPr>
          <p:cNvSpPr txBox="1"/>
          <p:nvPr/>
        </p:nvSpPr>
        <p:spPr>
          <a:xfrm>
            <a:off x="176571" y="3105834"/>
            <a:ext cx="2993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STARE Spatial ‘Trixels’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Encoded  as 64-bit integers</a:t>
            </a:r>
          </a:p>
        </p:txBody>
      </p:sp>
    </p:spTree>
    <p:extLst>
      <p:ext uri="{BB962C8B-B14F-4D97-AF65-F5344CB8AC3E}">
        <p14:creationId xmlns:p14="http://schemas.microsoft.com/office/powerpoint/2010/main" val="385365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>
            <a:extLst>
              <a:ext uri="{FF2B5EF4-FFF2-40B4-BE49-F238E27FC236}">
                <a16:creationId xmlns:a16="http://schemas.microsoft.com/office/drawing/2014/main" id="{61D76DB6-4F71-A442-94BF-7248AAD1D6F6}"/>
              </a:ext>
            </a:extLst>
          </p:cNvPr>
          <p:cNvSpPr/>
          <p:nvPr/>
        </p:nvSpPr>
        <p:spPr>
          <a:xfrm>
            <a:off x="218941" y="6220458"/>
            <a:ext cx="10547797" cy="637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56B148-D835-794B-98AC-1EBAFB25DFCE}"/>
              </a:ext>
            </a:extLst>
          </p:cNvPr>
          <p:cNvGrpSpPr/>
          <p:nvPr/>
        </p:nvGrpSpPr>
        <p:grpSpPr>
          <a:xfrm>
            <a:off x="2029712" y="1539789"/>
            <a:ext cx="1410465" cy="5182468"/>
            <a:chOff x="109577" y="123876"/>
            <a:chExt cx="1410465" cy="518246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B007AC-9E54-5E47-9B0C-291075A19660}"/>
                </a:ext>
              </a:extLst>
            </p:cNvPr>
            <p:cNvSpPr/>
            <p:nvPr/>
          </p:nvSpPr>
          <p:spPr>
            <a:xfrm>
              <a:off x="109577" y="123876"/>
              <a:ext cx="1410465" cy="5182468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AEFA29E-DB91-684E-B897-493680B91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454" y="3983816"/>
              <a:ext cx="1156188" cy="114230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F9E336-79C8-424C-ABE0-A4B6D940B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248" y="2729582"/>
              <a:ext cx="1101367" cy="102182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0AB72B-F23D-084D-83C4-108657AA4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152" y="1510102"/>
              <a:ext cx="1084490" cy="10350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B2319D-7216-D04E-9B1C-B21D1242E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305" y="342549"/>
              <a:ext cx="891479" cy="97916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6237CE-74C4-B04E-9102-2D2C04E302BF}"/>
              </a:ext>
            </a:extLst>
          </p:cNvPr>
          <p:cNvGrpSpPr/>
          <p:nvPr/>
        </p:nvGrpSpPr>
        <p:grpSpPr>
          <a:xfrm>
            <a:off x="2317623" y="2886615"/>
            <a:ext cx="1081654" cy="900921"/>
            <a:chOff x="2317623" y="2886615"/>
            <a:chExt cx="1081654" cy="900921"/>
          </a:xfrm>
        </p:grpSpPr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BEC26BDB-AE54-2F42-A64D-30D77CFAA1FA}"/>
                </a:ext>
              </a:extLst>
            </p:cNvPr>
            <p:cNvSpPr/>
            <p:nvPr/>
          </p:nvSpPr>
          <p:spPr>
            <a:xfrm rot="2426626">
              <a:off x="2317623" y="2886615"/>
              <a:ext cx="1081654" cy="900921"/>
            </a:xfrm>
            <a:prstGeom prst="triangle">
              <a:avLst>
                <a:gd name="adj" fmla="val 45473"/>
              </a:avLst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0337CE27-9577-0141-9B85-77FDA60DBBDB}"/>
                </a:ext>
              </a:extLst>
            </p:cNvPr>
            <p:cNvSpPr/>
            <p:nvPr/>
          </p:nvSpPr>
          <p:spPr>
            <a:xfrm rot="13043935">
              <a:off x="2429113" y="3308273"/>
              <a:ext cx="539383" cy="410499"/>
            </a:xfrm>
            <a:prstGeom prst="triangle">
              <a:avLst>
                <a:gd name="adj" fmla="val 45473"/>
              </a:avLst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D553A2-61FF-BE42-8B41-3D5DDE4A74C9}"/>
              </a:ext>
            </a:extLst>
          </p:cNvPr>
          <p:cNvSpPr/>
          <p:nvPr/>
        </p:nvSpPr>
        <p:spPr>
          <a:xfrm>
            <a:off x="4673542" y="5806395"/>
            <a:ext cx="870024" cy="84006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C87E11-845C-024D-816B-99880B7E8BF7}"/>
              </a:ext>
            </a:extLst>
          </p:cNvPr>
          <p:cNvSpPr txBox="1"/>
          <p:nvPr/>
        </p:nvSpPr>
        <p:spPr>
          <a:xfrm>
            <a:off x="4747211" y="5836397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48E876-1BFF-3740-A02A-7DA15C2AA769}"/>
              </a:ext>
            </a:extLst>
          </p:cNvPr>
          <p:cNvSpPr/>
          <p:nvPr/>
        </p:nvSpPr>
        <p:spPr>
          <a:xfrm>
            <a:off x="3762448" y="5806395"/>
            <a:ext cx="870024" cy="84006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099576-7D9D-2542-B23E-11CDEFF1B4E6}"/>
              </a:ext>
            </a:extLst>
          </p:cNvPr>
          <p:cNvSpPr txBox="1"/>
          <p:nvPr/>
        </p:nvSpPr>
        <p:spPr>
          <a:xfrm>
            <a:off x="3836117" y="5836397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5FAF9E-5DAC-3248-8391-B7030FD052B5}"/>
              </a:ext>
            </a:extLst>
          </p:cNvPr>
          <p:cNvSpPr/>
          <p:nvPr/>
        </p:nvSpPr>
        <p:spPr>
          <a:xfrm>
            <a:off x="5584636" y="5806395"/>
            <a:ext cx="870024" cy="8400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9A8F48-114E-F74E-BA53-241E3C487E11}"/>
              </a:ext>
            </a:extLst>
          </p:cNvPr>
          <p:cNvSpPr txBox="1"/>
          <p:nvPr/>
        </p:nvSpPr>
        <p:spPr>
          <a:xfrm>
            <a:off x="5658305" y="5836397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270445-3138-BD4A-B2C9-BC0C55335BD9}"/>
              </a:ext>
            </a:extLst>
          </p:cNvPr>
          <p:cNvSpPr/>
          <p:nvPr/>
        </p:nvSpPr>
        <p:spPr>
          <a:xfrm>
            <a:off x="6495731" y="5806395"/>
            <a:ext cx="870024" cy="8400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496B38-AFD5-2C47-8D24-4AA1DD0D726A}"/>
              </a:ext>
            </a:extLst>
          </p:cNvPr>
          <p:cNvSpPr txBox="1"/>
          <p:nvPr/>
        </p:nvSpPr>
        <p:spPr>
          <a:xfrm>
            <a:off x="6569400" y="5836397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A794CE9-7979-CF40-8A7F-C5663D069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661426" y="5167318"/>
            <a:ext cx="1773276" cy="1584246"/>
          </a:xfrm>
          <a:prstGeom prst="rect">
            <a:avLst/>
          </a:prstGeom>
        </p:spPr>
      </p:pic>
      <p:sp>
        <p:nvSpPr>
          <p:cNvPr id="22" name="Isosceles Triangle 26">
            <a:extLst>
              <a:ext uri="{FF2B5EF4-FFF2-40B4-BE49-F238E27FC236}">
                <a16:creationId xmlns:a16="http://schemas.microsoft.com/office/drawing/2014/main" id="{84161D60-2BB0-A04F-A663-2912656B287F}"/>
              </a:ext>
            </a:extLst>
          </p:cNvPr>
          <p:cNvSpPr/>
          <p:nvPr/>
        </p:nvSpPr>
        <p:spPr>
          <a:xfrm>
            <a:off x="5383560" y="1555715"/>
            <a:ext cx="320009" cy="289327"/>
          </a:xfrm>
          <a:prstGeom prst="triangl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BB99F6-7286-124B-9187-9ACF395C1551}"/>
              </a:ext>
            </a:extLst>
          </p:cNvPr>
          <p:cNvCxnSpPr>
            <a:stCxn id="22" idx="3"/>
            <a:endCxn id="62" idx="0"/>
          </p:cNvCxnSpPr>
          <p:nvPr/>
        </p:nvCxnSpPr>
        <p:spPr>
          <a:xfrm flipH="1">
            <a:off x="4360907" y="1845042"/>
            <a:ext cx="1182658" cy="7360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658F9C4-EBF6-D946-BE9F-87DFC4FBFBC8}"/>
              </a:ext>
            </a:extLst>
          </p:cNvPr>
          <p:cNvCxnSpPr>
            <a:stCxn id="22" idx="3"/>
            <a:endCxn id="52" idx="0"/>
          </p:cNvCxnSpPr>
          <p:nvPr/>
        </p:nvCxnSpPr>
        <p:spPr>
          <a:xfrm flipH="1">
            <a:off x="5170912" y="1845042"/>
            <a:ext cx="372653" cy="9326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2F63FF8-579A-814D-A1CC-D1D85797C59A}"/>
              </a:ext>
            </a:extLst>
          </p:cNvPr>
          <p:cNvCxnSpPr>
            <a:stCxn id="22" idx="3"/>
            <a:endCxn id="32" idx="0"/>
          </p:cNvCxnSpPr>
          <p:nvPr/>
        </p:nvCxnSpPr>
        <p:spPr>
          <a:xfrm>
            <a:off x="5543565" y="1845042"/>
            <a:ext cx="505673" cy="11511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68CBBFC-F4EB-884B-8B16-3E4CA671C0B8}"/>
              </a:ext>
            </a:extLst>
          </p:cNvPr>
          <p:cNvCxnSpPr>
            <a:stCxn id="22" idx="3"/>
            <a:endCxn id="42" idx="0"/>
          </p:cNvCxnSpPr>
          <p:nvPr/>
        </p:nvCxnSpPr>
        <p:spPr>
          <a:xfrm>
            <a:off x="5543565" y="1845042"/>
            <a:ext cx="1382103" cy="13815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B3C791-ABB4-9149-95FB-2509B8BBF1DA}"/>
              </a:ext>
            </a:extLst>
          </p:cNvPr>
          <p:cNvGrpSpPr/>
          <p:nvPr/>
        </p:nvGrpSpPr>
        <p:grpSpPr>
          <a:xfrm>
            <a:off x="5569224" y="2996163"/>
            <a:ext cx="777209" cy="1439660"/>
            <a:chOff x="7130244" y="2276317"/>
            <a:chExt cx="777209" cy="1439660"/>
          </a:xfrm>
        </p:grpSpPr>
        <p:sp>
          <p:nvSpPr>
            <p:cNvPr id="28" name="Isosceles Triangle 56">
              <a:extLst>
                <a:ext uri="{FF2B5EF4-FFF2-40B4-BE49-F238E27FC236}">
                  <a16:creationId xmlns:a16="http://schemas.microsoft.com/office/drawing/2014/main" id="{1A8C1933-9717-8043-83EE-A8024655AF37}"/>
                </a:ext>
              </a:extLst>
            </p:cNvPr>
            <p:cNvSpPr/>
            <p:nvPr/>
          </p:nvSpPr>
          <p:spPr>
            <a:xfrm>
              <a:off x="7130244" y="29694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57">
              <a:extLst>
                <a:ext uri="{FF2B5EF4-FFF2-40B4-BE49-F238E27FC236}">
                  <a16:creationId xmlns:a16="http://schemas.microsoft.com/office/drawing/2014/main" id="{2FC86BE7-4578-1B4E-A934-5A2C3C289926}"/>
                </a:ext>
              </a:extLst>
            </p:cNvPr>
            <p:cNvSpPr/>
            <p:nvPr/>
          </p:nvSpPr>
          <p:spPr>
            <a:xfrm>
              <a:off x="7282644" y="31218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58">
              <a:extLst>
                <a:ext uri="{FF2B5EF4-FFF2-40B4-BE49-F238E27FC236}">
                  <a16:creationId xmlns:a16="http://schemas.microsoft.com/office/drawing/2014/main" id="{47AA8D7C-C53B-194D-8C8A-9AC5A0429D6B}"/>
                </a:ext>
              </a:extLst>
            </p:cNvPr>
            <p:cNvSpPr/>
            <p:nvPr/>
          </p:nvSpPr>
          <p:spPr>
            <a:xfrm>
              <a:off x="7435044" y="32742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59">
              <a:extLst>
                <a:ext uri="{FF2B5EF4-FFF2-40B4-BE49-F238E27FC236}">
                  <a16:creationId xmlns:a16="http://schemas.microsoft.com/office/drawing/2014/main" id="{BE167CF7-623F-AC41-80D2-182B5F98E2F9}"/>
                </a:ext>
              </a:extLst>
            </p:cNvPr>
            <p:cNvSpPr/>
            <p:nvPr/>
          </p:nvSpPr>
          <p:spPr>
            <a:xfrm>
              <a:off x="7587444" y="34266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Isosceles Triangle 72">
              <a:extLst>
                <a:ext uri="{FF2B5EF4-FFF2-40B4-BE49-F238E27FC236}">
                  <a16:creationId xmlns:a16="http://schemas.microsoft.com/office/drawing/2014/main" id="{B1B779D7-7D1E-044F-96F7-A7BFB43FF821}"/>
                </a:ext>
              </a:extLst>
            </p:cNvPr>
            <p:cNvSpPr/>
            <p:nvPr/>
          </p:nvSpPr>
          <p:spPr>
            <a:xfrm>
              <a:off x="7450253" y="2276317"/>
              <a:ext cx="320009" cy="289327"/>
            </a:xfrm>
            <a:prstGeom prst="triangle">
              <a:avLst/>
            </a:prstGeom>
            <a:solidFill>
              <a:srgbClr val="80004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C635234-1F10-D546-A05F-8A0A02D19689}"/>
                </a:ext>
              </a:extLst>
            </p:cNvPr>
            <p:cNvCxnSpPr>
              <a:stCxn id="32" idx="3"/>
              <a:endCxn id="28" idx="0"/>
            </p:cNvCxnSpPr>
            <p:nvPr/>
          </p:nvCxnSpPr>
          <p:spPr>
            <a:xfrm flipH="1">
              <a:off x="7290249" y="2565644"/>
              <a:ext cx="320009" cy="4038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7B20AC-D124-8F44-89C5-660C4B74C68E}"/>
                </a:ext>
              </a:extLst>
            </p:cNvPr>
            <p:cNvCxnSpPr>
              <a:stCxn id="32" idx="3"/>
              <a:endCxn id="29" idx="0"/>
            </p:cNvCxnSpPr>
            <p:nvPr/>
          </p:nvCxnSpPr>
          <p:spPr>
            <a:xfrm flipH="1">
              <a:off x="7442649" y="2565644"/>
              <a:ext cx="167609" cy="5562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E880A21-44EA-8C4B-9E0F-096E22D3F57D}"/>
                </a:ext>
              </a:extLst>
            </p:cNvPr>
            <p:cNvCxnSpPr>
              <a:stCxn id="32" idx="3"/>
              <a:endCxn id="30" idx="0"/>
            </p:cNvCxnSpPr>
            <p:nvPr/>
          </p:nvCxnSpPr>
          <p:spPr>
            <a:xfrm flipH="1">
              <a:off x="7595049" y="2565644"/>
              <a:ext cx="15209" cy="7086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A2507E6-4D6F-BF41-8ECF-57DC0ECCA7BE}"/>
                </a:ext>
              </a:extLst>
            </p:cNvPr>
            <p:cNvCxnSpPr>
              <a:stCxn id="32" idx="3"/>
              <a:endCxn id="31" idx="0"/>
            </p:cNvCxnSpPr>
            <p:nvPr/>
          </p:nvCxnSpPr>
          <p:spPr>
            <a:xfrm>
              <a:off x="7610258" y="2565644"/>
              <a:ext cx="137191" cy="861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264E58C-EEC7-CC4D-8984-0BDE909B605B}"/>
              </a:ext>
            </a:extLst>
          </p:cNvPr>
          <p:cNvGrpSpPr/>
          <p:nvPr/>
        </p:nvGrpSpPr>
        <p:grpSpPr>
          <a:xfrm>
            <a:off x="6445654" y="3226609"/>
            <a:ext cx="777209" cy="1439660"/>
            <a:chOff x="7130244" y="2276317"/>
            <a:chExt cx="777209" cy="1439660"/>
          </a:xfrm>
        </p:grpSpPr>
        <p:sp>
          <p:nvSpPr>
            <p:cNvPr id="38" name="Isosceles Triangle 86">
              <a:extLst>
                <a:ext uri="{FF2B5EF4-FFF2-40B4-BE49-F238E27FC236}">
                  <a16:creationId xmlns:a16="http://schemas.microsoft.com/office/drawing/2014/main" id="{F86A1F65-9100-8647-BEF0-2D4DD41656DF}"/>
                </a:ext>
              </a:extLst>
            </p:cNvPr>
            <p:cNvSpPr/>
            <p:nvPr/>
          </p:nvSpPr>
          <p:spPr>
            <a:xfrm>
              <a:off x="7130244" y="29694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87">
              <a:extLst>
                <a:ext uri="{FF2B5EF4-FFF2-40B4-BE49-F238E27FC236}">
                  <a16:creationId xmlns:a16="http://schemas.microsoft.com/office/drawing/2014/main" id="{33FA3DAE-8E85-7B41-A16C-5115FC48BCC7}"/>
                </a:ext>
              </a:extLst>
            </p:cNvPr>
            <p:cNvSpPr/>
            <p:nvPr/>
          </p:nvSpPr>
          <p:spPr>
            <a:xfrm>
              <a:off x="7282644" y="31218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88">
              <a:extLst>
                <a:ext uri="{FF2B5EF4-FFF2-40B4-BE49-F238E27FC236}">
                  <a16:creationId xmlns:a16="http://schemas.microsoft.com/office/drawing/2014/main" id="{00F14ED6-3F6F-D34E-BB1D-869D7D5FDC80}"/>
                </a:ext>
              </a:extLst>
            </p:cNvPr>
            <p:cNvSpPr/>
            <p:nvPr/>
          </p:nvSpPr>
          <p:spPr>
            <a:xfrm>
              <a:off x="7435044" y="32742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89">
              <a:extLst>
                <a:ext uri="{FF2B5EF4-FFF2-40B4-BE49-F238E27FC236}">
                  <a16:creationId xmlns:a16="http://schemas.microsoft.com/office/drawing/2014/main" id="{633A1224-D509-5E4D-B8B6-E273AE085A4D}"/>
                </a:ext>
              </a:extLst>
            </p:cNvPr>
            <p:cNvSpPr/>
            <p:nvPr/>
          </p:nvSpPr>
          <p:spPr>
            <a:xfrm>
              <a:off x="7587444" y="34266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90">
              <a:extLst>
                <a:ext uri="{FF2B5EF4-FFF2-40B4-BE49-F238E27FC236}">
                  <a16:creationId xmlns:a16="http://schemas.microsoft.com/office/drawing/2014/main" id="{B7D38F73-BBD2-DA4F-9D29-2676F7B57AD5}"/>
                </a:ext>
              </a:extLst>
            </p:cNvPr>
            <p:cNvSpPr/>
            <p:nvPr/>
          </p:nvSpPr>
          <p:spPr>
            <a:xfrm>
              <a:off x="7450253" y="2276317"/>
              <a:ext cx="320009" cy="289327"/>
            </a:xfrm>
            <a:prstGeom prst="triangle">
              <a:avLst/>
            </a:prstGeom>
            <a:solidFill>
              <a:srgbClr val="80004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E01DDA9-79D3-954D-8B3A-F10B9C15AFA7}"/>
                </a:ext>
              </a:extLst>
            </p:cNvPr>
            <p:cNvCxnSpPr>
              <a:stCxn id="42" idx="3"/>
              <a:endCxn id="38" idx="0"/>
            </p:cNvCxnSpPr>
            <p:nvPr/>
          </p:nvCxnSpPr>
          <p:spPr>
            <a:xfrm flipH="1">
              <a:off x="7290249" y="2565644"/>
              <a:ext cx="320009" cy="4038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9A8FE87-7AFC-944A-BB9F-8BB3D1BC2FA1}"/>
                </a:ext>
              </a:extLst>
            </p:cNvPr>
            <p:cNvCxnSpPr>
              <a:stCxn id="42" idx="3"/>
              <a:endCxn id="39" idx="0"/>
            </p:cNvCxnSpPr>
            <p:nvPr/>
          </p:nvCxnSpPr>
          <p:spPr>
            <a:xfrm flipH="1">
              <a:off x="7442649" y="2565644"/>
              <a:ext cx="167609" cy="5562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D71F9D5-BA05-FD40-84F7-96DE82EC3FC1}"/>
                </a:ext>
              </a:extLst>
            </p:cNvPr>
            <p:cNvCxnSpPr>
              <a:stCxn id="42" idx="3"/>
              <a:endCxn id="40" idx="0"/>
            </p:cNvCxnSpPr>
            <p:nvPr/>
          </p:nvCxnSpPr>
          <p:spPr>
            <a:xfrm flipH="1">
              <a:off x="7595049" y="2565644"/>
              <a:ext cx="15209" cy="7086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DAE89CD-50B6-8C42-BCB8-2DA9F6AB686F}"/>
                </a:ext>
              </a:extLst>
            </p:cNvPr>
            <p:cNvCxnSpPr>
              <a:stCxn id="42" idx="3"/>
              <a:endCxn id="41" idx="0"/>
            </p:cNvCxnSpPr>
            <p:nvPr/>
          </p:nvCxnSpPr>
          <p:spPr>
            <a:xfrm>
              <a:off x="7610258" y="2565644"/>
              <a:ext cx="137191" cy="861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EECA65E-38AE-F74E-91EC-C7991CCA0F97}"/>
              </a:ext>
            </a:extLst>
          </p:cNvPr>
          <p:cNvGrpSpPr/>
          <p:nvPr/>
        </p:nvGrpSpPr>
        <p:grpSpPr>
          <a:xfrm>
            <a:off x="4690898" y="2777726"/>
            <a:ext cx="777209" cy="1439660"/>
            <a:chOff x="7130244" y="2276317"/>
            <a:chExt cx="777209" cy="1439660"/>
          </a:xfrm>
        </p:grpSpPr>
        <p:sp>
          <p:nvSpPr>
            <p:cNvPr id="48" name="Isosceles Triangle 96">
              <a:extLst>
                <a:ext uri="{FF2B5EF4-FFF2-40B4-BE49-F238E27FC236}">
                  <a16:creationId xmlns:a16="http://schemas.microsoft.com/office/drawing/2014/main" id="{B313E87A-7C3B-C441-9E85-10406B1A1E9F}"/>
                </a:ext>
              </a:extLst>
            </p:cNvPr>
            <p:cNvSpPr/>
            <p:nvPr/>
          </p:nvSpPr>
          <p:spPr>
            <a:xfrm>
              <a:off x="7130244" y="29694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sceles Triangle 97">
              <a:extLst>
                <a:ext uri="{FF2B5EF4-FFF2-40B4-BE49-F238E27FC236}">
                  <a16:creationId xmlns:a16="http://schemas.microsoft.com/office/drawing/2014/main" id="{0DCA55DC-E3D2-CD48-80A5-7A11B5362629}"/>
                </a:ext>
              </a:extLst>
            </p:cNvPr>
            <p:cNvSpPr/>
            <p:nvPr/>
          </p:nvSpPr>
          <p:spPr>
            <a:xfrm>
              <a:off x="7282644" y="31218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Isosceles Triangle 98">
              <a:extLst>
                <a:ext uri="{FF2B5EF4-FFF2-40B4-BE49-F238E27FC236}">
                  <a16:creationId xmlns:a16="http://schemas.microsoft.com/office/drawing/2014/main" id="{9CACE143-E633-804F-A91C-DC2EF0481336}"/>
                </a:ext>
              </a:extLst>
            </p:cNvPr>
            <p:cNvSpPr/>
            <p:nvPr/>
          </p:nvSpPr>
          <p:spPr>
            <a:xfrm>
              <a:off x="7435044" y="32742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99">
              <a:extLst>
                <a:ext uri="{FF2B5EF4-FFF2-40B4-BE49-F238E27FC236}">
                  <a16:creationId xmlns:a16="http://schemas.microsoft.com/office/drawing/2014/main" id="{D4184AB0-E8F8-6140-9094-7D0E99CC7832}"/>
                </a:ext>
              </a:extLst>
            </p:cNvPr>
            <p:cNvSpPr/>
            <p:nvPr/>
          </p:nvSpPr>
          <p:spPr>
            <a:xfrm>
              <a:off x="7587444" y="34266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100">
              <a:extLst>
                <a:ext uri="{FF2B5EF4-FFF2-40B4-BE49-F238E27FC236}">
                  <a16:creationId xmlns:a16="http://schemas.microsoft.com/office/drawing/2014/main" id="{EB3CEE9B-4EBD-EF4E-B100-03DEAA7A2FBA}"/>
                </a:ext>
              </a:extLst>
            </p:cNvPr>
            <p:cNvSpPr/>
            <p:nvPr/>
          </p:nvSpPr>
          <p:spPr>
            <a:xfrm>
              <a:off x="7450253" y="2276317"/>
              <a:ext cx="320009" cy="289327"/>
            </a:xfrm>
            <a:prstGeom prst="triangle">
              <a:avLst/>
            </a:prstGeom>
            <a:solidFill>
              <a:srgbClr val="80004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D9BE6A0-5A1E-1041-BBAA-486A64E872EA}"/>
                </a:ext>
              </a:extLst>
            </p:cNvPr>
            <p:cNvCxnSpPr>
              <a:stCxn id="52" idx="3"/>
              <a:endCxn id="48" idx="0"/>
            </p:cNvCxnSpPr>
            <p:nvPr/>
          </p:nvCxnSpPr>
          <p:spPr>
            <a:xfrm flipH="1">
              <a:off x="7290249" y="2565644"/>
              <a:ext cx="320009" cy="4038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DF14E4-E055-AA4E-A90E-43593DC3B3E0}"/>
                </a:ext>
              </a:extLst>
            </p:cNvPr>
            <p:cNvCxnSpPr>
              <a:stCxn id="52" idx="3"/>
              <a:endCxn id="49" idx="0"/>
            </p:cNvCxnSpPr>
            <p:nvPr/>
          </p:nvCxnSpPr>
          <p:spPr>
            <a:xfrm flipH="1">
              <a:off x="7442649" y="2565644"/>
              <a:ext cx="167609" cy="5562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68B478-4513-8A42-BD5A-9EBCDB82D92F}"/>
                </a:ext>
              </a:extLst>
            </p:cNvPr>
            <p:cNvCxnSpPr>
              <a:stCxn id="52" idx="3"/>
              <a:endCxn id="50" idx="0"/>
            </p:cNvCxnSpPr>
            <p:nvPr/>
          </p:nvCxnSpPr>
          <p:spPr>
            <a:xfrm flipH="1">
              <a:off x="7595049" y="2565644"/>
              <a:ext cx="15209" cy="7086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C6D1A11-F20F-A148-91F1-EE48B576560A}"/>
                </a:ext>
              </a:extLst>
            </p:cNvPr>
            <p:cNvCxnSpPr>
              <a:stCxn id="52" idx="3"/>
              <a:endCxn id="51" idx="0"/>
            </p:cNvCxnSpPr>
            <p:nvPr/>
          </p:nvCxnSpPr>
          <p:spPr>
            <a:xfrm>
              <a:off x="7610258" y="2565644"/>
              <a:ext cx="137191" cy="861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91094FF-A9AA-9346-AED0-CDC0C067C919}"/>
              </a:ext>
            </a:extLst>
          </p:cNvPr>
          <p:cNvGrpSpPr/>
          <p:nvPr/>
        </p:nvGrpSpPr>
        <p:grpSpPr>
          <a:xfrm>
            <a:off x="3880893" y="2581133"/>
            <a:ext cx="777209" cy="1439660"/>
            <a:chOff x="7130244" y="2276317"/>
            <a:chExt cx="777209" cy="1439660"/>
          </a:xfrm>
        </p:grpSpPr>
        <p:sp>
          <p:nvSpPr>
            <p:cNvPr id="58" name="Isosceles Triangle 106">
              <a:extLst>
                <a:ext uri="{FF2B5EF4-FFF2-40B4-BE49-F238E27FC236}">
                  <a16:creationId xmlns:a16="http://schemas.microsoft.com/office/drawing/2014/main" id="{73F1293B-80A7-134D-AAA3-FFBDA5F925ED}"/>
                </a:ext>
              </a:extLst>
            </p:cNvPr>
            <p:cNvSpPr/>
            <p:nvPr/>
          </p:nvSpPr>
          <p:spPr>
            <a:xfrm>
              <a:off x="7130244" y="29694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sceles Triangle 107">
              <a:extLst>
                <a:ext uri="{FF2B5EF4-FFF2-40B4-BE49-F238E27FC236}">
                  <a16:creationId xmlns:a16="http://schemas.microsoft.com/office/drawing/2014/main" id="{706A4458-EE25-494B-8057-724004FF2943}"/>
                </a:ext>
              </a:extLst>
            </p:cNvPr>
            <p:cNvSpPr/>
            <p:nvPr/>
          </p:nvSpPr>
          <p:spPr>
            <a:xfrm>
              <a:off x="7282644" y="31218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Isosceles Triangle 108">
              <a:extLst>
                <a:ext uri="{FF2B5EF4-FFF2-40B4-BE49-F238E27FC236}">
                  <a16:creationId xmlns:a16="http://schemas.microsoft.com/office/drawing/2014/main" id="{E189CAE9-4A19-B54A-A4B6-26EE712DE0EC}"/>
                </a:ext>
              </a:extLst>
            </p:cNvPr>
            <p:cNvSpPr/>
            <p:nvPr/>
          </p:nvSpPr>
          <p:spPr>
            <a:xfrm>
              <a:off x="7435044" y="32742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109">
              <a:extLst>
                <a:ext uri="{FF2B5EF4-FFF2-40B4-BE49-F238E27FC236}">
                  <a16:creationId xmlns:a16="http://schemas.microsoft.com/office/drawing/2014/main" id="{4211A067-9ACA-EB45-8F20-CF0C1F7FD315}"/>
                </a:ext>
              </a:extLst>
            </p:cNvPr>
            <p:cNvSpPr/>
            <p:nvPr/>
          </p:nvSpPr>
          <p:spPr>
            <a:xfrm>
              <a:off x="7587444" y="3426650"/>
              <a:ext cx="320009" cy="289327"/>
            </a:xfrm>
            <a:prstGeom prst="triangle">
              <a:avLst/>
            </a:prstGeom>
            <a:solidFill>
              <a:srgbClr val="00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Isosceles Triangle 110">
              <a:extLst>
                <a:ext uri="{FF2B5EF4-FFF2-40B4-BE49-F238E27FC236}">
                  <a16:creationId xmlns:a16="http://schemas.microsoft.com/office/drawing/2014/main" id="{B50748BE-B255-2D48-BA37-8C780C0E2263}"/>
                </a:ext>
              </a:extLst>
            </p:cNvPr>
            <p:cNvSpPr/>
            <p:nvPr/>
          </p:nvSpPr>
          <p:spPr>
            <a:xfrm>
              <a:off x="7450253" y="2276317"/>
              <a:ext cx="320009" cy="289327"/>
            </a:xfrm>
            <a:prstGeom prst="triangle">
              <a:avLst/>
            </a:prstGeom>
            <a:solidFill>
              <a:srgbClr val="80004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A1237CD-AF2D-074A-9C9E-F173C6AC4712}"/>
                </a:ext>
              </a:extLst>
            </p:cNvPr>
            <p:cNvCxnSpPr>
              <a:stCxn id="62" idx="3"/>
              <a:endCxn id="58" idx="0"/>
            </p:cNvCxnSpPr>
            <p:nvPr/>
          </p:nvCxnSpPr>
          <p:spPr>
            <a:xfrm flipH="1">
              <a:off x="7290249" y="2565644"/>
              <a:ext cx="320009" cy="4038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C7702FB-BEE5-4D4D-8E78-90840D0C39A6}"/>
                </a:ext>
              </a:extLst>
            </p:cNvPr>
            <p:cNvCxnSpPr>
              <a:stCxn id="62" idx="3"/>
              <a:endCxn id="59" idx="0"/>
            </p:cNvCxnSpPr>
            <p:nvPr/>
          </p:nvCxnSpPr>
          <p:spPr>
            <a:xfrm flipH="1">
              <a:off x="7442649" y="2565644"/>
              <a:ext cx="167609" cy="5562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40D5AE5-5245-4943-BC7E-C184BE9610B2}"/>
                </a:ext>
              </a:extLst>
            </p:cNvPr>
            <p:cNvCxnSpPr>
              <a:stCxn id="62" idx="3"/>
              <a:endCxn id="60" idx="0"/>
            </p:cNvCxnSpPr>
            <p:nvPr/>
          </p:nvCxnSpPr>
          <p:spPr>
            <a:xfrm flipH="1">
              <a:off x="7595049" y="2565644"/>
              <a:ext cx="15209" cy="7086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8CC2365-BFC4-154D-BE30-5498EE60841B}"/>
                </a:ext>
              </a:extLst>
            </p:cNvPr>
            <p:cNvCxnSpPr>
              <a:stCxn id="62" idx="3"/>
              <a:endCxn id="61" idx="0"/>
            </p:cNvCxnSpPr>
            <p:nvPr/>
          </p:nvCxnSpPr>
          <p:spPr>
            <a:xfrm>
              <a:off x="7610258" y="2565644"/>
              <a:ext cx="137191" cy="861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6421AFA-10D0-1A40-959E-B3E746DB94C3}"/>
              </a:ext>
            </a:extLst>
          </p:cNvPr>
          <p:cNvSpPr txBox="1"/>
          <p:nvPr/>
        </p:nvSpPr>
        <p:spPr>
          <a:xfrm>
            <a:off x="3714083" y="4760641"/>
            <a:ext cx="958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Chunk 1</a:t>
            </a:r>
          </a:p>
          <a:p>
            <a:pPr algn="ctr"/>
            <a:r>
              <a:rPr lang="en-US" dirty="0"/>
              <a:t>ffc0-ffcc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FC1BEE-64A8-934D-8A46-72528DE47C96}"/>
              </a:ext>
            </a:extLst>
          </p:cNvPr>
          <p:cNvSpPr txBox="1"/>
          <p:nvPr/>
        </p:nvSpPr>
        <p:spPr>
          <a:xfrm>
            <a:off x="4658101" y="4772890"/>
            <a:ext cx="981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Chunk 2</a:t>
            </a:r>
          </a:p>
          <a:p>
            <a:pPr algn="ctr"/>
            <a:r>
              <a:rPr lang="en-US" dirty="0"/>
              <a:t>ffd0-ffdc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DA3740B-CE1A-1B4C-AAAD-1E7DD0D64213}"/>
              </a:ext>
            </a:extLst>
          </p:cNvPr>
          <p:cNvSpPr txBox="1"/>
          <p:nvPr/>
        </p:nvSpPr>
        <p:spPr>
          <a:xfrm>
            <a:off x="5567130" y="4782020"/>
            <a:ext cx="969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Chunk 3</a:t>
            </a:r>
          </a:p>
          <a:p>
            <a:pPr algn="ctr"/>
            <a:r>
              <a:rPr lang="en-US" dirty="0"/>
              <a:t>ffe0-ffec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151BA37-1592-2D44-A1D0-703C979EE96A}"/>
              </a:ext>
            </a:extLst>
          </p:cNvPr>
          <p:cNvSpPr txBox="1"/>
          <p:nvPr/>
        </p:nvSpPr>
        <p:spPr>
          <a:xfrm>
            <a:off x="6456453" y="4772890"/>
            <a:ext cx="958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Chunk 4</a:t>
            </a:r>
          </a:p>
          <a:p>
            <a:pPr algn="ctr"/>
            <a:r>
              <a:rPr lang="en-US" dirty="0"/>
              <a:t>fff0-fffc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92F8ED4-088A-C24C-85B3-26407B32341B}"/>
              </a:ext>
            </a:extLst>
          </p:cNvPr>
          <p:cNvSpPr/>
          <p:nvPr/>
        </p:nvSpPr>
        <p:spPr>
          <a:xfrm>
            <a:off x="3723225" y="5376790"/>
            <a:ext cx="3642531" cy="31849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Parallel Store, </a:t>
            </a:r>
            <a:r>
              <a:rPr lang="en-US" b="1" dirty="0" err="1">
                <a:solidFill>
                  <a:srgbClr val="000000"/>
                </a:solidFill>
              </a:rPr>
              <a:t>SciDB</a:t>
            </a:r>
            <a:r>
              <a:rPr lang="en-US" b="1" dirty="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85AAC6-DF9A-B84B-AD0E-4B148078922E}"/>
              </a:ext>
            </a:extLst>
          </p:cNvPr>
          <p:cNvSpPr txBox="1"/>
          <p:nvPr/>
        </p:nvSpPr>
        <p:spPr>
          <a:xfrm>
            <a:off x="6850155" y="1507419"/>
            <a:ext cx="4274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8000"/>
                </a:solidFill>
              </a:rPr>
              <a:t>N3333</a:t>
            </a:r>
            <a:r>
              <a:rPr lang="en-US" b="1" dirty="0"/>
              <a:t> </a:t>
            </a:r>
          </a:p>
          <a:p>
            <a:pPr algn="ctr"/>
            <a:r>
              <a:rPr lang="en-US" sz="1600" dirty="0"/>
              <a:t>Bit 1 1 11 11 11 11 -&gt; 0xffc (right justified)</a:t>
            </a:r>
          </a:p>
          <a:p>
            <a:pPr algn="ctr"/>
            <a:r>
              <a:rPr lang="en-US" sz="1600" dirty="0"/>
              <a:t>N3333 </a:t>
            </a:r>
            <a:r>
              <a:rPr lang="en-US" sz="1600" dirty="0">
                <a:solidFill>
                  <a:srgbClr val="008000"/>
                </a:solidFill>
              </a:rPr>
              <a:t>ffc</a:t>
            </a:r>
            <a:r>
              <a:rPr lang="en-US" sz="1600" dirty="0"/>
              <a:t>0000000000000 @level 3 (left justified)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D6CB73A-E9FF-CF46-82F6-5DC08810A379}"/>
              </a:ext>
            </a:extLst>
          </p:cNvPr>
          <p:cNvSpPr txBox="1"/>
          <p:nvPr/>
        </p:nvSpPr>
        <p:spPr>
          <a:xfrm>
            <a:off x="7360656" y="2457009"/>
            <a:ext cx="321313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N3333</a:t>
            </a:r>
            <a:r>
              <a:rPr lang="en-US" b="1" dirty="0">
                <a:solidFill>
                  <a:srgbClr val="800040"/>
                </a:solidFill>
              </a:rPr>
              <a:t>0</a:t>
            </a:r>
            <a:r>
              <a:rPr lang="en-US" b="1" dirty="0"/>
              <a:t>-N3333</a:t>
            </a:r>
            <a:r>
              <a:rPr lang="en-US" b="1" dirty="0">
                <a:solidFill>
                  <a:srgbClr val="800040"/>
                </a:solidFill>
              </a:rPr>
              <a:t>3</a:t>
            </a:r>
          </a:p>
          <a:p>
            <a:pPr algn="ctr"/>
            <a:r>
              <a:rPr lang="en-US" sz="1600" dirty="0"/>
              <a:t>N33330 </a:t>
            </a:r>
            <a:r>
              <a:rPr lang="en-US" sz="1600" dirty="0">
                <a:solidFill>
                  <a:srgbClr val="800040"/>
                </a:solidFill>
              </a:rPr>
              <a:t>ffc</a:t>
            </a:r>
            <a:r>
              <a:rPr lang="en-US" sz="1600" dirty="0"/>
              <a:t>0000000000000 @level 4</a:t>
            </a:r>
          </a:p>
          <a:p>
            <a:pPr algn="ctr"/>
            <a:r>
              <a:rPr lang="en-US" sz="1600" dirty="0"/>
              <a:t>l</a:t>
            </a:r>
          </a:p>
          <a:p>
            <a:pPr algn="ctr"/>
            <a:r>
              <a:rPr lang="en-US" sz="1600" dirty="0"/>
              <a:t>N33333 </a:t>
            </a:r>
            <a:r>
              <a:rPr lang="en-US" sz="1600" dirty="0">
                <a:solidFill>
                  <a:srgbClr val="800040"/>
                </a:solidFill>
              </a:rPr>
              <a:t>fff</a:t>
            </a:r>
            <a:r>
              <a:rPr lang="en-US" sz="1600" dirty="0">
                <a:solidFill>
                  <a:srgbClr val="000000"/>
                </a:solidFill>
              </a:rPr>
              <a:t>0</a:t>
            </a:r>
            <a:r>
              <a:rPr lang="en-US" sz="1600" dirty="0"/>
              <a:t>000000000000 @level 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FBAA2D8-5E92-3540-B5B8-3370A3C64A23}"/>
              </a:ext>
            </a:extLst>
          </p:cNvPr>
          <p:cNvSpPr txBox="1"/>
          <p:nvPr/>
        </p:nvSpPr>
        <p:spPr>
          <a:xfrm>
            <a:off x="4473700" y="185176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17B10A3-4046-FA4C-9213-E8904725880C}"/>
              </a:ext>
            </a:extLst>
          </p:cNvPr>
          <p:cNvSpPr txBox="1"/>
          <p:nvPr/>
        </p:nvSpPr>
        <p:spPr>
          <a:xfrm>
            <a:off x="4892354" y="219004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B3BBC63-821C-7F43-A3F8-BFC8D3388355}"/>
              </a:ext>
            </a:extLst>
          </p:cNvPr>
          <p:cNvSpPr txBox="1"/>
          <p:nvPr/>
        </p:nvSpPr>
        <p:spPr>
          <a:xfrm>
            <a:off x="5463408" y="2420208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4E04B4B-CFCE-084D-B794-F3993448548F}"/>
              </a:ext>
            </a:extLst>
          </p:cNvPr>
          <p:cNvSpPr txBox="1"/>
          <p:nvPr/>
        </p:nvSpPr>
        <p:spPr>
          <a:xfrm>
            <a:off x="6253494" y="2696811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F9CFD50-344F-4248-91FC-050DE9901025}"/>
              </a:ext>
            </a:extLst>
          </p:cNvPr>
          <p:cNvSpPr txBox="1"/>
          <p:nvPr/>
        </p:nvSpPr>
        <p:spPr>
          <a:xfrm>
            <a:off x="7382868" y="3728963"/>
            <a:ext cx="33797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N3333</a:t>
            </a:r>
            <a:r>
              <a:rPr lang="en-US" b="1" dirty="0">
                <a:solidFill>
                  <a:srgbClr val="66CCFF"/>
                </a:solidFill>
              </a:rPr>
              <a:t>00</a:t>
            </a:r>
            <a:r>
              <a:rPr lang="en-US" b="1" dirty="0"/>
              <a:t>-N3333</a:t>
            </a:r>
            <a:r>
              <a:rPr lang="en-US" b="1" dirty="0">
                <a:solidFill>
                  <a:srgbClr val="66CCFF"/>
                </a:solidFill>
              </a:rPr>
              <a:t>33</a:t>
            </a:r>
          </a:p>
          <a:p>
            <a:pPr algn="ctr"/>
            <a:r>
              <a:rPr lang="en-US" sz="1600" dirty="0"/>
              <a:t>N333300 </a:t>
            </a:r>
            <a:r>
              <a:rPr lang="en-US" sz="1600" dirty="0">
                <a:solidFill>
                  <a:srgbClr val="66CCFF"/>
                </a:solidFill>
              </a:rPr>
              <a:t>ffc0</a:t>
            </a:r>
            <a:r>
              <a:rPr lang="en-US" sz="1600" dirty="0"/>
              <a:t>000000000000 @level 5</a:t>
            </a:r>
          </a:p>
          <a:p>
            <a:pPr algn="ctr"/>
            <a:r>
              <a:rPr lang="en-US" sz="1600" dirty="0"/>
              <a:t>l</a:t>
            </a:r>
          </a:p>
          <a:p>
            <a:pPr algn="ctr"/>
            <a:r>
              <a:rPr lang="en-US" sz="1600" dirty="0"/>
              <a:t>N333333 </a:t>
            </a:r>
            <a:r>
              <a:rPr lang="en-US" sz="1600" dirty="0">
                <a:solidFill>
                  <a:srgbClr val="66CCFF"/>
                </a:solidFill>
              </a:rPr>
              <a:t>fffc</a:t>
            </a:r>
            <a:r>
              <a:rPr lang="en-US" sz="1600" dirty="0"/>
              <a:t>0000000000000 @level 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64186E-2B84-DB40-80CB-7E75AB098DAF}"/>
              </a:ext>
            </a:extLst>
          </p:cNvPr>
          <p:cNvSpPr txBox="1"/>
          <p:nvPr/>
        </p:nvSpPr>
        <p:spPr>
          <a:xfrm>
            <a:off x="7414882" y="5048741"/>
            <a:ext cx="100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@level 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225DEAB-2ACB-D744-8EA0-C7A1991159B7}"/>
              </a:ext>
            </a:extLst>
          </p:cNvPr>
          <p:cNvSpPr txBox="1"/>
          <p:nvPr/>
        </p:nvSpPr>
        <p:spPr>
          <a:xfrm>
            <a:off x="3506262" y="3104989"/>
            <a:ext cx="600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0000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D1BB7C6-8E3D-964B-A5E9-88C98E0D0A19}"/>
              </a:ext>
            </a:extLst>
          </p:cNvPr>
          <p:cNvSpPr txBox="1"/>
          <p:nvPr/>
        </p:nvSpPr>
        <p:spPr>
          <a:xfrm>
            <a:off x="4206108" y="3806941"/>
            <a:ext cx="600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0011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166FE68-C289-364D-A71B-4EE1B37FE480}"/>
              </a:ext>
            </a:extLst>
          </p:cNvPr>
          <p:cNvSpPr txBox="1"/>
          <p:nvPr/>
        </p:nvSpPr>
        <p:spPr>
          <a:xfrm>
            <a:off x="6165018" y="3702782"/>
            <a:ext cx="600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1100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F082F5F-46C7-4D42-BD98-14E9649775C4}"/>
              </a:ext>
            </a:extLst>
          </p:cNvPr>
          <p:cNvSpPr txBox="1"/>
          <p:nvPr/>
        </p:nvSpPr>
        <p:spPr>
          <a:xfrm>
            <a:off x="6760184" y="4459866"/>
            <a:ext cx="600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1111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72FDF42-CB42-924A-8B37-775F966DF036}"/>
              </a:ext>
            </a:extLst>
          </p:cNvPr>
          <p:cNvSpPr txBox="1"/>
          <p:nvPr/>
        </p:nvSpPr>
        <p:spPr>
          <a:xfrm>
            <a:off x="3051946" y="2036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3FF4FEC-2B56-B646-AD04-3FE79E08730F}"/>
              </a:ext>
            </a:extLst>
          </p:cNvPr>
          <p:cNvSpPr txBox="1"/>
          <p:nvPr/>
        </p:nvSpPr>
        <p:spPr>
          <a:xfrm>
            <a:off x="3051946" y="327744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DBCE257-4118-A945-AA7E-BFE3B828D987}"/>
              </a:ext>
            </a:extLst>
          </p:cNvPr>
          <p:cNvSpPr txBox="1"/>
          <p:nvPr/>
        </p:nvSpPr>
        <p:spPr>
          <a:xfrm>
            <a:off x="2988950" y="45498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FFFF"/>
                </a:solidFill>
              </a:rPr>
              <a:t>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98F23FB-E20F-3F42-8376-C464B78F3796}"/>
              </a:ext>
            </a:extLst>
          </p:cNvPr>
          <p:cNvSpPr txBox="1"/>
          <p:nvPr/>
        </p:nvSpPr>
        <p:spPr>
          <a:xfrm>
            <a:off x="1991966" y="6382232"/>
            <a:ext cx="105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“Chunks”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56AD1E0-6295-904C-B403-B2982A6A2022}"/>
              </a:ext>
            </a:extLst>
          </p:cNvPr>
          <p:cNvSpPr txBox="1"/>
          <p:nvPr/>
        </p:nvSpPr>
        <p:spPr>
          <a:xfrm>
            <a:off x="2771529" y="148243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Levels</a:t>
            </a:r>
          </a:p>
        </p:txBody>
      </p:sp>
      <p:cxnSp>
        <p:nvCxnSpPr>
          <p:cNvPr id="89" name="Curved Connector 88">
            <a:extLst>
              <a:ext uri="{FF2B5EF4-FFF2-40B4-BE49-F238E27FC236}">
                <a16:creationId xmlns:a16="http://schemas.microsoft.com/office/drawing/2014/main" id="{4874B9B2-EC46-9F4D-A129-79560F306F11}"/>
              </a:ext>
            </a:extLst>
          </p:cNvPr>
          <p:cNvCxnSpPr>
            <a:stCxn id="15" idx="1"/>
          </p:cNvCxnSpPr>
          <p:nvPr/>
        </p:nvCxnSpPr>
        <p:spPr>
          <a:xfrm rot="10800000">
            <a:off x="3128112" y="6220458"/>
            <a:ext cx="634336" cy="5969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95386F97-140E-964D-9226-4CDF9FA7CD5F}"/>
              </a:ext>
            </a:extLst>
          </p:cNvPr>
          <p:cNvCxnSpPr>
            <a:stCxn id="13" idx="0"/>
          </p:cNvCxnSpPr>
          <p:nvPr/>
        </p:nvCxnSpPr>
        <p:spPr>
          <a:xfrm rot="16200000" flipV="1">
            <a:off x="4030344" y="4728183"/>
            <a:ext cx="175981" cy="1980442"/>
          </a:xfrm>
          <a:prstGeom prst="bentConnector2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AD7CA5C0-A3EA-B24B-A140-287DFCF1A378}"/>
              </a:ext>
            </a:extLst>
          </p:cNvPr>
          <p:cNvSpPr txBox="1"/>
          <p:nvPr/>
        </p:nvSpPr>
        <p:spPr>
          <a:xfrm>
            <a:off x="732221" y="107640"/>
            <a:ext cx="109742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STARE Spatial Hierarchical Triangular Mesh (HTM) Indexing:  </a:t>
            </a:r>
            <a:r>
              <a:rPr lang="en-US" dirty="0"/>
              <a:t>spherical triangles to integers via quadtree recursion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aids comparison of different data sets, integer operations are much faster than geometric calculations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bit pattern keeps co-located data together when “chunked”</a:t>
            </a:r>
          </a:p>
          <a:p>
            <a:r>
              <a:rPr lang="en-US" b="1" dirty="0"/>
              <a:t>STARE Temporal Hierarchical Calendrical Partitioning (HCP):</a:t>
            </a:r>
            <a:r>
              <a:rPr lang="en-US" dirty="0"/>
              <a:t> similar but with branching based on calendar partitions</a:t>
            </a:r>
            <a:endParaRPr lang="en-US" b="1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20416B8-883D-C941-AF32-02F3BE5ADD18}"/>
              </a:ext>
            </a:extLst>
          </p:cNvPr>
          <p:cNvSpPr txBox="1"/>
          <p:nvPr/>
        </p:nvSpPr>
        <p:spPr>
          <a:xfrm>
            <a:off x="2696708" y="3519942"/>
            <a:ext cx="384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3748F93-43AD-1044-B4FE-6CA4C84BFD12}"/>
              </a:ext>
            </a:extLst>
          </p:cNvPr>
          <p:cNvSpPr txBox="1"/>
          <p:nvPr/>
        </p:nvSpPr>
        <p:spPr>
          <a:xfrm>
            <a:off x="2746407" y="3036141"/>
            <a:ext cx="384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4E2B1E6-F67E-A24C-B535-5E2438768664}"/>
              </a:ext>
            </a:extLst>
          </p:cNvPr>
          <p:cNvSpPr txBox="1"/>
          <p:nvPr/>
        </p:nvSpPr>
        <p:spPr>
          <a:xfrm>
            <a:off x="2292167" y="3196607"/>
            <a:ext cx="384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DD4BBC2-B126-4147-88E5-145B4D460C04}"/>
              </a:ext>
            </a:extLst>
          </p:cNvPr>
          <p:cNvSpPr txBox="1"/>
          <p:nvPr/>
        </p:nvSpPr>
        <p:spPr>
          <a:xfrm>
            <a:off x="2566077" y="3279026"/>
            <a:ext cx="340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678A978-4BDE-9144-AF8C-CA688866F11A}"/>
              </a:ext>
            </a:extLst>
          </p:cNvPr>
          <p:cNvGrpSpPr>
            <a:grpSpLocks noChangeAspect="1"/>
          </p:cNvGrpSpPr>
          <p:nvPr/>
        </p:nvGrpSpPr>
        <p:grpSpPr>
          <a:xfrm>
            <a:off x="321791" y="1786133"/>
            <a:ext cx="1661132" cy="589197"/>
            <a:chOff x="2526830" y="1814642"/>
            <a:chExt cx="4376999" cy="1552504"/>
          </a:xfrm>
        </p:grpSpPr>
        <p:pic>
          <p:nvPicPr>
            <p:cNvPr id="97" name="Picture 96" descr="octahedron.png">
              <a:extLst>
                <a:ext uri="{FF2B5EF4-FFF2-40B4-BE49-F238E27FC236}">
                  <a16:creationId xmlns:a16="http://schemas.microsoft.com/office/drawing/2014/main" id="{111904FD-8D99-2948-A8DC-A7F474FBA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21109" r="77472">
                          <a14:foregroundMark x1="42969" y1="41667" x2="30664" y2="50781"/>
                          <a14:foregroundMark x1="46875" y1="27604" x2="50195" y2="552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63" r="15482"/>
            <a:stretch>
              <a:fillRect/>
            </a:stretch>
          </p:blipFill>
          <p:spPr bwMode="auto">
            <a:xfrm>
              <a:off x="2526830" y="1900078"/>
              <a:ext cx="1378129" cy="1467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Picture 16" descr="L1.png">
              <a:extLst>
                <a:ext uri="{FF2B5EF4-FFF2-40B4-BE49-F238E27FC236}">
                  <a16:creationId xmlns:a16="http://schemas.microsoft.com/office/drawing/2014/main" id="{D39E5C1E-750F-9948-89BB-225343556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21390" r="80004">
                          <a14:foregroundMark x1="39453" y1="22135" x2="50977" y2="22135"/>
                          <a14:foregroundMark x1="34766" y1="41406" x2="49219" y2="39844"/>
                          <a14:foregroundMark x1="47461" y1="58333" x2="51563" y2="421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63" r="12669"/>
            <a:stretch>
              <a:fillRect/>
            </a:stretch>
          </p:blipFill>
          <p:spPr bwMode="auto">
            <a:xfrm>
              <a:off x="3951766" y="1923299"/>
              <a:ext cx="1387653" cy="1420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" name="Picture 17" descr="L2.png">
              <a:extLst>
                <a:ext uri="{FF2B5EF4-FFF2-40B4-BE49-F238E27FC236}">
                  <a16:creationId xmlns:a16="http://schemas.microsoft.com/office/drawing/2014/main" id="{54535734-DFFA-A44D-8F9C-A5D0F1F6F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7732" r="80842">
                          <a14:foregroundMark x1="41797" y1="21094" x2="43555" y2="24219"/>
                          <a14:foregroundMark x1="50781" y1="26302" x2="49219" y2="28646"/>
                          <a14:foregroundMark x1="57617" y1="26302" x2="56641" y2="28646"/>
                          <a14:foregroundMark x1="57617" y1="41667" x2="60547" y2="44531"/>
                          <a14:foregroundMark x1="52539" y1="42448" x2="50391" y2="45313"/>
                          <a14:foregroundMark x1="48047" y1="52865" x2="47461" y2="55990"/>
                          <a14:foregroundMark x1="54297" y1="59896" x2="52539" y2="61979"/>
                          <a14:foregroundMark x1="41797" y1="57552" x2="41211" y2="60677"/>
                          <a14:foregroundMark x1="34961" y1="50781" x2="35547" y2="54427"/>
                          <a14:foregroundMark x1="38867" y1="34115" x2="38867" y2="44531"/>
                          <a14:foregroundMark x1="45117" y1="34635" x2="48047" y2="41667"/>
                          <a14:foregroundMark x1="33203" y1="31771" x2="33203" y2="354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43" r="11269"/>
            <a:stretch>
              <a:fillRect/>
            </a:stretch>
          </p:blipFill>
          <p:spPr bwMode="auto">
            <a:xfrm>
              <a:off x="5386226" y="1911899"/>
              <a:ext cx="1517603" cy="144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2E24BF9-9CD8-BC4C-B1B7-304F76F12F4B}"/>
                </a:ext>
              </a:extLst>
            </p:cNvPr>
            <p:cNvSpPr txBox="1"/>
            <p:nvPr/>
          </p:nvSpPr>
          <p:spPr>
            <a:xfrm>
              <a:off x="2669152" y="1814642"/>
              <a:ext cx="286709" cy="97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E22B93-DDB7-794F-A86C-ECEB0548C98F}"/>
                </a:ext>
              </a:extLst>
            </p:cNvPr>
            <p:cNvSpPr txBox="1"/>
            <p:nvPr/>
          </p:nvSpPr>
          <p:spPr>
            <a:xfrm>
              <a:off x="4164016" y="1814642"/>
              <a:ext cx="286709" cy="97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0EE283F-C403-5F47-8316-AF543DD67E87}"/>
                </a:ext>
              </a:extLst>
            </p:cNvPr>
            <p:cNvSpPr txBox="1"/>
            <p:nvPr/>
          </p:nvSpPr>
          <p:spPr>
            <a:xfrm>
              <a:off x="5658881" y="1814642"/>
              <a:ext cx="286709" cy="97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5E07B86A-A1E8-3647-AFA2-9DDF1B9260A1}"/>
              </a:ext>
            </a:extLst>
          </p:cNvPr>
          <p:cNvSpPr txBox="1"/>
          <p:nvPr/>
        </p:nvSpPr>
        <p:spPr>
          <a:xfrm>
            <a:off x="248635" y="1518324"/>
            <a:ext cx="622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level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1953D26-91E5-6445-8EA1-F444F2B749CB}"/>
              </a:ext>
            </a:extLst>
          </p:cNvPr>
          <p:cNvSpPr/>
          <p:nvPr/>
        </p:nvSpPr>
        <p:spPr>
          <a:xfrm>
            <a:off x="3637492" y="5777491"/>
            <a:ext cx="3812147" cy="843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04ACA5B-6D12-5647-8F09-2D2DBC65C5FF}"/>
              </a:ext>
            </a:extLst>
          </p:cNvPr>
          <p:cNvSpPr/>
          <p:nvPr/>
        </p:nvSpPr>
        <p:spPr>
          <a:xfrm>
            <a:off x="4666313" y="5813482"/>
            <a:ext cx="870024" cy="840061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C295A7F-139E-8543-A1AE-0BA20F64E9CA}"/>
              </a:ext>
            </a:extLst>
          </p:cNvPr>
          <p:cNvSpPr txBox="1"/>
          <p:nvPr/>
        </p:nvSpPr>
        <p:spPr>
          <a:xfrm>
            <a:off x="4739982" y="5843484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2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BE8F35-CD73-4E4C-B2CA-581F6D52B7EF}"/>
              </a:ext>
            </a:extLst>
          </p:cNvPr>
          <p:cNvSpPr/>
          <p:nvPr/>
        </p:nvSpPr>
        <p:spPr>
          <a:xfrm>
            <a:off x="3755219" y="5813482"/>
            <a:ext cx="870024" cy="84006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909536A-BBFE-4D4D-9E28-0EDE8E599166}"/>
              </a:ext>
            </a:extLst>
          </p:cNvPr>
          <p:cNvSpPr txBox="1"/>
          <p:nvPr/>
        </p:nvSpPr>
        <p:spPr>
          <a:xfrm>
            <a:off x="3828888" y="5843484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1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EE57E1B-0A3A-2E43-8F9A-F17BCC166235}"/>
              </a:ext>
            </a:extLst>
          </p:cNvPr>
          <p:cNvSpPr/>
          <p:nvPr/>
        </p:nvSpPr>
        <p:spPr>
          <a:xfrm>
            <a:off x="5588424" y="5813482"/>
            <a:ext cx="870024" cy="840061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7A0BA0E-FA8C-C44F-9A63-725F79D0806D}"/>
              </a:ext>
            </a:extLst>
          </p:cNvPr>
          <p:cNvSpPr txBox="1"/>
          <p:nvPr/>
        </p:nvSpPr>
        <p:spPr>
          <a:xfrm>
            <a:off x="5662093" y="5843484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3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F43E4EB-3AC0-DF4B-99D6-6B73D0CD8F28}"/>
              </a:ext>
            </a:extLst>
          </p:cNvPr>
          <p:cNvSpPr/>
          <p:nvPr/>
        </p:nvSpPr>
        <p:spPr>
          <a:xfrm>
            <a:off x="6488502" y="5813351"/>
            <a:ext cx="870024" cy="84006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AA5E6E7-1A5E-C844-9746-78A90CDC5400}"/>
              </a:ext>
            </a:extLst>
          </p:cNvPr>
          <p:cNvSpPr txBox="1"/>
          <p:nvPr/>
        </p:nvSpPr>
        <p:spPr>
          <a:xfrm>
            <a:off x="6562171" y="5843353"/>
            <a:ext cx="7360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Worker</a:t>
            </a:r>
          </a:p>
          <a:p>
            <a:pPr algn="ctr"/>
            <a:r>
              <a:rPr lang="en-US" sz="1400" dirty="0"/>
              <a:t>Node</a:t>
            </a:r>
          </a:p>
          <a:p>
            <a:pPr algn="ctr"/>
            <a:r>
              <a:rPr lang="en-US" sz="1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7233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F110B1-5DA2-D740-8937-05FC50945F6A}"/>
              </a:ext>
            </a:extLst>
          </p:cNvPr>
          <p:cNvSpPr/>
          <p:nvPr/>
        </p:nvSpPr>
        <p:spPr>
          <a:xfrm>
            <a:off x="0" y="1690688"/>
            <a:ext cx="12192000" cy="45903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reen, indoor&#10;&#10;Description automatically generated">
            <a:extLst>
              <a:ext uri="{FF2B5EF4-FFF2-40B4-BE49-F238E27FC236}">
                <a16:creationId xmlns:a16="http://schemas.microsoft.com/office/drawing/2014/main" id="{AE9A584C-6EAD-E848-A4CD-2AE4C0B7C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920" y="2076240"/>
            <a:ext cx="8185079" cy="4092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D45D57-7420-8C4C-AD3F-07E3F1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STARE vs Floating-Point Encoding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955F0F-267B-094D-99F3-C5D3C56F8F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42412" y="2057400"/>
          <a:ext cx="592353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3987">
                  <a:extLst>
                    <a:ext uri="{9D8B030D-6E8A-4147-A177-3AD203B41FA5}">
                      <a16:colId xmlns:a16="http://schemas.microsoft.com/office/drawing/2014/main" val="2652881468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3781080346"/>
                    </a:ext>
                  </a:extLst>
                </a:gridCol>
                <a:gridCol w="1403668">
                  <a:extLst>
                    <a:ext uri="{9D8B030D-6E8A-4147-A177-3AD203B41FA5}">
                      <a16:colId xmlns:a16="http://schemas.microsoft.com/office/drawing/2014/main" val="2765049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Longitude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Latitude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919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Human readable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+123.4°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004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Single-precision floating-point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0x42f6cccd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0x42700000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91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STARE id</a:t>
                      </a:r>
                      <a:r>
                        <a:rPr lang="en-US" baseline="30000" dirty="0"/>
                        <a:t>*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dirty="0"/>
                        <a:t>0x36ee9398f7210f34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766207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B1BCD9A-DB02-5A45-9447-06E23ECB16EF}"/>
              </a:ext>
            </a:extLst>
          </p:cNvPr>
          <p:cNvSpPr txBox="1"/>
          <p:nvPr/>
        </p:nvSpPr>
        <p:spPr>
          <a:xfrm>
            <a:off x="7818634" y="4549628"/>
            <a:ext cx="3362887" cy="646331"/>
          </a:xfrm>
          <a:prstGeom prst="rect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smallest triangle in the figure is at quadfurcation level 6.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998288-6C87-9A46-9538-AFF0897DCCAE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8096036" y="3626778"/>
            <a:ext cx="1404042" cy="922850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C6B20B-64E2-B343-9D7F-16CF3ED47363}"/>
              </a:ext>
            </a:extLst>
          </p:cNvPr>
          <p:cNvSpPr txBox="1"/>
          <p:nvPr/>
        </p:nvSpPr>
        <p:spPr>
          <a:xfrm>
            <a:off x="914400" y="3626778"/>
            <a:ext cx="5923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*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STARE id also includes resolution information. In this case, it points to quadfurcation level 20, i.e. ≲ 10m</a:t>
            </a:r>
          </a:p>
        </p:txBody>
      </p:sp>
    </p:spTree>
    <p:extLst>
      <p:ext uri="{BB962C8B-B14F-4D97-AF65-F5344CB8AC3E}">
        <p14:creationId xmlns:p14="http://schemas.microsoft.com/office/powerpoint/2010/main" val="502565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821A0473-FE4E-C64B-A15E-1FA7115D7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14" t="31365" r="35439" b="50894"/>
          <a:stretch/>
        </p:blipFill>
        <p:spPr>
          <a:xfrm>
            <a:off x="2660868" y="528585"/>
            <a:ext cx="7839295" cy="2717480"/>
          </a:xfrm>
          <a:prstGeom prst="rect">
            <a:avLst/>
          </a:prstGeom>
        </p:spPr>
      </p:pic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9FC72C82-F2D6-6747-A85F-37186A1D46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252"/>
          <a:stretch/>
        </p:blipFill>
        <p:spPr>
          <a:xfrm>
            <a:off x="6280427" y="3195263"/>
            <a:ext cx="3570176" cy="3274540"/>
          </a:xfrm>
          <a:prstGeom prst="rect">
            <a:avLst/>
          </a:prstGeom>
        </p:spPr>
      </p:pic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5C136731-63C5-144C-B650-65AA26B5C8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261"/>
          <a:stretch/>
        </p:blipFill>
        <p:spPr>
          <a:xfrm>
            <a:off x="2132336" y="3047679"/>
            <a:ext cx="3570176" cy="334250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9FF151-1BA6-6A4A-AE4D-A72E3D8561C5}"/>
              </a:ext>
            </a:extLst>
          </p:cNvPr>
          <p:cNvCxnSpPr>
            <a:cxnSpLocks/>
          </p:cNvCxnSpPr>
          <p:nvPr/>
        </p:nvCxnSpPr>
        <p:spPr>
          <a:xfrm flipH="1">
            <a:off x="2506133" y="1972638"/>
            <a:ext cx="776718" cy="1295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4A8A4-6539-E745-8DCF-974F4B2BDDE1}"/>
              </a:ext>
            </a:extLst>
          </p:cNvPr>
          <p:cNvCxnSpPr>
            <a:cxnSpLocks/>
          </p:cNvCxnSpPr>
          <p:nvPr/>
        </p:nvCxnSpPr>
        <p:spPr>
          <a:xfrm>
            <a:off x="3282851" y="1972638"/>
            <a:ext cx="2110416" cy="1295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9EF47C-ADE9-A846-BFA0-48B01B7A5BF9}"/>
              </a:ext>
            </a:extLst>
          </p:cNvPr>
          <p:cNvCxnSpPr>
            <a:cxnSpLocks/>
          </p:cNvCxnSpPr>
          <p:nvPr/>
        </p:nvCxnSpPr>
        <p:spPr>
          <a:xfrm>
            <a:off x="6170536" y="2311685"/>
            <a:ext cx="501197" cy="95644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956AF9-56FD-0A42-A218-5A3B56F45718}"/>
              </a:ext>
            </a:extLst>
          </p:cNvPr>
          <p:cNvCxnSpPr>
            <a:cxnSpLocks/>
          </p:cNvCxnSpPr>
          <p:nvPr/>
        </p:nvCxnSpPr>
        <p:spPr>
          <a:xfrm>
            <a:off x="6170536" y="2311685"/>
            <a:ext cx="3360596" cy="93438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E4086FED-1023-824E-97A8-AA9A8954EC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466" t="8684" r="21079" b="7582"/>
          <a:stretch/>
        </p:blipFill>
        <p:spPr>
          <a:xfrm>
            <a:off x="9180203" y="1029797"/>
            <a:ext cx="1833106" cy="135972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E535A56-44C3-8C4C-AFAF-E270E72DFEAF}"/>
              </a:ext>
            </a:extLst>
          </p:cNvPr>
          <p:cNvSpPr txBox="1"/>
          <p:nvPr/>
        </p:nvSpPr>
        <p:spPr>
          <a:xfrm>
            <a:off x="6671733" y="5796238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NADIR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04A9D0-ADFE-844D-BBB1-1705F44D7A35}"/>
              </a:ext>
            </a:extLst>
          </p:cNvPr>
          <p:cNvSpPr txBox="1"/>
          <p:nvPr/>
        </p:nvSpPr>
        <p:spPr>
          <a:xfrm>
            <a:off x="4648237" y="579623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91B0BA-3813-534F-AD1C-67EBFE61A362}"/>
              </a:ext>
            </a:extLst>
          </p:cNvPr>
          <p:cNvSpPr txBox="1"/>
          <p:nvPr/>
        </p:nvSpPr>
        <p:spPr>
          <a:xfrm>
            <a:off x="423452" y="1029797"/>
            <a:ext cx="19137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STARE indexing adapts to the resolution of the data, which often varies.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878679-2AB3-CA45-A262-00A3FB1B7828}"/>
              </a:ext>
            </a:extLst>
          </p:cNvPr>
          <p:cNvSpPr txBox="1"/>
          <p:nvPr/>
        </p:nvSpPr>
        <p:spPr>
          <a:xfrm>
            <a:off x="8065515" y="506517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70910-AA20-AF47-87BE-08374EDEE255}"/>
              </a:ext>
            </a:extLst>
          </p:cNvPr>
          <p:cNvSpPr txBox="1"/>
          <p:nvPr/>
        </p:nvSpPr>
        <p:spPr>
          <a:xfrm>
            <a:off x="746975" y="5679583"/>
            <a:ext cx="118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GOES pixel</a:t>
            </a:r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B25838AD-6A60-1346-A6F2-0759ECC598A8}"/>
              </a:ext>
            </a:extLst>
          </p:cNvPr>
          <p:cNvCxnSpPr>
            <a:cxnSpLocks/>
            <a:stCxn id="9" idx="3"/>
            <a:endCxn id="13" idx="4"/>
          </p:cNvCxnSpPr>
          <p:nvPr/>
        </p:nvCxnSpPr>
        <p:spPr>
          <a:xfrm flipV="1">
            <a:off x="1934801" y="4953221"/>
            <a:ext cx="2018869" cy="911028"/>
          </a:xfrm>
          <a:prstGeom prst="curved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92FFE4F5-137F-0742-8150-44778E0C7896}"/>
              </a:ext>
            </a:extLst>
          </p:cNvPr>
          <p:cNvSpPr/>
          <p:nvPr/>
        </p:nvSpPr>
        <p:spPr>
          <a:xfrm>
            <a:off x="3837017" y="4780533"/>
            <a:ext cx="233305" cy="1726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9748A9-F7E1-904F-A997-4A6F8C243581}"/>
              </a:ext>
            </a:extLst>
          </p:cNvPr>
          <p:cNvSpPr txBox="1"/>
          <p:nvPr/>
        </p:nvSpPr>
        <p:spPr>
          <a:xfrm>
            <a:off x="331075" y="4533300"/>
            <a:ext cx="1818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Lon-</a:t>
            </a:r>
            <a:r>
              <a:rPr lang="en-US" dirty="0" err="1"/>
              <a:t>lat</a:t>
            </a:r>
            <a:endParaRPr lang="en-US" dirty="0"/>
          </a:p>
          <a:p>
            <a:pPr algn="ctr"/>
            <a:r>
              <a:rPr lang="en-US" dirty="0"/>
              <a:t>search area for combining data</a:t>
            </a: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84B2AB69-69D6-CB4C-B91B-4A58974D3F27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149392" y="4671540"/>
            <a:ext cx="1058793" cy="323425"/>
          </a:xfrm>
          <a:prstGeom prst="curved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8BD506B-8680-E64F-B4E3-93C3D7AC5573}"/>
              </a:ext>
            </a:extLst>
          </p:cNvPr>
          <p:cNvSpPr txBox="1"/>
          <p:nvPr/>
        </p:nvSpPr>
        <p:spPr>
          <a:xfrm>
            <a:off x="893134" y="114816"/>
            <a:ext cx="5887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Supporting conventional </a:t>
            </a:r>
            <a:r>
              <a:rPr lang="en-US" b="1" dirty="0" err="1"/>
              <a:t>lon-lat</a:t>
            </a:r>
            <a:r>
              <a:rPr lang="en-US" b="1" dirty="0"/>
              <a:t> vs. STARE-based integration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5E62898-F623-A541-BD29-464FCEB5523D}"/>
              </a:ext>
            </a:extLst>
          </p:cNvPr>
          <p:cNvCxnSpPr>
            <a:cxnSpLocks/>
          </p:cNvCxnSpPr>
          <p:nvPr/>
        </p:nvCxnSpPr>
        <p:spPr>
          <a:xfrm flipV="1">
            <a:off x="7892143" y="2155371"/>
            <a:ext cx="1415143" cy="435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E2B99E0-C4C1-ED48-9E53-22E8E3BA4E1D}"/>
              </a:ext>
            </a:extLst>
          </p:cNvPr>
          <p:cNvSpPr txBox="1"/>
          <p:nvPr/>
        </p:nvSpPr>
        <p:spPr>
          <a:xfrm>
            <a:off x="9905798" y="3029170"/>
            <a:ext cx="1701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“scan” with</a:t>
            </a:r>
          </a:p>
          <a:p>
            <a:pPr algn="ctr"/>
            <a:r>
              <a:rPr lang="en-US" dirty="0"/>
              <a:t>ten sensors.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3F3DB6-8F3D-0046-91F2-A2A2275AA91C}"/>
              </a:ext>
            </a:extLst>
          </p:cNvPr>
          <p:cNvSpPr txBox="1"/>
          <p:nvPr/>
        </p:nvSpPr>
        <p:spPr>
          <a:xfrm>
            <a:off x="399186" y="3484736"/>
            <a:ext cx="1818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MODIS pixel</a:t>
            </a:r>
          </a:p>
          <a:p>
            <a:pPr algn="ctr"/>
            <a:r>
              <a:rPr lang="en-US" dirty="0"/>
              <a:t>(nadir resolution)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F46D7EF-EE7C-E847-B4A0-219BA4FCE789}"/>
              </a:ext>
            </a:extLst>
          </p:cNvPr>
          <p:cNvCxnSpPr/>
          <p:nvPr/>
        </p:nvCxnSpPr>
        <p:spPr>
          <a:xfrm flipV="1">
            <a:off x="2242457" y="3670366"/>
            <a:ext cx="1393372" cy="13753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1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ED82-281F-4741-B25D-010896A30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2+1 Dimensions indexed with two integers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C16B19-C8F8-E949-825C-6743191EB89A}"/>
              </a:ext>
            </a:extLst>
          </p:cNvPr>
          <p:cNvGrpSpPr/>
          <p:nvPr/>
        </p:nvGrpSpPr>
        <p:grpSpPr>
          <a:xfrm>
            <a:off x="2389908" y="1433945"/>
            <a:ext cx="7412183" cy="4391890"/>
            <a:chOff x="30043382" y="7063391"/>
            <a:chExt cx="12256122" cy="8521095"/>
          </a:xfrm>
        </p:grpSpPr>
        <p:pic>
          <p:nvPicPr>
            <p:cNvPr id="17" name="Picture 16" descr="A close up of a map&#10;&#10;Description automatically generated">
              <a:extLst>
                <a:ext uri="{FF2B5EF4-FFF2-40B4-BE49-F238E27FC236}">
                  <a16:creationId xmlns:a16="http://schemas.microsoft.com/office/drawing/2014/main" id="{2EC1D890-C6CF-5148-BA67-7D90398C9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51" t="2798" r="1544" b="2834"/>
            <a:stretch/>
          </p:blipFill>
          <p:spPr>
            <a:xfrm>
              <a:off x="30043382" y="7063391"/>
              <a:ext cx="12256122" cy="852109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50B825-82C0-424E-902D-C0BAF94CD140}"/>
                </a:ext>
              </a:extLst>
            </p:cNvPr>
            <p:cNvSpPr txBox="1"/>
            <p:nvPr/>
          </p:nvSpPr>
          <p:spPr>
            <a:xfrm>
              <a:off x="30205597" y="7330032"/>
              <a:ext cx="7680748" cy="646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u="sng" dirty="0"/>
                <a:t>STARE </a:t>
              </a:r>
              <a:r>
                <a:rPr lang="en-US" sz="2000" b="1" u="sng" dirty="0" err="1"/>
                <a:t>SpatioTemporal</a:t>
              </a:r>
              <a:r>
                <a:rPr lang="en-US" sz="2000" b="1" u="sng" dirty="0"/>
                <a:t> Search/Index Volumes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1BA8FA-D3D1-8B41-B8EC-4F42CC698965}"/>
                </a:ext>
              </a:extLst>
            </p:cNvPr>
            <p:cNvSpPr txBox="1"/>
            <p:nvPr/>
          </p:nvSpPr>
          <p:spPr>
            <a:xfrm>
              <a:off x="38263157" y="7706831"/>
              <a:ext cx="2826476" cy="646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Hurricane IRMA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D833D12-8858-794B-9AB5-43368B59F9CA}"/>
                </a:ext>
              </a:extLst>
            </p:cNvPr>
            <p:cNvSpPr txBox="1"/>
            <p:nvPr/>
          </p:nvSpPr>
          <p:spPr>
            <a:xfrm>
              <a:off x="33276029" y="9739520"/>
              <a:ext cx="1731096" cy="646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/>
                <a:t>Key West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5FE4C87-FE57-FE4D-A3EF-1DD677B3210E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>
              <a:off x="39676395" y="8352939"/>
              <a:ext cx="1407810" cy="16827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EE3B4BB-7D64-6046-A2EE-B66D109533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617991" y="8230051"/>
              <a:ext cx="1895798" cy="208624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B74AB13-18A3-3B42-BAFA-08A23A6CA2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10539" y="8230051"/>
              <a:ext cx="5603251" cy="12270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FDD385-2796-C04E-8229-9FD7F61578B3}"/>
                </a:ext>
              </a:extLst>
            </p:cNvPr>
            <p:cNvSpPr txBox="1"/>
            <p:nvPr/>
          </p:nvSpPr>
          <p:spPr>
            <a:xfrm>
              <a:off x="30205597" y="12594914"/>
              <a:ext cx="3360635" cy="646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“Sensor trajectory”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6AC905F-8401-A645-9DB4-B56C745FB4B3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31885915" y="11788217"/>
              <a:ext cx="458329" cy="8066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CD7CD1-7826-D045-8BCB-C4351D2C4BBD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31885915" y="11886525"/>
              <a:ext cx="1117546" cy="708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54BBB1-BDEC-DE47-B8D2-4B8AB7DF7A23}"/>
                </a:ext>
              </a:extLst>
            </p:cNvPr>
            <p:cNvSpPr txBox="1"/>
            <p:nvPr/>
          </p:nvSpPr>
          <p:spPr>
            <a:xfrm>
              <a:off x="34038257" y="13584121"/>
              <a:ext cx="1095282" cy="646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/>
                <a:t>Cuba</a:t>
              </a:r>
            </a:p>
          </p:txBody>
        </p:sp>
      </p:grpSp>
      <p:pic>
        <p:nvPicPr>
          <p:cNvPr id="15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3C52CC9-9A74-D141-8AEF-9F0840C5E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91" y="4569238"/>
            <a:ext cx="1549400" cy="15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44A365-6F1A-BE46-9C1A-A94E140E2F49}"/>
              </a:ext>
            </a:extLst>
          </p:cNvPr>
          <p:cNvSpPr txBox="1"/>
          <p:nvPr/>
        </p:nvSpPr>
        <p:spPr>
          <a:xfrm flipH="1">
            <a:off x="180109" y="6064136"/>
            <a:ext cx="1773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STARE Volumes</a:t>
            </a:r>
            <a:br>
              <a:rPr lang="en-US" sz="1400" dirty="0"/>
            </a:br>
            <a:r>
              <a:rPr lang="en-US" sz="1400" dirty="0"/>
              <a:t>(not to scale)</a:t>
            </a:r>
          </a:p>
        </p:txBody>
      </p:sp>
    </p:spTree>
    <p:extLst>
      <p:ext uri="{BB962C8B-B14F-4D97-AF65-F5344CB8AC3E}">
        <p14:creationId xmlns:p14="http://schemas.microsoft.com/office/powerpoint/2010/main" val="3758669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FC50-D907-EA4D-B8F6-DF8F3BA6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</a:t>
            </a:r>
            <a:br>
              <a:rPr lang="en-US" dirty="0"/>
            </a:br>
            <a:r>
              <a:rPr lang="en-US" dirty="0"/>
              <a:t>for Volume &amp; Variety Scaling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CAF5C-261A-AE4E-903D-FEB03032F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76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7661353-2C45-C246-BF32-CA155653DB9B}"/>
              </a:ext>
            </a:extLst>
          </p:cNvPr>
          <p:cNvGrpSpPr/>
          <p:nvPr/>
        </p:nvGrpSpPr>
        <p:grpSpPr>
          <a:xfrm>
            <a:off x="1682750" y="1200151"/>
            <a:ext cx="8845551" cy="4457700"/>
            <a:chOff x="211667" y="457200"/>
            <a:chExt cx="11794066" cy="59436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DF6B04-F578-F74B-A161-7721D5703F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36" t="1250" r="1529" b="1250"/>
            <a:stretch/>
          </p:blipFill>
          <p:spPr>
            <a:xfrm>
              <a:off x="211667" y="457200"/>
              <a:ext cx="11794066" cy="59436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5A5ED63-D232-AE4D-A625-612E777912EA}"/>
                </a:ext>
              </a:extLst>
            </p:cNvPr>
            <p:cNvGrpSpPr/>
            <p:nvPr/>
          </p:nvGrpSpPr>
          <p:grpSpPr>
            <a:xfrm>
              <a:off x="8718967" y="495812"/>
              <a:ext cx="3227832" cy="3227832"/>
              <a:chOff x="8718967" y="495812"/>
              <a:chExt cx="3227832" cy="3227832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EEF543B8-04FB-C646-AA32-336C6382D3D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293932">
                <a:off x="8718967" y="495812"/>
                <a:ext cx="3227832" cy="32278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 dirty="0"/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2A052C6-2365-9641-B8CE-3E0E34C807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6667" b="93833" l="10000" r="90000">
                            <a14:foregroundMark x1="49000" y1="6667" x2="49000" y2="6667"/>
                            <a14:foregroundMark x1="49750" y1="93833" x2="49750" y2="9383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050" r="24924"/>
              <a:stretch/>
            </p:blipFill>
            <p:spPr>
              <a:xfrm rot="21293932">
                <a:off x="8731858" y="509528"/>
                <a:ext cx="3202050" cy="3200400"/>
              </a:xfrm>
              <a:prstGeom prst="rect">
                <a:avLst/>
              </a:prstGeom>
            </p:spPr>
          </p:pic>
        </p:grpSp>
      </p:grpSp>
      <p:sp>
        <p:nvSpPr>
          <p:cNvPr id="9" name="Google Shape;104;p18">
            <a:extLst>
              <a:ext uri="{FF2B5EF4-FFF2-40B4-BE49-F238E27FC236}">
                <a16:creationId xmlns:a16="http://schemas.microsoft.com/office/drawing/2014/main" id="{D3A78A07-2E31-804A-99EF-33BED4B037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6733" y="325743"/>
            <a:ext cx="10489467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2667" dirty="0"/>
              <a:t>STARE</a:t>
            </a:r>
            <a:r>
              <a:rPr lang="en" sz="3200" dirty="0"/>
              <a:t> supporting a 16-way partitioning co-locating diverse data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213077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&#10;&#10;Description automatically generated">
            <a:extLst>
              <a:ext uri="{FF2B5EF4-FFF2-40B4-BE49-F238E27FC236}">
                <a16:creationId xmlns:a16="http://schemas.microsoft.com/office/drawing/2014/main" id="{D669537E-B18C-5548-8F8B-907520A502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88" t="14576" r="9458" b="13559"/>
          <a:stretch/>
        </p:blipFill>
        <p:spPr>
          <a:xfrm>
            <a:off x="7085818" y="1547251"/>
            <a:ext cx="3300827" cy="2711392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E51DAB8-6DFC-EC41-8849-B7C220D2ED9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5" t="26029" r="22844" b="23923"/>
          <a:stretch/>
        </p:blipFill>
        <p:spPr bwMode="auto">
          <a:xfrm>
            <a:off x="1739109" y="1522758"/>
            <a:ext cx="5194616" cy="2737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5F01C9EE-DF6B-ED45-90A9-EAF11FCC771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9" t="32464" r="28155" b="26868"/>
          <a:stretch/>
        </p:blipFill>
        <p:spPr bwMode="auto">
          <a:xfrm>
            <a:off x="5052222" y="1889067"/>
            <a:ext cx="2017984" cy="1845740"/>
          </a:xfrm>
          <a:prstGeom prst="rect">
            <a:avLst/>
          </a:prstGeom>
          <a:ln w="381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2DF2363C-4AF8-F84A-9110-B9A16CF047EE}"/>
              </a:ext>
            </a:extLst>
          </p:cNvPr>
          <p:cNvSpPr/>
          <p:nvPr/>
        </p:nvSpPr>
        <p:spPr>
          <a:xfrm>
            <a:off x="8933366" y="3284653"/>
            <a:ext cx="434843" cy="395315"/>
          </a:xfrm>
          <a:prstGeom prst="donut">
            <a:avLst>
              <a:gd name="adj" fmla="val 7190"/>
            </a:avLst>
          </a:prstGeom>
          <a:solidFill>
            <a:srgbClr val="00B050"/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352645-8FC8-6449-9248-77E38BB8ADB2}"/>
              </a:ext>
            </a:extLst>
          </p:cNvPr>
          <p:cNvCxnSpPr>
            <a:cxnSpLocks/>
          </p:cNvCxnSpPr>
          <p:nvPr/>
        </p:nvCxnSpPr>
        <p:spPr>
          <a:xfrm flipH="1">
            <a:off x="3959935" y="3027052"/>
            <a:ext cx="1348154" cy="41953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FDAD11F-F241-B144-98AA-56333A6B7BAE}"/>
              </a:ext>
            </a:extLst>
          </p:cNvPr>
          <p:cNvCxnSpPr>
            <a:cxnSpLocks/>
          </p:cNvCxnSpPr>
          <p:nvPr/>
        </p:nvCxnSpPr>
        <p:spPr>
          <a:xfrm>
            <a:off x="6846277" y="2974298"/>
            <a:ext cx="2087089" cy="50801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0AC125A-7462-2F47-A154-584E48C00221}"/>
              </a:ext>
            </a:extLst>
          </p:cNvPr>
          <p:cNvSpPr txBox="1"/>
          <p:nvPr/>
        </p:nvSpPr>
        <p:spPr>
          <a:xfrm>
            <a:off x="416689" y="5347503"/>
            <a:ext cx="10544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GOES (red/brown) and MODIS (blue) granules integrated using STARE (visualized in equirectangular projection)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CBAF42-C1AB-CD4D-81CE-7EFA4661C39C}"/>
              </a:ext>
            </a:extLst>
          </p:cNvPr>
          <p:cNvSpPr txBox="1"/>
          <p:nvPr/>
        </p:nvSpPr>
        <p:spPr>
          <a:xfrm>
            <a:off x="1314450" y="335518"/>
            <a:ext cx="4677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Using STARE to combine GOES and MODIS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10B039-A04E-5040-B491-FC6389AE6029}"/>
              </a:ext>
            </a:extLst>
          </p:cNvPr>
          <p:cNvSpPr txBox="1"/>
          <p:nvPr/>
        </p:nvSpPr>
        <p:spPr>
          <a:xfrm>
            <a:off x="7889821" y="882062"/>
            <a:ext cx="352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use key-value store to integrate</a:t>
            </a:r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70E6B207-ADAA-204D-B787-A91EF3715D11}"/>
              </a:ext>
            </a:extLst>
          </p:cNvPr>
          <p:cNvCxnSpPr>
            <a:stCxn id="10" idx="3"/>
            <a:endCxn id="3" idx="3"/>
          </p:cNvCxnSpPr>
          <p:nvPr/>
        </p:nvCxnSpPr>
        <p:spPr>
          <a:xfrm flipH="1">
            <a:off x="10386645" y="1066728"/>
            <a:ext cx="1033117" cy="1836219"/>
          </a:xfrm>
          <a:prstGeom prst="curvedConnector3">
            <a:avLst>
              <a:gd name="adj1" fmla="val -2212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303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:a16="http://schemas.microsoft.com/office/drawing/2014/main" id="{11512868-0119-6A4B-8CF8-3D7DF083A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28" t="25479" r="9489" b="24093"/>
          <a:stretch/>
        </p:blipFill>
        <p:spPr>
          <a:xfrm>
            <a:off x="1805354" y="1553410"/>
            <a:ext cx="5064835" cy="2677320"/>
          </a:xfrm>
          <a:prstGeom prst="rect">
            <a:avLst/>
          </a:prstGeom>
        </p:spPr>
      </p:pic>
      <p:pic>
        <p:nvPicPr>
          <p:cNvPr id="3" name="Picture 2" descr="A picture containing building&#10;&#10;Description automatically generated">
            <a:extLst>
              <a:ext uri="{FF2B5EF4-FFF2-40B4-BE49-F238E27FC236}">
                <a16:creationId xmlns:a16="http://schemas.microsoft.com/office/drawing/2014/main" id="{D669537E-B18C-5548-8F8B-907520A502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88" t="14576" r="9458" b="13559"/>
          <a:stretch/>
        </p:blipFill>
        <p:spPr>
          <a:xfrm>
            <a:off x="7085818" y="1547251"/>
            <a:ext cx="3300827" cy="2711392"/>
          </a:xfrm>
          <a:prstGeom prst="rect">
            <a:avLst/>
          </a:prstGeom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5F01C9EE-DF6B-ED45-90A9-EAF11FCC771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9" t="32464" r="28155" b="26868"/>
          <a:stretch/>
        </p:blipFill>
        <p:spPr bwMode="auto">
          <a:xfrm>
            <a:off x="5052222" y="1889067"/>
            <a:ext cx="2017984" cy="1845740"/>
          </a:xfrm>
          <a:prstGeom prst="rect">
            <a:avLst/>
          </a:prstGeom>
          <a:ln w="381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2DF2363C-4AF8-F84A-9110-B9A16CF047EE}"/>
              </a:ext>
            </a:extLst>
          </p:cNvPr>
          <p:cNvSpPr/>
          <p:nvPr/>
        </p:nvSpPr>
        <p:spPr>
          <a:xfrm>
            <a:off x="8933366" y="3284653"/>
            <a:ext cx="434843" cy="395315"/>
          </a:xfrm>
          <a:prstGeom prst="donut">
            <a:avLst>
              <a:gd name="adj" fmla="val 7190"/>
            </a:avLst>
          </a:prstGeom>
          <a:solidFill>
            <a:srgbClr val="00B050"/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352645-8FC8-6449-9248-77E38BB8ADB2}"/>
              </a:ext>
            </a:extLst>
          </p:cNvPr>
          <p:cNvCxnSpPr>
            <a:cxnSpLocks/>
          </p:cNvCxnSpPr>
          <p:nvPr/>
        </p:nvCxnSpPr>
        <p:spPr>
          <a:xfrm flipH="1">
            <a:off x="3959935" y="3027052"/>
            <a:ext cx="1348154" cy="419533"/>
          </a:xfrm>
          <a:prstGeom prst="straightConnector1">
            <a:avLst/>
          </a:prstGeom>
          <a:ln w="76200">
            <a:solidFill>
              <a:srgbClr val="8EF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FDAD11F-F241-B144-98AA-56333A6B7BAE}"/>
              </a:ext>
            </a:extLst>
          </p:cNvPr>
          <p:cNvCxnSpPr>
            <a:cxnSpLocks/>
          </p:cNvCxnSpPr>
          <p:nvPr/>
        </p:nvCxnSpPr>
        <p:spPr>
          <a:xfrm>
            <a:off x="6846277" y="2974298"/>
            <a:ext cx="2087089" cy="508012"/>
          </a:xfrm>
          <a:prstGeom prst="straightConnector1">
            <a:avLst/>
          </a:prstGeom>
          <a:ln w="76200">
            <a:solidFill>
              <a:srgbClr val="8EF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0AC125A-7462-2F47-A154-584E48C00221}"/>
              </a:ext>
            </a:extLst>
          </p:cNvPr>
          <p:cNvSpPr txBox="1"/>
          <p:nvPr/>
        </p:nvSpPr>
        <p:spPr>
          <a:xfrm>
            <a:off x="416689" y="5347503"/>
            <a:ext cx="10544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GOES (red/brown) and MODIS (blue) granules integrated using STARE (visualized in equirectangular projection)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CBAF42-C1AB-CD4D-81CE-7EFA4661C39C}"/>
              </a:ext>
            </a:extLst>
          </p:cNvPr>
          <p:cNvSpPr txBox="1"/>
          <p:nvPr/>
        </p:nvSpPr>
        <p:spPr>
          <a:xfrm>
            <a:off x="1314450" y="335518"/>
            <a:ext cx="4677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Using STARE to combine GOES and MODIS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10B039-A04E-5040-B491-FC6389AE6029}"/>
              </a:ext>
            </a:extLst>
          </p:cNvPr>
          <p:cNvSpPr txBox="1"/>
          <p:nvPr/>
        </p:nvSpPr>
        <p:spPr>
          <a:xfrm>
            <a:off x="7889821" y="882062"/>
            <a:ext cx="352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use key-value store to integrate</a:t>
            </a:r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70E6B207-ADAA-204D-B787-A91EF3715D11}"/>
              </a:ext>
            </a:extLst>
          </p:cNvPr>
          <p:cNvCxnSpPr>
            <a:cxnSpLocks/>
            <a:stCxn id="10" idx="3"/>
            <a:endCxn id="15" idx="6"/>
          </p:cNvCxnSpPr>
          <p:nvPr/>
        </p:nvCxnSpPr>
        <p:spPr>
          <a:xfrm flipH="1">
            <a:off x="10961114" y="1066728"/>
            <a:ext cx="458648" cy="2066297"/>
          </a:xfrm>
          <a:prstGeom prst="curvedConnector3">
            <a:avLst>
              <a:gd name="adj1" fmla="val -4984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CCF04906-24E7-2149-90A8-051E91402BF7}"/>
              </a:ext>
            </a:extLst>
          </p:cNvPr>
          <p:cNvSpPr/>
          <p:nvPr/>
        </p:nvSpPr>
        <p:spPr>
          <a:xfrm>
            <a:off x="3721984" y="3438053"/>
            <a:ext cx="161951" cy="161951"/>
          </a:xfrm>
          <a:prstGeom prst="ellipse">
            <a:avLst/>
          </a:prstGeom>
          <a:solidFill>
            <a:srgbClr val="8EFA00"/>
          </a:solidFill>
          <a:ln>
            <a:solidFill>
              <a:srgbClr val="8EF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44C88DB-3095-374F-96BC-1EFAC8CE837A}"/>
              </a:ext>
            </a:extLst>
          </p:cNvPr>
          <p:cNvSpPr/>
          <p:nvPr/>
        </p:nvSpPr>
        <p:spPr>
          <a:xfrm>
            <a:off x="8933366" y="3263837"/>
            <a:ext cx="443896" cy="434237"/>
          </a:xfrm>
          <a:prstGeom prst="ellipse">
            <a:avLst/>
          </a:prstGeom>
          <a:noFill/>
          <a:ln w="76200">
            <a:solidFill>
              <a:srgbClr val="8EF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D87379C-C53E-E04D-A635-5BD6A1C3517B}"/>
              </a:ext>
            </a:extLst>
          </p:cNvPr>
          <p:cNvSpPr/>
          <p:nvPr/>
        </p:nvSpPr>
        <p:spPr>
          <a:xfrm>
            <a:off x="10762604" y="2988255"/>
            <a:ext cx="198510" cy="28953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90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94A77-1E92-8048-97A2-92AB6AB6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</a:t>
            </a:r>
            <a:br>
              <a:rPr lang="en-US" dirty="0"/>
            </a:br>
            <a:r>
              <a:rPr lang="en-US" dirty="0"/>
              <a:t>Virtual Object Layer and</a:t>
            </a:r>
            <a:br>
              <a:rPr lang="en-US" dirty="0"/>
            </a:br>
            <a:r>
              <a:rPr lang="en-US" dirty="0"/>
              <a:t>Virtual Data Sets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71CCD-FC5E-9540-889A-75B4C2046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82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7F23356-B695-8445-B488-B2FC9ADC4C3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r="9918"/>
          <a:stretch/>
        </p:blipFill>
        <p:spPr bwMode="auto">
          <a:xfrm>
            <a:off x="3529299" y="2319347"/>
            <a:ext cx="4839449" cy="3633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9B8C708-B611-7D46-AC06-6143B5769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1B49C77-FB8E-9F49-9796-44D274FAAF34}"/>
              </a:ext>
            </a:extLst>
          </p:cNvPr>
          <p:cNvSpPr/>
          <p:nvPr/>
        </p:nvSpPr>
        <p:spPr>
          <a:xfrm>
            <a:off x="6414655" y="2560434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83BF42-503A-3142-ABBC-7EC2C7DB3358}"/>
              </a:ext>
            </a:extLst>
          </p:cNvPr>
          <p:cNvSpPr/>
          <p:nvPr/>
        </p:nvSpPr>
        <p:spPr>
          <a:xfrm>
            <a:off x="5603985" y="2547062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D43F48-5AD6-9A4C-8BB9-EF0C9EBC0E83}"/>
              </a:ext>
            </a:extLst>
          </p:cNvPr>
          <p:cNvSpPr txBox="1"/>
          <p:nvPr/>
        </p:nvSpPr>
        <p:spPr>
          <a:xfrm>
            <a:off x="8449269" y="5130547"/>
            <a:ext cx="3482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Individual instrument field of views</a:t>
            </a: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827675C8-5387-8942-A703-59A7A238EDE9}"/>
              </a:ext>
            </a:extLst>
          </p:cNvPr>
          <p:cNvCxnSpPr>
            <a:cxnSpLocks/>
            <a:stCxn id="19" idx="1"/>
          </p:cNvCxnSpPr>
          <p:nvPr/>
        </p:nvCxnSpPr>
        <p:spPr>
          <a:xfrm rot="10800000" flipV="1">
            <a:off x="7813965" y="5315212"/>
            <a:ext cx="635305" cy="283147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D593A79-5F06-5342-AA2B-E69D2D9781CD}"/>
              </a:ext>
            </a:extLst>
          </p:cNvPr>
          <p:cNvSpPr/>
          <p:nvPr/>
        </p:nvSpPr>
        <p:spPr>
          <a:xfrm>
            <a:off x="1156854" y="247057"/>
            <a:ext cx="9968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a typeface="Times New Roman" panose="02020603050405020304" pitchFamily="18" charset="0"/>
              </a:rPr>
              <a:t>Scalable Homogenized Analysis Ready Data Store (STARE-SHARDS)</a:t>
            </a:r>
            <a:r>
              <a:rPr lang="en-US" sz="2800" dirty="0"/>
              <a:t> </a:t>
            </a:r>
          </a:p>
        </p:txBody>
      </p:sp>
      <p:pic>
        <p:nvPicPr>
          <p:cNvPr id="26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E927DD0-94FD-5A4B-BCC5-2F926770C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25" y="5618890"/>
            <a:ext cx="749264" cy="7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7E122E-7E6C-0741-B2B5-1E64E537C96C}"/>
              </a:ext>
            </a:extLst>
          </p:cNvPr>
          <p:cNvSpPr txBox="1"/>
          <p:nvPr/>
        </p:nvSpPr>
        <p:spPr>
          <a:xfrm>
            <a:off x="926862" y="4849754"/>
            <a:ext cx="3375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Actual data partitioned into chunks for parallelism with unified search and co-alignment.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0E6A6D-B992-3144-92D3-0DD8C4819B24}"/>
              </a:ext>
            </a:extLst>
          </p:cNvPr>
          <p:cNvSpPr txBox="1"/>
          <p:nvPr/>
        </p:nvSpPr>
        <p:spPr>
          <a:xfrm>
            <a:off x="926862" y="3261385"/>
            <a:ext cx="277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 Virtual Data Set for tailoring views into the data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FF34DB-F8A2-D64E-8CB1-2A43739AD21B}"/>
              </a:ext>
            </a:extLst>
          </p:cNvPr>
          <p:cNvSpPr txBox="1"/>
          <p:nvPr/>
        </p:nvSpPr>
        <p:spPr>
          <a:xfrm>
            <a:off x="1387958" y="5999663"/>
            <a:ext cx="284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Volume &amp; variety scalability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3E2F82-E8E7-B647-8DF5-CF313A3A4F83}"/>
              </a:ext>
            </a:extLst>
          </p:cNvPr>
          <p:cNvSpPr txBox="1"/>
          <p:nvPr/>
        </p:nvSpPr>
        <p:spPr>
          <a:xfrm>
            <a:off x="1983539" y="1752512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A4003D-62E0-8B4E-9913-1424B79141FD}"/>
              </a:ext>
            </a:extLst>
          </p:cNvPr>
          <p:cNvSpPr txBox="1"/>
          <p:nvPr/>
        </p:nvSpPr>
        <p:spPr>
          <a:xfrm>
            <a:off x="3470718" y="1488161"/>
            <a:ext cx="495661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HDF Virtual Data Set API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3B6EBA3-2EC3-B849-B0FE-B996F75E56C1}"/>
              </a:ext>
            </a:extLst>
          </p:cNvPr>
          <p:cNvCxnSpPr/>
          <p:nvPr/>
        </p:nvCxnSpPr>
        <p:spPr>
          <a:xfrm>
            <a:off x="6066786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3F94C1-18AE-2049-81A4-6CC5D69D442E}"/>
              </a:ext>
            </a:extLst>
          </p:cNvPr>
          <p:cNvCxnSpPr/>
          <p:nvPr/>
        </p:nvCxnSpPr>
        <p:spPr>
          <a:xfrm>
            <a:off x="6231081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FED7EDC-C15E-5B44-A469-086D8DFF7275}"/>
              </a:ext>
            </a:extLst>
          </p:cNvPr>
          <p:cNvCxnSpPr/>
          <p:nvPr/>
        </p:nvCxnSpPr>
        <p:spPr>
          <a:xfrm>
            <a:off x="5741204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3D91B77-73AF-894B-9499-6255061EAD0F}"/>
              </a:ext>
            </a:extLst>
          </p:cNvPr>
          <p:cNvCxnSpPr/>
          <p:nvPr/>
        </p:nvCxnSpPr>
        <p:spPr>
          <a:xfrm>
            <a:off x="5905499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254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7F23356-B695-8445-B488-B2FC9ADC4C3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r="9918"/>
          <a:stretch/>
        </p:blipFill>
        <p:spPr bwMode="auto">
          <a:xfrm>
            <a:off x="3529299" y="2319347"/>
            <a:ext cx="4839449" cy="3633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9B8C708-B611-7D46-AC06-6143B5769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1B49C77-FB8E-9F49-9796-44D274FAAF34}"/>
              </a:ext>
            </a:extLst>
          </p:cNvPr>
          <p:cNvSpPr/>
          <p:nvPr/>
        </p:nvSpPr>
        <p:spPr>
          <a:xfrm>
            <a:off x="6414655" y="2560434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83BF42-503A-3142-ABBC-7EC2C7DB3358}"/>
              </a:ext>
            </a:extLst>
          </p:cNvPr>
          <p:cNvSpPr/>
          <p:nvPr/>
        </p:nvSpPr>
        <p:spPr>
          <a:xfrm>
            <a:off x="5603985" y="2547062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D43F48-5AD6-9A4C-8BB9-EF0C9EBC0E83}"/>
              </a:ext>
            </a:extLst>
          </p:cNvPr>
          <p:cNvSpPr txBox="1"/>
          <p:nvPr/>
        </p:nvSpPr>
        <p:spPr>
          <a:xfrm>
            <a:off x="8449269" y="5130547"/>
            <a:ext cx="3482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Individual instrument field of views</a:t>
            </a: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827675C8-5387-8942-A703-59A7A238EDE9}"/>
              </a:ext>
            </a:extLst>
          </p:cNvPr>
          <p:cNvCxnSpPr>
            <a:cxnSpLocks/>
            <a:stCxn id="19" idx="1"/>
          </p:cNvCxnSpPr>
          <p:nvPr/>
        </p:nvCxnSpPr>
        <p:spPr>
          <a:xfrm rot="10800000" flipV="1">
            <a:off x="7813965" y="5315212"/>
            <a:ext cx="635305" cy="283147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D593A79-5F06-5342-AA2B-E69D2D9781CD}"/>
              </a:ext>
            </a:extLst>
          </p:cNvPr>
          <p:cNvSpPr/>
          <p:nvPr/>
        </p:nvSpPr>
        <p:spPr>
          <a:xfrm>
            <a:off x="1156854" y="247057"/>
            <a:ext cx="9968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a typeface="Times New Roman" panose="02020603050405020304" pitchFamily="18" charset="0"/>
              </a:rPr>
              <a:t>Scalable Homogenized Analysis Ready Data Store (STARE-SHARDS)</a:t>
            </a:r>
            <a:r>
              <a:rPr lang="en-US" sz="2800" dirty="0"/>
              <a:t> </a:t>
            </a:r>
          </a:p>
        </p:txBody>
      </p:sp>
      <p:pic>
        <p:nvPicPr>
          <p:cNvPr id="26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E927DD0-94FD-5A4B-BCC5-2F926770C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25" y="5618890"/>
            <a:ext cx="749264" cy="7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7E122E-7E6C-0741-B2B5-1E64E537C96C}"/>
              </a:ext>
            </a:extLst>
          </p:cNvPr>
          <p:cNvSpPr txBox="1"/>
          <p:nvPr/>
        </p:nvSpPr>
        <p:spPr>
          <a:xfrm>
            <a:off x="926862" y="4849754"/>
            <a:ext cx="3375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Actual data partitioned into chunks for parallelism with unified search and co-alignment.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0E6A6D-B992-3144-92D3-0DD8C4819B24}"/>
              </a:ext>
            </a:extLst>
          </p:cNvPr>
          <p:cNvSpPr txBox="1"/>
          <p:nvPr/>
        </p:nvSpPr>
        <p:spPr>
          <a:xfrm>
            <a:off x="926862" y="3261385"/>
            <a:ext cx="277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 Virtual Data Set for tailoring views into the data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3E2F82-E8E7-B647-8DF5-CF313A3A4F83}"/>
              </a:ext>
            </a:extLst>
          </p:cNvPr>
          <p:cNvSpPr txBox="1"/>
          <p:nvPr/>
        </p:nvSpPr>
        <p:spPr>
          <a:xfrm>
            <a:off x="1983539" y="1752512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A4003D-62E0-8B4E-9913-1424B79141FD}"/>
              </a:ext>
            </a:extLst>
          </p:cNvPr>
          <p:cNvSpPr txBox="1"/>
          <p:nvPr/>
        </p:nvSpPr>
        <p:spPr>
          <a:xfrm>
            <a:off x="3470718" y="1488161"/>
            <a:ext cx="495661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HDF Virtual Data Set API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3B6EBA3-2EC3-B849-B0FE-B996F75E56C1}"/>
              </a:ext>
            </a:extLst>
          </p:cNvPr>
          <p:cNvCxnSpPr/>
          <p:nvPr/>
        </p:nvCxnSpPr>
        <p:spPr>
          <a:xfrm>
            <a:off x="6066786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3F94C1-18AE-2049-81A4-6CC5D69D442E}"/>
              </a:ext>
            </a:extLst>
          </p:cNvPr>
          <p:cNvCxnSpPr/>
          <p:nvPr/>
        </p:nvCxnSpPr>
        <p:spPr>
          <a:xfrm>
            <a:off x="6231081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FED7EDC-C15E-5B44-A469-086D8DFF7275}"/>
              </a:ext>
            </a:extLst>
          </p:cNvPr>
          <p:cNvCxnSpPr/>
          <p:nvPr/>
        </p:nvCxnSpPr>
        <p:spPr>
          <a:xfrm>
            <a:off x="5741204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3D91B77-73AF-894B-9499-6255061EAD0F}"/>
              </a:ext>
            </a:extLst>
          </p:cNvPr>
          <p:cNvCxnSpPr/>
          <p:nvPr/>
        </p:nvCxnSpPr>
        <p:spPr>
          <a:xfrm>
            <a:off x="5905499" y="1949825"/>
            <a:ext cx="0" cy="566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788C5D0-216F-7A4D-9C78-8DCB96992591}"/>
              </a:ext>
            </a:extLst>
          </p:cNvPr>
          <p:cNvSpPr/>
          <p:nvPr/>
        </p:nvSpPr>
        <p:spPr>
          <a:xfrm>
            <a:off x="926862" y="4849753"/>
            <a:ext cx="8695120" cy="15192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BCE544-0AF5-3746-9854-6AC369BF1136}"/>
              </a:ext>
            </a:extLst>
          </p:cNvPr>
          <p:cNvSpPr txBox="1"/>
          <p:nvPr/>
        </p:nvSpPr>
        <p:spPr>
          <a:xfrm>
            <a:off x="9504217" y="3907716"/>
            <a:ext cx="2299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ea typeface="Times New Roman" panose="02020603050405020304" pitchFamily="18" charset="0"/>
              </a:rPr>
              <a:t>STARE-SHARDS Storage Layer</a:t>
            </a:r>
            <a:endParaRPr lang="en-US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5A1336D-428B-4942-B2D6-A44028EFE4F2}"/>
              </a:ext>
            </a:extLst>
          </p:cNvPr>
          <p:cNvCxnSpPr>
            <a:stCxn id="3" idx="2"/>
          </p:cNvCxnSpPr>
          <p:nvPr/>
        </p:nvCxnSpPr>
        <p:spPr>
          <a:xfrm flipH="1">
            <a:off x="9621982" y="4554047"/>
            <a:ext cx="1032198" cy="47801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FC29359-8FE6-884F-8D6E-84B0EF5FFB90}"/>
              </a:ext>
            </a:extLst>
          </p:cNvPr>
          <p:cNvSpPr txBox="1"/>
          <p:nvPr/>
        </p:nvSpPr>
        <p:spPr>
          <a:xfrm>
            <a:off x="1387958" y="5999663"/>
            <a:ext cx="284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Volume &amp; variety scalability</a:t>
            </a:r>
          </a:p>
        </p:txBody>
      </p:sp>
    </p:spTree>
    <p:extLst>
      <p:ext uri="{BB962C8B-B14F-4D97-AF65-F5344CB8AC3E}">
        <p14:creationId xmlns:p14="http://schemas.microsoft.com/office/powerpoint/2010/main" val="3683886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F65861-B227-4D42-99FC-8DE7B1D87524}"/>
              </a:ext>
            </a:extLst>
          </p:cNvPr>
          <p:cNvPicPr/>
          <p:nvPr/>
        </p:nvPicPr>
        <p:blipFill rotWithShape="1">
          <a:blip r:embed="rId2"/>
          <a:srcRect t="21083" r="17589" b="9108"/>
          <a:stretch/>
        </p:blipFill>
        <p:spPr bwMode="auto">
          <a:xfrm>
            <a:off x="1307392" y="1625618"/>
            <a:ext cx="1908432" cy="11280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7F23356-B695-8445-B488-B2FC9ADC4C3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r="9918"/>
          <a:stretch/>
        </p:blipFill>
        <p:spPr bwMode="auto">
          <a:xfrm>
            <a:off x="3529299" y="2319347"/>
            <a:ext cx="4839449" cy="3633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9B8C708-B611-7D46-AC06-6143B5769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3C302-004C-FE45-B3E0-287DA3FF8F8C}"/>
              </a:ext>
            </a:extLst>
          </p:cNvPr>
          <p:cNvPicPr/>
          <p:nvPr/>
        </p:nvPicPr>
        <p:blipFill rotWithShape="1">
          <a:blip r:embed="rId4"/>
          <a:srcRect t="11785" b="15593"/>
          <a:stretch/>
        </p:blipFill>
        <p:spPr bwMode="auto">
          <a:xfrm rot="19800000">
            <a:off x="8173975" y="980440"/>
            <a:ext cx="919990" cy="2377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F5EB57-0751-384B-905A-F058DEC8F80A}"/>
              </a:ext>
            </a:extLst>
          </p:cNvPr>
          <p:cNvSpPr txBox="1"/>
          <p:nvPr/>
        </p:nvSpPr>
        <p:spPr>
          <a:xfrm>
            <a:off x="993917" y="2772386"/>
            <a:ext cx="253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 a STARE ‘cover’ to partition a granule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0DC7F-AE03-D444-923D-85BA60DA7834}"/>
              </a:ext>
            </a:extLst>
          </p:cNvPr>
          <p:cNvSpPr txBox="1"/>
          <p:nvPr/>
        </p:nvSpPr>
        <p:spPr>
          <a:xfrm>
            <a:off x="8922663" y="1239883"/>
            <a:ext cx="3008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STARE partitioned swath data looks like familiar HDF files</a:t>
            </a:r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49BC47CE-8707-E64F-86E0-B8E3FB154077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2989746" y="2019381"/>
            <a:ext cx="2546502" cy="539900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2DD87574-1D73-6247-BC96-395CF7A353CB}"/>
              </a:ext>
            </a:extLst>
          </p:cNvPr>
          <p:cNvCxnSpPr>
            <a:cxnSpLocks/>
            <a:endCxn id="14" idx="7"/>
          </p:cNvCxnSpPr>
          <p:nvPr/>
        </p:nvCxnSpPr>
        <p:spPr>
          <a:xfrm rot="10800000" flipV="1">
            <a:off x="6454682" y="2169361"/>
            <a:ext cx="1816484" cy="403292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1B49C77-FB8E-9F49-9796-44D274FAAF34}"/>
              </a:ext>
            </a:extLst>
          </p:cNvPr>
          <p:cNvSpPr/>
          <p:nvPr/>
        </p:nvSpPr>
        <p:spPr>
          <a:xfrm>
            <a:off x="6324600" y="2547787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83BF42-503A-3142-ABBC-7EC2C7DB3358}"/>
              </a:ext>
            </a:extLst>
          </p:cNvPr>
          <p:cNvSpPr/>
          <p:nvPr/>
        </p:nvSpPr>
        <p:spPr>
          <a:xfrm>
            <a:off x="5513930" y="2534415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593A79-5F06-5342-AA2B-E69D2D9781CD}"/>
              </a:ext>
            </a:extLst>
          </p:cNvPr>
          <p:cNvSpPr/>
          <p:nvPr/>
        </p:nvSpPr>
        <p:spPr>
          <a:xfrm>
            <a:off x="1156854" y="247057"/>
            <a:ext cx="9968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a typeface="Times New Roman" panose="02020603050405020304" pitchFamily="18" charset="0"/>
              </a:rPr>
              <a:t>Using familiar HDF methods to access STARE-SHARDS</a:t>
            </a:r>
            <a:r>
              <a:rPr lang="en-US" sz="2800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683143-AEE1-3249-BC04-98823069D8F5}"/>
              </a:ext>
            </a:extLst>
          </p:cNvPr>
          <p:cNvSpPr txBox="1"/>
          <p:nvPr/>
        </p:nvSpPr>
        <p:spPr>
          <a:xfrm>
            <a:off x="3906983" y="5983351"/>
            <a:ext cx="43641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Source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C4F0D8-C4DD-0047-B9AC-2F8E10001C32}"/>
              </a:ext>
            </a:extLst>
          </p:cNvPr>
          <p:cNvGrpSpPr/>
          <p:nvPr/>
        </p:nvGrpSpPr>
        <p:grpSpPr>
          <a:xfrm>
            <a:off x="1057500" y="4446657"/>
            <a:ext cx="2074866" cy="839828"/>
            <a:chOff x="1140958" y="5297787"/>
            <a:chExt cx="2074866" cy="83982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0AFE8A8-1BB3-5C4D-AB77-2027B6A65658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35" name="Picture 3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DD22A63-3537-104F-A264-8825F9B32411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35E5ACD-F337-DF4A-BAF2-E5A320FBDB35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1F848E-3E0B-804C-B52C-F781557B46B5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2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E878653-2964-5A4F-BCD0-F9BA670A6EDB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39" name="Picture 38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C34D6C11-0194-264E-BC9A-40BA650C4CB7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BF6DD4B-9884-C34E-8DF1-EF85D281C9AE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1A86EBD-24FB-7A4C-A0E7-43E876BEE50B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42" name="Picture 41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B7178EC-C70C-F045-9787-679E5919E280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BCB168A-7205-DB41-93FB-07EEB26B6AB1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B3613E-2480-5C4D-89DA-431065FB9BBB}"/>
              </a:ext>
            </a:extLst>
          </p:cNvPr>
          <p:cNvGrpSpPr/>
          <p:nvPr/>
        </p:nvGrpSpPr>
        <p:grpSpPr>
          <a:xfrm>
            <a:off x="476660" y="5434696"/>
            <a:ext cx="2074866" cy="839828"/>
            <a:chOff x="1140958" y="5297787"/>
            <a:chExt cx="2074866" cy="83982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5E093F2-9679-5146-A29A-00E8C9E9B18A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53" name="Picture 52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B5040813-3463-E14E-809B-BA6D59AD725A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69E8C82-FBF4-C84E-9597-DF8AF64E848D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C2F83E-F218-F743-B29E-8DBE8B4C3634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3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12817A9-9ABF-6F40-A0DA-EEB94B9B78E1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51" name="Picture 50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A206D50-EC7E-A84C-922E-09A6D65A1F6B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05F61F8-0729-704D-A1D9-9AF26873D8F7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92FA986-1547-2342-B3AF-0D5C5DBEF6B0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49" name="Picture 48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97F9AF76-D0D0-EE45-AD59-8329B70BE415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8DAC14D-2F14-464E-A4BD-EBC1DA608653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ED76290-F44D-1947-8E4E-A02E84480EED}"/>
              </a:ext>
            </a:extLst>
          </p:cNvPr>
          <p:cNvSpPr txBox="1"/>
          <p:nvPr/>
        </p:nvSpPr>
        <p:spPr>
          <a:xfrm>
            <a:off x="1245141" y="1739693"/>
            <a:ext cx="928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HDF</a:t>
            </a:r>
          </a:p>
          <a:p>
            <a:pPr algn="ctr"/>
            <a:r>
              <a:rPr lang="en-US" dirty="0"/>
              <a:t>Virtual</a:t>
            </a:r>
          </a:p>
          <a:p>
            <a:pPr algn="ctr"/>
            <a:r>
              <a:rPr lang="en-US" dirty="0"/>
              <a:t>Granule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345BAA7-8D01-DF4D-9C02-3951D65237A7}"/>
              </a:ext>
            </a:extLst>
          </p:cNvPr>
          <p:cNvSpPr txBox="1"/>
          <p:nvPr/>
        </p:nvSpPr>
        <p:spPr>
          <a:xfrm>
            <a:off x="268424" y="1164362"/>
            <a:ext cx="83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End users and legacy applications interact with STARE-SHARDS transparently.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D5377-4948-1A4F-ACCB-6C405FA818C2}"/>
              </a:ext>
            </a:extLst>
          </p:cNvPr>
          <p:cNvSpPr txBox="1"/>
          <p:nvPr/>
        </p:nvSpPr>
        <p:spPr>
          <a:xfrm>
            <a:off x="175858" y="3901003"/>
            <a:ext cx="3301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Different sources and varieties of data with different coverage, resolutions…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C16E6DD-E49D-7649-AD82-B3DE90D6A0AD}"/>
              </a:ext>
            </a:extLst>
          </p:cNvPr>
          <p:cNvGrpSpPr/>
          <p:nvPr/>
        </p:nvGrpSpPr>
        <p:grpSpPr>
          <a:xfrm>
            <a:off x="9503503" y="4313307"/>
            <a:ext cx="2074866" cy="839828"/>
            <a:chOff x="1140958" y="5297787"/>
            <a:chExt cx="2074866" cy="83982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E71A732-5DBB-4640-8BB5-F55716B6B5A3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66" name="Picture 65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E908CBD-05C4-E749-91FB-94245AC9DF39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052C6F7-8E66-0A4E-9102-5F2F228D2AC8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99D9C4D-6602-1542-9C4C-F378FA2EEE39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A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844ED25-2363-6445-8634-B9EF5D9AA0AA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64" name="Picture 6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BBC4C56-8492-7A47-98F9-E320B2CBA383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CD17EA26-956C-8845-A424-CEAB3D7E64BA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63F68140-1DB1-314B-8956-9878E01DB214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62" name="Picture 61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6A01333-C265-B341-A5DD-5AA24C0F9AB7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A23BFAE-6AAA-FC43-9C19-B75C6F529B8A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3A4670-A0F1-E04A-A440-3B63B0BF87B9}"/>
              </a:ext>
            </a:extLst>
          </p:cNvPr>
          <p:cNvGrpSpPr/>
          <p:nvPr/>
        </p:nvGrpSpPr>
        <p:grpSpPr>
          <a:xfrm>
            <a:off x="8922663" y="5301346"/>
            <a:ext cx="2074866" cy="839828"/>
            <a:chOff x="1140958" y="5297787"/>
            <a:chExt cx="2074866" cy="839828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FB51DE0-6789-DF41-9685-FAEAD179E107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77" name="Picture 76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BE4499B-421A-3D4A-947A-03E849E0104B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DAD7B783-733D-E24E-B4C9-DAC5BCE84A90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EBBF8AB-64E8-6042-8B86-609828144A40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B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FF360DB-8386-B348-96DF-3924B02C2EC4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75" name="Picture 7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2712412C-1919-0F41-A365-0EA09B266DF8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E66E7A5-7BB7-844B-AB5E-E11223094A57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6C73DC7-69F9-AE4C-A295-EFF0D3EA717E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73" name="Picture 72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F362626B-9906-6844-A2B3-5DBA064F4A5F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3B8FD3-5A9B-2D4B-998F-2CCA0F882F87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1169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F65861-B227-4D42-99FC-8DE7B1D87524}"/>
              </a:ext>
            </a:extLst>
          </p:cNvPr>
          <p:cNvPicPr/>
          <p:nvPr/>
        </p:nvPicPr>
        <p:blipFill rotWithShape="1">
          <a:blip r:embed="rId2"/>
          <a:srcRect t="21083" r="17589" b="9108"/>
          <a:stretch/>
        </p:blipFill>
        <p:spPr bwMode="auto">
          <a:xfrm>
            <a:off x="1307392" y="1625618"/>
            <a:ext cx="1908432" cy="11280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7F23356-B695-8445-B488-B2FC9ADC4C3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r="9918"/>
          <a:stretch/>
        </p:blipFill>
        <p:spPr bwMode="auto">
          <a:xfrm>
            <a:off x="3529299" y="2319347"/>
            <a:ext cx="4839449" cy="3633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9B8C708-B611-7D46-AC06-6143B5769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3C302-004C-FE45-B3E0-287DA3FF8F8C}"/>
              </a:ext>
            </a:extLst>
          </p:cNvPr>
          <p:cNvPicPr/>
          <p:nvPr/>
        </p:nvPicPr>
        <p:blipFill rotWithShape="1">
          <a:blip r:embed="rId4"/>
          <a:srcRect t="11785" b="15593"/>
          <a:stretch/>
        </p:blipFill>
        <p:spPr bwMode="auto">
          <a:xfrm rot="19800000">
            <a:off x="8173975" y="980440"/>
            <a:ext cx="919990" cy="2377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F5EB57-0751-384B-905A-F058DEC8F80A}"/>
              </a:ext>
            </a:extLst>
          </p:cNvPr>
          <p:cNvSpPr txBox="1"/>
          <p:nvPr/>
        </p:nvSpPr>
        <p:spPr>
          <a:xfrm>
            <a:off x="993917" y="2772386"/>
            <a:ext cx="253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 a STARE ‘cover’ to partition a granule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0DC7F-AE03-D444-923D-85BA60DA7834}"/>
              </a:ext>
            </a:extLst>
          </p:cNvPr>
          <p:cNvSpPr txBox="1"/>
          <p:nvPr/>
        </p:nvSpPr>
        <p:spPr>
          <a:xfrm>
            <a:off x="8922663" y="1239883"/>
            <a:ext cx="3008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STARE partitioned swath data looks like familiar HDF files</a:t>
            </a:r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49BC47CE-8707-E64F-86E0-B8E3FB154077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2989746" y="2019381"/>
            <a:ext cx="2546502" cy="539900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2DD87574-1D73-6247-BC96-395CF7A353CB}"/>
              </a:ext>
            </a:extLst>
          </p:cNvPr>
          <p:cNvCxnSpPr>
            <a:cxnSpLocks/>
            <a:endCxn id="14" idx="7"/>
          </p:cNvCxnSpPr>
          <p:nvPr/>
        </p:nvCxnSpPr>
        <p:spPr>
          <a:xfrm rot="10800000" flipV="1">
            <a:off x="6454682" y="2169361"/>
            <a:ext cx="1816484" cy="403292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1B49C77-FB8E-9F49-9796-44D274FAAF34}"/>
              </a:ext>
            </a:extLst>
          </p:cNvPr>
          <p:cNvSpPr/>
          <p:nvPr/>
        </p:nvSpPr>
        <p:spPr>
          <a:xfrm>
            <a:off x="6324600" y="2547787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83BF42-503A-3142-ABBC-7EC2C7DB3358}"/>
              </a:ext>
            </a:extLst>
          </p:cNvPr>
          <p:cNvSpPr/>
          <p:nvPr/>
        </p:nvSpPr>
        <p:spPr>
          <a:xfrm>
            <a:off x="5513930" y="2534415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593A79-5F06-5342-AA2B-E69D2D9781CD}"/>
              </a:ext>
            </a:extLst>
          </p:cNvPr>
          <p:cNvSpPr/>
          <p:nvPr/>
        </p:nvSpPr>
        <p:spPr>
          <a:xfrm>
            <a:off x="1156854" y="247057"/>
            <a:ext cx="9968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a typeface="Times New Roman" panose="02020603050405020304" pitchFamily="18" charset="0"/>
              </a:rPr>
              <a:t>Using familiar HDF methods to access STARE-SHARDS</a:t>
            </a:r>
            <a:r>
              <a:rPr lang="en-US" sz="2800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683143-AEE1-3249-BC04-98823069D8F5}"/>
              </a:ext>
            </a:extLst>
          </p:cNvPr>
          <p:cNvSpPr txBox="1"/>
          <p:nvPr/>
        </p:nvSpPr>
        <p:spPr>
          <a:xfrm>
            <a:off x="3906983" y="5983351"/>
            <a:ext cx="43641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Source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C4F0D8-C4DD-0047-B9AC-2F8E10001C32}"/>
              </a:ext>
            </a:extLst>
          </p:cNvPr>
          <p:cNvGrpSpPr/>
          <p:nvPr/>
        </p:nvGrpSpPr>
        <p:grpSpPr>
          <a:xfrm>
            <a:off x="1057500" y="4446657"/>
            <a:ext cx="2074866" cy="839828"/>
            <a:chOff x="1140958" y="5297787"/>
            <a:chExt cx="2074866" cy="83982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0AFE8A8-1BB3-5C4D-AB77-2027B6A65658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35" name="Picture 3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DD22A63-3537-104F-A264-8825F9B32411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35E5ACD-F337-DF4A-BAF2-E5A320FBDB35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1F848E-3E0B-804C-B52C-F781557B46B5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2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E878653-2964-5A4F-BCD0-F9BA670A6EDB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39" name="Picture 38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C34D6C11-0194-264E-BC9A-40BA650C4CB7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BF6DD4B-9884-C34E-8DF1-EF85D281C9AE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1A86EBD-24FB-7A4C-A0E7-43E876BEE50B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42" name="Picture 41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B7178EC-C70C-F045-9787-679E5919E280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BCB168A-7205-DB41-93FB-07EEB26B6AB1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B3613E-2480-5C4D-89DA-431065FB9BBB}"/>
              </a:ext>
            </a:extLst>
          </p:cNvPr>
          <p:cNvGrpSpPr/>
          <p:nvPr/>
        </p:nvGrpSpPr>
        <p:grpSpPr>
          <a:xfrm>
            <a:off x="476660" y="5434696"/>
            <a:ext cx="2074866" cy="839828"/>
            <a:chOff x="1140958" y="5297787"/>
            <a:chExt cx="2074866" cy="83982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5E093F2-9679-5146-A29A-00E8C9E9B18A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53" name="Picture 52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B5040813-3463-E14E-809B-BA6D59AD725A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69E8C82-FBF4-C84E-9597-DF8AF64E848D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C2F83E-F218-F743-B29E-8DBE8B4C3634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3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12817A9-9ABF-6F40-A0DA-EEB94B9B78E1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51" name="Picture 50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A206D50-EC7E-A84C-922E-09A6D65A1F6B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05F61F8-0729-704D-A1D9-9AF26873D8F7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92FA986-1547-2342-B3AF-0D5C5DBEF6B0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49" name="Picture 48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97F9AF76-D0D0-EE45-AD59-8329B70BE415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8DAC14D-2F14-464E-A4BD-EBC1DA608653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ED76290-F44D-1947-8E4E-A02E84480EED}"/>
              </a:ext>
            </a:extLst>
          </p:cNvPr>
          <p:cNvSpPr txBox="1"/>
          <p:nvPr/>
        </p:nvSpPr>
        <p:spPr>
          <a:xfrm>
            <a:off x="1245141" y="1739693"/>
            <a:ext cx="928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HDF</a:t>
            </a:r>
          </a:p>
          <a:p>
            <a:pPr algn="ctr"/>
            <a:r>
              <a:rPr lang="en-US" dirty="0"/>
              <a:t>Virtual</a:t>
            </a:r>
          </a:p>
          <a:p>
            <a:pPr algn="ctr"/>
            <a:r>
              <a:rPr lang="en-US" dirty="0"/>
              <a:t>Granule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345BAA7-8D01-DF4D-9C02-3951D65237A7}"/>
              </a:ext>
            </a:extLst>
          </p:cNvPr>
          <p:cNvSpPr txBox="1"/>
          <p:nvPr/>
        </p:nvSpPr>
        <p:spPr>
          <a:xfrm>
            <a:off x="268424" y="1164362"/>
            <a:ext cx="83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End users and legacy applications interact with STARE-SHARDS transparently.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D5377-4948-1A4F-ACCB-6C405FA818C2}"/>
              </a:ext>
            </a:extLst>
          </p:cNvPr>
          <p:cNvSpPr txBox="1"/>
          <p:nvPr/>
        </p:nvSpPr>
        <p:spPr>
          <a:xfrm>
            <a:off x="175858" y="3901003"/>
            <a:ext cx="3301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Different sources and varieties of data with different coverage, resolutions…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448B095-A17D-7847-B4B5-F5D36C14317B}"/>
              </a:ext>
            </a:extLst>
          </p:cNvPr>
          <p:cNvGrpSpPr/>
          <p:nvPr/>
        </p:nvGrpSpPr>
        <p:grpSpPr>
          <a:xfrm>
            <a:off x="9656847" y="2055194"/>
            <a:ext cx="2084937" cy="2076684"/>
            <a:chOff x="9626800" y="2663023"/>
            <a:chExt cx="2084937" cy="2076684"/>
          </a:xfrm>
        </p:grpSpPr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3B1394D5-DC5A-C347-98BA-51B7CF0BDBE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2" r="62675"/>
            <a:stretch/>
          </p:blipFill>
          <p:spPr bwMode="auto">
            <a:xfrm>
              <a:off x="9626800" y="2663023"/>
              <a:ext cx="2084937" cy="2076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AF6453C-2A87-F34D-A643-6B5B0A6EC17A}"/>
                </a:ext>
              </a:extLst>
            </p:cNvPr>
            <p:cNvSpPr/>
            <p:nvPr/>
          </p:nvSpPr>
          <p:spPr>
            <a:xfrm>
              <a:off x="11522869" y="3536156"/>
              <a:ext cx="188868" cy="3648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C5A1299-0261-F44D-B6C8-7A308CA26EE1}"/>
              </a:ext>
            </a:extLst>
          </p:cNvPr>
          <p:cNvGrpSpPr/>
          <p:nvPr/>
        </p:nvGrpSpPr>
        <p:grpSpPr>
          <a:xfrm>
            <a:off x="9503503" y="4313307"/>
            <a:ext cx="2074866" cy="839828"/>
            <a:chOff x="1140958" y="5297787"/>
            <a:chExt cx="2074866" cy="83982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E6469CA-F5C3-D947-8CB9-117798A9FFC6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66" name="Picture 65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89689BFE-F02B-834B-BB00-A65365990195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C4F5D314-C570-1548-87DA-70427E03C671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FBF07ED-55C8-C84B-B475-BA32BDDBA9A7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A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FF4566A-7310-FE40-8269-FD91EF895249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64" name="Picture 6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1836B7A2-8D8C-E443-91A9-D42329ACC79B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6A3CF96-D3F7-F447-91D3-7C5945F5E8F0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796EB20-D7F0-EE4B-B46C-B009F3746D92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62" name="Picture 61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C33B0EFD-1F9C-5244-8946-383FA568D59D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BBA8AD0-EDBB-0E47-905C-85674C66C1A7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93D2DC4-3D94-0841-9CB6-D5CC20382EA6}"/>
              </a:ext>
            </a:extLst>
          </p:cNvPr>
          <p:cNvGrpSpPr/>
          <p:nvPr/>
        </p:nvGrpSpPr>
        <p:grpSpPr>
          <a:xfrm>
            <a:off x="8717732" y="5286485"/>
            <a:ext cx="2074866" cy="839828"/>
            <a:chOff x="1140958" y="5297787"/>
            <a:chExt cx="2074866" cy="839828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596CAAB-EE90-6A4E-B4A4-334ADAC3E3DC}"/>
                </a:ext>
              </a:extLst>
            </p:cNvPr>
            <p:cNvGrpSpPr/>
            <p:nvPr/>
          </p:nvGrpSpPr>
          <p:grpSpPr>
            <a:xfrm>
              <a:off x="1436676" y="5304669"/>
              <a:ext cx="473371" cy="398235"/>
              <a:chOff x="993917" y="4509655"/>
              <a:chExt cx="1125828" cy="947131"/>
            </a:xfrm>
          </p:grpSpPr>
          <p:pic>
            <p:nvPicPr>
              <p:cNvPr id="77" name="Picture 76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B9B3E4B8-2AB0-7F43-9BD8-BA180634AFD5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1673D203-BA25-FA41-9619-0F3ADF91B4BC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A74E3E-E038-8847-8806-0537DC9750D6}"/>
                </a:ext>
              </a:extLst>
            </p:cNvPr>
            <p:cNvSpPr txBox="1"/>
            <p:nvPr/>
          </p:nvSpPr>
          <p:spPr>
            <a:xfrm>
              <a:off x="1140958" y="5768283"/>
              <a:ext cx="207486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Source B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6486520-0C82-A640-B5CC-97273B004AA8}"/>
                </a:ext>
              </a:extLst>
            </p:cNvPr>
            <p:cNvGrpSpPr/>
            <p:nvPr/>
          </p:nvGrpSpPr>
          <p:grpSpPr>
            <a:xfrm>
              <a:off x="2002411" y="5297787"/>
              <a:ext cx="473371" cy="398235"/>
              <a:chOff x="993917" y="4509655"/>
              <a:chExt cx="1125828" cy="947131"/>
            </a:xfrm>
          </p:grpSpPr>
          <p:pic>
            <p:nvPicPr>
              <p:cNvPr id="75" name="Picture 7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D4AC839-B016-684E-A103-0E90723F29D8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C993331-222F-EB4C-A1B5-1BBCB01283AE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C803124-EA52-5F42-A18F-4A66BDBE635A}"/>
                </a:ext>
              </a:extLst>
            </p:cNvPr>
            <p:cNvGrpSpPr/>
            <p:nvPr/>
          </p:nvGrpSpPr>
          <p:grpSpPr>
            <a:xfrm>
              <a:off x="2496769" y="5297787"/>
              <a:ext cx="473371" cy="398235"/>
              <a:chOff x="993917" y="4509655"/>
              <a:chExt cx="1125828" cy="947131"/>
            </a:xfrm>
          </p:grpSpPr>
          <p:pic>
            <p:nvPicPr>
              <p:cNvPr id="73" name="Picture 72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87CA101C-9AAD-0E4C-9EE5-5CA9C97CCAA8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40" t="75628" r="66276"/>
              <a:stretch/>
            </p:blipFill>
            <p:spPr bwMode="auto">
              <a:xfrm>
                <a:off x="993917" y="4572000"/>
                <a:ext cx="1014992" cy="88478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7FC4864-A45A-274F-9071-351C312EEDF9}"/>
                  </a:ext>
                </a:extLst>
              </p:cNvPr>
              <p:cNvSpPr/>
              <p:nvPr/>
            </p:nvSpPr>
            <p:spPr>
              <a:xfrm>
                <a:off x="1752599" y="4509655"/>
                <a:ext cx="367146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79" name="Curved Connector 78">
            <a:extLst>
              <a:ext uri="{FF2B5EF4-FFF2-40B4-BE49-F238E27FC236}">
                <a16:creationId xmlns:a16="http://schemas.microsoft.com/office/drawing/2014/main" id="{4CB46C52-2613-BA46-9876-004761611044}"/>
              </a:ext>
            </a:extLst>
          </p:cNvPr>
          <p:cNvCxnSpPr>
            <a:cxnSpLocks/>
            <a:stCxn id="59" idx="3"/>
            <a:endCxn id="81" idx="4"/>
          </p:cNvCxnSpPr>
          <p:nvPr/>
        </p:nvCxnSpPr>
        <p:spPr>
          <a:xfrm flipH="1" flipV="1">
            <a:off x="11389071" y="3748808"/>
            <a:ext cx="189298" cy="1219661"/>
          </a:xfrm>
          <a:prstGeom prst="curvedConnector4">
            <a:avLst>
              <a:gd name="adj1" fmla="val -120762"/>
              <a:gd name="adj2" fmla="val 5757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79">
            <a:extLst>
              <a:ext uri="{FF2B5EF4-FFF2-40B4-BE49-F238E27FC236}">
                <a16:creationId xmlns:a16="http://schemas.microsoft.com/office/drawing/2014/main" id="{0D8A855E-0D28-0B4B-8258-2CDE549EC4A1}"/>
              </a:ext>
            </a:extLst>
          </p:cNvPr>
          <p:cNvCxnSpPr>
            <a:cxnSpLocks/>
            <a:stCxn id="70" idx="1"/>
            <a:endCxn id="84" idx="3"/>
          </p:cNvCxnSpPr>
          <p:nvPr/>
        </p:nvCxnSpPr>
        <p:spPr>
          <a:xfrm rot="10800000" flipH="1">
            <a:off x="8717732" y="3769933"/>
            <a:ext cx="1342504" cy="2171715"/>
          </a:xfrm>
          <a:prstGeom prst="curvedConnector4">
            <a:avLst>
              <a:gd name="adj1" fmla="val -17028"/>
              <a:gd name="adj2" fmla="val 5367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300BE957-670D-0B4E-8E6F-A4D954358007}"/>
              </a:ext>
            </a:extLst>
          </p:cNvPr>
          <p:cNvSpPr/>
          <p:nvPr/>
        </p:nvSpPr>
        <p:spPr>
          <a:xfrm>
            <a:off x="11312871" y="3579012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A7363F1-5F98-0D44-8AAA-6077826CD01B}"/>
              </a:ext>
            </a:extLst>
          </p:cNvPr>
          <p:cNvSpPr/>
          <p:nvPr/>
        </p:nvSpPr>
        <p:spPr>
          <a:xfrm>
            <a:off x="10037918" y="3625002"/>
            <a:ext cx="152400" cy="1697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11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C017A05-0D9F-9840-9E91-0F54BDBD17E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3" t="4959" r="34352" b="2731"/>
          <a:stretch/>
        </p:blipFill>
        <p:spPr bwMode="auto">
          <a:xfrm>
            <a:off x="3802956" y="1263229"/>
            <a:ext cx="4676139" cy="4998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8F90CB-7F6C-9C46-A1B9-C332448FCC28}"/>
              </a:ext>
            </a:extLst>
          </p:cNvPr>
          <p:cNvSpPr/>
          <p:nvPr/>
        </p:nvSpPr>
        <p:spPr>
          <a:xfrm>
            <a:off x="1156854" y="247057"/>
            <a:ext cx="99683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a typeface="Times New Roman" panose="02020603050405020304" pitchFamily="18" charset="0"/>
              </a:rPr>
              <a:t>The Proposed Architecture</a:t>
            </a:r>
          </a:p>
          <a:p>
            <a:pPr algn="ctr"/>
            <a:r>
              <a:rPr lang="en-US" sz="2800" dirty="0">
                <a:ea typeface="Times New Roman" panose="02020603050405020304" pitchFamily="18" charset="0"/>
              </a:rPr>
              <a:t>STARE SHARDS to PODS to Integrative Analysis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6463D-F3A4-8A49-8958-AEB7555EA0C7}"/>
              </a:ext>
            </a:extLst>
          </p:cNvPr>
          <p:cNvSpPr txBox="1"/>
          <p:nvPr/>
        </p:nvSpPr>
        <p:spPr>
          <a:xfrm>
            <a:off x="779267" y="5584664"/>
            <a:ext cx="2192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Computing &amp; Storage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9DB03-D886-3046-85E9-702552173A4F}"/>
              </a:ext>
            </a:extLst>
          </p:cNvPr>
          <p:cNvSpPr txBox="1"/>
          <p:nvPr/>
        </p:nvSpPr>
        <p:spPr>
          <a:xfrm>
            <a:off x="800875" y="4245886"/>
            <a:ext cx="2149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Index &amp; Organization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D6CC6-358C-AE47-B0B1-C5D6285702A9}"/>
              </a:ext>
            </a:extLst>
          </p:cNvPr>
          <p:cNvSpPr txBox="1"/>
          <p:nvPr/>
        </p:nvSpPr>
        <p:spPr>
          <a:xfrm>
            <a:off x="519614" y="3074835"/>
            <a:ext cx="3159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Query, Marshalling, “Transport”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AA6B6F-D29B-C249-9696-55EADCBF2397}"/>
              </a:ext>
            </a:extLst>
          </p:cNvPr>
          <p:cNvSpPr txBox="1"/>
          <p:nvPr/>
        </p:nvSpPr>
        <p:spPr>
          <a:xfrm>
            <a:off x="1156854" y="1534452"/>
            <a:ext cx="1472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&amp; Tooling</a:t>
            </a:r>
          </a:p>
        </p:txBody>
      </p:sp>
    </p:spTree>
    <p:extLst>
      <p:ext uri="{BB962C8B-B14F-4D97-AF65-F5344CB8AC3E}">
        <p14:creationId xmlns:p14="http://schemas.microsoft.com/office/powerpoint/2010/main" val="2541919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C017A05-0D9F-9840-9E91-0F54BDBD17E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3" t="4959" r="34352" b="2731"/>
          <a:stretch/>
        </p:blipFill>
        <p:spPr bwMode="auto">
          <a:xfrm>
            <a:off x="3802956" y="1263229"/>
            <a:ext cx="4676139" cy="4998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8F90CB-7F6C-9C46-A1B9-C332448FCC28}"/>
              </a:ext>
            </a:extLst>
          </p:cNvPr>
          <p:cNvSpPr/>
          <p:nvPr/>
        </p:nvSpPr>
        <p:spPr>
          <a:xfrm>
            <a:off x="1156854" y="247057"/>
            <a:ext cx="99683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a typeface="Times New Roman" panose="02020603050405020304" pitchFamily="18" charset="0"/>
              </a:rPr>
              <a:t>The Architecture</a:t>
            </a:r>
          </a:p>
          <a:p>
            <a:pPr algn="ctr"/>
            <a:r>
              <a:rPr lang="en-US" sz="2800" dirty="0">
                <a:ea typeface="Times New Roman" panose="02020603050405020304" pitchFamily="18" charset="0"/>
              </a:rPr>
              <a:t>STARE SHARDS to PODS to Integrative Analysis</a:t>
            </a:r>
            <a:endParaRPr lang="en-US" sz="2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05A536A-0D7D-C140-A400-8F7B12BE8819}"/>
              </a:ext>
            </a:extLst>
          </p:cNvPr>
          <p:cNvSpPr/>
          <p:nvPr/>
        </p:nvSpPr>
        <p:spPr>
          <a:xfrm>
            <a:off x="4922043" y="4107658"/>
            <a:ext cx="1621632" cy="8786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3FF99-DCB9-7B46-BC0D-A2D0B9C73D36}"/>
              </a:ext>
            </a:extLst>
          </p:cNvPr>
          <p:cNvSpPr txBox="1"/>
          <p:nvPr/>
        </p:nvSpPr>
        <p:spPr>
          <a:xfrm>
            <a:off x="785813" y="3669377"/>
            <a:ext cx="2870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STARE Location Service (SLS)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A ‘DNS’ for geolocated data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CF889A79-0AEC-F641-9A1B-948794F814C2}"/>
              </a:ext>
            </a:extLst>
          </p:cNvPr>
          <p:cNvCxnSpPr>
            <a:stCxn id="5" idx="3"/>
            <a:endCxn id="4" idx="2"/>
          </p:cNvCxnSpPr>
          <p:nvPr/>
        </p:nvCxnSpPr>
        <p:spPr>
          <a:xfrm>
            <a:off x="3655894" y="3992543"/>
            <a:ext cx="1266149" cy="554456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684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04D2B-05C1-7F44-9EA9-1E3D8D62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22152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Conclusion: STARE-PODS for scalable integrative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FEF4A-2B48-AE4B-B5AF-3637C10DB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48" y="1536192"/>
            <a:ext cx="11794097" cy="4956683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STARE lays the foundation for scaling both variety and volume</a:t>
            </a:r>
          </a:p>
          <a:p>
            <a:pPr lvl="1"/>
            <a:r>
              <a:rPr lang="en-US" sz="2600" dirty="0"/>
              <a:t>Supports lower-level (L1 &amp; L2) data accessibility, combination, and scalability</a:t>
            </a:r>
          </a:p>
          <a:p>
            <a:pPr lvl="1"/>
            <a:r>
              <a:rPr lang="en-US" sz="2600" dirty="0"/>
              <a:t>Features C++ and Python APIs, including a Pandas-like interface</a:t>
            </a:r>
          </a:p>
          <a:p>
            <a:pPr lvl="1"/>
            <a:r>
              <a:rPr lang="en-US" sz="2600" dirty="0"/>
              <a:t>STARE Sidecar files limit costs of translation into STARE indices</a:t>
            </a:r>
          </a:p>
          <a:p>
            <a:r>
              <a:rPr lang="en-US" sz="3000" dirty="0" err="1"/>
              <a:t>OPeNDAP</a:t>
            </a:r>
            <a:r>
              <a:rPr lang="en-US" sz="3000" dirty="0"/>
              <a:t> integration is in progress</a:t>
            </a:r>
          </a:p>
          <a:p>
            <a:r>
              <a:rPr lang="en-US" sz="3000" dirty="0"/>
              <a:t>Libraries, examples, tests, and cookbooks at </a:t>
            </a:r>
            <a:r>
              <a:rPr lang="en-US" sz="2400" dirty="0">
                <a:hlinkClick r:id="rId3"/>
              </a:rPr>
              <a:t>https://github.com/SpatioTemporal</a:t>
            </a:r>
            <a:endParaRPr lang="en-US" sz="2400" dirty="0"/>
          </a:p>
          <a:p>
            <a:r>
              <a:rPr lang="en-US" sz="3000" dirty="0"/>
              <a:t>STARE-PODS and STARE-SHARDS</a:t>
            </a:r>
          </a:p>
          <a:p>
            <a:pPr lvl="1"/>
            <a:r>
              <a:rPr lang="en-US" sz="2600" dirty="0"/>
              <a:t>Organize diverse data for co-alignment and parallel/distributed storage and processing</a:t>
            </a:r>
          </a:p>
          <a:p>
            <a:pPr lvl="1"/>
            <a:r>
              <a:rPr lang="en-US" sz="2600" dirty="0"/>
              <a:t>HDF Virtual Object Layer and Data Set support transparent legacy access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900" i="1" dirty="0"/>
              <a:t>Acknowledgments</a:t>
            </a:r>
          </a:p>
          <a:p>
            <a:r>
              <a:rPr lang="en-US" sz="1900" dirty="0"/>
              <a:t>STARE-PODS is a proposal to NASA/ACCESS-19 currently under review.</a:t>
            </a:r>
          </a:p>
          <a:p>
            <a:r>
              <a:rPr lang="en-US" sz="1900" dirty="0"/>
              <a:t>This work is supported by NASA/ACCESS-17. Federal Award ID No. 80NSSC18M0118.</a:t>
            </a:r>
          </a:p>
          <a:p>
            <a:r>
              <a:rPr lang="en-US" sz="1900" dirty="0"/>
              <a:t>NASA/</a:t>
            </a:r>
            <a:r>
              <a:rPr lang="en-US" sz="1900" dirty="0" err="1"/>
              <a:t>LaRC</a:t>
            </a:r>
            <a:r>
              <a:rPr lang="en-US" sz="1900" dirty="0"/>
              <a:t> for interest and support.</a:t>
            </a:r>
          </a:p>
        </p:txBody>
      </p:sp>
    </p:spTree>
    <p:extLst>
      <p:ext uri="{BB962C8B-B14F-4D97-AF65-F5344CB8AC3E}">
        <p14:creationId xmlns:p14="http://schemas.microsoft.com/office/powerpoint/2010/main" val="1286587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0924-9677-9B4A-A978-36F01055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ADC94-E80B-5E43-85F6-4DAE5E944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3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kite, cloudy, colorful&#10;&#10;Description automatically generated">
            <a:extLst>
              <a:ext uri="{FF2B5EF4-FFF2-40B4-BE49-F238E27FC236}">
                <a16:creationId xmlns:a16="http://schemas.microsoft.com/office/drawing/2014/main" id="{3B48AD50-DA08-234D-B886-A5B39E145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476250"/>
            <a:ext cx="84709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70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6F626234-9F22-2847-9F54-1CAEF32EF4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88" t="22929" r="8071" b="21313"/>
          <a:stretch/>
        </p:blipFill>
        <p:spPr>
          <a:xfrm>
            <a:off x="1529785" y="637308"/>
            <a:ext cx="8971962" cy="52855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E790C2-A96A-E347-81DF-0D341C95E329}"/>
              </a:ext>
            </a:extLst>
          </p:cNvPr>
          <p:cNvSpPr txBox="1"/>
          <p:nvPr/>
        </p:nvSpPr>
        <p:spPr>
          <a:xfrm>
            <a:off x="10245616" y="5994737"/>
            <a:ext cx="181972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latin typeface="Courier" pitchFamily="2" charset="0"/>
              </a:rPr>
              <a:t>NASA/ACCESS-17-39 STARE</a:t>
            </a:r>
          </a:p>
          <a:p>
            <a:pPr algn="ctr"/>
            <a:r>
              <a:rPr lang="en-US" sz="700" dirty="0">
                <a:latin typeface="Courier" pitchFamily="2" charset="0"/>
              </a:rPr>
              <a:t>80NSSC18M0118</a:t>
            </a:r>
          </a:p>
          <a:p>
            <a:r>
              <a:rPr lang="en-US" sz="700" dirty="0">
                <a:latin typeface="Courier" pitchFamily="2" charset="0"/>
              </a:rPr>
              <a:t>M. Rilee</a:t>
            </a:r>
          </a:p>
          <a:p>
            <a:r>
              <a:rPr lang="en-US" sz="700" dirty="0" err="1">
                <a:latin typeface="Courier" pitchFamily="2" charset="0"/>
              </a:rPr>
              <a:t>mike@rilee.net</a:t>
            </a:r>
            <a:endParaRPr lang="en-US" sz="700" dirty="0">
              <a:latin typeface="Courier" pitchFamily="2" charset="0"/>
            </a:endParaRPr>
          </a:p>
          <a:p>
            <a:r>
              <a:rPr lang="en-US" sz="700" dirty="0">
                <a:latin typeface="Courier" pitchFamily="2" charset="0"/>
              </a:rPr>
              <a:t>Rilee Systems Technologies LLC</a:t>
            </a:r>
          </a:p>
          <a:p>
            <a:r>
              <a:rPr lang="en-US" sz="700" dirty="0">
                <a:latin typeface="Courier" pitchFamily="2" charset="0"/>
              </a:rPr>
              <a:t>2019 October 21</a:t>
            </a:r>
          </a:p>
        </p:txBody>
      </p:sp>
    </p:spTree>
    <p:extLst>
      <p:ext uri="{BB962C8B-B14F-4D97-AF65-F5344CB8AC3E}">
        <p14:creationId xmlns:p14="http://schemas.microsoft.com/office/powerpoint/2010/main" val="2254383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2EC5130D-1F73-724D-A178-FFF165448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52" t="18384" r="7079" b="23233"/>
          <a:stretch/>
        </p:blipFill>
        <p:spPr>
          <a:xfrm>
            <a:off x="1247963" y="228848"/>
            <a:ext cx="9253781" cy="52852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DD3F41-1011-F642-B222-FE31E3DDF4DE}"/>
              </a:ext>
            </a:extLst>
          </p:cNvPr>
          <p:cNvSpPr txBox="1"/>
          <p:nvPr/>
        </p:nvSpPr>
        <p:spPr>
          <a:xfrm>
            <a:off x="10245616" y="5994737"/>
            <a:ext cx="181972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latin typeface="Courier" pitchFamily="2" charset="0"/>
              </a:rPr>
              <a:t>NASA/ACCESS-17-39 STARE</a:t>
            </a:r>
          </a:p>
          <a:p>
            <a:pPr algn="ctr"/>
            <a:r>
              <a:rPr lang="en-US" sz="700" dirty="0">
                <a:latin typeface="Courier" pitchFamily="2" charset="0"/>
              </a:rPr>
              <a:t>80NSSC18M0118</a:t>
            </a:r>
          </a:p>
          <a:p>
            <a:r>
              <a:rPr lang="en-US" sz="700" dirty="0">
                <a:latin typeface="Courier" pitchFamily="2" charset="0"/>
              </a:rPr>
              <a:t>M. Rilee</a:t>
            </a:r>
          </a:p>
          <a:p>
            <a:r>
              <a:rPr lang="en-US" sz="700" dirty="0" err="1">
                <a:latin typeface="Courier" pitchFamily="2" charset="0"/>
              </a:rPr>
              <a:t>mike@rilee.net</a:t>
            </a:r>
            <a:endParaRPr lang="en-US" sz="700" dirty="0">
              <a:latin typeface="Courier" pitchFamily="2" charset="0"/>
            </a:endParaRPr>
          </a:p>
          <a:p>
            <a:r>
              <a:rPr lang="en-US" sz="700" dirty="0">
                <a:latin typeface="Courier" pitchFamily="2" charset="0"/>
              </a:rPr>
              <a:t>Rilee Systems Technologies LLC</a:t>
            </a:r>
          </a:p>
          <a:p>
            <a:r>
              <a:rPr lang="en-US" sz="700" dirty="0">
                <a:latin typeface="Courier" pitchFamily="2" charset="0"/>
              </a:rPr>
              <a:t>2019 October 21</a:t>
            </a:r>
          </a:p>
        </p:txBody>
      </p:sp>
    </p:spTree>
    <p:extLst>
      <p:ext uri="{BB962C8B-B14F-4D97-AF65-F5344CB8AC3E}">
        <p14:creationId xmlns:p14="http://schemas.microsoft.com/office/powerpoint/2010/main" val="1316302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E23B0F6-C941-0445-9899-432D29C47A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12" t="7443" r="11135" b="8823"/>
          <a:stretch/>
        </p:blipFill>
        <p:spPr>
          <a:xfrm>
            <a:off x="4858028" y="4121560"/>
            <a:ext cx="4106333" cy="228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FB8EC5-FE8D-7240-A915-774D217D64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17" t="25740" r="8294" b="22778"/>
          <a:stretch/>
        </p:blipFill>
        <p:spPr>
          <a:xfrm>
            <a:off x="6227972" y="2716091"/>
            <a:ext cx="4360333" cy="14054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41E6C5-52C9-D348-964C-290B152892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75" t="29463" r="8767" b="28360"/>
          <a:stretch/>
        </p:blipFill>
        <p:spPr>
          <a:xfrm>
            <a:off x="6227972" y="1594440"/>
            <a:ext cx="4326467" cy="115146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EAF43BE7-31BE-E84D-8093-C5A46CBA6D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16" t="33494" r="7347" b="32082"/>
          <a:stretch/>
        </p:blipFill>
        <p:spPr>
          <a:xfrm>
            <a:off x="6202571" y="790290"/>
            <a:ext cx="4411133" cy="93980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85665EA2-717C-FF48-9488-6734C6D923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944" t="34115" r="8294" b="32702"/>
          <a:stretch/>
        </p:blipFill>
        <p:spPr>
          <a:xfrm>
            <a:off x="6168706" y="3487"/>
            <a:ext cx="4385733" cy="905934"/>
          </a:xfrm>
          <a:prstGeom prst="rect">
            <a:avLst/>
          </a:prstGeom>
        </p:spPr>
      </p:pic>
      <p:pic>
        <p:nvPicPr>
          <p:cNvPr id="13" name="Picture 12" descr="A close up of a mans face&#10;&#10;Description automatically generated">
            <a:extLst>
              <a:ext uri="{FF2B5EF4-FFF2-40B4-BE49-F238E27FC236}">
                <a16:creationId xmlns:a16="http://schemas.microsoft.com/office/drawing/2014/main" id="{C21A2693-249F-6448-B119-EDE5EFDB349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891" t="24810" r="7978" b="23708"/>
          <a:stretch/>
        </p:blipFill>
        <p:spPr>
          <a:xfrm>
            <a:off x="624417" y="4928407"/>
            <a:ext cx="4351866" cy="1405468"/>
          </a:xfrm>
          <a:prstGeom prst="rect">
            <a:avLst/>
          </a:prstGeom>
        </p:spPr>
      </p:pic>
      <p:pic>
        <p:nvPicPr>
          <p:cNvPr id="15" name="Picture 1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221951CD-1193-3341-9D91-D879757CD53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466" t="8684" r="21079" b="7582"/>
          <a:stretch/>
        </p:blipFill>
        <p:spPr>
          <a:xfrm>
            <a:off x="1259416" y="2715201"/>
            <a:ext cx="3081867" cy="228600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EBEC3DA-E895-134C-953B-04FA9E4B71C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498" t="10073" r="36224" b="51180"/>
          <a:stretch/>
        </p:blipFill>
        <p:spPr>
          <a:xfrm>
            <a:off x="1363133" y="491024"/>
            <a:ext cx="2944284" cy="22969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E1B68C-5A20-DC4B-B16B-03D52347F954}"/>
              </a:ext>
            </a:extLst>
          </p:cNvPr>
          <p:cNvSpPr txBox="1"/>
          <p:nvPr/>
        </p:nvSpPr>
        <p:spPr>
          <a:xfrm>
            <a:off x="915596" y="82437"/>
            <a:ext cx="4671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Zooming in to the MODIS swath “bow-tie”</a:t>
            </a:r>
          </a:p>
        </p:txBody>
      </p:sp>
      <p:pic>
        <p:nvPicPr>
          <p:cNvPr id="6" name="Picture 5" descr="A picture containing towel&#10;&#10;Description automatically generated">
            <a:extLst>
              <a:ext uri="{FF2B5EF4-FFF2-40B4-BE49-F238E27FC236}">
                <a16:creationId xmlns:a16="http://schemas.microsoft.com/office/drawing/2014/main" id="{5604DBE3-21A3-FE4F-9205-28116DDB770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500" t="9822" r="19701" b="9822"/>
          <a:stretch/>
        </p:blipFill>
        <p:spPr>
          <a:xfrm>
            <a:off x="9219374" y="4733500"/>
            <a:ext cx="2401477" cy="16992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3B0B0E-E575-FB4D-B245-020068FCD58D}"/>
              </a:ext>
            </a:extLst>
          </p:cNvPr>
          <p:cNvSpPr txBox="1"/>
          <p:nvPr/>
        </p:nvSpPr>
        <p:spPr>
          <a:xfrm>
            <a:off x="8203638" y="426477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1192E7-0ED5-D74E-B460-04BEF07BA9A0}"/>
              </a:ext>
            </a:extLst>
          </p:cNvPr>
          <p:cNvSpPr txBox="1"/>
          <p:nvPr/>
        </p:nvSpPr>
        <p:spPr>
          <a:xfrm>
            <a:off x="9209894" y="434429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NADIR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83484-AA92-4143-AA2E-EAAF93B819EF}"/>
              </a:ext>
            </a:extLst>
          </p:cNvPr>
          <p:cNvSpPr txBox="1"/>
          <p:nvPr/>
        </p:nvSpPr>
        <p:spPr>
          <a:xfrm>
            <a:off x="4624735" y="3555487"/>
            <a:ext cx="1319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Two “scans”</a:t>
            </a:r>
          </a:p>
          <a:p>
            <a:pPr algn="ctr"/>
            <a:r>
              <a:rPr lang="en-US" dirty="0"/>
              <a:t>overlapping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B80902-A4B6-204F-8396-16161DAF1E56}"/>
              </a:ext>
            </a:extLst>
          </p:cNvPr>
          <p:cNvSpPr txBox="1"/>
          <p:nvPr/>
        </p:nvSpPr>
        <p:spPr>
          <a:xfrm>
            <a:off x="7183305" y="6207505"/>
            <a:ext cx="3807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STARE Indexing adapts to the data</a:t>
            </a:r>
          </a:p>
        </p:txBody>
      </p:sp>
    </p:spTree>
    <p:extLst>
      <p:ext uri="{BB962C8B-B14F-4D97-AF65-F5344CB8AC3E}">
        <p14:creationId xmlns:p14="http://schemas.microsoft.com/office/powerpoint/2010/main" val="655263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ns face&#10;&#10;Description automatically generated">
            <a:extLst>
              <a:ext uri="{FF2B5EF4-FFF2-40B4-BE49-F238E27FC236}">
                <a16:creationId xmlns:a16="http://schemas.microsoft.com/office/drawing/2014/main" id="{FF17F5FB-D780-E54B-9B45-CC9276CA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432" y="6417"/>
            <a:ext cx="763513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38EFD0-86E7-9547-8C74-A88DE9A23745}"/>
              </a:ext>
            </a:extLst>
          </p:cNvPr>
          <p:cNvSpPr txBox="1"/>
          <p:nvPr/>
        </p:nvSpPr>
        <p:spPr>
          <a:xfrm>
            <a:off x="6655128" y="3745763"/>
            <a:ext cx="2117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latin typeface="Courier" pitchFamily="2" charset="0"/>
              </a:rPr>
              <a:t>0x</a:t>
            </a:r>
            <a:r>
              <a:rPr lang="en-US" sz="1400" b="1" u="sng" baseline="0" dirty="0">
                <a:latin typeface="Courier" pitchFamily="2" charset="0"/>
              </a:rPr>
              <a:t>1048</a:t>
            </a:r>
            <a:r>
              <a:rPr lang="en-US" sz="1400" baseline="0" dirty="0">
                <a:latin typeface="Courier" pitchFamily="2" charset="0"/>
              </a:rPr>
              <a:t>000000000005</a:t>
            </a:r>
            <a:endParaRPr lang="en-US" sz="1400" dirty="0"/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1A1050CC-B3BB-544A-8554-81A457A02EEB}"/>
              </a:ext>
            </a:extLst>
          </p:cNvPr>
          <p:cNvCxnSpPr>
            <a:cxnSpLocks/>
            <a:stCxn id="4" idx="1"/>
          </p:cNvCxnSpPr>
          <p:nvPr/>
        </p:nvCxnSpPr>
        <p:spPr>
          <a:xfrm rot="10800000" flipV="1">
            <a:off x="6246796" y="3899651"/>
            <a:ext cx="408332" cy="72047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F7A93B25-E200-854E-8592-E531833309AF}"/>
              </a:ext>
            </a:extLst>
          </p:cNvPr>
          <p:cNvCxnSpPr>
            <a:cxnSpLocks/>
            <a:stCxn id="4" idx="1"/>
          </p:cNvCxnSpPr>
          <p:nvPr/>
        </p:nvCxnSpPr>
        <p:spPr>
          <a:xfrm rot="10800000">
            <a:off x="6096000" y="2300440"/>
            <a:ext cx="559128" cy="159921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F57C80F-D1B3-A244-B02F-8DBCF4F75525}"/>
              </a:ext>
            </a:extLst>
          </p:cNvPr>
          <p:cNvSpPr txBox="1"/>
          <p:nvPr/>
        </p:nvSpPr>
        <p:spPr>
          <a:xfrm>
            <a:off x="7393718" y="3265803"/>
            <a:ext cx="1819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0x</a:t>
            </a:r>
            <a:r>
              <a:rPr lang="en-US" sz="1400" b="1" u="sng" dirty="0"/>
              <a:t>1049</a:t>
            </a:r>
            <a:r>
              <a:rPr lang="en-US" sz="1400" dirty="0"/>
              <a:t>e66dab30632b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77B9E6-DC15-D04C-92A4-86345B7216E9}"/>
              </a:ext>
            </a:extLst>
          </p:cNvPr>
          <p:cNvCxnSpPr>
            <a:cxnSpLocks/>
          </p:cNvCxnSpPr>
          <p:nvPr/>
        </p:nvCxnSpPr>
        <p:spPr>
          <a:xfrm flipH="1">
            <a:off x="8381911" y="3532047"/>
            <a:ext cx="504043" cy="1280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71BB94-B123-3D48-B04B-3599AE357355}"/>
              </a:ext>
            </a:extLst>
          </p:cNvPr>
          <p:cNvGrpSpPr/>
          <p:nvPr/>
        </p:nvGrpSpPr>
        <p:grpSpPr>
          <a:xfrm>
            <a:off x="7927993" y="4450193"/>
            <a:ext cx="831849" cy="831849"/>
            <a:chOff x="8121649" y="3981356"/>
            <a:chExt cx="831849" cy="83184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3530C7B-456E-FA47-89AC-85A278D670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21649" y="4380170"/>
              <a:ext cx="83184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F5D9596-82CB-E144-BF96-D50102703A9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8121650" y="4397281"/>
              <a:ext cx="83184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0464541-0A88-2345-A437-ABD552606A57}"/>
              </a:ext>
            </a:extLst>
          </p:cNvPr>
          <p:cNvSpPr txBox="1"/>
          <p:nvPr/>
        </p:nvSpPr>
        <p:spPr>
          <a:xfrm>
            <a:off x="3401595" y="3051865"/>
            <a:ext cx="25883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Courier" pitchFamily="2" charset="0"/>
              </a:rPr>
              <a:t>STARE Spatial IDs</a:t>
            </a:r>
          </a:p>
          <a:p>
            <a:pPr algn="ctr"/>
            <a:r>
              <a:rPr lang="en-US" sz="1400" dirty="0">
                <a:latin typeface="Courier" pitchFamily="2" charset="0"/>
              </a:rPr>
              <a:t>Level 5, green </a:t>
            </a:r>
            <a:r>
              <a:rPr lang="en-US" sz="1400" dirty="0" err="1">
                <a:latin typeface="Courier" pitchFamily="2" charset="0"/>
              </a:rPr>
              <a:t>trixels</a:t>
            </a:r>
            <a:endParaRPr lang="en-US" sz="1400" dirty="0">
              <a:latin typeface="Courier" pitchFamily="2" charset="0"/>
            </a:endParaRPr>
          </a:p>
          <a:p>
            <a:r>
              <a:rPr lang="en-US" sz="1400" dirty="0">
                <a:latin typeface="Courier" pitchFamily="2" charset="0"/>
              </a:rPr>
              <a:t>A  0x1048000000000005</a:t>
            </a:r>
          </a:p>
          <a:p>
            <a:r>
              <a:rPr lang="en-US" sz="1400" dirty="0">
                <a:latin typeface="Courier" pitchFamily="2" charset="0"/>
              </a:rPr>
              <a:t>B  0x104a000000000005</a:t>
            </a:r>
          </a:p>
          <a:p>
            <a:r>
              <a:rPr lang="en-US" sz="1400" dirty="0">
                <a:latin typeface="Courier" pitchFamily="2" charset="0"/>
              </a:rPr>
              <a:t>C  0x104c000000000005</a:t>
            </a:r>
          </a:p>
          <a:p>
            <a:r>
              <a:rPr lang="en-US" sz="1400" dirty="0">
                <a:latin typeface="Courier" pitchFamily="2" charset="0"/>
              </a:rPr>
              <a:t>D  0x104e000000000005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A1797D-2C1B-7B4D-90A1-F5DCA1DA7D84}"/>
              </a:ext>
            </a:extLst>
          </p:cNvPr>
          <p:cNvSpPr txBox="1"/>
          <p:nvPr/>
        </p:nvSpPr>
        <p:spPr>
          <a:xfrm>
            <a:off x="3845663" y="2099731"/>
            <a:ext cx="269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ourier" pitchFamily="2" charset="0"/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7C2480-A719-3F4D-9217-46959BBE4031}"/>
              </a:ext>
            </a:extLst>
          </p:cNvPr>
          <p:cNvSpPr txBox="1"/>
          <p:nvPr/>
        </p:nvSpPr>
        <p:spPr>
          <a:xfrm>
            <a:off x="3515075" y="2516826"/>
            <a:ext cx="269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ourier" pitchFamily="2" charset="0"/>
              </a:rPr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FBE9DD-CEC1-2145-8F47-42C359C2C940}"/>
              </a:ext>
            </a:extLst>
          </p:cNvPr>
          <p:cNvSpPr txBox="1"/>
          <p:nvPr/>
        </p:nvSpPr>
        <p:spPr>
          <a:xfrm>
            <a:off x="4241916" y="2445320"/>
            <a:ext cx="269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ourier" pitchFamily="2" charset="0"/>
              </a:rPr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363D05-E3E0-554E-BAFF-94F4893637E9}"/>
              </a:ext>
            </a:extLst>
          </p:cNvPr>
          <p:cNvSpPr txBox="1"/>
          <p:nvPr/>
        </p:nvSpPr>
        <p:spPr>
          <a:xfrm>
            <a:off x="3982079" y="2337895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ourier" pitchFamily="2" charset="0"/>
              </a:rPr>
              <a:t>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C170DDC-6332-E14E-A1CA-3013208585BB}"/>
              </a:ext>
            </a:extLst>
          </p:cNvPr>
          <p:cNvCxnSpPr/>
          <p:nvPr/>
        </p:nvCxnSpPr>
        <p:spPr>
          <a:xfrm flipV="1">
            <a:off x="6205366" y="4450193"/>
            <a:ext cx="1694702" cy="415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5A97563-07B7-4449-8134-20EEAF283E38}"/>
              </a:ext>
            </a:extLst>
          </p:cNvPr>
          <p:cNvSpPr txBox="1"/>
          <p:nvPr/>
        </p:nvSpPr>
        <p:spPr>
          <a:xfrm>
            <a:off x="8513329" y="5970137"/>
            <a:ext cx="181972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latin typeface="Courier" pitchFamily="2" charset="0"/>
              </a:rPr>
              <a:t>NASA/ACCESS-17-39 STARE</a:t>
            </a:r>
          </a:p>
          <a:p>
            <a:pPr algn="ctr"/>
            <a:r>
              <a:rPr lang="en-US" sz="700" dirty="0">
                <a:latin typeface="Courier" pitchFamily="2" charset="0"/>
              </a:rPr>
              <a:t>80NSSC18M0118</a:t>
            </a:r>
          </a:p>
          <a:p>
            <a:r>
              <a:rPr lang="en-US" sz="700" dirty="0">
                <a:latin typeface="Courier" pitchFamily="2" charset="0"/>
              </a:rPr>
              <a:t>M. Rilee</a:t>
            </a:r>
          </a:p>
          <a:p>
            <a:r>
              <a:rPr lang="en-US" sz="700" dirty="0" err="1">
                <a:latin typeface="Courier" pitchFamily="2" charset="0"/>
              </a:rPr>
              <a:t>mike@rilee.net</a:t>
            </a:r>
            <a:endParaRPr lang="en-US" sz="700" dirty="0">
              <a:latin typeface="Courier" pitchFamily="2" charset="0"/>
            </a:endParaRPr>
          </a:p>
          <a:p>
            <a:r>
              <a:rPr lang="en-US" sz="700" dirty="0">
                <a:latin typeface="Courier" pitchFamily="2" charset="0"/>
              </a:rPr>
              <a:t>Rilee Systems Technologies LLC</a:t>
            </a:r>
          </a:p>
          <a:p>
            <a:r>
              <a:rPr lang="en-US" sz="700" dirty="0">
                <a:latin typeface="Courier" pitchFamily="2" charset="0"/>
              </a:rPr>
              <a:t>2019 October 24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C857453-0527-4B4D-8C26-FE783D32DE71}"/>
              </a:ext>
            </a:extLst>
          </p:cNvPr>
          <p:cNvCxnSpPr>
            <a:cxnSpLocks/>
          </p:cNvCxnSpPr>
          <p:nvPr/>
        </p:nvCxnSpPr>
        <p:spPr>
          <a:xfrm>
            <a:off x="6205366" y="5047557"/>
            <a:ext cx="1457228" cy="282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589E342-6C1C-F449-A3A0-71D58CAD879E}"/>
              </a:ext>
            </a:extLst>
          </p:cNvPr>
          <p:cNvSpPr txBox="1"/>
          <p:nvPr/>
        </p:nvSpPr>
        <p:spPr>
          <a:xfrm>
            <a:off x="3639189" y="859358"/>
            <a:ext cx="93461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ROI+GOES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C67CCF-C62A-7048-B259-2BA752F71304}"/>
              </a:ext>
            </a:extLst>
          </p:cNvPr>
          <p:cNvSpPr txBox="1"/>
          <p:nvPr/>
        </p:nvSpPr>
        <p:spPr>
          <a:xfrm>
            <a:off x="5628690" y="859358"/>
            <a:ext cx="104374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ROI+MODIS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6C9EA3-9ACD-4C43-A9DD-02065F5544BC}"/>
              </a:ext>
            </a:extLst>
          </p:cNvPr>
          <p:cNvSpPr txBox="1"/>
          <p:nvPr/>
        </p:nvSpPr>
        <p:spPr>
          <a:xfrm>
            <a:off x="7525932" y="859358"/>
            <a:ext cx="153413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ROI+GOES+MODIS</a:t>
            </a:r>
          </a:p>
        </p:txBody>
      </p:sp>
    </p:spTree>
    <p:extLst>
      <p:ext uri="{BB962C8B-B14F-4D97-AF65-F5344CB8AC3E}">
        <p14:creationId xmlns:p14="http://schemas.microsoft.com/office/powerpoint/2010/main" val="4233111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oom&#10;&#10;Description automatically generated">
            <a:extLst>
              <a:ext uri="{FF2B5EF4-FFF2-40B4-BE49-F238E27FC236}">
                <a16:creationId xmlns:a16="http://schemas.microsoft.com/office/drawing/2014/main" id="{895EC292-7DD0-9D48-A48D-C7855A49E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86" y="0"/>
            <a:ext cx="990422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1BE9F-61C8-F04B-BA1F-29C9161559C5}"/>
              </a:ext>
            </a:extLst>
          </p:cNvPr>
          <p:cNvSpPr txBox="1"/>
          <p:nvPr/>
        </p:nvSpPr>
        <p:spPr>
          <a:xfrm>
            <a:off x="10245616" y="5994737"/>
            <a:ext cx="181972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latin typeface="Courier" pitchFamily="2" charset="0"/>
              </a:rPr>
              <a:t>NASA/ACCESS-17-39 STARE</a:t>
            </a:r>
          </a:p>
          <a:p>
            <a:pPr algn="ctr"/>
            <a:r>
              <a:rPr lang="en-US" sz="700" dirty="0">
                <a:latin typeface="Courier" pitchFamily="2" charset="0"/>
              </a:rPr>
              <a:t>80NSSC18M0118</a:t>
            </a:r>
          </a:p>
          <a:p>
            <a:r>
              <a:rPr lang="en-US" sz="700" dirty="0">
                <a:latin typeface="Courier" pitchFamily="2" charset="0"/>
              </a:rPr>
              <a:t>M. Rilee</a:t>
            </a:r>
          </a:p>
          <a:p>
            <a:r>
              <a:rPr lang="en-US" sz="700" dirty="0" err="1">
                <a:latin typeface="Courier" pitchFamily="2" charset="0"/>
              </a:rPr>
              <a:t>mike@rilee.net</a:t>
            </a:r>
            <a:endParaRPr lang="en-US" sz="700" dirty="0">
              <a:latin typeface="Courier" pitchFamily="2" charset="0"/>
            </a:endParaRPr>
          </a:p>
          <a:p>
            <a:r>
              <a:rPr lang="en-US" sz="700" dirty="0">
                <a:latin typeface="Courier" pitchFamily="2" charset="0"/>
              </a:rPr>
              <a:t>Rilee Systems Technologies LLC</a:t>
            </a:r>
          </a:p>
          <a:p>
            <a:r>
              <a:rPr lang="en-US" sz="700" dirty="0">
                <a:latin typeface="Courier" pitchFamily="2" charset="0"/>
              </a:rPr>
              <a:t>2019 October 21</a:t>
            </a:r>
          </a:p>
        </p:txBody>
      </p:sp>
    </p:spTree>
    <p:extLst>
      <p:ext uri="{BB962C8B-B14F-4D97-AF65-F5344CB8AC3E}">
        <p14:creationId xmlns:p14="http://schemas.microsoft.com/office/powerpoint/2010/main" val="1085104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0D40D4-B6E4-CA4D-BC51-02B10B557B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19" t="59103" r="64232" b="16154"/>
          <a:stretch/>
        </p:blipFill>
        <p:spPr>
          <a:xfrm>
            <a:off x="3215822" y="1376353"/>
            <a:ext cx="2725878" cy="2380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3A44FB-8EF1-7E49-8288-2FC9BD51BBDA}"/>
              </a:ext>
            </a:extLst>
          </p:cNvPr>
          <p:cNvSpPr txBox="1"/>
          <p:nvPr/>
        </p:nvSpPr>
        <p:spPr>
          <a:xfrm>
            <a:off x="10245616" y="5994737"/>
            <a:ext cx="181972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latin typeface="Courier" pitchFamily="2" charset="0"/>
              </a:rPr>
              <a:t>NASA/ACCESS-17-39 STARE</a:t>
            </a:r>
          </a:p>
          <a:p>
            <a:pPr algn="ctr"/>
            <a:r>
              <a:rPr lang="en-US" sz="700" dirty="0">
                <a:latin typeface="Courier" pitchFamily="2" charset="0"/>
              </a:rPr>
              <a:t>80NSSC18M0118</a:t>
            </a:r>
          </a:p>
          <a:p>
            <a:r>
              <a:rPr lang="en-US" sz="700" dirty="0">
                <a:latin typeface="Courier" pitchFamily="2" charset="0"/>
              </a:rPr>
              <a:t>M. Rilee</a:t>
            </a:r>
          </a:p>
          <a:p>
            <a:r>
              <a:rPr lang="en-US" sz="700" dirty="0" err="1">
                <a:latin typeface="Courier" pitchFamily="2" charset="0"/>
              </a:rPr>
              <a:t>mike@rilee.net</a:t>
            </a:r>
            <a:endParaRPr lang="en-US" sz="700" dirty="0">
              <a:latin typeface="Courier" pitchFamily="2" charset="0"/>
            </a:endParaRPr>
          </a:p>
          <a:p>
            <a:r>
              <a:rPr lang="en-US" sz="700" dirty="0">
                <a:latin typeface="Courier" pitchFamily="2" charset="0"/>
              </a:rPr>
              <a:t>Rilee Systems Technologies LLC</a:t>
            </a:r>
          </a:p>
          <a:p>
            <a:r>
              <a:rPr lang="en-US" sz="700" dirty="0">
                <a:latin typeface="Courier" pitchFamily="2" charset="0"/>
              </a:rPr>
              <a:t>2019 October 24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F027B97-454C-D04B-B08F-18A26EFCA1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36" t="59103" r="36815" b="16154"/>
          <a:stretch/>
        </p:blipFill>
        <p:spPr>
          <a:xfrm>
            <a:off x="5942922" y="1456339"/>
            <a:ext cx="2547593" cy="2224820"/>
          </a:xfrm>
          <a:prstGeom prst="rect">
            <a:avLst/>
          </a:prstGeom>
        </p:spPr>
      </p:pic>
      <p:sp>
        <p:nvSpPr>
          <p:cNvPr id="8" name="Triangle 7">
            <a:extLst>
              <a:ext uri="{FF2B5EF4-FFF2-40B4-BE49-F238E27FC236}">
                <a16:creationId xmlns:a16="http://schemas.microsoft.com/office/drawing/2014/main" id="{114231D4-410A-3F49-A4B1-233966BBE2C4}"/>
              </a:ext>
            </a:extLst>
          </p:cNvPr>
          <p:cNvSpPr/>
          <p:nvPr/>
        </p:nvSpPr>
        <p:spPr>
          <a:xfrm rot="10441137">
            <a:off x="4403264" y="2378129"/>
            <a:ext cx="705631" cy="354416"/>
          </a:xfrm>
          <a:prstGeom prst="triangle">
            <a:avLst>
              <a:gd name="adj" fmla="val 48765"/>
            </a:avLst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FBD84B19-E873-0C49-B32F-6FC6A8B9705D}"/>
              </a:ext>
            </a:extLst>
          </p:cNvPr>
          <p:cNvSpPr/>
          <p:nvPr/>
        </p:nvSpPr>
        <p:spPr>
          <a:xfrm rot="10441137">
            <a:off x="6999928" y="2460679"/>
            <a:ext cx="705631" cy="354416"/>
          </a:xfrm>
          <a:prstGeom prst="triangle">
            <a:avLst>
              <a:gd name="adj" fmla="val 48765"/>
            </a:avLst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2527C0-02CD-0C49-B71B-136A1CD0C837}"/>
              </a:ext>
            </a:extLst>
          </p:cNvPr>
          <p:cNvSpPr txBox="1"/>
          <p:nvPr/>
        </p:nvSpPr>
        <p:spPr>
          <a:xfrm>
            <a:off x="3239930" y="1191687"/>
            <a:ext cx="1146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ROI+GOES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7AB252-AB27-F849-94D5-E024FDDFA3CF}"/>
              </a:ext>
            </a:extLst>
          </p:cNvPr>
          <p:cNvSpPr txBox="1"/>
          <p:nvPr/>
        </p:nvSpPr>
        <p:spPr>
          <a:xfrm>
            <a:off x="7202021" y="1191030"/>
            <a:ext cx="1288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ROI+MODIS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CE1E8C-A31F-094D-AD02-3A8A3CCC9260}"/>
              </a:ext>
            </a:extLst>
          </p:cNvPr>
          <p:cNvSpPr txBox="1"/>
          <p:nvPr/>
        </p:nvSpPr>
        <p:spPr>
          <a:xfrm>
            <a:off x="4653636" y="3688360"/>
            <a:ext cx="9557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ROI</a:t>
            </a:r>
          </a:p>
          <a:p>
            <a:pPr algn="r"/>
            <a:r>
              <a:rPr lang="en-US" dirty="0"/>
              <a:t>+GOES</a:t>
            </a:r>
          </a:p>
          <a:p>
            <a:pPr algn="r"/>
            <a:r>
              <a:rPr lang="en-US" dirty="0"/>
              <a:t>+MODIS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41E7DC-84DF-9E42-BFBF-C5F7DDFC69A6}"/>
              </a:ext>
            </a:extLst>
          </p:cNvPr>
          <p:cNvSpPr/>
          <p:nvPr/>
        </p:nvSpPr>
        <p:spPr>
          <a:xfrm>
            <a:off x="3307748" y="4843639"/>
            <a:ext cx="22557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A</a:t>
            </a:r>
            <a:r>
              <a:rPr lang="en-US" sz="1600" dirty="0"/>
              <a:t>: 0x</a:t>
            </a:r>
            <a:r>
              <a:rPr lang="en-US" sz="1600" b="1" dirty="0"/>
              <a:t>1049e6</a:t>
            </a:r>
            <a:r>
              <a:rPr lang="en-US" sz="1600" dirty="0"/>
              <a:t>000000000a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E0892F-E9DB-9A47-A270-92AD789E8057}"/>
              </a:ext>
            </a:extLst>
          </p:cNvPr>
          <p:cNvGrpSpPr/>
          <p:nvPr/>
        </p:nvGrpSpPr>
        <p:grpSpPr>
          <a:xfrm>
            <a:off x="5609347" y="3587312"/>
            <a:ext cx="2725878" cy="2248632"/>
            <a:chOff x="3701431" y="3892794"/>
            <a:chExt cx="2725878" cy="2248632"/>
          </a:xfrm>
        </p:grpSpPr>
        <p:pic>
          <p:nvPicPr>
            <p:cNvPr id="6" name="Picture 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7A5D5DD9-147D-274F-BE50-2743014BA9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651" t="60474" r="9399" b="16154"/>
            <a:stretch/>
          </p:blipFill>
          <p:spPr>
            <a:xfrm>
              <a:off x="3701431" y="3892794"/>
              <a:ext cx="2725878" cy="2248632"/>
            </a:xfrm>
            <a:prstGeom prst="rect">
              <a:avLst/>
            </a:prstGeom>
          </p:spPr>
        </p:pic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F222543C-5EEE-F94D-ACA5-58888A09CA78}"/>
                </a:ext>
              </a:extLst>
            </p:cNvPr>
            <p:cNvSpPr/>
            <p:nvPr/>
          </p:nvSpPr>
          <p:spPr>
            <a:xfrm rot="10441137">
              <a:off x="4868216" y="4761953"/>
              <a:ext cx="705631" cy="354416"/>
            </a:xfrm>
            <a:prstGeom prst="triangle">
              <a:avLst>
                <a:gd name="adj" fmla="val 48765"/>
              </a:avLst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3470D0-7B70-3A48-88CF-AC6C18C32370}"/>
              </a:ext>
            </a:extLst>
          </p:cNvPr>
          <p:cNvCxnSpPr>
            <a:cxnSpLocks/>
            <a:endCxn id="10" idx="5"/>
          </p:cNvCxnSpPr>
          <p:nvPr/>
        </p:nvCxnSpPr>
        <p:spPr>
          <a:xfrm flipV="1">
            <a:off x="5514874" y="4651607"/>
            <a:ext cx="1442960" cy="36131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3084DE66-09D1-F940-A857-9B682720744A}"/>
              </a:ext>
            </a:extLst>
          </p:cNvPr>
          <p:cNvSpPr/>
          <p:nvPr/>
        </p:nvSpPr>
        <p:spPr>
          <a:xfrm>
            <a:off x="3307748" y="5085876"/>
            <a:ext cx="2262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B</a:t>
            </a:r>
            <a:r>
              <a:rPr lang="en-US" sz="1600" dirty="0"/>
              <a:t>: 0x</a:t>
            </a:r>
            <a:r>
              <a:rPr lang="en-US" sz="1600" b="1" dirty="0"/>
              <a:t>1049e6</a:t>
            </a:r>
            <a:r>
              <a:rPr lang="en-US" sz="1600" dirty="0"/>
              <a:t>600000000b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928027E7-28B0-304F-966C-192BCDA72B5B}"/>
              </a:ext>
            </a:extLst>
          </p:cNvPr>
          <p:cNvCxnSpPr>
            <a:cxnSpLocks/>
          </p:cNvCxnSpPr>
          <p:nvPr/>
        </p:nvCxnSpPr>
        <p:spPr>
          <a:xfrm flipV="1">
            <a:off x="5554346" y="4559775"/>
            <a:ext cx="1574601" cy="680359"/>
          </a:xfrm>
          <a:prstGeom prst="bentConnector3">
            <a:avLst>
              <a:gd name="adj1" fmla="val 98706"/>
            </a:avLst>
          </a:prstGeom>
          <a:ln w="7302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2C4F7614-1814-344C-898F-747684D8C578}"/>
              </a:ext>
            </a:extLst>
          </p:cNvPr>
          <p:cNvSpPr/>
          <p:nvPr/>
        </p:nvSpPr>
        <p:spPr>
          <a:xfrm>
            <a:off x="3307748" y="5339722"/>
            <a:ext cx="22557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</a:t>
            </a:r>
            <a:r>
              <a:rPr lang="en-US" sz="1600" dirty="0"/>
              <a:t>: 0x</a:t>
            </a:r>
            <a:r>
              <a:rPr lang="en-US" sz="1600" b="1" dirty="0"/>
              <a:t>1049e6</a:t>
            </a:r>
            <a:r>
              <a:rPr lang="en-US" sz="1600" dirty="0"/>
              <a:t>6dab30632b</a:t>
            </a:r>
          </a:p>
        </p:txBody>
      </p:sp>
    </p:spTree>
    <p:extLst>
      <p:ext uri="{BB962C8B-B14F-4D97-AF65-F5344CB8AC3E}">
        <p14:creationId xmlns:p14="http://schemas.microsoft.com/office/powerpoint/2010/main" val="1800496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311AC1DD-A186-6143-A6ED-2D447B829419}"/>
              </a:ext>
            </a:extLst>
          </p:cNvPr>
          <p:cNvSpPr/>
          <p:nvPr/>
        </p:nvSpPr>
        <p:spPr>
          <a:xfrm rot="19874043">
            <a:off x="2855658" y="1515947"/>
            <a:ext cx="5367814" cy="393311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0000">
                <a:schemeClr val="accent2">
                  <a:lumMod val="45000"/>
                  <a:lumOff val="55000"/>
                  <a:alpha val="60000"/>
                </a:schemeClr>
              </a:gs>
              <a:gs pos="60000">
                <a:schemeClr val="accent2">
                  <a:lumMod val="45000"/>
                  <a:lumOff val="5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8ABDD0-C013-E84D-A01C-898CEDCACCF6}"/>
              </a:ext>
            </a:extLst>
          </p:cNvPr>
          <p:cNvGrpSpPr/>
          <p:nvPr/>
        </p:nvGrpSpPr>
        <p:grpSpPr>
          <a:xfrm>
            <a:off x="2438396" y="1081281"/>
            <a:ext cx="6405213" cy="4756348"/>
            <a:chOff x="2438396" y="1081281"/>
            <a:chExt cx="6405213" cy="475634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AC7AEE-F8CE-EC4A-B77B-3AB01E5D964D}"/>
                </a:ext>
              </a:extLst>
            </p:cNvPr>
            <p:cNvGrpSpPr/>
            <p:nvPr/>
          </p:nvGrpSpPr>
          <p:grpSpPr>
            <a:xfrm>
              <a:off x="3352800" y="2673802"/>
              <a:ext cx="3657600" cy="3163826"/>
              <a:chOff x="3352800" y="1847086"/>
              <a:chExt cx="3657600" cy="3163826"/>
            </a:xfrm>
          </p:grpSpPr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9CB65407-E809-B94D-AC8F-549C1EE749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528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00CB6576-452A-C04F-94B3-9196669FEAA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16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167C1F08-815E-9D4A-B1BC-C3A8FF420F59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2672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7624619A-B437-2845-8BDE-C148D6B195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7200" y="1847086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FEC3EFE-455F-314C-9FAE-D2013EEECAA2}"/>
                </a:ext>
              </a:extLst>
            </p:cNvPr>
            <p:cNvGrpSpPr/>
            <p:nvPr/>
          </p:nvGrpSpPr>
          <p:grpSpPr>
            <a:xfrm rot="10800000">
              <a:off x="5181599" y="2673803"/>
              <a:ext cx="3657600" cy="3163826"/>
              <a:chOff x="3352800" y="1847086"/>
              <a:chExt cx="3657600" cy="3163826"/>
            </a:xfrm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15CE3481-C69A-F246-9456-08053951820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528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2F7DAD87-365D-6D47-8DDC-43C5101050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16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4A544B6E-C613-2546-9DC2-8BFD184DBB4A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2672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59E2EA5E-ECF0-7D45-B3A6-9D10B5A799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7200" y="1847086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B33E9AF-473C-FE44-AC19-D61018046AC8}"/>
                </a:ext>
              </a:extLst>
            </p:cNvPr>
            <p:cNvGrpSpPr/>
            <p:nvPr/>
          </p:nvGrpSpPr>
          <p:grpSpPr>
            <a:xfrm rot="10800000">
              <a:off x="2438396" y="2673800"/>
              <a:ext cx="2743200" cy="3163826"/>
              <a:chOff x="3352800" y="1847086"/>
              <a:chExt cx="2743200" cy="3163826"/>
            </a:xfrm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E126C71F-3691-6240-8449-F9AC6AC0CA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528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20F50018-DDF6-434E-912C-46D2A6804F0A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267200" y="3429000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86B5095C-574E-DE4D-8860-99AA0147E4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7200" y="1847086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1C929A6-3C09-7443-BCF2-E1AAB8E6E897}"/>
                </a:ext>
              </a:extLst>
            </p:cNvPr>
            <p:cNvGrpSpPr/>
            <p:nvPr/>
          </p:nvGrpSpPr>
          <p:grpSpPr>
            <a:xfrm>
              <a:off x="3352796" y="1081281"/>
              <a:ext cx="5490813" cy="1592515"/>
              <a:chOff x="3352796" y="1081281"/>
              <a:chExt cx="5490813" cy="1592515"/>
            </a:xfrm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B9BB5F2A-1A13-FA45-8D07-F4A99E44AA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52796" y="1091884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8C511F15-3CBC-7240-BBF9-E0B69380EC9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1596" y="1091884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40FBB08C-87EC-DE4B-BEBC-1ED9D87ED627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267196" y="1091884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EDB9092D-5F11-BB46-8FA4-4647246DEB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14809" y="1081281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FFA02F3C-CD96-7D47-B6D7-9498E73623E0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6096000" y="1082169"/>
                <a:ext cx="1828800" cy="1581912"/>
              </a:xfrm>
              <a:prstGeom prst="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1E21C2C-A968-AD46-8AFF-543240168B8F}"/>
              </a:ext>
            </a:extLst>
          </p:cNvPr>
          <p:cNvGrpSpPr/>
          <p:nvPr/>
        </p:nvGrpSpPr>
        <p:grpSpPr>
          <a:xfrm>
            <a:off x="2433113" y="1088344"/>
            <a:ext cx="6421825" cy="4759009"/>
            <a:chOff x="2433113" y="1088344"/>
            <a:chExt cx="6421825" cy="475900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7C2B1D3-CE15-DC4A-893F-FB9C1961DE75}"/>
                </a:ext>
              </a:extLst>
            </p:cNvPr>
            <p:cNvGrpSpPr/>
            <p:nvPr/>
          </p:nvGrpSpPr>
          <p:grpSpPr>
            <a:xfrm>
              <a:off x="3342055" y="1101595"/>
              <a:ext cx="1835773" cy="1581916"/>
              <a:chOff x="3132568" y="-298761"/>
              <a:chExt cx="1835773" cy="1581916"/>
            </a:xfrm>
          </p:grpSpPr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9DE327C5-95A4-9645-84C4-C5ADCFFC903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F964B17D-C6A6-6D49-9C36-43DC300231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5C70DF1A-C4A2-8B4D-A4DD-AD9053D67B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78C17C3A-0DAA-2540-866E-8E0E2AD30F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1D3B90E-1484-EB49-AF09-D52519C0D992}"/>
                </a:ext>
              </a:extLst>
            </p:cNvPr>
            <p:cNvGrpSpPr/>
            <p:nvPr/>
          </p:nvGrpSpPr>
          <p:grpSpPr>
            <a:xfrm rot="10800000">
              <a:off x="4270964" y="1101595"/>
              <a:ext cx="1835773" cy="1581916"/>
              <a:chOff x="3132568" y="-298761"/>
              <a:chExt cx="1835773" cy="1581916"/>
            </a:xfrm>
          </p:grpSpPr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2A0EA3F5-6807-B048-8AF0-C63DB7CF9D7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0BDF1449-AA78-9C45-AF64-31F9167B48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41D4D3AA-7E3E-CF45-BDF3-8CB70369A4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605015D1-979B-E64D-841E-CBDC75282C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2C1CEEB-D8DC-EB40-AD6B-77273E86796C}"/>
                </a:ext>
              </a:extLst>
            </p:cNvPr>
            <p:cNvGrpSpPr/>
            <p:nvPr/>
          </p:nvGrpSpPr>
          <p:grpSpPr>
            <a:xfrm rot="10800000">
              <a:off x="6102969" y="1101595"/>
              <a:ext cx="1835773" cy="1581916"/>
              <a:chOff x="3132568" y="-298761"/>
              <a:chExt cx="1835773" cy="1581916"/>
            </a:xfrm>
          </p:grpSpPr>
          <p:sp>
            <p:nvSpPr>
              <p:cNvPr id="48" name="Triangle 47">
                <a:extLst>
                  <a:ext uri="{FF2B5EF4-FFF2-40B4-BE49-F238E27FC236}">
                    <a16:creationId xmlns:a16="http://schemas.microsoft.com/office/drawing/2014/main" id="{26ECEC2F-D674-B846-8458-2448DCE59FE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Triangle 48">
                <a:extLst>
                  <a:ext uri="{FF2B5EF4-FFF2-40B4-BE49-F238E27FC236}">
                    <a16:creationId xmlns:a16="http://schemas.microsoft.com/office/drawing/2014/main" id="{1CE8A6E3-0370-5948-BCCD-C70E8D6CE8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Triangle 49">
                <a:extLst>
                  <a:ext uri="{FF2B5EF4-FFF2-40B4-BE49-F238E27FC236}">
                    <a16:creationId xmlns:a16="http://schemas.microsoft.com/office/drawing/2014/main" id="{466EE43A-D76E-AF49-B89D-0342004CA8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Triangle 50">
                <a:extLst>
                  <a:ext uri="{FF2B5EF4-FFF2-40B4-BE49-F238E27FC236}">
                    <a16:creationId xmlns:a16="http://schemas.microsoft.com/office/drawing/2014/main" id="{69C58398-901D-8C48-B95A-0F98ACEBF8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D97F904-D0A6-0243-8415-39E0C150E396}"/>
                </a:ext>
              </a:extLst>
            </p:cNvPr>
            <p:cNvGrpSpPr/>
            <p:nvPr/>
          </p:nvGrpSpPr>
          <p:grpSpPr>
            <a:xfrm>
              <a:off x="7005802" y="1088344"/>
              <a:ext cx="1835773" cy="1595167"/>
              <a:chOff x="3132568" y="-312012"/>
              <a:chExt cx="1835773" cy="1595167"/>
            </a:xfrm>
          </p:grpSpPr>
          <p:sp>
            <p:nvSpPr>
              <p:cNvPr id="53" name="Triangle 52">
                <a:extLst>
                  <a:ext uri="{FF2B5EF4-FFF2-40B4-BE49-F238E27FC236}">
                    <a16:creationId xmlns:a16="http://schemas.microsoft.com/office/drawing/2014/main" id="{378893C4-0969-4641-9A8D-65A38BAB3D7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Triangle 53">
                <a:extLst>
                  <a:ext uri="{FF2B5EF4-FFF2-40B4-BE49-F238E27FC236}">
                    <a16:creationId xmlns:a16="http://schemas.microsoft.com/office/drawing/2014/main" id="{018132FA-8F21-1B47-B55D-32A60CE09E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Triangle 54">
                <a:extLst>
                  <a:ext uri="{FF2B5EF4-FFF2-40B4-BE49-F238E27FC236}">
                    <a16:creationId xmlns:a16="http://schemas.microsoft.com/office/drawing/2014/main" id="{353408FB-6084-A84B-B79F-F1870ACED4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Triangle 55">
                <a:extLst>
                  <a:ext uri="{FF2B5EF4-FFF2-40B4-BE49-F238E27FC236}">
                    <a16:creationId xmlns:a16="http://schemas.microsoft.com/office/drawing/2014/main" id="{67F16092-8EFB-2F4A-A813-22AFF8B14D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94185" y="-312012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4C850B2-0D7D-6745-88CD-B0BB1F676678}"/>
                </a:ext>
              </a:extLst>
            </p:cNvPr>
            <p:cNvGrpSpPr/>
            <p:nvPr/>
          </p:nvGrpSpPr>
          <p:grpSpPr>
            <a:xfrm>
              <a:off x="5190259" y="1101595"/>
              <a:ext cx="1835773" cy="1581916"/>
              <a:chOff x="3132568" y="-298761"/>
              <a:chExt cx="1835773" cy="1581916"/>
            </a:xfrm>
          </p:grpSpPr>
          <p:sp>
            <p:nvSpPr>
              <p:cNvPr id="58" name="Triangle 57">
                <a:extLst>
                  <a:ext uri="{FF2B5EF4-FFF2-40B4-BE49-F238E27FC236}">
                    <a16:creationId xmlns:a16="http://schemas.microsoft.com/office/drawing/2014/main" id="{5D06383B-2CB9-FC47-BA3E-31154AB1F50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Triangle 58">
                <a:extLst>
                  <a:ext uri="{FF2B5EF4-FFF2-40B4-BE49-F238E27FC236}">
                    <a16:creationId xmlns:a16="http://schemas.microsoft.com/office/drawing/2014/main" id="{CE3AABE1-EDD7-A54E-8709-A090911937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Triangle 59">
                <a:extLst>
                  <a:ext uri="{FF2B5EF4-FFF2-40B4-BE49-F238E27FC236}">
                    <a16:creationId xmlns:a16="http://schemas.microsoft.com/office/drawing/2014/main" id="{1E96F91C-80DF-F84A-8893-68D9924AB1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Triangle 60">
                <a:extLst>
                  <a:ext uri="{FF2B5EF4-FFF2-40B4-BE49-F238E27FC236}">
                    <a16:creationId xmlns:a16="http://schemas.microsoft.com/office/drawing/2014/main" id="{C2344534-73B3-5A42-813E-DB8736BF42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60E0EC4-7D8C-AD47-8627-FA7E82DCC142}"/>
                </a:ext>
              </a:extLst>
            </p:cNvPr>
            <p:cNvGrpSpPr/>
            <p:nvPr/>
          </p:nvGrpSpPr>
          <p:grpSpPr>
            <a:xfrm rot="10800000">
              <a:off x="7019165" y="2672504"/>
              <a:ext cx="1835773" cy="1581916"/>
              <a:chOff x="3132568" y="-298761"/>
              <a:chExt cx="1835773" cy="1581916"/>
            </a:xfrm>
          </p:grpSpPr>
          <p:sp>
            <p:nvSpPr>
              <p:cNvPr id="63" name="Triangle 62">
                <a:extLst>
                  <a:ext uri="{FF2B5EF4-FFF2-40B4-BE49-F238E27FC236}">
                    <a16:creationId xmlns:a16="http://schemas.microsoft.com/office/drawing/2014/main" id="{50F60FEF-8B86-0C4F-A180-E8FBA2820E1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Triangle 63">
                <a:extLst>
                  <a:ext uri="{FF2B5EF4-FFF2-40B4-BE49-F238E27FC236}">
                    <a16:creationId xmlns:a16="http://schemas.microsoft.com/office/drawing/2014/main" id="{B7BC7945-DE1F-784A-A0F9-4542BFBF66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Triangle 64">
                <a:extLst>
                  <a:ext uri="{FF2B5EF4-FFF2-40B4-BE49-F238E27FC236}">
                    <a16:creationId xmlns:a16="http://schemas.microsoft.com/office/drawing/2014/main" id="{FAAD3B3E-CBF4-FC49-BF55-5A4184A675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Triangle 65">
                <a:extLst>
                  <a:ext uri="{FF2B5EF4-FFF2-40B4-BE49-F238E27FC236}">
                    <a16:creationId xmlns:a16="http://schemas.microsoft.com/office/drawing/2014/main" id="{7ED7D3BA-791A-A947-BB38-96D8234B63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5ADB0AA-53C6-7941-BA17-315E7A780C40}"/>
                </a:ext>
              </a:extLst>
            </p:cNvPr>
            <p:cNvGrpSpPr/>
            <p:nvPr/>
          </p:nvGrpSpPr>
          <p:grpSpPr>
            <a:xfrm rot="10800000">
              <a:off x="6104765" y="4265437"/>
              <a:ext cx="1835773" cy="1581916"/>
              <a:chOff x="3132568" y="-298761"/>
              <a:chExt cx="1835773" cy="1581916"/>
            </a:xfrm>
          </p:grpSpPr>
          <p:sp>
            <p:nvSpPr>
              <p:cNvPr id="68" name="Triangle 67">
                <a:extLst>
                  <a:ext uri="{FF2B5EF4-FFF2-40B4-BE49-F238E27FC236}">
                    <a16:creationId xmlns:a16="http://schemas.microsoft.com/office/drawing/2014/main" id="{5FEC26E2-BE16-D848-8CF9-8AACA79F36A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Triangle 68">
                <a:extLst>
                  <a:ext uri="{FF2B5EF4-FFF2-40B4-BE49-F238E27FC236}">
                    <a16:creationId xmlns:a16="http://schemas.microsoft.com/office/drawing/2014/main" id="{62409E89-EE1F-5943-817F-4C58C20FE5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Triangle 69">
                <a:extLst>
                  <a:ext uri="{FF2B5EF4-FFF2-40B4-BE49-F238E27FC236}">
                    <a16:creationId xmlns:a16="http://schemas.microsoft.com/office/drawing/2014/main" id="{DA73D8A4-A291-D844-A9ED-48673812B2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Triangle 70">
                <a:extLst>
                  <a:ext uri="{FF2B5EF4-FFF2-40B4-BE49-F238E27FC236}">
                    <a16:creationId xmlns:a16="http://schemas.microsoft.com/office/drawing/2014/main" id="{7AC11ACA-B907-1C4C-B8D7-43384B8F0D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EF54869-C216-0043-9F93-D06D5AB812AB}"/>
                </a:ext>
              </a:extLst>
            </p:cNvPr>
            <p:cNvGrpSpPr/>
            <p:nvPr/>
          </p:nvGrpSpPr>
          <p:grpSpPr>
            <a:xfrm rot="10800000">
              <a:off x="4263426" y="4246226"/>
              <a:ext cx="1835773" cy="1581916"/>
              <a:chOff x="3132568" y="-298761"/>
              <a:chExt cx="1835773" cy="1581916"/>
            </a:xfrm>
          </p:grpSpPr>
          <p:sp>
            <p:nvSpPr>
              <p:cNvPr id="73" name="Triangle 72">
                <a:extLst>
                  <a:ext uri="{FF2B5EF4-FFF2-40B4-BE49-F238E27FC236}">
                    <a16:creationId xmlns:a16="http://schemas.microsoft.com/office/drawing/2014/main" id="{5F931300-05D1-AB4F-8468-F7CC55B4154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Triangle 73">
                <a:extLst>
                  <a:ext uri="{FF2B5EF4-FFF2-40B4-BE49-F238E27FC236}">
                    <a16:creationId xmlns:a16="http://schemas.microsoft.com/office/drawing/2014/main" id="{AFD11475-5409-4E44-9740-D3130A1407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Triangle 74">
                <a:extLst>
                  <a:ext uri="{FF2B5EF4-FFF2-40B4-BE49-F238E27FC236}">
                    <a16:creationId xmlns:a16="http://schemas.microsoft.com/office/drawing/2014/main" id="{5F2F5639-CF21-7245-8E51-B6AAD1F219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Triangle 75">
                <a:extLst>
                  <a:ext uri="{FF2B5EF4-FFF2-40B4-BE49-F238E27FC236}">
                    <a16:creationId xmlns:a16="http://schemas.microsoft.com/office/drawing/2014/main" id="{9F214B75-8B7E-D64C-9477-E1D93AC529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69DF077-BFFC-C747-9992-D2D9BBAE2948}"/>
                </a:ext>
              </a:extLst>
            </p:cNvPr>
            <p:cNvGrpSpPr/>
            <p:nvPr/>
          </p:nvGrpSpPr>
          <p:grpSpPr>
            <a:xfrm rot="10800000">
              <a:off x="2447444" y="4255712"/>
              <a:ext cx="1835773" cy="1581916"/>
              <a:chOff x="3132568" y="-298761"/>
              <a:chExt cx="1835773" cy="1581916"/>
            </a:xfrm>
          </p:grpSpPr>
          <p:sp>
            <p:nvSpPr>
              <p:cNvPr id="78" name="Triangle 77">
                <a:extLst>
                  <a:ext uri="{FF2B5EF4-FFF2-40B4-BE49-F238E27FC236}">
                    <a16:creationId xmlns:a16="http://schemas.microsoft.com/office/drawing/2014/main" id="{ADBF05F3-552C-D946-A32A-E7A63D4990B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Triangle 78">
                <a:extLst>
                  <a:ext uri="{FF2B5EF4-FFF2-40B4-BE49-F238E27FC236}">
                    <a16:creationId xmlns:a16="http://schemas.microsoft.com/office/drawing/2014/main" id="{F40AA236-11AF-FC45-9174-352796348D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Triangle 79">
                <a:extLst>
                  <a:ext uri="{FF2B5EF4-FFF2-40B4-BE49-F238E27FC236}">
                    <a16:creationId xmlns:a16="http://schemas.microsoft.com/office/drawing/2014/main" id="{8DEF67E9-A39A-164E-8D11-A4F66C69E0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Triangle 80">
                <a:extLst>
                  <a:ext uri="{FF2B5EF4-FFF2-40B4-BE49-F238E27FC236}">
                    <a16:creationId xmlns:a16="http://schemas.microsoft.com/office/drawing/2014/main" id="{5F709154-DD26-EF47-B9DF-AFA01C18DE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C85B01BC-1CA4-F741-AFC7-844EF1D683B2}"/>
                </a:ext>
              </a:extLst>
            </p:cNvPr>
            <p:cNvGrpSpPr/>
            <p:nvPr/>
          </p:nvGrpSpPr>
          <p:grpSpPr>
            <a:xfrm>
              <a:off x="2433113" y="2672504"/>
              <a:ext cx="1835773" cy="1581916"/>
              <a:chOff x="3132568" y="-298761"/>
              <a:chExt cx="1835773" cy="1581916"/>
            </a:xfrm>
          </p:grpSpPr>
          <p:sp>
            <p:nvSpPr>
              <p:cNvPr id="83" name="Triangle 82">
                <a:extLst>
                  <a:ext uri="{FF2B5EF4-FFF2-40B4-BE49-F238E27FC236}">
                    <a16:creationId xmlns:a16="http://schemas.microsoft.com/office/drawing/2014/main" id="{2E36F683-4CC3-DE46-AE17-73CB072A5DD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Triangle 83">
                <a:extLst>
                  <a:ext uri="{FF2B5EF4-FFF2-40B4-BE49-F238E27FC236}">
                    <a16:creationId xmlns:a16="http://schemas.microsoft.com/office/drawing/2014/main" id="{27E89D34-8904-214C-B7A7-87ED26C1AC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Triangle 84">
                <a:extLst>
                  <a:ext uri="{FF2B5EF4-FFF2-40B4-BE49-F238E27FC236}">
                    <a16:creationId xmlns:a16="http://schemas.microsoft.com/office/drawing/2014/main" id="{AE20EC91-F753-EB4D-9EE0-6F8F6337EA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Triangle 85">
                <a:extLst>
                  <a:ext uri="{FF2B5EF4-FFF2-40B4-BE49-F238E27FC236}">
                    <a16:creationId xmlns:a16="http://schemas.microsoft.com/office/drawing/2014/main" id="{72A29529-D327-3E40-8480-4C9A127921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BE2318B-0FD8-0A4B-98ED-6F51F00A807B}"/>
                </a:ext>
              </a:extLst>
            </p:cNvPr>
            <p:cNvGrpSpPr/>
            <p:nvPr/>
          </p:nvGrpSpPr>
          <p:grpSpPr>
            <a:xfrm>
              <a:off x="3359960" y="4250967"/>
              <a:ext cx="1835773" cy="1581916"/>
              <a:chOff x="3132568" y="-298761"/>
              <a:chExt cx="1835773" cy="1581916"/>
            </a:xfrm>
          </p:grpSpPr>
          <p:sp>
            <p:nvSpPr>
              <p:cNvPr id="88" name="Triangle 87">
                <a:extLst>
                  <a:ext uri="{FF2B5EF4-FFF2-40B4-BE49-F238E27FC236}">
                    <a16:creationId xmlns:a16="http://schemas.microsoft.com/office/drawing/2014/main" id="{49170B7B-E28B-2746-B763-B4A2727489F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Triangle 88">
                <a:extLst>
                  <a:ext uri="{FF2B5EF4-FFF2-40B4-BE49-F238E27FC236}">
                    <a16:creationId xmlns:a16="http://schemas.microsoft.com/office/drawing/2014/main" id="{233B5CDB-06ED-2343-B297-113E073A99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Triangle 89">
                <a:extLst>
                  <a:ext uri="{FF2B5EF4-FFF2-40B4-BE49-F238E27FC236}">
                    <a16:creationId xmlns:a16="http://schemas.microsoft.com/office/drawing/2014/main" id="{4051948C-563B-4E4A-A52F-5FC3CA5493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Triangle 90">
                <a:extLst>
                  <a:ext uri="{FF2B5EF4-FFF2-40B4-BE49-F238E27FC236}">
                    <a16:creationId xmlns:a16="http://schemas.microsoft.com/office/drawing/2014/main" id="{961E9885-39A1-DB41-A129-C757A3AA8D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7AE2DDA-E7F0-1D41-ABFE-48B6F3AB8D2F}"/>
                </a:ext>
              </a:extLst>
            </p:cNvPr>
            <p:cNvGrpSpPr/>
            <p:nvPr/>
          </p:nvGrpSpPr>
          <p:grpSpPr>
            <a:xfrm>
              <a:off x="5188284" y="4254417"/>
              <a:ext cx="1835773" cy="1581916"/>
              <a:chOff x="3132568" y="-298761"/>
              <a:chExt cx="1835773" cy="1581916"/>
            </a:xfrm>
          </p:grpSpPr>
          <p:sp>
            <p:nvSpPr>
              <p:cNvPr id="93" name="Triangle 92">
                <a:extLst>
                  <a:ext uri="{FF2B5EF4-FFF2-40B4-BE49-F238E27FC236}">
                    <a16:creationId xmlns:a16="http://schemas.microsoft.com/office/drawing/2014/main" id="{7369C3D9-9819-074E-9E4E-74626CAE748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3589768" y="492197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Triangle 93">
                <a:extLst>
                  <a:ext uri="{FF2B5EF4-FFF2-40B4-BE49-F238E27FC236}">
                    <a16:creationId xmlns:a16="http://schemas.microsoft.com/office/drawing/2014/main" id="{87ED5A43-8122-CF44-8463-E4014F4FE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32568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Triangle 94">
                <a:extLst>
                  <a:ext uri="{FF2B5EF4-FFF2-40B4-BE49-F238E27FC236}">
                    <a16:creationId xmlns:a16="http://schemas.microsoft.com/office/drawing/2014/main" id="{F21FC4D2-8A0E-AA40-A653-5AD7BFD2FD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53941" y="492200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Triangle 95">
                <a:extLst>
                  <a:ext uri="{FF2B5EF4-FFF2-40B4-BE49-F238E27FC236}">
                    <a16:creationId xmlns:a16="http://schemas.microsoft.com/office/drawing/2014/main" id="{4F1E3B39-4C00-B441-A843-2F6392D06C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89768" y="-298761"/>
                <a:ext cx="914400" cy="790955"/>
              </a:xfrm>
              <a:prstGeom prst="triangle">
                <a:avLst/>
              </a:pr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3B81E9A-9EC7-E446-8993-2F2C4EBC3405}"/>
              </a:ext>
            </a:extLst>
          </p:cNvPr>
          <p:cNvGrpSpPr/>
          <p:nvPr/>
        </p:nvGrpSpPr>
        <p:grpSpPr>
          <a:xfrm>
            <a:off x="5648867" y="1100294"/>
            <a:ext cx="918428" cy="790956"/>
            <a:chOff x="4155674" y="2812659"/>
            <a:chExt cx="918428" cy="790956"/>
          </a:xfrm>
        </p:grpSpPr>
        <p:sp>
          <p:nvSpPr>
            <p:cNvPr id="109" name="Triangle 108">
              <a:extLst>
                <a:ext uri="{FF2B5EF4-FFF2-40B4-BE49-F238E27FC236}">
                  <a16:creationId xmlns:a16="http://schemas.microsoft.com/office/drawing/2014/main" id="{900B32FB-DBD7-834B-8635-907CA0500E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riangle 109">
              <a:extLst>
                <a:ext uri="{FF2B5EF4-FFF2-40B4-BE49-F238E27FC236}">
                  <a16:creationId xmlns:a16="http://schemas.microsoft.com/office/drawing/2014/main" id="{0325D27B-EB74-FF41-96FC-A9BD52DB26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Triangle 110">
              <a:extLst>
                <a:ext uri="{FF2B5EF4-FFF2-40B4-BE49-F238E27FC236}">
                  <a16:creationId xmlns:a16="http://schemas.microsoft.com/office/drawing/2014/main" id="{F1F6AA4C-5E84-2545-B87A-02D82BF4A1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riangle 111">
              <a:extLst>
                <a:ext uri="{FF2B5EF4-FFF2-40B4-BE49-F238E27FC236}">
                  <a16:creationId xmlns:a16="http://schemas.microsoft.com/office/drawing/2014/main" id="{C21295F7-27DD-A14B-8234-1E67A5D4C56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906F8E1-C330-2A48-98EA-5EE44B48A001}"/>
              </a:ext>
            </a:extLst>
          </p:cNvPr>
          <p:cNvGrpSpPr/>
          <p:nvPr/>
        </p:nvGrpSpPr>
        <p:grpSpPr>
          <a:xfrm>
            <a:off x="4733484" y="1103362"/>
            <a:ext cx="918428" cy="790956"/>
            <a:chOff x="4155674" y="2812659"/>
            <a:chExt cx="918428" cy="790956"/>
          </a:xfrm>
        </p:grpSpPr>
        <p:sp>
          <p:nvSpPr>
            <p:cNvPr id="114" name="Triangle 113">
              <a:extLst>
                <a:ext uri="{FF2B5EF4-FFF2-40B4-BE49-F238E27FC236}">
                  <a16:creationId xmlns:a16="http://schemas.microsoft.com/office/drawing/2014/main" id="{18C300CB-4E0C-BC48-9CFC-7FBF0413BC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Triangle 114">
              <a:extLst>
                <a:ext uri="{FF2B5EF4-FFF2-40B4-BE49-F238E27FC236}">
                  <a16:creationId xmlns:a16="http://schemas.microsoft.com/office/drawing/2014/main" id="{74FAF79B-D730-1C49-BCF1-ACF796CDDA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riangle 115">
              <a:extLst>
                <a:ext uri="{FF2B5EF4-FFF2-40B4-BE49-F238E27FC236}">
                  <a16:creationId xmlns:a16="http://schemas.microsoft.com/office/drawing/2014/main" id="{19A3EAAA-CA34-6D48-997C-2D41886C5E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Triangle 116">
              <a:extLst>
                <a:ext uri="{FF2B5EF4-FFF2-40B4-BE49-F238E27FC236}">
                  <a16:creationId xmlns:a16="http://schemas.microsoft.com/office/drawing/2014/main" id="{0FA9CFE2-3C37-7F48-B517-362929BAA8D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59006B1-9FFD-D64F-9948-830E07367ADB}"/>
              </a:ext>
            </a:extLst>
          </p:cNvPr>
          <p:cNvGrpSpPr/>
          <p:nvPr/>
        </p:nvGrpSpPr>
        <p:grpSpPr>
          <a:xfrm>
            <a:off x="3337647" y="1887049"/>
            <a:ext cx="918428" cy="790956"/>
            <a:chOff x="4155674" y="2812659"/>
            <a:chExt cx="918428" cy="790956"/>
          </a:xfrm>
        </p:grpSpPr>
        <p:sp>
          <p:nvSpPr>
            <p:cNvPr id="119" name="Triangle 118">
              <a:extLst>
                <a:ext uri="{FF2B5EF4-FFF2-40B4-BE49-F238E27FC236}">
                  <a16:creationId xmlns:a16="http://schemas.microsoft.com/office/drawing/2014/main" id="{AABD5D52-2775-6041-952E-69BAA472E9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Triangle 119">
              <a:extLst>
                <a:ext uri="{FF2B5EF4-FFF2-40B4-BE49-F238E27FC236}">
                  <a16:creationId xmlns:a16="http://schemas.microsoft.com/office/drawing/2014/main" id="{1CDA2818-5B04-3C4A-A787-0AA0839B69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Triangle 120">
              <a:extLst>
                <a:ext uri="{FF2B5EF4-FFF2-40B4-BE49-F238E27FC236}">
                  <a16:creationId xmlns:a16="http://schemas.microsoft.com/office/drawing/2014/main" id="{9842E3FE-4366-0149-851F-7F808ABB61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riangle 121">
              <a:extLst>
                <a:ext uri="{FF2B5EF4-FFF2-40B4-BE49-F238E27FC236}">
                  <a16:creationId xmlns:a16="http://schemas.microsoft.com/office/drawing/2014/main" id="{09B4E177-FC9E-304A-B272-78EBAD233DD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20115A8-0125-F640-BC39-6476758B90A1}"/>
              </a:ext>
            </a:extLst>
          </p:cNvPr>
          <p:cNvGrpSpPr/>
          <p:nvPr/>
        </p:nvGrpSpPr>
        <p:grpSpPr>
          <a:xfrm>
            <a:off x="2894731" y="2671067"/>
            <a:ext cx="918428" cy="790956"/>
            <a:chOff x="4155674" y="2812659"/>
            <a:chExt cx="918428" cy="790956"/>
          </a:xfrm>
        </p:grpSpPr>
        <p:sp>
          <p:nvSpPr>
            <p:cNvPr id="124" name="Triangle 123">
              <a:extLst>
                <a:ext uri="{FF2B5EF4-FFF2-40B4-BE49-F238E27FC236}">
                  <a16:creationId xmlns:a16="http://schemas.microsoft.com/office/drawing/2014/main" id="{34C13B35-1505-6F41-A68D-35997AAA8F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Triangle 124">
              <a:extLst>
                <a:ext uri="{FF2B5EF4-FFF2-40B4-BE49-F238E27FC236}">
                  <a16:creationId xmlns:a16="http://schemas.microsoft.com/office/drawing/2014/main" id="{BAD311E5-F233-9247-B12F-083DF649C0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Triangle 125">
              <a:extLst>
                <a:ext uri="{FF2B5EF4-FFF2-40B4-BE49-F238E27FC236}">
                  <a16:creationId xmlns:a16="http://schemas.microsoft.com/office/drawing/2014/main" id="{F3671C34-062C-1942-8766-7EFED4136A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Triangle 126">
              <a:extLst>
                <a:ext uri="{FF2B5EF4-FFF2-40B4-BE49-F238E27FC236}">
                  <a16:creationId xmlns:a16="http://schemas.microsoft.com/office/drawing/2014/main" id="{C20B7EDB-05FF-B04D-997B-2E9CDF24429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A1222AC-4172-7D47-A498-50AE046196AD}"/>
              </a:ext>
            </a:extLst>
          </p:cNvPr>
          <p:cNvGrpSpPr/>
          <p:nvPr/>
        </p:nvGrpSpPr>
        <p:grpSpPr>
          <a:xfrm>
            <a:off x="2433798" y="3464360"/>
            <a:ext cx="918428" cy="790956"/>
            <a:chOff x="4155674" y="2812659"/>
            <a:chExt cx="918428" cy="790956"/>
          </a:xfrm>
        </p:grpSpPr>
        <p:sp>
          <p:nvSpPr>
            <p:cNvPr id="129" name="Triangle 128">
              <a:extLst>
                <a:ext uri="{FF2B5EF4-FFF2-40B4-BE49-F238E27FC236}">
                  <a16:creationId xmlns:a16="http://schemas.microsoft.com/office/drawing/2014/main" id="{305C7E2D-56D5-584A-BFB6-B908956359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Triangle 129">
              <a:extLst>
                <a:ext uri="{FF2B5EF4-FFF2-40B4-BE49-F238E27FC236}">
                  <a16:creationId xmlns:a16="http://schemas.microsoft.com/office/drawing/2014/main" id="{D2B257BC-FF7D-0D4F-8279-6B3A310BA9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Triangle 130">
              <a:extLst>
                <a:ext uri="{FF2B5EF4-FFF2-40B4-BE49-F238E27FC236}">
                  <a16:creationId xmlns:a16="http://schemas.microsoft.com/office/drawing/2014/main" id="{554724CE-F182-AC41-A9FC-946A91C282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Triangle 131">
              <a:extLst>
                <a:ext uri="{FF2B5EF4-FFF2-40B4-BE49-F238E27FC236}">
                  <a16:creationId xmlns:a16="http://schemas.microsoft.com/office/drawing/2014/main" id="{A036CE29-8A14-D04D-BDAB-6C6EA1CA1EE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06626EC-FC96-B94A-B10B-280BCFB13965}"/>
              </a:ext>
            </a:extLst>
          </p:cNvPr>
          <p:cNvGrpSpPr/>
          <p:nvPr/>
        </p:nvGrpSpPr>
        <p:grpSpPr>
          <a:xfrm>
            <a:off x="2904932" y="4272868"/>
            <a:ext cx="918428" cy="790956"/>
            <a:chOff x="4155674" y="2812659"/>
            <a:chExt cx="918428" cy="790956"/>
          </a:xfrm>
        </p:grpSpPr>
        <p:sp>
          <p:nvSpPr>
            <p:cNvPr id="134" name="Triangle 133">
              <a:extLst>
                <a:ext uri="{FF2B5EF4-FFF2-40B4-BE49-F238E27FC236}">
                  <a16:creationId xmlns:a16="http://schemas.microsoft.com/office/drawing/2014/main" id="{8E216422-D1EF-E54B-A1DA-B985FD087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Triangle 134">
              <a:extLst>
                <a:ext uri="{FF2B5EF4-FFF2-40B4-BE49-F238E27FC236}">
                  <a16:creationId xmlns:a16="http://schemas.microsoft.com/office/drawing/2014/main" id="{6A625911-93BD-F44A-B95E-D5C4DD6C04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Triangle 135">
              <a:extLst>
                <a:ext uri="{FF2B5EF4-FFF2-40B4-BE49-F238E27FC236}">
                  <a16:creationId xmlns:a16="http://schemas.microsoft.com/office/drawing/2014/main" id="{195D20CC-3264-EB45-90F2-B62FCA8219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Triangle 136">
              <a:extLst>
                <a:ext uri="{FF2B5EF4-FFF2-40B4-BE49-F238E27FC236}">
                  <a16:creationId xmlns:a16="http://schemas.microsoft.com/office/drawing/2014/main" id="{BD320632-1C2C-4E44-BFFD-898D55DF8EB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25DA367-AD75-7A41-94A1-EF6AFDE5EF27}"/>
              </a:ext>
            </a:extLst>
          </p:cNvPr>
          <p:cNvGrpSpPr/>
          <p:nvPr/>
        </p:nvGrpSpPr>
        <p:grpSpPr>
          <a:xfrm>
            <a:off x="4288128" y="5049835"/>
            <a:ext cx="918428" cy="790956"/>
            <a:chOff x="4155674" y="2812659"/>
            <a:chExt cx="918428" cy="790956"/>
          </a:xfrm>
        </p:grpSpPr>
        <p:sp>
          <p:nvSpPr>
            <p:cNvPr id="139" name="Triangle 138">
              <a:extLst>
                <a:ext uri="{FF2B5EF4-FFF2-40B4-BE49-F238E27FC236}">
                  <a16:creationId xmlns:a16="http://schemas.microsoft.com/office/drawing/2014/main" id="{3FEBE70B-EE2D-4041-A34A-A9B11F9F85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" name="Triangle 139">
              <a:extLst>
                <a:ext uri="{FF2B5EF4-FFF2-40B4-BE49-F238E27FC236}">
                  <a16:creationId xmlns:a16="http://schemas.microsoft.com/office/drawing/2014/main" id="{6E007D7B-799F-6F45-82A1-28D817FA1C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Triangle 140">
              <a:extLst>
                <a:ext uri="{FF2B5EF4-FFF2-40B4-BE49-F238E27FC236}">
                  <a16:creationId xmlns:a16="http://schemas.microsoft.com/office/drawing/2014/main" id="{F1A86FD3-6BA2-7044-908B-2417F23AEB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Triangle 141">
              <a:extLst>
                <a:ext uri="{FF2B5EF4-FFF2-40B4-BE49-F238E27FC236}">
                  <a16:creationId xmlns:a16="http://schemas.microsoft.com/office/drawing/2014/main" id="{70FEACB6-8E1A-8547-9A96-2DABD0D87FE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CD5CC66-2987-3B4A-9642-B8B867FEFC6E}"/>
              </a:ext>
            </a:extLst>
          </p:cNvPr>
          <p:cNvGrpSpPr/>
          <p:nvPr/>
        </p:nvGrpSpPr>
        <p:grpSpPr>
          <a:xfrm>
            <a:off x="5189821" y="5045370"/>
            <a:ext cx="918428" cy="790956"/>
            <a:chOff x="4155674" y="2812659"/>
            <a:chExt cx="918428" cy="790956"/>
          </a:xfrm>
        </p:grpSpPr>
        <p:sp>
          <p:nvSpPr>
            <p:cNvPr id="144" name="Triangle 143">
              <a:extLst>
                <a:ext uri="{FF2B5EF4-FFF2-40B4-BE49-F238E27FC236}">
                  <a16:creationId xmlns:a16="http://schemas.microsoft.com/office/drawing/2014/main" id="{AB10A50F-BACE-1B49-9C30-49E4D9E41B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" name="Triangle 144">
              <a:extLst>
                <a:ext uri="{FF2B5EF4-FFF2-40B4-BE49-F238E27FC236}">
                  <a16:creationId xmlns:a16="http://schemas.microsoft.com/office/drawing/2014/main" id="{34682002-F3F9-F34B-AAF1-1480ECD7BE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Triangle 145">
              <a:extLst>
                <a:ext uri="{FF2B5EF4-FFF2-40B4-BE49-F238E27FC236}">
                  <a16:creationId xmlns:a16="http://schemas.microsoft.com/office/drawing/2014/main" id="{359D8BC9-461E-8D41-8D3C-CBEFDFD1FF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Triangle 146">
              <a:extLst>
                <a:ext uri="{FF2B5EF4-FFF2-40B4-BE49-F238E27FC236}">
                  <a16:creationId xmlns:a16="http://schemas.microsoft.com/office/drawing/2014/main" id="{FECE68FD-49BF-FC4F-A9C2-700510D79A6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E7D0618-62FE-C542-B48A-4AAEE36F4E25}"/>
              </a:ext>
            </a:extLst>
          </p:cNvPr>
          <p:cNvGrpSpPr/>
          <p:nvPr/>
        </p:nvGrpSpPr>
        <p:grpSpPr>
          <a:xfrm>
            <a:off x="6582428" y="4259928"/>
            <a:ext cx="918428" cy="790956"/>
            <a:chOff x="4155674" y="2812659"/>
            <a:chExt cx="918428" cy="790956"/>
          </a:xfrm>
        </p:grpSpPr>
        <p:sp>
          <p:nvSpPr>
            <p:cNvPr id="149" name="Triangle 148">
              <a:extLst>
                <a:ext uri="{FF2B5EF4-FFF2-40B4-BE49-F238E27FC236}">
                  <a16:creationId xmlns:a16="http://schemas.microsoft.com/office/drawing/2014/main" id="{3CF58E20-EB73-5142-9925-D1676BBE84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Triangle 149">
              <a:extLst>
                <a:ext uri="{FF2B5EF4-FFF2-40B4-BE49-F238E27FC236}">
                  <a16:creationId xmlns:a16="http://schemas.microsoft.com/office/drawing/2014/main" id="{5BA504BE-38E2-DC4D-B6DC-DD4047AB17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Triangle 150">
              <a:extLst>
                <a:ext uri="{FF2B5EF4-FFF2-40B4-BE49-F238E27FC236}">
                  <a16:creationId xmlns:a16="http://schemas.microsoft.com/office/drawing/2014/main" id="{FD626AFA-4B63-7F4D-A862-298406ABB6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Triangle 151">
              <a:extLst>
                <a:ext uri="{FF2B5EF4-FFF2-40B4-BE49-F238E27FC236}">
                  <a16:creationId xmlns:a16="http://schemas.microsoft.com/office/drawing/2014/main" id="{C9EAD993-D9BB-714F-B070-FE59FD10271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2D3DBAF-634C-F743-8373-392C2E69938A}"/>
              </a:ext>
            </a:extLst>
          </p:cNvPr>
          <p:cNvGrpSpPr/>
          <p:nvPr/>
        </p:nvGrpSpPr>
        <p:grpSpPr>
          <a:xfrm>
            <a:off x="7476147" y="2678012"/>
            <a:ext cx="918428" cy="790956"/>
            <a:chOff x="4155674" y="2812659"/>
            <a:chExt cx="918428" cy="790956"/>
          </a:xfrm>
        </p:grpSpPr>
        <p:sp>
          <p:nvSpPr>
            <p:cNvPr id="154" name="Triangle 153">
              <a:extLst>
                <a:ext uri="{FF2B5EF4-FFF2-40B4-BE49-F238E27FC236}">
                  <a16:creationId xmlns:a16="http://schemas.microsoft.com/office/drawing/2014/main" id="{88026EC1-C521-0346-B3D5-357A47F1D1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Triangle 154">
              <a:extLst>
                <a:ext uri="{FF2B5EF4-FFF2-40B4-BE49-F238E27FC236}">
                  <a16:creationId xmlns:a16="http://schemas.microsoft.com/office/drawing/2014/main" id="{36C0E83C-2573-3946-AC10-8C0B56E30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Triangle 155">
              <a:extLst>
                <a:ext uri="{FF2B5EF4-FFF2-40B4-BE49-F238E27FC236}">
                  <a16:creationId xmlns:a16="http://schemas.microsoft.com/office/drawing/2014/main" id="{45CEE9FA-65D7-8549-BEC4-8048D96032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Triangle 156">
              <a:extLst>
                <a:ext uri="{FF2B5EF4-FFF2-40B4-BE49-F238E27FC236}">
                  <a16:creationId xmlns:a16="http://schemas.microsoft.com/office/drawing/2014/main" id="{DE10B112-E698-E047-AF3D-191F4077695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905FA4B-7DA3-D84B-AC7F-8A0BB4E3FD83}"/>
              </a:ext>
            </a:extLst>
          </p:cNvPr>
          <p:cNvGrpSpPr/>
          <p:nvPr/>
        </p:nvGrpSpPr>
        <p:grpSpPr>
          <a:xfrm>
            <a:off x="6562768" y="1100297"/>
            <a:ext cx="918428" cy="790956"/>
            <a:chOff x="4155674" y="2812659"/>
            <a:chExt cx="918428" cy="790956"/>
          </a:xfrm>
        </p:grpSpPr>
        <p:sp>
          <p:nvSpPr>
            <p:cNvPr id="159" name="Triangle 158">
              <a:extLst>
                <a:ext uri="{FF2B5EF4-FFF2-40B4-BE49-F238E27FC236}">
                  <a16:creationId xmlns:a16="http://schemas.microsoft.com/office/drawing/2014/main" id="{E60757C8-39CC-084C-B769-4C4D33D1B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Triangle 159">
              <a:extLst>
                <a:ext uri="{FF2B5EF4-FFF2-40B4-BE49-F238E27FC236}">
                  <a16:creationId xmlns:a16="http://schemas.microsoft.com/office/drawing/2014/main" id="{A842C8BF-EAE5-1648-8F9E-5DED6AB98B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Triangle 160">
              <a:extLst>
                <a:ext uri="{FF2B5EF4-FFF2-40B4-BE49-F238E27FC236}">
                  <a16:creationId xmlns:a16="http://schemas.microsoft.com/office/drawing/2014/main" id="{E906CE5D-91E1-144B-9EAB-CFF6B9B70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Triangle 161">
              <a:extLst>
                <a:ext uri="{FF2B5EF4-FFF2-40B4-BE49-F238E27FC236}">
                  <a16:creationId xmlns:a16="http://schemas.microsoft.com/office/drawing/2014/main" id="{D952665A-A646-1940-A5E8-5D6D9C7170F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512F4776-E865-B746-BD90-F8A81CF3EA6B}"/>
              </a:ext>
            </a:extLst>
          </p:cNvPr>
          <p:cNvGrpSpPr/>
          <p:nvPr/>
        </p:nvGrpSpPr>
        <p:grpSpPr>
          <a:xfrm rot="10800000">
            <a:off x="3798384" y="1889643"/>
            <a:ext cx="918428" cy="790956"/>
            <a:chOff x="4155674" y="2812659"/>
            <a:chExt cx="918428" cy="790956"/>
          </a:xfrm>
        </p:grpSpPr>
        <p:sp>
          <p:nvSpPr>
            <p:cNvPr id="164" name="Triangle 163">
              <a:extLst>
                <a:ext uri="{FF2B5EF4-FFF2-40B4-BE49-F238E27FC236}">
                  <a16:creationId xmlns:a16="http://schemas.microsoft.com/office/drawing/2014/main" id="{DF07BA40-2E32-3741-BEDC-61C5AA8517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Triangle 164">
              <a:extLst>
                <a:ext uri="{FF2B5EF4-FFF2-40B4-BE49-F238E27FC236}">
                  <a16:creationId xmlns:a16="http://schemas.microsoft.com/office/drawing/2014/main" id="{3E244BB2-6258-334E-AA90-73D2328542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" name="Triangle 165">
              <a:extLst>
                <a:ext uri="{FF2B5EF4-FFF2-40B4-BE49-F238E27FC236}">
                  <a16:creationId xmlns:a16="http://schemas.microsoft.com/office/drawing/2014/main" id="{0726C97A-684D-384D-92E4-A96C1A608D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" name="Triangle 166">
              <a:extLst>
                <a:ext uri="{FF2B5EF4-FFF2-40B4-BE49-F238E27FC236}">
                  <a16:creationId xmlns:a16="http://schemas.microsoft.com/office/drawing/2014/main" id="{38D04F8F-BC67-A945-AFBE-D12B5FCDD53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2EEAFA9-1503-5745-8AFC-EE627ADBE313}"/>
              </a:ext>
            </a:extLst>
          </p:cNvPr>
          <p:cNvGrpSpPr/>
          <p:nvPr/>
        </p:nvGrpSpPr>
        <p:grpSpPr>
          <a:xfrm rot="10800000">
            <a:off x="2893648" y="3461306"/>
            <a:ext cx="918428" cy="790956"/>
            <a:chOff x="4155674" y="2812659"/>
            <a:chExt cx="918428" cy="790956"/>
          </a:xfrm>
        </p:grpSpPr>
        <p:sp>
          <p:nvSpPr>
            <p:cNvPr id="169" name="Triangle 168">
              <a:extLst>
                <a:ext uri="{FF2B5EF4-FFF2-40B4-BE49-F238E27FC236}">
                  <a16:creationId xmlns:a16="http://schemas.microsoft.com/office/drawing/2014/main" id="{2C281ECC-A722-BB4C-836D-BAFDFEA1E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Triangle 169">
              <a:extLst>
                <a:ext uri="{FF2B5EF4-FFF2-40B4-BE49-F238E27FC236}">
                  <a16:creationId xmlns:a16="http://schemas.microsoft.com/office/drawing/2014/main" id="{06C92B62-03F2-A54E-97DE-403A509989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Triangle 170">
              <a:extLst>
                <a:ext uri="{FF2B5EF4-FFF2-40B4-BE49-F238E27FC236}">
                  <a16:creationId xmlns:a16="http://schemas.microsoft.com/office/drawing/2014/main" id="{A2849357-E113-CC44-A065-FE7AF32F0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riangle 171">
              <a:extLst>
                <a:ext uri="{FF2B5EF4-FFF2-40B4-BE49-F238E27FC236}">
                  <a16:creationId xmlns:a16="http://schemas.microsoft.com/office/drawing/2014/main" id="{E450360F-CB0D-D649-A56C-F258E76118F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8D44ED7-EF74-3D4C-AC2F-4DB017E44944}"/>
              </a:ext>
            </a:extLst>
          </p:cNvPr>
          <p:cNvGrpSpPr/>
          <p:nvPr/>
        </p:nvGrpSpPr>
        <p:grpSpPr>
          <a:xfrm rot="10800000">
            <a:off x="3820891" y="5047745"/>
            <a:ext cx="918428" cy="790956"/>
            <a:chOff x="4155674" y="2812659"/>
            <a:chExt cx="918428" cy="790956"/>
          </a:xfrm>
        </p:grpSpPr>
        <p:sp>
          <p:nvSpPr>
            <p:cNvPr id="174" name="Triangle 173">
              <a:extLst>
                <a:ext uri="{FF2B5EF4-FFF2-40B4-BE49-F238E27FC236}">
                  <a16:creationId xmlns:a16="http://schemas.microsoft.com/office/drawing/2014/main" id="{D2C77062-3F1E-8D4A-8880-85681DF87D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Triangle 174">
              <a:extLst>
                <a:ext uri="{FF2B5EF4-FFF2-40B4-BE49-F238E27FC236}">
                  <a16:creationId xmlns:a16="http://schemas.microsoft.com/office/drawing/2014/main" id="{EA9E4FE8-1D49-854F-B81E-8DFCC06E29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6" name="Triangle 175">
              <a:extLst>
                <a:ext uri="{FF2B5EF4-FFF2-40B4-BE49-F238E27FC236}">
                  <a16:creationId xmlns:a16="http://schemas.microsoft.com/office/drawing/2014/main" id="{F7DD3767-5BC8-454D-BA4E-3DAD8602DB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Triangle 176">
              <a:extLst>
                <a:ext uri="{FF2B5EF4-FFF2-40B4-BE49-F238E27FC236}">
                  <a16:creationId xmlns:a16="http://schemas.microsoft.com/office/drawing/2014/main" id="{270BFF1E-3F32-3147-8915-5AC0F59F25B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F405F427-332D-2542-BE16-9C22B63392B1}"/>
              </a:ext>
            </a:extLst>
          </p:cNvPr>
          <p:cNvGrpSpPr/>
          <p:nvPr/>
        </p:nvGrpSpPr>
        <p:grpSpPr>
          <a:xfrm rot="10800000">
            <a:off x="4721105" y="5046265"/>
            <a:ext cx="918428" cy="790956"/>
            <a:chOff x="4155674" y="2812659"/>
            <a:chExt cx="918428" cy="790956"/>
          </a:xfrm>
        </p:grpSpPr>
        <p:sp>
          <p:nvSpPr>
            <p:cNvPr id="179" name="Triangle 178">
              <a:extLst>
                <a:ext uri="{FF2B5EF4-FFF2-40B4-BE49-F238E27FC236}">
                  <a16:creationId xmlns:a16="http://schemas.microsoft.com/office/drawing/2014/main" id="{429285B9-0935-4144-9F62-E1A9BB70F3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Triangle 179">
              <a:extLst>
                <a:ext uri="{FF2B5EF4-FFF2-40B4-BE49-F238E27FC236}">
                  <a16:creationId xmlns:a16="http://schemas.microsoft.com/office/drawing/2014/main" id="{802AB940-7CED-4748-993C-D641A89D06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Triangle 180">
              <a:extLst>
                <a:ext uri="{FF2B5EF4-FFF2-40B4-BE49-F238E27FC236}">
                  <a16:creationId xmlns:a16="http://schemas.microsoft.com/office/drawing/2014/main" id="{71276F4E-99F3-4C4F-9958-54386128B8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Triangle 181">
              <a:extLst>
                <a:ext uri="{FF2B5EF4-FFF2-40B4-BE49-F238E27FC236}">
                  <a16:creationId xmlns:a16="http://schemas.microsoft.com/office/drawing/2014/main" id="{1834A63D-E13A-BA46-BE5C-968FD855146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C24B21DE-41D5-F64C-95DB-A0ACA5458B6B}"/>
              </a:ext>
            </a:extLst>
          </p:cNvPr>
          <p:cNvGrpSpPr/>
          <p:nvPr/>
        </p:nvGrpSpPr>
        <p:grpSpPr>
          <a:xfrm rot="10800000">
            <a:off x="5645445" y="5048825"/>
            <a:ext cx="918428" cy="790956"/>
            <a:chOff x="4155674" y="2812659"/>
            <a:chExt cx="918428" cy="790956"/>
          </a:xfrm>
        </p:grpSpPr>
        <p:sp>
          <p:nvSpPr>
            <p:cNvPr id="184" name="Triangle 183">
              <a:extLst>
                <a:ext uri="{FF2B5EF4-FFF2-40B4-BE49-F238E27FC236}">
                  <a16:creationId xmlns:a16="http://schemas.microsoft.com/office/drawing/2014/main" id="{9C89A532-04E3-BC43-A4B8-1DC5A92D0C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Triangle 184">
              <a:extLst>
                <a:ext uri="{FF2B5EF4-FFF2-40B4-BE49-F238E27FC236}">
                  <a16:creationId xmlns:a16="http://schemas.microsoft.com/office/drawing/2014/main" id="{CE3F92CB-7026-3B47-AE3D-6755FD75A7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Triangle 185">
              <a:extLst>
                <a:ext uri="{FF2B5EF4-FFF2-40B4-BE49-F238E27FC236}">
                  <a16:creationId xmlns:a16="http://schemas.microsoft.com/office/drawing/2014/main" id="{66631604-353D-2943-AEE6-6DB090CAE6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Triangle 186">
              <a:extLst>
                <a:ext uri="{FF2B5EF4-FFF2-40B4-BE49-F238E27FC236}">
                  <a16:creationId xmlns:a16="http://schemas.microsoft.com/office/drawing/2014/main" id="{0FBA4165-EA21-B948-8C9E-7B449426AED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A19A297-D7E1-C148-80CF-93183C0E0D36}"/>
              </a:ext>
            </a:extLst>
          </p:cNvPr>
          <p:cNvGrpSpPr/>
          <p:nvPr/>
        </p:nvGrpSpPr>
        <p:grpSpPr>
          <a:xfrm rot="10800000">
            <a:off x="7476047" y="3461306"/>
            <a:ext cx="918428" cy="790956"/>
            <a:chOff x="4155674" y="2812659"/>
            <a:chExt cx="918428" cy="790956"/>
          </a:xfrm>
        </p:grpSpPr>
        <p:sp>
          <p:nvSpPr>
            <p:cNvPr id="189" name="Triangle 188">
              <a:extLst>
                <a:ext uri="{FF2B5EF4-FFF2-40B4-BE49-F238E27FC236}">
                  <a16:creationId xmlns:a16="http://schemas.microsoft.com/office/drawing/2014/main" id="{E0A5A870-CB26-1548-B969-A07C07EE01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Triangle 189">
              <a:extLst>
                <a:ext uri="{FF2B5EF4-FFF2-40B4-BE49-F238E27FC236}">
                  <a16:creationId xmlns:a16="http://schemas.microsoft.com/office/drawing/2014/main" id="{932C68CC-AC4D-3946-BD6B-3C9153161B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Triangle 190">
              <a:extLst>
                <a:ext uri="{FF2B5EF4-FFF2-40B4-BE49-F238E27FC236}">
                  <a16:creationId xmlns:a16="http://schemas.microsoft.com/office/drawing/2014/main" id="{FF43FBBF-CF81-6549-892C-6BE065F8FC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Triangle 191">
              <a:extLst>
                <a:ext uri="{FF2B5EF4-FFF2-40B4-BE49-F238E27FC236}">
                  <a16:creationId xmlns:a16="http://schemas.microsoft.com/office/drawing/2014/main" id="{D91C4DDE-71A0-8F44-9E6B-073AB8CB5C6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9FFB7797-913F-8441-82E7-8BE76B9D17F0}"/>
              </a:ext>
            </a:extLst>
          </p:cNvPr>
          <p:cNvGrpSpPr/>
          <p:nvPr/>
        </p:nvGrpSpPr>
        <p:grpSpPr>
          <a:xfrm rot="10800000">
            <a:off x="7462151" y="1887048"/>
            <a:ext cx="918428" cy="790956"/>
            <a:chOff x="4155674" y="2812659"/>
            <a:chExt cx="918428" cy="790956"/>
          </a:xfrm>
        </p:grpSpPr>
        <p:sp>
          <p:nvSpPr>
            <p:cNvPr id="194" name="Triangle 193">
              <a:extLst>
                <a:ext uri="{FF2B5EF4-FFF2-40B4-BE49-F238E27FC236}">
                  <a16:creationId xmlns:a16="http://schemas.microsoft.com/office/drawing/2014/main" id="{54803985-FC56-134F-B2EB-74922286CA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Triangle 194">
              <a:extLst>
                <a:ext uri="{FF2B5EF4-FFF2-40B4-BE49-F238E27FC236}">
                  <a16:creationId xmlns:a16="http://schemas.microsoft.com/office/drawing/2014/main" id="{C80A5488-ACA2-DA41-AF53-12D106DD5A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Triangle 195">
              <a:extLst>
                <a:ext uri="{FF2B5EF4-FFF2-40B4-BE49-F238E27FC236}">
                  <a16:creationId xmlns:a16="http://schemas.microsoft.com/office/drawing/2014/main" id="{C50220B4-2E07-3C4F-89F6-9F56134B9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Triangle 196">
              <a:extLst>
                <a:ext uri="{FF2B5EF4-FFF2-40B4-BE49-F238E27FC236}">
                  <a16:creationId xmlns:a16="http://schemas.microsoft.com/office/drawing/2014/main" id="{E80E2507-55ED-5044-AB7A-E58D3E03E3C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F2410410-C31D-9B42-80B6-4646F958C4FE}"/>
              </a:ext>
            </a:extLst>
          </p:cNvPr>
          <p:cNvGrpSpPr/>
          <p:nvPr/>
        </p:nvGrpSpPr>
        <p:grpSpPr>
          <a:xfrm rot="10800000">
            <a:off x="6100077" y="1103361"/>
            <a:ext cx="918428" cy="790956"/>
            <a:chOff x="4155674" y="2812659"/>
            <a:chExt cx="918428" cy="790956"/>
          </a:xfrm>
        </p:grpSpPr>
        <p:sp>
          <p:nvSpPr>
            <p:cNvPr id="199" name="Triangle 198">
              <a:extLst>
                <a:ext uri="{FF2B5EF4-FFF2-40B4-BE49-F238E27FC236}">
                  <a16:creationId xmlns:a16="http://schemas.microsoft.com/office/drawing/2014/main" id="{1985B25D-4BFF-A445-90A7-7288806AC9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Triangle 199">
              <a:extLst>
                <a:ext uri="{FF2B5EF4-FFF2-40B4-BE49-F238E27FC236}">
                  <a16:creationId xmlns:a16="http://schemas.microsoft.com/office/drawing/2014/main" id="{BA8424FB-8FFE-844E-9B7B-53DB2E5033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Triangle 200">
              <a:extLst>
                <a:ext uri="{FF2B5EF4-FFF2-40B4-BE49-F238E27FC236}">
                  <a16:creationId xmlns:a16="http://schemas.microsoft.com/office/drawing/2014/main" id="{1DE3E80D-1FE1-C64F-B4D9-66AAF9C740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Triangle 201">
              <a:extLst>
                <a:ext uri="{FF2B5EF4-FFF2-40B4-BE49-F238E27FC236}">
                  <a16:creationId xmlns:a16="http://schemas.microsoft.com/office/drawing/2014/main" id="{4261DC4F-0B8D-EA4B-B0FB-DB2028C1301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3015D128-4892-A849-B3B3-15C915D4FABB}"/>
              </a:ext>
            </a:extLst>
          </p:cNvPr>
          <p:cNvGrpSpPr/>
          <p:nvPr/>
        </p:nvGrpSpPr>
        <p:grpSpPr>
          <a:xfrm rot="10800000">
            <a:off x="5176702" y="1098565"/>
            <a:ext cx="918428" cy="790956"/>
            <a:chOff x="4155674" y="2812659"/>
            <a:chExt cx="918428" cy="790956"/>
          </a:xfrm>
        </p:grpSpPr>
        <p:sp>
          <p:nvSpPr>
            <p:cNvPr id="204" name="Triangle 203">
              <a:extLst>
                <a:ext uri="{FF2B5EF4-FFF2-40B4-BE49-F238E27FC236}">
                  <a16:creationId xmlns:a16="http://schemas.microsoft.com/office/drawing/2014/main" id="{C977CD4D-6BE2-CC4D-B921-A58C05E093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29" y="2812659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Triangle 204">
              <a:extLst>
                <a:ext uri="{FF2B5EF4-FFF2-40B4-BE49-F238E27FC236}">
                  <a16:creationId xmlns:a16="http://schemas.microsoft.com/office/drawing/2014/main" id="{98BC4AAC-D566-6F4A-90BF-C8A972A3E0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5674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Triangle 205">
              <a:extLst>
                <a:ext uri="{FF2B5EF4-FFF2-40B4-BE49-F238E27FC236}">
                  <a16:creationId xmlns:a16="http://schemas.microsoft.com/office/drawing/2014/main" id="{C2943F10-ABA6-B74F-9269-4B283F7F6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6902" y="3208137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" name="Triangle 206">
              <a:extLst>
                <a:ext uri="{FF2B5EF4-FFF2-40B4-BE49-F238E27FC236}">
                  <a16:creationId xmlns:a16="http://schemas.microsoft.com/office/drawing/2014/main" id="{8ECCC031-EA5E-734E-8774-B7B3F504AA0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4386288" y="3208136"/>
              <a:ext cx="457200" cy="395478"/>
            </a:xfrm>
            <a:prstGeom prst="triangl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A37B4BB5-E44F-0448-855A-77BE2558368A}"/>
              </a:ext>
            </a:extLst>
          </p:cNvPr>
          <p:cNvGrpSpPr/>
          <p:nvPr/>
        </p:nvGrpSpPr>
        <p:grpSpPr>
          <a:xfrm rot="10800000">
            <a:off x="2901987" y="4253654"/>
            <a:ext cx="457200" cy="395478"/>
            <a:chOff x="6243531" y="3212161"/>
            <a:chExt cx="457200" cy="395478"/>
          </a:xfrm>
        </p:grpSpPr>
        <p:sp>
          <p:nvSpPr>
            <p:cNvPr id="221" name="Triangle 220">
              <a:extLst>
                <a:ext uri="{FF2B5EF4-FFF2-40B4-BE49-F238E27FC236}">
                  <a16:creationId xmlns:a16="http://schemas.microsoft.com/office/drawing/2014/main" id="{F19277F0-42DC-3A48-ACBE-F294F37913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2" name="Triangle 221">
              <a:extLst>
                <a:ext uri="{FF2B5EF4-FFF2-40B4-BE49-F238E27FC236}">
                  <a16:creationId xmlns:a16="http://schemas.microsoft.com/office/drawing/2014/main" id="{DFBC9FEF-B6B4-3F44-A7F4-DF7EEEEEA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3" name="Triangle 222">
              <a:extLst>
                <a:ext uri="{FF2B5EF4-FFF2-40B4-BE49-F238E27FC236}">
                  <a16:creationId xmlns:a16="http://schemas.microsoft.com/office/drawing/2014/main" id="{B1EEB2E2-5497-2542-9CE2-20D2D8F248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4" name="Triangle 223">
              <a:extLst>
                <a:ext uri="{FF2B5EF4-FFF2-40B4-BE49-F238E27FC236}">
                  <a16:creationId xmlns:a16="http://schemas.microsoft.com/office/drawing/2014/main" id="{58FBF11E-42F5-524A-9347-91EE7ADB476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77F2B038-81D7-7A48-B29B-A2136F10691B}"/>
              </a:ext>
            </a:extLst>
          </p:cNvPr>
          <p:cNvGrpSpPr/>
          <p:nvPr/>
        </p:nvGrpSpPr>
        <p:grpSpPr>
          <a:xfrm rot="10800000">
            <a:off x="3357820" y="5052783"/>
            <a:ext cx="457200" cy="395478"/>
            <a:chOff x="6243531" y="3212161"/>
            <a:chExt cx="457200" cy="395478"/>
          </a:xfrm>
        </p:grpSpPr>
        <p:sp>
          <p:nvSpPr>
            <p:cNvPr id="226" name="Triangle 225">
              <a:extLst>
                <a:ext uri="{FF2B5EF4-FFF2-40B4-BE49-F238E27FC236}">
                  <a16:creationId xmlns:a16="http://schemas.microsoft.com/office/drawing/2014/main" id="{A0025F6C-3D9F-1A41-88DD-7BA5570F59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7" name="Triangle 226">
              <a:extLst>
                <a:ext uri="{FF2B5EF4-FFF2-40B4-BE49-F238E27FC236}">
                  <a16:creationId xmlns:a16="http://schemas.microsoft.com/office/drawing/2014/main" id="{51091BEB-F8D0-1641-AA0B-D411C103E7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Triangle 227">
              <a:extLst>
                <a:ext uri="{FF2B5EF4-FFF2-40B4-BE49-F238E27FC236}">
                  <a16:creationId xmlns:a16="http://schemas.microsoft.com/office/drawing/2014/main" id="{BD03E659-0128-C242-A16B-FBA994096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9" name="Triangle 228">
              <a:extLst>
                <a:ext uri="{FF2B5EF4-FFF2-40B4-BE49-F238E27FC236}">
                  <a16:creationId xmlns:a16="http://schemas.microsoft.com/office/drawing/2014/main" id="{9C2FB143-5CA1-6C41-B499-E14B4589F37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1AF5293-DD12-5F49-BCC7-007E65C44C1C}"/>
              </a:ext>
            </a:extLst>
          </p:cNvPr>
          <p:cNvGrpSpPr/>
          <p:nvPr/>
        </p:nvGrpSpPr>
        <p:grpSpPr>
          <a:xfrm rot="10800000">
            <a:off x="7039628" y="4266994"/>
            <a:ext cx="457200" cy="395478"/>
            <a:chOff x="6243531" y="3212161"/>
            <a:chExt cx="457200" cy="395478"/>
          </a:xfrm>
        </p:grpSpPr>
        <p:sp>
          <p:nvSpPr>
            <p:cNvPr id="231" name="Triangle 230">
              <a:extLst>
                <a:ext uri="{FF2B5EF4-FFF2-40B4-BE49-F238E27FC236}">
                  <a16:creationId xmlns:a16="http://schemas.microsoft.com/office/drawing/2014/main" id="{85455123-6F60-064E-BAD7-0EA2439F05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2" name="Triangle 231">
              <a:extLst>
                <a:ext uri="{FF2B5EF4-FFF2-40B4-BE49-F238E27FC236}">
                  <a16:creationId xmlns:a16="http://schemas.microsoft.com/office/drawing/2014/main" id="{E3B90BF6-3C04-4B4C-81B0-A498C52BAB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3" name="Triangle 232">
              <a:extLst>
                <a:ext uri="{FF2B5EF4-FFF2-40B4-BE49-F238E27FC236}">
                  <a16:creationId xmlns:a16="http://schemas.microsoft.com/office/drawing/2014/main" id="{0D85BD5E-C199-C649-B63B-5DDE146ED6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Triangle 233">
              <a:extLst>
                <a:ext uri="{FF2B5EF4-FFF2-40B4-BE49-F238E27FC236}">
                  <a16:creationId xmlns:a16="http://schemas.microsoft.com/office/drawing/2014/main" id="{22978B49-0E18-D84B-8462-69BD9233724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E3A7118C-323A-7442-BD94-C04B775DF05C}"/>
              </a:ext>
            </a:extLst>
          </p:cNvPr>
          <p:cNvGrpSpPr/>
          <p:nvPr/>
        </p:nvGrpSpPr>
        <p:grpSpPr>
          <a:xfrm>
            <a:off x="3590447" y="5056162"/>
            <a:ext cx="457200" cy="395478"/>
            <a:chOff x="6243531" y="3212161"/>
            <a:chExt cx="457200" cy="395478"/>
          </a:xfrm>
        </p:grpSpPr>
        <p:sp>
          <p:nvSpPr>
            <p:cNvPr id="236" name="Triangle 235">
              <a:extLst>
                <a:ext uri="{FF2B5EF4-FFF2-40B4-BE49-F238E27FC236}">
                  <a16:creationId xmlns:a16="http://schemas.microsoft.com/office/drawing/2014/main" id="{049E5890-7D70-8547-9FE4-2FF9B0C554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Triangle 236">
              <a:extLst>
                <a:ext uri="{FF2B5EF4-FFF2-40B4-BE49-F238E27FC236}">
                  <a16:creationId xmlns:a16="http://schemas.microsoft.com/office/drawing/2014/main" id="{9E7823D4-FA88-CB4E-9FFA-277F62B7B9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8" name="Triangle 237">
              <a:extLst>
                <a:ext uri="{FF2B5EF4-FFF2-40B4-BE49-F238E27FC236}">
                  <a16:creationId xmlns:a16="http://schemas.microsoft.com/office/drawing/2014/main" id="{CC32CF33-040F-7C4C-A5AA-C53C5672C3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9" name="Triangle 238">
              <a:extLst>
                <a:ext uri="{FF2B5EF4-FFF2-40B4-BE49-F238E27FC236}">
                  <a16:creationId xmlns:a16="http://schemas.microsoft.com/office/drawing/2014/main" id="{AC7D9DEE-F861-734A-84A7-8BCA4AECC26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7C2D6D6A-73B9-8741-9DAB-416F7154409E}"/>
              </a:ext>
            </a:extLst>
          </p:cNvPr>
          <p:cNvGrpSpPr/>
          <p:nvPr/>
        </p:nvGrpSpPr>
        <p:grpSpPr>
          <a:xfrm>
            <a:off x="6585614" y="4662472"/>
            <a:ext cx="457200" cy="395478"/>
            <a:chOff x="6243531" y="3212161"/>
            <a:chExt cx="457200" cy="395478"/>
          </a:xfrm>
        </p:grpSpPr>
        <p:sp>
          <p:nvSpPr>
            <p:cNvPr id="241" name="Triangle 240">
              <a:extLst>
                <a:ext uri="{FF2B5EF4-FFF2-40B4-BE49-F238E27FC236}">
                  <a16:creationId xmlns:a16="http://schemas.microsoft.com/office/drawing/2014/main" id="{C1513F58-C7E7-2447-A757-D8F20E32DF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2" name="Triangle 241">
              <a:extLst>
                <a:ext uri="{FF2B5EF4-FFF2-40B4-BE49-F238E27FC236}">
                  <a16:creationId xmlns:a16="http://schemas.microsoft.com/office/drawing/2014/main" id="{879CC332-741D-B54E-A280-7C8DB3BDA3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3" name="Triangle 242">
              <a:extLst>
                <a:ext uri="{FF2B5EF4-FFF2-40B4-BE49-F238E27FC236}">
                  <a16:creationId xmlns:a16="http://schemas.microsoft.com/office/drawing/2014/main" id="{D0554A9B-B23A-6F4F-8C34-F8198A3713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4" name="Triangle 243">
              <a:extLst>
                <a:ext uri="{FF2B5EF4-FFF2-40B4-BE49-F238E27FC236}">
                  <a16:creationId xmlns:a16="http://schemas.microsoft.com/office/drawing/2014/main" id="{2A4DB794-D1F9-1E43-84FD-C00258FF805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551286EB-05A5-DC4F-8278-7145CD9DEBCC}"/>
              </a:ext>
            </a:extLst>
          </p:cNvPr>
          <p:cNvGrpSpPr/>
          <p:nvPr/>
        </p:nvGrpSpPr>
        <p:grpSpPr>
          <a:xfrm>
            <a:off x="7482918" y="3864450"/>
            <a:ext cx="457200" cy="395478"/>
            <a:chOff x="6243531" y="3212161"/>
            <a:chExt cx="457200" cy="395478"/>
          </a:xfrm>
        </p:grpSpPr>
        <p:sp>
          <p:nvSpPr>
            <p:cNvPr id="246" name="Triangle 245">
              <a:extLst>
                <a:ext uri="{FF2B5EF4-FFF2-40B4-BE49-F238E27FC236}">
                  <a16:creationId xmlns:a16="http://schemas.microsoft.com/office/drawing/2014/main" id="{46C33355-7F4E-AD41-ADA5-2BA0D81219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7" name="Triangle 246">
              <a:extLst>
                <a:ext uri="{FF2B5EF4-FFF2-40B4-BE49-F238E27FC236}">
                  <a16:creationId xmlns:a16="http://schemas.microsoft.com/office/drawing/2014/main" id="{C4D6D984-BDA5-3447-9B17-911921BCB0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8" name="Triangle 247">
              <a:extLst>
                <a:ext uri="{FF2B5EF4-FFF2-40B4-BE49-F238E27FC236}">
                  <a16:creationId xmlns:a16="http://schemas.microsoft.com/office/drawing/2014/main" id="{13B45480-DE82-E645-B0D9-7F7C4DFDC9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9" name="Triangle 248">
              <a:extLst>
                <a:ext uri="{FF2B5EF4-FFF2-40B4-BE49-F238E27FC236}">
                  <a16:creationId xmlns:a16="http://schemas.microsoft.com/office/drawing/2014/main" id="{ED02CFF8-7F51-EC44-96E0-2454F8BADA2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708D25C8-4B14-2E4F-AC41-A2F24EC452F8}"/>
              </a:ext>
            </a:extLst>
          </p:cNvPr>
          <p:cNvGrpSpPr/>
          <p:nvPr/>
        </p:nvGrpSpPr>
        <p:grpSpPr>
          <a:xfrm>
            <a:off x="7693305" y="1898119"/>
            <a:ext cx="457200" cy="395478"/>
            <a:chOff x="6243531" y="3212161"/>
            <a:chExt cx="457200" cy="395478"/>
          </a:xfrm>
        </p:grpSpPr>
        <p:sp>
          <p:nvSpPr>
            <p:cNvPr id="251" name="Triangle 250">
              <a:extLst>
                <a:ext uri="{FF2B5EF4-FFF2-40B4-BE49-F238E27FC236}">
                  <a16:creationId xmlns:a16="http://schemas.microsoft.com/office/drawing/2014/main" id="{C04689BE-F09B-1E40-992E-51B484DC29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2" name="Triangle 251">
              <a:extLst>
                <a:ext uri="{FF2B5EF4-FFF2-40B4-BE49-F238E27FC236}">
                  <a16:creationId xmlns:a16="http://schemas.microsoft.com/office/drawing/2014/main" id="{4360BF98-E465-3E48-B2A8-8128ECD884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3" name="Triangle 252">
              <a:extLst>
                <a:ext uri="{FF2B5EF4-FFF2-40B4-BE49-F238E27FC236}">
                  <a16:creationId xmlns:a16="http://schemas.microsoft.com/office/drawing/2014/main" id="{0E1614B9-54CF-1E40-9FF0-5D8A7A4E86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4" name="Triangle 253">
              <a:extLst>
                <a:ext uri="{FF2B5EF4-FFF2-40B4-BE49-F238E27FC236}">
                  <a16:creationId xmlns:a16="http://schemas.microsoft.com/office/drawing/2014/main" id="{31D9431B-E480-E04D-B143-C4EB0F51897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A60ACCA3-6730-D844-B556-2D073CBC2C74}"/>
              </a:ext>
            </a:extLst>
          </p:cNvPr>
          <p:cNvGrpSpPr/>
          <p:nvPr/>
        </p:nvGrpSpPr>
        <p:grpSpPr>
          <a:xfrm rot="10800000">
            <a:off x="7473039" y="1890297"/>
            <a:ext cx="457200" cy="395478"/>
            <a:chOff x="6243531" y="3212161"/>
            <a:chExt cx="457200" cy="395478"/>
          </a:xfrm>
        </p:grpSpPr>
        <p:sp>
          <p:nvSpPr>
            <p:cNvPr id="256" name="Triangle 255">
              <a:extLst>
                <a:ext uri="{FF2B5EF4-FFF2-40B4-BE49-F238E27FC236}">
                  <a16:creationId xmlns:a16="http://schemas.microsoft.com/office/drawing/2014/main" id="{E42BA01F-E38F-1D44-B415-BE3C40EB6B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7" name="Triangle 256">
              <a:extLst>
                <a:ext uri="{FF2B5EF4-FFF2-40B4-BE49-F238E27FC236}">
                  <a16:creationId xmlns:a16="http://schemas.microsoft.com/office/drawing/2014/main" id="{49B22292-10A8-454A-BD68-989DA5376A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8" name="Triangle 257">
              <a:extLst>
                <a:ext uri="{FF2B5EF4-FFF2-40B4-BE49-F238E27FC236}">
                  <a16:creationId xmlns:a16="http://schemas.microsoft.com/office/drawing/2014/main" id="{072B67AE-BF54-EB4F-83CB-F234160907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9" name="Triangle 258">
              <a:extLst>
                <a:ext uri="{FF2B5EF4-FFF2-40B4-BE49-F238E27FC236}">
                  <a16:creationId xmlns:a16="http://schemas.microsoft.com/office/drawing/2014/main" id="{ADD2B49C-6E0F-5845-9130-EE47D42A3B8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BCFA6AD-2FA4-4D4D-98D8-68B7A5640F0E}"/>
              </a:ext>
            </a:extLst>
          </p:cNvPr>
          <p:cNvGrpSpPr/>
          <p:nvPr/>
        </p:nvGrpSpPr>
        <p:grpSpPr>
          <a:xfrm>
            <a:off x="6333599" y="1100435"/>
            <a:ext cx="457200" cy="395478"/>
            <a:chOff x="6243531" y="3212161"/>
            <a:chExt cx="457200" cy="395478"/>
          </a:xfrm>
        </p:grpSpPr>
        <p:sp>
          <p:nvSpPr>
            <p:cNvPr id="261" name="Triangle 260">
              <a:extLst>
                <a:ext uri="{FF2B5EF4-FFF2-40B4-BE49-F238E27FC236}">
                  <a16:creationId xmlns:a16="http://schemas.microsoft.com/office/drawing/2014/main" id="{D57DECDD-6ED5-564B-977D-73430B4EB3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2" name="Triangle 261">
              <a:extLst>
                <a:ext uri="{FF2B5EF4-FFF2-40B4-BE49-F238E27FC236}">
                  <a16:creationId xmlns:a16="http://schemas.microsoft.com/office/drawing/2014/main" id="{C1B4217B-C616-D249-AD5F-31A4C0E73B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3" name="Triangle 262">
              <a:extLst>
                <a:ext uri="{FF2B5EF4-FFF2-40B4-BE49-F238E27FC236}">
                  <a16:creationId xmlns:a16="http://schemas.microsoft.com/office/drawing/2014/main" id="{388F2AA7-6AA9-A44E-B9B2-EAF0AF8D6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4" name="Triangle 263">
              <a:extLst>
                <a:ext uri="{FF2B5EF4-FFF2-40B4-BE49-F238E27FC236}">
                  <a16:creationId xmlns:a16="http://schemas.microsoft.com/office/drawing/2014/main" id="{152245BC-76C2-8B45-904D-5E8DFE628E7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F759F801-0923-C649-9ECE-53A6B1A4BD95}"/>
              </a:ext>
            </a:extLst>
          </p:cNvPr>
          <p:cNvGrpSpPr/>
          <p:nvPr/>
        </p:nvGrpSpPr>
        <p:grpSpPr>
          <a:xfrm rot="10800000">
            <a:off x="4962528" y="1502978"/>
            <a:ext cx="457200" cy="395478"/>
            <a:chOff x="6243531" y="3212161"/>
            <a:chExt cx="457200" cy="395478"/>
          </a:xfrm>
        </p:grpSpPr>
        <p:sp>
          <p:nvSpPr>
            <p:cNvPr id="266" name="Triangle 265">
              <a:extLst>
                <a:ext uri="{FF2B5EF4-FFF2-40B4-BE49-F238E27FC236}">
                  <a16:creationId xmlns:a16="http://schemas.microsoft.com/office/drawing/2014/main" id="{04D5E0A6-9DA0-AE44-897D-18FFC78B1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7" name="Triangle 266">
              <a:extLst>
                <a:ext uri="{FF2B5EF4-FFF2-40B4-BE49-F238E27FC236}">
                  <a16:creationId xmlns:a16="http://schemas.microsoft.com/office/drawing/2014/main" id="{671B03A0-6D33-3B4E-B2EA-C2C412CCA5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8" name="Triangle 267">
              <a:extLst>
                <a:ext uri="{FF2B5EF4-FFF2-40B4-BE49-F238E27FC236}">
                  <a16:creationId xmlns:a16="http://schemas.microsoft.com/office/drawing/2014/main" id="{BFD89734-253A-BD45-B64E-5F2A948B9B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9" name="Triangle 268">
              <a:extLst>
                <a:ext uri="{FF2B5EF4-FFF2-40B4-BE49-F238E27FC236}">
                  <a16:creationId xmlns:a16="http://schemas.microsoft.com/office/drawing/2014/main" id="{4818AA41-4586-044E-ADD7-0DF317AC04C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46AC6F93-82A5-E548-92F7-04087EBD6F2E}"/>
              </a:ext>
            </a:extLst>
          </p:cNvPr>
          <p:cNvGrpSpPr/>
          <p:nvPr/>
        </p:nvGrpSpPr>
        <p:grpSpPr>
          <a:xfrm>
            <a:off x="5867400" y="1092257"/>
            <a:ext cx="457200" cy="395478"/>
            <a:chOff x="6243531" y="3212161"/>
            <a:chExt cx="457200" cy="395478"/>
          </a:xfrm>
        </p:grpSpPr>
        <p:sp>
          <p:nvSpPr>
            <p:cNvPr id="271" name="Triangle 270">
              <a:extLst>
                <a:ext uri="{FF2B5EF4-FFF2-40B4-BE49-F238E27FC236}">
                  <a16:creationId xmlns:a16="http://schemas.microsoft.com/office/drawing/2014/main" id="{76A81613-70AC-2D47-A20A-9F788F9AF8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2" name="Triangle 271">
              <a:extLst>
                <a:ext uri="{FF2B5EF4-FFF2-40B4-BE49-F238E27FC236}">
                  <a16:creationId xmlns:a16="http://schemas.microsoft.com/office/drawing/2014/main" id="{F37F27C2-2DA6-224B-BCE2-ECC47BD9AC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3" name="Triangle 272">
              <a:extLst>
                <a:ext uri="{FF2B5EF4-FFF2-40B4-BE49-F238E27FC236}">
                  <a16:creationId xmlns:a16="http://schemas.microsoft.com/office/drawing/2014/main" id="{12C7E2D0-A18C-714A-AA7F-BC3596E3B6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4" name="Triangle 273">
              <a:extLst>
                <a:ext uri="{FF2B5EF4-FFF2-40B4-BE49-F238E27FC236}">
                  <a16:creationId xmlns:a16="http://schemas.microsoft.com/office/drawing/2014/main" id="{E7311F14-4868-3B4E-95C6-3C0ED93ED45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3810FB57-C7E7-5A4F-AE92-D0D7D2D3CB31}"/>
              </a:ext>
            </a:extLst>
          </p:cNvPr>
          <p:cNvGrpSpPr/>
          <p:nvPr/>
        </p:nvGrpSpPr>
        <p:grpSpPr>
          <a:xfrm>
            <a:off x="5411021" y="1083337"/>
            <a:ext cx="457200" cy="395478"/>
            <a:chOff x="6243531" y="3212161"/>
            <a:chExt cx="457200" cy="395478"/>
          </a:xfrm>
        </p:grpSpPr>
        <p:sp>
          <p:nvSpPr>
            <p:cNvPr id="276" name="Triangle 275">
              <a:extLst>
                <a:ext uri="{FF2B5EF4-FFF2-40B4-BE49-F238E27FC236}">
                  <a16:creationId xmlns:a16="http://schemas.microsoft.com/office/drawing/2014/main" id="{6DF40ADE-17AB-B448-B9D1-BE86C3402D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7" name="Triangle 276">
              <a:extLst>
                <a:ext uri="{FF2B5EF4-FFF2-40B4-BE49-F238E27FC236}">
                  <a16:creationId xmlns:a16="http://schemas.microsoft.com/office/drawing/2014/main" id="{46DE8422-3353-5E42-969D-059F549783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8" name="Triangle 277">
              <a:extLst>
                <a:ext uri="{FF2B5EF4-FFF2-40B4-BE49-F238E27FC236}">
                  <a16:creationId xmlns:a16="http://schemas.microsoft.com/office/drawing/2014/main" id="{D6678B3B-35C0-0E46-BDAC-1BEF874689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Triangle 278">
              <a:extLst>
                <a:ext uri="{FF2B5EF4-FFF2-40B4-BE49-F238E27FC236}">
                  <a16:creationId xmlns:a16="http://schemas.microsoft.com/office/drawing/2014/main" id="{1E184879-901F-184B-B74B-F961750ED5B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3" name="Triangle 282">
            <a:extLst>
              <a:ext uri="{FF2B5EF4-FFF2-40B4-BE49-F238E27FC236}">
                <a16:creationId xmlns:a16="http://schemas.microsoft.com/office/drawing/2014/main" id="{BEB94278-D1BC-9842-9AA6-7AD0A16DABAF}"/>
              </a:ext>
            </a:extLst>
          </p:cNvPr>
          <p:cNvSpPr>
            <a:spLocks noChangeAspect="1"/>
          </p:cNvSpPr>
          <p:nvPr/>
        </p:nvSpPr>
        <p:spPr>
          <a:xfrm rot="10800000">
            <a:off x="4613681" y="1692540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5" name="Triangle 284">
            <a:extLst>
              <a:ext uri="{FF2B5EF4-FFF2-40B4-BE49-F238E27FC236}">
                <a16:creationId xmlns:a16="http://schemas.microsoft.com/office/drawing/2014/main" id="{4A8D3939-AF4D-354B-AF95-B3C9C4A71256}"/>
              </a:ext>
            </a:extLst>
          </p:cNvPr>
          <p:cNvSpPr>
            <a:spLocks noChangeAspect="1"/>
          </p:cNvSpPr>
          <p:nvPr/>
        </p:nvSpPr>
        <p:spPr>
          <a:xfrm rot="10800000">
            <a:off x="3914127" y="2076886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8C33D618-5F88-8749-A3E4-4219FB2098C4}"/>
              </a:ext>
            </a:extLst>
          </p:cNvPr>
          <p:cNvGrpSpPr/>
          <p:nvPr/>
        </p:nvGrpSpPr>
        <p:grpSpPr>
          <a:xfrm rot="10800000">
            <a:off x="3571226" y="2282534"/>
            <a:ext cx="457200" cy="395478"/>
            <a:chOff x="6243531" y="3212161"/>
            <a:chExt cx="457200" cy="395478"/>
          </a:xfrm>
        </p:grpSpPr>
        <p:sp>
          <p:nvSpPr>
            <p:cNvPr id="287" name="Triangle 286">
              <a:extLst>
                <a:ext uri="{FF2B5EF4-FFF2-40B4-BE49-F238E27FC236}">
                  <a16:creationId xmlns:a16="http://schemas.microsoft.com/office/drawing/2014/main" id="{89C5B91F-FB01-FA43-B170-38B568D3B6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Triangle 287">
              <a:extLst>
                <a:ext uri="{FF2B5EF4-FFF2-40B4-BE49-F238E27FC236}">
                  <a16:creationId xmlns:a16="http://schemas.microsoft.com/office/drawing/2014/main" id="{273B4C74-5755-6E4B-B78D-1923308120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Triangle 288">
              <a:extLst>
                <a:ext uri="{FF2B5EF4-FFF2-40B4-BE49-F238E27FC236}">
                  <a16:creationId xmlns:a16="http://schemas.microsoft.com/office/drawing/2014/main" id="{695B7B07-1EFF-D447-80A6-1B0FEF657A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Triangle 289">
              <a:extLst>
                <a:ext uri="{FF2B5EF4-FFF2-40B4-BE49-F238E27FC236}">
                  <a16:creationId xmlns:a16="http://schemas.microsoft.com/office/drawing/2014/main" id="{97AD2DCC-BD10-054C-8073-CCEB267EE4D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DD87DEED-32BF-CC4A-B4E2-4283B4E27655}"/>
              </a:ext>
            </a:extLst>
          </p:cNvPr>
          <p:cNvGrpSpPr/>
          <p:nvPr/>
        </p:nvGrpSpPr>
        <p:grpSpPr>
          <a:xfrm>
            <a:off x="3123821" y="2678012"/>
            <a:ext cx="457200" cy="395478"/>
            <a:chOff x="6243531" y="3212161"/>
            <a:chExt cx="457200" cy="395478"/>
          </a:xfrm>
        </p:grpSpPr>
        <p:sp>
          <p:nvSpPr>
            <p:cNvPr id="297" name="Triangle 296">
              <a:extLst>
                <a:ext uri="{FF2B5EF4-FFF2-40B4-BE49-F238E27FC236}">
                  <a16:creationId xmlns:a16="http://schemas.microsoft.com/office/drawing/2014/main" id="{DCCD33BF-4909-D849-981A-85DEFC1CCC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Triangle 297">
              <a:extLst>
                <a:ext uri="{FF2B5EF4-FFF2-40B4-BE49-F238E27FC236}">
                  <a16:creationId xmlns:a16="http://schemas.microsoft.com/office/drawing/2014/main" id="{EC60EF4D-B066-9749-98D5-58491BF2A8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9" name="Triangle 298">
              <a:extLst>
                <a:ext uri="{FF2B5EF4-FFF2-40B4-BE49-F238E27FC236}">
                  <a16:creationId xmlns:a16="http://schemas.microsoft.com/office/drawing/2014/main" id="{016AC470-D52C-E949-9DC5-12AAB97570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0" name="Triangle 299">
              <a:extLst>
                <a:ext uri="{FF2B5EF4-FFF2-40B4-BE49-F238E27FC236}">
                  <a16:creationId xmlns:a16="http://schemas.microsoft.com/office/drawing/2014/main" id="{8F8FF1EC-41B4-8643-9F28-A93D7A4E139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7" name="Triangle 306">
            <a:extLst>
              <a:ext uri="{FF2B5EF4-FFF2-40B4-BE49-F238E27FC236}">
                <a16:creationId xmlns:a16="http://schemas.microsoft.com/office/drawing/2014/main" id="{4882F691-6E2D-4A4A-87AB-116CB8E77697}"/>
              </a:ext>
            </a:extLst>
          </p:cNvPr>
          <p:cNvSpPr>
            <a:spLocks noChangeAspect="1"/>
          </p:cNvSpPr>
          <p:nvPr/>
        </p:nvSpPr>
        <p:spPr>
          <a:xfrm>
            <a:off x="3123821" y="3271230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7C52CAA7-5949-5147-997D-480EF7F28E6E}"/>
              </a:ext>
            </a:extLst>
          </p:cNvPr>
          <p:cNvGrpSpPr/>
          <p:nvPr/>
        </p:nvGrpSpPr>
        <p:grpSpPr>
          <a:xfrm rot="10800000">
            <a:off x="2895221" y="3468969"/>
            <a:ext cx="457200" cy="395478"/>
            <a:chOff x="6243531" y="3212161"/>
            <a:chExt cx="457200" cy="395478"/>
          </a:xfrm>
        </p:grpSpPr>
        <p:sp>
          <p:nvSpPr>
            <p:cNvPr id="312" name="Triangle 311">
              <a:extLst>
                <a:ext uri="{FF2B5EF4-FFF2-40B4-BE49-F238E27FC236}">
                  <a16:creationId xmlns:a16="http://schemas.microsoft.com/office/drawing/2014/main" id="{1090D7A1-8207-9740-BF87-203BA17F1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3" name="Triangle 312">
              <a:extLst>
                <a:ext uri="{FF2B5EF4-FFF2-40B4-BE49-F238E27FC236}">
                  <a16:creationId xmlns:a16="http://schemas.microsoft.com/office/drawing/2014/main" id="{AFE2352C-90AB-EC4C-956B-E77EB91754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4" name="Triangle 313">
              <a:extLst>
                <a:ext uri="{FF2B5EF4-FFF2-40B4-BE49-F238E27FC236}">
                  <a16:creationId xmlns:a16="http://schemas.microsoft.com/office/drawing/2014/main" id="{6E823B72-F2EC-394B-BC13-B6AA0E5100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5" name="Triangle 314">
              <a:extLst>
                <a:ext uri="{FF2B5EF4-FFF2-40B4-BE49-F238E27FC236}">
                  <a16:creationId xmlns:a16="http://schemas.microsoft.com/office/drawing/2014/main" id="{9DA62076-BEA6-0C4B-A32B-5EFC1BCE514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7" name="Triangle 316">
            <a:extLst>
              <a:ext uri="{FF2B5EF4-FFF2-40B4-BE49-F238E27FC236}">
                <a16:creationId xmlns:a16="http://schemas.microsoft.com/office/drawing/2014/main" id="{49A3C233-2DF4-D24C-AB81-CF9C8AE74EAB}"/>
              </a:ext>
            </a:extLst>
          </p:cNvPr>
          <p:cNvSpPr>
            <a:spLocks noChangeAspect="1"/>
          </p:cNvSpPr>
          <p:nvPr/>
        </p:nvSpPr>
        <p:spPr>
          <a:xfrm>
            <a:off x="3581021" y="2480273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A64DB865-A716-904D-A6F6-C0BD0797A60C}"/>
              </a:ext>
            </a:extLst>
          </p:cNvPr>
          <p:cNvGrpSpPr/>
          <p:nvPr/>
        </p:nvGrpSpPr>
        <p:grpSpPr>
          <a:xfrm rot="10800000">
            <a:off x="3123821" y="3073491"/>
            <a:ext cx="457200" cy="395478"/>
            <a:chOff x="6243531" y="3212161"/>
            <a:chExt cx="457200" cy="395478"/>
          </a:xfrm>
        </p:grpSpPr>
        <p:sp>
          <p:nvSpPr>
            <p:cNvPr id="322" name="Triangle 321">
              <a:extLst>
                <a:ext uri="{FF2B5EF4-FFF2-40B4-BE49-F238E27FC236}">
                  <a16:creationId xmlns:a16="http://schemas.microsoft.com/office/drawing/2014/main" id="{8DAB76E0-139F-7448-B99F-CF14769D9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3" name="Triangle 322">
              <a:extLst>
                <a:ext uri="{FF2B5EF4-FFF2-40B4-BE49-F238E27FC236}">
                  <a16:creationId xmlns:a16="http://schemas.microsoft.com/office/drawing/2014/main" id="{EC014F5E-F989-0E41-B648-276814C532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4" name="Triangle 323">
              <a:extLst>
                <a:ext uri="{FF2B5EF4-FFF2-40B4-BE49-F238E27FC236}">
                  <a16:creationId xmlns:a16="http://schemas.microsoft.com/office/drawing/2014/main" id="{A7738B95-C3E1-F846-A8EE-17527C2DB2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5" name="Triangle 324">
              <a:extLst>
                <a:ext uri="{FF2B5EF4-FFF2-40B4-BE49-F238E27FC236}">
                  <a16:creationId xmlns:a16="http://schemas.microsoft.com/office/drawing/2014/main" id="{46EDB52E-DBAE-8140-A6D5-574702C2D59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4228D47B-9C4E-D54A-A9CB-317BA83113AD}"/>
              </a:ext>
            </a:extLst>
          </p:cNvPr>
          <p:cNvGrpSpPr/>
          <p:nvPr/>
        </p:nvGrpSpPr>
        <p:grpSpPr>
          <a:xfrm>
            <a:off x="2895221" y="3860704"/>
            <a:ext cx="457200" cy="395478"/>
            <a:chOff x="6243531" y="3212161"/>
            <a:chExt cx="457200" cy="395478"/>
          </a:xfrm>
        </p:grpSpPr>
        <p:sp>
          <p:nvSpPr>
            <p:cNvPr id="327" name="Triangle 326">
              <a:extLst>
                <a:ext uri="{FF2B5EF4-FFF2-40B4-BE49-F238E27FC236}">
                  <a16:creationId xmlns:a16="http://schemas.microsoft.com/office/drawing/2014/main" id="{EDF7D8E1-31D3-5342-B70B-2852D6EB48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8" name="Triangle 327">
              <a:extLst>
                <a:ext uri="{FF2B5EF4-FFF2-40B4-BE49-F238E27FC236}">
                  <a16:creationId xmlns:a16="http://schemas.microsoft.com/office/drawing/2014/main" id="{46EC6416-C4E9-5848-B360-011EF1F961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9" name="Triangle 328">
              <a:extLst>
                <a:ext uri="{FF2B5EF4-FFF2-40B4-BE49-F238E27FC236}">
                  <a16:creationId xmlns:a16="http://schemas.microsoft.com/office/drawing/2014/main" id="{35B55177-AEE2-F248-8529-6E27B7C795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0" name="Triangle 329">
              <a:extLst>
                <a:ext uri="{FF2B5EF4-FFF2-40B4-BE49-F238E27FC236}">
                  <a16:creationId xmlns:a16="http://schemas.microsoft.com/office/drawing/2014/main" id="{F096B803-D31A-6E4F-A101-C5184AB25E0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32809F3-8B7B-4B45-8134-6378584006D7}"/>
              </a:ext>
            </a:extLst>
          </p:cNvPr>
          <p:cNvGrpSpPr/>
          <p:nvPr/>
        </p:nvGrpSpPr>
        <p:grpSpPr>
          <a:xfrm rot="10800000">
            <a:off x="4062457" y="5449808"/>
            <a:ext cx="457200" cy="395478"/>
            <a:chOff x="6243531" y="3212161"/>
            <a:chExt cx="457200" cy="395478"/>
          </a:xfrm>
        </p:grpSpPr>
        <p:sp>
          <p:nvSpPr>
            <p:cNvPr id="332" name="Triangle 331">
              <a:extLst>
                <a:ext uri="{FF2B5EF4-FFF2-40B4-BE49-F238E27FC236}">
                  <a16:creationId xmlns:a16="http://schemas.microsoft.com/office/drawing/2014/main" id="{FC0F3CF4-086F-AD45-AA10-F4224E1EA7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3" name="Triangle 332">
              <a:extLst>
                <a:ext uri="{FF2B5EF4-FFF2-40B4-BE49-F238E27FC236}">
                  <a16:creationId xmlns:a16="http://schemas.microsoft.com/office/drawing/2014/main" id="{ABDD3ABB-1E81-DD4D-9E8D-A5EA0015E4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4" name="Triangle 333">
              <a:extLst>
                <a:ext uri="{FF2B5EF4-FFF2-40B4-BE49-F238E27FC236}">
                  <a16:creationId xmlns:a16="http://schemas.microsoft.com/office/drawing/2014/main" id="{0F4F9AE6-69D2-4545-B315-6E1507D530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5" name="Triangle 334">
              <a:extLst>
                <a:ext uri="{FF2B5EF4-FFF2-40B4-BE49-F238E27FC236}">
                  <a16:creationId xmlns:a16="http://schemas.microsoft.com/office/drawing/2014/main" id="{C8EA1726-9C6A-3042-899F-2BD96A785BB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4B1918C2-459F-7942-AD80-62457952BAF6}"/>
              </a:ext>
            </a:extLst>
          </p:cNvPr>
          <p:cNvGrpSpPr/>
          <p:nvPr/>
        </p:nvGrpSpPr>
        <p:grpSpPr>
          <a:xfrm rot="10800000">
            <a:off x="4531552" y="5446091"/>
            <a:ext cx="457200" cy="395478"/>
            <a:chOff x="6243531" y="3212161"/>
            <a:chExt cx="457200" cy="395478"/>
          </a:xfrm>
        </p:grpSpPr>
        <p:sp>
          <p:nvSpPr>
            <p:cNvPr id="337" name="Triangle 336">
              <a:extLst>
                <a:ext uri="{FF2B5EF4-FFF2-40B4-BE49-F238E27FC236}">
                  <a16:creationId xmlns:a16="http://schemas.microsoft.com/office/drawing/2014/main" id="{AD8F4B8C-AF2B-5B4A-813A-380F0DD6D2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8" name="Triangle 337">
              <a:extLst>
                <a:ext uri="{FF2B5EF4-FFF2-40B4-BE49-F238E27FC236}">
                  <a16:creationId xmlns:a16="http://schemas.microsoft.com/office/drawing/2014/main" id="{2D6BBD83-7EAA-E747-8EE7-2406618D35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9" name="Triangle 338">
              <a:extLst>
                <a:ext uri="{FF2B5EF4-FFF2-40B4-BE49-F238E27FC236}">
                  <a16:creationId xmlns:a16="http://schemas.microsoft.com/office/drawing/2014/main" id="{53D36637-C25B-6744-B5BB-3858A454C7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0" name="Triangle 339">
              <a:extLst>
                <a:ext uri="{FF2B5EF4-FFF2-40B4-BE49-F238E27FC236}">
                  <a16:creationId xmlns:a16="http://schemas.microsoft.com/office/drawing/2014/main" id="{9147E961-38FA-DC46-B291-7803D473C24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1" name="Triangle 340">
            <a:extLst>
              <a:ext uri="{FF2B5EF4-FFF2-40B4-BE49-F238E27FC236}">
                <a16:creationId xmlns:a16="http://schemas.microsoft.com/office/drawing/2014/main" id="{49FF1E0D-5A24-CF4E-A089-401F1519EA06}"/>
              </a:ext>
            </a:extLst>
          </p:cNvPr>
          <p:cNvSpPr>
            <a:spLocks noChangeAspect="1"/>
          </p:cNvSpPr>
          <p:nvPr/>
        </p:nvSpPr>
        <p:spPr>
          <a:xfrm>
            <a:off x="4423571" y="545129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Triangle 341">
            <a:extLst>
              <a:ext uri="{FF2B5EF4-FFF2-40B4-BE49-F238E27FC236}">
                <a16:creationId xmlns:a16="http://schemas.microsoft.com/office/drawing/2014/main" id="{4C65B68F-3730-5544-A36A-D21CFB81D4E0}"/>
              </a:ext>
            </a:extLst>
          </p:cNvPr>
          <p:cNvSpPr>
            <a:spLocks noChangeAspect="1"/>
          </p:cNvSpPr>
          <p:nvPr/>
        </p:nvSpPr>
        <p:spPr>
          <a:xfrm>
            <a:off x="4842281" y="545129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9DDFCBE1-3D78-0045-AA8B-8FCC139C5D09}"/>
              </a:ext>
            </a:extLst>
          </p:cNvPr>
          <p:cNvGrpSpPr/>
          <p:nvPr/>
        </p:nvGrpSpPr>
        <p:grpSpPr>
          <a:xfrm rot="10800000">
            <a:off x="4956581" y="5451297"/>
            <a:ext cx="457200" cy="395478"/>
            <a:chOff x="6243531" y="3212161"/>
            <a:chExt cx="457200" cy="395478"/>
          </a:xfrm>
        </p:grpSpPr>
        <p:sp>
          <p:nvSpPr>
            <p:cNvPr id="344" name="Triangle 343">
              <a:extLst>
                <a:ext uri="{FF2B5EF4-FFF2-40B4-BE49-F238E27FC236}">
                  <a16:creationId xmlns:a16="http://schemas.microsoft.com/office/drawing/2014/main" id="{B149D5D3-85AB-184D-AF9A-05455A30DF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5" name="Triangle 344">
              <a:extLst>
                <a:ext uri="{FF2B5EF4-FFF2-40B4-BE49-F238E27FC236}">
                  <a16:creationId xmlns:a16="http://schemas.microsoft.com/office/drawing/2014/main" id="{45156969-F85D-274C-BCCE-30F16672E9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6" name="Triangle 345">
              <a:extLst>
                <a:ext uri="{FF2B5EF4-FFF2-40B4-BE49-F238E27FC236}">
                  <a16:creationId xmlns:a16="http://schemas.microsoft.com/office/drawing/2014/main" id="{725C63AB-B1AF-1F4D-AF4A-83C105A451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7" name="Triangle 346">
              <a:extLst>
                <a:ext uri="{FF2B5EF4-FFF2-40B4-BE49-F238E27FC236}">
                  <a16:creationId xmlns:a16="http://schemas.microsoft.com/office/drawing/2014/main" id="{AE498C9E-F74F-0541-BCE3-35DD4275613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B3171AA6-6DA2-0A43-AB0F-1B9E478F8CD4}"/>
              </a:ext>
            </a:extLst>
          </p:cNvPr>
          <p:cNvGrpSpPr/>
          <p:nvPr/>
        </p:nvGrpSpPr>
        <p:grpSpPr>
          <a:xfrm rot="10800000">
            <a:off x="5423649" y="5451297"/>
            <a:ext cx="457200" cy="395478"/>
            <a:chOff x="6243531" y="3212161"/>
            <a:chExt cx="457200" cy="395478"/>
          </a:xfrm>
        </p:grpSpPr>
        <p:sp>
          <p:nvSpPr>
            <p:cNvPr id="349" name="Triangle 348">
              <a:extLst>
                <a:ext uri="{FF2B5EF4-FFF2-40B4-BE49-F238E27FC236}">
                  <a16:creationId xmlns:a16="http://schemas.microsoft.com/office/drawing/2014/main" id="{761D07F8-436A-724D-9C3B-B006458298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Triangle 349">
              <a:extLst>
                <a:ext uri="{FF2B5EF4-FFF2-40B4-BE49-F238E27FC236}">
                  <a16:creationId xmlns:a16="http://schemas.microsoft.com/office/drawing/2014/main" id="{2CF6C1BE-E5C4-8E40-AC3F-A5BF385EA8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1" name="Triangle 350">
              <a:extLst>
                <a:ext uri="{FF2B5EF4-FFF2-40B4-BE49-F238E27FC236}">
                  <a16:creationId xmlns:a16="http://schemas.microsoft.com/office/drawing/2014/main" id="{9D3FBECD-68D4-A24A-832F-10F55443E2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2" name="Triangle 351">
              <a:extLst>
                <a:ext uri="{FF2B5EF4-FFF2-40B4-BE49-F238E27FC236}">
                  <a16:creationId xmlns:a16="http://schemas.microsoft.com/office/drawing/2014/main" id="{A7574420-EAAF-CB49-9BD7-BBFB5E046C0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3" name="Triangle 352">
            <a:extLst>
              <a:ext uri="{FF2B5EF4-FFF2-40B4-BE49-F238E27FC236}">
                <a16:creationId xmlns:a16="http://schemas.microsoft.com/office/drawing/2014/main" id="{87EDCEEC-A668-C243-BE19-50E03E5EB774}"/>
              </a:ext>
            </a:extLst>
          </p:cNvPr>
          <p:cNvSpPr>
            <a:spLocks noChangeAspect="1"/>
          </p:cNvSpPr>
          <p:nvPr/>
        </p:nvSpPr>
        <p:spPr>
          <a:xfrm>
            <a:off x="5302455" y="545129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4276A923-0EFF-9D43-A4B6-CB1B6E03F819}"/>
              </a:ext>
            </a:extLst>
          </p:cNvPr>
          <p:cNvGrpSpPr/>
          <p:nvPr/>
        </p:nvGrpSpPr>
        <p:grpSpPr>
          <a:xfrm>
            <a:off x="5867400" y="5055819"/>
            <a:ext cx="457200" cy="395478"/>
            <a:chOff x="6243531" y="3212161"/>
            <a:chExt cx="457200" cy="395478"/>
          </a:xfrm>
        </p:grpSpPr>
        <p:sp>
          <p:nvSpPr>
            <p:cNvPr id="355" name="Triangle 354">
              <a:extLst>
                <a:ext uri="{FF2B5EF4-FFF2-40B4-BE49-F238E27FC236}">
                  <a16:creationId xmlns:a16="http://schemas.microsoft.com/office/drawing/2014/main" id="{CC2BB10C-8423-6E45-8091-6E35F9552B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6" name="Triangle 355">
              <a:extLst>
                <a:ext uri="{FF2B5EF4-FFF2-40B4-BE49-F238E27FC236}">
                  <a16:creationId xmlns:a16="http://schemas.microsoft.com/office/drawing/2014/main" id="{CB48DCBA-1ABC-6C49-89BB-3859BCD43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7" name="Triangle 356">
              <a:extLst>
                <a:ext uri="{FF2B5EF4-FFF2-40B4-BE49-F238E27FC236}">
                  <a16:creationId xmlns:a16="http://schemas.microsoft.com/office/drawing/2014/main" id="{31298A7E-7468-7B4A-A788-47D300D4BD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8" name="Triangle 357">
              <a:extLst>
                <a:ext uri="{FF2B5EF4-FFF2-40B4-BE49-F238E27FC236}">
                  <a16:creationId xmlns:a16="http://schemas.microsoft.com/office/drawing/2014/main" id="{0458CFFA-EB95-0F4C-AD2B-B396831FEA8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2DA676A2-5FE6-0745-B8FE-68C05DE2C617}"/>
              </a:ext>
            </a:extLst>
          </p:cNvPr>
          <p:cNvGrpSpPr/>
          <p:nvPr/>
        </p:nvGrpSpPr>
        <p:grpSpPr>
          <a:xfrm rot="10800000">
            <a:off x="6096000" y="5055819"/>
            <a:ext cx="457200" cy="395478"/>
            <a:chOff x="6243531" y="3212161"/>
            <a:chExt cx="457200" cy="395478"/>
          </a:xfrm>
        </p:grpSpPr>
        <p:sp>
          <p:nvSpPr>
            <p:cNvPr id="360" name="Triangle 359">
              <a:extLst>
                <a:ext uri="{FF2B5EF4-FFF2-40B4-BE49-F238E27FC236}">
                  <a16:creationId xmlns:a16="http://schemas.microsoft.com/office/drawing/2014/main" id="{3BD41D59-D2AB-9149-946A-19B1E3A01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Triangle 360">
              <a:extLst>
                <a:ext uri="{FF2B5EF4-FFF2-40B4-BE49-F238E27FC236}">
                  <a16:creationId xmlns:a16="http://schemas.microsoft.com/office/drawing/2014/main" id="{B9FAB2D3-F5F7-B243-8211-B94E1BE044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Triangle 361">
              <a:extLst>
                <a:ext uri="{FF2B5EF4-FFF2-40B4-BE49-F238E27FC236}">
                  <a16:creationId xmlns:a16="http://schemas.microsoft.com/office/drawing/2014/main" id="{7C7E768F-B4CA-0E40-94BA-522D33B62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Triangle 362">
              <a:extLst>
                <a:ext uri="{FF2B5EF4-FFF2-40B4-BE49-F238E27FC236}">
                  <a16:creationId xmlns:a16="http://schemas.microsoft.com/office/drawing/2014/main" id="{EE7D2E9D-B476-7C40-8962-525DB1AE6EA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B3F655AC-6EA9-6142-BD88-36A1D484B291}"/>
              </a:ext>
            </a:extLst>
          </p:cNvPr>
          <p:cNvGrpSpPr/>
          <p:nvPr/>
        </p:nvGrpSpPr>
        <p:grpSpPr>
          <a:xfrm rot="10800000">
            <a:off x="6810422" y="4659579"/>
            <a:ext cx="457200" cy="395478"/>
            <a:chOff x="6243531" y="3212161"/>
            <a:chExt cx="457200" cy="395478"/>
          </a:xfrm>
        </p:grpSpPr>
        <p:sp>
          <p:nvSpPr>
            <p:cNvPr id="365" name="Triangle 364">
              <a:extLst>
                <a:ext uri="{FF2B5EF4-FFF2-40B4-BE49-F238E27FC236}">
                  <a16:creationId xmlns:a16="http://schemas.microsoft.com/office/drawing/2014/main" id="{0CA1B15C-6278-2B41-93AF-B7A7F09582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Triangle 365">
              <a:extLst>
                <a:ext uri="{FF2B5EF4-FFF2-40B4-BE49-F238E27FC236}">
                  <a16:creationId xmlns:a16="http://schemas.microsoft.com/office/drawing/2014/main" id="{1EA8C72A-A086-E847-A2D8-F19996B8C2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Triangle 366">
              <a:extLst>
                <a:ext uri="{FF2B5EF4-FFF2-40B4-BE49-F238E27FC236}">
                  <a16:creationId xmlns:a16="http://schemas.microsoft.com/office/drawing/2014/main" id="{BDC4B275-7F0E-0A40-8FF2-C77A7D363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Triangle 367">
              <a:extLst>
                <a:ext uri="{FF2B5EF4-FFF2-40B4-BE49-F238E27FC236}">
                  <a16:creationId xmlns:a16="http://schemas.microsoft.com/office/drawing/2014/main" id="{89A326FA-32C5-1B46-8EE0-FD987B54BEB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9" name="Triangle 368">
            <a:extLst>
              <a:ext uri="{FF2B5EF4-FFF2-40B4-BE49-F238E27FC236}">
                <a16:creationId xmlns:a16="http://schemas.microsoft.com/office/drawing/2014/main" id="{2F8FD15D-FF19-224C-BC63-8CB17A6FC438}"/>
              </a:ext>
            </a:extLst>
          </p:cNvPr>
          <p:cNvSpPr>
            <a:spLocks noChangeAspect="1"/>
          </p:cNvSpPr>
          <p:nvPr/>
        </p:nvSpPr>
        <p:spPr>
          <a:xfrm>
            <a:off x="4499381" y="1692541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0" name="Triangle 369">
            <a:extLst>
              <a:ext uri="{FF2B5EF4-FFF2-40B4-BE49-F238E27FC236}">
                <a16:creationId xmlns:a16="http://schemas.microsoft.com/office/drawing/2014/main" id="{5994D509-3325-D446-978D-CCA5626B88F8}"/>
              </a:ext>
            </a:extLst>
          </p:cNvPr>
          <p:cNvSpPr>
            <a:spLocks noChangeAspect="1"/>
          </p:cNvSpPr>
          <p:nvPr/>
        </p:nvSpPr>
        <p:spPr>
          <a:xfrm>
            <a:off x="7941099" y="2502518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1" name="Triangle 370">
            <a:extLst>
              <a:ext uri="{FF2B5EF4-FFF2-40B4-BE49-F238E27FC236}">
                <a16:creationId xmlns:a16="http://schemas.microsoft.com/office/drawing/2014/main" id="{684D69D6-3509-4447-B939-AA54AFF5BB98}"/>
              </a:ext>
            </a:extLst>
          </p:cNvPr>
          <p:cNvSpPr>
            <a:spLocks noChangeAspect="1"/>
          </p:cNvSpPr>
          <p:nvPr/>
        </p:nvSpPr>
        <p:spPr>
          <a:xfrm rot="10800000">
            <a:off x="7349721" y="1692541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2" name="Triangle 371">
            <a:extLst>
              <a:ext uri="{FF2B5EF4-FFF2-40B4-BE49-F238E27FC236}">
                <a16:creationId xmlns:a16="http://schemas.microsoft.com/office/drawing/2014/main" id="{16765CEF-E045-F54E-9052-715BD38567DA}"/>
              </a:ext>
            </a:extLst>
          </p:cNvPr>
          <p:cNvSpPr>
            <a:spLocks noChangeAspect="1"/>
          </p:cNvSpPr>
          <p:nvPr/>
        </p:nvSpPr>
        <p:spPr>
          <a:xfrm>
            <a:off x="7464021" y="1692540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3" name="Triangle 372">
            <a:extLst>
              <a:ext uri="{FF2B5EF4-FFF2-40B4-BE49-F238E27FC236}">
                <a16:creationId xmlns:a16="http://schemas.microsoft.com/office/drawing/2014/main" id="{8CEB1607-7EF8-BC4F-994F-51BAD7AAA9E6}"/>
              </a:ext>
            </a:extLst>
          </p:cNvPr>
          <p:cNvSpPr>
            <a:spLocks noChangeAspect="1"/>
          </p:cNvSpPr>
          <p:nvPr/>
        </p:nvSpPr>
        <p:spPr>
          <a:xfrm rot="10800000">
            <a:off x="7941099" y="270025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A73C7C94-8396-724C-AA7F-E64A546EE8CB}"/>
              </a:ext>
            </a:extLst>
          </p:cNvPr>
          <p:cNvGrpSpPr/>
          <p:nvPr/>
        </p:nvGrpSpPr>
        <p:grpSpPr>
          <a:xfrm>
            <a:off x="7712499" y="3468969"/>
            <a:ext cx="457200" cy="395478"/>
            <a:chOff x="6243531" y="3212161"/>
            <a:chExt cx="457200" cy="395478"/>
          </a:xfrm>
        </p:grpSpPr>
        <p:sp>
          <p:nvSpPr>
            <p:cNvPr id="375" name="Triangle 374">
              <a:extLst>
                <a:ext uri="{FF2B5EF4-FFF2-40B4-BE49-F238E27FC236}">
                  <a16:creationId xmlns:a16="http://schemas.microsoft.com/office/drawing/2014/main" id="{D8994DEC-1E19-E747-A213-B998987E5E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Triangle 375">
              <a:extLst>
                <a:ext uri="{FF2B5EF4-FFF2-40B4-BE49-F238E27FC236}">
                  <a16:creationId xmlns:a16="http://schemas.microsoft.com/office/drawing/2014/main" id="{16B9B441-B245-2743-8213-2817EF37E6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7" name="Triangle 376">
              <a:extLst>
                <a:ext uri="{FF2B5EF4-FFF2-40B4-BE49-F238E27FC236}">
                  <a16:creationId xmlns:a16="http://schemas.microsoft.com/office/drawing/2014/main" id="{181251F4-AA10-FC4E-9A70-8414618B42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8" name="Triangle 377">
              <a:extLst>
                <a:ext uri="{FF2B5EF4-FFF2-40B4-BE49-F238E27FC236}">
                  <a16:creationId xmlns:a16="http://schemas.microsoft.com/office/drawing/2014/main" id="{056E4ADD-FA38-9444-BE03-E6077E89081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6DE3707B-3B28-034F-9126-35E437DE28EB}"/>
              </a:ext>
            </a:extLst>
          </p:cNvPr>
          <p:cNvGrpSpPr/>
          <p:nvPr/>
        </p:nvGrpSpPr>
        <p:grpSpPr>
          <a:xfrm rot="10800000">
            <a:off x="7692621" y="2304779"/>
            <a:ext cx="457200" cy="395478"/>
            <a:chOff x="6243531" y="3212161"/>
            <a:chExt cx="457200" cy="395478"/>
          </a:xfrm>
        </p:grpSpPr>
        <p:sp>
          <p:nvSpPr>
            <p:cNvPr id="381" name="Triangle 380">
              <a:extLst>
                <a:ext uri="{FF2B5EF4-FFF2-40B4-BE49-F238E27FC236}">
                  <a16:creationId xmlns:a16="http://schemas.microsoft.com/office/drawing/2014/main" id="{C3848230-16DB-8444-BAC7-05CAF9FB8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131" y="3409900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2" name="Triangle 381">
              <a:extLst>
                <a:ext uri="{FF2B5EF4-FFF2-40B4-BE49-F238E27FC236}">
                  <a16:creationId xmlns:a16="http://schemas.microsoft.com/office/drawing/2014/main" id="{93DCD5B8-BC43-F746-B779-974A631543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3531" y="340989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3" name="Triangle 382">
              <a:extLst>
                <a:ext uri="{FF2B5EF4-FFF2-40B4-BE49-F238E27FC236}">
                  <a16:creationId xmlns:a16="http://schemas.microsoft.com/office/drawing/2014/main" id="{37BBBB98-95D7-3246-8BC1-883AFA7AC0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7831" y="3212161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4" name="Triangle 383">
              <a:extLst>
                <a:ext uri="{FF2B5EF4-FFF2-40B4-BE49-F238E27FC236}">
                  <a16:creationId xmlns:a16="http://schemas.microsoft.com/office/drawing/2014/main" id="{A18998E1-0288-B743-A9BE-670BCA1D840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357831" y="340989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0" name="Triangle 389">
            <a:extLst>
              <a:ext uri="{FF2B5EF4-FFF2-40B4-BE49-F238E27FC236}">
                <a16:creationId xmlns:a16="http://schemas.microsoft.com/office/drawing/2014/main" id="{620648CE-4DD1-4641-9E03-0F0C10EBC871}"/>
              </a:ext>
            </a:extLst>
          </p:cNvPr>
          <p:cNvSpPr>
            <a:spLocks noChangeAspect="1"/>
          </p:cNvSpPr>
          <p:nvPr/>
        </p:nvSpPr>
        <p:spPr>
          <a:xfrm rot="10800000">
            <a:off x="6221060" y="129211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75FB1230-268C-9246-BB53-DDC1F794A7FC}"/>
              </a:ext>
            </a:extLst>
          </p:cNvPr>
          <p:cNvSpPr txBox="1"/>
          <p:nvPr/>
        </p:nvSpPr>
        <p:spPr>
          <a:xfrm>
            <a:off x="381295" y="1180112"/>
            <a:ext cx="2810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Integration at the finest level via IFOV and PSF modeling</a:t>
            </a:r>
          </a:p>
        </p:txBody>
      </p:sp>
      <p:sp>
        <p:nvSpPr>
          <p:cNvPr id="385" name="Triangle 384">
            <a:extLst>
              <a:ext uri="{FF2B5EF4-FFF2-40B4-BE49-F238E27FC236}">
                <a16:creationId xmlns:a16="http://schemas.microsoft.com/office/drawing/2014/main" id="{EA619573-D5DA-CB45-BD73-680525A4BEA7}"/>
              </a:ext>
            </a:extLst>
          </p:cNvPr>
          <p:cNvSpPr/>
          <p:nvPr/>
        </p:nvSpPr>
        <p:spPr>
          <a:xfrm>
            <a:off x="5507282" y="3387616"/>
            <a:ext cx="128016" cy="9144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68D0CE-4554-774E-A5B0-AB97B5EC8AFD}"/>
              </a:ext>
            </a:extLst>
          </p:cNvPr>
          <p:cNvGrpSpPr/>
          <p:nvPr/>
        </p:nvGrpSpPr>
        <p:grpSpPr>
          <a:xfrm>
            <a:off x="4386174" y="1535164"/>
            <a:ext cx="4038257" cy="2958921"/>
            <a:chOff x="4667526" y="1121927"/>
            <a:chExt cx="4038257" cy="2958921"/>
          </a:xfrm>
        </p:grpSpPr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63FC7A07-725A-DB48-9989-43121DB2DE9E}"/>
                </a:ext>
              </a:extLst>
            </p:cNvPr>
            <p:cNvSpPr/>
            <p:nvPr/>
          </p:nvSpPr>
          <p:spPr>
            <a:xfrm rot="900000">
              <a:off x="4667526" y="1121927"/>
              <a:ext cx="4038257" cy="295892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26000">
                  <a:srgbClr val="0070C0">
                    <a:alpha val="60000"/>
                  </a:srgbClr>
                </a:gs>
                <a:gs pos="55000">
                  <a:srgbClr val="0070C0">
                    <a:alpha val="10000"/>
                  </a:srgbClr>
                </a:gs>
                <a:gs pos="9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9" name="Triangle 388">
              <a:extLst>
                <a:ext uri="{FF2B5EF4-FFF2-40B4-BE49-F238E27FC236}">
                  <a16:creationId xmlns:a16="http://schemas.microsoft.com/office/drawing/2014/main" id="{BE316843-B89C-1240-95E6-8DA468208C0A}"/>
                </a:ext>
              </a:extLst>
            </p:cNvPr>
            <p:cNvSpPr/>
            <p:nvPr/>
          </p:nvSpPr>
          <p:spPr>
            <a:xfrm>
              <a:off x="6622646" y="2555667"/>
              <a:ext cx="128016" cy="9144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5202CBE2-69AB-394F-B802-5411905A5F7D}"/>
              </a:ext>
            </a:extLst>
          </p:cNvPr>
          <p:cNvSpPr/>
          <p:nvPr/>
        </p:nvSpPr>
        <p:spPr>
          <a:xfrm>
            <a:off x="7198465" y="4315147"/>
            <a:ext cx="143838" cy="143838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DD2BD8-73ED-004D-91ED-B01D3F471AA8}"/>
              </a:ext>
            </a:extLst>
          </p:cNvPr>
          <p:cNvCxnSpPr>
            <a:cxnSpLocks/>
            <a:stCxn id="389" idx="3"/>
            <a:endCxn id="3" idx="0"/>
          </p:cNvCxnSpPr>
          <p:nvPr/>
        </p:nvCxnSpPr>
        <p:spPr>
          <a:xfrm>
            <a:off x="6405302" y="3060344"/>
            <a:ext cx="865082" cy="125480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CFE53BDA-21E8-764B-84F1-050899C3A309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5635298" y="3479056"/>
            <a:ext cx="1584232" cy="85715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8D4CEA60-3EFE-1743-9B3B-CBFE3121B68D}"/>
              </a:ext>
            </a:extLst>
          </p:cNvPr>
          <p:cNvSpPr txBox="1"/>
          <p:nvPr/>
        </p:nvSpPr>
        <p:spPr>
          <a:xfrm>
            <a:off x="6932137" y="4447555"/>
            <a:ext cx="2375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endParaRPr lang="en-US" dirty="0"/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0CA46C64-4A18-C94C-B2B4-A77C271D3824}"/>
              </a:ext>
            </a:extLst>
          </p:cNvPr>
          <p:cNvSpPr txBox="1"/>
          <p:nvPr/>
        </p:nvSpPr>
        <p:spPr>
          <a:xfrm>
            <a:off x="5212538" y="3284303"/>
            <a:ext cx="2391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j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BEFE93B9-66CB-AF48-ACB7-E16C8F2DCAA6}"/>
              </a:ext>
            </a:extLst>
          </p:cNvPr>
          <p:cNvSpPr txBox="1"/>
          <p:nvPr/>
        </p:nvSpPr>
        <p:spPr>
          <a:xfrm>
            <a:off x="6335360" y="2528664"/>
            <a:ext cx="28886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92197B-C7E3-724E-A0C4-609D5795BA78}"/>
              </a:ext>
            </a:extLst>
          </p:cNvPr>
          <p:cNvGrpSpPr/>
          <p:nvPr/>
        </p:nvGrpSpPr>
        <p:grpSpPr>
          <a:xfrm>
            <a:off x="8065285" y="4073612"/>
            <a:ext cx="3529945" cy="2483136"/>
            <a:chOff x="7749421" y="3805694"/>
            <a:chExt cx="3529945" cy="24831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652070B4-A7A7-914C-8A1F-9498F5B7C368}"/>
                    </a:ext>
                  </a:extLst>
                </p:cNvPr>
                <p:cNvSpPr/>
                <p:nvPr/>
              </p:nvSpPr>
              <p:spPr>
                <a:xfrm>
                  <a:off x="8454478" y="3805694"/>
                  <a:ext cx="2166106" cy="3916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652070B4-A7A7-914C-8A1F-9498F5B7C3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4478" y="3805694"/>
                  <a:ext cx="2166106" cy="391646"/>
                </a:xfrm>
                <a:prstGeom prst="rect">
                  <a:avLst/>
                </a:prstGeom>
                <a:blipFill>
                  <a:blip r:embed="rId2"/>
                  <a:stretch>
                    <a:fillRect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1D3C4834-E445-064B-9E01-A0A865A5BEDF}"/>
                    </a:ext>
                  </a:extLst>
                </p:cNvPr>
                <p:cNvSpPr txBox="1"/>
                <p:nvPr/>
              </p:nvSpPr>
              <p:spPr>
                <a:xfrm>
                  <a:off x="9005862" y="4527834"/>
                  <a:ext cx="876778" cy="2890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bar>
                          <m:ba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</m:ba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1D3C4834-E445-064B-9E01-A0A865A5B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05862" y="4527834"/>
                  <a:ext cx="876778" cy="289053"/>
                </a:xfrm>
                <a:prstGeom prst="rect">
                  <a:avLst/>
                </a:prstGeom>
                <a:blipFill>
                  <a:blip r:embed="rId3"/>
                  <a:stretch>
                    <a:fillRect l="-2857" t="-8696" r="-4286" b="-347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90D51EC-E15F-2E48-9CA4-BC996C6F2AA5}"/>
                </a:ext>
              </a:extLst>
            </p:cNvPr>
            <p:cNvSpPr txBox="1"/>
            <p:nvPr/>
          </p:nvSpPr>
          <p:spPr>
            <a:xfrm>
              <a:off x="9951502" y="5365500"/>
              <a:ext cx="132786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Observation</a:t>
              </a:r>
            </a:p>
            <a:p>
              <a:pPr algn="ctr"/>
              <a:r>
                <a:rPr lang="en-US" dirty="0"/>
                <a:t>Vectors</a:t>
              </a:r>
            </a:p>
            <a:p>
              <a:pPr algn="ctr"/>
              <a:r>
                <a:rPr lang="en-US" dirty="0"/>
                <a:t>(source)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F0B1175B-C57D-3D4B-BC09-4DDD362DDB50}"/>
                </a:ext>
              </a:extLst>
            </p:cNvPr>
            <p:cNvCxnSpPr>
              <a:stCxn id="100" idx="0"/>
            </p:cNvCxnSpPr>
            <p:nvPr/>
          </p:nvCxnSpPr>
          <p:spPr>
            <a:xfrm flipH="1" flipV="1">
              <a:off x="9882640" y="4816888"/>
              <a:ext cx="732794" cy="548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25720EB4-B862-6048-8CA4-DCE2FD6C94A0}"/>
                </a:ext>
              </a:extLst>
            </p:cNvPr>
            <p:cNvSpPr txBox="1"/>
            <p:nvPr/>
          </p:nvSpPr>
          <p:spPr>
            <a:xfrm>
              <a:off x="9070206" y="5543566"/>
              <a:ext cx="9108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PSF</a:t>
              </a:r>
            </a:p>
            <a:p>
              <a:pPr algn="ctr"/>
              <a:r>
                <a:rPr lang="en-US" dirty="0"/>
                <a:t>weights</a:t>
              </a:r>
            </a:p>
          </p:txBody>
        </p:sp>
        <p:cxnSp>
          <p:nvCxnSpPr>
            <p:cNvPr id="399" name="Straight Arrow Connector 398">
              <a:extLst>
                <a:ext uri="{FF2B5EF4-FFF2-40B4-BE49-F238E27FC236}">
                  <a16:creationId xmlns:a16="http://schemas.microsoft.com/office/drawing/2014/main" id="{5299DE51-1465-3C4D-9E30-E8040DDF1183}"/>
                </a:ext>
              </a:extLst>
            </p:cNvPr>
            <p:cNvCxnSpPr>
              <a:cxnSpLocks/>
              <a:stCxn id="398" idx="0"/>
            </p:cNvCxnSpPr>
            <p:nvPr/>
          </p:nvCxnSpPr>
          <p:spPr>
            <a:xfrm flipV="1">
              <a:off x="9525620" y="4883454"/>
              <a:ext cx="0" cy="6601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3402ACC1-FD3A-8743-A1EB-831F29FCBD1B}"/>
                </a:ext>
              </a:extLst>
            </p:cNvPr>
            <p:cNvSpPr txBox="1"/>
            <p:nvPr/>
          </p:nvSpPr>
          <p:spPr>
            <a:xfrm>
              <a:off x="7749421" y="5325870"/>
              <a:ext cx="1302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“combined”</a:t>
              </a:r>
            </a:p>
            <a:p>
              <a:pPr algn="ctr"/>
              <a:r>
                <a:rPr lang="en-US" dirty="0"/>
                <a:t>Signal</a:t>
              </a:r>
            </a:p>
            <a:p>
              <a:pPr algn="ctr"/>
              <a:r>
                <a:rPr lang="en-US" dirty="0"/>
                <a:t>(target)</a:t>
              </a:r>
            </a:p>
          </p:txBody>
        </p: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D7078727-3170-694C-8B21-F442F0EC72C3}"/>
                </a:ext>
              </a:extLst>
            </p:cNvPr>
            <p:cNvCxnSpPr>
              <a:cxnSpLocks/>
              <a:stCxn id="400" idx="0"/>
            </p:cNvCxnSpPr>
            <p:nvPr/>
          </p:nvCxnSpPr>
          <p:spPr>
            <a:xfrm flipV="1">
              <a:off x="8400497" y="4857452"/>
              <a:ext cx="605365" cy="46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44E837E-ADE6-F24F-82EC-801A7BC62EC0}"/>
              </a:ext>
            </a:extLst>
          </p:cNvPr>
          <p:cNvSpPr txBox="1"/>
          <p:nvPr/>
        </p:nvSpPr>
        <p:spPr>
          <a:xfrm>
            <a:off x="313151" y="6273149"/>
            <a:ext cx="3365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Finer trixels not shown for clarity.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EB8FC9-4205-794A-B939-2627460B2A71}"/>
              </a:ext>
            </a:extLst>
          </p:cNvPr>
          <p:cNvSpPr txBox="1"/>
          <p:nvPr/>
        </p:nvSpPr>
        <p:spPr>
          <a:xfrm>
            <a:off x="8838632" y="3294390"/>
            <a:ext cx="1327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“brown </a:t>
            </a:r>
            <a:r>
              <a:rPr lang="en-US" dirty="0" err="1"/>
              <a:t>psf</a:t>
            </a:r>
            <a:r>
              <a:rPr lang="en-US" dirty="0"/>
              <a:t>”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C90C3695-6D55-AD48-9156-67B4C7D82EE5}"/>
              </a:ext>
            </a:extLst>
          </p:cNvPr>
          <p:cNvSpPr txBox="1"/>
          <p:nvPr/>
        </p:nvSpPr>
        <p:spPr>
          <a:xfrm>
            <a:off x="10251267" y="3271230"/>
            <a:ext cx="1133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“blue </a:t>
            </a:r>
            <a:r>
              <a:rPr lang="en-US" dirty="0" err="1"/>
              <a:t>psf</a:t>
            </a:r>
            <a:r>
              <a:rPr lang="en-US" dirty="0"/>
              <a:t>”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113A808-D6DA-B14B-8221-00E1CE3B1C22}"/>
              </a:ext>
            </a:extLst>
          </p:cNvPr>
          <p:cNvCxnSpPr>
            <a:stCxn id="379" idx="2"/>
          </p:cNvCxnSpPr>
          <p:nvPr/>
        </p:nvCxnSpPr>
        <p:spPr>
          <a:xfrm flipH="1">
            <a:off x="10614330" y="3640562"/>
            <a:ext cx="203471" cy="386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BB88C281-5EA9-2E48-BCFC-BA9BCA0BFA13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9502244" y="3663722"/>
            <a:ext cx="106392" cy="363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>
            <a:extLst>
              <a:ext uri="{FF2B5EF4-FFF2-40B4-BE49-F238E27FC236}">
                <a16:creationId xmlns:a16="http://schemas.microsoft.com/office/drawing/2014/main" id="{30B58157-D946-9045-81DE-9440697DBB93}"/>
              </a:ext>
            </a:extLst>
          </p:cNvPr>
          <p:cNvCxnSpPr>
            <a:cxnSpLocks/>
            <a:stCxn id="44" idx="1"/>
            <a:endCxn id="3" idx="6"/>
          </p:cNvCxnSpPr>
          <p:nvPr/>
        </p:nvCxnSpPr>
        <p:spPr>
          <a:xfrm rot="10800000" flipV="1">
            <a:off x="7342304" y="4269434"/>
            <a:ext cx="1428039" cy="11763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8" name="Triangle 387">
            <a:extLst>
              <a:ext uri="{FF2B5EF4-FFF2-40B4-BE49-F238E27FC236}">
                <a16:creationId xmlns:a16="http://schemas.microsoft.com/office/drawing/2014/main" id="{57EC0C02-D031-EE41-B182-71CA7EBDA86A}"/>
              </a:ext>
            </a:extLst>
          </p:cNvPr>
          <p:cNvSpPr>
            <a:spLocks noChangeAspect="1"/>
          </p:cNvSpPr>
          <p:nvPr/>
        </p:nvSpPr>
        <p:spPr>
          <a:xfrm rot="10800000">
            <a:off x="4497367" y="1504088"/>
            <a:ext cx="457200" cy="395478"/>
          </a:xfrm>
          <a:prstGeom prst="triangl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3" name="Triangle 392">
            <a:extLst>
              <a:ext uri="{FF2B5EF4-FFF2-40B4-BE49-F238E27FC236}">
                <a16:creationId xmlns:a16="http://schemas.microsoft.com/office/drawing/2014/main" id="{BB957E94-5135-8043-8BB6-B2E8FF07BE75}"/>
              </a:ext>
            </a:extLst>
          </p:cNvPr>
          <p:cNvSpPr>
            <a:spLocks noChangeAspect="1"/>
          </p:cNvSpPr>
          <p:nvPr/>
        </p:nvSpPr>
        <p:spPr>
          <a:xfrm>
            <a:off x="4265812" y="1681408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4" name="Triangle 393">
            <a:extLst>
              <a:ext uri="{FF2B5EF4-FFF2-40B4-BE49-F238E27FC236}">
                <a16:creationId xmlns:a16="http://schemas.microsoft.com/office/drawing/2014/main" id="{CB2762B6-8A90-DE45-A016-656EE5068130}"/>
              </a:ext>
            </a:extLst>
          </p:cNvPr>
          <p:cNvSpPr>
            <a:spLocks noChangeAspect="1"/>
          </p:cNvSpPr>
          <p:nvPr/>
        </p:nvSpPr>
        <p:spPr>
          <a:xfrm>
            <a:off x="4623016" y="149160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7" name="Triangle 396">
            <a:extLst>
              <a:ext uri="{FF2B5EF4-FFF2-40B4-BE49-F238E27FC236}">
                <a16:creationId xmlns:a16="http://schemas.microsoft.com/office/drawing/2014/main" id="{AE5599B9-415F-FC41-9E8C-8BE8361FE758}"/>
              </a:ext>
            </a:extLst>
          </p:cNvPr>
          <p:cNvSpPr>
            <a:spLocks noChangeAspect="1"/>
          </p:cNvSpPr>
          <p:nvPr/>
        </p:nvSpPr>
        <p:spPr>
          <a:xfrm>
            <a:off x="4376231" y="1502696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2" name="Triangle 401">
            <a:extLst>
              <a:ext uri="{FF2B5EF4-FFF2-40B4-BE49-F238E27FC236}">
                <a16:creationId xmlns:a16="http://schemas.microsoft.com/office/drawing/2014/main" id="{96762227-2138-BC42-8068-41CF9B1BF0F2}"/>
              </a:ext>
            </a:extLst>
          </p:cNvPr>
          <p:cNvSpPr>
            <a:spLocks noChangeAspect="1"/>
          </p:cNvSpPr>
          <p:nvPr/>
        </p:nvSpPr>
        <p:spPr>
          <a:xfrm rot="10800000">
            <a:off x="4732649" y="1493016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3" name="Triangle 402">
            <a:extLst>
              <a:ext uri="{FF2B5EF4-FFF2-40B4-BE49-F238E27FC236}">
                <a16:creationId xmlns:a16="http://schemas.microsoft.com/office/drawing/2014/main" id="{0C3C7EF9-DABA-C74B-A62E-30B002FA0786}"/>
              </a:ext>
            </a:extLst>
          </p:cNvPr>
          <p:cNvSpPr>
            <a:spLocks noChangeAspect="1"/>
          </p:cNvSpPr>
          <p:nvPr/>
        </p:nvSpPr>
        <p:spPr>
          <a:xfrm rot="10800000">
            <a:off x="5291010" y="1274397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4" name="Triangle 403">
            <a:extLst>
              <a:ext uri="{FF2B5EF4-FFF2-40B4-BE49-F238E27FC236}">
                <a16:creationId xmlns:a16="http://schemas.microsoft.com/office/drawing/2014/main" id="{919A665B-0ED9-B441-9AC6-47C2C17E9566}"/>
              </a:ext>
            </a:extLst>
          </p:cNvPr>
          <p:cNvSpPr>
            <a:spLocks noChangeAspect="1"/>
          </p:cNvSpPr>
          <p:nvPr/>
        </p:nvSpPr>
        <p:spPr>
          <a:xfrm>
            <a:off x="5182246" y="1285929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4BA91D75-E182-0741-9C18-8B12A3D21ED2}"/>
              </a:ext>
            </a:extLst>
          </p:cNvPr>
          <p:cNvGrpSpPr/>
          <p:nvPr/>
        </p:nvGrpSpPr>
        <p:grpSpPr>
          <a:xfrm>
            <a:off x="6799438" y="1088787"/>
            <a:ext cx="457200" cy="402820"/>
            <a:chOff x="8587628" y="868878"/>
            <a:chExt cx="457200" cy="402820"/>
          </a:xfrm>
        </p:grpSpPr>
        <p:sp>
          <p:nvSpPr>
            <p:cNvPr id="406" name="Triangle 405">
              <a:extLst>
                <a:ext uri="{FF2B5EF4-FFF2-40B4-BE49-F238E27FC236}">
                  <a16:creationId xmlns:a16="http://schemas.microsoft.com/office/drawing/2014/main" id="{4C4945A9-5142-5748-9994-8BC8037D67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876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7" name="Triangle 406">
              <a:extLst>
                <a:ext uri="{FF2B5EF4-FFF2-40B4-BE49-F238E27FC236}">
                  <a16:creationId xmlns:a16="http://schemas.microsoft.com/office/drawing/2014/main" id="{F74550AF-0D20-6841-A980-E602F1669B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62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8" name="Triangle 407">
              <a:extLst>
                <a:ext uri="{FF2B5EF4-FFF2-40B4-BE49-F238E27FC236}">
                  <a16:creationId xmlns:a16="http://schemas.microsoft.com/office/drawing/2014/main" id="{20DDD3AA-F1BB-DD4A-8ECD-3A5716FC24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1928" y="86887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09" name="Triangle 408">
            <a:extLst>
              <a:ext uri="{FF2B5EF4-FFF2-40B4-BE49-F238E27FC236}">
                <a16:creationId xmlns:a16="http://schemas.microsoft.com/office/drawing/2014/main" id="{8E98BED9-7614-6E45-9EB7-B32B13D4DE04}"/>
              </a:ext>
            </a:extLst>
          </p:cNvPr>
          <p:cNvSpPr>
            <a:spLocks noChangeAspect="1"/>
          </p:cNvSpPr>
          <p:nvPr/>
        </p:nvSpPr>
        <p:spPr>
          <a:xfrm rot="10800000">
            <a:off x="5752428" y="1285930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" name="Triangle 409">
            <a:extLst>
              <a:ext uri="{FF2B5EF4-FFF2-40B4-BE49-F238E27FC236}">
                <a16:creationId xmlns:a16="http://schemas.microsoft.com/office/drawing/2014/main" id="{25A19277-7A0D-BF4E-9468-DE39BB30AD10}"/>
              </a:ext>
            </a:extLst>
          </p:cNvPr>
          <p:cNvSpPr>
            <a:spLocks noChangeAspect="1"/>
          </p:cNvSpPr>
          <p:nvPr/>
        </p:nvSpPr>
        <p:spPr>
          <a:xfrm rot="10800000">
            <a:off x="6676942" y="1293868"/>
            <a:ext cx="228600" cy="197739"/>
          </a:xfrm>
          <a:prstGeom prst="triangle">
            <a:avLst/>
          </a:prstGeom>
          <a:noFill/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9A566F08-E905-1B45-957B-8D351DB8DF12}"/>
              </a:ext>
            </a:extLst>
          </p:cNvPr>
          <p:cNvGrpSpPr/>
          <p:nvPr/>
        </p:nvGrpSpPr>
        <p:grpSpPr>
          <a:xfrm rot="10800000">
            <a:off x="6569212" y="1099876"/>
            <a:ext cx="457200" cy="402820"/>
            <a:chOff x="8587628" y="868878"/>
            <a:chExt cx="457200" cy="402820"/>
          </a:xfrm>
        </p:grpSpPr>
        <p:sp>
          <p:nvSpPr>
            <p:cNvPr id="412" name="Triangle 411">
              <a:extLst>
                <a:ext uri="{FF2B5EF4-FFF2-40B4-BE49-F238E27FC236}">
                  <a16:creationId xmlns:a16="http://schemas.microsoft.com/office/drawing/2014/main" id="{4512CCD9-8BB2-7E4E-B4C7-2CC31E9F18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876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3" name="Triangle 412">
              <a:extLst>
                <a:ext uri="{FF2B5EF4-FFF2-40B4-BE49-F238E27FC236}">
                  <a16:creationId xmlns:a16="http://schemas.microsoft.com/office/drawing/2014/main" id="{430C7C60-BC2D-3C46-8B9F-BFB1CA2BF4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62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4" name="Triangle 413">
              <a:extLst>
                <a:ext uri="{FF2B5EF4-FFF2-40B4-BE49-F238E27FC236}">
                  <a16:creationId xmlns:a16="http://schemas.microsoft.com/office/drawing/2014/main" id="{276E3487-E8C1-584D-A6A6-7A00919861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1928" y="86887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3E77B490-5705-9D40-BF8D-A3A8FC35FD4B}"/>
              </a:ext>
            </a:extLst>
          </p:cNvPr>
          <p:cNvGrpSpPr/>
          <p:nvPr/>
        </p:nvGrpSpPr>
        <p:grpSpPr>
          <a:xfrm rot="10800000">
            <a:off x="6789970" y="1494361"/>
            <a:ext cx="457200" cy="402820"/>
            <a:chOff x="8587628" y="868878"/>
            <a:chExt cx="457200" cy="402820"/>
          </a:xfrm>
        </p:grpSpPr>
        <p:sp>
          <p:nvSpPr>
            <p:cNvPr id="416" name="Triangle 415">
              <a:extLst>
                <a:ext uri="{FF2B5EF4-FFF2-40B4-BE49-F238E27FC236}">
                  <a16:creationId xmlns:a16="http://schemas.microsoft.com/office/drawing/2014/main" id="{BF8324B3-7559-D243-B1E8-4781273048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876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7" name="Triangle 416">
              <a:extLst>
                <a:ext uri="{FF2B5EF4-FFF2-40B4-BE49-F238E27FC236}">
                  <a16:creationId xmlns:a16="http://schemas.microsoft.com/office/drawing/2014/main" id="{1C3553B8-66A7-9E42-8904-44C25FE1D9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62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8" name="Triangle 417">
              <a:extLst>
                <a:ext uri="{FF2B5EF4-FFF2-40B4-BE49-F238E27FC236}">
                  <a16:creationId xmlns:a16="http://schemas.microsoft.com/office/drawing/2014/main" id="{49D9A225-1915-914F-82B9-A2D282574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1928" y="86887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F2D61C3E-CFB4-DC4E-87B6-766DEEF88291}"/>
              </a:ext>
            </a:extLst>
          </p:cNvPr>
          <p:cNvGrpSpPr/>
          <p:nvPr/>
        </p:nvGrpSpPr>
        <p:grpSpPr>
          <a:xfrm rot="10800000">
            <a:off x="7240839" y="1495029"/>
            <a:ext cx="457200" cy="402820"/>
            <a:chOff x="8587628" y="868878"/>
            <a:chExt cx="457200" cy="402820"/>
          </a:xfrm>
        </p:grpSpPr>
        <p:sp>
          <p:nvSpPr>
            <p:cNvPr id="420" name="Triangle 419">
              <a:extLst>
                <a:ext uri="{FF2B5EF4-FFF2-40B4-BE49-F238E27FC236}">
                  <a16:creationId xmlns:a16="http://schemas.microsoft.com/office/drawing/2014/main" id="{EEE0820D-83EF-E04F-BB4E-1EF98B866E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876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1" name="Triangle 420">
              <a:extLst>
                <a:ext uri="{FF2B5EF4-FFF2-40B4-BE49-F238E27FC236}">
                  <a16:creationId xmlns:a16="http://schemas.microsoft.com/office/drawing/2014/main" id="{300A939F-2CE8-0147-BFAD-5D758B377F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62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2" name="Triangle 421">
              <a:extLst>
                <a:ext uri="{FF2B5EF4-FFF2-40B4-BE49-F238E27FC236}">
                  <a16:creationId xmlns:a16="http://schemas.microsoft.com/office/drawing/2014/main" id="{7EBD8AEC-1857-C344-973B-1DD234F969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1928" y="86887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F0969B7C-911B-1144-9C5A-24F70538B2DB}"/>
              </a:ext>
            </a:extLst>
          </p:cNvPr>
          <p:cNvGrpSpPr/>
          <p:nvPr/>
        </p:nvGrpSpPr>
        <p:grpSpPr>
          <a:xfrm>
            <a:off x="7025491" y="1496967"/>
            <a:ext cx="457200" cy="402820"/>
            <a:chOff x="8587628" y="868878"/>
            <a:chExt cx="457200" cy="402820"/>
          </a:xfrm>
        </p:grpSpPr>
        <p:sp>
          <p:nvSpPr>
            <p:cNvPr id="424" name="Triangle 423">
              <a:extLst>
                <a:ext uri="{FF2B5EF4-FFF2-40B4-BE49-F238E27FC236}">
                  <a16:creationId xmlns:a16="http://schemas.microsoft.com/office/drawing/2014/main" id="{0300637E-C62C-1B41-9CEF-0BF4E704B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876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5" name="Triangle 424">
              <a:extLst>
                <a:ext uri="{FF2B5EF4-FFF2-40B4-BE49-F238E27FC236}">
                  <a16:creationId xmlns:a16="http://schemas.microsoft.com/office/drawing/2014/main" id="{867365E2-EBF2-C54E-AFCD-6F927CCD95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6228" y="1073959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Triangle 425">
              <a:extLst>
                <a:ext uri="{FF2B5EF4-FFF2-40B4-BE49-F238E27FC236}">
                  <a16:creationId xmlns:a16="http://schemas.microsoft.com/office/drawing/2014/main" id="{6967D600-5DC2-1948-97DC-BAA182E2E8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1928" y="868878"/>
              <a:ext cx="228600" cy="197739"/>
            </a:xfrm>
            <a:prstGeom prst="triangle">
              <a:avLst/>
            </a:prstGeom>
            <a:noFill/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7" name="TextBox 426">
            <a:extLst>
              <a:ext uri="{FF2B5EF4-FFF2-40B4-BE49-F238E27FC236}">
                <a16:creationId xmlns:a16="http://schemas.microsoft.com/office/drawing/2014/main" id="{929F82EA-7969-7548-AE74-1DEFE11EE3E6}"/>
              </a:ext>
            </a:extLst>
          </p:cNvPr>
          <p:cNvSpPr txBox="1"/>
          <p:nvPr/>
        </p:nvSpPr>
        <p:spPr>
          <a:xfrm>
            <a:off x="1127540" y="171708"/>
            <a:ext cx="8887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Instrument Field of View and Point Spread Function Modeling</a:t>
            </a:r>
          </a:p>
        </p:txBody>
      </p:sp>
    </p:spTree>
    <p:extLst>
      <p:ext uri="{BB962C8B-B14F-4D97-AF65-F5344CB8AC3E}">
        <p14:creationId xmlns:p14="http://schemas.microsoft.com/office/powerpoint/2010/main" val="1882384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A765CD-A586-A143-B054-4A5D79FC4A5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5" t="26123" r="26980" b="11569"/>
          <a:stretch/>
        </p:blipFill>
        <p:spPr bwMode="auto">
          <a:xfrm>
            <a:off x="2122810" y="785547"/>
            <a:ext cx="8379800" cy="5071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54966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-0523-ACCESS-BackgroundTemplate-1" id="{2B6A5714-E73D-6242-B589-EE614105E2FB}" vid="{E838C70C-7739-9A49-A368-063DD20806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1472</TotalTime>
  <Words>1656</Words>
  <Application>Microsoft Macintosh PowerPoint</Application>
  <PresentationFormat>Widescreen</PresentationFormat>
  <Paragraphs>338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Courier</vt:lpstr>
      <vt:lpstr>Lucida Grande</vt:lpstr>
      <vt:lpstr>Verdana</vt:lpstr>
      <vt:lpstr>Office Theme</vt:lpstr>
      <vt:lpstr>STARE-PODS: A Versatile data store leveraging the hdf virtual object layer for compatibility</vt:lpstr>
      <vt:lpstr>STARE-PODS for scalable Analysis Ready Data (ARD)</vt:lpstr>
      <vt:lpstr>STARE Basics</vt:lpstr>
      <vt:lpstr>PowerPoint Presentation</vt:lpstr>
      <vt:lpstr>PowerPoint Presentation</vt:lpstr>
      <vt:lpstr>PowerPoint Presentation</vt:lpstr>
      <vt:lpstr>PowerPoint Presentation</vt:lpstr>
      <vt:lpstr>STARE vs Floating-Point Encoding</vt:lpstr>
      <vt:lpstr>PowerPoint Presentation</vt:lpstr>
      <vt:lpstr>2+1 Dimensions indexed with two integers</vt:lpstr>
      <vt:lpstr>Parallelization for Volume &amp; Variety Scaling </vt:lpstr>
      <vt:lpstr>STARE supporting a 16-way partitioning co-locating diverse data</vt:lpstr>
      <vt:lpstr>PowerPoint Presentation</vt:lpstr>
      <vt:lpstr>PowerPoint Presentation</vt:lpstr>
      <vt:lpstr>HDF Virtual Object Layer and Virtual Data Sets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Conclusion: STARE-PODS for scalable integrative analysis</vt:lpstr>
      <vt:lpstr>Supplemental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STARE Towards Integrative Analysis with Minimized Data Wrangling Hassle</dc:title>
  <dc:creator>Michael Lee Rilee</dc:creator>
  <cp:lastModifiedBy>Michael Lee Rilee</cp:lastModifiedBy>
  <cp:revision>73</cp:revision>
  <dcterms:created xsi:type="dcterms:W3CDTF">2020-07-09T03:02:27Z</dcterms:created>
  <dcterms:modified xsi:type="dcterms:W3CDTF">2020-07-22T14:07:47Z</dcterms:modified>
</cp:coreProperties>
</file>