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8"/>
  </p:sldMasterIdLst>
  <p:notesMasterIdLst>
    <p:notesMasterId r:id="rId25"/>
  </p:notesMasterIdLst>
  <p:handoutMasterIdLst>
    <p:handoutMasterId r:id="rId26"/>
  </p:handoutMasterIdLst>
  <p:sldIdLst>
    <p:sldId id="258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69" r:id="rId18"/>
    <p:sldId id="271" r:id="rId19"/>
    <p:sldId id="272" r:id="rId20"/>
    <p:sldId id="273" r:id="rId21"/>
    <p:sldId id="274" r:id="rId22"/>
    <p:sldId id="275" r:id="rId23"/>
    <p:sldId id="262" r:id="rId24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574"/>
  </p:normalViewPr>
  <p:slideViewPr>
    <p:cSldViewPr snapToGrid="0">
      <p:cViewPr varScale="1">
        <p:scale>
          <a:sx n="61" d="100"/>
          <a:sy n="61" d="100"/>
        </p:scale>
        <p:origin x="13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customXml" Target="../customXml/item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850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167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5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081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378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665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22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261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767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226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6497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8303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492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SESIP-0720-JL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yoklee@hdfgroup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jp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png"/><Relationship Id="rId1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759691" y="1787158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sz="4000" b="0" dirty="0" smtClean="0"/>
              <a:t>Using Apache </a:t>
            </a:r>
            <a:r>
              <a:rPr lang="en-US" sz="4000" b="0" dirty="0"/>
              <a:t>Drill </a:t>
            </a:r>
            <a:r>
              <a:rPr lang="en-US" sz="4000" b="0" dirty="0" smtClean="0"/>
              <a:t>and </a:t>
            </a:r>
            <a:r>
              <a:rPr lang="en-US" sz="4000" b="0" dirty="0" err="1"/>
              <a:t>Unidata</a:t>
            </a:r>
            <a:r>
              <a:rPr lang="en-US" sz="4000" b="0" dirty="0"/>
              <a:t> TDS* for NASA HDF-EOS on S3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502140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/>
              <a:t>ESIP 2020 Summer / HDF-EOS Workshop XXIII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NNG15HZ39C.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2305595" y="3998950"/>
            <a:ext cx="4532811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H. Joe Lee</a:t>
            </a:r>
            <a:endParaRPr sz="1400" dirty="0"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EED-2 / The HDF Group / Software Engineer</a:t>
            </a:r>
            <a:endParaRPr sz="1400" i="1" dirty="0"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>
                <a:hlinkClick r:id="rId3"/>
              </a:rPr>
              <a:t>hyoklee@hdfgroup.org</a:t>
            </a:r>
            <a:endParaRPr lang="en-US" sz="1400" i="1" dirty="0"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i="1" dirty="0"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01A47F-3FCC-462D-A5CC-B6EA8E3191A4}"/>
              </a:ext>
            </a:extLst>
          </p:cNvPr>
          <p:cNvSpPr/>
          <p:nvPr/>
        </p:nvSpPr>
        <p:spPr>
          <a:xfrm>
            <a:off x="3125449" y="563130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*THREDDS Data Server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HDF4</a:t>
            </a:r>
          </a:p>
          <a:p>
            <a:pPr lvl="1"/>
            <a:r>
              <a:rPr lang="en-US" dirty="0"/>
              <a:t>HDF-EOS2</a:t>
            </a:r>
          </a:p>
          <a:p>
            <a:r>
              <a:rPr lang="en-US" dirty="0"/>
              <a:t>HDF5</a:t>
            </a:r>
          </a:p>
          <a:p>
            <a:pPr lvl="1"/>
            <a:r>
              <a:rPr lang="en-US" dirty="0"/>
              <a:t>HDF-EOS5</a:t>
            </a:r>
          </a:p>
          <a:p>
            <a:pPr lvl="1"/>
            <a:r>
              <a:rPr lang="en-US" dirty="0"/>
              <a:t>netCDF-4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sz="3200" dirty="0"/>
              <a:t>Hierarchical Data Format-Earth Observing System</a:t>
            </a:r>
          </a:p>
        </p:txBody>
      </p:sp>
    </p:spTree>
    <p:extLst>
      <p:ext uri="{BB962C8B-B14F-4D97-AF65-F5344CB8AC3E}">
        <p14:creationId xmlns:p14="http://schemas.microsoft.com/office/powerpoint/2010/main" val="2737782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sz="4800" dirty="0"/>
              <a:t>HDF-EOS on S3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0FC2EE-215C-4479-91C1-49EE08581BA2}"/>
              </a:ext>
            </a:extLst>
          </p:cNvPr>
          <p:cNvSpPr/>
          <p:nvPr/>
        </p:nvSpPr>
        <p:spPr>
          <a:xfrm>
            <a:off x="644577" y="1279694"/>
            <a:ext cx="7794885" cy="3960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95959"/>
                </a:solidFill>
                <a:latin typeface="Arial" panose="020B0604020202020204" pitchFamily="34" charset="0"/>
              </a:rPr>
              <a:t>HDF4?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95959"/>
                </a:solidFill>
                <a:latin typeface="Arial" panose="020B0604020202020204" pitchFamily="34" charset="0"/>
              </a:rPr>
              <a:t>No elegant solution other than GDAL* 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95959"/>
                </a:solidFill>
                <a:latin typeface="Arial" panose="020B0604020202020204" pitchFamily="34" charset="0"/>
              </a:rPr>
              <a:t>Not so elegant: h4mapwriter / s3fs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95959"/>
                </a:solidFill>
                <a:latin typeface="Arial" panose="020B0604020202020204" pitchFamily="34" charset="0"/>
              </a:rPr>
              <a:t>HDF5?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95959"/>
                </a:solidFill>
                <a:latin typeface="Arial" panose="020B0604020202020204" pitchFamily="34" charset="0"/>
              </a:rPr>
              <a:t>Many OK solutions exist </a:t>
            </a:r>
          </a:p>
          <a:p>
            <a:pPr marL="1143000" lvl="2" indent="-22860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95959"/>
                </a:solidFill>
                <a:latin typeface="Arial" panose="020B0604020202020204" pitchFamily="34" charset="0"/>
              </a:rPr>
              <a:t>HDF5 VFD**/ HSDS*** / GDAL / Hyrax DMR****++ / etc.</a:t>
            </a:r>
          </a:p>
          <a:p>
            <a:pPr marL="742950" lvl="1" indent="-285750"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95959"/>
                </a:solidFill>
                <a:latin typeface="Arial" panose="020B0604020202020204" pitchFamily="34" charset="0"/>
              </a:rPr>
              <a:t>But “Just OK is not OK.”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042D5A-97B3-4972-AC22-1C4ABA455E29}"/>
              </a:ext>
            </a:extLst>
          </p:cNvPr>
          <p:cNvSpPr txBox="1"/>
          <p:nvPr/>
        </p:nvSpPr>
        <p:spPr>
          <a:xfrm>
            <a:off x="3252866" y="5903893"/>
            <a:ext cx="3852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*Geospatial Data Abstraction Library</a:t>
            </a:r>
            <a:br>
              <a:rPr lang="en-US" dirty="0"/>
            </a:br>
            <a:r>
              <a:rPr lang="en-US" dirty="0"/>
              <a:t>** Virtual File Driver</a:t>
            </a:r>
            <a:br>
              <a:rPr lang="en-US" dirty="0"/>
            </a:br>
            <a:r>
              <a:rPr lang="en-US" dirty="0"/>
              <a:t>***Highly Scalable Data Service</a:t>
            </a:r>
          </a:p>
          <a:p>
            <a:r>
              <a:rPr lang="en-US" dirty="0"/>
              <a:t>****Dataset Metadata Response</a:t>
            </a:r>
          </a:p>
        </p:txBody>
      </p:sp>
    </p:spTree>
    <p:extLst>
      <p:ext uri="{BB962C8B-B14F-4D97-AF65-F5344CB8AC3E}">
        <p14:creationId xmlns:p14="http://schemas.microsoft.com/office/powerpoint/2010/main" val="295152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sz="4800" dirty="0"/>
              <a:t>Apache Drill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200" y="1571040"/>
            <a:ext cx="816214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595959"/>
                </a:solidFill>
                <a:latin typeface="Arial" panose="020B0604020202020204" pitchFamily="34" charset="0"/>
              </a:rPr>
              <a:t>Supports Variety </a:t>
            </a:r>
            <a:r>
              <a:rPr lang="en-US" sz="3200" dirty="0">
                <a:solidFill>
                  <a:srgbClr val="595959"/>
                </a:solidFill>
                <a:latin typeface="Arial" panose="020B0604020202020204" pitchFamily="34" charset="0"/>
              </a:rPr>
              <a:t>of storage - </a:t>
            </a:r>
            <a:r>
              <a:rPr lang="en-US" sz="3200" dirty="0">
                <a:latin typeface="Arial" panose="020B0604020202020204" pitchFamily="34" charset="0"/>
              </a:rPr>
              <a:t>Amazon S3, Azure Blob Storage, Google Cloud Storage, Swift, NAS and local files.</a:t>
            </a:r>
            <a:endParaRPr lang="en-US" sz="3200" dirty="0"/>
          </a:p>
          <a:p>
            <a:pPr marL="457200" indent="-45720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595959"/>
                </a:solidFill>
                <a:latin typeface="Arial" panose="020B0604020202020204" pitchFamily="34" charset="0"/>
              </a:rPr>
              <a:t>Data agility - </a:t>
            </a:r>
            <a:r>
              <a:rPr lang="en-US" sz="3200" dirty="0">
                <a:latin typeface="Arial" panose="020B0604020202020204" pitchFamily="34" charset="0"/>
              </a:rPr>
              <a:t> query the raw data in-situ.</a:t>
            </a:r>
            <a:endParaRPr lang="en-US" sz="3200" dirty="0"/>
          </a:p>
          <a:p>
            <a:pPr marL="457200" indent="-45720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595959"/>
                </a:solidFill>
                <a:latin typeface="Arial" panose="020B0604020202020204" pitchFamily="34" charset="0"/>
              </a:rPr>
              <a:t>Table - </a:t>
            </a:r>
            <a:r>
              <a:rPr lang="en-US" sz="3200" dirty="0">
                <a:latin typeface="Arial" panose="020B0604020202020204" pitchFamily="34" charset="0"/>
              </a:rPr>
              <a:t>in-memory shredded columnar representation for complex data </a:t>
            </a:r>
            <a:endParaRPr lang="en-US" sz="3200" dirty="0"/>
          </a:p>
          <a:p>
            <a:pPr marL="457200" indent="-45720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595959"/>
                </a:solidFill>
                <a:latin typeface="Arial" panose="020B0604020202020204" pitchFamily="34" charset="0"/>
              </a:rPr>
              <a:t>BI Tools and REST API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80899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sz="4800" dirty="0"/>
              <a:t>Apache Drill 1.18 (beta)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200" y="1571040"/>
            <a:ext cx="81621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Collection of HDF5 files on S3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ANSI SQL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Geoprocessing?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18322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/>
              <a:t>THREDDS Data Server 5.0 (beta)</a:t>
            </a:r>
            <a:endParaRPr lang="en-US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200" y="1571040"/>
            <a:ext cx="81621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It supports S3!</a:t>
            </a:r>
          </a:p>
          <a:p>
            <a:endParaRPr lang="en-US" sz="3200" dirty="0"/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both HDF4 and HDF5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 err="1"/>
              <a:t>NcML</a:t>
            </a:r>
            <a:r>
              <a:rPr lang="en-US" sz="3200" dirty="0"/>
              <a:t>?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Catalog for collection of files?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25117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 err="1"/>
              <a:t>netCDF</a:t>
            </a:r>
            <a:r>
              <a:rPr lang="en-US" dirty="0"/>
              <a:t>-Java</a:t>
            </a:r>
            <a:endParaRPr lang="en-US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200" y="1641787"/>
            <a:ext cx="81621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This is core library.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THREDDS / Panoply / IDV shares this.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/>
              <a:t>toolsUI</a:t>
            </a:r>
            <a:r>
              <a:rPr lang="en-US" sz="3200" dirty="0"/>
              <a:t> is a generic GUI tool based on </a:t>
            </a:r>
            <a:r>
              <a:rPr lang="en-US" sz="3200" dirty="0" err="1"/>
              <a:t>netCDF</a:t>
            </a:r>
            <a:r>
              <a:rPr lang="en-US" sz="3200" dirty="0"/>
              <a:t>-Java.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Like GDAL, if </a:t>
            </a:r>
            <a:r>
              <a:rPr lang="en-US" sz="3200" dirty="0" err="1"/>
              <a:t>netCDF</a:t>
            </a:r>
            <a:r>
              <a:rPr lang="en-US" sz="3200" dirty="0"/>
              <a:t>-Java works with S3, the rest are trivial.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58369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 err="1"/>
              <a:t>toolsUI</a:t>
            </a:r>
            <a:r>
              <a:rPr lang="en-US" dirty="0"/>
              <a:t> - HDF4 on S3</a:t>
            </a:r>
            <a:endParaRPr lang="en-US" sz="4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41ED1A28-B3BC-41F3-BC5E-4A8529BE8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160" y="966325"/>
            <a:ext cx="8109679" cy="574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188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/>
              <a:t>Benchmark: </a:t>
            </a:r>
            <a:r>
              <a:rPr lang="en-US" dirty="0" err="1"/>
              <a:t>TerraFusion</a:t>
            </a:r>
            <a:r>
              <a:rPr lang="en-US" dirty="0"/>
              <a:t> on S3</a:t>
            </a:r>
            <a:endParaRPr lang="en-US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200" y="1641787"/>
            <a:ext cx="84619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Test file size: 24G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Format: HDF5/netCDF-4 CF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One orbit data from 5 sensors on Terra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S3 access from EC2 (m4.xlarge)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01536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 smtClean="0"/>
              <a:t>Apache Drill </a:t>
            </a:r>
            <a:r>
              <a:rPr lang="en-US" dirty="0"/>
              <a:t>fails after 7 minute.</a:t>
            </a:r>
            <a:endParaRPr lang="en-US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200" y="1641787"/>
            <a:ext cx="816214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onsolas" panose="020B0609020204030204" pitchFamily="49" charset="0"/>
              </a:rPr>
              <a:t>read on s3a://basicterrafusion/TERRA_BF_L1B_O53557_20100112014327_F000_V001.h5: </a:t>
            </a:r>
            <a:r>
              <a:rPr lang="en-US" sz="2800" dirty="0" err="1">
                <a:latin typeface="Consolas" panose="020B0609020204030204" pitchFamily="49" charset="0"/>
              </a:rPr>
              <a:t>com.amazonaws.AbortedException</a:t>
            </a:r>
            <a:r>
              <a:rPr lang="en-US" sz="2800" dirty="0">
                <a:latin typeface="Consolas" panose="020B0609020204030204" pitchFamily="49" charset="0"/>
              </a:rPr>
              <a:t>:</a:t>
            </a:r>
          </a:p>
          <a:p>
            <a:r>
              <a:rPr lang="en-US" sz="2800" dirty="0" err="1">
                <a:latin typeface="Consolas" panose="020B0609020204030204" pitchFamily="49" charset="0"/>
              </a:rPr>
              <a:t>org.apache.drill.common.exceptions.UserException$Builder.build</a:t>
            </a:r>
            <a:r>
              <a:rPr lang="en-US" sz="2800" dirty="0">
                <a:latin typeface="Consolas" panose="020B0609020204030204" pitchFamily="49" charset="0"/>
              </a:rPr>
              <a:t>(UserException.java:657)</a:t>
            </a:r>
            <a:br>
              <a:rPr lang="en-US" sz="2800" dirty="0">
                <a:latin typeface="Consolas" panose="020B0609020204030204" pitchFamily="49" charset="0"/>
              </a:rPr>
            </a:br>
            <a:r>
              <a:rPr lang="en-US" sz="2800" dirty="0">
                <a:latin typeface="Consolas" panose="020B0609020204030204" pitchFamily="49" charset="0"/>
              </a:rPr>
              <a:t>org.apache.drill.exec.store.hdf5.HDF5BatchReader.convertInputStreamToFile(HDF5BatchReader.java:356)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76498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/>
              <a:t>TDS responds within 2 minutes.</a:t>
            </a:r>
            <a:endParaRPr lang="en-US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200" y="1177091"/>
            <a:ext cx="84619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</a:rPr>
              <a:t>Float32 /MOPITT/granule_20100112/Geolocation/Latitude[ntrack_1 = 46][</a:t>
            </a:r>
            <a:r>
              <a:rPr lang="en-US" sz="2400" dirty="0" err="1">
                <a:latin typeface="Consolas" panose="020B0609020204030204" pitchFamily="49" charset="0"/>
              </a:rPr>
              <a:t>nstare</a:t>
            </a:r>
            <a:r>
              <a:rPr lang="en-US" sz="2400" dirty="0">
                <a:latin typeface="Consolas" panose="020B0609020204030204" pitchFamily="49" charset="0"/>
              </a:rPr>
              <a:t> = 29][</a:t>
            </a:r>
            <a:r>
              <a:rPr lang="en-US" sz="2400" dirty="0" err="1">
                <a:latin typeface="Consolas" panose="020B0609020204030204" pitchFamily="49" charset="0"/>
              </a:rPr>
              <a:t>npixels</a:t>
            </a:r>
            <a:r>
              <a:rPr lang="en-US" sz="2400" dirty="0">
                <a:latin typeface="Consolas" panose="020B0609020204030204" pitchFamily="49" charset="0"/>
              </a:rPr>
              <a:t> = 4];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    Float32 /MOPITT/granule_20100112/Geolocation/Longitude[ntrack_1 = 36][</a:t>
            </a:r>
            <a:r>
              <a:rPr lang="en-US" sz="2400" dirty="0" err="1">
                <a:latin typeface="Consolas" panose="020B0609020204030204" pitchFamily="49" charset="0"/>
              </a:rPr>
              <a:t>nstare</a:t>
            </a:r>
            <a:r>
              <a:rPr lang="en-US" sz="2400" dirty="0">
                <a:latin typeface="Consolas" panose="020B0609020204030204" pitchFamily="49" charset="0"/>
              </a:rPr>
              <a:t> = 29][</a:t>
            </a:r>
            <a:r>
              <a:rPr lang="en-US" sz="2400" dirty="0" err="1">
                <a:latin typeface="Consolas" panose="020B0609020204030204" pitchFamily="49" charset="0"/>
              </a:rPr>
              <a:t>npixels</a:t>
            </a:r>
            <a:r>
              <a:rPr lang="en-US" sz="2400" dirty="0">
                <a:latin typeface="Consolas" panose="020B0609020204030204" pitchFamily="49" charset="0"/>
              </a:rPr>
              <a:t> = 4];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    Float64 /MOPITT/granule_20100112/Geolocation/Time[ntrack_1 = 436];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} s3-test/TERRA_BF_L1B_O53557_20100112014327_F000_V001.h5;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real    1m47.065s</a:t>
            </a:r>
          </a:p>
          <a:p>
            <a:r>
              <a:rPr lang="en-US" sz="2400" dirty="0">
                <a:latin typeface="Consolas" panose="020B0609020204030204" pitchFamily="49" charset="0"/>
              </a:rPr>
              <a:t/>
            </a:r>
            <a:br>
              <a:rPr lang="en-US" sz="2400" dirty="0">
                <a:latin typeface="Consolas" panose="020B0609020204030204" pitchFamily="49" charset="0"/>
              </a:rPr>
            </a:br>
            <a:endParaRPr lang="en-US" sz="2400" dirty="0">
              <a:latin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22579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h5ls</a:t>
            </a:r>
            <a:r>
              <a:rPr lang="en-US" dirty="0"/>
              <a:t> responds in 2.5 minutes.</a:t>
            </a:r>
            <a:endParaRPr lang="en-US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199" y="1905506"/>
            <a:ext cx="856687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HDF5 Virtual File Driver (VFD)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onsolas" panose="020B0609020204030204" pitchFamily="49" charset="0"/>
              </a:rPr>
              <a:t>--enable-ros3-vfd</a:t>
            </a:r>
            <a:r>
              <a:rPr lang="en-US" sz="3200" dirty="0"/>
              <a:t> configuration option    </a:t>
            </a:r>
          </a:p>
          <a:p>
            <a:endParaRPr lang="en-US" sz="3200" dirty="0"/>
          </a:p>
          <a:p>
            <a:r>
              <a:rPr lang="en-US" sz="3200" dirty="0"/>
              <a:t>It takes 2X longer (5 minutes) outside AWS.</a:t>
            </a:r>
            <a:br>
              <a:rPr lang="en-US" sz="3200" dirty="0"/>
            </a:br>
            <a:endParaRPr lang="en-US" sz="3200" dirty="0">
              <a:latin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39790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1126050"/>
          </a:xfrm>
        </p:spPr>
        <p:txBody>
          <a:bodyPr/>
          <a:lstStyle/>
          <a:p>
            <a:r>
              <a:rPr lang="en-US" dirty="0"/>
              <a:t>Role-based Access Control (RBAC)</a:t>
            </a:r>
            <a:endParaRPr lang="en-US" sz="4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59A9390-8DB6-45DA-9D6D-41BAC93FF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464936"/>
              </p:ext>
            </p:extLst>
          </p:nvPr>
        </p:nvGraphicFramePr>
        <p:xfrm>
          <a:off x="978107" y="1857948"/>
          <a:ext cx="7420133" cy="1571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405">
                  <a:extLst>
                    <a:ext uri="{9D8B030D-6E8A-4147-A177-3AD203B41FA5}">
                      <a16:colId xmlns:a16="http://schemas.microsoft.com/office/drawing/2014/main" val="2486381422"/>
                    </a:ext>
                  </a:extLst>
                </a:gridCol>
                <a:gridCol w="2559364">
                  <a:extLst>
                    <a:ext uri="{9D8B030D-6E8A-4147-A177-3AD203B41FA5}">
                      <a16:colId xmlns:a16="http://schemas.microsoft.com/office/drawing/2014/main" val="2183450718"/>
                    </a:ext>
                  </a:extLst>
                </a:gridCol>
                <a:gridCol w="2559364">
                  <a:extLst>
                    <a:ext uri="{9D8B030D-6E8A-4147-A177-3AD203B41FA5}">
                      <a16:colId xmlns:a16="http://schemas.microsoft.com/office/drawing/2014/main" val="3502965237"/>
                    </a:ext>
                  </a:extLst>
                </a:gridCol>
              </a:tblGrid>
              <a:tr h="89967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Drill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THREDDS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H5 VFD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414833"/>
                  </a:ext>
                </a:extLst>
              </a:tr>
              <a:tr h="67137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Always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48367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5C5D547-2DE5-422C-B8FB-701BAC8AC205}"/>
              </a:ext>
            </a:extLst>
          </p:cNvPr>
          <p:cNvSpPr/>
          <p:nvPr/>
        </p:nvSpPr>
        <p:spPr>
          <a:xfrm>
            <a:off x="337278" y="4025159"/>
            <a:ext cx="84619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RBAC eliminates access key and token. 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Access with s3://bucket/key.h5 (no https://)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S3 buckets and objects can be private.</a:t>
            </a:r>
          </a:p>
        </p:txBody>
      </p:sp>
    </p:spTree>
    <p:extLst>
      <p:ext uri="{BB962C8B-B14F-4D97-AF65-F5344CB8AC3E}">
        <p14:creationId xmlns:p14="http://schemas.microsoft.com/office/powerpoint/2010/main" val="1228156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sz="4000" dirty="0"/>
              <a:t>THREDDS 5.0 is a </a:t>
            </a:r>
            <a:r>
              <a:rPr lang="en-US" sz="4000" dirty="0" smtClean="0"/>
              <a:t>Clear Winner Based on our Benchmark Results.</a:t>
            </a:r>
            <a:endParaRPr lang="en-US" sz="4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199" y="1905506"/>
            <a:ext cx="856687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Performance is good.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It supports HDF4.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RBAC is supported.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Existing </a:t>
            </a:r>
            <a:r>
              <a:rPr lang="en-US" sz="3200" dirty="0" err="1"/>
              <a:t>netcdf</a:t>
            </a:r>
            <a:r>
              <a:rPr lang="en-US" sz="3200" dirty="0"/>
              <a:t>-Java / OPeNDAP based software works seamlessly. </a:t>
            </a:r>
            <a:endParaRPr lang="en-US" sz="3200" dirty="0">
              <a:latin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30760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/>
              <a:t>However, </a:t>
            </a:r>
            <a:r>
              <a:rPr lang="en-US" dirty="0" smtClean="0"/>
              <a:t>Use Case Still Matters</a:t>
            </a:r>
            <a:endParaRPr lang="en-US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199" y="2325228"/>
            <a:ext cx="8566879" cy="3252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 SQL user? Try Drill after sanitization.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Good for Collection of HDF5 files with 2D Grid.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Use AWS Lambda (w/ CUMULUS) for sanitization.  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 Java user? Try </a:t>
            </a:r>
            <a:r>
              <a:rPr lang="en-US" sz="2400" dirty="0" err="1">
                <a:solidFill>
                  <a:srgbClr val="595959"/>
                </a:solidFill>
                <a:latin typeface="Arial" panose="020B0604020202020204" pitchFamily="34" charset="0"/>
              </a:rPr>
              <a:t>netCDF</a:t>
            </a: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-Java.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 Python user? Try GDAL vsis3/ driver for HDF5 and </a:t>
            </a:r>
            <a:r>
              <a:rPr lang="en-US" sz="2400" dirty="0" err="1">
                <a:solidFill>
                  <a:srgbClr val="595959"/>
                </a:solidFill>
                <a:latin typeface="Arial" panose="020B0604020202020204" pitchFamily="34" charset="0"/>
              </a:rPr>
              <a:t>viscurl</a:t>
            </a: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/ for HDF4. </a:t>
            </a:r>
          </a:p>
          <a:p>
            <a:pPr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 OPeNDAP user? Try THREDDS 5.0 beta.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 HDF5 C/Fortran user? Try HDF5 VFD.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9A4B5D-1FF0-4D4C-A248-AD4510BAF6B8}"/>
              </a:ext>
            </a:extLst>
          </p:cNvPr>
          <p:cNvSpPr/>
          <p:nvPr/>
        </p:nvSpPr>
        <p:spPr>
          <a:xfrm>
            <a:off x="534653" y="1578215"/>
            <a:ext cx="8054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There are many (read-only) solutions for HDF-EOS on S3:</a:t>
            </a:r>
          </a:p>
        </p:txBody>
      </p:sp>
    </p:spTree>
    <p:extLst>
      <p:ext uri="{BB962C8B-B14F-4D97-AF65-F5344CB8AC3E}">
        <p14:creationId xmlns:p14="http://schemas.microsoft.com/office/powerpoint/2010/main" val="2949850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NNG15HZ39C.</a:t>
            </a:r>
          </a:p>
        </p:txBody>
      </p:sp>
      <p:sp>
        <p:nvSpPr>
          <p:cNvPr id="16" name="Shape 71"/>
          <p:cNvSpPr txBox="1"/>
          <p:nvPr/>
        </p:nvSpPr>
        <p:spPr>
          <a:xfrm>
            <a:off x="3562576" y="2576829"/>
            <a:ext cx="1762800" cy="4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/>
              <a:t>in partnership with</a:t>
            </a:r>
            <a:endParaRPr i="1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750B495-C5DB-9240-8A08-5129F6F45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468" y="3241308"/>
            <a:ext cx="988957" cy="98895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A2676D-B050-3A42-8784-22648DF3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591" y="3601796"/>
            <a:ext cx="1120060" cy="28639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132AF64-0A1B-844A-9B1A-53C5C7FE3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3817" y="3392088"/>
            <a:ext cx="1120060" cy="6074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E7598F4-12B0-F642-A954-D3C9A707A7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44" y="4259466"/>
            <a:ext cx="1120060" cy="11200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FFA8CD7-54BE-EE40-B280-F8C3D3A5C2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6731" y="4507282"/>
            <a:ext cx="914400" cy="6244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98337D5-EBDB-524D-B5E2-1370F1006E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9158" y="4676233"/>
            <a:ext cx="1120060" cy="28652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BD59BF0-9C7F-ED46-A7FB-B75089AE33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5534" y="4663148"/>
            <a:ext cx="1120060" cy="46162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7815F51-C6BE-BB40-9D79-5F6500FAE7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7551" y="5478238"/>
            <a:ext cx="1188720" cy="37081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E76330E-F4E2-1A4D-8424-1D339DE15A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93817" y="5590060"/>
            <a:ext cx="1554480" cy="22254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7" y="3333542"/>
            <a:ext cx="799255" cy="61696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043" y="3485102"/>
            <a:ext cx="1124712" cy="49987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634" y="5457895"/>
            <a:ext cx="1624203" cy="37338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376" y="4622973"/>
            <a:ext cx="1524000" cy="63436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541" y="1621295"/>
            <a:ext cx="4574835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7e1c2332-b14e-457c-a225-e8056827fca0" ContentTypeId="0x010100E9DB6D9FC5E73544AFB130023D3F5BEB" PreviousValue="false"/>
</file>

<file path=customXml/item3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4.xml><?xml version="1.0" encoding="utf-8"?>
<?mso-contentType ?>
<spe:Receivers xmlns:spe="http://schemas.microsoft.com/sharepoint/events"/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4" ma:contentTypeDescription="" ma:contentTypeScope="" ma:versionID="80fdd86bdc8e4c36325e1efaaff0bbaa">
  <xsd:schema xmlns:xsd="http://www.w3.org/2001/XMLSchema" xmlns:xs="http://www.w3.org/2001/XMLSchema" xmlns:p="http://schemas.microsoft.com/office/2006/metadata/properties" xmlns:ns2="3ce633a2-3058-4a23-ba20-731e7ccb36da" targetNamespace="http://schemas.microsoft.com/office/2006/metadata/properties" ma:root="true" ma:fieldsID="980ac436c70e14edc71256d5a4ebe5dc" ns2:_="">
    <xsd:import namespace="3ce633a2-3058-4a23-ba20-731e7ccb36da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n10c1010ed1f4cfb9545b2ac2ee5bd96" minOccurs="0"/>
                <xsd:element ref="ns2:aeab462c4fbe49358ed363bfb79a4230" minOccurs="0"/>
                <xsd:element ref="ns2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10c1010ed1f4cfb9545b2ac2ee5bd96" ma:index="12" nillable="true" ma:taxonomy="true" ma:internalName="n10c1010ed1f4cfb9545b2ac2ee5bd96" ma:taxonomyFieldName="Business" ma:displayName="Business" ma:indexed="true" ma:readOnly="false" ma:default="" ma:fieldId="{710c1010-ed1f-4cfb-9545-b2ac2ee5bd96}" ma:sspId="7e1c2332-b14e-457c-a225-e8056827fca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7e1c2332-b14e-457c-a225-e8056827fca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00000000-0000-0000-0000-00000000000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readOnly="false" ma:default="" ma:fieldId="{e6d1ff0a-ba50-448d-9824-fe3bb34f0ef2}" ma:sspId="7e1c2332-b14e-457c-a225-e8056827fca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readOnly="false" ma:default="" ma:fieldId="{0dd46717-841f-4335-8d4d-e268a1d4b6aa}" ma:sspId="7e1c2332-b14e-457c-a225-e8056827fca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readOnly="false" ma:default="1;#Work In Progress|c1d885b6-a307-4881-8ac3-0fa4069098db" ma:fieldId="{c6e3c91c-8be1-4d80-b989-bd3ac29e755b}" ma:sspId="7e1c2332-b14e-457c-a225-e8056827fca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readOnly="false" ma:default="" ma:fieldId="{096bee04-28ce-4c16-9fad-82ca64ceaa53}" ma:taxonomyMulti="true" ma:sspId="7e1c2332-b14e-457c-a225-e8056827fca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_dlc_DocId" ma:index="2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6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e633a2-3058-4a23-ba20-731e7ccb36da">
      <Value>1</Value>
    </TaxCatchAll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TaxKeywordTaxHTField xmlns="3ce633a2-3058-4a23-ba20-731e7ccb36da">
      <Terms xmlns="http://schemas.microsoft.com/office/infopath/2007/PartnerControls"/>
    </TaxKeywordTaxHTField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</documentManagement>
</p:properties>
</file>

<file path=customXml/item7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Props1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C745C76-6800-4D47-A181-FD2B7520B496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4.xml><?xml version="1.0" encoding="utf-8"?>
<ds:datastoreItem xmlns:ds="http://schemas.openxmlformats.org/officeDocument/2006/customXml" ds:itemID="{ED32BCAC-1A55-4ED8-8046-31D5582D51CA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5F9ED9FD-C353-4B9C-83E7-671505EFC1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e633a2-3058-4a23-ba20-731e7ccb36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6.xml><?xml version="1.0" encoding="utf-8"?>
<ds:datastoreItem xmlns:ds="http://schemas.openxmlformats.org/officeDocument/2006/customXml" ds:itemID="{F7EC5A3E-D6A7-4267-8550-F843AC74F629}">
  <ds:schemaRefs>
    <ds:schemaRef ds:uri="http://schemas.microsoft.com/office/2006/documentManagement/types"/>
    <ds:schemaRef ds:uri="3ce633a2-3058-4a23-ba20-731e7ccb36da"/>
    <ds:schemaRef ds:uri="http://purl.org/dc/elements/1.1/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7.xml><?xml version="1.0" encoding="utf-8"?>
<ds:datastoreItem xmlns:ds="http://schemas.openxmlformats.org/officeDocument/2006/customXml" ds:itemID="{999FC721-5E5C-42E8-991B-A8B28B433BC0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4984</TotalTime>
  <Words>622</Words>
  <Application>Microsoft Office PowerPoint</Application>
  <PresentationFormat>On-screen Show (4:3)</PresentationFormat>
  <Paragraphs>103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Avenir</vt:lpstr>
      <vt:lpstr>Consolas</vt:lpstr>
      <vt:lpstr>Helvetica Neue</vt:lpstr>
      <vt:lpstr>Source Sans Pro</vt:lpstr>
      <vt:lpstr>Verdana</vt:lpstr>
      <vt:lpstr>EOSDIS-EED</vt:lpstr>
      <vt:lpstr>Using Apache Drill and Unidata TDS* for NASA HDF-EOS on S3</vt:lpstr>
      <vt:lpstr>Hierarchical Data Format-Earth Observing System</vt:lpstr>
      <vt:lpstr>HDF-EOS on S3</vt:lpstr>
      <vt:lpstr>Apache Drill</vt:lpstr>
      <vt:lpstr>Apache Drill 1.18 (beta)</vt:lpstr>
      <vt:lpstr>THREDDS Data Server 5.0 (beta)</vt:lpstr>
      <vt:lpstr>netCDF-Java</vt:lpstr>
      <vt:lpstr>toolsUI - HDF4 on S3</vt:lpstr>
      <vt:lpstr>Benchmark: TerraFusion on S3</vt:lpstr>
      <vt:lpstr>Apache Drill fails after 7 minute.</vt:lpstr>
      <vt:lpstr>TDS responds within 2 minutes.</vt:lpstr>
      <vt:lpstr>h5ls responds in 2.5 minutes.</vt:lpstr>
      <vt:lpstr>Role-based Access Control (RBAC)</vt:lpstr>
      <vt:lpstr>THREDDS 5.0 is a Clear Winner Based on our Benchmark Results.</vt:lpstr>
      <vt:lpstr>However, Use Case Still Matters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[rtnipcontrolcode:unrestricted|rtnipcontrolcodevm:noipvm|rtnexportcontrolcountry:usa|rtnexportcontrolcode:otherinfo|rtnexportcontrolcodevm:nousecvm|]</dc:subject>
  <dc:creator>Dana Shum</dc:creator>
  <cp:lastModifiedBy>Kim Partida-Runge</cp:lastModifiedBy>
  <cp:revision>45</cp:revision>
  <dcterms:modified xsi:type="dcterms:W3CDTF">2020-06-17T13:24:23Z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rtnipcontrolcode">
    <vt:lpwstr>unrestricted</vt:lpwstr>
  </property>
  <property fmtid="{D5CDD505-2E9C-101B-9397-08002B2CF9AE}" pid="5" name="rtnipcontrolcodevm">
    <vt:lpwstr>noipvm</vt:lpwstr>
  </property>
  <property fmtid="{D5CDD505-2E9C-101B-9397-08002B2CF9AE}" pid="6" name="rtnexportcontrolcountry">
    <vt:lpwstr>usa</vt:lpwstr>
  </property>
  <property fmtid="{D5CDD505-2E9C-101B-9397-08002B2CF9AE}" pid="7" name="rtnexportcontrolcode">
    <vt:lpwstr>otherinfo</vt:lpwstr>
  </property>
  <property fmtid="{D5CDD505-2E9C-101B-9397-08002B2CF9AE}" pid="8" name="rtnexportcontrolcodevm">
    <vt:lpwstr>nousecvm</vt:lpwstr>
  </property>
  <property fmtid="{D5CDD505-2E9C-101B-9397-08002B2CF9AE}" pid="9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10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11" name="bjDocumentLabelXML-1">
    <vt:lpwstr>e7d-88d1-fc61674f86fd" value="" /&gt;&lt;element uid="92e993a3-af32-4afb-aa19-3a49cdb82c7a" value="" /&gt;&lt;/sisl&gt;</vt:lpwstr>
  </property>
  <property fmtid="{D5CDD505-2E9C-101B-9397-08002B2CF9AE}" pid="12" name="bjLabelHistoryID">
    <vt:lpwstr>{49D24783-1A73-4953-A251-03BC9F51BED6}</vt:lpwstr>
  </property>
  <property fmtid="{D5CDD505-2E9C-101B-9397-08002B2CF9AE}" pid="13" name="ContentTypeId">
    <vt:lpwstr>0x010100E9DB6D9FC5E73544AFB130023D3F5BEB007329FAAA20657F418E761A5BE9E4B0ED</vt:lpwstr>
  </property>
  <property fmtid="{D5CDD505-2E9C-101B-9397-08002B2CF9AE}" pid="14" name="Work Product">
    <vt:lpwstr>1;#Work In Progress|c1d885b6-a307-4881-8ac3-0fa4069098db</vt:lpwstr>
  </property>
  <property fmtid="{D5CDD505-2E9C-101B-9397-08002B2CF9AE}" pid="15" name="TaxKeyword">
    <vt:lpwstr/>
  </property>
  <property fmtid="{D5CDD505-2E9C-101B-9397-08002B2CF9AE}" pid="16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7" name="rtnLocale">
    <vt:lpwstr/>
  </property>
  <property fmtid="{D5CDD505-2E9C-101B-9397-08002B2CF9AE}" pid="18" name="rtnDocumentType">
    <vt:lpwstr/>
  </property>
  <property fmtid="{D5CDD505-2E9C-101B-9397-08002B2CF9AE}" pid="19" name="Business">
    <vt:lpwstr/>
  </property>
  <property fmtid="{D5CDD505-2E9C-101B-9397-08002B2CF9AE}" pid="20" name="Function">
    <vt:lpwstr/>
  </property>
  <property fmtid="{D5CDD505-2E9C-101B-9397-08002B2CF9AE}" pid="21" name="ExportControl">
    <vt:lpwstr/>
  </property>
</Properties>
</file>