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png" ContentType="image/pn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erverZoom="100000" strictFirstAndLastChars="0" saveSubsetFonts="1" autoCompressPictures="0">
  <p:sldMasterIdLst>
    <p:sldMasterId id="2147483663" r:id="rId1"/>
  </p:sldMasterIdLst>
  <p:notesMasterIdLst>
    <p:notesMasterId r:id="rId23"/>
  </p:notesMasterIdLst>
  <p:handoutMasterIdLst>
    <p:handoutMasterId r:id="rId24"/>
  </p:handoutMasterIdLst>
  <p:sldIdLst>
    <p:sldId id="382" r:id="rId2"/>
    <p:sldId id="393" r:id="rId3"/>
    <p:sldId id="391" r:id="rId4"/>
    <p:sldId id="396" r:id="rId5"/>
    <p:sldId id="398" r:id="rId6"/>
    <p:sldId id="399" r:id="rId7"/>
    <p:sldId id="400" r:id="rId8"/>
    <p:sldId id="401" r:id="rId9"/>
    <p:sldId id="402" r:id="rId10"/>
    <p:sldId id="403" r:id="rId11"/>
    <p:sldId id="410" r:id="rId12"/>
    <p:sldId id="411" r:id="rId13"/>
    <p:sldId id="405" r:id="rId14"/>
    <p:sldId id="404" r:id="rId15"/>
    <p:sldId id="407" r:id="rId16"/>
    <p:sldId id="408" r:id="rId17"/>
    <p:sldId id="409" r:id="rId18"/>
    <p:sldId id="413" r:id="rId19"/>
    <p:sldId id="414" r:id="rId20"/>
    <p:sldId id="415" r:id="rId21"/>
    <p:sldId id="374" r:id="rId22"/>
  </p:sldIdLst>
  <p:sldSz cx="24384000" cy="13716000"/>
  <p:notesSz cx="6858000" cy="9144000"/>
  <p:defaultTextStyle>
    <a:defPPr>
      <a:defRPr lang="en-US"/>
    </a:defPPr>
    <a:lvl1pPr algn="l" defTabSz="825500" rtl="0" eaLnBrk="0" fontAlgn="base" hangingPunct="0">
      <a:spcBef>
        <a:spcPct val="0"/>
      </a:spcBef>
      <a:spcAft>
        <a:spcPct val="0"/>
      </a:spcAft>
      <a:defRPr sz="5000" kern="1200">
        <a:solidFill>
          <a:srgbClr val="000000"/>
        </a:solidFill>
        <a:latin typeface="Helvetica Light" pitchFamily="1" charset="0"/>
        <a:ea typeface="MS PGothic" panose="020B0600070205080204" pitchFamily="34" charset="-128"/>
        <a:cs typeface="+mn-cs"/>
        <a:sym typeface="Helvetica Light" pitchFamily="1" charset="0"/>
      </a:defRPr>
    </a:lvl1pPr>
    <a:lvl2pPr marL="457200" indent="-228600" algn="l" defTabSz="825500" rtl="0" eaLnBrk="0" fontAlgn="base" hangingPunct="0">
      <a:spcBef>
        <a:spcPct val="0"/>
      </a:spcBef>
      <a:spcAft>
        <a:spcPct val="0"/>
      </a:spcAft>
      <a:defRPr sz="5000" kern="1200">
        <a:solidFill>
          <a:srgbClr val="000000"/>
        </a:solidFill>
        <a:latin typeface="Helvetica Light" pitchFamily="1" charset="0"/>
        <a:ea typeface="MS PGothic" panose="020B0600070205080204" pitchFamily="34" charset="-128"/>
        <a:cs typeface="+mn-cs"/>
        <a:sym typeface="Helvetica Light" pitchFamily="1" charset="0"/>
      </a:defRPr>
    </a:lvl2pPr>
    <a:lvl3pPr marL="914400" indent="-457200" algn="l" defTabSz="825500" rtl="0" eaLnBrk="0" fontAlgn="base" hangingPunct="0">
      <a:spcBef>
        <a:spcPct val="0"/>
      </a:spcBef>
      <a:spcAft>
        <a:spcPct val="0"/>
      </a:spcAft>
      <a:defRPr sz="5000" kern="1200">
        <a:solidFill>
          <a:srgbClr val="000000"/>
        </a:solidFill>
        <a:latin typeface="Helvetica Light" pitchFamily="1" charset="0"/>
        <a:ea typeface="MS PGothic" panose="020B0600070205080204" pitchFamily="34" charset="-128"/>
        <a:cs typeface="+mn-cs"/>
        <a:sym typeface="Helvetica Light" pitchFamily="1" charset="0"/>
      </a:defRPr>
    </a:lvl3pPr>
    <a:lvl4pPr marL="1371600" indent="-685800" algn="l" defTabSz="825500" rtl="0" eaLnBrk="0" fontAlgn="base" hangingPunct="0">
      <a:spcBef>
        <a:spcPct val="0"/>
      </a:spcBef>
      <a:spcAft>
        <a:spcPct val="0"/>
      </a:spcAft>
      <a:defRPr sz="5000" kern="1200">
        <a:solidFill>
          <a:srgbClr val="000000"/>
        </a:solidFill>
        <a:latin typeface="Helvetica Light" pitchFamily="1" charset="0"/>
        <a:ea typeface="MS PGothic" panose="020B0600070205080204" pitchFamily="34" charset="-128"/>
        <a:cs typeface="+mn-cs"/>
        <a:sym typeface="Helvetica Light" pitchFamily="1" charset="0"/>
      </a:defRPr>
    </a:lvl4pPr>
    <a:lvl5pPr marL="1828800" indent="-914400" algn="l" defTabSz="825500" rtl="0" eaLnBrk="0" fontAlgn="base" hangingPunct="0">
      <a:spcBef>
        <a:spcPct val="0"/>
      </a:spcBef>
      <a:spcAft>
        <a:spcPct val="0"/>
      </a:spcAft>
      <a:defRPr sz="5000" kern="1200">
        <a:solidFill>
          <a:srgbClr val="000000"/>
        </a:solidFill>
        <a:latin typeface="Helvetica Light" pitchFamily="1" charset="0"/>
        <a:ea typeface="MS PGothic" panose="020B0600070205080204" pitchFamily="34" charset="-128"/>
        <a:cs typeface="+mn-cs"/>
        <a:sym typeface="Helvetica Light" pitchFamily="1" charset="0"/>
      </a:defRPr>
    </a:lvl5pPr>
    <a:lvl6pPr marL="2286000" algn="l" defTabSz="914400" rtl="0" eaLnBrk="1" latinLnBrk="0" hangingPunct="1">
      <a:defRPr sz="5000" kern="1200">
        <a:solidFill>
          <a:srgbClr val="000000"/>
        </a:solidFill>
        <a:latin typeface="Helvetica Light" pitchFamily="1" charset="0"/>
        <a:ea typeface="MS PGothic" panose="020B0600070205080204" pitchFamily="34" charset="-128"/>
        <a:cs typeface="+mn-cs"/>
        <a:sym typeface="Helvetica Light" pitchFamily="1" charset="0"/>
      </a:defRPr>
    </a:lvl6pPr>
    <a:lvl7pPr marL="2743200" algn="l" defTabSz="914400" rtl="0" eaLnBrk="1" latinLnBrk="0" hangingPunct="1">
      <a:defRPr sz="5000" kern="1200">
        <a:solidFill>
          <a:srgbClr val="000000"/>
        </a:solidFill>
        <a:latin typeface="Helvetica Light" pitchFamily="1" charset="0"/>
        <a:ea typeface="MS PGothic" panose="020B0600070205080204" pitchFamily="34" charset="-128"/>
        <a:cs typeface="+mn-cs"/>
        <a:sym typeface="Helvetica Light" pitchFamily="1" charset="0"/>
      </a:defRPr>
    </a:lvl7pPr>
    <a:lvl8pPr marL="3200400" algn="l" defTabSz="914400" rtl="0" eaLnBrk="1" latinLnBrk="0" hangingPunct="1">
      <a:defRPr sz="5000" kern="1200">
        <a:solidFill>
          <a:srgbClr val="000000"/>
        </a:solidFill>
        <a:latin typeface="Helvetica Light" pitchFamily="1" charset="0"/>
        <a:ea typeface="MS PGothic" panose="020B0600070205080204" pitchFamily="34" charset="-128"/>
        <a:cs typeface="+mn-cs"/>
        <a:sym typeface="Helvetica Light" pitchFamily="1" charset="0"/>
      </a:defRPr>
    </a:lvl8pPr>
    <a:lvl9pPr marL="3657600" algn="l" defTabSz="914400" rtl="0" eaLnBrk="1" latinLnBrk="0" hangingPunct="1">
      <a:defRPr sz="5000" kern="1200">
        <a:solidFill>
          <a:srgbClr val="000000"/>
        </a:solidFill>
        <a:latin typeface="Helvetica Light" pitchFamily="1" charset="0"/>
        <a:ea typeface="MS PGothic" panose="020B0600070205080204" pitchFamily="34" charset="-128"/>
        <a:cs typeface="+mn-cs"/>
        <a:sym typeface="Helvetica Light" pitchFamily="1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4320">
          <p15:clr>
            <a:srgbClr val="A4A3A4"/>
          </p15:clr>
        </p15:guide>
        <p15:guide id="2" pos="76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andy Horton" initials="RH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4F86"/>
    <a:srgbClr val="52585F"/>
    <a:srgbClr val="70BF41"/>
    <a:srgbClr val="175DA1"/>
    <a:srgbClr val="95B1D6"/>
    <a:srgbClr val="008ABD"/>
    <a:srgbClr val="77AC3F"/>
    <a:srgbClr val="860101"/>
    <a:srgbClr val="FF410C"/>
    <a:srgbClr val="FFAC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552" autoAdjust="0"/>
    <p:restoredTop sz="88726" autoAdjust="0"/>
  </p:normalViewPr>
  <p:slideViewPr>
    <p:cSldViewPr>
      <p:cViewPr>
        <p:scale>
          <a:sx n="62" d="100"/>
          <a:sy n="62" d="100"/>
        </p:scale>
        <p:origin x="352" y="504"/>
      </p:cViewPr>
      <p:guideLst>
        <p:guide orient="horz" pos="4320"/>
        <p:guide pos="76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2" d="100"/>
        <a:sy n="62" d="100"/>
      </p:scale>
      <p:origin x="0" y="-4880"/>
    </p:cViewPr>
  </p:sorterViewPr>
  <p:notesViewPr>
    <p:cSldViewPr>
      <p:cViewPr varScale="1">
        <p:scale>
          <a:sx n="62" d="100"/>
          <a:sy n="62" d="100"/>
        </p:scale>
        <p:origin x="3154" y="77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handoutMaster" Target="handoutMasters/handoutMaster1.xml"/><Relationship Id="rId25" Type="http://schemas.openxmlformats.org/officeDocument/2006/relationships/commentAuthors" Target="commentAuthors.xml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0C8784-CC5D-BF49-8A7B-3275ED0042D5}" type="datetimeFigureOut">
              <a:rPr lang="en-US" smtClean="0"/>
              <a:t>7/21/20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553310-CC2C-F744-AAC3-553C17CDE7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5187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2" name="Rectangle 2"/>
          <p:cNvSpPr>
            <a:spLocks noGrp="1"/>
          </p:cNvSpPr>
          <p:nvPr>
            <p:ph type="body" sz="quarter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>
                <a:sym typeface="Helvetica Neue" charset="0"/>
              </a:rPr>
              <a:t>Click to edit Master text styles</a:t>
            </a:r>
          </a:p>
          <a:p>
            <a:pPr lvl="1"/>
            <a:r>
              <a:rPr lang="en-US" altLang="en-US" noProof="0">
                <a:sym typeface="Helvetica Neue" charset="0"/>
              </a:rPr>
              <a:t>Second level</a:t>
            </a:r>
          </a:p>
          <a:p>
            <a:pPr lvl="2"/>
            <a:r>
              <a:rPr lang="en-US" altLang="en-US" noProof="0">
                <a:sym typeface="Helvetica Neue" charset="0"/>
              </a:rPr>
              <a:t>Third level</a:t>
            </a:r>
          </a:p>
          <a:p>
            <a:pPr lvl="3"/>
            <a:r>
              <a:rPr lang="en-US" altLang="en-US" noProof="0">
                <a:sym typeface="Helvetica Neue" charset="0"/>
              </a:rPr>
              <a:t>Fourth level</a:t>
            </a:r>
          </a:p>
          <a:p>
            <a:pPr lvl="4"/>
            <a:r>
              <a:rPr lang="en-US" altLang="en-US" noProof="0">
                <a:sym typeface="Helvetica Neue" charset="0"/>
              </a:rPr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8502323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lnSpc>
        <a:spcPct val="117000"/>
      </a:lnSpc>
      <a:spcBef>
        <a:spcPct val="0"/>
      </a:spcBef>
      <a:spcAft>
        <a:spcPct val="0"/>
      </a:spcAft>
      <a:defRPr sz="2200" kern="1200">
        <a:solidFill>
          <a:srgbClr val="000000"/>
        </a:solidFill>
        <a:latin typeface="Helvetica Neue" charset="0"/>
        <a:ea typeface="MS PGothic" panose="020B0600070205080204" pitchFamily="34" charset="-128"/>
        <a:cs typeface="Helvetica Neue" charset="0"/>
        <a:sym typeface="Helvetica Neue" pitchFamily="1" charset="0"/>
      </a:defRPr>
    </a:lvl1pPr>
    <a:lvl2pPr indent="228600" algn="l" defTabSz="457200" rtl="0" eaLnBrk="0" fontAlgn="base" hangingPunct="0">
      <a:lnSpc>
        <a:spcPct val="117000"/>
      </a:lnSpc>
      <a:spcBef>
        <a:spcPct val="0"/>
      </a:spcBef>
      <a:spcAft>
        <a:spcPct val="0"/>
      </a:spcAft>
      <a:defRPr sz="2200" kern="1200">
        <a:solidFill>
          <a:srgbClr val="000000"/>
        </a:solidFill>
        <a:latin typeface="Helvetica Neue" charset="0"/>
        <a:ea typeface="Helvetica Neue" charset="0"/>
        <a:cs typeface="Helvetica Neue" charset="0"/>
        <a:sym typeface="Helvetica Neue" pitchFamily="1" charset="0"/>
      </a:defRPr>
    </a:lvl2pPr>
    <a:lvl3pPr indent="457200" algn="l" defTabSz="457200" rtl="0" eaLnBrk="0" fontAlgn="base" hangingPunct="0">
      <a:lnSpc>
        <a:spcPct val="117000"/>
      </a:lnSpc>
      <a:spcBef>
        <a:spcPct val="0"/>
      </a:spcBef>
      <a:spcAft>
        <a:spcPct val="0"/>
      </a:spcAft>
      <a:defRPr sz="2200" kern="1200">
        <a:solidFill>
          <a:srgbClr val="000000"/>
        </a:solidFill>
        <a:latin typeface="Helvetica Neue" charset="0"/>
        <a:ea typeface="Helvetica Neue" charset="0"/>
        <a:cs typeface="Helvetica Neue" charset="0"/>
        <a:sym typeface="Helvetica Neue" pitchFamily="1" charset="0"/>
      </a:defRPr>
    </a:lvl3pPr>
    <a:lvl4pPr indent="685800" algn="l" defTabSz="457200" rtl="0" eaLnBrk="0" fontAlgn="base" hangingPunct="0">
      <a:lnSpc>
        <a:spcPct val="117000"/>
      </a:lnSpc>
      <a:spcBef>
        <a:spcPct val="0"/>
      </a:spcBef>
      <a:spcAft>
        <a:spcPct val="0"/>
      </a:spcAft>
      <a:defRPr sz="2200" kern="1200">
        <a:solidFill>
          <a:srgbClr val="000000"/>
        </a:solidFill>
        <a:latin typeface="Helvetica Neue" charset="0"/>
        <a:ea typeface="Helvetica Neue" charset="0"/>
        <a:cs typeface="Helvetica Neue" charset="0"/>
        <a:sym typeface="Helvetica Neue" pitchFamily="1" charset="0"/>
      </a:defRPr>
    </a:lvl4pPr>
    <a:lvl5pPr indent="914400" algn="l" defTabSz="457200" rtl="0" eaLnBrk="0" fontAlgn="base" hangingPunct="0">
      <a:lnSpc>
        <a:spcPct val="117000"/>
      </a:lnSpc>
      <a:spcBef>
        <a:spcPct val="0"/>
      </a:spcBef>
      <a:spcAft>
        <a:spcPct val="0"/>
      </a:spcAft>
      <a:defRPr sz="2200" kern="1200">
        <a:solidFill>
          <a:srgbClr val="000000"/>
        </a:solidFill>
        <a:latin typeface="Helvetica Neue" charset="0"/>
        <a:ea typeface="Helvetica Neue" charset="0"/>
        <a:cs typeface="Helvetica Neue" charset="0"/>
        <a:sym typeface="Helvetica Neue" pitchFamily="1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6200" y="8831580"/>
            <a:ext cx="2971800" cy="46482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C3366B9-7AD2-4F97-AAE8-789486D3A40B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7530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6200" y="8831580"/>
            <a:ext cx="2971800" cy="46482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C3366B9-7AD2-4F97-AAE8-789486D3A40B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493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09049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tiff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asic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Placeholder 8">
            <a:extLst>
              <a:ext uri="{FF2B5EF4-FFF2-40B4-BE49-F238E27FC236}">
                <a16:creationId xmlns="" xmlns:a16="http://schemas.microsoft.com/office/drawing/2014/main" id="{3021390C-9F69-489B-91B7-4354E7D1E93C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689100" y="1347788"/>
            <a:ext cx="17056100" cy="72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>
                <a:sym typeface="Helvetica Light" pitchFamily="1" charset="0"/>
              </a:rPr>
              <a:t>Click to edit Master title style</a:t>
            </a:r>
          </a:p>
        </p:txBody>
      </p:sp>
      <p:sp>
        <p:nvSpPr>
          <p:cNvPr id="18" name="Rectangle 3">
            <a:extLst>
              <a:ext uri="{FF2B5EF4-FFF2-40B4-BE49-F238E27FC236}">
                <a16:creationId xmlns="" xmlns:a16="http://schemas.microsoft.com/office/drawing/2014/main" id="{05770CC2-CF8C-4994-A2CF-0ACEBC6933B8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1689100" y="3276600"/>
            <a:ext cx="21005800" cy="916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>
                <a:sym typeface="Helvetica Light" pitchFamily="1" charset="0"/>
              </a:rPr>
              <a:t>Click to edit Master text styles</a:t>
            </a:r>
          </a:p>
          <a:p>
            <a:pPr lvl="1"/>
            <a:r>
              <a:rPr lang="en-US" altLang="en-US" dirty="0">
                <a:sym typeface="Helvetica Light" pitchFamily="1" charset="0"/>
              </a:rPr>
              <a:t>Second level</a:t>
            </a:r>
          </a:p>
          <a:p>
            <a:pPr lvl="2"/>
            <a:r>
              <a:rPr lang="en-US" altLang="en-US" dirty="0">
                <a:sym typeface="Helvetica Light" pitchFamily="1" charset="0"/>
              </a:rPr>
              <a:t>Third level</a:t>
            </a:r>
          </a:p>
          <a:p>
            <a:pPr lvl="3"/>
            <a:r>
              <a:rPr lang="en-US" altLang="en-US" dirty="0">
                <a:sym typeface="Helvetica Light" pitchFamily="1" charset="0"/>
              </a:rPr>
              <a:t>Fourth level</a:t>
            </a:r>
          </a:p>
          <a:p>
            <a:pPr lvl="4"/>
            <a:r>
              <a:rPr lang="en-US" altLang="en-US" dirty="0">
                <a:sym typeface="Helvetica Light" pitchFamily="1" charset="0"/>
              </a:rPr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424323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5075" y="1967163"/>
            <a:ext cx="8464045" cy="1566612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pic>
        <p:nvPicPr>
          <p:cNvPr id="7" name="Picture 6" descr="pasted-image.pdf"/>
          <p:cNvPicPr>
            <a:picLocks noChangeAspect="1"/>
          </p:cNvPicPr>
          <p:nvPr userDrawn="1"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6270625"/>
            <a:ext cx="24079200" cy="302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 Placeholder 14"/>
          <p:cNvSpPr>
            <a:spLocks noGrp="1"/>
          </p:cNvSpPr>
          <p:nvPr>
            <p:ph type="body" sz="quarter" idx="11" hasCustomPrompt="1"/>
          </p:nvPr>
        </p:nvSpPr>
        <p:spPr>
          <a:xfrm>
            <a:off x="1235075" y="3962400"/>
            <a:ext cx="8464550" cy="914400"/>
          </a:xfrm>
        </p:spPr>
        <p:txBody>
          <a:bodyPr anchor="ctr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3000" b="0"/>
            </a:lvl1pPr>
          </a:lstStyle>
          <a:p>
            <a:pPr lvl="0"/>
            <a:r>
              <a:rPr lang="vi-VN" dirty="0" smtClean="0"/>
              <a:t>July 22, 2020</a:t>
            </a:r>
            <a:endParaRPr lang="en-US" dirty="0"/>
          </a:p>
        </p:txBody>
      </p:sp>
      <p:sp>
        <p:nvSpPr>
          <p:cNvPr id="18" name="Line 2"/>
          <p:cNvSpPr>
            <a:spLocks noChangeShapeType="1"/>
          </p:cNvSpPr>
          <p:nvPr userDrawn="1"/>
        </p:nvSpPr>
        <p:spPr bwMode="auto">
          <a:xfrm flipV="1">
            <a:off x="304800" y="6096000"/>
            <a:ext cx="23926800" cy="98425"/>
          </a:xfrm>
          <a:prstGeom prst="line">
            <a:avLst/>
          </a:prstGeom>
          <a:noFill/>
          <a:ln w="50800">
            <a:solidFill>
              <a:srgbClr val="00245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50800" tIns="50800" rIns="50800" bIns="50800" anchor="ctr"/>
          <a:lstStyle/>
          <a:p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="" xmlns:a16="http://schemas.microsoft.com/office/drawing/2014/main" id="{B84D679B-40E5-824E-98CA-A21074C3B69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200150" y="10345615"/>
            <a:ext cx="4782193" cy="212541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DDAF2C4E-4A21-4062-B974-4E4A89463271}"/>
              </a:ext>
            </a:extLst>
          </p:cNvPr>
          <p:cNvSpPr>
            <a:spLocks/>
          </p:cNvSpPr>
          <p:nvPr userDrawn="1"/>
        </p:nvSpPr>
        <p:spPr bwMode="auto">
          <a:xfrm>
            <a:off x="1" y="0"/>
            <a:ext cx="304800" cy="13716000"/>
          </a:xfrm>
          <a:prstGeom prst="rect">
            <a:avLst/>
          </a:prstGeom>
          <a:solidFill>
            <a:srgbClr val="70BF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50800" tIns="50800" rIns="50800" bIns="50800" anchor="ctr"/>
          <a:lstStyle/>
          <a:p>
            <a:pPr algn="ctr" eaLnBrk="1"/>
            <a:endParaRPr lang="en-US" altLang="en-US" sz="3200">
              <a:solidFill>
                <a:srgbClr val="FFFFFF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B921E46B-01AB-40FE-A445-F63F36A55824}"/>
              </a:ext>
            </a:extLst>
          </p:cNvPr>
          <p:cNvSpPr>
            <a:spLocks/>
          </p:cNvSpPr>
          <p:nvPr userDrawn="1"/>
        </p:nvSpPr>
        <p:spPr bwMode="auto">
          <a:xfrm>
            <a:off x="24079200" y="0"/>
            <a:ext cx="304800" cy="13716000"/>
          </a:xfrm>
          <a:prstGeom prst="rect">
            <a:avLst/>
          </a:prstGeom>
          <a:solidFill>
            <a:srgbClr val="70BF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50800" tIns="50800" rIns="50800" bIns="50800" anchor="ctr"/>
          <a:lstStyle/>
          <a:p>
            <a:pPr algn="ctr" eaLnBrk="1"/>
            <a:endParaRPr lang="en-US" altLang="en-US" sz="3200">
              <a:solidFill>
                <a:srgbClr val="FFFFFF"/>
              </a:solidFill>
            </a:endParaRPr>
          </a:p>
        </p:txBody>
      </p:sp>
      <p:sp>
        <p:nvSpPr>
          <p:cNvPr id="13" name="Text Placeholder 14">
            <a:extLst>
              <a:ext uri="{FF2B5EF4-FFF2-40B4-BE49-F238E27FC236}">
                <a16:creationId xmlns="" xmlns:a16="http://schemas.microsoft.com/office/drawing/2014/main" id="{D7234265-67FA-48A5-9663-5B55C3A46D9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169383" y="11357737"/>
            <a:ext cx="8464550" cy="914400"/>
          </a:xfrm>
        </p:spPr>
        <p:txBody>
          <a:bodyPr anchor="ctr"/>
          <a:lstStyle>
            <a:lvl1pPr marL="0" indent="0" algn="r">
              <a:lnSpc>
                <a:spcPct val="100000"/>
              </a:lnSpc>
              <a:spcBef>
                <a:spcPts val="0"/>
              </a:spcBef>
              <a:buFontTx/>
              <a:buNone/>
              <a:defRPr sz="44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vi-VN" dirty="0" smtClean="0"/>
              <a:t>Elena Pourmal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92122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Divider-Light">
    <p:bg>
      <p:bgPr>
        <a:solidFill>
          <a:srgbClr val="154F8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2692" y="6076122"/>
            <a:ext cx="21031200" cy="1152525"/>
          </a:xfrm>
          <a:prstGeom prst="rect">
            <a:avLst/>
          </a:prstGeom>
        </p:spPr>
        <p:txBody>
          <a:bodyPr anchor="b"/>
          <a:lstStyle>
            <a:lvl1pPr algn="ctr">
              <a:defRPr sz="6000">
                <a:solidFill>
                  <a:srgbClr val="70BF41"/>
                </a:solidFill>
              </a:defRPr>
            </a:lvl1pPr>
          </a:lstStyle>
          <a:p>
            <a:r>
              <a:rPr lang="vi-VN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52814" y="7248525"/>
            <a:ext cx="21031200" cy="90487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>
                <a:solidFill>
                  <a:schemeClr val="bg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vi-VN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840229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-Dark">
    <p:bg>
      <p:bgPr>
        <a:solidFill>
          <a:srgbClr val="00235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672692" y="6076122"/>
            <a:ext cx="21031200" cy="1152525"/>
          </a:xfrm>
          <a:prstGeom prst="rect">
            <a:avLst/>
          </a:prstGeom>
        </p:spPr>
        <p:txBody>
          <a:bodyPr anchor="b"/>
          <a:lstStyle>
            <a:lvl1pPr algn="ctr">
              <a:defRPr sz="6000">
                <a:solidFill>
                  <a:srgbClr val="70BF41"/>
                </a:solidFill>
              </a:defRPr>
            </a:lvl1pPr>
          </a:lstStyle>
          <a:p>
            <a:r>
              <a:rPr lang="vi-VN" dirty="0"/>
              <a:t>Click to edit Master title style</a:t>
            </a:r>
            <a:endParaRPr lang="en-US" dirty="0"/>
          </a:p>
        </p:txBody>
      </p:sp>
      <p:sp>
        <p:nvSpPr>
          <p:cNvPr id="9" name="Text Placeholder 2"/>
          <p:cNvSpPr>
            <a:spLocks noGrp="1"/>
          </p:cNvSpPr>
          <p:nvPr>
            <p:ph type="body" idx="1"/>
          </p:nvPr>
        </p:nvSpPr>
        <p:spPr>
          <a:xfrm>
            <a:off x="1652814" y="7248525"/>
            <a:ext cx="21031200" cy="90487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>
                <a:solidFill>
                  <a:schemeClr val="bg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vi-VN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066262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ast Slide">
    <p:bg>
      <p:bgPr>
        <a:solidFill>
          <a:srgbClr val="154F8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672692" y="6076122"/>
            <a:ext cx="21031200" cy="1152525"/>
          </a:xfrm>
          <a:prstGeom prst="rect">
            <a:avLst/>
          </a:prstGeom>
        </p:spPr>
        <p:txBody>
          <a:bodyPr anchor="b"/>
          <a:lstStyle>
            <a:lvl1pPr algn="ctr">
              <a:defRPr sz="6000">
                <a:solidFill>
                  <a:srgbClr val="70BF41"/>
                </a:solidFill>
              </a:defRPr>
            </a:lvl1pPr>
          </a:lstStyle>
          <a:p>
            <a:r>
              <a:rPr lang="en-US" dirty="0"/>
              <a:t>Type Thank you here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652814" y="7248525"/>
            <a:ext cx="21031200" cy="90487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>
                <a:solidFill>
                  <a:schemeClr val="bg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dirty="0"/>
              <a:t>Maybe Questions and Comments</a:t>
            </a:r>
            <a:endParaRPr lang="vi-VN" dirty="0"/>
          </a:p>
        </p:txBody>
      </p:sp>
      <p:pic>
        <p:nvPicPr>
          <p:cNvPr id="6" name="Picture 5" descr="pasted-image.pdf">
            <a:extLst>
              <a:ext uri="{FF2B5EF4-FFF2-40B4-BE49-F238E27FC236}">
                <a16:creationId xmlns="" xmlns:a16="http://schemas.microsoft.com/office/drawing/2014/main" id="{C15AB84C-9267-4737-BD7C-736EAF68259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693400"/>
            <a:ext cx="24384000" cy="302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263116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9555B82-04CF-F84F-9A21-FB3B8EE7A4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80F7853D-FEE8-2941-9CA4-AD551CAB9E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22903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1689100" y="3352800"/>
            <a:ext cx="9740900" cy="9220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3"/>
          <p:cNvSpPr>
            <a:spLocks noGrp="1"/>
          </p:cNvSpPr>
          <p:nvPr>
            <p:ph sz="quarter" idx="11"/>
          </p:nvPr>
        </p:nvSpPr>
        <p:spPr>
          <a:xfrm>
            <a:off x="12192000" y="3352800"/>
            <a:ext cx="9740900" cy="9220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9613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userDrawn="1">
  <p:cSld name="1_Title and Content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Shape 17" descr="eosdis-logo.png"/>
          <p:cNvPicPr preferRelativeResize="0"/>
          <p:nvPr/>
        </p:nvPicPr>
        <p:blipFill rotWithShape="1">
          <a:blip r:embed="rId2">
            <a:alphaModFix amt="50000"/>
          </a:blip>
          <a:srcRect/>
          <a:stretch/>
        </p:blipFill>
        <p:spPr>
          <a:xfrm>
            <a:off x="1219201" y="12479855"/>
            <a:ext cx="4913608" cy="1038086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Shape 18"/>
          <p:cNvSpPr txBox="1"/>
          <p:nvPr/>
        </p:nvSpPr>
        <p:spPr>
          <a:xfrm>
            <a:off x="22292100" y="12763095"/>
            <a:ext cx="1411709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91400" rIns="182850" bIns="914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Verdana"/>
              <a:buNone/>
            </a:pPr>
            <a:fld id="{00000000-1234-1234-1234-123412341234}" type="slidenum">
              <a:rPr lang="en-US" sz="24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Verdana"/>
                <a:buNone/>
              </a:pPr>
              <a:t>‹#›</a:t>
            </a:fld>
            <a:endParaRPr sz="2400" b="0" i="0" u="none" strike="noStrike" cap="none" dirty="0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1219200" y="2568540"/>
            <a:ext cx="21945600" cy="948503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hape 6"/>
          <p:cNvSpPr txBox="1">
            <a:spLocks noGrp="1"/>
          </p:cNvSpPr>
          <p:nvPr>
            <p:ph type="title"/>
          </p:nvPr>
        </p:nvSpPr>
        <p:spPr>
          <a:xfrm>
            <a:off x="1219200" y="549276"/>
            <a:ext cx="21945600" cy="17521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4400"/>
              <a:buFont typeface="Avenir"/>
              <a:buNone/>
              <a:defRPr sz="8800" b="0" i="0" u="none" strike="noStrike" cap="none">
                <a:solidFill>
                  <a:srgbClr val="34495E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36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59547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Relationship Id="rId1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8"/>
          <p:cNvSpPr>
            <a:spLocks noGrp="1"/>
          </p:cNvSpPr>
          <p:nvPr>
            <p:ph type="title"/>
          </p:nvPr>
        </p:nvSpPr>
        <p:spPr bwMode="auto">
          <a:xfrm>
            <a:off x="1689100" y="1347788"/>
            <a:ext cx="17056100" cy="72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>
                <a:sym typeface="Helvetica Light" pitchFamily="1" charset="0"/>
              </a:rPr>
              <a:t>Click to edit Master title style</a:t>
            </a:r>
          </a:p>
        </p:txBody>
      </p:sp>
      <p:sp>
        <p:nvSpPr>
          <p:cNvPr id="10" name="Rectangle 3"/>
          <p:cNvSpPr>
            <a:spLocks noGrp="1"/>
          </p:cNvSpPr>
          <p:nvPr>
            <p:ph type="body" idx="1"/>
          </p:nvPr>
        </p:nvSpPr>
        <p:spPr bwMode="auto">
          <a:xfrm>
            <a:off x="1689100" y="3276600"/>
            <a:ext cx="21005800" cy="916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>
                <a:sym typeface="Helvetica Light" pitchFamily="1" charset="0"/>
              </a:rPr>
              <a:t>Click to edit Master text styles</a:t>
            </a:r>
          </a:p>
          <a:p>
            <a:pPr lvl="1"/>
            <a:r>
              <a:rPr lang="en-US" altLang="en-US" dirty="0">
                <a:sym typeface="Helvetica Light" pitchFamily="1" charset="0"/>
              </a:rPr>
              <a:t>Second level</a:t>
            </a:r>
          </a:p>
          <a:p>
            <a:pPr lvl="2"/>
            <a:r>
              <a:rPr lang="en-US" altLang="en-US" dirty="0">
                <a:sym typeface="Helvetica Light" pitchFamily="1" charset="0"/>
              </a:rPr>
              <a:t>Third level</a:t>
            </a:r>
          </a:p>
          <a:p>
            <a:pPr lvl="3"/>
            <a:r>
              <a:rPr lang="en-US" altLang="en-US" dirty="0">
                <a:sym typeface="Helvetica Light" pitchFamily="1" charset="0"/>
              </a:rPr>
              <a:t>Fourth level</a:t>
            </a:r>
          </a:p>
          <a:p>
            <a:pPr lvl="4"/>
            <a:r>
              <a:rPr lang="en-US" altLang="en-US" dirty="0">
                <a:sym typeface="Helvetica Light" pitchFamily="1" charset="0"/>
              </a:rPr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33142783-7C25-46E4-AD90-554B15B39D11}"/>
              </a:ext>
            </a:extLst>
          </p:cNvPr>
          <p:cNvSpPr>
            <a:spLocks/>
          </p:cNvSpPr>
          <p:nvPr userDrawn="1"/>
        </p:nvSpPr>
        <p:spPr bwMode="auto">
          <a:xfrm>
            <a:off x="1" y="0"/>
            <a:ext cx="304800" cy="13716000"/>
          </a:xfrm>
          <a:prstGeom prst="rect">
            <a:avLst/>
          </a:prstGeom>
          <a:solidFill>
            <a:srgbClr val="70BF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50800" tIns="50800" rIns="50800" bIns="50800" anchor="ctr"/>
          <a:lstStyle/>
          <a:p>
            <a:pPr algn="ctr" eaLnBrk="1"/>
            <a:endParaRPr lang="en-US" altLang="en-US" sz="3200">
              <a:solidFill>
                <a:srgbClr val="FFFFFF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FCA300E5-BA97-4C72-A3A2-F896C4B9098D}"/>
              </a:ext>
            </a:extLst>
          </p:cNvPr>
          <p:cNvSpPr>
            <a:spLocks/>
          </p:cNvSpPr>
          <p:nvPr userDrawn="1"/>
        </p:nvSpPr>
        <p:spPr bwMode="auto">
          <a:xfrm>
            <a:off x="24079200" y="0"/>
            <a:ext cx="304800" cy="13716000"/>
          </a:xfrm>
          <a:prstGeom prst="rect">
            <a:avLst/>
          </a:prstGeom>
          <a:solidFill>
            <a:srgbClr val="70BF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50800" tIns="50800" rIns="50800" bIns="50800" anchor="ctr"/>
          <a:lstStyle/>
          <a:p>
            <a:pPr algn="ctr" eaLnBrk="1"/>
            <a:endParaRPr lang="en-US" altLang="en-US" sz="3200">
              <a:solidFill>
                <a:srgbClr val="FFFFFF"/>
              </a:solidFill>
            </a:endParaRPr>
          </a:p>
        </p:txBody>
      </p:sp>
      <p:pic>
        <p:nvPicPr>
          <p:cNvPr id="7" name="Picture 6" descr="A close up of a sign&#10;&#10;Description automatically generated">
            <a:extLst>
              <a:ext uri="{FF2B5EF4-FFF2-40B4-BE49-F238E27FC236}">
                <a16:creationId xmlns="" xmlns:a16="http://schemas.microsoft.com/office/drawing/2014/main" id="{E9CE58E4-190D-4D9B-B107-E0B40837F63C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19997360" y="928588"/>
            <a:ext cx="3522317" cy="1565474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4905E218-69D3-4295-A00E-CB8BFED386AF}"/>
              </a:ext>
            </a:extLst>
          </p:cNvPr>
          <p:cNvSpPr/>
          <p:nvPr userDrawn="1"/>
        </p:nvSpPr>
        <p:spPr>
          <a:xfrm>
            <a:off x="598899" y="12851110"/>
            <a:ext cx="68480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25EEBFCD-CF01-4BD7-BBAA-04F4E7F7A502}" type="slidenum">
              <a:rPr lang="en-US" sz="320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‹#›</a:t>
            </a:fld>
            <a:endParaRPr lang="en-US" sz="3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91997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78" r:id="rId2"/>
    <p:sldLayoutId id="2147483651" r:id="rId3"/>
    <p:sldLayoutId id="2147483649" r:id="rId4"/>
    <p:sldLayoutId id="2147483684" r:id="rId5"/>
    <p:sldLayoutId id="2147483685" r:id="rId6"/>
    <p:sldLayoutId id="2147483686" r:id="rId7"/>
    <p:sldLayoutId id="2147483687" r:id="rId8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6000" b="1" kern="1200">
          <a:solidFill>
            <a:srgbClr val="154F86"/>
          </a:solidFill>
          <a:latin typeface="Helvetica" charset="0"/>
          <a:ea typeface="Helvetica" charset="0"/>
          <a:cs typeface="Helvetica" charset="0"/>
        </a:defRPr>
      </a:lvl1pPr>
    </p:titleStyle>
    <p:bodyStyle>
      <a:lvl1pPr marL="463550" indent="-46355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tabLst/>
        <a:defRPr sz="5000" b="0" kern="1200">
          <a:solidFill>
            <a:srgbClr val="52585F"/>
          </a:solidFill>
          <a:latin typeface="Helvetica" charset="0"/>
          <a:ea typeface="Helvetica" charset="0"/>
          <a:cs typeface="Helvetica" charset="0"/>
        </a:defRPr>
      </a:lvl1pPr>
      <a:lvl2pPr marL="914400" indent="-46355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tabLst/>
        <a:defRPr sz="4000" b="0" kern="1200">
          <a:solidFill>
            <a:srgbClr val="52585F"/>
          </a:solidFill>
          <a:latin typeface="Helvetica" charset="0"/>
          <a:ea typeface="Helvetica" charset="0"/>
          <a:cs typeface="Helvetica" charset="0"/>
        </a:defRPr>
      </a:lvl2pPr>
      <a:lvl3pPr marL="1377950" indent="-46355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tabLst/>
        <a:defRPr sz="3600" b="0" kern="1200">
          <a:solidFill>
            <a:srgbClr val="52585F"/>
          </a:solidFill>
          <a:latin typeface="Helvetica" charset="0"/>
          <a:ea typeface="Helvetica" charset="0"/>
          <a:cs typeface="Helvetica" charset="0"/>
        </a:defRPr>
      </a:lvl3pPr>
      <a:lvl4pPr marL="1828800" indent="-46355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tabLst/>
        <a:defRPr sz="3200" b="0" kern="1200">
          <a:solidFill>
            <a:srgbClr val="52585F"/>
          </a:solidFill>
          <a:latin typeface="Helvetica" charset="0"/>
          <a:ea typeface="Helvetica" charset="0"/>
          <a:cs typeface="Helvetica" charset="0"/>
        </a:defRPr>
      </a:lvl4pPr>
      <a:lvl5pPr marL="2292350" indent="-46355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tabLst/>
        <a:defRPr sz="2400" b="0" kern="1200">
          <a:solidFill>
            <a:srgbClr val="52585F"/>
          </a:solidFill>
          <a:latin typeface="Helvetica" charset="0"/>
          <a:ea typeface="Helvetica" charset="0"/>
          <a:cs typeface="Helvetica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mailto:epourmal@hdfgroup.org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https://portal.hdfgroup.org/display/support/Download+HDF4" TargetMode="External"/><Relationship Id="rId3" Type="http://schemas.openxmlformats.org/officeDocument/2006/relationships/hyperlink" Target="https://portal.hdfgroup.org/display/support/Download+h4h5tools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portal.hdfgroup.org/display/support/HDF5+1.10.6" TargetMode="External"/><Relationship Id="rId4" Type="http://schemas.openxmlformats.org/officeDocument/2006/relationships/hyperlink" Target="https://portal.hdfgroup.org/display/HDF5/Virtual+File+Drivers+-+S3+and+HDFS" TargetMode="External"/><Relationship Id="rId1" Type="http://schemas.openxmlformats.org/officeDocument/2006/relationships/slideLayout" Target="../slideLayouts/slideLayout1.xml"/><Relationship Id="rId2" Type="http://schemas.openxmlformats.org/officeDocument/2006/relationships/hyperlink" Target="https://portal.hdfgroup.org/display/support/HDF5+1.8.21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portal.hdfgroup.org/display/HDF5/New+Features+in+HDF5+Release+1.12#NewFeaturesinHDF5Release1.12-vol" TargetMode="External"/><Relationship Id="rId4" Type="http://schemas.openxmlformats.org/officeDocument/2006/relationships/hyperlink" Target="https://portal.hdfgroup.org/display/HDF5/Update+to+References" TargetMode="External"/><Relationship Id="rId1" Type="http://schemas.openxmlformats.org/officeDocument/2006/relationships/slideLayout" Target="../slideLayouts/slideLayout1.xml"/><Relationship Id="rId2" Type="http://schemas.openxmlformats.org/officeDocument/2006/relationships/hyperlink" Target="https://portal.hdfgroup.org/display/support/HDF5+1.12.0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bitbucket.hdfgroup.org/projects/HDF5VOL/repos/rest/browse" TargetMode="External"/><Relationship Id="rId3" Type="http://schemas.openxmlformats.org/officeDocument/2006/relationships/hyperlink" Target="https://github.com/HDFGroup/vol-rest/blob/hdf5_1_12_update/docs/users_guide.pdf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wmf"/><Relationship Id="rId5" Type="http://schemas.openxmlformats.org/officeDocument/2006/relationships/image" Target="../media/image8.png"/><Relationship Id="rId6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wmf"/><Relationship Id="rId5" Type="http://schemas.openxmlformats.org/officeDocument/2006/relationships/image" Target="../media/image8.png"/><Relationship Id="rId6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https://hdf5.wiki/" TargetMode="External"/><Relationship Id="rId3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mailto:epourmal@hdfgroup.org" TargetMode="External"/><Relationship Id="rId4" Type="http://schemas.openxmlformats.org/officeDocument/2006/relationships/hyperlink" Target="https://forum.hdfgroup.org/" TargetMode="External"/><Relationship Id="rId5" Type="http://schemas.openxmlformats.org/officeDocument/2006/relationships/hyperlink" Target="mailto:help@hdfgroup.org" TargetMode="External"/><Relationship Id="rId6" Type="http://schemas.openxmlformats.org/officeDocument/2006/relationships/hyperlink" Target="https://hdfgroup.org/" TargetMode="External"/><Relationship Id="rId1" Type="http://schemas.openxmlformats.org/officeDocument/2006/relationships/slideLayout" Target="../slideLayouts/slideLayout1.xml"/><Relationship Id="rId2" Type="http://schemas.openxmlformats.org/officeDocument/2006/relationships/hyperlink" Target="https://www.hdfgroup.org/category/webinar/" TargetMode="Externa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dfql.com/" TargetMode="External"/><Relationship Id="rId4" Type="http://schemas.openxmlformats.org/officeDocument/2006/relationships/hyperlink" Target="mailto:rick@hdfql.com" TargetMode="External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steven-varga/h5cpp" TargetMode="External"/><Relationship Id="rId4" Type="http://schemas.openxmlformats.org/officeDocument/2006/relationships/hyperlink" Target="http://h5cpp.org/download/" TargetMode="External"/><Relationship Id="rId1" Type="http://schemas.openxmlformats.org/officeDocument/2006/relationships/slideLayout" Target="../slideLayouts/slideLayout6.xml"/><Relationship Id="rId2" Type="http://schemas.openxmlformats.org/officeDocument/2006/relationships/hyperlink" Target="http://h5cpp.org/" TargetMode="Externa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45FC722-1AE3-4D57-BABB-6EEA8C6297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5075" y="1967163"/>
            <a:ext cx="13471525" cy="1566612"/>
          </a:xfrm>
        </p:spPr>
        <p:txBody>
          <a:bodyPr/>
          <a:lstStyle/>
          <a:p>
            <a:r>
              <a:rPr lang="en-US" dirty="0" smtClean="0"/>
              <a:t>HDF5 </a:t>
            </a:r>
            <a:r>
              <a:rPr lang="en-US" smtClean="0"/>
              <a:t>and Ecosystem: what is new?</a:t>
            </a:r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="" xmlns:a16="http://schemas.microsoft.com/office/drawing/2014/main" id="{83062308-CCD0-4368-BCB1-94C3FC5EB2A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235075" y="3962400"/>
            <a:ext cx="8366125" cy="1905000"/>
          </a:xfrm>
        </p:spPr>
        <p:txBody>
          <a:bodyPr/>
          <a:lstStyle/>
          <a:p>
            <a:r>
              <a:rPr lang="en-US" sz="4400" smtClean="0"/>
              <a:t>ESIP </a:t>
            </a:r>
          </a:p>
          <a:p>
            <a:r>
              <a:rPr lang="en-US" sz="4400" dirty="0" smtClean="0"/>
              <a:t>HDF Town Hall</a:t>
            </a:r>
          </a:p>
          <a:p>
            <a:r>
              <a:rPr lang="en-US" sz="4400" dirty="0" smtClean="0"/>
              <a:t>June </a:t>
            </a:r>
            <a:r>
              <a:rPr lang="en-US" sz="4400" dirty="0" smtClean="0"/>
              <a:t>22, 2020</a:t>
            </a:r>
            <a:endParaRPr lang="en-US" sz="44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>
          <a:xfrm>
            <a:off x="14169382" y="11357736"/>
            <a:ext cx="8843017" cy="1291463"/>
          </a:xfrm>
        </p:spPr>
        <p:txBody>
          <a:bodyPr/>
          <a:lstStyle/>
          <a:p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Elena </a:t>
            </a:r>
            <a:r>
              <a:rPr lang="en-US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Pourmal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hlinkClick r:id="rId2"/>
              </a:rPr>
              <a:t>epourmal@hdfgroup.org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en-US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562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="" xmlns:a16="http://schemas.microsoft.com/office/drawing/2014/main" id="{0EC34A5C-5C4A-4728-8E24-F6FB98A698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="" xmlns:a16="http://schemas.microsoft.com/office/drawing/2014/main" id="{CCFA48D2-F749-497B-9CE4-3FAE45138F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HDF update</a:t>
            </a:r>
          </a:p>
          <a:p>
            <a:pPr lvl="1"/>
            <a:r>
              <a:rPr lang="en-US" dirty="0" smtClean="0"/>
              <a:t>Releases and new features</a:t>
            </a:r>
          </a:p>
          <a:p>
            <a:pPr lvl="1"/>
            <a:r>
              <a:rPr lang="en-US" dirty="0" smtClean="0"/>
              <a:t>Community engagement</a:t>
            </a:r>
          </a:p>
          <a:p>
            <a:pPr lvl="2"/>
            <a:r>
              <a:rPr lang="en-US" dirty="0" err="1" smtClean="0"/>
              <a:t>Github</a:t>
            </a:r>
            <a:r>
              <a:rPr lang="en-US" dirty="0" smtClean="0"/>
              <a:t> move</a:t>
            </a:r>
          </a:p>
          <a:p>
            <a:pPr lvl="2"/>
            <a:r>
              <a:rPr lang="en-US" dirty="0" smtClean="0"/>
              <a:t>Documentation work</a:t>
            </a:r>
          </a:p>
          <a:p>
            <a:pPr lvl="2"/>
            <a:r>
              <a:rPr lang="en-US" dirty="0" smtClean="0"/>
              <a:t>HDF5 User’s Group meeting </a:t>
            </a:r>
          </a:p>
          <a:p>
            <a:pPr lvl="2"/>
            <a:r>
              <a:rPr lang="en-US" dirty="0" smtClean="0"/>
              <a:t>The HDF Group Webinars</a:t>
            </a:r>
          </a:p>
          <a:p>
            <a:r>
              <a:rPr lang="en-US" dirty="0" smtClean="0"/>
              <a:t>HDF5 ecosystem </a:t>
            </a:r>
            <a:r>
              <a:rPr lang="en-US" dirty="0" smtClean="0"/>
              <a:t>update</a:t>
            </a:r>
            <a:endParaRPr lang="en-US" dirty="0"/>
          </a:p>
          <a:p>
            <a:pPr lvl="1"/>
            <a:r>
              <a:rPr lang="en-US" dirty="0" err="1" smtClean="0"/>
              <a:t>HDFql</a:t>
            </a:r>
            <a:endParaRPr lang="en-US" dirty="0" smtClean="0"/>
          </a:p>
          <a:p>
            <a:pPr lvl="1"/>
            <a:r>
              <a:rPr lang="en-US" dirty="0" smtClean="0"/>
              <a:t>H5CPP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6154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HDF update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Releases and new features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3706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HDF4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HDF 4.2.15 </a:t>
            </a:r>
            <a:r>
              <a:rPr lang="en-US" dirty="0" smtClean="0"/>
              <a:t>released in February 2020</a:t>
            </a:r>
          </a:p>
          <a:p>
            <a:pPr lvl="1"/>
            <a:r>
              <a:rPr lang="en-US" dirty="0" smtClean="0"/>
              <a:t>Added support for </a:t>
            </a:r>
          </a:p>
          <a:p>
            <a:pPr lvl="2"/>
            <a:r>
              <a:rPr lang="en-US" dirty="0" err="1" smtClean="0"/>
              <a:t>macOS</a:t>
            </a:r>
            <a:r>
              <a:rPr lang="en-US" dirty="0" smtClean="0"/>
              <a:t> 10.13 and 10.14</a:t>
            </a:r>
          </a:p>
          <a:p>
            <a:pPr lvl="2"/>
            <a:r>
              <a:rPr lang="en-US" dirty="0" smtClean="0"/>
              <a:t>VS2019</a:t>
            </a:r>
          </a:p>
          <a:p>
            <a:pPr lvl="2"/>
            <a:r>
              <a:rPr lang="en-US" dirty="0" err="1" smtClean="0"/>
              <a:t>MinGW</a:t>
            </a:r>
            <a:r>
              <a:rPr lang="en-US" dirty="0" smtClean="0"/>
              <a:t> (for C library only)</a:t>
            </a:r>
          </a:p>
          <a:p>
            <a:pPr lvl="1"/>
            <a:r>
              <a:rPr lang="en-US" dirty="0" smtClean="0"/>
              <a:t>Code cleanup: fixed memory leaks and refactored code.</a:t>
            </a:r>
            <a:endParaRPr lang="en-US" dirty="0"/>
          </a:p>
          <a:p>
            <a:r>
              <a:rPr lang="en-US" dirty="0" smtClean="0"/>
              <a:t>HDF4 is deprecated in favor of HDF5</a:t>
            </a:r>
          </a:p>
          <a:p>
            <a:pPr lvl="1"/>
            <a:r>
              <a:rPr lang="en-US" dirty="0" smtClean="0"/>
              <a:t>Use </a:t>
            </a:r>
            <a:r>
              <a:rPr lang="en-US" dirty="0" smtClean="0">
                <a:hlinkClick r:id="rId3"/>
              </a:rPr>
              <a:t>h4toh5tools</a:t>
            </a:r>
            <a:r>
              <a:rPr lang="en-US" dirty="0" smtClean="0"/>
              <a:t> software to convert </a:t>
            </a:r>
            <a:r>
              <a:rPr lang="en-US" dirty="0"/>
              <a:t>HDF4 files to HDF5 </a:t>
            </a:r>
            <a:endParaRPr lang="en-US" dirty="0" smtClean="0"/>
          </a:p>
          <a:p>
            <a:r>
              <a:rPr lang="en-US" dirty="0" smtClean="0"/>
              <a:t>The HDF Group will provide HDF4 releases once a year to keep up with the new systems and compilers</a:t>
            </a:r>
          </a:p>
          <a:p>
            <a:pPr lvl="1"/>
            <a:r>
              <a:rPr lang="en-US" dirty="0" smtClean="0"/>
              <a:t>Known problems: Fortran library build fails with </a:t>
            </a:r>
            <a:r>
              <a:rPr lang="en-US" dirty="0" err="1" smtClean="0"/>
              <a:t>gcc</a:t>
            </a:r>
            <a:r>
              <a:rPr lang="en-US" dirty="0" smtClean="0"/>
              <a:t> 10</a:t>
            </a:r>
          </a:p>
          <a:p>
            <a:r>
              <a:rPr lang="en-US" dirty="0" smtClean="0"/>
              <a:t>Migrate to HDF5 </a:t>
            </a:r>
            <a:r>
              <a:rPr lang="en-US" dirty="0" smtClean="0"/>
              <a:t>now!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8748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HDF5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89100" y="2590800"/>
            <a:ext cx="21247100" cy="10439400"/>
          </a:xfrm>
        </p:spPr>
        <p:txBody>
          <a:bodyPr/>
          <a:lstStyle/>
          <a:p>
            <a:r>
              <a:rPr lang="en-US" dirty="0" smtClean="0"/>
              <a:t>Current maintenance releases (1.8.*, 1.10.*, 1.12.*)</a:t>
            </a:r>
          </a:p>
          <a:p>
            <a:pPr lvl="1"/>
            <a:r>
              <a:rPr lang="en-US" u="sng" dirty="0" smtClean="0"/>
              <a:t>In all releases we addressed </a:t>
            </a:r>
            <a:r>
              <a:rPr lang="en-US" u="sng" dirty="0"/>
              <a:t>vulnerability </a:t>
            </a:r>
            <a:r>
              <a:rPr lang="en-US" u="sng" dirty="0" smtClean="0"/>
              <a:t>issues reported by HDF5 Community </a:t>
            </a:r>
          </a:p>
          <a:p>
            <a:pPr lvl="1"/>
            <a:r>
              <a:rPr lang="en-US" dirty="0" smtClean="0">
                <a:hlinkClick r:id="rId2"/>
              </a:rPr>
              <a:t>HDF5 </a:t>
            </a:r>
            <a:r>
              <a:rPr lang="en-US" dirty="0">
                <a:hlinkClick r:id="rId2"/>
              </a:rPr>
              <a:t>1.8.21 </a:t>
            </a:r>
            <a:r>
              <a:rPr lang="en-US" dirty="0" smtClean="0"/>
              <a:t>June </a:t>
            </a:r>
            <a:r>
              <a:rPr lang="en-US" dirty="0" smtClean="0"/>
              <a:t>2018</a:t>
            </a:r>
          </a:p>
          <a:p>
            <a:pPr lvl="2"/>
            <a:r>
              <a:rPr lang="en-US" dirty="0" smtClean="0"/>
              <a:t>Updated C++ </a:t>
            </a:r>
            <a:r>
              <a:rPr lang="en-US" dirty="0" smtClean="0"/>
              <a:t>APIs; bug fixes in tools</a:t>
            </a:r>
            <a:endParaRPr lang="en-US" dirty="0" smtClean="0"/>
          </a:p>
          <a:p>
            <a:pPr lvl="2"/>
            <a:r>
              <a:rPr lang="en-US" dirty="0" smtClean="0"/>
              <a:t>The HDF Group </a:t>
            </a:r>
            <a:r>
              <a:rPr lang="en-US" dirty="0" smtClean="0"/>
              <a:t>will release </a:t>
            </a:r>
            <a:r>
              <a:rPr lang="en-US" dirty="0" smtClean="0"/>
              <a:t>HDF5 1.8.22 later in the </a:t>
            </a:r>
            <a:r>
              <a:rPr lang="en-US" dirty="0" smtClean="0"/>
              <a:t>year</a:t>
            </a:r>
            <a:endParaRPr lang="en-US" dirty="0" smtClean="0"/>
          </a:p>
          <a:p>
            <a:pPr lvl="2"/>
            <a:r>
              <a:rPr lang="en-US" dirty="0" smtClean="0"/>
              <a:t>Consider migrating </a:t>
            </a:r>
            <a:r>
              <a:rPr lang="en-US" dirty="0"/>
              <a:t>to HDF5 </a:t>
            </a:r>
            <a:r>
              <a:rPr lang="en-US" dirty="0" smtClean="0"/>
              <a:t>1.10.6 or HDF5 1.12.0 now unless you see performance degradation </a:t>
            </a:r>
            <a:r>
              <a:rPr lang="en-US" dirty="0" smtClean="0"/>
              <a:t>for your application</a:t>
            </a:r>
          </a:p>
          <a:p>
            <a:pPr lvl="2"/>
            <a:r>
              <a:rPr lang="en-US" dirty="0" smtClean="0"/>
              <a:t>Support for 1.8.* releases will be dropped as soon as we address performance issues in 1.10 and 1.12 releases.</a:t>
            </a:r>
            <a:endParaRPr lang="en-US" dirty="0" smtClean="0"/>
          </a:p>
          <a:p>
            <a:pPr lvl="1"/>
            <a:r>
              <a:rPr lang="en-US" dirty="0" smtClean="0">
                <a:hlinkClick r:id="rId3"/>
              </a:rPr>
              <a:t>HDF5 </a:t>
            </a:r>
            <a:r>
              <a:rPr lang="en-US" dirty="0">
                <a:hlinkClick r:id="rId3"/>
              </a:rPr>
              <a:t>1.10.6 </a:t>
            </a:r>
            <a:r>
              <a:rPr lang="en-US" dirty="0"/>
              <a:t> </a:t>
            </a:r>
            <a:r>
              <a:rPr lang="en-US" dirty="0" smtClean="0"/>
              <a:t>December </a:t>
            </a:r>
            <a:r>
              <a:rPr lang="en-US" dirty="0" smtClean="0"/>
              <a:t>2019</a:t>
            </a:r>
          </a:p>
          <a:p>
            <a:pPr lvl="2"/>
            <a:r>
              <a:rPr lang="en-US" dirty="0" smtClean="0"/>
              <a:t>Added </a:t>
            </a:r>
            <a:r>
              <a:rPr lang="en-US" dirty="0">
                <a:hlinkClick r:id="rId4"/>
              </a:rPr>
              <a:t>S3 and HDFS </a:t>
            </a:r>
            <a:r>
              <a:rPr lang="en-US" dirty="0" smtClean="0">
                <a:hlinkClick r:id="rId4"/>
              </a:rPr>
              <a:t>read-only Virtual </a:t>
            </a:r>
            <a:r>
              <a:rPr lang="en-US" dirty="0">
                <a:hlinkClick r:id="rId4"/>
              </a:rPr>
              <a:t>File Drivers (VFDs</a:t>
            </a:r>
            <a:r>
              <a:rPr lang="en-US" dirty="0" smtClean="0">
                <a:hlinkClick r:id="rId4"/>
              </a:rPr>
              <a:t>)</a:t>
            </a:r>
            <a:r>
              <a:rPr lang="en-US" dirty="0" smtClean="0"/>
              <a:t> (more info on the next slides)</a:t>
            </a:r>
          </a:p>
          <a:p>
            <a:pPr lvl="2"/>
            <a:r>
              <a:rPr lang="en-US" dirty="0" smtClean="0"/>
              <a:t>Improved performance when creating a large number of objects</a:t>
            </a:r>
          </a:p>
          <a:p>
            <a:pPr lvl="2"/>
            <a:r>
              <a:rPr lang="en-US" dirty="0" smtClean="0"/>
              <a:t>Addressed several backward compatibility issues when creating files to be read by HDF5 1.8.* versions</a:t>
            </a:r>
          </a:p>
          <a:p>
            <a:pPr lvl="2"/>
            <a:r>
              <a:rPr lang="en-US" dirty="0" smtClean="0"/>
              <a:t>HDF5 1.10.7 </a:t>
            </a:r>
            <a:r>
              <a:rPr lang="en-US" dirty="0" smtClean="0"/>
              <a:t>August 2020</a:t>
            </a:r>
            <a:endParaRPr lang="en-US" dirty="0" smtClean="0"/>
          </a:p>
          <a:p>
            <a:pPr lvl="3"/>
            <a:r>
              <a:rPr lang="en-US" dirty="0" smtClean="0"/>
              <a:t>Performance improvements for handling selections and large number of objects</a:t>
            </a:r>
          </a:p>
        </p:txBody>
      </p:sp>
    </p:spTree>
    <p:extLst>
      <p:ext uri="{BB962C8B-B14F-4D97-AF65-F5344CB8AC3E}">
        <p14:creationId xmlns:p14="http://schemas.microsoft.com/office/powerpoint/2010/main" val="295030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HDF5 (cont’d)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Current maintenance releases</a:t>
            </a:r>
          </a:p>
          <a:p>
            <a:pPr lvl="1"/>
            <a:r>
              <a:rPr lang="en-US" dirty="0" smtClean="0">
                <a:hlinkClick r:id="rId2"/>
              </a:rPr>
              <a:t>HDF5 1.12.0 </a:t>
            </a:r>
            <a:r>
              <a:rPr lang="en-US" dirty="0" smtClean="0"/>
              <a:t>in February 2020 – major release</a:t>
            </a:r>
          </a:p>
          <a:p>
            <a:pPr lvl="2"/>
            <a:r>
              <a:rPr lang="en-US" dirty="0" smtClean="0">
                <a:hlinkClick r:id="rId3"/>
              </a:rPr>
              <a:t>Virtual Object Layer </a:t>
            </a:r>
            <a:r>
              <a:rPr lang="en-US" dirty="0" smtClean="0"/>
              <a:t>(VOL)</a:t>
            </a:r>
          </a:p>
          <a:p>
            <a:pPr lvl="2"/>
            <a:r>
              <a:rPr lang="en-US" dirty="0" smtClean="0">
                <a:hlinkClick r:id="rId4"/>
              </a:rPr>
              <a:t>External references</a:t>
            </a:r>
            <a:endParaRPr lang="en-US" dirty="0" smtClean="0"/>
          </a:p>
          <a:p>
            <a:pPr lvl="2"/>
            <a:r>
              <a:rPr lang="en-US" dirty="0" smtClean="0"/>
              <a:t>Performance improvements when working with selections</a:t>
            </a:r>
          </a:p>
          <a:p>
            <a:pPr lvl="2"/>
            <a:r>
              <a:rPr lang="en-US" dirty="0" smtClean="0"/>
              <a:t>Extensions to file format to support new features</a:t>
            </a:r>
          </a:p>
          <a:p>
            <a:pPr lvl="2"/>
            <a:r>
              <a:rPr lang="en-US" dirty="0" smtClean="0"/>
              <a:t>Files created by HDF5 1.12.* releases maybe not compatible with HDF5 1.10.* and </a:t>
            </a:r>
            <a:r>
              <a:rPr lang="en-US" dirty="0" smtClean="0"/>
              <a:t>earlier</a:t>
            </a:r>
          </a:p>
          <a:p>
            <a:pPr lvl="3"/>
            <a:r>
              <a:rPr lang="en-US" dirty="0" smtClean="0"/>
              <a:t>H5repack tool can be used to “downgrade” the version of file format to 1.10 or to 1.8</a:t>
            </a:r>
            <a:endParaRPr lang="en-US" dirty="0" smtClean="0"/>
          </a:p>
          <a:p>
            <a:pPr lvl="1"/>
            <a:r>
              <a:rPr lang="en-US" dirty="0" smtClean="0"/>
              <a:t>Why to move to 1.12.*?</a:t>
            </a:r>
          </a:p>
          <a:p>
            <a:pPr lvl="2"/>
            <a:r>
              <a:rPr lang="en-US" dirty="0" smtClean="0"/>
              <a:t>Multiple ways to access data in Cloud and in Object Store using VOL and VFD capabilities</a:t>
            </a:r>
          </a:p>
          <a:p>
            <a:pPr lvl="3"/>
            <a:r>
              <a:rPr lang="en-US" i="1" dirty="0" smtClean="0"/>
              <a:t>Minimum or no modifications are required to applications</a:t>
            </a:r>
          </a:p>
          <a:p>
            <a:pPr lvl="2"/>
            <a:r>
              <a:rPr lang="en-US" dirty="0" smtClean="0"/>
              <a:t>External references along with existing Virtual Datasets provide a flexible way to aggregate data stored in HDF5 files</a:t>
            </a:r>
          </a:p>
          <a:p>
            <a:pPr lvl="2"/>
            <a:r>
              <a:rPr lang="en-US" dirty="0" smtClean="0"/>
              <a:t>Performance improvements for sequential and parallel HDF5</a:t>
            </a:r>
          </a:p>
        </p:txBody>
      </p:sp>
    </p:spTree>
    <p:extLst>
      <p:ext uri="{BB962C8B-B14F-4D97-AF65-F5344CB8AC3E}">
        <p14:creationId xmlns:p14="http://schemas.microsoft.com/office/powerpoint/2010/main" val="1289375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48930" y="323859"/>
            <a:ext cx="21031200" cy="2651126"/>
          </a:xfrm>
        </p:spPr>
        <p:txBody>
          <a:bodyPr/>
          <a:lstStyle/>
          <a:p>
            <a:r>
              <a:rPr lang="en-US" dirty="0" smtClean="0"/>
              <a:t>HDF5 Library Architecture (1.12.0)</a:t>
            </a:r>
            <a:endParaRPr lang="en-US" dirty="0"/>
          </a:p>
        </p:txBody>
      </p:sp>
      <p:grpSp>
        <p:nvGrpSpPr>
          <p:cNvPr id="20" name="Group 19"/>
          <p:cNvGrpSpPr/>
          <p:nvPr/>
        </p:nvGrpSpPr>
        <p:grpSpPr>
          <a:xfrm>
            <a:off x="4137232" y="2362200"/>
            <a:ext cx="15810232" cy="10032017"/>
            <a:chOff x="4137232" y="2362200"/>
            <a:chExt cx="15810232" cy="10032017"/>
          </a:xfrm>
        </p:grpSpPr>
        <p:sp>
          <p:nvSpPr>
            <p:cNvPr id="48" name="Rounded Rectangle 47"/>
            <p:cNvSpPr/>
            <p:nvPr/>
          </p:nvSpPr>
          <p:spPr>
            <a:xfrm>
              <a:off x="5328055" y="7684298"/>
              <a:ext cx="1151462" cy="2606012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0"/>
            </a:p>
          </p:txBody>
        </p:sp>
        <p:sp>
          <p:nvSpPr>
            <p:cNvPr id="49" name="Rounded Rectangle 48"/>
            <p:cNvSpPr/>
            <p:nvPr/>
          </p:nvSpPr>
          <p:spPr>
            <a:xfrm>
              <a:off x="6488399" y="7684306"/>
              <a:ext cx="1151462" cy="2606012"/>
            </a:xfrm>
            <a:prstGeom prst="roundRect">
              <a:avLst/>
            </a:prstGeom>
            <a:solidFill>
              <a:schemeClr val="bg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0"/>
            </a:p>
          </p:txBody>
        </p:sp>
        <p:sp>
          <p:nvSpPr>
            <p:cNvPr id="50" name="Rounded Rectangle 49"/>
            <p:cNvSpPr/>
            <p:nvPr/>
          </p:nvSpPr>
          <p:spPr>
            <a:xfrm>
              <a:off x="9225283" y="7684300"/>
              <a:ext cx="1151462" cy="2606012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0"/>
            </a:p>
          </p:txBody>
        </p:sp>
        <p:sp>
          <p:nvSpPr>
            <p:cNvPr id="51" name="Rounded Rectangle 50"/>
            <p:cNvSpPr/>
            <p:nvPr/>
          </p:nvSpPr>
          <p:spPr>
            <a:xfrm>
              <a:off x="8064947" y="7684300"/>
              <a:ext cx="1151462" cy="2606012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0"/>
            </a:p>
          </p:txBody>
        </p:sp>
        <p:sp>
          <p:nvSpPr>
            <p:cNvPr id="18" name="Rounded Rectangle 17"/>
            <p:cNvSpPr/>
            <p:nvPr/>
          </p:nvSpPr>
          <p:spPr>
            <a:xfrm>
              <a:off x="12336740" y="6493925"/>
              <a:ext cx="1953124" cy="3794286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0"/>
            </a:p>
          </p:txBody>
        </p:sp>
        <p:sp>
          <p:nvSpPr>
            <p:cNvPr id="45" name="Rounded Rectangle 44"/>
            <p:cNvSpPr/>
            <p:nvPr/>
          </p:nvSpPr>
          <p:spPr>
            <a:xfrm>
              <a:off x="10383922" y="6493924"/>
              <a:ext cx="1953124" cy="3796392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0"/>
            </a:p>
          </p:txBody>
        </p:sp>
        <p:sp>
          <p:nvSpPr>
            <p:cNvPr id="46" name="Rounded Rectangle 45"/>
            <p:cNvSpPr/>
            <p:nvPr/>
          </p:nvSpPr>
          <p:spPr>
            <a:xfrm>
              <a:off x="17963966" y="6493924"/>
              <a:ext cx="1953124" cy="3796392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0"/>
            </a:p>
          </p:txBody>
        </p:sp>
        <p:sp>
          <p:nvSpPr>
            <p:cNvPr id="47" name="Rounded Rectangle 46"/>
            <p:cNvSpPr/>
            <p:nvPr/>
          </p:nvSpPr>
          <p:spPr>
            <a:xfrm>
              <a:off x="16009046" y="6493925"/>
              <a:ext cx="1953124" cy="3796390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0"/>
            </a:p>
          </p:txBody>
        </p:sp>
        <p:sp>
          <p:nvSpPr>
            <p:cNvPr id="6" name="Rounded Rectangle 5"/>
            <p:cNvSpPr/>
            <p:nvPr/>
          </p:nvSpPr>
          <p:spPr>
            <a:xfrm>
              <a:off x="4137232" y="2362200"/>
              <a:ext cx="15810232" cy="1462616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7053008" y="2504023"/>
              <a:ext cx="11001730" cy="9541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600" dirty="0"/>
                <a:t>HDF5 API and language bindings</a:t>
              </a:r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4171100" y="3818460"/>
              <a:ext cx="15776364" cy="1462616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7484539" y="3960289"/>
              <a:ext cx="8606843" cy="9541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600" dirty="0"/>
                <a:t>Virtual Object Layer (VOL)</a:t>
              </a:r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4171110" y="5308586"/>
              <a:ext cx="15745988" cy="1195280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4380829" y="5361933"/>
              <a:ext cx="13653097" cy="9541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600" dirty="0"/>
                <a:t>                   Pass-through VOL connectors</a:t>
              </a:r>
            </a:p>
          </p:txBody>
        </p:sp>
        <p:sp>
          <p:nvSpPr>
            <p:cNvPr id="14" name="Rounded Rectangle 13"/>
            <p:cNvSpPr/>
            <p:nvPr/>
          </p:nvSpPr>
          <p:spPr>
            <a:xfrm>
              <a:off x="4171108" y="6493925"/>
              <a:ext cx="6192088" cy="1199902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4233355" y="6517775"/>
              <a:ext cx="6171882" cy="9541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600" dirty="0"/>
                <a:t> </a:t>
              </a:r>
              <a:r>
                <a:rPr lang="en-US" sz="5600" dirty="0" smtClean="0"/>
                <a:t>Native </a:t>
              </a:r>
              <a:r>
                <a:rPr lang="en-US" sz="5600" dirty="0"/>
                <a:t>Connector 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 rot="16200000">
              <a:off x="9020036" y="6961038"/>
              <a:ext cx="4541532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600" b="1" dirty="0"/>
                <a:t>REST</a:t>
              </a:r>
              <a:r>
                <a:rPr lang="en-US" sz="5600" dirty="0"/>
                <a:t> 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 rot="16200000">
              <a:off x="11033815" y="6938182"/>
              <a:ext cx="4469254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600" dirty="0"/>
                <a:t>DAOS 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 rot="16200000">
              <a:off x="14967625" y="6460886"/>
              <a:ext cx="4976998" cy="26776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600" dirty="0"/>
                <a:t> Data</a:t>
              </a:r>
            </a:p>
            <a:p>
              <a:r>
                <a:rPr lang="en-US" sz="5600" dirty="0"/>
                <a:t> Elevator</a:t>
              </a:r>
              <a:r>
                <a:rPr lang="en-US" sz="4000" dirty="0"/>
                <a:t> </a:t>
              </a:r>
            </a:p>
            <a:p>
              <a:r>
                <a:rPr lang="en-US" sz="4000" dirty="0"/>
                <a:t>        </a:t>
              </a:r>
              <a:r>
                <a:rPr lang="en-US" sz="5600" dirty="0"/>
                <a:t>     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 rot="16200000">
              <a:off x="16803692" y="7068268"/>
              <a:ext cx="4209072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600" dirty="0"/>
                <a:t>Hermes</a:t>
              </a:r>
              <a:r>
                <a:rPr lang="en-US" sz="4000" dirty="0"/>
                <a:t> </a:t>
              </a:r>
              <a:endParaRPr lang="en-US" sz="5600" dirty="0"/>
            </a:p>
          </p:txBody>
        </p:sp>
        <p:sp>
          <p:nvSpPr>
            <p:cNvPr id="24" name="Rounded Rectangle 23"/>
            <p:cNvSpPr/>
            <p:nvPr/>
          </p:nvSpPr>
          <p:spPr>
            <a:xfrm>
              <a:off x="4165617" y="7682198"/>
              <a:ext cx="1151462" cy="2606012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0"/>
            </a:p>
          </p:txBody>
        </p:sp>
        <p:sp>
          <p:nvSpPr>
            <p:cNvPr id="26" name="TextBox 25"/>
            <p:cNvSpPr txBox="1"/>
            <p:nvPr/>
          </p:nvSpPr>
          <p:spPr>
            <a:xfrm rot="16200000">
              <a:off x="3636069" y="8470702"/>
              <a:ext cx="2262158" cy="9541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600" dirty="0"/>
                <a:t>POSIX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 rot="16200000">
              <a:off x="4614675" y="8513050"/>
              <a:ext cx="2615814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600" dirty="0"/>
                <a:t>MPI I/O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 rot="16200000">
              <a:off x="8021777" y="8470708"/>
              <a:ext cx="1205779" cy="9541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600" b="1" dirty="0"/>
                <a:t>S3</a:t>
              </a:r>
              <a:r>
                <a:rPr lang="en-US" sz="4000" dirty="0"/>
                <a:t> </a:t>
              </a:r>
            </a:p>
          </p:txBody>
        </p:sp>
        <p:sp>
          <p:nvSpPr>
            <p:cNvPr id="32" name="TextBox 31"/>
            <p:cNvSpPr txBox="1"/>
            <p:nvPr/>
          </p:nvSpPr>
          <p:spPr>
            <a:xfrm rot="16200000">
              <a:off x="8771371" y="8538440"/>
              <a:ext cx="2058577" cy="9541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600" dirty="0"/>
                <a:t>HDFS</a:t>
              </a: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7489334" y="8605869"/>
              <a:ext cx="70884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s-IS" sz="3200" dirty="0"/>
                <a:t>….</a:t>
              </a:r>
              <a:endParaRPr lang="en-US" sz="3200" dirty="0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14249400" y="7300702"/>
              <a:ext cx="1822935" cy="16312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s-IS" sz="10000" dirty="0"/>
                <a:t>….</a:t>
              </a:r>
              <a:endParaRPr lang="en-US" sz="10000" dirty="0"/>
            </a:p>
          </p:txBody>
        </p:sp>
        <p:sp>
          <p:nvSpPr>
            <p:cNvPr id="36" name="Rounded Rectangle 35"/>
            <p:cNvSpPr/>
            <p:nvPr/>
          </p:nvSpPr>
          <p:spPr>
            <a:xfrm>
              <a:off x="4137232" y="10288211"/>
              <a:ext cx="15799848" cy="2106006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0"/>
            </a:p>
          </p:txBody>
        </p:sp>
        <p:sp>
          <p:nvSpPr>
            <p:cNvPr id="37" name="Cloud 36"/>
            <p:cNvSpPr/>
            <p:nvPr/>
          </p:nvSpPr>
          <p:spPr>
            <a:xfrm>
              <a:off x="15846634" y="10699730"/>
              <a:ext cx="3525100" cy="1320800"/>
            </a:xfrm>
            <a:prstGeom prst="cloud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accent1">
                    <a:lumMod val="45000"/>
                    <a:lumOff val="55000"/>
                  </a:schemeClr>
                </a:gs>
                <a:gs pos="78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0"/>
            </a:p>
          </p:txBody>
        </p:sp>
        <p:sp>
          <p:nvSpPr>
            <p:cNvPr id="38" name="Can 37"/>
            <p:cNvSpPr/>
            <p:nvPr/>
          </p:nvSpPr>
          <p:spPr>
            <a:xfrm>
              <a:off x="12066268" y="10699730"/>
              <a:ext cx="1751332" cy="609600"/>
            </a:xfrm>
            <a:prstGeom prst="can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accent1">
                    <a:lumMod val="45000"/>
                    <a:lumOff val="55000"/>
                  </a:schemeClr>
                </a:gs>
                <a:gs pos="78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0"/>
            </a:p>
          </p:txBody>
        </p:sp>
        <p:sp>
          <p:nvSpPr>
            <p:cNvPr id="39" name="Can 38"/>
            <p:cNvSpPr/>
            <p:nvPr/>
          </p:nvSpPr>
          <p:spPr>
            <a:xfrm>
              <a:off x="12371068" y="11004530"/>
              <a:ext cx="1751332" cy="609600"/>
            </a:xfrm>
            <a:prstGeom prst="can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accent1">
                    <a:lumMod val="45000"/>
                    <a:lumOff val="55000"/>
                  </a:schemeClr>
                </a:gs>
                <a:gs pos="78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0"/>
            </a:p>
          </p:txBody>
        </p:sp>
        <p:sp>
          <p:nvSpPr>
            <p:cNvPr id="40" name="Can 39"/>
            <p:cNvSpPr/>
            <p:nvPr/>
          </p:nvSpPr>
          <p:spPr>
            <a:xfrm>
              <a:off x="12675868" y="11309330"/>
              <a:ext cx="1751332" cy="609600"/>
            </a:xfrm>
            <a:prstGeom prst="can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accent1">
                    <a:lumMod val="45000"/>
                    <a:lumOff val="55000"/>
                  </a:schemeClr>
                </a:gs>
                <a:gs pos="78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0"/>
            </a:p>
          </p:txBody>
        </p:sp>
        <p:sp>
          <p:nvSpPr>
            <p:cNvPr id="41" name="Can 40"/>
            <p:cNvSpPr/>
            <p:nvPr/>
          </p:nvSpPr>
          <p:spPr>
            <a:xfrm>
              <a:off x="5123624" y="11038407"/>
              <a:ext cx="2166352" cy="853734"/>
            </a:xfrm>
            <a:prstGeom prst="can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accent1">
                    <a:lumMod val="45000"/>
                    <a:lumOff val="55000"/>
                  </a:schemeClr>
                </a:gs>
                <a:gs pos="78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0"/>
            </a:p>
          </p:txBody>
        </p:sp>
        <p:pic>
          <p:nvPicPr>
            <p:cNvPr id="42" name="Picture 4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26426" y="10361064"/>
              <a:ext cx="3494200" cy="1935144"/>
            </a:xfrm>
            <a:prstGeom prst="rect">
              <a:avLst/>
            </a:prstGeom>
          </p:spPr>
        </p:pic>
        <p:sp>
          <p:nvSpPr>
            <p:cNvPr id="44" name="TextBox 43"/>
            <p:cNvSpPr txBox="1"/>
            <p:nvPr/>
          </p:nvSpPr>
          <p:spPr>
            <a:xfrm rot="16200000">
              <a:off x="5864431" y="8477894"/>
              <a:ext cx="2392590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600" dirty="0"/>
                <a:t>SWMR</a:t>
              </a:r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1799307" y="8382000"/>
            <a:ext cx="128753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VFDs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88819" y="6553200"/>
            <a:ext cx="42307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HDF5  </a:t>
            </a:r>
            <a:r>
              <a:rPr lang="en-US" sz="3600" dirty="0" smtClean="0"/>
              <a:t>Core Library</a:t>
            </a:r>
            <a:endParaRPr lang="en-US" sz="3600" dirty="0"/>
          </a:p>
        </p:txBody>
      </p:sp>
      <p:sp>
        <p:nvSpPr>
          <p:cNvPr id="16" name="TextBox 15"/>
          <p:cNvSpPr txBox="1"/>
          <p:nvPr/>
        </p:nvSpPr>
        <p:spPr>
          <a:xfrm>
            <a:off x="2893153" y="12725400"/>
            <a:ext cx="189558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/>
              <a:t>HDF5 applications can talk to Cloud using </a:t>
            </a:r>
            <a:r>
              <a:rPr lang="en-US" sz="4000" b="1" dirty="0" smtClean="0"/>
              <a:t>S3</a:t>
            </a:r>
            <a:r>
              <a:rPr lang="en-US" sz="4000" dirty="0" smtClean="0"/>
              <a:t> VFD or </a:t>
            </a:r>
            <a:r>
              <a:rPr lang="en-US" sz="4000" b="1" dirty="0" smtClean="0"/>
              <a:t>REST</a:t>
            </a:r>
            <a:r>
              <a:rPr lang="en-US" sz="4000" dirty="0" smtClean="0"/>
              <a:t> VOL and HSDS server</a:t>
            </a:r>
            <a:endParaRPr lang="en-US" sz="4000" dirty="0"/>
          </a:p>
        </p:txBody>
      </p:sp>
      <p:sp>
        <p:nvSpPr>
          <p:cNvPr id="52" name="TextBox 51"/>
          <p:cNvSpPr txBox="1"/>
          <p:nvPr/>
        </p:nvSpPr>
        <p:spPr>
          <a:xfrm>
            <a:off x="20001417" y="6493924"/>
            <a:ext cx="43825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smtClean="0"/>
              <a:t>External connectors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093789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HDF5 Cloud Solutions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1689100" y="2667000"/>
            <a:ext cx="10807700" cy="922020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S3 VFD</a:t>
            </a:r>
          </a:p>
          <a:p>
            <a:r>
              <a:rPr lang="en-US" sz="3600" dirty="0" smtClean="0"/>
              <a:t>Part of the 1.10.6 and 1.12.0 </a:t>
            </a:r>
            <a:r>
              <a:rPr lang="en-US" sz="3600" dirty="0" smtClean="0"/>
              <a:t>releases</a:t>
            </a:r>
          </a:p>
          <a:p>
            <a:r>
              <a:rPr lang="en-US" sz="3600" dirty="0" smtClean="0"/>
              <a:t>Read-only</a:t>
            </a:r>
            <a:r>
              <a:rPr lang="en-US" sz="3600" dirty="0" smtClean="0"/>
              <a:t> </a:t>
            </a:r>
            <a:endParaRPr lang="en-US" sz="3600" dirty="0"/>
          </a:p>
          <a:p>
            <a:r>
              <a:rPr lang="en-US" sz="3600" dirty="0" smtClean="0"/>
              <a:t>Usage:</a:t>
            </a:r>
            <a:endParaRPr lang="en-US" sz="3200" dirty="0" smtClean="0">
              <a:latin typeface="Consolas" charset="0"/>
              <a:ea typeface="Consolas" charset="0"/>
              <a:cs typeface="Consolas" charset="0"/>
            </a:endParaRPr>
          </a:p>
          <a:p>
            <a:pPr marL="0" indent="0">
              <a:buNone/>
            </a:pPr>
            <a:r>
              <a:rPr lang="en-US" sz="2800" dirty="0">
                <a:solidFill>
                  <a:srgbClr val="154F86"/>
                </a:solidFill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sz="2800" dirty="0" smtClean="0">
                <a:solidFill>
                  <a:srgbClr val="154F86"/>
                </a:solidFill>
                <a:latin typeface="Consolas" charset="0"/>
                <a:ea typeface="Consolas" charset="0"/>
                <a:cs typeface="Consolas" charset="0"/>
              </a:rPr>
              <a:t>  H5FD_ros3_fapl_t </a:t>
            </a:r>
            <a:r>
              <a:rPr lang="en-US" sz="2800" dirty="0">
                <a:solidFill>
                  <a:srgbClr val="154F86"/>
                </a:solidFill>
                <a:latin typeface="Consolas" charset="0"/>
                <a:ea typeface="Consolas" charset="0"/>
                <a:cs typeface="Consolas" charset="0"/>
              </a:rPr>
              <a:t>ros3_fa </a:t>
            </a:r>
            <a:r>
              <a:rPr lang="en-US" sz="2800" dirty="0">
                <a:latin typeface="Consolas" charset="0"/>
                <a:ea typeface="Consolas" charset="0"/>
                <a:cs typeface="Consolas" charset="0"/>
              </a:rPr>
              <a:t>= { 1, 0, "", "", "" };</a:t>
            </a:r>
          </a:p>
          <a:p>
            <a:pPr marL="0" indent="0">
              <a:buNone/>
            </a:pPr>
            <a:r>
              <a:rPr lang="en-US" sz="2800" dirty="0" smtClean="0">
                <a:latin typeface="Consolas" charset="0"/>
                <a:ea typeface="Consolas" charset="0"/>
                <a:cs typeface="Consolas" charset="0"/>
              </a:rPr>
              <a:t>   </a:t>
            </a:r>
            <a:r>
              <a:rPr lang="en-US" sz="2800" dirty="0" err="1" smtClean="0">
                <a:latin typeface="Consolas" charset="0"/>
                <a:ea typeface="Consolas" charset="0"/>
                <a:cs typeface="Consolas" charset="0"/>
              </a:rPr>
              <a:t>fapl_id</a:t>
            </a:r>
            <a:r>
              <a:rPr lang="en-US" sz="2800" dirty="0" smtClean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sz="2800" dirty="0">
                <a:latin typeface="Consolas" charset="0"/>
                <a:ea typeface="Consolas" charset="0"/>
                <a:cs typeface="Consolas" charset="0"/>
              </a:rPr>
              <a:t>= H5Pcreate(H5P_FILE_ACCESS);</a:t>
            </a:r>
          </a:p>
          <a:p>
            <a:pPr marL="0" indent="0">
              <a:buNone/>
            </a:pPr>
            <a:r>
              <a:rPr lang="en-US" sz="2800" dirty="0" smtClean="0">
                <a:latin typeface="Consolas" charset="0"/>
                <a:ea typeface="Consolas" charset="0"/>
                <a:cs typeface="Consolas" charset="0"/>
              </a:rPr>
              <a:t>   status </a:t>
            </a:r>
            <a:r>
              <a:rPr lang="en-US" sz="2800" dirty="0">
                <a:latin typeface="Consolas" charset="0"/>
                <a:ea typeface="Consolas" charset="0"/>
                <a:cs typeface="Consolas" charset="0"/>
              </a:rPr>
              <a:t>= </a:t>
            </a:r>
            <a:r>
              <a:rPr lang="en-US" sz="2800" dirty="0">
                <a:solidFill>
                  <a:srgbClr val="154F86"/>
                </a:solidFill>
                <a:latin typeface="Consolas" charset="0"/>
                <a:ea typeface="Consolas" charset="0"/>
                <a:cs typeface="Consolas" charset="0"/>
              </a:rPr>
              <a:t>H5Pset_fapl_ros3</a:t>
            </a:r>
            <a:r>
              <a:rPr lang="en-US" sz="2800" dirty="0">
                <a:latin typeface="Consolas" charset="0"/>
                <a:ea typeface="Consolas" charset="0"/>
                <a:cs typeface="Consolas" charset="0"/>
              </a:rPr>
              <a:t>(</a:t>
            </a:r>
            <a:r>
              <a:rPr lang="en-US" sz="2800" dirty="0" err="1">
                <a:latin typeface="Consolas" charset="0"/>
                <a:ea typeface="Consolas" charset="0"/>
                <a:cs typeface="Consolas" charset="0"/>
              </a:rPr>
              <a:t>fapl_id</a:t>
            </a:r>
            <a:r>
              <a:rPr lang="en-US" sz="2800" dirty="0">
                <a:latin typeface="Consolas" charset="0"/>
                <a:ea typeface="Consolas" charset="0"/>
                <a:cs typeface="Consolas" charset="0"/>
              </a:rPr>
              <a:t>, &amp;ros3_fa);</a:t>
            </a:r>
          </a:p>
          <a:p>
            <a:pPr marL="0" indent="0">
              <a:buNone/>
            </a:pPr>
            <a:r>
              <a:rPr lang="en-US" sz="2800" dirty="0" smtClean="0">
                <a:latin typeface="Consolas" charset="0"/>
                <a:ea typeface="Consolas" charset="0"/>
                <a:cs typeface="Consolas" charset="0"/>
              </a:rPr>
              <a:t>   file = </a:t>
            </a:r>
            <a:r>
              <a:rPr lang="en-US" sz="2800" dirty="0">
                <a:latin typeface="Consolas" charset="0"/>
                <a:ea typeface="Consolas" charset="0"/>
                <a:cs typeface="Consolas" charset="0"/>
              </a:rPr>
              <a:t>H5Fopen (FILE, </a:t>
            </a:r>
            <a:r>
              <a:rPr lang="en-US" sz="2800" dirty="0">
                <a:solidFill>
                  <a:srgbClr val="154F86"/>
                </a:solidFill>
                <a:latin typeface="Consolas" charset="0"/>
                <a:ea typeface="Consolas" charset="0"/>
                <a:cs typeface="Consolas" charset="0"/>
              </a:rPr>
              <a:t>H5F_ACC_RDONLY</a:t>
            </a:r>
            <a:r>
              <a:rPr lang="en-US" sz="2800" dirty="0">
                <a:latin typeface="Consolas" charset="0"/>
                <a:ea typeface="Consolas" charset="0"/>
                <a:cs typeface="Consolas" charset="0"/>
              </a:rPr>
              <a:t>, </a:t>
            </a:r>
            <a:r>
              <a:rPr lang="en-US" sz="2800" dirty="0" err="1">
                <a:latin typeface="Consolas" charset="0"/>
                <a:ea typeface="Consolas" charset="0"/>
                <a:cs typeface="Consolas" charset="0"/>
              </a:rPr>
              <a:t>fapl_id</a:t>
            </a:r>
            <a:r>
              <a:rPr lang="en-US" sz="2800" dirty="0" smtClean="0">
                <a:latin typeface="Consolas" charset="0"/>
                <a:ea typeface="Consolas" charset="0"/>
                <a:cs typeface="Consolas" charset="0"/>
              </a:rPr>
              <a:t>);</a:t>
            </a:r>
          </a:p>
          <a:p>
            <a:pPr marL="0" indent="0">
              <a:buNone/>
            </a:pPr>
            <a:endParaRPr lang="en-US" sz="2800" dirty="0">
              <a:latin typeface="Consolas" charset="0"/>
              <a:ea typeface="Consolas" charset="0"/>
              <a:cs typeface="Consolas" charset="0"/>
            </a:endParaRPr>
          </a:p>
          <a:p>
            <a:r>
              <a:rPr lang="en-US" sz="3600" dirty="0"/>
              <a:t>Future work:</a:t>
            </a:r>
          </a:p>
          <a:p>
            <a:pPr lvl="1"/>
            <a:r>
              <a:rPr lang="en-US" sz="3200" dirty="0"/>
              <a:t>Improve scalability</a:t>
            </a:r>
          </a:p>
          <a:p>
            <a:pPr lvl="1"/>
            <a:r>
              <a:rPr lang="en-US" sz="3200" dirty="0"/>
              <a:t>Make VFD dynamically loaded and file in S3 without application modification</a:t>
            </a:r>
          </a:p>
          <a:p>
            <a:pPr lvl="1"/>
            <a:r>
              <a:rPr lang="en-US" sz="3200" dirty="0" smtClean="0"/>
              <a:t>Provide write access </a:t>
            </a:r>
            <a:r>
              <a:rPr lang="en-US" sz="3200" dirty="0"/>
              <a:t>to S3</a:t>
            </a:r>
          </a:p>
          <a:p>
            <a:pPr marL="0" indent="0">
              <a:buNone/>
            </a:pPr>
            <a:endParaRPr lang="en-US" sz="28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>
          <a:xfrm>
            <a:off x="12496800" y="2667000"/>
            <a:ext cx="10591800" cy="922020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REST VOL</a:t>
            </a:r>
          </a:p>
          <a:p>
            <a:r>
              <a:rPr lang="en-US" sz="3600" dirty="0" smtClean="0">
                <a:hlinkClick r:id="rId2"/>
              </a:rPr>
              <a:t>External plugin </a:t>
            </a:r>
            <a:r>
              <a:rPr lang="en-US" sz="3600" dirty="0" smtClean="0"/>
              <a:t>for HDF5 1.1.2.0</a:t>
            </a:r>
          </a:p>
          <a:p>
            <a:pPr marL="450850" lvl="1" indent="0">
              <a:buNone/>
            </a:pPr>
            <a:r>
              <a:rPr lang="en-US" sz="2400" dirty="0">
                <a:hlinkClick r:id="rId3"/>
              </a:rPr>
              <a:t>https://</a:t>
            </a:r>
            <a:r>
              <a:rPr lang="en-US" sz="2400" dirty="0" smtClean="0">
                <a:hlinkClick r:id="rId3"/>
              </a:rPr>
              <a:t>github.com/HDFGroup/vol-rest/blob/hdf5_1_12_update/docs/users_guide.pdf</a:t>
            </a:r>
            <a:r>
              <a:rPr lang="en-US" sz="2400" dirty="0" smtClean="0"/>
              <a:t> </a:t>
            </a:r>
            <a:endParaRPr lang="en-US" sz="2400" dirty="0" smtClean="0"/>
          </a:p>
          <a:p>
            <a:r>
              <a:rPr lang="en-US" sz="3600" dirty="0" smtClean="0"/>
              <a:t>Supports both reads and writes</a:t>
            </a:r>
            <a:endParaRPr lang="en-US" sz="3600" dirty="0" smtClean="0"/>
          </a:p>
          <a:p>
            <a:r>
              <a:rPr lang="en-US" sz="3600" dirty="0" smtClean="0"/>
              <a:t>Usage:</a:t>
            </a:r>
            <a:endParaRPr lang="en-US" sz="3600" dirty="0" smtClean="0"/>
          </a:p>
          <a:p>
            <a:pPr marL="450850" lvl="1" indent="0">
              <a:buNone/>
            </a:pPr>
            <a:r>
              <a:rPr lang="en-US" sz="2800" dirty="0" err="1" smtClean="0">
                <a:solidFill>
                  <a:srgbClr val="154F86"/>
                </a:solidFill>
                <a:latin typeface="Consolas" charset="0"/>
                <a:ea typeface="Consolas" charset="0"/>
                <a:cs typeface="Consolas" charset="0"/>
              </a:rPr>
              <a:t>RVinit</a:t>
            </a:r>
            <a:r>
              <a:rPr lang="en-US" sz="2800" dirty="0" smtClean="0">
                <a:solidFill>
                  <a:srgbClr val="154F86"/>
                </a:solidFill>
                <a:latin typeface="Consolas" charset="0"/>
                <a:ea typeface="Consolas" charset="0"/>
                <a:cs typeface="Consolas" charset="0"/>
              </a:rPr>
              <a:t>();</a:t>
            </a:r>
          </a:p>
          <a:p>
            <a:pPr marL="450850" lvl="1" indent="0">
              <a:buNone/>
            </a:pPr>
            <a:r>
              <a:rPr lang="en-US" sz="2800" dirty="0" err="1">
                <a:latin typeface="Consolas" charset="0"/>
                <a:ea typeface="Consolas" charset="0"/>
                <a:cs typeface="Consolas" charset="0"/>
              </a:rPr>
              <a:t>fapl</a:t>
            </a:r>
            <a:r>
              <a:rPr lang="en-US" sz="2800" dirty="0">
                <a:latin typeface="Consolas" charset="0"/>
                <a:ea typeface="Consolas" charset="0"/>
                <a:cs typeface="Consolas" charset="0"/>
              </a:rPr>
              <a:t> = H5Pcreate(H5P_FILE_ACCESS);    </a:t>
            </a:r>
            <a:r>
              <a:rPr lang="en-US" sz="2800" dirty="0" smtClean="0">
                <a:solidFill>
                  <a:srgbClr val="154F86"/>
                </a:solidFill>
                <a:latin typeface="Consolas" charset="0"/>
                <a:ea typeface="Consolas" charset="0"/>
                <a:cs typeface="Consolas" charset="0"/>
              </a:rPr>
              <a:t>H5Pset_fapl_rest_vol(</a:t>
            </a:r>
            <a:r>
              <a:rPr lang="en-US" sz="2800" dirty="0" err="1" smtClean="0">
                <a:solidFill>
                  <a:srgbClr val="154F86"/>
                </a:solidFill>
                <a:latin typeface="Consolas" charset="0"/>
                <a:ea typeface="Consolas" charset="0"/>
                <a:cs typeface="Consolas" charset="0"/>
              </a:rPr>
              <a:t>fapl</a:t>
            </a:r>
            <a:r>
              <a:rPr lang="en-US" sz="2800" dirty="0" smtClean="0">
                <a:solidFill>
                  <a:srgbClr val="154F86"/>
                </a:solidFill>
                <a:latin typeface="Consolas" charset="0"/>
                <a:ea typeface="Consolas" charset="0"/>
                <a:cs typeface="Consolas" charset="0"/>
              </a:rPr>
              <a:t>);</a:t>
            </a:r>
          </a:p>
          <a:p>
            <a:pPr marL="450850" lvl="1" indent="0">
              <a:buNone/>
            </a:pPr>
            <a:r>
              <a:rPr lang="en-US" sz="2800" dirty="0">
                <a:latin typeface="Consolas" charset="0"/>
                <a:ea typeface="Consolas" charset="0"/>
                <a:cs typeface="Consolas" charset="0"/>
              </a:rPr>
              <a:t>file = </a:t>
            </a:r>
            <a:r>
              <a:rPr lang="en-US" sz="2800" dirty="0" smtClean="0">
                <a:latin typeface="Consolas" charset="0"/>
                <a:ea typeface="Consolas" charset="0"/>
                <a:cs typeface="Consolas" charset="0"/>
              </a:rPr>
              <a:t>H5Fopen(filename,</a:t>
            </a:r>
            <a:r>
              <a:rPr lang="en-US" sz="2800" dirty="0" smtClean="0">
                <a:solidFill>
                  <a:srgbClr val="154F86"/>
                </a:solidFill>
                <a:latin typeface="Consolas" charset="0"/>
                <a:ea typeface="Consolas" charset="0"/>
                <a:cs typeface="Consolas" charset="0"/>
              </a:rPr>
              <a:t>H5F_ACC_RDWR</a:t>
            </a:r>
            <a:r>
              <a:rPr lang="en-US" sz="2800" dirty="0" smtClean="0">
                <a:latin typeface="Consolas" charset="0"/>
                <a:ea typeface="Consolas" charset="0"/>
                <a:cs typeface="Consolas" charset="0"/>
              </a:rPr>
              <a:t>,fapl);</a:t>
            </a:r>
          </a:p>
          <a:p>
            <a:pPr marL="450850" lvl="1" indent="0">
              <a:buNone/>
            </a:pPr>
            <a:r>
              <a:rPr lang="en-US" sz="3600" dirty="0"/>
              <a:t>o</a:t>
            </a:r>
            <a:r>
              <a:rPr lang="en-US" sz="3600" dirty="0" smtClean="0"/>
              <a:t>r set environment variable to point to connector; no modification to application is needed</a:t>
            </a:r>
          </a:p>
          <a:p>
            <a:pPr marL="450850" lvl="1" indent="0">
              <a:buNone/>
            </a:pPr>
            <a:r>
              <a:rPr lang="en-US" sz="2800" dirty="0">
                <a:latin typeface="Consolas" charset="0"/>
                <a:ea typeface="Consolas" charset="0"/>
                <a:cs typeface="Consolas" charset="0"/>
              </a:rPr>
              <a:t>HDF5_PLUGIN_PATH</a:t>
            </a:r>
            <a:r>
              <a:rPr lang="en-US" sz="2800" dirty="0" smtClean="0">
                <a:latin typeface="Consolas" charset="0"/>
                <a:ea typeface="Consolas" charset="0"/>
                <a:cs typeface="Consolas" charset="0"/>
              </a:rPr>
              <a:t>=/&lt;path&gt;/lib </a:t>
            </a:r>
          </a:p>
          <a:p>
            <a:pPr marL="450850" lvl="1" indent="0">
              <a:buNone/>
            </a:pPr>
            <a:r>
              <a:rPr lang="en-US" sz="2800" dirty="0" smtClean="0">
                <a:latin typeface="Consolas" charset="0"/>
                <a:ea typeface="Consolas" charset="0"/>
                <a:cs typeface="Consolas" charset="0"/>
              </a:rPr>
              <a:t>HDF5_VOL_CONNECTOR=REST </a:t>
            </a:r>
          </a:p>
          <a:p>
            <a:pPr marL="450850" lvl="1" indent="0">
              <a:buNone/>
            </a:pPr>
            <a:endParaRPr lang="en-US" sz="2800" dirty="0">
              <a:latin typeface="Consolas" charset="0"/>
              <a:ea typeface="Consolas" charset="0"/>
              <a:cs typeface="Consolas" charset="0"/>
            </a:endParaRPr>
          </a:p>
          <a:p>
            <a:r>
              <a:rPr lang="en-US" sz="3600" dirty="0" smtClean="0"/>
              <a:t>Future work:</a:t>
            </a:r>
          </a:p>
          <a:p>
            <a:pPr lvl="1"/>
            <a:r>
              <a:rPr lang="en-US" sz="3200" dirty="0" smtClean="0"/>
              <a:t>Provide direct access to S3</a:t>
            </a:r>
          </a:p>
          <a:p>
            <a:pPr lvl="1"/>
            <a:r>
              <a:rPr lang="en-US" sz="3200" dirty="0" smtClean="0"/>
              <a:t>Improve scalability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9235228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alibri" charset="0"/>
                <a:cs typeface="Calibri" charset="0"/>
              </a:rPr>
              <a:t>HDF5 External References</a:t>
            </a:r>
          </a:p>
        </p:txBody>
      </p:sp>
      <p:pic>
        <p:nvPicPr>
          <p:cNvPr id="6" name="Picture 8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6900" y="9086850"/>
            <a:ext cx="1943100" cy="1028700"/>
          </a:xfrm>
          <a:prstGeom prst="rect">
            <a:avLst/>
          </a:prstGeom>
          <a:noFill/>
          <a:ln w="12700">
            <a:solidFill>
              <a:srgbClr val="FF6600"/>
            </a:solidFill>
            <a:miter lim="800000"/>
            <a:headEnd/>
            <a:tailEnd/>
          </a:ln>
          <a:effectLst>
            <a:outerShdw dist="107763" dir="81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4821" name="Rectangle 12"/>
          <p:cNvSpPr>
            <a:spLocks noChangeArrowheads="1"/>
          </p:cNvSpPr>
          <p:nvPr/>
        </p:nvSpPr>
        <p:spPr bwMode="auto">
          <a:xfrm>
            <a:off x="3986212" y="5391150"/>
            <a:ext cx="874598" cy="6610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indent="683420">
              <a:lnSpc>
                <a:spcPct val="88000"/>
              </a:lnSpc>
              <a:spcBef>
                <a:spcPct val="42000"/>
              </a:spcBef>
              <a:buClr>
                <a:srgbClr val="712000"/>
              </a:buClr>
              <a:buFontTx/>
              <a:buChar char="•"/>
            </a:pPr>
            <a:endParaRPr lang="en-US" sz="4200">
              <a:solidFill>
                <a:srgbClr val="333399"/>
              </a:solidFill>
              <a:latin typeface="Calibri" charset="0"/>
              <a:cs typeface="Calibri" charset="0"/>
            </a:endParaRPr>
          </a:p>
        </p:txBody>
      </p:sp>
      <p:sp>
        <p:nvSpPr>
          <p:cNvPr id="8" name="Rectangle 15" descr="Small grid"/>
          <p:cNvSpPr>
            <a:spLocks noChangeArrowheads="1"/>
          </p:cNvSpPr>
          <p:nvPr/>
        </p:nvSpPr>
        <p:spPr bwMode="auto">
          <a:xfrm>
            <a:off x="13677900" y="8896353"/>
            <a:ext cx="1828800" cy="1109662"/>
          </a:xfrm>
          <a:prstGeom prst="rect">
            <a:avLst/>
          </a:prstGeom>
          <a:pattFill prst="smGrid">
            <a:fgClr>
              <a:srgbClr val="CCCC00"/>
            </a:fgClr>
            <a:bgClr>
              <a:srgbClr val="FFFFFF"/>
            </a:bgClr>
          </a:pattFill>
          <a:ln w="9525">
            <a:miter lim="800000"/>
            <a:headEnd/>
            <a:tailEnd/>
          </a:ln>
          <a:effectLst/>
          <a:scene3d>
            <a:camera prst="legacyPerspectiveBottomLeft"/>
            <a:lightRig rig="legacyFlat3" dir="t"/>
          </a:scene3d>
          <a:sp3d extrusionH="887400" prstMaterial="legacyMatte">
            <a:bevelT w="13500" h="13500" prst="angle"/>
            <a:bevelB w="13500" h="13500" prst="angle"/>
            <a:extrusionClr>
              <a:srgbClr val="CCCC00"/>
            </a:extrusionClr>
          </a:sp3d>
        </p:spPr>
        <p:txBody>
          <a:bodyPr wrap="none" anchor="ctr">
            <a:flatTx/>
          </a:bodyPr>
          <a:lstStyle/>
          <a:p>
            <a:pPr>
              <a:defRPr/>
            </a:pPr>
            <a:endParaRPr lang="en-US" sz="7500" dirty="0">
              <a:effectLst>
                <a:outerShdw blurRad="38100" dist="38100" dir="2700000" algn="tl">
                  <a:srgbClr val="DDDDDD"/>
                </a:outerShdw>
              </a:effectLst>
              <a:latin typeface="Calibri"/>
              <a:ea typeface="Calibri"/>
              <a:cs typeface="Calibri"/>
            </a:endParaRPr>
          </a:p>
        </p:txBody>
      </p:sp>
      <p:sp>
        <p:nvSpPr>
          <p:cNvPr id="9" name="Rectangle 17" descr="Small grid"/>
          <p:cNvSpPr>
            <a:spLocks noChangeArrowheads="1"/>
          </p:cNvSpPr>
          <p:nvPr/>
        </p:nvSpPr>
        <p:spPr bwMode="auto">
          <a:xfrm>
            <a:off x="8158158" y="7219950"/>
            <a:ext cx="1371600" cy="1257300"/>
          </a:xfrm>
          <a:prstGeom prst="rect">
            <a:avLst/>
          </a:prstGeom>
          <a:pattFill prst="smGrid">
            <a:fgClr>
              <a:srgbClr val="CCCC00"/>
            </a:fgClr>
            <a:bgClr>
              <a:srgbClr val="FFFFFF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7500">
              <a:effectLst>
                <a:outerShdw blurRad="38100" dist="38100" dir="2700000" algn="tl">
                  <a:srgbClr val="C0C0C0"/>
                </a:outerShdw>
              </a:effectLst>
              <a:latin typeface="Calibri" charset="0"/>
              <a:cs typeface="Calibri" charset="0"/>
            </a:endParaRPr>
          </a:p>
          <a:p>
            <a:pPr>
              <a:defRPr/>
            </a:pPr>
            <a:endParaRPr lang="en-US" sz="7500">
              <a:effectLst>
                <a:outerShdw blurRad="38100" dist="38100" dir="2700000" algn="tl">
                  <a:srgbClr val="C0C0C0"/>
                </a:outerShdw>
              </a:effectLst>
              <a:latin typeface="Calibri" charset="0"/>
              <a:cs typeface="Calibri" charset="0"/>
            </a:endParaRPr>
          </a:p>
        </p:txBody>
      </p:sp>
      <p:pic>
        <p:nvPicPr>
          <p:cNvPr id="10" name="Picture 20"/>
          <p:cNvPicPr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2018" y="6836108"/>
            <a:ext cx="1302544" cy="1371600"/>
          </a:xfrm>
          <a:prstGeom prst="rect">
            <a:avLst/>
          </a:prstGeom>
          <a:noFill/>
          <a:ln>
            <a:noFill/>
          </a:ln>
          <a:effectLst>
            <a:outerShdw dist="107763" dir="81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51"/>
          <p:cNvGrpSpPr>
            <a:grpSpLocks/>
          </p:cNvGrpSpPr>
          <p:nvPr/>
        </p:nvGrpSpPr>
        <p:grpSpPr bwMode="auto">
          <a:xfrm>
            <a:off x="11849098" y="6496055"/>
            <a:ext cx="2171700" cy="1589248"/>
            <a:chOff x="5181600" y="5624513"/>
            <a:chExt cx="1752600" cy="1073926"/>
          </a:xfrm>
        </p:grpSpPr>
        <p:sp>
          <p:nvSpPr>
            <p:cNvPr id="34858" name="Rectangle 23"/>
            <p:cNvSpPr>
              <a:spLocks noChangeArrowheads="1"/>
            </p:cNvSpPr>
            <p:nvPr/>
          </p:nvSpPr>
          <p:spPr bwMode="auto">
            <a:xfrm>
              <a:off x="5181600" y="5624513"/>
              <a:ext cx="1752600" cy="106684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rgbClr val="FFFF00"/>
              </a:solidFill>
              <a:miter lim="800000"/>
              <a:headEnd/>
              <a:tailEnd/>
            </a:ln>
            <a:effectLst>
              <a:outerShdw dist="107763" dir="81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eaLnBrk="0" hangingPunct="0"/>
              <a:endParaRPr lang="en-US" sz="2700">
                <a:solidFill>
                  <a:srgbClr val="333399"/>
                </a:solidFill>
                <a:latin typeface="Calibri" charset="0"/>
                <a:cs typeface="Calibri" charset="0"/>
              </a:endParaRPr>
            </a:p>
          </p:txBody>
        </p:sp>
        <p:sp>
          <p:nvSpPr>
            <p:cNvPr id="13" name="Text Box 24"/>
            <p:cNvSpPr txBox="1">
              <a:spLocks noChangeArrowheads="1"/>
            </p:cNvSpPr>
            <p:nvPr/>
          </p:nvSpPr>
          <p:spPr bwMode="auto">
            <a:xfrm>
              <a:off x="5258468" y="5700142"/>
              <a:ext cx="1353781" cy="9982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>
                <a:defRPr/>
              </a:pPr>
              <a:r>
                <a:rPr lang="en-US" sz="1800" b="1" dirty="0">
                  <a:solidFill>
                    <a:srgbClr val="333399"/>
                  </a:solidFill>
                  <a:effectLst>
                    <a:outerShdw blurRad="38100" dist="38100" dir="2700000" algn="tl">
                      <a:srgbClr val="DDDDDD"/>
                    </a:outerShdw>
                  </a:effectLst>
                  <a:latin typeface="Calibri"/>
                  <a:ea typeface="Calibri"/>
                  <a:cs typeface="Calibri"/>
                </a:rPr>
                <a:t>V1 | V2  | temp</a:t>
              </a:r>
            </a:p>
            <a:p>
              <a:pPr eaLnBrk="0" hangingPunct="0">
                <a:defRPr/>
              </a:pPr>
              <a:r>
                <a:rPr lang="en-US" sz="1800" b="1" dirty="0">
                  <a:solidFill>
                    <a:srgbClr val="333399"/>
                  </a:solidFill>
                  <a:effectLst>
                    <a:outerShdw blurRad="38100" dist="38100" dir="2700000" algn="tl">
                      <a:srgbClr val="DDDDDD"/>
                    </a:outerShdw>
                  </a:effectLst>
                  <a:latin typeface="Calibri"/>
                  <a:ea typeface="Calibri"/>
                  <a:cs typeface="Calibri"/>
                </a:rPr>
                <a:t>---- |----- |-----</a:t>
              </a:r>
            </a:p>
            <a:p>
              <a:pPr eaLnBrk="0" hangingPunct="0">
                <a:defRPr/>
              </a:pPr>
              <a:r>
                <a:rPr lang="en-US" sz="1800" b="1" dirty="0">
                  <a:solidFill>
                    <a:srgbClr val="333399"/>
                  </a:solidFill>
                  <a:effectLst>
                    <a:outerShdw blurRad="38100" dist="38100" dir="2700000" algn="tl">
                      <a:srgbClr val="DDDDDD"/>
                    </a:outerShdw>
                  </a:effectLst>
                  <a:latin typeface="Calibri"/>
                  <a:ea typeface="Calibri"/>
                  <a:cs typeface="Calibri"/>
                </a:rPr>
                <a:t> 12 |  23 |  3.1</a:t>
              </a:r>
            </a:p>
            <a:p>
              <a:pPr eaLnBrk="0" hangingPunct="0">
                <a:defRPr/>
              </a:pPr>
              <a:r>
                <a:rPr lang="en-US" sz="1800" b="1" dirty="0">
                  <a:solidFill>
                    <a:srgbClr val="333399"/>
                  </a:solidFill>
                  <a:effectLst>
                    <a:outerShdw blurRad="38100" dist="38100" dir="2700000" algn="tl">
                      <a:srgbClr val="DDDDDD"/>
                    </a:outerShdw>
                  </a:effectLst>
                  <a:latin typeface="Calibri"/>
                  <a:ea typeface="Calibri"/>
                  <a:cs typeface="Calibri"/>
                </a:rPr>
                <a:t> 15 |  24 |  4.2</a:t>
              </a:r>
            </a:p>
            <a:p>
              <a:pPr eaLnBrk="0" hangingPunct="0">
                <a:defRPr/>
              </a:pPr>
              <a:r>
                <a:rPr lang="en-US" sz="1800" b="1" dirty="0">
                  <a:solidFill>
                    <a:srgbClr val="333399"/>
                  </a:solidFill>
                  <a:effectLst>
                    <a:outerShdw blurRad="38100" dist="38100" dir="2700000" algn="tl">
                      <a:srgbClr val="DDDDDD"/>
                    </a:outerShdw>
                  </a:effectLst>
                  <a:latin typeface="Calibri"/>
                  <a:ea typeface="Calibri"/>
                  <a:cs typeface="Calibri"/>
                </a:rPr>
                <a:t> 17 |  21 |  3.6</a:t>
              </a:r>
            </a:p>
          </p:txBody>
        </p:sp>
      </p:grpSp>
      <p:pic>
        <p:nvPicPr>
          <p:cNvPr id="17" name="Picture 8" descr="mesh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2450" y="9144000"/>
            <a:ext cx="2336008" cy="157400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4840" name="Rectangle 35"/>
          <p:cNvSpPr>
            <a:spLocks noChangeArrowheads="1"/>
          </p:cNvSpPr>
          <p:nvPr/>
        </p:nvSpPr>
        <p:spPr bwMode="auto">
          <a:xfrm>
            <a:off x="3593306" y="2749859"/>
            <a:ext cx="12516644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000" dirty="0">
                <a:latin typeface="Helvetica" charset="0"/>
                <a:ea typeface="Helvetica" charset="0"/>
                <a:cs typeface="Helvetica" charset="0"/>
              </a:rPr>
              <a:t>HDF5 dataset may </a:t>
            </a:r>
            <a:r>
              <a:rPr lang="en-US" sz="4000" dirty="0" smtClean="0">
                <a:latin typeface="Helvetica" charset="0"/>
                <a:ea typeface="Helvetica" charset="0"/>
                <a:cs typeface="Helvetica" charset="0"/>
              </a:rPr>
              <a:t>now store </a:t>
            </a:r>
            <a:r>
              <a:rPr lang="en-US" sz="4000" dirty="0">
                <a:latin typeface="Helvetica" charset="0"/>
                <a:ea typeface="Helvetica" charset="0"/>
                <a:cs typeface="Helvetica" charset="0"/>
              </a:rPr>
              <a:t>references to </a:t>
            </a:r>
            <a:r>
              <a:rPr lang="en-US" sz="4000" dirty="0" smtClean="0">
                <a:latin typeface="Helvetica" charset="0"/>
                <a:ea typeface="Helvetica" charset="0"/>
                <a:cs typeface="Helvetica" charset="0"/>
              </a:rPr>
              <a:t>objects </a:t>
            </a:r>
            <a:r>
              <a:rPr lang="en-US" sz="4000" dirty="0">
                <a:latin typeface="Helvetica" charset="0"/>
                <a:ea typeface="Helvetica" charset="0"/>
                <a:cs typeface="Helvetica" charset="0"/>
              </a:rPr>
              <a:t>or </a:t>
            </a:r>
            <a:r>
              <a:rPr lang="en-US" sz="4000" dirty="0" smtClean="0">
                <a:latin typeface="Helvetica" charset="0"/>
                <a:ea typeface="Helvetica" charset="0"/>
                <a:cs typeface="Helvetica" charset="0"/>
              </a:rPr>
              <a:t>to dataset regions that are in another HDF5 file.</a:t>
            </a:r>
            <a:endParaRPr lang="en-US" sz="4000" dirty="0">
              <a:latin typeface="Helvetica" charset="0"/>
              <a:ea typeface="Helvetica" charset="0"/>
              <a:cs typeface="Helvetica" charset="0"/>
            </a:endParaRPr>
          </a:p>
        </p:txBody>
      </p:sp>
      <p:pic>
        <p:nvPicPr>
          <p:cNvPr id="38" name="Picture 37" descr="open_box.png"/>
          <p:cNvPicPr>
            <a:picLocks noChangeAspect="1"/>
          </p:cNvPicPr>
          <p:nvPr/>
        </p:nvPicPr>
        <p:blipFill>
          <a:blip r:embed="rId6">
            <a:lum contrast="-6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373"/>
          <a:stretch>
            <a:fillRect/>
          </a:stretch>
        </p:blipFill>
        <p:spPr bwMode="auto">
          <a:xfrm>
            <a:off x="16911639" y="5140658"/>
            <a:ext cx="2781298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" name="Rectangle 17" descr="Small grid"/>
          <p:cNvSpPr>
            <a:spLocks noChangeArrowheads="1"/>
          </p:cNvSpPr>
          <p:nvPr/>
        </p:nvSpPr>
        <p:spPr bwMode="auto">
          <a:xfrm>
            <a:off x="17907000" y="5029200"/>
            <a:ext cx="800100" cy="571500"/>
          </a:xfrm>
          <a:prstGeom prst="rect">
            <a:avLst/>
          </a:prstGeom>
          <a:pattFill prst="smGrid">
            <a:fgClr>
              <a:srgbClr val="CCCC00"/>
            </a:fgClr>
            <a:bgClr>
              <a:srgbClr val="FFFFFF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7500">
              <a:effectLst>
                <a:outerShdw blurRad="38100" dist="38100" dir="2700000" algn="tl">
                  <a:srgbClr val="C0C0C0"/>
                </a:outerShdw>
              </a:effectLst>
              <a:latin typeface="Calibri" charset="0"/>
              <a:cs typeface="Calibri" charset="0"/>
            </a:endParaRPr>
          </a:p>
          <a:p>
            <a:pPr>
              <a:defRPr/>
            </a:pPr>
            <a:endParaRPr lang="en-US" sz="7500">
              <a:effectLst>
                <a:outerShdw blurRad="38100" dist="38100" dir="2700000" algn="tl">
                  <a:srgbClr val="C0C0C0"/>
                </a:outerShdw>
              </a:effectLst>
              <a:latin typeface="Calibri" charset="0"/>
              <a:cs typeface="Calibri" charset="0"/>
            </a:endParaRPr>
          </a:p>
        </p:txBody>
      </p:sp>
      <p:cxnSp>
        <p:nvCxnSpPr>
          <p:cNvPr id="20" name="Straight Arrow Connector 19"/>
          <p:cNvCxnSpPr/>
          <p:nvPr/>
        </p:nvCxnSpPr>
        <p:spPr>
          <a:xfrm>
            <a:off x="9189840" y="7753350"/>
            <a:ext cx="1325760" cy="1333500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Elbow Connector 21"/>
          <p:cNvCxnSpPr/>
          <p:nvPr/>
        </p:nvCxnSpPr>
        <p:spPr>
          <a:xfrm rot="10800000" flipV="1">
            <a:off x="6698458" y="8248650"/>
            <a:ext cx="1738308" cy="1714500"/>
          </a:xfrm>
          <a:prstGeom prst="bentConnector3">
            <a:avLst>
              <a:gd name="adj1" fmla="val 50000"/>
            </a:avLst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Oval 44"/>
          <p:cNvSpPr/>
          <p:nvPr/>
        </p:nvSpPr>
        <p:spPr>
          <a:xfrm>
            <a:off x="8308187" y="7403931"/>
            <a:ext cx="132742" cy="10239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60" name="Oval 59"/>
          <p:cNvSpPr/>
          <p:nvPr/>
        </p:nvSpPr>
        <p:spPr>
          <a:xfrm>
            <a:off x="9127337" y="7689681"/>
            <a:ext cx="132742" cy="10239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61" name="Oval 60"/>
          <p:cNvSpPr/>
          <p:nvPr/>
        </p:nvSpPr>
        <p:spPr>
          <a:xfrm>
            <a:off x="8384387" y="8184981"/>
            <a:ext cx="132742" cy="10239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46" name="Rectangle 45"/>
          <p:cNvSpPr/>
          <p:nvPr/>
        </p:nvSpPr>
        <p:spPr>
          <a:xfrm>
            <a:off x="11696701" y="7181850"/>
            <a:ext cx="2324098" cy="267324"/>
          </a:xfrm>
          <a:prstGeom prst="rect">
            <a:avLst/>
          </a:prstGeom>
          <a:noFill/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63" name="Rectangle 62"/>
          <p:cNvSpPr/>
          <p:nvPr/>
        </p:nvSpPr>
        <p:spPr>
          <a:xfrm>
            <a:off x="10134601" y="9270833"/>
            <a:ext cx="1168014" cy="670890"/>
          </a:xfrm>
          <a:prstGeom prst="rect">
            <a:avLst/>
          </a:prstGeom>
          <a:noFill/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cxnSp>
        <p:nvCxnSpPr>
          <p:cNvPr id="67" name="Straight Arrow Connector 66"/>
          <p:cNvCxnSpPr>
            <a:stCxn id="45" idx="4"/>
            <a:endCxn id="10" idx="3"/>
          </p:cNvCxnSpPr>
          <p:nvPr/>
        </p:nvCxnSpPr>
        <p:spPr>
          <a:xfrm flipH="1">
            <a:off x="6024563" y="7506324"/>
            <a:ext cx="2349994" cy="15584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Oval 69"/>
          <p:cNvSpPr/>
          <p:nvPr/>
        </p:nvSpPr>
        <p:spPr>
          <a:xfrm>
            <a:off x="13851737" y="9042231"/>
            <a:ext cx="132742" cy="10239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71" name="Oval 70"/>
          <p:cNvSpPr/>
          <p:nvPr/>
        </p:nvSpPr>
        <p:spPr>
          <a:xfrm>
            <a:off x="14518487" y="9366081"/>
            <a:ext cx="132742" cy="10239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cxnSp>
        <p:nvCxnSpPr>
          <p:cNvPr id="72" name="Straight Arrow Connector 71"/>
          <p:cNvCxnSpPr>
            <a:stCxn id="70" idx="4"/>
          </p:cNvCxnSpPr>
          <p:nvPr/>
        </p:nvCxnSpPr>
        <p:spPr>
          <a:xfrm flipH="1" flipV="1">
            <a:off x="13573259" y="7414251"/>
            <a:ext cx="344850" cy="1730374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Arrow Connector 76"/>
          <p:cNvCxnSpPr>
            <a:stCxn id="71" idx="5"/>
          </p:cNvCxnSpPr>
          <p:nvPr/>
        </p:nvCxnSpPr>
        <p:spPr>
          <a:xfrm flipH="1">
            <a:off x="11225208" y="9453481"/>
            <a:ext cx="3406580" cy="135194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Rectangle 58"/>
          <p:cNvSpPr/>
          <p:nvPr/>
        </p:nvSpPr>
        <p:spPr>
          <a:xfrm>
            <a:off x="3524251" y="5710157"/>
            <a:ext cx="12553950" cy="581271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62" name="TextBox 61"/>
          <p:cNvSpPr txBox="1"/>
          <p:nvPr/>
        </p:nvSpPr>
        <p:spPr>
          <a:xfrm>
            <a:off x="13239750" y="10769601"/>
            <a:ext cx="11336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latin typeface="Helvetica" charset="0"/>
                <a:ea typeface="Helvetica" charset="0"/>
                <a:cs typeface="Helvetica" charset="0"/>
              </a:rPr>
              <a:t>A.h5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19038114" y="4267467"/>
            <a:ext cx="11336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latin typeface="Helvetica" charset="0"/>
                <a:ea typeface="Helvetica" charset="0"/>
                <a:cs typeface="Helvetica" charset="0"/>
              </a:rPr>
              <a:t>B.h5</a:t>
            </a:r>
          </a:p>
        </p:txBody>
      </p:sp>
      <p:sp>
        <p:nvSpPr>
          <p:cNvPr id="83" name="Rectangular Callout 82"/>
          <p:cNvSpPr/>
          <p:nvPr/>
        </p:nvSpPr>
        <p:spPr bwMode="auto">
          <a:xfrm>
            <a:off x="3736183" y="6173226"/>
            <a:ext cx="1428750" cy="669132"/>
          </a:xfrm>
          <a:prstGeom prst="wedgeRectCallout">
            <a:avLst>
              <a:gd name="adj1" fmla="val 64672"/>
              <a:gd name="adj2" fmla="val 73167"/>
            </a:avLst>
          </a:prstGeom>
          <a:solidFill>
            <a:schemeClr val="bg1">
              <a:lumMod val="65000"/>
            </a:schemeClr>
          </a:solidFill>
          <a:ln w="12700">
            <a:solidFill>
              <a:schemeClr val="bg2">
                <a:lumMod val="2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68580" rIns="68580" anchor="ctr"/>
          <a:lstStyle/>
          <a:p>
            <a:pPr algn="ctr">
              <a:defRPr/>
            </a:pPr>
            <a:r>
              <a:rPr lang="en-US" sz="2100">
                <a:solidFill>
                  <a:schemeClr val="tx1"/>
                </a:solidFill>
                <a:latin typeface="Calibri"/>
                <a:cs typeface="Calibri"/>
              </a:rPr>
              <a:t>Time step</a:t>
            </a:r>
            <a:endParaRPr lang="en-US" sz="2100" dirty="0">
              <a:solidFill>
                <a:schemeClr val="tx1"/>
              </a:solidFill>
              <a:latin typeface="Calibri"/>
              <a:cs typeface="Calibri"/>
            </a:endParaRPr>
          </a:p>
          <a:p>
            <a:pPr algn="ctr">
              <a:defRPr/>
            </a:pPr>
            <a:r>
              <a:rPr lang="en-US" sz="2100" dirty="0">
                <a:solidFill>
                  <a:schemeClr val="tx1"/>
                </a:solidFill>
                <a:latin typeface="Calibri"/>
                <a:cs typeface="Calibri"/>
              </a:rPr>
              <a:t>36,000</a:t>
            </a:r>
          </a:p>
        </p:txBody>
      </p:sp>
      <p:cxnSp>
        <p:nvCxnSpPr>
          <p:cNvPr id="65" name="Straight Arrow Connector 64"/>
          <p:cNvCxnSpPr>
            <a:endCxn id="10" idx="0"/>
          </p:cNvCxnSpPr>
          <p:nvPr/>
        </p:nvCxnSpPr>
        <p:spPr>
          <a:xfrm flipH="1">
            <a:off x="5373292" y="5183279"/>
            <a:ext cx="12748104" cy="1652830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/>
          <p:cNvCxnSpPr>
            <a:endCxn id="17" idx="0"/>
          </p:cNvCxnSpPr>
          <p:nvPr/>
        </p:nvCxnSpPr>
        <p:spPr>
          <a:xfrm flipH="1">
            <a:off x="5530455" y="5297579"/>
            <a:ext cx="12705242" cy="3846422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Arrow Connector 91"/>
          <p:cNvCxnSpPr/>
          <p:nvPr/>
        </p:nvCxnSpPr>
        <p:spPr>
          <a:xfrm flipH="1">
            <a:off x="10594734" y="5411878"/>
            <a:ext cx="7755264" cy="3622504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Arrow Connector 93"/>
          <p:cNvCxnSpPr/>
          <p:nvPr/>
        </p:nvCxnSpPr>
        <p:spPr>
          <a:xfrm flipH="1">
            <a:off x="16725902" y="8037286"/>
            <a:ext cx="3264056" cy="24448"/>
          </a:xfrm>
          <a:prstGeom prst="straightConnector1">
            <a:avLst/>
          </a:prstGeom>
          <a:ln w="28575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TextBox 77"/>
          <p:cNvSpPr txBox="1"/>
          <p:nvPr/>
        </p:nvSpPr>
        <p:spPr>
          <a:xfrm>
            <a:off x="16109950" y="8267701"/>
            <a:ext cx="797205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latin typeface="Helvetica" charset="0"/>
                <a:ea typeface="Helvetica" charset="0"/>
                <a:cs typeface="Helvetica" charset="0"/>
              </a:rPr>
              <a:t>Dataset in B.h5 stores references </a:t>
            </a:r>
          </a:p>
          <a:p>
            <a:r>
              <a:rPr lang="en-US" sz="4000" dirty="0">
                <a:latin typeface="Helvetica" charset="0"/>
                <a:ea typeface="Helvetica" charset="0"/>
                <a:cs typeface="Helvetica" charset="0"/>
              </a:rPr>
              <a:t>to datasets stored in A.h5</a:t>
            </a:r>
          </a:p>
        </p:txBody>
      </p:sp>
      <p:sp>
        <p:nvSpPr>
          <p:cNvPr id="37" name="Oval 36"/>
          <p:cNvSpPr/>
          <p:nvPr/>
        </p:nvSpPr>
        <p:spPr>
          <a:xfrm rot="21182284">
            <a:off x="16420312" y="4177474"/>
            <a:ext cx="4309272" cy="174580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112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alibri" charset="0"/>
                <a:cs typeface="Calibri" charset="0"/>
              </a:rPr>
              <a:t>HDF5 Reference to Attribute</a:t>
            </a:r>
          </a:p>
        </p:txBody>
      </p:sp>
      <p:pic>
        <p:nvPicPr>
          <p:cNvPr id="6" name="Picture 8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6900" y="10001250"/>
            <a:ext cx="1943100" cy="1028700"/>
          </a:xfrm>
          <a:prstGeom prst="rect">
            <a:avLst/>
          </a:prstGeom>
          <a:noFill/>
          <a:ln w="12700">
            <a:solidFill>
              <a:srgbClr val="FF6600"/>
            </a:solidFill>
            <a:miter lim="800000"/>
            <a:headEnd/>
            <a:tailEnd/>
          </a:ln>
          <a:effectLst>
            <a:outerShdw dist="107763" dir="81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4821" name="Rectangle 12"/>
          <p:cNvSpPr>
            <a:spLocks noChangeArrowheads="1"/>
          </p:cNvSpPr>
          <p:nvPr/>
        </p:nvSpPr>
        <p:spPr bwMode="auto">
          <a:xfrm>
            <a:off x="3986212" y="6305550"/>
            <a:ext cx="874598" cy="6610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indent="683420">
              <a:lnSpc>
                <a:spcPct val="88000"/>
              </a:lnSpc>
              <a:spcBef>
                <a:spcPct val="42000"/>
              </a:spcBef>
              <a:buClr>
                <a:srgbClr val="712000"/>
              </a:buClr>
              <a:buFontTx/>
              <a:buChar char="•"/>
            </a:pPr>
            <a:endParaRPr lang="en-US" sz="4200">
              <a:solidFill>
                <a:srgbClr val="333399"/>
              </a:solidFill>
              <a:latin typeface="Calibri" charset="0"/>
              <a:cs typeface="Calibri" charset="0"/>
            </a:endParaRPr>
          </a:p>
        </p:txBody>
      </p:sp>
      <p:sp>
        <p:nvSpPr>
          <p:cNvPr id="8" name="Rectangle 15" descr="Small grid"/>
          <p:cNvSpPr>
            <a:spLocks noChangeArrowheads="1"/>
          </p:cNvSpPr>
          <p:nvPr/>
        </p:nvSpPr>
        <p:spPr bwMode="auto">
          <a:xfrm>
            <a:off x="13677900" y="9810753"/>
            <a:ext cx="1828800" cy="1109662"/>
          </a:xfrm>
          <a:prstGeom prst="rect">
            <a:avLst/>
          </a:prstGeom>
          <a:pattFill prst="smGrid">
            <a:fgClr>
              <a:srgbClr val="CCCC00"/>
            </a:fgClr>
            <a:bgClr>
              <a:srgbClr val="FFFFFF"/>
            </a:bgClr>
          </a:pattFill>
          <a:ln w="9525">
            <a:miter lim="800000"/>
            <a:headEnd/>
            <a:tailEnd/>
          </a:ln>
          <a:effectLst/>
          <a:scene3d>
            <a:camera prst="legacyPerspectiveBottomLeft"/>
            <a:lightRig rig="legacyFlat3" dir="t"/>
          </a:scene3d>
          <a:sp3d extrusionH="887400" prstMaterial="legacyMatte">
            <a:bevelT w="13500" h="13500" prst="angle"/>
            <a:bevelB w="13500" h="13500" prst="angle"/>
            <a:extrusionClr>
              <a:srgbClr val="CCCC00"/>
            </a:extrusionClr>
          </a:sp3d>
        </p:spPr>
        <p:txBody>
          <a:bodyPr wrap="none" anchor="ctr">
            <a:flatTx/>
          </a:bodyPr>
          <a:lstStyle/>
          <a:p>
            <a:pPr>
              <a:defRPr/>
            </a:pPr>
            <a:endParaRPr lang="en-US" sz="7500" dirty="0">
              <a:effectLst>
                <a:outerShdw blurRad="38100" dist="38100" dir="2700000" algn="tl">
                  <a:srgbClr val="DDDDDD"/>
                </a:outerShdw>
              </a:effectLst>
              <a:latin typeface="Calibri"/>
              <a:ea typeface="Calibri"/>
              <a:cs typeface="Calibri"/>
            </a:endParaRPr>
          </a:p>
        </p:txBody>
      </p:sp>
      <p:sp>
        <p:nvSpPr>
          <p:cNvPr id="9" name="Rectangle 17" descr="Small grid"/>
          <p:cNvSpPr>
            <a:spLocks noChangeArrowheads="1"/>
          </p:cNvSpPr>
          <p:nvPr/>
        </p:nvSpPr>
        <p:spPr bwMode="auto">
          <a:xfrm>
            <a:off x="8158158" y="8134350"/>
            <a:ext cx="1371600" cy="1257300"/>
          </a:xfrm>
          <a:prstGeom prst="rect">
            <a:avLst/>
          </a:prstGeom>
          <a:pattFill prst="smGrid">
            <a:fgClr>
              <a:srgbClr val="CCCC00"/>
            </a:fgClr>
            <a:bgClr>
              <a:srgbClr val="FFFFFF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7500">
              <a:effectLst>
                <a:outerShdw blurRad="38100" dist="38100" dir="2700000" algn="tl">
                  <a:srgbClr val="C0C0C0"/>
                </a:outerShdw>
              </a:effectLst>
              <a:latin typeface="Calibri" charset="0"/>
              <a:cs typeface="Calibri" charset="0"/>
            </a:endParaRPr>
          </a:p>
          <a:p>
            <a:pPr>
              <a:defRPr/>
            </a:pPr>
            <a:endParaRPr lang="en-US" sz="7500">
              <a:effectLst>
                <a:outerShdw blurRad="38100" dist="38100" dir="2700000" algn="tl">
                  <a:srgbClr val="C0C0C0"/>
                </a:outerShdw>
              </a:effectLst>
              <a:latin typeface="Calibri" charset="0"/>
              <a:cs typeface="Calibri" charset="0"/>
            </a:endParaRPr>
          </a:p>
        </p:txBody>
      </p:sp>
      <p:pic>
        <p:nvPicPr>
          <p:cNvPr id="10" name="Picture 20"/>
          <p:cNvPicPr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2018" y="7750508"/>
            <a:ext cx="1302544" cy="1371600"/>
          </a:xfrm>
          <a:prstGeom prst="rect">
            <a:avLst/>
          </a:prstGeom>
          <a:noFill/>
          <a:ln>
            <a:noFill/>
          </a:ln>
          <a:effectLst>
            <a:outerShdw dist="107763" dir="81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51"/>
          <p:cNvGrpSpPr>
            <a:grpSpLocks/>
          </p:cNvGrpSpPr>
          <p:nvPr/>
        </p:nvGrpSpPr>
        <p:grpSpPr bwMode="auto">
          <a:xfrm>
            <a:off x="11849098" y="7410455"/>
            <a:ext cx="2171700" cy="1589248"/>
            <a:chOff x="5181600" y="5624513"/>
            <a:chExt cx="1752600" cy="1073926"/>
          </a:xfrm>
        </p:grpSpPr>
        <p:sp>
          <p:nvSpPr>
            <p:cNvPr id="34858" name="Rectangle 23"/>
            <p:cNvSpPr>
              <a:spLocks noChangeArrowheads="1"/>
            </p:cNvSpPr>
            <p:nvPr/>
          </p:nvSpPr>
          <p:spPr bwMode="auto">
            <a:xfrm>
              <a:off x="5181600" y="5624513"/>
              <a:ext cx="1752600" cy="106684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rgbClr val="FFFF00"/>
              </a:solidFill>
              <a:miter lim="800000"/>
              <a:headEnd/>
              <a:tailEnd/>
            </a:ln>
            <a:effectLst>
              <a:outerShdw dist="107763" dir="81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eaLnBrk="0" hangingPunct="0"/>
              <a:endParaRPr lang="en-US" sz="2700">
                <a:solidFill>
                  <a:srgbClr val="333399"/>
                </a:solidFill>
                <a:latin typeface="Calibri" charset="0"/>
                <a:cs typeface="Calibri" charset="0"/>
              </a:endParaRPr>
            </a:p>
          </p:txBody>
        </p:sp>
        <p:sp>
          <p:nvSpPr>
            <p:cNvPr id="13" name="Text Box 24"/>
            <p:cNvSpPr txBox="1">
              <a:spLocks noChangeArrowheads="1"/>
            </p:cNvSpPr>
            <p:nvPr/>
          </p:nvSpPr>
          <p:spPr bwMode="auto">
            <a:xfrm>
              <a:off x="5258468" y="5700142"/>
              <a:ext cx="1353781" cy="9982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>
                <a:defRPr/>
              </a:pPr>
              <a:r>
                <a:rPr lang="en-US" sz="1800" b="1" dirty="0">
                  <a:solidFill>
                    <a:srgbClr val="333399"/>
                  </a:solidFill>
                  <a:effectLst>
                    <a:outerShdw blurRad="38100" dist="38100" dir="2700000" algn="tl">
                      <a:srgbClr val="DDDDDD"/>
                    </a:outerShdw>
                  </a:effectLst>
                  <a:latin typeface="Calibri"/>
                  <a:ea typeface="Calibri"/>
                  <a:cs typeface="Calibri"/>
                </a:rPr>
                <a:t>V1 | V2  | temp</a:t>
              </a:r>
            </a:p>
            <a:p>
              <a:pPr eaLnBrk="0" hangingPunct="0">
                <a:defRPr/>
              </a:pPr>
              <a:r>
                <a:rPr lang="en-US" sz="1800" b="1" dirty="0">
                  <a:solidFill>
                    <a:srgbClr val="333399"/>
                  </a:solidFill>
                  <a:effectLst>
                    <a:outerShdw blurRad="38100" dist="38100" dir="2700000" algn="tl">
                      <a:srgbClr val="DDDDDD"/>
                    </a:outerShdw>
                  </a:effectLst>
                  <a:latin typeface="Calibri"/>
                  <a:ea typeface="Calibri"/>
                  <a:cs typeface="Calibri"/>
                </a:rPr>
                <a:t>---- |----- |-----</a:t>
              </a:r>
            </a:p>
            <a:p>
              <a:pPr eaLnBrk="0" hangingPunct="0">
                <a:defRPr/>
              </a:pPr>
              <a:r>
                <a:rPr lang="en-US" sz="1800" b="1" dirty="0">
                  <a:solidFill>
                    <a:srgbClr val="333399"/>
                  </a:solidFill>
                  <a:effectLst>
                    <a:outerShdw blurRad="38100" dist="38100" dir="2700000" algn="tl">
                      <a:srgbClr val="DDDDDD"/>
                    </a:outerShdw>
                  </a:effectLst>
                  <a:latin typeface="Calibri"/>
                  <a:ea typeface="Calibri"/>
                  <a:cs typeface="Calibri"/>
                </a:rPr>
                <a:t> 12 |  23 |  3.1</a:t>
              </a:r>
            </a:p>
            <a:p>
              <a:pPr eaLnBrk="0" hangingPunct="0">
                <a:defRPr/>
              </a:pPr>
              <a:r>
                <a:rPr lang="en-US" sz="1800" b="1" dirty="0">
                  <a:solidFill>
                    <a:srgbClr val="333399"/>
                  </a:solidFill>
                  <a:effectLst>
                    <a:outerShdw blurRad="38100" dist="38100" dir="2700000" algn="tl">
                      <a:srgbClr val="DDDDDD"/>
                    </a:outerShdw>
                  </a:effectLst>
                  <a:latin typeface="Calibri"/>
                  <a:ea typeface="Calibri"/>
                  <a:cs typeface="Calibri"/>
                </a:rPr>
                <a:t> 15 |  24 |  4.2</a:t>
              </a:r>
            </a:p>
            <a:p>
              <a:pPr eaLnBrk="0" hangingPunct="0">
                <a:defRPr/>
              </a:pPr>
              <a:r>
                <a:rPr lang="en-US" sz="1800" b="1" dirty="0">
                  <a:solidFill>
                    <a:srgbClr val="333399"/>
                  </a:solidFill>
                  <a:effectLst>
                    <a:outerShdw blurRad="38100" dist="38100" dir="2700000" algn="tl">
                      <a:srgbClr val="DDDDDD"/>
                    </a:outerShdw>
                  </a:effectLst>
                  <a:latin typeface="Calibri"/>
                  <a:ea typeface="Calibri"/>
                  <a:cs typeface="Calibri"/>
                </a:rPr>
                <a:t> 17 |  21 |  3.6</a:t>
              </a:r>
            </a:p>
          </p:txBody>
        </p:sp>
      </p:grpSp>
      <p:pic>
        <p:nvPicPr>
          <p:cNvPr id="17" name="Picture 8" descr="mesh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2450" y="10058400"/>
            <a:ext cx="2336008" cy="157400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4840" name="Rectangle 35"/>
          <p:cNvSpPr>
            <a:spLocks noChangeArrowheads="1"/>
          </p:cNvSpPr>
          <p:nvPr/>
        </p:nvSpPr>
        <p:spPr bwMode="auto">
          <a:xfrm>
            <a:off x="3352801" y="2901951"/>
            <a:ext cx="12725400" cy="1292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900" dirty="0">
                <a:latin typeface="Helvetica" charset="0"/>
                <a:ea typeface="Helvetica" charset="0"/>
                <a:cs typeface="Helvetica" charset="0"/>
              </a:rPr>
              <a:t>HDF5 1.12.0 </a:t>
            </a:r>
            <a:r>
              <a:rPr lang="en-US" sz="3900" dirty="0" smtClean="0">
                <a:latin typeface="Helvetica" charset="0"/>
                <a:ea typeface="Helvetica" charset="0"/>
                <a:cs typeface="Helvetica" charset="0"/>
              </a:rPr>
              <a:t>allows </a:t>
            </a:r>
            <a:r>
              <a:rPr lang="en-US" sz="3900" dirty="0">
                <a:latin typeface="Helvetica" charset="0"/>
                <a:ea typeface="Helvetica" charset="0"/>
                <a:cs typeface="Helvetica" charset="0"/>
              </a:rPr>
              <a:t>to reference an attribute of a dataset or a group</a:t>
            </a:r>
            <a:r>
              <a:rPr lang="en-US" sz="3900">
                <a:latin typeface="Helvetica" charset="0"/>
                <a:ea typeface="Helvetica" charset="0"/>
                <a:cs typeface="Helvetica" charset="0"/>
              </a:rPr>
              <a:t>. </a:t>
            </a:r>
            <a:endParaRPr lang="en-US" sz="7500" dirty="0">
              <a:latin typeface="Calibri" charset="0"/>
              <a:cs typeface="Calibri" charset="0"/>
            </a:endParaRPr>
          </a:p>
        </p:txBody>
      </p:sp>
      <p:pic>
        <p:nvPicPr>
          <p:cNvPr id="38" name="Picture 37" descr="open_box.png"/>
          <p:cNvPicPr>
            <a:picLocks noChangeAspect="1"/>
          </p:cNvPicPr>
          <p:nvPr/>
        </p:nvPicPr>
        <p:blipFill>
          <a:blip r:embed="rId6">
            <a:lum contrast="-6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373"/>
          <a:stretch>
            <a:fillRect/>
          </a:stretch>
        </p:blipFill>
        <p:spPr bwMode="auto">
          <a:xfrm>
            <a:off x="16911639" y="6055058"/>
            <a:ext cx="2781298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" name="Rectangle 17" descr="Small grid"/>
          <p:cNvSpPr>
            <a:spLocks noChangeArrowheads="1"/>
          </p:cNvSpPr>
          <p:nvPr/>
        </p:nvSpPr>
        <p:spPr bwMode="auto">
          <a:xfrm>
            <a:off x="17907000" y="5943600"/>
            <a:ext cx="800100" cy="571500"/>
          </a:xfrm>
          <a:prstGeom prst="rect">
            <a:avLst/>
          </a:prstGeom>
          <a:pattFill prst="smGrid">
            <a:fgClr>
              <a:srgbClr val="CCCC00"/>
            </a:fgClr>
            <a:bgClr>
              <a:srgbClr val="FFFFFF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7500">
              <a:effectLst>
                <a:outerShdw blurRad="38100" dist="38100" dir="2700000" algn="tl">
                  <a:srgbClr val="C0C0C0"/>
                </a:outerShdw>
              </a:effectLst>
              <a:latin typeface="Calibri" charset="0"/>
              <a:cs typeface="Calibri" charset="0"/>
            </a:endParaRPr>
          </a:p>
          <a:p>
            <a:pPr>
              <a:defRPr/>
            </a:pPr>
            <a:endParaRPr lang="en-US" sz="7500">
              <a:effectLst>
                <a:outerShdw blurRad="38100" dist="38100" dir="2700000" algn="tl">
                  <a:srgbClr val="C0C0C0"/>
                </a:outerShdw>
              </a:effectLst>
              <a:latin typeface="Calibri" charset="0"/>
              <a:cs typeface="Calibri" charset="0"/>
            </a:endParaRPr>
          </a:p>
        </p:txBody>
      </p:sp>
      <p:cxnSp>
        <p:nvCxnSpPr>
          <p:cNvPr id="20" name="Straight Arrow Connector 19"/>
          <p:cNvCxnSpPr/>
          <p:nvPr/>
        </p:nvCxnSpPr>
        <p:spPr>
          <a:xfrm>
            <a:off x="9189840" y="8667750"/>
            <a:ext cx="1325760" cy="1333500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Elbow Connector 21"/>
          <p:cNvCxnSpPr/>
          <p:nvPr/>
        </p:nvCxnSpPr>
        <p:spPr>
          <a:xfrm rot="10800000" flipV="1">
            <a:off x="6698458" y="9163050"/>
            <a:ext cx="1738308" cy="1714500"/>
          </a:xfrm>
          <a:prstGeom prst="bentConnector3">
            <a:avLst>
              <a:gd name="adj1" fmla="val 50000"/>
            </a:avLst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Oval 44"/>
          <p:cNvSpPr/>
          <p:nvPr/>
        </p:nvSpPr>
        <p:spPr>
          <a:xfrm>
            <a:off x="8308187" y="8318331"/>
            <a:ext cx="132742" cy="10239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60" name="Oval 59"/>
          <p:cNvSpPr/>
          <p:nvPr/>
        </p:nvSpPr>
        <p:spPr>
          <a:xfrm>
            <a:off x="9127337" y="8604081"/>
            <a:ext cx="132742" cy="10239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61" name="Oval 60"/>
          <p:cNvSpPr/>
          <p:nvPr/>
        </p:nvSpPr>
        <p:spPr>
          <a:xfrm>
            <a:off x="8384387" y="9099381"/>
            <a:ext cx="132742" cy="10239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46" name="Rectangle 45"/>
          <p:cNvSpPr/>
          <p:nvPr/>
        </p:nvSpPr>
        <p:spPr>
          <a:xfrm>
            <a:off x="11696701" y="8096250"/>
            <a:ext cx="2324098" cy="267324"/>
          </a:xfrm>
          <a:prstGeom prst="rect">
            <a:avLst/>
          </a:prstGeom>
          <a:noFill/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63" name="Rectangle 62"/>
          <p:cNvSpPr/>
          <p:nvPr/>
        </p:nvSpPr>
        <p:spPr>
          <a:xfrm>
            <a:off x="10134601" y="10185233"/>
            <a:ext cx="1168014" cy="670890"/>
          </a:xfrm>
          <a:prstGeom prst="rect">
            <a:avLst/>
          </a:prstGeom>
          <a:noFill/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cxnSp>
        <p:nvCxnSpPr>
          <p:cNvPr id="67" name="Straight Arrow Connector 66"/>
          <p:cNvCxnSpPr>
            <a:stCxn id="45" idx="4"/>
            <a:endCxn id="10" idx="3"/>
          </p:cNvCxnSpPr>
          <p:nvPr/>
        </p:nvCxnSpPr>
        <p:spPr>
          <a:xfrm flipH="1">
            <a:off x="6024563" y="8420724"/>
            <a:ext cx="2349994" cy="15584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Oval 69"/>
          <p:cNvSpPr/>
          <p:nvPr/>
        </p:nvSpPr>
        <p:spPr>
          <a:xfrm>
            <a:off x="13851737" y="9956631"/>
            <a:ext cx="132742" cy="10239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71" name="Oval 70"/>
          <p:cNvSpPr/>
          <p:nvPr/>
        </p:nvSpPr>
        <p:spPr>
          <a:xfrm>
            <a:off x="14518487" y="10280481"/>
            <a:ext cx="132742" cy="10239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cxnSp>
        <p:nvCxnSpPr>
          <p:cNvPr id="72" name="Straight Arrow Connector 71"/>
          <p:cNvCxnSpPr>
            <a:stCxn id="70" idx="4"/>
          </p:cNvCxnSpPr>
          <p:nvPr/>
        </p:nvCxnSpPr>
        <p:spPr>
          <a:xfrm flipH="1" flipV="1">
            <a:off x="13573259" y="8328651"/>
            <a:ext cx="344850" cy="1730374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Arrow Connector 76"/>
          <p:cNvCxnSpPr>
            <a:stCxn id="71" idx="5"/>
          </p:cNvCxnSpPr>
          <p:nvPr/>
        </p:nvCxnSpPr>
        <p:spPr>
          <a:xfrm flipH="1">
            <a:off x="11225208" y="10367881"/>
            <a:ext cx="3406580" cy="135194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Rectangle 58"/>
          <p:cNvSpPr/>
          <p:nvPr/>
        </p:nvSpPr>
        <p:spPr>
          <a:xfrm>
            <a:off x="3524251" y="6624557"/>
            <a:ext cx="12553950" cy="581271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62" name="TextBox 61"/>
          <p:cNvSpPr txBox="1"/>
          <p:nvPr/>
        </p:nvSpPr>
        <p:spPr>
          <a:xfrm>
            <a:off x="13239750" y="11709401"/>
            <a:ext cx="11336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latin typeface="Helvetica" charset="0"/>
                <a:ea typeface="Helvetica" charset="0"/>
                <a:cs typeface="Helvetica" charset="0"/>
              </a:rPr>
              <a:t>A.h5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19038114" y="5308867"/>
            <a:ext cx="11336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latin typeface="Helvetica" charset="0"/>
                <a:ea typeface="Helvetica" charset="0"/>
                <a:cs typeface="Helvetica" charset="0"/>
              </a:rPr>
              <a:t>B.h5</a:t>
            </a:r>
          </a:p>
        </p:txBody>
      </p:sp>
      <p:sp>
        <p:nvSpPr>
          <p:cNvPr id="83" name="Rectangular Callout 82"/>
          <p:cNvSpPr/>
          <p:nvPr/>
        </p:nvSpPr>
        <p:spPr bwMode="auto">
          <a:xfrm>
            <a:off x="3736183" y="7087626"/>
            <a:ext cx="1428750" cy="669132"/>
          </a:xfrm>
          <a:prstGeom prst="wedgeRectCallout">
            <a:avLst>
              <a:gd name="adj1" fmla="val 64672"/>
              <a:gd name="adj2" fmla="val 73167"/>
            </a:avLst>
          </a:prstGeom>
          <a:solidFill>
            <a:schemeClr val="bg1">
              <a:lumMod val="75000"/>
            </a:schemeClr>
          </a:solidFill>
          <a:ln w="12700">
            <a:solidFill>
              <a:schemeClr val="bg2">
                <a:lumMod val="2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68580" rIns="68580" anchor="ctr"/>
          <a:lstStyle/>
          <a:p>
            <a:pPr algn="ctr">
              <a:defRPr/>
            </a:pPr>
            <a:r>
              <a:rPr lang="en-US" sz="2100">
                <a:solidFill>
                  <a:schemeClr val="tx1"/>
                </a:solidFill>
                <a:latin typeface="Calibri"/>
                <a:cs typeface="Calibri"/>
              </a:rPr>
              <a:t>Time step</a:t>
            </a:r>
            <a:endParaRPr lang="en-US" sz="2100" dirty="0">
              <a:solidFill>
                <a:schemeClr val="tx1"/>
              </a:solidFill>
              <a:latin typeface="Calibri"/>
              <a:cs typeface="Calibri"/>
            </a:endParaRPr>
          </a:p>
          <a:p>
            <a:pPr algn="ctr">
              <a:defRPr/>
            </a:pPr>
            <a:r>
              <a:rPr lang="en-US" sz="2100" dirty="0">
                <a:solidFill>
                  <a:schemeClr val="tx1"/>
                </a:solidFill>
                <a:latin typeface="Calibri"/>
                <a:cs typeface="Calibri"/>
              </a:rPr>
              <a:t>36,000</a:t>
            </a:r>
          </a:p>
        </p:txBody>
      </p:sp>
      <p:sp>
        <p:nvSpPr>
          <p:cNvPr id="99" name="Rectangle 17" descr="Small grid"/>
          <p:cNvSpPr>
            <a:spLocks noChangeArrowheads="1"/>
          </p:cNvSpPr>
          <p:nvPr/>
        </p:nvSpPr>
        <p:spPr bwMode="auto">
          <a:xfrm>
            <a:off x="7296150" y="6725112"/>
            <a:ext cx="1371600" cy="466888"/>
          </a:xfrm>
          <a:prstGeom prst="rect">
            <a:avLst/>
          </a:prstGeom>
          <a:pattFill prst="smGrid">
            <a:fgClr>
              <a:srgbClr val="CCCC00"/>
            </a:fgClr>
            <a:bgClr>
              <a:srgbClr val="FFFFFF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7500">
              <a:effectLst>
                <a:outerShdw blurRad="38100" dist="38100" dir="2700000" algn="tl">
                  <a:srgbClr val="C0C0C0"/>
                </a:outerShdw>
              </a:effectLst>
              <a:latin typeface="Calibri" charset="0"/>
              <a:cs typeface="Calibri" charset="0"/>
            </a:endParaRPr>
          </a:p>
          <a:p>
            <a:pPr>
              <a:defRPr/>
            </a:pPr>
            <a:endParaRPr lang="en-US" sz="7500">
              <a:effectLst>
                <a:outerShdw blurRad="38100" dist="38100" dir="2700000" algn="tl">
                  <a:srgbClr val="C0C0C0"/>
                </a:outerShdw>
              </a:effectLst>
              <a:latin typeface="Calibri" charset="0"/>
              <a:cs typeface="Calibri" charset="0"/>
            </a:endParaRPr>
          </a:p>
        </p:txBody>
      </p:sp>
      <p:cxnSp>
        <p:nvCxnSpPr>
          <p:cNvPr id="41" name="Straight Arrow Connector 40"/>
          <p:cNvCxnSpPr/>
          <p:nvPr/>
        </p:nvCxnSpPr>
        <p:spPr>
          <a:xfrm flipV="1">
            <a:off x="8308186" y="5537468"/>
            <a:ext cx="8058148" cy="1591912"/>
          </a:xfrm>
          <a:prstGeom prst="straightConnector1">
            <a:avLst/>
          </a:prstGeom>
          <a:ln w="41275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Rectangular Callout 42"/>
          <p:cNvSpPr/>
          <p:nvPr/>
        </p:nvSpPr>
        <p:spPr bwMode="auto">
          <a:xfrm>
            <a:off x="16366333" y="5106426"/>
            <a:ext cx="1428750" cy="669132"/>
          </a:xfrm>
          <a:prstGeom prst="wedgeRectCallout">
            <a:avLst>
              <a:gd name="adj1" fmla="val 64672"/>
              <a:gd name="adj2" fmla="val 73167"/>
            </a:avLst>
          </a:prstGeom>
          <a:solidFill>
            <a:schemeClr val="bg1">
              <a:lumMod val="75000"/>
            </a:schemeClr>
          </a:solidFill>
          <a:ln w="12700">
            <a:solidFill>
              <a:schemeClr val="bg2">
                <a:lumMod val="2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68580" rIns="68580" anchor="ctr"/>
          <a:lstStyle/>
          <a:p>
            <a:pPr algn="ctr">
              <a:defRPr/>
            </a:pPr>
            <a:r>
              <a:rPr lang="en-US" sz="2100" dirty="0">
                <a:solidFill>
                  <a:schemeClr val="tx1"/>
                </a:solidFill>
                <a:latin typeface="Calibri"/>
                <a:cs typeface="Calibri"/>
              </a:rPr>
              <a:t>Time step</a:t>
            </a:r>
          </a:p>
          <a:p>
            <a:pPr algn="ctr">
              <a:defRPr/>
            </a:pPr>
            <a:r>
              <a:rPr lang="en-US" sz="2100" dirty="0">
                <a:solidFill>
                  <a:schemeClr val="tx1"/>
                </a:solidFill>
                <a:latin typeface="Calibri"/>
                <a:cs typeface="Calibri"/>
              </a:rPr>
              <a:t>100,000</a:t>
            </a:r>
          </a:p>
        </p:txBody>
      </p:sp>
      <p:cxnSp>
        <p:nvCxnSpPr>
          <p:cNvPr id="98" name="Straight Arrow Connector 97"/>
          <p:cNvCxnSpPr>
            <a:endCxn id="83" idx="3"/>
          </p:cNvCxnSpPr>
          <p:nvPr/>
        </p:nvCxnSpPr>
        <p:spPr>
          <a:xfrm flipH="1">
            <a:off x="5164933" y="6894284"/>
            <a:ext cx="2639438" cy="527908"/>
          </a:xfrm>
          <a:prstGeom prst="straightConnector1">
            <a:avLst/>
          </a:prstGeom>
          <a:ln w="41275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Oval 36"/>
          <p:cNvSpPr/>
          <p:nvPr/>
        </p:nvSpPr>
        <p:spPr>
          <a:xfrm>
            <a:off x="8289136" y="7080082"/>
            <a:ext cx="113692" cy="76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39" name="Oval 38"/>
          <p:cNvSpPr/>
          <p:nvPr/>
        </p:nvSpPr>
        <p:spPr>
          <a:xfrm>
            <a:off x="7755737" y="6813381"/>
            <a:ext cx="132742" cy="10239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42" name="Rectangle 35"/>
          <p:cNvSpPr>
            <a:spLocks noChangeArrowheads="1"/>
          </p:cNvSpPr>
          <p:nvPr/>
        </p:nvSpPr>
        <p:spPr bwMode="auto">
          <a:xfrm>
            <a:off x="16370245" y="8199840"/>
            <a:ext cx="7690265" cy="18928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900" dirty="0" smtClean="0">
                <a:latin typeface="Helvetica" charset="0"/>
                <a:ea typeface="Helvetica" charset="0"/>
                <a:cs typeface="Helvetica" charset="0"/>
              </a:rPr>
              <a:t>Dataset </a:t>
            </a:r>
            <a:r>
              <a:rPr lang="en-US" sz="3900" dirty="0">
                <a:latin typeface="Helvetica" charset="0"/>
                <a:ea typeface="Helvetica" charset="0"/>
                <a:cs typeface="Helvetica" charset="0"/>
              </a:rPr>
              <a:t>in A</a:t>
            </a:r>
            <a:r>
              <a:rPr lang="en-US" sz="3900" dirty="0" smtClean="0">
                <a:latin typeface="Helvetica" charset="0"/>
                <a:ea typeface="Helvetica" charset="0"/>
                <a:cs typeface="Helvetica" charset="0"/>
              </a:rPr>
              <a:t>.h5 </a:t>
            </a:r>
            <a:r>
              <a:rPr lang="en-US" sz="3900" dirty="0">
                <a:latin typeface="Helvetica" charset="0"/>
                <a:ea typeface="Helvetica" charset="0"/>
                <a:cs typeface="Helvetica" charset="0"/>
              </a:rPr>
              <a:t>stores references </a:t>
            </a:r>
            <a:r>
              <a:rPr lang="en-US" sz="3900" dirty="0" smtClean="0">
                <a:latin typeface="Helvetica" charset="0"/>
                <a:ea typeface="Helvetica" charset="0"/>
                <a:cs typeface="Helvetica" charset="0"/>
              </a:rPr>
              <a:t>to </a:t>
            </a:r>
            <a:r>
              <a:rPr lang="en-US" sz="3900" dirty="0">
                <a:latin typeface="Helvetica" charset="0"/>
                <a:ea typeface="Helvetica" charset="0"/>
                <a:cs typeface="Helvetica" charset="0"/>
              </a:rPr>
              <a:t>the attributes </a:t>
            </a:r>
            <a:r>
              <a:rPr lang="en-US" sz="3900" dirty="0" smtClean="0">
                <a:latin typeface="Helvetica" charset="0"/>
                <a:ea typeface="Helvetica" charset="0"/>
                <a:cs typeface="Helvetica" charset="0"/>
              </a:rPr>
              <a:t>on the objects in A.h5 and in B.h5.</a:t>
            </a:r>
            <a:endParaRPr lang="en-US" sz="7500" dirty="0">
              <a:latin typeface="Calibri" charset="0"/>
              <a:cs typeface="Calibri" charset="0"/>
            </a:endParaRPr>
          </a:p>
        </p:txBody>
      </p:sp>
      <p:sp>
        <p:nvSpPr>
          <p:cNvPr id="4" name="Oval 3"/>
          <p:cNvSpPr/>
          <p:nvPr/>
        </p:nvSpPr>
        <p:spPr>
          <a:xfrm rot="21182284">
            <a:off x="5741101" y="5786952"/>
            <a:ext cx="4309272" cy="174580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578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/>
          <a:stretch>
            <a:fillRect/>
          </a:stretch>
        </p:blipFill>
        <p:spPr>
          <a:xfrm>
            <a:off x="6705600" y="3186544"/>
            <a:ext cx="12192000" cy="953885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="" xmlns:a16="http://schemas.microsoft.com/office/drawing/2014/main" id="{7969A2CD-CF6B-C542-946C-73FD88F735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9100" y="685800"/>
            <a:ext cx="17056100" cy="727075"/>
          </a:xfrm>
        </p:spPr>
        <p:txBody>
          <a:bodyPr/>
          <a:lstStyle/>
          <a:p>
            <a:r>
              <a:rPr lang="en-US" dirty="0" smtClean="0"/>
              <a:t>Splitter and Mirror VFDs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89100" y="3048000"/>
            <a:ext cx="21005800" cy="9169400"/>
          </a:xfrm>
        </p:spPr>
        <p:txBody>
          <a:bodyPr/>
          <a:lstStyle/>
          <a:p>
            <a:r>
              <a:rPr lang="en-US" dirty="0" smtClean="0"/>
              <a:t>Coming in HDF5 1.12.1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2208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HDF5 File Provenance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89100" y="2362200"/>
            <a:ext cx="21005800" cy="9169400"/>
          </a:xfrm>
        </p:spPr>
        <p:txBody>
          <a:bodyPr>
            <a:normAutofit/>
          </a:bodyPr>
          <a:lstStyle/>
          <a:p>
            <a:r>
              <a:rPr lang="en-US" sz="4800" b="0" dirty="0" smtClean="0"/>
              <a:t>HDF5 offers no support for version control and provenance management</a:t>
            </a:r>
          </a:p>
          <a:p>
            <a:r>
              <a:rPr lang="en-US" sz="4800" b="0" dirty="0" smtClean="0"/>
              <a:t>Data provenance is a major concern in cases where </a:t>
            </a:r>
          </a:p>
          <a:p>
            <a:pPr lvl="1"/>
            <a:r>
              <a:rPr lang="en-US" b="0" dirty="0"/>
              <a:t>O</a:t>
            </a:r>
            <a:r>
              <a:rPr lang="en-US" b="0" dirty="0" smtClean="0"/>
              <a:t>riginal data must be preserved</a:t>
            </a:r>
          </a:p>
          <a:p>
            <a:pPr lvl="1"/>
            <a:r>
              <a:rPr lang="en-US" b="0" dirty="0"/>
              <a:t>C</a:t>
            </a:r>
            <a:r>
              <a:rPr lang="en-US" b="0" dirty="0" smtClean="0"/>
              <a:t>hanges are tracked</a:t>
            </a:r>
            <a:r>
              <a:rPr lang="en-US" b="0" dirty="0"/>
              <a:t> </a:t>
            </a:r>
            <a:r>
              <a:rPr lang="en-US" b="0" dirty="0" smtClean="0"/>
              <a:t>and attributed</a:t>
            </a:r>
          </a:p>
          <a:p>
            <a:r>
              <a:rPr lang="en-US" sz="4800" b="0" dirty="0" smtClean="0"/>
              <a:t>General HDF5 “undo” capability is technically challenging </a:t>
            </a:r>
            <a:r>
              <a:rPr lang="en-US" sz="4800" dirty="0" smtClean="0"/>
              <a:t>but </a:t>
            </a:r>
            <a:r>
              <a:rPr lang="en-US" sz="4800" dirty="0"/>
              <a:t>t</a:t>
            </a:r>
            <a:r>
              <a:rPr lang="en-US" sz="4800" b="0" dirty="0" smtClean="0"/>
              <a:t>racking changes per file open/close cycle may be </a:t>
            </a:r>
            <a:r>
              <a:rPr lang="en-US" sz="4800" b="0" dirty="0" smtClean="0"/>
              <a:t>sufficient</a:t>
            </a:r>
          </a:p>
          <a:p>
            <a:pPr lvl="1"/>
            <a:r>
              <a:rPr lang="en-US" b="0" dirty="0" smtClean="0"/>
              <a:t>Changes are stored in the file </a:t>
            </a:r>
            <a:r>
              <a:rPr lang="en-US" b="0" dirty="0" err="1" smtClean="0"/>
              <a:t>itslef</a:t>
            </a:r>
            <a:endParaRPr lang="en-US" b="0" dirty="0" smtClean="0"/>
          </a:p>
          <a:p>
            <a:r>
              <a:rPr lang="en-US" sz="4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Solution: new VFD (called provenance or “onion’)</a:t>
            </a:r>
            <a:endParaRPr lang="en-US" sz="4800" b="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1"/>
            <a:r>
              <a:rPr lang="en-US" dirty="0"/>
              <a:t>C</a:t>
            </a:r>
            <a:r>
              <a:rPr lang="en-US" b="0" dirty="0" smtClean="0"/>
              <a:t>oming </a:t>
            </a:r>
            <a:r>
              <a:rPr lang="en-US" b="0" dirty="0" smtClean="0"/>
              <a:t>in HDF5 1.12.2</a:t>
            </a:r>
          </a:p>
          <a:p>
            <a:endParaRPr lang="en-US" b="0" dirty="0" smtClean="0"/>
          </a:p>
          <a:p>
            <a:endParaRPr lang="en-US" b="0" dirty="0" smtClean="0"/>
          </a:p>
          <a:p>
            <a:endParaRPr lang="en-US" b="0" dirty="0"/>
          </a:p>
        </p:txBody>
      </p:sp>
      <p:pic>
        <p:nvPicPr>
          <p:cNvPr id="6" name="Picture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0" y="9880600"/>
            <a:ext cx="9296400" cy="314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78858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HDF update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Community engagement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1600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HDF5 is moving to </a:t>
            </a:r>
            <a:r>
              <a:rPr lang="en-US" dirty="0" err="1" smtClean="0"/>
              <a:t>Github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89100" y="2667000"/>
            <a:ext cx="21005800" cy="9169400"/>
          </a:xfrm>
        </p:spPr>
        <p:txBody>
          <a:bodyPr/>
          <a:lstStyle/>
          <a:p>
            <a:r>
              <a:rPr lang="en-US" dirty="0" smtClean="0"/>
              <a:t>We plan to announce the move after HDF5 1.10.7 release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3733800"/>
            <a:ext cx="17145000" cy="9718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514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HDF5 Documentation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89100" y="2590800"/>
            <a:ext cx="21005800" cy="9169400"/>
          </a:xfrm>
        </p:spPr>
        <p:txBody>
          <a:bodyPr/>
          <a:lstStyle/>
          <a:p>
            <a:r>
              <a:rPr lang="en-US" sz="4800" dirty="0" smtClean="0"/>
              <a:t>The HDF Group is working on addressing deficiencies of current HDF </a:t>
            </a:r>
            <a:r>
              <a:rPr lang="en-US" sz="4800" dirty="0" smtClean="0"/>
              <a:t>documentation (e.g., slow, hard to search, multiple locations)</a:t>
            </a:r>
            <a:endParaRPr lang="en-US" sz="4800" dirty="0" smtClean="0"/>
          </a:p>
          <a:p>
            <a:r>
              <a:rPr lang="en-US" sz="4800" dirty="0" smtClean="0"/>
              <a:t>Go to </a:t>
            </a:r>
            <a:r>
              <a:rPr lang="en-US" sz="4800" dirty="0">
                <a:hlinkClick r:id="rId2"/>
              </a:rPr>
              <a:t>https://</a:t>
            </a:r>
            <a:r>
              <a:rPr lang="en-US" sz="4800" dirty="0" smtClean="0">
                <a:hlinkClick r:id="rId2"/>
              </a:rPr>
              <a:t>hdf5.wiki/</a:t>
            </a:r>
            <a:r>
              <a:rPr lang="en-US" sz="4800" dirty="0" smtClean="0"/>
              <a:t> and help us with requirements gathering!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400" y="4882097"/>
            <a:ext cx="12039600" cy="9182609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7010400" y="9601200"/>
            <a:ext cx="2057400" cy="4572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6758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Want to learn more about HDF5?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HDF5 Webinars </a:t>
            </a:r>
          </a:p>
          <a:p>
            <a:pPr lvl="1"/>
            <a:r>
              <a:rPr lang="en-US" dirty="0" smtClean="0">
                <a:hlinkClick r:id="rId2"/>
              </a:rPr>
              <a:t>https</a:t>
            </a:r>
            <a:r>
              <a:rPr lang="en-US" dirty="0">
                <a:hlinkClick r:id="rId2"/>
              </a:rPr>
              <a:t>://www.hdfgroup.org/category/webinar</a:t>
            </a:r>
            <a:r>
              <a:rPr lang="en-US" dirty="0" smtClean="0">
                <a:hlinkClick r:id="rId2"/>
              </a:rPr>
              <a:t>/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Announced on </a:t>
            </a:r>
            <a:r>
              <a:rPr lang="en-US" dirty="0" smtClean="0"/>
              <a:t>HDF-FORUM and Website</a:t>
            </a:r>
            <a:endParaRPr lang="en-US" dirty="0" smtClean="0"/>
          </a:p>
          <a:p>
            <a:r>
              <a:rPr lang="en-US" dirty="0" smtClean="0"/>
              <a:t>HDF5 User’s Group Meeting</a:t>
            </a:r>
          </a:p>
          <a:p>
            <a:pPr lvl="1"/>
            <a:r>
              <a:rPr lang="en-US" dirty="0" smtClean="0"/>
              <a:t>October 2020 via ZOOM</a:t>
            </a:r>
          </a:p>
          <a:p>
            <a:pPr lvl="1"/>
            <a:r>
              <a:rPr lang="en-US" dirty="0" smtClean="0"/>
              <a:t>Interested to present your work? Please contact </a:t>
            </a:r>
            <a:r>
              <a:rPr lang="en-US" dirty="0" smtClean="0">
                <a:hlinkClick r:id="rId3"/>
              </a:rPr>
              <a:t>epourmal@hdfgroup.org</a:t>
            </a:r>
            <a:r>
              <a:rPr lang="en-US" dirty="0" smtClean="0"/>
              <a:t> </a:t>
            </a:r>
            <a:endParaRPr lang="en-US" dirty="0" smtClean="0"/>
          </a:p>
          <a:p>
            <a:r>
              <a:rPr lang="en-US" dirty="0" smtClean="0"/>
              <a:t>HDF-FORUM</a:t>
            </a:r>
          </a:p>
          <a:p>
            <a:pPr lvl="1"/>
            <a:r>
              <a:rPr lang="en-US" dirty="0">
                <a:hlinkClick r:id="rId4"/>
              </a:rPr>
              <a:t>https://forum.hdfgroup.org</a:t>
            </a:r>
            <a:r>
              <a:rPr lang="en-US" dirty="0" smtClean="0">
                <a:hlinkClick r:id="rId4"/>
              </a:rPr>
              <a:t>/</a:t>
            </a:r>
            <a:endParaRPr lang="en-US" dirty="0" smtClean="0"/>
          </a:p>
          <a:p>
            <a:r>
              <a:rPr lang="en-US" dirty="0" smtClean="0"/>
              <a:t>HDF Helpdesk</a:t>
            </a:r>
          </a:p>
          <a:p>
            <a:pPr lvl="1"/>
            <a:r>
              <a:rPr lang="en-US" dirty="0" smtClean="0">
                <a:hlinkClick r:id="rId5"/>
              </a:rPr>
              <a:t>help@hdfgroup.org</a:t>
            </a:r>
            <a:endParaRPr lang="en-US" dirty="0" smtClean="0"/>
          </a:p>
          <a:p>
            <a:pPr lvl="1"/>
            <a:r>
              <a:rPr lang="en-US" dirty="0" smtClean="0"/>
              <a:t>Service Desk (requires registration </a:t>
            </a:r>
            <a:r>
              <a:rPr lang="en-US" dirty="0" smtClean="0"/>
              <a:t>via </a:t>
            </a:r>
            <a:r>
              <a:rPr lang="en-US" dirty="0" smtClean="0">
                <a:hlinkClick r:id="rId6"/>
              </a:rPr>
              <a:t>https://hdfgroup.org</a:t>
            </a:r>
            <a:r>
              <a:rPr lang="en-US" dirty="0" smtClean="0"/>
              <a:t> )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0983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HDF5 ecosystem update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HDFql</a:t>
            </a:r>
            <a:r>
              <a:rPr lang="en-US" dirty="0" smtClean="0"/>
              <a:t> and H5CPP – news kids on the block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6097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HDF query </a:t>
            </a:r>
            <a:r>
              <a:rPr lang="en-US" dirty="0"/>
              <a:t>l</a:t>
            </a:r>
            <a:r>
              <a:rPr lang="en-US" dirty="0" smtClean="0"/>
              <a:t>anguage (</a:t>
            </a:r>
            <a:r>
              <a:rPr lang="en-US" dirty="0" err="1" smtClean="0"/>
              <a:t>HDFql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689100" y="2743200"/>
            <a:ext cx="21005800" cy="3810000"/>
          </a:xfrm>
        </p:spPr>
        <p:txBody>
          <a:bodyPr/>
          <a:lstStyle/>
          <a:p>
            <a:r>
              <a:rPr lang="en-US" sz="4400" dirty="0" err="1" smtClean="0"/>
              <a:t>HDFql</a:t>
            </a:r>
            <a:r>
              <a:rPr lang="en-US" sz="4400" dirty="0" smtClean="0"/>
              <a:t> (</a:t>
            </a:r>
            <a:r>
              <a:rPr lang="en-US" sz="4400" dirty="0" smtClean="0">
                <a:hlinkClick r:id="rId3"/>
              </a:rPr>
              <a:t>https</a:t>
            </a:r>
            <a:r>
              <a:rPr lang="en-US" sz="4400" dirty="0">
                <a:hlinkClick r:id="rId3"/>
              </a:rPr>
              <a:t>://www.hdfql.com</a:t>
            </a:r>
            <a:r>
              <a:rPr lang="en-US" sz="4400" dirty="0" smtClean="0">
                <a:hlinkClick r:id="rId3"/>
              </a:rPr>
              <a:t>/</a:t>
            </a:r>
            <a:r>
              <a:rPr lang="en-US" sz="4400" dirty="0" smtClean="0"/>
              <a:t>) is a high-level language to manage </a:t>
            </a:r>
            <a:r>
              <a:rPr lang="en-US" sz="4400" dirty="0"/>
              <a:t>HDF5 </a:t>
            </a:r>
            <a:r>
              <a:rPr lang="en-US" sz="4400" dirty="0" smtClean="0"/>
              <a:t>data</a:t>
            </a:r>
          </a:p>
          <a:p>
            <a:pPr lvl="1"/>
            <a:r>
              <a:rPr lang="en-US" sz="3600" dirty="0" smtClean="0"/>
              <a:t>Designed to be as simple and powerful as SQL</a:t>
            </a:r>
          </a:p>
          <a:p>
            <a:pPr lvl="2"/>
            <a:r>
              <a:rPr lang="en-US" sz="3200" dirty="0" smtClean="0"/>
              <a:t>Reads </a:t>
            </a:r>
            <a:r>
              <a:rPr lang="en-US" sz="3200" dirty="0"/>
              <a:t>and writes HDF5 data; supports parallel </a:t>
            </a:r>
            <a:r>
              <a:rPr lang="en-US" sz="3200" dirty="0" smtClean="0"/>
              <a:t>I/O</a:t>
            </a:r>
          </a:p>
          <a:p>
            <a:pPr lvl="2"/>
            <a:r>
              <a:rPr lang="en-US" sz="3200" dirty="0" smtClean="0"/>
              <a:t>Has </a:t>
            </a:r>
            <a:r>
              <a:rPr lang="en-US" sz="3200" i="1" dirty="0" smtClean="0"/>
              <a:t>data </a:t>
            </a:r>
            <a:r>
              <a:rPr lang="en-US" sz="3200" dirty="0"/>
              <a:t>and </a:t>
            </a:r>
            <a:r>
              <a:rPr lang="en-US" sz="3200" i="1" dirty="0"/>
              <a:t>metadata</a:t>
            </a:r>
            <a:r>
              <a:rPr lang="en-US" sz="3200" dirty="0"/>
              <a:t> querying capabilities</a:t>
            </a:r>
          </a:p>
          <a:p>
            <a:pPr lvl="1"/>
            <a:r>
              <a:rPr lang="en-US" sz="3600" dirty="0" smtClean="0"/>
              <a:t>Works on Linux, Windows and </a:t>
            </a:r>
            <a:r>
              <a:rPr lang="en-US" sz="3600" dirty="0" err="1" smtClean="0"/>
              <a:t>macOS</a:t>
            </a:r>
            <a:r>
              <a:rPr lang="en-US" sz="3600" dirty="0" smtClean="0"/>
              <a:t> and </a:t>
            </a:r>
            <a:r>
              <a:rPr lang="en-US" sz="3600" dirty="0"/>
              <a:t>supports C, C++, </a:t>
            </a:r>
            <a:r>
              <a:rPr lang="en-US" sz="3600" dirty="0" smtClean="0"/>
              <a:t>Java</a:t>
            </a:r>
            <a:r>
              <a:rPr lang="en-US" sz="3600" dirty="0"/>
              <a:t>, Python, C#, Fortran</a:t>
            </a:r>
            <a:r>
              <a:rPr lang="en-US" sz="3600" dirty="0" smtClean="0"/>
              <a:t>, and R</a:t>
            </a:r>
          </a:p>
          <a:p>
            <a:pPr lvl="1"/>
            <a:r>
              <a:rPr lang="en-US" sz="3600" dirty="0" smtClean="0"/>
              <a:t>Easy to </a:t>
            </a:r>
            <a:r>
              <a:rPr lang="en-US" sz="3600" dirty="0" smtClean="0"/>
              <a:t>learn; portable</a:t>
            </a:r>
            <a:endParaRPr lang="en-US" sz="3600" dirty="0" smtClean="0"/>
          </a:p>
          <a:p>
            <a:pPr lvl="1"/>
            <a:endParaRPr lang="en-US" sz="3600" dirty="0"/>
          </a:p>
        </p:txBody>
      </p:sp>
      <p:sp>
        <p:nvSpPr>
          <p:cNvPr id="7" name="Content Placeholder 5"/>
          <p:cNvSpPr txBox="1">
            <a:spLocks/>
          </p:cNvSpPr>
          <p:nvPr/>
        </p:nvSpPr>
        <p:spPr bwMode="auto">
          <a:xfrm>
            <a:off x="2590800" y="7025337"/>
            <a:ext cx="13855700" cy="118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>
            <a:lvl1pPr marL="463550" indent="-46355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5000" b="0" kern="1200">
                <a:solidFill>
                  <a:srgbClr val="52585F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914400" indent="-4635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4000" b="0" kern="1200">
                <a:solidFill>
                  <a:srgbClr val="52585F"/>
                </a:solidFill>
                <a:latin typeface="Helvetica" charset="0"/>
                <a:ea typeface="Helvetica" charset="0"/>
                <a:cs typeface="Helvetica" charset="0"/>
              </a:defRPr>
            </a:lvl2pPr>
            <a:lvl3pPr marL="1377950" indent="-4635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3600" b="0" kern="1200">
                <a:solidFill>
                  <a:srgbClr val="52585F"/>
                </a:solidFill>
                <a:latin typeface="Helvetica" charset="0"/>
                <a:ea typeface="Helvetica" charset="0"/>
                <a:cs typeface="Helvetica" charset="0"/>
              </a:defRPr>
            </a:lvl3pPr>
            <a:lvl4pPr marL="1828800" indent="-4635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3200" b="0" kern="1200">
                <a:solidFill>
                  <a:srgbClr val="52585F"/>
                </a:solidFill>
                <a:latin typeface="Helvetica" charset="0"/>
                <a:ea typeface="Helvetica" charset="0"/>
                <a:cs typeface="Helvetica" charset="0"/>
              </a:defRPr>
            </a:lvl4pPr>
            <a:lvl5pPr marL="2292350" indent="-4635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400" b="0" kern="1200">
                <a:solidFill>
                  <a:srgbClr val="52585F"/>
                </a:solidFill>
                <a:latin typeface="Helvetica" charset="0"/>
                <a:ea typeface="Helvetica" charset="0"/>
                <a:cs typeface="Helvetica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</a:pP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create file </a:t>
            </a:r>
            <a:r>
              <a:rPr lang="en-US" sz="2000" b="1" dirty="0">
                <a:latin typeface="Consolas" charset="0"/>
                <a:ea typeface="Consolas" charset="0"/>
                <a:cs typeface="Consolas" charset="0"/>
              </a:rPr>
              <a:t>my_file.h5</a:t>
            </a:r>
            <a:br>
              <a:rPr lang="en-US" sz="2000" b="1" dirty="0">
                <a:latin typeface="Consolas" charset="0"/>
                <a:ea typeface="Consolas" charset="0"/>
                <a:cs typeface="Consolas" charset="0"/>
              </a:rPr>
            </a:b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use file </a:t>
            </a:r>
            <a:r>
              <a:rPr lang="en-US" sz="2000" b="1" dirty="0">
                <a:latin typeface="Consolas" charset="0"/>
                <a:ea typeface="Consolas" charset="0"/>
                <a:cs typeface="Consolas" charset="0"/>
              </a:rPr>
              <a:t>my_file.h5</a:t>
            </a:r>
            <a:br>
              <a:rPr lang="en-US" sz="2000" b="1" dirty="0">
                <a:latin typeface="Consolas" charset="0"/>
                <a:ea typeface="Consolas" charset="0"/>
                <a:cs typeface="Consolas" charset="0"/>
              </a:rPr>
            </a:b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create dataset </a:t>
            </a:r>
            <a:r>
              <a:rPr lang="en-US" sz="2000" b="1" dirty="0" err="1">
                <a:latin typeface="Consolas" charset="0"/>
                <a:ea typeface="Consolas" charset="0"/>
                <a:cs typeface="Consolas" charset="0"/>
              </a:rPr>
              <a:t>my_group</a:t>
            </a:r>
            <a:r>
              <a:rPr lang="en-US" sz="2000" b="1" dirty="0">
                <a:latin typeface="Consolas" charset="0"/>
                <a:ea typeface="Consolas" charset="0"/>
                <a:cs typeface="Consolas" charset="0"/>
              </a:rPr>
              <a:t>/</a:t>
            </a:r>
            <a:r>
              <a:rPr lang="en-US" sz="2000" b="1" dirty="0" err="1">
                <a:latin typeface="Consolas" charset="0"/>
                <a:ea typeface="Consolas" charset="0"/>
                <a:cs typeface="Consolas" charset="0"/>
              </a:rPr>
              <a:t>my_dataset</a:t>
            </a:r>
            <a:r>
              <a:rPr lang="en-US" sz="2000" b="1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as</a:t>
            </a:r>
            <a:r>
              <a:rPr lang="en-US" sz="2000" b="1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sz="2000" b="1" dirty="0" err="1">
                <a:latin typeface="Consolas" charset="0"/>
                <a:ea typeface="Consolas" charset="0"/>
                <a:cs typeface="Consolas" charset="0"/>
              </a:rPr>
              <a:t>int</a:t>
            </a:r>
            <a:r>
              <a:rPr lang="en-US" sz="2000" b="1" dirty="0">
                <a:latin typeface="Consolas" charset="0"/>
                <a:ea typeface="Consolas" charset="0"/>
                <a:cs typeface="Consolas" charset="0"/>
              </a:rPr>
              <a:t>(3) 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enable </a:t>
            </a:r>
            <a:r>
              <a:rPr lang="en-US" sz="2000" b="1" dirty="0" err="1">
                <a:solidFill>
                  <a:schemeClr val="accent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zlib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 values</a:t>
            </a:r>
            <a:r>
              <a:rPr lang="en-US" sz="2000" b="1" dirty="0">
                <a:latin typeface="Consolas" charset="0"/>
                <a:ea typeface="Consolas" charset="0"/>
                <a:cs typeface="Consolas" charset="0"/>
              </a:rPr>
              <a:t>(4, 8, 6)</a:t>
            </a:r>
          </a:p>
          <a:p>
            <a:pPr fontAlgn="auto">
              <a:spcAft>
                <a:spcPts val="0"/>
              </a:spcAft>
            </a:pPr>
            <a:endParaRPr lang="en-US" dirty="0"/>
          </a:p>
        </p:txBody>
      </p:sp>
      <p:sp>
        <p:nvSpPr>
          <p:cNvPr id="8" name="Content Placeholder 5"/>
          <p:cNvSpPr txBox="1">
            <a:spLocks/>
          </p:cNvSpPr>
          <p:nvPr/>
        </p:nvSpPr>
        <p:spPr bwMode="auto">
          <a:xfrm>
            <a:off x="2590800" y="8716675"/>
            <a:ext cx="15025255" cy="47036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>
            <a:lvl1pPr marL="463550" indent="-46355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5000" b="0" kern="1200">
                <a:solidFill>
                  <a:srgbClr val="52585F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914400" indent="-4635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4000" b="0" kern="1200">
                <a:solidFill>
                  <a:srgbClr val="52585F"/>
                </a:solidFill>
                <a:latin typeface="Helvetica" charset="0"/>
                <a:ea typeface="Helvetica" charset="0"/>
                <a:cs typeface="Helvetica" charset="0"/>
              </a:defRPr>
            </a:lvl2pPr>
            <a:lvl3pPr marL="1377950" indent="-4635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3600" b="0" kern="1200">
                <a:solidFill>
                  <a:srgbClr val="52585F"/>
                </a:solidFill>
                <a:latin typeface="Helvetica" charset="0"/>
                <a:ea typeface="Helvetica" charset="0"/>
                <a:cs typeface="Helvetica" charset="0"/>
              </a:defRPr>
            </a:lvl3pPr>
            <a:lvl4pPr marL="1828800" indent="-4635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3200" b="0" kern="1200">
                <a:solidFill>
                  <a:srgbClr val="52585F"/>
                </a:solidFill>
                <a:latin typeface="Helvetica" charset="0"/>
                <a:ea typeface="Helvetica" charset="0"/>
                <a:cs typeface="Helvetica" charset="0"/>
              </a:defRPr>
            </a:lvl4pPr>
            <a:lvl5pPr marL="2292350" indent="-4635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400" b="0" kern="1200">
                <a:solidFill>
                  <a:srgbClr val="52585F"/>
                </a:solidFill>
                <a:latin typeface="Helvetica" charset="0"/>
                <a:ea typeface="Helvetica" charset="0"/>
                <a:cs typeface="Helvetica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dirty="0" err="1">
                <a:solidFill>
                  <a:schemeClr val="accent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hid_t</a:t>
            </a:r>
            <a:r>
              <a:rPr lang="en-US" sz="2000" b="1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sz="2000" b="1" dirty="0" smtClean="0">
                <a:latin typeface="Consolas" charset="0"/>
                <a:ea typeface="Consolas" charset="0"/>
                <a:cs typeface="Consolas" charset="0"/>
              </a:rPr>
              <a:t>file, group, dataspace, property, dataset</a:t>
            </a:r>
            <a:r>
              <a:rPr lang="en-US" sz="2000" b="1" dirty="0">
                <a:latin typeface="Consolas" charset="0"/>
                <a:ea typeface="Consolas" charset="0"/>
                <a:cs typeface="Consolas" charset="0"/>
              </a:rPr>
              <a:t>;</a:t>
            </a:r>
            <a:br>
              <a:rPr lang="en-US" sz="2000" b="1" dirty="0">
                <a:latin typeface="Consolas" charset="0"/>
                <a:ea typeface="Consolas" charset="0"/>
                <a:cs typeface="Consolas" charset="0"/>
              </a:rPr>
            </a:br>
            <a:r>
              <a:rPr lang="en-US" sz="2000" b="1" dirty="0" err="1">
                <a:solidFill>
                  <a:schemeClr val="accent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hsize_t</a:t>
            </a:r>
            <a:r>
              <a:rPr lang="en-US" sz="2000" b="1" dirty="0">
                <a:latin typeface="Consolas" charset="0"/>
                <a:ea typeface="Consolas" charset="0"/>
                <a:cs typeface="Consolas" charset="0"/>
              </a:rPr>
              <a:t> dimension;</a:t>
            </a:r>
            <a:br>
              <a:rPr lang="en-US" sz="2000" b="1" dirty="0">
                <a:latin typeface="Consolas" charset="0"/>
                <a:ea typeface="Consolas" charset="0"/>
                <a:cs typeface="Consolas" charset="0"/>
              </a:rPr>
            </a:br>
            <a:r>
              <a:rPr lang="en-US" sz="2000" b="1" dirty="0" err="1">
                <a:latin typeface="Consolas" charset="0"/>
                <a:ea typeface="Consolas" charset="0"/>
                <a:cs typeface="Consolas" charset="0"/>
              </a:rPr>
              <a:t>int</a:t>
            </a:r>
            <a:r>
              <a:rPr lang="en-US" sz="2000" b="1" dirty="0">
                <a:latin typeface="Consolas" charset="0"/>
                <a:ea typeface="Consolas" charset="0"/>
                <a:cs typeface="Consolas" charset="0"/>
              </a:rPr>
              <a:t> value[3];</a:t>
            </a:r>
            <a:br>
              <a:rPr lang="en-US" sz="2000" b="1" dirty="0">
                <a:latin typeface="Consolas" charset="0"/>
                <a:ea typeface="Consolas" charset="0"/>
                <a:cs typeface="Consolas" charset="0"/>
              </a:rPr>
            </a:br>
            <a:r>
              <a:rPr lang="en-US" sz="2000" b="1" dirty="0">
                <a:latin typeface="Consolas" charset="0"/>
                <a:ea typeface="Consolas" charset="0"/>
                <a:cs typeface="Consolas" charset="0"/>
              </a:rPr>
              <a:t>file = H5Fcreate(“my_file.h5”, </a:t>
            </a:r>
            <a:r>
              <a:rPr lang="en-US" sz="2000" b="1" dirty="0">
                <a:solidFill>
                  <a:srgbClr val="00B050"/>
                </a:solidFill>
                <a:latin typeface="Consolas" charset="0"/>
                <a:ea typeface="Consolas" charset="0"/>
                <a:cs typeface="Consolas" charset="0"/>
              </a:rPr>
              <a:t>H5F_ACC_EXCL, H5P_DEFAULT, H5P_DEFAULT</a:t>
            </a:r>
            <a:r>
              <a:rPr lang="en-US" sz="2000" b="1" dirty="0">
                <a:latin typeface="Consolas" charset="0"/>
                <a:ea typeface="Consolas" charset="0"/>
                <a:cs typeface="Consolas" charset="0"/>
              </a:rPr>
              <a:t>);</a:t>
            </a:r>
            <a:br>
              <a:rPr lang="en-US" sz="2000" b="1" dirty="0">
                <a:latin typeface="Consolas" charset="0"/>
                <a:ea typeface="Consolas" charset="0"/>
                <a:cs typeface="Consolas" charset="0"/>
              </a:rPr>
            </a:br>
            <a:r>
              <a:rPr lang="en-US" sz="2000" b="1" dirty="0">
                <a:latin typeface="Consolas" charset="0"/>
                <a:ea typeface="Consolas" charset="0"/>
                <a:cs typeface="Consolas" charset="0"/>
              </a:rPr>
              <a:t>group = H5Gcreate(file, “</a:t>
            </a:r>
            <a:r>
              <a:rPr lang="en-US" sz="2000" b="1" dirty="0" err="1">
                <a:latin typeface="Consolas" charset="0"/>
                <a:ea typeface="Consolas" charset="0"/>
                <a:cs typeface="Consolas" charset="0"/>
              </a:rPr>
              <a:t>my_group</a:t>
            </a:r>
            <a:r>
              <a:rPr lang="en-US" sz="2000" b="1" dirty="0">
                <a:latin typeface="Consolas" charset="0"/>
                <a:ea typeface="Consolas" charset="0"/>
                <a:cs typeface="Consolas" charset="0"/>
              </a:rPr>
              <a:t>”, </a:t>
            </a:r>
            <a:r>
              <a:rPr lang="en-US" sz="2000" b="1" dirty="0">
                <a:solidFill>
                  <a:srgbClr val="00B050"/>
                </a:solidFill>
                <a:latin typeface="Consolas" charset="0"/>
                <a:ea typeface="Consolas" charset="0"/>
                <a:cs typeface="Consolas" charset="0"/>
              </a:rPr>
              <a:t>H5P_DEFAULT, H5P_DEFAULT, H5P_DEFAULT</a:t>
            </a:r>
            <a:r>
              <a:rPr lang="en-US" sz="2000" b="1" dirty="0">
                <a:latin typeface="Consolas" charset="0"/>
                <a:ea typeface="Consolas" charset="0"/>
                <a:cs typeface="Consolas" charset="0"/>
              </a:rPr>
              <a:t>);</a:t>
            </a:r>
            <a:br>
              <a:rPr lang="en-US" sz="2000" b="1" dirty="0">
                <a:latin typeface="Consolas" charset="0"/>
                <a:ea typeface="Consolas" charset="0"/>
                <a:cs typeface="Consolas" charset="0"/>
              </a:rPr>
            </a:br>
            <a:r>
              <a:rPr lang="en-US" sz="2000" b="1" dirty="0">
                <a:latin typeface="Consolas" charset="0"/>
                <a:ea typeface="Consolas" charset="0"/>
                <a:cs typeface="Consolas" charset="0"/>
              </a:rPr>
              <a:t>dimension = 3;</a:t>
            </a:r>
            <a:br>
              <a:rPr lang="en-US" sz="2000" b="1" dirty="0">
                <a:latin typeface="Consolas" charset="0"/>
                <a:ea typeface="Consolas" charset="0"/>
                <a:cs typeface="Consolas" charset="0"/>
              </a:rPr>
            </a:br>
            <a:r>
              <a:rPr lang="en-US" sz="2000" b="1" dirty="0">
                <a:latin typeface="Consolas" charset="0"/>
                <a:ea typeface="Consolas" charset="0"/>
                <a:cs typeface="Consolas" charset="0"/>
              </a:rPr>
              <a:t>dataspace = H5Screate_simple(1, &amp;dimension, NULL);</a:t>
            </a:r>
            <a:br>
              <a:rPr lang="en-US" sz="2000" b="1" dirty="0">
                <a:latin typeface="Consolas" charset="0"/>
                <a:ea typeface="Consolas" charset="0"/>
                <a:cs typeface="Consolas" charset="0"/>
              </a:rPr>
            </a:br>
            <a:r>
              <a:rPr lang="en-US" sz="2000" b="1" dirty="0">
                <a:latin typeface="Consolas" charset="0"/>
                <a:ea typeface="Consolas" charset="0"/>
                <a:cs typeface="Consolas" charset="0"/>
              </a:rPr>
              <a:t>property = H5Pcreate(H5P_DATASET_CREATE);</a:t>
            </a:r>
            <a:br>
              <a:rPr lang="en-US" sz="2000" b="1" dirty="0">
                <a:latin typeface="Consolas" charset="0"/>
                <a:ea typeface="Consolas" charset="0"/>
                <a:cs typeface="Consolas" charset="0"/>
              </a:rPr>
            </a:br>
            <a:r>
              <a:rPr lang="en-US" sz="2000" b="1" dirty="0">
                <a:latin typeface="Consolas" charset="0"/>
                <a:ea typeface="Consolas" charset="0"/>
                <a:cs typeface="Consolas" charset="0"/>
              </a:rPr>
              <a:t>H5Pset_chunk(property, 1, &amp;dimension);</a:t>
            </a:r>
            <a:br>
              <a:rPr lang="en-US" sz="2000" b="1" dirty="0">
                <a:latin typeface="Consolas" charset="0"/>
                <a:ea typeface="Consolas" charset="0"/>
                <a:cs typeface="Consolas" charset="0"/>
              </a:rPr>
            </a:br>
            <a:r>
              <a:rPr lang="en-US" sz="2000" b="1" dirty="0">
                <a:latin typeface="Consolas" charset="0"/>
                <a:ea typeface="Consolas" charset="0"/>
                <a:cs typeface="Consolas" charset="0"/>
              </a:rPr>
              <a:t>H5Pset_deflate(property, 9);</a:t>
            </a:r>
            <a:br>
              <a:rPr lang="en-US" sz="2000" b="1" dirty="0">
                <a:latin typeface="Consolas" charset="0"/>
                <a:ea typeface="Consolas" charset="0"/>
                <a:cs typeface="Consolas" charset="0"/>
              </a:rPr>
            </a:br>
            <a:r>
              <a:rPr lang="en-US" sz="2000" b="1" dirty="0">
                <a:latin typeface="Consolas" charset="0"/>
                <a:ea typeface="Consolas" charset="0"/>
                <a:cs typeface="Consolas" charset="0"/>
              </a:rPr>
              <a:t>dataset = H5Dcreate(group, “</a:t>
            </a:r>
            <a:r>
              <a:rPr lang="en-US" sz="2000" b="1" dirty="0" err="1">
                <a:latin typeface="Consolas" charset="0"/>
                <a:ea typeface="Consolas" charset="0"/>
                <a:cs typeface="Consolas" charset="0"/>
              </a:rPr>
              <a:t>my_dataset</a:t>
            </a:r>
            <a:r>
              <a:rPr lang="en-US" sz="2000" b="1" dirty="0">
                <a:latin typeface="Consolas" charset="0"/>
                <a:ea typeface="Consolas" charset="0"/>
                <a:cs typeface="Consolas" charset="0"/>
              </a:rPr>
              <a:t>”, </a:t>
            </a:r>
            <a:r>
              <a:rPr lang="en-US" sz="2000" b="1" dirty="0">
                <a:solidFill>
                  <a:srgbClr val="00B050"/>
                </a:solidFill>
                <a:latin typeface="Consolas" charset="0"/>
                <a:ea typeface="Consolas" charset="0"/>
                <a:cs typeface="Consolas" charset="0"/>
              </a:rPr>
              <a:t>H5T_NATIVE_INT</a:t>
            </a:r>
            <a:r>
              <a:rPr lang="en-US" sz="2000" b="1" dirty="0">
                <a:latin typeface="Consolas" charset="0"/>
                <a:ea typeface="Consolas" charset="0"/>
                <a:cs typeface="Consolas" charset="0"/>
              </a:rPr>
              <a:t>, dataspace, </a:t>
            </a:r>
            <a:r>
              <a:rPr lang="en-US" sz="2000" b="1" dirty="0">
                <a:solidFill>
                  <a:srgbClr val="00B050"/>
                </a:solidFill>
                <a:latin typeface="Consolas" charset="0"/>
                <a:ea typeface="Consolas" charset="0"/>
                <a:cs typeface="Consolas" charset="0"/>
              </a:rPr>
              <a:t>H5P_DEFAULT</a:t>
            </a:r>
            <a:r>
              <a:rPr lang="en-US" sz="2000" b="1" dirty="0">
                <a:latin typeface="Consolas" charset="0"/>
                <a:ea typeface="Consolas" charset="0"/>
                <a:cs typeface="Consolas" charset="0"/>
              </a:rPr>
              <a:t>, property, </a:t>
            </a:r>
            <a:r>
              <a:rPr lang="en-US" sz="2000" b="1" dirty="0">
                <a:solidFill>
                  <a:srgbClr val="00B050"/>
                </a:solidFill>
                <a:latin typeface="Consolas" charset="0"/>
                <a:ea typeface="Consolas" charset="0"/>
                <a:cs typeface="Consolas" charset="0"/>
              </a:rPr>
              <a:t>H5P_DEFAULT</a:t>
            </a:r>
            <a:r>
              <a:rPr lang="en-US" sz="2000" b="1" dirty="0">
                <a:latin typeface="Consolas" charset="0"/>
                <a:ea typeface="Consolas" charset="0"/>
                <a:cs typeface="Consolas" charset="0"/>
              </a:rPr>
              <a:t>);</a:t>
            </a:r>
            <a:br>
              <a:rPr lang="en-US" sz="2000" b="1" dirty="0">
                <a:latin typeface="Consolas" charset="0"/>
                <a:ea typeface="Consolas" charset="0"/>
                <a:cs typeface="Consolas" charset="0"/>
              </a:rPr>
            </a:br>
            <a:r>
              <a:rPr lang="en-US" sz="2000" b="1" dirty="0">
                <a:latin typeface="Consolas" charset="0"/>
                <a:ea typeface="Consolas" charset="0"/>
                <a:cs typeface="Consolas" charset="0"/>
              </a:rPr>
              <a:t>value[0] = 4;</a:t>
            </a:r>
            <a:br>
              <a:rPr lang="en-US" sz="2000" b="1" dirty="0">
                <a:latin typeface="Consolas" charset="0"/>
                <a:ea typeface="Consolas" charset="0"/>
                <a:cs typeface="Consolas" charset="0"/>
              </a:rPr>
            </a:br>
            <a:r>
              <a:rPr lang="en-US" sz="2000" b="1" dirty="0">
                <a:latin typeface="Consolas" charset="0"/>
                <a:ea typeface="Consolas" charset="0"/>
                <a:cs typeface="Consolas" charset="0"/>
              </a:rPr>
              <a:t>value[1] = 8;</a:t>
            </a:r>
            <a:br>
              <a:rPr lang="en-US" sz="2000" b="1" dirty="0">
                <a:latin typeface="Consolas" charset="0"/>
                <a:ea typeface="Consolas" charset="0"/>
                <a:cs typeface="Consolas" charset="0"/>
              </a:rPr>
            </a:br>
            <a:r>
              <a:rPr lang="en-US" sz="2000" b="1" dirty="0">
                <a:latin typeface="Consolas" charset="0"/>
                <a:ea typeface="Consolas" charset="0"/>
                <a:cs typeface="Consolas" charset="0"/>
              </a:rPr>
              <a:t>value[2] = 6;</a:t>
            </a:r>
            <a:br>
              <a:rPr lang="en-US" sz="2000" b="1" dirty="0">
                <a:latin typeface="Consolas" charset="0"/>
                <a:ea typeface="Consolas" charset="0"/>
                <a:cs typeface="Consolas" charset="0"/>
              </a:rPr>
            </a:br>
            <a:r>
              <a:rPr lang="en-US" sz="2000" b="1" dirty="0">
                <a:latin typeface="Consolas" charset="0"/>
                <a:ea typeface="Consolas" charset="0"/>
                <a:cs typeface="Consolas" charset="0"/>
              </a:rPr>
              <a:t>H5Dwrite(dataset, </a:t>
            </a:r>
            <a:r>
              <a:rPr lang="en-US" sz="2000" b="1" dirty="0">
                <a:solidFill>
                  <a:srgbClr val="00B050"/>
                </a:solidFill>
                <a:latin typeface="Consolas" charset="0"/>
                <a:ea typeface="Consolas" charset="0"/>
                <a:cs typeface="Consolas" charset="0"/>
              </a:rPr>
              <a:t>H5T_NATIVE_INT, H5S_ALL, H5S_ALL, H5P_DEFAULT</a:t>
            </a:r>
            <a:r>
              <a:rPr lang="en-US" sz="2000" b="1" dirty="0">
                <a:latin typeface="Consolas" charset="0"/>
                <a:ea typeface="Consolas" charset="0"/>
                <a:cs typeface="Consolas" charset="0"/>
              </a:rPr>
              <a:t>, &amp;value);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323791" y="6781800"/>
            <a:ext cx="20174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charset="0"/>
                <a:ea typeface="Helvetica" charset="0"/>
                <a:cs typeface="Helvetica" charset="0"/>
              </a:rPr>
              <a:t>HDFql</a:t>
            </a:r>
            <a:endParaRPr lang="en-US" sz="3200" dirty="0">
              <a:solidFill>
                <a:schemeClr val="tx1">
                  <a:lumMod val="65000"/>
                  <a:lumOff val="35000"/>
                </a:schemeClr>
              </a:solidFill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8351500" y="8686798"/>
            <a:ext cx="1765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charset="0"/>
                <a:ea typeface="Helvetica" charset="0"/>
                <a:cs typeface="Helvetica" charset="0"/>
              </a:rPr>
              <a:t>HDF5 C</a:t>
            </a:r>
            <a:endParaRPr lang="en-US" sz="3200" dirty="0">
              <a:solidFill>
                <a:schemeClr val="tx1">
                  <a:lumMod val="65000"/>
                  <a:lumOff val="35000"/>
                </a:schemeClr>
              </a:solidFill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8669000" y="13020182"/>
            <a:ext cx="45207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 smtClean="0"/>
              <a:t>Courtesy Rick </a:t>
            </a:r>
            <a:r>
              <a:rPr lang="en-US" sz="2000" i="1" dirty="0" err="1" smtClean="0"/>
              <a:t>Noyer</a:t>
            </a:r>
            <a:r>
              <a:rPr lang="en-US" sz="2000" i="1" dirty="0" smtClean="0"/>
              <a:t> </a:t>
            </a:r>
            <a:r>
              <a:rPr lang="en-US" sz="2000" i="1" dirty="0" smtClean="0">
                <a:hlinkClick r:id="rId4"/>
              </a:rPr>
              <a:t>rick@hdfql.com</a:t>
            </a:r>
            <a:r>
              <a:rPr lang="en-US" sz="2000" i="1" dirty="0" smtClean="0"/>
              <a:t>  </a:t>
            </a:r>
            <a:endParaRPr lang="en-US" sz="2000" i="1" dirty="0"/>
          </a:p>
        </p:txBody>
      </p:sp>
      <p:sp>
        <p:nvSpPr>
          <p:cNvPr id="13" name="Rounded Rectangle 12"/>
          <p:cNvSpPr/>
          <p:nvPr/>
        </p:nvSpPr>
        <p:spPr>
          <a:xfrm>
            <a:off x="1539009" y="6781800"/>
            <a:ext cx="16744950" cy="16002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/>
        </p:nvSpPr>
        <p:spPr>
          <a:xfrm>
            <a:off x="1532082" y="8686799"/>
            <a:ext cx="16840200" cy="4733493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1472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H5CPP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Website: </a:t>
            </a:r>
            <a:r>
              <a:rPr lang="en-US" dirty="0">
                <a:hlinkClick r:id="rId2"/>
              </a:rPr>
              <a:t>http://h5cpp.org/</a:t>
            </a:r>
            <a:r>
              <a:rPr lang="en-US" dirty="0"/>
              <a:t> </a:t>
            </a:r>
            <a:endParaRPr lang="en-US" dirty="0" smtClean="0"/>
          </a:p>
          <a:p>
            <a:r>
              <a:rPr lang="en-US" dirty="0" smtClean="0"/>
              <a:t>GitHub</a:t>
            </a:r>
            <a:r>
              <a:rPr lang="en-US" dirty="0"/>
              <a:t>: </a:t>
            </a:r>
            <a:r>
              <a:rPr lang="en-US" dirty="0">
                <a:hlinkClick r:id="rId3"/>
              </a:rPr>
              <a:t>https://github.com/steven-varga/h5cpp</a:t>
            </a:r>
            <a:r>
              <a:rPr lang="en-US" dirty="0"/>
              <a:t> </a:t>
            </a:r>
            <a:endParaRPr lang="en-US" dirty="0" smtClean="0"/>
          </a:p>
          <a:p>
            <a:r>
              <a:rPr lang="en-US" dirty="0" smtClean="0"/>
              <a:t>Download</a:t>
            </a:r>
            <a:r>
              <a:rPr lang="en-US" dirty="0"/>
              <a:t>: </a:t>
            </a:r>
            <a:r>
              <a:rPr lang="en-US" dirty="0">
                <a:hlinkClick r:id="rId4"/>
              </a:rPr>
              <a:t>http://h5cpp.org/download</a:t>
            </a:r>
            <a:r>
              <a:rPr lang="en-US" dirty="0" smtClean="0">
                <a:hlinkClick r:id="rId4"/>
              </a:rPr>
              <a:t>/</a:t>
            </a:r>
            <a:endParaRPr lang="en-US" dirty="0" smtClean="0"/>
          </a:p>
          <a:p>
            <a:r>
              <a:rPr lang="en-US" dirty="0" smtClean="0"/>
              <a:t>Modern C++17 interface to HDF5</a:t>
            </a:r>
          </a:p>
          <a:p>
            <a:pPr lvl="1"/>
            <a:r>
              <a:rPr lang="en-US" dirty="0" smtClean="0"/>
              <a:t>Designed on principles of simplicity – uses four basic CRUD-like templates</a:t>
            </a:r>
          </a:p>
          <a:p>
            <a:pPr lvl="1"/>
            <a:r>
              <a:rPr lang="en-US" dirty="0" smtClean="0"/>
              <a:t>Supports popular Linear Algebra systems</a:t>
            </a:r>
          </a:p>
          <a:p>
            <a:pPr lvl="1"/>
            <a:r>
              <a:rPr lang="en-US" dirty="0" smtClean="0"/>
              <a:t>Has zero overhead over C APIs</a:t>
            </a:r>
          </a:p>
          <a:p>
            <a:pPr lvl="1"/>
            <a:r>
              <a:rPr lang="en-US" dirty="0" smtClean="0"/>
              <a:t>No knowledge of HDF5 is required</a:t>
            </a:r>
          </a:p>
          <a:p>
            <a:pPr lvl="1"/>
            <a:r>
              <a:rPr lang="en-US" dirty="0" smtClean="0"/>
              <a:t>Developed by Steven </a:t>
            </a:r>
            <a:r>
              <a:rPr lang="en-US" dirty="0" err="1" smtClean="0"/>
              <a:t>Varga</a:t>
            </a:r>
            <a:r>
              <a:rPr lang="en-US" dirty="0" smtClean="0"/>
              <a:t>, independent developer and researcher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60434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H5CPP (cont’d)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1219200" y="3318164"/>
            <a:ext cx="9740900" cy="9220200"/>
          </a:xfrm>
        </p:spPr>
        <p:txBody>
          <a:bodyPr/>
          <a:lstStyle/>
          <a:p>
            <a:pPr marL="0" indent="0">
              <a:buNone/>
            </a:pPr>
            <a:r>
              <a:rPr lang="en-US" sz="4400" dirty="0" smtClean="0">
                <a:latin typeface="Consolas" charset="0"/>
                <a:ea typeface="Consolas" charset="0"/>
                <a:cs typeface="Consolas" charset="0"/>
              </a:rPr>
              <a:t>h5py</a:t>
            </a:r>
          </a:p>
          <a:p>
            <a:pPr marL="0" indent="0">
              <a:buNone/>
            </a:pPr>
            <a:endParaRPr lang="en-US" sz="3200" dirty="0">
              <a:latin typeface="Consolas" charset="0"/>
              <a:ea typeface="Consolas" charset="0"/>
              <a:cs typeface="Consolas" charset="0"/>
            </a:endParaRPr>
          </a:p>
          <a:p>
            <a:pPr marL="0" indent="0">
              <a:buNone/>
            </a:pPr>
            <a:r>
              <a:rPr lang="en-US" sz="3200" dirty="0" smtClean="0">
                <a:latin typeface="Consolas" charset="0"/>
                <a:ea typeface="Consolas" charset="0"/>
                <a:cs typeface="Consolas" charset="0"/>
              </a:rPr>
              <a:t>temperature </a:t>
            </a:r>
            <a:r>
              <a:rPr lang="en-US" sz="3200" dirty="0">
                <a:latin typeface="Consolas" charset="0"/>
                <a:ea typeface="Consolas" charset="0"/>
                <a:cs typeface="Consolas" charset="0"/>
              </a:rPr>
              <a:t>= </a:t>
            </a:r>
            <a:r>
              <a:rPr lang="en-US" sz="3200" dirty="0" err="1" smtClean="0">
                <a:latin typeface="Consolas" charset="0"/>
                <a:ea typeface="Consolas" charset="0"/>
                <a:cs typeface="Consolas" charset="0"/>
              </a:rPr>
              <a:t>np.random.random</a:t>
            </a:r>
            <a:r>
              <a:rPr lang="en-US" sz="3200" dirty="0" smtClean="0">
                <a:latin typeface="Consolas" charset="0"/>
                <a:ea typeface="Consolas" charset="0"/>
                <a:cs typeface="Consolas" charset="0"/>
              </a:rPr>
              <a:t>(1024)</a:t>
            </a:r>
          </a:p>
          <a:p>
            <a:pPr marL="0" indent="0">
              <a:buNone/>
            </a:pPr>
            <a:r>
              <a:rPr lang="en-US" sz="3200" dirty="0" smtClean="0">
                <a:latin typeface="Consolas" charset="0"/>
                <a:ea typeface="Consolas" charset="0"/>
                <a:cs typeface="Consolas" charset="0"/>
              </a:rPr>
              <a:t>wind </a:t>
            </a:r>
            <a:r>
              <a:rPr lang="en-US" sz="3200" dirty="0">
                <a:latin typeface="Consolas" charset="0"/>
                <a:ea typeface="Consolas" charset="0"/>
                <a:cs typeface="Consolas" charset="0"/>
              </a:rPr>
              <a:t>= </a:t>
            </a:r>
            <a:r>
              <a:rPr lang="en-US" sz="3200" dirty="0" err="1">
                <a:latin typeface="Consolas" charset="0"/>
                <a:ea typeface="Consolas" charset="0"/>
                <a:cs typeface="Consolas" charset="0"/>
              </a:rPr>
              <a:t>np.random.random</a:t>
            </a:r>
            <a:r>
              <a:rPr lang="en-US" sz="3200" dirty="0">
                <a:latin typeface="Consolas" charset="0"/>
                <a:ea typeface="Consolas" charset="0"/>
                <a:cs typeface="Consolas" charset="0"/>
              </a:rPr>
              <a:t>(</a:t>
            </a:r>
            <a:r>
              <a:rPr lang="en-US" sz="3200" dirty="0">
                <a:latin typeface="Consolas" charset="0"/>
                <a:ea typeface="Consolas" charset="0"/>
                <a:cs typeface="Consolas" charset="0"/>
              </a:rPr>
              <a:t>2048</a:t>
            </a:r>
            <a:r>
              <a:rPr lang="en-US" sz="3200" dirty="0">
                <a:latin typeface="Consolas" charset="0"/>
                <a:ea typeface="Consolas" charset="0"/>
                <a:cs typeface="Consolas" charset="0"/>
              </a:rPr>
              <a:t>)</a:t>
            </a:r>
            <a:r>
              <a:rPr lang="en-US" sz="3200" dirty="0">
                <a:latin typeface="Consolas" charset="0"/>
                <a:ea typeface="Consolas" charset="0"/>
                <a:cs typeface="Consolas" charset="0"/>
              </a:rPr>
              <a:t> </a:t>
            </a:r>
          </a:p>
          <a:p>
            <a:pPr marL="0" indent="0">
              <a:buNone/>
            </a:pPr>
            <a:r>
              <a:rPr lang="en-US" sz="3200" dirty="0" smtClean="0">
                <a:latin typeface="Consolas" charset="0"/>
                <a:ea typeface="Consolas" charset="0"/>
                <a:cs typeface="Consolas" charset="0"/>
              </a:rPr>
              <a:t>f </a:t>
            </a:r>
            <a:r>
              <a:rPr lang="en-US" sz="3200" dirty="0">
                <a:latin typeface="Consolas" charset="0"/>
                <a:ea typeface="Consolas" charset="0"/>
                <a:cs typeface="Consolas" charset="0"/>
              </a:rPr>
              <a:t>= h5py.File</a:t>
            </a:r>
            <a:r>
              <a:rPr lang="en-US" sz="3200" dirty="0">
                <a:latin typeface="Consolas" charset="0"/>
                <a:ea typeface="Consolas" charset="0"/>
                <a:cs typeface="Consolas" charset="0"/>
              </a:rPr>
              <a:t>('weather.hdf5')</a:t>
            </a:r>
            <a:r>
              <a:rPr lang="en-US" sz="3200" dirty="0">
                <a:latin typeface="Consolas" charset="0"/>
                <a:ea typeface="Consolas" charset="0"/>
                <a:cs typeface="Consolas" charset="0"/>
              </a:rPr>
              <a:t> </a:t>
            </a:r>
          </a:p>
          <a:p>
            <a:pPr marL="0" indent="0">
              <a:buNone/>
            </a:pPr>
            <a:r>
              <a:rPr lang="en-US" sz="3200" dirty="0" smtClean="0">
                <a:latin typeface="Consolas" charset="0"/>
                <a:ea typeface="Consolas" charset="0"/>
                <a:cs typeface="Consolas" charset="0"/>
              </a:rPr>
              <a:t>f</a:t>
            </a:r>
            <a:r>
              <a:rPr lang="en-US" sz="3200" dirty="0">
                <a:latin typeface="Consolas" charset="0"/>
                <a:ea typeface="Consolas" charset="0"/>
                <a:cs typeface="Consolas" charset="0"/>
              </a:rPr>
              <a:t>["/15/temperature"]</a:t>
            </a:r>
            <a:r>
              <a:rPr lang="en-US" sz="3200" dirty="0">
                <a:latin typeface="Consolas" charset="0"/>
                <a:ea typeface="Consolas" charset="0"/>
                <a:cs typeface="Consolas" charset="0"/>
              </a:rPr>
              <a:t> = </a:t>
            </a:r>
            <a:r>
              <a:rPr lang="en-US" sz="3200" dirty="0" smtClean="0">
                <a:latin typeface="Consolas" charset="0"/>
                <a:ea typeface="Consolas" charset="0"/>
                <a:cs typeface="Consolas" charset="0"/>
              </a:rPr>
              <a:t>temperature </a:t>
            </a:r>
            <a:r>
              <a:rPr lang="en-US" sz="3200" dirty="0">
                <a:latin typeface="Consolas" charset="0"/>
                <a:ea typeface="Consolas" charset="0"/>
                <a:cs typeface="Consolas" charset="0"/>
              </a:rPr>
              <a:t>f</a:t>
            </a:r>
            <a:r>
              <a:rPr lang="en-US" sz="3200" dirty="0">
                <a:latin typeface="Consolas" charset="0"/>
                <a:ea typeface="Consolas" charset="0"/>
                <a:cs typeface="Consolas" charset="0"/>
              </a:rPr>
              <a:t>["/15/temperature"].</a:t>
            </a:r>
            <a:r>
              <a:rPr lang="en-US" sz="3200" dirty="0" err="1">
                <a:latin typeface="Consolas" charset="0"/>
                <a:ea typeface="Consolas" charset="0"/>
                <a:cs typeface="Consolas" charset="0"/>
              </a:rPr>
              <a:t>attrs</a:t>
            </a:r>
            <a:r>
              <a:rPr lang="en-US" sz="3200" dirty="0">
                <a:latin typeface="Consolas" charset="0"/>
                <a:ea typeface="Consolas" charset="0"/>
                <a:cs typeface="Consolas" charset="0"/>
              </a:rPr>
              <a:t>["</a:t>
            </a:r>
            <a:r>
              <a:rPr lang="en-US" sz="3200" dirty="0" err="1">
                <a:latin typeface="Consolas" charset="0"/>
                <a:ea typeface="Consolas" charset="0"/>
                <a:cs typeface="Consolas" charset="0"/>
              </a:rPr>
              <a:t>dt</a:t>
            </a:r>
            <a:r>
              <a:rPr lang="en-US" sz="3200" dirty="0">
                <a:latin typeface="Consolas" charset="0"/>
                <a:ea typeface="Consolas" charset="0"/>
                <a:cs typeface="Consolas" charset="0"/>
              </a:rPr>
              <a:t>"]</a:t>
            </a:r>
            <a:r>
              <a:rPr lang="en-US" sz="3200" dirty="0">
                <a:latin typeface="Consolas" charset="0"/>
                <a:ea typeface="Consolas" charset="0"/>
                <a:cs typeface="Consolas" charset="0"/>
              </a:rPr>
              <a:t> = </a:t>
            </a:r>
            <a:r>
              <a:rPr lang="en-US" sz="3200" dirty="0" smtClean="0">
                <a:latin typeface="Consolas" charset="0"/>
                <a:ea typeface="Consolas" charset="0"/>
                <a:cs typeface="Consolas" charset="0"/>
              </a:rPr>
              <a:t>10.0</a:t>
            </a:r>
          </a:p>
          <a:p>
            <a:pPr marL="0" indent="0">
              <a:buNone/>
            </a:pPr>
            <a:r>
              <a:rPr lang="en-US" sz="3200" dirty="0">
                <a:latin typeface="Consolas" charset="0"/>
                <a:ea typeface="Consolas" charset="0"/>
                <a:cs typeface="Consolas" charset="0"/>
              </a:rPr>
              <a:t>f["/15/wind"]</a:t>
            </a:r>
            <a:r>
              <a:rPr lang="en-US" sz="3200" dirty="0">
                <a:latin typeface="Consolas" charset="0"/>
                <a:ea typeface="Consolas" charset="0"/>
                <a:cs typeface="Consolas" charset="0"/>
              </a:rPr>
              <a:t> = wind</a:t>
            </a:r>
            <a:endParaRPr lang="en-US" sz="3200" dirty="0" smtClean="0">
              <a:latin typeface="Consolas" charset="0"/>
              <a:ea typeface="Consolas" charset="0"/>
              <a:cs typeface="Consolas" charset="0"/>
            </a:endParaRPr>
          </a:p>
          <a:p>
            <a:pPr marL="0" indent="0">
              <a:buNone/>
            </a:pPr>
            <a:endParaRPr lang="en-US" sz="3200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1"/>
          </p:nvPr>
        </p:nvSpPr>
        <p:spPr>
          <a:xfrm>
            <a:off x="10820400" y="3352800"/>
            <a:ext cx="13106400" cy="9220200"/>
          </a:xfrm>
        </p:spPr>
        <p:txBody>
          <a:bodyPr/>
          <a:lstStyle/>
          <a:p>
            <a:pPr marL="0" indent="0">
              <a:buNone/>
            </a:pPr>
            <a:r>
              <a:rPr lang="en-US" sz="4000" dirty="0" smtClean="0">
                <a:latin typeface="Consolas" charset="0"/>
                <a:ea typeface="Consolas" charset="0"/>
                <a:cs typeface="Consolas" charset="0"/>
              </a:rPr>
              <a:t>H5CPP</a:t>
            </a:r>
          </a:p>
          <a:p>
            <a:pPr marL="0" indent="0">
              <a:buNone/>
            </a:pPr>
            <a:endParaRPr lang="en-US" sz="4000" dirty="0" smtClean="0">
              <a:latin typeface="Consolas" charset="0"/>
              <a:ea typeface="Consolas" charset="0"/>
              <a:cs typeface="Consolas" charset="0"/>
            </a:endParaRPr>
          </a:p>
          <a:p>
            <a:pPr marL="0" indent="0">
              <a:buNone/>
            </a:pPr>
            <a:r>
              <a:rPr lang="en-US" sz="3200" dirty="0" err="1" smtClean="0">
                <a:latin typeface="Consolas" charset="0"/>
                <a:ea typeface="Consolas" charset="0"/>
                <a:cs typeface="Consolas" charset="0"/>
              </a:rPr>
              <a:t>fvec</a:t>
            </a:r>
            <a:r>
              <a:rPr lang="en-US" sz="3200" dirty="0" smtClean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sz="3200" dirty="0">
                <a:latin typeface="Consolas" charset="0"/>
                <a:ea typeface="Consolas" charset="0"/>
                <a:cs typeface="Consolas" charset="0"/>
              </a:rPr>
              <a:t>temperature</a:t>
            </a:r>
            <a:r>
              <a:rPr lang="en-US" sz="3200" dirty="0">
                <a:latin typeface="Consolas" charset="0"/>
                <a:ea typeface="Consolas" charset="0"/>
                <a:cs typeface="Consolas" charset="0"/>
              </a:rPr>
              <a:t> = </a:t>
            </a:r>
            <a:r>
              <a:rPr lang="en-US" sz="3200" dirty="0" err="1">
                <a:latin typeface="Consolas" charset="0"/>
                <a:ea typeface="Consolas" charset="0"/>
                <a:cs typeface="Consolas" charset="0"/>
              </a:rPr>
              <a:t>arma</a:t>
            </a:r>
            <a:r>
              <a:rPr lang="en-US" sz="3200" dirty="0">
                <a:latin typeface="Consolas" charset="0"/>
                <a:ea typeface="Consolas" charset="0"/>
                <a:cs typeface="Consolas" charset="0"/>
              </a:rPr>
              <a:t>::</a:t>
            </a:r>
            <a:r>
              <a:rPr lang="en-US" sz="3200" dirty="0" err="1">
                <a:latin typeface="Consolas" charset="0"/>
                <a:ea typeface="Consolas" charset="0"/>
                <a:cs typeface="Consolas" charset="0"/>
              </a:rPr>
              <a:t>randu</a:t>
            </a:r>
            <a:r>
              <a:rPr lang="en-US" sz="3200" dirty="0">
                <a:latin typeface="Consolas" charset="0"/>
                <a:ea typeface="Consolas" charset="0"/>
                <a:cs typeface="Consolas" charset="0"/>
              </a:rPr>
              <a:t>&lt;</a:t>
            </a:r>
            <a:r>
              <a:rPr lang="en-US" sz="3200" dirty="0" err="1">
                <a:latin typeface="Consolas" charset="0"/>
                <a:ea typeface="Consolas" charset="0"/>
                <a:cs typeface="Consolas" charset="0"/>
              </a:rPr>
              <a:t>fvec</a:t>
            </a:r>
            <a:r>
              <a:rPr lang="en-US" sz="3200" dirty="0">
                <a:latin typeface="Consolas" charset="0"/>
                <a:ea typeface="Consolas" charset="0"/>
                <a:cs typeface="Consolas" charset="0"/>
              </a:rPr>
              <a:t>&gt;(</a:t>
            </a:r>
            <a:r>
              <a:rPr lang="en-US" sz="3200" dirty="0">
                <a:latin typeface="Consolas" charset="0"/>
                <a:ea typeface="Consolas" charset="0"/>
                <a:cs typeface="Consolas" charset="0"/>
              </a:rPr>
              <a:t>1024</a:t>
            </a:r>
            <a:r>
              <a:rPr lang="en-US" sz="3200" dirty="0">
                <a:latin typeface="Consolas" charset="0"/>
                <a:ea typeface="Consolas" charset="0"/>
                <a:cs typeface="Consolas" charset="0"/>
              </a:rPr>
              <a:t>)</a:t>
            </a:r>
            <a:r>
              <a:rPr lang="en-US" sz="3200" dirty="0">
                <a:latin typeface="Consolas" charset="0"/>
                <a:ea typeface="Consolas" charset="0"/>
                <a:cs typeface="Consolas" charset="0"/>
              </a:rPr>
              <a:t>; </a:t>
            </a:r>
          </a:p>
          <a:p>
            <a:pPr marL="0" indent="0">
              <a:buNone/>
            </a:pPr>
            <a:r>
              <a:rPr lang="en-US" sz="3200" dirty="0" err="1" smtClean="0">
                <a:latin typeface="Consolas" charset="0"/>
                <a:ea typeface="Consolas" charset="0"/>
                <a:cs typeface="Consolas" charset="0"/>
              </a:rPr>
              <a:t>fvec</a:t>
            </a:r>
            <a:r>
              <a:rPr lang="en-US" sz="3200" dirty="0" smtClean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sz="3200" dirty="0">
                <a:latin typeface="Consolas" charset="0"/>
                <a:ea typeface="Consolas" charset="0"/>
                <a:cs typeface="Consolas" charset="0"/>
              </a:rPr>
              <a:t>wind</a:t>
            </a:r>
            <a:r>
              <a:rPr lang="en-US" sz="3200" dirty="0">
                <a:latin typeface="Consolas" charset="0"/>
                <a:ea typeface="Consolas" charset="0"/>
                <a:cs typeface="Consolas" charset="0"/>
              </a:rPr>
              <a:t> = </a:t>
            </a:r>
            <a:r>
              <a:rPr lang="en-US" sz="3200" dirty="0" err="1">
                <a:latin typeface="Consolas" charset="0"/>
                <a:ea typeface="Consolas" charset="0"/>
                <a:cs typeface="Consolas" charset="0"/>
              </a:rPr>
              <a:t>arma</a:t>
            </a:r>
            <a:r>
              <a:rPr lang="en-US" sz="3200" dirty="0">
                <a:latin typeface="Consolas" charset="0"/>
                <a:ea typeface="Consolas" charset="0"/>
                <a:cs typeface="Consolas" charset="0"/>
              </a:rPr>
              <a:t>::</a:t>
            </a:r>
            <a:r>
              <a:rPr lang="en-US" sz="3200" dirty="0" err="1">
                <a:latin typeface="Consolas" charset="0"/>
                <a:ea typeface="Consolas" charset="0"/>
                <a:cs typeface="Consolas" charset="0"/>
              </a:rPr>
              <a:t>randu</a:t>
            </a:r>
            <a:r>
              <a:rPr lang="en-US" sz="3200" dirty="0">
                <a:latin typeface="Consolas" charset="0"/>
                <a:ea typeface="Consolas" charset="0"/>
                <a:cs typeface="Consolas" charset="0"/>
              </a:rPr>
              <a:t>&lt;</a:t>
            </a:r>
            <a:r>
              <a:rPr lang="en-US" sz="3200" dirty="0" err="1">
                <a:latin typeface="Consolas" charset="0"/>
                <a:ea typeface="Consolas" charset="0"/>
                <a:cs typeface="Consolas" charset="0"/>
              </a:rPr>
              <a:t>fvec</a:t>
            </a:r>
            <a:r>
              <a:rPr lang="en-US" sz="3200" dirty="0">
                <a:latin typeface="Consolas" charset="0"/>
                <a:ea typeface="Consolas" charset="0"/>
                <a:cs typeface="Consolas" charset="0"/>
              </a:rPr>
              <a:t>&gt;(</a:t>
            </a:r>
            <a:r>
              <a:rPr lang="en-US" sz="3200" dirty="0">
                <a:latin typeface="Consolas" charset="0"/>
                <a:ea typeface="Consolas" charset="0"/>
                <a:cs typeface="Consolas" charset="0"/>
              </a:rPr>
              <a:t>2048</a:t>
            </a:r>
            <a:r>
              <a:rPr lang="en-US" sz="3200" dirty="0">
                <a:latin typeface="Consolas" charset="0"/>
                <a:ea typeface="Consolas" charset="0"/>
                <a:cs typeface="Consolas" charset="0"/>
              </a:rPr>
              <a:t>)</a:t>
            </a:r>
            <a:r>
              <a:rPr lang="en-US" sz="3200" dirty="0">
                <a:latin typeface="Consolas" charset="0"/>
                <a:ea typeface="Consolas" charset="0"/>
                <a:cs typeface="Consolas" charset="0"/>
              </a:rPr>
              <a:t>; </a:t>
            </a:r>
            <a:endParaRPr lang="en-US" sz="3200" dirty="0" smtClean="0">
              <a:latin typeface="Consolas" charset="0"/>
              <a:ea typeface="Consolas" charset="0"/>
              <a:cs typeface="Consolas" charset="0"/>
            </a:endParaRPr>
          </a:p>
          <a:p>
            <a:pPr marL="0" indent="0">
              <a:buNone/>
            </a:pPr>
            <a:r>
              <a:rPr lang="en-US" sz="3200" dirty="0" smtClean="0">
                <a:latin typeface="Consolas" charset="0"/>
                <a:ea typeface="Consolas" charset="0"/>
                <a:cs typeface="Consolas" charset="0"/>
              </a:rPr>
              <a:t>auto </a:t>
            </a:r>
            <a:r>
              <a:rPr lang="en-US" sz="3200" dirty="0" err="1">
                <a:latin typeface="Consolas" charset="0"/>
                <a:ea typeface="Consolas" charset="0"/>
                <a:cs typeface="Consolas" charset="0"/>
              </a:rPr>
              <a:t>fd</a:t>
            </a:r>
            <a:r>
              <a:rPr lang="en-US" sz="3200" dirty="0">
                <a:latin typeface="Consolas" charset="0"/>
                <a:ea typeface="Consolas" charset="0"/>
                <a:cs typeface="Consolas" charset="0"/>
              </a:rPr>
              <a:t> = </a:t>
            </a:r>
            <a:r>
              <a:rPr lang="en-US" sz="3200" dirty="0">
                <a:latin typeface="Consolas" charset="0"/>
                <a:ea typeface="Consolas" charset="0"/>
                <a:cs typeface="Consolas" charset="0"/>
              </a:rPr>
              <a:t>h5</a:t>
            </a:r>
            <a:r>
              <a:rPr lang="en-US" sz="3200" dirty="0">
                <a:latin typeface="Consolas" charset="0"/>
                <a:ea typeface="Consolas" charset="0"/>
                <a:cs typeface="Consolas" charset="0"/>
              </a:rPr>
              <a:t>::create</a:t>
            </a:r>
            <a:r>
              <a:rPr lang="en-US" sz="3200" dirty="0">
                <a:latin typeface="Consolas" charset="0"/>
                <a:ea typeface="Consolas" charset="0"/>
                <a:cs typeface="Consolas" charset="0"/>
              </a:rPr>
              <a:t>("weather.hdf5"</a:t>
            </a:r>
            <a:r>
              <a:rPr lang="en-US" sz="3200" dirty="0">
                <a:latin typeface="Consolas" charset="0"/>
                <a:ea typeface="Consolas" charset="0"/>
                <a:cs typeface="Consolas" charset="0"/>
              </a:rPr>
              <a:t>, H5F_ACC_TRUNC</a:t>
            </a:r>
            <a:r>
              <a:rPr lang="en-US" sz="3200" dirty="0">
                <a:latin typeface="Consolas" charset="0"/>
                <a:ea typeface="Consolas" charset="0"/>
                <a:cs typeface="Consolas" charset="0"/>
              </a:rPr>
              <a:t>)</a:t>
            </a:r>
            <a:r>
              <a:rPr lang="en-US" sz="3200" dirty="0">
                <a:latin typeface="Consolas" charset="0"/>
                <a:ea typeface="Consolas" charset="0"/>
                <a:cs typeface="Consolas" charset="0"/>
              </a:rPr>
              <a:t>; </a:t>
            </a:r>
          </a:p>
          <a:p>
            <a:pPr marL="0" indent="0">
              <a:buNone/>
            </a:pPr>
            <a:r>
              <a:rPr lang="en-US" sz="3200" dirty="0" smtClean="0">
                <a:latin typeface="Consolas" charset="0"/>
                <a:ea typeface="Consolas" charset="0"/>
                <a:cs typeface="Consolas" charset="0"/>
              </a:rPr>
              <a:t>auto </a:t>
            </a:r>
            <a:r>
              <a:rPr lang="en-US" sz="3200" dirty="0">
                <a:latin typeface="Consolas" charset="0"/>
                <a:ea typeface="Consolas" charset="0"/>
                <a:cs typeface="Consolas" charset="0"/>
              </a:rPr>
              <a:t>ds</a:t>
            </a:r>
            <a:r>
              <a:rPr lang="en-US" sz="3200" dirty="0">
                <a:latin typeface="Consolas" charset="0"/>
                <a:ea typeface="Consolas" charset="0"/>
                <a:cs typeface="Consolas" charset="0"/>
              </a:rPr>
              <a:t> = </a:t>
            </a:r>
            <a:r>
              <a:rPr lang="en-US" sz="3200" dirty="0">
                <a:latin typeface="Consolas" charset="0"/>
                <a:ea typeface="Consolas" charset="0"/>
                <a:cs typeface="Consolas" charset="0"/>
              </a:rPr>
              <a:t>h5</a:t>
            </a:r>
            <a:r>
              <a:rPr lang="en-US" sz="3200" dirty="0">
                <a:latin typeface="Consolas" charset="0"/>
                <a:ea typeface="Consolas" charset="0"/>
                <a:cs typeface="Consolas" charset="0"/>
              </a:rPr>
              <a:t>::write</a:t>
            </a:r>
            <a:r>
              <a:rPr lang="en-US" sz="3200" dirty="0">
                <a:latin typeface="Consolas" charset="0"/>
                <a:ea typeface="Consolas" charset="0"/>
                <a:cs typeface="Consolas" charset="0"/>
              </a:rPr>
              <a:t>(</a:t>
            </a:r>
            <a:r>
              <a:rPr lang="en-US" sz="3200" dirty="0" err="1">
                <a:latin typeface="Consolas" charset="0"/>
                <a:ea typeface="Consolas" charset="0"/>
                <a:cs typeface="Consolas" charset="0"/>
              </a:rPr>
              <a:t>fd</a:t>
            </a:r>
            <a:r>
              <a:rPr lang="en-US" sz="3200" dirty="0">
                <a:latin typeface="Consolas" charset="0"/>
                <a:ea typeface="Consolas" charset="0"/>
                <a:cs typeface="Consolas" charset="0"/>
              </a:rPr>
              <a:t>, </a:t>
            </a:r>
            <a:r>
              <a:rPr lang="en-US" sz="3200" dirty="0">
                <a:latin typeface="Consolas" charset="0"/>
                <a:ea typeface="Consolas" charset="0"/>
                <a:cs typeface="Consolas" charset="0"/>
              </a:rPr>
              <a:t>"/15/temperature"</a:t>
            </a:r>
            <a:r>
              <a:rPr lang="en-US" sz="3200" dirty="0">
                <a:latin typeface="Consolas" charset="0"/>
                <a:ea typeface="Consolas" charset="0"/>
                <a:cs typeface="Consolas" charset="0"/>
              </a:rPr>
              <a:t>, temperature</a:t>
            </a:r>
            <a:r>
              <a:rPr lang="en-US" sz="3200" dirty="0">
                <a:latin typeface="Consolas" charset="0"/>
                <a:ea typeface="Consolas" charset="0"/>
                <a:cs typeface="Consolas" charset="0"/>
              </a:rPr>
              <a:t>)</a:t>
            </a:r>
            <a:r>
              <a:rPr lang="en-US" sz="3200" dirty="0">
                <a:latin typeface="Consolas" charset="0"/>
                <a:ea typeface="Consolas" charset="0"/>
                <a:cs typeface="Consolas" charset="0"/>
              </a:rPr>
              <a:t>; </a:t>
            </a:r>
          </a:p>
          <a:p>
            <a:pPr marL="0" indent="0">
              <a:buNone/>
            </a:pPr>
            <a:r>
              <a:rPr lang="en-US" sz="3200" dirty="0" smtClean="0">
                <a:latin typeface="Consolas" charset="0"/>
                <a:ea typeface="Consolas" charset="0"/>
                <a:cs typeface="Consolas" charset="0"/>
              </a:rPr>
              <a:t>ds</a:t>
            </a:r>
            <a:r>
              <a:rPr lang="en-US" sz="3200" dirty="0">
                <a:latin typeface="Consolas" charset="0"/>
                <a:ea typeface="Consolas" charset="0"/>
                <a:cs typeface="Consolas" charset="0"/>
              </a:rPr>
              <a:t>["</a:t>
            </a:r>
            <a:r>
              <a:rPr lang="en-US" sz="3200" dirty="0" err="1">
                <a:latin typeface="Consolas" charset="0"/>
                <a:ea typeface="Consolas" charset="0"/>
                <a:cs typeface="Consolas" charset="0"/>
              </a:rPr>
              <a:t>dt</a:t>
            </a:r>
            <a:r>
              <a:rPr lang="en-US" sz="3200" dirty="0">
                <a:latin typeface="Consolas" charset="0"/>
                <a:ea typeface="Consolas" charset="0"/>
                <a:cs typeface="Consolas" charset="0"/>
              </a:rPr>
              <a:t>"]</a:t>
            </a:r>
            <a:r>
              <a:rPr lang="en-US" sz="3200" dirty="0">
                <a:latin typeface="Consolas" charset="0"/>
                <a:ea typeface="Consolas" charset="0"/>
                <a:cs typeface="Consolas" charset="0"/>
              </a:rPr>
              <a:t> = 10.0f</a:t>
            </a:r>
            <a:r>
              <a:rPr lang="en-US" sz="3200" dirty="0" smtClean="0">
                <a:latin typeface="Consolas" charset="0"/>
                <a:ea typeface="Consolas" charset="0"/>
                <a:cs typeface="Consolas" charset="0"/>
              </a:rPr>
              <a:t>;</a:t>
            </a:r>
          </a:p>
          <a:p>
            <a:pPr marL="0" indent="0">
              <a:buNone/>
            </a:pPr>
            <a:r>
              <a:rPr lang="en-US" sz="3200" dirty="0" smtClean="0">
                <a:latin typeface="Consolas" charset="0"/>
                <a:ea typeface="Consolas" charset="0"/>
                <a:cs typeface="Consolas" charset="0"/>
              </a:rPr>
              <a:t>h5</a:t>
            </a:r>
            <a:r>
              <a:rPr lang="en-US" sz="3200" dirty="0">
                <a:latin typeface="Consolas" charset="0"/>
                <a:ea typeface="Consolas" charset="0"/>
                <a:cs typeface="Consolas" charset="0"/>
              </a:rPr>
              <a:t>::write</a:t>
            </a:r>
            <a:r>
              <a:rPr lang="en-US" sz="3200" dirty="0">
                <a:latin typeface="Consolas" charset="0"/>
                <a:ea typeface="Consolas" charset="0"/>
                <a:cs typeface="Consolas" charset="0"/>
              </a:rPr>
              <a:t>(</a:t>
            </a:r>
            <a:r>
              <a:rPr lang="en-US" sz="3200" dirty="0" err="1">
                <a:latin typeface="Consolas" charset="0"/>
                <a:ea typeface="Consolas" charset="0"/>
                <a:cs typeface="Consolas" charset="0"/>
              </a:rPr>
              <a:t>fd</a:t>
            </a:r>
            <a:r>
              <a:rPr lang="en-US" sz="3200" dirty="0">
                <a:latin typeface="Consolas" charset="0"/>
                <a:ea typeface="Consolas" charset="0"/>
                <a:cs typeface="Consolas" charset="0"/>
              </a:rPr>
              <a:t>, </a:t>
            </a:r>
            <a:r>
              <a:rPr lang="en-US" sz="3200" dirty="0">
                <a:latin typeface="Consolas" charset="0"/>
                <a:ea typeface="Consolas" charset="0"/>
                <a:cs typeface="Consolas" charset="0"/>
              </a:rPr>
              <a:t>"/15/wind"</a:t>
            </a:r>
            <a:r>
              <a:rPr lang="en-US" sz="3200" dirty="0">
                <a:latin typeface="Consolas" charset="0"/>
                <a:ea typeface="Consolas" charset="0"/>
                <a:cs typeface="Consolas" charset="0"/>
              </a:rPr>
              <a:t>, wind</a:t>
            </a:r>
            <a:r>
              <a:rPr lang="en-US" sz="3200" dirty="0">
                <a:latin typeface="Consolas" charset="0"/>
                <a:ea typeface="Consolas" charset="0"/>
                <a:cs typeface="Consolas" charset="0"/>
              </a:rPr>
              <a:t>)</a:t>
            </a:r>
            <a:r>
              <a:rPr lang="en-US" sz="3200" dirty="0">
                <a:latin typeface="Consolas" charset="0"/>
                <a:ea typeface="Consolas" charset="0"/>
                <a:cs typeface="Consolas" charset="0"/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6425283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YOU!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2692" y="7228647"/>
            <a:ext cx="21031200" cy="904875"/>
          </a:xfrm>
        </p:spPr>
        <p:txBody>
          <a:bodyPr/>
          <a:lstStyle/>
          <a:p>
            <a:r>
              <a:rPr lang="en-US" dirty="0"/>
              <a:t>Questions &amp; Comments?</a:t>
            </a:r>
          </a:p>
        </p:txBody>
      </p:sp>
      <p:pic>
        <p:nvPicPr>
          <p:cNvPr id="4" name="Picture 3" descr="pasted-image.pdf"/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693400"/>
            <a:ext cx="24384000" cy="302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58149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asic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FFFFFF"/>
      </a:accent3>
      <a:accent4>
        <a:srgbClr val="000000"/>
      </a:accent4>
      <a:accent5>
        <a:srgbClr val="AAB8DC"/>
      </a:accent5>
      <a:accent6>
        <a:srgbClr val="007B26"/>
      </a:accent6>
      <a:hlink>
        <a:srgbClr val="0000FF"/>
      </a:hlink>
      <a:folHlink>
        <a:srgbClr val="FF00FF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9718</TotalTime>
  <Words>1199</Words>
  <Application>Microsoft Macintosh PowerPoint</Application>
  <PresentationFormat>Custom</PresentationFormat>
  <Paragraphs>213</Paragraphs>
  <Slides>21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1" baseType="lpstr">
      <vt:lpstr>Avenir</vt:lpstr>
      <vt:lpstr>Calibri</vt:lpstr>
      <vt:lpstr>Consolas</vt:lpstr>
      <vt:lpstr>Helvetica</vt:lpstr>
      <vt:lpstr>Helvetica Light</vt:lpstr>
      <vt:lpstr>Helvetica Neue</vt:lpstr>
      <vt:lpstr>MS PGothic</vt:lpstr>
      <vt:lpstr>Verdana</vt:lpstr>
      <vt:lpstr>Arial</vt:lpstr>
      <vt:lpstr>Basic</vt:lpstr>
      <vt:lpstr>HDF5 and Ecosystem: what is new?</vt:lpstr>
      <vt:lpstr>Outline</vt:lpstr>
      <vt:lpstr>HDF update</vt:lpstr>
      <vt:lpstr>HDF4</vt:lpstr>
      <vt:lpstr>HDF5</vt:lpstr>
      <vt:lpstr>HDF5 (cont’d)</vt:lpstr>
      <vt:lpstr>HDF5 Library Architecture (1.12.0)</vt:lpstr>
      <vt:lpstr>HDF5 Cloud Solutions</vt:lpstr>
      <vt:lpstr>HDF5 External References</vt:lpstr>
      <vt:lpstr>HDF5 Reference to Attribute</vt:lpstr>
      <vt:lpstr>Splitter and Mirror VFDs</vt:lpstr>
      <vt:lpstr>HDF5 File Provenance</vt:lpstr>
      <vt:lpstr>HDF update</vt:lpstr>
      <vt:lpstr>HDF5 is moving to Github</vt:lpstr>
      <vt:lpstr>HDF5 Documentation</vt:lpstr>
      <vt:lpstr>Want to learn more about HDF5?</vt:lpstr>
      <vt:lpstr>HDF5 ecosystem update</vt:lpstr>
      <vt:lpstr>HDF query language (HDFql)</vt:lpstr>
      <vt:lpstr>H5CPP</vt:lpstr>
      <vt:lpstr>H5CPP (cont’d)</vt:lpstr>
      <vt:lpstr>THANK YOU!</vt:lpstr>
    </vt:vector>
  </TitlesOfParts>
  <Company/>
  <LinksUpToDate>false</LinksUpToDate>
  <SharedDoc>false</SharedDoc>
  <HyperlinksChanged>false</HyperlinksChanged>
  <AppVersion>15.0032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 of The HDF Group for Financial Services</dc:title>
  <dc:creator>Microsoft Office User</dc:creator>
  <cp:lastModifiedBy>Elena Pourmal</cp:lastModifiedBy>
  <cp:revision>393</cp:revision>
  <dcterms:created xsi:type="dcterms:W3CDTF">2016-09-20T20:57:26Z</dcterms:created>
  <dcterms:modified xsi:type="dcterms:W3CDTF">2020-07-22T15:10:12Z</dcterms:modified>
</cp:coreProperties>
</file>