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3"/>
  </p:sldMasterIdLst>
  <p:notesMasterIdLst>
    <p:notesMasterId r:id="rId15"/>
  </p:notesMasterIdLst>
  <p:handoutMasterIdLst>
    <p:handoutMasterId r:id="rId16"/>
  </p:handoutMasterIdLst>
  <p:sldIdLst>
    <p:sldId id="271" r:id="rId4"/>
    <p:sldId id="269" r:id="rId5"/>
    <p:sldId id="272" r:id="rId6"/>
    <p:sldId id="267" r:id="rId7"/>
    <p:sldId id="268" r:id="rId8"/>
    <p:sldId id="266" r:id="rId9"/>
    <p:sldId id="265" r:id="rId10"/>
    <p:sldId id="270" r:id="rId11"/>
    <p:sldId id="261" r:id="rId12"/>
    <p:sldId id="273" r:id="rId13"/>
    <p:sldId id="262" r:id="rId14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  <p:cmAuthor id="2" name="Chan Yee" initials="CY" lastIdx="8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/>
    <p:restoredTop sz="94586"/>
  </p:normalViewPr>
  <p:slideViewPr>
    <p:cSldViewPr snapToGrid="0">
      <p:cViewPr varScale="1">
        <p:scale>
          <a:sx n="74" d="100"/>
          <a:sy n="74" d="100"/>
        </p:scale>
        <p:origin x="171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7481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rknox@hdfgroup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dash-internal.hdfgroup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vargaconsulting.ca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jp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0" y="2130425"/>
            <a:ext cx="9143999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3200" b="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Leveraging the Cloud for HDF</a:t>
            </a:r>
            <a:r>
              <a:rPr lang="en-US" sz="3200" b="0" baseline="3000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r>
              <a:rPr lang="en-US" sz="3200" b="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Software Testing</a:t>
            </a:r>
            <a:endParaRPr sz="3200" b="0" i="0" u="none" strike="noStrike" cap="none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272561" y="3121269"/>
            <a:ext cx="7639539" cy="523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 smtClean="0"/>
              <a:t>2019 ESIP Summer Meeting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Co. contract number NNG15HZ39C.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174100" y="3998950"/>
            <a:ext cx="3540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 smtClean="0"/>
              <a:t>Larry Knox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b="0" i="0" u="none" strike="noStrike" cap="none" dirty="0" smtClean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EED-2 </a:t>
            </a:r>
            <a:r>
              <a:rPr lang="en-US" sz="1400" dirty="0" smtClean="0"/>
              <a:t>Software Test Engineer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 smtClean="0">
                <a:hlinkClick r:id="rId3"/>
              </a:rPr>
              <a:t>lrknox@hdfgroup.org</a:t>
            </a:r>
            <a:r>
              <a:rPr lang="en-US" sz="1400" i="1" smtClean="0"/>
              <a:t> 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2688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dirty="0" smtClean="0"/>
              <a:t>IBM ppc64 and SunOS 5.11 </a:t>
            </a:r>
            <a:r>
              <a:rPr lang="en-US" sz="2800" dirty="0" err="1" smtClean="0"/>
              <a:t>sparc</a:t>
            </a:r>
            <a:r>
              <a:rPr lang="en-US" sz="2800" dirty="0" smtClean="0"/>
              <a:t> servers that allow us to test HDF software on big-endian machines.  Big-endian </a:t>
            </a:r>
            <a:r>
              <a:rPr lang="en-US" sz="2800" dirty="0" smtClean="0">
                <a:solidFill>
                  <a:schemeClr val="tx1"/>
                </a:solidFill>
              </a:rPr>
              <a:t>format</a:t>
            </a:r>
            <a:r>
              <a:rPr lang="en-US" sz="2800" dirty="0" smtClean="0"/>
              <a:t> is used in storing NPP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HDF5 files, and in HDF4 and NetCDF-3</a:t>
            </a:r>
            <a:r>
              <a:rPr lang="en-US" sz="2800" baseline="30000" dirty="0"/>
              <a:t>3</a:t>
            </a:r>
            <a:r>
              <a:rPr lang="en-US" sz="2800" dirty="0" smtClean="0"/>
              <a:t> file formats.</a:t>
            </a:r>
          </a:p>
          <a:p>
            <a:r>
              <a:rPr lang="en-US" sz="2800" dirty="0" smtClean="0"/>
              <a:t>Several severs running a variety of Windows and CentOS Linux VM</a:t>
            </a:r>
            <a:r>
              <a:rPr lang="en-US" sz="2800" baseline="30000" dirty="0"/>
              <a:t>4</a:t>
            </a:r>
            <a:r>
              <a:rPr lang="en-US" sz="2800" dirty="0" smtClean="0"/>
              <a:t>s.</a:t>
            </a:r>
          </a:p>
          <a:p>
            <a:r>
              <a:rPr lang="en-US" sz="2800" dirty="0" smtClean="0"/>
              <a:t>A collection of assorted </a:t>
            </a:r>
            <a:r>
              <a:rPr lang="en-US" sz="2800" dirty="0"/>
              <a:t>re-purposed laptops and desktops running </a:t>
            </a:r>
            <a:r>
              <a:rPr lang="en-US" sz="2800" dirty="0" err="1"/>
              <a:t>MacOS</a:t>
            </a:r>
            <a:r>
              <a:rPr lang="en-US" sz="2800" dirty="0"/>
              <a:t>, Windows or </a:t>
            </a:r>
            <a:r>
              <a:rPr lang="en-US" sz="2800" dirty="0" smtClean="0"/>
              <a:t>CentOS Linux.</a:t>
            </a:r>
            <a:endParaRPr lang="en-US" sz="3000" dirty="0" smtClean="0"/>
          </a:p>
          <a:p>
            <a:pPr marL="25400" indent="0">
              <a:buNone/>
            </a:pPr>
            <a:endParaRPr lang="en-US" dirty="0" smtClean="0"/>
          </a:p>
          <a:p>
            <a:pPr marL="25400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1480" y="274638"/>
            <a:ext cx="8266176" cy="876068"/>
          </a:xfrm>
        </p:spPr>
        <p:txBody>
          <a:bodyPr/>
          <a:lstStyle/>
          <a:p>
            <a:r>
              <a:rPr lang="en-US" sz="3800" dirty="0" smtClean="0"/>
              <a:t>Current in-house HDF test platforms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236051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dirty="0" smtClean="0"/>
              <a:t>Test system consists of:</a:t>
            </a:r>
          </a:p>
          <a:p>
            <a:pPr lvl="1"/>
            <a:r>
              <a:rPr lang="en-US" sz="2600" dirty="0" smtClean="0"/>
              <a:t>Shell scripts on Unix (mostly Linux) systems</a:t>
            </a:r>
          </a:p>
          <a:p>
            <a:pPr lvl="1"/>
            <a:r>
              <a:rPr lang="en-US" sz="2600" dirty="0" err="1" smtClean="0"/>
              <a:t>BuildBot</a:t>
            </a:r>
            <a:r>
              <a:rPr lang="en-US" sz="2600" dirty="0" smtClean="0"/>
              <a:t> master and workers running on Windows and Linux VMs</a:t>
            </a:r>
          </a:p>
          <a:p>
            <a:r>
              <a:rPr lang="en-US" sz="2800" dirty="0" smtClean="0"/>
              <a:t>We test 3 HDF5 versions, HDF4 and a dozen applications that use these libraries, with more than 750 test configurations.</a:t>
            </a:r>
          </a:p>
          <a:p>
            <a:r>
              <a:rPr lang="en-US" sz="2800" dirty="0" smtClean="0"/>
              <a:t>Each HDF5 version has about 200 test configurations; running all configurations to test a code revision may take 16 hours over 2 days.</a:t>
            </a:r>
          </a:p>
          <a:p>
            <a:pPr marL="25400" indent="0">
              <a:buNone/>
            </a:pPr>
            <a:endParaRPr lang="en-US" sz="3000" dirty="0" smtClean="0"/>
          </a:p>
          <a:p>
            <a:pPr marL="25400" indent="0">
              <a:buNone/>
            </a:pPr>
            <a:endParaRPr lang="en-US" dirty="0" smtClean="0"/>
          </a:p>
          <a:p>
            <a:pPr marL="25400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1480" y="274638"/>
            <a:ext cx="8266176" cy="876068"/>
          </a:xfrm>
        </p:spPr>
        <p:txBody>
          <a:bodyPr/>
          <a:lstStyle/>
          <a:p>
            <a:r>
              <a:rPr lang="en-US" sz="4000" dirty="0"/>
              <a:t>Current in-house HDF Daily Testing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31316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881554"/>
            <a:ext cx="8229600" cy="4145232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Cloud resources are used in conjunction with in-house testing platforms to provide more test coverage and provide more testing time. </a:t>
            </a:r>
          </a:p>
          <a:p>
            <a:r>
              <a:rPr lang="en-US" sz="2800" dirty="0" smtClean="0"/>
              <a:t>Users report problems with systems and distros we do not have installed in-house.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Cost </a:t>
            </a:r>
            <a:r>
              <a:rPr lang="en-US" sz="2800" dirty="0">
                <a:solidFill>
                  <a:schemeClr val="tx1"/>
                </a:solidFill>
              </a:rPr>
              <a:t>of testing in the cloud </a:t>
            </a:r>
            <a:r>
              <a:rPr lang="en-US" sz="2800" dirty="0" smtClean="0">
                <a:solidFill>
                  <a:schemeClr val="tx1"/>
                </a:solidFill>
              </a:rPr>
              <a:t>may </a:t>
            </a:r>
            <a:r>
              <a:rPr lang="en-US" sz="2800" dirty="0">
                <a:solidFill>
                  <a:schemeClr val="tx1"/>
                </a:solidFill>
              </a:rPr>
              <a:t>be more economical than procuring </a:t>
            </a:r>
            <a:r>
              <a:rPr lang="en-US" sz="2800" dirty="0" smtClean="0">
                <a:solidFill>
                  <a:schemeClr val="tx1"/>
                </a:solidFill>
              </a:rPr>
              <a:t>additional test servers and </a:t>
            </a:r>
            <a:r>
              <a:rPr lang="en-US" sz="2800" dirty="0">
                <a:solidFill>
                  <a:schemeClr val="tx1"/>
                </a:solidFill>
              </a:rPr>
              <a:t>maintaining </a:t>
            </a:r>
            <a:r>
              <a:rPr lang="en-US" sz="2800" dirty="0" smtClean="0">
                <a:solidFill>
                  <a:schemeClr val="tx1"/>
                </a:solidFill>
              </a:rPr>
              <a:t>them on premises.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25400" indent="0">
              <a:buNone/>
            </a:pP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5760" y="389466"/>
            <a:ext cx="8330184" cy="1492088"/>
          </a:xfrm>
        </p:spPr>
        <p:txBody>
          <a:bodyPr/>
          <a:lstStyle/>
          <a:p>
            <a:r>
              <a:rPr lang="en-US" dirty="0"/>
              <a:t>Why </a:t>
            </a:r>
            <a:r>
              <a:rPr lang="en-US" dirty="0" smtClean="0"/>
              <a:t>leverage the Cloud for HDF software testing?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70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580930"/>
            <a:ext cx="8229600" cy="4145232"/>
          </a:xfrm>
        </p:spPr>
        <p:txBody>
          <a:bodyPr/>
          <a:lstStyle/>
          <a:p>
            <a:r>
              <a:rPr lang="en-US" dirty="0" smtClean="0"/>
              <a:t>Testing for issues on multiple distros</a:t>
            </a:r>
          </a:p>
          <a:p>
            <a:r>
              <a:rPr lang="en-US" dirty="0" smtClean="0"/>
              <a:t>Immediate availability</a:t>
            </a:r>
          </a:p>
          <a:p>
            <a:r>
              <a:rPr lang="en-US" dirty="0" smtClean="0"/>
              <a:t>No Overhead – pay only when in use</a:t>
            </a:r>
          </a:p>
          <a:p>
            <a:r>
              <a:rPr lang="en-US" dirty="0" smtClean="0"/>
              <a:t>No system maintenance</a:t>
            </a:r>
          </a:p>
          <a:p>
            <a:r>
              <a:rPr lang="en-US" dirty="0" smtClean="0"/>
              <a:t>Flexibility</a:t>
            </a:r>
          </a:p>
          <a:p>
            <a:r>
              <a:rPr lang="en-US" dirty="0" smtClean="0"/>
              <a:t>Consistent environment (for performance testing)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94399"/>
          </a:xfrm>
        </p:spPr>
        <p:txBody>
          <a:bodyPr/>
          <a:lstStyle/>
          <a:p>
            <a:r>
              <a:rPr lang="en-US" sz="4200" dirty="0" smtClean="0"/>
              <a:t>More reasons to </a:t>
            </a:r>
            <a:r>
              <a:rPr lang="en-US" sz="4200" dirty="0"/>
              <a:t>test </a:t>
            </a:r>
            <a:r>
              <a:rPr lang="en-US" sz="4200" dirty="0" smtClean="0"/>
              <a:t>in </a:t>
            </a:r>
            <a:r>
              <a:rPr lang="en-US" sz="4200" dirty="0"/>
              <a:t>the C</a:t>
            </a:r>
            <a:r>
              <a:rPr lang="en-US" sz="4200" dirty="0" smtClean="0"/>
              <a:t>loud</a:t>
            </a:r>
            <a:r>
              <a:rPr lang="en-US" sz="4200" dirty="0"/>
              <a:t/>
            </a:r>
            <a:br>
              <a:rPr lang="en-US" sz="4200" dirty="0"/>
            </a:b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63554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48408" y="1152025"/>
            <a:ext cx="8229600" cy="4742516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Amazon Web Services (AWS) Spot instances are being used for testing HDF5 on these Linux Distributions</a:t>
            </a:r>
            <a:r>
              <a:rPr lang="en-US" dirty="0" smtClean="0"/>
              <a:t>: </a:t>
            </a:r>
            <a:r>
              <a:rPr lang="en-US" sz="2800" dirty="0" smtClean="0"/>
              <a:t>Amazon Linux, Centos, </a:t>
            </a:r>
            <a:r>
              <a:rPr lang="en-US" sz="2800" dirty="0" err="1" smtClean="0"/>
              <a:t>Debian</a:t>
            </a:r>
            <a:r>
              <a:rPr lang="en-US" sz="2800" dirty="0" smtClean="0"/>
              <a:t>, Fedora, SUSE and Ubuntu</a:t>
            </a:r>
          </a:p>
          <a:p>
            <a:r>
              <a:rPr lang="en-US" dirty="0" err="1" smtClean="0"/>
              <a:t>BuildBot</a:t>
            </a:r>
            <a:r>
              <a:rPr lang="en-US" dirty="0" smtClean="0"/>
              <a:t> launches spot instances</a:t>
            </a:r>
          </a:p>
          <a:p>
            <a:r>
              <a:rPr lang="en-US" dirty="0" smtClean="0"/>
              <a:t>AWS spot instances to run HDF5 build and regression tests in ~30 minutes are available at ~$.02 per hour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Linux Distributions Tested on AWS</a:t>
            </a:r>
            <a:r>
              <a:rPr lang="en-US" baseline="30000" dirty="0" smtClean="0"/>
              <a:t>5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271061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Spot instances</a:t>
            </a:r>
            <a:endParaRPr lang="en-US" dirty="0"/>
          </a:p>
          <a:p>
            <a:pPr lvl="1"/>
            <a:r>
              <a:rPr lang="en-US" dirty="0" smtClean="0"/>
              <a:t>75% – 85% discount from On-Demand price in us-east-2 (Ohio). </a:t>
            </a:r>
          </a:p>
          <a:p>
            <a:pPr lvl="1"/>
            <a:r>
              <a:rPr lang="en-US" dirty="0" smtClean="0"/>
              <a:t>Charges for Linux spot instances are </a:t>
            </a:r>
            <a:r>
              <a:rPr lang="en-US" dirty="0" smtClean="0">
                <a:solidFill>
                  <a:schemeClr val="tx1"/>
                </a:solidFill>
              </a:rPr>
              <a:t>based on usage (number of seconds)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Prefer instance type suitable for testing that has price history both low and </a:t>
            </a:r>
            <a:r>
              <a:rPr lang="en-US" dirty="0" smtClean="0"/>
              <a:t>stable. Spot instances are subject to termination;  stability will minimize chances of termination</a:t>
            </a:r>
            <a:r>
              <a:rPr lang="en-US" dirty="0"/>
              <a:t>.</a:t>
            </a:r>
            <a:r>
              <a:rPr lang="en-US" dirty="0" smtClean="0"/>
              <a:t> 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AWS Cost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36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err="1" smtClean="0"/>
              <a:t>BuildBot</a:t>
            </a:r>
            <a:r>
              <a:rPr lang="en-US" dirty="0" smtClean="0"/>
              <a:t> test results:</a:t>
            </a:r>
            <a:endParaRPr lang="en-US" dirty="0" smtClean="0">
              <a:hlinkClick r:id="rId3"/>
            </a:endParaRPr>
          </a:p>
          <a:p>
            <a:pPr marL="482600" lvl="1" indent="0">
              <a:buNone/>
            </a:pP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://cdash-internal.hdfgroup.org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/>
              <a:t>External </a:t>
            </a:r>
            <a:r>
              <a:rPr lang="en-US" dirty="0"/>
              <a:t>test </a:t>
            </a:r>
            <a:r>
              <a:rPr lang="en-US" dirty="0" smtClean="0"/>
              <a:t>results:</a:t>
            </a:r>
            <a:endParaRPr lang="en-US" dirty="0">
              <a:hlinkClick r:id="rId3"/>
            </a:endParaRPr>
          </a:p>
          <a:p>
            <a:pPr marL="482600" lvl="1" indent="0">
              <a:buNone/>
            </a:pP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cdash.hdfgroup.org</a:t>
            </a:r>
            <a:r>
              <a:rPr lang="en-US" dirty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/>
              <a:t>We intend </a:t>
            </a:r>
            <a:r>
              <a:rPr lang="en-US" dirty="0"/>
              <a:t>to move all </a:t>
            </a:r>
            <a:r>
              <a:rPr lang="en-US" dirty="0" smtClean="0"/>
              <a:t>HDF daily </a:t>
            </a:r>
            <a:r>
              <a:rPr lang="en-US" dirty="0"/>
              <a:t>tests to </a:t>
            </a:r>
            <a:r>
              <a:rPr lang="en-US" dirty="0" err="1"/>
              <a:t>BuildBot</a:t>
            </a:r>
            <a:r>
              <a:rPr lang="en-US" dirty="0"/>
              <a:t> and </a:t>
            </a:r>
            <a:r>
              <a:rPr lang="en-US" dirty="0" err="1" smtClean="0"/>
              <a:t>Cdash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  <a:p>
            <a:pPr marL="25400" indent="0">
              <a:buNone/>
            </a:pPr>
            <a:endParaRPr lang="en-US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9277" y="274638"/>
            <a:ext cx="8370277" cy="876068"/>
          </a:xfrm>
        </p:spPr>
        <p:txBody>
          <a:bodyPr/>
          <a:lstStyle/>
          <a:p>
            <a:r>
              <a:rPr lang="en-US" dirty="0" smtClean="0"/>
              <a:t>Test results available on </a:t>
            </a:r>
            <a:r>
              <a:rPr lang="en-US" dirty="0" err="1" smtClean="0"/>
              <a:t>CDash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99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92368" y="1310647"/>
            <a:ext cx="8229600" cy="4742516"/>
          </a:xfrm>
        </p:spPr>
        <p:txBody>
          <a:bodyPr/>
          <a:lstStyle/>
          <a:p>
            <a:r>
              <a:rPr lang="en-US" sz="2800" dirty="0" smtClean="0"/>
              <a:t>Purpose:  Track and quantify performance improvements due to code change</a:t>
            </a:r>
          </a:p>
          <a:p>
            <a:r>
              <a:rPr lang="en-US" sz="2800" dirty="0" smtClean="0"/>
              <a:t>Limit effects often seen on busy systems  </a:t>
            </a:r>
          </a:p>
          <a:p>
            <a:r>
              <a:rPr lang="en-US" sz="2800" dirty="0" smtClean="0"/>
              <a:t>Flexible cluster size</a:t>
            </a:r>
          </a:p>
          <a:p>
            <a:r>
              <a:rPr lang="en-US" sz="2800" dirty="0" smtClean="0"/>
              <a:t>H5cluster tool </a:t>
            </a:r>
            <a:r>
              <a:rPr lang="en-US" sz="2800" dirty="0"/>
              <a:t>for </a:t>
            </a:r>
            <a:r>
              <a:rPr lang="en-US" sz="2800" dirty="0" smtClean="0"/>
              <a:t>HDF5 installs </a:t>
            </a:r>
            <a:r>
              <a:rPr lang="en-US" sz="2800" dirty="0" err="1"/>
              <a:t>OrangeFS</a:t>
            </a:r>
            <a:r>
              <a:rPr lang="en-US" sz="2800" dirty="0"/>
              <a:t> on </a:t>
            </a:r>
            <a:r>
              <a:rPr lang="en-US" sz="2800" dirty="0" smtClean="0"/>
              <a:t>NVMe</a:t>
            </a:r>
            <a:r>
              <a:rPr lang="en-US" sz="2800" baseline="30000" dirty="0" smtClean="0"/>
              <a:t>6</a:t>
            </a:r>
            <a:r>
              <a:rPr lang="en-US" sz="2800" dirty="0" smtClean="0"/>
              <a:t> </a:t>
            </a:r>
            <a:r>
              <a:rPr lang="en-US" sz="2800" dirty="0"/>
              <a:t>or </a:t>
            </a:r>
            <a:r>
              <a:rPr lang="en-US" sz="2800" dirty="0" smtClean="0"/>
              <a:t>SSD</a:t>
            </a:r>
            <a:r>
              <a:rPr lang="en-US" sz="2800" baseline="30000" dirty="0" smtClean="0"/>
              <a:t>7</a:t>
            </a:r>
            <a:r>
              <a:rPr lang="en-US" sz="2800" dirty="0" smtClean="0"/>
              <a:t> and </a:t>
            </a:r>
            <a:r>
              <a:rPr lang="en-US" sz="2800" dirty="0"/>
              <a:t>launches cluster with spot </a:t>
            </a:r>
            <a:r>
              <a:rPr lang="en-US" sz="2800" dirty="0" smtClean="0"/>
              <a:t>instances</a:t>
            </a:r>
            <a:endParaRPr lang="en-US" sz="2800" dirty="0"/>
          </a:p>
          <a:p>
            <a:pPr marL="508000" lvl="1" indent="0">
              <a:buNone/>
            </a:pPr>
            <a:r>
              <a:rPr lang="en-US" dirty="0" smtClean="0"/>
              <a:t>Customized for HDF5 by Steven </a:t>
            </a:r>
            <a:r>
              <a:rPr lang="en-US" dirty="0" err="1" smtClean="0"/>
              <a:t>Varga</a:t>
            </a:r>
            <a:r>
              <a:rPr lang="en-US" dirty="0" smtClean="0"/>
              <a:t>,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://vargaconsulting.ca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41692"/>
            <a:ext cx="8229600" cy="876068"/>
          </a:xfrm>
        </p:spPr>
        <p:txBody>
          <a:bodyPr/>
          <a:lstStyle/>
          <a:p>
            <a:r>
              <a:rPr lang="en-US" dirty="0" smtClean="0"/>
              <a:t>Parallel Performance Testing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78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39750" indent="-514350">
              <a:buFont typeface="+mj-lt"/>
              <a:buAutoNum type="arabicPeriod"/>
            </a:pPr>
            <a:r>
              <a:rPr lang="en-US" dirty="0" smtClean="0"/>
              <a:t>HDF - Hierarchical Data Format</a:t>
            </a:r>
          </a:p>
          <a:p>
            <a:pPr marL="539750" indent="-514350">
              <a:buFont typeface="+mj-lt"/>
              <a:buAutoNum type="arabicPeriod"/>
            </a:pPr>
            <a:r>
              <a:rPr lang="en-US" dirty="0" smtClean="0"/>
              <a:t>NPP - </a:t>
            </a:r>
            <a:r>
              <a:rPr lang="en-US" dirty="0"/>
              <a:t>National Polar-orbiting Partnership</a:t>
            </a:r>
            <a:endParaRPr lang="en-US" dirty="0" smtClean="0"/>
          </a:p>
          <a:p>
            <a:pPr marL="539750" indent="-514350">
              <a:buFont typeface="+mj-lt"/>
              <a:buAutoNum type="arabicPeriod"/>
            </a:pPr>
            <a:r>
              <a:rPr lang="en-US" dirty="0" smtClean="0"/>
              <a:t>netCDF-3 – Network Common Data Format version 3</a:t>
            </a:r>
          </a:p>
          <a:p>
            <a:pPr marL="539750" indent="-514350">
              <a:buFont typeface="+mj-lt"/>
              <a:buAutoNum type="arabicPeriod"/>
            </a:pPr>
            <a:r>
              <a:rPr lang="en-US" dirty="0"/>
              <a:t>VM - Virtual Machine</a:t>
            </a:r>
          </a:p>
          <a:p>
            <a:pPr marL="539750" indent="-514350">
              <a:buFont typeface="+mj-lt"/>
              <a:buAutoNum type="arabicPeriod"/>
            </a:pPr>
            <a:r>
              <a:rPr lang="en-US" dirty="0" smtClean="0"/>
              <a:t>AWS – Amazon Web Services</a:t>
            </a:r>
          </a:p>
          <a:p>
            <a:pPr marL="539750" indent="-514350">
              <a:buFont typeface="+mj-lt"/>
              <a:buAutoNum type="arabicPeriod"/>
            </a:pPr>
            <a:r>
              <a:rPr lang="en-US" dirty="0" err="1" smtClean="0"/>
              <a:t>NVMe</a:t>
            </a:r>
            <a:r>
              <a:rPr lang="en-US" dirty="0" smtClean="0"/>
              <a:t> – non-volatile memory express</a:t>
            </a:r>
          </a:p>
          <a:p>
            <a:pPr marL="539750" indent="-514350">
              <a:buFont typeface="+mj-lt"/>
              <a:buAutoNum type="arabicPeriod"/>
            </a:pPr>
            <a:r>
              <a:rPr lang="en-US" dirty="0" smtClean="0"/>
              <a:t>SSD – solid-state drive</a:t>
            </a:r>
          </a:p>
          <a:p>
            <a:pPr marL="25400" indent="0">
              <a:buNone/>
            </a:pPr>
            <a:endParaRPr lang="en-US" dirty="0" smtClean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pPr marL="25400" indent="0">
              <a:buNone/>
            </a:pPr>
            <a:endParaRPr lang="en-US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9277" y="274638"/>
            <a:ext cx="8370277" cy="876068"/>
          </a:xfrm>
        </p:spPr>
        <p:txBody>
          <a:bodyPr/>
          <a:lstStyle/>
          <a:p>
            <a:r>
              <a:rPr lang="en-US" dirty="0" smtClean="0"/>
              <a:t>Acronyms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2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47397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Co. contract number NNG15HZ39C.</a:t>
            </a:r>
          </a:p>
        </p:txBody>
      </p:sp>
      <p:sp>
        <p:nvSpPr>
          <p:cNvPr id="71" name="Shape 71"/>
          <p:cNvSpPr txBox="1"/>
          <p:nvPr/>
        </p:nvSpPr>
        <p:spPr>
          <a:xfrm>
            <a:off x="3477556" y="2543263"/>
            <a:ext cx="1762800" cy="4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/>
              <a:t>in partnership with</a:t>
            </a:r>
            <a:endParaRPr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50B495-C5DB-9240-8A08-5129F6F45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468" y="3525080"/>
            <a:ext cx="988957" cy="9889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A2676D-B050-3A42-8784-22648DF3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591" y="3885568"/>
            <a:ext cx="1120060" cy="2863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32AF64-0A1B-844A-9B1A-53C5C7FE3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3817" y="3675860"/>
            <a:ext cx="1120060" cy="6074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7598F4-12B0-F642-A954-D3C9A707A7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44" y="4543238"/>
            <a:ext cx="1120060" cy="11200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FA8CD7-54BE-EE40-B280-F8C3D3A5C2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6731" y="4791054"/>
            <a:ext cx="914400" cy="6244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98337D5-EBDB-524D-B5E2-1370F1006E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9158" y="4960005"/>
            <a:ext cx="1120060" cy="2865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8E732A0-F7F1-2545-A668-EC0268AA24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7245" y="4930528"/>
            <a:ext cx="1120060" cy="3454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BD59BF0-9C7F-ED46-A7FB-B75089AE33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5332" y="4872455"/>
            <a:ext cx="1120060" cy="46162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7815F51-C6BE-BB40-9D79-5F6500FAE7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9615" y="5768494"/>
            <a:ext cx="1188720" cy="37081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E76330E-F4E2-1A4D-8424-1D339DE15A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37602" y="5841506"/>
            <a:ext cx="1554480" cy="22254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391" y="1543285"/>
            <a:ext cx="2911130" cy="560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7" y="3617314"/>
            <a:ext cx="799255" cy="6169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043" y="3768874"/>
            <a:ext cx="1124712" cy="49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2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Props1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2.xml><?xml version="1.0" encoding="utf-8"?>
<ds:datastoreItem xmlns:ds="http://schemas.openxmlformats.org/officeDocument/2006/customXml" ds:itemID="{2367618E-256F-4B49-A7BA-8B70DB671913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5602</TotalTime>
  <Words>569</Words>
  <Application>Microsoft Office PowerPoint</Application>
  <PresentationFormat>On-screen Show (4:3)</PresentationFormat>
  <Paragraphs>62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Avenir</vt:lpstr>
      <vt:lpstr>Helvetica Neue</vt:lpstr>
      <vt:lpstr>Source Sans Pro</vt:lpstr>
      <vt:lpstr>Verdana</vt:lpstr>
      <vt:lpstr>EOSDIS-EED</vt:lpstr>
      <vt:lpstr>Leveraging the Cloud for HDF1 Software Testing</vt:lpstr>
      <vt:lpstr>Current in-house HDF test platforms</vt:lpstr>
      <vt:lpstr>Current in-house HDF Daily Testing</vt:lpstr>
      <vt:lpstr>Why leverage the Cloud for HDF software testing? </vt:lpstr>
      <vt:lpstr>More reasons to test in the Cloud </vt:lpstr>
      <vt:lpstr>Linux Distributions Tested on AWS5</vt:lpstr>
      <vt:lpstr>AWS Cost Management</vt:lpstr>
      <vt:lpstr>Test results available on CDash</vt:lpstr>
      <vt:lpstr>Parallel Performance Testing </vt:lpstr>
      <vt:lpstr>Acronyms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[rtnipcontrolcode:unrestricted|rtnipcontrolcodevm:noipvm|rtnexportcontrolcountry:usa|rtnexportcontrolcode:otherinfo|rtnexportcontrolcodevm:nousecvm|]</dc:subject>
  <dc:creator>Dana Shum</dc:creator>
  <cp:lastModifiedBy>Chan Yee</cp:lastModifiedBy>
  <cp:revision>80</cp:revision>
  <dcterms:modified xsi:type="dcterms:W3CDTF">2019-06-07T18:27:02Z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8eda4dbb-f0f1-4c4b-8a3a-b12fd698894d</vt:lpwstr>
  </property>
  <property fmtid="{D5CDD505-2E9C-101B-9397-08002B2CF9AE}" pid="3" name="bjSaver">
    <vt:lpwstr>U7h71aia8FOFLJNxzT1eRROYUDZl41YD</vt:lpwstr>
  </property>
  <property fmtid="{D5CDD505-2E9C-101B-9397-08002B2CF9AE}" pid="4" name="rtnipcontrolcode">
    <vt:lpwstr>unrestricted</vt:lpwstr>
  </property>
  <property fmtid="{D5CDD505-2E9C-101B-9397-08002B2CF9AE}" pid="5" name="rtnipcontrolcodevm">
    <vt:lpwstr>noipvm</vt:lpwstr>
  </property>
  <property fmtid="{D5CDD505-2E9C-101B-9397-08002B2CF9AE}" pid="6" name="rtnexportcontrolcountry">
    <vt:lpwstr>usa</vt:lpwstr>
  </property>
  <property fmtid="{D5CDD505-2E9C-101B-9397-08002B2CF9AE}" pid="7" name="rtnexportcontrolcode">
    <vt:lpwstr>otherinfo</vt:lpwstr>
  </property>
  <property fmtid="{D5CDD505-2E9C-101B-9397-08002B2CF9AE}" pid="8" name="rtnexportcontrolcodevm">
    <vt:lpwstr>nousecvm</vt:lpwstr>
  </property>
  <property fmtid="{D5CDD505-2E9C-101B-9397-08002B2CF9AE}" pid="9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10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11" name="bjDocumentLabelXML-1">
    <vt:lpwstr>e7d-88d1-fc61674f86fd" value="" /&gt;&lt;element uid="92e993a3-af32-4afb-aa19-3a49cdb82c7a" value="" /&gt;&lt;/sisl&gt;</vt:lpwstr>
  </property>
  <property fmtid="{D5CDD505-2E9C-101B-9397-08002B2CF9AE}" pid="12" name="bjDocumentSecurityLabel">
    <vt:lpwstr>Origin Jurisdiction: US  | Unrestricted Content | No marking applied by the tool | Other Information (Not Requiring an Export Control Marking) | No marking applied by the tool</vt:lpwstr>
  </property>
  <property fmtid="{D5CDD505-2E9C-101B-9397-08002B2CF9AE}" pid="13" name="bjLabelHistoryID">
    <vt:lpwstr>{49D24783-1A73-4953-A251-03BC9F51BED6}</vt:lpwstr>
  </property>
</Properties>
</file>