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4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6858000" cx="9144000"/>
  <p:notesSz cx="6858000" cy="9144000"/>
  <p:embeddedFontLst>
    <p:embeddedFont>
      <p:font typeface="Helvetica Neue"/>
      <p:regular r:id="rId27"/>
      <p:bold r:id="rId28"/>
      <p:italic r:id="rId29"/>
      <p:boldItalic r:id="rId30"/>
    </p:embeddedFont>
    <p:embeddedFont>
      <p:font typeface="Source Sans Pr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SourceSansPro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33" Type="http://schemas.openxmlformats.org/officeDocument/2006/relationships/font" Target="fonts/SourceSansPro-italic.fntdata"/><Relationship Id="rId10" Type="http://schemas.openxmlformats.org/officeDocument/2006/relationships/slide" Target="slides/slide4.xml"/><Relationship Id="rId32" Type="http://schemas.openxmlformats.org/officeDocument/2006/relationships/font" Target="fonts/SourceSansPro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SourceSansPro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Good afternoon, everyone! My name is Joe Lee and I am software engineer at The HDF Group.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Today, I’d like to share experience of using Google Colaboratory for HDF-EOS data.</a:t>
            </a:r>
            <a:endParaRPr sz="1400"/>
          </a:p>
        </p:txBody>
      </p:sp>
      <p:sp>
        <p:nvSpPr>
          <p:cNvPr id="77" name="Google Shape;7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Everyone knows Google.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However, not everyone seems to know Colaboratory.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Jupyter Notebook, Lab, Hub was mentioned several times in many ESIP sessions that I attended.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No one mentioned Google Colaboratory. 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So, what is Google Colaboratory?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It’s free Jupyter notebook environment.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There’s no set up. 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It supports both Python2 and 3.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It also provides GPU and TPU based hardware accelerator. 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In short, it’s simple, easy, and awesome product by Google.</a:t>
            </a:r>
            <a:endParaRPr sz="1400"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Like Colab, some people may not be familiar with HDF-EOS.</a:t>
            </a:r>
            <a:endParaRPr sz="1400"/>
          </a:p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HDF means hierarchical data format and EOS means Earth Observing System.</a:t>
            </a:r>
            <a:endParaRPr sz="1400"/>
          </a:p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You can create HDF-EOS format data with 2 libraries.</a:t>
            </a:r>
            <a:endParaRPr sz="1400"/>
          </a:p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I’d like to call it Holy Data Format.</a:t>
            </a:r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If you are new to HDF-EOS, you can visit our website hdfeos.org.</a:t>
            </a:r>
            <a:endParaRPr sz="1400"/>
          </a:p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The HDF Group maintains the website to help new users to access data easily.</a:t>
            </a:r>
            <a:endParaRPr sz="1400"/>
          </a:p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Do you know how many Gmail users? Google reported that 1.2 billion in 2017.</a:t>
            </a:r>
            <a:endParaRPr sz="1400"/>
          </a:p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9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1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3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4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5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6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7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8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9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450" lIns="89450" spcFirstLastPara="1" rIns="89450" wrap="square" tIns="89450">
            <a:noAutofit/>
          </a:bodyPr>
          <a:lstStyle/>
          <a:p>
            <a:pPr indent="-215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20:notes"/>
          <p:cNvSpPr txBox="1"/>
          <p:nvPr>
            <p:ph idx="1" type="body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75" lIns="91275" spcFirstLastPara="1" rIns="91275" wrap="square" tIns="91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rgbClr val="34495E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b="1" i="0" sz="4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pic>
        <p:nvPicPr>
          <p:cNvPr descr="eosdis-logo-white.png" id="13" name="Google Shape;1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osdis-logo.png" id="15" name="Google Shape;15;p3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457200" y="1284270"/>
            <a:ext cx="8229600" cy="474251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b="0" i="0" sz="4400" u="none" cap="none" strike="noStrik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osdis-logo.png" id="20" name="Google Shape;20;p4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b="0" i="0" sz="4400" u="none" cap="none" strike="noStrik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rgbClr val="34495E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b="1" i="0" sz="4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idx="11" type="ftr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eosdis-logo.png" id="28" name="Google Shape;28;p6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6" name="Google Shape;36;p8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5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15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15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b="0" i="0" sz="4400" u="none" cap="none" strike="noStrik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SESIP-0719-JL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gamma.hdfgroup.org/ftp/pub/outgoing/NASAHDF/AIRS.2003.02.05.L3.RetStd_H001.v6.0.12.0.G14112124328.hdf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jpg"/><Relationship Id="rId10" Type="http://schemas.openxmlformats.org/officeDocument/2006/relationships/image" Target="../media/image16.png"/><Relationship Id="rId13" Type="http://schemas.openxmlformats.org/officeDocument/2006/relationships/image" Target="../media/image19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jpg"/><Relationship Id="rId4" Type="http://schemas.openxmlformats.org/officeDocument/2006/relationships/image" Target="../media/image15.jpg"/><Relationship Id="rId9" Type="http://schemas.openxmlformats.org/officeDocument/2006/relationships/image" Target="../media/image7.png"/><Relationship Id="rId14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4.png"/><Relationship Id="rId7" Type="http://schemas.openxmlformats.org/officeDocument/2006/relationships/image" Target="../media/image12.jpg"/><Relationship Id="rId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b="0" lang="en">
                <a:latin typeface="Helvetica Neue"/>
                <a:ea typeface="Helvetica Neue"/>
                <a:cs typeface="Helvetica Neue"/>
                <a:sym typeface="Helvetica Neue"/>
              </a:rPr>
              <a:t>Google Colaboratory </a:t>
            </a:r>
            <a:br>
              <a:rPr b="0" lang="en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lang="en">
                <a:latin typeface="Helvetica Neue"/>
                <a:ea typeface="Helvetica Neue"/>
                <a:cs typeface="Helvetica Neue"/>
                <a:sym typeface="Helvetica Neue"/>
              </a:rPr>
              <a:t>for HDF-EOS</a:t>
            </a:r>
            <a:endParaRPr b="0" i="0" sz="4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" name="Google Shape;80;p19"/>
          <p:cNvSpPr txBox="1"/>
          <p:nvPr>
            <p:ph idx="1" type="subTitle"/>
          </p:nvPr>
        </p:nvSpPr>
        <p:spPr>
          <a:xfrm>
            <a:off x="1028700" y="3547111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"/>
              <a:t>ESIP 2019 Summer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9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work was supported by NASA/GSFC under Raytheon Co. contract number NNG15HZ39C.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200" u="none" cap="none" strike="noStrik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" name="Google Shape;82;p19"/>
          <p:cNvSpPr txBox="1"/>
          <p:nvPr>
            <p:ph idx="1" type="subTitle"/>
          </p:nvPr>
        </p:nvSpPr>
        <p:spPr>
          <a:xfrm>
            <a:off x="3474827" y="3998950"/>
            <a:ext cx="2194346" cy="10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" sz="1400"/>
              <a:t>Hyo-Kyung Joe Lee</a:t>
            </a:r>
            <a:endParaRPr sz="1400"/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" sz="1400"/>
              <a:t>Software Engineer</a:t>
            </a:r>
            <a:endParaRPr i="1" sz="1400"/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i="1" lang="en" sz="1400"/>
              <a:t>hyoklee@hdfgroup.org</a:t>
            </a:r>
            <a:endParaRPr i="1" sz="1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idx="1" type="body"/>
          </p:nvPr>
        </p:nvSpPr>
        <p:spPr>
          <a:xfrm>
            <a:off x="457200" y="1284270"/>
            <a:ext cx="8229600" cy="21447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Free Jupyter notebook environment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No setup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100% Cloud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Python 2 and 3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Hardware accelerator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Graphical Processing Unit (GPU)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Tensor Processing Unit (TPU)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88" name="Google Shape;88;p20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What is Google Colaboratory?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/>
          <p:nvPr>
            <p:ph idx="1" type="body"/>
          </p:nvPr>
        </p:nvSpPr>
        <p:spPr>
          <a:xfrm>
            <a:off x="457200" y="1284269"/>
            <a:ext cx="8229600" cy="43220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HDF: Hierarchical Data Format 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EOS: Earth Observing System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HDF-EOS is a standard format to store data collected from EOS satellites: Terra, Aqua and Aura.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Point, Swath, Grid data types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2 Libraries: 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HDF-EOS2 / HDF-4 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HDF-EOS5 / HDF-5</a:t>
            </a:r>
            <a:endParaRPr/>
          </a:p>
        </p:txBody>
      </p:sp>
      <p:sp>
        <p:nvSpPr>
          <p:cNvPr id="94" name="Google Shape;94;p21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What is HDF-EOS?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idx="1" type="body"/>
          </p:nvPr>
        </p:nvSpPr>
        <p:spPr>
          <a:xfrm>
            <a:off x="457200" y="1284269"/>
            <a:ext cx="8229600" cy="43220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No problem – visit http://hdfeos.org.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Tools examples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Conversion to familiar data formats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 Excel / ArcGIS / Google Earth / etc.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Programming examples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MATLAB / Python / IDL</a:t>
            </a:r>
            <a:r>
              <a:rPr baseline="30000" lang="en"/>
              <a:t>*</a:t>
            </a:r>
            <a:r>
              <a:rPr lang="en"/>
              <a:t> / NCL</a:t>
            </a:r>
            <a:r>
              <a:rPr baseline="30000" lang="en"/>
              <a:t>**</a:t>
            </a:r>
            <a:r>
              <a:rPr lang="en"/>
              <a:t> / R / C / etc.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281 NASA product specific examples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http://hdfeos.org/zoo</a:t>
            </a:r>
            <a:endParaRPr/>
          </a:p>
        </p:txBody>
      </p:sp>
      <p:sp>
        <p:nvSpPr>
          <p:cNvPr id="100" name="Google Shape;100;p22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I’ve NEVER heard of HDF-EOS.</a:t>
            </a:r>
            <a:endParaRPr/>
          </a:p>
        </p:txBody>
      </p:sp>
      <p:sp>
        <p:nvSpPr>
          <p:cNvPr id="101" name="Google Shape;101;p22"/>
          <p:cNvSpPr txBox="1"/>
          <p:nvPr/>
        </p:nvSpPr>
        <p:spPr>
          <a:xfrm>
            <a:off x="2389980" y="6200888"/>
            <a:ext cx="5607625" cy="538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Interactive Data Language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b="0" baseline="3000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**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NCAR (National Center for Atmospheric Research) Command Language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457200" y="1284269"/>
            <a:ext cx="8229600" cy="34376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Download HDF-EOS data from NASA.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Modify code a little bit.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File name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Dataset name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Data processing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Run the code to generate plot on map.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07" name="Google Shape;107;p23"/>
          <p:cNvSpPr txBox="1"/>
          <p:nvPr>
            <p:ph type="title"/>
          </p:nvPr>
        </p:nvSpPr>
        <p:spPr>
          <a:xfrm>
            <a:off x="457200" y="274650"/>
            <a:ext cx="86028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How to Run Zoo Example Codes</a:t>
            </a:r>
            <a:endParaRPr/>
          </a:p>
        </p:txBody>
      </p:sp>
      <p:sp>
        <p:nvSpPr>
          <p:cNvPr id="108" name="Google Shape;108;p23"/>
          <p:cNvSpPr txBox="1"/>
          <p:nvPr/>
        </p:nvSpPr>
        <p:spPr>
          <a:xfrm>
            <a:off x="457200" y="5123352"/>
            <a:ext cx="8229600" cy="9007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These are all done on your local computer!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/>
          <p:nvPr>
            <p:ph idx="1" type="body"/>
          </p:nvPr>
        </p:nvSpPr>
        <p:spPr>
          <a:xfrm>
            <a:off x="434714" y="1432416"/>
            <a:ext cx="7209817" cy="14990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Yes, you can for Python examples!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Use Google Colaboratory (Colab).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Set up (if you’ve never used Gmail):</a:t>
            </a:r>
            <a:endParaRPr/>
          </a:p>
        </p:txBody>
      </p:sp>
      <p:sp>
        <p:nvSpPr>
          <p:cNvPr id="114" name="Google Shape;114;p24"/>
          <p:cNvSpPr txBox="1"/>
          <p:nvPr>
            <p:ph type="title"/>
          </p:nvPr>
        </p:nvSpPr>
        <p:spPr>
          <a:xfrm>
            <a:off x="134475" y="274650"/>
            <a:ext cx="89256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Can I run them on cloud, instead?</a:t>
            </a:r>
            <a:endParaRPr/>
          </a:p>
        </p:txBody>
      </p:sp>
      <p:sp>
        <p:nvSpPr>
          <p:cNvPr id="115" name="Google Shape;115;p24"/>
          <p:cNvSpPr txBox="1"/>
          <p:nvPr/>
        </p:nvSpPr>
        <p:spPr>
          <a:xfrm>
            <a:off x="434726" y="3515200"/>
            <a:ext cx="7818300" cy="14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14350" lvl="0" marL="5397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AutoNum type="arabicPeriod"/>
            </a:pPr>
            <a:r>
              <a:rPr b="0" i="0" lang="en" sz="3200" u="none" cap="none" strike="noStrik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https://accounts.google.com/signup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397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AutoNum type="arabicPeriod"/>
            </a:pPr>
            <a:r>
              <a:rPr b="0" i="0" lang="en" sz="3200" u="none" cap="none" strike="noStrik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https://drive.google.com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-7750" y="108700"/>
            <a:ext cx="91440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Let’s create a new Colab notebook.</a:t>
            </a:r>
            <a:endParaRPr/>
          </a:p>
        </p:txBody>
      </p:sp>
      <p:pic>
        <p:nvPicPr>
          <p:cNvPr id="121" name="Google Shape;12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5587" y="1150706"/>
            <a:ext cx="6173061" cy="5001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1535" l="0" r="7898" t="0"/>
          <a:stretch/>
        </p:blipFill>
        <p:spPr>
          <a:xfrm>
            <a:off x="0" y="940843"/>
            <a:ext cx="9144000" cy="530146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 txBox="1"/>
          <p:nvPr>
            <p:ph type="title"/>
          </p:nvPr>
        </p:nvSpPr>
        <p:spPr>
          <a:xfrm>
            <a:off x="0" y="139725"/>
            <a:ext cx="91440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Colab has many built-in packages...</a:t>
            </a:r>
            <a:endParaRPr/>
          </a:p>
        </p:txBody>
      </p:sp>
      <p:sp>
        <p:nvSpPr>
          <p:cNvPr id="128" name="Google Shape;128;p26"/>
          <p:cNvSpPr/>
          <p:nvPr/>
        </p:nvSpPr>
        <p:spPr>
          <a:xfrm>
            <a:off x="1199212" y="4377128"/>
            <a:ext cx="3372788" cy="329783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type="title"/>
          </p:nvPr>
        </p:nvSpPr>
        <p:spPr>
          <a:xfrm>
            <a:off x="0" y="198450"/>
            <a:ext cx="91440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"/>
              <a:t>but NO pyhdf, netCDF</a:t>
            </a:r>
            <a:r>
              <a:rPr baseline="30000" lang="en"/>
              <a:t>*</a:t>
            </a:r>
            <a:r>
              <a:rPr lang="en"/>
              <a:t>4, basemap!</a:t>
            </a:r>
            <a:endParaRPr/>
          </a:p>
        </p:txBody>
      </p:sp>
      <p:pic>
        <p:nvPicPr>
          <p:cNvPr id="134" name="Google Shape;134;p27"/>
          <p:cNvPicPr preferRelativeResize="0"/>
          <p:nvPr/>
        </p:nvPicPr>
        <p:blipFill rotWithShape="1">
          <a:blip r:embed="rId3">
            <a:alphaModFix/>
          </a:blip>
          <a:srcRect b="94" l="0" r="7523" t="1"/>
          <a:stretch/>
        </p:blipFill>
        <p:spPr>
          <a:xfrm>
            <a:off x="0" y="1074450"/>
            <a:ext cx="9144000" cy="526468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7"/>
          <p:cNvSpPr txBox="1"/>
          <p:nvPr/>
        </p:nvSpPr>
        <p:spPr>
          <a:xfrm>
            <a:off x="3358366" y="6382551"/>
            <a:ext cx="242726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Network Common Data Form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0" y="122250"/>
            <a:ext cx="91440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Colab allows you to install package.</a:t>
            </a:r>
            <a:endParaRPr/>
          </a:p>
        </p:txBody>
      </p:sp>
      <p:pic>
        <p:nvPicPr>
          <p:cNvPr id="141" name="Google Shape;141;p28"/>
          <p:cNvPicPr preferRelativeResize="0"/>
          <p:nvPr/>
        </p:nvPicPr>
        <p:blipFill rotWithShape="1">
          <a:blip r:embed="rId3">
            <a:alphaModFix/>
          </a:blip>
          <a:srcRect b="0" l="0" r="8112" t="0"/>
          <a:stretch/>
        </p:blipFill>
        <p:spPr>
          <a:xfrm>
            <a:off x="-1" y="1022365"/>
            <a:ext cx="9144001" cy="5303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/>
          <p:nvPr>
            <p:ph type="title"/>
          </p:nvPr>
        </p:nvSpPr>
        <p:spPr>
          <a:xfrm>
            <a:off x="-1" y="198450"/>
            <a:ext cx="9228221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“!” allows you to run any command. </a:t>
            </a:r>
            <a:endParaRPr/>
          </a:p>
        </p:txBody>
      </p:sp>
      <p:pic>
        <p:nvPicPr>
          <p:cNvPr id="147" name="Google Shape;147;p29"/>
          <p:cNvPicPr preferRelativeResize="0"/>
          <p:nvPr/>
        </p:nvPicPr>
        <p:blipFill rotWithShape="1">
          <a:blip r:embed="rId3">
            <a:alphaModFix/>
          </a:blip>
          <a:srcRect b="0" l="0" r="7294" t="0"/>
          <a:stretch/>
        </p:blipFill>
        <p:spPr>
          <a:xfrm>
            <a:off x="1" y="1150706"/>
            <a:ext cx="9144000" cy="390291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9"/>
          <p:cNvSpPr txBox="1"/>
          <p:nvPr/>
        </p:nvSpPr>
        <p:spPr>
          <a:xfrm>
            <a:off x="592110" y="5272575"/>
            <a:ext cx="8229600" cy="749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Try ‘df –h’ and ‘uname –a’ to check system.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Let’s install required packages.</a:t>
            </a:r>
            <a:endParaRPr/>
          </a:p>
        </p:txBody>
      </p:sp>
      <p:sp>
        <p:nvSpPr>
          <p:cNvPr id="154" name="Google Shape;154;p30"/>
          <p:cNvSpPr txBox="1"/>
          <p:nvPr/>
        </p:nvSpPr>
        <p:spPr>
          <a:xfrm>
            <a:off x="457200" y="1615190"/>
            <a:ext cx="8469443" cy="36276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!apt-get install build-essential python3-dev python3-numpy libhdf4-dev -y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pyhdf</a:t>
            </a:r>
            <a:endParaRPr b="0" i="0" sz="24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pyproj==1.9.6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!apt install proj-bin libproj-dev libgeos-dev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https://github.com/matplotlib/basemap/archive/v1.2.0rel.tar.gz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457199" y="274638"/>
            <a:ext cx="8621843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Download file.</a:t>
            </a:r>
            <a:endParaRPr/>
          </a:p>
        </p:txBody>
      </p:sp>
      <p:sp>
        <p:nvSpPr>
          <p:cNvPr id="160" name="Google Shape;160;p31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31"/>
          <p:cNvSpPr txBox="1"/>
          <p:nvPr/>
        </p:nvSpPr>
        <p:spPr>
          <a:xfrm>
            <a:off x="457200" y="1150706"/>
            <a:ext cx="8469443" cy="193580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!wget </a:t>
            </a:r>
            <a:r>
              <a:rPr b="0" i="0" lang="en" sz="2400" u="sng" cap="none" strike="noStrike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3"/>
              </a:rPr>
              <a:t>https://gamma.hdfgroup.org/ftp/pub/outgoing/NASAHDF/AIRS.2003.02.05.L3.RetStd_H001.v6.0.12.0.G14112124328.hdf</a:t>
            </a:r>
            <a:endParaRPr b="0" i="0" sz="24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2" name="Google Shape;162;p31"/>
          <p:cNvSpPr txBox="1"/>
          <p:nvPr/>
        </p:nvSpPr>
        <p:spPr>
          <a:xfrm>
            <a:off x="457200" y="4518075"/>
            <a:ext cx="8469443" cy="118921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google.colab import files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uploaded = files.upload()</a:t>
            </a:r>
            <a:endParaRPr b="0" i="0" sz="24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3" name="Google Shape;163;p31"/>
          <p:cNvSpPr txBox="1"/>
          <p:nvPr/>
        </p:nvSpPr>
        <p:spPr>
          <a:xfrm>
            <a:off x="457198" y="3759295"/>
            <a:ext cx="8621843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b="0" i="0" lang="en" sz="4400" u="none" cap="none" strike="noStrik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rPr>
              <a:t>Or upload file.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Copy and paste code from Zoo.</a:t>
            </a:r>
            <a:endParaRPr/>
          </a:p>
        </p:txBody>
      </p:sp>
      <p:sp>
        <p:nvSpPr>
          <p:cNvPr id="169" name="Google Shape;169;p32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32"/>
          <p:cNvSpPr txBox="1"/>
          <p:nvPr/>
        </p:nvSpPr>
        <p:spPr>
          <a:xfrm>
            <a:off x="528403" y="1356607"/>
            <a:ext cx="8327036" cy="45243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pyhdf.SD import SD, SDC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hdf = SD(FILE_NAME, SDC.READ)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Read dataset.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data3D = hdf.select(DATAFIELD_NAME)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 = data3D[0,:,:]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Read geolocation dataset.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lat = hdf.select('Latitude')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latitude = lat[:,:]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lon = hdf.select('Longitude')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longitude = lon[:,:]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You’ll get the exact same plot.</a:t>
            </a:r>
            <a:endParaRPr/>
          </a:p>
        </p:txBody>
      </p:sp>
      <p:sp>
        <p:nvSpPr>
          <p:cNvPr id="176" name="Google Shape;176;p33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50706"/>
            <a:ext cx="5029199" cy="41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14800" y="1150706"/>
            <a:ext cx="5029200" cy="417266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3"/>
          <p:cNvSpPr/>
          <p:nvPr/>
        </p:nvSpPr>
        <p:spPr>
          <a:xfrm>
            <a:off x="6014803" y="5581738"/>
            <a:ext cx="1229194" cy="3543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zoo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3"/>
          <p:cNvSpPr/>
          <p:nvPr/>
        </p:nvSpPr>
        <p:spPr>
          <a:xfrm>
            <a:off x="1285406" y="5581738"/>
            <a:ext cx="1229194" cy="3543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Colab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OPeNDAP</a:t>
            </a:r>
            <a:r>
              <a:rPr baseline="30000" lang="en"/>
              <a:t>*</a:t>
            </a:r>
            <a:r>
              <a:rPr lang="en"/>
              <a:t> works, too!</a:t>
            </a:r>
            <a:endParaRPr/>
          </a:p>
        </p:txBody>
      </p:sp>
      <p:sp>
        <p:nvSpPr>
          <p:cNvPr id="186" name="Google Shape;186;p34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4"/>
          <p:cNvSpPr txBox="1"/>
          <p:nvPr/>
        </p:nvSpPr>
        <p:spPr>
          <a:xfrm>
            <a:off x="528403" y="1258138"/>
            <a:ext cx="8327036" cy="440120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pydap</a:t>
            </a:r>
            <a:endParaRPr b="0" i="0" sz="20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pydap.client import open_url, open_dods</a:t>
            </a:r>
            <a:endParaRPr b="0" i="0" sz="20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pydap.cas.urs import setup_session</a:t>
            </a:r>
            <a:endParaRPr b="0" i="0" sz="20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Make sure you use https.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FILE_NAME = 'MLS-Aura_L2GP-BrO_v04-23-c03_2016d302.he5'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url = 'https://acdisc.gesdisc.eosdis.nasa.gov:443/opendap/HDF-EOS5/Aura_MLS_Level2/ML2BRO.004/2016/'+FILE_NAME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Use your own NASA URS username and password.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session = setup_session('eosdap', '******', check_url=url)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dataset = open_url(url, session=session)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4"/>
          <p:cNvSpPr txBox="1"/>
          <p:nvPr/>
        </p:nvSpPr>
        <p:spPr>
          <a:xfrm>
            <a:off x="2748766" y="6306363"/>
            <a:ext cx="43059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Open-source Project for a Network Data Access Protocol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Awesome Sharing Feature</a:t>
            </a:r>
            <a:endParaRPr/>
          </a:p>
        </p:txBody>
      </p:sp>
      <p:sp>
        <p:nvSpPr>
          <p:cNvPr id="194" name="Google Shape;194;p35"/>
          <p:cNvSpPr txBox="1"/>
          <p:nvPr>
            <p:ph idx="1" type="body"/>
          </p:nvPr>
        </p:nvSpPr>
        <p:spPr>
          <a:xfrm>
            <a:off x="457200" y="2066860"/>
            <a:ext cx="8229600" cy="26281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Save Colab to Google Drive and share.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Save Colab to GitHub directly.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Upload / Download Colab to local drive.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Share and control revisions like any other Google document.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Other Cool Features</a:t>
            </a:r>
            <a:endParaRPr/>
          </a:p>
        </p:txBody>
      </p:sp>
      <p:sp>
        <p:nvSpPr>
          <p:cNvPr id="200" name="Google Shape;200;p36"/>
          <p:cNvSpPr txBox="1"/>
          <p:nvPr>
            <p:ph idx="1" type="body"/>
          </p:nvPr>
        </p:nvSpPr>
        <p:spPr>
          <a:xfrm>
            <a:off x="457200" y="1827020"/>
            <a:ext cx="8229600" cy="26281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If an error occurs, it automatically provides a link to StackOverflow.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You can add forms for input parameters from user.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Mount Google Drive and access data from Google Sheet.</a:t>
            </a:r>
            <a:endParaRPr/>
          </a:p>
          <a:p>
            <a:pPr indent="-3111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  <a:p>
            <a:pPr indent="-3111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7"/>
          <p:cNvSpPr txBox="1"/>
          <p:nvPr>
            <p:ph type="title"/>
          </p:nvPr>
        </p:nvSpPr>
        <p:spPr>
          <a:xfrm>
            <a:off x="36576" y="274650"/>
            <a:ext cx="90432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Some Limits and Potential Solution</a:t>
            </a:r>
            <a:endParaRPr/>
          </a:p>
        </p:txBody>
      </p:sp>
      <p:sp>
        <p:nvSpPr>
          <p:cNvPr id="206" name="Google Shape;206;p37"/>
          <p:cNvSpPr txBox="1"/>
          <p:nvPr>
            <p:ph idx="1" type="body"/>
          </p:nvPr>
        </p:nvSpPr>
        <p:spPr>
          <a:xfrm>
            <a:off x="457200" y="1343192"/>
            <a:ext cx="8229600" cy="26281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Some built-in package versions are old.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Only pydap worked with NASA Earthdata Login (cf., netCDF/netCDF_pydap)</a:t>
            </a:r>
            <a:endParaRPr/>
          </a:p>
          <a:p>
            <a:pPr indent="-514350" lvl="0" marL="539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There’s about 13G memory and 25G disk space limit.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207" name="Google Shape;207;p37"/>
          <p:cNvSpPr txBox="1"/>
          <p:nvPr/>
        </p:nvSpPr>
        <p:spPr>
          <a:xfrm>
            <a:off x="654571" y="4163842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b="0" i="1" lang="en" sz="2400" u="none" cap="none" strike="noStrik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“Colaboratory lets you connect to a local runtime using Jupyter. This allows you to execute code on your local hardware and have access to your local file system.”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5397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/>
          <p:nvPr/>
        </p:nvSpPr>
        <p:spPr>
          <a:xfrm>
            <a:off x="47397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3449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work was supported by NASA/GSFC under Raytheon Co. contract number NNG15HZ39C.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8"/>
          <p:cNvSpPr txBox="1"/>
          <p:nvPr/>
        </p:nvSpPr>
        <p:spPr>
          <a:xfrm>
            <a:off x="3477556" y="2543263"/>
            <a:ext cx="17628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partnership with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0468" y="3525080"/>
            <a:ext cx="988957" cy="988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1591" y="3885568"/>
            <a:ext cx="1120060" cy="28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93817" y="3675860"/>
            <a:ext cx="1120060" cy="60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8644" y="4543238"/>
            <a:ext cx="1120060" cy="11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96731" y="4791054"/>
            <a:ext cx="914400" cy="624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99158" y="4960005"/>
            <a:ext cx="1120060" cy="286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15332" y="4872455"/>
            <a:ext cx="1120060" cy="46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597722" y="4943898"/>
            <a:ext cx="1188720" cy="37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10247" y="5812030"/>
            <a:ext cx="1554480" cy="222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903391" y="1543285"/>
            <a:ext cx="2911130" cy="56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49047" y="3617314"/>
            <a:ext cx="799255" cy="616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326043" y="3768874"/>
            <a:ext cx="1124712" cy="499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