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6" r:id="rId1"/>
  </p:sldMasterIdLst>
  <p:notesMasterIdLst>
    <p:notesMasterId r:id="rId27"/>
  </p:notesMasterIdLst>
  <p:handoutMasterIdLst>
    <p:handoutMasterId r:id="rId28"/>
  </p:handoutMasterIdLst>
  <p:sldIdLst>
    <p:sldId id="288" r:id="rId2"/>
    <p:sldId id="399" r:id="rId3"/>
    <p:sldId id="381" r:id="rId4"/>
    <p:sldId id="400" r:id="rId5"/>
    <p:sldId id="356" r:id="rId6"/>
    <p:sldId id="382" r:id="rId7"/>
    <p:sldId id="383" r:id="rId8"/>
    <p:sldId id="384" r:id="rId9"/>
    <p:sldId id="358" r:id="rId10"/>
    <p:sldId id="385" r:id="rId11"/>
    <p:sldId id="386" r:id="rId12"/>
    <p:sldId id="387" r:id="rId13"/>
    <p:sldId id="388" r:id="rId14"/>
    <p:sldId id="389" r:id="rId15"/>
    <p:sldId id="391" r:id="rId16"/>
    <p:sldId id="393" r:id="rId17"/>
    <p:sldId id="401" r:id="rId18"/>
    <p:sldId id="394" r:id="rId19"/>
    <p:sldId id="395" r:id="rId20"/>
    <p:sldId id="396" r:id="rId21"/>
    <p:sldId id="397" r:id="rId22"/>
    <p:sldId id="398" r:id="rId23"/>
    <p:sldId id="378" r:id="rId24"/>
    <p:sldId id="379" r:id="rId25"/>
    <p:sldId id="380" r:id="rId26"/>
  </p:sldIdLst>
  <p:sldSz cx="9144000" cy="6858000" type="screen4x3"/>
  <p:notesSz cx="6858000" cy="9144000"/>
  <p:embeddedFontLst>
    <p:embeddedFont>
      <p:font typeface="ＭＳ Ｐゴシック" panose="020B0600070205080204" pitchFamily="34" charset="-128"/>
      <p:regular r:id="rId29"/>
    </p:embeddedFont>
    <p:embeddedFont>
      <p:font typeface="Calibri Bold" panose="020F0702030404030204" pitchFamily="34" charset="0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entury Gothic" panose="020B050202020202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608" autoAdjust="0"/>
    <p:restoredTop sz="76211" autoAdjust="0"/>
  </p:normalViewPr>
  <p:slideViewPr>
    <p:cSldViewPr showGuides="1">
      <p:cViewPr>
        <p:scale>
          <a:sx n="84" d="100"/>
          <a:sy n="84" d="100"/>
        </p:scale>
        <p:origin x="-1536" y="-58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6A01C-34C6-7342-9E4B-D4E64201C94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58E5-BDEC-A44D-9C2E-09EBF08CF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1600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45783-6BE9-4694-A1F6-693F09169B94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4EC39-7544-4C7F-93EE-0C17C74951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410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30932-955E-42E4-A4C0-E99690BFE94C}" type="slidenum">
              <a:rPr lang="en-US"/>
              <a:pPr/>
              <a:t>1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290" y="4343093"/>
            <a:ext cx="5025363" cy="411572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91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Note</a:t>
            </a:r>
            <a:r>
              <a:rPr lang="en-US" baseline="0" dirty="0" smtClean="0"/>
              <a:t> the file hierarchy according to individual instrument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12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baseline="0" dirty="0" smtClean="0"/>
              <a:t> the </a:t>
            </a:r>
            <a:r>
              <a:rPr lang="en-US" baseline="0" dirty="0" err="1" smtClean="0"/>
              <a:t>netCDF-CF</a:t>
            </a:r>
            <a:r>
              <a:rPr lang="en-US" baseline="0" dirty="0" smtClean="0"/>
              <a:t> information in the CDL. Dimension names and CF attributes.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89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expand if more time is given.</a:t>
            </a:r>
            <a:r>
              <a:rPr lang="en-US" baseline="0" dirty="0" smtClean="0"/>
              <a:t> The metadata information can be added easily.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93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4EC39-7544-4C7F-93EE-0C17C74951D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6" name="Picture 2086" descr="hdf_7ppt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7904" name="Rectangle 206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629400"/>
            <a:ext cx="1752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37905" name="Rectangle 206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HDF TownHall</a:t>
            </a:r>
            <a:endParaRPr lang="en-US" dirty="0"/>
          </a:p>
        </p:txBody>
      </p:sp>
      <p:sp>
        <p:nvSpPr>
          <p:cNvPr id="37906" name="Rectangle 206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9A296CE-074A-4235-9897-F1B252B6FB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 advAuto="0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789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010400" cy="533400"/>
          </a:xfrm>
        </p:spPr>
        <p:txBody>
          <a:bodyPr anchor="ctr"/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HDF TownHall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2BE39-D6F0-4B70-B47C-2166E0E553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6629400"/>
            <a:ext cx="16764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HDF TownHall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A2B324-5D90-4399-9765-5D55AF6163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July 20th, 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HDF TownHall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E129A-8A4A-4680-9167-74CE7C7BB0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HDF TownHall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F9BD7-B4CC-49F1-830D-09E4505864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96" name="Picture 1056" descr="hdf_no_banner_whit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pic>
        <p:nvPicPr>
          <p:cNvPr id="36890" name="Picture 1050" descr="hdf 0line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</p:spPr>
      </p:pic>
      <p:pic>
        <p:nvPicPr>
          <p:cNvPr id="36891" name="Picture 1051" descr="hdf bluegreenotxt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52400"/>
            <a:ext cx="838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HDF TownHall</a:t>
            </a:r>
            <a:endParaRPr lang="en-US" dirty="0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66990693-FCA4-456D-B0D1-1E6BC96D037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15" r:id="rId2"/>
    <p:sldLayoutId id="2147483690" r:id="rId3"/>
    <p:sldLayoutId id="2147483692" r:id="rId4"/>
    <p:sldLayoutId id="2147483712" r:id="rId5"/>
    <p:sldLayoutId id="2147483713" r:id="rId6"/>
    <p:sldLayoutId id="2147483714" r:id="rId7"/>
  </p:sldLayoutIdLst>
  <p:transition spd="med">
    <p:wipe dir="d"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-"/>
        <a:defRPr sz="26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NASA Terra Data Fusion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1828800"/>
          </a:xfrm>
        </p:spPr>
        <p:txBody>
          <a:bodyPr/>
          <a:lstStyle/>
          <a:p>
            <a:r>
              <a:rPr lang="en-US" dirty="0" smtClean="0"/>
              <a:t>Kent Yang</a:t>
            </a:r>
          </a:p>
          <a:p>
            <a:r>
              <a:rPr lang="en-US" dirty="0" smtClean="0"/>
              <a:t>The HDF Group</a:t>
            </a:r>
          </a:p>
          <a:p>
            <a:r>
              <a:rPr lang="en-US" dirty="0" smtClean="0"/>
              <a:t>HDF Town Hall</a:t>
            </a:r>
          </a:p>
          <a:p>
            <a:r>
              <a:rPr lang="en-US" dirty="0" smtClean="0"/>
              <a:t>July 20, 2018</a:t>
            </a:r>
          </a:p>
          <a:p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HDF </a:t>
            </a:r>
            <a:r>
              <a:rPr lang="en-US" dirty="0" err="1" smtClean="0"/>
              <a:t>TownHall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A296CE-074A-4235-9897-F1B252B6FB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0" y="234173"/>
            <a:ext cx="9144000" cy="67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0">
                <a:solidFill>
                  <a:schemeClr val="accent2"/>
                </a:solidFill>
                <a:latin typeface="Calibri Bold" charset="0"/>
                <a:ea typeface="ＭＳ Ｐゴシック" pitchFamily="-106" charset="-128"/>
                <a:cs typeface="ＭＳ Ｐゴシック" pitchFamily="-106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Geneva" charset="0"/>
                <a:ea typeface="ＭＳ Ｐゴシック" pitchFamily="-106" charset="-128"/>
                <a:cs typeface="ＭＳ Ｐゴシック" pitchFamily="-106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Geneva" charset="0"/>
                <a:ea typeface="ＭＳ Ｐゴシック" pitchFamily="-106" charset="-128"/>
                <a:cs typeface="ＭＳ Ｐゴシック" pitchFamily="-106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Geneva" charset="0"/>
                <a:ea typeface="ＭＳ Ｐゴシック" pitchFamily="-106" charset="-128"/>
                <a:cs typeface="ＭＳ Ｐゴシック" pitchFamily="-106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Geneva" charset="0"/>
                <a:ea typeface="ＭＳ Ｐゴシック" pitchFamily="-106" charset="-128"/>
                <a:cs typeface="ＭＳ Ｐゴシック" pitchFamily="-106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Geneva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Geneva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Geneva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Geneva" charset="0"/>
              </a:defRPr>
            </a:lvl9pPr>
          </a:lstStyle>
          <a:p>
            <a:pPr defTabSz="914400" eaLnBrk="1" hangingPunct="1"/>
            <a:r>
              <a:rPr lang="en-US" sz="3200" kern="0" dirty="0" smtClean="0">
                <a:solidFill>
                  <a:srgbClr val="FF0000"/>
                </a:solidFill>
              </a:rPr>
              <a:t>The Terra Data Fusion Project Team</a:t>
            </a:r>
            <a:endParaRPr lang="en-US" sz="1600" kern="0" dirty="0">
              <a:solidFill>
                <a:srgbClr val="FF0000"/>
              </a:solidFill>
              <a:latin typeface="Calibri" charset="0"/>
              <a:ea typeface="ＭＳ Ｐゴシック" charset="0"/>
              <a:cs typeface="Calibri Bold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90260" y="1371600"/>
            <a:ext cx="8763477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tabLst>
                <a:tab pos="1708150" algn="l"/>
                <a:tab pos="3821113" algn="l"/>
              </a:tabLst>
              <a:defRPr sz="28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tabLst>
                <a:tab pos="1708150" algn="l"/>
                <a:tab pos="3821113" algn="l"/>
              </a:tabLst>
              <a:defRPr sz="26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tabLst>
                <a:tab pos="1708150" algn="l"/>
                <a:tab pos="3821113" algn="l"/>
              </a:tabLst>
              <a:defRPr sz="24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tabLst>
                <a:tab pos="1708150" algn="l"/>
                <a:tab pos="3821113" algn="l"/>
              </a:tabLst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tabLst>
                <a:tab pos="1708150" algn="l"/>
                <a:tab pos="3821113" algn="l"/>
              </a:tabLst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tabLst>
                <a:tab pos="1708150" algn="l"/>
                <a:tab pos="3821113" algn="l"/>
              </a:tabLst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tabLst>
                <a:tab pos="1708150" algn="l"/>
                <a:tab pos="3821113" algn="l"/>
              </a:tabLst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tabLst>
                <a:tab pos="1708150" algn="l"/>
                <a:tab pos="3821113" algn="l"/>
              </a:tabLst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tabLst>
                <a:tab pos="1708150" algn="l"/>
                <a:tab pos="3821113" algn="l"/>
              </a:tabLst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i="1" dirty="0" smtClean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Department of Atmospheric Sciences, University of Illinois</a:t>
            </a:r>
          </a:p>
          <a:p>
            <a:pPr algn="ctr">
              <a:spcBef>
                <a:spcPct val="0"/>
              </a:spcBef>
              <a:spcAft>
                <a:spcPts val="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Larry Di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Girolamo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         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Guangyu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Zhao         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Yizhe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Zhan          Landon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Clipp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          Shashank Bansal</a:t>
            </a:r>
          </a:p>
          <a:p>
            <a:pPr algn="ctr">
              <a:spcBef>
                <a:spcPct val="0"/>
              </a:spcBef>
              <a:spcAft>
                <a:spcPts val="600"/>
              </a:spcAft>
              <a:buClrTx/>
              <a:buFontTx/>
              <a:buNone/>
              <a:tabLst/>
            </a:pPr>
            <a:r>
              <a:rPr lang="en-US" altLang="en-US" sz="1400" b="1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Yat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Long Lo         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Dongwei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Fu          Brandon Chen</a:t>
            </a:r>
            <a:endParaRPr lang="en-US" altLang="en-US" sz="1400" b="1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>
              <a:spcBef>
                <a:spcPct val="0"/>
              </a:spcBef>
              <a:spcAft>
                <a:spcPts val="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i="1" dirty="0" smtClean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Department of Geography and GIS, University of Illinois</a:t>
            </a:r>
          </a:p>
          <a:p>
            <a:pPr algn="ctr">
              <a:spcBef>
                <a:spcPct val="0"/>
              </a:spcBef>
              <a:spcAft>
                <a:spcPts val="60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Shaowen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Wang	Yan Liu                         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Yizhao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Gao</a:t>
            </a:r>
          </a:p>
          <a:p>
            <a:pPr algn="ctr">
              <a:spcBef>
                <a:spcPct val="0"/>
              </a:spcBef>
              <a:spcAft>
                <a:spcPts val="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i="1" dirty="0" smtClean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The HDF Group</a:t>
            </a:r>
          </a:p>
          <a:p>
            <a:pPr algn="ctr">
              <a:spcBef>
                <a:spcPct val="0"/>
              </a:spcBef>
              <a:spcAft>
                <a:spcPts val="60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MuQun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(Kent) Yang          H Joe Lee</a:t>
            </a:r>
          </a:p>
          <a:p>
            <a:pPr algn="ctr">
              <a:spcBef>
                <a:spcPct val="0"/>
              </a:spcBef>
              <a:spcAft>
                <a:spcPts val="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i="1" dirty="0" smtClean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National Center for Supercomputing Applications, University of Illinois</a:t>
            </a:r>
          </a:p>
          <a:p>
            <a:pPr algn="ctr">
              <a:spcBef>
                <a:spcPct val="0"/>
              </a:spcBef>
              <a:spcAft>
                <a:spcPts val="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i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	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John Towns	Kandace Turner	Michelle Butler	Sean Stevens	David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Ralia</a:t>
            </a:r>
            <a:endParaRPr lang="en-US" altLang="en-US" sz="1400" b="1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>
              <a:spcBef>
                <a:spcPct val="0"/>
              </a:spcBef>
              <a:spcAft>
                <a:spcPts val="60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	Jonathan Kim	Donna Cox	Stuart Levy	Robert Patterson	Andrew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Christiensen</a:t>
            </a:r>
            <a:endParaRPr lang="en-US" altLang="en-US" sz="1400" b="1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>
              <a:spcBef>
                <a:spcPct val="0"/>
              </a:spcBef>
              <a:spcAft>
                <a:spcPts val="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i="1" dirty="0" smtClean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Department of Atmospheric Sciences, Texas A&amp;M</a:t>
            </a:r>
          </a:p>
          <a:p>
            <a:pPr algn="ctr">
              <a:spcBef>
                <a:spcPct val="0"/>
              </a:spcBef>
              <a:spcAft>
                <a:spcPts val="60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Ping Yang         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Hioki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Souichiro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         Yi Wang</a:t>
            </a:r>
          </a:p>
          <a:p>
            <a:pPr algn="ctr">
              <a:spcBef>
                <a:spcPct val="0"/>
              </a:spcBef>
              <a:spcAft>
                <a:spcPts val="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i="1" dirty="0" smtClean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NASA </a:t>
            </a:r>
            <a:r>
              <a:rPr lang="en-US" altLang="en-US" sz="1400" b="1" i="1" dirty="0" err="1" smtClean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Langely</a:t>
            </a:r>
            <a:r>
              <a:rPr lang="en-US" altLang="en-US" sz="1400" b="1" i="1" dirty="0" smtClean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/SSAI</a:t>
            </a:r>
            <a:endParaRPr lang="en-US" altLang="en-US" sz="1400" b="1" i="1" dirty="0">
              <a:solidFill>
                <a:srgbClr val="0000FF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>
              <a:spcBef>
                <a:spcPct val="0"/>
              </a:spcBef>
              <a:spcAft>
                <a:spcPts val="60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Lusheng</a:t>
            </a: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Liang</a:t>
            </a:r>
            <a:endParaRPr lang="en-US" altLang="en-US" sz="1400" b="1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>
              <a:spcBef>
                <a:spcPct val="0"/>
              </a:spcBef>
              <a:spcAft>
                <a:spcPts val="0"/>
              </a:spcAft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i="1" dirty="0" smtClean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NASA Goddard Space Flight Center</a:t>
            </a:r>
            <a:endParaRPr lang="en-US" altLang="en-US" sz="1400" b="1" i="1" dirty="0">
              <a:solidFill>
                <a:srgbClr val="0000FF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446088" algn="l"/>
                <a:tab pos="1827213" algn="l"/>
                <a:tab pos="3195638" algn="l"/>
                <a:tab pos="4562475" algn="l"/>
                <a:tab pos="5930900" algn="l"/>
              </a:tabLst>
            </a:pPr>
            <a:r>
              <a:rPr lang="en-US" altLang="en-US" sz="1400" b="1" dirty="0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Ralph Kahn       Jim </a:t>
            </a:r>
            <a:r>
              <a:rPr lang="en-US" altLang="en-US" sz="1400" b="1" dirty="0" err="1" smtClean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Limbacher</a:t>
            </a:r>
            <a:endParaRPr lang="en-US" altLang="en-US" sz="1400" b="1" dirty="0" smtClean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24157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EOS Terra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38287"/>
            <a:ext cx="3581400" cy="4525963"/>
          </a:xfrm>
        </p:spPr>
        <p:txBody>
          <a:bodyPr/>
          <a:lstStyle/>
          <a:p>
            <a:r>
              <a:rPr lang="en-US" sz="2000" dirty="0" smtClean="0"/>
              <a:t>Flagship mission</a:t>
            </a:r>
          </a:p>
          <a:p>
            <a:r>
              <a:rPr lang="en-US" sz="2000" dirty="0" smtClean="0"/>
              <a:t>Launched in 1999</a:t>
            </a:r>
          </a:p>
          <a:p>
            <a:r>
              <a:rPr lang="en-US" sz="2000" dirty="0" smtClean="0"/>
              <a:t>Projection ends in 2022</a:t>
            </a:r>
          </a:p>
          <a:p>
            <a:r>
              <a:rPr lang="en-US" sz="2000" dirty="0" smtClean="0"/>
              <a:t>Longest single satellite climate record</a:t>
            </a:r>
          </a:p>
          <a:p>
            <a:r>
              <a:rPr lang="en-US" sz="2000" dirty="0" smtClean="0"/>
              <a:t>One of the most popular Earth Science satellite data</a:t>
            </a:r>
          </a:p>
          <a:p>
            <a:r>
              <a:rPr lang="en-US" sz="2000" dirty="0" smtClean="0"/>
              <a:t>Five instruments</a:t>
            </a:r>
          </a:p>
          <a:p>
            <a:pPr lvl="1"/>
            <a:r>
              <a:rPr lang="en-US" sz="2000" dirty="0" smtClean="0"/>
              <a:t>ASTER,CERES, MISR,MODIS,MOPITT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  <p:pic>
        <p:nvPicPr>
          <p:cNvPr id="1026" name="Picture 2" descr="C:\Users\ymuqun\Desktop\ACCESS\Doc\ESIP\643743main_terra_instruments_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987" y="1320299"/>
            <a:ext cx="5253990" cy="394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10200" y="5077459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Credits: NASA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49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3"/>
          <p:cNvSpPr txBox="1">
            <a:spLocks noChangeArrowheads="1"/>
          </p:cNvSpPr>
          <p:nvPr/>
        </p:nvSpPr>
        <p:spPr bwMode="auto">
          <a:xfrm>
            <a:off x="430237" y="864513"/>
            <a:ext cx="308443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defRPr sz="28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defRPr sz="26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defRPr sz="24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200" b="1" dirty="0">
                <a:solidFill>
                  <a:srgbClr val="FF0000"/>
                </a:solidFill>
              </a:rPr>
              <a:t>Terra, in </a:t>
            </a:r>
            <a:r>
              <a:rPr lang="en-US" altLang="en-US" sz="2200" b="1" dirty="0" smtClean="0">
                <a:solidFill>
                  <a:srgbClr val="FF0000"/>
                </a:solidFill>
              </a:rPr>
              <a:t>2015 </a:t>
            </a:r>
            <a:r>
              <a:rPr lang="en-US" altLang="en-US" sz="2200" b="1" dirty="0">
                <a:solidFill>
                  <a:srgbClr val="FF0000"/>
                </a:solidFill>
              </a:rPr>
              <a:t>alone…</a:t>
            </a: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457200" y="1371600"/>
            <a:ext cx="739253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defRPr sz="28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defRPr sz="26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defRPr sz="24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58ED5"/>
              </a:buClr>
              <a:buFont typeface="Arial" charset="0"/>
              <a:buChar char="•"/>
              <a:defRPr sz="2000">
                <a:solidFill>
                  <a:srgbClr val="2E454E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b="1" dirty="0">
                <a:solidFill>
                  <a:schemeClr val="tx1"/>
                </a:solidFill>
                <a:latin typeface="Calibri" charset="0"/>
              </a:rPr>
              <a:t>More than </a:t>
            </a:r>
            <a:r>
              <a:rPr lang="en-US" altLang="en-US" sz="2000" b="1" dirty="0" smtClean="0">
                <a:solidFill>
                  <a:schemeClr val="tx1"/>
                </a:solidFill>
                <a:latin typeface="Calibri" charset="0"/>
              </a:rPr>
              <a:t>360 million </a:t>
            </a:r>
            <a:r>
              <a:rPr lang="en-US" altLang="en-US" sz="2000" b="1" dirty="0">
                <a:solidFill>
                  <a:schemeClr val="tx1"/>
                </a:solidFill>
                <a:latin typeface="Calibri" charset="0"/>
              </a:rPr>
              <a:t>files</a:t>
            </a:r>
            <a:r>
              <a:rPr lang="is-IS" altLang="en-US" sz="2000" b="1" dirty="0">
                <a:solidFill>
                  <a:schemeClr val="tx1"/>
                </a:solidFill>
                <a:latin typeface="Calibri" charset="0"/>
              </a:rPr>
              <a:t>…</a:t>
            </a:r>
            <a:endParaRPr lang="en-US" altLang="en-US" sz="2000" b="1" dirty="0">
              <a:solidFill>
                <a:schemeClr val="tx1"/>
              </a:solidFill>
              <a:latin typeface="Calibri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000" b="1" dirty="0">
              <a:solidFill>
                <a:schemeClr val="tx1"/>
              </a:solidFill>
              <a:latin typeface="Calibri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b="1" dirty="0">
                <a:solidFill>
                  <a:schemeClr val="tx1"/>
                </a:solidFill>
                <a:latin typeface="Calibri" charset="0"/>
              </a:rPr>
              <a:t>Totaling more than </a:t>
            </a:r>
            <a:r>
              <a:rPr lang="en-US" altLang="en-US" sz="2000" b="1" dirty="0" smtClean="0">
                <a:solidFill>
                  <a:schemeClr val="tx1"/>
                </a:solidFill>
                <a:latin typeface="Calibri" charset="0"/>
              </a:rPr>
              <a:t>3.4 </a:t>
            </a:r>
            <a:r>
              <a:rPr lang="en-US" altLang="en-US" sz="2000" b="1" dirty="0">
                <a:solidFill>
                  <a:schemeClr val="tx1"/>
                </a:solidFill>
                <a:latin typeface="Calibri" charset="0"/>
              </a:rPr>
              <a:t>PB data</a:t>
            </a:r>
            <a:r>
              <a:rPr lang="is-IS" altLang="en-US" sz="2000" b="1" dirty="0">
                <a:solidFill>
                  <a:schemeClr val="tx1"/>
                </a:solidFill>
                <a:latin typeface="Calibri" charset="0"/>
              </a:rPr>
              <a:t>…</a:t>
            </a:r>
            <a:endParaRPr lang="en-US" altLang="en-US" sz="2000" b="1" dirty="0">
              <a:solidFill>
                <a:schemeClr val="tx1"/>
              </a:solidFill>
              <a:latin typeface="Calibri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000" b="1" dirty="0">
              <a:solidFill>
                <a:schemeClr val="tx1"/>
              </a:solidFill>
              <a:latin typeface="Calibri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b="1" dirty="0" smtClean="0">
                <a:solidFill>
                  <a:schemeClr val="tx1"/>
                </a:solidFill>
                <a:latin typeface="Calibri" charset="0"/>
              </a:rPr>
              <a:t>Delivered </a:t>
            </a:r>
            <a:r>
              <a:rPr lang="en-US" altLang="en-US" sz="2000" b="1" dirty="0">
                <a:solidFill>
                  <a:schemeClr val="tx1"/>
                </a:solidFill>
                <a:latin typeface="Calibri" charset="0"/>
              </a:rPr>
              <a:t>to more than 100,000 users around the world.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000" b="1" dirty="0">
              <a:solidFill>
                <a:schemeClr val="tx1"/>
              </a:solidFill>
              <a:latin typeface="Calibri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b="1" dirty="0">
                <a:solidFill>
                  <a:schemeClr val="tx1"/>
                </a:solidFill>
                <a:latin typeface="Calibri" charset="0"/>
              </a:rPr>
              <a:t>More than </a:t>
            </a:r>
            <a:r>
              <a:rPr lang="en-US" altLang="en-US" sz="2000" b="1" dirty="0" smtClean="0">
                <a:solidFill>
                  <a:schemeClr val="tx1"/>
                </a:solidFill>
                <a:latin typeface="Calibri" charset="0"/>
              </a:rPr>
              <a:t>1,800 </a:t>
            </a:r>
            <a:r>
              <a:rPr lang="en-US" altLang="en-US" sz="2000" b="1" dirty="0">
                <a:solidFill>
                  <a:schemeClr val="tx1"/>
                </a:solidFill>
                <a:latin typeface="Calibri" charset="0"/>
              </a:rPr>
              <a:t>peer-reviewed </a:t>
            </a:r>
            <a:r>
              <a:rPr lang="en-US" altLang="en-US" sz="2000" b="1" dirty="0" smtClean="0">
                <a:solidFill>
                  <a:schemeClr val="tx1"/>
                </a:solidFill>
                <a:latin typeface="Calibri" charset="0"/>
              </a:rPr>
              <a:t>publications (over 15,000 to date)</a:t>
            </a:r>
            <a:endParaRPr lang="en-US" altLang="en-US" sz="2000" b="1" dirty="0">
              <a:solidFill>
                <a:schemeClr val="tx1"/>
              </a:solidFill>
              <a:latin typeface="Calibri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000" b="1" dirty="0">
              <a:solidFill>
                <a:schemeClr val="tx1"/>
              </a:solidFill>
              <a:latin typeface="Calibri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b="1" dirty="0">
                <a:solidFill>
                  <a:schemeClr val="tx1"/>
                </a:solidFill>
                <a:latin typeface="Calibri" charset="0"/>
              </a:rPr>
              <a:t>Results from Terra cited more than </a:t>
            </a:r>
            <a:r>
              <a:rPr lang="en-US" altLang="en-US" sz="2000" b="1" dirty="0" smtClean="0">
                <a:solidFill>
                  <a:schemeClr val="tx1"/>
                </a:solidFill>
                <a:latin typeface="Calibri" charset="0"/>
              </a:rPr>
              <a:t>49,000 times (over 250K to date)</a:t>
            </a:r>
            <a:endParaRPr lang="en-US" altLang="en-US" sz="2000" b="1" dirty="0">
              <a:solidFill>
                <a:schemeClr val="tx1"/>
              </a:solidFill>
              <a:latin typeface="Calibri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67200" y="300715"/>
            <a:ext cx="4661506" cy="1886857"/>
          </a:xfrm>
          <a:prstGeom prst="rect">
            <a:avLst/>
          </a:prstGeom>
          <a:noFill/>
          <a:ln w="9525">
            <a:gradFill flip="none" rotWithShape="1">
              <a:gsLst>
                <a:gs pos="12000">
                  <a:schemeClr val="tx1"/>
                </a:gs>
                <a:gs pos="80000">
                  <a:prstClr val="white"/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  <a:headEnd/>
            <a:tailEnd/>
          </a:ln>
          <a:effectLst>
            <a:glow rad="203200">
              <a:schemeClr val="bg2">
                <a:alpha val="29000"/>
              </a:schemeClr>
            </a:glow>
            <a:outerShdw dist="35921" dir="2700000" algn="ctr" rotWithShape="0">
              <a:schemeClr val="bg2"/>
            </a:outerShdw>
            <a:softEdge rad="88900"/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457200" y="4800600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0000FF"/>
                </a:solidFill>
                <a:latin typeface="+mn-lt"/>
              </a:rPr>
              <a:t>“The high publication rate includes an increasing number of papers capitalizing on </a:t>
            </a:r>
            <a:r>
              <a:rPr lang="en-US" sz="2000" b="1" i="1" dirty="0" smtClean="0">
                <a:solidFill>
                  <a:srgbClr val="FF0000"/>
                </a:solidFill>
                <a:latin typeface="+mn-lt"/>
              </a:rPr>
              <a:t>fusion</a:t>
            </a:r>
            <a:r>
              <a:rPr lang="en-US" sz="2000" b="1" i="1" dirty="0" smtClean="0">
                <a:solidFill>
                  <a:srgbClr val="0000FF"/>
                </a:solidFill>
                <a:latin typeface="+mn-lt"/>
              </a:rPr>
              <a:t> of data among Terra sensors”</a:t>
            </a:r>
          </a:p>
          <a:p>
            <a:endParaRPr lang="en-US" sz="2000" b="1" dirty="0">
              <a:latin typeface="+mn-lt"/>
            </a:endParaRPr>
          </a:p>
          <a:p>
            <a:r>
              <a:rPr lang="en-US" sz="2000" b="1" dirty="0" smtClean="0">
                <a:latin typeface="+mn-lt"/>
              </a:rPr>
              <a:t>									– NASA Senior Review 2017: Terra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45390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Terra Data Fusion Project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/>
              <a:t>Fuse existing  Level 1B Terra radiance products from </a:t>
            </a:r>
            <a:r>
              <a:rPr lang="en-US" altLang="en-US" sz="3200" dirty="0">
                <a:latin typeface="Arial" panose="020B0604020202020204" pitchFamily="34" charset="0"/>
              </a:rPr>
              <a:t>all Terra 5 instruments into one </a:t>
            </a:r>
            <a:r>
              <a:rPr lang="en-US" altLang="en-US" sz="3200" dirty="0" smtClean="0">
                <a:latin typeface="Arial" panose="020B0604020202020204" pitchFamily="34" charset="0"/>
              </a:rPr>
              <a:t>product</a:t>
            </a:r>
            <a:endParaRPr lang="en-US" altLang="en-US" sz="3200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Terra Data Fusion?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r>
              <a:rPr lang="en-US" altLang="en-US" sz="3200" dirty="0"/>
              <a:t>Scientific value added by data fusion of its five instruments.</a:t>
            </a:r>
          </a:p>
          <a:p>
            <a:r>
              <a:rPr lang="en-US" altLang="en-US" sz="3200" dirty="0"/>
              <a:t>A key recommendation from the 2007 NRC Decadal Survey on Earth Science and Application from Space</a:t>
            </a:r>
            <a:r>
              <a:rPr lang="en-US" altLang="en-US" sz="3200" dirty="0" smtClean="0"/>
              <a:t>:</a:t>
            </a:r>
          </a:p>
          <a:p>
            <a:pPr marL="0" indent="0">
              <a:buNone/>
            </a:pPr>
            <a:r>
              <a:rPr lang="ja-JP" altLang="en-US" sz="3200" dirty="0" smtClean="0">
                <a:solidFill>
                  <a:srgbClr val="FF0000"/>
                </a:solidFill>
              </a:rPr>
              <a:t>“</a:t>
            </a:r>
            <a:r>
              <a:rPr lang="is-IS" altLang="ja-JP" sz="3200" dirty="0">
                <a:solidFill>
                  <a:srgbClr val="FF0000"/>
                </a:solidFill>
              </a:rPr>
              <a:t>…experts should... </a:t>
            </a:r>
            <a:r>
              <a:rPr lang="en-US" altLang="ja-JP" sz="3200" dirty="0">
                <a:solidFill>
                  <a:srgbClr val="FF0000"/>
                </a:solidFill>
              </a:rPr>
              <a:t>f</a:t>
            </a:r>
            <a:r>
              <a:rPr lang="is-IS" altLang="ja-JP" sz="3200" dirty="0">
                <a:solidFill>
                  <a:srgbClr val="FF0000"/>
                </a:solidFill>
              </a:rPr>
              <a:t>ocus on providing </a:t>
            </a:r>
            <a:r>
              <a:rPr lang="is-IS" altLang="ja-JP" sz="3200" dirty="0" smtClean="0">
                <a:solidFill>
                  <a:srgbClr val="FF0000"/>
                </a:solidFill>
              </a:rPr>
              <a:t>comprehensive </a:t>
            </a:r>
            <a:r>
              <a:rPr lang="is-IS" altLang="ja-JP" sz="3200" dirty="0">
                <a:solidFill>
                  <a:srgbClr val="FF0000"/>
                </a:solidFill>
              </a:rPr>
              <a:t>data sets that combine </a:t>
            </a:r>
            <a:r>
              <a:rPr lang="is-IS" altLang="ja-JP" sz="3200" dirty="0" smtClean="0">
                <a:solidFill>
                  <a:srgbClr val="FF0000"/>
                </a:solidFill>
              </a:rPr>
              <a:t>measuremements </a:t>
            </a:r>
            <a:r>
              <a:rPr lang="is-IS" altLang="ja-JP" sz="3200" dirty="0">
                <a:solidFill>
                  <a:srgbClr val="FF0000"/>
                </a:solidFill>
              </a:rPr>
              <a:t>from multiple sensors.</a:t>
            </a:r>
            <a:r>
              <a:rPr lang="is-IS" altLang="en-US" sz="3200" dirty="0">
                <a:solidFill>
                  <a:srgbClr val="FF0000"/>
                </a:solidFill>
              </a:rPr>
              <a:t>”</a:t>
            </a:r>
            <a:endParaRPr lang="en-US" altLang="en-US" sz="3200" dirty="0">
              <a:solidFill>
                <a:srgbClr val="FF0000"/>
              </a:solidFill>
            </a:endParaRPr>
          </a:p>
          <a:p>
            <a:endParaRPr lang="en-US" altLang="en-US" b="1" dirty="0" smtClean="0">
              <a:solidFill>
                <a:schemeClr val="tx1"/>
              </a:solidFill>
              <a:latin typeface="Calibri" charset="0"/>
            </a:endParaRPr>
          </a:p>
          <a:p>
            <a:endParaRPr lang="en-US" altLang="en-US" b="1" dirty="0">
              <a:solidFill>
                <a:srgbClr val="FF0000"/>
              </a:solidFill>
              <a:latin typeface="Calibri" charset="0"/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4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Terra Data Fusion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Huge data volumes</a:t>
            </a:r>
          </a:p>
          <a:p>
            <a:pPr lvl="1"/>
            <a:r>
              <a:rPr lang="en-US" dirty="0" smtClean="0"/>
              <a:t>1 PB input data from year 2000 to 2015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Need adequate cyberinfrastructure to tackle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Input data residing at different locations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Need to transfer huge data volumes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35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990600"/>
            <a:ext cx="7924800" cy="3124200"/>
          </a:xfrm>
        </p:spPr>
        <p:txBody>
          <a:bodyPr/>
          <a:lstStyle/>
          <a:p>
            <a:r>
              <a:rPr lang="en-US" dirty="0" smtClean="0"/>
              <a:t>NCSA supercomputer clusters </a:t>
            </a:r>
          </a:p>
          <a:p>
            <a:pPr lvl="1"/>
            <a:r>
              <a:rPr lang="en-US" dirty="0" smtClean="0"/>
              <a:t>Blue Waters and other clusters were used for Terra Data fusion</a:t>
            </a:r>
          </a:p>
          <a:p>
            <a:pPr lvl="1"/>
            <a:r>
              <a:rPr lang="en-US" dirty="0" smtClean="0"/>
              <a:t>NCSA </a:t>
            </a:r>
            <a:r>
              <a:rPr lang="en-US" dirty="0" err="1" smtClean="0"/>
              <a:t>nearline</a:t>
            </a:r>
            <a:r>
              <a:rPr lang="en-US" dirty="0" smtClean="0"/>
              <a:t> tape archive system is used to store the input and fusion data</a:t>
            </a:r>
          </a:p>
          <a:p>
            <a:r>
              <a:rPr lang="en-US" dirty="0" smtClean="0"/>
              <a:t>NCSA experts helped transfer the huge input data to NCSA supercomputer facilities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282636" y="4277380"/>
            <a:ext cx="34099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dirty="0" smtClean="0">
                <a:solidFill>
                  <a:srgbClr val="0070C0"/>
                </a:solidFill>
                <a:latin typeface="Century Gothic" charset="0"/>
                <a:cs typeface="Century Gothic" charset="0"/>
              </a:rPr>
              <a:t>NCSA Blue </a:t>
            </a:r>
            <a:r>
              <a:rPr lang="en-US" altLang="en-US" sz="2800" dirty="0">
                <a:solidFill>
                  <a:srgbClr val="0070C0"/>
                </a:solidFill>
                <a:latin typeface="Century Gothic" charset="0"/>
                <a:cs typeface="Century Gothic" charset="0"/>
              </a:rPr>
              <a:t>Waters 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37112"/>
            <a:ext cx="9144000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67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More Challenges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33400" y="1066801"/>
            <a:ext cx="7924800" cy="3048000"/>
          </a:xfrm>
        </p:spPr>
        <p:txBody>
          <a:bodyPr/>
          <a:lstStyle/>
          <a:p>
            <a:r>
              <a:rPr lang="en-US" dirty="0" smtClean="0">
                <a:solidFill>
                  <a:sysClr val="windowText" lastClr="000000"/>
                </a:solidFill>
              </a:rPr>
              <a:t>Input data </a:t>
            </a:r>
          </a:p>
          <a:p>
            <a:pPr lvl="1"/>
            <a:r>
              <a:rPr lang="en-US" dirty="0" smtClean="0">
                <a:solidFill>
                  <a:sysClr val="windowText" lastClr="000000"/>
                </a:solidFill>
              </a:rPr>
              <a:t>Different granularities</a:t>
            </a:r>
          </a:p>
          <a:p>
            <a:pPr lvl="1"/>
            <a:r>
              <a:rPr lang="en-US" sz="2400" dirty="0">
                <a:solidFill>
                  <a:sysClr val="windowText" lastClr="000000"/>
                </a:solidFill>
              </a:rPr>
              <a:t>Different methods to store radiance and geo-location data </a:t>
            </a:r>
            <a:endParaRPr lang="en-US" dirty="0" smtClean="0">
              <a:solidFill>
                <a:sysClr val="windowText" lastClr="000000"/>
              </a:solidFill>
            </a:endParaRPr>
          </a:p>
          <a:p>
            <a:pPr lvl="1"/>
            <a:r>
              <a:rPr lang="en-US" dirty="0" smtClean="0">
                <a:solidFill>
                  <a:sysClr val="windowText" lastClr="000000"/>
                </a:solidFill>
              </a:rPr>
              <a:t>Different </a:t>
            </a:r>
            <a:r>
              <a:rPr lang="en-US" dirty="0">
                <a:solidFill>
                  <a:sysClr val="windowText" lastClr="000000"/>
                </a:solidFill>
              </a:rPr>
              <a:t>file </a:t>
            </a:r>
            <a:r>
              <a:rPr lang="en-US" dirty="0" smtClean="0">
                <a:solidFill>
                  <a:sysClr val="windowText" lastClr="000000"/>
                </a:solidFill>
              </a:rPr>
              <a:t>formats</a:t>
            </a:r>
          </a:p>
          <a:p>
            <a:r>
              <a:rPr lang="en-US" dirty="0" smtClean="0">
                <a:solidFill>
                  <a:sysClr val="windowText" lastClr="000000"/>
                </a:solidFill>
              </a:rPr>
              <a:t>Complicate fusion file organization</a:t>
            </a:r>
          </a:p>
          <a:p>
            <a:r>
              <a:rPr lang="en-US" dirty="0" smtClean="0">
                <a:solidFill>
                  <a:sysClr val="windowText" lastClr="000000"/>
                </a:solidFill>
              </a:rPr>
              <a:t>Metadata </a:t>
            </a:r>
            <a:r>
              <a:rPr lang="en-US" dirty="0">
                <a:solidFill>
                  <a:sysClr val="windowText" lastClr="000000"/>
                </a:solidFill>
              </a:rPr>
              <a:t>conventions need to catch up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21533" y="4953000"/>
            <a:ext cx="6200736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Overcoming these challenges is what </a:t>
            </a:r>
          </a:p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HDF Group contributed the most!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 Instrument </a:t>
            </a:r>
            <a:r>
              <a:rPr lang="en-US" dirty="0">
                <a:solidFill>
                  <a:sysClr val="windowText" lastClr="000000"/>
                </a:solidFill>
              </a:rPr>
              <a:t>G</a:t>
            </a:r>
            <a:r>
              <a:rPr lang="en-US" dirty="0" smtClean="0">
                <a:solidFill>
                  <a:sysClr val="windowText" lastClr="000000"/>
                </a:solidFill>
              </a:rPr>
              <a:t>ranularities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/>
            <a:r>
              <a:rPr lang="en-US" altLang="en-US" dirty="0" smtClean="0">
                <a:solidFill>
                  <a:srgbClr val="0070C0"/>
                </a:solidFill>
                <a:latin typeface="Arial" charset="0"/>
              </a:rPr>
              <a:t>Map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</a:rPr>
              <a:t>granules from different instruments to a common granule that contains data for a single Terra orbit.</a:t>
            </a:r>
          </a:p>
          <a:p>
            <a:pPr lvl="1"/>
            <a:r>
              <a:rPr lang="en-US" smtClean="0">
                <a:solidFill>
                  <a:srgbClr val="0070C0"/>
                </a:solidFill>
              </a:rPr>
              <a:t>Contain </a:t>
            </a:r>
            <a:r>
              <a:rPr lang="en-US" dirty="0" smtClean="0">
                <a:solidFill>
                  <a:srgbClr val="0070C0"/>
                </a:solidFill>
              </a:rPr>
              <a:t>multiple MODIS and ASTER input granules 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Subset CERES and MOPITT input granules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64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Methods to Store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70C0"/>
                </a:solidFill>
                <a:latin typeface="Arial" panose="020B0604020202020204" pitchFamily="34" charset="0"/>
              </a:rPr>
              <a:t>Unpacking </a:t>
            </a:r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MODIS, ASTER and MISR radiation </a:t>
            </a:r>
            <a:r>
              <a:rPr lang="en-US" altLang="en-US" dirty="0">
                <a:solidFill>
                  <a:srgbClr val="0070C0"/>
                </a:solidFill>
                <a:latin typeface="Arial" panose="020B0604020202020204" pitchFamily="34" charset="0"/>
              </a:rPr>
              <a:t>data to physical </a:t>
            </a:r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units</a:t>
            </a:r>
          </a:p>
          <a:p>
            <a:pPr lvl="1"/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Need to unpack the data by following the specific packing schemes of individual instruments</a:t>
            </a:r>
          </a:p>
          <a:p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Interpolating MODIS, ASTER and MISR geolocation data to native radiance resolution </a:t>
            </a:r>
          </a:p>
          <a:p>
            <a:pPr lvl="1"/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Need to handle each instrument differently</a:t>
            </a:r>
            <a:endParaRPr lang="en-US" altLang="en-US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8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File </a:t>
            </a:r>
            <a:r>
              <a:rPr lang="en-US" dirty="0"/>
              <a:t>F</a:t>
            </a:r>
            <a:r>
              <a:rPr lang="en-US" dirty="0" smtClean="0"/>
              <a:t>ormats of Input </a:t>
            </a:r>
            <a:r>
              <a:rPr lang="en-US" dirty="0"/>
              <a:t>G</a:t>
            </a:r>
            <a:r>
              <a:rPr lang="en-US" dirty="0" smtClean="0"/>
              <a:t>ranules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All converted to HDF5 file format 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From HDF4, HDF-EOS2 and HDF-EOS5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Also netCDF-4 compatible 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Following netCDF-4 enhanced data model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62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Complicate Fusion file organization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Use HDF5 group structure to organize different instruments and different input granules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Each instrument represented by one group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Each input granule stored as the subgroup of the instrument group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32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Metadata </a:t>
            </a:r>
            <a:r>
              <a:rPr lang="en-US" dirty="0"/>
              <a:t>C</a:t>
            </a:r>
            <a:r>
              <a:rPr lang="en-US" dirty="0" smtClean="0"/>
              <a:t>onventions </a:t>
            </a:r>
            <a:r>
              <a:rPr lang="en-US" dirty="0"/>
              <a:t>C</a:t>
            </a:r>
            <a:r>
              <a:rPr lang="en-US" dirty="0" smtClean="0"/>
              <a:t>atch-up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Make the fusion HDF5 file follow CF conventions by adding key CF attributes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Units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Coordinates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_</a:t>
            </a:r>
            <a:r>
              <a:rPr lang="en-US" dirty="0" err="1" smtClean="0">
                <a:solidFill>
                  <a:srgbClr val="0070C0"/>
                </a:solidFill>
              </a:rPr>
              <a:t>FillValue</a:t>
            </a:r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err="1" smtClean="0">
                <a:solidFill>
                  <a:srgbClr val="0070C0"/>
                </a:solidFill>
              </a:rPr>
              <a:t>Valid_min</a:t>
            </a:r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err="1" smtClean="0">
                <a:solidFill>
                  <a:srgbClr val="0070C0"/>
                </a:solidFill>
              </a:rPr>
              <a:t>Valid_max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18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usage of HDF5 features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HDF5 chunking and compression are used to reduce the total fusion file size.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0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panose="020B0604020202020204" pitchFamily="34" charset="0"/>
              </a:rPr>
              <a:t/>
            </a:r>
            <a:br>
              <a:rPr lang="en-US" altLang="en-US" dirty="0" smtClean="0">
                <a:latin typeface="Arial" panose="020B0604020202020204" pitchFamily="34" charset="0"/>
              </a:rPr>
            </a:br>
            <a:r>
              <a:rPr lang="en-US" altLang="en-US" dirty="0" smtClean="0">
                <a:latin typeface="Arial" panose="020B0604020202020204" pitchFamily="34" charset="0"/>
              </a:rPr>
              <a:t>Fusion </a:t>
            </a:r>
            <a:r>
              <a:rPr lang="en-US" altLang="en-US" dirty="0">
                <a:latin typeface="Arial" panose="020B0604020202020204" pitchFamily="34" charset="0"/>
              </a:rPr>
              <a:t>File Statistics</a:t>
            </a:r>
            <a:br>
              <a:rPr lang="en-US" altLang="en-US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buClr>
                <a:prstClr val="white">
                  <a:lumMod val="65000"/>
                </a:prstClr>
              </a:buClr>
              <a:defRPr/>
            </a:pPr>
            <a:r>
              <a:rPr lang="en-US" dirty="0" smtClean="0">
                <a:solidFill>
                  <a:prstClr val="black"/>
                </a:solidFill>
              </a:rPr>
              <a:t>About 1 million input files.</a:t>
            </a:r>
            <a:endParaRPr lang="en-US" dirty="0" smtClean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Clr>
                <a:prstClr val="white">
                  <a:lumMod val="65000"/>
                </a:prstClr>
              </a:buClr>
              <a:defRPr/>
            </a:pPr>
            <a:r>
              <a:rPr lang="en-US" dirty="0" smtClean="0">
                <a:solidFill>
                  <a:prstClr val="black"/>
                </a:solidFill>
              </a:rPr>
              <a:t>84,303 </a:t>
            </a:r>
            <a:r>
              <a:rPr lang="en-US" dirty="0">
                <a:solidFill>
                  <a:prstClr val="black"/>
                </a:solidFill>
              </a:rPr>
              <a:t>files – from Feb 25 2000 to Dec 31 2015</a:t>
            </a:r>
          </a:p>
          <a:p>
            <a:pPr fontAlgn="auto">
              <a:spcAft>
                <a:spcPts val="0"/>
              </a:spcAft>
              <a:buClr>
                <a:prstClr val="white">
                  <a:lumMod val="65000"/>
                </a:prstClr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The total file size is 2.3 petabytes.</a:t>
            </a:r>
          </a:p>
          <a:p>
            <a:pPr fontAlgn="auto">
              <a:spcAft>
                <a:spcPts val="0"/>
              </a:spcAft>
              <a:buClr>
                <a:prstClr val="white">
                  <a:lumMod val="65000"/>
                </a:prstClr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Typical file sizes 15GB – 40GB. The largest file size is 68.7GB. Average file size is 26GB.</a:t>
            </a:r>
          </a:p>
          <a:p>
            <a:pPr fontAlgn="auto">
              <a:spcAft>
                <a:spcPts val="0"/>
              </a:spcAft>
              <a:buClr>
                <a:prstClr val="white">
                  <a:lumMod val="65000"/>
                </a:prstClr>
              </a:buClr>
              <a:defRPr/>
            </a:pPr>
            <a:r>
              <a:rPr lang="en-US" dirty="0" smtClean="0">
                <a:solidFill>
                  <a:prstClr val="black"/>
                </a:solidFill>
              </a:rPr>
              <a:t>HDF5 in-memory compression </a:t>
            </a:r>
            <a:r>
              <a:rPr lang="en-US" dirty="0">
                <a:solidFill>
                  <a:prstClr val="black"/>
                </a:solidFill>
              </a:rPr>
              <a:t>reduces the total file size by 60%.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86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panose="020B0604020202020204" pitchFamily="34" charset="0"/>
              </a:rPr>
              <a:t/>
            </a:r>
            <a:br>
              <a:rPr lang="en-US" altLang="en-US" dirty="0" smtClean="0">
                <a:latin typeface="Arial" panose="020B0604020202020204" pitchFamily="34" charset="0"/>
              </a:rPr>
            </a:br>
            <a:r>
              <a:rPr lang="en-US" altLang="en-US" dirty="0" smtClean="0">
                <a:latin typeface="Arial" panose="020B0604020202020204" pitchFamily="34" charset="0"/>
              </a:rPr>
              <a:t>Fusion </a:t>
            </a:r>
            <a:r>
              <a:rPr lang="en-US" altLang="en-US" dirty="0">
                <a:latin typeface="Arial" panose="020B0604020202020204" pitchFamily="34" charset="0"/>
              </a:rPr>
              <a:t>File Statistics</a:t>
            </a:r>
            <a:br>
              <a:rPr lang="en-US" altLang="en-US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003191"/>
            <a:ext cx="6500276" cy="509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5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Fusion HDF5 </a:t>
            </a:r>
            <a:r>
              <a:rPr lang="en-US" dirty="0"/>
              <a:t>File Layout in </a:t>
            </a:r>
            <a:r>
              <a:rPr lang="en-US" dirty="0" err="1"/>
              <a:t>HDFView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1900"/>
            <a:ext cx="9144000" cy="438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8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Fusion HDF5 File Layout in CDL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18" y="762000"/>
            <a:ext cx="7171682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4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Fusion file visualized in Panoply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23788"/>
            <a:ext cx="8153399" cy="537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Validate the generated data to ensure the high quality fusion product</a:t>
            </a:r>
          </a:p>
          <a:p>
            <a:r>
              <a:rPr lang="en-US" dirty="0" smtClean="0"/>
              <a:t>Implemented the advanced fusion resampling and </a:t>
            </a:r>
            <a:r>
              <a:rPr lang="en-US" dirty="0" err="1" smtClean="0"/>
              <a:t>reprojection</a:t>
            </a:r>
            <a:r>
              <a:rPr lang="en-US" dirty="0" smtClean="0"/>
              <a:t> tool </a:t>
            </a:r>
          </a:p>
          <a:p>
            <a:pPr lvl="1"/>
            <a:r>
              <a:rPr lang="en-US" altLang="en-US" dirty="0">
                <a:latin typeface="Arial" charset="0"/>
              </a:rPr>
              <a:t>Resample / </a:t>
            </a:r>
            <a:r>
              <a:rPr lang="en-US" altLang="en-US" dirty="0" err="1">
                <a:latin typeface="Arial" charset="0"/>
              </a:rPr>
              <a:t>reproject</a:t>
            </a:r>
            <a:r>
              <a:rPr lang="en-US" altLang="en-US" dirty="0">
                <a:latin typeface="Arial" charset="0"/>
              </a:rPr>
              <a:t> the radiance fields for one Terra instrument onto the grids used by another Terra </a:t>
            </a:r>
            <a:r>
              <a:rPr lang="en-US" altLang="en-US" dirty="0" smtClean="0">
                <a:latin typeface="Arial" charset="0"/>
              </a:rPr>
              <a:t>instrument</a:t>
            </a:r>
          </a:p>
          <a:p>
            <a:r>
              <a:rPr lang="en-US" dirty="0" smtClean="0">
                <a:latin typeface="Arial" charset="0"/>
              </a:rPr>
              <a:t>Generated the NASA CMR-compliant fusion Collection and granule metadata in ECHO 10 XML format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77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Fusion data visualization demo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10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This work was supported by NASA ACCESS Grant </a:t>
            </a:r>
            <a:r>
              <a:rPr lang="en-US" altLang="en-US" dirty="0">
                <a:latin typeface="Arial" charset="0"/>
              </a:rPr>
              <a:t>#</a:t>
            </a:r>
            <a:r>
              <a:rPr lang="en-US" altLang="en-US" dirty="0" smtClean="0">
                <a:latin typeface="Arial" charset="0"/>
              </a:rPr>
              <a:t>NNX16AM07A. 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Any opinions, findings, conclusions, or recommendations expressed in this material are those of the author[s] and do not necessarily reflect the views of NASA.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Questions/comments?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July 20th, 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HDF TownHall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990693-FCA4-456D-B0D1-1E6BC96D037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G_Presentation">
  <a:themeElements>
    <a:clrScheme name="Studio">
      <a:dk1>
        <a:sysClr val="windowText" lastClr="000000"/>
      </a:dk1>
      <a:lt1>
        <a:sysClr val="window" lastClr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9FE62F"/>
      </a:accent3>
      <a:accent4>
        <a:srgbClr val="4EA5D1"/>
      </a:accent4>
      <a:accent5>
        <a:srgbClr val="1C4596"/>
      </a:accent5>
      <a:accent6>
        <a:srgbClr val="542D90"/>
      </a:accent6>
      <a:hlink>
        <a:srgbClr val="ED2024"/>
      </a:hlink>
      <a:folHlink>
        <a:srgbClr val="BD912D"/>
      </a:folHlink>
    </a:clrScheme>
    <a:fontScheme name="The HDF Group 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THG_Presentation</Template>
  <TotalTime>413</TotalTime>
  <Words>929</Words>
  <Application>Microsoft Office PowerPoint</Application>
  <PresentationFormat>On-screen Show (4:3)</PresentationFormat>
  <Paragraphs>205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ＭＳ Ｐゴシック</vt:lpstr>
      <vt:lpstr>Calibri Bold</vt:lpstr>
      <vt:lpstr>Calibri</vt:lpstr>
      <vt:lpstr>Symbol</vt:lpstr>
      <vt:lpstr>Century Gothic</vt:lpstr>
      <vt:lpstr>THG_Presentation</vt:lpstr>
      <vt:lpstr>NASA Terra Data Fusion</vt:lpstr>
      <vt:lpstr>PowerPoint Presentation</vt:lpstr>
      <vt:lpstr>EOS Terra</vt:lpstr>
      <vt:lpstr>PowerPoint Presentation</vt:lpstr>
      <vt:lpstr>Terra Data Fusion Project</vt:lpstr>
      <vt:lpstr>Why Terra Data Fusion?</vt:lpstr>
      <vt:lpstr>Challenges for Terra Data Fusion</vt:lpstr>
      <vt:lpstr>Solutions</vt:lpstr>
      <vt:lpstr>More Challenges</vt:lpstr>
      <vt:lpstr>Different  Instrument Granularities </vt:lpstr>
      <vt:lpstr>Different Methods to Store Data</vt:lpstr>
      <vt:lpstr>Different File Formats of Input Granules</vt:lpstr>
      <vt:lpstr>Complicate Fusion file organization </vt:lpstr>
      <vt:lpstr>Metadata Conventions Catch-up</vt:lpstr>
      <vt:lpstr>More usage of HDF5 features</vt:lpstr>
      <vt:lpstr> Fusion File Statistics </vt:lpstr>
      <vt:lpstr> Fusion File Statistics </vt:lpstr>
      <vt:lpstr>Fusion HDF5 File Layout in HDFView</vt:lpstr>
      <vt:lpstr>Fusion HDF5 File Layout in CDL</vt:lpstr>
      <vt:lpstr>Fusion file visualized in Panoply</vt:lpstr>
      <vt:lpstr>Other Work</vt:lpstr>
      <vt:lpstr>PowerPoint Presentation</vt:lpstr>
      <vt:lpstr>Thank You!</vt:lpstr>
      <vt:lpstr>Acknowledgements</vt:lpstr>
      <vt:lpstr>Questions/comments?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MuQun Yang</dc:creator>
  <cp:lastModifiedBy>MuQun Yang</cp:lastModifiedBy>
  <cp:revision>34</cp:revision>
  <dcterms:created xsi:type="dcterms:W3CDTF">2018-06-05T19:48:40Z</dcterms:created>
  <dcterms:modified xsi:type="dcterms:W3CDTF">2018-06-12T15:02:36Z</dcterms:modified>
</cp:coreProperties>
</file>