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3"/>
  </p:sldMasterIdLst>
  <p:notesMasterIdLst>
    <p:notesMasterId r:id="rId25"/>
  </p:notesMasterIdLst>
  <p:handoutMasterIdLst>
    <p:handoutMasterId r:id="rId26"/>
  </p:handoutMasterIdLst>
  <p:sldIdLst>
    <p:sldId id="258" r:id="rId4"/>
    <p:sldId id="281" r:id="rId5"/>
    <p:sldId id="261" r:id="rId6"/>
    <p:sldId id="264" r:id="rId7"/>
    <p:sldId id="263" r:id="rId8"/>
    <p:sldId id="265" r:id="rId9"/>
    <p:sldId id="269" r:id="rId10"/>
    <p:sldId id="277" r:id="rId11"/>
    <p:sldId id="270" r:id="rId12"/>
    <p:sldId id="278" r:id="rId13"/>
    <p:sldId id="271" r:id="rId14"/>
    <p:sldId id="276" r:id="rId15"/>
    <p:sldId id="272" r:id="rId16"/>
    <p:sldId id="273" r:id="rId17"/>
    <p:sldId id="266" r:id="rId18"/>
    <p:sldId id="268" r:id="rId19"/>
    <p:sldId id="274" r:id="rId20"/>
    <p:sldId id="279" r:id="rId21"/>
    <p:sldId id="280" r:id="rId22"/>
    <p:sldId id="275" r:id="rId23"/>
    <p:sldId id="267" r:id="rId24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2"/>
    <p:restoredTop sz="79777" autoAdjust="0"/>
  </p:normalViewPr>
  <p:slideViewPr>
    <p:cSldViewPr snapToGrid="0">
      <p:cViewPr varScale="1">
        <p:scale>
          <a:sx n="85" d="100"/>
          <a:sy n="85" d="100"/>
        </p:scale>
        <p:origin x="1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microsoft.com/office/2015/10/relationships/revisionInfo" Target="revisionInfo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99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9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36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with geo-location is like mail without address information.</a:t>
            </a:r>
          </a:p>
        </p:txBody>
      </p:sp>
    </p:spTree>
    <p:extLst>
      <p:ext uri="{BB962C8B-B14F-4D97-AF65-F5344CB8AC3E}">
        <p14:creationId xmlns:p14="http://schemas.microsoft.com/office/powerpoint/2010/main" val="168127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38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05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66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98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97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63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37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63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96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627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!! It would be good to reflect in the title</a:t>
            </a:r>
            <a:r>
              <a:rPr lang="en-US" baseline="0" dirty="0" smtClean="0">
                <a:solidFill>
                  <a:srgbClr val="FF0000"/>
                </a:solidFill>
              </a:rPr>
              <a:t> what was done in 90 minutes for people who will find presentation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752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26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91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</a:t>
            </a: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earthdata.nasa.gov/display/ESDSWG/Data+Product+Developers+Guide+Working+Group" TargetMode="External"/><Relationship Id="rId4" Type="http://schemas.openxmlformats.org/officeDocument/2006/relationships/hyperlink" Target="mailto:hampapuram.ramapriyan@ssaihq.com" TargetMode="External"/><Relationship Id="rId5" Type="http://schemas.openxmlformats.org/officeDocument/2006/relationships/hyperlink" Target="mailto:pleonard@sesda3.com" TargetMode="External"/><Relationship Id="rId6" Type="http://schemas.openxmlformats.org/officeDocument/2006/relationships/hyperlink" Target="mailto:chris.lynnes@nasa.gov" TargetMode="External"/><Relationship Id="rId7" Type="http://schemas.openxmlformats.org/officeDocument/2006/relationships/hyperlink" Target="mailto:nate.james@nasa.gov" TargetMode="External"/><Relationship Id="rId8" Type="http://schemas.openxmlformats.org/officeDocument/2006/relationships/hyperlink" Target="mailto:john.f.moses@nasa.gov" TargetMode="External"/><Relationship Id="rId9" Type="http://schemas.openxmlformats.org/officeDocument/2006/relationships/hyperlink" Target="mailto:hyoklee@hdfgroup.org)" TargetMode="External"/><Relationship Id="rId10" Type="http://schemas.openxmlformats.org/officeDocument/2006/relationships/hyperlink" Target="mailto:ajelenak@hdfgroup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hpd.readthedocs.io/" TargetMode="External"/><Relationship Id="rId4" Type="http://schemas.openxmlformats.org/officeDocument/2006/relationships/hyperlink" Target="http://youtube.com/hdfeo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8.jp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jpg"/><Relationship Id="rId8" Type="http://schemas.openxmlformats.org/officeDocument/2006/relationships/image" Target="../media/image14.png"/><Relationship Id="rId9" Type="http://schemas.openxmlformats.org/officeDocument/2006/relationships/image" Target="../media/image15.jpg"/><Relationship Id="rId10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806845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4000" b="0" dirty="0">
                <a:latin typeface="Helvetica Neue"/>
                <a:ea typeface="Helvetica Neue"/>
                <a:cs typeface="Helvetica Neue"/>
                <a:sym typeface="Helvetica Neue"/>
              </a:rPr>
              <a:t>Hierarchical Data Format</a:t>
            </a:r>
            <a:br>
              <a:rPr lang="en-US" sz="4000" b="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4000" b="0" dirty="0">
                <a:latin typeface="Helvetica Neue"/>
                <a:ea typeface="Helvetica Neue"/>
                <a:cs typeface="Helvetica Neue"/>
                <a:sym typeface="Helvetica Neue"/>
              </a:rPr>
              <a:t>for Earth Observing System  </a:t>
            </a:r>
            <a:br>
              <a:rPr lang="en-US" sz="4000" b="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4000" b="0" dirty="0">
                <a:latin typeface="Helvetica Neue"/>
                <a:ea typeface="Helvetica Neue"/>
                <a:cs typeface="Helvetica Neue"/>
                <a:sym typeface="Helvetica Neue"/>
              </a:rPr>
              <a:t>Data Product Developer’s Guide</a:t>
            </a:r>
            <a:endParaRPr sz="40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4090285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HDF-EOS Workshop XXI /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The 2018 ESIP Summer Meeting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825500" y="4985654"/>
            <a:ext cx="3334124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Hyo-Kyung (Joe) Lee</a:t>
            </a:r>
          </a:p>
          <a:p>
            <a:pPr marL="0" lvl="0" indent="0"/>
            <a:r>
              <a:rPr lang="en-US" sz="1400" i="1" dirty="0"/>
              <a:t>Software Engineer / The HDF Group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hyoklee@hdfgroup.org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836493"/>
            <a:ext cx="8229600" cy="5489356"/>
          </a:xfrm>
        </p:spPr>
        <p:txBody>
          <a:bodyPr/>
          <a:lstStyle/>
          <a:p>
            <a:r>
              <a:rPr lang="en-US" sz="2000" dirty="0" smtClean="0"/>
              <a:t>The work presented in this talk is done in support of</a:t>
            </a:r>
            <a:r>
              <a:rPr lang="en-US" sz="2000" i="1" dirty="0" smtClean="0"/>
              <a:t> Data Product Developers Guide Working </a:t>
            </a:r>
            <a:r>
              <a:rPr lang="en-US" sz="2000" i="1" dirty="0"/>
              <a:t>Group </a:t>
            </a:r>
            <a:r>
              <a:rPr lang="en-US" sz="1800" dirty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wiki.earthdata.nasa.gov/display/ESDSWG/Data+Product+Developers+Guide+Working+Group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r>
              <a:rPr lang="en-US" sz="2000" dirty="0" smtClean="0"/>
              <a:t>WG </a:t>
            </a:r>
            <a:r>
              <a:rPr lang="en-US" sz="2000" dirty="0" smtClean="0"/>
              <a:t>Mission Statement: </a:t>
            </a:r>
            <a:r>
              <a:rPr lang="en-US" sz="2000" i="1" dirty="0" smtClean="0"/>
              <a:t>Help Data Product developers make data usable for End Users</a:t>
            </a:r>
          </a:p>
          <a:p>
            <a:r>
              <a:rPr lang="en-US" sz="2000" dirty="0" smtClean="0"/>
              <a:t>WG chairs</a:t>
            </a:r>
            <a:endParaRPr lang="en-US" sz="2000" dirty="0"/>
          </a:p>
          <a:p>
            <a:pPr lvl="1"/>
            <a:r>
              <a:rPr lang="en-US" sz="1600" dirty="0" err="1"/>
              <a:t>Hampapuram</a:t>
            </a:r>
            <a:r>
              <a:rPr lang="en-US" sz="1600" dirty="0"/>
              <a:t> </a:t>
            </a:r>
            <a:r>
              <a:rPr lang="en-US" sz="1600" dirty="0" err="1"/>
              <a:t>Ramapriyan</a:t>
            </a:r>
            <a:r>
              <a:rPr lang="en-US" sz="1600" dirty="0"/>
              <a:t> (</a:t>
            </a:r>
            <a:r>
              <a:rPr lang="en-US" sz="1600" dirty="0" smtClean="0">
                <a:hlinkClick r:id="rId4"/>
              </a:rPr>
              <a:t>hampapuram.ramapriyan@ssaihq.com</a:t>
            </a:r>
            <a:r>
              <a:rPr lang="en-US" sz="1600" dirty="0" smtClean="0"/>
              <a:t>)</a:t>
            </a:r>
            <a:endParaRPr lang="en-US" sz="1600" dirty="0"/>
          </a:p>
          <a:p>
            <a:pPr lvl="1"/>
            <a:r>
              <a:rPr lang="en-US" sz="1600" dirty="0"/>
              <a:t>Peter Leonard (</a:t>
            </a:r>
            <a:r>
              <a:rPr lang="en-US" sz="1600" dirty="0" smtClean="0">
                <a:hlinkClick r:id="rId5"/>
              </a:rPr>
              <a:t>pleonard@sesda3.com</a:t>
            </a:r>
            <a:r>
              <a:rPr lang="en-US" sz="1600" dirty="0" smtClean="0"/>
              <a:t>)</a:t>
            </a:r>
          </a:p>
          <a:p>
            <a:r>
              <a:rPr lang="en-US" sz="2000" dirty="0" smtClean="0"/>
              <a:t>WG POCs</a:t>
            </a:r>
          </a:p>
          <a:p>
            <a:pPr lvl="1"/>
            <a:r>
              <a:rPr lang="en-US" sz="1600" dirty="0" smtClean="0"/>
              <a:t>Chris </a:t>
            </a:r>
            <a:r>
              <a:rPr lang="en-US" sz="1600" dirty="0" err="1" smtClean="0"/>
              <a:t>Lynnes</a:t>
            </a:r>
            <a:r>
              <a:rPr lang="en-US" sz="1600" dirty="0"/>
              <a:t> (</a:t>
            </a:r>
            <a:r>
              <a:rPr lang="en-US" sz="1600" dirty="0" smtClean="0">
                <a:hlinkClick r:id="rId6"/>
              </a:rPr>
              <a:t>chris.lynnes@nasa.gov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/>
              <a:t>Nathan James (</a:t>
            </a:r>
            <a:r>
              <a:rPr lang="en-US" sz="1600" dirty="0" smtClean="0">
                <a:hlinkClick r:id="rId7"/>
              </a:rPr>
              <a:t>nate.james@nasa.gov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/>
              <a:t>John Moses (</a:t>
            </a:r>
            <a:r>
              <a:rPr lang="en-US" sz="1600" dirty="0" smtClean="0">
                <a:hlinkClick r:id="rId8"/>
              </a:rPr>
              <a:t>john.f.moses@nasa.gov</a:t>
            </a:r>
            <a:r>
              <a:rPr lang="en-US" sz="1600" dirty="0" smtClean="0"/>
              <a:t>)</a:t>
            </a:r>
          </a:p>
          <a:p>
            <a:r>
              <a:rPr lang="en-US" sz="2000" dirty="0" smtClean="0"/>
              <a:t>The HDF Group members</a:t>
            </a:r>
            <a:endParaRPr lang="en-US" sz="2000" dirty="0"/>
          </a:p>
          <a:p>
            <a:pPr lvl="1"/>
            <a:r>
              <a:rPr lang="en-US" sz="1600" dirty="0" smtClean="0"/>
              <a:t>Joe </a:t>
            </a:r>
            <a:r>
              <a:rPr lang="en-US" sz="1600" dirty="0"/>
              <a:t>Lee (</a:t>
            </a:r>
            <a:r>
              <a:rPr lang="en-US" sz="1600" dirty="0" smtClean="0">
                <a:hlinkClick r:id="rId9"/>
              </a:rPr>
              <a:t>hyoklee@hdfgroup.org)</a:t>
            </a:r>
            <a:r>
              <a:rPr lang="en-US" sz="1600" dirty="0" smtClean="0"/>
              <a:t> and </a:t>
            </a:r>
            <a:r>
              <a:rPr lang="en-US" sz="1600" dirty="0" err="1" smtClean="0"/>
              <a:t>Aleksandar</a:t>
            </a:r>
            <a:r>
              <a:rPr lang="en-US" sz="1600" dirty="0" smtClean="0"/>
              <a:t> </a:t>
            </a:r>
            <a:r>
              <a:rPr lang="en-US" sz="1600" dirty="0" err="1" smtClean="0"/>
              <a:t>Jelenak</a:t>
            </a:r>
            <a:r>
              <a:rPr lang="en-US" sz="1600" dirty="0"/>
              <a:t> (</a:t>
            </a:r>
            <a:r>
              <a:rPr lang="en-US" sz="1600" dirty="0" smtClean="0">
                <a:hlinkClick r:id="rId10"/>
              </a:rPr>
              <a:t>ajelenak@hdfgroup.org</a:t>
            </a:r>
            <a:r>
              <a:rPr lang="en-US" sz="1600" dirty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</a:t>
            </a:r>
            <a:r>
              <a:rPr lang="en-US" smtClean="0"/>
              <a:t>and </a:t>
            </a:r>
            <a:r>
              <a:rPr lang="en-US" dirty="0"/>
              <a:t>Related work</a:t>
            </a:r>
          </a:p>
        </p:txBody>
      </p:sp>
    </p:spTree>
    <p:extLst>
      <p:ext uri="{BB962C8B-B14F-4D97-AF65-F5344CB8AC3E}">
        <p14:creationId xmlns:p14="http://schemas.microsoft.com/office/powerpoint/2010/main" val="305816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/>
              <a:t>H</a:t>
            </a:r>
            <a:r>
              <a:rPr lang="en-US" dirty="0"/>
              <a:t>ierarchical </a:t>
            </a:r>
            <a:r>
              <a:rPr lang="en-US" b="1" dirty="0"/>
              <a:t>D</a:t>
            </a:r>
            <a:r>
              <a:rPr lang="en-US" dirty="0"/>
              <a:t>ata </a:t>
            </a:r>
            <a:r>
              <a:rPr lang="en-US" b="1" dirty="0"/>
              <a:t>F</a:t>
            </a:r>
            <a:r>
              <a:rPr lang="en-US" dirty="0"/>
              <a:t>ormat for </a:t>
            </a:r>
            <a:r>
              <a:rPr lang="en-US" sz="4800" dirty="0"/>
              <a:t>E</a:t>
            </a:r>
            <a:r>
              <a:rPr lang="en-US" dirty="0"/>
              <a:t>arth </a:t>
            </a:r>
            <a:r>
              <a:rPr lang="en-US" sz="4800" dirty="0"/>
              <a:t>O</a:t>
            </a:r>
            <a:r>
              <a:rPr lang="en-US" dirty="0"/>
              <a:t>bserving </a:t>
            </a:r>
            <a:r>
              <a:rPr lang="en-US" sz="4800" dirty="0"/>
              <a:t>S</a:t>
            </a:r>
            <a:r>
              <a:rPr lang="en-US" dirty="0"/>
              <a:t>ystem</a:t>
            </a:r>
          </a:p>
          <a:p>
            <a:pPr marL="508000" indent="-457200"/>
            <a:r>
              <a:rPr lang="en-US" dirty="0" smtClean="0"/>
              <a:t>Any </a:t>
            </a:r>
            <a:r>
              <a:rPr lang="en-US" dirty="0"/>
              <a:t>Earth data stored in HDF format</a:t>
            </a:r>
          </a:p>
          <a:p>
            <a:pPr marL="965200" lvl="1" indent="-457200"/>
            <a:r>
              <a:rPr lang="en-US" dirty="0"/>
              <a:t>HDF4, HDF5, and netCDF-4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Broader HDF-EOS Definition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Data is a consumer product like food, clothing, and house.</a:t>
            </a:r>
          </a:p>
          <a:p>
            <a:pPr marL="508000" indent="-457200"/>
            <a:r>
              <a:rPr lang="en-US" dirty="0"/>
              <a:t>Design and package it well. </a:t>
            </a:r>
          </a:p>
          <a:p>
            <a:pPr marL="508000" indent="-457200"/>
            <a:r>
              <a:rPr lang="en-US" dirty="0"/>
              <a:t>Users (=consumers) will appreciate it.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HDF-EOS Data Product</a:t>
            </a:r>
          </a:p>
        </p:txBody>
      </p:sp>
    </p:spTree>
    <p:extLst>
      <p:ext uri="{BB962C8B-B14F-4D97-AF65-F5344CB8AC3E}">
        <p14:creationId xmlns:p14="http://schemas.microsoft.com/office/powerpoint/2010/main" val="338266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Geolocation retrieval</a:t>
            </a:r>
          </a:p>
          <a:p>
            <a:pPr marL="508000" indent="-457200"/>
            <a:r>
              <a:rPr lang="en-US" dirty="0"/>
              <a:t>Sampling over region &amp; time</a:t>
            </a:r>
          </a:p>
          <a:p>
            <a:pPr marL="508000" indent="-457200"/>
            <a:r>
              <a:rPr lang="en-US" dirty="0"/>
              <a:t>Creating plots (e.g., Journal publication)</a:t>
            </a:r>
          </a:p>
          <a:p>
            <a:pPr marL="508000" indent="-457200"/>
            <a:r>
              <a:rPr lang="en-US" dirty="0"/>
              <a:t>GDAL* tools (e.g</a:t>
            </a:r>
            <a:r>
              <a:rPr lang="en-US"/>
              <a:t>., </a:t>
            </a:r>
            <a:r>
              <a:rPr lang="en-US" smtClean="0"/>
              <a:t>ESRI </a:t>
            </a:r>
            <a:r>
              <a:rPr lang="en-US" dirty="0"/>
              <a:t>ArcGIS)</a:t>
            </a:r>
          </a:p>
          <a:p>
            <a:pPr marL="508000" indent="-457200"/>
            <a:r>
              <a:rPr lang="en-US" dirty="0" err="1"/>
              <a:t>netCDF</a:t>
            </a:r>
            <a:r>
              <a:rPr lang="en-US" dirty="0"/>
              <a:t> tools (e.g., Panoply)</a:t>
            </a:r>
          </a:p>
          <a:p>
            <a:pPr marL="508000" indent="-457200"/>
            <a:r>
              <a:rPr lang="en-US" dirty="0"/>
              <a:t>Programming in MATLAB</a:t>
            </a:r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Users Ask through Help Desk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AF39DD5-297C-4AF7-9D58-5D84AA52EFF1}"/>
              </a:ext>
            </a:extLst>
          </p:cNvPr>
          <p:cNvSpPr txBox="1"/>
          <p:nvPr/>
        </p:nvSpPr>
        <p:spPr>
          <a:xfrm>
            <a:off x="5575497" y="5709596"/>
            <a:ext cx="3568503" cy="31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*Geospatial Data Abstraction Library </a:t>
            </a:r>
          </a:p>
        </p:txBody>
      </p:sp>
    </p:spTree>
    <p:extLst>
      <p:ext uri="{BB962C8B-B14F-4D97-AF65-F5344CB8AC3E}">
        <p14:creationId xmlns:p14="http://schemas.microsoft.com/office/powerpoint/2010/main" val="12691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Improve Earth data user experience</a:t>
            </a:r>
          </a:p>
          <a:p>
            <a:r>
              <a:rPr lang="en-US" dirty="0"/>
              <a:t>Self-describing = self-serviceable data</a:t>
            </a:r>
          </a:p>
          <a:p>
            <a:r>
              <a:rPr lang="en-US" dirty="0"/>
              <a:t>How to create better data products?</a:t>
            </a:r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Products = Less Questions</a:t>
            </a:r>
          </a:p>
        </p:txBody>
      </p:sp>
    </p:spTree>
    <p:extLst>
      <p:ext uri="{BB962C8B-B14F-4D97-AF65-F5344CB8AC3E}">
        <p14:creationId xmlns:p14="http://schemas.microsoft.com/office/powerpoint/2010/main" val="410381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134370"/>
            <a:ext cx="8229600" cy="2118497"/>
          </a:xfrm>
        </p:spPr>
        <p:txBody>
          <a:bodyPr/>
          <a:lstStyle/>
          <a:p>
            <a:r>
              <a:rPr lang="en-US" dirty="0"/>
              <a:t>Add latitude/longitude variables </a:t>
            </a:r>
          </a:p>
          <a:p>
            <a:pPr lvl="1"/>
            <a:r>
              <a:rPr lang="en-US" dirty="0"/>
              <a:t>Regardless of projection parameters in metadata</a:t>
            </a:r>
          </a:p>
          <a:p>
            <a:r>
              <a:rPr lang="en-US" dirty="0"/>
              <a:t>For grids and points, use 1D dataset.</a:t>
            </a:r>
          </a:p>
          <a:p>
            <a:r>
              <a:rPr lang="en-US" dirty="0"/>
              <a:t>For swath, use 2D dataset.</a:t>
            </a:r>
          </a:p>
          <a:p>
            <a:pPr lvl="1"/>
            <a:r>
              <a:rPr lang="en-US" dirty="0"/>
              <a:t>This will help visualization tools.</a:t>
            </a:r>
          </a:p>
          <a:p>
            <a:r>
              <a:rPr lang="en-US" dirty="0"/>
              <a:t>No 3D dataset / No fill value</a:t>
            </a:r>
          </a:p>
          <a:p>
            <a:r>
              <a:rPr lang="en-US" dirty="0"/>
              <a:t>Use </a:t>
            </a:r>
            <a:r>
              <a:rPr lang="en-US" b="1" dirty="0"/>
              <a:t>units</a:t>
            </a:r>
            <a:r>
              <a:rPr lang="en-US" dirty="0"/>
              <a:t> attribute (e.g., </a:t>
            </a:r>
            <a:r>
              <a:rPr lang="en-US" dirty="0" err="1"/>
              <a:t>degrees_east</a:t>
            </a:r>
            <a:endParaRPr lang="en-US" dirty="0"/>
          </a:p>
          <a:p>
            <a:pPr marL="25400" indent="0">
              <a:buNone/>
            </a:pPr>
            <a:r>
              <a:rPr lang="en-US" dirty="0"/>
              <a:t>    and </a:t>
            </a:r>
            <a:r>
              <a:rPr lang="en-US" dirty="0" err="1"/>
              <a:t>degrees_north</a:t>
            </a:r>
            <a:r>
              <a:rPr lang="en-US" dirty="0"/>
              <a:t>)</a:t>
            </a:r>
          </a:p>
          <a:p>
            <a:pPr marL="2540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 I: Geo-location</a:t>
            </a:r>
          </a:p>
        </p:txBody>
      </p:sp>
    </p:spTree>
    <p:extLst>
      <p:ext uri="{BB962C8B-B14F-4D97-AF65-F5344CB8AC3E}">
        <p14:creationId xmlns:p14="http://schemas.microsoft.com/office/powerpoint/2010/main" val="395186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Geo-location?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B3F87FC-2369-4EC7-92E4-AEF8CE84E3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Integrated Data Viewer throws “No Gridded data found” error message.</a:t>
            </a:r>
          </a:p>
          <a:p>
            <a:r>
              <a:rPr lang="en-US" dirty="0"/>
              <a:t>NCAR Command Line Language cannot plot data if </a:t>
            </a:r>
            <a:r>
              <a:rPr lang="en-US" dirty="0" err="1"/>
              <a:t>lat</a:t>
            </a:r>
            <a:r>
              <a:rPr lang="en-US" dirty="0"/>
              <a:t> / </a:t>
            </a:r>
            <a:r>
              <a:rPr lang="en-US" dirty="0" err="1"/>
              <a:t>lon</a:t>
            </a:r>
            <a:r>
              <a:rPr lang="en-US" dirty="0"/>
              <a:t> has fill values.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0971CEF-2638-4C74-8196-FCCDB214B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003" y="3760459"/>
            <a:ext cx="4955655" cy="289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2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984471"/>
            <a:ext cx="8229600" cy="2118497"/>
          </a:xfrm>
        </p:spPr>
        <p:txBody>
          <a:bodyPr/>
          <a:lstStyle/>
          <a:p>
            <a:r>
              <a:rPr lang="en-US" dirty="0"/>
              <a:t>Essential for </a:t>
            </a:r>
            <a:r>
              <a:rPr lang="en-US" dirty="0" err="1"/>
              <a:t>netCDF</a:t>
            </a:r>
            <a:r>
              <a:rPr lang="en-US" dirty="0"/>
              <a:t> interoperability</a:t>
            </a:r>
          </a:p>
          <a:p>
            <a:r>
              <a:rPr lang="en-US" dirty="0"/>
              <a:t>Have named dimensions.</a:t>
            </a:r>
          </a:p>
          <a:p>
            <a:r>
              <a:rPr lang="en-US" dirty="0"/>
              <a:t>1-d coordinate variable, use the same name as dataset name (COARDS*)</a:t>
            </a:r>
          </a:p>
          <a:p>
            <a:r>
              <a:rPr lang="en-US" dirty="0"/>
              <a:t>Use </a:t>
            </a:r>
            <a:r>
              <a:rPr lang="en-US" dirty="0" err="1"/>
              <a:t>netCDF</a:t>
            </a:r>
            <a:r>
              <a:rPr lang="en-US" dirty="0"/>
              <a:t> APIs but store as netCDF-4/HDF5 (easy).</a:t>
            </a:r>
          </a:p>
          <a:p>
            <a:r>
              <a:rPr lang="en-US" dirty="0"/>
              <a:t>Use HDF5 dimension scale APIs if you don’t want to use </a:t>
            </a:r>
            <a:r>
              <a:rPr lang="en-US" dirty="0" err="1"/>
              <a:t>netCDF</a:t>
            </a:r>
            <a:r>
              <a:rPr lang="en-US" dirty="0"/>
              <a:t> APIs (difficult).</a:t>
            </a:r>
          </a:p>
          <a:p>
            <a:r>
              <a:rPr lang="en-US" dirty="0"/>
              <a:t>Check with </a:t>
            </a:r>
            <a:r>
              <a:rPr lang="en-US" dirty="0" err="1"/>
              <a:t>netCDF</a:t>
            </a:r>
            <a:r>
              <a:rPr lang="en-US" dirty="0"/>
              <a:t>-Java tools.</a:t>
            </a:r>
          </a:p>
          <a:p>
            <a:pPr marL="25400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 II: Named Dimensions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D7C47C-E229-4C8C-B8C1-A872896F1CD8}"/>
              </a:ext>
            </a:extLst>
          </p:cNvPr>
          <p:cNvSpPr txBox="1"/>
          <p:nvPr/>
        </p:nvSpPr>
        <p:spPr>
          <a:xfrm>
            <a:off x="3577838" y="5978974"/>
            <a:ext cx="5108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* Cooperative Ocean/Atmosphere Research Data Service</a:t>
            </a:r>
          </a:p>
        </p:txBody>
      </p:sp>
    </p:spTree>
    <p:extLst>
      <p:ext uri="{BB962C8B-B14F-4D97-AF65-F5344CB8AC3E}">
        <p14:creationId xmlns:p14="http://schemas.microsoft.com/office/powerpoint/2010/main" val="386190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named dimensions?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B3F87FC-2369-4EC7-92E4-AEF8CE84E3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Strange phony_dim_0 will appear for </a:t>
            </a:r>
            <a:r>
              <a:rPr lang="en-US" dirty="0" err="1"/>
              <a:t>netCDF</a:t>
            </a:r>
            <a:r>
              <a:rPr lang="en-US" dirty="0"/>
              <a:t> tools.</a:t>
            </a:r>
          </a:p>
          <a:p>
            <a:r>
              <a:rPr lang="en-US" dirty="0"/>
              <a:t>Dimension names are heavily used by </a:t>
            </a:r>
            <a:r>
              <a:rPr lang="en-US" dirty="0" err="1"/>
              <a:t>netCDF</a:t>
            </a:r>
            <a:r>
              <a:rPr lang="en-US" dirty="0"/>
              <a:t>-Java tools to identify feature types.</a:t>
            </a:r>
          </a:p>
          <a:p>
            <a:r>
              <a:rPr lang="en-US" dirty="0"/>
              <a:t>If 1D variable name matches dimension name, it becomes a coordinate variable automatically.</a:t>
            </a:r>
          </a:p>
        </p:txBody>
      </p:sp>
    </p:spTree>
    <p:extLst>
      <p:ext uri="{BB962C8B-B14F-4D97-AF65-F5344CB8AC3E}">
        <p14:creationId xmlns:p14="http://schemas.microsoft.com/office/powerpoint/2010/main" val="3362467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2118497"/>
          </a:xfrm>
        </p:spPr>
        <p:txBody>
          <a:bodyPr/>
          <a:lstStyle/>
          <a:p>
            <a:r>
              <a:rPr lang="en-US" dirty="0"/>
              <a:t>CF: Climate and Forecast Metadata</a:t>
            </a:r>
          </a:p>
          <a:p>
            <a:r>
              <a:rPr lang="en-US" b="1" dirty="0" err="1"/>
              <a:t>long_name</a:t>
            </a:r>
            <a:r>
              <a:rPr lang="en-US" b="1" dirty="0"/>
              <a:t> </a:t>
            </a:r>
            <a:r>
              <a:rPr lang="en-US" dirty="0"/>
              <a:t>attribute</a:t>
            </a:r>
          </a:p>
          <a:p>
            <a:r>
              <a:rPr lang="en-US" b="1" dirty="0"/>
              <a:t>units</a:t>
            </a:r>
            <a:r>
              <a:rPr lang="en-US" dirty="0"/>
              <a:t> attribute</a:t>
            </a:r>
          </a:p>
          <a:p>
            <a:r>
              <a:rPr lang="en-US" b="1" dirty="0"/>
              <a:t>coordinates</a:t>
            </a:r>
            <a:r>
              <a:rPr lang="en-US" dirty="0"/>
              <a:t> attribute</a:t>
            </a:r>
          </a:p>
          <a:p>
            <a:r>
              <a:rPr lang="en-US" dirty="0"/>
              <a:t>Use templates</a:t>
            </a:r>
          </a:p>
          <a:p>
            <a:endParaRPr lang="en-US" dirty="0"/>
          </a:p>
          <a:p>
            <a:pPr marL="2540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 III: The CF Conventions</a:t>
            </a:r>
          </a:p>
        </p:txBody>
      </p:sp>
    </p:spTree>
    <p:extLst>
      <p:ext uri="{BB962C8B-B14F-4D97-AF65-F5344CB8AC3E}">
        <p14:creationId xmlns:p14="http://schemas.microsoft.com/office/powerpoint/2010/main" val="3009995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06B9099-B894-4139-A856-2DEE7B03A8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9" t="22296" r="1694" b="22404"/>
          <a:stretch/>
        </p:blipFill>
        <p:spPr>
          <a:xfrm>
            <a:off x="1101776" y="1933732"/>
            <a:ext cx="6670624" cy="379251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long_name</a:t>
            </a:r>
            <a:r>
              <a:rPr lang="en-US" dirty="0"/>
              <a:t> and units?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xmlns="" id="{30055FCE-1EB9-4FD2-A6F0-E44C66CB2EF9}"/>
              </a:ext>
            </a:extLst>
          </p:cNvPr>
          <p:cNvSpPr txBox="1">
            <a:spLocks/>
          </p:cNvSpPr>
          <p:nvPr/>
        </p:nvSpPr>
        <p:spPr>
          <a:xfrm>
            <a:off x="599607" y="1150706"/>
            <a:ext cx="7689953" cy="765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5400" indent="0">
              <a:buNone/>
            </a:pPr>
            <a:r>
              <a:rPr lang="en-US" dirty="0"/>
              <a:t>Some tools utilize them automatically!</a:t>
            </a:r>
          </a:p>
          <a:p>
            <a:pPr marL="508000" indent="-457200"/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xmlns="" id="{9EDF56A4-D856-43EB-8DE9-107A30962783}"/>
              </a:ext>
            </a:extLst>
          </p:cNvPr>
          <p:cNvSpPr txBox="1">
            <a:spLocks/>
          </p:cNvSpPr>
          <p:nvPr/>
        </p:nvSpPr>
        <p:spPr>
          <a:xfrm>
            <a:off x="4437088" y="5486246"/>
            <a:ext cx="4437088" cy="749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5400" indent="0">
              <a:buNone/>
            </a:pPr>
            <a:r>
              <a:rPr lang="en-US" sz="2000" dirty="0"/>
              <a:t>NCAR Command Line Language</a:t>
            </a:r>
          </a:p>
          <a:p>
            <a:pPr marL="25400" indent="0">
              <a:buNone/>
            </a:pPr>
            <a:r>
              <a:rPr lang="en-US" sz="2000" dirty="0"/>
              <a:t>Image from http://hdfeos.org/zoo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F0C98EFF-D46F-44A2-BDD3-A8C87E9E5DF6}"/>
              </a:ext>
            </a:extLst>
          </p:cNvPr>
          <p:cNvSpPr/>
          <p:nvPr/>
        </p:nvSpPr>
        <p:spPr>
          <a:xfrm>
            <a:off x="6310859" y="2413416"/>
            <a:ext cx="404734" cy="2398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0609315F-E121-4A55-A379-D81F343CFA4F}"/>
              </a:ext>
            </a:extLst>
          </p:cNvPr>
          <p:cNvSpPr/>
          <p:nvPr/>
        </p:nvSpPr>
        <p:spPr>
          <a:xfrm>
            <a:off x="1456545" y="2413415"/>
            <a:ext cx="1541488" cy="2398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9302E51F-F39D-44CB-A117-B0848B72F592}"/>
              </a:ext>
            </a:extLst>
          </p:cNvPr>
          <p:cNvCxnSpPr/>
          <p:nvPr/>
        </p:nvCxnSpPr>
        <p:spPr>
          <a:xfrm flipH="1">
            <a:off x="2503357" y="1019331"/>
            <a:ext cx="284813" cy="125917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735D46C5-D266-444F-A0E6-565DB4157764}"/>
              </a:ext>
            </a:extLst>
          </p:cNvPr>
          <p:cNvCxnSpPr/>
          <p:nvPr/>
        </p:nvCxnSpPr>
        <p:spPr>
          <a:xfrm>
            <a:off x="6041036" y="1019331"/>
            <a:ext cx="472190" cy="125917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44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2118497"/>
          </a:xfrm>
        </p:spPr>
        <p:txBody>
          <a:bodyPr/>
          <a:lstStyle/>
          <a:p>
            <a:r>
              <a:rPr lang="en-US" dirty="0"/>
              <a:t>MATLAB, Python</a:t>
            </a:r>
          </a:p>
          <a:p>
            <a:r>
              <a:rPr lang="en-US" dirty="0"/>
              <a:t>Geospatial Data Abstraction Library (GDAL) tools (e.g., </a:t>
            </a:r>
            <a:r>
              <a:rPr lang="en-US" dirty="0" err="1"/>
              <a:t>gdal_translate</a:t>
            </a:r>
            <a:r>
              <a:rPr lang="en-US" dirty="0"/>
              <a:t>)</a:t>
            </a:r>
          </a:p>
          <a:p>
            <a:r>
              <a:rPr lang="en-US" dirty="0"/>
              <a:t>NCAR Command Line Language (NCAR)</a:t>
            </a:r>
          </a:p>
          <a:p>
            <a:r>
              <a:rPr lang="en-US" dirty="0" err="1"/>
              <a:t>toolsUI</a:t>
            </a:r>
            <a:r>
              <a:rPr lang="en-US" dirty="0"/>
              <a:t> and Panoply</a:t>
            </a:r>
          </a:p>
          <a:p>
            <a:r>
              <a:rPr lang="en-US" dirty="0"/>
              <a:t>Integrated Data Viewer (IDV)</a:t>
            </a:r>
          </a:p>
          <a:p>
            <a:r>
              <a:rPr lang="en-US" dirty="0"/>
              <a:t>Interactive Data Language (IDL)</a:t>
            </a:r>
          </a:p>
          <a:p>
            <a:r>
              <a:rPr lang="en-US" dirty="0"/>
              <a:t>OPeNDAP (e.g., Hyrax*, THREDDS**)</a:t>
            </a:r>
          </a:p>
          <a:p>
            <a:endParaRPr lang="en-US" dirty="0"/>
          </a:p>
          <a:p>
            <a:pPr marL="2540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 IV: Test with tools.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859B3F-0A1D-4B7D-AE5E-5DB0812274D7}"/>
              </a:ext>
            </a:extLst>
          </p:cNvPr>
          <p:cNvSpPr txBox="1"/>
          <p:nvPr/>
        </p:nvSpPr>
        <p:spPr>
          <a:xfrm>
            <a:off x="2670933" y="5954283"/>
            <a:ext cx="601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*Hyrax is the data server from OPeNDAP.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**Thematic Real-time Environmental Distributed Data Services</a:t>
            </a:r>
          </a:p>
        </p:txBody>
      </p:sp>
    </p:spTree>
    <p:extLst>
      <p:ext uri="{BB962C8B-B14F-4D97-AF65-F5344CB8AC3E}">
        <p14:creationId xmlns:p14="http://schemas.microsoft.com/office/powerpoint/2010/main" val="1115827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 any tool for guidelines?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xmlns="" id="{6F00FAB3-BE66-46BA-B129-53253B88CB89}"/>
              </a:ext>
            </a:extLst>
          </p:cNvPr>
          <p:cNvSpPr txBox="1">
            <a:spLocks/>
          </p:cNvSpPr>
          <p:nvPr/>
        </p:nvSpPr>
        <p:spPr>
          <a:xfrm>
            <a:off x="457200" y="3536331"/>
            <a:ext cx="8229600" cy="211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5400" indent="0">
              <a:buNone/>
            </a:pPr>
            <a:r>
              <a:rPr lang="en-US" dirty="0"/>
              <a:t>Answer: HDF Product Designer (HPD) can help data producers!</a:t>
            </a:r>
          </a:p>
          <a:p>
            <a:pPr marL="5080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52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2118497"/>
          </a:xfrm>
        </p:spPr>
        <p:txBody>
          <a:bodyPr/>
          <a:lstStyle/>
          <a:p>
            <a:r>
              <a:rPr lang="en-US" dirty="0"/>
              <a:t>Design is key.</a:t>
            </a:r>
          </a:p>
          <a:p>
            <a:r>
              <a:rPr lang="en-US" dirty="0"/>
              <a:t>Design twice, produce data once.</a:t>
            </a:r>
          </a:p>
          <a:p>
            <a:r>
              <a:rPr lang="en-US" dirty="0"/>
              <a:t>Testing and validation is a must.</a:t>
            </a:r>
          </a:p>
          <a:p>
            <a:pPr lvl="1"/>
            <a:r>
              <a:rPr lang="en-US" dirty="0"/>
              <a:t>CF checker from JPL</a:t>
            </a:r>
          </a:p>
          <a:p>
            <a:pPr lvl="1"/>
            <a:r>
              <a:rPr lang="en-US" dirty="0"/>
              <a:t>Testing with </a:t>
            </a:r>
            <a:r>
              <a:rPr lang="en-US" dirty="0" err="1"/>
              <a:t>netCDF</a:t>
            </a:r>
            <a:r>
              <a:rPr lang="en-US" dirty="0"/>
              <a:t>-C tool (e.g., </a:t>
            </a:r>
            <a:r>
              <a:rPr lang="en-US" dirty="0" err="1"/>
              <a:t>ncdump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Testing with THREDDS / Hyrax</a:t>
            </a:r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 Product Designer (HPD)</a:t>
            </a:r>
          </a:p>
        </p:txBody>
      </p:sp>
    </p:spTree>
    <p:extLst>
      <p:ext uri="{BB962C8B-B14F-4D97-AF65-F5344CB8AC3E}">
        <p14:creationId xmlns:p14="http://schemas.microsoft.com/office/powerpoint/2010/main" val="1089795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2118497"/>
          </a:xfrm>
        </p:spPr>
        <p:txBody>
          <a:bodyPr/>
          <a:lstStyle/>
          <a:p>
            <a:r>
              <a:rPr lang="en-US" dirty="0"/>
              <a:t>Design and test product quickly.</a:t>
            </a:r>
          </a:p>
          <a:p>
            <a:r>
              <a:rPr lang="en-US" dirty="0"/>
              <a:t>Graphical User Interface (GUI)</a:t>
            </a:r>
          </a:p>
          <a:p>
            <a:r>
              <a:rPr lang="en-US" dirty="0"/>
              <a:t>Design Templates</a:t>
            </a:r>
          </a:p>
          <a:p>
            <a:pPr lvl="1"/>
            <a:r>
              <a:rPr lang="en-US" dirty="0"/>
              <a:t>CF feature types</a:t>
            </a:r>
          </a:p>
          <a:p>
            <a:pPr lvl="1"/>
            <a:r>
              <a:rPr lang="en-US" dirty="0"/>
              <a:t>Existing NASA HDF4/HDF5 products </a:t>
            </a:r>
          </a:p>
          <a:p>
            <a:r>
              <a:rPr lang="en-US" dirty="0"/>
              <a:t>Testing and validation is built-in.</a:t>
            </a:r>
          </a:p>
          <a:p>
            <a:pPr lvl="1"/>
            <a:r>
              <a:rPr lang="en-US" dirty="0"/>
              <a:t>CF convention checker</a:t>
            </a:r>
          </a:p>
          <a:p>
            <a:pPr lvl="1"/>
            <a:r>
              <a:rPr lang="en-US" dirty="0"/>
              <a:t>Hyrax/THREDDS</a:t>
            </a:r>
          </a:p>
          <a:p>
            <a:endParaRPr lang="en-US" dirty="0"/>
          </a:p>
          <a:p>
            <a:pPr marL="508000" indent="-4572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HDF Product Designer?</a:t>
            </a:r>
          </a:p>
        </p:txBody>
      </p:sp>
    </p:spTree>
    <p:extLst>
      <p:ext uri="{BB962C8B-B14F-4D97-AF65-F5344CB8AC3E}">
        <p14:creationId xmlns:p14="http://schemas.microsoft.com/office/powerpoint/2010/main" val="978928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HPD GUI &amp; Design Template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DB94D02-83B5-45FB-8435-6FA125FA9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004" y="1050433"/>
            <a:ext cx="6851993" cy="5206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53A87E2-C8B6-48F7-B2F8-C15ACF9ECC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803" b="2015"/>
          <a:stretch/>
        </p:blipFill>
        <p:spPr>
          <a:xfrm>
            <a:off x="4941762" y="3359254"/>
            <a:ext cx="2538330" cy="242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70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JAXA* (Before)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469C90B-DF72-4A6E-B8EB-BC691C1F5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57" y="964095"/>
            <a:ext cx="7501086" cy="55442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61BE8E2-D3A3-41EF-AE8F-153B176119F4}"/>
              </a:ext>
            </a:extLst>
          </p:cNvPr>
          <p:cNvSpPr txBox="1"/>
          <p:nvPr/>
        </p:nvSpPr>
        <p:spPr>
          <a:xfrm>
            <a:off x="4732815" y="6354487"/>
            <a:ext cx="3245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*Japan Aerospace Exploration Agency</a:t>
            </a:r>
          </a:p>
        </p:txBody>
      </p:sp>
    </p:spTree>
    <p:extLst>
      <p:ext uri="{BB962C8B-B14F-4D97-AF65-F5344CB8AC3E}">
        <p14:creationId xmlns:p14="http://schemas.microsoft.com/office/powerpoint/2010/main" val="123863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JAXA </a:t>
            </a:r>
            <a:r>
              <a:rPr lang="en-US" dirty="0">
                <a:solidFill>
                  <a:srgbClr val="FF0000"/>
                </a:solidFill>
              </a:rPr>
              <a:t>(After 90 min.)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2363E7-7751-4150-BA4E-AE31C741E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50321"/>
            <a:ext cx="74676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5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2118497"/>
          </a:xfrm>
        </p:spPr>
        <p:txBody>
          <a:bodyPr/>
          <a:lstStyle/>
          <a:p>
            <a:r>
              <a:rPr lang="en-US" dirty="0">
                <a:hlinkClick r:id="rId3"/>
              </a:rPr>
              <a:t>http://hpd.readthedocs.io</a:t>
            </a:r>
            <a:endParaRPr lang="en-US" dirty="0"/>
          </a:p>
          <a:p>
            <a:r>
              <a:rPr lang="en-US" dirty="0">
                <a:hlinkClick r:id="rId4"/>
              </a:rPr>
              <a:t>http://youtube.com/hdfeos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HPD References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xmlns="" id="{5A9EB5AD-4BFA-4117-A143-0219551AD3D5}"/>
              </a:ext>
            </a:extLst>
          </p:cNvPr>
          <p:cNvSpPr txBox="1">
            <a:spLocks/>
          </p:cNvSpPr>
          <p:nvPr/>
        </p:nvSpPr>
        <p:spPr>
          <a:xfrm>
            <a:off x="457200" y="3259885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HPD Future Work?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xmlns="" id="{4A58850F-33F9-4F70-9436-19A8982A8542}"/>
              </a:ext>
            </a:extLst>
          </p:cNvPr>
          <p:cNvSpPr txBox="1">
            <a:spLocks/>
          </p:cNvSpPr>
          <p:nvPr/>
        </p:nvSpPr>
        <p:spPr>
          <a:xfrm>
            <a:off x="457200" y="3993072"/>
            <a:ext cx="8229600" cy="158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Common Metadata Repository (CMR) integration</a:t>
            </a:r>
          </a:p>
          <a:p>
            <a:r>
              <a:rPr lang="en-US" dirty="0"/>
              <a:t>Web-based GUI</a:t>
            </a:r>
          </a:p>
          <a:p>
            <a:pPr marL="5080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8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47397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NNG15HZ39C.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3477556" y="2543263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in partnership with</a:t>
            </a:r>
            <a:endParaRPr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50B495-C5DB-9240-8A08-5129F6F4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443" y="3525080"/>
            <a:ext cx="988957" cy="988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0A2676D-B050-3A42-8784-22648DF3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792" y="3885568"/>
            <a:ext cx="1120060" cy="286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132AF64-0A1B-844A-9B1A-53C5C7FE3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244" y="3675860"/>
            <a:ext cx="1120060" cy="607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E7598F4-12B0-F642-A954-D3C9A707A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695" y="3393977"/>
            <a:ext cx="1120060" cy="11200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FFA8CD7-54BE-EE40-B280-F8C3D3A5C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006" y="4526574"/>
            <a:ext cx="1120060" cy="7648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98337D5-EBDB-524D-B5E2-1370F1006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678" y="4838982"/>
            <a:ext cx="1120060" cy="286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8E732A0-F7F1-2545-A668-EC0268AA24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7350" y="4800479"/>
            <a:ext cx="1120060" cy="345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FBD59BF0-9C7F-ED46-A7FB-B75089AE33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4022" y="4742405"/>
            <a:ext cx="1120060" cy="4616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E7815F51-C6BE-BB40-9D79-5F6500FAE7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0695" y="4807545"/>
            <a:ext cx="1120060" cy="3493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EE76330E-F4E2-1A4D-8424-1D339DE15A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51630" y="5774475"/>
            <a:ext cx="1120060" cy="1603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391" y="1543285"/>
            <a:ext cx="2911130" cy="560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7" y="3617314"/>
            <a:ext cx="799255" cy="61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06710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Props1.xml><?xml version="1.0" encoding="utf-8"?>
<ds:datastoreItem xmlns:ds="http://schemas.openxmlformats.org/officeDocument/2006/customXml" ds:itemID="{E37E144F-D568-4202-93EA-3A931DF80890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5302</TotalTime>
  <Words>760</Words>
  <Application>Microsoft Macintosh PowerPoint</Application>
  <PresentationFormat>On-screen Show (4:3)</PresentationFormat>
  <Paragraphs>130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Avenir</vt:lpstr>
      <vt:lpstr>Helvetica Neue</vt:lpstr>
      <vt:lpstr>Source Sans Pro</vt:lpstr>
      <vt:lpstr>Verdana</vt:lpstr>
      <vt:lpstr>Arial</vt:lpstr>
      <vt:lpstr>EOSDIS-EED</vt:lpstr>
      <vt:lpstr>Hierarchical Data Format for Earth Observing System   Data Product Developer’s Guide</vt:lpstr>
      <vt:lpstr>Motivation and Related work</vt:lpstr>
      <vt:lpstr>Broader HDF-EOS Definition</vt:lpstr>
      <vt:lpstr>HDF-EOS Data Product</vt:lpstr>
      <vt:lpstr>What Users Ask through Help Desk</vt:lpstr>
      <vt:lpstr>Better Products = Less Questions</vt:lpstr>
      <vt:lpstr>Guide I: Geo-location</vt:lpstr>
      <vt:lpstr>Why Geo-location?</vt:lpstr>
      <vt:lpstr>Guide II: Named Dimensions</vt:lpstr>
      <vt:lpstr>Why named dimensions?</vt:lpstr>
      <vt:lpstr>Guide III: The CF Conventions</vt:lpstr>
      <vt:lpstr>Why long_name and units?</vt:lpstr>
      <vt:lpstr>Guide IV: Test with tools.</vt:lpstr>
      <vt:lpstr>Question: any tool for guidelines?</vt:lpstr>
      <vt:lpstr>HDF Product Designer (HPD)</vt:lpstr>
      <vt:lpstr>Why HDF Product Designer?</vt:lpstr>
      <vt:lpstr>HPD GUI &amp; Design Template</vt:lpstr>
      <vt:lpstr>Case Study: JAXA* (Before)</vt:lpstr>
      <vt:lpstr>Case Study: JAXA (After 90 min.)</vt:lpstr>
      <vt:lpstr>HPD References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[rtnipcontrolcode:unrestricted|rtnipcontrolcodevm:noipvm|rtnexportcontrolcountry:usa|rtnexportcontrolcode:otherinfo|rtnexportcontrolcodevm:nousecvm|]</dc:subject>
  <dc:creator>Dana Shum</dc:creator>
  <cp:lastModifiedBy>Microsoft Office User</cp:lastModifiedBy>
  <cp:revision>91</cp:revision>
  <dcterms:modified xsi:type="dcterms:W3CDTF">2018-06-13T15:41:52Z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DocumentSecurityLabel">
    <vt:lpwstr>Origin Jurisdiction: US  | Unrestricted Content | No marking applied by the tool | Other Information (Not Requiring an Export Control Marking) | No marking applied by the tool</vt:lpwstr>
  </property>
  <property fmtid="{D5CDD505-2E9C-101B-9397-08002B2CF9AE}" pid="13" name="bjLabelHistoryID">
    <vt:lpwstr>{49D24783-1A73-4953-A251-03BC9F51BED6}</vt:lpwstr>
  </property>
</Properties>
</file>