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3"/>
  </p:sldMasterIdLst>
  <p:notesMasterIdLst>
    <p:notesMasterId r:id="rId19"/>
  </p:notesMasterIdLst>
  <p:handoutMasterIdLst>
    <p:handoutMasterId r:id="rId20"/>
  </p:handoutMasterIdLst>
  <p:sldIdLst>
    <p:sldId id="258" r:id="rId4"/>
    <p:sldId id="261" r:id="rId5"/>
    <p:sldId id="263" r:id="rId6"/>
    <p:sldId id="264" r:id="rId7"/>
    <p:sldId id="265" r:id="rId8"/>
    <p:sldId id="269" r:id="rId9"/>
    <p:sldId id="267" r:id="rId10"/>
    <p:sldId id="270" r:id="rId11"/>
    <p:sldId id="271" r:id="rId12"/>
    <p:sldId id="272" r:id="rId13"/>
    <p:sldId id="268" r:id="rId14"/>
    <p:sldId id="266" r:id="rId15"/>
    <p:sldId id="276" r:id="rId16"/>
    <p:sldId id="275" r:id="rId17"/>
    <p:sldId id="262" r:id="rId18"/>
  </p:sldIdLst>
  <p:sldSz cx="9144000" cy="6858000" type="screen4x3"/>
  <p:notesSz cx="7023100" cy="93091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 Pilone" initials="" lastIdx="8" clrIdx="0"/>
  <p:cmAuthor id="1" name="Dana Shum"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2"/>
    <p:restoredTop sz="94586"/>
  </p:normalViewPr>
  <p:slideViewPr>
    <p:cSldViewPr snapToGrid="0">
      <p:cViewPr>
        <p:scale>
          <a:sx n="98" d="100"/>
          <a:sy n="98" d="100"/>
        </p:scale>
        <p:origin x="144"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handoutMaster" Target="handoutMasters/handoutMaster1.xml"/><Relationship Id="rId21" Type="http://schemas.openxmlformats.org/officeDocument/2006/relationships/commentAuthors" Target="commentAuthor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829D2E3C-CAE6-44F1-8C3A-49F95C3DF91E}" type="datetimeFigureOut">
              <a:rPr lang="en-US" smtClean="0"/>
              <a:t>6/11/18</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C7F0379C-226A-4D6C-9639-AF6648A32806}" type="slidenum">
              <a:rPr lang="en-US" smtClean="0"/>
              <a:t>‹#›</a:t>
            </a:fld>
            <a:endParaRPr lang="en-US"/>
          </a:p>
        </p:txBody>
      </p:sp>
    </p:spTree>
    <p:extLst>
      <p:ext uri="{BB962C8B-B14F-4D97-AF65-F5344CB8AC3E}">
        <p14:creationId xmlns:p14="http://schemas.microsoft.com/office/powerpoint/2010/main" val="429261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4205061630"/>
      </p:ext>
    </p:extLst>
  </p:cSld>
  <p:clrMap bg1="lt1" tx1="dk1" bg2="dk2" tx2="lt2" accent1="accent1" accent2="accent2" accent3="accent3" accent4="accent4" accent5="accent5" accent6="accent6" hlink="hlink" folHlink="folHlink"/>
  <p:hf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Shape 43"/>
          <p:cNvSpPr txBox="1">
            <a:spLocks noGrp="1"/>
          </p:cNvSpPr>
          <p:nvPr>
            <p:ph type="body" idx="1"/>
          </p:nvPr>
        </p:nvSpPr>
        <p:spPr>
          <a:xfrm>
            <a:off x="702311" y="4421823"/>
            <a:ext cx="5618479" cy="418909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44" name="Shape 44"/>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0111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947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02206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0953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41262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0627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52447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03723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3408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97977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68483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32730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 name="Shape 54"/>
          <p:cNvSpPr txBox="1">
            <a:spLocks noGrp="1"/>
          </p:cNvSpPr>
          <p:nvPr>
            <p:ph type="body" idx="1"/>
          </p:nvPr>
        </p:nvSpPr>
        <p:spPr>
          <a:xfrm>
            <a:off x="702311" y="4421823"/>
            <a:ext cx="5618479" cy="4189095"/>
          </a:xfrm>
          <a:prstGeom prst="rect">
            <a:avLst/>
          </a:prstGeom>
          <a:noFill/>
          <a:ln>
            <a:noFill/>
          </a:ln>
        </p:spPr>
        <p:txBody>
          <a:bodyPr spcFirstLastPara="1" wrap="square" lIns="93300" tIns="93300" rIns="93300" bIns="93300" anchor="t" anchorCtr="0">
            <a:noAutofit/>
          </a:bodyPr>
          <a:lstStyle/>
          <a:p>
            <a:pPr marL="0" marR="0" lvl="0" indent="0" algn="l" rtl="0">
              <a:spcBef>
                <a:spcPts val="0"/>
              </a:spcBef>
              <a:spcAft>
                <a:spcPts val="0"/>
              </a:spcAft>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70511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34495E"/>
        </a:solidFill>
        <a:effectLst/>
      </p:bgPr>
    </p:bg>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Shape 12"/>
          <p:cNvSpPr txBox="1">
            <a:spLocks noGrp="1"/>
          </p:cNvSpPr>
          <p:nvPr>
            <p:ph type="subTitle" idx="1"/>
          </p:nvPr>
        </p:nvSpPr>
        <p:spPr>
          <a:xfrm>
            <a:off x="685800" y="4009490"/>
            <a:ext cx="7086600" cy="1752600"/>
          </a:xfrm>
          <a:prstGeom prst="rect">
            <a:avLst/>
          </a:prstGeom>
          <a:noFill/>
          <a:ln>
            <a:noFill/>
          </a:ln>
        </p:spPr>
        <p:txBody>
          <a:bodyPr spcFirstLastPara="1" wrap="square" lIns="91425" tIns="91425" rIns="91425" bIns="91425" anchor="t" anchorCtr="0"/>
          <a:lstStyle>
            <a:lvl1pPr marR="0" lvl="0" algn="l" rtl="0">
              <a:spcBef>
                <a:spcPts val="480"/>
              </a:spcBef>
              <a:spcAft>
                <a:spcPts val="0"/>
              </a:spcAft>
              <a:buClr>
                <a:srgbClr val="BFBFBF"/>
              </a:buClr>
              <a:buSzPts val="2400"/>
              <a:buFont typeface="Arial"/>
              <a:buNone/>
              <a:defRPr sz="2400" b="0" i="0" u="none" strike="noStrike" cap="none">
                <a:solidFill>
                  <a:srgbClr val="BFBFBF"/>
                </a:solidFill>
                <a:latin typeface="Helvetica Neue"/>
                <a:ea typeface="Helvetica Neue"/>
                <a:cs typeface="Helvetica Neue"/>
                <a:sym typeface="Helvetica Neue"/>
              </a:defRPr>
            </a:lvl1pPr>
            <a:lvl2pPr marR="0" lvl="1" algn="ctr" rtl="0">
              <a:spcBef>
                <a:spcPts val="560"/>
              </a:spcBef>
              <a:spcAft>
                <a:spcPts val="0"/>
              </a:spcAft>
              <a:buClr>
                <a:srgbClr val="898989"/>
              </a:buClr>
              <a:buSzPts val="2800"/>
              <a:buFont typeface="Arial"/>
              <a:buNone/>
              <a:defRPr sz="2800" b="0" i="0" u="none" strike="noStrike" cap="none">
                <a:solidFill>
                  <a:srgbClr val="898989"/>
                </a:solidFill>
                <a:latin typeface="Helvetica Neue"/>
                <a:ea typeface="Helvetica Neue"/>
                <a:cs typeface="Helvetica Neue"/>
                <a:sym typeface="Helvetica Neue"/>
              </a:defRPr>
            </a:lvl2pPr>
            <a:lvl3pPr marR="0" lvl="2" algn="ctr" rtl="0">
              <a:spcBef>
                <a:spcPts val="480"/>
              </a:spcBef>
              <a:spcAft>
                <a:spcPts val="0"/>
              </a:spcAft>
              <a:buClr>
                <a:srgbClr val="898989"/>
              </a:buClr>
              <a:buSzPts val="2400"/>
              <a:buFont typeface="Arial"/>
              <a:buNone/>
              <a:defRPr sz="2400" b="0" i="0" u="none" strike="noStrike" cap="none">
                <a:solidFill>
                  <a:srgbClr val="898989"/>
                </a:solidFill>
                <a:latin typeface="Helvetica Neue"/>
                <a:ea typeface="Helvetica Neue"/>
                <a:cs typeface="Helvetica Neue"/>
                <a:sym typeface="Helvetica Neue"/>
              </a:defRPr>
            </a:lvl3pPr>
            <a:lvl4pPr marR="0" lvl="3" algn="ctr" rtl="0">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4pPr>
            <a:lvl5pPr marR="0" lvl="4" algn="ctr" rtl="0">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5pPr>
            <a:lvl6pPr marR="0" lvl="5" algn="ctr" rtl="0">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6pPr>
            <a:lvl7pPr marR="0" lvl="6" algn="ctr" rtl="0">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7pPr>
            <a:lvl8pPr marR="0" lvl="7" algn="ctr" rtl="0">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8pPr>
            <a:lvl9pPr marR="0" lvl="8" algn="ctr" rtl="0">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9pPr>
          </a:lstStyle>
          <a:p>
            <a:endParaRPr/>
          </a:p>
        </p:txBody>
      </p:sp>
      <p:pic>
        <p:nvPicPr>
          <p:cNvPr id="13" name="Shape 13" descr="eosdis-logo-white.png"/>
          <p:cNvPicPr preferRelativeResize="0"/>
          <p:nvPr/>
        </p:nvPicPr>
        <p:blipFill rotWithShape="1">
          <a:blip r:embed="rId2">
            <a:alphaModFix/>
          </a:blip>
          <a:srcRect/>
          <a:stretch/>
        </p:blipFill>
        <p:spPr>
          <a:xfrm>
            <a:off x="685799" y="480830"/>
            <a:ext cx="4546863" cy="128221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14"/>
        <p:cNvGrpSpPr/>
        <p:nvPr/>
      </p:nvGrpSpPr>
      <p:grpSpPr>
        <a:xfrm>
          <a:off x="0" y="0"/>
          <a:ext cx="0" cy="0"/>
          <a:chOff x="0" y="0"/>
          <a:chExt cx="0" cy="0"/>
        </a:xfrm>
      </p:grpSpPr>
      <p:pic>
        <p:nvPicPr>
          <p:cNvPr id="17" name="Shape 17"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18" name="Shape 18"/>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3" name="Content Placeholder 2"/>
          <p:cNvSpPr>
            <a:spLocks noGrp="1"/>
          </p:cNvSpPr>
          <p:nvPr>
            <p:ph sz="quarter" idx="10"/>
          </p:nvPr>
        </p:nvSpPr>
        <p:spPr>
          <a:xfrm>
            <a:off x="457200" y="1284270"/>
            <a:ext cx="8229600" cy="47425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hape 6"/>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34495E"/>
        </a:solidFill>
        <a:effectLst/>
      </p:bgPr>
    </p:bg>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lstStyle>
            <a:lvl1pPr marR="0" lvl="0" algn="l" rtl="0">
              <a:spcBef>
                <a:spcPts val="0"/>
              </a:spcBef>
              <a:spcAft>
                <a:spcPts val="0"/>
              </a:spcAft>
              <a:buClr>
                <a:schemeClr val="lt1"/>
              </a:buClr>
              <a:buSzPts val="4000"/>
              <a:buFont typeface="Avenir"/>
              <a:buNone/>
              <a:defRPr sz="4000" b="1" i="0" u="none" strike="noStrike" cap="none">
                <a:solidFill>
                  <a:schemeClr val="lt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Shape 21"/>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lstStyle>
            <a:lvl1pPr marL="457200" marR="0" lvl="0" indent="-228600" algn="l" rtl="0">
              <a:spcBef>
                <a:spcPts val="400"/>
              </a:spcBef>
              <a:spcAft>
                <a:spcPts val="0"/>
              </a:spcAft>
              <a:buClr>
                <a:srgbClr val="BFBFBF"/>
              </a:buClr>
              <a:buSzPts val="2000"/>
              <a:buFont typeface="Arial"/>
              <a:buNone/>
              <a:defRPr sz="2000" b="0" i="0" u="none" strike="noStrike" cap="none">
                <a:solidFill>
                  <a:srgbClr val="BFBFBF"/>
                </a:solidFill>
                <a:latin typeface="Helvetica Neue"/>
                <a:ea typeface="Helvetica Neue"/>
                <a:cs typeface="Helvetica Neue"/>
                <a:sym typeface="Helvetica Neue"/>
              </a:defRPr>
            </a:lvl1pPr>
            <a:lvl2pPr marL="914400" marR="0" lvl="1" indent="-228600" algn="l" rtl="0">
              <a:spcBef>
                <a:spcPts val="360"/>
              </a:spcBef>
              <a:spcAft>
                <a:spcPts val="0"/>
              </a:spcAft>
              <a:buClr>
                <a:srgbClr val="898989"/>
              </a:buClr>
              <a:buSzPts val="1800"/>
              <a:buFont typeface="Arial"/>
              <a:buNone/>
              <a:defRPr sz="1800" b="0" i="0" u="none" strike="noStrike" cap="none">
                <a:solidFill>
                  <a:srgbClr val="898989"/>
                </a:solidFill>
                <a:latin typeface="Helvetica Neue"/>
                <a:ea typeface="Helvetica Neue"/>
                <a:cs typeface="Helvetica Neue"/>
                <a:sym typeface="Helvetica Neue"/>
              </a:defRPr>
            </a:lvl2pPr>
            <a:lvl3pPr marL="1371600" marR="0" lvl="2" indent="-228600" algn="l" rtl="0">
              <a:spcBef>
                <a:spcPts val="320"/>
              </a:spcBef>
              <a:spcAft>
                <a:spcPts val="0"/>
              </a:spcAft>
              <a:buClr>
                <a:srgbClr val="898989"/>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1828800" marR="0" lvl="3" indent="-228600" algn="l" rtl="0">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2286000" marR="0" lvl="4" indent="-228600" algn="l" rtl="0">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2743200" marR="0" lvl="5" indent="-228600" algn="l" rtl="0">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6pPr>
            <a:lvl7pPr marL="3200400" marR="0" lvl="6" indent="-228600" algn="l" rtl="0">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7pPr>
            <a:lvl8pPr marL="3657600" marR="0" lvl="7" indent="-228600" algn="l" rtl="0">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8pPr>
            <a:lvl9pPr marL="4114800" marR="0" lvl="8" indent="-228600" algn="l" rtl="0">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userDrawn="1">
  <p:cSld name="TITLE_ONLY">
    <p:spTree>
      <p:nvGrpSpPr>
        <p:cNvPr id="1" name="Shape 22"/>
        <p:cNvGrpSpPr/>
        <p:nvPr/>
      </p:nvGrpSpPr>
      <p:grpSpPr>
        <a:xfrm>
          <a:off x="0" y="0"/>
          <a:ext cx="0" cy="0"/>
          <a:chOff x="0" y="0"/>
          <a:chExt cx="0" cy="0"/>
        </a:xfrm>
      </p:grpSpPr>
      <p:pic>
        <p:nvPicPr>
          <p:cNvPr id="24" name="Shape 24"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25" name="Shape 25"/>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5" name="Shape 6"/>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Shape 27"/>
          <p:cNvSpPr txBox="1">
            <a:spLocks noGrp="1"/>
          </p:cNvSpPr>
          <p:nvPr>
            <p:ph type="ftr" idx="11"/>
          </p:nvPr>
        </p:nvSpPr>
        <p:spPr>
          <a:xfrm>
            <a:off x="2727122" y="6356350"/>
            <a:ext cx="3687720" cy="365125"/>
          </a:xfrm>
          <a:prstGeom prst="rect">
            <a:avLst/>
          </a:prstGeom>
          <a:noFill/>
          <a:ln>
            <a:noFill/>
          </a:ln>
        </p:spPr>
        <p:txBody>
          <a:bodyPr spcFirstLastPara="1" wrap="square" lIns="91425" tIns="91425" rIns="91425" bIns="91425" anchor="t" anchorCtr="0"/>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28" name="Shape 28"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29" name="Shape 29"/>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Shape 7"/>
          <p:cNvSpPr txBox="1">
            <a:spLocks noGrp="1"/>
          </p:cNvSpPr>
          <p:nvPr>
            <p:ph type="body" idx="1"/>
          </p:nvPr>
        </p:nvSpPr>
        <p:spPr>
          <a:xfrm>
            <a:off x="457200" y="1290406"/>
            <a:ext cx="8229600" cy="4835757"/>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dirty="0"/>
          </a:p>
        </p:txBody>
      </p:sp>
      <p:sp>
        <p:nvSpPr>
          <p:cNvPr id="8" name="Shape 8"/>
          <p:cNvSpPr/>
          <p:nvPr/>
        </p:nvSpPr>
        <p:spPr>
          <a:xfrm>
            <a:off x="0" y="0"/>
            <a:ext cx="9147801" cy="134938"/>
          </a:xfrm>
          <a:prstGeom prst="rect">
            <a:avLst/>
          </a:prstGeom>
          <a:solidFill>
            <a:srgbClr val="34495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 name="Shape 9"/>
          <p:cNvSpPr txBox="1"/>
          <p:nvPr/>
        </p:nvSpPr>
        <p:spPr>
          <a:xfrm>
            <a:off x="8262645" y="6657945"/>
            <a:ext cx="889987" cy="20005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700"/>
              <a:buFont typeface="Arial"/>
              <a:buNone/>
            </a:pPr>
            <a:r>
              <a:rPr lang="en-US" sz="700" b="0" i="0" u="none" strike="noStrike" cap="none" dirty="0" err="1" smtClean="0">
                <a:solidFill>
                  <a:srgbClr val="000000"/>
                </a:solidFill>
                <a:latin typeface="Arial"/>
                <a:ea typeface="Arial"/>
                <a:cs typeface="Arial"/>
                <a:sym typeface="Arial"/>
              </a:rPr>
              <a:t>Conf</a:t>
            </a:r>
            <a:r>
              <a:rPr lang="en-US" sz="700" b="0" i="0" u="none" strike="noStrike" cap="none" dirty="0" smtClean="0">
                <a:solidFill>
                  <a:srgbClr val="000000"/>
                </a:solidFill>
                <a:latin typeface="Arial"/>
                <a:ea typeface="Arial"/>
                <a:cs typeface="Arial"/>
                <a:sym typeface="Arial"/>
              </a:rPr>
              <a:t>-DDDD-IN</a:t>
            </a:r>
            <a:endParaRPr sz="700" b="0" i="0" u="none" strike="noStrike" cap="none" dirty="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epourmal@hdfgroup.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portal.hdfgroup.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portal.hdfgroup.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www.dkrz.de/redmine/projects/aec/wiki/Downloads" TargetMode="External"/><Relationship Id="rId4" Type="http://schemas.openxmlformats.org/officeDocument/2006/relationships/hyperlink" Target="https://portal.hdfgroup.org/display/support/Contributions"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1" Type="http://schemas.openxmlformats.org/officeDocument/2006/relationships/image" Target="../media/image11.png"/><Relationship Id="rId12" Type="http://schemas.openxmlformats.org/officeDocument/2006/relationships/image" Target="../media/image12.jpg"/><Relationship Id="rId13" Type="http://schemas.openxmlformats.org/officeDocument/2006/relationships/image" Target="../media/image13.png"/><Relationship Id="rId14" Type="http://schemas.openxmlformats.org/officeDocument/2006/relationships/image" Target="../media/image14.png"/><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jpg"/><Relationship Id="rId8" Type="http://schemas.openxmlformats.org/officeDocument/2006/relationships/image" Target="../media/image8.png"/><Relationship Id="rId9" Type="http://schemas.openxmlformats.org/officeDocument/2006/relationships/image" Target="../media/image9.jpg"/><Relationship Id="rId10"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Shape 46"/>
          <p:cNvSpPr txBox="1">
            <a:spLocks noGrp="1"/>
          </p:cNvSpPr>
          <p:nvPr>
            <p:ph type="ctrTitle"/>
          </p:nvPr>
        </p:nvSpPr>
        <p:spPr>
          <a:xfrm>
            <a:off x="685800" y="1751598"/>
            <a:ext cx="7772400" cy="14700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US" b="0" dirty="0" smtClean="0">
                <a:latin typeface="Helvetica Neue"/>
                <a:ea typeface="Helvetica Neue"/>
                <a:cs typeface="Helvetica Neue"/>
                <a:sym typeface="Helvetica Neue"/>
              </a:rPr>
              <a:t>Hierarchical Data Format (HDF) Status Update</a:t>
            </a:r>
            <a:endParaRPr sz="4400" b="0" i="0" u="none" strike="noStrike" cap="none" dirty="0">
              <a:solidFill>
                <a:schemeClr val="lt1"/>
              </a:solidFill>
              <a:latin typeface="Helvetica Neue"/>
              <a:ea typeface="Helvetica Neue"/>
              <a:cs typeface="Helvetica Neue"/>
              <a:sym typeface="Helvetica Neue"/>
            </a:endParaRPr>
          </a:p>
        </p:txBody>
      </p:sp>
      <p:sp>
        <p:nvSpPr>
          <p:cNvPr id="47" name="Shape 47"/>
          <p:cNvSpPr txBox="1">
            <a:spLocks noGrp="1"/>
          </p:cNvSpPr>
          <p:nvPr>
            <p:ph type="subTitle" idx="1"/>
          </p:nvPr>
        </p:nvSpPr>
        <p:spPr>
          <a:xfrm>
            <a:off x="825500" y="3187350"/>
            <a:ext cx="7086600" cy="483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BFBFBF"/>
              </a:buClr>
              <a:buSzPts val="2400"/>
              <a:buFont typeface="Arial"/>
              <a:buNone/>
            </a:pPr>
            <a:r>
              <a:rPr lang="en-US" dirty="0" smtClean="0"/>
              <a:t>ESIP Summer 2018</a:t>
            </a:r>
            <a:endParaRPr dirty="0"/>
          </a:p>
          <a:p>
            <a:pPr marL="0" marR="0" lvl="0" indent="0" algn="l" rtl="0">
              <a:spcBef>
                <a:spcPts val="480"/>
              </a:spcBef>
              <a:spcAft>
                <a:spcPts val="0"/>
              </a:spcAft>
              <a:buClr>
                <a:srgbClr val="BFBFBF"/>
              </a:buClr>
              <a:buSzPts val="2400"/>
              <a:buFont typeface="Arial"/>
              <a:buNone/>
            </a:pPr>
            <a:endParaRPr sz="2400" b="0" i="0" u="none" strike="noStrike" cap="none" dirty="0">
              <a:solidFill>
                <a:srgbClr val="BFBFBF"/>
              </a:solidFill>
              <a:latin typeface="Helvetica Neue"/>
              <a:ea typeface="Helvetica Neue"/>
              <a:cs typeface="Helvetica Neue"/>
              <a:sym typeface="Helvetica Neue"/>
            </a:endParaRPr>
          </a:p>
        </p:txBody>
      </p:sp>
      <p:sp>
        <p:nvSpPr>
          <p:cNvPr id="48" name="Shape 48"/>
          <p:cNvSpPr txBox="1"/>
          <p:nvPr/>
        </p:nvSpPr>
        <p:spPr>
          <a:xfrm>
            <a:off x="393700" y="5984977"/>
            <a:ext cx="7950200" cy="1015663"/>
          </a:xfrm>
          <a:prstGeom prst="rect">
            <a:avLst/>
          </a:prstGeom>
          <a:noFill/>
          <a:ln>
            <a:noFill/>
          </a:ln>
        </p:spPr>
        <p:txBody>
          <a:bodyPr spcFirstLastPara="1" wrap="square" lIns="91425" tIns="45700" rIns="91425" bIns="45700" anchor="t" anchorCtr="0">
            <a:noAutofit/>
          </a:bodyPr>
          <a:lstStyle/>
          <a:p>
            <a:pPr algn="ctr">
              <a:buClr>
                <a:srgbClr val="C4C4C4"/>
              </a:buClr>
              <a:buSzPts val="1200"/>
            </a:pPr>
            <a:r>
              <a:rPr lang="en-US" sz="1200" dirty="0">
                <a:solidFill>
                  <a:schemeClr val="bg1">
                    <a:lumMod val="75000"/>
                  </a:schemeClr>
                </a:solidFill>
                <a:latin typeface="Helvetica Neue"/>
              </a:rPr>
              <a:t>This work was supported by NASA/GSFC under Raytheon Co. contract number NNG15HZ39C.</a:t>
            </a:r>
          </a:p>
          <a:p>
            <a:pPr lvl="0" algn="ctr">
              <a:buClr>
                <a:srgbClr val="C4C4C4"/>
              </a:buClr>
              <a:buSzPts val="1200"/>
            </a:pPr>
            <a:r>
              <a:rPr lang="en-US" sz="1200" b="1" dirty="0">
                <a:solidFill>
                  <a:srgbClr val="C4C4C4"/>
                </a:solidFill>
              </a:rPr>
              <a:t> </a:t>
            </a:r>
            <a:r>
              <a:rPr lang="en-US" sz="1200" dirty="0">
                <a:solidFill>
                  <a:srgbClr val="C4C4C4"/>
                </a:solidFill>
              </a:rPr>
              <a:t>This document does not contain technology or Technical Data controlled under either the U.S. International Traffic in Arms Regulations or the U.S. Export Administration Regulations.</a:t>
            </a:r>
            <a:r>
              <a:rPr lang="en-US" sz="1200" b="0" i="0" u="none" strike="noStrike" cap="none" dirty="0">
                <a:solidFill>
                  <a:srgbClr val="000000"/>
                </a:solidFill>
                <a:latin typeface="Arial"/>
                <a:ea typeface="Arial"/>
                <a:cs typeface="Arial"/>
                <a:sym typeface="Arial"/>
              </a:rPr>
              <a:t/>
            </a:r>
            <a:br>
              <a:rPr lang="en-US" sz="1200" b="0" i="0" u="none" strike="noStrike" cap="none" dirty="0">
                <a:solidFill>
                  <a:srgbClr val="000000"/>
                </a:solidFill>
                <a:latin typeface="Arial"/>
                <a:ea typeface="Arial"/>
                <a:cs typeface="Arial"/>
                <a:sym typeface="Arial"/>
              </a:rPr>
            </a:br>
            <a:endParaRPr sz="1200" b="0" i="0" u="none" strike="noStrike" cap="none" dirty="0">
              <a:solidFill>
                <a:srgbClr val="C4C4C4"/>
              </a:solidFill>
              <a:latin typeface="Helvetica Neue"/>
              <a:ea typeface="Helvetica Neue"/>
              <a:cs typeface="Helvetica Neue"/>
              <a:sym typeface="Helvetica Neue"/>
            </a:endParaRPr>
          </a:p>
        </p:txBody>
      </p:sp>
      <p:sp>
        <p:nvSpPr>
          <p:cNvPr id="51" name="Shape 51"/>
          <p:cNvSpPr txBox="1">
            <a:spLocks noGrp="1"/>
          </p:cNvSpPr>
          <p:nvPr>
            <p:ph type="subTitle" idx="1"/>
          </p:nvPr>
        </p:nvSpPr>
        <p:spPr>
          <a:xfrm>
            <a:off x="174100" y="3998950"/>
            <a:ext cx="3540300" cy="1098600"/>
          </a:xfrm>
          <a:prstGeom prst="rect">
            <a:avLst/>
          </a:prstGeom>
          <a:noFill/>
          <a:ln>
            <a:noFill/>
          </a:ln>
        </p:spPr>
        <p:txBody>
          <a:bodyPr spcFirstLastPara="1" wrap="square" lIns="91425" tIns="45700" rIns="91425" bIns="45700" anchor="t" anchorCtr="0">
            <a:noAutofit/>
          </a:bodyPr>
          <a:lstStyle/>
          <a:p>
            <a:pPr marL="0" marR="0" lvl="0" indent="0" algn="l" rtl="0">
              <a:spcBef>
                <a:spcPts val="480"/>
              </a:spcBef>
              <a:spcAft>
                <a:spcPts val="0"/>
              </a:spcAft>
              <a:buClr>
                <a:srgbClr val="BFBFBF"/>
              </a:buClr>
              <a:buSzPts val="2400"/>
              <a:buFont typeface="Arial"/>
              <a:buNone/>
            </a:pPr>
            <a:r>
              <a:rPr lang="en-US" sz="1400" dirty="0" smtClean="0"/>
              <a:t>Elena </a:t>
            </a:r>
            <a:r>
              <a:rPr lang="en-US" sz="1400" dirty="0" err="1" smtClean="0"/>
              <a:t>Pourmal</a:t>
            </a:r>
            <a:endParaRPr sz="1400" dirty="0"/>
          </a:p>
          <a:p>
            <a:pPr marL="0" marR="0" lvl="0" indent="0" algn="l" rtl="0">
              <a:spcBef>
                <a:spcPts val="480"/>
              </a:spcBef>
              <a:spcAft>
                <a:spcPts val="0"/>
              </a:spcAft>
              <a:buClr>
                <a:srgbClr val="BFBFBF"/>
              </a:buClr>
              <a:buSzPts val="2400"/>
              <a:buFont typeface="Arial"/>
              <a:buNone/>
            </a:pPr>
            <a:r>
              <a:rPr lang="en-US" sz="1400" dirty="0" smtClean="0"/>
              <a:t>EED2 Technical Lead</a:t>
            </a:r>
            <a:endParaRPr sz="1400" i="1" dirty="0"/>
          </a:p>
          <a:p>
            <a:pPr marL="0" marR="0" lvl="0" indent="0" algn="l" rtl="0">
              <a:spcBef>
                <a:spcPts val="480"/>
              </a:spcBef>
              <a:spcAft>
                <a:spcPts val="0"/>
              </a:spcAft>
              <a:buClr>
                <a:srgbClr val="BFBFBF"/>
              </a:buClr>
              <a:buSzPts val="2400"/>
              <a:buFont typeface="Arial"/>
              <a:buNone/>
            </a:pPr>
            <a:r>
              <a:rPr lang="en-US" sz="1400" i="1" dirty="0" smtClean="0">
                <a:hlinkClick r:id="rId3"/>
              </a:rPr>
              <a:t>epourmal@hdfgroup.org</a:t>
            </a:r>
            <a:endParaRPr lang="en-US" sz="1400" i="1" dirty="0" smtClean="0"/>
          </a:p>
          <a:p>
            <a:pPr marL="0" marR="0" lvl="0" indent="0" algn="l" rtl="0">
              <a:spcBef>
                <a:spcPts val="480"/>
              </a:spcBef>
              <a:spcAft>
                <a:spcPts val="0"/>
              </a:spcAft>
              <a:buClr>
                <a:srgbClr val="BFBFBF"/>
              </a:buClr>
              <a:buSzPts val="2400"/>
              <a:buFont typeface="Arial"/>
              <a:buNone/>
            </a:pPr>
            <a:endParaRPr sz="1400" i="1" dirty="0"/>
          </a:p>
          <a:p>
            <a:pPr marL="0" marR="0" lvl="0" indent="0" algn="l" rtl="0">
              <a:spcBef>
                <a:spcPts val="480"/>
              </a:spcBef>
              <a:spcAft>
                <a:spcPts val="0"/>
              </a:spcAft>
              <a:buClr>
                <a:srgbClr val="BFBFBF"/>
              </a:buClr>
              <a:buSzPts val="2400"/>
              <a:buFont typeface="Arial"/>
              <a:buNone/>
            </a:pPr>
            <a:endParaRPr sz="1400" b="0" i="0" u="none" strike="noStrike" cap="none" dirty="0">
              <a:solidFill>
                <a:srgbClr val="BFBFBF"/>
              </a:solidFill>
              <a:latin typeface="Helvetica Neue"/>
              <a:ea typeface="Helvetica Neue"/>
              <a:cs typeface="Helvetica Neue"/>
              <a:sym typeface="Helvetica Neue"/>
            </a:endParaRPr>
          </a:p>
        </p:txBody>
      </p:sp>
      <p:sp>
        <p:nvSpPr>
          <p:cNvPr id="3" name="Subtitle 2"/>
          <p:cNvSpPr>
            <a:spLocks noGrp="1"/>
          </p:cNvSpPr>
          <p:nvPr>
            <p:ph type="subTitle" idx="1"/>
          </p:nvPr>
        </p:nvSpPr>
        <p:spPr/>
        <p:txBody>
          <a:bodyPr/>
          <a:lstStyle/>
          <a:p>
            <a:r>
              <a:rPr lang="en-US" dirty="0"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57200" y="1284270"/>
            <a:ext cx="8229600" cy="4885036"/>
          </a:xfrm>
        </p:spPr>
        <p:txBody>
          <a:bodyPr/>
          <a:lstStyle/>
          <a:p>
            <a:r>
              <a:rPr lang="en-US" dirty="0" smtClean="0"/>
              <a:t>Update on current HDF releases</a:t>
            </a:r>
          </a:p>
          <a:p>
            <a:pPr lvl="1"/>
            <a:r>
              <a:rPr lang="en-US" dirty="0" smtClean="0"/>
              <a:t>New features</a:t>
            </a:r>
          </a:p>
          <a:p>
            <a:r>
              <a:rPr lang="en-US" dirty="0" smtClean="0"/>
              <a:t>Moving to HDF5 1.10 series</a:t>
            </a:r>
          </a:p>
          <a:p>
            <a:pPr lvl="1"/>
            <a:r>
              <a:rPr lang="en-US" dirty="0"/>
              <a:t>Controlling HDF5 file </a:t>
            </a:r>
            <a:r>
              <a:rPr lang="en-US" dirty="0" smtClean="0"/>
              <a:t>versioning</a:t>
            </a:r>
            <a:endParaRPr lang="en-US" dirty="0"/>
          </a:p>
          <a:p>
            <a:pPr lvl="1"/>
            <a:r>
              <a:rPr lang="en-US" dirty="0" smtClean="0"/>
              <a:t>Taking advantage of HDF compression</a:t>
            </a:r>
          </a:p>
          <a:p>
            <a:r>
              <a:rPr lang="en-US" dirty="0" smtClean="0"/>
              <a:t>What is coming in HDF5 1.12?</a:t>
            </a:r>
          </a:p>
          <a:p>
            <a:pPr lvl="1"/>
            <a:r>
              <a:rPr lang="en-US" dirty="0" smtClean="0"/>
              <a:t>Non-POSIX I/O and new defaults</a:t>
            </a:r>
          </a:p>
          <a:p>
            <a:r>
              <a:rPr lang="en-US" dirty="0" smtClean="0"/>
              <a:t>Getting help with HDF software and data</a:t>
            </a:r>
            <a:endParaRPr lang="en-US" dirty="0"/>
          </a:p>
        </p:txBody>
      </p:sp>
      <p:sp>
        <p:nvSpPr>
          <p:cNvPr id="3" name="Title 2"/>
          <p:cNvSpPr>
            <a:spLocks noGrp="1"/>
          </p:cNvSpPr>
          <p:nvPr>
            <p:ph type="title"/>
          </p:nvPr>
        </p:nvSpPr>
        <p:spPr/>
        <p:txBody>
          <a:bodyPr/>
          <a:lstStyle/>
          <a:p>
            <a:r>
              <a:rPr lang="en-US" dirty="0" smtClean="0"/>
              <a:t>Outline</a:t>
            </a:r>
            <a:endParaRPr lang="en-US" dirty="0"/>
          </a:p>
        </p:txBody>
      </p:sp>
    </p:spTree>
    <p:extLst>
      <p:ext uri="{BB962C8B-B14F-4D97-AF65-F5344CB8AC3E}">
        <p14:creationId xmlns:p14="http://schemas.microsoft.com/office/powerpoint/2010/main" val="2737782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57200" y="1133797"/>
            <a:ext cx="8229600" cy="5012358"/>
          </a:xfrm>
        </p:spPr>
        <p:txBody>
          <a:bodyPr/>
          <a:lstStyle/>
          <a:p>
            <a:r>
              <a:rPr lang="en-US" sz="3000" dirty="0" smtClean="0"/>
              <a:t>HDF5 1.8.21 (June 2018)</a:t>
            </a:r>
            <a:endParaRPr lang="en-US" sz="3000" dirty="0"/>
          </a:p>
          <a:p>
            <a:pPr lvl="1"/>
            <a:r>
              <a:rPr lang="en-US" sz="2600" dirty="0" smtClean="0"/>
              <a:t>Vulnerability patches</a:t>
            </a:r>
          </a:p>
          <a:p>
            <a:pPr lvl="1"/>
            <a:r>
              <a:rPr lang="en-US" sz="2600" dirty="0" smtClean="0"/>
              <a:t>Tools fixes</a:t>
            </a:r>
          </a:p>
          <a:p>
            <a:pPr lvl="1"/>
            <a:r>
              <a:rPr lang="en-US" sz="2600" dirty="0" smtClean="0"/>
              <a:t>Support for Intel Fortran v 18 compiler on Windows</a:t>
            </a:r>
          </a:p>
          <a:p>
            <a:pPr lvl="1"/>
            <a:r>
              <a:rPr lang="en-US" sz="2400" i="1" dirty="0" smtClean="0">
                <a:solidFill>
                  <a:srgbClr val="C00000"/>
                </a:solidFill>
              </a:rPr>
              <a:t>There will be one more maintenance </a:t>
            </a:r>
            <a:r>
              <a:rPr lang="en-US" sz="2400" i="1" dirty="0">
                <a:solidFill>
                  <a:srgbClr val="C00000"/>
                </a:solidFill>
              </a:rPr>
              <a:t>release of HDF5 1.8 </a:t>
            </a:r>
            <a:r>
              <a:rPr lang="en-US" sz="2400" i="1" dirty="0" smtClean="0">
                <a:solidFill>
                  <a:srgbClr val="C00000"/>
                </a:solidFill>
              </a:rPr>
              <a:t>version. </a:t>
            </a:r>
            <a:r>
              <a:rPr lang="en-US" sz="2400" i="1" dirty="0">
                <a:solidFill>
                  <a:srgbClr val="C00000"/>
                </a:solidFill>
              </a:rPr>
              <a:t>It is time to move to HDF5 1.10 </a:t>
            </a:r>
            <a:r>
              <a:rPr lang="en-US" sz="2400" i="1" dirty="0" smtClean="0">
                <a:solidFill>
                  <a:srgbClr val="C00000"/>
                </a:solidFill>
              </a:rPr>
              <a:t>series</a:t>
            </a:r>
            <a:r>
              <a:rPr lang="en-US" sz="2400" i="1" dirty="0">
                <a:solidFill>
                  <a:srgbClr val="C00000"/>
                </a:solidFill>
              </a:rPr>
              <a:t>!</a:t>
            </a:r>
            <a:endParaRPr lang="en-US" sz="2600" dirty="0"/>
          </a:p>
          <a:p>
            <a:r>
              <a:rPr lang="en-US" sz="3000" dirty="0" err="1"/>
              <a:t>HDFView</a:t>
            </a:r>
            <a:r>
              <a:rPr lang="en-US" sz="3000" dirty="0"/>
              <a:t> 3.0  (June 2018)</a:t>
            </a:r>
          </a:p>
          <a:p>
            <a:r>
              <a:rPr lang="en-US" sz="3000" dirty="0" smtClean="0"/>
              <a:t>For more info see </a:t>
            </a:r>
            <a:r>
              <a:rPr lang="en-US" sz="3000" dirty="0" smtClean="0">
                <a:hlinkClick r:id="rId3"/>
              </a:rPr>
              <a:t>https://hdfgroup.org</a:t>
            </a:r>
            <a:r>
              <a:rPr lang="en-US" sz="3000" dirty="0" smtClean="0"/>
              <a:t> </a:t>
            </a:r>
          </a:p>
        </p:txBody>
      </p:sp>
      <p:sp>
        <p:nvSpPr>
          <p:cNvPr id="3" name="Title 2"/>
          <p:cNvSpPr>
            <a:spLocks noGrp="1"/>
          </p:cNvSpPr>
          <p:nvPr>
            <p:ph type="title"/>
          </p:nvPr>
        </p:nvSpPr>
        <p:spPr/>
        <p:txBody>
          <a:bodyPr/>
          <a:lstStyle/>
          <a:p>
            <a:r>
              <a:rPr lang="en-US" dirty="0" smtClean="0"/>
              <a:t>Current HDF releases</a:t>
            </a:r>
            <a:endParaRPr lang="en-US" dirty="0"/>
          </a:p>
        </p:txBody>
      </p:sp>
    </p:spTree>
    <p:extLst>
      <p:ext uri="{BB962C8B-B14F-4D97-AF65-F5344CB8AC3E}">
        <p14:creationId xmlns:p14="http://schemas.microsoft.com/office/powerpoint/2010/main" val="2107440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HDF5 1.10.2 ( March 2018)</a:t>
            </a:r>
            <a:endParaRPr lang="en-US" dirty="0"/>
          </a:p>
          <a:p>
            <a:pPr lvl="1"/>
            <a:r>
              <a:rPr lang="en-US" dirty="0" smtClean="0"/>
              <a:t>Vulnerability patches</a:t>
            </a:r>
          </a:p>
          <a:p>
            <a:pPr lvl="1"/>
            <a:r>
              <a:rPr lang="en-US" dirty="0"/>
              <a:t>Enabling control over </a:t>
            </a:r>
            <a:r>
              <a:rPr lang="en-US" dirty="0" smtClean="0"/>
              <a:t>the HDF5 file versioning</a:t>
            </a:r>
            <a:endParaRPr lang="en-US" dirty="0"/>
          </a:p>
          <a:p>
            <a:pPr lvl="1"/>
            <a:r>
              <a:rPr lang="en-US" dirty="0" smtClean="0"/>
              <a:t>Enabling compression for parallel (MPI I/O) writes</a:t>
            </a:r>
          </a:p>
          <a:p>
            <a:r>
              <a:rPr lang="en-US" dirty="0"/>
              <a:t>HDF5 1.10.3 is coming later this year</a:t>
            </a:r>
          </a:p>
          <a:p>
            <a:pPr lvl="1"/>
            <a:r>
              <a:rPr lang="en-US" dirty="0"/>
              <a:t>Parallel compression enhancements</a:t>
            </a:r>
          </a:p>
          <a:p>
            <a:r>
              <a:rPr lang="en-US" dirty="0" smtClean="0"/>
              <a:t>See </a:t>
            </a:r>
            <a:r>
              <a:rPr lang="en-US" dirty="0" smtClean="0">
                <a:hlinkClick r:id="rId3"/>
              </a:rPr>
              <a:t>https://hdfgroup.org</a:t>
            </a:r>
            <a:r>
              <a:rPr lang="en-US" dirty="0" smtClean="0"/>
              <a:t> for details</a:t>
            </a:r>
          </a:p>
        </p:txBody>
      </p:sp>
      <p:sp>
        <p:nvSpPr>
          <p:cNvPr id="3" name="Title 2"/>
          <p:cNvSpPr>
            <a:spLocks noGrp="1"/>
          </p:cNvSpPr>
          <p:nvPr>
            <p:ph type="title"/>
          </p:nvPr>
        </p:nvSpPr>
        <p:spPr/>
        <p:txBody>
          <a:bodyPr/>
          <a:lstStyle/>
          <a:p>
            <a:r>
              <a:rPr lang="en-US" dirty="0" smtClean="0"/>
              <a:t>Current HDF releases</a:t>
            </a:r>
            <a:endParaRPr lang="en-US" dirty="0"/>
          </a:p>
        </p:txBody>
      </p:sp>
    </p:spTree>
    <p:extLst>
      <p:ext uri="{BB962C8B-B14F-4D97-AF65-F5344CB8AC3E}">
        <p14:creationId xmlns:p14="http://schemas.microsoft.com/office/powerpoint/2010/main" val="1101896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a:t>Controlling HDF5 file </a:t>
            </a:r>
            <a:r>
              <a:rPr lang="en-US" dirty="0" smtClean="0"/>
              <a:t>versioning</a:t>
            </a:r>
          </a:p>
          <a:p>
            <a:pPr lvl="1"/>
            <a:r>
              <a:rPr lang="en-US" dirty="0" smtClean="0"/>
              <a:t>HDF5 library is ALWAYS backward compatible</a:t>
            </a:r>
          </a:p>
          <a:p>
            <a:pPr lvl="2"/>
            <a:r>
              <a:rPr lang="en-US" dirty="0" smtClean="0"/>
              <a:t>New version of the library will always read files created by the earlier versions</a:t>
            </a:r>
          </a:p>
          <a:p>
            <a:pPr lvl="1"/>
            <a:r>
              <a:rPr lang="en-US" dirty="0" smtClean="0"/>
              <a:t>HDF5 library is forward compatible</a:t>
            </a:r>
          </a:p>
          <a:p>
            <a:pPr lvl="2"/>
            <a:r>
              <a:rPr lang="en-US" dirty="0" smtClean="0"/>
              <a:t>By default the library will create objects in a file that can be read by the earlier versions of the library</a:t>
            </a:r>
          </a:p>
          <a:p>
            <a:pPr lvl="3"/>
            <a:r>
              <a:rPr lang="en-US" dirty="0" smtClean="0"/>
              <a:t>HDF5 file does not have a version</a:t>
            </a:r>
          </a:p>
          <a:p>
            <a:pPr lvl="3"/>
            <a:r>
              <a:rPr lang="en-US" dirty="0" smtClean="0"/>
              <a:t>Versioning is done on an object level</a:t>
            </a:r>
          </a:p>
          <a:p>
            <a:pPr lvl="3"/>
            <a:endParaRPr lang="en-US" b="1" dirty="0" smtClean="0"/>
          </a:p>
        </p:txBody>
      </p:sp>
      <p:sp>
        <p:nvSpPr>
          <p:cNvPr id="3" name="Title 2"/>
          <p:cNvSpPr>
            <a:spLocks noGrp="1"/>
          </p:cNvSpPr>
          <p:nvPr>
            <p:ph type="title"/>
          </p:nvPr>
        </p:nvSpPr>
        <p:spPr/>
        <p:txBody>
          <a:bodyPr/>
          <a:lstStyle/>
          <a:p>
            <a:r>
              <a:rPr lang="en-US" dirty="0" smtClean="0"/>
              <a:t>Moving to HDF5 1.10 series</a:t>
            </a:r>
            <a:endParaRPr lang="en-US" dirty="0"/>
          </a:p>
        </p:txBody>
      </p:sp>
    </p:spTree>
    <p:extLst>
      <p:ext uri="{BB962C8B-B14F-4D97-AF65-F5344CB8AC3E}">
        <p14:creationId xmlns:p14="http://schemas.microsoft.com/office/powerpoint/2010/main" val="1466496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sz="2600" dirty="0" smtClean="0"/>
              <a:t>Q: How one can assure that HDF5 files created by HDF5 library version 1.10 and later will be read by the applications based on HDF5 1.8 and earlier?</a:t>
            </a:r>
          </a:p>
          <a:p>
            <a:pPr marL="457200" lvl="1" indent="-431800">
              <a:spcBef>
                <a:spcPts val="640"/>
              </a:spcBef>
              <a:buSzPts val="3200"/>
              <a:buFont typeface="Arial"/>
              <a:buChar char="•"/>
            </a:pPr>
            <a:r>
              <a:rPr lang="en-US" sz="2600" dirty="0" smtClean="0"/>
              <a:t>A: Use </a:t>
            </a:r>
            <a:r>
              <a:rPr lang="en-US" sz="2600" dirty="0">
                <a:solidFill>
                  <a:schemeClr val="tx1"/>
                </a:solidFill>
              </a:rPr>
              <a:t>H5Pset_libver_bounds( </a:t>
            </a:r>
            <a:r>
              <a:rPr lang="en-US" sz="2600" i="1" dirty="0" err="1">
                <a:solidFill>
                  <a:schemeClr val="tx1"/>
                </a:solidFill>
              </a:rPr>
              <a:t>hid_t</a:t>
            </a:r>
            <a:r>
              <a:rPr lang="en-US" sz="2600" dirty="0">
                <a:solidFill>
                  <a:schemeClr val="tx1"/>
                </a:solidFill>
              </a:rPr>
              <a:t> </a:t>
            </a:r>
            <a:r>
              <a:rPr lang="en-US" sz="2600" dirty="0" err="1">
                <a:solidFill>
                  <a:schemeClr val="tx1"/>
                </a:solidFill>
              </a:rPr>
              <a:t>fapl_id</a:t>
            </a:r>
            <a:r>
              <a:rPr lang="en-US" sz="2600" dirty="0">
                <a:solidFill>
                  <a:schemeClr val="tx1"/>
                </a:solidFill>
              </a:rPr>
              <a:t>, </a:t>
            </a:r>
            <a:r>
              <a:rPr lang="en-US" sz="2600" i="1" dirty="0">
                <a:solidFill>
                  <a:schemeClr val="tx1"/>
                </a:solidFill>
              </a:rPr>
              <a:t>H5F_libver_t</a:t>
            </a:r>
            <a:r>
              <a:rPr lang="en-US" sz="2600" dirty="0">
                <a:solidFill>
                  <a:schemeClr val="tx1"/>
                </a:solidFill>
              </a:rPr>
              <a:t> low, </a:t>
            </a:r>
            <a:r>
              <a:rPr lang="en-US" sz="2600" i="1" dirty="0">
                <a:solidFill>
                  <a:schemeClr val="tx1"/>
                </a:solidFill>
              </a:rPr>
              <a:t>H5F_libver_t</a:t>
            </a:r>
            <a:r>
              <a:rPr lang="en-US" sz="2600" dirty="0">
                <a:solidFill>
                  <a:schemeClr val="tx1"/>
                </a:solidFill>
              </a:rPr>
              <a:t> high </a:t>
            </a:r>
            <a:r>
              <a:rPr lang="en-US" sz="2600" dirty="0" smtClean="0">
                <a:solidFill>
                  <a:schemeClr val="tx1"/>
                </a:solidFill>
              </a:rPr>
              <a:t>) in applications</a:t>
            </a:r>
          </a:p>
          <a:p>
            <a:pPr marL="914400" lvl="2" indent="-431800">
              <a:spcBef>
                <a:spcPts val="640"/>
              </a:spcBef>
              <a:buSzPts val="3200"/>
            </a:pPr>
            <a:r>
              <a:rPr lang="en-US" sz="2200" dirty="0" smtClean="0">
                <a:solidFill>
                  <a:schemeClr val="tx1"/>
                </a:solidFill>
              </a:rPr>
              <a:t>Uses file access property to specify the features that can be created by the library specified by the “high” parameter  and latest versions of the objects available in the library specified by the “low” parameter.</a:t>
            </a:r>
          </a:p>
          <a:p>
            <a:pPr marL="914400" lvl="2" indent="-431800">
              <a:spcBef>
                <a:spcPts val="640"/>
              </a:spcBef>
              <a:buSzPts val="3200"/>
            </a:pPr>
            <a:r>
              <a:rPr lang="en-US" i="1" dirty="0"/>
              <a:t>H5F_LIBVER_EARLIEST, H5F_LIBVER_V18, H5F_LIBVER_V110 , H5F_LIBVER_LATEST</a:t>
            </a:r>
            <a:endParaRPr lang="en-US" b="1" dirty="0" smtClean="0"/>
          </a:p>
        </p:txBody>
      </p:sp>
      <p:sp>
        <p:nvSpPr>
          <p:cNvPr id="3" name="Title 2"/>
          <p:cNvSpPr>
            <a:spLocks noGrp="1"/>
          </p:cNvSpPr>
          <p:nvPr>
            <p:ph type="title"/>
          </p:nvPr>
        </p:nvSpPr>
        <p:spPr/>
        <p:txBody>
          <a:bodyPr/>
          <a:lstStyle/>
          <a:p>
            <a:r>
              <a:rPr lang="en-US" dirty="0" smtClean="0"/>
              <a:t>Moving to HDF5 1.10 series</a:t>
            </a:r>
            <a:endParaRPr lang="en-US" dirty="0"/>
          </a:p>
        </p:txBody>
      </p:sp>
    </p:spTree>
    <p:extLst>
      <p:ext uri="{BB962C8B-B14F-4D97-AF65-F5344CB8AC3E}">
        <p14:creationId xmlns:p14="http://schemas.microsoft.com/office/powerpoint/2010/main" val="20639807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57200" y="844422"/>
            <a:ext cx="8316410" cy="5116535"/>
          </a:xfrm>
        </p:spPr>
        <p:txBody>
          <a:bodyPr/>
          <a:lstStyle/>
          <a:p>
            <a:r>
              <a:rPr lang="en-US" sz="3000" dirty="0" smtClean="0"/>
              <a:t>Taking advantage of HDF5 compression</a:t>
            </a:r>
          </a:p>
          <a:p>
            <a:pPr lvl="1"/>
            <a:r>
              <a:rPr lang="en-US" sz="2600" dirty="0"/>
              <a:t>Compression works for both sequential and </a:t>
            </a:r>
            <a:r>
              <a:rPr lang="en-US" sz="2600" dirty="0">
                <a:solidFill>
                  <a:schemeClr val="bg2">
                    <a:lumMod val="60000"/>
                    <a:lumOff val="40000"/>
                  </a:schemeClr>
                </a:solidFill>
              </a:rPr>
              <a:t>parallel (MPI I/O)</a:t>
            </a:r>
            <a:r>
              <a:rPr lang="en-US" sz="2600" dirty="0"/>
              <a:t> writes/reads</a:t>
            </a:r>
          </a:p>
          <a:p>
            <a:pPr lvl="1"/>
            <a:r>
              <a:rPr lang="en-US" sz="2600" dirty="0" smtClean="0"/>
              <a:t>HDF5 supports GZIP and SZIP compressions</a:t>
            </a:r>
          </a:p>
          <a:p>
            <a:pPr lvl="2"/>
            <a:r>
              <a:rPr lang="en-US" sz="2000" dirty="0" smtClean="0"/>
              <a:t>Open Source and free SZIP from German Climate </a:t>
            </a:r>
            <a:r>
              <a:rPr lang="en-US" sz="2000" dirty="0"/>
              <a:t>Computing Center </a:t>
            </a:r>
            <a:r>
              <a:rPr lang="en-US" sz="2000" dirty="0">
                <a:hlinkClick r:id="rId3"/>
              </a:rPr>
              <a:t>https://</a:t>
            </a:r>
            <a:r>
              <a:rPr lang="en-US" sz="2000" dirty="0" smtClean="0">
                <a:hlinkClick r:id="rId3"/>
              </a:rPr>
              <a:t>www.dkrz.de/redmine/projects/aec/wiki/Downloads</a:t>
            </a:r>
            <a:r>
              <a:rPr lang="en-US" sz="2000" dirty="0" smtClean="0"/>
              <a:t> </a:t>
            </a:r>
          </a:p>
          <a:p>
            <a:pPr lvl="2"/>
            <a:r>
              <a:rPr lang="en-US" sz="2000" dirty="0" smtClean="0"/>
              <a:t>Fully compatible with SZIP provided by The HDF Group (encoder is not free for commercial data usage)</a:t>
            </a:r>
          </a:p>
          <a:p>
            <a:pPr lvl="1"/>
            <a:r>
              <a:rPr lang="en-US" sz="2600" dirty="0" smtClean="0"/>
              <a:t>Multiple third-party compressions available as plugins; see </a:t>
            </a:r>
            <a:r>
              <a:rPr lang="en-US" sz="2000" dirty="0" smtClean="0">
                <a:hlinkClick r:id="rId4"/>
              </a:rPr>
              <a:t>https</a:t>
            </a:r>
            <a:r>
              <a:rPr lang="en-US" sz="2000" dirty="0">
                <a:hlinkClick r:id="rId4"/>
              </a:rPr>
              <a:t>://</a:t>
            </a:r>
            <a:r>
              <a:rPr lang="en-US" sz="2000" dirty="0" smtClean="0">
                <a:hlinkClick r:id="rId4"/>
              </a:rPr>
              <a:t>portal.hdfgroup.org/display/support/Contributions</a:t>
            </a:r>
            <a:r>
              <a:rPr lang="en-US" sz="2000" dirty="0" smtClean="0"/>
              <a:t> </a:t>
            </a:r>
          </a:p>
          <a:p>
            <a:pPr lvl="1"/>
            <a:r>
              <a:rPr lang="en-US" sz="2600" dirty="0" smtClean="0"/>
              <a:t>One compression doesn’t fit all data!</a:t>
            </a:r>
            <a:endParaRPr lang="en-US" sz="2600" dirty="0"/>
          </a:p>
        </p:txBody>
      </p:sp>
      <p:sp>
        <p:nvSpPr>
          <p:cNvPr id="3" name="Title 2"/>
          <p:cNvSpPr>
            <a:spLocks noGrp="1"/>
          </p:cNvSpPr>
          <p:nvPr>
            <p:ph type="title"/>
          </p:nvPr>
        </p:nvSpPr>
        <p:spPr/>
        <p:txBody>
          <a:bodyPr/>
          <a:lstStyle/>
          <a:p>
            <a:r>
              <a:rPr lang="en-US" dirty="0" smtClean="0"/>
              <a:t>Moving to HDF5 1.10 series</a:t>
            </a:r>
            <a:endParaRPr lang="en-US" dirty="0"/>
          </a:p>
        </p:txBody>
      </p:sp>
    </p:spTree>
    <p:extLst>
      <p:ext uri="{BB962C8B-B14F-4D97-AF65-F5344CB8AC3E}">
        <p14:creationId xmlns:p14="http://schemas.microsoft.com/office/powerpoint/2010/main" val="1764523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57200" y="1018046"/>
            <a:ext cx="8316410" cy="5116535"/>
          </a:xfrm>
        </p:spPr>
        <p:txBody>
          <a:bodyPr/>
          <a:lstStyle/>
          <a:p>
            <a:r>
              <a:rPr lang="en-US" sz="3000" dirty="0" smtClean="0"/>
              <a:t>Using compression with Sentinel Data</a:t>
            </a:r>
          </a:p>
          <a:p>
            <a:pPr lvl="1"/>
            <a:r>
              <a:rPr lang="en-US" sz="2400" dirty="0"/>
              <a:t>HDF5 file that was created by converting Sentinel 1 </a:t>
            </a:r>
            <a:r>
              <a:rPr lang="en-US" sz="2400" dirty="0" err="1"/>
              <a:t>GeoTiff</a:t>
            </a:r>
            <a:r>
              <a:rPr lang="en-US" sz="2400" dirty="0"/>
              <a:t> </a:t>
            </a:r>
            <a:r>
              <a:rPr lang="en-US" sz="2400" dirty="0" smtClean="0"/>
              <a:t>file. </a:t>
            </a:r>
          </a:p>
          <a:p>
            <a:pPr lvl="1"/>
            <a:r>
              <a:rPr lang="en-US" sz="2400" dirty="0" smtClean="0"/>
              <a:t>File contains one </a:t>
            </a:r>
            <a:r>
              <a:rPr lang="en-US" sz="2400" dirty="0"/>
              <a:t>32-bit integer array with dimensions </a:t>
            </a:r>
            <a:r>
              <a:rPr lang="en-US" sz="2400" dirty="0" smtClean="0"/>
              <a:t>20256x25478; dimensions </a:t>
            </a:r>
            <a:r>
              <a:rPr lang="en-US" sz="2400" dirty="0"/>
              <a:t>correspond to the number of image strips stored in the original Sentinel 1 </a:t>
            </a:r>
            <a:r>
              <a:rPr lang="en-US" sz="2400" dirty="0" err="1"/>
              <a:t>GeoTiff</a:t>
            </a:r>
            <a:r>
              <a:rPr lang="en-US" sz="2400" dirty="0"/>
              <a:t> file</a:t>
            </a:r>
            <a:r>
              <a:rPr lang="en-US" sz="2400" dirty="0" smtClean="0"/>
              <a:t>.</a:t>
            </a:r>
            <a:endParaRPr lang="en-US" sz="2600" dirty="0"/>
          </a:p>
          <a:p>
            <a:pPr lvl="1"/>
            <a:endParaRPr lang="en-US" sz="2400" dirty="0" smtClean="0"/>
          </a:p>
        </p:txBody>
      </p:sp>
      <p:sp>
        <p:nvSpPr>
          <p:cNvPr id="3" name="Title 2"/>
          <p:cNvSpPr>
            <a:spLocks noGrp="1"/>
          </p:cNvSpPr>
          <p:nvPr>
            <p:ph type="title"/>
          </p:nvPr>
        </p:nvSpPr>
        <p:spPr/>
        <p:txBody>
          <a:bodyPr/>
          <a:lstStyle/>
          <a:p>
            <a:r>
              <a:rPr lang="en-US" dirty="0" smtClean="0"/>
              <a:t>HDF5 Compression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12566995"/>
              </p:ext>
            </p:extLst>
          </p:nvPr>
        </p:nvGraphicFramePr>
        <p:xfrm>
          <a:off x="457200" y="4150237"/>
          <a:ext cx="8409008" cy="1676400"/>
        </p:xfrm>
        <a:graphic>
          <a:graphicData uri="http://schemas.openxmlformats.org/drawingml/2006/table">
            <a:tbl>
              <a:tblPr firstRow="1" firstCol="1" bandRow="1">
                <a:tableStyleId>{B301B821-A1FF-4177-AEE7-76D212191A09}</a:tableStyleId>
              </a:tblPr>
              <a:tblGrid>
                <a:gridCol w="2863901"/>
                <a:gridCol w="2552822"/>
                <a:gridCol w="2992285"/>
              </a:tblGrid>
              <a:tr h="205105">
                <a:tc>
                  <a:txBody>
                    <a:bodyPr/>
                    <a:lstStyle/>
                    <a:p>
                      <a:pPr marL="0" marR="0">
                        <a:spcBef>
                          <a:spcPts val="0"/>
                        </a:spcBef>
                        <a:spcAft>
                          <a:spcPts val="0"/>
                        </a:spcAft>
                      </a:pPr>
                      <a:r>
                        <a:rPr lang="en-US" sz="2200" b="0" dirty="0">
                          <a:effectLst/>
                        </a:rPr>
                        <a:t>Compression</a:t>
                      </a:r>
                      <a:endParaRPr lang="en-US" sz="2200" b="0" dirty="0">
                        <a:solidFill>
                          <a:schemeClr val="tx1"/>
                        </a:solidFill>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b="0" dirty="0" smtClean="0">
                          <a:effectLst/>
                        </a:rPr>
                        <a:t>Compression</a:t>
                      </a:r>
                      <a:r>
                        <a:rPr lang="en-US" sz="2200" b="0" baseline="0" dirty="0" smtClean="0">
                          <a:effectLst/>
                        </a:rPr>
                        <a:t> ratio</a:t>
                      </a:r>
                      <a:endParaRPr lang="en-US" sz="2200" b="0" dirty="0">
                        <a:solidFill>
                          <a:schemeClr val="tx1"/>
                        </a:solidFill>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b="0" dirty="0">
                          <a:effectLst/>
                        </a:rPr>
                        <a:t>File size in bytes</a:t>
                      </a:r>
                      <a:endParaRPr lang="en-US" sz="2200" b="0" dirty="0">
                        <a:solidFill>
                          <a:schemeClr val="tx1"/>
                        </a:solidFill>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2200" b="0" dirty="0">
                          <a:effectLst/>
                        </a:rPr>
                        <a:t>No compression</a:t>
                      </a:r>
                      <a:endParaRPr lang="en-US" sz="2200" b="0" dirty="0">
                        <a:solidFill>
                          <a:schemeClr val="tx1"/>
                        </a:solidFill>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dirty="0">
                          <a:effectLst/>
                        </a:rPr>
                        <a:t>1</a:t>
                      </a:r>
                      <a:endParaRPr lang="en-US" sz="220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dirty="0" smtClean="0">
                          <a:effectLst/>
                        </a:rPr>
                        <a:t>2065283096 (2GB)</a:t>
                      </a:r>
                      <a:endParaRPr lang="en-US" sz="2200" dirty="0">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2200" b="0" dirty="0">
                          <a:effectLst/>
                        </a:rPr>
                        <a:t>SZIP</a:t>
                      </a:r>
                      <a:endParaRPr lang="en-US" sz="2200" b="0" dirty="0">
                        <a:solidFill>
                          <a:schemeClr val="tx1"/>
                        </a:solidFill>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a:effectLst/>
                        </a:rPr>
                        <a:t>1.062</a:t>
                      </a:r>
                      <a:endParaRPr lang="en-US" sz="2200">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a:effectLst/>
                        </a:rPr>
                        <a:t>1944126897</a:t>
                      </a:r>
                      <a:endParaRPr lang="en-US" sz="2200">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2200" b="0" dirty="0">
                          <a:effectLst/>
                        </a:rPr>
                        <a:t>GZIP</a:t>
                      </a:r>
                      <a:endParaRPr lang="en-US" sz="2200" b="0" dirty="0">
                        <a:solidFill>
                          <a:schemeClr val="tx1"/>
                        </a:solidFill>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dirty="0">
                          <a:effectLst/>
                        </a:rPr>
                        <a:t>1.966</a:t>
                      </a:r>
                      <a:endParaRPr lang="en-US" sz="220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a:effectLst/>
                        </a:rPr>
                        <a:t>1049969129</a:t>
                      </a:r>
                      <a:endParaRPr lang="en-US" sz="2200">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2200" b="0" dirty="0">
                          <a:effectLst/>
                          <a:highlight>
                            <a:srgbClr val="FFFF00"/>
                          </a:highlight>
                        </a:rPr>
                        <a:t>SHUFFLE + GZIP</a:t>
                      </a:r>
                      <a:endParaRPr lang="en-US" sz="2200" b="0" dirty="0">
                        <a:solidFill>
                          <a:schemeClr val="tx1"/>
                        </a:solidFill>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dirty="0">
                          <a:effectLst/>
                          <a:highlight>
                            <a:srgbClr val="FFFF00"/>
                          </a:highlight>
                        </a:rPr>
                        <a:t>2.192</a:t>
                      </a:r>
                      <a:endParaRPr lang="en-US" sz="220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2200" dirty="0" smtClean="0">
                          <a:effectLst/>
                          <a:highlight>
                            <a:srgbClr val="FFFF00"/>
                          </a:highlight>
                        </a:rPr>
                        <a:t>941879752 (&lt; 1GB)</a:t>
                      </a:r>
                      <a:endParaRPr lang="en-US" sz="2200" dirty="0">
                        <a:effectLst/>
                        <a:latin typeface="Times New Roman" charset="0"/>
                        <a:ea typeface="Calibri" charset="0"/>
                      </a:endParaRPr>
                    </a:p>
                  </a:txBody>
                  <a:tcPr marL="68580" marR="68580" marT="0" marB="0"/>
                </a:tc>
              </a:tr>
            </a:tbl>
          </a:graphicData>
        </a:graphic>
      </p:graphicFrame>
    </p:spTree>
    <p:extLst>
      <p:ext uri="{BB962C8B-B14F-4D97-AF65-F5344CB8AC3E}">
        <p14:creationId xmlns:p14="http://schemas.microsoft.com/office/powerpoint/2010/main" val="18915899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27322" y="1018046"/>
            <a:ext cx="8646288" cy="5116535"/>
          </a:xfrm>
        </p:spPr>
        <p:txBody>
          <a:bodyPr/>
          <a:lstStyle/>
          <a:p>
            <a:r>
              <a:rPr lang="en-US" sz="3000" dirty="0" smtClean="0"/>
              <a:t>Using compression with </a:t>
            </a:r>
            <a:r>
              <a:rPr lang="en-US" sz="3000" dirty="0" err="1" smtClean="0"/>
              <a:t>SeaSat</a:t>
            </a:r>
            <a:r>
              <a:rPr lang="en-US" sz="3000" dirty="0" smtClean="0"/>
              <a:t> Data</a:t>
            </a:r>
          </a:p>
          <a:p>
            <a:pPr lvl="1"/>
            <a:r>
              <a:rPr lang="en-US" sz="2400" dirty="0"/>
              <a:t>HDF5 file </a:t>
            </a:r>
            <a:r>
              <a:rPr lang="en-US" sz="2400" dirty="0" smtClean="0"/>
              <a:t>contained 3 datasets</a:t>
            </a:r>
          </a:p>
          <a:p>
            <a:pPr lvl="1"/>
            <a:r>
              <a:rPr lang="en-US" sz="2400" dirty="0"/>
              <a:t>Table below shows CR for each dataset when using GZIP, SZIP and combinations of SHUFFLE and GZIP</a:t>
            </a:r>
          </a:p>
          <a:p>
            <a:pPr lvl="1"/>
            <a:r>
              <a:rPr lang="en-US" sz="2400" dirty="0" smtClean="0"/>
              <a:t>Different compressions (highlighted) can be applied to get compression ratio (CR) of 1.9</a:t>
            </a:r>
          </a:p>
          <a:p>
            <a:pPr lvl="1"/>
            <a:endParaRPr lang="en-US" sz="2400" dirty="0" smtClean="0"/>
          </a:p>
          <a:p>
            <a:pPr lvl="1"/>
            <a:endParaRPr lang="en-US" sz="2400" dirty="0" smtClean="0"/>
          </a:p>
          <a:p>
            <a:pPr lvl="1"/>
            <a:endParaRPr lang="en-US" sz="2400" dirty="0" smtClean="0"/>
          </a:p>
        </p:txBody>
      </p:sp>
      <p:sp>
        <p:nvSpPr>
          <p:cNvPr id="3" name="Title 2"/>
          <p:cNvSpPr>
            <a:spLocks noGrp="1"/>
          </p:cNvSpPr>
          <p:nvPr>
            <p:ph type="title"/>
          </p:nvPr>
        </p:nvSpPr>
        <p:spPr/>
        <p:txBody>
          <a:bodyPr/>
          <a:lstStyle/>
          <a:p>
            <a:r>
              <a:rPr lang="en-US" dirty="0" smtClean="0"/>
              <a:t>HDF5 Compression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918852660"/>
              </p:ext>
            </p:extLst>
          </p:nvPr>
        </p:nvGraphicFramePr>
        <p:xfrm>
          <a:off x="289368" y="3992566"/>
          <a:ext cx="8484240" cy="1920240"/>
        </p:xfrm>
        <a:graphic>
          <a:graphicData uri="http://schemas.openxmlformats.org/drawingml/2006/table">
            <a:tbl>
              <a:tblPr firstRow="1" firstCol="1" bandRow="1">
                <a:tableStyleId>{B301B821-A1FF-4177-AEE7-76D212191A09}</a:tableStyleId>
              </a:tblPr>
              <a:tblGrid>
                <a:gridCol w="1794075"/>
                <a:gridCol w="1034005"/>
                <a:gridCol w="1414040"/>
                <a:gridCol w="1414040"/>
                <a:gridCol w="1414040"/>
                <a:gridCol w="1414040"/>
              </a:tblGrid>
              <a:tr h="0">
                <a:tc>
                  <a:txBody>
                    <a:bodyPr/>
                    <a:lstStyle/>
                    <a:p>
                      <a:pPr marL="0" marR="0">
                        <a:spcBef>
                          <a:spcPts val="0"/>
                        </a:spcBef>
                        <a:spcAft>
                          <a:spcPts val="0"/>
                        </a:spcAft>
                      </a:pPr>
                      <a:r>
                        <a:rPr lang="en-US" sz="1800" b="0" dirty="0">
                          <a:effectLst/>
                        </a:rPr>
                        <a:t>Compression</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b="0" dirty="0">
                          <a:effectLst/>
                        </a:rPr>
                        <a:t>CR HH</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b="0" dirty="0">
                          <a:effectLst/>
                        </a:rPr>
                        <a:t>CR latitude </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b="0" dirty="0">
                          <a:effectLst/>
                        </a:rPr>
                        <a:t>CR longitude</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b="0" dirty="0">
                          <a:effectLst/>
                        </a:rPr>
                        <a:t>Total file size in bytes</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b="0" dirty="0">
                          <a:effectLst/>
                        </a:rPr>
                        <a:t>TCR</a:t>
                      </a:r>
                      <a:endParaRPr lang="en-US" sz="1800" b="0" dirty="0">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1800" b="0" dirty="0">
                          <a:effectLst/>
                        </a:rPr>
                        <a:t>Original file (GZIP)</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1.167</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2.693</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2.747</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407848072</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1</a:t>
                      </a:r>
                      <a:endParaRPr lang="en-US" sz="1800" b="0">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1800" b="0" dirty="0">
                          <a:effectLst/>
                        </a:rPr>
                        <a:t>SZIP</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highlight>
                            <a:srgbClr val="FFFF00"/>
                          </a:highlight>
                        </a:rPr>
                        <a:t>1.337</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3.789</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4.423</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317040127</a:t>
                      </a:r>
                      <a:endParaRPr lang="en-US" sz="1800" b="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1.29</a:t>
                      </a:r>
                      <a:endParaRPr lang="en-US" sz="1800" b="0">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1800" b="0" dirty="0">
                          <a:effectLst/>
                        </a:rPr>
                        <a:t>SHUFFLE + GZIP</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dirty="0">
                          <a:effectLst/>
                        </a:rPr>
                        <a:t>1.329</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dirty="0">
                          <a:effectLst/>
                          <a:highlight>
                            <a:srgbClr val="FFFF00"/>
                          </a:highlight>
                        </a:rPr>
                        <a:t>20.049</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dirty="0">
                          <a:effectLst/>
                          <a:highlight>
                            <a:srgbClr val="FFFF00"/>
                          </a:highlight>
                        </a:rPr>
                        <a:t>24.003</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dirty="0">
                          <a:effectLst/>
                        </a:rPr>
                        <a:t>216176244</a:t>
                      </a:r>
                      <a:endParaRPr lang="en-US" sz="1800" b="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dirty="0">
                          <a:effectLst/>
                          <a:highlight>
                            <a:srgbClr val="FFFF00"/>
                          </a:highlight>
                        </a:rPr>
                        <a:t>1.89</a:t>
                      </a:r>
                      <a:endParaRPr lang="en-US" sz="1800" b="0" dirty="0">
                        <a:effectLst/>
                        <a:latin typeface="Times New Roman" charset="0"/>
                        <a:ea typeface="Calibri" charset="0"/>
                      </a:endParaRPr>
                    </a:p>
                  </a:txBody>
                  <a:tcPr marL="68580" marR="68580" marT="0" marB="0"/>
                </a:tc>
              </a:tr>
            </a:tbl>
          </a:graphicData>
        </a:graphic>
      </p:graphicFrame>
    </p:spTree>
    <p:extLst>
      <p:ext uri="{BB962C8B-B14F-4D97-AF65-F5344CB8AC3E}">
        <p14:creationId xmlns:p14="http://schemas.microsoft.com/office/powerpoint/2010/main" val="4250344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27322" y="1018046"/>
            <a:ext cx="8646288" cy="5116535"/>
          </a:xfrm>
        </p:spPr>
        <p:txBody>
          <a:bodyPr/>
          <a:lstStyle/>
          <a:p>
            <a:r>
              <a:rPr lang="en-US" sz="3000" dirty="0" smtClean="0"/>
              <a:t>Using compression with </a:t>
            </a:r>
            <a:r>
              <a:rPr lang="en-US" sz="3000" dirty="0" err="1" smtClean="0"/>
              <a:t>SeaSat</a:t>
            </a:r>
            <a:r>
              <a:rPr lang="en-US" sz="3000" dirty="0" smtClean="0"/>
              <a:t> Data</a:t>
            </a:r>
          </a:p>
          <a:p>
            <a:pPr lvl="1"/>
            <a:r>
              <a:rPr lang="en-US" sz="2400" dirty="0" smtClean="0"/>
              <a:t>Compression and decompression will differ depending on the method</a:t>
            </a:r>
          </a:p>
          <a:p>
            <a:pPr lvl="1"/>
            <a:r>
              <a:rPr lang="en-US" sz="2400" dirty="0" smtClean="0"/>
              <a:t>Table below shows </a:t>
            </a:r>
            <a:r>
              <a:rPr lang="en-US" sz="2400" dirty="0"/>
              <a:t>e</a:t>
            </a:r>
            <a:r>
              <a:rPr lang="en-US" sz="2400" dirty="0" smtClean="0"/>
              <a:t>lapsed </a:t>
            </a:r>
            <a:r>
              <a:rPr lang="en-US" sz="2400" dirty="0"/>
              <a:t>times </a:t>
            </a:r>
            <a:r>
              <a:rPr lang="en-US" sz="2400" dirty="0" smtClean="0"/>
              <a:t>for </a:t>
            </a:r>
            <a:r>
              <a:rPr lang="en-US" sz="2400" dirty="0"/>
              <a:t>the h5repack to encode data and h5dump </a:t>
            </a:r>
            <a:r>
              <a:rPr lang="en-US" sz="2400" dirty="0" smtClean="0"/>
              <a:t>to display </a:t>
            </a:r>
            <a:r>
              <a:rPr lang="en-US" sz="2400" dirty="0"/>
              <a:t>data for </a:t>
            </a:r>
            <a:r>
              <a:rPr lang="en-US" sz="2400" dirty="0" err="1"/>
              <a:t>SeaSat</a:t>
            </a:r>
            <a:r>
              <a:rPr lang="en-US" sz="2400" dirty="0"/>
              <a:t> </a:t>
            </a:r>
            <a:r>
              <a:rPr lang="en-US" sz="2400" dirty="0" smtClean="0"/>
              <a:t>file.</a:t>
            </a:r>
            <a:endParaRPr lang="en-US" sz="2400" dirty="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p:txBody>
      </p:sp>
      <p:sp>
        <p:nvSpPr>
          <p:cNvPr id="3" name="Title 2"/>
          <p:cNvSpPr>
            <a:spLocks noGrp="1"/>
          </p:cNvSpPr>
          <p:nvPr>
            <p:ph type="title"/>
          </p:nvPr>
        </p:nvSpPr>
        <p:spPr/>
        <p:txBody>
          <a:bodyPr/>
          <a:lstStyle/>
          <a:p>
            <a:r>
              <a:rPr lang="en-US" dirty="0" smtClean="0"/>
              <a:t>HDF5 Compression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08324"/>
              </p:ext>
            </p:extLst>
          </p:nvPr>
        </p:nvGraphicFramePr>
        <p:xfrm>
          <a:off x="243070" y="3868133"/>
          <a:ext cx="8646288" cy="2194560"/>
        </p:xfrm>
        <a:graphic>
          <a:graphicData uri="http://schemas.openxmlformats.org/drawingml/2006/table">
            <a:tbl>
              <a:tblPr firstRow="1" firstCol="1" bandRow="1">
                <a:tableStyleId>{B301B821-A1FF-4177-AEE7-76D212191A09}</a:tableStyleId>
              </a:tblPr>
              <a:tblGrid>
                <a:gridCol w="2002470"/>
                <a:gridCol w="879625"/>
                <a:gridCol w="2720050"/>
                <a:gridCol w="3044143"/>
              </a:tblGrid>
              <a:tr h="0">
                <a:tc>
                  <a:txBody>
                    <a:bodyPr/>
                    <a:lstStyle/>
                    <a:p>
                      <a:pPr marL="0" marR="0">
                        <a:spcBef>
                          <a:spcPts val="0"/>
                        </a:spcBef>
                        <a:spcAft>
                          <a:spcPts val="0"/>
                        </a:spcAft>
                      </a:pPr>
                      <a:r>
                        <a:rPr lang="en-US" sz="1800" dirty="0">
                          <a:effectLst/>
                        </a:rPr>
                        <a:t>Compression</a:t>
                      </a:r>
                      <a:endParaRPr lang="en-US" sz="1800" dirty="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TCR</a:t>
                      </a:r>
                      <a:endParaRPr lang="en-US" sz="180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a:effectLst/>
                        </a:rPr>
                        <a:t>Time to compress using h5repack </a:t>
                      </a:r>
                    </a:p>
                    <a:p>
                      <a:pPr marL="0" marR="0">
                        <a:spcBef>
                          <a:spcPts val="0"/>
                        </a:spcBef>
                        <a:spcAft>
                          <a:spcPts val="0"/>
                        </a:spcAft>
                      </a:pPr>
                      <a:r>
                        <a:rPr lang="en-US" sz="1800">
                          <a:effectLst/>
                        </a:rPr>
                        <a:t> </a:t>
                      </a:r>
                      <a:endParaRPr lang="en-US" sz="1800">
                        <a:effectLst/>
                        <a:latin typeface="Times New Roman" charset="0"/>
                        <a:ea typeface="Calibri" charset="0"/>
                      </a:endParaRPr>
                    </a:p>
                  </a:txBody>
                  <a:tcPr marL="68580" marR="68580" marT="0" marB="0"/>
                </a:tc>
                <a:tc>
                  <a:txBody>
                    <a:bodyPr/>
                    <a:lstStyle/>
                    <a:p>
                      <a:pPr marL="0" marR="0">
                        <a:spcBef>
                          <a:spcPts val="0"/>
                        </a:spcBef>
                        <a:spcAft>
                          <a:spcPts val="0"/>
                        </a:spcAft>
                      </a:pPr>
                      <a:r>
                        <a:rPr lang="en-US" sz="1800" dirty="0">
                          <a:effectLst/>
                        </a:rPr>
                        <a:t>Time to decompress </a:t>
                      </a:r>
                      <a:r>
                        <a:rPr lang="en-US" sz="1800" dirty="0" smtClean="0">
                          <a:effectLst/>
                        </a:rPr>
                        <a:t>with h5dump</a:t>
                      </a:r>
                      <a:endParaRPr lang="en-US" sz="1800" dirty="0">
                        <a:effectLst/>
                        <a:latin typeface="Times New Roman" charset="0"/>
                        <a:ea typeface="Calibri" charset="0"/>
                      </a:endParaRPr>
                    </a:p>
                  </a:txBody>
                  <a:tcPr marL="68580" marR="68580" marT="0" marB="0"/>
                </a:tc>
              </a:tr>
              <a:tr h="0">
                <a:tc>
                  <a:txBody>
                    <a:bodyPr/>
                    <a:lstStyle/>
                    <a:p>
                      <a:pPr marL="0" marR="0">
                        <a:spcBef>
                          <a:spcPts val="0"/>
                        </a:spcBef>
                        <a:spcAft>
                          <a:spcPts val="0"/>
                        </a:spcAft>
                      </a:pPr>
                      <a:r>
                        <a:rPr lang="en-US" sz="1800" dirty="0">
                          <a:effectLst/>
                          <a:latin typeface="+mn-lt"/>
                          <a:ea typeface="Consolas" charset="0"/>
                          <a:cs typeface="Consolas" charset="0"/>
                        </a:rPr>
                        <a:t>SZIP</a:t>
                      </a:r>
                    </a:p>
                  </a:txBody>
                  <a:tcPr marL="68580" marR="68580" marT="0" marB="0"/>
                </a:tc>
                <a:tc>
                  <a:txBody>
                    <a:bodyPr/>
                    <a:lstStyle/>
                    <a:p>
                      <a:pPr marL="0" marR="0">
                        <a:spcBef>
                          <a:spcPts val="0"/>
                        </a:spcBef>
                        <a:spcAft>
                          <a:spcPts val="0"/>
                        </a:spcAft>
                      </a:pPr>
                      <a:r>
                        <a:rPr lang="en-US" sz="1800" dirty="0">
                          <a:effectLst/>
                          <a:latin typeface="+mn-lt"/>
                          <a:ea typeface="Consolas" charset="0"/>
                          <a:cs typeface="Consolas" charset="0"/>
                        </a:rPr>
                        <a:t>1.29</a:t>
                      </a:r>
                    </a:p>
                  </a:txBody>
                  <a:tcPr marL="68580" marR="68580" marT="0" marB="0"/>
                </a:tc>
                <a:tc>
                  <a:txBody>
                    <a:bodyPr/>
                    <a:lstStyle/>
                    <a:p>
                      <a:pPr marL="0" marR="0" algn="ctr">
                        <a:spcBef>
                          <a:spcPts val="0"/>
                        </a:spcBef>
                        <a:spcAft>
                          <a:spcPts val="0"/>
                        </a:spcAft>
                      </a:pPr>
                      <a:r>
                        <a:rPr lang="en-US" sz="1800" dirty="0" smtClean="0">
                          <a:latin typeface="+mn-lt"/>
                          <a:ea typeface="Consolas" charset="0"/>
                          <a:cs typeface="Consolas" charset="0"/>
                        </a:rPr>
                        <a:t> </a:t>
                      </a:r>
                      <a:r>
                        <a:rPr lang="en-US" sz="1800" dirty="0">
                          <a:latin typeface="+mn-lt"/>
                          <a:ea typeface="Consolas" charset="0"/>
                          <a:cs typeface="Consolas" charset="0"/>
                        </a:rPr>
                        <a:t>0:11.34 </a:t>
                      </a:r>
                    </a:p>
                    <a:p>
                      <a:pPr marL="0" marR="0" algn="ctr">
                        <a:spcBef>
                          <a:spcPts val="0"/>
                        </a:spcBef>
                        <a:spcAft>
                          <a:spcPts val="0"/>
                        </a:spcAft>
                      </a:pPr>
                      <a:r>
                        <a:rPr lang="en-US" sz="1800" dirty="0">
                          <a:latin typeface="+mn-lt"/>
                          <a:ea typeface="Consolas" charset="0"/>
                          <a:cs typeface="Consolas" charset="0"/>
                        </a:rPr>
                        <a:t> </a:t>
                      </a:r>
                    </a:p>
                  </a:txBody>
                  <a:tcPr marL="68580" marR="68580" marT="0" marB="0"/>
                </a:tc>
                <a:tc>
                  <a:txBody>
                    <a:bodyPr/>
                    <a:lstStyle/>
                    <a:p>
                      <a:pPr marL="0" marR="0" algn="ctr">
                        <a:spcBef>
                          <a:spcPts val="0"/>
                        </a:spcBef>
                        <a:spcAft>
                          <a:spcPts val="0"/>
                        </a:spcAft>
                      </a:pPr>
                      <a:r>
                        <a:rPr lang="en-US" sz="1800" dirty="0" smtClean="0">
                          <a:latin typeface="+mn-lt"/>
                          <a:ea typeface="Consolas" charset="0"/>
                          <a:cs typeface="Consolas" charset="0"/>
                        </a:rPr>
                        <a:t>6:21.98</a:t>
                      </a:r>
                      <a:endParaRPr lang="en-US" sz="1800" dirty="0">
                        <a:latin typeface="+mn-lt"/>
                        <a:ea typeface="Consolas" charset="0"/>
                        <a:cs typeface="Consolas" charset="0"/>
                      </a:endParaRPr>
                    </a:p>
                    <a:p>
                      <a:pPr marL="0" marR="0" algn="ctr">
                        <a:spcBef>
                          <a:spcPts val="0"/>
                        </a:spcBef>
                        <a:spcAft>
                          <a:spcPts val="0"/>
                        </a:spcAft>
                      </a:pPr>
                      <a:r>
                        <a:rPr lang="en-US" sz="1800" dirty="0">
                          <a:latin typeface="+mn-lt"/>
                          <a:ea typeface="Consolas" charset="0"/>
                          <a:cs typeface="Consolas" charset="0"/>
                        </a:rPr>
                        <a:t> </a:t>
                      </a:r>
                    </a:p>
                  </a:txBody>
                  <a:tcPr marL="68580" marR="68580" marT="0" marB="0"/>
                </a:tc>
              </a:tr>
              <a:tr h="0">
                <a:tc>
                  <a:txBody>
                    <a:bodyPr/>
                    <a:lstStyle/>
                    <a:p>
                      <a:pPr marL="0" marR="0">
                        <a:spcBef>
                          <a:spcPts val="0"/>
                        </a:spcBef>
                        <a:spcAft>
                          <a:spcPts val="0"/>
                        </a:spcAft>
                      </a:pPr>
                      <a:r>
                        <a:rPr lang="en-US" sz="1800" dirty="0">
                          <a:effectLst/>
                          <a:latin typeface="+mn-lt"/>
                          <a:ea typeface="Consolas" charset="0"/>
                          <a:cs typeface="Consolas" charset="0"/>
                        </a:rPr>
                        <a:t>BLOSC</a:t>
                      </a:r>
                    </a:p>
                  </a:txBody>
                  <a:tcPr marL="68580" marR="68580" marT="0" marB="0"/>
                </a:tc>
                <a:tc>
                  <a:txBody>
                    <a:bodyPr/>
                    <a:lstStyle/>
                    <a:p>
                      <a:pPr marL="0" marR="0">
                        <a:spcBef>
                          <a:spcPts val="0"/>
                        </a:spcBef>
                        <a:spcAft>
                          <a:spcPts val="0"/>
                        </a:spcAft>
                      </a:pPr>
                      <a:r>
                        <a:rPr lang="en-US" sz="1800" dirty="0">
                          <a:effectLst/>
                          <a:latin typeface="+mn-lt"/>
                          <a:ea typeface="Consolas" charset="0"/>
                          <a:cs typeface="Consolas" charset="0"/>
                        </a:rPr>
                        <a:t>1.59</a:t>
                      </a:r>
                    </a:p>
                  </a:txBody>
                  <a:tcPr marL="68580" marR="68580" marT="0" marB="0"/>
                </a:tc>
                <a:tc>
                  <a:txBody>
                    <a:bodyPr/>
                    <a:lstStyle/>
                    <a:p>
                      <a:pPr marL="0" marR="0" algn="ctr">
                        <a:spcBef>
                          <a:spcPts val="0"/>
                        </a:spcBef>
                        <a:spcAft>
                          <a:spcPts val="0"/>
                        </a:spcAft>
                      </a:pPr>
                      <a:r>
                        <a:rPr lang="en-US" sz="1800" dirty="0" smtClean="0">
                          <a:latin typeface="+mn-lt"/>
                          <a:ea typeface="Consolas" charset="0"/>
                          <a:cs typeface="Consolas" charset="0"/>
                        </a:rPr>
                        <a:t> 0:13.87</a:t>
                      </a:r>
                      <a:endParaRPr lang="en-US" sz="1800" dirty="0">
                        <a:latin typeface="+mn-lt"/>
                        <a:ea typeface="Consolas" charset="0"/>
                        <a:cs typeface="Consolas" charset="0"/>
                      </a:endParaRPr>
                    </a:p>
                    <a:p>
                      <a:pPr marL="0" marR="0" algn="ctr">
                        <a:spcBef>
                          <a:spcPts val="0"/>
                        </a:spcBef>
                        <a:spcAft>
                          <a:spcPts val="0"/>
                        </a:spcAft>
                      </a:pPr>
                      <a:r>
                        <a:rPr lang="en-US" sz="1800" dirty="0">
                          <a:latin typeface="+mn-lt"/>
                          <a:ea typeface="Consolas" charset="0"/>
                          <a:cs typeface="Consolas" charset="0"/>
                        </a:rPr>
                        <a:t> </a:t>
                      </a:r>
                    </a:p>
                  </a:txBody>
                  <a:tcPr marL="68580" marR="68580" marT="0" marB="0"/>
                </a:tc>
                <a:tc>
                  <a:txBody>
                    <a:bodyPr/>
                    <a:lstStyle/>
                    <a:p>
                      <a:pPr marL="0" marR="0" algn="ctr">
                        <a:spcBef>
                          <a:spcPts val="0"/>
                        </a:spcBef>
                        <a:spcAft>
                          <a:spcPts val="0"/>
                        </a:spcAft>
                      </a:pPr>
                      <a:r>
                        <a:rPr lang="en-US" sz="1800" dirty="0" smtClean="0">
                          <a:latin typeface="+mn-lt"/>
                          <a:ea typeface="Consolas" charset="0"/>
                          <a:cs typeface="Consolas" charset="0"/>
                        </a:rPr>
                        <a:t>6:15.92 </a:t>
                      </a:r>
                      <a:endParaRPr lang="en-US" sz="1800" dirty="0">
                        <a:latin typeface="+mn-lt"/>
                        <a:ea typeface="Consolas" charset="0"/>
                        <a:cs typeface="Consolas" charset="0"/>
                      </a:endParaRPr>
                    </a:p>
                    <a:p>
                      <a:pPr marL="0" marR="0" algn="ctr">
                        <a:spcBef>
                          <a:spcPts val="0"/>
                        </a:spcBef>
                        <a:spcAft>
                          <a:spcPts val="0"/>
                        </a:spcAft>
                      </a:pPr>
                      <a:r>
                        <a:rPr lang="en-US" sz="1800" dirty="0">
                          <a:latin typeface="+mn-lt"/>
                          <a:ea typeface="Consolas" charset="0"/>
                          <a:cs typeface="Consolas" charset="0"/>
                        </a:rPr>
                        <a:t> </a:t>
                      </a:r>
                    </a:p>
                  </a:txBody>
                  <a:tcPr marL="68580" marR="68580" marT="0" marB="0"/>
                </a:tc>
              </a:tr>
              <a:tr h="0">
                <a:tc>
                  <a:txBody>
                    <a:bodyPr/>
                    <a:lstStyle/>
                    <a:p>
                      <a:pPr marL="0" marR="0">
                        <a:spcBef>
                          <a:spcPts val="0"/>
                        </a:spcBef>
                        <a:spcAft>
                          <a:spcPts val="0"/>
                        </a:spcAft>
                      </a:pPr>
                      <a:r>
                        <a:rPr lang="en-US" sz="1800" dirty="0">
                          <a:effectLst/>
                          <a:latin typeface="+mn-lt"/>
                          <a:ea typeface="Consolas" charset="0"/>
                          <a:cs typeface="Consolas" charset="0"/>
                        </a:rPr>
                        <a:t>SHUFFLE + GZIP</a:t>
                      </a:r>
                    </a:p>
                  </a:txBody>
                  <a:tcPr marL="68580" marR="68580" marT="0" marB="0"/>
                </a:tc>
                <a:tc>
                  <a:txBody>
                    <a:bodyPr/>
                    <a:lstStyle/>
                    <a:p>
                      <a:pPr marL="0" marR="0">
                        <a:spcBef>
                          <a:spcPts val="0"/>
                        </a:spcBef>
                        <a:spcAft>
                          <a:spcPts val="0"/>
                        </a:spcAft>
                      </a:pPr>
                      <a:r>
                        <a:rPr lang="en-US" sz="1800" dirty="0">
                          <a:effectLst/>
                          <a:latin typeface="+mn-lt"/>
                          <a:ea typeface="Consolas" charset="0"/>
                          <a:cs typeface="Consolas" charset="0"/>
                        </a:rPr>
                        <a:t>1.89</a:t>
                      </a:r>
                    </a:p>
                  </a:txBody>
                  <a:tcPr marL="68580" marR="68580" marT="0" marB="0"/>
                </a:tc>
                <a:tc>
                  <a:txBody>
                    <a:bodyPr/>
                    <a:lstStyle/>
                    <a:p>
                      <a:pPr marL="0" marR="0" algn="ctr">
                        <a:spcBef>
                          <a:spcPts val="0"/>
                        </a:spcBef>
                        <a:spcAft>
                          <a:spcPts val="0"/>
                        </a:spcAft>
                      </a:pPr>
                      <a:r>
                        <a:rPr lang="en-US" sz="1800" dirty="0" smtClean="0">
                          <a:latin typeface="+mn-lt"/>
                          <a:ea typeface="Consolas" charset="0"/>
                          <a:cs typeface="Consolas" charset="0"/>
                        </a:rPr>
                        <a:t> 0:20.91 </a:t>
                      </a:r>
                      <a:endParaRPr lang="en-US" sz="1800" dirty="0">
                        <a:latin typeface="+mn-lt"/>
                        <a:ea typeface="Consolas" charset="0"/>
                        <a:cs typeface="Consolas" charset="0"/>
                      </a:endParaRPr>
                    </a:p>
                  </a:txBody>
                  <a:tcPr marL="68580" marR="68580" marT="0" marB="0"/>
                </a:tc>
                <a:tc>
                  <a:txBody>
                    <a:bodyPr/>
                    <a:lstStyle/>
                    <a:p>
                      <a:pPr marL="0" marR="0" algn="ctr">
                        <a:spcBef>
                          <a:spcPts val="0"/>
                        </a:spcBef>
                        <a:spcAft>
                          <a:spcPts val="0"/>
                        </a:spcAft>
                      </a:pPr>
                      <a:r>
                        <a:rPr lang="en-US" sz="1800" dirty="0" smtClean="0">
                          <a:latin typeface="+mn-lt"/>
                          <a:ea typeface="Consolas" charset="0"/>
                          <a:cs typeface="Consolas" charset="0"/>
                        </a:rPr>
                        <a:t>6:31.29</a:t>
                      </a:r>
                      <a:endParaRPr lang="en-US" sz="1800" dirty="0">
                        <a:latin typeface="+mn-lt"/>
                        <a:ea typeface="Consolas" charset="0"/>
                        <a:cs typeface="Consolas" charset="0"/>
                      </a:endParaRPr>
                    </a:p>
                  </a:txBody>
                  <a:tcPr marL="68580" marR="68580" marT="0" marB="0"/>
                </a:tc>
              </a:tr>
            </a:tbl>
          </a:graphicData>
        </a:graphic>
      </p:graphicFrame>
    </p:spTree>
    <p:extLst>
      <p:ext uri="{BB962C8B-B14F-4D97-AF65-F5344CB8AC3E}">
        <p14:creationId xmlns:p14="http://schemas.microsoft.com/office/powerpoint/2010/main" val="1679486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57200" y="994894"/>
            <a:ext cx="8229600" cy="5301734"/>
          </a:xfrm>
        </p:spPr>
        <p:txBody>
          <a:bodyPr/>
          <a:lstStyle/>
          <a:p>
            <a:r>
              <a:rPr lang="en-US" b="1" dirty="0" smtClean="0">
                <a:solidFill>
                  <a:schemeClr val="bg2">
                    <a:lumMod val="75000"/>
                  </a:schemeClr>
                </a:solidFill>
              </a:rPr>
              <a:t>New defaults and file format changes</a:t>
            </a:r>
          </a:p>
          <a:p>
            <a:pPr lvl="1"/>
            <a:r>
              <a:rPr lang="en-US" sz="2600" dirty="0" smtClean="0">
                <a:solidFill>
                  <a:schemeClr val="bg2">
                    <a:lumMod val="60000"/>
                    <a:lumOff val="40000"/>
                  </a:schemeClr>
                </a:solidFill>
              </a:rPr>
              <a:t>UTF-8 encoding for strings </a:t>
            </a:r>
            <a:r>
              <a:rPr lang="en-US" sz="2600" dirty="0" smtClean="0"/>
              <a:t>(vs. current ASCII encoding)</a:t>
            </a:r>
          </a:p>
          <a:p>
            <a:pPr lvl="1"/>
            <a:r>
              <a:rPr lang="en-US" sz="2600" dirty="0"/>
              <a:t>Setting </a:t>
            </a:r>
            <a:r>
              <a:rPr lang="en-US" sz="2600" dirty="0" smtClean="0"/>
              <a:t>“low” </a:t>
            </a:r>
            <a:r>
              <a:rPr lang="en-US" sz="2600" dirty="0"/>
              <a:t>to </a:t>
            </a:r>
            <a:r>
              <a:rPr lang="en-US" sz="2600" i="1" dirty="0">
                <a:solidFill>
                  <a:schemeClr val="bg2">
                    <a:lumMod val="60000"/>
                    <a:lumOff val="40000"/>
                  </a:schemeClr>
                </a:solidFill>
              </a:rPr>
              <a:t>H5F_LIBVER_V18</a:t>
            </a:r>
            <a:r>
              <a:rPr lang="en-US" sz="2600" i="1" dirty="0"/>
              <a:t> </a:t>
            </a:r>
            <a:r>
              <a:rPr lang="en-US" sz="2600" i="1" dirty="0" smtClean="0"/>
              <a:t> (vs. H5F_LIBVER_EARLIEST </a:t>
            </a:r>
            <a:r>
              <a:rPr lang="en-US" sz="2600" dirty="0" smtClean="0"/>
              <a:t>in </a:t>
            </a:r>
            <a:r>
              <a:rPr lang="en-US" sz="2600" dirty="0">
                <a:solidFill>
                  <a:schemeClr val="tx1"/>
                </a:solidFill>
              </a:rPr>
              <a:t>H5Pset_libver_bounds</a:t>
            </a:r>
            <a:r>
              <a:rPr lang="en-US" sz="2600" dirty="0">
                <a:solidFill>
                  <a:schemeClr val="bg1">
                    <a:lumMod val="50000"/>
                  </a:schemeClr>
                </a:solidFill>
              </a:rPr>
              <a:t>( </a:t>
            </a:r>
            <a:r>
              <a:rPr lang="en-US" sz="2600" i="1" dirty="0" err="1">
                <a:solidFill>
                  <a:schemeClr val="bg1">
                    <a:lumMod val="50000"/>
                  </a:schemeClr>
                </a:solidFill>
              </a:rPr>
              <a:t>hid_t</a:t>
            </a:r>
            <a:r>
              <a:rPr lang="en-US" sz="2600" dirty="0">
                <a:solidFill>
                  <a:schemeClr val="bg1">
                    <a:lumMod val="50000"/>
                  </a:schemeClr>
                </a:solidFill>
              </a:rPr>
              <a:t> </a:t>
            </a:r>
            <a:r>
              <a:rPr lang="en-US" sz="2600" dirty="0" err="1">
                <a:solidFill>
                  <a:schemeClr val="bg1">
                    <a:lumMod val="50000"/>
                  </a:schemeClr>
                </a:solidFill>
              </a:rPr>
              <a:t>fapl_id</a:t>
            </a:r>
            <a:r>
              <a:rPr lang="en-US" sz="2600" dirty="0">
                <a:solidFill>
                  <a:schemeClr val="bg1">
                    <a:lumMod val="50000"/>
                  </a:schemeClr>
                </a:solidFill>
              </a:rPr>
              <a:t>, </a:t>
            </a:r>
            <a:r>
              <a:rPr lang="en-US" sz="2600" i="1" dirty="0">
                <a:solidFill>
                  <a:schemeClr val="bg1">
                    <a:lumMod val="50000"/>
                  </a:schemeClr>
                </a:solidFill>
              </a:rPr>
              <a:t>H5F_libver_t</a:t>
            </a:r>
            <a:r>
              <a:rPr lang="en-US" sz="2600" dirty="0">
                <a:solidFill>
                  <a:schemeClr val="bg1">
                    <a:lumMod val="50000"/>
                  </a:schemeClr>
                </a:solidFill>
              </a:rPr>
              <a:t> low, </a:t>
            </a:r>
            <a:r>
              <a:rPr lang="en-US" sz="2600" i="1" dirty="0">
                <a:solidFill>
                  <a:schemeClr val="bg1">
                    <a:lumMod val="50000"/>
                  </a:schemeClr>
                </a:solidFill>
              </a:rPr>
              <a:t>H5F_libver_t</a:t>
            </a:r>
            <a:r>
              <a:rPr lang="en-US" sz="2600" dirty="0">
                <a:solidFill>
                  <a:schemeClr val="bg1">
                    <a:lumMod val="50000"/>
                  </a:schemeClr>
                </a:solidFill>
              </a:rPr>
              <a:t> high </a:t>
            </a:r>
            <a:r>
              <a:rPr lang="en-US" sz="2600" dirty="0" smtClean="0">
                <a:solidFill>
                  <a:schemeClr val="bg1">
                    <a:lumMod val="50000"/>
                  </a:schemeClr>
                </a:solidFill>
              </a:rPr>
              <a:t>)</a:t>
            </a:r>
          </a:p>
          <a:p>
            <a:pPr lvl="2"/>
            <a:r>
              <a:rPr lang="en-US" i="1" dirty="0" smtClean="0"/>
              <a:t>Better performance for groups and attributes traversals</a:t>
            </a:r>
          </a:p>
          <a:p>
            <a:pPr lvl="2"/>
            <a:r>
              <a:rPr lang="en-US" i="1" dirty="0" smtClean="0"/>
              <a:t>No limitation on the attribute sizes</a:t>
            </a:r>
          </a:p>
          <a:p>
            <a:pPr lvl="1"/>
            <a:r>
              <a:rPr lang="en-US" sz="2600" dirty="0" smtClean="0">
                <a:solidFill>
                  <a:schemeClr val="bg2">
                    <a:lumMod val="60000"/>
                    <a:lumOff val="40000"/>
                  </a:schemeClr>
                </a:solidFill>
              </a:rPr>
              <a:t>File format extensions </a:t>
            </a:r>
            <a:r>
              <a:rPr lang="en-US" sz="2600" dirty="0" smtClean="0"/>
              <a:t>to address misc. file format issues (e.g., 64-bit dataspaces encoding)</a:t>
            </a:r>
            <a:endParaRPr lang="en-US" sz="2600" dirty="0"/>
          </a:p>
          <a:p>
            <a:pPr lvl="1"/>
            <a:endParaRPr lang="en-US" dirty="0" smtClean="0"/>
          </a:p>
        </p:txBody>
      </p:sp>
      <p:sp>
        <p:nvSpPr>
          <p:cNvPr id="3" name="Title 2"/>
          <p:cNvSpPr>
            <a:spLocks noGrp="1"/>
          </p:cNvSpPr>
          <p:nvPr>
            <p:ph type="title"/>
          </p:nvPr>
        </p:nvSpPr>
        <p:spPr/>
        <p:txBody>
          <a:bodyPr/>
          <a:lstStyle/>
          <a:p>
            <a:r>
              <a:rPr lang="en-US" dirty="0"/>
              <a:t>What is coming in HDF5 1.12?</a:t>
            </a:r>
          </a:p>
        </p:txBody>
      </p:sp>
    </p:spTree>
    <p:extLst>
      <p:ext uri="{BB962C8B-B14F-4D97-AF65-F5344CB8AC3E}">
        <p14:creationId xmlns:p14="http://schemas.microsoft.com/office/powerpoint/2010/main" val="1422027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Virtual Object Layer to perform I/O to any storage including Object Storage</a:t>
            </a:r>
          </a:p>
          <a:p>
            <a:pPr lvl="1"/>
            <a:r>
              <a:rPr lang="en-US" dirty="0" smtClean="0"/>
              <a:t>Plugin architecture for VOL plugins</a:t>
            </a:r>
          </a:p>
          <a:p>
            <a:pPr lvl="2"/>
            <a:r>
              <a:rPr lang="en-US" dirty="0" smtClean="0"/>
              <a:t>REST VOL plugin</a:t>
            </a:r>
          </a:p>
          <a:p>
            <a:pPr lvl="2"/>
            <a:r>
              <a:rPr lang="en-US" dirty="0" smtClean="0"/>
              <a:t>VOL plugins in progress:</a:t>
            </a:r>
          </a:p>
          <a:p>
            <a:pPr lvl="3"/>
            <a:r>
              <a:rPr lang="en-US" b="1" dirty="0" smtClean="0"/>
              <a:t>RADOS: R</a:t>
            </a:r>
            <a:r>
              <a:rPr lang="en-US" dirty="0" smtClean="0"/>
              <a:t>eliable </a:t>
            </a:r>
            <a:r>
              <a:rPr lang="en-US" b="1" dirty="0"/>
              <a:t>A</a:t>
            </a:r>
            <a:r>
              <a:rPr lang="en-US" dirty="0"/>
              <a:t>utonomic </a:t>
            </a:r>
            <a:r>
              <a:rPr lang="en-US" b="1" dirty="0"/>
              <a:t>D</a:t>
            </a:r>
            <a:r>
              <a:rPr lang="en-US" dirty="0"/>
              <a:t>istributed </a:t>
            </a:r>
            <a:r>
              <a:rPr lang="en-US" b="1" dirty="0"/>
              <a:t>O</a:t>
            </a:r>
            <a:r>
              <a:rPr lang="en-US" dirty="0"/>
              <a:t>bject </a:t>
            </a:r>
            <a:r>
              <a:rPr lang="en-US" b="1" dirty="0"/>
              <a:t>S</a:t>
            </a:r>
            <a:r>
              <a:rPr lang="en-US" dirty="0"/>
              <a:t>tore </a:t>
            </a:r>
            <a:r>
              <a:rPr lang="en-US" dirty="0" smtClean="0"/>
              <a:t>is part of CEPH distributed storage system.</a:t>
            </a:r>
          </a:p>
          <a:p>
            <a:pPr lvl="3"/>
            <a:r>
              <a:rPr lang="en-US" b="1" dirty="0"/>
              <a:t>DAOS: D</a:t>
            </a:r>
            <a:r>
              <a:rPr lang="en-US" dirty="0"/>
              <a:t>istributed </a:t>
            </a:r>
            <a:r>
              <a:rPr lang="en-US" b="1" dirty="0"/>
              <a:t>A</a:t>
            </a:r>
            <a:r>
              <a:rPr lang="en-US" dirty="0"/>
              <a:t>synchronous </a:t>
            </a:r>
            <a:r>
              <a:rPr lang="en-US" b="1" dirty="0"/>
              <a:t>O</a:t>
            </a:r>
            <a:r>
              <a:rPr lang="en-US" dirty="0"/>
              <a:t>bject </a:t>
            </a:r>
            <a:r>
              <a:rPr lang="en-US" b="1" dirty="0"/>
              <a:t>S</a:t>
            </a:r>
            <a:r>
              <a:rPr lang="en-US" dirty="0"/>
              <a:t>torage (DAOS) is an open-source software-defined object </a:t>
            </a:r>
            <a:r>
              <a:rPr lang="en-US" dirty="0" smtClean="0"/>
              <a:t>store.</a:t>
            </a:r>
          </a:p>
          <a:p>
            <a:pPr lvl="3"/>
            <a:endParaRPr lang="en-US" dirty="0"/>
          </a:p>
        </p:txBody>
      </p:sp>
      <p:sp>
        <p:nvSpPr>
          <p:cNvPr id="3" name="Title 2"/>
          <p:cNvSpPr>
            <a:spLocks noGrp="1"/>
          </p:cNvSpPr>
          <p:nvPr>
            <p:ph type="title"/>
          </p:nvPr>
        </p:nvSpPr>
        <p:spPr/>
        <p:txBody>
          <a:bodyPr/>
          <a:lstStyle/>
          <a:p>
            <a:r>
              <a:rPr lang="en-US" dirty="0"/>
              <a:t>What is coming in HDF5 1.12?</a:t>
            </a:r>
          </a:p>
        </p:txBody>
      </p:sp>
    </p:spTree>
    <p:extLst>
      <p:ext uri="{BB962C8B-B14F-4D97-AF65-F5344CB8AC3E}">
        <p14:creationId xmlns:p14="http://schemas.microsoft.com/office/powerpoint/2010/main" val="12125367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Virtual Object Layer</a:t>
            </a:r>
            <a:endParaRPr lang="en-US" dirty="0"/>
          </a:p>
        </p:txBody>
      </p:sp>
      <p:sp>
        <p:nvSpPr>
          <p:cNvPr id="4" name="Rectangle 3"/>
          <p:cNvSpPr/>
          <p:nvPr/>
        </p:nvSpPr>
        <p:spPr>
          <a:xfrm>
            <a:off x="3032573" y="1211040"/>
            <a:ext cx="3159889" cy="428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42797" y="1245760"/>
            <a:ext cx="1468672" cy="400110"/>
          </a:xfrm>
          <a:prstGeom prst="rect">
            <a:avLst/>
          </a:prstGeom>
          <a:noFill/>
        </p:spPr>
        <p:txBody>
          <a:bodyPr wrap="none" rtlCol="0">
            <a:spAutoFit/>
          </a:bodyPr>
          <a:lstStyle/>
          <a:p>
            <a:r>
              <a:rPr lang="en-US" sz="2000" dirty="0" smtClean="0"/>
              <a:t>HDF5 APIs</a:t>
            </a:r>
            <a:endParaRPr lang="en-US" sz="2000" dirty="0"/>
          </a:p>
        </p:txBody>
      </p:sp>
      <p:sp>
        <p:nvSpPr>
          <p:cNvPr id="6" name="Rectangle 5"/>
          <p:cNvSpPr/>
          <p:nvPr/>
        </p:nvSpPr>
        <p:spPr>
          <a:xfrm>
            <a:off x="1794075" y="1951246"/>
            <a:ext cx="5642655" cy="428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891020" y="1965323"/>
            <a:ext cx="1409360" cy="400110"/>
          </a:xfrm>
          <a:prstGeom prst="rect">
            <a:avLst/>
          </a:prstGeom>
          <a:noFill/>
        </p:spPr>
        <p:txBody>
          <a:bodyPr wrap="none" rtlCol="0">
            <a:spAutoFit/>
          </a:bodyPr>
          <a:lstStyle/>
          <a:p>
            <a:r>
              <a:rPr lang="en-US" sz="2000" dirty="0" smtClean="0"/>
              <a:t>VOL Layer</a:t>
            </a:r>
            <a:endParaRPr lang="en-US" sz="2000" dirty="0"/>
          </a:p>
        </p:txBody>
      </p:sp>
      <p:sp>
        <p:nvSpPr>
          <p:cNvPr id="8" name="Diamond 7"/>
          <p:cNvSpPr/>
          <p:nvPr/>
        </p:nvSpPr>
        <p:spPr>
          <a:xfrm>
            <a:off x="1053294" y="2681021"/>
            <a:ext cx="1504710" cy="9144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DAOS</a:t>
            </a:r>
          </a:p>
          <a:p>
            <a:pPr algn="ctr"/>
            <a:r>
              <a:rPr lang="en-US" dirty="0" smtClean="0"/>
              <a:t>plugin</a:t>
            </a:r>
            <a:endParaRPr lang="en-US" dirty="0"/>
          </a:p>
        </p:txBody>
      </p:sp>
      <p:sp>
        <p:nvSpPr>
          <p:cNvPr id="9" name="Diamond 8"/>
          <p:cNvSpPr/>
          <p:nvPr/>
        </p:nvSpPr>
        <p:spPr>
          <a:xfrm>
            <a:off x="2895597" y="2682946"/>
            <a:ext cx="1504710" cy="9144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HDF5</a:t>
            </a:r>
          </a:p>
          <a:p>
            <a:pPr algn="ctr"/>
            <a:r>
              <a:rPr lang="en-US" dirty="0" smtClean="0"/>
              <a:t>plugin</a:t>
            </a:r>
            <a:endParaRPr lang="en-US" dirty="0"/>
          </a:p>
        </p:txBody>
      </p:sp>
      <p:sp>
        <p:nvSpPr>
          <p:cNvPr id="10" name="Diamond 9"/>
          <p:cNvSpPr/>
          <p:nvPr/>
        </p:nvSpPr>
        <p:spPr>
          <a:xfrm>
            <a:off x="4807340" y="2684871"/>
            <a:ext cx="1504710" cy="9144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REST</a:t>
            </a:r>
          </a:p>
          <a:p>
            <a:pPr algn="ctr"/>
            <a:r>
              <a:rPr lang="en-US" dirty="0" smtClean="0"/>
              <a:t>plugin</a:t>
            </a:r>
            <a:endParaRPr lang="en-US" dirty="0"/>
          </a:p>
        </p:txBody>
      </p:sp>
      <p:sp>
        <p:nvSpPr>
          <p:cNvPr id="11" name="Diamond 10"/>
          <p:cNvSpPr/>
          <p:nvPr/>
        </p:nvSpPr>
        <p:spPr>
          <a:xfrm>
            <a:off x="6684376" y="2686796"/>
            <a:ext cx="1504710" cy="9144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ADIOS</a:t>
            </a:r>
          </a:p>
          <a:p>
            <a:pPr algn="ctr"/>
            <a:r>
              <a:rPr lang="en-US" dirty="0" smtClean="0"/>
              <a:t>plugin</a:t>
            </a:r>
            <a:endParaRPr lang="en-US" dirty="0"/>
          </a:p>
        </p:txBody>
      </p:sp>
      <p:sp>
        <p:nvSpPr>
          <p:cNvPr id="12" name="Can 11"/>
          <p:cNvSpPr/>
          <p:nvPr/>
        </p:nvSpPr>
        <p:spPr>
          <a:xfrm>
            <a:off x="671332" y="4012104"/>
            <a:ext cx="949124" cy="1006997"/>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21803" y="4440368"/>
            <a:ext cx="231491" cy="1504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74203" y="4685368"/>
            <a:ext cx="231491" cy="1504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40421" y="4500168"/>
            <a:ext cx="231491" cy="1504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77789" y="5146428"/>
            <a:ext cx="1739579" cy="307777"/>
          </a:xfrm>
          <a:prstGeom prst="rect">
            <a:avLst/>
          </a:prstGeom>
          <a:noFill/>
        </p:spPr>
        <p:txBody>
          <a:bodyPr wrap="none" rtlCol="0">
            <a:spAutoFit/>
          </a:bodyPr>
          <a:lstStyle/>
          <a:p>
            <a:r>
              <a:rPr lang="en-US" dirty="0" smtClean="0"/>
              <a:t>DAOS </a:t>
            </a:r>
            <a:r>
              <a:rPr lang="en-US" smtClean="0"/>
              <a:t>Object Store</a:t>
            </a:r>
            <a:endParaRPr lang="en-US"/>
          </a:p>
        </p:txBody>
      </p:sp>
      <p:sp>
        <p:nvSpPr>
          <p:cNvPr id="17" name="Rectangle 16"/>
          <p:cNvSpPr/>
          <p:nvPr/>
        </p:nvSpPr>
        <p:spPr>
          <a:xfrm>
            <a:off x="2430684" y="3803765"/>
            <a:ext cx="2465407" cy="63660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54772" y="3988961"/>
            <a:ext cx="1915909" cy="307777"/>
          </a:xfrm>
          <a:prstGeom prst="rect">
            <a:avLst/>
          </a:prstGeom>
          <a:noFill/>
        </p:spPr>
        <p:txBody>
          <a:bodyPr wrap="none" rtlCol="0">
            <a:spAutoFit/>
          </a:bodyPr>
          <a:lstStyle/>
          <a:p>
            <a:r>
              <a:rPr lang="en-US" smtClean="0"/>
              <a:t>HDF5 </a:t>
            </a:r>
            <a:r>
              <a:rPr lang="en-US"/>
              <a:t>l</a:t>
            </a:r>
            <a:r>
              <a:rPr lang="en-US" smtClean="0"/>
              <a:t>ibrary </a:t>
            </a:r>
            <a:r>
              <a:rPr lang="en-US" dirty="0" smtClean="0"/>
              <a:t>internals</a:t>
            </a:r>
            <a:endParaRPr lang="en-US" dirty="0"/>
          </a:p>
        </p:txBody>
      </p:sp>
      <p:sp>
        <p:nvSpPr>
          <p:cNvPr id="19" name="Rectangle 18"/>
          <p:cNvSpPr/>
          <p:nvPr/>
        </p:nvSpPr>
        <p:spPr>
          <a:xfrm>
            <a:off x="2430684" y="4650638"/>
            <a:ext cx="2465407" cy="23834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895595" y="4581211"/>
            <a:ext cx="1558440" cy="307777"/>
          </a:xfrm>
          <a:prstGeom prst="rect">
            <a:avLst/>
          </a:prstGeom>
          <a:noFill/>
        </p:spPr>
        <p:txBody>
          <a:bodyPr wrap="none" rtlCol="0">
            <a:spAutoFit/>
          </a:bodyPr>
          <a:lstStyle/>
          <a:p>
            <a:r>
              <a:rPr lang="en-US" dirty="0" smtClean="0"/>
              <a:t>Virtual File Driver</a:t>
            </a:r>
            <a:endParaRPr lang="en-US" dirty="0"/>
          </a:p>
        </p:txBody>
      </p:sp>
      <p:sp>
        <p:nvSpPr>
          <p:cNvPr id="21" name="Cloud 20"/>
          <p:cNvSpPr/>
          <p:nvPr/>
        </p:nvSpPr>
        <p:spPr>
          <a:xfrm>
            <a:off x="5532699" y="5148377"/>
            <a:ext cx="1693751" cy="914400"/>
          </a:xfrm>
          <a:prstGeom prst="cloud">
            <a:avLst/>
          </a:pr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673523" y="5368281"/>
            <a:ext cx="1359668" cy="307777"/>
          </a:xfrm>
          <a:prstGeom prst="rect">
            <a:avLst/>
          </a:prstGeom>
          <a:noFill/>
        </p:spPr>
        <p:txBody>
          <a:bodyPr wrap="none" rtlCol="0">
            <a:spAutoFit/>
          </a:bodyPr>
          <a:lstStyle/>
          <a:p>
            <a:r>
              <a:rPr lang="en-US" smtClean="0"/>
              <a:t>Amazon Cloud</a:t>
            </a:r>
            <a:endParaRPr lang="en-US" dirty="0"/>
          </a:p>
        </p:txBody>
      </p:sp>
      <p:sp>
        <p:nvSpPr>
          <p:cNvPr id="23" name="Can 22"/>
          <p:cNvSpPr/>
          <p:nvPr/>
        </p:nvSpPr>
        <p:spPr>
          <a:xfrm>
            <a:off x="6840638" y="3988961"/>
            <a:ext cx="2002420" cy="511207"/>
          </a:xfrm>
          <a:prstGeom prst="ca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288904" y="4576015"/>
            <a:ext cx="2916183" cy="307777"/>
          </a:xfrm>
          <a:prstGeom prst="rect">
            <a:avLst/>
          </a:prstGeom>
          <a:noFill/>
        </p:spPr>
        <p:txBody>
          <a:bodyPr wrap="none" rtlCol="0">
            <a:spAutoFit/>
          </a:bodyPr>
          <a:lstStyle/>
          <a:p>
            <a:r>
              <a:rPr lang="en-US" dirty="0" smtClean="0"/>
              <a:t>ADIOS </a:t>
            </a:r>
            <a:r>
              <a:rPr lang="en-US" smtClean="0"/>
              <a:t>File on POSIX </a:t>
            </a:r>
            <a:r>
              <a:rPr lang="en-US" dirty="0" smtClean="0"/>
              <a:t>File System</a:t>
            </a:r>
            <a:endParaRPr lang="en-US" dirty="0"/>
          </a:p>
        </p:txBody>
      </p:sp>
      <p:sp>
        <p:nvSpPr>
          <p:cNvPr id="25" name="Can 24"/>
          <p:cNvSpPr/>
          <p:nvPr/>
        </p:nvSpPr>
        <p:spPr>
          <a:xfrm>
            <a:off x="2558004" y="5657647"/>
            <a:ext cx="2112677" cy="349166"/>
          </a:xfrm>
          <a:prstGeom prst="ca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328441" y="6034692"/>
            <a:ext cx="2824812" cy="307777"/>
          </a:xfrm>
          <a:prstGeom prst="rect">
            <a:avLst/>
          </a:prstGeom>
          <a:noFill/>
        </p:spPr>
        <p:txBody>
          <a:bodyPr wrap="none" rtlCol="0">
            <a:spAutoFit/>
          </a:bodyPr>
          <a:lstStyle/>
          <a:p>
            <a:r>
              <a:rPr lang="en-US" smtClean="0"/>
              <a:t>HDF5 File on POSIX </a:t>
            </a:r>
            <a:r>
              <a:rPr lang="en-US" dirty="0" smtClean="0"/>
              <a:t>File System</a:t>
            </a:r>
            <a:endParaRPr lang="en-US" dirty="0"/>
          </a:p>
        </p:txBody>
      </p:sp>
      <p:sp>
        <p:nvSpPr>
          <p:cNvPr id="27" name="TextBox 26"/>
          <p:cNvSpPr txBox="1"/>
          <p:nvPr/>
        </p:nvSpPr>
        <p:spPr>
          <a:xfrm>
            <a:off x="2430682" y="5053833"/>
            <a:ext cx="792205" cy="307777"/>
          </a:xfrm>
          <a:prstGeom prst="rect">
            <a:avLst/>
          </a:prstGeom>
          <a:noFill/>
          <a:ln>
            <a:solidFill>
              <a:schemeClr val="accent1">
                <a:shade val="50000"/>
              </a:schemeClr>
            </a:solidFill>
          </a:ln>
        </p:spPr>
        <p:txBody>
          <a:bodyPr wrap="square" rtlCol="0">
            <a:spAutoFit/>
          </a:bodyPr>
          <a:lstStyle/>
          <a:p>
            <a:r>
              <a:rPr lang="en-US" smtClean="0"/>
              <a:t>MPI I/O</a:t>
            </a:r>
            <a:endParaRPr lang="en-US"/>
          </a:p>
        </p:txBody>
      </p:sp>
      <p:sp>
        <p:nvSpPr>
          <p:cNvPr id="28" name="TextBox 27"/>
          <p:cNvSpPr txBox="1"/>
          <p:nvPr/>
        </p:nvSpPr>
        <p:spPr>
          <a:xfrm>
            <a:off x="3335436" y="5055758"/>
            <a:ext cx="730481" cy="307777"/>
          </a:xfrm>
          <a:prstGeom prst="rect">
            <a:avLst/>
          </a:prstGeom>
          <a:noFill/>
          <a:ln>
            <a:solidFill>
              <a:schemeClr val="accent1">
                <a:shade val="50000"/>
              </a:schemeClr>
            </a:solidFill>
          </a:ln>
        </p:spPr>
        <p:txBody>
          <a:bodyPr wrap="square" rtlCol="0">
            <a:spAutoFit/>
          </a:bodyPr>
          <a:lstStyle/>
          <a:p>
            <a:r>
              <a:rPr lang="en-US" dirty="0" smtClean="0"/>
              <a:t>SEC2</a:t>
            </a:r>
            <a:endParaRPr lang="en-US" dirty="0"/>
          </a:p>
        </p:txBody>
      </p:sp>
      <p:sp>
        <p:nvSpPr>
          <p:cNvPr id="29" name="Rectangle 28"/>
          <p:cNvSpPr/>
          <p:nvPr/>
        </p:nvSpPr>
        <p:spPr>
          <a:xfrm>
            <a:off x="7226450" y="4198331"/>
            <a:ext cx="1188345" cy="207312"/>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182321" y="5057684"/>
            <a:ext cx="730481" cy="307777"/>
          </a:xfrm>
          <a:prstGeom prst="rect">
            <a:avLst/>
          </a:prstGeom>
          <a:noFill/>
          <a:ln>
            <a:solidFill>
              <a:schemeClr val="accent1">
                <a:shade val="50000"/>
              </a:schemeClr>
            </a:solidFill>
          </a:ln>
        </p:spPr>
        <p:txBody>
          <a:bodyPr wrap="square" rtlCol="0">
            <a:spAutoFit/>
          </a:bodyPr>
          <a:lstStyle/>
          <a:p>
            <a:r>
              <a:rPr lang="en-US" dirty="0" smtClean="0"/>
              <a:t>   S3</a:t>
            </a:r>
            <a:endParaRPr lang="en-US" dirty="0"/>
          </a:p>
        </p:txBody>
      </p:sp>
      <p:sp>
        <p:nvSpPr>
          <p:cNvPr id="31" name="Rectangle 30"/>
          <p:cNvSpPr/>
          <p:nvPr/>
        </p:nvSpPr>
        <p:spPr>
          <a:xfrm>
            <a:off x="3136728" y="5797567"/>
            <a:ext cx="1170979" cy="135939"/>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a:stCxn id="4" idx="2"/>
            <a:endCxn id="6" idx="0"/>
          </p:cNvCxnSpPr>
          <p:nvPr/>
        </p:nvCxnSpPr>
        <p:spPr>
          <a:xfrm>
            <a:off x="4612518" y="1639303"/>
            <a:ext cx="2885" cy="311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05698" y="1652804"/>
            <a:ext cx="2885" cy="311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653754" y="1641228"/>
            <a:ext cx="2885" cy="311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7" idx="2"/>
            <a:endCxn id="8" idx="0"/>
          </p:cNvCxnSpPr>
          <p:nvPr/>
        </p:nvCxnSpPr>
        <p:spPr>
          <a:xfrm flipH="1">
            <a:off x="1805649" y="2365433"/>
            <a:ext cx="2790051" cy="315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6" idx="2"/>
            <a:endCxn id="9" idx="0"/>
          </p:cNvCxnSpPr>
          <p:nvPr/>
        </p:nvCxnSpPr>
        <p:spPr>
          <a:xfrm flipH="1">
            <a:off x="3647952" y="2379509"/>
            <a:ext cx="967451" cy="3034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6" idx="2"/>
            <a:endCxn id="10" idx="0"/>
          </p:cNvCxnSpPr>
          <p:nvPr/>
        </p:nvCxnSpPr>
        <p:spPr>
          <a:xfrm>
            <a:off x="4615403" y="2379509"/>
            <a:ext cx="944292" cy="305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6" idx="2"/>
            <a:endCxn id="11" idx="0"/>
          </p:cNvCxnSpPr>
          <p:nvPr/>
        </p:nvCxnSpPr>
        <p:spPr>
          <a:xfrm>
            <a:off x="4615403" y="2379509"/>
            <a:ext cx="2821328" cy="307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8" idx="2"/>
          </p:cNvCxnSpPr>
          <p:nvPr/>
        </p:nvCxnSpPr>
        <p:spPr>
          <a:xfrm flipH="1">
            <a:off x="1089950" y="3595421"/>
            <a:ext cx="715699" cy="5266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9" idx="2"/>
          </p:cNvCxnSpPr>
          <p:nvPr/>
        </p:nvCxnSpPr>
        <p:spPr>
          <a:xfrm>
            <a:off x="3647952" y="3597346"/>
            <a:ext cx="0" cy="2210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10" idx="2"/>
            <a:endCxn id="22" idx="0"/>
          </p:cNvCxnSpPr>
          <p:nvPr/>
        </p:nvCxnSpPr>
        <p:spPr>
          <a:xfrm>
            <a:off x="5559695" y="3599271"/>
            <a:ext cx="793662" cy="17690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3664887" y="4439773"/>
            <a:ext cx="0" cy="2210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20" idx="2"/>
            <a:endCxn id="27" idx="0"/>
          </p:cNvCxnSpPr>
          <p:nvPr/>
        </p:nvCxnSpPr>
        <p:spPr>
          <a:xfrm flipH="1">
            <a:off x="2826785" y="4888988"/>
            <a:ext cx="848030" cy="1648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a:stCxn id="19" idx="2"/>
            <a:endCxn id="28" idx="0"/>
          </p:cNvCxnSpPr>
          <p:nvPr/>
        </p:nvCxnSpPr>
        <p:spPr>
          <a:xfrm>
            <a:off x="3663388" y="4888987"/>
            <a:ext cx="37289" cy="1667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a:stCxn id="19" idx="2"/>
            <a:endCxn id="30" idx="0"/>
          </p:cNvCxnSpPr>
          <p:nvPr/>
        </p:nvCxnSpPr>
        <p:spPr>
          <a:xfrm>
            <a:off x="3663388" y="4888987"/>
            <a:ext cx="884174" cy="168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a:stCxn id="27" idx="2"/>
          </p:cNvCxnSpPr>
          <p:nvPr/>
        </p:nvCxnSpPr>
        <p:spPr>
          <a:xfrm>
            <a:off x="2826785" y="5361610"/>
            <a:ext cx="263964" cy="337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28" idx="2"/>
          </p:cNvCxnSpPr>
          <p:nvPr/>
        </p:nvCxnSpPr>
        <p:spPr>
          <a:xfrm>
            <a:off x="3700677" y="5363535"/>
            <a:ext cx="21540" cy="3595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30" idx="2"/>
          </p:cNvCxnSpPr>
          <p:nvPr/>
        </p:nvCxnSpPr>
        <p:spPr>
          <a:xfrm flipH="1">
            <a:off x="4206741" y="5365461"/>
            <a:ext cx="340821" cy="358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30" idx="2"/>
            <a:endCxn id="22" idx="1"/>
          </p:cNvCxnSpPr>
          <p:nvPr/>
        </p:nvCxnSpPr>
        <p:spPr>
          <a:xfrm>
            <a:off x="4547562" y="5365461"/>
            <a:ext cx="1125961" cy="1567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a:stCxn id="11" idx="2"/>
            <a:endCxn id="23" idx="0"/>
          </p:cNvCxnSpPr>
          <p:nvPr/>
        </p:nvCxnSpPr>
        <p:spPr>
          <a:xfrm>
            <a:off x="7436731" y="3601196"/>
            <a:ext cx="405117" cy="5155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839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347140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7" name="Shape 57"/>
          <p:cNvSpPr txBox="1"/>
          <p:nvPr/>
        </p:nvSpPr>
        <p:spPr>
          <a:xfrm>
            <a:off x="473975" y="255361"/>
            <a:ext cx="7769963" cy="1184400"/>
          </a:xfrm>
          <a:prstGeom prst="rect">
            <a:avLst/>
          </a:prstGeom>
          <a:noFill/>
          <a:ln>
            <a:noFill/>
          </a:ln>
        </p:spPr>
        <p:txBody>
          <a:bodyPr spcFirstLastPara="1" wrap="square" lIns="91425" tIns="45700" rIns="91425" bIns="45700" anchor="t" anchorCtr="0">
            <a:noAutofit/>
          </a:bodyPr>
          <a:lstStyle/>
          <a:p>
            <a:pPr algn="ctr"/>
            <a:r>
              <a:rPr lang="en-US" sz="2400" dirty="0">
                <a:solidFill>
                  <a:srgbClr val="34495E"/>
                </a:solidFill>
                <a:latin typeface="Helvetica Neue"/>
              </a:rPr>
              <a:t>This work was supported by NASA/GSFC under Raytheon Co. contract number NNG15HZ39C.</a:t>
            </a:r>
          </a:p>
        </p:txBody>
      </p:sp>
      <p:sp>
        <p:nvSpPr>
          <p:cNvPr id="71" name="Shape 71"/>
          <p:cNvSpPr txBox="1"/>
          <p:nvPr/>
        </p:nvSpPr>
        <p:spPr>
          <a:xfrm>
            <a:off x="3477556" y="2543263"/>
            <a:ext cx="1762800" cy="4110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i="1" dirty="0"/>
              <a:t>in partnership with</a:t>
            </a:r>
            <a:endParaRPr i="1" dirty="0"/>
          </a:p>
        </p:txBody>
      </p:sp>
      <p:pic>
        <p:nvPicPr>
          <p:cNvPr id="5" name="Picture 4">
            <a:extLst>
              <a:ext uri="{FF2B5EF4-FFF2-40B4-BE49-F238E27FC236}">
                <a16:creationId xmlns:a16="http://schemas.microsoft.com/office/drawing/2014/main" xmlns="" id="{8750B495-C5DB-9240-8A08-5129F6F454A4}"/>
              </a:ext>
            </a:extLst>
          </p:cNvPr>
          <p:cNvPicPr>
            <a:picLocks noChangeAspect="1"/>
          </p:cNvPicPr>
          <p:nvPr/>
        </p:nvPicPr>
        <p:blipFill>
          <a:blip r:embed="rId3"/>
          <a:stretch>
            <a:fillRect/>
          </a:stretch>
        </p:blipFill>
        <p:spPr>
          <a:xfrm>
            <a:off x="1883443" y="3525080"/>
            <a:ext cx="988957" cy="988957"/>
          </a:xfrm>
          <a:prstGeom prst="rect">
            <a:avLst/>
          </a:prstGeom>
        </p:spPr>
      </p:pic>
      <p:pic>
        <p:nvPicPr>
          <p:cNvPr id="7" name="Picture 6">
            <a:extLst>
              <a:ext uri="{FF2B5EF4-FFF2-40B4-BE49-F238E27FC236}">
                <a16:creationId xmlns:a16="http://schemas.microsoft.com/office/drawing/2014/main" xmlns="" id="{A0A2676D-B050-3A42-8784-22648DF39AC3}"/>
              </a:ext>
            </a:extLst>
          </p:cNvPr>
          <p:cNvPicPr>
            <a:picLocks noChangeAspect="1"/>
          </p:cNvPicPr>
          <p:nvPr/>
        </p:nvPicPr>
        <p:blipFill>
          <a:blip r:embed="rId4"/>
          <a:stretch>
            <a:fillRect/>
          </a:stretch>
        </p:blipFill>
        <p:spPr>
          <a:xfrm>
            <a:off x="3611792" y="3885568"/>
            <a:ext cx="1120060" cy="286395"/>
          </a:xfrm>
          <a:prstGeom prst="rect">
            <a:avLst/>
          </a:prstGeom>
        </p:spPr>
      </p:pic>
      <p:pic>
        <p:nvPicPr>
          <p:cNvPr id="9" name="Picture 8">
            <a:extLst>
              <a:ext uri="{FF2B5EF4-FFF2-40B4-BE49-F238E27FC236}">
                <a16:creationId xmlns:a16="http://schemas.microsoft.com/office/drawing/2014/main" xmlns="" id="{1132AF64-0A1B-844A-9B1A-53C5C7FE350E}"/>
              </a:ext>
            </a:extLst>
          </p:cNvPr>
          <p:cNvPicPr>
            <a:picLocks noChangeAspect="1"/>
          </p:cNvPicPr>
          <p:nvPr/>
        </p:nvPicPr>
        <p:blipFill>
          <a:blip r:embed="rId5"/>
          <a:stretch>
            <a:fillRect/>
          </a:stretch>
        </p:blipFill>
        <p:spPr>
          <a:xfrm>
            <a:off x="5471244" y="3675860"/>
            <a:ext cx="1120060" cy="607490"/>
          </a:xfrm>
          <a:prstGeom prst="rect">
            <a:avLst/>
          </a:prstGeom>
        </p:spPr>
      </p:pic>
      <p:pic>
        <p:nvPicPr>
          <p:cNvPr id="11" name="Picture 10">
            <a:extLst>
              <a:ext uri="{FF2B5EF4-FFF2-40B4-BE49-F238E27FC236}">
                <a16:creationId xmlns:a16="http://schemas.microsoft.com/office/drawing/2014/main" xmlns="" id="{BE7598F4-12B0-F642-A954-D3C9A707A7B0}"/>
              </a:ext>
            </a:extLst>
          </p:cNvPr>
          <p:cNvPicPr>
            <a:picLocks noChangeAspect="1"/>
          </p:cNvPicPr>
          <p:nvPr/>
        </p:nvPicPr>
        <p:blipFill>
          <a:blip r:embed="rId6"/>
          <a:stretch>
            <a:fillRect/>
          </a:stretch>
        </p:blipFill>
        <p:spPr>
          <a:xfrm>
            <a:off x="7330695" y="3393977"/>
            <a:ext cx="1120060" cy="1120060"/>
          </a:xfrm>
          <a:prstGeom prst="rect">
            <a:avLst/>
          </a:prstGeom>
        </p:spPr>
      </p:pic>
      <p:pic>
        <p:nvPicPr>
          <p:cNvPr id="13" name="Picture 12">
            <a:extLst>
              <a:ext uri="{FF2B5EF4-FFF2-40B4-BE49-F238E27FC236}">
                <a16:creationId xmlns:a16="http://schemas.microsoft.com/office/drawing/2014/main" xmlns="" id="{9FFA8CD7-54BE-EE40-B280-F8C3D3A5C2DD}"/>
              </a:ext>
            </a:extLst>
          </p:cNvPr>
          <p:cNvPicPr>
            <a:picLocks noChangeAspect="1"/>
          </p:cNvPicPr>
          <p:nvPr/>
        </p:nvPicPr>
        <p:blipFill>
          <a:blip r:embed="rId7"/>
          <a:stretch>
            <a:fillRect/>
          </a:stretch>
        </p:blipFill>
        <p:spPr>
          <a:xfrm>
            <a:off x="304006" y="4526574"/>
            <a:ext cx="1120060" cy="764870"/>
          </a:xfrm>
          <a:prstGeom prst="rect">
            <a:avLst/>
          </a:prstGeom>
        </p:spPr>
      </p:pic>
      <p:pic>
        <p:nvPicPr>
          <p:cNvPr id="15" name="Picture 14">
            <a:extLst>
              <a:ext uri="{FF2B5EF4-FFF2-40B4-BE49-F238E27FC236}">
                <a16:creationId xmlns:a16="http://schemas.microsoft.com/office/drawing/2014/main" xmlns="" id="{998337D5-EBDB-524D-B5E2-1370F1006E37}"/>
              </a:ext>
            </a:extLst>
          </p:cNvPr>
          <p:cNvPicPr>
            <a:picLocks noChangeAspect="1"/>
          </p:cNvPicPr>
          <p:nvPr/>
        </p:nvPicPr>
        <p:blipFill>
          <a:blip r:embed="rId8"/>
          <a:stretch>
            <a:fillRect/>
          </a:stretch>
        </p:blipFill>
        <p:spPr>
          <a:xfrm>
            <a:off x="2060678" y="4838982"/>
            <a:ext cx="1120060" cy="286527"/>
          </a:xfrm>
          <a:prstGeom prst="rect">
            <a:avLst/>
          </a:prstGeom>
        </p:spPr>
      </p:pic>
      <p:pic>
        <p:nvPicPr>
          <p:cNvPr id="17" name="Picture 16">
            <a:extLst>
              <a:ext uri="{FF2B5EF4-FFF2-40B4-BE49-F238E27FC236}">
                <a16:creationId xmlns:a16="http://schemas.microsoft.com/office/drawing/2014/main" xmlns="" id="{A8E732A0-F7F1-2545-A668-EC0268AA240E}"/>
              </a:ext>
            </a:extLst>
          </p:cNvPr>
          <p:cNvPicPr>
            <a:picLocks noChangeAspect="1"/>
          </p:cNvPicPr>
          <p:nvPr/>
        </p:nvPicPr>
        <p:blipFill>
          <a:blip r:embed="rId9"/>
          <a:stretch>
            <a:fillRect/>
          </a:stretch>
        </p:blipFill>
        <p:spPr>
          <a:xfrm>
            <a:off x="3817350" y="4800479"/>
            <a:ext cx="1120060" cy="345480"/>
          </a:xfrm>
          <a:prstGeom prst="rect">
            <a:avLst/>
          </a:prstGeom>
        </p:spPr>
      </p:pic>
      <p:pic>
        <p:nvPicPr>
          <p:cNvPr id="19" name="Picture 18">
            <a:extLst>
              <a:ext uri="{FF2B5EF4-FFF2-40B4-BE49-F238E27FC236}">
                <a16:creationId xmlns:a16="http://schemas.microsoft.com/office/drawing/2014/main" xmlns="" id="{FBD59BF0-9C7F-ED46-A7FB-B75089AE335A}"/>
              </a:ext>
            </a:extLst>
          </p:cNvPr>
          <p:cNvPicPr>
            <a:picLocks noChangeAspect="1"/>
          </p:cNvPicPr>
          <p:nvPr/>
        </p:nvPicPr>
        <p:blipFill>
          <a:blip r:embed="rId10"/>
          <a:stretch>
            <a:fillRect/>
          </a:stretch>
        </p:blipFill>
        <p:spPr>
          <a:xfrm>
            <a:off x="5574022" y="4742405"/>
            <a:ext cx="1120060" cy="461627"/>
          </a:xfrm>
          <a:prstGeom prst="rect">
            <a:avLst/>
          </a:prstGeom>
        </p:spPr>
      </p:pic>
      <p:pic>
        <p:nvPicPr>
          <p:cNvPr id="21" name="Picture 20">
            <a:extLst>
              <a:ext uri="{FF2B5EF4-FFF2-40B4-BE49-F238E27FC236}">
                <a16:creationId xmlns:a16="http://schemas.microsoft.com/office/drawing/2014/main" xmlns="" id="{E7815F51-C6BE-BB40-9D79-5F6500FAE791}"/>
              </a:ext>
            </a:extLst>
          </p:cNvPr>
          <p:cNvPicPr>
            <a:picLocks noChangeAspect="1"/>
          </p:cNvPicPr>
          <p:nvPr/>
        </p:nvPicPr>
        <p:blipFill>
          <a:blip r:embed="rId11"/>
          <a:stretch>
            <a:fillRect/>
          </a:stretch>
        </p:blipFill>
        <p:spPr>
          <a:xfrm>
            <a:off x="7330695" y="4807545"/>
            <a:ext cx="1120060" cy="349399"/>
          </a:xfrm>
          <a:prstGeom prst="rect">
            <a:avLst/>
          </a:prstGeom>
        </p:spPr>
      </p:pic>
      <p:pic>
        <p:nvPicPr>
          <p:cNvPr id="23" name="Picture 22">
            <a:extLst>
              <a:ext uri="{FF2B5EF4-FFF2-40B4-BE49-F238E27FC236}">
                <a16:creationId xmlns:a16="http://schemas.microsoft.com/office/drawing/2014/main" xmlns="" id="{EE76330E-F4E2-1A4D-8424-1D339DE15A71}"/>
              </a:ext>
            </a:extLst>
          </p:cNvPr>
          <p:cNvPicPr>
            <a:picLocks noChangeAspect="1"/>
          </p:cNvPicPr>
          <p:nvPr/>
        </p:nvPicPr>
        <p:blipFill>
          <a:blip r:embed="rId12"/>
          <a:stretch>
            <a:fillRect/>
          </a:stretch>
        </p:blipFill>
        <p:spPr>
          <a:xfrm>
            <a:off x="3751630" y="5774475"/>
            <a:ext cx="1120060" cy="160351"/>
          </a:xfrm>
          <a:prstGeom prst="rect">
            <a:avLst/>
          </a:prstGeom>
        </p:spPr>
      </p:pic>
      <p:pic>
        <p:nvPicPr>
          <p:cNvPr id="2" name="Picture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03391" y="1543285"/>
            <a:ext cx="2911130" cy="560264"/>
          </a:xfrm>
          <a:prstGeom prst="rect">
            <a:avLst/>
          </a:prstGeom>
        </p:spPr>
      </p:pic>
      <p:pic>
        <p:nvPicPr>
          <p:cNvPr id="6" name="Picture 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49047" y="3617314"/>
            <a:ext cx="799255" cy="616968"/>
          </a:xfrm>
          <a:prstGeom prst="rect">
            <a:avLst/>
          </a:prstGeom>
        </p:spPr>
      </p:pic>
    </p:spTree>
    <p:extLst>
      <p:ext uri="{BB962C8B-B14F-4D97-AF65-F5344CB8AC3E}">
        <p14:creationId xmlns:p14="http://schemas.microsoft.com/office/powerpoint/2010/main" val="1744470497"/>
      </p:ext>
    </p:extLst>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EOSDIS-EED">
  <a:themeElements>
    <a:clrScheme name="EOSDIS">
      <a:dk1>
        <a:srgbClr val="171717"/>
      </a:dk1>
      <a:lt1>
        <a:srgbClr val="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WrappedLabelHistory xmlns:xsi="http://www.w3.org/2001/XMLSchema-instance" xmlns:xsd="http://www.w3.org/2001/XMLSchema" xmlns="http://www.boldonjames.com/2016/02/Classifier/internal/wrappedLabelHistory">
  <Value>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PERhdGVUaW1lPjIvMTYvMjAxOCA4OjQwOjIwIFBNPC9EYXRlVGltZT48TGFiZWxTdHJpbmc+VGhpcyBhcnRpZmFjdCBoYXMgbm8gY2xhc3NpZmljYXRpb24uPC9MYWJlbFN0cmluZz48L2l0ZW0+PGl0ZW0+PHNpc2wgc2lzbFZlcnNpb249IjAiIHBvbGljeT0iY2RlNTNhYzEtYmY1Zi00YWFlLTljZjEtMDc1MDllMjNhNGIwIiBvcmlnaW49InVzZXJTZWxlY3RlZCI+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VVNcaGl0ajgzMjI8L1VzZXJOYW1lPjxEYXRlVGltZT41LzMwLzIwMTggNjozNToyMyBQTTwvRGF0ZVRpbWU+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Value>
</WrappedLabelHistory>
</file>

<file path=customXml/item2.xml><?xml version="1.0" encoding="utf-8"?>
<sisl xmlns:xsi="http://www.w3.org/2001/XMLSchema-instance" xmlns:xsd="http://www.w3.org/2001/XMLSchema" xmlns="http://www.boldonjames.com/2008/01/sie/internal/label" sislVersion="0" policy="cde53ac1-bf5f-4aae-9cf1-07509e23a4b0" origin="userSelected">
  <element uid="dececbd6-da3b-46fe-8f00-f9d9deea2ee1" value=""/>
  <element uid="bbbf7bf4-4f4f-4189-9c5e-65015de8a6ad" value=""/>
  <element uid="bba94c65-ac3d-4f34-b2e1-8de11ef6f01c" value=""/>
  <element uid="bc2b7c01-6db1-4e7d-88d1-fc61674f86fd" value=""/>
  <element uid="92e993a3-af32-4afb-aa19-3a49cdb82c7a" value=""/>
</sisl>
</file>

<file path=customXml/itemProps1.xml><?xml version="1.0" encoding="utf-8"?>
<ds:datastoreItem xmlns:ds="http://schemas.openxmlformats.org/officeDocument/2006/customXml" ds:itemID="{49D24783-1A73-4953-A251-03BC9F51BED6}">
  <ds:schemaRefs>
    <ds:schemaRef ds:uri="http://www.w3.org/2001/XMLSchema"/>
    <ds:schemaRef ds:uri="http://www.boldonjames.com/2016/02/Classifier/internal/wrappedLabelHistory"/>
  </ds:schemaRefs>
</ds:datastoreItem>
</file>

<file path=customXml/itemProps2.xml><?xml version="1.0" encoding="utf-8"?>
<ds:datastoreItem xmlns:ds="http://schemas.openxmlformats.org/officeDocument/2006/customXml" ds:itemID="{E37E144F-D568-4202-93EA-3A931DF80890}">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otalTime>6170</TotalTime>
  <Words>871</Words>
  <Application>Microsoft Macintosh PowerPoint</Application>
  <PresentationFormat>On-screen Show (4:3)</PresentationFormat>
  <Paragraphs>168</Paragraphs>
  <Slides>15</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Avenir</vt:lpstr>
      <vt:lpstr>Calibri</vt:lpstr>
      <vt:lpstr>Consolas</vt:lpstr>
      <vt:lpstr>Helvetica Neue</vt:lpstr>
      <vt:lpstr>Source Sans Pro</vt:lpstr>
      <vt:lpstr>Times New Roman</vt:lpstr>
      <vt:lpstr>Verdana</vt:lpstr>
      <vt:lpstr>Arial</vt:lpstr>
      <vt:lpstr>EOSDIS-EED</vt:lpstr>
      <vt:lpstr>Hierarchical Data Format (HDF) Status Update</vt:lpstr>
      <vt:lpstr>Outline</vt:lpstr>
      <vt:lpstr>Current HDF releases</vt:lpstr>
      <vt:lpstr>Current HDF releases</vt:lpstr>
      <vt:lpstr>Moving to HDF5 1.10 series</vt:lpstr>
      <vt:lpstr>Moving to HDF5 1.10 series</vt:lpstr>
      <vt:lpstr>Moving to HDF5 1.10 series</vt:lpstr>
      <vt:lpstr>HDF5 Compression</vt:lpstr>
      <vt:lpstr>HDF5 Compression</vt:lpstr>
      <vt:lpstr>HDF5 Compression</vt:lpstr>
      <vt:lpstr>What is coming in HDF5 1.12?</vt:lpstr>
      <vt:lpstr>What is coming in HDF5 1.12?</vt:lpstr>
      <vt:lpstr>Virtual Object Layer</vt:lpstr>
      <vt:lpstr>Questions?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Goals</dc:title>
  <dc:subject>[rtnipcontrolcode:unrestricted|rtnipcontrolcodevm:noipvm|rtnexportcontrolcountry:usa|rtnexportcontrolcode:otherinfo|rtnexportcontrolcodevm:nousecvm|]</dc:subject>
  <dc:creator>Dana Shum</dc:creator>
  <cp:lastModifiedBy>Microsoft Office User</cp:lastModifiedBy>
  <cp:revision>62</cp:revision>
  <dcterms:modified xsi:type="dcterms:W3CDTF">2018-06-11T17:58:49Z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796b8ba6-a9b0-4605-9a3e-9cd06ed7a057</vt:lpwstr>
  </property>
  <property fmtid="{D5CDD505-2E9C-101B-9397-08002B2CF9AE}" pid="3" name="bjSaver">
    <vt:lpwstr>U7h71aia8FOFLJNxzT1eRROYUDZl41YD</vt:lpwstr>
  </property>
  <property fmtid="{D5CDD505-2E9C-101B-9397-08002B2CF9AE}" pid="4" name="rtnipcontrolcode">
    <vt:lpwstr>unrestricted</vt:lpwstr>
  </property>
  <property fmtid="{D5CDD505-2E9C-101B-9397-08002B2CF9AE}" pid="5" name="rtnipcontrolcodevm">
    <vt:lpwstr>noipvm</vt:lpwstr>
  </property>
  <property fmtid="{D5CDD505-2E9C-101B-9397-08002B2CF9AE}" pid="6" name="rtnexportcontrolcountry">
    <vt:lpwstr>usa</vt:lpwstr>
  </property>
  <property fmtid="{D5CDD505-2E9C-101B-9397-08002B2CF9AE}" pid="7" name="rtnexportcontrolcode">
    <vt:lpwstr>otherinfo</vt:lpwstr>
  </property>
  <property fmtid="{D5CDD505-2E9C-101B-9397-08002B2CF9AE}" pid="8" name="rtnexportcontrolcodevm">
    <vt:lpwstr>nousecvm</vt:lpwstr>
  </property>
  <property fmtid="{D5CDD505-2E9C-101B-9397-08002B2CF9AE}" pid="9" name="bjDocumentLabelXML">
    <vt:lpwstr>&lt;?xml version="1.0" encoding="us-ascii"?&gt;&lt;sisl xmlns:xsi="http://www.w3.org/2001/XMLSchema-instance" xmlns:xsd="http://www.w3.org/2001/XMLSchema" sislVersion="0" policy="cde53ac1-bf5f-4aae-9cf1-07509e23a4b0" origin="userSelected" xmlns="http://www.boldonj</vt:lpwstr>
  </property>
  <property fmtid="{D5CDD505-2E9C-101B-9397-08002B2CF9AE}" pid="10" name="bjDocumentLabelXML-0">
    <vt:lpwstr>ames.com/2008/01/sie/internal/label"&gt;&lt;element uid="dececbd6-da3b-46fe-8f00-f9d9deea2ee1" value="" /&gt;&lt;element uid="bbbf7bf4-4f4f-4189-9c5e-65015de8a6ad" value="" /&gt;&lt;element uid="bba94c65-ac3d-4f34-b2e1-8de11ef6f01c" value="" /&gt;&lt;element uid="bc2b7c01-6db1-4</vt:lpwstr>
  </property>
  <property fmtid="{D5CDD505-2E9C-101B-9397-08002B2CF9AE}" pid="11" name="bjDocumentLabelXML-1">
    <vt:lpwstr>e7d-88d1-fc61674f86fd" value="" /&gt;&lt;element uid="92e993a3-af32-4afb-aa19-3a49cdb82c7a" value="" /&gt;&lt;/sisl&gt;</vt:lpwstr>
  </property>
  <property fmtid="{D5CDD505-2E9C-101B-9397-08002B2CF9AE}" pid="12" name="bjDocumentSecurityLabel">
    <vt:lpwstr>Origin Jurisdiction: US  | Unrestricted Content | No marking applied by the tool | Other Information (Not Requiring an Export Control Marking) | No marking applied by the tool</vt:lpwstr>
  </property>
  <property fmtid="{D5CDD505-2E9C-101B-9397-08002B2CF9AE}" pid="13" name="bjLabelHistoryID">
    <vt:lpwstr>{49D24783-1A73-4953-A251-03BC9F51BED6}</vt:lpwstr>
  </property>
</Properties>
</file>