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8"/>
  </p:notesMasterIdLst>
  <p:handoutMasterIdLst>
    <p:handoutMasterId r:id="rId9"/>
  </p:handoutMasterIdLst>
  <p:sldIdLst>
    <p:sldId id="288" r:id="rId2"/>
    <p:sldId id="381" r:id="rId3"/>
    <p:sldId id="382" r:id="rId4"/>
    <p:sldId id="383" r:id="rId5"/>
    <p:sldId id="384" r:id="rId6"/>
    <p:sldId id="378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79" autoAdjust="0"/>
    <p:restoredTop sz="86385" autoAdjust="0"/>
  </p:normalViewPr>
  <p:slideViewPr>
    <p:cSldViewPr showGuides="1">
      <p:cViewPr>
        <p:scale>
          <a:sx n="95" d="100"/>
          <a:sy n="95" d="100"/>
        </p:scale>
        <p:origin x="600" y="112"/>
      </p:cViewPr>
      <p:guideLst>
        <p:guide orient="horz" pos="2160"/>
        <p:guide pos="2832"/>
      </p:guideLst>
    </p:cSldViewPr>
  </p:slideViewPr>
  <p:outlineViewPr>
    <p:cViewPr>
      <p:scale>
        <a:sx n="33" d="100"/>
        <a:sy n="33" d="100"/>
      </p:scale>
      <p:origin x="0" y="-46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handoutMaster" Target="handoutMasters/handoutMaster1.xml"/><Relationship Id="rId1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B6A01C-34C6-7342-9E4B-D4E64201C946}" type="datetimeFigureOut">
              <a:rPr lang="en-US" smtClean="0"/>
              <a:t>7/17/18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258E5-BDEC-A44D-9C2E-09EBF08CF0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16007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245783-6BE9-4694-A1F6-693F09169B94}" type="datetimeFigureOut">
              <a:rPr lang="en-US" smtClean="0"/>
              <a:pPr/>
              <a:t>7/17/18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24EC39-7544-4C7F-93EE-0C17C74951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14109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930932-955E-42E4-A4C0-E99690BFE94C}" type="slidenum">
              <a:rPr lang="en-US"/>
              <a:pPr/>
              <a:t>1</a:t>
            </a:fld>
            <a:endParaRPr lang="en-US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9825" y="685800"/>
            <a:ext cx="4572000" cy="3429000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290" y="4343093"/>
            <a:ext cx="5025363" cy="4115721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0662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6" name="Picture 2086" descr="hdf_7ppt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7890" name="Rectangle 2050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2057400"/>
          </a:xfrm>
        </p:spPr>
        <p:txBody>
          <a:bodyPr anchor="t"/>
          <a:lstStyle>
            <a:lvl1pPr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7891" name="Rectangle 2051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19600"/>
            <a:ext cx="6400800" cy="9144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7904" name="Rectangle 2064"/>
          <p:cNvSpPr>
            <a:spLocks noGrp="1" noChangeArrowheads="1"/>
          </p:cNvSpPr>
          <p:nvPr>
            <p:ph type="dt" sz="half" idx="2"/>
          </p:nvPr>
        </p:nvSpPr>
        <p:spPr>
          <a:xfrm>
            <a:off x="304800" y="6629400"/>
            <a:ext cx="1752600" cy="228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July 17, 2018</a:t>
            </a:r>
            <a:endParaRPr lang="en-US" dirty="0"/>
          </a:p>
        </p:txBody>
      </p:sp>
      <p:sp>
        <p:nvSpPr>
          <p:cNvPr id="37905" name="Rectangle 206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HDF Workshop</a:t>
            </a:r>
            <a:endParaRPr lang="en-US" dirty="0"/>
          </a:p>
        </p:txBody>
      </p:sp>
      <p:sp>
        <p:nvSpPr>
          <p:cNvPr id="37906" name="Rectangle 206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9A296CE-074A-4235-9897-F1B252B6FB1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 autoUpdateAnimBg="0"/>
      <p:bldP spid="37891" grpId="0" build="p" autoUpdateAnimBg="0" advAuto="0">
        <p:tmplLst>
          <p:tmpl lvl="1">
            <p:tnLst>
              <p:par>
                <p:cTn presetID="9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89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3789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819400"/>
            <a:ext cx="7010400" cy="533400"/>
          </a:xfrm>
        </p:spPr>
        <p:txBody>
          <a:bodyPr anchor="ctr"/>
          <a:lstStyle>
            <a:lvl1pPr>
              <a:defRPr sz="3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1676400" cy="228600"/>
          </a:xfrm>
        </p:spPr>
        <p:txBody>
          <a:bodyPr/>
          <a:lstStyle/>
          <a:p>
            <a:r>
              <a:rPr lang="en-US" smtClean="0"/>
              <a:t>July 17, 2018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 Workshop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1676400" cy="228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July 17, 2018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HDF Workshop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E2BE39-D6F0-4B70-B47C-2166E0E553D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1676400" cy="228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July 17, 2018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HDF Workshop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A2B324-5D90-4399-9765-5D55AF61633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July 17, 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HDF Workshop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AE129A-8A4A-4680-9167-74CE7C7BB01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July 17, 2018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HDF Workshop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2F9BD7-B4CC-49F1-830D-09E4505864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1_Title and Conten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/>
          <p:nvPr/>
        </p:nvSpPr>
        <p:spPr>
          <a:xfrm>
            <a:off x="8359538" y="6381549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9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Verdana"/>
                <a:buNone/>
              </a:pPr>
              <a:t>‹#›</a:t>
            </a:fld>
            <a:endParaRPr sz="900" b="0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57200" y="1284270"/>
            <a:ext cx="8229600" cy="47425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33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35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35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35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35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35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35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35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35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1321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9" Type="http://schemas.openxmlformats.org/officeDocument/2006/relationships/image" Target="../media/image1.jpeg"/><Relationship Id="rId10" Type="http://schemas.openxmlformats.org/officeDocument/2006/relationships/image" Target="../media/image2.jpeg"/><Relationship Id="rId11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96" name="Picture 1056" descr="hdf_no_banner_white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686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990600"/>
            <a:ext cx="8458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pic>
        <p:nvPicPr>
          <p:cNvPr id="36890" name="Picture 1050" descr="hdf 0line"/>
          <p:cNvPicPr>
            <a:picLocks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762000"/>
            <a:ext cx="9144000" cy="76200"/>
          </a:xfrm>
          <a:prstGeom prst="rect">
            <a:avLst/>
          </a:prstGeom>
          <a:noFill/>
        </p:spPr>
      </p:pic>
      <p:pic>
        <p:nvPicPr>
          <p:cNvPr id="36891" name="Picture 1051" descr="hdf bluegreenotxt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152400"/>
            <a:ext cx="8382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152400"/>
            <a:ext cx="7010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36893" name="Rectangle 105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629400"/>
            <a:ext cx="1676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mtClean="0"/>
              <a:t>July 17, 2018</a:t>
            </a:r>
            <a:endParaRPr lang="en-US" dirty="0"/>
          </a:p>
        </p:txBody>
      </p:sp>
      <p:sp>
        <p:nvSpPr>
          <p:cNvPr id="36894" name="Rectangle 105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629400"/>
            <a:ext cx="3962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mtClean="0"/>
              <a:t>HDF Workshop</a:t>
            </a:r>
            <a:endParaRPr lang="en-US" dirty="0"/>
          </a:p>
        </p:txBody>
      </p:sp>
      <p:sp>
        <p:nvSpPr>
          <p:cNvPr id="36895" name="Rectangle 105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629400"/>
            <a:ext cx="76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fld id="{66990693-FCA4-456D-B0D1-1E6BC96D037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715" r:id="rId2"/>
    <p:sldLayoutId id="2147483690" r:id="rId3"/>
    <p:sldLayoutId id="2147483692" r:id="rId4"/>
    <p:sldLayoutId id="2147483713" r:id="rId5"/>
    <p:sldLayoutId id="2147483714" r:id="rId6"/>
    <p:sldLayoutId id="2147483716" r:id="rId7"/>
  </p:sldLayoutIdLst>
  <p:transition spd="med">
    <p:wipe dir="d"/>
  </p:transition>
  <p:timing>
    <p:tnLst>
      <p:par>
        <p:cTn id="1" dur="indefinite" restart="never" nodeType="tmRoot"/>
      </p:par>
    </p:tnLst>
  </p:timing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0">
          <a:solidFill>
            <a:srgbClr val="0000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-"/>
        <a:defRPr sz="2600">
          <a:solidFill>
            <a:srgbClr val="000000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rgbClr val="000000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S3 VFD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3886200"/>
            <a:ext cx="6400800" cy="1828800"/>
          </a:xfrm>
        </p:spPr>
        <p:txBody>
          <a:bodyPr/>
          <a:lstStyle/>
          <a:p>
            <a:r>
              <a:rPr lang="en-US" dirty="0" smtClean="0"/>
              <a:t>Elena </a:t>
            </a:r>
            <a:r>
              <a:rPr lang="en-US" dirty="0" err="1" smtClean="0"/>
              <a:t>Pourmal</a:t>
            </a:r>
            <a:endParaRPr lang="en-US" dirty="0" smtClean="0"/>
          </a:p>
          <a:p>
            <a:r>
              <a:rPr lang="en-US" dirty="0" smtClean="0"/>
              <a:t>The HDF Group</a:t>
            </a:r>
          </a:p>
          <a:p>
            <a:r>
              <a:rPr lang="en-US" dirty="0" smtClean="0"/>
              <a:t>HDF Workshop</a:t>
            </a:r>
          </a:p>
          <a:p>
            <a:r>
              <a:rPr lang="en-US" dirty="0" smtClean="0"/>
              <a:t>July 17, 2018</a:t>
            </a:r>
          </a:p>
          <a:p>
            <a:endParaRPr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July 17, 2018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HDF Workshop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sz="2700" dirty="0">
                <a:ea typeface="Avenir Book" charset="0"/>
                <a:cs typeface="Avenir Book" charset="0"/>
              </a:rPr>
              <a:t>Goal </a:t>
            </a:r>
          </a:p>
          <a:p>
            <a:pPr lvl="1">
              <a:buFont typeface="Lucida Grande"/>
              <a:buChar char="-"/>
            </a:pPr>
            <a:r>
              <a:rPr lang="en-US" sz="1950" dirty="0">
                <a:ea typeface="Avenir Book" charset="0"/>
                <a:cs typeface="Avenir Book" charset="0"/>
              </a:rPr>
              <a:t>Serve HDF5 files from Object Store</a:t>
            </a:r>
          </a:p>
          <a:p>
            <a:r>
              <a:rPr lang="en-US" sz="2700" dirty="0">
                <a:ea typeface="Avenir Book" charset="0"/>
                <a:cs typeface="Avenir Book" charset="0"/>
              </a:rPr>
              <a:t>Approach</a:t>
            </a:r>
          </a:p>
          <a:p>
            <a:pPr lvl="1"/>
            <a:r>
              <a:rPr lang="en-US" sz="1950" dirty="0">
                <a:ea typeface="Avenir Book" charset="0"/>
                <a:cs typeface="Avenir Book" charset="0"/>
              </a:rPr>
              <a:t>Use existing HDF5 library and new VFD drivers to access the HDF5 file (work in progress)</a:t>
            </a:r>
          </a:p>
          <a:p>
            <a:pPr lvl="1"/>
            <a:r>
              <a:rPr lang="en-US" sz="1950" dirty="0">
                <a:ea typeface="Avenir Book" charset="0"/>
                <a:cs typeface="Avenir Book" charset="0"/>
              </a:rPr>
              <a:t>S3 VFD uses range gets to read the desired data from the HDF5 file</a:t>
            </a:r>
          </a:p>
          <a:p>
            <a:pPr lvl="1"/>
            <a:r>
              <a:rPr lang="en-US" sz="1950" dirty="0">
                <a:ea typeface="Avenir Book" charset="0"/>
                <a:cs typeface="Avenir Book" charset="0"/>
              </a:rPr>
              <a:t>R/O case</a:t>
            </a:r>
          </a:p>
          <a:p>
            <a:pPr lvl="2">
              <a:lnSpc>
                <a:spcPct val="100000"/>
              </a:lnSpc>
            </a:pPr>
            <a:r>
              <a:rPr lang="en-US" sz="1800" dirty="0">
                <a:ea typeface="Avenir Book" charset="0"/>
                <a:cs typeface="Avenir Book" charset="0"/>
              </a:rPr>
              <a:t>Optimization is performed to avoid small metadata accesses</a:t>
            </a:r>
          </a:p>
          <a:p>
            <a:pPr lvl="2">
              <a:lnSpc>
                <a:spcPct val="100000"/>
              </a:lnSpc>
            </a:pPr>
            <a:r>
              <a:rPr lang="en-US" sz="1800" dirty="0">
                <a:ea typeface="Avenir Book" charset="0"/>
                <a:cs typeface="Avenir Book" charset="0"/>
              </a:rPr>
              <a:t>Ingestion tool is required to create object with metadata information</a:t>
            </a:r>
          </a:p>
          <a:p>
            <a:pPr lvl="1"/>
            <a:r>
              <a:rPr lang="en-US" sz="1950" dirty="0">
                <a:ea typeface="Avenir Book" charset="0"/>
                <a:cs typeface="Avenir Book" charset="0"/>
              </a:rPr>
              <a:t>R/W case takes advantage of paged allocation feature introduced in HDF5 1.10.1</a:t>
            </a:r>
          </a:p>
          <a:p>
            <a:pPr lvl="2">
              <a:lnSpc>
                <a:spcPct val="100000"/>
              </a:lnSpc>
            </a:pPr>
            <a:r>
              <a:rPr lang="en-US" sz="1650" dirty="0">
                <a:ea typeface="Avenir Book" charset="0"/>
                <a:cs typeface="Avenir Book" charset="0"/>
              </a:rPr>
              <a:t>VFD  tracks allocations for the pages containing metadata and raw data for an object.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71600" y="0"/>
            <a:ext cx="8229600" cy="876068"/>
          </a:xfrm>
        </p:spPr>
        <p:txBody>
          <a:bodyPr/>
          <a:lstStyle/>
          <a:p>
            <a:r>
              <a:rPr lang="en-US" dirty="0" smtClean="0">
                <a:latin typeface="+mn-lt"/>
              </a:rPr>
              <a:t>S3 Virtual File Driver 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37610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95400" y="0"/>
            <a:ext cx="8229600" cy="876068"/>
          </a:xfrm>
        </p:spPr>
        <p:txBody>
          <a:bodyPr/>
          <a:lstStyle/>
          <a:p>
            <a:r>
              <a:rPr lang="en-US" sz="3200" dirty="0" smtClean="0">
                <a:latin typeface="+mn-lt"/>
              </a:rPr>
              <a:t>Virtual Object Layer and Virtual File Driver</a:t>
            </a:r>
            <a:endParaRPr lang="en-US" sz="3200" dirty="0">
              <a:latin typeface="+mn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433818"/>
            <a:ext cx="8762999" cy="466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127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3600" dirty="0" smtClean="0"/>
              <a:t>New API to set up S3 VFD</a:t>
            </a:r>
          </a:p>
          <a:p>
            <a:pPr marL="342900" lvl="1" indent="0">
              <a:buNone/>
            </a:pPr>
            <a:r>
              <a:rPr lang="en-US" sz="2800" dirty="0" err="1">
                <a:solidFill>
                  <a:srgbClr val="0070C0"/>
                </a:solidFill>
              </a:rPr>
              <a:t>herr_t</a:t>
            </a:r>
            <a:r>
              <a:rPr lang="en-US" sz="2800" dirty="0">
                <a:solidFill>
                  <a:srgbClr val="0070C0"/>
                </a:solidFill>
              </a:rPr>
              <a:t> H5Pset_fapl_ros3(</a:t>
            </a:r>
            <a:r>
              <a:rPr lang="en-US" sz="2800" dirty="0" err="1">
                <a:solidFill>
                  <a:srgbClr val="0070C0"/>
                </a:solidFill>
              </a:rPr>
              <a:t>hid_t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err="1">
                <a:solidFill>
                  <a:srgbClr val="0070C0"/>
                </a:solidFill>
              </a:rPr>
              <a:t>fapl_id</a:t>
            </a:r>
            <a:r>
              <a:rPr lang="en-US" sz="2800" dirty="0">
                <a:solidFill>
                  <a:srgbClr val="0070C0"/>
                </a:solidFill>
              </a:rPr>
              <a:t>, H5FD_ros3_fapl_t *fa) </a:t>
            </a:r>
          </a:p>
          <a:p>
            <a:pPr marL="342900" lvl="1" indent="0">
              <a:buNone/>
            </a:pPr>
            <a:endParaRPr lang="en-US" sz="2800" dirty="0">
              <a:solidFill>
                <a:srgbClr val="0070C0"/>
              </a:solidFill>
            </a:endParaRPr>
          </a:p>
          <a:p>
            <a:r>
              <a:rPr lang="en-US" sz="3600" dirty="0" smtClean="0"/>
              <a:t>Credentials are passed via the </a:t>
            </a:r>
            <a:r>
              <a:rPr lang="en-US" sz="3600" dirty="0" smtClean="0">
                <a:solidFill>
                  <a:srgbClr val="0070C0"/>
                </a:solidFill>
              </a:rPr>
              <a:t>H5FD_ros3_fapl_t </a:t>
            </a:r>
            <a:r>
              <a:rPr lang="en-US" sz="3600" dirty="0" smtClean="0"/>
              <a:t>structure</a:t>
            </a:r>
          </a:p>
          <a:p>
            <a:pPr marL="342900" lvl="1" indent="0">
              <a:buNone/>
            </a:pPr>
            <a:r>
              <a:rPr lang="en-US" dirty="0" err="1">
                <a:solidFill>
                  <a:srgbClr val="0070C0"/>
                </a:solidFill>
              </a:rPr>
              <a:t>typedef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struct</a:t>
            </a:r>
            <a:r>
              <a:rPr lang="en-US" dirty="0">
                <a:solidFill>
                  <a:srgbClr val="0070C0"/>
                </a:solidFill>
              </a:rPr>
              <a:t> H5FD_ros3_fapl_t { </a:t>
            </a:r>
          </a:p>
          <a:p>
            <a:pPr marL="342900" lvl="1" indent="0">
              <a:buNone/>
            </a:pP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smtClean="0">
                <a:solidFill>
                  <a:srgbClr val="0070C0"/>
                </a:solidFill>
              </a:rPr>
              <a:t>    int32_t </a:t>
            </a:r>
            <a:r>
              <a:rPr lang="en-US" dirty="0">
                <a:solidFill>
                  <a:srgbClr val="0070C0"/>
                </a:solidFill>
              </a:rPr>
              <a:t>version; </a:t>
            </a:r>
          </a:p>
          <a:p>
            <a:pPr marL="342900" lvl="1" indent="0">
              <a:buNone/>
            </a:pP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smtClean="0">
                <a:solidFill>
                  <a:srgbClr val="0070C0"/>
                </a:solidFill>
              </a:rPr>
              <a:t>    </a:t>
            </a:r>
            <a:r>
              <a:rPr lang="en-US" dirty="0" err="1" smtClean="0">
                <a:solidFill>
                  <a:srgbClr val="0070C0"/>
                </a:solidFill>
              </a:rPr>
              <a:t>hbool_t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>
                <a:solidFill>
                  <a:srgbClr val="0070C0"/>
                </a:solidFill>
              </a:rPr>
              <a:t>authenticate</a:t>
            </a:r>
            <a:r>
              <a:rPr lang="en-US" dirty="0" smtClean="0">
                <a:solidFill>
                  <a:srgbClr val="0070C0"/>
                </a:solidFill>
              </a:rPr>
              <a:t>;</a:t>
            </a:r>
            <a:r>
              <a:rPr lang="en-US" dirty="0">
                <a:solidFill>
                  <a:srgbClr val="0070C0"/>
                </a:solidFill>
              </a:rPr>
              <a:t/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smtClean="0">
                <a:solidFill>
                  <a:srgbClr val="0070C0"/>
                </a:solidFill>
              </a:rPr>
              <a:t>    char </a:t>
            </a:r>
            <a:r>
              <a:rPr lang="en-US" dirty="0" err="1">
                <a:solidFill>
                  <a:srgbClr val="0070C0"/>
                </a:solidFill>
              </a:rPr>
              <a:t>aws_region</a:t>
            </a:r>
            <a:r>
              <a:rPr lang="en-US" dirty="0">
                <a:solidFill>
                  <a:srgbClr val="0070C0"/>
                </a:solidFill>
              </a:rPr>
              <a:t>[H5FD__ROS3_MAX_REGION_LEN + 1]; </a:t>
            </a:r>
            <a:endParaRPr lang="en-US" dirty="0" smtClean="0">
              <a:solidFill>
                <a:srgbClr val="0070C0"/>
              </a:solidFill>
            </a:endParaRPr>
          </a:p>
          <a:p>
            <a:pPr marL="342900" lvl="1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     char </a:t>
            </a:r>
            <a:r>
              <a:rPr lang="en-US" dirty="0" err="1" smtClean="0">
                <a:solidFill>
                  <a:srgbClr val="0070C0"/>
                </a:solidFill>
              </a:rPr>
              <a:t>secret_id</a:t>
            </a:r>
            <a:r>
              <a:rPr lang="en-US" dirty="0" smtClean="0">
                <a:solidFill>
                  <a:srgbClr val="0070C0"/>
                </a:solidFill>
              </a:rPr>
              <a:t>[H5FD</a:t>
            </a:r>
            <a:r>
              <a:rPr lang="en-US" dirty="0">
                <a:solidFill>
                  <a:srgbClr val="0070C0"/>
                </a:solidFill>
              </a:rPr>
              <a:t>__ROS3_MAX_SECRET_ID_LEN + 1]; </a:t>
            </a:r>
            <a:endParaRPr lang="en-US" dirty="0" smtClean="0">
              <a:solidFill>
                <a:srgbClr val="0070C0"/>
              </a:solidFill>
            </a:endParaRPr>
          </a:p>
          <a:p>
            <a:pPr marL="342900" lvl="1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     char </a:t>
            </a:r>
            <a:r>
              <a:rPr lang="en-US" dirty="0" err="1" smtClean="0">
                <a:solidFill>
                  <a:srgbClr val="0070C0"/>
                </a:solidFill>
              </a:rPr>
              <a:t>secret_key</a:t>
            </a:r>
            <a:r>
              <a:rPr lang="en-US" dirty="0" smtClean="0">
                <a:solidFill>
                  <a:srgbClr val="0070C0"/>
                </a:solidFill>
              </a:rPr>
              <a:t>[H5FD</a:t>
            </a:r>
            <a:r>
              <a:rPr lang="en-US" dirty="0">
                <a:solidFill>
                  <a:srgbClr val="0070C0"/>
                </a:solidFill>
              </a:rPr>
              <a:t>__ROS3_MAX_SECRET_KEY_LEN + 1]; </a:t>
            </a:r>
          </a:p>
          <a:p>
            <a:pPr marL="342900" lvl="1" indent="0">
              <a:buNone/>
            </a:pPr>
            <a:r>
              <a:rPr lang="en-US" dirty="0">
                <a:solidFill>
                  <a:srgbClr val="0070C0"/>
                </a:solidFill>
              </a:rPr>
              <a:t>} H5FD_ros3_fapl_t;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47800" y="0"/>
            <a:ext cx="8229600" cy="876068"/>
          </a:xfrm>
        </p:spPr>
        <p:txBody>
          <a:bodyPr/>
          <a:lstStyle/>
          <a:p>
            <a:r>
              <a:rPr lang="en-US" dirty="0" smtClean="0">
                <a:latin typeface="+mn-lt"/>
              </a:rPr>
              <a:t>Programming Model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56380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Traversing HDF5 example (C program)</a:t>
            </a:r>
          </a:p>
          <a:p>
            <a:r>
              <a:rPr lang="en-US" dirty="0" smtClean="0"/>
              <a:t>Working with tools (h5dump and h5ls)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95400" y="0"/>
            <a:ext cx="8229600" cy="876068"/>
          </a:xfrm>
        </p:spPr>
        <p:txBody>
          <a:bodyPr/>
          <a:lstStyle/>
          <a:p>
            <a:r>
              <a:rPr lang="en-US" sz="3200" dirty="0" smtClean="0">
                <a:latin typeface="+mn-lt"/>
              </a:rPr>
              <a:t>Demo</a:t>
            </a:r>
            <a:endParaRPr lang="en-US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64833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July 17, 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HDF Workshop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G_Presentation">
  <a:themeElements>
    <a:clrScheme name="Studio">
      <a:dk1>
        <a:sysClr val="windowText" lastClr="000000"/>
      </a:dk1>
      <a:lt1>
        <a:sysClr val="window" lastClr="FFFFFF"/>
      </a:lt1>
      <a:dk2>
        <a:srgbClr val="535252"/>
      </a:dk2>
      <a:lt2>
        <a:srgbClr val="AAB5C2"/>
      </a:lt2>
      <a:accent1>
        <a:srgbClr val="F7901E"/>
      </a:accent1>
      <a:accent2>
        <a:srgbClr val="FEC60B"/>
      </a:accent2>
      <a:accent3>
        <a:srgbClr val="9FE62F"/>
      </a:accent3>
      <a:accent4>
        <a:srgbClr val="4EA5D1"/>
      </a:accent4>
      <a:accent5>
        <a:srgbClr val="1C4596"/>
      </a:accent5>
      <a:accent6>
        <a:srgbClr val="542D90"/>
      </a:accent6>
      <a:hlink>
        <a:srgbClr val="ED2024"/>
      </a:hlink>
      <a:folHlink>
        <a:srgbClr val="BD912D"/>
      </a:folHlink>
    </a:clrScheme>
    <a:fontScheme name="The HDF Group -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esentation on product or service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5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CB7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D6A6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6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28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CD81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THG_Presentation</Template>
  <TotalTime>641</TotalTime>
  <Words>181</Words>
  <Application>Microsoft Macintosh PowerPoint</Application>
  <PresentationFormat>On-screen Show (4:3)</PresentationFormat>
  <Paragraphs>39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Avenir</vt:lpstr>
      <vt:lpstr>Avenir Book</vt:lpstr>
      <vt:lpstr>Calibri</vt:lpstr>
      <vt:lpstr>Lucida Grande</vt:lpstr>
      <vt:lpstr>Symbol</vt:lpstr>
      <vt:lpstr>Verdana</vt:lpstr>
      <vt:lpstr>THG_Presentation</vt:lpstr>
      <vt:lpstr>S3 VFD</vt:lpstr>
      <vt:lpstr>S3 Virtual File Driver </vt:lpstr>
      <vt:lpstr>Virtual Object Layer and Virtual File Driver</vt:lpstr>
      <vt:lpstr>Programming Model</vt:lpstr>
      <vt:lpstr>Demo</vt:lpstr>
      <vt:lpstr>Thank You!</vt:lpstr>
    </vt:vector>
  </TitlesOfParts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MuQun Yang</dc:creator>
  <cp:lastModifiedBy>Microsoft Office User</cp:lastModifiedBy>
  <cp:revision>38</cp:revision>
  <cp:lastPrinted>2018-07-13T21:43:25Z</cp:lastPrinted>
  <dcterms:created xsi:type="dcterms:W3CDTF">2018-06-05T19:48:40Z</dcterms:created>
  <dcterms:modified xsi:type="dcterms:W3CDTF">2018-07-18T00:15:40Z</dcterms:modified>
</cp:coreProperties>
</file>