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63" r:id="rId1"/>
  </p:sldMasterIdLst>
  <p:notesMasterIdLst>
    <p:notesMasterId r:id="rId12"/>
  </p:notesMasterIdLst>
  <p:handoutMasterIdLst>
    <p:handoutMasterId r:id="rId13"/>
  </p:handoutMasterIdLst>
  <p:sldIdLst>
    <p:sldId id="257" r:id="rId2"/>
    <p:sldId id="485" r:id="rId3"/>
    <p:sldId id="492" r:id="rId4"/>
    <p:sldId id="482" r:id="rId5"/>
    <p:sldId id="481" r:id="rId6"/>
    <p:sldId id="487" r:id="rId7"/>
    <p:sldId id="491" r:id="rId8"/>
    <p:sldId id="488" r:id="rId9"/>
    <p:sldId id="489" r:id="rId10"/>
    <p:sldId id="374" r:id="rId11"/>
  </p:sldIdLst>
  <p:sldSz cx="9144000" cy="5143500" type="screen16x9"/>
  <p:notesSz cx="6858000" cy="9144000"/>
  <p:defaultTextStyle>
    <a:defPPr>
      <a:defRPr lang="en-US"/>
    </a:defPPr>
    <a:lvl1pPr algn="l" defTabSz="309563" rtl="0" eaLnBrk="0" fontAlgn="base" hangingPunct="0">
      <a:spcBef>
        <a:spcPct val="0"/>
      </a:spcBef>
      <a:spcAft>
        <a:spcPct val="0"/>
      </a:spcAft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1pPr>
    <a:lvl2pPr marL="171450" indent="-85725" algn="l" defTabSz="309563" rtl="0" eaLnBrk="0" fontAlgn="base" hangingPunct="0">
      <a:spcBef>
        <a:spcPct val="0"/>
      </a:spcBef>
      <a:spcAft>
        <a:spcPct val="0"/>
      </a:spcAft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2pPr>
    <a:lvl3pPr marL="342900" indent="-171450" algn="l" defTabSz="309563" rtl="0" eaLnBrk="0" fontAlgn="base" hangingPunct="0">
      <a:spcBef>
        <a:spcPct val="0"/>
      </a:spcBef>
      <a:spcAft>
        <a:spcPct val="0"/>
      </a:spcAft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3pPr>
    <a:lvl4pPr marL="514350" indent="-257175" algn="l" defTabSz="309563" rtl="0" eaLnBrk="0" fontAlgn="base" hangingPunct="0">
      <a:spcBef>
        <a:spcPct val="0"/>
      </a:spcBef>
      <a:spcAft>
        <a:spcPct val="0"/>
      </a:spcAft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4pPr>
    <a:lvl5pPr marL="685800" indent="-342900" algn="l" defTabSz="309563" rtl="0" eaLnBrk="0" fontAlgn="base" hangingPunct="0">
      <a:spcBef>
        <a:spcPct val="0"/>
      </a:spcBef>
      <a:spcAft>
        <a:spcPct val="0"/>
      </a:spcAft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5pPr>
    <a:lvl6pPr marL="857250" algn="l" defTabSz="342900" rtl="0" eaLnBrk="1" latinLnBrk="0" hangingPunct="1"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6pPr>
    <a:lvl7pPr marL="1028700" algn="l" defTabSz="342900" rtl="0" eaLnBrk="1" latinLnBrk="0" hangingPunct="1"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7pPr>
    <a:lvl8pPr marL="1200150" algn="l" defTabSz="342900" rtl="0" eaLnBrk="1" latinLnBrk="0" hangingPunct="1"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8pPr>
    <a:lvl9pPr marL="1371600" algn="l" defTabSz="342900" rtl="0" eaLnBrk="1" latinLnBrk="0" hangingPunct="1">
      <a:defRPr sz="19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  <p15:guide id="3" orient="horz" pos="636" userDrawn="1">
          <p15:clr>
            <a:srgbClr val="A4A3A4"/>
          </p15:clr>
        </p15:guide>
        <p15:guide id="4" orient="horz" pos="276" userDrawn="1">
          <p15:clr>
            <a:srgbClr val="A4A3A4"/>
          </p15:clr>
        </p15:guide>
        <p15:guide id="5" pos="144" userDrawn="1">
          <p15:clr>
            <a:srgbClr val="A4A3A4"/>
          </p15:clr>
        </p15:guide>
        <p15:guide id="6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ndy Horton" initials="RH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7"/>
    <a:srgbClr val="3ED3E2"/>
    <a:srgbClr val="A62843"/>
    <a:srgbClr val="88B80E"/>
    <a:srgbClr val="F6DD16"/>
    <a:srgbClr val="B8C67C"/>
    <a:srgbClr val="AD7A88"/>
    <a:srgbClr val="B2BFD7"/>
    <a:srgbClr val="DDCA4B"/>
    <a:srgbClr val="154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8" autoAdjust="0"/>
    <p:restoredTop sz="95706" autoAdjust="0"/>
  </p:normalViewPr>
  <p:slideViewPr>
    <p:cSldViewPr snapToGrid="0">
      <p:cViewPr varScale="1">
        <p:scale>
          <a:sx n="150" d="100"/>
          <a:sy n="150" d="100"/>
        </p:scale>
        <p:origin x="440" y="160"/>
      </p:cViewPr>
      <p:guideLst>
        <p:guide orient="horz" pos="4320"/>
        <p:guide pos="7680"/>
        <p:guide orient="horz" pos="636"/>
        <p:guide orient="horz" pos="276"/>
        <p:guide pos="144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63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commentAuthors" Target="commentAuthor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C8784-CC5D-BF49-8A7B-3275ED0042D5}" type="datetimeFigureOut">
              <a:rPr lang="en-US" smtClean="0"/>
              <a:t>7/24/17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53310-CC2C-F744-AAC3-553C17CDE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18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en-US" noProof="0">
                <a:sym typeface="Helvetica Neu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5023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71450" rtl="0" eaLnBrk="0" fontAlgn="base" hangingPunct="0">
      <a:lnSpc>
        <a:spcPct val="117000"/>
      </a:lnSpc>
      <a:spcBef>
        <a:spcPct val="0"/>
      </a:spcBef>
      <a:spcAft>
        <a:spcPct val="0"/>
      </a:spcAft>
      <a:defRPr sz="800" kern="1200">
        <a:solidFill>
          <a:srgbClr val="000000"/>
        </a:solidFill>
        <a:latin typeface="Helvetica Neue" charset="0"/>
        <a:ea typeface="MS PGothic" panose="020B0600070205080204" pitchFamily="34" charset="-128"/>
        <a:cs typeface="Helvetica Neue" charset="0"/>
        <a:sym typeface="Helvetica Neue" pitchFamily="1" charset="0"/>
      </a:defRPr>
    </a:lvl1pPr>
    <a:lvl2pPr indent="85725" algn="l" defTabSz="171450" rtl="0" eaLnBrk="0" fontAlgn="base" hangingPunct="0">
      <a:lnSpc>
        <a:spcPct val="117000"/>
      </a:lnSpc>
      <a:spcBef>
        <a:spcPct val="0"/>
      </a:spcBef>
      <a:spcAft>
        <a:spcPct val="0"/>
      </a:spcAft>
      <a:defRPr sz="8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2pPr>
    <a:lvl3pPr indent="171450" algn="l" defTabSz="171450" rtl="0" eaLnBrk="0" fontAlgn="base" hangingPunct="0">
      <a:lnSpc>
        <a:spcPct val="117000"/>
      </a:lnSpc>
      <a:spcBef>
        <a:spcPct val="0"/>
      </a:spcBef>
      <a:spcAft>
        <a:spcPct val="0"/>
      </a:spcAft>
      <a:defRPr sz="8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3pPr>
    <a:lvl4pPr indent="257175" algn="l" defTabSz="171450" rtl="0" eaLnBrk="0" fontAlgn="base" hangingPunct="0">
      <a:lnSpc>
        <a:spcPct val="117000"/>
      </a:lnSpc>
      <a:spcBef>
        <a:spcPct val="0"/>
      </a:spcBef>
      <a:spcAft>
        <a:spcPct val="0"/>
      </a:spcAft>
      <a:defRPr sz="8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4pPr>
    <a:lvl5pPr indent="342900" algn="l" defTabSz="171450" rtl="0" eaLnBrk="0" fontAlgn="base" hangingPunct="0">
      <a:lnSpc>
        <a:spcPct val="117000"/>
      </a:lnSpc>
      <a:spcBef>
        <a:spcPct val="0"/>
      </a:spcBef>
      <a:spcAft>
        <a:spcPct val="0"/>
      </a:spcAft>
      <a:defRPr sz="8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5pPr>
    <a:lvl6pPr marL="85725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02870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0015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37160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0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85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72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image">
    <p:bg>
      <p:bgPr>
        <a:solidFill>
          <a:srgbClr val="154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260" y="2278546"/>
            <a:ext cx="7886700" cy="432197"/>
          </a:xfrm>
          <a:prstGeom prst="rect">
            <a:avLst/>
          </a:prstGeom>
        </p:spPr>
        <p:txBody>
          <a:bodyPr anchor="b"/>
          <a:lstStyle>
            <a:lvl1pPr algn="ctr">
              <a:defRPr sz="2300">
                <a:solidFill>
                  <a:srgbClr val="70BF41"/>
                </a:solidFill>
              </a:defRPr>
            </a:lvl1pPr>
          </a:lstStyle>
          <a:p>
            <a:r>
              <a:rPr lang="vi-VN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05" y="2718197"/>
            <a:ext cx="7886700" cy="33932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 marL="171450" indent="0">
              <a:buNone/>
              <a:defRPr sz="800"/>
            </a:lvl2pPr>
            <a:lvl3pPr marL="342900" indent="0">
              <a:buNone/>
              <a:defRPr sz="700"/>
            </a:lvl3pPr>
            <a:lvl4pPr marL="514350" indent="0">
              <a:buNone/>
              <a:defRPr sz="600"/>
            </a:lvl4pPr>
            <a:lvl5pPr marL="685800" indent="0">
              <a:buNone/>
              <a:defRPr sz="600"/>
            </a:lvl5pPr>
            <a:lvl6pPr marL="857250" indent="0">
              <a:buNone/>
              <a:defRPr sz="600"/>
            </a:lvl6pPr>
            <a:lvl7pPr marL="1028700" indent="0">
              <a:buNone/>
              <a:defRPr sz="600"/>
            </a:lvl7pPr>
            <a:lvl8pPr marL="1200150" indent="0">
              <a:buNone/>
              <a:defRPr sz="600"/>
            </a:lvl8pPr>
            <a:lvl9pPr marL="1371600" indent="0">
              <a:buNone/>
              <a:defRPr sz="600"/>
            </a:lvl9pPr>
          </a:lstStyle>
          <a:p>
            <a:pPr lvl="0"/>
            <a:r>
              <a:rPr lang="vi-VN" dirty="0"/>
              <a:t>Click to edit Master text styles</a:t>
            </a:r>
          </a:p>
        </p:txBody>
      </p:sp>
      <p:sp>
        <p:nvSpPr>
          <p:cNvPr id="4" name="Oval 12"/>
          <p:cNvSpPr>
            <a:spLocks/>
          </p:cNvSpPr>
          <p:nvPr userDrawn="1"/>
        </p:nvSpPr>
        <p:spPr bwMode="auto">
          <a:xfrm>
            <a:off x="8426649" y="505421"/>
            <a:ext cx="272058" cy="272653"/>
          </a:xfrm>
          <a:prstGeom prst="ellipse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 algn="ctr" eaLnBrk="1"/>
            <a:endParaRPr lang="en-US" altLang="en-US" sz="1200">
              <a:solidFill>
                <a:srgbClr val="70BF4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26648" y="502987"/>
            <a:ext cx="272058" cy="275087"/>
          </a:xfrm>
        </p:spPr>
        <p:txBody>
          <a:bodyPr anchor="ctr"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fld id="{78389DB4-CF61-6F46-8776-BDBC7A5230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22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icon">
    <p:bg>
      <p:bgPr>
        <a:solidFill>
          <a:srgbClr val="002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12"/>
          <p:cNvSpPr>
            <a:spLocks/>
          </p:cNvSpPr>
          <p:nvPr userDrawn="1"/>
        </p:nvSpPr>
        <p:spPr bwMode="auto">
          <a:xfrm>
            <a:off x="8426649" y="505421"/>
            <a:ext cx="272058" cy="272653"/>
          </a:xfrm>
          <a:prstGeom prst="ellipse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 algn="ctr" eaLnBrk="1"/>
            <a:endParaRPr lang="en-US" altLang="en-US" sz="1200">
              <a:solidFill>
                <a:srgbClr val="70BF41"/>
              </a:solidFill>
            </a:endParaRPr>
          </a:p>
        </p:txBody>
      </p:sp>
      <p:sp>
        <p:nvSpPr>
          <p:cNvPr id="8" name="Rectangle 2"/>
          <p:cNvSpPr>
            <a:spLocks noGrp="1"/>
          </p:cNvSpPr>
          <p:nvPr>
            <p:ph type="sldNum" sz="quarter" idx="10"/>
          </p:nvPr>
        </p:nvSpPr>
        <p:spPr>
          <a:xfrm>
            <a:off x="8426649" y="505421"/>
            <a:ext cx="272058" cy="272653"/>
          </a:xfrm>
          <a:prstGeom prst="rect">
            <a:avLst/>
          </a:prstGeom>
          <a:ln/>
        </p:spPr>
        <p:txBody>
          <a:bodyPr anchor="ctr"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E9B1D9D-0E18-49D4-A3E2-5C825FF71F2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7260" y="2278546"/>
            <a:ext cx="7886700" cy="432197"/>
          </a:xfrm>
          <a:prstGeom prst="rect">
            <a:avLst/>
          </a:prstGeom>
        </p:spPr>
        <p:txBody>
          <a:bodyPr anchor="b"/>
          <a:lstStyle>
            <a:lvl1pPr algn="ctr">
              <a:defRPr sz="2300">
                <a:solidFill>
                  <a:srgbClr val="70BF41"/>
                </a:solidFill>
              </a:defRPr>
            </a:lvl1pPr>
          </a:lstStyle>
          <a:p>
            <a:r>
              <a:rPr lang="vi-VN" dirty="0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619805" y="2718197"/>
            <a:ext cx="7886700" cy="33932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 marL="171450" indent="0">
              <a:buNone/>
              <a:defRPr sz="800"/>
            </a:lvl2pPr>
            <a:lvl3pPr marL="342900" indent="0">
              <a:buNone/>
              <a:defRPr sz="700"/>
            </a:lvl3pPr>
            <a:lvl4pPr marL="514350" indent="0">
              <a:buNone/>
              <a:defRPr sz="600"/>
            </a:lvl4pPr>
            <a:lvl5pPr marL="685800" indent="0">
              <a:buNone/>
              <a:defRPr sz="600"/>
            </a:lvl5pPr>
            <a:lvl6pPr marL="857250" indent="0">
              <a:buNone/>
              <a:defRPr sz="600"/>
            </a:lvl6pPr>
            <a:lvl7pPr marL="1028700" indent="0">
              <a:buNone/>
              <a:defRPr sz="600"/>
            </a:lvl7pPr>
            <a:lvl8pPr marL="1200150" indent="0">
              <a:buNone/>
              <a:defRPr sz="600"/>
            </a:lvl8pPr>
            <a:lvl9pPr marL="1371600" indent="0">
              <a:buNone/>
              <a:defRPr sz="600"/>
            </a:lvl9pPr>
          </a:lstStyle>
          <a:p>
            <a:pPr lvl="0"/>
            <a:r>
              <a:rPr lang="vi-V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6626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 bwMode="auto">
          <a:xfrm>
            <a:off x="600075" y="1114425"/>
            <a:ext cx="39147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19050" rIns="19050" bIns="19050" numCol="1" anchor="ctr" anchorCtr="0" compatLnSpc="1">
            <a:prstTxWarp prst="textNoShape">
              <a:avLst/>
            </a:prstTxWarp>
          </a:bodyPr>
          <a:lstStyle>
            <a:lvl1pPr algn="l">
              <a:defRPr sz="2600"/>
            </a:lvl1pPr>
          </a:lstStyle>
          <a:p>
            <a:pPr lvl="0"/>
            <a:r>
              <a:rPr lang="en-US" altLang="en-US" dirty="0" smtClean="0">
                <a:sym typeface="Helvetica Light" pitchFamily="1" charset="0"/>
              </a:rPr>
              <a:t>CLICK TO EDIT MASTER TITLE STYLE</a:t>
            </a:r>
            <a:endParaRPr lang="en-US" altLang="en-US" dirty="0">
              <a:sym typeface="Helvetica Light" pitchFamily="1" charset="0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743450" y="1114140"/>
            <a:ext cx="3771900" cy="349388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Oval 12"/>
          <p:cNvSpPr>
            <a:spLocks/>
          </p:cNvSpPr>
          <p:nvPr userDrawn="1"/>
        </p:nvSpPr>
        <p:spPr bwMode="auto">
          <a:xfrm>
            <a:off x="8426649" y="505421"/>
            <a:ext cx="272058" cy="272653"/>
          </a:xfrm>
          <a:prstGeom prst="ellipse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 algn="ctr" eaLnBrk="1"/>
            <a:endParaRPr lang="en-US" altLang="en-US" sz="1200">
              <a:solidFill>
                <a:srgbClr val="70BF4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426649" y="505421"/>
            <a:ext cx="272058" cy="272653"/>
          </a:xfrm>
          <a:prstGeom prst="rect">
            <a:avLst/>
          </a:prstGeom>
          <a:ln/>
        </p:spPr>
        <p:txBody>
          <a:bodyPr anchor="ctr"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E9B1D9D-0E18-49D4-A3E2-5C825FF71F2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600075" y="1857090"/>
            <a:ext cx="3914775" cy="522089"/>
          </a:xfrm>
        </p:spPr>
        <p:txBody>
          <a:bodyPr/>
          <a:lstStyle>
            <a:lvl1pPr>
              <a:defRPr sz="1800">
                <a:solidFill>
                  <a:srgbClr val="154F86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00075" y="2522054"/>
            <a:ext cx="3914775" cy="2085975"/>
          </a:xfrm>
        </p:spPr>
        <p:txBody>
          <a:bodyPr/>
          <a:lstStyle>
            <a:lvl1pPr>
              <a:defRPr sz="1400" b="0" spc="0"/>
            </a:lvl1pPr>
            <a:lvl2pPr>
              <a:defRPr sz="1400" b="0" spc="0"/>
            </a:lvl2pPr>
            <a:lvl3pPr>
              <a:defRPr sz="1400" b="0" spc="0"/>
            </a:lvl3pPr>
            <a:lvl4pPr>
              <a:defRPr sz="1400" b="0" spc="0"/>
            </a:lvl4pPr>
            <a:lvl5pPr>
              <a:defRPr sz="1400" b="0" spc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55993" y="421698"/>
            <a:ext cx="660728" cy="41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549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153" y="737686"/>
            <a:ext cx="3174017" cy="587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7" name="Picture 6" descr="pasted-image.pdf"/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51484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pasted-image.pd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153" y="3912990"/>
            <a:ext cx="1016794" cy="63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/>
          </p:cNvSpPr>
          <p:nvPr userDrawn="1"/>
        </p:nvSpPr>
        <p:spPr bwMode="auto">
          <a:xfrm>
            <a:off x="0" y="727472"/>
            <a:ext cx="120253" cy="597694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 algn="ctr" eaLnBrk="1"/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63153" y="1485900"/>
            <a:ext cx="3174206" cy="342900"/>
          </a:xfrm>
        </p:spPr>
        <p:txBody>
          <a:bodyPr anchor="ctr"/>
          <a:lstStyle>
            <a:lvl1pPr>
              <a:lnSpc>
                <a:spcPct val="100000"/>
              </a:lnSpc>
              <a:defRPr sz="1100" b="0"/>
            </a:lvl1pPr>
          </a:lstStyle>
          <a:p>
            <a:pPr lvl="0"/>
            <a:r>
              <a:rPr lang="vi-VN" dirty="0" smtClean="0"/>
              <a:t>Presentation date</a:t>
            </a:r>
            <a:endParaRPr lang="en-US" dirty="0"/>
          </a:p>
        </p:txBody>
      </p:sp>
      <p:sp>
        <p:nvSpPr>
          <p:cNvPr id="18" name="Line 2"/>
          <p:cNvSpPr>
            <a:spLocks noChangeShapeType="1"/>
          </p:cNvSpPr>
          <p:nvPr userDrawn="1"/>
        </p:nvSpPr>
        <p:spPr bwMode="auto">
          <a:xfrm>
            <a:off x="-28575" y="2314575"/>
            <a:ext cx="9172575" cy="0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9050" tIns="19050" rIns="19050" bIns="1905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12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972050"/>
            <a:ext cx="16764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January 8-10,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4972050"/>
            <a:ext cx="39624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ESIP Winter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E129A-8A4A-4680-9167-74CE7C7BB0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83986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695DAF2-5AB9-954F-BA61-3DF07D332884}" type="datetimeFigureOut">
              <a:rPr lang="en-US" smtClean="0"/>
              <a:t>7/24/17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D8065-BD9B-DD46-A0D3-B9AA58666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dt" sz="half" idx="10"/>
          </p:nvPr>
        </p:nvSpPr>
        <p:spPr>
          <a:xfrm>
            <a:off x="76200" y="4972050"/>
            <a:ext cx="4267200" cy="1714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20, 2016   NEON Data Workshop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8624F-03F1-47C1-8942-6E2047E6C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27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633412" y="505421"/>
            <a:ext cx="6396038" cy="27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19050" rIns="19050" bIns="190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Helvetica Light" pitchFamily="1" charset="0"/>
              </a:rPr>
              <a:t>Click to edit Master title style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body" idx="1"/>
          </p:nvPr>
        </p:nvSpPr>
        <p:spPr bwMode="auto">
          <a:xfrm>
            <a:off x="633413" y="1214437"/>
            <a:ext cx="7877175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19050" rIns="19050" bIns="190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Helvetica Light" pitchFamily="1" charset="0"/>
              </a:rPr>
              <a:t>Click to edit Master text styles</a:t>
            </a:r>
          </a:p>
          <a:p>
            <a:pPr lvl="1"/>
            <a:r>
              <a:rPr lang="en-US" altLang="en-US" dirty="0">
                <a:sym typeface="Helvetica Light" pitchFamily="1" charset="0"/>
              </a:rPr>
              <a:t>Second level</a:t>
            </a:r>
          </a:p>
          <a:p>
            <a:pPr lvl="2"/>
            <a:r>
              <a:rPr lang="en-US" altLang="en-US" dirty="0">
                <a:sym typeface="Helvetica Light" pitchFamily="1" charset="0"/>
              </a:rPr>
              <a:t>Third level</a:t>
            </a:r>
          </a:p>
          <a:p>
            <a:pPr lvl="3"/>
            <a:r>
              <a:rPr lang="en-US" altLang="en-US" dirty="0">
                <a:sym typeface="Helvetica Light" pitchFamily="1" charset="0"/>
              </a:rPr>
              <a:t>Fourth level</a:t>
            </a:r>
          </a:p>
          <a:p>
            <a:pPr lvl="4"/>
            <a:r>
              <a:rPr lang="en-US" altLang="en-US" dirty="0">
                <a:sym typeface="Helvetica Light" pitchFamily="1" charset="0"/>
              </a:rPr>
              <a:t>Fifth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457950" y="4767262"/>
            <a:ext cx="2057400" cy="273844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r">
              <a:defRPr sz="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89DB4-CF61-6F46-8776-BDBC7A52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9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70" r:id="rId3"/>
    <p:sldLayoutId id="2147483678" r:id="rId4"/>
    <p:sldLayoutId id="2147483679" r:id="rId5"/>
    <p:sldLayoutId id="2147483688" r:id="rId6"/>
    <p:sldLayoutId id="214748368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42900" rtl="0" eaLnBrk="1" latinLnBrk="0" hangingPunct="1">
        <a:lnSpc>
          <a:spcPct val="90000"/>
        </a:lnSpc>
        <a:spcBef>
          <a:spcPct val="0"/>
        </a:spcBef>
        <a:buNone/>
        <a:defRPr sz="2300" b="1" kern="1200">
          <a:solidFill>
            <a:srgbClr val="154F86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0" indent="0" algn="l" defTabSz="342900" rtl="0" eaLnBrk="1" latinLnBrk="0" hangingPunct="1">
        <a:lnSpc>
          <a:spcPct val="150000"/>
        </a:lnSpc>
        <a:spcBef>
          <a:spcPts val="375"/>
        </a:spcBef>
        <a:buFont typeface="Arial"/>
        <a:buNone/>
        <a:defRPr sz="1900" b="1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1pPr>
      <a:lvl2pPr marL="0" indent="0" algn="l" defTabSz="342900" rtl="0" eaLnBrk="1" latinLnBrk="0" hangingPunct="1">
        <a:lnSpc>
          <a:spcPct val="150000"/>
        </a:lnSpc>
        <a:spcBef>
          <a:spcPts val="188"/>
        </a:spcBef>
        <a:buFont typeface="Arial"/>
        <a:buNone/>
        <a:defRPr sz="1500" b="1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2pPr>
      <a:lvl3pPr marL="0" indent="0" algn="l" defTabSz="342900" rtl="0" eaLnBrk="1" latinLnBrk="0" hangingPunct="1">
        <a:lnSpc>
          <a:spcPct val="150000"/>
        </a:lnSpc>
        <a:spcBef>
          <a:spcPts val="188"/>
        </a:spcBef>
        <a:buFont typeface="Arial"/>
        <a:buNone/>
        <a:defRPr sz="140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3pPr>
      <a:lvl4pPr marL="0" indent="0" algn="l" defTabSz="342900" rtl="0" eaLnBrk="1" latinLnBrk="0" hangingPunct="1">
        <a:lnSpc>
          <a:spcPct val="150000"/>
        </a:lnSpc>
        <a:spcBef>
          <a:spcPts val="188"/>
        </a:spcBef>
        <a:buFont typeface="Arial"/>
        <a:buNone/>
        <a:defRPr sz="120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4pPr>
      <a:lvl5pPr marL="0" indent="0" algn="l" defTabSz="342900" rtl="0" eaLnBrk="1" latinLnBrk="0" hangingPunct="1">
        <a:lnSpc>
          <a:spcPct val="150000"/>
        </a:lnSpc>
        <a:spcBef>
          <a:spcPts val="188"/>
        </a:spcBef>
        <a:buFont typeface="Arial"/>
        <a:buNone/>
        <a:defRPr sz="90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5pPr>
      <a:lvl6pPr marL="942975" indent="-85725" algn="l" defTabSz="342900" rtl="0" eaLnBrk="1" latinLnBrk="0" hangingPunct="1">
        <a:lnSpc>
          <a:spcPct val="90000"/>
        </a:lnSpc>
        <a:spcBef>
          <a:spcPts val="188"/>
        </a:spcBef>
        <a:buFont typeface="Arial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85725" algn="l" defTabSz="342900" rtl="0" eaLnBrk="1" latinLnBrk="0" hangingPunct="1">
        <a:lnSpc>
          <a:spcPct val="90000"/>
        </a:lnSpc>
        <a:spcBef>
          <a:spcPts val="188"/>
        </a:spcBef>
        <a:buFont typeface="Arial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85875" indent="-85725" algn="l" defTabSz="342900" rtl="0" eaLnBrk="1" latinLnBrk="0" hangingPunct="1">
        <a:lnSpc>
          <a:spcPct val="90000"/>
        </a:lnSpc>
        <a:spcBef>
          <a:spcPts val="188"/>
        </a:spcBef>
        <a:buFont typeface="Arial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457325" indent="-85725" algn="l" defTabSz="342900" rtl="0" eaLnBrk="1" latinLnBrk="0" hangingPunct="1">
        <a:lnSpc>
          <a:spcPct val="90000"/>
        </a:lnSpc>
        <a:spcBef>
          <a:spcPts val="188"/>
        </a:spcBef>
        <a:buFont typeface="Arial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34290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hyperlink" Target="http://54.174.38.12:9000/" TargetMode="External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hdfgroup.org/" TargetMode="External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5" descr="pasted-image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153" y="3912990"/>
            <a:ext cx="1016794" cy="63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Line 6"/>
          <p:cNvSpPr>
            <a:spLocks noChangeShapeType="1"/>
          </p:cNvSpPr>
          <p:nvPr/>
        </p:nvSpPr>
        <p:spPr bwMode="auto">
          <a:xfrm flipV="1">
            <a:off x="538163" y="2766417"/>
            <a:ext cx="0" cy="87153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9050" tIns="19050" rIns="19050" bIns="19050" anchor="ctr"/>
          <a:lstStyle/>
          <a:p>
            <a:endParaRPr lang="en-US"/>
          </a:p>
        </p:txBody>
      </p:sp>
      <p:sp>
        <p:nvSpPr>
          <p:cNvPr id="3080" name="Rectangle 7"/>
          <p:cNvSpPr>
            <a:spLocks noGrp="1" noChangeArrowheads="1"/>
          </p:cNvSpPr>
          <p:nvPr>
            <p:ph type="title"/>
          </p:nvPr>
        </p:nvSpPr>
        <p:spPr>
          <a:xfrm>
            <a:off x="431475" y="372847"/>
            <a:ext cx="4138937" cy="663178"/>
          </a:xfrm>
          <a:prstGeom prst="rect">
            <a:avLst/>
          </a:prstGeom>
        </p:spPr>
        <p:txBody>
          <a:bodyPr anchor="t"/>
          <a:lstStyle/>
          <a:p>
            <a:pPr defTabSz="171450"/>
            <a:r>
              <a:rPr lang="en-US" altLang="en-US" b="1" dirty="0" smtClean="0">
                <a:latin typeface="Helvetica" panose="020B0604020202020204" pitchFamily="34" charset="0"/>
                <a:sym typeface="Helvetica" panose="020B0604020202020204" pitchFamily="34" charset="0"/>
              </a:rPr>
              <a:t>Product Designer Hub </a:t>
            </a:r>
            <a:r>
              <a:rPr lang="mr-IN" altLang="en-US" b="1" dirty="0" smtClean="0">
                <a:latin typeface="Helvetica" panose="020B0604020202020204" pitchFamily="34" charset="0"/>
                <a:sym typeface="Helvetica" panose="020B0604020202020204" pitchFamily="34" charset="0"/>
              </a:rPr>
              <a:t>–</a:t>
            </a:r>
            <a:r>
              <a:rPr lang="en-US" altLang="en-US" b="1" dirty="0" smtClean="0">
                <a:latin typeface="Helvetica" panose="020B0604020202020204" pitchFamily="34" charset="0"/>
                <a:sym typeface="Helvetica" panose="020B0604020202020204" pitchFamily="34" charset="0"/>
              </a:rPr>
              <a:t> Taking HPD to the Web</a:t>
            </a:r>
            <a:endParaRPr lang="en-US" altLang="en-US" dirty="0">
              <a:latin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3081" name="Rectangle 8"/>
          <p:cNvSpPr>
            <a:spLocks/>
          </p:cNvSpPr>
          <p:nvPr/>
        </p:nvSpPr>
        <p:spPr bwMode="auto">
          <a:xfrm>
            <a:off x="0" y="727472"/>
            <a:ext cx="120253" cy="597694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 algn="ctr" eaLnBrk="1"/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26648" y="504230"/>
            <a:ext cx="272058" cy="273844"/>
          </a:xfrm>
        </p:spPr>
        <p:txBody>
          <a:bodyPr/>
          <a:lstStyle/>
          <a:p>
            <a:fld id="{78389DB4-CF61-6F46-8776-BDBC7A5230D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9" name="Rectangle 7"/>
          <p:cNvSpPr txBox="1">
            <a:spLocks noChangeArrowheads="1"/>
          </p:cNvSpPr>
          <p:nvPr/>
        </p:nvSpPr>
        <p:spPr bwMode="auto">
          <a:xfrm>
            <a:off x="445081" y="1380935"/>
            <a:ext cx="2467452" cy="56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19050" rIns="19050" bIns="19050" numCol="1" anchor="t" anchorCtr="0" compatLnSpc="1">
            <a:prstTxWarp prst="textNoShape">
              <a:avLst/>
            </a:prstTxWarp>
          </a:bodyPr>
          <a:lstStyle>
            <a:lvl1pPr algn="l" defTabSz="342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154F86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pPr defTabSz="171450"/>
            <a:r>
              <a:rPr lang="en-US" altLang="en-US" sz="1200" dirty="0" smtClean="0">
                <a:latin typeface="Helvetica" panose="020B0604020202020204" pitchFamily="34" charset="0"/>
                <a:sym typeface="Helvetica" panose="020B0604020202020204" pitchFamily="34" charset="0"/>
              </a:rPr>
              <a:t>Ted Habermann</a:t>
            </a:r>
          </a:p>
          <a:p>
            <a:pPr defTabSz="171450"/>
            <a:r>
              <a:rPr lang="en-US" altLang="en-US" sz="1200" dirty="0" smtClean="0">
                <a:latin typeface="Helvetica" panose="020B0604020202020204" pitchFamily="34" charset="0"/>
                <a:sym typeface="Helvetica" panose="020B0604020202020204" pitchFamily="34" charset="0"/>
              </a:rPr>
              <a:t>Director of Earth Science</a:t>
            </a:r>
          </a:p>
          <a:p>
            <a:pPr defTabSz="171450"/>
            <a:r>
              <a:rPr lang="en-US" altLang="en-US" sz="1200" i="1" dirty="0" err="1" smtClean="0">
                <a:latin typeface="Helvetica" panose="020B0604020202020204" pitchFamily="34" charset="0"/>
                <a:sym typeface="Helvetica" panose="020B0604020202020204" pitchFamily="34" charset="0"/>
              </a:rPr>
              <a:t>thabermann@hdfgroup.org</a:t>
            </a:r>
            <a:endParaRPr lang="en-US" altLang="en-US" sz="1200" i="1" dirty="0">
              <a:latin typeface="Helvetica" panose="020B0604020202020204" pitchFamily="34" charset="0"/>
              <a:sym typeface="Helvetica" panose="020B0604020202020204" pitchFamily="34" charset="0"/>
            </a:endParaRPr>
          </a:p>
        </p:txBody>
      </p:sp>
      <p:pic>
        <p:nvPicPr>
          <p:cNvPr id="10" name="Picture 9" descr="sst-ghrsst-01-22-2007b.jpg"/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200" y="88900"/>
            <a:ext cx="5100638" cy="4826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5" y="437685"/>
            <a:ext cx="6800850" cy="272653"/>
          </a:xfrm>
        </p:spPr>
        <p:txBody>
          <a:bodyPr/>
          <a:lstStyle/>
          <a:p>
            <a:pPr defTabSz="309563" eaLnBrk="0" fontAlgn="base" hangingPunct="0">
              <a:spcAft>
                <a:spcPct val="0"/>
              </a:spcAft>
            </a:pPr>
            <a:r>
              <a:rPr lang="en-US" sz="2400" b="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rPr>
              <a:t>HPD System Overview</a:t>
            </a:r>
            <a:endParaRPr lang="en-US" sz="2400" b="0" dirty="0">
              <a:solidFill>
                <a:srgbClr val="000000"/>
              </a:solidFill>
              <a:latin typeface="Helvetica Light" pitchFamily="1" charset="0"/>
              <a:ea typeface="MS PGothic" panose="020B0600070205080204" pitchFamily="34" charset="-128"/>
              <a:sym typeface="Helvetica Light" pitchFamily="1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129A-8A4A-4680-9167-74CE7C7BB01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Can 6"/>
          <p:cNvSpPr/>
          <p:nvPr/>
        </p:nvSpPr>
        <p:spPr>
          <a:xfrm>
            <a:off x="6808548" y="2036319"/>
            <a:ext cx="1707271" cy="988386"/>
          </a:xfrm>
          <a:prstGeom prst="can">
            <a:avLst>
              <a:gd name="adj" fmla="val 724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Data Store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(users, projects, file structures, metadata)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38668" y="2008196"/>
            <a:ext cx="1386419" cy="73414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Desktop Client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(Easy Install)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8462" y="1855022"/>
            <a:ext cx="729632" cy="973657"/>
            <a:chOff x="3840695" y="1028774"/>
            <a:chExt cx="989708" cy="1320716"/>
          </a:xfrm>
        </p:grpSpPr>
        <p:pic>
          <p:nvPicPr>
            <p:cNvPr id="11" name="Picture 10" descr="7332958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695" y="1028774"/>
              <a:ext cx="537555" cy="1320716"/>
            </a:xfrm>
            <a:prstGeom prst="rect">
              <a:avLst/>
            </a:prstGeom>
          </p:spPr>
        </p:pic>
        <p:pic>
          <p:nvPicPr>
            <p:cNvPr id="12" name="Picture 11" descr="5634743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351" y="1090056"/>
              <a:ext cx="552052" cy="1259434"/>
            </a:xfrm>
            <a:prstGeom prst="rect">
              <a:avLst/>
            </a:prstGeom>
          </p:spPr>
        </p:pic>
      </p:grpSp>
      <p:cxnSp>
        <p:nvCxnSpPr>
          <p:cNvPr id="13" name="Straight Arrow Connector 12"/>
          <p:cNvCxnSpPr>
            <a:stCxn id="16" idx="3"/>
          </p:cNvCxnSpPr>
          <p:nvPr/>
        </p:nvCxnSpPr>
        <p:spPr>
          <a:xfrm flipV="1">
            <a:off x="1268094" y="2363977"/>
            <a:ext cx="570574" cy="4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240132" y="1949173"/>
            <a:ext cx="1386419" cy="85219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Restful Server</a:t>
            </a:r>
          </a:p>
        </p:txBody>
      </p:sp>
      <p:sp>
        <p:nvSpPr>
          <p:cNvPr id="17" name="Up-Down Arrow 16"/>
          <p:cNvSpPr/>
          <p:nvPr/>
        </p:nvSpPr>
        <p:spPr>
          <a:xfrm rot="5400000">
            <a:off x="3412819" y="1839059"/>
            <a:ext cx="632197" cy="1072423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18" name="Elbow Connector 17"/>
          <p:cNvCxnSpPr>
            <a:stCxn id="10" idx="3"/>
            <a:endCxn id="12" idx="0"/>
          </p:cNvCxnSpPr>
          <p:nvPr/>
        </p:nvCxnSpPr>
        <p:spPr>
          <a:xfrm rot="5400000">
            <a:off x="4172719" y="71232"/>
            <a:ext cx="535993" cy="6442939"/>
          </a:xfrm>
          <a:prstGeom prst="bentConnector3">
            <a:avLst>
              <a:gd name="adj1" fmla="val 40244"/>
            </a:avLst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50" idx="3"/>
            <a:endCxn id="56" idx="0"/>
          </p:cNvCxnSpPr>
          <p:nvPr/>
        </p:nvCxnSpPr>
        <p:spPr>
          <a:xfrm>
            <a:off x="1519867" y="3849729"/>
            <a:ext cx="3856951" cy="26374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778307" y="4045147"/>
            <a:ext cx="92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Export</a:t>
            </a:r>
          </a:p>
          <a:p>
            <a:r>
              <a:rPr lang="en-US" sz="1800" dirty="0">
                <a:latin typeface="+mn-lt"/>
              </a:rPr>
              <a:t>Options</a:t>
            </a:r>
          </a:p>
        </p:txBody>
      </p:sp>
      <p:cxnSp>
        <p:nvCxnSpPr>
          <p:cNvPr id="24" name="Elbow Connector 23"/>
          <p:cNvCxnSpPr>
            <a:stCxn id="50" idx="3"/>
            <a:endCxn id="60" idx="0"/>
          </p:cNvCxnSpPr>
          <p:nvPr/>
        </p:nvCxnSpPr>
        <p:spPr>
          <a:xfrm>
            <a:off x="1519867" y="3849729"/>
            <a:ext cx="2220617" cy="263749"/>
          </a:xfrm>
          <a:prstGeom prst="bentConnector2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olded Corner 24"/>
          <p:cNvSpPr/>
          <p:nvPr/>
        </p:nvSpPr>
        <p:spPr>
          <a:xfrm>
            <a:off x="1150597" y="969254"/>
            <a:ext cx="576442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HDF5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JSON</a:t>
            </a:r>
          </a:p>
        </p:txBody>
      </p:sp>
      <p:sp>
        <p:nvSpPr>
          <p:cNvPr id="26" name="Folded Corner 25"/>
          <p:cNvSpPr/>
          <p:nvPr/>
        </p:nvSpPr>
        <p:spPr>
          <a:xfrm>
            <a:off x="1809046" y="969255"/>
            <a:ext cx="600422" cy="455906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HDF4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MAP</a:t>
            </a:r>
          </a:p>
        </p:txBody>
      </p:sp>
      <p:sp>
        <p:nvSpPr>
          <p:cNvPr id="27" name="Folded Corner 26"/>
          <p:cNvSpPr/>
          <p:nvPr/>
        </p:nvSpPr>
        <p:spPr>
          <a:xfrm>
            <a:off x="2461591" y="974825"/>
            <a:ext cx="813774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NcML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(Remote)</a:t>
            </a:r>
          </a:p>
        </p:txBody>
      </p:sp>
      <p:cxnSp>
        <p:nvCxnSpPr>
          <p:cNvPr id="28" name="Elbow Connector 27"/>
          <p:cNvCxnSpPr>
            <a:endCxn id="11" idx="0"/>
          </p:cNvCxnSpPr>
          <p:nvPr/>
        </p:nvCxnSpPr>
        <p:spPr>
          <a:xfrm rot="5400000">
            <a:off x="2411446" y="1551164"/>
            <a:ext cx="577464" cy="336600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34" idx="2"/>
            <a:endCxn id="11" idx="0"/>
          </p:cNvCxnSpPr>
          <p:nvPr/>
        </p:nvCxnSpPr>
        <p:spPr>
          <a:xfrm rot="16200000" flipH="1">
            <a:off x="2029050" y="1505367"/>
            <a:ext cx="583035" cy="42262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33" idx="2"/>
            <a:endCxn id="11" idx="0"/>
          </p:cNvCxnSpPr>
          <p:nvPr/>
        </p:nvCxnSpPr>
        <p:spPr>
          <a:xfrm rot="16200000" flipH="1">
            <a:off x="1693831" y="1170148"/>
            <a:ext cx="583035" cy="1093060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loud 30"/>
          <p:cNvSpPr/>
          <p:nvPr/>
        </p:nvSpPr>
        <p:spPr>
          <a:xfrm>
            <a:off x="6806041" y="645465"/>
            <a:ext cx="1712289" cy="97033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 online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(files, data)</a:t>
            </a:r>
          </a:p>
        </p:txBody>
      </p:sp>
      <p:cxnSp>
        <p:nvCxnSpPr>
          <p:cNvPr id="32" name="Elbow Connector 31"/>
          <p:cNvCxnSpPr>
            <a:endCxn id="39" idx="2"/>
          </p:cNvCxnSpPr>
          <p:nvPr/>
        </p:nvCxnSpPr>
        <p:spPr>
          <a:xfrm flipV="1">
            <a:off x="5626551" y="1130630"/>
            <a:ext cx="1184801" cy="1244641"/>
          </a:xfrm>
          <a:prstGeom prst="bentConnector3">
            <a:avLst>
              <a:gd name="adj1" fmla="val 78678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endCxn id="10" idx="2"/>
          </p:cNvCxnSpPr>
          <p:nvPr/>
        </p:nvCxnSpPr>
        <p:spPr>
          <a:xfrm>
            <a:off x="5626551" y="2375271"/>
            <a:ext cx="1181997" cy="155241"/>
          </a:xfrm>
          <a:prstGeom prst="bentConnector3">
            <a:avLst>
              <a:gd name="adj1" fmla="val 78746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39" idx="0"/>
            <a:endCxn id="12" idx="0"/>
          </p:cNvCxnSpPr>
          <p:nvPr/>
        </p:nvCxnSpPr>
        <p:spPr>
          <a:xfrm flipH="1">
            <a:off x="1219245" y="1130630"/>
            <a:ext cx="7297658" cy="2430068"/>
          </a:xfrm>
          <a:prstGeom prst="bentConnector4">
            <a:avLst>
              <a:gd name="adj1" fmla="val -3133"/>
              <a:gd name="adj2" fmla="val 87036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61" idx="1"/>
            <a:endCxn id="11" idx="2"/>
          </p:cNvCxnSpPr>
          <p:nvPr/>
        </p:nvCxnSpPr>
        <p:spPr>
          <a:xfrm rot="10800000">
            <a:off x="736611" y="2828679"/>
            <a:ext cx="1584731" cy="1544078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12" idx="1"/>
            <a:endCxn id="11" idx="2"/>
          </p:cNvCxnSpPr>
          <p:nvPr/>
        </p:nvCxnSpPr>
        <p:spPr>
          <a:xfrm rot="10800000" flipH="1">
            <a:off x="918622" y="2742345"/>
            <a:ext cx="1613255" cy="1107384"/>
          </a:xfrm>
          <a:prstGeom prst="bentConnector4">
            <a:avLst>
              <a:gd name="adj1" fmla="val -5557"/>
              <a:gd name="adj2" fmla="val 73844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10" idx="1"/>
            <a:endCxn id="39" idx="1"/>
          </p:cNvCxnSpPr>
          <p:nvPr/>
        </p:nvCxnSpPr>
        <p:spPr>
          <a:xfrm rot="5400000" flipH="1" flipV="1">
            <a:off x="7451407" y="1825540"/>
            <a:ext cx="421557" cy="2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headEnd type="arrow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olded Corner 38"/>
          <p:cNvSpPr/>
          <p:nvPr/>
        </p:nvSpPr>
        <p:spPr>
          <a:xfrm>
            <a:off x="3357372" y="977020"/>
            <a:ext cx="844946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OPeNDAP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DMR</a:t>
            </a:r>
          </a:p>
        </p:txBody>
      </p:sp>
      <p:sp>
        <p:nvSpPr>
          <p:cNvPr id="40" name="Folded Corner 39"/>
          <p:cNvSpPr/>
          <p:nvPr/>
        </p:nvSpPr>
        <p:spPr>
          <a:xfrm>
            <a:off x="4284325" y="977348"/>
            <a:ext cx="497733" cy="453371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CDL</a:t>
            </a:r>
          </a:p>
        </p:txBody>
      </p:sp>
      <p:sp>
        <p:nvSpPr>
          <p:cNvPr id="41" name="Folded Corner 40"/>
          <p:cNvSpPr/>
          <p:nvPr/>
        </p:nvSpPr>
        <p:spPr>
          <a:xfrm>
            <a:off x="468361" y="973813"/>
            <a:ext cx="576291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HDF5</a:t>
            </a:r>
          </a:p>
        </p:txBody>
      </p:sp>
      <p:sp>
        <p:nvSpPr>
          <p:cNvPr id="42" name="Folded Corner 41"/>
          <p:cNvSpPr/>
          <p:nvPr/>
        </p:nvSpPr>
        <p:spPr>
          <a:xfrm>
            <a:off x="4872386" y="973456"/>
            <a:ext cx="844946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Excel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Text (CSV)</a:t>
            </a:r>
          </a:p>
        </p:txBody>
      </p:sp>
      <p:sp>
        <p:nvSpPr>
          <p:cNvPr id="43" name="Folded Corner 42"/>
          <p:cNvSpPr/>
          <p:nvPr/>
        </p:nvSpPr>
        <p:spPr>
          <a:xfrm>
            <a:off x="5799336" y="973062"/>
            <a:ext cx="576291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DB</a:t>
            </a:r>
          </a:p>
        </p:txBody>
      </p:sp>
      <p:cxnSp>
        <p:nvCxnSpPr>
          <p:cNvPr id="44" name="Elbow Connector 43"/>
          <p:cNvCxnSpPr>
            <a:endCxn id="11" idx="0"/>
          </p:cNvCxnSpPr>
          <p:nvPr/>
        </p:nvCxnSpPr>
        <p:spPr>
          <a:xfrm rot="5400000">
            <a:off x="2868228" y="1096578"/>
            <a:ext cx="575269" cy="1247967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endCxn id="11" idx="0"/>
          </p:cNvCxnSpPr>
          <p:nvPr/>
        </p:nvCxnSpPr>
        <p:spPr>
          <a:xfrm rot="5400000">
            <a:off x="4020067" y="-59220"/>
            <a:ext cx="579227" cy="3555604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endCxn id="11" idx="0"/>
          </p:cNvCxnSpPr>
          <p:nvPr/>
        </p:nvCxnSpPr>
        <p:spPr>
          <a:xfrm rot="5400000">
            <a:off x="3623953" y="337289"/>
            <a:ext cx="578833" cy="276298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endCxn id="11" idx="0"/>
          </p:cNvCxnSpPr>
          <p:nvPr/>
        </p:nvCxnSpPr>
        <p:spPr>
          <a:xfrm rot="16200000" flipH="1">
            <a:off x="1354954" y="831272"/>
            <a:ext cx="578476" cy="177537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endCxn id="11" idx="0"/>
          </p:cNvCxnSpPr>
          <p:nvPr/>
        </p:nvCxnSpPr>
        <p:spPr>
          <a:xfrm rot="5400000">
            <a:off x="3243797" y="718800"/>
            <a:ext cx="577477" cy="2001314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918623" y="3560698"/>
            <a:ext cx="601244" cy="578062"/>
            <a:chOff x="679551" y="3560698"/>
            <a:chExt cx="601244" cy="578062"/>
          </a:xfrm>
        </p:grpSpPr>
        <p:sp>
          <p:nvSpPr>
            <p:cNvPr id="50" name="Folded Corner 49"/>
            <p:cNvSpPr/>
            <p:nvPr/>
          </p:nvSpPr>
          <p:spPr>
            <a:xfrm>
              <a:off x="679551" y="3560698"/>
              <a:ext cx="601244" cy="578062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HDF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JSON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147439" y="3565010"/>
              <a:ext cx="105831" cy="9469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846309" y="619266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Import Options</a:t>
            </a:r>
          </a:p>
        </p:txBody>
      </p:sp>
      <p:sp>
        <p:nvSpPr>
          <p:cNvPr id="56" name="Folded Corner 55"/>
          <p:cNvSpPr/>
          <p:nvPr/>
        </p:nvSpPr>
        <p:spPr>
          <a:xfrm>
            <a:off x="5029307" y="4113478"/>
            <a:ext cx="695022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IDL</a:t>
            </a:r>
          </a:p>
        </p:txBody>
      </p:sp>
      <p:sp>
        <p:nvSpPr>
          <p:cNvPr id="57" name="Folded Corner 56"/>
          <p:cNvSpPr/>
          <p:nvPr/>
        </p:nvSpPr>
        <p:spPr>
          <a:xfrm>
            <a:off x="5819386" y="4113478"/>
            <a:ext cx="843788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MATLAB</a:t>
            </a:r>
          </a:p>
        </p:txBody>
      </p:sp>
      <p:sp>
        <p:nvSpPr>
          <p:cNvPr id="58" name="Folded Corner 57"/>
          <p:cNvSpPr/>
          <p:nvPr/>
        </p:nvSpPr>
        <p:spPr>
          <a:xfrm>
            <a:off x="6758233" y="4113478"/>
            <a:ext cx="764891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Python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2140721" y="4012944"/>
            <a:ext cx="5503529" cy="719625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/>
          </a:p>
        </p:txBody>
      </p:sp>
      <p:sp>
        <p:nvSpPr>
          <p:cNvPr id="60" name="Folded Corner 59"/>
          <p:cNvSpPr/>
          <p:nvPr/>
        </p:nvSpPr>
        <p:spPr>
          <a:xfrm>
            <a:off x="3252327" y="4113478"/>
            <a:ext cx="976313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Description File (doc)</a:t>
            </a:r>
          </a:p>
        </p:txBody>
      </p:sp>
      <p:sp>
        <p:nvSpPr>
          <p:cNvPr id="61" name="Folded Corner 60"/>
          <p:cNvSpPr/>
          <p:nvPr/>
        </p:nvSpPr>
        <p:spPr>
          <a:xfrm>
            <a:off x="2321341" y="4113478"/>
            <a:ext cx="835929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HDF5 Template</a:t>
            </a:r>
          </a:p>
        </p:txBody>
      </p:sp>
      <p:sp>
        <p:nvSpPr>
          <p:cNvPr id="62" name="Folded Corner 61"/>
          <p:cNvSpPr/>
          <p:nvPr/>
        </p:nvSpPr>
        <p:spPr>
          <a:xfrm>
            <a:off x="4323697" y="4118990"/>
            <a:ext cx="610553" cy="50753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HDF</a:t>
            </a:r>
          </a:p>
          <a:p>
            <a:pPr algn="ctr"/>
            <a:r>
              <a:rPr lang="en-US" sz="1425" dirty="0">
                <a:solidFill>
                  <a:schemeClr val="tx1"/>
                </a:solidFill>
              </a:rPr>
              <a:t>JSON</a:t>
            </a:r>
          </a:p>
        </p:txBody>
      </p:sp>
      <p:cxnSp>
        <p:nvCxnSpPr>
          <p:cNvPr id="65" name="Elbow Connector 64"/>
          <p:cNvCxnSpPr>
            <a:stCxn id="50" idx="3"/>
            <a:endCxn id="61" idx="0"/>
          </p:cNvCxnSpPr>
          <p:nvPr/>
        </p:nvCxnSpPr>
        <p:spPr>
          <a:xfrm>
            <a:off x="1519867" y="3849729"/>
            <a:ext cx="1219439" cy="263749"/>
          </a:xfrm>
          <a:prstGeom prst="bentConnector2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2" name="Elbow Connector 791"/>
          <p:cNvCxnSpPr>
            <a:stCxn id="50" idx="3"/>
            <a:endCxn id="58" idx="0"/>
          </p:cNvCxnSpPr>
          <p:nvPr/>
        </p:nvCxnSpPr>
        <p:spPr>
          <a:xfrm>
            <a:off x="1519867" y="3849729"/>
            <a:ext cx="5620812" cy="26374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5" name="Elbow Connector 794"/>
          <p:cNvCxnSpPr>
            <a:stCxn id="50" idx="3"/>
            <a:endCxn id="57" idx="0"/>
          </p:cNvCxnSpPr>
          <p:nvPr/>
        </p:nvCxnSpPr>
        <p:spPr>
          <a:xfrm>
            <a:off x="1519867" y="3849729"/>
            <a:ext cx="4721413" cy="26374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8" name="Elbow Connector 797"/>
          <p:cNvCxnSpPr>
            <a:stCxn id="50" idx="3"/>
            <a:endCxn id="62" idx="0"/>
          </p:cNvCxnSpPr>
          <p:nvPr/>
        </p:nvCxnSpPr>
        <p:spPr>
          <a:xfrm>
            <a:off x="1519867" y="3849729"/>
            <a:ext cx="3109107" cy="269261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961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6" grpId="0" animBg="1"/>
      <p:bldP spid="17" grpId="0" animBg="1"/>
      <p:bldP spid="23" grpId="0"/>
      <p:bldP spid="25" grpId="0" animBg="1"/>
      <p:bldP spid="26" grpId="0" animBg="1"/>
      <p:bldP spid="27" grpId="0" animBg="1"/>
      <p:bldP spid="31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2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5" y="437685"/>
            <a:ext cx="6800850" cy="272653"/>
          </a:xfrm>
        </p:spPr>
        <p:txBody>
          <a:bodyPr/>
          <a:lstStyle/>
          <a:p>
            <a:pPr defTabSz="309563" eaLnBrk="0" fontAlgn="base" hangingPunct="0">
              <a:spcAft>
                <a:spcPct val="0"/>
              </a:spcAft>
            </a:pPr>
            <a:r>
              <a:rPr lang="en-US" sz="2400" b="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rPr>
              <a:t>HPD System Overview</a:t>
            </a:r>
            <a:endParaRPr lang="en-US" sz="2400" b="0" dirty="0">
              <a:solidFill>
                <a:srgbClr val="000000"/>
              </a:solidFill>
              <a:latin typeface="Helvetica Light" pitchFamily="1" charset="0"/>
              <a:ea typeface="MS PGothic" panose="020B0600070205080204" pitchFamily="34" charset="-128"/>
              <a:sym typeface="Helvetica Light" pitchFamily="1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129A-8A4A-4680-9167-74CE7C7BB01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Can 6"/>
          <p:cNvSpPr/>
          <p:nvPr/>
        </p:nvSpPr>
        <p:spPr>
          <a:xfrm>
            <a:off x="6808548" y="2036319"/>
            <a:ext cx="1707271" cy="988386"/>
          </a:xfrm>
          <a:prstGeom prst="can">
            <a:avLst>
              <a:gd name="adj" fmla="val 724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Data Store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(users, projects, file structures, metadata)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38668" y="2008196"/>
            <a:ext cx="1386419" cy="73414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Desktop Client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(Easy Install)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8462" y="1855022"/>
            <a:ext cx="729632" cy="973657"/>
            <a:chOff x="3840695" y="1028774"/>
            <a:chExt cx="989708" cy="1320716"/>
          </a:xfrm>
        </p:grpSpPr>
        <p:pic>
          <p:nvPicPr>
            <p:cNvPr id="11" name="Picture 10" descr="7332958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695" y="1028774"/>
              <a:ext cx="537555" cy="1320716"/>
            </a:xfrm>
            <a:prstGeom prst="rect">
              <a:avLst/>
            </a:prstGeom>
          </p:spPr>
        </p:pic>
        <p:pic>
          <p:nvPicPr>
            <p:cNvPr id="12" name="Picture 11" descr="5634743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351" y="1090056"/>
              <a:ext cx="552052" cy="1259434"/>
            </a:xfrm>
            <a:prstGeom prst="rect">
              <a:avLst/>
            </a:prstGeom>
          </p:spPr>
        </p:pic>
      </p:grpSp>
      <p:cxnSp>
        <p:nvCxnSpPr>
          <p:cNvPr id="13" name="Straight Arrow Connector 12"/>
          <p:cNvCxnSpPr>
            <a:stCxn id="16" idx="3"/>
          </p:cNvCxnSpPr>
          <p:nvPr/>
        </p:nvCxnSpPr>
        <p:spPr>
          <a:xfrm flipV="1">
            <a:off x="1268094" y="2363977"/>
            <a:ext cx="570574" cy="4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240132" y="1949173"/>
            <a:ext cx="1386419" cy="85219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Restful Server</a:t>
            </a:r>
          </a:p>
        </p:txBody>
      </p:sp>
      <p:sp>
        <p:nvSpPr>
          <p:cNvPr id="17" name="Up-Down Arrow 16"/>
          <p:cNvSpPr/>
          <p:nvPr/>
        </p:nvSpPr>
        <p:spPr>
          <a:xfrm rot="5400000">
            <a:off x="3412819" y="1839059"/>
            <a:ext cx="632197" cy="1072423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18" name="Elbow Connector 17"/>
          <p:cNvCxnSpPr>
            <a:stCxn id="10" idx="3"/>
            <a:endCxn id="12" idx="0"/>
          </p:cNvCxnSpPr>
          <p:nvPr/>
        </p:nvCxnSpPr>
        <p:spPr>
          <a:xfrm rot="5400000">
            <a:off x="4172719" y="71232"/>
            <a:ext cx="535993" cy="6442939"/>
          </a:xfrm>
          <a:prstGeom prst="bentConnector3">
            <a:avLst>
              <a:gd name="adj1" fmla="val 40244"/>
            </a:avLst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50" idx="3"/>
            <a:endCxn id="56" idx="0"/>
          </p:cNvCxnSpPr>
          <p:nvPr/>
        </p:nvCxnSpPr>
        <p:spPr>
          <a:xfrm>
            <a:off x="1519867" y="3849729"/>
            <a:ext cx="3856951" cy="26374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778307" y="4045147"/>
            <a:ext cx="92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Export</a:t>
            </a:r>
          </a:p>
          <a:p>
            <a:r>
              <a:rPr lang="en-US" sz="1800" dirty="0">
                <a:latin typeface="+mn-lt"/>
              </a:rPr>
              <a:t>Options</a:t>
            </a:r>
          </a:p>
        </p:txBody>
      </p:sp>
      <p:cxnSp>
        <p:nvCxnSpPr>
          <p:cNvPr id="24" name="Elbow Connector 23"/>
          <p:cNvCxnSpPr>
            <a:stCxn id="50" idx="3"/>
            <a:endCxn id="60" idx="0"/>
          </p:cNvCxnSpPr>
          <p:nvPr/>
        </p:nvCxnSpPr>
        <p:spPr>
          <a:xfrm>
            <a:off x="1519867" y="3849729"/>
            <a:ext cx="2220617" cy="263749"/>
          </a:xfrm>
          <a:prstGeom prst="bentConnector2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olded Corner 24"/>
          <p:cNvSpPr/>
          <p:nvPr/>
        </p:nvSpPr>
        <p:spPr>
          <a:xfrm>
            <a:off x="1150597" y="969254"/>
            <a:ext cx="576442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HDF5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JSON</a:t>
            </a:r>
          </a:p>
        </p:txBody>
      </p:sp>
      <p:sp>
        <p:nvSpPr>
          <p:cNvPr id="26" name="Folded Corner 25"/>
          <p:cNvSpPr/>
          <p:nvPr/>
        </p:nvSpPr>
        <p:spPr>
          <a:xfrm>
            <a:off x="1809046" y="969255"/>
            <a:ext cx="600422" cy="455906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HDF4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MAP</a:t>
            </a:r>
          </a:p>
        </p:txBody>
      </p:sp>
      <p:sp>
        <p:nvSpPr>
          <p:cNvPr id="27" name="Folded Corner 26"/>
          <p:cNvSpPr/>
          <p:nvPr/>
        </p:nvSpPr>
        <p:spPr>
          <a:xfrm>
            <a:off x="2461591" y="974825"/>
            <a:ext cx="813774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NcML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(Remote)</a:t>
            </a:r>
          </a:p>
        </p:txBody>
      </p:sp>
      <p:cxnSp>
        <p:nvCxnSpPr>
          <p:cNvPr id="28" name="Elbow Connector 27"/>
          <p:cNvCxnSpPr>
            <a:endCxn id="11" idx="0"/>
          </p:cNvCxnSpPr>
          <p:nvPr/>
        </p:nvCxnSpPr>
        <p:spPr>
          <a:xfrm rot="5400000">
            <a:off x="2411446" y="1551164"/>
            <a:ext cx="577464" cy="336600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34" idx="2"/>
            <a:endCxn id="11" idx="0"/>
          </p:cNvCxnSpPr>
          <p:nvPr/>
        </p:nvCxnSpPr>
        <p:spPr>
          <a:xfrm rot="16200000" flipH="1">
            <a:off x="2029050" y="1505367"/>
            <a:ext cx="583035" cy="42262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33" idx="2"/>
            <a:endCxn id="11" idx="0"/>
          </p:cNvCxnSpPr>
          <p:nvPr/>
        </p:nvCxnSpPr>
        <p:spPr>
          <a:xfrm rot="16200000" flipH="1">
            <a:off x="1693831" y="1170148"/>
            <a:ext cx="583035" cy="1093060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loud 30"/>
          <p:cNvSpPr/>
          <p:nvPr/>
        </p:nvSpPr>
        <p:spPr>
          <a:xfrm>
            <a:off x="6806041" y="645465"/>
            <a:ext cx="1712289" cy="97033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 online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(files, data)</a:t>
            </a:r>
          </a:p>
        </p:txBody>
      </p:sp>
      <p:cxnSp>
        <p:nvCxnSpPr>
          <p:cNvPr id="32" name="Elbow Connector 31"/>
          <p:cNvCxnSpPr>
            <a:endCxn id="39" idx="2"/>
          </p:cNvCxnSpPr>
          <p:nvPr/>
        </p:nvCxnSpPr>
        <p:spPr>
          <a:xfrm flipV="1">
            <a:off x="5626551" y="1130630"/>
            <a:ext cx="1184801" cy="1244641"/>
          </a:xfrm>
          <a:prstGeom prst="bentConnector3">
            <a:avLst>
              <a:gd name="adj1" fmla="val 78678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endCxn id="10" idx="2"/>
          </p:cNvCxnSpPr>
          <p:nvPr/>
        </p:nvCxnSpPr>
        <p:spPr>
          <a:xfrm>
            <a:off x="5626551" y="2375271"/>
            <a:ext cx="1181997" cy="155241"/>
          </a:xfrm>
          <a:prstGeom prst="bentConnector3">
            <a:avLst>
              <a:gd name="adj1" fmla="val 78746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39" idx="0"/>
            <a:endCxn id="12" idx="0"/>
          </p:cNvCxnSpPr>
          <p:nvPr/>
        </p:nvCxnSpPr>
        <p:spPr>
          <a:xfrm flipH="1">
            <a:off x="1219245" y="1130630"/>
            <a:ext cx="7297658" cy="2430068"/>
          </a:xfrm>
          <a:prstGeom prst="bentConnector4">
            <a:avLst>
              <a:gd name="adj1" fmla="val -3133"/>
              <a:gd name="adj2" fmla="val 87036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61" idx="1"/>
            <a:endCxn id="11" idx="2"/>
          </p:cNvCxnSpPr>
          <p:nvPr/>
        </p:nvCxnSpPr>
        <p:spPr>
          <a:xfrm rot="10800000">
            <a:off x="736611" y="2828679"/>
            <a:ext cx="1584731" cy="1544078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12" idx="1"/>
            <a:endCxn id="11" idx="2"/>
          </p:cNvCxnSpPr>
          <p:nvPr/>
        </p:nvCxnSpPr>
        <p:spPr>
          <a:xfrm rot="10800000" flipH="1">
            <a:off x="918622" y="2742345"/>
            <a:ext cx="1613255" cy="1107384"/>
          </a:xfrm>
          <a:prstGeom prst="bentConnector4">
            <a:avLst>
              <a:gd name="adj1" fmla="val -5557"/>
              <a:gd name="adj2" fmla="val 73844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10" idx="1"/>
            <a:endCxn id="39" idx="1"/>
          </p:cNvCxnSpPr>
          <p:nvPr/>
        </p:nvCxnSpPr>
        <p:spPr>
          <a:xfrm rot="5400000" flipH="1" flipV="1">
            <a:off x="7451407" y="1825540"/>
            <a:ext cx="421557" cy="2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headEnd type="arrow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olded Corner 38"/>
          <p:cNvSpPr/>
          <p:nvPr/>
        </p:nvSpPr>
        <p:spPr>
          <a:xfrm>
            <a:off x="3357372" y="977020"/>
            <a:ext cx="844946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OPeNDAP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DMR</a:t>
            </a:r>
          </a:p>
        </p:txBody>
      </p:sp>
      <p:sp>
        <p:nvSpPr>
          <p:cNvPr id="40" name="Folded Corner 39"/>
          <p:cNvSpPr/>
          <p:nvPr/>
        </p:nvSpPr>
        <p:spPr>
          <a:xfrm>
            <a:off x="4284325" y="977348"/>
            <a:ext cx="497733" cy="453371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CDL</a:t>
            </a:r>
          </a:p>
        </p:txBody>
      </p:sp>
      <p:sp>
        <p:nvSpPr>
          <p:cNvPr id="41" name="Folded Corner 40"/>
          <p:cNvSpPr/>
          <p:nvPr/>
        </p:nvSpPr>
        <p:spPr>
          <a:xfrm>
            <a:off x="468361" y="973813"/>
            <a:ext cx="576291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572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HDF5</a:t>
            </a:r>
          </a:p>
        </p:txBody>
      </p:sp>
      <p:sp>
        <p:nvSpPr>
          <p:cNvPr id="42" name="Folded Corner 41"/>
          <p:cNvSpPr/>
          <p:nvPr/>
        </p:nvSpPr>
        <p:spPr>
          <a:xfrm>
            <a:off x="4872386" y="973456"/>
            <a:ext cx="844946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Excel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Text (CSV)</a:t>
            </a:r>
          </a:p>
        </p:txBody>
      </p:sp>
      <p:sp>
        <p:nvSpPr>
          <p:cNvPr id="43" name="Folded Corner 42"/>
          <p:cNvSpPr/>
          <p:nvPr/>
        </p:nvSpPr>
        <p:spPr>
          <a:xfrm>
            <a:off x="5799336" y="973062"/>
            <a:ext cx="576291" cy="45590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DB</a:t>
            </a:r>
          </a:p>
        </p:txBody>
      </p:sp>
      <p:cxnSp>
        <p:nvCxnSpPr>
          <p:cNvPr id="44" name="Elbow Connector 43"/>
          <p:cNvCxnSpPr>
            <a:endCxn id="11" idx="0"/>
          </p:cNvCxnSpPr>
          <p:nvPr/>
        </p:nvCxnSpPr>
        <p:spPr>
          <a:xfrm rot="5400000">
            <a:off x="2868228" y="1096578"/>
            <a:ext cx="575269" cy="1247967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endCxn id="11" idx="0"/>
          </p:cNvCxnSpPr>
          <p:nvPr/>
        </p:nvCxnSpPr>
        <p:spPr>
          <a:xfrm rot="5400000">
            <a:off x="4020067" y="-59220"/>
            <a:ext cx="579227" cy="3555604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endCxn id="11" idx="0"/>
          </p:cNvCxnSpPr>
          <p:nvPr/>
        </p:nvCxnSpPr>
        <p:spPr>
          <a:xfrm rot="5400000">
            <a:off x="3623953" y="337289"/>
            <a:ext cx="578833" cy="276298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endCxn id="11" idx="0"/>
          </p:cNvCxnSpPr>
          <p:nvPr/>
        </p:nvCxnSpPr>
        <p:spPr>
          <a:xfrm rot="16200000" flipH="1">
            <a:off x="1354954" y="831272"/>
            <a:ext cx="578476" cy="177537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endCxn id="11" idx="0"/>
          </p:cNvCxnSpPr>
          <p:nvPr/>
        </p:nvCxnSpPr>
        <p:spPr>
          <a:xfrm rot="5400000">
            <a:off x="3243797" y="718800"/>
            <a:ext cx="577477" cy="2001314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918623" y="3560698"/>
            <a:ext cx="601244" cy="578062"/>
            <a:chOff x="679551" y="3560698"/>
            <a:chExt cx="601244" cy="578062"/>
          </a:xfrm>
        </p:grpSpPr>
        <p:sp>
          <p:nvSpPr>
            <p:cNvPr id="50" name="Folded Corner 49"/>
            <p:cNvSpPr/>
            <p:nvPr/>
          </p:nvSpPr>
          <p:spPr>
            <a:xfrm>
              <a:off x="679551" y="3560698"/>
              <a:ext cx="601244" cy="578062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HDF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JSON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147439" y="3565010"/>
              <a:ext cx="105831" cy="9469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846309" y="619266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Import Options</a:t>
            </a:r>
          </a:p>
        </p:txBody>
      </p:sp>
      <p:sp>
        <p:nvSpPr>
          <p:cNvPr id="56" name="Folded Corner 55"/>
          <p:cNvSpPr/>
          <p:nvPr/>
        </p:nvSpPr>
        <p:spPr>
          <a:xfrm>
            <a:off x="5029307" y="4113478"/>
            <a:ext cx="695022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IDL</a:t>
            </a:r>
          </a:p>
        </p:txBody>
      </p:sp>
      <p:sp>
        <p:nvSpPr>
          <p:cNvPr id="57" name="Folded Corner 56"/>
          <p:cNvSpPr/>
          <p:nvPr/>
        </p:nvSpPr>
        <p:spPr>
          <a:xfrm>
            <a:off x="5819386" y="4113478"/>
            <a:ext cx="843788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MATLAB</a:t>
            </a:r>
          </a:p>
        </p:txBody>
      </p:sp>
      <p:sp>
        <p:nvSpPr>
          <p:cNvPr id="58" name="Folded Corner 57"/>
          <p:cNvSpPr/>
          <p:nvPr/>
        </p:nvSpPr>
        <p:spPr>
          <a:xfrm>
            <a:off x="6758233" y="4113478"/>
            <a:ext cx="764891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Python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2140721" y="4012944"/>
            <a:ext cx="5503529" cy="719625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/>
          </a:p>
        </p:txBody>
      </p:sp>
      <p:sp>
        <p:nvSpPr>
          <p:cNvPr id="60" name="Folded Corner 59"/>
          <p:cNvSpPr/>
          <p:nvPr/>
        </p:nvSpPr>
        <p:spPr>
          <a:xfrm>
            <a:off x="3252327" y="4113478"/>
            <a:ext cx="976313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Description File (doc)</a:t>
            </a:r>
          </a:p>
        </p:txBody>
      </p:sp>
      <p:sp>
        <p:nvSpPr>
          <p:cNvPr id="61" name="Folded Corner 60"/>
          <p:cNvSpPr/>
          <p:nvPr/>
        </p:nvSpPr>
        <p:spPr>
          <a:xfrm>
            <a:off x="2321341" y="4113478"/>
            <a:ext cx="835929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HDF5 Template</a:t>
            </a:r>
          </a:p>
        </p:txBody>
      </p:sp>
      <p:sp>
        <p:nvSpPr>
          <p:cNvPr id="62" name="Folded Corner 61"/>
          <p:cNvSpPr/>
          <p:nvPr/>
        </p:nvSpPr>
        <p:spPr>
          <a:xfrm>
            <a:off x="4323697" y="4118990"/>
            <a:ext cx="610553" cy="50753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HDF</a:t>
            </a:r>
          </a:p>
          <a:p>
            <a:pPr algn="ctr"/>
            <a:r>
              <a:rPr lang="en-US" sz="1425" dirty="0">
                <a:solidFill>
                  <a:schemeClr val="tx1"/>
                </a:solidFill>
              </a:rPr>
              <a:t>JSON</a:t>
            </a:r>
          </a:p>
        </p:txBody>
      </p:sp>
      <p:cxnSp>
        <p:nvCxnSpPr>
          <p:cNvPr id="65" name="Elbow Connector 64"/>
          <p:cNvCxnSpPr>
            <a:stCxn id="50" idx="3"/>
            <a:endCxn id="61" idx="0"/>
          </p:cNvCxnSpPr>
          <p:nvPr/>
        </p:nvCxnSpPr>
        <p:spPr>
          <a:xfrm>
            <a:off x="1519867" y="3849729"/>
            <a:ext cx="1219439" cy="263749"/>
          </a:xfrm>
          <a:prstGeom prst="bentConnector2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2" name="Elbow Connector 791"/>
          <p:cNvCxnSpPr>
            <a:stCxn id="50" idx="3"/>
            <a:endCxn id="58" idx="0"/>
          </p:cNvCxnSpPr>
          <p:nvPr/>
        </p:nvCxnSpPr>
        <p:spPr>
          <a:xfrm>
            <a:off x="1519867" y="3849729"/>
            <a:ext cx="5620812" cy="26374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5" name="Elbow Connector 794"/>
          <p:cNvCxnSpPr>
            <a:stCxn id="50" idx="3"/>
            <a:endCxn id="57" idx="0"/>
          </p:cNvCxnSpPr>
          <p:nvPr/>
        </p:nvCxnSpPr>
        <p:spPr>
          <a:xfrm>
            <a:off x="1519867" y="3849729"/>
            <a:ext cx="4721413" cy="26374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8" name="Elbow Connector 797"/>
          <p:cNvCxnSpPr>
            <a:stCxn id="50" idx="3"/>
            <a:endCxn id="62" idx="0"/>
          </p:cNvCxnSpPr>
          <p:nvPr/>
        </p:nvCxnSpPr>
        <p:spPr>
          <a:xfrm>
            <a:off x="1519867" y="3849729"/>
            <a:ext cx="3109107" cy="269261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72590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68" y="333461"/>
            <a:ext cx="4770169" cy="501687"/>
          </a:xfrm>
        </p:spPr>
        <p:txBody>
          <a:bodyPr>
            <a:normAutofit/>
          </a:bodyPr>
          <a:lstStyle/>
          <a:p>
            <a:pPr defTabSz="309563" eaLnBrk="0" fontAlgn="base" hangingPunct="0">
              <a:spcAft>
                <a:spcPct val="0"/>
              </a:spcAft>
            </a:pPr>
            <a:r>
              <a:rPr lang="en-US" sz="2400" b="0" dirty="0" smtClean="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rPr>
              <a:t>Product Designer Hub - Overview</a:t>
            </a:r>
            <a:endParaRPr lang="en-US" sz="2400" b="0" dirty="0">
              <a:solidFill>
                <a:srgbClr val="000000"/>
              </a:solidFill>
              <a:latin typeface="Helvetica Light" pitchFamily="1" charset="0"/>
              <a:ea typeface="MS PGothic" panose="020B0600070205080204" pitchFamily="34" charset="-128"/>
              <a:sym typeface="Helvetica Light" pitchFamily="1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673691" y="2099611"/>
            <a:ext cx="1039814" cy="39778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Browser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73575" y="1916238"/>
            <a:ext cx="547224" cy="730243"/>
            <a:chOff x="3840695" y="1028774"/>
            <a:chExt cx="989708" cy="1320716"/>
          </a:xfrm>
        </p:grpSpPr>
        <p:pic>
          <p:nvPicPr>
            <p:cNvPr id="7" name="Picture 6" descr="7332958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695" y="1028774"/>
              <a:ext cx="537555" cy="1320716"/>
            </a:xfrm>
            <a:prstGeom prst="rect">
              <a:avLst/>
            </a:prstGeom>
          </p:spPr>
        </p:pic>
        <p:pic>
          <p:nvPicPr>
            <p:cNvPr id="8" name="Picture 7" descr="5634743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351" y="1090056"/>
              <a:ext cx="552052" cy="1259434"/>
            </a:xfrm>
            <a:prstGeom prst="rect">
              <a:avLst/>
            </a:prstGeom>
          </p:spPr>
        </p:pic>
      </p:grpSp>
      <p:sp>
        <p:nvSpPr>
          <p:cNvPr id="10" name="Rounded Rectangle 9"/>
          <p:cNvSpPr/>
          <p:nvPr/>
        </p:nvSpPr>
        <p:spPr>
          <a:xfrm>
            <a:off x="4729033" y="2021311"/>
            <a:ext cx="1039814" cy="55438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>
                <a:solidFill>
                  <a:schemeClr val="tx1"/>
                </a:solidFill>
              </a:rPr>
              <a:t>WebService</a:t>
            </a:r>
            <a:endParaRPr lang="en-US" sz="1425" dirty="0">
              <a:solidFill>
                <a:schemeClr val="tx1"/>
              </a:solidFill>
            </a:endParaRPr>
          </a:p>
        </p:txBody>
      </p:sp>
      <p:sp>
        <p:nvSpPr>
          <p:cNvPr id="11" name="Folded Corner 10"/>
          <p:cNvSpPr/>
          <p:nvPr/>
        </p:nvSpPr>
        <p:spPr>
          <a:xfrm>
            <a:off x="6113953" y="900525"/>
            <a:ext cx="694670" cy="509177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HDF</a:t>
            </a:r>
          </a:p>
          <a:p>
            <a:pPr algn="ctr"/>
            <a:r>
              <a:rPr lang="en-US" sz="1425" dirty="0">
                <a:solidFill>
                  <a:schemeClr val="tx1"/>
                </a:solidFill>
              </a:rPr>
              <a:t>JSON</a:t>
            </a:r>
          </a:p>
        </p:txBody>
      </p:sp>
      <p:sp>
        <p:nvSpPr>
          <p:cNvPr id="12" name="Folded Corner 11"/>
          <p:cNvSpPr/>
          <p:nvPr/>
        </p:nvSpPr>
        <p:spPr>
          <a:xfrm>
            <a:off x="2912678" y="913349"/>
            <a:ext cx="3088520" cy="496353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XML</a:t>
            </a:r>
          </a:p>
          <a:p>
            <a:pPr algn="ctr"/>
            <a:r>
              <a:rPr lang="en-US" sz="1425" dirty="0">
                <a:solidFill>
                  <a:schemeClr val="tx1"/>
                </a:solidFill>
              </a:rPr>
              <a:t>ISO / </a:t>
            </a:r>
            <a:r>
              <a:rPr lang="en-US" sz="1425" dirty="0" err="1">
                <a:solidFill>
                  <a:schemeClr val="tx1"/>
                </a:solidFill>
              </a:rPr>
              <a:t>NcML</a:t>
            </a:r>
            <a:r>
              <a:rPr lang="en-US" sz="1425" dirty="0">
                <a:solidFill>
                  <a:schemeClr val="tx1"/>
                </a:solidFill>
              </a:rPr>
              <a:t> / </a:t>
            </a:r>
            <a:r>
              <a:rPr lang="en-US" sz="1425" dirty="0" err="1">
                <a:solidFill>
                  <a:schemeClr val="tx1"/>
                </a:solidFill>
              </a:rPr>
              <a:t>WaterML</a:t>
            </a:r>
            <a:r>
              <a:rPr lang="en-US" sz="1425" dirty="0">
                <a:solidFill>
                  <a:schemeClr val="tx1"/>
                </a:solidFill>
              </a:rPr>
              <a:t> / </a:t>
            </a:r>
            <a:r>
              <a:rPr lang="en-US" sz="1425" dirty="0" err="1">
                <a:solidFill>
                  <a:schemeClr val="tx1"/>
                </a:solidFill>
              </a:rPr>
              <a:t>SensorML</a:t>
            </a:r>
            <a:r>
              <a:rPr lang="en-US" sz="1425" dirty="0">
                <a:solidFill>
                  <a:schemeClr val="tx1"/>
                </a:solidFill>
              </a:rPr>
              <a:t> / EML</a:t>
            </a:r>
          </a:p>
        </p:txBody>
      </p:sp>
      <p:cxnSp>
        <p:nvCxnSpPr>
          <p:cNvPr id="14" name="Elbow Connector 13"/>
          <p:cNvCxnSpPr>
            <a:stCxn id="11" idx="2"/>
            <a:endCxn id="20" idx="0"/>
          </p:cNvCxnSpPr>
          <p:nvPr/>
        </p:nvCxnSpPr>
        <p:spPr>
          <a:xfrm rot="5400000">
            <a:off x="4929472" y="674079"/>
            <a:ext cx="796193" cy="2267440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loud 14"/>
          <p:cNvSpPr/>
          <p:nvPr/>
        </p:nvSpPr>
        <p:spPr>
          <a:xfrm>
            <a:off x="6106646" y="1819333"/>
            <a:ext cx="1459002" cy="958341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HDF online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(files, data)</a:t>
            </a:r>
          </a:p>
        </p:txBody>
      </p:sp>
      <p:cxnSp>
        <p:nvCxnSpPr>
          <p:cNvPr id="16" name="Elbow Connector 15"/>
          <p:cNvCxnSpPr/>
          <p:nvPr/>
        </p:nvCxnSpPr>
        <p:spPr>
          <a:xfrm>
            <a:off x="5772965" y="2303368"/>
            <a:ext cx="336434" cy="9525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5" idx="0"/>
            <a:endCxn id="24" idx="3"/>
          </p:cNvCxnSpPr>
          <p:nvPr/>
        </p:nvCxnSpPr>
        <p:spPr>
          <a:xfrm>
            <a:off x="7564432" y="2298504"/>
            <a:ext cx="79818" cy="2243588"/>
          </a:xfrm>
          <a:prstGeom prst="bentConnector3">
            <a:avLst>
              <a:gd name="adj1" fmla="val 314801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24" idx="1"/>
            <a:endCxn id="5" idx="2"/>
          </p:cNvCxnSpPr>
          <p:nvPr/>
        </p:nvCxnSpPr>
        <p:spPr>
          <a:xfrm rot="10800000" flipH="1">
            <a:off x="2140720" y="2497399"/>
            <a:ext cx="1052878" cy="2044694"/>
          </a:xfrm>
          <a:prstGeom prst="bentConnector4">
            <a:avLst>
              <a:gd name="adj1" fmla="val -16284"/>
              <a:gd name="adj2" fmla="val 43626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2140721" y="4182279"/>
            <a:ext cx="5503529" cy="719625"/>
            <a:chOff x="2140721" y="4182279"/>
            <a:chExt cx="5503529" cy="719625"/>
          </a:xfrm>
        </p:grpSpPr>
        <p:sp>
          <p:nvSpPr>
            <p:cNvPr id="21" name="Folded Corner 20"/>
            <p:cNvSpPr/>
            <p:nvPr/>
          </p:nvSpPr>
          <p:spPr>
            <a:xfrm>
              <a:off x="5029307" y="4282813"/>
              <a:ext cx="695022" cy="518558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25" dirty="0">
                  <a:solidFill>
                    <a:schemeClr val="tx1"/>
                  </a:solidFill>
                </a:rPr>
                <a:t>IDL</a:t>
              </a:r>
            </a:p>
          </p:txBody>
        </p:sp>
        <p:sp>
          <p:nvSpPr>
            <p:cNvPr id="22" name="Folded Corner 21"/>
            <p:cNvSpPr/>
            <p:nvPr/>
          </p:nvSpPr>
          <p:spPr>
            <a:xfrm>
              <a:off x="5819386" y="4282813"/>
              <a:ext cx="843788" cy="518558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25" dirty="0">
                  <a:solidFill>
                    <a:schemeClr val="tx1"/>
                  </a:solidFill>
                </a:rPr>
                <a:t>MATLAB</a:t>
              </a:r>
            </a:p>
          </p:txBody>
        </p:sp>
        <p:sp>
          <p:nvSpPr>
            <p:cNvPr id="23" name="Folded Corner 22"/>
            <p:cNvSpPr/>
            <p:nvPr/>
          </p:nvSpPr>
          <p:spPr>
            <a:xfrm>
              <a:off x="6758233" y="4282813"/>
              <a:ext cx="764891" cy="518558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25" dirty="0">
                  <a:solidFill>
                    <a:schemeClr val="tx1"/>
                  </a:solidFill>
                </a:rPr>
                <a:t>Python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140721" y="4182279"/>
              <a:ext cx="5503529" cy="719625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5"/>
            </a:p>
          </p:txBody>
        </p:sp>
        <p:sp>
          <p:nvSpPr>
            <p:cNvPr id="25" name="Folded Corner 24"/>
            <p:cNvSpPr/>
            <p:nvPr/>
          </p:nvSpPr>
          <p:spPr>
            <a:xfrm>
              <a:off x="3252327" y="4282813"/>
              <a:ext cx="976313" cy="518558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25" dirty="0">
                  <a:solidFill>
                    <a:schemeClr val="tx1"/>
                  </a:solidFill>
                </a:rPr>
                <a:t>Description File (doc)</a:t>
              </a:r>
            </a:p>
          </p:txBody>
        </p:sp>
        <p:sp>
          <p:nvSpPr>
            <p:cNvPr id="26" name="Folded Corner 25"/>
            <p:cNvSpPr/>
            <p:nvPr/>
          </p:nvSpPr>
          <p:spPr>
            <a:xfrm>
              <a:off x="2321341" y="4282813"/>
              <a:ext cx="835929" cy="518558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25" dirty="0">
                  <a:solidFill>
                    <a:schemeClr val="tx1"/>
                  </a:solidFill>
                </a:rPr>
                <a:t>HDF5 Template</a:t>
              </a:r>
            </a:p>
          </p:txBody>
        </p:sp>
        <p:sp>
          <p:nvSpPr>
            <p:cNvPr id="27" name="Folded Corner 26"/>
            <p:cNvSpPr/>
            <p:nvPr/>
          </p:nvSpPr>
          <p:spPr>
            <a:xfrm>
              <a:off x="4323697" y="4288325"/>
              <a:ext cx="610553" cy="507534"/>
            </a:xfrm>
            <a:prstGeom prst="foldedCorne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25" dirty="0">
                  <a:solidFill>
                    <a:schemeClr val="tx1"/>
                  </a:solidFill>
                </a:rPr>
                <a:t>HDF</a:t>
              </a:r>
            </a:p>
            <a:p>
              <a:pPr algn="ctr"/>
              <a:r>
                <a:rPr lang="en-US" sz="1425" dirty="0">
                  <a:solidFill>
                    <a:schemeClr val="tx1"/>
                  </a:solidFill>
                </a:rPr>
                <a:t>JSON</a:t>
              </a:r>
            </a:p>
          </p:txBody>
        </p:sp>
      </p:grpSp>
      <p:sp>
        <p:nvSpPr>
          <p:cNvPr id="28" name="Right Arrow 27"/>
          <p:cNvSpPr/>
          <p:nvPr/>
        </p:nvSpPr>
        <p:spPr>
          <a:xfrm>
            <a:off x="3773408" y="2067572"/>
            <a:ext cx="955625" cy="46186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>
              <a:solidFill>
                <a:schemeClr val="tx1"/>
              </a:solidFill>
            </a:endParaRPr>
          </a:p>
        </p:txBody>
      </p:sp>
      <p:cxnSp>
        <p:nvCxnSpPr>
          <p:cNvPr id="394" name="Elbow Connector 393"/>
          <p:cNvCxnSpPr>
            <a:stCxn id="12" idx="2"/>
            <a:endCxn id="20" idx="0"/>
          </p:cNvCxnSpPr>
          <p:nvPr/>
        </p:nvCxnSpPr>
        <p:spPr>
          <a:xfrm rot="5400000">
            <a:off x="3927298" y="1676254"/>
            <a:ext cx="796193" cy="263090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036182" y="2205895"/>
            <a:ext cx="315332" cy="1627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/>
          </a:p>
        </p:txBody>
      </p:sp>
      <p:cxnSp>
        <p:nvCxnSpPr>
          <p:cNvPr id="561" name="Elbow Connector 560"/>
          <p:cNvCxnSpPr>
            <a:stCxn id="15" idx="1"/>
            <a:endCxn id="5" idx="2"/>
          </p:cNvCxnSpPr>
          <p:nvPr/>
        </p:nvCxnSpPr>
        <p:spPr>
          <a:xfrm rot="5400000" flipH="1">
            <a:off x="4875245" y="815752"/>
            <a:ext cx="279256" cy="3642548"/>
          </a:xfrm>
          <a:prstGeom prst="bentConnector3">
            <a:avLst>
              <a:gd name="adj1" fmla="val -26971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6" name="Elbow Connector 565"/>
          <p:cNvCxnSpPr>
            <a:stCxn id="15" idx="1"/>
            <a:endCxn id="5" idx="2"/>
          </p:cNvCxnSpPr>
          <p:nvPr/>
        </p:nvCxnSpPr>
        <p:spPr>
          <a:xfrm rot="5400000" flipH="1">
            <a:off x="4875245" y="815752"/>
            <a:ext cx="279256" cy="3642548"/>
          </a:xfrm>
          <a:prstGeom prst="bentConnector3">
            <a:avLst>
              <a:gd name="adj1" fmla="val -207649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5" name="Elbow Connector 574"/>
          <p:cNvCxnSpPr>
            <a:stCxn id="15" idx="1"/>
            <a:endCxn id="5" idx="2"/>
          </p:cNvCxnSpPr>
          <p:nvPr/>
        </p:nvCxnSpPr>
        <p:spPr>
          <a:xfrm rot="5400000" flipH="1">
            <a:off x="4875245" y="815752"/>
            <a:ext cx="279256" cy="3642548"/>
          </a:xfrm>
          <a:prstGeom prst="bentConnector3">
            <a:avLst>
              <a:gd name="adj1" fmla="val -391249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4" name="Rounded Rectangle 573"/>
          <p:cNvSpPr/>
          <p:nvPr/>
        </p:nvSpPr>
        <p:spPr>
          <a:xfrm>
            <a:off x="4040924" y="2668449"/>
            <a:ext cx="1746500" cy="3492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Validators / Evaluators</a:t>
            </a:r>
          </a:p>
        </p:txBody>
      </p:sp>
      <p:sp>
        <p:nvSpPr>
          <p:cNvPr id="589" name="Rounded Rectangle 588"/>
          <p:cNvSpPr/>
          <p:nvPr/>
        </p:nvSpPr>
        <p:spPr>
          <a:xfrm>
            <a:off x="1610252" y="900525"/>
            <a:ext cx="1039814" cy="5220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>
                <a:solidFill>
                  <a:schemeClr val="tx1"/>
                </a:solidFill>
              </a:rPr>
              <a:t>GeoNetwork</a:t>
            </a:r>
            <a:endParaRPr lang="en-US" sz="1425" dirty="0">
              <a:solidFill>
                <a:schemeClr val="tx1"/>
              </a:solidFill>
            </a:endParaRPr>
          </a:p>
        </p:txBody>
      </p:sp>
      <p:cxnSp>
        <p:nvCxnSpPr>
          <p:cNvPr id="590" name="Elbow Connector 589"/>
          <p:cNvCxnSpPr>
            <a:stCxn id="589" idx="3"/>
            <a:endCxn id="12" idx="1"/>
          </p:cNvCxnSpPr>
          <p:nvPr/>
        </p:nvCxnSpPr>
        <p:spPr>
          <a:xfrm flipV="1">
            <a:off x="2650066" y="1161525"/>
            <a:ext cx="262613" cy="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3" name="Elbow Connector 592"/>
          <p:cNvCxnSpPr>
            <a:stCxn id="8" idx="3"/>
            <a:endCxn id="589" idx="2"/>
          </p:cNvCxnSpPr>
          <p:nvPr/>
        </p:nvCxnSpPr>
        <p:spPr>
          <a:xfrm flipV="1">
            <a:off x="1320799" y="1422526"/>
            <a:ext cx="809360" cy="875775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0" name="Rounded Rectangle 559"/>
          <p:cNvSpPr/>
          <p:nvPr/>
        </p:nvSpPr>
        <p:spPr>
          <a:xfrm>
            <a:off x="4394268" y="3165775"/>
            <a:ext cx="1039814" cy="3492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Annotators</a:t>
            </a:r>
          </a:p>
        </p:txBody>
      </p:sp>
      <p:sp>
        <p:nvSpPr>
          <p:cNvPr id="567" name="Rounded Rectangle 566"/>
          <p:cNvSpPr/>
          <p:nvPr/>
        </p:nvSpPr>
        <p:spPr>
          <a:xfrm>
            <a:off x="3963121" y="3663101"/>
            <a:ext cx="1944940" cy="35981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File Browser / Compass</a:t>
            </a:r>
          </a:p>
        </p:txBody>
      </p:sp>
      <p:cxnSp>
        <p:nvCxnSpPr>
          <p:cNvPr id="35" name="Elbow Connector 34"/>
          <p:cNvCxnSpPr>
            <a:stCxn id="8" idx="3"/>
            <a:endCxn id="5" idx="1"/>
          </p:cNvCxnSpPr>
          <p:nvPr/>
        </p:nvCxnSpPr>
        <p:spPr>
          <a:xfrm>
            <a:off x="1320799" y="2298301"/>
            <a:ext cx="1352892" cy="203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6836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5" grpId="0" animBg="1"/>
      <p:bldP spid="28" grpId="0" animBg="1"/>
      <p:bldP spid="574" grpId="0" animBg="1"/>
      <p:bldP spid="589" grpId="0" animBg="1"/>
      <p:bldP spid="560" grpId="0" animBg="1"/>
      <p:bldP spid="5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217" y="344919"/>
            <a:ext cx="464742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Community Metadata in HDF</a:t>
            </a:r>
            <a:endParaRPr lang="en-US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262151" y="1083666"/>
            <a:ext cx="7586450" cy="2943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25" dirty="0"/>
              <a:t>1) Many communities use metadata dialects that include XML representations.</a:t>
            </a:r>
          </a:p>
          <a:p>
            <a:endParaRPr lang="en-US" sz="1425" dirty="0"/>
          </a:p>
          <a:p>
            <a:r>
              <a:rPr lang="en-US" sz="1425" dirty="0"/>
              <a:t>2) There is a straightforward correspondence between XML structures and HDF groups and attributes.</a:t>
            </a:r>
          </a:p>
          <a:p>
            <a:endParaRPr lang="en-US" sz="1425" dirty="0"/>
          </a:p>
          <a:p>
            <a:r>
              <a:rPr lang="en-US" sz="1425" dirty="0"/>
              <a:t>3) We can create a web service that</a:t>
            </a:r>
          </a:p>
          <a:p>
            <a:pPr marL="600075" lvl="1" indent="-257175">
              <a:buAutoNum type="alphaUcPeriod"/>
            </a:pPr>
            <a:r>
              <a:rPr lang="en-US" sz="1425" dirty="0"/>
              <a:t>ingests metadata in XML</a:t>
            </a:r>
          </a:p>
          <a:p>
            <a:pPr marL="600075" lvl="1" indent="-257175">
              <a:buAutoNum type="alphaUcPeriod"/>
            </a:pPr>
            <a:r>
              <a:rPr lang="en-US" sz="1425" dirty="0"/>
              <a:t>transforms that XML into HDF Groups and Attributes (either HDF-XML or </a:t>
            </a:r>
            <a:r>
              <a:rPr lang="en-US" sz="1425" dirty="0" err="1"/>
              <a:t>NcML</a:t>
            </a:r>
            <a:r>
              <a:rPr lang="en-US" sz="1425" dirty="0"/>
              <a:t>)</a:t>
            </a:r>
          </a:p>
          <a:p>
            <a:pPr marL="600075" lvl="1" indent="-257175">
              <a:buAutoNum type="alphaUcPeriod"/>
            </a:pPr>
            <a:r>
              <a:rPr lang="en-US" sz="1425" dirty="0"/>
              <a:t>creates an HDF file that includes the metadata</a:t>
            </a:r>
          </a:p>
          <a:p>
            <a:pPr marL="600075" lvl="1" indent="-257175">
              <a:buAutoNum type="alphaUcPeriod"/>
            </a:pPr>
            <a:r>
              <a:rPr lang="en-US" sz="1425" dirty="0"/>
              <a:t>use that file to create</a:t>
            </a:r>
          </a:p>
          <a:p>
            <a:pPr marL="942975" lvl="2" indent="-257175">
              <a:buAutoNum type="alphaUcPeriod"/>
            </a:pPr>
            <a:r>
              <a:rPr lang="en-US" sz="1425" dirty="0"/>
              <a:t>HDF-JSON</a:t>
            </a:r>
          </a:p>
          <a:p>
            <a:pPr marL="942975" lvl="2" indent="-257175">
              <a:buAutoNum type="alphaUcPeriod"/>
            </a:pPr>
            <a:r>
              <a:rPr lang="en-US" sz="1425" dirty="0"/>
              <a:t>code in IDL, </a:t>
            </a:r>
            <a:r>
              <a:rPr lang="en-US" sz="1425" dirty="0" err="1"/>
              <a:t>matlab</a:t>
            </a:r>
            <a:r>
              <a:rPr lang="en-US" sz="1425" dirty="0"/>
              <a:t>, or python</a:t>
            </a:r>
          </a:p>
          <a:p>
            <a:pPr marL="942975" lvl="2" indent="-257175">
              <a:buAutoNum type="alphaUcPeriod"/>
            </a:pPr>
            <a:r>
              <a:rPr lang="en-US" sz="1425" dirty="0"/>
              <a:t>A design document in Word</a:t>
            </a:r>
          </a:p>
        </p:txBody>
      </p:sp>
    </p:spTree>
    <p:extLst>
      <p:ext uri="{BB962C8B-B14F-4D97-AF65-F5344CB8AC3E}">
        <p14:creationId xmlns:p14="http://schemas.microsoft.com/office/powerpoint/2010/main" val="172671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876563"/>
            <a:ext cx="5232531" cy="368676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992" y="438150"/>
            <a:ext cx="4344387" cy="272653"/>
          </a:xfrm>
          <a:noFill/>
          <a:ln>
            <a:noFill/>
          </a:ln>
        </p:spPr>
        <p:txBody>
          <a:bodyPr vert="horz" wrap="square" lIns="19050" tIns="19050" rIns="19050" bIns="1905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defTabSz="309563" eaLnBrk="0" fontAlgn="base" hangingPunct="0">
              <a:spcAft>
                <a:spcPct val="0"/>
              </a:spcAft>
            </a:pPr>
            <a:r>
              <a:rPr lang="en-US" sz="2400" b="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</a:rPr>
              <a:t>Community Metadata in HDF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129A-8A4A-4680-9167-74CE7C7BB01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988" y="1326951"/>
            <a:ext cx="4282849" cy="250176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006" y="1979329"/>
            <a:ext cx="2904500" cy="208972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352" y="2648124"/>
            <a:ext cx="3261949" cy="163097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0185" y="3368575"/>
            <a:ext cx="3071218" cy="153560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0960934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270" y="329151"/>
            <a:ext cx="3818511" cy="501687"/>
          </a:xfrm>
          <a:noFill/>
          <a:ln>
            <a:noFill/>
          </a:ln>
        </p:spPr>
        <p:txBody>
          <a:bodyPr vert="horz" wrap="square" lIns="19050" tIns="19050" rIns="19050" bIns="19050" numCol="1" anchor="ctr" anchorCtr="0" compatLnSpc="1">
            <a:prstTxWarp prst="textNoShape">
              <a:avLst/>
            </a:prstTxWarp>
            <a:normAutofit/>
          </a:bodyPr>
          <a:lstStyle/>
          <a:p>
            <a:pPr defTabSz="309563" eaLnBrk="0" fontAlgn="base" hangingPunct="0">
              <a:spcAft>
                <a:spcPct val="0"/>
              </a:spcAft>
            </a:pPr>
            <a:r>
              <a:rPr lang="en-US" sz="2400" b="0" dirty="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</a:rPr>
              <a:t>Product Designer Hub </a:t>
            </a:r>
            <a:r>
              <a:rPr lang="mr-IN" sz="2400" b="0" dirty="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</a:rPr>
              <a:t>–</a:t>
            </a:r>
            <a:r>
              <a:rPr lang="en-US" sz="2400" b="0" dirty="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</a:rPr>
              <a:t> V0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73691" y="1195968"/>
            <a:ext cx="1039814" cy="39778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Browser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73575" y="1012595"/>
            <a:ext cx="547224" cy="730243"/>
            <a:chOff x="3840695" y="1028774"/>
            <a:chExt cx="989708" cy="1320716"/>
          </a:xfrm>
        </p:grpSpPr>
        <p:pic>
          <p:nvPicPr>
            <p:cNvPr id="7" name="Picture 6" descr="7332958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695" y="1028774"/>
              <a:ext cx="537555" cy="1320716"/>
            </a:xfrm>
            <a:prstGeom prst="rect">
              <a:avLst/>
            </a:prstGeom>
          </p:spPr>
        </p:pic>
        <p:pic>
          <p:nvPicPr>
            <p:cNvPr id="8" name="Picture 7" descr="56347437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351" y="1090056"/>
              <a:ext cx="552052" cy="1259434"/>
            </a:xfrm>
            <a:prstGeom prst="rect">
              <a:avLst/>
            </a:prstGeom>
          </p:spPr>
        </p:pic>
      </p:grpSp>
      <p:sp>
        <p:nvSpPr>
          <p:cNvPr id="12" name="Folded Corner 11"/>
          <p:cNvSpPr/>
          <p:nvPr/>
        </p:nvSpPr>
        <p:spPr>
          <a:xfrm>
            <a:off x="901509" y="3472836"/>
            <a:ext cx="3362083" cy="493172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XML</a:t>
            </a:r>
          </a:p>
          <a:p>
            <a:pPr algn="ctr"/>
            <a:r>
              <a:rPr lang="en-US" sz="1425" dirty="0">
                <a:solidFill>
                  <a:schemeClr val="tx1"/>
                </a:solidFill>
              </a:rPr>
              <a:t>ISO / </a:t>
            </a:r>
            <a:r>
              <a:rPr lang="en-US" sz="1425" dirty="0" err="1">
                <a:solidFill>
                  <a:schemeClr val="tx1"/>
                </a:solidFill>
              </a:rPr>
              <a:t>NcML</a:t>
            </a:r>
            <a:r>
              <a:rPr lang="en-US" sz="1425" dirty="0">
                <a:solidFill>
                  <a:schemeClr val="tx1"/>
                </a:solidFill>
              </a:rPr>
              <a:t> / </a:t>
            </a:r>
            <a:r>
              <a:rPr lang="en-US" sz="1425" dirty="0" err="1">
                <a:solidFill>
                  <a:schemeClr val="tx1"/>
                </a:solidFill>
              </a:rPr>
              <a:t>WaterML</a:t>
            </a:r>
            <a:r>
              <a:rPr lang="en-US" sz="1425" dirty="0">
                <a:solidFill>
                  <a:schemeClr val="tx1"/>
                </a:solidFill>
              </a:rPr>
              <a:t> / </a:t>
            </a:r>
            <a:r>
              <a:rPr lang="en-US" sz="1425" dirty="0" err="1">
                <a:solidFill>
                  <a:schemeClr val="tx1"/>
                </a:solidFill>
              </a:rPr>
              <a:t>SensorML</a:t>
            </a:r>
            <a:r>
              <a:rPr lang="en-US" sz="1425" dirty="0">
                <a:solidFill>
                  <a:schemeClr val="tx1"/>
                </a:solidFill>
              </a:rPr>
              <a:t> / TSML</a:t>
            </a:r>
          </a:p>
        </p:txBody>
      </p:sp>
      <p:sp>
        <p:nvSpPr>
          <p:cNvPr id="15" name="Cloud 14"/>
          <p:cNvSpPr/>
          <p:nvPr/>
        </p:nvSpPr>
        <p:spPr>
          <a:xfrm>
            <a:off x="4991806" y="525371"/>
            <a:ext cx="2836615" cy="243493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</a:rPr>
              <a:t>HDF online</a:t>
            </a:r>
          </a:p>
          <a:p>
            <a:pPr algn="ctr"/>
            <a:r>
              <a:rPr lang="en-US" sz="2100" dirty="0">
                <a:solidFill>
                  <a:schemeClr val="tx1"/>
                </a:solidFill>
              </a:rPr>
              <a:t>(files, data)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3773408" y="1163930"/>
            <a:ext cx="1227197" cy="461862"/>
          </a:xfrm>
          <a:prstGeom prst="rightArrow">
            <a:avLst>
              <a:gd name="adj1" fmla="val 50000"/>
              <a:gd name="adj2" fmla="val 699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>
              <a:solidFill>
                <a:schemeClr val="tx1"/>
              </a:solidFill>
            </a:endParaRPr>
          </a:p>
        </p:txBody>
      </p:sp>
      <p:cxnSp>
        <p:nvCxnSpPr>
          <p:cNvPr id="394" name="Elbow Connector 393"/>
          <p:cNvCxnSpPr>
            <a:stCxn id="12" idx="1"/>
            <a:endCxn id="3" idx="3"/>
          </p:cNvCxnSpPr>
          <p:nvPr/>
        </p:nvCxnSpPr>
        <p:spPr>
          <a:xfrm rot="10800000" flipH="1">
            <a:off x="901509" y="2954532"/>
            <a:ext cx="842200" cy="764890"/>
          </a:xfrm>
          <a:prstGeom prst="bentConnector4">
            <a:avLst>
              <a:gd name="adj1" fmla="val -27143"/>
              <a:gd name="adj2" fmla="val 66119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036182" y="1302253"/>
            <a:ext cx="315332" cy="1627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/>
          </a:p>
        </p:txBody>
      </p:sp>
      <p:cxnSp>
        <p:nvCxnSpPr>
          <p:cNvPr id="35" name="Elbow Connector 34"/>
          <p:cNvCxnSpPr>
            <a:stCxn id="8" idx="3"/>
            <a:endCxn id="5" idx="1"/>
          </p:cNvCxnSpPr>
          <p:nvPr/>
        </p:nvCxnSpPr>
        <p:spPr>
          <a:xfrm>
            <a:off x="1320799" y="1394659"/>
            <a:ext cx="1352892" cy="203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n 2"/>
          <p:cNvSpPr/>
          <p:nvPr/>
        </p:nvSpPr>
        <p:spPr>
          <a:xfrm>
            <a:off x="1320799" y="2006311"/>
            <a:ext cx="845820" cy="94822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Local Disk</a:t>
            </a:r>
          </a:p>
        </p:txBody>
      </p:sp>
      <p:cxnSp>
        <p:nvCxnSpPr>
          <p:cNvPr id="36" name="Elbow Connector 35"/>
          <p:cNvCxnSpPr>
            <a:stCxn id="3" idx="1"/>
            <a:endCxn id="5" idx="1"/>
          </p:cNvCxnSpPr>
          <p:nvPr/>
        </p:nvCxnSpPr>
        <p:spPr>
          <a:xfrm rot="5400000" flipH="1" flipV="1">
            <a:off x="1902975" y="1235595"/>
            <a:ext cx="611450" cy="929982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991806" y="3132582"/>
            <a:ext cx="3081293" cy="1627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5" dirty="0"/>
              <a:t>The web service:</a:t>
            </a:r>
          </a:p>
          <a:p>
            <a:pPr marL="257175" indent="-257175">
              <a:buAutoNum type="arabicPeriod"/>
            </a:pPr>
            <a:r>
              <a:rPr lang="en-US" sz="1425" dirty="0"/>
              <a:t>receives the uploaded file</a:t>
            </a:r>
          </a:p>
          <a:p>
            <a:pPr marL="257175" indent="-257175">
              <a:buAutoNum type="arabicPeriod"/>
            </a:pPr>
            <a:r>
              <a:rPr lang="en-US" sz="1425" dirty="0"/>
              <a:t>checks the XML dialect</a:t>
            </a:r>
          </a:p>
          <a:p>
            <a:pPr marL="257175" indent="-257175">
              <a:buAutoNum type="arabicPeriod"/>
            </a:pPr>
            <a:r>
              <a:rPr lang="en-US" sz="1425" dirty="0"/>
              <a:t>if is is one of the known dialects:</a:t>
            </a:r>
          </a:p>
          <a:p>
            <a:pPr marL="600075" lvl="1" indent="-257175">
              <a:buAutoNum type="arabicPeriod"/>
            </a:pPr>
            <a:r>
              <a:rPr lang="en-US" sz="1425" dirty="0"/>
              <a:t>translate the XML to </a:t>
            </a:r>
            <a:r>
              <a:rPr lang="en-US" sz="1425" dirty="0" err="1"/>
              <a:t>NcML</a:t>
            </a:r>
            <a:endParaRPr lang="en-US" sz="1425" dirty="0"/>
          </a:p>
          <a:p>
            <a:pPr marL="600075" lvl="1" indent="-257175">
              <a:buAutoNum type="arabicPeriod"/>
            </a:pPr>
            <a:r>
              <a:rPr lang="en-US" sz="1425" dirty="0"/>
              <a:t>ingest the </a:t>
            </a:r>
            <a:r>
              <a:rPr lang="en-US" sz="1425" dirty="0" err="1"/>
              <a:t>NcML</a:t>
            </a:r>
            <a:r>
              <a:rPr lang="en-US" sz="1425" dirty="0"/>
              <a:t> into HDF</a:t>
            </a:r>
          </a:p>
          <a:p>
            <a:pPr marL="600075" lvl="1" indent="-257175">
              <a:buAutoNum type="arabicPeriod"/>
            </a:pPr>
            <a:r>
              <a:rPr lang="en-US" sz="1425" dirty="0"/>
              <a:t>return HDF file to user </a:t>
            </a:r>
          </a:p>
        </p:txBody>
      </p:sp>
      <p:cxnSp>
        <p:nvCxnSpPr>
          <p:cNvPr id="47" name="Elbow Connector 46"/>
          <p:cNvCxnSpPr>
            <a:stCxn id="15" idx="2"/>
            <a:endCxn id="3" idx="4"/>
          </p:cNvCxnSpPr>
          <p:nvPr/>
        </p:nvCxnSpPr>
        <p:spPr>
          <a:xfrm rot="10800000" flipV="1">
            <a:off x="2166619" y="1742837"/>
            <a:ext cx="2833986" cy="737584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Folded Corner 25"/>
          <p:cNvSpPr/>
          <p:nvPr/>
        </p:nvSpPr>
        <p:spPr>
          <a:xfrm>
            <a:off x="3165647" y="1862719"/>
            <a:ext cx="835929" cy="51855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HDF5 Template</a:t>
            </a:r>
          </a:p>
        </p:txBody>
      </p:sp>
      <p:sp>
        <p:nvSpPr>
          <p:cNvPr id="19" name="Folded Corner 18"/>
          <p:cNvSpPr/>
          <p:nvPr/>
        </p:nvSpPr>
        <p:spPr>
          <a:xfrm>
            <a:off x="901509" y="4030639"/>
            <a:ext cx="3362083" cy="493172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25" dirty="0">
                <a:solidFill>
                  <a:schemeClr val="tx1"/>
                </a:solidFill>
              </a:rPr>
              <a:t>XML</a:t>
            </a:r>
          </a:p>
          <a:p>
            <a:pPr algn="ctr"/>
            <a:r>
              <a:rPr lang="en-US" sz="1425" dirty="0" smtClean="0">
                <a:solidFill>
                  <a:schemeClr val="tx1"/>
                </a:solidFill>
              </a:rPr>
              <a:t>EML</a:t>
            </a:r>
            <a:endParaRPr lang="en-US" sz="1425" dirty="0">
              <a:solidFill>
                <a:schemeClr val="tx1"/>
              </a:solidFill>
            </a:endParaRPr>
          </a:p>
        </p:txBody>
      </p:sp>
      <p:cxnSp>
        <p:nvCxnSpPr>
          <p:cNvPr id="21" name="Elbow Connector 20"/>
          <p:cNvCxnSpPr>
            <a:stCxn id="19" idx="1"/>
            <a:endCxn id="3" idx="3"/>
          </p:cNvCxnSpPr>
          <p:nvPr/>
        </p:nvCxnSpPr>
        <p:spPr>
          <a:xfrm rot="10800000" flipH="1">
            <a:off x="901509" y="2954533"/>
            <a:ext cx="842200" cy="1322693"/>
          </a:xfrm>
          <a:prstGeom prst="bentConnector4">
            <a:avLst>
              <a:gd name="adj1" fmla="val -27143"/>
              <a:gd name="adj2" fmla="val 80361"/>
            </a:avLst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226" y="1514982"/>
            <a:ext cx="3664702" cy="33092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084979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439738"/>
            <a:ext cx="6396038" cy="272653"/>
          </a:xfrm>
        </p:spPr>
        <p:txBody>
          <a:bodyPr/>
          <a:lstStyle/>
          <a:p>
            <a:r>
              <a:rPr lang="en-US" dirty="0" smtClean="0"/>
              <a:t>Client/Server Architecture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06295" y="965210"/>
            <a:ext cx="2664027" cy="381197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 dirty="0"/>
          </a:p>
        </p:txBody>
      </p:sp>
      <p:sp>
        <p:nvSpPr>
          <p:cNvPr id="4" name="TextBox 3"/>
          <p:cNvSpPr txBox="1"/>
          <p:nvPr/>
        </p:nvSpPr>
        <p:spPr>
          <a:xfrm>
            <a:off x="1020176" y="4372778"/>
            <a:ext cx="1919115" cy="311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5" dirty="0"/>
              <a:t>Client </a:t>
            </a:r>
            <a:r>
              <a:rPr lang="en-US" sz="1425"/>
              <a:t>Software Stack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23449" y="4400264"/>
            <a:ext cx="2374368" cy="311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5" dirty="0"/>
              <a:t>HDF Service (h5serv or </a:t>
            </a:r>
            <a:r>
              <a:rPr lang="is-IS" sz="1425" dirty="0"/>
              <a:t>…)</a:t>
            </a:r>
            <a:endParaRPr lang="en-US" sz="1425" dirty="0"/>
          </a:p>
        </p:txBody>
      </p:sp>
      <p:sp>
        <p:nvSpPr>
          <p:cNvPr id="12" name="Rectangle 11"/>
          <p:cNvSpPr/>
          <p:nvPr/>
        </p:nvSpPr>
        <p:spPr>
          <a:xfrm>
            <a:off x="1019008" y="2354622"/>
            <a:ext cx="840200" cy="34735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HDF5 Lib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60694" y="2365414"/>
            <a:ext cx="828790" cy="3250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REST VOL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19007" y="1757887"/>
            <a:ext cx="831110" cy="34735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NetCDF4 Lib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19008" y="1161152"/>
            <a:ext cx="831110" cy="3473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C/Fortran 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Application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19007" y="3206443"/>
            <a:ext cx="840201" cy="3473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h5pyd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60694" y="3206443"/>
            <a:ext cx="835654" cy="3473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REST Backend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56844" y="3910955"/>
            <a:ext cx="831110" cy="3473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Python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Applications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865515" y="2521652"/>
            <a:ext cx="401486" cy="34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2" idx="0"/>
            <a:endCxn id="14" idx="2"/>
          </p:cNvCxnSpPr>
          <p:nvPr/>
        </p:nvCxnSpPr>
        <p:spPr>
          <a:xfrm flipH="1" flipV="1">
            <a:off x="1434562" y="2105241"/>
            <a:ext cx="4546" cy="24938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859209" y="3380120"/>
            <a:ext cx="401486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9" idx="0"/>
          </p:cNvCxnSpPr>
          <p:nvPr/>
        </p:nvCxnSpPr>
        <p:spPr>
          <a:xfrm flipV="1">
            <a:off x="1472399" y="3553798"/>
            <a:ext cx="4546" cy="357157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065271" y="3918628"/>
            <a:ext cx="831110" cy="3473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CMD Line Tools</a:t>
            </a:r>
          </a:p>
        </p:txBody>
      </p:sp>
      <p:sp>
        <p:nvSpPr>
          <p:cNvPr id="459" name="Rectangle 458"/>
          <p:cNvSpPr/>
          <p:nvPr/>
        </p:nvSpPr>
        <p:spPr>
          <a:xfrm>
            <a:off x="5115994" y="983809"/>
            <a:ext cx="2912423" cy="381197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 dirty="0"/>
          </a:p>
        </p:txBody>
      </p:sp>
      <p:sp>
        <p:nvSpPr>
          <p:cNvPr id="461" name="Folded Corner 460"/>
          <p:cNvSpPr/>
          <p:nvPr/>
        </p:nvSpPr>
        <p:spPr>
          <a:xfrm rot="10800000">
            <a:off x="5518673" y="3171145"/>
            <a:ext cx="2000922" cy="111336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/>
          </a:p>
        </p:txBody>
      </p:sp>
      <p:sp>
        <p:nvSpPr>
          <p:cNvPr id="462" name="TextBox 461"/>
          <p:cNvSpPr txBox="1"/>
          <p:nvPr/>
        </p:nvSpPr>
        <p:spPr>
          <a:xfrm>
            <a:off x="5792993" y="3277704"/>
            <a:ext cx="172660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25" i="1" dirty="0"/>
              <a:t>Note: Clients don’t need to know what’s going on inside this box!</a:t>
            </a:r>
          </a:p>
        </p:txBody>
      </p:sp>
      <p:sp>
        <p:nvSpPr>
          <p:cNvPr id="463" name="Rectangle 462"/>
          <p:cNvSpPr/>
          <p:nvPr/>
        </p:nvSpPr>
        <p:spPr>
          <a:xfrm>
            <a:off x="2260695" y="1754411"/>
            <a:ext cx="840200" cy="34735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</a:rPr>
              <a:t>Browser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466" name="Rectangle 465"/>
          <p:cNvSpPr/>
          <p:nvPr/>
        </p:nvSpPr>
        <p:spPr>
          <a:xfrm>
            <a:off x="2258374" y="1162636"/>
            <a:ext cx="831110" cy="3473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Web 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Application</a:t>
            </a:r>
            <a:endParaRPr lang="en-US" sz="1050" dirty="0">
              <a:solidFill>
                <a:schemeClr val="tx1"/>
              </a:solidFill>
            </a:endParaRPr>
          </a:p>
        </p:txBody>
      </p:sp>
      <p:cxnSp>
        <p:nvCxnSpPr>
          <p:cNvPr id="467" name="Straight Arrow Connector 466"/>
          <p:cNvCxnSpPr/>
          <p:nvPr/>
        </p:nvCxnSpPr>
        <p:spPr>
          <a:xfrm flipV="1">
            <a:off x="2673928" y="1517123"/>
            <a:ext cx="1" cy="24938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8" name="Picture 46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97" y="1079094"/>
            <a:ext cx="2804902" cy="19854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471" name="Straight Arrow Connector 470"/>
          <p:cNvCxnSpPr/>
          <p:nvPr/>
        </p:nvCxnSpPr>
        <p:spPr>
          <a:xfrm flipV="1">
            <a:off x="3103748" y="2527958"/>
            <a:ext cx="2012246" cy="342"/>
          </a:xfrm>
          <a:prstGeom prst="straightConnector1">
            <a:avLst/>
          </a:prstGeom>
          <a:ln w="1905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Arrow Connector 472"/>
          <p:cNvCxnSpPr/>
          <p:nvPr/>
        </p:nvCxnSpPr>
        <p:spPr>
          <a:xfrm flipV="1">
            <a:off x="3093947" y="1959382"/>
            <a:ext cx="2012246" cy="34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Arrow Connector 473"/>
          <p:cNvCxnSpPr>
            <a:stCxn id="18" idx="3"/>
          </p:cNvCxnSpPr>
          <p:nvPr/>
        </p:nvCxnSpPr>
        <p:spPr>
          <a:xfrm>
            <a:off x="3096348" y="3380120"/>
            <a:ext cx="2009845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6" name="TextBox 475"/>
          <p:cNvSpPr txBox="1"/>
          <p:nvPr/>
        </p:nvSpPr>
        <p:spPr>
          <a:xfrm>
            <a:off x="3534018" y="1360775"/>
            <a:ext cx="1447887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HDF</a:t>
            </a:r>
            <a:r>
              <a:rPr lang="en-US" sz="1425" dirty="0"/>
              <a:t> REST </a:t>
            </a:r>
            <a:r>
              <a:rPr lang="en-US" sz="1425" dirty="0" smtClean="0"/>
              <a:t>API</a:t>
            </a:r>
          </a:p>
          <a:p>
            <a:pPr algn="ctr"/>
            <a:r>
              <a:rPr lang="en-US" sz="1425" dirty="0" smtClean="0"/>
              <a:t>(http)</a:t>
            </a:r>
            <a:endParaRPr lang="en-US" sz="1425" dirty="0"/>
          </a:p>
        </p:txBody>
      </p:sp>
      <p:cxnSp>
        <p:nvCxnSpPr>
          <p:cNvPr id="6" name="Elbow Connector 5"/>
          <p:cNvCxnSpPr>
            <a:stCxn id="8" idx="2"/>
            <a:endCxn id="33" idx="0"/>
          </p:cNvCxnSpPr>
          <p:nvPr/>
        </p:nvCxnSpPr>
        <p:spPr>
          <a:xfrm rot="16200000" flipH="1">
            <a:off x="1909229" y="3347031"/>
            <a:ext cx="369428" cy="773766"/>
          </a:xfrm>
          <a:prstGeom prst="bentConnector3">
            <a:avLst>
              <a:gd name="adj1" fmla="val 50000"/>
            </a:avLst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12374" y="3365238"/>
            <a:ext cx="189372" cy="18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>
            <a:stCxn id="14" idx="0"/>
            <a:endCxn id="15" idx="2"/>
          </p:cNvCxnSpPr>
          <p:nvPr/>
        </p:nvCxnSpPr>
        <p:spPr>
          <a:xfrm flipV="1">
            <a:off x="1434562" y="1508506"/>
            <a:ext cx="1" cy="24938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261746" y="2738532"/>
            <a:ext cx="828790" cy="3250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S3 VFD</a:t>
            </a:r>
            <a:endParaRPr lang="en-US" sz="1050" dirty="0">
              <a:solidFill>
                <a:schemeClr val="tx1"/>
              </a:solidFill>
            </a:endParaRPr>
          </a:p>
        </p:txBody>
      </p:sp>
      <p:cxnSp>
        <p:nvCxnSpPr>
          <p:cNvPr id="55" name="Elbow Connector 54"/>
          <p:cNvCxnSpPr>
            <a:stCxn id="12" idx="2"/>
            <a:endCxn id="54" idx="1"/>
          </p:cNvCxnSpPr>
          <p:nvPr/>
        </p:nvCxnSpPr>
        <p:spPr>
          <a:xfrm rot="16200000" flipH="1">
            <a:off x="1750877" y="2390207"/>
            <a:ext cx="199100" cy="822638"/>
          </a:xfrm>
          <a:prstGeom prst="bentConnector2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54" idx="3"/>
            <a:endCxn id="459" idx="1"/>
          </p:cNvCxnSpPr>
          <p:nvPr/>
        </p:nvCxnSpPr>
        <p:spPr>
          <a:xfrm flipV="1">
            <a:off x="3090536" y="2889799"/>
            <a:ext cx="2025458" cy="11277"/>
          </a:xfrm>
          <a:prstGeom prst="straightConnector1">
            <a:avLst/>
          </a:prstGeom>
          <a:ln w="1905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81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33" grpId="0" animBg="1"/>
      <p:bldP spid="463" grpId="0" animBg="1"/>
      <p:bldP spid="466" grpId="0" animBg="1"/>
      <p:bldP spid="476" grpId="0"/>
      <p:bldP spid="8" grpId="0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UI – Display HDF Content in a browser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4" y="1017020"/>
            <a:ext cx="7419109" cy="36015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67009" y="4618529"/>
            <a:ext cx="292419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data.hdfgroup.org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911" y="1580480"/>
            <a:ext cx="4721456" cy="33147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517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34" y="1556783"/>
            <a:ext cx="7886700" cy="546497"/>
          </a:xfrm>
        </p:spPr>
        <p:txBody>
          <a:bodyPr/>
          <a:lstStyle/>
          <a:p>
            <a:r>
              <a:rPr lang="en-US" sz="3000" dirty="0">
                <a:solidFill>
                  <a:srgbClr val="92D050"/>
                </a:solidFill>
              </a:rPr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063" y="2921207"/>
            <a:ext cx="7886700" cy="272653"/>
          </a:xfrm>
        </p:spPr>
        <p:txBody>
          <a:bodyPr>
            <a:normAutofit fontScale="25000" lnSpcReduction="20000"/>
          </a:bodyPr>
          <a:lstStyle/>
          <a:p>
            <a:r>
              <a:rPr lang="en-US" sz="3800" b="0" dirty="0" smtClean="0"/>
              <a:t>Questions?</a:t>
            </a:r>
            <a:endParaRPr lang="en-US" sz="3800" b="0" dirty="0"/>
          </a:p>
        </p:txBody>
      </p:sp>
      <p:pic>
        <p:nvPicPr>
          <p:cNvPr id="4" name="Picture 3" descr="pasted-image.pdf"/>
          <p:cNvPicPr>
            <a:picLocks noChangeAspect="1"/>
          </p:cNvPicPr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10025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89DB4-CF61-6F46-8776-BDBC7A5230D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653680" y="2197320"/>
            <a:ext cx="5826209" cy="5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19050" rIns="19050" bIns="19050" numCol="1" anchor="b" anchorCtr="0" compatLnSpc="1">
            <a:prstTxWarp prst="textNoShape">
              <a:avLst/>
            </a:prstTxWarp>
          </a:bodyPr>
          <a:lstStyle>
            <a:lvl1pPr algn="ctr" defTabSz="342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70BF4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sz="3000" dirty="0">
                <a:solidFill>
                  <a:srgbClr val="92D050"/>
                </a:solidFill>
              </a:rPr>
              <a:t>thabermann@hdfgroup.org</a:t>
            </a:r>
          </a:p>
        </p:txBody>
      </p:sp>
    </p:spTree>
    <p:extLst>
      <p:ext uri="{BB962C8B-B14F-4D97-AF65-F5344CB8AC3E}">
        <p14:creationId xmlns:p14="http://schemas.microsoft.com/office/powerpoint/2010/main" val="315814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6424</TotalTime>
  <Words>425</Words>
  <Application>Microsoft Macintosh PowerPoint</Application>
  <PresentationFormat>On-screen Show (16:9)</PresentationFormat>
  <Paragraphs>151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Helvetica</vt:lpstr>
      <vt:lpstr>Helvetica Light</vt:lpstr>
      <vt:lpstr>Helvetica Neue</vt:lpstr>
      <vt:lpstr>MS PGothic</vt:lpstr>
      <vt:lpstr>Arial</vt:lpstr>
      <vt:lpstr>Custom Design</vt:lpstr>
      <vt:lpstr>Product Designer Hub – Taking HPD to the Web</vt:lpstr>
      <vt:lpstr>HPD System Overview</vt:lpstr>
      <vt:lpstr>HPD System Overview</vt:lpstr>
      <vt:lpstr>Product Designer Hub - Overview</vt:lpstr>
      <vt:lpstr>PowerPoint Presentation</vt:lpstr>
      <vt:lpstr>Community Metadata in HDF</vt:lpstr>
      <vt:lpstr>Product Designer Hub – V0</vt:lpstr>
      <vt:lpstr>Client/Server Architecture</vt:lpstr>
      <vt:lpstr>Web UI – Display HDF Content in a browser</vt:lpstr>
      <vt:lpstr>Thank You!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The HDF Group for Financial Services</dc:title>
  <dc:creator>Microsoft Office User</dc:creator>
  <cp:lastModifiedBy>Ted Habermann</cp:lastModifiedBy>
  <cp:revision>378</cp:revision>
  <dcterms:created xsi:type="dcterms:W3CDTF">2016-09-20T20:57:26Z</dcterms:created>
  <dcterms:modified xsi:type="dcterms:W3CDTF">2017-07-24T15:38:55Z</dcterms:modified>
</cp:coreProperties>
</file>