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6799" r:id="rId69"/>
  </p:sldMasterIdLst>
  <p:notesMasterIdLst>
    <p:notesMasterId r:id="rId105"/>
  </p:notesMasterIdLst>
  <p:handoutMasterIdLst>
    <p:handoutMasterId r:id="rId106"/>
  </p:handoutMasterIdLst>
  <p:sldIdLst>
    <p:sldId id="641" r:id="rId70"/>
    <p:sldId id="647" r:id="rId71"/>
    <p:sldId id="650" r:id="rId72"/>
    <p:sldId id="651" r:id="rId73"/>
    <p:sldId id="652" r:id="rId74"/>
    <p:sldId id="653" r:id="rId75"/>
    <p:sldId id="655" r:id="rId76"/>
    <p:sldId id="656" r:id="rId77"/>
    <p:sldId id="657" r:id="rId78"/>
    <p:sldId id="660" r:id="rId79"/>
    <p:sldId id="662" r:id="rId80"/>
    <p:sldId id="663" r:id="rId81"/>
    <p:sldId id="664" r:id="rId82"/>
    <p:sldId id="666" r:id="rId83"/>
    <p:sldId id="667" r:id="rId84"/>
    <p:sldId id="668" r:id="rId85"/>
    <p:sldId id="669" r:id="rId86"/>
    <p:sldId id="670" r:id="rId87"/>
    <p:sldId id="671" r:id="rId88"/>
    <p:sldId id="674" r:id="rId89"/>
    <p:sldId id="675" r:id="rId90"/>
    <p:sldId id="677" r:id="rId91"/>
    <p:sldId id="682" r:id="rId92"/>
    <p:sldId id="683" r:id="rId93"/>
    <p:sldId id="689" r:id="rId94"/>
    <p:sldId id="691" r:id="rId95"/>
    <p:sldId id="692" r:id="rId96"/>
    <p:sldId id="693" r:id="rId97"/>
    <p:sldId id="695" r:id="rId98"/>
    <p:sldId id="696" r:id="rId99"/>
    <p:sldId id="697" r:id="rId100"/>
    <p:sldId id="699" r:id="rId101"/>
    <p:sldId id="700" r:id="rId102"/>
    <p:sldId id="701" r:id="rId103"/>
    <p:sldId id="632" r:id="rId10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0" userDrawn="1">
          <p15:clr>
            <a:srgbClr val="A4A3A4"/>
          </p15:clr>
        </p15:guide>
        <p15:guide id="2" orient="horz" pos="3888" userDrawn="1">
          <p15:clr>
            <a:srgbClr val="A4A3A4"/>
          </p15:clr>
        </p15:guide>
        <p15:guide id="3" pos="576" userDrawn="1">
          <p15:clr>
            <a:srgbClr val="A4A3A4"/>
          </p15:clr>
        </p15:guide>
        <p15:guide id="4" pos="7104" userDrawn="1">
          <p15:clr>
            <a:srgbClr val="A4A3A4"/>
          </p15:clr>
        </p15:guide>
        <p15:guide id="5" pos="431">
          <p15:clr>
            <a:srgbClr val="A4A3A4"/>
          </p15:clr>
        </p15:guide>
        <p15:guide id="6" pos="72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A4B8"/>
    <a:srgbClr val="229BB4"/>
    <a:srgbClr val="1867A4"/>
    <a:srgbClr val="2FEACE"/>
    <a:srgbClr val="163497"/>
    <a:srgbClr val="0D228E"/>
    <a:srgbClr val="1E67C3"/>
    <a:srgbClr val="03BEF7"/>
    <a:srgbClr val="407BCD"/>
    <a:srgbClr val="E0F4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41" autoAdjust="0"/>
    <p:restoredTop sz="86392" autoAdjust="0"/>
  </p:normalViewPr>
  <p:slideViewPr>
    <p:cSldViewPr snapToGrid="0" snapToObjects="1" showGuides="1">
      <p:cViewPr varScale="1">
        <p:scale>
          <a:sx n="93" d="100"/>
          <a:sy n="93" d="100"/>
        </p:scale>
        <p:origin x="1458" y="84"/>
      </p:cViewPr>
      <p:guideLst>
        <p:guide orient="horz" pos="430"/>
        <p:guide orient="horz" pos="3888"/>
        <p:guide pos="576"/>
        <p:guide pos="7104"/>
        <p:guide pos="431"/>
        <p:guide pos="72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slide" Target="slides/slide15.xml"/><Relationship Id="rId89"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07" Type="http://schemas.openxmlformats.org/officeDocument/2006/relationships/presProps" Target="presProps.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customXml" Target="../customXml/item40.xml"/><Relationship Id="rId45" Type="http://schemas.openxmlformats.org/officeDocument/2006/relationships/customXml" Target="../customXml/item45.xml"/><Relationship Id="rId53" Type="http://schemas.openxmlformats.org/officeDocument/2006/relationships/customXml" Target="../customXml/item53.xml"/><Relationship Id="rId58" Type="http://schemas.openxmlformats.org/officeDocument/2006/relationships/customXml" Target="../customXml/item58.xml"/><Relationship Id="rId66" Type="http://schemas.openxmlformats.org/officeDocument/2006/relationships/customXml" Target="../customXml/item66.xml"/><Relationship Id="rId74" Type="http://schemas.openxmlformats.org/officeDocument/2006/relationships/slide" Target="slides/slide5.xml"/><Relationship Id="rId79" Type="http://schemas.openxmlformats.org/officeDocument/2006/relationships/slide" Target="slides/slide10.xml"/><Relationship Id="rId87" Type="http://schemas.openxmlformats.org/officeDocument/2006/relationships/slide" Target="slides/slide18.xml"/><Relationship Id="rId102" Type="http://schemas.openxmlformats.org/officeDocument/2006/relationships/slide" Target="slides/slide33.xml"/><Relationship Id="rId110" Type="http://schemas.openxmlformats.org/officeDocument/2006/relationships/tableStyles" Target="tableStyles.xml"/><Relationship Id="rId5" Type="http://schemas.openxmlformats.org/officeDocument/2006/relationships/customXml" Target="../customXml/item5.xml"/><Relationship Id="rId61" Type="http://schemas.openxmlformats.org/officeDocument/2006/relationships/customXml" Target="../customXml/item61.xml"/><Relationship Id="rId82" Type="http://schemas.openxmlformats.org/officeDocument/2006/relationships/slide" Target="slides/slide13.xml"/><Relationship Id="rId90" Type="http://schemas.openxmlformats.org/officeDocument/2006/relationships/slide" Target="slides/slide21.xml"/><Relationship Id="rId95" Type="http://schemas.openxmlformats.org/officeDocument/2006/relationships/slide" Target="slides/slide26.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customXml" Target="../customXml/item56.xml"/><Relationship Id="rId64" Type="http://schemas.openxmlformats.org/officeDocument/2006/relationships/customXml" Target="../customXml/item64.xml"/><Relationship Id="rId69" Type="http://schemas.openxmlformats.org/officeDocument/2006/relationships/slideMaster" Target="slideMasters/slideMaster1.xml"/><Relationship Id="rId77" Type="http://schemas.openxmlformats.org/officeDocument/2006/relationships/slide" Target="slides/slide8.xml"/><Relationship Id="rId100" Type="http://schemas.openxmlformats.org/officeDocument/2006/relationships/slide" Target="slides/slide31.xml"/><Relationship Id="rId105" Type="http://schemas.openxmlformats.org/officeDocument/2006/relationships/notesMaster" Target="notesMasters/notesMaster1.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3.xml"/><Relationship Id="rId80" Type="http://schemas.openxmlformats.org/officeDocument/2006/relationships/slide" Target="slides/slide11.xml"/><Relationship Id="rId85" Type="http://schemas.openxmlformats.org/officeDocument/2006/relationships/slide" Target="slides/slide16.xml"/><Relationship Id="rId93" Type="http://schemas.openxmlformats.org/officeDocument/2006/relationships/slide" Target="slides/slide24.xml"/><Relationship Id="rId98" Type="http://schemas.openxmlformats.org/officeDocument/2006/relationships/slide" Target="slides/slide29.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customXml" Target="../customXml/item67.xml"/><Relationship Id="rId103" Type="http://schemas.openxmlformats.org/officeDocument/2006/relationships/slide" Target="slides/slide34.xml"/><Relationship Id="rId108" Type="http://schemas.openxmlformats.org/officeDocument/2006/relationships/viewProps" Target="viewProps.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slide" Target="slides/slide1.xml"/><Relationship Id="rId75" Type="http://schemas.openxmlformats.org/officeDocument/2006/relationships/slide" Target="slides/slide6.xml"/><Relationship Id="rId83" Type="http://schemas.openxmlformats.org/officeDocument/2006/relationships/slide" Target="slides/slide14.xml"/><Relationship Id="rId88" Type="http://schemas.openxmlformats.org/officeDocument/2006/relationships/slide" Target="slides/slide19.xml"/><Relationship Id="rId91" Type="http://schemas.openxmlformats.org/officeDocument/2006/relationships/slide" Target="slides/slide22.xml"/><Relationship Id="rId96"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handoutMaster" Target="handoutMasters/handoutMaster1.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slide" Target="slides/slide4.xml"/><Relationship Id="rId78" Type="http://schemas.openxmlformats.org/officeDocument/2006/relationships/slide" Target="slides/slide9.xml"/><Relationship Id="rId81" Type="http://schemas.openxmlformats.org/officeDocument/2006/relationships/slide" Target="slides/slide12.xml"/><Relationship Id="rId86" Type="http://schemas.openxmlformats.org/officeDocument/2006/relationships/slide" Target="slides/slide17.xml"/><Relationship Id="rId94" Type="http://schemas.openxmlformats.org/officeDocument/2006/relationships/slide" Target="slides/slide25.xml"/><Relationship Id="rId99" Type="http://schemas.openxmlformats.org/officeDocument/2006/relationships/slide" Target="slides/slide30.xml"/><Relationship Id="rId101" Type="http://schemas.openxmlformats.org/officeDocument/2006/relationships/slide" Target="slides/slide32.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theme" Target="theme/theme1.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 Target="slides/slide7.xml"/><Relationship Id="rId97" Type="http://schemas.openxmlformats.org/officeDocument/2006/relationships/slide" Target="slides/slide28.xml"/><Relationship Id="rId104" Type="http://schemas.openxmlformats.org/officeDocument/2006/relationships/slide" Target="slides/slide35.xml"/><Relationship Id="rId7" Type="http://schemas.openxmlformats.org/officeDocument/2006/relationships/customXml" Target="../customXml/item7.xml"/><Relationship Id="rId71" Type="http://schemas.openxmlformats.org/officeDocument/2006/relationships/slide" Target="slides/slide2.xml"/><Relationship Id="rId92" Type="http://schemas.openxmlformats.org/officeDocument/2006/relationships/slide" Target="slides/slide2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Imagery</c:v>
                </c:pt>
              </c:strCache>
            </c:strRef>
          </c:tx>
          <c:spPr>
            <a:ln w="34925" cap="rnd">
              <a:solidFill>
                <a:schemeClr val="accent1"/>
              </a:solidFill>
              <a:round/>
            </a:ln>
            <a:effectLst>
              <a:outerShdw blurRad="40000" dist="23000" dir="5400000" rotWithShape="0">
                <a:srgbClr val="000000">
                  <a:alpha val="35000"/>
                </a:srgbClr>
              </a:outerShdw>
            </a:effectLst>
          </c:spPr>
          <c:marker>
            <c:symbol val="none"/>
          </c:marker>
          <c:cat>
            <c:strRef>
              <c:f>Sheet1!$A$2:$A$9</c:f>
              <c:strCache>
                <c:ptCount val="8"/>
                <c:pt idx="0">
                  <c:v>ArcGIS 9.2</c:v>
                </c:pt>
                <c:pt idx="1">
                  <c:v>ArcGIS 9.3</c:v>
                </c:pt>
                <c:pt idx="2">
                  <c:v>ArcGIS 10</c:v>
                </c:pt>
                <c:pt idx="3">
                  <c:v>ArcGIS 10.2</c:v>
                </c:pt>
                <c:pt idx="4">
                  <c:v>ArcGIS 10.3</c:v>
                </c:pt>
                <c:pt idx="5">
                  <c:v>ArcGIS 10.4</c:v>
                </c:pt>
                <c:pt idx="6">
                  <c:v>ArcGIS 10.5</c:v>
                </c:pt>
                <c:pt idx="7">
                  <c:v>Future</c:v>
                </c:pt>
              </c:strCache>
            </c:strRef>
          </c:cat>
          <c:val>
            <c:numRef>
              <c:f>Sheet1!$B$2:$B$9</c:f>
              <c:numCache>
                <c:formatCode>General</c:formatCode>
                <c:ptCount val="8"/>
                <c:pt idx="0">
                  <c:v>0.5</c:v>
                </c:pt>
                <c:pt idx="1">
                  <c:v>0.5</c:v>
                </c:pt>
                <c:pt idx="2">
                  <c:v>2</c:v>
                </c:pt>
                <c:pt idx="3">
                  <c:v>4</c:v>
                </c:pt>
                <c:pt idx="4">
                  <c:v>5</c:v>
                </c:pt>
                <c:pt idx="5">
                  <c:v>5.5</c:v>
                </c:pt>
                <c:pt idx="6">
                  <c:v>6</c:v>
                </c:pt>
                <c:pt idx="7">
                  <c:v>8</c:v>
                </c:pt>
              </c:numCache>
            </c:numRef>
          </c:val>
          <c:smooth val="0"/>
        </c:ser>
        <c:ser>
          <c:idx val="1"/>
          <c:order val="1"/>
          <c:tx>
            <c:strRef>
              <c:f>Sheet1!$C$1</c:f>
              <c:strCache>
                <c:ptCount val="1"/>
                <c:pt idx="0">
                  <c:v>Scientific Data</c:v>
                </c:pt>
              </c:strCache>
            </c:strRef>
          </c:tx>
          <c:spPr>
            <a:ln w="34925" cap="rnd">
              <a:solidFill>
                <a:schemeClr val="accent3"/>
              </a:solidFill>
              <a:round/>
            </a:ln>
            <a:effectLst>
              <a:outerShdw blurRad="40000" dist="23000" dir="5400000" rotWithShape="0">
                <a:srgbClr val="000000">
                  <a:alpha val="35000"/>
                </a:srgbClr>
              </a:outerShdw>
            </a:effectLst>
          </c:spPr>
          <c:marker>
            <c:symbol val="none"/>
          </c:marker>
          <c:cat>
            <c:strRef>
              <c:f>Sheet1!$A$2:$A$9</c:f>
              <c:strCache>
                <c:ptCount val="8"/>
                <c:pt idx="0">
                  <c:v>ArcGIS 9.2</c:v>
                </c:pt>
                <c:pt idx="1">
                  <c:v>ArcGIS 9.3</c:v>
                </c:pt>
                <c:pt idx="2">
                  <c:v>ArcGIS 10</c:v>
                </c:pt>
                <c:pt idx="3">
                  <c:v>ArcGIS 10.2</c:v>
                </c:pt>
                <c:pt idx="4">
                  <c:v>ArcGIS 10.3</c:v>
                </c:pt>
                <c:pt idx="5">
                  <c:v>ArcGIS 10.4</c:v>
                </c:pt>
                <c:pt idx="6">
                  <c:v>ArcGIS 10.5</c:v>
                </c:pt>
                <c:pt idx="7">
                  <c:v>Future</c:v>
                </c:pt>
              </c:strCache>
            </c:strRef>
          </c:cat>
          <c:val>
            <c:numRef>
              <c:f>Sheet1!$C$2:$C$9</c:f>
              <c:numCache>
                <c:formatCode>General</c:formatCode>
                <c:ptCount val="8"/>
                <c:pt idx="0">
                  <c:v>1</c:v>
                </c:pt>
                <c:pt idx="1">
                  <c:v>1.5</c:v>
                </c:pt>
                <c:pt idx="2">
                  <c:v>1.75</c:v>
                </c:pt>
                <c:pt idx="3">
                  <c:v>2.5</c:v>
                </c:pt>
                <c:pt idx="4">
                  <c:v>4.5</c:v>
                </c:pt>
                <c:pt idx="5">
                  <c:v>5</c:v>
                </c:pt>
                <c:pt idx="6">
                  <c:v>5.5</c:v>
                </c:pt>
                <c:pt idx="7">
                  <c:v>7</c:v>
                </c:pt>
              </c:numCache>
            </c:numRef>
          </c:val>
          <c:smooth val="0"/>
        </c:ser>
        <c:ser>
          <c:idx val="2"/>
          <c:order val="2"/>
          <c:tx>
            <c:strRef>
              <c:f>Sheet1!$D$1</c:f>
              <c:strCache>
                <c:ptCount val="1"/>
                <c:pt idx="0">
                  <c:v>Real-Time Sensors (Streaming and Events)</c:v>
                </c:pt>
              </c:strCache>
            </c:strRef>
          </c:tx>
          <c:spPr>
            <a:ln w="34925" cap="rnd">
              <a:solidFill>
                <a:schemeClr val="accent5"/>
              </a:solidFill>
              <a:round/>
            </a:ln>
            <a:effectLst>
              <a:outerShdw blurRad="40000" dist="23000" dir="5400000" rotWithShape="0">
                <a:srgbClr val="000000">
                  <a:alpha val="35000"/>
                </a:srgbClr>
              </a:outerShdw>
            </a:effectLst>
          </c:spPr>
          <c:marker>
            <c:symbol val="none"/>
          </c:marker>
          <c:cat>
            <c:strRef>
              <c:f>Sheet1!$A$2:$A$9</c:f>
              <c:strCache>
                <c:ptCount val="8"/>
                <c:pt idx="0">
                  <c:v>ArcGIS 9.2</c:v>
                </c:pt>
                <c:pt idx="1">
                  <c:v>ArcGIS 9.3</c:v>
                </c:pt>
                <c:pt idx="2">
                  <c:v>ArcGIS 10</c:v>
                </c:pt>
                <c:pt idx="3">
                  <c:v>ArcGIS 10.2</c:v>
                </c:pt>
                <c:pt idx="4">
                  <c:v>ArcGIS 10.3</c:v>
                </c:pt>
                <c:pt idx="5">
                  <c:v>ArcGIS 10.4</c:v>
                </c:pt>
                <c:pt idx="6">
                  <c:v>ArcGIS 10.5</c:v>
                </c:pt>
                <c:pt idx="7">
                  <c:v>Future</c:v>
                </c:pt>
              </c:strCache>
            </c:strRef>
          </c:cat>
          <c:val>
            <c:numRef>
              <c:f>Sheet1!$D$2:$D$9</c:f>
              <c:numCache>
                <c:formatCode>General</c:formatCode>
                <c:ptCount val="8"/>
                <c:pt idx="0">
                  <c:v>0.5</c:v>
                </c:pt>
                <c:pt idx="1">
                  <c:v>1</c:v>
                </c:pt>
                <c:pt idx="2">
                  <c:v>2</c:v>
                </c:pt>
                <c:pt idx="3">
                  <c:v>2</c:v>
                </c:pt>
                <c:pt idx="4">
                  <c:v>2.5</c:v>
                </c:pt>
                <c:pt idx="5">
                  <c:v>4</c:v>
                </c:pt>
                <c:pt idx="6">
                  <c:v>4.5</c:v>
                </c:pt>
                <c:pt idx="7">
                  <c:v>6</c:v>
                </c:pt>
              </c:numCache>
            </c:numRef>
          </c:val>
          <c:smooth val="0"/>
        </c:ser>
        <c:dLbls>
          <c:showLegendKey val="0"/>
          <c:showVal val="0"/>
          <c:showCatName val="0"/>
          <c:showSerName val="0"/>
          <c:showPercent val="0"/>
          <c:showBubbleSize val="0"/>
        </c:dLbls>
        <c:smooth val="0"/>
        <c:axId val="297169336"/>
        <c:axId val="306883320"/>
      </c:lineChart>
      <c:catAx>
        <c:axId val="297169336"/>
        <c:scaling>
          <c:orientation val="minMax"/>
        </c:scaling>
        <c:delete val="0"/>
        <c:axPos val="b"/>
        <c:numFmt formatCode="General"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06883320"/>
        <c:crosses val="autoZero"/>
        <c:auto val="1"/>
        <c:lblAlgn val="ctr"/>
        <c:lblOffset val="100"/>
        <c:noMultiLvlLbl val="0"/>
      </c:catAx>
      <c:valAx>
        <c:axId val="306883320"/>
        <c:scaling>
          <c:orientation val="minMax"/>
        </c:scaling>
        <c:delete val="1"/>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dirty="0" smtClean="0"/>
                  <a:t>Capabilities</a:t>
                </a:r>
                <a:endParaRPr lang="en-US" dirty="0"/>
              </a:p>
            </c:rich>
          </c:tx>
          <c:layout/>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out"/>
        <c:minorTickMark val="none"/>
        <c:tickLblPos val="nextTo"/>
        <c:crossAx val="297169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B487DE-4B8E-4F77-A60C-B7F4AC55D3BA}"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en-US"/>
        </a:p>
      </dgm:t>
    </dgm:pt>
    <dgm:pt modelId="{AF4C2140-9F9E-441B-A60A-0CE83C0BFDDB}">
      <dgm:prSet phldrT="[Text]" custT="1"/>
      <dgm:spPr>
        <a:ln>
          <a:solidFill>
            <a:srgbClr val="D49D00"/>
          </a:solidFill>
        </a:ln>
      </dgm:spPr>
      <dgm:t>
        <a:bodyPr/>
        <a:lstStyle/>
        <a:p>
          <a:r>
            <a:rPr lang="en-US" sz="2400" b="1" dirty="0" smtClean="0"/>
            <a:t>ArcGIS</a:t>
          </a:r>
          <a:endParaRPr lang="en-US" sz="2400" b="1" dirty="0"/>
        </a:p>
      </dgm:t>
    </dgm:pt>
    <dgm:pt modelId="{FFD0C834-339E-4E7B-9EA1-FF05138651CA}" type="parTrans" cxnId="{F41D90FF-BFC1-456D-8293-A09C6AA6A676}">
      <dgm:prSet/>
      <dgm:spPr/>
      <dgm:t>
        <a:bodyPr/>
        <a:lstStyle/>
        <a:p>
          <a:endParaRPr lang="en-US"/>
        </a:p>
      </dgm:t>
    </dgm:pt>
    <dgm:pt modelId="{3D8E87C5-6462-4170-96F2-8713DD6C2D32}" type="sibTrans" cxnId="{F41D90FF-BFC1-456D-8293-A09C6AA6A676}">
      <dgm:prSet/>
      <dgm:spPr/>
      <dgm:t>
        <a:bodyPr/>
        <a:lstStyle/>
        <a:p>
          <a:endParaRPr lang="en-US"/>
        </a:p>
      </dgm:t>
    </dgm:pt>
    <dgm:pt modelId="{1C99CCBF-3231-41F2-9989-53ED6575D660}">
      <dgm:prSet phldrT="[Text]" custT="1"/>
      <dgm:spPr>
        <a:ln>
          <a:solidFill>
            <a:srgbClr val="D8AC20"/>
          </a:solidFill>
        </a:ln>
      </dgm:spPr>
      <dgm:t>
        <a:bodyPr/>
        <a:lstStyle/>
        <a:p>
          <a:r>
            <a:rPr lang="en-US" sz="1200" dirty="0" smtClean="0"/>
            <a:t>direct ingest</a:t>
          </a:r>
          <a:endParaRPr lang="en-US" sz="1200" dirty="0"/>
        </a:p>
      </dgm:t>
    </dgm:pt>
    <dgm:pt modelId="{9F7C795B-BA96-4628-A89D-3DF92F50CF6A}" type="parTrans" cxnId="{A8414BF8-6CA1-47E7-B7CD-0D9530771FF8}">
      <dgm:prSet/>
      <dgm:spPr/>
      <dgm:t>
        <a:bodyPr/>
        <a:lstStyle/>
        <a:p>
          <a:endParaRPr lang="en-US"/>
        </a:p>
      </dgm:t>
    </dgm:pt>
    <dgm:pt modelId="{357A2DFA-D524-48C7-BC73-80EB737C1FC5}" type="sibTrans" cxnId="{A8414BF8-6CA1-47E7-B7CD-0D9530771FF8}">
      <dgm:prSet/>
      <dgm:spPr/>
      <dgm:t>
        <a:bodyPr/>
        <a:lstStyle/>
        <a:p>
          <a:endParaRPr lang="en-US"/>
        </a:p>
      </dgm:t>
    </dgm:pt>
    <dgm:pt modelId="{CC9F26E1-9C38-4A42-BDE7-73D577CDDB41}">
      <dgm:prSet phldrT="[Text]" custT="1"/>
      <dgm:spPr>
        <a:ln>
          <a:solidFill>
            <a:srgbClr val="D8AC20"/>
          </a:solidFill>
        </a:ln>
      </dgm:spPr>
      <dgm:t>
        <a:bodyPr/>
        <a:lstStyle/>
        <a:p>
          <a:r>
            <a:rPr lang="en-US" sz="1200" dirty="0" smtClean="0"/>
            <a:t>data management</a:t>
          </a:r>
          <a:endParaRPr lang="en-US" sz="1200" dirty="0"/>
        </a:p>
      </dgm:t>
    </dgm:pt>
    <dgm:pt modelId="{B5DBF15D-CAD1-4257-8077-DB1DE89242AB}" type="parTrans" cxnId="{29175F77-182A-4929-9B04-5813E0CAEFBE}">
      <dgm:prSet/>
      <dgm:spPr/>
      <dgm:t>
        <a:bodyPr/>
        <a:lstStyle/>
        <a:p>
          <a:endParaRPr lang="en-US"/>
        </a:p>
      </dgm:t>
    </dgm:pt>
    <dgm:pt modelId="{A8FB0F00-AB6C-42E8-8B1C-72260AA6473E}" type="sibTrans" cxnId="{29175F77-182A-4929-9B04-5813E0CAEFBE}">
      <dgm:prSet/>
      <dgm:spPr/>
      <dgm:t>
        <a:bodyPr/>
        <a:lstStyle/>
        <a:p>
          <a:endParaRPr lang="en-US"/>
        </a:p>
      </dgm:t>
    </dgm:pt>
    <dgm:pt modelId="{CCE0669B-C95A-495F-8420-1A618AE742B4}">
      <dgm:prSet phldrT="[Text]" custT="1"/>
      <dgm:spPr>
        <a:ln>
          <a:solidFill>
            <a:srgbClr val="D8AC20"/>
          </a:solidFill>
        </a:ln>
      </dgm:spPr>
      <dgm:t>
        <a:bodyPr/>
        <a:lstStyle/>
        <a:p>
          <a:r>
            <a:rPr lang="en-US" sz="1200" dirty="0" smtClean="0"/>
            <a:t>visualization</a:t>
          </a:r>
          <a:endParaRPr lang="en-US" sz="1200" dirty="0"/>
        </a:p>
      </dgm:t>
    </dgm:pt>
    <dgm:pt modelId="{9996D417-66F4-41E1-ACC2-CCEC311ACE4E}" type="parTrans" cxnId="{3F670506-5D8D-4606-86D0-B12617329529}">
      <dgm:prSet/>
      <dgm:spPr/>
      <dgm:t>
        <a:bodyPr/>
        <a:lstStyle/>
        <a:p>
          <a:endParaRPr lang="en-US"/>
        </a:p>
      </dgm:t>
    </dgm:pt>
    <dgm:pt modelId="{A8E2C70B-4AB4-455D-A89D-5B091B94501D}" type="sibTrans" cxnId="{3F670506-5D8D-4606-86D0-B12617329529}">
      <dgm:prSet/>
      <dgm:spPr/>
      <dgm:t>
        <a:bodyPr/>
        <a:lstStyle/>
        <a:p>
          <a:endParaRPr lang="en-US"/>
        </a:p>
      </dgm:t>
    </dgm:pt>
    <dgm:pt modelId="{B778E9D4-038A-4CA3-B7AC-68364C5788DA}">
      <dgm:prSet phldrT="[Text]" custT="1"/>
      <dgm:spPr>
        <a:ln>
          <a:solidFill>
            <a:srgbClr val="D8AC20"/>
          </a:solidFill>
        </a:ln>
      </dgm:spPr>
      <dgm:t>
        <a:bodyPr/>
        <a:lstStyle/>
        <a:p>
          <a:r>
            <a:rPr lang="en-US" sz="1200" dirty="0" smtClean="0"/>
            <a:t>share</a:t>
          </a:r>
          <a:endParaRPr lang="en-US" sz="1200" dirty="0"/>
        </a:p>
      </dgm:t>
    </dgm:pt>
    <dgm:pt modelId="{41924C9A-8743-425C-B7FC-4835A762ABFF}" type="parTrans" cxnId="{512DE6D2-6B6C-48A4-BE1B-E83783434681}">
      <dgm:prSet/>
      <dgm:spPr/>
      <dgm:t>
        <a:bodyPr/>
        <a:lstStyle/>
        <a:p>
          <a:endParaRPr lang="en-US"/>
        </a:p>
      </dgm:t>
    </dgm:pt>
    <dgm:pt modelId="{72CF4349-F423-4AA2-AC4D-D7071251703B}" type="sibTrans" cxnId="{512DE6D2-6B6C-48A4-BE1B-E83783434681}">
      <dgm:prSet/>
      <dgm:spPr/>
      <dgm:t>
        <a:bodyPr/>
        <a:lstStyle/>
        <a:p>
          <a:endParaRPr lang="en-US"/>
        </a:p>
      </dgm:t>
    </dgm:pt>
    <dgm:pt modelId="{F1F2C71A-C1D8-4E44-9A52-0217E58D15FF}">
      <dgm:prSet phldrT="[Text]" custT="1"/>
      <dgm:spPr>
        <a:ln>
          <a:solidFill>
            <a:srgbClr val="D8AC20"/>
          </a:solidFill>
        </a:ln>
      </dgm:spPr>
      <dgm:t>
        <a:bodyPr/>
        <a:lstStyle/>
        <a:p>
          <a:r>
            <a:rPr lang="en-US" sz="1200" dirty="0" smtClean="0"/>
            <a:t>analysis</a:t>
          </a:r>
          <a:endParaRPr lang="en-US" sz="1200" dirty="0"/>
        </a:p>
      </dgm:t>
    </dgm:pt>
    <dgm:pt modelId="{E5EA2925-6B65-437F-8B7C-22F695C01CF0}" type="parTrans" cxnId="{95231F7B-B3DC-4DBC-B5DB-CC813E73EBD7}">
      <dgm:prSet/>
      <dgm:spPr/>
      <dgm:t>
        <a:bodyPr/>
        <a:lstStyle/>
        <a:p>
          <a:endParaRPr lang="en-US"/>
        </a:p>
      </dgm:t>
    </dgm:pt>
    <dgm:pt modelId="{637D1815-6B2B-4AA2-91A0-00EEB251DD24}" type="sibTrans" cxnId="{95231F7B-B3DC-4DBC-B5DB-CC813E73EBD7}">
      <dgm:prSet/>
      <dgm:spPr/>
      <dgm:t>
        <a:bodyPr/>
        <a:lstStyle/>
        <a:p>
          <a:endParaRPr lang="en-US"/>
        </a:p>
      </dgm:t>
    </dgm:pt>
    <dgm:pt modelId="{1748BD33-6639-4F15-8B2E-CB41B7E3F425}" type="pres">
      <dgm:prSet presAssocID="{1AB487DE-4B8E-4F77-A60C-B7F4AC55D3BA}" presName="Name0" presStyleCnt="0">
        <dgm:presLayoutVars>
          <dgm:chMax val="1"/>
          <dgm:dir/>
          <dgm:animLvl val="ctr"/>
          <dgm:resizeHandles val="exact"/>
        </dgm:presLayoutVars>
      </dgm:prSet>
      <dgm:spPr/>
      <dgm:t>
        <a:bodyPr/>
        <a:lstStyle/>
        <a:p>
          <a:endParaRPr lang="en-US"/>
        </a:p>
      </dgm:t>
    </dgm:pt>
    <dgm:pt modelId="{67C130B8-5982-4E57-8340-254754455BF3}" type="pres">
      <dgm:prSet presAssocID="{AF4C2140-9F9E-441B-A60A-0CE83C0BFDDB}" presName="centerShape" presStyleLbl="node0" presStyleIdx="0" presStyleCnt="1"/>
      <dgm:spPr/>
      <dgm:t>
        <a:bodyPr/>
        <a:lstStyle/>
        <a:p>
          <a:endParaRPr lang="en-US"/>
        </a:p>
      </dgm:t>
    </dgm:pt>
    <dgm:pt modelId="{2E69785B-A50F-4142-A451-1DB4DFE47E10}" type="pres">
      <dgm:prSet presAssocID="{1C99CCBF-3231-41F2-9989-53ED6575D660}" presName="node" presStyleLbl="node1" presStyleIdx="0" presStyleCnt="5">
        <dgm:presLayoutVars>
          <dgm:bulletEnabled val="1"/>
        </dgm:presLayoutVars>
      </dgm:prSet>
      <dgm:spPr/>
      <dgm:t>
        <a:bodyPr/>
        <a:lstStyle/>
        <a:p>
          <a:endParaRPr lang="en-US"/>
        </a:p>
      </dgm:t>
    </dgm:pt>
    <dgm:pt modelId="{1390D965-73EE-465D-B300-3C5D171E9595}" type="pres">
      <dgm:prSet presAssocID="{1C99CCBF-3231-41F2-9989-53ED6575D660}" presName="dummy" presStyleCnt="0"/>
      <dgm:spPr/>
    </dgm:pt>
    <dgm:pt modelId="{DB426770-9F89-4A1E-961F-849616C4DA2B}" type="pres">
      <dgm:prSet presAssocID="{357A2DFA-D524-48C7-BC73-80EB737C1FC5}" presName="sibTrans" presStyleLbl="sibTrans2D1" presStyleIdx="0" presStyleCnt="5"/>
      <dgm:spPr/>
      <dgm:t>
        <a:bodyPr/>
        <a:lstStyle/>
        <a:p>
          <a:endParaRPr lang="en-US"/>
        </a:p>
      </dgm:t>
    </dgm:pt>
    <dgm:pt modelId="{7E422196-9555-41D9-8604-AC0307A5F5E5}" type="pres">
      <dgm:prSet presAssocID="{CC9F26E1-9C38-4A42-BDE7-73D577CDDB41}" presName="node" presStyleLbl="node1" presStyleIdx="1" presStyleCnt="5">
        <dgm:presLayoutVars>
          <dgm:bulletEnabled val="1"/>
        </dgm:presLayoutVars>
      </dgm:prSet>
      <dgm:spPr/>
      <dgm:t>
        <a:bodyPr/>
        <a:lstStyle/>
        <a:p>
          <a:endParaRPr lang="en-US"/>
        </a:p>
      </dgm:t>
    </dgm:pt>
    <dgm:pt modelId="{D7F602E0-4D76-4921-BDD3-537DC16CA79A}" type="pres">
      <dgm:prSet presAssocID="{CC9F26E1-9C38-4A42-BDE7-73D577CDDB41}" presName="dummy" presStyleCnt="0"/>
      <dgm:spPr/>
    </dgm:pt>
    <dgm:pt modelId="{00F5B288-34B8-45AC-9E07-6F7E61625115}" type="pres">
      <dgm:prSet presAssocID="{A8FB0F00-AB6C-42E8-8B1C-72260AA6473E}" presName="sibTrans" presStyleLbl="sibTrans2D1" presStyleIdx="1" presStyleCnt="5"/>
      <dgm:spPr/>
      <dgm:t>
        <a:bodyPr/>
        <a:lstStyle/>
        <a:p>
          <a:endParaRPr lang="en-US"/>
        </a:p>
      </dgm:t>
    </dgm:pt>
    <dgm:pt modelId="{B0B13384-6E65-481A-BBF8-EF26D2CA1BD6}" type="pres">
      <dgm:prSet presAssocID="{CCE0669B-C95A-495F-8420-1A618AE742B4}" presName="node" presStyleLbl="node1" presStyleIdx="2" presStyleCnt="5">
        <dgm:presLayoutVars>
          <dgm:bulletEnabled val="1"/>
        </dgm:presLayoutVars>
      </dgm:prSet>
      <dgm:spPr/>
      <dgm:t>
        <a:bodyPr/>
        <a:lstStyle/>
        <a:p>
          <a:endParaRPr lang="en-US"/>
        </a:p>
      </dgm:t>
    </dgm:pt>
    <dgm:pt modelId="{5AE88979-D53B-4DF5-87E6-C60BD207DB30}" type="pres">
      <dgm:prSet presAssocID="{CCE0669B-C95A-495F-8420-1A618AE742B4}" presName="dummy" presStyleCnt="0"/>
      <dgm:spPr/>
    </dgm:pt>
    <dgm:pt modelId="{0CF2860A-CBA7-4C49-A919-41225A3360E7}" type="pres">
      <dgm:prSet presAssocID="{A8E2C70B-4AB4-455D-A89D-5B091B94501D}" presName="sibTrans" presStyleLbl="sibTrans2D1" presStyleIdx="2" presStyleCnt="5"/>
      <dgm:spPr/>
      <dgm:t>
        <a:bodyPr/>
        <a:lstStyle/>
        <a:p>
          <a:endParaRPr lang="en-US"/>
        </a:p>
      </dgm:t>
    </dgm:pt>
    <dgm:pt modelId="{49609503-961D-45FD-B9B2-1D7640C6F48E}" type="pres">
      <dgm:prSet presAssocID="{F1F2C71A-C1D8-4E44-9A52-0217E58D15FF}" presName="node" presStyleLbl="node1" presStyleIdx="3" presStyleCnt="5">
        <dgm:presLayoutVars>
          <dgm:bulletEnabled val="1"/>
        </dgm:presLayoutVars>
      </dgm:prSet>
      <dgm:spPr/>
      <dgm:t>
        <a:bodyPr/>
        <a:lstStyle/>
        <a:p>
          <a:endParaRPr lang="en-US"/>
        </a:p>
      </dgm:t>
    </dgm:pt>
    <dgm:pt modelId="{D67F4540-0607-4A4D-93CD-17B76CEA93D1}" type="pres">
      <dgm:prSet presAssocID="{F1F2C71A-C1D8-4E44-9A52-0217E58D15FF}" presName="dummy" presStyleCnt="0"/>
      <dgm:spPr/>
    </dgm:pt>
    <dgm:pt modelId="{B72C2B65-F9B1-49B9-A033-DB533B5D8BE4}" type="pres">
      <dgm:prSet presAssocID="{637D1815-6B2B-4AA2-91A0-00EEB251DD24}" presName="sibTrans" presStyleLbl="sibTrans2D1" presStyleIdx="3" presStyleCnt="5"/>
      <dgm:spPr/>
      <dgm:t>
        <a:bodyPr/>
        <a:lstStyle/>
        <a:p>
          <a:endParaRPr lang="en-US"/>
        </a:p>
      </dgm:t>
    </dgm:pt>
    <dgm:pt modelId="{166716AB-08B9-4575-95A0-49F802406D0D}" type="pres">
      <dgm:prSet presAssocID="{B778E9D4-038A-4CA3-B7AC-68364C5788DA}" presName="node" presStyleLbl="node1" presStyleIdx="4" presStyleCnt="5">
        <dgm:presLayoutVars>
          <dgm:bulletEnabled val="1"/>
        </dgm:presLayoutVars>
      </dgm:prSet>
      <dgm:spPr/>
      <dgm:t>
        <a:bodyPr/>
        <a:lstStyle/>
        <a:p>
          <a:endParaRPr lang="en-US"/>
        </a:p>
      </dgm:t>
    </dgm:pt>
    <dgm:pt modelId="{9E16CC08-5D30-4FEC-834D-B6DE48353D75}" type="pres">
      <dgm:prSet presAssocID="{B778E9D4-038A-4CA3-B7AC-68364C5788DA}" presName="dummy" presStyleCnt="0"/>
      <dgm:spPr/>
    </dgm:pt>
    <dgm:pt modelId="{3384DD71-73A7-423E-B53E-8A8D1CE3E741}" type="pres">
      <dgm:prSet presAssocID="{72CF4349-F423-4AA2-AC4D-D7071251703B}" presName="sibTrans" presStyleLbl="sibTrans2D1" presStyleIdx="4" presStyleCnt="5"/>
      <dgm:spPr/>
      <dgm:t>
        <a:bodyPr/>
        <a:lstStyle/>
        <a:p>
          <a:endParaRPr lang="en-US"/>
        </a:p>
      </dgm:t>
    </dgm:pt>
  </dgm:ptLst>
  <dgm:cxnLst>
    <dgm:cxn modelId="{4BF8330E-4601-42DA-A9CE-51BB372184D2}" type="presOf" srcId="{A8E2C70B-4AB4-455D-A89D-5B091B94501D}" destId="{0CF2860A-CBA7-4C49-A919-41225A3360E7}" srcOrd="0" destOrd="0" presId="urn:microsoft.com/office/officeart/2005/8/layout/radial6"/>
    <dgm:cxn modelId="{A92443D1-EA2B-47AD-A775-D1504731C895}" type="presOf" srcId="{357A2DFA-D524-48C7-BC73-80EB737C1FC5}" destId="{DB426770-9F89-4A1E-961F-849616C4DA2B}" srcOrd="0" destOrd="0" presId="urn:microsoft.com/office/officeart/2005/8/layout/radial6"/>
    <dgm:cxn modelId="{95231F7B-B3DC-4DBC-B5DB-CC813E73EBD7}" srcId="{AF4C2140-9F9E-441B-A60A-0CE83C0BFDDB}" destId="{F1F2C71A-C1D8-4E44-9A52-0217E58D15FF}" srcOrd="3" destOrd="0" parTransId="{E5EA2925-6B65-437F-8B7C-22F695C01CF0}" sibTransId="{637D1815-6B2B-4AA2-91A0-00EEB251DD24}"/>
    <dgm:cxn modelId="{3F670506-5D8D-4606-86D0-B12617329529}" srcId="{AF4C2140-9F9E-441B-A60A-0CE83C0BFDDB}" destId="{CCE0669B-C95A-495F-8420-1A618AE742B4}" srcOrd="2" destOrd="0" parTransId="{9996D417-66F4-41E1-ACC2-CCEC311ACE4E}" sibTransId="{A8E2C70B-4AB4-455D-A89D-5B091B94501D}"/>
    <dgm:cxn modelId="{442D38DE-F0BA-492F-82C2-E8197926B3B1}" type="presOf" srcId="{1AB487DE-4B8E-4F77-A60C-B7F4AC55D3BA}" destId="{1748BD33-6639-4F15-8B2E-CB41B7E3F425}" srcOrd="0" destOrd="0" presId="urn:microsoft.com/office/officeart/2005/8/layout/radial6"/>
    <dgm:cxn modelId="{3C3B63DC-30CE-4D69-A4D0-80E70E171635}" type="presOf" srcId="{1C99CCBF-3231-41F2-9989-53ED6575D660}" destId="{2E69785B-A50F-4142-A451-1DB4DFE47E10}" srcOrd="0" destOrd="0" presId="urn:microsoft.com/office/officeart/2005/8/layout/radial6"/>
    <dgm:cxn modelId="{F00B344A-BFFE-4228-9E2B-DF020E42B430}" type="presOf" srcId="{AF4C2140-9F9E-441B-A60A-0CE83C0BFDDB}" destId="{67C130B8-5982-4E57-8340-254754455BF3}" srcOrd="0" destOrd="0" presId="urn:microsoft.com/office/officeart/2005/8/layout/radial6"/>
    <dgm:cxn modelId="{AA0FACCF-C8E2-4F95-9E46-A6139022F905}" type="presOf" srcId="{CCE0669B-C95A-495F-8420-1A618AE742B4}" destId="{B0B13384-6E65-481A-BBF8-EF26D2CA1BD6}" srcOrd="0" destOrd="0" presId="urn:microsoft.com/office/officeart/2005/8/layout/radial6"/>
    <dgm:cxn modelId="{29175F77-182A-4929-9B04-5813E0CAEFBE}" srcId="{AF4C2140-9F9E-441B-A60A-0CE83C0BFDDB}" destId="{CC9F26E1-9C38-4A42-BDE7-73D577CDDB41}" srcOrd="1" destOrd="0" parTransId="{B5DBF15D-CAD1-4257-8077-DB1DE89242AB}" sibTransId="{A8FB0F00-AB6C-42E8-8B1C-72260AA6473E}"/>
    <dgm:cxn modelId="{4A5164B5-9E44-4F91-A3E3-60AD9E579EF6}" type="presOf" srcId="{B778E9D4-038A-4CA3-B7AC-68364C5788DA}" destId="{166716AB-08B9-4575-95A0-49F802406D0D}" srcOrd="0" destOrd="0" presId="urn:microsoft.com/office/officeart/2005/8/layout/radial6"/>
    <dgm:cxn modelId="{DFC84B61-0898-40F3-9746-87F2AA272360}" type="presOf" srcId="{CC9F26E1-9C38-4A42-BDE7-73D577CDDB41}" destId="{7E422196-9555-41D9-8604-AC0307A5F5E5}" srcOrd="0" destOrd="0" presId="urn:microsoft.com/office/officeart/2005/8/layout/radial6"/>
    <dgm:cxn modelId="{A8414BF8-6CA1-47E7-B7CD-0D9530771FF8}" srcId="{AF4C2140-9F9E-441B-A60A-0CE83C0BFDDB}" destId="{1C99CCBF-3231-41F2-9989-53ED6575D660}" srcOrd="0" destOrd="0" parTransId="{9F7C795B-BA96-4628-A89D-3DF92F50CF6A}" sibTransId="{357A2DFA-D524-48C7-BC73-80EB737C1FC5}"/>
    <dgm:cxn modelId="{F41D90FF-BFC1-456D-8293-A09C6AA6A676}" srcId="{1AB487DE-4B8E-4F77-A60C-B7F4AC55D3BA}" destId="{AF4C2140-9F9E-441B-A60A-0CE83C0BFDDB}" srcOrd="0" destOrd="0" parTransId="{FFD0C834-339E-4E7B-9EA1-FF05138651CA}" sibTransId="{3D8E87C5-6462-4170-96F2-8713DD6C2D32}"/>
    <dgm:cxn modelId="{987CE65F-7D9D-41EE-8685-E5E1EC6DCCEB}" type="presOf" srcId="{A8FB0F00-AB6C-42E8-8B1C-72260AA6473E}" destId="{00F5B288-34B8-45AC-9E07-6F7E61625115}" srcOrd="0" destOrd="0" presId="urn:microsoft.com/office/officeart/2005/8/layout/radial6"/>
    <dgm:cxn modelId="{512DE6D2-6B6C-48A4-BE1B-E83783434681}" srcId="{AF4C2140-9F9E-441B-A60A-0CE83C0BFDDB}" destId="{B778E9D4-038A-4CA3-B7AC-68364C5788DA}" srcOrd="4" destOrd="0" parTransId="{41924C9A-8743-425C-B7FC-4835A762ABFF}" sibTransId="{72CF4349-F423-4AA2-AC4D-D7071251703B}"/>
    <dgm:cxn modelId="{7AB10AD2-F24B-4CA8-A4A0-735F4D87D16A}" type="presOf" srcId="{72CF4349-F423-4AA2-AC4D-D7071251703B}" destId="{3384DD71-73A7-423E-B53E-8A8D1CE3E741}" srcOrd="0" destOrd="0" presId="urn:microsoft.com/office/officeart/2005/8/layout/radial6"/>
    <dgm:cxn modelId="{B7C602C7-D62C-4C41-94A8-4BB4B7FE3754}" type="presOf" srcId="{637D1815-6B2B-4AA2-91A0-00EEB251DD24}" destId="{B72C2B65-F9B1-49B9-A033-DB533B5D8BE4}" srcOrd="0" destOrd="0" presId="urn:microsoft.com/office/officeart/2005/8/layout/radial6"/>
    <dgm:cxn modelId="{00E77E10-0E66-4158-AF88-3484413B3A34}" type="presOf" srcId="{F1F2C71A-C1D8-4E44-9A52-0217E58D15FF}" destId="{49609503-961D-45FD-B9B2-1D7640C6F48E}" srcOrd="0" destOrd="0" presId="urn:microsoft.com/office/officeart/2005/8/layout/radial6"/>
    <dgm:cxn modelId="{1E193A29-CD51-4B1D-A08B-6D253472FB3A}" type="presParOf" srcId="{1748BD33-6639-4F15-8B2E-CB41B7E3F425}" destId="{67C130B8-5982-4E57-8340-254754455BF3}" srcOrd="0" destOrd="0" presId="urn:microsoft.com/office/officeart/2005/8/layout/radial6"/>
    <dgm:cxn modelId="{7BDBDC55-A600-463E-B40D-D286EB71DD51}" type="presParOf" srcId="{1748BD33-6639-4F15-8B2E-CB41B7E3F425}" destId="{2E69785B-A50F-4142-A451-1DB4DFE47E10}" srcOrd="1" destOrd="0" presId="urn:microsoft.com/office/officeart/2005/8/layout/radial6"/>
    <dgm:cxn modelId="{674068F4-DEA6-43B9-A5BD-0A56AA230DC1}" type="presParOf" srcId="{1748BD33-6639-4F15-8B2E-CB41B7E3F425}" destId="{1390D965-73EE-465D-B300-3C5D171E9595}" srcOrd="2" destOrd="0" presId="urn:microsoft.com/office/officeart/2005/8/layout/radial6"/>
    <dgm:cxn modelId="{1144052F-F89A-421D-B34D-7DD6EBBD5B2C}" type="presParOf" srcId="{1748BD33-6639-4F15-8B2E-CB41B7E3F425}" destId="{DB426770-9F89-4A1E-961F-849616C4DA2B}" srcOrd="3" destOrd="0" presId="urn:microsoft.com/office/officeart/2005/8/layout/radial6"/>
    <dgm:cxn modelId="{5F8F5C56-3068-41B2-AF5A-78A844098450}" type="presParOf" srcId="{1748BD33-6639-4F15-8B2E-CB41B7E3F425}" destId="{7E422196-9555-41D9-8604-AC0307A5F5E5}" srcOrd="4" destOrd="0" presId="urn:microsoft.com/office/officeart/2005/8/layout/radial6"/>
    <dgm:cxn modelId="{C7508957-A70F-44F5-BAC1-DFE719E16A1E}" type="presParOf" srcId="{1748BD33-6639-4F15-8B2E-CB41B7E3F425}" destId="{D7F602E0-4D76-4921-BDD3-537DC16CA79A}" srcOrd="5" destOrd="0" presId="urn:microsoft.com/office/officeart/2005/8/layout/radial6"/>
    <dgm:cxn modelId="{B6CC3EBB-DB19-4B5A-A7F0-F8459EB7C995}" type="presParOf" srcId="{1748BD33-6639-4F15-8B2E-CB41B7E3F425}" destId="{00F5B288-34B8-45AC-9E07-6F7E61625115}" srcOrd="6" destOrd="0" presId="urn:microsoft.com/office/officeart/2005/8/layout/radial6"/>
    <dgm:cxn modelId="{81BFD2ED-878C-4C74-8DCF-D253E83DFA44}" type="presParOf" srcId="{1748BD33-6639-4F15-8B2E-CB41B7E3F425}" destId="{B0B13384-6E65-481A-BBF8-EF26D2CA1BD6}" srcOrd="7" destOrd="0" presId="urn:microsoft.com/office/officeart/2005/8/layout/radial6"/>
    <dgm:cxn modelId="{2F152194-3C12-4AC3-A387-52CBB60ECBB1}" type="presParOf" srcId="{1748BD33-6639-4F15-8B2E-CB41B7E3F425}" destId="{5AE88979-D53B-4DF5-87E6-C60BD207DB30}" srcOrd="8" destOrd="0" presId="urn:microsoft.com/office/officeart/2005/8/layout/radial6"/>
    <dgm:cxn modelId="{34188A76-F6C0-456D-B963-812317466160}" type="presParOf" srcId="{1748BD33-6639-4F15-8B2E-CB41B7E3F425}" destId="{0CF2860A-CBA7-4C49-A919-41225A3360E7}" srcOrd="9" destOrd="0" presId="urn:microsoft.com/office/officeart/2005/8/layout/radial6"/>
    <dgm:cxn modelId="{7F34C4E6-53FD-44B0-BA07-E7C67BBC61CC}" type="presParOf" srcId="{1748BD33-6639-4F15-8B2E-CB41B7E3F425}" destId="{49609503-961D-45FD-B9B2-1D7640C6F48E}" srcOrd="10" destOrd="0" presId="urn:microsoft.com/office/officeart/2005/8/layout/radial6"/>
    <dgm:cxn modelId="{7BA9E533-D819-4D75-B133-AEC3BC15E4BB}" type="presParOf" srcId="{1748BD33-6639-4F15-8B2E-CB41B7E3F425}" destId="{D67F4540-0607-4A4D-93CD-17B76CEA93D1}" srcOrd="11" destOrd="0" presId="urn:microsoft.com/office/officeart/2005/8/layout/radial6"/>
    <dgm:cxn modelId="{298C5EAE-0107-47D7-9866-47BE29593D96}" type="presParOf" srcId="{1748BD33-6639-4F15-8B2E-CB41B7E3F425}" destId="{B72C2B65-F9B1-49B9-A033-DB533B5D8BE4}" srcOrd="12" destOrd="0" presId="urn:microsoft.com/office/officeart/2005/8/layout/radial6"/>
    <dgm:cxn modelId="{484E4A2C-260D-4036-9D29-ED20ED6D1D92}" type="presParOf" srcId="{1748BD33-6639-4F15-8B2E-CB41B7E3F425}" destId="{166716AB-08B9-4575-95A0-49F802406D0D}" srcOrd="13" destOrd="0" presId="urn:microsoft.com/office/officeart/2005/8/layout/radial6"/>
    <dgm:cxn modelId="{B9C29B95-7FC8-4100-BA76-8DDAA850939E}" type="presParOf" srcId="{1748BD33-6639-4F15-8B2E-CB41B7E3F425}" destId="{9E16CC08-5D30-4FEC-834D-B6DE48353D75}" srcOrd="14" destOrd="0" presId="urn:microsoft.com/office/officeart/2005/8/layout/radial6"/>
    <dgm:cxn modelId="{2D3589F5-0894-44BE-B13E-4A7147078036}" type="presParOf" srcId="{1748BD33-6639-4F15-8B2E-CB41B7E3F425}" destId="{3384DD71-73A7-423E-B53E-8A8D1CE3E741}" srcOrd="15"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4DD71-73A7-423E-B53E-8A8D1CE3E741}">
      <dsp:nvSpPr>
        <dsp:cNvPr id="0" name=""/>
        <dsp:cNvSpPr/>
      </dsp:nvSpPr>
      <dsp:spPr>
        <a:xfrm>
          <a:off x="1766568" y="615643"/>
          <a:ext cx="4102913" cy="4102913"/>
        </a:xfrm>
        <a:prstGeom prst="blockArc">
          <a:avLst>
            <a:gd name="adj1" fmla="val 11880000"/>
            <a:gd name="adj2" fmla="val 1620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2C2B65-F9B1-49B9-A033-DB533B5D8BE4}">
      <dsp:nvSpPr>
        <dsp:cNvPr id="0" name=""/>
        <dsp:cNvSpPr/>
      </dsp:nvSpPr>
      <dsp:spPr>
        <a:xfrm>
          <a:off x="1766568" y="615643"/>
          <a:ext cx="4102913" cy="4102913"/>
        </a:xfrm>
        <a:prstGeom prst="blockArc">
          <a:avLst>
            <a:gd name="adj1" fmla="val 7560000"/>
            <a:gd name="adj2" fmla="val 1188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F2860A-CBA7-4C49-A919-41225A3360E7}">
      <dsp:nvSpPr>
        <dsp:cNvPr id="0" name=""/>
        <dsp:cNvSpPr/>
      </dsp:nvSpPr>
      <dsp:spPr>
        <a:xfrm>
          <a:off x="1766568" y="615643"/>
          <a:ext cx="4102913" cy="4102913"/>
        </a:xfrm>
        <a:prstGeom prst="blockArc">
          <a:avLst>
            <a:gd name="adj1" fmla="val 3240000"/>
            <a:gd name="adj2" fmla="val 756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F5B288-34B8-45AC-9E07-6F7E61625115}">
      <dsp:nvSpPr>
        <dsp:cNvPr id="0" name=""/>
        <dsp:cNvSpPr/>
      </dsp:nvSpPr>
      <dsp:spPr>
        <a:xfrm>
          <a:off x="1766568" y="615643"/>
          <a:ext cx="4102913" cy="4102913"/>
        </a:xfrm>
        <a:prstGeom prst="blockArc">
          <a:avLst>
            <a:gd name="adj1" fmla="val 20520000"/>
            <a:gd name="adj2" fmla="val 324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426770-9F89-4A1E-961F-849616C4DA2B}">
      <dsp:nvSpPr>
        <dsp:cNvPr id="0" name=""/>
        <dsp:cNvSpPr/>
      </dsp:nvSpPr>
      <dsp:spPr>
        <a:xfrm>
          <a:off x="1766568" y="615643"/>
          <a:ext cx="4102913" cy="4102913"/>
        </a:xfrm>
        <a:prstGeom prst="blockArc">
          <a:avLst>
            <a:gd name="adj1" fmla="val 16200000"/>
            <a:gd name="adj2" fmla="val 20520000"/>
            <a:gd name="adj3" fmla="val 4644"/>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C130B8-5982-4E57-8340-254754455BF3}">
      <dsp:nvSpPr>
        <dsp:cNvPr id="0" name=""/>
        <dsp:cNvSpPr/>
      </dsp:nvSpPr>
      <dsp:spPr>
        <a:xfrm>
          <a:off x="2872840" y="1721915"/>
          <a:ext cx="1890369" cy="1890369"/>
        </a:xfrm>
        <a:prstGeom prst="ellipse">
          <a:avLst/>
        </a:prstGeom>
        <a:solidFill>
          <a:schemeClr val="dk2">
            <a:hueOff val="0"/>
            <a:satOff val="0"/>
            <a:lumOff val="0"/>
            <a:alphaOff val="0"/>
          </a:schemeClr>
        </a:solidFill>
        <a:ln w="25400" cap="flat" cmpd="sng" algn="ctr">
          <a:solidFill>
            <a:srgbClr val="D49D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ArcGIS</a:t>
          </a:r>
          <a:endParaRPr lang="en-US" sz="2400" b="1" kern="1200" dirty="0"/>
        </a:p>
      </dsp:txBody>
      <dsp:txXfrm>
        <a:off x="3149678" y="1998753"/>
        <a:ext cx="1336693" cy="1336693"/>
      </dsp:txXfrm>
    </dsp:sp>
    <dsp:sp modelId="{2E69785B-A50F-4142-A451-1DB4DFE47E10}">
      <dsp:nvSpPr>
        <dsp:cNvPr id="0" name=""/>
        <dsp:cNvSpPr/>
      </dsp:nvSpPr>
      <dsp:spPr>
        <a:xfrm>
          <a:off x="3156395" y="1651"/>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direct ingest</a:t>
          </a:r>
          <a:endParaRPr lang="en-US" sz="1200" kern="1200" dirty="0"/>
        </a:p>
      </dsp:txBody>
      <dsp:txXfrm>
        <a:off x="3350182" y="195438"/>
        <a:ext cx="935684" cy="935684"/>
      </dsp:txXfrm>
    </dsp:sp>
    <dsp:sp modelId="{7E422196-9555-41D9-8604-AC0307A5F5E5}">
      <dsp:nvSpPr>
        <dsp:cNvPr id="0" name=""/>
        <dsp:cNvSpPr/>
      </dsp:nvSpPr>
      <dsp:spPr>
        <a:xfrm>
          <a:off x="5062141" y="1386256"/>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data management</a:t>
          </a:r>
          <a:endParaRPr lang="en-US" sz="1200" kern="1200" dirty="0"/>
        </a:p>
      </dsp:txBody>
      <dsp:txXfrm>
        <a:off x="5255928" y="1580043"/>
        <a:ext cx="935684" cy="935684"/>
      </dsp:txXfrm>
    </dsp:sp>
    <dsp:sp modelId="{B0B13384-6E65-481A-BBF8-EF26D2CA1BD6}">
      <dsp:nvSpPr>
        <dsp:cNvPr id="0" name=""/>
        <dsp:cNvSpPr/>
      </dsp:nvSpPr>
      <dsp:spPr>
        <a:xfrm>
          <a:off x="4334211" y="3626595"/>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visualization</a:t>
          </a:r>
          <a:endParaRPr lang="en-US" sz="1200" kern="1200" dirty="0"/>
        </a:p>
      </dsp:txBody>
      <dsp:txXfrm>
        <a:off x="4527998" y="3820382"/>
        <a:ext cx="935684" cy="935684"/>
      </dsp:txXfrm>
    </dsp:sp>
    <dsp:sp modelId="{49609503-961D-45FD-B9B2-1D7640C6F48E}">
      <dsp:nvSpPr>
        <dsp:cNvPr id="0" name=""/>
        <dsp:cNvSpPr/>
      </dsp:nvSpPr>
      <dsp:spPr>
        <a:xfrm>
          <a:off x="1978580" y="3626595"/>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analysis</a:t>
          </a:r>
          <a:endParaRPr lang="en-US" sz="1200" kern="1200" dirty="0"/>
        </a:p>
      </dsp:txBody>
      <dsp:txXfrm>
        <a:off x="2172367" y="3820382"/>
        <a:ext cx="935684" cy="935684"/>
      </dsp:txXfrm>
    </dsp:sp>
    <dsp:sp modelId="{166716AB-08B9-4575-95A0-49F802406D0D}">
      <dsp:nvSpPr>
        <dsp:cNvPr id="0" name=""/>
        <dsp:cNvSpPr/>
      </dsp:nvSpPr>
      <dsp:spPr>
        <a:xfrm>
          <a:off x="1250649" y="1386256"/>
          <a:ext cx="1323258" cy="1323258"/>
        </a:xfrm>
        <a:prstGeom prst="ellipse">
          <a:avLst/>
        </a:prstGeom>
        <a:solidFill>
          <a:schemeClr val="dk2">
            <a:hueOff val="0"/>
            <a:satOff val="0"/>
            <a:lumOff val="0"/>
            <a:alphaOff val="0"/>
          </a:schemeClr>
        </a:solidFill>
        <a:ln w="25400" cap="flat" cmpd="sng" algn="ctr">
          <a:solidFill>
            <a:srgbClr val="D8AC2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share</a:t>
          </a:r>
          <a:endParaRPr lang="en-US" sz="1200" kern="1200" dirty="0"/>
        </a:p>
      </dsp:txBody>
      <dsp:txXfrm>
        <a:off x="1444436" y="1580043"/>
        <a:ext cx="935684" cy="93568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8B4AB64-BB16-014D-AF59-00877FFB5348}" type="datetimeFigureOut">
              <a:rPr lang="en-US" smtClean="0"/>
              <a:t>7/24/2017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9BED56D-3A20-2943-930A-2361A9DDC1ED}" type="slidenum">
              <a:rPr lang="en-US" smtClean="0"/>
              <a:t>‹#›</a:t>
            </a:fld>
            <a:endParaRPr lang="en-US"/>
          </a:p>
        </p:txBody>
      </p:sp>
    </p:spTree>
    <p:extLst>
      <p:ext uri="{BB962C8B-B14F-4D97-AF65-F5344CB8AC3E}">
        <p14:creationId xmlns:p14="http://schemas.microsoft.com/office/powerpoint/2010/main" val="33178612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5498D241-0AB7-BC44-80E8-F0A20AF46E9E}" type="datetimeFigureOut">
              <a:rPr lang="en-US" smtClean="0"/>
              <a:pPr/>
              <a:t>7/24/2017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3E7143C0-4F23-B545-9533-520B5A87CA1E}" type="slidenum">
              <a:rPr lang="en-US" smtClean="0"/>
              <a:pPr/>
              <a:t>‹#›</a:t>
            </a:fld>
            <a:endParaRPr lang="en-US" dirty="0"/>
          </a:p>
        </p:txBody>
      </p:sp>
    </p:spTree>
    <p:extLst>
      <p:ext uri="{BB962C8B-B14F-4D97-AF65-F5344CB8AC3E}">
        <p14:creationId xmlns:p14="http://schemas.microsoft.com/office/powerpoint/2010/main" val="407758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a:t>
            </a:fld>
            <a:endParaRPr lang="en-US" dirty="0"/>
          </a:p>
        </p:txBody>
      </p:sp>
    </p:spTree>
    <p:extLst>
      <p:ext uri="{BB962C8B-B14F-4D97-AF65-F5344CB8AC3E}">
        <p14:creationId xmlns:p14="http://schemas.microsoft.com/office/powerpoint/2010/main" val="939669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549271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4</a:t>
            </a:fld>
            <a:endParaRPr lang="en-US" dirty="0"/>
          </a:p>
        </p:txBody>
      </p:sp>
    </p:spTree>
    <p:extLst>
      <p:ext uri="{BB962C8B-B14F-4D97-AF65-F5344CB8AC3E}">
        <p14:creationId xmlns:p14="http://schemas.microsoft.com/office/powerpoint/2010/main" val="3487465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Arial"/>
              <a:ea typeface="+mn-ea"/>
              <a:cs typeface="+mn-cs"/>
            </a:endParaRPr>
          </a:p>
        </p:txBody>
      </p:sp>
      <p:sp>
        <p:nvSpPr>
          <p:cNvPr id="4" name="Slide Number Placeholder 3"/>
          <p:cNvSpPr>
            <a:spLocks noGrp="1"/>
          </p:cNvSpPr>
          <p:nvPr>
            <p:ph type="sldNum" sz="quarter" idx="10"/>
          </p:nvPr>
        </p:nvSpPr>
        <p:spPr/>
        <p:txBody>
          <a:bodyPr/>
          <a:lstStyle/>
          <a:p>
            <a:fld id="{3E7143C0-4F23-B545-9533-520B5A87CA1E}" type="slidenum">
              <a:rPr lang="en-US" smtClean="0"/>
              <a:pPr/>
              <a:t>5</a:t>
            </a:fld>
            <a:endParaRPr lang="en-US" dirty="0"/>
          </a:p>
        </p:txBody>
      </p:sp>
    </p:spTree>
    <p:extLst>
      <p:ext uri="{BB962C8B-B14F-4D97-AF65-F5344CB8AC3E}">
        <p14:creationId xmlns:p14="http://schemas.microsoft.com/office/powerpoint/2010/main" val="1384448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D40C96D-350D-40EC-AEF9-006004C7B63B}" type="slidenum">
              <a:rPr lang="en-US" smtClean="0"/>
              <a:pPr>
                <a:defRPr/>
              </a:pPr>
              <a:t>6</a:t>
            </a:fld>
            <a:endParaRPr lang="en-US"/>
          </a:p>
        </p:txBody>
      </p:sp>
    </p:spTree>
    <p:extLst>
      <p:ext uri="{BB962C8B-B14F-4D97-AF65-F5344CB8AC3E}">
        <p14:creationId xmlns:p14="http://schemas.microsoft.com/office/powerpoint/2010/main" val="3250837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w="9525"/>
        </p:spPr>
        <p:txBody>
          <a:bodyPr/>
          <a:lstStyle/>
          <a:p>
            <a:endParaRPr lang="en-US" smtClean="0"/>
          </a:p>
        </p:txBody>
      </p:sp>
      <p:sp>
        <p:nvSpPr>
          <p:cNvPr id="74756" name="Slide Number Placeholder 3"/>
          <p:cNvSpPr>
            <a:spLocks noGrp="1"/>
          </p:cNvSpPr>
          <p:nvPr>
            <p:ph type="sldNum" sz="quarter" idx="5"/>
          </p:nvPr>
        </p:nvSpPr>
        <p:spPr>
          <a:noFill/>
        </p:spPr>
        <p:txBody>
          <a:bodyPr/>
          <a:lstStyle/>
          <a:p>
            <a:fld id="{740ADA6E-07B4-434E-997C-A6C611034E19}" type="slidenum">
              <a:rPr lang="en-US" smtClean="0"/>
              <a:pPr/>
              <a:t>7</a:t>
            </a:fld>
            <a:endParaRPr lang="en-US" smtClean="0"/>
          </a:p>
        </p:txBody>
      </p:sp>
    </p:spTree>
    <p:extLst>
      <p:ext uri="{BB962C8B-B14F-4D97-AF65-F5344CB8AC3E}">
        <p14:creationId xmlns:p14="http://schemas.microsoft.com/office/powerpoint/2010/main" val="2250558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w="9525"/>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69AFF5E8-DF23-45FD-A960-9B52D8B437E7}" type="slidenum">
              <a:rPr lang="en-US" smtClean="0"/>
              <a:pPr/>
              <a:t>8</a:t>
            </a:fld>
            <a:endParaRPr lang="en-US" smtClean="0"/>
          </a:p>
        </p:txBody>
      </p:sp>
    </p:spTree>
    <p:extLst>
      <p:ext uri="{BB962C8B-B14F-4D97-AF65-F5344CB8AC3E}">
        <p14:creationId xmlns:p14="http://schemas.microsoft.com/office/powerpoint/2010/main" val="268913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w="9525"/>
        </p:spPr>
        <p:txBody>
          <a:bodyPr/>
          <a:lstStyle/>
          <a:p>
            <a:endParaRPr lang="en-US" dirty="0" smtClean="0"/>
          </a:p>
        </p:txBody>
      </p:sp>
      <p:sp>
        <p:nvSpPr>
          <p:cNvPr id="75780" name="Slide Number Placeholder 3"/>
          <p:cNvSpPr>
            <a:spLocks noGrp="1"/>
          </p:cNvSpPr>
          <p:nvPr>
            <p:ph type="sldNum" sz="quarter" idx="5"/>
          </p:nvPr>
        </p:nvSpPr>
        <p:spPr>
          <a:noFill/>
        </p:spPr>
        <p:txBody>
          <a:bodyPr/>
          <a:lstStyle/>
          <a:p>
            <a:fld id="{D08CD95C-604E-4809-9A6F-C52116A3F00E}" type="slidenum">
              <a:rPr lang="en-US" smtClean="0"/>
              <a:pPr/>
              <a:t>9</a:t>
            </a:fld>
            <a:endParaRPr lang="en-US" smtClean="0"/>
          </a:p>
        </p:txBody>
      </p:sp>
    </p:spTree>
    <p:extLst>
      <p:ext uri="{BB962C8B-B14F-4D97-AF65-F5344CB8AC3E}">
        <p14:creationId xmlns:p14="http://schemas.microsoft.com/office/powerpoint/2010/main" val="1708816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12</a:t>
            </a:fld>
            <a:endParaRPr lang="en-US" dirty="0"/>
          </a:p>
        </p:txBody>
      </p:sp>
    </p:spTree>
    <p:extLst>
      <p:ext uri="{BB962C8B-B14F-4D97-AF65-F5344CB8AC3E}">
        <p14:creationId xmlns:p14="http://schemas.microsoft.com/office/powerpoint/2010/main" val="3982165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13</a:t>
            </a:fld>
            <a:endParaRPr lang="en-US" dirty="0"/>
          </a:p>
        </p:txBody>
      </p:sp>
    </p:spTree>
    <p:extLst>
      <p:ext uri="{BB962C8B-B14F-4D97-AF65-F5344CB8AC3E}">
        <p14:creationId xmlns:p14="http://schemas.microsoft.com/office/powerpoint/2010/main" val="723380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84FA7EB-0ABF-4CF0-938F-D6E2DD4FE6F9}" type="slidenum">
              <a:rPr lang="en-US" smtClean="0"/>
              <a:pPr/>
              <a:t>14</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w="9525"/>
        </p:spPr>
        <p:txBody>
          <a:bodyPr/>
          <a:lstStyle/>
          <a:p>
            <a:pPr eaLnBrk="1" hangingPunct="1"/>
            <a:endParaRPr lang="en-US" dirty="0" smtClean="0"/>
          </a:p>
        </p:txBody>
      </p:sp>
    </p:spTree>
    <p:extLst>
      <p:ext uri="{BB962C8B-B14F-4D97-AF65-F5344CB8AC3E}">
        <p14:creationId xmlns:p14="http://schemas.microsoft.com/office/powerpoint/2010/main" val="457424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Will be available in 10.3 or later.  </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15</a:t>
            </a:fld>
            <a:endParaRPr lang="en-US" dirty="0"/>
          </a:p>
        </p:txBody>
      </p:sp>
    </p:spTree>
    <p:extLst>
      <p:ext uri="{BB962C8B-B14F-4D97-AF65-F5344CB8AC3E}">
        <p14:creationId xmlns:p14="http://schemas.microsoft.com/office/powerpoint/2010/main" val="1144476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531B584-D174-484A-91BD-98B09B9F943C}" type="slidenum">
              <a:rPr lang="en-US" smtClean="0"/>
              <a:pPr/>
              <a:t>16</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p:spPr>
        <p:txBody>
          <a:bodyPr/>
          <a:lstStyle/>
          <a:p>
            <a:endParaRPr lang="en-US" dirty="0" smtClean="0"/>
          </a:p>
          <a:p>
            <a:endParaRPr lang="en-US" dirty="0" smtClean="0"/>
          </a:p>
          <a:p>
            <a:pPr eaLnBrk="1" hangingPunct="1"/>
            <a:endParaRPr lang="en-US" dirty="0" smtClean="0"/>
          </a:p>
        </p:txBody>
      </p:sp>
    </p:spTree>
    <p:extLst>
      <p:ext uri="{BB962C8B-B14F-4D97-AF65-F5344CB8AC3E}">
        <p14:creationId xmlns:p14="http://schemas.microsoft.com/office/powerpoint/2010/main" val="18669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531B584-D174-484A-91BD-98B09B9F943C}" type="slidenum">
              <a:rPr lang="en-US" smtClean="0"/>
              <a:pPr/>
              <a:t>17</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p:spPr>
        <p:txBody>
          <a:bodyPr/>
          <a:lstStyle/>
          <a:p>
            <a:endParaRPr lang="en-US" dirty="0" smtClean="0"/>
          </a:p>
          <a:p>
            <a:endParaRPr lang="en-US" dirty="0" smtClean="0"/>
          </a:p>
          <a:p>
            <a:pPr eaLnBrk="1" hangingPunct="1"/>
            <a:endParaRPr lang="en-US" dirty="0" smtClean="0"/>
          </a:p>
        </p:txBody>
      </p:sp>
    </p:spTree>
    <p:extLst>
      <p:ext uri="{BB962C8B-B14F-4D97-AF65-F5344CB8AC3E}">
        <p14:creationId xmlns:p14="http://schemas.microsoft.com/office/powerpoint/2010/main" val="689435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531B584-D174-484A-91BD-98B09B9F943C}" type="slidenum">
              <a:rPr lang="en-US" smtClean="0"/>
              <a:pPr/>
              <a:t>18</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p:spPr>
        <p:txBody>
          <a:bodyPr/>
          <a:lstStyle/>
          <a:p>
            <a:endParaRPr lang="en-US" dirty="0" smtClean="0"/>
          </a:p>
          <a:p>
            <a:endParaRPr lang="en-US" dirty="0" smtClean="0"/>
          </a:p>
          <a:p>
            <a:pPr eaLnBrk="1" hangingPunct="1"/>
            <a:endParaRPr lang="en-US" dirty="0" smtClean="0"/>
          </a:p>
        </p:txBody>
      </p:sp>
    </p:spTree>
    <p:extLst>
      <p:ext uri="{BB962C8B-B14F-4D97-AF65-F5344CB8AC3E}">
        <p14:creationId xmlns:p14="http://schemas.microsoft.com/office/powerpoint/2010/main" val="3145808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Will be available in 10.3 or later.  </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19</a:t>
            </a:fld>
            <a:endParaRPr lang="en-US" dirty="0"/>
          </a:p>
        </p:txBody>
      </p:sp>
    </p:spTree>
    <p:extLst>
      <p:ext uri="{BB962C8B-B14F-4D97-AF65-F5344CB8AC3E}">
        <p14:creationId xmlns:p14="http://schemas.microsoft.com/office/powerpoint/2010/main" val="3330079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w="9525"/>
        </p:spPr>
        <p:txBody>
          <a:bodyPr/>
          <a:lstStyle/>
          <a:p>
            <a:endParaRPr lang="en-US" smtClean="0"/>
          </a:p>
        </p:txBody>
      </p:sp>
      <p:sp>
        <p:nvSpPr>
          <p:cNvPr id="92164" name="Slide Number Placeholder 3"/>
          <p:cNvSpPr>
            <a:spLocks noGrp="1"/>
          </p:cNvSpPr>
          <p:nvPr>
            <p:ph type="sldNum" sz="quarter" idx="5"/>
          </p:nvPr>
        </p:nvSpPr>
        <p:spPr>
          <a:noFill/>
        </p:spPr>
        <p:txBody>
          <a:bodyPr/>
          <a:lstStyle/>
          <a:p>
            <a:fld id="{6D4F26B0-DA6D-48A1-8534-CB647F7FFF80}" type="slidenum">
              <a:rPr lang="en-US" smtClean="0"/>
              <a:pPr/>
              <a:t>20</a:t>
            </a:fld>
            <a:endParaRPr lang="en-US" smtClean="0"/>
          </a:p>
        </p:txBody>
      </p:sp>
    </p:spTree>
    <p:extLst>
      <p:ext uri="{BB962C8B-B14F-4D97-AF65-F5344CB8AC3E}">
        <p14:creationId xmlns:p14="http://schemas.microsoft.com/office/powerpoint/2010/main" val="3175378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w="9525"/>
        </p:spPr>
        <p:txBody>
          <a:bodyPr/>
          <a:lstStyle/>
          <a:p>
            <a:endParaRPr lang="en-US" smtClean="0"/>
          </a:p>
        </p:txBody>
      </p:sp>
      <p:sp>
        <p:nvSpPr>
          <p:cNvPr id="92164" name="Slide Number Placeholder 3"/>
          <p:cNvSpPr>
            <a:spLocks noGrp="1"/>
          </p:cNvSpPr>
          <p:nvPr>
            <p:ph type="sldNum" sz="quarter" idx="5"/>
          </p:nvPr>
        </p:nvSpPr>
        <p:spPr>
          <a:noFill/>
        </p:spPr>
        <p:txBody>
          <a:bodyPr/>
          <a:lstStyle/>
          <a:p>
            <a:fld id="{6D4F26B0-DA6D-48A1-8534-CB647F7FFF80}" type="slidenum">
              <a:rPr lang="en-US" smtClean="0"/>
              <a:pPr/>
              <a:t>21</a:t>
            </a:fld>
            <a:endParaRPr lang="en-US" smtClean="0"/>
          </a:p>
        </p:txBody>
      </p:sp>
    </p:spTree>
    <p:extLst>
      <p:ext uri="{BB962C8B-B14F-4D97-AF65-F5344CB8AC3E}">
        <p14:creationId xmlns:p14="http://schemas.microsoft.com/office/powerpoint/2010/main" val="3248687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D40C96D-350D-40EC-AEF9-006004C7B63B}" type="slidenum">
              <a:rPr lang="en-US" smtClean="0"/>
              <a:pPr>
                <a:defRPr/>
              </a:pPr>
              <a:t>23</a:t>
            </a:fld>
            <a:endParaRPr lang="en-US"/>
          </a:p>
        </p:txBody>
      </p:sp>
    </p:spTree>
    <p:extLst>
      <p:ext uri="{BB962C8B-B14F-4D97-AF65-F5344CB8AC3E}">
        <p14:creationId xmlns:p14="http://schemas.microsoft.com/office/powerpoint/2010/main" val="3583613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24</a:t>
            </a:fld>
            <a:endParaRPr lang="en-US" dirty="0"/>
          </a:p>
        </p:txBody>
      </p:sp>
    </p:spTree>
    <p:extLst>
      <p:ext uri="{BB962C8B-B14F-4D97-AF65-F5344CB8AC3E}">
        <p14:creationId xmlns:p14="http://schemas.microsoft.com/office/powerpoint/2010/main" val="1444784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452">
              <a:defRPr/>
            </a:pPr>
            <a:endParaRPr lang="en-US" dirty="0" smtClean="0">
              <a:solidFill>
                <a:schemeClr val="tx2"/>
              </a:solidFill>
            </a:endParaRP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26</a:t>
            </a:fld>
            <a:endParaRPr lang="en-US" dirty="0"/>
          </a:p>
        </p:txBody>
      </p:sp>
    </p:spTree>
    <p:extLst>
      <p:ext uri="{BB962C8B-B14F-4D97-AF65-F5344CB8AC3E}">
        <p14:creationId xmlns:p14="http://schemas.microsoft.com/office/powerpoint/2010/main" val="1340078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27</a:t>
            </a:fld>
            <a:endParaRPr lang="en-US" dirty="0"/>
          </a:p>
        </p:txBody>
      </p:sp>
    </p:spTree>
    <p:extLst>
      <p:ext uri="{BB962C8B-B14F-4D97-AF65-F5344CB8AC3E}">
        <p14:creationId xmlns:p14="http://schemas.microsoft.com/office/powerpoint/2010/main" val="3200803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28</a:t>
            </a:fld>
            <a:endParaRPr lang="en-US" dirty="0"/>
          </a:p>
        </p:txBody>
      </p:sp>
    </p:spTree>
    <p:extLst>
      <p:ext uri="{BB962C8B-B14F-4D97-AF65-F5344CB8AC3E}">
        <p14:creationId xmlns:p14="http://schemas.microsoft.com/office/powerpoint/2010/main" val="3991671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30</a:t>
            </a:fld>
            <a:endParaRPr lang="en-US" dirty="0"/>
          </a:p>
        </p:txBody>
      </p:sp>
    </p:spTree>
    <p:extLst>
      <p:ext uri="{BB962C8B-B14F-4D97-AF65-F5344CB8AC3E}">
        <p14:creationId xmlns:p14="http://schemas.microsoft.com/office/powerpoint/2010/main" val="896902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143C0-4F23-B545-9533-520B5A87CA1E}" type="slidenum">
              <a:rPr lang="en-US" smtClean="0"/>
              <a:pPr/>
              <a:t>31</a:t>
            </a:fld>
            <a:endParaRPr lang="en-US" dirty="0"/>
          </a:p>
        </p:txBody>
      </p:sp>
    </p:spTree>
    <p:extLst>
      <p:ext uri="{BB962C8B-B14F-4D97-AF65-F5344CB8AC3E}">
        <p14:creationId xmlns:p14="http://schemas.microsoft.com/office/powerpoint/2010/main" val="965588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Arial"/>
                <a:ea typeface="+mn-ea"/>
                <a:cs typeface="+mn-cs"/>
              </a:rPr>
              <a:t>Geography, the science that you work with, is an integrating science of our world. It brings together all the other sciences -- hydrology, geology, climatology, sociology, anthropology, and all of the </a:t>
            </a:r>
            <a:r>
              <a:rPr lang="en-US" sz="1200" kern="1200" dirty="0" err="1" smtClean="0">
                <a:solidFill>
                  <a:schemeClr val="tx1"/>
                </a:solidFill>
                <a:effectLst/>
                <a:latin typeface="Arial"/>
                <a:ea typeface="+mn-ea"/>
                <a:cs typeface="+mn-cs"/>
              </a:rPr>
              <a:t>ologies</a:t>
            </a:r>
            <a:r>
              <a:rPr lang="en-US" sz="1200" kern="1200" dirty="0" smtClean="0">
                <a:solidFill>
                  <a:schemeClr val="tx1"/>
                </a:solidFill>
                <a:effectLst/>
                <a:latin typeface="Arial"/>
                <a:ea typeface="+mn-ea"/>
                <a:cs typeface="+mn-cs"/>
              </a:rPr>
              <a:t> rest on the spatial dimension. This framework provides rich content and also a context for understanding everything. And understanding is the key. It's one of the keys that will help us address and take on the big challenges of our world today. It's clear to me that that is what this community is all about.</a:t>
            </a:r>
          </a:p>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34</a:t>
            </a:fld>
            <a:endParaRPr lang="en-US" dirty="0"/>
          </a:p>
        </p:txBody>
      </p:sp>
    </p:spTree>
    <p:extLst>
      <p:ext uri="{BB962C8B-B14F-4D97-AF65-F5344CB8AC3E}">
        <p14:creationId xmlns:p14="http://schemas.microsoft.com/office/powerpoint/2010/main" val="2342845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35</a:t>
            </a:fld>
            <a:endParaRPr lang="en-US" dirty="0"/>
          </a:p>
        </p:txBody>
      </p:sp>
    </p:spTree>
    <p:extLst>
      <p:ext uri="{BB962C8B-B14F-4D97-AF65-F5344CB8AC3E}">
        <p14:creationId xmlns:p14="http://schemas.microsoft.com/office/powerpoint/2010/main" val="93366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C91B51-25EE-0147-9293-37E16A70024E}" type="datetime1">
              <a:rPr lang="en-US" smtClean="0"/>
              <a:t>7/24/2017</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940"/>
          <a:stretch/>
        </p:blipFill>
        <p:spPr>
          <a:xfrm>
            <a:off x="10013894" y="572078"/>
            <a:ext cx="1274495" cy="465533"/>
          </a:xfrm>
          <a:prstGeom prst="rect">
            <a:avLst/>
          </a:prstGeom>
        </p:spPr>
      </p:pic>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DEFD86-78C4-084A-B0B5-04A7A3431B39}" type="datetime1">
              <a:rPr lang="en-US" smtClean="0"/>
              <a:t>7/24/2017</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D5DF95B-0B80-6A4D-A813-6F9D9F38EBA2}" type="datetime1">
              <a:rPr lang="en-US" smtClean="0"/>
              <a:t>7/24/2017</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4E55AC9-5819-304B-AB8A-EC561A98EE59}" type="datetime1">
              <a:rPr lang="en-US" smtClean="0"/>
              <a:t>7/24/2017</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a:ea typeface="+mn-ea"/>
              <a:cs typeface="+mn-cs"/>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algn="l" eaLnBrk="0" hangingPunct="0">
              <a:lnSpc>
                <a:spcPts val="1800"/>
              </a:lnSpc>
            </a:pPr>
            <a:endParaRPr lang="en-US" sz="1400" b="1" dirty="0">
              <a:ea typeface="+mn-ea"/>
              <a:cs typeface="+mn-cs"/>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74F111-1245-FB4C-ACB7-129F68E66232}" type="datetime1">
              <a:rPr lang="en-US" smtClean="0"/>
              <a:t>7/24/2017</a:t>
            </a:fld>
            <a:endParaRPr lang="en-US"/>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8654739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80C21C6-642C-6F4C-B53C-06F3F35CEF14}" type="datetime1">
              <a:rPr lang="en-US" smtClean="0"/>
              <a:t>7/24/2017</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A0E3BE2-FFFE-0B46-AE5A-CBB4C5FEC6FC}" type="datetime1">
              <a:rPr lang="en-US" smtClean="0"/>
              <a:t>7/24/2017</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861994C-B8B3-A740-949B-C8D716F26A7F}" type="datetime1">
              <a:rPr lang="en-US" smtClean="0"/>
              <a:t>7/24/2017</a:t>
            </a:fld>
            <a:endParaRPr lang="en-US"/>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17F20F-8413-1548-BF61-558511100DB7}" type="datetime1">
              <a:rPr lang="en-US" smtClean="0"/>
              <a:t>7/24/2017</a:t>
            </a:fld>
            <a:endParaRPr lang="en-US"/>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27804856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gradFill flip="none" rotWithShape="1">
          <a:gsLst>
            <a:gs pos="100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D6FA6FB-FDD3-A446-B5AE-30BBE73852D8}" type="datetime1">
              <a:rPr lang="en-US" smtClean="0"/>
              <a:t>7/24/2017</a:t>
            </a:fld>
            <a:endParaRPr lang="en-US"/>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606155255"/>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Only_User Scree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3D0726-017F-9249-8B2E-2A4DDB444ED8}" type="datetime1">
              <a:rPr lang="en-US" smtClean="0"/>
              <a:t>7/24/2017</a:t>
            </a:fld>
            <a:endParaRPr lang="en-US"/>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3923879171"/>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7C214-390A-F944-BF27-73F37F4360F9}" type="datetime1">
              <a:rPr lang="en-US" smtClean="0"/>
              <a:t>7/24/2017</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198752500"/>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6225C2B-15EC-3348-B6CD-75D75F51F610}" type="datetime1">
              <a:rPr lang="en-US" smtClean="0"/>
              <a:t>7/24/2017</a:t>
            </a:fld>
            <a:endParaRPr lang="en-US"/>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extLst>
      <p:ext uri="{BB962C8B-B14F-4D97-AF65-F5344CB8AC3E}">
        <p14:creationId xmlns:p14="http://schemas.microsoft.com/office/powerpoint/2010/main" val="1741332608"/>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sri">
    <p:spTree>
      <p:nvGrpSpPr>
        <p:cNvPr id="1" name=""/>
        <p:cNvGrpSpPr/>
        <p:nvPr/>
      </p:nvGrpSpPr>
      <p:grpSpPr>
        <a:xfrm>
          <a:off x="0" y="0"/>
          <a:ext cx="0" cy="0"/>
          <a:chOff x="0" y="0"/>
          <a:chExt cx="0" cy="0"/>
        </a:xfrm>
      </p:grpSpPr>
      <p:sp>
        <p:nvSpPr>
          <p:cNvPr id="6" name="Parallelogram 10"/>
          <p:cNvSpPr/>
          <p:nvPr userDrawn="1"/>
        </p:nvSpPr>
        <p:spPr bwMode="auto">
          <a:xfrm rot="16811740" flipH="1">
            <a:off x="2821442" y="-2136101"/>
            <a:ext cx="6318215" cy="12766191"/>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 name="connsiteX0" fmla="*/ 0 w 5497956"/>
              <a:gd name="connsiteY0" fmla="*/ 0 h 6865697"/>
              <a:gd name="connsiteX1" fmla="*/ 5497956 w 5497956"/>
              <a:gd name="connsiteY1" fmla="*/ 0 h 6865697"/>
              <a:gd name="connsiteX2" fmla="*/ 3826999 w 5497956"/>
              <a:gd name="connsiteY2" fmla="*/ 4279505 h 6865697"/>
              <a:gd name="connsiteX3" fmla="*/ 2747818 w 5497956"/>
              <a:gd name="connsiteY3" fmla="*/ 6865697 h 6865697"/>
              <a:gd name="connsiteX4" fmla="*/ 0 w 5497956"/>
              <a:gd name="connsiteY4" fmla="*/ 0 h 6865697"/>
              <a:gd name="connsiteX0" fmla="*/ 0 w 5497956"/>
              <a:gd name="connsiteY0" fmla="*/ 0 h 5277653"/>
              <a:gd name="connsiteX1" fmla="*/ 5497956 w 5497956"/>
              <a:gd name="connsiteY1" fmla="*/ 0 h 5277653"/>
              <a:gd name="connsiteX2" fmla="*/ 3826999 w 5497956"/>
              <a:gd name="connsiteY2" fmla="*/ 4279505 h 5277653"/>
              <a:gd name="connsiteX3" fmla="*/ 2377650 w 5497956"/>
              <a:gd name="connsiteY3" fmla="*/ 5277653 h 5277653"/>
              <a:gd name="connsiteX4" fmla="*/ 0 w 5497956"/>
              <a:gd name="connsiteY4" fmla="*/ 0 h 5277653"/>
              <a:gd name="connsiteX0" fmla="*/ 0 w 3863432"/>
              <a:gd name="connsiteY0" fmla="*/ 2222226 h 5277653"/>
              <a:gd name="connsiteX1" fmla="*/ 3863432 w 3863432"/>
              <a:gd name="connsiteY1" fmla="*/ 0 h 5277653"/>
              <a:gd name="connsiteX2" fmla="*/ 2192475 w 3863432"/>
              <a:gd name="connsiteY2" fmla="*/ 4279505 h 5277653"/>
              <a:gd name="connsiteX3" fmla="*/ 743126 w 3863432"/>
              <a:gd name="connsiteY3" fmla="*/ 5277653 h 5277653"/>
              <a:gd name="connsiteX4" fmla="*/ 0 w 3863432"/>
              <a:gd name="connsiteY4" fmla="*/ 2222226 h 5277653"/>
              <a:gd name="connsiteX0" fmla="*/ 0 w 4172478"/>
              <a:gd name="connsiteY0" fmla="*/ 1085159 h 4140586"/>
              <a:gd name="connsiteX1" fmla="*/ 4172478 w 4172478"/>
              <a:gd name="connsiteY1" fmla="*/ 0 h 4140586"/>
              <a:gd name="connsiteX2" fmla="*/ 2192475 w 4172478"/>
              <a:gd name="connsiteY2" fmla="*/ 3142438 h 4140586"/>
              <a:gd name="connsiteX3" fmla="*/ 743126 w 4172478"/>
              <a:gd name="connsiteY3" fmla="*/ 4140586 h 4140586"/>
              <a:gd name="connsiteX4" fmla="*/ 0 w 4172478"/>
              <a:gd name="connsiteY4" fmla="*/ 1085159 h 4140586"/>
              <a:gd name="connsiteX0" fmla="*/ 0 w 3868783"/>
              <a:gd name="connsiteY0" fmla="*/ 887305 h 4140586"/>
              <a:gd name="connsiteX1" fmla="*/ 3868783 w 3868783"/>
              <a:gd name="connsiteY1" fmla="*/ 0 h 4140586"/>
              <a:gd name="connsiteX2" fmla="*/ 1888780 w 3868783"/>
              <a:gd name="connsiteY2" fmla="*/ 3142438 h 4140586"/>
              <a:gd name="connsiteX3" fmla="*/ 439431 w 3868783"/>
              <a:gd name="connsiteY3" fmla="*/ 4140586 h 4140586"/>
              <a:gd name="connsiteX4" fmla="*/ 0 w 3868783"/>
              <a:gd name="connsiteY4" fmla="*/ 887305 h 4140586"/>
              <a:gd name="connsiteX0" fmla="*/ 269818 w 4138601"/>
              <a:gd name="connsiteY0" fmla="*/ 887305 h 3536775"/>
              <a:gd name="connsiteX1" fmla="*/ 4138601 w 4138601"/>
              <a:gd name="connsiteY1" fmla="*/ 0 h 3536775"/>
              <a:gd name="connsiteX2" fmla="*/ 2158598 w 4138601"/>
              <a:gd name="connsiteY2" fmla="*/ 3142438 h 3536775"/>
              <a:gd name="connsiteX3" fmla="*/ 0 w 4138601"/>
              <a:gd name="connsiteY3" fmla="*/ 3536775 h 3536775"/>
              <a:gd name="connsiteX4" fmla="*/ 269818 w 4138601"/>
              <a:gd name="connsiteY4" fmla="*/ 887305 h 3536775"/>
              <a:gd name="connsiteX0" fmla="*/ 269818 w 4138601"/>
              <a:gd name="connsiteY0" fmla="*/ 887305 h 3635085"/>
              <a:gd name="connsiteX1" fmla="*/ 4138601 w 4138601"/>
              <a:gd name="connsiteY1" fmla="*/ 0 h 3635085"/>
              <a:gd name="connsiteX2" fmla="*/ 2376678 w 4138601"/>
              <a:gd name="connsiteY2" fmla="*/ 3635085 h 3635085"/>
              <a:gd name="connsiteX3" fmla="*/ 0 w 4138601"/>
              <a:gd name="connsiteY3" fmla="*/ 3536775 h 3635085"/>
              <a:gd name="connsiteX4" fmla="*/ 269818 w 4138601"/>
              <a:gd name="connsiteY4" fmla="*/ 887305 h 3635085"/>
              <a:gd name="connsiteX0" fmla="*/ 453784 w 4138601"/>
              <a:gd name="connsiteY0" fmla="*/ 250562 h 3635085"/>
              <a:gd name="connsiteX1" fmla="*/ 4138601 w 4138601"/>
              <a:gd name="connsiteY1" fmla="*/ 0 h 3635085"/>
              <a:gd name="connsiteX2" fmla="*/ 2376678 w 4138601"/>
              <a:gd name="connsiteY2" fmla="*/ 3635085 h 3635085"/>
              <a:gd name="connsiteX3" fmla="*/ 0 w 4138601"/>
              <a:gd name="connsiteY3" fmla="*/ 3536775 h 3635085"/>
              <a:gd name="connsiteX4" fmla="*/ 453784 w 4138601"/>
              <a:gd name="connsiteY4" fmla="*/ 250562 h 3635085"/>
              <a:gd name="connsiteX0" fmla="*/ 1391303 w 4138601"/>
              <a:gd name="connsiteY0" fmla="*/ 75768 h 3635085"/>
              <a:gd name="connsiteX1" fmla="*/ 4138601 w 4138601"/>
              <a:gd name="connsiteY1" fmla="*/ 0 h 3635085"/>
              <a:gd name="connsiteX2" fmla="*/ 2376678 w 4138601"/>
              <a:gd name="connsiteY2" fmla="*/ 3635085 h 3635085"/>
              <a:gd name="connsiteX3" fmla="*/ 0 w 4138601"/>
              <a:gd name="connsiteY3" fmla="*/ 3536775 h 3635085"/>
              <a:gd name="connsiteX4" fmla="*/ 1391303 w 4138601"/>
              <a:gd name="connsiteY4" fmla="*/ 75768 h 3635085"/>
              <a:gd name="connsiteX0" fmla="*/ 1391303 w 4138601"/>
              <a:gd name="connsiteY0" fmla="*/ 75768 h 3536775"/>
              <a:gd name="connsiteX1" fmla="*/ 4138601 w 4138601"/>
              <a:gd name="connsiteY1" fmla="*/ 0 h 3536775"/>
              <a:gd name="connsiteX2" fmla="*/ 1273242 w 4138601"/>
              <a:gd name="connsiteY2" fmla="*/ 3407480 h 3536775"/>
              <a:gd name="connsiteX3" fmla="*/ 0 w 4138601"/>
              <a:gd name="connsiteY3" fmla="*/ 3536775 h 3536775"/>
              <a:gd name="connsiteX4" fmla="*/ 1391303 w 4138601"/>
              <a:gd name="connsiteY4" fmla="*/ 75768 h 3536775"/>
              <a:gd name="connsiteX0" fmla="*/ 1391303 w 3058684"/>
              <a:gd name="connsiteY0" fmla="*/ 103474 h 3564481"/>
              <a:gd name="connsiteX1" fmla="*/ 3058684 w 3058684"/>
              <a:gd name="connsiteY1" fmla="*/ 0 h 3564481"/>
              <a:gd name="connsiteX2" fmla="*/ 1273242 w 3058684"/>
              <a:gd name="connsiteY2" fmla="*/ 3435186 h 3564481"/>
              <a:gd name="connsiteX3" fmla="*/ 0 w 3058684"/>
              <a:gd name="connsiteY3" fmla="*/ 3564481 h 3564481"/>
              <a:gd name="connsiteX4" fmla="*/ 1391303 w 3058684"/>
              <a:gd name="connsiteY4" fmla="*/ 103474 h 3564481"/>
              <a:gd name="connsiteX0" fmla="*/ 1521436 w 3188817"/>
              <a:gd name="connsiteY0" fmla="*/ 103474 h 3464355"/>
              <a:gd name="connsiteX1" fmla="*/ 3188817 w 3188817"/>
              <a:gd name="connsiteY1" fmla="*/ 0 h 3464355"/>
              <a:gd name="connsiteX2" fmla="*/ 1403375 w 3188817"/>
              <a:gd name="connsiteY2" fmla="*/ 3435186 h 3464355"/>
              <a:gd name="connsiteX3" fmla="*/ 0 w 3188817"/>
              <a:gd name="connsiteY3" fmla="*/ 3464355 h 3464355"/>
              <a:gd name="connsiteX4" fmla="*/ 1521436 w 3188817"/>
              <a:gd name="connsiteY4" fmla="*/ 103474 h 3464355"/>
              <a:gd name="connsiteX0" fmla="*/ 1521436 w 3188817"/>
              <a:gd name="connsiteY0" fmla="*/ 103474 h 3632772"/>
              <a:gd name="connsiteX1" fmla="*/ 3188817 w 3188817"/>
              <a:gd name="connsiteY1" fmla="*/ 0 h 3632772"/>
              <a:gd name="connsiteX2" fmla="*/ 1626674 w 3188817"/>
              <a:gd name="connsiteY2" fmla="*/ 3632772 h 3632772"/>
              <a:gd name="connsiteX3" fmla="*/ 0 w 3188817"/>
              <a:gd name="connsiteY3" fmla="*/ 3464355 h 3632772"/>
              <a:gd name="connsiteX4" fmla="*/ 1521436 w 3188817"/>
              <a:gd name="connsiteY4" fmla="*/ 103474 h 3632772"/>
              <a:gd name="connsiteX0" fmla="*/ 1521436 w 3605461"/>
              <a:gd name="connsiteY0" fmla="*/ 69855 h 3599153"/>
              <a:gd name="connsiteX1" fmla="*/ 3605461 w 3605461"/>
              <a:gd name="connsiteY1" fmla="*/ 0 h 3599153"/>
              <a:gd name="connsiteX2" fmla="*/ 1626674 w 3605461"/>
              <a:gd name="connsiteY2" fmla="*/ 3599153 h 3599153"/>
              <a:gd name="connsiteX3" fmla="*/ 0 w 3605461"/>
              <a:gd name="connsiteY3" fmla="*/ 3430736 h 3599153"/>
              <a:gd name="connsiteX4" fmla="*/ 1521436 w 3605461"/>
              <a:gd name="connsiteY4" fmla="*/ 69855 h 3599153"/>
              <a:gd name="connsiteX0" fmla="*/ 1488157 w 3605461"/>
              <a:gd name="connsiteY0" fmla="*/ 0 h 3645127"/>
              <a:gd name="connsiteX1" fmla="*/ 3605461 w 3605461"/>
              <a:gd name="connsiteY1" fmla="*/ 45974 h 3645127"/>
              <a:gd name="connsiteX2" fmla="*/ 1626674 w 3605461"/>
              <a:gd name="connsiteY2" fmla="*/ 3645127 h 3645127"/>
              <a:gd name="connsiteX3" fmla="*/ 0 w 3605461"/>
              <a:gd name="connsiteY3" fmla="*/ 3476710 h 3645127"/>
              <a:gd name="connsiteX4" fmla="*/ 1488157 w 3605461"/>
              <a:gd name="connsiteY4" fmla="*/ 0 h 3645127"/>
              <a:gd name="connsiteX0" fmla="*/ 1488157 w 3494077"/>
              <a:gd name="connsiteY0" fmla="*/ 138768 h 3783895"/>
              <a:gd name="connsiteX1" fmla="*/ 3494077 w 3494077"/>
              <a:gd name="connsiteY1" fmla="*/ 0 h 3783895"/>
              <a:gd name="connsiteX2" fmla="*/ 1626674 w 3494077"/>
              <a:gd name="connsiteY2" fmla="*/ 3783895 h 3783895"/>
              <a:gd name="connsiteX3" fmla="*/ 0 w 3494077"/>
              <a:gd name="connsiteY3" fmla="*/ 3615478 h 3783895"/>
              <a:gd name="connsiteX4" fmla="*/ 1488157 w 3494077"/>
              <a:gd name="connsiteY4" fmla="*/ 138768 h 3783895"/>
              <a:gd name="connsiteX0" fmla="*/ 1124549 w 3130469"/>
              <a:gd name="connsiteY0" fmla="*/ 138768 h 3783895"/>
              <a:gd name="connsiteX1" fmla="*/ 3130469 w 3130469"/>
              <a:gd name="connsiteY1" fmla="*/ 0 h 3783895"/>
              <a:gd name="connsiteX2" fmla="*/ 1263066 w 3130469"/>
              <a:gd name="connsiteY2" fmla="*/ 3783895 h 3783895"/>
              <a:gd name="connsiteX3" fmla="*/ 0 w 3130469"/>
              <a:gd name="connsiteY3" fmla="*/ 3710249 h 3783895"/>
              <a:gd name="connsiteX4" fmla="*/ 1124549 w 3130469"/>
              <a:gd name="connsiteY4" fmla="*/ 138768 h 3783895"/>
              <a:gd name="connsiteX0" fmla="*/ 1124549 w 2637804"/>
              <a:gd name="connsiteY0" fmla="*/ 122113 h 3767240"/>
              <a:gd name="connsiteX1" fmla="*/ 2637804 w 2637804"/>
              <a:gd name="connsiteY1" fmla="*/ 0 h 3767240"/>
              <a:gd name="connsiteX2" fmla="*/ 1263066 w 2637804"/>
              <a:gd name="connsiteY2" fmla="*/ 3767240 h 3767240"/>
              <a:gd name="connsiteX3" fmla="*/ 0 w 2637804"/>
              <a:gd name="connsiteY3" fmla="*/ 3693594 h 3767240"/>
              <a:gd name="connsiteX4" fmla="*/ 1124549 w 2637804"/>
              <a:gd name="connsiteY4" fmla="*/ 122113 h 3767240"/>
              <a:gd name="connsiteX0" fmla="*/ 1305037 w 2637804"/>
              <a:gd name="connsiteY0" fmla="*/ 0 h 3855679"/>
              <a:gd name="connsiteX1" fmla="*/ 2637804 w 2637804"/>
              <a:gd name="connsiteY1" fmla="*/ 88439 h 3855679"/>
              <a:gd name="connsiteX2" fmla="*/ 1263066 w 2637804"/>
              <a:gd name="connsiteY2" fmla="*/ 3855679 h 3855679"/>
              <a:gd name="connsiteX3" fmla="*/ 0 w 2637804"/>
              <a:gd name="connsiteY3" fmla="*/ 3782033 h 3855679"/>
              <a:gd name="connsiteX4" fmla="*/ 1305037 w 2637804"/>
              <a:gd name="connsiteY4" fmla="*/ 0 h 3855679"/>
              <a:gd name="connsiteX0" fmla="*/ 1264430 w 2637804"/>
              <a:gd name="connsiteY0" fmla="*/ 0 h 3899282"/>
              <a:gd name="connsiteX1" fmla="*/ 2637804 w 2637804"/>
              <a:gd name="connsiteY1" fmla="*/ 132042 h 3899282"/>
              <a:gd name="connsiteX2" fmla="*/ 1263066 w 2637804"/>
              <a:gd name="connsiteY2" fmla="*/ 3899282 h 3899282"/>
              <a:gd name="connsiteX3" fmla="*/ 0 w 2637804"/>
              <a:gd name="connsiteY3" fmla="*/ 3825636 h 3899282"/>
              <a:gd name="connsiteX4" fmla="*/ 1264430 w 2637804"/>
              <a:gd name="connsiteY4" fmla="*/ 0 h 3899282"/>
              <a:gd name="connsiteX0" fmla="*/ 1264430 w 2637804"/>
              <a:gd name="connsiteY0" fmla="*/ 0 h 4163698"/>
              <a:gd name="connsiteX1" fmla="*/ 2637804 w 2637804"/>
              <a:gd name="connsiteY1" fmla="*/ 132042 h 4163698"/>
              <a:gd name="connsiteX2" fmla="*/ 1331152 w 2637804"/>
              <a:gd name="connsiteY2" fmla="*/ 4163698 h 4163698"/>
              <a:gd name="connsiteX3" fmla="*/ 0 w 2637804"/>
              <a:gd name="connsiteY3" fmla="*/ 3825636 h 4163698"/>
              <a:gd name="connsiteX4" fmla="*/ 1264430 w 2637804"/>
              <a:gd name="connsiteY4" fmla="*/ 0 h 4163698"/>
              <a:gd name="connsiteX0" fmla="*/ 1182770 w 2556144"/>
              <a:gd name="connsiteY0" fmla="*/ 0 h 4163698"/>
              <a:gd name="connsiteX1" fmla="*/ 2556144 w 2556144"/>
              <a:gd name="connsiteY1" fmla="*/ 132042 h 4163698"/>
              <a:gd name="connsiteX2" fmla="*/ 1249492 w 2556144"/>
              <a:gd name="connsiteY2" fmla="*/ 4163698 h 4163698"/>
              <a:gd name="connsiteX3" fmla="*/ 0 w 2556144"/>
              <a:gd name="connsiteY3" fmla="*/ 3580706 h 4163698"/>
              <a:gd name="connsiteX4" fmla="*/ 1182770 w 2556144"/>
              <a:gd name="connsiteY4" fmla="*/ 0 h 4163698"/>
              <a:gd name="connsiteX0" fmla="*/ 1182770 w 2556144"/>
              <a:gd name="connsiteY0" fmla="*/ 0 h 3715230"/>
              <a:gd name="connsiteX1" fmla="*/ 2556144 w 2556144"/>
              <a:gd name="connsiteY1" fmla="*/ 132042 h 3715230"/>
              <a:gd name="connsiteX2" fmla="*/ 1481730 w 2556144"/>
              <a:gd name="connsiteY2" fmla="*/ 3715230 h 3715230"/>
              <a:gd name="connsiteX3" fmla="*/ 0 w 2556144"/>
              <a:gd name="connsiteY3" fmla="*/ 3580706 h 3715230"/>
              <a:gd name="connsiteX4" fmla="*/ 1182770 w 2556144"/>
              <a:gd name="connsiteY4" fmla="*/ 0 h 3715230"/>
              <a:gd name="connsiteX0" fmla="*/ 1182770 w 2556144"/>
              <a:gd name="connsiteY0" fmla="*/ 0 h 3745461"/>
              <a:gd name="connsiteX1" fmla="*/ 2556144 w 2556144"/>
              <a:gd name="connsiteY1" fmla="*/ 132042 h 3745461"/>
              <a:gd name="connsiteX2" fmla="*/ 1793329 w 2556144"/>
              <a:gd name="connsiteY2" fmla="*/ 3745461 h 3745461"/>
              <a:gd name="connsiteX3" fmla="*/ 0 w 2556144"/>
              <a:gd name="connsiteY3" fmla="*/ 3580706 h 3745461"/>
              <a:gd name="connsiteX4" fmla="*/ 1182770 w 2556144"/>
              <a:gd name="connsiteY4" fmla="*/ 0 h 3745461"/>
              <a:gd name="connsiteX0" fmla="*/ 810452 w 2556144"/>
              <a:gd name="connsiteY0" fmla="*/ 0 h 3786541"/>
              <a:gd name="connsiteX1" fmla="*/ 2556144 w 2556144"/>
              <a:gd name="connsiteY1" fmla="*/ 173122 h 3786541"/>
              <a:gd name="connsiteX2" fmla="*/ 1793329 w 2556144"/>
              <a:gd name="connsiteY2" fmla="*/ 3786541 h 3786541"/>
              <a:gd name="connsiteX3" fmla="*/ 0 w 2556144"/>
              <a:gd name="connsiteY3" fmla="*/ 3621786 h 3786541"/>
              <a:gd name="connsiteX4" fmla="*/ 810452 w 2556144"/>
              <a:gd name="connsiteY4" fmla="*/ 0 h 3786541"/>
              <a:gd name="connsiteX0" fmla="*/ 810452 w 2490881"/>
              <a:gd name="connsiteY0" fmla="*/ 0 h 3786541"/>
              <a:gd name="connsiteX1" fmla="*/ 2490881 w 2490881"/>
              <a:gd name="connsiteY1" fmla="*/ 479137 h 3786541"/>
              <a:gd name="connsiteX2" fmla="*/ 1793329 w 2490881"/>
              <a:gd name="connsiteY2" fmla="*/ 3786541 h 3786541"/>
              <a:gd name="connsiteX3" fmla="*/ 0 w 2490881"/>
              <a:gd name="connsiteY3" fmla="*/ 3621786 h 3786541"/>
              <a:gd name="connsiteX4" fmla="*/ 810452 w 2490881"/>
              <a:gd name="connsiteY4" fmla="*/ 0 h 3786541"/>
              <a:gd name="connsiteX0" fmla="*/ 750890 w 2490881"/>
              <a:gd name="connsiteY0" fmla="*/ 0 h 3470057"/>
              <a:gd name="connsiteX1" fmla="*/ 2490881 w 2490881"/>
              <a:gd name="connsiteY1" fmla="*/ 162653 h 3470057"/>
              <a:gd name="connsiteX2" fmla="*/ 1793329 w 2490881"/>
              <a:gd name="connsiteY2" fmla="*/ 3470057 h 3470057"/>
              <a:gd name="connsiteX3" fmla="*/ 0 w 2490881"/>
              <a:gd name="connsiteY3" fmla="*/ 3305302 h 3470057"/>
              <a:gd name="connsiteX4" fmla="*/ 750890 w 2490881"/>
              <a:gd name="connsiteY4" fmla="*/ 0 h 3470057"/>
              <a:gd name="connsiteX0" fmla="*/ 761393 w 2490881"/>
              <a:gd name="connsiteY0" fmla="*/ 0 h 3473996"/>
              <a:gd name="connsiteX1" fmla="*/ 2490881 w 2490881"/>
              <a:gd name="connsiteY1" fmla="*/ 166592 h 3473996"/>
              <a:gd name="connsiteX2" fmla="*/ 1793329 w 2490881"/>
              <a:gd name="connsiteY2" fmla="*/ 3473996 h 3473996"/>
              <a:gd name="connsiteX3" fmla="*/ 0 w 2490881"/>
              <a:gd name="connsiteY3" fmla="*/ 3309241 h 3473996"/>
              <a:gd name="connsiteX4" fmla="*/ 761393 w 2490881"/>
              <a:gd name="connsiteY4" fmla="*/ 0 h 3473996"/>
              <a:gd name="connsiteX0" fmla="*/ 756589 w 2486077"/>
              <a:gd name="connsiteY0" fmla="*/ 0 h 3473996"/>
              <a:gd name="connsiteX1" fmla="*/ 2486077 w 2486077"/>
              <a:gd name="connsiteY1" fmla="*/ 166592 h 3473996"/>
              <a:gd name="connsiteX2" fmla="*/ 1788525 w 2486077"/>
              <a:gd name="connsiteY2" fmla="*/ 3473996 h 3473996"/>
              <a:gd name="connsiteX3" fmla="*/ 0 w 2486077"/>
              <a:gd name="connsiteY3" fmla="*/ 3294834 h 3473996"/>
              <a:gd name="connsiteX4" fmla="*/ 756589 w 2486077"/>
              <a:gd name="connsiteY4" fmla="*/ 0 h 3473996"/>
              <a:gd name="connsiteX0" fmla="*/ 740384 w 2469872"/>
              <a:gd name="connsiteY0" fmla="*/ 0 h 3473996"/>
              <a:gd name="connsiteX1" fmla="*/ 2469872 w 2469872"/>
              <a:gd name="connsiteY1" fmla="*/ 166592 h 3473996"/>
              <a:gd name="connsiteX2" fmla="*/ 1772320 w 2469872"/>
              <a:gd name="connsiteY2" fmla="*/ 3473996 h 3473996"/>
              <a:gd name="connsiteX3" fmla="*/ 0 w 2469872"/>
              <a:gd name="connsiteY3" fmla="*/ 3301364 h 3473996"/>
              <a:gd name="connsiteX4" fmla="*/ 740384 w 2469872"/>
              <a:gd name="connsiteY4" fmla="*/ 0 h 3473996"/>
              <a:gd name="connsiteX0" fmla="*/ 740384 w 3180498"/>
              <a:gd name="connsiteY0" fmla="*/ 0 h 3473996"/>
              <a:gd name="connsiteX1" fmla="*/ 3180498 w 3180498"/>
              <a:gd name="connsiteY1" fmla="*/ 240494 h 3473996"/>
              <a:gd name="connsiteX2" fmla="*/ 1772320 w 3180498"/>
              <a:gd name="connsiteY2" fmla="*/ 3473996 h 3473996"/>
              <a:gd name="connsiteX3" fmla="*/ 0 w 3180498"/>
              <a:gd name="connsiteY3" fmla="*/ 3301364 h 3473996"/>
              <a:gd name="connsiteX4" fmla="*/ 740384 w 3180498"/>
              <a:gd name="connsiteY4" fmla="*/ 0 h 3473996"/>
              <a:gd name="connsiteX0" fmla="*/ 736813 w 3180498"/>
              <a:gd name="connsiteY0" fmla="*/ 0 h 3472657"/>
              <a:gd name="connsiteX1" fmla="*/ 3180498 w 3180498"/>
              <a:gd name="connsiteY1" fmla="*/ 239155 h 3472657"/>
              <a:gd name="connsiteX2" fmla="*/ 1772320 w 3180498"/>
              <a:gd name="connsiteY2" fmla="*/ 3472657 h 3472657"/>
              <a:gd name="connsiteX3" fmla="*/ 0 w 3180498"/>
              <a:gd name="connsiteY3" fmla="*/ 3300025 h 3472657"/>
              <a:gd name="connsiteX4" fmla="*/ 736813 w 3180498"/>
              <a:gd name="connsiteY4" fmla="*/ 0 h 3472657"/>
              <a:gd name="connsiteX0" fmla="*/ 736813 w 3187641"/>
              <a:gd name="connsiteY0" fmla="*/ 0 h 3472657"/>
              <a:gd name="connsiteX1" fmla="*/ 3187641 w 3187641"/>
              <a:gd name="connsiteY1" fmla="*/ 236478 h 3472657"/>
              <a:gd name="connsiteX2" fmla="*/ 1772320 w 3187641"/>
              <a:gd name="connsiteY2" fmla="*/ 3472657 h 3472657"/>
              <a:gd name="connsiteX3" fmla="*/ 0 w 3187641"/>
              <a:gd name="connsiteY3" fmla="*/ 3300025 h 3472657"/>
              <a:gd name="connsiteX4" fmla="*/ 736813 w 3187641"/>
              <a:gd name="connsiteY4" fmla="*/ 0 h 3472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7641" h="3472657">
                <a:moveTo>
                  <a:pt x="736813" y="0"/>
                </a:moveTo>
                <a:lnTo>
                  <a:pt x="3187641" y="236478"/>
                </a:lnTo>
                <a:lnTo>
                  <a:pt x="1772320" y="3472657"/>
                </a:lnTo>
                <a:lnTo>
                  <a:pt x="0" y="3300025"/>
                </a:lnTo>
                <a:lnTo>
                  <a:pt x="736813" y="0"/>
                </a:lnTo>
                <a:close/>
              </a:path>
            </a:pathLst>
          </a:custGeom>
          <a:gradFill flip="none" rotWithShape="1">
            <a:gsLst>
              <a:gs pos="98000">
                <a:srgbClr val="053264"/>
              </a:gs>
              <a:gs pos="51000">
                <a:srgbClr val="027FB5"/>
              </a:gs>
              <a:gs pos="0">
                <a:srgbClr val="00B9F2"/>
              </a:gs>
            </a:gsLst>
            <a:path path="circle">
              <a:fillToRect l="50000" t="50000" r="50000" b="50000"/>
            </a:path>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Parallelogram 10"/>
          <p:cNvSpPr/>
          <p:nvPr/>
        </p:nvSpPr>
        <p:spPr bwMode="auto">
          <a:xfrm rot="5400000" flipV="1">
            <a:off x="5295901"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008" y="2489995"/>
            <a:ext cx="6073985" cy="1878011"/>
          </a:xfrm>
          <a:prstGeom prst="rect">
            <a:avLst/>
          </a:prstGeom>
        </p:spPr>
      </p:pic>
      <p:sp>
        <p:nvSpPr>
          <p:cNvPr id="12" name="Parallelogram 10"/>
          <p:cNvSpPr/>
          <p:nvPr userDrawn="1"/>
        </p:nvSpPr>
        <p:spPr bwMode="auto">
          <a:xfrm rot="5400000" flipH="1">
            <a:off x="5320618" y="-642728"/>
            <a:ext cx="1555939" cy="12227867"/>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 name="connsiteX0" fmla="*/ 1085273 w 2777078"/>
              <a:gd name="connsiteY0" fmla="*/ 35863 h 12227861"/>
              <a:gd name="connsiteX1" fmla="*/ 2358932 w 2777078"/>
              <a:gd name="connsiteY1" fmla="*/ 0 h 12227861"/>
              <a:gd name="connsiteX2" fmla="*/ 2777078 w 2777078"/>
              <a:gd name="connsiteY2" fmla="*/ 12227861 h 12227861"/>
              <a:gd name="connsiteX3" fmla="*/ 0 w 2777078"/>
              <a:gd name="connsiteY3" fmla="*/ 12227861 h 12227861"/>
              <a:gd name="connsiteX4" fmla="*/ 1085273 w 2777078"/>
              <a:gd name="connsiteY4" fmla="*/ 35863 h 12227861"/>
              <a:gd name="connsiteX0" fmla="*/ 273578 w 1965383"/>
              <a:gd name="connsiteY0" fmla="*/ 35863 h 12245793"/>
              <a:gd name="connsiteX1" fmla="*/ 1547237 w 1965383"/>
              <a:gd name="connsiteY1" fmla="*/ 0 h 12245793"/>
              <a:gd name="connsiteX2" fmla="*/ 1965383 w 1965383"/>
              <a:gd name="connsiteY2" fmla="*/ 12227861 h 12245793"/>
              <a:gd name="connsiteX3" fmla="*/ 0 w 1965383"/>
              <a:gd name="connsiteY3" fmla="*/ 12245793 h 12245793"/>
              <a:gd name="connsiteX4" fmla="*/ 273578 w 1965383"/>
              <a:gd name="connsiteY4" fmla="*/ 35863 h 12245793"/>
              <a:gd name="connsiteX0" fmla="*/ 0 w 2257531"/>
              <a:gd name="connsiteY0" fmla="*/ 17934 h 12245793"/>
              <a:gd name="connsiteX1" fmla="*/ 1839385 w 2257531"/>
              <a:gd name="connsiteY1" fmla="*/ 0 h 12245793"/>
              <a:gd name="connsiteX2" fmla="*/ 2257531 w 2257531"/>
              <a:gd name="connsiteY2" fmla="*/ 12227861 h 12245793"/>
              <a:gd name="connsiteX3" fmla="*/ 292148 w 2257531"/>
              <a:gd name="connsiteY3" fmla="*/ 12245793 h 12245793"/>
              <a:gd name="connsiteX4" fmla="*/ 0 w 2257531"/>
              <a:gd name="connsiteY4" fmla="*/ 17934 h 12245793"/>
              <a:gd name="connsiteX0" fmla="*/ 0 w 2257531"/>
              <a:gd name="connsiteY0" fmla="*/ 17934 h 12245793"/>
              <a:gd name="connsiteX1" fmla="*/ 1445837 w 2257531"/>
              <a:gd name="connsiteY1" fmla="*/ 0 h 12245793"/>
              <a:gd name="connsiteX2" fmla="*/ 2257531 w 2257531"/>
              <a:gd name="connsiteY2" fmla="*/ 12227861 h 12245793"/>
              <a:gd name="connsiteX3" fmla="*/ 292148 w 2257531"/>
              <a:gd name="connsiteY3" fmla="*/ 12245793 h 12245793"/>
              <a:gd name="connsiteX4" fmla="*/ 0 w 2257531"/>
              <a:gd name="connsiteY4" fmla="*/ 17934 h 12245793"/>
              <a:gd name="connsiteX0" fmla="*/ 0 w 2134547"/>
              <a:gd name="connsiteY0" fmla="*/ 17934 h 12245793"/>
              <a:gd name="connsiteX1" fmla="*/ 1445837 w 2134547"/>
              <a:gd name="connsiteY1" fmla="*/ 0 h 12245793"/>
              <a:gd name="connsiteX2" fmla="*/ 2134547 w 2134547"/>
              <a:gd name="connsiteY2" fmla="*/ 12209931 h 12245793"/>
              <a:gd name="connsiteX3" fmla="*/ 292148 w 2134547"/>
              <a:gd name="connsiteY3" fmla="*/ 12245793 h 12245793"/>
              <a:gd name="connsiteX4" fmla="*/ 0 w 2134547"/>
              <a:gd name="connsiteY4" fmla="*/ 17934 h 12245793"/>
              <a:gd name="connsiteX0" fmla="*/ 0 w 2134547"/>
              <a:gd name="connsiteY0" fmla="*/ 17934 h 12227867"/>
              <a:gd name="connsiteX1" fmla="*/ 1445837 w 2134547"/>
              <a:gd name="connsiteY1" fmla="*/ 0 h 12227867"/>
              <a:gd name="connsiteX2" fmla="*/ 2134547 w 2134547"/>
              <a:gd name="connsiteY2" fmla="*/ 12209931 h 12227867"/>
              <a:gd name="connsiteX3" fmla="*/ 242953 w 2134547"/>
              <a:gd name="connsiteY3" fmla="*/ 12227867 h 12227867"/>
              <a:gd name="connsiteX4" fmla="*/ 0 w 2134547"/>
              <a:gd name="connsiteY4" fmla="*/ 17934 h 12227867"/>
              <a:gd name="connsiteX0" fmla="*/ 0 w 2134546"/>
              <a:gd name="connsiteY0" fmla="*/ 17934 h 12227867"/>
              <a:gd name="connsiteX1" fmla="*/ 1445837 w 2134546"/>
              <a:gd name="connsiteY1" fmla="*/ 0 h 12227867"/>
              <a:gd name="connsiteX2" fmla="*/ 2134546 w 2134546"/>
              <a:gd name="connsiteY2" fmla="*/ 12222126 h 12227867"/>
              <a:gd name="connsiteX3" fmla="*/ 242953 w 2134546"/>
              <a:gd name="connsiteY3" fmla="*/ 12227867 h 12227867"/>
              <a:gd name="connsiteX4" fmla="*/ 0 w 2134546"/>
              <a:gd name="connsiteY4" fmla="*/ 17934 h 12227867"/>
              <a:gd name="connsiteX0" fmla="*/ 0 w 2134546"/>
              <a:gd name="connsiteY0" fmla="*/ 17934 h 12227867"/>
              <a:gd name="connsiteX1" fmla="*/ 1445837 w 2134546"/>
              <a:gd name="connsiteY1" fmla="*/ 0 h 12227867"/>
              <a:gd name="connsiteX2" fmla="*/ 2134546 w 2134546"/>
              <a:gd name="connsiteY2" fmla="*/ 12222126 h 12227867"/>
              <a:gd name="connsiteX3" fmla="*/ 234590 w 2134546"/>
              <a:gd name="connsiteY3" fmla="*/ 12227867 h 12227867"/>
              <a:gd name="connsiteX4" fmla="*/ 0 w 2134546"/>
              <a:gd name="connsiteY4" fmla="*/ 17934 h 12227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546" h="12227867">
                <a:moveTo>
                  <a:pt x="0" y="17934"/>
                </a:moveTo>
                <a:lnTo>
                  <a:pt x="1445837" y="0"/>
                </a:lnTo>
                <a:lnTo>
                  <a:pt x="2134546" y="12222126"/>
                </a:lnTo>
                <a:lnTo>
                  <a:pt x="234590" y="12227867"/>
                </a:lnTo>
                <a:lnTo>
                  <a:pt x="0" y="17934"/>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6" name="Parallelogram 10"/>
          <p:cNvSpPr/>
          <p:nvPr userDrawn="1"/>
        </p:nvSpPr>
        <p:spPr bwMode="auto">
          <a:xfrm rot="5400000" flipH="1">
            <a:off x="4922486" y="-4888259"/>
            <a:ext cx="2364960" cy="12209928"/>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 name="connsiteX0" fmla="*/ 1085273 w 3244418"/>
              <a:gd name="connsiteY0" fmla="*/ 1 h 12191999"/>
              <a:gd name="connsiteX1" fmla="*/ 2777078 w 3244418"/>
              <a:gd name="connsiteY1" fmla="*/ 0 h 12191999"/>
              <a:gd name="connsiteX2" fmla="*/ 3244417 w 3244418"/>
              <a:gd name="connsiteY2" fmla="*/ 12191999 h 12191999"/>
              <a:gd name="connsiteX3" fmla="*/ 0 w 3244418"/>
              <a:gd name="connsiteY3" fmla="*/ 12191999 h 12191999"/>
              <a:gd name="connsiteX4" fmla="*/ 1085273 w 3244418"/>
              <a:gd name="connsiteY4" fmla="*/ 1 h 12191999"/>
              <a:gd name="connsiteX0" fmla="*/ 1085273 w 3244417"/>
              <a:gd name="connsiteY0" fmla="*/ 17930 h 12209928"/>
              <a:gd name="connsiteX1" fmla="*/ 2309739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 name="connsiteX0" fmla="*/ 1085273 w 3244417"/>
              <a:gd name="connsiteY0" fmla="*/ 17930 h 12209928"/>
              <a:gd name="connsiteX1" fmla="*/ 2186755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417" h="12209928">
                <a:moveTo>
                  <a:pt x="1085273" y="17930"/>
                </a:moveTo>
                <a:lnTo>
                  <a:pt x="2186755" y="0"/>
                </a:lnTo>
                <a:lnTo>
                  <a:pt x="3244417" y="12209928"/>
                </a:lnTo>
                <a:lnTo>
                  <a:pt x="0" y="12209928"/>
                </a:lnTo>
                <a:lnTo>
                  <a:pt x="1085273" y="17930"/>
                </a:lnTo>
                <a:close/>
              </a:path>
            </a:pathLst>
          </a:custGeom>
          <a:solidFill>
            <a:schemeClr val="accent4">
              <a:alpha val="3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3" name="Parallelogram 10"/>
          <p:cNvSpPr/>
          <p:nvPr userDrawn="1"/>
        </p:nvSpPr>
        <p:spPr bwMode="auto">
          <a:xfrm rot="5400000" flipH="1">
            <a:off x="5083850"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9" name="Parallelogram 10"/>
          <p:cNvSpPr/>
          <p:nvPr userDrawn="1"/>
        </p:nvSpPr>
        <p:spPr bwMode="auto">
          <a:xfrm rot="16200000">
            <a:off x="4904554" y="-454481"/>
            <a:ext cx="2364960" cy="12209928"/>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 name="connsiteX0" fmla="*/ 1085273 w 3244418"/>
              <a:gd name="connsiteY0" fmla="*/ 1 h 12191999"/>
              <a:gd name="connsiteX1" fmla="*/ 2777078 w 3244418"/>
              <a:gd name="connsiteY1" fmla="*/ 0 h 12191999"/>
              <a:gd name="connsiteX2" fmla="*/ 3244417 w 3244418"/>
              <a:gd name="connsiteY2" fmla="*/ 12191999 h 12191999"/>
              <a:gd name="connsiteX3" fmla="*/ 0 w 3244418"/>
              <a:gd name="connsiteY3" fmla="*/ 12191999 h 12191999"/>
              <a:gd name="connsiteX4" fmla="*/ 1085273 w 3244418"/>
              <a:gd name="connsiteY4" fmla="*/ 1 h 12191999"/>
              <a:gd name="connsiteX0" fmla="*/ 1085273 w 3244417"/>
              <a:gd name="connsiteY0" fmla="*/ 17930 h 12209928"/>
              <a:gd name="connsiteX1" fmla="*/ 2309739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 name="connsiteX0" fmla="*/ 1085273 w 3244417"/>
              <a:gd name="connsiteY0" fmla="*/ 17930 h 12209928"/>
              <a:gd name="connsiteX1" fmla="*/ 2186755 w 3244417"/>
              <a:gd name="connsiteY1" fmla="*/ 0 h 12209928"/>
              <a:gd name="connsiteX2" fmla="*/ 3244417 w 3244417"/>
              <a:gd name="connsiteY2" fmla="*/ 12209928 h 12209928"/>
              <a:gd name="connsiteX3" fmla="*/ 0 w 3244417"/>
              <a:gd name="connsiteY3" fmla="*/ 12209928 h 12209928"/>
              <a:gd name="connsiteX4" fmla="*/ 1085273 w 3244417"/>
              <a:gd name="connsiteY4" fmla="*/ 17930 h 12209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417" h="12209928">
                <a:moveTo>
                  <a:pt x="1085273" y="17930"/>
                </a:moveTo>
                <a:lnTo>
                  <a:pt x="2186755" y="0"/>
                </a:lnTo>
                <a:lnTo>
                  <a:pt x="3244417" y="12209928"/>
                </a:lnTo>
                <a:lnTo>
                  <a:pt x="0" y="12209928"/>
                </a:lnTo>
                <a:lnTo>
                  <a:pt x="1085273" y="17930"/>
                </a:lnTo>
                <a:close/>
              </a:path>
            </a:pathLst>
          </a:custGeom>
          <a:solidFill>
            <a:schemeClr val="accent4">
              <a:alpha val="34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lvl="0"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Parallelogram 10"/>
          <p:cNvSpPr/>
          <p:nvPr userDrawn="1"/>
        </p:nvSpPr>
        <p:spPr bwMode="auto">
          <a:xfrm rot="5400000" flipV="1">
            <a:off x="5083849" y="-268081"/>
            <a:ext cx="2024302" cy="12227861"/>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Tree>
    <p:extLst>
      <p:ext uri="{BB962C8B-B14F-4D97-AF65-F5344CB8AC3E}">
        <p14:creationId xmlns:p14="http://schemas.microsoft.com/office/powerpoint/2010/main" val="172624568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CE7E69C-4D79-BB49-9350-1FEE210EB4F7}" type="datetime1">
              <a:rPr lang="en-US" smtClean="0"/>
              <a:t>7/24/2017</a:t>
            </a:fld>
            <a:endParaRPr lang="en-US"/>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6800" r:id="rId1"/>
    <p:sldLayoutId id="2147486801" r:id="rId2"/>
    <p:sldLayoutId id="2147486802" r:id="rId3"/>
    <p:sldLayoutId id="2147486803" r:id="rId4"/>
    <p:sldLayoutId id="2147486804" r:id="rId5"/>
    <p:sldLayoutId id="2147486805" r:id="rId6"/>
    <p:sldLayoutId id="2147486806" r:id="rId7"/>
    <p:sldLayoutId id="2147486807" r:id="rId8"/>
    <p:sldLayoutId id="2147486808" r:id="rId9"/>
    <p:sldLayoutId id="2147486809" r:id="rId10"/>
    <p:sldLayoutId id="2147486810" r:id="rId11"/>
    <p:sldLayoutId id="2147486811" r:id="rId12"/>
    <p:sldLayoutId id="2147486812" r:id="rId13"/>
    <p:sldLayoutId id="2147486816" r:id="rId14"/>
  </p:sldLayoutIdLst>
  <p:transition spd="med">
    <p:fade/>
  </p:transition>
  <p:hf sldNum="0" hdr="0" ft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cf-pcmdi.llnl.gov/conformance/compliance-checker/" TargetMode="External"/><Relationship Id="rId4" Type="http://schemas.openxmlformats.org/officeDocument/2006/relationships/hyperlink" Target="http://cf-pcmdi.llnl.gov/"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3.xml"/><Relationship Id="rId7" Type="http://schemas.openxmlformats.org/officeDocument/2006/relationships/image" Target="../media/image31.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png"/><Relationship Id="rId10" Type="http://schemas.openxmlformats.org/officeDocument/2006/relationships/image" Target="../media/image34.png"/><Relationship Id="rId4" Type="http://schemas.openxmlformats.org/officeDocument/2006/relationships/image" Target="../media/image6.png"/><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hyperlink" Target="https://www.unidata.ucar.edu/software/netcdf/workshops/2012/netcdf_python/netcdf4python.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21.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5.wmf"/><Relationship Id="rId11" Type="http://schemas.openxmlformats.org/officeDocument/2006/relationships/image" Target="../media/image50.png"/><Relationship Id="rId5" Type="http://schemas.openxmlformats.org/officeDocument/2006/relationships/oleObject" Target="../embeddings/oleObject2.bin"/><Relationship Id="rId10" Type="http://schemas.openxmlformats.org/officeDocument/2006/relationships/image" Target="../media/image49.png"/><Relationship Id="rId4" Type="http://schemas.openxmlformats.org/officeDocument/2006/relationships/image" Target="../media/image5.png"/><Relationship Id="rId9"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http://dtc-sci01.esri.com/DeadZoneStoryMap/"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 y="0"/>
            <a:ext cx="12188171" cy="6855846"/>
          </a:xfrm>
          <a:prstGeom prst="rect">
            <a:avLst/>
          </a:prstGeom>
        </p:spPr>
      </p:pic>
      <p:sp>
        <p:nvSpPr>
          <p:cNvPr id="6" name="Title 5"/>
          <p:cNvSpPr>
            <a:spLocks noGrp="1"/>
          </p:cNvSpPr>
          <p:nvPr>
            <p:ph type="ctrTitle"/>
          </p:nvPr>
        </p:nvSpPr>
        <p:spPr>
          <a:xfrm>
            <a:off x="1284212" y="2093044"/>
            <a:ext cx="10716004" cy="1698120"/>
          </a:xfrm>
        </p:spPr>
        <p:txBody>
          <a:bodyPr/>
          <a:lstStyle/>
          <a:p>
            <a:pPr lvl="0" algn="l">
              <a:lnSpc>
                <a:spcPts val="5800"/>
              </a:lnSpc>
              <a:spcBef>
                <a:spcPts val="0"/>
              </a:spcBef>
            </a:pPr>
            <a:r>
              <a:rPr lang="en-US" sz="4400" b="0" dirty="0" smtClean="0">
                <a:solidFill>
                  <a:prstClr val="white"/>
                </a:solidFill>
                <a:ea typeface="Avenir LT Std 55 Roman" charset="0"/>
                <a:cs typeface="Avenir LT Std 55 Roman" charset="0"/>
              </a:rPr>
              <a:t>Multidimensional Scientific Data </a:t>
            </a:r>
            <a:br>
              <a:rPr lang="en-US" sz="4400" b="0" dirty="0" smtClean="0">
                <a:solidFill>
                  <a:prstClr val="white"/>
                </a:solidFill>
                <a:ea typeface="Avenir LT Std 55 Roman" charset="0"/>
                <a:cs typeface="Avenir LT Std 55 Roman" charset="0"/>
              </a:rPr>
            </a:br>
            <a:r>
              <a:rPr lang="en-US" sz="4400" b="0" dirty="0" smtClean="0">
                <a:solidFill>
                  <a:prstClr val="white"/>
                </a:solidFill>
                <a:ea typeface="Avenir LT Std 55 Roman" charset="0"/>
                <a:cs typeface="Avenir LT Std 55 Roman" charset="0"/>
              </a:rPr>
              <a:t>in ArcGIS</a:t>
            </a:r>
            <a:endParaRPr lang="en-US" sz="4400" dirty="0"/>
          </a:p>
        </p:txBody>
      </p:sp>
      <p:sp>
        <p:nvSpPr>
          <p:cNvPr id="4" name="Subtitle 3"/>
          <p:cNvSpPr>
            <a:spLocks noGrp="1"/>
          </p:cNvSpPr>
          <p:nvPr>
            <p:ph type="subTitle" idx="1"/>
          </p:nvPr>
        </p:nvSpPr>
        <p:spPr>
          <a:xfrm>
            <a:off x="1284212" y="4158228"/>
            <a:ext cx="8041184" cy="506239"/>
          </a:xfrm>
        </p:spPr>
        <p:txBody>
          <a:bodyPr/>
          <a:lstStyle/>
          <a:p>
            <a:pPr algn="l"/>
            <a:r>
              <a:rPr lang="en-US" dirty="0" smtClean="0">
                <a:cs typeface="Avenir LT Std 65 Medium" charset="0"/>
              </a:rPr>
              <a:t>Nawajish </a:t>
            </a:r>
            <a:r>
              <a:rPr lang="en-US" dirty="0" smtClean="0">
                <a:cs typeface="Avenir LT Std 65 Medium" charset="0"/>
              </a:rPr>
              <a:t>Noman, Christine White</a:t>
            </a:r>
            <a:endParaRPr lang="en-US" dirty="0" smtClean="0">
              <a:cs typeface="Avenir LT Std 65 Medium" charset="0"/>
            </a:endParaRPr>
          </a:p>
        </p:txBody>
      </p:sp>
      <p:pic>
        <p:nvPicPr>
          <p:cNvPr id="5" name="Picture 4"/>
          <p:cNvPicPr>
            <a:picLocks noChangeAspect="1"/>
          </p:cNvPicPr>
          <p:nvPr/>
        </p:nvPicPr>
        <p:blipFill rotWithShape="1">
          <a:blip r:embed="rId4">
            <a:alphaModFix amt="30000"/>
            <a:extLst>
              <a:ext uri="{28A0092B-C50C-407E-A947-70E740481C1C}">
                <a14:useLocalDpi xmlns:a14="http://schemas.microsoft.com/office/drawing/2010/main" val="0"/>
              </a:ext>
            </a:extLst>
          </a:blip>
          <a:srcRect r="3940"/>
          <a:stretch/>
        </p:blipFill>
        <p:spPr>
          <a:xfrm>
            <a:off x="10013894" y="572078"/>
            <a:ext cx="1274495" cy="465533"/>
          </a:xfrm>
          <a:prstGeom prst="rect">
            <a:avLst/>
          </a:prstGeom>
        </p:spPr>
      </p:pic>
      <p:sp>
        <p:nvSpPr>
          <p:cNvPr id="7" name="Subtitle 3"/>
          <p:cNvSpPr txBox="1">
            <a:spLocks/>
          </p:cNvSpPr>
          <p:nvPr/>
        </p:nvSpPr>
        <p:spPr bwMode="white">
          <a:xfrm>
            <a:off x="1284212" y="664545"/>
            <a:ext cx="8041184" cy="506239"/>
          </a:xfrm>
          <a:prstGeom prst="rect">
            <a:avLst/>
          </a:prstGeom>
          <a:noFill/>
        </p:spPr>
        <p:txBody>
          <a:bodyPr vert="horz" lIns="0" tIns="0" rIns="0" bIns="0" rtlCol="0">
            <a:noAutofit/>
          </a:bodyPr>
          <a:lstStyle>
            <a:lvl1pPr marL="0" indent="0" algn="ctr" defTabSz="457200" rtl="0" eaLnBrk="1" latinLnBrk="0" hangingPunct="1">
              <a:lnSpc>
                <a:spcPct val="100000"/>
              </a:lnSpc>
              <a:spcBef>
                <a:spcPts val="300"/>
              </a:spcBef>
              <a:spcAft>
                <a:spcPts val="600"/>
              </a:spcAft>
              <a:buClr>
                <a:schemeClr val="accent4">
                  <a:lumMod val="60000"/>
                  <a:lumOff val="40000"/>
                </a:schemeClr>
              </a:buClr>
              <a:buSzPct val="80000"/>
              <a:buFont typeface="Arial"/>
              <a:buNone/>
              <a:defRPr sz="2000" b="0" kern="1200">
                <a:solidFill>
                  <a:schemeClr val="tx1"/>
                </a:solidFill>
                <a:latin typeface="+mn-lt"/>
                <a:ea typeface="+mn-ea"/>
                <a:cs typeface="Arial"/>
              </a:defRPr>
            </a:lvl1pPr>
            <a:lvl2pPr marL="457200" indent="0" algn="ctr"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None/>
              <a:defRPr sz="1800" b="1" kern="1200">
                <a:solidFill>
                  <a:schemeClr val="tx1">
                    <a:tint val="75000"/>
                  </a:schemeClr>
                </a:solidFill>
                <a:latin typeface="+mn-lt"/>
                <a:ea typeface="+mn-ea"/>
                <a:cs typeface="Arial"/>
              </a:defRPr>
            </a:lvl2pPr>
            <a:lvl3pPr marL="914400" indent="0" algn="ctr"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None/>
              <a:defRPr sz="1600" b="1" kern="1200">
                <a:solidFill>
                  <a:schemeClr val="tx1">
                    <a:tint val="75000"/>
                  </a:schemeClr>
                </a:solidFill>
                <a:latin typeface="+mn-lt"/>
                <a:ea typeface="+mn-ea"/>
                <a:cs typeface="Arial"/>
              </a:defRPr>
            </a:lvl3pPr>
            <a:lvl4pPr marL="1371600" indent="0" algn="ctr" defTabSz="457200" rtl="0" eaLnBrk="1" latinLnBrk="0" hangingPunct="1">
              <a:lnSpc>
                <a:spcPts val="1800"/>
              </a:lnSpc>
              <a:spcBef>
                <a:spcPts val="0"/>
              </a:spcBef>
              <a:spcAft>
                <a:spcPts val="600"/>
              </a:spcAft>
              <a:buClr>
                <a:schemeClr val="accent4">
                  <a:lumMod val="60000"/>
                  <a:lumOff val="40000"/>
                </a:schemeClr>
              </a:buClr>
              <a:buSzPct val="80000"/>
              <a:buFont typeface="Lucida Grande"/>
              <a:buNone/>
              <a:defRPr sz="1400" b="1" kern="1200">
                <a:solidFill>
                  <a:schemeClr val="tx1">
                    <a:tint val="75000"/>
                  </a:schemeClr>
                </a:solidFill>
                <a:latin typeface="+mn-lt"/>
                <a:ea typeface="+mn-ea"/>
                <a:cs typeface="Arial"/>
              </a:defRPr>
            </a:lvl4pPr>
            <a:lvl5pPr marL="1828800" indent="0" algn="ctr" defTabSz="457200" rtl="0" eaLnBrk="1" latinLnBrk="0" hangingPunct="1">
              <a:lnSpc>
                <a:spcPts val="1900"/>
              </a:lnSpc>
              <a:spcBef>
                <a:spcPts val="0"/>
              </a:spcBef>
              <a:spcAft>
                <a:spcPts val="600"/>
              </a:spcAft>
              <a:buClr>
                <a:schemeClr val="accent4">
                  <a:lumMod val="60000"/>
                  <a:lumOff val="40000"/>
                </a:schemeClr>
              </a:buClr>
              <a:buSzPct val="80000"/>
              <a:buFont typeface="Lucida Grande"/>
              <a:buNone/>
              <a:defRPr lang="en-US" sz="1400" b="1" kern="1200">
                <a:solidFill>
                  <a:schemeClr val="tx1">
                    <a:tint val="75000"/>
                  </a:schemeClr>
                </a:solidFill>
                <a:latin typeface="+mn-lt"/>
                <a:ea typeface="+mn-ea"/>
                <a:cs typeface="Arial"/>
              </a:defRPr>
            </a:lvl5pPr>
            <a:lvl6pPr marL="2286000" indent="0" algn="ctr" defTabSz="401638" rtl="0" eaLnBrk="1" latinLnBrk="0" hangingPunct="1">
              <a:lnSpc>
                <a:spcPts val="1700"/>
              </a:lnSpc>
              <a:spcBef>
                <a:spcPts val="300"/>
              </a:spcBef>
              <a:spcAft>
                <a:spcPts val="300"/>
              </a:spcAft>
              <a:buSzPct val="80000"/>
              <a:buFont typeface="Lucida Grande"/>
              <a:buNone/>
              <a:tabLst>
                <a:tab pos="1484313" algn="l"/>
              </a:tabLst>
              <a:defRPr sz="1400" b="1" kern="1200">
                <a:solidFill>
                  <a:schemeClr val="tx1">
                    <a:tint val="75000"/>
                  </a:schemeClr>
                </a:solidFill>
                <a:latin typeface="Arial"/>
                <a:ea typeface="+mn-ea"/>
                <a:cs typeface="Arial"/>
              </a:defRPr>
            </a:lvl6pPr>
            <a:lvl7pPr marL="2743200" indent="0" algn="ctr" defTabSz="457200" rtl="0" eaLnBrk="1" latinLnBrk="0" hangingPunct="1">
              <a:lnSpc>
                <a:spcPts val="1700"/>
              </a:lnSpc>
              <a:spcBef>
                <a:spcPts val="300"/>
              </a:spcBef>
              <a:spcAft>
                <a:spcPts val="300"/>
              </a:spcAft>
              <a:buSzPct val="80000"/>
              <a:buFont typeface="Lucida Grande"/>
              <a:buNone/>
              <a:defRPr sz="1400" b="1" kern="1200">
                <a:solidFill>
                  <a:schemeClr val="tx1">
                    <a:tint val="75000"/>
                  </a:schemeClr>
                </a:solidFill>
                <a:latin typeface="Arial"/>
                <a:ea typeface="+mn-ea"/>
                <a:cs typeface="Arial"/>
              </a:defRPr>
            </a:lvl7pPr>
            <a:lvl8pPr marL="3200400" indent="0" algn="ctr" defTabSz="457200" rtl="0" eaLnBrk="1" latinLnBrk="0" hangingPunct="1">
              <a:lnSpc>
                <a:spcPts val="1700"/>
              </a:lnSpc>
              <a:spcBef>
                <a:spcPts val="300"/>
              </a:spcBef>
              <a:spcAft>
                <a:spcPts val="300"/>
              </a:spcAft>
              <a:buSzPct val="80000"/>
              <a:buFont typeface="Lucida Grande"/>
              <a:buNone/>
              <a:defRPr sz="1400" b="1" kern="1200">
                <a:solidFill>
                  <a:schemeClr val="tx1">
                    <a:tint val="75000"/>
                  </a:schemeClr>
                </a:solidFill>
                <a:latin typeface="Arial"/>
                <a:ea typeface="+mn-ea"/>
                <a:cs typeface="Arial"/>
              </a:defRPr>
            </a:lvl8pPr>
            <a:lvl9pPr marL="3657600" indent="0" algn="ctr" defTabSz="457200" rtl="0" eaLnBrk="1" latinLnBrk="0" hangingPunct="1">
              <a:lnSpc>
                <a:spcPts val="1700"/>
              </a:lnSpc>
              <a:spcBef>
                <a:spcPts val="300"/>
              </a:spcBef>
              <a:spcAft>
                <a:spcPts val="300"/>
              </a:spcAft>
              <a:buSzPct val="80000"/>
              <a:buFont typeface="Lucida Grande"/>
              <a:buNone/>
              <a:defRPr sz="1400" b="1" kern="1200">
                <a:solidFill>
                  <a:schemeClr val="tx1">
                    <a:tint val="75000"/>
                  </a:schemeClr>
                </a:solidFill>
                <a:latin typeface="Arial"/>
                <a:ea typeface="+mn-ea"/>
                <a:cs typeface="Arial"/>
              </a:defRPr>
            </a:lvl9pPr>
          </a:lstStyle>
          <a:p>
            <a:pPr algn="l"/>
            <a:r>
              <a:rPr lang="en-US" dirty="0" smtClean="0">
                <a:solidFill>
                  <a:schemeClr val="accent4">
                    <a:lumMod val="60000"/>
                    <a:lumOff val="40000"/>
                  </a:schemeClr>
                </a:solidFill>
                <a:cs typeface="Avenir LT Std 65 Medium" charset="0"/>
              </a:rPr>
              <a:t>ESIP Summer Meeting 2017 | July 25-28, 2017</a:t>
            </a:r>
            <a:endParaRPr lang="en-US" dirty="0" smtClean="0">
              <a:solidFill>
                <a:schemeClr val="accent4">
                  <a:lumMod val="60000"/>
                  <a:lumOff val="40000"/>
                </a:schemeClr>
              </a:solidFill>
              <a:cs typeface="Avenir LT Std 65 Medium" charset="0"/>
            </a:endParaRPr>
          </a:p>
        </p:txBody>
      </p:sp>
    </p:spTree>
    <p:extLst>
      <p:ext uri="{BB962C8B-B14F-4D97-AF65-F5344CB8AC3E}">
        <p14:creationId xmlns:p14="http://schemas.microsoft.com/office/powerpoint/2010/main" val="148618563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2" name="Title 1"/>
          <p:cNvSpPr>
            <a:spLocks noGrp="1"/>
          </p:cNvSpPr>
          <p:nvPr>
            <p:ph type="title"/>
          </p:nvPr>
        </p:nvSpPr>
        <p:spPr>
          <a:xfrm>
            <a:off x="685800" y="682625"/>
            <a:ext cx="10826496" cy="430887"/>
          </a:xfrm>
        </p:spPr>
        <p:txBody>
          <a:bodyPr/>
          <a:lstStyle/>
          <a:p>
            <a:r>
              <a:rPr lang="en-US" sz="2800" b="0" dirty="0" smtClean="0"/>
              <a:t>Outline</a:t>
            </a:r>
            <a:endParaRPr lang="en-US" sz="2800" b="0" dirty="0"/>
          </a:p>
        </p:txBody>
      </p:sp>
      <p:sp>
        <p:nvSpPr>
          <p:cNvPr id="3" name="Content Placeholder 2"/>
          <p:cNvSpPr>
            <a:spLocks noGrp="1"/>
          </p:cNvSpPr>
          <p:nvPr>
            <p:ph sz="quarter" idx="10"/>
          </p:nvPr>
        </p:nvSpPr>
        <p:spPr>
          <a:xfrm>
            <a:off x="914400" y="1828799"/>
            <a:ext cx="10369296" cy="4089115"/>
          </a:xfrm>
        </p:spPr>
        <p:txBody>
          <a:bodyPr/>
          <a:lstStyle/>
          <a:p>
            <a:r>
              <a:rPr lang="en-US" dirty="0" smtClean="0">
                <a:solidFill>
                  <a:schemeClr val="accent4">
                    <a:lumMod val="40000"/>
                    <a:lumOff val="60000"/>
                  </a:schemeClr>
                </a:solidFill>
                <a:effectLst>
                  <a:outerShdw blurRad="38100" dist="38100" dir="2700000" algn="tl">
                    <a:srgbClr val="000000">
                      <a:alpha val="43137"/>
                    </a:srgbClr>
                  </a:outerShdw>
                </a:effectLst>
              </a:rPr>
              <a:t>Part I</a:t>
            </a:r>
          </a:p>
          <a:p>
            <a:pPr lvl="1"/>
            <a:r>
              <a:rPr lang="en-US" b="0" dirty="0" smtClean="0">
                <a:effectLst>
                  <a:outerShdw blurRad="38100" dist="38100" dir="2700000" algn="tl">
                    <a:srgbClr val="000000">
                      <a:alpha val="43137"/>
                    </a:srgbClr>
                  </a:outerShdw>
                </a:effectLst>
              </a:rPr>
              <a:t>ArcGIS Platform</a:t>
            </a:r>
          </a:p>
          <a:p>
            <a:pPr lvl="1"/>
            <a:r>
              <a:rPr lang="en-US" b="0" dirty="0" smtClean="0">
                <a:effectLst>
                  <a:outerShdw blurRad="38100" dist="38100" dir="2700000" algn="tl">
                    <a:srgbClr val="000000">
                      <a:alpha val="43137"/>
                    </a:srgbClr>
                  </a:outerShdw>
                </a:effectLst>
              </a:rPr>
              <a:t>Scientific </a:t>
            </a:r>
            <a:r>
              <a:rPr lang="en-US" b="0" dirty="0">
                <a:effectLst>
                  <a:outerShdw blurRad="38100" dist="38100" dir="2700000" algn="tl">
                    <a:srgbClr val="000000">
                      <a:alpha val="43137"/>
                    </a:srgbClr>
                  </a:outerShdw>
                </a:effectLst>
              </a:rPr>
              <a:t>Multidimensional Data </a:t>
            </a:r>
          </a:p>
          <a:p>
            <a:pPr lvl="1"/>
            <a:r>
              <a:rPr lang="en-US" b="0" dirty="0">
                <a:effectLst>
                  <a:outerShdw blurRad="38100" dist="38100" dir="2700000" algn="tl">
                    <a:srgbClr val="000000">
                      <a:alpha val="43137"/>
                    </a:srgbClr>
                  </a:outerShdw>
                </a:effectLst>
              </a:rPr>
              <a:t>Ingest and Data </a:t>
            </a:r>
            <a:r>
              <a:rPr lang="en-US" b="0" dirty="0" smtClean="0">
                <a:effectLst>
                  <a:outerShdw blurRad="38100" dist="38100" dir="2700000" algn="tl">
                    <a:srgbClr val="000000">
                      <a:alpha val="43137"/>
                    </a:srgbClr>
                  </a:outerShdw>
                </a:effectLst>
              </a:rPr>
              <a:t>Management</a:t>
            </a:r>
          </a:p>
          <a:p>
            <a:r>
              <a:rPr lang="en-US" dirty="0">
                <a:solidFill>
                  <a:schemeClr val="accent4">
                    <a:lumMod val="40000"/>
                    <a:lumOff val="60000"/>
                  </a:schemeClr>
                </a:solidFill>
                <a:effectLst>
                  <a:outerShdw blurRad="38100" dist="38100" dir="2700000" algn="tl">
                    <a:srgbClr val="000000">
                      <a:alpha val="43137"/>
                    </a:srgbClr>
                  </a:outerShdw>
                </a:effectLst>
              </a:rPr>
              <a:t>Part </a:t>
            </a:r>
            <a:r>
              <a:rPr lang="en-US" dirty="0" smtClean="0">
                <a:solidFill>
                  <a:schemeClr val="accent4">
                    <a:lumMod val="40000"/>
                    <a:lumOff val="60000"/>
                  </a:schemeClr>
                </a:solidFill>
                <a:effectLst>
                  <a:outerShdw blurRad="38100" dist="38100" dir="2700000" algn="tl">
                    <a:srgbClr val="000000">
                      <a:alpha val="43137"/>
                    </a:srgbClr>
                  </a:outerShdw>
                </a:effectLst>
              </a:rPr>
              <a:t>II</a:t>
            </a:r>
            <a:endParaRPr lang="en-US" dirty="0">
              <a:solidFill>
                <a:schemeClr val="accent4">
                  <a:lumMod val="40000"/>
                  <a:lumOff val="60000"/>
                </a:schemeClr>
              </a:solidFill>
              <a:effectLst>
                <a:outerShdw blurRad="38100" dist="38100" dir="2700000" algn="tl">
                  <a:srgbClr val="000000">
                    <a:alpha val="43137"/>
                  </a:srgbClr>
                </a:outerShdw>
              </a:effectLst>
            </a:endParaRPr>
          </a:p>
          <a:p>
            <a:pPr lvl="1"/>
            <a:r>
              <a:rPr lang="en-US" b="0" dirty="0" smtClean="0">
                <a:effectLst>
                  <a:outerShdw blurRad="38100" dist="38100" dir="2700000" algn="tl">
                    <a:srgbClr val="000000">
                      <a:alpha val="43137"/>
                    </a:srgbClr>
                  </a:outerShdw>
                </a:effectLst>
              </a:rPr>
              <a:t>Data Exploration and Visualization</a:t>
            </a:r>
          </a:p>
          <a:p>
            <a:pPr lvl="1"/>
            <a:r>
              <a:rPr lang="en-US" b="0" dirty="0" smtClean="0">
                <a:effectLst>
                  <a:outerShdw blurRad="38100" dist="38100" dir="2700000" algn="tl">
                    <a:srgbClr val="000000">
                      <a:alpha val="43137"/>
                    </a:srgbClr>
                  </a:outerShdw>
                </a:effectLst>
              </a:rPr>
              <a:t>Analysis</a:t>
            </a:r>
          </a:p>
          <a:p>
            <a:pPr lvl="1"/>
            <a:r>
              <a:rPr lang="en-US" b="0" dirty="0">
                <a:effectLst>
                  <a:outerShdw blurRad="38100" dist="38100" dir="2700000" algn="tl">
                    <a:srgbClr val="000000">
                      <a:alpha val="43137"/>
                    </a:srgbClr>
                  </a:outerShdw>
                </a:effectLst>
              </a:rPr>
              <a:t>Extending Analytical Capabilities using </a:t>
            </a:r>
            <a:r>
              <a:rPr lang="en-US" b="0" dirty="0" smtClean="0">
                <a:effectLst>
                  <a:outerShdw blurRad="38100" dist="38100" dir="2700000" algn="tl">
                    <a:srgbClr val="000000">
                      <a:alpha val="43137"/>
                    </a:srgbClr>
                  </a:outerShdw>
                </a:effectLst>
              </a:rPr>
              <a:t>Python</a:t>
            </a:r>
          </a:p>
          <a:p>
            <a:r>
              <a:rPr lang="en-US" dirty="0">
                <a:solidFill>
                  <a:schemeClr val="accent4">
                    <a:lumMod val="40000"/>
                    <a:lumOff val="60000"/>
                  </a:schemeClr>
                </a:solidFill>
                <a:effectLst>
                  <a:outerShdw blurRad="38100" dist="38100" dir="2700000" algn="tl">
                    <a:srgbClr val="000000">
                      <a:alpha val="43137"/>
                    </a:srgbClr>
                  </a:outerShdw>
                </a:effectLst>
              </a:rPr>
              <a:t>Part </a:t>
            </a:r>
            <a:r>
              <a:rPr lang="en-US" dirty="0" smtClean="0">
                <a:solidFill>
                  <a:schemeClr val="accent4">
                    <a:lumMod val="40000"/>
                    <a:lumOff val="60000"/>
                  </a:schemeClr>
                </a:solidFill>
                <a:effectLst>
                  <a:outerShdw blurRad="38100" dist="38100" dir="2700000" algn="tl">
                    <a:srgbClr val="000000">
                      <a:alpha val="43137"/>
                    </a:srgbClr>
                  </a:outerShdw>
                </a:effectLst>
              </a:rPr>
              <a:t>III</a:t>
            </a:r>
            <a:endParaRPr lang="en-US" dirty="0">
              <a:solidFill>
                <a:schemeClr val="accent4">
                  <a:lumMod val="40000"/>
                  <a:lumOff val="60000"/>
                </a:schemeClr>
              </a:solidFill>
              <a:effectLst>
                <a:outerShdw blurRad="38100" dist="38100" dir="2700000" algn="tl">
                  <a:srgbClr val="000000">
                    <a:alpha val="43137"/>
                  </a:srgbClr>
                </a:outerShdw>
              </a:effectLst>
            </a:endParaRPr>
          </a:p>
          <a:p>
            <a:pPr lvl="1"/>
            <a:r>
              <a:rPr lang="en-US" b="0" dirty="0" smtClean="0">
                <a:effectLst>
                  <a:outerShdw blurRad="38100" dist="38100" dir="2700000" algn="tl">
                    <a:srgbClr val="000000">
                      <a:alpha val="43137"/>
                    </a:srgbClr>
                  </a:outerShdw>
                </a:effectLst>
              </a:rPr>
              <a:t>Publishing and Sharing Services</a:t>
            </a:r>
          </a:p>
          <a:p>
            <a:pPr lvl="1"/>
            <a:r>
              <a:rPr lang="en-US" b="0" dirty="0" smtClean="0">
                <a:effectLst>
                  <a:outerShdw blurRad="38100" dist="38100" dir="2700000" algn="tl">
                    <a:srgbClr val="000000">
                      <a:alpha val="43137"/>
                    </a:srgbClr>
                  </a:outerShdw>
                </a:effectLst>
              </a:rPr>
              <a:t>Consuming Services</a:t>
            </a:r>
            <a:endParaRPr lang="en-US" b="0"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549301375"/>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0"/>
            <a:ext cx="12192000" cy="6859283"/>
            <a:chOff x="0" y="-1284"/>
            <a:chExt cx="12192000" cy="6859283"/>
          </a:xfrm>
        </p:grpSpPr>
        <p:sp>
          <p:nvSpPr>
            <p:cNvPr id="16" name="Rectangle 15"/>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7" name="Picture 16"/>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pic>
          <p:nvPicPr>
            <p:cNvPr id="18" name="Picture 17"/>
            <p:cNvPicPr>
              <a:picLocks noChangeAspect="1"/>
            </p:cNvPicPr>
            <p:nvPr/>
          </p:nvPicPr>
          <p:blipFill rotWithShape="1">
            <a:blip r:embed="rId4">
              <a:alphaModFix amt="58000"/>
              <a:extLst>
                <a:ext uri="{28A0092B-C50C-407E-A947-70E740481C1C}">
                  <a14:useLocalDpi xmlns:a14="http://schemas.microsoft.com/office/drawing/2010/main" val="0"/>
                </a:ext>
              </a:extLst>
            </a:blip>
            <a:srcRect b="32826"/>
            <a:stretch/>
          </p:blipFill>
          <p:spPr>
            <a:xfrm>
              <a:off x="2" y="4682564"/>
              <a:ext cx="12191998" cy="2175435"/>
            </a:xfrm>
            <a:prstGeom prst="rect">
              <a:avLst/>
            </a:prstGeom>
          </p:spPr>
        </p:pic>
      </p:grpSp>
      <p:sp>
        <p:nvSpPr>
          <p:cNvPr id="8" name="Title 1"/>
          <p:cNvSpPr txBox="1">
            <a:spLocks/>
          </p:cNvSpPr>
          <p:nvPr/>
        </p:nvSpPr>
        <p:spPr>
          <a:xfrm>
            <a:off x="685800" y="685800"/>
            <a:ext cx="5537620" cy="298790"/>
          </a:xfrm>
          <a:prstGeom prst="rect">
            <a:avLst/>
          </a:prstGeom>
          <a:noFill/>
        </p:spPr>
        <p:txBody>
          <a:bodyPr lIns="0" rIns="0" anchor="ctr">
            <a:noAutofit/>
          </a:bodyPr>
          <a:lstStyle>
            <a:lvl1pPr algn="ctr" defTabSz="905759" rtl="0" eaLnBrk="1" latinLnBrk="0" hangingPunct="1">
              <a:lnSpc>
                <a:spcPct val="100000"/>
              </a:lnSpc>
              <a:spcBef>
                <a:spcPct val="0"/>
              </a:spcBef>
              <a:buNone/>
              <a:defRPr kumimoji="0" lang="en-US" sz="4600" b="1" i="0" kern="1200" cap="none" baseline="0">
                <a:solidFill>
                  <a:schemeClr val="accent4">
                    <a:lumMod val="40000"/>
                    <a:lumOff val="60000"/>
                  </a:schemeClr>
                </a:solidFill>
                <a:effectLst/>
                <a:latin typeface="+mj-lt"/>
                <a:ea typeface="+mj-ea"/>
                <a:cs typeface="Arial"/>
              </a:defRPr>
            </a:lvl1pPr>
          </a:lstStyle>
          <a:p>
            <a:pPr algn="l" defTabSz="919163"/>
            <a:r>
              <a:rPr lang="en-US" sz="2800" b="0" dirty="0" smtClean="0">
                <a:solidFill>
                  <a:srgbClr val="FFFFFF"/>
                </a:solidFill>
              </a:rPr>
              <a:t>ArcGIS Development</a:t>
            </a:r>
            <a:endParaRPr sz="2800" b="0" dirty="0">
              <a:solidFill>
                <a:srgbClr val="FFFFFF"/>
              </a:solidFill>
            </a:endParaRPr>
          </a:p>
        </p:txBody>
      </p:sp>
      <p:grpSp>
        <p:nvGrpSpPr>
          <p:cNvPr id="12" name="Trends"/>
          <p:cNvGrpSpPr/>
          <p:nvPr/>
        </p:nvGrpSpPr>
        <p:grpSpPr>
          <a:xfrm>
            <a:off x="4288424" y="639032"/>
            <a:ext cx="7167610" cy="345558"/>
            <a:chOff x="1434485" y="397388"/>
            <a:chExt cx="7167610" cy="345558"/>
          </a:xfrm>
        </p:grpSpPr>
        <p:sp>
          <p:nvSpPr>
            <p:cNvPr id="13" name="TextBox 12"/>
            <p:cNvSpPr txBox="1"/>
            <p:nvPr/>
          </p:nvSpPr>
          <p:spPr>
            <a:xfrm>
              <a:off x="1769905" y="397388"/>
              <a:ext cx="6832190" cy="345558"/>
            </a:xfrm>
            <a:prstGeom prst="rect">
              <a:avLst/>
            </a:prstGeom>
            <a:noFill/>
            <a:effectLst/>
          </p:spPr>
          <p:txBody>
            <a:bodyPr wrap="square" lIns="0" tIns="0" rIns="0" bIns="0" rtlCol="0" anchor="b">
              <a:noAutofit/>
            </a:bodyPr>
            <a:lstStyle/>
            <a:p>
              <a:r>
                <a:rPr lang="en-US" sz="1900" dirty="0" smtClean="0">
                  <a:solidFill>
                    <a:schemeClr val="accent4">
                      <a:lumMod val="40000"/>
                      <a:lumOff val="60000"/>
                    </a:schemeClr>
                  </a:solidFill>
                </a:rPr>
                <a:t>Trends in Capabilities</a:t>
              </a:r>
              <a:endParaRPr lang="en-US" sz="1900" dirty="0">
                <a:solidFill>
                  <a:schemeClr val="accent4">
                    <a:lumMod val="40000"/>
                    <a:lumOff val="60000"/>
                  </a:schemeClr>
                </a:solidFill>
              </a:endParaRPr>
            </a:p>
          </p:txBody>
        </p:sp>
        <p:sp>
          <p:nvSpPr>
            <p:cNvPr id="14" name="Title 1"/>
            <p:cNvSpPr txBox="1">
              <a:spLocks noChangeAspect="1"/>
            </p:cNvSpPr>
            <p:nvPr/>
          </p:nvSpPr>
          <p:spPr>
            <a:xfrm rot="8100000">
              <a:off x="1434485" y="540578"/>
              <a:ext cx="134177" cy="133746"/>
            </a:xfrm>
            <a:custGeom>
              <a:avLst/>
              <a:gdLst>
                <a:gd name="connsiteX0" fmla="*/ 0 w 1143000"/>
                <a:gd name="connsiteY0" fmla="*/ 0 h 1139328"/>
                <a:gd name="connsiteX1" fmla="*/ 1143000 w 1143000"/>
                <a:gd name="connsiteY1" fmla="*/ 0 h 1139328"/>
                <a:gd name="connsiteX2" fmla="*/ 1143000 w 1143000"/>
                <a:gd name="connsiteY2" fmla="*/ 1139328 h 1139328"/>
                <a:gd name="connsiteX3" fmla="*/ 0 w 1143000"/>
                <a:gd name="connsiteY3" fmla="*/ 1139328 h 1139328"/>
                <a:gd name="connsiteX4" fmla="*/ 0 w 1143000"/>
                <a:gd name="connsiteY4" fmla="*/ 0 h 1139328"/>
                <a:gd name="connsiteX0" fmla="*/ 0 w 1143000"/>
                <a:gd name="connsiteY0" fmla="*/ 0 h 1139328"/>
                <a:gd name="connsiteX1" fmla="*/ 1143000 w 1143000"/>
                <a:gd name="connsiteY1" fmla="*/ 0 h 1139328"/>
                <a:gd name="connsiteX2" fmla="*/ 0 w 1143000"/>
                <a:gd name="connsiteY2" fmla="*/ 1139328 h 1139328"/>
                <a:gd name="connsiteX3" fmla="*/ 0 w 1143000"/>
                <a:gd name="connsiteY3" fmla="*/ 0 h 1139328"/>
              </a:gdLst>
              <a:ahLst/>
              <a:cxnLst>
                <a:cxn ang="0">
                  <a:pos x="connsiteX0" y="connsiteY0"/>
                </a:cxn>
                <a:cxn ang="0">
                  <a:pos x="connsiteX1" y="connsiteY1"/>
                </a:cxn>
                <a:cxn ang="0">
                  <a:pos x="connsiteX2" y="connsiteY2"/>
                </a:cxn>
                <a:cxn ang="0">
                  <a:pos x="connsiteX3" y="connsiteY3"/>
                </a:cxn>
              </a:cxnLst>
              <a:rect l="l" t="t" r="r" b="b"/>
              <a:pathLst>
                <a:path w="1143000" h="1139328">
                  <a:moveTo>
                    <a:pt x="0" y="0"/>
                  </a:moveTo>
                  <a:lnTo>
                    <a:pt x="1143000" y="0"/>
                  </a:lnTo>
                  <a:lnTo>
                    <a:pt x="0" y="1139328"/>
                  </a:lnTo>
                  <a:lnTo>
                    <a:pt x="0" y="0"/>
                  </a:lnTo>
                  <a:close/>
                </a:path>
              </a:pathLst>
            </a:custGeom>
            <a:solidFill>
              <a:srgbClr val="AAD04B"/>
            </a:solidFill>
            <a:ln>
              <a:noFill/>
            </a:ln>
          </p:spPr>
          <p:txBody>
            <a:bodyPr lIns="0" rIns="0" anchor="ctr">
              <a:noAutofit/>
            </a:bodyPr>
            <a:lstStyle>
              <a:defPPr>
                <a:defRPr lang="en-US"/>
              </a:defPPr>
              <a:lvl1pPr marL="801688" defTabSz="919163">
                <a:lnSpc>
                  <a:spcPct val="100000"/>
                </a:lnSpc>
                <a:spcBef>
                  <a:spcPct val="0"/>
                </a:spcBef>
                <a:buNone/>
                <a:defRPr kumimoji="0" sz="10400" b="0" i="0" cap="none" baseline="0">
                  <a:solidFill>
                    <a:srgbClr val="FFFFFF"/>
                  </a:solidFill>
                  <a:effectLst/>
                  <a:latin typeface="+mj-lt"/>
                  <a:ea typeface="+mj-ea"/>
                  <a:cs typeface="Arial"/>
                </a:defRPr>
              </a:lvl1pPr>
            </a:lstStyle>
            <a:p>
              <a:endParaRPr lang="en-US" dirty="0"/>
            </a:p>
          </p:txBody>
        </p:sp>
      </p:grpSp>
      <p:sp>
        <p:nvSpPr>
          <p:cNvPr id="46" name="Content Placeholder 22"/>
          <p:cNvSpPr txBox="1">
            <a:spLocks/>
          </p:cNvSpPr>
          <p:nvPr/>
        </p:nvSpPr>
        <p:spPr>
          <a:xfrm>
            <a:off x="9146012" y="1518019"/>
            <a:ext cx="2572374" cy="620270"/>
          </a:xfrm>
          <a:prstGeom prst="rect">
            <a:avLst/>
          </a:prstGeom>
          <a:noFill/>
        </p:spPr>
        <p:txBody>
          <a:bodyPr vert="horz" lIns="0" tIns="0" rIns="0" bIns="0" rtlCol="0">
            <a:noAutofit/>
          </a:bodyPr>
          <a:lstStyle>
            <a:defPPr>
              <a:defRPr lang="en-US"/>
            </a:defPPr>
            <a:lvl1pPr marL="176213" indent="-176213">
              <a:lnSpc>
                <a:spcPct val="100000"/>
              </a:lnSpc>
              <a:spcBef>
                <a:spcPts val="300"/>
              </a:spcBef>
              <a:spcAft>
                <a:spcPts val="600"/>
              </a:spcAft>
              <a:buClr>
                <a:schemeClr val="accent4">
                  <a:lumMod val="60000"/>
                  <a:lumOff val="40000"/>
                </a:schemeClr>
              </a:buClr>
              <a:buSzPct val="80000"/>
              <a:buFont typeface="Arial"/>
              <a:buChar char="•"/>
              <a:defRPr sz="1600" b="1">
                <a:cs typeface="Arial"/>
              </a:defRPr>
            </a:lvl1pPr>
            <a:lvl2pPr indent="-173736">
              <a:lnSpc>
                <a:spcPct val="100000"/>
              </a:lnSpc>
              <a:spcBef>
                <a:spcPts val="0"/>
              </a:spcBef>
              <a:spcAft>
                <a:spcPts val="600"/>
              </a:spcAft>
              <a:buClr>
                <a:schemeClr val="accent4">
                  <a:lumMod val="60000"/>
                  <a:lumOff val="40000"/>
                </a:schemeClr>
              </a:buClr>
              <a:buSzPct val="80000"/>
              <a:buFont typeface="Lucida Grande"/>
              <a:buChar char="-"/>
              <a:defRPr b="1">
                <a:cs typeface="Arial"/>
              </a:defRPr>
            </a:lvl2pPr>
            <a:lvl3pPr marL="795528" indent="-173736">
              <a:lnSpc>
                <a:spcPct val="100000"/>
              </a:lnSpc>
              <a:spcBef>
                <a:spcPts val="0"/>
              </a:spcBef>
              <a:spcAft>
                <a:spcPts val="600"/>
              </a:spcAft>
              <a:buClr>
                <a:schemeClr val="accent4">
                  <a:lumMod val="60000"/>
                  <a:lumOff val="40000"/>
                </a:schemeClr>
              </a:buClr>
              <a:buSzPct val="80000"/>
              <a:buFont typeface="Lucida Grande"/>
              <a:buChar char="-"/>
              <a:defRPr sz="1600" b="1">
                <a:cs typeface="Arial"/>
              </a:defRPr>
            </a:lvl3pPr>
            <a:lvl4pPr marL="1216152" indent="-173736">
              <a:lnSpc>
                <a:spcPts val="1800"/>
              </a:lnSpc>
              <a:spcBef>
                <a:spcPts val="0"/>
              </a:spcBef>
              <a:spcAft>
                <a:spcPts val="600"/>
              </a:spcAft>
              <a:buClr>
                <a:schemeClr val="accent4">
                  <a:lumMod val="60000"/>
                  <a:lumOff val="40000"/>
                </a:schemeClr>
              </a:buClr>
              <a:buSzPct val="80000"/>
              <a:buFont typeface="Lucida Grande"/>
              <a:buChar char="-"/>
              <a:defRPr sz="1400" b="1">
                <a:cs typeface="Arial"/>
              </a:defRPr>
            </a:lvl4pPr>
            <a:lvl5pPr marL="1546225" indent="-176213">
              <a:lnSpc>
                <a:spcPts val="1900"/>
              </a:lnSpc>
              <a:spcBef>
                <a:spcPts val="0"/>
              </a:spcBef>
              <a:spcAft>
                <a:spcPts val="600"/>
              </a:spcAft>
              <a:buClr>
                <a:schemeClr val="accent4">
                  <a:lumMod val="60000"/>
                  <a:lumOff val="40000"/>
                </a:schemeClr>
              </a:buClr>
              <a:buSzPct val="80000"/>
              <a:buFont typeface="Lucida Grande"/>
              <a:buChar char="-"/>
              <a:defRPr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a:lnSpc>
                <a:spcPts val="1700"/>
              </a:lnSpc>
              <a:spcBef>
                <a:spcPts val="300"/>
              </a:spcBef>
              <a:spcAft>
                <a:spcPts val="300"/>
              </a:spcAft>
              <a:buSzPct val="80000"/>
              <a:buFont typeface="Lucida Grande"/>
              <a:buChar char="-"/>
              <a:defRPr sz="1400" b="1">
                <a:latin typeface="Arial"/>
                <a:cs typeface="Arial"/>
              </a:defRPr>
            </a:lvl7pPr>
            <a:lvl8pPr marL="2286000" indent="-173038">
              <a:lnSpc>
                <a:spcPts val="1700"/>
              </a:lnSpc>
              <a:spcBef>
                <a:spcPts val="300"/>
              </a:spcBef>
              <a:spcAft>
                <a:spcPts val="300"/>
              </a:spcAft>
              <a:buSzPct val="80000"/>
              <a:buFont typeface="Lucida Grande"/>
              <a:buChar char="-"/>
              <a:defRPr sz="1400" b="1">
                <a:latin typeface="Arial"/>
                <a:cs typeface="Arial"/>
              </a:defRPr>
            </a:lvl8pPr>
            <a:lvl9pPr marL="2452688" indent="-163513">
              <a:lnSpc>
                <a:spcPts val="1700"/>
              </a:lnSpc>
              <a:spcBef>
                <a:spcPts val="300"/>
              </a:spcBef>
              <a:spcAft>
                <a:spcPts val="300"/>
              </a:spcAft>
              <a:buSzPct val="80000"/>
              <a:buFont typeface="Lucida Grande"/>
              <a:buChar char="-"/>
              <a:defRPr sz="1400" b="1">
                <a:latin typeface="Arial"/>
                <a:cs typeface="Arial"/>
              </a:defRPr>
            </a:lvl9pPr>
          </a:lstStyle>
          <a:p>
            <a:pPr marL="0" indent="0">
              <a:lnSpc>
                <a:spcPts val="2000"/>
              </a:lnSpc>
              <a:spcBef>
                <a:spcPts val="0"/>
              </a:spcBef>
              <a:spcAft>
                <a:spcPts val="0"/>
              </a:spcAft>
              <a:buClr>
                <a:srgbClr val="00B9F2">
                  <a:lumMod val="60000"/>
                  <a:lumOff val="40000"/>
                </a:srgbClr>
              </a:buClr>
              <a:buFont typeface="Arial"/>
              <a:buNone/>
            </a:pPr>
            <a:r>
              <a:rPr lang="en-US" sz="1400" b="0" i="1" dirty="0" smtClean="0">
                <a:solidFill>
                  <a:schemeClr val="tx2">
                    <a:lumMod val="60000"/>
                    <a:lumOff val="40000"/>
                  </a:schemeClr>
                </a:solidFill>
              </a:rPr>
              <a:t>ArcGIS is Evolving as a Remote </a:t>
            </a:r>
            <a:r>
              <a:rPr lang="en-US" sz="1400" b="0" i="1" dirty="0">
                <a:solidFill>
                  <a:schemeClr val="tx2">
                    <a:lumMod val="60000"/>
                    <a:lumOff val="40000"/>
                  </a:schemeClr>
                </a:solidFill>
              </a:rPr>
              <a:t>S</a:t>
            </a:r>
            <a:r>
              <a:rPr lang="en-US" sz="1400" b="0" i="1" dirty="0" smtClean="0">
                <a:solidFill>
                  <a:schemeClr val="tx2">
                    <a:lumMod val="60000"/>
                    <a:lumOff val="40000"/>
                  </a:schemeClr>
                </a:solidFill>
              </a:rPr>
              <a:t>ensing Software Platform</a:t>
            </a:r>
            <a:endParaRPr lang="en-US" sz="1400" b="0" i="1" dirty="0">
              <a:solidFill>
                <a:schemeClr val="tx2">
                  <a:lumMod val="60000"/>
                  <a:lumOff val="40000"/>
                </a:schemeClr>
              </a:solidFill>
            </a:endParaRPr>
          </a:p>
        </p:txBody>
      </p:sp>
      <p:sp>
        <p:nvSpPr>
          <p:cNvPr id="58" name="TextBox 57"/>
          <p:cNvSpPr txBox="1"/>
          <p:nvPr/>
        </p:nvSpPr>
        <p:spPr>
          <a:xfrm>
            <a:off x="9152919" y="2159390"/>
            <a:ext cx="2565467" cy="3784210"/>
          </a:xfrm>
          <a:prstGeom prst="rect">
            <a:avLst/>
          </a:prstGeom>
          <a:noFill/>
          <a:effectLst/>
        </p:spPr>
        <p:txBody>
          <a:bodyPr wrap="square" lIns="0" tIns="0" rIns="0" bIns="0" rtlCol="0">
            <a:noAutofit/>
          </a:bodyPr>
          <a:lstStyle/>
          <a:p>
            <a:pPr marL="342900" indent="-342900" eaLnBrk="0" hangingPunct="0">
              <a:lnSpc>
                <a:spcPts val="1800"/>
              </a:lnSpc>
              <a:buFont typeface="Wingdings" panose="05000000000000000000" pitchFamily="2" charset="2"/>
              <a:buChar char="ü"/>
            </a:pPr>
            <a:r>
              <a:rPr lang="en-US" sz="1200" dirty="0" smtClean="0"/>
              <a:t>Sensor Support</a:t>
            </a:r>
          </a:p>
          <a:p>
            <a:pPr lvl="1" eaLnBrk="0" hangingPunct="0">
              <a:lnSpc>
                <a:spcPts val="1800"/>
              </a:lnSpc>
              <a:spcAft>
                <a:spcPts val="1200"/>
              </a:spcAft>
            </a:pPr>
            <a:r>
              <a:rPr lang="en-US" sz="1000" dirty="0" smtClean="0">
                <a:solidFill>
                  <a:schemeClr val="bg2">
                    <a:lumMod val="20000"/>
                    <a:lumOff val="80000"/>
                  </a:schemeClr>
                </a:solidFill>
              </a:rPr>
              <a:t>EO, RADAR, LiDAR, FMV,…</a:t>
            </a:r>
          </a:p>
          <a:p>
            <a:pPr marL="342900" indent="-342900" eaLnBrk="0" hangingPunct="0">
              <a:lnSpc>
                <a:spcPts val="1800"/>
              </a:lnSpc>
              <a:buFont typeface="Wingdings" panose="05000000000000000000" pitchFamily="2" charset="2"/>
              <a:buChar char="ü"/>
            </a:pPr>
            <a:r>
              <a:rPr lang="en-US" sz="1200" dirty="0" smtClean="0"/>
              <a:t>&gt; 80 Formats</a:t>
            </a:r>
          </a:p>
          <a:p>
            <a:pPr lvl="1" eaLnBrk="0" hangingPunct="0">
              <a:lnSpc>
                <a:spcPts val="1800"/>
              </a:lnSpc>
              <a:spcAft>
                <a:spcPts val="1200"/>
              </a:spcAft>
            </a:pPr>
            <a:r>
              <a:rPr lang="en-US" sz="1000" dirty="0" smtClean="0">
                <a:solidFill>
                  <a:schemeClr val="bg2">
                    <a:lumMod val="20000"/>
                    <a:lumOff val="80000"/>
                  </a:schemeClr>
                </a:solidFill>
              </a:rPr>
              <a:t>HDF, </a:t>
            </a:r>
            <a:r>
              <a:rPr lang="en-US" sz="1000" dirty="0" err="1" smtClean="0">
                <a:solidFill>
                  <a:schemeClr val="bg2">
                    <a:lumMod val="20000"/>
                    <a:lumOff val="80000"/>
                  </a:schemeClr>
                </a:solidFill>
              </a:rPr>
              <a:t>NetCDF</a:t>
            </a:r>
            <a:r>
              <a:rPr lang="en-US" sz="1000" dirty="0" smtClean="0">
                <a:solidFill>
                  <a:schemeClr val="bg2">
                    <a:lumMod val="20000"/>
                    <a:lumOff val="80000"/>
                  </a:schemeClr>
                </a:solidFill>
              </a:rPr>
              <a:t>, GRIB, NITF</a:t>
            </a:r>
          </a:p>
          <a:p>
            <a:pPr marL="342900" indent="-342900" eaLnBrk="0" hangingPunct="0">
              <a:lnSpc>
                <a:spcPts val="1800"/>
              </a:lnSpc>
              <a:spcAft>
                <a:spcPts val="1200"/>
              </a:spcAft>
              <a:buFont typeface="Wingdings" panose="05000000000000000000" pitchFamily="2" charset="2"/>
              <a:buChar char="ü"/>
            </a:pPr>
            <a:r>
              <a:rPr lang="en-US" sz="1200" dirty="0"/>
              <a:t>Image </a:t>
            </a:r>
            <a:r>
              <a:rPr lang="en-US" sz="1200" dirty="0" smtClean="0"/>
              <a:t>Processing</a:t>
            </a:r>
            <a:endParaRPr lang="en-US" sz="1200" dirty="0"/>
          </a:p>
          <a:p>
            <a:pPr marL="342900" indent="-342900" eaLnBrk="0" hangingPunct="0">
              <a:lnSpc>
                <a:spcPts val="1800"/>
              </a:lnSpc>
              <a:spcAft>
                <a:spcPts val="1200"/>
              </a:spcAft>
              <a:buFont typeface="Wingdings" panose="05000000000000000000" pitchFamily="2" charset="2"/>
              <a:buChar char="ü"/>
            </a:pPr>
            <a:r>
              <a:rPr lang="en-US" sz="1200" dirty="0" smtClean="0"/>
              <a:t>Distributed </a:t>
            </a:r>
            <a:r>
              <a:rPr lang="en-US" sz="1200" dirty="0"/>
              <a:t>Data &amp; </a:t>
            </a:r>
            <a:r>
              <a:rPr lang="en-US" sz="1200" dirty="0" smtClean="0"/>
              <a:t>Analytics</a:t>
            </a:r>
          </a:p>
          <a:p>
            <a:pPr marL="342900" indent="-342900" eaLnBrk="0" hangingPunct="0">
              <a:lnSpc>
                <a:spcPts val="1800"/>
              </a:lnSpc>
              <a:spcAft>
                <a:spcPts val="1200"/>
              </a:spcAft>
              <a:buFont typeface="Wingdings" panose="05000000000000000000" pitchFamily="2" charset="2"/>
              <a:buChar char="ü"/>
            </a:pPr>
            <a:r>
              <a:rPr lang="en-US" sz="1200" dirty="0" smtClean="0"/>
              <a:t>Management and Dissemination</a:t>
            </a:r>
          </a:p>
          <a:p>
            <a:pPr marL="342900" indent="-342900" eaLnBrk="0" hangingPunct="0">
              <a:lnSpc>
                <a:spcPts val="1800"/>
              </a:lnSpc>
              <a:buFont typeface="Wingdings" panose="05000000000000000000" pitchFamily="2" charset="2"/>
              <a:buChar char="ü"/>
            </a:pPr>
            <a:r>
              <a:rPr lang="en-US" sz="1200" dirty="0" smtClean="0"/>
              <a:t>Web Services and Standards</a:t>
            </a:r>
          </a:p>
          <a:p>
            <a:pPr lvl="1" eaLnBrk="0" hangingPunct="0">
              <a:lnSpc>
                <a:spcPts val="1800"/>
              </a:lnSpc>
              <a:spcAft>
                <a:spcPts val="1200"/>
              </a:spcAft>
            </a:pPr>
            <a:r>
              <a:rPr lang="en-US" sz="1000" dirty="0" smtClean="0">
                <a:solidFill>
                  <a:schemeClr val="bg2">
                    <a:lumMod val="20000"/>
                    <a:lumOff val="80000"/>
                  </a:schemeClr>
                </a:solidFill>
              </a:rPr>
              <a:t>WMS, WCS, KML,…</a:t>
            </a:r>
            <a:endParaRPr lang="en-US" sz="1000" dirty="0">
              <a:solidFill>
                <a:schemeClr val="bg2">
                  <a:lumMod val="20000"/>
                  <a:lumOff val="80000"/>
                </a:schemeClr>
              </a:solidFill>
            </a:endParaRPr>
          </a:p>
          <a:p>
            <a:pPr marL="342900" indent="-342900" eaLnBrk="0" hangingPunct="0">
              <a:lnSpc>
                <a:spcPts val="1800"/>
              </a:lnSpc>
              <a:spcAft>
                <a:spcPts val="1200"/>
              </a:spcAft>
              <a:buFont typeface="Wingdings" panose="05000000000000000000" pitchFamily="2" charset="2"/>
              <a:buChar char="ü"/>
            </a:pPr>
            <a:endParaRPr lang="en-US" sz="1200" dirty="0" smtClean="0"/>
          </a:p>
        </p:txBody>
      </p:sp>
      <p:graphicFrame>
        <p:nvGraphicFramePr>
          <p:cNvPr id="61" name="Chart 60"/>
          <p:cNvGraphicFramePr/>
          <p:nvPr>
            <p:extLst>
              <p:ext uri="{D42A27DB-BD31-4B8C-83A1-F6EECF244321}">
                <p14:modId xmlns:p14="http://schemas.microsoft.com/office/powerpoint/2010/main" val="4145383785"/>
              </p:ext>
            </p:extLst>
          </p:nvPr>
        </p:nvGraphicFramePr>
        <p:xfrm>
          <a:off x="569671" y="1518019"/>
          <a:ext cx="8128000" cy="4731741"/>
        </p:xfrm>
        <a:graphic>
          <a:graphicData uri="http://schemas.openxmlformats.org/drawingml/2006/chart">
            <c:chart xmlns:c="http://schemas.openxmlformats.org/drawingml/2006/chart" xmlns:r="http://schemas.openxmlformats.org/officeDocument/2006/relationships" r:id="rId5"/>
          </a:graphicData>
        </a:graphic>
      </p:graphicFrame>
      <p:sp>
        <p:nvSpPr>
          <p:cNvPr id="5" name="Right Arrow 4"/>
          <p:cNvSpPr/>
          <p:nvPr/>
        </p:nvSpPr>
        <p:spPr bwMode="auto">
          <a:xfrm rot="16200000">
            <a:off x="9733585" y="5546865"/>
            <a:ext cx="1276995" cy="807534"/>
          </a:xfrm>
          <a:prstGeom prst="rightArrow">
            <a:avLst/>
          </a:prstGeom>
          <a:solidFill>
            <a:schemeClr val="tx1">
              <a:alpha val="40000"/>
            </a:scheme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chemeClr val="bg2">
                    <a:lumMod val="75000"/>
                  </a:schemeClr>
                </a:solidFill>
                <a:latin typeface="Arial" charset="0"/>
                <a:ea typeface="ＭＳ Ｐゴシック" pitchFamily="16" charset="-128"/>
                <a:cs typeface="ＭＳ Ｐゴシック" pitchFamily="-97" charset="-128"/>
              </a:rPr>
              <a:t>R&amp;D Staff</a:t>
            </a:r>
            <a:endParaRPr lang="en-US" sz="1400" b="1" dirty="0">
              <a:solidFill>
                <a:schemeClr val="bg2">
                  <a:lumMod val="75000"/>
                </a:schemeClr>
              </a:solidFill>
              <a:latin typeface="Arial" charset="0"/>
              <a:ea typeface="ＭＳ Ｐゴシック" pitchFamily="16" charset="-128"/>
              <a:cs typeface="ＭＳ Ｐゴシック" pitchFamily="-97" charset="-128"/>
            </a:endParaRPr>
          </a:p>
        </p:txBody>
      </p:sp>
    </p:spTree>
    <p:extLst>
      <p:ext uri="{BB962C8B-B14F-4D97-AF65-F5344CB8AC3E}">
        <p14:creationId xmlns:p14="http://schemas.microsoft.com/office/powerpoint/2010/main" val="248094567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2" name="Picture 6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pic>
        <p:nvPicPr>
          <p:cNvPr id="9" name="Picture 8"/>
          <p:cNvPicPr>
            <a:picLocks noChangeAspect="1"/>
          </p:cNvPicPr>
          <p:nvPr/>
        </p:nvPicPr>
        <p:blipFill>
          <a:blip r:embed="rId4"/>
          <a:stretch>
            <a:fillRect/>
          </a:stretch>
        </p:blipFill>
        <p:spPr>
          <a:xfrm>
            <a:off x="8157014" y="4090162"/>
            <a:ext cx="2530265" cy="1703400"/>
          </a:xfrm>
          <a:prstGeom prst="rect">
            <a:avLst/>
          </a:prstGeom>
        </p:spPr>
      </p:pic>
      <p:sp>
        <p:nvSpPr>
          <p:cNvPr id="3" name="Title 2"/>
          <p:cNvSpPr>
            <a:spLocks noGrp="1"/>
          </p:cNvSpPr>
          <p:nvPr>
            <p:ph type="title"/>
          </p:nvPr>
        </p:nvSpPr>
        <p:spPr>
          <a:xfrm>
            <a:off x="685800" y="682625"/>
            <a:ext cx="10826496" cy="430887"/>
          </a:xfrm>
        </p:spPr>
        <p:txBody>
          <a:bodyPr/>
          <a:lstStyle/>
          <a:p>
            <a:r>
              <a:rPr lang="en-US" sz="2800" b="0" dirty="0" smtClean="0"/>
              <a:t>Scientific Multidimensional Data</a:t>
            </a:r>
            <a:endParaRPr lang="en-US" sz="2800" b="0" dirty="0"/>
          </a:p>
        </p:txBody>
      </p:sp>
      <p:sp>
        <p:nvSpPr>
          <p:cNvPr id="5" name="Content Placeholder 4"/>
          <p:cNvSpPr>
            <a:spLocks noGrp="1"/>
          </p:cNvSpPr>
          <p:nvPr>
            <p:ph sz="quarter" idx="10"/>
          </p:nvPr>
        </p:nvSpPr>
        <p:spPr/>
        <p:txBody>
          <a:bodyPr/>
          <a:lstStyle/>
          <a:p>
            <a:pPr>
              <a:buFont typeface="Arial" panose="020B0604020202020204" pitchFamily="34" charset="0"/>
              <a:buChar char="•"/>
            </a:pPr>
            <a:r>
              <a:rPr lang="en-US" b="0" dirty="0"/>
              <a:t>Stored in </a:t>
            </a:r>
            <a:r>
              <a:rPr lang="en-US" b="0" dirty="0" err="1"/>
              <a:t>n</a:t>
            </a:r>
            <a:r>
              <a:rPr lang="en-US" b="0" dirty="0" err="1" smtClean="0"/>
              <a:t>etCDF</a:t>
            </a:r>
            <a:r>
              <a:rPr lang="en-US" b="0" dirty="0"/>
              <a:t>, GRIB, and HDF formats</a:t>
            </a:r>
          </a:p>
          <a:p>
            <a:pPr>
              <a:buFont typeface="Arial" panose="020B0604020202020204" pitchFamily="34" charset="0"/>
              <a:buChar char="•"/>
            </a:pPr>
            <a:r>
              <a:rPr lang="en-US" b="0" dirty="0"/>
              <a:t>Multidimensional </a:t>
            </a:r>
          </a:p>
          <a:p>
            <a:pPr>
              <a:buFont typeface="Arial" panose="020B0604020202020204" pitchFamily="34" charset="0"/>
              <a:buChar char="•"/>
            </a:pPr>
            <a:endParaRPr lang="en-US" b="0" dirty="0" smtClean="0"/>
          </a:p>
          <a:p>
            <a:pPr>
              <a:buFont typeface="Arial" panose="020B0604020202020204" pitchFamily="34" charset="0"/>
              <a:buChar char="•"/>
            </a:pPr>
            <a:r>
              <a:rPr lang="en-US" b="0" dirty="0"/>
              <a:t>Ocean data</a:t>
            </a:r>
          </a:p>
          <a:p>
            <a:pPr marL="283464" lvl="1" indent="0">
              <a:buNone/>
            </a:pPr>
            <a:r>
              <a:rPr lang="en-US" b="0" i="1" dirty="0"/>
              <a:t>Sea temperature, salinity, ocean current</a:t>
            </a:r>
          </a:p>
          <a:p>
            <a:pPr>
              <a:buFont typeface="Arial" panose="020B0604020202020204" pitchFamily="34" charset="0"/>
              <a:buChar char="•"/>
            </a:pPr>
            <a:r>
              <a:rPr lang="en-US" b="0" dirty="0"/>
              <a:t>Weather data</a:t>
            </a:r>
          </a:p>
          <a:p>
            <a:pPr marL="283464" lvl="1" indent="0">
              <a:buNone/>
            </a:pPr>
            <a:r>
              <a:rPr lang="en-US" b="0" i="1" dirty="0"/>
              <a:t>Temperature, humidity, wind</a:t>
            </a:r>
          </a:p>
          <a:p>
            <a:pPr>
              <a:buFont typeface="Arial" panose="020B0604020202020204" pitchFamily="34" charset="0"/>
              <a:buChar char="•"/>
            </a:pPr>
            <a:r>
              <a:rPr lang="en-US" b="0" dirty="0"/>
              <a:t>Land</a:t>
            </a:r>
          </a:p>
          <a:p>
            <a:pPr marL="283464" lvl="1" indent="0">
              <a:buNone/>
            </a:pPr>
            <a:r>
              <a:rPr lang="en-US" b="0" i="1" dirty="0"/>
              <a:t>Soil moisture, NDVI, land cover</a:t>
            </a:r>
          </a:p>
          <a:p>
            <a:endParaRPr lang="en-US" dirty="0"/>
          </a:p>
        </p:txBody>
      </p:sp>
      <p:pic>
        <p:nvPicPr>
          <p:cNvPr id="7" name="Picture 6"/>
          <p:cNvPicPr>
            <a:picLocks noChangeAspect="1"/>
          </p:cNvPicPr>
          <p:nvPr/>
        </p:nvPicPr>
        <p:blipFill>
          <a:blip r:embed="rId5"/>
          <a:stretch>
            <a:fillRect/>
          </a:stretch>
        </p:blipFill>
        <p:spPr>
          <a:xfrm>
            <a:off x="9120824" y="4754231"/>
            <a:ext cx="2434122" cy="1659120"/>
          </a:xfrm>
          <a:prstGeom prst="rect">
            <a:avLst/>
          </a:prstGeom>
        </p:spPr>
      </p:pic>
      <p:pic>
        <p:nvPicPr>
          <p:cNvPr id="10" name="Picture 9"/>
          <p:cNvPicPr>
            <a:picLocks noChangeAspect="1"/>
          </p:cNvPicPr>
          <p:nvPr/>
        </p:nvPicPr>
        <p:blipFill>
          <a:blip r:embed="rId6"/>
          <a:stretch>
            <a:fillRect/>
          </a:stretch>
        </p:blipFill>
        <p:spPr>
          <a:xfrm>
            <a:off x="5927855" y="4883962"/>
            <a:ext cx="2711064" cy="1239441"/>
          </a:xfrm>
          <a:prstGeom prst="rect">
            <a:avLst/>
          </a:prstGeom>
        </p:spPr>
      </p:pic>
      <p:grpSp>
        <p:nvGrpSpPr>
          <p:cNvPr id="8" name="Group 7"/>
          <p:cNvGrpSpPr/>
          <p:nvPr/>
        </p:nvGrpSpPr>
        <p:grpSpPr>
          <a:xfrm>
            <a:off x="7648158" y="714643"/>
            <a:ext cx="3519987" cy="2815497"/>
            <a:chOff x="-50980" y="1566750"/>
            <a:chExt cx="4507261" cy="3669698"/>
          </a:xfrm>
        </p:grpSpPr>
        <p:grpSp>
          <p:nvGrpSpPr>
            <p:cNvPr id="11" name="Group 10"/>
            <p:cNvGrpSpPr/>
            <p:nvPr/>
          </p:nvGrpSpPr>
          <p:grpSpPr>
            <a:xfrm>
              <a:off x="3048082" y="2689177"/>
              <a:ext cx="1408199" cy="1861827"/>
              <a:chOff x="1885823" y="1405367"/>
              <a:chExt cx="1408199" cy="1861827"/>
            </a:xfrm>
          </p:grpSpPr>
          <p:grpSp>
            <p:nvGrpSpPr>
              <p:cNvPr id="576" name="Group 575"/>
              <p:cNvGrpSpPr/>
              <p:nvPr/>
            </p:nvGrpSpPr>
            <p:grpSpPr>
              <a:xfrm>
                <a:off x="1886363" y="2244436"/>
                <a:ext cx="1404818" cy="1022758"/>
                <a:chOff x="1914071" y="2253672"/>
                <a:chExt cx="1404818" cy="1022758"/>
              </a:xfrm>
            </p:grpSpPr>
            <p:sp>
              <p:nvSpPr>
                <p:cNvPr id="604" name="Rectangle 60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5" name="Rectangle 60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6" name="Rectangle 60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7" name="Rectangle 60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8" name="Rectangle 60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9" name="Rectangle 60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10" name="Rectangle 60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11" name="Rectangle 61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77" name="Group 576"/>
              <p:cNvGrpSpPr/>
              <p:nvPr/>
            </p:nvGrpSpPr>
            <p:grpSpPr>
              <a:xfrm>
                <a:off x="1889204" y="1966107"/>
                <a:ext cx="1404818" cy="1022758"/>
                <a:chOff x="1914071" y="2253672"/>
                <a:chExt cx="1404818" cy="1022758"/>
              </a:xfrm>
            </p:grpSpPr>
            <p:sp>
              <p:nvSpPr>
                <p:cNvPr id="596" name="Rectangle 595"/>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7" name="Rectangle 596"/>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8" name="Rectangle 597"/>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9" name="Rectangle 598"/>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0" name="Rectangle 599"/>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1" name="Rectangle 600"/>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2" name="Rectangle 601"/>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3" name="Rectangle 602"/>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78" name="Group 577"/>
              <p:cNvGrpSpPr/>
              <p:nvPr/>
            </p:nvGrpSpPr>
            <p:grpSpPr>
              <a:xfrm>
                <a:off x="1885823" y="1688959"/>
                <a:ext cx="1404818" cy="1022758"/>
                <a:chOff x="1914071" y="2253672"/>
                <a:chExt cx="1404818" cy="1022758"/>
              </a:xfrm>
            </p:grpSpPr>
            <p:sp>
              <p:nvSpPr>
                <p:cNvPr id="588" name="Rectangle 58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9" name="Rectangle 58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0" name="Rectangle 58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1" name="Rectangle 59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2" name="Rectangle 59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3" name="Rectangle 59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4" name="Rectangle 59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5" name="Rectangle 59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79" name="Group 578"/>
              <p:cNvGrpSpPr/>
              <p:nvPr/>
            </p:nvGrpSpPr>
            <p:grpSpPr>
              <a:xfrm>
                <a:off x="1889204" y="1405367"/>
                <a:ext cx="1404818" cy="1022758"/>
                <a:chOff x="1914071" y="2253672"/>
                <a:chExt cx="1404818" cy="1022758"/>
              </a:xfrm>
            </p:grpSpPr>
            <p:sp>
              <p:nvSpPr>
                <p:cNvPr id="580" name="Rectangle 57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1" name="Rectangle 58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2" name="Rectangle 58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3" name="Rectangle 58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4" name="Rectangle 58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5" name="Rectangle 58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6" name="Rectangle 58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87" name="Rectangle 58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12" name="Group 11"/>
            <p:cNvGrpSpPr/>
            <p:nvPr/>
          </p:nvGrpSpPr>
          <p:grpSpPr>
            <a:xfrm>
              <a:off x="3042227" y="1566750"/>
              <a:ext cx="1408199" cy="1861827"/>
              <a:chOff x="1885823" y="1405367"/>
              <a:chExt cx="1408199" cy="1861827"/>
            </a:xfrm>
          </p:grpSpPr>
          <p:grpSp>
            <p:nvGrpSpPr>
              <p:cNvPr id="540" name="Group 539"/>
              <p:cNvGrpSpPr/>
              <p:nvPr/>
            </p:nvGrpSpPr>
            <p:grpSpPr>
              <a:xfrm>
                <a:off x="1886363" y="2244436"/>
                <a:ext cx="1404818" cy="1022758"/>
                <a:chOff x="1914071" y="2253672"/>
                <a:chExt cx="1404818" cy="1022758"/>
              </a:xfrm>
            </p:grpSpPr>
            <p:sp>
              <p:nvSpPr>
                <p:cNvPr id="568" name="Rectangle 56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9" name="Rectangle 56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70" name="Rectangle 56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71" name="Rectangle 57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72" name="Rectangle 57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73" name="Rectangle 57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74" name="Rectangle 57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75" name="Rectangle 57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41" name="Group 540"/>
              <p:cNvGrpSpPr/>
              <p:nvPr/>
            </p:nvGrpSpPr>
            <p:grpSpPr>
              <a:xfrm>
                <a:off x="1889204" y="1966107"/>
                <a:ext cx="1404818" cy="1022758"/>
                <a:chOff x="1914071" y="2253672"/>
                <a:chExt cx="1404818" cy="1022758"/>
              </a:xfrm>
            </p:grpSpPr>
            <p:sp>
              <p:nvSpPr>
                <p:cNvPr id="560" name="Rectangle 55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1" name="Rectangle 56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2" name="Rectangle 56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3" name="Rectangle 56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4" name="Rectangle 56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5" name="Rectangle 56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6" name="Rectangle 56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7" name="Rectangle 56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42" name="Group 541"/>
              <p:cNvGrpSpPr/>
              <p:nvPr/>
            </p:nvGrpSpPr>
            <p:grpSpPr>
              <a:xfrm>
                <a:off x="1885823" y="1688959"/>
                <a:ext cx="1404818" cy="1022758"/>
                <a:chOff x="1914071" y="2253672"/>
                <a:chExt cx="1404818" cy="1022758"/>
              </a:xfrm>
            </p:grpSpPr>
            <p:sp>
              <p:nvSpPr>
                <p:cNvPr id="552" name="Rectangle 551"/>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3" name="Rectangle 552"/>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4" name="Rectangle 553"/>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5" name="Rectangle 554"/>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6" name="Rectangle 555"/>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7" name="Rectangle 556"/>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8" name="Rectangle 557"/>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9" name="Rectangle 558"/>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43" name="Group 542"/>
              <p:cNvGrpSpPr/>
              <p:nvPr/>
            </p:nvGrpSpPr>
            <p:grpSpPr>
              <a:xfrm>
                <a:off x="1889204" y="1405367"/>
                <a:ext cx="1404818" cy="1022758"/>
                <a:chOff x="1914071" y="2253672"/>
                <a:chExt cx="1404818" cy="1022758"/>
              </a:xfrm>
            </p:grpSpPr>
            <p:sp>
              <p:nvSpPr>
                <p:cNvPr id="544" name="Rectangle 54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45" name="Rectangle 54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46" name="Rectangle 54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47" name="Rectangle 54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48" name="Rectangle 54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49" name="Rectangle 54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0" name="Rectangle 54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1" name="Rectangle 55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13" name="Group 12"/>
            <p:cNvGrpSpPr/>
            <p:nvPr/>
          </p:nvGrpSpPr>
          <p:grpSpPr>
            <a:xfrm>
              <a:off x="2742152" y="1619027"/>
              <a:ext cx="1411580" cy="2984254"/>
              <a:chOff x="2742152" y="1619027"/>
              <a:chExt cx="1411580" cy="2984254"/>
            </a:xfrm>
            <a:noFill/>
          </p:grpSpPr>
          <p:grpSp>
            <p:nvGrpSpPr>
              <p:cNvPr id="466" name="Group 465"/>
              <p:cNvGrpSpPr/>
              <p:nvPr/>
            </p:nvGrpSpPr>
            <p:grpSpPr>
              <a:xfrm>
                <a:off x="2742152" y="2741454"/>
                <a:ext cx="1408199" cy="1861827"/>
                <a:chOff x="1885823" y="1405367"/>
                <a:chExt cx="1408199" cy="1861827"/>
              </a:xfrm>
              <a:grpFill/>
            </p:grpSpPr>
            <p:grpSp>
              <p:nvGrpSpPr>
                <p:cNvPr id="504" name="Group 503"/>
                <p:cNvGrpSpPr/>
                <p:nvPr/>
              </p:nvGrpSpPr>
              <p:grpSpPr>
                <a:xfrm>
                  <a:off x="1886363" y="2244436"/>
                  <a:ext cx="1404818" cy="1022758"/>
                  <a:chOff x="1914071" y="2253672"/>
                  <a:chExt cx="1404818" cy="1022758"/>
                </a:xfrm>
                <a:grpFill/>
              </p:grpSpPr>
              <p:sp>
                <p:nvSpPr>
                  <p:cNvPr id="532" name="Rectangle 531"/>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3" name="Rectangle 532"/>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4" name="Rectangle 533"/>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5" name="Rectangle 534"/>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6" name="Rectangle 535"/>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7" name="Rectangle 536"/>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8" name="Rectangle 537"/>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9" name="Rectangle 538"/>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05" name="Group 504"/>
                <p:cNvGrpSpPr/>
                <p:nvPr/>
              </p:nvGrpSpPr>
              <p:grpSpPr>
                <a:xfrm>
                  <a:off x="1889204" y="1966107"/>
                  <a:ext cx="1404818" cy="1022758"/>
                  <a:chOff x="1914071" y="2253672"/>
                  <a:chExt cx="1404818" cy="1022758"/>
                </a:xfrm>
                <a:grpFill/>
              </p:grpSpPr>
              <p:sp>
                <p:nvSpPr>
                  <p:cNvPr id="524" name="Rectangle 523"/>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5" name="Rectangle 524"/>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6" name="Rectangle 525"/>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7" name="Rectangle 526"/>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8" name="Rectangle 527"/>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9" name="Rectangle 528"/>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0" name="Rectangle 529"/>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1" name="Rectangle 530"/>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06" name="Group 505"/>
                <p:cNvGrpSpPr/>
                <p:nvPr/>
              </p:nvGrpSpPr>
              <p:grpSpPr>
                <a:xfrm>
                  <a:off x="1885823" y="1688959"/>
                  <a:ext cx="1404818" cy="1022758"/>
                  <a:chOff x="1914071" y="2253672"/>
                  <a:chExt cx="1404818" cy="1022758"/>
                </a:xfrm>
                <a:grpFill/>
              </p:grpSpPr>
              <p:sp>
                <p:nvSpPr>
                  <p:cNvPr id="516" name="Rectangle 515"/>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7" name="Rectangle 516"/>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8" name="Rectangle 517"/>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9" name="Rectangle 518"/>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0" name="Rectangle 519"/>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1" name="Rectangle 520"/>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2" name="Rectangle 521"/>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3" name="Rectangle 522"/>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507" name="Group 506"/>
                <p:cNvGrpSpPr/>
                <p:nvPr/>
              </p:nvGrpSpPr>
              <p:grpSpPr>
                <a:xfrm>
                  <a:off x="1889204" y="1405367"/>
                  <a:ext cx="1404818" cy="1022758"/>
                  <a:chOff x="1914071" y="2253672"/>
                  <a:chExt cx="1404818" cy="1022758"/>
                </a:xfrm>
                <a:grpFill/>
              </p:grpSpPr>
              <p:sp>
                <p:nvSpPr>
                  <p:cNvPr id="508" name="Rectangle 507"/>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09" name="Rectangle 508"/>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0" name="Rectangle 509"/>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1" name="Rectangle 510"/>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2" name="Rectangle 511"/>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3" name="Rectangle 512"/>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4" name="Rectangle 513"/>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5" name="Rectangle 514"/>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467" name="Group 466"/>
              <p:cNvGrpSpPr/>
              <p:nvPr/>
            </p:nvGrpSpPr>
            <p:grpSpPr>
              <a:xfrm>
                <a:off x="2745533" y="1619027"/>
                <a:ext cx="1408199" cy="1861827"/>
                <a:chOff x="1885823" y="1405367"/>
                <a:chExt cx="1408199" cy="1861827"/>
              </a:xfrm>
              <a:grpFill/>
            </p:grpSpPr>
            <p:grpSp>
              <p:nvGrpSpPr>
                <p:cNvPr id="468" name="Group 467"/>
                <p:cNvGrpSpPr/>
                <p:nvPr/>
              </p:nvGrpSpPr>
              <p:grpSpPr>
                <a:xfrm>
                  <a:off x="1886363" y="2244436"/>
                  <a:ext cx="1404818" cy="1022758"/>
                  <a:chOff x="1914071" y="2253672"/>
                  <a:chExt cx="1404818" cy="1022758"/>
                </a:xfrm>
                <a:grpFill/>
              </p:grpSpPr>
              <p:sp>
                <p:nvSpPr>
                  <p:cNvPr id="496" name="Rectangle 495"/>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7" name="Rectangle 496"/>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8" name="Rectangle 497"/>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9" name="Rectangle 498"/>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00" name="Rectangle 499"/>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01" name="Rectangle 500"/>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02" name="Rectangle 501"/>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03" name="Rectangle 502"/>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469" name="Group 468"/>
                <p:cNvGrpSpPr/>
                <p:nvPr/>
              </p:nvGrpSpPr>
              <p:grpSpPr>
                <a:xfrm>
                  <a:off x="1889204" y="1966107"/>
                  <a:ext cx="1404818" cy="1022758"/>
                  <a:chOff x="1914071" y="2253672"/>
                  <a:chExt cx="1404818" cy="1022758"/>
                </a:xfrm>
                <a:grpFill/>
              </p:grpSpPr>
              <p:sp>
                <p:nvSpPr>
                  <p:cNvPr id="488" name="Rectangle 487"/>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9" name="Rectangle 488"/>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0" name="Rectangle 489"/>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1" name="Rectangle 490"/>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2" name="Rectangle 491"/>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3" name="Rectangle 492"/>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4" name="Rectangle 493"/>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5" name="Rectangle 494"/>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470" name="Group 469"/>
                <p:cNvGrpSpPr/>
                <p:nvPr/>
              </p:nvGrpSpPr>
              <p:grpSpPr>
                <a:xfrm>
                  <a:off x="1885823" y="1688959"/>
                  <a:ext cx="1404818" cy="1022758"/>
                  <a:chOff x="1914071" y="2253672"/>
                  <a:chExt cx="1404818" cy="1022758"/>
                </a:xfrm>
                <a:grpFill/>
              </p:grpSpPr>
              <p:sp>
                <p:nvSpPr>
                  <p:cNvPr id="480" name="Rectangle 479"/>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1" name="Rectangle 480"/>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2" name="Rectangle 481"/>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3" name="Rectangle 482"/>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4" name="Rectangle 483"/>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5" name="Rectangle 484"/>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6" name="Rectangle 485"/>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7" name="Rectangle 486"/>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471" name="Group 470"/>
                <p:cNvGrpSpPr/>
                <p:nvPr/>
              </p:nvGrpSpPr>
              <p:grpSpPr>
                <a:xfrm>
                  <a:off x="1889204" y="1405367"/>
                  <a:ext cx="1404818" cy="1022758"/>
                  <a:chOff x="1914071" y="2253672"/>
                  <a:chExt cx="1404818" cy="1022758"/>
                </a:xfrm>
                <a:grpFill/>
              </p:grpSpPr>
              <p:sp>
                <p:nvSpPr>
                  <p:cNvPr id="472" name="Rectangle 471"/>
                  <p:cNvSpPr/>
                  <p:nvPr/>
                </p:nvSpPr>
                <p:spPr bwMode="auto">
                  <a:xfrm>
                    <a:off x="1914071" y="22536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3" name="Rectangle 472"/>
                  <p:cNvSpPr/>
                  <p:nvPr/>
                </p:nvSpPr>
                <p:spPr bwMode="auto">
                  <a:xfrm>
                    <a:off x="2073905" y="2362143"/>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4" name="Rectangle 473"/>
                  <p:cNvSpPr/>
                  <p:nvPr/>
                </p:nvSpPr>
                <p:spPr bwMode="auto">
                  <a:xfrm>
                    <a:off x="2228557" y="246137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5" name="Rectangle 474"/>
                  <p:cNvSpPr/>
                  <p:nvPr/>
                </p:nvSpPr>
                <p:spPr bwMode="auto">
                  <a:xfrm>
                    <a:off x="2388277" y="2564104"/>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6" name="Rectangle 475"/>
                  <p:cNvSpPr/>
                  <p:nvPr/>
                </p:nvSpPr>
                <p:spPr bwMode="auto">
                  <a:xfrm>
                    <a:off x="2548447" y="2672575"/>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7" name="Rectangle 476"/>
                  <p:cNvSpPr/>
                  <p:nvPr/>
                </p:nvSpPr>
                <p:spPr bwMode="auto">
                  <a:xfrm>
                    <a:off x="2708617" y="2781046"/>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8" name="Rectangle 477"/>
                  <p:cNvSpPr/>
                  <p:nvPr/>
                </p:nvSpPr>
                <p:spPr bwMode="auto">
                  <a:xfrm>
                    <a:off x="2868787" y="2883772"/>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9" name="Rectangle 478"/>
                  <p:cNvSpPr/>
                  <p:nvPr/>
                </p:nvSpPr>
                <p:spPr bwMode="auto">
                  <a:xfrm>
                    <a:off x="3028957" y="2986498"/>
                    <a:ext cx="289932" cy="289932"/>
                  </a:xfrm>
                  <a:prstGeom prst="rect">
                    <a:avLst/>
                  </a:prstGeom>
                  <a:grp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grpSp>
          <p:nvGrpSpPr>
            <p:cNvPr id="14" name="Group 13"/>
            <p:cNvGrpSpPr/>
            <p:nvPr/>
          </p:nvGrpSpPr>
          <p:grpSpPr>
            <a:xfrm>
              <a:off x="2435055" y="1656749"/>
              <a:ext cx="1411580" cy="2984254"/>
              <a:chOff x="2435055" y="1656749"/>
              <a:chExt cx="1411580" cy="2984254"/>
            </a:xfrm>
            <a:noFill/>
          </p:grpSpPr>
          <p:grpSp>
            <p:nvGrpSpPr>
              <p:cNvPr id="392" name="Group 391"/>
              <p:cNvGrpSpPr/>
              <p:nvPr/>
            </p:nvGrpSpPr>
            <p:grpSpPr>
              <a:xfrm>
                <a:off x="2435055" y="2779176"/>
                <a:ext cx="1408199" cy="1861827"/>
                <a:chOff x="1885823" y="1405367"/>
                <a:chExt cx="1408199" cy="1861827"/>
              </a:xfrm>
              <a:grpFill/>
            </p:grpSpPr>
            <p:grpSp>
              <p:nvGrpSpPr>
                <p:cNvPr id="430" name="Group 429"/>
                <p:cNvGrpSpPr/>
                <p:nvPr/>
              </p:nvGrpSpPr>
              <p:grpSpPr>
                <a:xfrm>
                  <a:off x="1886363" y="2244436"/>
                  <a:ext cx="1404818" cy="1022758"/>
                  <a:chOff x="1914071" y="2253672"/>
                  <a:chExt cx="1404818" cy="1022758"/>
                </a:xfrm>
                <a:grpFill/>
              </p:grpSpPr>
              <p:sp>
                <p:nvSpPr>
                  <p:cNvPr id="458" name="Rectangle 457"/>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9" name="Rectangle 458"/>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60" name="Rectangle 459"/>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61" name="Rectangle 460"/>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62" name="Rectangle 461"/>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63" name="Rectangle 462"/>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64" name="Rectangle 463"/>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65" name="Rectangle 464"/>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431" name="Group 430"/>
                <p:cNvGrpSpPr/>
                <p:nvPr/>
              </p:nvGrpSpPr>
              <p:grpSpPr>
                <a:xfrm>
                  <a:off x="1889204" y="1966107"/>
                  <a:ext cx="1404818" cy="1022758"/>
                  <a:chOff x="1914071" y="2253672"/>
                  <a:chExt cx="1404818" cy="1022758"/>
                </a:xfrm>
                <a:grpFill/>
              </p:grpSpPr>
              <p:sp>
                <p:nvSpPr>
                  <p:cNvPr id="450" name="Rectangle 449"/>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1" name="Rectangle 450"/>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2" name="Rectangle 451"/>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3" name="Rectangle 452"/>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4" name="Rectangle 453"/>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5" name="Rectangle 454"/>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6" name="Rectangle 455"/>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7" name="Rectangle 456"/>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432" name="Group 431"/>
                <p:cNvGrpSpPr/>
                <p:nvPr/>
              </p:nvGrpSpPr>
              <p:grpSpPr>
                <a:xfrm>
                  <a:off x="1885823" y="1688959"/>
                  <a:ext cx="1404818" cy="1022758"/>
                  <a:chOff x="1914071" y="2253672"/>
                  <a:chExt cx="1404818" cy="1022758"/>
                </a:xfrm>
                <a:grpFill/>
              </p:grpSpPr>
              <p:sp>
                <p:nvSpPr>
                  <p:cNvPr id="442" name="Rectangle 441"/>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3" name="Rectangle 442"/>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4" name="Rectangle 443"/>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5" name="Rectangle 444"/>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6" name="Rectangle 445"/>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7" name="Rectangle 446"/>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8" name="Rectangle 447"/>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9" name="Rectangle 448"/>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433" name="Group 432"/>
                <p:cNvGrpSpPr/>
                <p:nvPr/>
              </p:nvGrpSpPr>
              <p:grpSpPr>
                <a:xfrm>
                  <a:off x="1889204" y="1405367"/>
                  <a:ext cx="1404818" cy="1022758"/>
                  <a:chOff x="1914071" y="2253672"/>
                  <a:chExt cx="1404818" cy="1022758"/>
                </a:xfrm>
                <a:grpFill/>
              </p:grpSpPr>
              <p:sp>
                <p:nvSpPr>
                  <p:cNvPr id="434" name="Rectangle 433"/>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35" name="Rectangle 434"/>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36" name="Rectangle 435"/>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37" name="Rectangle 436"/>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38" name="Rectangle 437"/>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39" name="Rectangle 438"/>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0" name="Rectangle 439"/>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1" name="Rectangle 440"/>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393" name="Group 392"/>
              <p:cNvGrpSpPr/>
              <p:nvPr/>
            </p:nvGrpSpPr>
            <p:grpSpPr>
              <a:xfrm>
                <a:off x="2438436" y="1656749"/>
                <a:ext cx="1408199" cy="1861827"/>
                <a:chOff x="1885823" y="1405367"/>
                <a:chExt cx="1408199" cy="1861827"/>
              </a:xfrm>
              <a:grpFill/>
            </p:grpSpPr>
            <p:grpSp>
              <p:nvGrpSpPr>
                <p:cNvPr id="394" name="Group 393"/>
                <p:cNvGrpSpPr/>
                <p:nvPr/>
              </p:nvGrpSpPr>
              <p:grpSpPr>
                <a:xfrm>
                  <a:off x="1886363" y="2244436"/>
                  <a:ext cx="1404818" cy="1022758"/>
                  <a:chOff x="1914071" y="2253672"/>
                  <a:chExt cx="1404818" cy="1022758"/>
                </a:xfrm>
                <a:grpFill/>
              </p:grpSpPr>
              <p:sp>
                <p:nvSpPr>
                  <p:cNvPr id="422" name="Rectangle 421"/>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3" name="Rectangle 422"/>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4" name="Rectangle 423"/>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5" name="Rectangle 424"/>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6" name="Rectangle 425"/>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7" name="Rectangle 426"/>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8" name="Rectangle 427"/>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9" name="Rectangle 428"/>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95" name="Group 394"/>
                <p:cNvGrpSpPr/>
                <p:nvPr/>
              </p:nvGrpSpPr>
              <p:grpSpPr>
                <a:xfrm>
                  <a:off x="1889204" y="1966107"/>
                  <a:ext cx="1404818" cy="1022758"/>
                  <a:chOff x="1914071" y="2253672"/>
                  <a:chExt cx="1404818" cy="1022758"/>
                </a:xfrm>
                <a:grpFill/>
              </p:grpSpPr>
              <p:sp>
                <p:nvSpPr>
                  <p:cNvPr id="414" name="Rectangle 413"/>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5" name="Rectangle 414"/>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6" name="Rectangle 415"/>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7" name="Rectangle 416"/>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8" name="Rectangle 417"/>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9" name="Rectangle 418"/>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0" name="Rectangle 419"/>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21" name="Rectangle 420"/>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96" name="Group 395"/>
                <p:cNvGrpSpPr/>
                <p:nvPr/>
              </p:nvGrpSpPr>
              <p:grpSpPr>
                <a:xfrm>
                  <a:off x="1885823" y="1688959"/>
                  <a:ext cx="1404818" cy="1022758"/>
                  <a:chOff x="1914071" y="2253672"/>
                  <a:chExt cx="1404818" cy="1022758"/>
                </a:xfrm>
                <a:grpFill/>
              </p:grpSpPr>
              <p:sp>
                <p:nvSpPr>
                  <p:cNvPr id="406" name="Rectangle 405"/>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7" name="Rectangle 406"/>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8" name="Rectangle 407"/>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9" name="Rectangle 408"/>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0" name="Rectangle 409"/>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1" name="Rectangle 410"/>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2" name="Rectangle 411"/>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3" name="Rectangle 412"/>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97" name="Group 396"/>
                <p:cNvGrpSpPr/>
                <p:nvPr/>
              </p:nvGrpSpPr>
              <p:grpSpPr>
                <a:xfrm>
                  <a:off x="1889204" y="1405367"/>
                  <a:ext cx="1404818" cy="1022758"/>
                  <a:chOff x="1914071" y="2253672"/>
                  <a:chExt cx="1404818" cy="1022758"/>
                </a:xfrm>
                <a:grpFill/>
              </p:grpSpPr>
              <p:sp>
                <p:nvSpPr>
                  <p:cNvPr id="398" name="Rectangle 397"/>
                  <p:cNvSpPr/>
                  <p:nvPr/>
                </p:nvSpPr>
                <p:spPr bwMode="auto">
                  <a:xfrm>
                    <a:off x="1914071" y="22536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99" name="Rectangle 398"/>
                  <p:cNvSpPr/>
                  <p:nvPr/>
                </p:nvSpPr>
                <p:spPr bwMode="auto">
                  <a:xfrm>
                    <a:off x="2073905" y="2362143"/>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0" name="Rectangle 399"/>
                  <p:cNvSpPr/>
                  <p:nvPr/>
                </p:nvSpPr>
                <p:spPr bwMode="auto">
                  <a:xfrm>
                    <a:off x="2228557" y="246137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1" name="Rectangle 400"/>
                  <p:cNvSpPr/>
                  <p:nvPr/>
                </p:nvSpPr>
                <p:spPr bwMode="auto">
                  <a:xfrm>
                    <a:off x="2388277" y="2564104"/>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2" name="Rectangle 401"/>
                  <p:cNvSpPr/>
                  <p:nvPr/>
                </p:nvSpPr>
                <p:spPr bwMode="auto">
                  <a:xfrm>
                    <a:off x="2548447" y="2672575"/>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3" name="Rectangle 402"/>
                  <p:cNvSpPr/>
                  <p:nvPr/>
                </p:nvSpPr>
                <p:spPr bwMode="auto">
                  <a:xfrm>
                    <a:off x="2708617" y="2781046"/>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4" name="Rectangle 403"/>
                  <p:cNvSpPr/>
                  <p:nvPr/>
                </p:nvSpPr>
                <p:spPr bwMode="auto">
                  <a:xfrm>
                    <a:off x="2868787" y="2883772"/>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5" name="Rectangle 404"/>
                  <p:cNvSpPr/>
                  <p:nvPr/>
                </p:nvSpPr>
                <p:spPr bwMode="auto">
                  <a:xfrm>
                    <a:off x="3028957" y="2986498"/>
                    <a:ext cx="289932" cy="289932"/>
                  </a:xfrm>
                  <a:prstGeom prst="rect">
                    <a:avLst/>
                  </a:prstGeom>
                  <a:grpFill/>
                  <a:ln>
                    <a:solidFill>
                      <a:schemeClr val="accent3"/>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grpSp>
          <p:nvGrpSpPr>
            <p:cNvPr id="15" name="Group 14"/>
            <p:cNvGrpSpPr/>
            <p:nvPr/>
          </p:nvGrpSpPr>
          <p:grpSpPr>
            <a:xfrm>
              <a:off x="2134593" y="1706136"/>
              <a:ext cx="1411580" cy="2975018"/>
              <a:chOff x="4112697" y="1964754"/>
              <a:chExt cx="1411580" cy="2975018"/>
            </a:xfrm>
            <a:noFill/>
          </p:grpSpPr>
          <p:grpSp>
            <p:nvGrpSpPr>
              <p:cNvPr id="318" name="Group 317"/>
              <p:cNvGrpSpPr/>
              <p:nvPr/>
            </p:nvGrpSpPr>
            <p:grpSpPr>
              <a:xfrm>
                <a:off x="4112697" y="3077945"/>
                <a:ext cx="1408199" cy="1861827"/>
                <a:chOff x="1885823" y="1405367"/>
                <a:chExt cx="1408199" cy="1861827"/>
              </a:xfrm>
              <a:grpFill/>
            </p:grpSpPr>
            <p:grpSp>
              <p:nvGrpSpPr>
                <p:cNvPr id="356" name="Group 355"/>
                <p:cNvGrpSpPr/>
                <p:nvPr/>
              </p:nvGrpSpPr>
              <p:grpSpPr>
                <a:xfrm>
                  <a:off x="1886363" y="2244436"/>
                  <a:ext cx="1404818" cy="1022758"/>
                  <a:chOff x="1914071" y="2253672"/>
                  <a:chExt cx="1404818" cy="1022758"/>
                </a:xfrm>
                <a:grpFill/>
              </p:grpSpPr>
              <p:sp>
                <p:nvSpPr>
                  <p:cNvPr id="384" name="Rectangle 383"/>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5" name="Rectangle 384"/>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6" name="Rectangle 385"/>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7" name="Rectangle 386"/>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8" name="Rectangle 387"/>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9" name="Rectangle 388"/>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90" name="Rectangle 389"/>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91" name="Rectangle 390"/>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57" name="Group 356"/>
                <p:cNvGrpSpPr/>
                <p:nvPr/>
              </p:nvGrpSpPr>
              <p:grpSpPr>
                <a:xfrm>
                  <a:off x="1889204" y="1966107"/>
                  <a:ext cx="1404818" cy="1022758"/>
                  <a:chOff x="1914071" y="2253672"/>
                  <a:chExt cx="1404818" cy="1022758"/>
                </a:xfrm>
                <a:grpFill/>
              </p:grpSpPr>
              <p:sp>
                <p:nvSpPr>
                  <p:cNvPr id="376" name="Rectangle 375"/>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7" name="Rectangle 376"/>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8" name="Rectangle 377"/>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9" name="Rectangle 378"/>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0" name="Rectangle 379"/>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1" name="Rectangle 380"/>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2" name="Rectangle 381"/>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3" name="Rectangle 382"/>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58" name="Group 357"/>
                <p:cNvGrpSpPr/>
                <p:nvPr/>
              </p:nvGrpSpPr>
              <p:grpSpPr>
                <a:xfrm>
                  <a:off x="1885823" y="1688959"/>
                  <a:ext cx="1404818" cy="1022758"/>
                  <a:chOff x="1914071" y="2253672"/>
                  <a:chExt cx="1404818" cy="1022758"/>
                </a:xfrm>
                <a:grpFill/>
              </p:grpSpPr>
              <p:sp>
                <p:nvSpPr>
                  <p:cNvPr id="368" name="Rectangle 367"/>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9" name="Rectangle 368"/>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0" name="Rectangle 369"/>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1" name="Rectangle 370"/>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2" name="Rectangle 371"/>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3" name="Rectangle 372"/>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4" name="Rectangle 373"/>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5" name="Rectangle 374"/>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59" name="Group 358"/>
                <p:cNvGrpSpPr/>
                <p:nvPr/>
              </p:nvGrpSpPr>
              <p:grpSpPr>
                <a:xfrm>
                  <a:off x="1889204" y="1405367"/>
                  <a:ext cx="1404818" cy="1022758"/>
                  <a:chOff x="1914071" y="2253672"/>
                  <a:chExt cx="1404818" cy="1022758"/>
                </a:xfrm>
                <a:grpFill/>
              </p:grpSpPr>
              <p:sp>
                <p:nvSpPr>
                  <p:cNvPr id="360" name="Rectangle 359"/>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1" name="Rectangle 360"/>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2" name="Rectangle 361"/>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3" name="Rectangle 362"/>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4" name="Rectangle 363"/>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5" name="Rectangle 364"/>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6" name="Rectangle 365"/>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7" name="Rectangle 366"/>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319" name="Group 318"/>
              <p:cNvGrpSpPr/>
              <p:nvPr/>
            </p:nvGrpSpPr>
            <p:grpSpPr>
              <a:xfrm>
                <a:off x="4116078" y="1964754"/>
                <a:ext cx="1408199" cy="1861827"/>
                <a:chOff x="1885823" y="1405367"/>
                <a:chExt cx="1408199" cy="1861827"/>
              </a:xfrm>
              <a:grpFill/>
            </p:grpSpPr>
            <p:grpSp>
              <p:nvGrpSpPr>
                <p:cNvPr id="320" name="Group 319"/>
                <p:cNvGrpSpPr/>
                <p:nvPr/>
              </p:nvGrpSpPr>
              <p:grpSpPr>
                <a:xfrm>
                  <a:off x="1886363" y="2244436"/>
                  <a:ext cx="1404818" cy="1022758"/>
                  <a:chOff x="1914071" y="2253672"/>
                  <a:chExt cx="1404818" cy="1022758"/>
                </a:xfrm>
                <a:grpFill/>
              </p:grpSpPr>
              <p:sp>
                <p:nvSpPr>
                  <p:cNvPr id="348" name="Rectangle 347"/>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9" name="Rectangle 348"/>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50" name="Rectangle 349"/>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51" name="Rectangle 350"/>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52" name="Rectangle 351"/>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53" name="Rectangle 352"/>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54" name="Rectangle 353"/>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55" name="Rectangle 354"/>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21" name="Group 320"/>
                <p:cNvGrpSpPr/>
                <p:nvPr/>
              </p:nvGrpSpPr>
              <p:grpSpPr>
                <a:xfrm>
                  <a:off x="1889204" y="1966107"/>
                  <a:ext cx="1404818" cy="1022758"/>
                  <a:chOff x="1914071" y="2253672"/>
                  <a:chExt cx="1404818" cy="1022758"/>
                </a:xfrm>
                <a:grpFill/>
              </p:grpSpPr>
              <p:sp>
                <p:nvSpPr>
                  <p:cNvPr id="340" name="Rectangle 339"/>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1" name="Rectangle 340"/>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2" name="Rectangle 341"/>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3" name="Rectangle 342"/>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4" name="Rectangle 343"/>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5" name="Rectangle 344"/>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6" name="Rectangle 345"/>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47" name="Rectangle 346"/>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22" name="Group 321"/>
                <p:cNvGrpSpPr/>
                <p:nvPr/>
              </p:nvGrpSpPr>
              <p:grpSpPr>
                <a:xfrm>
                  <a:off x="1885823" y="1688959"/>
                  <a:ext cx="1404818" cy="1022758"/>
                  <a:chOff x="1914071" y="2253672"/>
                  <a:chExt cx="1404818" cy="1022758"/>
                </a:xfrm>
                <a:grpFill/>
              </p:grpSpPr>
              <p:sp>
                <p:nvSpPr>
                  <p:cNvPr id="332" name="Rectangle 331"/>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3" name="Rectangle 332"/>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4" name="Rectangle 333"/>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5" name="Rectangle 334"/>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6" name="Rectangle 335"/>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7" name="Rectangle 336"/>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8" name="Rectangle 337"/>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9" name="Rectangle 338"/>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23" name="Group 322"/>
                <p:cNvGrpSpPr/>
                <p:nvPr/>
              </p:nvGrpSpPr>
              <p:grpSpPr>
                <a:xfrm>
                  <a:off x="1889204" y="1405367"/>
                  <a:ext cx="1404818" cy="1022758"/>
                  <a:chOff x="1914071" y="2253672"/>
                  <a:chExt cx="1404818" cy="1022758"/>
                </a:xfrm>
                <a:grpFill/>
              </p:grpSpPr>
              <p:sp>
                <p:nvSpPr>
                  <p:cNvPr id="324" name="Rectangle 323"/>
                  <p:cNvSpPr/>
                  <p:nvPr/>
                </p:nvSpPr>
                <p:spPr bwMode="auto">
                  <a:xfrm>
                    <a:off x="1914071" y="22536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25" name="Rectangle 324"/>
                  <p:cNvSpPr/>
                  <p:nvPr/>
                </p:nvSpPr>
                <p:spPr bwMode="auto">
                  <a:xfrm>
                    <a:off x="2073905" y="2362143"/>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26" name="Rectangle 325"/>
                  <p:cNvSpPr/>
                  <p:nvPr/>
                </p:nvSpPr>
                <p:spPr bwMode="auto">
                  <a:xfrm>
                    <a:off x="2228557" y="246137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27" name="Rectangle 326"/>
                  <p:cNvSpPr/>
                  <p:nvPr/>
                </p:nvSpPr>
                <p:spPr bwMode="auto">
                  <a:xfrm>
                    <a:off x="2388277" y="2564104"/>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28" name="Rectangle 327"/>
                  <p:cNvSpPr/>
                  <p:nvPr/>
                </p:nvSpPr>
                <p:spPr bwMode="auto">
                  <a:xfrm>
                    <a:off x="2548447" y="2672575"/>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29" name="Rectangle 328"/>
                  <p:cNvSpPr/>
                  <p:nvPr/>
                </p:nvSpPr>
                <p:spPr bwMode="auto">
                  <a:xfrm>
                    <a:off x="2708617" y="2781046"/>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0" name="Rectangle 329"/>
                  <p:cNvSpPr/>
                  <p:nvPr/>
                </p:nvSpPr>
                <p:spPr bwMode="auto">
                  <a:xfrm>
                    <a:off x="2868787" y="2883772"/>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31" name="Rectangle 330"/>
                  <p:cNvSpPr/>
                  <p:nvPr/>
                </p:nvSpPr>
                <p:spPr bwMode="auto">
                  <a:xfrm>
                    <a:off x="3028957" y="2986498"/>
                    <a:ext cx="289932" cy="289932"/>
                  </a:xfrm>
                  <a:prstGeom prst="rect">
                    <a:avLst/>
                  </a:prstGeom>
                  <a:grpFill/>
                  <a:ln>
                    <a:solidFill>
                      <a:schemeClr val="accent1"/>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grpSp>
          <p:nvGrpSpPr>
            <p:cNvPr id="16" name="Group 15"/>
            <p:cNvGrpSpPr/>
            <p:nvPr/>
          </p:nvGrpSpPr>
          <p:grpSpPr>
            <a:xfrm>
              <a:off x="1825646" y="2868056"/>
              <a:ext cx="1408199" cy="1861827"/>
              <a:chOff x="1885823" y="1405367"/>
              <a:chExt cx="1408199" cy="1861827"/>
            </a:xfrm>
          </p:grpSpPr>
          <p:grpSp>
            <p:nvGrpSpPr>
              <p:cNvPr id="282" name="Group 281"/>
              <p:cNvGrpSpPr/>
              <p:nvPr/>
            </p:nvGrpSpPr>
            <p:grpSpPr>
              <a:xfrm>
                <a:off x="1886363" y="2244436"/>
                <a:ext cx="1404818" cy="1022758"/>
                <a:chOff x="1914071" y="2253672"/>
                <a:chExt cx="1404818" cy="1022758"/>
              </a:xfrm>
            </p:grpSpPr>
            <p:sp>
              <p:nvSpPr>
                <p:cNvPr id="310" name="Rectangle 30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11" name="Rectangle 31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12" name="Rectangle 31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13" name="Rectangle 31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14" name="Rectangle 31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15" name="Rectangle 31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16" name="Rectangle 31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17" name="Rectangle 31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83" name="Group 282"/>
              <p:cNvGrpSpPr/>
              <p:nvPr/>
            </p:nvGrpSpPr>
            <p:grpSpPr>
              <a:xfrm>
                <a:off x="1889204" y="1966107"/>
                <a:ext cx="1404818" cy="1022758"/>
                <a:chOff x="1914071" y="2253672"/>
                <a:chExt cx="1404818" cy="1022758"/>
              </a:xfrm>
            </p:grpSpPr>
            <p:sp>
              <p:nvSpPr>
                <p:cNvPr id="302" name="Rectangle 301"/>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3" name="Rectangle 302"/>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4" name="Rectangle 303"/>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5" name="Rectangle 304"/>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6" name="Rectangle 305"/>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7" name="Rectangle 306"/>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8" name="Rectangle 307"/>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9" name="Rectangle 308"/>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84" name="Group 283"/>
              <p:cNvGrpSpPr/>
              <p:nvPr/>
            </p:nvGrpSpPr>
            <p:grpSpPr>
              <a:xfrm>
                <a:off x="1885823" y="1688959"/>
                <a:ext cx="1404818" cy="1022758"/>
                <a:chOff x="1914071" y="2253672"/>
                <a:chExt cx="1404818" cy="1022758"/>
              </a:xfrm>
            </p:grpSpPr>
            <p:sp>
              <p:nvSpPr>
                <p:cNvPr id="294" name="Rectangle 29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5" name="Rectangle 29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6" name="Rectangle 29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7" name="Rectangle 29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8" name="Rectangle 29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9" name="Rectangle 29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0" name="Rectangle 29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01" name="Rectangle 30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85" name="Group 284"/>
              <p:cNvGrpSpPr/>
              <p:nvPr/>
            </p:nvGrpSpPr>
            <p:grpSpPr>
              <a:xfrm>
                <a:off x="1889204" y="1405367"/>
                <a:ext cx="1404818" cy="1022758"/>
                <a:chOff x="1914071" y="2253672"/>
                <a:chExt cx="1404818" cy="1022758"/>
              </a:xfrm>
            </p:grpSpPr>
            <p:sp>
              <p:nvSpPr>
                <p:cNvPr id="286" name="Rectangle 285"/>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87" name="Rectangle 286"/>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88" name="Rectangle 287"/>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89" name="Rectangle 288"/>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0" name="Rectangle 289"/>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1" name="Rectangle 290"/>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2" name="Rectangle 291"/>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93" name="Rectangle 292"/>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17" name="Group 16"/>
            <p:cNvGrpSpPr/>
            <p:nvPr/>
          </p:nvGrpSpPr>
          <p:grpSpPr>
            <a:xfrm>
              <a:off x="1829027" y="1754865"/>
              <a:ext cx="1408199" cy="1861827"/>
              <a:chOff x="1885823" y="1405367"/>
              <a:chExt cx="1408199" cy="1861827"/>
            </a:xfrm>
          </p:grpSpPr>
          <p:grpSp>
            <p:nvGrpSpPr>
              <p:cNvPr id="246" name="Group 245"/>
              <p:cNvGrpSpPr/>
              <p:nvPr/>
            </p:nvGrpSpPr>
            <p:grpSpPr>
              <a:xfrm>
                <a:off x="1886363" y="2244436"/>
                <a:ext cx="1404818" cy="1022758"/>
                <a:chOff x="1914071" y="2253672"/>
                <a:chExt cx="1404818" cy="1022758"/>
              </a:xfrm>
            </p:grpSpPr>
            <p:sp>
              <p:nvSpPr>
                <p:cNvPr id="274" name="Rectangle 27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5" name="Rectangle 27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6" name="Rectangle 27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7" name="Rectangle 27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8" name="Rectangle 27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9" name="Rectangle 27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80" name="Rectangle 27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81" name="Rectangle 28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47" name="Group 246"/>
              <p:cNvGrpSpPr/>
              <p:nvPr/>
            </p:nvGrpSpPr>
            <p:grpSpPr>
              <a:xfrm>
                <a:off x="1889204" y="1966107"/>
                <a:ext cx="1404818" cy="1022758"/>
                <a:chOff x="1914071" y="2253672"/>
                <a:chExt cx="1404818" cy="1022758"/>
              </a:xfrm>
            </p:grpSpPr>
            <p:sp>
              <p:nvSpPr>
                <p:cNvPr id="266" name="Rectangle 265"/>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7" name="Rectangle 266"/>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8" name="Rectangle 267"/>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9" name="Rectangle 268"/>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0" name="Rectangle 269"/>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1" name="Rectangle 270"/>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2" name="Rectangle 271"/>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73" name="Rectangle 272"/>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48" name="Group 247"/>
              <p:cNvGrpSpPr/>
              <p:nvPr/>
            </p:nvGrpSpPr>
            <p:grpSpPr>
              <a:xfrm>
                <a:off x="1885823" y="1688959"/>
                <a:ext cx="1404818" cy="1022758"/>
                <a:chOff x="1914071" y="2253672"/>
                <a:chExt cx="1404818" cy="1022758"/>
              </a:xfrm>
            </p:grpSpPr>
            <p:sp>
              <p:nvSpPr>
                <p:cNvPr id="258" name="Rectangle 25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9" name="Rectangle 25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0" name="Rectangle 25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1" name="Rectangle 26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2" name="Rectangle 26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3" name="Rectangle 26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4" name="Rectangle 26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65" name="Rectangle 26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49" name="Group 248"/>
              <p:cNvGrpSpPr/>
              <p:nvPr/>
            </p:nvGrpSpPr>
            <p:grpSpPr>
              <a:xfrm>
                <a:off x="1889204" y="1405367"/>
                <a:ext cx="1404818" cy="1022758"/>
                <a:chOff x="1914071" y="2253672"/>
                <a:chExt cx="1404818" cy="1022758"/>
              </a:xfrm>
            </p:grpSpPr>
            <p:sp>
              <p:nvSpPr>
                <p:cNvPr id="250" name="Rectangle 24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1" name="Rectangle 25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2" name="Rectangle 25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3" name="Rectangle 25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4" name="Rectangle 25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5" name="Rectangle 25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6" name="Rectangle 25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57" name="Rectangle 25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18" name="Group 17"/>
            <p:cNvGrpSpPr/>
            <p:nvPr/>
          </p:nvGrpSpPr>
          <p:grpSpPr>
            <a:xfrm>
              <a:off x="1524644" y="2915969"/>
              <a:ext cx="1408199" cy="1861827"/>
              <a:chOff x="1885823" y="1405367"/>
              <a:chExt cx="1408199" cy="1861827"/>
            </a:xfrm>
          </p:grpSpPr>
          <p:grpSp>
            <p:nvGrpSpPr>
              <p:cNvPr id="210" name="Group 209"/>
              <p:cNvGrpSpPr/>
              <p:nvPr/>
            </p:nvGrpSpPr>
            <p:grpSpPr>
              <a:xfrm>
                <a:off x="1886363" y="2244436"/>
                <a:ext cx="1404818" cy="1022758"/>
                <a:chOff x="1914071" y="2253672"/>
                <a:chExt cx="1404818" cy="1022758"/>
              </a:xfrm>
            </p:grpSpPr>
            <p:sp>
              <p:nvSpPr>
                <p:cNvPr id="238" name="Rectangle 23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9" name="Rectangle 23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40" name="Rectangle 23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41" name="Rectangle 24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42" name="Rectangle 24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43" name="Rectangle 24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44" name="Rectangle 24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45" name="Rectangle 24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11" name="Group 210"/>
              <p:cNvGrpSpPr/>
              <p:nvPr/>
            </p:nvGrpSpPr>
            <p:grpSpPr>
              <a:xfrm>
                <a:off x="1889204" y="1966107"/>
                <a:ext cx="1404818" cy="1022758"/>
                <a:chOff x="1914071" y="2253672"/>
                <a:chExt cx="1404818" cy="1022758"/>
              </a:xfrm>
            </p:grpSpPr>
            <p:sp>
              <p:nvSpPr>
                <p:cNvPr id="230" name="Rectangle 22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1" name="Rectangle 23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2" name="Rectangle 23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3" name="Rectangle 23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4" name="Rectangle 23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5" name="Rectangle 23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6" name="Rectangle 23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37" name="Rectangle 23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12" name="Group 211"/>
              <p:cNvGrpSpPr/>
              <p:nvPr/>
            </p:nvGrpSpPr>
            <p:grpSpPr>
              <a:xfrm>
                <a:off x="1885823" y="1688959"/>
                <a:ext cx="1404818" cy="1022758"/>
                <a:chOff x="1914071" y="2253672"/>
                <a:chExt cx="1404818" cy="1022758"/>
              </a:xfrm>
            </p:grpSpPr>
            <p:sp>
              <p:nvSpPr>
                <p:cNvPr id="222" name="Rectangle 221"/>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3" name="Rectangle 222"/>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4" name="Rectangle 223"/>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5" name="Rectangle 224"/>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6" name="Rectangle 225"/>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7" name="Rectangle 226"/>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8" name="Rectangle 227"/>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9" name="Rectangle 228"/>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213" name="Group 212"/>
              <p:cNvGrpSpPr/>
              <p:nvPr/>
            </p:nvGrpSpPr>
            <p:grpSpPr>
              <a:xfrm>
                <a:off x="1889204" y="1405367"/>
                <a:ext cx="1404818" cy="1022758"/>
                <a:chOff x="1914071" y="2253672"/>
                <a:chExt cx="1404818" cy="1022758"/>
              </a:xfrm>
            </p:grpSpPr>
            <p:sp>
              <p:nvSpPr>
                <p:cNvPr id="214" name="Rectangle 21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15" name="Rectangle 21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16" name="Rectangle 21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17" name="Rectangle 21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18" name="Rectangle 21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19" name="Rectangle 21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0" name="Rectangle 21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21" name="Rectangle 22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19" name="Group 18"/>
            <p:cNvGrpSpPr/>
            <p:nvPr/>
          </p:nvGrpSpPr>
          <p:grpSpPr>
            <a:xfrm>
              <a:off x="1528025" y="1802778"/>
              <a:ext cx="1408199" cy="1861827"/>
              <a:chOff x="1885823" y="1405367"/>
              <a:chExt cx="1408199" cy="1861827"/>
            </a:xfrm>
          </p:grpSpPr>
          <p:grpSp>
            <p:nvGrpSpPr>
              <p:cNvPr id="174" name="Group 173"/>
              <p:cNvGrpSpPr/>
              <p:nvPr/>
            </p:nvGrpSpPr>
            <p:grpSpPr>
              <a:xfrm>
                <a:off x="1886363" y="2244436"/>
                <a:ext cx="1404818" cy="1022758"/>
                <a:chOff x="1914071" y="2253672"/>
                <a:chExt cx="1404818" cy="1022758"/>
              </a:xfrm>
            </p:grpSpPr>
            <p:sp>
              <p:nvSpPr>
                <p:cNvPr id="202" name="Rectangle 201"/>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3" name="Rectangle 202"/>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4" name="Rectangle 203"/>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5" name="Rectangle 204"/>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6" name="Rectangle 205"/>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7" name="Rectangle 206"/>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8" name="Rectangle 207"/>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9" name="Rectangle 208"/>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75" name="Group 174"/>
              <p:cNvGrpSpPr/>
              <p:nvPr/>
            </p:nvGrpSpPr>
            <p:grpSpPr>
              <a:xfrm>
                <a:off x="1889204" y="1966107"/>
                <a:ext cx="1404818" cy="1022758"/>
                <a:chOff x="1914071" y="2253672"/>
                <a:chExt cx="1404818" cy="1022758"/>
              </a:xfrm>
            </p:grpSpPr>
            <p:sp>
              <p:nvSpPr>
                <p:cNvPr id="194" name="Rectangle 19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5" name="Rectangle 19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6" name="Rectangle 19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7" name="Rectangle 19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8" name="Rectangle 19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9" name="Rectangle 19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0" name="Rectangle 19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201" name="Rectangle 20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76" name="Group 175"/>
              <p:cNvGrpSpPr/>
              <p:nvPr/>
            </p:nvGrpSpPr>
            <p:grpSpPr>
              <a:xfrm>
                <a:off x="1885823" y="1688959"/>
                <a:ext cx="1404818" cy="1022758"/>
                <a:chOff x="1914071" y="2253672"/>
                <a:chExt cx="1404818" cy="1022758"/>
              </a:xfrm>
            </p:grpSpPr>
            <p:sp>
              <p:nvSpPr>
                <p:cNvPr id="186" name="Rectangle 185"/>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7" name="Rectangle 186"/>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8" name="Rectangle 187"/>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9" name="Rectangle 188"/>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0" name="Rectangle 189"/>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1" name="Rectangle 190"/>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2" name="Rectangle 191"/>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93" name="Rectangle 192"/>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77" name="Group 176"/>
              <p:cNvGrpSpPr/>
              <p:nvPr/>
            </p:nvGrpSpPr>
            <p:grpSpPr>
              <a:xfrm>
                <a:off x="1889204" y="1405367"/>
                <a:ext cx="1404818" cy="1022758"/>
                <a:chOff x="1914071" y="2253672"/>
                <a:chExt cx="1404818" cy="1022758"/>
              </a:xfrm>
            </p:grpSpPr>
            <p:sp>
              <p:nvSpPr>
                <p:cNvPr id="178" name="Rectangle 17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79" name="Rectangle 17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0" name="Rectangle 17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1" name="Rectangle 18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2" name="Rectangle 18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3" name="Rectangle 18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4" name="Rectangle 18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85" name="Rectangle 18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20" name="Group 19"/>
            <p:cNvGrpSpPr/>
            <p:nvPr/>
          </p:nvGrpSpPr>
          <p:grpSpPr>
            <a:xfrm>
              <a:off x="1214661" y="2958181"/>
              <a:ext cx="1408199" cy="1861827"/>
              <a:chOff x="1885823" y="1405367"/>
              <a:chExt cx="1408199" cy="1861827"/>
            </a:xfrm>
          </p:grpSpPr>
          <p:grpSp>
            <p:nvGrpSpPr>
              <p:cNvPr id="138" name="Group 137"/>
              <p:cNvGrpSpPr/>
              <p:nvPr/>
            </p:nvGrpSpPr>
            <p:grpSpPr>
              <a:xfrm>
                <a:off x="1886363" y="2244436"/>
                <a:ext cx="1404818" cy="1022758"/>
                <a:chOff x="1914071" y="2253672"/>
                <a:chExt cx="1404818" cy="1022758"/>
              </a:xfrm>
            </p:grpSpPr>
            <p:sp>
              <p:nvSpPr>
                <p:cNvPr id="166" name="Rectangle 165"/>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7" name="Rectangle 166"/>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8" name="Rectangle 167"/>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9" name="Rectangle 168"/>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70" name="Rectangle 169"/>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71" name="Rectangle 170"/>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72" name="Rectangle 171"/>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73" name="Rectangle 172"/>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39" name="Group 138"/>
              <p:cNvGrpSpPr/>
              <p:nvPr/>
            </p:nvGrpSpPr>
            <p:grpSpPr>
              <a:xfrm>
                <a:off x="1889204" y="1966107"/>
                <a:ext cx="1404818" cy="1022758"/>
                <a:chOff x="1914071" y="2253672"/>
                <a:chExt cx="1404818" cy="1022758"/>
              </a:xfrm>
            </p:grpSpPr>
            <p:sp>
              <p:nvSpPr>
                <p:cNvPr id="158" name="Rectangle 15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9" name="Rectangle 15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0" name="Rectangle 15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1" name="Rectangle 16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2" name="Rectangle 16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3" name="Rectangle 16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4" name="Rectangle 16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65" name="Rectangle 16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40" name="Group 139"/>
              <p:cNvGrpSpPr/>
              <p:nvPr/>
            </p:nvGrpSpPr>
            <p:grpSpPr>
              <a:xfrm>
                <a:off x="1885823" y="1688959"/>
                <a:ext cx="1404818" cy="1022758"/>
                <a:chOff x="1914071" y="2253672"/>
                <a:chExt cx="1404818" cy="1022758"/>
              </a:xfrm>
            </p:grpSpPr>
            <p:sp>
              <p:nvSpPr>
                <p:cNvPr id="150" name="Rectangle 14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1" name="Rectangle 15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2" name="Rectangle 15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3" name="Rectangle 15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4" name="Rectangle 15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5" name="Rectangle 15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6" name="Rectangle 15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57" name="Rectangle 15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41" name="Group 140"/>
              <p:cNvGrpSpPr/>
              <p:nvPr/>
            </p:nvGrpSpPr>
            <p:grpSpPr>
              <a:xfrm>
                <a:off x="1889204" y="1405367"/>
                <a:ext cx="1404818" cy="1022758"/>
                <a:chOff x="1914071" y="2253672"/>
                <a:chExt cx="1404818" cy="1022758"/>
              </a:xfrm>
            </p:grpSpPr>
            <p:sp>
              <p:nvSpPr>
                <p:cNvPr id="142" name="Rectangle 141"/>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43" name="Rectangle 142"/>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44" name="Rectangle 143"/>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45" name="Rectangle 144"/>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46" name="Rectangle 145"/>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47" name="Rectangle 146"/>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48" name="Rectangle 147"/>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49" name="Rectangle 148"/>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21" name="Group 20"/>
            <p:cNvGrpSpPr/>
            <p:nvPr/>
          </p:nvGrpSpPr>
          <p:grpSpPr>
            <a:xfrm>
              <a:off x="1218042" y="1844990"/>
              <a:ext cx="1408199" cy="1861827"/>
              <a:chOff x="1885823" y="1405367"/>
              <a:chExt cx="1408199" cy="1861827"/>
            </a:xfrm>
          </p:grpSpPr>
          <p:grpSp>
            <p:nvGrpSpPr>
              <p:cNvPr id="102" name="Group 101"/>
              <p:cNvGrpSpPr/>
              <p:nvPr/>
            </p:nvGrpSpPr>
            <p:grpSpPr>
              <a:xfrm>
                <a:off x="1886363" y="2244436"/>
                <a:ext cx="1404818" cy="1022758"/>
                <a:chOff x="1914071" y="2253672"/>
                <a:chExt cx="1404818" cy="1022758"/>
              </a:xfrm>
            </p:grpSpPr>
            <p:sp>
              <p:nvSpPr>
                <p:cNvPr id="130" name="Rectangle 12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31" name="Rectangle 13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32" name="Rectangle 13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33" name="Rectangle 13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34" name="Rectangle 13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35" name="Rectangle 13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36" name="Rectangle 13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37" name="Rectangle 13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03" name="Group 102"/>
              <p:cNvGrpSpPr/>
              <p:nvPr/>
            </p:nvGrpSpPr>
            <p:grpSpPr>
              <a:xfrm>
                <a:off x="1889204" y="1966107"/>
                <a:ext cx="1404818" cy="1022758"/>
                <a:chOff x="1914071" y="2253672"/>
                <a:chExt cx="1404818" cy="1022758"/>
              </a:xfrm>
            </p:grpSpPr>
            <p:sp>
              <p:nvSpPr>
                <p:cNvPr id="122" name="Rectangle 121"/>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3" name="Rectangle 122"/>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4" name="Rectangle 123"/>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5" name="Rectangle 124"/>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6" name="Rectangle 125"/>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7" name="Rectangle 126"/>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8" name="Rectangle 127"/>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9" name="Rectangle 128"/>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04" name="Group 103"/>
              <p:cNvGrpSpPr/>
              <p:nvPr/>
            </p:nvGrpSpPr>
            <p:grpSpPr>
              <a:xfrm>
                <a:off x="1885823" y="1688959"/>
                <a:ext cx="1404818" cy="1022758"/>
                <a:chOff x="1914071" y="2253672"/>
                <a:chExt cx="1404818" cy="1022758"/>
              </a:xfrm>
            </p:grpSpPr>
            <p:sp>
              <p:nvSpPr>
                <p:cNvPr id="114" name="Rectangle 11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5" name="Rectangle 11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6" name="Rectangle 11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7" name="Rectangle 11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8" name="Rectangle 11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9" name="Rectangle 11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0" name="Rectangle 11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21" name="Rectangle 12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105" name="Group 104"/>
              <p:cNvGrpSpPr/>
              <p:nvPr/>
            </p:nvGrpSpPr>
            <p:grpSpPr>
              <a:xfrm>
                <a:off x="1889204" y="1405367"/>
                <a:ext cx="1404818" cy="1022758"/>
                <a:chOff x="1914071" y="2253672"/>
                <a:chExt cx="1404818" cy="1022758"/>
              </a:xfrm>
            </p:grpSpPr>
            <p:sp>
              <p:nvSpPr>
                <p:cNvPr id="106" name="Rectangle 105"/>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07" name="Rectangle 106"/>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08" name="Rectangle 107"/>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09" name="Rectangle 108"/>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0" name="Rectangle 109"/>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1" name="Rectangle 110"/>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2" name="Rectangle 111"/>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13" name="Rectangle 112"/>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22" name="Group 21"/>
            <p:cNvGrpSpPr/>
            <p:nvPr/>
          </p:nvGrpSpPr>
          <p:grpSpPr>
            <a:xfrm>
              <a:off x="914401" y="3006166"/>
              <a:ext cx="1408199" cy="1861827"/>
              <a:chOff x="1885823" y="1405367"/>
              <a:chExt cx="1408199" cy="1861827"/>
            </a:xfrm>
          </p:grpSpPr>
          <p:grpSp>
            <p:nvGrpSpPr>
              <p:cNvPr id="66" name="Group 65"/>
              <p:cNvGrpSpPr/>
              <p:nvPr/>
            </p:nvGrpSpPr>
            <p:grpSpPr>
              <a:xfrm>
                <a:off x="1886363" y="2244436"/>
                <a:ext cx="1404818" cy="1022758"/>
                <a:chOff x="1914071" y="2253672"/>
                <a:chExt cx="1404818" cy="1022758"/>
              </a:xfrm>
            </p:grpSpPr>
            <p:sp>
              <p:nvSpPr>
                <p:cNvPr id="94" name="Rectangle 9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5" name="Rectangle 9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6" name="Rectangle 9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7" name="Rectangle 9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8" name="Rectangle 9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9" name="Rectangle 9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00" name="Rectangle 9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101" name="Rectangle 10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67" name="Group 66"/>
              <p:cNvGrpSpPr/>
              <p:nvPr/>
            </p:nvGrpSpPr>
            <p:grpSpPr>
              <a:xfrm>
                <a:off x="1889204" y="1966107"/>
                <a:ext cx="1404818" cy="1022758"/>
                <a:chOff x="1914071" y="2253672"/>
                <a:chExt cx="1404818" cy="1022758"/>
              </a:xfrm>
            </p:grpSpPr>
            <p:sp>
              <p:nvSpPr>
                <p:cNvPr id="86" name="Rectangle 85"/>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7" name="Rectangle 86"/>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8" name="Rectangle 87"/>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9" name="Rectangle 88"/>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0" name="Rectangle 89"/>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1" name="Rectangle 90"/>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2" name="Rectangle 91"/>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93" name="Rectangle 92"/>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68" name="Group 67"/>
              <p:cNvGrpSpPr/>
              <p:nvPr/>
            </p:nvGrpSpPr>
            <p:grpSpPr>
              <a:xfrm>
                <a:off x="1885823" y="1688959"/>
                <a:ext cx="1404818" cy="1022758"/>
                <a:chOff x="1914071" y="2253672"/>
                <a:chExt cx="1404818" cy="1022758"/>
              </a:xfrm>
            </p:grpSpPr>
            <p:sp>
              <p:nvSpPr>
                <p:cNvPr id="78" name="Rectangle 7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9" name="Rectangle 7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0" name="Rectangle 7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1" name="Rectangle 8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2" name="Rectangle 8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3" name="Rectangle 8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4" name="Rectangle 8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85" name="Rectangle 8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69" name="Group 68"/>
              <p:cNvGrpSpPr/>
              <p:nvPr/>
            </p:nvGrpSpPr>
            <p:grpSpPr>
              <a:xfrm>
                <a:off x="1889204" y="1405367"/>
                <a:ext cx="1404818" cy="1022758"/>
                <a:chOff x="1914071" y="2253672"/>
                <a:chExt cx="1404818" cy="1022758"/>
              </a:xfrm>
            </p:grpSpPr>
            <p:sp>
              <p:nvSpPr>
                <p:cNvPr id="70" name="Rectangle 6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1" name="Rectangle 7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2" name="Rectangle 7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3" name="Rectangle 7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4" name="Rectangle 7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5" name="Rectangle 7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6" name="Rectangle 7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77" name="Rectangle 7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grpSp>
          <p:nvGrpSpPr>
            <p:cNvPr id="23" name="Group 22"/>
            <p:cNvGrpSpPr/>
            <p:nvPr/>
          </p:nvGrpSpPr>
          <p:grpSpPr>
            <a:xfrm>
              <a:off x="917782" y="1897387"/>
              <a:ext cx="1408199" cy="1861827"/>
              <a:chOff x="1885823" y="1405367"/>
              <a:chExt cx="1408199" cy="1861827"/>
            </a:xfrm>
          </p:grpSpPr>
          <p:grpSp>
            <p:nvGrpSpPr>
              <p:cNvPr id="30" name="Group 29"/>
              <p:cNvGrpSpPr/>
              <p:nvPr/>
            </p:nvGrpSpPr>
            <p:grpSpPr>
              <a:xfrm>
                <a:off x="1886363" y="2244436"/>
                <a:ext cx="1404818" cy="1022758"/>
                <a:chOff x="1914071" y="2253672"/>
                <a:chExt cx="1404818" cy="1022758"/>
              </a:xfrm>
            </p:grpSpPr>
            <p:sp>
              <p:nvSpPr>
                <p:cNvPr id="58" name="Rectangle 57"/>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9" name="Rectangle 58"/>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0" name="Rectangle 59"/>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1" name="Rectangle 60"/>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2" name="Rectangle 61"/>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3" name="Rectangle 62"/>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4" name="Rectangle 63"/>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65" name="Rectangle 64"/>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1" name="Group 30"/>
              <p:cNvGrpSpPr/>
              <p:nvPr/>
            </p:nvGrpSpPr>
            <p:grpSpPr>
              <a:xfrm>
                <a:off x="1889204" y="1966107"/>
                <a:ext cx="1404818" cy="1022758"/>
                <a:chOff x="1914071" y="2253672"/>
                <a:chExt cx="1404818" cy="1022758"/>
              </a:xfrm>
            </p:grpSpPr>
            <p:sp>
              <p:nvSpPr>
                <p:cNvPr id="50" name="Rectangle 49"/>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1" name="Rectangle 50"/>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2" name="Rectangle 51"/>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3" name="Rectangle 52"/>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4" name="Rectangle 53"/>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5" name="Rectangle 54"/>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6" name="Rectangle 55"/>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57" name="Rectangle 56"/>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2" name="Group 31"/>
              <p:cNvGrpSpPr/>
              <p:nvPr/>
            </p:nvGrpSpPr>
            <p:grpSpPr>
              <a:xfrm>
                <a:off x="1885823" y="1688959"/>
                <a:ext cx="1404818" cy="1022758"/>
                <a:chOff x="1914071" y="2253672"/>
                <a:chExt cx="1404818" cy="1022758"/>
              </a:xfrm>
            </p:grpSpPr>
            <p:sp>
              <p:nvSpPr>
                <p:cNvPr id="42" name="Rectangle 41"/>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3" name="Rectangle 42"/>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4" name="Rectangle 43"/>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5" name="Rectangle 44"/>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6" name="Rectangle 45"/>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7" name="Rectangle 46"/>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8" name="Rectangle 47"/>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9" name="Rectangle 48"/>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nvGrpSpPr>
              <p:cNvPr id="33" name="Group 32"/>
              <p:cNvGrpSpPr/>
              <p:nvPr/>
            </p:nvGrpSpPr>
            <p:grpSpPr>
              <a:xfrm>
                <a:off x="1889204" y="1405367"/>
                <a:ext cx="1404818" cy="1022758"/>
                <a:chOff x="1914071" y="2253672"/>
                <a:chExt cx="1404818" cy="1022758"/>
              </a:xfrm>
            </p:grpSpPr>
            <p:sp>
              <p:nvSpPr>
                <p:cNvPr id="34" name="Rectangle 33"/>
                <p:cNvSpPr/>
                <p:nvPr/>
              </p:nvSpPr>
              <p:spPr bwMode="auto">
                <a:xfrm>
                  <a:off x="1914071" y="22536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5" name="Rectangle 34"/>
                <p:cNvSpPr/>
                <p:nvPr/>
              </p:nvSpPr>
              <p:spPr bwMode="auto">
                <a:xfrm>
                  <a:off x="2073905" y="2362143"/>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6" name="Rectangle 35"/>
                <p:cNvSpPr/>
                <p:nvPr/>
              </p:nvSpPr>
              <p:spPr bwMode="auto">
                <a:xfrm>
                  <a:off x="2228557" y="246137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7" name="Rectangle 36"/>
                <p:cNvSpPr/>
                <p:nvPr/>
              </p:nvSpPr>
              <p:spPr bwMode="auto">
                <a:xfrm>
                  <a:off x="2388277" y="2564104"/>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8" name="Rectangle 37"/>
                <p:cNvSpPr/>
                <p:nvPr/>
              </p:nvSpPr>
              <p:spPr bwMode="auto">
                <a:xfrm>
                  <a:off x="2548447" y="2672575"/>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39" name="Rectangle 38"/>
                <p:cNvSpPr/>
                <p:nvPr/>
              </p:nvSpPr>
              <p:spPr bwMode="auto">
                <a:xfrm>
                  <a:off x="2708617" y="2781046"/>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0" name="Rectangle 39"/>
                <p:cNvSpPr/>
                <p:nvPr/>
              </p:nvSpPr>
              <p:spPr bwMode="auto">
                <a:xfrm>
                  <a:off x="2868787" y="2883772"/>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sp>
              <p:nvSpPr>
                <p:cNvPr id="41" name="Rectangle 40"/>
                <p:cNvSpPr/>
                <p:nvPr/>
              </p:nvSpPr>
              <p:spPr bwMode="auto">
                <a:xfrm>
                  <a:off x="3028957" y="2986498"/>
                  <a:ext cx="289932" cy="289932"/>
                </a:xfrm>
                <a:prstGeom prst="rect">
                  <a:avLst/>
                </a:prstGeom>
                <a:solidFill>
                  <a:schemeClr val="bg2">
                    <a:lumMod val="20000"/>
                    <a:lumOff val="80000"/>
                    <a:alpha val="65000"/>
                  </a:schemeClr>
                </a:solidFill>
                <a:ln>
                  <a:solidFill>
                    <a:schemeClr val="accent4"/>
                  </a:solidFill>
                  <a:headEnd type="none" w="med" len="med"/>
                  <a:tailEnd type="none" w="med" len="med"/>
                </a:ln>
                <a:scene3d>
                  <a:camera prst="isometricOffAxis1Top"/>
                  <a:lightRig rig="threePt" dir="t"/>
                </a:scene3d>
                <a:sp3d extrusionH="254000" contourW="12700"/>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endParaRPr>
                </a:p>
              </p:txBody>
            </p:sp>
          </p:grpSp>
        </p:grpSp>
        <p:sp>
          <p:nvSpPr>
            <p:cNvPr id="24" name="TextBox 23"/>
            <p:cNvSpPr txBox="1"/>
            <p:nvPr/>
          </p:nvSpPr>
          <p:spPr>
            <a:xfrm rot="21083365">
              <a:off x="2196348" y="5097324"/>
              <a:ext cx="840470" cy="139124"/>
            </a:xfrm>
            <a:prstGeom prst="rect">
              <a:avLst/>
            </a:prstGeom>
            <a:noFill/>
            <a:effectLst/>
          </p:spPr>
          <p:txBody>
            <a:bodyPr wrap="square" lIns="0" tIns="0" rIns="0" bIns="0" rtlCol="0">
              <a:noAutofit/>
            </a:bodyPr>
            <a:lstStyle/>
            <a:p>
              <a:pPr eaLnBrk="0" hangingPunct="0">
                <a:lnSpc>
                  <a:spcPts val="1800"/>
                </a:lnSpc>
              </a:pPr>
              <a:r>
                <a:rPr lang="en-US" sz="1400" b="1" dirty="0">
                  <a:solidFill>
                    <a:prstClr val="white"/>
                  </a:solidFill>
                </a:rPr>
                <a:t>time</a:t>
              </a:r>
            </a:p>
          </p:txBody>
        </p:sp>
        <p:sp>
          <p:nvSpPr>
            <p:cNvPr id="25" name="TextBox 24"/>
            <p:cNvSpPr txBox="1"/>
            <p:nvPr/>
          </p:nvSpPr>
          <p:spPr>
            <a:xfrm rot="2066316">
              <a:off x="641270" y="4661750"/>
              <a:ext cx="1230430" cy="164818"/>
            </a:xfrm>
            <a:prstGeom prst="rect">
              <a:avLst/>
            </a:prstGeom>
            <a:noFill/>
            <a:effectLst/>
          </p:spPr>
          <p:txBody>
            <a:bodyPr wrap="square" lIns="0" tIns="0" rIns="0" bIns="0" rtlCol="0">
              <a:noAutofit/>
            </a:bodyPr>
            <a:lstStyle/>
            <a:p>
              <a:pPr eaLnBrk="0" hangingPunct="0">
                <a:lnSpc>
                  <a:spcPts val="1800"/>
                </a:lnSpc>
              </a:pPr>
              <a:r>
                <a:rPr lang="en-US" sz="1400" b="1" dirty="0">
                  <a:solidFill>
                    <a:prstClr val="white"/>
                  </a:solidFill>
                </a:rPr>
                <a:t>longitude</a:t>
              </a:r>
            </a:p>
            <a:p>
              <a:pPr eaLnBrk="0" hangingPunct="0">
                <a:lnSpc>
                  <a:spcPts val="1800"/>
                </a:lnSpc>
              </a:pPr>
              <a:endParaRPr lang="en-US" sz="1400" b="1" dirty="0">
                <a:solidFill>
                  <a:prstClr val="white"/>
                </a:solidFill>
              </a:endParaRPr>
            </a:p>
          </p:txBody>
        </p:sp>
        <p:cxnSp>
          <p:nvCxnSpPr>
            <p:cNvPr id="26" name="Straight Arrow Connector 25"/>
            <p:cNvCxnSpPr/>
            <p:nvPr/>
          </p:nvCxnSpPr>
          <p:spPr bwMode="auto">
            <a:xfrm flipV="1">
              <a:off x="2161253" y="5042595"/>
              <a:ext cx="923213" cy="143507"/>
            </a:xfrm>
            <a:prstGeom prst="straightConnector1">
              <a:avLst/>
            </a:prstGeom>
            <a:noFill/>
            <a:ln w="19050" cap="flat" cmpd="sng" algn="ctr">
              <a:solidFill>
                <a:schemeClr val="tx2"/>
              </a:solidFill>
              <a:prstDash val="solid"/>
              <a:round/>
              <a:headEnd type="none" w="med" len="med"/>
              <a:tailEnd type="triangle"/>
            </a:ln>
            <a:effectLst/>
          </p:spPr>
        </p:cxnSp>
        <p:cxnSp>
          <p:nvCxnSpPr>
            <p:cNvPr id="27" name="Straight Arrow Connector 26"/>
            <p:cNvCxnSpPr/>
            <p:nvPr/>
          </p:nvCxnSpPr>
          <p:spPr bwMode="auto">
            <a:xfrm>
              <a:off x="811313" y="4336227"/>
              <a:ext cx="577294" cy="381055"/>
            </a:xfrm>
            <a:prstGeom prst="straightConnector1">
              <a:avLst/>
            </a:prstGeom>
            <a:noFill/>
            <a:ln w="19050" cap="flat" cmpd="sng" algn="ctr">
              <a:solidFill>
                <a:schemeClr val="tx2"/>
              </a:solidFill>
              <a:prstDash val="solid"/>
              <a:round/>
              <a:headEnd type="none" w="med" len="med"/>
              <a:tailEnd type="triangle"/>
            </a:ln>
            <a:effectLst/>
          </p:spPr>
        </p:cxnSp>
        <p:cxnSp>
          <p:nvCxnSpPr>
            <p:cNvPr id="28" name="Straight Arrow Connector 27"/>
            <p:cNvCxnSpPr/>
            <p:nvPr/>
          </p:nvCxnSpPr>
          <p:spPr bwMode="auto">
            <a:xfrm>
              <a:off x="747290" y="2034117"/>
              <a:ext cx="0" cy="1042832"/>
            </a:xfrm>
            <a:prstGeom prst="straightConnector1">
              <a:avLst/>
            </a:prstGeom>
            <a:noFill/>
            <a:ln w="19050" cap="flat" cmpd="sng" algn="ctr">
              <a:solidFill>
                <a:schemeClr val="tx2"/>
              </a:solidFill>
              <a:prstDash val="solid"/>
              <a:round/>
              <a:headEnd type="none" w="med" len="med"/>
              <a:tailEnd type="triangle"/>
            </a:ln>
            <a:effectLst/>
          </p:spPr>
        </p:cxnSp>
        <p:sp>
          <p:nvSpPr>
            <p:cNvPr id="29" name="TextBox 28"/>
            <p:cNvSpPr txBox="1"/>
            <p:nvPr/>
          </p:nvSpPr>
          <p:spPr>
            <a:xfrm>
              <a:off x="-50980" y="3286197"/>
              <a:ext cx="2423412" cy="359726"/>
            </a:xfrm>
            <a:prstGeom prst="rect">
              <a:avLst/>
            </a:prstGeom>
            <a:noFill/>
            <a:effectLst/>
          </p:spPr>
          <p:txBody>
            <a:bodyPr wrap="none" lIns="0" tIns="0" rIns="0" bIns="0" rtlCol="0">
              <a:noAutofit/>
              <a:scene3d>
                <a:camera prst="isometricOffAxis1Left"/>
                <a:lightRig rig="threePt" dir="t"/>
              </a:scene3d>
            </a:bodyPr>
            <a:lstStyle/>
            <a:p>
              <a:pPr eaLnBrk="0" hangingPunct="0">
                <a:lnSpc>
                  <a:spcPts val="1800"/>
                </a:lnSpc>
              </a:pPr>
              <a:r>
                <a:rPr lang="en-US" sz="3200" b="1" dirty="0">
                  <a:solidFill>
                    <a:srgbClr val="FFFF00"/>
                  </a:solidFill>
                </a:rPr>
                <a:t>Temperature</a:t>
              </a:r>
            </a:p>
          </p:txBody>
        </p:sp>
      </p:grpSp>
    </p:spTree>
    <p:extLst>
      <p:ext uri="{BB962C8B-B14F-4D97-AF65-F5344CB8AC3E}">
        <p14:creationId xmlns:p14="http://schemas.microsoft.com/office/powerpoint/2010/main" val="2968032335"/>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0"/>
            <a:ext cx="12192000" cy="6858000"/>
            <a:chOff x="0" y="0"/>
            <a:chExt cx="12192000" cy="6858000"/>
          </a:xfrm>
        </p:grpSpPr>
        <p:sp>
          <p:nvSpPr>
            <p:cNvPr id="8" name="Rectangle 7"/>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9" name="Picture 8"/>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graphicFrame>
        <p:nvGraphicFramePr>
          <p:cNvPr id="4" name="Content Placeholder 3"/>
          <p:cNvGraphicFramePr>
            <a:graphicFrameLocks noGrp="1"/>
          </p:cNvGraphicFramePr>
          <p:nvPr>
            <p:ph sz="quarter" idx="4294967295"/>
            <p:extLst/>
          </p:nvPr>
        </p:nvGraphicFramePr>
        <p:xfrm>
          <a:off x="2261928" y="1376601"/>
          <a:ext cx="7636050" cy="49856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p:cNvSpPr txBox="1">
            <a:spLocks/>
          </p:cNvSpPr>
          <p:nvPr/>
        </p:nvSpPr>
        <p:spPr>
          <a:xfrm>
            <a:off x="685800" y="685800"/>
            <a:ext cx="7772400" cy="382942"/>
          </a:xfrm>
          <a:prstGeom prst="rect">
            <a:avLst/>
          </a:prstGeom>
        </p:spPr>
        <p:txBody>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Scientific Data in ArcGIS - Vision</a:t>
            </a:r>
          </a:p>
        </p:txBody>
      </p:sp>
    </p:spTree>
    <p:extLst>
      <p:ext uri="{BB962C8B-B14F-4D97-AF65-F5344CB8AC3E}">
        <p14:creationId xmlns:p14="http://schemas.microsoft.com/office/powerpoint/2010/main" val="1189411475"/>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0" y="-1284"/>
            <a:ext cx="12192000" cy="6859283"/>
            <a:chOff x="0" y="-1284"/>
            <a:chExt cx="12192000" cy="6859283"/>
          </a:xfrm>
        </p:grpSpPr>
        <p:sp>
          <p:nvSpPr>
            <p:cNvPr id="44" name="Rectangle 43"/>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45" name="Picture 44"/>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grpSp>
      <p:sp>
        <p:nvSpPr>
          <p:cNvPr id="2" name="Title 1"/>
          <p:cNvSpPr>
            <a:spLocks noGrp="1"/>
          </p:cNvSpPr>
          <p:nvPr>
            <p:ph type="title"/>
          </p:nvPr>
        </p:nvSpPr>
        <p:spPr>
          <a:xfrm>
            <a:off x="685800" y="682625"/>
            <a:ext cx="10826496" cy="430887"/>
          </a:xfrm>
        </p:spPr>
        <p:txBody>
          <a:bodyPr/>
          <a:lstStyle/>
          <a:p>
            <a:r>
              <a:rPr lang="en-US" sz="2800" b="0" dirty="0" smtClean="0"/>
              <a:t>Challenges</a:t>
            </a:r>
            <a:endParaRPr lang="en-US" sz="2800" b="0" dirty="0"/>
          </a:p>
        </p:txBody>
      </p:sp>
      <p:sp>
        <p:nvSpPr>
          <p:cNvPr id="62" name="TextBox 61"/>
          <p:cNvSpPr txBox="1"/>
          <p:nvPr/>
        </p:nvSpPr>
        <p:spPr>
          <a:xfrm>
            <a:off x="2032000" y="4053990"/>
            <a:ext cx="2173584" cy="1200329"/>
          </a:xfrm>
          <a:prstGeom prst="rect">
            <a:avLst/>
          </a:prstGeom>
          <a:noFill/>
        </p:spPr>
        <p:txBody>
          <a:bodyPr wrap="square" lIns="121920" rIns="121920" rtlCol="0" anchor="ctr" anchorCtr="0">
            <a:spAutoFit/>
          </a:bodyPr>
          <a:lstStyle/>
          <a:p>
            <a:pPr algn="ctr">
              <a:lnSpc>
                <a:spcPct val="150000"/>
              </a:lnSpc>
            </a:pPr>
            <a:r>
              <a:rPr lang="en-US" sz="1600" dirty="0">
                <a:ea typeface="Open Sans" panose="020B0606030504020204" pitchFamily="34" charset="0"/>
                <a:cs typeface="Open Sans" panose="020B0606030504020204" pitchFamily="34" charset="0"/>
              </a:rPr>
              <a:t>variety of formats</a:t>
            </a:r>
          </a:p>
          <a:p>
            <a:pPr algn="ctr">
              <a:lnSpc>
                <a:spcPct val="150000"/>
              </a:lnSpc>
            </a:pPr>
            <a:r>
              <a:rPr lang="en-US" sz="1600" dirty="0">
                <a:ea typeface="Open Sans" panose="020B0606030504020204" pitchFamily="34" charset="0"/>
                <a:cs typeface="Open Sans" panose="020B0606030504020204" pitchFamily="34" charset="0"/>
              </a:rPr>
              <a:t>volume &amp; velocity</a:t>
            </a:r>
          </a:p>
          <a:p>
            <a:pPr algn="ctr">
              <a:lnSpc>
                <a:spcPct val="150000"/>
              </a:lnSpc>
            </a:pPr>
            <a:r>
              <a:rPr lang="en-US" sz="1600" dirty="0">
                <a:ea typeface="Open Sans" panose="020B0606030504020204" pitchFamily="34" charset="0"/>
                <a:cs typeface="Open Sans" panose="020B0606030504020204" pitchFamily="34" charset="0"/>
              </a:rPr>
              <a:t>redundancy</a:t>
            </a:r>
          </a:p>
        </p:txBody>
      </p:sp>
      <p:sp>
        <p:nvSpPr>
          <p:cNvPr id="63" name="TextBox 62"/>
          <p:cNvSpPr txBox="1"/>
          <p:nvPr/>
        </p:nvSpPr>
        <p:spPr>
          <a:xfrm>
            <a:off x="5029200" y="4053990"/>
            <a:ext cx="2193531" cy="1200329"/>
          </a:xfrm>
          <a:prstGeom prst="rect">
            <a:avLst/>
          </a:prstGeom>
          <a:noFill/>
        </p:spPr>
        <p:txBody>
          <a:bodyPr wrap="square" lIns="121920" rIns="121920" rtlCol="0" anchor="ctr" anchorCtr="0">
            <a:spAutoFit/>
          </a:bodyPr>
          <a:lstStyle/>
          <a:p>
            <a:pPr algn="ctr">
              <a:lnSpc>
                <a:spcPct val="150000"/>
              </a:lnSpc>
            </a:pPr>
            <a:r>
              <a:rPr lang="en-US" sz="1600" dirty="0">
                <a:ea typeface="Open Sans" panose="020B0606030504020204" pitchFamily="34" charset="0"/>
                <a:cs typeface="Open Sans" panose="020B0606030504020204" pitchFamily="34" charset="0"/>
              </a:rPr>
              <a:t>portability</a:t>
            </a:r>
          </a:p>
          <a:p>
            <a:pPr algn="ctr">
              <a:lnSpc>
                <a:spcPct val="150000"/>
              </a:lnSpc>
            </a:pPr>
            <a:r>
              <a:rPr lang="en-US" sz="1600" dirty="0">
                <a:ea typeface="Open Sans" panose="020B0606030504020204" pitchFamily="34" charset="0"/>
                <a:cs typeface="Open Sans" panose="020B0606030504020204" pitchFamily="34" charset="0"/>
              </a:rPr>
              <a:t>scalability</a:t>
            </a:r>
          </a:p>
          <a:p>
            <a:pPr algn="ctr">
              <a:lnSpc>
                <a:spcPct val="150000"/>
              </a:lnSpc>
            </a:pPr>
            <a:r>
              <a:rPr lang="en-US" sz="1600" dirty="0">
                <a:ea typeface="Open Sans" panose="020B0606030504020204" pitchFamily="34" charset="0"/>
                <a:cs typeface="Open Sans" panose="020B0606030504020204" pitchFamily="34" charset="0"/>
              </a:rPr>
              <a:t>reproducibility</a:t>
            </a:r>
          </a:p>
        </p:txBody>
      </p:sp>
      <p:sp>
        <p:nvSpPr>
          <p:cNvPr id="64" name="TextBox 63"/>
          <p:cNvSpPr txBox="1"/>
          <p:nvPr/>
        </p:nvSpPr>
        <p:spPr>
          <a:xfrm>
            <a:off x="8046347" y="4053990"/>
            <a:ext cx="2113653" cy="1200329"/>
          </a:xfrm>
          <a:prstGeom prst="rect">
            <a:avLst/>
          </a:prstGeom>
          <a:noFill/>
        </p:spPr>
        <p:txBody>
          <a:bodyPr wrap="square" lIns="121920" rIns="121920" rtlCol="0" anchor="ctr" anchorCtr="0">
            <a:spAutoFit/>
          </a:bodyPr>
          <a:lstStyle/>
          <a:p>
            <a:pPr algn="ctr">
              <a:lnSpc>
                <a:spcPct val="150000"/>
              </a:lnSpc>
            </a:pPr>
            <a:r>
              <a:rPr lang="en-US" sz="1600" dirty="0">
                <a:ea typeface="Open Sans" panose="020B0606030504020204" pitchFamily="34" charset="0"/>
                <a:cs typeface="Open Sans" panose="020B0606030504020204" pitchFamily="34" charset="0"/>
              </a:rPr>
              <a:t>integration</a:t>
            </a:r>
          </a:p>
          <a:p>
            <a:pPr algn="ctr">
              <a:lnSpc>
                <a:spcPct val="150000"/>
              </a:lnSpc>
            </a:pPr>
            <a:r>
              <a:rPr lang="en-US" sz="1600" dirty="0">
                <a:ea typeface="Open Sans" panose="020B0606030504020204" pitchFamily="34" charset="0"/>
                <a:cs typeface="Open Sans" panose="020B0606030504020204" pitchFamily="34" charset="0"/>
              </a:rPr>
              <a:t>standards</a:t>
            </a:r>
          </a:p>
          <a:p>
            <a:pPr algn="ctr">
              <a:lnSpc>
                <a:spcPct val="150000"/>
              </a:lnSpc>
            </a:pPr>
            <a:r>
              <a:rPr lang="en-US" sz="1600" dirty="0">
                <a:ea typeface="Open Sans" panose="020B0606030504020204" pitchFamily="34" charset="0"/>
                <a:cs typeface="Open Sans" panose="020B0606030504020204" pitchFamily="34" charset="0"/>
              </a:rPr>
              <a:t>accessibility</a:t>
            </a:r>
          </a:p>
        </p:txBody>
      </p:sp>
      <p:grpSp>
        <p:nvGrpSpPr>
          <p:cNvPr id="10" name="Group 9"/>
          <p:cNvGrpSpPr/>
          <p:nvPr/>
        </p:nvGrpSpPr>
        <p:grpSpPr>
          <a:xfrm>
            <a:off x="4387850" y="2365110"/>
            <a:ext cx="3015885" cy="1492205"/>
            <a:chOff x="3290887" y="1773832"/>
            <a:chExt cx="2261914" cy="1119154"/>
          </a:xfrm>
        </p:grpSpPr>
        <p:sp>
          <p:nvSpPr>
            <p:cNvPr id="5" name="Freeform 4"/>
            <p:cNvSpPr/>
            <p:nvPr/>
          </p:nvSpPr>
          <p:spPr>
            <a:xfrm>
              <a:off x="3290887" y="2055677"/>
              <a:ext cx="339494" cy="397144"/>
            </a:xfrm>
            <a:custGeom>
              <a:avLst/>
              <a:gdLst>
                <a:gd name="connsiteX0" fmla="*/ 0 w 339494"/>
                <a:gd name="connsiteY0" fmla="*/ 79429 h 397144"/>
                <a:gd name="connsiteX1" fmla="*/ 169747 w 339494"/>
                <a:gd name="connsiteY1" fmla="*/ 79429 h 397144"/>
                <a:gd name="connsiteX2" fmla="*/ 169747 w 339494"/>
                <a:gd name="connsiteY2" fmla="*/ 0 h 397144"/>
                <a:gd name="connsiteX3" fmla="*/ 339494 w 339494"/>
                <a:gd name="connsiteY3" fmla="*/ 198572 h 397144"/>
                <a:gd name="connsiteX4" fmla="*/ 169747 w 339494"/>
                <a:gd name="connsiteY4" fmla="*/ 397144 h 397144"/>
                <a:gd name="connsiteX5" fmla="*/ 169747 w 339494"/>
                <a:gd name="connsiteY5" fmla="*/ 317715 h 397144"/>
                <a:gd name="connsiteX6" fmla="*/ 0 w 339494"/>
                <a:gd name="connsiteY6" fmla="*/ 317715 h 397144"/>
                <a:gd name="connsiteX7" fmla="*/ 0 w 339494"/>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94" h="397144">
                  <a:moveTo>
                    <a:pt x="0" y="79429"/>
                  </a:moveTo>
                  <a:lnTo>
                    <a:pt x="169747" y="79429"/>
                  </a:lnTo>
                  <a:lnTo>
                    <a:pt x="169747" y="0"/>
                  </a:lnTo>
                  <a:lnTo>
                    <a:pt x="339494" y="198572"/>
                  </a:lnTo>
                  <a:lnTo>
                    <a:pt x="169747" y="397144"/>
                  </a:lnTo>
                  <a:lnTo>
                    <a:pt x="169747" y="317715"/>
                  </a:lnTo>
                  <a:lnTo>
                    <a:pt x="0" y="317715"/>
                  </a:lnTo>
                  <a:lnTo>
                    <a:pt x="0" y="79429"/>
                  </a:lnTo>
                  <a:close/>
                </a:path>
              </a:pathLst>
            </a:custGeom>
          </p:spPr>
          <p:style>
            <a:lnRef idx="0">
              <a:schemeClr val="dk2">
                <a:tint val="60000"/>
                <a:hueOff val="0"/>
                <a:satOff val="0"/>
                <a:lumOff val="0"/>
                <a:alphaOff val="0"/>
              </a:schemeClr>
            </a:lnRef>
            <a:fillRef idx="3">
              <a:schemeClr val="dk2">
                <a:tint val="60000"/>
                <a:hueOff val="0"/>
                <a:satOff val="0"/>
                <a:lumOff val="0"/>
                <a:alphaOff val="0"/>
              </a:schemeClr>
            </a:fillRef>
            <a:effectRef idx="2">
              <a:schemeClr val="dk2">
                <a:tint val="60000"/>
                <a:hueOff val="0"/>
                <a:satOff val="0"/>
                <a:lumOff val="0"/>
                <a:alphaOff val="0"/>
              </a:schemeClr>
            </a:effectRef>
            <a:fontRef idx="minor">
              <a:schemeClr val="lt1"/>
            </a:fontRef>
          </p:style>
          <p:txBody>
            <a:bodyPr spcFirstLastPara="0" vert="horz" wrap="square" lIns="0" tIns="105905" rIns="135797" bIns="105905" numCol="1" spcCol="1270" anchor="ctr" anchorCtr="0">
              <a:noAutofit/>
            </a:bodyPr>
            <a:lstStyle/>
            <a:p>
              <a:pPr algn="ctr" defTabSz="1066773">
                <a:lnSpc>
                  <a:spcPct val="90000"/>
                </a:lnSpc>
                <a:spcBef>
                  <a:spcPct val="0"/>
                </a:spcBef>
                <a:spcAft>
                  <a:spcPct val="35000"/>
                </a:spcAft>
              </a:pPr>
              <a:endParaRPr lang="en-US" sz="2400"/>
            </a:p>
          </p:txBody>
        </p:sp>
        <p:sp>
          <p:nvSpPr>
            <p:cNvPr id="6" name="Freeform 5"/>
            <p:cNvSpPr/>
            <p:nvPr/>
          </p:nvSpPr>
          <p:spPr>
            <a:xfrm>
              <a:off x="3771304" y="1773832"/>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txBody>
            <a:bodyPr spcFirstLastPara="0" vert="horz" wrap="square" lIns="37523" tIns="37523" rIns="37523" bIns="769043" numCol="1" spcCol="1270" anchor="ctr" anchorCtr="0">
              <a:noAutofit/>
            </a:bodyPr>
            <a:lstStyle/>
            <a:p>
              <a:pPr algn="ctr" defTabSz="1066773">
                <a:lnSpc>
                  <a:spcPct val="90000"/>
                </a:lnSpc>
                <a:spcBef>
                  <a:spcPct val="0"/>
                </a:spcBef>
                <a:spcAft>
                  <a:spcPct val="35000"/>
                </a:spcAft>
              </a:pPr>
              <a:r>
                <a:rPr lang="en-US" sz="2400" b="1" dirty="0">
                  <a:solidFill>
                    <a:schemeClr val="bg2">
                      <a:lumMod val="50000"/>
                    </a:schemeClr>
                  </a:solidFill>
                  <a:ea typeface="Open Sans" panose="020B0606030504020204" pitchFamily="34" charset="0"/>
                  <a:cs typeface="Open Sans" panose="020B0606030504020204" pitchFamily="34" charset="0"/>
                </a:rPr>
                <a:t>Analyze</a:t>
              </a:r>
            </a:p>
          </p:txBody>
        </p:sp>
        <p:grpSp>
          <p:nvGrpSpPr>
            <p:cNvPr id="84" name="Group 33"/>
            <p:cNvGrpSpPr>
              <a:grpSpLocks noChangeAspect="1"/>
            </p:cNvGrpSpPr>
            <p:nvPr/>
          </p:nvGrpSpPr>
          <p:grpSpPr bwMode="auto">
            <a:xfrm>
              <a:off x="5106777" y="2445940"/>
              <a:ext cx="446024" cy="447046"/>
              <a:chOff x="2231" y="889"/>
              <a:chExt cx="437" cy="438"/>
            </a:xfrm>
          </p:grpSpPr>
          <p:sp useBgFill="1">
            <p:nvSpPr>
              <p:cNvPr id="89" name="Freeform 88"/>
              <p:cNvSpPr>
                <a:spLocks/>
              </p:cNvSpPr>
              <p:nvPr/>
            </p:nvSpPr>
            <p:spPr bwMode="auto">
              <a:xfrm>
                <a:off x="2231" y="889"/>
                <a:ext cx="437" cy="438"/>
              </a:xfrm>
              <a:custGeom>
                <a:avLst/>
                <a:gdLst>
                  <a:gd name="T0" fmla="*/ 1027 w 2188"/>
                  <a:gd name="T1" fmla="*/ 0 h 2190"/>
                  <a:gd name="T2" fmla="*/ 1090 w 2188"/>
                  <a:gd name="T3" fmla="*/ 2 h 2190"/>
                  <a:gd name="T4" fmla="*/ 1160 w 2188"/>
                  <a:gd name="T5" fmla="*/ 2 h 2190"/>
                  <a:gd name="T6" fmla="*/ 1193 w 2188"/>
                  <a:gd name="T7" fmla="*/ 3 h 2190"/>
                  <a:gd name="T8" fmla="*/ 1260 w 2188"/>
                  <a:gd name="T9" fmla="*/ 25 h 2190"/>
                  <a:gd name="T10" fmla="*/ 1302 w 2188"/>
                  <a:gd name="T11" fmla="*/ 80 h 2190"/>
                  <a:gd name="T12" fmla="*/ 1679 w 2188"/>
                  <a:gd name="T13" fmla="*/ 241 h 2190"/>
                  <a:gd name="T14" fmla="*/ 1751 w 2188"/>
                  <a:gd name="T15" fmla="*/ 233 h 2190"/>
                  <a:gd name="T16" fmla="*/ 1811 w 2188"/>
                  <a:gd name="T17" fmla="*/ 264 h 2190"/>
                  <a:gd name="T18" fmla="*/ 1962 w 2188"/>
                  <a:gd name="T19" fmla="*/ 433 h 2190"/>
                  <a:gd name="T20" fmla="*/ 1967 w 2188"/>
                  <a:gd name="T21" fmla="*/ 502 h 2190"/>
                  <a:gd name="T22" fmla="*/ 1852 w 2188"/>
                  <a:gd name="T23" fmla="*/ 811 h 2190"/>
                  <a:gd name="T24" fmla="*/ 2152 w 2188"/>
                  <a:gd name="T25" fmla="*/ 930 h 2190"/>
                  <a:gd name="T26" fmla="*/ 2186 w 2188"/>
                  <a:gd name="T27" fmla="*/ 991 h 2190"/>
                  <a:gd name="T28" fmla="*/ 2183 w 2188"/>
                  <a:gd name="T29" fmla="*/ 1219 h 2190"/>
                  <a:gd name="T30" fmla="*/ 2150 w 2188"/>
                  <a:gd name="T31" fmla="*/ 1280 h 2190"/>
                  <a:gd name="T32" fmla="*/ 1847 w 2188"/>
                  <a:gd name="T33" fmla="*/ 1395 h 2190"/>
                  <a:gd name="T34" fmla="*/ 1956 w 2188"/>
                  <a:gd name="T35" fmla="*/ 1704 h 2190"/>
                  <a:gd name="T36" fmla="*/ 1951 w 2188"/>
                  <a:gd name="T37" fmla="*/ 1773 h 2190"/>
                  <a:gd name="T38" fmla="*/ 1796 w 2188"/>
                  <a:gd name="T39" fmla="*/ 1939 h 2190"/>
                  <a:gd name="T40" fmla="*/ 1737 w 2188"/>
                  <a:gd name="T41" fmla="*/ 1970 h 2190"/>
                  <a:gd name="T42" fmla="*/ 1665 w 2188"/>
                  <a:gd name="T43" fmla="*/ 1960 h 2190"/>
                  <a:gd name="T44" fmla="*/ 1284 w 2188"/>
                  <a:gd name="T45" fmla="*/ 2114 h 2190"/>
                  <a:gd name="T46" fmla="*/ 1241 w 2188"/>
                  <a:gd name="T47" fmla="*/ 2170 h 2190"/>
                  <a:gd name="T48" fmla="*/ 1175 w 2188"/>
                  <a:gd name="T49" fmla="*/ 2190 h 2190"/>
                  <a:gd name="T50" fmla="*/ 1142 w 2188"/>
                  <a:gd name="T51" fmla="*/ 2190 h 2190"/>
                  <a:gd name="T52" fmla="*/ 1072 w 2188"/>
                  <a:gd name="T53" fmla="*/ 2189 h 2190"/>
                  <a:gd name="T54" fmla="*/ 1009 w 2188"/>
                  <a:gd name="T55" fmla="*/ 2189 h 2190"/>
                  <a:gd name="T56" fmla="*/ 971 w 2188"/>
                  <a:gd name="T57" fmla="*/ 2185 h 2190"/>
                  <a:gd name="T58" fmla="*/ 910 w 2188"/>
                  <a:gd name="T59" fmla="*/ 2151 h 2190"/>
                  <a:gd name="T60" fmla="*/ 795 w 2188"/>
                  <a:gd name="T61" fmla="*/ 1849 h 2190"/>
                  <a:gd name="T62" fmla="*/ 485 w 2188"/>
                  <a:gd name="T63" fmla="*/ 1958 h 2190"/>
                  <a:gd name="T64" fmla="*/ 416 w 2188"/>
                  <a:gd name="T65" fmla="*/ 1952 h 2190"/>
                  <a:gd name="T66" fmla="*/ 250 w 2188"/>
                  <a:gd name="T67" fmla="*/ 1798 h 2190"/>
                  <a:gd name="T68" fmla="*/ 219 w 2188"/>
                  <a:gd name="T69" fmla="*/ 1735 h 2190"/>
                  <a:gd name="T70" fmla="*/ 228 w 2188"/>
                  <a:gd name="T71" fmla="*/ 1667 h 2190"/>
                  <a:gd name="T72" fmla="*/ 75 w 2188"/>
                  <a:gd name="T73" fmla="*/ 1286 h 2190"/>
                  <a:gd name="T74" fmla="*/ 20 w 2188"/>
                  <a:gd name="T75" fmla="*/ 1243 h 2190"/>
                  <a:gd name="T76" fmla="*/ 0 w 2188"/>
                  <a:gd name="T77" fmla="*/ 1176 h 2190"/>
                  <a:gd name="T78" fmla="*/ 11 w 2188"/>
                  <a:gd name="T79" fmla="*/ 950 h 2190"/>
                  <a:gd name="T80" fmla="*/ 57 w 2188"/>
                  <a:gd name="T81" fmla="*/ 898 h 2190"/>
                  <a:gd name="T82" fmla="*/ 355 w 2188"/>
                  <a:gd name="T83" fmla="*/ 761 h 2190"/>
                  <a:gd name="T84" fmla="*/ 228 w 2188"/>
                  <a:gd name="T85" fmla="*/ 464 h 2190"/>
                  <a:gd name="T86" fmla="*/ 248 w 2188"/>
                  <a:gd name="T87" fmla="*/ 397 h 2190"/>
                  <a:gd name="T88" fmla="*/ 410 w 2188"/>
                  <a:gd name="T89" fmla="*/ 237 h 2190"/>
                  <a:gd name="T90" fmla="*/ 473 w 2188"/>
                  <a:gd name="T91" fmla="*/ 219 h 2190"/>
                  <a:gd name="T92" fmla="*/ 772 w 2188"/>
                  <a:gd name="T93" fmla="*/ 351 h 2190"/>
                  <a:gd name="T94" fmla="*/ 914 w 2188"/>
                  <a:gd name="T95" fmla="*/ 55 h 2190"/>
                  <a:gd name="T96" fmla="*/ 966 w 2188"/>
                  <a:gd name="T97" fmla="*/ 10 h 2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88" h="2190">
                    <a:moveTo>
                      <a:pt x="1012" y="0"/>
                    </a:moveTo>
                    <a:lnTo>
                      <a:pt x="1017" y="0"/>
                    </a:lnTo>
                    <a:lnTo>
                      <a:pt x="1027" y="0"/>
                    </a:lnTo>
                    <a:lnTo>
                      <a:pt x="1046" y="2"/>
                    </a:lnTo>
                    <a:lnTo>
                      <a:pt x="1066" y="2"/>
                    </a:lnTo>
                    <a:lnTo>
                      <a:pt x="1090" y="2"/>
                    </a:lnTo>
                    <a:lnTo>
                      <a:pt x="1116" y="2"/>
                    </a:lnTo>
                    <a:lnTo>
                      <a:pt x="1139" y="2"/>
                    </a:lnTo>
                    <a:lnTo>
                      <a:pt x="1160" y="2"/>
                    </a:lnTo>
                    <a:lnTo>
                      <a:pt x="1177" y="3"/>
                    </a:lnTo>
                    <a:lnTo>
                      <a:pt x="1189" y="3"/>
                    </a:lnTo>
                    <a:lnTo>
                      <a:pt x="1193" y="3"/>
                    </a:lnTo>
                    <a:lnTo>
                      <a:pt x="1217" y="5"/>
                    </a:lnTo>
                    <a:lnTo>
                      <a:pt x="1240" y="13"/>
                    </a:lnTo>
                    <a:lnTo>
                      <a:pt x="1260" y="25"/>
                    </a:lnTo>
                    <a:lnTo>
                      <a:pt x="1278" y="39"/>
                    </a:lnTo>
                    <a:lnTo>
                      <a:pt x="1291" y="58"/>
                    </a:lnTo>
                    <a:lnTo>
                      <a:pt x="1302" y="80"/>
                    </a:lnTo>
                    <a:lnTo>
                      <a:pt x="1393" y="341"/>
                    </a:lnTo>
                    <a:lnTo>
                      <a:pt x="1429" y="357"/>
                    </a:lnTo>
                    <a:lnTo>
                      <a:pt x="1679" y="241"/>
                    </a:lnTo>
                    <a:lnTo>
                      <a:pt x="1703" y="233"/>
                    </a:lnTo>
                    <a:lnTo>
                      <a:pt x="1728" y="230"/>
                    </a:lnTo>
                    <a:lnTo>
                      <a:pt x="1751" y="233"/>
                    </a:lnTo>
                    <a:lnTo>
                      <a:pt x="1772" y="239"/>
                    </a:lnTo>
                    <a:lnTo>
                      <a:pt x="1793" y="250"/>
                    </a:lnTo>
                    <a:lnTo>
                      <a:pt x="1811" y="264"/>
                    </a:lnTo>
                    <a:lnTo>
                      <a:pt x="1937" y="393"/>
                    </a:lnTo>
                    <a:lnTo>
                      <a:pt x="1952" y="412"/>
                    </a:lnTo>
                    <a:lnTo>
                      <a:pt x="1962" y="433"/>
                    </a:lnTo>
                    <a:lnTo>
                      <a:pt x="1968" y="455"/>
                    </a:lnTo>
                    <a:lnTo>
                      <a:pt x="1971" y="479"/>
                    </a:lnTo>
                    <a:lnTo>
                      <a:pt x="1967" y="502"/>
                    </a:lnTo>
                    <a:lnTo>
                      <a:pt x="1958" y="525"/>
                    </a:lnTo>
                    <a:lnTo>
                      <a:pt x="1838" y="773"/>
                    </a:lnTo>
                    <a:lnTo>
                      <a:pt x="1852" y="811"/>
                    </a:lnTo>
                    <a:lnTo>
                      <a:pt x="2112" y="905"/>
                    </a:lnTo>
                    <a:lnTo>
                      <a:pt x="2134" y="916"/>
                    </a:lnTo>
                    <a:lnTo>
                      <a:pt x="2152" y="930"/>
                    </a:lnTo>
                    <a:lnTo>
                      <a:pt x="2168" y="948"/>
                    </a:lnTo>
                    <a:lnTo>
                      <a:pt x="2179" y="968"/>
                    </a:lnTo>
                    <a:lnTo>
                      <a:pt x="2186" y="991"/>
                    </a:lnTo>
                    <a:lnTo>
                      <a:pt x="2188" y="1015"/>
                    </a:lnTo>
                    <a:lnTo>
                      <a:pt x="2187" y="1195"/>
                    </a:lnTo>
                    <a:lnTo>
                      <a:pt x="2183" y="1219"/>
                    </a:lnTo>
                    <a:lnTo>
                      <a:pt x="2176" y="1241"/>
                    </a:lnTo>
                    <a:lnTo>
                      <a:pt x="2165" y="1262"/>
                    </a:lnTo>
                    <a:lnTo>
                      <a:pt x="2150" y="1280"/>
                    </a:lnTo>
                    <a:lnTo>
                      <a:pt x="2130" y="1293"/>
                    </a:lnTo>
                    <a:lnTo>
                      <a:pt x="2108" y="1304"/>
                    </a:lnTo>
                    <a:lnTo>
                      <a:pt x="1847" y="1395"/>
                    </a:lnTo>
                    <a:lnTo>
                      <a:pt x="1832" y="1430"/>
                    </a:lnTo>
                    <a:lnTo>
                      <a:pt x="1949" y="1681"/>
                    </a:lnTo>
                    <a:lnTo>
                      <a:pt x="1956" y="1704"/>
                    </a:lnTo>
                    <a:lnTo>
                      <a:pt x="1960" y="1727"/>
                    </a:lnTo>
                    <a:lnTo>
                      <a:pt x="1957" y="1750"/>
                    </a:lnTo>
                    <a:lnTo>
                      <a:pt x="1951" y="1773"/>
                    </a:lnTo>
                    <a:lnTo>
                      <a:pt x="1940" y="1794"/>
                    </a:lnTo>
                    <a:lnTo>
                      <a:pt x="1925" y="1813"/>
                    </a:lnTo>
                    <a:lnTo>
                      <a:pt x="1796" y="1939"/>
                    </a:lnTo>
                    <a:lnTo>
                      <a:pt x="1778" y="1953"/>
                    </a:lnTo>
                    <a:lnTo>
                      <a:pt x="1758" y="1964"/>
                    </a:lnTo>
                    <a:lnTo>
                      <a:pt x="1737" y="1970"/>
                    </a:lnTo>
                    <a:lnTo>
                      <a:pt x="1715" y="1972"/>
                    </a:lnTo>
                    <a:lnTo>
                      <a:pt x="1689" y="1969"/>
                    </a:lnTo>
                    <a:lnTo>
                      <a:pt x="1665" y="1960"/>
                    </a:lnTo>
                    <a:lnTo>
                      <a:pt x="1416" y="1839"/>
                    </a:lnTo>
                    <a:lnTo>
                      <a:pt x="1379" y="1854"/>
                    </a:lnTo>
                    <a:lnTo>
                      <a:pt x="1284" y="2114"/>
                    </a:lnTo>
                    <a:lnTo>
                      <a:pt x="1274" y="2136"/>
                    </a:lnTo>
                    <a:lnTo>
                      <a:pt x="1260" y="2154"/>
                    </a:lnTo>
                    <a:lnTo>
                      <a:pt x="1241" y="2170"/>
                    </a:lnTo>
                    <a:lnTo>
                      <a:pt x="1221" y="2180"/>
                    </a:lnTo>
                    <a:lnTo>
                      <a:pt x="1199" y="2188"/>
                    </a:lnTo>
                    <a:lnTo>
                      <a:pt x="1175" y="2190"/>
                    </a:lnTo>
                    <a:lnTo>
                      <a:pt x="1171" y="2190"/>
                    </a:lnTo>
                    <a:lnTo>
                      <a:pt x="1159" y="2190"/>
                    </a:lnTo>
                    <a:lnTo>
                      <a:pt x="1142" y="2190"/>
                    </a:lnTo>
                    <a:lnTo>
                      <a:pt x="1121" y="2189"/>
                    </a:lnTo>
                    <a:lnTo>
                      <a:pt x="1096" y="2189"/>
                    </a:lnTo>
                    <a:lnTo>
                      <a:pt x="1072" y="2189"/>
                    </a:lnTo>
                    <a:lnTo>
                      <a:pt x="1048" y="2189"/>
                    </a:lnTo>
                    <a:lnTo>
                      <a:pt x="1027" y="2189"/>
                    </a:lnTo>
                    <a:lnTo>
                      <a:pt x="1009" y="2189"/>
                    </a:lnTo>
                    <a:lnTo>
                      <a:pt x="998" y="2189"/>
                    </a:lnTo>
                    <a:lnTo>
                      <a:pt x="994" y="2189"/>
                    </a:lnTo>
                    <a:lnTo>
                      <a:pt x="971" y="2185"/>
                    </a:lnTo>
                    <a:lnTo>
                      <a:pt x="948" y="2178"/>
                    </a:lnTo>
                    <a:lnTo>
                      <a:pt x="927" y="2167"/>
                    </a:lnTo>
                    <a:lnTo>
                      <a:pt x="910" y="2151"/>
                    </a:lnTo>
                    <a:lnTo>
                      <a:pt x="896" y="2132"/>
                    </a:lnTo>
                    <a:lnTo>
                      <a:pt x="886" y="2110"/>
                    </a:lnTo>
                    <a:lnTo>
                      <a:pt x="795" y="1849"/>
                    </a:lnTo>
                    <a:lnTo>
                      <a:pt x="759" y="1833"/>
                    </a:lnTo>
                    <a:lnTo>
                      <a:pt x="508" y="1951"/>
                    </a:lnTo>
                    <a:lnTo>
                      <a:pt x="485" y="1958"/>
                    </a:lnTo>
                    <a:lnTo>
                      <a:pt x="459" y="1962"/>
                    </a:lnTo>
                    <a:lnTo>
                      <a:pt x="436" y="1959"/>
                    </a:lnTo>
                    <a:lnTo>
                      <a:pt x="416" y="1952"/>
                    </a:lnTo>
                    <a:lnTo>
                      <a:pt x="395" y="1941"/>
                    </a:lnTo>
                    <a:lnTo>
                      <a:pt x="377" y="1927"/>
                    </a:lnTo>
                    <a:lnTo>
                      <a:pt x="250" y="1798"/>
                    </a:lnTo>
                    <a:lnTo>
                      <a:pt x="236" y="1779"/>
                    </a:lnTo>
                    <a:lnTo>
                      <a:pt x="225" y="1758"/>
                    </a:lnTo>
                    <a:lnTo>
                      <a:pt x="219" y="1735"/>
                    </a:lnTo>
                    <a:lnTo>
                      <a:pt x="217" y="1713"/>
                    </a:lnTo>
                    <a:lnTo>
                      <a:pt x="221" y="1688"/>
                    </a:lnTo>
                    <a:lnTo>
                      <a:pt x="228" y="1667"/>
                    </a:lnTo>
                    <a:lnTo>
                      <a:pt x="349" y="1417"/>
                    </a:lnTo>
                    <a:lnTo>
                      <a:pt x="335" y="1381"/>
                    </a:lnTo>
                    <a:lnTo>
                      <a:pt x="75" y="1286"/>
                    </a:lnTo>
                    <a:lnTo>
                      <a:pt x="54" y="1275"/>
                    </a:lnTo>
                    <a:lnTo>
                      <a:pt x="35" y="1260"/>
                    </a:lnTo>
                    <a:lnTo>
                      <a:pt x="20" y="1243"/>
                    </a:lnTo>
                    <a:lnTo>
                      <a:pt x="8" y="1223"/>
                    </a:lnTo>
                    <a:lnTo>
                      <a:pt x="1" y="1200"/>
                    </a:lnTo>
                    <a:lnTo>
                      <a:pt x="0" y="1176"/>
                    </a:lnTo>
                    <a:lnTo>
                      <a:pt x="1" y="996"/>
                    </a:lnTo>
                    <a:lnTo>
                      <a:pt x="3" y="971"/>
                    </a:lnTo>
                    <a:lnTo>
                      <a:pt x="11" y="950"/>
                    </a:lnTo>
                    <a:lnTo>
                      <a:pt x="23" y="929"/>
                    </a:lnTo>
                    <a:lnTo>
                      <a:pt x="38" y="912"/>
                    </a:lnTo>
                    <a:lnTo>
                      <a:pt x="57" y="898"/>
                    </a:lnTo>
                    <a:lnTo>
                      <a:pt x="78" y="888"/>
                    </a:lnTo>
                    <a:lnTo>
                      <a:pt x="340" y="797"/>
                    </a:lnTo>
                    <a:lnTo>
                      <a:pt x="355" y="761"/>
                    </a:lnTo>
                    <a:lnTo>
                      <a:pt x="239" y="509"/>
                    </a:lnTo>
                    <a:lnTo>
                      <a:pt x="231" y="486"/>
                    </a:lnTo>
                    <a:lnTo>
                      <a:pt x="228" y="464"/>
                    </a:lnTo>
                    <a:lnTo>
                      <a:pt x="229" y="441"/>
                    </a:lnTo>
                    <a:lnTo>
                      <a:pt x="237" y="418"/>
                    </a:lnTo>
                    <a:lnTo>
                      <a:pt x="248" y="397"/>
                    </a:lnTo>
                    <a:lnTo>
                      <a:pt x="262" y="379"/>
                    </a:lnTo>
                    <a:lnTo>
                      <a:pt x="391" y="252"/>
                    </a:lnTo>
                    <a:lnTo>
                      <a:pt x="410" y="237"/>
                    </a:lnTo>
                    <a:lnTo>
                      <a:pt x="429" y="228"/>
                    </a:lnTo>
                    <a:lnTo>
                      <a:pt x="451" y="220"/>
                    </a:lnTo>
                    <a:lnTo>
                      <a:pt x="473" y="219"/>
                    </a:lnTo>
                    <a:lnTo>
                      <a:pt x="498" y="222"/>
                    </a:lnTo>
                    <a:lnTo>
                      <a:pt x="523" y="230"/>
                    </a:lnTo>
                    <a:lnTo>
                      <a:pt x="772" y="351"/>
                    </a:lnTo>
                    <a:lnTo>
                      <a:pt x="809" y="337"/>
                    </a:lnTo>
                    <a:lnTo>
                      <a:pt x="903" y="77"/>
                    </a:lnTo>
                    <a:lnTo>
                      <a:pt x="914" y="55"/>
                    </a:lnTo>
                    <a:lnTo>
                      <a:pt x="928" y="37"/>
                    </a:lnTo>
                    <a:lnTo>
                      <a:pt x="945" y="22"/>
                    </a:lnTo>
                    <a:lnTo>
                      <a:pt x="966" y="10"/>
                    </a:lnTo>
                    <a:lnTo>
                      <a:pt x="989" y="3"/>
                    </a:lnTo>
                    <a:lnTo>
                      <a:pt x="1012"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0" name="Freeform 89"/>
              <p:cNvSpPr>
                <a:spLocks noEditPoints="1"/>
              </p:cNvSpPr>
              <p:nvPr/>
            </p:nvSpPr>
            <p:spPr bwMode="auto">
              <a:xfrm>
                <a:off x="2254" y="913"/>
                <a:ext cx="391" cy="391"/>
              </a:xfrm>
              <a:custGeom>
                <a:avLst/>
                <a:gdLst>
                  <a:gd name="T0" fmla="*/ 915 w 1957"/>
                  <a:gd name="T1" fmla="*/ 435 h 1957"/>
                  <a:gd name="T2" fmla="*/ 794 w 1957"/>
                  <a:gd name="T3" fmla="*/ 464 h 1957"/>
                  <a:gd name="T4" fmla="*/ 685 w 1957"/>
                  <a:gd name="T5" fmla="*/ 517 h 1957"/>
                  <a:gd name="T6" fmla="*/ 592 w 1957"/>
                  <a:gd name="T7" fmla="*/ 592 h 1957"/>
                  <a:gd name="T8" fmla="*/ 517 w 1957"/>
                  <a:gd name="T9" fmla="*/ 685 h 1957"/>
                  <a:gd name="T10" fmla="*/ 464 w 1957"/>
                  <a:gd name="T11" fmla="*/ 794 h 1957"/>
                  <a:gd name="T12" fmla="*/ 435 w 1957"/>
                  <a:gd name="T13" fmla="*/ 915 h 1957"/>
                  <a:gd name="T14" fmla="*/ 435 w 1957"/>
                  <a:gd name="T15" fmla="*/ 1042 h 1957"/>
                  <a:gd name="T16" fmla="*/ 464 w 1957"/>
                  <a:gd name="T17" fmla="*/ 1163 h 1957"/>
                  <a:gd name="T18" fmla="*/ 517 w 1957"/>
                  <a:gd name="T19" fmla="*/ 1271 h 1957"/>
                  <a:gd name="T20" fmla="*/ 592 w 1957"/>
                  <a:gd name="T21" fmla="*/ 1366 h 1957"/>
                  <a:gd name="T22" fmla="*/ 685 w 1957"/>
                  <a:gd name="T23" fmla="*/ 1441 h 1957"/>
                  <a:gd name="T24" fmla="*/ 794 w 1957"/>
                  <a:gd name="T25" fmla="*/ 1494 h 1957"/>
                  <a:gd name="T26" fmla="*/ 915 w 1957"/>
                  <a:gd name="T27" fmla="*/ 1522 h 1957"/>
                  <a:gd name="T28" fmla="*/ 1043 w 1957"/>
                  <a:gd name="T29" fmla="*/ 1522 h 1957"/>
                  <a:gd name="T30" fmla="*/ 1163 w 1957"/>
                  <a:gd name="T31" fmla="*/ 1494 h 1957"/>
                  <a:gd name="T32" fmla="*/ 1272 w 1957"/>
                  <a:gd name="T33" fmla="*/ 1441 h 1957"/>
                  <a:gd name="T34" fmla="*/ 1366 w 1957"/>
                  <a:gd name="T35" fmla="*/ 1366 h 1957"/>
                  <a:gd name="T36" fmla="*/ 1441 w 1957"/>
                  <a:gd name="T37" fmla="*/ 1271 h 1957"/>
                  <a:gd name="T38" fmla="*/ 1494 w 1957"/>
                  <a:gd name="T39" fmla="*/ 1163 h 1957"/>
                  <a:gd name="T40" fmla="*/ 1522 w 1957"/>
                  <a:gd name="T41" fmla="*/ 1042 h 1957"/>
                  <a:gd name="T42" fmla="*/ 1522 w 1957"/>
                  <a:gd name="T43" fmla="*/ 915 h 1957"/>
                  <a:gd name="T44" fmla="*/ 1494 w 1957"/>
                  <a:gd name="T45" fmla="*/ 794 h 1957"/>
                  <a:gd name="T46" fmla="*/ 1441 w 1957"/>
                  <a:gd name="T47" fmla="*/ 685 h 1957"/>
                  <a:gd name="T48" fmla="*/ 1366 w 1957"/>
                  <a:gd name="T49" fmla="*/ 592 h 1957"/>
                  <a:gd name="T50" fmla="*/ 1272 w 1957"/>
                  <a:gd name="T51" fmla="*/ 517 h 1957"/>
                  <a:gd name="T52" fmla="*/ 1163 w 1957"/>
                  <a:gd name="T53" fmla="*/ 464 h 1957"/>
                  <a:gd name="T54" fmla="*/ 1043 w 1957"/>
                  <a:gd name="T55" fmla="*/ 435 h 1957"/>
                  <a:gd name="T56" fmla="*/ 897 w 1957"/>
                  <a:gd name="T57" fmla="*/ 0 h 1957"/>
                  <a:gd name="T58" fmla="*/ 1185 w 1957"/>
                  <a:gd name="T59" fmla="*/ 311 h 1957"/>
                  <a:gd name="T60" fmla="*/ 1613 w 1957"/>
                  <a:gd name="T61" fmla="*/ 228 h 1957"/>
                  <a:gd name="T62" fmla="*/ 1596 w 1957"/>
                  <a:gd name="T63" fmla="*/ 652 h 1957"/>
                  <a:gd name="T64" fmla="*/ 1957 w 1957"/>
                  <a:gd name="T65" fmla="*/ 897 h 1957"/>
                  <a:gd name="T66" fmla="*/ 1646 w 1957"/>
                  <a:gd name="T67" fmla="*/ 1184 h 1957"/>
                  <a:gd name="T68" fmla="*/ 1729 w 1957"/>
                  <a:gd name="T69" fmla="*/ 1612 h 1957"/>
                  <a:gd name="T70" fmla="*/ 1304 w 1957"/>
                  <a:gd name="T71" fmla="*/ 1596 h 1957"/>
                  <a:gd name="T72" fmla="*/ 1060 w 1957"/>
                  <a:gd name="T73" fmla="*/ 1957 h 1957"/>
                  <a:gd name="T74" fmla="*/ 772 w 1957"/>
                  <a:gd name="T75" fmla="*/ 1645 h 1957"/>
                  <a:gd name="T76" fmla="*/ 344 w 1957"/>
                  <a:gd name="T77" fmla="*/ 1729 h 1957"/>
                  <a:gd name="T78" fmla="*/ 361 w 1957"/>
                  <a:gd name="T79" fmla="*/ 1304 h 1957"/>
                  <a:gd name="T80" fmla="*/ 0 w 1957"/>
                  <a:gd name="T81" fmla="*/ 1060 h 1957"/>
                  <a:gd name="T82" fmla="*/ 312 w 1957"/>
                  <a:gd name="T83" fmla="*/ 772 h 1957"/>
                  <a:gd name="T84" fmla="*/ 229 w 1957"/>
                  <a:gd name="T85" fmla="*/ 344 h 1957"/>
                  <a:gd name="T86" fmla="*/ 653 w 1957"/>
                  <a:gd name="T87" fmla="*/ 361 h 1957"/>
                  <a:gd name="T88" fmla="*/ 897 w 1957"/>
                  <a:gd name="T89" fmla="*/ 0 h 1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7" h="1957">
                    <a:moveTo>
                      <a:pt x="979" y="431"/>
                    </a:moveTo>
                    <a:lnTo>
                      <a:pt x="915" y="435"/>
                    </a:lnTo>
                    <a:lnTo>
                      <a:pt x="853" y="446"/>
                    </a:lnTo>
                    <a:lnTo>
                      <a:pt x="794" y="464"/>
                    </a:lnTo>
                    <a:lnTo>
                      <a:pt x="738" y="487"/>
                    </a:lnTo>
                    <a:lnTo>
                      <a:pt x="685" y="517"/>
                    </a:lnTo>
                    <a:lnTo>
                      <a:pt x="637" y="552"/>
                    </a:lnTo>
                    <a:lnTo>
                      <a:pt x="592" y="592"/>
                    </a:lnTo>
                    <a:lnTo>
                      <a:pt x="552" y="637"/>
                    </a:lnTo>
                    <a:lnTo>
                      <a:pt x="517" y="685"/>
                    </a:lnTo>
                    <a:lnTo>
                      <a:pt x="487" y="738"/>
                    </a:lnTo>
                    <a:lnTo>
                      <a:pt x="464" y="794"/>
                    </a:lnTo>
                    <a:lnTo>
                      <a:pt x="446" y="853"/>
                    </a:lnTo>
                    <a:lnTo>
                      <a:pt x="435" y="915"/>
                    </a:lnTo>
                    <a:lnTo>
                      <a:pt x="431" y="979"/>
                    </a:lnTo>
                    <a:lnTo>
                      <a:pt x="435" y="1042"/>
                    </a:lnTo>
                    <a:lnTo>
                      <a:pt x="446" y="1103"/>
                    </a:lnTo>
                    <a:lnTo>
                      <a:pt x="464" y="1163"/>
                    </a:lnTo>
                    <a:lnTo>
                      <a:pt x="487" y="1219"/>
                    </a:lnTo>
                    <a:lnTo>
                      <a:pt x="517" y="1271"/>
                    </a:lnTo>
                    <a:lnTo>
                      <a:pt x="552" y="1321"/>
                    </a:lnTo>
                    <a:lnTo>
                      <a:pt x="592" y="1366"/>
                    </a:lnTo>
                    <a:lnTo>
                      <a:pt x="637" y="1406"/>
                    </a:lnTo>
                    <a:lnTo>
                      <a:pt x="685" y="1441"/>
                    </a:lnTo>
                    <a:lnTo>
                      <a:pt x="738" y="1470"/>
                    </a:lnTo>
                    <a:lnTo>
                      <a:pt x="794" y="1494"/>
                    </a:lnTo>
                    <a:lnTo>
                      <a:pt x="853" y="1511"/>
                    </a:lnTo>
                    <a:lnTo>
                      <a:pt x="915" y="1522"/>
                    </a:lnTo>
                    <a:lnTo>
                      <a:pt x="979" y="1525"/>
                    </a:lnTo>
                    <a:lnTo>
                      <a:pt x="1043" y="1522"/>
                    </a:lnTo>
                    <a:lnTo>
                      <a:pt x="1105" y="1511"/>
                    </a:lnTo>
                    <a:lnTo>
                      <a:pt x="1163" y="1494"/>
                    </a:lnTo>
                    <a:lnTo>
                      <a:pt x="1220" y="1470"/>
                    </a:lnTo>
                    <a:lnTo>
                      <a:pt x="1272" y="1441"/>
                    </a:lnTo>
                    <a:lnTo>
                      <a:pt x="1321" y="1406"/>
                    </a:lnTo>
                    <a:lnTo>
                      <a:pt x="1366" y="1366"/>
                    </a:lnTo>
                    <a:lnTo>
                      <a:pt x="1406" y="1321"/>
                    </a:lnTo>
                    <a:lnTo>
                      <a:pt x="1441" y="1271"/>
                    </a:lnTo>
                    <a:lnTo>
                      <a:pt x="1470" y="1219"/>
                    </a:lnTo>
                    <a:lnTo>
                      <a:pt x="1494" y="1163"/>
                    </a:lnTo>
                    <a:lnTo>
                      <a:pt x="1511" y="1103"/>
                    </a:lnTo>
                    <a:lnTo>
                      <a:pt x="1522" y="1042"/>
                    </a:lnTo>
                    <a:lnTo>
                      <a:pt x="1525" y="979"/>
                    </a:lnTo>
                    <a:lnTo>
                      <a:pt x="1522" y="915"/>
                    </a:lnTo>
                    <a:lnTo>
                      <a:pt x="1511" y="853"/>
                    </a:lnTo>
                    <a:lnTo>
                      <a:pt x="1494" y="794"/>
                    </a:lnTo>
                    <a:lnTo>
                      <a:pt x="1470" y="738"/>
                    </a:lnTo>
                    <a:lnTo>
                      <a:pt x="1441" y="685"/>
                    </a:lnTo>
                    <a:lnTo>
                      <a:pt x="1406" y="637"/>
                    </a:lnTo>
                    <a:lnTo>
                      <a:pt x="1366" y="592"/>
                    </a:lnTo>
                    <a:lnTo>
                      <a:pt x="1321" y="552"/>
                    </a:lnTo>
                    <a:lnTo>
                      <a:pt x="1272" y="517"/>
                    </a:lnTo>
                    <a:lnTo>
                      <a:pt x="1220" y="487"/>
                    </a:lnTo>
                    <a:lnTo>
                      <a:pt x="1163" y="464"/>
                    </a:lnTo>
                    <a:lnTo>
                      <a:pt x="1105" y="446"/>
                    </a:lnTo>
                    <a:lnTo>
                      <a:pt x="1043" y="435"/>
                    </a:lnTo>
                    <a:lnTo>
                      <a:pt x="979" y="431"/>
                    </a:lnTo>
                    <a:close/>
                    <a:moveTo>
                      <a:pt x="897" y="0"/>
                    </a:moveTo>
                    <a:lnTo>
                      <a:pt x="1077" y="1"/>
                    </a:lnTo>
                    <a:lnTo>
                      <a:pt x="1185" y="311"/>
                    </a:lnTo>
                    <a:lnTo>
                      <a:pt x="1315" y="367"/>
                    </a:lnTo>
                    <a:lnTo>
                      <a:pt x="1613" y="228"/>
                    </a:lnTo>
                    <a:lnTo>
                      <a:pt x="1739" y="357"/>
                    </a:lnTo>
                    <a:lnTo>
                      <a:pt x="1596" y="652"/>
                    </a:lnTo>
                    <a:lnTo>
                      <a:pt x="1649" y="784"/>
                    </a:lnTo>
                    <a:lnTo>
                      <a:pt x="1957" y="897"/>
                    </a:lnTo>
                    <a:lnTo>
                      <a:pt x="1956" y="1077"/>
                    </a:lnTo>
                    <a:lnTo>
                      <a:pt x="1646" y="1184"/>
                    </a:lnTo>
                    <a:lnTo>
                      <a:pt x="1591" y="1315"/>
                    </a:lnTo>
                    <a:lnTo>
                      <a:pt x="1729" y="1612"/>
                    </a:lnTo>
                    <a:lnTo>
                      <a:pt x="1600" y="1739"/>
                    </a:lnTo>
                    <a:lnTo>
                      <a:pt x="1304" y="1596"/>
                    </a:lnTo>
                    <a:lnTo>
                      <a:pt x="1174" y="1649"/>
                    </a:lnTo>
                    <a:lnTo>
                      <a:pt x="1060" y="1957"/>
                    </a:lnTo>
                    <a:lnTo>
                      <a:pt x="880" y="1956"/>
                    </a:lnTo>
                    <a:lnTo>
                      <a:pt x="772" y="1645"/>
                    </a:lnTo>
                    <a:lnTo>
                      <a:pt x="642" y="1589"/>
                    </a:lnTo>
                    <a:lnTo>
                      <a:pt x="344" y="1729"/>
                    </a:lnTo>
                    <a:lnTo>
                      <a:pt x="218" y="1599"/>
                    </a:lnTo>
                    <a:lnTo>
                      <a:pt x="361" y="1304"/>
                    </a:lnTo>
                    <a:lnTo>
                      <a:pt x="308" y="1172"/>
                    </a:lnTo>
                    <a:lnTo>
                      <a:pt x="0" y="1060"/>
                    </a:lnTo>
                    <a:lnTo>
                      <a:pt x="2" y="880"/>
                    </a:lnTo>
                    <a:lnTo>
                      <a:pt x="312" y="772"/>
                    </a:lnTo>
                    <a:lnTo>
                      <a:pt x="367" y="642"/>
                    </a:lnTo>
                    <a:lnTo>
                      <a:pt x="229" y="344"/>
                    </a:lnTo>
                    <a:lnTo>
                      <a:pt x="358" y="217"/>
                    </a:lnTo>
                    <a:lnTo>
                      <a:pt x="653" y="361"/>
                    </a:lnTo>
                    <a:lnTo>
                      <a:pt x="784" y="308"/>
                    </a:lnTo>
                    <a:lnTo>
                      <a:pt x="897"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1" name="Freeform 90"/>
              <p:cNvSpPr>
                <a:spLocks noEditPoints="1"/>
              </p:cNvSpPr>
              <p:nvPr/>
            </p:nvSpPr>
            <p:spPr bwMode="auto">
              <a:xfrm>
                <a:off x="2364" y="1022"/>
                <a:ext cx="171" cy="172"/>
              </a:xfrm>
              <a:custGeom>
                <a:avLst/>
                <a:gdLst>
                  <a:gd name="T0" fmla="*/ 385 w 859"/>
                  <a:gd name="T1" fmla="*/ 161 h 860"/>
                  <a:gd name="T2" fmla="*/ 304 w 859"/>
                  <a:gd name="T3" fmla="*/ 189 h 860"/>
                  <a:gd name="T4" fmla="*/ 237 w 859"/>
                  <a:gd name="T5" fmla="*/ 237 h 860"/>
                  <a:gd name="T6" fmla="*/ 188 w 859"/>
                  <a:gd name="T7" fmla="*/ 305 h 860"/>
                  <a:gd name="T8" fmla="*/ 160 w 859"/>
                  <a:gd name="T9" fmla="*/ 386 h 860"/>
                  <a:gd name="T10" fmla="*/ 160 w 859"/>
                  <a:gd name="T11" fmla="*/ 474 h 860"/>
                  <a:gd name="T12" fmla="*/ 188 w 859"/>
                  <a:gd name="T13" fmla="*/ 555 h 860"/>
                  <a:gd name="T14" fmla="*/ 237 w 859"/>
                  <a:gd name="T15" fmla="*/ 623 h 860"/>
                  <a:gd name="T16" fmla="*/ 304 w 859"/>
                  <a:gd name="T17" fmla="*/ 673 h 860"/>
                  <a:gd name="T18" fmla="*/ 385 w 859"/>
                  <a:gd name="T19" fmla="*/ 699 h 860"/>
                  <a:gd name="T20" fmla="*/ 474 w 859"/>
                  <a:gd name="T21" fmla="*/ 699 h 860"/>
                  <a:gd name="T22" fmla="*/ 555 w 859"/>
                  <a:gd name="T23" fmla="*/ 673 h 860"/>
                  <a:gd name="T24" fmla="*/ 622 w 859"/>
                  <a:gd name="T25" fmla="*/ 623 h 860"/>
                  <a:gd name="T26" fmla="*/ 672 w 859"/>
                  <a:gd name="T27" fmla="*/ 555 h 860"/>
                  <a:gd name="T28" fmla="*/ 698 w 859"/>
                  <a:gd name="T29" fmla="*/ 474 h 860"/>
                  <a:gd name="T30" fmla="*/ 698 w 859"/>
                  <a:gd name="T31" fmla="*/ 386 h 860"/>
                  <a:gd name="T32" fmla="*/ 672 w 859"/>
                  <a:gd name="T33" fmla="*/ 305 h 860"/>
                  <a:gd name="T34" fmla="*/ 622 w 859"/>
                  <a:gd name="T35" fmla="*/ 237 h 860"/>
                  <a:gd name="T36" fmla="*/ 555 w 859"/>
                  <a:gd name="T37" fmla="*/ 189 h 860"/>
                  <a:gd name="T38" fmla="*/ 474 w 859"/>
                  <a:gd name="T39" fmla="*/ 161 h 860"/>
                  <a:gd name="T40" fmla="*/ 430 w 859"/>
                  <a:gd name="T41" fmla="*/ 0 h 860"/>
                  <a:gd name="T42" fmla="*/ 535 w 859"/>
                  <a:gd name="T43" fmla="*/ 14 h 860"/>
                  <a:gd name="T44" fmla="*/ 632 w 859"/>
                  <a:gd name="T45" fmla="*/ 51 h 860"/>
                  <a:gd name="T46" fmla="*/ 715 w 859"/>
                  <a:gd name="T47" fmla="*/ 109 h 860"/>
                  <a:gd name="T48" fmla="*/ 782 w 859"/>
                  <a:gd name="T49" fmla="*/ 185 h 860"/>
                  <a:gd name="T50" fmla="*/ 830 w 859"/>
                  <a:gd name="T51" fmla="*/ 275 h 860"/>
                  <a:gd name="T52" fmla="*/ 856 w 859"/>
                  <a:gd name="T53" fmla="*/ 376 h 860"/>
                  <a:gd name="T54" fmla="*/ 856 w 859"/>
                  <a:gd name="T55" fmla="*/ 484 h 860"/>
                  <a:gd name="T56" fmla="*/ 830 w 859"/>
                  <a:gd name="T57" fmla="*/ 586 h 860"/>
                  <a:gd name="T58" fmla="*/ 782 w 859"/>
                  <a:gd name="T59" fmla="*/ 676 h 860"/>
                  <a:gd name="T60" fmla="*/ 715 w 859"/>
                  <a:gd name="T61" fmla="*/ 751 h 860"/>
                  <a:gd name="T62" fmla="*/ 632 w 859"/>
                  <a:gd name="T63" fmla="*/ 809 h 860"/>
                  <a:gd name="T64" fmla="*/ 535 w 859"/>
                  <a:gd name="T65" fmla="*/ 847 h 860"/>
                  <a:gd name="T66" fmla="*/ 430 w 859"/>
                  <a:gd name="T67" fmla="*/ 860 h 860"/>
                  <a:gd name="T68" fmla="*/ 324 w 859"/>
                  <a:gd name="T69" fmla="*/ 847 h 860"/>
                  <a:gd name="T70" fmla="*/ 228 w 859"/>
                  <a:gd name="T71" fmla="*/ 809 h 860"/>
                  <a:gd name="T72" fmla="*/ 145 w 859"/>
                  <a:gd name="T73" fmla="*/ 751 h 860"/>
                  <a:gd name="T74" fmla="*/ 77 w 859"/>
                  <a:gd name="T75" fmla="*/ 676 h 860"/>
                  <a:gd name="T76" fmla="*/ 29 w 859"/>
                  <a:gd name="T77" fmla="*/ 586 h 860"/>
                  <a:gd name="T78" fmla="*/ 3 w 859"/>
                  <a:gd name="T79" fmla="*/ 484 h 860"/>
                  <a:gd name="T80" fmla="*/ 3 w 859"/>
                  <a:gd name="T81" fmla="*/ 376 h 860"/>
                  <a:gd name="T82" fmla="*/ 29 w 859"/>
                  <a:gd name="T83" fmla="*/ 275 h 860"/>
                  <a:gd name="T84" fmla="*/ 77 w 859"/>
                  <a:gd name="T85" fmla="*/ 185 h 860"/>
                  <a:gd name="T86" fmla="*/ 145 w 859"/>
                  <a:gd name="T87" fmla="*/ 109 h 860"/>
                  <a:gd name="T88" fmla="*/ 228 w 859"/>
                  <a:gd name="T89" fmla="*/ 51 h 860"/>
                  <a:gd name="T90" fmla="*/ 324 w 859"/>
                  <a:gd name="T91" fmla="*/ 14 h 860"/>
                  <a:gd name="T92" fmla="*/ 430 w 859"/>
                  <a:gd name="T93" fmla="*/ 0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9" h="860">
                    <a:moveTo>
                      <a:pt x="430" y="158"/>
                    </a:moveTo>
                    <a:lnTo>
                      <a:pt x="385" y="161"/>
                    </a:lnTo>
                    <a:lnTo>
                      <a:pt x="344" y="172"/>
                    </a:lnTo>
                    <a:lnTo>
                      <a:pt x="304" y="189"/>
                    </a:lnTo>
                    <a:lnTo>
                      <a:pt x="269" y="211"/>
                    </a:lnTo>
                    <a:lnTo>
                      <a:pt x="237" y="237"/>
                    </a:lnTo>
                    <a:lnTo>
                      <a:pt x="210" y="270"/>
                    </a:lnTo>
                    <a:lnTo>
                      <a:pt x="188" y="305"/>
                    </a:lnTo>
                    <a:lnTo>
                      <a:pt x="171" y="344"/>
                    </a:lnTo>
                    <a:lnTo>
                      <a:pt x="160" y="386"/>
                    </a:lnTo>
                    <a:lnTo>
                      <a:pt x="158" y="431"/>
                    </a:lnTo>
                    <a:lnTo>
                      <a:pt x="160" y="474"/>
                    </a:lnTo>
                    <a:lnTo>
                      <a:pt x="171" y="517"/>
                    </a:lnTo>
                    <a:lnTo>
                      <a:pt x="188" y="555"/>
                    </a:lnTo>
                    <a:lnTo>
                      <a:pt x="210" y="592"/>
                    </a:lnTo>
                    <a:lnTo>
                      <a:pt x="237" y="623"/>
                    </a:lnTo>
                    <a:lnTo>
                      <a:pt x="269" y="650"/>
                    </a:lnTo>
                    <a:lnTo>
                      <a:pt x="304" y="673"/>
                    </a:lnTo>
                    <a:lnTo>
                      <a:pt x="344" y="688"/>
                    </a:lnTo>
                    <a:lnTo>
                      <a:pt x="385" y="699"/>
                    </a:lnTo>
                    <a:lnTo>
                      <a:pt x="430" y="703"/>
                    </a:lnTo>
                    <a:lnTo>
                      <a:pt x="474" y="699"/>
                    </a:lnTo>
                    <a:lnTo>
                      <a:pt x="516" y="688"/>
                    </a:lnTo>
                    <a:lnTo>
                      <a:pt x="555" y="673"/>
                    </a:lnTo>
                    <a:lnTo>
                      <a:pt x="591" y="650"/>
                    </a:lnTo>
                    <a:lnTo>
                      <a:pt x="622" y="623"/>
                    </a:lnTo>
                    <a:lnTo>
                      <a:pt x="650" y="592"/>
                    </a:lnTo>
                    <a:lnTo>
                      <a:pt x="672" y="555"/>
                    </a:lnTo>
                    <a:lnTo>
                      <a:pt x="689" y="517"/>
                    </a:lnTo>
                    <a:lnTo>
                      <a:pt x="698" y="474"/>
                    </a:lnTo>
                    <a:lnTo>
                      <a:pt x="702" y="431"/>
                    </a:lnTo>
                    <a:lnTo>
                      <a:pt x="698" y="386"/>
                    </a:lnTo>
                    <a:lnTo>
                      <a:pt x="689" y="344"/>
                    </a:lnTo>
                    <a:lnTo>
                      <a:pt x="672" y="305"/>
                    </a:lnTo>
                    <a:lnTo>
                      <a:pt x="650" y="270"/>
                    </a:lnTo>
                    <a:lnTo>
                      <a:pt x="622" y="237"/>
                    </a:lnTo>
                    <a:lnTo>
                      <a:pt x="591" y="211"/>
                    </a:lnTo>
                    <a:lnTo>
                      <a:pt x="555" y="189"/>
                    </a:lnTo>
                    <a:lnTo>
                      <a:pt x="516" y="172"/>
                    </a:lnTo>
                    <a:lnTo>
                      <a:pt x="474" y="161"/>
                    </a:lnTo>
                    <a:lnTo>
                      <a:pt x="430" y="158"/>
                    </a:lnTo>
                    <a:close/>
                    <a:moveTo>
                      <a:pt x="430" y="0"/>
                    </a:moveTo>
                    <a:lnTo>
                      <a:pt x="483" y="4"/>
                    </a:lnTo>
                    <a:lnTo>
                      <a:pt x="535" y="14"/>
                    </a:lnTo>
                    <a:lnTo>
                      <a:pt x="585" y="29"/>
                    </a:lnTo>
                    <a:lnTo>
                      <a:pt x="632" y="51"/>
                    </a:lnTo>
                    <a:lnTo>
                      <a:pt x="675" y="78"/>
                    </a:lnTo>
                    <a:lnTo>
                      <a:pt x="715" y="109"/>
                    </a:lnTo>
                    <a:lnTo>
                      <a:pt x="750" y="146"/>
                    </a:lnTo>
                    <a:lnTo>
                      <a:pt x="782" y="185"/>
                    </a:lnTo>
                    <a:lnTo>
                      <a:pt x="810" y="229"/>
                    </a:lnTo>
                    <a:lnTo>
                      <a:pt x="830" y="275"/>
                    </a:lnTo>
                    <a:lnTo>
                      <a:pt x="846" y="324"/>
                    </a:lnTo>
                    <a:lnTo>
                      <a:pt x="856" y="376"/>
                    </a:lnTo>
                    <a:lnTo>
                      <a:pt x="859" y="431"/>
                    </a:lnTo>
                    <a:lnTo>
                      <a:pt x="856" y="484"/>
                    </a:lnTo>
                    <a:lnTo>
                      <a:pt x="846" y="536"/>
                    </a:lnTo>
                    <a:lnTo>
                      <a:pt x="830" y="586"/>
                    </a:lnTo>
                    <a:lnTo>
                      <a:pt x="810" y="633"/>
                    </a:lnTo>
                    <a:lnTo>
                      <a:pt x="782" y="676"/>
                    </a:lnTo>
                    <a:lnTo>
                      <a:pt x="750" y="716"/>
                    </a:lnTo>
                    <a:lnTo>
                      <a:pt x="715" y="751"/>
                    </a:lnTo>
                    <a:lnTo>
                      <a:pt x="675" y="783"/>
                    </a:lnTo>
                    <a:lnTo>
                      <a:pt x="632" y="809"/>
                    </a:lnTo>
                    <a:lnTo>
                      <a:pt x="585" y="831"/>
                    </a:lnTo>
                    <a:lnTo>
                      <a:pt x="535" y="847"/>
                    </a:lnTo>
                    <a:lnTo>
                      <a:pt x="483" y="856"/>
                    </a:lnTo>
                    <a:lnTo>
                      <a:pt x="430" y="860"/>
                    </a:lnTo>
                    <a:lnTo>
                      <a:pt x="376" y="856"/>
                    </a:lnTo>
                    <a:lnTo>
                      <a:pt x="324" y="847"/>
                    </a:lnTo>
                    <a:lnTo>
                      <a:pt x="274" y="831"/>
                    </a:lnTo>
                    <a:lnTo>
                      <a:pt x="228" y="809"/>
                    </a:lnTo>
                    <a:lnTo>
                      <a:pt x="185" y="783"/>
                    </a:lnTo>
                    <a:lnTo>
                      <a:pt x="145" y="751"/>
                    </a:lnTo>
                    <a:lnTo>
                      <a:pt x="108" y="716"/>
                    </a:lnTo>
                    <a:lnTo>
                      <a:pt x="77" y="676"/>
                    </a:lnTo>
                    <a:lnTo>
                      <a:pt x="50" y="633"/>
                    </a:lnTo>
                    <a:lnTo>
                      <a:pt x="29" y="586"/>
                    </a:lnTo>
                    <a:lnTo>
                      <a:pt x="13" y="536"/>
                    </a:lnTo>
                    <a:lnTo>
                      <a:pt x="3" y="484"/>
                    </a:lnTo>
                    <a:lnTo>
                      <a:pt x="0" y="431"/>
                    </a:lnTo>
                    <a:lnTo>
                      <a:pt x="3" y="376"/>
                    </a:lnTo>
                    <a:lnTo>
                      <a:pt x="13" y="324"/>
                    </a:lnTo>
                    <a:lnTo>
                      <a:pt x="29" y="275"/>
                    </a:lnTo>
                    <a:lnTo>
                      <a:pt x="50" y="229"/>
                    </a:lnTo>
                    <a:lnTo>
                      <a:pt x="77" y="185"/>
                    </a:lnTo>
                    <a:lnTo>
                      <a:pt x="108" y="146"/>
                    </a:lnTo>
                    <a:lnTo>
                      <a:pt x="145" y="109"/>
                    </a:lnTo>
                    <a:lnTo>
                      <a:pt x="185" y="78"/>
                    </a:lnTo>
                    <a:lnTo>
                      <a:pt x="228" y="51"/>
                    </a:lnTo>
                    <a:lnTo>
                      <a:pt x="274" y="29"/>
                    </a:lnTo>
                    <a:lnTo>
                      <a:pt x="324" y="14"/>
                    </a:lnTo>
                    <a:lnTo>
                      <a:pt x="376" y="4"/>
                    </a:lnTo>
                    <a:lnTo>
                      <a:pt x="430"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5" name="Group 4"/>
            <p:cNvGrpSpPr>
              <a:grpSpLocks noChangeAspect="1"/>
            </p:cNvGrpSpPr>
            <p:nvPr/>
          </p:nvGrpSpPr>
          <p:grpSpPr bwMode="auto">
            <a:xfrm>
              <a:off x="4743450" y="2495661"/>
              <a:ext cx="493796" cy="348562"/>
              <a:chOff x="4083" y="2766"/>
              <a:chExt cx="510" cy="360"/>
            </a:xfrm>
          </p:grpSpPr>
          <p:sp useBgFill="1">
            <p:nvSpPr>
              <p:cNvPr id="86" name="Freeform 6"/>
              <p:cNvSpPr>
                <a:spLocks noEditPoints="1"/>
              </p:cNvSpPr>
              <p:nvPr/>
            </p:nvSpPr>
            <p:spPr bwMode="auto">
              <a:xfrm>
                <a:off x="4083" y="2766"/>
                <a:ext cx="510" cy="360"/>
              </a:xfrm>
              <a:custGeom>
                <a:avLst/>
                <a:gdLst>
                  <a:gd name="T0" fmla="*/ 1217 w 2554"/>
                  <a:gd name="T1" fmla="*/ 1084 h 1800"/>
                  <a:gd name="T2" fmla="*/ 1120 w 2554"/>
                  <a:gd name="T3" fmla="*/ 1135 h 1800"/>
                  <a:gd name="T4" fmla="*/ 873 w 2554"/>
                  <a:gd name="T5" fmla="*/ 1136 h 1800"/>
                  <a:gd name="T6" fmla="*/ 791 w 2554"/>
                  <a:gd name="T7" fmla="*/ 1105 h 1800"/>
                  <a:gd name="T8" fmla="*/ 1203 w 2554"/>
                  <a:gd name="T9" fmla="*/ 1243 h 1800"/>
                  <a:gd name="T10" fmla="*/ 1290 w 2554"/>
                  <a:gd name="T11" fmla="*/ 1205 h 1800"/>
                  <a:gd name="T12" fmla="*/ 1538 w 2554"/>
                  <a:gd name="T13" fmla="*/ 1205 h 1800"/>
                  <a:gd name="T14" fmla="*/ 1260 w 2554"/>
                  <a:gd name="T15" fmla="*/ 1026 h 1800"/>
                  <a:gd name="T16" fmla="*/ 1837 w 2554"/>
                  <a:gd name="T17" fmla="*/ 787 h 1800"/>
                  <a:gd name="T18" fmla="*/ 1463 w 2554"/>
                  <a:gd name="T19" fmla="*/ 0 h 1800"/>
                  <a:gd name="T20" fmla="*/ 1718 w 2554"/>
                  <a:gd name="T21" fmla="*/ 14 h 1800"/>
                  <a:gd name="T22" fmla="*/ 1811 w 2554"/>
                  <a:gd name="T23" fmla="*/ 79 h 1800"/>
                  <a:gd name="T24" fmla="*/ 1860 w 2554"/>
                  <a:gd name="T25" fmla="*/ 182 h 1800"/>
                  <a:gd name="T26" fmla="*/ 2148 w 2554"/>
                  <a:gd name="T27" fmla="*/ 645 h 1800"/>
                  <a:gd name="T28" fmla="*/ 2237 w 2554"/>
                  <a:gd name="T29" fmla="*/ 656 h 1800"/>
                  <a:gd name="T30" fmla="*/ 2371 w 2554"/>
                  <a:gd name="T31" fmla="*/ 685 h 1800"/>
                  <a:gd name="T32" fmla="*/ 2476 w 2554"/>
                  <a:gd name="T33" fmla="*/ 765 h 1800"/>
                  <a:gd name="T34" fmla="*/ 2541 w 2554"/>
                  <a:gd name="T35" fmla="*/ 881 h 1800"/>
                  <a:gd name="T36" fmla="*/ 2551 w 2554"/>
                  <a:gd name="T37" fmla="*/ 1020 h 1800"/>
                  <a:gd name="T38" fmla="*/ 2503 w 2554"/>
                  <a:gd name="T39" fmla="*/ 1146 h 1800"/>
                  <a:gd name="T40" fmla="*/ 2410 w 2554"/>
                  <a:gd name="T41" fmla="*/ 1239 h 1800"/>
                  <a:gd name="T42" fmla="*/ 2284 w 2554"/>
                  <a:gd name="T43" fmla="*/ 1287 h 1800"/>
                  <a:gd name="T44" fmla="*/ 2164 w 2554"/>
                  <a:gd name="T45" fmla="*/ 1281 h 1800"/>
                  <a:gd name="T46" fmla="*/ 2090 w 2554"/>
                  <a:gd name="T47" fmla="*/ 1265 h 1800"/>
                  <a:gd name="T48" fmla="*/ 1723 w 2554"/>
                  <a:gd name="T49" fmla="*/ 1579 h 1800"/>
                  <a:gd name="T50" fmla="*/ 1693 w 2554"/>
                  <a:gd name="T51" fmla="*/ 1690 h 1800"/>
                  <a:gd name="T52" fmla="*/ 1613 w 2554"/>
                  <a:gd name="T53" fmla="*/ 1770 h 1800"/>
                  <a:gd name="T54" fmla="*/ 1502 w 2554"/>
                  <a:gd name="T55" fmla="*/ 1800 h 1800"/>
                  <a:gd name="T56" fmla="*/ 1246 w 2554"/>
                  <a:gd name="T57" fmla="*/ 1785 h 1800"/>
                  <a:gd name="T58" fmla="*/ 1154 w 2554"/>
                  <a:gd name="T59" fmla="*/ 1721 h 1800"/>
                  <a:gd name="T60" fmla="*/ 1105 w 2554"/>
                  <a:gd name="T61" fmla="*/ 1617 h 1800"/>
                  <a:gd name="T62" fmla="*/ 549 w 2554"/>
                  <a:gd name="T63" fmla="*/ 1403 h 1800"/>
                  <a:gd name="T64" fmla="*/ 466 w 2554"/>
                  <a:gd name="T65" fmla="*/ 1452 h 1800"/>
                  <a:gd name="T66" fmla="*/ 221 w 2554"/>
                  <a:gd name="T67" fmla="*/ 1463 h 1800"/>
                  <a:gd name="T68" fmla="*/ 109 w 2554"/>
                  <a:gd name="T69" fmla="*/ 1432 h 1800"/>
                  <a:gd name="T70" fmla="*/ 30 w 2554"/>
                  <a:gd name="T71" fmla="*/ 1353 h 1800"/>
                  <a:gd name="T72" fmla="*/ 0 w 2554"/>
                  <a:gd name="T73" fmla="*/ 1240 h 1800"/>
                  <a:gd name="T74" fmla="*/ 14 w 2554"/>
                  <a:gd name="T75" fmla="*/ 985 h 1800"/>
                  <a:gd name="T76" fmla="*/ 79 w 2554"/>
                  <a:gd name="T77" fmla="*/ 893 h 1800"/>
                  <a:gd name="T78" fmla="*/ 182 w 2554"/>
                  <a:gd name="T79" fmla="*/ 845 h 1800"/>
                  <a:gd name="T80" fmla="*/ 432 w 2554"/>
                  <a:gd name="T81" fmla="*/ 844 h 1800"/>
                  <a:gd name="T82" fmla="*/ 520 w 2554"/>
                  <a:gd name="T83" fmla="*/ 876 h 1800"/>
                  <a:gd name="T84" fmla="*/ 685 w 2554"/>
                  <a:gd name="T85" fmla="*/ 723 h 1800"/>
                  <a:gd name="T86" fmla="*/ 733 w 2554"/>
                  <a:gd name="T87" fmla="*/ 620 h 1800"/>
                  <a:gd name="T88" fmla="*/ 826 w 2554"/>
                  <a:gd name="T89" fmla="*/ 556 h 1800"/>
                  <a:gd name="T90" fmla="*/ 1068 w 2554"/>
                  <a:gd name="T91" fmla="*/ 541 h 1800"/>
                  <a:gd name="T92" fmla="*/ 1246 w 2554"/>
                  <a:gd name="T93" fmla="*/ 182 h 1800"/>
                  <a:gd name="T94" fmla="*/ 1294 w 2554"/>
                  <a:gd name="T95" fmla="*/ 79 h 1800"/>
                  <a:gd name="T96" fmla="*/ 1386 w 2554"/>
                  <a:gd name="T97" fmla="*/ 14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54" h="1800">
                    <a:moveTo>
                      <a:pt x="1260" y="1026"/>
                    </a:moveTo>
                    <a:lnTo>
                      <a:pt x="1241" y="1058"/>
                    </a:lnTo>
                    <a:lnTo>
                      <a:pt x="1217" y="1084"/>
                    </a:lnTo>
                    <a:lnTo>
                      <a:pt x="1189" y="1107"/>
                    </a:lnTo>
                    <a:lnTo>
                      <a:pt x="1156" y="1124"/>
                    </a:lnTo>
                    <a:lnTo>
                      <a:pt x="1120" y="1135"/>
                    </a:lnTo>
                    <a:lnTo>
                      <a:pt x="1081" y="1139"/>
                    </a:lnTo>
                    <a:lnTo>
                      <a:pt x="903" y="1139"/>
                    </a:lnTo>
                    <a:lnTo>
                      <a:pt x="873" y="1136"/>
                    </a:lnTo>
                    <a:lnTo>
                      <a:pt x="844" y="1130"/>
                    </a:lnTo>
                    <a:lnTo>
                      <a:pt x="816" y="1119"/>
                    </a:lnTo>
                    <a:lnTo>
                      <a:pt x="791" y="1105"/>
                    </a:lnTo>
                    <a:lnTo>
                      <a:pt x="737" y="1129"/>
                    </a:lnTo>
                    <a:lnTo>
                      <a:pt x="1180" y="1264"/>
                    </a:lnTo>
                    <a:lnTo>
                      <a:pt x="1203" y="1243"/>
                    </a:lnTo>
                    <a:lnTo>
                      <a:pt x="1230" y="1226"/>
                    </a:lnTo>
                    <a:lnTo>
                      <a:pt x="1259" y="1213"/>
                    </a:lnTo>
                    <a:lnTo>
                      <a:pt x="1290" y="1205"/>
                    </a:lnTo>
                    <a:lnTo>
                      <a:pt x="1323" y="1203"/>
                    </a:lnTo>
                    <a:lnTo>
                      <a:pt x="1502" y="1203"/>
                    </a:lnTo>
                    <a:lnTo>
                      <a:pt x="1538" y="1205"/>
                    </a:lnTo>
                    <a:lnTo>
                      <a:pt x="1573" y="1216"/>
                    </a:lnTo>
                    <a:lnTo>
                      <a:pt x="1793" y="1077"/>
                    </a:lnTo>
                    <a:lnTo>
                      <a:pt x="1260" y="1026"/>
                    </a:lnTo>
                    <a:close/>
                    <a:moveTo>
                      <a:pt x="1467" y="598"/>
                    </a:moveTo>
                    <a:lnTo>
                      <a:pt x="1323" y="737"/>
                    </a:lnTo>
                    <a:lnTo>
                      <a:pt x="1837" y="787"/>
                    </a:lnTo>
                    <a:lnTo>
                      <a:pt x="1640" y="598"/>
                    </a:lnTo>
                    <a:lnTo>
                      <a:pt x="1467" y="598"/>
                    </a:lnTo>
                    <a:close/>
                    <a:moveTo>
                      <a:pt x="1463" y="0"/>
                    </a:moveTo>
                    <a:lnTo>
                      <a:pt x="1642" y="0"/>
                    </a:lnTo>
                    <a:lnTo>
                      <a:pt x="1681" y="3"/>
                    </a:lnTo>
                    <a:lnTo>
                      <a:pt x="1718" y="14"/>
                    </a:lnTo>
                    <a:lnTo>
                      <a:pt x="1753" y="30"/>
                    </a:lnTo>
                    <a:lnTo>
                      <a:pt x="1785" y="52"/>
                    </a:lnTo>
                    <a:lnTo>
                      <a:pt x="1811" y="79"/>
                    </a:lnTo>
                    <a:lnTo>
                      <a:pt x="1833" y="110"/>
                    </a:lnTo>
                    <a:lnTo>
                      <a:pt x="1849" y="145"/>
                    </a:lnTo>
                    <a:lnTo>
                      <a:pt x="1860" y="182"/>
                    </a:lnTo>
                    <a:lnTo>
                      <a:pt x="1863" y="222"/>
                    </a:lnTo>
                    <a:lnTo>
                      <a:pt x="1863" y="372"/>
                    </a:lnTo>
                    <a:lnTo>
                      <a:pt x="2148" y="645"/>
                    </a:lnTo>
                    <a:lnTo>
                      <a:pt x="2164" y="665"/>
                    </a:lnTo>
                    <a:lnTo>
                      <a:pt x="2200" y="659"/>
                    </a:lnTo>
                    <a:lnTo>
                      <a:pt x="2237" y="656"/>
                    </a:lnTo>
                    <a:lnTo>
                      <a:pt x="2284" y="660"/>
                    </a:lnTo>
                    <a:lnTo>
                      <a:pt x="2329" y="669"/>
                    </a:lnTo>
                    <a:lnTo>
                      <a:pt x="2371" y="685"/>
                    </a:lnTo>
                    <a:lnTo>
                      <a:pt x="2410" y="707"/>
                    </a:lnTo>
                    <a:lnTo>
                      <a:pt x="2445" y="733"/>
                    </a:lnTo>
                    <a:lnTo>
                      <a:pt x="2476" y="765"/>
                    </a:lnTo>
                    <a:lnTo>
                      <a:pt x="2503" y="800"/>
                    </a:lnTo>
                    <a:lnTo>
                      <a:pt x="2525" y="840"/>
                    </a:lnTo>
                    <a:lnTo>
                      <a:pt x="2541" y="881"/>
                    </a:lnTo>
                    <a:lnTo>
                      <a:pt x="2551" y="926"/>
                    </a:lnTo>
                    <a:lnTo>
                      <a:pt x="2554" y="973"/>
                    </a:lnTo>
                    <a:lnTo>
                      <a:pt x="2551" y="1020"/>
                    </a:lnTo>
                    <a:lnTo>
                      <a:pt x="2541" y="1065"/>
                    </a:lnTo>
                    <a:lnTo>
                      <a:pt x="2525" y="1107"/>
                    </a:lnTo>
                    <a:lnTo>
                      <a:pt x="2503" y="1146"/>
                    </a:lnTo>
                    <a:lnTo>
                      <a:pt x="2476" y="1181"/>
                    </a:lnTo>
                    <a:lnTo>
                      <a:pt x="2445" y="1212"/>
                    </a:lnTo>
                    <a:lnTo>
                      <a:pt x="2410" y="1239"/>
                    </a:lnTo>
                    <a:lnTo>
                      <a:pt x="2371" y="1261"/>
                    </a:lnTo>
                    <a:lnTo>
                      <a:pt x="2329" y="1276"/>
                    </a:lnTo>
                    <a:lnTo>
                      <a:pt x="2284" y="1287"/>
                    </a:lnTo>
                    <a:lnTo>
                      <a:pt x="2237" y="1290"/>
                    </a:lnTo>
                    <a:lnTo>
                      <a:pt x="2201" y="1288"/>
                    </a:lnTo>
                    <a:lnTo>
                      <a:pt x="2164" y="1281"/>
                    </a:lnTo>
                    <a:lnTo>
                      <a:pt x="2131" y="1272"/>
                    </a:lnTo>
                    <a:lnTo>
                      <a:pt x="2099" y="1258"/>
                    </a:lnTo>
                    <a:lnTo>
                      <a:pt x="2090" y="1265"/>
                    </a:lnTo>
                    <a:lnTo>
                      <a:pt x="2080" y="1273"/>
                    </a:lnTo>
                    <a:lnTo>
                      <a:pt x="1723" y="1496"/>
                    </a:lnTo>
                    <a:lnTo>
                      <a:pt x="1723" y="1579"/>
                    </a:lnTo>
                    <a:lnTo>
                      <a:pt x="1720" y="1617"/>
                    </a:lnTo>
                    <a:lnTo>
                      <a:pt x="1709" y="1655"/>
                    </a:lnTo>
                    <a:lnTo>
                      <a:pt x="1693" y="1690"/>
                    </a:lnTo>
                    <a:lnTo>
                      <a:pt x="1671" y="1721"/>
                    </a:lnTo>
                    <a:lnTo>
                      <a:pt x="1645" y="1748"/>
                    </a:lnTo>
                    <a:lnTo>
                      <a:pt x="1613" y="1770"/>
                    </a:lnTo>
                    <a:lnTo>
                      <a:pt x="1579" y="1785"/>
                    </a:lnTo>
                    <a:lnTo>
                      <a:pt x="1542" y="1796"/>
                    </a:lnTo>
                    <a:lnTo>
                      <a:pt x="1502" y="1800"/>
                    </a:lnTo>
                    <a:lnTo>
                      <a:pt x="1323" y="1800"/>
                    </a:lnTo>
                    <a:lnTo>
                      <a:pt x="1283" y="1796"/>
                    </a:lnTo>
                    <a:lnTo>
                      <a:pt x="1246" y="1785"/>
                    </a:lnTo>
                    <a:lnTo>
                      <a:pt x="1212" y="1770"/>
                    </a:lnTo>
                    <a:lnTo>
                      <a:pt x="1180" y="1748"/>
                    </a:lnTo>
                    <a:lnTo>
                      <a:pt x="1154" y="1721"/>
                    </a:lnTo>
                    <a:lnTo>
                      <a:pt x="1132" y="1690"/>
                    </a:lnTo>
                    <a:lnTo>
                      <a:pt x="1115" y="1655"/>
                    </a:lnTo>
                    <a:lnTo>
                      <a:pt x="1105" y="1617"/>
                    </a:lnTo>
                    <a:lnTo>
                      <a:pt x="1102" y="1579"/>
                    </a:lnTo>
                    <a:lnTo>
                      <a:pt x="1102" y="1573"/>
                    </a:lnTo>
                    <a:lnTo>
                      <a:pt x="549" y="1403"/>
                    </a:lnTo>
                    <a:lnTo>
                      <a:pt x="524" y="1424"/>
                    </a:lnTo>
                    <a:lnTo>
                      <a:pt x="496" y="1440"/>
                    </a:lnTo>
                    <a:lnTo>
                      <a:pt x="466" y="1452"/>
                    </a:lnTo>
                    <a:lnTo>
                      <a:pt x="433" y="1460"/>
                    </a:lnTo>
                    <a:lnTo>
                      <a:pt x="399" y="1463"/>
                    </a:lnTo>
                    <a:lnTo>
                      <a:pt x="221" y="1463"/>
                    </a:lnTo>
                    <a:lnTo>
                      <a:pt x="182" y="1459"/>
                    </a:lnTo>
                    <a:lnTo>
                      <a:pt x="144" y="1448"/>
                    </a:lnTo>
                    <a:lnTo>
                      <a:pt x="109" y="1432"/>
                    </a:lnTo>
                    <a:lnTo>
                      <a:pt x="79" y="1411"/>
                    </a:lnTo>
                    <a:lnTo>
                      <a:pt x="52" y="1383"/>
                    </a:lnTo>
                    <a:lnTo>
                      <a:pt x="30" y="1353"/>
                    </a:lnTo>
                    <a:lnTo>
                      <a:pt x="14" y="1317"/>
                    </a:lnTo>
                    <a:lnTo>
                      <a:pt x="4" y="1280"/>
                    </a:lnTo>
                    <a:lnTo>
                      <a:pt x="0" y="1240"/>
                    </a:lnTo>
                    <a:lnTo>
                      <a:pt x="0" y="1062"/>
                    </a:lnTo>
                    <a:lnTo>
                      <a:pt x="4" y="1022"/>
                    </a:lnTo>
                    <a:lnTo>
                      <a:pt x="14" y="985"/>
                    </a:lnTo>
                    <a:lnTo>
                      <a:pt x="30" y="950"/>
                    </a:lnTo>
                    <a:lnTo>
                      <a:pt x="52" y="920"/>
                    </a:lnTo>
                    <a:lnTo>
                      <a:pt x="79" y="893"/>
                    </a:lnTo>
                    <a:lnTo>
                      <a:pt x="109" y="871"/>
                    </a:lnTo>
                    <a:lnTo>
                      <a:pt x="144" y="854"/>
                    </a:lnTo>
                    <a:lnTo>
                      <a:pt x="182" y="845"/>
                    </a:lnTo>
                    <a:lnTo>
                      <a:pt x="221" y="841"/>
                    </a:lnTo>
                    <a:lnTo>
                      <a:pt x="399" y="841"/>
                    </a:lnTo>
                    <a:lnTo>
                      <a:pt x="432" y="844"/>
                    </a:lnTo>
                    <a:lnTo>
                      <a:pt x="463" y="850"/>
                    </a:lnTo>
                    <a:lnTo>
                      <a:pt x="494" y="862"/>
                    </a:lnTo>
                    <a:lnTo>
                      <a:pt x="520" y="876"/>
                    </a:lnTo>
                    <a:lnTo>
                      <a:pt x="681" y="806"/>
                    </a:lnTo>
                    <a:lnTo>
                      <a:pt x="681" y="763"/>
                    </a:lnTo>
                    <a:lnTo>
                      <a:pt x="685" y="723"/>
                    </a:lnTo>
                    <a:lnTo>
                      <a:pt x="695" y="685"/>
                    </a:lnTo>
                    <a:lnTo>
                      <a:pt x="711" y="651"/>
                    </a:lnTo>
                    <a:lnTo>
                      <a:pt x="733" y="620"/>
                    </a:lnTo>
                    <a:lnTo>
                      <a:pt x="761" y="593"/>
                    </a:lnTo>
                    <a:lnTo>
                      <a:pt x="791" y="571"/>
                    </a:lnTo>
                    <a:lnTo>
                      <a:pt x="826" y="556"/>
                    </a:lnTo>
                    <a:lnTo>
                      <a:pt x="863" y="545"/>
                    </a:lnTo>
                    <a:lnTo>
                      <a:pt x="903" y="541"/>
                    </a:lnTo>
                    <a:lnTo>
                      <a:pt x="1068" y="541"/>
                    </a:lnTo>
                    <a:lnTo>
                      <a:pt x="1242" y="373"/>
                    </a:lnTo>
                    <a:lnTo>
                      <a:pt x="1242" y="222"/>
                    </a:lnTo>
                    <a:lnTo>
                      <a:pt x="1246" y="182"/>
                    </a:lnTo>
                    <a:lnTo>
                      <a:pt x="1255" y="145"/>
                    </a:lnTo>
                    <a:lnTo>
                      <a:pt x="1272" y="110"/>
                    </a:lnTo>
                    <a:lnTo>
                      <a:pt x="1294" y="79"/>
                    </a:lnTo>
                    <a:lnTo>
                      <a:pt x="1321" y="52"/>
                    </a:lnTo>
                    <a:lnTo>
                      <a:pt x="1352" y="30"/>
                    </a:lnTo>
                    <a:lnTo>
                      <a:pt x="1386" y="14"/>
                    </a:lnTo>
                    <a:lnTo>
                      <a:pt x="1423" y="3"/>
                    </a:lnTo>
                    <a:lnTo>
                      <a:pt x="1463"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7" name="Freeform 7"/>
              <p:cNvSpPr>
                <a:spLocks/>
              </p:cNvSpPr>
              <p:nvPr/>
            </p:nvSpPr>
            <p:spPr bwMode="auto">
              <a:xfrm>
                <a:off x="4107" y="2789"/>
                <a:ext cx="389" cy="313"/>
              </a:xfrm>
              <a:custGeom>
                <a:avLst/>
                <a:gdLst>
                  <a:gd name="T0" fmla="*/ 1522 w 1945"/>
                  <a:gd name="T1" fmla="*/ 0 h 1561"/>
                  <a:gd name="T2" fmla="*/ 1573 w 1945"/>
                  <a:gd name="T3" fmla="*/ 15 h 1561"/>
                  <a:gd name="T4" fmla="*/ 1609 w 1945"/>
                  <a:gd name="T5" fmla="*/ 51 h 1561"/>
                  <a:gd name="T6" fmla="*/ 1624 w 1945"/>
                  <a:gd name="T7" fmla="*/ 103 h 1561"/>
                  <a:gd name="T8" fmla="*/ 1621 w 1945"/>
                  <a:gd name="T9" fmla="*/ 303 h 1561"/>
                  <a:gd name="T10" fmla="*/ 1919 w 1945"/>
                  <a:gd name="T11" fmla="*/ 634 h 1561"/>
                  <a:gd name="T12" fmla="*/ 1873 w 1945"/>
                  <a:gd name="T13" fmla="*/ 685 h 1561"/>
                  <a:gd name="T14" fmla="*/ 1538 w 1945"/>
                  <a:gd name="T15" fmla="*/ 381 h 1561"/>
                  <a:gd name="T16" fmla="*/ 1343 w 1945"/>
                  <a:gd name="T17" fmla="*/ 382 h 1561"/>
                  <a:gd name="T18" fmla="*/ 1313 w 1945"/>
                  <a:gd name="T19" fmla="*/ 378 h 1561"/>
                  <a:gd name="T20" fmla="*/ 1063 w 1945"/>
                  <a:gd name="T21" fmla="*/ 644 h 1561"/>
                  <a:gd name="T22" fmla="*/ 1830 w 1945"/>
                  <a:gd name="T23" fmla="*/ 775 h 1561"/>
                  <a:gd name="T24" fmla="*/ 1820 w 1945"/>
                  <a:gd name="T25" fmla="*/ 854 h 1561"/>
                  <a:gd name="T26" fmla="*/ 1063 w 1945"/>
                  <a:gd name="T27" fmla="*/ 803 h 1561"/>
                  <a:gd name="T28" fmla="*/ 1059 w 1945"/>
                  <a:gd name="T29" fmla="*/ 849 h 1561"/>
                  <a:gd name="T30" fmla="*/ 1034 w 1945"/>
                  <a:gd name="T31" fmla="*/ 894 h 1561"/>
                  <a:gd name="T32" fmla="*/ 988 w 1945"/>
                  <a:gd name="T33" fmla="*/ 920 h 1561"/>
                  <a:gd name="T34" fmla="*/ 783 w 1945"/>
                  <a:gd name="T35" fmla="*/ 924 h 1561"/>
                  <a:gd name="T36" fmla="*/ 740 w 1945"/>
                  <a:gd name="T37" fmla="*/ 914 h 1561"/>
                  <a:gd name="T38" fmla="*/ 706 w 1945"/>
                  <a:gd name="T39" fmla="*/ 889 h 1561"/>
                  <a:gd name="T40" fmla="*/ 382 w 1945"/>
                  <a:gd name="T41" fmla="*/ 1009 h 1561"/>
                  <a:gd name="T42" fmla="*/ 1104 w 1945"/>
                  <a:gd name="T43" fmla="*/ 1259 h 1561"/>
                  <a:gd name="T44" fmla="*/ 1123 w 1945"/>
                  <a:gd name="T45" fmla="*/ 1218 h 1561"/>
                  <a:gd name="T46" fmla="*/ 1158 w 1945"/>
                  <a:gd name="T47" fmla="*/ 1190 h 1561"/>
                  <a:gd name="T48" fmla="*/ 1203 w 1945"/>
                  <a:gd name="T49" fmla="*/ 1179 h 1561"/>
                  <a:gd name="T50" fmla="*/ 1408 w 1945"/>
                  <a:gd name="T51" fmla="*/ 1183 h 1561"/>
                  <a:gd name="T52" fmla="*/ 1453 w 1945"/>
                  <a:gd name="T53" fmla="*/ 1209 h 1561"/>
                  <a:gd name="T54" fmla="*/ 1857 w 1945"/>
                  <a:gd name="T55" fmla="*/ 997 h 1561"/>
                  <a:gd name="T56" fmla="*/ 1896 w 1945"/>
                  <a:gd name="T57" fmla="*/ 1052 h 1561"/>
                  <a:gd name="T58" fmla="*/ 1483 w 1945"/>
                  <a:gd name="T59" fmla="*/ 1460 h 1561"/>
                  <a:gd name="T60" fmla="*/ 1469 w 1945"/>
                  <a:gd name="T61" fmla="*/ 1510 h 1561"/>
                  <a:gd name="T62" fmla="*/ 1433 w 1945"/>
                  <a:gd name="T63" fmla="*/ 1547 h 1561"/>
                  <a:gd name="T64" fmla="*/ 1382 w 1945"/>
                  <a:gd name="T65" fmla="*/ 1561 h 1561"/>
                  <a:gd name="T66" fmla="*/ 1176 w 1945"/>
                  <a:gd name="T67" fmla="*/ 1558 h 1561"/>
                  <a:gd name="T68" fmla="*/ 1132 w 1945"/>
                  <a:gd name="T69" fmla="*/ 1531 h 1561"/>
                  <a:gd name="T70" fmla="*/ 1105 w 1945"/>
                  <a:gd name="T71" fmla="*/ 1486 h 1561"/>
                  <a:gd name="T72" fmla="*/ 1101 w 1945"/>
                  <a:gd name="T73" fmla="*/ 1364 h 1561"/>
                  <a:gd name="T74" fmla="*/ 371 w 1945"/>
                  <a:gd name="T75" fmla="*/ 1166 h 1561"/>
                  <a:gd name="T76" fmla="*/ 344 w 1945"/>
                  <a:gd name="T77" fmla="*/ 1201 h 1561"/>
                  <a:gd name="T78" fmla="*/ 303 w 1945"/>
                  <a:gd name="T79" fmla="*/ 1220 h 1561"/>
                  <a:gd name="T80" fmla="*/ 101 w 1945"/>
                  <a:gd name="T81" fmla="*/ 1224 h 1561"/>
                  <a:gd name="T82" fmla="*/ 49 w 1945"/>
                  <a:gd name="T83" fmla="*/ 1209 h 1561"/>
                  <a:gd name="T84" fmla="*/ 13 w 1945"/>
                  <a:gd name="T85" fmla="*/ 1173 h 1561"/>
                  <a:gd name="T86" fmla="*/ 0 w 1945"/>
                  <a:gd name="T87" fmla="*/ 1121 h 1561"/>
                  <a:gd name="T88" fmla="*/ 4 w 1945"/>
                  <a:gd name="T89" fmla="*/ 916 h 1561"/>
                  <a:gd name="T90" fmla="*/ 29 w 1945"/>
                  <a:gd name="T91" fmla="*/ 871 h 1561"/>
                  <a:gd name="T92" fmla="*/ 75 w 1945"/>
                  <a:gd name="T93" fmla="*/ 845 h 1561"/>
                  <a:gd name="T94" fmla="*/ 279 w 1945"/>
                  <a:gd name="T95" fmla="*/ 842 h 1561"/>
                  <a:gd name="T96" fmla="*/ 325 w 1945"/>
                  <a:gd name="T97" fmla="*/ 853 h 1561"/>
                  <a:gd name="T98" fmla="*/ 360 w 1945"/>
                  <a:gd name="T99" fmla="*/ 882 h 1561"/>
                  <a:gd name="T100" fmla="*/ 681 w 1945"/>
                  <a:gd name="T101" fmla="*/ 764 h 1561"/>
                  <a:gd name="T102" fmla="*/ 684 w 1945"/>
                  <a:gd name="T103" fmla="*/ 617 h 1561"/>
                  <a:gd name="T104" fmla="*/ 711 w 1945"/>
                  <a:gd name="T105" fmla="*/ 572 h 1561"/>
                  <a:gd name="T106" fmla="*/ 756 w 1945"/>
                  <a:gd name="T107" fmla="*/ 546 h 1561"/>
                  <a:gd name="T108" fmla="*/ 961 w 1945"/>
                  <a:gd name="T109" fmla="*/ 542 h 1561"/>
                  <a:gd name="T110" fmla="*/ 991 w 1945"/>
                  <a:gd name="T111" fmla="*/ 547 h 1561"/>
                  <a:gd name="T112" fmla="*/ 1242 w 1945"/>
                  <a:gd name="T113" fmla="*/ 281 h 1561"/>
                  <a:gd name="T114" fmla="*/ 1245 w 1945"/>
                  <a:gd name="T115" fmla="*/ 75 h 1561"/>
                  <a:gd name="T116" fmla="*/ 1271 w 1945"/>
                  <a:gd name="T117" fmla="*/ 30 h 1561"/>
                  <a:gd name="T118" fmla="*/ 1317 w 1945"/>
                  <a:gd name="T119" fmla="*/ 4 h 1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5" h="1561">
                    <a:moveTo>
                      <a:pt x="1343" y="0"/>
                    </a:moveTo>
                    <a:lnTo>
                      <a:pt x="1522" y="0"/>
                    </a:lnTo>
                    <a:lnTo>
                      <a:pt x="1549" y="4"/>
                    </a:lnTo>
                    <a:lnTo>
                      <a:pt x="1573" y="15"/>
                    </a:lnTo>
                    <a:lnTo>
                      <a:pt x="1593" y="30"/>
                    </a:lnTo>
                    <a:lnTo>
                      <a:pt x="1609" y="51"/>
                    </a:lnTo>
                    <a:lnTo>
                      <a:pt x="1620" y="75"/>
                    </a:lnTo>
                    <a:lnTo>
                      <a:pt x="1624" y="103"/>
                    </a:lnTo>
                    <a:lnTo>
                      <a:pt x="1624" y="281"/>
                    </a:lnTo>
                    <a:lnTo>
                      <a:pt x="1621" y="303"/>
                    </a:lnTo>
                    <a:lnTo>
                      <a:pt x="1945" y="612"/>
                    </a:lnTo>
                    <a:lnTo>
                      <a:pt x="1919" y="634"/>
                    </a:lnTo>
                    <a:lnTo>
                      <a:pt x="1895" y="658"/>
                    </a:lnTo>
                    <a:lnTo>
                      <a:pt x="1873" y="685"/>
                    </a:lnTo>
                    <a:lnTo>
                      <a:pt x="1552" y="378"/>
                    </a:lnTo>
                    <a:lnTo>
                      <a:pt x="1538" y="381"/>
                    </a:lnTo>
                    <a:lnTo>
                      <a:pt x="1522" y="382"/>
                    </a:lnTo>
                    <a:lnTo>
                      <a:pt x="1343" y="382"/>
                    </a:lnTo>
                    <a:lnTo>
                      <a:pt x="1327" y="381"/>
                    </a:lnTo>
                    <a:lnTo>
                      <a:pt x="1313" y="378"/>
                    </a:lnTo>
                    <a:lnTo>
                      <a:pt x="1060" y="622"/>
                    </a:lnTo>
                    <a:lnTo>
                      <a:pt x="1063" y="644"/>
                    </a:lnTo>
                    <a:lnTo>
                      <a:pt x="1063" y="700"/>
                    </a:lnTo>
                    <a:lnTo>
                      <a:pt x="1830" y="775"/>
                    </a:lnTo>
                    <a:lnTo>
                      <a:pt x="1823" y="814"/>
                    </a:lnTo>
                    <a:lnTo>
                      <a:pt x="1820" y="854"/>
                    </a:lnTo>
                    <a:lnTo>
                      <a:pt x="1821" y="877"/>
                    </a:lnTo>
                    <a:lnTo>
                      <a:pt x="1063" y="803"/>
                    </a:lnTo>
                    <a:lnTo>
                      <a:pt x="1063" y="822"/>
                    </a:lnTo>
                    <a:lnTo>
                      <a:pt x="1059" y="849"/>
                    </a:lnTo>
                    <a:lnTo>
                      <a:pt x="1049" y="873"/>
                    </a:lnTo>
                    <a:lnTo>
                      <a:pt x="1034" y="894"/>
                    </a:lnTo>
                    <a:lnTo>
                      <a:pt x="1013" y="911"/>
                    </a:lnTo>
                    <a:lnTo>
                      <a:pt x="988" y="920"/>
                    </a:lnTo>
                    <a:lnTo>
                      <a:pt x="961" y="924"/>
                    </a:lnTo>
                    <a:lnTo>
                      <a:pt x="783" y="924"/>
                    </a:lnTo>
                    <a:lnTo>
                      <a:pt x="760" y="922"/>
                    </a:lnTo>
                    <a:lnTo>
                      <a:pt x="740" y="914"/>
                    </a:lnTo>
                    <a:lnTo>
                      <a:pt x="722" y="903"/>
                    </a:lnTo>
                    <a:lnTo>
                      <a:pt x="706" y="889"/>
                    </a:lnTo>
                    <a:lnTo>
                      <a:pt x="694" y="871"/>
                    </a:lnTo>
                    <a:lnTo>
                      <a:pt x="382" y="1009"/>
                    </a:lnTo>
                    <a:lnTo>
                      <a:pt x="382" y="1038"/>
                    </a:lnTo>
                    <a:lnTo>
                      <a:pt x="1104" y="1259"/>
                    </a:lnTo>
                    <a:lnTo>
                      <a:pt x="1111" y="1237"/>
                    </a:lnTo>
                    <a:lnTo>
                      <a:pt x="1123" y="1218"/>
                    </a:lnTo>
                    <a:lnTo>
                      <a:pt x="1139" y="1202"/>
                    </a:lnTo>
                    <a:lnTo>
                      <a:pt x="1158" y="1190"/>
                    </a:lnTo>
                    <a:lnTo>
                      <a:pt x="1180" y="1182"/>
                    </a:lnTo>
                    <a:lnTo>
                      <a:pt x="1203" y="1179"/>
                    </a:lnTo>
                    <a:lnTo>
                      <a:pt x="1382" y="1179"/>
                    </a:lnTo>
                    <a:lnTo>
                      <a:pt x="1408" y="1183"/>
                    </a:lnTo>
                    <a:lnTo>
                      <a:pt x="1433" y="1192"/>
                    </a:lnTo>
                    <a:lnTo>
                      <a:pt x="1453" y="1209"/>
                    </a:lnTo>
                    <a:lnTo>
                      <a:pt x="1843" y="966"/>
                    </a:lnTo>
                    <a:lnTo>
                      <a:pt x="1857" y="997"/>
                    </a:lnTo>
                    <a:lnTo>
                      <a:pt x="1875" y="1026"/>
                    </a:lnTo>
                    <a:lnTo>
                      <a:pt x="1896" y="1052"/>
                    </a:lnTo>
                    <a:lnTo>
                      <a:pt x="1483" y="1311"/>
                    </a:lnTo>
                    <a:lnTo>
                      <a:pt x="1483" y="1460"/>
                    </a:lnTo>
                    <a:lnTo>
                      <a:pt x="1480" y="1486"/>
                    </a:lnTo>
                    <a:lnTo>
                      <a:pt x="1469" y="1510"/>
                    </a:lnTo>
                    <a:lnTo>
                      <a:pt x="1453" y="1531"/>
                    </a:lnTo>
                    <a:lnTo>
                      <a:pt x="1433" y="1547"/>
                    </a:lnTo>
                    <a:lnTo>
                      <a:pt x="1408" y="1558"/>
                    </a:lnTo>
                    <a:lnTo>
                      <a:pt x="1382" y="1561"/>
                    </a:lnTo>
                    <a:lnTo>
                      <a:pt x="1203" y="1561"/>
                    </a:lnTo>
                    <a:lnTo>
                      <a:pt x="1176" y="1558"/>
                    </a:lnTo>
                    <a:lnTo>
                      <a:pt x="1152" y="1547"/>
                    </a:lnTo>
                    <a:lnTo>
                      <a:pt x="1132" y="1531"/>
                    </a:lnTo>
                    <a:lnTo>
                      <a:pt x="1115" y="1510"/>
                    </a:lnTo>
                    <a:lnTo>
                      <a:pt x="1105" y="1486"/>
                    </a:lnTo>
                    <a:lnTo>
                      <a:pt x="1101" y="1460"/>
                    </a:lnTo>
                    <a:lnTo>
                      <a:pt x="1101" y="1364"/>
                    </a:lnTo>
                    <a:lnTo>
                      <a:pt x="380" y="1143"/>
                    </a:lnTo>
                    <a:lnTo>
                      <a:pt x="371" y="1166"/>
                    </a:lnTo>
                    <a:lnTo>
                      <a:pt x="360" y="1184"/>
                    </a:lnTo>
                    <a:lnTo>
                      <a:pt x="344" y="1201"/>
                    </a:lnTo>
                    <a:lnTo>
                      <a:pt x="325" y="1213"/>
                    </a:lnTo>
                    <a:lnTo>
                      <a:pt x="303" y="1220"/>
                    </a:lnTo>
                    <a:lnTo>
                      <a:pt x="279" y="1224"/>
                    </a:lnTo>
                    <a:lnTo>
                      <a:pt x="101" y="1224"/>
                    </a:lnTo>
                    <a:lnTo>
                      <a:pt x="75" y="1220"/>
                    </a:lnTo>
                    <a:lnTo>
                      <a:pt x="49" y="1209"/>
                    </a:lnTo>
                    <a:lnTo>
                      <a:pt x="29" y="1194"/>
                    </a:lnTo>
                    <a:lnTo>
                      <a:pt x="13" y="1173"/>
                    </a:lnTo>
                    <a:lnTo>
                      <a:pt x="4" y="1149"/>
                    </a:lnTo>
                    <a:lnTo>
                      <a:pt x="0" y="1121"/>
                    </a:lnTo>
                    <a:lnTo>
                      <a:pt x="0" y="943"/>
                    </a:lnTo>
                    <a:lnTo>
                      <a:pt x="4" y="916"/>
                    </a:lnTo>
                    <a:lnTo>
                      <a:pt x="13" y="891"/>
                    </a:lnTo>
                    <a:lnTo>
                      <a:pt x="29" y="871"/>
                    </a:lnTo>
                    <a:lnTo>
                      <a:pt x="49" y="855"/>
                    </a:lnTo>
                    <a:lnTo>
                      <a:pt x="75" y="845"/>
                    </a:lnTo>
                    <a:lnTo>
                      <a:pt x="101" y="842"/>
                    </a:lnTo>
                    <a:lnTo>
                      <a:pt x="279" y="842"/>
                    </a:lnTo>
                    <a:lnTo>
                      <a:pt x="303" y="844"/>
                    </a:lnTo>
                    <a:lnTo>
                      <a:pt x="325" y="853"/>
                    </a:lnTo>
                    <a:lnTo>
                      <a:pt x="344" y="865"/>
                    </a:lnTo>
                    <a:lnTo>
                      <a:pt x="360" y="882"/>
                    </a:lnTo>
                    <a:lnTo>
                      <a:pt x="372" y="901"/>
                    </a:lnTo>
                    <a:lnTo>
                      <a:pt x="681" y="764"/>
                    </a:lnTo>
                    <a:lnTo>
                      <a:pt x="681" y="644"/>
                    </a:lnTo>
                    <a:lnTo>
                      <a:pt x="684" y="617"/>
                    </a:lnTo>
                    <a:lnTo>
                      <a:pt x="695" y="593"/>
                    </a:lnTo>
                    <a:lnTo>
                      <a:pt x="711" y="572"/>
                    </a:lnTo>
                    <a:lnTo>
                      <a:pt x="731" y="556"/>
                    </a:lnTo>
                    <a:lnTo>
                      <a:pt x="756" y="546"/>
                    </a:lnTo>
                    <a:lnTo>
                      <a:pt x="783" y="542"/>
                    </a:lnTo>
                    <a:lnTo>
                      <a:pt x="961" y="542"/>
                    </a:lnTo>
                    <a:lnTo>
                      <a:pt x="977" y="543"/>
                    </a:lnTo>
                    <a:lnTo>
                      <a:pt x="991" y="547"/>
                    </a:lnTo>
                    <a:lnTo>
                      <a:pt x="1244" y="303"/>
                    </a:lnTo>
                    <a:lnTo>
                      <a:pt x="1242" y="281"/>
                    </a:lnTo>
                    <a:lnTo>
                      <a:pt x="1242" y="103"/>
                    </a:lnTo>
                    <a:lnTo>
                      <a:pt x="1245" y="75"/>
                    </a:lnTo>
                    <a:lnTo>
                      <a:pt x="1255" y="51"/>
                    </a:lnTo>
                    <a:lnTo>
                      <a:pt x="1271" y="30"/>
                    </a:lnTo>
                    <a:lnTo>
                      <a:pt x="1292" y="15"/>
                    </a:lnTo>
                    <a:lnTo>
                      <a:pt x="1317" y="4"/>
                    </a:lnTo>
                    <a:lnTo>
                      <a:pt x="1343"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8" name="Freeform 8"/>
              <p:cNvSpPr>
                <a:spLocks/>
              </p:cNvSpPr>
              <p:nvPr/>
            </p:nvSpPr>
            <p:spPr bwMode="auto">
              <a:xfrm>
                <a:off x="4491" y="2921"/>
                <a:ext cx="78" cy="79"/>
              </a:xfrm>
              <a:custGeom>
                <a:avLst/>
                <a:gdLst>
                  <a:gd name="T0" fmla="*/ 197 w 394"/>
                  <a:gd name="T1" fmla="*/ 0 h 394"/>
                  <a:gd name="T2" fmla="*/ 232 w 394"/>
                  <a:gd name="T3" fmla="*/ 2 h 394"/>
                  <a:gd name="T4" fmla="*/ 266 w 394"/>
                  <a:gd name="T5" fmla="*/ 12 h 394"/>
                  <a:gd name="T6" fmla="*/ 296 w 394"/>
                  <a:gd name="T7" fmla="*/ 26 h 394"/>
                  <a:gd name="T8" fmla="*/ 324 w 394"/>
                  <a:gd name="T9" fmla="*/ 46 h 394"/>
                  <a:gd name="T10" fmla="*/ 348 w 394"/>
                  <a:gd name="T11" fmla="*/ 70 h 394"/>
                  <a:gd name="T12" fmla="*/ 368 w 394"/>
                  <a:gd name="T13" fmla="*/ 98 h 394"/>
                  <a:gd name="T14" fmla="*/ 382 w 394"/>
                  <a:gd name="T15" fmla="*/ 128 h 394"/>
                  <a:gd name="T16" fmla="*/ 392 w 394"/>
                  <a:gd name="T17" fmla="*/ 162 h 394"/>
                  <a:gd name="T18" fmla="*/ 394 w 394"/>
                  <a:gd name="T19" fmla="*/ 197 h 394"/>
                  <a:gd name="T20" fmla="*/ 392 w 394"/>
                  <a:gd name="T21" fmla="*/ 233 h 394"/>
                  <a:gd name="T22" fmla="*/ 382 w 394"/>
                  <a:gd name="T23" fmla="*/ 266 h 394"/>
                  <a:gd name="T24" fmla="*/ 368 w 394"/>
                  <a:gd name="T25" fmla="*/ 297 h 394"/>
                  <a:gd name="T26" fmla="*/ 348 w 394"/>
                  <a:gd name="T27" fmla="*/ 324 h 394"/>
                  <a:gd name="T28" fmla="*/ 324 w 394"/>
                  <a:gd name="T29" fmla="*/ 348 h 394"/>
                  <a:gd name="T30" fmla="*/ 296 w 394"/>
                  <a:gd name="T31" fmla="*/ 367 h 394"/>
                  <a:gd name="T32" fmla="*/ 266 w 394"/>
                  <a:gd name="T33" fmla="*/ 382 h 394"/>
                  <a:gd name="T34" fmla="*/ 232 w 394"/>
                  <a:gd name="T35" fmla="*/ 392 h 394"/>
                  <a:gd name="T36" fmla="*/ 197 w 394"/>
                  <a:gd name="T37" fmla="*/ 394 h 394"/>
                  <a:gd name="T38" fmla="*/ 162 w 394"/>
                  <a:gd name="T39" fmla="*/ 392 h 394"/>
                  <a:gd name="T40" fmla="*/ 128 w 394"/>
                  <a:gd name="T41" fmla="*/ 382 h 394"/>
                  <a:gd name="T42" fmla="*/ 98 w 394"/>
                  <a:gd name="T43" fmla="*/ 367 h 394"/>
                  <a:gd name="T44" fmla="*/ 70 w 394"/>
                  <a:gd name="T45" fmla="*/ 348 h 394"/>
                  <a:gd name="T46" fmla="*/ 46 w 394"/>
                  <a:gd name="T47" fmla="*/ 324 h 394"/>
                  <a:gd name="T48" fmla="*/ 27 w 394"/>
                  <a:gd name="T49" fmla="*/ 297 h 394"/>
                  <a:gd name="T50" fmla="*/ 12 w 394"/>
                  <a:gd name="T51" fmla="*/ 266 h 394"/>
                  <a:gd name="T52" fmla="*/ 2 w 394"/>
                  <a:gd name="T53" fmla="*/ 233 h 394"/>
                  <a:gd name="T54" fmla="*/ 0 w 394"/>
                  <a:gd name="T55" fmla="*/ 197 h 394"/>
                  <a:gd name="T56" fmla="*/ 2 w 394"/>
                  <a:gd name="T57" fmla="*/ 162 h 394"/>
                  <a:gd name="T58" fmla="*/ 12 w 394"/>
                  <a:gd name="T59" fmla="*/ 128 h 394"/>
                  <a:gd name="T60" fmla="*/ 27 w 394"/>
                  <a:gd name="T61" fmla="*/ 98 h 394"/>
                  <a:gd name="T62" fmla="*/ 46 w 394"/>
                  <a:gd name="T63" fmla="*/ 70 h 394"/>
                  <a:gd name="T64" fmla="*/ 70 w 394"/>
                  <a:gd name="T65" fmla="*/ 46 h 394"/>
                  <a:gd name="T66" fmla="*/ 98 w 394"/>
                  <a:gd name="T67" fmla="*/ 26 h 394"/>
                  <a:gd name="T68" fmla="*/ 128 w 394"/>
                  <a:gd name="T69" fmla="*/ 12 h 394"/>
                  <a:gd name="T70" fmla="*/ 162 w 394"/>
                  <a:gd name="T71" fmla="*/ 2 h 394"/>
                  <a:gd name="T72" fmla="*/ 197 w 394"/>
                  <a:gd name="T73"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4" h="394">
                    <a:moveTo>
                      <a:pt x="197" y="0"/>
                    </a:moveTo>
                    <a:lnTo>
                      <a:pt x="232" y="2"/>
                    </a:lnTo>
                    <a:lnTo>
                      <a:pt x="266" y="12"/>
                    </a:lnTo>
                    <a:lnTo>
                      <a:pt x="296" y="26"/>
                    </a:lnTo>
                    <a:lnTo>
                      <a:pt x="324" y="46"/>
                    </a:lnTo>
                    <a:lnTo>
                      <a:pt x="348" y="70"/>
                    </a:lnTo>
                    <a:lnTo>
                      <a:pt x="368" y="98"/>
                    </a:lnTo>
                    <a:lnTo>
                      <a:pt x="382" y="128"/>
                    </a:lnTo>
                    <a:lnTo>
                      <a:pt x="392" y="162"/>
                    </a:lnTo>
                    <a:lnTo>
                      <a:pt x="394" y="197"/>
                    </a:lnTo>
                    <a:lnTo>
                      <a:pt x="392" y="233"/>
                    </a:lnTo>
                    <a:lnTo>
                      <a:pt x="382" y="266"/>
                    </a:lnTo>
                    <a:lnTo>
                      <a:pt x="368" y="297"/>
                    </a:lnTo>
                    <a:lnTo>
                      <a:pt x="348" y="324"/>
                    </a:lnTo>
                    <a:lnTo>
                      <a:pt x="324" y="348"/>
                    </a:lnTo>
                    <a:lnTo>
                      <a:pt x="296" y="367"/>
                    </a:lnTo>
                    <a:lnTo>
                      <a:pt x="266" y="382"/>
                    </a:lnTo>
                    <a:lnTo>
                      <a:pt x="232" y="392"/>
                    </a:lnTo>
                    <a:lnTo>
                      <a:pt x="197" y="394"/>
                    </a:lnTo>
                    <a:lnTo>
                      <a:pt x="162" y="392"/>
                    </a:lnTo>
                    <a:lnTo>
                      <a:pt x="128" y="382"/>
                    </a:lnTo>
                    <a:lnTo>
                      <a:pt x="98" y="367"/>
                    </a:lnTo>
                    <a:lnTo>
                      <a:pt x="70" y="348"/>
                    </a:lnTo>
                    <a:lnTo>
                      <a:pt x="46" y="324"/>
                    </a:lnTo>
                    <a:lnTo>
                      <a:pt x="27" y="297"/>
                    </a:lnTo>
                    <a:lnTo>
                      <a:pt x="12" y="266"/>
                    </a:lnTo>
                    <a:lnTo>
                      <a:pt x="2" y="233"/>
                    </a:lnTo>
                    <a:lnTo>
                      <a:pt x="0" y="197"/>
                    </a:lnTo>
                    <a:lnTo>
                      <a:pt x="2" y="162"/>
                    </a:lnTo>
                    <a:lnTo>
                      <a:pt x="12" y="128"/>
                    </a:lnTo>
                    <a:lnTo>
                      <a:pt x="27" y="98"/>
                    </a:lnTo>
                    <a:lnTo>
                      <a:pt x="46" y="70"/>
                    </a:lnTo>
                    <a:lnTo>
                      <a:pt x="70" y="46"/>
                    </a:lnTo>
                    <a:lnTo>
                      <a:pt x="98" y="26"/>
                    </a:lnTo>
                    <a:lnTo>
                      <a:pt x="128" y="12"/>
                    </a:lnTo>
                    <a:lnTo>
                      <a:pt x="162" y="2"/>
                    </a:lnTo>
                    <a:lnTo>
                      <a:pt x="197"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11" name="Group 10"/>
          <p:cNvGrpSpPr/>
          <p:nvPr/>
        </p:nvGrpSpPr>
        <p:grpSpPr>
          <a:xfrm>
            <a:off x="7377112" y="2365109"/>
            <a:ext cx="3056805" cy="1492872"/>
            <a:chOff x="5532834" y="1773832"/>
            <a:chExt cx="2292604" cy="1119654"/>
          </a:xfrm>
        </p:grpSpPr>
        <p:sp>
          <p:nvSpPr>
            <p:cNvPr id="7" name="Freeform 6"/>
            <p:cNvSpPr/>
            <p:nvPr/>
          </p:nvSpPr>
          <p:spPr>
            <a:xfrm>
              <a:off x="5532834" y="2055677"/>
              <a:ext cx="339494" cy="397144"/>
            </a:xfrm>
            <a:custGeom>
              <a:avLst/>
              <a:gdLst>
                <a:gd name="connsiteX0" fmla="*/ 0 w 339494"/>
                <a:gd name="connsiteY0" fmla="*/ 79429 h 397144"/>
                <a:gd name="connsiteX1" fmla="*/ 169747 w 339494"/>
                <a:gd name="connsiteY1" fmla="*/ 79429 h 397144"/>
                <a:gd name="connsiteX2" fmla="*/ 169747 w 339494"/>
                <a:gd name="connsiteY2" fmla="*/ 0 h 397144"/>
                <a:gd name="connsiteX3" fmla="*/ 339494 w 339494"/>
                <a:gd name="connsiteY3" fmla="*/ 198572 h 397144"/>
                <a:gd name="connsiteX4" fmla="*/ 169747 w 339494"/>
                <a:gd name="connsiteY4" fmla="*/ 397144 h 397144"/>
                <a:gd name="connsiteX5" fmla="*/ 169747 w 339494"/>
                <a:gd name="connsiteY5" fmla="*/ 317715 h 397144"/>
                <a:gd name="connsiteX6" fmla="*/ 0 w 339494"/>
                <a:gd name="connsiteY6" fmla="*/ 317715 h 397144"/>
                <a:gd name="connsiteX7" fmla="*/ 0 w 339494"/>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94" h="397144">
                  <a:moveTo>
                    <a:pt x="0" y="79429"/>
                  </a:moveTo>
                  <a:lnTo>
                    <a:pt x="169747" y="79429"/>
                  </a:lnTo>
                  <a:lnTo>
                    <a:pt x="169747" y="0"/>
                  </a:lnTo>
                  <a:lnTo>
                    <a:pt x="339494" y="198572"/>
                  </a:lnTo>
                  <a:lnTo>
                    <a:pt x="169747" y="397144"/>
                  </a:lnTo>
                  <a:lnTo>
                    <a:pt x="169747" y="317715"/>
                  </a:lnTo>
                  <a:lnTo>
                    <a:pt x="0" y="317715"/>
                  </a:lnTo>
                  <a:lnTo>
                    <a:pt x="0" y="79429"/>
                  </a:lnTo>
                  <a:close/>
                </a:path>
              </a:pathLst>
            </a:custGeom>
          </p:spPr>
          <p:style>
            <a:lnRef idx="0">
              <a:schemeClr val="dk2">
                <a:tint val="60000"/>
                <a:hueOff val="0"/>
                <a:satOff val="0"/>
                <a:lumOff val="0"/>
                <a:alphaOff val="0"/>
              </a:schemeClr>
            </a:lnRef>
            <a:fillRef idx="3">
              <a:schemeClr val="dk2">
                <a:tint val="60000"/>
                <a:hueOff val="0"/>
                <a:satOff val="0"/>
                <a:lumOff val="0"/>
                <a:alphaOff val="0"/>
              </a:schemeClr>
            </a:fillRef>
            <a:effectRef idx="2">
              <a:schemeClr val="dk2">
                <a:tint val="60000"/>
                <a:hueOff val="0"/>
                <a:satOff val="0"/>
                <a:lumOff val="0"/>
                <a:alphaOff val="0"/>
              </a:schemeClr>
            </a:effectRef>
            <a:fontRef idx="minor">
              <a:schemeClr val="lt1"/>
            </a:fontRef>
          </p:style>
          <p:txBody>
            <a:bodyPr spcFirstLastPara="0" vert="horz" wrap="square" lIns="0" tIns="105905" rIns="135797" bIns="105905" numCol="1" spcCol="1270" anchor="ctr" anchorCtr="0">
              <a:noAutofit/>
            </a:bodyPr>
            <a:lstStyle/>
            <a:p>
              <a:pPr algn="ctr" defTabSz="1066773">
                <a:lnSpc>
                  <a:spcPct val="90000"/>
                </a:lnSpc>
                <a:spcBef>
                  <a:spcPct val="0"/>
                </a:spcBef>
                <a:spcAft>
                  <a:spcPct val="35000"/>
                </a:spcAft>
              </a:pPr>
              <a:endParaRPr lang="en-US" sz="2400"/>
            </a:p>
          </p:txBody>
        </p:sp>
        <p:sp>
          <p:nvSpPr>
            <p:cNvPr id="8" name="Freeform 7"/>
            <p:cNvSpPr/>
            <p:nvPr/>
          </p:nvSpPr>
          <p:spPr>
            <a:xfrm>
              <a:off x="6013251" y="1773832"/>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txBody>
            <a:bodyPr spcFirstLastPara="0" vert="horz" wrap="square" lIns="37523" tIns="37523" rIns="37523" bIns="769043" numCol="1" spcCol="1270" anchor="ctr" anchorCtr="0">
              <a:noAutofit/>
            </a:bodyPr>
            <a:lstStyle/>
            <a:p>
              <a:pPr algn="ctr" defTabSz="1066773">
                <a:lnSpc>
                  <a:spcPct val="90000"/>
                </a:lnSpc>
                <a:spcBef>
                  <a:spcPct val="0"/>
                </a:spcBef>
                <a:spcAft>
                  <a:spcPct val="35000"/>
                </a:spcAft>
              </a:pPr>
              <a:r>
                <a:rPr lang="en-US" sz="2400" b="1" dirty="0">
                  <a:solidFill>
                    <a:schemeClr val="bg2">
                      <a:lumMod val="50000"/>
                    </a:schemeClr>
                  </a:solidFill>
                  <a:ea typeface="Open Sans" panose="020B0606030504020204" pitchFamily="34" charset="0"/>
                  <a:cs typeface="Open Sans" panose="020B0606030504020204" pitchFamily="34" charset="0"/>
                </a:rPr>
                <a:t>Share</a:t>
              </a:r>
            </a:p>
          </p:txBody>
        </p:sp>
        <p:grpSp>
          <p:nvGrpSpPr>
            <p:cNvPr id="73" name="Group 72"/>
            <p:cNvGrpSpPr>
              <a:grpSpLocks noChangeAspect="1"/>
            </p:cNvGrpSpPr>
            <p:nvPr/>
          </p:nvGrpSpPr>
          <p:grpSpPr>
            <a:xfrm>
              <a:off x="6915150" y="2465131"/>
              <a:ext cx="542712" cy="428355"/>
              <a:chOff x="7482393" y="1213419"/>
              <a:chExt cx="889000" cy="701675"/>
            </a:xfrm>
          </p:grpSpPr>
          <p:sp useBgFill="1">
            <p:nvSpPr>
              <p:cNvPr id="78" name="Freeform 33"/>
              <p:cNvSpPr>
                <a:spLocks/>
              </p:cNvSpPr>
              <p:nvPr/>
            </p:nvSpPr>
            <p:spPr bwMode="auto">
              <a:xfrm>
                <a:off x="7482393" y="1213419"/>
                <a:ext cx="889000" cy="701675"/>
              </a:xfrm>
              <a:custGeom>
                <a:avLst/>
                <a:gdLst>
                  <a:gd name="T0" fmla="*/ 1638 w 2802"/>
                  <a:gd name="T1" fmla="*/ 13 h 2208"/>
                  <a:gd name="T2" fmla="*/ 1815 w 2802"/>
                  <a:gd name="T3" fmla="*/ 77 h 2208"/>
                  <a:gd name="T4" fmla="*/ 1962 w 2802"/>
                  <a:gd name="T5" fmla="*/ 190 h 2208"/>
                  <a:gd name="T6" fmla="*/ 2072 w 2802"/>
                  <a:gd name="T7" fmla="*/ 342 h 2208"/>
                  <a:gd name="T8" fmla="*/ 2217 w 2802"/>
                  <a:gd name="T9" fmla="*/ 429 h 2208"/>
                  <a:gd name="T10" fmla="*/ 2372 w 2802"/>
                  <a:gd name="T11" fmla="*/ 519 h 2208"/>
                  <a:gd name="T12" fmla="*/ 2489 w 2802"/>
                  <a:gd name="T13" fmla="*/ 651 h 2208"/>
                  <a:gd name="T14" fmla="*/ 2558 w 2802"/>
                  <a:gd name="T15" fmla="*/ 817 h 2208"/>
                  <a:gd name="T16" fmla="*/ 2571 w 2802"/>
                  <a:gd name="T17" fmla="*/ 973 h 2208"/>
                  <a:gd name="T18" fmla="*/ 2695 w 2802"/>
                  <a:gd name="T19" fmla="*/ 1081 h 2208"/>
                  <a:gd name="T20" fmla="*/ 2775 w 2802"/>
                  <a:gd name="T21" fmla="*/ 1221 h 2208"/>
                  <a:gd name="T22" fmla="*/ 2802 w 2802"/>
                  <a:gd name="T23" fmla="*/ 1385 h 2208"/>
                  <a:gd name="T24" fmla="*/ 2771 w 2802"/>
                  <a:gd name="T25" fmla="*/ 1559 h 2208"/>
                  <a:gd name="T26" fmla="*/ 2681 w 2802"/>
                  <a:gd name="T27" fmla="*/ 1704 h 2208"/>
                  <a:gd name="T28" fmla="*/ 2547 w 2802"/>
                  <a:gd name="T29" fmla="*/ 1809 h 2208"/>
                  <a:gd name="T30" fmla="*/ 2382 w 2802"/>
                  <a:gd name="T31" fmla="*/ 1862 h 2208"/>
                  <a:gd name="T32" fmla="*/ 2189 w 2802"/>
                  <a:gd name="T33" fmla="*/ 1866 h 2208"/>
                  <a:gd name="T34" fmla="*/ 2178 w 2802"/>
                  <a:gd name="T35" fmla="*/ 2012 h 2208"/>
                  <a:gd name="T36" fmla="*/ 2102 w 2802"/>
                  <a:gd name="T37" fmla="*/ 2097 h 2208"/>
                  <a:gd name="T38" fmla="*/ 1963 w 2802"/>
                  <a:gd name="T39" fmla="*/ 2164 h 2208"/>
                  <a:gd name="T40" fmla="*/ 1773 w 2802"/>
                  <a:gd name="T41" fmla="*/ 2201 h 2208"/>
                  <a:gd name="T42" fmla="*/ 1538 w 2802"/>
                  <a:gd name="T43" fmla="*/ 2207 h 2208"/>
                  <a:gd name="T44" fmla="*/ 1330 w 2802"/>
                  <a:gd name="T45" fmla="*/ 2180 h 2208"/>
                  <a:gd name="T46" fmla="*/ 1175 w 2802"/>
                  <a:gd name="T47" fmla="*/ 2123 h 2208"/>
                  <a:gd name="T48" fmla="*/ 1071 w 2802"/>
                  <a:gd name="T49" fmla="*/ 2035 h 2208"/>
                  <a:gd name="T50" fmla="*/ 1047 w 2802"/>
                  <a:gd name="T51" fmla="*/ 1964 h 2208"/>
                  <a:gd name="T52" fmla="*/ 546 w 2802"/>
                  <a:gd name="T53" fmla="*/ 1862 h 2208"/>
                  <a:gd name="T54" fmla="*/ 360 w 2802"/>
                  <a:gd name="T55" fmla="*/ 1811 h 2208"/>
                  <a:gd name="T56" fmla="*/ 202 w 2802"/>
                  <a:gd name="T57" fmla="*/ 1707 h 2208"/>
                  <a:gd name="T58" fmla="*/ 83 w 2802"/>
                  <a:gd name="T59" fmla="*/ 1562 h 2208"/>
                  <a:gd name="T60" fmla="*/ 13 w 2802"/>
                  <a:gd name="T61" fmla="*/ 1383 h 2208"/>
                  <a:gd name="T62" fmla="*/ 2 w 2802"/>
                  <a:gd name="T63" fmla="*/ 1189 h 2208"/>
                  <a:gd name="T64" fmla="*/ 49 w 2802"/>
                  <a:gd name="T65" fmla="*/ 1011 h 2208"/>
                  <a:gd name="T66" fmla="*/ 145 w 2802"/>
                  <a:gd name="T67" fmla="*/ 856 h 2208"/>
                  <a:gd name="T68" fmla="*/ 281 w 2802"/>
                  <a:gd name="T69" fmla="*/ 736 h 2208"/>
                  <a:gd name="T70" fmla="*/ 401 w 2802"/>
                  <a:gd name="T71" fmla="*/ 617 h 2208"/>
                  <a:gd name="T72" fmla="*/ 468 w 2802"/>
                  <a:gd name="T73" fmla="*/ 446 h 2208"/>
                  <a:gd name="T74" fmla="*/ 587 w 2802"/>
                  <a:gd name="T75" fmla="*/ 310 h 2208"/>
                  <a:gd name="T76" fmla="*/ 744 w 2802"/>
                  <a:gd name="T77" fmla="*/ 218 h 2208"/>
                  <a:gd name="T78" fmla="*/ 931 w 2802"/>
                  <a:gd name="T79" fmla="*/ 185 h 2208"/>
                  <a:gd name="T80" fmla="*/ 1096 w 2802"/>
                  <a:gd name="T81" fmla="*/ 154 h 2208"/>
                  <a:gd name="T82" fmla="*/ 1258 w 2802"/>
                  <a:gd name="T83" fmla="*/ 52 h 2208"/>
                  <a:gd name="T84" fmla="*/ 1445 w 2802"/>
                  <a:gd name="T85" fmla="*/ 4 h 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02" h="2208">
                    <a:moveTo>
                      <a:pt x="1510" y="0"/>
                    </a:moveTo>
                    <a:lnTo>
                      <a:pt x="1575" y="3"/>
                    </a:lnTo>
                    <a:lnTo>
                      <a:pt x="1638" y="13"/>
                    </a:lnTo>
                    <a:lnTo>
                      <a:pt x="1700" y="29"/>
                    </a:lnTo>
                    <a:lnTo>
                      <a:pt x="1759" y="51"/>
                    </a:lnTo>
                    <a:lnTo>
                      <a:pt x="1815" y="77"/>
                    </a:lnTo>
                    <a:lnTo>
                      <a:pt x="1868" y="110"/>
                    </a:lnTo>
                    <a:lnTo>
                      <a:pt x="1917" y="148"/>
                    </a:lnTo>
                    <a:lnTo>
                      <a:pt x="1962" y="190"/>
                    </a:lnTo>
                    <a:lnTo>
                      <a:pt x="2003" y="237"/>
                    </a:lnTo>
                    <a:lnTo>
                      <a:pt x="2041" y="288"/>
                    </a:lnTo>
                    <a:lnTo>
                      <a:pt x="2072" y="342"/>
                    </a:lnTo>
                    <a:lnTo>
                      <a:pt x="2097" y="400"/>
                    </a:lnTo>
                    <a:lnTo>
                      <a:pt x="2159" y="412"/>
                    </a:lnTo>
                    <a:lnTo>
                      <a:pt x="2217" y="429"/>
                    </a:lnTo>
                    <a:lnTo>
                      <a:pt x="2272" y="454"/>
                    </a:lnTo>
                    <a:lnTo>
                      <a:pt x="2324" y="484"/>
                    </a:lnTo>
                    <a:lnTo>
                      <a:pt x="2372" y="519"/>
                    </a:lnTo>
                    <a:lnTo>
                      <a:pt x="2415" y="559"/>
                    </a:lnTo>
                    <a:lnTo>
                      <a:pt x="2455" y="602"/>
                    </a:lnTo>
                    <a:lnTo>
                      <a:pt x="2489" y="651"/>
                    </a:lnTo>
                    <a:lnTo>
                      <a:pt x="2518" y="703"/>
                    </a:lnTo>
                    <a:lnTo>
                      <a:pt x="2541" y="758"/>
                    </a:lnTo>
                    <a:lnTo>
                      <a:pt x="2558" y="817"/>
                    </a:lnTo>
                    <a:lnTo>
                      <a:pt x="2569" y="878"/>
                    </a:lnTo>
                    <a:lnTo>
                      <a:pt x="2573" y="941"/>
                    </a:lnTo>
                    <a:lnTo>
                      <a:pt x="2571" y="973"/>
                    </a:lnTo>
                    <a:lnTo>
                      <a:pt x="2617" y="1005"/>
                    </a:lnTo>
                    <a:lnTo>
                      <a:pt x="2658" y="1040"/>
                    </a:lnTo>
                    <a:lnTo>
                      <a:pt x="2695" y="1081"/>
                    </a:lnTo>
                    <a:lnTo>
                      <a:pt x="2726" y="1125"/>
                    </a:lnTo>
                    <a:lnTo>
                      <a:pt x="2753" y="1172"/>
                    </a:lnTo>
                    <a:lnTo>
                      <a:pt x="2775" y="1221"/>
                    </a:lnTo>
                    <a:lnTo>
                      <a:pt x="2790" y="1274"/>
                    </a:lnTo>
                    <a:lnTo>
                      <a:pt x="2800" y="1329"/>
                    </a:lnTo>
                    <a:lnTo>
                      <a:pt x="2802" y="1385"/>
                    </a:lnTo>
                    <a:lnTo>
                      <a:pt x="2799" y="1445"/>
                    </a:lnTo>
                    <a:lnTo>
                      <a:pt x="2788" y="1503"/>
                    </a:lnTo>
                    <a:lnTo>
                      <a:pt x="2771" y="1559"/>
                    </a:lnTo>
                    <a:lnTo>
                      <a:pt x="2747" y="1611"/>
                    </a:lnTo>
                    <a:lnTo>
                      <a:pt x="2716" y="1659"/>
                    </a:lnTo>
                    <a:lnTo>
                      <a:pt x="2681" y="1704"/>
                    </a:lnTo>
                    <a:lnTo>
                      <a:pt x="2642" y="1744"/>
                    </a:lnTo>
                    <a:lnTo>
                      <a:pt x="2597" y="1779"/>
                    </a:lnTo>
                    <a:lnTo>
                      <a:pt x="2547" y="1809"/>
                    </a:lnTo>
                    <a:lnTo>
                      <a:pt x="2495" y="1833"/>
                    </a:lnTo>
                    <a:lnTo>
                      <a:pt x="2440" y="1851"/>
                    </a:lnTo>
                    <a:lnTo>
                      <a:pt x="2382" y="1862"/>
                    </a:lnTo>
                    <a:lnTo>
                      <a:pt x="2322" y="1866"/>
                    </a:lnTo>
                    <a:lnTo>
                      <a:pt x="2322" y="1866"/>
                    </a:lnTo>
                    <a:lnTo>
                      <a:pt x="2189" y="1866"/>
                    </a:lnTo>
                    <a:lnTo>
                      <a:pt x="2189" y="1964"/>
                    </a:lnTo>
                    <a:lnTo>
                      <a:pt x="2187" y="1989"/>
                    </a:lnTo>
                    <a:lnTo>
                      <a:pt x="2178" y="2012"/>
                    </a:lnTo>
                    <a:lnTo>
                      <a:pt x="2165" y="2035"/>
                    </a:lnTo>
                    <a:lnTo>
                      <a:pt x="2137" y="2068"/>
                    </a:lnTo>
                    <a:lnTo>
                      <a:pt x="2102" y="2097"/>
                    </a:lnTo>
                    <a:lnTo>
                      <a:pt x="2062" y="2123"/>
                    </a:lnTo>
                    <a:lnTo>
                      <a:pt x="2015" y="2145"/>
                    </a:lnTo>
                    <a:lnTo>
                      <a:pt x="1963" y="2164"/>
                    </a:lnTo>
                    <a:lnTo>
                      <a:pt x="1906" y="2180"/>
                    </a:lnTo>
                    <a:lnTo>
                      <a:pt x="1842" y="2192"/>
                    </a:lnTo>
                    <a:lnTo>
                      <a:pt x="1773" y="2201"/>
                    </a:lnTo>
                    <a:lnTo>
                      <a:pt x="1698" y="2207"/>
                    </a:lnTo>
                    <a:lnTo>
                      <a:pt x="1619" y="2208"/>
                    </a:lnTo>
                    <a:lnTo>
                      <a:pt x="1538" y="2207"/>
                    </a:lnTo>
                    <a:lnTo>
                      <a:pt x="1463" y="2201"/>
                    </a:lnTo>
                    <a:lnTo>
                      <a:pt x="1394" y="2192"/>
                    </a:lnTo>
                    <a:lnTo>
                      <a:pt x="1330" y="2180"/>
                    </a:lnTo>
                    <a:lnTo>
                      <a:pt x="1273" y="2164"/>
                    </a:lnTo>
                    <a:lnTo>
                      <a:pt x="1221" y="2145"/>
                    </a:lnTo>
                    <a:lnTo>
                      <a:pt x="1175" y="2123"/>
                    </a:lnTo>
                    <a:lnTo>
                      <a:pt x="1134" y="2097"/>
                    </a:lnTo>
                    <a:lnTo>
                      <a:pt x="1100" y="2068"/>
                    </a:lnTo>
                    <a:lnTo>
                      <a:pt x="1071" y="2035"/>
                    </a:lnTo>
                    <a:lnTo>
                      <a:pt x="1058" y="2012"/>
                    </a:lnTo>
                    <a:lnTo>
                      <a:pt x="1050" y="1989"/>
                    </a:lnTo>
                    <a:lnTo>
                      <a:pt x="1047" y="1964"/>
                    </a:lnTo>
                    <a:lnTo>
                      <a:pt x="1047" y="1866"/>
                    </a:lnTo>
                    <a:lnTo>
                      <a:pt x="613" y="1866"/>
                    </a:lnTo>
                    <a:lnTo>
                      <a:pt x="546" y="1862"/>
                    </a:lnTo>
                    <a:lnTo>
                      <a:pt x="481" y="1851"/>
                    </a:lnTo>
                    <a:lnTo>
                      <a:pt x="419" y="1834"/>
                    </a:lnTo>
                    <a:lnTo>
                      <a:pt x="360" y="1811"/>
                    </a:lnTo>
                    <a:lnTo>
                      <a:pt x="303" y="1782"/>
                    </a:lnTo>
                    <a:lnTo>
                      <a:pt x="251" y="1747"/>
                    </a:lnTo>
                    <a:lnTo>
                      <a:pt x="202" y="1707"/>
                    </a:lnTo>
                    <a:lnTo>
                      <a:pt x="158" y="1663"/>
                    </a:lnTo>
                    <a:lnTo>
                      <a:pt x="118" y="1614"/>
                    </a:lnTo>
                    <a:lnTo>
                      <a:pt x="83" y="1562"/>
                    </a:lnTo>
                    <a:lnTo>
                      <a:pt x="54" y="1505"/>
                    </a:lnTo>
                    <a:lnTo>
                      <a:pt x="31" y="1446"/>
                    </a:lnTo>
                    <a:lnTo>
                      <a:pt x="13" y="1383"/>
                    </a:lnTo>
                    <a:lnTo>
                      <a:pt x="3" y="1319"/>
                    </a:lnTo>
                    <a:lnTo>
                      <a:pt x="0" y="1253"/>
                    </a:lnTo>
                    <a:lnTo>
                      <a:pt x="2" y="1189"/>
                    </a:lnTo>
                    <a:lnTo>
                      <a:pt x="12" y="1127"/>
                    </a:lnTo>
                    <a:lnTo>
                      <a:pt x="27" y="1068"/>
                    </a:lnTo>
                    <a:lnTo>
                      <a:pt x="49" y="1011"/>
                    </a:lnTo>
                    <a:lnTo>
                      <a:pt x="76" y="955"/>
                    </a:lnTo>
                    <a:lnTo>
                      <a:pt x="108" y="905"/>
                    </a:lnTo>
                    <a:lnTo>
                      <a:pt x="145" y="856"/>
                    </a:lnTo>
                    <a:lnTo>
                      <a:pt x="187" y="811"/>
                    </a:lnTo>
                    <a:lnTo>
                      <a:pt x="232" y="772"/>
                    </a:lnTo>
                    <a:lnTo>
                      <a:pt x="281" y="736"/>
                    </a:lnTo>
                    <a:lnTo>
                      <a:pt x="335" y="705"/>
                    </a:lnTo>
                    <a:lnTo>
                      <a:pt x="391" y="680"/>
                    </a:lnTo>
                    <a:lnTo>
                      <a:pt x="401" y="617"/>
                    </a:lnTo>
                    <a:lnTo>
                      <a:pt x="417" y="557"/>
                    </a:lnTo>
                    <a:lnTo>
                      <a:pt x="440" y="499"/>
                    </a:lnTo>
                    <a:lnTo>
                      <a:pt x="468" y="446"/>
                    </a:lnTo>
                    <a:lnTo>
                      <a:pt x="503" y="395"/>
                    </a:lnTo>
                    <a:lnTo>
                      <a:pt x="543" y="350"/>
                    </a:lnTo>
                    <a:lnTo>
                      <a:pt x="587" y="310"/>
                    </a:lnTo>
                    <a:lnTo>
                      <a:pt x="636" y="273"/>
                    </a:lnTo>
                    <a:lnTo>
                      <a:pt x="689" y="243"/>
                    </a:lnTo>
                    <a:lnTo>
                      <a:pt x="744" y="218"/>
                    </a:lnTo>
                    <a:lnTo>
                      <a:pt x="805" y="201"/>
                    </a:lnTo>
                    <a:lnTo>
                      <a:pt x="867" y="189"/>
                    </a:lnTo>
                    <a:lnTo>
                      <a:pt x="931" y="185"/>
                    </a:lnTo>
                    <a:lnTo>
                      <a:pt x="991" y="189"/>
                    </a:lnTo>
                    <a:lnTo>
                      <a:pt x="1049" y="198"/>
                    </a:lnTo>
                    <a:lnTo>
                      <a:pt x="1096" y="154"/>
                    </a:lnTo>
                    <a:lnTo>
                      <a:pt x="1147" y="115"/>
                    </a:lnTo>
                    <a:lnTo>
                      <a:pt x="1202" y="80"/>
                    </a:lnTo>
                    <a:lnTo>
                      <a:pt x="1258" y="52"/>
                    </a:lnTo>
                    <a:lnTo>
                      <a:pt x="1319" y="29"/>
                    </a:lnTo>
                    <a:lnTo>
                      <a:pt x="1380" y="13"/>
                    </a:lnTo>
                    <a:lnTo>
                      <a:pt x="1445" y="4"/>
                    </a:lnTo>
                    <a:lnTo>
                      <a:pt x="1510"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9" name="Freeform 34"/>
              <p:cNvSpPr>
                <a:spLocks/>
              </p:cNvSpPr>
              <p:nvPr/>
            </p:nvSpPr>
            <p:spPr bwMode="auto">
              <a:xfrm>
                <a:off x="7520493" y="1251519"/>
                <a:ext cx="812800" cy="515938"/>
              </a:xfrm>
              <a:custGeom>
                <a:avLst/>
                <a:gdLst>
                  <a:gd name="T0" fmla="*/ 1508 w 2564"/>
                  <a:gd name="T1" fmla="*/ 13 h 1626"/>
                  <a:gd name="T2" fmla="*/ 1666 w 2564"/>
                  <a:gd name="T3" fmla="*/ 80 h 1626"/>
                  <a:gd name="T4" fmla="*/ 1791 w 2564"/>
                  <a:gd name="T5" fmla="*/ 193 h 1626"/>
                  <a:gd name="T6" fmla="*/ 1873 w 2564"/>
                  <a:gd name="T7" fmla="*/ 341 h 1626"/>
                  <a:gd name="T8" fmla="*/ 1963 w 2564"/>
                  <a:gd name="T9" fmla="*/ 399 h 1626"/>
                  <a:gd name="T10" fmla="*/ 2109 w 2564"/>
                  <a:gd name="T11" fmla="*/ 446 h 1626"/>
                  <a:gd name="T12" fmla="*/ 2228 w 2564"/>
                  <a:gd name="T13" fmla="*/ 539 h 1626"/>
                  <a:gd name="T14" fmla="*/ 2306 w 2564"/>
                  <a:gd name="T15" fmla="*/ 667 h 1626"/>
                  <a:gd name="T16" fmla="*/ 2334 w 2564"/>
                  <a:gd name="T17" fmla="*/ 821 h 1626"/>
                  <a:gd name="T18" fmla="*/ 2367 w 2564"/>
                  <a:gd name="T19" fmla="*/ 943 h 1626"/>
                  <a:gd name="T20" fmla="*/ 2480 w 2564"/>
                  <a:gd name="T21" fmla="*/ 1034 h 1626"/>
                  <a:gd name="T22" fmla="*/ 2549 w 2564"/>
                  <a:gd name="T23" fmla="*/ 1163 h 1626"/>
                  <a:gd name="T24" fmla="*/ 2561 w 2564"/>
                  <a:gd name="T25" fmla="*/ 1313 h 1626"/>
                  <a:gd name="T26" fmla="*/ 2515 w 2564"/>
                  <a:gd name="T27" fmla="*/ 1447 h 1626"/>
                  <a:gd name="T28" fmla="*/ 2423 w 2564"/>
                  <a:gd name="T29" fmla="*/ 1551 h 1626"/>
                  <a:gd name="T30" fmla="*/ 2299 w 2564"/>
                  <a:gd name="T31" fmla="*/ 1613 h 1626"/>
                  <a:gd name="T32" fmla="*/ 2203 w 2564"/>
                  <a:gd name="T33" fmla="*/ 1626 h 1626"/>
                  <a:gd name="T34" fmla="*/ 2050 w 2564"/>
                  <a:gd name="T35" fmla="*/ 1533 h 1626"/>
                  <a:gd name="T36" fmla="*/ 2050 w 2564"/>
                  <a:gd name="T37" fmla="*/ 1231 h 1626"/>
                  <a:gd name="T38" fmla="*/ 2050 w 2564"/>
                  <a:gd name="T39" fmla="*/ 1164 h 1626"/>
                  <a:gd name="T40" fmla="*/ 2039 w 2564"/>
                  <a:gd name="T41" fmla="*/ 1098 h 1626"/>
                  <a:gd name="T42" fmla="*/ 1983 w 2564"/>
                  <a:gd name="T43" fmla="*/ 1029 h 1626"/>
                  <a:gd name="T44" fmla="*/ 1896 w 2564"/>
                  <a:gd name="T45" fmla="*/ 979 h 1626"/>
                  <a:gd name="T46" fmla="*/ 1791 w 2564"/>
                  <a:gd name="T47" fmla="*/ 948 h 1626"/>
                  <a:gd name="T48" fmla="*/ 1683 w 2564"/>
                  <a:gd name="T49" fmla="*/ 930 h 1626"/>
                  <a:gd name="T50" fmla="*/ 1585 w 2564"/>
                  <a:gd name="T51" fmla="*/ 921 h 1626"/>
                  <a:gd name="T52" fmla="*/ 1514 w 2564"/>
                  <a:gd name="T53" fmla="*/ 918 h 1626"/>
                  <a:gd name="T54" fmla="*/ 1463 w 2564"/>
                  <a:gd name="T55" fmla="*/ 919 h 1626"/>
                  <a:gd name="T56" fmla="*/ 1382 w 2564"/>
                  <a:gd name="T57" fmla="*/ 922 h 1626"/>
                  <a:gd name="T58" fmla="*/ 1280 w 2564"/>
                  <a:gd name="T59" fmla="*/ 934 h 1626"/>
                  <a:gd name="T60" fmla="*/ 1171 w 2564"/>
                  <a:gd name="T61" fmla="*/ 956 h 1626"/>
                  <a:gd name="T62" fmla="*/ 1070 w 2564"/>
                  <a:gd name="T63" fmla="*/ 994 h 1626"/>
                  <a:gd name="T64" fmla="*/ 992 w 2564"/>
                  <a:gd name="T65" fmla="*/ 1049 h 1626"/>
                  <a:gd name="T66" fmla="*/ 951 w 2564"/>
                  <a:gd name="T67" fmla="*/ 1125 h 1626"/>
                  <a:gd name="T68" fmla="*/ 948 w 2564"/>
                  <a:gd name="T69" fmla="*/ 1180 h 1626"/>
                  <a:gd name="T70" fmla="*/ 948 w 2564"/>
                  <a:gd name="T71" fmla="*/ 1626 h 1626"/>
                  <a:gd name="T72" fmla="*/ 380 w 2564"/>
                  <a:gd name="T73" fmla="*/ 1613 h 1626"/>
                  <a:gd name="T74" fmla="*/ 229 w 2564"/>
                  <a:gd name="T75" fmla="*/ 1550 h 1626"/>
                  <a:gd name="T76" fmla="*/ 108 w 2564"/>
                  <a:gd name="T77" fmla="*/ 1441 h 1626"/>
                  <a:gd name="T78" fmla="*/ 28 w 2564"/>
                  <a:gd name="T79" fmla="*/ 1298 h 1626"/>
                  <a:gd name="T80" fmla="*/ 0 w 2564"/>
                  <a:gd name="T81" fmla="*/ 1133 h 1626"/>
                  <a:gd name="T82" fmla="*/ 29 w 2564"/>
                  <a:gd name="T83" fmla="*/ 963 h 1626"/>
                  <a:gd name="T84" fmla="*/ 112 w 2564"/>
                  <a:gd name="T85" fmla="*/ 818 h 1626"/>
                  <a:gd name="T86" fmla="*/ 236 w 2564"/>
                  <a:gd name="T87" fmla="*/ 711 h 1626"/>
                  <a:gd name="T88" fmla="*/ 392 w 2564"/>
                  <a:gd name="T89" fmla="*/ 649 h 1626"/>
                  <a:gd name="T90" fmla="*/ 403 w 2564"/>
                  <a:gd name="T91" fmla="*/ 503 h 1626"/>
                  <a:gd name="T92" fmla="*/ 466 w 2564"/>
                  <a:gd name="T93" fmla="*/ 366 h 1626"/>
                  <a:gd name="T94" fmla="*/ 571 w 2564"/>
                  <a:gd name="T95" fmla="*/ 261 h 1626"/>
                  <a:gd name="T96" fmla="*/ 708 w 2564"/>
                  <a:gd name="T97" fmla="*/ 198 h 1626"/>
                  <a:gd name="T98" fmla="*/ 867 w 2564"/>
                  <a:gd name="T99" fmla="*/ 188 h 1626"/>
                  <a:gd name="T100" fmla="*/ 1005 w 2564"/>
                  <a:gd name="T101" fmla="*/ 175 h 1626"/>
                  <a:gd name="T102" fmla="*/ 1127 w 2564"/>
                  <a:gd name="T103" fmla="*/ 72 h 1626"/>
                  <a:gd name="T104" fmla="*/ 1278 w 2564"/>
                  <a:gd name="T105" fmla="*/ 12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64" h="1626">
                    <a:moveTo>
                      <a:pt x="1391" y="0"/>
                    </a:moveTo>
                    <a:lnTo>
                      <a:pt x="1450" y="3"/>
                    </a:lnTo>
                    <a:lnTo>
                      <a:pt x="1508" y="13"/>
                    </a:lnTo>
                    <a:lnTo>
                      <a:pt x="1564" y="30"/>
                    </a:lnTo>
                    <a:lnTo>
                      <a:pt x="1617" y="52"/>
                    </a:lnTo>
                    <a:lnTo>
                      <a:pt x="1666" y="80"/>
                    </a:lnTo>
                    <a:lnTo>
                      <a:pt x="1711" y="113"/>
                    </a:lnTo>
                    <a:lnTo>
                      <a:pt x="1754" y="151"/>
                    </a:lnTo>
                    <a:lnTo>
                      <a:pt x="1791" y="193"/>
                    </a:lnTo>
                    <a:lnTo>
                      <a:pt x="1824" y="239"/>
                    </a:lnTo>
                    <a:lnTo>
                      <a:pt x="1851" y="289"/>
                    </a:lnTo>
                    <a:lnTo>
                      <a:pt x="1873" y="341"/>
                    </a:lnTo>
                    <a:lnTo>
                      <a:pt x="1890" y="396"/>
                    </a:lnTo>
                    <a:lnTo>
                      <a:pt x="1910" y="396"/>
                    </a:lnTo>
                    <a:lnTo>
                      <a:pt x="1963" y="399"/>
                    </a:lnTo>
                    <a:lnTo>
                      <a:pt x="2014" y="408"/>
                    </a:lnTo>
                    <a:lnTo>
                      <a:pt x="2063" y="424"/>
                    </a:lnTo>
                    <a:lnTo>
                      <a:pt x="2109" y="446"/>
                    </a:lnTo>
                    <a:lnTo>
                      <a:pt x="2153" y="473"/>
                    </a:lnTo>
                    <a:lnTo>
                      <a:pt x="2191" y="503"/>
                    </a:lnTo>
                    <a:lnTo>
                      <a:pt x="2228" y="539"/>
                    </a:lnTo>
                    <a:lnTo>
                      <a:pt x="2258" y="578"/>
                    </a:lnTo>
                    <a:lnTo>
                      <a:pt x="2284" y="621"/>
                    </a:lnTo>
                    <a:lnTo>
                      <a:pt x="2306" y="667"/>
                    </a:lnTo>
                    <a:lnTo>
                      <a:pt x="2321" y="716"/>
                    </a:lnTo>
                    <a:lnTo>
                      <a:pt x="2330" y="768"/>
                    </a:lnTo>
                    <a:lnTo>
                      <a:pt x="2334" y="821"/>
                    </a:lnTo>
                    <a:lnTo>
                      <a:pt x="2330" y="873"/>
                    </a:lnTo>
                    <a:lnTo>
                      <a:pt x="2321" y="924"/>
                    </a:lnTo>
                    <a:lnTo>
                      <a:pt x="2367" y="943"/>
                    </a:lnTo>
                    <a:lnTo>
                      <a:pt x="2409" y="968"/>
                    </a:lnTo>
                    <a:lnTo>
                      <a:pt x="2446" y="999"/>
                    </a:lnTo>
                    <a:lnTo>
                      <a:pt x="2480" y="1034"/>
                    </a:lnTo>
                    <a:lnTo>
                      <a:pt x="2509" y="1073"/>
                    </a:lnTo>
                    <a:lnTo>
                      <a:pt x="2532" y="1117"/>
                    </a:lnTo>
                    <a:lnTo>
                      <a:pt x="2549" y="1163"/>
                    </a:lnTo>
                    <a:lnTo>
                      <a:pt x="2560" y="1213"/>
                    </a:lnTo>
                    <a:lnTo>
                      <a:pt x="2564" y="1265"/>
                    </a:lnTo>
                    <a:lnTo>
                      <a:pt x="2561" y="1313"/>
                    </a:lnTo>
                    <a:lnTo>
                      <a:pt x="2552" y="1360"/>
                    </a:lnTo>
                    <a:lnTo>
                      <a:pt x="2536" y="1405"/>
                    </a:lnTo>
                    <a:lnTo>
                      <a:pt x="2515" y="1447"/>
                    </a:lnTo>
                    <a:lnTo>
                      <a:pt x="2489" y="1486"/>
                    </a:lnTo>
                    <a:lnTo>
                      <a:pt x="2458" y="1520"/>
                    </a:lnTo>
                    <a:lnTo>
                      <a:pt x="2423" y="1551"/>
                    </a:lnTo>
                    <a:lnTo>
                      <a:pt x="2385" y="1576"/>
                    </a:lnTo>
                    <a:lnTo>
                      <a:pt x="2344" y="1597"/>
                    </a:lnTo>
                    <a:lnTo>
                      <a:pt x="2299" y="1613"/>
                    </a:lnTo>
                    <a:lnTo>
                      <a:pt x="2252" y="1622"/>
                    </a:lnTo>
                    <a:lnTo>
                      <a:pt x="2203" y="1626"/>
                    </a:lnTo>
                    <a:lnTo>
                      <a:pt x="2203" y="1626"/>
                    </a:lnTo>
                    <a:lnTo>
                      <a:pt x="2050" y="1626"/>
                    </a:lnTo>
                    <a:lnTo>
                      <a:pt x="2050" y="1580"/>
                    </a:lnTo>
                    <a:lnTo>
                      <a:pt x="2050" y="1533"/>
                    </a:lnTo>
                    <a:lnTo>
                      <a:pt x="2050" y="1303"/>
                    </a:lnTo>
                    <a:lnTo>
                      <a:pt x="2050" y="1265"/>
                    </a:lnTo>
                    <a:lnTo>
                      <a:pt x="2050" y="1231"/>
                    </a:lnTo>
                    <a:lnTo>
                      <a:pt x="2050" y="1203"/>
                    </a:lnTo>
                    <a:lnTo>
                      <a:pt x="2050" y="1180"/>
                    </a:lnTo>
                    <a:lnTo>
                      <a:pt x="2050" y="1164"/>
                    </a:lnTo>
                    <a:lnTo>
                      <a:pt x="2050" y="1157"/>
                    </a:lnTo>
                    <a:lnTo>
                      <a:pt x="2047" y="1125"/>
                    </a:lnTo>
                    <a:lnTo>
                      <a:pt x="2039" y="1098"/>
                    </a:lnTo>
                    <a:lnTo>
                      <a:pt x="2024" y="1072"/>
                    </a:lnTo>
                    <a:lnTo>
                      <a:pt x="2006" y="1049"/>
                    </a:lnTo>
                    <a:lnTo>
                      <a:pt x="1983" y="1029"/>
                    </a:lnTo>
                    <a:lnTo>
                      <a:pt x="1957" y="1009"/>
                    </a:lnTo>
                    <a:lnTo>
                      <a:pt x="1928" y="994"/>
                    </a:lnTo>
                    <a:lnTo>
                      <a:pt x="1896" y="979"/>
                    </a:lnTo>
                    <a:lnTo>
                      <a:pt x="1862" y="967"/>
                    </a:lnTo>
                    <a:lnTo>
                      <a:pt x="1827" y="956"/>
                    </a:lnTo>
                    <a:lnTo>
                      <a:pt x="1791" y="948"/>
                    </a:lnTo>
                    <a:lnTo>
                      <a:pt x="1755" y="940"/>
                    </a:lnTo>
                    <a:lnTo>
                      <a:pt x="1718" y="934"/>
                    </a:lnTo>
                    <a:lnTo>
                      <a:pt x="1683" y="930"/>
                    </a:lnTo>
                    <a:lnTo>
                      <a:pt x="1648" y="926"/>
                    </a:lnTo>
                    <a:lnTo>
                      <a:pt x="1616" y="922"/>
                    </a:lnTo>
                    <a:lnTo>
                      <a:pt x="1585" y="921"/>
                    </a:lnTo>
                    <a:lnTo>
                      <a:pt x="1559" y="919"/>
                    </a:lnTo>
                    <a:lnTo>
                      <a:pt x="1535" y="919"/>
                    </a:lnTo>
                    <a:lnTo>
                      <a:pt x="1514" y="918"/>
                    </a:lnTo>
                    <a:lnTo>
                      <a:pt x="1500" y="918"/>
                    </a:lnTo>
                    <a:lnTo>
                      <a:pt x="1484" y="918"/>
                    </a:lnTo>
                    <a:lnTo>
                      <a:pt x="1463" y="919"/>
                    </a:lnTo>
                    <a:lnTo>
                      <a:pt x="1439" y="919"/>
                    </a:lnTo>
                    <a:lnTo>
                      <a:pt x="1413" y="921"/>
                    </a:lnTo>
                    <a:lnTo>
                      <a:pt x="1382" y="922"/>
                    </a:lnTo>
                    <a:lnTo>
                      <a:pt x="1350" y="926"/>
                    </a:lnTo>
                    <a:lnTo>
                      <a:pt x="1316" y="930"/>
                    </a:lnTo>
                    <a:lnTo>
                      <a:pt x="1280" y="934"/>
                    </a:lnTo>
                    <a:lnTo>
                      <a:pt x="1243" y="940"/>
                    </a:lnTo>
                    <a:lnTo>
                      <a:pt x="1207" y="948"/>
                    </a:lnTo>
                    <a:lnTo>
                      <a:pt x="1171" y="956"/>
                    </a:lnTo>
                    <a:lnTo>
                      <a:pt x="1136" y="967"/>
                    </a:lnTo>
                    <a:lnTo>
                      <a:pt x="1102" y="979"/>
                    </a:lnTo>
                    <a:lnTo>
                      <a:pt x="1070" y="994"/>
                    </a:lnTo>
                    <a:lnTo>
                      <a:pt x="1041" y="1009"/>
                    </a:lnTo>
                    <a:lnTo>
                      <a:pt x="1015" y="1029"/>
                    </a:lnTo>
                    <a:lnTo>
                      <a:pt x="992" y="1049"/>
                    </a:lnTo>
                    <a:lnTo>
                      <a:pt x="974" y="1072"/>
                    </a:lnTo>
                    <a:lnTo>
                      <a:pt x="960" y="1098"/>
                    </a:lnTo>
                    <a:lnTo>
                      <a:pt x="951" y="1125"/>
                    </a:lnTo>
                    <a:lnTo>
                      <a:pt x="948" y="1157"/>
                    </a:lnTo>
                    <a:lnTo>
                      <a:pt x="948" y="1164"/>
                    </a:lnTo>
                    <a:lnTo>
                      <a:pt x="948" y="1180"/>
                    </a:lnTo>
                    <a:lnTo>
                      <a:pt x="948" y="1533"/>
                    </a:lnTo>
                    <a:lnTo>
                      <a:pt x="948" y="1580"/>
                    </a:lnTo>
                    <a:lnTo>
                      <a:pt x="948" y="1626"/>
                    </a:lnTo>
                    <a:lnTo>
                      <a:pt x="494" y="1626"/>
                    </a:lnTo>
                    <a:lnTo>
                      <a:pt x="436" y="1622"/>
                    </a:lnTo>
                    <a:lnTo>
                      <a:pt x="380" y="1613"/>
                    </a:lnTo>
                    <a:lnTo>
                      <a:pt x="327" y="1597"/>
                    </a:lnTo>
                    <a:lnTo>
                      <a:pt x="276" y="1576"/>
                    </a:lnTo>
                    <a:lnTo>
                      <a:pt x="229" y="1550"/>
                    </a:lnTo>
                    <a:lnTo>
                      <a:pt x="185" y="1517"/>
                    </a:lnTo>
                    <a:lnTo>
                      <a:pt x="144" y="1481"/>
                    </a:lnTo>
                    <a:lnTo>
                      <a:pt x="108" y="1441"/>
                    </a:lnTo>
                    <a:lnTo>
                      <a:pt x="77" y="1398"/>
                    </a:lnTo>
                    <a:lnTo>
                      <a:pt x="50" y="1349"/>
                    </a:lnTo>
                    <a:lnTo>
                      <a:pt x="28" y="1298"/>
                    </a:lnTo>
                    <a:lnTo>
                      <a:pt x="12" y="1245"/>
                    </a:lnTo>
                    <a:lnTo>
                      <a:pt x="3" y="1190"/>
                    </a:lnTo>
                    <a:lnTo>
                      <a:pt x="0" y="1133"/>
                    </a:lnTo>
                    <a:lnTo>
                      <a:pt x="4" y="1073"/>
                    </a:lnTo>
                    <a:lnTo>
                      <a:pt x="14" y="1017"/>
                    </a:lnTo>
                    <a:lnTo>
                      <a:pt x="29" y="963"/>
                    </a:lnTo>
                    <a:lnTo>
                      <a:pt x="52" y="911"/>
                    </a:lnTo>
                    <a:lnTo>
                      <a:pt x="79" y="863"/>
                    </a:lnTo>
                    <a:lnTo>
                      <a:pt x="112" y="818"/>
                    </a:lnTo>
                    <a:lnTo>
                      <a:pt x="149" y="778"/>
                    </a:lnTo>
                    <a:lnTo>
                      <a:pt x="191" y="742"/>
                    </a:lnTo>
                    <a:lnTo>
                      <a:pt x="236" y="711"/>
                    </a:lnTo>
                    <a:lnTo>
                      <a:pt x="286" y="684"/>
                    </a:lnTo>
                    <a:lnTo>
                      <a:pt x="338" y="664"/>
                    </a:lnTo>
                    <a:lnTo>
                      <a:pt x="392" y="649"/>
                    </a:lnTo>
                    <a:lnTo>
                      <a:pt x="390" y="607"/>
                    </a:lnTo>
                    <a:lnTo>
                      <a:pt x="393" y="554"/>
                    </a:lnTo>
                    <a:lnTo>
                      <a:pt x="403" y="503"/>
                    </a:lnTo>
                    <a:lnTo>
                      <a:pt x="419" y="454"/>
                    </a:lnTo>
                    <a:lnTo>
                      <a:pt x="439" y="408"/>
                    </a:lnTo>
                    <a:lnTo>
                      <a:pt x="466" y="366"/>
                    </a:lnTo>
                    <a:lnTo>
                      <a:pt x="496" y="326"/>
                    </a:lnTo>
                    <a:lnTo>
                      <a:pt x="531" y="291"/>
                    </a:lnTo>
                    <a:lnTo>
                      <a:pt x="571" y="261"/>
                    </a:lnTo>
                    <a:lnTo>
                      <a:pt x="613" y="234"/>
                    </a:lnTo>
                    <a:lnTo>
                      <a:pt x="659" y="214"/>
                    </a:lnTo>
                    <a:lnTo>
                      <a:pt x="708" y="198"/>
                    </a:lnTo>
                    <a:lnTo>
                      <a:pt x="758" y="188"/>
                    </a:lnTo>
                    <a:lnTo>
                      <a:pt x="812" y="185"/>
                    </a:lnTo>
                    <a:lnTo>
                      <a:pt x="867" y="188"/>
                    </a:lnTo>
                    <a:lnTo>
                      <a:pt x="920" y="199"/>
                    </a:lnTo>
                    <a:lnTo>
                      <a:pt x="971" y="216"/>
                    </a:lnTo>
                    <a:lnTo>
                      <a:pt x="1005" y="175"/>
                    </a:lnTo>
                    <a:lnTo>
                      <a:pt x="1043" y="136"/>
                    </a:lnTo>
                    <a:lnTo>
                      <a:pt x="1084" y="103"/>
                    </a:lnTo>
                    <a:lnTo>
                      <a:pt x="1127" y="72"/>
                    </a:lnTo>
                    <a:lnTo>
                      <a:pt x="1176" y="47"/>
                    </a:lnTo>
                    <a:lnTo>
                      <a:pt x="1225" y="26"/>
                    </a:lnTo>
                    <a:lnTo>
                      <a:pt x="1278" y="12"/>
                    </a:lnTo>
                    <a:lnTo>
                      <a:pt x="1334" y="2"/>
                    </a:lnTo>
                    <a:lnTo>
                      <a:pt x="1391"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80" name="Group 79"/>
              <p:cNvGrpSpPr/>
              <p:nvPr/>
            </p:nvGrpSpPr>
            <p:grpSpPr>
              <a:xfrm>
                <a:off x="7852280" y="1575369"/>
                <a:ext cx="287338" cy="301625"/>
                <a:chOff x="8131175" y="3468688"/>
                <a:chExt cx="287338" cy="301625"/>
              </a:xfrm>
            </p:grpSpPr>
            <p:sp>
              <p:nvSpPr>
                <p:cNvPr id="82" name="Freeform 35"/>
                <p:cNvSpPr>
                  <a:spLocks/>
                </p:cNvSpPr>
                <p:nvPr/>
              </p:nvSpPr>
              <p:spPr bwMode="auto">
                <a:xfrm>
                  <a:off x="8131175" y="3636963"/>
                  <a:ext cx="287338" cy="133350"/>
                </a:xfrm>
                <a:custGeom>
                  <a:avLst/>
                  <a:gdLst>
                    <a:gd name="T0" fmla="*/ 904 w 904"/>
                    <a:gd name="T1" fmla="*/ 0 h 419"/>
                    <a:gd name="T2" fmla="*/ 904 w 904"/>
                    <a:gd name="T3" fmla="*/ 295 h 419"/>
                    <a:gd name="T4" fmla="*/ 882 w 904"/>
                    <a:gd name="T5" fmla="*/ 318 h 419"/>
                    <a:gd name="T6" fmla="*/ 856 w 904"/>
                    <a:gd name="T7" fmla="*/ 338 h 419"/>
                    <a:gd name="T8" fmla="*/ 825 w 904"/>
                    <a:gd name="T9" fmla="*/ 355 h 419"/>
                    <a:gd name="T10" fmla="*/ 791 w 904"/>
                    <a:gd name="T11" fmla="*/ 371 h 419"/>
                    <a:gd name="T12" fmla="*/ 755 w 904"/>
                    <a:gd name="T13" fmla="*/ 383 h 419"/>
                    <a:gd name="T14" fmla="*/ 716 w 904"/>
                    <a:gd name="T15" fmla="*/ 394 h 419"/>
                    <a:gd name="T16" fmla="*/ 676 w 904"/>
                    <a:gd name="T17" fmla="*/ 401 h 419"/>
                    <a:gd name="T18" fmla="*/ 636 w 904"/>
                    <a:gd name="T19" fmla="*/ 408 h 419"/>
                    <a:gd name="T20" fmla="*/ 597 w 904"/>
                    <a:gd name="T21" fmla="*/ 413 h 419"/>
                    <a:gd name="T22" fmla="*/ 557 w 904"/>
                    <a:gd name="T23" fmla="*/ 416 h 419"/>
                    <a:gd name="T24" fmla="*/ 519 w 904"/>
                    <a:gd name="T25" fmla="*/ 418 h 419"/>
                    <a:gd name="T26" fmla="*/ 484 w 904"/>
                    <a:gd name="T27" fmla="*/ 419 h 419"/>
                    <a:gd name="T28" fmla="*/ 453 w 904"/>
                    <a:gd name="T29" fmla="*/ 419 h 419"/>
                    <a:gd name="T30" fmla="*/ 420 w 904"/>
                    <a:gd name="T31" fmla="*/ 419 h 419"/>
                    <a:gd name="T32" fmla="*/ 385 w 904"/>
                    <a:gd name="T33" fmla="*/ 418 h 419"/>
                    <a:gd name="T34" fmla="*/ 347 w 904"/>
                    <a:gd name="T35" fmla="*/ 416 h 419"/>
                    <a:gd name="T36" fmla="*/ 309 w 904"/>
                    <a:gd name="T37" fmla="*/ 413 h 419"/>
                    <a:gd name="T38" fmla="*/ 269 w 904"/>
                    <a:gd name="T39" fmla="*/ 408 h 419"/>
                    <a:gd name="T40" fmla="*/ 228 w 904"/>
                    <a:gd name="T41" fmla="*/ 401 h 419"/>
                    <a:gd name="T42" fmla="*/ 188 w 904"/>
                    <a:gd name="T43" fmla="*/ 394 h 419"/>
                    <a:gd name="T44" fmla="*/ 149 w 904"/>
                    <a:gd name="T45" fmla="*/ 383 h 419"/>
                    <a:gd name="T46" fmla="*/ 113 w 904"/>
                    <a:gd name="T47" fmla="*/ 371 h 419"/>
                    <a:gd name="T48" fmla="*/ 79 w 904"/>
                    <a:gd name="T49" fmla="*/ 356 h 419"/>
                    <a:gd name="T50" fmla="*/ 49 w 904"/>
                    <a:gd name="T51" fmla="*/ 338 h 419"/>
                    <a:gd name="T52" fmla="*/ 22 w 904"/>
                    <a:gd name="T53" fmla="*/ 318 h 419"/>
                    <a:gd name="T54" fmla="*/ 0 w 904"/>
                    <a:gd name="T55" fmla="*/ 295 h 419"/>
                    <a:gd name="T56" fmla="*/ 0 w 904"/>
                    <a:gd name="T57" fmla="*/ 1 h 419"/>
                    <a:gd name="T58" fmla="*/ 34 w 904"/>
                    <a:gd name="T59" fmla="*/ 19 h 419"/>
                    <a:gd name="T60" fmla="*/ 72 w 904"/>
                    <a:gd name="T61" fmla="*/ 36 h 419"/>
                    <a:gd name="T62" fmla="*/ 114 w 904"/>
                    <a:gd name="T63" fmla="*/ 50 h 419"/>
                    <a:gd name="T64" fmla="*/ 159 w 904"/>
                    <a:gd name="T65" fmla="*/ 63 h 419"/>
                    <a:gd name="T66" fmla="*/ 206 w 904"/>
                    <a:gd name="T67" fmla="*/ 73 h 419"/>
                    <a:gd name="T68" fmla="*/ 254 w 904"/>
                    <a:gd name="T69" fmla="*/ 81 h 419"/>
                    <a:gd name="T70" fmla="*/ 305 w 904"/>
                    <a:gd name="T71" fmla="*/ 87 h 419"/>
                    <a:gd name="T72" fmla="*/ 355 w 904"/>
                    <a:gd name="T73" fmla="*/ 92 h 419"/>
                    <a:gd name="T74" fmla="*/ 404 w 904"/>
                    <a:gd name="T75" fmla="*/ 94 h 419"/>
                    <a:gd name="T76" fmla="*/ 453 w 904"/>
                    <a:gd name="T77" fmla="*/ 94 h 419"/>
                    <a:gd name="T78" fmla="*/ 500 w 904"/>
                    <a:gd name="T79" fmla="*/ 94 h 419"/>
                    <a:gd name="T80" fmla="*/ 549 w 904"/>
                    <a:gd name="T81" fmla="*/ 92 h 419"/>
                    <a:gd name="T82" fmla="*/ 600 w 904"/>
                    <a:gd name="T83" fmla="*/ 87 h 419"/>
                    <a:gd name="T84" fmla="*/ 650 w 904"/>
                    <a:gd name="T85" fmla="*/ 81 h 419"/>
                    <a:gd name="T86" fmla="*/ 698 w 904"/>
                    <a:gd name="T87" fmla="*/ 73 h 419"/>
                    <a:gd name="T88" fmla="*/ 746 w 904"/>
                    <a:gd name="T89" fmla="*/ 63 h 419"/>
                    <a:gd name="T90" fmla="*/ 791 w 904"/>
                    <a:gd name="T91" fmla="*/ 50 h 419"/>
                    <a:gd name="T92" fmla="*/ 832 w 904"/>
                    <a:gd name="T93" fmla="*/ 36 h 419"/>
                    <a:gd name="T94" fmla="*/ 871 w 904"/>
                    <a:gd name="T95" fmla="*/ 19 h 419"/>
                    <a:gd name="T96" fmla="*/ 904 w 904"/>
                    <a:gd name="T9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4" h="419">
                      <a:moveTo>
                        <a:pt x="904" y="0"/>
                      </a:moveTo>
                      <a:lnTo>
                        <a:pt x="904" y="295"/>
                      </a:lnTo>
                      <a:lnTo>
                        <a:pt x="882" y="318"/>
                      </a:lnTo>
                      <a:lnTo>
                        <a:pt x="856" y="338"/>
                      </a:lnTo>
                      <a:lnTo>
                        <a:pt x="825" y="355"/>
                      </a:lnTo>
                      <a:lnTo>
                        <a:pt x="791" y="371"/>
                      </a:lnTo>
                      <a:lnTo>
                        <a:pt x="755" y="383"/>
                      </a:lnTo>
                      <a:lnTo>
                        <a:pt x="716" y="394"/>
                      </a:lnTo>
                      <a:lnTo>
                        <a:pt x="676" y="401"/>
                      </a:lnTo>
                      <a:lnTo>
                        <a:pt x="636" y="408"/>
                      </a:lnTo>
                      <a:lnTo>
                        <a:pt x="597" y="413"/>
                      </a:lnTo>
                      <a:lnTo>
                        <a:pt x="557" y="416"/>
                      </a:lnTo>
                      <a:lnTo>
                        <a:pt x="519" y="418"/>
                      </a:lnTo>
                      <a:lnTo>
                        <a:pt x="484" y="419"/>
                      </a:lnTo>
                      <a:lnTo>
                        <a:pt x="453" y="419"/>
                      </a:lnTo>
                      <a:lnTo>
                        <a:pt x="420" y="419"/>
                      </a:lnTo>
                      <a:lnTo>
                        <a:pt x="385" y="418"/>
                      </a:lnTo>
                      <a:lnTo>
                        <a:pt x="347" y="416"/>
                      </a:lnTo>
                      <a:lnTo>
                        <a:pt x="309" y="413"/>
                      </a:lnTo>
                      <a:lnTo>
                        <a:pt x="269" y="408"/>
                      </a:lnTo>
                      <a:lnTo>
                        <a:pt x="228" y="401"/>
                      </a:lnTo>
                      <a:lnTo>
                        <a:pt x="188" y="394"/>
                      </a:lnTo>
                      <a:lnTo>
                        <a:pt x="149" y="383"/>
                      </a:lnTo>
                      <a:lnTo>
                        <a:pt x="113" y="371"/>
                      </a:lnTo>
                      <a:lnTo>
                        <a:pt x="79" y="356"/>
                      </a:lnTo>
                      <a:lnTo>
                        <a:pt x="49" y="338"/>
                      </a:lnTo>
                      <a:lnTo>
                        <a:pt x="22" y="318"/>
                      </a:lnTo>
                      <a:lnTo>
                        <a:pt x="0" y="295"/>
                      </a:lnTo>
                      <a:lnTo>
                        <a:pt x="0" y="1"/>
                      </a:lnTo>
                      <a:lnTo>
                        <a:pt x="34" y="19"/>
                      </a:lnTo>
                      <a:lnTo>
                        <a:pt x="72" y="36"/>
                      </a:lnTo>
                      <a:lnTo>
                        <a:pt x="114" y="50"/>
                      </a:lnTo>
                      <a:lnTo>
                        <a:pt x="159" y="63"/>
                      </a:lnTo>
                      <a:lnTo>
                        <a:pt x="206" y="73"/>
                      </a:lnTo>
                      <a:lnTo>
                        <a:pt x="254" y="81"/>
                      </a:lnTo>
                      <a:lnTo>
                        <a:pt x="305" y="87"/>
                      </a:lnTo>
                      <a:lnTo>
                        <a:pt x="355" y="92"/>
                      </a:lnTo>
                      <a:lnTo>
                        <a:pt x="404" y="94"/>
                      </a:lnTo>
                      <a:lnTo>
                        <a:pt x="453" y="94"/>
                      </a:lnTo>
                      <a:lnTo>
                        <a:pt x="500" y="94"/>
                      </a:lnTo>
                      <a:lnTo>
                        <a:pt x="549" y="92"/>
                      </a:lnTo>
                      <a:lnTo>
                        <a:pt x="600" y="87"/>
                      </a:lnTo>
                      <a:lnTo>
                        <a:pt x="650" y="81"/>
                      </a:lnTo>
                      <a:lnTo>
                        <a:pt x="698" y="73"/>
                      </a:lnTo>
                      <a:lnTo>
                        <a:pt x="746" y="63"/>
                      </a:lnTo>
                      <a:lnTo>
                        <a:pt x="791" y="50"/>
                      </a:lnTo>
                      <a:lnTo>
                        <a:pt x="832" y="36"/>
                      </a:lnTo>
                      <a:lnTo>
                        <a:pt x="871" y="19"/>
                      </a:lnTo>
                      <a:lnTo>
                        <a:pt x="904"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3" name="Freeform 36"/>
                <p:cNvSpPr>
                  <a:spLocks/>
                </p:cNvSpPr>
                <p:nvPr/>
              </p:nvSpPr>
              <p:spPr bwMode="auto">
                <a:xfrm>
                  <a:off x="8131175" y="3468688"/>
                  <a:ext cx="287338" cy="87313"/>
                </a:xfrm>
                <a:custGeom>
                  <a:avLst/>
                  <a:gdLst>
                    <a:gd name="T0" fmla="*/ 453 w 904"/>
                    <a:gd name="T1" fmla="*/ 0 h 278"/>
                    <a:gd name="T2" fmla="*/ 513 w 904"/>
                    <a:gd name="T3" fmla="*/ 1 h 278"/>
                    <a:gd name="T4" fmla="*/ 572 w 904"/>
                    <a:gd name="T5" fmla="*/ 5 h 278"/>
                    <a:gd name="T6" fmla="*/ 628 w 904"/>
                    <a:gd name="T7" fmla="*/ 11 h 278"/>
                    <a:gd name="T8" fmla="*/ 680 w 904"/>
                    <a:gd name="T9" fmla="*/ 19 h 278"/>
                    <a:gd name="T10" fmla="*/ 728 w 904"/>
                    <a:gd name="T11" fmla="*/ 29 h 278"/>
                    <a:gd name="T12" fmla="*/ 772 w 904"/>
                    <a:gd name="T13" fmla="*/ 41 h 278"/>
                    <a:gd name="T14" fmla="*/ 809 w 904"/>
                    <a:gd name="T15" fmla="*/ 54 h 278"/>
                    <a:gd name="T16" fmla="*/ 842 w 904"/>
                    <a:gd name="T17" fmla="*/ 69 h 278"/>
                    <a:gd name="T18" fmla="*/ 869 w 904"/>
                    <a:gd name="T19" fmla="*/ 84 h 278"/>
                    <a:gd name="T20" fmla="*/ 888 w 904"/>
                    <a:gd name="T21" fmla="*/ 101 h 278"/>
                    <a:gd name="T22" fmla="*/ 900 w 904"/>
                    <a:gd name="T23" fmla="*/ 120 h 278"/>
                    <a:gd name="T24" fmla="*/ 904 w 904"/>
                    <a:gd name="T25" fmla="*/ 139 h 278"/>
                    <a:gd name="T26" fmla="*/ 900 w 904"/>
                    <a:gd name="T27" fmla="*/ 157 h 278"/>
                    <a:gd name="T28" fmla="*/ 888 w 904"/>
                    <a:gd name="T29" fmla="*/ 175 h 278"/>
                    <a:gd name="T30" fmla="*/ 869 w 904"/>
                    <a:gd name="T31" fmla="*/ 192 h 278"/>
                    <a:gd name="T32" fmla="*/ 842 w 904"/>
                    <a:gd name="T33" fmla="*/ 209 h 278"/>
                    <a:gd name="T34" fmla="*/ 809 w 904"/>
                    <a:gd name="T35" fmla="*/ 224 h 278"/>
                    <a:gd name="T36" fmla="*/ 772 w 904"/>
                    <a:gd name="T37" fmla="*/ 237 h 278"/>
                    <a:gd name="T38" fmla="*/ 728 w 904"/>
                    <a:gd name="T39" fmla="*/ 249 h 278"/>
                    <a:gd name="T40" fmla="*/ 680 w 904"/>
                    <a:gd name="T41" fmla="*/ 259 h 278"/>
                    <a:gd name="T42" fmla="*/ 628 w 904"/>
                    <a:gd name="T43" fmla="*/ 267 h 278"/>
                    <a:gd name="T44" fmla="*/ 572 w 904"/>
                    <a:gd name="T45" fmla="*/ 273 h 278"/>
                    <a:gd name="T46" fmla="*/ 513 w 904"/>
                    <a:gd name="T47" fmla="*/ 277 h 278"/>
                    <a:gd name="T48" fmla="*/ 453 w 904"/>
                    <a:gd name="T49" fmla="*/ 278 h 278"/>
                    <a:gd name="T50" fmla="*/ 391 w 904"/>
                    <a:gd name="T51" fmla="*/ 277 h 278"/>
                    <a:gd name="T52" fmla="*/ 332 w 904"/>
                    <a:gd name="T53" fmla="*/ 273 h 278"/>
                    <a:gd name="T54" fmla="*/ 276 w 904"/>
                    <a:gd name="T55" fmla="*/ 267 h 278"/>
                    <a:gd name="T56" fmla="*/ 224 w 904"/>
                    <a:gd name="T57" fmla="*/ 259 h 278"/>
                    <a:gd name="T58" fmla="*/ 177 w 904"/>
                    <a:gd name="T59" fmla="*/ 249 h 278"/>
                    <a:gd name="T60" fmla="*/ 133 w 904"/>
                    <a:gd name="T61" fmla="*/ 237 h 278"/>
                    <a:gd name="T62" fmla="*/ 95 w 904"/>
                    <a:gd name="T63" fmla="*/ 224 h 278"/>
                    <a:gd name="T64" fmla="*/ 62 w 904"/>
                    <a:gd name="T65" fmla="*/ 209 h 278"/>
                    <a:gd name="T66" fmla="*/ 37 w 904"/>
                    <a:gd name="T67" fmla="*/ 192 h 278"/>
                    <a:gd name="T68" fmla="*/ 17 w 904"/>
                    <a:gd name="T69" fmla="*/ 175 h 278"/>
                    <a:gd name="T70" fmla="*/ 5 w 904"/>
                    <a:gd name="T71" fmla="*/ 157 h 278"/>
                    <a:gd name="T72" fmla="*/ 0 w 904"/>
                    <a:gd name="T73" fmla="*/ 139 h 278"/>
                    <a:gd name="T74" fmla="*/ 5 w 904"/>
                    <a:gd name="T75" fmla="*/ 120 h 278"/>
                    <a:gd name="T76" fmla="*/ 17 w 904"/>
                    <a:gd name="T77" fmla="*/ 101 h 278"/>
                    <a:gd name="T78" fmla="*/ 37 w 904"/>
                    <a:gd name="T79" fmla="*/ 84 h 278"/>
                    <a:gd name="T80" fmla="*/ 62 w 904"/>
                    <a:gd name="T81" fmla="*/ 69 h 278"/>
                    <a:gd name="T82" fmla="*/ 95 w 904"/>
                    <a:gd name="T83" fmla="*/ 54 h 278"/>
                    <a:gd name="T84" fmla="*/ 133 w 904"/>
                    <a:gd name="T85" fmla="*/ 41 h 278"/>
                    <a:gd name="T86" fmla="*/ 177 w 904"/>
                    <a:gd name="T87" fmla="*/ 29 h 278"/>
                    <a:gd name="T88" fmla="*/ 224 w 904"/>
                    <a:gd name="T89" fmla="*/ 19 h 278"/>
                    <a:gd name="T90" fmla="*/ 276 w 904"/>
                    <a:gd name="T91" fmla="*/ 11 h 278"/>
                    <a:gd name="T92" fmla="*/ 332 w 904"/>
                    <a:gd name="T93" fmla="*/ 5 h 278"/>
                    <a:gd name="T94" fmla="*/ 391 w 904"/>
                    <a:gd name="T95" fmla="*/ 1 h 278"/>
                    <a:gd name="T96" fmla="*/ 453 w 904"/>
                    <a:gd name="T9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4" h="278">
                      <a:moveTo>
                        <a:pt x="453" y="0"/>
                      </a:moveTo>
                      <a:lnTo>
                        <a:pt x="513" y="1"/>
                      </a:lnTo>
                      <a:lnTo>
                        <a:pt x="572" y="5"/>
                      </a:lnTo>
                      <a:lnTo>
                        <a:pt x="628" y="11"/>
                      </a:lnTo>
                      <a:lnTo>
                        <a:pt x="680" y="19"/>
                      </a:lnTo>
                      <a:lnTo>
                        <a:pt x="728" y="29"/>
                      </a:lnTo>
                      <a:lnTo>
                        <a:pt x="772" y="41"/>
                      </a:lnTo>
                      <a:lnTo>
                        <a:pt x="809" y="54"/>
                      </a:lnTo>
                      <a:lnTo>
                        <a:pt x="842" y="69"/>
                      </a:lnTo>
                      <a:lnTo>
                        <a:pt x="869" y="84"/>
                      </a:lnTo>
                      <a:lnTo>
                        <a:pt x="888" y="101"/>
                      </a:lnTo>
                      <a:lnTo>
                        <a:pt x="900" y="120"/>
                      </a:lnTo>
                      <a:lnTo>
                        <a:pt x="904" y="139"/>
                      </a:lnTo>
                      <a:lnTo>
                        <a:pt x="900" y="157"/>
                      </a:lnTo>
                      <a:lnTo>
                        <a:pt x="888" y="175"/>
                      </a:lnTo>
                      <a:lnTo>
                        <a:pt x="869" y="192"/>
                      </a:lnTo>
                      <a:lnTo>
                        <a:pt x="842" y="209"/>
                      </a:lnTo>
                      <a:lnTo>
                        <a:pt x="809" y="224"/>
                      </a:lnTo>
                      <a:lnTo>
                        <a:pt x="772" y="237"/>
                      </a:lnTo>
                      <a:lnTo>
                        <a:pt x="728" y="249"/>
                      </a:lnTo>
                      <a:lnTo>
                        <a:pt x="680" y="259"/>
                      </a:lnTo>
                      <a:lnTo>
                        <a:pt x="628" y="267"/>
                      </a:lnTo>
                      <a:lnTo>
                        <a:pt x="572" y="273"/>
                      </a:lnTo>
                      <a:lnTo>
                        <a:pt x="513" y="277"/>
                      </a:lnTo>
                      <a:lnTo>
                        <a:pt x="453" y="278"/>
                      </a:lnTo>
                      <a:lnTo>
                        <a:pt x="391" y="277"/>
                      </a:lnTo>
                      <a:lnTo>
                        <a:pt x="332" y="273"/>
                      </a:lnTo>
                      <a:lnTo>
                        <a:pt x="276" y="267"/>
                      </a:lnTo>
                      <a:lnTo>
                        <a:pt x="224" y="259"/>
                      </a:lnTo>
                      <a:lnTo>
                        <a:pt x="177" y="249"/>
                      </a:lnTo>
                      <a:lnTo>
                        <a:pt x="133" y="237"/>
                      </a:lnTo>
                      <a:lnTo>
                        <a:pt x="95" y="224"/>
                      </a:lnTo>
                      <a:lnTo>
                        <a:pt x="62" y="209"/>
                      </a:lnTo>
                      <a:lnTo>
                        <a:pt x="37" y="192"/>
                      </a:lnTo>
                      <a:lnTo>
                        <a:pt x="17" y="175"/>
                      </a:lnTo>
                      <a:lnTo>
                        <a:pt x="5" y="157"/>
                      </a:lnTo>
                      <a:lnTo>
                        <a:pt x="0" y="139"/>
                      </a:lnTo>
                      <a:lnTo>
                        <a:pt x="5" y="120"/>
                      </a:lnTo>
                      <a:lnTo>
                        <a:pt x="17" y="101"/>
                      </a:lnTo>
                      <a:lnTo>
                        <a:pt x="37" y="84"/>
                      </a:lnTo>
                      <a:lnTo>
                        <a:pt x="62" y="69"/>
                      </a:lnTo>
                      <a:lnTo>
                        <a:pt x="95" y="54"/>
                      </a:lnTo>
                      <a:lnTo>
                        <a:pt x="133" y="41"/>
                      </a:lnTo>
                      <a:lnTo>
                        <a:pt x="177" y="29"/>
                      </a:lnTo>
                      <a:lnTo>
                        <a:pt x="224" y="19"/>
                      </a:lnTo>
                      <a:lnTo>
                        <a:pt x="276" y="11"/>
                      </a:lnTo>
                      <a:lnTo>
                        <a:pt x="332" y="5"/>
                      </a:lnTo>
                      <a:lnTo>
                        <a:pt x="391" y="1"/>
                      </a:lnTo>
                      <a:lnTo>
                        <a:pt x="453"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81" name="Freeform 37"/>
              <p:cNvSpPr>
                <a:spLocks/>
              </p:cNvSpPr>
              <p:nvPr/>
            </p:nvSpPr>
            <p:spPr bwMode="auto">
              <a:xfrm>
                <a:off x="7852280" y="1657919"/>
                <a:ext cx="287338" cy="90488"/>
              </a:xfrm>
              <a:custGeom>
                <a:avLst/>
                <a:gdLst>
                  <a:gd name="T0" fmla="*/ 0 w 904"/>
                  <a:gd name="T1" fmla="*/ 0 h 284"/>
                  <a:gd name="T2" fmla="*/ 28 w 904"/>
                  <a:gd name="T3" fmla="*/ 17 h 284"/>
                  <a:gd name="T4" fmla="*/ 62 w 904"/>
                  <a:gd name="T5" fmla="*/ 34 h 284"/>
                  <a:gd name="T6" fmla="*/ 103 w 904"/>
                  <a:gd name="T7" fmla="*/ 48 h 284"/>
                  <a:gd name="T8" fmla="*/ 150 w 904"/>
                  <a:gd name="T9" fmla="*/ 63 h 284"/>
                  <a:gd name="T10" fmla="*/ 202 w 904"/>
                  <a:gd name="T11" fmla="*/ 75 h 284"/>
                  <a:gd name="T12" fmla="*/ 259 w 904"/>
                  <a:gd name="T13" fmla="*/ 85 h 284"/>
                  <a:gd name="T14" fmla="*/ 321 w 904"/>
                  <a:gd name="T15" fmla="*/ 92 h 284"/>
                  <a:gd name="T16" fmla="*/ 385 w 904"/>
                  <a:gd name="T17" fmla="*/ 97 h 284"/>
                  <a:gd name="T18" fmla="*/ 453 w 904"/>
                  <a:gd name="T19" fmla="*/ 99 h 284"/>
                  <a:gd name="T20" fmla="*/ 519 w 904"/>
                  <a:gd name="T21" fmla="*/ 97 h 284"/>
                  <a:gd name="T22" fmla="*/ 584 w 904"/>
                  <a:gd name="T23" fmla="*/ 92 h 284"/>
                  <a:gd name="T24" fmla="*/ 645 w 904"/>
                  <a:gd name="T25" fmla="*/ 85 h 284"/>
                  <a:gd name="T26" fmla="*/ 702 w 904"/>
                  <a:gd name="T27" fmla="*/ 75 h 284"/>
                  <a:gd name="T28" fmla="*/ 754 w 904"/>
                  <a:gd name="T29" fmla="*/ 63 h 284"/>
                  <a:gd name="T30" fmla="*/ 801 w 904"/>
                  <a:gd name="T31" fmla="*/ 48 h 284"/>
                  <a:gd name="T32" fmla="*/ 842 w 904"/>
                  <a:gd name="T33" fmla="*/ 34 h 284"/>
                  <a:gd name="T34" fmla="*/ 877 w 904"/>
                  <a:gd name="T35" fmla="*/ 17 h 284"/>
                  <a:gd name="T36" fmla="*/ 904 w 904"/>
                  <a:gd name="T37" fmla="*/ 0 h 284"/>
                  <a:gd name="T38" fmla="*/ 904 w 904"/>
                  <a:gd name="T39" fmla="*/ 185 h 284"/>
                  <a:gd name="T40" fmla="*/ 877 w 904"/>
                  <a:gd name="T41" fmla="*/ 202 h 284"/>
                  <a:gd name="T42" fmla="*/ 842 w 904"/>
                  <a:gd name="T43" fmla="*/ 219 h 284"/>
                  <a:gd name="T44" fmla="*/ 801 w 904"/>
                  <a:gd name="T45" fmla="*/ 235 h 284"/>
                  <a:gd name="T46" fmla="*/ 754 w 904"/>
                  <a:gd name="T47" fmla="*/ 248 h 284"/>
                  <a:gd name="T48" fmla="*/ 702 w 904"/>
                  <a:gd name="T49" fmla="*/ 260 h 284"/>
                  <a:gd name="T50" fmla="*/ 645 w 904"/>
                  <a:gd name="T51" fmla="*/ 270 h 284"/>
                  <a:gd name="T52" fmla="*/ 584 w 904"/>
                  <a:gd name="T53" fmla="*/ 278 h 284"/>
                  <a:gd name="T54" fmla="*/ 519 w 904"/>
                  <a:gd name="T55" fmla="*/ 283 h 284"/>
                  <a:gd name="T56" fmla="*/ 453 w 904"/>
                  <a:gd name="T57" fmla="*/ 284 h 284"/>
                  <a:gd name="T58" fmla="*/ 385 w 904"/>
                  <a:gd name="T59" fmla="*/ 283 h 284"/>
                  <a:gd name="T60" fmla="*/ 321 w 904"/>
                  <a:gd name="T61" fmla="*/ 278 h 284"/>
                  <a:gd name="T62" fmla="*/ 259 w 904"/>
                  <a:gd name="T63" fmla="*/ 270 h 284"/>
                  <a:gd name="T64" fmla="*/ 202 w 904"/>
                  <a:gd name="T65" fmla="*/ 260 h 284"/>
                  <a:gd name="T66" fmla="*/ 150 w 904"/>
                  <a:gd name="T67" fmla="*/ 248 h 284"/>
                  <a:gd name="T68" fmla="*/ 103 w 904"/>
                  <a:gd name="T69" fmla="*/ 235 h 284"/>
                  <a:gd name="T70" fmla="*/ 62 w 904"/>
                  <a:gd name="T71" fmla="*/ 219 h 284"/>
                  <a:gd name="T72" fmla="*/ 28 w 904"/>
                  <a:gd name="T73" fmla="*/ 202 h 284"/>
                  <a:gd name="T74" fmla="*/ 0 w 904"/>
                  <a:gd name="T75" fmla="*/ 185 h 284"/>
                  <a:gd name="T76" fmla="*/ 0 w 904"/>
                  <a:gd name="T77"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4" h="284">
                    <a:moveTo>
                      <a:pt x="0" y="0"/>
                    </a:moveTo>
                    <a:lnTo>
                      <a:pt x="28" y="17"/>
                    </a:lnTo>
                    <a:lnTo>
                      <a:pt x="62" y="34"/>
                    </a:lnTo>
                    <a:lnTo>
                      <a:pt x="103" y="48"/>
                    </a:lnTo>
                    <a:lnTo>
                      <a:pt x="150" y="63"/>
                    </a:lnTo>
                    <a:lnTo>
                      <a:pt x="202" y="75"/>
                    </a:lnTo>
                    <a:lnTo>
                      <a:pt x="259" y="85"/>
                    </a:lnTo>
                    <a:lnTo>
                      <a:pt x="321" y="92"/>
                    </a:lnTo>
                    <a:lnTo>
                      <a:pt x="385" y="97"/>
                    </a:lnTo>
                    <a:lnTo>
                      <a:pt x="453" y="99"/>
                    </a:lnTo>
                    <a:lnTo>
                      <a:pt x="519" y="97"/>
                    </a:lnTo>
                    <a:lnTo>
                      <a:pt x="584" y="92"/>
                    </a:lnTo>
                    <a:lnTo>
                      <a:pt x="645" y="85"/>
                    </a:lnTo>
                    <a:lnTo>
                      <a:pt x="702" y="75"/>
                    </a:lnTo>
                    <a:lnTo>
                      <a:pt x="754" y="63"/>
                    </a:lnTo>
                    <a:lnTo>
                      <a:pt x="801" y="48"/>
                    </a:lnTo>
                    <a:lnTo>
                      <a:pt x="842" y="34"/>
                    </a:lnTo>
                    <a:lnTo>
                      <a:pt x="877" y="17"/>
                    </a:lnTo>
                    <a:lnTo>
                      <a:pt x="904" y="0"/>
                    </a:lnTo>
                    <a:lnTo>
                      <a:pt x="904" y="185"/>
                    </a:lnTo>
                    <a:lnTo>
                      <a:pt x="877" y="202"/>
                    </a:lnTo>
                    <a:lnTo>
                      <a:pt x="842" y="219"/>
                    </a:lnTo>
                    <a:lnTo>
                      <a:pt x="801" y="235"/>
                    </a:lnTo>
                    <a:lnTo>
                      <a:pt x="754" y="248"/>
                    </a:lnTo>
                    <a:lnTo>
                      <a:pt x="702" y="260"/>
                    </a:lnTo>
                    <a:lnTo>
                      <a:pt x="645" y="270"/>
                    </a:lnTo>
                    <a:lnTo>
                      <a:pt x="584" y="278"/>
                    </a:lnTo>
                    <a:lnTo>
                      <a:pt x="519" y="283"/>
                    </a:lnTo>
                    <a:lnTo>
                      <a:pt x="453" y="284"/>
                    </a:lnTo>
                    <a:lnTo>
                      <a:pt x="385" y="283"/>
                    </a:lnTo>
                    <a:lnTo>
                      <a:pt x="321" y="278"/>
                    </a:lnTo>
                    <a:lnTo>
                      <a:pt x="259" y="270"/>
                    </a:lnTo>
                    <a:lnTo>
                      <a:pt x="202" y="260"/>
                    </a:lnTo>
                    <a:lnTo>
                      <a:pt x="150" y="248"/>
                    </a:lnTo>
                    <a:lnTo>
                      <a:pt x="103" y="235"/>
                    </a:lnTo>
                    <a:lnTo>
                      <a:pt x="62" y="219"/>
                    </a:lnTo>
                    <a:lnTo>
                      <a:pt x="28" y="202"/>
                    </a:lnTo>
                    <a:lnTo>
                      <a:pt x="0" y="185"/>
                    </a:lnTo>
                    <a:lnTo>
                      <a:pt x="0"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4" name="Group 73"/>
            <p:cNvGrpSpPr>
              <a:grpSpLocks noChangeAspect="1"/>
            </p:cNvGrpSpPr>
            <p:nvPr/>
          </p:nvGrpSpPr>
          <p:grpSpPr>
            <a:xfrm>
              <a:off x="7350040" y="2445430"/>
              <a:ext cx="475398" cy="419795"/>
              <a:chOff x="11099614" y="2329675"/>
              <a:chExt cx="798189" cy="704833"/>
            </a:xfrm>
          </p:grpSpPr>
          <p:sp useBgFill="1">
            <p:nvSpPr>
              <p:cNvPr id="75" name="Freeform 72"/>
              <p:cNvSpPr>
                <a:spLocks/>
              </p:cNvSpPr>
              <p:nvPr/>
            </p:nvSpPr>
            <p:spPr bwMode="auto">
              <a:xfrm>
                <a:off x="11099614" y="2329675"/>
                <a:ext cx="798189" cy="704833"/>
              </a:xfrm>
              <a:custGeom>
                <a:avLst/>
                <a:gdLst>
                  <a:gd name="T0" fmla="*/ 1943 w 3420"/>
                  <a:gd name="T1" fmla="*/ 11 h 3022"/>
                  <a:gd name="T2" fmla="*/ 2041 w 3420"/>
                  <a:gd name="T3" fmla="*/ 89 h 3022"/>
                  <a:gd name="T4" fmla="*/ 2067 w 3420"/>
                  <a:gd name="T5" fmla="*/ 425 h 3022"/>
                  <a:gd name="T6" fmla="*/ 3284 w 3420"/>
                  <a:gd name="T7" fmla="*/ 445 h 3022"/>
                  <a:gd name="T8" fmla="*/ 3391 w 3420"/>
                  <a:gd name="T9" fmla="*/ 529 h 3022"/>
                  <a:gd name="T10" fmla="*/ 3420 w 3420"/>
                  <a:gd name="T11" fmla="*/ 1688 h 3022"/>
                  <a:gd name="T12" fmla="*/ 3371 w 3420"/>
                  <a:gd name="T13" fmla="*/ 1813 h 3022"/>
                  <a:gd name="T14" fmla="*/ 3249 w 3420"/>
                  <a:gd name="T15" fmla="*/ 1880 h 3022"/>
                  <a:gd name="T16" fmla="*/ 2791 w 3420"/>
                  <a:gd name="T17" fmla="*/ 1893 h 3022"/>
                  <a:gd name="T18" fmla="*/ 2894 w 3420"/>
                  <a:gd name="T19" fmla="*/ 1972 h 3022"/>
                  <a:gd name="T20" fmla="*/ 2923 w 3420"/>
                  <a:gd name="T21" fmla="*/ 2105 h 3022"/>
                  <a:gd name="T22" fmla="*/ 2878 w 3420"/>
                  <a:gd name="T23" fmla="*/ 2198 h 3022"/>
                  <a:gd name="T24" fmla="*/ 2281 w 3420"/>
                  <a:gd name="T25" fmla="*/ 2224 h 3022"/>
                  <a:gd name="T26" fmla="*/ 2275 w 3420"/>
                  <a:gd name="T27" fmla="*/ 2355 h 3022"/>
                  <a:gd name="T28" fmla="*/ 2254 w 3420"/>
                  <a:gd name="T29" fmla="*/ 2652 h 3022"/>
                  <a:gd name="T30" fmla="*/ 2202 w 3420"/>
                  <a:gd name="T31" fmla="*/ 2766 h 3022"/>
                  <a:gd name="T32" fmla="*/ 2149 w 3420"/>
                  <a:gd name="T33" fmla="*/ 2878 h 3022"/>
                  <a:gd name="T34" fmla="*/ 2073 w 3420"/>
                  <a:gd name="T35" fmla="*/ 2991 h 3022"/>
                  <a:gd name="T36" fmla="*/ 1428 w 3420"/>
                  <a:gd name="T37" fmla="*/ 3022 h 3022"/>
                  <a:gd name="T38" fmla="*/ 1301 w 3420"/>
                  <a:gd name="T39" fmla="*/ 2969 h 3022"/>
                  <a:gd name="T40" fmla="*/ 1248 w 3420"/>
                  <a:gd name="T41" fmla="*/ 2841 h 3022"/>
                  <a:gd name="T42" fmla="*/ 1179 w 3420"/>
                  <a:gd name="T43" fmla="*/ 2741 h 3022"/>
                  <a:gd name="T44" fmla="*/ 1139 w 3420"/>
                  <a:gd name="T45" fmla="*/ 2574 h 3022"/>
                  <a:gd name="T46" fmla="*/ 1125 w 3420"/>
                  <a:gd name="T47" fmla="*/ 2305 h 3022"/>
                  <a:gd name="T48" fmla="*/ 1131 w 3420"/>
                  <a:gd name="T49" fmla="*/ 2048 h 3022"/>
                  <a:gd name="T50" fmla="*/ 1161 w 3420"/>
                  <a:gd name="T51" fmla="*/ 1816 h 3022"/>
                  <a:gd name="T52" fmla="*/ 1269 w 3420"/>
                  <a:gd name="T53" fmla="*/ 1692 h 3022"/>
                  <a:gd name="T54" fmla="*/ 1410 w 3420"/>
                  <a:gd name="T55" fmla="*/ 1652 h 3022"/>
                  <a:gd name="T56" fmla="*/ 1344 w 3420"/>
                  <a:gd name="T57" fmla="*/ 1489 h 3022"/>
                  <a:gd name="T58" fmla="*/ 992 w 3420"/>
                  <a:gd name="T59" fmla="*/ 1490 h 3022"/>
                  <a:gd name="T60" fmla="*/ 980 w 3420"/>
                  <a:gd name="T61" fmla="*/ 1713 h 3022"/>
                  <a:gd name="T62" fmla="*/ 939 w 3420"/>
                  <a:gd name="T63" fmla="*/ 1869 h 3022"/>
                  <a:gd name="T64" fmla="*/ 887 w 3420"/>
                  <a:gd name="T65" fmla="*/ 1966 h 3022"/>
                  <a:gd name="T66" fmla="*/ 815 w 3420"/>
                  <a:gd name="T67" fmla="*/ 2073 h 3022"/>
                  <a:gd name="T68" fmla="*/ 272 w 3420"/>
                  <a:gd name="T69" fmla="*/ 2102 h 3022"/>
                  <a:gd name="T70" fmla="*/ 151 w 3420"/>
                  <a:gd name="T71" fmla="*/ 2053 h 3022"/>
                  <a:gd name="T72" fmla="*/ 102 w 3420"/>
                  <a:gd name="T73" fmla="*/ 1932 h 3022"/>
                  <a:gd name="T74" fmla="*/ 37 w 3420"/>
                  <a:gd name="T75" fmla="*/ 1841 h 3022"/>
                  <a:gd name="T76" fmla="*/ 8 w 3420"/>
                  <a:gd name="T77" fmla="*/ 1640 h 3022"/>
                  <a:gd name="T78" fmla="*/ 0 w 3420"/>
                  <a:gd name="T79" fmla="*/ 1408 h 3022"/>
                  <a:gd name="T80" fmla="*/ 14 w 3420"/>
                  <a:gd name="T81" fmla="*/ 1152 h 3022"/>
                  <a:gd name="T82" fmla="*/ 80 w 3420"/>
                  <a:gd name="T83" fmla="*/ 1007 h 3022"/>
                  <a:gd name="T84" fmla="*/ 220 w 3420"/>
                  <a:gd name="T85" fmla="*/ 933 h 3022"/>
                  <a:gd name="T86" fmla="*/ 178 w 3420"/>
                  <a:gd name="T87" fmla="*/ 773 h 3022"/>
                  <a:gd name="T88" fmla="*/ 234 w 3420"/>
                  <a:gd name="T89" fmla="*/ 592 h 3022"/>
                  <a:gd name="T90" fmla="*/ 379 w 3420"/>
                  <a:gd name="T91" fmla="*/ 476 h 3022"/>
                  <a:gd name="T92" fmla="*/ 476 w 3420"/>
                  <a:gd name="T93" fmla="*/ 148 h 3022"/>
                  <a:gd name="T94" fmla="*/ 540 w 3420"/>
                  <a:gd name="T95" fmla="*/ 42 h 3022"/>
                  <a:gd name="T96" fmla="*/ 663 w 3420"/>
                  <a:gd name="T97" fmla="*/ 0 h 3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20" h="3022">
                    <a:moveTo>
                      <a:pt x="663" y="0"/>
                    </a:moveTo>
                    <a:lnTo>
                      <a:pt x="1877" y="0"/>
                    </a:lnTo>
                    <a:lnTo>
                      <a:pt x="1911" y="2"/>
                    </a:lnTo>
                    <a:lnTo>
                      <a:pt x="1943" y="11"/>
                    </a:lnTo>
                    <a:lnTo>
                      <a:pt x="1972" y="24"/>
                    </a:lnTo>
                    <a:lnTo>
                      <a:pt x="1999" y="42"/>
                    </a:lnTo>
                    <a:lnTo>
                      <a:pt x="2022" y="64"/>
                    </a:lnTo>
                    <a:lnTo>
                      <a:pt x="2041" y="89"/>
                    </a:lnTo>
                    <a:lnTo>
                      <a:pt x="2055" y="117"/>
                    </a:lnTo>
                    <a:lnTo>
                      <a:pt x="2064" y="148"/>
                    </a:lnTo>
                    <a:lnTo>
                      <a:pt x="2067" y="181"/>
                    </a:lnTo>
                    <a:lnTo>
                      <a:pt x="2067" y="425"/>
                    </a:lnTo>
                    <a:lnTo>
                      <a:pt x="2067" y="432"/>
                    </a:lnTo>
                    <a:lnTo>
                      <a:pt x="3213" y="432"/>
                    </a:lnTo>
                    <a:lnTo>
                      <a:pt x="3249" y="436"/>
                    </a:lnTo>
                    <a:lnTo>
                      <a:pt x="3284" y="445"/>
                    </a:lnTo>
                    <a:lnTo>
                      <a:pt x="3317" y="459"/>
                    </a:lnTo>
                    <a:lnTo>
                      <a:pt x="3346" y="478"/>
                    </a:lnTo>
                    <a:lnTo>
                      <a:pt x="3371" y="503"/>
                    </a:lnTo>
                    <a:lnTo>
                      <a:pt x="3391" y="529"/>
                    </a:lnTo>
                    <a:lnTo>
                      <a:pt x="3406" y="561"/>
                    </a:lnTo>
                    <a:lnTo>
                      <a:pt x="3416" y="593"/>
                    </a:lnTo>
                    <a:lnTo>
                      <a:pt x="3420" y="628"/>
                    </a:lnTo>
                    <a:lnTo>
                      <a:pt x="3420" y="1688"/>
                    </a:lnTo>
                    <a:lnTo>
                      <a:pt x="3416" y="1723"/>
                    </a:lnTo>
                    <a:lnTo>
                      <a:pt x="3406" y="1755"/>
                    </a:lnTo>
                    <a:lnTo>
                      <a:pt x="3391" y="1787"/>
                    </a:lnTo>
                    <a:lnTo>
                      <a:pt x="3371" y="1813"/>
                    </a:lnTo>
                    <a:lnTo>
                      <a:pt x="3346" y="1837"/>
                    </a:lnTo>
                    <a:lnTo>
                      <a:pt x="3317" y="1857"/>
                    </a:lnTo>
                    <a:lnTo>
                      <a:pt x="3284" y="1871"/>
                    </a:lnTo>
                    <a:lnTo>
                      <a:pt x="3249" y="1880"/>
                    </a:lnTo>
                    <a:lnTo>
                      <a:pt x="3213" y="1883"/>
                    </a:lnTo>
                    <a:lnTo>
                      <a:pt x="2757" y="1883"/>
                    </a:lnTo>
                    <a:lnTo>
                      <a:pt x="2757" y="1888"/>
                    </a:lnTo>
                    <a:lnTo>
                      <a:pt x="2791" y="1893"/>
                    </a:lnTo>
                    <a:lnTo>
                      <a:pt x="2822" y="1905"/>
                    </a:lnTo>
                    <a:lnTo>
                      <a:pt x="2850" y="1922"/>
                    </a:lnTo>
                    <a:lnTo>
                      <a:pt x="2874" y="1945"/>
                    </a:lnTo>
                    <a:lnTo>
                      <a:pt x="2894" y="1972"/>
                    </a:lnTo>
                    <a:lnTo>
                      <a:pt x="2909" y="2002"/>
                    </a:lnTo>
                    <a:lnTo>
                      <a:pt x="2919" y="2036"/>
                    </a:lnTo>
                    <a:lnTo>
                      <a:pt x="2923" y="2072"/>
                    </a:lnTo>
                    <a:lnTo>
                      <a:pt x="2923" y="2105"/>
                    </a:lnTo>
                    <a:lnTo>
                      <a:pt x="2919" y="2132"/>
                    </a:lnTo>
                    <a:lnTo>
                      <a:pt x="2911" y="2158"/>
                    </a:lnTo>
                    <a:lnTo>
                      <a:pt x="2896" y="2180"/>
                    </a:lnTo>
                    <a:lnTo>
                      <a:pt x="2878" y="2198"/>
                    </a:lnTo>
                    <a:lnTo>
                      <a:pt x="2855" y="2212"/>
                    </a:lnTo>
                    <a:lnTo>
                      <a:pt x="2830" y="2222"/>
                    </a:lnTo>
                    <a:lnTo>
                      <a:pt x="2803" y="2224"/>
                    </a:lnTo>
                    <a:lnTo>
                      <a:pt x="2281" y="2224"/>
                    </a:lnTo>
                    <a:lnTo>
                      <a:pt x="2278" y="2224"/>
                    </a:lnTo>
                    <a:lnTo>
                      <a:pt x="2276" y="2224"/>
                    </a:lnTo>
                    <a:lnTo>
                      <a:pt x="2276" y="2290"/>
                    </a:lnTo>
                    <a:lnTo>
                      <a:pt x="2275" y="2355"/>
                    </a:lnTo>
                    <a:lnTo>
                      <a:pt x="2271" y="2423"/>
                    </a:lnTo>
                    <a:lnTo>
                      <a:pt x="2267" y="2494"/>
                    </a:lnTo>
                    <a:lnTo>
                      <a:pt x="2261" y="2570"/>
                    </a:lnTo>
                    <a:lnTo>
                      <a:pt x="2254" y="2652"/>
                    </a:lnTo>
                    <a:lnTo>
                      <a:pt x="2248" y="2684"/>
                    </a:lnTo>
                    <a:lnTo>
                      <a:pt x="2237" y="2714"/>
                    </a:lnTo>
                    <a:lnTo>
                      <a:pt x="2223" y="2741"/>
                    </a:lnTo>
                    <a:lnTo>
                      <a:pt x="2202" y="2766"/>
                    </a:lnTo>
                    <a:lnTo>
                      <a:pt x="2179" y="2787"/>
                    </a:lnTo>
                    <a:lnTo>
                      <a:pt x="2153" y="2804"/>
                    </a:lnTo>
                    <a:lnTo>
                      <a:pt x="2153" y="2841"/>
                    </a:lnTo>
                    <a:lnTo>
                      <a:pt x="2149" y="2878"/>
                    </a:lnTo>
                    <a:lnTo>
                      <a:pt x="2139" y="2912"/>
                    </a:lnTo>
                    <a:lnTo>
                      <a:pt x="2122" y="2943"/>
                    </a:lnTo>
                    <a:lnTo>
                      <a:pt x="2101" y="2969"/>
                    </a:lnTo>
                    <a:lnTo>
                      <a:pt x="2073" y="2991"/>
                    </a:lnTo>
                    <a:lnTo>
                      <a:pt x="2043" y="3008"/>
                    </a:lnTo>
                    <a:lnTo>
                      <a:pt x="2009" y="3019"/>
                    </a:lnTo>
                    <a:lnTo>
                      <a:pt x="1972" y="3022"/>
                    </a:lnTo>
                    <a:lnTo>
                      <a:pt x="1428" y="3022"/>
                    </a:lnTo>
                    <a:lnTo>
                      <a:pt x="1392" y="3019"/>
                    </a:lnTo>
                    <a:lnTo>
                      <a:pt x="1358" y="3008"/>
                    </a:lnTo>
                    <a:lnTo>
                      <a:pt x="1328" y="2991"/>
                    </a:lnTo>
                    <a:lnTo>
                      <a:pt x="1301" y="2969"/>
                    </a:lnTo>
                    <a:lnTo>
                      <a:pt x="1278" y="2943"/>
                    </a:lnTo>
                    <a:lnTo>
                      <a:pt x="1261" y="2912"/>
                    </a:lnTo>
                    <a:lnTo>
                      <a:pt x="1252" y="2878"/>
                    </a:lnTo>
                    <a:lnTo>
                      <a:pt x="1248" y="2841"/>
                    </a:lnTo>
                    <a:lnTo>
                      <a:pt x="1248" y="2804"/>
                    </a:lnTo>
                    <a:lnTo>
                      <a:pt x="1222" y="2787"/>
                    </a:lnTo>
                    <a:lnTo>
                      <a:pt x="1199" y="2766"/>
                    </a:lnTo>
                    <a:lnTo>
                      <a:pt x="1179" y="2741"/>
                    </a:lnTo>
                    <a:lnTo>
                      <a:pt x="1163" y="2714"/>
                    </a:lnTo>
                    <a:lnTo>
                      <a:pt x="1153" y="2684"/>
                    </a:lnTo>
                    <a:lnTo>
                      <a:pt x="1147" y="2652"/>
                    </a:lnTo>
                    <a:lnTo>
                      <a:pt x="1139" y="2574"/>
                    </a:lnTo>
                    <a:lnTo>
                      <a:pt x="1134" y="2501"/>
                    </a:lnTo>
                    <a:lnTo>
                      <a:pt x="1130" y="2434"/>
                    </a:lnTo>
                    <a:lnTo>
                      <a:pt x="1127" y="2368"/>
                    </a:lnTo>
                    <a:lnTo>
                      <a:pt x="1125" y="2305"/>
                    </a:lnTo>
                    <a:lnTo>
                      <a:pt x="1125" y="2244"/>
                    </a:lnTo>
                    <a:lnTo>
                      <a:pt x="1125" y="2181"/>
                    </a:lnTo>
                    <a:lnTo>
                      <a:pt x="1127" y="2116"/>
                    </a:lnTo>
                    <a:lnTo>
                      <a:pt x="1131" y="2048"/>
                    </a:lnTo>
                    <a:lnTo>
                      <a:pt x="1136" y="1975"/>
                    </a:lnTo>
                    <a:lnTo>
                      <a:pt x="1141" y="1897"/>
                    </a:lnTo>
                    <a:lnTo>
                      <a:pt x="1148" y="1856"/>
                    </a:lnTo>
                    <a:lnTo>
                      <a:pt x="1161" y="1816"/>
                    </a:lnTo>
                    <a:lnTo>
                      <a:pt x="1180" y="1779"/>
                    </a:lnTo>
                    <a:lnTo>
                      <a:pt x="1206" y="1746"/>
                    </a:lnTo>
                    <a:lnTo>
                      <a:pt x="1235" y="1717"/>
                    </a:lnTo>
                    <a:lnTo>
                      <a:pt x="1269" y="1692"/>
                    </a:lnTo>
                    <a:lnTo>
                      <a:pt x="1305" y="1673"/>
                    </a:lnTo>
                    <a:lnTo>
                      <a:pt x="1345" y="1661"/>
                    </a:lnTo>
                    <a:lnTo>
                      <a:pt x="1386" y="1654"/>
                    </a:lnTo>
                    <a:lnTo>
                      <a:pt x="1410" y="1652"/>
                    </a:lnTo>
                    <a:lnTo>
                      <a:pt x="1387" y="1615"/>
                    </a:lnTo>
                    <a:lnTo>
                      <a:pt x="1368" y="1576"/>
                    </a:lnTo>
                    <a:lnTo>
                      <a:pt x="1353" y="1534"/>
                    </a:lnTo>
                    <a:lnTo>
                      <a:pt x="1344" y="1489"/>
                    </a:lnTo>
                    <a:lnTo>
                      <a:pt x="1338" y="1490"/>
                    </a:lnTo>
                    <a:lnTo>
                      <a:pt x="1333" y="1490"/>
                    </a:lnTo>
                    <a:lnTo>
                      <a:pt x="993" y="1490"/>
                    </a:lnTo>
                    <a:lnTo>
                      <a:pt x="992" y="1490"/>
                    </a:lnTo>
                    <a:lnTo>
                      <a:pt x="991" y="1542"/>
                    </a:lnTo>
                    <a:lnTo>
                      <a:pt x="988" y="1596"/>
                    </a:lnTo>
                    <a:lnTo>
                      <a:pt x="985" y="1652"/>
                    </a:lnTo>
                    <a:lnTo>
                      <a:pt x="980" y="1713"/>
                    </a:lnTo>
                    <a:lnTo>
                      <a:pt x="974" y="1777"/>
                    </a:lnTo>
                    <a:lnTo>
                      <a:pt x="968" y="1811"/>
                    </a:lnTo>
                    <a:lnTo>
                      <a:pt x="956" y="1841"/>
                    </a:lnTo>
                    <a:lnTo>
                      <a:pt x="939" y="1869"/>
                    </a:lnTo>
                    <a:lnTo>
                      <a:pt x="917" y="1893"/>
                    </a:lnTo>
                    <a:lnTo>
                      <a:pt x="890" y="1912"/>
                    </a:lnTo>
                    <a:lnTo>
                      <a:pt x="890" y="1932"/>
                    </a:lnTo>
                    <a:lnTo>
                      <a:pt x="887" y="1966"/>
                    </a:lnTo>
                    <a:lnTo>
                      <a:pt x="877" y="1998"/>
                    </a:lnTo>
                    <a:lnTo>
                      <a:pt x="861" y="2027"/>
                    </a:lnTo>
                    <a:lnTo>
                      <a:pt x="841" y="2053"/>
                    </a:lnTo>
                    <a:lnTo>
                      <a:pt x="815" y="2073"/>
                    </a:lnTo>
                    <a:lnTo>
                      <a:pt x="786" y="2089"/>
                    </a:lnTo>
                    <a:lnTo>
                      <a:pt x="755" y="2099"/>
                    </a:lnTo>
                    <a:lnTo>
                      <a:pt x="720" y="2102"/>
                    </a:lnTo>
                    <a:lnTo>
                      <a:pt x="272" y="2102"/>
                    </a:lnTo>
                    <a:lnTo>
                      <a:pt x="239" y="2099"/>
                    </a:lnTo>
                    <a:lnTo>
                      <a:pt x="206" y="2089"/>
                    </a:lnTo>
                    <a:lnTo>
                      <a:pt x="177" y="2073"/>
                    </a:lnTo>
                    <a:lnTo>
                      <a:pt x="151" y="2053"/>
                    </a:lnTo>
                    <a:lnTo>
                      <a:pt x="131" y="2027"/>
                    </a:lnTo>
                    <a:lnTo>
                      <a:pt x="115" y="1998"/>
                    </a:lnTo>
                    <a:lnTo>
                      <a:pt x="106" y="1966"/>
                    </a:lnTo>
                    <a:lnTo>
                      <a:pt x="102" y="1932"/>
                    </a:lnTo>
                    <a:lnTo>
                      <a:pt x="102" y="1912"/>
                    </a:lnTo>
                    <a:lnTo>
                      <a:pt x="77" y="1892"/>
                    </a:lnTo>
                    <a:lnTo>
                      <a:pt x="55" y="1868"/>
                    </a:lnTo>
                    <a:lnTo>
                      <a:pt x="37" y="1841"/>
                    </a:lnTo>
                    <a:lnTo>
                      <a:pt x="25" y="1810"/>
                    </a:lnTo>
                    <a:lnTo>
                      <a:pt x="18" y="1777"/>
                    </a:lnTo>
                    <a:lnTo>
                      <a:pt x="12" y="1707"/>
                    </a:lnTo>
                    <a:lnTo>
                      <a:pt x="8" y="1640"/>
                    </a:lnTo>
                    <a:lnTo>
                      <a:pt x="4" y="1580"/>
                    </a:lnTo>
                    <a:lnTo>
                      <a:pt x="2" y="1522"/>
                    </a:lnTo>
                    <a:lnTo>
                      <a:pt x="0" y="1465"/>
                    </a:lnTo>
                    <a:lnTo>
                      <a:pt x="0" y="1408"/>
                    </a:lnTo>
                    <a:lnTo>
                      <a:pt x="3" y="1349"/>
                    </a:lnTo>
                    <a:lnTo>
                      <a:pt x="5" y="1289"/>
                    </a:lnTo>
                    <a:lnTo>
                      <a:pt x="9" y="1222"/>
                    </a:lnTo>
                    <a:lnTo>
                      <a:pt x="14" y="1152"/>
                    </a:lnTo>
                    <a:lnTo>
                      <a:pt x="21" y="1111"/>
                    </a:lnTo>
                    <a:lnTo>
                      <a:pt x="35" y="1073"/>
                    </a:lnTo>
                    <a:lnTo>
                      <a:pt x="55" y="1038"/>
                    </a:lnTo>
                    <a:lnTo>
                      <a:pt x="80" y="1007"/>
                    </a:lnTo>
                    <a:lnTo>
                      <a:pt x="110" y="980"/>
                    </a:lnTo>
                    <a:lnTo>
                      <a:pt x="144" y="958"/>
                    </a:lnTo>
                    <a:lnTo>
                      <a:pt x="181" y="943"/>
                    </a:lnTo>
                    <a:lnTo>
                      <a:pt x="220" y="933"/>
                    </a:lnTo>
                    <a:lnTo>
                      <a:pt x="202" y="897"/>
                    </a:lnTo>
                    <a:lnTo>
                      <a:pt x="189" y="858"/>
                    </a:lnTo>
                    <a:lnTo>
                      <a:pt x="181" y="817"/>
                    </a:lnTo>
                    <a:lnTo>
                      <a:pt x="178" y="773"/>
                    </a:lnTo>
                    <a:lnTo>
                      <a:pt x="182" y="724"/>
                    </a:lnTo>
                    <a:lnTo>
                      <a:pt x="193" y="677"/>
                    </a:lnTo>
                    <a:lnTo>
                      <a:pt x="211" y="633"/>
                    </a:lnTo>
                    <a:lnTo>
                      <a:pt x="234" y="592"/>
                    </a:lnTo>
                    <a:lnTo>
                      <a:pt x="264" y="556"/>
                    </a:lnTo>
                    <a:lnTo>
                      <a:pt x="298" y="523"/>
                    </a:lnTo>
                    <a:lnTo>
                      <a:pt x="336" y="497"/>
                    </a:lnTo>
                    <a:lnTo>
                      <a:pt x="379" y="476"/>
                    </a:lnTo>
                    <a:lnTo>
                      <a:pt x="424" y="462"/>
                    </a:lnTo>
                    <a:lnTo>
                      <a:pt x="472" y="453"/>
                    </a:lnTo>
                    <a:lnTo>
                      <a:pt x="472" y="181"/>
                    </a:lnTo>
                    <a:lnTo>
                      <a:pt x="476" y="148"/>
                    </a:lnTo>
                    <a:lnTo>
                      <a:pt x="484" y="117"/>
                    </a:lnTo>
                    <a:lnTo>
                      <a:pt x="498" y="89"/>
                    </a:lnTo>
                    <a:lnTo>
                      <a:pt x="517" y="64"/>
                    </a:lnTo>
                    <a:lnTo>
                      <a:pt x="540" y="42"/>
                    </a:lnTo>
                    <a:lnTo>
                      <a:pt x="566" y="24"/>
                    </a:lnTo>
                    <a:lnTo>
                      <a:pt x="596" y="11"/>
                    </a:lnTo>
                    <a:lnTo>
                      <a:pt x="629" y="2"/>
                    </a:lnTo>
                    <a:lnTo>
                      <a:pt x="663"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6" name="Freeform 73"/>
              <p:cNvSpPr>
                <a:spLocks noEditPoints="1"/>
              </p:cNvSpPr>
              <p:nvPr/>
            </p:nvSpPr>
            <p:spPr bwMode="auto">
              <a:xfrm>
                <a:off x="11127620" y="2462707"/>
                <a:ext cx="474946" cy="543795"/>
              </a:xfrm>
              <a:custGeom>
                <a:avLst/>
                <a:gdLst>
                  <a:gd name="T0" fmla="*/ 1688 w 2036"/>
                  <a:gd name="T1" fmla="*/ 1188 h 2331"/>
                  <a:gd name="T2" fmla="*/ 1886 w 2036"/>
                  <a:gd name="T3" fmla="*/ 1201 h 2331"/>
                  <a:gd name="T4" fmla="*/ 1987 w 2036"/>
                  <a:gd name="T5" fmla="*/ 1255 h 2331"/>
                  <a:gd name="T6" fmla="*/ 2026 w 2036"/>
                  <a:gd name="T7" fmla="*/ 1411 h 2331"/>
                  <a:gd name="T8" fmla="*/ 2036 w 2036"/>
                  <a:gd name="T9" fmla="*/ 1672 h 2331"/>
                  <a:gd name="T10" fmla="*/ 2028 w 2036"/>
                  <a:gd name="T11" fmla="*/ 1921 h 2331"/>
                  <a:gd name="T12" fmla="*/ 2000 w 2036"/>
                  <a:gd name="T13" fmla="*/ 2106 h 2331"/>
                  <a:gd name="T14" fmla="*/ 1936 w 2036"/>
                  <a:gd name="T15" fmla="*/ 2137 h 2331"/>
                  <a:gd name="T16" fmla="*/ 1921 w 2036"/>
                  <a:gd name="T17" fmla="*/ 2141 h 2331"/>
                  <a:gd name="T18" fmla="*/ 1902 w 2036"/>
                  <a:gd name="T19" fmla="*/ 2305 h 2331"/>
                  <a:gd name="T20" fmla="*/ 1308 w 2036"/>
                  <a:gd name="T21" fmla="*/ 2331 h 2331"/>
                  <a:gd name="T22" fmla="*/ 1250 w 2036"/>
                  <a:gd name="T23" fmla="*/ 2288 h 2331"/>
                  <a:gd name="T24" fmla="*/ 1236 w 2036"/>
                  <a:gd name="T25" fmla="*/ 2141 h 2331"/>
                  <a:gd name="T26" fmla="*/ 1213 w 2036"/>
                  <a:gd name="T27" fmla="*/ 2135 h 2331"/>
                  <a:gd name="T28" fmla="*/ 1151 w 2036"/>
                  <a:gd name="T29" fmla="*/ 2089 h 2331"/>
                  <a:gd name="T30" fmla="*/ 1129 w 2036"/>
                  <a:gd name="T31" fmla="*/ 1855 h 2331"/>
                  <a:gd name="T32" fmla="*/ 1125 w 2036"/>
                  <a:gd name="T33" fmla="*/ 1610 h 2331"/>
                  <a:gd name="T34" fmla="*/ 1140 w 2036"/>
                  <a:gd name="T35" fmla="*/ 1334 h 2331"/>
                  <a:gd name="T36" fmla="*/ 1195 w 2036"/>
                  <a:gd name="T37" fmla="*/ 1234 h 2331"/>
                  <a:gd name="T38" fmla="*/ 1334 w 2036"/>
                  <a:gd name="T39" fmla="*/ 1198 h 2331"/>
                  <a:gd name="T40" fmla="*/ 1510 w 2036"/>
                  <a:gd name="T41" fmla="*/ 1187 h 2331"/>
                  <a:gd name="T42" fmla="*/ 1624 w 2036"/>
                  <a:gd name="T43" fmla="*/ 622 h 2331"/>
                  <a:gd name="T44" fmla="*/ 1758 w 2036"/>
                  <a:gd name="T45" fmla="*/ 691 h 2331"/>
                  <a:gd name="T46" fmla="*/ 1826 w 2036"/>
                  <a:gd name="T47" fmla="*/ 824 h 2331"/>
                  <a:gd name="T48" fmla="*/ 1802 w 2036"/>
                  <a:gd name="T49" fmla="*/ 976 h 2331"/>
                  <a:gd name="T50" fmla="*/ 1696 w 2036"/>
                  <a:gd name="T51" fmla="*/ 1082 h 2331"/>
                  <a:gd name="T52" fmla="*/ 1545 w 2036"/>
                  <a:gd name="T53" fmla="*/ 1106 h 2331"/>
                  <a:gd name="T54" fmla="*/ 1411 w 2036"/>
                  <a:gd name="T55" fmla="*/ 1037 h 2331"/>
                  <a:gd name="T56" fmla="*/ 1342 w 2036"/>
                  <a:gd name="T57" fmla="*/ 904 h 2331"/>
                  <a:gd name="T58" fmla="*/ 1366 w 2036"/>
                  <a:gd name="T59" fmla="*/ 752 h 2331"/>
                  <a:gd name="T60" fmla="*/ 1472 w 2036"/>
                  <a:gd name="T61" fmla="*/ 646 h 2331"/>
                  <a:gd name="T62" fmla="*/ 362 w 2036"/>
                  <a:gd name="T63" fmla="*/ 466 h 2331"/>
                  <a:gd name="T64" fmla="*/ 491 w 2036"/>
                  <a:gd name="T65" fmla="*/ 470 h 2331"/>
                  <a:gd name="T66" fmla="*/ 655 w 2036"/>
                  <a:gd name="T67" fmla="*/ 484 h 2331"/>
                  <a:gd name="T68" fmla="*/ 733 w 2036"/>
                  <a:gd name="T69" fmla="*/ 562 h 2331"/>
                  <a:gd name="T70" fmla="*/ 751 w 2036"/>
                  <a:gd name="T71" fmla="*/ 781 h 2331"/>
                  <a:gd name="T72" fmla="*/ 748 w 2036"/>
                  <a:gd name="T73" fmla="*/ 1002 h 2331"/>
                  <a:gd name="T74" fmla="*/ 729 w 2036"/>
                  <a:gd name="T75" fmla="*/ 1215 h 2331"/>
                  <a:gd name="T76" fmla="*/ 669 w 2036"/>
                  <a:gd name="T77" fmla="*/ 1250 h 2331"/>
                  <a:gd name="T78" fmla="*/ 658 w 2036"/>
                  <a:gd name="T79" fmla="*/ 1255 h 2331"/>
                  <a:gd name="T80" fmla="*/ 641 w 2036"/>
                  <a:gd name="T81" fmla="*/ 1390 h 2331"/>
                  <a:gd name="T82" fmla="*/ 152 w 2036"/>
                  <a:gd name="T83" fmla="*/ 1411 h 2331"/>
                  <a:gd name="T84" fmla="*/ 104 w 2036"/>
                  <a:gd name="T85" fmla="*/ 1375 h 2331"/>
                  <a:gd name="T86" fmla="*/ 92 w 2036"/>
                  <a:gd name="T87" fmla="*/ 1253 h 2331"/>
                  <a:gd name="T88" fmla="*/ 74 w 2036"/>
                  <a:gd name="T89" fmla="*/ 1250 h 2331"/>
                  <a:gd name="T90" fmla="*/ 18 w 2036"/>
                  <a:gd name="T91" fmla="*/ 1194 h 2331"/>
                  <a:gd name="T92" fmla="*/ 1 w 2036"/>
                  <a:gd name="T93" fmla="*/ 946 h 2331"/>
                  <a:gd name="T94" fmla="*/ 5 w 2036"/>
                  <a:gd name="T95" fmla="*/ 721 h 2331"/>
                  <a:gd name="T96" fmla="*/ 31 w 2036"/>
                  <a:gd name="T97" fmla="*/ 536 h 2331"/>
                  <a:gd name="T98" fmla="*/ 123 w 2036"/>
                  <a:gd name="T99" fmla="*/ 480 h 2331"/>
                  <a:gd name="T100" fmla="*/ 297 w 2036"/>
                  <a:gd name="T101" fmla="*/ 469 h 2331"/>
                  <a:gd name="T102" fmla="*/ 416 w 2036"/>
                  <a:gd name="T103" fmla="*/ 3 h 2331"/>
                  <a:gd name="T104" fmla="*/ 534 w 2036"/>
                  <a:gd name="T105" fmla="*/ 71 h 2331"/>
                  <a:gd name="T106" fmla="*/ 582 w 2036"/>
                  <a:gd name="T107" fmla="*/ 201 h 2331"/>
                  <a:gd name="T108" fmla="*/ 534 w 2036"/>
                  <a:gd name="T109" fmla="*/ 332 h 2331"/>
                  <a:gd name="T110" fmla="*/ 416 w 2036"/>
                  <a:gd name="T111" fmla="*/ 400 h 2331"/>
                  <a:gd name="T112" fmla="*/ 278 w 2036"/>
                  <a:gd name="T113" fmla="*/ 376 h 2331"/>
                  <a:gd name="T114" fmla="*/ 190 w 2036"/>
                  <a:gd name="T115" fmla="*/ 272 h 2331"/>
                  <a:gd name="T116" fmla="*/ 190 w 2036"/>
                  <a:gd name="T117" fmla="*/ 131 h 2331"/>
                  <a:gd name="T118" fmla="*/ 278 w 2036"/>
                  <a:gd name="T119" fmla="*/ 27 h 2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36" h="2331">
                    <a:moveTo>
                      <a:pt x="1580" y="1186"/>
                    </a:moveTo>
                    <a:lnTo>
                      <a:pt x="1614" y="1186"/>
                    </a:lnTo>
                    <a:lnTo>
                      <a:pt x="1650" y="1187"/>
                    </a:lnTo>
                    <a:lnTo>
                      <a:pt x="1688" y="1188"/>
                    </a:lnTo>
                    <a:lnTo>
                      <a:pt x="1729" y="1190"/>
                    </a:lnTo>
                    <a:lnTo>
                      <a:pt x="1775" y="1194"/>
                    </a:lnTo>
                    <a:lnTo>
                      <a:pt x="1827" y="1198"/>
                    </a:lnTo>
                    <a:lnTo>
                      <a:pt x="1886" y="1201"/>
                    </a:lnTo>
                    <a:lnTo>
                      <a:pt x="1915" y="1206"/>
                    </a:lnTo>
                    <a:lnTo>
                      <a:pt x="1942" y="1218"/>
                    </a:lnTo>
                    <a:lnTo>
                      <a:pt x="1966" y="1234"/>
                    </a:lnTo>
                    <a:lnTo>
                      <a:pt x="1987" y="1255"/>
                    </a:lnTo>
                    <a:lnTo>
                      <a:pt x="2004" y="1279"/>
                    </a:lnTo>
                    <a:lnTo>
                      <a:pt x="2014" y="1305"/>
                    </a:lnTo>
                    <a:lnTo>
                      <a:pt x="2020" y="1334"/>
                    </a:lnTo>
                    <a:lnTo>
                      <a:pt x="2026" y="1411"/>
                    </a:lnTo>
                    <a:lnTo>
                      <a:pt x="2030" y="1482"/>
                    </a:lnTo>
                    <a:lnTo>
                      <a:pt x="2034" y="1547"/>
                    </a:lnTo>
                    <a:lnTo>
                      <a:pt x="2036" y="1610"/>
                    </a:lnTo>
                    <a:lnTo>
                      <a:pt x="2036" y="1672"/>
                    </a:lnTo>
                    <a:lnTo>
                      <a:pt x="2036" y="1731"/>
                    </a:lnTo>
                    <a:lnTo>
                      <a:pt x="2035" y="1793"/>
                    </a:lnTo>
                    <a:lnTo>
                      <a:pt x="2031" y="1855"/>
                    </a:lnTo>
                    <a:lnTo>
                      <a:pt x="2028" y="1921"/>
                    </a:lnTo>
                    <a:lnTo>
                      <a:pt x="2022" y="1992"/>
                    </a:lnTo>
                    <a:lnTo>
                      <a:pt x="2016" y="2068"/>
                    </a:lnTo>
                    <a:lnTo>
                      <a:pt x="2011" y="2089"/>
                    </a:lnTo>
                    <a:lnTo>
                      <a:pt x="2000" y="2106"/>
                    </a:lnTo>
                    <a:lnTo>
                      <a:pt x="1985" y="2120"/>
                    </a:lnTo>
                    <a:lnTo>
                      <a:pt x="1967" y="2131"/>
                    </a:lnTo>
                    <a:lnTo>
                      <a:pt x="1948" y="2135"/>
                    </a:lnTo>
                    <a:lnTo>
                      <a:pt x="1936" y="2137"/>
                    </a:lnTo>
                    <a:lnTo>
                      <a:pt x="1930" y="2138"/>
                    </a:lnTo>
                    <a:lnTo>
                      <a:pt x="1927" y="2140"/>
                    </a:lnTo>
                    <a:lnTo>
                      <a:pt x="1925" y="2141"/>
                    </a:lnTo>
                    <a:lnTo>
                      <a:pt x="1921" y="2141"/>
                    </a:lnTo>
                    <a:lnTo>
                      <a:pt x="1913" y="2142"/>
                    </a:lnTo>
                    <a:lnTo>
                      <a:pt x="1913" y="2269"/>
                    </a:lnTo>
                    <a:lnTo>
                      <a:pt x="1910" y="2288"/>
                    </a:lnTo>
                    <a:lnTo>
                      <a:pt x="1902" y="2305"/>
                    </a:lnTo>
                    <a:lnTo>
                      <a:pt x="1889" y="2319"/>
                    </a:lnTo>
                    <a:lnTo>
                      <a:pt x="1872" y="2327"/>
                    </a:lnTo>
                    <a:lnTo>
                      <a:pt x="1852" y="2331"/>
                    </a:lnTo>
                    <a:lnTo>
                      <a:pt x="1308" y="2331"/>
                    </a:lnTo>
                    <a:lnTo>
                      <a:pt x="1289" y="2327"/>
                    </a:lnTo>
                    <a:lnTo>
                      <a:pt x="1272" y="2319"/>
                    </a:lnTo>
                    <a:lnTo>
                      <a:pt x="1259" y="2305"/>
                    </a:lnTo>
                    <a:lnTo>
                      <a:pt x="1250" y="2288"/>
                    </a:lnTo>
                    <a:lnTo>
                      <a:pt x="1248" y="2269"/>
                    </a:lnTo>
                    <a:lnTo>
                      <a:pt x="1248" y="2142"/>
                    </a:lnTo>
                    <a:lnTo>
                      <a:pt x="1239" y="2141"/>
                    </a:lnTo>
                    <a:lnTo>
                      <a:pt x="1236" y="2141"/>
                    </a:lnTo>
                    <a:lnTo>
                      <a:pt x="1233" y="2140"/>
                    </a:lnTo>
                    <a:lnTo>
                      <a:pt x="1231" y="2138"/>
                    </a:lnTo>
                    <a:lnTo>
                      <a:pt x="1225" y="2137"/>
                    </a:lnTo>
                    <a:lnTo>
                      <a:pt x="1213" y="2135"/>
                    </a:lnTo>
                    <a:lnTo>
                      <a:pt x="1193" y="2131"/>
                    </a:lnTo>
                    <a:lnTo>
                      <a:pt x="1175" y="2120"/>
                    </a:lnTo>
                    <a:lnTo>
                      <a:pt x="1161" y="2106"/>
                    </a:lnTo>
                    <a:lnTo>
                      <a:pt x="1151" y="2089"/>
                    </a:lnTo>
                    <a:lnTo>
                      <a:pt x="1145" y="2068"/>
                    </a:lnTo>
                    <a:lnTo>
                      <a:pt x="1139" y="1992"/>
                    </a:lnTo>
                    <a:lnTo>
                      <a:pt x="1133" y="1921"/>
                    </a:lnTo>
                    <a:lnTo>
                      <a:pt x="1129" y="1855"/>
                    </a:lnTo>
                    <a:lnTo>
                      <a:pt x="1126" y="1793"/>
                    </a:lnTo>
                    <a:lnTo>
                      <a:pt x="1125" y="1731"/>
                    </a:lnTo>
                    <a:lnTo>
                      <a:pt x="1125" y="1672"/>
                    </a:lnTo>
                    <a:lnTo>
                      <a:pt x="1125" y="1610"/>
                    </a:lnTo>
                    <a:lnTo>
                      <a:pt x="1127" y="1547"/>
                    </a:lnTo>
                    <a:lnTo>
                      <a:pt x="1131" y="1482"/>
                    </a:lnTo>
                    <a:lnTo>
                      <a:pt x="1134" y="1411"/>
                    </a:lnTo>
                    <a:lnTo>
                      <a:pt x="1140" y="1334"/>
                    </a:lnTo>
                    <a:lnTo>
                      <a:pt x="1146" y="1305"/>
                    </a:lnTo>
                    <a:lnTo>
                      <a:pt x="1157" y="1279"/>
                    </a:lnTo>
                    <a:lnTo>
                      <a:pt x="1174" y="1255"/>
                    </a:lnTo>
                    <a:lnTo>
                      <a:pt x="1195" y="1234"/>
                    </a:lnTo>
                    <a:lnTo>
                      <a:pt x="1219" y="1218"/>
                    </a:lnTo>
                    <a:lnTo>
                      <a:pt x="1245" y="1206"/>
                    </a:lnTo>
                    <a:lnTo>
                      <a:pt x="1274" y="1201"/>
                    </a:lnTo>
                    <a:lnTo>
                      <a:pt x="1334" y="1198"/>
                    </a:lnTo>
                    <a:lnTo>
                      <a:pt x="1386" y="1194"/>
                    </a:lnTo>
                    <a:lnTo>
                      <a:pt x="1432" y="1190"/>
                    </a:lnTo>
                    <a:lnTo>
                      <a:pt x="1473" y="1188"/>
                    </a:lnTo>
                    <a:lnTo>
                      <a:pt x="1510" y="1187"/>
                    </a:lnTo>
                    <a:lnTo>
                      <a:pt x="1546" y="1186"/>
                    </a:lnTo>
                    <a:lnTo>
                      <a:pt x="1580" y="1186"/>
                    </a:lnTo>
                    <a:close/>
                    <a:moveTo>
                      <a:pt x="1584" y="620"/>
                    </a:moveTo>
                    <a:lnTo>
                      <a:pt x="1624" y="622"/>
                    </a:lnTo>
                    <a:lnTo>
                      <a:pt x="1661" y="632"/>
                    </a:lnTo>
                    <a:lnTo>
                      <a:pt x="1696" y="646"/>
                    </a:lnTo>
                    <a:lnTo>
                      <a:pt x="1729" y="667"/>
                    </a:lnTo>
                    <a:lnTo>
                      <a:pt x="1758" y="691"/>
                    </a:lnTo>
                    <a:lnTo>
                      <a:pt x="1782" y="720"/>
                    </a:lnTo>
                    <a:lnTo>
                      <a:pt x="1802" y="752"/>
                    </a:lnTo>
                    <a:lnTo>
                      <a:pt x="1817" y="787"/>
                    </a:lnTo>
                    <a:lnTo>
                      <a:pt x="1826" y="824"/>
                    </a:lnTo>
                    <a:lnTo>
                      <a:pt x="1829" y="864"/>
                    </a:lnTo>
                    <a:lnTo>
                      <a:pt x="1826" y="904"/>
                    </a:lnTo>
                    <a:lnTo>
                      <a:pt x="1817" y="941"/>
                    </a:lnTo>
                    <a:lnTo>
                      <a:pt x="1802" y="976"/>
                    </a:lnTo>
                    <a:lnTo>
                      <a:pt x="1782" y="1009"/>
                    </a:lnTo>
                    <a:lnTo>
                      <a:pt x="1758" y="1037"/>
                    </a:lnTo>
                    <a:lnTo>
                      <a:pt x="1729" y="1062"/>
                    </a:lnTo>
                    <a:lnTo>
                      <a:pt x="1696" y="1082"/>
                    </a:lnTo>
                    <a:lnTo>
                      <a:pt x="1661" y="1097"/>
                    </a:lnTo>
                    <a:lnTo>
                      <a:pt x="1624" y="1106"/>
                    </a:lnTo>
                    <a:lnTo>
                      <a:pt x="1584" y="1109"/>
                    </a:lnTo>
                    <a:lnTo>
                      <a:pt x="1545" y="1106"/>
                    </a:lnTo>
                    <a:lnTo>
                      <a:pt x="1507" y="1097"/>
                    </a:lnTo>
                    <a:lnTo>
                      <a:pt x="1472" y="1082"/>
                    </a:lnTo>
                    <a:lnTo>
                      <a:pt x="1440" y="1062"/>
                    </a:lnTo>
                    <a:lnTo>
                      <a:pt x="1411" y="1037"/>
                    </a:lnTo>
                    <a:lnTo>
                      <a:pt x="1387" y="1009"/>
                    </a:lnTo>
                    <a:lnTo>
                      <a:pt x="1366" y="976"/>
                    </a:lnTo>
                    <a:lnTo>
                      <a:pt x="1352" y="941"/>
                    </a:lnTo>
                    <a:lnTo>
                      <a:pt x="1342" y="904"/>
                    </a:lnTo>
                    <a:lnTo>
                      <a:pt x="1340" y="864"/>
                    </a:lnTo>
                    <a:lnTo>
                      <a:pt x="1342" y="824"/>
                    </a:lnTo>
                    <a:lnTo>
                      <a:pt x="1352" y="787"/>
                    </a:lnTo>
                    <a:lnTo>
                      <a:pt x="1366" y="752"/>
                    </a:lnTo>
                    <a:lnTo>
                      <a:pt x="1387" y="720"/>
                    </a:lnTo>
                    <a:lnTo>
                      <a:pt x="1411" y="691"/>
                    </a:lnTo>
                    <a:lnTo>
                      <a:pt x="1440" y="667"/>
                    </a:lnTo>
                    <a:lnTo>
                      <a:pt x="1472" y="646"/>
                    </a:lnTo>
                    <a:lnTo>
                      <a:pt x="1507" y="632"/>
                    </a:lnTo>
                    <a:lnTo>
                      <a:pt x="1545" y="622"/>
                    </a:lnTo>
                    <a:lnTo>
                      <a:pt x="1584" y="620"/>
                    </a:lnTo>
                    <a:close/>
                    <a:moveTo>
                      <a:pt x="362" y="466"/>
                    </a:moveTo>
                    <a:lnTo>
                      <a:pt x="392" y="466"/>
                    </a:lnTo>
                    <a:lnTo>
                      <a:pt x="422" y="467"/>
                    </a:lnTo>
                    <a:lnTo>
                      <a:pt x="455" y="469"/>
                    </a:lnTo>
                    <a:lnTo>
                      <a:pt x="491" y="470"/>
                    </a:lnTo>
                    <a:lnTo>
                      <a:pt x="531" y="472"/>
                    </a:lnTo>
                    <a:lnTo>
                      <a:pt x="577" y="476"/>
                    </a:lnTo>
                    <a:lnTo>
                      <a:pt x="629" y="480"/>
                    </a:lnTo>
                    <a:lnTo>
                      <a:pt x="655" y="484"/>
                    </a:lnTo>
                    <a:lnTo>
                      <a:pt x="681" y="496"/>
                    </a:lnTo>
                    <a:lnTo>
                      <a:pt x="703" y="515"/>
                    </a:lnTo>
                    <a:lnTo>
                      <a:pt x="721" y="536"/>
                    </a:lnTo>
                    <a:lnTo>
                      <a:pt x="733" y="562"/>
                    </a:lnTo>
                    <a:lnTo>
                      <a:pt x="739" y="588"/>
                    </a:lnTo>
                    <a:lnTo>
                      <a:pt x="744" y="658"/>
                    </a:lnTo>
                    <a:lnTo>
                      <a:pt x="748" y="721"/>
                    </a:lnTo>
                    <a:lnTo>
                      <a:pt x="751" y="781"/>
                    </a:lnTo>
                    <a:lnTo>
                      <a:pt x="752" y="836"/>
                    </a:lnTo>
                    <a:lnTo>
                      <a:pt x="752" y="892"/>
                    </a:lnTo>
                    <a:lnTo>
                      <a:pt x="751" y="946"/>
                    </a:lnTo>
                    <a:lnTo>
                      <a:pt x="748" y="1002"/>
                    </a:lnTo>
                    <a:lnTo>
                      <a:pt x="746" y="1061"/>
                    </a:lnTo>
                    <a:lnTo>
                      <a:pt x="741" y="1125"/>
                    </a:lnTo>
                    <a:lnTo>
                      <a:pt x="735" y="1194"/>
                    </a:lnTo>
                    <a:lnTo>
                      <a:pt x="729" y="1215"/>
                    </a:lnTo>
                    <a:lnTo>
                      <a:pt x="716" y="1232"/>
                    </a:lnTo>
                    <a:lnTo>
                      <a:pt x="699" y="1244"/>
                    </a:lnTo>
                    <a:lnTo>
                      <a:pt x="680" y="1250"/>
                    </a:lnTo>
                    <a:lnTo>
                      <a:pt x="669" y="1250"/>
                    </a:lnTo>
                    <a:lnTo>
                      <a:pt x="664" y="1251"/>
                    </a:lnTo>
                    <a:lnTo>
                      <a:pt x="663" y="1252"/>
                    </a:lnTo>
                    <a:lnTo>
                      <a:pt x="660" y="1253"/>
                    </a:lnTo>
                    <a:lnTo>
                      <a:pt x="658" y="1255"/>
                    </a:lnTo>
                    <a:lnTo>
                      <a:pt x="651" y="1256"/>
                    </a:lnTo>
                    <a:lnTo>
                      <a:pt x="651" y="1360"/>
                    </a:lnTo>
                    <a:lnTo>
                      <a:pt x="648" y="1375"/>
                    </a:lnTo>
                    <a:lnTo>
                      <a:pt x="641" y="1390"/>
                    </a:lnTo>
                    <a:lnTo>
                      <a:pt x="630" y="1401"/>
                    </a:lnTo>
                    <a:lnTo>
                      <a:pt x="617" y="1408"/>
                    </a:lnTo>
                    <a:lnTo>
                      <a:pt x="600" y="1411"/>
                    </a:lnTo>
                    <a:lnTo>
                      <a:pt x="152" y="1411"/>
                    </a:lnTo>
                    <a:lnTo>
                      <a:pt x="137" y="1408"/>
                    </a:lnTo>
                    <a:lnTo>
                      <a:pt x="122" y="1401"/>
                    </a:lnTo>
                    <a:lnTo>
                      <a:pt x="111" y="1390"/>
                    </a:lnTo>
                    <a:lnTo>
                      <a:pt x="104" y="1375"/>
                    </a:lnTo>
                    <a:lnTo>
                      <a:pt x="102" y="1360"/>
                    </a:lnTo>
                    <a:lnTo>
                      <a:pt x="102" y="1256"/>
                    </a:lnTo>
                    <a:lnTo>
                      <a:pt x="94" y="1255"/>
                    </a:lnTo>
                    <a:lnTo>
                      <a:pt x="92" y="1253"/>
                    </a:lnTo>
                    <a:lnTo>
                      <a:pt x="91" y="1252"/>
                    </a:lnTo>
                    <a:lnTo>
                      <a:pt x="88" y="1251"/>
                    </a:lnTo>
                    <a:lnTo>
                      <a:pt x="83" y="1250"/>
                    </a:lnTo>
                    <a:lnTo>
                      <a:pt x="74" y="1250"/>
                    </a:lnTo>
                    <a:lnTo>
                      <a:pt x="53" y="1244"/>
                    </a:lnTo>
                    <a:lnTo>
                      <a:pt x="36" y="1232"/>
                    </a:lnTo>
                    <a:lnTo>
                      <a:pt x="24" y="1215"/>
                    </a:lnTo>
                    <a:lnTo>
                      <a:pt x="18" y="1194"/>
                    </a:lnTo>
                    <a:lnTo>
                      <a:pt x="12" y="1125"/>
                    </a:lnTo>
                    <a:lnTo>
                      <a:pt x="7" y="1061"/>
                    </a:lnTo>
                    <a:lnTo>
                      <a:pt x="4" y="1002"/>
                    </a:lnTo>
                    <a:lnTo>
                      <a:pt x="1" y="946"/>
                    </a:lnTo>
                    <a:lnTo>
                      <a:pt x="0" y="892"/>
                    </a:lnTo>
                    <a:lnTo>
                      <a:pt x="0" y="836"/>
                    </a:lnTo>
                    <a:lnTo>
                      <a:pt x="2" y="781"/>
                    </a:lnTo>
                    <a:lnTo>
                      <a:pt x="5" y="721"/>
                    </a:lnTo>
                    <a:lnTo>
                      <a:pt x="9" y="658"/>
                    </a:lnTo>
                    <a:lnTo>
                      <a:pt x="13" y="588"/>
                    </a:lnTo>
                    <a:lnTo>
                      <a:pt x="19" y="562"/>
                    </a:lnTo>
                    <a:lnTo>
                      <a:pt x="31" y="536"/>
                    </a:lnTo>
                    <a:lnTo>
                      <a:pt x="50" y="515"/>
                    </a:lnTo>
                    <a:lnTo>
                      <a:pt x="71" y="496"/>
                    </a:lnTo>
                    <a:lnTo>
                      <a:pt x="97" y="484"/>
                    </a:lnTo>
                    <a:lnTo>
                      <a:pt x="123" y="480"/>
                    </a:lnTo>
                    <a:lnTo>
                      <a:pt x="177" y="476"/>
                    </a:lnTo>
                    <a:lnTo>
                      <a:pt x="221" y="472"/>
                    </a:lnTo>
                    <a:lnTo>
                      <a:pt x="261" y="470"/>
                    </a:lnTo>
                    <a:lnTo>
                      <a:pt x="297" y="469"/>
                    </a:lnTo>
                    <a:lnTo>
                      <a:pt x="330" y="467"/>
                    </a:lnTo>
                    <a:lnTo>
                      <a:pt x="362" y="466"/>
                    </a:lnTo>
                    <a:close/>
                    <a:moveTo>
                      <a:pt x="380" y="0"/>
                    </a:moveTo>
                    <a:lnTo>
                      <a:pt x="416" y="3"/>
                    </a:lnTo>
                    <a:lnTo>
                      <a:pt x="450" y="12"/>
                    </a:lnTo>
                    <a:lnTo>
                      <a:pt x="481" y="27"/>
                    </a:lnTo>
                    <a:lnTo>
                      <a:pt x="509" y="47"/>
                    </a:lnTo>
                    <a:lnTo>
                      <a:pt x="534" y="71"/>
                    </a:lnTo>
                    <a:lnTo>
                      <a:pt x="554" y="100"/>
                    </a:lnTo>
                    <a:lnTo>
                      <a:pt x="568" y="131"/>
                    </a:lnTo>
                    <a:lnTo>
                      <a:pt x="578" y="165"/>
                    </a:lnTo>
                    <a:lnTo>
                      <a:pt x="582" y="201"/>
                    </a:lnTo>
                    <a:lnTo>
                      <a:pt x="578" y="238"/>
                    </a:lnTo>
                    <a:lnTo>
                      <a:pt x="568" y="272"/>
                    </a:lnTo>
                    <a:lnTo>
                      <a:pt x="554" y="303"/>
                    </a:lnTo>
                    <a:lnTo>
                      <a:pt x="534" y="332"/>
                    </a:lnTo>
                    <a:lnTo>
                      <a:pt x="509" y="356"/>
                    </a:lnTo>
                    <a:lnTo>
                      <a:pt x="481" y="376"/>
                    </a:lnTo>
                    <a:lnTo>
                      <a:pt x="450" y="391"/>
                    </a:lnTo>
                    <a:lnTo>
                      <a:pt x="416" y="400"/>
                    </a:lnTo>
                    <a:lnTo>
                      <a:pt x="380" y="403"/>
                    </a:lnTo>
                    <a:lnTo>
                      <a:pt x="343" y="400"/>
                    </a:lnTo>
                    <a:lnTo>
                      <a:pt x="310" y="391"/>
                    </a:lnTo>
                    <a:lnTo>
                      <a:pt x="278" y="376"/>
                    </a:lnTo>
                    <a:lnTo>
                      <a:pt x="249" y="356"/>
                    </a:lnTo>
                    <a:lnTo>
                      <a:pt x="225" y="332"/>
                    </a:lnTo>
                    <a:lnTo>
                      <a:pt x="206" y="303"/>
                    </a:lnTo>
                    <a:lnTo>
                      <a:pt x="190" y="272"/>
                    </a:lnTo>
                    <a:lnTo>
                      <a:pt x="181" y="238"/>
                    </a:lnTo>
                    <a:lnTo>
                      <a:pt x="178" y="201"/>
                    </a:lnTo>
                    <a:lnTo>
                      <a:pt x="181" y="165"/>
                    </a:lnTo>
                    <a:lnTo>
                      <a:pt x="190" y="131"/>
                    </a:lnTo>
                    <a:lnTo>
                      <a:pt x="206" y="100"/>
                    </a:lnTo>
                    <a:lnTo>
                      <a:pt x="225" y="71"/>
                    </a:lnTo>
                    <a:lnTo>
                      <a:pt x="249" y="47"/>
                    </a:lnTo>
                    <a:lnTo>
                      <a:pt x="278" y="27"/>
                    </a:lnTo>
                    <a:lnTo>
                      <a:pt x="310" y="12"/>
                    </a:lnTo>
                    <a:lnTo>
                      <a:pt x="343" y="3"/>
                    </a:lnTo>
                    <a:lnTo>
                      <a:pt x="380"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7" name="Freeform 74"/>
              <p:cNvSpPr>
                <a:spLocks noEditPoints="1"/>
              </p:cNvSpPr>
              <p:nvPr/>
            </p:nvSpPr>
            <p:spPr bwMode="auto">
              <a:xfrm>
                <a:off x="11237313" y="2357682"/>
                <a:ext cx="632483" cy="463276"/>
              </a:xfrm>
              <a:custGeom>
                <a:avLst/>
                <a:gdLst>
                  <a:gd name="T0" fmla="*/ 2045 w 2708"/>
                  <a:gd name="T1" fmla="*/ 1754 h 1986"/>
                  <a:gd name="T2" fmla="*/ 2157 w 2708"/>
                  <a:gd name="T3" fmla="*/ 1889 h 1986"/>
                  <a:gd name="T4" fmla="*/ 2189 w 2708"/>
                  <a:gd name="T5" fmla="*/ 1901 h 1986"/>
                  <a:gd name="T6" fmla="*/ 2207 w 2708"/>
                  <a:gd name="T7" fmla="*/ 1932 h 1986"/>
                  <a:gd name="T8" fmla="*/ 2211 w 2708"/>
                  <a:gd name="T9" fmla="*/ 1986 h 1986"/>
                  <a:gd name="T10" fmla="*/ 1686 w 2708"/>
                  <a:gd name="T11" fmla="*/ 1939 h 1986"/>
                  <a:gd name="T12" fmla="*/ 1691 w 2708"/>
                  <a:gd name="T13" fmla="*/ 1889 h 1986"/>
                  <a:gd name="T14" fmla="*/ 535 w 2708"/>
                  <a:gd name="T15" fmla="*/ 1064 h 1986"/>
                  <a:gd name="T16" fmla="*/ 822 w 2708"/>
                  <a:gd name="T17" fmla="*/ 1078 h 1986"/>
                  <a:gd name="T18" fmla="*/ 770 w 2708"/>
                  <a:gd name="T19" fmla="*/ 1159 h 1986"/>
                  <a:gd name="T20" fmla="*/ 741 w 2708"/>
                  <a:gd name="T21" fmla="*/ 1252 h 1986"/>
                  <a:gd name="T22" fmla="*/ 401 w 2708"/>
                  <a:gd name="T23" fmla="*/ 1226 h 1986"/>
                  <a:gd name="T24" fmla="*/ 409 w 2708"/>
                  <a:gd name="T25" fmla="*/ 1195 h 1986"/>
                  <a:gd name="T26" fmla="*/ 430 w 2708"/>
                  <a:gd name="T27" fmla="*/ 1176 h 1986"/>
                  <a:gd name="T28" fmla="*/ 535 w 2708"/>
                  <a:gd name="T29" fmla="*/ 1173 h 1986"/>
                  <a:gd name="T30" fmla="*/ 200 w 2708"/>
                  <a:gd name="T31" fmla="*/ 807 h 1986"/>
                  <a:gd name="T32" fmla="*/ 899 w 2708"/>
                  <a:gd name="T33" fmla="*/ 977 h 1986"/>
                  <a:gd name="T34" fmla="*/ 368 w 2708"/>
                  <a:gd name="T35" fmla="*/ 942 h 1986"/>
                  <a:gd name="T36" fmla="*/ 326 w 2708"/>
                  <a:gd name="T37" fmla="*/ 882 h 1986"/>
                  <a:gd name="T38" fmla="*/ 268 w 2708"/>
                  <a:gd name="T39" fmla="*/ 837 h 1986"/>
                  <a:gd name="T40" fmla="*/ 198 w 2708"/>
                  <a:gd name="T41" fmla="*/ 810 h 1986"/>
                  <a:gd name="T42" fmla="*/ 1114 w 2708"/>
                  <a:gd name="T43" fmla="*/ 433 h 1986"/>
                  <a:gd name="T44" fmla="*/ 2644 w 2708"/>
                  <a:gd name="T45" fmla="*/ 436 h 1986"/>
                  <a:gd name="T46" fmla="*/ 2683 w 2708"/>
                  <a:gd name="T47" fmla="*/ 456 h 1986"/>
                  <a:gd name="T48" fmla="*/ 2704 w 2708"/>
                  <a:gd name="T49" fmla="*/ 489 h 1986"/>
                  <a:gd name="T50" fmla="*/ 2708 w 2708"/>
                  <a:gd name="T51" fmla="*/ 1569 h 1986"/>
                  <a:gd name="T52" fmla="*/ 2696 w 2708"/>
                  <a:gd name="T53" fmla="*/ 1607 h 1986"/>
                  <a:gd name="T54" fmla="*/ 2664 w 2708"/>
                  <a:gd name="T55" fmla="*/ 1634 h 1986"/>
                  <a:gd name="T56" fmla="*/ 2621 w 2708"/>
                  <a:gd name="T57" fmla="*/ 1645 h 1986"/>
                  <a:gd name="T58" fmla="*/ 1602 w 2708"/>
                  <a:gd name="T59" fmla="*/ 1613 h 1986"/>
                  <a:gd name="T60" fmla="*/ 1539 w 2708"/>
                  <a:gd name="T61" fmla="*/ 1564 h 1986"/>
                  <a:gd name="T62" fmla="*/ 1464 w 2708"/>
                  <a:gd name="T63" fmla="*/ 1533 h 1986"/>
                  <a:gd name="T64" fmla="*/ 1420 w 2708"/>
                  <a:gd name="T65" fmla="*/ 1526 h 1986"/>
                  <a:gd name="T66" fmla="*/ 1454 w 2708"/>
                  <a:gd name="T67" fmla="*/ 1466 h 1986"/>
                  <a:gd name="T68" fmla="*/ 2563 w 2708"/>
                  <a:gd name="T69" fmla="*/ 1433 h 1986"/>
                  <a:gd name="T70" fmla="*/ 1166 w 2708"/>
                  <a:gd name="T71" fmla="*/ 576 h 1986"/>
                  <a:gd name="T72" fmla="*/ 1140 w 2708"/>
                  <a:gd name="T73" fmla="*/ 946 h 1986"/>
                  <a:gd name="T74" fmla="*/ 1068 w 2708"/>
                  <a:gd name="T75" fmla="*/ 947 h 1986"/>
                  <a:gd name="T76" fmla="*/ 1027 w 2708"/>
                  <a:gd name="T77" fmla="*/ 509 h 1986"/>
                  <a:gd name="T78" fmla="*/ 1039 w 2708"/>
                  <a:gd name="T79" fmla="*/ 471 h 1986"/>
                  <a:gd name="T80" fmla="*/ 1071 w 2708"/>
                  <a:gd name="T81" fmla="*/ 444 h 1986"/>
                  <a:gd name="T82" fmla="*/ 1114 w 2708"/>
                  <a:gd name="T83" fmla="*/ 433 h 1986"/>
                  <a:gd name="T84" fmla="*/ 1285 w 2708"/>
                  <a:gd name="T85" fmla="*/ 0 h 1986"/>
                  <a:gd name="T86" fmla="*/ 1326 w 2708"/>
                  <a:gd name="T87" fmla="*/ 12 h 1986"/>
                  <a:gd name="T88" fmla="*/ 1351 w 2708"/>
                  <a:gd name="T89" fmla="*/ 43 h 1986"/>
                  <a:gd name="T90" fmla="*/ 1355 w 2708"/>
                  <a:gd name="T91" fmla="*/ 306 h 1986"/>
                  <a:gd name="T92" fmla="*/ 1239 w 2708"/>
                  <a:gd name="T93" fmla="*/ 115 h 1986"/>
                  <a:gd name="T94" fmla="*/ 112 w 2708"/>
                  <a:gd name="T95" fmla="*/ 397 h 1986"/>
                  <a:gd name="T96" fmla="*/ 41 w 2708"/>
                  <a:gd name="T97" fmla="*/ 353 h 1986"/>
                  <a:gd name="T98" fmla="*/ 0 w 2708"/>
                  <a:gd name="T99" fmla="*/ 62 h 1986"/>
                  <a:gd name="T100" fmla="*/ 14 w 2708"/>
                  <a:gd name="T101" fmla="*/ 26 h 1986"/>
                  <a:gd name="T102" fmla="*/ 48 w 2708"/>
                  <a:gd name="T103" fmla="*/ 4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8" h="1986">
                    <a:moveTo>
                      <a:pt x="1691" y="1754"/>
                    </a:moveTo>
                    <a:lnTo>
                      <a:pt x="2045" y="1754"/>
                    </a:lnTo>
                    <a:lnTo>
                      <a:pt x="2045" y="1889"/>
                    </a:lnTo>
                    <a:lnTo>
                      <a:pt x="2157" y="1889"/>
                    </a:lnTo>
                    <a:lnTo>
                      <a:pt x="2174" y="1891"/>
                    </a:lnTo>
                    <a:lnTo>
                      <a:pt x="2189" y="1901"/>
                    </a:lnTo>
                    <a:lnTo>
                      <a:pt x="2200" y="1916"/>
                    </a:lnTo>
                    <a:lnTo>
                      <a:pt x="2207" y="1932"/>
                    </a:lnTo>
                    <a:lnTo>
                      <a:pt x="2211" y="1953"/>
                    </a:lnTo>
                    <a:lnTo>
                      <a:pt x="2211" y="1986"/>
                    </a:lnTo>
                    <a:lnTo>
                      <a:pt x="1689" y="1986"/>
                    </a:lnTo>
                    <a:lnTo>
                      <a:pt x="1686" y="1939"/>
                    </a:lnTo>
                    <a:lnTo>
                      <a:pt x="1684" y="1889"/>
                    </a:lnTo>
                    <a:lnTo>
                      <a:pt x="1691" y="1889"/>
                    </a:lnTo>
                    <a:lnTo>
                      <a:pt x="1691" y="1754"/>
                    </a:lnTo>
                    <a:close/>
                    <a:moveTo>
                      <a:pt x="535" y="1064"/>
                    </a:moveTo>
                    <a:lnTo>
                      <a:pt x="822" y="1064"/>
                    </a:lnTo>
                    <a:lnTo>
                      <a:pt x="822" y="1078"/>
                    </a:lnTo>
                    <a:lnTo>
                      <a:pt x="793" y="1116"/>
                    </a:lnTo>
                    <a:lnTo>
                      <a:pt x="770" y="1159"/>
                    </a:lnTo>
                    <a:lnTo>
                      <a:pt x="752" y="1205"/>
                    </a:lnTo>
                    <a:lnTo>
                      <a:pt x="741" y="1252"/>
                    </a:lnTo>
                    <a:lnTo>
                      <a:pt x="401" y="1252"/>
                    </a:lnTo>
                    <a:lnTo>
                      <a:pt x="401" y="1226"/>
                    </a:lnTo>
                    <a:lnTo>
                      <a:pt x="403" y="1209"/>
                    </a:lnTo>
                    <a:lnTo>
                      <a:pt x="409" y="1195"/>
                    </a:lnTo>
                    <a:lnTo>
                      <a:pt x="419" y="1184"/>
                    </a:lnTo>
                    <a:lnTo>
                      <a:pt x="430" y="1176"/>
                    </a:lnTo>
                    <a:lnTo>
                      <a:pt x="445" y="1173"/>
                    </a:lnTo>
                    <a:lnTo>
                      <a:pt x="535" y="1173"/>
                    </a:lnTo>
                    <a:lnTo>
                      <a:pt x="535" y="1064"/>
                    </a:lnTo>
                    <a:close/>
                    <a:moveTo>
                      <a:pt x="200" y="807"/>
                    </a:moveTo>
                    <a:lnTo>
                      <a:pt x="899" y="807"/>
                    </a:lnTo>
                    <a:lnTo>
                      <a:pt x="899" y="977"/>
                    </a:lnTo>
                    <a:lnTo>
                      <a:pt x="383" y="977"/>
                    </a:lnTo>
                    <a:lnTo>
                      <a:pt x="368" y="942"/>
                    </a:lnTo>
                    <a:lnTo>
                      <a:pt x="349" y="911"/>
                    </a:lnTo>
                    <a:lnTo>
                      <a:pt x="326" y="882"/>
                    </a:lnTo>
                    <a:lnTo>
                      <a:pt x="298" y="858"/>
                    </a:lnTo>
                    <a:lnTo>
                      <a:pt x="268" y="837"/>
                    </a:lnTo>
                    <a:lnTo>
                      <a:pt x="234" y="821"/>
                    </a:lnTo>
                    <a:lnTo>
                      <a:pt x="198" y="810"/>
                    </a:lnTo>
                    <a:lnTo>
                      <a:pt x="200" y="807"/>
                    </a:lnTo>
                    <a:close/>
                    <a:moveTo>
                      <a:pt x="1114" y="433"/>
                    </a:moveTo>
                    <a:lnTo>
                      <a:pt x="2621" y="433"/>
                    </a:lnTo>
                    <a:lnTo>
                      <a:pt x="2644" y="436"/>
                    </a:lnTo>
                    <a:lnTo>
                      <a:pt x="2664" y="444"/>
                    </a:lnTo>
                    <a:lnTo>
                      <a:pt x="2683" y="456"/>
                    </a:lnTo>
                    <a:lnTo>
                      <a:pt x="2696" y="471"/>
                    </a:lnTo>
                    <a:lnTo>
                      <a:pt x="2704" y="489"/>
                    </a:lnTo>
                    <a:lnTo>
                      <a:pt x="2708" y="509"/>
                    </a:lnTo>
                    <a:lnTo>
                      <a:pt x="2708" y="1569"/>
                    </a:lnTo>
                    <a:lnTo>
                      <a:pt x="2704" y="1589"/>
                    </a:lnTo>
                    <a:lnTo>
                      <a:pt x="2696" y="1607"/>
                    </a:lnTo>
                    <a:lnTo>
                      <a:pt x="2683" y="1622"/>
                    </a:lnTo>
                    <a:lnTo>
                      <a:pt x="2664" y="1634"/>
                    </a:lnTo>
                    <a:lnTo>
                      <a:pt x="2644" y="1642"/>
                    </a:lnTo>
                    <a:lnTo>
                      <a:pt x="2621" y="1645"/>
                    </a:lnTo>
                    <a:lnTo>
                      <a:pt x="1627" y="1645"/>
                    </a:lnTo>
                    <a:lnTo>
                      <a:pt x="1602" y="1613"/>
                    </a:lnTo>
                    <a:lnTo>
                      <a:pt x="1571" y="1585"/>
                    </a:lnTo>
                    <a:lnTo>
                      <a:pt x="1539" y="1564"/>
                    </a:lnTo>
                    <a:lnTo>
                      <a:pt x="1502" y="1546"/>
                    </a:lnTo>
                    <a:lnTo>
                      <a:pt x="1464" y="1533"/>
                    </a:lnTo>
                    <a:lnTo>
                      <a:pt x="1424" y="1527"/>
                    </a:lnTo>
                    <a:lnTo>
                      <a:pt x="1420" y="1526"/>
                    </a:lnTo>
                    <a:lnTo>
                      <a:pt x="1438" y="1497"/>
                    </a:lnTo>
                    <a:lnTo>
                      <a:pt x="1454" y="1466"/>
                    </a:lnTo>
                    <a:lnTo>
                      <a:pt x="1466" y="1433"/>
                    </a:lnTo>
                    <a:lnTo>
                      <a:pt x="2563" y="1433"/>
                    </a:lnTo>
                    <a:lnTo>
                      <a:pt x="2563" y="576"/>
                    </a:lnTo>
                    <a:lnTo>
                      <a:pt x="1166" y="576"/>
                    </a:lnTo>
                    <a:lnTo>
                      <a:pt x="1166" y="949"/>
                    </a:lnTo>
                    <a:lnTo>
                      <a:pt x="1140" y="946"/>
                    </a:lnTo>
                    <a:lnTo>
                      <a:pt x="1112" y="945"/>
                    </a:lnTo>
                    <a:lnTo>
                      <a:pt x="1068" y="947"/>
                    </a:lnTo>
                    <a:lnTo>
                      <a:pt x="1027" y="956"/>
                    </a:lnTo>
                    <a:lnTo>
                      <a:pt x="1027" y="509"/>
                    </a:lnTo>
                    <a:lnTo>
                      <a:pt x="1030" y="489"/>
                    </a:lnTo>
                    <a:lnTo>
                      <a:pt x="1039" y="471"/>
                    </a:lnTo>
                    <a:lnTo>
                      <a:pt x="1053" y="456"/>
                    </a:lnTo>
                    <a:lnTo>
                      <a:pt x="1071" y="444"/>
                    </a:lnTo>
                    <a:lnTo>
                      <a:pt x="1091" y="436"/>
                    </a:lnTo>
                    <a:lnTo>
                      <a:pt x="1114" y="433"/>
                    </a:lnTo>
                    <a:close/>
                    <a:moveTo>
                      <a:pt x="71" y="0"/>
                    </a:moveTo>
                    <a:lnTo>
                      <a:pt x="1285" y="0"/>
                    </a:lnTo>
                    <a:lnTo>
                      <a:pt x="1307" y="4"/>
                    </a:lnTo>
                    <a:lnTo>
                      <a:pt x="1326" y="12"/>
                    </a:lnTo>
                    <a:lnTo>
                      <a:pt x="1342" y="26"/>
                    </a:lnTo>
                    <a:lnTo>
                      <a:pt x="1351" y="43"/>
                    </a:lnTo>
                    <a:lnTo>
                      <a:pt x="1355" y="62"/>
                    </a:lnTo>
                    <a:lnTo>
                      <a:pt x="1355" y="306"/>
                    </a:lnTo>
                    <a:lnTo>
                      <a:pt x="1239" y="306"/>
                    </a:lnTo>
                    <a:lnTo>
                      <a:pt x="1239" y="115"/>
                    </a:lnTo>
                    <a:lnTo>
                      <a:pt x="112" y="115"/>
                    </a:lnTo>
                    <a:lnTo>
                      <a:pt x="112" y="397"/>
                    </a:lnTo>
                    <a:lnTo>
                      <a:pt x="78" y="373"/>
                    </a:lnTo>
                    <a:lnTo>
                      <a:pt x="41" y="353"/>
                    </a:lnTo>
                    <a:lnTo>
                      <a:pt x="0" y="338"/>
                    </a:lnTo>
                    <a:lnTo>
                      <a:pt x="0" y="62"/>
                    </a:lnTo>
                    <a:lnTo>
                      <a:pt x="3" y="43"/>
                    </a:lnTo>
                    <a:lnTo>
                      <a:pt x="14" y="26"/>
                    </a:lnTo>
                    <a:lnTo>
                      <a:pt x="29" y="12"/>
                    </a:lnTo>
                    <a:lnTo>
                      <a:pt x="48" y="4"/>
                    </a:lnTo>
                    <a:lnTo>
                      <a:pt x="71"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9" name="Group 8"/>
          <p:cNvGrpSpPr/>
          <p:nvPr/>
        </p:nvGrpSpPr>
        <p:grpSpPr>
          <a:xfrm>
            <a:off x="2039143" y="2365110"/>
            <a:ext cx="2252127" cy="1524305"/>
            <a:chOff x="1529357" y="1773832"/>
            <a:chExt cx="1689095" cy="1143229"/>
          </a:xfrm>
        </p:grpSpPr>
        <p:sp>
          <p:nvSpPr>
            <p:cNvPr id="4" name="Freeform 3"/>
            <p:cNvSpPr/>
            <p:nvPr/>
          </p:nvSpPr>
          <p:spPr>
            <a:xfrm>
              <a:off x="1529357" y="1773832"/>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txBody>
            <a:bodyPr spcFirstLastPara="0" vert="horz" wrap="square" lIns="37523" tIns="37523" rIns="37523" bIns="769043" numCol="1" spcCol="1270" anchor="ctr" anchorCtr="0">
              <a:noAutofit/>
            </a:bodyPr>
            <a:lstStyle/>
            <a:p>
              <a:pPr algn="ctr" defTabSz="1066773">
                <a:lnSpc>
                  <a:spcPct val="90000"/>
                </a:lnSpc>
                <a:spcBef>
                  <a:spcPct val="0"/>
                </a:spcBef>
                <a:spcAft>
                  <a:spcPct val="35000"/>
                </a:spcAft>
              </a:pPr>
              <a:r>
                <a:rPr lang="en-US" sz="2400" b="1" dirty="0">
                  <a:solidFill>
                    <a:schemeClr val="bg2">
                      <a:lumMod val="50000"/>
                    </a:schemeClr>
                  </a:solidFill>
                  <a:ea typeface="Open Sans" panose="020B0606030504020204" pitchFamily="34" charset="0"/>
                  <a:cs typeface="Open Sans" panose="020B0606030504020204" pitchFamily="34" charset="0"/>
                </a:rPr>
                <a:t>Manage</a:t>
              </a:r>
            </a:p>
          </p:txBody>
        </p:sp>
        <p:grpSp>
          <p:nvGrpSpPr>
            <p:cNvPr id="65" name="Group 64"/>
            <p:cNvGrpSpPr>
              <a:grpSpLocks noChangeAspect="1"/>
            </p:cNvGrpSpPr>
            <p:nvPr/>
          </p:nvGrpSpPr>
          <p:grpSpPr>
            <a:xfrm>
              <a:off x="2526672" y="2422283"/>
              <a:ext cx="433604" cy="494778"/>
              <a:chOff x="6998961" y="2406155"/>
              <a:chExt cx="765175" cy="873125"/>
            </a:xfrm>
          </p:grpSpPr>
          <p:sp useBgFill="1">
            <p:nvSpPr>
              <p:cNvPr id="70" name="Freeform 154"/>
              <p:cNvSpPr>
                <a:spLocks/>
              </p:cNvSpPr>
              <p:nvPr/>
            </p:nvSpPr>
            <p:spPr bwMode="auto">
              <a:xfrm>
                <a:off x="6998961" y="2406155"/>
                <a:ext cx="765175" cy="873125"/>
              </a:xfrm>
              <a:custGeom>
                <a:avLst/>
                <a:gdLst>
                  <a:gd name="T0" fmla="*/ 1701 w 2410"/>
                  <a:gd name="T1" fmla="*/ 4 h 2750"/>
                  <a:gd name="T2" fmla="*/ 1875 w 2410"/>
                  <a:gd name="T3" fmla="*/ 18 h 2750"/>
                  <a:gd name="T4" fmla="*/ 2040 w 2410"/>
                  <a:gd name="T5" fmla="*/ 47 h 2750"/>
                  <a:gd name="T6" fmla="*/ 2187 w 2410"/>
                  <a:gd name="T7" fmla="*/ 92 h 2750"/>
                  <a:gd name="T8" fmla="*/ 2304 w 2410"/>
                  <a:gd name="T9" fmla="*/ 155 h 2750"/>
                  <a:gd name="T10" fmla="*/ 2381 w 2410"/>
                  <a:gd name="T11" fmla="*/ 236 h 2750"/>
                  <a:gd name="T12" fmla="*/ 2410 w 2410"/>
                  <a:gd name="T13" fmla="*/ 338 h 2750"/>
                  <a:gd name="T14" fmla="*/ 2410 w 2410"/>
                  <a:gd name="T15" fmla="*/ 388 h 2750"/>
                  <a:gd name="T16" fmla="*/ 2410 w 2410"/>
                  <a:gd name="T17" fmla="*/ 498 h 2750"/>
                  <a:gd name="T18" fmla="*/ 2410 w 2410"/>
                  <a:gd name="T19" fmla="*/ 652 h 2750"/>
                  <a:gd name="T20" fmla="*/ 2410 w 2410"/>
                  <a:gd name="T21" fmla="*/ 1067 h 2750"/>
                  <a:gd name="T22" fmla="*/ 2410 w 2410"/>
                  <a:gd name="T23" fmla="*/ 1225 h 2750"/>
                  <a:gd name="T24" fmla="*/ 2410 w 2410"/>
                  <a:gd name="T25" fmla="*/ 1344 h 2750"/>
                  <a:gd name="T26" fmla="*/ 2410 w 2410"/>
                  <a:gd name="T27" fmla="*/ 1405 h 2750"/>
                  <a:gd name="T28" fmla="*/ 2400 w 2410"/>
                  <a:gd name="T29" fmla="*/ 1460 h 2750"/>
                  <a:gd name="T30" fmla="*/ 2316 w 2410"/>
                  <a:gd name="T31" fmla="*/ 1554 h 2750"/>
                  <a:gd name="T32" fmla="*/ 2163 w 2410"/>
                  <a:gd name="T33" fmla="*/ 1639 h 2750"/>
                  <a:gd name="T34" fmla="*/ 1956 w 2410"/>
                  <a:gd name="T35" fmla="*/ 1695 h 2750"/>
                  <a:gd name="T36" fmla="*/ 1875 w 2410"/>
                  <a:gd name="T37" fmla="*/ 1766 h 2750"/>
                  <a:gd name="T38" fmla="*/ 1829 w 2410"/>
                  <a:gd name="T39" fmla="*/ 1845 h 2750"/>
                  <a:gd name="T40" fmla="*/ 1802 w 2410"/>
                  <a:gd name="T41" fmla="*/ 2006 h 2750"/>
                  <a:gd name="T42" fmla="*/ 1865 w 2410"/>
                  <a:gd name="T43" fmla="*/ 2075 h 2750"/>
                  <a:gd name="T44" fmla="*/ 1875 w 2410"/>
                  <a:gd name="T45" fmla="*/ 2166 h 2750"/>
                  <a:gd name="T46" fmla="*/ 1829 w 2410"/>
                  <a:gd name="T47" fmla="*/ 2244 h 2750"/>
                  <a:gd name="T48" fmla="*/ 1008 w 2410"/>
                  <a:gd name="T49" fmla="*/ 2738 h 2750"/>
                  <a:gd name="T50" fmla="*/ 939 w 2410"/>
                  <a:gd name="T51" fmla="*/ 2750 h 2750"/>
                  <a:gd name="T52" fmla="*/ 870 w 2410"/>
                  <a:gd name="T53" fmla="*/ 2738 h 2750"/>
                  <a:gd name="T54" fmla="*/ 49 w 2410"/>
                  <a:gd name="T55" fmla="*/ 2244 h 2750"/>
                  <a:gd name="T56" fmla="*/ 3 w 2410"/>
                  <a:gd name="T57" fmla="*/ 2166 h 2750"/>
                  <a:gd name="T58" fmla="*/ 13 w 2410"/>
                  <a:gd name="T59" fmla="*/ 2075 h 2750"/>
                  <a:gd name="T60" fmla="*/ 76 w 2410"/>
                  <a:gd name="T61" fmla="*/ 2006 h 2750"/>
                  <a:gd name="T62" fmla="*/ 49 w 2410"/>
                  <a:gd name="T63" fmla="*/ 1844 h 2750"/>
                  <a:gd name="T64" fmla="*/ 3 w 2410"/>
                  <a:gd name="T65" fmla="*/ 1766 h 2750"/>
                  <a:gd name="T66" fmla="*/ 13 w 2410"/>
                  <a:gd name="T67" fmla="*/ 1676 h 2750"/>
                  <a:gd name="T68" fmla="*/ 76 w 2410"/>
                  <a:gd name="T69" fmla="*/ 1606 h 2750"/>
                  <a:gd name="T70" fmla="*/ 49 w 2410"/>
                  <a:gd name="T71" fmla="*/ 1445 h 2750"/>
                  <a:gd name="T72" fmla="*/ 3 w 2410"/>
                  <a:gd name="T73" fmla="*/ 1367 h 2750"/>
                  <a:gd name="T74" fmla="*/ 13 w 2410"/>
                  <a:gd name="T75" fmla="*/ 1276 h 2750"/>
                  <a:gd name="T76" fmla="*/ 77 w 2410"/>
                  <a:gd name="T77" fmla="*/ 1207 h 2750"/>
                  <a:gd name="T78" fmla="*/ 761 w 2410"/>
                  <a:gd name="T79" fmla="*/ 728 h 2750"/>
                  <a:gd name="T80" fmla="*/ 761 w 2410"/>
                  <a:gd name="T81" fmla="*/ 650 h 2750"/>
                  <a:gd name="T82" fmla="*/ 761 w 2410"/>
                  <a:gd name="T83" fmla="*/ 429 h 2750"/>
                  <a:gd name="T84" fmla="*/ 765 w 2410"/>
                  <a:gd name="T85" fmla="*/ 301 h 2750"/>
                  <a:gd name="T86" fmla="*/ 811 w 2410"/>
                  <a:gd name="T87" fmla="*/ 207 h 2750"/>
                  <a:gd name="T88" fmla="*/ 903 w 2410"/>
                  <a:gd name="T89" fmla="*/ 132 h 2750"/>
                  <a:gd name="T90" fmla="*/ 1031 w 2410"/>
                  <a:gd name="T91" fmla="*/ 76 h 2750"/>
                  <a:gd name="T92" fmla="*/ 1184 w 2410"/>
                  <a:gd name="T93" fmla="*/ 37 h 2750"/>
                  <a:gd name="T94" fmla="*/ 1354 w 2410"/>
                  <a:gd name="T95" fmla="*/ 12 h 2750"/>
                  <a:gd name="T96" fmla="*/ 1528 w 2410"/>
                  <a:gd name="T97" fmla="*/ 1 h 2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10" h="2750">
                    <a:moveTo>
                      <a:pt x="1586" y="0"/>
                    </a:moveTo>
                    <a:lnTo>
                      <a:pt x="1643" y="1"/>
                    </a:lnTo>
                    <a:lnTo>
                      <a:pt x="1701" y="4"/>
                    </a:lnTo>
                    <a:lnTo>
                      <a:pt x="1760" y="6"/>
                    </a:lnTo>
                    <a:lnTo>
                      <a:pt x="1818" y="12"/>
                    </a:lnTo>
                    <a:lnTo>
                      <a:pt x="1875" y="18"/>
                    </a:lnTo>
                    <a:lnTo>
                      <a:pt x="1932" y="27"/>
                    </a:lnTo>
                    <a:lnTo>
                      <a:pt x="1987" y="37"/>
                    </a:lnTo>
                    <a:lnTo>
                      <a:pt x="2040" y="47"/>
                    </a:lnTo>
                    <a:lnTo>
                      <a:pt x="2091" y="61"/>
                    </a:lnTo>
                    <a:lnTo>
                      <a:pt x="2141" y="76"/>
                    </a:lnTo>
                    <a:lnTo>
                      <a:pt x="2187" y="92"/>
                    </a:lnTo>
                    <a:lnTo>
                      <a:pt x="2229" y="112"/>
                    </a:lnTo>
                    <a:lnTo>
                      <a:pt x="2269" y="132"/>
                    </a:lnTo>
                    <a:lnTo>
                      <a:pt x="2304" y="155"/>
                    </a:lnTo>
                    <a:lnTo>
                      <a:pt x="2336" y="180"/>
                    </a:lnTo>
                    <a:lnTo>
                      <a:pt x="2361" y="207"/>
                    </a:lnTo>
                    <a:lnTo>
                      <a:pt x="2381" y="236"/>
                    </a:lnTo>
                    <a:lnTo>
                      <a:pt x="2397" y="267"/>
                    </a:lnTo>
                    <a:lnTo>
                      <a:pt x="2407" y="301"/>
                    </a:lnTo>
                    <a:lnTo>
                      <a:pt x="2410" y="338"/>
                    </a:lnTo>
                    <a:lnTo>
                      <a:pt x="2410" y="346"/>
                    </a:lnTo>
                    <a:lnTo>
                      <a:pt x="2410" y="363"/>
                    </a:lnTo>
                    <a:lnTo>
                      <a:pt x="2410" y="388"/>
                    </a:lnTo>
                    <a:lnTo>
                      <a:pt x="2410" y="419"/>
                    </a:lnTo>
                    <a:lnTo>
                      <a:pt x="2410" y="456"/>
                    </a:lnTo>
                    <a:lnTo>
                      <a:pt x="2410" y="498"/>
                    </a:lnTo>
                    <a:lnTo>
                      <a:pt x="2410" y="546"/>
                    </a:lnTo>
                    <a:lnTo>
                      <a:pt x="2410" y="598"/>
                    </a:lnTo>
                    <a:lnTo>
                      <a:pt x="2410" y="652"/>
                    </a:lnTo>
                    <a:lnTo>
                      <a:pt x="2410" y="709"/>
                    </a:lnTo>
                    <a:lnTo>
                      <a:pt x="2410" y="1009"/>
                    </a:lnTo>
                    <a:lnTo>
                      <a:pt x="2410" y="1067"/>
                    </a:lnTo>
                    <a:lnTo>
                      <a:pt x="2410" y="1122"/>
                    </a:lnTo>
                    <a:lnTo>
                      <a:pt x="2410" y="1176"/>
                    </a:lnTo>
                    <a:lnTo>
                      <a:pt x="2410" y="1225"/>
                    </a:lnTo>
                    <a:lnTo>
                      <a:pt x="2410" y="1270"/>
                    </a:lnTo>
                    <a:lnTo>
                      <a:pt x="2410" y="1310"/>
                    </a:lnTo>
                    <a:lnTo>
                      <a:pt x="2410" y="1344"/>
                    </a:lnTo>
                    <a:lnTo>
                      <a:pt x="2410" y="1371"/>
                    </a:lnTo>
                    <a:lnTo>
                      <a:pt x="2410" y="1392"/>
                    </a:lnTo>
                    <a:lnTo>
                      <a:pt x="2410" y="1405"/>
                    </a:lnTo>
                    <a:lnTo>
                      <a:pt x="2410" y="1410"/>
                    </a:lnTo>
                    <a:lnTo>
                      <a:pt x="2408" y="1435"/>
                    </a:lnTo>
                    <a:lnTo>
                      <a:pt x="2400" y="1460"/>
                    </a:lnTo>
                    <a:lnTo>
                      <a:pt x="2386" y="1481"/>
                    </a:lnTo>
                    <a:lnTo>
                      <a:pt x="2354" y="1519"/>
                    </a:lnTo>
                    <a:lnTo>
                      <a:pt x="2316" y="1554"/>
                    </a:lnTo>
                    <a:lnTo>
                      <a:pt x="2271" y="1585"/>
                    </a:lnTo>
                    <a:lnTo>
                      <a:pt x="2219" y="1613"/>
                    </a:lnTo>
                    <a:lnTo>
                      <a:pt x="2163" y="1639"/>
                    </a:lnTo>
                    <a:lnTo>
                      <a:pt x="2100" y="1660"/>
                    </a:lnTo>
                    <a:lnTo>
                      <a:pt x="2031" y="1680"/>
                    </a:lnTo>
                    <a:lnTo>
                      <a:pt x="1956" y="1695"/>
                    </a:lnTo>
                    <a:lnTo>
                      <a:pt x="1876" y="1708"/>
                    </a:lnTo>
                    <a:lnTo>
                      <a:pt x="1878" y="1735"/>
                    </a:lnTo>
                    <a:lnTo>
                      <a:pt x="1875" y="1766"/>
                    </a:lnTo>
                    <a:lnTo>
                      <a:pt x="1865" y="1795"/>
                    </a:lnTo>
                    <a:lnTo>
                      <a:pt x="1849" y="1821"/>
                    </a:lnTo>
                    <a:lnTo>
                      <a:pt x="1829" y="1845"/>
                    </a:lnTo>
                    <a:lnTo>
                      <a:pt x="1802" y="1865"/>
                    </a:lnTo>
                    <a:lnTo>
                      <a:pt x="1685" y="1935"/>
                    </a:lnTo>
                    <a:lnTo>
                      <a:pt x="1802" y="2006"/>
                    </a:lnTo>
                    <a:lnTo>
                      <a:pt x="1829" y="2025"/>
                    </a:lnTo>
                    <a:lnTo>
                      <a:pt x="1849" y="2048"/>
                    </a:lnTo>
                    <a:lnTo>
                      <a:pt x="1865" y="2075"/>
                    </a:lnTo>
                    <a:lnTo>
                      <a:pt x="1875" y="2104"/>
                    </a:lnTo>
                    <a:lnTo>
                      <a:pt x="1878" y="2134"/>
                    </a:lnTo>
                    <a:lnTo>
                      <a:pt x="1875" y="2166"/>
                    </a:lnTo>
                    <a:lnTo>
                      <a:pt x="1865" y="2195"/>
                    </a:lnTo>
                    <a:lnTo>
                      <a:pt x="1849" y="2221"/>
                    </a:lnTo>
                    <a:lnTo>
                      <a:pt x="1829" y="2244"/>
                    </a:lnTo>
                    <a:lnTo>
                      <a:pt x="1802" y="2264"/>
                    </a:lnTo>
                    <a:lnTo>
                      <a:pt x="1033" y="2724"/>
                    </a:lnTo>
                    <a:lnTo>
                      <a:pt x="1008" y="2738"/>
                    </a:lnTo>
                    <a:lnTo>
                      <a:pt x="984" y="2745"/>
                    </a:lnTo>
                    <a:lnTo>
                      <a:pt x="960" y="2749"/>
                    </a:lnTo>
                    <a:lnTo>
                      <a:pt x="939" y="2750"/>
                    </a:lnTo>
                    <a:lnTo>
                      <a:pt x="918" y="2749"/>
                    </a:lnTo>
                    <a:lnTo>
                      <a:pt x="895" y="2745"/>
                    </a:lnTo>
                    <a:lnTo>
                      <a:pt x="870" y="2738"/>
                    </a:lnTo>
                    <a:lnTo>
                      <a:pt x="845" y="2724"/>
                    </a:lnTo>
                    <a:lnTo>
                      <a:pt x="76" y="2264"/>
                    </a:lnTo>
                    <a:lnTo>
                      <a:pt x="49" y="2244"/>
                    </a:lnTo>
                    <a:lnTo>
                      <a:pt x="29" y="2221"/>
                    </a:lnTo>
                    <a:lnTo>
                      <a:pt x="13" y="2195"/>
                    </a:lnTo>
                    <a:lnTo>
                      <a:pt x="3" y="2166"/>
                    </a:lnTo>
                    <a:lnTo>
                      <a:pt x="0" y="2134"/>
                    </a:lnTo>
                    <a:lnTo>
                      <a:pt x="3" y="2104"/>
                    </a:lnTo>
                    <a:lnTo>
                      <a:pt x="13" y="2075"/>
                    </a:lnTo>
                    <a:lnTo>
                      <a:pt x="29" y="2048"/>
                    </a:lnTo>
                    <a:lnTo>
                      <a:pt x="49" y="2025"/>
                    </a:lnTo>
                    <a:lnTo>
                      <a:pt x="76" y="2006"/>
                    </a:lnTo>
                    <a:lnTo>
                      <a:pt x="194" y="1935"/>
                    </a:lnTo>
                    <a:lnTo>
                      <a:pt x="76" y="1865"/>
                    </a:lnTo>
                    <a:lnTo>
                      <a:pt x="49" y="1844"/>
                    </a:lnTo>
                    <a:lnTo>
                      <a:pt x="29" y="1821"/>
                    </a:lnTo>
                    <a:lnTo>
                      <a:pt x="13" y="1795"/>
                    </a:lnTo>
                    <a:lnTo>
                      <a:pt x="3" y="1766"/>
                    </a:lnTo>
                    <a:lnTo>
                      <a:pt x="0" y="1735"/>
                    </a:lnTo>
                    <a:lnTo>
                      <a:pt x="3" y="1705"/>
                    </a:lnTo>
                    <a:lnTo>
                      <a:pt x="13" y="1676"/>
                    </a:lnTo>
                    <a:lnTo>
                      <a:pt x="29" y="1649"/>
                    </a:lnTo>
                    <a:lnTo>
                      <a:pt x="49" y="1625"/>
                    </a:lnTo>
                    <a:lnTo>
                      <a:pt x="76" y="1606"/>
                    </a:lnTo>
                    <a:lnTo>
                      <a:pt x="194" y="1536"/>
                    </a:lnTo>
                    <a:lnTo>
                      <a:pt x="76" y="1464"/>
                    </a:lnTo>
                    <a:lnTo>
                      <a:pt x="49" y="1445"/>
                    </a:lnTo>
                    <a:lnTo>
                      <a:pt x="29" y="1422"/>
                    </a:lnTo>
                    <a:lnTo>
                      <a:pt x="13" y="1396"/>
                    </a:lnTo>
                    <a:lnTo>
                      <a:pt x="3" y="1367"/>
                    </a:lnTo>
                    <a:lnTo>
                      <a:pt x="0" y="1335"/>
                    </a:lnTo>
                    <a:lnTo>
                      <a:pt x="3" y="1305"/>
                    </a:lnTo>
                    <a:lnTo>
                      <a:pt x="13" y="1276"/>
                    </a:lnTo>
                    <a:lnTo>
                      <a:pt x="29" y="1249"/>
                    </a:lnTo>
                    <a:lnTo>
                      <a:pt x="50" y="1226"/>
                    </a:lnTo>
                    <a:lnTo>
                      <a:pt x="77" y="1207"/>
                    </a:lnTo>
                    <a:lnTo>
                      <a:pt x="761" y="796"/>
                    </a:lnTo>
                    <a:lnTo>
                      <a:pt x="761" y="732"/>
                    </a:lnTo>
                    <a:lnTo>
                      <a:pt x="761" y="728"/>
                    </a:lnTo>
                    <a:lnTo>
                      <a:pt x="761" y="717"/>
                    </a:lnTo>
                    <a:lnTo>
                      <a:pt x="761" y="676"/>
                    </a:lnTo>
                    <a:lnTo>
                      <a:pt x="761" y="650"/>
                    </a:lnTo>
                    <a:lnTo>
                      <a:pt x="761" y="618"/>
                    </a:lnTo>
                    <a:lnTo>
                      <a:pt x="761" y="466"/>
                    </a:lnTo>
                    <a:lnTo>
                      <a:pt x="761" y="429"/>
                    </a:lnTo>
                    <a:lnTo>
                      <a:pt x="761" y="398"/>
                    </a:lnTo>
                    <a:lnTo>
                      <a:pt x="761" y="338"/>
                    </a:lnTo>
                    <a:lnTo>
                      <a:pt x="765" y="301"/>
                    </a:lnTo>
                    <a:lnTo>
                      <a:pt x="775" y="267"/>
                    </a:lnTo>
                    <a:lnTo>
                      <a:pt x="789" y="236"/>
                    </a:lnTo>
                    <a:lnTo>
                      <a:pt x="811" y="207"/>
                    </a:lnTo>
                    <a:lnTo>
                      <a:pt x="836" y="180"/>
                    </a:lnTo>
                    <a:lnTo>
                      <a:pt x="868" y="155"/>
                    </a:lnTo>
                    <a:lnTo>
                      <a:pt x="903" y="132"/>
                    </a:lnTo>
                    <a:lnTo>
                      <a:pt x="941" y="112"/>
                    </a:lnTo>
                    <a:lnTo>
                      <a:pt x="985" y="92"/>
                    </a:lnTo>
                    <a:lnTo>
                      <a:pt x="1031" y="76"/>
                    </a:lnTo>
                    <a:lnTo>
                      <a:pt x="1079" y="61"/>
                    </a:lnTo>
                    <a:lnTo>
                      <a:pt x="1131" y="47"/>
                    </a:lnTo>
                    <a:lnTo>
                      <a:pt x="1184" y="37"/>
                    </a:lnTo>
                    <a:lnTo>
                      <a:pt x="1240" y="27"/>
                    </a:lnTo>
                    <a:lnTo>
                      <a:pt x="1297" y="18"/>
                    </a:lnTo>
                    <a:lnTo>
                      <a:pt x="1354" y="12"/>
                    </a:lnTo>
                    <a:lnTo>
                      <a:pt x="1412" y="6"/>
                    </a:lnTo>
                    <a:lnTo>
                      <a:pt x="1470" y="4"/>
                    </a:lnTo>
                    <a:lnTo>
                      <a:pt x="1528" y="1"/>
                    </a:lnTo>
                    <a:lnTo>
                      <a:pt x="1586"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1" name="Freeform 155"/>
              <p:cNvSpPr>
                <a:spLocks noEditPoints="1"/>
              </p:cNvSpPr>
              <p:nvPr/>
            </p:nvSpPr>
            <p:spPr bwMode="auto">
              <a:xfrm>
                <a:off x="7037061" y="2574430"/>
                <a:ext cx="688975" cy="539750"/>
              </a:xfrm>
              <a:custGeom>
                <a:avLst/>
                <a:gdLst>
                  <a:gd name="T0" fmla="*/ 786 w 2171"/>
                  <a:gd name="T1" fmla="*/ 1436 h 1701"/>
                  <a:gd name="T2" fmla="*/ 812 w 2171"/>
                  <a:gd name="T3" fmla="*/ 1443 h 1701"/>
                  <a:gd name="T4" fmla="*/ 841 w 2171"/>
                  <a:gd name="T5" fmla="*/ 1441 h 1701"/>
                  <a:gd name="T6" fmla="*/ 1450 w 2171"/>
                  <a:gd name="T7" fmla="*/ 1077 h 1701"/>
                  <a:gd name="T8" fmla="*/ 1633 w 2171"/>
                  <a:gd name="T9" fmla="*/ 1189 h 1701"/>
                  <a:gd name="T10" fmla="*/ 1639 w 2171"/>
                  <a:gd name="T11" fmla="*/ 1212 h 1701"/>
                  <a:gd name="T12" fmla="*/ 1621 w 2171"/>
                  <a:gd name="T13" fmla="*/ 1233 h 1701"/>
                  <a:gd name="T14" fmla="*/ 841 w 2171"/>
                  <a:gd name="T15" fmla="*/ 1698 h 1701"/>
                  <a:gd name="T16" fmla="*/ 812 w 2171"/>
                  <a:gd name="T17" fmla="*/ 1701 h 1701"/>
                  <a:gd name="T18" fmla="*/ 786 w 2171"/>
                  <a:gd name="T19" fmla="*/ 1694 h 1701"/>
                  <a:gd name="T20" fmla="*/ 6 w 2171"/>
                  <a:gd name="T21" fmla="*/ 1223 h 1701"/>
                  <a:gd name="T22" fmla="*/ 0 w 2171"/>
                  <a:gd name="T23" fmla="*/ 1200 h 1701"/>
                  <a:gd name="T24" fmla="*/ 17 w 2171"/>
                  <a:gd name="T25" fmla="*/ 1180 h 1701"/>
                  <a:gd name="T26" fmla="*/ 761 w 2171"/>
                  <a:gd name="T27" fmla="*/ 0 h 1701"/>
                  <a:gd name="T28" fmla="*/ 836 w 2171"/>
                  <a:gd name="T29" fmla="*/ 43 h 1701"/>
                  <a:gd name="T30" fmla="*/ 940 w 2171"/>
                  <a:gd name="T31" fmla="*/ 82 h 1701"/>
                  <a:gd name="T32" fmla="*/ 1068 w 2171"/>
                  <a:gd name="T33" fmla="*/ 115 h 1701"/>
                  <a:gd name="T34" fmla="*/ 1216 w 2171"/>
                  <a:gd name="T35" fmla="*/ 139 h 1701"/>
                  <a:gd name="T36" fmla="*/ 1379 w 2171"/>
                  <a:gd name="T37" fmla="*/ 152 h 1701"/>
                  <a:gd name="T38" fmla="*/ 1552 w 2171"/>
                  <a:gd name="T39" fmla="*/ 152 h 1701"/>
                  <a:gd name="T40" fmla="*/ 1716 w 2171"/>
                  <a:gd name="T41" fmla="*/ 139 h 1701"/>
                  <a:gd name="T42" fmla="*/ 1864 w 2171"/>
                  <a:gd name="T43" fmla="*/ 115 h 1701"/>
                  <a:gd name="T44" fmla="*/ 1992 w 2171"/>
                  <a:gd name="T45" fmla="*/ 82 h 1701"/>
                  <a:gd name="T46" fmla="*/ 2096 w 2171"/>
                  <a:gd name="T47" fmla="*/ 43 h 1701"/>
                  <a:gd name="T48" fmla="*/ 2171 w 2171"/>
                  <a:gd name="T49" fmla="*/ 0 h 1701"/>
                  <a:gd name="T50" fmla="*/ 2137 w 2171"/>
                  <a:gd name="T51" fmla="*/ 310 h 1701"/>
                  <a:gd name="T52" fmla="*/ 2046 w 2171"/>
                  <a:gd name="T53" fmla="*/ 353 h 1701"/>
                  <a:gd name="T54" fmla="*/ 1930 w 2171"/>
                  <a:gd name="T55" fmla="*/ 389 h 1701"/>
                  <a:gd name="T56" fmla="*/ 1792 w 2171"/>
                  <a:gd name="T57" fmla="*/ 418 h 1701"/>
                  <a:gd name="T58" fmla="*/ 1635 w 2171"/>
                  <a:gd name="T59" fmla="*/ 436 h 1701"/>
                  <a:gd name="T60" fmla="*/ 1466 w 2171"/>
                  <a:gd name="T61" fmla="*/ 443 h 1701"/>
                  <a:gd name="T62" fmla="*/ 1272 w 2171"/>
                  <a:gd name="T63" fmla="*/ 435 h 1701"/>
                  <a:gd name="T64" fmla="*/ 888 w 2171"/>
                  <a:gd name="T65" fmla="*/ 206 h 1701"/>
                  <a:gd name="T66" fmla="*/ 840 w 2171"/>
                  <a:gd name="T67" fmla="*/ 196 h 1701"/>
                  <a:gd name="T68" fmla="*/ 802 w 2171"/>
                  <a:gd name="T69" fmla="*/ 194 h 1701"/>
                  <a:gd name="T70" fmla="*/ 761 w 2171"/>
                  <a:gd name="T71" fmla="*/ 203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71" h="1701">
                    <a:moveTo>
                      <a:pt x="189" y="1077"/>
                    </a:moveTo>
                    <a:lnTo>
                      <a:pt x="786" y="1436"/>
                    </a:lnTo>
                    <a:lnTo>
                      <a:pt x="797" y="1441"/>
                    </a:lnTo>
                    <a:lnTo>
                      <a:pt x="812" y="1443"/>
                    </a:lnTo>
                    <a:lnTo>
                      <a:pt x="826" y="1443"/>
                    </a:lnTo>
                    <a:lnTo>
                      <a:pt x="841" y="1441"/>
                    </a:lnTo>
                    <a:lnTo>
                      <a:pt x="852" y="1436"/>
                    </a:lnTo>
                    <a:lnTo>
                      <a:pt x="1450" y="1077"/>
                    </a:lnTo>
                    <a:lnTo>
                      <a:pt x="1621" y="1180"/>
                    </a:lnTo>
                    <a:lnTo>
                      <a:pt x="1633" y="1189"/>
                    </a:lnTo>
                    <a:lnTo>
                      <a:pt x="1639" y="1200"/>
                    </a:lnTo>
                    <a:lnTo>
                      <a:pt x="1639" y="1212"/>
                    </a:lnTo>
                    <a:lnTo>
                      <a:pt x="1633" y="1223"/>
                    </a:lnTo>
                    <a:lnTo>
                      <a:pt x="1621" y="1233"/>
                    </a:lnTo>
                    <a:lnTo>
                      <a:pt x="852" y="1694"/>
                    </a:lnTo>
                    <a:lnTo>
                      <a:pt x="841" y="1698"/>
                    </a:lnTo>
                    <a:lnTo>
                      <a:pt x="826" y="1701"/>
                    </a:lnTo>
                    <a:lnTo>
                      <a:pt x="812" y="1701"/>
                    </a:lnTo>
                    <a:lnTo>
                      <a:pt x="797" y="1698"/>
                    </a:lnTo>
                    <a:lnTo>
                      <a:pt x="786" y="1694"/>
                    </a:lnTo>
                    <a:lnTo>
                      <a:pt x="17" y="1233"/>
                    </a:lnTo>
                    <a:lnTo>
                      <a:pt x="6" y="1223"/>
                    </a:lnTo>
                    <a:lnTo>
                      <a:pt x="0" y="1212"/>
                    </a:lnTo>
                    <a:lnTo>
                      <a:pt x="0" y="1200"/>
                    </a:lnTo>
                    <a:lnTo>
                      <a:pt x="6" y="1189"/>
                    </a:lnTo>
                    <a:lnTo>
                      <a:pt x="17" y="1180"/>
                    </a:lnTo>
                    <a:lnTo>
                      <a:pt x="189" y="1077"/>
                    </a:lnTo>
                    <a:close/>
                    <a:moveTo>
                      <a:pt x="761" y="0"/>
                    </a:moveTo>
                    <a:lnTo>
                      <a:pt x="795" y="21"/>
                    </a:lnTo>
                    <a:lnTo>
                      <a:pt x="836" y="43"/>
                    </a:lnTo>
                    <a:lnTo>
                      <a:pt x="884" y="63"/>
                    </a:lnTo>
                    <a:lnTo>
                      <a:pt x="940" y="82"/>
                    </a:lnTo>
                    <a:lnTo>
                      <a:pt x="1000" y="99"/>
                    </a:lnTo>
                    <a:lnTo>
                      <a:pt x="1068" y="115"/>
                    </a:lnTo>
                    <a:lnTo>
                      <a:pt x="1139" y="128"/>
                    </a:lnTo>
                    <a:lnTo>
                      <a:pt x="1216" y="139"/>
                    </a:lnTo>
                    <a:lnTo>
                      <a:pt x="1295" y="147"/>
                    </a:lnTo>
                    <a:lnTo>
                      <a:pt x="1379" y="152"/>
                    </a:lnTo>
                    <a:lnTo>
                      <a:pt x="1466" y="154"/>
                    </a:lnTo>
                    <a:lnTo>
                      <a:pt x="1552" y="152"/>
                    </a:lnTo>
                    <a:lnTo>
                      <a:pt x="1635" y="147"/>
                    </a:lnTo>
                    <a:lnTo>
                      <a:pt x="1716" y="139"/>
                    </a:lnTo>
                    <a:lnTo>
                      <a:pt x="1792" y="128"/>
                    </a:lnTo>
                    <a:lnTo>
                      <a:pt x="1864" y="115"/>
                    </a:lnTo>
                    <a:lnTo>
                      <a:pt x="1930" y="99"/>
                    </a:lnTo>
                    <a:lnTo>
                      <a:pt x="1992" y="82"/>
                    </a:lnTo>
                    <a:lnTo>
                      <a:pt x="2046" y="63"/>
                    </a:lnTo>
                    <a:lnTo>
                      <a:pt x="2096" y="43"/>
                    </a:lnTo>
                    <a:lnTo>
                      <a:pt x="2137" y="21"/>
                    </a:lnTo>
                    <a:lnTo>
                      <a:pt x="2171" y="0"/>
                    </a:lnTo>
                    <a:lnTo>
                      <a:pt x="2171" y="289"/>
                    </a:lnTo>
                    <a:lnTo>
                      <a:pt x="2137" y="310"/>
                    </a:lnTo>
                    <a:lnTo>
                      <a:pt x="2096" y="332"/>
                    </a:lnTo>
                    <a:lnTo>
                      <a:pt x="2046" y="353"/>
                    </a:lnTo>
                    <a:lnTo>
                      <a:pt x="1992" y="371"/>
                    </a:lnTo>
                    <a:lnTo>
                      <a:pt x="1930" y="389"/>
                    </a:lnTo>
                    <a:lnTo>
                      <a:pt x="1864" y="405"/>
                    </a:lnTo>
                    <a:lnTo>
                      <a:pt x="1792" y="418"/>
                    </a:lnTo>
                    <a:lnTo>
                      <a:pt x="1716" y="429"/>
                    </a:lnTo>
                    <a:lnTo>
                      <a:pt x="1635" y="436"/>
                    </a:lnTo>
                    <a:lnTo>
                      <a:pt x="1552" y="442"/>
                    </a:lnTo>
                    <a:lnTo>
                      <a:pt x="1466" y="443"/>
                    </a:lnTo>
                    <a:lnTo>
                      <a:pt x="1368" y="441"/>
                    </a:lnTo>
                    <a:lnTo>
                      <a:pt x="1272" y="435"/>
                    </a:lnTo>
                    <a:lnTo>
                      <a:pt x="913" y="218"/>
                    </a:lnTo>
                    <a:lnTo>
                      <a:pt x="888" y="206"/>
                    </a:lnTo>
                    <a:lnTo>
                      <a:pt x="863" y="199"/>
                    </a:lnTo>
                    <a:lnTo>
                      <a:pt x="840" y="196"/>
                    </a:lnTo>
                    <a:lnTo>
                      <a:pt x="819" y="194"/>
                    </a:lnTo>
                    <a:lnTo>
                      <a:pt x="802" y="194"/>
                    </a:lnTo>
                    <a:lnTo>
                      <a:pt x="782" y="198"/>
                    </a:lnTo>
                    <a:lnTo>
                      <a:pt x="761" y="203"/>
                    </a:lnTo>
                    <a:lnTo>
                      <a:pt x="761"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2" name="Freeform 156"/>
              <p:cNvSpPr>
                <a:spLocks noEditPoints="1"/>
              </p:cNvSpPr>
              <p:nvPr/>
            </p:nvSpPr>
            <p:spPr bwMode="auto">
              <a:xfrm>
                <a:off x="7037061" y="2444255"/>
                <a:ext cx="688975" cy="796925"/>
              </a:xfrm>
              <a:custGeom>
                <a:avLst/>
                <a:gdLst>
                  <a:gd name="T0" fmla="*/ 797 w 2171"/>
                  <a:gd name="T1" fmla="*/ 2249 h 2509"/>
                  <a:gd name="T2" fmla="*/ 841 w 2171"/>
                  <a:gd name="T3" fmla="*/ 2249 h 2509"/>
                  <a:gd name="T4" fmla="*/ 1621 w 2171"/>
                  <a:gd name="T5" fmla="*/ 1989 h 2509"/>
                  <a:gd name="T6" fmla="*/ 1639 w 2171"/>
                  <a:gd name="T7" fmla="*/ 2020 h 2509"/>
                  <a:gd name="T8" fmla="*/ 852 w 2171"/>
                  <a:gd name="T9" fmla="*/ 2502 h 2509"/>
                  <a:gd name="T10" fmla="*/ 812 w 2171"/>
                  <a:gd name="T11" fmla="*/ 2509 h 2509"/>
                  <a:gd name="T12" fmla="*/ 17 w 2171"/>
                  <a:gd name="T13" fmla="*/ 2041 h 2509"/>
                  <a:gd name="T14" fmla="*/ 0 w 2171"/>
                  <a:gd name="T15" fmla="*/ 2009 h 2509"/>
                  <a:gd name="T16" fmla="*/ 189 w 2171"/>
                  <a:gd name="T17" fmla="*/ 1886 h 2509"/>
                  <a:gd name="T18" fmla="*/ 2145 w 2171"/>
                  <a:gd name="T19" fmla="*/ 1319 h 2509"/>
                  <a:gd name="T20" fmla="*/ 2041 w 2171"/>
                  <a:gd name="T21" fmla="*/ 1389 h 2509"/>
                  <a:gd name="T22" fmla="*/ 1908 w 2171"/>
                  <a:gd name="T23" fmla="*/ 1436 h 2509"/>
                  <a:gd name="T24" fmla="*/ 1761 w 2171"/>
                  <a:gd name="T25" fmla="*/ 1465 h 2509"/>
                  <a:gd name="T26" fmla="*/ 1561 w 2171"/>
                  <a:gd name="T27" fmla="*/ 1416 h 2509"/>
                  <a:gd name="T28" fmla="*/ 1728 w 2171"/>
                  <a:gd name="T29" fmla="*/ 1301 h 2509"/>
                  <a:gd name="T30" fmla="*/ 1757 w 2171"/>
                  <a:gd name="T31" fmla="*/ 1216 h 2509"/>
                  <a:gd name="T32" fmla="*/ 1728 w 2171"/>
                  <a:gd name="T33" fmla="*/ 1130 h 2509"/>
                  <a:gd name="T34" fmla="*/ 1496 w 2171"/>
                  <a:gd name="T35" fmla="*/ 977 h 2509"/>
                  <a:gd name="T36" fmla="*/ 1698 w 2171"/>
                  <a:gd name="T37" fmla="*/ 966 h 2509"/>
                  <a:gd name="T38" fmla="*/ 1898 w 2171"/>
                  <a:gd name="T39" fmla="*/ 935 h 2509"/>
                  <a:gd name="T40" fmla="*/ 2075 w 2171"/>
                  <a:gd name="T41" fmla="*/ 880 h 2509"/>
                  <a:gd name="T42" fmla="*/ 826 w 2171"/>
                  <a:gd name="T43" fmla="*/ 722 h 2509"/>
                  <a:gd name="T44" fmla="*/ 1621 w 2171"/>
                  <a:gd name="T45" fmla="*/ 1190 h 2509"/>
                  <a:gd name="T46" fmla="*/ 1639 w 2171"/>
                  <a:gd name="T47" fmla="*/ 1221 h 2509"/>
                  <a:gd name="T48" fmla="*/ 852 w 2171"/>
                  <a:gd name="T49" fmla="*/ 1704 h 2509"/>
                  <a:gd name="T50" fmla="*/ 812 w 2171"/>
                  <a:gd name="T51" fmla="*/ 1711 h 2509"/>
                  <a:gd name="T52" fmla="*/ 17 w 2171"/>
                  <a:gd name="T53" fmla="*/ 1243 h 2509"/>
                  <a:gd name="T54" fmla="*/ 0 w 2171"/>
                  <a:gd name="T55" fmla="*/ 1210 h 2509"/>
                  <a:gd name="T56" fmla="*/ 786 w 2171"/>
                  <a:gd name="T57" fmla="*/ 728 h 2509"/>
                  <a:gd name="T58" fmla="*/ 826 w 2171"/>
                  <a:gd name="T59" fmla="*/ 722 h 2509"/>
                  <a:gd name="T60" fmla="*/ 1617 w 2171"/>
                  <a:gd name="T61" fmla="*/ 6 h 2509"/>
                  <a:gd name="T62" fmla="*/ 1821 w 2171"/>
                  <a:gd name="T63" fmla="*/ 30 h 2509"/>
                  <a:gd name="T64" fmla="*/ 1989 w 2171"/>
                  <a:gd name="T65" fmla="*/ 73 h 2509"/>
                  <a:gd name="T66" fmla="*/ 2108 w 2171"/>
                  <a:gd name="T67" fmla="*/ 128 h 2509"/>
                  <a:gd name="T68" fmla="*/ 2166 w 2171"/>
                  <a:gd name="T69" fmla="*/ 193 h 2509"/>
                  <a:gd name="T70" fmla="*/ 2154 w 2171"/>
                  <a:gd name="T71" fmla="*/ 264 h 2509"/>
                  <a:gd name="T72" fmla="*/ 2074 w 2171"/>
                  <a:gd name="T73" fmla="*/ 326 h 2509"/>
                  <a:gd name="T74" fmla="*/ 1937 w 2171"/>
                  <a:gd name="T75" fmla="*/ 378 h 2509"/>
                  <a:gd name="T76" fmla="*/ 1757 w 2171"/>
                  <a:gd name="T77" fmla="*/ 415 h 2509"/>
                  <a:gd name="T78" fmla="*/ 1542 w 2171"/>
                  <a:gd name="T79" fmla="*/ 433 h 2509"/>
                  <a:gd name="T80" fmla="*/ 1315 w 2171"/>
                  <a:gd name="T81" fmla="*/ 429 h 2509"/>
                  <a:gd name="T82" fmla="*/ 1110 w 2171"/>
                  <a:gd name="T83" fmla="*/ 405 h 2509"/>
                  <a:gd name="T84" fmla="*/ 942 w 2171"/>
                  <a:gd name="T85" fmla="*/ 363 h 2509"/>
                  <a:gd name="T86" fmla="*/ 824 w 2171"/>
                  <a:gd name="T87" fmla="*/ 307 h 2509"/>
                  <a:gd name="T88" fmla="*/ 765 w 2171"/>
                  <a:gd name="T89" fmla="*/ 241 h 2509"/>
                  <a:gd name="T90" fmla="*/ 777 w 2171"/>
                  <a:gd name="T91" fmla="*/ 170 h 2509"/>
                  <a:gd name="T92" fmla="*/ 856 w 2171"/>
                  <a:gd name="T93" fmla="*/ 108 h 2509"/>
                  <a:gd name="T94" fmla="*/ 993 w 2171"/>
                  <a:gd name="T95" fmla="*/ 57 h 2509"/>
                  <a:gd name="T96" fmla="*/ 1174 w 2171"/>
                  <a:gd name="T97" fmla="*/ 19 h 2509"/>
                  <a:gd name="T98" fmla="*/ 1388 w 2171"/>
                  <a:gd name="T99" fmla="*/ 1 h 2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1" h="2509">
                    <a:moveTo>
                      <a:pt x="189" y="1886"/>
                    </a:moveTo>
                    <a:lnTo>
                      <a:pt x="786" y="2244"/>
                    </a:lnTo>
                    <a:lnTo>
                      <a:pt x="797" y="2249"/>
                    </a:lnTo>
                    <a:lnTo>
                      <a:pt x="812" y="2251"/>
                    </a:lnTo>
                    <a:lnTo>
                      <a:pt x="826" y="2251"/>
                    </a:lnTo>
                    <a:lnTo>
                      <a:pt x="841" y="2249"/>
                    </a:lnTo>
                    <a:lnTo>
                      <a:pt x="852" y="2244"/>
                    </a:lnTo>
                    <a:lnTo>
                      <a:pt x="1450" y="1886"/>
                    </a:lnTo>
                    <a:lnTo>
                      <a:pt x="1621" y="1989"/>
                    </a:lnTo>
                    <a:lnTo>
                      <a:pt x="1633" y="1999"/>
                    </a:lnTo>
                    <a:lnTo>
                      <a:pt x="1639" y="2009"/>
                    </a:lnTo>
                    <a:lnTo>
                      <a:pt x="1639" y="2020"/>
                    </a:lnTo>
                    <a:lnTo>
                      <a:pt x="1633" y="2031"/>
                    </a:lnTo>
                    <a:lnTo>
                      <a:pt x="1621" y="2041"/>
                    </a:lnTo>
                    <a:lnTo>
                      <a:pt x="852" y="2502"/>
                    </a:lnTo>
                    <a:lnTo>
                      <a:pt x="841" y="2506"/>
                    </a:lnTo>
                    <a:lnTo>
                      <a:pt x="826" y="2509"/>
                    </a:lnTo>
                    <a:lnTo>
                      <a:pt x="812" y="2509"/>
                    </a:lnTo>
                    <a:lnTo>
                      <a:pt x="797" y="2506"/>
                    </a:lnTo>
                    <a:lnTo>
                      <a:pt x="786" y="2502"/>
                    </a:lnTo>
                    <a:lnTo>
                      <a:pt x="17" y="2041"/>
                    </a:lnTo>
                    <a:lnTo>
                      <a:pt x="6" y="2031"/>
                    </a:lnTo>
                    <a:lnTo>
                      <a:pt x="0" y="2020"/>
                    </a:lnTo>
                    <a:lnTo>
                      <a:pt x="0" y="2009"/>
                    </a:lnTo>
                    <a:lnTo>
                      <a:pt x="6" y="1997"/>
                    </a:lnTo>
                    <a:lnTo>
                      <a:pt x="17" y="1988"/>
                    </a:lnTo>
                    <a:lnTo>
                      <a:pt x="189" y="1886"/>
                    </a:lnTo>
                    <a:close/>
                    <a:moveTo>
                      <a:pt x="2171" y="831"/>
                    </a:moveTo>
                    <a:lnTo>
                      <a:pt x="2171" y="1290"/>
                    </a:lnTo>
                    <a:lnTo>
                      <a:pt x="2145" y="1319"/>
                    </a:lnTo>
                    <a:lnTo>
                      <a:pt x="2114" y="1346"/>
                    </a:lnTo>
                    <a:lnTo>
                      <a:pt x="2080" y="1369"/>
                    </a:lnTo>
                    <a:lnTo>
                      <a:pt x="2041" y="1389"/>
                    </a:lnTo>
                    <a:lnTo>
                      <a:pt x="1999" y="1407"/>
                    </a:lnTo>
                    <a:lnTo>
                      <a:pt x="1954" y="1423"/>
                    </a:lnTo>
                    <a:lnTo>
                      <a:pt x="1908" y="1436"/>
                    </a:lnTo>
                    <a:lnTo>
                      <a:pt x="1860" y="1448"/>
                    </a:lnTo>
                    <a:lnTo>
                      <a:pt x="1810" y="1458"/>
                    </a:lnTo>
                    <a:lnTo>
                      <a:pt x="1761" y="1465"/>
                    </a:lnTo>
                    <a:lnTo>
                      <a:pt x="1711" y="1473"/>
                    </a:lnTo>
                    <a:lnTo>
                      <a:pt x="1663" y="1477"/>
                    </a:lnTo>
                    <a:lnTo>
                      <a:pt x="1561" y="1416"/>
                    </a:lnTo>
                    <a:lnTo>
                      <a:pt x="1681" y="1343"/>
                    </a:lnTo>
                    <a:lnTo>
                      <a:pt x="1708" y="1324"/>
                    </a:lnTo>
                    <a:lnTo>
                      <a:pt x="1728" y="1301"/>
                    </a:lnTo>
                    <a:lnTo>
                      <a:pt x="1744" y="1276"/>
                    </a:lnTo>
                    <a:lnTo>
                      <a:pt x="1754" y="1247"/>
                    </a:lnTo>
                    <a:lnTo>
                      <a:pt x="1757" y="1216"/>
                    </a:lnTo>
                    <a:lnTo>
                      <a:pt x="1754" y="1186"/>
                    </a:lnTo>
                    <a:lnTo>
                      <a:pt x="1744" y="1157"/>
                    </a:lnTo>
                    <a:lnTo>
                      <a:pt x="1728" y="1130"/>
                    </a:lnTo>
                    <a:lnTo>
                      <a:pt x="1708" y="1107"/>
                    </a:lnTo>
                    <a:lnTo>
                      <a:pt x="1681" y="1088"/>
                    </a:lnTo>
                    <a:lnTo>
                      <a:pt x="1496" y="977"/>
                    </a:lnTo>
                    <a:lnTo>
                      <a:pt x="1561" y="976"/>
                    </a:lnTo>
                    <a:lnTo>
                      <a:pt x="1629" y="971"/>
                    </a:lnTo>
                    <a:lnTo>
                      <a:pt x="1698" y="966"/>
                    </a:lnTo>
                    <a:lnTo>
                      <a:pt x="1766" y="958"/>
                    </a:lnTo>
                    <a:lnTo>
                      <a:pt x="1832" y="947"/>
                    </a:lnTo>
                    <a:lnTo>
                      <a:pt x="1898" y="935"/>
                    </a:lnTo>
                    <a:lnTo>
                      <a:pt x="1960" y="919"/>
                    </a:lnTo>
                    <a:lnTo>
                      <a:pt x="2020" y="901"/>
                    </a:lnTo>
                    <a:lnTo>
                      <a:pt x="2075" y="880"/>
                    </a:lnTo>
                    <a:lnTo>
                      <a:pt x="2126" y="857"/>
                    </a:lnTo>
                    <a:lnTo>
                      <a:pt x="2171" y="831"/>
                    </a:lnTo>
                    <a:close/>
                    <a:moveTo>
                      <a:pt x="826" y="722"/>
                    </a:moveTo>
                    <a:lnTo>
                      <a:pt x="841" y="724"/>
                    </a:lnTo>
                    <a:lnTo>
                      <a:pt x="852" y="728"/>
                    </a:lnTo>
                    <a:lnTo>
                      <a:pt x="1621" y="1190"/>
                    </a:lnTo>
                    <a:lnTo>
                      <a:pt x="1633" y="1199"/>
                    </a:lnTo>
                    <a:lnTo>
                      <a:pt x="1639" y="1210"/>
                    </a:lnTo>
                    <a:lnTo>
                      <a:pt x="1639" y="1221"/>
                    </a:lnTo>
                    <a:lnTo>
                      <a:pt x="1633" y="1233"/>
                    </a:lnTo>
                    <a:lnTo>
                      <a:pt x="1621" y="1243"/>
                    </a:lnTo>
                    <a:lnTo>
                      <a:pt x="852" y="1704"/>
                    </a:lnTo>
                    <a:lnTo>
                      <a:pt x="841" y="1708"/>
                    </a:lnTo>
                    <a:lnTo>
                      <a:pt x="826" y="1711"/>
                    </a:lnTo>
                    <a:lnTo>
                      <a:pt x="812" y="1711"/>
                    </a:lnTo>
                    <a:lnTo>
                      <a:pt x="797" y="1708"/>
                    </a:lnTo>
                    <a:lnTo>
                      <a:pt x="786" y="1704"/>
                    </a:lnTo>
                    <a:lnTo>
                      <a:pt x="17" y="1243"/>
                    </a:lnTo>
                    <a:lnTo>
                      <a:pt x="6" y="1233"/>
                    </a:lnTo>
                    <a:lnTo>
                      <a:pt x="0" y="1221"/>
                    </a:lnTo>
                    <a:lnTo>
                      <a:pt x="0" y="1210"/>
                    </a:lnTo>
                    <a:lnTo>
                      <a:pt x="6" y="1199"/>
                    </a:lnTo>
                    <a:lnTo>
                      <a:pt x="17" y="1190"/>
                    </a:lnTo>
                    <a:lnTo>
                      <a:pt x="786" y="728"/>
                    </a:lnTo>
                    <a:lnTo>
                      <a:pt x="797" y="724"/>
                    </a:lnTo>
                    <a:lnTo>
                      <a:pt x="812" y="722"/>
                    </a:lnTo>
                    <a:lnTo>
                      <a:pt x="826" y="722"/>
                    </a:lnTo>
                    <a:close/>
                    <a:moveTo>
                      <a:pt x="1466" y="0"/>
                    </a:moveTo>
                    <a:lnTo>
                      <a:pt x="1542" y="1"/>
                    </a:lnTo>
                    <a:lnTo>
                      <a:pt x="1617" y="6"/>
                    </a:lnTo>
                    <a:lnTo>
                      <a:pt x="1688" y="12"/>
                    </a:lnTo>
                    <a:lnTo>
                      <a:pt x="1757" y="19"/>
                    </a:lnTo>
                    <a:lnTo>
                      <a:pt x="1821" y="30"/>
                    </a:lnTo>
                    <a:lnTo>
                      <a:pt x="1882" y="42"/>
                    </a:lnTo>
                    <a:lnTo>
                      <a:pt x="1937" y="57"/>
                    </a:lnTo>
                    <a:lnTo>
                      <a:pt x="1989" y="73"/>
                    </a:lnTo>
                    <a:lnTo>
                      <a:pt x="2034" y="89"/>
                    </a:lnTo>
                    <a:lnTo>
                      <a:pt x="2074" y="108"/>
                    </a:lnTo>
                    <a:lnTo>
                      <a:pt x="2108" y="128"/>
                    </a:lnTo>
                    <a:lnTo>
                      <a:pt x="2134" y="149"/>
                    </a:lnTo>
                    <a:lnTo>
                      <a:pt x="2154" y="170"/>
                    </a:lnTo>
                    <a:lnTo>
                      <a:pt x="2166" y="193"/>
                    </a:lnTo>
                    <a:lnTo>
                      <a:pt x="2171" y="218"/>
                    </a:lnTo>
                    <a:lnTo>
                      <a:pt x="2166" y="241"/>
                    </a:lnTo>
                    <a:lnTo>
                      <a:pt x="2154" y="264"/>
                    </a:lnTo>
                    <a:lnTo>
                      <a:pt x="2134" y="287"/>
                    </a:lnTo>
                    <a:lnTo>
                      <a:pt x="2108" y="307"/>
                    </a:lnTo>
                    <a:lnTo>
                      <a:pt x="2074" y="326"/>
                    </a:lnTo>
                    <a:lnTo>
                      <a:pt x="2034" y="346"/>
                    </a:lnTo>
                    <a:lnTo>
                      <a:pt x="1989" y="363"/>
                    </a:lnTo>
                    <a:lnTo>
                      <a:pt x="1937" y="378"/>
                    </a:lnTo>
                    <a:lnTo>
                      <a:pt x="1882" y="393"/>
                    </a:lnTo>
                    <a:lnTo>
                      <a:pt x="1821" y="405"/>
                    </a:lnTo>
                    <a:lnTo>
                      <a:pt x="1757" y="415"/>
                    </a:lnTo>
                    <a:lnTo>
                      <a:pt x="1688" y="423"/>
                    </a:lnTo>
                    <a:lnTo>
                      <a:pt x="1617" y="429"/>
                    </a:lnTo>
                    <a:lnTo>
                      <a:pt x="1542" y="433"/>
                    </a:lnTo>
                    <a:lnTo>
                      <a:pt x="1466" y="434"/>
                    </a:lnTo>
                    <a:lnTo>
                      <a:pt x="1388" y="433"/>
                    </a:lnTo>
                    <a:lnTo>
                      <a:pt x="1315" y="429"/>
                    </a:lnTo>
                    <a:lnTo>
                      <a:pt x="1243" y="423"/>
                    </a:lnTo>
                    <a:lnTo>
                      <a:pt x="1174" y="415"/>
                    </a:lnTo>
                    <a:lnTo>
                      <a:pt x="1110" y="405"/>
                    </a:lnTo>
                    <a:lnTo>
                      <a:pt x="1050" y="393"/>
                    </a:lnTo>
                    <a:lnTo>
                      <a:pt x="993" y="378"/>
                    </a:lnTo>
                    <a:lnTo>
                      <a:pt x="942" y="363"/>
                    </a:lnTo>
                    <a:lnTo>
                      <a:pt x="896" y="346"/>
                    </a:lnTo>
                    <a:lnTo>
                      <a:pt x="856" y="326"/>
                    </a:lnTo>
                    <a:lnTo>
                      <a:pt x="824" y="307"/>
                    </a:lnTo>
                    <a:lnTo>
                      <a:pt x="797" y="287"/>
                    </a:lnTo>
                    <a:lnTo>
                      <a:pt x="777" y="264"/>
                    </a:lnTo>
                    <a:lnTo>
                      <a:pt x="765" y="241"/>
                    </a:lnTo>
                    <a:lnTo>
                      <a:pt x="761" y="218"/>
                    </a:lnTo>
                    <a:lnTo>
                      <a:pt x="765" y="193"/>
                    </a:lnTo>
                    <a:lnTo>
                      <a:pt x="777" y="170"/>
                    </a:lnTo>
                    <a:lnTo>
                      <a:pt x="797" y="149"/>
                    </a:lnTo>
                    <a:lnTo>
                      <a:pt x="824" y="128"/>
                    </a:lnTo>
                    <a:lnTo>
                      <a:pt x="856" y="108"/>
                    </a:lnTo>
                    <a:lnTo>
                      <a:pt x="896" y="89"/>
                    </a:lnTo>
                    <a:lnTo>
                      <a:pt x="942" y="73"/>
                    </a:lnTo>
                    <a:lnTo>
                      <a:pt x="993" y="57"/>
                    </a:lnTo>
                    <a:lnTo>
                      <a:pt x="1050" y="42"/>
                    </a:lnTo>
                    <a:lnTo>
                      <a:pt x="1110" y="30"/>
                    </a:lnTo>
                    <a:lnTo>
                      <a:pt x="1174" y="19"/>
                    </a:lnTo>
                    <a:lnTo>
                      <a:pt x="1243" y="12"/>
                    </a:lnTo>
                    <a:lnTo>
                      <a:pt x="1315" y="6"/>
                    </a:lnTo>
                    <a:lnTo>
                      <a:pt x="1388" y="1"/>
                    </a:lnTo>
                    <a:lnTo>
                      <a:pt x="1466"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66" name="Group 40"/>
            <p:cNvGrpSpPr>
              <a:grpSpLocks noChangeAspect="1"/>
            </p:cNvGrpSpPr>
            <p:nvPr/>
          </p:nvGrpSpPr>
          <p:grpSpPr bwMode="auto">
            <a:xfrm>
              <a:off x="2954465" y="2421855"/>
              <a:ext cx="263987" cy="445171"/>
              <a:chOff x="1130" y="777"/>
              <a:chExt cx="322" cy="543"/>
            </a:xfrm>
          </p:grpSpPr>
          <p:sp useBgFill="1">
            <p:nvSpPr>
              <p:cNvPr id="67" name="Freeform 42"/>
              <p:cNvSpPr>
                <a:spLocks/>
              </p:cNvSpPr>
              <p:nvPr/>
            </p:nvSpPr>
            <p:spPr bwMode="auto">
              <a:xfrm>
                <a:off x="1130" y="777"/>
                <a:ext cx="322" cy="543"/>
              </a:xfrm>
              <a:custGeom>
                <a:avLst/>
                <a:gdLst>
                  <a:gd name="T0" fmla="*/ 220 w 1606"/>
                  <a:gd name="T1" fmla="*/ 0 h 2713"/>
                  <a:gd name="T2" fmla="*/ 1386 w 1606"/>
                  <a:gd name="T3" fmla="*/ 0 h 2713"/>
                  <a:gd name="T4" fmla="*/ 1424 w 1606"/>
                  <a:gd name="T5" fmla="*/ 3 h 2713"/>
                  <a:gd name="T6" fmla="*/ 1462 w 1606"/>
                  <a:gd name="T7" fmla="*/ 13 h 2713"/>
                  <a:gd name="T8" fmla="*/ 1496 w 1606"/>
                  <a:gd name="T9" fmla="*/ 30 h 2713"/>
                  <a:gd name="T10" fmla="*/ 1527 w 1606"/>
                  <a:gd name="T11" fmla="*/ 52 h 2713"/>
                  <a:gd name="T12" fmla="*/ 1554 w 1606"/>
                  <a:gd name="T13" fmla="*/ 78 h 2713"/>
                  <a:gd name="T14" fmla="*/ 1576 w 1606"/>
                  <a:gd name="T15" fmla="*/ 109 h 2713"/>
                  <a:gd name="T16" fmla="*/ 1591 w 1606"/>
                  <a:gd name="T17" fmla="*/ 144 h 2713"/>
                  <a:gd name="T18" fmla="*/ 1602 w 1606"/>
                  <a:gd name="T19" fmla="*/ 180 h 2713"/>
                  <a:gd name="T20" fmla="*/ 1606 w 1606"/>
                  <a:gd name="T21" fmla="*/ 220 h 2713"/>
                  <a:gd name="T22" fmla="*/ 1606 w 1606"/>
                  <a:gd name="T23" fmla="*/ 2492 h 2713"/>
                  <a:gd name="T24" fmla="*/ 1602 w 1606"/>
                  <a:gd name="T25" fmla="*/ 2532 h 2713"/>
                  <a:gd name="T26" fmla="*/ 1591 w 1606"/>
                  <a:gd name="T27" fmla="*/ 2569 h 2713"/>
                  <a:gd name="T28" fmla="*/ 1576 w 1606"/>
                  <a:gd name="T29" fmla="*/ 2603 h 2713"/>
                  <a:gd name="T30" fmla="*/ 1554 w 1606"/>
                  <a:gd name="T31" fmla="*/ 2634 h 2713"/>
                  <a:gd name="T32" fmla="*/ 1527 w 1606"/>
                  <a:gd name="T33" fmla="*/ 2661 h 2713"/>
                  <a:gd name="T34" fmla="*/ 1496 w 1606"/>
                  <a:gd name="T35" fmla="*/ 2683 h 2713"/>
                  <a:gd name="T36" fmla="*/ 1462 w 1606"/>
                  <a:gd name="T37" fmla="*/ 2699 h 2713"/>
                  <a:gd name="T38" fmla="*/ 1424 w 1606"/>
                  <a:gd name="T39" fmla="*/ 2709 h 2713"/>
                  <a:gd name="T40" fmla="*/ 1386 w 1606"/>
                  <a:gd name="T41" fmla="*/ 2713 h 2713"/>
                  <a:gd name="T42" fmla="*/ 220 w 1606"/>
                  <a:gd name="T43" fmla="*/ 2713 h 2713"/>
                  <a:gd name="T44" fmla="*/ 182 w 1606"/>
                  <a:gd name="T45" fmla="*/ 2709 h 2713"/>
                  <a:gd name="T46" fmla="*/ 144 w 1606"/>
                  <a:gd name="T47" fmla="*/ 2699 h 2713"/>
                  <a:gd name="T48" fmla="*/ 109 w 1606"/>
                  <a:gd name="T49" fmla="*/ 2683 h 2713"/>
                  <a:gd name="T50" fmla="*/ 79 w 1606"/>
                  <a:gd name="T51" fmla="*/ 2661 h 2713"/>
                  <a:gd name="T52" fmla="*/ 52 w 1606"/>
                  <a:gd name="T53" fmla="*/ 2634 h 2713"/>
                  <a:gd name="T54" fmla="*/ 30 w 1606"/>
                  <a:gd name="T55" fmla="*/ 2603 h 2713"/>
                  <a:gd name="T56" fmla="*/ 15 w 1606"/>
                  <a:gd name="T57" fmla="*/ 2569 h 2713"/>
                  <a:gd name="T58" fmla="*/ 4 w 1606"/>
                  <a:gd name="T59" fmla="*/ 2532 h 2713"/>
                  <a:gd name="T60" fmla="*/ 0 w 1606"/>
                  <a:gd name="T61" fmla="*/ 2492 h 2713"/>
                  <a:gd name="T62" fmla="*/ 0 w 1606"/>
                  <a:gd name="T63" fmla="*/ 220 h 2713"/>
                  <a:gd name="T64" fmla="*/ 4 w 1606"/>
                  <a:gd name="T65" fmla="*/ 180 h 2713"/>
                  <a:gd name="T66" fmla="*/ 15 w 1606"/>
                  <a:gd name="T67" fmla="*/ 144 h 2713"/>
                  <a:gd name="T68" fmla="*/ 30 w 1606"/>
                  <a:gd name="T69" fmla="*/ 109 h 2713"/>
                  <a:gd name="T70" fmla="*/ 52 w 1606"/>
                  <a:gd name="T71" fmla="*/ 78 h 2713"/>
                  <a:gd name="T72" fmla="*/ 79 w 1606"/>
                  <a:gd name="T73" fmla="*/ 52 h 2713"/>
                  <a:gd name="T74" fmla="*/ 109 w 1606"/>
                  <a:gd name="T75" fmla="*/ 30 h 2713"/>
                  <a:gd name="T76" fmla="*/ 144 w 1606"/>
                  <a:gd name="T77" fmla="*/ 13 h 2713"/>
                  <a:gd name="T78" fmla="*/ 182 w 1606"/>
                  <a:gd name="T79" fmla="*/ 3 h 2713"/>
                  <a:gd name="T80" fmla="*/ 220 w 1606"/>
                  <a:gd name="T81" fmla="*/ 0 h 2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2713">
                    <a:moveTo>
                      <a:pt x="220" y="0"/>
                    </a:moveTo>
                    <a:lnTo>
                      <a:pt x="1386" y="0"/>
                    </a:lnTo>
                    <a:lnTo>
                      <a:pt x="1424" y="3"/>
                    </a:lnTo>
                    <a:lnTo>
                      <a:pt x="1462" y="13"/>
                    </a:lnTo>
                    <a:lnTo>
                      <a:pt x="1496" y="30"/>
                    </a:lnTo>
                    <a:lnTo>
                      <a:pt x="1527" y="52"/>
                    </a:lnTo>
                    <a:lnTo>
                      <a:pt x="1554" y="78"/>
                    </a:lnTo>
                    <a:lnTo>
                      <a:pt x="1576" y="109"/>
                    </a:lnTo>
                    <a:lnTo>
                      <a:pt x="1591" y="144"/>
                    </a:lnTo>
                    <a:lnTo>
                      <a:pt x="1602" y="180"/>
                    </a:lnTo>
                    <a:lnTo>
                      <a:pt x="1606" y="220"/>
                    </a:lnTo>
                    <a:lnTo>
                      <a:pt x="1606" y="2492"/>
                    </a:lnTo>
                    <a:lnTo>
                      <a:pt x="1602" y="2532"/>
                    </a:lnTo>
                    <a:lnTo>
                      <a:pt x="1591" y="2569"/>
                    </a:lnTo>
                    <a:lnTo>
                      <a:pt x="1576" y="2603"/>
                    </a:lnTo>
                    <a:lnTo>
                      <a:pt x="1554" y="2634"/>
                    </a:lnTo>
                    <a:lnTo>
                      <a:pt x="1527" y="2661"/>
                    </a:lnTo>
                    <a:lnTo>
                      <a:pt x="1496" y="2683"/>
                    </a:lnTo>
                    <a:lnTo>
                      <a:pt x="1462" y="2699"/>
                    </a:lnTo>
                    <a:lnTo>
                      <a:pt x="1424" y="2709"/>
                    </a:lnTo>
                    <a:lnTo>
                      <a:pt x="1386" y="2713"/>
                    </a:lnTo>
                    <a:lnTo>
                      <a:pt x="220" y="2713"/>
                    </a:lnTo>
                    <a:lnTo>
                      <a:pt x="182" y="2709"/>
                    </a:lnTo>
                    <a:lnTo>
                      <a:pt x="144" y="2699"/>
                    </a:lnTo>
                    <a:lnTo>
                      <a:pt x="109" y="2683"/>
                    </a:lnTo>
                    <a:lnTo>
                      <a:pt x="79" y="2661"/>
                    </a:lnTo>
                    <a:lnTo>
                      <a:pt x="52" y="2634"/>
                    </a:lnTo>
                    <a:lnTo>
                      <a:pt x="30" y="2603"/>
                    </a:lnTo>
                    <a:lnTo>
                      <a:pt x="15" y="2569"/>
                    </a:lnTo>
                    <a:lnTo>
                      <a:pt x="4" y="2532"/>
                    </a:lnTo>
                    <a:lnTo>
                      <a:pt x="0" y="2492"/>
                    </a:lnTo>
                    <a:lnTo>
                      <a:pt x="0" y="220"/>
                    </a:lnTo>
                    <a:lnTo>
                      <a:pt x="4" y="180"/>
                    </a:lnTo>
                    <a:lnTo>
                      <a:pt x="15" y="144"/>
                    </a:lnTo>
                    <a:lnTo>
                      <a:pt x="30" y="109"/>
                    </a:lnTo>
                    <a:lnTo>
                      <a:pt x="52" y="78"/>
                    </a:lnTo>
                    <a:lnTo>
                      <a:pt x="79" y="52"/>
                    </a:lnTo>
                    <a:lnTo>
                      <a:pt x="109" y="30"/>
                    </a:lnTo>
                    <a:lnTo>
                      <a:pt x="144" y="13"/>
                    </a:lnTo>
                    <a:lnTo>
                      <a:pt x="182" y="3"/>
                    </a:lnTo>
                    <a:lnTo>
                      <a:pt x="220"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8" name="Freeform 43"/>
              <p:cNvSpPr>
                <a:spLocks noEditPoints="1"/>
              </p:cNvSpPr>
              <p:nvPr/>
            </p:nvSpPr>
            <p:spPr bwMode="auto">
              <a:xfrm>
                <a:off x="1201" y="989"/>
                <a:ext cx="180" cy="125"/>
              </a:xfrm>
              <a:custGeom>
                <a:avLst/>
                <a:gdLst>
                  <a:gd name="T0" fmla="*/ 0 w 904"/>
                  <a:gd name="T1" fmla="*/ 496 h 625"/>
                  <a:gd name="T2" fmla="*/ 904 w 904"/>
                  <a:gd name="T3" fmla="*/ 496 h 625"/>
                  <a:gd name="T4" fmla="*/ 904 w 904"/>
                  <a:gd name="T5" fmla="*/ 625 h 625"/>
                  <a:gd name="T6" fmla="*/ 0 w 904"/>
                  <a:gd name="T7" fmla="*/ 625 h 625"/>
                  <a:gd name="T8" fmla="*/ 0 w 904"/>
                  <a:gd name="T9" fmla="*/ 496 h 625"/>
                  <a:gd name="T10" fmla="*/ 0 w 904"/>
                  <a:gd name="T11" fmla="*/ 248 h 625"/>
                  <a:gd name="T12" fmla="*/ 904 w 904"/>
                  <a:gd name="T13" fmla="*/ 248 h 625"/>
                  <a:gd name="T14" fmla="*/ 904 w 904"/>
                  <a:gd name="T15" fmla="*/ 376 h 625"/>
                  <a:gd name="T16" fmla="*/ 0 w 904"/>
                  <a:gd name="T17" fmla="*/ 376 h 625"/>
                  <a:gd name="T18" fmla="*/ 0 w 904"/>
                  <a:gd name="T19" fmla="*/ 248 h 625"/>
                  <a:gd name="T20" fmla="*/ 0 w 904"/>
                  <a:gd name="T21" fmla="*/ 0 h 625"/>
                  <a:gd name="T22" fmla="*/ 904 w 904"/>
                  <a:gd name="T23" fmla="*/ 0 h 625"/>
                  <a:gd name="T24" fmla="*/ 904 w 904"/>
                  <a:gd name="T25" fmla="*/ 128 h 625"/>
                  <a:gd name="T26" fmla="*/ 0 w 904"/>
                  <a:gd name="T27" fmla="*/ 128 h 625"/>
                  <a:gd name="T28" fmla="*/ 0 w 904"/>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4" h="625">
                    <a:moveTo>
                      <a:pt x="0" y="496"/>
                    </a:moveTo>
                    <a:lnTo>
                      <a:pt x="904" y="496"/>
                    </a:lnTo>
                    <a:lnTo>
                      <a:pt x="904" y="625"/>
                    </a:lnTo>
                    <a:lnTo>
                      <a:pt x="0" y="625"/>
                    </a:lnTo>
                    <a:lnTo>
                      <a:pt x="0" y="496"/>
                    </a:lnTo>
                    <a:close/>
                    <a:moveTo>
                      <a:pt x="0" y="248"/>
                    </a:moveTo>
                    <a:lnTo>
                      <a:pt x="904" y="248"/>
                    </a:lnTo>
                    <a:lnTo>
                      <a:pt x="904" y="376"/>
                    </a:lnTo>
                    <a:lnTo>
                      <a:pt x="0" y="376"/>
                    </a:lnTo>
                    <a:lnTo>
                      <a:pt x="0" y="248"/>
                    </a:lnTo>
                    <a:close/>
                    <a:moveTo>
                      <a:pt x="0" y="0"/>
                    </a:moveTo>
                    <a:lnTo>
                      <a:pt x="904" y="0"/>
                    </a:lnTo>
                    <a:lnTo>
                      <a:pt x="904" y="128"/>
                    </a:lnTo>
                    <a:lnTo>
                      <a:pt x="0" y="128"/>
                    </a:lnTo>
                    <a:lnTo>
                      <a:pt x="0"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9" name="Freeform 44"/>
              <p:cNvSpPr>
                <a:spLocks noEditPoints="1"/>
              </p:cNvSpPr>
              <p:nvPr/>
            </p:nvSpPr>
            <p:spPr bwMode="auto">
              <a:xfrm>
                <a:off x="1154" y="801"/>
                <a:ext cx="274" cy="495"/>
              </a:xfrm>
              <a:custGeom>
                <a:avLst/>
                <a:gdLst>
                  <a:gd name="T0" fmla="*/ 1113 w 1366"/>
                  <a:gd name="T1" fmla="*/ 2222 h 2473"/>
                  <a:gd name="T2" fmla="*/ 1078 w 1366"/>
                  <a:gd name="T3" fmla="*/ 2242 h 2473"/>
                  <a:gd name="T4" fmla="*/ 1059 w 1366"/>
                  <a:gd name="T5" fmla="*/ 2276 h 2473"/>
                  <a:gd name="T6" fmla="*/ 1059 w 1366"/>
                  <a:gd name="T7" fmla="*/ 2317 h 2473"/>
                  <a:gd name="T8" fmla="*/ 1078 w 1366"/>
                  <a:gd name="T9" fmla="*/ 2352 h 2473"/>
                  <a:gd name="T10" fmla="*/ 1113 w 1366"/>
                  <a:gd name="T11" fmla="*/ 2372 h 2473"/>
                  <a:gd name="T12" fmla="*/ 1155 w 1366"/>
                  <a:gd name="T13" fmla="*/ 2372 h 2473"/>
                  <a:gd name="T14" fmla="*/ 1188 w 1366"/>
                  <a:gd name="T15" fmla="*/ 2352 h 2473"/>
                  <a:gd name="T16" fmla="*/ 1209 w 1366"/>
                  <a:gd name="T17" fmla="*/ 2317 h 2473"/>
                  <a:gd name="T18" fmla="*/ 1209 w 1366"/>
                  <a:gd name="T19" fmla="*/ 2276 h 2473"/>
                  <a:gd name="T20" fmla="*/ 1188 w 1366"/>
                  <a:gd name="T21" fmla="*/ 2242 h 2473"/>
                  <a:gd name="T22" fmla="*/ 1155 w 1366"/>
                  <a:gd name="T23" fmla="*/ 2222 h 2473"/>
                  <a:gd name="T24" fmla="*/ 124 w 1366"/>
                  <a:gd name="T25" fmla="*/ 2028 h 2473"/>
                  <a:gd name="T26" fmla="*/ 1242 w 1366"/>
                  <a:gd name="T27" fmla="*/ 2129 h 2473"/>
                  <a:gd name="T28" fmla="*/ 124 w 1366"/>
                  <a:gd name="T29" fmla="*/ 2028 h 2473"/>
                  <a:gd name="T30" fmla="*/ 124 w 1366"/>
                  <a:gd name="T31" fmla="*/ 1906 h 2473"/>
                  <a:gd name="T32" fmla="*/ 1242 w 1366"/>
                  <a:gd name="T33" fmla="*/ 1806 h 2473"/>
                  <a:gd name="T34" fmla="*/ 111 w 1366"/>
                  <a:gd name="T35" fmla="*/ 821 h 2473"/>
                  <a:gd name="T36" fmla="*/ 1255 w 1366"/>
                  <a:gd name="T37" fmla="*/ 1685 h 2473"/>
                  <a:gd name="T38" fmla="*/ 111 w 1366"/>
                  <a:gd name="T39" fmla="*/ 821 h 2473"/>
                  <a:gd name="T40" fmla="*/ 111 w 1366"/>
                  <a:gd name="T41" fmla="*/ 698 h 2473"/>
                  <a:gd name="T42" fmla="*/ 1255 w 1366"/>
                  <a:gd name="T43" fmla="*/ 160 h 2473"/>
                  <a:gd name="T44" fmla="*/ 100 w 1366"/>
                  <a:gd name="T45" fmla="*/ 0 h 2473"/>
                  <a:gd name="T46" fmla="*/ 1292 w 1366"/>
                  <a:gd name="T47" fmla="*/ 3 h 2473"/>
                  <a:gd name="T48" fmla="*/ 1336 w 1366"/>
                  <a:gd name="T49" fmla="*/ 29 h 2473"/>
                  <a:gd name="T50" fmla="*/ 1363 w 1366"/>
                  <a:gd name="T51" fmla="*/ 73 h 2473"/>
                  <a:gd name="T52" fmla="*/ 1366 w 1366"/>
                  <a:gd name="T53" fmla="*/ 2372 h 2473"/>
                  <a:gd name="T54" fmla="*/ 1352 w 1366"/>
                  <a:gd name="T55" fmla="*/ 2423 h 2473"/>
                  <a:gd name="T56" fmla="*/ 1317 w 1366"/>
                  <a:gd name="T57" fmla="*/ 2459 h 2473"/>
                  <a:gd name="T58" fmla="*/ 1266 w 1366"/>
                  <a:gd name="T59" fmla="*/ 2473 h 2473"/>
                  <a:gd name="T60" fmla="*/ 74 w 1366"/>
                  <a:gd name="T61" fmla="*/ 2470 h 2473"/>
                  <a:gd name="T62" fmla="*/ 30 w 1366"/>
                  <a:gd name="T63" fmla="*/ 2443 h 2473"/>
                  <a:gd name="T64" fmla="*/ 3 w 1366"/>
                  <a:gd name="T65" fmla="*/ 2398 h 2473"/>
                  <a:gd name="T66" fmla="*/ 0 w 1366"/>
                  <a:gd name="T67" fmla="*/ 100 h 2473"/>
                  <a:gd name="T68" fmla="*/ 14 w 1366"/>
                  <a:gd name="T69" fmla="*/ 49 h 2473"/>
                  <a:gd name="T70" fmla="*/ 49 w 1366"/>
                  <a:gd name="T71" fmla="*/ 13 h 2473"/>
                  <a:gd name="T72" fmla="*/ 100 w 1366"/>
                  <a:gd name="T73" fmla="*/ 0 h 2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66" h="2473">
                    <a:moveTo>
                      <a:pt x="1134" y="2219"/>
                    </a:moveTo>
                    <a:lnTo>
                      <a:pt x="1113" y="2222"/>
                    </a:lnTo>
                    <a:lnTo>
                      <a:pt x="1094" y="2230"/>
                    </a:lnTo>
                    <a:lnTo>
                      <a:pt x="1078" y="2242"/>
                    </a:lnTo>
                    <a:lnTo>
                      <a:pt x="1066" y="2258"/>
                    </a:lnTo>
                    <a:lnTo>
                      <a:pt x="1059" y="2276"/>
                    </a:lnTo>
                    <a:lnTo>
                      <a:pt x="1057" y="2297"/>
                    </a:lnTo>
                    <a:lnTo>
                      <a:pt x="1059" y="2317"/>
                    </a:lnTo>
                    <a:lnTo>
                      <a:pt x="1066" y="2337"/>
                    </a:lnTo>
                    <a:lnTo>
                      <a:pt x="1078" y="2352"/>
                    </a:lnTo>
                    <a:lnTo>
                      <a:pt x="1094" y="2365"/>
                    </a:lnTo>
                    <a:lnTo>
                      <a:pt x="1113" y="2372"/>
                    </a:lnTo>
                    <a:lnTo>
                      <a:pt x="1134" y="2375"/>
                    </a:lnTo>
                    <a:lnTo>
                      <a:pt x="1155" y="2372"/>
                    </a:lnTo>
                    <a:lnTo>
                      <a:pt x="1173" y="2365"/>
                    </a:lnTo>
                    <a:lnTo>
                      <a:pt x="1188" y="2352"/>
                    </a:lnTo>
                    <a:lnTo>
                      <a:pt x="1200" y="2337"/>
                    </a:lnTo>
                    <a:lnTo>
                      <a:pt x="1209" y="2317"/>
                    </a:lnTo>
                    <a:lnTo>
                      <a:pt x="1211" y="2297"/>
                    </a:lnTo>
                    <a:lnTo>
                      <a:pt x="1209" y="2276"/>
                    </a:lnTo>
                    <a:lnTo>
                      <a:pt x="1200" y="2258"/>
                    </a:lnTo>
                    <a:lnTo>
                      <a:pt x="1188" y="2242"/>
                    </a:lnTo>
                    <a:lnTo>
                      <a:pt x="1173" y="2230"/>
                    </a:lnTo>
                    <a:lnTo>
                      <a:pt x="1155" y="2222"/>
                    </a:lnTo>
                    <a:lnTo>
                      <a:pt x="1134" y="2219"/>
                    </a:lnTo>
                    <a:close/>
                    <a:moveTo>
                      <a:pt x="124" y="2028"/>
                    </a:moveTo>
                    <a:lnTo>
                      <a:pt x="124" y="2129"/>
                    </a:lnTo>
                    <a:lnTo>
                      <a:pt x="1242" y="2129"/>
                    </a:lnTo>
                    <a:lnTo>
                      <a:pt x="1242" y="2028"/>
                    </a:lnTo>
                    <a:lnTo>
                      <a:pt x="124" y="2028"/>
                    </a:lnTo>
                    <a:close/>
                    <a:moveTo>
                      <a:pt x="124" y="1806"/>
                    </a:moveTo>
                    <a:lnTo>
                      <a:pt x="124" y="1906"/>
                    </a:lnTo>
                    <a:lnTo>
                      <a:pt x="1242" y="1906"/>
                    </a:lnTo>
                    <a:lnTo>
                      <a:pt x="1242" y="1806"/>
                    </a:lnTo>
                    <a:lnTo>
                      <a:pt x="124" y="1806"/>
                    </a:lnTo>
                    <a:close/>
                    <a:moveTo>
                      <a:pt x="111" y="821"/>
                    </a:moveTo>
                    <a:lnTo>
                      <a:pt x="111" y="1685"/>
                    </a:lnTo>
                    <a:lnTo>
                      <a:pt x="1255" y="1685"/>
                    </a:lnTo>
                    <a:lnTo>
                      <a:pt x="1255" y="821"/>
                    </a:lnTo>
                    <a:lnTo>
                      <a:pt x="111" y="821"/>
                    </a:lnTo>
                    <a:close/>
                    <a:moveTo>
                      <a:pt x="111" y="160"/>
                    </a:moveTo>
                    <a:lnTo>
                      <a:pt x="111" y="698"/>
                    </a:lnTo>
                    <a:lnTo>
                      <a:pt x="1255" y="698"/>
                    </a:lnTo>
                    <a:lnTo>
                      <a:pt x="1255" y="160"/>
                    </a:lnTo>
                    <a:lnTo>
                      <a:pt x="111" y="160"/>
                    </a:lnTo>
                    <a:close/>
                    <a:moveTo>
                      <a:pt x="100" y="0"/>
                    </a:moveTo>
                    <a:lnTo>
                      <a:pt x="1266" y="0"/>
                    </a:lnTo>
                    <a:lnTo>
                      <a:pt x="1292" y="3"/>
                    </a:lnTo>
                    <a:lnTo>
                      <a:pt x="1317" y="13"/>
                    </a:lnTo>
                    <a:lnTo>
                      <a:pt x="1336" y="29"/>
                    </a:lnTo>
                    <a:lnTo>
                      <a:pt x="1352" y="49"/>
                    </a:lnTo>
                    <a:lnTo>
                      <a:pt x="1363" y="73"/>
                    </a:lnTo>
                    <a:lnTo>
                      <a:pt x="1366" y="100"/>
                    </a:lnTo>
                    <a:lnTo>
                      <a:pt x="1366" y="2372"/>
                    </a:lnTo>
                    <a:lnTo>
                      <a:pt x="1363" y="2398"/>
                    </a:lnTo>
                    <a:lnTo>
                      <a:pt x="1352" y="2423"/>
                    </a:lnTo>
                    <a:lnTo>
                      <a:pt x="1336" y="2443"/>
                    </a:lnTo>
                    <a:lnTo>
                      <a:pt x="1317" y="2459"/>
                    </a:lnTo>
                    <a:lnTo>
                      <a:pt x="1292" y="2470"/>
                    </a:lnTo>
                    <a:lnTo>
                      <a:pt x="1266" y="2473"/>
                    </a:lnTo>
                    <a:lnTo>
                      <a:pt x="100" y="2473"/>
                    </a:lnTo>
                    <a:lnTo>
                      <a:pt x="74" y="2470"/>
                    </a:lnTo>
                    <a:lnTo>
                      <a:pt x="49" y="2459"/>
                    </a:lnTo>
                    <a:lnTo>
                      <a:pt x="30" y="2443"/>
                    </a:lnTo>
                    <a:lnTo>
                      <a:pt x="14" y="2423"/>
                    </a:lnTo>
                    <a:lnTo>
                      <a:pt x="3" y="2398"/>
                    </a:lnTo>
                    <a:lnTo>
                      <a:pt x="0" y="2372"/>
                    </a:lnTo>
                    <a:lnTo>
                      <a:pt x="0" y="100"/>
                    </a:lnTo>
                    <a:lnTo>
                      <a:pt x="3" y="73"/>
                    </a:lnTo>
                    <a:lnTo>
                      <a:pt x="14" y="49"/>
                    </a:lnTo>
                    <a:lnTo>
                      <a:pt x="30" y="29"/>
                    </a:lnTo>
                    <a:lnTo>
                      <a:pt x="49" y="13"/>
                    </a:lnTo>
                    <a:lnTo>
                      <a:pt x="74" y="3"/>
                    </a:lnTo>
                    <a:lnTo>
                      <a:pt x="100"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951057190"/>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4" name="Rectangle 3"/>
          <p:cNvSpPr txBox="1">
            <a:spLocks noChangeArrowheads="1"/>
          </p:cNvSpPr>
          <p:nvPr/>
        </p:nvSpPr>
        <p:spPr bwMode="auto">
          <a:xfrm>
            <a:off x="1216152" y="1828800"/>
            <a:ext cx="8229600" cy="4530725"/>
          </a:xfrm>
          <a:prstGeom prst="rect">
            <a:avLst/>
          </a:prstGeom>
          <a:noFill/>
          <a:ln w="9525">
            <a:noFill/>
            <a:miter lim="800000"/>
            <a:headEnd/>
            <a:tailEnd/>
          </a:ln>
        </p:spPr>
        <p:txBody>
          <a:bodyPr lIns="91422" tIns="45712" rIns="91422" bIns="45712"/>
          <a:lstStyle/>
          <a:p>
            <a:pPr marL="177800" indent="-177800">
              <a:spcBef>
                <a:spcPct val="20000"/>
              </a:spcBef>
              <a:buClr>
                <a:schemeClr val="accent4">
                  <a:lumMod val="60000"/>
                  <a:lumOff val="40000"/>
                </a:schemeClr>
              </a:buClr>
              <a:buFontTx/>
              <a:buChar char="•"/>
              <a:defRPr/>
            </a:pPr>
            <a:r>
              <a:rPr lang="en-US" sz="2000" kern="0" dirty="0"/>
              <a:t>D</a:t>
            </a:r>
            <a:r>
              <a:rPr lang="en-US" sz="2000" kern="0" dirty="0" smtClean="0"/>
              <a:t>ata </a:t>
            </a:r>
            <a:r>
              <a:rPr lang="en-US" sz="2000" kern="0" dirty="0"/>
              <a:t>is </a:t>
            </a:r>
            <a:r>
              <a:rPr lang="en-US" sz="2000" kern="0" dirty="0" smtClean="0"/>
              <a:t>represented as</a:t>
            </a:r>
            <a:endParaRPr lang="en-US" sz="2000" kern="0" dirty="0"/>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Raster</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Feature</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Table</a:t>
            </a:r>
          </a:p>
          <a:p>
            <a:pPr marL="517525" lvl="1" indent="-174625">
              <a:spcBef>
                <a:spcPct val="20000"/>
              </a:spcBef>
              <a:buClr>
                <a:schemeClr val="accent4">
                  <a:lumMod val="60000"/>
                  <a:lumOff val="40000"/>
                </a:schemeClr>
              </a:buClr>
              <a:buSzPct val="80000"/>
              <a:buFontTx/>
              <a:buChar char="•"/>
              <a:defRPr/>
            </a:pPr>
            <a:endParaRPr lang="en-US" sz="2000" kern="0" dirty="0"/>
          </a:p>
          <a:p>
            <a:pPr marL="517525" lvl="1" indent="-174625">
              <a:spcBef>
                <a:spcPct val="20000"/>
              </a:spcBef>
              <a:buClr>
                <a:schemeClr val="accent4">
                  <a:lumMod val="60000"/>
                  <a:lumOff val="40000"/>
                </a:schemeClr>
              </a:buClr>
              <a:buSzPct val="80000"/>
              <a:buFontTx/>
              <a:buChar char="•"/>
              <a:defRPr/>
            </a:pPr>
            <a:endParaRPr lang="en-US" sz="2000" kern="0" dirty="0"/>
          </a:p>
          <a:p>
            <a:pPr marL="517525" lvl="1" indent="-174625">
              <a:spcBef>
                <a:spcPct val="20000"/>
              </a:spcBef>
              <a:buClr>
                <a:schemeClr val="accent4">
                  <a:lumMod val="60000"/>
                  <a:lumOff val="40000"/>
                </a:schemeClr>
              </a:buClr>
              <a:buSzPct val="80000"/>
              <a:buFontTx/>
              <a:buChar char="•"/>
              <a:defRPr/>
            </a:pPr>
            <a:endParaRPr lang="en-US" sz="2000" kern="0" dirty="0"/>
          </a:p>
          <a:p>
            <a:pPr marL="517525" lvl="1" indent="-174625">
              <a:spcBef>
                <a:spcPct val="20000"/>
              </a:spcBef>
              <a:buClr>
                <a:schemeClr val="accent4">
                  <a:lumMod val="60000"/>
                  <a:lumOff val="40000"/>
                </a:schemeClr>
              </a:buClr>
              <a:buSzPct val="80000"/>
              <a:buFontTx/>
              <a:buChar char="•"/>
              <a:defRPr/>
            </a:pPr>
            <a:endParaRPr lang="en-US" sz="2000" kern="0" dirty="0"/>
          </a:p>
          <a:p>
            <a:pPr marL="517525" lvl="1" indent="-174625">
              <a:spcBef>
                <a:spcPct val="20000"/>
              </a:spcBef>
              <a:buClr>
                <a:schemeClr val="accent4">
                  <a:lumMod val="60000"/>
                  <a:lumOff val="40000"/>
                </a:schemeClr>
              </a:buClr>
              <a:buSzPct val="80000"/>
              <a:buFontTx/>
              <a:buChar char="•"/>
              <a:defRPr/>
            </a:pPr>
            <a:endParaRPr lang="en-US" sz="2000" kern="0" dirty="0"/>
          </a:p>
          <a:p>
            <a:pPr marL="177800" indent="-177800">
              <a:spcBef>
                <a:spcPct val="20000"/>
              </a:spcBef>
              <a:buClr>
                <a:schemeClr val="accent4">
                  <a:lumMod val="60000"/>
                  <a:lumOff val="40000"/>
                </a:schemeClr>
              </a:buClr>
              <a:buFontTx/>
              <a:buChar char="•"/>
              <a:defRPr/>
            </a:pPr>
            <a:r>
              <a:rPr lang="en-US" sz="2000" kern="0" dirty="0"/>
              <a:t>Direct read</a:t>
            </a:r>
            <a:endParaRPr lang="en-US" sz="2000" i="1" kern="0" dirty="0">
              <a:solidFill>
                <a:srgbClr val="FFFF66"/>
              </a:solidFill>
            </a:endParaRPr>
          </a:p>
          <a:p>
            <a:pPr marL="177800" indent="-177800">
              <a:spcBef>
                <a:spcPct val="20000"/>
              </a:spcBef>
              <a:buClr>
                <a:schemeClr val="accent4">
                  <a:lumMod val="60000"/>
                  <a:lumOff val="40000"/>
                </a:schemeClr>
              </a:buClr>
              <a:buFontTx/>
              <a:buChar char="•"/>
              <a:defRPr/>
            </a:pPr>
            <a:r>
              <a:rPr lang="en-US" sz="2000" kern="0" dirty="0"/>
              <a:t>Exports GIS data to </a:t>
            </a:r>
            <a:r>
              <a:rPr lang="en-US" sz="2000" kern="0" dirty="0" err="1"/>
              <a:t>netCDF</a:t>
            </a:r>
            <a:endParaRPr lang="en-US" sz="2000" kern="0" dirty="0"/>
          </a:p>
        </p:txBody>
      </p:sp>
      <p:pic>
        <p:nvPicPr>
          <p:cNvPr id="5" name="Picture 4"/>
          <p:cNvPicPr>
            <a:picLocks noChangeAspect="1" noChangeArrowheads="1"/>
          </p:cNvPicPr>
          <p:nvPr/>
        </p:nvPicPr>
        <p:blipFill>
          <a:blip r:embed="rId4" cstate="print"/>
          <a:srcRect/>
          <a:stretch>
            <a:fillRect/>
          </a:stretch>
        </p:blipFill>
        <p:spPr bwMode="auto">
          <a:xfrm>
            <a:off x="6057901" y="1155701"/>
            <a:ext cx="3927475" cy="2873375"/>
          </a:xfrm>
          <a:prstGeom prst="rect">
            <a:avLst/>
          </a:prstGeom>
          <a:noFill/>
          <a:ln w="9525">
            <a:noFill/>
            <a:miter lim="800000"/>
            <a:headEnd/>
            <a:tailEnd/>
          </a:ln>
          <a:effectLst/>
        </p:spPr>
      </p:pic>
      <p:pic>
        <p:nvPicPr>
          <p:cNvPr id="6" name="Picture 5" descr="TableLarge"/>
          <p:cNvPicPr>
            <a:picLocks noChangeAspect="1" noChangeArrowheads="1"/>
          </p:cNvPicPr>
          <p:nvPr/>
        </p:nvPicPr>
        <p:blipFill>
          <a:blip r:embed="rId5" cstate="print"/>
          <a:srcRect/>
          <a:stretch>
            <a:fillRect/>
          </a:stretch>
        </p:blipFill>
        <p:spPr bwMode="auto">
          <a:xfrm>
            <a:off x="8181975" y="3200400"/>
            <a:ext cx="2216150" cy="2546350"/>
          </a:xfrm>
          <a:prstGeom prst="rect">
            <a:avLst/>
          </a:prstGeom>
          <a:noFill/>
          <a:effectLst/>
        </p:spPr>
      </p:pic>
      <p:pic>
        <p:nvPicPr>
          <p:cNvPr id="7" name="Picture 6"/>
          <p:cNvPicPr>
            <a:picLocks noChangeAspect="1" noChangeArrowheads="1"/>
          </p:cNvPicPr>
          <p:nvPr/>
        </p:nvPicPr>
        <p:blipFill>
          <a:blip r:embed="rId6" cstate="print"/>
          <a:srcRect/>
          <a:stretch>
            <a:fillRect/>
          </a:stretch>
        </p:blipFill>
        <p:spPr bwMode="auto">
          <a:xfrm>
            <a:off x="4364039" y="2352676"/>
            <a:ext cx="2784475" cy="2193925"/>
          </a:xfrm>
          <a:prstGeom prst="rect">
            <a:avLst/>
          </a:prstGeom>
          <a:noFill/>
          <a:ln w="19050">
            <a:solidFill>
              <a:schemeClr val="tx1"/>
            </a:solidFill>
            <a:miter lim="800000"/>
            <a:headEnd/>
            <a:tailEnd/>
          </a:ln>
          <a:effectLst/>
        </p:spPr>
      </p:pic>
      <p:sp>
        <p:nvSpPr>
          <p:cNvPr id="8"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smtClean="0"/>
              <a:t>Representing Scientific Data </a:t>
            </a:r>
            <a:r>
              <a:rPr lang="en-US" sz="2800" b="0" dirty="0"/>
              <a:t>in ArcGIS</a:t>
            </a:r>
          </a:p>
        </p:txBody>
      </p:sp>
    </p:spTree>
    <p:extLst>
      <p:ext uri="{BB962C8B-B14F-4D97-AF65-F5344CB8AC3E}">
        <p14:creationId xmlns:p14="http://schemas.microsoft.com/office/powerpoint/2010/main" val="2776387623"/>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2" name="Picture 11"/>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sp>
        <p:nvSpPr>
          <p:cNvPr id="4" name="Rectangle 3"/>
          <p:cNvSpPr txBox="1">
            <a:spLocks noChangeArrowheads="1"/>
          </p:cNvSpPr>
          <p:nvPr/>
        </p:nvSpPr>
        <p:spPr bwMode="auto">
          <a:xfrm>
            <a:off x="914400" y="1828800"/>
            <a:ext cx="8418513" cy="4546600"/>
          </a:xfrm>
          <a:prstGeom prst="rect">
            <a:avLst/>
          </a:prstGeom>
          <a:noFill/>
          <a:ln w="9525">
            <a:noFill/>
            <a:miter lim="800000"/>
            <a:headEnd/>
            <a:tailEnd/>
          </a:ln>
        </p:spPr>
        <p:txBody>
          <a:bodyPr lIns="91422" tIns="45712" rIns="91422" bIns="45712"/>
          <a:lstStyle/>
          <a:p>
            <a:pPr marL="60325" indent="-174625">
              <a:spcBef>
                <a:spcPct val="20000"/>
              </a:spcBef>
              <a:buClr>
                <a:schemeClr val="accent4">
                  <a:lumMod val="60000"/>
                  <a:lumOff val="40000"/>
                </a:schemeClr>
              </a:buClr>
              <a:buSzPct val="80000"/>
              <a:buFontTx/>
              <a:buChar char="•"/>
              <a:defRPr/>
            </a:pPr>
            <a:r>
              <a:rPr lang="en-US" sz="2000" kern="0" dirty="0"/>
              <a:t>Directly reads </a:t>
            </a:r>
            <a:r>
              <a:rPr lang="en-US" sz="2000" kern="0" dirty="0" err="1"/>
              <a:t>netCDF</a:t>
            </a:r>
            <a:r>
              <a:rPr lang="en-US" sz="2000" kern="0" dirty="0"/>
              <a:t> file using </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Make </a:t>
            </a:r>
            <a:r>
              <a:rPr lang="en-US" kern="0" dirty="0" err="1"/>
              <a:t>NetCDF</a:t>
            </a:r>
            <a:r>
              <a:rPr lang="en-US" kern="0" dirty="0"/>
              <a:t> Raster Layer</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Make </a:t>
            </a:r>
            <a:r>
              <a:rPr lang="en-US" kern="0" dirty="0" err="1"/>
              <a:t>NetCDF</a:t>
            </a:r>
            <a:r>
              <a:rPr lang="en-US" kern="0" dirty="0"/>
              <a:t> Feature Layer</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Make </a:t>
            </a:r>
            <a:r>
              <a:rPr lang="en-US" kern="0" dirty="0" err="1"/>
              <a:t>NetCDF</a:t>
            </a:r>
            <a:r>
              <a:rPr lang="en-US" kern="0" dirty="0"/>
              <a:t> Table </a:t>
            </a:r>
            <a:r>
              <a:rPr lang="en-US" kern="0" dirty="0" smtClean="0"/>
              <a:t>View</a:t>
            </a:r>
          </a:p>
          <a:p>
            <a:pPr marL="628650" lvl="1" indent="-285750">
              <a:spcBef>
                <a:spcPct val="20000"/>
              </a:spcBef>
              <a:buClr>
                <a:schemeClr val="accent4">
                  <a:lumMod val="60000"/>
                  <a:lumOff val="40000"/>
                </a:schemeClr>
              </a:buClr>
              <a:buSzPct val="80000"/>
              <a:buFont typeface="Courier New" panose="02070309020205020404" pitchFamily="49" charset="0"/>
              <a:buChar char="o"/>
              <a:defRPr/>
            </a:pPr>
            <a:endParaRPr lang="en-US" kern="0" dirty="0" smtClean="0"/>
          </a:p>
          <a:p>
            <a:pPr marL="285750" indent="-285750">
              <a:spcBef>
                <a:spcPct val="20000"/>
              </a:spcBef>
              <a:buClr>
                <a:schemeClr val="accent4">
                  <a:lumMod val="60000"/>
                  <a:lumOff val="40000"/>
                </a:schemeClr>
              </a:buClr>
              <a:buSzPct val="80000"/>
              <a:buFont typeface="Arial" panose="020B0604020202020204" pitchFamily="34" charset="0"/>
              <a:buChar char="•"/>
              <a:defRPr/>
            </a:pPr>
            <a:r>
              <a:rPr lang="en-US" dirty="0" smtClean="0">
                <a:effectLst>
                  <a:outerShdw blurRad="38100" dist="38100" dir="2700000" algn="tl">
                    <a:srgbClr val="000000">
                      <a:alpha val="43137"/>
                    </a:srgbClr>
                  </a:outerShdw>
                </a:effectLst>
              </a:rPr>
              <a:t>Ingest </a:t>
            </a:r>
            <a:r>
              <a:rPr lang="en-US" dirty="0" err="1">
                <a:effectLst>
                  <a:outerShdw blurRad="38100" dist="38100" dir="2700000" algn="tl">
                    <a:srgbClr val="000000">
                      <a:alpha val="43137"/>
                    </a:srgbClr>
                  </a:outerShdw>
                </a:effectLst>
              </a:rPr>
              <a:t>OPeNDAP</a:t>
            </a:r>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Service</a:t>
            </a:r>
          </a:p>
          <a:p>
            <a:pPr marL="742950" lvl="1" indent="-285750">
              <a:spcBef>
                <a:spcPct val="20000"/>
              </a:spcBef>
              <a:buClr>
                <a:schemeClr val="accent4">
                  <a:lumMod val="60000"/>
                  <a:lumOff val="40000"/>
                </a:schemeClr>
              </a:buClr>
              <a:buSzPct val="80000"/>
              <a:buFont typeface="Arial" panose="020B0604020202020204" pitchFamily="34" charset="0"/>
              <a:buChar char="-"/>
              <a:defRPr/>
            </a:pPr>
            <a:r>
              <a:rPr lang="en-US" dirty="0" smtClean="0">
                <a:effectLst>
                  <a:outerShdw blurRad="38100" dist="38100" dir="2700000" algn="tl">
                    <a:srgbClr val="000000">
                      <a:alpha val="43137"/>
                    </a:srgbClr>
                  </a:outerShdw>
                </a:effectLst>
              </a:rPr>
              <a:t>Output </a:t>
            </a:r>
            <a:r>
              <a:rPr lang="en-US" dirty="0">
                <a:effectLst>
                  <a:outerShdw blurRad="38100" dist="38100" dir="2700000" algn="tl">
                    <a:srgbClr val="000000">
                      <a:alpha val="43137"/>
                    </a:srgbClr>
                  </a:outerShdw>
                </a:effectLst>
              </a:rPr>
              <a:t>dynamic multidimensional </a:t>
            </a:r>
            <a:r>
              <a:rPr lang="en-US" dirty="0" smtClean="0">
                <a:effectLst>
                  <a:outerShdw blurRad="38100" dist="38100" dir="2700000" algn="tl">
                    <a:srgbClr val="000000">
                      <a:alpha val="43137"/>
                    </a:srgbClr>
                  </a:outerShdw>
                </a:effectLst>
              </a:rPr>
              <a:t>raster</a:t>
            </a:r>
          </a:p>
          <a:p>
            <a:pPr marL="742950" lvl="1" indent="-285750">
              <a:spcBef>
                <a:spcPct val="20000"/>
              </a:spcBef>
              <a:buClr>
                <a:schemeClr val="accent4">
                  <a:lumMod val="60000"/>
                  <a:lumOff val="40000"/>
                </a:schemeClr>
              </a:buClr>
              <a:buSzPct val="80000"/>
              <a:buFont typeface="Arial" panose="020B0604020202020204" pitchFamily="34" charset="0"/>
              <a:buChar char="-"/>
              <a:defRPr/>
            </a:pPr>
            <a:r>
              <a:rPr lang="en-US" dirty="0" smtClean="0">
                <a:effectLst>
                  <a:outerShdw blurRad="38100" dist="38100" dir="2700000" algn="tl">
                    <a:srgbClr val="000000">
                      <a:alpha val="43137"/>
                    </a:srgbClr>
                  </a:outerShdw>
                </a:effectLst>
              </a:rPr>
              <a:t>Support </a:t>
            </a:r>
            <a:r>
              <a:rPr lang="en-US" dirty="0">
                <a:effectLst>
                  <a:outerShdw blurRad="38100" dist="38100" dir="2700000" algn="tl">
                    <a:srgbClr val="000000">
                      <a:alpha val="43137"/>
                    </a:srgbClr>
                  </a:outerShdw>
                </a:effectLst>
              </a:rPr>
              <a:t>Sub-setting</a:t>
            </a:r>
          </a:p>
          <a:p>
            <a:pPr marL="60325" indent="-174625">
              <a:spcBef>
                <a:spcPct val="20000"/>
              </a:spcBef>
              <a:buClr>
                <a:schemeClr val="accent4">
                  <a:lumMod val="60000"/>
                  <a:lumOff val="40000"/>
                </a:schemeClr>
              </a:buClr>
              <a:buSzPct val="80000"/>
              <a:buFontTx/>
              <a:buChar char="•"/>
              <a:defRPr/>
            </a:pPr>
            <a:endParaRPr lang="en-US" kern="0" dirty="0"/>
          </a:p>
          <a:p>
            <a:pPr marL="60325" indent="-174625">
              <a:spcBef>
                <a:spcPct val="20000"/>
              </a:spcBef>
              <a:buClr>
                <a:schemeClr val="accent4">
                  <a:lumMod val="60000"/>
                  <a:lumOff val="40000"/>
                </a:schemeClr>
              </a:buClr>
              <a:buSzPct val="80000"/>
              <a:buFontTx/>
              <a:buChar char="•"/>
              <a:defRPr/>
            </a:pPr>
            <a:r>
              <a:rPr lang="en-US" sz="2000" kern="0" dirty="0"/>
              <a:t>Scientific data formats are supported in mosaic dataset</a:t>
            </a:r>
          </a:p>
          <a:p>
            <a:pPr marL="685800" lvl="1" indent="-342900">
              <a:spcBef>
                <a:spcPct val="20000"/>
              </a:spcBef>
              <a:buClr>
                <a:schemeClr val="accent4">
                  <a:lumMod val="60000"/>
                  <a:lumOff val="40000"/>
                </a:schemeClr>
              </a:buClr>
              <a:buSzPct val="80000"/>
              <a:buFont typeface="Arial" panose="020B0604020202020204" pitchFamily="34" charset="0"/>
              <a:buChar char="-"/>
              <a:defRPr/>
            </a:pPr>
            <a:r>
              <a:rPr lang="en-US" sz="2000" kern="0" dirty="0" err="1"/>
              <a:t>netCDF</a:t>
            </a:r>
            <a:endParaRPr lang="en-US" sz="2000" kern="0" dirty="0"/>
          </a:p>
          <a:p>
            <a:pPr marL="685800" lvl="1" indent="-342900">
              <a:spcBef>
                <a:spcPct val="20000"/>
              </a:spcBef>
              <a:buClr>
                <a:schemeClr val="accent4">
                  <a:lumMod val="60000"/>
                  <a:lumOff val="40000"/>
                </a:schemeClr>
              </a:buClr>
              <a:buSzPct val="80000"/>
              <a:buFont typeface="Arial" panose="020B0604020202020204" pitchFamily="34" charset="0"/>
              <a:buChar char="-"/>
              <a:defRPr/>
            </a:pPr>
            <a:r>
              <a:rPr lang="en-US" sz="2000" kern="0" dirty="0"/>
              <a:t>HDF</a:t>
            </a:r>
          </a:p>
          <a:p>
            <a:pPr marL="685800" lvl="1" indent="-342900">
              <a:spcBef>
                <a:spcPct val="20000"/>
              </a:spcBef>
              <a:buClr>
                <a:schemeClr val="accent4">
                  <a:lumMod val="60000"/>
                  <a:lumOff val="40000"/>
                </a:schemeClr>
              </a:buClr>
              <a:buSzPct val="80000"/>
              <a:buFont typeface="Arial" panose="020B0604020202020204" pitchFamily="34" charset="0"/>
              <a:buChar char="-"/>
              <a:defRPr/>
            </a:pPr>
            <a:r>
              <a:rPr lang="en-US" sz="2000" kern="0" dirty="0"/>
              <a:t>GRIB</a:t>
            </a:r>
          </a:p>
          <a:p>
            <a:pPr marL="517525" lvl="1" indent="-174625">
              <a:spcBef>
                <a:spcPct val="20000"/>
              </a:spcBef>
              <a:buClr>
                <a:srgbClr val="00B0F0"/>
              </a:buClr>
              <a:buSzPct val="80000"/>
              <a:buFontTx/>
              <a:buChar char="•"/>
              <a:defRPr/>
            </a:pPr>
            <a:endParaRPr lang="en-US" sz="2000" kern="0" dirty="0"/>
          </a:p>
        </p:txBody>
      </p:sp>
      <p:sp>
        <p:nvSpPr>
          <p:cNvPr id="7" name="Title 1"/>
          <p:cNvSpPr txBox="1">
            <a:spLocks/>
          </p:cNvSpPr>
          <p:nvPr/>
        </p:nvSpPr>
        <p:spPr>
          <a:xfrm>
            <a:off x="685800" y="685800"/>
            <a:ext cx="7772400" cy="484631"/>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Ingesting Scientific data in ArcGIS</a:t>
            </a:r>
          </a:p>
        </p:txBody>
      </p:sp>
      <p:pic>
        <p:nvPicPr>
          <p:cNvPr id="8" name="Picture 7"/>
          <p:cNvPicPr>
            <a:picLocks noChangeAspect="1"/>
          </p:cNvPicPr>
          <p:nvPr/>
        </p:nvPicPr>
        <p:blipFill>
          <a:blip r:embed="rId4"/>
          <a:stretch>
            <a:fillRect/>
          </a:stretch>
        </p:blipFill>
        <p:spPr>
          <a:xfrm>
            <a:off x="8323504" y="1828800"/>
            <a:ext cx="2147552" cy="4842289"/>
          </a:xfrm>
          <a:prstGeom prst="rect">
            <a:avLst/>
          </a:prstGeom>
          <a:ln w="19050">
            <a:solidFill>
              <a:schemeClr val="bg1"/>
            </a:solidFill>
          </a:ln>
        </p:spPr>
      </p:pic>
      <p:pic>
        <p:nvPicPr>
          <p:cNvPr id="6" name="Picture 5" descr="MultidimensionTools.png"/>
          <p:cNvPicPr>
            <a:picLocks noChangeAspect="1"/>
          </p:cNvPicPr>
          <p:nvPr/>
        </p:nvPicPr>
        <p:blipFill>
          <a:blip r:embed="rId5" cstate="print"/>
          <a:stretch>
            <a:fillRect/>
          </a:stretch>
        </p:blipFill>
        <p:spPr>
          <a:xfrm>
            <a:off x="7241076" y="2541105"/>
            <a:ext cx="2403642" cy="1708839"/>
          </a:xfrm>
          <a:prstGeom prst="rect">
            <a:avLst/>
          </a:prstGeom>
          <a:effectLst>
            <a:softEdge rad="31750"/>
          </a:effectLst>
        </p:spPr>
      </p:pic>
    </p:spTree>
    <p:extLst>
      <p:ext uri="{BB962C8B-B14F-4D97-AF65-F5344CB8AC3E}">
        <p14:creationId xmlns:p14="http://schemas.microsoft.com/office/powerpoint/2010/main" val="2969263307"/>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284"/>
            <a:ext cx="12192000" cy="6859283"/>
            <a:chOff x="0" y="-1284"/>
            <a:chExt cx="12192000" cy="6859283"/>
          </a:xfrm>
        </p:grpSpPr>
        <p:sp>
          <p:nvSpPr>
            <p:cNvPr id="7" name="Rectangle 6"/>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8" name="Picture 7"/>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grpSp>
      <p:sp>
        <p:nvSpPr>
          <p:cNvPr id="4" name="Rectangle 3"/>
          <p:cNvSpPr txBox="1">
            <a:spLocks noChangeArrowheads="1"/>
          </p:cNvSpPr>
          <p:nvPr/>
        </p:nvSpPr>
        <p:spPr bwMode="auto">
          <a:xfrm>
            <a:off x="1216152" y="1828800"/>
            <a:ext cx="8458200" cy="4530725"/>
          </a:xfrm>
          <a:prstGeom prst="rect">
            <a:avLst/>
          </a:prstGeom>
          <a:noFill/>
          <a:ln w="9525">
            <a:noFill/>
            <a:miter lim="800000"/>
            <a:headEnd/>
            <a:tailEnd/>
          </a:ln>
        </p:spPr>
        <p:txBody>
          <a:bodyPr lIns="91422" tIns="45712" rIns="91422" bIns="45712"/>
          <a:lstStyle/>
          <a:p>
            <a:pPr marL="177800" indent="-177800">
              <a:lnSpc>
                <a:spcPct val="80000"/>
              </a:lnSpc>
              <a:spcBef>
                <a:spcPct val="20000"/>
              </a:spcBef>
              <a:buClr>
                <a:srgbClr val="FFFF66"/>
              </a:buClr>
              <a:defRPr/>
            </a:pPr>
            <a:r>
              <a:rPr lang="en-US" sz="2000" u="sng" kern="0" dirty="0">
                <a:solidFill>
                  <a:schemeClr val="accent1"/>
                </a:solidFill>
                <a:effectLst>
                  <a:outerShdw blurRad="38100" dist="38100" dir="2700000" algn="tl">
                    <a:srgbClr val="000000">
                      <a:alpha val="43137"/>
                    </a:srgbClr>
                  </a:outerShdw>
                </a:effectLst>
                <a:latin typeface="Arial Unicode MS" pitchFamily="34" charset="-128"/>
              </a:rPr>
              <a:t>C</a:t>
            </a:r>
            <a:r>
              <a:rPr lang="en-US" sz="2000" kern="0" dirty="0">
                <a:effectLst>
                  <a:outerShdw blurRad="38100" dist="38100" dir="2700000" algn="tl">
                    <a:srgbClr val="000000">
                      <a:alpha val="43137"/>
                    </a:srgbClr>
                  </a:outerShdw>
                </a:effectLst>
                <a:latin typeface="Arial Unicode MS" pitchFamily="34" charset="-128"/>
              </a:rPr>
              <a:t>limate and </a:t>
            </a:r>
            <a:r>
              <a:rPr lang="en-US" sz="2000" u="sng" kern="0" dirty="0">
                <a:solidFill>
                  <a:schemeClr val="accent1"/>
                </a:solidFill>
                <a:effectLst>
                  <a:outerShdw blurRad="38100" dist="38100" dir="2700000" algn="tl">
                    <a:srgbClr val="000000">
                      <a:alpha val="43137"/>
                    </a:srgbClr>
                  </a:outerShdw>
                </a:effectLst>
                <a:latin typeface="Arial Unicode MS" pitchFamily="34" charset="-128"/>
              </a:rPr>
              <a:t>F</a:t>
            </a:r>
            <a:r>
              <a:rPr lang="en-US" sz="2000" kern="0" dirty="0">
                <a:effectLst>
                  <a:outerShdw blurRad="38100" dist="38100" dir="2700000" algn="tl">
                    <a:srgbClr val="000000">
                      <a:alpha val="43137"/>
                    </a:srgbClr>
                  </a:outerShdw>
                </a:effectLst>
                <a:latin typeface="Arial Unicode MS" pitchFamily="34" charset="-128"/>
              </a:rPr>
              <a:t>orecast (</a:t>
            </a:r>
            <a:r>
              <a:rPr lang="en-US" sz="2000" kern="0" dirty="0">
                <a:solidFill>
                  <a:schemeClr val="accent1"/>
                </a:solidFill>
                <a:effectLst>
                  <a:outerShdw blurRad="38100" dist="38100" dir="2700000" algn="tl">
                    <a:srgbClr val="000000">
                      <a:alpha val="43137"/>
                    </a:srgbClr>
                  </a:outerShdw>
                </a:effectLst>
                <a:latin typeface="Arial Unicode MS" pitchFamily="34" charset="-128"/>
              </a:rPr>
              <a:t>CF</a:t>
            </a:r>
            <a:r>
              <a:rPr lang="en-US" sz="2000" kern="0" dirty="0">
                <a:effectLst>
                  <a:outerShdw blurRad="38100" dist="38100" dir="2700000" algn="tl">
                    <a:srgbClr val="000000">
                      <a:alpha val="43137"/>
                    </a:srgbClr>
                  </a:outerShdw>
                </a:effectLst>
                <a:latin typeface="Arial Unicode MS" pitchFamily="34" charset="-128"/>
              </a:rPr>
              <a:t>) Convention</a:t>
            </a:r>
          </a:p>
          <a:p>
            <a:pPr marL="177800" indent="-177800">
              <a:lnSpc>
                <a:spcPct val="80000"/>
              </a:lnSpc>
              <a:spcBef>
                <a:spcPct val="20000"/>
              </a:spcBef>
              <a:buClr>
                <a:srgbClr val="FFFF66"/>
              </a:buClr>
              <a:defRPr/>
            </a:pPr>
            <a:r>
              <a:rPr lang="en-US" sz="1600" kern="0" dirty="0">
                <a:solidFill>
                  <a:schemeClr val="accent1"/>
                </a:solidFill>
                <a:effectLst>
                  <a:outerShdw blurRad="38100" dist="38100" dir="2700000" algn="tl">
                    <a:srgbClr val="000000">
                      <a:alpha val="43137"/>
                    </a:srgbClr>
                  </a:outerShdw>
                </a:effectLst>
                <a:latin typeface="Arial Unicode MS" pitchFamily="34" charset="-128"/>
                <a:hlinkClick r:id="rId4"/>
              </a:rPr>
              <a:t>http://cf-pcmdi.llnl.gov/</a:t>
            </a:r>
            <a:endParaRPr lang="en-US" sz="1600" kern="0" dirty="0">
              <a:solidFill>
                <a:schemeClr val="accent1"/>
              </a:solidFill>
              <a:effectLst>
                <a:outerShdw blurRad="38100" dist="38100" dir="2700000" algn="tl">
                  <a:srgbClr val="000000">
                    <a:alpha val="43137"/>
                  </a:srgbClr>
                </a:outerShdw>
              </a:effectLst>
              <a:latin typeface="Arial Unicode MS" pitchFamily="34" charset="-128"/>
            </a:endParaRPr>
          </a:p>
          <a:p>
            <a:pPr marL="177800" indent="-177800">
              <a:lnSpc>
                <a:spcPct val="80000"/>
              </a:lnSpc>
              <a:spcBef>
                <a:spcPct val="20000"/>
              </a:spcBef>
              <a:buClr>
                <a:srgbClr val="FFFF66"/>
              </a:buClr>
              <a:defRPr/>
            </a:pPr>
            <a:endParaRPr lang="en-US" sz="2000" kern="0" dirty="0">
              <a:effectLst>
                <a:outerShdw blurRad="38100" dist="38100" dir="2700000" algn="tl">
                  <a:srgbClr val="000000">
                    <a:alpha val="43137"/>
                  </a:srgbClr>
                </a:outerShdw>
              </a:effectLst>
              <a:latin typeface="Arial Unicode MS" pitchFamily="34" charset="-128"/>
            </a:endParaRPr>
          </a:p>
          <a:p>
            <a:pPr marL="177800" indent="-177800">
              <a:lnSpc>
                <a:spcPct val="80000"/>
              </a:lnSpc>
              <a:spcBef>
                <a:spcPct val="20000"/>
              </a:spcBef>
              <a:buClr>
                <a:srgbClr val="FFFF66"/>
              </a:buClr>
              <a:defRPr/>
            </a:pPr>
            <a:r>
              <a:rPr lang="en-US" sz="2000" kern="0" dirty="0">
                <a:effectLst>
                  <a:outerShdw blurRad="38100" dist="38100" dir="2700000" algn="tl">
                    <a:srgbClr val="000000">
                      <a:alpha val="43137"/>
                    </a:srgbClr>
                  </a:outerShdw>
                </a:effectLst>
                <a:latin typeface="Arial Unicode MS" pitchFamily="34" charset="-128"/>
              </a:rPr>
              <a:t>Initially developed for</a:t>
            </a:r>
          </a:p>
          <a:p>
            <a:pPr marL="177800" indent="-177800">
              <a:lnSpc>
                <a:spcPct val="80000"/>
              </a:lnSpc>
              <a:spcBef>
                <a:spcPct val="20000"/>
              </a:spcBef>
              <a:buClr>
                <a:schemeClr val="accent4">
                  <a:lumMod val="60000"/>
                  <a:lumOff val="40000"/>
                </a:schemeClr>
              </a:buClr>
              <a:buFontTx/>
              <a:buChar char="•"/>
              <a:defRPr/>
            </a:pPr>
            <a:r>
              <a:rPr lang="en-US" sz="2000" kern="0" dirty="0">
                <a:effectLst>
                  <a:outerShdw blurRad="38100" dist="38100" dir="2700000" algn="tl">
                    <a:srgbClr val="000000">
                      <a:alpha val="43137"/>
                    </a:srgbClr>
                  </a:outerShdw>
                </a:effectLst>
                <a:latin typeface="Arial Unicode MS" pitchFamily="34" charset="-128"/>
              </a:rPr>
              <a:t>Climate and forecast data</a:t>
            </a:r>
          </a:p>
          <a:p>
            <a:pPr marL="177800" indent="-177800">
              <a:lnSpc>
                <a:spcPct val="80000"/>
              </a:lnSpc>
              <a:spcBef>
                <a:spcPct val="20000"/>
              </a:spcBef>
              <a:buClr>
                <a:schemeClr val="accent4">
                  <a:lumMod val="60000"/>
                  <a:lumOff val="40000"/>
                </a:schemeClr>
              </a:buClr>
              <a:buFontTx/>
              <a:buChar char="•"/>
              <a:defRPr/>
            </a:pPr>
            <a:r>
              <a:rPr lang="en-US" sz="2000" kern="0" dirty="0">
                <a:effectLst>
                  <a:outerShdw blurRad="38100" dist="38100" dir="2700000" algn="tl">
                    <a:srgbClr val="000000">
                      <a:alpha val="43137"/>
                    </a:srgbClr>
                  </a:outerShdw>
                </a:effectLst>
                <a:latin typeface="Arial Unicode MS" pitchFamily="34" charset="-128"/>
              </a:rPr>
              <a:t>Atmosphere, surface and ocean model-generated data</a:t>
            </a:r>
          </a:p>
          <a:p>
            <a:pPr marL="177800" indent="-177800">
              <a:lnSpc>
                <a:spcPct val="80000"/>
              </a:lnSpc>
              <a:spcBef>
                <a:spcPct val="20000"/>
              </a:spcBef>
              <a:buClr>
                <a:schemeClr val="accent4">
                  <a:lumMod val="60000"/>
                  <a:lumOff val="40000"/>
                </a:schemeClr>
              </a:buClr>
              <a:buFontTx/>
              <a:buChar char="•"/>
              <a:defRPr/>
            </a:pPr>
            <a:r>
              <a:rPr lang="en-US" sz="2000" kern="0" dirty="0">
                <a:effectLst>
                  <a:outerShdw blurRad="38100" dist="38100" dir="2700000" algn="tl">
                    <a:srgbClr val="000000">
                      <a:alpha val="43137"/>
                    </a:srgbClr>
                  </a:outerShdw>
                </a:effectLst>
                <a:latin typeface="Arial Unicode MS" pitchFamily="34" charset="-128"/>
              </a:rPr>
              <a:t>Also for observational datasets</a:t>
            </a:r>
          </a:p>
          <a:p>
            <a:pPr marL="177800" indent="-177800">
              <a:lnSpc>
                <a:spcPct val="80000"/>
              </a:lnSpc>
              <a:spcBef>
                <a:spcPct val="20000"/>
              </a:spcBef>
              <a:buClr>
                <a:schemeClr val="accent4">
                  <a:lumMod val="60000"/>
                  <a:lumOff val="40000"/>
                </a:schemeClr>
              </a:buClr>
              <a:buFontTx/>
              <a:buChar char="•"/>
              <a:defRPr/>
            </a:pPr>
            <a:endParaRPr lang="en-US" sz="2000" kern="0" dirty="0">
              <a:effectLst>
                <a:outerShdw blurRad="38100" dist="38100" dir="2700000" algn="tl">
                  <a:srgbClr val="000000">
                    <a:alpha val="43137"/>
                  </a:srgbClr>
                </a:outerShdw>
              </a:effectLst>
              <a:latin typeface="Arial Unicode MS" pitchFamily="34" charset="-128"/>
            </a:endParaRPr>
          </a:p>
          <a:p>
            <a:pPr marL="177800" indent="-177800">
              <a:lnSpc>
                <a:spcPct val="80000"/>
              </a:lnSpc>
              <a:spcBef>
                <a:spcPct val="20000"/>
              </a:spcBef>
              <a:buClr>
                <a:schemeClr val="accent4">
                  <a:lumMod val="60000"/>
                  <a:lumOff val="40000"/>
                </a:schemeClr>
              </a:buClr>
              <a:buFontTx/>
              <a:buChar char="•"/>
              <a:defRPr/>
            </a:pPr>
            <a:r>
              <a:rPr lang="en-US" sz="2000" kern="0" dirty="0">
                <a:solidFill>
                  <a:schemeClr val="accent1"/>
                </a:solidFill>
                <a:effectLst>
                  <a:outerShdw blurRad="38100" dist="38100" dir="2700000" algn="tl">
                    <a:srgbClr val="000000">
                      <a:alpha val="43137"/>
                    </a:srgbClr>
                  </a:outerShdw>
                </a:effectLst>
                <a:latin typeface="Arial Unicode MS" pitchFamily="34" charset="-128"/>
              </a:rPr>
              <a:t>CF</a:t>
            </a:r>
            <a:r>
              <a:rPr lang="en-US" sz="2000" kern="0" dirty="0">
                <a:effectLst>
                  <a:outerShdw blurRad="38100" dist="38100" dir="2700000" algn="tl">
                    <a:srgbClr val="000000">
                      <a:alpha val="43137"/>
                    </a:srgbClr>
                  </a:outerShdw>
                </a:effectLst>
                <a:latin typeface="Arial Unicode MS" pitchFamily="34" charset="-128"/>
              </a:rPr>
              <a:t> is now the most widely used conventions for geospatial </a:t>
            </a:r>
            <a:r>
              <a:rPr lang="en-US" sz="2000" kern="0" dirty="0" err="1">
                <a:effectLst>
                  <a:outerShdw blurRad="38100" dist="38100" dir="2700000" algn="tl">
                    <a:srgbClr val="000000">
                      <a:alpha val="43137"/>
                    </a:srgbClr>
                  </a:outerShdw>
                </a:effectLst>
                <a:latin typeface="Arial Unicode MS" pitchFamily="34" charset="-128"/>
              </a:rPr>
              <a:t>netCDF</a:t>
            </a:r>
            <a:r>
              <a:rPr lang="en-US" sz="2000" kern="0" dirty="0">
                <a:effectLst>
                  <a:outerShdw blurRad="38100" dist="38100" dir="2700000" algn="tl">
                    <a:srgbClr val="000000">
                      <a:alpha val="43137"/>
                    </a:srgbClr>
                  </a:outerShdw>
                </a:effectLst>
                <a:latin typeface="Arial Unicode MS" pitchFamily="34" charset="-128"/>
              </a:rPr>
              <a:t> data. </a:t>
            </a:r>
            <a:r>
              <a:rPr lang="en-US" sz="2000" kern="0" dirty="0">
                <a:solidFill>
                  <a:srgbClr val="FFA949"/>
                </a:solidFill>
                <a:effectLst>
                  <a:outerShdw blurRad="38100" dist="38100" dir="2700000" algn="tl">
                    <a:srgbClr val="000000">
                      <a:alpha val="43137"/>
                    </a:srgbClr>
                  </a:outerShdw>
                </a:effectLst>
                <a:latin typeface="Arial Unicode MS" pitchFamily="34" charset="-128"/>
              </a:rPr>
              <a:t>It has the best coordinate system handling.</a:t>
            </a:r>
          </a:p>
          <a:p>
            <a:pPr marL="177800" indent="-177800">
              <a:lnSpc>
                <a:spcPct val="80000"/>
              </a:lnSpc>
              <a:spcBef>
                <a:spcPct val="20000"/>
              </a:spcBef>
              <a:buClr>
                <a:schemeClr val="accent4">
                  <a:lumMod val="60000"/>
                  <a:lumOff val="40000"/>
                </a:schemeClr>
              </a:buClr>
              <a:buFontTx/>
              <a:buChar char="•"/>
              <a:defRPr/>
            </a:pPr>
            <a:endParaRPr lang="en-US" sz="2000" kern="0" dirty="0">
              <a:solidFill>
                <a:srgbClr val="FFA949"/>
              </a:solidFill>
              <a:effectLst>
                <a:outerShdw blurRad="38100" dist="38100" dir="2700000" algn="tl">
                  <a:srgbClr val="000000">
                    <a:alpha val="43137"/>
                  </a:srgbClr>
                </a:outerShdw>
              </a:effectLst>
              <a:latin typeface="Arial Unicode MS" pitchFamily="34" charset="-128"/>
            </a:endParaRPr>
          </a:p>
          <a:p>
            <a:pPr marL="177800" indent="-177800">
              <a:lnSpc>
                <a:spcPct val="80000"/>
              </a:lnSpc>
              <a:spcBef>
                <a:spcPct val="20000"/>
              </a:spcBef>
              <a:buClr>
                <a:schemeClr val="accent4">
                  <a:lumMod val="60000"/>
                  <a:lumOff val="40000"/>
                </a:schemeClr>
              </a:buClr>
              <a:buFontTx/>
              <a:buChar char="•"/>
              <a:defRPr/>
            </a:pPr>
            <a:r>
              <a:rPr lang="en-US" sz="2000" kern="0" dirty="0">
                <a:effectLst>
                  <a:outerShdw blurRad="38100" dist="38100" dir="2700000" algn="tl">
                    <a:srgbClr val="000000">
                      <a:alpha val="43137"/>
                    </a:srgbClr>
                  </a:outerShdw>
                </a:effectLst>
                <a:latin typeface="Arial Unicode MS" pitchFamily="34" charset="-128"/>
              </a:rPr>
              <a:t>Current version 1.6</a:t>
            </a:r>
          </a:p>
          <a:p>
            <a:pPr marL="177800" indent="-177800">
              <a:lnSpc>
                <a:spcPct val="80000"/>
              </a:lnSpc>
              <a:spcBef>
                <a:spcPct val="20000"/>
              </a:spcBef>
              <a:buClr>
                <a:schemeClr val="accent4">
                  <a:lumMod val="60000"/>
                  <a:lumOff val="40000"/>
                </a:schemeClr>
              </a:buClr>
              <a:buFontTx/>
              <a:buChar char="•"/>
              <a:defRPr/>
            </a:pPr>
            <a:endParaRPr lang="en-US" sz="2000" kern="0" dirty="0">
              <a:effectLst>
                <a:outerShdw blurRad="38100" dist="38100" dir="2700000" algn="tl">
                  <a:srgbClr val="000000">
                    <a:alpha val="43137"/>
                  </a:srgbClr>
                </a:outerShdw>
              </a:effectLst>
              <a:latin typeface="Arial Unicode MS" pitchFamily="34" charset="-128"/>
            </a:endParaRPr>
          </a:p>
          <a:p>
            <a:pPr marL="177800" indent="-177800">
              <a:lnSpc>
                <a:spcPct val="80000"/>
              </a:lnSpc>
              <a:spcBef>
                <a:spcPct val="20000"/>
              </a:spcBef>
              <a:buClr>
                <a:schemeClr val="accent4">
                  <a:lumMod val="60000"/>
                  <a:lumOff val="40000"/>
                </a:schemeClr>
              </a:buClr>
              <a:buFontTx/>
              <a:buChar char="•"/>
              <a:defRPr/>
            </a:pPr>
            <a:r>
              <a:rPr lang="en-US" sz="2000" kern="0" dirty="0">
                <a:effectLst>
                  <a:outerShdw blurRad="38100" dist="38100" dir="2700000" algn="tl">
                    <a:srgbClr val="000000">
                      <a:alpha val="43137"/>
                    </a:srgbClr>
                  </a:outerShdw>
                </a:effectLst>
                <a:latin typeface="Arial Unicode MS" pitchFamily="34" charset="-128"/>
              </a:rPr>
              <a:t>You can use Compliance checker utility to check a </a:t>
            </a:r>
            <a:r>
              <a:rPr lang="en-US" sz="2000" kern="0" dirty="0" err="1">
                <a:effectLst>
                  <a:outerShdw blurRad="38100" dist="38100" dir="2700000" algn="tl">
                    <a:srgbClr val="000000">
                      <a:alpha val="43137"/>
                    </a:srgbClr>
                  </a:outerShdw>
                </a:effectLst>
                <a:latin typeface="Arial Unicode MS" pitchFamily="34" charset="-128"/>
              </a:rPr>
              <a:t>netCDF</a:t>
            </a:r>
            <a:r>
              <a:rPr lang="en-US" sz="2000" kern="0" dirty="0">
                <a:effectLst>
                  <a:outerShdw blurRad="38100" dist="38100" dir="2700000" algn="tl">
                    <a:srgbClr val="000000">
                      <a:alpha val="43137"/>
                    </a:srgbClr>
                  </a:outerShdw>
                </a:effectLst>
                <a:latin typeface="Arial Unicode MS" pitchFamily="34" charset="-128"/>
              </a:rPr>
              <a:t> file. </a:t>
            </a:r>
          </a:p>
          <a:p>
            <a:pPr>
              <a:lnSpc>
                <a:spcPct val="80000"/>
              </a:lnSpc>
              <a:spcBef>
                <a:spcPct val="20000"/>
              </a:spcBef>
              <a:buClr>
                <a:schemeClr val="accent4">
                  <a:lumMod val="60000"/>
                  <a:lumOff val="40000"/>
                </a:schemeClr>
              </a:buClr>
              <a:defRPr/>
            </a:pPr>
            <a:r>
              <a:rPr lang="en-US" sz="2000" kern="0" dirty="0">
                <a:effectLst>
                  <a:outerShdw blurRad="38100" dist="38100" dir="2700000" algn="tl">
                    <a:srgbClr val="000000">
                      <a:alpha val="43137"/>
                    </a:srgbClr>
                  </a:outerShdw>
                </a:effectLst>
                <a:latin typeface="Arial Unicode MS" pitchFamily="34" charset="-128"/>
              </a:rPr>
              <a:t>	</a:t>
            </a:r>
            <a:r>
              <a:rPr lang="en-US" sz="1600" kern="0" dirty="0">
                <a:effectLst>
                  <a:outerShdw blurRad="38100" dist="38100" dir="2700000" algn="tl">
                    <a:srgbClr val="000000">
                      <a:alpha val="43137"/>
                    </a:srgbClr>
                  </a:outerShdw>
                </a:effectLst>
                <a:latin typeface="Arial Unicode MS" pitchFamily="34" charset="-128"/>
                <a:hlinkClick r:id="rId5"/>
              </a:rPr>
              <a:t>http://cf-pcmdi.llnl.gov/conformance/compliance-checker/</a:t>
            </a:r>
            <a:r>
              <a:rPr lang="en-US" sz="1600" kern="0" dirty="0">
                <a:effectLst>
                  <a:outerShdw blurRad="38100" dist="38100" dir="2700000" algn="tl">
                    <a:srgbClr val="000000">
                      <a:alpha val="43137"/>
                    </a:srgbClr>
                  </a:outerShdw>
                </a:effectLst>
                <a:latin typeface="Arial Unicode MS" pitchFamily="34" charset="-128"/>
              </a:rPr>
              <a:t> </a:t>
            </a:r>
          </a:p>
        </p:txBody>
      </p:sp>
      <p:sp>
        <p:nvSpPr>
          <p:cNvPr id="2" name="Title 1"/>
          <p:cNvSpPr>
            <a:spLocks noGrp="1"/>
          </p:cNvSpPr>
          <p:nvPr>
            <p:ph type="title"/>
          </p:nvPr>
        </p:nvSpPr>
        <p:spPr>
          <a:xfrm>
            <a:off x="685800" y="682625"/>
            <a:ext cx="10826496" cy="430887"/>
          </a:xfrm>
        </p:spPr>
        <p:txBody>
          <a:bodyPr/>
          <a:lstStyle/>
          <a:p>
            <a:r>
              <a:rPr lang="en-US" sz="2800" b="0" dirty="0" smtClean="0"/>
              <a:t>CF Convention</a:t>
            </a:r>
            <a:endParaRPr lang="en-US" sz="2800" b="0" dirty="0"/>
          </a:p>
        </p:txBody>
      </p:sp>
    </p:spTree>
    <p:extLst>
      <p:ext uri="{BB962C8B-B14F-4D97-AF65-F5344CB8AC3E}">
        <p14:creationId xmlns:p14="http://schemas.microsoft.com/office/powerpoint/2010/main" val="2777372268"/>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2" name="Title 1"/>
          <p:cNvSpPr>
            <a:spLocks noGrp="1"/>
          </p:cNvSpPr>
          <p:nvPr>
            <p:ph type="title"/>
          </p:nvPr>
        </p:nvSpPr>
        <p:spPr>
          <a:xfrm>
            <a:off x="685800" y="685800"/>
            <a:ext cx="7772400" cy="430887"/>
          </a:xfrm>
        </p:spPr>
        <p:txBody>
          <a:bodyPr/>
          <a:lstStyle/>
          <a:p>
            <a:r>
              <a:rPr lang="en-US" sz="2800" b="0" dirty="0" smtClean="0"/>
              <a:t>What about Aggregation?</a:t>
            </a:r>
            <a:endParaRPr lang="en-US" sz="2800" b="0" dirty="0"/>
          </a:p>
        </p:txBody>
      </p:sp>
      <p:grpSp>
        <p:nvGrpSpPr>
          <p:cNvPr id="3" name="Group 2"/>
          <p:cNvGrpSpPr/>
          <p:nvPr/>
        </p:nvGrpSpPr>
        <p:grpSpPr>
          <a:xfrm>
            <a:off x="1608718" y="3079200"/>
            <a:ext cx="6180567" cy="2373190"/>
            <a:chOff x="1485900" y="2726495"/>
            <a:chExt cx="6180567" cy="2373190"/>
          </a:xfrm>
        </p:grpSpPr>
        <p:pic>
          <p:nvPicPr>
            <p:cNvPr id="7" name="Picture 6" descr="C:\Users\kevi6890\Downloads\map_18_mosaic.png"/>
            <p:cNvPicPr/>
            <p:nvPr/>
          </p:nvPicPr>
          <p:blipFill>
            <a:blip r:embed="rId3">
              <a:extLst>
                <a:ext uri="{28A0092B-C50C-407E-A947-70E740481C1C}">
                  <a14:useLocalDpi xmlns:a14="http://schemas.microsoft.com/office/drawing/2010/main" val="0"/>
                </a:ext>
              </a:extLst>
            </a:blip>
            <a:srcRect/>
            <a:stretch>
              <a:fillRect/>
            </a:stretch>
          </p:blipFill>
          <p:spPr bwMode="auto">
            <a:xfrm>
              <a:off x="5839370" y="2815762"/>
              <a:ext cx="1255395" cy="921544"/>
            </a:xfrm>
            <a:prstGeom prst="rect">
              <a:avLst/>
            </a:prstGeom>
            <a:noFill/>
            <a:ln>
              <a:noFill/>
            </a:ln>
          </p:spPr>
        </p:pic>
        <p:pic>
          <p:nvPicPr>
            <p:cNvPr id="8" name="Picture 7" descr="C:\Users\kevi6890\Downloads\map_18_mosaic.png"/>
            <p:cNvPicPr/>
            <p:nvPr/>
          </p:nvPicPr>
          <p:blipFill>
            <a:blip r:embed="rId3">
              <a:extLst>
                <a:ext uri="{28A0092B-C50C-407E-A947-70E740481C1C}">
                  <a14:useLocalDpi xmlns:a14="http://schemas.microsoft.com/office/drawing/2010/main" val="0"/>
                </a:ext>
              </a:extLst>
            </a:blip>
            <a:srcRect/>
            <a:stretch>
              <a:fillRect/>
            </a:stretch>
          </p:blipFill>
          <p:spPr bwMode="auto">
            <a:xfrm>
              <a:off x="5953670" y="2930062"/>
              <a:ext cx="1255395" cy="921544"/>
            </a:xfrm>
            <a:prstGeom prst="rect">
              <a:avLst/>
            </a:prstGeom>
            <a:noFill/>
            <a:ln>
              <a:noFill/>
            </a:ln>
          </p:spPr>
        </p:pic>
        <p:pic>
          <p:nvPicPr>
            <p:cNvPr id="9" name="Picture 8" descr="C:\Users\kevi6890\Downloads\map_18_mosaic.png"/>
            <p:cNvPicPr/>
            <p:nvPr/>
          </p:nvPicPr>
          <p:blipFill>
            <a:blip r:embed="rId3">
              <a:extLst>
                <a:ext uri="{28A0092B-C50C-407E-A947-70E740481C1C}">
                  <a14:useLocalDpi xmlns:a14="http://schemas.microsoft.com/office/drawing/2010/main" val="0"/>
                </a:ext>
              </a:extLst>
            </a:blip>
            <a:srcRect/>
            <a:stretch>
              <a:fillRect/>
            </a:stretch>
          </p:blipFill>
          <p:spPr bwMode="auto">
            <a:xfrm>
              <a:off x="6067970" y="3044362"/>
              <a:ext cx="1255395" cy="921544"/>
            </a:xfrm>
            <a:prstGeom prst="rect">
              <a:avLst/>
            </a:prstGeom>
            <a:noFill/>
            <a:ln>
              <a:noFill/>
            </a:ln>
          </p:spPr>
        </p:pic>
        <p:pic>
          <p:nvPicPr>
            <p:cNvPr id="10" name="Picture 9"/>
            <p:cNvPicPr/>
            <p:nvPr/>
          </p:nvPicPr>
          <p:blipFill rotWithShape="1">
            <a:blip r:embed="rId4">
              <a:extLst>
                <a:ext uri="{28A0092B-C50C-407E-A947-70E740481C1C}">
                  <a14:useLocalDpi xmlns:a14="http://schemas.microsoft.com/office/drawing/2010/main" val="0"/>
                </a:ext>
              </a:extLst>
            </a:blip>
            <a:srcRect r="52870"/>
            <a:stretch/>
          </p:blipFill>
          <p:spPr bwMode="auto">
            <a:xfrm>
              <a:off x="3251835" y="2787015"/>
              <a:ext cx="654368" cy="584835"/>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4">
              <a:extLst>
                <a:ext uri="{28A0092B-C50C-407E-A947-70E740481C1C}">
                  <a14:useLocalDpi xmlns:a14="http://schemas.microsoft.com/office/drawing/2010/main" val="0"/>
                </a:ext>
              </a:extLst>
            </a:blip>
            <a:srcRect r="52870"/>
            <a:stretch/>
          </p:blipFill>
          <p:spPr bwMode="auto">
            <a:xfrm>
              <a:off x="2203132" y="4501515"/>
              <a:ext cx="654368" cy="584835"/>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4">
              <a:extLst>
                <a:ext uri="{28A0092B-C50C-407E-A947-70E740481C1C}">
                  <a14:useLocalDpi xmlns:a14="http://schemas.microsoft.com/office/drawing/2010/main" val="0"/>
                </a:ext>
              </a:extLst>
            </a:blip>
            <a:srcRect r="52870"/>
            <a:stretch/>
          </p:blipFill>
          <p:spPr bwMode="auto">
            <a:xfrm>
              <a:off x="3200400" y="4501515"/>
              <a:ext cx="654368" cy="584835"/>
            </a:xfrm>
            <a:prstGeom prst="rect">
              <a:avLst/>
            </a:prstGeom>
            <a:ln>
              <a:noFill/>
            </a:ln>
            <a:extLst>
              <a:ext uri="{53640926-AAD7-44D8-BBD7-CCE9431645EC}">
                <a14:shadowObscured xmlns:a14="http://schemas.microsoft.com/office/drawing/2010/main"/>
              </a:ext>
            </a:extLst>
          </p:spPr>
        </p:pic>
        <p:pic>
          <p:nvPicPr>
            <p:cNvPr id="13" name="Picture 12" descr="C:\Users\kevi6890\AppData\Local\Temp\SNAGHTML3f1732af.PNG"/>
            <p:cNvPicPr/>
            <p:nvPr/>
          </p:nvPicPr>
          <p:blipFill>
            <a:blip r:embed="rId5">
              <a:extLst>
                <a:ext uri="{28A0092B-C50C-407E-A947-70E740481C1C}">
                  <a14:useLocalDpi xmlns:a14="http://schemas.microsoft.com/office/drawing/2010/main" val="0"/>
                </a:ext>
              </a:extLst>
            </a:blip>
            <a:srcRect/>
            <a:stretch>
              <a:fillRect/>
            </a:stretch>
          </p:blipFill>
          <p:spPr bwMode="auto">
            <a:xfrm>
              <a:off x="2425881" y="3858951"/>
              <a:ext cx="721995" cy="498634"/>
            </a:xfrm>
            <a:prstGeom prst="rect">
              <a:avLst/>
            </a:prstGeom>
            <a:noFill/>
            <a:ln>
              <a:noFill/>
            </a:ln>
          </p:spPr>
        </p:pic>
        <p:pic>
          <p:nvPicPr>
            <p:cNvPr id="14" name="Picture 13" descr="C:\Users\kevi6890\AppData\Local\Temp\SNAGHTML3f1711f5.PNG"/>
            <p:cNvPicPr/>
            <p:nvPr/>
          </p:nvPicPr>
          <p:blipFill>
            <a:blip r:embed="rId6">
              <a:extLst>
                <a:ext uri="{28A0092B-C50C-407E-A947-70E740481C1C}">
                  <a14:useLocalDpi xmlns:a14="http://schemas.microsoft.com/office/drawing/2010/main" val="0"/>
                </a:ext>
              </a:extLst>
            </a:blip>
            <a:srcRect/>
            <a:stretch>
              <a:fillRect/>
            </a:stretch>
          </p:blipFill>
          <p:spPr bwMode="auto">
            <a:xfrm>
              <a:off x="2951390" y="3406038"/>
              <a:ext cx="737711" cy="464344"/>
            </a:xfrm>
            <a:prstGeom prst="rect">
              <a:avLst/>
            </a:prstGeom>
            <a:noFill/>
            <a:ln>
              <a:noFill/>
            </a:ln>
          </p:spPr>
        </p:pic>
        <p:pic>
          <p:nvPicPr>
            <p:cNvPr id="15" name="Picture 14" descr="C:\Users\kevi6890\AppData\Local\Temp\SNAGHTML3f1749c7.PNG"/>
            <p:cNvPicPr/>
            <p:nvPr/>
          </p:nvPicPr>
          <p:blipFill>
            <a:blip r:embed="rId7">
              <a:extLst>
                <a:ext uri="{28A0092B-C50C-407E-A947-70E740481C1C}">
                  <a14:useLocalDpi xmlns:a14="http://schemas.microsoft.com/office/drawing/2010/main" val="0"/>
                </a:ext>
              </a:extLst>
            </a:blip>
            <a:srcRect/>
            <a:stretch>
              <a:fillRect/>
            </a:stretch>
          </p:blipFill>
          <p:spPr bwMode="auto">
            <a:xfrm>
              <a:off x="2951389" y="3801801"/>
              <a:ext cx="836295" cy="555784"/>
            </a:xfrm>
            <a:prstGeom prst="rect">
              <a:avLst/>
            </a:prstGeom>
            <a:noFill/>
            <a:ln>
              <a:noFill/>
            </a:ln>
          </p:spPr>
        </p:pic>
        <p:pic>
          <p:nvPicPr>
            <p:cNvPr id="16" name="Picture 15" descr="C:\Users\kevi6890\AppData\Local\Temp\SNAGHTML3f16f0de.PNG"/>
            <p:cNvPicPr/>
            <p:nvPr/>
          </p:nvPicPr>
          <p:blipFill>
            <a:blip r:embed="rId8">
              <a:extLst>
                <a:ext uri="{28A0092B-C50C-407E-A947-70E740481C1C}">
                  <a14:useLocalDpi xmlns:a14="http://schemas.microsoft.com/office/drawing/2010/main" val="0"/>
                </a:ext>
              </a:extLst>
            </a:blip>
            <a:srcRect/>
            <a:stretch>
              <a:fillRect/>
            </a:stretch>
          </p:blipFill>
          <p:spPr bwMode="auto">
            <a:xfrm>
              <a:off x="2399619" y="3406038"/>
              <a:ext cx="753428" cy="521494"/>
            </a:xfrm>
            <a:prstGeom prst="rect">
              <a:avLst/>
            </a:prstGeom>
            <a:noFill/>
            <a:ln>
              <a:noFill/>
            </a:ln>
          </p:spPr>
        </p:pic>
        <p:sp>
          <p:nvSpPr>
            <p:cNvPr id="17" name="Straight Arrow Connector 19"/>
            <p:cNvSpPr>
              <a:spLocks noChangeShapeType="1"/>
            </p:cNvSpPr>
            <p:nvPr/>
          </p:nvSpPr>
          <p:spPr bwMode="auto">
            <a:xfrm>
              <a:off x="4135822" y="3858950"/>
              <a:ext cx="395288" cy="4763"/>
            </a:xfrm>
            <a:prstGeom prst="bentConnector3">
              <a:avLst>
                <a:gd name="adj1" fmla="val 50000"/>
              </a:avLst>
            </a:prstGeom>
            <a:noFill/>
            <a:ln w="15875">
              <a:solidFill>
                <a:srgbClr val="C45911"/>
              </a:solidFill>
              <a:miter lim="800000"/>
              <a:headEnd/>
              <a:tailEnd type="triangl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18" name="Straight Arrow Connector 20"/>
            <p:cNvSpPr>
              <a:spLocks noChangeShapeType="1"/>
            </p:cNvSpPr>
            <p:nvPr/>
          </p:nvSpPr>
          <p:spPr bwMode="auto">
            <a:xfrm>
              <a:off x="5405165" y="3841600"/>
              <a:ext cx="395288" cy="4763"/>
            </a:xfrm>
            <a:prstGeom prst="bentConnector3">
              <a:avLst>
                <a:gd name="adj1" fmla="val 50000"/>
              </a:avLst>
            </a:prstGeom>
            <a:noFill/>
            <a:ln w="15875">
              <a:solidFill>
                <a:srgbClr val="C45911"/>
              </a:solidFill>
              <a:miter lim="800000"/>
              <a:headEnd/>
              <a:tailEnd type="triangl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19" name="Picture 18" descr="C:\Users\kevi6890\Downloads\map_18_mosaic.png"/>
            <p:cNvPicPr/>
            <p:nvPr/>
          </p:nvPicPr>
          <p:blipFill>
            <a:blip r:embed="rId3">
              <a:extLst>
                <a:ext uri="{28A0092B-C50C-407E-A947-70E740481C1C}">
                  <a14:useLocalDpi xmlns:a14="http://schemas.microsoft.com/office/drawing/2010/main" val="0"/>
                </a:ext>
              </a:extLst>
            </a:blip>
            <a:srcRect/>
            <a:stretch>
              <a:fillRect/>
            </a:stretch>
          </p:blipFill>
          <p:spPr bwMode="auto">
            <a:xfrm>
              <a:off x="6182472" y="3201346"/>
              <a:ext cx="1255395" cy="921544"/>
            </a:xfrm>
            <a:prstGeom prst="rect">
              <a:avLst/>
            </a:prstGeom>
            <a:noFill/>
            <a:ln>
              <a:noFill/>
            </a:ln>
          </p:spPr>
        </p:pic>
        <p:pic>
          <p:nvPicPr>
            <p:cNvPr id="20" name="Picture 19" descr="C:\Users\kevi6890\Downloads\map_18_mosaic.png"/>
            <p:cNvPicPr/>
            <p:nvPr/>
          </p:nvPicPr>
          <p:blipFill>
            <a:blip r:embed="rId3">
              <a:extLst>
                <a:ext uri="{28A0092B-C50C-407E-A947-70E740481C1C}">
                  <a14:useLocalDpi xmlns:a14="http://schemas.microsoft.com/office/drawing/2010/main" val="0"/>
                </a:ext>
              </a:extLst>
            </a:blip>
            <a:srcRect/>
            <a:stretch>
              <a:fillRect/>
            </a:stretch>
          </p:blipFill>
          <p:spPr bwMode="auto">
            <a:xfrm>
              <a:off x="6296772" y="3315646"/>
              <a:ext cx="1255395" cy="921544"/>
            </a:xfrm>
            <a:prstGeom prst="rect">
              <a:avLst/>
            </a:prstGeom>
            <a:noFill/>
            <a:ln>
              <a:noFill/>
            </a:ln>
          </p:spPr>
        </p:pic>
        <p:pic>
          <p:nvPicPr>
            <p:cNvPr id="21" name="Picture 20" descr="C:\Users\kevi6890\Downloads\map_18_mosaic.png"/>
            <p:cNvPicPr/>
            <p:nvPr/>
          </p:nvPicPr>
          <p:blipFill>
            <a:blip r:embed="rId3">
              <a:extLst>
                <a:ext uri="{28A0092B-C50C-407E-A947-70E740481C1C}">
                  <a14:useLocalDpi xmlns:a14="http://schemas.microsoft.com/office/drawing/2010/main" val="0"/>
                </a:ext>
              </a:extLst>
            </a:blip>
            <a:srcRect/>
            <a:stretch>
              <a:fillRect/>
            </a:stretch>
          </p:blipFill>
          <p:spPr bwMode="auto">
            <a:xfrm>
              <a:off x="6411072" y="3429946"/>
              <a:ext cx="1255395" cy="921544"/>
            </a:xfrm>
            <a:prstGeom prst="rect">
              <a:avLst/>
            </a:prstGeom>
            <a:noFill/>
            <a:ln>
              <a:noFill/>
            </a:ln>
          </p:spPr>
        </p:pic>
        <p:pic>
          <p:nvPicPr>
            <p:cNvPr id="22" name="Picture 21"/>
            <p:cNvPicPr/>
            <p:nvPr/>
          </p:nvPicPr>
          <p:blipFill rotWithShape="1">
            <a:blip r:embed="rId4">
              <a:extLst>
                <a:ext uri="{28A0092B-C50C-407E-A947-70E740481C1C}">
                  <a14:useLocalDpi xmlns:a14="http://schemas.microsoft.com/office/drawing/2010/main" val="0"/>
                </a:ext>
              </a:extLst>
            </a:blip>
            <a:srcRect r="52870"/>
            <a:stretch/>
          </p:blipFill>
          <p:spPr bwMode="auto">
            <a:xfrm>
              <a:off x="1567543" y="2743200"/>
              <a:ext cx="654368" cy="584835"/>
            </a:xfrm>
            <a:prstGeom prst="rect">
              <a:avLst/>
            </a:prstGeom>
            <a:noFill/>
            <a:ln>
              <a:noFill/>
            </a:ln>
            <a:extLst>
              <a:ext uri="{53640926-AAD7-44D8-BBD7-CCE9431645EC}">
                <a14:shadowObscured xmlns:a14="http://schemas.microsoft.com/office/drawing/2010/main"/>
              </a:ext>
            </a:extLst>
          </p:spPr>
        </p:pic>
        <p:pic>
          <p:nvPicPr>
            <p:cNvPr id="23" name="Picture 22"/>
            <p:cNvPicPr/>
            <p:nvPr/>
          </p:nvPicPr>
          <p:blipFill rotWithShape="1">
            <a:blip r:embed="rId4">
              <a:extLst>
                <a:ext uri="{28A0092B-C50C-407E-A947-70E740481C1C}">
                  <a14:useLocalDpi xmlns:a14="http://schemas.microsoft.com/office/drawing/2010/main" val="0"/>
                </a:ext>
              </a:extLst>
            </a:blip>
            <a:srcRect r="52870"/>
            <a:stretch/>
          </p:blipFill>
          <p:spPr bwMode="auto">
            <a:xfrm>
              <a:off x="2286000" y="2726495"/>
              <a:ext cx="654368" cy="584835"/>
            </a:xfrm>
            <a:prstGeom prst="rect">
              <a:avLst/>
            </a:prstGeom>
            <a:ln>
              <a:noFill/>
            </a:ln>
            <a:extLst>
              <a:ext uri="{53640926-AAD7-44D8-BBD7-CCE9431645EC}">
                <a14:shadowObscured xmlns:a14="http://schemas.microsoft.com/office/drawing/2010/main"/>
              </a:ext>
            </a:extLst>
          </p:spPr>
        </p:pic>
        <p:pic>
          <p:nvPicPr>
            <p:cNvPr id="24" name="Picture 23"/>
            <p:cNvPicPr/>
            <p:nvPr/>
          </p:nvPicPr>
          <p:blipFill rotWithShape="1">
            <a:blip r:embed="rId4">
              <a:extLst>
                <a:ext uri="{28A0092B-C50C-407E-A947-70E740481C1C}">
                  <a14:useLocalDpi xmlns:a14="http://schemas.microsoft.com/office/drawing/2010/main" val="0"/>
                </a:ext>
              </a:extLst>
            </a:blip>
            <a:srcRect r="52870"/>
            <a:stretch/>
          </p:blipFill>
          <p:spPr bwMode="auto">
            <a:xfrm>
              <a:off x="3974782" y="2787015"/>
              <a:ext cx="654368" cy="584835"/>
            </a:xfrm>
            <a:prstGeom prst="rect">
              <a:avLst/>
            </a:prstGeom>
            <a:ln>
              <a:noFill/>
            </a:ln>
            <a:extLst>
              <a:ext uri="{53640926-AAD7-44D8-BBD7-CCE9431645EC}">
                <a14:shadowObscured xmlns:a14="http://schemas.microsoft.com/office/drawing/2010/main"/>
              </a:ext>
            </a:extLst>
          </p:spPr>
        </p:pic>
        <p:pic>
          <p:nvPicPr>
            <p:cNvPr id="25" name="Picture 24"/>
            <p:cNvPicPr/>
            <p:nvPr/>
          </p:nvPicPr>
          <p:blipFill rotWithShape="1">
            <a:blip r:embed="rId4">
              <a:extLst>
                <a:ext uri="{28A0092B-C50C-407E-A947-70E740481C1C}">
                  <a14:useLocalDpi xmlns:a14="http://schemas.microsoft.com/office/drawing/2010/main" val="0"/>
                </a:ext>
              </a:extLst>
            </a:blip>
            <a:srcRect r="52870"/>
            <a:stretch/>
          </p:blipFill>
          <p:spPr bwMode="auto">
            <a:xfrm>
              <a:off x="1485900" y="4508897"/>
              <a:ext cx="654368" cy="584835"/>
            </a:xfrm>
            <a:prstGeom prst="rect">
              <a:avLst/>
            </a:prstGeom>
            <a:ln>
              <a:noFill/>
            </a:ln>
            <a:extLst>
              <a:ext uri="{53640926-AAD7-44D8-BBD7-CCE9431645EC}">
                <a14:shadowObscured xmlns:a14="http://schemas.microsoft.com/office/drawing/2010/main"/>
              </a:ext>
            </a:extLst>
          </p:spPr>
        </p:pic>
        <p:pic>
          <p:nvPicPr>
            <p:cNvPr id="26" name="Picture 25"/>
            <p:cNvPicPr/>
            <p:nvPr/>
          </p:nvPicPr>
          <p:blipFill rotWithShape="1">
            <a:blip r:embed="rId4">
              <a:extLst>
                <a:ext uri="{28A0092B-C50C-407E-A947-70E740481C1C}">
                  <a14:useLocalDpi xmlns:a14="http://schemas.microsoft.com/office/drawing/2010/main" val="0"/>
                </a:ext>
              </a:extLst>
            </a:blip>
            <a:srcRect r="52870"/>
            <a:stretch/>
          </p:blipFill>
          <p:spPr bwMode="auto">
            <a:xfrm>
              <a:off x="3974782" y="4514850"/>
              <a:ext cx="654368" cy="584835"/>
            </a:xfrm>
            <a:prstGeom prst="rect">
              <a:avLst/>
            </a:prstGeom>
            <a:ln>
              <a:noFill/>
            </a:ln>
            <a:extLst>
              <a:ext uri="{53640926-AAD7-44D8-BBD7-CCE9431645EC}">
                <a14:shadowObscured xmlns:a14="http://schemas.microsoft.com/office/drawing/2010/main"/>
              </a:ext>
            </a:extLst>
          </p:spPr>
        </p:pic>
        <p:cxnSp>
          <p:nvCxnSpPr>
            <p:cNvPr id="27" name="Straight Arrow Connector 26"/>
            <p:cNvCxnSpPr/>
            <p:nvPr/>
          </p:nvCxnSpPr>
          <p:spPr>
            <a:xfrm>
              <a:off x="2197417" y="3276533"/>
              <a:ext cx="228464" cy="228600"/>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2197419" y="4286251"/>
              <a:ext cx="270034" cy="197644"/>
            </a:xfrm>
            <a:prstGeom prst="straightConnector1">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3689100" y="3276533"/>
              <a:ext cx="217103" cy="228600"/>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3694918" y="4306219"/>
              <a:ext cx="305582" cy="177675"/>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31" name="Picture 30" descr="database_org.png"/>
            <p:cNvPicPr>
              <a:picLocks noChangeAspect="1"/>
            </p:cNvPicPr>
            <p:nvPr/>
          </p:nvPicPr>
          <p:blipFill>
            <a:blip r:embed="rId9"/>
            <a:stretch>
              <a:fillRect/>
            </a:stretch>
          </p:blipFill>
          <p:spPr>
            <a:xfrm>
              <a:off x="4820408" y="3573998"/>
              <a:ext cx="487485" cy="589859"/>
            </a:xfrm>
            <a:prstGeom prst="rect">
              <a:avLst/>
            </a:prstGeom>
            <a:noFill/>
          </p:spPr>
        </p:pic>
        <p:pic>
          <p:nvPicPr>
            <p:cNvPr id="32" name="Picture 31" descr="GeodatabaseMosaicDataset32.png"/>
            <p:cNvPicPr>
              <a:picLocks noChangeAspect="1"/>
            </p:cNvPicPr>
            <p:nvPr/>
          </p:nvPicPr>
          <p:blipFill>
            <a:blip r:embed="rId10" cstate="screen"/>
            <a:stretch>
              <a:fillRect/>
            </a:stretch>
          </p:blipFill>
          <p:spPr>
            <a:xfrm>
              <a:off x="4820408" y="3621921"/>
              <a:ext cx="513073" cy="474061"/>
            </a:xfrm>
            <a:prstGeom prst="rect">
              <a:avLst/>
            </a:prstGeom>
          </p:spPr>
        </p:pic>
      </p:grpSp>
      <p:sp>
        <p:nvSpPr>
          <p:cNvPr id="33" name="Content Placeholder 2"/>
          <p:cNvSpPr>
            <a:spLocks noGrp="1"/>
          </p:cNvSpPr>
          <p:nvPr>
            <p:ph sz="quarter" idx="18"/>
          </p:nvPr>
        </p:nvSpPr>
        <p:spPr>
          <a:xfrm>
            <a:off x="1003154" y="1828800"/>
            <a:ext cx="8521846" cy="4441371"/>
          </a:xfrm>
        </p:spPr>
        <p:txBody>
          <a:bodyPr/>
          <a:lstStyle/>
          <a:p>
            <a:r>
              <a:rPr lang="en-US" b="0" dirty="0" smtClean="0">
                <a:effectLst>
                  <a:outerShdw blurRad="38100" dist="38100" dir="2700000" algn="tl">
                    <a:srgbClr val="000000">
                      <a:alpha val="43137"/>
                    </a:srgbClr>
                  </a:outerShdw>
                </a:effectLst>
              </a:rPr>
              <a:t>Create a seamless multi-dimensional cube from</a:t>
            </a:r>
          </a:p>
          <a:p>
            <a:pPr lvl="1"/>
            <a:r>
              <a:rPr lang="en-US" b="0" dirty="0" smtClean="0">
                <a:effectLst>
                  <a:outerShdw blurRad="38100" dist="38100" dir="2700000" algn="tl">
                    <a:srgbClr val="000000">
                      <a:alpha val="43137"/>
                    </a:srgbClr>
                  </a:outerShdw>
                </a:effectLst>
              </a:rPr>
              <a:t>files representing different regions</a:t>
            </a:r>
          </a:p>
          <a:p>
            <a:pPr lvl="1"/>
            <a:r>
              <a:rPr lang="en-US" b="0" dirty="0" smtClean="0">
                <a:effectLst>
                  <a:outerShdw blurRad="38100" dist="38100" dir="2700000" algn="tl">
                    <a:srgbClr val="000000">
                      <a:alpha val="43137"/>
                    </a:srgbClr>
                  </a:outerShdw>
                </a:effectLst>
              </a:rPr>
              <a:t>files representing different time steps/slices</a:t>
            </a:r>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pPr marL="176213" lvl="1" indent="-176213">
              <a:spcBef>
                <a:spcPts val="300"/>
              </a:spcBef>
              <a:buFont typeface="Arial"/>
              <a:buChar char="•"/>
            </a:pPr>
            <a:r>
              <a:rPr lang="en-US" b="0" dirty="0">
                <a:solidFill>
                  <a:schemeClr val="accent4">
                    <a:lumMod val="40000"/>
                    <a:lumOff val="60000"/>
                  </a:schemeClr>
                </a:solidFill>
                <a:effectLst>
                  <a:outerShdw blurRad="38100" dist="38100" dir="2700000" algn="tl">
                    <a:srgbClr val="000000">
                      <a:alpha val="43137"/>
                    </a:srgbClr>
                  </a:outerShdw>
                </a:effectLst>
              </a:rPr>
              <a:t>Mosaic dataset </a:t>
            </a:r>
            <a:r>
              <a:rPr lang="en-US" b="0" dirty="0">
                <a:effectLst>
                  <a:outerShdw blurRad="38100" dist="38100" dir="2700000" algn="tl">
                    <a:srgbClr val="000000">
                      <a:alpha val="43137"/>
                    </a:srgbClr>
                  </a:outerShdw>
                </a:effectLst>
              </a:rPr>
              <a:t>supports multiple files and variables, normalize time and depth </a:t>
            </a:r>
          </a:p>
          <a:p>
            <a:endParaRPr lang="en-US" dirty="0"/>
          </a:p>
        </p:txBody>
      </p:sp>
    </p:spTree>
    <p:extLst>
      <p:ext uri="{BB962C8B-B14F-4D97-AF65-F5344CB8AC3E}">
        <p14:creationId xmlns:p14="http://schemas.microsoft.com/office/powerpoint/2010/main" val="1570110964"/>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p:cNvGrpSpPr/>
          <p:nvPr/>
        </p:nvGrpSpPr>
        <p:grpSpPr>
          <a:xfrm>
            <a:off x="0" y="-1284"/>
            <a:ext cx="12192000" cy="6859283"/>
            <a:chOff x="0" y="-1284"/>
            <a:chExt cx="12192000" cy="6859283"/>
          </a:xfrm>
        </p:grpSpPr>
        <p:sp>
          <p:nvSpPr>
            <p:cNvPr id="83" name="Rectangle 82"/>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84" name="Picture 83"/>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grpSp>
      <p:sp>
        <p:nvSpPr>
          <p:cNvPr id="2" name="Title 1"/>
          <p:cNvSpPr>
            <a:spLocks noGrp="1"/>
          </p:cNvSpPr>
          <p:nvPr>
            <p:ph type="title"/>
          </p:nvPr>
        </p:nvSpPr>
        <p:spPr>
          <a:xfrm>
            <a:off x="685800" y="682625"/>
            <a:ext cx="10826496" cy="430887"/>
          </a:xfrm>
        </p:spPr>
        <p:txBody>
          <a:bodyPr/>
          <a:lstStyle/>
          <a:p>
            <a:r>
              <a:rPr lang="en-US" sz="2800" b="0" dirty="0" smtClean="0"/>
              <a:t>Tabular View</a:t>
            </a:r>
            <a:endParaRPr lang="en-US" sz="2800" b="0" dirty="0"/>
          </a:p>
        </p:txBody>
      </p:sp>
      <p:sp>
        <p:nvSpPr>
          <p:cNvPr id="3" name="TextBox 2"/>
          <p:cNvSpPr txBox="1"/>
          <p:nvPr/>
        </p:nvSpPr>
        <p:spPr>
          <a:xfrm>
            <a:off x="2" y="6005788"/>
            <a:ext cx="11379199" cy="379656"/>
          </a:xfrm>
          <a:prstGeom prst="rect">
            <a:avLst/>
          </a:prstGeom>
          <a:noFill/>
        </p:spPr>
        <p:txBody>
          <a:bodyPr wrap="square" lIns="121920" rIns="121920" rtlCol="0" anchor="ctr" anchorCtr="0">
            <a:spAutoFit/>
          </a:bodyPr>
          <a:lstStyle/>
          <a:p>
            <a:pPr algn="r"/>
            <a:r>
              <a:rPr lang="en-US" sz="1867" b="1" i="1" dirty="0">
                <a:solidFill>
                  <a:srgbClr val="35AC46"/>
                </a:solidFill>
                <a:latin typeface="Palatino Linotype" panose="02040502050505030304" pitchFamily="18" charset="0"/>
              </a:rPr>
              <a:t>Tabular view of items in a multivariate multidimensional mosaic dataset</a:t>
            </a:r>
          </a:p>
        </p:txBody>
      </p:sp>
      <p:grpSp>
        <p:nvGrpSpPr>
          <p:cNvPr id="8" name="Group 7"/>
          <p:cNvGrpSpPr/>
          <p:nvPr/>
        </p:nvGrpSpPr>
        <p:grpSpPr>
          <a:xfrm>
            <a:off x="762000" y="1828800"/>
            <a:ext cx="1841843" cy="3550920"/>
            <a:chOff x="571500" y="1371600"/>
            <a:chExt cx="1381382" cy="2663190"/>
          </a:xfrm>
        </p:grpSpPr>
        <p:grpSp>
          <p:nvGrpSpPr>
            <p:cNvPr id="285" name="Group 36"/>
            <p:cNvGrpSpPr>
              <a:grpSpLocks noChangeAspect="1"/>
            </p:cNvGrpSpPr>
            <p:nvPr/>
          </p:nvGrpSpPr>
          <p:grpSpPr bwMode="auto">
            <a:xfrm flipV="1">
              <a:off x="580376" y="3211830"/>
              <a:ext cx="1372506" cy="822960"/>
              <a:chOff x="2841" y="441"/>
              <a:chExt cx="568" cy="343"/>
            </a:xfrm>
          </p:grpSpPr>
          <p:sp>
            <p:nvSpPr>
              <p:cNvPr id="380"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a:softEdge rad="0"/>
              </a:effectLst>
            </p:spPr>
            <p:txBody>
              <a:bodyPr vert="horz" wrap="square" lIns="121920" tIns="60960" rIns="121920" bIns="60960" numCol="1" anchor="t" anchorCtr="0" compatLnSpc="1">
                <a:prstTxWarp prst="textNoShape">
                  <a:avLst/>
                </a:prstTxWarp>
              </a:bodyPr>
              <a:lstStyle/>
              <a:p>
                <a:endParaRPr lang="en-US" sz="2400"/>
              </a:p>
            </p:txBody>
          </p:sp>
          <p:sp>
            <p:nvSpPr>
              <p:cNvPr id="381"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2"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3"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4"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5"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6"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7"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0" name="Group 36"/>
            <p:cNvGrpSpPr>
              <a:grpSpLocks noChangeAspect="1"/>
            </p:cNvGrpSpPr>
            <p:nvPr/>
          </p:nvGrpSpPr>
          <p:grpSpPr bwMode="auto">
            <a:xfrm>
              <a:off x="580376" y="2948940"/>
              <a:ext cx="1372506" cy="822960"/>
              <a:chOff x="2841" y="441"/>
              <a:chExt cx="568" cy="343"/>
            </a:xfrm>
          </p:grpSpPr>
          <p:sp>
            <p:nvSpPr>
              <p:cNvPr id="372"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373"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6"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3" name="Group 36"/>
            <p:cNvGrpSpPr>
              <a:grpSpLocks noChangeAspect="1"/>
            </p:cNvGrpSpPr>
            <p:nvPr/>
          </p:nvGrpSpPr>
          <p:grpSpPr bwMode="auto">
            <a:xfrm flipV="1">
              <a:off x="580376" y="2689860"/>
              <a:ext cx="1372506" cy="822960"/>
              <a:chOff x="2841" y="441"/>
              <a:chExt cx="568" cy="343"/>
            </a:xfrm>
          </p:grpSpPr>
          <p:sp>
            <p:nvSpPr>
              <p:cNvPr id="340"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341"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2"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3"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4"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5"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6"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7"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6" name="Group 36"/>
            <p:cNvGrpSpPr>
              <a:grpSpLocks noChangeAspect="1"/>
            </p:cNvGrpSpPr>
            <p:nvPr/>
          </p:nvGrpSpPr>
          <p:grpSpPr bwMode="auto">
            <a:xfrm>
              <a:off x="580376" y="2426970"/>
              <a:ext cx="1372506" cy="822960"/>
              <a:chOff x="2841" y="441"/>
              <a:chExt cx="568" cy="343"/>
            </a:xfrm>
          </p:grpSpPr>
          <p:sp>
            <p:nvSpPr>
              <p:cNvPr id="316"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317"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3"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04" name="Group 36"/>
            <p:cNvGrpSpPr>
              <a:grpSpLocks noChangeAspect="1"/>
            </p:cNvGrpSpPr>
            <p:nvPr/>
          </p:nvGrpSpPr>
          <p:grpSpPr bwMode="auto">
            <a:xfrm>
              <a:off x="571500" y="2167890"/>
              <a:ext cx="1372506" cy="822960"/>
              <a:chOff x="2841" y="441"/>
              <a:chExt cx="568" cy="343"/>
            </a:xfrm>
          </p:grpSpPr>
          <p:sp>
            <p:nvSpPr>
              <p:cNvPr id="405"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a:softEdge rad="0"/>
              </a:effectLst>
            </p:spPr>
            <p:txBody>
              <a:bodyPr vert="horz" wrap="square" lIns="121920" tIns="60960" rIns="121920" bIns="60960" numCol="1" anchor="t" anchorCtr="0" compatLnSpc="1">
                <a:prstTxWarp prst="textNoShape">
                  <a:avLst/>
                </a:prstTxWarp>
              </a:bodyPr>
              <a:lstStyle/>
              <a:p>
                <a:endParaRPr lang="en-US" sz="2400"/>
              </a:p>
            </p:txBody>
          </p:sp>
          <p:sp>
            <p:nvSpPr>
              <p:cNvPr id="406"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7"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8"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9"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1"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2"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13" name="Group 36"/>
            <p:cNvGrpSpPr>
              <a:grpSpLocks noChangeAspect="1"/>
            </p:cNvGrpSpPr>
            <p:nvPr/>
          </p:nvGrpSpPr>
          <p:grpSpPr bwMode="auto">
            <a:xfrm flipV="1">
              <a:off x="571500" y="1905000"/>
              <a:ext cx="1372506" cy="822960"/>
              <a:chOff x="2841" y="441"/>
              <a:chExt cx="568" cy="343"/>
            </a:xfrm>
          </p:grpSpPr>
          <p:sp>
            <p:nvSpPr>
              <p:cNvPr id="414"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415"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6"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7"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8"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9"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0"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1"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22" name="Group 36"/>
            <p:cNvGrpSpPr>
              <a:grpSpLocks noChangeAspect="1"/>
            </p:cNvGrpSpPr>
            <p:nvPr/>
          </p:nvGrpSpPr>
          <p:grpSpPr bwMode="auto">
            <a:xfrm>
              <a:off x="571500" y="1642110"/>
              <a:ext cx="1372506" cy="822960"/>
              <a:chOff x="2841" y="441"/>
              <a:chExt cx="568" cy="343"/>
            </a:xfrm>
          </p:grpSpPr>
          <p:sp>
            <p:nvSpPr>
              <p:cNvPr id="423"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424"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5"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6"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7"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8"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9"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0"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31" name="Group 36"/>
            <p:cNvGrpSpPr>
              <a:grpSpLocks noChangeAspect="1"/>
            </p:cNvGrpSpPr>
            <p:nvPr/>
          </p:nvGrpSpPr>
          <p:grpSpPr bwMode="auto">
            <a:xfrm flipV="1">
              <a:off x="571500" y="1371600"/>
              <a:ext cx="1372506" cy="822960"/>
              <a:chOff x="2841" y="441"/>
              <a:chExt cx="568" cy="343"/>
            </a:xfrm>
          </p:grpSpPr>
          <p:sp>
            <p:nvSpPr>
              <p:cNvPr id="432"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433"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4"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5"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6"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7"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8"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9"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aphicFrame>
        <p:nvGraphicFramePr>
          <p:cNvPr id="6" name="Table 5"/>
          <p:cNvGraphicFramePr>
            <a:graphicFrameLocks noGrp="1"/>
          </p:cNvGraphicFramePr>
          <p:nvPr>
            <p:extLst/>
          </p:nvPr>
        </p:nvGraphicFramePr>
        <p:xfrm>
          <a:off x="3256548" y="1498600"/>
          <a:ext cx="8128000" cy="4876800"/>
        </p:xfrm>
        <a:graphic>
          <a:graphicData uri="http://schemas.openxmlformats.org/drawingml/2006/table">
            <a:tbl>
              <a:tblPr firstRow="1" bandRow="1">
                <a:tableStyleId>{21E4AEA4-8DFA-4A89-87EB-49C32662AFE0}</a:tableStyleId>
              </a:tblPr>
              <a:tblGrid>
                <a:gridCol w="1163052"/>
                <a:gridCol w="1143000"/>
                <a:gridCol w="2514600"/>
                <a:gridCol w="1681748"/>
                <a:gridCol w="1625600"/>
              </a:tblGrid>
              <a:tr h="487680">
                <a:tc>
                  <a:txBody>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Raster</a:t>
                      </a:r>
                      <a:endParaRPr lang="en-US" sz="2400" dirty="0">
                        <a:latin typeface="Open Sans" panose="020B0606030504020204" pitchFamily="34" charset="0"/>
                        <a:ea typeface="Open Sans" panose="020B0606030504020204" pitchFamily="34" charset="0"/>
                        <a:cs typeface="Open Sans" panose="020B0606030504020204" pitchFamily="34" charset="0"/>
                      </a:endParaRPr>
                    </a:p>
                  </a:txBody>
                  <a:tcPr marL="121920" marR="121920" marT="60960" marB="60960" anchor="ctr"/>
                </a:tc>
                <a:tc>
                  <a:txBody>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Shape</a:t>
                      </a:r>
                      <a:endParaRPr lang="en-US" sz="2400" dirty="0">
                        <a:latin typeface="Open Sans" panose="020B0606030504020204" pitchFamily="34" charset="0"/>
                        <a:ea typeface="Open Sans" panose="020B0606030504020204" pitchFamily="34" charset="0"/>
                        <a:cs typeface="Open Sans" panose="020B0606030504020204" pitchFamily="34" charset="0"/>
                      </a:endParaRPr>
                    </a:p>
                  </a:txBody>
                  <a:tcPr marL="121920" marR="121920" marT="60960" marB="60960" anchor="ctr"/>
                </a:tc>
                <a:tc>
                  <a:txBody>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Variable</a:t>
                      </a:r>
                      <a:endParaRPr lang="en-US" sz="2400" dirty="0">
                        <a:latin typeface="Open Sans" panose="020B0606030504020204" pitchFamily="34" charset="0"/>
                        <a:ea typeface="Open Sans" panose="020B0606030504020204" pitchFamily="34" charset="0"/>
                        <a:cs typeface="Open Sans" panose="020B0606030504020204" pitchFamily="34" charset="0"/>
                      </a:endParaRPr>
                    </a:p>
                  </a:txBody>
                  <a:tcPr marL="121920" marR="121920" marT="60960" marB="60960" anchor="ctr"/>
                </a:tc>
                <a:tc>
                  <a:txBody>
                    <a:bodyPr/>
                    <a:lstStyle/>
                    <a:p>
                      <a:r>
                        <a:rPr lang="en-US" sz="2400" dirty="0" err="1" smtClean="0">
                          <a:latin typeface="Open Sans" panose="020B0606030504020204" pitchFamily="34" charset="0"/>
                          <a:ea typeface="Open Sans" panose="020B0606030504020204" pitchFamily="34" charset="0"/>
                          <a:cs typeface="Open Sans" panose="020B0606030504020204" pitchFamily="34" charset="0"/>
                        </a:rPr>
                        <a:t>StdTime</a:t>
                      </a:r>
                      <a:endParaRPr lang="en-US" sz="2400" dirty="0">
                        <a:latin typeface="Open Sans" panose="020B0606030504020204" pitchFamily="34" charset="0"/>
                        <a:ea typeface="Open Sans" panose="020B0606030504020204" pitchFamily="34" charset="0"/>
                        <a:cs typeface="Open Sans" panose="020B0606030504020204" pitchFamily="34" charset="0"/>
                      </a:endParaRPr>
                    </a:p>
                  </a:txBody>
                  <a:tcPr marL="121920" marR="121920" marT="60960" marB="60960" anchor="ctr"/>
                </a:tc>
                <a:tc>
                  <a:txBody>
                    <a:bodyPr/>
                    <a:lstStyle/>
                    <a:p>
                      <a:r>
                        <a:rPr lang="en-US" sz="2400" dirty="0" err="1" smtClean="0">
                          <a:latin typeface="Open Sans" panose="020B0606030504020204" pitchFamily="34" charset="0"/>
                          <a:ea typeface="Open Sans" panose="020B0606030504020204" pitchFamily="34" charset="0"/>
                          <a:cs typeface="Open Sans" panose="020B0606030504020204" pitchFamily="34" charset="0"/>
                        </a:rPr>
                        <a:t>StdZ</a:t>
                      </a:r>
                      <a:endParaRPr lang="en-US" sz="2400" dirty="0">
                        <a:latin typeface="Open Sans" panose="020B0606030504020204" pitchFamily="34" charset="0"/>
                        <a:ea typeface="Open Sans" panose="020B0606030504020204" pitchFamily="34" charset="0"/>
                        <a:cs typeface="Open Sans" panose="020B0606030504020204" pitchFamily="34" charset="0"/>
                      </a:endParaRPr>
                    </a:p>
                  </a:txBody>
                  <a:tcPr marL="121920" marR="121920" marT="60960" marB="60960" anchor="ctr"/>
                </a:tc>
              </a:tr>
              <a:tr h="487680">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Temperature</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3/22/2016</a:t>
                      </a:r>
                      <a:endParaRPr lang="en-US" sz="2400" b="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-10</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Temperature</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3/23/2016</a:t>
                      </a:r>
                      <a:endParaRPr lang="en-US" sz="2400" b="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-10</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Temperature</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b="1"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3/24/2016</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-10</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Salinity</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3/22/2016</a:t>
                      </a:r>
                      <a:endParaRPr lang="en-US" sz="2400" b="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-10</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Salinity</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b="1"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3/23/2016</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b="1" dirty="0" smtClean="0">
                          <a:latin typeface="Courier New" panose="02070309020205020404" pitchFamily="49" charset="0"/>
                          <a:ea typeface="Open Sans" panose="020B0606030504020204" pitchFamily="34" charset="0"/>
                          <a:cs typeface="Courier New" panose="02070309020205020404" pitchFamily="49" charset="0"/>
                        </a:rPr>
                        <a:t>-10</a:t>
                      </a:r>
                      <a:endParaRPr lang="en-US" sz="2400" b="1"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Salinity</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3/24/2016</a:t>
                      </a:r>
                      <a:endParaRPr lang="en-US" sz="2400" b="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-10</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Temperature</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3/22/2016</a:t>
                      </a:r>
                      <a:endParaRPr lang="en-US" sz="2400" b="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-20</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Temperature</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1900" u="none" strike="noStrike" kern="1200" baseline="0" dirty="0" smtClean="0">
                          <a:latin typeface="Courier New" panose="02070309020205020404" pitchFamily="49" charset="0"/>
                          <a:ea typeface="Open Sans" panose="020B0606030504020204" pitchFamily="34" charset="0"/>
                          <a:cs typeface="Courier New" panose="02070309020205020404" pitchFamily="49" charset="0"/>
                        </a:rPr>
                        <a:t>3/23/2016</a:t>
                      </a:r>
                      <a:endParaRPr lang="en-US" sz="2400" b="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-20</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r h="487680">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b="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c>
                  <a:txBody>
                    <a:bodyPr/>
                    <a:lstStyle/>
                    <a:p>
                      <a:r>
                        <a:rPr lang="en-US" sz="2400" dirty="0" smtClean="0">
                          <a:latin typeface="Courier New" panose="02070309020205020404" pitchFamily="49" charset="0"/>
                          <a:ea typeface="Open Sans" panose="020B0606030504020204" pitchFamily="34" charset="0"/>
                          <a:cs typeface="Courier New" panose="02070309020205020404" pitchFamily="49" charset="0"/>
                        </a:rPr>
                        <a:t>…</a:t>
                      </a:r>
                      <a:endParaRPr lang="en-US" sz="2400" dirty="0">
                        <a:latin typeface="Courier New" panose="02070309020205020404" pitchFamily="49" charset="0"/>
                        <a:ea typeface="Open Sans" panose="020B0606030504020204" pitchFamily="34" charset="0"/>
                        <a:cs typeface="Courier New" panose="02070309020205020404" pitchFamily="49" charset="0"/>
                      </a:endParaRPr>
                    </a:p>
                  </a:txBody>
                  <a:tcPr marL="121920" marR="121920" marT="60960" marB="60960" anchor="ctr"/>
                </a:tc>
              </a:tr>
            </a:tbl>
          </a:graphicData>
        </a:graphic>
      </p:graphicFrame>
      <p:sp>
        <p:nvSpPr>
          <p:cNvPr id="11" name="Freeform 10"/>
          <p:cNvSpPr/>
          <p:nvPr/>
        </p:nvSpPr>
        <p:spPr>
          <a:xfrm>
            <a:off x="2567094" y="2371828"/>
            <a:ext cx="677333" cy="619241"/>
          </a:xfrm>
          <a:custGeom>
            <a:avLst/>
            <a:gdLst>
              <a:gd name="connsiteX0" fmla="*/ 0 w 508000"/>
              <a:gd name="connsiteY0" fmla="*/ 28 h 298316"/>
              <a:gd name="connsiteX1" fmla="*/ 170180 w 508000"/>
              <a:gd name="connsiteY1" fmla="*/ 45748 h 298316"/>
              <a:gd name="connsiteX2" fmla="*/ 256540 w 508000"/>
              <a:gd name="connsiteY2" fmla="*/ 276888 h 298316"/>
              <a:gd name="connsiteX3" fmla="*/ 508000 w 508000"/>
              <a:gd name="connsiteY3" fmla="*/ 274348 h 298316"/>
            </a:gdLst>
            <a:ahLst/>
            <a:cxnLst>
              <a:cxn ang="0">
                <a:pos x="connsiteX0" y="connsiteY0"/>
              </a:cxn>
              <a:cxn ang="0">
                <a:pos x="connsiteX1" y="connsiteY1"/>
              </a:cxn>
              <a:cxn ang="0">
                <a:pos x="connsiteX2" y="connsiteY2"/>
              </a:cxn>
              <a:cxn ang="0">
                <a:pos x="connsiteX3" y="connsiteY3"/>
              </a:cxn>
            </a:cxnLst>
            <a:rect l="l" t="t" r="r" b="b"/>
            <a:pathLst>
              <a:path w="508000" h="298316">
                <a:moveTo>
                  <a:pt x="0" y="28"/>
                </a:moveTo>
                <a:cubicBezTo>
                  <a:pt x="63711" y="-184"/>
                  <a:pt x="127423" y="-395"/>
                  <a:pt x="170180" y="45748"/>
                </a:cubicBezTo>
                <a:cubicBezTo>
                  <a:pt x="212937" y="91891"/>
                  <a:pt x="200237" y="238788"/>
                  <a:pt x="256540" y="276888"/>
                </a:cubicBezTo>
                <a:cubicBezTo>
                  <a:pt x="312843" y="314988"/>
                  <a:pt x="410421" y="294668"/>
                  <a:pt x="508000" y="274348"/>
                </a:cubicBezTo>
              </a:path>
            </a:pathLst>
          </a:custGeom>
          <a:noFill/>
          <a:ln w="6350">
            <a:solidFill>
              <a:schemeClr val="bg1">
                <a:lumMod val="50000"/>
              </a:schemeClr>
            </a:solidFill>
            <a:tailEnd type="stealth" w="sm"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Freeform 13"/>
          <p:cNvSpPr/>
          <p:nvPr/>
        </p:nvSpPr>
        <p:spPr>
          <a:xfrm>
            <a:off x="2595880" y="3786201"/>
            <a:ext cx="655320" cy="695959"/>
          </a:xfrm>
          <a:custGeom>
            <a:avLst/>
            <a:gdLst>
              <a:gd name="connsiteX0" fmla="*/ 0 w 483870"/>
              <a:gd name="connsiteY0" fmla="*/ 390305 h 391989"/>
              <a:gd name="connsiteX1" fmla="*/ 213360 w 483870"/>
              <a:gd name="connsiteY1" fmla="*/ 340775 h 391989"/>
              <a:gd name="connsiteX2" fmla="*/ 266700 w 483870"/>
              <a:gd name="connsiteY2" fmla="*/ 51215 h 391989"/>
              <a:gd name="connsiteX3" fmla="*/ 483870 w 483870"/>
              <a:gd name="connsiteY3" fmla="*/ 1685 h 391989"/>
            </a:gdLst>
            <a:ahLst/>
            <a:cxnLst>
              <a:cxn ang="0">
                <a:pos x="connsiteX0" y="connsiteY0"/>
              </a:cxn>
              <a:cxn ang="0">
                <a:pos x="connsiteX1" y="connsiteY1"/>
              </a:cxn>
              <a:cxn ang="0">
                <a:pos x="connsiteX2" y="connsiteY2"/>
              </a:cxn>
              <a:cxn ang="0">
                <a:pos x="connsiteX3" y="connsiteY3"/>
              </a:cxn>
            </a:cxnLst>
            <a:rect l="l" t="t" r="r" b="b"/>
            <a:pathLst>
              <a:path w="483870" h="391989">
                <a:moveTo>
                  <a:pt x="0" y="390305"/>
                </a:moveTo>
                <a:cubicBezTo>
                  <a:pt x="84455" y="393797"/>
                  <a:pt x="168910" y="397290"/>
                  <a:pt x="213360" y="340775"/>
                </a:cubicBezTo>
                <a:cubicBezTo>
                  <a:pt x="257810" y="284260"/>
                  <a:pt x="221615" y="107730"/>
                  <a:pt x="266700" y="51215"/>
                </a:cubicBezTo>
                <a:cubicBezTo>
                  <a:pt x="311785" y="-5300"/>
                  <a:pt x="397827" y="-1808"/>
                  <a:pt x="483870" y="1685"/>
                </a:cubicBezTo>
              </a:path>
            </a:pathLst>
          </a:custGeom>
          <a:noFill/>
          <a:ln w="6350">
            <a:solidFill>
              <a:schemeClr val="bg2">
                <a:lumMod val="50000"/>
              </a:schemeClr>
            </a:solidFill>
            <a:tailEnd type="stealth" w="sm"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083837059"/>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1284"/>
            <a:ext cx="12192000" cy="6859283"/>
            <a:chOff x="0" y="-1284"/>
            <a:chExt cx="12192000" cy="6859283"/>
          </a:xfrm>
        </p:grpSpPr>
        <p:sp>
          <p:nvSpPr>
            <p:cNvPr id="10" name="Rectangle 9"/>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1" name="Picture 10"/>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pic>
          <p:nvPicPr>
            <p:cNvPr id="12" name="Picture 11"/>
            <p:cNvPicPr>
              <a:picLocks noChangeAspect="1"/>
            </p:cNvPicPr>
            <p:nvPr/>
          </p:nvPicPr>
          <p:blipFill rotWithShape="1">
            <a:blip r:embed="rId4">
              <a:alphaModFix amt="58000"/>
              <a:extLst>
                <a:ext uri="{28A0092B-C50C-407E-A947-70E740481C1C}">
                  <a14:useLocalDpi xmlns:a14="http://schemas.microsoft.com/office/drawing/2010/main" val="0"/>
                </a:ext>
              </a:extLst>
            </a:blip>
            <a:srcRect b="32826"/>
            <a:stretch/>
          </p:blipFill>
          <p:spPr>
            <a:xfrm>
              <a:off x="2" y="4682564"/>
              <a:ext cx="12191998" cy="2175435"/>
            </a:xfrm>
            <a:prstGeom prst="rect">
              <a:avLst/>
            </a:prstGeom>
          </p:spPr>
        </p:pic>
      </p:grpSp>
      <p:sp>
        <p:nvSpPr>
          <p:cNvPr id="3" name="Content Placeholder 2"/>
          <p:cNvSpPr>
            <a:spLocks noGrp="1"/>
          </p:cNvSpPr>
          <p:nvPr>
            <p:ph idx="4294967295"/>
          </p:nvPr>
        </p:nvSpPr>
        <p:spPr>
          <a:xfrm>
            <a:off x="1117797" y="1402500"/>
            <a:ext cx="8418513" cy="4712677"/>
          </a:xfrm>
          <a:prstGeom prst="rect">
            <a:avLst/>
          </a:prstGeom>
        </p:spPr>
        <p:txBody>
          <a:bodyPr>
            <a:normAutofit fontScale="85000" lnSpcReduction="20000"/>
          </a:bodyPr>
          <a:lstStyle/>
          <a:p>
            <a:pPr>
              <a:buFont typeface="Arial" panose="020B0604020202020204" pitchFamily="34" charset="0"/>
              <a:buChar char="•"/>
            </a:pPr>
            <a:r>
              <a:rPr lang="en-US" sz="2200" b="0" dirty="0"/>
              <a:t>Supports </a:t>
            </a:r>
            <a:r>
              <a:rPr lang="en-US" sz="2200" b="0" dirty="0" err="1"/>
              <a:t>netCDF</a:t>
            </a:r>
            <a:r>
              <a:rPr lang="en-US" sz="2200" b="0" dirty="0"/>
              <a:t>, HDF and </a:t>
            </a:r>
            <a:r>
              <a:rPr lang="en-US" sz="2200" b="0" dirty="0" smtClean="0"/>
              <a:t>GRIB</a:t>
            </a:r>
          </a:p>
          <a:p>
            <a:pPr lvl="1">
              <a:buFont typeface="Arial" panose="020B0604020202020204" pitchFamily="34" charset="0"/>
              <a:buChar char="-"/>
            </a:pPr>
            <a:r>
              <a:rPr lang="en-US" sz="1900" b="0" dirty="0"/>
              <a:t>Spatial Aggregation</a:t>
            </a:r>
          </a:p>
          <a:p>
            <a:pPr lvl="1">
              <a:buFont typeface="Arial" panose="020B0604020202020204" pitchFamily="34" charset="0"/>
              <a:buChar char="-"/>
            </a:pPr>
            <a:r>
              <a:rPr lang="en-US" sz="1900" b="0" dirty="0" smtClean="0"/>
              <a:t>Temporal </a:t>
            </a:r>
            <a:r>
              <a:rPr lang="en-US" sz="1900" b="0" dirty="0"/>
              <a:t>Aggregation </a:t>
            </a:r>
          </a:p>
          <a:p>
            <a:pPr lvl="1">
              <a:buFont typeface="Arial" panose="020B0604020202020204" pitchFamily="34" charset="0"/>
              <a:buChar char="-"/>
            </a:pPr>
            <a:r>
              <a:rPr lang="en-US" sz="1900" b="0" dirty="0"/>
              <a:t>On-the-fly analysis</a:t>
            </a:r>
          </a:p>
          <a:p>
            <a:pPr>
              <a:buFont typeface="Arial" panose="020B0604020202020204" pitchFamily="34" charset="0"/>
              <a:buChar char="•"/>
            </a:pPr>
            <a:endParaRPr lang="en-US" sz="1800" b="0" dirty="0"/>
          </a:p>
          <a:p>
            <a:pPr>
              <a:buFont typeface="Arial" panose="020B0604020202020204" pitchFamily="34" charset="0"/>
              <a:buChar char="•"/>
            </a:pPr>
            <a:r>
              <a:rPr lang="en-US" sz="2200" b="0" dirty="0"/>
              <a:t>Serve as Multidimensional</a:t>
            </a:r>
          </a:p>
          <a:p>
            <a:pPr lvl="1">
              <a:buFont typeface="Arial" panose="020B0604020202020204" pitchFamily="34" charset="0"/>
              <a:buChar char="-"/>
            </a:pPr>
            <a:r>
              <a:rPr lang="en-US" sz="1900" b="0" dirty="0"/>
              <a:t>Image Service</a:t>
            </a:r>
          </a:p>
          <a:p>
            <a:pPr lvl="1">
              <a:buFont typeface="Arial" panose="020B0604020202020204" pitchFamily="34" charset="0"/>
              <a:buChar char="-"/>
            </a:pPr>
            <a:r>
              <a:rPr lang="en-US" sz="1900" b="0" dirty="0"/>
              <a:t>Map Service</a:t>
            </a:r>
          </a:p>
          <a:p>
            <a:pPr lvl="1">
              <a:buFont typeface="Arial" panose="020B0604020202020204" pitchFamily="34" charset="0"/>
              <a:buChar char="-"/>
            </a:pPr>
            <a:r>
              <a:rPr lang="en-US" sz="1900" b="0" dirty="0"/>
              <a:t>WMS</a:t>
            </a:r>
          </a:p>
          <a:p>
            <a:pPr>
              <a:buFont typeface="Arial" panose="020B0604020202020204" pitchFamily="34" charset="0"/>
              <a:buChar char="•"/>
            </a:pPr>
            <a:endParaRPr lang="en-US" b="0" dirty="0"/>
          </a:p>
          <a:p>
            <a:pPr>
              <a:buFont typeface="Arial" panose="020B0604020202020204" pitchFamily="34" charset="0"/>
              <a:buChar char="•"/>
            </a:pPr>
            <a:r>
              <a:rPr lang="en-US" sz="2100" b="0" dirty="0"/>
              <a:t>Supports direct ingest</a:t>
            </a:r>
          </a:p>
          <a:p>
            <a:pPr>
              <a:buFont typeface="Arial" panose="020B0604020202020204" pitchFamily="34" charset="0"/>
              <a:buChar char="•"/>
            </a:pPr>
            <a:r>
              <a:rPr lang="en-US" sz="2100" b="0" dirty="0"/>
              <a:t>Eliminates data conversion</a:t>
            </a:r>
          </a:p>
          <a:p>
            <a:pPr>
              <a:buFont typeface="Arial" panose="020B0604020202020204" pitchFamily="34" charset="0"/>
              <a:buChar char="•"/>
            </a:pPr>
            <a:r>
              <a:rPr lang="en-US" sz="2100" b="0" dirty="0"/>
              <a:t>Eliminates data processing</a:t>
            </a:r>
          </a:p>
          <a:p>
            <a:pPr>
              <a:buFont typeface="Arial" panose="020B0604020202020204" pitchFamily="34" charset="0"/>
              <a:buChar char="•"/>
            </a:pPr>
            <a:r>
              <a:rPr lang="en-US" sz="2100" b="0" dirty="0"/>
              <a:t>Improves workflow performance</a:t>
            </a:r>
          </a:p>
          <a:p>
            <a:pPr>
              <a:buFont typeface="Arial" panose="020B0604020202020204" pitchFamily="34" charset="0"/>
              <a:buChar char="•"/>
            </a:pPr>
            <a:r>
              <a:rPr lang="en-US" sz="2100" b="0" dirty="0"/>
              <a:t>Integrates with service oriented architecture</a:t>
            </a:r>
            <a:r>
              <a:rPr lang="en-US" sz="2100" dirty="0"/>
              <a:t> </a:t>
            </a:r>
          </a:p>
          <a:p>
            <a:pPr>
              <a:buClr>
                <a:srgbClr val="176189"/>
              </a:buClr>
            </a:pPr>
            <a:endParaRPr lang="en-US" dirty="0"/>
          </a:p>
          <a:p>
            <a:endParaRPr lang="en-US" b="0" dirty="0" smtClean="0">
              <a:effectLst>
                <a:outerShdw blurRad="38100" dist="38100" dir="2700000" algn="tl">
                  <a:srgbClr val="000000">
                    <a:alpha val="43137"/>
                  </a:srgbClr>
                </a:outerShdw>
              </a:effectLst>
            </a:endParaRPr>
          </a:p>
          <a:p>
            <a:pPr marL="895350" lvl="3" indent="0">
              <a:buNone/>
            </a:pPr>
            <a:endParaRPr lang="en-US" b="0" dirty="0" smtClean="0">
              <a:effectLst>
                <a:outerShdw blurRad="38100" dist="38100" dir="2700000" algn="tl">
                  <a:srgbClr val="000000">
                    <a:alpha val="43137"/>
                  </a:srgbClr>
                </a:outerShdw>
              </a:effectLst>
            </a:endParaRPr>
          </a:p>
          <a:p>
            <a:pPr marL="342900" lvl="1" indent="0">
              <a:buNone/>
            </a:pPr>
            <a:endParaRPr lang="en-US" b="0" dirty="0" smtClean="0"/>
          </a:p>
        </p:txBody>
      </p:sp>
      <p:sp>
        <p:nvSpPr>
          <p:cNvPr id="6"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Scientific data support in Mosaic Dataset</a:t>
            </a:r>
          </a:p>
        </p:txBody>
      </p:sp>
      <p:pic>
        <p:nvPicPr>
          <p:cNvPr id="4" name="Picture 3"/>
          <p:cNvPicPr>
            <a:picLocks noChangeAspect="1"/>
          </p:cNvPicPr>
          <p:nvPr/>
        </p:nvPicPr>
        <p:blipFill>
          <a:blip r:embed="rId5"/>
          <a:stretch>
            <a:fillRect/>
          </a:stretch>
        </p:blipFill>
        <p:spPr>
          <a:xfrm>
            <a:off x="6815940" y="4141219"/>
            <a:ext cx="2324301" cy="1935648"/>
          </a:xfrm>
          <a:prstGeom prst="rect">
            <a:avLst/>
          </a:prstGeom>
          <a:effectLst>
            <a:softEdge rad="31750"/>
          </a:effectLst>
        </p:spPr>
      </p:pic>
      <p:pic>
        <p:nvPicPr>
          <p:cNvPr id="7" name="Picture 6"/>
          <p:cNvPicPr>
            <a:picLocks noChangeAspect="1"/>
          </p:cNvPicPr>
          <p:nvPr/>
        </p:nvPicPr>
        <p:blipFill>
          <a:blip r:embed="rId6"/>
          <a:stretch>
            <a:fillRect/>
          </a:stretch>
        </p:blipFill>
        <p:spPr>
          <a:xfrm>
            <a:off x="6357027" y="1598395"/>
            <a:ext cx="2955180" cy="2346929"/>
          </a:xfrm>
          <a:prstGeom prst="rect">
            <a:avLst/>
          </a:prstGeom>
          <a:effectLst>
            <a:softEdge rad="31750"/>
          </a:effectLst>
        </p:spPr>
      </p:pic>
    </p:spTree>
    <p:extLst>
      <p:ext uri="{BB962C8B-B14F-4D97-AF65-F5344CB8AC3E}">
        <p14:creationId xmlns:p14="http://schemas.microsoft.com/office/powerpoint/2010/main" val="3661779995"/>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2" name="Title 1"/>
          <p:cNvSpPr>
            <a:spLocks noGrp="1"/>
          </p:cNvSpPr>
          <p:nvPr>
            <p:ph type="title"/>
          </p:nvPr>
        </p:nvSpPr>
        <p:spPr>
          <a:xfrm>
            <a:off x="685800" y="685800"/>
            <a:ext cx="10826496" cy="430887"/>
          </a:xfrm>
        </p:spPr>
        <p:txBody>
          <a:bodyPr/>
          <a:lstStyle/>
          <a:p>
            <a:r>
              <a:rPr lang="en-US" sz="2800" b="0" dirty="0" smtClean="0"/>
              <a:t>MODIS: Land Surface Temperature</a:t>
            </a:r>
            <a:endParaRPr lang="en-US" sz="2800" b="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9851" y="1412559"/>
            <a:ext cx="9679385" cy="5202669"/>
          </a:xfrm>
          <a:prstGeom prst="rect">
            <a:avLst/>
          </a:prstGeom>
        </p:spPr>
      </p:pic>
    </p:spTree>
    <p:extLst>
      <p:ext uri="{BB962C8B-B14F-4D97-AF65-F5344CB8AC3E}">
        <p14:creationId xmlns:p14="http://schemas.microsoft.com/office/powerpoint/2010/main" val="4003947446"/>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8" name="Rectangle 7"/>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0" name="Picture 9"/>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sp>
        <p:nvSpPr>
          <p:cNvPr id="9" name="Rectangle 3"/>
          <p:cNvSpPr txBox="1">
            <a:spLocks noChangeArrowheads="1"/>
          </p:cNvSpPr>
          <p:nvPr/>
        </p:nvSpPr>
        <p:spPr bwMode="auto">
          <a:xfrm>
            <a:off x="914400" y="1828800"/>
            <a:ext cx="8229600" cy="5292725"/>
          </a:xfrm>
          <a:prstGeom prst="rect">
            <a:avLst/>
          </a:prstGeom>
          <a:noFill/>
          <a:ln w="9525">
            <a:noFill/>
            <a:miter lim="800000"/>
            <a:headEnd/>
            <a:tailEnd/>
          </a:ln>
        </p:spPr>
        <p:txBody>
          <a:bodyPr lIns="91422" tIns="45712" rIns="91422" bIns="45712"/>
          <a:lstStyle/>
          <a:p>
            <a:pPr marL="177800" indent="-177800">
              <a:spcBef>
                <a:spcPct val="20000"/>
              </a:spcBef>
              <a:buClr>
                <a:schemeClr val="accent4">
                  <a:lumMod val="60000"/>
                  <a:lumOff val="40000"/>
                </a:schemeClr>
              </a:buClr>
              <a:defRPr/>
            </a:pPr>
            <a:r>
              <a:rPr lang="en-US" sz="2000" i="1" kern="0" dirty="0"/>
              <a:t>Behaves the same as any layer or table </a:t>
            </a:r>
          </a:p>
          <a:p>
            <a:pPr marL="177800" indent="-177800">
              <a:spcBef>
                <a:spcPct val="20000"/>
              </a:spcBef>
              <a:buClr>
                <a:schemeClr val="accent4">
                  <a:lumMod val="60000"/>
                  <a:lumOff val="40000"/>
                </a:schemeClr>
              </a:buClr>
              <a:buSzPct val="80000"/>
              <a:buFontTx/>
              <a:buChar char="•"/>
              <a:defRPr/>
            </a:pPr>
            <a:r>
              <a:rPr lang="en-US" sz="2000" kern="0" dirty="0">
                <a:solidFill>
                  <a:schemeClr val="accent4">
                    <a:lumMod val="40000"/>
                    <a:lumOff val="60000"/>
                  </a:schemeClr>
                </a:solidFill>
              </a:rPr>
              <a:t>Display</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Same display tools for raster and feature layers will work on multi-dimensional raster and feature layers.</a:t>
            </a:r>
          </a:p>
          <a:p>
            <a:pPr marL="177800" indent="-177800">
              <a:spcBef>
                <a:spcPct val="20000"/>
              </a:spcBef>
              <a:buClr>
                <a:schemeClr val="accent4">
                  <a:lumMod val="60000"/>
                  <a:lumOff val="40000"/>
                </a:schemeClr>
              </a:buClr>
              <a:buSzPct val="80000"/>
              <a:buFontTx/>
              <a:buChar char="•"/>
              <a:defRPr/>
            </a:pPr>
            <a:endParaRPr lang="en-US" kern="0" dirty="0">
              <a:solidFill>
                <a:schemeClr val="tx2"/>
              </a:solidFill>
            </a:endParaRPr>
          </a:p>
          <a:p>
            <a:pPr marL="177800" indent="-177800">
              <a:spcBef>
                <a:spcPct val="20000"/>
              </a:spcBef>
              <a:buClr>
                <a:schemeClr val="accent4">
                  <a:lumMod val="60000"/>
                  <a:lumOff val="40000"/>
                </a:schemeClr>
              </a:buClr>
              <a:buSzPct val="80000"/>
              <a:buFontTx/>
              <a:buChar char="•"/>
              <a:defRPr/>
            </a:pPr>
            <a:r>
              <a:rPr lang="en-US" sz="2000" kern="0" dirty="0">
                <a:solidFill>
                  <a:schemeClr val="accent4">
                    <a:lumMod val="40000"/>
                    <a:lumOff val="60000"/>
                  </a:schemeClr>
                </a:solidFill>
              </a:rPr>
              <a:t>Graphing</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Driven by the table just like any other chart.</a:t>
            </a:r>
          </a:p>
          <a:p>
            <a:pPr marL="177800" indent="-177800">
              <a:spcBef>
                <a:spcPct val="20000"/>
              </a:spcBef>
              <a:buClr>
                <a:schemeClr val="accent4">
                  <a:lumMod val="60000"/>
                  <a:lumOff val="40000"/>
                </a:schemeClr>
              </a:buClr>
              <a:buSzPct val="80000"/>
              <a:buFontTx/>
              <a:buChar char="•"/>
              <a:defRPr/>
            </a:pPr>
            <a:endParaRPr lang="en-US" kern="0" dirty="0">
              <a:solidFill>
                <a:schemeClr val="tx2"/>
              </a:solidFill>
            </a:endParaRPr>
          </a:p>
          <a:p>
            <a:pPr marL="177800" indent="-177800">
              <a:spcBef>
                <a:spcPct val="20000"/>
              </a:spcBef>
              <a:buClr>
                <a:schemeClr val="accent4">
                  <a:lumMod val="60000"/>
                  <a:lumOff val="40000"/>
                </a:schemeClr>
              </a:buClr>
              <a:buSzPct val="80000"/>
              <a:buFontTx/>
              <a:buChar char="•"/>
              <a:defRPr/>
            </a:pPr>
            <a:r>
              <a:rPr lang="en-US" sz="2000" kern="0" dirty="0">
                <a:solidFill>
                  <a:schemeClr val="accent4">
                    <a:lumMod val="40000"/>
                    <a:lumOff val="60000"/>
                  </a:schemeClr>
                </a:solidFill>
              </a:rPr>
              <a:t>Animation</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Multi-dimensional data can be animated through time </a:t>
            </a:r>
            <a:r>
              <a:rPr lang="en-US" kern="0" dirty="0" smtClean="0"/>
              <a:t>dimension.</a:t>
            </a:r>
            <a:endParaRPr lang="en-US" kern="0" dirty="0"/>
          </a:p>
          <a:p>
            <a:pPr marL="285750" indent="-285750">
              <a:spcBef>
                <a:spcPct val="20000"/>
              </a:spcBef>
              <a:buClr>
                <a:schemeClr val="accent4">
                  <a:lumMod val="60000"/>
                  <a:lumOff val="40000"/>
                </a:schemeClr>
              </a:buClr>
              <a:buSzPct val="80000"/>
              <a:buFont typeface="Courier New" panose="02070309020205020404" pitchFamily="49" charset="0"/>
              <a:buChar char="o"/>
              <a:defRPr/>
            </a:pPr>
            <a:endParaRPr lang="en-US" kern="0" dirty="0">
              <a:solidFill>
                <a:schemeClr val="tx2"/>
              </a:solidFill>
            </a:endParaRPr>
          </a:p>
          <a:p>
            <a:pPr marL="177800" indent="-177800">
              <a:spcBef>
                <a:spcPct val="20000"/>
              </a:spcBef>
              <a:buClr>
                <a:schemeClr val="accent4">
                  <a:lumMod val="60000"/>
                  <a:lumOff val="40000"/>
                </a:schemeClr>
              </a:buClr>
              <a:buSzPct val="80000"/>
              <a:buFontTx/>
              <a:buChar char="•"/>
              <a:defRPr/>
            </a:pPr>
            <a:r>
              <a:rPr lang="en-US" sz="2000" kern="0" dirty="0">
                <a:solidFill>
                  <a:schemeClr val="accent4">
                    <a:lumMod val="40000"/>
                    <a:lumOff val="60000"/>
                  </a:schemeClr>
                </a:solidFill>
              </a:rPr>
              <a:t>Analysis Tools</a:t>
            </a:r>
          </a:p>
          <a:p>
            <a:pPr marL="6286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Will work just like any other raster layer, feature layer, or table. (e.g. create buffers around points, </a:t>
            </a:r>
            <a:r>
              <a:rPr lang="en-US" kern="0" dirty="0" err="1"/>
              <a:t>reproject</a:t>
            </a:r>
            <a:r>
              <a:rPr lang="en-US" kern="0" dirty="0"/>
              <a:t> </a:t>
            </a:r>
            <a:r>
              <a:rPr lang="en-US" kern="0" dirty="0" err="1"/>
              <a:t>rasters</a:t>
            </a:r>
            <a:r>
              <a:rPr lang="en-US" kern="0" dirty="0"/>
              <a:t>, query tables, etc.)</a:t>
            </a:r>
          </a:p>
          <a:p>
            <a:pPr marL="177800" indent="-177800">
              <a:spcBef>
                <a:spcPct val="20000"/>
              </a:spcBef>
              <a:buClr>
                <a:srgbClr val="FFFF66"/>
              </a:buClr>
              <a:buFontTx/>
              <a:buChar char="•"/>
              <a:defRPr/>
            </a:pPr>
            <a:endParaRPr lang="en-US" sz="2000" kern="0" dirty="0"/>
          </a:p>
        </p:txBody>
      </p:sp>
      <p:sp>
        <p:nvSpPr>
          <p:cNvPr id="5"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Using Scientific Data in ArcGIS</a:t>
            </a:r>
          </a:p>
        </p:txBody>
      </p:sp>
    </p:spTree>
    <p:extLst>
      <p:ext uri="{BB962C8B-B14F-4D97-AF65-F5344CB8AC3E}">
        <p14:creationId xmlns:p14="http://schemas.microsoft.com/office/powerpoint/2010/main" val="1566004410"/>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284"/>
            <a:ext cx="12192000" cy="6859283"/>
            <a:chOff x="0" y="-1284"/>
            <a:chExt cx="12192000" cy="6859283"/>
          </a:xfrm>
        </p:grpSpPr>
        <p:sp>
          <p:nvSpPr>
            <p:cNvPr id="12" name="Rectangle 11"/>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3" name="Picture 12"/>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grpSp>
      <p:sp>
        <p:nvSpPr>
          <p:cNvPr id="3" name="Content Placeholder 2"/>
          <p:cNvSpPr>
            <a:spLocks noGrp="1"/>
          </p:cNvSpPr>
          <p:nvPr>
            <p:ph idx="4294967295"/>
          </p:nvPr>
        </p:nvSpPr>
        <p:spPr>
          <a:xfrm>
            <a:off x="914400" y="1828800"/>
            <a:ext cx="8418513" cy="4546600"/>
          </a:xfrm>
          <a:prstGeom prst="rect">
            <a:avLst/>
          </a:prstGeom>
        </p:spPr>
        <p:txBody>
          <a:bodyPr>
            <a:normAutofit/>
          </a:bodyPr>
          <a:lstStyle/>
          <a:p>
            <a:pPr>
              <a:buFont typeface="Arial" panose="020B0604020202020204" pitchFamily="34" charset="0"/>
              <a:buChar char="•"/>
            </a:pPr>
            <a:r>
              <a:rPr lang="en-US" b="0" dirty="0"/>
              <a:t>Slicing</a:t>
            </a:r>
          </a:p>
          <a:p>
            <a:pPr>
              <a:buFont typeface="Arial" panose="020B0604020202020204" pitchFamily="34" charset="0"/>
              <a:buChar char="•"/>
            </a:pPr>
            <a:r>
              <a:rPr lang="en-US" b="0" dirty="0" smtClean="0"/>
              <a:t>Temporal animation using Time Slider</a:t>
            </a:r>
          </a:p>
          <a:p>
            <a:pPr>
              <a:buFont typeface="Arial" panose="020B0604020202020204" pitchFamily="34" charset="0"/>
              <a:buChar char="•"/>
            </a:pPr>
            <a:r>
              <a:rPr lang="en-US" b="0" dirty="0"/>
              <a:t>Dimensional animation using Range Slider</a:t>
            </a:r>
          </a:p>
          <a:p>
            <a:pPr>
              <a:buFont typeface="Arial" panose="020B0604020202020204" pitchFamily="34" charset="0"/>
              <a:buChar char="•"/>
            </a:pPr>
            <a:r>
              <a:rPr lang="en-US" b="0" dirty="0" smtClean="0"/>
              <a:t>Predefined renderer</a:t>
            </a:r>
            <a:endParaRPr lang="en-US" b="0" dirty="0"/>
          </a:p>
          <a:p>
            <a:pPr lvl="1">
              <a:buClr>
                <a:srgbClr val="00B0F0"/>
              </a:buClr>
              <a:buFont typeface="Arial" panose="020B0604020202020204" pitchFamily="34" charset="0"/>
              <a:buChar char="•"/>
            </a:pPr>
            <a:endParaRPr lang="en-US" dirty="0"/>
          </a:p>
          <a:p>
            <a:pPr>
              <a:buClr>
                <a:srgbClr val="00B0F0"/>
              </a:buClr>
              <a:buFont typeface="Arial" panose="020B0604020202020204" pitchFamily="34" charset="0"/>
              <a:buChar char="•"/>
            </a:pPr>
            <a:endParaRPr lang="en-US" dirty="0"/>
          </a:p>
          <a:p>
            <a:pPr>
              <a:buClr>
                <a:srgbClr val="00B0F0"/>
              </a:buClr>
              <a:buFont typeface="Arial" panose="020B0604020202020204" pitchFamily="34" charset="0"/>
              <a:buChar char="•"/>
            </a:pPr>
            <a:endParaRPr lang="en-US" b="0" dirty="0"/>
          </a:p>
          <a:p>
            <a:pPr>
              <a:buClr>
                <a:srgbClr val="176189"/>
              </a:buClr>
            </a:pPr>
            <a:endParaRPr lang="en-US" dirty="0"/>
          </a:p>
          <a:p>
            <a:endParaRPr lang="en-US" b="0" dirty="0" smtClean="0">
              <a:effectLst>
                <a:outerShdw blurRad="38100" dist="38100" dir="2700000" algn="tl">
                  <a:srgbClr val="000000">
                    <a:alpha val="43137"/>
                  </a:srgbClr>
                </a:outerShdw>
              </a:effectLst>
            </a:endParaRPr>
          </a:p>
          <a:p>
            <a:pPr marL="895350" lvl="3" indent="0">
              <a:buNone/>
            </a:pPr>
            <a:endParaRPr lang="en-US" b="0" dirty="0" smtClean="0">
              <a:effectLst>
                <a:outerShdw blurRad="38100" dist="38100" dir="2700000" algn="tl">
                  <a:srgbClr val="000000">
                    <a:alpha val="43137"/>
                  </a:srgbClr>
                </a:outerShdw>
              </a:effectLst>
            </a:endParaRPr>
          </a:p>
          <a:p>
            <a:pPr marL="342900" lvl="1" indent="0">
              <a:buNone/>
            </a:pPr>
            <a:endParaRPr lang="en-US" b="0" dirty="0" smtClean="0"/>
          </a:p>
        </p:txBody>
      </p:sp>
      <p:sp>
        <p:nvSpPr>
          <p:cNvPr id="6"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Visualization of Scientific Data</a:t>
            </a:r>
          </a:p>
        </p:txBody>
      </p:sp>
      <p:pic>
        <p:nvPicPr>
          <p:cNvPr id="5" name="Picture 4"/>
          <p:cNvPicPr>
            <a:picLocks noChangeAspect="1"/>
          </p:cNvPicPr>
          <p:nvPr/>
        </p:nvPicPr>
        <p:blipFill>
          <a:blip r:embed="rId4"/>
          <a:stretch>
            <a:fillRect/>
          </a:stretch>
        </p:blipFill>
        <p:spPr>
          <a:xfrm>
            <a:off x="7392639" y="4626698"/>
            <a:ext cx="2327633" cy="1831805"/>
          </a:xfrm>
          <a:prstGeom prst="rect">
            <a:avLst/>
          </a:prstGeom>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1528" y="3937202"/>
            <a:ext cx="2497931" cy="160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6"/>
          <a:stretch>
            <a:fillRect/>
          </a:stretch>
        </p:blipFill>
        <p:spPr>
          <a:xfrm>
            <a:off x="6096000" y="1828800"/>
            <a:ext cx="4572002" cy="2372772"/>
          </a:xfrm>
          <a:prstGeom prst="rect">
            <a:avLst/>
          </a:prstGeom>
          <a:effectLst>
            <a:softEdge rad="25400"/>
          </a:effectLst>
        </p:spPr>
      </p:pic>
      <p:pic>
        <p:nvPicPr>
          <p:cNvPr id="7" name="Picture 6"/>
          <p:cNvPicPr>
            <a:picLocks noChangeAspect="1"/>
          </p:cNvPicPr>
          <p:nvPr/>
        </p:nvPicPr>
        <p:blipFill>
          <a:blip r:embed="rId7"/>
          <a:stretch>
            <a:fillRect/>
          </a:stretch>
        </p:blipFill>
        <p:spPr>
          <a:xfrm>
            <a:off x="8556456" y="3770993"/>
            <a:ext cx="2628543" cy="1771608"/>
          </a:xfrm>
          <a:prstGeom prst="rect">
            <a:avLst/>
          </a:prstGeom>
        </p:spPr>
      </p:pic>
    </p:spTree>
    <p:extLst>
      <p:ext uri="{BB962C8B-B14F-4D97-AF65-F5344CB8AC3E}">
        <p14:creationId xmlns:p14="http://schemas.microsoft.com/office/powerpoint/2010/main" val="3179156966"/>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1284"/>
            <a:ext cx="12192000" cy="6859283"/>
            <a:chOff x="0" y="-1284"/>
            <a:chExt cx="12192000" cy="6859283"/>
          </a:xfrm>
        </p:grpSpPr>
        <p:sp>
          <p:nvSpPr>
            <p:cNvPr id="13" name="Rectangle 12"/>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4" name="Picture 13"/>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pic>
          <p:nvPicPr>
            <p:cNvPr id="15" name="Picture 14"/>
            <p:cNvPicPr>
              <a:picLocks noChangeAspect="1"/>
            </p:cNvPicPr>
            <p:nvPr/>
          </p:nvPicPr>
          <p:blipFill rotWithShape="1">
            <a:blip r:embed="rId5">
              <a:alphaModFix amt="58000"/>
              <a:extLst>
                <a:ext uri="{28A0092B-C50C-407E-A947-70E740481C1C}">
                  <a14:useLocalDpi xmlns:a14="http://schemas.microsoft.com/office/drawing/2010/main" val="0"/>
                </a:ext>
              </a:extLst>
            </a:blip>
            <a:srcRect b="32826"/>
            <a:stretch/>
          </p:blipFill>
          <p:spPr>
            <a:xfrm>
              <a:off x="2" y="4682564"/>
              <a:ext cx="12191998" cy="2175435"/>
            </a:xfrm>
            <a:prstGeom prst="rect">
              <a:avLst/>
            </a:prstGeom>
          </p:spPr>
        </p:pic>
      </p:grpSp>
      <p:sp>
        <p:nvSpPr>
          <p:cNvPr id="3076" name="Text Box 12"/>
          <p:cNvSpPr txBox="1">
            <a:spLocks noChangeArrowheads="1"/>
          </p:cNvSpPr>
          <p:nvPr/>
        </p:nvSpPr>
        <p:spPr bwMode="auto">
          <a:xfrm>
            <a:off x="3886200" y="3048000"/>
            <a:ext cx="1219200" cy="369332"/>
          </a:xfrm>
          <a:prstGeom prst="rect">
            <a:avLst/>
          </a:prstGeom>
          <a:noFill/>
          <a:ln w="9525">
            <a:noFill/>
            <a:miter lim="800000"/>
            <a:headEnd/>
            <a:tailEnd/>
          </a:ln>
        </p:spPr>
        <p:txBody>
          <a:bodyPr>
            <a:spAutoFit/>
          </a:bodyPr>
          <a:lstStyle/>
          <a:p>
            <a:pPr>
              <a:spcBef>
                <a:spcPct val="50000"/>
              </a:spcBef>
            </a:pPr>
            <a:r>
              <a:rPr lang="en-US"/>
              <a:t>Time = 1</a:t>
            </a:r>
          </a:p>
        </p:txBody>
      </p:sp>
      <p:graphicFrame>
        <p:nvGraphicFramePr>
          <p:cNvPr id="3074" name="Object 2"/>
          <p:cNvGraphicFramePr>
            <a:graphicFrameLocks noGrp="1" noChangeAspect="1"/>
          </p:cNvGraphicFramePr>
          <p:nvPr>
            <p:ph idx="4294967295"/>
            <p:extLst/>
          </p:nvPr>
        </p:nvGraphicFramePr>
        <p:xfrm>
          <a:off x="6172201" y="1381125"/>
          <a:ext cx="3992563" cy="2019300"/>
        </p:xfrm>
        <a:graphic>
          <a:graphicData uri="http://schemas.openxmlformats.org/presentationml/2006/ole">
            <mc:AlternateContent xmlns:mc="http://schemas.openxmlformats.org/markup-compatibility/2006">
              <mc:Choice xmlns:v="urn:schemas-microsoft-com:vml" Requires="v">
                <p:oleObj spid="_x0000_s1092" name="Visio" r:id="rId6" imgW="6855203" imgH="3466394" progId="Visio.Drawing.11">
                  <p:embed/>
                </p:oleObj>
              </mc:Choice>
              <mc:Fallback>
                <p:oleObj name="Visio" r:id="rId6" imgW="6855203" imgH="3466394" progId="Visio.Drawing.11">
                  <p:embed/>
                  <p:pic>
                    <p:nvPicPr>
                      <p:cNvPr id="0" name=""/>
                      <p:cNvPicPr>
                        <a:picLocks noChangeAspect="1" noChangeArrowheads="1"/>
                      </p:cNvPicPr>
                      <p:nvPr/>
                    </p:nvPicPr>
                    <p:blipFill>
                      <a:blip r:embed="rId7"/>
                      <a:srcRect/>
                      <a:stretch>
                        <a:fillRect/>
                      </a:stretch>
                    </p:blipFill>
                    <p:spPr bwMode="auto">
                      <a:xfrm>
                        <a:off x="6172201" y="1381125"/>
                        <a:ext cx="3992563"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7" name="Rectangle 13"/>
          <p:cNvSpPr>
            <a:spLocks noChangeArrowheads="1"/>
          </p:cNvSpPr>
          <p:nvPr/>
        </p:nvSpPr>
        <p:spPr bwMode="auto">
          <a:xfrm>
            <a:off x="6172200" y="2209800"/>
            <a:ext cx="1143000" cy="1143000"/>
          </a:xfrm>
          <a:prstGeom prst="rect">
            <a:avLst/>
          </a:prstGeom>
          <a:noFill/>
          <a:ln w="25400">
            <a:solidFill>
              <a:srgbClr val="CC0000"/>
            </a:solidFill>
            <a:miter lim="800000"/>
            <a:headEnd/>
            <a:tailEnd/>
          </a:ln>
        </p:spPr>
        <p:txBody>
          <a:bodyPr wrap="none" anchor="ctr"/>
          <a:lstStyle/>
          <a:p>
            <a:endParaRPr lang="en-US"/>
          </a:p>
        </p:txBody>
      </p:sp>
      <p:pic>
        <p:nvPicPr>
          <p:cNvPr id="3081" name="Picture 1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738313" y="1319214"/>
            <a:ext cx="4792662" cy="2079625"/>
          </a:xfrm>
          <a:prstGeom prst="rect">
            <a:avLst/>
          </a:prstGeom>
          <a:noFill/>
          <a:ln w="28575">
            <a:noFill/>
            <a:miter lim="800000"/>
            <a:headEnd/>
            <a:tailEnd/>
          </a:ln>
        </p:spPr>
      </p:pic>
      <p:sp>
        <p:nvSpPr>
          <p:cNvPr id="10" name="Title 1"/>
          <p:cNvSpPr txBox="1">
            <a:spLocks/>
          </p:cNvSpPr>
          <p:nvPr/>
        </p:nvSpPr>
        <p:spPr>
          <a:xfrm>
            <a:off x="685800" y="682626"/>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Changing Time Slice</a:t>
            </a:r>
          </a:p>
        </p:txBody>
      </p:sp>
      <p:pic>
        <p:nvPicPr>
          <p:cNvPr id="3" name="Picture 2"/>
          <p:cNvPicPr>
            <a:picLocks noChangeAspect="1"/>
          </p:cNvPicPr>
          <p:nvPr/>
        </p:nvPicPr>
        <p:blipFill>
          <a:blip r:embed="rId9"/>
          <a:stretch>
            <a:fillRect/>
          </a:stretch>
        </p:blipFill>
        <p:spPr>
          <a:xfrm>
            <a:off x="2167529" y="3761674"/>
            <a:ext cx="3929761" cy="2639126"/>
          </a:xfrm>
          <a:prstGeom prst="rect">
            <a:avLst/>
          </a:prstGeom>
        </p:spPr>
      </p:pic>
      <p:pic>
        <p:nvPicPr>
          <p:cNvPr id="4" name="Picture 3"/>
          <p:cNvPicPr>
            <a:picLocks noChangeAspect="1"/>
          </p:cNvPicPr>
          <p:nvPr/>
        </p:nvPicPr>
        <p:blipFill>
          <a:blip r:embed="rId10"/>
          <a:stretch>
            <a:fillRect/>
          </a:stretch>
        </p:blipFill>
        <p:spPr>
          <a:xfrm>
            <a:off x="6969036" y="3761674"/>
            <a:ext cx="2872149" cy="2639126"/>
          </a:xfrm>
          <a:prstGeom prst="rect">
            <a:avLst/>
          </a:prstGeom>
        </p:spPr>
      </p:pic>
    </p:spTree>
    <p:extLst>
      <p:ext uri="{BB962C8B-B14F-4D97-AF65-F5344CB8AC3E}">
        <p14:creationId xmlns:p14="http://schemas.microsoft.com/office/powerpoint/2010/main" val="1755542898"/>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10" name="Title 1"/>
          <p:cNvSpPr txBox="1">
            <a:spLocks/>
          </p:cNvSpPr>
          <p:nvPr/>
        </p:nvSpPr>
        <p:spPr>
          <a:xfrm>
            <a:off x="685800" y="682626"/>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smtClean="0"/>
              <a:t>Animating through Time using Time Slider</a:t>
            </a:r>
            <a:endParaRPr lang="en-US" sz="2800" b="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054" y="2778976"/>
            <a:ext cx="5957661" cy="325771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054" y="1571817"/>
            <a:ext cx="9277827" cy="89539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10036" y="2778976"/>
            <a:ext cx="5080261" cy="3257717"/>
          </a:xfrm>
          <a:prstGeom prst="rect">
            <a:avLst/>
          </a:prstGeom>
        </p:spPr>
      </p:pic>
    </p:spTree>
    <p:extLst>
      <p:ext uri="{BB962C8B-B14F-4D97-AF65-F5344CB8AC3E}">
        <p14:creationId xmlns:p14="http://schemas.microsoft.com/office/powerpoint/2010/main" val="590281296"/>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9" name="Rectangle 8"/>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2" name="Picture 11"/>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sp>
        <p:nvSpPr>
          <p:cNvPr id="10" name="Title 1"/>
          <p:cNvSpPr txBox="1">
            <a:spLocks/>
          </p:cNvSpPr>
          <p:nvPr/>
        </p:nvSpPr>
        <p:spPr>
          <a:xfrm>
            <a:off x="685800" y="682626"/>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smtClean="0"/>
              <a:t>Animating through Depth using Range Slider</a:t>
            </a:r>
            <a:endParaRPr lang="en-US" sz="2800" b="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054" y="1475046"/>
            <a:ext cx="6756747" cy="96525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054" y="2778976"/>
            <a:ext cx="6053503" cy="3267821"/>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4147" y="2778976"/>
            <a:ext cx="5080261" cy="3257717"/>
          </a:xfrm>
          <a:prstGeom prst="rect">
            <a:avLst/>
          </a:prstGeom>
        </p:spPr>
      </p:pic>
    </p:spTree>
    <p:extLst>
      <p:ext uri="{BB962C8B-B14F-4D97-AF65-F5344CB8AC3E}">
        <p14:creationId xmlns:p14="http://schemas.microsoft.com/office/powerpoint/2010/main" val="4289459527"/>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12192000" cy="6859283"/>
            <a:chOff x="0" y="-1284"/>
            <a:chExt cx="12192000" cy="6859283"/>
          </a:xfrm>
        </p:grpSpPr>
        <p:sp>
          <p:nvSpPr>
            <p:cNvPr id="10" name="Rectangle 9"/>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1" name="Picture 10"/>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grpSp>
      <p:sp>
        <p:nvSpPr>
          <p:cNvPr id="3" name="Content Placeholder 2"/>
          <p:cNvSpPr>
            <a:spLocks noGrp="1"/>
          </p:cNvSpPr>
          <p:nvPr>
            <p:ph idx="4294967295"/>
          </p:nvPr>
        </p:nvSpPr>
        <p:spPr>
          <a:xfrm>
            <a:off x="914400" y="1828800"/>
            <a:ext cx="8418513" cy="4546600"/>
          </a:xfrm>
          <a:prstGeom prst="rect">
            <a:avLst/>
          </a:prstGeom>
        </p:spPr>
        <p:txBody>
          <a:bodyPr>
            <a:normAutofit/>
          </a:bodyPr>
          <a:lstStyle/>
          <a:p>
            <a:pPr>
              <a:buFont typeface="Arial" panose="020B0604020202020204" pitchFamily="34" charset="0"/>
              <a:buChar char="•"/>
            </a:pPr>
            <a:r>
              <a:rPr lang="en-US" b="0" dirty="0"/>
              <a:t>New Vector Field renderer for raster </a:t>
            </a:r>
          </a:p>
          <a:p>
            <a:pPr lvl="1">
              <a:buFont typeface="Arial" panose="020B0604020202020204" pitchFamily="34" charset="0"/>
              <a:buChar char="-"/>
            </a:pPr>
            <a:r>
              <a:rPr lang="en-US" b="0" dirty="0"/>
              <a:t>Supports U-V and Magnitude-direction</a:t>
            </a:r>
          </a:p>
          <a:p>
            <a:pPr lvl="1">
              <a:buFont typeface="Arial" panose="020B0604020202020204" pitchFamily="34" charset="0"/>
              <a:buChar char="-"/>
            </a:pPr>
            <a:r>
              <a:rPr lang="en-US" b="0" dirty="0"/>
              <a:t>Dynamic thinning</a:t>
            </a:r>
          </a:p>
          <a:p>
            <a:pPr lvl="1">
              <a:buFont typeface="Arial" panose="020B0604020202020204" pitchFamily="34" charset="0"/>
              <a:buChar char="-"/>
            </a:pPr>
            <a:r>
              <a:rPr lang="en-US" b="0" dirty="0"/>
              <a:t>On-the-fly vector calculation</a:t>
            </a:r>
          </a:p>
          <a:p>
            <a:pPr lvl="1">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b="0" dirty="0"/>
          </a:p>
          <a:p>
            <a:pPr>
              <a:buFont typeface="Arial" panose="020B0604020202020204" pitchFamily="34" charset="0"/>
              <a:buChar char="•"/>
            </a:pPr>
            <a:r>
              <a:rPr lang="en-US" b="0" dirty="0"/>
              <a:t>Eliminates raster to feature conversion</a:t>
            </a:r>
          </a:p>
          <a:p>
            <a:pPr>
              <a:buFont typeface="Arial" panose="020B0604020202020204" pitchFamily="34" charset="0"/>
              <a:buChar char="•"/>
            </a:pPr>
            <a:r>
              <a:rPr lang="en-US" b="0" dirty="0"/>
              <a:t>Eliminates data processing</a:t>
            </a:r>
          </a:p>
          <a:p>
            <a:pPr>
              <a:buFont typeface="Arial" panose="020B0604020202020204" pitchFamily="34" charset="0"/>
              <a:buChar char="•"/>
            </a:pPr>
            <a:r>
              <a:rPr lang="en-US" b="0" dirty="0"/>
              <a:t>Improves workflow performance</a:t>
            </a:r>
          </a:p>
          <a:p>
            <a:pPr>
              <a:buClr>
                <a:srgbClr val="176189"/>
              </a:buClr>
            </a:pPr>
            <a:endParaRPr lang="en-US" dirty="0"/>
          </a:p>
          <a:p>
            <a:endParaRPr lang="en-US" b="0" dirty="0" smtClean="0">
              <a:effectLst>
                <a:outerShdw blurRad="38100" dist="38100" dir="2700000" algn="tl">
                  <a:srgbClr val="000000">
                    <a:alpha val="43137"/>
                  </a:srgbClr>
                </a:outerShdw>
              </a:effectLst>
            </a:endParaRPr>
          </a:p>
          <a:p>
            <a:pPr marL="895350" lvl="3" indent="0">
              <a:buNone/>
            </a:pPr>
            <a:endParaRPr lang="en-US" b="0" dirty="0" smtClean="0">
              <a:effectLst>
                <a:outerShdw blurRad="38100" dist="38100" dir="2700000" algn="tl">
                  <a:srgbClr val="000000">
                    <a:alpha val="43137"/>
                  </a:srgbClr>
                </a:outerShdw>
              </a:effectLst>
            </a:endParaRPr>
          </a:p>
          <a:p>
            <a:pPr marL="342900" lvl="1" indent="0">
              <a:buNone/>
            </a:pPr>
            <a:endParaRPr lang="en-US" b="0" dirty="0" smtClean="0"/>
          </a:p>
        </p:txBody>
      </p:sp>
      <p:sp>
        <p:nvSpPr>
          <p:cNvPr id="6" name="Title 1"/>
          <p:cNvSpPr txBox="1">
            <a:spLocks/>
          </p:cNvSpPr>
          <p:nvPr/>
        </p:nvSpPr>
        <p:spPr>
          <a:xfrm>
            <a:off x="682752"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Visualization of Raster as Vectors</a:t>
            </a:r>
          </a:p>
        </p:txBody>
      </p:sp>
      <p:pic>
        <p:nvPicPr>
          <p:cNvPr id="2" name="Picture 1"/>
          <p:cNvPicPr>
            <a:picLocks noChangeAspect="1"/>
          </p:cNvPicPr>
          <p:nvPr/>
        </p:nvPicPr>
        <p:blipFill>
          <a:blip r:embed="rId4"/>
          <a:stretch>
            <a:fillRect/>
          </a:stretch>
        </p:blipFill>
        <p:spPr>
          <a:xfrm>
            <a:off x="7307377" y="3540308"/>
            <a:ext cx="4002285" cy="3002909"/>
          </a:xfrm>
          <a:prstGeom prst="rect">
            <a:avLst/>
          </a:prstGeom>
        </p:spPr>
      </p:pic>
      <p:pic>
        <p:nvPicPr>
          <p:cNvPr id="7" name="Picture 6"/>
          <p:cNvPicPr>
            <a:picLocks noChangeAspect="1"/>
          </p:cNvPicPr>
          <p:nvPr/>
        </p:nvPicPr>
        <p:blipFill>
          <a:blip r:embed="rId5"/>
          <a:stretch>
            <a:fillRect/>
          </a:stretch>
        </p:blipFill>
        <p:spPr>
          <a:xfrm>
            <a:off x="7307377" y="1011759"/>
            <a:ext cx="3670952" cy="22192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0765105"/>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7" name="Rectangle 3"/>
          <p:cNvSpPr txBox="1">
            <a:spLocks noChangeArrowheads="1"/>
          </p:cNvSpPr>
          <p:nvPr/>
        </p:nvSpPr>
        <p:spPr bwMode="auto">
          <a:xfrm>
            <a:off x="1487425" y="1280933"/>
            <a:ext cx="8418513" cy="4546600"/>
          </a:xfrm>
          <a:prstGeom prst="rect">
            <a:avLst/>
          </a:prstGeom>
          <a:noFill/>
          <a:ln w="9525">
            <a:noFill/>
            <a:miter lim="800000"/>
            <a:headEnd/>
            <a:tailEnd/>
          </a:ln>
        </p:spPr>
        <p:txBody>
          <a:bodyPr lIns="91422" tIns="45712" rIns="91422" bIns="45712"/>
          <a:lstStyle/>
          <a:p>
            <a:pPr marL="177800" indent="-177800">
              <a:spcBef>
                <a:spcPct val="20000"/>
              </a:spcBef>
              <a:buClr>
                <a:schemeClr val="accent4">
                  <a:lumMod val="60000"/>
                  <a:lumOff val="40000"/>
                </a:schemeClr>
              </a:buClr>
              <a:buSzPct val="80000"/>
              <a:buFontTx/>
              <a:buChar char="•"/>
              <a:defRPr/>
            </a:pPr>
            <a:r>
              <a:rPr lang="en-US" sz="2000" kern="0" dirty="0" smtClean="0"/>
              <a:t>Hundreds of analytical </a:t>
            </a:r>
            <a:r>
              <a:rPr lang="en-US" sz="2000" kern="0" dirty="0"/>
              <a:t>tools available for raster, features, and table</a:t>
            </a:r>
          </a:p>
          <a:p>
            <a:pPr marL="177800" indent="-177800">
              <a:spcBef>
                <a:spcPct val="20000"/>
              </a:spcBef>
              <a:buClr>
                <a:schemeClr val="accent4">
                  <a:lumMod val="60000"/>
                  <a:lumOff val="40000"/>
                </a:schemeClr>
              </a:buClr>
              <a:buSzPct val="80000"/>
              <a:buFontTx/>
              <a:buChar char="•"/>
              <a:defRPr/>
            </a:pPr>
            <a:r>
              <a:rPr lang="en-US" sz="2000" kern="0" dirty="0"/>
              <a:t>Temporal Modeling</a:t>
            </a:r>
          </a:p>
          <a:p>
            <a:pPr marL="742950" lvl="1" indent="-285750">
              <a:spcBef>
                <a:spcPct val="20000"/>
              </a:spcBef>
              <a:buClr>
                <a:schemeClr val="accent4">
                  <a:lumMod val="60000"/>
                  <a:lumOff val="40000"/>
                </a:schemeClr>
              </a:buClr>
              <a:buSzPct val="80000"/>
              <a:buFont typeface="Arial" panose="020B0604020202020204" pitchFamily="34" charset="0"/>
              <a:buChar char="-"/>
              <a:defRPr/>
            </a:pPr>
            <a:r>
              <a:rPr lang="en-US" kern="0" dirty="0"/>
              <a:t>Looping and iteration in </a:t>
            </a:r>
            <a:r>
              <a:rPr lang="en-US" kern="0" dirty="0" err="1"/>
              <a:t>ModelBuilder</a:t>
            </a:r>
            <a:r>
              <a:rPr lang="en-US" kern="0" dirty="0"/>
              <a:t> and Python</a:t>
            </a:r>
          </a:p>
        </p:txBody>
      </p:sp>
      <p:pic>
        <p:nvPicPr>
          <p:cNvPr id="8" name="Picture 5"/>
          <p:cNvPicPr>
            <a:picLocks noChangeAspect="1" noChangeArrowheads="1"/>
          </p:cNvPicPr>
          <p:nvPr/>
        </p:nvPicPr>
        <p:blipFill>
          <a:blip r:embed="rId4" cstate="print"/>
          <a:srcRect/>
          <a:stretch>
            <a:fillRect/>
          </a:stretch>
        </p:blipFill>
        <p:spPr bwMode="auto">
          <a:xfrm>
            <a:off x="2040632" y="2977143"/>
            <a:ext cx="6918325" cy="2716212"/>
          </a:xfrm>
          <a:prstGeom prst="rect">
            <a:avLst/>
          </a:prstGeom>
          <a:noFill/>
          <a:ln w="28575">
            <a:noFill/>
            <a:miter lim="800000"/>
            <a:headEnd/>
            <a:tailEnd/>
          </a:ln>
          <a:effectLst>
            <a:outerShdw dist="35921" dir="2700000" algn="ctr" rotWithShape="0">
              <a:schemeClr val="bg2">
                <a:alpha val="74998"/>
              </a:schemeClr>
            </a:outerShdw>
            <a:softEdge rad="31750"/>
          </a:effectLst>
        </p:spPr>
      </p:pic>
      <p:pic>
        <p:nvPicPr>
          <p:cNvPr id="9" name="Picture 4" descr="Dengue_model"/>
          <p:cNvPicPr>
            <a:picLocks noChangeAspect="1" noChangeArrowheads="1"/>
          </p:cNvPicPr>
          <p:nvPr/>
        </p:nvPicPr>
        <p:blipFill>
          <a:blip r:embed="rId5" cstate="print"/>
          <a:srcRect/>
          <a:stretch>
            <a:fillRect/>
          </a:stretch>
        </p:blipFill>
        <p:spPr bwMode="auto">
          <a:xfrm>
            <a:off x="6510624" y="3554233"/>
            <a:ext cx="3830638" cy="2582863"/>
          </a:xfrm>
          <a:prstGeom prst="rect">
            <a:avLst/>
          </a:prstGeom>
          <a:noFill/>
          <a:ln w="28575">
            <a:solidFill>
              <a:srgbClr val="5F5F5F"/>
            </a:solidFill>
            <a:miter lim="800000"/>
            <a:headEnd/>
            <a:tailEnd/>
          </a:ln>
          <a:effectLst>
            <a:outerShdw dist="35921" dir="2700000" algn="ctr" rotWithShape="0">
              <a:srgbClr val="808080"/>
            </a:outerShdw>
            <a:softEdge rad="31750"/>
          </a:effectLst>
        </p:spPr>
      </p:pic>
      <p:sp>
        <p:nvSpPr>
          <p:cNvPr id="10"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Spatial and Temporal Analysis</a:t>
            </a:r>
          </a:p>
        </p:txBody>
      </p:sp>
    </p:spTree>
    <p:extLst>
      <p:ext uri="{BB962C8B-B14F-4D97-AF65-F5344CB8AC3E}">
        <p14:creationId xmlns:p14="http://schemas.microsoft.com/office/powerpoint/2010/main" val="459548623"/>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2" name="Picture 11"/>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sp>
        <p:nvSpPr>
          <p:cNvPr id="7" name="Rectangle 3"/>
          <p:cNvSpPr txBox="1">
            <a:spLocks noChangeArrowheads="1"/>
          </p:cNvSpPr>
          <p:nvPr/>
        </p:nvSpPr>
        <p:spPr bwMode="auto">
          <a:xfrm>
            <a:off x="914400" y="1828800"/>
            <a:ext cx="8418513" cy="4546600"/>
          </a:xfrm>
          <a:prstGeom prst="rect">
            <a:avLst/>
          </a:prstGeom>
          <a:noFill/>
          <a:ln w="9525">
            <a:noFill/>
            <a:miter lim="800000"/>
            <a:headEnd/>
            <a:tailEnd/>
          </a:ln>
        </p:spPr>
        <p:txBody>
          <a:bodyPr lIns="91422" tIns="45712" rIns="91422" bIns="45712"/>
          <a:lstStyle/>
          <a:p>
            <a:pPr marL="177800" indent="-177800">
              <a:spcBef>
                <a:spcPct val="20000"/>
              </a:spcBef>
              <a:buClr>
                <a:schemeClr val="accent4">
                  <a:lumMod val="60000"/>
                  <a:lumOff val="40000"/>
                </a:schemeClr>
              </a:buClr>
              <a:buSzPct val="80000"/>
              <a:buFontTx/>
              <a:buChar char="•"/>
              <a:defRPr/>
            </a:pPr>
            <a:r>
              <a:rPr lang="en-US" sz="2000" kern="0" dirty="0"/>
              <a:t>Several analytical functions are available out of the box</a:t>
            </a:r>
          </a:p>
          <a:p>
            <a:pPr marL="177800" indent="-177800">
              <a:spcBef>
                <a:spcPct val="20000"/>
              </a:spcBef>
              <a:buClr>
                <a:schemeClr val="accent4">
                  <a:lumMod val="60000"/>
                  <a:lumOff val="40000"/>
                </a:schemeClr>
              </a:buClr>
              <a:buSzPct val="80000"/>
              <a:buFontTx/>
              <a:buChar char="•"/>
              <a:defRPr/>
            </a:pPr>
            <a:r>
              <a:rPr lang="en-US" sz="2000" kern="0" dirty="0"/>
              <a:t>Functions are chained together to create complex model</a:t>
            </a:r>
          </a:p>
          <a:p>
            <a:pPr marL="177800" indent="-177800">
              <a:spcBef>
                <a:spcPct val="20000"/>
              </a:spcBef>
              <a:buClr>
                <a:schemeClr val="accent4">
                  <a:lumMod val="60000"/>
                  <a:lumOff val="40000"/>
                </a:schemeClr>
              </a:buClr>
              <a:buSzPct val="80000"/>
              <a:buFontTx/>
              <a:buChar char="•"/>
              <a:defRPr/>
            </a:pPr>
            <a:r>
              <a:rPr lang="en-US" sz="2000" kern="0" dirty="0"/>
              <a:t>Used to perform on-the-fly analysis</a:t>
            </a:r>
          </a:p>
          <a:p>
            <a:pPr marL="177800" indent="-177800">
              <a:spcBef>
                <a:spcPct val="20000"/>
              </a:spcBef>
              <a:buClr>
                <a:schemeClr val="accent4">
                  <a:lumMod val="60000"/>
                  <a:lumOff val="40000"/>
                </a:schemeClr>
              </a:buClr>
              <a:buSzPct val="80000"/>
              <a:buFontTx/>
              <a:buChar char="•"/>
              <a:defRPr/>
            </a:pPr>
            <a:r>
              <a:rPr lang="en-US" sz="2000" kern="0" dirty="0"/>
              <a:t>Extend analytical capability using Python Raster Function </a:t>
            </a:r>
          </a:p>
        </p:txBody>
      </p:sp>
      <p:sp>
        <p:nvSpPr>
          <p:cNvPr id="10" name="Title 1"/>
          <p:cNvSpPr txBox="1">
            <a:spLocks/>
          </p:cNvSpPr>
          <p:nvPr/>
        </p:nvSpPr>
        <p:spPr>
          <a:xfrm>
            <a:off x="685800" y="685800"/>
            <a:ext cx="7772400"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a:t>On-the-Fly Processing using Raster Functions</a:t>
            </a:r>
          </a:p>
        </p:txBody>
      </p:sp>
      <p:pic>
        <p:nvPicPr>
          <p:cNvPr id="6" name="Picture 5"/>
          <p:cNvPicPr>
            <a:picLocks noChangeAspect="1"/>
          </p:cNvPicPr>
          <p:nvPr/>
        </p:nvPicPr>
        <p:blipFill>
          <a:blip r:embed="rId4"/>
          <a:stretch>
            <a:fillRect/>
          </a:stretch>
        </p:blipFill>
        <p:spPr>
          <a:xfrm>
            <a:off x="6592320" y="3429000"/>
            <a:ext cx="3654993" cy="3043831"/>
          </a:xfrm>
          <a:prstGeom prst="rect">
            <a:avLst/>
          </a:prstGeom>
          <a:effectLst>
            <a:softEdge rad="31750"/>
          </a:effectLst>
        </p:spPr>
      </p:pic>
    </p:spTree>
    <p:extLst>
      <p:ext uri="{BB962C8B-B14F-4D97-AF65-F5344CB8AC3E}">
        <p14:creationId xmlns:p14="http://schemas.microsoft.com/office/powerpoint/2010/main" val="2874450113"/>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 y="-1284"/>
            <a:ext cx="12192000" cy="6859283"/>
            <a:chOff x="0" y="-1284"/>
            <a:chExt cx="12192000" cy="6859283"/>
          </a:xfrm>
        </p:grpSpPr>
        <p:sp>
          <p:nvSpPr>
            <p:cNvPr id="8" name="Rectangle 7"/>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9" name="Picture 8"/>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pic>
          <p:nvPicPr>
            <p:cNvPr id="10" name="Picture 9"/>
            <p:cNvPicPr>
              <a:picLocks noChangeAspect="1"/>
            </p:cNvPicPr>
            <p:nvPr/>
          </p:nvPicPr>
          <p:blipFill rotWithShape="1">
            <a:blip r:embed="rId3">
              <a:alphaModFix amt="58000"/>
              <a:extLst>
                <a:ext uri="{28A0092B-C50C-407E-A947-70E740481C1C}">
                  <a14:useLocalDpi xmlns:a14="http://schemas.microsoft.com/office/drawing/2010/main" val="0"/>
                </a:ext>
              </a:extLst>
            </a:blip>
            <a:srcRect b="32826"/>
            <a:stretch/>
          </p:blipFill>
          <p:spPr>
            <a:xfrm>
              <a:off x="2" y="4682564"/>
              <a:ext cx="12191998" cy="2175435"/>
            </a:xfrm>
            <a:prstGeom prst="rect">
              <a:avLst/>
            </a:prstGeom>
          </p:spPr>
        </p:pic>
      </p:grpSp>
      <p:sp>
        <p:nvSpPr>
          <p:cNvPr id="15363" name="Text Placeholder 6"/>
          <p:cNvSpPr>
            <a:spLocks noGrp="1"/>
          </p:cNvSpPr>
          <p:nvPr>
            <p:ph type="body" sz="quarter" idx="4294967295"/>
          </p:nvPr>
        </p:nvSpPr>
        <p:spPr>
          <a:xfrm>
            <a:off x="914400" y="1828801"/>
            <a:ext cx="7048500" cy="4800599"/>
          </a:xfrm>
        </p:spPr>
        <p:txBody>
          <a:bodyPr/>
          <a:lstStyle/>
          <a:p>
            <a:pPr>
              <a:buFont typeface="Arial" panose="020B0604020202020204" pitchFamily="34" charset="0"/>
              <a:buChar char="•"/>
            </a:pPr>
            <a:r>
              <a:rPr lang="en-US" b="0" dirty="0" smtClean="0">
                <a:solidFill>
                  <a:schemeClr val="accent4">
                    <a:lumMod val="40000"/>
                    <a:lumOff val="60000"/>
                  </a:schemeClr>
                </a:solidFill>
                <a:ea typeface="ＭＳ Ｐゴシック" pitchFamily="34" charset="-128"/>
                <a:cs typeface="Arial" pitchFamily="34" charset="0"/>
              </a:rPr>
              <a:t>netCDF4-python is included in 10.3/Pro</a:t>
            </a:r>
          </a:p>
          <a:p>
            <a:pPr eaLnBrk="1" hangingPunct="1">
              <a:buFont typeface="Arial" panose="020B0604020202020204" pitchFamily="34" charset="0"/>
              <a:buChar char="•"/>
            </a:pPr>
            <a:endParaRPr lang="en-US" sz="1400" b="0" i="1" dirty="0">
              <a:ea typeface="ＭＳ Ｐゴシック" pitchFamily="34" charset="-128"/>
              <a:cs typeface="Arial" pitchFamily="34" charset="0"/>
            </a:endParaRPr>
          </a:p>
          <a:p>
            <a:pPr lvl="1">
              <a:buFont typeface="Arial" panose="020B0604020202020204" pitchFamily="34" charset="0"/>
              <a:buChar char="•"/>
            </a:pPr>
            <a:r>
              <a:rPr lang="en-US" sz="1600" b="0" dirty="0" smtClean="0">
                <a:ea typeface="ＭＳ Ｐゴシック" pitchFamily="34" charset="-128"/>
                <a:cs typeface="Arial" pitchFamily="34" charset="0"/>
              </a:rPr>
              <a:t>Read and write </a:t>
            </a:r>
            <a:r>
              <a:rPr lang="en-US" sz="1600" b="0" dirty="0" err="1" smtClean="0">
                <a:ea typeface="ＭＳ Ｐゴシック" pitchFamily="34" charset="-128"/>
                <a:cs typeface="Arial" pitchFamily="34" charset="0"/>
              </a:rPr>
              <a:t>netCDF</a:t>
            </a:r>
            <a:r>
              <a:rPr lang="en-US" sz="1600" b="0" dirty="0" smtClean="0">
                <a:ea typeface="ＭＳ Ｐゴシック" pitchFamily="34" charset="-128"/>
                <a:cs typeface="Arial" pitchFamily="34" charset="0"/>
              </a:rPr>
              <a:t> file</a:t>
            </a:r>
            <a:endParaRPr lang="en-US" sz="1600" b="0" dirty="0">
              <a:ea typeface="ＭＳ Ｐゴシック" pitchFamily="34" charset="-128"/>
              <a:cs typeface="Arial" pitchFamily="34" charset="0"/>
            </a:endParaRPr>
          </a:p>
          <a:p>
            <a:pPr lvl="1">
              <a:buFont typeface="Arial" panose="020B0604020202020204" pitchFamily="34" charset="0"/>
              <a:buChar char="•"/>
            </a:pPr>
            <a:r>
              <a:rPr lang="en-US" sz="1600" b="0" dirty="0" smtClean="0">
                <a:ea typeface="ＭＳ Ｐゴシック" pitchFamily="34" charset="-128"/>
                <a:cs typeface="Arial" pitchFamily="34" charset="0"/>
              </a:rPr>
              <a:t>Conversion time values to date</a:t>
            </a:r>
          </a:p>
          <a:p>
            <a:pPr lvl="1">
              <a:buFont typeface="Arial" panose="020B0604020202020204" pitchFamily="34" charset="0"/>
              <a:buChar char="•"/>
            </a:pPr>
            <a:r>
              <a:rPr lang="en-US" sz="1600" b="0" dirty="0" smtClean="0">
                <a:ea typeface="ＭＳ Ｐゴシック" pitchFamily="34" charset="-128"/>
                <a:cs typeface="Arial" pitchFamily="34" charset="0"/>
              </a:rPr>
              <a:t>Multi-file </a:t>
            </a:r>
            <a:r>
              <a:rPr lang="en-US" sz="1600" b="0" dirty="0" err="1" smtClean="0">
                <a:ea typeface="ＭＳ Ｐゴシック" pitchFamily="34" charset="-128"/>
                <a:cs typeface="Arial" pitchFamily="34" charset="0"/>
              </a:rPr>
              <a:t>aggregasion</a:t>
            </a:r>
            <a:endParaRPr lang="en-US" sz="1600" b="0" dirty="0" smtClean="0">
              <a:ea typeface="ＭＳ Ｐゴシック" pitchFamily="34" charset="-128"/>
              <a:cs typeface="Arial" pitchFamily="34" charset="0"/>
            </a:endParaRPr>
          </a:p>
          <a:p>
            <a:pPr lvl="1">
              <a:buFont typeface="Arial" panose="020B0604020202020204" pitchFamily="34" charset="0"/>
              <a:buChar char="•"/>
            </a:pPr>
            <a:r>
              <a:rPr lang="en-US" sz="1600" b="0" dirty="0" smtClean="0">
                <a:ea typeface="ＭＳ Ｐゴシック" pitchFamily="34" charset="-128"/>
                <a:cs typeface="Arial" pitchFamily="34" charset="0"/>
              </a:rPr>
              <a:t>Compression</a:t>
            </a:r>
          </a:p>
          <a:p>
            <a:pPr>
              <a:buFont typeface="Arial" panose="020B0604020202020204" pitchFamily="34" charset="0"/>
              <a:buChar char="•"/>
            </a:pPr>
            <a:endParaRPr lang="en-US" sz="1600" b="0" dirty="0" smtClean="0">
              <a:solidFill>
                <a:srgbClr val="FFC000"/>
              </a:solidFill>
              <a:ea typeface="ＭＳ Ｐゴシック" pitchFamily="34" charset="-128"/>
              <a:cs typeface="Arial" pitchFamily="34" charset="0"/>
            </a:endParaRPr>
          </a:p>
          <a:p>
            <a:pPr>
              <a:buFont typeface="Arial" panose="020B0604020202020204" pitchFamily="34" charset="0"/>
              <a:buChar char="•"/>
            </a:pPr>
            <a:r>
              <a:rPr lang="en-US" b="0" dirty="0" err="1" smtClean="0">
                <a:ea typeface="ＭＳ Ｐゴシック" pitchFamily="34" charset="-128"/>
                <a:cs typeface="Arial" pitchFamily="34" charset="0"/>
              </a:rPr>
              <a:t>SciPy</a:t>
            </a:r>
            <a:endParaRPr lang="en-US" b="0" dirty="0" smtClean="0">
              <a:ea typeface="ＭＳ Ｐゴシック" pitchFamily="34" charset="-128"/>
              <a:cs typeface="Arial" pitchFamily="34" charset="0"/>
            </a:endParaRPr>
          </a:p>
          <a:p>
            <a:pPr>
              <a:buFont typeface="Arial" panose="020B0604020202020204" pitchFamily="34" charset="0"/>
              <a:buChar char="•"/>
            </a:pPr>
            <a:endParaRPr lang="en-US" b="0" dirty="0" smtClean="0">
              <a:ea typeface="ＭＳ Ｐゴシック" pitchFamily="34" charset="-128"/>
              <a:cs typeface="Arial" pitchFamily="34" charset="0"/>
            </a:endParaRPr>
          </a:p>
          <a:p>
            <a:pPr>
              <a:buFont typeface="Arial" panose="020B0604020202020204" pitchFamily="34" charset="0"/>
              <a:buChar char="•"/>
            </a:pPr>
            <a:r>
              <a:rPr lang="en-US" b="0" dirty="0" smtClean="0">
                <a:ea typeface="ＭＳ Ｐゴシック" pitchFamily="34" charset="-128"/>
                <a:cs typeface="Arial" pitchFamily="34" charset="0"/>
              </a:rPr>
              <a:t>Python Raster Function</a:t>
            </a:r>
            <a:endParaRPr lang="en-US" sz="1600" b="0" dirty="0">
              <a:ea typeface="ＭＳ Ｐゴシック" pitchFamily="34" charset="-128"/>
              <a:cs typeface="Arial" pitchFamily="34" charset="0"/>
            </a:endParaRPr>
          </a:p>
          <a:p>
            <a:pPr marL="0" indent="0">
              <a:buNone/>
            </a:pPr>
            <a:r>
              <a:rPr lang="en-US" sz="1100" dirty="0">
                <a:ea typeface="ＭＳ Ｐゴシック" pitchFamily="34" charset="-128"/>
                <a:cs typeface="Arial" pitchFamily="34" charset="0"/>
                <a:hlinkClick r:id="rId4"/>
              </a:rPr>
              <a:t>https://</a:t>
            </a:r>
            <a:r>
              <a:rPr lang="en-US" sz="1100" dirty="0" smtClean="0">
                <a:ea typeface="ＭＳ Ｐゴシック" pitchFamily="34" charset="-128"/>
                <a:cs typeface="Arial" pitchFamily="34" charset="0"/>
                <a:hlinkClick r:id="rId4"/>
              </a:rPr>
              <a:t>www.unidata.ucar.edu/software/netcdf/workshops/2012/netcdf_python/netcdf4python.pdf</a:t>
            </a:r>
            <a:endParaRPr lang="en-US" sz="1100" dirty="0" smtClean="0">
              <a:ea typeface="ＭＳ Ｐゴシック" pitchFamily="34" charset="-128"/>
              <a:cs typeface="Arial" pitchFamily="34" charset="0"/>
            </a:endParaRPr>
          </a:p>
          <a:p>
            <a:pPr marL="0" indent="0">
              <a:buNone/>
            </a:pPr>
            <a:endParaRPr lang="en-US" sz="1800" dirty="0">
              <a:effectLst>
                <a:outerShdw blurRad="38100" dist="38100" dir="2700000" algn="tl">
                  <a:srgbClr val="000000">
                    <a:alpha val="43137"/>
                  </a:srgbClr>
                </a:outerShdw>
              </a:effectLst>
              <a:ea typeface="ＭＳ Ｐゴシック" pitchFamily="34" charset="-128"/>
              <a:cs typeface="Arial" pitchFamily="34" charset="0"/>
            </a:endParaRPr>
          </a:p>
          <a:p>
            <a:pPr eaLnBrk="1" hangingPunct="1"/>
            <a:endParaRPr lang="en-US" dirty="0">
              <a:effectLst>
                <a:outerShdw blurRad="38100" dist="38100" dir="2700000" algn="tl">
                  <a:srgbClr val="000000">
                    <a:alpha val="43137"/>
                  </a:srgbClr>
                </a:outerShdw>
              </a:effectLst>
              <a:ea typeface="ＭＳ Ｐゴシック" pitchFamily="34" charset="-128"/>
              <a:cs typeface="Arial" pitchFamily="34" charset="0"/>
            </a:endParaRPr>
          </a:p>
          <a:p>
            <a:pPr eaLnBrk="1" hangingPunct="1"/>
            <a:endParaRPr lang="en-US" dirty="0">
              <a:effectLst>
                <a:outerShdw blurRad="38100" dist="38100" dir="2700000" algn="tl">
                  <a:srgbClr val="000000">
                    <a:alpha val="43137"/>
                  </a:srgbClr>
                </a:outerShdw>
              </a:effectLst>
              <a:ea typeface="ＭＳ Ｐゴシック" pitchFamily="34" charset="-128"/>
              <a:cs typeface="Arial" pitchFamily="34" charset="0"/>
            </a:endParaRPr>
          </a:p>
          <a:p>
            <a:pPr eaLnBrk="1" hangingPunct="1"/>
            <a:endParaRPr lang="en-US" b="0" dirty="0">
              <a:effectLst>
                <a:outerShdw blurRad="38100" dist="38100" dir="2700000" algn="tl">
                  <a:srgbClr val="000000">
                    <a:alpha val="43137"/>
                  </a:srgbClr>
                </a:outerShdw>
              </a:effectLst>
              <a:ea typeface="ＭＳ Ｐゴシック" pitchFamily="34" charset="-128"/>
              <a:cs typeface="Arial" pitchFamily="34" charset="0"/>
            </a:endParaRPr>
          </a:p>
          <a:p>
            <a:pPr eaLnBrk="1" hangingPunct="1">
              <a:buClr>
                <a:srgbClr val="C8C8C8"/>
              </a:buClr>
            </a:pPr>
            <a:endParaRPr lang="en-US" dirty="0" smtClean="0">
              <a:ea typeface="ＭＳ Ｐゴシック" pitchFamily="34" charset="-128"/>
              <a:cs typeface="Arial" pitchFamily="34" charset="0"/>
            </a:endParaRPr>
          </a:p>
          <a:p>
            <a:pPr eaLnBrk="1" hangingPunct="1">
              <a:buClr>
                <a:srgbClr val="C8C8C8"/>
              </a:buClr>
            </a:pPr>
            <a:endParaRPr lang="en-US" dirty="0" smtClean="0">
              <a:ea typeface="ＭＳ Ｐゴシック" pitchFamily="34" charset="-128"/>
              <a:cs typeface="Arial" pitchFamily="34" charset="0"/>
            </a:endParaRPr>
          </a:p>
          <a:p>
            <a:pPr eaLnBrk="1" hangingPunct="1">
              <a:spcBef>
                <a:spcPct val="20000"/>
              </a:spcBef>
              <a:buClr>
                <a:srgbClr val="FFFF66"/>
              </a:buClr>
            </a:pPr>
            <a:endParaRPr lang="en-US" dirty="0" smtClean="0">
              <a:cs typeface="Arial" pitchFamily="34" charset="0"/>
            </a:endParaRPr>
          </a:p>
          <a:p>
            <a:pPr eaLnBrk="1" hangingPunct="1"/>
            <a:endParaRPr lang="en-US" dirty="0" smtClean="0">
              <a:cs typeface="Arial" pitchFamily="34" charset="0"/>
            </a:endParaRPr>
          </a:p>
        </p:txBody>
      </p:sp>
      <p:sp>
        <p:nvSpPr>
          <p:cNvPr id="6" name="Title 1"/>
          <p:cNvSpPr txBox="1">
            <a:spLocks/>
          </p:cNvSpPr>
          <p:nvPr/>
        </p:nvSpPr>
        <p:spPr>
          <a:xfrm>
            <a:off x="685800" y="682625"/>
            <a:ext cx="10879282" cy="365760"/>
          </a:xfrm>
          <a:prstGeom prst="rect">
            <a:avLst/>
          </a:prstGeom>
          <a:noFill/>
        </p:spPr>
        <p:txBody>
          <a:bodyPr vert="horz" lIns="0" tIns="0" rIns="0" bIns="0" rtlCol="0" anchor="t">
            <a:no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smtClean="0">
                <a:cs typeface="Arial" pitchFamily="34" charset="0"/>
              </a:rPr>
              <a:t>Python Package: netCDF4-Python, </a:t>
            </a:r>
            <a:r>
              <a:rPr lang="en-US" sz="2800" b="0" dirty="0" err="1" smtClean="0">
                <a:cs typeface="Arial" pitchFamily="34" charset="0"/>
              </a:rPr>
              <a:t>SciPy</a:t>
            </a:r>
            <a:endParaRPr lang="en-US" sz="2800" b="0" dirty="0"/>
          </a:p>
        </p:txBody>
      </p:sp>
    </p:spTree>
    <p:extLst>
      <p:ext uri="{BB962C8B-B14F-4D97-AF65-F5344CB8AC3E}">
        <p14:creationId xmlns:p14="http://schemas.microsoft.com/office/powerpoint/2010/main" val="3083999671"/>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9" name="Group 328"/>
          <p:cNvGrpSpPr/>
          <p:nvPr/>
        </p:nvGrpSpPr>
        <p:grpSpPr>
          <a:xfrm>
            <a:off x="0" y="-1284"/>
            <a:ext cx="12192000" cy="6859283"/>
            <a:chOff x="0" y="-1284"/>
            <a:chExt cx="12192000" cy="6859283"/>
          </a:xfrm>
        </p:grpSpPr>
        <p:sp>
          <p:nvSpPr>
            <p:cNvPr id="333" name="Rectangle 332"/>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334" name="Picture 333"/>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pic>
          <p:nvPicPr>
            <p:cNvPr id="335" name="Picture 334"/>
            <p:cNvPicPr>
              <a:picLocks noChangeAspect="1"/>
            </p:cNvPicPr>
            <p:nvPr/>
          </p:nvPicPr>
          <p:blipFill rotWithShape="1">
            <a:blip r:embed="rId4">
              <a:alphaModFix amt="58000"/>
              <a:extLst>
                <a:ext uri="{28A0092B-C50C-407E-A947-70E740481C1C}">
                  <a14:useLocalDpi xmlns:a14="http://schemas.microsoft.com/office/drawing/2010/main" val="0"/>
                </a:ext>
              </a:extLst>
            </a:blip>
            <a:srcRect b="32826"/>
            <a:stretch/>
          </p:blipFill>
          <p:spPr>
            <a:xfrm>
              <a:off x="2" y="4682564"/>
              <a:ext cx="12191998" cy="2175435"/>
            </a:xfrm>
            <a:prstGeom prst="rect">
              <a:avLst/>
            </a:prstGeom>
          </p:spPr>
        </p:pic>
      </p:grpSp>
      <p:grpSp>
        <p:nvGrpSpPr>
          <p:cNvPr id="327" name="Group 326"/>
          <p:cNvGrpSpPr/>
          <p:nvPr/>
        </p:nvGrpSpPr>
        <p:grpSpPr>
          <a:xfrm>
            <a:off x="5273088" y="1097371"/>
            <a:ext cx="5915469" cy="4663259"/>
            <a:chOff x="3954815" y="823028"/>
            <a:chExt cx="4436602" cy="3497444"/>
          </a:xfrm>
        </p:grpSpPr>
        <p:sp>
          <p:nvSpPr>
            <p:cNvPr id="134" name="TextBox 133"/>
            <p:cNvSpPr txBox="1"/>
            <p:nvPr/>
          </p:nvSpPr>
          <p:spPr>
            <a:xfrm>
              <a:off x="6847234" y="2338096"/>
              <a:ext cx="1544183" cy="516799"/>
            </a:xfrm>
            <a:prstGeom prst="rect">
              <a:avLst/>
            </a:prstGeom>
            <a:noFill/>
            <a:effectLst/>
          </p:spPr>
          <p:txBody>
            <a:bodyPr wrap="square" lIns="0" tIns="0" rIns="0" bIns="0" rtlCol="0" anchor="t">
              <a:noAutofit/>
            </a:bodyPr>
            <a:lstStyle/>
            <a:p>
              <a:pPr defTabSz="609585" eaLnBrk="0" hangingPunct="0"/>
              <a:r>
                <a:rPr lang="en-US" sz="2400" b="1" dirty="0">
                  <a:solidFill>
                    <a:schemeClr val="bg1">
                      <a:alpha val="40000"/>
                    </a:schemeClr>
                  </a:solidFill>
                  <a:latin typeface="Open Sans" panose="020B0606030504020204" pitchFamily="34" charset="0"/>
                  <a:ea typeface="Open Sans" panose="020B0606030504020204" pitchFamily="34" charset="0"/>
                  <a:cs typeface="Open Sans" panose="020B0606030504020204" pitchFamily="34" charset="0"/>
                </a:rPr>
                <a:t>Access / Identity</a:t>
              </a:r>
            </a:p>
          </p:txBody>
        </p:sp>
        <p:sp>
          <p:nvSpPr>
            <p:cNvPr id="136" name="TextBox 135"/>
            <p:cNvSpPr txBox="1"/>
            <p:nvPr/>
          </p:nvSpPr>
          <p:spPr>
            <a:xfrm>
              <a:off x="6847234" y="1105976"/>
              <a:ext cx="1319135" cy="516799"/>
            </a:xfrm>
            <a:prstGeom prst="rect">
              <a:avLst/>
            </a:prstGeom>
            <a:noFill/>
            <a:effectLst/>
          </p:spPr>
          <p:txBody>
            <a:bodyPr wrap="square" lIns="0" tIns="0" rIns="0" bIns="0" rtlCol="0" anchor="t">
              <a:noAutofit/>
            </a:bodyPr>
            <a:lstStyle/>
            <a:p>
              <a:pPr defTabSz="609585" eaLnBrk="0" hangingPunct="0"/>
              <a:r>
                <a:rPr lang="en-US" sz="2400" b="1" dirty="0">
                  <a:solidFill>
                    <a:schemeClr val="bg1">
                      <a:alpha val="40000"/>
                    </a:schemeClr>
                  </a:solidFill>
                  <a:latin typeface="Open Sans" panose="020B0606030504020204" pitchFamily="34" charset="0"/>
                  <a:ea typeface="Open Sans" panose="020B0606030504020204" pitchFamily="34" charset="0"/>
                  <a:cs typeface="Open Sans" panose="020B0606030504020204" pitchFamily="34" charset="0"/>
                </a:rPr>
                <a:t>Apps</a:t>
              </a:r>
            </a:p>
          </p:txBody>
        </p:sp>
        <p:sp>
          <p:nvSpPr>
            <p:cNvPr id="137" name="TextBox 136"/>
            <p:cNvSpPr txBox="1"/>
            <p:nvPr/>
          </p:nvSpPr>
          <p:spPr>
            <a:xfrm>
              <a:off x="6847234" y="3570234"/>
              <a:ext cx="1319135" cy="516799"/>
            </a:xfrm>
            <a:prstGeom prst="rect">
              <a:avLst/>
            </a:prstGeom>
            <a:noFill/>
            <a:effectLst/>
          </p:spPr>
          <p:txBody>
            <a:bodyPr wrap="square" lIns="0" tIns="0" rIns="0" bIns="0" rtlCol="0" anchor="t">
              <a:noAutofit/>
            </a:bodyPr>
            <a:lstStyle/>
            <a:p>
              <a:pPr defTabSz="609585" eaLnBrk="0" hangingPunct="0"/>
              <a:r>
                <a:rPr lang="en-US" sz="2400" b="1" dirty="0">
                  <a:solidFill>
                    <a:schemeClr val="bg1">
                      <a:alpha val="40000"/>
                    </a:schemeClr>
                  </a:solidFill>
                  <a:latin typeface="Open Sans" panose="020B0606030504020204" pitchFamily="34" charset="0"/>
                  <a:ea typeface="Open Sans" panose="020B0606030504020204" pitchFamily="34" charset="0"/>
                  <a:cs typeface="Open Sans" panose="020B0606030504020204" pitchFamily="34" charset="0"/>
                </a:rPr>
                <a:t>Services</a:t>
              </a:r>
            </a:p>
          </p:txBody>
        </p:sp>
        <p:sp>
          <p:nvSpPr>
            <p:cNvPr id="138" name="Rectangle 61"/>
            <p:cNvSpPr/>
            <p:nvPr/>
          </p:nvSpPr>
          <p:spPr bwMode="auto">
            <a:xfrm rot="16200000" flipH="1" flipV="1">
              <a:off x="5092426" y="2948457"/>
              <a:ext cx="386469" cy="275998"/>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0">
                  <a:srgbClr val="E36800">
                    <a:alpha val="0"/>
                  </a:srgbClr>
                </a:gs>
                <a:gs pos="100000">
                  <a:srgbClr val="E36800"/>
                </a:gs>
              </a:gsLst>
              <a:lin ang="0" scaled="1"/>
              <a:tileRect/>
            </a:gradFill>
            <a:ln w="76200" cap="flat" cmpd="sng" algn="ctr">
              <a:noFill/>
              <a:prstDash val="solid"/>
              <a:round/>
              <a:headEnd type="none" w="med" len="med"/>
              <a:tailEnd type="none" w="med" len="med"/>
            </a:ln>
            <a:effectLst/>
          </p:spPr>
          <p:txBody>
            <a:bodyPr rot="0" spcFirstLastPara="0"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en-US" sz="24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9" name="Rectangle 61"/>
            <p:cNvSpPr/>
            <p:nvPr/>
          </p:nvSpPr>
          <p:spPr bwMode="auto">
            <a:xfrm rot="5400000" flipH="1">
              <a:off x="5123045" y="1647377"/>
              <a:ext cx="325222" cy="275998"/>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0">
                  <a:srgbClr val="FABE3C">
                    <a:alpha val="0"/>
                  </a:srgbClr>
                </a:gs>
                <a:gs pos="100000">
                  <a:srgbClr val="E36800"/>
                </a:gs>
              </a:gsLst>
              <a:lin ang="0" scaled="1"/>
              <a:tileRect/>
            </a:gradFill>
            <a:ln w="76200" cap="flat" cmpd="sng" algn="ctr">
              <a:noFill/>
              <a:prstDash val="solid"/>
              <a:round/>
              <a:headEnd type="none" w="med" len="med"/>
              <a:tailEnd type="none" w="med" len="med"/>
            </a:ln>
            <a:effectLst/>
          </p:spPr>
          <p:txBody>
            <a:bodyPr rot="0" spcFirstLastPara="0"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en-US" sz="24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0" name="TextBox 139"/>
            <p:cNvSpPr txBox="1"/>
            <p:nvPr/>
          </p:nvSpPr>
          <p:spPr>
            <a:xfrm>
              <a:off x="3954815" y="823029"/>
              <a:ext cx="867296" cy="232979"/>
            </a:xfrm>
            <a:prstGeom prst="rect">
              <a:avLst/>
            </a:prstGeom>
            <a:noFill/>
            <a:effectLst/>
          </p:spPr>
          <p:txBody>
            <a:bodyPr wrap="square" lIns="0" tIns="0" rIns="0" bIns="0" rtlCol="0" anchor="t">
              <a:noAutofit/>
            </a:bodyPr>
            <a:lstStyle/>
            <a:p>
              <a:pPr algn="ctr" defTabSz="1219170" eaLnBrk="0" hangingPunct="0">
                <a:defRPr/>
              </a:pPr>
              <a:r>
                <a:rPr lang="en-US" sz="2133" b="1" dirty="0">
                  <a:latin typeface="Open Sans" panose="020B0606030504020204" pitchFamily="34" charset="0"/>
                  <a:ea typeface="Open Sans" panose="020B0606030504020204" pitchFamily="34" charset="0"/>
                  <a:cs typeface="Open Sans" panose="020B0606030504020204" pitchFamily="34" charset="0"/>
                </a:rPr>
                <a:t>Desktop</a:t>
              </a:r>
            </a:p>
          </p:txBody>
        </p:sp>
        <p:sp>
          <p:nvSpPr>
            <p:cNvPr id="141" name="TextBox 140"/>
            <p:cNvSpPr txBox="1"/>
            <p:nvPr/>
          </p:nvSpPr>
          <p:spPr>
            <a:xfrm>
              <a:off x="4956225" y="823029"/>
              <a:ext cx="658859" cy="232979"/>
            </a:xfrm>
            <a:prstGeom prst="rect">
              <a:avLst/>
            </a:prstGeom>
            <a:noFill/>
            <a:effectLst/>
          </p:spPr>
          <p:txBody>
            <a:bodyPr wrap="square" lIns="0" tIns="0" rIns="0" bIns="0" rtlCol="0" anchor="t">
              <a:noAutofit/>
            </a:bodyPr>
            <a:lstStyle/>
            <a:p>
              <a:pPr algn="ctr" defTabSz="1219170" eaLnBrk="0" hangingPunct="0">
                <a:defRPr/>
              </a:pPr>
              <a:r>
                <a:rPr lang="en-US" sz="2133" b="1" dirty="0">
                  <a:latin typeface="Open Sans" panose="020B0606030504020204" pitchFamily="34" charset="0"/>
                  <a:ea typeface="Open Sans" panose="020B0606030504020204" pitchFamily="34" charset="0"/>
                  <a:cs typeface="Open Sans" panose="020B0606030504020204" pitchFamily="34" charset="0"/>
                </a:rPr>
                <a:t>Web</a:t>
              </a:r>
            </a:p>
          </p:txBody>
        </p:sp>
        <p:sp>
          <p:nvSpPr>
            <p:cNvPr id="142" name="TextBox 141"/>
            <p:cNvSpPr txBox="1"/>
            <p:nvPr/>
          </p:nvSpPr>
          <p:spPr>
            <a:xfrm>
              <a:off x="5793764" y="823028"/>
              <a:ext cx="721261" cy="232979"/>
            </a:xfrm>
            <a:prstGeom prst="rect">
              <a:avLst/>
            </a:prstGeom>
            <a:noFill/>
            <a:effectLst/>
          </p:spPr>
          <p:txBody>
            <a:bodyPr wrap="square" lIns="0" tIns="0" rIns="0" bIns="0" rtlCol="0" anchor="t">
              <a:noAutofit/>
            </a:bodyPr>
            <a:lstStyle/>
            <a:p>
              <a:pPr algn="ctr" defTabSz="1219170" eaLnBrk="0" hangingPunct="0">
                <a:defRPr/>
              </a:pPr>
              <a:r>
                <a:rPr lang="en-US" sz="2133" b="1" dirty="0">
                  <a:latin typeface="Open Sans" panose="020B0606030504020204" pitchFamily="34" charset="0"/>
                  <a:ea typeface="Open Sans" panose="020B0606030504020204" pitchFamily="34" charset="0"/>
                  <a:cs typeface="Open Sans" panose="020B0606030504020204" pitchFamily="34" charset="0"/>
                </a:rPr>
                <a:t>Device</a:t>
              </a:r>
            </a:p>
          </p:txBody>
        </p:sp>
        <p:sp>
          <p:nvSpPr>
            <p:cNvPr id="144" name="Rectangle 61"/>
            <p:cNvSpPr>
              <a:spLocks/>
            </p:cNvSpPr>
            <p:nvPr/>
          </p:nvSpPr>
          <p:spPr bwMode="auto">
            <a:xfrm flipH="1">
              <a:off x="4085617" y="1537457"/>
              <a:ext cx="2401537" cy="95920"/>
            </a:xfrm>
            <a:custGeom>
              <a:avLst/>
              <a:gdLst>
                <a:gd name="connsiteX0" fmla="*/ 2976922 w 2976922"/>
                <a:gd name="connsiteY0" fmla="*/ 0 h 118871"/>
                <a:gd name="connsiteX1" fmla="*/ 2897184 w 2976922"/>
                <a:gd name="connsiteY1" fmla="*/ 56206 h 118871"/>
                <a:gd name="connsiteX2" fmla="*/ 2107343 w 2976922"/>
                <a:gd name="connsiteY2" fmla="*/ 56206 h 118871"/>
                <a:gd name="connsiteX3" fmla="*/ 2107343 w 2976922"/>
                <a:gd name="connsiteY3" fmla="*/ 56307 h 118871"/>
                <a:gd name="connsiteX4" fmla="*/ 2007585 w 2976922"/>
                <a:gd name="connsiteY4" fmla="*/ 56307 h 118871"/>
                <a:gd name="connsiteX5" fmla="*/ 1838916 w 2976922"/>
                <a:gd name="connsiteY5" fmla="*/ 56206 h 118871"/>
                <a:gd name="connsiteX6" fmla="*/ 1838916 w 2976922"/>
                <a:gd name="connsiteY6" fmla="*/ 0 h 118871"/>
                <a:gd name="connsiteX7" fmla="*/ 1759178 w 2976922"/>
                <a:gd name="connsiteY7" fmla="*/ 56206 h 118871"/>
                <a:gd name="connsiteX8" fmla="*/ 1217744 w 2976922"/>
                <a:gd name="connsiteY8" fmla="*/ 56206 h 118871"/>
                <a:gd name="connsiteX9" fmla="*/ 1138006 w 2976922"/>
                <a:gd name="connsiteY9" fmla="*/ 0 h 118871"/>
                <a:gd name="connsiteX10" fmla="*/ 1138006 w 2976922"/>
                <a:gd name="connsiteY10" fmla="*/ 56206 h 118871"/>
                <a:gd name="connsiteX11" fmla="*/ 969337 w 2976922"/>
                <a:gd name="connsiteY11" fmla="*/ 56206 h 118871"/>
                <a:gd name="connsiteX12" fmla="*/ 969337 w 2976922"/>
                <a:gd name="connsiteY12" fmla="*/ 56307 h 118871"/>
                <a:gd name="connsiteX13" fmla="*/ 869579 w 2976922"/>
                <a:gd name="connsiteY13" fmla="*/ 56307 h 118871"/>
                <a:gd name="connsiteX14" fmla="*/ 869579 w 2976922"/>
                <a:gd name="connsiteY14" fmla="*/ 56206 h 118871"/>
                <a:gd name="connsiteX15" fmla="*/ 79738 w 2976922"/>
                <a:gd name="connsiteY15" fmla="*/ 56206 h 118871"/>
                <a:gd name="connsiteX16" fmla="*/ 0 w 2976922"/>
                <a:gd name="connsiteY16" fmla="*/ 0 h 118871"/>
                <a:gd name="connsiteX17" fmla="*/ 0 w 2976922"/>
                <a:gd name="connsiteY17" fmla="*/ 62665 h 118871"/>
                <a:gd name="connsiteX18" fmla="*/ 79738 w 2976922"/>
                <a:gd name="connsiteY18" fmla="*/ 118871 h 118871"/>
                <a:gd name="connsiteX19" fmla="*/ 304603 w 2976922"/>
                <a:gd name="connsiteY19" fmla="*/ 118871 h 118871"/>
                <a:gd name="connsiteX20" fmla="*/ 869579 w 2976922"/>
                <a:gd name="connsiteY20" fmla="*/ 118871 h 118871"/>
                <a:gd name="connsiteX21" fmla="*/ 969337 w 2976922"/>
                <a:gd name="connsiteY21" fmla="*/ 118871 h 118871"/>
                <a:gd name="connsiteX22" fmla="*/ 1217744 w 2976922"/>
                <a:gd name="connsiteY22" fmla="*/ 118871 h 118871"/>
                <a:gd name="connsiteX23" fmla="*/ 1219003 w 2976922"/>
                <a:gd name="connsiteY23" fmla="*/ 118871 h 118871"/>
                <a:gd name="connsiteX24" fmla="*/ 1442609 w 2976922"/>
                <a:gd name="connsiteY24" fmla="*/ 118871 h 118871"/>
                <a:gd name="connsiteX25" fmla="*/ 1759178 w 2976922"/>
                <a:gd name="connsiteY25" fmla="*/ 118871 h 118871"/>
                <a:gd name="connsiteX26" fmla="*/ 2007585 w 2976922"/>
                <a:gd name="connsiteY26" fmla="*/ 118871 h 118871"/>
                <a:gd name="connsiteX27" fmla="*/ 2107343 w 2976922"/>
                <a:gd name="connsiteY27" fmla="*/ 118871 h 118871"/>
                <a:gd name="connsiteX28" fmla="*/ 2357009 w 2976922"/>
                <a:gd name="connsiteY28" fmla="*/ 118871 h 118871"/>
                <a:gd name="connsiteX29" fmla="*/ 2897184 w 2976922"/>
                <a:gd name="connsiteY29" fmla="*/ 118871 h 118871"/>
                <a:gd name="connsiteX30" fmla="*/ 2976922 w 2976922"/>
                <a:gd name="connsiteY30" fmla="*/ 62665 h 118871"/>
                <a:gd name="connsiteX31" fmla="*/ 2976922 w 2976922"/>
                <a:gd name="connsiteY31" fmla="*/ 0 h 118871"/>
                <a:gd name="connsiteX0" fmla="*/ 2976922 w 2976922"/>
                <a:gd name="connsiteY0" fmla="*/ 0 h 118871"/>
                <a:gd name="connsiteX1" fmla="*/ 2897184 w 2976922"/>
                <a:gd name="connsiteY1" fmla="*/ 56206 h 118871"/>
                <a:gd name="connsiteX2" fmla="*/ 2107343 w 2976922"/>
                <a:gd name="connsiteY2" fmla="*/ 56206 h 118871"/>
                <a:gd name="connsiteX3" fmla="*/ 2007585 w 2976922"/>
                <a:gd name="connsiteY3" fmla="*/ 56307 h 118871"/>
                <a:gd name="connsiteX4" fmla="*/ 1838916 w 2976922"/>
                <a:gd name="connsiteY4" fmla="*/ 56206 h 118871"/>
                <a:gd name="connsiteX5" fmla="*/ 1838916 w 2976922"/>
                <a:gd name="connsiteY5" fmla="*/ 0 h 118871"/>
                <a:gd name="connsiteX6" fmla="*/ 1759178 w 2976922"/>
                <a:gd name="connsiteY6" fmla="*/ 56206 h 118871"/>
                <a:gd name="connsiteX7" fmla="*/ 1217744 w 2976922"/>
                <a:gd name="connsiteY7" fmla="*/ 56206 h 118871"/>
                <a:gd name="connsiteX8" fmla="*/ 1138006 w 2976922"/>
                <a:gd name="connsiteY8" fmla="*/ 0 h 118871"/>
                <a:gd name="connsiteX9" fmla="*/ 1138006 w 2976922"/>
                <a:gd name="connsiteY9" fmla="*/ 56206 h 118871"/>
                <a:gd name="connsiteX10" fmla="*/ 969337 w 2976922"/>
                <a:gd name="connsiteY10" fmla="*/ 56206 h 118871"/>
                <a:gd name="connsiteX11" fmla="*/ 969337 w 2976922"/>
                <a:gd name="connsiteY11" fmla="*/ 56307 h 118871"/>
                <a:gd name="connsiteX12" fmla="*/ 869579 w 2976922"/>
                <a:gd name="connsiteY12" fmla="*/ 56307 h 118871"/>
                <a:gd name="connsiteX13" fmla="*/ 869579 w 2976922"/>
                <a:gd name="connsiteY13" fmla="*/ 56206 h 118871"/>
                <a:gd name="connsiteX14" fmla="*/ 79738 w 2976922"/>
                <a:gd name="connsiteY14" fmla="*/ 56206 h 118871"/>
                <a:gd name="connsiteX15" fmla="*/ 0 w 2976922"/>
                <a:gd name="connsiteY15" fmla="*/ 0 h 118871"/>
                <a:gd name="connsiteX16" fmla="*/ 0 w 2976922"/>
                <a:gd name="connsiteY16" fmla="*/ 62665 h 118871"/>
                <a:gd name="connsiteX17" fmla="*/ 79738 w 2976922"/>
                <a:gd name="connsiteY17" fmla="*/ 118871 h 118871"/>
                <a:gd name="connsiteX18" fmla="*/ 304603 w 2976922"/>
                <a:gd name="connsiteY18" fmla="*/ 118871 h 118871"/>
                <a:gd name="connsiteX19" fmla="*/ 869579 w 2976922"/>
                <a:gd name="connsiteY19" fmla="*/ 118871 h 118871"/>
                <a:gd name="connsiteX20" fmla="*/ 969337 w 2976922"/>
                <a:gd name="connsiteY20" fmla="*/ 118871 h 118871"/>
                <a:gd name="connsiteX21" fmla="*/ 1217744 w 2976922"/>
                <a:gd name="connsiteY21" fmla="*/ 118871 h 118871"/>
                <a:gd name="connsiteX22" fmla="*/ 1219003 w 2976922"/>
                <a:gd name="connsiteY22" fmla="*/ 118871 h 118871"/>
                <a:gd name="connsiteX23" fmla="*/ 1442609 w 2976922"/>
                <a:gd name="connsiteY23" fmla="*/ 118871 h 118871"/>
                <a:gd name="connsiteX24" fmla="*/ 1759178 w 2976922"/>
                <a:gd name="connsiteY24" fmla="*/ 118871 h 118871"/>
                <a:gd name="connsiteX25" fmla="*/ 2007585 w 2976922"/>
                <a:gd name="connsiteY25" fmla="*/ 118871 h 118871"/>
                <a:gd name="connsiteX26" fmla="*/ 2107343 w 2976922"/>
                <a:gd name="connsiteY26" fmla="*/ 118871 h 118871"/>
                <a:gd name="connsiteX27" fmla="*/ 2357009 w 2976922"/>
                <a:gd name="connsiteY27" fmla="*/ 118871 h 118871"/>
                <a:gd name="connsiteX28" fmla="*/ 2897184 w 2976922"/>
                <a:gd name="connsiteY28" fmla="*/ 118871 h 118871"/>
                <a:gd name="connsiteX29" fmla="*/ 2976922 w 2976922"/>
                <a:gd name="connsiteY29" fmla="*/ 62665 h 118871"/>
                <a:gd name="connsiteX30" fmla="*/ 2976922 w 2976922"/>
                <a:gd name="connsiteY30" fmla="*/ 0 h 118871"/>
                <a:gd name="connsiteX0" fmla="*/ 2976922 w 2976922"/>
                <a:gd name="connsiteY0" fmla="*/ 0 h 118871"/>
                <a:gd name="connsiteX1" fmla="*/ 2897184 w 2976922"/>
                <a:gd name="connsiteY1" fmla="*/ 56206 h 118871"/>
                <a:gd name="connsiteX2" fmla="*/ 2107343 w 2976922"/>
                <a:gd name="connsiteY2" fmla="*/ 56206 h 118871"/>
                <a:gd name="connsiteX3" fmla="*/ 2007585 w 2976922"/>
                <a:gd name="connsiteY3" fmla="*/ 56307 h 118871"/>
                <a:gd name="connsiteX4" fmla="*/ 1838916 w 2976922"/>
                <a:gd name="connsiteY4" fmla="*/ 56206 h 118871"/>
                <a:gd name="connsiteX5" fmla="*/ 1838916 w 2976922"/>
                <a:gd name="connsiteY5" fmla="*/ 0 h 118871"/>
                <a:gd name="connsiteX6" fmla="*/ 1759178 w 2976922"/>
                <a:gd name="connsiteY6" fmla="*/ 56206 h 118871"/>
                <a:gd name="connsiteX7" fmla="*/ 1217744 w 2976922"/>
                <a:gd name="connsiteY7" fmla="*/ 56206 h 118871"/>
                <a:gd name="connsiteX8" fmla="*/ 1138006 w 2976922"/>
                <a:gd name="connsiteY8" fmla="*/ 0 h 118871"/>
                <a:gd name="connsiteX9" fmla="*/ 1138006 w 2976922"/>
                <a:gd name="connsiteY9" fmla="*/ 56206 h 118871"/>
                <a:gd name="connsiteX10" fmla="*/ 969337 w 2976922"/>
                <a:gd name="connsiteY10" fmla="*/ 56206 h 118871"/>
                <a:gd name="connsiteX11" fmla="*/ 969337 w 2976922"/>
                <a:gd name="connsiteY11" fmla="*/ 56307 h 118871"/>
                <a:gd name="connsiteX12" fmla="*/ 869579 w 2976922"/>
                <a:gd name="connsiteY12" fmla="*/ 56307 h 118871"/>
                <a:gd name="connsiteX13" fmla="*/ 869579 w 2976922"/>
                <a:gd name="connsiteY13" fmla="*/ 56206 h 118871"/>
                <a:gd name="connsiteX14" fmla="*/ 79738 w 2976922"/>
                <a:gd name="connsiteY14" fmla="*/ 56206 h 118871"/>
                <a:gd name="connsiteX15" fmla="*/ 0 w 2976922"/>
                <a:gd name="connsiteY15" fmla="*/ 0 h 118871"/>
                <a:gd name="connsiteX16" fmla="*/ 0 w 2976922"/>
                <a:gd name="connsiteY16" fmla="*/ 62665 h 118871"/>
                <a:gd name="connsiteX17" fmla="*/ 79738 w 2976922"/>
                <a:gd name="connsiteY17" fmla="*/ 118871 h 118871"/>
                <a:gd name="connsiteX18" fmla="*/ 304603 w 2976922"/>
                <a:gd name="connsiteY18" fmla="*/ 118871 h 118871"/>
                <a:gd name="connsiteX19" fmla="*/ 869579 w 2976922"/>
                <a:gd name="connsiteY19" fmla="*/ 118871 h 118871"/>
                <a:gd name="connsiteX20" fmla="*/ 969337 w 2976922"/>
                <a:gd name="connsiteY20" fmla="*/ 118871 h 118871"/>
                <a:gd name="connsiteX21" fmla="*/ 1217744 w 2976922"/>
                <a:gd name="connsiteY21" fmla="*/ 118871 h 118871"/>
                <a:gd name="connsiteX22" fmla="*/ 1219003 w 2976922"/>
                <a:gd name="connsiteY22" fmla="*/ 118871 h 118871"/>
                <a:gd name="connsiteX23" fmla="*/ 1442609 w 2976922"/>
                <a:gd name="connsiteY23" fmla="*/ 118871 h 118871"/>
                <a:gd name="connsiteX24" fmla="*/ 1759178 w 2976922"/>
                <a:gd name="connsiteY24" fmla="*/ 118871 h 118871"/>
                <a:gd name="connsiteX25" fmla="*/ 2007585 w 2976922"/>
                <a:gd name="connsiteY25" fmla="*/ 118871 h 118871"/>
                <a:gd name="connsiteX26" fmla="*/ 2357009 w 2976922"/>
                <a:gd name="connsiteY26" fmla="*/ 118871 h 118871"/>
                <a:gd name="connsiteX27" fmla="*/ 2897184 w 2976922"/>
                <a:gd name="connsiteY27" fmla="*/ 118871 h 118871"/>
                <a:gd name="connsiteX28" fmla="*/ 2976922 w 2976922"/>
                <a:gd name="connsiteY28" fmla="*/ 62665 h 118871"/>
                <a:gd name="connsiteX29" fmla="*/ 2976922 w 2976922"/>
                <a:gd name="connsiteY29" fmla="*/ 0 h 118871"/>
                <a:gd name="connsiteX0" fmla="*/ 2976922 w 2976922"/>
                <a:gd name="connsiteY0" fmla="*/ 0 h 118871"/>
                <a:gd name="connsiteX1" fmla="*/ 2897184 w 2976922"/>
                <a:gd name="connsiteY1" fmla="*/ 56206 h 118871"/>
                <a:gd name="connsiteX2" fmla="*/ 2007585 w 2976922"/>
                <a:gd name="connsiteY2" fmla="*/ 56307 h 118871"/>
                <a:gd name="connsiteX3" fmla="*/ 1838916 w 2976922"/>
                <a:gd name="connsiteY3" fmla="*/ 56206 h 118871"/>
                <a:gd name="connsiteX4" fmla="*/ 1838916 w 2976922"/>
                <a:gd name="connsiteY4" fmla="*/ 0 h 118871"/>
                <a:gd name="connsiteX5" fmla="*/ 1759178 w 2976922"/>
                <a:gd name="connsiteY5" fmla="*/ 56206 h 118871"/>
                <a:gd name="connsiteX6" fmla="*/ 1217744 w 2976922"/>
                <a:gd name="connsiteY6" fmla="*/ 56206 h 118871"/>
                <a:gd name="connsiteX7" fmla="*/ 1138006 w 2976922"/>
                <a:gd name="connsiteY7" fmla="*/ 0 h 118871"/>
                <a:gd name="connsiteX8" fmla="*/ 1138006 w 2976922"/>
                <a:gd name="connsiteY8" fmla="*/ 56206 h 118871"/>
                <a:gd name="connsiteX9" fmla="*/ 969337 w 2976922"/>
                <a:gd name="connsiteY9" fmla="*/ 56206 h 118871"/>
                <a:gd name="connsiteX10" fmla="*/ 969337 w 2976922"/>
                <a:gd name="connsiteY10" fmla="*/ 56307 h 118871"/>
                <a:gd name="connsiteX11" fmla="*/ 869579 w 2976922"/>
                <a:gd name="connsiteY11" fmla="*/ 56307 h 118871"/>
                <a:gd name="connsiteX12" fmla="*/ 869579 w 2976922"/>
                <a:gd name="connsiteY12" fmla="*/ 56206 h 118871"/>
                <a:gd name="connsiteX13" fmla="*/ 79738 w 2976922"/>
                <a:gd name="connsiteY13" fmla="*/ 56206 h 118871"/>
                <a:gd name="connsiteX14" fmla="*/ 0 w 2976922"/>
                <a:gd name="connsiteY14" fmla="*/ 0 h 118871"/>
                <a:gd name="connsiteX15" fmla="*/ 0 w 2976922"/>
                <a:gd name="connsiteY15" fmla="*/ 62665 h 118871"/>
                <a:gd name="connsiteX16" fmla="*/ 79738 w 2976922"/>
                <a:gd name="connsiteY16" fmla="*/ 118871 h 118871"/>
                <a:gd name="connsiteX17" fmla="*/ 304603 w 2976922"/>
                <a:gd name="connsiteY17" fmla="*/ 118871 h 118871"/>
                <a:gd name="connsiteX18" fmla="*/ 869579 w 2976922"/>
                <a:gd name="connsiteY18" fmla="*/ 118871 h 118871"/>
                <a:gd name="connsiteX19" fmla="*/ 969337 w 2976922"/>
                <a:gd name="connsiteY19" fmla="*/ 118871 h 118871"/>
                <a:gd name="connsiteX20" fmla="*/ 1217744 w 2976922"/>
                <a:gd name="connsiteY20" fmla="*/ 118871 h 118871"/>
                <a:gd name="connsiteX21" fmla="*/ 1219003 w 2976922"/>
                <a:gd name="connsiteY21" fmla="*/ 118871 h 118871"/>
                <a:gd name="connsiteX22" fmla="*/ 1442609 w 2976922"/>
                <a:gd name="connsiteY22" fmla="*/ 118871 h 118871"/>
                <a:gd name="connsiteX23" fmla="*/ 1759178 w 2976922"/>
                <a:gd name="connsiteY23" fmla="*/ 118871 h 118871"/>
                <a:gd name="connsiteX24" fmla="*/ 2007585 w 2976922"/>
                <a:gd name="connsiteY24" fmla="*/ 118871 h 118871"/>
                <a:gd name="connsiteX25" fmla="*/ 2357009 w 2976922"/>
                <a:gd name="connsiteY25" fmla="*/ 118871 h 118871"/>
                <a:gd name="connsiteX26" fmla="*/ 2897184 w 2976922"/>
                <a:gd name="connsiteY26" fmla="*/ 118871 h 118871"/>
                <a:gd name="connsiteX27" fmla="*/ 2976922 w 2976922"/>
                <a:gd name="connsiteY27" fmla="*/ 62665 h 118871"/>
                <a:gd name="connsiteX28" fmla="*/ 2976922 w 2976922"/>
                <a:gd name="connsiteY28" fmla="*/ 0 h 118871"/>
                <a:gd name="connsiteX0" fmla="*/ 2976922 w 2976922"/>
                <a:gd name="connsiteY0" fmla="*/ 0 h 118871"/>
                <a:gd name="connsiteX1" fmla="*/ 2897184 w 2976922"/>
                <a:gd name="connsiteY1" fmla="*/ 56206 h 118871"/>
                <a:gd name="connsiteX2" fmla="*/ 2007585 w 2976922"/>
                <a:gd name="connsiteY2" fmla="*/ 56307 h 118871"/>
                <a:gd name="connsiteX3" fmla="*/ 1838916 w 2976922"/>
                <a:gd name="connsiteY3" fmla="*/ 56206 h 118871"/>
                <a:gd name="connsiteX4" fmla="*/ 1838916 w 2976922"/>
                <a:gd name="connsiteY4" fmla="*/ 0 h 118871"/>
                <a:gd name="connsiteX5" fmla="*/ 1759178 w 2976922"/>
                <a:gd name="connsiteY5" fmla="*/ 56206 h 118871"/>
                <a:gd name="connsiteX6" fmla="*/ 1217744 w 2976922"/>
                <a:gd name="connsiteY6" fmla="*/ 56206 h 118871"/>
                <a:gd name="connsiteX7" fmla="*/ 1138006 w 2976922"/>
                <a:gd name="connsiteY7" fmla="*/ 0 h 118871"/>
                <a:gd name="connsiteX8" fmla="*/ 1138006 w 2976922"/>
                <a:gd name="connsiteY8" fmla="*/ 56206 h 118871"/>
                <a:gd name="connsiteX9" fmla="*/ 969337 w 2976922"/>
                <a:gd name="connsiteY9" fmla="*/ 56206 h 118871"/>
                <a:gd name="connsiteX10" fmla="*/ 969337 w 2976922"/>
                <a:gd name="connsiteY10" fmla="*/ 56307 h 118871"/>
                <a:gd name="connsiteX11" fmla="*/ 869579 w 2976922"/>
                <a:gd name="connsiteY11" fmla="*/ 56307 h 118871"/>
                <a:gd name="connsiteX12" fmla="*/ 869579 w 2976922"/>
                <a:gd name="connsiteY12" fmla="*/ 56206 h 118871"/>
                <a:gd name="connsiteX13" fmla="*/ 79738 w 2976922"/>
                <a:gd name="connsiteY13" fmla="*/ 56206 h 118871"/>
                <a:gd name="connsiteX14" fmla="*/ 0 w 2976922"/>
                <a:gd name="connsiteY14" fmla="*/ 0 h 118871"/>
                <a:gd name="connsiteX15" fmla="*/ 0 w 2976922"/>
                <a:gd name="connsiteY15" fmla="*/ 62665 h 118871"/>
                <a:gd name="connsiteX16" fmla="*/ 79738 w 2976922"/>
                <a:gd name="connsiteY16" fmla="*/ 118871 h 118871"/>
                <a:gd name="connsiteX17" fmla="*/ 304603 w 2976922"/>
                <a:gd name="connsiteY17" fmla="*/ 118871 h 118871"/>
                <a:gd name="connsiteX18" fmla="*/ 869579 w 2976922"/>
                <a:gd name="connsiteY18" fmla="*/ 118871 h 118871"/>
                <a:gd name="connsiteX19" fmla="*/ 969337 w 2976922"/>
                <a:gd name="connsiteY19" fmla="*/ 118871 h 118871"/>
                <a:gd name="connsiteX20" fmla="*/ 1217744 w 2976922"/>
                <a:gd name="connsiteY20" fmla="*/ 118871 h 118871"/>
                <a:gd name="connsiteX21" fmla="*/ 1219003 w 2976922"/>
                <a:gd name="connsiteY21" fmla="*/ 118871 h 118871"/>
                <a:gd name="connsiteX22" fmla="*/ 1442609 w 2976922"/>
                <a:gd name="connsiteY22" fmla="*/ 118871 h 118871"/>
                <a:gd name="connsiteX23" fmla="*/ 1759178 w 2976922"/>
                <a:gd name="connsiteY23" fmla="*/ 118871 h 118871"/>
                <a:gd name="connsiteX24" fmla="*/ 2007585 w 2976922"/>
                <a:gd name="connsiteY24" fmla="*/ 118871 h 118871"/>
                <a:gd name="connsiteX25" fmla="*/ 2897184 w 2976922"/>
                <a:gd name="connsiteY25" fmla="*/ 118871 h 118871"/>
                <a:gd name="connsiteX26" fmla="*/ 2976922 w 2976922"/>
                <a:gd name="connsiteY26" fmla="*/ 62665 h 118871"/>
                <a:gd name="connsiteX27" fmla="*/ 2976922 w 2976922"/>
                <a:gd name="connsiteY27"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869579 w 2976922"/>
                <a:gd name="connsiteY17" fmla="*/ 118871 h 118871"/>
                <a:gd name="connsiteX18" fmla="*/ 969337 w 2976922"/>
                <a:gd name="connsiteY18" fmla="*/ 118871 h 118871"/>
                <a:gd name="connsiteX19" fmla="*/ 1217744 w 2976922"/>
                <a:gd name="connsiteY19" fmla="*/ 118871 h 118871"/>
                <a:gd name="connsiteX20" fmla="*/ 1219003 w 2976922"/>
                <a:gd name="connsiteY20" fmla="*/ 118871 h 118871"/>
                <a:gd name="connsiteX21" fmla="*/ 1442609 w 2976922"/>
                <a:gd name="connsiteY21" fmla="*/ 118871 h 118871"/>
                <a:gd name="connsiteX22" fmla="*/ 1759178 w 2976922"/>
                <a:gd name="connsiteY22" fmla="*/ 118871 h 118871"/>
                <a:gd name="connsiteX23" fmla="*/ 2007585 w 2976922"/>
                <a:gd name="connsiteY23" fmla="*/ 118871 h 118871"/>
                <a:gd name="connsiteX24" fmla="*/ 2897184 w 2976922"/>
                <a:gd name="connsiteY24" fmla="*/ 118871 h 118871"/>
                <a:gd name="connsiteX25" fmla="*/ 2976922 w 2976922"/>
                <a:gd name="connsiteY25" fmla="*/ 62665 h 118871"/>
                <a:gd name="connsiteX26" fmla="*/ 2976922 w 2976922"/>
                <a:gd name="connsiteY26"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869579 w 2976922"/>
                <a:gd name="connsiteY17" fmla="*/ 118871 h 118871"/>
                <a:gd name="connsiteX18" fmla="*/ 969337 w 2976922"/>
                <a:gd name="connsiteY18" fmla="*/ 118871 h 118871"/>
                <a:gd name="connsiteX19" fmla="*/ 1217744 w 2976922"/>
                <a:gd name="connsiteY19" fmla="*/ 118871 h 118871"/>
                <a:gd name="connsiteX20" fmla="*/ 1219003 w 2976922"/>
                <a:gd name="connsiteY20" fmla="*/ 118871 h 118871"/>
                <a:gd name="connsiteX21" fmla="*/ 1442609 w 2976922"/>
                <a:gd name="connsiteY21" fmla="*/ 118871 h 118871"/>
                <a:gd name="connsiteX22" fmla="*/ 1759178 w 2976922"/>
                <a:gd name="connsiteY22" fmla="*/ 118871 h 118871"/>
                <a:gd name="connsiteX23" fmla="*/ 2897184 w 2976922"/>
                <a:gd name="connsiteY23" fmla="*/ 118871 h 118871"/>
                <a:gd name="connsiteX24" fmla="*/ 2976922 w 2976922"/>
                <a:gd name="connsiteY24" fmla="*/ 62665 h 118871"/>
                <a:gd name="connsiteX25" fmla="*/ 2976922 w 2976922"/>
                <a:gd name="connsiteY25"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869579 w 2976922"/>
                <a:gd name="connsiteY17" fmla="*/ 118871 h 118871"/>
                <a:gd name="connsiteX18" fmla="*/ 969337 w 2976922"/>
                <a:gd name="connsiteY18" fmla="*/ 118871 h 118871"/>
                <a:gd name="connsiteX19" fmla="*/ 1217744 w 2976922"/>
                <a:gd name="connsiteY19" fmla="*/ 118871 h 118871"/>
                <a:gd name="connsiteX20" fmla="*/ 1219003 w 2976922"/>
                <a:gd name="connsiteY20" fmla="*/ 118871 h 118871"/>
                <a:gd name="connsiteX21" fmla="*/ 1442609 w 2976922"/>
                <a:gd name="connsiteY21" fmla="*/ 118871 h 118871"/>
                <a:gd name="connsiteX22" fmla="*/ 2897184 w 2976922"/>
                <a:gd name="connsiteY22" fmla="*/ 118871 h 118871"/>
                <a:gd name="connsiteX23" fmla="*/ 2976922 w 2976922"/>
                <a:gd name="connsiteY23" fmla="*/ 62665 h 118871"/>
                <a:gd name="connsiteX24" fmla="*/ 2976922 w 2976922"/>
                <a:gd name="connsiteY24"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869579 w 2976922"/>
                <a:gd name="connsiteY17" fmla="*/ 118871 h 118871"/>
                <a:gd name="connsiteX18" fmla="*/ 969337 w 2976922"/>
                <a:gd name="connsiteY18" fmla="*/ 118871 h 118871"/>
                <a:gd name="connsiteX19" fmla="*/ 1217744 w 2976922"/>
                <a:gd name="connsiteY19" fmla="*/ 118871 h 118871"/>
                <a:gd name="connsiteX20" fmla="*/ 1219003 w 2976922"/>
                <a:gd name="connsiteY20" fmla="*/ 118871 h 118871"/>
                <a:gd name="connsiteX21" fmla="*/ 2897184 w 2976922"/>
                <a:gd name="connsiteY21" fmla="*/ 118871 h 118871"/>
                <a:gd name="connsiteX22" fmla="*/ 2976922 w 2976922"/>
                <a:gd name="connsiteY22" fmla="*/ 62665 h 118871"/>
                <a:gd name="connsiteX23" fmla="*/ 2976922 w 2976922"/>
                <a:gd name="connsiteY23"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869579 w 2976922"/>
                <a:gd name="connsiteY17" fmla="*/ 118871 h 118871"/>
                <a:gd name="connsiteX18" fmla="*/ 969337 w 2976922"/>
                <a:gd name="connsiteY18" fmla="*/ 118871 h 118871"/>
                <a:gd name="connsiteX19" fmla="*/ 1217744 w 2976922"/>
                <a:gd name="connsiteY19" fmla="*/ 118871 h 118871"/>
                <a:gd name="connsiteX20" fmla="*/ 2897184 w 2976922"/>
                <a:gd name="connsiteY20" fmla="*/ 118871 h 118871"/>
                <a:gd name="connsiteX21" fmla="*/ 2976922 w 2976922"/>
                <a:gd name="connsiteY21" fmla="*/ 62665 h 118871"/>
                <a:gd name="connsiteX22" fmla="*/ 2976922 w 2976922"/>
                <a:gd name="connsiteY22"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869579 w 2976922"/>
                <a:gd name="connsiteY17" fmla="*/ 118871 h 118871"/>
                <a:gd name="connsiteX18" fmla="*/ 969337 w 2976922"/>
                <a:gd name="connsiteY18" fmla="*/ 118871 h 118871"/>
                <a:gd name="connsiteX19" fmla="*/ 2897184 w 2976922"/>
                <a:gd name="connsiteY19" fmla="*/ 118871 h 118871"/>
                <a:gd name="connsiteX20" fmla="*/ 2976922 w 2976922"/>
                <a:gd name="connsiteY20" fmla="*/ 62665 h 118871"/>
                <a:gd name="connsiteX21" fmla="*/ 2976922 w 2976922"/>
                <a:gd name="connsiteY21"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869579 w 2976922"/>
                <a:gd name="connsiteY17" fmla="*/ 118871 h 118871"/>
                <a:gd name="connsiteX18" fmla="*/ 2897184 w 2976922"/>
                <a:gd name="connsiteY18" fmla="*/ 118871 h 118871"/>
                <a:gd name="connsiteX19" fmla="*/ 2976922 w 2976922"/>
                <a:gd name="connsiteY19" fmla="*/ 62665 h 118871"/>
                <a:gd name="connsiteX20" fmla="*/ 2976922 w 2976922"/>
                <a:gd name="connsiteY20"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304603 w 2976922"/>
                <a:gd name="connsiteY16" fmla="*/ 118871 h 118871"/>
                <a:gd name="connsiteX17" fmla="*/ 2897184 w 2976922"/>
                <a:gd name="connsiteY17" fmla="*/ 118871 h 118871"/>
                <a:gd name="connsiteX18" fmla="*/ 2976922 w 2976922"/>
                <a:gd name="connsiteY18" fmla="*/ 62665 h 118871"/>
                <a:gd name="connsiteX19" fmla="*/ 2976922 w 2976922"/>
                <a:gd name="connsiteY19"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869579 w 2976922"/>
                <a:gd name="connsiteY11" fmla="*/ 56206 h 118871"/>
                <a:gd name="connsiteX12" fmla="*/ 79738 w 2976922"/>
                <a:gd name="connsiteY12" fmla="*/ 56206 h 118871"/>
                <a:gd name="connsiteX13" fmla="*/ 0 w 2976922"/>
                <a:gd name="connsiteY13" fmla="*/ 0 h 118871"/>
                <a:gd name="connsiteX14" fmla="*/ 0 w 2976922"/>
                <a:gd name="connsiteY14" fmla="*/ 62665 h 118871"/>
                <a:gd name="connsiteX15" fmla="*/ 79738 w 2976922"/>
                <a:gd name="connsiteY15" fmla="*/ 118871 h 118871"/>
                <a:gd name="connsiteX16" fmla="*/ 2897184 w 2976922"/>
                <a:gd name="connsiteY16" fmla="*/ 118871 h 118871"/>
                <a:gd name="connsiteX17" fmla="*/ 2976922 w 2976922"/>
                <a:gd name="connsiteY17" fmla="*/ 62665 h 118871"/>
                <a:gd name="connsiteX18" fmla="*/ 2976922 w 2976922"/>
                <a:gd name="connsiteY18"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969337 w 2976922"/>
                <a:gd name="connsiteY9" fmla="*/ 56307 h 118871"/>
                <a:gd name="connsiteX10" fmla="*/ 869579 w 2976922"/>
                <a:gd name="connsiteY10" fmla="*/ 56307 h 118871"/>
                <a:gd name="connsiteX11" fmla="*/ 79738 w 2976922"/>
                <a:gd name="connsiteY11" fmla="*/ 56206 h 118871"/>
                <a:gd name="connsiteX12" fmla="*/ 0 w 2976922"/>
                <a:gd name="connsiteY12" fmla="*/ 0 h 118871"/>
                <a:gd name="connsiteX13" fmla="*/ 0 w 2976922"/>
                <a:gd name="connsiteY13" fmla="*/ 62665 h 118871"/>
                <a:gd name="connsiteX14" fmla="*/ 79738 w 2976922"/>
                <a:gd name="connsiteY14" fmla="*/ 118871 h 118871"/>
                <a:gd name="connsiteX15" fmla="*/ 2897184 w 2976922"/>
                <a:gd name="connsiteY15" fmla="*/ 118871 h 118871"/>
                <a:gd name="connsiteX16" fmla="*/ 2976922 w 2976922"/>
                <a:gd name="connsiteY16" fmla="*/ 62665 h 118871"/>
                <a:gd name="connsiteX17" fmla="*/ 2976922 w 2976922"/>
                <a:gd name="connsiteY17"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869579 w 2976922"/>
                <a:gd name="connsiteY9" fmla="*/ 56307 h 118871"/>
                <a:gd name="connsiteX10" fmla="*/ 79738 w 2976922"/>
                <a:gd name="connsiteY10" fmla="*/ 56206 h 118871"/>
                <a:gd name="connsiteX11" fmla="*/ 0 w 2976922"/>
                <a:gd name="connsiteY11" fmla="*/ 0 h 118871"/>
                <a:gd name="connsiteX12" fmla="*/ 0 w 2976922"/>
                <a:gd name="connsiteY12" fmla="*/ 62665 h 118871"/>
                <a:gd name="connsiteX13" fmla="*/ 79738 w 2976922"/>
                <a:gd name="connsiteY13" fmla="*/ 118871 h 118871"/>
                <a:gd name="connsiteX14" fmla="*/ 2897184 w 2976922"/>
                <a:gd name="connsiteY14" fmla="*/ 118871 h 118871"/>
                <a:gd name="connsiteX15" fmla="*/ 2976922 w 2976922"/>
                <a:gd name="connsiteY15" fmla="*/ 62665 h 118871"/>
                <a:gd name="connsiteX16" fmla="*/ 2976922 w 2976922"/>
                <a:gd name="connsiteY16"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969337 w 2976922"/>
                <a:gd name="connsiteY8" fmla="*/ 56206 h 118871"/>
                <a:gd name="connsiteX9" fmla="*/ 79738 w 2976922"/>
                <a:gd name="connsiteY9" fmla="*/ 56206 h 118871"/>
                <a:gd name="connsiteX10" fmla="*/ 0 w 2976922"/>
                <a:gd name="connsiteY10" fmla="*/ 0 h 118871"/>
                <a:gd name="connsiteX11" fmla="*/ 0 w 2976922"/>
                <a:gd name="connsiteY11" fmla="*/ 62665 h 118871"/>
                <a:gd name="connsiteX12" fmla="*/ 79738 w 2976922"/>
                <a:gd name="connsiteY12" fmla="*/ 118871 h 118871"/>
                <a:gd name="connsiteX13" fmla="*/ 2897184 w 2976922"/>
                <a:gd name="connsiteY13" fmla="*/ 118871 h 118871"/>
                <a:gd name="connsiteX14" fmla="*/ 2976922 w 2976922"/>
                <a:gd name="connsiteY14" fmla="*/ 62665 h 118871"/>
                <a:gd name="connsiteX15" fmla="*/ 2976922 w 2976922"/>
                <a:gd name="connsiteY15"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0 h 118871"/>
                <a:gd name="connsiteX7" fmla="*/ 1138006 w 2976922"/>
                <a:gd name="connsiteY7" fmla="*/ 56206 h 118871"/>
                <a:gd name="connsiteX8" fmla="*/ 79738 w 2976922"/>
                <a:gd name="connsiteY8" fmla="*/ 56206 h 118871"/>
                <a:gd name="connsiteX9" fmla="*/ 0 w 2976922"/>
                <a:gd name="connsiteY9" fmla="*/ 0 h 118871"/>
                <a:gd name="connsiteX10" fmla="*/ 0 w 2976922"/>
                <a:gd name="connsiteY10" fmla="*/ 62665 h 118871"/>
                <a:gd name="connsiteX11" fmla="*/ 79738 w 2976922"/>
                <a:gd name="connsiteY11" fmla="*/ 118871 h 118871"/>
                <a:gd name="connsiteX12" fmla="*/ 2897184 w 2976922"/>
                <a:gd name="connsiteY12" fmla="*/ 118871 h 118871"/>
                <a:gd name="connsiteX13" fmla="*/ 2976922 w 2976922"/>
                <a:gd name="connsiteY13" fmla="*/ 62665 h 118871"/>
                <a:gd name="connsiteX14" fmla="*/ 2976922 w 2976922"/>
                <a:gd name="connsiteY14"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1138006 w 2976922"/>
                <a:gd name="connsiteY6" fmla="*/ 56206 h 118871"/>
                <a:gd name="connsiteX7" fmla="*/ 79738 w 2976922"/>
                <a:gd name="connsiteY7" fmla="*/ 56206 h 118871"/>
                <a:gd name="connsiteX8" fmla="*/ 0 w 2976922"/>
                <a:gd name="connsiteY8" fmla="*/ 0 h 118871"/>
                <a:gd name="connsiteX9" fmla="*/ 0 w 2976922"/>
                <a:gd name="connsiteY9" fmla="*/ 62665 h 118871"/>
                <a:gd name="connsiteX10" fmla="*/ 79738 w 2976922"/>
                <a:gd name="connsiteY10" fmla="*/ 118871 h 118871"/>
                <a:gd name="connsiteX11" fmla="*/ 2897184 w 2976922"/>
                <a:gd name="connsiteY11" fmla="*/ 118871 h 118871"/>
                <a:gd name="connsiteX12" fmla="*/ 2976922 w 2976922"/>
                <a:gd name="connsiteY12" fmla="*/ 62665 h 118871"/>
                <a:gd name="connsiteX13" fmla="*/ 2976922 w 2976922"/>
                <a:gd name="connsiteY13"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1217744 w 2976922"/>
                <a:gd name="connsiteY5" fmla="*/ 56206 h 118871"/>
                <a:gd name="connsiteX6" fmla="*/ 79738 w 2976922"/>
                <a:gd name="connsiteY6" fmla="*/ 56206 h 118871"/>
                <a:gd name="connsiteX7" fmla="*/ 0 w 2976922"/>
                <a:gd name="connsiteY7" fmla="*/ 0 h 118871"/>
                <a:gd name="connsiteX8" fmla="*/ 0 w 2976922"/>
                <a:gd name="connsiteY8" fmla="*/ 62665 h 118871"/>
                <a:gd name="connsiteX9" fmla="*/ 79738 w 2976922"/>
                <a:gd name="connsiteY9" fmla="*/ 118871 h 118871"/>
                <a:gd name="connsiteX10" fmla="*/ 2897184 w 2976922"/>
                <a:gd name="connsiteY10" fmla="*/ 118871 h 118871"/>
                <a:gd name="connsiteX11" fmla="*/ 2976922 w 2976922"/>
                <a:gd name="connsiteY11" fmla="*/ 62665 h 118871"/>
                <a:gd name="connsiteX12" fmla="*/ 2976922 w 2976922"/>
                <a:gd name="connsiteY12"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838916 w 2976922"/>
                <a:gd name="connsiteY3" fmla="*/ 0 h 118871"/>
                <a:gd name="connsiteX4" fmla="*/ 1759178 w 2976922"/>
                <a:gd name="connsiteY4" fmla="*/ 56206 h 118871"/>
                <a:gd name="connsiteX5" fmla="*/ 79738 w 2976922"/>
                <a:gd name="connsiteY5" fmla="*/ 56206 h 118871"/>
                <a:gd name="connsiteX6" fmla="*/ 0 w 2976922"/>
                <a:gd name="connsiteY6" fmla="*/ 0 h 118871"/>
                <a:gd name="connsiteX7" fmla="*/ 0 w 2976922"/>
                <a:gd name="connsiteY7" fmla="*/ 62665 h 118871"/>
                <a:gd name="connsiteX8" fmla="*/ 79738 w 2976922"/>
                <a:gd name="connsiteY8" fmla="*/ 118871 h 118871"/>
                <a:gd name="connsiteX9" fmla="*/ 2897184 w 2976922"/>
                <a:gd name="connsiteY9" fmla="*/ 118871 h 118871"/>
                <a:gd name="connsiteX10" fmla="*/ 2976922 w 2976922"/>
                <a:gd name="connsiteY10" fmla="*/ 62665 h 118871"/>
                <a:gd name="connsiteX11" fmla="*/ 2976922 w 2976922"/>
                <a:gd name="connsiteY11"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1759178 w 2976922"/>
                <a:gd name="connsiteY3" fmla="*/ 56206 h 118871"/>
                <a:gd name="connsiteX4" fmla="*/ 79738 w 2976922"/>
                <a:gd name="connsiteY4" fmla="*/ 56206 h 118871"/>
                <a:gd name="connsiteX5" fmla="*/ 0 w 2976922"/>
                <a:gd name="connsiteY5" fmla="*/ 0 h 118871"/>
                <a:gd name="connsiteX6" fmla="*/ 0 w 2976922"/>
                <a:gd name="connsiteY6" fmla="*/ 62665 h 118871"/>
                <a:gd name="connsiteX7" fmla="*/ 79738 w 2976922"/>
                <a:gd name="connsiteY7" fmla="*/ 118871 h 118871"/>
                <a:gd name="connsiteX8" fmla="*/ 2897184 w 2976922"/>
                <a:gd name="connsiteY8" fmla="*/ 118871 h 118871"/>
                <a:gd name="connsiteX9" fmla="*/ 2976922 w 2976922"/>
                <a:gd name="connsiteY9" fmla="*/ 62665 h 118871"/>
                <a:gd name="connsiteX10" fmla="*/ 2976922 w 2976922"/>
                <a:gd name="connsiteY10" fmla="*/ 0 h 118871"/>
                <a:gd name="connsiteX0" fmla="*/ 2976922 w 2976922"/>
                <a:gd name="connsiteY0" fmla="*/ 0 h 118871"/>
                <a:gd name="connsiteX1" fmla="*/ 2897184 w 2976922"/>
                <a:gd name="connsiteY1" fmla="*/ 56206 h 118871"/>
                <a:gd name="connsiteX2" fmla="*/ 1838916 w 2976922"/>
                <a:gd name="connsiteY2" fmla="*/ 56206 h 118871"/>
                <a:gd name="connsiteX3" fmla="*/ 79738 w 2976922"/>
                <a:gd name="connsiteY3" fmla="*/ 56206 h 118871"/>
                <a:gd name="connsiteX4" fmla="*/ 0 w 2976922"/>
                <a:gd name="connsiteY4" fmla="*/ 0 h 118871"/>
                <a:gd name="connsiteX5" fmla="*/ 0 w 2976922"/>
                <a:gd name="connsiteY5" fmla="*/ 62665 h 118871"/>
                <a:gd name="connsiteX6" fmla="*/ 79738 w 2976922"/>
                <a:gd name="connsiteY6" fmla="*/ 118871 h 118871"/>
                <a:gd name="connsiteX7" fmla="*/ 2897184 w 2976922"/>
                <a:gd name="connsiteY7" fmla="*/ 118871 h 118871"/>
                <a:gd name="connsiteX8" fmla="*/ 2976922 w 2976922"/>
                <a:gd name="connsiteY8" fmla="*/ 62665 h 118871"/>
                <a:gd name="connsiteX9" fmla="*/ 2976922 w 2976922"/>
                <a:gd name="connsiteY9" fmla="*/ 0 h 118871"/>
                <a:gd name="connsiteX0" fmla="*/ 2976922 w 2976922"/>
                <a:gd name="connsiteY0" fmla="*/ 0 h 118871"/>
                <a:gd name="connsiteX1" fmla="*/ 2897184 w 2976922"/>
                <a:gd name="connsiteY1" fmla="*/ 56206 h 118871"/>
                <a:gd name="connsiteX2" fmla="*/ 79738 w 2976922"/>
                <a:gd name="connsiteY2" fmla="*/ 56206 h 118871"/>
                <a:gd name="connsiteX3" fmla="*/ 0 w 2976922"/>
                <a:gd name="connsiteY3" fmla="*/ 0 h 118871"/>
                <a:gd name="connsiteX4" fmla="*/ 0 w 2976922"/>
                <a:gd name="connsiteY4" fmla="*/ 62665 h 118871"/>
                <a:gd name="connsiteX5" fmla="*/ 79738 w 2976922"/>
                <a:gd name="connsiteY5" fmla="*/ 118871 h 118871"/>
                <a:gd name="connsiteX6" fmla="*/ 2897184 w 2976922"/>
                <a:gd name="connsiteY6" fmla="*/ 118871 h 118871"/>
                <a:gd name="connsiteX7" fmla="*/ 2976922 w 2976922"/>
                <a:gd name="connsiteY7" fmla="*/ 62665 h 118871"/>
                <a:gd name="connsiteX8" fmla="*/ 2976922 w 2976922"/>
                <a:gd name="connsiteY8" fmla="*/ 0 h 118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6922" h="118871">
                  <a:moveTo>
                    <a:pt x="2976922" y="0"/>
                  </a:moveTo>
                  <a:cubicBezTo>
                    <a:pt x="2976922" y="31042"/>
                    <a:pt x="2941222" y="56206"/>
                    <a:pt x="2897184" y="56206"/>
                  </a:cubicBezTo>
                  <a:lnTo>
                    <a:pt x="79738" y="56206"/>
                  </a:lnTo>
                  <a:cubicBezTo>
                    <a:pt x="35700" y="56206"/>
                    <a:pt x="0" y="31042"/>
                    <a:pt x="0" y="0"/>
                  </a:cubicBezTo>
                  <a:lnTo>
                    <a:pt x="0" y="62665"/>
                  </a:lnTo>
                  <a:cubicBezTo>
                    <a:pt x="0" y="93707"/>
                    <a:pt x="35700" y="118871"/>
                    <a:pt x="79738" y="118871"/>
                  </a:cubicBezTo>
                  <a:lnTo>
                    <a:pt x="2897184" y="118871"/>
                  </a:lnTo>
                  <a:cubicBezTo>
                    <a:pt x="2941222" y="118871"/>
                    <a:pt x="2976922" y="93707"/>
                    <a:pt x="2976922" y="62665"/>
                  </a:cubicBezTo>
                  <a:lnTo>
                    <a:pt x="2976922" y="0"/>
                  </a:lnTo>
                  <a:close/>
                </a:path>
              </a:pathLst>
            </a:custGeom>
            <a:solidFill>
              <a:srgbClr val="E36800"/>
            </a:solid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endParaRPr lang="en-US" sz="24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5" name="Rectangle 61"/>
            <p:cNvSpPr>
              <a:spLocks/>
            </p:cNvSpPr>
            <p:nvPr/>
          </p:nvSpPr>
          <p:spPr bwMode="auto">
            <a:xfrm rot="10800000" flipH="1">
              <a:off x="4377069" y="3279691"/>
              <a:ext cx="1820507" cy="95920"/>
            </a:xfrm>
            <a:custGeom>
              <a:avLst/>
              <a:gdLst>
                <a:gd name="connsiteX0" fmla="*/ 79738 w 2256683"/>
                <a:gd name="connsiteY0" fmla="*/ 118871 h 118871"/>
                <a:gd name="connsiteX1" fmla="*/ 497505 w 2256683"/>
                <a:gd name="connsiteY1" fmla="*/ 118871 h 118871"/>
                <a:gd name="connsiteX2" fmla="*/ 722370 w 2256683"/>
                <a:gd name="connsiteY2" fmla="*/ 118871 h 118871"/>
                <a:gd name="connsiteX3" fmla="*/ 869579 w 2256683"/>
                <a:gd name="connsiteY3" fmla="*/ 118871 h 118871"/>
                <a:gd name="connsiteX4" fmla="*/ 969337 w 2256683"/>
                <a:gd name="connsiteY4" fmla="*/ 118871 h 118871"/>
                <a:gd name="connsiteX5" fmla="*/ 1219003 w 2256683"/>
                <a:gd name="connsiteY5" fmla="*/ 118871 h 118871"/>
                <a:gd name="connsiteX6" fmla="*/ 1287346 w 2256683"/>
                <a:gd name="connsiteY6" fmla="*/ 118871 h 118871"/>
                <a:gd name="connsiteX7" fmla="*/ 1387104 w 2256683"/>
                <a:gd name="connsiteY7" fmla="*/ 118871 h 118871"/>
                <a:gd name="connsiteX8" fmla="*/ 1636770 w 2256683"/>
                <a:gd name="connsiteY8" fmla="*/ 118871 h 118871"/>
                <a:gd name="connsiteX9" fmla="*/ 1759178 w 2256683"/>
                <a:gd name="connsiteY9" fmla="*/ 118871 h 118871"/>
                <a:gd name="connsiteX10" fmla="*/ 2176945 w 2256683"/>
                <a:gd name="connsiteY10" fmla="*/ 118871 h 118871"/>
                <a:gd name="connsiteX11" fmla="*/ 2256683 w 2256683"/>
                <a:gd name="connsiteY11" fmla="*/ 62665 h 118871"/>
                <a:gd name="connsiteX12" fmla="*/ 2256683 w 2256683"/>
                <a:gd name="connsiteY12" fmla="*/ 0 h 118871"/>
                <a:gd name="connsiteX13" fmla="*/ 2176945 w 2256683"/>
                <a:gd name="connsiteY13" fmla="*/ 56206 h 118871"/>
                <a:gd name="connsiteX14" fmla="*/ 1838916 w 2256683"/>
                <a:gd name="connsiteY14" fmla="*/ 56206 h 118871"/>
                <a:gd name="connsiteX15" fmla="*/ 1838916 w 2256683"/>
                <a:gd name="connsiteY15" fmla="*/ 0 h 118871"/>
                <a:gd name="connsiteX16" fmla="*/ 1759178 w 2256683"/>
                <a:gd name="connsiteY16" fmla="*/ 56206 h 118871"/>
                <a:gd name="connsiteX17" fmla="*/ 1387104 w 2256683"/>
                <a:gd name="connsiteY17" fmla="*/ 56206 h 118871"/>
                <a:gd name="connsiteX18" fmla="*/ 1287346 w 2256683"/>
                <a:gd name="connsiteY18" fmla="*/ 56206 h 118871"/>
                <a:gd name="connsiteX19" fmla="*/ 969337 w 2256683"/>
                <a:gd name="connsiteY19" fmla="*/ 56206 h 118871"/>
                <a:gd name="connsiteX20" fmla="*/ 869579 w 2256683"/>
                <a:gd name="connsiteY20" fmla="*/ 56206 h 118871"/>
                <a:gd name="connsiteX21" fmla="*/ 497505 w 2256683"/>
                <a:gd name="connsiteY21" fmla="*/ 56206 h 118871"/>
                <a:gd name="connsiteX22" fmla="*/ 417767 w 2256683"/>
                <a:gd name="connsiteY22" fmla="*/ 0 h 118871"/>
                <a:gd name="connsiteX23" fmla="*/ 417767 w 2256683"/>
                <a:gd name="connsiteY23" fmla="*/ 56206 h 118871"/>
                <a:gd name="connsiteX24" fmla="*/ 79738 w 2256683"/>
                <a:gd name="connsiteY24" fmla="*/ 56206 h 118871"/>
                <a:gd name="connsiteX25" fmla="*/ 0 w 2256683"/>
                <a:gd name="connsiteY25" fmla="*/ 0 h 118871"/>
                <a:gd name="connsiteX26" fmla="*/ 0 w 2256683"/>
                <a:gd name="connsiteY26" fmla="*/ 62665 h 118871"/>
                <a:gd name="connsiteX27" fmla="*/ 79738 w 2256683"/>
                <a:gd name="connsiteY27" fmla="*/ 118871 h 118871"/>
                <a:gd name="connsiteX0" fmla="*/ 79738 w 2256683"/>
                <a:gd name="connsiteY0" fmla="*/ 118871 h 118871"/>
                <a:gd name="connsiteX1" fmla="*/ 722370 w 2256683"/>
                <a:gd name="connsiteY1" fmla="*/ 118871 h 118871"/>
                <a:gd name="connsiteX2" fmla="*/ 869579 w 2256683"/>
                <a:gd name="connsiteY2" fmla="*/ 118871 h 118871"/>
                <a:gd name="connsiteX3" fmla="*/ 969337 w 2256683"/>
                <a:gd name="connsiteY3" fmla="*/ 118871 h 118871"/>
                <a:gd name="connsiteX4" fmla="*/ 1219003 w 2256683"/>
                <a:gd name="connsiteY4" fmla="*/ 118871 h 118871"/>
                <a:gd name="connsiteX5" fmla="*/ 1287346 w 2256683"/>
                <a:gd name="connsiteY5" fmla="*/ 118871 h 118871"/>
                <a:gd name="connsiteX6" fmla="*/ 1387104 w 2256683"/>
                <a:gd name="connsiteY6" fmla="*/ 118871 h 118871"/>
                <a:gd name="connsiteX7" fmla="*/ 1636770 w 2256683"/>
                <a:gd name="connsiteY7" fmla="*/ 118871 h 118871"/>
                <a:gd name="connsiteX8" fmla="*/ 1759178 w 2256683"/>
                <a:gd name="connsiteY8" fmla="*/ 118871 h 118871"/>
                <a:gd name="connsiteX9" fmla="*/ 2176945 w 2256683"/>
                <a:gd name="connsiteY9" fmla="*/ 118871 h 118871"/>
                <a:gd name="connsiteX10" fmla="*/ 2256683 w 2256683"/>
                <a:gd name="connsiteY10" fmla="*/ 62665 h 118871"/>
                <a:gd name="connsiteX11" fmla="*/ 2256683 w 2256683"/>
                <a:gd name="connsiteY11" fmla="*/ 0 h 118871"/>
                <a:gd name="connsiteX12" fmla="*/ 2176945 w 2256683"/>
                <a:gd name="connsiteY12" fmla="*/ 56206 h 118871"/>
                <a:gd name="connsiteX13" fmla="*/ 1838916 w 2256683"/>
                <a:gd name="connsiteY13" fmla="*/ 56206 h 118871"/>
                <a:gd name="connsiteX14" fmla="*/ 1838916 w 2256683"/>
                <a:gd name="connsiteY14" fmla="*/ 0 h 118871"/>
                <a:gd name="connsiteX15" fmla="*/ 1759178 w 2256683"/>
                <a:gd name="connsiteY15" fmla="*/ 56206 h 118871"/>
                <a:gd name="connsiteX16" fmla="*/ 1387104 w 2256683"/>
                <a:gd name="connsiteY16" fmla="*/ 56206 h 118871"/>
                <a:gd name="connsiteX17" fmla="*/ 1287346 w 2256683"/>
                <a:gd name="connsiteY17" fmla="*/ 56206 h 118871"/>
                <a:gd name="connsiteX18" fmla="*/ 969337 w 2256683"/>
                <a:gd name="connsiteY18" fmla="*/ 56206 h 118871"/>
                <a:gd name="connsiteX19" fmla="*/ 869579 w 2256683"/>
                <a:gd name="connsiteY19" fmla="*/ 56206 h 118871"/>
                <a:gd name="connsiteX20" fmla="*/ 497505 w 2256683"/>
                <a:gd name="connsiteY20" fmla="*/ 56206 h 118871"/>
                <a:gd name="connsiteX21" fmla="*/ 417767 w 2256683"/>
                <a:gd name="connsiteY21" fmla="*/ 0 h 118871"/>
                <a:gd name="connsiteX22" fmla="*/ 417767 w 2256683"/>
                <a:gd name="connsiteY22" fmla="*/ 56206 h 118871"/>
                <a:gd name="connsiteX23" fmla="*/ 79738 w 2256683"/>
                <a:gd name="connsiteY23" fmla="*/ 56206 h 118871"/>
                <a:gd name="connsiteX24" fmla="*/ 0 w 2256683"/>
                <a:gd name="connsiteY24" fmla="*/ 0 h 118871"/>
                <a:gd name="connsiteX25" fmla="*/ 0 w 2256683"/>
                <a:gd name="connsiteY25" fmla="*/ 62665 h 118871"/>
                <a:gd name="connsiteX26" fmla="*/ 79738 w 2256683"/>
                <a:gd name="connsiteY26" fmla="*/ 118871 h 118871"/>
                <a:gd name="connsiteX0" fmla="*/ 79738 w 2256683"/>
                <a:gd name="connsiteY0" fmla="*/ 118871 h 118871"/>
                <a:gd name="connsiteX1" fmla="*/ 869579 w 2256683"/>
                <a:gd name="connsiteY1" fmla="*/ 118871 h 118871"/>
                <a:gd name="connsiteX2" fmla="*/ 969337 w 2256683"/>
                <a:gd name="connsiteY2" fmla="*/ 118871 h 118871"/>
                <a:gd name="connsiteX3" fmla="*/ 1219003 w 2256683"/>
                <a:gd name="connsiteY3" fmla="*/ 118871 h 118871"/>
                <a:gd name="connsiteX4" fmla="*/ 1287346 w 2256683"/>
                <a:gd name="connsiteY4" fmla="*/ 118871 h 118871"/>
                <a:gd name="connsiteX5" fmla="*/ 1387104 w 2256683"/>
                <a:gd name="connsiteY5" fmla="*/ 118871 h 118871"/>
                <a:gd name="connsiteX6" fmla="*/ 1636770 w 2256683"/>
                <a:gd name="connsiteY6" fmla="*/ 118871 h 118871"/>
                <a:gd name="connsiteX7" fmla="*/ 1759178 w 2256683"/>
                <a:gd name="connsiteY7" fmla="*/ 118871 h 118871"/>
                <a:gd name="connsiteX8" fmla="*/ 2176945 w 2256683"/>
                <a:gd name="connsiteY8" fmla="*/ 118871 h 118871"/>
                <a:gd name="connsiteX9" fmla="*/ 2256683 w 2256683"/>
                <a:gd name="connsiteY9" fmla="*/ 62665 h 118871"/>
                <a:gd name="connsiteX10" fmla="*/ 2256683 w 2256683"/>
                <a:gd name="connsiteY10" fmla="*/ 0 h 118871"/>
                <a:gd name="connsiteX11" fmla="*/ 2176945 w 2256683"/>
                <a:gd name="connsiteY11" fmla="*/ 56206 h 118871"/>
                <a:gd name="connsiteX12" fmla="*/ 1838916 w 2256683"/>
                <a:gd name="connsiteY12" fmla="*/ 56206 h 118871"/>
                <a:gd name="connsiteX13" fmla="*/ 1838916 w 2256683"/>
                <a:gd name="connsiteY13" fmla="*/ 0 h 118871"/>
                <a:gd name="connsiteX14" fmla="*/ 1759178 w 2256683"/>
                <a:gd name="connsiteY14" fmla="*/ 56206 h 118871"/>
                <a:gd name="connsiteX15" fmla="*/ 1387104 w 2256683"/>
                <a:gd name="connsiteY15" fmla="*/ 56206 h 118871"/>
                <a:gd name="connsiteX16" fmla="*/ 1287346 w 2256683"/>
                <a:gd name="connsiteY16" fmla="*/ 56206 h 118871"/>
                <a:gd name="connsiteX17" fmla="*/ 969337 w 2256683"/>
                <a:gd name="connsiteY17" fmla="*/ 56206 h 118871"/>
                <a:gd name="connsiteX18" fmla="*/ 869579 w 2256683"/>
                <a:gd name="connsiteY18" fmla="*/ 56206 h 118871"/>
                <a:gd name="connsiteX19" fmla="*/ 497505 w 2256683"/>
                <a:gd name="connsiteY19" fmla="*/ 56206 h 118871"/>
                <a:gd name="connsiteX20" fmla="*/ 417767 w 2256683"/>
                <a:gd name="connsiteY20" fmla="*/ 0 h 118871"/>
                <a:gd name="connsiteX21" fmla="*/ 417767 w 2256683"/>
                <a:gd name="connsiteY21" fmla="*/ 56206 h 118871"/>
                <a:gd name="connsiteX22" fmla="*/ 79738 w 2256683"/>
                <a:gd name="connsiteY22" fmla="*/ 56206 h 118871"/>
                <a:gd name="connsiteX23" fmla="*/ 0 w 2256683"/>
                <a:gd name="connsiteY23" fmla="*/ 0 h 118871"/>
                <a:gd name="connsiteX24" fmla="*/ 0 w 2256683"/>
                <a:gd name="connsiteY24" fmla="*/ 62665 h 118871"/>
                <a:gd name="connsiteX25" fmla="*/ 79738 w 2256683"/>
                <a:gd name="connsiteY25" fmla="*/ 118871 h 118871"/>
                <a:gd name="connsiteX0" fmla="*/ 79738 w 2256683"/>
                <a:gd name="connsiteY0" fmla="*/ 118871 h 118871"/>
                <a:gd name="connsiteX1" fmla="*/ 969337 w 2256683"/>
                <a:gd name="connsiteY1" fmla="*/ 118871 h 118871"/>
                <a:gd name="connsiteX2" fmla="*/ 1219003 w 2256683"/>
                <a:gd name="connsiteY2" fmla="*/ 118871 h 118871"/>
                <a:gd name="connsiteX3" fmla="*/ 1287346 w 2256683"/>
                <a:gd name="connsiteY3" fmla="*/ 118871 h 118871"/>
                <a:gd name="connsiteX4" fmla="*/ 1387104 w 2256683"/>
                <a:gd name="connsiteY4" fmla="*/ 118871 h 118871"/>
                <a:gd name="connsiteX5" fmla="*/ 1636770 w 2256683"/>
                <a:gd name="connsiteY5" fmla="*/ 118871 h 118871"/>
                <a:gd name="connsiteX6" fmla="*/ 1759178 w 2256683"/>
                <a:gd name="connsiteY6" fmla="*/ 118871 h 118871"/>
                <a:gd name="connsiteX7" fmla="*/ 2176945 w 2256683"/>
                <a:gd name="connsiteY7" fmla="*/ 118871 h 118871"/>
                <a:gd name="connsiteX8" fmla="*/ 2256683 w 2256683"/>
                <a:gd name="connsiteY8" fmla="*/ 62665 h 118871"/>
                <a:gd name="connsiteX9" fmla="*/ 2256683 w 2256683"/>
                <a:gd name="connsiteY9" fmla="*/ 0 h 118871"/>
                <a:gd name="connsiteX10" fmla="*/ 2176945 w 2256683"/>
                <a:gd name="connsiteY10" fmla="*/ 56206 h 118871"/>
                <a:gd name="connsiteX11" fmla="*/ 1838916 w 2256683"/>
                <a:gd name="connsiteY11" fmla="*/ 56206 h 118871"/>
                <a:gd name="connsiteX12" fmla="*/ 1838916 w 2256683"/>
                <a:gd name="connsiteY12" fmla="*/ 0 h 118871"/>
                <a:gd name="connsiteX13" fmla="*/ 1759178 w 2256683"/>
                <a:gd name="connsiteY13" fmla="*/ 56206 h 118871"/>
                <a:gd name="connsiteX14" fmla="*/ 1387104 w 2256683"/>
                <a:gd name="connsiteY14" fmla="*/ 56206 h 118871"/>
                <a:gd name="connsiteX15" fmla="*/ 1287346 w 2256683"/>
                <a:gd name="connsiteY15" fmla="*/ 56206 h 118871"/>
                <a:gd name="connsiteX16" fmla="*/ 969337 w 2256683"/>
                <a:gd name="connsiteY16" fmla="*/ 56206 h 118871"/>
                <a:gd name="connsiteX17" fmla="*/ 869579 w 2256683"/>
                <a:gd name="connsiteY17" fmla="*/ 56206 h 118871"/>
                <a:gd name="connsiteX18" fmla="*/ 497505 w 2256683"/>
                <a:gd name="connsiteY18" fmla="*/ 56206 h 118871"/>
                <a:gd name="connsiteX19" fmla="*/ 417767 w 2256683"/>
                <a:gd name="connsiteY19" fmla="*/ 0 h 118871"/>
                <a:gd name="connsiteX20" fmla="*/ 417767 w 2256683"/>
                <a:gd name="connsiteY20" fmla="*/ 56206 h 118871"/>
                <a:gd name="connsiteX21" fmla="*/ 79738 w 2256683"/>
                <a:gd name="connsiteY21" fmla="*/ 56206 h 118871"/>
                <a:gd name="connsiteX22" fmla="*/ 0 w 2256683"/>
                <a:gd name="connsiteY22" fmla="*/ 0 h 118871"/>
                <a:gd name="connsiteX23" fmla="*/ 0 w 2256683"/>
                <a:gd name="connsiteY23" fmla="*/ 62665 h 118871"/>
                <a:gd name="connsiteX24" fmla="*/ 79738 w 2256683"/>
                <a:gd name="connsiteY24" fmla="*/ 118871 h 118871"/>
                <a:gd name="connsiteX0" fmla="*/ 79738 w 2256683"/>
                <a:gd name="connsiteY0" fmla="*/ 118871 h 118871"/>
                <a:gd name="connsiteX1" fmla="*/ 1219003 w 2256683"/>
                <a:gd name="connsiteY1" fmla="*/ 118871 h 118871"/>
                <a:gd name="connsiteX2" fmla="*/ 1287346 w 2256683"/>
                <a:gd name="connsiteY2" fmla="*/ 118871 h 118871"/>
                <a:gd name="connsiteX3" fmla="*/ 1387104 w 2256683"/>
                <a:gd name="connsiteY3" fmla="*/ 118871 h 118871"/>
                <a:gd name="connsiteX4" fmla="*/ 1636770 w 2256683"/>
                <a:gd name="connsiteY4" fmla="*/ 118871 h 118871"/>
                <a:gd name="connsiteX5" fmla="*/ 1759178 w 2256683"/>
                <a:gd name="connsiteY5" fmla="*/ 118871 h 118871"/>
                <a:gd name="connsiteX6" fmla="*/ 2176945 w 2256683"/>
                <a:gd name="connsiteY6" fmla="*/ 118871 h 118871"/>
                <a:gd name="connsiteX7" fmla="*/ 2256683 w 2256683"/>
                <a:gd name="connsiteY7" fmla="*/ 62665 h 118871"/>
                <a:gd name="connsiteX8" fmla="*/ 2256683 w 2256683"/>
                <a:gd name="connsiteY8" fmla="*/ 0 h 118871"/>
                <a:gd name="connsiteX9" fmla="*/ 2176945 w 2256683"/>
                <a:gd name="connsiteY9" fmla="*/ 56206 h 118871"/>
                <a:gd name="connsiteX10" fmla="*/ 1838916 w 2256683"/>
                <a:gd name="connsiteY10" fmla="*/ 56206 h 118871"/>
                <a:gd name="connsiteX11" fmla="*/ 1838916 w 2256683"/>
                <a:gd name="connsiteY11" fmla="*/ 0 h 118871"/>
                <a:gd name="connsiteX12" fmla="*/ 1759178 w 2256683"/>
                <a:gd name="connsiteY12" fmla="*/ 56206 h 118871"/>
                <a:gd name="connsiteX13" fmla="*/ 1387104 w 2256683"/>
                <a:gd name="connsiteY13" fmla="*/ 56206 h 118871"/>
                <a:gd name="connsiteX14" fmla="*/ 1287346 w 2256683"/>
                <a:gd name="connsiteY14" fmla="*/ 56206 h 118871"/>
                <a:gd name="connsiteX15" fmla="*/ 969337 w 2256683"/>
                <a:gd name="connsiteY15" fmla="*/ 56206 h 118871"/>
                <a:gd name="connsiteX16" fmla="*/ 869579 w 2256683"/>
                <a:gd name="connsiteY16" fmla="*/ 56206 h 118871"/>
                <a:gd name="connsiteX17" fmla="*/ 497505 w 2256683"/>
                <a:gd name="connsiteY17" fmla="*/ 56206 h 118871"/>
                <a:gd name="connsiteX18" fmla="*/ 417767 w 2256683"/>
                <a:gd name="connsiteY18" fmla="*/ 0 h 118871"/>
                <a:gd name="connsiteX19" fmla="*/ 417767 w 2256683"/>
                <a:gd name="connsiteY19" fmla="*/ 56206 h 118871"/>
                <a:gd name="connsiteX20" fmla="*/ 79738 w 2256683"/>
                <a:gd name="connsiteY20" fmla="*/ 56206 h 118871"/>
                <a:gd name="connsiteX21" fmla="*/ 0 w 2256683"/>
                <a:gd name="connsiteY21" fmla="*/ 0 h 118871"/>
                <a:gd name="connsiteX22" fmla="*/ 0 w 2256683"/>
                <a:gd name="connsiteY22" fmla="*/ 62665 h 118871"/>
                <a:gd name="connsiteX23" fmla="*/ 79738 w 2256683"/>
                <a:gd name="connsiteY23" fmla="*/ 118871 h 118871"/>
                <a:gd name="connsiteX0" fmla="*/ 79738 w 2256683"/>
                <a:gd name="connsiteY0" fmla="*/ 118871 h 118871"/>
                <a:gd name="connsiteX1" fmla="*/ 1287346 w 2256683"/>
                <a:gd name="connsiteY1" fmla="*/ 118871 h 118871"/>
                <a:gd name="connsiteX2" fmla="*/ 1387104 w 2256683"/>
                <a:gd name="connsiteY2" fmla="*/ 118871 h 118871"/>
                <a:gd name="connsiteX3" fmla="*/ 1636770 w 2256683"/>
                <a:gd name="connsiteY3" fmla="*/ 118871 h 118871"/>
                <a:gd name="connsiteX4" fmla="*/ 1759178 w 2256683"/>
                <a:gd name="connsiteY4" fmla="*/ 118871 h 118871"/>
                <a:gd name="connsiteX5" fmla="*/ 2176945 w 2256683"/>
                <a:gd name="connsiteY5" fmla="*/ 118871 h 118871"/>
                <a:gd name="connsiteX6" fmla="*/ 2256683 w 2256683"/>
                <a:gd name="connsiteY6" fmla="*/ 62665 h 118871"/>
                <a:gd name="connsiteX7" fmla="*/ 2256683 w 2256683"/>
                <a:gd name="connsiteY7" fmla="*/ 0 h 118871"/>
                <a:gd name="connsiteX8" fmla="*/ 2176945 w 2256683"/>
                <a:gd name="connsiteY8" fmla="*/ 56206 h 118871"/>
                <a:gd name="connsiteX9" fmla="*/ 1838916 w 2256683"/>
                <a:gd name="connsiteY9" fmla="*/ 56206 h 118871"/>
                <a:gd name="connsiteX10" fmla="*/ 1838916 w 2256683"/>
                <a:gd name="connsiteY10" fmla="*/ 0 h 118871"/>
                <a:gd name="connsiteX11" fmla="*/ 1759178 w 2256683"/>
                <a:gd name="connsiteY11" fmla="*/ 56206 h 118871"/>
                <a:gd name="connsiteX12" fmla="*/ 1387104 w 2256683"/>
                <a:gd name="connsiteY12" fmla="*/ 56206 h 118871"/>
                <a:gd name="connsiteX13" fmla="*/ 1287346 w 2256683"/>
                <a:gd name="connsiteY13" fmla="*/ 56206 h 118871"/>
                <a:gd name="connsiteX14" fmla="*/ 969337 w 2256683"/>
                <a:gd name="connsiteY14" fmla="*/ 56206 h 118871"/>
                <a:gd name="connsiteX15" fmla="*/ 869579 w 2256683"/>
                <a:gd name="connsiteY15" fmla="*/ 56206 h 118871"/>
                <a:gd name="connsiteX16" fmla="*/ 497505 w 2256683"/>
                <a:gd name="connsiteY16" fmla="*/ 56206 h 118871"/>
                <a:gd name="connsiteX17" fmla="*/ 417767 w 2256683"/>
                <a:gd name="connsiteY17" fmla="*/ 0 h 118871"/>
                <a:gd name="connsiteX18" fmla="*/ 417767 w 2256683"/>
                <a:gd name="connsiteY18" fmla="*/ 56206 h 118871"/>
                <a:gd name="connsiteX19" fmla="*/ 79738 w 2256683"/>
                <a:gd name="connsiteY19" fmla="*/ 56206 h 118871"/>
                <a:gd name="connsiteX20" fmla="*/ 0 w 2256683"/>
                <a:gd name="connsiteY20" fmla="*/ 0 h 118871"/>
                <a:gd name="connsiteX21" fmla="*/ 0 w 2256683"/>
                <a:gd name="connsiteY21" fmla="*/ 62665 h 118871"/>
                <a:gd name="connsiteX22" fmla="*/ 79738 w 2256683"/>
                <a:gd name="connsiteY22" fmla="*/ 118871 h 118871"/>
                <a:gd name="connsiteX0" fmla="*/ 79738 w 2256683"/>
                <a:gd name="connsiteY0" fmla="*/ 118871 h 118871"/>
                <a:gd name="connsiteX1" fmla="*/ 1387104 w 2256683"/>
                <a:gd name="connsiteY1" fmla="*/ 118871 h 118871"/>
                <a:gd name="connsiteX2" fmla="*/ 1636770 w 2256683"/>
                <a:gd name="connsiteY2" fmla="*/ 118871 h 118871"/>
                <a:gd name="connsiteX3" fmla="*/ 1759178 w 2256683"/>
                <a:gd name="connsiteY3" fmla="*/ 118871 h 118871"/>
                <a:gd name="connsiteX4" fmla="*/ 2176945 w 2256683"/>
                <a:gd name="connsiteY4" fmla="*/ 118871 h 118871"/>
                <a:gd name="connsiteX5" fmla="*/ 2256683 w 2256683"/>
                <a:gd name="connsiteY5" fmla="*/ 62665 h 118871"/>
                <a:gd name="connsiteX6" fmla="*/ 2256683 w 2256683"/>
                <a:gd name="connsiteY6" fmla="*/ 0 h 118871"/>
                <a:gd name="connsiteX7" fmla="*/ 2176945 w 2256683"/>
                <a:gd name="connsiteY7" fmla="*/ 56206 h 118871"/>
                <a:gd name="connsiteX8" fmla="*/ 1838916 w 2256683"/>
                <a:gd name="connsiteY8" fmla="*/ 56206 h 118871"/>
                <a:gd name="connsiteX9" fmla="*/ 1838916 w 2256683"/>
                <a:gd name="connsiteY9" fmla="*/ 0 h 118871"/>
                <a:gd name="connsiteX10" fmla="*/ 1759178 w 2256683"/>
                <a:gd name="connsiteY10" fmla="*/ 56206 h 118871"/>
                <a:gd name="connsiteX11" fmla="*/ 1387104 w 2256683"/>
                <a:gd name="connsiteY11" fmla="*/ 56206 h 118871"/>
                <a:gd name="connsiteX12" fmla="*/ 1287346 w 2256683"/>
                <a:gd name="connsiteY12" fmla="*/ 56206 h 118871"/>
                <a:gd name="connsiteX13" fmla="*/ 969337 w 2256683"/>
                <a:gd name="connsiteY13" fmla="*/ 56206 h 118871"/>
                <a:gd name="connsiteX14" fmla="*/ 869579 w 2256683"/>
                <a:gd name="connsiteY14" fmla="*/ 56206 h 118871"/>
                <a:gd name="connsiteX15" fmla="*/ 497505 w 2256683"/>
                <a:gd name="connsiteY15" fmla="*/ 56206 h 118871"/>
                <a:gd name="connsiteX16" fmla="*/ 417767 w 2256683"/>
                <a:gd name="connsiteY16" fmla="*/ 0 h 118871"/>
                <a:gd name="connsiteX17" fmla="*/ 417767 w 2256683"/>
                <a:gd name="connsiteY17" fmla="*/ 56206 h 118871"/>
                <a:gd name="connsiteX18" fmla="*/ 79738 w 2256683"/>
                <a:gd name="connsiteY18" fmla="*/ 56206 h 118871"/>
                <a:gd name="connsiteX19" fmla="*/ 0 w 2256683"/>
                <a:gd name="connsiteY19" fmla="*/ 0 h 118871"/>
                <a:gd name="connsiteX20" fmla="*/ 0 w 2256683"/>
                <a:gd name="connsiteY20" fmla="*/ 62665 h 118871"/>
                <a:gd name="connsiteX21" fmla="*/ 79738 w 2256683"/>
                <a:gd name="connsiteY21" fmla="*/ 118871 h 118871"/>
                <a:gd name="connsiteX0" fmla="*/ 79738 w 2256683"/>
                <a:gd name="connsiteY0" fmla="*/ 118871 h 118871"/>
                <a:gd name="connsiteX1" fmla="*/ 1636770 w 2256683"/>
                <a:gd name="connsiteY1" fmla="*/ 118871 h 118871"/>
                <a:gd name="connsiteX2" fmla="*/ 1759178 w 2256683"/>
                <a:gd name="connsiteY2" fmla="*/ 118871 h 118871"/>
                <a:gd name="connsiteX3" fmla="*/ 2176945 w 2256683"/>
                <a:gd name="connsiteY3" fmla="*/ 118871 h 118871"/>
                <a:gd name="connsiteX4" fmla="*/ 2256683 w 2256683"/>
                <a:gd name="connsiteY4" fmla="*/ 62665 h 118871"/>
                <a:gd name="connsiteX5" fmla="*/ 2256683 w 2256683"/>
                <a:gd name="connsiteY5" fmla="*/ 0 h 118871"/>
                <a:gd name="connsiteX6" fmla="*/ 2176945 w 2256683"/>
                <a:gd name="connsiteY6" fmla="*/ 56206 h 118871"/>
                <a:gd name="connsiteX7" fmla="*/ 1838916 w 2256683"/>
                <a:gd name="connsiteY7" fmla="*/ 56206 h 118871"/>
                <a:gd name="connsiteX8" fmla="*/ 1838916 w 2256683"/>
                <a:gd name="connsiteY8" fmla="*/ 0 h 118871"/>
                <a:gd name="connsiteX9" fmla="*/ 1759178 w 2256683"/>
                <a:gd name="connsiteY9" fmla="*/ 56206 h 118871"/>
                <a:gd name="connsiteX10" fmla="*/ 1387104 w 2256683"/>
                <a:gd name="connsiteY10" fmla="*/ 56206 h 118871"/>
                <a:gd name="connsiteX11" fmla="*/ 1287346 w 2256683"/>
                <a:gd name="connsiteY11" fmla="*/ 56206 h 118871"/>
                <a:gd name="connsiteX12" fmla="*/ 969337 w 2256683"/>
                <a:gd name="connsiteY12" fmla="*/ 56206 h 118871"/>
                <a:gd name="connsiteX13" fmla="*/ 869579 w 2256683"/>
                <a:gd name="connsiteY13" fmla="*/ 56206 h 118871"/>
                <a:gd name="connsiteX14" fmla="*/ 497505 w 2256683"/>
                <a:gd name="connsiteY14" fmla="*/ 56206 h 118871"/>
                <a:gd name="connsiteX15" fmla="*/ 417767 w 2256683"/>
                <a:gd name="connsiteY15" fmla="*/ 0 h 118871"/>
                <a:gd name="connsiteX16" fmla="*/ 417767 w 2256683"/>
                <a:gd name="connsiteY16" fmla="*/ 56206 h 118871"/>
                <a:gd name="connsiteX17" fmla="*/ 79738 w 2256683"/>
                <a:gd name="connsiteY17" fmla="*/ 56206 h 118871"/>
                <a:gd name="connsiteX18" fmla="*/ 0 w 2256683"/>
                <a:gd name="connsiteY18" fmla="*/ 0 h 118871"/>
                <a:gd name="connsiteX19" fmla="*/ 0 w 2256683"/>
                <a:gd name="connsiteY19" fmla="*/ 62665 h 118871"/>
                <a:gd name="connsiteX20" fmla="*/ 79738 w 2256683"/>
                <a:gd name="connsiteY20" fmla="*/ 118871 h 118871"/>
                <a:gd name="connsiteX0" fmla="*/ 79738 w 2256683"/>
                <a:gd name="connsiteY0" fmla="*/ 118871 h 118871"/>
                <a:gd name="connsiteX1" fmla="*/ 1759178 w 2256683"/>
                <a:gd name="connsiteY1" fmla="*/ 118871 h 118871"/>
                <a:gd name="connsiteX2" fmla="*/ 2176945 w 2256683"/>
                <a:gd name="connsiteY2" fmla="*/ 118871 h 118871"/>
                <a:gd name="connsiteX3" fmla="*/ 2256683 w 2256683"/>
                <a:gd name="connsiteY3" fmla="*/ 62665 h 118871"/>
                <a:gd name="connsiteX4" fmla="*/ 2256683 w 2256683"/>
                <a:gd name="connsiteY4" fmla="*/ 0 h 118871"/>
                <a:gd name="connsiteX5" fmla="*/ 2176945 w 2256683"/>
                <a:gd name="connsiteY5" fmla="*/ 56206 h 118871"/>
                <a:gd name="connsiteX6" fmla="*/ 1838916 w 2256683"/>
                <a:gd name="connsiteY6" fmla="*/ 56206 h 118871"/>
                <a:gd name="connsiteX7" fmla="*/ 1838916 w 2256683"/>
                <a:gd name="connsiteY7" fmla="*/ 0 h 118871"/>
                <a:gd name="connsiteX8" fmla="*/ 1759178 w 2256683"/>
                <a:gd name="connsiteY8" fmla="*/ 56206 h 118871"/>
                <a:gd name="connsiteX9" fmla="*/ 1387104 w 2256683"/>
                <a:gd name="connsiteY9" fmla="*/ 56206 h 118871"/>
                <a:gd name="connsiteX10" fmla="*/ 1287346 w 2256683"/>
                <a:gd name="connsiteY10" fmla="*/ 56206 h 118871"/>
                <a:gd name="connsiteX11" fmla="*/ 969337 w 2256683"/>
                <a:gd name="connsiteY11" fmla="*/ 56206 h 118871"/>
                <a:gd name="connsiteX12" fmla="*/ 869579 w 2256683"/>
                <a:gd name="connsiteY12" fmla="*/ 56206 h 118871"/>
                <a:gd name="connsiteX13" fmla="*/ 497505 w 2256683"/>
                <a:gd name="connsiteY13" fmla="*/ 56206 h 118871"/>
                <a:gd name="connsiteX14" fmla="*/ 417767 w 2256683"/>
                <a:gd name="connsiteY14" fmla="*/ 0 h 118871"/>
                <a:gd name="connsiteX15" fmla="*/ 417767 w 2256683"/>
                <a:gd name="connsiteY15" fmla="*/ 56206 h 118871"/>
                <a:gd name="connsiteX16" fmla="*/ 79738 w 2256683"/>
                <a:gd name="connsiteY16" fmla="*/ 56206 h 118871"/>
                <a:gd name="connsiteX17" fmla="*/ 0 w 2256683"/>
                <a:gd name="connsiteY17" fmla="*/ 0 h 118871"/>
                <a:gd name="connsiteX18" fmla="*/ 0 w 2256683"/>
                <a:gd name="connsiteY18" fmla="*/ 62665 h 118871"/>
                <a:gd name="connsiteX19" fmla="*/ 79738 w 2256683"/>
                <a:gd name="connsiteY19"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1838916 w 2256683"/>
                <a:gd name="connsiteY5" fmla="*/ 56206 h 118871"/>
                <a:gd name="connsiteX6" fmla="*/ 1838916 w 2256683"/>
                <a:gd name="connsiteY6" fmla="*/ 0 h 118871"/>
                <a:gd name="connsiteX7" fmla="*/ 1759178 w 2256683"/>
                <a:gd name="connsiteY7" fmla="*/ 56206 h 118871"/>
                <a:gd name="connsiteX8" fmla="*/ 1387104 w 2256683"/>
                <a:gd name="connsiteY8" fmla="*/ 56206 h 118871"/>
                <a:gd name="connsiteX9" fmla="*/ 1287346 w 2256683"/>
                <a:gd name="connsiteY9" fmla="*/ 56206 h 118871"/>
                <a:gd name="connsiteX10" fmla="*/ 969337 w 2256683"/>
                <a:gd name="connsiteY10" fmla="*/ 56206 h 118871"/>
                <a:gd name="connsiteX11" fmla="*/ 869579 w 2256683"/>
                <a:gd name="connsiteY11" fmla="*/ 56206 h 118871"/>
                <a:gd name="connsiteX12" fmla="*/ 497505 w 2256683"/>
                <a:gd name="connsiteY12" fmla="*/ 56206 h 118871"/>
                <a:gd name="connsiteX13" fmla="*/ 417767 w 2256683"/>
                <a:gd name="connsiteY13" fmla="*/ 0 h 118871"/>
                <a:gd name="connsiteX14" fmla="*/ 417767 w 2256683"/>
                <a:gd name="connsiteY14" fmla="*/ 56206 h 118871"/>
                <a:gd name="connsiteX15" fmla="*/ 79738 w 2256683"/>
                <a:gd name="connsiteY15" fmla="*/ 56206 h 118871"/>
                <a:gd name="connsiteX16" fmla="*/ 0 w 2256683"/>
                <a:gd name="connsiteY16" fmla="*/ 0 h 118871"/>
                <a:gd name="connsiteX17" fmla="*/ 0 w 2256683"/>
                <a:gd name="connsiteY17" fmla="*/ 62665 h 118871"/>
                <a:gd name="connsiteX18" fmla="*/ 79738 w 2256683"/>
                <a:gd name="connsiteY18"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1838916 w 2256683"/>
                <a:gd name="connsiteY5" fmla="*/ 56206 h 118871"/>
                <a:gd name="connsiteX6" fmla="*/ 1759178 w 2256683"/>
                <a:gd name="connsiteY6" fmla="*/ 56206 h 118871"/>
                <a:gd name="connsiteX7" fmla="*/ 1387104 w 2256683"/>
                <a:gd name="connsiteY7" fmla="*/ 56206 h 118871"/>
                <a:gd name="connsiteX8" fmla="*/ 1287346 w 2256683"/>
                <a:gd name="connsiteY8" fmla="*/ 56206 h 118871"/>
                <a:gd name="connsiteX9" fmla="*/ 969337 w 2256683"/>
                <a:gd name="connsiteY9" fmla="*/ 56206 h 118871"/>
                <a:gd name="connsiteX10" fmla="*/ 869579 w 2256683"/>
                <a:gd name="connsiteY10" fmla="*/ 56206 h 118871"/>
                <a:gd name="connsiteX11" fmla="*/ 497505 w 2256683"/>
                <a:gd name="connsiteY11" fmla="*/ 56206 h 118871"/>
                <a:gd name="connsiteX12" fmla="*/ 417767 w 2256683"/>
                <a:gd name="connsiteY12" fmla="*/ 0 h 118871"/>
                <a:gd name="connsiteX13" fmla="*/ 417767 w 2256683"/>
                <a:gd name="connsiteY13" fmla="*/ 56206 h 118871"/>
                <a:gd name="connsiteX14" fmla="*/ 79738 w 2256683"/>
                <a:gd name="connsiteY14" fmla="*/ 56206 h 118871"/>
                <a:gd name="connsiteX15" fmla="*/ 0 w 2256683"/>
                <a:gd name="connsiteY15" fmla="*/ 0 h 118871"/>
                <a:gd name="connsiteX16" fmla="*/ 0 w 2256683"/>
                <a:gd name="connsiteY16" fmla="*/ 62665 h 118871"/>
                <a:gd name="connsiteX17" fmla="*/ 79738 w 2256683"/>
                <a:gd name="connsiteY17"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1759178 w 2256683"/>
                <a:gd name="connsiteY5" fmla="*/ 56206 h 118871"/>
                <a:gd name="connsiteX6" fmla="*/ 1387104 w 2256683"/>
                <a:gd name="connsiteY6" fmla="*/ 56206 h 118871"/>
                <a:gd name="connsiteX7" fmla="*/ 1287346 w 2256683"/>
                <a:gd name="connsiteY7" fmla="*/ 56206 h 118871"/>
                <a:gd name="connsiteX8" fmla="*/ 969337 w 2256683"/>
                <a:gd name="connsiteY8" fmla="*/ 56206 h 118871"/>
                <a:gd name="connsiteX9" fmla="*/ 869579 w 2256683"/>
                <a:gd name="connsiteY9" fmla="*/ 56206 h 118871"/>
                <a:gd name="connsiteX10" fmla="*/ 497505 w 2256683"/>
                <a:gd name="connsiteY10" fmla="*/ 56206 h 118871"/>
                <a:gd name="connsiteX11" fmla="*/ 417767 w 2256683"/>
                <a:gd name="connsiteY11" fmla="*/ 0 h 118871"/>
                <a:gd name="connsiteX12" fmla="*/ 417767 w 2256683"/>
                <a:gd name="connsiteY12" fmla="*/ 56206 h 118871"/>
                <a:gd name="connsiteX13" fmla="*/ 79738 w 2256683"/>
                <a:gd name="connsiteY13" fmla="*/ 56206 h 118871"/>
                <a:gd name="connsiteX14" fmla="*/ 0 w 2256683"/>
                <a:gd name="connsiteY14" fmla="*/ 0 h 118871"/>
                <a:gd name="connsiteX15" fmla="*/ 0 w 2256683"/>
                <a:gd name="connsiteY15" fmla="*/ 62665 h 118871"/>
                <a:gd name="connsiteX16" fmla="*/ 79738 w 2256683"/>
                <a:gd name="connsiteY16"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1387104 w 2256683"/>
                <a:gd name="connsiteY5" fmla="*/ 56206 h 118871"/>
                <a:gd name="connsiteX6" fmla="*/ 1287346 w 2256683"/>
                <a:gd name="connsiteY6" fmla="*/ 56206 h 118871"/>
                <a:gd name="connsiteX7" fmla="*/ 969337 w 2256683"/>
                <a:gd name="connsiteY7" fmla="*/ 56206 h 118871"/>
                <a:gd name="connsiteX8" fmla="*/ 869579 w 2256683"/>
                <a:gd name="connsiteY8" fmla="*/ 56206 h 118871"/>
                <a:gd name="connsiteX9" fmla="*/ 497505 w 2256683"/>
                <a:gd name="connsiteY9" fmla="*/ 56206 h 118871"/>
                <a:gd name="connsiteX10" fmla="*/ 417767 w 2256683"/>
                <a:gd name="connsiteY10" fmla="*/ 0 h 118871"/>
                <a:gd name="connsiteX11" fmla="*/ 417767 w 2256683"/>
                <a:gd name="connsiteY11" fmla="*/ 56206 h 118871"/>
                <a:gd name="connsiteX12" fmla="*/ 79738 w 2256683"/>
                <a:gd name="connsiteY12" fmla="*/ 56206 h 118871"/>
                <a:gd name="connsiteX13" fmla="*/ 0 w 2256683"/>
                <a:gd name="connsiteY13" fmla="*/ 0 h 118871"/>
                <a:gd name="connsiteX14" fmla="*/ 0 w 2256683"/>
                <a:gd name="connsiteY14" fmla="*/ 62665 h 118871"/>
                <a:gd name="connsiteX15" fmla="*/ 79738 w 2256683"/>
                <a:gd name="connsiteY15"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1287346 w 2256683"/>
                <a:gd name="connsiteY5" fmla="*/ 56206 h 118871"/>
                <a:gd name="connsiteX6" fmla="*/ 969337 w 2256683"/>
                <a:gd name="connsiteY6" fmla="*/ 56206 h 118871"/>
                <a:gd name="connsiteX7" fmla="*/ 869579 w 2256683"/>
                <a:gd name="connsiteY7" fmla="*/ 56206 h 118871"/>
                <a:gd name="connsiteX8" fmla="*/ 497505 w 2256683"/>
                <a:gd name="connsiteY8" fmla="*/ 56206 h 118871"/>
                <a:gd name="connsiteX9" fmla="*/ 417767 w 2256683"/>
                <a:gd name="connsiteY9" fmla="*/ 0 h 118871"/>
                <a:gd name="connsiteX10" fmla="*/ 417767 w 2256683"/>
                <a:gd name="connsiteY10" fmla="*/ 56206 h 118871"/>
                <a:gd name="connsiteX11" fmla="*/ 79738 w 2256683"/>
                <a:gd name="connsiteY11" fmla="*/ 56206 h 118871"/>
                <a:gd name="connsiteX12" fmla="*/ 0 w 2256683"/>
                <a:gd name="connsiteY12" fmla="*/ 0 h 118871"/>
                <a:gd name="connsiteX13" fmla="*/ 0 w 2256683"/>
                <a:gd name="connsiteY13" fmla="*/ 62665 h 118871"/>
                <a:gd name="connsiteX14" fmla="*/ 79738 w 2256683"/>
                <a:gd name="connsiteY14"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969337 w 2256683"/>
                <a:gd name="connsiteY5" fmla="*/ 56206 h 118871"/>
                <a:gd name="connsiteX6" fmla="*/ 869579 w 2256683"/>
                <a:gd name="connsiteY6" fmla="*/ 56206 h 118871"/>
                <a:gd name="connsiteX7" fmla="*/ 497505 w 2256683"/>
                <a:gd name="connsiteY7" fmla="*/ 56206 h 118871"/>
                <a:gd name="connsiteX8" fmla="*/ 417767 w 2256683"/>
                <a:gd name="connsiteY8" fmla="*/ 0 h 118871"/>
                <a:gd name="connsiteX9" fmla="*/ 417767 w 2256683"/>
                <a:gd name="connsiteY9" fmla="*/ 56206 h 118871"/>
                <a:gd name="connsiteX10" fmla="*/ 79738 w 2256683"/>
                <a:gd name="connsiteY10" fmla="*/ 56206 h 118871"/>
                <a:gd name="connsiteX11" fmla="*/ 0 w 2256683"/>
                <a:gd name="connsiteY11" fmla="*/ 0 h 118871"/>
                <a:gd name="connsiteX12" fmla="*/ 0 w 2256683"/>
                <a:gd name="connsiteY12" fmla="*/ 62665 h 118871"/>
                <a:gd name="connsiteX13" fmla="*/ 79738 w 2256683"/>
                <a:gd name="connsiteY13"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869579 w 2256683"/>
                <a:gd name="connsiteY5" fmla="*/ 56206 h 118871"/>
                <a:gd name="connsiteX6" fmla="*/ 497505 w 2256683"/>
                <a:gd name="connsiteY6" fmla="*/ 56206 h 118871"/>
                <a:gd name="connsiteX7" fmla="*/ 417767 w 2256683"/>
                <a:gd name="connsiteY7" fmla="*/ 0 h 118871"/>
                <a:gd name="connsiteX8" fmla="*/ 417767 w 2256683"/>
                <a:gd name="connsiteY8" fmla="*/ 56206 h 118871"/>
                <a:gd name="connsiteX9" fmla="*/ 79738 w 2256683"/>
                <a:gd name="connsiteY9" fmla="*/ 56206 h 118871"/>
                <a:gd name="connsiteX10" fmla="*/ 0 w 2256683"/>
                <a:gd name="connsiteY10" fmla="*/ 0 h 118871"/>
                <a:gd name="connsiteX11" fmla="*/ 0 w 2256683"/>
                <a:gd name="connsiteY11" fmla="*/ 62665 h 118871"/>
                <a:gd name="connsiteX12" fmla="*/ 79738 w 2256683"/>
                <a:gd name="connsiteY12"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497505 w 2256683"/>
                <a:gd name="connsiteY5" fmla="*/ 56206 h 118871"/>
                <a:gd name="connsiteX6" fmla="*/ 417767 w 2256683"/>
                <a:gd name="connsiteY6" fmla="*/ 0 h 118871"/>
                <a:gd name="connsiteX7" fmla="*/ 417767 w 2256683"/>
                <a:gd name="connsiteY7" fmla="*/ 56206 h 118871"/>
                <a:gd name="connsiteX8" fmla="*/ 79738 w 2256683"/>
                <a:gd name="connsiteY8" fmla="*/ 56206 h 118871"/>
                <a:gd name="connsiteX9" fmla="*/ 0 w 2256683"/>
                <a:gd name="connsiteY9" fmla="*/ 0 h 118871"/>
                <a:gd name="connsiteX10" fmla="*/ 0 w 2256683"/>
                <a:gd name="connsiteY10" fmla="*/ 62665 h 118871"/>
                <a:gd name="connsiteX11" fmla="*/ 79738 w 2256683"/>
                <a:gd name="connsiteY11"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497505 w 2256683"/>
                <a:gd name="connsiteY5" fmla="*/ 56206 h 118871"/>
                <a:gd name="connsiteX6" fmla="*/ 417767 w 2256683"/>
                <a:gd name="connsiteY6" fmla="*/ 56206 h 118871"/>
                <a:gd name="connsiteX7" fmla="*/ 79738 w 2256683"/>
                <a:gd name="connsiteY7" fmla="*/ 56206 h 118871"/>
                <a:gd name="connsiteX8" fmla="*/ 0 w 2256683"/>
                <a:gd name="connsiteY8" fmla="*/ 0 h 118871"/>
                <a:gd name="connsiteX9" fmla="*/ 0 w 2256683"/>
                <a:gd name="connsiteY9" fmla="*/ 62665 h 118871"/>
                <a:gd name="connsiteX10" fmla="*/ 79738 w 2256683"/>
                <a:gd name="connsiteY10"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417767 w 2256683"/>
                <a:gd name="connsiteY5" fmla="*/ 56206 h 118871"/>
                <a:gd name="connsiteX6" fmla="*/ 79738 w 2256683"/>
                <a:gd name="connsiteY6" fmla="*/ 56206 h 118871"/>
                <a:gd name="connsiteX7" fmla="*/ 0 w 2256683"/>
                <a:gd name="connsiteY7" fmla="*/ 0 h 118871"/>
                <a:gd name="connsiteX8" fmla="*/ 0 w 2256683"/>
                <a:gd name="connsiteY8" fmla="*/ 62665 h 118871"/>
                <a:gd name="connsiteX9" fmla="*/ 79738 w 2256683"/>
                <a:gd name="connsiteY9" fmla="*/ 118871 h 118871"/>
                <a:gd name="connsiteX0" fmla="*/ 79738 w 2256683"/>
                <a:gd name="connsiteY0" fmla="*/ 118871 h 118871"/>
                <a:gd name="connsiteX1" fmla="*/ 2176945 w 2256683"/>
                <a:gd name="connsiteY1" fmla="*/ 118871 h 118871"/>
                <a:gd name="connsiteX2" fmla="*/ 2256683 w 2256683"/>
                <a:gd name="connsiteY2" fmla="*/ 62665 h 118871"/>
                <a:gd name="connsiteX3" fmla="*/ 2256683 w 2256683"/>
                <a:gd name="connsiteY3" fmla="*/ 0 h 118871"/>
                <a:gd name="connsiteX4" fmla="*/ 2176945 w 2256683"/>
                <a:gd name="connsiteY4" fmla="*/ 56206 h 118871"/>
                <a:gd name="connsiteX5" fmla="*/ 79738 w 2256683"/>
                <a:gd name="connsiteY5" fmla="*/ 56206 h 118871"/>
                <a:gd name="connsiteX6" fmla="*/ 0 w 2256683"/>
                <a:gd name="connsiteY6" fmla="*/ 0 h 118871"/>
                <a:gd name="connsiteX7" fmla="*/ 0 w 2256683"/>
                <a:gd name="connsiteY7" fmla="*/ 62665 h 118871"/>
                <a:gd name="connsiteX8" fmla="*/ 79738 w 2256683"/>
                <a:gd name="connsiteY8" fmla="*/ 118871 h 118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6683" h="118871">
                  <a:moveTo>
                    <a:pt x="79738" y="118871"/>
                  </a:moveTo>
                  <a:lnTo>
                    <a:pt x="2176945" y="118871"/>
                  </a:lnTo>
                  <a:cubicBezTo>
                    <a:pt x="2220983" y="118871"/>
                    <a:pt x="2256683" y="93707"/>
                    <a:pt x="2256683" y="62665"/>
                  </a:cubicBezTo>
                  <a:lnTo>
                    <a:pt x="2256683" y="0"/>
                  </a:lnTo>
                  <a:cubicBezTo>
                    <a:pt x="2256683" y="31042"/>
                    <a:pt x="2220983" y="56206"/>
                    <a:pt x="2176945" y="56206"/>
                  </a:cubicBezTo>
                  <a:lnTo>
                    <a:pt x="79738" y="56206"/>
                  </a:lnTo>
                  <a:cubicBezTo>
                    <a:pt x="35700" y="56206"/>
                    <a:pt x="0" y="31042"/>
                    <a:pt x="0" y="0"/>
                  </a:cubicBezTo>
                  <a:lnTo>
                    <a:pt x="0" y="62665"/>
                  </a:lnTo>
                  <a:cubicBezTo>
                    <a:pt x="0" y="93707"/>
                    <a:pt x="35700" y="118871"/>
                    <a:pt x="79738" y="118871"/>
                  </a:cubicBezTo>
                  <a:close/>
                </a:path>
              </a:pathLst>
            </a:custGeom>
            <a:solidFill>
              <a:srgbClr val="E36800"/>
            </a:solidFill>
            <a:ln w="95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endParaRPr lang="en-US" sz="24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6" name="TextBox 145"/>
            <p:cNvSpPr txBox="1"/>
            <p:nvPr/>
          </p:nvSpPr>
          <p:spPr>
            <a:xfrm>
              <a:off x="5035188" y="3919351"/>
              <a:ext cx="1344362" cy="401121"/>
            </a:xfrm>
            <a:prstGeom prst="rect">
              <a:avLst/>
            </a:prstGeom>
            <a:noFill/>
            <a:effectLst/>
          </p:spPr>
          <p:txBody>
            <a:bodyPr wrap="square" lIns="0" tIns="0" rIns="0" bIns="0" rtlCol="0" anchor="t">
              <a:noAutofit/>
            </a:bodyPr>
            <a:lstStyle/>
            <a:p>
              <a:pPr algn="ctr" defTabSz="1219170" eaLnBrk="0" hangingPunct="0">
                <a:defRPr/>
              </a:pPr>
              <a:r>
                <a:rPr lang="en-US" sz="2133" b="1" kern="0" dirty="0">
                  <a:latin typeface="Open Sans" panose="020B0606030504020204" pitchFamily="34" charset="0"/>
                  <a:ea typeface="Open Sans" panose="020B0606030504020204" pitchFamily="34" charset="0"/>
                  <a:cs typeface="Open Sans" panose="020B0606030504020204" pitchFamily="34" charset="0"/>
                </a:rPr>
                <a:t>Online Content and Services</a:t>
              </a:r>
            </a:p>
          </p:txBody>
        </p:sp>
        <p:grpSp>
          <p:nvGrpSpPr>
            <p:cNvPr id="147" name="Group 146"/>
            <p:cNvGrpSpPr>
              <a:grpSpLocks noChangeAspect="1"/>
            </p:cNvGrpSpPr>
            <p:nvPr/>
          </p:nvGrpSpPr>
          <p:grpSpPr>
            <a:xfrm>
              <a:off x="5026021" y="1096094"/>
              <a:ext cx="533378" cy="417580"/>
              <a:chOff x="14605307" y="2406216"/>
              <a:chExt cx="786723" cy="615921"/>
            </a:xfrm>
          </p:grpSpPr>
          <p:sp useBgFill="1">
            <p:nvSpPr>
              <p:cNvPr id="195" name="Freeform 29"/>
              <p:cNvSpPr>
                <a:spLocks/>
              </p:cNvSpPr>
              <p:nvPr/>
            </p:nvSpPr>
            <p:spPr bwMode="auto">
              <a:xfrm>
                <a:off x="14605307" y="2406216"/>
                <a:ext cx="786723" cy="615921"/>
              </a:xfrm>
              <a:custGeom>
                <a:avLst/>
                <a:gdLst>
                  <a:gd name="T0" fmla="*/ 594 w 3040"/>
                  <a:gd name="T1" fmla="*/ 0 h 2383"/>
                  <a:gd name="T2" fmla="*/ 2920 w 3040"/>
                  <a:gd name="T3" fmla="*/ 0 h 2383"/>
                  <a:gd name="T4" fmla="*/ 2948 w 3040"/>
                  <a:gd name="T5" fmla="*/ 4 h 2383"/>
                  <a:gd name="T6" fmla="*/ 2972 w 3040"/>
                  <a:gd name="T7" fmla="*/ 12 h 2383"/>
                  <a:gd name="T8" fmla="*/ 2995 w 3040"/>
                  <a:gd name="T9" fmla="*/ 27 h 2383"/>
                  <a:gd name="T10" fmla="*/ 3013 w 3040"/>
                  <a:gd name="T11" fmla="*/ 45 h 2383"/>
                  <a:gd name="T12" fmla="*/ 3028 w 3040"/>
                  <a:gd name="T13" fmla="*/ 68 h 2383"/>
                  <a:gd name="T14" fmla="*/ 3036 w 3040"/>
                  <a:gd name="T15" fmla="*/ 92 h 2383"/>
                  <a:gd name="T16" fmla="*/ 3040 w 3040"/>
                  <a:gd name="T17" fmla="*/ 120 h 2383"/>
                  <a:gd name="T18" fmla="*/ 3040 w 3040"/>
                  <a:gd name="T19" fmla="*/ 1821 h 2383"/>
                  <a:gd name="T20" fmla="*/ 3036 w 3040"/>
                  <a:gd name="T21" fmla="*/ 1847 h 2383"/>
                  <a:gd name="T22" fmla="*/ 3028 w 3040"/>
                  <a:gd name="T23" fmla="*/ 1873 h 2383"/>
                  <a:gd name="T24" fmla="*/ 3013 w 3040"/>
                  <a:gd name="T25" fmla="*/ 1896 h 2383"/>
                  <a:gd name="T26" fmla="*/ 2995 w 3040"/>
                  <a:gd name="T27" fmla="*/ 1914 h 2383"/>
                  <a:gd name="T28" fmla="*/ 2972 w 3040"/>
                  <a:gd name="T29" fmla="*/ 1929 h 2383"/>
                  <a:gd name="T30" fmla="*/ 2948 w 3040"/>
                  <a:gd name="T31" fmla="*/ 1937 h 2383"/>
                  <a:gd name="T32" fmla="*/ 2920 w 3040"/>
                  <a:gd name="T33" fmla="*/ 1941 h 2383"/>
                  <a:gd name="T34" fmla="*/ 2578 w 3040"/>
                  <a:gd name="T35" fmla="*/ 1941 h 2383"/>
                  <a:gd name="T36" fmla="*/ 2573 w 3040"/>
                  <a:gd name="T37" fmla="*/ 1939 h 2383"/>
                  <a:gd name="T38" fmla="*/ 2567 w 3040"/>
                  <a:gd name="T39" fmla="*/ 1939 h 2383"/>
                  <a:gd name="T40" fmla="*/ 2567 w 3040"/>
                  <a:gd name="T41" fmla="*/ 2263 h 2383"/>
                  <a:gd name="T42" fmla="*/ 2564 w 3040"/>
                  <a:gd name="T43" fmla="*/ 2291 h 2383"/>
                  <a:gd name="T44" fmla="*/ 2555 w 3040"/>
                  <a:gd name="T45" fmla="*/ 2317 h 2383"/>
                  <a:gd name="T46" fmla="*/ 2541 w 3040"/>
                  <a:gd name="T47" fmla="*/ 2338 h 2383"/>
                  <a:gd name="T48" fmla="*/ 2522 w 3040"/>
                  <a:gd name="T49" fmla="*/ 2357 h 2383"/>
                  <a:gd name="T50" fmla="*/ 2499 w 3040"/>
                  <a:gd name="T51" fmla="*/ 2371 h 2383"/>
                  <a:gd name="T52" fmla="*/ 2475 w 3040"/>
                  <a:gd name="T53" fmla="*/ 2381 h 2383"/>
                  <a:gd name="T54" fmla="*/ 2447 w 3040"/>
                  <a:gd name="T55" fmla="*/ 2383 h 2383"/>
                  <a:gd name="T56" fmla="*/ 120 w 3040"/>
                  <a:gd name="T57" fmla="*/ 2383 h 2383"/>
                  <a:gd name="T58" fmla="*/ 93 w 3040"/>
                  <a:gd name="T59" fmla="*/ 2381 h 2383"/>
                  <a:gd name="T60" fmla="*/ 68 w 3040"/>
                  <a:gd name="T61" fmla="*/ 2371 h 2383"/>
                  <a:gd name="T62" fmla="*/ 46 w 3040"/>
                  <a:gd name="T63" fmla="*/ 2357 h 2383"/>
                  <a:gd name="T64" fmla="*/ 27 w 3040"/>
                  <a:gd name="T65" fmla="*/ 2338 h 2383"/>
                  <a:gd name="T66" fmla="*/ 14 w 3040"/>
                  <a:gd name="T67" fmla="*/ 2317 h 2383"/>
                  <a:gd name="T68" fmla="*/ 4 w 3040"/>
                  <a:gd name="T69" fmla="*/ 2291 h 2383"/>
                  <a:gd name="T70" fmla="*/ 0 w 3040"/>
                  <a:gd name="T71" fmla="*/ 2263 h 2383"/>
                  <a:gd name="T72" fmla="*/ 0 w 3040"/>
                  <a:gd name="T73" fmla="*/ 563 h 2383"/>
                  <a:gd name="T74" fmla="*/ 4 w 3040"/>
                  <a:gd name="T75" fmla="*/ 536 h 2383"/>
                  <a:gd name="T76" fmla="*/ 14 w 3040"/>
                  <a:gd name="T77" fmla="*/ 510 h 2383"/>
                  <a:gd name="T78" fmla="*/ 27 w 3040"/>
                  <a:gd name="T79" fmla="*/ 488 h 2383"/>
                  <a:gd name="T80" fmla="*/ 46 w 3040"/>
                  <a:gd name="T81" fmla="*/ 469 h 2383"/>
                  <a:gd name="T82" fmla="*/ 68 w 3040"/>
                  <a:gd name="T83" fmla="*/ 456 h 2383"/>
                  <a:gd name="T84" fmla="*/ 93 w 3040"/>
                  <a:gd name="T85" fmla="*/ 446 h 2383"/>
                  <a:gd name="T86" fmla="*/ 120 w 3040"/>
                  <a:gd name="T87" fmla="*/ 444 h 2383"/>
                  <a:gd name="T88" fmla="*/ 475 w 3040"/>
                  <a:gd name="T89" fmla="*/ 444 h 2383"/>
                  <a:gd name="T90" fmla="*/ 474 w 3040"/>
                  <a:gd name="T91" fmla="*/ 423 h 2383"/>
                  <a:gd name="T92" fmla="*/ 474 w 3040"/>
                  <a:gd name="T93" fmla="*/ 120 h 2383"/>
                  <a:gd name="T94" fmla="*/ 477 w 3040"/>
                  <a:gd name="T95" fmla="*/ 92 h 2383"/>
                  <a:gd name="T96" fmla="*/ 486 w 3040"/>
                  <a:gd name="T97" fmla="*/ 68 h 2383"/>
                  <a:gd name="T98" fmla="*/ 500 w 3040"/>
                  <a:gd name="T99" fmla="*/ 45 h 2383"/>
                  <a:gd name="T100" fmla="*/ 519 w 3040"/>
                  <a:gd name="T101" fmla="*/ 27 h 2383"/>
                  <a:gd name="T102" fmla="*/ 541 w 3040"/>
                  <a:gd name="T103" fmla="*/ 12 h 2383"/>
                  <a:gd name="T104" fmla="*/ 566 w 3040"/>
                  <a:gd name="T105" fmla="*/ 4 h 2383"/>
                  <a:gd name="T106" fmla="*/ 594 w 3040"/>
                  <a:gd name="T107" fmla="*/ 0 h 2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0" h="2383">
                    <a:moveTo>
                      <a:pt x="594" y="0"/>
                    </a:moveTo>
                    <a:lnTo>
                      <a:pt x="2920" y="0"/>
                    </a:lnTo>
                    <a:lnTo>
                      <a:pt x="2948" y="4"/>
                    </a:lnTo>
                    <a:lnTo>
                      <a:pt x="2972" y="12"/>
                    </a:lnTo>
                    <a:lnTo>
                      <a:pt x="2995" y="27"/>
                    </a:lnTo>
                    <a:lnTo>
                      <a:pt x="3013" y="45"/>
                    </a:lnTo>
                    <a:lnTo>
                      <a:pt x="3028" y="68"/>
                    </a:lnTo>
                    <a:lnTo>
                      <a:pt x="3036" y="92"/>
                    </a:lnTo>
                    <a:lnTo>
                      <a:pt x="3040" y="120"/>
                    </a:lnTo>
                    <a:lnTo>
                      <a:pt x="3040" y="1821"/>
                    </a:lnTo>
                    <a:lnTo>
                      <a:pt x="3036" y="1847"/>
                    </a:lnTo>
                    <a:lnTo>
                      <a:pt x="3028" y="1873"/>
                    </a:lnTo>
                    <a:lnTo>
                      <a:pt x="3013" y="1896"/>
                    </a:lnTo>
                    <a:lnTo>
                      <a:pt x="2995" y="1914"/>
                    </a:lnTo>
                    <a:lnTo>
                      <a:pt x="2972" y="1929"/>
                    </a:lnTo>
                    <a:lnTo>
                      <a:pt x="2948" y="1937"/>
                    </a:lnTo>
                    <a:lnTo>
                      <a:pt x="2920" y="1941"/>
                    </a:lnTo>
                    <a:lnTo>
                      <a:pt x="2578" y="1941"/>
                    </a:lnTo>
                    <a:lnTo>
                      <a:pt x="2573" y="1939"/>
                    </a:lnTo>
                    <a:lnTo>
                      <a:pt x="2567" y="1939"/>
                    </a:lnTo>
                    <a:lnTo>
                      <a:pt x="2567" y="2263"/>
                    </a:lnTo>
                    <a:lnTo>
                      <a:pt x="2564" y="2291"/>
                    </a:lnTo>
                    <a:lnTo>
                      <a:pt x="2555" y="2317"/>
                    </a:lnTo>
                    <a:lnTo>
                      <a:pt x="2541" y="2338"/>
                    </a:lnTo>
                    <a:lnTo>
                      <a:pt x="2522" y="2357"/>
                    </a:lnTo>
                    <a:lnTo>
                      <a:pt x="2499" y="2371"/>
                    </a:lnTo>
                    <a:lnTo>
                      <a:pt x="2475" y="2381"/>
                    </a:lnTo>
                    <a:lnTo>
                      <a:pt x="2447" y="2383"/>
                    </a:lnTo>
                    <a:lnTo>
                      <a:pt x="120" y="2383"/>
                    </a:lnTo>
                    <a:lnTo>
                      <a:pt x="93" y="2381"/>
                    </a:lnTo>
                    <a:lnTo>
                      <a:pt x="68" y="2371"/>
                    </a:lnTo>
                    <a:lnTo>
                      <a:pt x="46" y="2357"/>
                    </a:lnTo>
                    <a:lnTo>
                      <a:pt x="27" y="2338"/>
                    </a:lnTo>
                    <a:lnTo>
                      <a:pt x="14" y="2317"/>
                    </a:lnTo>
                    <a:lnTo>
                      <a:pt x="4" y="2291"/>
                    </a:lnTo>
                    <a:lnTo>
                      <a:pt x="0" y="2263"/>
                    </a:lnTo>
                    <a:lnTo>
                      <a:pt x="0" y="563"/>
                    </a:lnTo>
                    <a:lnTo>
                      <a:pt x="4" y="536"/>
                    </a:lnTo>
                    <a:lnTo>
                      <a:pt x="14" y="510"/>
                    </a:lnTo>
                    <a:lnTo>
                      <a:pt x="27" y="488"/>
                    </a:lnTo>
                    <a:lnTo>
                      <a:pt x="46" y="469"/>
                    </a:lnTo>
                    <a:lnTo>
                      <a:pt x="68" y="456"/>
                    </a:lnTo>
                    <a:lnTo>
                      <a:pt x="93" y="446"/>
                    </a:lnTo>
                    <a:lnTo>
                      <a:pt x="120" y="444"/>
                    </a:lnTo>
                    <a:lnTo>
                      <a:pt x="475" y="444"/>
                    </a:lnTo>
                    <a:lnTo>
                      <a:pt x="474" y="423"/>
                    </a:lnTo>
                    <a:lnTo>
                      <a:pt x="474" y="120"/>
                    </a:lnTo>
                    <a:lnTo>
                      <a:pt x="477" y="92"/>
                    </a:lnTo>
                    <a:lnTo>
                      <a:pt x="486" y="68"/>
                    </a:lnTo>
                    <a:lnTo>
                      <a:pt x="500" y="45"/>
                    </a:lnTo>
                    <a:lnTo>
                      <a:pt x="519" y="27"/>
                    </a:lnTo>
                    <a:lnTo>
                      <a:pt x="541" y="12"/>
                    </a:lnTo>
                    <a:lnTo>
                      <a:pt x="566" y="4"/>
                    </a:lnTo>
                    <a:lnTo>
                      <a:pt x="594"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6" name="Freeform 30"/>
              <p:cNvSpPr>
                <a:spLocks/>
              </p:cNvSpPr>
              <p:nvPr/>
            </p:nvSpPr>
            <p:spPr bwMode="auto">
              <a:xfrm>
                <a:off x="14757993" y="2437271"/>
                <a:ext cx="602982" cy="439944"/>
              </a:xfrm>
              <a:custGeom>
                <a:avLst/>
                <a:gdLst>
                  <a:gd name="T0" fmla="*/ 0 w 2326"/>
                  <a:gd name="T1" fmla="*/ 0 h 1701"/>
                  <a:gd name="T2" fmla="*/ 2326 w 2326"/>
                  <a:gd name="T3" fmla="*/ 0 h 1701"/>
                  <a:gd name="T4" fmla="*/ 2326 w 2326"/>
                  <a:gd name="T5" fmla="*/ 1701 h 1701"/>
                  <a:gd name="T6" fmla="*/ 1984 w 2326"/>
                  <a:gd name="T7" fmla="*/ 1701 h 1701"/>
                  <a:gd name="T8" fmla="*/ 1984 w 2326"/>
                  <a:gd name="T9" fmla="*/ 1344 h 1701"/>
                  <a:gd name="T10" fmla="*/ 2096 w 2326"/>
                  <a:gd name="T11" fmla="*/ 1344 h 1701"/>
                  <a:gd name="T12" fmla="*/ 2096 w 2326"/>
                  <a:gd name="T13" fmla="*/ 206 h 1701"/>
                  <a:gd name="T14" fmla="*/ 791 w 2326"/>
                  <a:gd name="T15" fmla="*/ 206 h 1701"/>
                  <a:gd name="T16" fmla="*/ 791 w 2326"/>
                  <a:gd name="T17" fmla="*/ 303 h 1701"/>
                  <a:gd name="T18" fmla="*/ 629 w 2326"/>
                  <a:gd name="T19" fmla="*/ 303 h 1701"/>
                  <a:gd name="T20" fmla="*/ 629 w 2326"/>
                  <a:gd name="T21" fmla="*/ 202 h 1701"/>
                  <a:gd name="T22" fmla="*/ 192 w 2326"/>
                  <a:gd name="T23" fmla="*/ 202 h 1701"/>
                  <a:gd name="T24" fmla="*/ 192 w 2326"/>
                  <a:gd name="T25" fmla="*/ 303 h 1701"/>
                  <a:gd name="T26" fmla="*/ 0 w 2326"/>
                  <a:gd name="T27" fmla="*/ 303 h 1701"/>
                  <a:gd name="T28" fmla="*/ 0 w 2326"/>
                  <a:gd name="T29" fmla="*/ 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6" h="1701">
                    <a:moveTo>
                      <a:pt x="0" y="0"/>
                    </a:moveTo>
                    <a:lnTo>
                      <a:pt x="2326" y="0"/>
                    </a:lnTo>
                    <a:lnTo>
                      <a:pt x="2326" y="1701"/>
                    </a:lnTo>
                    <a:lnTo>
                      <a:pt x="1984" y="1701"/>
                    </a:lnTo>
                    <a:lnTo>
                      <a:pt x="1984" y="1344"/>
                    </a:lnTo>
                    <a:lnTo>
                      <a:pt x="2096" y="1344"/>
                    </a:lnTo>
                    <a:lnTo>
                      <a:pt x="2096" y="206"/>
                    </a:lnTo>
                    <a:lnTo>
                      <a:pt x="791" y="206"/>
                    </a:lnTo>
                    <a:lnTo>
                      <a:pt x="791" y="303"/>
                    </a:lnTo>
                    <a:lnTo>
                      <a:pt x="629" y="303"/>
                    </a:lnTo>
                    <a:lnTo>
                      <a:pt x="629" y="202"/>
                    </a:lnTo>
                    <a:lnTo>
                      <a:pt x="192" y="202"/>
                    </a:lnTo>
                    <a:lnTo>
                      <a:pt x="192" y="303"/>
                    </a:lnTo>
                    <a:lnTo>
                      <a:pt x="0" y="303"/>
                    </a:lnTo>
                    <a:lnTo>
                      <a:pt x="0"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7" name="Freeform 31"/>
              <p:cNvSpPr>
                <a:spLocks noEditPoints="1"/>
              </p:cNvSpPr>
              <p:nvPr/>
            </p:nvSpPr>
            <p:spPr bwMode="auto">
              <a:xfrm>
                <a:off x="14636362" y="2551139"/>
                <a:ext cx="601688" cy="439944"/>
              </a:xfrm>
              <a:custGeom>
                <a:avLst/>
                <a:gdLst>
                  <a:gd name="T0" fmla="*/ 341 w 2327"/>
                  <a:gd name="T1" fmla="*/ 680 h 1700"/>
                  <a:gd name="T2" fmla="*/ 604 w 2327"/>
                  <a:gd name="T3" fmla="*/ 680 h 1700"/>
                  <a:gd name="T4" fmla="*/ 604 w 2327"/>
                  <a:gd name="T5" fmla="*/ 849 h 1700"/>
                  <a:gd name="T6" fmla="*/ 341 w 2327"/>
                  <a:gd name="T7" fmla="*/ 849 h 1700"/>
                  <a:gd name="T8" fmla="*/ 341 w 2327"/>
                  <a:gd name="T9" fmla="*/ 680 h 1700"/>
                  <a:gd name="T10" fmla="*/ 341 w 2327"/>
                  <a:gd name="T11" fmla="*/ 386 h 1700"/>
                  <a:gd name="T12" fmla="*/ 604 w 2327"/>
                  <a:gd name="T13" fmla="*/ 386 h 1700"/>
                  <a:gd name="T14" fmla="*/ 604 w 2327"/>
                  <a:gd name="T15" fmla="*/ 554 h 1700"/>
                  <a:gd name="T16" fmla="*/ 341 w 2327"/>
                  <a:gd name="T17" fmla="*/ 554 h 1700"/>
                  <a:gd name="T18" fmla="*/ 341 w 2327"/>
                  <a:gd name="T19" fmla="*/ 386 h 1700"/>
                  <a:gd name="T20" fmla="*/ 927 w 2327"/>
                  <a:gd name="T21" fmla="*/ 207 h 1700"/>
                  <a:gd name="T22" fmla="*/ 927 w 2327"/>
                  <a:gd name="T23" fmla="*/ 1358 h 1700"/>
                  <a:gd name="T24" fmla="*/ 2098 w 2327"/>
                  <a:gd name="T25" fmla="*/ 1358 h 1700"/>
                  <a:gd name="T26" fmla="*/ 2098 w 2327"/>
                  <a:gd name="T27" fmla="*/ 207 h 1700"/>
                  <a:gd name="T28" fmla="*/ 927 w 2327"/>
                  <a:gd name="T29" fmla="*/ 207 h 1700"/>
                  <a:gd name="T30" fmla="*/ 193 w 2327"/>
                  <a:gd name="T31" fmla="*/ 201 h 1700"/>
                  <a:gd name="T32" fmla="*/ 193 w 2327"/>
                  <a:gd name="T33" fmla="*/ 1364 h 1700"/>
                  <a:gd name="T34" fmla="*/ 765 w 2327"/>
                  <a:gd name="T35" fmla="*/ 1364 h 1700"/>
                  <a:gd name="T36" fmla="*/ 765 w 2327"/>
                  <a:gd name="T37" fmla="*/ 201 h 1700"/>
                  <a:gd name="T38" fmla="*/ 193 w 2327"/>
                  <a:gd name="T39" fmla="*/ 201 h 1700"/>
                  <a:gd name="T40" fmla="*/ 0 w 2327"/>
                  <a:gd name="T41" fmla="*/ 0 h 1700"/>
                  <a:gd name="T42" fmla="*/ 2327 w 2327"/>
                  <a:gd name="T43" fmla="*/ 0 h 1700"/>
                  <a:gd name="T44" fmla="*/ 2327 w 2327"/>
                  <a:gd name="T45" fmla="*/ 1700 h 1700"/>
                  <a:gd name="T46" fmla="*/ 0 w 2327"/>
                  <a:gd name="T47" fmla="*/ 1700 h 1700"/>
                  <a:gd name="T48" fmla="*/ 0 w 2327"/>
                  <a:gd name="T49" fmla="*/ 0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7" h="1700">
                    <a:moveTo>
                      <a:pt x="341" y="680"/>
                    </a:moveTo>
                    <a:lnTo>
                      <a:pt x="604" y="680"/>
                    </a:lnTo>
                    <a:lnTo>
                      <a:pt x="604" y="849"/>
                    </a:lnTo>
                    <a:lnTo>
                      <a:pt x="341" y="849"/>
                    </a:lnTo>
                    <a:lnTo>
                      <a:pt x="341" y="680"/>
                    </a:lnTo>
                    <a:close/>
                    <a:moveTo>
                      <a:pt x="341" y="386"/>
                    </a:moveTo>
                    <a:lnTo>
                      <a:pt x="604" y="386"/>
                    </a:lnTo>
                    <a:lnTo>
                      <a:pt x="604" y="554"/>
                    </a:lnTo>
                    <a:lnTo>
                      <a:pt x="341" y="554"/>
                    </a:lnTo>
                    <a:lnTo>
                      <a:pt x="341" y="386"/>
                    </a:lnTo>
                    <a:close/>
                    <a:moveTo>
                      <a:pt x="927" y="207"/>
                    </a:moveTo>
                    <a:lnTo>
                      <a:pt x="927" y="1358"/>
                    </a:lnTo>
                    <a:lnTo>
                      <a:pt x="2098" y="1358"/>
                    </a:lnTo>
                    <a:lnTo>
                      <a:pt x="2098" y="207"/>
                    </a:lnTo>
                    <a:lnTo>
                      <a:pt x="927" y="207"/>
                    </a:lnTo>
                    <a:close/>
                    <a:moveTo>
                      <a:pt x="193" y="201"/>
                    </a:moveTo>
                    <a:lnTo>
                      <a:pt x="193" y="1364"/>
                    </a:lnTo>
                    <a:lnTo>
                      <a:pt x="765" y="1364"/>
                    </a:lnTo>
                    <a:lnTo>
                      <a:pt x="765" y="201"/>
                    </a:lnTo>
                    <a:lnTo>
                      <a:pt x="193" y="201"/>
                    </a:lnTo>
                    <a:close/>
                    <a:moveTo>
                      <a:pt x="0" y="0"/>
                    </a:moveTo>
                    <a:lnTo>
                      <a:pt x="2327" y="0"/>
                    </a:lnTo>
                    <a:lnTo>
                      <a:pt x="2327" y="1700"/>
                    </a:lnTo>
                    <a:lnTo>
                      <a:pt x="0" y="1700"/>
                    </a:lnTo>
                    <a:lnTo>
                      <a:pt x="0"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8" name="Group 147"/>
            <p:cNvGrpSpPr>
              <a:grpSpLocks noChangeAspect="1"/>
            </p:cNvGrpSpPr>
            <p:nvPr/>
          </p:nvGrpSpPr>
          <p:grpSpPr>
            <a:xfrm>
              <a:off x="4138211" y="1096094"/>
              <a:ext cx="507793" cy="417054"/>
              <a:chOff x="2971050" y="2497678"/>
              <a:chExt cx="679160" cy="557798"/>
            </a:xfrm>
          </p:grpSpPr>
          <p:sp useBgFill="1">
            <p:nvSpPr>
              <p:cNvPr id="192" name="Freeform 27"/>
              <p:cNvSpPr>
                <a:spLocks/>
              </p:cNvSpPr>
              <p:nvPr/>
            </p:nvSpPr>
            <p:spPr bwMode="auto">
              <a:xfrm>
                <a:off x="2971050" y="2497678"/>
                <a:ext cx="679160" cy="557798"/>
              </a:xfrm>
              <a:custGeom>
                <a:avLst/>
                <a:gdLst>
                  <a:gd name="T0" fmla="*/ 2668 w 2906"/>
                  <a:gd name="T1" fmla="*/ 0 h 2394"/>
                  <a:gd name="T2" fmla="*/ 2752 w 2906"/>
                  <a:gd name="T3" fmla="*/ 13 h 2394"/>
                  <a:gd name="T4" fmla="*/ 2822 w 2906"/>
                  <a:gd name="T5" fmla="*/ 52 h 2394"/>
                  <a:gd name="T6" fmla="*/ 2874 w 2906"/>
                  <a:gd name="T7" fmla="*/ 110 h 2394"/>
                  <a:gd name="T8" fmla="*/ 2903 w 2906"/>
                  <a:gd name="T9" fmla="*/ 183 h 2394"/>
                  <a:gd name="T10" fmla="*/ 2906 w 2906"/>
                  <a:gd name="T11" fmla="*/ 1659 h 2394"/>
                  <a:gd name="T12" fmla="*/ 2892 w 2906"/>
                  <a:gd name="T13" fmla="*/ 1736 h 2394"/>
                  <a:gd name="T14" fmla="*/ 2851 w 2906"/>
                  <a:gd name="T15" fmla="*/ 1802 h 2394"/>
                  <a:gd name="T16" fmla="*/ 2788 w 2906"/>
                  <a:gd name="T17" fmla="*/ 1851 h 2394"/>
                  <a:gd name="T18" fmla="*/ 2710 w 2906"/>
                  <a:gd name="T19" fmla="*/ 1878 h 2394"/>
                  <a:gd name="T20" fmla="*/ 2006 w 2906"/>
                  <a:gd name="T21" fmla="*/ 1881 h 2394"/>
                  <a:gd name="T22" fmla="*/ 2009 w 2906"/>
                  <a:gd name="T23" fmla="*/ 1972 h 2394"/>
                  <a:gd name="T24" fmla="*/ 2074 w 2906"/>
                  <a:gd name="T25" fmla="*/ 1976 h 2394"/>
                  <a:gd name="T26" fmla="*/ 2137 w 2906"/>
                  <a:gd name="T27" fmla="*/ 2001 h 2394"/>
                  <a:gd name="T28" fmla="*/ 2187 w 2906"/>
                  <a:gd name="T29" fmla="*/ 2047 h 2394"/>
                  <a:gd name="T30" fmla="*/ 2221 w 2906"/>
                  <a:gd name="T31" fmla="*/ 2107 h 2394"/>
                  <a:gd name="T32" fmla="*/ 2232 w 2906"/>
                  <a:gd name="T33" fmla="*/ 2180 h 2394"/>
                  <a:gd name="T34" fmla="*/ 2229 w 2906"/>
                  <a:gd name="T35" fmla="*/ 2251 h 2394"/>
                  <a:gd name="T36" fmla="*/ 2206 w 2906"/>
                  <a:gd name="T37" fmla="*/ 2300 h 2394"/>
                  <a:gd name="T38" fmla="*/ 2165 w 2906"/>
                  <a:gd name="T39" fmla="*/ 2332 h 2394"/>
                  <a:gd name="T40" fmla="*/ 2112 w 2906"/>
                  <a:gd name="T41" fmla="*/ 2344 h 2394"/>
                  <a:gd name="T42" fmla="*/ 1153 w 2906"/>
                  <a:gd name="T43" fmla="*/ 2341 h 2394"/>
                  <a:gd name="T44" fmla="*/ 1104 w 2906"/>
                  <a:gd name="T45" fmla="*/ 2314 h 2394"/>
                  <a:gd name="T46" fmla="*/ 1067 w 2906"/>
                  <a:gd name="T47" fmla="*/ 2321 h 2394"/>
                  <a:gd name="T48" fmla="*/ 1019 w 2906"/>
                  <a:gd name="T49" fmla="*/ 2366 h 2394"/>
                  <a:gd name="T50" fmla="*/ 957 w 2906"/>
                  <a:gd name="T51" fmla="*/ 2390 h 2394"/>
                  <a:gd name="T52" fmla="*/ 183 w 2906"/>
                  <a:gd name="T53" fmla="*/ 2394 h 2394"/>
                  <a:gd name="T54" fmla="*/ 112 w 2906"/>
                  <a:gd name="T55" fmla="*/ 2379 h 2394"/>
                  <a:gd name="T56" fmla="*/ 53 w 2906"/>
                  <a:gd name="T57" fmla="*/ 2341 h 2394"/>
                  <a:gd name="T58" fmla="*/ 14 w 2906"/>
                  <a:gd name="T59" fmla="*/ 2282 h 2394"/>
                  <a:gd name="T60" fmla="*/ 0 w 2906"/>
                  <a:gd name="T61" fmla="*/ 2210 h 2394"/>
                  <a:gd name="T62" fmla="*/ 3 w 2906"/>
                  <a:gd name="T63" fmla="*/ 832 h 2394"/>
                  <a:gd name="T64" fmla="*/ 31 w 2906"/>
                  <a:gd name="T65" fmla="*/ 767 h 2394"/>
                  <a:gd name="T66" fmla="*/ 81 w 2906"/>
                  <a:gd name="T67" fmla="*/ 717 h 2394"/>
                  <a:gd name="T68" fmla="*/ 146 w 2906"/>
                  <a:gd name="T69" fmla="*/ 689 h 2394"/>
                  <a:gd name="T70" fmla="*/ 389 w 2906"/>
                  <a:gd name="T71" fmla="*/ 686 h 2394"/>
                  <a:gd name="T72" fmla="*/ 388 w 2906"/>
                  <a:gd name="T73" fmla="*/ 222 h 2394"/>
                  <a:gd name="T74" fmla="*/ 404 w 2906"/>
                  <a:gd name="T75" fmla="*/ 145 h 2394"/>
                  <a:gd name="T76" fmla="*/ 445 w 2906"/>
                  <a:gd name="T77" fmla="*/ 79 h 2394"/>
                  <a:gd name="T78" fmla="*/ 506 w 2906"/>
                  <a:gd name="T79" fmla="*/ 30 h 2394"/>
                  <a:gd name="T80" fmla="*/ 584 w 2906"/>
                  <a:gd name="T81" fmla="*/ 4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06" h="2394">
                    <a:moveTo>
                      <a:pt x="627" y="0"/>
                    </a:moveTo>
                    <a:lnTo>
                      <a:pt x="2668" y="0"/>
                    </a:lnTo>
                    <a:lnTo>
                      <a:pt x="2710" y="4"/>
                    </a:lnTo>
                    <a:lnTo>
                      <a:pt x="2752" y="13"/>
                    </a:lnTo>
                    <a:lnTo>
                      <a:pt x="2788" y="30"/>
                    </a:lnTo>
                    <a:lnTo>
                      <a:pt x="2822" y="52"/>
                    </a:lnTo>
                    <a:lnTo>
                      <a:pt x="2851" y="79"/>
                    </a:lnTo>
                    <a:lnTo>
                      <a:pt x="2874" y="110"/>
                    </a:lnTo>
                    <a:lnTo>
                      <a:pt x="2892" y="145"/>
                    </a:lnTo>
                    <a:lnTo>
                      <a:pt x="2903" y="183"/>
                    </a:lnTo>
                    <a:lnTo>
                      <a:pt x="2906" y="222"/>
                    </a:lnTo>
                    <a:lnTo>
                      <a:pt x="2906" y="1659"/>
                    </a:lnTo>
                    <a:lnTo>
                      <a:pt x="2903" y="1699"/>
                    </a:lnTo>
                    <a:lnTo>
                      <a:pt x="2892" y="1736"/>
                    </a:lnTo>
                    <a:lnTo>
                      <a:pt x="2874" y="1771"/>
                    </a:lnTo>
                    <a:lnTo>
                      <a:pt x="2851" y="1802"/>
                    </a:lnTo>
                    <a:lnTo>
                      <a:pt x="2822" y="1828"/>
                    </a:lnTo>
                    <a:lnTo>
                      <a:pt x="2788" y="1851"/>
                    </a:lnTo>
                    <a:lnTo>
                      <a:pt x="2752" y="1867"/>
                    </a:lnTo>
                    <a:lnTo>
                      <a:pt x="2710" y="1878"/>
                    </a:lnTo>
                    <a:lnTo>
                      <a:pt x="2668" y="1881"/>
                    </a:lnTo>
                    <a:lnTo>
                      <a:pt x="2006" y="1881"/>
                    </a:lnTo>
                    <a:lnTo>
                      <a:pt x="2009" y="1909"/>
                    </a:lnTo>
                    <a:lnTo>
                      <a:pt x="2009" y="1972"/>
                    </a:lnTo>
                    <a:lnTo>
                      <a:pt x="2041" y="1972"/>
                    </a:lnTo>
                    <a:lnTo>
                      <a:pt x="2074" y="1976"/>
                    </a:lnTo>
                    <a:lnTo>
                      <a:pt x="2107" y="1985"/>
                    </a:lnTo>
                    <a:lnTo>
                      <a:pt x="2137" y="2001"/>
                    </a:lnTo>
                    <a:lnTo>
                      <a:pt x="2164" y="2022"/>
                    </a:lnTo>
                    <a:lnTo>
                      <a:pt x="2187" y="2047"/>
                    </a:lnTo>
                    <a:lnTo>
                      <a:pt x="2206" y="2076"/>
                    </a:lnTo>
                    <a:lnTo>
                      <a:pt x="2221" y="2107"/>
                    </a:lnTo>
                    <a:lnTo>
                      <a:pt x="2229" y="2143"/>
                    </a:lnTo>
                    <a:lnTo>
                      <a:pt x="2232" y="2180"/>
                    </a:lnTo>
                    <a:lnTo>
                      <a:pt x="2232" y="2225"/>
                    </a:lnTo>
                    <a:lnTo>
                      <a:pt x="2229" y="2251"/>
                    </a:lnTo>
                    <a:lnTo>
                      <a:pt x="2220" y="2277"/>
                    </a:lnTo>
                    <a:lnTo>
                      <a:pt x="2206" y="2300"/>
                    </a:lnTo>
                    <a:lnTo>
                      <a:pt x="2187" y="2318"/>
                    </a:lnTo>
                    <a:lnTo>
                      <a:pt x="2165" y="2332"/>
                    </a:lnTo>
                    <a:lnTo>
                      <a:pt x="2140" y="2341"/>
                    </a:lnTo>
                    <a:lnTo>
                      <a:pt x="2112" y="2344"/>
                    </a:lnTo>
                    <a:lnTo>
                      <a:pt x="1182" y="2344"/>
                    </a:lnTo>
                    <a:lnTo>
                      <a:pt x="1153" y="2341"/>
                    </a:lnTo>
                    <a:lnTo>
                      <a:pt x="1127" y="2330"/>
                    </a:lnTo>
                    <a:lnTo>
                      <a:pt x="1104" y="2314"/>
                    </a:lnTo>
                    <a:lnTo>
                      <a:pt x="1085" y="2294"/>
                    </a:lnTo>
                    <a:lnTo>
                      <a:pt x="1067" y="2321"/>
                    </a:lnTo>
                    <a:lnTo>
                      <a:pt x="1046" y="2347"/>
                    </a:lnTo>
                    <a:lnTo>
                      <a:pt x="1019" y="2366"/>
                    </a:lnTo>
                    <a:lnTo>
                      <a:pt x="990" y="2382"/>
                    </a:lnTo>
                    <a:lnTo>
                      <a:pt x="957" y="2390"/>
                    </a:lnTo>
                    <a:lnTo>
                      <a:pt x="922" y="2394"/>
                    </a:lnTo>
                    <a:lnTo>
                      <a:pt x="183" y="2394"/>
                    </a:lnTo>
                    <a:lnTo>
                      <a:pt x="146" y="2390"/>
                    </a:lnTo>
                    <a:lnTo>
                      <a:pt x="112" y="2379"/>
                    </a:lnTo>
                    <a:lnTo>
                      <a:pt x="81" y="2363"/>
                    </a:lnTo>
                    <a:lnTo>
                      <a:pt x="53" y="2341"/>
                    </a:lnTo>
                    <a:lnTo>
                      <a:pt x="31" y="2313"/>
                    </a:lnTo>
                    <a:lnTo>
                      <a:pt x="14" y="2282"/>
                    </a:lnTo>
                    <a:lnTo>
                      <a:pt x="3" y="2248"/>
                    </a:lnTo>
                    <a:lnTo>
                      <a:pt x="0" y="2210"/>
                    </a:lnTo>
                    <a:lnTo>
                      <a:pt x="0" y="869"/>
                    </a:lnTo>
                    <a:lnTo>
                      <a:pt x="3" y="832"/>
                    </a:lnTo>
                    <a:lnTo>
                      <a:pt x="14" y="798"/>
                    </a:lnTo>
                    <a:lnTo>
                      <a:pt x="31" y="767"/>
                    </a:lnTo>
                    <a:lnTo>
                      <a:pt x="53" y="739"/>
                    </a:lnTo>
                    <a:lnTo>
                      <a:pt x="81" y="717"/>
                    </a:lnTo>
                    <a:lnTo>
                      <a:pt x="112" y="700"/>
                    </a:lnTo>
                    <a:lnTo>
                      <a:pt x="146" y="689"/>
                    </a:lnTo>
                    <a:lnTo>
                      <a:pt x="183" y="686"/>
                    </a:lnTo>
                    <a:lnTo>
                      <a:pt x="389" y="686"/>
                    </a:lnTo>
                    <a:lnTo>
                      <a:pt x="388" y="682"/>
                    </a:lnTo>
                    <a:lnTo>
                      <a:pt x="388" y="222"/>
                    </a:lnTo>
                    <a:lnTo>
                      <a:pt x="393" y="183"/>
                    </a:lnTo>
                    <a:lnTo>
                      <a:pt x="404" y="145"/>
                    </a:lnTo>
                    <a:lnTo>
                      <a:pt x="420" y="110"/>
                    </a:lnTo>
                    <a:lnTo>
                      <a:pt x="445" y="79"/>
                    </a:lnTo>
                    <a:lnTo>
                      <a:pt x="474" y="52"/>
                    </a:lnTo>
                    <a:lnTo>
                      <a:pt x="506" y="30"/>
                    </a:lnTo>
                    <a:lnTo>
                      <a:pt x="544" y="13"/>
                    </a:lnTo>
                    <a:lnTo>
                      <a:pt x="584" y="4"/>
                    </a:lnTo>
                    <a:lnTo>
                      <a:pt x="627"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3" name="Freeform 28"/>
              <p:cNvSpPr>
                <a:spLocks noEditPoints="1"/>
              </p:cNvSpPr>
              <p:nvPr/>
            </p:nvSpPr>
            <p:spPr bwMode="auto">
              <a:xfrm>
                <a:off x="2999057" y="2685556"/>
                <a:ext cx="203048" cy="341914"/>
              </a:xfrm>
              <a:custGeom>
                <a:avLst/>
                <a:gdLst>
                  <a:gd name="T0" fmla="*/ 542 w 867"/>
                  <a:gd name="T1" fmla="*/ 1114 h 1469"/>
                  <a:gd name="T2" fmla="*/ 501 w 867"/>
                  <a:gd name="T3" fmla="*/ 1133 h 1469"/>
                  <a:gd name="T4" fmla="*/ 472 w 867"/>
                  <a:gd name="T5" fmla="*/ 1169 h 1469"/>
                  <a:gd name="T6" fmla="*/ 461 w 867"/>
                  <a:gd name="T7" fmla="*/ 1215 h 1469"/>
                  <a:gd name="T8" fmla="*/ 472 w 867"/>
                  <a:gd name="T9" fmla="*/ 1263 h 1469"/>
                  <a:gd name="T10" fmla="*/ 501 w 867"/>
                  <a:gd name="T11" fmla="*/ 1299 h 1469"/>
                  <a:gd name="T12" fmla="*/ 542 w 867"/>
                  <a:gd name="T13" fmla="*/ 1318 h 1469"/>
                  <a:gd name="T14" fmla="*/ 590 w 867"/>
                  <a:gd name="T15" fmla="*/ 1318 h 1469"/>
                  <a:gd name="T16" fmla="*/ 633 w 867"/>
                  <a:gd name="T17" fmla="*/ 1299 h 1469"/>
                  <a:gd name="T18" fmla="*/ 662 w 867"/>
                  <a:gd name="T19" fmla="*/ 1263 h 1469"/>
                  <a:gd name="T20" fmla="*/ 673 w 867"/>
                  <a:gd name="T21" fmla="*/ 1215 h 1469"/>
                  <a:gd name="T22" fmla="*/ 662 w 867"/>
                  <a:gd name="T23" fmla="*/ 1169 h 1469"/>
                  <a:gd name="T24" fmla="*/ 633 w 867"/>
                  <a:gd name="T25" fmla="*/ 1133 h 1469"/>
                  <a:gd name="T26" fmla="*/ 590 w 867"/>
                  <a:gd name="T27" fmla="*/ 1114 h 1469"/>
                  <a:gd name="T28" fmla="*/ 185 w 867"/>
                  <a:gd name="T29" fmla="*/ 783 h 1469"/>
                  <a:gd name="T30" fmla="*/ 685 w 867"/>
                  <a:gd name="T31" fmla="*/ 931 h 1469"/>
                  <a:gd name="T32" fmla="*/ 185 w 867"/>
                  <a:gd name="T33" fmla="*/ 783 h 1469"/>
                  <a:gd name="T34" fmla="*/ 185 w 867"/>
                  <a:gd name="T35" fmla="*/ 651 h 1469"/>
                  <a:gd name="T36" fmla="*/ 685 w 867"/>
                  <a:gd name="T37" fmla="*/ 501 h 1469"/>
                  <a:gd name="T38" fmla="*/ 185 w 867"/>
                  <a:gd name="T39" fmla="*/ 220 h 1469"/>
                  <a:gd name="T40" fmla="*/ 685 w 867"/>
                  <a:gd name="T41" fmla="*/ 369 h 1469"/>
                  <a:gd name="T42" fmla="*/ 185 w 867"/>
                  <a:gd name="T43" fmla="*/ 220 h 1469"/>
                  <a:gd name="T44" fmla="*/ 803 w 867"/>
                  <a:gd name="T45" fmla="*/ 0 h 1469"/>
                  <a:gd name="T46" fmla="*/ 841 w 867"/>
                  <a:gd name="T47" fmla="*/ 12 h 1469"/>
                  <a:gd name="T48" fmla="*/ 864 w 867"/>
                  <a:gd name="T49" fmla="*/ 44 h 1469"/>
                  <a:gd name="T50" fmla="*/ 867 w 867"/>
                  <a:gd name="T51" fmla="*/ 1405 h 1469"/>
                  <a:gd name="T52" fmla="*/ 855 w 867"/>
                  <a:gd name="T53" fmla="*/ 1444 h 1469"/>
                  <a:gd name="T54" fmla="*/ 824 w 867"/>
                  <a:gd name="T55" fmla="*/ 1466 h 1469"/>
                  <a:gd name="T56" fmla="*/ 64 w 867"/>
                  <a:gd name="T57" fmla="*/ 1469 h 1469"/>
                  <a:gd name="T58" fmla="*/ 26 w 867"/>
                  <a:gd name="T59" fmla="*/ 1457 h 1469"/>
                  <a:gd name="T60" fmla="*/ 3 w 867"/>
                  <a:gd name="T61" fmla="*/ 1426 h 1469"/>
                  <a:gd name="T62" fmla="*/ 0 w 867"/>
                  <a:gd name="T63" fmla="*/ 64 h 1469"/>
                  <a:gd name="T64" fmla="*/ 12 w 867"/>
                  <a:gd name="T65" fmla="*/ 26 h 1469"/>
                  <a:gd name="T66" fmla="*/ 44 w 867"/>
                  <a:gd name="T67" fmla="*/ 3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7" h="1469">
                    <a:moveTo>
                      <a:pt x="566" y="1110"/>
                    </a:moveTo>
                    <a:lnTo>
                      <a:pt x="542" y="1114"/>
                    </a:lnTo>
                    <a:lnTo>
                      <a:pt x="520" y="1121"/>
                    </a:lnTo>
                    <a:lnTo>
                      <a:pt x="501" y="1133"/>
                    </a:lnTo>
                    <a:lnTo>
                      <a:pt x="484" y="1150"/>
                    </a:lnTo>
                    <a:lnTo>
                      <a:pt x="472" y="1169"/>
                    </a:lnTo>
                    <a:lnTo>
                      <a:pt x="463" y="1191"/>
                    </a:lnTo>
                    <a:lnTo>
                      <a:pt x="461" y="1215"/>
                    </a:lnTo>
                    <a:lnTo>
                      <a:pt x="463" y="1240"/>
                    </a:lnTo>
                    <a:lnTo>
                      <a:pt x="472" y="1263"/>
                    </a:lnTo>
                    <a:lnTo>
                      <a:pt x="484" y="1282"/>
                    </a:lnTo>
                    <a:lnTo>
                      <a:pt x="501" y="1299"/>
                    </a:lnTo>
                    <a:lnTo>
                      <a:pt x="520" y="1311"/>
                    </a:lnTo>
                    <a:lnTo>
                      <a:pt x="542" y="1318"/>
                    </a:lnTo>
                    <a:lnTo>
                      <a:pt x="566" y="1322"/>
                    </a:lnTo>
                    <a:lnTo>
                      <a:pt x="590" y="1318"/>
                    </a:lnTo>
                    <a:lnTo>
                      <a:pt x="613" y="1311"/>
                    </a:lnTo>
                    <a:lnTo>
                      <a:pt x="633" y="1299"/>
                    </a:lnTo>
                    <a:lnTo>
                      <a:pt x="648" y="1282"/>
                    </a:lnTo>
                    <a:lnTo>
                      <a:pt x="662" y="1263"/>
                    </a:lnTo>
                    <a:lnTo>
                      <a:pt x="669" y="1240"/>
                    </a:lnTo>
                    <a:lnTo>
                      <a:pt x="673" y="1215"/>
                    </a:lnTo>
                    <a:lnTo>
                      <a:pt x="669" y="1191"/>
                    </a:lnTo>
                    <a:lnTo>
                      <a:pt x="662" y="1169"/>
                    </a:lnTo>
                    <a:lnTo>
                      <a:pt x="648" y="1150"/>
                    </a:lnTo>
                    <a:lnTo>
                      <a:pt x="633" y="1133"/>
                    </a:lnTo>
                    <a:lnTo>
                      <a:pt x="613" y="1121"/>
                    </a:lnTo>
                    <a:lnTo>
                      <a:pt x="590" y="1114"/>
                    </a:lnTo>
                    <a:lnTo>
                      <a:pt x="566" y="1110"/>
                    </a:lnTo>
                    <a:close/>
                    <a:moveTo>
                      <a:pt x="185" y="783"/>
                    </a:moveTo>
                    <a:lnTo>
                      <a:pt x="185" y="931"/>
                    </a:lnTo>
                    <a:lnTo>
                      <a:pt x="685" y="931"/>
                    </a:lnTo>
                    <a:lnTo>
                      <a:pt x="685" y="783"/>
                    </a:lnTo>
                    <a:lnTo>
                      <a:pt x="185" y="783"/>
                    </a:lnTo>
                    <a:close/>
                    <a:moveTo>
                      <a:pt x="185" y="501"/>
                    </a:moveTo>
                    <a:lnTo>
                      <a:pt x="185" y="651"/>
                    </a:lnTo>
                    <a:lnTo>
                      <a:pt x="685" y="651"/>
                    </a:lnTo>
                    <a:lnTo>
                      <a:pt x="685" y="501"/>
                    </a:lnTo>
                    <a:lnTo>
                      <a:pt x="185" y="501"/>
                    </a:lnTo>
                    <a:close/>
                    <a:moveTo>
                      <a:pt x="185" y="220"/>
                    </a:moveTo>
                    <a:lnTo>
                      <a:pt x="185" y="369"/>
                    </a:lnTo>
                    <a:lnTo>
                      <a:pt x="685" y="369"/>
                    </a:lnTo>
                    <a:lnTo>
                      <a:pt x="685" y="220"/>
                    </a:lnTo>
                    <a:lnTo>
                      <a:pt x="185" y="220"/>
                    </a:lnTo>
                    <a:close/>
                    <a:moveTo>
                      <a:pt x="64" y="0"/>
                    </a:moveTo>
                    <a:lnTo>
                      <a:pt x="803" y="0"/>
                    </a:lnTo>
                    <a:lnTo>
                      <a:pt x="824" y="3"/>
                    </a:lnTo>
                    <a:lnTo>
                      <a:pt x="841" y="12"/>
                    </a:lnTo>
                    <a:lnTo>
                      <a:pt x="855" y="26"/>
                    </a:lnTo>
                    <a:lnTo>
                      <a:pt x="864" y="44"/>
                    </a:lnTo>
                    <a:lnTo>
                      <a:pt x="867" y="64"/>
                    </a:lnTo>
                    <a:lnTo>
                      <a:pt x="867" y="1405"/>
                    </a:lnTo>
                    <a:lnTo>
                      <a:pt x="864" y="1426"/>
                    </a:lnTo>
                    <a:lnTo>
                      <a:pt x="855" y="1444"/>
                    </a:lnTo>
                    <a:lnTo>
                      <a:pt x="841" y="1457"/>
                    </a:lnTo>
                    <a:lnTo>
                      <a:pt x="824" y="1466"/>
                    </a:lnTo>
                    <a:lnTo>
                      <a:pt x="803" y="1469"/>
                    </a:lnTo>
                    <a:lnTo>
                      <a:pt x="64" y="1469"/>
                    </a:lnTo>
                    <a:lnTo>
                      <a:pt x="44" y="1466"/>
                    </a:lnTo>
                    <a:lnTo>
                      <a:pt x="26" y="1457"/>
                    </a:lnTo>
                    <a:lnTo>
                      <a:pt x="12" y="1444"/>
                    </a:lnTo>
                    <a:lnTo>
                      <a:pt x="3" y="1426"/>
                    </a:lnTo>
                    <a:lnTo>
                      <a:pt x="0" y="1405"/>
                    </a:lnTo>
                    <a:lnTo>
                      <a:pt x="0" y="64"/>
                    </a:lnTo>
                    <a:lnTo>
                      <a:pt x="3" y="44"/>
                    </a:lnTo>
                    <a:lnTo>
                      <a:pt x="12" y="26"/>
                    </a:lnTo>
                    <a:lnTo>
                      <a:pt x="26" y="12"/>
                    </a:lnTo>
                    <a:lnTo>
                      <a:pt x="44" y="3"/>
                    </a:lnTo>
                    <a:lnTo>
                      <a:pt x="64"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4" name="Freeform 29"/>
              <p:cNvSpPr>
                <a:spLocks noEditPoints="1"/>
              </p:cNvSpPr>
              <p:nvPr/>
            </p:nvSpPr>
            <p:spPr bwMode="auto">
              <a:xfrm>
                <a:off x="3090078" y="2525685"/>
                <a:ext cx="532125" cy="491283"/>
              </a:xfrm>
              <a:custGeom>
                <a:avLst/>
                <a:gdLst>
                  <a:gd name="T0" fmla="*/ 901 w 2280"/>
                  <a:gd name="T1" fmla="*/ 1789 h 2105"/>
                  <a:gd name="T2" fmla="*/ 1382 w 2280"/>
                  <a:gd name="T3" fmla="*/ 1789 h 2105"/>
                  <a:gd name="T4" fmla="*/ 1382 w 2280"/>
                  <a:gd name="T5" fmla="*/ 1972 h 2105"/>
                  <a:gd name="T6" fmla="*/ 1534 w 2280"/>
                  <a:gd name="T7" fmla="*/ 1972 h 2105"/>
                  <a:gd name="T8" fmla="*/ 1553 w 2280"/>
                  <a:gd name="T9" fmla="*/ 1975 h 2105"/>
                  <a:gd name="T10" fmla="*/ 1570 w 2280"/>
                  <a:gd name="T11" fmla="*/ 1984 h 2105"/>
                  <a:gd name="T12" fmla="*/ 1584 w 2280"/>
                  <a:gd name="T13" fmla="*/ 1998 h 2105"/>
                  <a:gd name="T14" fmla="*/ 1595 w 2280"/>
                  <a:gd name="T15" fmla="*/ 2015 h 2105"/>
                  <a:gd name="T16" fmla="*/ 1603 w 2280"/>
                  <a:gd name="T17" fmla="*/ 2037 h 2105"/>
                  <a:gd name="T18" fmla="*/ 1605 w 2280"/>
                  <a:gd name="T19" fmla="*/ 2060 h 2105"/>
                  <a:gd name="T20" fmla="*/ 1605 w 2280"/>
                  <a:gd name="T21" fmla="*/ 2105 h 2105"/>
                  <a:gd name="T22" fmla="*/ 675 w 2280"/>
                  <a:gd name="T23" fmla="*/ 2105 h 2105"/>
                  <a:gd name="T24" fmla="*/ 675 w 2280"/>
                  <a:gd name="T25" fmla="*/ 2060 h 2105"/>
                  <a:gd name="T26" fmla="*/ 678 w 2280"/>
                  <a:gd name="T27" fmla="*/ 2037 h 2105"/>
                  <a:gd name="T28" fmla="*/ 685 w 2280"/>
                  <a:gd name="T29" fmla="*/ 2015 h 2105"/>
                  <a:gd name="T30" fmla="*/ 697 w 2280"/>
                  <a:gd name="T31" fmla="*/ 1998 h 2105"/>
                  <a:gd name="T32" fmla="*/ 711 w 2280"/>
                  <a:gd name="T33" fmla="*/ 1984 h 2105"/>
                  <a:gd name="T34" fmla="*/ 728 w 2280"/>
                  <a:gd name="T35" fmla="*/ 1975 h 2105"/>
                  <a:gd name="T36" fmla="*/ 748 w 2280"/>
                  <a:gd name="T37" fmla="*/ 1972 h 2105"/>
                  <a:gd name="T38" fmla="*/ 901 w 2280"/>
                  <a:gd name="T39" fmla="*/ 1972 h 2105"/>
                  <a:gd name="T40" fmla="*/ 901 w 2280"/>
                  <a:gd name="T41" fmla="*/ 1789 h 2105"/>
                  <a:gd name="T42" fmla="*/ 120 w 2280"/>
                  <a:gd name="T43" fmla="*/ 0 h 2105"/>
                  <a:gd name="T44" fmla="*/ 2161 w 2280"/>
                  <a:gd name="T45" fmla="*/ 0 h 2105"/>
                  <a:gd name="T46" fmla="*/ 2189 w 2280"/>
                  <a:gd name="T47" fmla="*/ 2 h 2105"/>
                  <a:gd name="T48" fmla="*/ 2213 w 2280"/>
                  <a:gd name="T49" fmla="*/ 9 h 2105"/>
                  <a:gd name="T50" fmla="*/ 2235 w 2280"/>
                  <a:gd name="T51" fmla="*/ 21 h 2105"/>
                  <a:gd name="T52" fmla="*/ 2254 w 2280"/>
                  <a:gd name="T53" fmla="*/ 38 h 2105"/>
                  <a:gd name="T54" fmla="*/ 2268 w 2280"/>
                  <a:gd name="T55" fmla="*/ 57 h 2105"/>
                  <a:gd name="T56" fmla="*/ 2277 w 2280"/>
                  <a:gd name="T57" fmla="*/ 78 h 2105"/>
                  <a:gd name="T58" fmla="*/ 2280 w 2280"/>
                  <a:gd name="T59" fmla="*/ 102 h 2105"/>
                  <a:gd name="T60" fmla="*/ 2280 w 2280"/>
                  <a:gd name="T61" fmla="*/ 1539 h 2105"/>
                  <a:gd name="T62" fmla="*/ 2277 w 2280"/>
                  <a:gd name="T63" fmla="*/ 1562 h 2105"/>
                  <a:gd name="T64" fmla="*/ 2268 w 2280"/>
                  <a:gd name="T65" fmla="*/ 1584 h 2105"/>
                  <a:gd name="T66" fmla="*/ 2254 w 2280"/>
                  <a:gd name="T67" fmla="*/ 1603 h 2105"/>
                  <a:gd name="T68" fmla="*/ 2235 w 2280"/>
                  <a:gd name="T69" fmla="*/ 1619 h 2105"/>
                  <a:gd name="T70" fmla="*/ 2213 w 2280"/>
                  <a:gd name="T71" fmla="*/ 1631 h 2105"/>
                  <a:gd name="T72" fmla="*/ 2189 w 2280"/>
                  <a:gd name="T73" fmla="*/ 1639 h 2105"/>
                  <a:gd name="T74" fmla="*/ 2161 w 2280"/>
                  <a:gd name="T75" fmla="*/ 1642 h 2105"/>
                  <a:gd name="T76" fmla="*/ 603 w 2280"/>
                  <a:gd name="T77" fmla="*/ 1642 h 2105"/>
                  <a:gd name="T78" fmla="*/ 603 w 2280"/>
                  <a:gd name="T79" fmla="*/ 1355 h 2105"/>
                  <a:gd name="T80" fmla="*/ 2084 w 2280"/>
                  <a:gd name="T81" fmla="*/ 1355 h 2105"/>
                  <a:gd name="T82" fmla="*/ 2084 w 2280"/>
                  <a:gd name="T83" fmla="*/ 192 h 2105"/>
                  <a:gd name="T84" fmla="*/ 190 w 2280"/>
                  <a:gd name="T85" fmla="*/ 192 h 2105"/>
                  <a:gd name="T86" fmla="*/ 190 w 2280"/>
                  <a:gd name="T87" fmla="*/ 562 h 2105"/>
                  <a:gd name="T88" fmla="*/ 0 w 2280"/>
                  <a:gd name="T89" fmla="*/ 562 h 2105"/>
                  <a:gd name="T90" fmla="*/ 0 w 2280"/>
                  <a:gd name="T91" fmla="*/ 102 h 2105"/>
                  <a:gd name="T92" fmla="*/ 4 w 2280"/>
                  <a:gd name="T93" fmla="*/ 78 h 2105"/>
                  <a:gd name="T94" fmla="*/ 13 w 2280"/>
                  <a:gd name="T95" fmla="*/ 57 h 2105"/>
                  <a:gd name="T96" fmla="*/ 27 w 2280"/>
                  <a:gd name="T97" fmla="*/ 38 h 2105"/>
                  <a:gd name="T98" fmla="*/ 45 w 2280"/>
                  <a:gd name="T99" fmla="*/ 21 h 2105"/>
                  <a:gd name="T100" fmla="*/ 67 w 2280"/>
                  <a:gd name="T101" fmla="*/ 9 h 2105"/>
                  <a:gd name="T102" fmla="*/ 92 w 2280"/>
                  <a:gd name="T103" fmla="*/ 2 h 2105"/>
                  <a:gd name="T104" fmla="*/ 120 w 2280"/>
                  <a:gd name="T105" fmla="*/ 0 h 2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80" h="2105">
                    <a:moveTo>
                      <a:pt x="901" y="1789"/>
                    </a:moveTo>
                    <a:lnTo>
                      <a:pt x="1382" y="1789"/>
                    </a:lnTo>
                    <a:lnTo>
                      <a:pt x="1382" y="1972"/>
                    </a:lnTo>
                    <a:lnTo>
                      <a:pt x="1534" y="1972"/>
                    </a:lnTo>
                    <a:lnTo>
                      <a:pt x="1553" y="1975"/>
                    </a:lnTo>
                    <a:lnTo>
                      <a:pt x="1570" y="1984"/>
                    </a:lnTo>
                    <a:lnTo>
                      <a:pt x="1584" y="1998"/>
                    </a:lnTo>
                    <a:lnTo>
                      <a:pt x="1595" y="2015"/>
                    </a:lnTo>
                    <a:lnTo>
                      <a:pt x="1603" y="2037"/>
                    </a:lnTo>
                    <a:lnTo>
                      <a:pt x="1605" y="2060"/>
                    </a:lnTo>
                    <a:lnTo>
                      <a:pt x="1605" y="2105"/>
                    </a:lnTo>
                    <a:lnTo>
                      <a:pt x="675" y="2105"/>
                    </a:lnTo>
                    <a:lnTo>
                      <a:pt x="675" y="2060"/>
                    </a:lnTo>
                    <a:lnTo>
                      <a:pt x="678" y="2037"/>
                    </a:lnTo>
                    <a:lnTo>
                      <a:pt x="685" y="2015"/>
                    </a:lnTo>
                    <a:lnTo>
                      <a:pt x="697" y="1998"/>
                    </a:lnTo>
                    <a:lnTo>
                      <a:pt x="711" y="1984"/>
                    </a:lnTo>
                    <a:lnTo>
                      <a:pt x="728" y="1975"/>
                    </a:lnTo>
                    <a:lnTo>
                      <a:pt x="748" y="1972"/>
                    </a:lnTo>
                    <a:lnTo>
                      <a:pt x="901" y="1972"/>
                    </a:lnTo>
                    <a:lnTo>
                      <a:pt x="901" y="1789"/>
                    </a:lnTo>
                    <a:close/>
                    <a:moveTo>
                      <a:pt x="120" y="0"/>
                    </a:moveTo>
                    <a:lnTo>
                      <a:pt x="2161" y="0"/>
                    </a:lnTo>
                    <a:lnTo>
                      <a:pt x="2189" y="2"/>
                    </a:lnTo>
                    <a:lnTo>
                      <a:pt x="2213" y="9"/>
                    </a:lnTo>
                    <a:lnTo>
                      <a:pt x="2235" y="21"/>
                    </a:lnTo>
                    <a:lnTo>
                      <a:pt x="2254" y="38"/>
                    </a:lnTo>
                    <a:lnTo>
                      <a:pt x="2268" y="57"/>
                    </a:lnTo>
                    <a:lnTo>
                      <a:pt x="2277" y="78"/>
                    </a:lnTo>
                    <a:lnTo>
                      <a:pt x="2280" y="102"/>
                    </a:lnTo>
                    <a:lnTo>
                      <a:pt x="2280" y="1539"/>
                    </a:lnTo>
                    <a:lnTo>
                      <a:pt x="2277" y="1562"/>
                    </a:lnTo>
                    <a:lnTo>
                      <a:pt x="2268" y="1584"/>
                    </a:lnTo>
                    <a:lnTo>
                      <a:pt x="2254" y="1603"/>
                    </a:lnTo>
                    <a:lnTo>
                      <a:pt x="2235" y="1619"/>
                    </a:lnTo>
                    <a:lnTo>
                      <a:pt x="2213" y="1631"/>
                    </a:lnTo>
                    <a:lnTo>
                      <a:pt x="2189" y="1639"/>
                    </a:lnTo>
                    <a:lnTo>
                      <a:pt x="2161" y="1642"/>
                    </a:lnTo>
                    <a:lnTo>
                      <a:pt x="603" y="1642"/>
                    </a:lnTo>
                    <a:lnTo>
                      <a:pt x="603" y="1355"/>
                    </a:lnTo>
                    <a:lnTo>
                      <a:pt x="2084" y="1355"/>
                    </a:lnTo>
                    <a:lnTo>
                      <a:pt x="2084" y="192"/>
                    </a:lnTo>
                    <a:lnTo>
                      <a:pt x="190" y="192"/>
                    </a:lnTo>
                    <a:lnTo>
                      <a:pt x="190" y="562"/>
                    </a:lnTo>
                    <a:lnTo>
                      <a:pt x="0" y="562"/>
                    </a:lnTo>
                    <a:lnTo>
                      <a:pt x="0" y="102"/>
                    </a:lnTo>
                    <a:lnTo>
                      <a:pt x="4" y="78"/>
                    </a:lnTo>
                    <a:lnTo>
                      <a:pt x="13" y="57"/>
                    </a:lnTo>
                    <a:lnTo>
                      <a:pt x="27" y="38"/>
                    </a:lnTo>
                    <a:lnTo>
                      <a:pt x="45" y="21"/>
                    </a:lnTo>
                    <a:lnTo>
                      <a:pt x="67" y="9"/>
                    </a:lnTo>
                    <a:lnTo>
                      <a:pt x="92" y="2"/>
                    </a:lnTo>
                    <a:lnTo>
                      <a:pt x="120"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9" name="Group 148"/>
            <p:cNvGrpSpPr>
              <a:grpSpLocks noChangeAspect="1"/>
            </p:cNvGrpSpPr>
            <p:nvPr/>
          </p:nvGrpSpPr>
          <p:grpSpPr>
            <a:xfrm>
              <a:off x="5874832" y="1060862"/>
              <a:ext cx="559914" cy="457470"/>
              <a:chOff x="12383184" y="2379853"/>
              <a:chExt cx="739841" cy="604476"/>
            </a:xfrm>
          </p:grpSpPr>
          <p:sp useBgFill="1">
            <p:nvSpPr>
              <p:cNvPr id="189" name="Freeform 79"/>
              <p:cNvSpPr>
                <a:spLocks/>
              </p:cNvSpPr>
              <p:nvPr/>
            </p:nvSpPr>
            <p:spPr bwMode="auto">
              <a:xfrm>
                <a:off x="12383184" y="2379853"/>
                <a:ext cx="739841" cy="604476"/>
              </a:xfrm>
              <a:custGeom>
                <a:avLst/>
                <a:gdLst>
                  <a:gd name="T0" fmla="*/ 2925 w 3170"/>
                  <a:gd name="T1" fmla="*/ 0 h 2592"/>
                  <a:gd name="T2" fmla="*/ 3002 w 3170"/>
                  <a:gd name="T3" fmla="*/ 12 h 2592"/>
                  <a:gd name="T4" fmla="*/ 3070 w 3170"/>
                  <a:gd name="T5" fmla="*/ 47 h 2592"/>
                  <a:gd name="T6" fmla="*/ 3123 w 3170"/>
                  <a:gd name="T7" fmla="*/ 100 h 2592"/>
                  <a:gd name="T8" fmla="*/ 3157 w 3170"/>
                  <a:gd name="T9" fmla="*/ 168 h 2592"/>
                  <a:gd name="T10" fmla="*/ 3170 w 3170"/>
                  <a:gd name="T11" fmla="*/ 245 h 2592"/>
                  <a:gd name="T12" fmla="*/ 3166 w 3170"/>
                  <a:gd name="T13" fmla="*/ 1940 h 2592"/>
                  <a:gd name="T14" fmla="*/ 3142 w 3170"/>
                  <a:gd name="T15" fmla="*/ 2013 h 2592"/>
                  <a:gd name="T16" fmla="*/ 3098 w 3170"/>
                  <a:gd name="T17" fmla="*/ 2073 h 2592"/>
                  <a:gd name="T18" fmla="*/ 3037 w 3170"/>
                  <a:gd name="T19" fmla="*/ 2118 h 2592"/>
                  <a:gd name="T20" fmla="*/ 2965 w 3170"/>
                  <a:gd name="T21" fmla="*/ 2142 h 2592"/>
                  <a:gd name="T22" fmla="*/ 1400 w 3170"/>
                  <a:gd name="T23" fmla="*/ 2146 h 2592"/>
                  <a:gd name="T24" fmla="*/ 1392 w 3170"/>
                  <a:gd name="T25" fmla="*/ 2145 h 2592"/>
                  <a:gd name="T26" fmla="*/ 1389 w 3170"/>
                  <a:gd name="T27" fmla="*/ 2387 h 2592"/>
                  <a:gd name="T28" fmla="*/ 1365 w 3170"/>
                  <a:gd name="T29" fmla="*/ 2460 h 2592"/>
                  <a:gd name="T30" fmla="*/ 1320 w 3170"/>
                  <a:gd name="T31" fmla="*/ 2521 h 2592"/>
                  <a:gd name="T32" fmla="*/ 1260 w 3170"/>
                  <a:gd name="T33" fmla="*/ 2566 h 2592"/>
                  <a:gd name="T34" fmla="*/ 1186 w 3170"/>
                  <a:gd name="T35" fmla="*/ 2590 h 2592"/>
                  <a:gd name="T36" fmla="*/ 245 w 3170"/>
                  <a:gd name="T37" fmla="*/ 2592 h 2592"/>
                  <a:gd name="T38" fmla="*/ 168 w 3170"/>
                  <a:gd name="T39" fmla="*/ 2580 h 2592"/>
                  <a:gd name="T40" fmla="*/ 100 w 3170"/>
                  <a:gd name="T41" fmla="*/ 2545 h 2592"/>
                  <a:gd name="T42" fmla="*/ 47 w 3170"/>
                  <a:gd name="T43" fmla="*/ 2492 h 2592"/>
                  <a:gd name="T44" fmla="*/ 13 w 3170"/>
                  <a:gd name="T45" fmla="*/ 2424 h 2592"/>
                  <a:gd name="T46" fmla="*/ 0 w 3170"/>
                  <a:gd name="T47" fmla="*/ 2347 h 2592"/>
                  <a:gd name="T48" fmla="*/ 4 w 3170"/>
                  <a:gd name="T49" fmla="*/ 652 h 2592"/>
                  <a:gd name="T50" fmla="*/ 28 w 3170"/>
                  <a:gd name="T51" fmla="*/ 579 h 2592"/>
                  <a:gd name="T52" fmla="*/ 72 w 3170"/>
                  <a:gd name="T53" fmla="*/ 519 h 2592"/>
                  <a:gd name="T54" fmla="*/ 133 w 3170"/>
                  <a:gd name="T55" fmla="*/ 474 h 2592"/>
                  <a:gd name="T56" fmla="*/ 205 w 3170"/>
                  <a:gd name="T57" fmla="*/ 450 h 2592"/>
                  <a:gd name="T58" fmla="*/ 713 w 3170"/>
                  <a:gd name="T59" fmla="*/ 446 h 2592"/>
                  <a:gd name="T60" fmla="*/ 717 w 3170"/>
                  <a:gd name="T61" fmla="*/ 205 h 2592"/>
                  <a:gd name="T62" fmla="*/ 741 w 3170"/>
                  <a:gd name="T63" fmla="*/ 133 h 2592"/>
                  <a:gd name="T64" fmla="*/ 786 w 3170"/>
                  <a:gd name="T65" fmla="*/ 71 h 2592"/>
                  <a:gd name="T66" fmla="*/ 846 w 3170"/>
                  <a:gd name="T67" fmla="*/ 26 h 2592"/>
                  <a:gd name="T68" fmla="*/ 919 w 3170"/>
                  <a:gd name="T69" fmla="*/ 2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0" h="2592">
                    <a:moveTo>
                      <a:pt x="959" y="0"/>
                    </a:moveTo>
                    <a:lnTo>
                      <a:pt x="2925" y="0"/>
                    </a:lnTo>
                    <a:lnTo>
                      <a:pt x="2965" y="2"/>
                    </a:lnTo>
                    <a:lnTo>
                      <a:pt x="3002" y="12"/>
                    </a:lnTo>
                    <a:lnTo>
                      <a:pt x="3037" y="26"/>
                    </a:lnTo>
                    <a:lnTo>
                      <a:pt x="3070" y="47"/>
                    </a:lnTo>
                    <a:lnTo>
                      <a:pt x="3098" y="71"/>
                    </a:lnTo>
                    <a:lnTo>
                      <a:pt x="3123" y="100"/>
                    </a:lnTo>
                    <a:lnTo>
                      <a:pt x="3142" y="133"/>
                    </a:lnTo>
                    <a:lnTo>
                      <a:pt x="3157" y="168"/>
                    </a:lnTo>
                    <a:lnTo>
                      <a:pt x="3166" y="205"/>
                    </a:lnTo>
                    <a:lnTo>
                      <a:pt x="3170" y="245"/>
                    </a:lnTo>
                    <a:lnTo>
                      <a:pt x="3170" y="1901"/>
                    </a:lnTo>
                    <a:lnTo>
                      <a:pt x="3166" y="1940"/>
                    </a:lnTo>
                    <a:lnTo>
                      <a:pt x="3157" y="1978"/>
                    </a:lnTo>
                    <a:lnTo>
                      <a:pt x="3142" y="2013"/>
                    </a:lnTo>
                    <a:lnTo>
                      <a:pt x="3123" y="2046"/>
                    </a:lnTo>
                    <a:lnTo>
                      <a:pt x="3098" y="2073"/>
                    </a:lnTo>
                    <a:lnTo>
                      <a:pt x="3070" y="2099"/>
                    </a:lnTo>
                    <a:lnTo>
                      <a:pt x="3037" y="2118"/>
                    </a:lnTo>
                    <a:lnTo>
                      <a:pt x="3002" y="2134"/>
                    </a:lnTo>
                    <a:lnTo>
                      <a:pt x="2965" y="2142"/>
                    </a:lnTo>
                    <a:lnTo>
                      <a:pt x="2925" y="2146"/>
                    </a:lnTo>
                    <a:lnTo>
                      <a:pt x="1400" y="2146"/>
                    </a:lnTo>
                    <a:lnTo>
                      <a:pt x="1396" y="2146"/>
                    </a:lnTo>
                    <a:lnTo>
                      <a:pt x="1392" y="2145"/>
                    </a:lnTo>
                    <a:lnTo>
                      <a:pt x="1392" y="2347"/>
                    </a:lnTo>
                    <a:lnTo>
                      <a:pt x="1389" y="2387"/>
                    </a:lnTo>
                    <a:lnTo>
                      <a:pt x="1379" y="2424"/>
                    </a:lnTo>
                    <a:lnTo>
                      <a:pt x="1365" y="2460"/>
                    </a:lnTo>
                    <a:lnTo>
                      <a:pt x="1344" y="2492"/>
                    </a:lnTo>
                    <a:lnTo>
                      <a:pt x="1320" y="2521"/>
                    </a:lnTo>
                    <a:lnTo>
                      <a:pt x="1291" y="2545"/>
                    </a:lnTo>
                    <a:lnTo>
                      <a:pt x="1260" y="2566"/>
                    </a:lnTo>
                    <a:lnTo>
                      <a:pt x="1223" y="2580"/>
                    </a:lnTo>
                    <a:lnTo>
                      <a:pt x="1186" y="2590"/>
                    </a:lnTo>
                    <a:lnTo>
                      <a:pt x="1146" y="2592"/>
                    </a:lnTo>
                    <a:lnTo>
                      <a:pt x="245" y="2592"/>
                    </a:lnTo>
                    <a:lnTo>
                      <a:pt x="205" y="2590"/>
                    </a:lnTo>
                    <a:lnTo>
                      <a:pt x="168" y="2580"/>
                    </a:lnTo>
                    <a:lnTo>
                      <a:pt x="133" y="2566"/>
                    </a:lnTo>
                    <a:lnTo>
                      <a:pt x="100" y="2545"/>
                    </a:lnTo>
                    <a:lnTo>
                      <a:pt x="72" y="2521"/>
                    </a:lnTo>
                    <a:lnTo>
                      <a:pt x="47" y="2492"/>
                    </a:lnTo>
                    <a:lnTo>
                      <a:pt x="28" y="2460"/>
                    </a:lnTo>
                    <a:lnTo>
                      <a:pt x="13" y="2424"/>
                    </a:lnTo>
                    <a:lnTo>
                      <a:pt x="4" y="2387"/>
                    </a:lnTo>
                    <a:lnTo>
                      <a:pt x="0" y="2347"/>
                    </a:lnTo>
                    <a:lnTo>
                      <a:pt x="0" y="691"/>
                    </a:lnTo>
                    <a:lnTo>
                      <a:pt x="4" y="652"/>
                    </a:lnTo>
                    <a:lnTo>
                      <a:pt x="13" y="614"/>
                    </a:lnTo>
                    <a:lnTo>
                      <a:pt x="28" y="579"/>
                    </a:lnTo>
                    <a:lnTo>
                      <a:pt x="47" y="546"/>
                    </a:lnTo>
                    <a:lnTo>
                      <a:pt x="72" y="519"/>
                    </a:lnTo>
                    <a:lnTo>
                      <a:pt x="100" y="493"/>
                    </a:lnTo>
                    <a:lnTo>
                      <a:pt x="133" y="474"/>
                    </a:lnTo>
                    <a:lnTo>
                      <a:pt x="168" y="458"/>
                    </a:lnTo>
                    <a:lnTo>
                      <a:pt x="205" y="450"/>
                    </a:lnTo>
                    <a:lnTo>
                      <a:pt x="245" y="446"/>
                    </a:lnTo>
                    <a:lnTo>
                      <a:pt x="713" y="446"/>
                    </a:lnTo>
                    <a:lnTo>
                      <a:pt x="713" y="245"/>
                    </a:lnTo>
                    <a:lnTo>
                      <a:pt x="717" y="205"/>
                    </a:lnTo>
                    <a:lnTo>
                      <a:pt x="725" y="168"/>
                    </a:lnTo>
                    <a:lnTo>
                      <a:pt x="741" y="133"/>
                    </a:lnTo>
                    <a:lnTo>
                      <a:pt x="760" y="100"/>
                    </a:lnTo>
                    <a:lnTo>
                      <a:pt x="786" y="71"/>
                    </a:lnTo>
                    <a:lnTo>
                      <a:pt x="814" y="47"/>
                    </a:lnTo>
                    <a:lnTo>
                      <a:pt x="846" y="26"/>
                    </a:lnTo>
                    <a:lnTo>
                      <a:pt x="881" y="12"/>
                    </a:lnTo>
                    <a:lnTo>
                      <a:pt x="919" y="2"/>
                    </a:lnTo>
                    <a:lnTo>
                      <a:pt x="959"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0" name="Freeform 80"/>
              <p:cNvSpPr>
                <a:spLocks noEditPoints="1"/>
              </p:cNvSpPr>
              <p:nvPr/>
            </p:nvSpPr>
            <p:spPr bwMode="auto">
              <a:xfrm>
                <a:off x="12411191" y="2511717"/>
                <a:ext cx="268397" cy="444605"/>
              </a:xfrm>
              <a:custGeom>
                <a:avLst/>
                <a:gdLst>
                  <a:gd name="T0" fmla="*/ 549 w 1152"/>
                  <a:gd name="T1" fmla="*/ 1607 h 1906"/>
                  <a:gd name="T2" fmla="*/ 501 w 1152"/>
                  <a:gd name="T3" fmla="*/ 1633 h 1906"/>
                  <a:gd name="T4" fmla="*/ 475 w 1152"/>
                  <a:gd name="T5" fmla="*/ 1680 h 1906"/>
                  <a:gd name="T6" fmla="*/ 475 w 1152"/>
                  <a:gd name="T7" fmla="*/ 1736 h 1906"/>
                  <a:gd name="T8" fmla="*/ 501 w 1152"/>
                  <a:gd name="T9" fmla="*/ 1782 h 1906"/>
                  <a:gd name="T10" fmla="*/ 549 w 1152"/>
                  <a:gd name="T11" fmla="*/ 1809 h 1906"/>
                  <a:gd name="T12" fmla="*/ 601 w 1152"/>
                  <a:gd name="T13" fmla="*/ 1810 h 1906"/>
                  <a:gd name="T14" fmla="*/ 642 w 1152"/>
                  <a:gd name="T15" fmla="*/ 1789 h 1906"/>
                  <a:gd name="T16" fmla="*/ 671 w 1152"/>
                  <a:gd name="T17" fmla="*/ 1754 h 1906"/>
                  <a:gd name="T18" fmla="*/ 680 w 1152"/>
                  <a:gd name="T19" fmla="*/ 1708 h 1906"/>
                  <a:gd name="T20" fmla="*/ 667 w 1152"/>
                  <a:gd name="T21" fmla="*/ 1655 h 1906"/>
                  <a:gd name="T22" fmla="*/ 628 w 1152"/>
                  <a:gd name="T23" fmla="*/ 1617 h 1906"/>
                  <a:gd name="T24" fmla="*/ 576 w 1152"/>
                  <a:gd name="T25" fmla="*/ 1603 h 1906"/>
                  <a:gd name="T26" fmla="*/ 150 w 1152"/>
                  <a:gd name="T27" fmla="*/ 1457 h 1906"/>
                  <a:gd name="T28" fmla="*/ 1003 w 1152"/>
                  <a:gd name="T29" fmla="*/ 215 h 1906"/>
                  <a:gd name="T30" fmla="*/ 125 w 1152"/>
                  <a:gd name="T31" fmla="*/ 0 h 1906"/>
                  <a:gd name="T32" fmla="*/ 1055 w 1152"/>
                  <a:gd name="T33" fmla="*/ 3 h 1906"/>
                  <a:gd name="T34" fmla="*/ 1105 w 1152"/>
                  <a:gd name="T35" fmla="*/ 28 h 1906"/>
                  <a:gd name="T36" fmla="*/ 1140 w 1152"/>
                  <a:gd name="T37" fmla="*/ 70 h 1906"/>
                  <a:gd name="T38" fmla="*/ 1152 w 1152"/>
                  <a:gd name="T39" fmla="*/ 125 h 1906"/>
                  <a:gd name="T40" fmla="*/ 1149 w 1152"/>
                  <a:gd name="T41" fmla="*/ 1810 h 1906"/>
                  <a:gd name="T42" fmla="*/ 1125 w 1152"/>
                  <a:gd name="T43" fmla="*/ 1859 h 1906"/>
                  <a:gd name="T44" fmla="*/ 1082 w 1152"/>
                  <a:gd name="T45" fmla="*/ 1894 h 1906"/>
                  <a:gd name="T46" fmla="*/ 1026 w 1152"/>
                  <a:gd name="T47" fmla="*/ 1906 h 1906"/>
                  <a:gd name="T48" fmla="*/ 96 w 1152"/>
                  <a:gd name="T49" fmla="*/ 1903 h 1906"/>
                  <a:gd name="T50" fmla="*/ 47 w 1152"/>
                  <a:gd name="T51" fmla="*/ 1879 h 1906"/>
                  <a:gd name="T52" fmla="*/ 13 w 1152"/>
                  <a:gd name="T53" fmla="*/ 1836 h 1906"/>
                  <a:gd name="T54" fmla="*/ 0 w 1152"/>
                  <a:gd name="T55" fmla="*/ 1781 h 1906"/>
                  <a:gd name="T56" fmla="*/ 3 w 1152"/>
                  <a:gd name="T57" fmla="*/ 96 h 1906"/>
                  <a:gd name="T58" fmla="*/ 27 w 1152"/>
                  <a:gd name="T59" fmla="*/ 47 h 1906"/>
                  <a:gd name="T60" fmla="*/ 70 w 1152"/>
                  <a:gd name="T61" fmla="*/ 13 h 1906"/>
                  <a:gd name="T62" fmla="*/ 125 w 1152"/>
                  <a:gd name="T63" fmla="*/ 0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2" h="1906">
                    <a:moveTo>
                      <a:pt x="576" y="1603"/>
                    </a:moveTo>
                    <a:lnTo>
                      <a:pt x="549" y="1607"/>
                    </a:lnTo>
                    <a:lnTo>
                      <a:pt x="523" y="1617"/>
                    </a:lnTo>
                    <a:lnTo>
                      <a:pt x="501" y="1633"/>
                    </a:lnTo>
                    <a:lnTo>
                      <a:pt x="486" y="1655"/>
                    </a:lnTo>
                    <a:lnTo>
                      <a:pt x="475" y="1680"/>
                    </a:lnTo>
                    <a:lnTo>
                      <a:pt x="471" y="1708"/>
                    </a:lnTo>
                    <a:lnTo>
                      <a:pt x="475" y="1736"/>
                    </a:lnTo>
                    <a:lnTo>
                      <a:pt x="486" y="1760"/>
                    </a:lnTo>
                    <a:lnTo>
                      <a:pt x="501" y="1782"/>
                    </a:lnTo>
                    <a:lnTo>
                      <a:pt x="523" y="1798"/>
                    </a:lnTo>
                    <a:lnTo>
                      <a:pt x="549" y="1809"/>
                    </a:lnTo>
                    <a:lnTo>
                      <a:pt x="576" y="1812"/>
                    </a:lnTo>
                    <a:lnTo>
                      <a:pt x="601" y="1810"/>
                    </a:lnTo>
                    <a:lnTo>
                      <a:pt x="622" y="1801"/>
                    </a:lnTo>
                    <a:lnTo>
                      <a:pt x="642" y="1789"/>
                    </a:lnTo>
                    <a:lnTo>
                      <a:pt x="657" y="1773"/>
                    </a:lnTo>
                    <a:lnTo>
                      <a:pt x="671" y="1754"/>
                    </a:lnTo>
                    <a:lnTo>
                      <a:pt x="678" y="1731"/>
                    </a:lnTo>
                    <a:lnTo>
                      <a:pt x="680" y="1708"/>
                    </a:lnTo>
                    <a:lnTo>
                      <a:pt x="677" y="1680"/>
                    </a:lnTo>
                    <a:lnTo>
                      <a:pt x="667" y="1655"/>
                    </a:lnTo>
                    <a:lnTo>
                      <a:pt x="650" y="1633"/>
                    </a:lnTo>
                    <a:lnTo>
                      <a:pt x="628" y="1617"/>
                    </a:lnTo>
                    <a:lnTo>
                      <a:pt x="604" y="1607"/>
                    </a:lnTo>
                    <a:lnTo>
                      <a:pt x="576" y="1603"/>
                    </a:lnTo>
                    <a:close/>
                    <a:moveTo>
                      <a:pt x="150" y="215"/>
                    </a:moveTo>
                    <a:lnTo>
                      <a:pt x="150" y="1457"/>
                    </a:lnTo>
                    <a:lnTo>
                      <a:pt x="1003" y="1457"/>
                    </a:lnTo>
                    <a:lnTo>
                      <a:pt x="1003" y="215"/>
                    </a:lnTo>
                    <a:lnTo>
                      <a:pt x="150" y="215"/>
                    </a:lnTo>
                    <a:close/>
                    <a:moveTo>
                      <a:pt x="125" y="0"/>
                    </a:moveTo>
                    <a:lnTo>
                      <a:pt x="1026" y="0"/>
                    </a:lnTo>
                    <a:lnTo>
                      <a:pt x="1055" y="3"/>
                    </a:lnTo>
                    <a:lnTo>
                      <a:pt x="1082" y="13"/>
                    </a:lnTo>
                    <a:lnTo>
                      <a:pt x="1105" y="28"/>
                    </a:lnTo>
                    <a:lnTo>
                      <a:pt x="1125" y="47"/>
                    </a:lnTo>
                    <a:lnTo>
                      <a:pt x="1140" y="70"/>
                    </a:lnTo>
                    <a:lnTo>
                      <a:pt x="1149" y="96"/>
                    </a:lnTo>
                    <a:lnTo>
                      <a:pt x="1152" y="125"/>
                    </a:lnTo>
                    <a:lnTo>
                      <a:pt x="1152" y="1781"/>
                    </a:lnTo>
                    <a:lnTo>
                      <a:pt x="1149" y="1810"/>
                    </a:lnTo>
                    <a:lnTo>
                      <a:pt x="1140" y="1836"/>
                    </a:lnTo>
                    <a:lnTo>
                      <a:pt x="1125" y="1859"/>
                    </a:lnTo>
                    <a:lnTo>
                      <a:pt x="1105" y="1879"/>
                    </a:lnTo>
                    <a:lnTo>
                      <a:pt x="1082" y="1894"/>
                    </a:lnTo>
                    <a:lnTo>
                      <a:pt x="1055" y="1903"/>
                    </a:lnTo>
                    <a:lnTo>
                      <a:pt x="1026" y="1906"/>
                    </a:lnTo>
                    <a:lnTo>
                      <a:pt x="125" y="1906"/>
                    </a:lnTo>
                    <a:lnTo>
                      <a:pt x="96" y="1903"/>
                    </a:lnTo>
                    <a:lnTo>
                      <a:pt x="70" y="1894"/>
                    </a:lnTo>
                    <a:lnTo>
                      <a:pt x="47" y="1879"/>
                    </a:lnTo>
                    <a:lnTo>
                      <a:pt x="27" y="1859"/>
                    </a:lnTo>
                    <a:lnTo>
                      <a:pt x="13" y="1836"/>
                    </a:lnTo>
                    <a:lnTo>
                      <a:pt x="3" y="1810"/>
                    </a:lnTo>
                    <a:lnTo>
                      <a:pt x="0" y="1781"/>
                    </a:lnTo>
                    <a:lnTo>
                      <a:pt x="0" y="125"/>
                    </a:lnTo>
                    <a:lnTo>
                      <a:pt x="3" y="96"/>
                    </a:lnTo>
                    <a:lnTo>
                      <a:pt x="13" y="70"/>
                    </a:lnTo>
                    <a:lnTo>
                      <a:pt x="27" y="47"/>
                    </a:lnTo>
                    <a:lnTo>
                      <a:pt x="47" y="28"/>
                    </a:lnTo>
                    <a:lnTo>
                      <a:pt x="70" y="13"/>
                    </a:lnTo>
                    <a:lnTo>
                      <a:pt x="96" y="3"/>
                    </a:lnTo>
                    <a:lnTo>
                      <a:pt x="125"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1" name="Freeform 81"/>
              <p:cNvSpPr>
                <a:spLocks noEditPoints="1"/>
              </p:cNvSpPr>
              <p:nvPr/>
            </p:nvSpPr>
            <p:spPr bwMode="auto">
              <a:xfrm>
                <a:off x="12578064" y="2407860"/>
                <a:ext cx="516955" cy="444605"/>
              </a:xfrm>
              <a:custGeom>
                <a:avLst/>
                <a:gdLst>
                  <a:gd name="T0" fmla="*/ 1404 w 2217"/>
                  <a:gd name="T1" fmla="*/ 1581 h 1906"/>
                  <a:gd name="T2" fmla="*/ 1363 w 2217"/>
                  <a:gd name="T3" fmla="*/ 1600 h 1906"/>
                  <a:gd name="T4" fmla="*/ 1334 w 2217"/>
                  <a:gd name="T5" fmla="*/ 1637 h 1906"/>
                  <a:gd name="T6" fmla="*/ 1324 w 2217"/>
                  <a:gd name="T7" fmla="*/ 1683 h 1906"/>
                  <a:gd name="T8" fmla="*/ 1337 w 2217"/>
                  <a:gd name="T9" fmla="*/ 1736 h 1906"/>
                  <a:gd name="T10" fmla="*/ 1375 w 2217"/>
                  <a:gd name="T11" fmla="*/ 1773 h 1906"/>
                  <a:gd name="T12" fmla="*/ 1428 w 2217"/>
                  <a:gd name="T13" fmla="*/ 1788 h 1906"/>
                  <a:gd name="T14" fmla="*/ 1481 w 2217"/>
                  <a:gd name="T15" fmla="*/ 1773 h 1906"/>
                  <a:gd name="T16" fmla="*/ 1519 w 2217"/>
                  <a:gd name="T17" fmla="*/ 1736 h 1906"/>
                  <a:gd name="T18" fmla="*/ 1533 w 2217"/>
                  <a:gd name="T19" fmla="*/ 1683 h 1906"/>
                  <a:gd name="T20" fmla="*/ 1522 w 2217"/>
                  <a:gd name="T21" fmla="*/ 1642 h 1906"/>
                  <a:gd name="T22" fmla="*/ 1493 w 2217"/>
                  <a:gd name="T23" fmla="*/ 1604 h 1906"/>
                  <a:gd name="T24" fmla="*/ 1452 w 2217"/>
                  <a:gd name="T25" fmla="*/ 1581 h 1906"/>
                  <a:gd name="T26" fmla="*/ 1109 w 2217"/>
                  <a:gd name="T27" fmla="*/ 1577 h 1906"/>
                  <a:gd name="T28" fmla="*/ 1063 w 2217"/>
                  <a:gd name="T29" fmla="*/ 1588 h 1906"/>
                  <a:gd name="T30" fmla="*/ 1026 w 2217"/>
                  <a:gd name="T31" fmla="*/ 1617 h 1906"/>
                  <a:gd name="T32" fmla="*/ 1007 w 2217"/>
                  <a:gd name="T33" fmla="*/ 1658 h 1906"/>
                  <a:gd name="T34" fmla="*/ 1007 w 2217"/>
                  <a:gd name="T35" fmla="*/ 1710 h 1906"/>
                  <a:gd name="T36" fmla="*/ 1035 w 2217"/>
                  <a:gd name="T37" fmla="*/ 1756 h 1906"/>
                  <a:gd name="T38" fmla="*/ 1081 w 2217"/>
                  <a:gd name="T39" fmla="*/ 1784 h 1906"/>
                  <a:gd name="T40" fmla="*/ 1136 w 2217"/>
                  <a:gd name="T41" fmla="*/ 1784 h 1906"/>
                  <a:gd name="T42" fmla="*/ 1182 w 2217"/>
                  <a:gd name="T43" fmla="*/ 1756 h 1906"/>
                  <a:gd name="T44" fmla="*/ 1210 w 2217"/>
                  <a:gd name="T45" fmla="*/ 1710 h 1906"/>
                  <a:gd name="T46" fmla="*/ 1210 w 2217"/>
                  <a:gd name="T47" fmla="*/ 1662 h 1906"/>
                  <a:gd name="T48" fmla="*/ 1191 w 2217"/>
                  <a:gd name="T49" fmla="*/ 1622 h 1906"/>
                  <a:gd name="T50" fmla="*/ 1155 w 2217"/>
                  <a:gd name="T51" fmla="*/ 1591 h 1906"/>
                  <a:gd name="T52" fmla="*/ 1109 w 2217"/>
                  <a:gd name="T53" fmla="*/ 1577 h 1906"/>
                  <a:gd name="T54" fmla="*/ 765 w 2217"/>
                  <a:gd name="T55" fmla="*/ 1581 h 1906"/>
                  <a:gd name="T56" fmla="*/ 723 w 2217"/>
                  <a:gd name="T57" fmla="*/ 1600 h 1906"/>
                  <a:gd name="T58" fmla="*/ 695 w 2217"/>
                  <a:gd name="T59" fmla="*/ 1637 h 1906"/>
                  <a:gd name="T60" fmla="*/ 684 w 2217"/>
                  <a:gd name="T61" fmla="*/ 1683 h 1906"/>
                  <a:gd name="T62" fmla="*/ 699 w 2217"/>
                  <a:gd name="T63" fmla="*/ 1736 h 1906"/>
                  <a:gd name="T64" fmla="*/ 736 w 2217"/>
                  <a:gd name="T65" fmla="*/ 1773 h 1906"/>
                  <a:gd name="T66" fmla="*/ 789 w 2217"/>
                  <a:gd name="T67" fmla="*/ 1788 h 1906"/>
                  <a:gd name="T68" fmla="*/ 841 w 2217"/>
                  <a:gd name="T69" fmla="*/ 1773 h 1906"/>
                  <a:gd name="T70" fmla="*/ 880 w 2217"/>
                  <a:gd name="T71" fmla="*/ 1736 h 1906"/>
                  <a:gd name="T72" fmla="*/ 893 w 2217"/>
                  <a:gd name="T73" fmla="*/ 1683 h 1906"/>
                  <a:gd name="T74" fmla="*/ 884 w 2217"/>
                  <a:gd name="T75" fmla="*/ 1642 h 1906"/>
                  <a:gd name="T76" fmla="*/ 855 w 2217"/>
                  <a:gd name="T77" fmla="*/ 1604 h 1906"/>
                  <a:gd name="T78" fmla="*/ 814 w 2217"/>
                  <a:gd name="T79" fmla="*/ 1581 h 1906"/>
                  <a:gd name="T80" fmla="*/ 126 w 2217"/>
                  <a:gd name="T81" fmla="*/ 0 h 1906"/>
                  <a:gd name="T82" fmla="*/ 2121 w 2217"/>
                  <a:gd name="T83" fmla="*/ 3 h 1906"/>
                  <a:gd name="T84" fmla="*/ 2170 w 2217"/>
                  <a:gd name="T85" fmla="*/ 27 h 1906"/>
                  <a:gd name="T86" fmla="*/ 2204 w 2217"/>
                  <a:gd name="T87" fmla="*/ 70 h 1906"/>
                  <a:gd name="T88" fmla="*/ 2217 w 2217"/>
                  <a:gd name="T89" fmla="*/ 125 h 1906"/>
                  <a:gd name="T90" fmla="*/ 2214 w 2217"/>
                  <a:gd name="T91" fmla="*/ 1810 h 1906"/>
                  <a:gd name="T92" fmla="*/ 2190 w 2217"/>
                  <a:gd name="T93" fmla="*/ 1859 h 1906"/>
                  <a:gd name="T94" fmla="*/ 2147 w 2217"/>
                  <a:gd name="T95" fmla="*/ 1893 h 1906"/>
                  <a:gd name="T96" fmla="*/ 2092 w 2217"/>
                  <a:gd name="T97" fmla="*/ 1906 h 1906"/>
                  <a:gd name="T98" fmla="*/ 567 w 2217"/>
                  <a:gd name="T99" fmla="*/ 1386 h 1906"/>
                  <a:gd name="T100" fmla="*/ 2067 w 2217"/>
                  <a:gd name="T101" fmla="*/ 214 h 1906"/>
                  <a:gd name="T102" fmla="*/ 149 w 2217"/>
                  <a:gd name="T103" fmla="*/ 339 h 1906"/>
                  <a:gd name="T104" fmla="*/ 0 w 2217"/>
                  <a:gd name="T105" fmla="*/ 125 h 1906"/>
                  <a:gd name="T106" fmla="*/ 13 w 2217"/>
                  <a:gd name="T107" fmla="*/ 70 h 1906"/>
                  <a:gd name="T108" fmla="*/ 47 w 2217"/>
                  <a:gd name="T109" fmla="*/ 27 h 1906"/>
                  <a:gd name="T110" fmla="*/ 97 w 2217"/>
                  <a:gd name="T111" fmla="*/ 3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17" h="1906">
                    <a:moveTo>
                      <a:pt x="1428" y="1577"/>
                    </a:moveTo>
                    <a:lnTo>
                      <a:pt x="1404" y="1581"/>
                    </a:lnTo>
                    <a:lnTo>
                      <a:pt x="1382" y="1588"/>
                    </a:lnTo>
                    <a:lnTo>
                      <a:pt x="1363" y="1600"/>
                    </a:lnTo>
                    <a:lnTo>
                      <a:pt x="1347" y="1617"/>
                    </a:lnTo>
                    <a:lnTo>
                      <a:pt x="1334" y="1637"/>
                    </a:lnTo>
                    <a:lnTo>
                      <a:pt x="1326" y="1658"/>
                    </a:lnTo>
                    <a:lnTo>
                      <a:pt x="1324" y="1683"/>
                    </a:lnTo>
                    <a:lnTo>
                      <a:pt x="1328" y="1710"/>
                    </a:lnTo>
                    <a:lnTo>
                      <a:pt x="1337" y="1736"/>
                    </a:lnTo>
                    <a:lnTo>
                      <a:pt x="1354" y="1756"/>
                    </a:lnTo>
                    <a:lnTo>
                      <a:pt x="1375" y="1773"/>
                    </a:lnTo>
                    <a:lnTo>
                      <a:pt x="1400" y="1784"/>
                    </a:lnTo>
                    <a:lnTo>
                      <a:pt x="1428" y="1788"/>
                    </a:lnTo>
                    <a:lnTo>
                      <a:pt x="1456" y="1784"/>
                    </a:lnTo>
                    <a:lnTo>
                      <a:pt x="1481" y="1773"/>
                    </a:lnTo>
                    <a:lnTo>
                      <a:pt x="1502" y="1756"/>
                    </a:lnTo>
                    <a:lnTo>
                      <a:pt x="1519" y="1736"/>
                    </a:lnTo>
                    <a:lnTo>
                      <a:pt x="1529" y="1710"/>
                    </a:lnTo>
                    <a:lnTo>
                      <a:pt x="1533" y="1683"/>
                    </a:lnTo>
                    <a:lnTo>
                      <a:pt x="1531" y="1662"/>
                    </a:lnTo>
                    <a:lnTo>
                      <a:pt x="1522" y="1642"/>
                    </a:lnTo>
                    <a:lnTo>
                      <a:pt x="1510" y="1622"/>
                    </a:lnTo>
                    <a:lnTo>
                      <a:pt x="1493" y="1604"/>
                    </a:lnTo>
                    <a:lnTo>
                      <a:pt x="1474" y="1591"/>
                    </a:lnTo>
                    <a:lnTo>
                      <a:pt x="1452" y="1581"/>
                    </a:lnTo>
                    <a:lnTo>
                      <a:pt x="1428" y="1577"/>
                    </a:lnTo>
                    <a:close/>
                    <a:moveTo>
                      <a:pt x="1109" y="1577"/>
                    </a:moveTo>
                    <a:lnTo>
                      <a:pt x="1085" y="1581"/>
                    </a:lnTo>
                    <a:lnTo>
                      <a:pt x="1063" y="1588"/>
                    </a:lnTo>
                    <a:lnTo>
                      <a:pt x="1043" y="1600"/>
                    </a:lnTo>
                    <a:lnTo>
                      <a:pt x="1026" y="1617"/>
                    </a:lnTo>
                    <a:lnTo>
                      <a:pt x="1014" y="1637"/>
                    </a:lnTo>
                    <a:lnTo>
                      <a:pt x="1007" y="1658"/>
                    </a:lnTo>
                    <a:lnTo>
                      <a:pt x="1003" y="1683"/>
                    </a:lnTo>
                    <a:lnTo>
                      <a:pt x="1007" y="1710"/>
                    </a:lnTo>
                    <a:lnTo>
                      <a:pt x="1018" y="1736"/>
                    </a:lnTo>
                    <a:lnTo>
                      <a:pt x="1035" y="1756"/>
                    </a:lnTo>
                    <a:lnTo>
                      <a:pt x="1055" y="1773"/>
                    </a:lnTo>
                    <a:lnTo>
                      <a:pt x="1081" y="1784"/>
                    </a:lnTo>
                    <a:lnTo>
                      <a:pt x="1109" y="1788"/>
                    </a:lnTo>
                    <a:lnTo>
                      <a:pt x="1136" y="1784"/>
                    </a:lnTo>
                    <a:lnTo>
                      <a:pt x="1162" y="1773"/>
                    </a:lnTo>
                    <a:lnTo>
                      <a:pt x="1182" y="1756"/>
                    </a:lnTo>
                    <a:lnTo>
                      <a:pt x="1199" y="1736"/>
                    </a:lnTo>
                    <a:lnTo>
                      <a:pt x="1210" y="1710"/>
                    </a:lnTo>
                    <a:lnTo>
                      <a:pt x="1214" y="1683"/>
                    </a:lnTo>
                    <a:lnTo>
                      <a:pt x="1210" y="1662"/>
                    </a:lnTo>
                    <a:lnTo>
                      <a:pt x="1203" y="1642"/>
                    </a:lnTo>
                    <a:lnTo>
                      <a:pt x="1191" y="1622"/>
                    </a:lnTo>
                    <a:lnTo>
                      <a:pt x="1174" y="1604"/>
                    </a:lnTo>
                    <a:lnTo>
                      <a:pt x="1155" y="1591"/>
                    </a:lnTo>
                    <a:lnTo>
                      <a:pt x="1133" y="1581"/>
                    </a:lnTo>
                    <a:lnTo>
                      <a:pt x="1109" y="1577"/>
                    </a:lnTo>
                    <a:close/>
                    <a:moveTo>
                      <a:pt x="789" y="1577"/>
                    </a:moveTo>
                    <a:lnTo>
                      <a:pt x="765" y="1581"/>
                    </a:lnTo>
                    <a:lnTo>
                      <a:pt x="744" y="1588"/>
                    </a:lnTo>
                    <a:lnTo>
                      <a:pt x="723" y="1600"/>
                    </a:lnTo>
                    <a:lnTo>
                      <a:pt x="707" y="1617"/>
                    </a:lnTo>
                    <a:lnTo>
                      <a:pt x="695" y="1637"/>
                    </a:lnTo>
                    <a:lnTo>
                      <a:pt x="687" y="1658"/>
                    </a:lnTo>
                    <a:lnTo>
                      <a:pt x="684" y="1683"/>
                    </a:lnTo>
                    <a:lnTo>
                      <a:pt x="688" y="1710"/>
                    </a:lnTo>
                    <a:lnTo>
                      <a:pt x="699" y="1736"/>
                    </a:lnTo>
                    <a:lnTo>
                      <a:pt x="715" y="1756"/>
                    </a:lnTo>
                    <a:lnTo>
                      <a:pt x="736" y="1773"/>
                    </a:lnTo>
                    <a:lnTo>
                      <a:pt x="762" y="1784"/>
                    </a:lnTo>
                    <a:lnTo>
                      <a:pt x="789" y="1788"/>
                    </a:lnTo>
                    <a:lnTo>
                      <a:pt x="817" y="1784"/>
                    </a:lnTo>
                    <a:lnTo>
                      <a:pt x="841" y="1773"/>
                    </a:lnTo>
                    <a:lnTo>
                      <a:pt x="863" y="1756"/>
                    </a:lnTo>
                    <a:lnTo>
                      <a:pt x="880" y="1736"/>
                    </a:lnTo>
                    <a:lnTo>
                      <a:pt x="890" y="1710"/>
                    </a:lnTo>
                    <a:lnTo>
                      <a:pt x="893" y="1683"/>
                    </a:lnTo>
                    <a:lnTo>
                      <a:pt x="891" y="1662"/>
                    </a:lnTo>
                    <a:lnTo>
                      <a:pt x="884" y="1642"/>
                    </a:lnTo>
                    <a:lnTo>
                      <a:pt x="870" y="1622"/>
                    </a:lnTo>
                    <a:lnTo>
                      <a:pt x="855" y="1604"/>
                    </a:lnTo>
                    <a:lnTo>
                      <a:pt x="835" y="1591"/>
                    </a:lnTo>
                    <a:lnTo>
                      <a:pt x="814" y="1581"/>
                    </a:lnTo>
                    <a:lnTo>
                      <a:pt x="789" y="1577"/>
                    </a:lnTo>
                    <a:close/>
                    <a:moveTo>
                      <a:pt x="126" y="0"/>
                    </a:moveTo>
                    <a:lnTo>
                      <a:pt x="2092" y="0"/>
                    </a:lnTo>
                    <a:lnTo>
                      <a:pt x="2121" y="3"/>
                    </a:lnTo>
                    <a:lnTo>
                      <a:pt x="2147" y="12"/>
                    </a:lnTo>
                    <a:lnTo>
                      <a:pt x="2170" y="27"/>
                    </a:lnTo>
                    <a:lnTo>
                      <a:pt x="2190" y="47"/>
                    </a:lnTo>
                    <a:lnTo>
                      <a:pt x="2204" y="70"/>
                    </a:lnTo>
                    <a:lnTo>
                      <a:pt x="2214" y="96"/>
                    </a:lnTo>
                    <a:lnTo>
                      <a:pt x="2217" y="125"/>
                    </a:lnTo>
                    <a:lnTo>
                      <a:pt x="2217" y="1781"/>
                    </a:lnTo>
                    <a:lnTo>
                      <a:pt x="2214" y="1810"/>
                    </a:lnTo>
                    <a:lnTo>
                      <a:pt x="2204" y="1836"/>
                    </a:lnTo>
                    <a:lnTo>
                      <a:pt x="2190" y="1859"/>
                    </a:lnTo>
                    <a:lnTo>
                      <a:pt x="2170" y="1878"/>
                    </a:lnTo>
                    <a:lnTo>
                      <a:pt x="2147" y="1893"/>
                    </a:lnTo>
                    <a:lnTo>
                      <a:pt x="2121" y="1903"/>
                    </a:lnTo>
                    <a:lnTo>
                      <a:pt x="2092" y="1906"/>
                    </a:lnTo>
                    <a:lnTo>
                      <a:pt x="567" y="1906"/>
                    </a:lnTo>
                    <a:lnTo>
                      <a:pt x="567" y="1386"/>
                    </a:lnTo>
                    <a:lnTo>
                      <a:pt x="2067" y="1386"/>
                    </a:lnTo>
                    <a:lnTo>
                      <a:pt x="2067" y="214"/>
                    </a:lnTo>
                    <a:lnTo>
                      <a:pt x="149" y="214"/>
                    </a:lnTo>
                    <a:lnTo>
                      <a:pt x="149" y="339"/>
                    </a:lnTo>
                    <a:lnTo>
                      <a:pt x="0" y="339"/>
                    </a:lnTo>
                    <a:lnTo>
                      <a:pt x="0" y="125"/>
                    </a:lnTo>
                    <a:lnTo>
                      <a:pt x="4" y="96"/>
                    </a:lnTo>
                    <a:lnTo>
                      <a:pt x="13" y="70"/>
                    </a:lnTo>
                    <a:lnTo>
                      <a:pt x="28" y="47"/>
                    </a:lnTo>
                    <a:lnTo>
                      <a:pt x="47" y="27"/>
                    </a:lnTo>
                    <a:lnTo>
                      <a:pt x="70" y="12"/>
                    </a:lnTo>
                    <a:lnTo>
                      <a:pt x="97" y="3"/>
                    </a:lnTo>
                    <a:lnTo>
                      <a:pt x="126"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1" name="Group 25"/>
            <p:cNvGrpSpPr>
              <a:grpSpLocks noChangeAspect="1"/>
            </p:cNvGrpSpPr>
            <p:nvPr/>
          </p:nvGrpSpPr>
          <p:grpSpPr bwMode="auto">
            <a:xfrm>
              <a:off x="5258521" y="3414152"/>
              <a:ext cx="897695" cy="506904"/>
              <a:chOff x="478" y="2753"/>
              <a:chExt cx="719" cy="406"/>
            </a:xfrm>
          </p:grpSpPr>
          <p:sp>
            <p:nvSpPr>
              <p:cNvPr id="174" name="Freeform 27"/>
              <p:cNvSpPr>
                <a:spLocks/>
              </p:cNvSpPr>
              <p:nvPr/>
            </p:nvSpPr>
            <p:spPr bwMode="auto">
              <a:xfrm>
                <a:off x="845" y="293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68 h 991"/>
                  <a:gd name="T10" fmla="*/ 1633 w 1639"/>
                  <a:gd name="T11" fmla="*/ 478 h 991"/>
                  <a:gd name="T12" fmla="*/ 1639 w 1639"/>
                  <a:gd name="T13" fmla="*/ 489 h 991"/>
                  <a:gd name="T14" fmla="*/ 1639 w 1639"/>
                  <a:gd name="T15" fmla="*/ 501 h 991"/>
                  <a:gd name="T16" fmla="*/ 1633 w 1639"/>
                  <a:gd name="T17" fmla="*/ 512 h 991"/>
                  <a:gd name="T18" fmla="*/ 1621 w 1639"/>
                  <a:gd name="T19" fmla="*/ 521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1 h 991"/>
                  <a:gd name="T34" fmla="*/ 6 w 1639"/>
                  <a:gd name="T35" fmla="*/ 512 h 991"/>
                  <a:gd name="T36" fmla="*/ 0 w 1639"/>
                  <a:gd name="T37" fmla="*/ 501 h 991"/>
                  <a:gd name="T38" fmla="*/ 0 w 1639"/>
                  <a:gd name="T39" fmla="*/ 489 h 991"/>
                  <a:gd name="T40" fmla="*/ 6 w 1639"/>
                  <a:gd name="T41" fmla="*/ 478 h 991"/>
                  <a:gd name="T42" fmla="*/ 18 w 1639"/>
                  <a:gd name="T43" fmla="*/ 468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68"/>
                    </a:lnTo>
                    <a:lnTo>
                      <a:pt x="1633" y="478"/>
                    </a:lnTo>
                    <a:lnTo>
                      <a:pt x="1639" y="489"/>
                    </a:lnTo>
                    <a:lnTo>
                      <a:pt x="1639" y="501"/>
                    </a:lnTo>
                    <a:lnTo>
                      <a:pt x="1633" y="512"/>
                    </a:lnTo>
                    <a:lnTo>
                      <a:pt x="1621" y="521"/>
                    </a:lnTo>
                    <a:lnTo>
                      <a:pt x="853" y="983"/>
                    </a:lnTo>
                    <a:lnTo>
                      <a:pt x="841" y="988"/>
                    </a:lnTo>
                    <a:lnTo>
                      <a:pt x="827" y="991"/>
                    </a:lnTo>
                    <a:lnTo>
                      <a:pt x="812" y="991"/>
                    </a:lnTo>
                    <a:lnTo>
                      <a:pt x="798" y="988"/>
                    </a:lnTo>
                    <a:lnTo>
                      <a:pt x="787" y="983"/>
                    </a:lnTo>
                    <a:lnTo>
                      <a:pt x="18" y="521"/>
                    </a:lnTo>
                    <a:lnTo>
                      <a:pt x="6" y="512"/>
                    </a:lnTo>
                    <a:lnTo>
                      <a:pt x="0" y="501"/>
                    </a:lnTo>
                    <a:lnTo>
                      <a:pt x="0" y="489"/>
                    </a:lnTo>
                    <a:lnTo>
                      <a:pt x="6" y="478"/>
                    </a:lnTo>
                    <a:lnTo>
                      <a:pt x="18" y="468"/>
                    </a:lnTo>
                    <a:lnTo>
                      <a:pt x="787" y="8"/>
                    </a:lnTo>
                    <a:lnTo>
                      <a:pt x="798" y="3"/>
                    </a:lnTo>
                    <a:lnTo>
                      <a:pt x="812" y="0"/>
                    </a:lnTo>
                    <a:close/>
                  </a:path>
                </a:pathLst>
              </a:custGeom>
              <a:solidFill>
                <a:srgbClr val="FFFFFF"/>
              </a:solidFill>
              <a:ln w="0">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useBgFill="1">
            <p:nvSpPr>
              <p:cNvPr id="175" name="Freeform 28"/>
              <p:cNvSpPr>
                <a:spLocks/>
              </p:cNvSpPr>
              <p:nvPr/>
            </p:nvSpPr>
            <p:spPr bwMode="auto">
              <a:xfrm>
                <a:off x="821" y="2912"/>
                <a:ext cx="376" cy="247"/>
              </a:xfrm>
              <a:custGeom>
                <a:avLst/>
                <a:gdLst>
                  <a:gd name="T0" fmla="*/ 940 w 1880"/>
                  <a:gd name="T1" fmla="*/ 0 h 1231"/>
                  <a:gd name="T2" fmla="*/ 960 w 1880"/>
                  <a:gd name="T3" fmla="*/ 2 h 1231"/>
                  <a:gd name="T4" fmla="*/ 984 w 1880"/>
                  <a:gd name="T5" fmla="*/ 5 h 1231"/>
                  <a:gd name="T6" fmla="*/ 1009 w 1880"/>
                  <a:gd name="T7" fmla="*/ 12 h 1231"/>
                  <a:gd name="T8" fmla="*/ 1034 w 1880"/>
                  <a:gd name="T9" fmla="*/ 26 h 1231"/>
                  <a:gd name="T10" fmla="*/ 1803 w 1880"/>
                  <a:gd name="T11" fmla="*/ 486 h 1231"/>
                  <a:gd name="T12" fmla="*/ 1830 w 1880"/>
                  <a:gd name="T13" fmla="*/ 507 h 1231"/>
                  <a:gd name="T14" fmla="*/ 1851 w 1880"/>
                  <a:gd name="T15" fmla="*/ 530 h 1231"/>
                  <a:gd name="T16" fmla="*/ 1867 w 1880"/>
                  <a:gd name="T17" fmla="*/ 557 h 1231"/>
                  <a:gd name="T18" fmla="*/ 1877 w 1880"/>
                  <a:gd name="T19" fmla="*/ 586 h 1231"/>
                  <a:gd name="T20" fmla="*/ 1880 w 1880"/>
                  <a:gd name="T21" fmla="*/ 616 h 1231"/>
                  <a:gd name="T22" fmla="*/ 1877 w 1880"/>
                  <a:gd name="T23" fmla="*/ 647 h 1231"/>
                  <a:gd name="T24" fmla="*/ 1867 w 1880"/>
                  <a:gd name="T25" fmla="*/ 675 h 1231"/>
                  <a:gd name="T26" fmla="*/ 1851 w 1880"/>
                  <a:gd name="T27" fmla="*/ 702 h 1231"/>
                  <a:gd name="T28" fmla="*/ 1830 w 1880"/>
                  <a:gd name="T29" fmla="*/ 726 h 1231"/>
                  <a:gd name="T30" fmla="*/ 1803 w 1880"/>
                  <a:gd name="T31" fmla="*/ 745 h 1231"/>
                  <a:gd name="T32" fmla="*/ 1034 w 1880"/>
                  <a:gd name="T33" fmla="*/ 1206 h 1231"/>
                  <a:gd name="T34" fmla="*/ 1010 w 1880"/>
                  <a:gd name="T35" fmla="*/ 1219 h 1231"/>
                  <a:gd name="T36" fmla="*/ 984 w 1880"/>
                  <a:gd name="T37" fmla="*/ 1226 h 1231"/>
                  <a:gd name="T38" fmla="*/ 960 w 1880"/>
                  <a:gd name="T39" fmla="*/ 1230 h 1231"/>
                  <a:gd name="T40" fmla="*/ 940 w 1880"/>
                  <a:gd name="T41" fmla="*/ 1231 h 1231"/>
                  <a:gd name="T42" fmla="*/ 919 w 1880"/>
                  <a:gd name="T43" fmla="*/ 1230 h 1231"/>
                  <a:gd name="T44" fmla="*/ 896 w 1880"/>
                  <a:gd name="T45" fmla="*/ 1226 h 1231"/>
                  <a:gd name="T46" fmla="*/ 869 w 1880"/>
                  <a:gd name="T47" fmla="*/ 1218 h 1231"/>
                  <a:gd name="T48" fmla="*/ 844 w 1880"/>
                  <a:gd name="T49" fmla="*/ 1206 h 1231"/>
                  <a:gd name="T50" fmla="*/ 76 w 1880"/>
                  <a:gd name="T51" fmla="*/ 745 h 1231"/>
                  <a:gd name="T52" fmla="*/ 50 w 1880"/>
                  <a:gd name="T53" fmla="*/ 726 h 1231"/>
                  <a:gd name="T54" fmla="*/ 28 w 1880"/>
                  <a:gd name="T55" fmla="*/ 702 h 1231"/>
                  <a:gd name="T56" fmla="*/ 12 w 1880"/>
                  <a:gd name="T57" fmla="*/ 675 h 1231"/>
                  <a:gd name="T58" fmla="*/ 3 w 1880"/>
                  <a:gd name="T59" fmla="*/ 646 h 1231"/>
                  <a:gd name="T60" fmla="*/ 0 w 1880"/>
                  <a:gd name="T61" fmla="*/ 616 h 1231"/>
                  <a:gd name="T62" fmla="*/ 4 w 1880"/>
                  <a:gd name="T63" fmla="*/ 584 h 1231"/>
                  <a:gd name="T64" fmla="*/ 13 w 1880"/>
                  <a:gd name="T65" fmla="*/ 555 h 1231"/>
                  <a:gd name="T66" fmla="*/ 29 w 1880"/>
                  <a:gd name="T67" fmla="*/ 529 h 1231"/>
                  <a:gd name="T68" fmla="*/ 50 w 1880"/>
                  <a:gd name="T69" fmla="*/ 506 h 1231"/>
                  <a:gd name="T70" fmla="*/ 76 w 1880"/>
                  <a:gd name="T71" fmla="*/ 486 h 1231"/>
                  <a:gd name="T72" fmla="*/ 845 w 1880"/>
                  <a:gd name="T73" fmla="*/ 26 h 1231"/>
                  <a:gd name="T74" fmla="*/ 871 w 1880"/>
                  <a:gd name="T75" fmla="*/ 12 h 1231"/>
                  <a:gd name="T76" fmla="*/ 896 w 1880"/>
                  <a:gd name="T77" fmla="*/ 5 h 1231"/>
                  <a:gd name="T78" fmla="*/ 919 w 1880"/>
                  <a:gd name="T79" fmla="*/ 2 h 1231"/>
                  <a:gd name="T80" fmla="*/ 940 w 1880"/>
                  <a:gd name="T81" fmla="*/ 0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80" h="1231">
                    <a:moveTo>
                      <a:pt x="940" y="0"/>
                    </a:moveTo>
                    <a:lnTo>
                      <a:pt x="960" y="2"/>
                    </a:lnTo>
                    <a:lnTo>
                      <a:pt x="984" y="5"/>
                    </a:lnTo>
                    <a:lnTo>
                      <a:pt x="1009" y="12"/>
                    </a:lnTo>
                    <a:lnTo>
                      <a:pt x="1034" y="26"/>
                    </a:lnTo>
                    <a:lnTo>
                      <a:pt x="1803" y="486"/>
                    </a:lnTo>
                    <a:lnTo>
                      <a:pt x="1830" y="507"/>
                    </a:lnTo>
                    <a:lnTo>
                      <a:pt x="1851" y="530"/>
                    </a:lnTo>
                    <a:lnTo>
                      <a:pt x="1867" y="557"/>
                    </a:lnTo>
                    <a:lnTo>
                      <a:pt x="1877" y="586"/>
                    </a:lnTo>
                    <a:lnTo>
                      <a:pt x="1880" y="616"/>
                    </a:lnTo>
                    <a:lnTo>
                      <a:pt x="1877" y="647"/>
                    </a:lnTo>
                    <a:lnTo>
                      <a:pt x="1867" y="675"/>
                    </a:lnTo>
                    <a:lnTo>
                      <a:pt x="1851" y="702"/>
                    </a:lnTo>
                    <a:lnTo>
                      <a:pt x="1830" y="726"/>
                    </a:lnTo>
                    <a:lnTo>
                      <a:pt x="1803" y="745"/>
                    </a:lnTo>
                    <a:lnTo>
                      <a:pt x="1034" y="1206"/>
                    </a:lnTo>
                    <a:lnTo>
                      <a:pt x="1010" y="1219"/>
                    </a:lnTo>
                    <a:lnTo>
                      <a:pt x="984" y="1226"/>
                    </a:lnTo>
                    <a:lnTo>
                      <a:pt x="960" y="1230"/>
                    </a:lnTo>
                    <a:lnTo>
                      <a:pt x="940" y="1231"/>
                    </a:lnTo>
                    <a:lnTo>
                      <a:pt x="919" y="1230"/>
                    </a:lnTo>
                    <a:lnTo>
                      <a:pt x="896" y="1226"/>
                    </a:lnTo>
                    <a:lnTo>
                      <a:pt x="869" y="1218"/>
                    </a:lnTo>
                    <a:lnTo>
                      <a:pt x="844" y="1206"/>
                    </a:lnTo>
                    <a:lnTo>
                      <a:pt x="76" y="745"/>
                    </a:lnTo>
                    <a:lnTo>
                      <a:pt x="50" y="726"/>
                    </a:lnTo>
                    <a:lnTo>
                      <a:pt x="28" y="702"/>
                    </a:lnTo>
                    <a:lnTo>
                      <a:pt x="12" y="675"/>
                    </a:lnTo>
                    <a:lnTo>
                      <a:pt x="3" y="646"/>
                    </a:lnTo>
                    <a:lnTo>
                      <a:pt x="0" y="616"/>
                    </a:lnTo>
                    <a:lnTo>
                      <a:pt x="4" y="584"/>
                    </a:lnTo>
                    <a:lnTo>
                      <a:pt x="13" y="555"/>
                    </a:lnTo>
                    <a:lnTo>
                      <a:pt x="29" y="529"/>
                    </a:lnTo>
                    <a:lnTo>
                      <a:pt x="50" y="506"/>
                    </a:lnTo>
                    <a:lnTo>
                      <a:pt x="76" y="486"/>
                    </a:lnTo>
                    <a:lnTo>
                      <a:pt x="845" y="26"/>
                    </a:lnTo>
                    <a:lnTo>
                      <a:pt x="871" y="12"/>
                    </a:lnTo>
                    <a:lnTo>
                      <a:pt x="896" y="5"/>
                    </a:lnTo>
                    <a:lnTo>
                      <a:pt x="919" y="2"/>
                    </a:lnTo>
                    <a:lnTo>
                      <a:pt x="940"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76" name="Freeform 29"/>
              <p:cNvSpPr>
                <a:spLocks/>
              </p:cNvSpPr>
              <p:nvPr/>
            </p:nvSpPr>
            <p:spPr bwMode="auto">
              <a:xfrm>
                <a:off x="845" y="293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68 h 991"/>
                  <a:gd name="T10" fmla="*/ 1633 w 1639"/>
                  <a:gd name="T11" fmla="*/ 478 h 991"/>
                  <a:gd name="T12" fmla="*/ 1639 w 1639"/>
                  <a:gd name="T13" fmla="*/ 489 h 991"/>
                  <a:gd name="T14" fmla="*/ 1639 w 1639"/>
                  <a:gd name="T15" fmla="*/ 501 h 991"/>
                  <a:gd name="T16" fmla="*/ 1633 w 1639"/>
                  <a:gd name="T17" fmla="*/ 512 h 991"/>
                  <a:gd name="T18" fmla="*/ 1621 w 1639"/>
                  <a:gd name="T19" fmla="*/ 521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1 h 991"/>
                  <a:gd name="T34" fmla="*/ 6 w 1639"/>
                  <a:gd name="T35" fmla="*/ 512 h 991"/>
                  <a:gd name="T36" fmla="*/ 0 w 1639"/>
                  <a:gd name="T37" fmla="*/ 501 h 991"/>
                  <a:gd name="T38" fmla="*/ 0 w 1639"/>
                  <a:gd name="T39" fmla="*/ 489 h 991"/>
                  <a:gd name="T40" fmla="*/ 6 w 1639"/>
                  <a:gd name="T41" fmla="*/ 478 h 991"/>
                  <a:gd name="T42" fmla="*/ 18 w 1639"/>
                  <a:gd name="T43" fmla="*/ 468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68"/>
                    </a:lnTo>
                    <a:lnTo>
                      <a:pt x="1633" y="478"/>
                    </a:lnTo>
                    <a:lnTo>
                      <a:pt x="1639" y="489"/>
                    </a:lnTo>
                    <a:lnTo>
                      <a:pt x="1639" y="501"/>
                    </a:lnTo>
                    <a:lnTo>
                      <a:pt x="1633" y="512"/>
                    </a:lnTo>
                    <a:lnTo>
                      <a:pt x="1621" y="521"/>
                    </a:lnTo>
                    <a:lnTo>
                      <a:pt x="853" y="983"/>
                    </a:lnTo>
                    <a:lnTo>
                      <a:pt x="841" y="988"/>
                    </a:lnTo>
                    <a:lnTo>
                      <a:pt x="827" y="991"/>
                    </a:lnTo>
                    <a:lnTo>
                      <a:pt x="812" y="991"/>
                    </a:lnTo>
                    <a:lnTo>
                      <a:pt x="798" y="988"/>
                    </a:lnTo>
                    <a:lnTo>
                      <a:pt x="787" y="983"/>
                    </a:lnTo>
                    <a:lnTo>
                      <a:pt x="18" y="521"/>
                    </a:lnTo>
                    <a:lnTo>
                      <a:pt x="6" y="512"/>
                    </a:lnTo>
                    <a:lnTo>
                      <a:pt x="0" y="501"/>
                    </a:lnTo>
                    <a:lnTo>
                      <a:pt x="0" y="489"/>
                    </a:lnTo>
                    <a:lnTo>
                      <a:pt x="6" y="478"/>
                    </a:lnTo>
                    <a:lnTo>
                      <a:pt x="18" y="468"/>
                    </a:lnTo>
                    <a:lnTo>
                      <a:pt x="787" y="8"/>
                    </a:lnTo>
                    <a:lnTo>
                      <a:pt x="798" y="3"/>
                    </a:lnTo>
                    <a:lnTo>
                      <a:pt x="812"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77" name="Freeform 30"/>
              <p:cNvSpPr>
                <a:spLocks/>
              </p:cNvSpPr>
              <p:nvPr/>
            </p:nvSpPr>
            <p:spPr bwMode="auto">
              <a:xfrm>
                <a:off x="845" y="2857"/>
                <a:ext cx="328" cy="198"/>
              </a:xfrm>
              <a:custGeom>
                <a:avLst/>
                <a:gdLst>
                  <a:gd name="T0" fmla="*/ 812 w 1639"/>
                  <a:gd name="T1" fmla="*/ 0 h 990"/>
                  <a:gd name="T2" fmla="*/ 827 w 1639"/>
                  <a:gd name="T3" fmla="*/ 0 h 990"/>
                  <a:gd name="T4" fmla="*/ 841 w 1639"/>
                  <a:gd name="T5" fmla="*/ 3 h 990"/>
                  <a:gd name="T6" fmla="*/ 853 w 1639"/>
                  <a:gd name="T7" fmla="*/ 7 h 990"/>
                  <a:gd name="T8" fmla="*/ 1621 w 1639"/>
                  <a:gd name="T9" fmla="*/ 468 h 990"/>
                  <a:gd name="T10" fmla="*/ 1633 w 1639"/>
                  <a:gd name="T11" fmla="*/ 478 h 990"/>
                  <a:gd name="T12" fmla="*/ 1639 w 1639"/>
                  <a:gd name="T13" fmla="*/ 489 h 990"/>
                  <a:gd name="T14" fmla="*/ 1639 w 1639"/>
                  <a:gd name="T15" fmla="*/ 501 h 990"/>
                  <a:gd name="T16" fmla="*/ 1633 w 1639"/>
                  <a:gd name="T17" fmla="*/ 512 h 990"/>
                  <a:gd name="T18" fmla="*/ 1621 w 1639"/>
                  <a:gd name="T19" fmla="*/ 522 h 990"/>
                  <a:gd name="T20" fmla="*/ 853 w 1639"/>
                  <a:gd name="T21" fmla="*/ 982 h 990"/>
                  <a:gd name="T22" fmla="*/ 841 w 1639"/>
                  <a:gd name="T23" fmla="*/ 987 h 990"/>
                  <a:gd name="T24" fmla="*/ 827 w 1639"/>
                  <a:gd name="T25" fmla="*/ 990 h 990"/>
                  <a:gd name="T26" fmla="*/ 812 w 1639"/>
                  <a:gd name="T27" fmla="*/ 990 h 990"/>
                  <a:gd name="T28" fmla="*/ 798 w 1639"/>
                  <a:gd name="T29" fmla="*/ 987 h 990"/>
                  <a:gd name="T30" fmla="*/ 787 w 1639"/>
                  <a:gd name="T31" fmla="*/ 982 h 990"/>
                  <a:gd name="T32" fmla="*/ 18 w 1639"/>
                  <a:gd name="T33" fmla="*/ 522 h 990"/>
                  <a:gd name="T34" fmla="*/ 6 w 1639"/>
                  <a:gd name="T35" fmla="*/ 512 h 990"/>
                  <a:gd name="T36" fmla="*/ 0 w 1639"/>
                  <a:gd name="T37" fmla="*/ 501 h 990"/>
                  <a:gd name="T38" fmla="*/ 0 w 1639"/>
                  <a:gd name="T39" fmla="*/ 489 h 990"/>
                  <a:gd name="T40" fmla="*/ 6 w 1639"/>
                  <a:gd name="T41" fmla="*/ 478 h 990"/>
                  <a:gd name="T42" fmla="*/ 18 w 1639"/>
                  <a:gd name="T43" fmla="*/ 468 h 990"/>
                  <a:gd name="T44" fmla="*/ 787 w 1639"/>
                  <a:gd name="T45" fmla="*/ 7 h 990"/>
                  <a:gd name="T46" fmla="*/ 798 w 1639"/>
                  <a:gd name="T47" fmla="*/ 3 h 990"/>
                  <a:gd name="T48" fmla="*/ 812 w 1639"/>
                  <a:gd name="T49" fmla="*/ 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0">
                    <a:moveTo>
                      <a:pt x="812" y="0"/>
                    </a:moveTo>
                    <a:lnTo>
                      <a:pt x="827" y="0"/>
                    </a:lnTo>
                    <a:lnTo>
                      <a:pt x="841" y="3"/>
                    </a:lnTo>
                    <a:lnTo>
                      <a:pt x="853" y="7"/>
                    </a:lnTo>
                    <a:lnTo>
                      <a:pt x="1621" y="468"/>
                    </a:lnTo>
                    <a:lnTo>
                      <a:pt x="1633" y="478"/>
                    </a:lnTo>
                    <a:lnTo>
                      <a:pt x="1639" y="489"/>
                    </a:lnTo>
                    <a:lnTo>
                      <a:pt x="1639" y="501"/>
                    </a:lnTo>
                    <a:lnTo>
                      <a:pt x="1633" y="512"/>
                    </a:lnTo>
                    <a:lnTo>
                      <a:pt x="1621" y="522"/>
                    </a:lnTo>
                    <a:lnTo>
                      <a:pt x="853" y="982"/>
                    </a:lnTo>
                    <a:lnTo>
                      <a:pt x="841" y="987"/>
                    </a:lnTo>
                    <a:lnTo>
                      <a:pt x="827" y="990"/>
                    </a:lnTo>
                    <a:lnTo>
                      <a:pt x="812" y="990"/>
                    </a:lnTo>
                    <a:lnTo>
                      <a:pt x="798" y="987"/>
                    </a:lnTo>
                    <a:lnTo>
                      <a:pt x="787" y="982"/>
                    </a:lnTo>
                    <a:lnTo>
                      <a:pt x="18" y="522"/>
                    </a:lnTo>
                    <a:lnTo>
                      <a:pt x="6" y="512"/>
                    </a:lnTo>
                    <a:lnTo>
                      <a:pt x="0" y="501"/>
                    </a:lnTo>
                    <a:lnTo>
                      <a:pt x="0" y="489"/>
                    </a:lnTo>
                    <a:lnTo>
                      <a:pt x="6" y="478"/>
                    </a:lnTo>
                    <a:lnTo>
                      <a:pt x="18" y="468"/>
                    </a:lnTo>
                    <a:lnTo>
                      <a:pt x="787" y="7"/>
                    </a:lnTo>
                    <a:lnTo>
                      <a:pt x="798" y="3"/>
                    </a:lnTo>
                    <a:lnTo>
                      <a:pt x="812" y="0"/>
                    </a:lnTo>
                    <a:close/>
                  </a:path>
                </a:pathLst>
              </a:custGeom>
              <a:solidFill>
                <a:srgbClr val="FBB919"/>
              </a:solidFill>
              <a:ln w="0">
                <a:solidFill>
                  <a:srgbClr val="FBB919"/>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useBgFill="1">
            <p:nvSpPr>
              <p:cNvPr id="178" name="Freeform 31"/>
              <p:cNvSpPr>
                <a:spLocks/>
              </p:cNvSpPr>
              <p:nvPr/>
            </p:nvSpPr>
            <p:spPr bwMode="auto">
              <a:xfrm>
                <a:off x="821" y="2833"/>
                <a:ext cx="376" cy="246"/>
              </a:xfrm>
              <a:custGeom>
                <a:avLst/>
                <a:gdLst>
                  <a:gd name="T0" fmla="*/ 940 w 1880"/>
                  <a:gd name="T1" fmla="*/ 0 h 1230"/>
                  <a:gd name="T2" fmla="*/ 960 w 1880"/>
                  <a:gd name="T3" fmla="*/ 1 h 1230"/>
                  <a:gd name="T4" fmla="*/ 984 w 1880"/>
                  <a:gd name="T5" fmla="*/ 4 h 1230"/>
                  <a:gd name="T6" fmla="*/ 1009 w 1880"/>
                  <a:gd name="T7" fmla="*/ 12 h 1230"/>
                  <a:gd name="T8" fmla="*/ 1035 w 1880"/>
                  <a:gd name="T9" fmla="*/ 25 h 1230"/>
                  <a:gd name="T10" fmla="*/ 1803 w 1880"/>
                  <a:gd name="T11" fmla="*/ 486 h 1230"/>
                  <a:gd name="T12" fmla="*/ 1830 w 1880"/>
                  <a:gd name="T13" fmla="*/ 505 h 1230"/>
                  <a:gd name="T14" fmla="*/ 1851 w 1880"/>
                  <a:gd name="T15" fmla="*/ 529 h 1230"/>
                  <a:gd name="T16" fmla="*/ 1867 w 1880"/>
                  <a:gd name="T17" fmla="*/ 556 h 1230"/>
                  <a:gd name="T18" fmla="*/ 1877 w 1880"/>
                  <a:gd name="T19" fmla="*/ 585 h 1230"/>
                  <a:gd name="T20" fmla="*/ 1880 w 1880"/>
                  <a:gd name="T21" fmla="*/ 615 h 1230"/>
                  <a:gd name="T22" fmla="*/ 1877 w 1880"/>
                  <a:gd name="T23" fmla="*/ 645 h 1230"/>
                  <a:gd name="T24" fmla="*/ 1867 w 1880"/>
                  <a:gd name="T25" fmla="*/ 674 h 1230"/>
                  <a:gd name="T26" fmla="*/ 1851 w 1880"/>
                  <a:gd name="T27" fmla="*/ 701 h 1230"/>
                  <a:gd name="T28" fmla="*/ 1830 w 1880"/>
                  <a:gd name="T29" fmla="*/ 725 h 1230"/>
                  <a:gd name="T30" fmla="*/ 1803 w 1880"/>
                  <a:gd name="T31" fmla="*/ 744 h 1230"/>
                  <a:gd name="T32" fmla="*/ 1034 w 1880"/>
                  <a:gd name="T33" fmla="*/ 1205 h 1230"/>
                  <a:gd name="T34" fmla="*/ 1010 w 1880"/>
                  <a:gd name="T35" fmla="*/ 1218 h 1230"/>
                  <a:gd name="T36" fmla="*/ 984 w 1880"/>
                  <a:gd name="T37" fmla="*/ 1226 h 1230"/>
                  <a:gd name="T38" fmla="*/ 960 w 1880"/>
                  <a:gd name="T39" fmla="*/ 1229 h 1230"/>
                  <a:gd name="T40" fmla="*/ 940 w 1880"/>
                  <a:gd name="T41" fmla="*/ 1230 h 1230"/>
                  <a:gd name="T42" fmla="*/ 919 w 1880"/>
                  <a:gd name="T43" fmla="*/ 1229 h 1230"/>
                  <a:gd name="T44" fmla="*/ 895 w 1880"/>
                  <a:gd name="T45" fmla="*/ 1226 h 1230"/>
                  <a:gd name="T46" fmla="*/ 869 w 1880"/>
                  <a:gd name="T47" fmla="*/ 1217 h 1230"/>
                  <a:gd name="T48" fmla="*/ 844 w 1880"/>
                  <a:gd name="T49" fmla="*/ 1205 h 1230"/>
                  <a:gd name="T50" fmla="*/ 76 w 1880"/>
                  <a:gd name="T51" fmla="*/ 744 h 1230"/>
                  <a:gd name="T52" fmla="*/ 50 w 1880"/>
                  <a:gd name="T53" fmla="*/ 724 h 1230"/>
                  <a:gd name="T54" fmla="*/ 28 w 1880"/>
                  <a:gd name="T55" fmla="*/ 701 h 1230"/>
                  <a:gd name="T56" fmla="*/ 12 w 1880"/>
                  <a:gd name="T57" fmla="*/ 674 h 1230"/>
                  <a:gd name="T58" fmla="*/ 3 w 1880"/>
                  <a:gd name="T59" fmla="*/ 645 h 1230"/>
                  <a:gd name="T60" fmla="*/ 0 w 1880"/>
                  <a:gd name="T61" fmla="*/ 614 h 1230"/>
                  <a:gd name="T62" fmla="*/ 4 w 1880"/>
                  <a:gd name="T63" fmla="*/ 584 h 1230"/>
                  <a:gd name="T64" fmla="*/ 13 w 1880"/>
                  <a:gd name="T65" fmla="*/ 555 h 1230"/>
                  <a:gd name="T66" fmla="*/ 29 w 1880"/>
                  <a:gd name="T67" fmla="*/ 528 h 1230"/>
                  <a:gd name="T68" fmla="*/ 50 w 1880"/>
                  <a:gd name="T69" fmla="*/ 505 h 1230"/>
                  <a:gd name="T70" fmla="*/ 76 w 1880"/>
                  <a:gd name="T71" fmla="*/ 486 h 1230"/>
                  <a:gd name="T72" fmla="*/ 845 w 1880"/>
                  <a:gd name="T73" fmla="*/ 25 h 1230"/>
                  <a:gd name="T74" fmla="*/ 871 w 1880"/>
                  <a:gd name="T75" fmla="*/ 12 h 1230"/>
                  <a:gd name="T76" fmla="*/ 896 w 1880"/>
                  <a:gd name="T77" fmla="*/ 4 h 1230"/>
                  <a:gd name="T78" fmla="*/ 919 w 1880"/>
                  <a:gd name="T79" fmla="*/ 1 h 1230"/>
                  <a:gd name="T80" fmla="*/ 940 w 1880"/>
                  <a:gd name="T81" fmla="*/ 0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80" h="1230">
                    <a:moveTo>
                      <a:pt x="940" y="0"/>
                    </a:moveTo>
                    <a:lnTo>
                      <a:pt x="960" y="1"/>
                    </a:lnTo>
                    <a:lnTo>
                      <a:pt x="984" y="4"/>
                    </a:lnTo>
                    <a:lnTo>
                      <a:pt x="1009" y="12"/>
                    </a:lnTo>
                    <a:lnTo>
                      <a:pt x="1035" y="25"/>
                    </a:lnTo>
                    <a:lnTo>
                      <a:pt x="1803" y="486"/>
                    </a:lnTo>
                    <a:lnTo>
                      <a:pt x="1830" y="505"/>
                    </a:lnTo>
                    <a:lnTo>
                      <a:pt x="1851" y="529"/>
                    </a:lnTo>
                    <a:lnTo>
                      <a:pt x="1867" y="556"/>
                    </a:lnTo>
                    <a:lnTo>
                      <a:pt x="1877" y="585"/>
                    </a:lnTo>
                    <a:lnTo>
                      <a:pt x="1880" y="615"/>
                    </a:lnTo>
                    <a:lnTo>
                      <a:pt x="1877" y="645"/>
                    </a:lnTo>
                    <a:lnTo>
                      <a:pt x="1867" y="674"/>
                    </a:lnTo>
                    <a:lnTo>
                      <a:pt x="1851" y="701"/>
                    </a:lnTo>
                    <a:lnTo>
                      <a:pt x="1830" y="725"/>
                    </a:lnTo>
                    <a:lnTo>
                      <a:pt x="1803" y="744"/>
                    </a:lnTo>
                    <a:lnTo>
                      <a:pt x="1034" y="1205"/>
                    </a:lnTo>
                    <a:lnTo>
                      <a:pt x="1010" y="1218"/>
                    </a:lnTo>
                    <a:lnTo>
                      <a:pt x="984" y="1226"/>
                    </a:lnTo>
                    <a:lnTo>
                      <a:pt x="960" y="1229"/>
                    </a:lnTo>
                    <a:lnTo>
                      <a:pt x="940" y="1230"/>
                    </a:lnTo>
                    <a:lnTo>
                      <a:pt x="919" y="1229"/>
                    </a:lnTo>
                    <a:lnTo>
                      <a:pt x="895" y="1226"/>
                    </a:lnTo>
                    <a:lnTo>
                      <a:pt x="869" y="1217"/>
                    </a:lnTo>
                    <a:lnTo>
                      <a:pt x="844" y="1205"/>
                    </a:lnTo>
                    <a:lnTo>
                      <a:pt x="76" y="744"/>
                    </a:lnTo>
                    <a:lnTo>
                      <a:pt x="50" y="724"/>
                    </a:lnTo>
                    <a:lnTo>
                      <a:pt x="28" y="701"/>
                    </a:lnTo>
                    <a:lnTo>
                      <a:pt x="12" y="674"/>
                    </a:lnTo>
                    <a:lnTo>
                      <a:pt x="3" y="645"/>
                    </a:lnTo>
                    <a:lnTo>
                      <a:pt x="0" y="614"/>
                    </a:lnTo>
                    <a:lnTo>
                      <a:pt x="4" y="584"/>
                    </a:lnTo>
                    <a:lnTo>
                      <a:pt x="13" y="555"/>
                    </a:lnTo>
                    <a:lnTo>
                      <a:pt x="29" y="528"/>
                    </a:lnTo>
                    <a:lnTo>
                      <a:pt x="50" y="505"/>
                    </a:lnTo>
                    <a:lnTo>
                      <a:pt x="76" y="486"/>
                    </a:lnTo>
                    <a:lnTo>
                      <a:pt x="845" y="25"/>
                    </a:lnTo>
                    <a:lnTo>
                      <a:pt x="871" y="12"/>
                    </a:lnTo>
                    <a:lnTo>
                      <a:pt x="896" y="4"/>
                    </a:lnTo>
                    <a:lnTo>
                      <a:pt x="919" y="1"/>
                    </a:lnTo>
                    <a:lnTo>
                      <a:pt x="940"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79" name="Freeform 32"/>
              <p:cNvSpPr>
                <a:spLocks/>
              </p:cNvSpPr>
              <p:nvPr/>
            </p:nvSpPr>
            <p:spPr bwMode="auto">
              <a:xfrm>
                <a:off x="845" y="2857"/>
                <a:ext cx="328" cy="198"/>
              </a:xfrm>
              <a:custGeom>
                <a:avLst/>
                <a:gdLst>
                  <a:gd name="T0" fmla="*/ 812 w 1639"/>
                  <a:gd name="T1" fmla="*/ 0 h 990"/>
                  <a:gd name="T2" fmla="*/ 827 w 1639"/>
                  <a:gd name="T3" fmla="*/ 0 h 990"/>
                  <a:gd name="T4" fmla="*/ 841 w 1639"/>
                  <a:gd name="T5" fmla="*/ 3 h 990"/>
                  <a:gd name="T6" fmla="*/ 853 w 1639"/>
                  <a:gd name="T7" fmla="*/ 7 h 990"/>
                  <a:gd name="T8" fmla="*/ 1621 w 1639"/>
                  <a:gd name="T9" fmla="*/ 468 h 990"/>
                  <a:gd name="T10" fmla="*/ 1633 w 1639"/>
                  <a:gd name="T11" fmla="*/ 478 h 990"/>
                  <a:gd name="T12" fmla="*/ 1639 w 1639"/>
                  <a:gd name="T13" fmla="*/ 489 h 990"/>
                  <a:gd name="T14" fmla="*/ 1639 w 1639"/>
                  <a:gd name="T15" fmla="*/ 501 h 990"/>
                  <a:gd name="T16" fmla="*/ 1633 w 1639"/>
                  <a:gd name="T17" fmla="*/ 512 h 990"/>
                  <a:gd name="T18" fmla="*/ 1621 w 1639"/>
                  <a:gd name="T19" fmla="*/ 522 h 990"/>
                  <a:gd name="T20" fmla="*/ 853 w 1639"/>
                  <a:gd name="T21" fmla="*/ 982 h 990"/>
                  <a:gd name="T22" fmla="*/ 841 w 1639"/>
                  <a:gd name="T23" fmla="*/ 987 h 990"/>
                  <a:gd name="T24" fmla="*/ 827 w 1639"/>
                  <a:gd name="T25" fmla="*/ 990 h 990"/>
                  <a:gd name="T26" fmla="*/ 812 w 1639"/>
                  <a:gd name="T27" fmla="*/ 990 h 990"/>
                  <a:gd name="T28" fmla="*/ 798 w 1639"/>
                  <a:gd name="T29" fmla="*/ 987 h 990"/>
                  <a:gd name="T30" fmla="*/ 787 w 1639"/>
                  <a:gd name="T31" fmla="*/ 982 h 990"/>
                  <a:gd name="T32" fmla="*/ 18 w 1639"/>
                  <a:gd name="T33" fmla="*/ 522 h 990"/>
                  <a:gd name="T34" fmla="*/ 6 w 1639"/>
                  <a:gd name="T35" fmla="*/ 512 h 990"/>
                  <a:gd name="T36" fmla="*/ 0 w 1639"/>
                  <a:gd name="T37" fmla="*/ 501 h 990"/>
                  <a:gd name="T38" fmla="*/ 0 w 1639"/>
                  <a:gd name="T39" fmla="*/ 489 h 990"/>
                  <a:gd name="T40" fmla="*/ 6 w 1639"/>
                  <a:gd name="T41" fmla="*/ 478 h 990"/>
                  <a:gd name="T42" fmla="*/ 18 w 1639"/>
                  <a:gd name="T43" fmla="*/ 468 h 990"/>
                  <a:gd name="T44" fmla="*/ 787 w 1639"/>
                  <a:gd name="T45" fmla="*/ 7 h 990"/>
                  <a:gd name="T46" fmla="*/ 798 w 1639"/>
                  <a:gd name="T47" fmla="*/ 3 h 990"/>
                  <a:gd name="T48" fmla="*/ 812 w 1639"/>
                  <a:gd name="T49" fmla="*/ 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0">
                    <a:moveTo>
                      <a:pt x="812" y="0"/>
                    </a:moveTo>
                    <a:lnTo>
                      <a:pt x="827" y="0"/>
                    </a:lnTo>
                    <a:lnTo>
                      <a:pt x="841" y="3"/>
                    </a:lnTo>
                    <a:lnTo>
                      <a:pt x="853" y="7"/>
                    </a:lnTo>
                    <a:lnTo>
                      <a:pt x="1621" y="468"/>
                    </a:lnTo>
                    <a:lnTo>
                      <a:pt x="1633" y="478"/>
                    </a:lnTo>
                    <a:lnTo>
                      <a:pt x="1639" y="489"/>
                    </a:lnTo>
                    <a:lnTo>
                      <a:pt x="1639" y="501"/>
                    </a:lnTo>
                    <a:lnTo>
                      <a:pt x="1633" y="512"/>
                    </a:lnTo>
                    <a:lnTo>
                      <a:pt x="1621" y="522"/>
                    </a:lnTo>
                    <a:lnTo>
                      <a:pt x="853" y="982"/>
                    </a:lnTo>
                    <a:lnTo>
                      <a:pt x="841" y="987"/>
                    </a:lnTo>
                    <a:lnTo>
                      <a:pt x="827" y="990"/>
                    </a:lnTo>
                    <a:lnTo>
                      <a:pt x="812" y="990"/>
                    </a:lnTo>
                    <a:lnTo>
                      <a:pt x="798" y="987"/>
                    </a:lnTo>
                    <a:lnTo>
                      <a:pt x="787" y="982"/>
                    </a:lnTo>
                    <a:lnTo>
                      <a:pt x="18" y="522"/>
                    </a:lnTo>
                    <a:lnTo>
                      <a:pt x="6" y="512"/>
                    </a:lnTo>
                    <a:lnTo>
                      <a:pt x="0" y="501"/>
                    </a:lnTo>
                    <a:lnTo>
                      <a:pt x="0" y="489"/>
                    </a:lnTo>
                    <a:lnTo>
                      <a:pt x="6" y="478"/>
                    </a:lnTo>
                    <a:lnTo>
                      <a:pt x="18" y="468"/>
                    </a:lnTo>
                    <a:lnTo>
                      <a:pt x="787" y="7"/>
                    </a:lnTo>
                    <a:lnTo>
                      <a:pt x="798" y="3"/>
                    </a:lnTo>
                    <a:lnTo>
                      <a:pt x="812"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0" name="Freeform 33"/>
              <p:cNvSpPr>
                <a:spLocks/>
              </p:cNvSpPr>
              <p:nvPr/>
            </p:nvSpPr>
            <p:spPr bwMode="auto">
              <a:xfrm>
                <a:off x="845" y="277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70 h 991"/>
                  <a:gd name="T10" fmla="*/ 1633 w 1639"/>
                  <a:gd name="T11" fmla="*/ 479 h 991"/>
                  <a:gd name="T12" fmla="*/ 1639 w 1639"/>
                  <a:gd name="T13" fmla="*/ 490 h 991"/>
                  <a:gd name="T14" fmla="*/ 1639 w 1639"/>
                  <a:gd name="T15" fmla="*/ 502 h 991"/>
                  <a:gd name="T16" fmla="*/ 1633 w 1639"/>
                  <a:gd name="T17" fmla="*/ 513 h 991"/>
                  <a:gd name="T18" fmla="*/ 1621 w 1639"/>
                  <a:gd name="T19" fmla="*/ 523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3 h 991"/>
                  <a:gd name="T34" fmla="*/ 6 w 1639"/>
                  <a:gd name="T35" fmla="*/ 513 h 991"/>
                  <a:gd name="T36" fmla="*/ 0 w 1639"/>
                  <a:gd name="T37" fmla="*/ 502 h 991"/>
                  <a:gd name="T38" fmla="*/ 0 w 1639"/>
                  <a:gd name="T39" fmla="*/ 490 h 991"/>
                  <a:gd name="T40" fmla="*/ 6 w 1639"/>
                  <a:gd name="T41" fmla="*/ 479 h 991"/>
                  <a:gd name="T42" fmla="*/ 18 w 1639"/>
                  <a:gd name="T43" fmla="*/ 470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70"/>
                    </a:lnTo>
                    <a:lnTo>
                      <a:pt x="1633" y="479"/>
                    </a:lnTo>
                    <a:lnTo>
                      <a:pt x="1639" y="490"/>
                    </a:lnTo>
                    <a:lnTo>
                      <a:pt x="1639" y="502"/>
                    </a:lnTo>
                    <a:lnTo>
                      <a:pt x="1633" y="513"/>
                    </a:lnTo>
                    <a:lnTo>
                      <a:pt x="1621" y="523"/>
                    </a:lnTo>
                    <a:lnTo>
                      <a:pt x="853" y="983"/>
                    </a:lnTo>
                    <a:lnTo>
                      <a:pt x="841" y="988"/>
                    </a:lnTo>
                    <a:lnTo>
                      <a:pt x="827" y="991"/>
                    </a:lnTo>
                    <a:lnTo>
                      <a:pt x="812" y="991"/>
                    </a:lnTo>
                    <a:lnTo>
                      <a:pt x="798" y="988"/>
                    </a:lnTo>
                    <a:lnTo>
                      <a:pt x="787" y="983"/>
                    </a:lnTo>
                    <a:lnTo>
                      <a:pt x="18" y="523"/>
                    </a:lnTo>
                    <a:lnTo>
                      <a:pt x="6" y="513"/>
                    </a:lnTo>
                    <a:lnTo>
                      <a:pt x="0" y="502"/>
                    </a:lnTo>
                    <a:lnTo>
                      <a:pt x="0" y="490"/>
                    </a:lnTo>
                    <a:lnTo>
                      <a:pt x="6" y="479"/>
                    </a:lnTo>
                    <a:lnTo>
                      <a:pt x="18" y="470"/>
                    </a:lnTo>
                    <a:lnTo>
                      <a:pt x="787" y="8"/>
                    </a:lnTo>
                    <a:lnTo>
                      <a:pt x="798" y="3"/>
                    </a:lnTo>
                    <a:lnTo>
                      <a:pt x="812" y="0"/>
                    </a:lnTo>
                    <a:close/>
                  </a:path>
                </a:pathLst>
              </a:custGeom>
              <a:solidFill>
                <a:srgbClr val="FFFFFF"/>
              </a:solidFill>
              <a:ln w="0">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useBgFill="1">
            <p:nvSpPr>
              <p:cNvPr id="181" name="Freeform 34"/>
              <p:cNvSpPr>
                <a:spLocks/>
              </p:cNvSpPr>
              <p:nvPr/>
            </p:nvSpPr>
            <p:spPr bwMode="auto">
              <a:xfrm>
                <a:off x="821" y="2753"/>
                <a:ext cx="376" cy="247"/>
              </a:xfrm>
              <a:custGeom>
                <a:avLst/>
                <a:gdLst>
                  <a:gd name="T0" fmla="*/ 940 w 1880"/>
                  <a:gd name="T1" fmla="*/ 0 h 1231"/>
                  <a:gd name="T2" fmla="*/ 960 w 1880"/>
                  <a:gd name="T3" fmla="*/ 1 h 1231"/>
                  <a:gd name="T4" fmla="*/ 984 w 1880"/>
                  <a:gd name="T5" fmla="*/ 5 h 1231"/>
                  <a:gd name="T6" fmla="*/ 1009 w 1880"/>
                  <a:gd name="T7" fmla="*/ 12 h 1231"/>
                  <a:gd name="T8" fmla="*/ 1035 w 1880"/>
                  <a:gd name="T9" fmla="*/ 25 h 1231"/>
                  <a:gd name="T10" fmla="*/ 1803 w 1880"/>
                  <a:gd name="T11" fmla="*/ 486 h 1231"/>
                  <a:gd name="T12" fmla="*/ 1830 w 1880"/>
                  <a:gd name="T13" fmla="*/ 505 h 1231"/>
                  <a:gd name="T14" fmla="*/ 1851 w 1880"/>
                  <a:gd name="T15" fmla="*/ 529 h 1231"/>
                  <a:gd name="T16" fmla="*/ 1867 w 1880"/>
                  <a:gd name="T17" fmla="*/ 556 h 1231"/>
                  <a:gd name="T18" fmla="*/ 1877 w 1880"/>
                  <a:gd name="T19" fmla="*/ 585 h 1231"/>
                  <a:gd name="T20" fmla="*/ 1880 w 1880"/>
                  <a:gd name="T21" fmla="*/ 615 h 1231"/>
                  <a:gd name="T22" fmla="*/ 1877 w 1880"/>
                  <a:gd name="T23" fmla="*/ 645 h 1231"/>
                  <a:gd name="T24" fmla="*/ 1867 w 1880"/>
                  <a:gd name="T25" fmla="*/ 674 h 1231"/>
                  <a:gd name="T26" fmla="*/ 1851 w 1880"/>
                  <a:gd name="T27" fmla="*/ 701 h 1231"/>
                  <a:gd name="T28" fmla="*/ 1830 w 1880"/>
                  <a:gd name="T29" fmla="*/ 724 h 1231"/>
                  <a:gd name="T30" fmla="*/ 1803 w 1880"/>
                  <a:gd name="T31" fmla="*/ 745 h 1231"/>
                  <a:gd name="T32" fmla="*/ 1034 w 1880"/>
                  <a:gd name="T33" fmla="*/ 1205 h 1231"/>
                  <a:gd name="T34" fmla="*/ 1010 w 1880"/>
                  <a:gd name="T35" fmla="*/ 1217 h 1231"/>
                  <a:gd name="T36" fmla="*/ 984 w 1880"/>
                  <a:gd name="T37" fmla="*/ 1226 h 1231"/>
                  <a:gd name="T38" fmla="*/ 960 w 1880"/>
                  <a:gd name="T39" fmla="*/ 1229 h 1231"/>
                  <a:gd name="T40" fmla="*/ 940 w 1880"/>
                  <a:gd name="T41" fmla="*/ 1231 h 1231"/>
                  <a:gd name="T42" fmla="*/ 919 w 1880"/>
                  <a:gd name="T43" fmla="*/ 1229 h 1231"/>
                  <a:gd name="T44" fmla="*/ 896 w 1880"/>
                  <a:gd name="T45" fmla="*/ 1226 h 1231"/>
                  <a:gd name="T46" fmla="*/ 869 w 1880"/>
                  <a:gd name="T47" fmla="*/ 1217 h 1231"/>
                  <a:gd name="T48" fmla="*/ 844 w 1880"/>
                  <a:gd name="T49" fmla="*/ 1205 h 1231"/>
                  <a:gd name="T50" fmla="*/ 76 w 1880"/>
                  <a:gd name="T51" fmla="*/ 745 h 1231"/>
                  <a:gd name="T52" fmla="*/ 50 w 1880"/>
                  <a:gd name="T53" fmla="*/ 724 h 1231"/>
                  <a:gd name="T54" fmla="*/ 28 w 1880"/>
                  <a:gd name="T55" fmla="*/ 701 h 1231"/>
                  <a:gd name="T56" fmla="*/ 12 w 1880"/>
                  <a:gd name="T57" fmla="*/ 674 h 1231"/>
                  <a:gd name="T58" fmla="*/ 3 w 1880"/>
                  <a:gd name="T59" fmla="*/ 645 h 1231"/>
                  <a:gd name="T60" fmla="*/ 0 w 1880"/>
                  <a:gd name="T61" fmla="*/ 614 h 1231"/>
                  <a:gd name="T62" fmla="*/ 4 w 1880"/>
                  <a:gd name="T63" fmla="*/ 584 h 1231"/>
                  <a:gd name="T64" fmla="*/ 13 w 1880"/>
                  <a:gd name="T65" fmla="*/ 555 h 1231"/>
                  <a:gd name="T66" fmla="*/ 29 w 1880"/>
                  <a:gd name="T67" fmla="*/ 528 h 1231"/>
                  <a:gd name="T68" fmla="*/ 50 w 1880"/>
                  <a:gd name="T69" fmla="*/ 505 h 1231"/>
                  <a:gd name="T70" fmla="*/ 76 w 1880"/>
                  <a:gd name="T71" fmla="*/ 486 h 1231"/>
                  <a:gd name="T72" fmla="*/ 845 w 1880"/>
                  <a:gd name="T73" fmla="*/ 24 h 1231"/>
                  <a:gd name="T74" fmla="*/ 871 w 1880"/>
                  <a:gd name="T75" fmla="*/ 12 h 1231"/>
                  <a:gd name="T76" fmla="*/ 896 w 1880"/>
                  <a:gd name="T77" fmla="*/ 5 h 1231"/>
                  <a:gd name="T78" fmla="*/ 919 w 1880"/>
                  <a:gd name="T79" fmla="*/ 1 h 1231"/>
                  <a:gd name="T80" fmla="*/ 940 w 1880"/>
                  <a:gd name="T81" fmla="*/ 0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80" h="1231">
                    <a:moveTo>
                      <a:pt x="940" y="0"/>
                    </a:moveTo>
                    <a:lnTo>
                      <a:pt x="960" y="1"/>
                    </a:lnTo>
                    <a:lnTo>
                      <a:pt x="984" y="5"/>
                    </a:lnTo>
                    <a:lnTo>
                      <a:pt x="1009" y="12"/>
                    </a:lnTo>
                    <a:lnTo>
                      <a:pt x="1035" y="25"/>
                    </a:lnTo>
                    <a:lnTo>
                      <a:pt x="1803" y="486"/>
                    </a:lnTo>
                    <a:lnTo>
                      <a:pt x="1830" y="505"/>
                    </a:lnTo>
                    <a:lnTo>
                      <a:pt x="1851" y="529"/>
                    </a:lnTo>
                    <a:lnTo>
                      <a:pt x="1867" y="556"/>
                    </a:lnTo>
                    <a:lnTo>
                      <a:pt x="1877" y="585"/>
                    </a:lnTo>
                    <a:lnTo>
                      <a:pt x="1880" y="615"/>
                    </a:lnTo>
                    <a:lnTo>
                      <a:pt x="1877" y="645"/>
                    </a:lnTo>
                    <a:lnTo>
                      <a:pt x="1867" y="674"/>
                    </a:lnTo>
                    <a:lnTo>
                      <a:pt x="1851" y="701"/>
                    </a:lnTo>
                    <a:lnTo>
                      <a:pt x="1830" y="724"/>
                    </a:lnTo>
                    <a:lnTo>
                      <a:pt x="1803" y="745"/>
                    </a:lnTo>
                    <a:lnTo>
                      <a:pt x="1034" y="1205"/>
                    </a:lnTo>
                    <a:lnTo>
                      <a:pt x="1010" y="1217"/>
                    </a:lnTo>
                    <a:lnTo>
                      <a:pt x="984" y="1226"/>
                    </a:lnTo>
                    <a:lnTo>
                      <a:pt x="960" y="1229"/>
                    </a:lnTo>
                    <a:lnTo>
                      <a:pt x="940" y="1231"/>
                    </a:lnTo>
                    <a:lnTo>
                      <a:pt x="919" y="1229"/>
                    </a:lnTo>
                    <a:lnTo>
                      <a:pt x="896" y="1226"/>
                    </a:lnTo>
                    <a:lnTo>
                      <a:pt x="869" y="1217"/>
                    </a:lnTo>
                    <a:lnTo>
                      <a:pt x="844" y="1205"/>
                    </a:lnTo>
                    <a:lnTo>
                      <a:pt x="76" y="745"/>
                    </a:lnTo>
                    <a:lnTo>
                      <a:pt x="50" y="724"/>
                    </a:lnTo>
                    <a:lnTo>
                      <a:pt x="28" y="701"/>
                    </a:lnTo>
                    <a:lnTo>
                      <a:pt x="12" y="674"/>
                    </a:lnTo>
                    <a:lnTo>
                      <a:pt x="3" y="645"/>
                    </a:lnTo>
                    <a:lnTo>
                      <a:pt x="0" y="614"/>
                    </a:lnTo>
                    <a:lnTo>
                      <a:pt x="4" y="584"/>
                    </a:lnTo>
                    <a:lnTo>
                      <a:pt x="13" y="555"/>
                    </a:lnTo>
                    <a:lnTo>
                      <a:pt x="29" y="528"/>
                    </a:lnTo>
                    <a:lnTo>
                      <a:pt x="50" y="505"/>
                    </a:lnTo>
                    <a:lnTo>
                      <a:pt x="76" y="486"/>
                    </a:lnTo>
                    <a:lnTo>
                      <a:pt x="845" y="24"/>
                    </a:lnTo>
                    <a:lnTo>
                      <a:pt x="871" y="12"/>
                    </a:lnTo>
                    <a:lnTo>
                      <a:pt x="896" y="5"/>
                    </a:lnTo>
                    <a:lnTo>
                      <a:pt x="919" y="1"/>
                    </a:lnTo>
                    <a:lnTo>
                      <a:pt x="940"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2" name="Freeform 35"/>
              <p:cNvSpPr>
                <a:spLocks/>
              </p:cNvSpPr>
              <p:nvPr/>
            </p:nvSpPr>
            <p:spPr bwMode="auto">
              <a:xfrm>
                <a:off x="845" y="2777"/>
                <a:ext cx="328" cy="198"/>
              </a:xfrm>
              <a:custGeom>
                <a:avLst/>
                <a:gdLst>
                  <a:gd name="T0" fmla="*/ 812 w 1639"/>
                  <a:gd name="T1" fmla="*/ 0 h 991"/>
                  <a:gd name="T2" fmla="*/ 827 w 1639"/>
                  <a:gd name="T3" fmla="*/ 0 h 991"/>
                  <a:gd name="T4" fmla="*/ 841 w 1639"/>
                  <a:gd name="T5" fmla="*/ 3 h 991"/>
                  <a:gd name="T6" fmla="*/ 853 w 1639"/>
                  <a:gd name="T7" fmla="*/ 8 h 991"/>
                  <a:gd name="T8" fmla="*/ 1621 w 1639"/>
                  <a:gd name="T9" fmla="*/ 470 h 991"/>
                  <a:gd name="T10" fmla="*/ 1633 w 1639"/>
                  <a:gd name="T11" fmla="*/ 479 h 991"/>
                  <a:gd name="T12" fmla="*/ 1639 w 1639"/>
                  <a:gd name="T13" fmla="*/ 490 h 991"/>
                  <a:gd name="T14" fmla="*/ 1639 w 1639"/>
                  <a:gd name="T15" fmla="*/ 502 h 991"/>
                  <a:gd name="T16" fmla="*/ 1633 w 1639"/>
                  <a:gd name="T17" fmla="*/ 513 h 991"/>
                  <a:gd name="T18" fmla="*/ 1621 w 1639"/>
                  <a:gd name="T19" fmla="*/ 523 h 991"/>
                  <a:gd name="T20" fmla="*/ 853 w 1639"/>
                  <a:gd name="T21" fmla="*/ 983 h 991"/>
                  <a:gd name="T22" fmla="*/ 841 w 1639"/>
                  <a:gd name="T23" fmla="*/ 988 h 991"/>
                  <a:gd name="T24" fmla="*/ 827 w 1639"/>
                  <a:gd name="T25" fmla="*/ 991 h 991"/>
                  <a:gd name="T26" fmla="*/ 812 w 1639"/>
                  <a:gd name="T27" fmla="*/ 991 h 991"/>
                  <a:gd name="T28" fmla="*/ 798 w 1639"/>
                  <a:gd name="T29" fmla="*/ 988 h 991"/>
                  <a:gd name="T30" fmla="*/ 787 w 1639"/>
                  <a:gd name="T31" fmla="*/ 983 h 991"/>
                  <a:gd name="T32" fmla="*/ 18 w 1639"/>
                  <a:gd name="T33" fmla="*/ 523 h 991"/>
                  <a:gd name="T34" fmla="*/ 6 w 1639"/>
                  <a:gd name="T35" fmla="*/ 513 h 991"/>
                  <a:gd name="T36" fmla="*/ 0 w 1639"/>
                  <a:gd name="T37" fmla="*/ 502 h 991"/>
                  <a:gd name="T38" fmla="*/ 0 w 1639"/>
                  <a:gd name="T39" fmla="*/ 490 h 991"/>
                  <a:gd name="T40" fmla="*/ 6 w 1639"/>
                  <a:gd name="T41" fmla="*/ 479 h 991"/>
                  <a:gd name="T42" fmla="*/ 18 w 1639"/>
                  <a:gd name="T43" fmla="*/ 470 h 991"/>
                  <a:gd name="T44" fmla="*/ 787 w 1639"/>
                  <a:gd name="T45" fmla="*/ 8 h 991"/>
                  <a:gd name="T46" fmla="*/ 798 w 1639"/>
                  <a:gd name="T47" fmla="*/ 3 h 991"/>
                  <a:gd name="T48" fmla="*/ 812 w 1639"/>
                  <a:gd name="T49" fmla="*/ 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9" h="991">
                    <a:moveTo>
                      <a:pt x="812" y="0"/>
                    </a:moveTo>
                    <a:lnTo>
                      <a:pt x="827" y="0"/>
                    </a:lnTo>
                    <a:lnTo>
                      <a:pt x="841" y="3"/>
                    </a:lnTo>
                    <a:lnTo>
                      <a:pt x="853" y="8"/>
                    </a:lnTo>
                    <a:lnTo>
                      <a:pt x="1621" y="470"/>
                    </a:lnTo>
                    <a:lnTo>
                      <a:pt x="1633" y="479"/>
                    </a:lnTo>
                    <a:lnTo>
                      <a:pt x="1639" y="490"/>
                    </a:lnTo>
                    <a:lnTo>
                      <a:pt x="1639" y="502"/>
                    </a:lnTo>
                    <a:lnTo>
                      <a:pt x="1633" y="513"/>
                    </a:lnTo>
                    <a:lnTo>
                      <a:pt x="1621" y="523"/>
                    </a:lnTo>
                    <a:lnTo>
                      <a:pt x="853" y="983"/>
                    </a:lnTo>
                    <a:lnTo>
                      <a:pt x="841" y="988"/>
                    </a:lnTo>
                    <a:lnTo>
                      <a:pt x="827" y="991"/>
                    </a:lnTo>
                    <a:lnTo>
                      <a:pt x="812" y="991"/>
                    </a:lnTo>
                    <a:lnTo>
                      <a:pt x="798" y="988"/>
                    </a:lnTo>
                    <a:lnTo>
                      <a:pt x="787" y="983"/>
                    </a:lnTo>
                    <a:lnTo>
                      <a:pt x="18" y="523"/>
                    </a:lnTo>
                    <a:lnTo>
                      <a:pt x="6" y="513"/>
                    </a:lnTo>
                    <a:lnTo>
                      <a:pt x="0" y="502"/>
                    </a:lnTo>
                    <a:lnTo>
                      <a:pt x="0" y="490"/>
                    </a:lnTo>
                    <a:lnTo>
                      <a:pt x="6" y="479"/>
                    </a:lnTo>
                    <a:lnTo>
                      <a:pt x="18" y="470"/>
                    </a:lnTo>
                    <a:lnTo>
                      <a:pt x="787" y="8"/>
                    </a:lnTo>
                    <a:lnTo>
                      <a:pt x="798" y="3"/>
                    </a:lnTo>
                    <a:lnTo>
                      <a:pt x="812"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useBgFill="1">
            <p:nvSpPr>
              <p:cNvPr id="183" name="Freeform 36"/>
              <p:cNvSpPr>
                <a:spLocks noEditPoints="1"/>
              </p:cNvSpPr>
              <p:nvPr/>
            </p:nvSpPr>
            <p:spPr bwMode="auto">
              <a:xfrm>
                <a:off x="478" y="2792"/>
                <a:ext cx="432" cy="305"/>
              </a:xfrm>
              <a:custGeom>
                <a:avLst/>
                <a:gdLst>
                  <a:gd name="T0" fmla="*/ 1033 w 2162"/>
                  <a:gd name="T1" fmla="*/ 926 h 1524"/>
                  <a:gd name="T2" fmla="*/ 948 w 2162"/>
                  <a:gd name="T3" fmla="*/ 969 h 1524"/>
                  <a:gd name="T4" fmla="*/ 730 w 2162"/>
                  <a:gd name="T5" fmla="*/ 969 h 1524"/>
                  <a:gd name="T6" fmla="*/ 642 w 2162"/>
                  <a:gd name="T7" fmla="*/ 955 h 1524"/>
                  <a:gd name="T8" fmla="*/ 1052 w 2162"/>
                  <a:gd name="T9" fmla="*/ 1026 h 1524"/>
                  <a:gd name="T10" fmla="*/ 1271 w 2162"/>
                  <a:gd name="T11" fmla="*/ 1012 h 1524"/>
                  <a:gd name="T12" fmla="*/ 1498 w 2162"/>
                  <a:gd name="T13" fmla="*/ 918 h 1524"/>
                  <a:gd name="T14" fmla="*/ 1134 w 2162"/>
                  <a:gd name="T15" fmla="*/ 619 h 1524"/>
                  <a:gd name="T16" fmla="*/ 1244 w 2162"/>
                  <a:gd name="T17" fmla="*/ 513 h 1524"/>
                  <a:gd name="T18" fmla="*/ 1423 w 2162"/>
                  <a:gd name="T19" fmla="*/ 4 h 1524"/>
                  <a:gd name="T20" fmla="*/ 1510 w 2162"/>
                  <a:gd name="T21" fmla="*/ 45 h 1524"/>
                  <a:gd name="T22" fmla="*/ 1565 w 2162"/>
                  <a:gd name="T23" fmla="*/ 124 h 1524"/>
                  <a:gd name="T24" fmla="*/ 1577 w 2162"/>
                  <a:gd name="T25" fmla="*/ 316 h 1524"/>
                  <a:gd name="T26" fmla="*/ 1832 w 2162"/>
                  <a:gd name="T27" fmla="*/ 564 h 1524"/>
                  <a:gd name="T28" fmla="*/ 1936 w 2162"/>
                  <a:gd name="T29" fmla="*/ 560 h 1524"/>
                  <a:gd name="T30" fmla="*/ 2052 w 2162"/>
                  <a:gd name="T31" fmla="*/ 608 h 1524"/>
                  <a:gd name="T32" fmla="*/ 2132 w 2162"/>
                  <a:gd name="T33" fmla="*/ 702 h 1524"/>
                  <a:gd name="T34" fmla="*/ 2162 w 2162"/>
                  <a:gd name="T35" fmla="*/ 825 h 1524"/>
                  <a:gd name="T36" fmla="*/ 2132 w 2162"/>
                  <a:gd name="T37" fmla="*/ 948 h 1524"/>
                  <a:gd name="T38" fmla="*/ 2052 w 2162"/>
                  <a:gd name="T39" fmla="*/ 1041 h 1524"/>
                  <a:gd name="T40" fmla="*/ 1936 w 2162"/>
                  <a:gd name="T41" fmla="*/ 1090 h 1524"/>
                  <a:gd name="T42" fmla="*/ 1812 w 2162"/>
                  <a:gd name="T43" fmla="*/ 1080 h 1524"/>
                  <a:gd name="T44" fmla="*/ 1760 w 2162"/>
                  <a:gd name="T45" fmla="*/ 1079 h 1524"/>
                  <a:gd name="T46" fmla="*/ 1456 w 2162"/>
                  <a:gd name="T47" fmla="*/ 1370 h 1524"/>
                  <a:gd name="T48" fmla="*/ 1415 w 2162"/>
                  <a:gd name="T49" fmla="*/ 1457 h 1524"/>
                  <a:gd name="T50" fmla="*/ 1336 w 2162"/>
                  <a:gd name="T51" fmla="*/ 1513 h 1524"/>
                  <a:gd name="T52" fmla="*/ 1120 w 2162"/>
                  <a:gd name="T53" fmla="*/ 1524 h 1524"/>
                  <a:gd name="T54" fmla="*/ 1025 w 2162"/>
                  <a:gd name="T55" fmla="*/ 1498 h 1524"/>
                  <a:gd name="T56" fmla="*/ 958 w 2162"/>
                  <a:gd name="T57" fmla="*/ 1432 h 1524"/>
                  <a:gd name="T58" fmla="*/ 932 w 2162"/>
                  <a:gd name="T59" fmla="*/ 1336 h 1524"/>
                  <a:gd name="T60" fmla="*/ 438 w 2162"/>
                  <a:gd name="T61" fmla="*/ 1209 h 1524"/>
                  <a:gd name="T62" fmla="*/ 339 w 2162"/>
                  <a:gd name="T63" fmla="*/ 1238 h 1524"/>
                  <a:gd name="T64" fmla="*/ 122 w 2162"/>
                  <a:gd name="T65" fmla="*/ 1226 h 1524"/>
                  <a:gd name="T66" fmla="*/ 44 w 2162"/>
                  <a:gd name="T67" fmla="*/ 1172 h 1524"/>
                  <a:gd name="T68" fmla="*/ 2 w 2162"/>
                  <a:gd name="T69" fmla="*/ 1085 h 1524"/>
                  <a:gd name="T70" fmla="*/ 2 w 2162"/>
                  <a:gd name="T71" fmla="*/ 866 h 1524"/>
                  <a:gd name="T72" fmla="*/ 44 w 2162"/>
                  <a:gd name="T73" fmla="*/ 779 h 1524"/>
                  <a:gd name="T74" fmla="*/ 122 w 2162"/>
                  <a:gd name="T75" fmla="*/ 724 h 1524"/>
                  <a:gd name="T76" fmla="*/ 339 w 2162"/>
                  <a:gd name="T77" fmla="*/ 712 h 1524"/>
                  <a:gd name="T78" fmla="*/ 440 w 2162"/>
                  <a:gd name="T79" fmla="*/ 743 h 1524"/>
                  <a:gd name="T80" fmla="*/ 579 w 2162"/>
                  <a:gd name="T81" fmla="*/ 613 h 1524"/>
                  <a:gd name="T82" fmla="*/ 620 w 2162"/>
                  <a:gd name="T83" fmla="*/ 526 h 1524"/>
                  <a:gd name="T84" fmla="*/ 699 w 2162"/>
                  <a:gd name="T85" fmla="*/ 471 h 1524"/>
                  <a:gd name="T86" fmla="*/ 904 w 2162"/>
                  <a:gd name="T87" fmla="*/ 458 h 1524"/>
                  <a:gd name="T88" fmla="*/ 1054 w 2162"/>
                  <a:gd name="T89" fmla="*/ 155 h 1524"/>
                  <a:gd name="T90" fmla="*/ 1095 w 2162"/>
                  <a:gd name="T91" fmla="*/ 68 h 1524"/>
                  <a:gd name="T92" fmla="*/ 1173 w 2162"/>
                  <a:gd name="T93" fmla="*/ 12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62" h="1524">
                    <a:moveTo>
                      <a:pt x="1070" y="876"/>
                    </a:moveTo>
                    <a:lnTo>
                      <a:pt x="1053" y="902"/>
                    </a:lnTo>
                    <a:lnTo>
                      <a:pt x="1033" y="926"/>
                    </a:lnTo>
                    <a:lnTo>
                      <a:pt x="1007" y="945"/>
                    </a:lnTo>
                    <a:lnTo>
                      <a:pt x="979" y="959"/>
                    </a:lnTo>
                    <a:lnTo>
                      <a:pt x="948" y="969"/>
                    </a:lnTo>
                    <a:lnTo>
                      <a:pt x="915" y="971"/>
                    </a:lnTo>
                    <a:lnTo>
                      <a:pt x="764" y="971"/>
                    </a:lnTo>
                    <a:lnTo>
                      <a:pt x="730" y="969"/>
                    </a:lnTo>
                    <a:lnTo>
                      <a:pt x="699" y="959"/>
                    </a:lnTo>
                    <a:lnTo>
                      <a:pt x="669" y="943"/>
                    </a:lnTo>
                    <a:lnTo>
                      <a:pt x="642" y="955"/>
                    </a:lnTo>
                    <a:lnTo>
                      <a:pt x="996" y="1063"/>
                    </a:lnTo>
                    <a:lnTo>
                      <a:pt x="1023" y="1041"/>
                    </a:lnTo>
                    <a:lnTo>
                      <a:pt x="1052" y="1026"/>
                    </a:lnTo>
                    <a:lnTo>
                      <a:pt x="1085" y="1015"/>
                    </a:lnTo>
                    <a:lnTo>
                      <a:pt x="1120" y="1012"/>
                    </a:lnTo>
                    <a:lnTo>
                      <a:pt x="1271" y="1012"/>
                    </a:lnTo>
                    <a:lnTo>
                      <a:pt x="1301" y="1015"/>
                    </a:lnTo>
                    <a:lnTo>
                      <a:pt x="1330" y="1022"/>
                    </a:lnTo>
                    <a:lnTo>
                      <a:pt x="1498" y="918"/>
                    </a:lnTo>
                    <a:lnTo>
                      <a:pt x="1070" y="876"/>
                    </a:lnTo>
                    <a:close/>
                    <a:moveTo>
                      <a:pt x="1244" y="513"/>
                    </a:moveTo>
                    <a:lnTo>
                      <a:pt x="1134" y="619"/>
                    </a:lnTo>
                    <a:lnTo>
                      <a:pt x="1537" y="658"/>
                    </a:lnTo>
                    <a:lnTo>
                      <a:pt x="1386" y="513"/>
                    </a:lnTo>
                    <a:lnTo>
                      <a:pt x="1244" y="513"/>
                    </a:lnTo>
                    <a:close/>
                    <a:moveTo>
                      <a:pt x="1238" y="0"/>
                    </a:moveTo>
                    <a:lnTo>
                      <a:pt x="1389" y="0"/>
                    </a:lnTo>
                    <a:lnTo>
                      <a:pt x="1423" y="4"/>
                    </a:lnTo>
                    <a:lnTo>
                      <a:pt x="1455" y="12"/>
                    </a:lnTo>
                    <a:lnTo>
                      <a:pt x="1484" y="27"/>
                    </a:lnTo>
                    <a:lnTo>
                      <a:pt x="1510" y="45"/>
                    </a:lnTo>
                    <a:lnTo>
                      <a:pt x="1533" y="68"/>
                    </a:lnTo>
                    <a:lnTo>
                      <a:pt x="1551" y="93"/>
                    </a:lnTo>
                    <a:lnTo>
                      <a:pt x="1565" y="124"/>
                    </a:lnTo>
                    <a:lnTo>
                      <a:pt x="1574" y="155"/>
                    </a:lnTo>
                    <a:lnTo>
                      <a:pt x="1577" y="189"/>
                    </a:lnTo>
                    <a:lnTo>
                      <a:pt x="1577" y="316"/>
                    </a:lnTo>
                    <a:lnTo>
                      <a:pt x="1817" y="547"/>
                    </a:lnTo>
                    <a:lnTo>
                      <a:pt x="1826" y="555"/>
                    </a:lnTo>
                    <a:lnTo>
                      <a:pt x="1832" y="564"/>
                    </a:lnTo>
                    <a:lnTo>
                      <a:pt x="1862" y="558"/>
                    </a:lnTo>
                    <a:lnTo>
                      <a:pt x="1893" y="556"/>
                    </a:lnTo>
                    <a:lnTo>
                      <a:pt x="1936" y="560"/>
                    </a:lnTo>
                    <a:lnTo>
                      <a:pt x="1978" y="570"/>
                    </a:lnTo>
                    <a:lnTo>
                      <a:pt x="2017" y="587"/>
                    </a:lnTo>
                    <a:lnTo>
                      <a:pt x="2052" y="608"/>
                    </a:lnTo>
                    <a:lnTo>
                      <a:pt x="2083" y="635"/>
                    </a:lnTo>
                    <a:lnTo>
                      <a:pt x="2110" y="666"/>
                    </a:lnTo>
                    <a:lnTo>
                      <a:pt x="2132" y="702"/>
                    </a:lnTo>
                    <a:lnTo>
                      <a:pt x="2149" y="740"/>
                    </a:lnTo>
                    <a:lnTo>
                      <a:pt x="2158" y="781"/>
                    </a:lnTo>
                    <a:lnTo>
                      <a:pt x="2162" y="825"/>
                    </a:lnTo>
                    <a:lnTo>
                      <a:pt x="2158" y="868"/>
                    </a:lnTo>
                    <a:lnTo>
                      <a:pt x="2149" y="909"/>
                    </a:lnTo>
                    <a:lnTo>
                      <a:pt x="2132" y="948"/>
                    </a:lnTo>
                    <a:lnTo>
                      <a:pt x="2110" y="983"/>
                    </a:lnTo>
                    <a:lnTo>
                      <a:pt x="2083" y="1015"/>
                    </a:lnTo>
                    <a:lnTo>
                      <a:pt x="2052" y="1041"/>
                    </a:lnTo>
                    <a:lnTo>
                      <a:pt x="2017" y="1063"/>
                    </a:lnTo>
                    <a:lnTo>
                      <a:pt x="1978" y="1079"/>
                    </a:lnTo>
                    <a:lnTo>
                      <a:pt x="1936" y="1090"/>
                    </a:lnTo>
                    <a:lnTo>
                      <a:pt x="1893" y="1093"/>
                    </a:lnTo>
                    <a:lnTo>
                      <a:pt x="1852" y="1090"/>
                    </a:lnTo>
                    <a:lnTo>
                      <a:pt x="1812" y="1080"/>
                    </a:lnTo>
                    <a:lnTo>
                      <a:pt x="1776" y="1065"/>
                    </a:lnTo>
                    <a:lnTo>
                      <a:pt x="1769" y="1073"/>
                    </a:lnTo>
                    <a:lnTo>
                      <a:pt x="1760" y="1079"/>
                    </a:lnTo>
                    <a:lnTo>
                      <a:pt x="1458" y="1267"/>
                    </a:lnTo>
                    <a:lnTo>
                      <a:pt x="1458" y="1336"/>
                    </a:lnTo>
                    <a:lnTo>
                      <a:pt x="1456" y="1370"/>
                    </a:lnTo>
                    <a:lnTo>
                      <a:pt x="1446" y="1402"/>
                    </a:lnTo>
                    <a:lnTo>
                      <a:pt x="1433" y="1432"/>
                    </a:lnTo>
                    <a:lnTo>
                      <a:pt x="1415" y="1457"/>
                    </a:lnTo>
                    <a:lnTo>
                      <a:pt x="1392" y="1480"/>
                    </a:lnTo>
                    <a:lnTo>
                      <a:pt x="1365" y="1498"/>
                    </a:lnTo>
                    <a:lnTo>
                      <a:pt x="1336" y="1513"/>
                    </a:lnTo>
                    <a:lnTo>
                      <a:pt x="1305" y="1521"/>
                    </a:lnTo>
                    <a:lnTo>
                      <a:pt x="1271" y="1524"/>
                    </a:lnTo>
                    <a:lnTo>
                      <a:pt x="1120" y="1524"/>
                    </a:lnTo>
                    <a:lnTo>
                      <a:pt x="1086" y="1521"/>
                    </a:lnTo>
                    <a:lnTo>
                      <a:pt x="1054" y="1513"/>
                    </a:lnTo>
                    <a:lnTo>
                      <a:pt x="1025" y="1498"/>
                    </a:lnTo>
                    <a:lnTo>
                      <a:pt x="999" y="1480"/>
                    </a:lnTo>
                    <a:lnTo>
                      <a:pt x="977" y="1457"/>
                    </a:lnTo>
                    <a:lnTo>
                      <a:pt x="958" y="1432"/>
                    </a:lnTo>
                    <a:lnTo>
                      <a:pt x="944" y="1402"/>
                    </a:lnTo>
                    <a:lnTo>
                      <a:pt x="936" y="1370"/>
                    </a:lnTo>
                    <a:lnTo>
                      <a:pt x="932" y="1336"/>
                    </a:lnTo>
                    <a:lnTo>
                      <a:pt x="932" y="1331"/>
                    </a:lnTo>
                    <a:lnTo>
                      <a:pt x="466" y="1189"/>
                    </a:lnTo>
                    <a:lnTo>
                      <a:pt x="438" y="1209"/>
                    </a:lnTo>
                    <a:lnTo>
                      <a:pt x="408" y="1225"/>
                    </a:lnTo>
                    <a:lnTo>
                      <a:pt x="374" y="1235"/>
                    </a:lnTo>
                    <a:lnTo>
                      <a:pt x="339" y="1238"/>
                    </a:lnTo>
                    <a:lnTo>
                      <a:pt x="187" y="1238"/>
                    </a:lnTo>
                    <a:lnTo>
                      <a:pt x="154" y="1236"/>
                    </a:lnTo>
                    <a:lnTo>
                      <a:pt x="122" y="1226"/>
                    </a:lnTo>
                    <a:lnTo>
                      <a:pt x="93" y="1213"/>
                    </a:lnTo>
                    <a:lnTo>
                      <a:pt x="67" y="1195"/>
                    </a:lnTo>
                    <a:lnTo>
                      <a:pt x="44" y="1172"/>
                    </a:lnTo>
                    <a:lnTo>
                      <a:pt x="25" y="1145"/>
                    </a:lnTo>
                    <a:lnTo>
                      <a:pt x="11" y="1116"/>
                    </a:lnTo>
                    <a:lnTo>
                      <a:pt x="2" y="1085"/>
                    </a:lnTo>
                    <a:lnTo>
                      <a:pt x="0" y="1051"/>
                    </a:lnTo>
                    <a:lnTo>
                      <a:pt x="0" y="900"/>
                    </a:lnTo>
                    <a:lnTo>
                      <a:pt x="2" y="866"/>
                    </a:lnTo>
                    <a:lnTo>
                      <a:pt x="11" y="835"/>
                    </a:lnTo>
                    <a:lnTo>
                      <a:pt x="25" y="805"/>
                    </a:lnTo>
                    <a:lnTo>
                      <a:pt x="44" y="779"/>
                    </a:lnTo>
                    <a:lnTo>
                      <a:pt x="67" y="757"/>
                    </a:lnTo>
                    <a:lnTo>
                      <a:pt x="93" y="738"/>
                    </a:lnTo>
                    <a:lnTo>
                      <a:pt x="122" y="724"/>
                    </a:lnTo>
                    <a:lnTo>
                      <a:pt x="154" y="716"/>
                    </a:lnTo>
                    <a:lnTo>
                      <a:pt x="187" y="712"/>
                    </a:lnTo>
                    <a:lnTo>
                      <a:pt x="339" y="712"/>
                    </a:lnTo>
                    <a:lnTo>
                      <a:pt x="375" y="716"/>
                    </a:lnTo>
                    <a:lnTo>
                      <a:pt x="409" y="727"/>
                    </a:lnTo>
                    <a:lnTo>
                      <a:pt x="440" y="743"/>
                    </a:lnTo>
                    <a:lnTo>
                      <a:pt x="577" y="683"/>
                    </a:lnTo>
                    <a:lnTo>
                      <a:pt x="577" y="647"/>
                    </a:lnTo>
                    <a:lnTo>
                      <a:pt x="579" y="613"/>
                    </a:lnTo>
                    <a:lnTo>
                      <a:pt x="588" y="582"/>
                    </a:lnTo>
                    <a:lnTo>
                      <a:pt x="602" y="552"/>
                    </a:lnTo>
                    <a:lnTo>
                      <a:pt x="620" y="526"/>
                    </a:lnTo>
                    <a:lnTo>
                      <a:pt x="643" y="503"/>
                    </a:lnTo>
                    <a:lnTo>
                      <a:pt x="670" y="485"/>
                    </a:lnTo>
                    <a:lnTo>
                      <a:pt x="699" y="471"/>
                    </a:lnTo>
                    <a:lnTo>
                      <a:pt x="730" y="462"/>
                    </a:lnTo>
                    <a:lnTo>
                      <a:pt x="764" y="458"/>
                    </a:lnTo>
                    <a:lnTo>
                      <a:pt x="904" y="458"/>
                    </a:lnTo>
                    <a:lnTo>
                      <a:pt x="1051" y="317"/>
                    </a:lnTo>
                    <a:lnTo>
                      <a:pt x="1051" y="189"/>
                    </a:lnTo>
                    <a:lnTo>
                      <a:pt x="1054" y="155"/>
                    </a:lnTo>
                    <a:lnTo>
                      <a:pt x="1063" y="124"/>
                    </a:lnTo>
                    <a:lnTo>
                      <a:pt x="1076" y="93"/>
                    </a:lnTo>
                    <a:lnTo>
                      <a:pt x="1095" y="68"/>
                    </a:lnTo>
                    <a:lnTo>
                      <a:pt x="1117" y="45"/>
                    </a:lnTo>
                    <a:lnTo>
                      <a:pt x="1144" y="27"/>
                    </a:lnTo>
                    <a:lnTo>
                      <a:pt x="1173" y="12"/>
                    </a:lnTo>
                    <a:lnTo>
                      <a:pt x="1204" y="4"/>
                    </a:lnTo>
                    <a:lnTo>
                      <a:pt x="1238"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4" name="Freeform 37"/>
              <p:cNvSpPr>
                <a:spLocks/>
              </p:cNvSpPr>
              <p:nvPr/>
            </p:nvSpPr>
            <p:spPr bwMode="auto">
              <a:xfrm>
                <a:off x="498" y="2812"/>
                <a:ext cx="329" cy="265"/>
              </a:xfrm>
              <a:custGeom>
                <a:avLst/>
                <a:gdLst>
                  <a:gd name="T0" fmla="*/ 1289 w 1647"/>
                  <a:gd name="T1" fmla="*/ 0 h 1321"/>
                  <a:gd name="T2" fmla="*/ 1333 w 1647"/>
                  <a:gd name="T3" fmla="*/ 12 h 1321"/>
                  <a:gd name="T4" fmla="*/ 1364 w 1647"/>
                  <a:gd name="T5" fmla="*/ 43 h 1321"/>
                  <a:gd name="T6" fmla="*/ 1375 w 1647"/>
                  <a:gd name="T7" fmla="*/ 87 h 1321"/>
                  <a:gd name="T8" fmla="*/ 1375 w 1647"/>
                  <a:gd name="T9" fmla="*/ 246 h 1321"/>
                  <a:gd name="T10" fmla="*/ 1647 w 1647"/>
                  <a:gd name="T11" fmla="*/ 517 h 1321"/>
                  <a:gd name="T12" fmla="*/ 1605 w 1647"/>
                  <a:gd name="T13" fmla="*/ 556 h 1321"/>
                  <a:gd name="T14" fmla="*/ 1316 w 1647"/>
                  <a:gd name="T15" fmla="*/ 319 h 1321"/>
                  <a:gd name="T16" fmla="*/ 1289 w 1647"/>
                  <a:gd name="T17" fmla="*/ 324 h 1321"/>
                  <a:gd name="T18" fmla="*/ 1125 w 1647"/>
                  <a:gd name="T19" fmla="*/ 323 h 1321"/>
                  <a:gd name="T20" fmla="*/ 899 w 1647"/>
                  <a:gd name="T21" fmla="*/ 526 h 1321"/>
                  <a:gd name="T22" fmla="*/ 901 w 1647"/>
                  <a:gd name="T23" fmla="*/ 545 h 1321"/>
                  <a:gd name="T24" fmla="*/ 1552 w 1647"/>
                  <a:gd name="T25" fmla="*/ 655 h 1321"/>
                  <a:gd name="T26" fmla="*/ 1542 w 1647"/>
                  <a:gd name="T27" fmla="*/ 723 h 1321"/>
                  <a:gd name="T28" fmla="*/ 1543 w 1647"/>
                  <a:gd name="T29" fmla="*/ 741 h 1321"/>
                  <a:gd name="T30" fmla="*/ 901 w 1647"/>
                  <a:gd name="T31" fmla="*/ 695 h 1321"/>
                  <a:gd name="T32" fmla="*/ 889 w 1647"/>
                  <a:gd name="T33" fmla="*/ 739 h 1321"/>
                  <a:gd name="T34" fmla="*/ 859 w 1647"/>
                  <a:gd name="T35" fmla="*/ 770 h 1321"/>
                  <a:gd name="T36" fmla="*/ 815 w 1647"/>
                  <a:gd name="T37" fmla="*/ 782 h 1321"/>
                  <a:gd name="T38" fmla="*/ 640 w 1647"/>
                  <a:gd name="T39" fmla="*/ 778 h 1321"/>
                  <a:gd name="T40" fmla="*/ 603 w 1647"/>
                  <a:gd name="T41" fmla="*/ 755 h 1321"/>
                  <a:gd name="T42" fmla="*/ 324 w 1647"/>
                  <a:gd name="T43" fmla="*/ 853 h 1321"/>
                  <a:gd name="T44" fmla="*/ 936 w 1647"/>
                  <a:gd name="T45" fmla="*/ 1065 h 1321"/>
                  <a:gd name="T46" fmla="*/ 957 w 1647"/>
                  <a:gd name="T47" fmla="*/ 1025 h 1321"/>
                  <a:gd name="T48" fmla="*/ 995 w 1647"/>
                  <a:gd name="T49" fmla="*/ 1001 h 1321"/>
                  <a:gd name="T50" fmla="*/ 1171 w 1647"/>
                  <a:gd name="T51" fmla="*/ 997 h 1321"/>
                  <a:gd name="T52" fmla="*/ 1214 w 1647"/>
                  <a:gd name="T53" fmla="*/ 1009 h 1321"/>
                  <a:gd name="T54" fmla="*/ 1560 w 1647"/>
                  <a:gd name="T55" fmla="*/ 817 h 1321"/>
                  <a:gd name="T56" fmla="*/ 1589 w 1647"/>
                  <a:gd name="T57" fmla="*/ 868 h 1321"/>
                  <a:gd name="T58" fmla="*/ 1257 w 1647"/>
                  <a:gd name="T59" fmla="*/ 1109 h 1321"/>
                  <a:gd name="T60" fmla="*/ 1254 w 1647"/>
                  <a:gd name="T61" fmla="*/ 1257 h 1321"/>
                  <a:gd name="T62" fmla="*/ 1231 w 1647"/>
                  <a:gd name="T63" fmla="*/ 1296 h 1321"/>
                  <a:gd name="T64" fmla="*/ 1194 w 1647"/>
                  <a:gd name="T65" fmla="*/ 1318 h 1321"/>
                  <a:gd name="T66" fmla="*/ 1020 w 1647"/>
                  <a:gd name="T67" fmla="*/ 1321 h 1321"/>
                  <a:gd name="T68" fmla="*/ 976 w 1647"/>
                  <a:gd name="T69" fmla="*/ 1309 h 1321"/>
                  <a:gd name="T70" fmla="*/ 946 w 1647"/>
                  <a:gd name="T71" fmla="*/ 1278 h 1321"/>
                  <a:gd name="T72" fmla="*/ 934 w 1647"/>
                  <a:gd name="T73" fmla="*/ 1234 h 1321"/>
                  <a:gd name="T74" fmla="*/ 322 w 1647"/>
                  <a:gd name="T75" fmla="*/ 967 h 1321"/>
                  <a:gd name="T76" fmla="*/ 301 w 1647"/>
                  <a:gd name="T77" fmla="*/ 1008 h 1321"/>
                  <a:gd name="T78" fmla="*/ 262 w 1647"/>
                  <a:gd name="T79" fmla="*/ 1032 h 1321"/>
                  <a:gd name="T80" fmla="*/ 87 w 1647"/>
                  <a:gd name="T81" fmla="*/ 1035 h 1321"/>
                  <a:gd name="T82" fmla="*/ 44 w 1647"/>
                  <a:gd name="T83" fmla="*/ 1024 h 1321"/>
                  <a:gd name="T84" fmla="*/ 12 w 1647"/>
                  <a:gd name="T85" fmla="*/ 992 h 1321"/>
                  <a:gd name="T86" fmla="*/ 0 w 1647"/>
                  <a:gd name="T87" fmla="*/ 949 h 1321"/>
                  <a:gd name="T88" fmla="*/ 4 w 1647"/>
                  <a:gd name="T89" fmla="*/ 775 h 1321"/>
                  <a:gd name="T90" fmla="*/ 26 w 1647"/>
                  <a:gd name="T91" fmla="*/ 737 h 1321"/>
                  <a:gd name="T92" fmla="*/ 64 w 1647"/>
                  <a:gd name="T93" fmla="*/ 714 h 1321"/>
                  <a:gd name="T94" fmla="*/ 239 w 1647"/>
                  <a:gd name="T95" fmla="*/ 712 h 1321"/>
                  <a:gd name="T96" fmla="*/ 277 w 1647"/>
                  <a:gd name="T97" fmla="*/ 720 h 1321"/>
                  <a:gd name="T98" fmla="*/ 306 w 1647"/>
                  <a:gd name="T99" fmla="*/ 746 h 1321"/>
                  <a:gd name="T100" fmla="*/ 578 w 1647"/>
                  <a:gd name="T101" fmla="*/ 647 h 1321"/>
                  <a:gd name="T102" fmla="*/ 581 w 1647"/>
                  <a:gd name="T103" fmla="*/ 522 h 1321"/>
                  <a:gd name="T104" fmla="*/ 603 w 1647"/>
                  <a:gd name="T105" fmla="*/ 483 h 1321"/>
                  <a:gd name="T106" fmla="*/ 641 w 1647"/>
                  <a:gd name="T107" fmla="*/ 462 h 1321"/>
                  <a:gd name="T108" fmla="*/ 815 w 1647"/>
                  <a:gd name="T109" fmla="*/ 458 h 1321"/>
                  <a:gd name="T110" fmla="*/ 841 w 1647"/>
                  <a:gd name="T111" fmla="*/ 463 h 1321"/>
                  <a:gd name="T112" fmla="*/ 1052 w 1647"/>
                  <a:gd name="T113" fmla="*/ 246 h 1321"/>
                  <a:gd name="T114" fmla="*/ 1052 w 1647"/>
                  <a:gd name="T115" fmla="*/ 87 h 1321"/>
                  <a:gd name="T116" fmla="*/ 1064 w 1647"/>
                  <a:gd name="T117" fmla="*/ 43 h 1321"/>
                  <a:gd name="T118" fmla="*/ 1095 w 1647"/>
                  <a:gd name="T119" fmla="*/ 12 h 1321"/>
                  <a:gd name="T120" fmla="*/ 1138 w 1647"/>
                  <a:gd name="T121" fmla="*/ 0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7" h="1321">
                    <a:moveTo>
                      <a:pt x="1138" y="0"/>
                    </a:moveTo>
                    <a:lnTo>
                      <a:pt x="1289" y="0"/>
                    </a:lnTo>
                    <a:lnTo>
                      <a:pt x="1312" y="3"/>
                    </a:lnTo>
                    <a:lnTo>
                      <a:pt x="1333" y="12"/>
                    </a:lnTo>
                    <a:lnTo>
                      <a:pt x="1351" y="25"/>
                    </a:lnTo>
                    <a:lnTo>
                      <a:pt x="1364" y="43"/>
                    </a:lnTo>
                    <a:lnTo>
                      <a:pt x="1373" y="64"/>
                    </a:lnTo>
                    <a:lnTo>
                      <a:pt x="1375" y="87"/>
                    </a:lnTo>
                    <a:lnTo>
                      <a:pt x="1375" y="237"/>
                    </a:lnTo>
                    <a:lnTo>
                      <a:pt x="1375" y="246"/>
                    </a:lnTo>
                    <a:lnTo>
                      <a:pt x="1374" y="255"/>
                    </a:lnTo>
                    <a:lnTo>
                      <a:pt x="1647" y="517"/>
                    </a:lnTo>
                    <a:lnTo>
                      <a:pt x="1625" y="535"/>
                    </a:lnTo>
                    <a:lnTo>
                      <a:pt x="1605" y="556"/>
                    </a:lnTo>
                    <a:lnTo>
                      <a:pt x="1587" y="579"/>
                    </a:lnTo>
                    <a:lnTo>
                      <a:pt x="1316" y="319"/>
                    </a:lnTo>
                    <a:lnTo>
                      <a:pt x="1303" y="323"/>
                    </a:lnTo>
                    <a:lnTo>
                      <a:pt x="1289" y="324"/>
                    </a:lnTo>
                    <a:lnTo>
                      <a:pt x="1138" y="324"/>
                    </a:lnTo>
                    <a:lnTo>
                      <a:pt x="1125" y="323"/>
                    </a:lnTo>
                    <a:lnTo>
                      <a:pt x="1113" y="319"/>
                    </a:lnTo>
                    <a:lnTo>
                      <a:pt x="899" y="526"/>
                    </a:lnTo>
                    <a:lnTo>
                      <a:pt x="901" y="535"/>
                    </a:lnTo>
                    <a:lnTo>
                      <a:pt x="901" y="545"/>
                    </a:lnTo>
                    <a:lnTo>
                      <a:pt x="901" y="592"/>
                    </a:lnTo>
                    <a:lnTo>
                      <a:pt x="1552" y="655"/>
                    </a:lnTo>
                    <a:lnTo>
                      <a:pt x="1544" y="688"/>
                    </a:lnTo>
                    <a:lnTo>
                      <a:pt x="1542" y="723"/>
                    </a:lnTo>
                    <a:lnTo>
                      <a:pt x="1542" y="733"/>
                    </a:lnTo>
                    <a:lnTo>
                      <a:pt x="1543" y="741"/>
                    </a:lnTo>
                    <a:lnTo>
                      <a:pt x="901" y="679"/>
                    </a:lnTo>
                    <a:lnTo>
                      <a:pt x="901" y="695"/>
                    </a:lnTo>
                    <a:lnTo>
                      <a:pt x="899" y="718"/>
                    </a:lnTo>
                    <a:lnTo>
                      <a:pt x="889" y="739"/>
                    </a:lnTo>
                    <a:lnTo>
                      <a:pt x="876" y="757"/>
                    </a:lnTo>
                    <a:lnTo>
                      <a:pt x="859" y="770"/>
                    </a:lnTo>
                    <a:lnTo>
                      <a:pt x="838" y="778"/>
                    </a:lnTo>
                    <a:lnTo>
                      <a:pt x="815" y="782"/>
                    </a:lnTo>
                    <a:lnTo>
                      <a:pt x="664" y="782"/>
                    </a:lnTo>
                    <a:lnTo>
                      <a:pt x="640" y="778"/>
                    </a:lnTo>
                    <a:lnTo>
                      <a:pt x="619" y="769"/>
                    </a:lnTo>
                    <a:lnTo>
                      <a:pt x="603" y="755"/>
                    </a:lnTo>
                    <a:lnTo>
                      <a:pt x="588" y="736"/>
                    </a:lnTo>
                    <a:lnTo>
                      <a:pt x="324" y="853"/>
                    </a:lnTo>
                    <a:lnTo>
                      <a:pt x="324" y="878"/>
                    </a:lnTo>
                    <a:lnTo>
                      <a:pt x="936" y="1065"/>
                    </a:lnTo>
                    <a:lnTo>
                      <a:pt x="943" y="1043"/>
                    </a:lnTo>
                    <a:lnTo>
                      <a:pt x="957" y="1025"/>
                    </a:lnTo>
                    <a:lnTo>
                      <a:pt x="975" y="1011"/>
                    </a:lnTo>
                    <a:lnTo>
                      <a:pt x="995" y="1001"/>
                    </a:lnTo>
                    <a:lnTo>
                      <a:pt x="1020" y="997"/>
                    </a:lnTo>
                    <a:lnTo>
                      <a:pt x="1171" y="997"/>
                    </a:lnTo>
                    <a:lnTo>
                      <a:pt x="1194" y="1001"/>
                    </a:lnTo>
                    <a:lnTo>
                      <a:pt x="1214" y="1009"/>
                    </a:lnTo>
                    <a:lnTo>
                      <a:pt x="1232" y="1023"/>
                    </a:lnTo>
                    <a:lnTo>
                      <a:pt x="1560" y="817"/>
                    </a:lnTo>
                    <a:lnTo>
                      <a:pt x="1573" y="844"/>
                    </a:lnTo>
                    <a:lnTo>
                      <a:pt x="1589" y="868"/>
                    </a:lnTo>
                    <a:lnTo>
                      <a:pt x="1606" y="890"/>
                    </a:lnTo>
                    <a:lnTo>
                      <a:pt x="1257" y="1109"/>
                    </a:lnTo>
                    <a:lnTo>
                      <a:pt x="1257" y="1234"/>
                    </a:lnTo>
                    <a:lnTo>
                      <a:pt x="1254" y="1257"/>
                    </a:lnTo>
                    <a:lnTo>
                      <a:pt x="1246" y="1278"/>
                    </a:lnTo>
                    <a:lnTo>
                      <a:pt x="1231" y="1296"/>
                    </a:lnTo>
                    <a:lnTo>
                      <a:pt x="1214" y="1309"/>
                    </a:lnTo>
                    <a:lnTo>
                      <a:pt x="1194" y="1318"/>
                    </a:lnTo>
                    <a:lnTo>
                      <a:pt x="1171" y="1321"/>
                    </a:lnTo>
                    <a:lnTo>
                      <a:pt x="1020" y="1321"/>
                    </a:lnTo>
                    <a:lnTo>
                      <a:pt x="997" y="1318"/>
                    </a:lnTo>
                    <a:lnTo>
                      <a:pt x="976" y="1309"/>
                    </a:lnTo>
                    <a:lnTo>
                      <a:pt x="959" y="1296"/>
                    </a:lnTo>
                    <a:lnTo>
                      <a:pt x="946" y="1278"/>
                    </a:lnTo>
                    <a:lnTo>
                      <a:pt x="936" y="1257"/>
                    </a:lnTo>
                    <a:lnTo>
                      <a:pt x="934" y="1234"/>
                    </a:lnTo>
                    <a:lnTo>
                      <a:pt x="934" y="1154"/>
                    </a:lnTo>
                    <a:lnTo>
                      <a:pt x="322" y="967"/>
                    </a:lnTo>
                    <a:lnTo>
                      <a:pt x="315" y="989"/>
                    </a:lnTo>
                    <a:lnTo>
                      <a:pt x="301" y="1008"/>
                    </a:lnTo>
                    <a:lnTo>
                      <a:pt x="283" y="1023"/>
                    </a:lnTo>
                    <a:lnTo>
                      <a:pt x="262" y="1032"/>
                    </a:lnTo>
                    <a:lnTo>
                      <a:pt x="239" y="1035"/>
                    </a:lnTo>
                    <a:lnTo>
                      <a:pt x="87" y="1035"/>
                    </a:lnTo>
                    <a:lnTo>
                      <a:pt x="64" y="1032"/>
                    </a:lnTo>
                    <a:lnTo>
                      <a:pt x="44" y="1024"/>
                    </a:lnTo>
                    <a:lnTo>
                      <a:pt x="26" y="1009"/>
                    </a:lnTo>
                    <a:lnTo>
                      <a:pt x="12" y="992"/>
                    </a:lnTo>
                    <a:lnTo>
                      <a:pt x="4" y="972"/>
                    </a:lnTo>
                    <a:lnTo>
                      <a:pt x="0" y="949"/>
                    </a:lnTo>
                    <a:lnTo>
                      <a:pt x="0" y="798"/>
                    </a:lnTo>
                    <a:lnTo>
                      <a:pt x="4" y="775"/>
                    </a:lnTo>
                    <a:lnTo>
                      <a:pt x="12" y="754"/>
                    </a:lnTo>
                    <a:lnTo>
                      <a:pt x="26" y="737"/>
                    </a:lnTo>
                    <a:lnTo>
                      <a:pt x="44" y="724"/>
                    </a:lnTo>
                    <a:lnTo>
                      <a:pt x="64" y="714"/>
                    </a:lnTo>
                    <a:lnTo>
                      <a:pt x="87" y="712"/>
                    </a:lnTo>
                    <a:lnTo>
                      <a:pt x="239" y="712"/>
                    </a:lnTo>
                    <a:lnTo>
                      <a:pt x="258" y="714"/>
                    </a:lnTo>
                    <a:lnTo>
                      <a:pt x="277" y="720"/>
                    </a:lnTo>
                    <a:lnTo>
                      <a:pt x="293" y="731"/>
                    </a:lnTo>
                    <a:lnTo>
                      <a:pt x="306" y="746"/>
                    </a:lnTo>
                    <a:lnTo>
                      <a:pt x="316" y="763"/>
                    </a:lnTo>
                    <a:lnTo>
                      <a:pt x="578" y="647"/>
                    </a:lnTo>
                    <a:lnTo>
                      <a:pt x="578" y="545"/>
                    </a:lnTo>
                    <a:lnTo>
                      <a:pt x="581" y="522"/>
                    </a:lnTo>
                    <a:lnTo>
                      <a:pt x="589" y="502"/>
                    </a:lnTo>
                    <a:lnTo>
                      <a:pt x="603" y="483"/>
                    </a:lnTo>
                    <a:lnTo>
                      <a:pt x="621" y="470"/>
                    </a:lnTo>
                    <a:lnTo>
                      <a:pt x="641" y="462"/>
                    </a:lnTo>
                    <a:lnTo>
                      <a:pt x="664" y="458"/>
                    </a:lnTo>
                    <a:lnTo>
                      <a:pt x="815" y="458"/>
                    </a:lnTo>
                    <a:lnTo>
                      <a:pt x="829" y="459"/>
                    </a:lnTo>
                    <a:lnTo>
                      <a:pt x="841" y="463"/>
                    </a:lnTo>
                    <a:lnTo>
                      <a:pt x="1055" y="256"/>
                    </a:lnTo>
                    <a:lnTo>
                      <a:pt x="1052" y="246"/>
                    </a:lnTo>
                    <a:lnTo>
                      <a:pt x="1052" y="237"/>
                    </a:lnTo>
                    <a:lnTo>
                      <a:pt x="1052" y="87"/>
                    </a:lnTo>
                    <a:lnTo>
                      <a:pt x="1055" y="64"/>
                    </a:lnTo>
                    <a:lnTo>
                      <a:pt x="1064" y="43"/>
                    </a:lnTo>
                    <a:lnTo>
                      <a:pt x="1078" y="25"/>
                    </a:lnTo>
                    <a:lnTo>
                      <a:pt x="1095" y="12"/>
                    </a:lnTo>
                    <a:lnTo>
                      <a:pt x="1115" y="3"/>
                    </a:lnTo>
                    <a:lnTo>
                      <a:pt x="1138"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5" name="Freeform 38"/>
              <p:cNvSpPr>
                <a:spLocks/>
              </p:cNvSpPr>
              <p:nvPr/>
            </p:nvSpPr>
            <p:spPr bwMode="auto">
              <a:xfrm>
                <a:off x="823" y="2923"/>
                <a:ext cx="67" cy="67"/>
              </a:xfrm>
              <a:custGeom>
                <a:avLst/>
                <a:gdLst>
                  <a:gd name="T0" fmla="*/ 166 w 333"/>
                  <a:gd name="T1" fmla="*/ 0 h 335"/>
                  <a:gd name="T2" fmla="*/ 200 w 333"/>
                  <a:gd name="T3" fmla="*/ 3 h 335"/>
                  <a:gd name="T4" fmla="*/ 232 w 333"/>
                  <a:gd name="T5" fmla="*/ 13 h 335"/>
                  <a:gd name="T6" fmla="*/ 260 w 333"/>
                  <a:gd name="T7" fmla="*/ 29 h 335"/>
                  <a:gd name="T8" fmla="*/ 285 w 333"/>
                  <a:gd name="T9" fmla="*/ 49 h 335"/>
                  <a:gd name="T10" fmla="*/ 306 w 333"/>
                  <a:gd name="T11" fmla="*/ 74 h 335"/>
                  <a:gd name="T12" fmla="*/ 320 w 333"/>
                  <a:gd name="T13" fmla="*/ 103 h 335"/>
                  <a:gd name="T14" fmla="*/ 330 w 333"/>
                  <a:gd name="T15" fmla="*/ 134 h 335"/>
                  <a:gd name="T16" fmla="*/ 333 w 333"/>
                  <a:gd name="T17" fmla="*/ 168 h 335"/>
                  <a:gd name="T18" fmla="*/ 330 w 333"/>
                  <a:gd name="T19" fmla="*/ 202 h 335"/>
                  <a:gd name="T20" fmla="*/ 320 w 333"/>
                  <a:gd name="T21" fmla="*/ 233 h 335"/>
                  <a:gd name="T22" fmla="*/ 306 w 333"/>
                  <a:gd name="T23" fmla="*/ 261 h 335"/>
                  <a:gd name="T24" fmla="*/ 285 w 333"/>
                  <a:gd name="T25" fmla="*/ 285 h 335"/>
                  <a:gd name="T26" fmla="*/ 260 w 333"/>
                  <a:gd name="T27" fmla="*/ 306 h 335"/>
                  <a:gd name="T28" fmla="*/ 232 w 333"/>
                  <a:gd name="T29" fmla="*/ 321 h 335"/>
                  <a:gd name="T30" fmla="*/ 200 w 333"/>
                  <a:gd name="T31" fmla="*/ 331 h 335"/>
                  <a:gd name="T32" fmla="*/ 166 w 333"/>
                  <a:gd name="T33" fmla="*/ 335 h 335"/>
                  <a:gd name="T34" fmla="*/ 133 w 333"/>
                  <a:gd name="T35" fmla="*/ 331 h 335"/>
                  <a:gd name="T36" fmla="*/ 101 w 333"/>
                  <a:gd name="T37" fmla="*/ 321 h 335"/>
                  <a:gd name="T38" fmla="*/ 73 w 333"/>
                  <a:gd name="T39" fmla="*/ 306 h 335"/>
                  <a:gd name="T40" fmla="*/ 48 w 333"/>
                  <a:gd name="T41" fmla="*/ 285 h 335"/>
                  <a:gd name="T42" fmla="*/ 27 w 333"/>
                  <a:gd name="T43" fmla="*/ 261 h 335"/>
                  <a:gd name="T44" fmla="*/ 13 w 333"/>
                  <a:gd name="T45" fmla="*/ 233 h 335"/>
                  <a:gd name="T46" fmla="*/ 3 w 333"/>
                  <a:gd name="T47" fmla="*/ 202 h 335"/>
                  <a:gd name="T48" fmla="*/ 0 w 333"/>
                  <a:gd name="T49" fmla="*/ 168 h 335"/>
                  <a:gd name="T50" fmla="*/ 3 w 333"/>
                  <a:gd name="T51" fmla="*/ 134 h 335"/>
                  <a:gd name="T52" fmla="*/ 13 w 333"/>
                  <a:gd name="T53" fmla="*/ 103 h 335"/>
                  <a:gd name="T54" fmla="*/ 27 w 333"/>
                  <a:gd name="T55" fmla="*/ 74 h 335"/>
                  <a:gd name="T56" fmla="*/ 48 w 333"/>
                  <a:gd name="T57" fmla="*/ 49 h 335"/>
                  <a:gd name="T58" fmla="*/ 73 w 333"/>
                  <a:gd name="T59" fmla="*/ 29 h 335"/>
                  <a:gd name="T60" fmla="*/ 101 w 333"/>
                  <a:gd name="T61" fmla="*/ 13 h 335"/>
                  <a:gd name="T62" fmla="*/ 133 w 333"/>
                  <a:gd name="T63" fmla="*/ 3 h 335"/>
                  <a:gd name="T64" fmla="*/ 166 w 333"/>
                  <a:gd name="T65"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3" h="335">
                    <a:moveTo>
                      <a:pt x="166" y="0"/>
                    </a:moveTo>
                    <a:lnTo>
                      <a:pt x="200" y="3"/>
                    </a:lnTo>
                    <a:lnTo>
                      <a:pt x="232" y="13"/>
                    </a:lnTo>
                    <a:lnTo>
                      <a:pt x="260" y="29"/>
                    </a:lnTo>
                    <a:lnTo>
                      <a:pt x="285" y="49"/>
                    </a:lnTo>
                    <a:lnTo>
                      <a:pt x="306" y="74"/>
                    </a:lnTo>
                    <a:lnTo>
                      <a:pt x="320" y="103"/>
                    </a:lnTo>
                    <a:lnTo>
                      <a:pt x="330" y="134"/>
                    </a:lnTo>
                    <a:lnTo>
                      <a:pt x="333" y="168"/>
                    </a:lnTo>
                    <a:lnTo>
                      <a:pt x="330" y="202"/>
                    </a:lnTo>
                    <a:lnTo>
                      <a:pt x="320" y="233"/>
                    </a:lnTo>
                    <a:lnTo>
                      <a:pt x="306" y="261"/>
                    </a:lnTo>
                    <a:lnTo>
                      <a:pt x="285" y="285"/>
                    </a:lnTo>
                    <a:lnTo>
                      <a:pt x="260" y="306"/>
                    </a:lnTo>
                    <a:lnTo>
                      <a:pt x="232" y="321"/>
                    </a:lnTo>
                    <a:lnTo>
                      <a:pt x="200" y="331"/>
                    </a:lnTo>
                    <a:lnTo>
                      <a:pt x="166" y="335"/>
                    </a:lnTo>
                    <a:lnTo>
                      <a:pt x="133" y="331"/>
                    </a:lnTo>
                    <a:lnTo>
                      <a:pt x="101" y="321"/>
                    </a:lnTo>
                    <a:lnTo>
                      <a:pt x="73" y="306"/>
                    </a:lnTo>
                    <a:lnTo>
                      <a:pt x="48" y="285"/>
                    </a:lnTo>
                    <a:lnTo>
                      <a:pt x="27" y="261"/>
                    </a:lnTo>
                    <a:lnTo>
                      <a:pt x="13" y="233"/>
                    </a:lnTo>
                    <a:lnTo>
                      <a:pt x="3" y="202"/>
                    </a:lnTo>
                    <a:lnTo>
                      <a:pt x="0" y="168"/>
                    </a:lnTo>
                    <a:lnTo>
                      <a:pt x="3" y="134"/>
                    </a:lnTo>
                    <a:lnTo>
                      <a:pt x="13" y="103"/>
                    </a:lnTo>
                    <a:lnTo>
                      <a:pt x="27" y="74"/>
                    </a:lnTo>
                    <a:lnTo>
                      <a:pt x="48" y="49"/>
                    </a:lnTo>
                    <a:lnTo>
                      <a:pt x="73" y="29"/>
                    </a:lnTo>
                    <a:lnTo>
                      <a:pt x="101" y="13"/>
                    </a:lnTo>
                    <a:lnTo>
                      <a:pt x="133" y="3"/>
                    </a:lnTo>
                    <a:lnTo>
                      <a:pt x="166"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2" name="Group 151"/>
            <p:cNvGrpSpPr/>
            <p:nvPr/>
          </p:nvGrpSpPr>
          <p:grpSpPr>
            <a:xfrm>
              <a:off x="4529669" y="1816697"/>
              <a:ext cx="1764886" cy="1287828"/>
              <a:chOff x="5194969" y="3113580"/>
              <a:chExt cx="2187167" cy="1595964"/>
            </a:xfrm>
          </p:grpSpPr>
          <p:grpSp>
            <p:nvGrpSpPr>
              <p:cNvPr id="154" name="Group 153"/>
              <p:cNvGrpSpPr/>
              <p:nvPr/>
            </p:nvGrpSpPr>
            <p:grpSpPr>
              <a:xfrm>
                <a:off x="5194969" y="3113580"/>
                <a:ext cx="2187167" cy="1397735"/>
                <a:chOff x="1770863" y="3963607"/>
                <a:chExt cx="1856256" cy="1186262"/>
              </a:xfrm>
            </p:grpSpPr>
            <p:sp>
              <p:nvSpPr>
                <p:cNvPr id="172" name="Freeform 6"/>
                <p:cNvSpPr>
                  <a:spLocks/>
                </p:cNvSpPr>
                <p:nvPr/>
              </p:nvSpPr>
              <p:spPr bwMode="auto">
                <a:xfrm>
                  <a:off x="1770863" y="3963607"/>
                  <a:ext cx="1856256" cy="1186262"/>
                </a:xfrm>
                <a:custGeom>
                  <a:avLst/>
                  <a:gdLst>
                    <a:gd name="T0" fmla="*/ 761 w 4179"/>
                    <a:gd name="T1" fmla="*/ 2667 h 2670"/>
                    <a:gd name="T2" fmla="*/ 605 w 4179"/>
                    <a:gd name="T3" fmla="*/ 2636 h 2670"/>
                    <a:gd name="T4" fmla="*/ 462 w 4179"/>
                    <a:gd name="T5" fmla="*/ 2580 h 2670"/>
                    <a:gd name="T6" fmla="*/ 332 w 4179"/>
                    <a:gd name="T7" fmla="*/ 2499 h 2670"/>
                    <a:gd name="T8" fmla="*/ 220 w 4179"/>
                    <a:gd name="T9" fmla="*/ 2397 h 2670"/>
                    <a:gd name="T10" fmla="*/ 128 w 4179"/>
                    <a:gd name="T11" fmla="*/ 2277 h 2670"/>
                    <a:gd name="T12" fmla="*/ 60 w 4179"/>
                    <a:gd name="T13" fmla="*/ 2142 h 2670"/>
                    <a:gd name="T14" fmla="*/ 16 w 4179"/>
                    <a:gd name="T15" fmla="*/ 1994 h 2670"/>
                    <a:gd name="T16" fmla="*/ 0 w 4179"/>
                    <a:gd name="T17" fmla="*/ 1836 h 2670"/>
                    <a:gd name="T18" fmla="*/ 13 w 4179"/>
                    <a:gd name="T19" fmla="*/ 1688 h 2670"/>
                    <a:gd name="T20" fmla="*/ 52 w 4179"/>
                    <a:gd name="T21" fmla="*/ 1549 h 2670"/>
                    <a:gd name="T22" fmla="*/ 114 w 4179"/>
                    <a:gd name="T23" fmla="*/ 1419 h 2670"/>
                    <a:gd name="T24" fmla="*/ 196 w 4179"/>
                    <a:gd name="T25" fmla="*/ 1301 h 2670"/>
                    <a:gd name="T26" fmla="*/ 298 w 4179"/>
                    <a:gd name="T27" fmla="*/ 1201 h 2670"/>
                    <a:gd name="T28" fmla="*/ 415 w 4179"/>
                    <a:gd name="T29" fmla="*/ 1116 h 2670"/>
                    <a:gd name="T30" fmla="*/ 547 w 4179"/>
                    <a:gd name="T31" fmla="*/ 1054 h 2670"/>
                    <a:gd name="T32" fmla="*/ 618 w 4179"/>
                    <a:gd name="T33" fmla="*/ 1012 h 2670"/>
                    <a:gd name="T34" fmla="*/ 632 w 4179"/>
                    <a:gd name="T35" fmla="*/ 866 h 2670"/>
                    <a:gd name="T36" fmla="*/ 675 w 4179"/>
                    <a:gd name="T37" fmla="*/ 731 h 2670"/>
                    <a:gd name="T38" fmla="*/ 742 w 4179"/>
                    <a:gd name="T39" fmla="*/ 608 h 2670"/>
                    <a:gd name="T40" fmla="*/ 831 w 4179"/>
                    <a:gd name="T41" fmla="*/ 503 h 2670"/>
                    <a:gd name="T42" fmla="*/ 939 w 4179"/>
                    <a:gd name="T43" fmla="*/ 415 h 2670"/>
                    <a:gd name="T44" fmla="*/ 1062 w 4179"/>
                    <a:gd name="T45" fmla="*/ 347 h 2670"/>
                    <a:gd name="T46" fmla="*/ 1199 w 4179"/>
                    <a:gd name="T47" fmla="*/ 305 h 2670"/>
                    <a:gd name="T48" fmla="*/ 1344 w 4179"/>
                    <a:gd name="T49" fmla="*/ 291 h 2670"/>
                    <a:gd name="T50" fmla="*/ 1463 w 4179"/>
                    <a:gd name="T51" fmla="*/ 300 h 2670"/>
                    <a:gd name="T52" fmla="*/ 1577 w 4179"/>
                    <a:gd name="T53" fmla="*/ 328 h 2670"/>
                    <a:gd name="T54" fmla="*/ 1675 w 4179"/>
                    <a:gd name="T55" fmla="*/ 224 h 2670"/>
                    <a:gd name="T56" fmla="*/ 1788 w 4179"/>
                    <a:gd name="T57" fmla="*/ 138 h 2670"/>
                    <a:gd name="T58" fmla="*/ 1913 w 4179"/>
                    <a:gd name="T59" fmla="*/ 71 h 2670"/>
                    <a:gd name="T60" fmla="*/ 2047 w 4179"/>
                    <a:gd name="T61" fmla="*/ 25 h 2670"/>
                    <a:gd name="T62" fmla="*/ 2189 w 4179"/>
                    <a:gd name="T63" fmla="*/ 2 h 2670"/>
                    <a:gd name="T64" fmla="*/ 2338 w 4179"/>
                    <a:gd name="T65" fmla="*/ 2 h 2670"/>
                    <a:gd name="T66" fmla="*/ 2487 w 4179"/>
                    <a:gd name="T67" fmla="*/ 29 h 2670"/>
                    <a:gd name="T68" fmla="*/ 2628 w 4179"/>
                    <a:gd name="T69" fmla="*/ 79 h 2670"/>
                    <a:gd name="T70" fmla="*/ 2755 w 4179"/>
                    <a:gd name="T71" fmla="*/ 150 h 2670"/>
                    <a:gd name="T72" fmla="*/ 2868 w 4179"/>
                    <a:gd name="T73" fmla="*/ 244 h 2670"/>
                    <a:gd name="T74" fmla="*/ 2965 w 4179"/>
                    <a:gd name="T75" fmla="*/ 353 h 2670"/>
                    <a:gd name="T76" fmla="*/ 3042 w 4179"/>
                    <a:gd name="T77" fmla="*/ 481 h 2670"/>
                    <a:gd name="T78" fmla="*/ 3097 w 4179"/>
                    <a:gd name="T79" fmla="*/ 621 h 2670"/>
                    <a:gd name="T80" fmla="*/ 3242 w 4179"/>
                    <a:gd name="T81" fmla="*/ 639 h 2670"/>
                    <a:gd name="T82" fmla="*/ 3377 w 4179"/>
                    <a:gd name="T83" fmla="*/ 683 h 2670"/>
                    <a:gd name="T84" fmla="*/ 3498 w 4179"/>
                    <a:gd name="T85" fmla="*/ 750 h 2670"/>
                    <a:gd name="T86" fmla="*/ 3605 w 4179"/>
                    <a:gd name="T87" fmla="*/ 839 h 2670"/>
                    <a:gd name="T88" fmla="*/ 3692 w 4179"/>
                    <a:gd name="T89" fmla="*/ 945 h 2670"/>
                    <a:gd name="T90" fmla="*/ 3758 w 4179"/>
                    <a:gd name="T91" fmla="*/ 1068 h 2670"/>
                    <a:gd name="T92" fmla="*/ 3799 w 4179"/>
                    <a:gd name="T93" fmla="*/ 1203 h 2670"/>
                    <a:gd name="T94" fmla="*/ 3814 w 4179"/>
                    <a:gd name="T95" fmla="*/ 1347 h 2670"/>
                    <a:gd name="T96" fmla="*/ 3803 w 4179"/>
                    <a:gd name="T97" fmla="*/ 1471 h 2670"/>
                    <a:gd name="T98" fmla="*/ 3919 w 4179"/>
                    <a:gd name="T99" fmla="*/ 1537 h 2670"/>
                    <a:gd name="T100" fmla="*/ 4015 w 4179"/>
                    <a:gd name="T101" fmla="*/ 1624 h 2670"/>
                    <a:gd name="T102" fmla="*/ 4093 w 4179"/>
                    <a:gd name="T103" fmla="*/ 1729 h 2670"/>
                    <a:gd name="T104" fmla="*/ 4147 w 4179"/>
                    <a:gd name="T105" fmla="*/ 1847 h 2670"/>
                    <a:gd name="T106" fmla="*/ 4175 w 4179"/>
                    <a:gd name="T107" fmla="*/ 1976 h 2670"/>
                    <a:gd name="T108" fmla="*/ 4175 w 4179"/>
                    <a:gd name="T109" fmla="*/ 2112 h 2670"/>
                    <a:gd name="T110" fmla="*/ 4145 w 4179"/>
                    <a:gd name="T111" fmla="*/ 2240 h 2670"/>
                    <a:gd name="T112" fmla="*/ 4091 w 4179"/>
                    <a:gd name="T113" fmla="*/ 2359 h 2670"/>
                    <a:gd name="T114" fmla="*/ 4015 w 4179"/>
                    <a:gd name="T115" fmla="*/ 2462 h 2670"/>
                    <a:gd name="T116" fmla="*/ 3919 w 4179"/>
                    <a:gd name="T117" fmla="*/ 2548 h 2670"/>
                    <a:gd name="T118" fmla="*/ 3807 w 4179"/>
                    <a:gd name="T119" fmla="*/ 2614 h 2670"/>
                    <a:gd name="T120" fmla="*/ 3682 w 4179"/>
                    <a:gd name="T121" fmla="*/ 2655 h 2670"/>
                    <a:gd name="T122" fmla="*/ 3547 w 4179"/>
                    <a:gd name="T123" fmla="*/ 2670 h 2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79" h="2670">
                      <a:moveTo>
                        <a:pt x="841" y="2670"/>
                      </a:moveTo>
                      <a:lnTo>
                        <a:pt x="761" y="2667"/>
                      </a:lnTo>
                      <a:lnTo>
                        <a:pt x="681" y="2655"/>
                      </a:lnTo>
                      <a:lnTo>
                        <a:pt x="605" y="2636"/>
                      </a:lnTo>
                      <a:lnTo>
                        <a:pt x="532" y="2612"/>
                      </a:lnTo>
                      <a:lnTo>
                        <a:pt x="462" y="2580"/>
                      </a:lnTo>
                      <a:lnTo>
                        <a:pt x="396" y="2543"/>
                      </a:lnTo>
                      <a:lnTo>
                        <a:pt x="332" y="2499"/>
                      </a:lnTo>
                      <a:lnTo>
                        <a:pt x="274" y="2451"/>
                      </a:lnTo>
                      <a:lnTo>
                        <a:pt x="220" y="2397"/>
                      </a:lnTo>
                      <a:lnTo>
                        <a:pt x="172" y="2340"/>
                      </a:lnTo>
                      <a:lnTo>
                        <a:pt x="128" y="2277"/>
                      </a:lnTo>
                      <a:lnTo>
                        <a:pt x="90" y="2212"/>
                      </a:lnTo>
                      <a:lnTo>
                        <a:pt x="60" y="2142"/>
                      </a:lnTo>
                      <a:lnTo>
                        <a:pt x="34" y="2069"/>
                      </a:lnTo>
                      <a:lnTo>
                        <a:pt x="16" y="1994"/>
                      </a:lnTo>
                      <a:lnTo>
                        <a:pt x="4" y="1916"/>
                      </a:lnTo>
                      <a:lnTo>
                        <a:pt x="0" y="1836"/>
                      </a:lnTo>
                      <a:lnTo>
                        <a:pt x="3" y="1761"/>
                      </a:lnTo>
                      <a:lnTo>
                        <a:pt x="13" y="1688"/>
                      </a:lnTo>
                      <a:lnTo>
                        <a:pt x="30" y="1618"/>
                      </a:lnTo>
                      <a:lnTo>
                        <a:pt x="52" y="1549"/>
                      </a:lnTo>
                      <a:lnTo>
                        <a:pt x="80" y="1483"/>
                      </a:lnTo>
                      <a:lnTo>
                        <a:pt x="114" y="1419"/>
                      </a:lnTo>
                      <a:lnTo>
                        <a:pt x="152" y="1359"/>
                      </a:lnTo>
                      <a:lnTo>
                        <a:pt x="196" y="1301"/>
                      </a:lnTo>
                      <a:lnTo>
                        <a:pt x="245" y="1249"/>
                      </a:lnTo>
                      <a:lnTo>
                        <a:pt x="298" y="1201"/>
                      </a:lnTo>
                      <a:lnTo>
                        <a:pt x="354" y="1156"/>
                      </a:lnTo>
                      <a:lnTo>
                        <a:pt x="415" y="1116"/>
                      </a:lnTo>
                      <a:lnTo>
                        <a:pt x="479" y="1083"/>
                      </a:lnTo>
                      <a:lnTo>
                        <a:pt x="547" y="1054"/>
                      </a:lnTo>
                      <a:lnTo>
                        <a:pt x="618" y="1031"/>
                      </a:lnTo>
                      <a:lnTo>
                        <a:pt x="618" y="1012"/>
                      </a:lnTo>
                      <a:lnTo>
                        <a:pt x="621" y="938"/>
                      </a:lnTo>
                      <a:lnTo>
                        <a:pt x="632" y="866"/>
                      </a:lnTo>
                      <a:lnTo>
                        <a:pt x="650" y="797"/>
                      </a:lnTo>
                      <a:lnTo>
                        <a:pt x="675" y="731"/>
                      </a:lnTo>
                      <a:lnTo>
                        <a:pt x="706" y="668"/>
                      </a:lnTo>
                      <a:lnTo>
                        <a:pt x="742" y="608"/>
                      </a:lnTo>
                      <a:lnTo>
                        <a:pt x="784" y="554"/>
                      </a:lnTo>
                      <a:lnTo>
                        <a:pt x="831" y="503"/>
                      </a:lnTo>
                      <a:lnTo>
                        <a:pt x="882" y="455"/>
                      </a:lnTo>
                      <a:lnTo>
                        <a:pt x="939" y="415"/>
                      </a:lnTo>
                      <a:lnTo>
                        <a:pt x="998" y="378"/>
                      </a:lnTo>
                      <a:lnTo>
                        <a:pt x="1062" y="347"/>
                      </a:lnTo>
                      <a:lnTo>
                        <a:pt x="1129" y="323"/>
                      </a:lnTo>
                      <a:lnTo>
                        <a:pt x="1199" y="305"/>
                      </a:lnTo>
                      <a:lnTo>
                        <a:pt x="1271" y="295"/>
                      </a:lnTo>
                      <a:lnTo>
                        <a:pt x="1344" y="291"/>
                      </a:lnTo>
                      <a:lnTo>
                        <a:pt x="1405" y="293"/>
                      </a:lnTo>
                      <a:lnTo>
                        <a:pt x="1463" y="300"/>
                      </a:lnTo>
                      <a:lnTo>
                        <a:pt x="1521" y="312"/>
                      </a:lnTo>
                      <a:lnTo>
                        <a:pt x="1577" y="328"/>
                      </a:lnTo>
                      <a:lnTo>
                        <a:pt x="1624" y="274"/>
                      </a:lnTo>
                      <a:lnTo>
                        <a:pt x="1675" y="224"/>
                      </a:lnTo>
                      <a:lnTo>
                        <a:pt x="1730" y="178"/>
                      </a:lnTo>
                      <a:lnTo>
                        <a:pt x="1788" y="138"/>
                      </a:lnTo>
                      <a:lnTo>
                        <a:pt x="1849" y="102"/>
                      </a:lnTo>
                      <a:lnTo>
                        <a:pt x="1913" y="71"/>
                      </a:lnTo>
                      <a:lnTo>
                        <a:pt x="1979" y="46"/>
                      </a:lnTo>
                      <a:lnTo>
                        <a:pt x="2047" y="25"/>
                      </a:lnTo>
                      <a:lnTo>
                        <a:pt x="2118" y="11"/>
                      </a:lnTo>
                      <a:lnTo>
                        <a:pt x="2189" y="2"/>
                      </a:lnTo>
                      <a:lnTo>
                        <a:pt x="2261" y="0"/>
                      </a:lnTo>
                      <a:lnTo>
                        <a:pt x="2338" y="2"/>
                      </a:lnTo>
                      <a:lnTo>
                        <a:pt x="2414" y="13"/>
                      </a:lnTo>
                      <a:lnTo>
                        <a:pt x="2487" y="29"/>
                      </a:lnTo>
                      <a:lnTo>
                        <a:pt x="2559" y="51"/>
                      </a:lnTo>
                      <a:lnTo>
                        <a:pt x="2628" y="79"/>
                      </a:lnTo>
                      <a:lnTo>
                        <a:pt x="2693" y="112"/>
                      </a:lnTo>
                      <a:lnTo>
                        <a:pt x="2755" y="150"/>
                      </a:lnTo>
                      <a:lnTo>
                        <a:pt x="2814" y="195"/>
                      </a:lnTo>
                      <a:lnTo>
                        <a:pt x="2868" y="244"/>
                      </a:lnTo>
                      <a:lnTo>
                        <a:pt x="2920" y="296"/>
                      </a:lnTo>
                      <a:lnTo>
                        <a:pt x="2965" y="353"/>
                      </a:lnTo>
                      <a:lnTo>
                        <a:pt x="3006" y="415"/>
                      </a:lnTo>
                      <a:lnTo>
                        <a:pt x="3042" y="481"/>
                      </a:lnTo>
                      <a:lnTo>
                        <a:pt x="3073" y="550"/>
                      </a:lnTo>
                      <a:lnTo>
                        <a:pt x="3097" y="621"/>
                      </a:lnTo>
                      <a:lnTo>
                        <a:pt x="3171" y="626"/>
                      </a:lnTo>
                      <a:lnTo>
                        <a:pt x="3242" y="639"/>
                      </a:lnTo>
                      <a:lnTo>
                        <a:pt x="3310" y="657"/>
                      </a:lnTo>
                      <a:lnTo>
                        <a:pt x="3377" y="683"/>
                      </a:lnTo>
                      <a:lnTo>
                        <a:pt x="3439" y="713"/>
                      </a:lnTo>
                      <a:lnTo>
                        <a:pt x="3498" y="750"/>
                      </a:lnTo>
                      <a:lnTo>
                        <a:pt x="3553" y="792"/>
                      </a:lnTo>
                      <a:lnTo>
                        <a:pt x="3605" y="839"/>
                      </a:lnTo>
                      <a:lnTo>
                        <a:pt x="3651" y="890"/>
                      </a:lnTo>
                      <a:lnTo>
                        <a:pt x="3692" y="945"/>
                      </a:lnTo>
                      <a:lnTo>
                        <a:pt x="3728" y="1005"/>
                      </a:lnTo>
                      <a:lnTo>
                        <a:pt x="3758" y="1068"/>
                      </a:lnTo>
                      <a:lnTo>
                        <a:pt x="3782" y="1134"/>
                      </a:lnTo>
                      <a:lnTo>
                        <a:pt x="3799" y="1203"/>
                      </a:lnTo>
                      <a:lnTo>
                        <a:pt x="3811" y="1273"/>
                      </a:lnTo>
                      <a:lnTo>
                        <a:pt x="3814" y="1347"/>
                      </a:lnTo>
                      <a:lnTo>
                        <a:pt x="3811" y="1409"/>
                      </a:lnTo>
                      <a:lnTo>
                        <a:pt x="3803" y="1471"/>
                      </a:lnTo>
                      <a:lnTo>
                        <a:pt x="3862" y="1500"/>
                      </a:lnTo>
                      <a:lnTo>
                        <a:pt x="3919" y="1537"/>
                      </a:lnTo>
                      <a:lnTo>
                        <a:pt x="3969" y="1578"/>
                      </a:lnTo>
                      <a:lnTo>
                        <a:pt x="4015" y="1624"/>
                      </a:lnTo>
                      <a:lnTo>
                        <a:pt x="4057" y="1674"/>
                      </a:lnTo>
                      <a:lnTo>
                        <a:pt x="4093" y="1729"/>
                      </a:lnTo>
                      <a:lnTo>
                        <a:pt x="4122" y="1786"/>
                      </a:lnTo>
                      <a:lnTo>
                        <a:pt x="4147" y="1847"/>
                      </a:lnTo>
                      <a:lnTo>
                        <a:pt x="4163" y="1910"/>
                      </a:lnTo>
                      <a:lnTo>
                        <a:pt x="4175" y="1976"/>
                      </a:lnTo>
                      <a:lnTo>
                        <a:pt x="4179" y="2043"/>
                      </a:lnTo>
                      <a:lnTo>
                        <a:pt x="4175" y="2112"/>
                      </a:lnTo>
                      <a:lnTo>
                        <a:pt x="4163" y="2177"/>
                      </a:lnTo>
                      <a:lnTo>
                        <a:pt x="4145" y="2240"/>
                      </a:lnTo>
                      <a:lnTo>
                        <a:pt x="4122" y="2302"/>
                      </a:lnTo>
                      <a:lnTo>
                        <a:pt x="4091" y="2359"/>
                      </a:lnTo>
                      <a:lnTo>
                        <a:pt x="4057" y="2413"/>
                      </a:lnTo>
                      <a:lnTo>
                        <a:pt x="4015" y="2462"/>
                      </a:lnTo>
                      <a:lnTo>
                        <a:pt x="3969" y="2508"/>
                      </a:lnTo>
                      <a:lnTo>
                        <a:pt x="3919" y="2548"/>
                      </a:lnTo>
                      <a:lnTo>
                        <a:pt x="3865" y="2584"/>
                      </a:lnTo>
                      <a:lnTo>
                        <a:pt x="3807" y="2614"/>
                      </a:lnTo>
                      <a:lnTo>
                        <a:pt x="3746" y="2637"/>
                      </a:lnTo>
                      <a:lnTo>
                        <a:pt x="3682" y="2655"/>
                      </a:lnTo>
                      <a:lnTo>
                        <a:pt x="3615" y="2667"/>
                      </a:lnTo>
                      <a:lnTo>
                        <a:pt x="3547" y="2670"/>
                      </a:lnTo>
                      <a:lnTo>
                        <a:pt x="841" y="2670"/>
                      </a:lnTo>
                      <a:close/>
                    </a:path>
                  </a:pathLst>
                </a:custGeom>
                <a:gradFill flip="none" rotWithShape="1">
                  <a:gsLst>
                    <a:gs pos="0">
                      <a:srgbClr val="C8EBFF"/>
                    </a:gs>
                    <a:gs pos="100000">
                      <a:srgbClr val="379BE6"/>
                    </a:gs>
                  </a:gsLst>
                  <a:lin ang="1800000" scaled="0"/>
                  <a:tileRect/>
                </a:gra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3" name="Freeform 29"/>
                <p:cNvSpPr>
                  <a:spLocks/>
                </p:cNvSpPr>
                <p:nvPr/>
              </p:nvSpPr>
              <p:spPr bwMode="auto">
                <a:xfrm>
                  <a:off x="1796540" y="3982907"/>
                  <a:ext cx="1804902" cy="1147666"/>
                </a:xfrm>
                <a:custGeom>
                  <a:avLst/>
                  <a:gdLst>
                    <a:gd name="T0" fmla="*/ 1531 w 2706"/>
                    <a:gd name="T1" fmla="*/ 4 h 1717"/>
                    <a:gd name="T2" fmla="*/ 1651 w 2706"/>
                    <a:gd name="T3" fmla="*/ 33 h 1717"/>
                    <a:gd name="T4" fmla="*/ 1758 w 2706"/>
                    <a:gd name="T5" fmla="*/ 85 h 1717"/>
                    <a:gd name="T6" fmla="*/ 1851 w 2706"/>
                    <a:gd name="T7" fmla="*/ 160 h 1717"/>
                    <a:gd name="T8" fmla="*/ 1925 w 2706"/>
                    <a:gd name="T9" fmla="*/ 253 h 1717"/>
                    <a:gd name="T10" fmla="*/ 1978 w 2706"/>
                    <a:gd name="T11" fmla="*/ 362 h 1717"/>
                    <a:gd name="T12" fmla="*/ 2016 w 2706"/>
                    <a:gd name="T13" fmla="*/ 419 h 1717"/>
                    <a:gd name="T14" fmla="*/ 2126 w 2706"/>
                    <a:gd name="T15" fmla="*/ 433 h 1717"/>
                    <a:gd name="T16" fmla="*/ 2226 w 2706"/>
                    <a:gd name="T17" fmla="*/ 472 h 1717"/>
                    <a:gd name="T18" fmla="*/ 2313 w 2706"/>
                    <a:gd name="T19" fmla="*/ 532 h 1717"/>
                    <a:gd name="T20" fmla="*/ 2383 w 2706"/>
                    <a:gd name="T21" fmla="*/ 611 h 1717"/>
                    <a:gd name="T22" fmla="*/ 2434 w 2706"/>
                    <a:gd name="T23" fmla="*/ 705 h 1717"/>
                    <a:gd name="T24" fmla="*/ 2461 w 2706"/>
                    <a:gd name="T25" fmla="*/ 812 h 1717"/>
                    <a:gd name="T26" fmla="*/ 2461 w 2706"/>
                    <a:gd name="T27" fmla="*/ 923 h 1717"/>
                    <a:gd name="T28" fmla="*/ 2493 w 2706"/>
                    <a:gd name="T29" fmla="*/ 994 h 1717"/>
                    <a:gd name="T30" fmla="*/ 2572 w 2706"/>
                    <a:gd name="T31" fmla="*/ 1045 h 1717"/>
                    <a:gd name="T32" fmla="*/ 2635 w 2706"/>
                    <a:gd name="T33" fmla="*/ 1113 h 1717"/>
                    <a:gd name="T34" fmla="*/ 2680 w 2706"/>
                    <a:gd name="T35" fmla="*/ 1194 h 1717"/>
                    <a:gd name="T36" fmla="*/ 2704 w 2706"/>
                    <a:gd name="T37" fmla="*/ 1287 h 1717"/>
                    <a:gd name="T38" fmla="*/ 2703 w 2706"/>
                    <a:gd name="T39" fmla="*/ 1387 h 1717"/>
                    <a:gd name="T40" fmla="*/ 2677 w 2706"/>
                    <a:gd name="T41" fmla="*/ 1484 h 1717"/>
                    <a:gd name="T42" fmla="*/ 2628 w 2706"/>
                    <a:gd name="T43" fmla="*/ 1568 h 1717"/>
                    <a:gd name="T44" fmla="*/ 2559 w 2706"/>
                    <a:gd name="T45" fmla="*/ 1637 h 1717"/>
                    <a:gd name="T46" fmla="*/ 2474 w 2706"/>
                    <a:gd name="T47" fmla="*/ 1687 h 1717"/>
                    <a:gd name="T48" fmla="*/ 2377 w 2706"/>
                    <a:gd name="T49" fmla="*/ 1714 h 1717"/>
                    <a:gd name="T50" fmla="*/ 521 w 2706"/>
                    <a:gd name="T51" fmla="*/ 1717 h 1717"/>
                    <a:gd name="T52" fmla="*/ 402 w 2706"/>
                    <a:gd name="T53" fmla="*/ 1704 h 1717"/>
                    <a:gd name="T54" fmla="*/ 292 w 2706"/>
                    <a:gd name="T55" fmla="*/ 1665 h 1717"/>
                    <a:gd name="T56" fmla="*/ 195 w 2706"/>
                    <a:gd name="T57" fmla="*/ 1604 h 1717"/>
                    <a:gd name="T58" fmla="*/ 115 w 2706"/>
                    <a:gd name="T59" fmla="*/ 1523 h 1717"/>
                    <a:gd name="T60" fmla="*/ 54 w 2706"/>
                    <a:gd name="T61" fmla="*/ 1426 h 1717"/>
                    <a:gd name="T62" fmla="*/ 14 w 2706"/>
                    <a:gd name="T63" fmla="*/ 1316 h 1717"/>
                    <a:gd name="T64" fmla="*/ 0 w 2706"/>
                    <a:gd name="T65" fmla="*/ 1196 h 1717"/>
                    <a:gd name="T66" fmla="*/ 15 w 2706"/>
                    <a:gd name="T67" fmla="*/ 1075 h 1717"/>
                    <a:gd name="T68" fmla="*/ 55 w 2706"/>
                    <a:gd name="T69" fmla="*/ 964 h 1717"/>
                    <a:gd name="T70" fmla="*/ 119 w 2706"/>
                    <a:gd name="T71" fmla="*/ 866 h 1717"/>
                    <a:gd name="T72" fmla="*/ 202 w 2706"/>
                    <a:gd name="T73" fmla="*/ 785 h 1717"/>
                    <a:gd name="T74" fmla="*/ 301 w 2706"/>
                    <a:gd name="T75" fmla="*/ 723 h 1717"/>
                    <a:gd name="T76" fmla="*/ 414 w 2706"/>
                    <a:gd name="T77" fmla="*/ 686 h 1717"/>
                    <a:gd name="T78" fmla="*/ 415 w 2706"/>
                    <a:gd name="T79" fmla="*/ 585 h 1717"/>
                    <a:gd name="T80" fmla="*/ 442 w 2706"/>
                    <a:gd name="T81" fmla="*/ 480 h 1717"/>
                    <a:gd name="T82" fmla="*/ 491 w 2706"/>
                    <a:gd name="T83" fmla="*/ 387 h 1717"/>
                    <a:gd name="T84" fmla="*/ 561 w 2706"/>
                    <a:gd name="T85" fmla="*/ 309 h 1717"/>
                    <a:gd name="T86" fmla="*/ 648 w 2706"/>
                    <a:gd name="T87" fmla="*/ 249 h 1717"/>
                    <a:gd name="T88" fmla="*/ 748 w 2706"/>
                    <a:gd name="T89" fmla="*/ 211 h 1717"/>
                    <a:gd name="T90" fmla="*/ 858 w 2706"/>
                    <a:gd name="T91" fmla="*/ 196 h 1717"/>
                    <a:gd name="T92" fmla="*/ 945 w 2706"/>
                    <a:gd name="T93" fmla="*/ 206 h 1717"/>
                    <a:gd name="T94" fmla="*/ 1026 w 2706"/>
                    <a:gd name="T95" fmla="*/ 230 h 1717"/>
                    <a:gd name="T96" fmla="*/ 1101 w 2706"/>
                    <a:gd name="T97" fmla="*/ 145 h 1717"/>
                    <a:gd name="T98" fmla="*/ 1190 w 2706"/>
                    <a:gd name="T99" fmla="*/ 78 h 1717"/>
                    <a:gd name="T100" fmla="*/ 1294 w 2706"/>
                    <a:gd name="T101" fmla="*/ 29 h 1717"/>
                    <a:gd name="T102" fmla="*/ 1408 w 2706"/>
                    <a:gd name="T103" fmla="*/ 4 h 1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6" h="1717">
                      <a:moveTo>
                        <a:pt x="1468" y="0"/>
                      </a:moveTo>
                      <a:lnTo>
                        <a:pt x="1531" y="4"/>
                      </a:lnTo>
                      <a:lnTo>
                        <a:pt x="1593" y="15"/>
                      </a:lnTo>
                      <a:lnTo>
                        <a:pt x="1651" y="33"/>
                      </a:lnTo>
                      <a:lnTo>
                        <a:pt x="1706" y="56"/>
                      </a:lnTo>
                      <a:lnTo>
                        <a:pt x="1758" y="85"/>
                      </a:lnTo>
                      <a:lnTo>
                        <a:pt x="1807" y="120"/>
                      </a:lnTo>
                      <a:lnTo>
                        <a:pt x="1851" y="160"/>
                      </a:lnTo>
                      <a:lnTo>
                        <a:pt x="1891" y="205"/>
                      </a:lnTo>
                      <a:lnTo>
                        <a:pt x="1925" y="253"/>
                      </a:lnTo>
                      <a:lnTo>
                        <a:pt x="1954" y="306"/>
                      </a:lnTo>
                      <a:lnTo>
                        <a:pt x="1978" y="362"/>
                      </a:lnTo>
                      <a:lnTo>
                        <a:pt x="1995" y="420"/>
                      </a:lnTo>
                      <a:lnTo>
                        <a:pt x="2016" y="419"/>
                      </a:lnTo>
                      <a:lnTo>
                        <a:pt x="2071" y="422"/>
                      </a:lnTo>
                      <a:lnTo>
                        <a:pt x="2126" y="433"/>
                      </a:lnTo>
                      <a:lnTo>
                        <a:pt x="2178" y="449"/>
                      </a:lnTo>
                      <a:lnTo>
                        <a:pt x="2226" y="472"/>
                      </a:lnTo>
                      <a:lnTo>
                        <a:pt x="2272" y="500"/>
                      </a:lnTo>
                      <a:lnTo>
                        <a:pt x="2313" y="532"/>
                      </a:lnTo>
                      <a:lnTo>
                        <a:pt x="2351" y="570"/>
                      </a:lnTo>
                      <a:lnTo>
                        <a:pt x="2383" y="611"/>
                      </a:lnTo>
                      <a:lnTo>
                        <a:pt x="2411" y="657"/>
                      </a:lnTo>
                      <a:lnTo>
                        <a:pt x="2434" y="705"/>
                      </a:lnTo>
                      <a:lnTo>
                        <a:pt x="2450" y="757"/>
                      </a:lnTo>
                      <a:lnTo>
                        <a:pt x="2461" y="812"/>
                      </a:lnTo>
                      <a:lnTo>
                        <a:pt x="2464" y="867"/>
                      </a:lnTo>
                      <a:lnTo>
                        <a:pt x="2461" y="923"/>
                      </a:lnTo>
                      <a:lnTo>
                        <a:pt x="2450" y="976"/>
                      </a:lnTo>
                      <a:lnTo>
                        <a:pt x="2493" y="994"/>
                      </a:lnTo>
                      <a:lnTo>
                        <a:pt x="2535" y="1017"/>
                      </a:lnTo>
                      <a:lnTo>
                        <a:pt x="2572" y="1045"/>
                      </a:lnTo>
                      <a:lnTo>
                        <a:pt x="2605" y="1076"/>
                      </a:lnTo>
                      <a:lnTo>
                        <a:pt x="2635" y="1113"/>
                      </a:lnTo>
                      <a:lnTo>
                        <a:pt x="2659" y="1151"/>
                      </a:lnTo>
                      <a:lnTo>
                        <a:pt x="2680" y="1194"/>
                      </a:lnTo>
                      <a:lnTo>
                        <a:pt x="2694" y="1240"/>
                      </a:lnTo>
                      <a:lnTo>
                        <a:pt x="2704" y="1287"/>
                      </a:lnTo>
                      <a:lnTo>
                        <a:pt x="2706" y="1336"/>
                      </a:lnTo>
                      <a:lnTo>
                        <a:pt x="2703" y="1387"/>
                      </a:lnTo>
                      <a:lnTo>
                        <a:pt x="2693" y="1437"/>
                      </a:lnTo>
                      <a:lnTo>
                        <a:pt x="2677" y="1484"/>
                      </a:lnTo>
                      <a:lnTo>
                        <a:pt x="2654" y="1529"/>
                      </a:lnTo>
                      <a:lnTo>
                        <a:pt x="2628" y="1568"/>
                      </a:lnTo>
                      <a:lnTo>
                        <a:pt x="2595" y="1606"/>
                      </a:lnTo>
                      <a:lnTo>
                        <a:pt x="2559" y="1637"/>
                      </a:lnTo>
                      <a:lnTo>
                        <a:pt x="2518" y="1665"/>
                      </a:lnTo>
                      <a:lnTo>
                        <a:pt x="2474" y="1687"/>
                      </a:lnTo>
                      <a:lnTo>
                        <a:pt x="2427" y="1704"/>
                      </a:lnTo>
                      <a:lnTo>
                        <a:pt x="2377" y="1714"/>
                      </a:lnTo>
                      <a:lnTo>
                        <a:pt x="2325" y="1717"/>
                      </a:lnTo>
                      <a:lnTo>
                        <a:pt x="521" y="1717"/>
                      </a:lnTo>
                      <a:lnTo>
                        <a:pt x="461" y="1714"/>
                      </a:lnTo>
                      <a:lnTo>
                        <a:pt x="402" y="1704"/>
                      </a:lnTo>
                      <a:lnTo>
                        <a:pt x="346" y="1687"/>
                      </a:lnTo>
                      <a:lnTo>
                        <a:pt x="292" y="1665"/>
                      </a:lnTo>
                      <a:lnTo>
                        <a:pt x="242" y="1636"/>
                      </a:lnTo>
                      <a:lnTo>
                        <a:pt x="195" y="1604"/>
                      </a:lnTo>
                      <a:lnTo>
                        <a:pt x="153" y="1565"/>
                      </a:lnTo>
                      <a:lnTo>
                        <a:pt x="115" y="1523"/>
                      </a:lnTo>
                      <a:lnTo>
                        <a:pt x="81" y="1475"/>
                      </a:lnTo>
                      <a:lnTo>
                        <a:pt x="54" y="1426"/>
                      </a:lnTo>
                      <a:lnTo>
                        <a:pt x="31" y="1373"/>
                      </a:lnTo>
                      <a:lnTo>
                        <a:pt x="14" y="1316"/>
                      </a:lnTo>
                      <a:lnTo>
                        <a:pt x="4" y="1257"/>
                      </a:lnTo>
                      <a:lnTo>
                        <a:pt x="0" y="1196"/>
                      </a:lnTo>
                      <a:lnTo>
                        <a:pt x="4" y="1134"/>
                      </a:lnTo>
                      <a:lnTo>
                        <a:pt x="15" y="1075"/>
                      </a:lnTo>
                      <a:lnTo>
                        <a:pt x="32" y="1017"/>
                      </a:lnTo>
                      <a:lnTo>
                        <a:pt x="55" y="964"/>
                      </a:lnTo>
                      <a:lnTo>
                        <a:pt x="84" y="913"/>
                      </a:lnTo>
                      <a:lnTo>
                        <a:pt x="119" y="866"/>
                      </a:lnTo>
                      <a:lnTo>
                        <a:pt x="157" y="822"/>
                      </a:lnTo>
                      <a:lnTo>
                        <a:pt x="202" y="785"/>
                      </a:lnTo>
                      <a:lnTo>
                        <a:pt x="249" y="751"/>
                      </a:lnTo>
                      <a:lnTo>
                        <a:pt x="301" y="723"/>
                      </a:lnTo>
                      <a:lnTo>
                        <a:pt x="357" y="702"/>
                      </a:lnTo>
                      <a:lnTo>
                        <a:pt x="414" y="686"/>
                      </a:lnTo>
                      <a:lnTo>
                        <a:pt x="413" y="641"/>
                      </a:lnTo>
                      <a:lnTo>
                        <a:pt x="415" y="585"/>
                      </a:lnTo>
                      <a:lnTo>
                        <a:pt x="426" y="532"/>
                      </a:lnTo>
                      <a:lnTo>
                        <a:pt x="442" y="480"/>
                      </a:lnTo>
                      <a:lnTo>
                        <a:pt x="465" y="432"/>
                      </a:lnTo>
                      <a:lnTo>
                        <a:pt x="491" y="387"/>
                      </a:lnTo>
                      <a:lnTo>
                        <a:pt x="524" y="346"/>
                      </a:lnTo>
                      <a:lnTo>
                        <a:pt x="561" y="309"/>
                      </a:lnTo>
                      <a:lnTo>
                        <a:pt x="602" y="276"/>
                      </a:lnTo>
                      <a:lnTo>
                        <a:pt x="648" y="249"/>
                      </a:lnTo>
                      <a:lnTo>
                        <a:pt x="697" y="226"/>
                      </a:lnTo>
                      <a:lnTo>
                        <a:pt x="748" y="211"/>
                      </a:lnTo>
                      <a:lnTo>
                        <a:pt x="801" y="200"/>
                      </a:lnTo>
                      <a:lnTo>
                        <a:pt x="858" y="196"/>
                      </a:lnTo>
                      <a:lnTo>
                        <a:pt x="901" y="199"/>
                      </a:lnTo>
                      <a:lnTo>
                        <a:pt x="945" y="206"/>
                      </a:lnTo>
                      <a:lnTo>
                        <a:pt x="986" y="215"/>
                      </a:lnTo>
                      <a:lnTo>
                        <a:pt x="1026" y="230"/>
                      </a:lnTo>
                      <a:lnTo>
                        <a:pt x="1061" y="185"/>
                      </a:lnTo>
                      <a:lnTo>
                        <a:pt x="1101" y="145"/>
                      </a:lnTo>
                      <a:lnTo>
                        <a:pt x="1143" y="109"/>
                      </a:lnTo>
                      <a:lnTo>
                        <a:pt x="1190" y="78"/>
                      </a:lnTo>
                      <a:lnTo>
                        <a:pt x="1241" y="51"/>
                      </a:lnTo>
                      <a:lnTo>
                        <a:pt x="1294" y="29"/>
                      </a:lnTo>
                      <a:lnTo>
                        <a:pt x="1350" y="14"/>
                      </a:lnTo>
                      <a:lnTo>
                        <a:pt x="1408" y="4"/>
                      </a:lnTo>
                      <a:lnTo>
                        <a:pt x="1468" y="0"/>
                      </a:lnTo>
                      <a:close/>
                    </a:path>
                  </a:pathLst>
                </a:custGeom>
                <a:gradFill flip="none" rotWithShape="1">
                  <a:gsLst>
                    <a:gs pos="9000">
                      <a:srgbClr val="FFFFFF"/>
                    </a:gs>
                    <a:gs pos="100000">
                      <a:srgbClr val="389EE7"/>
                    </a:gs>
                  </a:gsLst>
                  <a:lin ang="1800000" scaled="0"/>
                  <a:tileRect/>
                </a:gra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5" name="Group 154"/>
              <p:cNvGrpSpPr/>
              <p:nvPr/>
            </p:nvGrpSpPr>
            <p:grpSpPr>
              <a:xfrm>
                <a:off x="5954875" y="3653915"/>
                <a:ext cx="967266" cy="1055629"/>
                <a:chOff x="749839" y="3008091"/>
                <a:chExt cx="1033728" cy="1127867"/>
              </a:xfrm>
            </p:grpSpPr>
            <p:sp>
              <p:nvSpPr>
                <p:cNvPr id="156" name="Freeform 155"/>
                <p:cNvSpPr>
                  <a:spLocks/>
                </p:cNvSpPr>
                <p:nvPr/>
              </p:nvSpPr>
              <p:spPr bwMode="auto">
                <a:xfrm>
                  <a:off x="749839" y="3509566"/>
                  <a:ext cx="1033728" cy="626392"/>
                </a:xfrm>
                <a:custGeom>
                  <a:avLst/>
                  <a:gdLst>
                    <a:gd name="T0" fmla="*/ 1428 w 2857"/>
                    <a:gd name="T1" fmla="*/ 0 h 1727"/>
                    <a:gd name="T2" fmla="*/ 1450 w 2857"/>
                    <a:gd name="T3" fmla="*/ 1 h 1727"/>
                    <a:gd name="T4" fmla="*/ 1469 w 2857"/>
                    <a:gd name="T5" fmla="*/ 6 h 1727"/>
                    <a:gd name="T6" fmla="*/ 1486 w 2857"/>
                    <a:gd name="T7" fmla="*/ 13 h 1727"/>
                    <a:gd name="T8" fmla="*/ 2826 w 2857"/>
                    <a:gd name="T9" fmla="*/ 817 h 1727"/>
                    <a:gd name="T10" fmla="*/ 2844 w 2857"/>
                    <a:gd name="T11" fmla="*/ 831 h 1727"/>
                    <a:gd name="T12" fmla="*/ 2853 w 2857"/>
                    <a:gd name="T13" fmla="*/ 846 h 1727"/>
                    <a:gd name="T14" fmla="*/ 2857 w 2857"/>
                    <a:gd name="T15" fmla="*/ 863 h 1727"/>
                    <a:gd name="T16" fmla="*/ 2853 w 2857"/>
                    <a:gd name="T17" fmla="*/ 880 h 1727"/>
                    <a:gd name="T18" fmla="*/ 2844 w 2857"/>
                    <a:gd name="T19" fmla="*/ 895 h 1727"/>
                    <a:gd name="T20" fmla="*/ 2826 w 2857"/>
                    <a:gd name="T21" fmla="*/ 909 h 1727"/>
                    <a:gd name="T22" fmla="*/ 1486 w 2857"/>
                    <a:gd name="T23" fmla="*/ 1713 h 1727"/>
                    <a:gd name="T24" fmla="*/ 1469 w 2857"/>
                    <a:gd name="T25" fmla="*/ 1721 h 1727"/>
                    <a:gd name="T26" fmla="*/ 1450 w 2857"/>
                    <a:gd name="T27" fmla="*/ 1724 h 1727"/>
                    <a:gd name="T28" fmla="*/ 1428 w 2857"/>
                    <a:gd name="T29" fmla="*/ 1727 h 1727"/>
                    <a:gd name="T30" fmla="*/ 1407 w 2857"/>
                    <a:gd name="T31" fmla="*/ 1724 h 1727"/>
                    <a:gd name="T32" fmla="*/ 1387 w 2857"/>
                    <a:gd name="T33" fmla="*/ 1721 h 1727"/>
                    <a:gd name="T34" fmla="*/ 1371 w 2857"/>
                    <a:gd name="T35" fmla="*/ 1713 h 1727"/>
                    <a:gd name="T36" fmla="*/ 31 w 2857"/>
                    <a:gd name="T37" fmla="*/ 909 h 1727"/>
                    <a:gd name="T38" fmla="*/ 16 w 2857"/>
                    <a:gd name="T39" fmla="*/ 897 h 1727"/>
                    <a:gd name="T40" fmla="*/ 5 w 2857"/>
                    <a:gd name="T41" fmla="*/ 884 h 1727"/>
                    <a:gd name="T42" fmla="*/ 0 w 2857"/>
                    <a:gd name="T43" fmla="*/ 871 h 1727"/>
                    <a:gd name="T44" fmla="*/ 0 w 2857"/>
                    <a:gd name="T45" fmla="*/ 856 h 1727"/>
                    <a:gd name="T46" fmla="*/ 5 w 2857"/>
                    <a:gd name="T47" fmla="*/ 842 h 1727"/>
                    <a:gd name="T48" fmla="*/ 16 w 2857"/>
                    <a:gd name="T49" fmla="*/ 828 h 1727"/>
                    <a:gd name="T50" fmla="*/ 31 w 2857"/>
                    <a:gd name="T51" fmla="*/ 817 h 1727"/>
                    <a:gd name="T52" fmla="*/ 1371 w 2857"/>
                    <a:gd name="T53" fmla="*/ 13 h 1727"/>
                    <a:gd name="T54" fmla="*/ 1387 w 2857"/>
                    <a:gd name="T55" fmla="*/ 6 h 1727"/>
                    <a:gd name="T56" fmla="*/ 1407 w 2857"/>
                    <a:gd name="T57" fmla="*/ 1 h 1727"/>
                    <a:gd name="T58" fmla="*/ 1428 w 2857"/>
                    <a:gd name="T5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7">
                      <a:moveTo>
                        <a:pt x="1428" y="0"/>
                      </a:moveTo>
                      <a:lnTo>
                        <a:pt x="1450" y="1"/>
                      </a:lnTo>
                      <a:lnTo>
                        <a:pt x="1469" y="6"/>
                      </a:lnTo>
                      <a:lnTo>
                        <a:pt x="1486" y="13"/>
                      </a:lnTo>
                      <a:lnTo>
                        <a:pt x="2826" y="817"/>
                      </a:lnTo>
                      <a:lnTo>
                        <a:pt x="2844" y="831"/>
                      </a:lnTo>
                      <a:lnTo>
                        <a:pt x="2853" y="846"/>
                      </a:lnTo>
                      <a:lnTo>
                        <a:pt x="2857" y="863"/>
                      </a:lnTo>
                      <a:lnTo>
                        <a:pt x="2853" y="880"/>
                      </a:lnTo>
                      <a:lnTo>
                        <a:pt x="2844" y="895"/>
                      </a:lnTo>
                      <a:lnTo>
                        <a:pt x="2826" y="909"/>
                      </a:lnTo>
                      <a:lnTo>
                        <a:pt x="1486" y="1713"/>
                      </a:lnTo>
                      <a:lnTo>
                        <a:pt x="1469" y="1721"/>
                      </a:lnTo>
                      <a:lnTo>
                        <a:pt x="1450" y="1724"/>
                      </a:lnTo>
                      <a:lnTo>
                        <a:pt x="1428" y="1727"/>
                      </a:lnTo>
                      <a:lnTo>
                        <a:pt x="1407" y="1724"/>
                      </a:lnTo>
                      <a:lnTo>
                        <a:pt x="1387" y="1721"/>
                      </a:lnTo>
                      <a:lnTo>
                        <a:pt x="1371" y="1713"/>
                      </a:lnTo>
                      <a:lnTo>
                        <a:pt x="31" y="909"/>
                      </a:lnTo>
                      <a:lnTo>
                        <a:pt x="16" y="897"/>
                      </a:lnTo>
                      <a:lnTo>
                        <a:pt x="5" y="884"/>
                      </a:lnTo>
                      <a:lnTo>
                        <a:pt x="0" y="871"/>
                      </a:lnTo>
                      <a:lnTo>
                        <a:pt x="0" y="856"/>
                      </a:lnTo>
                      <a:lnTo>
                        <a:pt x="5" y="842"/>
                      </a:lnTo>
                      <a:lnTo>
                        <a:pt x="16" y="828"/>
                      </a:lnTo>
                      <a:lnTo>
                        <a:pt x="31" y="817"/>
                      </a:lnTo>
                      <a:lnTo>
                        <a:pt x="1371" y="13"/>
                      </a:lnTo>
                      <a:lnTo>
                        <a:pt x="1387" y="6"/>
                      </a:lnTo>
                      <a:lnTo>
                        <a:pt x="1407" y="1"/>
                      </a:lnTo>
                      <a:lnTo>
                        <a:pt x="1428" y="0"/>
                      </a:lnTo>
                      <a:close/>
                    </a:path>
                  </a:pathLst>
                </a:custGeom>
                <a:solidFill>
                  <a:srgbClr val="FFFF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7" name="Freeform 8"/>
                <p:cNvSpPr>
                  <a:spLocks/>
                </p:cNvSpPr>
                <p:nvPr/>
              </p:nvSpPr>
              <p:spPr bwMode="auto">
                <a:xfrm>
                  <a:off x="822254" y="3556636"/>
                  <a:ext cx="888897" cy="532252"/>
                </a:xfrm>
                <a:custGeom>
                  <a:avLst/>
                  <a:gdLst>
                    <a:gd name="T0" fmla="*/ 1228 w 2455"/>
                    <a:gd name="T1" fmla="*/ 0 h 1473"/>
                    <a:gd name="T2" fmla="*/ 2455 w 2455"/>
                    <a:gd name="T3" fmla="*/ 736 h 1473"/>
                    <a:gd name="T4" fmla="*/ 1228 w 2455"/>
                    <a:gd name="T5" fmla="*/ 1473 h 1473"/>
                    <a:gd name="T6" fmla="*/ 0 w 2455"/>
                    <a:gd name="T7" fmla="*/ 736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6"/>
                      </a:lnTo>
                      <a:lnTo>
                        <a:pt x="1228" y="1473"/>
                      </a:lnTo>
                      <a:lnTo>
                        <a:pt x="0" y="736"/>
                      </a:lnTo>
                      <a:lnTo>
                        <a:pt x="1228" y="0"/>
                      </a:lnTo>
                      <a:close/>
                    </a:path>
                  </a:pathLst>
                </a:custGeom>
                <a:solidFill>
                  <a:srgbClr val="EF893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8" name="Freeform 9"/>
                <p:cNvSpPr>
                  <a:spLocks/>
                </p:cNvSpPr>
                <p:nvPr/>
              </p:nvSpPr>
              <p:spPr bwMode="auto">
                <a:xfrm>
                  <a:off x="1160795" y="3766640"/>
                  <a:ext cx="412767" cy="188280"/>
                </a:xfrm>
                <a:custGeom>
                  <a:avLst/>
                  <a:gdLst>
                    <a:gd name="T0" fmla="*/ 120 w 1142"/>
                    <a:gd name="T1" fmla="*/ 0 h 516"/>
                    <a:gd name="T2" fmla="*/ 247 w 1142"/>
                    <a:gd name="T3" fmla="*/ 27 h 516"/>
                    <a:gd name="T4" fmla="*/ 371 w 1142"/>
                    <a:gd name="T5" fmla="*/ 57 h 516"/>
                    <a:gd name="T6" fmla="*/ 494 w 1142"/>
                    <a:gd name="T7" fmla="*/ 91 h 516"/>
                    <a:gd name="T8" fmla="*/ 611 w 1142"/>
                    <a:gd name="T9" fmla="*/ 129 h 516"/>
                    <a:gd name="T10" fmla="*/ 726 w 1142"/>
                    <a:gd name="T11" fmla="*/ 172 h 516"/>
                    <a:gd name="T12" fmla="*/ 836 w 1142"/>
                    <a:gd name="T13" fmla="*/ 219 h 516"/>
                    <a:gd name="T14" fmla="*/ 942 w 1142"/>
                    <a:gd name="T15" fmla="*/ 268 h 516"/>
                    <a:gd name="T16" fmla="*/ 1045 w 1142"/>
                    <a:gd name="T17" fmla="*/ 323 h 516"/>
                    <a:gd name="T18" fmla="*/ 1142 w 1142"/>
                    <a:gd name="T19" fmla="*/ 380 h 516"/>
                    <a:gd name="T20" fmla="*/ 914 w 1142"/>
                    <a:gd name="T21" fmla="*/ 516 h 516"/>
                    <a:gd name="T22" fmla="*/ 814 w 1142"/>
                    <a:gd name="T23" fmla="*/ 464 h 516"/>
                    <a:gd name="T24" fmla="*/ 709 w 1142"/>
                    <a:gd name="T25" fmla="*/ 416 h 516"/>
                    <a:gd name="T26" fmla="*/ 600 w 1142"/>
                    <a:gd name="T27" fmla="*/ 372 h 516"/>
                    <a:gd name="T28" fmla="*/ 487 w 1142"/>
                    <a:gd name="T29" fmla="*/ 331 h 516"/>
                    <a:gd name="T30" fmla="*/ 370 w 1142"/>
                    <a:gd name="T31" fmla="*/ 295 h 516"/>
                    <a:gd name="T32" fmla="*/ 251 w 1142"/>
                    <a:gd name="T33" fmla="*/ 264 h 516"/>
                    <a:gd name="T34" fmla="*/ 127 w 1142"/>
                    <a:gd name="T35" fmla="*/ 236 h 516"/>
                    <a:gd name="T36" fmla="*/ 0 w 1142"/>
                    <a:gd name="T37" fmla="*/ 213 h 516"/>
                    <a:gd name="T38" fmla="*/ 34 w 1142"/>
                    <a:gd name="T39" fmla="*/ 109 h 516"/>
                    <a:gd name="T40" fmla="*/ 120 w 1142"/>
                    <a:gd name="T41"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2" h="516">
                      <a:moveTo>
                        <a:pt x="120" y="0"/>
                      </a:moveTo>
                      <a:lnTo>
                        <a:pt x="247" y="27"/>
                      </a:lnTo>
                      <a:lnTo>
                        <a:pt x="371" y="57"/>
                      </a:lnTo>
                      <a:lnTo>
                        <a:pt x="494" y="91"/>
                      </a:lnTo>
                      <a:lnTo>
                        <a:pt x="611" y="129"/>
                      </a:lnTo>
                      <a:lnTo>
                        <a:pt x="726" y="172"/>
                      </a:lnTo>
                      <a:lnTo>
                        <a:pt x="836" y="219"/>
                      </a:lnTo>
                      <a:lnTo>
                        <a:pt x="942" y="268"/>
                      </a:lnTo>
                      <a:lnTo>
                        <a:pt x="1045" y="323"/>
                      </a:lnTo>
                      <a:lnTo>
                        <a:pt x="1142" y="380"/>
                      </a:lnTo>
                      <a:lnTo>
                        <a:pt x="914" y="516"/>
                      </a:lnTo>
                      <a:lnTo>
                        <a:pt x="814" y="464"/>
                      </a:lnTo>
                      <a:lnTo>
                        <a:pt x="709" y="416"/>
                      </a:lnTo>
                      <a:lnTo>
                        <a:pt x="600" y="372"/>
                      </a:lnTo>
                      <a:lnTo>
                        <a:pt x="487" y="331"/>
                      </a:lnTo>
                      <a:lnTo>
                        <a:pt x="370" y="295"/>
                      </a:lnTo>
                      <a:lnTo>
                        <a:pt x="251" y="264"/>
                      </a:lnTo>
                      <a:lnTo>
                        <a:pt x="127" y="236"/>
                      </a:lnTo>
                      <a:lnTo>
                        <a:pt x="0" y="213"/>
                      </a:lnTo>
                      <a:lnTo>
                        <a:pt x="34" y="109"/>
                      </a:lnTo>
                      <a:lnTo>
                        <a:pt x="120" y="0"/>
                      </a:lnTo>
                      <a:close/>
                    </a:path>
                  </a:pathLst>
                </a:custGeom>
                <a:solidFill>
                  <a:srgbClr val="F6DA37"/>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9" name="Freeform 10"/>
                <p:cNvSpPr>
                  <a:spLocks/>
                </p:cNvSpPr>
                <p:nvPr/>
              </p:nvSpPr>
              <p:spPr bwMode="auto">
                <a:xfrm>
                  <a:off x="939928" y="3712329"/>
                  <a:ext cx="749497" cy="226298"/>
                </a:xfrm>
                <a:custGeom>
                  <a:avLst/>
                  <a:gdLst>
                    <a:gd name="T0" fmla="*/ 1597 w 2073"/>
                    <a:gd name="T1" fmla="*/ 0 h 626"/>
                    <a:gd name="T2" fmla="*/ 1626 w 2073"/>
                    <a:gd name="T3" fmla="*/ 1 h 626"/>
                    <a:gd name="T4" fmla="*/ 2073 w 2073"/>
                    <a:gd name="T5" fmla="*/ 270 h 626"/>
                    <a:gd name="T6" fmla="*/ 1957 w 2073"/>
                    <a:gd name="T7" fmla="*/ 251 h 626"/>
                    <a:gd name="T8" fmla="*/ 1840 w 2073"/>
                    <a:gd name="T9" fmla="*/ 239 h 626"/>
                    <a:gd name="T10" fmla="*/ 1719 w 2073"/>
                    <a:gd name="T11" fmla="*/ 231 h 626"/>
                    <a:gd name="T12" fmla="*/ 1597 w 2073"/>
                    <a:gd name="T13" fmla="*/ 228 h 626"/>
                    <a:gd name="T14" fmla="*/ 1473 w 2073"/>
                    <a:gd name="T15" fmla="*/ 231 h 626"/>
                    <a:gd name="T16" fmla="*/ 1350 w 2073"/>
                    <a:gd name="T17" fmla="*/ 239 h 626"/>
                    <a:gd name="T18" fmla="*/ 1229 w 2073"/>
                    <a:gd name="T19" fmla="*/ 253 h 626"/>
                    <a:gd name="T20" fmla="*/ 1112 w 2073"/>
                    <a:gd name="T21" fmla="*/ 271 h 626"/>
                    <a:gd name="T22" fmla="*/ 997 w 2073"/>
                    <a:gd name="T23" fmla="*/ 294 h 626"/>
                    <a:gd name="T24" fmla="*/ 885 w 2073"/>
                    <a:gd name="T25" fmla="*/ 322 h 626"/>
                    <a:gd name="T26" fmla="*/ 776 w 2073"/>
                    <a:gd name="T27" fmla="*/ 353 h 626"/>
                    <a:gd name="T28" fmla="*/ 671 w 2073"/>
                    <a:gd name="T29" fmla="*/ 389 h 626"/>
                    <a:gd name="T30" fmla="*/ 571 w 2073"/>
                    <a:gd name="T31" fmla="*/ 429 h 626"/>
                    <a:gd name="T32" fmla="*/ 474 w 2073"/>
                    <a:gd name="T33" fmla="*/ 473 h 626"/>
                    <a:gd name="T34" fmla="*/ 382 w 2073"/>
                    <a:gd name="T35" fmla="*/ 521 h 626"/>
                    <a:gd name="T36" fmla="*/ 295 w 2073"/>
                    <a:gd name="T37" fmla="*/ 572 h 626"/>
                    <a:gd name="T38" fmla="*/ 213 w 2073"/>
                    <a:gd name="T39" fmla="*/ 626 h 626"/>
                    <a:gd name="T40" fmla="*/ 0 w 2073"/>
                    <a:gd name="T41" fmla="*/ 498 h 626"/>
                    <a:gd name="T42" fmla="*/ 84 w 2073"/>
                    <a:gd name="T43" fmla="*/ 434 h 626"/>
                    <a:gd name="T44" fmla="*/ 175 w 2073"/>
                    <a:gd name="T45" fmla="*/ 375 h 626"/>
                    <a:gd name="T46" fmla="*/ 271 w 2073"/>
                    <a:gd name="T47" fmla="*/ 318 h 626"/>
                    <a:gd name="T48" fmla="*/ 371 w 2073"/>
                    <a:gd name="T49" fmla="*/ 266 h 626"/>
                    <a:gd name="T50" fmla="*/ 476 w 2073"/>
                    <a:gd name="T51" fmla="*/ 219 h 626"/>
                    <a:gd name="T52" fmla="*/ 587 w 2073"/>
                    <a:gd name="T53" fmla="*/ 174 h 626"/>
                    <a:gd name="T54" fmla="*/ 701 w 2073"/>
                    <a:gd name="T55" fmla="*/ 135 h 626"/>
                    <a:gd name="T56" fmla="*/ 820 w 2073"/>
                    <a:gd name="T57" fmla="*/ 100 h 626"/>
                    <a:gd name="T58" fmla="*/ 942 w 2073"/>
                    <a:gd name="T59" fmla="*/ 70 h 626"/>
                    <a:gd name="T60" fmla="*/ 1067 w 2073"/>
                    <a:gd name="T61" fmla="*/ 46 h 626"/>
                    <a:gd name="T62" fmla="*/ 1196 w 2073"/>
                    <a:gd name="T63" fmla="*/ 27 h 626"/>
                    <a:gd name="T64" fmla="*/ 1327 w 2073"/>
                    <a:gd name="T65" fmla="*/ 12 h 626"/>
                    <a:gd name="T66" fmla="*/ 1460 w 2073"/>
                    <a:gd name="T67" fmla="*/ 4 h 626"/>
                    <a:gd name="T68" fmla="*/ 1597 w 2073"/>
                    <a:gd name="T69"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73" h="626">
                      <a:moveTo>
                        <a:pt x="1597" y="0"/>
                      </a:moveTo>
                      <a:lnTo>
                        <a:pt x="1626" y="1"/>
                      </a:lnTo>
                      <a:lnTo>
                        <a:pt x="2073" y="270"/>
                      </a:lnTo>
                      <a:lnTo>
                        <a:pt x="1957" y="251"/>
                      </a:lnTo>
                      <a:lnTo>
                        <a:pt x="1840" y="239"/>
                      </a:lnTo>
                      <a:lnTo>
                        <a:pt x="1719" y="231"/>
                      </a:lnTo>
                      <a:lnTo>
                        <a:pt x="1597" y="228"/>
                      </a:lnTo>
                      <a:lnTo>
                        <a:pt x="1473" y="231"/>
                      </a:lnTo>
                      <a:lnTo>
                        <a:pt x="1350" y="239"/>
                      </a:lnTo>
                      <a:lnTo>
                        <a:pt x="1229" y="253"/>
                      </a:lnTo>
                      <a:lnTo>
                        <a:pt x="1112" y="271"/>
                      </a:lnTo>
                      <a:lnTo>
                        <a:pt x="997" y="294"/>
                      </a:lnTo>
                      <a:lnTo>
                        <a:pt x="885" y="322"/>
                      </a:lnTo>
                      <a:lnTo>
                        <a:pt x="776" y="353"/>
                      </a:lnTo>
                      <a:lnTo>
                        <a:pt x="671" y="389"/>
                      </a:lnTo>
                      <a:lnTo>
                        <a:pt x="571" y="429"/>
                      </a:lnTo>
                      <a:lnTo>
                        <a:pt x="474" y="473"/>
                      </a:lnTo>
                      <a:lnTo>
                        <a:pt x="382" y="521"/>
                      </a:lnTo>
                      <a:lnTo>
                        <a:pt x="295" y="572"/>
                      </a:lnTo>
                      <a:lnTo>
                        <a:pt x="213" y="626"/>
                      </a:lnTo>
                      <a:lnTo>
                        <a:pt x="0" y="498"/>
                      </a:lnTo>
                      <a:lnTo>
                        <a:pt x="84" y="434"/>
                      </a:lnTo>
                      <a:lnTo>
                        <a:pt x="175" y="375"/>
                      </a:lnTo>
                      <a:lnTo>
                        <a:pt x="271" y="318"/>
                      </a:lnTo>
                      <a:lnTo>
                        <a:pt x="371" y="266"/>
                      </a:lnTo>
                      <a:lnTo>
                        <a:pt x="476" y="219"/>
                      </a:lnTo>
                      <a:lnTo>
                        <a:pt x="587" y="174"/>
                      </a:lnTo>
                      <a:lnTo>
                        <a:pt x="701" y="135"/>
                      </a:lnTo>
                      <a:lnTo>
                        <a:pt x="820" y="100"/>
                      </a:lnTo>
                      <a:lnTo>
                        <a:pt x="942" y="70"/>
                      </a:lnTo>
                      <a:lnTo>
                        <a:pt x="1067" y="46"/>
                      </a:lnTo>
                      <a:lnTo>
                        <a:pt x="1196" y="27"/>
                      </a:lnTo>
                      <a:lnTo>
                        <a:pt x="1327" y="12"/>
                      </a:lnTo>
                      <a:lnTo>
                        <a:pt x="1460" y="4"/>
                      </a:lnTo>
                      <a:lnTo>
                        <a:pt x="1597" y="0"/>
                      </a:lnTo>
                      <a:close/>
                    </a:path>
                  </a:pathLst>
                </a:custGeom>
                <a:solidFill>
                  <a:srgbClr val="F6DA37"/>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0" name="Freeform 11"/>
                <p:cNvSpPr>
                  <a:spLocks/>
                </p:cNvSpPr>
                <p:nvPr/>
              </p:nvSpPr>
              <p:spPr bwMode="auto">
                <a:xfrm>
                  <a:off x="749839" y="3259733"/>
                  <a:ext cx="1033728" cy="624582"/>
                </a:xfrm>
                <a:custGeom>
                  <a:avLst/>
                  <a:gdLst>
                    <a:gd name="T0" fmla="*/ 1428 w 2857"/>
                    <a:gd name="T1" fmla="*/ 0 h 1726"/>
                    <a:gd name="T2" fmla="*/ 1450 w 2857"/>
                    <a:gd name="T3" fmla="*/ 2 h 1726"/>
                    <a:gd name="T4" fmla="*/ 1469 w 2857"/>
                    <a:gd name="T5" fmla="*/ 6 h 1726"/>
                    <a:gd name="T6" fmla="*/ 1486 w 2857"/>
                    <a:gd name="T7" fmla="*/ 14 h 1726"/>
                    <a:gd name="T8" fmla="*/ 2826 w 2857"/>
                    <a:gd name="T9" fmla="*/ 816 h 1726"/>
                    <a:gd name="T10" fmla="*/ 2844 w 2857"/>
                    <a:gd name="T11" fmla="*/ 831 h 1726"/>
                    <a:gd name="T12" fmla="*/ 2853 w 2857"/>
                    <a:gd name="T13" fmla="*/ 847 h 1726"/>
                    <a:gd name="T14" fmla="*/ 2857 w 2857"/>
                    <a:gd name="T15" fmla="*/ 864 h 1726"/>
                    <a:gd name="T16" fmla="*/ 2853 w 2857"/>
                    <a:gd name="T17" fmla="*/ 879 h 1726"/>
                    <a:gd name="T18" fmla="*/ 2844 w 2857"/>
                    <a:gd name="T19" fmla="*/ 895 h 1726"/>
                    <a:gd name="T20" fmla="*/ 2826 w 2857"/>
                    <a:gd name="T21" fmla="*/ 910 h 1726"/>
                    <a:gd name="T22" fmla="*/ 1486 w 2857"/>
                    <a:gd name="T23" fmla="*/ 1712 h 1726"/>
                    <a:gd name="T24" fmla="*/ 1469 w 2857"/>
                    <a:gd name="T25" fmla="*/ 1721 h 1726"/>
                    <a:gd name="T26" fmla="*/ 1450 w 2857"/>
                    <a:gd name="T27" fmla="*/ 1724 h 1726"/>
                    <a:gd name="T28" fmla="*/ 1428 w 2857"/>
                    <a:gd name="T29" fmla="*/ 1726 h 1726"/>
                    <a:gd name="T30" fmla="*/ 1407 w 2857"/>
                    <a:gd name="T31" fmla="*/ 1724 h 1726"/>
                    <a:gd name="T32" fmla="*/ 1387 w 2857"/>
                    <a:gd name="T33" fmla="*/ 1721 h 1726"/>
                    <a:gd name="T34" fmla="*/ 1371 w 2857"/>
                    <a:gd name="T35" fmla="*/ 1712 h 1726"/>
                    <a:gd name="T36" fmla="*/ 31 w 2857"/>
                    <a:gd name="T37" fmla="*/ 910 h 1726"/>
                    <a:gd name="T38" fmla="*/ 16 w 2857"/>
                    <a:gd name="T39" fmla="*/ 897 h 1726"/>
                    <a:gd name="T40" fmla="*/ 5 w 2857"/>
                    <a:gd name="T41" fmla="*/ 884 h 1726"/>
                    <a:gd name="T42" fmla="*/ 0 w 2857"/>
                    <a:gd name="T43" fmla="*/ 870 h 1726"/>
                    <a:gd name="T44" fmla="*/ 0 w 2857"/>
                    <a:gd name="T45" fmla="*/ 856 h 1726"/>
                    <a:gd name="T46" fmla="*/ 5 w 2857"/>
                    <a:gd name="T47" fmla="*/ 842 h 1726"/>
                    <a:gd name="T48" fmla="*/ 16 w 2857"/>
                    <a:gd name="T49" fmla="*/ 829 h 1726"/>
                    <a:gd name="T50" fmla="*/ 31 w 2857"/>
                    <a:gd name="T51" fmla="*/ 816 h 1726"/>
                    <a:gd name="T52" fmla="*/ 1371 w 2857"/>
                    <a:gd name="T53" fmla="*/ 14 h 1726"/>
                    <a:gd name="T54" fmla="*/ 1387 w 2857"/>
                    <a:gd name="T55" fmla="*/ 6 h 1726"/>
                    <a:gd name="T56" fmla="*/ 1407 w 2857"/>
                    <a:gd name="T57" fmla="*/ 2 h 1726"/>
                    <a:gd name="T58" fmla="*/ 1428 w 2857"/>
                    <a:gd name="T59" fmla="*/ 0 h 1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6">
                      <a:moveTo>
                        <a:pt x="1428" y="0"/>
                      </a:moveTo>
                      <a:lnTo>
                        <a:pt x="1450" y="2"/>
                      </a:lnTo>
                      <a:lnTo>
                        <a:pt x="1469" y="6"/>
                      </a:lnTo>
                      <a:lnTo>
                        <a:pt x="1486" y="14"/>
                      </a:lnTo>
                      <a:lnTo>
                        <a:pt x="2826" y="816"/>
                      </a:lnTo>
                      <a:lnTo>
                        <a:pt x="2844" y="831"/>
                      </a:lnTo>
                      <a:lnTo>
                        <a:pt x="2853" y="847"/>
                      </a:lnTo>
                      <a:lnTo>
                        <a:pt x="2857" y="864"/>
                      </a:lnTo>
                      <a:lnTo>
                        <a:pt x="2853" y="879"/>
                      </a:lnTo>
                      <a:lnTo>
                        <a:pt x="2844" y="895"/>
                      </a:lnTo>
                      <a:lnTo>
                        <a:pt x="2826" y="910"/>
                      </a:lnTo>
                      <a:lnTo>
                        <a:pt x="1486" y="1712"/>
                      </a:lnTo>
                      <a:lnTo>
                        <a:pt x="1469" y="1721"/>
                      </a:lnTo>
                      <a:lnTo>
                        <a:pt x="1450" y="1724"/>
                      </a:lnTo>
                      <a:lnTo>
                        <a:pt x="1428" y="1726"/>
                      </a:lnTo>
                      <a:lnTo>
                        <a:pt x="1407" y="1724"/>
                      </a:lnTo>
                      <a:lnTo>
                        <a:pt x="1387" y="1721"/>
                      </a:lnTo>
                      <a:lnTo>
                        <a:pt x="1371" y="1712"/>
                      </a:lnTo>
                      <a:lnTo>
                        <a:pt x="31" y="910"/>
                      </a:lnTo>
                      <a:lnTo>
                        <a:pt x="16" y="897"/>
                      </a:lnTo>
                      <a:lnTo>
                        <a:pt x="5" y="884"/>
                      </a:lnTo>
                      <a:lnTo>
                        <a:pt x="0" y="870"/>
                      </a:lnTo>
                      <a:lnTo>
                        <a:pt x="0" y="856"/>
                      </a:lnTo>
                      <a:lnTo>
                        <a:pt x="5" y="842"/>
                      </a:lnTo>
                      <a:lnTo>
                        <a:pt x="16" y="829"/>
                      </a:lnTo>
                      <a:lnTo>
                        <a:pt x="31" y="816"/>
                      </a:lnTo>
                      <a:lnTo>
                        <a:pt x="1371" y="14"/>
                      </a:lnTo>
                      <a:lnTo>
                        <a:pt x="1387" y="6"/>
                      </a:lnTo>
                      <a:lnTo>
                        <a:pt x="1407" y="2"/>
                      </a:lnTo>
                      <a:lnTo>
                        <a:pt x="1428" y="0"/>
                      </a:lnTo>
                      <a:close/>
                    </a:path>
                  </a:pathLst>
                </a:custGeom>
                <a:solidFill>
                  <a:srgbClr val="FFFF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1" name="Freeform 12"/>
                <p:cNvSpPr>
                  <a:spLocks/>
                </p:cNvSpPr>
                <p:nvPr/>
              </p:nvSpPr>
              <p:spPr bwMode="auto">
                <a:xfrm>
                  <a:off x="822254" y="3304994"/>
                  <a:ext cx="888897" cy="534063"/>
                </a:xfrm>
                <a:custGeom>
                  <a:avLst/>
                  <a:gdLst>
                    <a:gd name="T0" fmla="*/ 1228 w 2455"/>
                    <a:gd name="T1" fmla="*/ 0 h 1474"/>
                    <a:gd name="T2" fmla="*/ 2455 w 2455"/>
                    <a:gd name="T3" fmla="*/ 736 h 1474"/>
                    <a:gd name="T4" fmla="*/ 1228 w 2455"/>
                    <a:gd name="T5" fmla="*/ 1474 h 1474"/>
                    <a:gd name="T6" fmla="*/ 0 w 2455"/>
                    <a:gd name="T7" fmla="*/ 736 h 1474"/>
                    <a:gd name="T8" fmla="*/ 1228 w 2455"/>
                    <a:gd name="T9" fmla="*/ 0 h 1474"/>
                  </a:gdLst>
                  <a:ahLst/>
                  <a:cxnLst>
                    <a:cxn ang="0">
                      <a:pos x="T0" y="T1"/>
                    </a:cxn>
                    <a:cxn ang="0">
                      <a:pos x="T2" y="T3"/>
                    </a:cxn>
                    <a:cxn ang="0">
                      <a:pos x="T4" y="T5"/>
                    </a:cxn>
                    <a:cxn ang="0">
                      <a:pos x="T6" y="T7"/>
                    </a:cxn>
                    <a:cxn ang="0">
                      <a:pos x="T8" y="T9"/>
                    </a:cxn>
                  </a:cxnLst>
                  <a:rect l="0" t="0" r="r" b="b"/>
                  <a:pathLst>
                    <a:path w="2455" h="1474">
                      <a:moveTo>
                        <a:pt x="1228" y="0"/>
                      </a:moveTo>
                      <a:lnTo>
                        <a:pt x="2455" y="736"/>
                      </a:lnTo>
                      <a:lnTo>
                        <a:pt x="1228" y="1474"/>
                      </a:lnTo>
                      <a:lnTo>
                        <a:pt x="0" y="736"/>
                      </a:lnTo>
                      <a:lnTo>
                        <a:pt x="1228"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2" name="Freeform 13"/>
                <p:cNvSpPr>
                  <a:spLocks/>
                </p:cNvSpPr>
                <p:nvPr/>
              </p:nvSpPr>
              <p:spPr bwMode="auto">
                <a:xfrm>
                  <a:off x="887428" y="3343011"/>
                  <a:ext cx="552167" cy="333110"/>
                </a:xfrm>
                <a:custGeom>
                  <a:avLst/>
                  <a:gdLst>
                    <a:gd name="T0" fmla="*/ 1227 w 1528"/>
                    <a:gd name="T1" fmla="*/ 0 h 916"/>
                    <a:gd name="T2" fmla="*/ 1528 w 1528"/>
                    <a:gd name="T3" fmla="*/ 180 h 916"/>
                    <a:gd name="T4" fmla="*/ 299 w 1528"/>
                    <a:gd name="T5" fmla="*/ 916 h 916"/>
                    <a:gd name="T6" fmla="*/ 0 w 1528"/>
                    <a:gd name="T7" fmla="*/ 736 h 916"/>
                    <a:gd name="T8" fmla="*/ 1227 w 1528"/>
                    <a:gd name="T9" fmla="*/ 0 h 916"/>
                  </a:gdLst>
                  <a:ahLst/>
                  <a:cxnLst>
                    <a:cxn ang="0">
                      <a:pos x="T0" y="T1"/>
                    </a:cxn>
                    <a:cxn ang="0">
                      <a:pos x="T2" y="T3"/>
                    </a:cxn>
                    <a:cxn ang="0">
                      <a:pos x="T4" y="T5"/>
                    </a:cxn>
                    <a:cxn ang="0">
                      <a:pos x="T6" y="T7"/>
                    </a:cxn>
                    <a:cxn ang="0">
                      <a:pos x="T8" y="T9"/>
                    </a:cxn>
                  </a:cxnLst>
                  <a:rect l="0" t="0" r="r" b="b"/>
                  <a:pathLst>
                    <a:path w="1528" h="916">
                      <a:moveTo>
                        <a:pt x="1227" y="0"/>
                      </a:moveTo>
                      <a:lnTo>
                        <a:pt x="1528" y="180"/>
                      </a:lnTo>
                      <a:lnTo>
                        <a:pt x="299" y="916"/>
                      </a:lnTo>
                      <a:lnTo>
                        <a:pt x="0" y="736"/>
                      </a:lnTo>
                      <a:lnTo>
                        <a:pt x="1227" y="0"/>
                      </a:lnTo>
                      <a:close/>
                    </a:path>
                  </a:pathLst>
                </a:custGeom>
                <a:solidFill>
                  <a:srgbClr val="4BA63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3" name="Freeform 14"/>
                <p:cNvSpPr>
                  <a:spLocks/>
                </p:cNvSpPr>
                <p:nvPr/>
              </p:nvSpPr>
              <p:spPr bwMode="auto">
                <a:xfrm>
                  <a:off x="1053983" y="3440772"/>
                  <a:ext cx="546735" cy="334921"/>
                </a:xfrm>
                <a:custGeom>
                  <a:avLst/>
                  <a:gdLst>
                    <a:gd name="T0" fmla="*/ 1213 w 1513"/>
                    <a:gd name="T1" fmla="*/ 0 h 923"/>
                    <a:gd name="T2" fmla="*/ 1513 w 1513"/>
                    <a:gd name="T3" fmla="*/ 180 h 923"/>
                    <a:gd name="T4" fmla="*/ 295 w 1513"/>
                    <a:gd name="T5" fmla="*/ 923 h 923"/>
                    <a:gd name="T6" fmla="*/ 0 w 1513"/>
                    <a:gd name="T7" fmla="*/ 745 h 923"/>
                    <a:gd name="T8" fmla="*/ 1213 w 1513"/>
                    <a:gd name="T9" fmla="*/ 0 h 923"/>
                  </a:gdLst>
                  <a:ahLst/>
                  <a:cxnLst>
                    <a:cxn ang="0">
                      <a:pos x="T0" y="T1"/>
                    </a:cxn>
                    <a:cxn ang="0">
                      <a:pos x="T2" y="T3"/>
                    </a:cxn>
                    <a:cxn ang="0">
                      <a:pos x="T4" y="T5"/>
                    </a:cxn>
                    <a:cxn ang="0">
                      <a:pos x="T6" y="T7"/>
                    </a:cxn>
                    <a:cxn ang="0">
                      <a:pos x="T8" y="T9"/>
                    </a:cxn>
                  </a:cxnLst>
                  <a:rect l="0" t="0" r="r" b="b"/>
                  <a:pathLst>
                    <a:path w="1513" h="923">
                      <a:moveTo>
                        <a:pt x="1213" y="0"/>
                      </a:moveTo>
                      <a:lnTo>
                        <a:pt x="1513" y="180"/>
                      </a:lnTo>
                      <a:lnTo>
                        <a:pt x="295" y="923"/>
                      </a:lnTo>
                      <a:lnTo>
                        <a:pt x="0" y="745"/>
                      </a:lnTo>
                      <a:lnTo>
                        <a:pt x="1213" y="0"/>
                      </a:lnTo>
                      <a:close/>
                    </a:path>
                  </a:pathLst>
                </a:custGeom>
                <a:solidFill>
                  <a:srgbClr val="4BA63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4" name="Freeform 15"/>
                <p:cNvSpPr>
                  <a:spLocks/>
                </p:cNvSpPr>
                <p:nvPr/>
              </p:nvSpPr>
              <p:spPr bwMode="auto">
                <a:xfrm>
                  <a:off x="1099242" y="3364736"/>
                  <a:ext cx="510527" cy="307765"/>
                </a:xfrm>
                <a:custGeom>
                  <a:avLst/>
                  <a:gdLst>
                    <a:gd name="T0" fmla="*/ 184 w 1412"/>
                    <a:gd name="T1" fmla="*/ 0 h 847"/>
                    <a:gd name="T2" fmla="*/ 1412 w 1412"/>
                    <a:gd name="T3" fmla="*/ 737 h 847"/>
                    <a:gd name="T4" fmla="*/ 1227 w 1412"/>
                    <a:gd name="T5" fmla="*/ 847 h 847"/>
                    <a:gd name="T6" fmla="*/ 0 w 1412"/>
                    <a:gd name="T7" fmla="*/ 111 h 847"/>
                    <a:gd name="T8" fmla="*/ 184 w 1412"/>
                    <a:gd name="T9" fmla="*/ 0 h 847"/>
                  </a:gdLst>
                  <a:ahLst/>
                  <a:cxnLst>
                    <a:cxn ang="0">
                      <a:pos x="T0" y="T1"/>
                    </a:cxn>
                    <a:cxn ang="0">
                      <a:pos x="T2" y="T3"/>
                    </a:cxn>
                    <a:cxn ang="0">
                      <a:pos x="T4" y="T5"/>
                    </a:cxn>
                    <a:cxn ang="0">
                      <a:pos x="T6" y="T7"/>
                    </a:cxn>
                    <a:cxn ang="0">
                      <a:pos x="T8" y="T9"/>
                    </a:cxn>
                  </a:cxnLst>
                  <a:rect l="0" t="0" r="r" b="b"/>
                  <a:pathLst>
                    <a:path w="1412" h="847">
                      <a:moveTo>
                        <a:pt x="184" y="0"/>
                      </a:moveTo>
                      <a:lnTo>
                        <a:pt x="1412" y="737"/>
                      </a:lnTo>
                      <a:lnTo>
                        <a:pt x="1227" y="847"/>
                      </a:lnTo>
                      <a:lnTo>
                        <a:pt x="0" y="111"/>
                      </a:lnTo>
                      <a:lnTo>
                        <a:pt x="184" y="0"/>
                      </a:lnTo>
                      <a:close/>
                    </a:path>
                  </a:pathLst>
                </a:custGeom>
                <a:solidFill>
                  <a:srgbClr val="4BA63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5" name="Freeform 16"/>
                <p:cNvSpPr>
                  <a:spLocks/>
                </p:cNvSpPr>
                <p:nvPr/>
              </p:nvSpPr>
              <p:spPr bwMode="auto">
                <a:xfrm>
                  <a:off x="749839" y="3008091"/>
                  <a:ext cx="1033728" cy="624582"/>
                </a:xfrm>
                <a:custGeom>
                  <a:avLst/>
                  <a:gdLst>
                    <a:gd name="T0" fmla="*/ 1428 w 2857"/>
                    <a:gd name="T1" fmla="*/ 0 h 1725"/>
                    <a:gd name="T2" fmla="*/ 1450 w 2857"/>
                    <a:gd name="T3" fmla="*/ 1 h 1725"/>
                    <a:gd name="T4" fmla="*/ 1469 w 2857"/>
                    <a:gd name="T5" fmla="*/ 4 h 1725"/>
                    <a:gd name="T6" fmla="*/ 1486 w 2857"/>
                    <a:gd name="T7" fmla="*/ 12 h 1725"/>
                    <a:gd name="T8" fmla="*/ 2826 w 2857"/>
                    <a:gd name="T9" fmla="*/ 816 h 1725"/>
                    <a:gd name="T10" fmla="*/ 2844 w 2857"/>
                    <a:gd name="T11" fmla="*/ 830 h 1725"/>
                    <a:gd name="T12" fmla="*/ 2853 w 2857"/>
                    <a:gd name="T13" fmla="*/ 846 h 1725"/>
                    <a:gd name="T14" fmla="*/ 2857 w 2857"/>
                    <a:gd name="T15" fmla="*/ 862 h 1725"/>
                    <a:gd name="T16" fmla="*/ 2853 w 2857"/>
                    <a:gd name="T17" fmla="*/ 879 h 1725"/>
                    <a:gd name="T18" fmla="*/ 2844 w 2857"/>
                    <a:gd name="T19" fmla="*/ 894 h 1725"/>
                    <a:gd name="T20" fmla="*/ 2826 w 2857"/>
                    <a:gd name="T21" fmla="*/ 908 h 1725"/>
                    <a:gd name="T22" fmla="*/ 1486 w 2857"/>
                    <a:gd name="T23" fmla="*/ 1712 h 1725"/>
                    <a:gd name="T24" fmla="*/ 1469 w 2857"/>
                    <a:gd name="T25" fmla="*/ 1719 h 1725"/>
                    <a:gd name="T26" fmla="*/ 1450 w 2857"/>
                    <a:gd name="T27" fmla="*/ 1724 h 1725"/>
                    <a:gd name="T28" fmla="*/ 1428 w 2857"/>
                    <a:gd name="T29" fmla="*/ 1725 h 1725"/>
                    <a:gd name="T30" fmla="*/ 1407 w 2857"/>
                    <a:gd name="T31" fmla="*/ 1724 h 1725"/>
                    <a:gd name="T32" fmla="*/ 1387 w 2857"/>
                    <a:gd name="T33" fmla="*/ 1719 h 1725"/>
                    <a:gd name="T34" fmla="*/ 1371 w 2857"/>
                    <a:gd name="T35" fmla="*/ 1712 h 1725"/>
                    <a:gd name="T36" fmla="*/ 31 w 2857"/>
                    <a:gd name="T37" fmla="*/ 908 h 1725"/>
                    <a:gd name="T38" fmla="*/ 16 w 2857"/>
                    <a:gd name="T39" fmla="*/ 897 h 1725"/>
                    <a:gd name="T40" fmla="*/ 5 w 2857"/>
                    <a:gd name="T41" fmla="*/ 883 h 1725"/>
                    <a:gd name="T42" fmla="*/ 0 w 2857"/>
                    <a:gd name="T43" fmla="*/ 869 h 1725"/>
                    <a:gd name="T44" fmla="*/ 0 w 2857"/>
                    <a:gd name="T45" fmla="*/ 854 h 1725"/>
                    <a:gd name="T46" fmla="*/ 5 w 2857"/>
                    <a:gd name="T47" fmla="*/ 841 h 1725"/>
                    <a:gd name="T48" fmla="*/ 16 w 2857"/>
                    <a:gd name="T49" fmla="*/ 828 h 1725"/>
                    <a:gd name="T50" fmla="*/ 31 w 2857"/>
                    <a:gd name="T51" fmla="*/ 816 h 1725"/>
                    <a:gd name="T52" fmla="*/ 1371 w 2857"/>
                    <a:gd name="T53" fmla="*/ 12 h 1725"/>
                    <a:gd name="T54" fmla="*/ 1387 w 2857"/>
                    <a:gd name="T55" fmla="*/ 4 h 1725"/>
                    <a:gd name="T56" fmla="*/ 1407 w 2857"/>
                    <a:gd name="T57" fmla="*/ 1 h 1725"/>
                    <a:gd name="T58" fmla="*/ 1428 w 2857"/>
                    <a:gd name="T59"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5">
                      <a:moveTo>
                        <a:pt x="1428" y="0"/>
                      </a:moveTo>
                      <a:lnTo>
                        <a:pt x="1450" y="1"/>
                      </a:lnTo>
                      <a:lnTo>
                        <a:pt x="1469" y="4"/>
                      </a:lnTo>
                      <a:lnTo>
                        <a:pt x="1486" y="12"/>
                      </a:lnTo>
                      <a:lnTo>
                        <a:pt x="2826" y="816"/>
                      </a:lnTo>
                      <a:lnTo>
                        <a:pt x="2844" y="830"/>
                      </a:lnTo>
                      <a:lnTo>
                        <a:pt x="2853" y="846"/>
                      </a:lnTo>
                      <a:lnTo>
                        <a:pt x="2857" y="862"/>
                      </a:lnTo>
                      <a:lnTo>
                        <a:pt x="2853" y="879"/>
                      </a:lnTo>
                      <a:lnTo>
                        <a:pt x="2844" y="894"/>
                      </a:lnTo>
                      <a:lnTo>
                        <a:pt x="2826" y="908"/>
                      </a:lnTo>
                      <a:lnTo>
                        <a:pt x="1486" y="1712"/>
                      </a:lnTo>
                      <a:lnTo>
                        <a:pt x="1469" y="1719"/>
                      </a:lnTo>
                      <a:lnTo>
                        <a:pt x="1450" y="1724"/>
                      </a:lnTo>
                      <a:lnTo>
                        <a:pt x="1428" y="1725"/>
                      </a:lnTo>
                      <a:lnTo>
                        <a:pt x="1407" y="1724"/>
                      </a:lnTo>
                      <a:lnTo>
                        <a:pt x="1387" y="1719"/>
                      </a:lnTo>
                      <a:lnTo>
                        <a:pt x="1371" y="1712"/>
                      </a:lnTo>
                      <a:lnTo>
                        <a:pt x="31" y="908"/>
                      </a:lnTo>
                      <a:lnTo>
                        <a:pt x="16" y="897"/>
                      </a:lnTo>
                      <a:lnTo>
                        <a:pt x="5" y="883"/>
                      </a:lnTo>
                      <a:lnTo>
                        <a:pt x="0" y="869"/>
                      </a:lnTo>
                      <a:lnTo>
                        <a:pt x="0" y="854"/>
                      </a:lnTo>
                      <a:lnTo>
                        <a:pt x="5" y="841"/>
                      </a:lnTo>
                      <a:lnTo>
                        <a:pt x="16" y="828"/>
                      </a:lnTo>
                      <a:lnTo>
                        <a:pt x="31" y="816"/>
                      </a:lnTo>
                      <a:lnTo>
                        <a:pt x="1371" y="12"/>
                      </a:lnTo>
                      <a:lnTo>
                        <a:pt x="1387" y="4"/>
                      </a:lnTo>
                      <a:lnTo>
                        <a:pt x="1407" y="1"/>
                      </a:lnTo>
                      <a:lnTo>
                        <a:pt x="1428" y="0"/>
                      </a:lnTo>
                      <a:close/>
                    </a:path>
                  </a:pathLst>
                </a:custGeom>
                <a:solidFill>
                  <a:srgbClr val="FFFF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6" name="Freeform 17"/>
                <p:cNvSpPr>
                  <a:spLocks/>
                </p:cNvSpPr>
                <p:nvPr/>
              </p:nvSpPr>
              <p:spPr bwMode="auto">
                <a:xfrm>
                  <a:off x="822254" y="3053350"/>
                  <a:ext cx="888897" cy="534063"/>
                </a:xfrm>
                <a:custGeom>
                  <a:avLst/>
                  <a:gdLst>
                    <a:gd name="T0" fmla="*/ 1228 w 2455"/>
                    <a:gd name="T1" fmla="*/ 0 h 1473"/>
                    <a:gd name="T2" fmla="*/ 2455 w 2455"/>
                    <a:gd name="T3" fmla="*/ 737 h 1473"/>
                    <a:gd name="T4" fmla="*/ 1228 w 2455"/>
                    <a:gd name="T5" fmla="*/ 1473 h 1473"/>
                    <a:gd name="T6" fmla="*/ 0 w 2455"/>
                    <a:gd name="T7" fmla="*/ 737 h 1473"/>
                    <a:gd name="T8" fmla="*/ 1228 w 2455"/>
                    <a:gd name="T9" fmla="*/ 0 h 1473"/>
                  </a:gdLst>
                  <a:ahLst/>
                  <a:cxnLst>
                    <a:cxn ang="0">
                      <a:pos x="T0" y="T1"/>
                    </a:cxn>
                    <a:cxn ang="0">
                      <a:pos x="T2" y="T3"/>
                    </a:cxn>
                    <a:cxn ang="0">
                      <a:pos x="T4" y="T5"/>
                    </a:cxn>
                    <a:cxn ang="0">
                      <a:pos x="T6" y="T7"/>
                    </a:cxn>
                    <a:cxn ang="0">
                      <a:pos x="T8" y="T9"/>
                    </a:cxn>
                  </a:cxnLst>
                  <a:rect l="0" t="0" r="r" b="b"/>
                  <a:pathLst>
                    <a:path w="2455" h="1473">
                      <a:moveTo>
                        <a:pt x="1228" y="0"/>
                      </a:moveTo>
                      <a:lnTo>
                        <a:pt x="2455" y="737"/>
                      </a:lnTo>
                      <a:lnTo>
                        <a:pt x="1228" y="1473"/>
                      </a:lnTo>
                      <a:lnTo>
                        <a:pt x="0" y="737"/>
                      </a:lnTo>
                      <a:lnTo>
                        <a:pt x="1228" y="0"/>
                      </a:lnTo>
                      <a:close/>
                    </a:path>
                  </a:pathLst>
                </a:custGeom>
                <a:solidFill>
                  <a:srgbClr val="8ED6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7" name="Freeform 18"/>
                <p:cNvSpPr>
                  <a:spLocks/>
                </p:cNvSpPr>
                <p:nvPr/>
              </p:nvSpPr>
              <p:spPr bwMode="auto">
                <a:xfrm>
                  <a:off x="1160795" y="3053350"/>
                  <a:ext cx="550356" cy="459837"/>
                </a:xfrm>
                <a:custGeom>
                  <a:avLst/>
                  <a:gdLst>
                    <a:gd name="T0" fmla="*/ 290 w 1517"/>
                    <a:gd name="T1" fmla="*/ 0 h 1271"/>
                    <a:gd name="T2" fmla="*/ 1517 w 1517"/>
                    <a:gd name="T3" fmla="*/ 737 h 1271"/>
                    <a:gd name="T4" fmla="*/ 627 w 1517"/>
                    <a:gd name="T5" fmla="*/ 1271 h 1271"/>
                    <a:gd name="T6" fmla="*/ 603 w 1517"/>
                    <a:gd name="T7" fmla="*/ 1241 h 1271"/>
                    <a:gd name="T8" fmla="*/ 586 w 1517"/>
                    <a:gd name="T9" fmla="*/ 1212 h 1271"/>
                    <a:gd name="T10" fmla="*/ 577 w 1517"/>
                    <a:gd name="T11" fmla="*/ 1182 h 1271"/>
                    <a:gd name="T12" fmla="*/ 572 w 1517"/>
                    <a:gd name="T13" fmla="*/ 1151 h 1271"/>
                    <a:gd name="T14" fmla="*/ 572 w 1517"/>
                    <a:gd name="T15" fmla="*/ 1120 h 1271"/>
                    <a:gd name="T16" fmla="*/ 574 w 1517"/>
                    <a:gd name="T17" fmla="*/ 1090 h 1271"/>
                    <a:gd name="T18" fmla="*/ 580 w 1517"/>
                    <a:gd name="T19" fmla="*/ 1058 h 1271"/>
                    <a:gd name="T20" fmla="*/ 587 w 1517"/>
                    <a:gd name="T21" fmla="*/ 1027 h 1271"/>
                    <a:gd name="T22" fmla="*/ 595 w 1517"/>
                    <a:gd name="T23" fmla="*/ 995 h 1271"/>
                    <a:gd name="T24" fmla="*/ 601 w 1517"/>
                    <a:gd name="T25" fmla="*/ 964 h 1271"/>
                    <a:gd name="T26" fmla="*/ 606 w 1517"/>
                    <a:gd name="T27" fmla="*/ 932 h 1271"/>
                    <a:gd name="T28" fmla="*/ 608 w 1517"/>
                    <a:gd name="T29" fmla="*/ 901 h 1271"/>
                    <a:gd name="T30" fmla="*/ 606 w 1517"/>
                    <a:gd name="T31" fmla="*/ 871 h 1271"/>
                    <a:gd name="T32" fmla="*/ 600 w 1517"/>
                    <a:gd name="T33" fmla="*/ 839 h 1271"/>
                    <a:gd name="T34" fmla="*/ 590 w 1517"/>
                    <a:gd name="T35" fmla="*/ 819 h 1271"/>
                    <a:gd name="T36" fmla="*/ 574 w 1517"/>
                    <a:gd name="T37" fmla="*/ 797 h 1271"/>
                    <a:gd name="T38" fmla="*/ 556 w 1517"/>
                    <a:gd name="T39" fmla="*/ 776 h 1271"/>
                    <a:gd name="T40" fmla="*/ 532 w 1517"/>
                    <a:gd name="T41" fmla="*/ 754 h 1271"/>
                    <a:gd name="T42" fmla="*/ 515 w 1517"/>
                    <a:gd name="T43" fmla="*/ 737 h 1271"/>
                    <a:gd name="T44" fmla="*/ 498 w 1517"/>
                    <a:gd name="T45" fmla="*/ 718 h 1271"/>
                    <a:gd name="T46" fmla="*/ 483 w 1517"/>
                    <a:gd name="T47" fmla="*/ 700 h 1271"/>
                    <a:gd name="T48" fmla="*/ 471 w 1517"/>
                    <a:gd name="T49" fmla="*/ 681 h 1271"/>
                    <a:gd name="T50" fmla="*/ 465 w 1517"/>
                    <a:gd name="T51" fmla="*/ 660 h 1271"/>
                    <a:gd name="T52" fmla="*/ 465 w 1517"/>
                    <a:gd name="T53" fmla="*/ 639 h 1271"/>
                    <a:gd name="T54" fmla="*/ 470 w 1517"/>
                    <a:gd name="T55" fmla="*/ 617 h 1271"/>
                    <a:gd name="T56" fmla="*/ 479 w 1517"/>
                    <a:gd name="T57" fmla="*/ 596 h 1271"/>
                    <a:gd name="T58" fmla="*/ 490 w 1517"/>
                    <a:gd name="T59" fmla="*/ 575 h 1271"/>
                    <a:gd name="T60" fmla="*/ 502 w 1517"/>
                    <a:gd name="T61" fmla="*/ 554 h 1271"/>
                    <a:gd name="T62" fmla="*/ 511 w 1517"/>
                    <a:gd name="T63" fmla="*/ 533 h 1271"/>
                    <a:gd name="T64" fmla="*/ 519 w 1517"/>
                    <a:gd name="T65" fmla="*/ 512 h 1271"/>
                    <a:gd name="T66" fmla="*/ 521 w 1517"/>
                    <a:gd name="T67" fmla="*/ 490 h 1271"/>
                    <a:gd name="T68" fmla="*/ 517 w 1517"/>
                    <a:gd name="T69" fmla="*/ 467 h 1271"/>
                    <a:gd name="T70" fmla="*/ 503 w 1517"/>
                    <a:gd name="T71" fmla="*/ 439 h 1271"/>
                    <a:gd name="T72" fmla="*/ 482 w 1517"/>
                    <a:gd name="T73" fmla="*/ 410 h 1271"/>
                    <a:gd name="T74" fmla="*/ 454 w 1517"/>
                    <a:gd name="T75" fmla="*/ 384 h 1271"/>
                    <a:gd name="T76" fmla="*/ 422 w 1517"/>
                    <a:gd name="T77" fmla="*/ 357 h 1271"/>
                    <a:gd name="T78" fmla="*/ 384 w 1517"/>
                    <a:gd name="T79" fmla="*/ 332 h 1271"/>
                    <a:gd name="T80" fmla="*/ 344 w 1517"/>
                    <a:gd name="T81" fmla="*/ 306 h 1271"/>
                    <a:gd name="T82" fmla="*/ 301 w 1517"/>
                    <a:gd name="T83" fmla="*/ 283 h 1271"/>
                    <a:gd name="T84" fmla="*/ 257 w 1517"/>
                    <a:gd name="T85" fmla="*/ 261 h 1271"/>
                    <a:gd name="T86" fmla="*/ 213 w 1517"/>
                    <a:gd name="T87" fmla="*/ 242 h 1271"/>
                    <a:gd name="T88" fmla="*/ 170 w 1517"/>
                    <a:gd name="T89" fmla="*/ 223 h 1271"/>
                    <a:gd name="T90" fmla="*/ 128 w 1517"/>
                    <a:gd name="T91" fmla="*/ 207 h 1271"/>
                    <a:gd name="T92" fmla="*/ 91 w 1517"/>
                    <a:gd name="T93" fmla="*/ 192 h 1271"/>
                    <a:gd name="T94" fmla="*/ 78 w 1517"/>
                    <a:gd name="T95" fmla="*/ 190 h 1271"/>
                    <a:gd name="T96" fmla="*/ 63 w 1517"/>
                    <a:gd name="T97" fmla="*/ 186 h 1271"/>
                    <a:gd name="T98" fmla="*/ 43 w 1517"/>
                    <a:gd name="T99" fmla="*/ 183 h 1271"/>
                    <a:gd name="T100" fmla="*/ 22 w 1517"/>
                    <a:gd name="T101" fmla="*/ 178 h 1271"/>
                    <a:gd name="T102" fmla="*/ 0 w 1517"/>
                    <a:gd name="T103" fmla="*/ 174 h 1271"/>
                    <a:gd name="T104" fmla="*/ 290 w 1517"/>
                    <a:gd name="T105" fmla="*/ 0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7" h="1271">
                      <a:moveTo>
                        <a:pt x="290" y="0"/>
                      </a:moveTo>
                      <a:lnTo>
                        <a:pt x="1517" y="737"/>
                      </a:lnTo>
                      <a:lnTo>
                        <a:pt x="627" y="1271"/>
                      </a:lnTo>
                      <a:lnTo>
                        <a:pt x="603" y="1241"/>
                      </a:lnTo>
                      <a:lnTo>
                        <a:pt x="586" y="1212"/>
                      </a:lnTo>
                      <a:lnTo>
                        <a:pt x="577" y="1182"/>
                      </a:lnTo>
                      <a:lnTo>
                        <a:pt x="572" y="1151"/>
                      </a:lnTo>
                      <a:lnTo>
                        <a:pt x="572" y="1120"/>
                      </a:lnTo>
                      <a:lnTo>
                        <a:pt x="574" y="1090"/>
                      </a:lnTo>
                      <a:lnTo>
                        <a:pt x="580" y="1058"/>
                      </a:lnTo>
                      <a:lnTo>
                        <a:pt x="587" y="1027"/>
                      </a:lnTo>
                      <a:lnTo>
                        <a:pt x="595" y="995"/>
                      </a:lnTo>
                      <a:lnTo>
                        <a:pt x="601" y="964"/>
                      </a:lnTo>
                      <a:lnTo>
                        <a:pt x="606" y="932"/>
                      </a:lnTo>
                      <a:lnTo>
                        <a:pt x="608" y="901"/>
                      </a:lnTo>
                      <a:lnTo>
                        <a:pt x="606" y="871"/>
                      </a:lnTo>
                      <a:lnTo>
                        <a:pt x="600" y="839"/>
                      </a:lnTo>
                      <a:lnTo>
                        <a:pt x="590" y="819"/>
                      </a:lnTo>
                      <a:lnTo>
                        <a:pt x="574" y="797"/>
                      </a:lnTo>
                      <a:lnTo>
                        <a:pt x="556" y="776"/>
                      </a:lnTo>
                      <a:lnTo>
                        <a:pt x="532" y="754"/>
                      </a:lnTo>
                      <a:lnTo>
                        <a:pt x="515" y="737"/>
                      </a:lnTo>
                      <a:lnTo>
                        <a:pt x="498" y="718"/>
                      </a:lnTo>
                      <a:lnTo>
                        <a:pt x="483" y="700"/>
                      </a:lnTo>
                      <a:lnTo>
                        <a:pt x="471" y="681"/>
                      </a:lnTo>
                      <a:lnTo>
                        <a:pt x="465" y="660"/>
                      </a:lnTo>
                      <a:lnTo>
                        <a:pt x="465" y="639"/>
                      </a:lnTo>
                      <a:lnTo>
                        <a:pt x="470" y="617"/>
                      </a:lnTo>
                      <a:lnTo>
                        <a:pt x="479" y="596"/>
                      </a:lnTo>
                      <a:lnTo>
                        <a:pt x="490" y="575"/>
                      </a:lnTo>
                      <a:lnTo>
                        <a:pt x="502" y="554"/>
                      </a:lnTo>
                      <a:lnTo>
                        <a:pt x="511" y="533"/>
                      </a:lnTo>
                      <a:lnTo>
                        <a:pt x="519" y="512"/>
                      </a:lnTo>
                      <a:lnTo>
                        <a:pt x="521" y="490"/>
                      </a:lnTo>
                      <a:lnTo>
                        <a:pt x="517" y="467"/>
                      </a:lnTo>
                      <a:lnTo>
                        <a:pt x="503" y="439"/>
                      </a:lnTo>
                      <a:lnTo>
                        <a:pt x="482" y="410"/>
                      </a:lnTo>
                      <a:lnTo>
                        <a:pt x="454" y="384"/>
                      </a:lnTo>
                      <a:lnTo>
                        <a:pt x="422" y="357"/>
                      </a:lnTo>
                      <a:lnTo>
                        <a:pt x="384" y="332"/>
                      </a:lnTo>
                      <a:lnTo>
                        <a:pt x="344" y="306"/>
                      </a:lnTo>
                      <a:lnTo>
                        <a:pt x="301" y="283"/>
                      </a:lnTo>
                      <a:lnTo>
                        <a:pt x="257" y="261"/>
                      </a:lnTo>
                      <a:lnTo>
                        <a:pt x="213" y="242"/>
                      </a:lnTo>
                      <a:lnTo>
                        <a:pt x="170" y="223"/>
                      </a:lnTo>
                      <a:lnTo>
                        <a:pt x="128" y="207"/>
                      </a:lnTo>
                      <a:lnTo>
                        <a:pt x="91" y="192"/>
                      </a:lnTo>
                      <a:lnTo>
                        <a:pt x="78" y="190"/>
                      </a:lnTo>
                      <a:lnTo>
                        <a:pt x="63" y="186"/>
                      </a:lnTo>
                      <a:lnTo>
                        <a:pt x="43" y="183"/>
                      </a:lnTo>
                      <a:lnTo>
                        <a:pt x="22" y="178"/>
                      </a:lnTo>
                      <a:lnTo>
                        <a:pt x="0" y="174"/>
                      </a:lnTo>
                      <a:lnTo>
                        <a:pt x="290" y="0"/>
                      </a:lnTo>
                      <a:close/>
                    </a:path>
                  </a:pathLst>
                </a:custGeom>
                <a:solidFill>
                  <a:srgbClr val="377A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8" name="Freeform 19"/>
                <p:cNvSpPr>
                  <a:spLocks/>
                </p:cNvSpPr>
                <p:nvPr/>
              </p:nvSpPr>
              <p:spPr bwMode="auto">
                <a:xfrm>
                  <a:off x="1126398" y="3234388"/>
                  <a:ext cx="70605" cy="47070"/>
                </a:xfrm>
                <a:custGeom>
                  <a:avLst/>
                  <a:gdLst>
                    <a:gd name="T0" fmla="*/ 100 w 197"/>
                    <a:gd name="T1" fmla="*/ 0 h 131"/>
                    <a:gd name="T2" fmla="*/ 126 w 197"/>
                    <a:gd name="T3" fmla="*/ 3 h 131"/>
                    <a:gd name="T4" fmla="*/ 149 w 197"/>
                    <a:gd name="T5" fmla="*/ 9 h 131"/>
                    <a:gd name="T6" fmla="*/ 168 w 197"/>
                    <a:gd name="T7" fmla="*/ 19 h 131"/>
                    <a:gd name="T8" fmla="*/ 183 w 197"/>
                    <a:gd name="T9" fmla="*/ 32 h 131"/>
                    <a:gd name="T10" fmla="*/ 194 w 197"/>
                    <a:gd name="T11" fmla="*/ 47 h 131"/>
                    <a:gd name="T12" fmla="*/ 197 w 197"/>
                    <a:gd name="T13" fmla="*/ 64 h 131"/>
                    <a:gd name="T14" fmla="*/ 195 w 197"/>
                    <a:gd name="T15" fmla="*/ 82 h 131"/>
                    <a:gd name="T16" fmla="*/ 185 w 197"/>
                    <a:gd name="T17" fmla="*/ 99 h 131"/>
                    <a:gd name="T18" fmla="*/ 169 w 197"/>
                    <a:gd name="T19" fmla="*/ 112 h 131"/>
                    <a:gd name="T20" fmla="*/ 148 w 197"/>
                    <a:gd name="T21" fmla="*/ 123 h 131"/>
                    <a:gd name="T22" fmla="*/ 123 w 197"/>
                    <a:gd name="T23" fmla="*/ 129 h 131"/>
                    <a:gd name="T24" fmla="*/ 96 w 197"/>
                    <a:gd name="T25" fmla="*/ 131 h 131"/>
                    <a:gd name="T26" fmla="*/ 69 w 197"/>
                    <a:gd name="T27" fmla="*/ 128 h 131"/>
                    <a:gd name="T28" fmla="*/ 45 w 197"/>
                    <a:gd name="T29" fmla="*/ 121 h 131"/>
                    <a:gd name="T30" fmla="*/ 26 w 197"/>
                    <a:gd name="T31" fmla="*/ 110 h 131"/>
                    <a:gd name="T32" fmla="*/ 11 w 197"/>
                    <a:gd name="T33" fmla="*/ 95 h 131"/>
                    <a:gd name="T34" fmla="*/ 1 w 197"/>
                    <a:gd name="T35" fmla="*/ 78 h 131"/>
                    <a:gd name="T36" fmla="*/ 0 w 197"/>
                    <a:gd name="T37" fmla="*/ 61 h 131"/>
                    <a:gd name="T38" fmla="*/ 5 w 197"/>
                    <a:gd name="T39" fmla="*/ 44 h 131"/>
                    <a:gd name="T40" fmla="*/ 16 w 197"/>
                    <a:gd name="T41" fmla="*/ 30 h 131"/>
                    <a:gd name="T42" fmla="*/ 33 w 197"/>
                    <a:gd name="T43" fmla="*/ 17 h 131"/>
                    <a:gd name="T44" fmla="*/ 52 w 197"/>
                    <a:gd name="T45" fmla="*/ 8 h 131"/>
                    <a:gd name="T46" fmla="*/ 75 w 197"/>
                    <a:gd name="T47" fmla="*/ 2 h 131"/>
                    <a:gd name="T48" fmla="*/ 100 w 197"/>
                    <a:gd name="T4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7" h="131">
                      <a:moveTo>
                        <a:pt x="100" y="0"/>
                      </a:moveTo>
                      <a:lnTo>
                        <a:pt x="126" y="3"/>
                      </a:lnTo>
                      <a:lnTo>
                        <a:pt x="149" y="9"/>
                      </a:lnTo>
                      <a:lnTo>
                        <a:pt x="168" y="19"/>
                      </a:lnTo>
                      <a:lnTo>
                        <a:pt x="183" y="32"/>
                      </a:lnTo>
                      <a:lnTo>
                        <a:pt x="194" y="47"/>
                      </a:lnTo>
                      <a:lnTo>
                        <a:pt x="197" y="64"/>
                      </a:lnTo>
                      <a:lnTo>
                        <a:pt x="195" y="82"/>
                      </a:lnTo>
                      <a:lnTo>
                        <a:pt x="185" y="99"/>
                      </a:lnTo>
                      <a:lnTo>
                        <a:pt x="169" y="112"/>
                      </a:lnTo>
                      <a:lnTo>
                        <a:pt x="148" y="123"/>
                      </a:lnTo>
                      <a:lnTo>
                        <a:pt x="123" y="129"/>
                      </a:lnTo>
                      <a:lnTo>
                        <a:pt x="96" y="131"/>
                      </a:lnTo>
                      <a:lnTo>
                        <a:pt x="69" y="128"/>
                      </a:lnTo>
                      <a:lnTo>
                        <a:pt x="45" y="121"/>
                      </a:lnTo>
                      <a:lnTo>
                        <a:pt x="26" y="110"/>
                      </a:lnTo>
                      <a:lnTo>
                        <a:pt x="11" y="95"/>
                      </a:lnTo>
                      <a:lnTo>
                        <a:pt x="1" y="78"/>
                      </a:lnTo>
                      <a:lnTo>
                        <a:pt x="0" y="61"/>
                      </a:lnTo>
                      <a:lnTo>
                        <a:pt x="5" y="44"/>
                      </a:lnTo>
                      <a:lnTo>
                        <a:pt x="16" y="30"/>
                      </a:lnTo>
                      <a:lnTo>
                        <a:pt x="33" y="17"/>
                      </a:lnTo>
                      <a:lnTo>
                        <a:pt x="52" y="8"/>
                      </a:lnTo>
                      <a:lnTo>
                        <a:pt x="75" y="2"/>
                      </a:lnTo>
                      <a:lnTo>
                        <a:pt x="100" y="0"/>
                      </a:lnTo>
                      <a:close/>
                    </a:path>
                  </a:pathLst>
                </a:custGeom>
                <a:solidFill>
                  <a:srgbClr val="FFFF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9" name="Freeform 20"/>
                <p:cNvSpPr>
                  <a:spLocks/>
                </p:cNvSpPr>
                <p:nvPr/>
              </p:nvSpPr>
              <p:spPr bwMode="auto">
                <a:xfrm>
                  <a:off x="1092000" y="3355684"/>
                  <a:ext cx="103192" cy="68794"/>
                </a:xfrm>
                <a:custGeom>
                  <a:avLst/>
                  <a:gdLst>
                    <a:gd name="T0" fmla="*/ 146 w 286"/>
                    <a:gd name="T1" fmla="*/ 0 h 189"/>
                    <a:gd name="T2" fmla="*/ 177 w 286"/>
                    <a:gd name="T3" fmla="*/ 2 h 189"/>
                    <a:gd name="T4" fmla="*/ 206 w 286"/>
                    <a:gd name="T5" fmla="*/ 9 h 189"/>
                    <a:gd name="T6" fmla="*/ 232 w 286"/>
                    <a:gd name="T7" fmla="*/ 20 h 189"/>
                    <a:gd name="T8" fmla="*/ 254 w 286"/>
                    <a:gd name="T9" fmla="*/ 35 h 189"/>
                    <a:gd name="T10" fmla="*/ 270 w 286"/>
                    <a:gd name="T11" fmla="*/ 52 h 189"/>
                    <a:gd name="T12" fmla="*/ 281 w 286"/>
                    <a:gd name="T13" fmla="*/ 71 h 189"/>
                    <a:gd name="T14" fmla="*/ 286 w 286"/>
                    <a:gd name="T15" fmla="*/ 91 h 189"/>
                    <a:gd name="T16" fmla="*/ 283 w 286"/>
                    <a:gd name="T17" fmla="*/ 114 h 189"/>
                    <a:gd name="T18" fmla="*/ 272 w 286"/>
                    <a:gd name="T19" fmla="*/ 135 h 189"/>
                    <a:gd name="T20" fmla="*/ 255 w 286"/>
                    <a:gd name="T21" fmla="*/ 153 h 189"/>
                    <a:gd name="T22" fmla="*/ 232 w 286"/>
                    <a:gd name="T23" fmla="*/ 169 h 189"/>
                    <a:gd name="T24" fmla="*/ 204 w 286"/>
                    <a:gd name="T25" fmla="*/ 180 h 189"/>
                    <a:gd name="T26" fmla="*/ 173 w 286"/>
                    <a:gd name="T27" fmla="*/ 187 h 189"/>
                    <a:gd name="T28" fmla="*/ 139 w 286"/>
                    <a:gd name="T29" fmla="*/ 189 h 189"/>
                    <a:gd name="T30" fmla="*/ 105 w 286"/>
                    <a:gd name="T31" fmla="*/ 186 h 189"/>
                    <a:gd name="T32" fmla="*/ 73 w 286"/>
                    <a:gd name="T33" fmla="*/ 177 h 189"/>
                    <a:gd name="T34" fmla="*/ 47 w 286"/>
                    <a:gd name="T35" fmla="*/ 165 h 189"/>
                    <a:gd name="T36" fmla="*/ 25 w 286"/>
                    <a:gd name="T37" fmla="*/ 149 h 189"/>
                    <a:gd name="T38" fmla="*/ 9 w 286"/>
                    <a:gd name="T39" fmla="*/ 130 h 189"/>
                    <a:gd name="T40" fmla="*/ 1 w 286"/>
                    <a:gd name="T41" fmla="*/ 110 h 189"/>
                    <a:gd name="T42" fmla="*/ 0 w 286"/>
                    <a:gd name="T43" fmla="*/ 88 h 189"/>
                    <a:gd name="T44" fmla="*/ 4 w 286"/>
                    <a:gd name="T45" fmla="*/ 66 h 189"/>
                    <a:gd name="T46" fmla="*/ 18 w 286"/>
                    <a:gd name="T47" fmla="*/ 47 h 189"/>
                    <a:gd name="T48" fmla="*/ 35 w 286"/>
                    <a:gd name="T49" fmla="*/ 31 h 189"/>
                    <a:gd name="T50" fmla="*/ 58 w 286"/>
                    <a:gd name="T51" fmla="*/ 18 h 189"/>
                    <a:gd name="T52" fmla="*/ 84 w 286"/>
                    <a:gd name="T53" fmla="*/ 7 h 189"/>
                    <a:gd name="T54" fmla="*/ 113 w 286"/>
                    <a:gd name="T55" fmla="*/ 1 h 189"/>
                    <a:gd name="T56" fmla="*/ 146 w 286"/>
                    <a:gd name="T5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 h="189">
                      <a:moveTo>
                        <a:pt x="146" y="0"/>
                      </a:moveTo>
                      <a:lnTo>
                        <a:pt x="177" y="2"/>
                      </a:lnTo>
                      <a:lnTo>
                        <a:pt x="206" y="9"/>
                      </a:lnTo>
                      <a:lnTo>
                        <a:pt x="232" y="20"/>
                      </a:lnTo>
                      <a:lnTo>
                        <a:pt x="254" y="35"/>
                      </a:lnTo>
                      <a:lnTo>
                        <a:pt x="270" y="52"/>
                      </a:lnTo>
                      <a:lnTo>
                        <a:pt x="281" y="71"/>
                      </a:lnTo>
                      <a:lnTo>
                        <a:pt x="286" y="91"/>
                      </a:lnTo>
                      <a:lnTo>
                        <a:pt x="283" y="114"/>
                      </a:lnTo>
                      <a:lnTo>
                        <a:pt x="272" y="135"/>
                      </a:lnTo>
                      <a:lnTo>
                        <a:pt x="255" y="153"/>
                      </a:lnTo>
                      <a:lnTo>
                        <a:pt x="232" y="169"/>
                      </a:lnTo>
                      <a:lnTo>
                        <a:pt x="204" y="180"/>
                      </a:lnTo>
                      <a:lnTo>
                        <a:pt x="173" y="187"/>
                      </a:lnTo>
                      <a:lnTo>
                        <a:pt x="139" y="189"/>
                      </a:lnTo>
                      <a:lnTo>
                        <a:pt x="105" y="186"/>
                      </a:lnTo>
                      <a:lnTo>
                        <a:pt x="73" y="177"/>
                      </a:lnTo>
                      <a:lnTo>
                        <a:pt x="47" y="165"/>
                      </a:lnTo>
                      <a:lnTo>
                        <a:pt x="25" y="149"/>
                      </a:lnTo>
                      <a:lnTo>
                        <a:pt x="9" y="130"/>
                      </a:lnTo>
                      <a:lnTo>
                        <a:pt x="1" y="110"/>
                      </a:lnTo>
                      <a:lnTo>
                        <a:pt x="0" y="88"/>
                      </a:lnTo>
                      <a:lnTo>
                        <a:pt x="4" y="66"/>
                      </a:lnTo>
                      <a:lnTo>
                        <a:pt x="18" y="47"/>
                      </a:lnTo>
                      <a:lnTo>
                        <a:pt x="35" y="31"/>
                      </a:lnTo>
                      <a:lnTo>
                        <a:pt x="58" y="18"/>
                      </a:lnTo>
                      <a:lnTo>
                        <a:pt x="84" y="7"/>
                      </a:lnTo>
                      <a:lnTo>
                        <a:pt x="113" y="1"/>
                      </a:lnTo>
                      <a:lnTo>
                        <a:pt x="146" y="0"/>
                      </a:lnTo>
                      <a:close/>
                    </a:path>
                  </a:pathLst>
                </a:custGeom>
                <a:solidFill>
                  <a:srgbClr val="FFFF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0" name="Freeform 21"/>
                <p:cNvSpPr>
                  <a:spLocks/>
                </p:cNvSpPr>
                <p:nvPr/>
              </p:nvSpPr>
              <p:spPr bwMode="auto">
                <a:xfrm>
                  <a:off x="1428731" y="3250682"/>
                  <a:ext cx="92330" cy="61553"/>
                </a:xfrm>
                <a:custGeom>
                  <a:avLst/>
                  <a:gdLst>
                    <a:gd name="T0" fmla="*/ 130 w 254"/>
                    <a:gd name="T1" fmla="*/ 0 h 168"/>
                    <a:gd name="T2" fmla="*/ 159 w 254"/>
                    <a:gd name="T3" fmla="*/ 3 h 168"/>
                    <a:gd name="T4" fmla="*/ 184 w 254"/>
                    <a:gd name="T5" fmla="*/ 9 h 168"/>
                    <a:gd name="T6" fmla="*/ 207 w 254"/>
                    <a:gd name="T7" fmla="*/ 18 h 168"/>
                    <a:gd name="T8" fmla="*/ 226 w 254"/>
                    <a:gd name="T9" fmla="*/ 32 h 168"/>
                    <a:gd name="T10" fmla="*/ 241 w 254"/>
                    <a:gd name="T11" fmla="*/ 46 h 168"/>
                    <a:gd name="T12" fmla="*/ 251 w 254"/>
                    <a:gd name="T13" fmla="*/ 64 h 168"/>
                    <a:gd name="T14" fmla="*/ 254 w 254"/>
                    <a:gd name="T15" fmla="*/ 83 h 168"/>
                    <a:gd name="T16" fmla="*/ 252 w 254"/>
                    <a:gd name="T17" fmla="*/ 103 h 168"/>
                    <a:gd name="T18" fmla="*/ 242 w 254"/>
                    <a:gd name="T19" fmla="*/ 121 h 168"/>
                    <a:gd name="T20" fmla="*/ 228 w 254"/>
                    <a:gd name="T21" fmla="*/ 137 h 168"/>
                    <a:gd name="T22" fmla="*/ 207 w 254"/>
                    <a:gd name="T23" fmla="*/ 150 h 168"/>
                    <a:gd name="T24" fmla="*/ 183 w 254"/>
                    <a:gd name="T25" fmla="*/ 161 h 168"/>
                    <a:gd name="T26" fmla="*/ 155 w 254"/>
                    <a:gd name="T27" fmla="*/ 167 h 168"/>
                    <a:gd name="T28" fmla="*/ 125 w 254"/>
                    <a:gd name="T29" fmla="*/ 168 h 168"/>
                    <a:gd name="T30" fmla="*/ 95 w 254"/>
                    <a:gd name="T31" fmla="*/ 166 h 168"/>
                    <a:gd name="T32" fmla="*/ 67 w 254"/>
                    <a:gd name="T33" fmla="*/ 159 h 168"/>
                    <a:gd name="T34" fmla="*/ 44 w 254"/>
                    <a:gd name="T35" fmla="*/ 148 h 168"/>
                    <a:gd name="T36" fmla="*/ 25 w 254"/>
                    <a:gd name="T37" fmla="*/ 133 h 168"/>
                    <a:gd name="T38" fmla="*/ 10 w 254"/>
                    <a:gd name="T39" fmla="*/ 116 h 168"/>
                    <a:gd name="T40" fmla="*/ 3 w 254"/>
                    <a:gd name="T41" fmla="*/ 98 h 168"/>
                    <a:gd name="T42" fmla="*/ 0 w 254"/>
                    <a:gd name="T43" fmla="*/ 79 h 168"/>
                    <a:gd name="T44" fmla="*/ 6 w 254"/>
                    <a:gd name="T45" fmla="*/ 60 h 168"/>
                    <a:gd name="T46" fmla="*/ 17 w 254"/>
                    <a:gd name="T47" fmla="*/ 43 h 168"/>
                    <a:gd name="T48" fmla="*/ 33 w 254"/>
                    <a:gd name="T49" fmla="*/ 28 h 168"/>
                    <a:gd name="T50" fmla="*/ 54 w 254"/>
                    <a:gd name="T51" fmla="*/ 16 h 168"/>
                    <a:gd name="T52" fmla="*/ 77 w 254"/>
                    <a:gd name="T53" fmla="*/ 8 h 168"/>
                    <a:gd name="T54" fmla="*/ 102 w 254"/>
                    <a:gd name="T55" fmla="*/ 2 h 168"/>
                    <a:gd name="T56" fmla="*/ 130 w 254"/>
                    <a:gd name="T5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4" h="168">
                      <a:moveTo>
                        <a:pt x="130" y="0"/>
                      </a:moveTo>
                      <a:lnTo>
                        <a:pt x="159" y="3"/>
                      </a:lnTo>
                      <a:lnTo>
                        <a:pt x="184" y="9"/>
                      </a:lnTo>
                      <a:lnTo>
                        <a:pt x="207" y="18"/>
                      </a:lnTo>
                      <a:lnTo>
                        <a:pt x="226" y="32"/>
                      </a:lnTo>
                      <a:lnTo>
                        <a:pt x="241" y="46"/>
                      </a:lnTo>
                      <a:lnTo>
                        <a:pt x="251" y="64"/>
                      </a:lnTo>
                      <a:lnTo>
                        <a:pt x="254" y="83"/>
                      </a:lnTo>
                      <a:lnTo>
                        <a:pt x="252" y="103"/>
                      </a:lnTo>
                      <a:lnTo>
                        <a:pt x="242" y="121"/>
                      </a:lnTo>
                      <a:lnTo>
                        <a:pt x="228" y="137"/>
                      </a:lnTo>
                      <a:lnTo>
                        <a:pt x="207" y="150"/>
                      </a:lnTo>
                      <a:lnTo>
                        <a:pt x="183" y="161"/>
                      </a:lnTo>
                      <a:lnTo>
                        <a:pt x="155" y="167"/>
                      </a:lnTo>
                      <a:lnTo>
                        <a:pt x="125" y="168"/>
                      </a:lnTo>
                      <a:lnTo>
                        <a:pt x="95" y="166"/>
                      </a:lnTo>
                      <a:lnTo>
                        <a:pt x="67" y="159"/>
                      </a:lnTo>
                      <a:lnTo>
                        <a:pt x="44" y="148"/>
                      </a:lnTo>
                      <a:lnTo>
                        <a:pt x="25" y="133"/>
                      </a:lnTo>
                      <a:lnTo>
                        <a:pt x="10" y="116"/>
                      </a:lnTo>
                      <a:lnTo>
                        <a:pt x="3" y="98"/>
                      </a:lnTo>
                      <a:lnTo>
                        <a:pt x="0" y="79"/>
                      </a:lnTo>
                      <a:lnTo>
                        <a:pt x="6" y="60"/>
                      </a:lnTo>
                      <a:lnTo>
                        <a:pt x="17" y="43"/>
                      </a:lnTo>
                      <a:lnTo>
                        <a:pt x="33" y="28"/>
                      </a:lnTo>
                      <a:lnTo>
                        <a:pt x="54" y="16"/>
                      </a:lnTo>
                      <a:lnTo>
                        <a:pt x="77" y="8"/>
                      </a:lnTo>
                      <a:lnTo>
                        <a:pt x="102" y="2"/>
                      </a:lnTo>
                      <a:lnTo>
                        <a:pt x="130" y="0"/>
                      </a:lnTo>
                      <a:close/>
                    </a:path>
                  </a:pathLst>
                </a:custGeom>
                <a:solidFill>
                  <a:srgbClr val="8ED6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1" name="Freeform 22"/>
                <p:cNvSpPr>
                  <a:spLocks/>
                </p:cNvSpPr>
                <p:nvPr/>
              </p:nvSpPr>
              <p:spPr bwMode="auto">
                <a:xfrm>
                  <a:off x="1119157" y="3113093"/>
                  <a:ext cx="269747" cy="450785"/>
                </a:xfrm>
                <a:custGeom>
                  <a:avLst/>
                  <a:gdLst>
                    <a:gd name="T0" fmla="*/ 161 w 746"/>
                    <a:gd name="T1" fmla="*/ 14 h 1247"/>
                    <a:gd name="T2" fmla="*/ 247 w 746"/>
                    <a:gd name="T3" fmla="*/ 44 h 1247"/>
                    <a:gd name="T4" fmla="*/ 332 w 746"/>
                    <a:gd name="T5" fmla="*/ 79 h 1247"/>
                    <a:gd name="T6" fmla="*/ 420 w 746"/>
                    <a:gd name="T7" fmla="*/ 120 h 1247"/>
                    <a:gd name="T8" fmla="*/ 503 w 746"/>
                    <a:gd name="T9" fmla="*/ 169 h 1247"/>
                    <a:gd name="T10" fmla="*/ 573 w 746"/>
                    <a:gd name="T11" fmla="*/ 221 h 1247"/>
                    <a:gd name="T12" fmla="*/ 622 w 746"/>
                    <a:gd name="T13" fmla="*/ 276 h 1247"/>
                    <a:gd name="T14" fmla="*/ 640 w 746"/>
                    <a:gd name="T15" fmla="*/ 327 h 1247"/>
                    <a:gd name="T16" fmla="*/ 630 w 746"/>
                    <a:gd name="T17" fmla="*/ 370 h 1247"/>
                    <a:gd name="T18" fmla="*/ 609 w 746"/>
                    <a:gd name="T19" fmla="*/ 412 h 1247"/>
                    <a:gd name="T20" fmla="*/ 589 w 746"/>
                    <a:gd name="T21" fmla="*/ 454 h 1247"/>
                    <a:gd name="T22" fmla="*/ 584 w 746"/>
                    <a:gd name="T23" fmla="*/ 497 h 1247"/>
                    <a:gd name="T24" fmla="*/ 602 w 746"/>
                    <a:gd name="T25" fmla="*/ 537 h 1247"/>
                    <a:gd name="T26" fmla="*/ 634 w 746"/>
                    <a:gd name="T27" fmla="*/ 574 h 1247"/>
                    <a:gd name="T28" fmla="*/ 675 w 746"/>
                    <a:gd name="T29" fmla="*/ 613 h 1247"/>
                    <a:gd name="T30" fmla="*/ 709 w 746"/>
                    <a:gd name="T31" fmla="*/ 656 h 1247"/>
                    <a:gd name="T32" fmla="*/ 725 w 746"/>
                    <a:gd name="T33" fmla="*/ 708 h 1247"/>
                    <a:gd name="T34" fmla="*/ 725 w 746"/>
                    <a:gd name="T35" fmla="*/ 769 h 1247"/>
                    <a:gd name="T36" fmla="*/ 714 w 746"/>
                    <a:gd name="T37" fmla="*/ 832 h 1247"/>
                    <a:gd name="T38" fmla="*/ 699 w 746"/>
                    <a:gd name="T39" fmla="*/ 895 h 1247"/>
                    <a:gd name="T40" fmla="*/ 691 w 746"/>
                    <a:gd name="T41" fmla="*/ 957 h 1247"/>
                    <a:gd name="T42" fmla="*/ 696 w 746"/>
                    <a:gd name="T43" fmla="*/ 1019 h 1247"/>
                    <a:gd name="T44" fmla="*/ 722 w 746"/>
                    <a:gd name="T45" fmla="*/ 1079 h 1247"/>
                    <a:gd name="T46" fmla="*/ 534 w 746"/>
                    <a:gd name="T47" fmla="*/ 1247 h 1247"/>
                    <a:gd name="T48" fmla="*/ 494 w 746"/>
                    <a:gd name="T49" fmla="*/ 1156 h 1247"/>
                    <a:gd name="T50" fmla="*/ 478 w 746"/>
                    <a:gd name="T51" fmla="*/ 1067 h 1247"/>
                    <a:gd name="T52" fmla="*/ 479 w 746"/>
                    <a:gd name="T53" fmla="*/ 983 h 1247"/>
                    <a:gd name="T54" fmla="*/ 491 w 746"/>
                    <a:gd name="T55" fmla="*/ 910 h 1247"/>
                    <a:gd name="T56" fmla="*/ 506 w 746"/>
                    <a:gd name="T57" fmla="*/ 852 h 1247"/>
                    <a:gd name="T58" fmla="*/ 524 w 746"/>
                    <a:gd name="T59" fmla="*/ 794 h 1247"/>
                    <a:gd name="T60" fmla="*/ 535 w 746"/>
                    <a:gd name="T61" fmla="*/ 751 h 1247"/>
                    <a:gd name="T62" fmla="*/ 532 w 746"/>
                    <a:gd name="T63" fmla="*/ 720 h 1247"/>
                    <a:gd name="T64" fmla="*/ 508 w 746"/>
                    <a:gd name="T65" fmla="*/ 690 h 1247"/>
                    <a:gd name="T66" fmla="*/ 473 w 746"/>
                    <a:gd name="T67" fmla="*/ 650 h 1247"/>
                    <a:gd name="T68" fmla="*/ 440 w 746"/>
                    <a:gd name="T69" fmla="*/ 601 h 1247"/>
                    <a:gd name="T70" fmla="*/ 417 w 746"/>
                    <a:gd name="T71" fmla="*/ 542 h 1247"/>
                    <a:gd name="T72" fmla="*/ 409 w 746"/>
                    <a:gd name="T73" fmla="*/ 489 h 1247"/>
                    <a:gd name="T74" fmla="*/ 413 w 746"/>
                    <a:gd name="T75" fmla="*/ 453 h 1247"/>
                    <a:gd name="T76" fmla="*/ 420 w 746"/>
                    <a:gd name="T77" fmla="*/ 421 h 1247"/>
                    <a:gd name="T78" fmla="*/ 431 w 746"/>
                    <a:gd name="T79" fmla="*/ 393 h 1247"/>
                    <a:gd name="T80" fmla="*/ 440 w 746"/>
                    <a:gd name="T81" fmla="*/ 368 h 1247"/>
                    <a:gd name="T82" fmla="*/ 448 w 746"/>
                    <a:gd name="T83" fmla="*/ 345 h 1247"/>
                    <a:gd name="T84" fmla="*/ 449 w 746"/>
                    <a:gd name="T85" fmla="*/ 322 h 1247"/>
                    <a:gd name="T86" fmla="*/ 442 w 746"/>
                    <a:gd name="T87" fmla="*/ 298 h 1247"/>
                    <a:gd name="T88" fmla="*/ 424 w 746"/>
                    <a:gd name="T89" fmla="*/ 274 h 1247"/>
                    <a:gd name="T90" fmla="*/ 391 w 746"/>
                    <a:gd name="T91" fmla="*/ 247 h 1247"/>
                    <a:gd name="T92" fmla="*/ 341 w 746"/>
                    <a:gd name="T93" fmla="*/ 217 h 1247"/>
                    <a:gd name="T94" fmla="*/ 274 w 746"/>
                    <a:gd name="T95" fmla="*/ 182 h 1247"/>
                    <a:gd name="T96" fmla="*/ 183 w 746"/>
                    <a:gd name="T97" fmla="*/ 142 h 1247"/>
                    <a:gd name="T98" fmla="*/ 68 w 746"/>
                    <a:gd name="T99" fmla="*/ 96 h 1247"/>
                    <a:gd name="T100" fmla="*/ 116 w 746"/>
                    <a:gd name="T101" fmla="*/ 0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6" h="1247">
                      <a:moveTo>
                        <a:pt x="116" y="0"/>
                      </a:moveTo>
                      <a:lnTo>
                        <a:pt x="161" y="14"/>
                      </a:lnTo>
                      <a:lnTo>
                        <a:pt x="210" y="29"/>
                      </a:lnTo>
                      <a:lnTo>
                        <a:pt x="247" y="44"/>
                      </a:lnTo>
                      <a:lnTo>
                        <a:pt x="289" y="60"/>
                      </a:lnTo>
                      <a:lnTo>
                        <a:pt x="332" y="79"/>
                      </a:lnTo>
                      <a:lnTo>
                        <a:pt x="376" y="98"/>
                      </a:lnTo>
                      <a:lnTo>
                        <a:pt x="420" y="120"/>
                      </a:lnTo>
                      <a:lnTo>
                        <a:pt x="463" y="143"/>
                      </a:lnTo>
                      <a:lnTo>
                        <a:pt x="503" y="169"/>
                      </a:lnTo>
                      <a:lnTo>
                        <a:pt x="541" y="194"/>
                      </a:lnTo>
                      <a:lnTo>
                        <a:pt x="573" y="221"/>
                      </a:lnTo>
                      <a:lnTo>
                        <a:pt x="601" y="247"/>
                      </a:lnTo>
                      <a:lnTo>
                        <a:pt x="622" y="276"/>
                      </a:lnTo>
                      <a:lnTo>
                        <a:pt x="636" y="304"/>
                      </a:lnTo>
                      <a:lnTo>
                        <a:pt x="640" y="327"/>
                      </a:lnTo>
                      <a:lnTo>
                        <a:pt x="638" y="349"/>
                      </a:lnTo>
                      <a:lnTo>
                        <a:pt x="630" y="370"/>
                      </a:lnTo>
                      <a:lnTo>
                        <a:pt x="621" y="391"/>
                      </a:lnTo>
                      <a:lnTo>
                        <a:pt x="609" y="412"/>
                      </a:lnTo>
                      <a:lnTo>
                        <a:pt x="598" y="433"/>
                      </a:lnTo>
                      <a:lnTo>
                        <a:pt x="589" y="454"/>
                      </a:lnTo>
                      <a:lnTo>
                        <a:pt x="584" y="476"/>
                      </a:lnTo>
                      <a:lnTo>
                        <a:pt x="584" y="497"/>
                      </a:lnTo>
                      <a:lnTo>
                        <a:pt x="590" y="518"/>
                      </a:lnTo>
                      <a:lnTo>
                        <a:pt x="602" y="537"/>
                      </a:lnTo>
                      <a:lnTo>
                        <a:pt x="617" y="555"/>
                      </a:lnTo>
                      <a:lnTo>
                        <a:pt x="634" y="574"/>
                      </a:lnTo>
                      <a:lnTo>
                        <a:pt x="651" y="591"/>
                      </a:lnTo>
                      <a:lnTo>
                        <a:pt x="675" y="613"/>
                      </a:lnTo>
                      <a:lnTo>
                        <a:pt x="693" y="634"/>
                      </a:lnTo>
                      <a:lnTo>
                        <a:pt x="709" y="656"/>
                      </a:lnTo>
                      <a:lnTo>
                        <a:pt x="719" y="676"/>
                      </a:lnTo>
                      <a:lnTo>
                        <a:pt x="725" y="708"/>
                      </a:lnTo>
                      <a:lnTo>
                        <a:pt x="727" y="738"/>
                      </a:lnTo>
                      <a:lnTo>
                        <a:pt x="725" y="769"/>
                      </a:lnTo>
                      <a:lnTo>
                        <a:pt x="720" y="801"/>
                      </a:lnTo>
                      <a:lnTo>
                        <a:pt x="714" y="832"/>
                      </a:lnTo>
                      <a:lnTo>
                        <a:pt x="706" y="864"/>
                      </a:lnTo>
                      <a:lnTo>
                        <a:pt x="699" y="895"/>
                      </a:lnTo>
                      <a:lnTo>
                        <a:pt x="693" y="927"/>
                      </a:lnTo>
                      <a:lnTo>
                        <a:pt x="691" y="957"/>
                      </a:lnTo>
                      <a:lnTo>
                        <a:pt x="691" y="988"/>
                      </a:lnTo>
                      <a:lnTo>
                        <a:pt x="696" y="1019"/>
                      </a:lnTo>
                      <a:lnTo>
                        <a:pt x="705" y="1049"/>
                      </a:lnTo>
                      <a:lnTo>
                        <a:pt x="722" y="1079"/>
                      </a:lnTo>
                      <a:lnTo>
                        <a:pt x="746" y="1108"/>
                      </a:lnTo>
                      <a:lnTo>
                        <a:pt x="534" y="1247"/>
                      </a:lnTo>
                      <a:lnTo>
                        <a:pt x="509" y="1201"/>
                      </a:lnTo>
                      <a:lnTo>
                        <a:pt x="494" y="1156"/>
                      </a:lnTo>
                      <a:lnTo>
                        <a:pt x="483" y="1110"/>
                      </a:lnTo>
                      <a:lnTo>
                        <a:pt x="478" y="1067"/>
                      </a:lnTo>
                      <a:lnTo>
                        <a:pt x="477" y="1023"/>
                      </a:lnTo>
                      <a:lnTo>
                        <a:pt x="479" y="983"/>
                      </a:lnTo>
                      <a:lnTo>
                        <a:pt x="484" y="945"/>
                      </a:lnTo>
                      <a:lnTo>
                        <a:pt x="491" y="910"/>
                      </a:lnTo>
                      <a:lnTo>
                        <a:pt x="499" y="879"/>
                      </a:lnTo>
                      <a:lnTo>
                        <a:pt x="506" y="852"/>
                      </a:lnTo>
                      <a:lnTo>
                        <a:pt x="514" y="820"/>
                      </a:lnTo>
                      <a:lnTo>
                        <a:pt x="524" y="794"/>
                      </a:lnTo>
                      <a:lnTo>
                        <a:pt x="530" y="771"/>
                      </a:lnTo>
                      <a:lnTo>
                        <a:pt x="535" y="751"/>
                      </a:lnTo>
                      <a:lnTo>
                        <a:pt x="536" y="734"/>
                      </a:lnTo>
                      <a:lnTo>
                        <a:pt x="532" y="720"/>
                      </a:lnTo>
                      <a:lnTo>
                        <a:pt x="524" y="707"/>
                      </a:lnTo>
                      <a:lnTo>
                        <a:pt x="508" y="690"/>
                      </a:lnTo>
                      <a:lnTo>
                        <a:pt x="490" y="672"/>
                      </a:lnTo>
                      <a:lnTo>
                        <a:pt x="473" y="650"/>
                      </a:lnTo>
                      <a:lnTo>
                        <a:pt x="456" y="627"/>
                      </a:lnTo>
                      <a:lnTo>
                        <a:pt x="440" y="601"/>
                      </a:lnTo>
                      <a:lnTo>
                        <a:pt x="427" y="574"/>
                      </a:lnTo>
                      <a:lnTo>
                        <a:pt x="417" y="542"/>
                      </a:lnTo>
                      <a:lnTo>
                        <a:pt x="411" y="510"/>
                      </a:lnTo>
                      <a:lnTo>
                        <a:pt x="409" y="489"/>
                      </a:lnTo>
                      <a:lnTo>
                        <a:pt x="410" y="471"/>
                      </a:lnTo>
                      <a:lnTo>
                        <a:pt x="413" y="453"/>
                      </a:lnTo>
                      <a:lnTo>
                        <a:pt x="416" y="437"/>
                      </a:lnTo>
                      <a:lnTo>
                        <a:pt x="420" y="421"/>
                      </a:lnTo>
                      <a:lnTo>
                        <a:pt x="425" y="407"/>
                      </a:lnTo>
                      <a:lnTo>
                        <a:pt x="431" y="393"/>
                      </a:lnTo>
                      <a:lnTo>
                        <a:pt x="436" y="381"/>
                      </a:lnTo>
                      <a:lnTo>
                        <a:pt x="440" y="368"/>
                      </a:lnTo>
                      <a:lnTo>
                        <a:pt x="444" y="356"/>
                      </a:lnTo>
                      <a:lnTo>
                        <a:pt x="448" y="345"/>
                      </a:lnTo>
                      <a:lnTo>
                        <a:pt x="449" y="333"/>
                      </a:lnTo>
                      <a:lnTo>
                        <a:pt x="449" y="322"/>
                      </a:lnTo>
                      <a:lnTo>
                        <a:pt x="447" y="310"/>
                      </a:lnTo>
                      <a:lnTo>
                        <a:pt x="442" y="298"/>
                      </a:lnTo>
                      <a:lnTo>
                        <a:pt x="434" y="286"/>
                      </a:lnTo>
                      <a:lnTo>
                        <a:pt x="424" y="274"/>
                      </a:lnTo>
                      <a:lnTo>
                        <a:pt x="409" y="260"/>
                      </a:lnTo>
                      <a:lnTo>
                        <a:pt x="391" y="247"/>
                      </a:lnTo>
                      <a:lnTo>
                        <a:pt x="368" y="233"/>
                      </a:lnTo>
                      <a:lnTo>
                        <a:pt x="341" y="217"/>
                      </a:lnTo>
                      <a:lnTo>
                        <a:pt x="310" y="200"/>
                      </a:lnTo>
                      <a:lnTo>
                        <a:pt x="274" y="182"/>
                      </a:lnTo>
                      <a:lnTo>
                        <a:pt x="231" y="162"/>
                      </a:lnTo>
                      <a:lnTo>
                        <a:pt x="183" y="142"/>
                      </a:lnTo>
                      <a:lnTo>
                        <a:pt x="129" y="120"/>
                      </a:lnTo>
                      <a:lnTo>
                        <a:pt x="68" y="96"/>
                      </a:lnTo>
                      <a:lnTo>
                        <a:pt x="0" y="71"/>
                      </a:lnTo>
                      <a:lnTo>
                        <a:pt x="116" y="0"/>
                      </a:lnTo>
                      <a:close/>
                    </a:path>
                  </a:pathLst>
                </a:custGeom>
                <a:solidFill>
                  <a:srgbClr val="FFFFFF"/>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kern="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grpSp>
        <p:nvGrpSpPr>
          <p:cNvPr id="2" name="Group 1"/>
          <p:cNvGrpSpPr/>
          <p:nvPr/>
        </p:nvGrpSpPr>
        <p:grpSpPr>
          <a:xfrm>
            <a:off x="822091" y="3930018"/>
            <a:ext cx="5889383" cy="1606404"/>
            <a:chOff x="616568" y="2947514"/>
            <a:chExt cx="4417037" cy="1204803"/>
          </a:xfrm>
        </p:grpSpPr>
        <p:sp>
          <p:nvSpPr>
            <p:cNvPr id="331" name="Rectangle 61"/>
            <p:cNvSpPr/>
            <p:nvPr/>
          </p:nvSpPr>
          <p:spPr bwMode="auto">
            <a:xfrm flipH="1">
              <a:off x="2446126" y="3668682"/>
              <a:ext cx="2125874" cy="46068"/>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0">
                  <a:srgbClr val="FABE3C">
                    <a:alpha val="0"/>
                  </a:srgbClr>
                </a:gs>
                <a:gs pos="100000">
                  <a:srgbClr val="E36800"/>
                </a:gs>
              </a:gsLst>
              <a:lin ang="0" scaled="1"/>
              <a:tileRect/>
            </a:gradFill>
            <a:ln w="76200" cap="flat" cmpd="sng" algn="ctr">
              <a:noFill/>
              <a:prstDash val="solid"/>
              <a:round/>
              <a:headEnd type="none" w="med" len="med"/>
              <a:tailEnd type="none" w="med" len="med"/>
            </a:ln>
            <a:effectLst/>
          </p:spPr>
          <p:txBody>
            <a:bodyPr rot="0" spcFirstLastPara="0"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en-US" sz="24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3" name="TextBox 142"/>
            <p:cNvSpPr txBox="1"/>
            <p:nvPr/>
          </p:nvSpPr>
          <p:spPr>
            <a:xfrm>
              <a:off x="4241639" y="3919338"/>
              <a:ext cx="791966" cy="232979"/>
            </a:xfrm>
            <a:prstGeom prst="rect">
              <a:avLst/>
            </a:prstGeom>
            <a:noFill/>
            <a:effectLst/>
          </p:spPr>
          <p:txBody>
            <a:bodyPr wrap="square" lIns="0" tIns="0" rIns="0" bIns="0" rtlCol="0" anchor="t">
              <a:noAutofit/>
            </a:bodyPr>
            <a:lstStyle/>
            <a:p>
              <a:pPr algn="ctr" defTabSz="1219170" eaLnBrk="0" hangingPunct="0">
                <a:defRPr/>
              </a:pPr>
              <a:r>
                <a:rPr lang="en-US" sz="2133" b="1" kern="0" dirty="0">
                  <a:latin typeface="Open Sans" panose="020B0606030504020204" pitchFamily="34" charset="0"/>
                  <a:ea typeface="Open Sans" panose="020B0606030504020204" pitchFamily="34" charset="0"/>
                  <a:cs typeface="Open Sans" panose="020B0606030504020204" pitchFamily="34" charset="0"/>
                </a:rPr>
                <a:t>Server</a:t>
              </a:r>
            </a:p>
          </p:txBody>
        </p:sp>
        <p:grpSp>
          <p:nvGrpSpPr>
            <p:cNvPr id="150" name="Group 149"/>
            <p:cNvGrpSpPr>
              <a:grpSpLocks noChangeAspect="1"/>
            </p:cNvGrpSpPr>
            <p:nvPr/>
          </p:nvGrpSpPr>
          <p:grpSpPr>
            <a:xfrm>
              <a:off x="4388416" y="3454964"/>
              <a:ext cx="497369" cy="407287"/>
              <a:chOff x="10385425" y="615951"/>
              <a:chExt cx="823913" cy="674688"/>
            </a:xfrm>
          </p:grpSpPr>
          <p:sp useBgFill="1">
            <p:nvSpPr>
              <p:cNvPr id="186" name="Freeform 6"/>
              <p:cNvSpPr>
                <a:spLocks/>
              </p:cNvSpPr>
              <p:nvPr/>
            </p:nvSpPr>
            <p:spPr bwMode="auto">
              <a:xfrm>
                <a:off x="10385425" y="615951"/>
                <a:ext cx="823913" cy="674688"/>
              </a:xfrm>
              <a:custGeom>
                <a:avLst/>
                <a:gdLst>
                  <a:gd name="T0" fmla="*/ 120 w 2596"/>
                  <a:gd name="T1" fmla="*/ 0 h 2126"/>
                  <a:gd name="T2" fmla="*/ 2476 w 2596"/>
                  <a:gd name="T3" fmla="*/ 0 h 2126"/>
                  <a:gd name="T4" fmla="*/ 2504 w 2596"/>
                  <a:gd name="T5" fmla="*/ 3 h 2126"/>
                  <a:gd name="T6" fmla="*/ 2528 w 2596"/>
                  <a:gd name="T7" fmla="*/ 12 h 2126"/>
                  <a:gd name="T8" fmla="*/ 2551 w 2596"/>
                  <a:gd name="T9" fmla="*/ 26 h 2126"/>
                  <a:gd name="T10" fmla="*/ 2569 w 2596"/>
                  <a:gd name="T11" fmla="*/ 44 h 2126"/>
                  <a:gd name="T12" fmla="*/ 2584 w 2596"/>
                  <a:gd name="T13" fmla="*/ 67 h 2126"/>
                  <a:gd name="T14" fmla="*/ 2592 w 2596"/>
                  <a:gd name="T15" fmla="*/ 92 h 2126"/>
                  <a:gd name="T16" fmla="*/ 2596 w 2596"/>
                  <a:gd name="T17" fmla="*/ 119 h 2126"/>
                  <a:gd name="T18" fmla="*/ 2596 w 2596"/>
                  <a:gd name="T19" fmla="*/ 2007 h 2126"/>
                  <a:gd name="T20" fmla="*/ 2592 w 2596"/>
                  <a:gd name="T21" fmla="*/ 2035 h 2126"/>
                  <a:gd name="T22" fmla="*/ 2584 w 2596"/>
                  <a:gd name="T23" fmla="*/ 2060 h 2126"/>
                  <a:gd name="T24" fmla="*/ 2569 w 2596"/>
                  <a:gd name="T25" fmla="*/ 2082 h 2126"/>
                  <a:gd name="T26" fmla="*/ 2551 w 2596"/>
                  <a:gd name="T27" fmla="*/ 2100 h 2126"/>
                  <a:gd name="T28" fmla="*/ 2528 w 2596"/>
                  <a:gd name="T29" fmla="*/ 2114 h 2126"/>
                  <a:gd name="T30" fmla="*/ 2504 w 2596"/>
                  <a:gd name="T31" fmla="*/ 2123 h 2126"/>
                  <a:gd name="T32" fmla="*/ 2476 w 2596"/>
                  <a:gd name="T33" fmla="*/ 2126 h 2126"/>
                  <a:gd name="T34" fmla="*/ 120 w 2596"/>
                  <a:gd name="T35" fmla="*/ 2126 h 2126"/>
                  <a:gd name="T36" fmla="*/ 92 w 2596"/>
                  <a:gd name="T37" fmla="*/ 2123 h 2126"/>
                  <a:gd name="T38" fmla="*/ 67 w 2596"/>
                  <a:gd name="T39" fmla="*/ 2114 h 2126"/>
                  <a:gd name="T40" fmla="*/ 45 w 2596"/>
                  <a:gd name="T41" fmla="*/ 2100 h 2126"/>
                  <a:gd name="T42" fmla="*/ 25 w 2596"/>
                  <a:gd name="T43" fmla="*/ 2082 h 2126"/>
                  <a:gd name="T44" fmla="*/ 12 w 2596"/>
                  <a:gd name="T45" fmla="*/ 2060 h 2126"/>
                  <a:gd name="T46" fmla="*/ 2 w 2596"/>
                  <a:gd name="T47" fmla="*/ 2035 h 2126"/>
                  <a:gd name="T48" fmla="*/ 0 w 2596"/>
                  <a:gd name="T49" fmla="*/ 2007 h 2126"/>
                  <a:gd name="T50" fmla="*/ 0 w 2596"/>
                  <a:gd name="T51" fmla="*/ 119 h 2126"/>
                  <a:gd name="T52" fmla="*/ 2 w 2596"/>
                  <a:gd name="T53" fmla="*/ 92 h 2126"/>
                  <a:gd name="T54" fmla="*/ 12 w 2596"/>
                  <a:gd name="T55" fmla="*/ 67 h 2126"/>
                  <a:gd name="T56" fmla="*/ 25 w 2596"/>
                  <a:gd name="T57" fmla="*/ 44 h 2126"/>
                  <a:gd name="T58" fmla="*/ 45 w 2596"/>
                  <a:gd name="T59" fmla="*/ 26 h 2126"/>
                  <a:gd name="T60" fmla="*/ 67 w 2596"/>
                  <a:gd name="T61" fmla="*/ 12 h 2126"/>
                  <a:gd name="T62" fmla="*/ 92 w 2596"/>
                  <a:gd name="T63" fmla="*/ 3 h 2126"/>
                  <a:gd name="T64" fmla="*/ 120 w 2596"/>
                  <a:gd name="T65" fmla="*/ 0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96" h="2126">
                    <a:moveTo>
                      <a:pt x="120" y="0"/>
                    </a:moveTo>
                    <a:lnTo>
                      <a:pt x="2476" y="0"/>
                    </a:lnTo>
                    <a:lnTo>
                      <a:pt x="2504" y="3"/>
                    </a:lnTo>
                    <a:lnTo>
                      <a:pt x="2528" y="12"/>
                    </a:lnTo>
                    <a:lnTo>
                      <a:pt x="2551" y="26"/>
                    </a:lnTo>
                    <a:lnTo>
                      <a:pt x="2569" y="44"/>
                    </a:lnTo>
                    <a:lnTo>
                      <a:pt x="2584" y="67"/>
                    </a:lnTo>
                    <a:lnTo>
                      <a:pt x="2592" y="92"/>
                    </a:lnTo>
                    <a:lnTo>
                      <a:pt x="2596" y="119"/>
                    </a:lnTo>
                    <a:lnTo>
                      <a:pt x="2596" y="2007"/>
                    </a:lnTo>
                    <a:lnTo>
                      <a:pt x="2592" y="2035"/>
                    </a:lnTo>
                    <a:lnTo>
                      <a:pt x="2584" y="2060"/>
                    </a:lnTo>
                    <a:lnTo>
                      <a:pt x="2569" y="2082"/>
                    </a:lnTo>
                    <a:lnTo>
                      <a:pt x="2551" y="2100"/>
                    </a:lnTo>
                    <a:lnTo>
                      <a:pt x="2528" y="2114"/>
                    </a:lnTo>
                    <a:lnTo>
                      <a:pt x="2504" y="2123"/>
                    </a:lnTo>
                    <a:lnTo>
                      <a:pt x="2476" y="2126"/>
                    </a:lnTo>
                    <a:lnTo>
                      <a:pt x="120" y="2126"/>
                    </a:lnTo>
                    <a:lnTo>
                      <a:pt x="92" y="2123"/>
                    </a:lnTo>
                    <a:lnTo>
                      <a:pt x="67" y="2114"/>
                    </a:lnTo>
                    <a:lnTo>
                      <a:pt x="45" y="2100"/>
                    </a:lnTo>
                    <a:lnTo>
                      <a:pt x="25" y="2082"/>
                    </a:lnTo>
                    <a:lnTo>
                      <a:pt x="12" y="2060"/>
                    </a:lnTo>
                    <a:lnTo>
                      <a:pt x="2" y="2035"/>
                    </a:lnTo>
                    <a:lnTo>
                      <a:pt x="0" y="2007"/>
                    </a:lnTo>
                    <a:lnTo>
                      <a:pt x="0" y="119"/>
                    </a:lnTo>
                    <a:lnTo>
                      <a:pt x="2" y="92"/>
                    </a:lnTo>
                    <a:lnTo>
                      <a:pt x="12" y="67"/>
                    </a:lnTo>
                    <a:lnTo>
                      <a:pt x="25" y="44"/>
                    </a:lnTo>
                    <a:lnTo>
                      <a:pt x="45" y="26"/>
                    </a:lnTo>
                    <a:lnTo>
                      <a:pt x="67" y="12"/>
                    </a:lnTo>
                    <a:lnTo>
                      <a:pt x="92" y="3"/>
                    </a:lnTo>
                    <a:lnTo>
                      <a:pt x="120"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7" name="Freeform 7"/>
              <p:cNvSpPr>
                <a:spLocks noEditPoints="1"/>
              </p:cNvSpPr>
              <p:nvPr/>
            </p:nvSpPr>
            <p:spPr bwMode="auto">
              <a:xfrm>
                <a:off x="10542588" y="806451"/>
                <a:ext cx="520700" cy="277813"/>
              </a:xfrm>
              <a:custGeom>
                <a:avLst/>
                <a:gdLst>
                  <a:gd name="T0" fmla="*/ 664 w 1638"/>
                  <a:gd name="T1" fmla="*/ 663 h 872"/>
                  <a:gd name="T2" fmla="*/ 0 w 1638"/>
                  <a:gd name="T3" fmla="*/ 782 h 872"/>
                  <a:gd name="T4" fmla="*/ 0 w 1638"/>
                  <a:gd name="T5" fmla="*/ 361 h 872"/>
                  <a:gd name="T6" fmla="*/ 664 w 1638"/>
                  <a:gd name="T7" fmla="*/ 480 h 872"/>
                  <a:gd name="T8" fmla="*/ 0 w 1638"/>
                  <a:gd name="T9" fmla="*/ 361 h 872"/>
                  <a:gd name="T10" fmla="*/ 1638 w 1638"/>
                  <a:gd name="T11" fmla="*/ 761 h 872"/>
                  <a:gd name="T12" fmla="*/ 1592 w 1638"/>
                  <a:gd name="T13" fmla="*/ 802 h 872"/>
                  <a:gd name="T14" fmla="*/ 1530 w 1638"/>
                  <a:gd name="T15" fmla="*/ 833 h 872"/>
                  <a:gd name="T16" fmla="*/ 1456 w 1638"/>
                  <a:gd name="T17" fmla="*/ 853 h 872"/>
                  <a:gd name="T18" fmla="*/ 1378 w 1638"/>
                  <a:gd name="T19" fmla="*/ 865 h 872"/>
                  <a:gd name="T20" fmla="*/ 1305 w 1638"/>
                  <a:gd name="T21" fmla="*/ 870 h 872"/>
                  <a:gd name="T22" fmla="*/ 1239 w 1638"/>
                  <a:gd name="T23" fmla="*/ 872 h 872"/>
                  <a:gd name="T24" fmla="*/ 1175 w 1638"/>
                  <a:gd name="T25" fmla="*/ 870 h 872"/>
                  <a:gd name="T26" fmla="*/ 1101 w 1638"/>
                  <a:gd name="T27" fmla="*/ 865 h 872"/>
                  <a:gd name="T28" fmla="*/ 1024 w 1638"/>
                  <a:gd name="T29" fmla="*/ 853 h 872"/>
                  <a:gd name="T30" fmla="*/ 950 w 1638"/>
                  <a:gd name="T31" fmla="*/ 833 h 872"/>
                  <a:gd name="T32" fmla="*/ 887 w 1638"/>
                  <a:gd name="T33" fmla="*/ 802 h 872"/>
                  <a:gd name="T34" fmla="*/ 840 w 1638"/>
                  <a:gd name="T35" fmla="*/ 761 h 872"/>
                  <a:gd name="T36" fmla="*/ 873 w 1638"/>
                  <a:gd name="T37" fmla="*/ 309 h 872"/>
                  <a:gd name="T38" fmla="*/ 953 w 1638"/>
                  <a:gd name="T39" fmla="*/ 339 h 872"/>
                  <a:gd name="T40" fmla="*/ 1046 w 1638"/>
                  <a:gd name="T41" fmla="*/ 359 h 872"/>
                  <a:gd name="T42" fmla="*/ 1144 w 1638"/>
                  <a:gd name="T43" fmla="*/ 371 h 872"/>
                  <a:gd name="T44" fmla="*/ 1239 w 1638"/>
                  <a:gd name="T45" fmla="*/ 373 h 872"/>
                  <a:gd name="T46" fmla="*/ 1336 w 1638"/>
                  <a:gd name="T47" fmla="*/ 371 h 872"/>
                  <a:gd name="T48" fmla="*/ 1434 w 1638"/>
                  <a:gd name="T49" fmla="*/ 359 h 872"/>
                  <a:gd name="T50" fmla="*/ 1526 w 1638"/>
                  <a:gd name="T51" fmla="*/ 339 h 872"/>
                  <a:gd name="T52" fmla="*/ 1606 w 1638"/>
                  <a:gd name="T53" fmla="*/ 309 h 872"/>
                  <a:gd name="T54" fmla="*/ 0 w 1638"/>
                  <a:gd name="T55" fmla="*/ 59 h 872"/>
                  <a:gd name="T56" fmla="*/ 664 w 1638"/>
                  <a:gd name="T57" fmla="*/ 177 h 872"/>
                  <a:gd name="T58" fmla="*/ 0 w 1638"/>
                  <a:gd name="T59" fmla="*/ 59 h 872"/>
                  <a:gd name="T60" fmla="*/ 1299 w 1638"/>
                  <a:gd name="T61" fmla="*/ 1 h 872"/>
                  <a:gd name="T62" fmla="*/ 1407 w 1638"/>
                  <a:gd name="T63" fmla="*/ 12 h 872"/>
                  <a:gd name="T64" fmla="*/ 1502 w 1638"/>
                  <a:gd name="T65" fmla="*/ 30 h 872"/>
                  <a:gd name="T66" fmla="*/ 1574 w 1638"/>
                  <a:gd name="T67" fmla="*/ 56 h 872"/>
                  <a:gd name="T68" fmla="*/ 1621 w 1638"/>
                  <a:gd name="T69" fmla="*/ 88 h 872"/>
                  <a:gd name="T70" fmla="*/ 1638 w 1638"/>
                  <a:gd name="T71" fmla="*/ 123 h 872"/>
                  <a:gd name="T72" fmla="*/ 1621 w 1638"/>
                  <a:gd name="T73" fmla="*/ 158 h 872"/>
                  <a:gd name="T74" fmla="*/ 1574 w 1638"/>
                  <a:gd name="T75" fmla="*/ 189 h 872"/>
                  <a:gd name="T76" fmla="*/ 1502 w 1638"/>
                  <a:gd name="T77" fmla="*/ 216 h 872"/>
                  <a:gd name="T78" fmla="*/ 1407 w 1638"/>
                  <a:gd name="T79" fmla="*/ 234 h 872"/>
                  <a:gd name="T80" fmla="*/ 1299 w 1638"/>
                  <a:gd name="T81" fmla="*/ 245 h 872"/>
                  <a:gd name="T82" fmla="*/ 1180 w 1638"/>
                  <a:gd name="T83" fmla="*/ 245 h 872"/>
                  <a:gd name="T84" fmla="*/ 1071 w 1638"/>
                  <a:gd name="T85" fmla="*/ 234 h 872"/>
                  <a:gd name="T86" fmla="*/ 978 w 1638"/>
                  <a:gd name="T87" fmla="*/ 216 h 872"/>
                  <a:gd name="T88" fmla="*/ 904 w 1638"/>
                  <a:gd name="T89" fmla="*/ 189 h 872"/>
                  <a:gd name="T90" fmla="*/ 857 w 1638"/>
                  <a:gd name="T91" fmla="*/ 158 h 872"/>
                  <a:gd name="T92" fmla="*/ 840 w 1638"/>
                  <a:gd name="T93" fmla="*/ 123 h 872"/>
                  <a:gd name="T94" fmla="*/ 857 w 1638"/>
                  <a:gd name="T95" fmla="*/ 88 h 872"/>
                  <a:gd name="T96" fmla="*/ 904 w 1638"/>
                  <a:gd name="T97" fmla="*/ 56 h 872"/>
                  <a:gd name="T98" fmla="*/ 978 w 1638"/>
                  <a:gd name="T99" fmla="*/ 30 h 872"/>
                  <a:gd name="T100" fmla="*/ 1071 w 1638"/>
                  <a:gd name="T101" fmla="*/ 12 h 872"/>
                  <a:gd name="T102" fmla="*/ 1180 w 1638"/>
                  <a:gd name="T103" fmla="*/ 1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38" h="872">
                    <a:moveTo>
                      <a:pt x="0" y="663"/>
                    </a:moveTo>
                    <a:lnTo>
                      <a:pt x="664" y="663"/>
                    </a:lnTo>
                    <a:lnTo>
                      <a:pt x="664" y="782"/>
                    </a:lnTo>
                    <a:lnTo>
                      <a:pt x="0" y="782"/>
                    </a:lnTo>
                    <a:lnTo>
                      <a:pt x="0" y="663"/>
                    </a:lnTo>
                    <a:close/>
                    <a:moveTo>
                      <a:pt x="0" y="361"/>
                    </a:moveTo>
                    <a:lnTo>
                      <a:pt x="664" y="361"/>
                    </a:lnTo>
                    <a:lnTo>
                      <a:pt x="664" y="480"/>
                    </a:lnTo>
                    <a:lnTo>
                      <a:pt x="0" y="480"/>
                    </a:lnTo>
                    <a:lnTo>
                      <a:pt x="0" y="361"/>
                    </a:lnTo>
                    <a:close/>
                    <a:moveTo>
                      <a:pt x="1638" y="291"/>
                    </a:moveTo>
                    <a:lnTo>
                      <a:pt x="1638" y="761"/>
                    </a:lnTo>
                    <a:lnTo>
                      <a:pt x="1618" y="783"/>
                    </a:lnTo>
                    <a:lnTo>
                      <a:pt x="1592" y="802"/>
                    </a:lnTo>
                    <a:lnTo>
                      <a:pt x="1562" y="819"/>
                    </a:lnTo>
                    <a:lnTo>
                      <a:pt x="1530" y="833"/>
                    </a:lnTo>
                    <a:lnTo>
                      <a:pt x="1493" y="843"/>
                    </a:lnTo>
                    <a:lnTo>
                      <a:pt x="1456" y="853"/>
                    </a:lnTo>
                    <a:lnTo>
                      <a:pt x="1417" y="859"/>
                    </a:lnTo>
                    <a:lnTo>
                      <a:pt x="1378" y="865"/>
                    </a:lnTo>
                    <a:lnTo>
                      <a:pt x="1341" y="868"/>
                    </a:lnTo>
                    <a:lnTo>
                      <a:pt x="1305" y="870"/>
                    </a:lnTo>
                    <a:lnTo>
                      <a:pt x="1271" y="871"/>
                    </a:lnTo>
                    <a:lnTo>
                      <a:pt x="1239" y="872"/>
                    </a:lnTo>
                    <a:lnTo>
                      <a:pt x="1209" y="871"/>
                    </a:lnTo>
                    <a:lnTo>
                      <a:pt x="1175" y="870"/>
                    </a:lnTo>
                    <a:lnTo>
                      <a:pt x="1139" y="868"/>
                    </a:lnTo>
                    <a:lnTo>
                      <a:pt x="1101" y="865"/>
                    </a:lnTo>
                    <a:lnTo>
                      <a:pt x="1063" y="859"/>
                    </a:lnTo>
                    <a:lnTo>
                      <a:pt x="1024" y="853"/>
                    </a:lnTo>
                    <a:lnTo>
                      <a:pt x="987" y="843"/>
                    </a:lnTo>
                    <a:lnTo>
                      <a:pt x="950" y="833"/>
                    </a:lnTo>
                    <a:lnTo>
                      <a:pt x="916" y="819"/>
                    </a:lnTo>
                    <a:lnTo>
                      <a:pt x="887" y="802"/>
                    </a:lnTo>
                    <a:lnTo>
                      <a:pt x="861" y="784"/>
                    </a:lnTo>
                    <a:lnTo>
                      <a:pt x="840" y="761"/>
                    </a:lnTo>
                    <a:lnTo>
                      <a:pt x="840" y="291"/>
                    </a:lnTo>
                    <a:lnTo>
                      <a:pt x="873" y="309"/>
                    </a:lnTo>
                    <a:lnTo>
                      <a:pt x="912" y="326"/>
                    </a:lnTo>
                    <a:lnTo>
                      <a:pt x="953" y="339"/>
                    </a:lnTo>
                    <a:lnTo>
                      <a:pt x="999" y="350"/>
                    </a:lnTo>
                    <a:lnTo>
                      <a:pt x="1046" y="359"/>
                    </a:lnTo>
                    <a:lnTo>
                      <a:pt x="1094" y="366"/>
                    </a:lnTo>
                    <a:lnTo>
                      <a:pt x="1144" y="371"/>
                    </a:lnTo>
                    <a:lnTo>
                      <a:pt x="1192" y="373"/>
                    </a:lnTo>
                    <a:lnTo>
                      <a:pt x="1239" y="373"/>
                    </a:lnTo>
                    <a:lnTo>
                      <a:pt x="1286" y="373"/>
                    </a:lnTo>
                    <a:lnTo>
                      <a:pt x="1336" y="371"/>
                    </a:lnTo>
                    <a:lnTo>
                      <a:pt x="1384" y="366"/>
                    </a:lnTo>
                    <a:lnTo>
                      <a:pt x="1434" y="359"/>
                    </a:lnTo>
                    <a:lnTo>
                      <a:pt x="1481" y="350"/>
                    </a:lnTo>
                    <a:lnTo>
                      <a:pt x="1526" y="339"/>
                    </a:lnTo>
                    <a:lnTo>
                      <a:pt x="1568" y="326"/>
                    </a:lnTo>
                    <a:lnTo>
                      <a:pt x="1606" y="309"/>
                    </a:lnTo>
                    <a:lnTo>
                      <a:pt x="1638" y="291"/>
                    </a:lnTo>
                    <a:close/>
                    <a:moveTo>
                      <a:pt x="0" y="59"/>
                    </a:moveTo>
                    <a:lnTo>
                      <a:pt x="664" y="59"/>
                    </a:lnTo>
                    <a:lnTo>
                      <a:pt x="664" y="177"/>
                    </a:lnTo>
                    <a:lnTo>
                      <a:pt x="0" y="177"/>
                    </a:lnTo>
                    <a:lnTo>
                      <a:pt x="0" y="59"/>
                    </a:lnTo>
                    <a:close/>
                    <a:moveTo>
                      <a:pt x="1239" y="0"/>
                    </a:moveTo>
                    <a:lnTo>
                      <a:pt x="1299" y="1"/>
                    </a:lnTo>
                    <a:lnTo>
                      <a:pt x="1355" y="6"/>
                    </a:lnTo>
                    <a:lnTo>
                      <a:pt x="1407" y="12"/>
                    </a:lnTo>
                    <a:lnTo>
                      <a:pt x="1457" y="20"/>
                    </a:lnTo>
                    <a:lnTo>
                      <a:pt x="1502" y="30"/>
                    </a:lnTo>
                    <a:lnTo>
                      <a:pt x="1540" y="42"/>
                    </a:lnTo>
                    <a:lnTo>
                      <a:pt x="1574" y="56"/>
                    </a:lnTo>
                    <a:lnTo>
                      <a:pt x="1602" y="71"/>
                    </a:lnTo>
                    <a:lnTo>
                      <a:pt x="1621" y="88"/>
                    </a:lnTo>
                    <a:lnTo>
                      <a:pt x="1635" y="105"/>
                    </a:lnTo>
                    <a:lnTo>
                      <a:pt x="1638" y="123"/>
                    </a:lnTo>
                    <a:lnTo>
                      <a:pt x="1635" y="141"/>
                    </a:lnTo>
                    <a:lnTo>
                      <a:pt x="1621" y="158"/>
                    </a:lnTo>
                    <a:lnTo>
                      <a:pt x="1602" y="175"/>
                    </a:lnTo>
                    <a:lnTo>
                      <a:pt x="1574" y="189"/>
                    </a:lnTo>
                    <a:lnTo>
                      <a:pt x="1540" y="204"/>
                    </a:lnTo>
                    <a:lnTo>
                      <a:pt x="1502" y="216"/>
                    </a:lnTo>
                    <a:lnTo>
                      <a:pt x="1457" y="226"/>
                    </a:lnTo>
                    <a:lnTo>
                      <a:pt x="1407" y="234"/>
                    </a:lnTo>
                    <a:lnTo>
                      <a:pt x="1355" y="240"/>
                    </a:lnTo>
                    <a:lnTo>
                      <a:pt x="1299" y="245"/>
                    </a:lnTo>
                    <a:lnTo>
                      <a:pt x="1239" y="246"/>
                    </a:lnTo>
                    <a:lnTo>
                      <a:pt x="1180" y="245"/>
                    </a:lnTo>
                    <a:lnTo>
                      <a:pt x="1124" y="240"/>
                    </a:lnTo>
                    <a:lnTo>
                      <a:pt x="1071" y="234"/>
                    </a:lnTo>
                    <a:lnTo>
                      <a:pt x="1023" y="226"/>
                    </a:lnTo>
                    <a:lnTo>
                      <a:pt x="978" y="216"/>
                    </a:lnTo>
                    <a:lnTo>
                      <a:pt x="938" y="204"/>
                    </a:lnTo>
                    <a:lnTo>
                      <a:pt x="904" y="189"/>
                    </a:lnTo>
                    <a:lnTo>
                      <a:pt x="878" y="175"/>
                    </a:lnTo>
                    <a:lnTo>
                      <a:pt x="857" y="158"/>
                    </a:lnTo>
                    <a:lnTo>
                      <a:pt x="845" y="141"/>
                    </a:lnTo>
                    <a:lnTo>
                      <a:pt x="840" y="123"/>
                    </a:lnTo>
                    <a:lnTo>
                      <a:pt x="845" y="105"/>
                    </a:lnTo>
                    <a:lnTo>
                      <a:pt x="857" y="88"/>
                    </a:lnTo>
                    <a:lnTo>
                      <a:pt x="878" y="71"/>
                    </a:lnTo>
                    <a:lnTo>
                      <a:pt x="904" y="56"/>
                    </a:lnTo>
                    <a:lnTo>
                      <a:pt x="938" y="42"/>
                    </a:lnTo>
                    <a:lnTo>
                      <a:pt x="978" y="30"/>
                    </a:lnTo>
                    <a:lnTo>
                      <a:pt x="1023" y="20"/>
                    </a:lnTo>
                    <a:lnTo>
                      <a:pt x="1071" y="12"/>
                    </a:lnTo>
                    <a:lnTo>
                      <a:pt x="1124" y="6"/>
                    </a:lnTo>
                    <a:lnTo>
                      <a:pt x="1180" y="1"/>
                    </a:lnTo>
                    <a:lnTo>
                      <a:pt x="1239"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8" name="Freeform 8"/>
              <p:cNvSpPr>
                <a:spLocks noEditPoints="1"/>
              </p:cNvSpPr>
              <p:nvPr/>
            </p:nvSpPr>
            <p:spPr bwMode="auto">
              <a:xfrm>
                <a:off x="10423525" y="654051"/>
                <a:ext cx="747713" cy="600075"/>
              </a:xfrm>
              <a:custGeom>
                <a:avLst/>
                <a:gdLst>
                  <a:gd name="T0" fmla="*/ 174 w 2356"/>
                  <a:gd name="T1" fmla="*/ 174 h 1888"/>
                  <a:gd name="T2" fmla="*/ 174 w 2356"/>
                  <a:gd name="T3" fmla="*/ 1598 h 1888"/>
                  <a:gd name="T4" fmla="*/ 2182 w 2356"/>
                  <a:gd name="T5" fmla="*/ 1598 h 1888"/>
                  <a:gd name="T6" fmla="*/ 2182 w 2356"/>
                  <a:gd name="T7" fmla="*/ 174 h 1888"/>
                  <a:gd name="T8" fmla="*/ 174 w 2356"/>
                  <a:gd name="T9" fmla="*/ 174 h 1888"/>
                  <a:gd name="T10" fmla="*/ 0 w 2356"/>
                  <a:gd name="T11" fmla="*/ 0 h 1888"/>
                  <a:gd name="T12" fmla="*/ 2356 w 2356"/>
                  <a:gd name="T13" fmla="*/ 0 h 1888"/>
                  <a:gd name="T14" fmla="*/ 2356 w 2356"/>
                  <a:gd name="T15" fmla="*/ 1888 h 1888"/>
                  <a:gd name="T16" fmla="*/ 0 w 2356"/>
                  <a:gd name="T17" fmla="*/ 1888 h 1888"/>
                  <a:gd name="T18" fmla="*/ 0 w 2356"/>
                  <a:gd name="T19" fmla="*/ 0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6" h="1888">
                    <a:moveTo>
                      <a:pt x="174" y="174"/>
                    </a:moveTo>
                    <a:lnTo>
                      <a:pt x="174" y="1598"/>
                    </a:lnTo>
                    <a:lnTo>
                      <a:pt x="2182" y="1598"/>
                    </a:lnTo>
                    <a:lnTo>
                      <a:pt x="2182" y="174"/>
                    </a:lnTo>
                    <a:lnTo>
                      <a:pt x="174" y="174"/>
                    </a:lnTo>
                    <a:close/>
                    <a:moveTo>
                      <a:pt x="0" y="0"/>
                    </a:moveTo>
                    <a:lnTo>
                      <a:pt x="2356" y="0"/>
                    </a:lnTo>
                    <a:lnTo>
                      <a:pt x="2356" y="1888"/>
                    </a:lnTo>
                    <a:lnTo>
                      <a:pt x="0" y="1888"/>
                    </a:lnTo>
                    <a:lnTo>
                      <a:pt x="0"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22" name="Group 321"/>
            <p:cNvGrpSpPr/>
            <p:nvPr/>
          </p:nvGrpSpPr>
          <p:grpSpPr>
            <a:xfrm>
              <a:off x="616568" y="2947514"/>
              <a:ext cx="2698132" cy="1054670"/>
              <a:chOff x="556653" y="2947514"/>
              <a:chExt cx="2698132" cy="1054670"/>
            </a:xfrm>
          </p:grpSpPr>
          <p:grpSp>
            <p:nvGrpSpPr>
              <p:cNvPr id="198" name="Group 197"/>
              <p:cNvGrpSpPr/>
              <p:nvPr/>
            </p:nvGrpSpPr>
            <p:grpSpPr>
              <a:xfrm>
                <a:off x="1254943" y="3448954"/>
                <a:ext cx="1301552" cy="553230"/>
                <a:chOff x="2952189" y="1994644"/>
                <a:chExt cx="2191311" cy="988728"/>
              </a:xfrm>
            </p:grpSpPr>
            <p:grpSp>
              <p:nvGrpSpPr>
                <p:cNvPr id="199" name="Group 198"/>
                <p:cNvGrpSpPr/>
                <p:nvPr/>
              </p:nvGrpSpPr>
              <p:grpSpPr>
                <a:xfrm>
                  <a:off x="3923079" y="1994644"/>
                  <a:ext cx="1220421" cy="988728"/>
                  <a:chOff x="5562600" y="2131622"/>
                  <a:chExt cx="1220421" cy="988728"/>
                </a:xfrm>
              </p:grpSpPr>
              <p:grpSp>
                <p:nvGrpSpPr>
                  <p:cNvPr id="309" name="Group 308"/>
                  <p:cNvGrpSpPr>
                    <a:grpSpLocks noChangeAspect="1"/>
                  </p:cNvGrpSpPr>
                  <p:nvPr/>
                </p:nvGrpSpPr>
                <p:grpSpPr>
                  <a:xfrm>
                    <a:off x="6003576" y="2131622"/>
                    <a:ext cx="779445" cy="816178"/>
                    <a:chOff x="14953974" y="2404795"/>
                    <a:chExt cx="521030" cy="545581"/>
                  </a:xfrm>
                </p:grpSpPr>
                <p:sp useBgFill="1">
                  <p:nvSpPr>
                    <p:cNvPr id="317" name="Freeform 112"/>
                    <p:cNvSpPr>
                      <a:spLocks/>
                    </p:cNvSpPr>
                    <p:nvPr/>
                  </p:nvSpPr>
                  <p:spPr bwMode="auto">
                    <a:xfrm>
                      <a:off x="14953974" y="2404795"/>
                      <a:ext cx="521030" cy="545581"/>
                    </a:xfrm>
                    <a:custGeom>
                      <a:avLst/>
                      <a:gdLst>
                        <a:gd name="T0" fmla="*/ 1001 w 1908"/>
                        <a:gd name="T1" fmla="*/ 0 h 1998"/>
                        <a:gd name="T2" fmla="*/ 1103 w 1908"/>
                        <a:gd name="T3" fmla="*/ 5 h 1998"/>
                        <a:gd name="T4" fmla="*/ 1212 w 1908"/>
                        <a:gd name="T5" fmla="*/ 14 h 1998"/>
                        <a:gd name="T6" fmla="*/ 1322 w 1908"/>
                        <a:gd name="T7" fmla="*/ 27 h 1998"/>
                        <a:gd name="T8" fmla="*/ 1432 w 1908"/>
                        <a:gd name="T9" fmla="*/ 45 h 1998"/>
                        <a:gd name="T10" fmla="*/ 1538 w 1908"/>
                        <a:gd name="T11" fmla="*/ 70 h 1998"/>
                        <a:gd name="T12" fmla="*/ 1637 w 1908"/>
                        <a:gd name="T13" fmla="*/ 102 h 1998"/>
                        <a:gd name="T14" fmla="*/ 1725 w 1908"/>
                        <a:gd name="T15" fmla="*/ 141 h 1998"/>
                        <a:gd name="T16" fmla="*/ 1800 w 1908"/>
                        <a:gd name="T17" fmla="*/ 186 h 1998"/>
                        <a:gd name="T18" fmla="*/ 1858 w 1908"/>
                        <a:gd name="T19" fmla="*/ 241 h 1998"/>
                        <a:gd name="T20" fmla="*/ 1895 w 1908"/>
                        <a:gd name="T21" fmla="*/ 304 h 1998"/>
                        <a:gd name="T22" fmla="*/ 1908 w 1908"/>
                        <a:gd name="T23" fmla="*/ 378 h 1998"/>
                        <a:gd name="T24" fmla="*/ 1908 w 1908"/>
                        <a:gd name="T25" fmla="*/ 404 h 1998"/>
                        <a:gd name="T26" fmla="*/ 1908 w 1908"/>
                        <a:gd name="T27" fmla="*/ 651 h 1998"/>
                        <a:gd name="T28" fmla="*/ 1908 w 1908"/>
                        <a:gd name="T29" fmla="*/ 832 h 1998"/>
                        <a:gd name="T30" fmla="*/ 1908 w 1908"/>
                        <a:gd name="T31" fmla="*/ 964 h 1998"/>
                        <a:gd name="T32" fmla="*/ 1908 w 1908"/>
                        <a:gd name="T33" fmla="*/ 1097 h 1998"/>
                        <a:gd name="T34" fmla="*/ 1908 w 1908"/>
                        <a:gd name="T35" fmla="*/ 1288 h 1998"/>
                        <a:gd name="T36" fmla="*/ 1908 w 1908"/>
                        <a:gd name="T37" fmla="*/ 1403 h 1998"/>
                        <a:gd name="T38" fmla="*/ 1908 w 1908"/>
                        <a:gd name="T39" fmla="*/ 1502 h 1998"/>
                        <a:gd name="T40" fmla="*/ 1908 w 1908"/>
                        <a:gd name="T41" fmla="*/ 1629 h 1998"/>
                        <a:gd name="T42" fmla="*/ 1908 w 1908"/>
                        <a:gd name="T43" fmla="*/ 1646 h 1998"/>
                        <a:gd name="T44" fmla="*/ 1897 w 1908"/>
                        <a:gd name="T45" fmla="*/ 1695 h 1998"/>
                        <a:gd name="T46" fmla="*/ 1851 w 1908"/>
                        <a:gd name="T47" fmla="*/ 1757 h 1998"/>
                        <a:gd name="T48" fmla="*/ 1771 w 1908"/>
                        <a:gd name="T49" fmla="*/ 1824 h 1998"/>
                        <a:gd name="T50" fmla="*/ 1675 w 1908"/>
                        <a:gd name="T51" fmla="*/ 1878 h 1998"/>
                        <a:gd name="T52" fmla="*/ 1566 w 1908"/>
                        <a:gd name="T53" fmla="*/ 1920 h 1998"/>
                        <a:gd name="T54" fmla="*/ 1449 w 1908"/>
                        <a:gd name="T55" fmla="*/ 1952 h 1998"/>
                        <a:gd name="T56" fmla="*/ 1324 w 1908"/>
                        <a:gd name="T57" fmla="*/ 1974 h 1998"/>
                        <a:gd name="T58" fmla="*/ 1198 w 1908"/>
                        <a:gd name="T59" fmla="*/ 1988 h 1998"/>
                        <a:gd name="T60" fmla="*/ 1074 w 1908"/>
                        <a:gd name="T61" fmla="*/ 1995 h 1998"/>
                        <a:gd name="T62" fmla="*/ 953 w 1908"/>
                        <a:gd name="T63" fmla="*/ 1998 h 1998"/>
                        <a:gd name="T64" fmla="*/ 834 w 1908"/>
                        <a:gd name="T65" fmla="*/ 1995 h 1998"/>
                        <a:gd name="T66" fmla="*/ 710 w 1908"/>
                        <a:gd name="T67" fmla="*/ 1988 h 1998"/>
                        <a:gd name="T68" fmla="*/ 584 w 1908"/>
                        <a:gd name="T69" fmla="*/ 1974 h 1998"/>
                        <a:gd name="T70" fmla="*/ 459 w 1908"/>
                        <a:gd name="T71" fmla="*/ 1952 h 1998"/>
                        <a:gd name="T72" fmla="*/ 342 w 1908"/>
                        <a:gd name="T73" fmla="*/ 1920 h 1998"/>
                        <a:gd name="T74" fmla="*/ 233 w 1908"/>
                        <a:gd name="T75" fmla="*/ 1878 h 1998"/>
                        <a:gd name="T76" fmla="*/ 137 w 1908"/>
                        <a:gd name="T77" fmla="*/ 1824 h 1998"/>
                        <a:gd name="T78" fmla="*/ 57 w 1908"/>
                        <a:gd name="T79" fmla="*/ 1757 h 1998"/>
                        <a:gd name="T80" fmla="*/ 11 w 1908"/>
                        <a:gd name="T81" fmla="*/ 1695 h 1998"/>
                        <a:gd name="T82" fmla="*/ 0 w 1908"/>
                        <a:gd name="T83" fmla="*/ 1646 h 1998"/>
                        <a:gd name="T84" fmla="*/ 0 w 1908"/>
                        <a:gd name="T85" fmla="*/ 1629 h 1998"/>
                        <a:gd name="T86" fmla="*/ 0 w 1908"/>
                        <a:gd name="T87" fmla="*/ 1403 h 1998"/>
                        <a:gd name="T88" fmla="*/ 0 w 1908"/>
                        <a:gd name="T89" fmla="*/ 1226 h 1998"/>
                        <a:gd name="T90" fmla="*/ 0 w 1908"/>
                        <a:gd name="T91" fmla="*/ 1097 h 1998"/>
                        <a:gd name="T92" fmla="*/ 0 w 1908"/>
                        <a:gd name="T93" fmla="*/ 964 h 1998"/>
                        <a:gd name="T94" fmla="*/ 0 w 1908"/>
                        <a:gd name="T95" fmla="*/ 769 h 1998"/>
                        <a:gd name="T96" fmla="*/ 0 w 1908"/>
                        <a:gd name="T97" fmla="*/ 651 h 1998"/>
                        <a:gd name="T98" fmla="*/ 0 w 1908"/>
                        <a:gd name="T99" fmla="*/ 547 h 1998"/>
                        <a:gd name="T100" fmla="*/ 0 w 1908"/>
                        <a:gd name="T101" fmla="*/ 404 h 1998"/>
                        <a:gd name="T102" fmla="*/ 0 w 1908"/>
                        <a:gd name="T103" fmla="*/ 378 h 1998"/>
                        <a:gd name="T104" fmla="*/ 13 w 1908"/>
                        <a:gd name="T105" fmla="*/ 304 h 1998"/>
                        <a:gd name="T106" fmla="*/ 50 w 1908"/>
                        <a:gd name="T107" fmla="*/ 241 h 1998"/>
                        <a:gd name="T108" fmla="*/ 108 w 1908"/>
                        <a:gd name="T109" fmla="*/ 186 h 1998"/>
                        <a:gd name="T110" fmla="*/ 183 w 1908"/>
                        <a:gd name="T111" fmla="*/ 141 h 1998"/>
                        <a:gd name="T112" fmla="*/ 271 w 1908"/>
                        <a:gd name="T113" fmla="*/ 102 h 1998"/>
                        <a:gd name="T114" fmla="*/ 370 w 1908"/>
                        <a:gd name="T115" fmla="*/ 70 h 1998"/>
                        <a:gd name="T116" fmla="*/ 476 w 1908"/>
                        <a:gd name="T117" fmla="*/ 45 h 1998"/>
                        <a:gd name="T118" fmla="*/ 586 w 1908"/>
                        <a:gd name="T119" fmla="*/ 27 h 1998"/>
                        <a:gd name="T120" fmla="*/ 696 w 1908"/>
                        <a:gd name="T121" fmla="*/ 14 h 1998"/>
                        <a:gd name="T122" fmla="*/ 804 w 1908"/>
                        <a:gd name="T123" fmla="*/ 5 h 1998"/>
                        <a:gd name="T124" fmla="*/ 907 w 1908"/>
                        <a:gd name="T125" fmla="*/ 0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08" h="1998">
                          <a:moveTo>
                            <a:pt x="953" y="0"/>
                          </a:moveTo>
                          <a:lnTo>
                            <a:pt x="1001" y="0"/>
                          </a:lnTo>
                          <a:lnTo>
                            <a:pt x="1052" y="3"/>
                          </a:lnTo>
                          <a:lnTo>
                            <a:pt x="1103" y="5"/>
                          </a:lnTo>
                          <a:lnTo>
                            <a:pt x="1157" y="9"/>
                          </a:lnTo>
                          <a:lnTo>
                            <a:pt x="1212" y="14"/>
                          </a:lnTo>
                          <a:lnTo>
                            <a:pt x="1266" y="20"/>
                          </a:lnTo>
                          <a:lnTo>
                            <a:pt x="1322" y="27"/>
                          </a:lnTo>
                          <a:lnTo>
                            <a:pt x="1377" y="35"/>
                          </a:lnTo>
                          <a:lnTo>
                            <a:pt x="1432" y="45"/>
                          </a:lnTo>
                          <a:lnTo>
                            <a:pt x="1486" y="57"/>
                          </a:lnTo>
                          <a:lnTo>
                            <a:pt x="1538" y="70"/>
                          </a:lnTo>
                          <a:lnTo>
                            <a:pt x="1589" y="85"/>
                          </a:lnTo>
                          <a:lnTo>
                            <a:pt x="1637" y="102"/>
                          </a:lnTo>
                          <a:lnTo>
                            <a:pt x="1683" y="120"/>
                          </a:lnTo>
                          <a:lnTo>
                            <a:pt x="1725" y="141"/>
                          </a:lnTo>
                          <a:lnTo>
                            <a:pt x="1765" y="162"/>
                          </a:lnTo>
                          <a:lnTo>
                            <a:pt x="1800" y="186"/>
                          </a:lnTo>
                          <a:lnTo>
                            <a:pt x="1832" y="213"/>
                          </a:lnTo>
                          <a:lnTo>
                            <a:pt x="1858" y="241"/>
                          </a:lnTo>
                          <a:lnTo>
                            <a:pt x="1879" y="271"/>
                          </a:lnTo>
                          <a:lnTo>
                            <a:pt x="1895" y="304"/>
                          </a:lnTo>
                          <a:lnTo>
                            <a:pt x="1904" y="339"/>
                          </a:lnTo>
                          <a:lnTo>
                            <a:pt x="1908" y="378"/>
                          </a:lnTo>
                          <a:lnTo>
                            <a:pt x="1908" y="387"/>
                          </a:lnTo>
                          <a:lnTo>
                            <a:pt x="1908" y="404"/>
                          </a:lnTo>
                          <a:lnTo>
                            <a:pt x="1908" y="596"/>
                          </a:lnTo>
                          <a:lnTo>
                            <a:pt x="1908" y="651"/>
                          </a:lnTo>
                          <a:lnTo>
                            <a:pt x="1908" y="708"/>
                          </a:lnTo>
                          <a:lnTo>
                            <a:pt x="1908" y="832"/>
                          </a:lnTo>
                          <a:lnTo>
                            <a:pt x="1908" y="897"/>
                          </a:lnTo>
                          <a:lnTo>
                            <a:pt x="1908" y="964"/>
                          </a:lnTo>
                          <a:lnTo>
                            <a:pt x="1908" y="1030"/>
                          </a:lnTo>
                          <a:lnTo>
                            <a:pt x="1908" y="1097"/>
                          </a:lnTo>
                          <a:lnTo>
                            <a:pt x="1908" y="1162"/>
                          </a:lnTo>
                          <a:lnTo>
                            <a:pt x="1908" y="1288"/>
                          </a:lnTo>
                          <a:lnTo>
                            <a:pt x="1908" y="1347"/>
                          </a:lnTo>
                          <a:lnTo>
                            <a:pt x="1908" y="1403"/>
                          </a:lnTo>
                          <a:lnTo>
                            <a:pt x="1908" y="1455"/>
                          </a:lnTo>
                          <a:lnTo>
                            <a:pt x="1908" y="1502"/>
                          </a:lnTo>
                          <a:lnTo>
                            <a:pt x="1908" y="1543"/>
                          </a:lnTo>
                          <a:lnTo>
                            <a:pt x="1908" y="1629"/>
                          </a:lnTo>
                          <a:lnTo>
                            <a:pt x="1908" y="1642"/>
                          </a:lnTo>
                          <a:lnTo>
                            <a:pt x="1908" y="1646"/>
                          </a:lnTo>
                          <a:lnTo>
                            <a:pt x="1906" y="1671"/>
                          </a:lnTo>
                          <a:lnTo>
                            <a:pt x="1897" y="1695"/>
                          </a:lnTo>
                          <a:lnTo>
                            <a:pt x="1885" y="1717"/>
                          </a:lnTo>
                          <a:lnTo>
                            <a:pt x="1851" y="1757"/>
                          </a:lnTo>
                          <a:lnTo>
                            <a:pt x="1814" y="1792"/>
                          </a:lnTo>
                          <a:lnTo>
                            <a:pt x="1771" y="1824"/>
                          </a:lnTo>
                          <a:lnTo>
                            <a:pt x="1725" y="1853"/>
                          </a:lnTo>
                          <a:lnTo>
                            <a:pt x="1675" y="1878"/>
                          </a:lnTo>
                          <a:lnTo>
                            <a:pt x="1621" y="1900"/>
                          </a:lnTo>
                          <a:lnTo>
                            <a:pt x="1566" y="1920"/>
                          </a:lnTo>
                          <a:lnTo>
                            <a:pt x="1508" y="1937"/>
                          </a:lnTo>
                          <a:lnTo>
                            <a:pt x="1449" y="1952"/>
                          </a:lnTo>
                          <a:lnTo>
                            <a:pt x="1387" y="1964"/>
                          </a:lnTo>
                          <a:lnTo>
                            <a:pt x="1324" y="1974"/>
                          </a:lnTo>
                          <a:lnTo>
                            <a:pt x="1261" y="1982"/>
                          </a:lnTo>
                          <a:lnTo>
                            <a:pt x="1198" y="1988"/>
                          </a:lnTo>
                          <a:lnTo>
                            <a:pt x="1135" y="1993"/>
                          </a:lnTo>
                          <a:lnTo>
                            <a:pt x="1074" y="1995"/>
                          </a:lnTo>
                          <a:lnTo>
                            <a:pt x="1013" y="1997"/>
                          </a:lnTo>
                          <a:lnTo>
                            <a:pt x="953" y="1998"/>
                          </a:lnTo>
                          <a:lnTo>
                            <a:pt x="895" y="1997"/>
                          </a:lnTo>
                          <a:lnTo>
                            <a:pt x="834" y="1995"/>
                          </a:lnTo>
                          <a:lnTo>
                            <a:pt x="773" y="1993"/>
                          </a:lnTo>
                          <a:lnTo>
                            <a:pt x="710" y="1988"/>
                          </a:lnTo>
                          <a:lnTo>
                            <a:pt x="647" y="1982"/>
                          </a:lnTo>
                          <a:lnTo>
                            <a:pt x="584" y="1974"/>
                          </a:lnTo>
                          <a:lnTo>
                            <a:pt x="521" y="1964"/>
                          </a:lnTo>
                          <a:lnTo>
                            <a:pt x="459" y="1952"/>
                          </a:lnTo>
                          <a:lnTo>
                            <a:pt x="400" y="1937"/>
                          </a:lnTo>
                          <a:lnTo>
                            <a:pt x="342" y="1920"/>
                          </a:lnTo>
                          <a:lnTo>
                            <a:pt x="285" y="1900"/>
                          </a:lnTo>
                          <a:lnTo>
                            <a:pt x="233" y="1878"/>
                          </a:lnTo>
                          <a:lnTo>
                            <a:pt x="183" y="1853"/>
                          </a:lnTo>
                          <a:lnTo>
                            <a:pt x="137" y="1824"/>
                          </a:lnTo>
                          <a:lnTo>
                            <a:pt x="94" y="1792"/>
                          </a:lnTo>
                          <a:lnTo>
                            <a:pt x="57" y="1757"/>
                          </a:lnTo>
                          <a:lnTo>
                            <a:pt x="23" y="1717"/>
                          </a:lnTo>
                          <a:lnTo>
                            <a:pt x="11" y="1695"/>
                          </a:lnTo>
                          <a:lnTo>
                            <a:pt x="2" y="1671"/>
                          </a:lnTo>
                          <a:lnTo>
                            <a:pt x="0" y="1646"/>
                          </a:lnTo>
                          <a:lnTo>
                            <a:pt x="0" y="1642"/>
                          </a:lnTo>
                          <a:lnTo>
                            <a:pt x="0" y="1629"/>
                          </a:lnTo>
                          <a:lnTo>
                            <a:pt x="0" y="1455"/>
                          </a:lnTo>
                          <a:lnTo>
                            <a:pt x="0" y="1403"/>
                          </a:lnTo>
                          <a:lnTo>
                            <a:pt x="0" y="1347"/>
                          </a:lnTo>
                          <a:lnTo>
                            <a:pt x="0" y="1226"/>
                          </a:lnTo>
                          <a:lnTo>
                            <a:pt x="0" y="1162"/>
                          </a:lnTo>
                          <a:lnTo>
                            <a:pt x="0" y="1097"/>
                          </a:lnTo>
                          <a:lnTo>
                            <a:pt x="0" y="1030"/>
                          </a:lnTo>
                          <a:lnTo>
                            <a:pt x="0" y="964"/>
                          </a:lnTo>
                          <a:lnTo>
                            <a:pt x="0" y="897"/>
                          </a:lnTo>
                          <a:lnTo>
                            <a:pt x="0" y="769"/>
                          </a:lnTo>
                          <a:lnTo>
                            <a:pt x="0" y="708"/>
                          </a:lnTo>
                          <a:lnTo>
                            <a:pt x="0" y="651"/>
                          </a:lnTo>
                          <a:lnTo>
                            <a:pt x="0" y="596"/>
                          </a:lnTo>
                          <a:lnTo>
                            <a:pt x="0" y="547"/>
                          </a:lnTo>
                          <a:lnTo>
                            <a:pt x="0" y="502"/>
                          </a:lnTo>
                          <a:lnTo>
                            <a:pt x="0" y="404"/>
                          </a:lnTo>
                          <a:lnTo>
                            <a:pt x="0" y="387"/>
                          </a:lnTo>
                          <a:lnTo>
                            <a:pt x="0" y="378"/>
                          </a:lnTo>
                          <a:lnTo>
                            <a:pt x="4" y="339"/>
                          </a:lnTo>
                          <a:lnTo>
                            <a:pt x="13" y="304"/>
                          </a:lnTo>
                          <a:lnTo>
                            <a:pt x="29" y="271"/>
                          </a:lnTo>
                          <a:lnTo>
                            <a:pt x="50" y="241"/>
                          </a:lnTo>
                          <a:lnTo>
                            <a:pt x="76" y="213"/>
                          </a:lnTo>
                          <a:lnTo>
                            <a:pt x="108" y="186"/>
                          </a:lnTo>
                          <a:lnTo>
                            <a:pt x="143" y="162"/>
                          </a:lnTo>
                          <a:lnTo>
                            <a:pt x="183" y="141"/>
                          </a:lnTo>
                          <a:lnTo>
                            <a:pt x="225" y="120"/>
                          </a:lnTo>
                          <a:lnTo>
                            <a:pt x="271" y="102"/>
                          </a:lnTo>
                          <a:lnTo>
                            <a:pt x="319" y="85"/>
                          </a:lnTo>
                          <a:lnTo>
                            <a:pt x="370" y="70"/>
                          </a:lnTo>
                          <a:lnTo>
                            <a:pt x="422" y="57"/>
                          </a:lnTo>
                          <a:lnTo>
                            <a:pt x="476" y="45"/>
                          </a:lnTo>
                          <a:lnTo>
                            <a:pt x="531" y="35"/>
                          </a:lnTo>
                          <a:lnTo>
                            <a:pt x="586" y="27"/>
                          </a:lnTo>
                          <a:lnTo>
                            <a:pt x="642" y="20"/>
                          </a:lnTo>
                          <a:lnTo>
                            <a:pt x="696" y="14"/>
                          </a:lnTo>
                          <a:lnTo>
                            <a:pt x="751" y="9"/>
                          </a:lnTo>
                          <a:lnTo>
                            <a:pt x="804" y="5"/>
                          </a:lnTo>
                          <a:lnTo>
                            <a:pt x="856" y="3"/>
                          </a:lnTo>
                          <a:lnTo>
                            <a:pt x="907" y="0"/>
                          </a:lnTo>
                          <a:lnTo>
                            <a:pt x="953"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13"/>
                    <p:cNvSpPr>
                      <a:spLocks noEditPoints="1"/>
                    </p:cNvSpPr>
                    <p:nvPr/>
                  </p:nvSpPr>
                  <p:spPr bwMode="auto">
                    <a:xfrm>
                      <a:off x="14986709" y="2437530"/>
                      <a:ext cx="455560" cy="480111"/>
                    </a:xfrm>
                    <a:custGeom>
                      <a:avLst/>
                      <a:gdLst>
                        <a:gd name="T0" fmla="*/ 1639 w 1668"/>
                        <a:gd name="T1" fmla="*/ 1560 h 1758"/>
                        <a:gd name="T2" fmla="*/ 1521 w 1668"/>
                        <a:gd name="T3" fmla="*/ 1642 h 1758"/>
                        <a:gd name="T4" fmla="*/ 1370 w 1668"/>
                        <a:gd name="T5" fmla="*/ 1698 h 1758"/>
                        <a:gd name="T6" fmla="*/ 1200 w 1668"/>
                        <a:gd name="T7" fmla="*/ 1733 h 1758"/>
                        <a:gd name="T8" fmla="*/ 1032 w 1668"/>
                        <a:gd name="T9" fmla="*/ 1751 h 1758"/>
                        <a:gd name="T10" fmla="*/ 879 w 1668"/>
                        <a:gd name="T11" fmla="*/ 1758 h 1758"/>
                        <a:gd name="T12" fmla="*/ 747 w 1668"/>
                        <a:gd name="T13" fmla="*/ 1757 h 1758"/>
                        <a:gd name="T14" fmla="*/ 597 w 1668"/>
                        <a:gd name="T15" fmla="*/ 1748 h 1758"/>
                        <a:gd name="T16" fmla="*/ 436 w 1668"/>
                        <a:gd name="T17" fmla="*/ 1728 h 1758"/>
                        <a:gd name="T18" fmla="*/ 279 w 1668"/>
                        <a:gd name="T19" fmla="*/ 1692 h 1758"/>
                        <a:gd name="T20" fmla="*/ 138 w 1668"/>
                        <a:gd name="T21" fmla="*/ 1637 h 1758"/>
                        <a:gd name="T22" fmla="*/ 28 w 1668"/>
                        <a:gd name="T23" fmla="*/ 1559 h 1758"/>
                        <a:gd name="T24" fmla="*/ 46 w 1668"/>
                        <a:gd name="T25" fmla="*/ 1011 h 1758"/>
                        <a:gd name="T26" fmla="*/ 214 w 1668"/>
                        <a:gd name="T27" fmla="*/ 1079 h 1758"/>
                        <a:gd name="T28" fmla="*/ 413 w 1668"/>
                        <a:gd name="T29" fmla="*/ 1123 h 1758"/>
                        <a:gd name="T30" fmla="*/ 625 w 1668"/>
                        <a:gd name="T31" fmla="*/ 1149 h 1758"/>
                        <a:gd name="T32" fmla="*/ 833 w 1668"/>
                        <a:gd name="T33" fmla="*/ 1156 h 1758"/>
                        <a:gd name="T34" fmla="*/ 1042 w 1668"/>
                        <a:gd name="T35" fmla="*/ 1149 h 1758"/>
                        <a:gd name="T36" fmla="*/ 1255 w 1668"/>
                        <a:gd name="T37" fmla="*/ 1123 h 1758"/>
                        <a:gd name="T38" fmla="*/ 1454 w 1668"/>
                        <a:gd name="T39" fmla="*/ 1079 h 1758"/>
                        <a:gd name="T40" fmla="*/ 1622 w 1668"/>
                        <a:gd name="T41" fmla="*/ 1011 h 1758"/>
                        <a:gd name="T42" fmla="*/ 919 w 1668"/>
                        <a:gd name="T43" fmla="*/ 1 h 1758"/>
                        <a:gd name="T44" fmla="*/ 1159 w 1668"/>
                        <a:gd name="T45" fmla="*/ 21 h 1758"/>
                        <a:gd name="T46" fmla="*/ 1365 w 1668"/>
                        <a:gd name="T47" fmla="*/ 59 h 1758"/>
                        <a:gd name="T48" fmla="*/ 1526 w 1668"/>
                        <a:gd name="T49" fmla="*/ 114 h 1758"/>
                        <a:gd name="T50" fmla="*/ 1631 w 1668"/>
                        <a:gd name="T51" fmla="*/ 180 h 1758"/>
                        <a:gd name="T52" fmla="*/ 1668 w 1668"/>
                        <a:gd name="T53" fmla="*/ 258 h 1758"/>
                        <a:gd name="T54" fmla="*/ 1631 w 1668"/>
                        <a:gd name="T55" fmla="*/ 334 h 1758"/>
                        <a:gd name="T56" fmla="*/ 1526 w 1668"/>
                        <a:gd name="T57" fmla="*/ 400 h 1758"/>
                        <a:gd name="T58" fmla="*/ 1365 w 1668"/>
                        <a:gd name="T59" fmla="*/ 455 h 1758"/>
                        <a:gd name="T60" fmla="*/ 1159 w 1668"/>
                        <a:gd name="T61" fmla="*/ 493 h 1758"/>
                        <a:gd name="T62" fmla="*/ 919 w 1668"/>
                        <a:gd name="T63" fmla="*/ 513 h 1758"/>
                        <a:gd name="T64" fmla="*/ 666 w 1668"/>
                        <a:gd name="T65" fmla="*/ 509 h 1758"/>
                        <a:gd name="T66" fmla="*/ 436 w 1668"/>
                        <a:gd name="T67" fmla="*/ 482 h 1758"/>
                        <a:gd name="T68" fmla="*/ 244 w 1668"/>
                        <a:gd name="T69" fmla="*/ 439 h 1758"/>
                        <a:gd name="T70" fmla="*/ 100 w 1668"/>
                        <a:gd name="T71" fmla="*/ 380 h 1758"/>
                        <a:gd name="T72" fmla="*/ 17 w 1668"/>
                        <a:gd name="T73" fmla="*/ 308 h 1758"/>
                        <a:gd name="T74" fmla="*/ 3 w 1668"/>
                        <a:gd name="T75" fmla="*/ 231 h 1758"/>
                        <a:gd name="T76" fmla="*/ 65 w 1668"/>
                        <a:gd name="T77" fmla="*/ 157 h 1758"/>
                        <a:gd name="T78" fmla="*/ 190 w 1668"/>
                        <a:gd name="T79" fmla="*/ 93 h 1758"/>
                        <a:gd name="T80" fmla="*/ 367 w 1668"/>
                        <a:gd name="T81" fmla="*/ 44 h 1758"/>
                        <a:gd name="T82" fmla="*/ 586 w 1668"/>
                        <a:gd name="T83" fmla="*/ 12 h 1758"/>
                        <a:gd name="T84" fmla="*/ 833 w 1668"/>
                        <a:gd name="T85" fmla="*/ 0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8" h="1758">
                          <a:moveTo>
                            <a:pt x="1668" y="983"/>
                          </a:moveTo>
                          <a:lnTo>
                            <a:pt x="1668" y="1526"/>
                          </a:lnTo>
                          <a:lnTo>
                            <a:pt x="1639" y="1560"/>
                          </a:lnTo>
                          <a:lnTo>
                            <a:pt x="1604" y="1590"/>
                          </a:lnTo>
                          <a:lnTo>
                            <a:pt x="1564" y="1618"/>
                          </a:lnTo>
                          <a:lnTo>
                            <a:pt x="1521" y="1642"/>
                          </a:lnTo>
                          <a:lnTo>
                            <a:pt x="1472" y="1662"/>
                          </a:lnTo>
                          <a:lnTo>
                            <a:pt x="1423" y="1682"/>
                          </a:lnTo>
                          <a:lnTo>
                            <a:pt x="1370" y="1698"/>
                          </a:lnTo>
                          <a:lnTo>
                            <a:pt x="1314" y="1711"/>
                          </a:lnTo>
                          <a:lnTo>
                            <a:pt x="1258" y="1723"/>
                          </a:lnTo>
                          <a:lnTo>
                            <a:pt x="1200" y="1733"/>
                          </a:lnTo>
                          <a:lnTo>
                            <a:pt x="1144" y="1740"/>
                          </a:lnTo>
                          <a:lnTo>
                            <a:pt x="1088" y="1746"/>
                          </a:lnTo>
                          <a:lnTo>
                            <a:pt x="1032" y="1751"/>
                          </a:lnTo>
                          <a:lnTo>
                            <a:pt x="978" y="1754"/>
                          </a:lnTo>
                          <a:lnTo>
                            <a:pt x="927" y="1757"/>
                          </a:lnTo>
                          <a:lnTo>
                            <a:pt x="879" y="1758"/>
                          </a:lnTo>
                          <a:lnTo>
                            <a:pt x="833" y="1758"/>
                          </a:lnTo>
                          <a:lnTo>
                            <a:pt x="792" y="1758"/>
                          </a:lnTo>
                          <a:lnTo>
                            <a:pt x="747" y="1757"/>
                          </a:lnTo>
                          <a:lnTo>
                            <a:pt x="699" y="1754"/>
                          </a:lnTo>
                          <a:lnTo>
                            <a:pt x="649" y="1752"/>
                          </a:lnTo>
                          <a:lnTo>
                            <a:pt x="597" y="1748"/>
                          </a:lnTo>
                          <a:lnTo>
                            <a:pt x="544" y="1742"/>
                          </a:lnTo>
                          <a:lnTo>
                            <a:pt x="491" y="1736"/>
                          </a:lnTo>
                          <a:lnTo>
                            <a:pt x="436" y="1728"/>
                          </a:lnTo>
                          <a:lnTo>
                            <a:pt x="383" y="1718"/>
                          </a:lnTo>
                          <a:lnTo>
                            <a:pt x="330" y="1706"/>
                          </a:lnTo>
                          <a:lnTo>
                            <a:pt x="279" y="1692"/>
                          </a:lnTo>
                          <a:lnTo>
                            <a:pt x="229" y="1676"/>
                          </a:lnTo>
                          <a:lnTo>
                            <a:pt x="182" y="1658"/>
                          </a:lnTo>
                          <a:lnTo>
                            <a:pt x="138" y="1637"/>
                          </a:lnTo>
                          <a:lnTo>
                            <a:pt x="96" y="1613"/>
                          </a:lnTo>
                          <a:lnTo>
                            <a:pt x="60" y="1588"/>
                          </a:lnTo>
                          <a:lnTo>
                            <a:pt x="28" y="1559"/>
                          </a:lnTo>
                          <a:lnTo>
                            <a:pt x="0" y="1526"/>
                          </a:lnTo>
                          <a:lnTo>
                            <a:pt x="0" y="983"/>
                          </a:lnTo>
                          <a:lnTo>
                            <a:pt x="46" y="1011"/>
                          </a:lnTo>
                          <a:lnTo>
                            <a:pt x="98" y="1036"/>
                          </a:lnTo>
                          <a:lnTo>
                            <a:pt x="154" y="1058"/>
                          </a:lnTo>
                          <a:lnTo>
                            <a:pt x="214" y="1079"/>
                          </a:lnTo>
                          <a:lnTo>
                            <a:pt x="278" y="1095"/>
                          </a:lnTo>
                          <a:lnTo>
                            <a:pt x="344" y="1111"/>
                          </a:lnTo>
                          <a:lnTo>
                            <a:pt x="413" y="1123"/>
                          </a:lnTo>
                          <a:lnTo>
                            <a:pt x="483" y="1134"/>
                          </a:lnTo>
                          <a:lnTo>
                            <a:pt x="555" y="1143"/>
                          </a:lnTo>
                          <a:lnTo>
                            <a:pt x="625" y="1149"/>
                          </a:lnTo>
                          <a:lnTo>
                            <a:pt x="696" y="1153"/>
                          </a:lnTo>
                          <a:lnTo>
                            <a:pt x="766" y="1156"/>
                          </a:lnTo>
                          <a:lnTo>
                            <a:pt x="833" y="1156"/>
                          </a:lnTo>
                          <a:lnTo>
                            <a:pt x="902" y="1156"/>
                          </a:lnTo>
                          <a:lnTo>
                            <a:pt x="972" y="1153"/>
                          </a:lnTo>
                          <a:lnTo>
                            <a:pt x="1042" y="1149"/>
                          </a:lnTo>
                          <a:lnTo>
                            <a:pt x="1113" y="1143"/>
                          </a:lnTo>
                          <a:lnTo>
                            <a:pt x="1185" y="1134"/>
                          </a:lnTo>
                          <a:lnTo>
                            <a:pt x="1255" y="1123"/>
                          </a:lnTo>
                          <a:lnTo>
                            <a:pt x="1324" y="1110"/>
                          </a:lnTo>
                          <a:lnTo>
                            <a:pt x="1390" y="1095"/>
                          </a:lnTo>
                          <a:lnTo>
                            <a:pt x="1454" y="1079"/>
                          </a:lnTo>
                          <a:lnTo>
                            <a:pt x="1514" y="1058"/>
                          </a:lnTo>
                          <a:lnTo>
                            <a:pt x="1570" y="1036"/>
                          </a:lnTo>
                          <a:lnTo>
                            <a:pt x="1622" y="1011"/>
                          </a:lnTo>
                          <a:lnTo>
                            <a:pt x="1668" y="983"/>
                          </a:lnTo>
                          <a:close/>
                          <a:moveTo>
                            <a:pt x="833" y="0"/>
                          </a:moveTo>
                          <a:lnTo>
                            <a:pt x="919" y="1"/>
                          </a:lnTo>
                          <a:lnTo>
                            <a:pt x="1002" y="5"/>
                          </a:lnTo>
                          <a:lnTo>
                            <a:pt x="1082" y="12"/>
                          </a:lnTo>
                          <a:lnTo>
                            <a:pt x="1159" y="21"/>
                          </a:lnTo>
                          <a:lnTo>
                            <a:pt x="1232" y="31"/>
                          </a:lnTo>
                          <a:lnTo>
                            <a:pt x="1301" y="44"/>
                          </a:lnTo>
                          <a:lnTo>
                            <a:pt x="1365" y="59"/>
                          </a:lnTo>
                          <a:lnTo>
                            <a:pt x="1424" y="75"/>
                          </a:lnTo>
                          <a:lnTo>
                            <a:pt x="1477" y="93"/>
                          </a:lnTo>
                          <a:lnTo>
                            <a:pt x="1526" y="114"/>
                          </a:lnTo>
                          <a:lnTo>
                            <a:pt x="1568" y="134"/>
                          </a:lnTo>
                          <a:lnTo>
                            <a:pt x="1603" y="157"/>
                          </a:lnTo>
                          <a:lnTo>
                            <a:pt x="1631" y="180"/>
                          </a:lnTo>
                          <a:lnTo>
                            <a:pt x="1651" y="206"/>
                          </a:lnTo>
                          <a:lnTo>
                            <a:pt x="1665" y="231"/>
                          </a:lnTo>
                          <a:lnTo>
                            <a:pt x="1668" y="258"/>
                          </a:lnTo>
                          <a:lnTo>
                            <a:pt x="1665" y="283"/>
                          </a:lnTo>
                          <a:lnTo>
                            <a:pt x="1651" y="308"/>
                          </a:lnTo>
                          <a:lnTo>
                            <a:pt x="1631" y="334"/>
                          </a:lnTo>
                          <a:lnTo>
                            <a:pt x="1603" y="357"/>
                          </a:lnTo>
                          <a:lnTo>
                            <a:pt x="1568" y="380"/>
                          </a:lnTo>
                          <a:lnTo>
                            <a:pt x="1526" y="400"/>
                          </a:lnTo>
                          <a:lnTo>
                            <a:pt x="1477" y="421"/>
                          </a:lnTo>
                          <a:lnTo>
                            <a:pt x="1424" y="439"/>
                          </a:lnTo>
                          <a:lnTo>
                            <a:pt x="1365" y="455"/>
                          </a:lnTo>
                          <a:lnTo>
                            <a:pt x="1301" y="470"/>
                          </a:lnTo>
                          <a:lnTo>
                            <a:pt x="1232" y="482"/>
                          </a:lnTo>
                          <a:lnTo>
                            <a:pt x="1159" y="493"/>
                          </a:lnTo>
                          <a:lnTo>
                            <a:pt x="1082" y="502"/>
                          </a:lnTo>
                          <a:lnTo>
                            <a:pt x="1002" y="509"/>
                          </a:lnTo>
                          <a:lnTo>
                            <a:pt x="919" y="513"/>
                          </a:lnTo>
                          <a:lnTo>
                            <a:pt x="833" y="514"/>
                          </a:lnTo>
                          <a:lnTo>
                            <a:pt x="748" y="513"/>
                          </a:lnTo>
                          <a:lnTo>
                            <a:pt x="666" y="509"/>
                          </a:lnTo>
                          <a:lnTo>
                            <a:pt x="586" y="502"/>
                          </a:lnTo>
                          <a:lnTo>
                            <a:pt x="509" y="493"/>
                          </a:lnTo>
                          <a:lnTo>
                            <a:pt x="436" y="482"/>
                          </a:lnTo>
                          <a:lnTo>
                            <a:pt x="367" y="470"/>
                          </a:lnTo>
                          <a:lnTo>
                            <a:pt x="303" y="455"/>
                          </a:lnTo>
                          <a:lnTo>
                            <a:pt x="244" y="439"/>
                          </a:lnTo>
                          <a:lnTo>
                            <a:pt x="190" y="421"/>
                          </a:lnTo>
                          <a:lnTo>
                            <a:pt x="142" y="400"/>
                          </a:lnTo>
                          <a:lnTo>
                            <a:pt x="100" y="380"/>
                          </a:lnTo>
                          <a:lnTo>
                            <a:pt x="65" y="357"/>
                          </a:lnTo>
                          <a:lnTo>
                            <a:pt x="37" y="334"/>
                          </a:lnTo>
                          <a:lnTo>
                            <a:pt x="17" y="308"/>
                          </a:lnTo>
                          <a:lnTo>
                            <a:pt x="3" y="283"/>
                          </a:lnTo>
                          <a:lnTo>
                            <a:pt x="0" y="258"/>
                          </a:lnTo>
                          <a:lnTo>
                            <a:pt x="3" y="231"/>
                          </a:lnTo>
                          <a:lnTo>
                            <a:pt x="17" y="206"/>
                          </a:lnTo>
                          <a:lnTo>
                            <a:pt x="37" y="180"/>
                          </a:lnTo>
                          <a:lnTo>
                            <a:pt x="65" y="157"/>
                          </a:lnTo>
                          <a:lnTo>
                            <a:pt x="100" y="134"/>
                          </a:lnTo>
                          <a:lnTo>
                            <a:pt x="142" y="114"/>
                          </a:lnTo>
                          <a:lnTo>
                            <a:pt x="190" y="93"/>
                          </a:lnTo>
                          <a:lnTo>
                            <a:pt x="244" y="75"/>
                          </a:lnTo>
                          <a:lnTo>
                            <a:pt x="303" y="59"/>
                          </a:lnTo>
                          <a:lnTo>
                            <a:pt x="367" y="44"/>
                          </a:lnTo>
                          <a:lnTo>
                            <a:pt x="436" y="31"/>
                          </a:lnTo>
                          <a:lnTo>
                            <a:pt x="509" y="21"/>
                          </a:lnTo>
                          <a:lnTo>
                            <a:pt x="586" y="12"/>
                          </a:lnTo>
                          <a:lnTo>
                            <a:pt x="666" y="5"/>
                          </a:lnTo>
                          <a:lnTo>
                            <a:pt x="748" y="1"/>
                          </a:lnTo>
                          <a:lnTo>
                            <a:pt x="833"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14"/>
                    <p:cNvSpPr>
                      <a:spLocks/>
                    </p:cNvSpPr>
                    <p:nvPr/>
                  </p:nvSpPr>
                  <p:spPr bwMode="auto">
                    <a:xfrm>
                      <a:off x="14986709" y="2569833"/>
                      <a:ext cx="455560" cy="143215"/>
                    </a:xfrm>
                    <a:custGeom>
                      <a:avLst/>
                      <a:gdLst>
                        <a:gd name="T0" fmla="*/ 0 w 1668"/>
                        <a:gd name="T1" fmla="*/ 0 h 524"/>
                        <a:gd name="T2" fmla="*/ 36 w 1668"/>
                        <a:gd name="T3" fmla="*/ 23 h 524"/>
                        <a:gd name="T4" fmla="*/ 80 w 1668"/>
                        <a:gd name="T5" fmla="*/ 47 h 524"/>
                        <a:gd name="T6" fmla="*/ 132 w 1668"/>
                        <a:gd name="T7" fmla="*/ 69 h 524"/>
                        <a:gd name="T8" fmla="*/ 188 w 1668"/>
                        <a:gd name="T9" fmla="*/ 89 h 524"/>
                        <a:gd name="T10" fmla="*/ 252 w 1668"/>
                        <a:gd name="T11" fmla="*/ 108 h 524"/>
                        <a:gd name="T12" fmla="*/ 323 w 1668"/>
                        <a:gd name="T13" fmla="*/ 127 h 524"/>
                        <a:gd name="T14" fmla="*/ 398 w 1668"/>
                        <a:gd name="T15" fmla="*/ 142 h 524"/>
                        <a:gd name="T16" fmla="*/ 477 w 1668"/>
                        <a:gd name="T17" fmla="*/ 156 h 524"/>
                        <a:gd name="T18" fmla="*/ 561 w 1668"/>
                        <a:gd name="T19" fmla="*/ 168 h 524"/>
                        <a:gd name="T20" fmla="*/ 649 w 1668"/>
                        <a:gd name="T21" fmla="*/ 175 h 524"/>
                        <a:gd name="T22" fmla="*/ 740 w 1668"/>
                        <a:gd name="T23" fmla="*/ 181 h 524"/>
                        <a:gd name="T24" fmla="*/ 833 w 1668"/>
                        <a:gd name="T25" fmla="*/ 182 h 524"/>
                        <a:gd name="T26" fmla="*/ 928 w 1668"/>
                        <a:gd name="T27" fmla="*/ 181 h 524"/>
                        <a:gd name="T28" fmla="*/ 1019 w 1668"/>
                        <a:gd name="T29" fmla="*/ 175 h 524"/>
                        <a:gd name="T30" fmla="*/ 1106 w 1668"/>
                        <a:gd name="T31" fmla="*/ 168 h 524"/>
                        <a:gd name="T32" fmla="*/ 1191 w 1668"/>
                        <a:gd name="T33" fmla="*/ 156 h 524"/>
                        <a:gd name="T34" fmla="*/ 1270 w 1668"/>
                        <a:gd name="T35" fmla="*/ 142 h 524"/>
                        <a:gd name="T36" fmla="*/ 1345 w 1668"/>
                        <a:gd name="T37" fmla="*/ 127 h 524"/>
                        <a:gd name="T38" fmla="*/ 1416 w 1668"/>
                        <a:gd name="T39" fmla="*/ 108 h 524"/>
                        <a:gd name="T40" fmla="*/ 1480 w 1668"/>
                        <a:gd name="T41" fmla="*/ 89 h 524"/>
                        <a:gd name="T42" fmla="*/ 1536 w 1668"/>
                        <a:gd name="T43" fmla="*/ 69 h 524"/>
                        <a:gd name="T44" fmla="*/ 1588 w 1668"/>
                        <a:gd name="T45" fmla="*/ 47 h 524"/>
                        <a:gd name="T46" fmla="*/ 1632 w 1668"/>
                        <a:gd name="T47" fmla="*/ 23 h 524"/>
                        <a:gd name="T48" fmla="*/ 1668 w 1668"/>
                        <a:gd name="T49" fmla="*/ 0 h 524"/>
                        <a:gd name="T50" fmla="*/ 1668 w 1668"/>
                        <a:gd name="T51" fmla="*/ 342 h 524"/>
                        <a:gd name="T52" fmla="*/ 1632 w 1668"/>
                        <a:gd name="T53" fmla="*/ 366 h 524"/>
                        <a:gd name="T54" fmla="*/ 1588 w 1668"/>
                        <a:gd name="T55" fmla="*/ 389 h 524"/>
                        <a:gd name="T56" fmla="*/ 1536 w 1668"/>
                        <a:gd name="T57" fmla="*/ 411 h 524"/>
                        <a:gd name="T58" fmla="*/ 1480 w 1668"/>
                        <a:gd name="T59" fmla="*/ 432 h 524"/>
                        <a:gd name="T60" fmla="*/ 1416 w 1668"/>
                        <a:gd name="T61" fmla="*/ 452 h 524"/>
                        <a:gd name="T62" fmla="*/ 1345 w 1668"/>
                        <a:gd name="T63" fmla="*/ 469 h 524"/>
                        <a:gd name="T64" fmla="*/ 1270 w 1668"/>
                        <a:gd name="T65" fmla="*/ 486 h 524"/>
                        <a:gd name="T66" fmla="*/ 1191 w 1668"/>
                        <a:gd name="T67" fmla="*/ 499 h 524"/>
                        <a:gd name="T68" fmla="*/ 1106 w 1668"/>
                        <a:gd name="T69" fmla="*/ 510 h 524"/>
                        <a:gd name="T70" fmla="*/ 1019 w 1668"/>
                        <a:gd name="T71" fmla="*/ 518 h 524"/>
                        <a:gd name="T72" fmla="*/ 928 w 1668"/>
                        <a:gd name="T73" fmla="*/ 523 h 524"/>
                        <a:gd name="T74" fmla="*/ 833 w 1668"/>
                        <a:gd name="T75" fmla="*/ 524 h 524"/>
                        <a:gd name="T76" fmla="*/ 740 w 1668"/>
                        <a:gd name="T77" fmla="*/ 523 h 524"/>
                        <a:gd name="T78" fmla="*/ 649 w 1668"/>
                        <a:gd name="T79" fmla="*/ 518 h 524"/>
                        <a:gd name="T80" fmla="*/ 561 w 1668"/>
                        <a:gd name="T81" fmla="*/ 510 h 524"/>
                        <a:gd name="T82" fmla="*/ 477 w 1668"/>
                        <a:gd name="T83" fmla="*/ 499 h 524"/>
                        <a:gd name="T84" fmla="*/ 398 w 1668"/>
                        <a:gd name="T85" fmla="*/ 486 h 524"/>
                        <a:gd name="T86" fmla="*/ 323 w 1668"/>
                        <a:gd name="T87" fmla="*/ 469 h 524"/>
                        <a:gd name="T88" fmla="*/ 252 w 1668"/>
                        <a:gd name="T89" fmla="*/ 452 h 524"/>
                        <a:gd name="T90" fmla="*/ 188 w 1668"/>
                        <a:gd name="T91" fmla="*/ 432 h 524"/>
                        <a:gd name="T92" fmla="*/ 132 w 1668"/>
                        <a:gd name="T93" fmla="*/ 411 h 524"/>
                        <a:gd name="T94" fmla="*/ 80 w 1668"/>
                        <a:gd name="T95" fmla="*/ 389 h 524"/>
                        <a:gd name="T96" fmla="*/ 36 w 1668"/>
                        <a:gd name="T97" fmla="*/ 366 h 524"/>
                        <a:gd name="T98" fmla="*/ 0 w 1668"/>
                        <a:gd name="T99" fmla="*/ 342 h 524"/>
                        <a:gd name="T100" fmla="*/ 0 w 1668"/>
                        <a:gd name="T10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8" h="524">
                          <a:moveTo>
                            <a:pt x="0" y="0"/>
                          </a:moveTo>
                          <a:lnTo>
                            <a:pt x="36" y="23"/>
                          </a:lnTo>
                          <a:lnTo>
                            <a:pt x="80" y="47"/>
                          </a:lnTo>
                          <a:lnTo>
                            <a:pt x="132" y="69"/>
                          </a:lnTo>
                          <a:lnTo>
                            <a:pt x="188" y="89"/>
                          </a:lnTo>
                          <a:lnTo>
                            <a:pt x="252" y="108"/>
                          </a:lnTo>
                          <a:lnTo>
                            <a:pt x="323" y="127"/>
                          </a:lnTo>
                          <a:lnTo>
                            <a:pt x="398" y="142"/>
                          </a:lnTo>
                          <a:lnTo>
                            <a:pt x="477" y="156"/>
                          </a:lnTo>
                          <a:lnTo>
                            <a:pt x="561" y="168"/>
                          </a:lnTo>
                          <a:lnTo>
                            <a:pt x="649" y="175"/>
                          </a:lnTo>
                          <a:lnTo>
                            <a:pt x="740" y="181"/>
                          </a:lnTo>
                          <a:lnTo>
                            <a:pt x="833" y="182"/>
                          </a:lnTo>
                          <a:lnTo>
                            <a:pt x="928" y="181"/>
                          </a:lnTo>
                          <a:lnTo>
                            <a:pt x="1019" y="175"/>
                          </a:lnTo>
                          <a:lnTo>
                            <a:pt x="1106" y="168"/>
                          </a:lnTo>
                          <a:lnTo>
                            <a:pt x="1191" y="156"/>
                          </a:lnTo>
                          <a:lnTo>
                            <a:pt x="1270" y="142"/>
                          </a:lnTo>
                          <a:lnTo>
                            <a:pt x="1345" y="127"/>
                          </a:lnTo>
                          <a:lnTo>
                            <a:pt x="1416" y="108"/>
                          </a:lnTo>
                          <a:lnTo>
                            <a:pt x="1480" y="89"/>
                          </a:lnTo>
                          <a:lnTo>
                            <a:pt x="1536" y="69"/>
                          </a:lnTo>
                          <a:lnTo>
                            <a:pt x="1588" y="47"/>
                          </a:lnTo>
                          <a:lnTo>
                            <a:pt x="1632" y="23"/>
                          </a:lnTo>
                          <a:lnTo>
                            <a:pt x="1668" y="0"/>
                          </a:lnTo>
                          <a:lnTo>
                            <a:pt x="1668" y="342"/>
                          </a:lnTo>
                          <a:lnTo>
                            <a:pt x="1632" y="366"/>
                          </a:lnTo>
                          <a:lnTo>
                            <a:pt x="1588" y="389"/>
                          </a:lnTo>
                          <a:lnTo>
                            <a:pt x="1536" y="411"/>
                          </a:lnTo>
                          <a:lnTo>
                            <a:pt x="1480" y="432"/>
                          </a:lnTo>
                          <a:lnTo>
                            <a:pt x="1416" y="452"/>
                          </a:lnTo>
                          <a:lnTo>
                            <a:pt x="1345" y="469"/>
                          </a:lnTo>
                          <a:lnTo>
                            <a:pt x="1270" y="486"/>
                          </a:lnTo>
                          <a:lnTo>
                            <a:pt x="1191" y="499"/>
                          </a:lnTo>
                          <a:lnTo>
                            <a:pt x="1106" y="510"/>
                          </a:lnTo>
                          <a:lnTo>
                            <a:pt x="1019" y="518"/>
                          </a:lnTo>
                          <a:lnTo>
                            <a:pt x="928" y="523"/>
                          </a:lnTo>
                          <a:lnTo>
                            <a:pt x="833" y="524"/>
                          </a:lnTo>
                          <a:lnTo>
                            <a:pt x="740" y="523"/>
                          </a:lnTo>
                          <a:lnTo>
                            <a:pt x="649" y="518"/>
                          </a:lnTo>
                          <a:lnTo>
                            <a:pt x="561" y="510"/>
                          </a:lnTo>
                          <a:lnTo>
                            <a:pt x="477" y="499"/>
                          </a:lnTo>
                          <a:lnTo>
                            <a:pt x="398" y="486"/>
                          </a:lnTo>
                          <a:lnTo>
                            <a:pt x="323" y="469"/>
                          </a:lnTo>
                          <a:lnTo>
                            <a:pt x="252" y="452"/>
                          </a:lnTo>
                          <a:lnTo>
                            <a:pt x="188" y="432"/>
                          </a:lnTo>
                          <a:lnTo>
                            <a:pt x="132" y="411"/>
                          </a:lnTo>
                          <a:lnTo>
                            <a:pt x="80" y="389"/>
                          </a:lnTo>
                          <a:lnTo>
                            <a:pt x="36" y="366"/>
                          </a:lnTo>
                          <a:lnTo>
                            <a:pt x="0" y="342"/>
                          </a:lnTo>
                          <a:lnTo>
                            <a:pt x="0"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10" name="Group 262"/>
                  <p:cNvGrpSpPr>
                    <a:grpSpLocks noChangeAspect="1"/>
                  </p:cNvGrpSpPr>
                  <p:nvPr/>
                </p:nvGrpSpPr>
                <p:grpSpPr bwMode="auto">
                  <a:xfrm>
                    <a:off x="5562600" y="2353318"/>
                    <a:ext cx="724862" cy="767032"/>
                    <a:chOff x="3759" y="2210"/>
                    <a:chExt cx="636" cy="673"/>
                  </a:xfrm>
                </p:grpSpPr>
                <p:sp useBgFill="1">
                  <p:nvSpPr>
                    <p:cNvPr id="311" name="Freeform 264"/>
                    <p:cNvSpPr>
                      <a:spLocks/>
                    </p:cNvSpPr>
                    <p:nvPr/>
                  </p:nvSpPr>
                  <p:spPr bwMode="auto">
                    <a:xfrm>
                      <a:off x="3759" y="2474"/>
                      <a:ext cx="636" cy="409"/>
                    </a:xfrm>
                    <a:custGeom>
                      <a:avLst/>
                      <a:gdLst>
                        <a:gd name="T0" fmla="*/ 1588 w 3178"/>
                        <a:gd name="T1" fmla="*/ 0 h 2045"/>
                        <a:gd name="T2" fmla="*/ 1613 w 3178"/>
                        <a:gd name="T3" fmla="*/ 1 h 2045"/>
                        <a:gd name="T4" fmla="*/ 1640 w 3178"/>
                        <a:gd name="T5" fmla="*/ 5 h 2045"/>
                        <a:gd name="T6" fmla="*/ 1669 w 3178"/>
                        <a:gd name="T7" fmla="*/ 11 h 2045"/>
                        <a:gd name="T8" fmla="*/ 1699 w 3178"/>
                        <a:gd name="T9" fmla="*/ 20 h 2045"/>
                        <a:gd name="T10" fmla="*/ 1729 w 3178"/>
                        <a:gd name="T11" fmla="*/ 36 h 2045"/>
                        <a:gd name="T12" fmla="*/ 3068 w 3178"/>
                        <a:gd name="T13" fmla="*/ 840 h 2045"/>
                        <a:gd name="T14" fmla="*/ 3100 w 3178"/>
                        <a:gd name="T15" fmla="*/ 863 h 2045"/>
                        <a:gd name="T16" fmla="*/ 3127 w 3178"/>
                        <a:gd name="T17" fmla="*/ 890 h 2045"/>
                        <a:gd name="T18" fmla="*/ 3149 w 3178"/>
                        <a:gd name="T19" fmla="*/ 920 h 2045"/>
                        <a:gd name="T20" fmla="*/ 3164 w 3178"/>
                        <a:gd name="T21" fmla="*/ 952 h 2045"/>
                        <a:gd name="T22" fmla="*/ 3174 w 3178"/>
                        <a:gd name="T23" fmla="*/ 986 h 2045"/>
                        <a:gd name="T24" fmla="*/ 3178 w 3178"/>
                        <a:gd name="T25" fmla="*/ 1023 h 2045"/>
                        <a:gd name="T26" fmla="*/ 3174 w 3178"/>
                        <a:gd name="T27" fmla="*/ 1059 h 2045"/>
                        <a:gd name="T28" fmla="*/ 3164 w 3178"/>
                        <a:gd name="T29" fmla="*/ 1094 h 2045"/>
                        <a:gd name="T30" fmla="*/ 3149 w 3178"/>
                        <a:gd name="T31" fmla="*/ 1127 h 2045"/>
                        <a:gd name="T32" fmla="*/ 3127 w 3178"/>
                        <a:gd name="T33" fmla="*/ 1156 h 2045"/>
                        <a:gd name="T34" fmla="*/ 3100 w 3178"/>
                        <a:gd name="T35" fmla="*/ 1182 h 2045"/>
                        <a:gd name="T36" fmla="*/ 3069 w 3178"/>
                        <a:gd name="T37" fmla="*/ 1205 h 2045"/>
                        <a:gd name="T38" fmla="*/ 1728 w 3178"/>
                        <a:gd name="T39" fmla="*/ 2009 h 2045"/>
                        <a:gd name="T40" fmla="*/ 1699 w 3178"/>
                        <a:gd name="T41" fmla="*/ 2024 h 2045"/>
                        <a:gd name="T42" fmla="*/ 1669 w 3178"/>
                        <a:gd name="T43" fmla="*/ 2035 h 2045"/>
                        <a:gd name="T44" fmla="*/ 1640 w 3178"/>
                        <a:gd name="T45" fmla="*/ 2041 h 2045"/>
                        <a:gd name="T46" fmla="*/ 1613 w 3178"/>
                        <a:gd name="T47" fmla="*/ 2044 h 2045"/>
                        <a:gd name="T48" fmla="*/ 1588 w 3178"/>
                        <a:gd name="T49" fmla="*/ 2045 h 2045"/>
                        <a:gd name="T50" fmla="*/ 1565 w 3178"/>
                        <a:gd name="T51" fmla="*/ 2044 h 2045"/>
                        <a:gd name="T52" fmla="*/ 1538 w 3178"/>
                        <a:gd name="T53" fmla="*/ 2041 h 2045"/>
                        <a:gd name="T54" fmla="*/ 1508 w 3178"/>
                        <a:gd name="T55" fmla="*/ 2035 h 2045"/>
                        <a:gd name="T56" fmla="*/ 1478 w 3178"/>
                        <a:gd name="T57" fmla="*/ 2024 h 2045"/>
                        <a:gd name="T58" fmla="*/ 1449 w 3178"/>
                        <a:gd name="T59" fmla="*/ 2008 h 2045"/>
                        <a:gd name="T60" fmla="*/ 109 w 3178"/>
                        <a:gd name="T61" fmla="*/ 1205 h 2045"/>
                        <a:gd name="T62" fmla="*/ 78 w 3178"/>
                        <a:gd name="T63" fmla="*/ 1182 h 2045"/>
                        <a:gd name="T64" fmla="*/ 51 w 3178"/>
                        <a:gd name="T65" fmla="*/ 1156 h 2045"/>
                        <a:gd name="T66" fmla="*/ 29 w 3178"/>
                        <a:gd name="T67" fmla="*/ 1125 h 2045"/>
                        <a:gd name="T68" fmla="*/ 14 w 3178"/>
                        <a:gd name="T69" fmla="*/ 1093 h 2045"/>
                        <a:gd name="T70" fmla="*/ 4 w 3178"/>
                        <a:gd name="T71" fmla="*/ 1058 h 2045"/>
                        <a:gd name="T72" fmla="*/ 0 w 3178"/>
                        <a:gd name="T73" fmla="*/ 1021 h 2045"/>
                        <a:gd name="T74" fmla="*/ 4 w 3178"/>
                        <a:gd name="T75" fmla="*/ 985 h 2045"/>
                        <a:gd name="T76" fmla="*/ 14 w 3178"/>
                        <a:gd name="T77" fmla="*/ 951 h 2045"/>
                        <a:gd name="T78" fmla="*/ 29 w 3178"/>
                        <a:gd name="T79" fmla="*/ 919 h 2045"/>
                        <a:gd name="T80" fmla="*/ 51 w 3178"/>
                        <a:gd name="T81" fmla="*/ 888 h 2045"/>
                        <a:gd name="T82" fmla="*/ 78 w 3178"/>
                        <a:gd name="T83" fmla="*/ 862 h 2045"/>
                        <a:gd name="T84" fmla="*/ 110 w 3178"/>
                        <a:gd name="T85" fmla="*/ 839 h 2045"/>
                        <a:gd name="T86" fmla="*/ 1449 w 3178"/>
                        <a:gd name="T87" fmla="*/ 36 h 2045"/>
                        <a:gd name="T88" fmla="*/ 1479 w 3178"/>
                        <a:gd name="T89" fmla="*/ 20 h 2045"/>
                        <a:gd name="T90" fmla="*/ 1509 w 3178"/>
                        <a:gd name="T91" fmla="*/ 11 h 2045"/>
                        <a:gd name="T92" fmla="*/ 1538 w 3178"/>
                        <a:gd name="T93" fmla="*/ 5 h 2045"/>
                        <a:gd name="T94" fmla="*/ 1565 w 3178"/>
                        <a:gd name="T95" fmla="*/ 1 h 2045"/>
                        <a:gd name="T96" fmla="*/ 1588 w 3178"/>
                        <a:gd name="T97" fmla="*/ 0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78" h="2045">
                          <a:moveTo>
                            <a:pt x="1588" y="0"/>
                          </a:moveTo>
                          <a:lnTo>
                            <a:pt x="1613" y="1"/>
                          </a:lnTo>
                          <a:lnTo>
                            <a:pt x="1640" y="5"/>
                          </a:lnTo>
                          <a:lnTo>
                            <a:pt x="1669" y="11"/>
                          </a:lnTo>
                          <a:lnTo>
                            <a:pt x="1699" y="20"/>
                          </a:lnTo>
                          <a:lnTo>
                            <a:pt x="1729" y="36"/>
                          </a:lnTo>
                          <a:lnTo>
                            <a:pt x="3068" y="840"/>
                          </a:lnTo>
                          <a:lnTo>
                            <a:pt x="3100" y="863"/>
                          </a:lnTo>
                          <a:lnTo>
                            <a:pt x="3127" y="890"/>
                          </a:lnTo>
                          <a:lnTo>
                            <a:pt x="3149" y="920"/>
                          </a:lnTo>
                          <a:lnTo>
                            <a:pt x="3164" y="952"/>
                          </a:lnTo>
                          <a:lnTo>
                            <a:pt x="3174" y="986"/>
                          </a:lnTo>
                          <a:lnTo>
                            <a:pt x="3178" y="1023"/>
                          </a:lnTo>
                          <a:lnTo>
                            <a:pt x="3174" y="1059"/>
                          </a:lnTo>
                          <a:lnTo>
                            <a:pt x="3164" y="1094"/>
                          </a:lnTo>
                          <a:lnTo>
                            <a:pt x="3149" y="1127"/>
                          </a:lnTo>
                          <a:lnTo>
                            <a:pt x="3127" y="1156"/>
                          </a:lnTo>
                          <a:lnTo>
                            <a:pt x="3100" y="1182"/>
                          </a:lnTo>
                          <a:lnTo>
                            <a:pt x="3069" y="1205"/>
                          </a:lnTo>
                          <a:lnTo>
                            <a:pt x="1728" y="2009"/>
                          </a:lnTo>
                          <a:lnTo>
                            <a:pt x="1699" y="2024"/>
                          </a:lnTo>
                          <a:lnTo>
                            <a:pt x="1669" y="2035"/>
                          </a:lnTo>
                          <a:lnTo>
                            <a:pt x="1640" y="2041"/>
                          </a:lnTo>
                          <a:lnTo>
                            <a:pt x="1613" y="2044"/>
                          </a:lnTo>
                          <a:lnTo>
                            <a:pt x="1588" y="2045"/>
                          </a:lnTo>
                          <a:lnTo>
                            <a:pt x="1565" y="2044"/>
                          </a:lnTo>
                          <a:lnTo>
                            <a:pt x="1538" y="2041"/>
                          </a:lnTo>
                          <a:lnTo>
                            <a:pt x="1508" y="2035"/>
                          </a:lnTo>
                          <a:lnTo>
                            <a:pt x="1478" y="2024"/>
                          </a:lnTo>
                          <a:lnTo>
                            <a:pt x="1449" y="2008"/>
                          </a:lnTo>
                          <a:lnTo>
                            <a:pt x="109" y="1205"/>
                          </a:lnTo>
                          <a:lnTo>
                            <a:pt x="78" y="1182"/>
                          </a:lnTo>
                          <a:lnTo>
                            <a:pt x="51" y="1156"/>
                          </a:lnTo>
                          <a:lnTo>
                            <a:pt x="29" y="1125"/>
                          </a:lnTo>
                          <a:lnTo>
                            <a:pt x="14" y="1093"/>
                          </a:lnTo>
                          <a:lnTo>
                            <a:pt x="4" y="1058"/>
                          </a:lnTo>
                          <a:lnTo>
                            <a:pt x="0" y="1021"/>
                          </a:lnTo>
                          <a:lnTo>
                            <a:pt x="4" y="985"/>
                          </a:lnTo>
                          <a:lnTo>
                            <a:pt x="14" y="951"/>
                          </a:lnTo>
                          <a:lnTo>
                            <a:pt x="29" y="919"/>
                          </a:lnTo>
                          <a:lnTo>
                            <a:pt x="51" y="888"/>
                          </a:lnTo>
                          <a:lnTo>
                            <a:pt x="78" y="862"/>
                          </a:lnTo>
                          <a:lnTo>
                            <a:pt x="110" y="839"/>
                          </a:lnTo>
                          <a:lnTo>
                            <a:pt x="1449" y="36"/>
                          </a:lnTo>
                          <a:lnTo>
                            <a:pt x="1479" y="20"/>
                          </a:lnTo>
                          <a:lnTo>
                            <a:pt x="1509" y="11"/>
                          </a:lnTo>
                          <a:lnTo>
                            <a:pt x="1538" y="5"/>
                          </a:lnTo>
                          <a:lnTo>
                            <a:pt x="1565" y="1"/>
                          </a:lnTo>
                          <a:lnTo>
                            <a:pt x="1588"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265"/>
                    <p:cNvSpPr>
                      <a:spLocks/>
                    </p:cNvSpPr>
                    <p:nvPr/>
                  </p:nvSpPr>
                  <p:spPr bwMode="auto">
                    <a:xfrm>
                      <a:off x="3791" y="2506"/>
                      <a:ext cx="572" cy="345"/>
                    </a:xfrm>
                    <a:custGeom>
                      <a:avLst/>
                      <a:gdLst>
                        <a:gd name="T0" fmla="*/ 1427 w 2857"/>
                        <a:gd name="T1" fmla="*/ 0 h 1727"/>
                        <a:gd name="T2" fmla="*/ 1450 w 2857"/>
                        <a:gd name="T3" fmla="*/ 2 h 1727"/>
                        <a:gd name="T4" fmla="*/ 1469 w 2857"/>
                        <a:gd name="T5" fmla="*/ 6 h 1727"/>
                        <a:gd name="T6" fmla="*/ 1486 w 2857"/>
                        <a:gd name="T7" fmla="*/ 14 h 1727"/>
                        <a:gd name="T8" fmla="*/ 2826 w 2857"/>
                        <a:gd name="T9" fmla="*/ 818 h 1727"/>
                        <a:gd name="T10" fmla="*/ 2843 w 2857"/>
                        <a:gd name="T11" fmla="*/ 831 h 1727"/>
                        <a:gd name="T12" fmla="*/ 2854 w 2857"/>
                        <a:gd name="T13" fmla="*/ 847 h 1727"/>
                        <a:gd name="T14" fmla="*/ 2857 w 2857"/>
                        <a:gd name="T15" fmla="*/ 864 h 1727"/>
                        <a:gd name="T16" fmla="*/ 2854 w 2857"/>
                        <a:gd name="T17" fmla="*/ 881 h 1727"/>
                        <a:gd name="T18" fmla="*/ 2843 w 2857"/>
                        <a:gd name="T19" fmla="*/ 895 h 1727"/>
                        <a:gd name="T20" fmla="*/ 2826 w 2857"/>
                        <a:gd name="T21" fmla="*/ 910 h 1727"/>
                        <a:gd name="T22" fmla="*/ 1486 w 2857"/>
                        <a:gd name="T23" fmla="*/ 1714 h 1727"/>
                        <a:gd name="T24" fmla="*/ 1469 w 2857"/>
                        <a:gd name="T25" fmla="*/ 1721 h 1727"/>
                        <a:gd name="T26" fmla="*/ 1450 w 2857"/>
                        <a:gd name="T27" fmla="*/ 1724 h 1727"/>
                        <a:gd name="T28" fmla="*/ 1427 w 2857"/>
                        <a:gd name="T29" fmla="*/ 1727 h 1727"/>
                        <a:gd name="T30" fmla="*/ 1406 w 2857"/>
                        <a:gd name="T31" fmla="*/ 1724 h 1727"/>
                        <a:gd name="T32" fmla="*/ 1387 w 2857"/>
                        <a:gd name="T33" fmla="*/ 1721 h 1727"/>
                        <a:gd name="T34" fmla="*/ 1370 w 2857"/>
                        <a:gd name="T35" fmla="*/ 1714 h 1727"/>
                        <a:gd name="T36" fmla="*/ 30 w 2857"/>
                        <a:gd name="T37" fmla="*/ 910 h 1727"/>
                        <a:gd name="T38" fmla="*/ 15 w 2857"/>
                        <a:gd name="T39" fmla="*/ 897 h 1727"/>
                        <a:gd name="T40" fmla="*/ 5 w 2857"/>
                        <a:gd name="T41" fmla="*/ 884 h 1727"/>
                        <a:gd name="T42" fmla="*/ 0 w 2857"/>
                        <a:gd name="T43" fmla="*/ 871 h 1727"/>
                        <a:gd name="T44" fmla="*/ 0 w 2857"/>
                        <a:gd name="T45" fmla="*/ 856 h 1727"/>
                        <a:gd name="T46" fmla="*/ 5 w 2857"/>
                        <a:gd name="T47" fmla="*/ 842 h 1727"/>
                        <a:gd name="T48" fmla="*/ 15 w 2857"/>
                        <a:gd name="T49" fmla="*/ 829 h 1727"/>
                        <a:gd name="T50" fmla="*/ 30 w 2857"/>
                        <a:gd name="T51" fmla="*/ 818 h 1727"/>
                        <a:gd name="T52" fmla="*/ 1370 w 2857"/>
                        <a:gd name="T53" fmla="*/ 14 h 1727"/>
                        <a:gd name="T54" fmla="*/ 1387 w 2857"/>
                        <a:gd name="T55" fmla="*/ 6 h 1727"/>
                        <a:gd name="T56" fmla="*/ 1406 w 2857"/>
                        <a:gd name="T57" fmla="*/ 2 h 1727"/>
                        <a:gd name="T58" fmla="*/ 1427 w 2857"/>
                        <a:gd name="T5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7">
                          <a:moveTo>
                            <a:pt x="1427" y="0"/>
                          </a:moveTo>
                          <a:lnTo>
                            <a:pt x="1450" y="2"/>
                          </a:lnTo>
                          <a:lnTo>
                            <a:pt x="1469" y="6"/>
                          </a:lnTo>
                          <a:lnTo>
                            <a:pt x="1486" y="14"/>
                          </a:lnTo>
                          <a:lnTo>
                            <a:pt x="2826" y="818"/>
                          </a:lnTo>
                          <a:lnTo>
                            <a:pt x="2843" y="831"/>
                          </a:lnTo>
                          <a:lnTo>
                            <a:pt x="2854" y="847"/>
                          </a:lnTo>
                          <a:lnTo>
                            <a:pt x="2857" y="864"/>
                          </a:lnTo>
                          <a:lnTo>
                            <a:pt x="2854" y="881"/>
                          </a:lnTo>
                          <a:lnTo>
                            <a:pt x="2843" y="895"/>
                          </a:lnTo>
                          <a:lnTo>
                            <a:pt x="2826" y="910"/>
                          </a:lnTo>
                          <a:lnTo>
                            <a:pt x="1486" y="1714"/>
                          </a:lnTo>
                          <a:lnTo>
                            <a:pt x="1469" y="1721"/>
                          </a:lnTo>
                          <a:lnTo>
                            <a:pt x="1450" y="1724"/>
                          </a:lnTo>
                          <a:lnTo>
                            <a:pt x="1427" y="1727"/>
                          </a:lnTo>
                          <a:lnTo>
                            <a:pt x="1406" y="1724"/>
                          </a:lnTo>
                          <a:lnTo>
                            <a:pt x="1387" y="1721"/>
                          </a:lnTo>
                          <a:lnTo>
                            <a:pt x="1370" y="1714"/>
                          </a:lnTo>
                          <a:lnTo>
                            <a:pt x="30" y="910"/>
                          </a:lnTo>
                          <a:lnTo>
                            <a:pt x="15" y="897"/>
                          </a:lnTo>
                          <a:lnTo>
                            <a:pt x="5" y="884"/>
                          </a:lnTo>
                          <a:lnTo>
                            <a:pt x="0" y="871"/>
                          </a:lnTo>
                          <a:lnTo>
                            <a:pt x="0" y="856"/>
                          </a:lnTo>
                          <a:lnTo>
                            <a:pt x="5" y="842"/>
                          </a:lnTo>
                          <a:lnTo>
                            <a:pt x="15" y="829"/>
                          </a:lnTo>
                          <a:lnTo>
                            <a:pt x="30" y="818"/>
                          </a:lnTo>
                          <a:lnTo>
                            <a:pt x="1370" y="14"/>
                          </a:lnTo>
                          <a:lnTo>
                            <a:pt x="1387" y="6"/>
                          </a:lnTo>
                          <a:lnTo>
                            <a:pt x="1406" y="2"/>
                          </a:lnTo>
                          <a:lnTo>
                            <a:pt x="1427"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useBgFill="1">
                  <p:nvSpPr>
                    <p:cNvPr id="313" name="Freeform 266"/>
                    <p:cNvSpPr>
                      <a:spLocks/>
                    </p:cNvSpPr>
                    <p:nvPr/>
                  </p:nvSpPr>
                  <p:spPr bwMode="auto">
                    <a:xfrm>
                      <a:off x="3759" y="2346"/>
                      <a:ext cx="636" cy="409"/>
                    </a:xfrm>
                    <a:custGeom>
                      <a:avLst/>
                      <a:gdLst>
                        <a:gd name="T0" fmla="*/ 1588 w 3178"/>
                        <a:gd name="T1" fmla="*/ 0 h 2045"/>
                        <a:gd name="T2" fmla="*/ 1613 w 3178"/>
                        <a:gd name="T3" fmla="*/ 0 h 2045"/>
                        <a:gd name="T4" fmla="*/ 1640 w 3178"/>
                        <a:gd name="T5" fmla="*/ 4 h 2045"/>
                        <a:gd name="T6" fmla="*/ 1669 w 3178"/>
                        <a:gd name="T7" fmla="*/ 10 h 2045"/>
                        <a:gd name="T8" fmla="*/ 1699 w 3178"/>
                        <a:gd name="T9" fmla="*/ 21 h 2045"/>
                        <a:gd name="T10" fmla="*/ 1729 w 3178"/>
                        <a:gd name="T11" fmla="*/ 35 h 2045"/>
                        <a:gd name="T12" fmla="*/ 3068 w 3178"/>
                        <a:gd name="T13" fmla="*/ 839 h 2045"/>
                        <a:gd name="T14" fmla="*/ 3100 w 3178"/>
                        <a:gd name="T15" fmla="*/ 862 h 2045"/>
                        <a:gd name="T16" fmla="*/ 3127 w 3178"/>
                        <a:gd name="T17" fmla="*/ 889 h 2045"/>
                        <a:gd name="T18" fmla="*/ 3149 w 3178"/>
                        <a:gd name="T19" fmla="*/ 919 h 2045"/>
                        <a:gd name="T20" fmla="*/ 3164 w 3178"/>
                        <a:gd name="T21" fmla="*/ 952 h 2045"/>
                        <a:gd name="T22" fmla="*/ 3174 w 3178"/>
                        <a:gd name="T23" fmla="*/ 987 h 2045"/>
                        <a:gd name="T24" fmla="*/ 3178 w 3178"/>
                        <a:gd name="T25" fmla="*/ 1022 h 2045"/>
                        <a:gd name="T26" fmla="*/ 3174 w 3178"/>
                        <a:gd name="T27" fmla="*/ 1058 h 2045"/>
                        <a:gd name="T28" fmla="*/ 3164 w 3178"/>
                        <a:gd name="T29" fmla="*/ 1093 h 2045"/>
                        <a:gd name="T30" fmla="*/ 3149 w 3178"/>
                        <a:gd name="T31" fmla="*/ 1126 h 2045"/>
                        <a:gd name="T32" fmla="*/ 3127 w 3178"/>
                        <a:gd name="T33" fmla="*/ 1156 h 2045"/>
                        <a:gd name="T34" fmla="*/ 3100 w 3178"/>
                        <a:gd name="T35" fmla="*/ 1183 h 2045"/>
                        <a:gd name="T36" fmla="*/ 3069 w 3178"/>
                        <a:gd name="T37" fmla="*/ 1205 h 2045"/>
                        <a:gd name="T38" fmla="*/ 1728 w 3178"/>
                        <a:gd name="T39" fmla="*/ 2009 h 2045"/>
                        <a:gd name="T40" fmla="*/ 1699 w 3178"/>
                        <a:gd name="T41" fmla="*/ 2024 h 2045"/>
                        <a:gd name="T42" fmla="*/ 1669 w 3178"/>
                        <a:gd name="T43" fmla="*/ 2034 h 2045"/>
                        <a:gd name="T44" fmla="*/ 1640 w 3178"/>
                        <a:gd name="T45" fmla="*/ 2041 h 2045"/>
                        <a:gd name="T46" fmla="*/ 1613 w 3178"/>
                        <a:gd name="T47" fmla="*/ 2044 h 2045"/>
                        <a:gd name="T48" fmla="*/ 1588 w 3178"/>
                        <a:gd name="T49" fmla="*/ 2045 h 2045"/>
                        <a:gd name="T50" fmla="*/ 1565 w 3178"/>
                        <a:gd name="T51" fmla="*/ 2044 h 2045"/>
                        <a:gd name="T52" fmla="*/ 1538 w 3178"/>
                        <a:gd name="T53" fmla="*/ 2040 h 2045"/>
                        <a:gd name="T54" fmla="*/ 1508 w 3178"/>
                        <a:gd name="T55" fmla="*/ 2034 h 2045"/>
                        <a:gd name="T56" fmla="*/ 1478 w 3178"/>
                        <a:gd name="T57" fmla="*/ 2023 h 2045"/>
                        <a:gd name="T58" fmla="*/ 1449 w 3178"/>
                        <a:gd name="T59" fmla="*/ 2009 h 2045"/>
                        <a:gd name="T60" fmla="*/ 109 w 3178"/>
                        <a:gd name="T61" fmla="*/ 1205 h 2045"/>
                        <a:gd name="T62" fmla="*/ 78 w 3178"/>
                        <a:gd name="T63" fmla="*/ 1182 h 2045"/>
                        <a:gd name="T64" fmla="*/ 51 w 3178"/>
                        <a:gd name="T65" fmla="*/ 1155 h 2045"/>
                        <a:gd name="T66" fmla="*/ 29 w 3178"/>
                        <a:gd name="T67" fmla="*/ 1125 h 2045"/>
                        <a:gd name="T68" fmla="*/ 14 w 3178"/>
                        <a:gd name="T69" fmla="*/ 1092 h 2045"/>
                        <a:gd name="T70" fmla="*/ 4 w 3178"/>
                        <a:gd name="T71" fmla="*/ 1057 h 2045"/>
                        <a:gd name="T72" fmla="*/ 0 w 3178"/>
                        <a:gd name="T73" fmla="*/ 1021 h 2045"/>
                        <a:gd name="T74" fmla="*/ 4 w 3178"/>
                        <a:gd name="T75" fmla="*/ 986 h 2045"/>
                        <a:gd name="T76" fmla="*/ 14 w 3178"/>
                        <a:gd name="T77" fmla="*/ 951 h 2045"/>
                        <a:gd name="T78" fmla="*/ 29 w 3178"/>
                        <a:gd name="T79" fmla="*/ 918 h 2045"/>
                        <a:gd name="T80" fmla="*/ 51 w 3178"/>
                        <a:gd name="T81" fmla="*/ 888 h 2045"/>
                        <a:gd name="T82" fmla="*/ 78 w 3178"/>
                        <a:gd name="T83" fmla="*/ 861 h 2045"/>
                        <a:gd name="T84" fmla="*/ 110 w 3178"/>
                        <a:gd name="T85" fmla="*/ 839 h 2045"/>
                        <a:gd name="T86" fmla="*/ 1449 w 3178"/>
                        <a:gd name="T87" fmla="*/ 35 h 2045"/>
                        <a:gd name="T88" fmla="*/ 1479 w 3178"/>
                        <a:gd name="T89" fmla="*/ 21 h 2045"/>
                        <a:gd name="T90" fmla="*/ 1509 w 3178"/>
                        <a:gd name="T91" fmla="*/ 10 h 2045"/>
                        <a:gd name="T92" fmla="*/ 1538 w 3178"/>
                        <a:gd name="T93" fmla="*/ 4 h 2045"/>
                        <a:gd name="T94" fmla="*/ 1565 w 3178"/>
                        <a:gd name="T95" fmla="*/ 0 h 2045"/>
                        <a:gd name="T96" fmla="*/ 1588 w 3178"/>
                        <a:gd name="T97" fmla="*/ 0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78" h="2045">
                          <a:moveTo>
                            <a:pt x="1588" y="0"/>
                          </a:moveTo>
                          <a:lnTo>
                            <a:pt x="1613" y="0"/>
                          </a:lnTo>
                          <a:lnTo>
                            <a:pt x="1640" y="4"/>
                          </a:lnTo>
                          <a:lnTo>
                            <a:pt x="1669" y="10"/>
                          </a:lnTo>
                          <a:lnTo>
                            <a:pt x="1699" y="21"/>
                          </a:lnTo>
                          <a:lnTo>
                            <a:pt x="1729" y="35"/>
                          </a:lnTo>
                          <a:lnTo>
                            <a:pt x="3068" y="839"/>
                          </a:lnTo>
                          <a:lnTo>
                            <a:pt x="3100" y="862"/>
                          </a:lnTo>
                          <a:lnTo>
                            <a:pt x="3127" y="889"/>
                          </a:lnTo>
                          <a:lnTo>
                            <a:pt x="3149" y="919"/>
                          </a:lnTo>
                          <a:lnTo>
                            <a:pt x="3164" y="952"/>
                          </a:lnTo>
                          <a:lnTo>
                            <a:pt x="3174" y="987"/>
                          </a:lnTo>
                          <a:lnTo>
                            <a:pt x="3178" y="1022"/>
                          </a:lnTo>
                          <a:lnTo>
                            <a:pt x="3174" y="1058"/>
                          </a:lnTo>
                          <a:lnTo>
                            <a:pt x="3164" y="1093"/>
                          </a:lnTo>
                          <a:lnTo>
                            <a:pt x="3149" y="1126"/>
                          </a:lnTo>
                          <a:lnTo>
                            <a:pt x="3127" y="1156"/>
                          </a:lnTo>
                          <a:lnTo>
                            <a:pt x="3100" y="1183"/>
                          </a:lnTo>
                          <a:lnTo>
                            <a:pt x="3069" y="1205"/>
                          </a:lnTo>
                          <a:lnTo>
                            <a:pt x="1728" y="2009"/>
                          </a:lnTo>
                          <a:lnTo>
                            <a:pt x="1699" y="2024"/>
                          </a:lnTo>
                          <a:lnTo>
                            <a:pt x="1669" y="2034"/>
                          </a:lnTo>
                          <a:lnTo>
                            <a:pt x="1640" y="2041"/>
                          </a:lnTo>
                          <a:lnTo>
                            <a:pt x="1613" y="2044"/>
                          </a:lnTo>
                          <a:lnTo>
                            <a:pt x="1588" y="2045"/>
                          </a:lnTo>
                          <a:lnTo>
                            <a:pt x="1565" y="2044"/>
                          </a:lnTo>
                          <a:lnTo>
                            <a:pt x="1538" y="2040"/>
                          </a:lnTo>
                          <a:lnTo>
                            <a:pt x="1508" y="2034"/>
                          </a:lnTo>
                          <a:lnTo>
                            <a:pt x="1478" y="2023"/>
                          </a:lnTo>
                          <a:lnTo>
                            <a:pt x="1449" y="2009"/>
                          </a:lnTo>
                          <a:lnTo>
                            <a:pt x="109" y="1205"/>
                          </a:lnTo>
                          <a:lnTo>
                            <a:pt x="78" y="1182"/>
                          </a:lnTo>
                          <a:lnTo>
                            <a:pt x="51" y="1155"/>
                          </a:lnTo>
                          <a:lnTo>
                            <a:pt x="29" y="1125"/>
                          </a:lnTo>
                          <a:lnTo>
                            <a:pt x="14" y="1092"/>
                          </a:lnTo>
                          <a:lnTo>
                            <a:pt x="4" y="1057"/>
                          </a:lnTo>
                          <a:lnTo>
                            <a:pt x="0" y="1021"/>
                          </a:lnTo>
                          <a:lnTo>
                            <a:pt x="4" y="986"/>
                          </a:lnTo>
                          <a:lnTo>
                            <a:pt x="14" y="951"/>
                          </a:lnTo>
                          <a:lnTo>
                            <a:pt x="29" y="918"/>
                          </a:lnTo>
                          <a:lnTo>
                            <a:pt x="51" y="888"/>
                          </a:lnTo>
                          <a:lnTo>
                            <a:pt x="78" y="861"/>
                          </a:lnTo>
                          <a:lnTo>
                            <a:pt x="110" y="839"/>
                          </a:lnTo>
                          <a:lnTo>
                            <a:pt x="1449" y="35"/>
                          </a:lnTo>
                          <a:lnTo>
                            <a:pt x="1479" y="21"/>
                          </a:lnTo>
                          <a:lnTo>
                            <a:pt x="1509" y="10"/>
                          </a:lnTo>
                          <a:lnTo>
                            <a:pt x="1538" y="4"/>
                          </a:lnTo>
                          <a:lnTo>
                            <a:pt x="1565" y="0"/>
                          </a:lnTo>
                          <a:lnTo>
                            <a:pt x="1588"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267"/>
                    <p:cNvSpPr>
                      <a:spLocks/>
                    </p:cNvSpPr>
                    <p:nvPr/>
                  </p:nvSpPr>
                  <p:spPr bwMode="auto">
                    <a:xfrm>
                      <a:off x="3791" y="2378"/>
                      <a:ext cx="572" cy="345"/>
                    </a:xfrm>
                    <a:custGeom>
                      <a:avLst/>
                      <a:gdLst>
                        <a:gd name="T0" fmla="*/ 1427 w 2857"/>
                        <a:gd name="T1" fmla="*/ 0 h 1725"/>
                        <a:gd name="T2" fmla="*/ 1450 w 2857"/>
                        <a:gd name="T3" fmla="*/ 1 h 1725"/>
                        <a:gd name="T4" fmla="*/ 1469 w 2857"/>
                        <a:gd name="T5" fmla="*/ 5 h 1725"/>
                        <a:gd name="T6" fmla="*/ 1486 w 2857"/>
                        <a:gd name="T7" fmla="*/ 12 h 1725"/>
                        <a:gd name="T8" fmla="*/ 2826 w 2857"/>
                        <a:gd name="T9" fmla="*/ 816 h 1725"/>
                        <a:gd name="T10" fmla="*/ 2843 w 2857"/>
                        <a:gd name="T11" fmla="*/ 831 h 1725"/>
                        <a:gd name="T12" fmla="*/ 2854 w 2857"/>
                        <a:gd name="T13" fmla="*/ 846 h 1725"/>
                        <a:gd name="T14" fmla="*/ 2857 w 2857"/>
                        <a:gd name="T15" fmla="*/ 862 h 1725"/>
                        <a:gd name="T16" fmla="*/ 2854 w 2857"/>
                        <a:gd name="T17" fmla="*/ 879 h 1725"/>
                        <a:gd name="T18" fmla="*/ 2843 w 2857"/>
                        <a:gd name="T19" fmla="*/ 895 h 1725"/>
                        <a:gd name="T20" fmla="*/ 2826 w 2857"/>
                        <a:gd name="T21" fmla="*/ 908 h 1725"/>
                        <a:gd name="T22" fmla="*/ 1486 w 2857"/>
                        <a:gd name="T23" fmla="*/ 1712 h 1725"/>
                        <a:gd name="T24" fmla="*/ 1469 w 2857"/>
                        <a:gd name="T25" fmla="*/ 1719 h 1725"/>
                        <a:gd name="T26" fmla="*/ 1450 w 2857"/>
                        <a:gd name="T27" fmla="*/ 1724 h 1725"/>
                        <a:gd name="T28" fmla="*/ 1427 w 2857"/>
                        <a:gd name="T29" fmla="*/ 1725 h 1725"/>
                        <a:gd name="T30" fmla="*/ 1406 w 2857"/>
                        <a:gd name="T31" fmla="*/ 1724 h 1725"/>
                        <a:gd name="T32" fmla="*/ 1387 w 2857"/>
                        <a:gd name="T33" fmla="*/ 1719 h 1725"/>
                        <a:gd name="T34" fmla="*/ 1370 w 2857"/>
                        <a:gd name="T35" fmla="*/ 1712 h 1725"/>
                        <a:gd name="T36" fmla="*/ 30 w 2857"/>
                        <a:gd name="T37" fmla="*/ 908 h 1725"/>
                        <a:gd name="T38" fmla="*/ 15 w 2857"/>
                        <a:gd name="T39" fmla="*/ 896 h 1725"/>
                        <a:gd name="T40" fmla="*/ 5 w 2857"/>
                        <a:gd name="T41" fmla="*/ 884 h 1725"/>
                        <a:gd name="T42" fmla="*/ 0 w 2857"/>
                        <a:gd name="T43" fmla="*/ 869 h 1725"/>
                        <a:gd name="T44" fmla="*/ 0 w 2857"/>
                        <a:gd name="T45" fmla="*/ 855 h 1725"/>
                        <a:gd name="T46" fmla="*/ 5 w 2857"/>
                        <a:gd name="T47" fmla="*/ 841 h 1725"/>
                        <a:gd name="T48" fmla="*/ 15 w 2857"/>
                        <a:gd name="T49" fmla="*/ 828 h 1725"/>
                        <a:gd name="T50" fmla="*/ 30 w 2857"/>
                        <a:gd name="T51" fmla="*/ 816 h 1725"/>
                        <a:gd name="T52" fmla="*/ 1370 w 2857"/>
                        <a:gd name="T53" fmla="*/ 12 h 1725"/>
                        <a:gd name="T54" fmla="*/ 1387 w 2857"/>
                        <a:gd name="T55" fmla="*/ 5 h 1725"/>
                        <a:gd name="T56" fmla="*/ 1406 w 2857"/>
                        <a:gd name="T57" fmla="*/ 1 h 1725"/>
                        <a:gd name="T58" fmla="*/ 1427 w 2857"/>
                        <a:gd name="T59"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5">
                          <a:moveTo>
                            <a:pt x="1427" y="0"/>
                          </a:moveTo>
                          <a:lnTo>
                            <a:pt x="1450" y="1"/>
                          </a:lnTo>
                          <a:lnTo>
                            <a:pt x="1469" y="5"/>
                          </a:lnTo>
                          <a:lnTo>
                            <a:pt x="1486" y="12"/>
                          </a:lnTo>
                          <a:lnTo>
                            <a:pt x="2826" y="816"/>
                          </a:lnTo>
                          <a:lnTo>
                            <a:pt x="2843" y="831"/>
                          </a:lnTo>
                          <a:lnTo>
                            <a:pt x="2854" y="846"/>
                          </a:lnTo>
                          <a:lnTo>
                            <a:pt x="2857" y="862"/>
                          </a:lnTo>
                          <a:lnTo>
                            <a:pt x="2854" y="879"/>
                          </a:lnTo>
                          <a:lnTo>
                            <a:pt x="2843" y="895"/>
                          </a:lnTo>
                          <a:lnTo>
                            <a:pt x="2826" y="908"/>
                          </a:lnTo>
                          <a:lnTo>
                            <a:pt x="1486" y="1712"/>
                          </a:lnTo>
                          <a:lnTo>
                            <a:pt x="1469" y="1719"/>
                          </a:lnTo>
                          <a:lnTo>
                            <a:pt x="1450" y="1724"/>
                          </a:lnTo>
                          <a:lnTo>
                            <a:pt x="1427" y="1725"/>
                          </a:lnTo>
                          <a:lnTo>
                            <a:pt x="1406" y="1724"/>
                          </a:lnTo>
                          <a:lnTo>
                            <a:pt x="1387" y="1719"/>
                          </a:lnTo>
                          <a:lnTo>
                            <a:pt x="1370" y="1712"/>
                          </a:lnTo>
                          <a:lnTo>
                            <a:pt x="30" y="908"/>
                          </a:lnTo>
                          <a:lnTo>
                            <a:pt x="15" y="896"/>
                          </a:lnTo>
                          <a:lnTo>
                            <a:pt x="5" y="884"/>
                          </a:lnTo>
                          <a:lnTo>
                            <a:pt x="0" y="869"/>
                          </a:lnTo>
                          <a:lnTo>
                            <a:pt x="0" y="855"/>
                          </a:lnTo>
                          <a:lnTo>
                            <a:pt x="5" y="841"/>
                          </a:lnTo>
                          <a:lnTo>
                            <a:pt x="15" y="828"/>
                          </a:lnTo>
                          <a:lnTo>
                            <a:pt x="30" y="816"/>
                          </a:lnTo>
                          <a:lnTo>
                            <a:pt x="1370" y="12"/>
                          </a:lnTo>
                          <a:lnTo>
                            <a:pt x="1387" y="5"/>
                          </a:lnTo>
                          <a:lnTo>
                            <a:pt x="1406" y="1"/>
                          </a:lnTo>
                          <a:lnTo>
                            <a:pt x="1427" y="0"/>
                          </a:lnTo>
                          <a:close/>
                        </a:path>
                      </a:pathLst>
                    </a:custGeom>
                    <a:solidFill>
                      <a:srgbClr val="0097C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useBgFill="1">
                  <p:nvSpPr>
                    <p:cNvPr id="315" name="Freeform 268"/>
                    <p:cNvSpPr>
                      <a:spLocks/>
                    </p:cNvSpPr>
                    <p:nvPr/>
                  </p:nvSpPr>
                  <p:spPr bwMode="auto">
                    <a:xfrm>
                      <a:off x="3759" y="2210"/>
                      <a:ext cx="636" cy="409"/>
                    </a:xfrm>
                    <a:custGeom>
                      <a:avLst/>
                      <a:gdLst>
                        <a:gd name="T0" fmla="*/ 1588 w 3178"/>
                        <a:gd name="T1" fmla="*/ 0 h 2044"/>
                        <a:gd name="T2" fmla="*/ 1613 w 3178"/>
                        <a:gd name="T3" fmla="*/ 1 h 2044"/>
                        <a:gd name="T4" fmla="*/ 1640 w 3178"/>
                        <a:gd name="T5" fmla="*/ 3 h 2044"/>
                        <a:gd name="T6" fmla="*/ 1669 w 3178"/>
                        <a:gd name="T7" fmla="*/ 10 h 2044"/>
                        <a:gd name="T8" fmla="*/ 1699 w 3178"/>
                        <a:gd name="T9" fmla="*/ 20 h 2044"/>
                        <a:gd name="T10" fmla="*/ 1729 w 3178"/>
                        <a:gd name="T11" fmla="*/ 36 h 2044"/>
                        <a:gd name="T12" fmla="*/ 3068 w 3178"/>
                        <a:gd name="T13" fmla="*/ 839 h 2044"/>
                        <a:gd name="T14" fmla="*/ 3100 w 3178"/>
                        <a:gd name="T15" fmla="*/ 862 h 2044"/>
                        <a:gd name="T16" fmla="*/ 3127 w 3178"/>
                        <a:gd name="T17" fmla="*/ 889 h 2044"/>
                        <a:gd name="T18" fmla="*/ 3149 w 3178"/>
                        <a:gd name="T19" fmla="*/ 919 h 2044"/>
                        <a:gd name="T20" fmla="*/ 3164 w 3178"/>
                        <a:gd name="T21" fmla="*/ 951 h 2044"/>
                        <a:gd name="T22" fmla="*/ 3174 w 3178"/>
                        <a:gd name="T23" fmla="*/ 986 h 2044"/>
                        <a:gd name="T24" fmla="*/ 3178 w 3178"/>
                        <a:gd name="T25" fmla="*/ 1022 h 2044"/>
                        <a:gd name="T26" fmla="*/ 3174 w 3178"/>
                        <a:gd name="T27" fmla="*/ 1059 h 2044"/>
                        <a:gd name="T28" fmla="*/ 3164 w 3178"/>
                        <a:gd name="T29" fmla="*/ 1093 h 2044"/>
                        <a:gd name="T30" fmla="*/ 3149 w 3178"/>
                        <a:gd name="T31" fmla="*/ 1125 h 2044"/>
                        <a:gd name="T32" fmla="*/ 3127 w 3178"/>
                        <a:gd name="T33" fmla="*/ 1155 h 2044"/>
                        <a:gd name="T34" fmla="*/ 3100 w 3178"/>
                        <a:gd name="T35" fmla="*/ 1182 h 2044"/>
                        <a:gd name="T36" fmla="*/ 3069 w 3178"/>
                        <a:gd name="T37" fmla="*/ 1205 h 2044"/>
                        <a:gd name="T38" fmla="*/ 1728 w 3178"/>
                        <a:gd name="T39" fmla="*/ 2009 h 2044"/>
                        <a:gd name="T40" fmla="*/ 1699 w 3178"/>
                        <a:gd name="T41" fmla="*/ 2024 h 2044"/>
                        <a:gd name="T42" fmla="*/ 1669 w 3178"/>
                        <a:gd name="T43" fmla="*/ 2034 h 2044"/>
                        <a:gd name="T44" fmla="*/ 1640 w 3178"/>
                        <a:gd name="T45" fmla="*/ 2041 h 2044"/>
                        <a:gd name="T46" fmla="*/ 1613 w 3178"/>
                        <a:gd name="T47" fmla="*/ 2044 h 2044"/>
                        <a:gd name="T48" fmla="*/ 1588 w 3178"/>
                        <a:gd name="T49" fmla="*/ 2044 h 2044"/>
                        <a:gd name="T50" fmla="*/ 1565 w 3178"/>
                        <a:gd name="T51" fmla="*/ 2044 h 2044"/>
                        <a:gd name="T52" fmla="*/ 1538 w 3178"/>
                        <a:gd name="T53" fmla="*/ 2041 h 2044"/>
                        <a:gd name="T54" fmla="*/ 1508 w 3178"/>
                        <a:gd name="T55" fmla="*/ 2034 h 2044"/>
                        <a:gd name="T56" fmla="*/ 1478 w 3178"/>
                        <a:gd name="T57" fmla="*/ 2024 h 2044"/>
                        <a:gd name="T58" fmla="*/ 1449 w 3178"/>
                        <a:gd name="T59" fmla="*/ 2008 h 2044"/>
                        <a:gd name="T60" fmla="*/ 109 w 3178"/>
                        <a:gd name="T61" fmla="*/ 1205 h 2044"/>
                        <a:gd name="T62" fmla="*/ 78 w 3178"/>
                        <a:gd name="T63" fmla="*/ 1182 h 2044"/>
                        <a:gd name="T64" fmla="*/ 51 w 3178"/>
                        <a:gd name="T65" fmla="*/ 1155 h 2044"/>
                        <a:gd name="T66" fmla="*/ 29 w 3178"/>
                        <a:gd name="T67" fmla="*/ 1125 h 2044"/>
                        <a:gd name="T68" fmla="*/ 14 w 3178"/>
                        <a:gd name="T69" fmla="*/ 1093 h 2044"/>
                        <a:gd name="T70" fmla="*/ 4 w 3178"/>
                        <a:gd name="T71" fmla="*/ 1058 h 2044"/>
                        <a:gd name="T72" fmla="*/ 0 w 3178"/>
                        <a:gd name="T73" fmla="*/ 1021 h 2044"/>
                        <a:gd name="T74" fmla="*/ 4 w 3178"/>
                        <a:gd name="T75" fmla="*/ 985 h 2044"/>
                        <a:gd name="T76" fmla="*/ 14 w 3178"/>
                        <a:gd name="T77" fmla="*/ 950 h 2044"/>
                        <a:gd name="T78" fmla="*/ 29 w 3178"/>
                        <a:gd name="T79" fmla="*/ 917 h 2044"/>
                        <a:gd name="T80" fmla="*/ 51 w 3178"/>
                        <a:gd name="T81" fmla="*/ 888 h 2044"/>
                        <a:gd name="T82" fmla="*/ 78 w 3178"/>
                        <a:gd name="T83" fmla="*/ 862 h 2044"/>
                        <a:gd name="T84" fmla="*/ 110 w 3178"/>
                        <a:gd name="T85" fmla="*/ 839 h 2044"/>
                        <a:gd name="T86" fmla="*/ 1449 w 3178"/>
                        <a:gd name="T87" fmla="*/ 36 h 2044"/>
                        <a:gd name="T88" fmla="*/ 1479 w 3178"/>
                        <a:gd name="T89" fmla="*/ 20 h 2044"/>
                        <a:gd name="T90" fmla="*/ 1509 w 3178"/>
                        <a:gd name="T91" fmla="*/ 10 h 2044"/>
                        <a:gd name="T92" fmla="*/ 1538 w 3178"/>
                        <a:gd name="T93" fmla="*/ 3 h 2044"/>
                        <a:gd name="T94" fmla="*/ 1565 w 3178"/>
                        <a:gd name="T95" fmla="*/ 1 h 2044"/>
                        <a:gd name="T96" fmla="*/ 1588 w 3178"/>
                        <a:gd name="T97" fmla="*/ 0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78" h="2044">
                          <a:moveTo>
                            <a:pt x="1588" y="0"/>
                          </a:moveTo>
                          <a:lnTo>
                            <a:pt x="1613" y="1"/>
                          </a:lnTo>
                          <a:lnTo>
                            <a:pt x="1640" y="3"/>
                          </a:lnTo>
                          <a:lnTo>
                            <a:pt x="1669" y="10"/>
                          </a:lnTo>
                          <a:lnTo>
                            <a:pt x="1699" y="20"/>
                          </a:lnTo>
                          <a:lnTo>
                            <a:pt x="1729" y="36"/>
                          </a:lnTo>
                          <a:lnTo>
                            <a:pt x="3068" y="839"/>
                          </a:lnTo>
                          <a:lnTo>
                            <a:pt x="3100" y="862"/>
                          </a:lnTo>
                          <a:lnTo>
                            <a:pt x="3127" y="889"/>
                          </a:lnTo>
                          <a:lnTo>
                            <a:pt x="3149" y="919"/>
                          </a:lnTo>
                          <a:lnTo>
                            <a:pt x="3164" y="951"/>
                          </a:lnTo>
                          <a:lnTo>
                            <a:pt x="3174" y="986"/>
                          </a:lnTo>
                          <a:lnTo>
                            <a:pt x="3178" y="1022"/>
                          </a:lnTo>
                          <a:lnTo>
                            <a:pt x="3174" y="1059"/>
                          </a:lnTo>
                          <a:lnTo>
                            <a:pt x="3164" y="1093"/>
                          </a:lnTo>
                          <a:lnTo>
                            <a:pt x="3149" y="1125"/>
                          </a:lnTo>
                          <a:lnTo>
                            <a:pt x="3127" y="1155"/>
                          </a:lnTo>
                          <a:lnTo>
                            <a:pt x="3100" y="1182"/>
                          </a:lnTo>
                          <a:lnTo>
                            <a:pt x="3069" y="1205"/>
                          </a:lnTo>
                          <a:lnTo>
                            <a:pt x="1728" y="2009"/>
                          </a:lnTo>
                          <a:lnTo>
                            <a:pt x="1699" y="2024"/>
                          </a:lnTo>
                          <a:lnTo>
                            <a:pt x="1669" y="2034"/>
                          </a:lnTo>
                          <a:lnTo>
                            <a:pt x="1640" y="2041"/>
                          </a:lnTo>
                          <a:lnTo>
                            <a:pt x="1613" y="2044"/>
                          </a:lnTo>
                          <a:lnTo>
                            <a:pt x="1588" y="2044"/>
                          </a:lnTo>
                          <a:lnTo>
                            <a:pt x="1565" y="2044"/>
                          </a:lnTo>
                          <a:lnTo>
                            <a:pt x="1538" y="2041"/>
                          </a:lnTo>
                          <a:lnTo>
                            <a:pt x="1508" y="2034"/>
                          </a:lnTo>
                          <a:lnTo>
                            <a:pt x="1478" y="2024"/>
                          </a:lnTo>
                          <a:lnTo>
                            <a:pt x="1449" y="2008"/>
                          </a:lnTo>
                          <a:lnTo>
                            <a:pt x="109" y="1205"/>
                          </a:lnTo>
                          <a:lnTo>
                            <a:pt x="78" y="1182"/>
                          </a:lnTo>
                          <a:lnTo>
                            <a:pt x="51" y="1155"/>
                          </a:lnTo>
                          <a:lnTo>
                            <a:pt x="29" y="1125"/>
                          </a:lnTo>
                          <a:lnTo>
                            <a:pt x="14" y="1093"/>
                          </a:lnTo>
                          <a:lnTo>
                            <a:pt x="4" y="1058"/>
                          </a:lnTo>
                          <a:lnTo>
                            <a:pt x="0" y="1021"/>
                          </a:lnTo>
                          <a:lnTo>
                            <a:pt x="4" y="985"/>
                          </a:lnTo>
                          <a:lnTo>
                            <a:pt x="14" y="950"/>
                          </a:lnTo>
                          <a:lnTo>
                            <a:pt x="29" y="917"/>
                          </a:lnTo>
                          <a:lnTo>
                            <a:pt x="51" y="888"/>
                          </a:lnTo>
                          <a:lnTo>
                            <a:pt x="78" y="862"/>
                          </a:lnTo>
                          <a:lnTo>
                            <a:pt x="110" y="839"/>
                          </a:lnTo>
                          <a:lnTo>
                            <a:pt x="1449" y="36"/>
                          </a:lnTo>
                          <a:lnTo>
                            <a:pt x="1479" y="20"/>
                          </a:lnTo>
                          <a:lnTo>
                            <a:pt x="1509" y="10"/>
                          </a:lnTo>
                          <a:lnTo>
                            <a:pt x="1538" y="3"/>
                          </a:lnTo>
                          <a:lnTo>
                            <a:pt x="1565" y="1"/>
                          </a:lnTo>
                          <a:lnTo>
                            <a:pt x="1588"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269"/>
                    <p:cNvSpPr>
                      <a:spLocks/>
                    </p:cNvSpPr>
                    <p:nvPr/>
                  </p:nvSpPr>
                  <p:spPr bwMode="auto">
                    <a:xfrm>
                      <a:off x="3791" y="2242"/>
                      <a:ext cx="572" cy="345"/>
                    </a:xfrm>
                    <a:custGeom>
                      <a:avLst/>
                      <a:gdLst>
                        <a:gd name="T0" fmla="*/ 1427 w 2857"/>
                        <a:gd name="T1" fmla="*/ 0 h 1726"/>
                        <a:gd name="T2" fmla="*/ 1450 w 2857"/>
                        <a:gd name="T3" fmla="*/ 1 h 1726"/>
                        <a:gd name="T4" fmla="*/ 1469 w 2857"/>
                        <a:gd name="T5" fmla="*/ 6 h 1726"/>
                        <a:gd name="T6" fmla="*/ 1486 w 2857"/>
                        <a:gd name="T7" fmla="*/ 13 h 1726"/>
                        <a:gd name="T8" fmla="*/ 2826 w 2857"/>
                        <a:gd name="T9" fmla="*/ 818 h 1726"/>
                        <a:gd name="T10" fmla="*/ 2843 w 2857"/>
                        <a:gd name="T11" fmla="*/ 831 h 1726"/>
                        <a:gd name="T12" fmla="*/ 2854 w 2857"/>
                        <a:gd name="T13" fmla="*/ 847 h 1726"/>
                        <a:gd name="T14" fmla="*/ 2857 w 2857"/>
                        <a:gd name="T15" fmla="*/ 863 h 1726"/>
                        <a:gd name="T16" fmla="*/ 2854 w 2857"/>
                        <a:gd name="T17" fmla="*/ 879 h 1726"/>
                        <a:gd name="T18" fmla="*/ 2843 w 2857"/>
                        <a:gd name="T19" fmla="*/ 895 h 1726"/>
                        <a:gd name="T20" fmla="*/ 2826 w 2857"/>
                        <a:gd name="T21" fmla="*/ 909 h 1726"/>
                        <a:gd name="T22" fmla="*/ 1486 w 2857"/>
                        <a:gd name="T23" fmla="*/ 1713 h 1726"/>
                        <a:gd name="T24" fmla="*/ 1469 w 2857"/>
                        <a:gd name="T25" fmla="*/ 1721 h 1726"/>
                        <a:gd name="T26" fmla="*/ 1450 w 2857"/>
                        <a:gd name="T27" fmla="*/ 1724 h 1726"/>
                        <a:gd name="T28" fmla="*/ 1427 w 2857"/>
                        <a:gd name="T29" fmla="*/ 1726 h 1726"/>
                        <a:gd name="T30" fmla="*/ 1406 w 2857"/>
                        <a:gd name="T31" fmla="*/ 1724 h 1726"/>
                        <a:gd name="T32" fmla="*/ 1387 w 2857"/>
                        <a:gd name="T33" fmla="*/ 1721 h 1726"/>
                        <a:gd name="T34" fmla="*/ 1370 w 2857"/>
                        <a:gd name="T35" fmla="*/ 1713 h 1726"/>
                        <a:gd name="T36" fmla="*/ 30 w 2857"/>
                        <a:gd name="T37" fmla="*/ 909 h 1726"/>
                        <a:gd name="T38" fmla="*/ 15 w 2857"/>
                        <a:gd name="T39" fmla="*/ 897 h 1726"/>
                        <a:gd name="T40" fmla="*/ 5 w 2857"/>
                        <a:gd name="T41" fmla="*/ 884 h 1726"/>
                        <a:gd name="T42" fmla="*/ 0 w 2857"/>
                        <a:gd name="T43" fmla="*/ 870 h 1726"/>
                        <a:gd name="T44" fmla="*/ 0 w 2857"/>
                        <a:gd name="T45" fmla="*/ 856 h 1726"/>
                        <a:gd name="T46" fmla="*/ 5 w 2857"/>
                        <a:gd name="T47" fmla="*/ 842 h 1726"/>
                        <a:gd name="T48" fmla="*/ 15 w 2857"/>
                        <a:gd name="T49" fmla="*/ 828 h 1726"/>
                        <a:gd name="T50" fmla="*/ 30 w 2857"/>
                        <a:gd name="T51" fmla="*/ 818 h 1726"/>
                        <a:gd name="T52" fmla="*/ 1370 w 2857"/>
                        <a:gd name="T53" fmla="*/ 13 h 1726"/>
                        <a:gd name="T54" fmla="*/ 1387 w 2857"/>
                        <a:gd name="T55" fmla="*/ 6 h 1726"/>
                        <a:gd name="T56" fmla="*/ 1406 w 2857"/>
                        <a:gd name="T57" fmla="*/ 1 h 1726"/>
                        <a:gd name="T58" fmla="*/ 1427 w 2857"/>
                        <a:gd name="T59" fmla="*/ 0 h 1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7" h="1726">
                          <a:moveTo>
                            <a:pt x="1427" y="0"/>
                          </a:moveTo>
                          <a:lnTo>
                            <a:pt x="1450" y="1"/>
                          </a:lnTo>
                          <a:lnTo>
                            <a:pt x="1469" y="6"/>
                          </a:lnTo>
                          <a:lnTo>
                            <a:pt x="1486" y="13"/>
                          </a:lnTo>
                          <a:lnTo>
                            <a:pt x="2826" y="818"/>
                          </a:lnTo>
                          <a:lnTo>
                            <a:pt x="2843" y="831"/>
                          </a:lnTo>
                          <a:lnTo>
                            <a:pt x="2854" y="847"/>
                          </a:lnTo>
                          <a:lnTo>
                            <a:pt x="2857" y="863"/>
                          </a:lnTo>
                          <a:lnTo>
                            <a:pt x="2854" y="879"/>
                          </a:lnTo>
                          <a:lnTo>
                            <a:pt x="2843" y="895"/>
                          </a:lnTo>
                          <a:lnTo>
                            <a:pt x="2826" y="909"/>
                          </a:lnTo>
                          <a:lnTo>
                            <a:pt x="1486" y="1713"/>
                          </a:lnTo>
                          <a:lnTo>
                            <a:pt x="1469" y="1721"/>
                          </a:lnTo>
                          <a:lnTo>
                            <a:pt x="1450" y="1724"/>
                          </a:lnTo>
                          <a:lnTo>
                            <a:pt x="1427" y="1726"/>
                          </a:lnTo>
                          <a:lnTo>
                            <a:pt x="1406" y="1724"/>
                          </a:lnTo>
                          <a:lnTo>
                            <a:pt x="1387" y="1721"/>
                          </a:lnTo>
                          <a:lnTo>
                            <a:pt x="1370" y="1713"/>
                          </a:lnTo>
                          <a:lnTo>
                            <a:pt x="30" y="909"/>
                          </a:lnTo>
                          <a:lnTo>
                            <a:pt x="15" y="897"/>
                          </a:lnTo>
                          <a:lnTo>
                            <a:pt x="5" y="884"/>
                          </a:lnTo>
                          <a:lnTo>
                            <a:pt x="0" y="870"/>
                          </a:lnTo>
                          <a:lnTo>
                            <a:pt x="0" y="856"/>
                          </a:lnTo>
                          <a:lnTo>
                            <a:pt x="5" y="842"/>
                          </a:lnTo>
                          <a:lnTo>
                            <a:pt x="15" y="828"/>
                          </a:lnTo>
                          <a:lnTo>
                            <a:pt x="30" y="818"/>
                          </a:lnTo>
                          <a:lnTo>
                            <a:pt x="1370" y="13"/>
                          </a:lnTo>
                          <a:lnTo>
                            <a:pt x="1387" y="6"/>
                          </a:lnTo>
                          <a:lnTo>
                            <a:pt x="1406" y="1"/>
                          </a:lnTo>
                          <a:lnTo>
                            <a:pt x="1427"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200" name="Group 199"/>
                <p:cNvGrpSpPr>
                  <a:grpSpLocks noChangeAspect="1"/>
                </p:cNvGrpSpPr>
                <p:nvPr/>
              </p:nvGrpSpPr>
              <p:grpSpPr>
                <a:xfrm>
                  <a:off x="2952189" y="1995820"/>
                  <a:ext cx="988438" cy="987552"/>
                  <a:chOff x="3616909" y="2035272"/>
                  <a:chExt cx="1803014" cy="1801398"/>
                </a:xfrm>
              </p:grpSpPr>
              <p:grpSp>
                <p:nvGrpSpPr>
                  <p:cNvPr id="201" name="Group 36"/>
                  <p:cNvGrpSpPr>
                    <a:grpSpLocks noChangeAspect="1"/>
                  </p:cNvGrpSpPr>
                  <p:nvPr/>
                </p:nvGrpSpPr>
                <p:grpSpPr bwMode="auto">
                  <a:xfrm rot="7213424" flipH="1">
                    <a:off x="3453455" y="2206148"/>
                    <a:ext cx="834320" cy="507411"/>
                    <a:chOff x="2841" y="441"/>
                    <a:chExt cx="568" cy="343"/>
                  </a:xfrm>
                </p:grpSpPr>
                <p:sp>
                  <p:nvSpPr>
                    <p:cNvPr id="301"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302"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2" name="Group 36"/>
                  <p:cNvGrpSpPr>
                    <a:grpSpLocks noChangeAspect="1"/>
                  </p:cNvGrpSpPr>
                  <p:nvPr/>
                </p:nvGrpSpPr>
                <p:grpSpPr bwMode="auto">
                  <a:xfrm rot="7213424" flipH="1">
                    <a:off x="3591562" y="2280569"/>
                    <a:ext cx="834320" cy="507411"/>
                    <a:chOff x="2841" y="441"/>
                    <a:chExt cx="568" cy="343"/>
                  </a:xfrm>
                </p:grpSpPr>
                <p:sp>
                  <p:nvSpPr>
                    <p:cNvPr id="293"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94"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3" name="Group 36"/>
                  <p:cNvGrpSpPr>
                    <a:grpSpLocks noChangeAspect="1"/>
                  </p:cNvGrpSpPr>
                  <p:nvPr/>
                </p:nvGrpSpPr>
                <p:grpSpPr bwMode="auto">
                  <a:xfrm>
                    <a:off x="4102195" y="3332846"/>
                    <a:ext cx="840260" cy="503824"/>
                    <a:chOff x="2841" y="441"/>
                    <a:chExt cx="568" cy="343"/>
                  </a:xfrm>
                </p:grpSpPr>
                <p:sp>
                  <p:nvSpPr>
                    <p:cNvPr id="285"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a:softEdge rad="0"/>
                    </a:effectLst>
                  </p:spPr>
                  <p:txBody>
                    <a:bodyPr vert="horz" wrap="square" lIns="121920" tIns="60960" rIns="121920" bIns="60960" numCol="1" anchor="t" anchorCtr="0" compatLnSpc="1">
                      <a:prstTxWarp prst="textNoShape">
                        <a:avLst/>
                      </a:prstTxWarp>
                    </a:bodyPr>
                    <a:lstStyle/>
                    <a:p>
                      <a:endParaRPr lang="en-US" sz="2400"/>
                    </a:p>
                  </p:txBody>
                </p:sp>
                <p:sp>
                  <p:nvSpPr>
                    <p:cNvPr id="286"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4" name="Group 36"/>
                  <p:cNvGrpSpPr>
                    <a:grpSpLocks noChangeAspect="1"/>
                  </p:cNvGrpSpPr>
                  <p:nvPr/>
                </p:nvGrpSpPr>
                <p:grpSpPr bwMode="auto">
                  <a:xfrm>
                    <a:off x="4102195" y="3180628"/>
                    <a:ext cx="840260" cy="503824"/>
                    <a:chOff x="2841" y="441"/>
                    <a:chExt cx="568" cy="343"/>
                  </a:xfrm>
                </p:grpSpPr>
                <p:sp>
                  <p:nvSpPr>
                    <p:cNvPr id="277"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78"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9"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5" name="Group 36"/>
                  <p:cNvGrpSpPr>
                    <a:grpSpLocks noChangeAspect="1"/>
                  </p:cNvGrpSpPr>
                  <p:nvPr/>
                </p:nvGrpSpPr>
                <p:grpSpPr bwMode="auto">
                  <a:xfrm rot="3560286" flipH="1" flipV="1">
                    <a:off x="4749058" y="2198726"/>
                    <a:ext cx="834320" cy="507411"/>
                    <a:chOff x="2841" y="441"/>
                    <a:chExt cx="568" cy="343"/>
                  </a:xfrm>
                </p:grpSpPr>
                <p:sp>
                  <p:nvSpPr>
                    <p:cNvPr id="269"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70"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6" name="Group 36"/>
                  <p:cNvGrpSpPr>
                    <a:grpSpLocks noChangeAspect="1"/>
                  </p:cNvGrpSpPr>
                  <p:nvPr/>
                </p:nvGrpSpPr>
                <p:grpSpPr bwMode="auto">
                  <a:xfrm rot="3560286" flipH="1" flipV="1">
                    <a:off x="4617190" y="2276352"/>
                    <a:ext cx="834320" cy="507411"/>
                    <a:chOff x="2841" y="441"/>
                    <a:chExt cx="568" cy="343"/>
                  </a:xfrm>
                </p:grpSpPr>
                <p:sp>
                  <p:nvSpPr>
                    <p:cNvPr id="261"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62"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3"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4"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7" name="Group 36"/>
                  <p:cNvGrpSpPr>
                    <a:grpSpLocks noChangeAspect="1"/>
                  </p:cNvGrpSpPr>
                  <p:nvPr/>
                </p:nvGrpSpPr>
                <p:grpSpPr bwMode="auto">
                  <a:xfrm rot="3560286" flipH="1" flipV="1">
                    <a:off x="4484397" y="2354523"/>
                    <a:ext cx="834320" cy="507411"/>
                    <a:chOff x="2841" y="441"/>
                    <a:chExt cx="568" cy="343"/>
                  </a:xfrm>
                </p:grpSpPr>
                <p:sp>
                  <p:nvSpPr>
                    <p:cNvPr id="253"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54"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5"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6"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7"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8"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9"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0"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8" name="Group 36"/>
                  <p:cNvGrpSpPr>
                    <a:grpSpLocks noChangeAspect="1"/>
                  </p:cNvGrpSpPr>
                  <p:nvPr/>
                </p:nvGrpSpPr>
                <p:grpSpPr bwMode="auto">
                  <a:xfrm>
                    <a:off x="4102195" y="3027343"/>
                    <a:ext cx="840260" cy="503824"/>
                    <a:chOff x="2841" y="441"/>
                    <a:chExt cx="568" cy="343"/>
                  </a:xfrm>
                </p:grpSpPr>
                <p:sp>
                  <p:nvSpPr>
                    <p:cNvPr id="245"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46"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7"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8"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9"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0"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1"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2"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9" name="Group 36"/>
                  <p:cNvGrpSpPr>
                    <a:grpSpLocks noChangeAspect="1"/>
                  </p:cNvGrpSpPr>
                  <p:nvPr/>
                </p:nvGrpSpPr>
                <p:grpSpPr bwMode="auto">
                  <a:xfrm rot="7213424" flipH="1">
                    <a:off x="3724953" y="2357729"/>
                    <a:ext cx="834320" cy="507411"/>
                    <a:chOff x="2841" y="441"/>
                    <a:chExt cx="568" cy="343"/>
                  </a:xfrm>
                </p:grpSpPr>
                <p:sp>
                  <p:nvSpPr>
                    <p:cNvPr id="237"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38"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9"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0"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1"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2"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3"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4"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10" name="Group 36"/>
                  <p:cNvGrpSpPr>
                    <a:grpSpLocks noChangeAspect="1"/>
                  </p:cNvGrpSpPr>
                  <p:nvPr/>
                </p:nvGrpSpPr>
                <p:grpSpPr bwMode="auto">
                  <a:xfrm rot="3560286" flipH="1" flipV="1">
                    <a:off x="4352454" y="2432193"/>
                    <a:ext cx="834320" cy="507411"/>
                    <a:chOff x="2841" y="441"/>
                    <a:chExt cx="568" cy="343"/>
                  </a:xfrm>
                </p:grpSpPr>
                <p:sp>
                  <p:nvSpPr>
                    <p:cNvPr id="229"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30"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1"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2"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3"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4"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5"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6"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11" name="Group 36"/>
                  <p:cNvGrpSpPr>
                    <a:grpSpLocks noChangeAspect="1"/>
                  </p:cNvGrpSpPr>
                  <p:nvPr/>
                </p:nvGrpSpPr>
                <p:grpSpPr bwMode="auto">
                  <a:xfrm>
                    <a:off x="4102195" y="2875039"/>
                    <a:ext cx="840260" cy="503824"/>
                    <a:chOff x="2841" y="441"/>
                    <a:chExt cx="568" cy="343"/>
                  </a:xfrm>
                </p:grpSpPr>
                <p:sp>
                  <p:nvSpPr>
                    <p:cNvPr id="221"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22"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23"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24"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25"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26"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27"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28"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12" name="Group 36"/>
                  <p:cNvGrpSpPr>
                    <a:grpSpLocks noChangeAspect="1"/>
                  </p:cNvGrpSpPr>
                  <p:nvPr/>
                </p:nvGrpSpPr>
                <p:grpSpPr bwMode="auto">
                  <a:xfrm rot="7213424" flipH="1">
                    <a:off x="3857491" y="2434395"/>
                    <a:ext cx="834320" cy="507411"/>
                    <a:chOff x="2841" y="441"/>
                    <a:chExt cx="568" cy="343"/>
                  </a:xfrm>
                </p:grpSpPr>
                <p:sp>
                  <p:nvSpPr>
                    <p:cNvPr id="213" name="Freeform 39"/>
                    <p:cNvSpPr>
                      <a:spLocks/>
                    </p:cNvSpPr>
                    <p:nvPr/>
                  </p:nvSpPr>
                  <p:spPr bwMode="auto">
                    <a:xfrm>
                      <a:off x="2841" y="441"/>
                      <a:ext cx="568" cy="343"/>
                    </a:xfrm>
                    <a:custGeom>
                      <a:avLst/>
                      <a:gdLst>
                        <a:gd name="T0" fmla="*/ 1417 w 2837"/>
                        <a:gd name="T1" fmla="*/ 0 h 1715"/>
                        <a:gd name="T2" fmla="*/ 1440 w 2837"/>
                        <a:gd name="T3" fmla="*/ 1 h 1715"/>
                        <a:gd name="T4" fmla="*/ 1459 w 2837"/>
                        <a:gd name="T5" fmla="*/ 6 h 1715"/>
                        <a:gd name="T6" fmla="*/ 1475 w 2837"/>
                        <a:gd name="T7" fmla="*/ 14 h 1715"/>
                        <a:gd name="T8" fmla="*/ 2806 w 2837"/>
                        <a:gd name="T9" fmla="*/ 812 h 1715"/>
                        <a:gd name="T10" fmla="*/ 2823 w 2837"/>
                        <a:gd name="T11" fmla="*/ 826 h 1715"/>
                        <a:gd name="T12" fmla="*/ 2834 w 2837"/>
                        <a:gd name="T13" fmla="*/ 842 h 1715"/>
                        <a:gd name="T14" fmla="*/ 2837 w 2837"/>
                        <a:gd name="T15" fmla="*/ 858 h 1715"/>
                        <a:gd name="T16" fmla="*/ 2834 w 2837"/>
                        <a:gd name="T17" fmla="*/ 874 h 1715"/>
                        <a:gd name="T18" fmla="*/ 2823 w 2837"/>
                        <a:gd name="T19" fmla="*/ 890 h 1715"/>
                        <a:gd name="T20" fmla="*/ 2806 w 2837"/>
                        <a:gd name="T21" fmla="*/ 903 h 1715"/>
                        <a:gd name="T22" fmla="*/ 1475 w 2837"/>
                        <a:gd name="T23" fmla="*/ 1703 h 1715"/>
                        <a:gd name="T24" fmla="*/ 1459 w 2837"/>
                        <a:gd name="T25" fmla="*/ 1710 h 1715"/>
                        <a:gd name="T26" fmla="*/ 1440 w 2837"/>
                        <a:gd name="T27" fmla="*/ 1714 h 1715"/>
                        <a:gd name="T28" fmla="*/ 1417 w 2837"/>
                        <a:gd name="T29" fmla="*/ 1715 h 1715"/>
                        <a:gd name="T30" fmla="*/ 1396 w 2837"/>
                        <a:gd name="T31" fmla="*/ 1714 h 1715"/>
                        <a:gd name="T32" fmla="*/ 1377 w 2837"/>
                        <a:gd name="T33" fmla="*/ 1710 h 1715"/>
                        <a:gd name="T34" fmla="*/ 1361 w 2837"/>
                        <a:gd name="T35" fmla="*/ 1703 h 1715"/>
                        <a:gd name="T36" fmla="*/ 30 w 2837"/>
                        <a:gd name="T37" fmla="*/ 903 h 1715"/>
                        <a:gd name="T38" fmla="*/ 14 w 2837"/>
                        <a:gd name="T39" fmla="*/ 891 h 1715"/>
                        <a:gd name="T40" fmla="*/ 5 w 2837"/>
                        <a:gd name="T41" fmla="*/ 878 h 1715"/>
                        <a:gd name="T42" fmla="*/ 0 w 2837"/>
                        <a:gd name="T43" fmla="*/ 865 h 1715"/>
                        <a:gd name="T44" fmla="*/ 0 w 2837"/>
                        <a:gd name="T45" fmla="*/ 850 h 1715"/>
                        <a:gd name="T46" fmla="*/ 5 w 2837"/>
                        <a:gd name="T47" fmla="*/ 837 h 1715"/>
                        <a:gd name="T48" fmla="*/ 14 w 2837"/>
                        <a:gd name="T49" fmla="*/ 824 h 1715"/>
                        <a:gd name="T50" fmla="*/ 30 w 2837"/>
                        <a:gd name="T51" fmla="*/ 812 h 1715"/>
                        <a:gd name="T52" fmla="*/ 1361 w 2837"/>
                        <a:gd name="T53" fmla="*/ 14 h 1715"/>
                        <a:gd name="T54" fmla="*/ 1377 w 2837"/>
                        <a:gd name="T55" fmla="*/ 6 h 1715"/>
                        <a:gd name="T56" fmla="*/ 1396 w 2837"/>
                        <a:gd name="T57" fmla="*/ 1 h 1715"/>
                        <a:gd name="T58" fmla="*/ 1417 w 2837"/>
                        <a:gd name="T59"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7" h="1715">
                          <a:moveTo>
                            <a:pt x="1417" y="0"/>
                          </a:moveTo>
                          <a:lnTo>
                            <a:pt x="1440" y="1"/>
                          </a:lnTo>
                          <a:lnTo>
                            <a:pt x="1459" y="6"/>
                          </a:lnTo>
                          <a:lnTo>
                            <a:pt x="1475" y="14"/>
                          </a:lnTo>
                          <a:lnTo>
                            <a:pt x="2806" y="812"/>
                          </a:lnTo>
                          <a:lnTo>
                            <a:pt x="2823" y="826"/>
                          </a:lnTo>
                          <a:lnTo>
                            <a:pt x="2834" y="842"/>
                          </a:lnTo>
                          <a:lnTo>
                            <a:pt x="2837" y="858"/>
                          </a:lnTo>
                          <a:lnTo>
                            <a:pt x="2834" y="874"/>
                          </a:lnTo>
                          <a:lnTo>
                            <a:pt x="2823" y="890"/>
                          </a:lnTo>
                          <a:lnTo>
                            <a:pt x="2806" y="903"/>
                          </a:lnTo>
                          <a:lnTo>
                            <a:pt x="1475" y="1703"/>
                          </a:lnTo>
                          <a:lnTo>
                            <a:pt x="1459" y="1710"/>
                          </a:lnTo>
                          <a:lnTo>
                            <a:pt x="1440" y="1714"/>
                          </a:lnTo>
                          <a:lnTo>
                            <a:pt x="1417" y="1715"/>
                          </a:lnTo>
                          <a:lnTo>
                            <a:pt x="1396" y="1714"/>
                          </a:lnTo>
                          <a:lnTo>
                            <a:pt x="1377" y="1710"/>
                          </a:lnTo>
                          <a:lnTo>
                            <a:pt x="1361" y="1703"/>
                          </a:lnTo>
                          <a:lnTo>
                            <a:pt x="30" y="903"/>
                          </a:lnTo>
                          <a:lnTo>
                            <a:pt x="14" y="891"/>
                          </a:lnTo>
                          <a:lnTo>
                            <a:pt x="5" y="878"/>
                          </a:lnTo>
                          <a:lnTo>
                            <a:pt x="0" y="865"/>
                          </a:lnTo>
                          <a:lnTo>
                            <a:pt x="0" y="850"/>
                          </a:lnTo>
                          <a:lnTo>
                            <a:pt x="5" y="837"/>
                          </a:lnTo>
                          <a:lnTo>
                            <a:pt x="14" y="824"/>
                          </a:lnTo>
                          <a:lnTo>
                            <a:pt x="30" y="812"/>
                          </a:lnTo>
                          <a:lnTo>
                            <a:pt x="1361" y="14"/>
                          </a:lnTo>
                          <a:lnTo>
                            <a:pt x="1377" y="6"/>
                          </a:lnTo>
                          <a:lnTo>
                            <a:pt x="1396" y="1"/>
                          </a:lnTo>
                          <a:lnTo>
                            <a:pt x="1417" y="0"/>
                          </a:lnTo>
                          <a:close/>
                        </a:path>
                      </a:pathLst>
                    </a:custGeom>
                    <a:solidFill>
                      <a:srgbClr val="7F7F7F"/>
                    </a:solidFill>
                    <a:ln w="0">
                      <a:noFill/>
                      <a:prstDash val="solid"/>
                      <a:round/>
                      <a:headEnd/>
                      <a:tailEnd/>
                    </a:ln>
                    <a:effectLst/>
                  </p:spPr>
                  <p:txBody>
                    <a:bodyPr vert="horz" wrap="square" lIns="121920" tIns="60960" rIns="121920" bIns="60960" numCol="1" anchor="t" anchorCtr="0" compatLnSpc="1">
                      <a:prstTxWarp prst="textNoShape">
                        <a:avLst/>
                      </a:prstTxWarp>
                    </a:bodyPr>
                    <a:lstStyle/>
                    <a:p>
                      <a:endParaRPr lang="en-US" sz="2400"/>
                    </a:p>
                  </p:txBody>
                </p:sp>
                <p:sp>
                  <p:nvSpPr>
                    <p:cNvPr id="214" name="Freeform 40"/>
                    <p:cNvSpPr>
                      <a:spLocks noEditPoints="1"/>
                    </p:cNvSpPr>
                    <p:nvPr/>
                  </p:nvSpPr>
                  <p:spPr bwMode="auto">
                    <a:xfrm>
                      <a:off x="2929" y="498"/>
                      <a:ext cx="190" cy="171"/>
                    </a:xfrm>
                    <a:custGeom>
                      <a:avLst/>
                      <a:gdLst>
                        <a:gd name="T0" fmla="*/ 224 w 954"/>
                        <a:gd name="T1" fmla="*/ 575 h 856"/>
                        <a:gd name="T2" fmla="*/ 468 w 954"/>
                        <a:gd name="T3" fmla="*/ 721 h 856"/>
                        <a:gd name="T4" fmla="*/ 243 w 954"/>
                        <a:gd name="T5" fmla="*/ 856 h 856"/>
                        <a:gd name="T6" fmla="*/ 0 w 954"/>
                        <a:gd name="T7" fmla="*/ 710 h 856"/>
                        <a:gd name="T8" fmla="*/ 224 w 954"/>
                        <a:gd name="T9" fmla="*/ 575 h 856"/>
                        <a:gd name="T10" fmla="*/ 711 w 954"/>
                        <a:gd name="T11" fmla="*/ 282 h 856"/>
                        <a:gd name="T12" fmla="*/ 954 w 954"/>
                        <a:gd name="T13" fmla="*/ 428 h 856"/>
                        <a:gd name="T14" fmla="*/ 711 w 954"/>
                        <a:gd name="T15" fmla="*/ 575 h 856"/>
                        <a:gd name="T16" fmla="*/ 468 w 954"/>
                        <a:gd name="T17" fmla="*/ 428 h 856"/>
                        <a:gd name="T18" fmla="*/ 711 w 954"/>
                        <a:gd name="T19" fmla="*/ 282 h 856"/>
                        <a:gd name="T20" fmla="*/ 729 w 954"/>
                        <a:gd name="T21" fmla="*/ 0 h 856"/>
                        <a:gd name="T22" fmla="*/ 954 w 954"/>
                        <a:gd name="T23" fmla="*/ 136 h 856"/>
                        <a:gd name="T24" fmla="*/ 711 w 954"/>
                        <a:gd name="T25" fmla="*/ 282 h 856"/>
                        <a:gd name="T26" fmla="*/ 486 w 954"/>
                        <a:gd name="T27" fmla="*/ 147 h 856"/>
                        <a:gd name="T28" fmla="*/ 729 w 954"/>
                        <a:gd name="T2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856">
                          <a:moveTo>
                            <a:pt x="224" y="575"/>
                          </a:moveTo>
                          <a:lnTo>
                            <a:pt x="468" y="721"/>
                          </a:lnTo>
                          <a:lnTo>
                            <a:pt x="243" y="856"/>
                          </a:lnTo>
                          <a:lnTo>
                            <a:pt x="0" y="710"/>
                          </a:lnTo>
                          <a:lnTo>
                            <a:pt x="224" y="575"/>
                          </a:lnTo>
                          <a:close/>
                          <a:moveTo>
                            <a:pt x="711" y="282"/>
                          </a:moveTo>
                          <a:lnTo>
                            <a:pt x="954" y="428"/>
                          </a:lnTo>
                          <a:lnTo>
                            <a:pt x="711" y="575"/>
                          </a:lnTo>
                          <a:lnTo>
                            <a:pt x="468" y="428"/>
                          </a:lnTo>
                          <a:lnTo>
                            <a:pt x="711" y="282"/>
                          </a:lnTo>
                          <a:close/>
                          <a:moveTo>
                            <a:pt x="729" y="0"/>
                          </a:moveTo>
                          <a:lnTo>
                            <a:pt x="954" y="136"/>
                          </a:lnTo>
                          <a:lnTo>
                            <a:pt x="711" y="282"/>
                          </a:lnTo>
                          <a:lnTo>
                            <a:pt x="486" y="147"/>
                          </a:lnTo>
                          <a:lnTo>
                            <a:pt x="729" y="0"/>
                          </a:lnTo>
                          <a:close/>
                        </a:path>
                      </a:pathLst>
                    </a:custGeom>
                    <a:solidFill>
                      <a:srgbClr val="DDECB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15" name="Freeform 41"/>
                    <p:cNvSpPr>
                      <a:spLocks noEditPoints="1"/>
                    </p:cNvSpPr>
                    <p:nvPr/>
                  </p:nvSpPr>
                  <p:spPr bwMode="auto">
                    <a:xfrm>
                      <a:off x="2973" y="553"/>
                      <a:ext cx="343" cy="89"/>
                    </a:xfrm>
                    <a:custGeom>
                      <a:avLst/>
                      <a:gdLst>
                        <a:gd name="T0" fmla="*/ 244 w 1713"/>
                        <a:gd name="T1" fmla="*/ 151 h 444"/>
                        <a:gd name="T2" fmla="*/ 487 w 1713"/>
                        <a:gd name="T3" fmla="*/ 298 h 444"/>
                        <a:gd name="T4" fmla="*/ 244 w 1713"/>
                        <a:gd name="T5" fmla="*/ 444 h 444"/>
                        <a:gd name="T6" fmla="*/ 0 w 1713"/>
                        <a:gd name="T7" fmla="*/ 298 h 444"/>
                        <a:gd name="T8" fmla="*/ 244 w 1713"/>
                        <a:gd name="T9" fmla="*/ 151 h 444"/>
                        <a:gd name="T10" fmla="*/ 974 w 1713"/>
                        <a:gd name="T11" fmla="*/ 5 h 444"/>
                        <a:gd name="T12" fmla="*/ 1217 w 1713"/>
                        <a:gd name="T13" fmla="*/ 151 h 444"/>
                        <a:gd name="T14" fmla="*/ 974 w 1713"/>
                        <a:gd name="T15" fmla="*/ 298 h 444"/>
                        <a:gd name="T16" fmla="*/ 730 w 1713"/>
                        <a:gd name="T17" fmla="*/ 151 h 444"/>
                        <a:gd name="T18" fmla="*/ 974 w 1713"/>
                        <a:gd name="T19" fmla="*/ 5 h 444"/>
                        <a:gd name="T20" fmla="*/ 1469 w 1713"/>
                        <a:gd name="T21" fmla="*/ 0 h 444"/>
                        <a:gd name="T22" fmla="*/ 1713 w 1713"/>
                        <a:gd name="T23" fmla="*/ 146 h 444"/>
                        <a:gd name="T24" fmla="*/ 1460 w 1713"/>
                        <a:gd name="T25" fmla="*/ 298 h 444"/>
                        <a:gd name="T26" fmla="*/ 1217 w 1713"/>
                        <a:gd name="T27" fmla="*/ 151 h 444"/>
                        <a:gd name="T28" fmla="*/ 1469 w 1713"/>
                        <a:gd name="T29"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3" h="444">
                          <a:moveTo>
                            <a:pt x="244" y="151"/>
                          </a:moveTo>
                          <a:lnTo>
                            <a:pt x="487" y="298"/>
                          </a:lnTo>
                          <a:lnTo>
                            <a:pt x="244" y="444"/>
                          </a:lnTo>
                          <a:lnTo>
                            <a:pt x="0" y="298"/>
                          </a:lnTo>
                          <a:lnTo>
                            <a:pt x="244" y="151"/>
                          </a:lnTo>
                          <a:close/>
                          <a:moveTo>
                            <a:pt x="974" y="5"/>
                          </a:moveTo>
                          <a:lnTo>
                            <a:pt x="1217" y="151"/>
                          </a:lnTo>
                          <a:lnTo>
                            <a:pt x="974" y="298"/>
                          </a:lnTo>
                          <a:lnTo>
                            <a:pt x="730" y="151"/>
                          </a:lnTo>
                          <a:lnTo>
                            <a:pt x="974" y="5"/>
                          </a:lnTo>
                          <a:close/>
                          <a:moveTo>
                            <a:pt x="1469" y="0"/>
                          </a:moveTo>
                          <a:lnTo>
                            <a:pt x="1713" y="146"/>
                          </a:lnTo>
                          <a:lnTo>
                            <a:pt x="1460" y="298"/>
                          </a:lnTo>
                          <a:lnTo>
                            <a:pt x="1217" y="151"/>
                          </a:lnTo>
                          <a:lnTo>
                            <a:pt x="1469" y="0"/>
                          </a:lnTo>
                          <a:close/>
                        </a:path>
                      </a:pathLst>
                    </a:custGeom>
                    <a:solidFill>
                      <a:srgbClr val="FF863D"/>
                    </a:solidFill>
                    <a:ln w="0">
                      <a:solidFill>
                        <a:srgbClr val="FF863D"/>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16" name="Freeform 42"/>
                    <p:cNvSpPr>
                      <a:spLocks noEditPoints="1"/>
                    </p:cNvSpPr>
                    <p:nvPr/>
                  </p:nvSpPr>
                  <p:spPr bwMode="auto">
                    <a:xfrm>
                      <a:off x="2929" y="494"/>
                      <a:ext cx="437" cy="149"/>
                    </a:xfrm>
                    <a:custGeom>
                      <a:avLst/>
                      <a:gdLst>
                        <a:gd name="T0" fmla="*/ 1937 w 2189"/>
                        <a:gd name="T1" fmla="*/ 440 h 744"/>
                        <a:gd name="T2" fmla="*/ 2189 w 2189"/>
                        <a:gd name="T3" fmla="*/ 592 h 744"/>
                        <a:gd name="T4" fmla="*/ 1937 w 2189"/>
                        <a:gd name="T5" fmla="*/ 744 h 744"/>
                        <a:gd name="T6" fmla="*/ 1684 w 2189"/>
                        <a:gd name="T7" fmla="*/ 592 h 744"/>
                        <a:gd name="T8" fmla="*/ 1937 w 2189"/>
                        <a:gd name="T9" fmla="*/ 440 h 744"/>
                        <a:gd name="T10" fmla="*/ 486 w 2189"/>
                        <a:gd name="T11" fmla="*/ 164 h 744"/>
                        <a:gd name="T12" fmla="*/ 711 w 2189"/>
                        <a:gd name="T13" fmla="*/ 299 h 744"/>
                        <a:gd name="T14" fmla="*/ 224 w 2189"/>
                        <a:gd name="T15" fmla="*/ 592 h 744"/>
                        <a:gd name="T16" fmla="*/ 0 w 2189"/>
                        <a:gd name="T17" fmla="*/ 457 h 744"/>
                        <a:gd name="T18" fmla="*/ 486 w 2189"/>
                        <a:gd name="T19" fmla="*/ 164 h 744"/>
                        <a:gd name="T20" fmla="*/ 1207 w 2189"/>
                        <a:gd name="T21" fmla="*/ 0 h 744"/>
                        <a:gd name="T22" fmla="*/ 1450 w 2189"/>
                        <a:gd name="T23" fmla="*/ 147 h 744"/>
                        <a:gd name="T24" fmla="*/ 954 w 2189"/>
                        <a:gd name="T25" fmla="*/ 445 h 744"/>
                        <a:gd name="T26" fmla="*/ 711 w 2189"/>
                        <a:gd name="T27" fmla="*/ 299 h 744"/>
                        <a:gd name="T28" fmla="*/ 1207 w 2189"/>
                        <a:gd name="T29"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9" h="744">
                          <a:moveTo>
                            <a:pt x="1937" y="440"/>
                          </a:moveTo>
                          <a:lnTo>
                            <a:pt x="2189" y="592"/>
                          </a:lnTo>
                          <a:lnTo>
                            <a:pt x="1937" y="744"/>
                          </a:lnTo>
                          <a:lnTo>
                            <a:pt x="1684" y="592"/>
                          </a:lnTo>
                          <a:lnTo>
                            <a:pt x="1937" y="440"/>
                          </a:lnTo>
                          <a:close/>
                          <a:moveTo>
                            <a:pt x="486" y="164"/>
                          </a:moveTo>
                          <a:lnTo>
                            <a:pt x="711" y="299"/>
                          </a:lnTo>
                          <a:lnTo>
                            <a:pt x="224" y="592"/>
                          </a:lnTo>
                          <a:lnTo>
                            <a:pt x="0" y="457"/>
                          </a:lnTo>
                          <a:lnTo>
                            <a:pt x="486" y="164"/>
                          </a:lnTo>
                          <a:close/>
                          <a:moveTo>
                            <a:pt x="1207" y="0"/>
                          </a:moveTo>
                          <a:lnTo>
                            <a:pt x="1450" y="147"/>
                          </a:lnTo>
                          <a:lnTo>
                            <a:pt x="954" y="445"/>
                          </a:lnTo>
                          <a:lnTo>
                            <a:pt x="711" y="299"/>
                          </a:lnTo>
                          <a:lnTo>
                            <a:pt x="1207" y="0"/>
                          </a:lnTo>
                          <a:close/>
                        </a:path>
                      </a:pathLst>
                    </a:custGeom>
                    <a:solidFill>
                      <a:srgbClr val="F7C237"/>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17" name="Freeform 43"/>
                    <p:cNvSpPr>
                      <a:spLocks noEditPoints="1"/>
                    </p:cNvSpPr>
                    <p:nvPr/>
                  </p:nvSpPr>
                  <p:spPr bwMode="auto">
                    <a:xfrm>
                      <a:off x="2977" y="583"/>
                      <a:ext cx="288" cy="115"/>
                    </a:xfrm>
                    <a:custGeom>
                      <a:avLst/>
                      <a:gdLst>
                        <a:gd name="T0" fmla="*/ 225 w 1441"/>
                        <a:gd name="T1" fmla="*/ 293 h 575"/>
                        <a:gd name="T2" fmla="*/ 468 w 1441"/>
                        <a:gd name="T3" fmla="*/ 440 h 575"/>
                        <a:gd name="T4" fmla="*/ 243 w 1441"/>
                        <a:gd name="T5" fmla="*/ 575 h 575"/>
                        <a:gd name="T6" fmla="*/ 0 w 1441"/>
                        <a:gd name="T7" fmla="*/ 428 h 575"/>
                        <a:gd name="T8" fmla="*/ 225 w 1441"/>
                        <a:gd name="T9" fmla="*/ 293 h 575"/>
                        <a:gd name="T10" fmla="*/ 1198 w 1441"/>
                        <a:gd name="T11" fmla="*/ 0 h 575"/>
                        <a:gd name="T12" fmla="*/ 1441 w 1441"/>
                        <a:gd name="T13" fmla="*/ 147 h 575"/>
                        <a:gd name="T14" fmla="*/ 1198 w 1441"/>
                        <a:gd name="T15" fmla="*/ 293 h 575"/>
                        <a:gd name="T16" fmla="*/ 955 w 1441"/>
                        <a:gd name="T17" fmla="*/ 147 h 575"/>
                        <a:gd name="T18" fmla="*/ 1198 w 1441"/>
                        <a:gd name="T1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1" h="575">
                          <a:moveTo>
                            <a:pt x="225" y="293"/>
                          </a:moveTo>
                          <a:lnTo>
                            <a:pt x="468" y="440"/>
                          </a:lnTo>
                          <a:lnTo>
                            <a:pt x="243" y="575"/>
                          </a:lnTo>
                          <a:lnTo>
                            <a:pt x="0" y="428"/>
                          </a:lnTo>
                          <a:lnTo>
                            <a:pt x="225" y="293"/>
                          </a:lnTo>
                          <a:close/>
                          <a:moveTo>
                            <a:pt x="1198" y="0"/>
                          </a:moveTo>
                          <a:lnTo>
                            <a:pt x="1441" y="147"/>
                          </a:lnTo>
                          <a:lnTo>
                            <a:pt x="1198" y="293"/>
                          </a:lnTo>
                          <a:lnTo>
                            <a:pt x="955" y="147"/>
                          </a:lnTo>
                          <a:lnTo>
                            <a:pt x="1198" y="0"/>
                          </a:lnTo>
                          <a:close/>
                        </a:path>
                      </a:pathLst>
                    </a:custGeom>
                    <a:solidFill>
                      <a:srgbClr val="A5FFFB"/>
                    </a:solidFill>
                    <a:ln w="0">
                      <a:solidFill>
                        <a:srgbClr val="A5FFFB"/>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18" name="Freeform 44"/>
                    <p:cNvSpPr>
                      <a:spLocks noEditPoints="1"/>
                    </p:cNvSpPr>
                    <p:nvPr/>
                  </p:nvSpPr>
                  <p:spPr bwMode="auto">
                    <a:xfrm>
                      <a:off x="3022" y="613"/>
                      <a:ext cx="294" cy="118"/>
                    </a:xfrm>
                    <a:custGeom>
                      <a:avLst/>
                      <a:gdLst>
                        <a:gd name="T0" fmla="*/ 730 w 1469"/>
                        <a:gd name="T1" fmla="*/ 293 h 591"/>
                        <a:gd name="T2" fmla="*/ 982 w 1469"/>
                        <a:gd name="T3" fmla="*/ 444 h 591"/>
                        <a:gd name="T4" fmla="*/ 739 w 1469"/>
                        <a:gd name="T5" fmla="*/ 591 h 591"/>
                        <a:gd name="T6" fmla="*/ 486 w 1469"/>
                        <a:gd name="T7" fmla="*/ 440 h 591"/>
                        <a:gd name="T8" fmla="*/ 730 w 1469"/>
                        <a:gd name="T9" fmla="*/ 293 h 591"/>
                        <a:gd name="T10" fmla="*/ 243 w 1469"/>
                        <a:gd name="T11" fmla="*/ 293 h 591"/>
                        <a:gd name="T12" fmla="*/ 486 w 1469"/>
                        <a:gd name="T13" fmla="*/ 440 h 591"/>
                        <a:gd name="T14" fmla="*/ 261 w 1469"/>
                        <a:gd name="T15" fmla="*/ 575 h 591"/>
                        <a:gd name="T16" fmla="*/ 18 w 1469"/>
                        <a:gd name="T17" fmla="*/ 428 h 591"/>
                        <a:gd name="T18" fmla="*/ 243 w 1469"/>
                        <a:gd name="T19" fmla="*/ 293 h 591"/>
                        <a:gd name="T20" fmla="*/ 1216 w 1469"/>
                        <a:gd name="T21" fmla="*/ 0 h 591"/>
                        <a:gd name="T22" fmla="*/ 1469 w 1469"/>
                        <a:gd name="T23" fmla="*/ 152 h 591"/>
                        <a:gd name="T24" fmla="*/ 1225 w 1469"/>
                        <a:gd name="T25" fmla="*/ 298 h 591"/>
                        <a:gd name="T26" fmla="*/ 973 w 1469"/>
                        <a:gd name="T27" fmla="*/ 146 h 591"/>
                        <a:gd name="T28" fmla="*/ 1216 w 1469"/>
                        <a:gd name="T29" fmla="*/ 0 h 591"/>
                        <a:gd name="T30" fmla="*/ 730 w 1469"/>
                        <a:gd name="T31" fmla="*/ 0 h 591"/>
                        <a:gd name="T32" fmla="*/ 973 w 1469"/>
                        <a:gd name="T33" fmla="*/ 146 h 591"/>
                        <a:gd name="T34" fmla="*/ 730 w 1469"/>
                        <a:gd name="T35" fmla="*/ 293 h 591"/>
                        <a:gd name="T36" fmla="*/ 486 w 1469"/>
                        <a:gd name="T37" fmla="*/ 146 h 591"/>
                        <a:gd name="T38" fmla="*/ 730 w 1469"/>
                        <a:gd name="T39" fmla="*/ 0 h 591"/>
                        <a:gd name="T40" fmla="*/ 243 w 1469"/>
                        <a:gd name="T41" fmla="*/ 0 h 591"/>
                        <a:gd name="T42" fmla="*/ 486 w 1469"/>
                        <a:gd name="T43" fmla="*/ 146 h 591"/>
                        <a:gd name="T44" fmla="*/ 243 w 1469"/>
                        <a:gd name="T45" fmla="*/ 293 h 591"/>
                        <a:gd name="T46" fmla="*/ 0 w 1469"/>
                        <a:gd name="T47" fmla="*/ 146 h 591"/>
                        <a:gd name="T48" fmla="*/ 243 w 1469"/>
                        <a:gd name="T4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9" h="591">
                          <a:moveTo>
                            <a:pt x="730" y="293"/>
                          </a:moveTo>
                          <a:lnTo>
                            <a:pt x="982" y="444"/>
                          </a:lnTo>
                          <a:lnTo>
                            <a:pt x="739" y="591"/>
                          </a:lnTo>
                          <a:lnTo>
                            <a:pt x="486" y="440"/>
                          </a:lnTo>
                          <a:lnTo>
                            <a:pt x="730" y="293"/>
                          </a:lnTo>
                          <a:close/>
                          <a:moveTo>
                            <a:pt x="243" y="293"/>
                          </a:moveTo>
                          <a:lnTo>
                            <a:pt x="486" y="440"/>
                          </a:lnTo>
                          <a:lnTo>
                            <a:pt x="261" y="575"/>
                          </a:lnTo>
                          <a:lnTo>
                            <a:pt x="18" y="428"/>
                          </a:lnTo>
                          <a:lnTo>
                            <a:pt x="243" y="293"/>
                          </a:lnTo>
                          <a:close/>
                          <a:moveTo>
                            <a:pt x="1216" y="0"/>
                          </a:moveTo>
                          <a:lnTo>
                            <a:pt x="1469" y="152"/>
                          </a:lnTo>
                          <a:lnTo>
                            <a:pt x="1225" y="298"/>
                          </a:lnTo>
                          <a:lnTo>
                            <a:pt x="973" y="146"/>
                          </a:lnTo>
                          <a:lnTo>
                            <a:pt x="1216" y="0"/>
                          </a:lnTo>
                          <a:close/>
                          <a:moveTo>
                            <a:pt x="730" y="0"/>
                          </a:moveTo>
                          <a:lnTo>
                            <a:pt x="973" y="146"/>
                          </a:lnTo>
                          <a:lnTo>
                            <a:pt x="730" y="293"/>
                          </a:lnTo>
                          <a:lnTo>
                            <a:pt x="486" y="146"/>
                          </a:lnTo>
                          <a:lnTo>
                            <a:pt x="730" y="0"/>
                          </a:lnTo>
                          <a:close/>
                          <a:moveTo>
                            <a:pt x="243" y="0"/>
                          </a:moveTo>
                          <a:lnTo>
                            <a:pt x="486" y="146"/>
                          </a:lnTo>
                          <a:lnTo>
                            <a:pt x="243" y="293"/>
                          </a:lnTo>
                          <a:lnTo>
                            <a:pt x="0" y="146"/>
                          </a:lnTo>
                          <a:lnTo>
                            <a:pt x="243" y="0"/>
                          </a:lnTo>
                          <a:close/>
                        </a:path>
                      </a:pathLst>
                    </a:custGeom>
                    <a:solidFill>
                      <a:srgbClr val="00B9F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19" name="Freeform 45"/>
                    <p:cNvSpPr>
                      <a:spLocks noEditPoints="1"/>
                    </p:cNvSpPr>
                    <p:nvPr/>
                  </p:nvSpPr>
                  <p:spPr bwMode="auto">
                    <a:xfrm>
                      <a:off x="3071" y="642"/>
                      <a:ext cx="196" cy="116"/>
                    </a:xfrm>
                    <a:custGeom>
                      <a:avLst/>
                      <a:gdLst>
                        <a:gd name="T0" fmla="*/ 243 w 982"/>
                        <a:gd name="T1" fmla="*/ 294 h 580"/>
                        <a:gd name="T2" fmla="*/ 496 w 982"/>
                        <a:gd name="T3" fmla="*/ 445 h 580"/>
                        <a:gd name="T4" fmla="*/ 270 w 982"/>
                        <a:gd name="T5" fmla="*/ 580 h 580"/>
                        <a:gd name="T6" fmla="*/ 18 w 982"/>
                        <a:gd name="T7" fmla="*/ 429 h 580"/>
                        <a:gd name="T8" fmla="*/ 243 w 982"/>
                        <a:gd name="T9" fmla="*/ 294 h 580"/>
                        <a:gd name="T10" fmla="*/ 730 w 982"/>
                        <a:gd name="T11" fmla="*/ 0 h 580"/>
                        <a:gd name="T12" fmla="*/ 982 w 982"/>
                        <a:gd name="T13" fmla="*/ 152 h 580"/>
                        <a:gd name="T14" fmla="*/ 739 w 982"/>
                        <a:gd name="T15" fmla="*/ 298 h 580"/>
                        <a:gd name="T16" fmla="*/ 487 w 982"/>
                        <a:gd name="T17" fmla="*/ 147 h 580"/>
                        <a:gd name="T18" fmla="*/ 730 w 982"/>
                        <a:gd name="T19" fmla="*/ 0 h 580"/>
                        <a:gd name="T20" fmla="*/ 243 w 982"/>
                        <a:gd name="T21" fmla="*/ 0 h 580"/>
                        <a:gd name="T22" fmla="*/ 487 w 982"/>
                        <a:gd name="T23" fmla="*/ 147 h 580"/>
                        <a:gd name="T24" fmla="*/ 243 w 982"/>
                        <a:gd name="T25" fmla="*/ 294 h 580"/>
                        <a:gd name="T26" fmla="*/ 0 w 982"/>
                        <a:gd name="T27" fmla="*/ 147 h 580"/>
                        <a:gd name="T28" fmla="*/ 243 w 982"/>
                        <a:gd name="T29" fmla="*/ 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2" h="580">
                          <a:moveTo>
                            <a:pt x="243" y="294"/>
                          </a:moveTo>
                          <a:lnTo>
                            <a:pt x="496" y="445"/>
                          </a:lnTo>
                          <a:lnTo>
                            <a:pt x="270" y="580"/>
                          </a:lnTo>
                          <a:lnTo>
                            <a:pt x="18" y="429"/>
                          </a:lnTo>
                          <a:lnTo>
                            <a:pt x="243" y="294"/>
                          </a:lnTo>
                          <a:close/>
                          <a:moveTo>
                            <a:pt x="730" y="0"/>
                          </a:moveTo>
                          <a:lnTo>
                            <a:pt x="982" y="152"/>
                          </a:lnTo>
                          <a:lnTo>
                            <a:pt x="739" y="298"/>
                          </a:lnTo>
                          <a:lnTo>
                            <a:pt x="487" y="147"/>
                          </a:lnTo>
                          <a:lnTo>
                            <a:pt x="730" y="0"/>
                          </a:lnTo>
                          <a:close/>
                          <a:moveTo>
                            <a:pt x="243" y="0"/>
                          </a:moveTo>
                          <a:lnTo>
                            <a:pt x="487" y="147"/>
                          </a:lnTo>
                          <a:lnTo>
                            <a:pt x="243" y="294"/>
                          </a:lnTo>
                          <a:lnTo>
                            <a:pt x="0" y="147"/>
                          </a:lnTo>
                          <a:lnTo>
                            <a:pt x="243" y="0"/>
                          </a:lnTo>
                          <a:close/>
                        </a:path>
                      </a:pathLst>
                    </a:custGeom>
                    <a:solidFill>
                      <a:srgbClr val="2271C9"/>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20" name="Freeform 46"/>
                    <p:cNvSpPr>
                      <a:spLocks noEditPoints="1"/>
                    </p:cNvSpPr>
                    <p:nvPr/>
                  </p:nvSpPr>
                  <p:spPr bwMode="auto">
                    <a:xfrm>
                      <a:off x="2884" y="468"/>
                      <a:ext cx="383" cy="174"/>
                    </a:xfrm>
                    <a:custGeom>
                      <a:avLst/>
                      <a:gdLst>
                        <a:gd name="T0" fmla="*/ 225 w 1918"/>
                        <a:gd name="T1" fmla="*/ 591 h 872"/>
                        <a:gd name="T2" fmla="*/ 449 w 1918"/>
                        <a:gd name="T3" fmla="*/ 726 h 872"/>
                        <a:gd name="T4" fmla="*/ 225 w 1918"/>
                        <a:gd name="T5" fmla="*/ 861 h 872"/>
                        <a:gd name="T6" fmla="*/ 0 w 1918"/>
                        <a:gd name="T7" fmla="*/ 726 h 872"/>
                        <a:gd name="T8" fmla="*/ 225 w 1918"/>
                        <a:gd name="T9" fmla="*/ 591 h 872"/>
                        <a:gd name="T10" fmla="*/ 1179 w 1918"/>
                        <a:gd name="T11" fmla="*/ 579 h 872"/>
                        <a:gd name="T12" fmla="*/ 1423 w 1918"/>
                        <a:gd name="T13" fmla="*/ 726 h 872"/>
                        <a:gd name="T14" fmla="*/ 1179 w 1918"/>
                        <a:gd name="T15" fmla="*/ 872 h 872"/>
                        <a:gd name="T16" fmla="*/ 936 w 1918"/>
                        <a:gd name="T17" fmla="*/ 726 h 872"/>
                        <a:gd name="T18" fmla="*/ 1179 w 1918"/>
                        <a:gd name="T19" fmla="*/ 579 h 872"/>
                        <a:gd name="T20" fmla="*/ 1675 w 1918"/>
                        <a:gd name="T21" fmla="*/ 281 h 872"/>
                        <a:gd name="T22" fmla="*/ 1918 w 1918"/>
                        <a:gd name="T23" fmla="*/ 428 h 872"/>
                        <a:gd name="T24" fmla="*/ 1666 w 1918"/>
                        <a:gd name="T25" fmla="*/ 579 h 872"/>
                        <a:gd name="T26" fmla="*/ 1423 w 1918"/>
                        <a:gd name="T27" fmla="*/ 433 h 872"/>
                        <a:gd name="T28" fmla="*/ 1675 w 1918"/>
                        <a:gd name="T29" fmla="*/ 281 h 872"/>
                        <a:gd name="T30" fmla="*/ 1206 w 1918"/>
                        <a:gd name="T31" fmla="*/ 0 h 872"/>
                        <a:gd name="T32" fmla="*/ 1432 w 1918"/>
                        <a:gd name="T33" fmla="*/ 134 h 872"/>
                        <a:gd name="T34" fmla="*/ 1179 w 1918"/>
                        <a:gd name="T35" fmla="*/ 287 h 872"/>
                        <a:gd name="T36" fmla="*/ 954 w 1918"/>
                        <a:gd name="T37" fmla="*/ 151 h 872"/>
                        <a:gd name="T38" fmla="*/ 1206 w 1918"/>
                        <a:gd name="T39" fmla="*/ 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8" h="872">
                          <a:moveTo>
                            <a:pt x="225" y="591"/>
                          </a:moveTo>
                          <a:lnTo>
                            <a:pt x="449" y="726"/>
                          </a:lnTo>
                          <a:lnTo>
                            <a:pt x="225" y="861"/>
                          </a:lnTo>
                          <a:lnTo>
                            <a:pt x="0" y="726"/>
                          </a:lnTo>
                          <a:lnTo>
                            <a:pt x="225" y="591"/>
                          </a:lnTo>
                          <a:close/>
                          <a:moveTo>
                            <a:pt x="1179" y="579"/>
                          </a:moveTo>
                          <a:lnTo>
                            <a:pt x="1423" y="726"/>
                          </a:lnTo>
                          <a:lnTo>
                            <a:pt x="1179" y="872"/>
                          </a:lnTo>
                          <a:lnTo>
                            <a:pt x="936" y="726"/>
                          </a:lnTo>
                          <a:lnTo>
                            <a:pt x="1179" y="579"/>
                          </a:lnTo>
                          <a:close/>
                          <a:moveTo>
                            <a:pt x="1675" y="281"/>
                          </a:moveTo>
                          <a:lnTo>
                            <a:pt x="1918" y="428"/>
                          </a:lnTo>
                          <a:lnTo>
                            <a:pt x="1666" y="579"/>
                          </a:lnTo>
                          <a:lnTo>
                            <a:pt x="1423" y="433"/>
                          </a:lnTo>
                          <a:lnTo>
                            <a:pt x="1675" y="281"/>
                          </a:lnTo>
                          <a:close/>
                          <a:moveTo>
                            <a:pt x="1206" y="0"/>
                          </a:moveTo>
                          <a:lnTo>
                            <a:pt x="1432" y="134"/>
                          </a:lnTo>
                          <a:lnTo>
                            <a:pt x="1179" y="287"/>
                          </a:lnTo>
                          <a:lnTo>
                            <a:pt x="954" y="151"/>
                          </a:lnTo>
                          <a:lnTo>
                            <a:pt x="1206" y="0"/>
                          </a:lnTo>
                          <a:close/>
                        </a:path>
                      </a:pathLst>
                    </a:custGeom>
                    <a:solidFill>
                      <a:srgbClr val="AAD04B"/>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sp>
            <p:nvSpPr>
              <p:cNvPr id="320" name="TextBox 319"/>
              <p:cNvSpPr txBox="1"/>
              <p:nvPr/>
            </p:nvSpPr>
            <p:spPr>
              <a:xfrm>
                <a:off x="556653" y="2947514"/>
                <a:ext cx="2698132" cy="500233"/>
              </a:xfrm>
              <a:prstGeom prst="rect">
                <a:avLst/>
              </a:prstGeom>
              <a:noFill/>
            </p:spPr>
            <p:txBody>
              <a:bodyPr wrap="square" lIns="121920" rIns="121920" rtlCol="0" anchor="ctr" anchorCtr="0">
                <a:spAutoFit/>
              </a:bodyPr>
              <a:lstStyle/>
              <a:p>
                <a:pPr algn="ctr"/>
                <a:r>
                  <a:rPr lang="en-US" sz="1867" dirty="0">
                    <a:solidFill>
                      <a:schemeClr val="accent4">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multivariate multidimensional </a:t>
                </a:r>
                <a:r>
                  <a:rPr lang="en-US" sz="1867" b="1" dirty="0">
                    <a:solidFill>
                      <a:schemeClr val="accent4">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mosaic dataset</a:t>
                </a:r>
              </a:p>
            </p:txBody>
          </p:sp>
        </p:grpSp>
      </p:grpSp>
      <p:sp>
        <p:nvSpPr>
          <p:cNvPr id="321" name="Title 6"/>
          <p:cNvSpPr>
            <a:spLocks noGrp="1"/>
          </p:cNvSpPr>
          <p:nvPr>
            <p:ph type="title"/>
          </p:nvPr>
        </p:nvSpPr>
        <p:spPr>
          <a:xfrm>
            <a:off x="685800" y="685800"/>
            <a:ext cx="10972800" cy="430887"/>
          </a:xfrm>
        </p:spPr>
        <p:txBody>
          <a:bodyPr/>
          <a:lstStyle/>
          <a:p>
            <a:r>
              <a:rPr lang="en-US" sz="2800" b="0" dirty="0" smtClean="0"/>
              <a:t>Disseminating</a:t>
            </a:r>
            <a:endParaRPr lang="en-US" sz="2800" b="0" dirty="0"/>
          </a:p>
        </p:txBody>
      </p:sp>
      <p:grpSp>
        <p:nvGrpSpPr>
          <p:cNvPr id="5" name="Group 4"/>
          <p:cNvGrpSpPr/>
          <p:nvPr/>
        </p:nvGrpSpPr>
        <p:grpSpPr>
          <a:xfrm>
            <a:off x="1137649" y="2072726"/>
            <a:ext cx="5333100" cy="1456734"/>
            <a:chOff x="853236" y="1554544"/>
            <a:chExt cx="3999825" cy="1092551"/>
          </a:xfrm>
        </p:grpSpPr>
        <p:grpSp>
          <p:nvGrpSpPr>
            <p:cNvPr id="4" name="Group 3"/>
            <p:cNvGrpSpPr/>
            <p:nvPr/>
          </p:nvGrpSpPr>
          <p:grpSpPr>
            <a:xfrm>
              <a:off x="1941695" y="2040266"/>
              <a:ext cx="2911366" cy="606829"/>
              <a:chOff x="1941695" y="2040266"/>
              <a:chExt cx="2911366" cy="606829"/>
            </a:xfrm>
          </p:grpSpPr>
          <p:sp>
            <p:nvSpPr>
              <p:cNvPr id="330" name="Rectangle 61"/>
              <p:cNvSpPr/>
              <p:nvPr/>
            </p:nvSpPr>
            <p:spPr bwMode="auto">
              <a:xfrm flipH="1">
                <a:off x="2514600" y="2228850"/>
                <a:ext cx="2338461" cy="46068"/>
              </a:xfrm>
              <a:custGeom>
                <a:avLst/>
                <a:gdLst/>
                <a:ahLst/>
                <a:cxnLst/>
                <a:rect l="l" t="t" r="r" b="b"/>
                <a:pathLst>
                  <a:path w="3745311" h="91440">
                    <a:moveTo>
                      <a:pt x="3745311" y="0"/>
                    </a:moveTo>
                    <a:lnTo>
                      <a:pt x="0" y="0"/>
                    </a:lnTo>
                    <a:lnTo>
                      <a:pt x="0" y="91440"/>
                    </a:lnTo>
                    <a:lnTo>
                      <a:pt x="3745311" y="91440"/>
                    </a:lnTo>
                    <a:close/>
                  </a:path>
                </a:pathLst>
              </a:custGeom>
              <a:gradFill flip="none" rotWithShape="1">
                <a:gsLst>
                  <a:gs pos="0">
                    <a:srgbClr val="FABE3C">
                      <a:alpha val="0"/>
                    </a:srgbClr>
                  </a:gs>
                  <a:gs pos="100000">
                    <a:srgbClr val="E36800"/>
                  </a:gs>
                </a:gsLst>
                <a:lin ang="0" scaled="1"/>
                <a:tileRect/>
              </a:gradFill>
              <a:ln w="76200" cap="flat" cmpd="sng" algn="ctr">
                <a:noFill/>
                <a:prstDash val="solid"/>
                <a:round/>
                <a:headEnd type="none" w="med" len="med"/>
                <a:tailEnd type="none" w="med" len="med"/>
              </a:ln>
              <a:effectLst/>
            </p:spPr>
            <p:txBody>
              <a:bodyPr rot="0" spcFirstLastPara="0"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en-US" sz="24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24" name="Group 323"/>
              <p:cNvGrpSpPr>
                <a:grpSpLocks noChangeAspect="1"/>
              </p:cNvGrpSpPr>
              <p:nvPr/>
            </p:nvGrpSpPr>
            <p:grpSpPr>
              <a:xfrm>
                <a:off x="1941695" y="2040266"/>
                <a:ext cx="687205" cy="606829"/>
                <a:chOff x="11099614" y="2329675"/>
                <a:chExt cx="798189" cy="704833"/>
              </a:xfrm>
            </p:grpSpPr>
            <p:sp useBgFill="1">
              <p:nvSpPr>
                <p:cNvPr id="325" name="Freeform 72"/>
                <p:cNvSpPr>
                  <a:spLocks/>
                </p:cNvSpPr>
                <p:nvPr/>
              </p:nvSpPr>
              <p:spPr bwMode="auto">
                <a:xfrm>
                  <a:off x="11099614" y="2329675"/>
                  <a:ext cx="798189" cy="704833"/>
                </a:xfrm>
                <a:custGeom>
                  <a:avLst/>
                  <a:gdLst>
                    <a:gd name="T0" fmla="*/ 1943 w 3420"/>
                    <a:gd name="T1" fmla="*/ 11 h 3022"/>
                    <a:gd name="T2" fmla="*/ 2041 w 3420"/>
                    <a:gd name="T3" fmla="*/ 89 h 3022"/>
                    <a:gd name="T4" fmla="*/ 2067 w 3420"/>
                    <a:gd name="T5" fmla="*/ 425 h 3022"/>
                    <a:gd name="T6" fmla="*/ 3284 w 3420"/>
                    <a:gd name="T7" fmla="*/ 445 h 3022"/>
                    <a:gd name="T8" fmla="*/ 3391 w 3420"/>
                    <a:gd name="T9" fmla="*/ 529 h 3022"/>
                    <a:gd name="T10" fmla="*/ 3420 w 3420"/>
                    <a:gd name="T11" fmla="*/ 1688 h 3022"/>
                    <a:gd name="T12" fmla="*/ 3371 w 3420"/>
                    <a:gd name="T13" fmla="*/ 1813 h 3022"/>
                    <a:gd name="T14" fmla="*/ 3249 w 3420"/>
                    <a:gd name="T15" fmla="*/ 1880 h 3022"/>
                    <a:gd name="T16" fmla="*/ 2791 w 3420"/>
                    <a:gd name="T17" fmla="*/ 1893 h 3022"/>
                    <a:gd name="T18" fmla="*/ 2894 w 3420"/>
                    <a:gd name="T19" fmla="*/ 1972 h 3022"/>
                    <a:gd name="T20" fmla="*/ 2923 w 3420"/>
                    <a:gd name="T21" fmla="*/ 2105 h 3022"/>
                    <a:gd name="T22" fmla="*/ 2878 w 3420"/>
                    <a:gd name="T23" fmla="*/ 2198 h 3022"/>
                    <a:gd name="T24" fmla="*/ 2281 w 3420"/>
                    <a:gd name="T25" fmla="*/ 2224 h 3022"/>
                    <a:gd name="T26" fmla="*/ 2275 w 3420"/>
                    <a:gd name="T27" fmla="*/ 2355 h 3022"/>
                    <a:gd name="T28" fmla="*/ 2254 w 3420"/>
                    <a:gd name="T29" fmla="*/ 2652 h 3022"/>
                    <a:gd name="T30" fmla="*/ 2202 w 3420"/>
                    <a:gd name="T31" fmla="*/ 2766 h 3022"/>
                    <a:gd name="T32" fmla="*/ 2149 w 3420"/>
                    <a:gd name="T33" fmla="*/ 2878 h 3022"/>
                    <a:gd name="T34" fmla="*/ 2073 w 3420"/>
                    <a:gd name="T35" fmla="*/ 2991 h 3022"/>
                    <a:gd name="T36" fmla="*/ 1428 w 3420"/>
                    <a:gd name="T37" fmla="*/ 3022 h 3022"/>
                    <a:gd name="T38" fmla="*/ 1301 w 3420"/>
                    <a:gd name="T39" fmla="*/ 2969 h 3022"/>
                    <a:gd name="T40" fmla="*/ 1248 w 3420"/>
                    <a:gd name="T41" fmla="*/ 2841 h 3022"/>
                    <a:gd name="T42" fmla="*/ 1179 w 3420"/>
                    <a:gd name="T43" fmla="*/ 2741 h 3022"/>
                    <a:gd name="T44" fmla="*/ 1139 w 3420"/>
                    <a:gd name="T45" fmla="*/ 2574 h 3022"/>
                    <a:gd name="T46" fmla="*/ 1125 w 3420"/>
                    <a:gd name="T47" fmla="*/ 2305 h 3022"/>
                    <a:gd name="T48" fmla="*/ 1131 w 3420"/>
                    <a:gd name="T49" fmla="*/ 2048 h 3022"/>
                    <a:gd name="T50" fmla="*/ 1161 w 3420"/>
                    <a:gd name="T51" fmla="*/ 1816 h 3022"/>
                    <a:gd name="T52" fmla="*/ 1269 w 3420"/>
                    <a:gd name="T53" fmla="*/ 1692 h 3022"/>
                    <a:gd name="T54" fmla="*/ 1410 w 3420"/>
                    <a:gd name="T55" fmla="*/ 1652 h 3022"/>
                    <a:gd name="T56" fmla="*/ 1344 w 3420"/>
                    <a:gd name="T57" fmla="*/ 1489 h 3022"/>
                    <a:gd name="T58" fmla="*/ 992 w 3420"/>
                    <a:gd name="T59" fmla="*/ 1490 h 3022"/>
                    <a:gd name="T60" fmla="*/ 980 w 3420"/>
                    <a:gd name="T61" fmla="*/ 1713 h 3022"/>
                    <a:gd name="T62" fmla="*/ 939 w 3420"/>
                    <a:gd name="T63" fmla="*/ 1869 h 3022"/>
                    <a:gd name="T64" fmla="*/ 887 w 3420"/>
                    <a:gd name="T65" fmla="*/ 1966 h 3022"/>
                    <a:gd name="T66" fmla="*/ 815 w 3420"/>
                    <a:gd name="T67" fmla="*/ 2073 h 3022"/>
                    <a:gd name="T68" fmla="*/ 272 w 3420"/>
                    <a:gd name="T69" fmla="*/ 2102 h 3022"/>
                    <a:gd name="T70" fmla="*/ 151 w 3420"/>
                    <a:gd name="T71" fmla="*/ 2053 h 3022"/>
                    <a:gd name="T72" fmla="*/ 102 w 3420"/>
                    <a:gd name="T73" fmla="*/ 1932 h 3022"/>
                    <a:gd name="T74" fmla="*/ 37 w 3420"/>
                    <a:gd name="T75" fmla="*/ 1841 h 3022"/>
                    <a:gd name="T76" fmla="*/ 8 w 3420"/>
                    <a:gd name="T77" fmla="*/ 1640 h 3022"/>
                    <a:gd name="T78" fmla="*/ 0 w 3420"/>
                    <a:gd name="T79" fmla="*/ 1408 h 3022"/>
                    <a:gd name="T80" fmla="*/ 14 w 3420"/>
                    <a:gd name="T81" fmla="*/ 1152 h 3022"/>
                    <a:gd name="T82" fmla="*/ 80 w 3420"/>
                    <a:gd name="T83" fmla="*/ 1007 h 3022"/>
                    <a:gd name="T84" fmla="*/ 220 w 3420"/>
                    <a:gd name="T85" fmla="*/ 933 h 3022"/>
                    <a:gd name="T86" fmla="*/ 178 w 3420"/>
                    <a:gd name="T87" fmla="*/ 773 h 3022"/>
                    <a:gd name="T88" fmla="*/ 234 w 3420"/>
                    <a:gd name="T89" fmla="*/ 592 h 3022"/>
                    <a:gd name="T90" fmla="*/ 379 w 3420"/>
                    <a:gd name="T91" fmla="*/ 476 h 3022"/>
                    <a:gd name="T92" fmla="*/ 476 w 3420"/>
                    <a:gd name="T93" fmla="*/ 148 h 3022"/>
                    <a:gd name="T94" fmla="*/ 540 w 3420"/>
                    <a:gd name="T95" fmla="*/ 42 h 3022"/>
                    <a:gd name="T96" fmla="*/ 663 w 3420"/>
                    <a:gd name="T97" fmla="*/ 0 h 3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20" h="3022">
                      <a:moveTo>
                        <a:pt x="663" y="0"/>
                      </a:moveTo>
                      <a:lnTo>
                        <a:pt x="1877" y="0"/>
                      </a:lnTo>
                      <a:lnTo>
                        <a:pt x="1911" y="2"/>
                      </a:lnTo>
                      <a:lnTo>
                        <a:pt x="1943" y="11"/>
                      </a:lnTo>
                      <a:lnTo>
                        <a:pt x="1972" y="24"/>
                      </a:lnTo>
                      <a:lnTo>
                        <a:pt x="1999" y="42"/>
                      </a:lnTo>
                      <a:lnTo>
                        <a:pt x="2022" y="64"/>
                      </a:lnTo>
                      <a:lnTo>
                        <a:pt x="2041" y="89"/>
                      </a:lnTo>
                      <a:lnTo>
                        <a:pt x="2055" y="117"/>
                      </a:lnTo>
                      <a:lnTo>
                        <a:pt x="2064" y="148"/>
                      </a:lnTo>
                      <a:lnTo>
                        <a:pt x="2067" y="181"/>
                      </a:lnTo>
                      <a:lnTo>
                        <a:pt x="2067" y="425"/>
                      </a:lnTo>
                      <a:lnTo>
                        <a:pt x="2067" y="432"/>
                      </a:lnTo>
                      <a:lnTo>
                        <a:pt x="3213" y="432"/>
                      </a:lnTo>
                      <a:lnTo>
                        <a:pt x="3249" y="436"/>
                      </a:lnTo>
                      <a:lnTo>
                        <a:pt x="3284" y="445"/>
                      </a:lnTo>
                      <a:lnTo>
                        <a:pt x="3317" y="459"/>
                      </a:lnTo>
                      <a:lnTo>
                        <a:pt x="3346" y="478"/>
                      </a:lnTo>
                      <a:lnTo>
                        <a:pt x="3371" y="503"/>
                      </a:lnTo>
                      <a:lnTo>
                        <a:pt x="3391" y="529"/>
                      </a:lnTo>
                      <a:lnTo>
                        <a:pt x="3406" y="561"/>
                      </a:lnTo>
                      <a:lnTo>
                        <a:pt x="3416" y="593"/>
                      </a:lnTo>
                      <a:lnTo>
                        <a:pt x="3420" y="628"/>
                      </a:lnTo>
                      <a:lnTo>
                        <a:pt x="3420" y="1688"/>
                      </a:lnTo>
                      <a:lnTo>
                        <a:pt x="3416" y="1723"/>
                      </a:lnTo>
                      <a:lnTo>
                        <a:pt x="3406" y="1755"/>
                      </a:lnTo>
                      <a:lnTo>
                        <a:pt x="3391" y="1787"/>
                      </a:lnTo>
                      <a:lnTo>
                        <a:pt x="3371" y="1813"/>
                      </a:lnTo>
                      <a:lnTo>
                        <a:pt x="3346" y="1837"/>
                      </a:lnTo>
                      <a:lnTo>
                        <a:pt x="3317" y="1857"/>
                      </a:lnTo>
                      <a:lnTo>
                        <a:pt x="3284" y="1871"/>
                      </a:lnTo>
                      <a:lnTo>
                        <a:pt x="3249" y="1880"/>
                      </a:lnTo>
                      <a:lnTo>
                        <a:pt x="3213" y="1883"/>
                      </a:lnTo>
                      <a:lnTo>
                        <a:pt x="2757" y="1883"/>
                      </a:lnTo>
                      <a:lnTo>
                        <a:pt x="2757" y="1888"/>
                      </a:lnTo>
                      <a:lnTo>
                        <a:pt x="2791" y="1893"/>
                      </a:lnTo>
                      <a:lnTo>
                        <a:pt x="2822" y="1905"/>
                      </a:lnTo>
                      <a:lnTo>
                        <a:pt x="2850" y="1922"/>
                      </a:lnTo>
                      <a:lnTo>
                        <a:pt x="2874" y="1945"/>
                      </a:lnTo>
                      <a:lnTo>
                        <a:pt x="2894" y="1972"/>
                      </a:lnTo>
                      <a:lnTo>
                        <a:pt x="2909" y="2002"/>
                      </a:lnTo>
                      <a:lnTo>
                        <a:pt x="2919" y="2036"/>
                      </a:lnTo>
                      <a:lnTo>
                        <a:pt x="2923" y="2072"/>
                      </a:lnTo>
                      <a:lnTo>
                        <a:pt x="2923" y="2105"/>
                      </a:lnTo>
                      <a:lnTo>
                        <a:pt x="2919" y="2132"/>
                      </a:lnTo>
                      <a:lnTo>
                        <a:pt x="2911" y="2158"/>
                      </a:lnTo>
                      <a:lnTo>
                        <a:pt x="2896" y="2180"/>
                      </a:lnTo>
                      <a:lnTo>
                        <a:pt x="2878" y="2198"/>
                      </a:lnTo>
                      <a:lnTo>
                        <a:pt x="2855" y="2212"/>
                      </a:lnTo>
                      <a:lnTo>
                        <a:pt x="2830" y="2222"/>
                      </a:lnTo>
                      <a:lnTo>
                        <a:pt x="2803" y="2224"/>
                      </a:lnTo>
                      <a:lnTo>
                        <a:pt x="2281" y="2224"/>
                      </a:lnTo>
                      <a:lnTo>
                        <a:pt x="2278" y="2224"/>
                      </a:lnTo>
                      <a:lnTo>
                        <a:pt x="2276" y="2224"/>
                      </a:lnTo>
                      <a:lnTo>
                        <a:pt x="2276" y="2290"/>
                      </a:lnTo>
                      <a:lnTo>
                        <a:pt x="2275" y="2355"/>
                      </a:lnTo>
                      <a:lnTo>
                        <a:pt x="2271" y="2423"/>
                      </a:lnTo>
                      <a:lnTo>
                        <a:pt x="2267" y="2494"/>
                      </a:lnTo>
                      <a:lnTo>
                        <a:pt x="2261" y="2570"/>
                      </a:lnTo>
                      <a:lnTo>
                        <a:pt x="2254" y="2652"/>
                      </a:lnTo>
                      <a:lnTo>
                        <a:pt x="2248" y="2684"/>
                      </a:lnTo>
                      <a:lnTo>
                        <a:pt x="2237" y="2714"/>
                      </a:lnTo>
                      <a:lnTo>
                        <a:pt x="2223" y="2741"/>
                      </a:lnTo>
                      <a:lnTo>
                        <a:pt x="2202" y="2766"/>
                      </a:lnTo>
                      <a:lnTo>
                        <a:pt x="2179" y="2787"/>
                      </a:lnTo>
                      <a:lnTo>
                        <a:pt x="2153" y="2804"/>
                      </a:lnTo>
                      <a:lnTo>
                        <a:pt x="2153" y="2841"/>
                      </a:lnTo>
                      <a:lnTo>
                        <a:pt x="2149" y="2878"/>
                      </a:lnTo>
                      <a:lnTo>
                        <a:pt x="2139" y="2912"/>
                      </a:lnTo>
                      <a:lnTo>
                        <a:pt x="2122" y="2943"/>
                      </a:lnTo>
                      <a:lnTo>
                        <a:pt x="2101" y="2969"/>
                      </a:lnTo>
                      <a:lnTo>
                        <a:pt x="2073" y="2991"/>
                      </a:lnTo>
                      <a:lnTo>
                        <a:pt x="2043" y="3008"/>
                      </a:lnTo>
                      <a:lnTo>
                        <a:pt x="2009" y="3019"/>
                      </a:lnTo>
                      <a:lnTo>
                        <a:pt x="1972" y="3022"/>
                      </a:lnTo>
                      <a:lnTo>
                        <a:pt x="1428" y="3022"/>
                      </a:lnTo>
                      <a:lnTo>
                        <a:pt x="1392" y="3019"/>
                      </a:lnTo>
                      <a:lnTo>
                        <a:pt x="1358" y="3008"/>
                      </a:lnTo>
                      <a:lnTo>
                        <a:pt x="1328" y="2991"/>
                      </a:lnTo>
                      <a:lnTo>
                        <a:pt x="1301" y="2969"/>
                      </a:lnTo>
                      <a:lnTo>
                        <a:pt x="1278" y="2943"/>
                      </a:lnTo>
                      <a:lnTo>
                        <a:pt x="1261" y="2912"/>
                      </a:lnTo>
                      <a:lnTo>
                        <a:pt x="1252" y="2878"/>
                      </a:lnTo>
                      <a:lnTo>
                        <a:pt x="1248" y="2841"/>
                      </a:lnTo>
                      <a:lnTo>
                        <a:pt x="1248" y="2804"/>
                      </a:lnTo>
                      <a:lnTo>
                        <a:pt x="1222" y="2787"/>
                      </a:lnTo>
                      <a:lnTo>
                        <a:pt x="1199" y="2766"/>
                      </a:lnTo>
                      <a:lnTo>
                        <a:pt x="1179" y="2741"/>
                      </a:lnTo>
                      <a:lnTo>
                        <a:pt x="1163" y="2714"/>
                      </a:lnTo>
                      <a:lnTo>
                        <a:pt x="1153" y="2684"/>
                      </a:lnTo>
                      <a:lnTo>
                        <a:pt x="1147" y="2652"/>
                      </a:lnTo>
                      <a:lnTo>
                        <a:pt x="1139" y="2574"/>
                      </a:lnTo>
                      <a:lnTo>
                        <a:pt x="1134" y="2501"/>
                      </a:lnTo>
                      <a:lnTo>
                        <a:pt x="1130" y="2434"/>
                      </a:lnTo>
                      <a:lnTo>
                        <a:pt x="1127" y="2368"/>
                      </a:lnTo>
                      <a:lnTo>
                        <a:pt x="1125" y="2305"/>
                      </a:lnTo>
                      <a:lnTo>
                        <a:pt x="1125" y="2244"/>
                      </a:lnTo>
                      <a:lnTo>
                        <a:pt x="1125" y="2181"/>
                      </a:lnTo>
                      <a:lnTo>
                        <a:pt x="1127" y="2116"/>
                      </a:lnTo>
                      <a:lnTo>
                        <a:pt x="1131" y="2048"/>
                      </a:lnTo>
                      <a:lnTo>
                        <a:pt x="1136" y="1975"/>
                      </a:lnTo>
                      <a:lnTo>
                        <a:pt x="1141" y="1897"/>
                      </a:lnTo>
                      <a:lnTo>
                        <a:pt x="1148" y="1856"/>
                      </a:lnTo>
                      <a:lnTo>
                        <a:pt x="1161" y="1816"/>
                      </a:lnTo>
                      <a:lnTo>
                        <a:pt x="1180" y="1779"/>
                      </a:lnTo>
                      <a:lnTo>
                        <a:pt x="1206" y="1746"/>
                      </a:lnTo>
                      <a:lnTo>
                        <a:pt x="1235" y="1717"/>
                      </a:lnTo>
                      <a:lnTo>
                        <a:pt x="1269" y="1692"/>
                      </a:lnTo>
                      <a:lnTo>
                        <a:pt x="1305" y="1673"/>
                      </a:lnTo>
                      <a:lnTo>
                        <a:pt x="1345" y="1661"/>
                      </a:lnTo>
                      <a:lnTo>
                        <a:pt x="1386" y="1654"/>
                      </a:lnTo>
                      <a:lnTo>
                        <a:pt x="1410" y="1652"/>
                      </a:lnTo>
                      <a:lnTo>
                        <a:pt x="1387" y="1615"/>
                      </a:lnTo>
                      <a:lnTo>
                        <a:pt x="1368" y="1576"/>
                      </a:lnTo>
                      <a:lnTo>
                        <a:pt x="1353" y="1534"/>
                      </a:lnTo>
                      <a:lnTo>
                        <a:pt x="1344" y="1489"/>
                      </a:lnTo>
                      <a:lnTo>
                        <a:pt x="1338" y="1490"/>
                      </a:lnTo>
                      <a:lnTo>
                        <a:pt x="1333" y="1490"/>
                      </a:lnTo>
                      <a:lnTo>
                        <a:pt x="993" y="1490"/>
                      </a:lnTo>
                      <a:lnTo>
                        <a:pt x="992" y="1490"/>
                      </a:lnTo>
                      <a:lnTo>
                        <a:pt x="991" y="1542"/>
                      </a:lnTo>
                      <a:lnTo>
                        <a:pt x="988" y="1596"/>
                      </a:lnTo>
                      <a:lnTo>
                        <a:pt x="985" y="1652"/>
                      </a:lnTo>
                      <a:lnTo>
                        <a:pt x="980" y="1713"/>
                      </a:lnTo>
                      <a:lnTo>
                        <a:pt x="974" y="1777"/>
                      </a:lnTo>
                      <a:lnTo>
                        <a:pt x="968" y="1811"/>
                      </a:lnTo>
                      <a:lnTo>
                        <a:pt x="956" y="1841"/>
                      </a:lnTo>
                      <a:lnTo>
                        <a:pt x="939" y="1869"/>
                      </a:lnTo>
                      <a:lnTo>
                        <a:pt x="917" y="1893"/>
                      </a:lnTo>
                      <a:lnTo>
                        <a:pt x="890" y="1912"/>
                      </a:lnTo>
                      <a:lnTo>
                        <a:pt x="890" y="1932"/>
                      </a:lnTo>
                      <a:lnTo>
                        <a:pt x="887" y="1966"/>
                      </a:lnTo>
                      <a:lnTo>
                        <a:pt x="877" y="1998"/>
                      </a:lnTo>
                      <a:lnTo>
                        <a:pt x="861" y="2027"/>
                      </a:lnTo>
                      <a:lnTo>
                        <a:pt x="841" y="2053"/>
                      </a:lnTo>
                      <a:lnTo>
                        <a:pt x="815" y="2073"/>
                      </a:lnTo>
                      <a:lnTo>
                        <a:pt x="786" y="2089"/>
                      </a:lnTo>
                      <a:lnTo>
                        <a:pt x="755" y="2099"/>
                      </a:lnTo>
                      <a:lnTo>
                        <a:pt x="720" y="2102"/>
                      </a:lnTo>
                      <a:lnTo>
                        <a:pt x="272" y="2102"/>
                      </a:lnTo>
                      <a:lnTo>
                        <a:pt x="239" y="2099"/>
                      </a:lnTo>
                      <a:lnTo>
                        <a:pt x="206" y="2089"/>
                      </a:lnTo>
                      <a:lnTo>
                        <a:pt x="177" y="2073"/>
                      </a:lnTo>
                      <a:lnTo>
                        <a:pt x="151" y="2053"/>
                      </a:lnTo>
                      <a:lnTo>
                        <a:pt x="131" y="2027"/>
                      </a:lnTo>
                      <a:lnTo>
                        <a:pt x="115" y="1998"/>
                      </a:lnTo>
                      <a:lnTo>
                        <a:pt x="106" y="1966"/>
                      </a:lnTo>
                      <a:lnTo>
                        <a:pt x="102" y="1932"/>
                      </a:lnTo>
                      <a:lnTo>
                        <a:pt x="102" y="1912"/>
                      </a:lnTo>
                      <a:lnTo>
                        <a:pt x="77" y="1892"/>
                      </a:lnTo>
                      <a:lnTo>
                        <a:pt x="55" y="1868"/>
                      </a:lnTo>
                      <a:lnTo>
                        <a:pt x="37" y="1841"/>
                      </a:lnTo>
                      <a:lnTo>
                        <a:pt x="25" y="1810"/>
                      </a:lnTo>
                      <a:lnTo>
                        <a:pt x="18" y="1777"/>
                      </a:lnTo>
                      <a:lnTo>
                        <a:pt x="12" y="1707"/>
                      </a:lnTo>
                      <a:lnTo>
                        <a:pt x="8" y="1640"/>
                      </a:lnTo>
                      <a:lnTo>
                        <a:pt x="4" y="1580"/>
                      </a:lnTo>
                      <a:lnTo>
                        <a:pt x="2" y="1522"/>
                      </a:lnTo>
                      <a:lnTo>
                        <a:pt x="0" y="1465"/>
                      </a:lnTo>
                      <a:lnTo>
                        <a:pt x="0" y="1408"/>
                      </a:lnTo>
                      <a:lnTo>
                        <a:pt x="3" y="1349"/>
                      </a:lnTo>
                      <a:lnTo>
                        <a:pt x="5" y="1289"/>
                      </a:lnTo>
                      <a:lnTo>
                        <a:pt x="9" y="1222"/>
                      </a:lnTo>
                      <a:lnTo>
                        <a:pt x="14" y="1152"/>
                      </a:lnTo>
                      <a:lnTo>
                        <a:pt x="21" y="1111"/>
                      </a:lnTo>
                      <a:lnTo>
                        <a:pt x="35" y="1073"/>
                      </a:lnTo>
                      <a:lnTo>
                        <a:pt x="55" y="1038"/>
                      </a:lnTo>
                      <a:lnTo>
                        <a:pt x="80" y="1007"/>
                      </a:lnTo>
                      <a:lnTo>
                        <a:pt x="110" y="980"/>
                      </a:lnTo>
                      <a:lnTo>
                        <a:pt x="144" y="958"/>
                      </a:lnTo>
                      <a:lnTo>
                        <a:pt x="181" y="943"/>
                      </a:lnTo>
                      <a:lnTo>
                        <a:pt x="220" y="933"/>
                      </a:lnTo>
                      <a:lnTo>
                        <a:pt x="202" y="897"/>
                      </a:lnTo>
                      <a:lnTo>
                        <a:pt x="189" y="858"/>
                      </a:lnTo>
                      <a:lnTo>
                        <a:pt x="181" y="817"/>
                      </a:lnTo>
                      <a:lnTo>
                        <a:pt x="178" y="773"/>
                      </a:lnTo>
                      <a:lnTo>
                        <a:pt x="182" y="724"/>
                      </a:lnTo>
                      <a:lnTo>
                        <a:pt x="193" y="677"/>
                      </a:lnTo>
                      <a:lnTo>
                        <a:pt x="211" y="633"/>
                      </a:lnTo>
                      <a:lnTo>
                        <a:pt x="234" y="592"/>
                      </a:lnTo>
                      <a:lnTo>
                        <a:pt x="264" y="556"/>
                      </a:lnTo>
                      <a:lnTo>
                        <a:pt x="298" y="523"/>
                      </a:lnTo>
                      <a:lnTo>
                        <a:pt x="336" y="497"/>
                      </a:lnTo>
                      <a:lnTo>
                        <a:pt x="379" y="476"/>
                      </a:lnTo>
                      <a:lnTo>
                        <a:pt x="424" y="462"/>
                      </a:lnTo>
                      <a:lnTo>
                        <a:pt x="472" y="453"/>
                      </a:lnTo>
                      <a:lnTo>
                        <a:pt x="472" y="181"/>
                      </a:lnTo>
                      <a:lnTo>
                        <a:pt x="476" y="148"/>
                      </a:lnTo>
                      <a:lnTo>
                        <a:pt x="484" y="117"/>
                      </a:lnTo>
                      <a:lnTo>
                        <a:pt x="498" y="89"/>
                      </a:lnTo>
                      <a:lnTo>
                        <a:pt x="517" y="64"/>
                      </a:lnTo>
                      <a:lnTo>
                        <a:pt x="540" y="42"/>
                      </a:lnTo>
                      <a:lnTo>
                        <a:pt x="566" y="24"/>
                      </a:lnTo>
                      <a:lnTo>
                        <a:pt x="596" y="11"/>
                      </a:lnTo>
                      <a:lnTo>
                        <a:pt x="629" y="2"/>
                      </a:lnTo>
                      <a:lnTo>
                        <a:pt x="663" y="0"/>
                      </a:lnTo>
                      <a:close/>
                    </a:path>
                  </a:pathLst>
                </a:custGeom>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73"/>
                <p:cNvSpPr>
                  <a:spLocks noEditPoints="1"/>
                </p:cNvSpPr>
                <p:nvPr/>
              </p:nvSpPr>
              <p:spPr bwMode="auto">
                <a:xfrm>
                  <a:off x="11127620" y="2462707"/>
                  <a:ext cx="474946" cy="543795"/>
                </a:xfrm>
                <a:custGeom>
                  <a:avLst/>
                  <a:gdLst>
                    <a:gd name="T0" fmla="*/ 1688 w 2036"/>
                    <a:gd name="T1" fmla="*/ 1188 h 2331"/>
                    <a:gd name="T2" fmla="*/ 1886 w 2036"/>
                    <a:gd name="T3" fmla="*/ 1201 h 2331"/>
                    <a:gd name="T4" fmla="*/ 1987 w 2036"/>
                    <a:gd name="T5" fmla="*/ 1255 h 2331"/>
                    <a:gd name="T6" fmla="*/ 2026 w 2036"/>
                    <a:gd name="T7" fmla="*/ 1411 h 2331"/>
                    <a:gd name="T8" fmla="*/ 2036 w 2036"/>
                    <a:gd name="T9" fmla="*/ 1672 h 2331"/>
                    <a:gd name="T10" fmla="*/ 2028 w 2036"/>
                    <a:gd name="T11" fmla="*/ 1921 h 2331"/>
                    <a:gd name="T12" fmla="*/ 2000 w 2036"/>
                    <a:gd name="T13" fmla="*/ 2106 h 2331"/>
                    <a:gd name="T14" fmla="*/ 1936 w 2036"/>
                    <a:gd name="T15" fmla="*/ 2137 h 2331"/>
                    <a:gd name="T16" fmla="*/ 1921 w 2036"/>
                    <a:gd name="T17" fmla="*/ 2141 h 2331"/>
                    <a:gd name="T18" fmla="*/ 1902 w 2036"/>
                    <a:gd name="T19" fmla="*/ 2305 h 2331"/>
                    <a:gd name="T20" fmla="*/ 1308 w 2036"/>
                    <a:gd name="T21" fmla="*/ 2331 h 2331"/>
                    <a:gd name="T22" fmla="*/ 1250 w 2036"/>
                    <a:gd name="T23" fmla="*/ 2288 h 2331"/>
                    <a:gd name="T24" fmla="*/ 1236 w 2036"/>
                    <a:gd name="T25" fmla="*/ 2141 h 2331"/>
                    <a:gd name="T26" fmla="*/ 1213 w 2036"/>
                    <a:gd name="T27" fmla="*/ 2135 h 2331"/>
                    <a:gd name="T28" fmla="*/ 1151 w 2036"/>
                    <a:gd name="T29" fmla="*/ 2089 h 2331"/>
                    <a:gd name="T30" fmla="*/ 1129 w 2036"/>
                    <a:gd name="T31" fmla="*/ 1855 h 2331"/>
                    <a:gd name="T32" fmla="*/ 1125 w 2036"/>
                    <a:gd name="T33" fmla="*/ 1610 h 2331"/>
                    <a:gd name="T34" fmla="*/ 1140 w 2036"/>
                    <a:gd name="T35" fmla="*/ 1334 h 2331"/>
                    <a:gd name="T36" fmla="*/ 1195 w 2036"/>
                    <a:gd name="T37" fmla="*/ 1234 h 2331"/>
                    <a:gd name="T38" fmla="*/ 1334 w 2036"/>
                    <a:gd name="T39" fmla="*/ 1198 h 2331"/>
                    <a:gd name="T40" fmla="*/ 1510 w 2036"/>
                    <a:gd name="T41" fmla="*/ 1187 h 2331"/>
                    <a:gd name="T42" fmla="*/ 1624 w 2036"/>
                    <a:gd name="T43" fmla="*/ 622 h 2331"/>
                    <a:gd name="T44" fmla="*/ 1758 w 2036"/>
                    <a:gd name="T45" fmla="*/ 691 h 2331"/>
                    <a:gd name="T46" fmla="*/ 1826 w 2036"/>
                    <a:gd name="T47" fmla="*/ 824 h 2331"/>
                    <a:gd name="T48" fmla="*/ 1802 w 2036"/>
                    <a:gd name="T49" fmla="*/ 976 h 2331"/>
                    <a:gd name="T50" fmla="*/ 1696 w 2036"/>
                    <a:gd name="T51" fmla="*/ 1082 h 2331"/>
                    <a:gd name="T52" fmla="*/ 1545 w 2036"/>
                    <a:gd name="T53" fmla="*/ 1106 h 2331"/>
                    <a:gd name="T54" fmla="*/ 1411 w 2036"/>
                    <a:gd name="T55" fmla="*/ 1037 h 2331"/>
                    <a:gd name="T56" fmla="*/ 1342 w 2036"/>
                    <a:gd name="T57" fmla="*/ 904 h 2331"/>
                    <a:gd name="T58" fmla="*/ 1366 w 2036"/>
                    <a:gd name="T59" fmla="*/ 752 h 2331"/>
                    <a:gd name="T60" fmla="*/ 1472 w 2036"/>
                    <a:gd name="T61" fmla="*/ 646 h 2331"/>
                    <a:gd name="T62" fmla="*/ 362 w 2036"/>
                    <a:gd name="T63" fmla="*/ 466 h 2331"/>
                    <a:gd name="T64" fmla="*/ 491 w 2036"/>
                    <a:gd name="T65" fmla="*/ 470 h 2331"/>
                    <a:gd name="T66" fmla="*/ 655 w 2036"/>
                    <a:gd name="T67" fmla="*/ 484 h 2331"/>
                    <a:gd name="T68" fmla="*/ 733 w 2036"/>
                    <a:gd name="T69" fmla="*/ 562 h 2331"/>
                    <a:gd name="T70" fmla="*/ 751 w 2036"/>
                    <a:gd name="T71" fmla="*/ 781 h 2331"/>
                    <a:gd name="T72" fmla="*/ 748 w 2036"/>
                    <a:gd name="T73" fmla="*/ 1002 h 2331"/>
                    <a:gd name="T74" fmla="*/ 729 w 2036"/>
                    <a:gd name="T75" fmla="*/ 1215 h 2331"/>
                    <a:gd name="T76" fmla="*/ 669 w 2036"/>
                    <a:gd name="T77" fmla="*/ 1250 h 2331"/>
                    <a:gd name="T78" fmla="*/ 658 w 2036"/>
                    <a:gd name="T79" fmla="*/ 1255 h 2331"/>
                    <a:gd name="T80" fmla="*/ 641 w 2036"/>
                    <a:gd name="T81" fmla="*/ 1390 h 2331"/>
                    <a:gd name="T82" fmla="*/ 152 w 2036"/>
                    <a:gd name="T83" fmla="*/ 1411 h 2331"/>
                    <a:gd name="T84" fmla="*/ 104 w 2036"/>
                    <a:gd name="T85" fmla="*/ 1375 h 2331"/>
                    <a:gd name="T86" fmla="*/ 92 w 2036"/>
                    <a:gd name="T87" fmla="*/ 1253 h 2331"/>
                    <a:gd name="T88" fmla="*/ 74 w 2036"/>
                    <a:gd name="T89" fmla="*/ 1250 h 2331"/>
                    <a:gd name="T90" fmla="*/ 18 w 2036"/>
                    <a:gd name="T91" fmla="*/ 1194 h 2331"/>
                    <a:gd name="T92" fmla="*/ 1 w 2036"/>
                    <a:gd name="T93" fmla="*/ 946 h 2331"/>
                    <a:gd name="T94" fmla="*/ 5 w 2036"/>
                    <a:gd name="T95" fmla="*/ 721 h 2331"/>
                    <a:gd name="T96" fmla="*/ 31 w 2036"/>
                    <a:gd name="T97" fmla="*/ 536 h 2331"/>
                    <a:gd name="T98" fmla="*/ 123 w 2036"/>
                    <a:gd name="T99" fmla="*/ 480 h 2331"/>
                    <a:gd name="T100" fmla="*/ 297 w 2036"/>
                    <a:gd name="T101" fmla="*/ 469 h 2331"/>
                    <a:gd name="T102" fmla="*/ 416 w 2036"/>
                    <a:gd name="T103" fmla="*/ 3 h 2331"/>
                    <a:gd name="T104" fmla="*/ 534 w 2036"/>
                    <a:gd name="T105" fmla="*/ 71 h 2331"/>
                    <a:gd name="T106" fmla="*/ 582 w 2036"/>
                    <a:gd name="T107" fmla="*/ 201 h 2331"/>
                    <a:gd name="T108" fmla="*/ 534 w 2036"/>
                    <a:gd name="T109" fmla="*/ 332 h 2331"/>
                    <a:gd name="T110" fmla="*/ 416 w 2036"/>
                    <a:gd name="T111" fmla="*/ 400 h 2331"/>
                    <a:gd name="T112" fmla="*/ 278 w 2036"/>
                    <a:gd name="T113" fmla="*/ 376 h 2331"/>
                    <a:gd name="T114" fmla="*/ 190 w 2036"/>
                    <a:gd name="T115" fmla="*/ 272 h 2331"/>
                    <a:gd name="T116" fmla="*/ 190 w 2036"/>
                    <a:gd name="T117" fmla="*/ 131 h 2331"/>
                    <a:gd name="T118" fmla="*/ 278 w 2036"/>
                    <a:gd name="T119" fmla="*/ 27 h 2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36" h="2331">
                      <a:moveTo>
                        <a:pt x="1580" y="1186"/>
                      </a:moveTo>
                      <a:lnTo>
                        <a:pt x="1614" y="1186"/>
                      </a:lnTo>
                      <a:lnTo>
                        <a:pt x="1650" y="1187"/>
                      </a:lnTo>
                      <a:lnTo>
                        <a:pt x="1688" y="1188"/>
                      </a:lnTo>
                      <a:lnTo>
                        <a:pt x="1729" y="1190"/>
                      </a:lnTo>
                      <a:lnTo>
                        <a:pt x="1775" y="1194"/>
                      </a:lnTo>
                      <a:lnTo>
                        <a:pt x="1827" y="1198"/>
                      </a:lnTo>
                      <a:lnTo>
                        <a:pt x="1886" y="1201"/>
                      </a:lnTo>
                      <a:lnTo>
                        <a:pt x="1915" y="1206"/>
                      </a:lnTo>
                      <a:lnTo>
                        <a:pt x="1942" y="1218"/>
                      </a:lnTo>
                      <a:lnTo>
                        <a:pt x="1966" y="1234"/>
                      </a:lnTo>
                      <a:lnTo>
                        <a:pt x="1987" y="1255"/>
                      </a:lnTo>
                      <a:lnTo>
                        <a:pt x="2004" y="1279"/>
                      </a:lnTo>
                      <a:lnTo>
                        <a:pt x="2014" y="1305"/>
                      </a:lnTo>
                      <a:lnTo>
                        <a:pt x="2020" y="1334"/>
                      </a:lnTo>
                      <a:lnTo>
                        <a:pt x="2026" y="1411"/>
                      </a:lnTo>
                      <a:lnTo>
                        <a:pt x="2030" y="1482"/>
                      </a:lnTo>
                      <a:lnTo>
                        <a:pt x="2034" y="1547"/>
                      </a:lnTo>
                      <a:lnTo>
                        <a:pt x="2036" y="1610"/>
                      </a:lnTo>
                      <a:lnTo>
                        <a:pt x="2036" y="1672"/>
                      </a:lnTo>
                      <a:lnTo>
                        <a:pt x="2036" y="1731"/>
                      </a:lnTo>
                      <a:lnTo>
                        <a:pt x="2035" y="1793"/>
                      </a:lnTo>
                      <a:lnTo>
                        <a:pt x="2031" y="1855"/>
                      </a:lnTo>
                      <a:lnTo>
                        <a:pt x="2028" y="1921"/>
                      </a:lnTo>
                      <a:lnTo>
                        <a:pt x="2022" y="1992"/>
                      </a:lnTo>
                      <a:lnTo>
                        <a:pt x="2016" y="2068"/>
                      </a:lnTo>
                      <a:lnTo>
                        <a:pt x="2011" y="2089"/>
                      </a:lnTo>
                      <a:lnTo>
                        <a:pt x="2000" y="2106"/>
                      </a:lnTo>
                      <a:lnTo>
                        <a:pt x="1985" y="2120"/>
                      </a:lnTo>
                      <a:lnTo>
                        <a:pt x="1967" y="2131"/>
                      </a:lnTo>
                      <a:lnTo>
                        <a:pt x="1948" y="2135"/>
                      </a:lnTo>
                      <a:lnTo>
                        <a:pt x="1936" y="2137"/>
                      </a:lnTo>
                      <a:lnTo>
                        <a:pt x="1930" y="2138"/>
                      </a:lnTo>
                      <a:lnTo>
                        <a:pt x="1927" y="2140"/>
                      </a:lnTo>
                      <a:lnTo>
                        <a:pt x="1925" y="2141"/>
                      </a:lnTo>
                      <a:lnTo>
                        <a:pt x="1921" y="2141"/>
                      </a:lnTo>
                      <a:lnTo>
                        <a:pt x="1913" y="2142"/>
                      </a:lnTo>
                      <a:lnTo>
                        <a:pt x="1913" y="2269"/>
                      </a:lnTo>
                      <a:lnTo>
                        <a:pt x="1910" y="2288"/>
                      </a:lnTo>
                      <a:lnTo>
                        <a:pt x="1902" y="2305"/>
                      </a:lnTo>
                      <a:lnTo>
                        <a:pt x="1889" y="2319"/>
                      </a:lnTo>
                      <a:lnTo>
                        <a:pt x="1872" y="2327"/>
                      </a:lnTo>
                      <a:lnTo>
                        <a:pt x="1852" y="2331"/>
                      </a:lnTo>
                      <a:lnTo>
                        <a:pt x="1308" y="2331"/>
                      </a:lnTo>
                      <a:lnTo>
                        <a:pt x="1289" y="2327"/>
                      </a:lnTo>
                      <a:lnTo>
                        <a:pt x="1272" y="2319"/>
                      </a:lnTo>
                      <a:lnTo>
                        <a:pt x="1259" y="2305"/>
                      </a:lnTo>
                      <a:lnTo>
                        <a:pt x="1250" y="2288"/>
                      </a:lnTo>
                      <a:lnTo>
                        <a:pt x="1248" y="2269"/>
                      </a:lnTo>
                      <a:lnTo>
                        <a:pt x="1248" y="2142"/>
                      </a:lnTo>
                      <a:lnTo>
                        <a:pt x="1239" y="2141"/>
                      </a:lnTo>
                      <a:lnTo>
                        <a:pt x="1236" y="2141"/>
                      </a:lnTo>
                      <a:lnTo>
                        <a:pt x="1233" y="2140"/>
                      </a:lnTo>
                      <a:lnTo>
                        <a:pt x="1231" y="2138"/>
                      </a:lnTo>
                      <a:lnTo>
                        <a:pt x="1225" y="2137"/>
                      </a:lnTo>
                      <a:lnTo>
                        <a:pt x="1213" y="2135"/>
                      </a:lnTo>
                      <a:lnTo>
                        <a:pt x="1193" y="2131"/>
                      </a:lnTo>
                      <a:lnTo>
                        <a:pt x="1175" y="2120"/>
                      </a:lnTo>
                      <a:lnTo>
                        <a:pt x="1161" y="2106"/>
                      </a:lnTo>
                      <a:lnTo>
                        <a:pt x="1151" y="2089"/>
                      </a:lnTo>
                      <a:lnTo>
                        <a:pt x="1145" y="2068"/>
                      </a:lnTo>
                      <a:lnTo>
                        <a:pt x="1139" y="1992"/>
                      </a:lnTo>
                      <a:lnTo>
                        <a:pt x="1133" y="1921"/>
                      </a:lnTo>
                      <a:lnTo>
                        <a:pt x="1129" y="1855"/>
                      </a:lnTo>
                      <a:lnTo>
                        <a:pt x="1126" y="1793"/>
                      </a:lnTo>
                      <a:lnTo>
                        <a:pt x="1125" y="1731"/>
                      </a:lnTo>
                      <a:lnTo>
                        <a:pt x="1125" y="1672"/>
                      </a:lnTo>
                      <a:lnTo>
                        <a:pt x="1125" y="1610"/>
                      </a:lnTo>
                      <a:lnTo>
                        <a:pt x="1127" y="1547"/>
                      </a:lnTo>
                      <a:lnTo>
                        <a:pt x="1131" y="1482"/>
                      </a:lnTo>
                      <a:lnTo>
                        <a:pt x="1134" y="1411"/>
                      </a:lnTo>
                      <a:lnTo>
                        <a:pt x="1140" y="1334"/>
                      </a:lnTo>
                      <a:lnTo>
                        <a:pt x="1146" y="1305"/>
                      </a:lnTo>
                      <a:lnTo>
                        <a:pt x="1157" y="1279"/>
                      </a:lnTo>
                      <a:lnTo>
                        <a:pt x="1174" y="1255"/>
                      </a:lnTo>
                      <a:lnTo>
                        <a:pt x="1195" y="1234"/>
                      </a:lnTo>
                      <a:lnTo>
                        <a:pt x="1219" y="1218"/>
                      </a:lnTo>
                      <a:lnTo>
                        <a:pt x="1245" y="1206"/>
                      </a:lnTo>
                      <a:lnTo>
                        <a:pt x="1274" y="1201"/>
                      </a:lnTo>
                      <a:lnTo>
                        <a:pt x="1334" y="1198"/>
                      </a:lnTo>
                      <a:lnTo>
                        <a:pt x="1386" y="1194"/>
                      </a:lnTo>
                      <a:lnTo>
                        <a:pt x="1432" y="1190"/>
                      </a:lnTo>
                      <a:lnTo>
                        <a:pt x="1473" y="1188"/>
                      </a:lnTo>
                      <a:lnTo>
                        <a:pt x="1510" y="1187"/>
                      </a:lnTo>
                      <a:lnTo>
                        <a:pt x="1546" y="1186"/>
                      </a:lnTo>
                      <a:lnTo>
                        <a:pt x="1580" y="1186"/>
                      </a:lnTo>
                      <a:close/>
                      <a:moveTo>
                        <a:pt x="1584" y="620"/>
                      </a:moveTo>
                      <a:lnTo>
                        <a:pt x="1624" y="622"/>
                      </a:lnTo>
                      <a:lnTo>
                        <a:pt x="1661" y="632"/>
                      </a:lnTo>
                      <a:lnTo>
                        <a:pt x="1696" y="646"/>
                      </a:lnTo>
                      <a:lnTo>
                        <a:pt x="1729" y="667"/>
                      </a:lnTo>
                      <a:lnTo>
                        <a:pt x="1758" y="691"/>
                      </a:lnTo>
                      <a:lnTo>
                        <a:pt x="1782" y="720"/>
                      </a:lnTo>
                      <a:lnTo>
                        <a:pt x="1802" y="752"/>
                      </a:lnTo>
                      <a:lnTo>
                        <a:pt x="1817" y="787"/>
                      </a:lnTo>
                      <a:lnTo>
                        <a:pt x="1826" y="824"/>
                      </a:lnTo>
                      <a:lnTo>
                        <a:pt x="1829" y="864"/>
                      </a:lnTo>
                      <a:lnTo>
                        <a:pt x="1826" y="904"/>
                      </a:lnTo>
                      <a:lnTo>
                        <a:pt x="1817" y="941"/>
                      </a:lnTo>
                      <a:lnTo>
                        <a:pt x="1802" y="976"/>
                      </a:lnTo>
                      <a:lnTo>
                        <a:pt x="1782" y="1009"/>
                      </a:lnTo>
                      <a:lnTo>
                        <a:pt x="1758" y="1037"/>
                      </a:lnTo>
                      <a:lnTo>
                        <a:pt x="1729" y="1062"/>
                      </a:lnTo>
                      <a:lnTo>
                        <a:pt x="1696" y="1082"/>
                      </a:lnTo>
                      <a:lnTo>
                        <a:pt x="1661" y="1097"/>
                      </a:lnTo>
                      <a:lnTo>
                        <a:pt x="1624" y="1106"/>
                      </a:lnTo>
                      <a:lnTo>
                        <a:pt x="1584" y="1109"/>
                      </a:lnTo>
                      <a:lnTo>
                        <a:pt x="1545" y="1106"/>
                      </a:lnTo>
                      <a:lnTo>
                        <a:pt x="1507" y="1097"/>
                      </a:lnTo>
                      <a:lnTo>
                        <a:pt x="1472" y="1082"/>
                      </a:lnTo>
                      <a:lnTo>
                        <a:pt x="1440" y="1062"/>
                      </a:lnTo>
                      <a:lnTo>
                        <a:pt x="1411" y="1037"/>
                      </a:lnTo>
                      <a:lnTo>
                        <a:pt x="1387" y="1009"/>
                      </a:lnTo>
                      <a:lnTo>
                        <a:pt x="1366" y="976"/>
                      </a:lnTo>
                      <a:lnTo>
                        <a:pt x="1352" y="941"/>
                      </a:lnTo>
                      <a:lnTo>
                        <a:pt x="1342" y="904"/>
                      </a:lnTo>
                      <a:lnTo>
                        <a:pt x="1340" y="864"/>
                      </a:lnTo>
                      <a:lnTo>
                        <a:pt x="1342" y="824"/>
                      </a:lnTo>
                      <a:lnTo>
                        <a:pt x="1352" y="787"/>
                      </a:lnTo>
                      <a:lnTo>
                        <a:pt x="1366" y="752"/>
                      </a:lnTo>
                      <a:lnTo>
                        <a:pt x="1387" y="720"/>
                      </a:lnTo>
                      <a:lnTo>
                        <a:pt x="1411" y="691"/>
                      </a:lnTo>
                      <a:lnTo>
                        <a:pt x="1440" y="667"/>
                      </a:lnTo>
                      <a:lnTo>
                        <a:pt x="1472" y="646"/>
                      </a:lnTo>
                      <a:lnTo>
                        <a:pt x="1507" y="632"/>
                      </a:lnTo>
                      <a:lnTo>
                        <a:pt x="1545" y="622"/>
                      </a:lnTo>
                      <a:lnTo>
                        <a:pt x="1584" y="620"/>
                      </a:lnTo>
                      <a:close/>
                      <a:moveTo>
                        <a:pt x="362" y="466"/>
                      </a:moveTo>
                      <a:lnTo>
                        <a:pt x="392" y="466"/>
                      </a:lnTo>
                      <a:lnTo>
                        <a:pt x="422" y="467"/>
                      </a:lnTo>
                      <a:lnTo>
                        <a:pt x="455" y="469"/>
                      </a:lnTo>
                      <a:lnTo>
                        <a:pt x="491" y="470"/>
                      </a:lnTo>
                      <a:lnTo>
                        <a:pt x="531" y="472"/>
                      </a:lnTo>
                      <a:lnTo>
                        <a:pt x="577" y="476"/>
                      </a:lnTo>
                      <a:lnTo>
                        <a:pt x="629" y="480"/>
                      </a:lnTo>
                      <a:lnTo>
                        <a:pt x="655" y="484"/>
                      </a:lnTo>
                      <a:lnTo>
                        <a:pt x="681" y="496"/>
                      </a:lnTo>
                      <a:lnTo>
                        <a:pt x="703" y="515"/>
                      </a:lnTo>
                      <a:lnTo>
                        <a:pt x="721" y="536"/>
                      </a:lnTo>
                      <a:lnTo>
                        <a:pt x="733" y="562"/>
                      </a:lnTo>
                      <a:lnTo>
                        <a:pt x="739" y="588"/>
                      </a:lnTo>
                      <a:lnTo>
                        <a:pt x="744" y="658"/>
                      </a:lnTo>
                      <a:lnTo>
                        <a:pt x="748" y="721"/>
                      </a:lnTo>
                      <a:lnTo>
                        <a:pt x="751" y="781"/>
                      </a:lnTo>
                      <a:lnTo>
                        <a:pt x="752" y="836"/>
                      </a:lnTo>
                      <a:lnTo>
                        <a:pt x="752" y="892"/>
                      </a:lnTo>
                      <a:lnTo>
                        <a:pt x="751" y="946"/>
                      </a:lnTo>
                      <a:lnTo>
                        <a:pt x="748" y="1002"/>
                      </a:lnTo>
                      <a:lnTo>
                        <a:pt x="746" y="1061"/>
                      </a:lnTo>
                      <a:lnTo>
                        <a:pt x="741" y="1125"/>
                      </a:lnTo>
                      <a:lnTo>
                        <a:pt x="735" y="1194"/>
                      </a:lnTo>
                      <a:lnTo>
                        <a:pt x="729" y="1215"/>
                      </a:lnTo>
                      <a:lnTo>
                        <a:pt x="716" y="1232"/>
                      </a:lnTo>
                      <a:lnTo>
                        <a:pt x="699" y="1244"/>
                      </a:lnTo>
                      <a:lnTo>
                        <a:pt x="680" y="1250"/>
                      </a:lnTo>
                      <a:lnTo>
                        <a:pt x="669" y="1250"/>
                      </a:lnTo>
                      <a:lnTo>
                        <a:pt x="664" y="1251"/>
                      </a:lnTo>
                      <a:lnTo>
                        <a:pt x="663" y="1252"/>
                      </a:lnTo>
                      <a:lnTo>
                        <a:pt x="660" y="1253"/>
                      </a:lnTo>
                      <a:lnTo>
                        <a:pt x="658" y="1255"/>
                      </a:lnTo>
                      <a:lnTo>
                        <a:pt x="651" y="1256"/>
                      </a:lnTo>
                      <a:lnTo>
                        <a:pt x="651" y="1360"/>
                      </a:lnTo>
                      <a:lnTo>
                        <a:pt x="648" y="1375"/>
                      </a:lnTo>
                      <a:lnTo>
                        <a:pt x="641" y="1390"/>
                      </a:lnTo>
                      <a:lnTo>
                        <a:pt x="630" y="1401"/>
                      </a:lnTo>
                      <a:lnTo>
                        <a:pt x="617" y="1408"/>
                      </a:lnTo>
                      <a:lnTo>
                        <a:pt x="600" y="1411"/>
                      </a:lnTo>
                      <a:lnTo>
                        <a:pt x="152" y="1411"/>
                      </a:lnTo>
                      <a:lnTo>
                        <a:pt x="137" y="1408"/>
                      </a:lnTo>
                      <a:lnTo>
                        <a:pt x="122" y="1401"/>
                      </a:lnTo>
                      <a:lnTo>
                        <a:pt x="111" y="1390"/>
                      </a:lnTo>
                      <a:lnTo>
                        <a:pt x="104" y="1375"/>
                      </a:lnTo>
                      <a:lnTo>
                        <a:pt x="102" y="1360"/>
                      </a:lnTo>
                      <a:lnTo>
                        <a:pt x="102" y="1256"/>
                      </a:lnTo>
                      <a:lnTo>
                        <a:pt x="94" y="1255"/>
                      </a:lnTo>
                      <a:lnTo>
                        <a:pt x="92" y="1253"/>
                      </a:lnTo>
                      <a:lnTo>
                        <a:pt x="91" y="1252"/>
                      </a:lnTo>
                      <a:lnTo>
                        <a:pt x="88" y="1251"/>
                      </a:lnTo>
                      <a:lnTo>
                        <a:pt x="83" y="1250"/>
                      </a:lnTo>
                      <a:lnTo>
                        <a:pt x="74" y="1250"/>
                      </a:lnTo>
                      <a:lnTo>
                        <a:pt x="53" y="1244"/>
                      </a:lnTo>
                      <a:lnTo>
                        <a:pt x="36" y="1232"/>
                      </a:lnTo>
                      <a:lnTo>
                        <a:pt x="24" y="1215"/>
                      </a:lnTo>
                      <a:lnTo>
                        <a:pt x="18" y="1194"/>
                      </a:lnTo>
                      <a:lnTo>
                        <a:pt x="12" y="1125"/>
                      </a:lnTo>
                      <a:lnTo>
                        <a:pt x="7" y="1061"/>
                      </a:lnTo>
                      <a:lnTo>
                        <a:pt x="4" y="1002"/>
                      </a:lnTo>
                      <a:lnTo>
                        <a:pt x="1" y="946"/>
                      </a:lnTo>
                      <a:lnTo>
                        <a:pt x="0" y="892"/>
                      </a:lnTo>
                      <a:lnTo>
                        <a:pt x="0" y="836"/>
                      </a:lnTo>
                      <a:lnTo>
                        <a:pt x="2" y="781"/>
                      </a:lnTo>
                      <a:lnTo>
                        <a:pt x="5" y="721"/>
                      </a:lnTo>
                      <a:lnTo>
                        <a:pt x="9" y="658"/>
                      </a:lnTo>
                      <a:lnTo>
                        <a:pt x="13" y="588"/>
                      </a:lnTo>
                      <a:lnTo>
                        <a:pt x="19" y="562"/>
                      </a:lnTo>
                      <a:lnTo>
                        <a:pt x="31" y="536"/>
                      </a:lnTo>
                      <a:lnTo>
                        <a:pt x="50" y="515"/>
                      </a:lnTo>
                      <a:lnTo>
                        <a:pt x="71" y="496"/>
                      </a:lnTo>
                      <a:lnTo>
                        <a:pt x="97" y="484"/>
                      </a:lnTo>
                      <a:lnTo>
                        <a:pt x="123" y="480"/>
                      </a:lnTo>
                      <a:lnTo>
                        <a:pt x="177" y="476"/>
                      </a:lnTo>
                      <a:lnTo>
                        <a:pt x="221" y="472"/>
                      </a:lnTo>
                      <a:lnTo>
                        <a:pt x="261" y="470"/>
                      </a:lnTo>
                      <a:lnTo>
                        <a:pt x="297" y="469"/>
                      </a:lnTo>
                      <a:lnTo>
                        <a:pt x="330" y="467"/>
                      </a:lnTo>
                      <a:lnTo>
                        <a:pt x="362" y="466"/>
                      </a:lnTo>
                      <a:close/>
                      <a:moveTo>
                        <a:pt x="380" y="0"/>
                      </a:moveTo>
                      <a:lnTo>
                        <a:pt x="416" y="3"/>
                      </a:lnTo>
                      <a:lnTo>
                        <a:pt x="450" y="12"/>
                      </a:lnTo>
                      <a:lnTo>
                        <a:pt x="481" y="27"/>
                      </a:lnTo>
                      <a:lnTo>
                        <a:pt x="509" y="47"/>
                      </a:lnTo>
                      <a:lnTo>
                        <a:pt x="534" y="71"/>
                      </a:lnTo>
                      <a:lnTo>
                        <a:pt x="554" y="100"/>
                      </a:lnTo>
                      <a:lnTo>
                        <a:pt x="568" y="131"/>
                      </a:lnTo>
                      <a:lnTo>
                        <a:pt x="578" y="165"/>
                      </a:lnTo>
                      <a:lnTo>
                        <a:pt x="582" y="201"/>
                      </a:lnTo>
                      <a:lnTo>
                        <a:pt x="578" y="238"/>
                      </a:lnTo>
                      <a:lnTo>
                        <a:pt x="568" y="272"/>
                      </a:lnTo>
                      <a:lnTo>
                        <a:pt x="554" y="303"/>
                      </a:lnTo>
                      <a:lnTo>
                        <a:pt x="534" y="332"/>
                      </a:lnTo>
                      <a:lnTo>
                        <a:pt x="509" y="356"/>
                      </a:lnTo>
                      <a:lnTo>
                        <a:pt x="481" y="376"/>
                      </a:lnTo>
                      <a:lnTo>
                        <a:pt x="450" y="391"/>
                      </a:lnTo>
                      <a:lnTo>
                        <a:pt x="416" y="400"/>
                      </a:lnTo>
                      <a:lnTo>
                        <a:pt x="380" y="403"/>
                      </a:lnTo>
                      <a:lnTo>
                        <a:pt x="343" y="400"/>
                      </a:lnTo>
                      <a:lnTo>
                        <a:pt x="310" y="391"/>
                      </a:lnTo>
                      <a:lnTo>
                        <a:pt x="278" y="376"/>
                      </a:lnTo>
                      <a:lnTo>
                        <a:pt x="249" y="356"/>
                      </a:lnTo>
                      <a:lnTo>
                        <a:pt x="225" y="332"/>
                      </a:lnTo>
                      <a:lnTo>
                        <a:pt x="206" y="303"/>
                      </a:lnTo>
                      <a:lnTo>
                        <a:pt x="190" y="272"/>
                      </a:lnTo>
                      <a:lnTo>
                        <a:pt x="181" y="238"/>
                      </a:lnTo>
                      <a:lnTo>
                        <a:pt x="178" y="201"/>
                      </a:lnTo>
                      <a:lnTo>
                        <a:pt x="181" y="165"/>
                      </a:lnTo>
                      <a:lnTo>
                        <a:pt x="190" y="131"/>
                      </a:lnTo>
                      <a:lnTo>
                        <a:pt x="206" y="100"/>
                      </a:lnTo>
                      <a:lnTo>
                        <a:pt x="225" y="71"/>
                      </a:lnTo>
                      <a:lnTo>
                        <a:pt x="249" y="47"/>
                      </a:lnTo>
                      <a:lnTo>
                        <a:pt x="278" y="27"/>
                      </a:lnTo>
                      <a:lnTo>
                        <a:pt x="310" y="12"/>
                      </a:lnTo>
                      <a:lnTo>
                        <a:pt x="343" y="3"/>
                      </a:lnTo>
                      <a:lnTo>
                        <a:pt x="380" y="0"/>
                      </a:lnTo>
                      <a:close/>
                    </a:path>
                  </a:pathLst>
                </a:custGeom>
                <a:solidFill>
                  <a:srgbClr val="7F7F7F"/>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74"/>
                <p:cNvSpPr>
                  <a:spLocks noEditPoints="1"/>
                </p:cNvSpPr>
                <p:nvPr/>
              </p:nvSpPr>
              <p:spPr bwMode="auto">
                <a:xfrm>
                  <a:off x="11237313" y="2357682"/>
                  <a:ext cx="632483" cy="463276"/>
                </a:xfrm>
                <a:custGeom>
                  <a:avLst/>
                  <a:gdLst>
                    <a:gd name="T0" fmla="*/ 2045 w 2708"/>
                    <a:gd name="T1" fmla="*/ 1754 h 1986"/>
                    <a:gd name="T2" fmla="*/ 2157 w 2708"/>
                    <a:gd name="T3" fmla="*/ 1889 h 1986"/>
                    <a:gd name="T4" fmla="*/ 2189 w 2708"/>
                    <a:gd name="T5" fmla="*/ 1901 h 1986"/>
                    <a:gd name="T6" fmla="*/ 2207 w 2708"/>
                    <a:gd name="T7" fmla="*/ 1932 h 1986"/>
                    <a:gd name="T8" fmla="*/ 2211 w 2708"/>
                    <a:gd name="T9" fmla="*/ 1986 h 1986"/>
                    <a:gd name="T10" fmla="*/ 1686 w 2708"/>
                    <a:gd name="T11" fmla="*/ 1939 h 1986"/>
                    <a:gd name="T12" fmla="*/ 1691 w 2708"/>
                    <a:gd name="T13" fmla="*/ 1889 h 1986"/>
                    <a:gd name="T14" fmla="*/ 535 w 2708"/>
                    <a:gd name="T15" fmla="*/ 1064 h 1986"/>
                    <a:gd name="T16" fmla="*/ 822 w 2708"/>
                    <a:gd name="T17" fmla="*/ 1078 h 1986"/>
                    <a:gd name="T18" fmla="*/ 770 w 2708"/>
                    <a:gd name="T19" fmla="*/ 1159 h 1986"/>
                    <a:gd name="T20" fmla="*/ 741 w 2708"/>
                    <a:gd name="T21" fmla="*/ 1252 h 1986"/>
                    <a:gd name="T22" fmla="*/ 401 w 2708"/>
                    <a:gd name="T23" fmla="*/ 1226 h 1986"/>
                    <a:gd name="T24" fmla="*/ 409 w 2708"/>
                    <a:gd name="T25" fmla="*/ 1195 h 1986"/>
                    <a:gd name="T26" fmla="*/ 430 w 2708"/>
                    <a:gd name="T27" fmla="*/ 1176 h 1986"/>
                    <a:gd name="T28" fmla="*/ 535 w 2708"/>
                    <a:gd name="T29" fmla="*/ 1173 h 1986"/>
                    <a:gd name="T30" fmla="*/ 200 w 2708"/>
                    <a:gd name="T31" fmla="*/ 807 h 1986"/>
                    <a:gd name="T32" fmla="*/ 899 w 2708"/>
                    <a:gd name="T33" fmla="*/ 977 h 1986"/>
                    <a:gd name="T34" fmla="*/ 368 w 2708"/>
                    <a:gd name="T35" fmla="*/ 942 h 1986"/>
                    <a:gd name="T36" fmla="*/ 326 w 2708"/>
                    <a:gd name="T37" fmla="*/ 882 h 1986"/>
                    <a:gd name="T38" fmla="*/ 268 w 2708"/>
                    <a:gd name="T39" fmla="*/ 837 h 1986"/>
                    <a:gd name="T40" fmla="*/ 198 w 2708"/>
                    <a:gd name="T41" fmla="*/ 810 h 1986"/>
                    <a:gd name="T42" fmla="*/ 1114 w 2708"/>
                    <a:gd name="T43" fmla="*/ 433 h 1986"/>
                    <a:gd name="T44" fmla="*/ 2644 w 2708"/>
                    <a:gd name="T45" fmla="*/ 436 h 1986"/>
                    <a:gd name="T46" fmla="*/ 2683 w 2708"/>
                    <a:gd name="T47" fmla="*/ 456 h 1986"/>
                    <a:gd name="T48" fmla="*/ 2704 w 2708"/>
                    <a:gd name="T49" fmla="*/ 489 h 1986"/>
                    <a:gd name="T50" fmla="*/ 2708 w 2708"/>
                    <a:gd name="T51" fmla="*/ 1569 h 1986"/>
                    <a:gd name="T52" fmla="*/ 2696 w 2708"/>
                    <a:gd name="T53" fmla="*/ 1607 h 1986"/>
                    <a:gd name="T54" fmla="*/ 2664 w 2708"/>
                    <a:gd name="T55" fmla="*/ 1634 h 1986"/>
                    <a:gd name="T56" fmla="*/ 2621 w 2708"/>
                    <a:gd name="T57" fmla="*/ 1645 h 1986"/>
                    <a:gd name="T58" fmla="*/ 1602 w 2708"/>
                    <a:gd name="T59" fmla="*/ 1613 h 1986"/>
                    <a:gd name="T60" fmla="*/ 1539 w 2708"/>
                    <a:gd name="T61" fmla="*/ 1564 h 1986"/>
                    <a:gd name="T62" fmla="*/ 1464 w 2708"/>
                    <a:gd name="T63" fmla="*/ 1533 h 1986"/>
                    <a:gd name="T64" fmla="*/ 1420 w 2708"/>
                    <a:gd name="T65" fmla="*/ 1526 h 1986"/>
                    <a:gd name="T66" fmla="*/ 1454 w 2708"/>
                    <a:gd name="T67" fmla="*/ 1466 h 1986"/>
                    <a:gd name="T68" fmla="*/ 2563 w 2708"/>
                    <a:gd name="T69" fmla="*/ 1433 h 1986"/>
                    <a:gd name="T70" fmla="*/ 1166 w 2708"/>
                    <a:gd name="T71" fmla="*/ 576 h 1986"/>
                    <a:gd name="T72" fmla="*/ 1140 w 2708"/>
                    <a:gd name="T73" fmla="*/ 946 h 1986"/>
                    <a:gd name="T74" fmla="*/ 1068 w 2708"/>
                    <a:gd name="T75" fmla="*/ 947 h 1986"/>
                    <a:gd name="T76" fmla="*/ 1027 w 2708"/>
                    <a:gd name="T77" fmla="*/ 509 h 1986"/>
                    <a:gd name="T78" fmla="*/ 1039 w 2708"/>
                    <a:gd name="T79" fmla="*/ 471 h 1986"/>
                    <a:gd name="T80" fmla="*/ 1071 w 2708"/>
                    <a:gd name="T81" fmla="*/ 444 h 1986"/>
                    <a:gd name="T82" fmla="*/ 1114 w 2708"/>
                    <a:gd name="T83" fmla="*/ 433 h 1986"/>
                    <a:gd name="T84" fmla="*/ 1285 w 2708"/>
                    <a:gd name="T85" fmla="*/ 0 h 1986"/>
                    <a:gd name="T86" fmla="*/ 1326 w 2708"/>
                    <a:gd name="T87" fmla="*/ 12 h 1986"/>
                    <a:gd name="T88" fmla="*/ 1351 w 2708"/>
                    <a:gd name="T89" fmla="*/ 43 h 1986"/>
                    <a:gd name="T90" fmla="*/ 1355 w 2708"/>
                    <a:gd name="T91" fmla="*/ 306 h 1986"/>
                    <a:gd name="T92" fmla="*/ 1239 w 2708"/>
                    <a:gd name="T93" fmla="*/ 115 h 1986"/>
                    <a:gd name="T94" fmla="*/ 112 w 2708"/>
                    <a:gd name="T95" fmla="*/ 397 h 1986"/>
                    <a:gd name="T96" fmla="*/ 41 w 2708"/>
                    <a:gd name="T97" fmla="*/ 353 h 1986"/>
                    <a:gd name="T98" fmla="*/ 0 w 2708"/>
                    <a:gd name="T99" fmla="*/ 62 h 1986"/>
                    <a:gd name="T100" fmla="*/ 14 w 2708"/>
                    <a:gd name="T101" fmla="*/ 26 h 1986"/>
                    <a:gd name="T102" fmla="*/ 48 w 2708"/>
                    <a:gd name="T103" fmla="*/ 4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8" h="1986">
                      <a:moveTo>
                        <a:pt x="1691" y="1754"/>
                      </a:moveTo>
                      <a:lnTo>
                        <a:pt x="2045" y="1754"/>
                      </a:lnTo>
                      <a:lnTo>
                        <a:pt x="2045" y="1889"/>
                      </a:lnTo>
                      <a:lnTo>
                        <a:pt x="2157" y="1889"/>
                      </a:lnTo>
                      <a:lnTo>
                        <a:pt x="2174" y="1891"/>
                      </a:lnTo>
                      <a:lnTo>
                        <a:pt x="2189" y="1901"/>
                      </a:lnTo>
                      <a:lnTo>
                        <a:pt x="2200" y="1916"/>
                      </a:lnTo>
                      <a:lnTo>
                        <a:pt x="2207" y="1932"/>
                      </a:lnTo>
                      <a:lnTo>
                        <a:pt x="2211" y="1953"/>
                      </a:lnTo>
                      <a:lnTo>
                        <a:pt x="2211" y="1986"/>
                      </a:lnTo>
                      <a:lnTo>
                        <a:pt x="1689" y="1986"/>
                      </a:lnTo>
                      <a:lnTo>
                        <a:pt x="1686" y="1939"/>
                      </a:lnTo>
                      <a:lnTo>
                        <a:pt x="1684" y="1889"/>
                      </a:lnTo>
                      <a:lnTo>
                        <a:pt x="1691" y="1889"/>
                      </a:lnTo>
                      <a:lnTo>
                        <a:pt x="1691" y="1754"/>
                      </a:lnTo>
                      <a:close/>
                      <a:moveTo>
                        <a:pt x="535" y="1064"/>
                      </a:moveTo>
                      <a:lnTo>
                        <a:pt x="822" y="1064"/>
                      </a:lnTo>
                      <a:lnTo>
                        <a:pt x="822" y="1078"/>
                      </a:lnTo>
                      <a:lnTo>
                        <a:pt x="793" y="1116"/>
                      </a:lnTo>
                      <a:lnTo>
                        <a:pt x="770" y="1159"/>
                      </a:lnTo>
                      <a:lnTo>
                        <a:pt x="752" y="1205"/>
                      </a:lnTo>
                      <a:lnTo>
                        <a:pt x="741" y="1252"/>
                      </a:lnTo>
                      <a:lnTo>
                        <a:pt x="401" y="1252"/>
                      </a:lnTo>
                      <a:lnTo>
                        <a:pt x="401" y="1226"/>
                      </a:lnTo>
                      <a:lnTo>
                        <a:pt x="403" y="1209"/>
                      </a:lnTo>
                      <a:lnTo>
                        <a:pt x="409" y="1195"/>
                      </a:lnTo>
                      <a:lnTo>
                        <a:pt x="419" y="1184"/>
                      </a:lnTo>
                      <a:lnTo>
                        <a:pt x="430" y="1176"/>
                      </a:lnTo>
                      <a:lnTo>
                        <a:pt x="445" y="1173"/>
                      </a:lnTo>
                      <a:lnTo>
                        <a:pt x="535" y="1173"/>
                      </a:lnTo>
                      <a:lnTo>
                        <a:pt x="535" y="1064"/>
                      </a:lnTo>
                      <a:close/>
                      <a:moveTo>
                        <a:pt x="200" y="807"/>
                      </a:moveTo>
                      <a:lnTo>
                        <a:pt x="899" y="807"/>
                      </a:lnTo>
                      <a:lnTo>
                        <a:pt x="899" y="977"/>
                      </a:lnTo>
                      <a:lnTo>
                        <a:pt x="383" y="977"/>
                      </a:lnTo>
                      <a:lnTo>
                        <a:pt x="368" y="942"/>
                      </a:lnTo>
                      <a:lnTo>
                        <a:pt x="349" y="911"/>
                      </a:lnTo>
                      <a:lnTo>
                        <a:pt x="326" y="882"/>
                      </a:lnTo>
                      <a:lnTo>
                        <a:pt x="298" y="858"/>
                      </a:lnTo>
                      <a:lnTo>
                        <a:pt x="268" y="837"/>
                      </a:lnTo>
                      <a:lnTo>
                        <a:pt x="234" y="821"/>
                      </a:lnTo>
                      <a:lnTo>
                        <a:pt x="198" y="810"/>
                      </a:lnTo>
                      <a:lnTo>
                        <a:pt x="200" y="807"/>
                      </a:lnTo>
                      <a:close/>
                      <a:moveTo>
                        <a:pt x="1114" y="433"/>
                      </a:moveTo>
                      <a:lnTo>
                        <a:pt x="2621" y="433"/>
                      </a:lnTo>
                      <a:lnTo>
                        <a:pt x="2644" y="436"/>
                      </a:lnTo>
                      <a:lnTo>
                        <a:pt x="2664" y="444"/>
                      </a:lnTo>
                      <a:lnTo>
                        <a:pt x="2683" y="456"/>
                      </a:lnTo>
                      <a:lnTo>
                        <a:pt x="2696" y="471"/>
                      </a:lnTo>
                      <a:lnTo>
                        <a:pt x="2704" y="489"/>
                      </a:lnTo>
                      <a:lnTo>
                        <a:pt x="2708" y="509"/>
                      </a:lnTo>
                      <a:lnTo>
                        <a:pt x="2708" y="1569"/>
                      </a:lnTo>
                      <a:lnTo>
                        <a:pt x="2704" y="1589"/>
                      </a:lnTo>
                      <a:lnTo>
                        <a:pt x="2696" y="1607"/>
                      </a:lnTo>
                      <a:lnTo>
                        <a:pt x="2683" y="1622"/>
                      </a:lnTo>
                      <a:lnTo>
                        <a:pt x="2664" y="1634"/>
                      </a:lnTo>
                      <a:lnTo>
                        <a:pt x="2644" y="1642"/>
                      </a:lnTo>
                      <a:lnTo>
                        <a:pt x="2621" y="1645"/>
                      </a:lnTo>
                      <a:lnTo>
                        <a:pt x="1627" y="1645"/>
                      </a:lnTo>
                      <a:lnTo>
                        <a:pt x="1602" y="1613"/>
                      </a:lnTo>
                      <a:lnTo>
                        <a:pt x="1571" y="1585"/>
                      </a:lnTo>
                      <a:lnTo>
                        <a:pt x="1539" y="1564"/>
                      </a:lnTo>
                      <a:lnTo>
                        <a:pt x="1502" y="1546"/>
                      </a:lnTo>
                      <a:lnTo>
                        <a:pt x="1464" y="1533"/>
                      </a:lnTo>
                      <a:lnTo>
                        <a:pt x="1424" y="1527"/>
                      </a:lnTo>
                      <a:lnTo>
                        <a:pt x="1420" y="1526"/>
                      </a:lnTo>
                      <a:lnTo>
                        <a:pt x="1438" y="1497"/>
                      </a:lnTo>
                      <a:lnTo>
                        <a:pt x="1454" y="1466"/>
                      </a:lnTo>
                      <a:lnTo>
                        <a:pt x="1466" y="1433"/>
                      </a:lnTo>
                      <a:lnTo>
                        <a:pt x="2563" y="1433"/>
                      </a:lnTo>
                      <a:lnTo>
                        <a:pt x="2563" y="576"/>
                      </a:lnTo>
                      <a:lnTo>
                        <a:pt x="1166" y="576"/>
                      </a:lnTo>
                      <a:lnTo>
                        <a:pt x="1166" y="949"/>
                      </a:lnTo>
                      <a:lnTo>
                        <a:pt x="1140" y="946"/>
                      </a:lnTo>
                      <a:lnTo>
                        <a:pt x="1112" y="945"/>
                      </a:lnTo>
                      <a:lnTo>
                        <a:pt x="1068" y="947"/>
                      </a:lnTo>
                      <a:lnTo>
                        <a:pt x="1027" y="956"/>
                      </a:lnTo>
                      <a:lnTo>
                        <a:pt x="1027" y="509"/>
                      </a:lnTo>
                      <a:lnTo>
                        <a:pt x="1030" y="489"/>
                      </a:lnTo>
                      <a:lnTo>
                        <a:pt x="1039" y="471"/>
                      </a:lnTo>
                      <a:lnTo>
                        <a:pt x="1053" y="456"/>
                      </a:lnTo>
                      <a:lnTo>
                        <a:pt x="1071" y="444"/>
                      </a:lnTo>
                      <a:lnTo>
                        <a:pt x="1091" y="436"/>
                      </a:lnTo>
                      <a:lnTo>
                        <a:pt x="1114" y="433"/>
                      </a:lnTo>
                      <a:close/>
                      <a:moveTo>
                        <a:pt x="71" y="0"/>
                      </a:moveTo>
                      <a:lnTo>
                        <a:pt x="1285" y="0"/>
                      </a:lnTo>
                      <a:lnTo>
                        <a:pt x="1307" y="4"/>
                      </a:lnTo>
                      <a:lnTo>
                        <a:pt x="1326" y="12"/>
                      </a:lnTo>
                      <a:lnTo>
                        <a:pt x="1342" y="26"/>
                      </a:lnTo>
                      <a:lnTo>
                        <a:pt x="1351" y="43"/>
                      </a:lnTo>
                      <a:lnTo>
                        <a:pt x="1355" y="62"/>
                      </a:lnTo>
                      <a:lnTo>
                        <a:pt x="1355" y="306"/>
                      </a:lnTo>
                      <a:lnTo>
                        <a:pt x="1239" y="306"/>
                      </a:lnTo>
                      <a:lnTo>
                        <a:pt x="1239" y="115"/>
                      </a:lnTo>
                      <a:lnTo>
                        <a:pt x="112" y="115"/>
                      </a:lnTo>
                      <a:lnTo>
                        <a:pt x="112" y="397"/>
                      </a:lnTo>
                      <a:lnTo>
                        <a:pt x="78" y="373"/>
                      </a:lnTo>
                      <a:lnTo>
                        <a:pt x="41" y="353"/>
                      </a:lnTo>
                      <a:lnTo>
                        <a:pt x="0" y="338"/>
                      </a:lnTo>
                      <a:lnTo>
                        <a:pt x="0" y="62"/>
                      </a:lnTo>
                      <a:lnTo>
                        <a:pt x="3" y="43"/>
                      </a:lnTo>
                      <a:lnTo>
                        <a:pt x="14" y="26"/>
                      </a:lnTo>
                      <a:lnTo>
                        <a:pt x="29" y="12"/>
                      </a:lnTo>
                      <a:lnTo>
                        <a:pt x="48" y="4"/>
                      </a:lnTo>
                      <a:lnTo>
                        <a:pt x="71" y="0"/>
                      </a:lnTo>
                      <a:close/>
                    </a:path>
                  </a:pathLst>
                </a:custGeom>
                <a:solidFill>
                  <a:srgbClr val="E36800"/>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
          <p:nvSpPr>
            <p:cNvPr id="332" name="TextBox 331"/>
            <p:cNvSpPr txBox="1"/>
            <p:nvPr/>
          </p:nvSpPr>
          <p:spPr>
            <a:xfrm>
              <a:off x="853236" y="1554544"/>
              <a:ext cx="2864122" cy="500233"/>
            </a:xfrm>
            <a:prstGeom prst="rect">
              <a:avLst/>
            </a:prstGeom>
            <a:noFill/>
          </p:spPr>
          <p:txBody>
            <a:bodyPr wrap="square" lIns="121920" rIns="121920" rtlCol="0" anchor="ctr" anchorCtr="0">
              <a:spAutoFit/>
            </a:bodyPr>
            <a:lstStyle/>
            <a:p>
              <a:pPr algn="ctr"/>
              <a:r>
                <a:rPr lang="en-US" sz="1867" dirty="0">
                  <a:solidFill>
                    <a:schemeClr val="accent4">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professional</a:t>
              </a:r>
            </a:p>
            <a:p>
              <a:pPr algn="ctr"/>
              <a:r>
                <a:rPr lang="en-US" sz="1867" dirty="0">
                  <a:solidFill>
                    <a:schemeClr val="accent4">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geospatial analysts</a:t>
              </a:r>
              <a:endParaRPr lang="en-US" sz="1867" b="1" dirty="0">
                <a:solidFill>
                  <a:schemeClr val="accent4">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386933970"/>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3" name="Content Placeholder 2"/>
          <p:cNvSpPr>
            <a:spLocks noGrp="1"/>
          </p:cNvSpPr>
          <p:nvPr>
            <p:ph sz="quarter" idx="18"/>
          </p:nvPr>
        </p:nvSpPr>
        <p:spPr>
          <a:xfrm>
            <a:off x="914400" y="1828800"/>
            <a:ext cx="7315200" cy="4572000"/>
          </a:xfrm>
        </p:spPr>
        <p:txBody>
          <a:bodyPr/>
          <a:lstStyle/>
          <a:p>
            <a:pPr>
              <a:buFont typeface="Arial" panose="020B0604020202020204" pitchFamily="34" charset="0"/>
              <a:buChar char="•"/>
            </a:pPr>
            <a:r>
              <a:rPr lang="en-US" b="0" dirty="0"/>
              <a:t>Map Service (supports WMS)</a:t>
            </a:r>
          </a:p>
          <a:p>
            <a:pPr lvl="1">
              <a:buFont typeface="Arial" panose="020B0604020202020204" pitchFamily="34" charset="0"/>
              <a:buChar char="-"/>
            </a:pPr>
            <a:r>
              <a:rPr lang="en-US" b="0" dirty="0"/>
              <a:t>Makes maps available to the web. </a:t>
            </a:r>
          </a:p>
          <a:p>
            <a:pPr>
              <a:buFont typeface="Arial" panose="020B0604020202020204" pitchFamily="34" charset="0"/>
              <a:buChar char="•"/>
            </a:pPr>
            <a:endParaRPr lang="en-US" b="0" dirty="0" smtClean="0"/>
          </a:p>
          <a:p>
            <a:pPr>
              <a:buFont typeface="Arial" panose="020B0604020202020204" pitchFamily="34" charset="0"/>
              <a:buChar char="•"/>
            </a:pPr>
            <a:r>
              <a:rPr lang="en-US" b="0" dirty="0" smtClean="0"/>
              <a:t>Image </a:t>
            </a:r>
            <a:r>
              <a:rPr lang="en-US" b="0" dirty="0"/>
              <a:t>Service (supports WMS)</a:t>
            </a:r>
          </a:p>
          <a:p>
            <a:pPr lvl="1">
              <a:buFont typeface="Arial" panose="020B0604020202020204" pitchFamily="34" charset="0"/>
              <a:buChar char="-"/>
            </a:pPr>
            <a:r>
              <a:rPr lang="en-US" b="0" dirty="0"/>
              <a:t>Provides access to raster data through a web service.</a:t>
            </a:r>
          </a:p>
          <a:p>
            <a:pPr>
              <a:buFont typeface="Arial" panose="020B0604020202020204" pitchFamily="34" charset="0"/>
              <a:buChar char="•"/>
            </a:pPr>
            <a:endParaRPr lang="en-US" b="0" dirty="0" smtClean="0"/>
          </a:p>
          <a:p>
            <a:pPr>
              <a:buFont typeface="Arial" panose="020B0604020202020204" pitchFamily="34" charset="0"/>
              <a:buChar char="•"/>
            </a:pPr>
            <a:r>
              <a:rPr lang="en-US" b="0" dirty="0" smtClean="0"/>
              <a:t>Geoprocessing </a:t>
            </a:r>
            <a:r>
              <a:rPr lang="en-US" b="0" dirty="0"/>
              <a:t>Service</a:t>
            </a:r>
          </a:p>
          <a:p>
            <a:pPr lvl="1">
              <a:buFont typeface="Arial" panose="020B0604020202020204" pitchFamily="34" charset="0"/>
              <a:buChar char="-"/>
            </a:pPr>
            <a:r>
              <a:rPr lang="en-US" b="0" dirty="0"/>
              <a:t>Exposes the analytic capability of ArcGIS to the web. </a:t>
            </a:r>
          </a:p>
          <a:p>
            <a:pPr>
              <a:buClr>
                <a:srgbClr val="00B0F0"/>
              </a:buClr>
              <a:buFont typeface="Arial" panose="020B0604020202020204" pitchFamily="34" charset="0"/>
              <a:buChar char="•"/>
            </a:pPr>
            <a:endParaRPr lang="en-US" b="0" dirty="0"/>
          </a:p>
          <a:p>
            <a:endParaRPr lang="en-US" b="0" dirty="0" smtClean="0">
              <a:effectLst>
                <a:outerShdw blurRad="38100" dist="38100" dir="2700000" algn="tl">
                  <a:srgbClr val="000000">
                    <a:alpha val="43137"/>
                  </a:srgbClr>
                </a:outerShdw>
              </a:effectLst>
            </a:endParaRPr>
          </a:p>
          <a:p>
            <a:endParaRPr lang="en-US" dirty="0"/>
          </a:p>
        </p:txBody>
      </p:sp>
      <p:sp>
        <p:nvSpPr>
          <p:cNvPr id="2" name="Title 1"/>
          <p:cNvSpPr>
            <a:spLocks noGrp="1"/>
          </p:cNvSpPr>
          <p:nvPr>
            <p:ph type="title"/>
          </p:nvPr>
        </p:nvSpPr>
        <p:spPr>
          <a:xfrm>
            <a:off x="685800" y="685800"/>
            <a:ext cx="7772400" cy="430887"/>
          </a:xfrm>
        </p:spPr>
        <p:txBody>
          <a:bodyPr/>
          <a:lstStyle/>
          <a:p>
            <a:r>
              <a:rPr lang="en-US" sz="2800" b="0" dirty="0" smtClean="0"/>
              <a:t>Sharing / WMS Support (for multi-dimensions)</a:t>
            </a:r>
            <a:endParaRPr lang="en-US" sz="2800" b="0" dirty="0"/>
          </a:p>
        </p:txBody>
      </p:sp>
    </p:spTree>
    <p:extLst>
      <p:ext uri="{BB962C8B-B14F-4D97-AF65-F5344CB8AC3E}">
        <p14:creationId xmlns:p14="http://schemas.microsoft.com/office/powerpoint/2010/main" val="1007066142"/>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284"/>
            <a:ext cx="12192000" cy="6859283"/>
            <a:chOff x="0" y="-1284"/>
            <a:chExt cx="12192000" cy="6859283"/>
          </a:xfrm>
        </p:grpSpPr>
        <p:sp>
          <p:nvSpPr>
            <p:cNvPr id="8" name="Rectangle 7"/>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9" name="Picture 8"/>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grpSp>
      <p:sp>
        <p:nvSpPr>
          <p:cNvPr id="4" name="Title 1"/>
          <p:cNvSpPr txBox="1">
            <a:spLocks/>
          </p:cNvSpPr>
          <p:nvPr/>
        </p:nvSpPr>
        <p:spPr>
          <a:xfrm>
            <a:off x="2805463" y="892996"/>
            <a:ext cx="6394330" cy="1107996"/>
          </a:xfrm>
          <a:prstGeom prst="rect">
            <a:avLst/>
          </a:prstGeom>
          <a:noFill/>
        </p:spPr>
        <p:txBody>
          <a:bodyPr vert="horz" lIns="0" tIns="0" rIns="0" bIns="0" rtlCol="0" anchor="t">
            <a:spAutoFit/>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3600" b="0" dirty="0">
                <a:latin typeface="Avenir LT Std 55 Roman" pitchFamily="34" charset="0"/>
              </a:rPr>
              <a:t>ArcGIS Online: The Living Atlas</a:t>
            </a:r>
            <a:br>
              <a:rPr lang="en-US" sz="3600" b="0" dirty="0">
                <a:latin typeface="Avenir LT Std 55 Roman" pitchFamily="34" charset="0"/>
              </a:rPr>
            </a:br>
            <a:endParaRPr lang="en-US" sz="3600" b="0" dirty="0">
              <a:latin typeface="Avenir LT Std 55 Roman" pitchFamily="34" charset="0"/>
            </a:endParaRPr>
          </a:p>
        </p:txBody>
      </p:sp>
      <p:sp>
        <p:nvSpPr>
          <p:cNvPr id="5" name="Subtitle 2"/>
          <p:cNvSpPr txBox="1">
            <a:spLocks/>
          </p:cNvSpPr>
          <p:nvPr/>
        </p:nvSpPr>
        <p:spPr>
          <a:xfrm>
            <a:off x="2130448" y="1597190"/>
            <a:ext cx="3265733" cy="828770"/>
          </a:xfrm>
          <a:prstGeom prst="rect">
            <a:avLst/>
          </a:prstGeom>
        </p:spPr>
        <p:txBody>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a:lstStyle>
          <a:p>
            <a:pPr marL="0" indent="0">
              <a:buClr>
                <a:schemeClr val="bg1"/>
              </a:buClr>
              <a:buNone/>
            </a:pPr>
            <a:r>
              <a:rPr lang="en-US" sz="2400" dirty="0">
                <a:latin typeface="Avenir LT Std 45 Book" pitchFamily="34" charset="0"/>
              </a:rPr>
              <a:t>www.arcgis.com</a:t>
            </a:r>
          </a:p>
          <a:p>
            <a:pPr marL="0" indent="0">
              <a:buNone/>
            </a:pPr>
            <a:endParaRPr lang="en-US" sz="2400" dirty="0">
              <a:latin typeface="Avenir LT Std 45 Book" pitchFamily="34" charset="0"/>
            </a:endParaRPr>
          </a:p>
          <a:p>
            <a:pPr marL="0" indent="0">
              <a:buNone/>
            </a:pPr>
            <a:endParaRPr lang="en-US" sz="2400" dirty="0">
              <a:latin typeface="Avenir LT Std 45 Book" pitchFamily="34" charset="0"/>
            </a:endParaRPr>
          </a:p>
        </p:txBody>
      </p:sp>
      <p:pic>
        <p:nvPicPr>
          <p:cNvPr id="3" name="Picture 2"/>
          <p:cNvPicPr>
            <a:picLocks noChangeAspect="1"/>
          </p:cNvPicPr>
          <p:nvPr/>
        </p:nvPicPr>
        <p:blipFill>
          <a:blip r:embed="rId3"/>
          <a:stretch>
            <a:fillRect/>
          </a:stretch>
        </p:blipFill>
        <p:spPr>
          <a:xfrm>
            <a:off x="1524001" y="1516381"/>
            <a:ext cx="9169781" cy="4637425"/>
          </a:xfrm>
          <a:prstGeom prst="rect">
            <a:avLst/>
          </a:prstGeom>
        </p:spPr>
      </p:pic>
    </p:spTree>
    <p:extLst>
      <p:ext uri="{BB962C8B-B14F-4D97-AF65-F5344CB8AC3E}">
        <p14:creationId xmlns:p14="http://schemas.microsoft.com/office/powerpoint/2010/main" val="3602012054"/>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2" name="Title 1"/>
          <p:cNvSpPr>
            <a:spLocks noGrp="1"/>
          </p:cNvSpPr>
          <p:nvPr>
            <p:ph type="title"/>
          </p:nvPr>
        </p:nvSpPr>
        <p:spPr>
          <a:xfrm>
            <a:off x="685800" y="685800"/>
            <a:ext cx="7772400" cy="430887"/>
          </a:xfrm>
        </p:spPr>
        <p:txBody>
          <a:bodyPr/>
          <a:lstStyle/>
          <a:p>
            <a:pPr lvl="0"/>
            <a:r>
              <a:rPr lang="en-US" sz="2800" b="0" dirty="0"/>
              <a:t>Services of Scientific Data</a:t>
            </a:r>
          </a:p>
        </p:txBody>
      </p:sp>
      <p:sp>
        <p:nvSpPr>
          <p:cNvPr id="3" name="Content Placeholder 2"/>
          <p:cNvSpPr>
            <a:spLocks noGrp="1"/>
          </p:cNvSpPr>
          <p:nvPr>
            <p:ph sz="quarter" idx="10"/>
          </p:nvPr>
        </p:nvSpPr>
        <p:spPr>
          <a:xfrm>
            <a:off x="914400" y="1828800"/>
            <a:ext cx="7315200" cy="3978810"/>
          </a:xfrm>
        </p:spPr>
        <p:txBody>
          <a:bodyPr/>
          <a:lstStyle/>
          <a:p>
            <a:r>
              <a:rPr lang="en-US" b="0" dirty="0"/>
              <a:t>MODIS data</a:t>
            </a:r>
          </a:p>
          <a:p>
            <a:pPr lvl="1">
              <a:buFont typeface="Arial" panose="020B0604020202020204" pitchFamily="34" charset="0"/>
              <a:buChar char="-"/>
            </a:pPr>
            <a:r>
              <a:rPr lang="en-US" sz="1600" b="0" dirty="0" smtClean="0"/>
              <a:t>MODIS </a:t>
            </a:r>
            <a:r>
              <a:rPr lang="en-US" sz="1600" b="0" dirty="0"/>
              <a:t>land cover </a:t>
            </a:r>
            <a:r>
              <a:rPr lang="en-US" sz="1600" b="0" dirty="0" smtClean="0"/>
              <a:t>2000-2011</a:t>
            </a:r>
            <a:endParaRPr lang="en-US" sz="1600" b="0" dirty="0"/>
          </a:p>
          <a:p>
            <a:pPr lvl="1">
              <a:buFont typeface="Arial" panose="020B0604020202020204" pitchFamily="34" charset="0"/>
              <a:buChar char="-"/>
            </a:pPr>
            <a:r>
              <a:rPr lang="en-US" sz="1600" b="0" dirty="0"/>
              <a:t>MODIS Vegetation Analysis </a:t>
            </a:r>
            <a:endParaRPr lang="en-US" sz="1600" b="0" dirty="0" smtClean="0"/>
          </a:p>
          <a:p>
            <a:pPr lvl="1">
              <a:buFont typeface="Arial" panose="020B0604020202020204" pitchFamily="34" charset="0"/>
              <a:buChar char="-"/>
            </a:pPr>
            <a:r>
              <a:rPr lang="en-US" sz="1600" b="0" dirty="0"/>
              <a:t>MODIS Greenland Sea </a:t>
            </a:r>
            <a:r>
              <a:rPr lang="en-US" sz="1600" b="0" dirty="0" smtClean="0"/>
              <a:t>Ice</a:t>
            </a:r>
            <a:endParaRPr lang="en-US" sz="1600" b="0" dirty="0"/>
          </a:p>
          <a:p>
            <a:r>
              <a:rPr lang="en-US" b="0" dirty="0" smtClean="0"/>
              <a:t>Live </a:t>
            </a:r>
            <a:r>
              <a:rPr lang="en-US" b="0" dirty="0"/>
              <a:t>NOAA wind </a:t>
            </a:r>
            <a:r>
              <a:rPr lang="en-US" b="0" dirty="0" smtClean="0"/>
              <a:t>service</a:t>
            </a:r>
          </a:p>
          <a:p>
            <a:r>
              <a:rPr lang="en-US" b="0" dirty="0"/>
              <a:t>NASA Global Land Data </a:t>
            </a:r>
            <a:r>
              <a:rPr lang="en-US" b="0" dirty="0" smtClean="0"/>
              <a:t>Assimilation (GLDS)</a:t>
            </a:r>
          </a:p>
          <a:p>
            <a:pPr lvl="1">
              <a:buFont typeface="Arial" panose="020B0604020202020204" pitchFamily="34" charset="0"/>
              <a:buChar char="-"/>
            </a:pPr>
            <a:r>
              <a:rPr lang="en-US" sz="1600" b="0" dirty="0" smtClean="0"/>
              <a:t>Soil moisture</a:t>
            </a:r>
          </a:p>
          <a:p>
            <a:pPr lvl="1">
              <a:buFont typeface="Arial" panose="020B0604020202020204" pitchFamily="34" charset="0"/>
              <a:buChar char="-"/>
            </a:pPr>
            <a:r>
              <a:rPr lang="en-US" sz="1600" b="0" dirty="0" smtClean="0"/>
              <a:t>Evapotranspiration</a:t>
            </a:r>
          </a:p>
          <a:p>
            <a:pPr lvl="1">
              <a:buFont typeface="Arial" panose="020B0604020202020204" pitchFamily="34" charset="0"/>
              <a:buChar char="-"/>
            </a:pPr>
            <a:r>
              <a:rPr lang="en-US" sz="1600" b="0" dirty="0" smtClean="0"/>
              <a:t>Snow pack</a:t>
            </a:r>
            <a:endParaRPr lang="en-US" sz="1600" b="0" dirty="0"/>
          </a:p>
          <a:p>
            <a:r>
              <a:rPr lang="en-US" b="0" dirty="0" smtClean="0"/>
              <a:t>More</a:t>
            </a:r>
            <a:endParaRPr lang="en-US" b="0" dirty="0"/>
          </a:p>
        </p:txBody>
      </p:sp>
      <p:sp>
        <p:nvSpPr>
          <p:cNvPr id="5" name="Rectangle 4"/>
          <p:cNvSpPr/>
          <p:nvPr/>
        </p:nvSpPr>
        <p:spPr>
          <a:xfrm>
            <a:off x="716637" y="1029670"/>
            <a:ext cx="3945311" cy="300082"/>
          </a:xfrm>
          <a:prstGeom prst="rect">
            <a:avLst/>
          </a:prstGeom>
        </p:spPr>
        <p:txBody>
          <a:bodyPr wrap="none">
            <a:spAutoFit/>
          </a:bodyPr>
          <a:lstStyle/>
          <a:p>
            <a:pPr lvl="0"/>
            <a:r>
              <a:rPr lang="en-US" sz="1350" i="1" dirty="0">
                <a:solidFill>
                  <a:schemeClr val="bg2">
                    <a:lumMod val="40000"/>
                    <a:lumOff val="60000"/>
                  </a:schemeClr>
                </a:solidFill>
              </a:rPr>
              <a:t>Online Imagery content that can be directly used:</a:t>
            </a:r>
          </a:p>
        </p:txBody>
      </p:sp>
      <p:grpSp>
        <p:nvGrpSpPr>
          <p:cNvPr id="4" name="Group 3"/>
          <p:cNvGrpSpPr/>
          <p:nvPr/>
        </p:nvGrpSpPr>
        <p:grpSpPr>
          <a:xfrm>
            <a:off x="7279709" y="1700089"/>
            <a:ext cx="3696769" cy="3368362"/>
            <a:chOff x="6703637" y="2233098"/>
            <a:chExt cx="3696769" cy="3368362"/>
          </a:xfrm>
        </p:grpSpPr>
        <p:graphicFrame>
          <p:nvGraphicFramePr>
            <p:cNvPr id="24" name="Object 23"/>
            <p:cNvGraphicFramePr>
              <a:graphicFrameLocks noChangeAspect="1"/>
            </p:cNvGraphicFramePr>
            <p:nvPr>
              <p:extLst/>
            </p:nvPr>
          </p:nvGraphicFramePr>
          <p:xfrm>
            <a:off x="6703638" y="2244213"/>
            <a:ext cx="1850279" cy="1140057"/>
          </p:xfrm>
          <a:graphic>
            <a:graphicData uri="http://schemas.openxmlformats.org/presentationml/2006/ole">
              <mc:AlternateContent xmlns:mc="http://schemas.openxmlformats.org/markup-compatibility/2006">
                <mc:Choice xmlns:v="urn:schemas-microsoft-com:vml" Requires="v">
                  <p:oleObj spid="_x0000_s2116" name="Bitmap Image" r:id="rId5" imgW="7940160" imgH="4892040" progId="Paint.Picture">
                    <p:embed/>
                  </p:oleObj>
                </mc:Choice>
                <mc:Fallback>
                  <p:oleObj name="Bitmap Image" r:id="rId5" imgW="7940160" imgH="4892040" progId="Paint.Picture">
                    <p:embed/>
                    <p:pic>
                      <p:nvPicPr>
                        <p:cNvPr id="0" name=""/>
                        <p:cNvPicPr/>
                        <p:nvPr/>
                      </p:nvPicPr>
                      <p:blipFill>
                        <a:blip r:embed="rId6"/>
                        <a:stretch>
                          <a:fillRect/>
                        </a:stretch>
                      </p:blipFill>
                      <p:spPr>
                        <a:xfrm>
                          <a:off x="6703638" y="2244213"/>
                          <a:ext cx="1850279" cy="1140057"/>
                        </a:xfrm>
                        <a:prstGeom prst="rect">
                          <a:avLst/>
                        </a:prstGeom>
                        <a:ln w="19050">
                          <a:solidFill>
                            <a:srgbClr val="FFFF00"/>
                          </a:solidFill>
                        </a:ln>
                      </p:spPr>
                    </p:pic>
                  </p:oleObj>
                </mc:Fallback>
              </mc:AlternateContent>
            </a:graphicData>
          </a:graphic>
        </p:graphicFrame>
        <p:pic>
          <p:nvPicPr>
            <p:cNvPr id="23" name="Picture 22"/>
            <p:cNvPicPr>
              <a:picLocks noChangeAspect="1"/>
            </p:cNvPicPr>
            <p:nvPr/>
          </p:nvPicPr>
          <p:blipFill>
            <a:blip r:embed="rId7"/>
            <a:stretch>
              <a:fillRect/>
            </a:stretch>
          </p:blipFill>
          <p:spPr>
            <a:xfrm>
              <a:off x="6703637" y="3373666"/>
              <a:ext cx="1836032" cy="1133706"/>
            </a:xfrm>
            <a:prstGeom prst="rect">
              <a:avLst/>
            </a:prstGeom>
            <a:ln w="19050">
              <a:solidFill>
                <a:srgbClr val="FFFF00"/>
              </a:solidFill>
            </a:ln>
          </p:spPr>
        </p:pic>
        <p:pic>
          <p:nvPicPr>
            <p:cNvPr id="25" name="Picture 24"/>
            <p:cNvPicPr>
              <a:picLocks noChangeAspect="1"/>
            </p:cNvPicPr>
            <p:nvPr/>
          </p:nvPicPr>
          <p:blipFill>
            <a:blip r:embed="rId8"/>
            <a:stretch>
              <a:fillRect/>
            </a:stretch>
          </p:blipFill>
          <p:spPr>
            <a:xfrm>
              <a:off x="8539669" y="2233098"/>
              <a:ext cx="1860737" cy="1140569"/>
            </a:xfrm>
            <a:prstGeom prst="rect">
              <a:avLst/>
            </a:prstGeom>
            <a:ln w="19050">
              <a:solidFill>
                <a:srgbClr val="FFFF00"/>
              </a:solidFill>
            </a:ln>
          </p:spPr>
        </p:pic>
        <p:pic>
          <p:nvPicPr>
            <p:cNvPr id="27" name="Picture 26"/>
            <p:cNvPicPr>
              <a:picLocks noChangeAspect="1"/>
            </p:cNvPicPr>
            <p:nvPr/>
          </p:nvPicPr>
          <p:blipFill>
            <a:blip r:embed="rId9"/>
            <a:stretch>
              <a:fillRect/>
            </a:stretch>
          </p:blipFill>
          <p:spPr>
            <a:xfrm>
              <a:off x="8553915" y="3373666"/>
              <a:ext cx="1846490" cy="1127906"/>
            </a:xfrm>
            <a:prstGeom prst="rect">
              <a:avLst/>
            </a:prstGeom>
            <a:ln w="19050">
              <a:solidFill>
                <a:srgbClr val="FFFF00"/>
              </a:solidFill>
            </a:ln>
          </p:spPr>
        </p:pic>
        <p:pic>
          <p:nvPicPr>
            <p:cNvPr id="28" name="Picture 27"/>
            <p:cNvPicPr>
              <a:picLocks noChangeAspect="1"/>
            </p:cNvPicPr>
            <p:nvPr/>
          </p:nvPicPr>
          <p:blipFill>
            <a:blip r:embed="rId10"/>
            <a:stretch>
              <a:fillRect/>
            </a:stretch>
          </p:blipFill>
          <p:spPr>
            <a:xfrm>
              <a:off x="6703637" y="4501572"/>
              <a:ext cx="1908038" cy="1097380"/>
            </a:xfrm>
            <a:prstGeom prst="rect">
              <a:avLst/>
            </a:prstGeom>
            <a:ln w="19050">
              <a:solidFill>
                <a:srgbClr val="FFFF00"/>
              </a:solidFill>
            </a:ln>
          </p:spPr>
        </p:pic>
        <p:pic>
          <p:nvPicPr>
            <p:cNvPr id="29" name="Picture 28"/>
            <p:cNvPicPr>
              <a:picLocks noChangeAspect="1"/>
            </p:cNvPicPr>
            <p:nvPr/>
          </p:nvPicPr>
          <p:blipFill>
            <a:blip r:embed="rId11"/>
            <a:stretch>
              <a:fillRect/>
            </a:stretch>
          </p:blipFill>
          <p:spPr>
            <a:xfrm>
              <a:off x="8560923" y="4493750"/>
              <a:ext cx="1839482" cy="1107710"/>
            </a:xfrm>
            <a:prstGeom prst="rect">
              <a:avLst/>
            </a:prstGeom>
            <a:ln w="19050">
              <a:solidFill>
                <a:srgbClr val="FFFF00"/>
              </a:solidFill>
            </a:ln>
          </p:spPr>
        </p:pic>
      </p:grpSp>
    </p:spTree>
    <p:extLst>
      <p:ext uri="{BB962C8B-B14F-4D97-AF65-F5344CB8AC3E}">
        <p14:creationId xmlns:p14="http://schemas.microsoft.com/office/powerpoint/2010/main" val="908401853"/>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0"/>
            <a:ext cx="12192000" cy="6858000"/>
            <a:chOff x="0" y="0"/>
            <a:chExt cx="12192000" cy="6858000"/>
          </a:xfrm>
        </p:grpSpPr>
        <p:sp>
          <p:nvSpPr>
            <p:cNvPr id="7" name="Rectangle 6"/>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8" name="Picture 7"/>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sp>
        <p:nvSpPr>
          <p:cNvPr id="2" name="Title 1"/>
          <p:cNvSpPr>
            <a:spLocks noGrp="1"/>
          </p:cNvSpPr>
          <p:nvPr>
            <p:ph type="title"/>
          </p:nvPr>
        </p:nvSpPr>
        <p:spPr>
          <a:xfrm>
            <a:off x="685800" y="685800"/>
            <a:ext cx="10826496" cy="430887"/>
          </a:xfrm>
        </p:spPr>
        <p:txBody>
          <a:bodyPr/>
          <a:lstStyle/>
          <a:p>
            <a:r>
              <a:rPr lang="en-US" sz="2800" b="0" dirty="0" smtClean="0"/>
              <a:t>NASA Global Imagery Browse Services (GIBS)</a:t>
            </a:r>
            <a:endParaRPr lang="en-US" sz="2800" b="0" dirty="0"/>
          </a:p>
        </p:txBody>
      </p:sp>
      <p:pic>
        <p:nvPicPr>
          <p:cNvPr id="4" name="Picture 3"/>
          <p:cNvPicPr>
            <a:picLocks noChangeAspect="1"/>
          </p:cNvPicPr>
          <p:nvPr/>
        </p:nvPicPr>
        <p:blipFill>
          <a:blip r:embed="rId4"/>
          <a:stretch>
            <a:fillRect/>
          </a:stretch>
        </p:blipFill>
        <p:spPr>
          <a:xfrm>
            <a:off x="954143" y="1496307"/>
            <a:ext cx="9617965" cy="4934216"/>
          </a:xfrm>
          <a:prstGeom prst="rect">
            <a:avLst/>
          </a:prstGeom>
        </p:spPr>
      </p:pic>
    </p:spTree>
    <p:extLst>
      <p:ext uri="{BB962C8B-B14F-4D97-AF65-F5344CB8AC3E}">
        <p14:creationId xmlns:p14="http://schemas.microsoft.com/office/powerpoint/2010/main" val="259557758"/>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284"/>
            <a:ext cx="12192000" cy="6859283"/>
            <a:chOff x="0" y="-1284"/>
            <a:chExt cx="12192000" cy="6859283"/>
          </a:xfrm>
        </p:grpSpPr>
        <p:sp>
          <p:nvSpPr>
            <p:cNvPr id="7" name="Rectangle 6"/>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8" name="Picture 7"/>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grpSp>
      <p:sp>
        <p:nvSpPr>
          <p:cNvPr id="2" name="Title 1"/>
          <p:cNvSpPr>
            <a:spLocks noGrp="1"/>
          </p:cNvSpPr>
          <p:nvPr>
            <p:ph type="title"/>
          </p:nvPr>
        </p:nvSpPr>
        <p:spPr>
          <a:xfrm>
            <a:off x="685800" y="685800"/>
            <a:ext cx="10826496" cy="430887"/>
          </a:xfrm>
        </p:spPr>
        <p:txBody>
          <a:bodyPr/>
          <a:lstStyle/>
          <a:p>
            <a:r>
              <a:rPr lang="en-US" sz="2800" b="0" dirty="0" smtClean="0"/>
              <a:t>NASA Global Imagery Browse Services (GIBS)</a:t>
            </a:r>
            <a:endParaRPr lang="en-US" sz="2800" b="0" dirty="0"/>
          </a:p>
        </p:txBody>
      </p:sp>
      <p:pic>
        <p:nvPicPr>
          <p:cNvPr id="3" name="Picture 2"/>
          <p:cNvPicPr>
            <a:picLocks noChangeAspect="1"/>
          </p:cNvPicPr>
          <p:nvPr/>
        </p:nvPicPr>
        <p:blipFill>
          <a:blip r:embed="rId4"/>
          <a:stretch>
            <a:fillRect/>
          </a:stretch>
        </p:blipFill>
        <p:spPr>
          <a:xfrm>
            <a:off x="2161916" y="1603396"/>
            <a:ext cx="7074551" cy="4911349"/>
          </a:xfrm>
          <a:prstGeom prst="rect">
            <a:avLst/>
          </a:prstGeom>
        </p:spPr>
      </p:pic>
    </p:spTree>
    <p:extLst>
      <p:ext uri="{BB962C8B-B14F-4D97-AF65-F5344CB8AC3E}">
        <p14:creationId xmlns:p14="http://schemas.microsoft.com/office/powerpoint/2010/main" val="3897366665"/>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1284"/>
            <a:ext cx="12192000" cy="6859283"/>
            <a:chOff x="0" y="-1284"/>
            <a:chExt cx="12192000" cy="6859283"/>
          </a:xfrm>
        </p:grpSpPr>
        <p:sp>
          <p:nvSpPr>
            <p:cNvPr id="9" name="Rectangle 8"/>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10" name="Picture 9"/>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pic>
          <p:nvPicPr>
            <p:cNvPr id="11" name="Picture 10"/>
            <p:cNvPicPr>
              <a:picLocks noChangeAspect="1"/>
            </p:cNvPicPr>
            <p:nvPr/>
          </p:nvPicPr>
          <p:blipFill rotWithShape="1">
            <a:blip r:embed="rId3">
              <a:alphaModFix amt="58000"/>
              <a:extLst>
                <a:ext uri="{28A0092B-C50C-407E-A947-70E740481C1C}">
                  <a14:useLocalDpi xmlns:a14="http://schemas.microsoft.com/office/drawing/2010/main" val="0"/>
                </a:ext>
              </a:extLst>
            </a:blip>
            <a:srcRect b="32826"/>
            <a:stretch/>
          </p:blipFill>
          <p:spPr>
            <a:xfrm>
              <a:off x="2" y="4682564"/>
              <a:ext cx="12191998" cy="2175435"/>
            </a:xfrm>
            <a:prstGeom prst="rect">
              <a:avLst/>
            </a:prstGeom>
          </p:spPr>
        </p:pic>
      </p:grpSp>
      <p:sp>
        <p:nvSpPr>
          <p:cNvPr id="2" name="Title 1"/>
          <p:cNvSpPr>
            <a:spLocks noGrp="1"/>
          </p:cNvSpPr>
          <p:nvPr>
            <p:ph type="title"/>
          </p:nvPr>
        </p:nvSpPr>
        <p:spPr>
          <a:xfrm>
            <a:off x="685800" y="682625"/>
            <a:ext cx="10826496" cy="430887"/>
          </a:xfrm>
        </p:spPr>
        <p:txBody>
          <a:bodyPr/>
          <a:lstStyle/>
          <a:p>
            <a:r>
              <a:rPr lang="en-US" sz="2800" b="0" dirty="0" smtClean="0"/>
              <a:t>Consuming Scientific Data Services</a:t>
            </a:r>
            <a:endParaRPr lang="en-US" sz="2800" b="0" dirty="0"/>
          </a:p>
        </p:txBody>
      </p:sp>
      <p:pic>
        <p:nvPicPr>
          <p:cNvPr id="4" name="Picture 3"/>
          <p:cNvPicPr>
            <a:picLocks noChangeAspect="1"/>
          </p:cNvPicPr>
          <p:nvPr/>
        </p:nvPicPr>
        <p:blipFill>
          <a:blip r:embed="rId4"/>
          <a:stretch>
            <a:fillRect/>
          </a:stretch>
        </p:blipFill>
        <p:spPr>
          <a:xfrm>
            <a:off x="5420592" y="4016529"/>
            <a:ext cx="5162160" cy="2613343"/>
          </a:xfrm>
          <a:prstGeom prst="rect">
            <a:avLst/>
          </a:prstGeom>
        </p:spPr>
      </p:pic>
      <p:pic>
        <p:nvPicPr>
          <p:cNvPr id="3" name="Picture 2"/>
          <p:cNvPicPr>
            <a:picLocks noChangeAspect="1"/>
          </p:cNvPicPr>
          <p:nvPr/>
        </p:nvPicPr>
        <p:blipFill>
          <a:blip r:embed="rId5"/>
          <a:stretch>
            <a:fillRect/>
          </a:stretch>
        </p:blipFill>
        <p:spPr>
          <a:xfrm>
            <a:off x="6050328" y="1232722"/>
            <a:ext cx="3902688" cy="2555679"/>
          </a:xfrm>
          <a:prstGeom prst="rect">
            <a:avLst/>
          </a:prstGeom>
        </p:spPr>
      </p:pic>
      <p:sp>
        <p:nvSpPr>
          <p:cNvPr id="5" name="Content Placeholder 2"/>
          <p:cNvSpPr txBox="1">
            <a:spLocks/>
          </p:cNvSpPr>
          <p:nvPr/>
        </p:nvSpPr>
        <p:spPr>
          <a:xfrm>
            <a:off x="914400" y="1828800"/>
            <a:ext cx="6614159" cy="2274180"/>
          </a:xfrm>
          <a:prstGeom prst="rect">
            <a:avLst/>
          </a:prstGeom>
          <a:noFill/>
        </p:spPr>
        <p:txBody>
          <a:bodyPr vert="horz" lIns="0" tIns="0" rIns="0" bIns="0" rtlCol="0">
            <a:normAutofit/>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a:lstStyle>
          <a:p>
            <a:pPr>
              <a:buFont typeface="Arial" panose="020B0604020202020204" pitchFamily="34" charset="0"/>
              <a:buChar char="•"/>
            </a:pPr>
            <a:r>
              <a:rPr lang="en-US" sz="1800" b="0" dirty="0"/>
              <a:t>ArcGIS Desktop/Pro/Server</a:t>
            </a:r>
          </a:p>
          <a:p>
            <a:pPr>
              <a:buFont typeface="Arial" panose="020B0604020202020204" pitchFamily="34" charset="0"/>
              <a:buChar char="•"/>
            </a:pPr>
            <a:r>
              <a:rPr lang="en-US" sz="1800" b="0" dirty="0" smtClean="0"/>
              <a:t>Web Map Viewer</a:t>
            </a:r>
            <a:endParaRPr lang="en-US" sz="1800" b="0" dirty="0"/>
          </a:p>
          <a:p>
            <a:pPr>
              <a:buFont typeface="Arial" panose="020B0604020202020204" pitchFamily="34" charset="0"/>
              <a:buChar char="•"/>
            </a:pPr>
            <a:r>
              <a:rPr lang="en-US" sz="1800" b="0" dirty="0"/>
              <a:t>Web </a:t>
            </a:r>
            <a:r>
              <a:rPr lang="en-US" sz="1800" b="0" dirty="0" smtClean="0"/>
              <a:t>Applications</a:t>
            </a:r>
          </a:p>
          <a:p>
            <a:pPr>
              <a:buFont typeface="Arial" panose="020B0604020202020204" pitchFamily="34" charset="0"/>
              <a:buChar char="•"/>
            </a:pPr>
            <a:r>
              <a:rPr lang="en-US" sz="1800" b="0" dirty="0" smtClean="0"/>
              <a:t>Story maps</a:t>
            </a:r>
            <a:endParaRPr lang="en-US" sz="1800" b="0" dirty="0"/>
          </a:p>
          <a:p>
            <a:pPr>
              <a:buFont typeface="Arial" panose="020B0604020202020204" pitchFamily="34" charset="0"/>
              <a:buChar char="•"/>
            </a:pPr>
            <a:r>
              <a:rPr lang="en-US" sz="1800" b="0" dirty="0"/>
              <a:t>Operational Dashboard</a:t>
            </a:r>
          </a:p>
          <a:p>
            <a:pPr lvl="1">
              <a:buClr>
                <a:srgbClr val="00B0F0"/>
              </a:buClr>
              <a:buFont typeface="Arial" panose="020B0604020202020204" pitchFamily="34" charset="0"/>
              <a:buChar char="•"/>
            </a:pPr>
            <a:endParaRPr lang="en-US" dirty="0"/>
          </a:p>
          <a:p>
            <a:pPr>
              <a:buClr>
                <a:srgbClr val="00B0F0"/>
              </a:buClr>
              <a:buFont typeface="Arial" panose="020B0604020202020204" pitchFamily="34" charset="0"/>
              <a:buChar char="•"/>
            </a:pPr>
            <a:endParaRPr lang="en-US" dirty="0"/>
          </a:p>
          <a:p>
            <a:pPr>
              <a:buClr>
                <a:srgbClr val="00B0F0"/>
              </a:buClr>
              <a:buFont typeface="Arial" panose="020B0604020202020204" pitchFamily="34" charset="0"/>
              <a:buChar char="•"/>
            </a:pPr>
            <a:endParaRPr lang="en-US" b="0" dirty="0"/>
          </a:p>
          <a:p>
            <a:pPr>
              <a:buClr>
                <a:srgbClr val="176189"/>
              </a:buClr>
            </a:pPr>
            <a:endParaRPr lang="en-US" dirty="0"/>
          </a:p>
          <a:p>
            <a:endParaRPr lang="en-US" b="0" dirty="0">
              <a:effectLst>
                <a:outerShdw blurRad="38100" dist="38100" dir="2700000" algn="tl">
                  <a:srgbClr val="000000">
                    <a:alpha val="43137"/>
                  </a:srgbClr>
                </a:outerShdw>
              </a:effectLst>
            </a:endParaRPr>
          </a:p>
          <a:p>
            <a:pPr marL="895350" lvl="3" indent="0">
              <a:buNone/>
            </a:pPr>
            <a:endParaRPr lang="en-US" b="0" dirty="0">
              <a:effectLst>
                <a:outerShdw blurRad="38100" dist="38100" dir="2700000" algn="tl">
                  <a:srgbClr val="000000">
                    <a:alpha val="43137"/>
                  </a:srgbClr>
                </a:outerShdw>
              </a:effectLst>
            </a:endParaRPr>
          </a:p>
          <a:p>
            <a:pPr marL="342900" lvl="1" indent="0">
              <a:buNone/>
            </a:pPr>
            <a:endParaRPr lang="en-US" b="0" dirty="0"/>
          </a:p>
        </p:txBody>
      </p:sp>
    </p:spTree>
    <p:extLst>
      <p:ext uri="{BB962C8B-B14F-4D97-AF65-F5344CB8AC3E}">
        <p14:creationId xmlns:p14="http://schemas.microsoft.com/office/powerpoint/2010/main" val="769025262"/>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2" name="Title 1"/>
          <p:cNvSpPr>
            <a:spLocks noGrp="1"/>
          </p:cNvSpPr>
          <p:nvPr>
            <p:ph type="title"/>
          </p:nvPr>
        </p:nvSpPr>
        <p:spPr>
          <a:xfrm>
            <a:off x="685800" y="685800"/>
            <a:ext cx="10826496" cy="430887"/>
          </a:xfrm>
        </p:spPr>
        <p:txBody>
          <a:bodyPr/>
          <a:lstStyle/>
          <a:p>
            <a:r>
              <a:rPr lang="en-US" sz="2800" b="0" dirty="0" smtClean="0"/>
              <a:t>Corrected Reflectance – Consumed in ArcGIS Desktop</a:t>
            </a:r>
            <a:endParaRPr lang="en-US" sz="2800" b="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5425" y="1428107"/>
            <a:ext cx="9355471" cy="5028565"/>
          </a:xfrm>
          <a:prstGeom prst="rect">
            <a:avLst/>
          </a:prstGeom>
        </p:spPr>
      </p:pic>
    </p:spTree>
    <p:extLst>
      <p:ext uri="{BB962C8B-B14F-4D97-AF65-F5344CB8AC3E}">
        <p14:creationId xmlns:p14="http://schemas.microsoft.com/office/powerpoint/2010/main" val="2396748111"/>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0"/>
            <a:ext cx="12192000" cy="6858000"/>
            <a:chOff x="0" y="0"/>
            <a:chExt cx="12192000" cy="6858000"/>
          </a:xfrm>
        </p:grpSpPr>
        <p:sp>
          <p:nvSpPr>
            <p:cNvPr id="7" name="Rectangle 6"/>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8" name="Picture 7"/>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sp>
        <p:nvSpPr>
          <p:cNvPr id="2" name="Title 1"/>
          <p:cNvSpPr>
            <a:spLocks noGrp="1"/>
          </p:cNvSpPr>
          <p:nvPr>
            <p:ph type="title"/>
          </p:nvPr>
        </p:nvSpPr>
        <p:spPr>
          <a:xfrm>
            <a:off x="685800" y="685800"/>
            <a:ext cx="10826496" cy="430887"/>
          </a:xfrm>
        </p:spPr>
        <p:txBody>
          <a:bodyPr/>
          <a:lstStyle/>
          <a:p>
            <a:r>
              <a:rPr lang="en-US" sz="2800" b="0" dirty="0" smtClean="0"/>
              <a:t>Corrected Reflectance in Map Viewer</a:t>
            </a:r>
            <a:endParaRPr lang="en-US" sz="2800" b="0" dirty="0"/>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2109"/>
          <a:stretch/>
        </p:blipFill>
        <p:spPr>
          <a:xfrm>
            <a:off x="910497" y="1567963"/>
            <a:ext cx="10185594" cy="4811816"/>
          </a:xfrm>
          <a:prstGeom prst="rect">
            <a:avLst/>
          </a:prstGeom>
        </p:spPr>
      </p:pic>
    </p:spTree>
    <p:extLst>
      <p:ext uri="{BB962C8B-B14F-4D97-AF65-F5344CB8AC3E}">
        <p14:creationId xmlns:p14="http://schemas.microsoft.com/office/powerpoint/2010/main" val="1718394241"/>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284"/>
            <a:ext cx="12192000" cy="6859283"/>
            <a:chOff x="0" y="-1284"/>
            <a:chExt cx="12192000" cy="6859283"/>
          </a:xfrm>
        </p:grpSpPr>
        <p:sp>
          <p:nvSpPr>
            <p:cNvPr id="7" name="Rectangle 6"/>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8" name="Picture 7"/>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7010400" y="-1284"/>
              <a:ext cx="5181600" cy="2799837"/>
            </a:xfrm>
            <a:prstGeom prst="rect">
              <a:avLst/>
            </a:prstGeom>
          </p:spPr>
        </p:pic>
        <p:pic>
          <p:nvPicPr>
            <p:cNvPr id="9" name="Picture 8"/>
            <p:cNvPicPr>
              <a:picLocks noChangeAspect="1"/>
            </p:cNvPicPr>
            <p:nvPr/>
          </p:nvPicPr>
          <p:blipFill rotWithShape="1">
            <a:blip r:embed="rId3">
              <a:alphaModFix amt="58000"/>
              <a:extLst>
                <a:ext uri="{28A0092B-C50C-407E-A947-70E740481C1C}">
                  <a14:useLocalDpi xmlns:a14="http://schemas.microsoft.com/office/drawing/2010/main" val="0"/>
                </a:ext>
              </a:extLst>
            </a:blip>
            <a:srcRect b="32826"/>
            <a:stretch/>
          </p:blipFill>
          <p:spPr>
            <a:xfrm>
              <a:off x="2" y="4682564"/>
              <a:ext cx="12191998" cy="2175435"/>
            </a:xfrm>
            <a:prstGeom prst="rect">
              <a:avLst/>
            </a:prstGeom>
          </p:spPr>
        </p:pic>
      </p:grpSp>
      <p:sp>
        <p:nvSpPr>
          <p:cNvPr id="2" name="Title 1"/>
          <p:cNvSpPr>
            <a:spLocks noGrp="1"/>
          </p:cNvSpPr>
          <p:nvPr>
            <p:ph type="title"/>
          </p:nvPr>
        </p:nvSpPr>
        <p:spPr>
          <a:xfrm>
            <a:off x="685800" y="682625"/>
            <a:ext cx="10826496" cy="430887"/>
          </a:xfrm>
        </p:spPr>
        <p:txBody>
          <a:bodyPr/>
          <a:lstStyle/>
          <a:p>
            <a:r>
              <a:rPr lang="en-US" sz="2800" b="0" dirty="0" smtClean="0"/>
              <a:t>WMS in Dapple Earth Explorer</a:t>
            </a:r>
            <a:endParaRPr lang="en-US" sz="2800" b="0" dirty="0"/>
          </a:p>
        </p:txBody>
      </p:sp>
      <p:pic>
        <p:nvPicPr>
          <p:cNvPr id="3" name="Picture 2"/>
          <p:cNvPicPr>
            <a:picLocks noChangeAspect="1"/>
          </p:cNvPicPr>
          <p:nvPr/>
        </p:nvPicPr>
        <p:blipFill>
          <a:blip r:embed="rId4"/>
          <a:stretch>
            <a:fillRect/>
          </a:stretch>
        </p:blipFill>
        <p:spPr>
          <a:xfrm>
            <a:off x="2438083" y="1845970"/>
            <a:ext cx="7315834" cy="3932261"/>
          </a:xfrm>
          <a:prstGeom prst="rect">
            <a:avLst/>
          </a:prstGeom>
        </p:spPr>
      </p:pic>
    </p:spTree>
    <p:extLst>
      <p:ext uri="{BB962C8B-B14F-4D97-AF65-F5344CB8AC3E}">
        <p14:creationId xmlns:p14="http://schemas.microsoft.com/office/powerpoint/2010/main" val="1471450405"/>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2" cy="6858000"/>
          </a:xfrm>
          <a:prstGeom prst="rect">
            <a:avLst/>
          </a:prstGeom>
        </p:spPr>
      </p:pic>
      <p:sp>
        <p:nvSpPr>
          <p:cNvPr id="2" name="Title 1"/>
          <p:cNvSpPr>
            <a:spLocks noGrp="1"/>
          </p:cNvSpPr>
          <p:nvPr>
            <p:ph type="title"/>
          </p:nvPr>
        </p:nvSpPr>
        <p:spPr>
          <a:xfrm>
            <a:off x="685800" y="682625"/>
            <a:ext cx="9380306" cy="447532"/>
          </a:xfrm>
        </p:spPr>
        <p:txBody>
          <a:bodyPr/>
          <a:lstStyle/>
          <a:p>
            <a:r>
              <a:rPr lang="en-US" sz="2800" b="0" dirty="0"/>
              <a:t>Tell </a:t>
            </a:r>
            <a:r>
              <a:rPr lang="en-US" sz="2800" b="0" dirty="0" smtClean="0"/>
              <a:t>the </a:t>
            </a:r>
            <a:r>
              <a:rPr lang="en-US" sz="2800" b="0" dirty="0"/>
              <a:t>story of your scientific data – Create Story Maps</a:t>
            </a:r>
          </a:p>
        </p:txBody>
      </p:sp>
      <p:pic>
        <p:nvPicPr>
          <p:cNvPr id="3" name="Picture 2"/>
          <p:cNvPicPr>
            <a:picLocks noChangeAspect="1"/>
          </p:cNvPicPr>
          <p:nvPr/>
        </p:nvPicPr>
        <p:blipFill>
          <a:blip r:embed="rId3"/>
          <a:stretch>
            <a:fillRect/>
          </a:stretch>
        </p:blipFill>
        <p:spPr>
          <a:xfrm>
            <a:off x="2517164" y="1346924"/>
            <a:ext cx="7314257" cy="4789747"/>
          </a:xfrm>
          <a:prstGeom prst="rect">
            <a:avLst/>
          </a:prstGeom>
        </p:spPr>
      </p:pic>
      <p:sp>
        <p:nvSpPr>
          <p:cNvPr id="5" name="Rectangle 4"/>
          <p:cNvSpPr/>
          <p:nvPr/>
        </p:nvSpPr>
        <p:spPr>
          <a:xfrm>
            <a:off x="2517163" y="6211669"/>
            <a:ext cx="7314257" cy="338554"/>
          </a:xfrm>
          <a:prstGeom prst="rect">
            <a:avLst/>
          </a:prstGeom>
        </p:spPr>
        <p:txBody>
          <a:bodyPr wrap="square">
            <a:spAutoFit/>
          </a:bodyPr>
          <a:lstStyle/>
          <a:p>
            <a:r>
              <a:rPr lang="en-US" sz="1600" dirty="0">
                <a:hlinkClick r:id="rId4"/>
              </a:rPr>
              <a:t>http://dtc-sci01.esri.com/DeadZoneStoryMap/</a:t>
            </a:r>
            <a:r>
              <a:rPr lang="en-US" sz="1600" dirty="0"/>
              <a:t> </a:t>
            </a:r>
          </a:p>
        </p:txBody>
      </p:sp>
    </p:spTree>
    <p:extLst>
      <p:ext uri="{BB962C8B-B14F-4D97-AF65-F5344CB8AC3E}">
        <p14:creationId xmlns:p14="http://schemas.microsoft.com/office/powerpoint/2010/main" val="2458849205"/>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0" y="0"/>
            <a:ext cx="12192000" cy="6858000"/>
            <a:chOff x="0" y="0"/>
            <a:chExt cx="12192000" cy="6858000"/>
          </a:xfrm>
        </p:grpSpPr>
        <p:sp>
          <p:nvSpPr>
            <p:cNvPr id="31" name="Rectangle 30"/>
            <p:cNvSpPr/>
            <p:nvPr/>
          </p:nvSpPr>
          <p:spPr bwMode="auto">
            <a:xfrm>
              <a:off x="0" y="0"/>
              <a:ext cx="12192000" cy="6857999"/>
            </a:xfrm>
            <a:prstGeom prst="rect">
              <a:avLst/>
            </a:prstGeom>
            <a:gradFill flip="none" rotWithShape="1">
              <a:gsLst>
                <a:gs pos="0">
                  <a:srgbClr val="2FEACE"/>
                </a:gs>
                <a:gs pos="85000">
                  <a:srgbClr val="0D228E"/>
                </a:gs>
              </a:gsLst>
              <a:lin ang="135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pic>
          <p:nvPicPr>
            <p:cNvPr id="38" name="Picture 37"/>
            <p:cNvPicPr>
              <a:picLocks noChangeAspect="1"/>
            </p:cNvPicPr>
            <p:nvPr/>
          </p:nvPicPr>
          <p:blipFill rotWithShape="1">
            <a:blip r:embed="rId3">
              <a:alphaModFix amt="90000"/>
              <a:extLst>
                <a:ext uri="{28A0092B-C50C-407E-A947-70E740481C1C}">
                  <a14:useLocalDpi xmlns:a14="http://schemas.microsoft.com/office/drawing/2010/main" val="0"/>
                </a:ext>
              </a:extLst>
            </a:blip>
            <a:srcRect t="-1" b="10621"/>
            <a:stretch/>
          </p:blipFill>
          <p:spPr>
            <a:xfrm>
              <a:off x="2" y="3963415"/>
              <a:ext cx="12191998" cy="2894585"/>
            </a:xfrm>
            <a:prstGeom prst="rect">
              <a:avLst/>
            </a:prstGeom>
          </p:spPr>
        </p:pic>
      </p:grpSp>
      <p:sp>
        <p:nvSpPr>
          <p:cNvPr id="6" name="Title 3"/>
          <p:cNvSpPr txBox="1">
            <a:spLocks/>
          </p:cNvSpPr>
          <p:nvPr/>
        </p:nvSpPr>
        <p:spPr>
          <a:xfrm>
            <a:off x="685800" y="685800"/>
            <a:ext cx="10826496" cy="503354"/>
          </a:xfrm>
          <a:prstGeom prst="rect">
            <a:avLst/>
          </a:prstGeom>
        </p:spPr>
        <p:txBody>
          <a:bodyPr/>
          <a:lst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a:lstStyle>
          <a:p>
            <a:r>
              <a:rPr lang="en-US" sz="2800" b="0" dirty="0" smtClean="0"/>
              <a:t>ArcGIS is a Scientific Collaboration Platform</a:t>
            </a:r>
            <a:endParaRPr lang="en-US" sz="2800" b="0" dirty="0"/>
          </a:p>
        </p:txBody>
      </p:sp>
      <p:sp>
        <p:nvSpPr>
          <p:cNvPr id="8" name="Right Arrow 7"/>
          <p:cNvSpPr/>
          <p:nvPr/>
        </p:nvSpPr>
        <p:spPr bwMode="auto">
          <a:xfrm rot="16200000">
            <a:off x="2774918" y="1812855"/>
            <a:ext cx="1151728" cy="604509"/>
          </a:xfrm>
          <a:prstGeom prst="rightArrow">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Consume</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8" name="Right Arrow 17"/>
          <p:cNvSpPr/>
          <p:nvPr/>
        </p:nvSpPr>
        <p:spPr bwMode="auto">
          <a:xfrm rot="5400000">
            <a:off x="3449487" y="1799067"/>
            <a:ext cx="1137296" cy="617653"/>
          </a:xfrm>
          <a:prstGeom prst="rightArrow">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Contribute</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7" name="Oval 16"/>
          <p:cNvSpPr/>
          <p:nvPr/>
        </p:nvSpPr>
        <p:spPr bwMode="auto">
          <a:xfrm>
            <a:off x="1722190" y="1526702"/>
            <a:ext cx="1183938" cy="1152376"/>
          </a:xfrm>
          <a:prstGeom prst="ellips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Discover</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28" name="U-Turn Arrow 27"/>
          <p:cNvSpPr/>
          <p:nvPr/>
        </p:nvSpPr>
        <p:spPr bwMode="auto">
          <a:xfrm rot="5400000" flipH="1">
            <a:off x="4706439" y="5101524"/>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29" name="U-Turn Arrow 28"/>
          <p:cNvSpPr/>
          <p:nvPr/>
        </p:nvSpPr>
        <p:spPr bwMode="auto">
          <a:xfrm rot="5400000" flipH="1">
            <a:off x="4706439" y="5654854"/>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0" name="U-Turn Arrow 29"/>
          <p:cNvSpPr/>
          <p:nvPr/>
        </p:nvSpPr>
        <p:spPr bwMode="auto">
          <a:xfrm rot="5400000" flipH="1">
            <a:off x="4706439" y="4548194"/>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2" name="U-Turn Arrow 31"/>
          <p:cNvSpPr/>
          <p:nvPr/>
        </p:nvSpPr>
        <p:spPr bwMode="auto">
          <a:xfrm rot="5400000" flipH="1">
            <a:off x="4706439" y="4007928"/>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3" name="U-Turn Arrow 32"/>
          <p:cNvSpPr/>
          <p:nvPr/>
        </p:nvSpPr>
        <p:spPr bwMode="auto">
          <a:xfrm rot="5400000" flipH="1">
            <a:off x="4706439" y="3486485"/>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4" name="U-Turn Arrow 33"/>
          <p:cNvSpPr/>
          <p:nvPr/>
        </p:nvSpPr>
        <p:spPr bwMode="auto">
          <a:xfrm rot="5400000" flipH="1">
            <a:off x="4706439" y="2933929"/>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5" name="U-Turn Arrow 34"/>
          <p:cNvSpPr/>
          <p:nvPr/>
        </p:nvSpPr>
        <p:spPr bwMode="auto">
          <a:xfrm rot="16200000">
            <a:off x="1059087" y="2903614"/>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6" name="U-Turn Arrow 35"/>
          <p:cNvSpPr/>
          <p:nvPr/>
        </p:nvSpPr>
        <p:spPr bwMode="auto">
          <a:xfrm rot="16200000">
            <a:off x="1059087" y="3448882"/>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7" name="U-Turn Arrow 36"/>
          <p:cNvSpPr/>
          <p:nvPr/>
        </p:nvSpPr>
        <p:spPr bwMode="auto">
          <a:xfrm rot="16200000">
            <a:off x="1059087" y="4008652"/>
            <a:ext cx="527201" cy="465413"/>
          </a:xfrm>
          <a:prstGeom prst="uturnArrow">
            <a:avLst>
              <a:gd name="adj1" fmla="val 25000"/>
              <a:gd name="adj2" fmla="val 25000"/>
              <a:gd name="adj3" fmla="val 25000"/>
              <a:gd name="adj4" fmla="val 43750"/>
              <a:gd name="adj5" fmla="val 100000"/>
            </a:avLst>
          </a:prstGeom>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solidFill>
                <a:srgbClr val="000000"/>
              </a:solidFill>
              <a:latin typeface="Arial" charset="0"/>
              <a:ea typeface="ＭＳ Ｐゴシック" pitchFamily="16" charset="-128"/>
              <a:cs typeface="ＭＳ Ｐゴシック" pitchFamily="-97" charset="-128"/>
            </a:endParaRPr>
          </a:p>
        </p:txBody>
      </p:sp>
      <p:sp>
        <p:nvSpPr>
          <p:cNvPr id="3" name="Rounded Rectangle 2"/>
          <p:cNvSpPr/>
          <p:nvPr/>
        </p:nvSpPr>
        <p:spPr bwMode="auto">
          <a:xfrm>
            <a:off x="1539306" y="5924135"/>
            <a:ext cx="3200400" cy="4572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Remote Sensing &amp; Scientific Data</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4" name="Rounded Rectangle 3"/>
          <p:cNvSpPr/>
          <p:nvPr/>
        </p:nvSpPr>
        <p:spPr bwMode="auto">
          <a:xfrm>
            <a:off x="1539306" y="5383301"/>
            <a:ext cx="3200400" cy="4572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Analysis</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9" name="Rounded Rectangle 8"/>
          <p:cNvSpPr/>
          <p:nvPr/>
        </p:nvSpPr>
        <p:spPr bwMode="auto">
          <a:xfrm>
            <a:off x="1539306" y="4842465"/>
            <a:ext cx="3200400" cy="4572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Rich Information Products</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0" name="Rounded Rectangle 9"/>
          <p:cNvSpPr/>
          <p:nvPr/>
        </p:nvSpPr>
        <p:spPr bwMode="auto">
          <a:xfrm>
            <a:off x="1539306" y="4301629"/>
            <a:ext cx="3200400" cy="4572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Dissemination with Choices</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7" name="Rounded Rectangle 6"/>
          <p:cNvSpPr/>
          <p:nvPr/>
        </p:nvSpPr>
        <p:spPr bwMode="auto">
          <a:xfrm>
            <a:off x="3194514" y="3760793"/>
            <a:ext cx="1545192" cy="457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Files</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2" name="Rounded Rectangle 11"/>
          <p:cNvSpPr/>
          <p:nvPr/>
        </p:nvSpPr>
        <p:spPr bwMode="auto">
          <a:xfrm>
            <a:off x="1539305" y="3760793"/>
            <a:ext cx="1509222" cy="457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Services</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3" name="Rounded Rectangle 12"/>
          <p:cNvSpPr/>
          <p:nvPr/>
        </p:nvSpPr>
        <p:spPr bwMode="auto">
          <a:xfrm>
            <a:off x="1539305" y="3219957"/>
            <a:ext cx="1509222" cy="457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Capability</a:t>
            </a:r>
          </a:p>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Choices</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14" name="Rounded Rectangle 13"/>
          <p:cNvSpPr/>
          <p:nvPr/>
        </p:nvSpPr>
        <p:spPr bwMode="auto">
          <a:xfrm>
            <a:off x="3194514" y="3219957"/>
            <a:ext cx="1545192" cy="457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Format</a:t>
            </a:r>
          </a:p>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Choices</a:t>
            </a:r>
            <a:endParaRPr lang="en-US" sz="1400" b="1" dirty="0">
              <a:solidFill>
                <a:srgbClr val="000000"/>
              </a:solidFill>
              <a:latin typeface="Arial" charset="0"/>
              <a:ea typeface="ＭＳ Ｐゴシック" pitchFamily="16" charset="-128"/>
              <a:cs typeface="ＭＳ Ｐゴシック" pitchFamily="-97" charset="-128"/>
            </a:endParaRPr>
          </a:p>
        </p:txBody>
      </p:sp>
      <p:sp>
        <p:nvSpPr>
          <p:cNvPr id="24" name="Rounded Rectangle 23"/>
          <p:cNvSpPr/>
          <p:nvPr/>
        </p:nvSpPr>
        <p:spPr bwMode="auto">
          <a:xfrm>
            <a:off x="1539306" y="2679121"/>
            <a:ext cx="3200400" cy="45720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smtClean="0">
                <a:solidFill>
                  <a:srgbClr val="000000"/>
                </a:solidFill>
                <a:latin typeface="Arial" charset="0"/>
                <a:ea typeface="ＭＳ Ｐゴシック" pitchFamily="16" charset="-128"/>
                <a:cs typeface="ＭＳ Ｐゴシック" pitchFamily="-97" charset="-128"/>
              </a:rPr>
              <a:t>ArcGIS Online or </a:t>
            </a:r>
            <a:r>
              <a:rPr lang="en-US" sz="1400" b="1" dirty="0" err="1" smtClean="0">
                <a:solidFill>
                  <a:srgbClr val="000000"/>
                </a:solidFill>
                <a:latin typeface="Arial" charset="0"/>
                <a:ea typeface="ＭＳ Ｐゴシック" pitchFamily="16" charset="-128"/>
                <a:cs typeface="ＭＳ Ｐゴシック" pitchFamily="-97" charset="-128"/>
              </a:rPr>
              <a:t>on-premise</a:t>
            </a:r>
            <a:r>
              <a:rPr lang="en-US" sz="1400" b="1" dirty="0" smtClean="0">
                <a:solidFill>
                  <a:srgbClr val="000000"/>
                </a:solidFill>
                <a:latin typeface="Arial" charset="0"/>
                <a:ea typeface="ＭＳ Ｐゴシック" pitchFamily="16" charset="-128"/>
                <a:cs typeface="ＭＳ Ｐゴシック" pitchFamily="-97" charset="-128"/>
              </a:rPr>
              <a:t> Portal</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121" y="1665818"/>
            <a:ext cx="5214208" cy="4908390"/>
          </a:xfrm>
          <a:prstGeom prst="ellipse">
            <a:avLst/>
          </a:prstGeom>
        </p:spPr>
      </p:pic>
    </p:spTree>
    <p:extLst>
      <p:ext uri="{BB962C8B-B14F-4D97-AF65-F5344CB8AC3E}">
        <p14:creationId xmlns:p14="http://schemas.microsoft.com/office/powerpoint/2010/main" val="1331251025"/>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2191996" cy="685799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9008" y="2587431"/>
            <a:ext cx="6073985" cy="1878011"/>
          </a:xfrm>
          <a:prstGeom prst="rect">
            <a:avLst/>
          </a:prstGeom>
        </p:spPr>
      </p:pic>
    </p:spTree>
    <p:extLst>
      <p:ext uri="{BB962C8B-B14F-4D97-AF65-F5344CB8AC3E}">
        <p14:creationId xmlns:p14="http://schemas.microsoft.com/office/powerpoint/2010/main" val="202781574"/>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_Corporate_Template-Dark" id="{62A57839-816C-DD40-89BF-1C32BC75980C}" vid="{B3749CB9-E79A-FB42-8D76-A7C3AB67D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mso-contentType ?>
<FormTemplates xmlns="http://schemas.microsoft.com/sharepoint/v3/contenttype/forms">
  <Display>DocumentLibraryForm</Display>
  <Edit>DocumentLibraryForm</Edit>
  <New>DocumentLibraryForm</New>
</FormTemplates>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ct:contentTypeSchema xmlns:ct="http://schemas.microsoft.com/office/2006/metadata/contentType" xmlns:ma="http://schemas.microsoft.com/office/2006/metadata/properties/metaAttributes" ct:_="" ma:_="" ma:contentTypeName="Document" ma:contentTypeID="0x010100AA98D26B3FE47540B846DEE04C6C189E" ma:contentTypeVersion="3" ma:contentTypeDescription="Create a new document." ma:contentTypeScope="" ma:versionID="a7de433f1650f1652c98ccbdfacec4b3">
  <xsd:schema xmlns:xsd="http://www.w3.org/2001/XMLSchema" xmlns:xs="http://www.w3.org/2001/XMLSchema" xmlns:p="http://schemas.microsoft.com/office/2006/metadata/properties" targetNamespace="http://schemas.microsoft.com/office/2006/metadata/properties" ma:root="true" ma:fieldsID="cf7914bddd9b68a34ec1b2f13fddefd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E51124-E413-4DA5-9E06-A6EB32D0C127}">
  <ds:schemaRefs>
    <ds:schemaRef ds:uri="ESRI.ArcGIS.Mapping.OfficeIntegration.PowerPointInfo"/>
  </ds:schemaRefs>
</ds:datastoreItem>
</file>

<file path=customXml/itemProps2.xml><?xml version="1.0" encoding="utf-8"?>
<ds:datastoreItem xmlns:ds="http://schemas.openxmlformats.org/officeDocument/2006/customXml" ds:itemID="{5B58CDD1-2BF6-415B-A256-DBBCC6A48D56}">
  <ds:schemaRefs>
    <ds:schemaRef ds:uri="ESRI.ArcGIS.Mapping.OfficeIntegration.PowerPointInfo"/>
  </ds:schemaRefs>
</ds:datastoreItem>
</file>

<file path=customXml/itemProps3.xml><?xml version="1.0" encoding="utf-8"?>
<ds:datastoreItem xmlns:ds="http://schemas.openxmlformats.org/officeDocument/2006/customXml" ds:itemID="{B0302D17-5923-4CC0-9EB4-0E57930F5A8E}">
  <ds:schemaRefs>
    <ds:schemaRef ds:uri="ESRI.ArcGIS.Mapping.OfficeIntegration.PowerPointInfo"/>
  </ds:schemaRefs>
</ds:datastoreItem>
</file>

<file path=customXml/itemProps4.xml><?xml version="1.0" encoding="utf-8"?>
<ds:datastoreItem xmlns:ds="http://schemas.openxmlformats.org/officeDocument/2006/customXml" ds:itemID="{A77C5B54-CA1C-4010-8D5D-ED406825EBB7}">
  <ds:schemaRefs>
    <ds:schemaRef ds:uri="ESRI.ArcGIS.Mapping.OfficeIntegration.PowerPointInfo"/>
  </ds:schemaRefs>
</ds:datastoreItem>
</file>

<file path=customXml/itemProps5.xml><?xml version="1.0" encoding="utf-8"?>
<ds:datastoreItem xmlns:ds="http://schemas.openxmlformats.org/officeDocument/2006/customXml" ds:itemID="{76859AF2-E75C-459B-8657-EEEA80BC8153}">
  <ds:schemaRefs>
    <ds:schemaRef ds:uri="ESRI.ArcGIS.Mapping.OfficeIntegration.PowerPointInfo"/>
  </ds:schemaRefs>
</ds:datastoreItem>
</file>

<file path=customXml/itemProps6.xml><?xml version="1.0" encoding="utf-8"?>
<ds:datastoreItem xmlns:ds="http://schemas.openxmlformats.org/officeDocument/2006/customXml" ds:itemID="{DA46DABE-45F1-4E65-A939-497CB70F357D}">
  <ds:schemaRefs>
    <ds:schemaRef ds:uri="ESRI.ArcGIS.Mapping.OfficeIntegration.PowerPointInfo"/>
  </ds:schemaRefs>
</ds:datastoreItem>
</file>

<file path=customXml/itemProps7.xml><?xml version="1.0" encoding="utf-8"?>
<ds:datastoreItem xmlns:ds="http://schemas.openxmlformats.org/officeDocument/2006/customXml" ds:itemID="{E1A338E5-2E37-4973-87E6-4C02B0B7F460}">
  <ds:schemaRefs>
    <ds:schemaRef ds:uri="http://schemas.microsoft.com/sharepoint/v3/contenttype/forms"/>
  </ds:schemaRefs>
</ds:datastoreItem>
</file>

<file path=customXml/itemProps8.xml><?xml version="1.0" encoding="utf-8"?>
<ds:datastoreItem xmlns:ds="http://schemas.openxmlformats.org/officeDocument/2006/customXml" ds:itemID="{53220D22-8257-492D-8F60-ECE474D7C478}">
  <ds:schemaRefs>
    <ds:schemaRef ds:uri="ESRI.ArcGIS.Mapping.OfficeIntegration.PowerPointInfo"/>
  </ds:schemaRefs>
</ds:datastoreItem>
</file>

<file path=customXml/itemProps9.xml><?xml version="1.0" encoding="utf-8"?>
<ds:datastoreItem xmlns:ds="http://schemas.openxmlformats.org/officeDocument/2006/customXml" ds:itemID="{352E5095-9B98-4AF0-9861-BDC020ABBCFC}">
  <ds:schemaRefs>
    <ds:schemaRef ds:uri="ESRI.ArcGIS.Mapping.OfficeIntegration.PowerPointInfo"/>
  </ds:schemaRefs>
</ds:datastoreItem>
</file>

<file path=customXml/itemProps10.xml><?xml version="1.0" encoding="utf-8"?>
<ds:datastoreItem xmlns:ds="http://schemas.openxmlformats.org/officeDocument/2006/customXml" ds:itemID="{71658D62-F010-45F1-9326-EDC465FED48E}">
  <ds:schemaRefs>
    <ds:schemaRef ds:uri="ESRI.ArcGIS.Mapping.OfficeIntegration.PowerPointInfo"/>
  </ds:schemaRefs>
</ds:datastoreItem>
</file>

<file path=customXml/itemProps11.xml><?xml version="1.0" encoding="utf-8"?>
<ds:datastoreItem xmlns:ds="http://schemas.openxmlformats.org/officeDocument/2006/customXml" ds:itemID="{EE9F405B-FE7A-4AB8-9CB8-9A75FBA69A95}">
  <ds:schemaRefs>
    <ds:schemaRef ds:uri="ESRI.ArcGIS.Mapping.OfficeIntegration.PowerPointInfo"/>
  </ds:schemaRefs>
</ds:datastoreItem>
</file>

<file path=customXml/itemProps12.xml><?xml version="1.0" encoding="utf-8"?>
<ds:datastoreItem xmlns:ds="http://schemas.openxmlformats.org/officeDocument/2006/customXml" ds:itemID="{AB25B40B-929A-4CD0-B9AB-7142442027B6}">
  <ds:schemaRefs>
    <ds:schemaRef ds:uri="ESRI.ArcGIS.Mapping.OfficeIntegration.PowerPointInfo"/>
  </ds:schemaRefs>
</ds:datastoreItem>
</file>

<file path=customXml/itemProps13.xml><?xml version="1.0" encoding="utf-8"?>
<ds:datastoreItem xmlns:ds="http://schemas.openxmlformats.org/officeDocument/2006/customXml" ds:itemID="{096117C4-1661-4D3B-B9F6-BC19E0F3E90B}">
  <ds:schemaRefs>
    <ds:schemaRef ds:uri="ESRI.ArcGIS.Mapping.OfficeIntegration.PowerPointInfo"/>
  </ds:schemaRefs>
</ds:datastoreItem>
</file>

<file path=customXml/itemProps14.xml><?xml version="1.0" encoding="utf-8"?>
<ds:datastoreItem xmlns:ds="http://schemas.openxmlformats.org/officeDocument/2006/customXml" ds:itemID="{C3102E66-5C5A-4AAF-9C94-24819091B61E}">
  <ds:schemaRefs>
    <ds:schemaRef ds:uri="ESRI.ArcGIS.Mapping.OfficeIntegration.PowerPointInfo"/>
  </ds:schemaRefs>
</ds:datastoreItem>
</file>

<file path=customXml/itemProps15.xml><?xml version="1.0" encoding="utf-8"?>
<ds:datastoreItem xmlns:ds="http://schemas.openxmlformats.org/officeDocument/2006/customXml" ds:itemID="{2C9ABD96-756D-41D3-909F-6F7B4C6B6E1F}">
  <ds:schemaRefs>
    <ds:schemaRef ds:uri="ESRI.ArcGIS.Mapping.OfficeIntegration.PowerPointInfo"/>
  </ds:schemaRefs>
</ds:datastoreItem>
</file>

<file path=customXml/itemProps16.xml><?xml version="1.0" encoding="utf-8"?>
<ds:datastoreItem xmlns:ds="http://schemas.openxmlformats.org/officeDocument/2006/customXml" ds:itemID="{7684026F-E81F-4167-824A-3AA1BAEAE133}">
  <ds:schemaRefs>
    <ds:schemaRef ds:uri="ESRI.ArcGIS.Mapping.OfficeIntegration.PowerPointInfo"/>
  </ds:schemaRefs>
</ds:datastoreItem>
</file>

<file path=customXml/itemProps17.xml><?xml version="1.0" encoding="utf-8"?>
<ds:datastoreItem xmlns:ds="http://schemas.openxmlformats.org/officeDocument/2006/customXml" ds:itemID="{6D2D132B-596B-4D69-A43B-566EB6C10C03}">
  <ds:schemaRefs>
    <ds:schemaRef ds:uri="ESRI.ArcGIS.Mapping.OfficeIntegration.PowerPointInfo"/>
  </ds:schemaRefs>
</ds:datastoreItem>
</file>

<file path=customXml/itemProps18.xml><?xml version="1.0" encoding="utf-8"?>
<ds:datastoreItem xmlns:ds="http://schemas.openxmlformats.org/officeDocument/2006/customXml" ds:itemID="{D32008F3-64AC-45EB-A05B-F6120AE62290}">
  <ds:schemaRefs>
    <ds:schemaRef ds:uri="ESRI.ArcGIS.Mapping.OfficeIntegration.PowerPointInfo"/>
  </ds:schemaRefs>
</ds:datastoreItem>
</file>

<file path=customXml/itemProps19.xml><?xml version="1.0" encoding="utf-8"?>
<ds:datastoreItem xmlns:ds="http://schemas.openxmlformats.org/officeDocument/2006/customXml" ds:itemID="{10846DB9-88C0-41D7-ACE4-BEC3A7488A03}">
  <ds:schemaRefs>
    <ds:schemaRef ds:uri="ESRI.ArcGIS.Mapping.OfficeIntegration.PowerPointInfo"/>
  </ds:schemaRefs>
</ds:datastoreItem>
</file>

<file path=customXml/itemProps20.xml><?xml version="1.0" encoding="utf-8"?>
<ds:datastoreItem xmlns:ds="http://schemas.openxmlformats.org/officeDocument/2006/customXml" ds:itemID="{3E253610-1BBE-4C16-A1DA-4D6F07A3A74E}">
  <ds:schemaRefs>
    <ds:schemaRef ds:uri="ESRI.ArcGIS.Mapping.OfficeIntegration.PowerPointInfo"/>
  </ds:schemaRefs>
</ds:datastoreItem>
</file>

<file path=customXml/itemProps21.xml><?xml version="1.0" encoding="utf-8"?>
<ds:datastoreItem xmlns:ds="http://schemas.openxmlformats.org/officeDocument/2006/customXml" ds:itemID="{EB8D7141-3508-4B4E-8051-37E3E4C09D17}">
  <ds:schemaRefs>
    <ds:schemaRef ds:uri="ESRI.ArcGIS.Mapping.OfficeIntegration.PowerPointInfo"/>
  </ds:schemaRefs>
</ds:datastoreItem>
</file>

<file path=customXml/itemProps22.xml><?xml version="1.0" encoding="utf-8"?>
<ds:datastoreItem xmlns:ds="http://schemas.openxmlformats.org/officeDocument/2006/customXml" ds:itemID="{B7E6AAC2-10E8-4F0C-BCC5-34BD332F8972}">
  <ds:schemaRefs>
    <ds:schemaRef ds:uri="ESRI.ArcGIS.Mapping.OfficeIntegration.PowerPointInfo"/>
  </ds:schemaRefs>
</ds:datastoreItem>
</file>

<file path=customXml/itemProps23.xml><?xml version="1.0" encoding="utf-8"?>
<ds:datastoreItem xmlns:ds="http://schemas.openxmlformats.org/officeDocument/2006/customXml" ds:itemID="{7147CA22-2BC4-4917-83D2-7CA4C34A80D4}">
  <ds:schemaRefs>
    <ds:schemaRef ds:uri="ESRI.ArcGIS.Mapping.OfficeIntegration.PowerPointInfo"/>
  </ds:schemaRefs>
</ds:datastoreItem>
</file>

<file path=customXml/itemProps24.xml><?xml version="1.0" encoding="utf-8"?>
<ds:datastoreItem xmlns:ds="http://schemas.openxmlformats.org/officeDocument/2006/customXml" ds:itemID="{9E56F111-9E55-4604-91C2-8352AE933430}">
  <ds:schemaRefs>
    <ds:schemaRef ds:uri="ESRI.ArcGIS.Mapping.OfficeIntegration.PowerPointInfo"/>
  </ds:schemaRefs>
</ds:datastoreItem>
</file>

<file path=customXml/itemProps25.xml><?xml version="1.0" encoding="utf-8"?>
<ds:datastoreItem xmlns:ds="http://schemas.openxmlformats.org/officeDocument/2006/customXml" ds:itemID="{86B5FFB5-BF2F-45EA-BC75-C41726A8F251}">
  <ds:schemaRefs>
    <ds:schemaRef ds:uri="ESRI.ArcGIS.Mapping.OfficeIntegration.PowerPointInfo"/>
  </ds:schemaRefs>
</ds:datastoreItem>
</file>

<file path=customXml/itemProps26.xml><?xml version="1.0" encoding="utf-8"?>
<ds:datastoreItem xmlns:ds="http://schemas.openxmlformats.org/officeDocument/2006/customXml" ds:itemID="{905F88FE-324F-4FBE-89BB-9CEE04D6CACF}">
  <ds:schemaRefs>
    <ds:schemaRef ds:uri="ESRI.ArcGIS.Mapping.OfficeIntegration.PowerPointInfo"/>
  </ds:schemaRefs>
</ds:datastoreItem>
</file>

<file path=customXml/itemProps27.xml><?xml version="1.0" encoding="utf-8"?>
<ds:datastoreItem xmlns:ds="http://schemas.openxmlformats.org/officeDocument/2006/customXml" ds:itemID="{16EF6D11-DC4F-410C-A4BF-DF081B432591}">
  <ds:schemaRefs>
    <ds:schemaRef ds:uri="ESRI.ArcGIS.Mapping.OfficeIntegration.PowerPointInfo"/>
  </ds:schemaRefs>
</ds:datastoreItem>
</file>

<file path=customXml/itemProps28.xml><?xml version="1.0" encoding="utf-8"?>
<ds:datastoreItem xmlns:ds="http://schemas.openxmlformats.org/officeDocument/2006/customXml" ds:itemID="{DE4ACD9E-0233-451D-890D-5732E05DB574}">
  <ds:schemaRefs>
    <ds:schemaRef ds:uri="ESRI.ArcGIS.Mapping.OfficeIntegration.PowerPointInfo"/>
  </ds:schemaRefs>
</ds:datastoreItem>
</file>

<file path=customXml/itemProps29.xml><?xml version="1.0" encoding="utf-8"?>
<ds:datastoreItem xmlns:ds="http://schemas.openxmlformats.org/officeDocument/2006/customXml" ds:itemID="{FDE85643-3216-4103-A1BD-63F5E1D42D73}">
  <ds:schemaRefs>
    <ds:schemaRef ds:uri="ESRI.ArcGIS.Mapping.OfficeIntegration.PowerPointInfo"/>
  </ds:schemaRefs>
</ds:datastoreItem>
</file>

<file path=customXml/itemProps30.xml><?xml version="1.0" encoding="utf-8"?>
<ds:datastoreItem xmlns:ds="http://schemas.openxmlformats.org/officeDocument/2006/customXml" ds:itemID="{22A42D4B-0AAE-44C9-A2EF-48BDE1C5260A}">
  <ds:schemaRefs>
    <ds:schemaRef ds:uri="ESRI.ArcGIS.Mapping.OfficeIntegration.PowerPointInfo"/>
  </ds:schemaRefs>
</ds:datastoreItem>
</file>

<file path=customXml/itemProps31.xml><?xml version="1.0" encoding="utf-8"?>
<ds:datastoreItem xmlns:ds="http://schemas.openxmlformats.org/officeDocument/2006/customXml" ds:itemID="{5A1E471A-DB16-4174-9D85-6F159A344CDB}">
  <ds:schemaRefs>
    <ds:schemaRef ds:uri="ESRI.ArcGIS.Mapping.OfficeIntegration.PowerPointInfo"/>
  </ds:schemaRefs>
</ds:datastoreItem>
</file>

<file path=customXml/itemProps32.xml><?xml version="1.0" encoding="utf-8"?>
<ds:datastoreItem xmlns:ds="http://schemas.openxmlformats.org/officeDocument/2006/customXml" ds:itemID="{E559A846-F914-4753-A2DC-D33AFE44114C}">
  <ds:schemaRefs>
    <ds:schemaRef ds:uri="ESRI.ArcGIS.Mapping.OfficeIntegration.PowerPointInfo"/>
  </ds:schemaRefs>
</ds:datastoreItem>
</file>

<file path=customXml/itemProps33.xml><?xml version="1.0" encoding="utf-8"?>
<ds:datastoreItem xmlns:ds="http://schemas.openxmlformats.org/officeDocument/2006/customXml" ds:itemID="{55235559-86B9-428B-8DAF-8EE6262226D5}">
  <ds:schemaRefs>
    <ds:schemaRef ds:uri="ESRI.ArcGIS.Mapping.OfficeIntegration.PowerPointInfo"/>
  </ds:schemaRefs>
</ds:datastoreItem>
</file>

<file path=customXml/itemProps34.xml><?xml version="1.0" encoding="utf-8"?>
<ds:datastoreItem xmlns:ds="http://schemas.openxmlformats.org/officeDocument/2006/customXml" ds:itemID="{33F5FE6F-FF86-471A-919E-6C74E3669390}">
  <ds:schemaRefs>
    <ds:schemaRef ds:uri="ESRI.ArcGIS.Mapping.OfficeIntegration.PowerPointInfo"/>
  </ds:schemaRefs>
</ds:datastoreItem>
</file>

<file path=customXml/itemProps35.xml><?xml version="1.0" encoding="utf-8"?>
<ds:datastoreItem xmlns:ds="http://schemas.openxmlformats.org/officeDocument/2006/customXml" ds:itemID="{612F64FD-E61D-43DE-A84B-8FC0DA8FC26C}">
  <ds:schemaRefs>
    <ds:schemaRef ds:uri="ESRI.ArcGIS.Mapping.OfficeIntegration.PowerPointInfo"/>
  </ds:schemaRefs>
</ds:datastoreItem>
</file>

<file path=customXml/itemProps36.xml><?xml version="1.0" encoding="utf-8"?>
<ds:datastoreItem xmlns:ds="http://schemas.openxmlformats.org/officeDocument/2006/customXml" ds:itemID="{A1C470D9-ADB8-4CF2-8485-E90F803482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7.xml><?xml version="1.0" encoding="utf-8"?>
<ds:datastoreItem xmlns:ds="http://schemas.openxmlformats.org/officeDocument/2006/customXml" ds:itemID="{E940B40D-12DB-4BFA-BBB6-2269FD71FF92}">
  <ds:schemaRefs>
    <ds:schemaRef ds:uri="ESRI.ArcGIS.Mapping.OfficeIntegration.PowerPointInfo"/>
  </ds:schemaRefs>
</ds:datastoreItem>
</file>

<file path=customXml/itemProps38.xml><?xml version="1.0" encoding="utf-8"?>
<ds:datastoreItem xmlns:ds="http://schemas.openxmlformats.org/officeDocument/2006/customXml" ds:itemID="{D4E2A01F-BEC1-4558-9AD1-A87ED70D910B}">
  <ds:schemaRefs>
    <ds:schemaRef ds:uri="ESRI.ArcGIS.Mapping.OfficeIntegration.PowerPointInfo"/>
  </ds:schemaRefs>
</ds:datastoreItem>
</file>

<file path=customXml/itemProps39.xml><?xml version="1.0" encoding="utf-8"?>
<ds:datastoreItem xmlns:ds="http://schemas.openxmlformats.org/officeDocument/2006/customXml" ds:itemID="{9DC677B7-6D9E-42B7-AD1F-75D1804EAF7D}">
  <ds:schemaRefs>
    <ds:schemaRef ds:uri="ESRI.ArcGIS.Mapping.OfficeIntegration.PowerPointInfo"/>
  </ds:schemaRefs>
</ds:datastoreItem>
</file>

<file path=customXml/itemProps40.xml><?xml version="1.0" encoding="utf-8"?>
<ds:datastoreItem xmlns:ds="http://schemas.openxmlformats.org/officeDocument/2006/customXml" ds:itemID="{8EED6C1C-A455-42E4-8CBE-649F5A755068}">
  <ds:schemaRefs>
    <ds:schemaRef ds:uri="ESRI.ArcGIS.Mapping.OfficeIntegration.PowerPointInfo"/>
  </ds:schemaRefs>
</ds:datastoreItem>
</file>

<file path=customXml/itemProps41.xml><?xml version="1.0" encoding="utf-8"?>
<ds:datastoreItem xmlns:ds="http://schemas.openxmlformats.org/officeDocument/2006/customXml" ds:itemID="{F29452FE-972E-43F8-B54C-969F4C69C00B}">
  <ds:schemaRefs>
    <ds:schemaRef ds:uri="ESRI.ArcGIS.Mapping.OfficeIntegration.PowerPointInfo"/>
  </ds:schemaRefs>
</ds:datastoreItem>
</file>

<file path=customXml/itemProps42.xml><?xml version="1.0" encoding="utf-8"?>
<ds:datastoreItem xmlns:ds="http://schemas.openxmlformats.org/officeDocument/2006/customXml" ds:itemID="{4ADFB689-BC87-4869-ADD0-8C3555150450}">
  <ds:schemaRefs>
    <ds:schemaRef ds:uri="ESRI.ArcGIS.Mapping.OfficeIntegration.PowerPointInfo"/>
  </ds:schemaRefs>
</ds:datastoreItem>
</file>

<file path=customXml/itemProps43.xml><?xml version="1.0" encoding="utf-8"?>
<ds:datastoreItem xmlns:ds="http://schemas.openxmlformats.org/officeDocument/2006/customXml" ds:itemID="{9E8787D6-C7B8-48EC-8C13-4069AE6320BD}">
  <ds:schemaRefs>
    <ds:schemaRef ds:uri="ESRI.ArcGIS.Mapping.OfficeIntegration.PowerPointInfo"/>
  </ds:schemaRefs>
</ds:datastoreItem>
</file>

<file path=customXml/itemProps44.xml><?xml version="1.0" encoding="utf-8"?>
<ds:datastoreItem xmlns:ds="http://schemas.openxmlformats.org/officeDocument/2006/customXml" ds:itemID="{C1BF2448-6CBA-44DB-9E22-BED59BA834DF}">
  <ds:schemaRefs>
    <ds:schemaRef ds:uri="ESRI.ArcGIS.Mapping.OfficeIntegration.PowerPointInfo"/>
  </ds:schemaRefs>
</ds:datastoreItem>
</file>

<file path=customXml/itemProps45.xml><?xml version="1.0" encoding="utf-8"?>
<ds:datastoreItem xmlns:ds="http://schemas.openxmlformats.org/officeDocument/2006/customXml" ds:itemID="{EF0D8C03-B10D-4D20-AC38-CA6799A7A314}">
  <ds:schemaRefs>
    <ds:schemaRef ds:uri="ESRI.ArcGIS.Mapping.OfficeIntegration.PowerPointInfo"/>
  </ds:schemaRefs>
</ds:datastoreItem>
</file>

<file path=customXml/itemProps46.xml><?xml version="1.0" encoding="utf-8"?>
<ds:datastoreItem xmlns:ds="http://schemas.openxmlformats.org/officeDocument/2006/customXml" ds:itemID="{C4AF463C-FA8B-436D-9853-3318650FDAB8}">
  <ds:schemaRefs>
    <ds:schemaRef ds:uri="ESRI.ArcGIS.Mapping.OfficeIntegration.PowerPointInfo"/>
  </ds:schemaRefs>
</ds:datastoreItem>
</file>

<file path=customXml/itemProps47.xml><?xml version="1.0" encoding="utf-8"?>
<ds:datastoreItem xmlns:ds="http://schemas.openxmlformats.org/officeDocument/2006/customXml" ds:itemID="{18DF8D07-6137-4D85-8010-4650942E033A}">
  <ds:schemaRefs>
    <ds:schemaRef ds:uri="ESRI.ArcGIS.Mapping.OfficeIntegration.PowerPointInfo"/>
  </ds:schemaRefs>
</ds:datastoreItem>
</file>

<file path=customXml/itemProps48.xml><?xml version="1.0" encoding="utf-8"?>
<ds:datastoreItem xmlns:ds="http://schemas.openxmlformats.org/officeDocument/2006/customXml" ds:itemID="{AC4EB402-C456-4A26-8A92-B48606FF9264}">
  <ds:schemaRefs>
    <ds:schemaRef ds:uri="ESRI.ArcGIS.Mapping.OfficeIntegration.PowerPointInfo"/>
  </ds:schemaRefs>
</ds:datastoreItem>
</file>

<file path=customXml/itemProps49.xml><?xml version="1.0" encoding="utf-8"?>
<ds:datastoreItem xmlns:ds="http://schemas.openxmlformats.org/officeDocument/2006/customXml" ds:itemID="{DB399249-DB96-4601-9BA5-97791613CF3A}">
  <ds:schemaRefs>
    <ds:schemaRef ds:uri="ESRI.ArcGIS.Mapping.OfficeIntegration.PowerPointInfo"/>
  </ds:schemaRefs>
</ds:datastoreItem>
</file>

<file path=customXml/itemProps50.xml><?xml version="1.0" encoding="utf-8"?>
<ds:datastoreItem xmlns:ds="http://schemas.openxmlformats.org/officeDocument/2006/customXml" ds:itemID="{4ADFB73A-380D-41FC-8C37-7155886326FA}">
  <ds:schemaRefs>
    <ds:schemaRef ds:uri="ESRI.ArcGIS.Mapping.OfficeIntegration.PowerPointInfo"/>
  </ds:schemaRefs>
</ds:datastoreItem>
</file>

<file path=customXml/itemProps51.xml><?xml version="1.0" encoding="utf-8"?>
<ds:datastoreItem xmlns:ds="http://schemas.openxmlformats.org/officeDocument/2006/customXml" ds:itemID="{A2D97EB6-C9B5-45C6-85A6-D4FE6E1D9856}">
  <ds:schemaRefs>
    <ds:schemaRef ds:uri="ESRI.ArcGIS.Mapping.OfficeIntegration.PowerPointInfo"/>
  </ds:schemaRefs>
</ds:datastoreItem>
</file>

<file path=customXml/itemProps52.xml><?xml version="1.0" encoding="utf-8"?>
<ds:datastoreItem xmlns:ds="http://schemas.openxmlformats.org/officeDocument/2006/customXml" ds:itemID="{94844715-80D4-4BDB-8DF0-52D9314E2485}">
  <ds:schemaRefs>
    <ds:schemaRef ds:uri="ESRI.ArcGIS.Mapping.OfficeIntegration.PowerPointInfo"/>
  </ds:schemaRefs>
</ds:datastoreItem>
</file>

<file path=customXml/itemProps53.xml><?xml version="1.0" encoding="utf-8"?>
<ds:datastoreItem xmlns:ds="http://schemas.openxmlformats.org/officeDocument/2006/customXml" ds:itemID="{E5F80E3B-5636-41B2-898D-5D17189605B7}">
  <ds:schemaRefs>
    <ds:schemaRef ds:uri="ESRI.ArcGIS.Mapping.OfficeIntegration.PowerPointInfo"/>
  </ds:schemaRefs>
</ds:datastoreItem>
</file>

<file path=customXml/itemProps54.xml><?xml version="1.0" encoding="utf-8"?>
<ds:datastoreItem xmlns:ds="http://schemas.openxmlformats.org/officeDocument/2006/customXml" ds:itemID="{D6F15B81-7660-4E9F-B613-8AA4F84B6DA3}">
  <ds:schemaRefs>
    <ds:schemaRef ds:uri="ESRI.ArcGIS.Mapping.OfficeIntegration.PowerPointInfo"/>
  </ds:schemaRefs>
</ds:datastoreItem>
</file>

<file path=customXml/itemProps55.xml><?xml version="1.0" encoding="utf-8"?>
<ds:datastoreItem xmlns:ds="http://schemas.openxmlformats.org/officeDocument/2006/customXml" ds:itemID="{328DCA66-548E-4424-83E1-09FFD45EE4B0}">
  <ds:schemaRefs>
    <ds:schemaRef ds:uri="ESRI.ArcGIS.Mapping.OfficeIntegration.PowerPointInfo"/>
  </ds:schemaRefs>
</ds:datastoreItem>
</file>

<file path=customXml/itemProps56.xml><?xml version="1.0" encoding="utf-8"?>
<ds:datastoreItem xmlns:ds="http://schemas.openxmlformats.org/officeDocument/2006/customXml" ds:itemID="{3A5DA3C3-46A0-47F8-855A-99C7684A98A2}">
  <ds:schemaRefs>
    <ds:schemaRef ds:uri="ESRI.ArcGIS.Mapping.OfficeIntegration.PowerPointInfo"/>
  </ds:schemaRefs>
</ds:datastoreItem>
</file>

<file path=customXml/itemProps57.xml><?xml version="1.0" encoding="utf-8"?>
<ds:datastoreItem xmlns:ds="http://schemas.openxmlformats.org/officeDocument/2006/customXml" ds:itemID="{E47732B9-9C1B-4723-B4AA-A21238C5DF44}">
  <ds:schemaRefs>
    <ds:schemaRef ds:uri="ESRI.ArcGIS.Mapping.OfficeIntegration.PowerPointInfo"/>
  </ds:schemaRefs>
</ds:datastoreItem>
</file>

<file path=customXml/itemProps58.xml><?xml version="1.0" encoding="utf-8"?>
<ds:datastoreItem xmlns:ds="http://schemas.openxmlformats.org/officeDocument/2006/customXml" ds:itemID="{AE5A340C-916E-449C-AA30-CD41B151A0D4}">
  <ds:schemaRefs>
    <ds:schemaRef ds:uri="ESRI.ArcGIS.Mapping.OfficeIntegration.PowerPointInfo"/>
  </ds:schemaRefs>
</ds:datastoreItem>
</file>

<file path=customXml/itemProps59.xml><?xml version="1.0" encoding="utf-8"?>
<ds:datastoreItem xmlns:ds="http://schemas.openxmlformats.org/officeDocument/2006/customXml" ds:itemID="{039A5E78-EC42-40DE-A05E-1C7FCA140310}">
  <ds:schemaRefs>
    <ds:schemaRef ds:uri="ESRI.ArcGIS.Mapping.OfficeIntegration.PowerPointInfo"/>
  </ds:schemaRefs>
</ds:datastoreItem>
</file>

<file path=customXml/itemProps60.xml><?xml version="1.0" encoding="utf-8"?>
<ds:datastoreItem xmlns:ds="http://schemas.openxmlformats.org/officeDocument/2006/customXml" ds:itemID="{653D88A7-0F5E-41C5-A5C5-47DF37C594C5}">
  <ds:schemaRefs>
    <ds:schemaRef ds:uri="ESRI.ArcGIS.Mapping.OfficeIntegration.PowerPointInfo"/>
  </ds:schemaRefs>
</ds:datastoreItem>
</file>

<file path=customXml/itemProps61.xml><?xml version="1.0" encoding="utf-8"?>
<ds:datastoreItem xmlns:ds="http://schemas.openxmlformats.org/officeDocument/2006/customXml" ds:itemID="{4617AF64-94DB-48BB-8BE2-3BCF6B12593F}">
  <ds:schemaRefs>
    <ds:schemaRef ds:uri="ESRI.ArcGIS.Mapping.OfficeIntegration.PowerPointInfo"/>
  </ds:schemaRefs>
</ds:datastoreItem>
</file>

<file path=customXml/itemProps62.xml><?xml version="1.0" encoding="utf-8"?>
<ds:datastoreItem xmlns:ds="http://schemas.openxmlformats.org/officeDocument/2006/customXml" ds:itemID="{2672FF5B-1ADC-45B0-9698-61421F5761E7}">
  <ds:schemaRefs>
    <ds:schemaRef ds:uri="ESRI.ArcGIS.Mapping.OfficeIntegration.PowerPointInfo"/>
  </ds:schemaRefs>
</ds:datastoreItem>
</file>

<file path=customXml/itemProps63.xml><?xml version="1.0" encoding="utf-8"?>
<ds:datastoreItem xmlns:ds="http://schemas.openxmlformats.org/officeDocument/2006/customXml" ds:itemID="{C9037CA3-5499-457D-8238-F29CBEBDF143}">
  <ds:schemaRefs>
    <ds:schemaRef ds:uri="ESRI.ArcGIS.Mapping.OfficeIntegration.PowerPointInfo"/>
  </ds:schemaRefs>
</ds:datastoreItem>
</file>

<file path=customXml/itemProps64.xml><?xml version="1.0" encoding="utf-8"?>
<ds:datastoreItem xmlns:ds="http://schemas.openxmlformats.org/officeDocument/2006/customXml" ds:itemID="{F6EFD530-1E3E-47B8-A55C-19EC63E3C655}">
  <ds:schemaRefs>
    <ds:schemaRef ds:uri="ESRI.ArcGIS.Mapping.OfficeIntegration.PowerPointInfo"/>
  </ds:schemaRefs>
</ds:datastoreItem>
</file>

<file path=customXml/itemProps65.xml><?xml version="1.0" encoding="utf-8"?>
<ds:datastoreItem xmlns:ds="http://schemas.openxmlformats.org/officeDocument/2006/customXml" ds:itemID="{7A70D44C-B768-49FE-A70F-C6199D3EE9A7}">
  <ds:schemaRefs>
    <ds:schemaRef ds:uri="ESRI.ArcGIS.Mapping.OfficeIntegration.PowerPointInfo"/>
  </ds:schemaRefs>
</ds:datastoreItem>
</file>

<file path=customXml/itemProps66.xml><?xml version="1.0" encoding="utf-8"?>
<ds:datastoreItem xmlns:ds="http://schemas.openxmlformats.org/officeDocument/2006/customXml" ds:itemID="{FB58F897-2A4D-4309-8E20-83FD28E6FE27}">
  <ds:schemaRefs>
    <ds:schemaRef ds:uri="ESRI.ArcGIS.Mapping.OfficeIntegration.PowerPointInfo"/>
  </ds:schemaRefs>
</ds:datastoreItem>
</file>

<file path=customXml/itemProps67.xml><?xml version="1.0" encoding="utf-8"?>
<ds:datastoreItem xmlns:ds="http://schemas.openxmlformats.org/officeDocument/2006/customXml" ds:itemID="{998905D7-FE59-48DE-A74A-5B0009B7827F}">
  <ds:schemaRefs>
    <ds:schemaRef ds:uri="ESRI.ArcGIS.Mapping.OfficeIntegration.PowerPointInfo"/>
  </ds:schemaRefs>
</ds:datastoreItem>
</file>

<file path=customXml/itemProps68.xml><?xml version="1.0" encoding="utf-8"?>
<ds:datastoreItem xmlns:ds="http://schemas.openxmlformats.org/officeDocument/2006/customXml" ds:itemID="{81E133DB-697E-4C10-B192-8899027B1EC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Esri_Corporate_Template</Template>
  <TotalTime>0</TotalTime>
  <Words>1053</Words>
  <Application>Microsoft Office PowerPoint</Application>
  <PresentationFormat>Widescreen</PresentationFormat>
  <Paragraphs>355</Paragraphs>
  <Slides>35</Slides>
  <Notes>27</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50" baseType="lpstr">
      <vt:lpstr>Arial Unicode MS</vt:lpstr>
      <vt:lpstr>ＭＳ Ｐゴシック</vt:lpstr>
      <vt:lpstr>Arial</vt:lpstr>
      <vt:lpstr>Avenir LT Std 45 Book</vt:lpstr>
      <vt:lpstr>Avenir LT Std 55 Roman</vt:lpstr>
      <vt:lpstr>Avenir LT Std 65 Medium</vt:lpstr>
      <vt:lpstr>Calibri</vt:lpstr>
      <vt:lpstr>Courier New</vt:lpstr>
      <vt:lpstr>Lucida Grande</vt:lpstr>
      <vt:lpstr>Open Sans</vt:lpstr>
      <vt:lpstr>Palatino Linotype</vt:lpstr>
      <vt:lpstr>Wingdings</vt:lpstr>
      <vt:lpstr>Esri_Corporate_Template-Dark</vt:lpstr>
      <vt:lpstr>Visio</vt:lpstr>
      <vt:lpstr>Bitmap Image</vt:lpstr>
      <vt:lpstr>Multidimensional Scientific Data  in ArcGIS</vt:lpstr>
      <vt:lpstr>Outline</vt:lpstr>
      <vt:lpstr>PowerPoint Presentation</vt:lpstr>
      <vt:lpstr>Scientific Multidimensional Data</vt:lpstr>
      <vt:lpstr>PowerPoint Presentation</vt:lpstr>
      <vt:lpstr>Challenges</vt:lpstr>
      <vt:lpstr>PowerPoint Presentation</vt:lpstr>
      <vt:lpstr>PowerPoint Presentation</vt:lpstr>
      <vt:lpstr>CF Convention</vt:lpstr>
      <vt:lpstr>What about Aggregation?</vt:lpstr>
      <vt:lpstr>Tabular View</vt:lpstr>
      <vt:lpstr>PowerPoint Presentation</vt:lpstr>
      <vt:lpstr>MODIS: Land Surface Temperature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Disseminating</vt:lpstr>
      <vt:lpstr>Sharing / WMS Support (for multi-dimensions)</vt:lpstr>
      <vt:lpstr>PowerPoint Presentation</vt:lpstr>
      <vt:lpstr>Services of Scientific Data</vt:lpstr>
      <vt:lpstr>NASA Global Imagery Browse Services (GIBS)</vt:lpstr>
      <vt:lpstr>NASA Global Imagery Browse Services (GIBS)</vt:lpstr>
      <vt:lpstr>Consuming Scientific Data Services</vt:lpstr>
      <vt:lpstr>Corrected Reflectance – Consumed in ArcGIS Desktop</vt:lpstr>
      <vt:lpstr>Corrected Reflectance in Map Viewer</vt:lpstr>
      <vt:lpstr>WMS in Dapple Earth Explorer</vt:lpstr>
      <vt:lpstr>Tell the story of your scientific data – Create Story Maps</vt:lpstr>
      <vt:lpstr>PowerPoint Presentation</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2017-03-14T19:48:56Z</dcterms:created>
  <dcterms:modified xsi:type="dcterms:W3CDTF">2017-07-25T05:26:55Z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0x010100AA98D26B3FE47540B846DEE04C6C189E</vt:lpwstr>
  </property>
</Properties>
</file>