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24"/>
  </p:notesMasterIdLst>
  <p:handoutMasterIdLst>
    <p:handoutMasterId r:id="rId25"/>
  </p:handoutMasterIdLst>
  <p:sldIdLst>
    <p:sldId id="276" r:id="rId2"/>
    <p:sldId id="315" r:id="rId3"/>
    <p:sldId id="316" r:id="rId4"/>
    <p:sldId id="363" r:id="rId5"/>
    <p:sldId id="320" r:id="rId6"/>
    <p:sldId id="360" r:id="rId7"/>
    <p:sldId id="358" r:id="rId8"/>
    <p:sldId id="347" r:id="rId9"/>
    <p:sldId id="348" r:id="rId10"/>
    <p:sldId id="350" r:id="rId11"/>
    <p:sldId id="334" r:id="rId12"/>
    <p:sldId id="352" r:id="rId13"/>
    <p:sldId id="364" r:id="rId14"/>
    <p:sldId id="365" r:id="rId15"/>
    <p:sldId id="367" r:id="rId16"/>
    <p:sldId id="366" r:id="rId17"/>
    <p:sldId id="353" r:id="rId18"/>
    <p:sldId id="368" r:id="rId19"/>
    <p:sldId id="354" r:id="rId20"/>
    <p:sldId id="361" r:id="rId21"/>
    <p:sldId id="362" r:id="rId22"/>
    <p:sldId id="312" r:id="rId23"/>
  </p:sldIdLst>
  <p:sldSz cx="9144000" cy="6858000" type="screen4x3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76687" autoAdjust="0"/>
  </p:normalViewPr>
  <p:slideViewPr>
    <p:cSldViewPr snapToGrid="0" snapToObjects="1">
      <p:cViewPr varScale="1">
        <p:scale>
          <a:sx n="56" d="100"/>
          <a:sy n="56" d="100"/>
        </p:scale>
        <p:origin x="-80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7-05T21:07:50.920" idx="31">
    <p:pos x="6000" y="0"/>
    <p:text>Presenter: Definitely Brett :-p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8A0C5-B8FE-4BEB-B7FF-ACF0EAD882B9}" type="datetimeFigureOut">
              <a:rPr lang="en-US" smtClean="0"/>
              <a:t>7/17/17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CDAF9-3E07-4694-9E93-2F1869390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2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01042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110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76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30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</a:t>
            </a:r>
            <a:r>
              <a:rPr lang="en-US" baseline="0" dirty="0" smtClean="0"/>
              <a:t>SMAP </a:t>
            </a:r>
            <a:r>
              <a:rPr lang="en-US" baseline="0" dirty="0"/>
              <a:t>level 3 example. </a:t>
            </a:r>
            <a:r>
              <a:rPr lang="en-US" baseline="0" dirty="0" smtClean="0"/>
              <a:t>An HDF5 </a:t>
            </a:r>
            <a:r>
              <a:rPr lang="en-US" baseline="0" dirty="0"/>
              <a:t>variable can be displayed by Panoply through Hyrax.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542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556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40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467540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02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81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defTabSz="4658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719"/>
            <a:ext cx="3037840" cy="465063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199AFF83-E7C7-45C2-A1B8-C2E047EB4FC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572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6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00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</a:t>
            </a: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483896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34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32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04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295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60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89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804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701042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66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 and maybe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/>
              <a:t>DM_PPT_NP_v02</a:t>
            </a:r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jaguar.hdfgroup.uiuc.edu:8080/opendap/hyrax/data/kent/tdset-demo.h5.dd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Efficiently serving HDF5 via OPeNDAP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714750"/>
            <a:ext cx="7086600" cy="1800225"/>
          </a:xfrm>
        </p:spPr>
        <p:txBody>
          <a:bodyPr>
            <a:normAutofit/>
          </a:bodyPr>
          <a:lstStyle/>
          <a:p>
            <a:r>
              <a:rPr lang="en-US" dirty="0"/>
              <a:t>Kent Yang</a:t>
            </a:r>
          </a:p>
          <a:p>
            <a:r>
              <a:rPr lang="en-US" dirty="0"/>
              <a:t>The HDF Group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NNG15HZ39C</a:t>
            </a:r>
          </a:p>
        </p:txBody>
      </p:sp>
    </p:spTree>
    <p:extLst>
      <p:ext uri="{BB962C8B-B14F-4D97-AF65-F5344CB8AC3E}">
        <p14:creationId xmlns:p14="http://schemas.microsoft.com/office/powerpoint/2010/main" val="3503769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j-lt"/>
                <a:ea typeface="Arial" charset="0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kern="0" dirty="0"/>
              <a:t>Why OPeNDAP</a:t>
            </a:r>
            <a:r>
              <a:rPr lang="en-US" kern="0" baseline="30000" dirty="0"/>
              <a:t>1</a:t>
            </a:r>
            <a:r>
              <a:rPr lang="en-US" kern="0" dirty="0"/>
              <a:t>?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990600"/>
            <a:ext cx="8458200" cy="54864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itchFamily="18" charset="0"/>
              </a:rPr>
              <a:t>Check metadata remotely (in various forms)</a:t>
            </a:r>
          </a:p>
          <a:p>
            <a:pPr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itchFamily="18" charset="0"/>
              </a:rPr>
              <a:t>Obtain the subset of data easily and efficiently</a:t>
            </a:r>
          </a:p>
          <a:p>
            <a:pPr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itchFamily="18" charset="0"/>
              </a:rPr>
              <a:t> Hide the original data sources </a:t>
            </a:r>
          </a:p>
          <a:p>
            <a:pPr lvl="1">
              <a:defRPr/>
            </a:pPr>
            <a:r>
              <a:rPr lang="en-US" altLang="en-US" kern="0" dirty="0">
                <a:solidFill>
                  <a:schemeClr val="tx1"/>
                </a:solidFill>
                <a:latin typeface="Times New Roman" pitchFamily="18" charset="0"/>
              </a:rPr>
              <a:t>Hierarchical Data Format(HDF) 4 and 5</a:t>
            </a:r>
          </a:p>
          <a:p>
            <a:pPr lvl="1">
              <a:defRPr/>
            </a:pPr>
            <a:r>
              <a:rPr lang="en-US" altLang="en-US" dirty="0">
                <a:solidFill>
                  <a:schemeClr val="tx1"/>
                </a:solidFill>
                <a:latin typeface="Times New Roman" pitchFamily="18" charset="0"/>
              </a:rPr>
              <a:t>Network Common Data Form(NetCDF)</a:t>
            </a:r>
            <a:endParaRPr lang="en-US" altLang="en-US" kern="0" dirty="0">
              <a:solidFill>
                <a:schemeClr val="tx1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en-US" altLang="en-US" kern="0" dirty="0">
                <a:solidFill>
                  <a:schemeClr val="tx1"/>
                </a:solidFill>
                <a:latin typeface="Times New Roman" pitchFamily="18" charset="0"/>
              </a:rPr>
              <a:t> Geospatial Tagged Image File Format(</a:t>
            </a:r>
            <a:r>
              <a:rPr lang="en-US" altLang="en-US" kern="0" dirty="0" err="1">
                <a:solidFill>
                  <a:schemeClr val="tx1"/>
                </a:solidFill>
                <a:latin typeface="Times New Roman" pitchFamily="18" charset="0"/>
              </a:rPr>
              <a:t>GeoTiFF</a:t>
            </a:r>
            <a:r>
              <a:rPr lang="en-US" altLang="en-US" kern="0" dirty="0">
                <a:solidFill>
                  <a:schemeClr val="tx1"/>
                </a:solidFill>
                <a:latin typeface="Times New Roman" pitchFamily="18" charset="0"/>
              </a:rPr>
              <a:t>)</a:t>
            </a:r>
          </a:p>
          <a:p>
            <a:pPr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itchFamily="18" charset="0"/>
              </a:rPr>
              <a:t>OPeNDAP output(including subsets) can be downloaded as other formats</a:t>
            </a:r>
            <a:endParaRPr lang="en-US" altLang="en-US" sz="2800" b="1" kern="0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en-US" altLang="en-US" sz="2800" b="1" kern="0" dirty="0">
                <a:solidFill>
                  <a:schemeClr val="tx1"/>
                </a:solidFill>
                <a:latin typeface="Times New Roman" pitchFamily="18" charset="0"/>
              </a:rPr>
              <a:t>Many popular earth science tools can visualize and analyze the data via OPeNDAP</a:t>
            </a:r>
          </a:p>
          <a:p>
            <a:pPr>
              <a:buFontTx/>
              <a:buNone/>
              <a:defRPr/>
            </a:pPr>
            <a:endParaRPr lang="en-US" altLang="en-US" sz="3200" kern="0" dirty="0">
              <a:solidFill>
                <a:schemeClr val="tx1"/>
              </a:solidFill>
              <a:latin typeface="Times New Roman" pitchFamily="18" charset="0"/>
              <a:hlinkClick r:id="rId3"/>
            </a:endParaRPr>
          </a:p>
          <a:p>
            <a:pPr marL="0" indent="0">
              <a:buNone/>
              <a:defRPr/>
            </a:pPr>
            <a:endParaRPr lang="en-US" altLang="en-US" sz="1800" kern="0" dirty="0">
              <a:hlinkClick r:id="rId3"/>
            </a:endParaRPr>
          </a:p>
          <a:p>
            <a:pPr>
              <a:buFontTx/>
              <a:buNone/>
              <a:defRPr/>
            </a:pPr>
            <a:endParaRPr lang="en-US" altLang="en-US" kern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 Open-source Project for a Network Data Access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92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1600200"/>
            <a:ext cx="853440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kern="0" dirty="0"/>
              <a:t>To visualize the HDF5 data via Hyrax</a:t>
            </a:r>
          </a:p>
          <a:p>
            <a:pPr lvl="1">
              <a:defRPr/>
            </a:pPr>
            <a:r>
              <a:rPr lang="en-US" altLang="en-US" kern="0" dirty="0"/>
              <a:t>We have to follow the Climate and Forecast(CF) conventions to translate the data layout 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218182"/>
            <a:ext cx="5257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HDF5 </a:t>
            </a:r>
            <a:r>
              <a:rPr lang="en-US" sz="3200" dirty="0" smtClean="0"/>
              <a:t>Hyrax handler </a:t>
            </a:r>
            <a:endParaRPr lang="en-US" sz="3200" dirty="0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7007952" y="4175184"/>
            <a:ext cx="283464" cy="283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>
            <a:spLocks/>
          </p:cNvSpPr>
          <p:nvPr/>
        </p:nvSpPr>
        <p:spPr>
          <a:xfrm rot="-5400000">
            <a:off x="6724488" y="4175184"/>
            <a:ext cx="283464" cy="28346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>
            <a:spLocks/>
          </p:cNvSpPr>
          <p:nvPr/>
        </p:nvSpPr>
        <p:spPr>
          <a:xfrm rot="21600000">
            <a:off x="7300231" y="4175183"/>
            <a:ext cx="283464" cy="28346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6905777" y="4748843"/>
            <a:ext cx="283464" cy="283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mond 10"/>
          <p:cNvSpPr>
            <a:spLocks/>
          </p:cNvSpPr>
          <p:nvPr/>
        </p:nvSpPr>
        <p:spPr>
          <a:xfrm>
            <a:off x="6950848" y="5373048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7189241" y="4748843"/>
            <a:ext cx="283464" cy="283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/>
          <p:cNvSpPr>
            <a:spLocks/>
          </p:cNvSpPr>
          <p:nvPr/>
        </p:nvSpPr>
        <p:spPr>
          <a:xfrm>
            <a:off x="6950848" y="5775384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/>
          </p:cNvSpPr>
          <p:nvPr/>
        </p:nvSpPr>
        <p:spPr>
          <a:xfrm rot="10800000">
            <a:off x="1469136" y="4512617"/>
            <a:ext cx="283464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/>
          </p:cNvSpPr>
          <p:nvPr/>
        </p:nvSpPr>
        <p:spPr>
          <a:xfrm rot="10800000">
            <a:off x="1469136" y="4796462"/>
            <a:ext cx="283464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2506" y="3570273"/>
            <a:ext cx="315141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CF-required metadata layout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01552" y="3567470"/>
            <a:ext cx="3442448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NASA HDF5  metadata layouts</a:t>
            </a:r>
          </a:p>
        </p:txBody>
      </p:sp>
      <p:sp>
        <p:nvSpPr>
          <p:cNvPr id="17" name="Trapezoid 16"/>
          <p:cNvSpPr/>
          <p:nvPr/>
        </p:nvSpPr>
        <p:spPr>
          <a:xfrm rot="16200000">
            <a:off x="2904988" y="3887784"/>
            <a:ext cx="2786724" cy="2151702"/>
          </a:xfrm>
          <a:prstGeom prst="trapezoid">
            <a:avLst>
              <a:gd name="adj" fmla="val 5335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15447" y="4241587"/>
            <a:ext cx="117509" cy="1936133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175711" y="4737005"/>
            <a:ext cx="66749" cy="472648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688335" y="4452871"/>
            <a:ext cx="1627111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HDF5 CF Handler</a:t>
            </a:r>
          </a:p>
        </p:txBody>
      </p:sp>
      <p:sp>
        <p:nvSpPr>
          <p:cNvPr id="29" name="Left Arrow 28"/>
          <p:cNvSpPr/>
          <p:nvPr/>
        </p:nvSpPr>
        <p:spPr>
          <a:xfrm>
            <a:off x="3826649" y="4859376"/>
            <a:ext cx="1329338" cy="35808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87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27122" y="6502346"/>
            <a:ext cx="368772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an 2"/>
          <p:cNvSpPr/>
          <p:nvPr/>
        </p:nvSpPr>
        <p:spPr>
          <a:xfrm>
            <a:off x="7162800" y="2030373"/>
            <a:ext cx="1371600" cy="3034043"/>
          </a:xfrm>
          <a:prstGeom prst="ca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>
            <a:spLocks/>
          </p:cNvSpPr>
          <p:nvPr/>
        </p:nvSpPr>
        <p:spPr>
          <a:xfrm>
            <a:off x="7653857" y="2549817"/>
            <a:ext cx="283464" cy="2834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>
            <a:spLocks/>
          </p:cNvSpPr>
          <p:nvPr/>
        </p:nvSpPr>
        <p:spPr>
          <a:xfrm rot="-5400000">
            <a:off x="7370393" y="2549817"/>
            <a:ext cx="283464" cy="28346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>
            <a:spLocks/>
          </p:cNvSpPr>
          <p:nvPr/>
        </p:nvSpPr>
        <p:spPr>
          <a:xfrm rot="21600000">
            <a:off x="7946136" y="2549816"/>
            <a:ext cx="283464" cy="28346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7543800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/>
          <p:cNvSpPr>
            <a:spLocks/>
          </p:cNvSpPr>
          <p:nvPr/>
        </p:nvSpPr>
        <p:spPr>
          <a:xfrm>
            <a:off x="7598664" y="3769016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609600" y="1751621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609600" y="2035466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7827264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/>
          <p:cNvSpPr>
            <a:spLocks/>
          </p:cNvSpPr>
          <p:nvPr/>
        </p:nvSpPr>
        <p:spPr>
          <a:xfrm>
            <a:off x="7598664" y="4171352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apezoid 12"/>
          <p:cNvSpPr/>
          <p:nvPr/>
        </p:nvSpPr>
        <p:spPr>
          <a:xfrm rot="-5400000">
            <a:off x="1566552" y="2108820"/>
            <a:ext cx="3710859" cy="2611652"/>
          </a:xfrm>
          <a:prstGeom prst="trapezoid">
            <a:avLst>
              <a:gd name="adj" fmla="val 565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58025" y="2030373"/>
            <a:ext cx="117509" cy="2533369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057400" y="3012310"/>
            <a:ext cx="117509" cy="804672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/>
          <p:cNvSpPr>
            <a:spLocks/>
          </p:cNvSpPr>
          <p:nvPr/>
        </p:nvSpPr>
        <p:spPr>
          <a:xfrm rot="-5400000">
            <a:off x="3958167" y="3112517"/>
            <a:ext cx="283464" cy="274997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/>
          <p:cNvSpPr>
            <a:spLocks/>
          </p:cNvSpPr>
          <p:nvPr/>
        </p:nvSpPr>
        <p:spPr>
          <a:xfrm rot="5400000">
            <a:off x="3962400" y="3108284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3962400" y="3381920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3962400" y="310455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3505200" y="3358700"/>
            <a:ext cx="283464" cy="30668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3505200" y="3108765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301803" y="1491904"/>
            <a:ext cx="2546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Handler –CF option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000" y="1583480"/>
            <a:ext cx="533400" cy="36865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667028" y="1079137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Library</a:t>
            </a: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3048000" y="3358700"/>
            <a:ext cx="283464" cy="306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3048000" y="3108765"/>
            <a:ext cx="283464" cy="283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7653857" y="2549818"/>
            <a:ext cx="283464" cy="2834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/>
          <p:cNvSpPr>
            <a:spLocks/>
          </p:cNvSpPr>
          <p:nvPr/>
        </p:nvSpPr>
        <p:spPr>
          <a:xfrm rot="-5400000">
            <a:off x="7370393" y="2549818"/>
            <a:ext cx="283464" cy="28346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/>
          <p:cNvSpPr>
            <a:spLocks/>
          </p:cNvSpPr>
          <p:nvPr/>
        </p:nvSpPr>
        <p:spPr>
          <a:xfrm rot="21600000">
            <a:off x="7946136" y="2549817"/>
            <a:ext cx="283464" cy="28346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7543800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7827264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/>
          <p:cNvSpPr>
            <a:spLocks/>
          </p:cNvSpPr>
          <p:nvPr/>
        </p:nvSpPr>
        <p:spPr>
          <a:xfrm>
            <a:off x="7598664" y="3769016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/>
          <p:cNvSpPr>
            <a:spLocks/>
          </p:cNvSpPr>
          <p:nvPr/>
        </p:nvSpPr>
        <p:spPr>
          <a:xfrm>
            <a:off x="7598664" y="4171352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>
            <a:spLocks/>
          </p:cNvSpPr>
          <p:nvPr/>
        </p:nvSpPr>
        <p:spPr>
          <a:xfrm>
            <a:off x="7543800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7827264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>
            <a:spLocks/>
          </p:cNvSpPr>
          <p:nvPr/>
        </p:nvSpPr>
        <p:spPr>
          <a:xfrm>
            <a:off x="7543800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/>
          </p:cNvSpPr>
          <p:nvPr/>
        </p:nvSpPr>
        <p:spPr>
          <a:xfrm>
            <a:off x="7827264" y="3180752"/>
            <a:ext cx="283464" cy="2834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12219" y="1244884"/>
            <a:ext cx="192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CF-required layout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85906" y="1374550"/>
            <a:ext cx="17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HDF5 files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57400" y="345572"/>
            <a:ext cx="5591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HDF5 Handler (CF Option) Works </a:t>
            </a:r>
          </a:p>
        </p:txBody>
      </p:sp>
    </p:spTree>
    <p:extLst>
      <p:ext uri="{BB962C8B-B14F-4D97-AF65-F5344CB8AC3E}">
        <p14:creationId xmlns:p14="http://schemas.microsoft.com/office/powerpoint/2010/main" val="4035293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046 C -0.00816 -0.00463 -0.03576 -0.00949 -0.04549 -0.00949 C -0.10694 -0.00949 -0.16996 0.07107 -0.16996 0.15185 C -0.16996 0.11088 -0.20174 0.07107 -0.23142 0.07107 C -0.26319 0.07107 -0.29288 0.11157 -0.29288 0.15185 C -0.29288 0.13171 -0.30868 0.11088 -0.32465 0.11088 C -0.34028 0.11088 -0.35608 0.13102 -0.35608 0.15185 C -0.35608 0.14144 -0.36406 0.13171 -0.37187 0.13171 C -0.37986 0.13171 -0.38767 0.1419 -0.38767 0.15185 C -0.38767 0.14653 -0.39184 0.14144 -0.39549 0.14144 C -0.39774 0.14144 -0.40347 0.14653 -0.40347 0.15185 C -0.40347 0.14907 -0.40555 0.14653 -0.40764 0.14653 C -0.40764 0.14583 -0.4118 0.14907 -0.4118 0.15185 C -0.4118 0.15046 -0.4118 0.14907 -0.41371 0.14907 C -0.41371 0.14977 -0.4158 0.15046 -0.4158 0.15185 C -0.4158 0.15116 -0.4158 0.15046 -0.4158 0.14977 C -0.41788 0.14977 -0.41788 0.15046 -0.41788 0.15116 C -0.41996 0.15116 -0.41996 0.15046 -0.41996 0.14977 C -0.42153 0.14977 -0.42153 0.15046 -0.42153 0.15116 " pathEditMode="relative" rAng="0" ptsTypes="ffffffffffffff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4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046 C -0.00816 -0.00463 -0.03577 -0.00949 -0.04549 -0.00949 C -0.10695 -0.00949 -0.16997 0.07107 -0.16997 0.15185 C -0.16997 0.11088 -0.20174 0.07107 -0.23143 0.07107 C -0.2632 0.07107 -0.29288 0.11157 -0.29288 0.15185 C -0.29288 0.13171 -0.30868 0.11088 -0.32465 0.11088 C -0.34028 0.11088 -0.35608 0.13102 -0.35608 0.15185 C -0.35608 0.14144 -0.36406 0.13171 -0.37188 0.13171 C -0.37986 0.13171 -0.38768 0.1419 -0.38768 0.15185 C -0.38768 0.14653 -0.39184 0.14144 -0.39549 0.14144 C -0.39775 0.14144 -0.40347 0.14653 -0.40347 0.15185 C -0.40347 0.14907 -0.40556 0.14653 -0.40764 0.14653 C -0.40764 0.14583 -0.41181 0.14907 -0.41181 0.15185 C -0.41181 0.15046 -0.41181 0.14907 -0.41372 0.14907 C -0.41372 0.14977 -0.4158 0.15046 -0.4158 0.15185 C -0.4158 0.15116 -0.4158 0.15046 -0.4158 0.14977 C -0.41788 0.14977 -0.41788 0.15046 -0.41788 0.15116 C -0.41997 0.15116 -0.41997 0.15046 -0.41997 0.14977 C -0.42153 0.14977 -0.42153 0.15046 -0.42153 0.15116 " pathEditMode="relative" rAng="0" ptsTypes="fffffffffffffffffff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4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046 C -0.00815 -0.00463 -0.03576 -0.00949 -0.04548 -0.00949 C -0.10695 -0.00949 -0.16997 0.07107 -0.16997 0.15185 C -0.16997 0.11088 -0.20174 0.07107 -0.23143 0.07107 C -0.2632 0.07107 -0.29289 0.11157 -0.29289 0.15185 C -0.29289 0.13171 -0.30869 0.11088 -0.32466 0.11088 C -0.34028 0.11088 -0.35608 0.13102 -0.35608 0.15185 C -0.35608 0.14144 -0.36407 0.13171 -0.37188 0.13171 C -0.37987 0.13171 -0.38768 0.1419 -0.38768 0.15185 C -0.38768 0.14653 -0.39185 0.14144 -0.39549 0.14144 C -0.39775 0.14144 -0.40348 0.14653 -0.40348 0.15185 C -0.40348 0.14907 -0.40556 0.14653 -0.40764 0.14653 C -0.40764 0.14583 -0.41181 0.14907 -0.41181 0.15185 C -0.41181 0.15046 -0.41181 0.14907 -0.41372 0.14907 C -0.41372 0.14977 -0.4158 0.15046 -0.4158 0.15185 C -0.4158 0.15116 -0.4158 0.15046 -0.4158 0.14977 C -0.41789 0.14977 -0.41789 0.15046 -0.41789 0.15116 C -0.41997 0.15116 -0.41997 0.15046 -0.41997 0.14977 C -0.42153 0.14977 -0.42153 0.15046 -0.42153 0.15116 " pathEditMode="relative" rAng="0" ptsTypes="ffffffffffffff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C -0.02708 0.00093 -0.05399 -0.00046 -0.08056 0.00324 C -0.10226 0.00625 -0.12344 0.01389 -0.14531 0.01482 C -0.15069 0.01898 -0.15816 0.01806 -0.16389 0.01829 C -0.17066 0.02315 -0.17934 0.02176 -0.18681 0.02431 C -0.20486 0.02385 -0.20972 0.0331 -0.21371 0.01783 C -0.21389 0.01551 -0.21337 0.01343 -0.21406 0.01158 C -0.21441 0.01065 -0.21562 0.01181 -0.21615 0.01204 C -0.21927 0.01343 -0.2224 0.01435 -0.22569 0.01551 C -0.22812 0.0176 -0.22934 0.01783 -0.23229 0.01829 C -0.23594 0.01945 -0.23889 0.02107 -0.24306 0.02176 C -0.34219 0.02153 -0.39045 0.03218 -0.4651 0.01898 C -0.47031 0.01644 -0.47621 0.01598 -0.48212 0.01551 C -0.48628 0.01366 -0.48559 0.01412 -0.49149 0.01482 C -0.49653 0.0169 -0.49618 0.01713 -0.50226 0.01713 " pathEditMode="relative" rAng="0" ptsTypes="ffffffffffffff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-0.02709 0.00093 -0.054 -0.00046 -0.08056 0.00324 C -0.10226 0.00625 -0.12344 0.01389 -0.14532 0.01482 C -0.1507 0.01898 -0.15816 0.01806 -0.16389 0.01829 C -0.17066 0.02315 -0.17934 0.02176 -0.18681 0.02431 C -0.20486 0.02385 -0.20973 0.0331 -0.21372 0.01783 C -0.21389 0.01551 -0.21337 0.01343 -0.21407 0.01158 C -0.21441 0.01065 -0.21563 0.01181 -0.21615 0.01204 C -0.21927 0.01343 -0.2224 0.01435 -0.2257 0.01551 C -0.22813 0.0176 -0.22934 0.01783 -0.23229 0.01829 C -0.23594 0.01945 -0.23889 0.02107 -0.24306 0.02176 C -0.34219 0.02153 -0.39045 0.03218 -0.46511 0.01898 C -0.47032 0.01644 -0.47622 0.01598 -0.48212 0.01551 C -0.48629 0.01366 -0.48559 0.01412 -0.4915 0.01482 C -0.49653 0.0169 -0.49618 0.01713 -0.50226 0.01713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6771 -0.00069 -0.33785 -0.00787 -0.50469 -0.00787 " pathEditMode="relative" ptsTypes="f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6771 -0.00069 -0.33785 -0.00787 -0.50469 -0.00787 " pathEditMode="relative" ptsTypes="fA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807720"/>
            <a:ext cx="7802880" cy="52425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3360" y="461040"/>
            <a:ext cx="772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Visualize A Soil Moisture Active Passive(SMAP) HDF5 variable via Hyrax </a:t>
            </a:r>
          </a:p>
        </p:txBody>
      </p:sp>
    </p:spTree>
    <p:extLst>
      <p:ext uri="{BB962C8B-B14F-4D97-AF65-F5344CB8AC3E}">
        <p14:creationId xmlns:p14="http://schemas.microsoft.com/office/powerpoint/2010/main" val="2764069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NetCDF Markup Language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4495E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algn="ctr"/>
            <a:r>
              <a:rPr lang="en-US"/>
              <a:t>HDF5 handler and NcML</a:t>
            </a:r>
            <a:r>
              <a:rPr lang="en-US" baseline="30000"/>
              <a:t>1</a:t>
            </a:r>
            <a:endParaRPr lang="en-US" baseline="30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9653" y="888401"/>
            <a:ext cx="8471647" cy="105847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NcML</a:t>
            </a:r>
            <a:r>
              <a:rPr lang="en-US" sz="2400" dirty="0"/>
              <a:t> module can be used with the HDF5 handler to provide the missing CF conventions information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8900" y="2037834"/>
            <a:ext cx="8826500" cy="267765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&lt;variable name="VNP_Grid_500m_2D_SurfReflect_I1_1"&gt;    </a:t>
            </a:r>
          </a:p>
          <a:p>
            <a:r>
              <a:rPr lang="en-US" sz="2800" dirty="0">
                <a:solidFill>
                  <a:schemeClr val="bg1"/>
                </a:solidFill>
              </a:rPr>
              <a:t>&lt;!-- Rename attribute Scale and Offset  --&gt;  </a:t>
            </a:r>
          </a:p>
          <a:p>
            <a:r>
              <a:rPr lang="en-US" sz="2800" dirty="0">
                <a:solidFill>
                  <a:schemeClr val="bg1"/>
                </a:solidFill>
              </a:rPr>
              <a:t>&lt;attribute  name= "</a:t>
            </a:r>
            <a:r>
              <a:rPr lang="en-US" sz="2800" dirty="0" err="1">
                <a:solidFill>
                  <a:schemeClr val="bg1"/>
                </a:solidFill>
              </a:rPr>
              <a:t>scale_factor</a:t>
            </a:r>
            <a:r>
              <a:rPr lang="en-US" sz="2800" dirty="0">
                <a:solidFill>
                  <a:schemeClr val="bg1"/>
                </a:solidFill>
              </a:rPr>
              <a:t>" </a:t>
            </a:r>
            <a:r>
              <a:rPr lang="en-US" sz="2800" dirty="0" err="1">
                <a:solidFill>
                  <a:schemeClr val="bg1"/>
                </a:solidFill>
              </a:rPr>
              <a:t>orgName</a:t>
            </a:r>
            <a:r>
              <a:rPr lang="en-US" sz="2800" dirty="0">
                <a:solidFill>
                  <a:schemeClr val="bg1"/>
                </a:solidFill>
              </a:rPr>
              <a:t>= " Scale" /&gt;    &lt;attribute  name="</a:t>
            </a:r>
            <a:r>
              <a:rPr lang="en-US" sz="2800" dirty="0" err="1">
                <a:solidFill>
                  <a:schemeClr val="bg1"/>
                </a:solidFill>
              </a:rPr>
              <a:t>add_offset</a:t>
            </a:r>
            <a:r>
              <a:rPr lang="en-US" sz="2800" dirty="0">
                <a:solidFill>
                  <a:schemeClr val="bg1"/>
                </a:solidFill>
              </a:rPr>
              <a:t>" </a:t>
            </a:r>
            <a:r>
              <a:rPr lang="en-US" sz="2800" dirty="0" err="1">
                <a:solidFill>
                  <a:schemeClr val="bg1"/>
                </a:solidFill>
              </a:rPr>
              <a:t>orgName</a:t>
            </a:r>
            <a:r>
              <a:rPr lang="en-US" sz="2800" dirty="0">
                <a:solidFill>
                  <a:schemeClr val="bg1"/>
                </a:solidFill>
              </a:rPr>
              <a:t>="Offset" /&gt;    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&lt;/variable&gt;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3376" y="3351262"/>
            <a:ext cx="1383629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"</a:t>
            </a:r>
            <a:r>
              <a:rPr lang="en-US" sz="2800" dirty="0">
                <a:solidFill>
                  <a:schemeClr val="accent2"/>
                </a:solidFill>
              </a:rPr>
              <a:t>Scale</a:t>
            </a:r>
            <a:r>
              <a:rPr lang="en-US" sz="2800" dirty="0">
                <a:solidFill>
                  <a:schemeClr val="bg1"/>
                </a:solidFill>
              </a:rPr>
              <a:t>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97871" y="3351262"/>
            <a:ext cx="2361529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"</a:t>
            </a:r>
            <a:r>
              <a:rPr lang="en-US" sz="2800" dirty="0" err="1">
                <a:solidFill>
                  <a:srgbClr val="0070C0"/>
                </a:solidFill>
              </a:rPr>
              <a:t>scale_factor</a:t>
            </a:r>
            <a:r>
              <a:rPr lang="en-US" sz="2800" dirty="0">
                <a:solidFill>
                  <a:schemeClr val="bg1"/>
                </a:solidFill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545003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HDF5 handler and File NetCDF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7692"/>
            <a:ext cx="8033657" cy="743631"/>
          </a:xfrm>
        </p:spPr>
        <p:txBody>
          <a:bodyPr>
            <a:normAutofit/>
          </a:bodyPr>
          <a:lstStyle/>
          <a:p>
            <a:r>
              <a:rPr lang="en-US" sz="2000" dirty="0"/>
              <a:t>File NetCDF module can work with the HDF5 handler to convert HDF5 files to NetCDF-3 or NetCDF-4 classic files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" y="2151323"/>
            <a:ext cx="8034528" cy="422148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744495" y="3522307"/>
            <a:ext cx="2806700" cy="609600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3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4242296" cy="365125"/>
          </a:xfrm>
        </p:spPr>
        <p:txBody>
          <a:bodyPr/>
          <a:lstStyle/>
          <a:p>
            <a:r>
              <a:rPr lang="en-US" dirty="0"/>
              <a:t>1 Visible Infrared Imaging Radiometer Suite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6605" y="448555"/>
            <a:ext cx="882127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4495E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US" sz="2800" dirty="0"/>
              <a:t>Use </a:t>
            </a:r>
            <a:r>
              <a:rPr lang="en-US" sz="2800" dirty="0" err="1"/>
              <a:t>NcML</a:t>
            </a:r>
            <a:r>
              <a:rPr lang="en-US" sz="2800" dirty="0"/>
              <a:t> and file NetCDF to work with HDF5 handler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6310" y="5199191"/>
            <a:ext cx="2234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VIIRS</a:t>
            </a:r>
            <a:r>
              <a:rPr lang="en-US" baseline="30000" dirty="0"/>
              <a:t>1</a:t>
            </a:r>
            <a:r>
              <a:rPr lang="en-US" dirty="0"/>
              <a:t> via Hyrax directly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48629" y="5175864"/>
            <a:ext cx="4310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NetCDF file of VIIRS</a:t>
            </a:r>
            <a:r>
              <a:rPr lang="en-US" baseline="30000" dirty="0"/>
              <a:t>1</a:t>
            </a:r>
          </a:p>
          <a:p>
            <a:r>
              <a:rPr lang="en-US" dirty="0"/>
              <a:t>via Hyrax </a:t>
            </a:r>
            <a:r>
              <a:rPr lang="en-US" dirty="0" err="1"/>
              <a:t>NcML</a:t>
            </a:r>
            <a:r>
              <a:rPr lang="en-US" dirty="0"/>
              <a:t> and file NetCDF modules</a:t>
            </a:r>
          </a:p>
        </p:txBody>
      </p:sp>
      <p:pic>
        <p:nvPicPr>
          <p:cNvPr id="1026" name="Picture 2" descr="C:\Users\ymuqun\Desktop\ESDIS\ESIP-meeting\2017-summer\presentation-material\VNP_Grid_500m_2D_SurfReflect_I1_ in VNP09GA.A2017161.h10v04.001.2017_unsc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" y="1796086"/>
            <a:ext cx="4525670" cy="304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ymuqun\Desktop\ESDIS\ESIP-meeting\2017-summer\presentation-material\VNP_Grid_500m_2D_SurfReflect_I1_ in rename_scale_offs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612" y="1793190"/>
            <a:ext cx="4525670" cy="304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>
            <a:off x="3477803" y="4674742"/>
            <a:ext cx="86816" cy="1591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746717" y="4841454"/>
            <a:ext cx="472611" cy="307777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/>
              <a:t>1.2 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7920178" y="4674741"/>
            <a:ext cx="86816" cy="1591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2058447" y="2697979"/>
            <a:ext cx="6937835" cy="16312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&lt;variable name="VNP_Grid_500m_2D_SurfReflect_I1_1"&gt;    </a:t>
            </a:r>
          </a:p>
          <a:p>
            <a:r>
              <a:rPr lang="en-US" sz="2000" dirty="0">
                <a:solidFill>
                  <a:schemeClr val="bg1"/>
                </a:solidFill>
              </a:rPr>
              <a:t>&lt;!-- Rename attribute Scale and Offset  --&gt;  </a:t>
            </a:r>
          </a:p>
          <a:p>
            <a:r>
              <a:rPr lang="en-US" sz="2000" dirty="0">
                <a:solidFill>
                  <a:schemeClr val="bg1"/>
                </a:solidFill>
              </a:rPr>
              <a:t>&lt;attribute  name= "</a:t>
            </a:r>
            <a:r>
              <a:rPr lang="en-US" sz="2000" dirty="0" err="1">
                <a:solidFill>
                  <a:schemeClr val="bg1"/>
                </a:solidFill>
              </a:rPr>
              <a:t>scale_factor</a:t>
            </a:r>
            <a:r>
              <a:rPr lang="en-US" sz="2000" dirty="0">
                <a:solidFill>
                  <a:schemeClr val="bg1"/>
                </a:solidFill>
              </a:rPr>
              <a:t>" </a:t>
            </a:r>
            <a:r>
              <a:rPr lang="en-US" sz="2000" dirty="0" err="1">
                <a:solidFill>
                  <a:schemeClr val="bg1"/>
                </a:solidFill>
              </a:rPr>
              <a:t>orgName</a:t>
            </a:r>
            <a:r>
              <a:rPr lang="en-US" sz="2000" dirty="0">
                <a:solidFill>
                  <a:schemeClr val="bg1"/>
                </a:solidFill>
              </a:rPr>
              <a:t>= " Scale" /&gt;  </a:t>
            </a:r>
          </a:p>
          <a:p>
            <a:r>
              <a:rPr lang="en-US" sz="2000" dirty="0">
                <a:solidFill>
                  <a:schemeClr val="bg1"/>
                </a:solidFill>
              </a:rPr>
              <a:t>&lt;attribute  name="</a:t>
            </a:r>
            <a:r>
              <a:rPr lang="en-US" sz="2000" dirty="0" err="1">
                <a:solidFill>
                  <a:schemeClr val="bg1"/>
                </a:solidFill>
              </a:rPr>
              <a:t>add_offset</a:t>
            </a:r>
            <a:r>
              <a:rPr lang="en-US" sz="2000" dirty="0">
                <a:solidFill>
                  <a:schemeClr val="bg1"/>
                </a:solidFill>
              </a:rPr>
              <a:t>" </a:t>
            </a:r>
            <a:r>
              <a:rPr lang="en-US" sz="2000" dirty="0" err="1">
                <a:solidFill>
                  <a:schemeClr val="bg1"/>
                </a:solidFill>
              </a:rPr>
              <a:t>orgName</a:t>
            </a:r>
            <a:r>
              <a:rPr lang="en-US" sz="2000" dirty="0">
                <a:solidFill>
                  <a:schemeClr val="bg1"/>
                </a:solidFill>
              </a:rPr>
              <a:t>="Offset" /&gt;     </a:t>
            </a:r>
          </a:p>
          <a:p>
            <a:r>
              <a:rPr lang="en-US" sz="2000" dirty="0">
                <a:solidFill>
                  <a:schemeClr val="bg1"/>
                </a:solidFill>
              </a:rPr>
              <a:t> &lt;/variable&gt; </a:t>
            </a:r>
          </a:p>
        </p:txBody>
      </p:sp>
      <p:sp>
        <p:nvSpPr>
          <p:cNvPr id="13" name="TextBox 12"/>
          <p:cNvSpPr txBox="1">
            <a:spLocks noChangeAspect="1"/>
          </p:cNvSpPr>
          <p:nvPr/>
        </p:nvSpPr>
        <p:spPr>
          <a:xfrm>
            <a:off x="165454" y="3280079"/>
            <a:ext cx="1848061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Scale = 1e-4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5478" y="4848891"/>
            <a:ext cx="889429" cy="307777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/>
              <a:t>12391.0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41764" y="4845177"/>
            <a:ext cx="889429" cy="307777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12391.0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3003" y="4837740"/>
            <a:ext cx="472611" cy="307777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1.2 </a:t>
            </a:r>
          </a:p>
        </p:txBody>
      </p:sp>
    </p:spTree>
    <p:extLst>
      <p:ext uri="{BB962C8B-B14F-4D97-AF65-F5344CB8AC3E}">
        <p14:creationId xmlns:p14="http://schemas.microsoft.com/office/powerpoint/2010/main" val="2119025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2" animBg="1"/>
      <p:bldP spid="14" grpId="3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43000" y="152400"/>
            <a:ext cx="7010400" cy="533400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4495E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US" dirty="0"/>
              <a:t>Service Chain to access HDF5 via Hyrax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330809" y="2468724"/>
            <a:ext cx="2203591" cy="11126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3657600" y="2057400"/>
            <a:ext cx="1828800" cy="3048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Hyrax core</a:t>
            </a:r>
          </a:p>
        </p:txBody>
      </p:sp>
      <p:sp>
        <p:nvSpPr>
          <p:cNvPr id="6" name="Can 5"/>
          <p:cNvSpPr/>
          <p:nvPr/>
        </p:nvSpPr>
        <p:spPr bwMode="auto">
          <a:xfrm>
            <a:off x="6858000" y="762000"/>
            <a:ext cx="1143000" cy="1143000"/>
          </a:xfrm>
          <a:prstGeom prst="can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HDF5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files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0191" y="2690336"/>
            <a:ext cx="1620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Main engine</a:t>
            </a:r>
          </a:p>
          <a:p>
            <a:r>
              <a:rPr lang="en-US" sz="1800" dirty="0"/>
              <a:t>HDF5 handler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330809" y="4612275"/>
            <a:ext cx="2203591" cy="11126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0781" y="4861325"/>
            <a:ext cx="23631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Supplement Info/Aggregate</a:t>
            </a:r>
          </a:p>
          <a:p>
            <a:pPr algn="ctr"/>
            <a:r>
              <a:rPr lang="en-US" sz="2000" dirty="0" err="1"/>
              <a:t>NcML</a:t>
            </a:r>
            <a:endParaRPr lang="en-US" sz="2000" dirty="0"/>
          </a:p>
        </p:txBody>
      </p:sp>
      <p:sp>
        <p:nvSpPr>
          <p:cNvPr id="10" name="Frame 9"/>
          <p:cNvSpPr/>
          <p:nvPr/>
        </p:nvSpPr>
        <p:spPr bwMode="auto">
          <a:xfrm>
            <a:off x="0" y="961830"/>
            <a:ext cx="2895600" cy="1506894"/>
          </a:xfrm>
          <a:prstGeom prst="fram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OPeNDAP clients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</a:rPr>
              <a:t>netCDF</a:t>
            </a:r>
            <a:r>
              <a:rPr lang="en-US" dirty="0">
                <a:latin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</a:rPr>
              <a:t>Ferret,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>
                <a:latin typeface="Times New Roman" pitchFamily="18" charset="0"/>
              </a:rPr>
              <a:t>Panoply,</a:t>
            </a:r>
            <a:r>
              <a:rPr lang="en-US" dirty="0">
                <a:latin typeface="Times New Roman" pitchFamily="18" charset="0"/>
              </a:rPr>
              <a:t> …...)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8600" y="3078324"/>
            <a:ext cx="2395535" cy="11126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12" name="Can 11"/>
          <p:cNvSpPr/>
          <p:nvPr/>
        </p:nvSpPr>
        <p:spPr bwMode="auto">
          <a:xfrm>
            <a:off x="647700" y="4931229"/>
            <a:ext cx="1295400" cy="1295400"/>
          </a:xfrm>
          <a:prstGeom prst="can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etCDF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files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6562" y="3219163"/>
            <a:ext cx="15776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Alternative output</a:t>
            </a:r>
          </a:p>
          <a:p>
            <a:pPr algn="ctr"/>
            <a:r>
              <a:rPr lang="en-US" sz="1600" dirty="0"/>
              <a:t>File NetCDF</a:t>
            </a:r>
          </a:p>
        </p:txBody>
      </p:sp>
      <p:pic>
        <p:nvPicPr>
          <p:cNvPr id="14" name="GrADS" descr="h4oceanwind_new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2589" y="884853"/>
            <a:ext cx="1318260" cy="1137285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 bwMode="auto">
          <a:xfrm>
            <a:off x="1143000" y="4191000"/>
            <a:ext cx="218299" cy="740230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 rot="2400000">
            <a:off x="5327296" y="4386575"/>
            <a:ext cx="1149209" cy="182724"/>
          </a:xfrm>
          <a:prstGeom prst="leftArrow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 rot="2700000">
            <a:off x="2698024" y="2741747"/>
            <a:ext cx="1149209" cy="182724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Down Arrow 17"/>
          <p:cNvSpPr/>
          <p:nvPr/>
        </p:nvSpPr>
        <p:spPr bwMode="auto">
          <a:xfrm>
            <a:off x="7326073" y="1905000"/>
            <a:ext cx="176265" cy="609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Left Arrow 18"/>
          <p:cNvSpPr/>
          <p:nvPr/>
        </p:nvSpPr>
        <p:spPr bwMode="auto">
          <a:xfrm>
            <a:off x="5410200" y="3025062"/>
            <a:ext cx="920609" cy="194101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>
            <a:off x="2624135" y="3428999"/>
            <a:ext cx="1033465" cy="205661"/>
          </a:xfrm>
          <a:prstGeom prst="lef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8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Data Access Protocol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99355" y="647700"/>
            <a:ext cx="8475489" cy="533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4495E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US" dirty="0"/>
              <a:t>DAP</a:t>
            </a:r>
            <a:r>
              <a:rPr lang="en-US" baseline="30000" dirty="0"/>
              <a:t>1</a:t>
            </a:r>
            <a:r>
              <a:rPr lang="en-US" dirty="0"/>
              <a:t>4 support in the HDF5 handler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396367" y="1782696"/>
            <a:ext cx="8458200" cy="376517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CF option</a:t>
            </a:r>
          </a:p>
          <a:p>
            <a:pPr lvl="1"/>
            <a:r>
              <a:rPr lang="en-US" dirty="0"/>
              <a:t>DAP4 strictly mapped from DAP2</a:t>
            </a:r>
          </a:p>
          <a:p>
            <a:pPr lvl="1"/>
            <a:r>
              <a:rPr lang="en-US" dirty="0"/>
              <a:t>Dataset Metadata Response(DMR) replaces Dataset Descriptor Structure(DDS) and Dataset Attribute Structure(DAS)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No-CF(generic) option</a:t>
            </a:r>
          </a:p>
          <a:p>
            <a:pPr lvl="1"/>
            <a:r>
              <a:rPr lang="en-US" dirty="0"/>
              <a:t>HDF5 group to DAP4 group</a:t>
            </a:r>
          </a:p>
          <a:p>
            <a:pPr lvl="1"/>
            <a:r>
              <a:rPr lang="en-US" dirty="0"/>
              <a:t>HDF5 signed 8-bit and 64-bit integers to DAP4</a:t>
            </a:r>
          </a:p>
          <a:p>
            <a:pPr lvl="1"/>
            <a:r>
              <a:rPr lang="en-US" dirty="0"/>
              <a:t>HDF5 dimensions following the NetCDF-4 to DAP4 mapping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Font typeface="Arial"/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3058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Interoperability enhancement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486400"/>
          </a:xfrm>
        </p:spPr>
        <p:txBody>
          <a:bodyPr/>
          <a:lstStyle/>
          <a:p>
            <a:r>
              <a:rPr lang="en-US" dirty="0"/>
              <a:t>CF option with DAP2</a:t>
            </a:r>
          </a:p>
          <a:p>
            <a:r>
              <a:rPr lang="en-US" dirty="0"/>
              <a:t>DAP2 and CF have restrictions </a:t>
            </a:r>
          </a:p>
          <a:p>
            <a:pPr lvl="1"/>
            <a:r>
              <a:rPr lang="en-US" dirty="0"/>
              <a:t>not all HDF5 objects can map to DAP2 or CF</a:t>
            </a:r>
          </a:p>
          <a:p>
            <a:pPr lvl="1"/>
            <a:r>
              <a:rPr lang="en-US" dirty="0"/>
              <a:t>An example: DAP2 doesn’t support 64-bit integer, HDF5 supports</a:t>
            </a:r>
          </a:p>
          <a:p>
            <a:r>
              <a:rPr lang="en-US" dirty="0"/>
              <a:t>Provide a way for service providers to check if there are any objects ignored when mapping from HDF5 to DAP2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134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Performance Improvement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Options that may help reduce the access time </a:t>
            </a:r>
          </a:p>
          <a:p>
            <a:r>
              <a:rPr lang="en-US" dirty="0"/>
              <a:t>Reducing data access time</a:t>
            </a:r>
          </a:p>
          <a:p>
            <a:pPr lvl="1"/>
            <a:r>
              <a:rPr lang="en-US" dirty="0"/>
              <a:t>HDF5 is efficient to retrieve raw data</a:t>
            </a:r>
          </a:p>
          <a:p>
            <a:pPr lvl="1"/>
            <a:r>
              <a:rPr lang="en-US" dirty="0"/>
              <a:t>Caching the raw data in the disk </a:t>
            </a:r>
          </a:p>
          <a:p>
            <a:pPr lvl="2"/>
            <a:r>
              <a:rPr lang="en-US" dirty="0"/>
              <a:t>Best if the data is compressed  </a:t>
            </a:r>
          </a:p>
          <a:p>
            <a:r>
              <a:rPr lang="en-US" dirty="0"/>
              <a:t>Reducing DAP2 DDS and DAS access time</a:t>
            </a:r>
          </a:p>
          <a:p>
            <a:pPr lvl="1"/>
            <a:r>
              <a:rPr lang="en-US" dirty="0"/>
              <a:t>Caching DDS and DAS in memory</a:t>
            </a:r>
          </a:p>
          <a:p>
            <a:pPr lvl="1"/>
            <a:r>
              <a:rPr lang="en-US" dirty="0"/>
              <a:t>Caching DAS in the disk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097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/>
          <p:cNvSpPr/>
          <p:nvPr/>
        </p:nvSpPr>
        <p:spPr>
          <a:xfrm>
            <a:off x="7178168" y="2437625"/>
            <a:ext cx="1371600" cy="3034043"/>
          </a:xfrm>
          <a:prstGeom prst="ca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>
            <a:spLocks/>
          </p:cNvSpPr>
          <p:nvPr/>
        </p:nvSpPr>
        <p:spPr>
          <a:xfrm>
            <a:off x="7653857" y="3256745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>
            <a:spLocks/>
          </p:cNvSpPr>
          <p:nvPr/>
        </p:nvSpPr>
        <p:spPr>
          <a:xfrm rot="-5400000">
            <a:off x="7370393" y="3256745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>
            <a:spLocks/>
          </p:cNvSpPr>
          <p:nvPr/>
        </p:nvSpPr>
        <p:spPr>
          <a:xfrm rot="21600000">
            <a:off x="7946136" y="3256744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7543800" y="3887680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/>
          <p:cNvSpPr>
            <a:spLocks/>
          </p:cNvSpPr>
          <p:nvPr/>
        </p:nvSpPr>
        <p:spPr>
          <a:xfrm>
            <a:off x="7598664" y="4475944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7827264" y="3887680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/>
          <p:cNvSpPr>
            <a:spLocks/>
          </p:cNvSpPr>
          <p:nvPr/>
        </p:nvSpPr>
        <p:spPr>
          <a:xfrm>
            <a:off x="7598664" y="4878280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apezoid 12"/>
          <p:cNvSpPr/>
          <p:nvPr/>
        </p:nvSpPr>
        <p:spPr>
          <a:xfrm rot="-5400000">
            <a:off x="1566552" y="2815748"/>
            <a:ext cx="3710859" cy="2611652"/>
          </a:xfrm>
          <a:prstGeom prst="trapezoid">
            <a:avLst>
              <a:gd name="adj" fmla="val 565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58025" y="2737301"/>
            <a:ext cx="117509" cy="2533369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092291" y="3719238"/>
            <a:ext cx="117509" cy="804672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/>
          <p:cNvSpPr>
            <a:spLocks/>
          </p:cNvSpPr>
          <p:nvPr/>
        </p:nvSpPr>
        <p:spPr>
          <a:xfrm rot="-5400000">
            <a:off x="4034367" y="3821282"/>
            <a:ext cx="283464" cy="274997"/>
          </a:xfrm>
          <a:prstGeom prst="rtTriangle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>
            <a:spLocks/>
          </p:cNvSpPr>
          <p:nvPr/>
        </p:nvSpPr>
        <p:spPr>
          <a:xfrm rot="5400000">
            <a:off x="4038600" y="3817049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4038600" y="4090685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4038600" y="3813317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3505200" y="4065628"/>
            <a:ext cx="283464" cy="306683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3505200" y="3815693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837256" y="1288061"/>
            <a:ext cx="1820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CF Handler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24708" y="2290408"/>
            <a:ext cx="533400" cy="36865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795736" y="1786593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Library</a:t>
            </a: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3048000" y="4065628"/>
            <a:ext cx="283464" cy="306683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3048000" y="3815693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781300" y="2085549"/>
            <a:ext cx="1790700" cy="56159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3526536" y="4044292"/>
            <a:ext cx="283464" cy="306683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3526536" y="3794357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3046924" y="4051976"/>
            <a:ext cx="283464" cy="306683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3046924" y="3802041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>
            <a:spLocks/>
          </p:cNvSpPr>
          <p:nvPr/>
        </p:nvSpPr>
        <p:spPr>
          <a:xfrm>
            <a:off x="7653857" y="3256746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Triangle 34"/>
          <p:cNvSpPr>
            <a:spLocks/>
          </p:cNvSpPr>
          <p:nvPr/>
        </p:nvSpPr>
        <p:spPr>
          <a:xfrm rot="-5400000">
            <a:off x="7370393" y="3256746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Triangle 35"/>
          <p:cNvSpPr>
            <a:spLocks/>
          </p:cNvSpPr>
          <p:nvPr/>
        </p:nvSpPr>
        <p:spPr>
          <a:xfrm rot="21600000">
            <a:off x="7946136" y="3256745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/>
          </p:cNvSpPr>
          <p:nvPr/>
        </p:nvSpPr>
        <p:spPr>
          <a:xfrm>
            <a:off x="7543800" y="3887680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/>
          </p:cNvSpPr>
          <p:nvPr/>
        </p:nvSpPr>
        <p:spPr>
          <a:xfrm>
            <a:off x="7827264" y="3887680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iamond 38"/>
          <p:cNvSpPr>
            <a:spLocks/>
          </p:cNvSpPr>
          <p:nvPr/>
        </p:nvSpPr>
        <p:spPr>
          <a:xfrm>
            <a:off x="7598664" y="4475944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iamond 39"/>
          <p:cNvSpPr>
            <a:spLocks/>
          </p:cNvSpPr>
          <p:nvPr/>
        </p:nvSpPr>
        <p:spPr>
          <a:xfrm>
            <a:off x="7598664" y="4878280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038600" y="4094944"/>
            <a:ext cx="274320" cy="27499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038600" y="3819952"/>
            <a:ext cx="274320" cy="27499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609600" y="2527705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609600" y="2811550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0" y="2008322"/>
            <a:ext cx="192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CF-required layout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993136" y="1839107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 Cache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170538" y="1996954"/>
            <a:ext cx="17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HDF5 files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21745" y="591670"/>
            <a:ext cx="7528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How HDF5 Handler(CF option) Memory Cache Works</a:t>
            </a:r>
          </a:p>
        </p:txBody>
      </p:sp>
    </p:spTree>
    <p:extLst>
      <p:ext uri="{BB962C8B-B14F-4D97-AF65-F5344CB8AC3E}">
        <p14:creationId xmlns:p14="http://schemas.microsoft.com/office/powerpoint/2010/main" val="63200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046 C -0.00816 -0.00463 -0.03576 -0.00949 -0.04549 -0.00949 C -0.10694 -0.00949 -0.16996 0.07107 -0.16996 0.15185 C -0.16996 0.11088 -0.20174 0.07107 -0.23142 0.07107 C -0.26319 0.07107 -0.29288 0.11157 -0.29288 0.15185 C -0.29288 0.13171 -0.30868 0.11088 -0.32465 0.11088 C -0.34028 0.11088 -0.35608 0.13102 -0.35608 0.15185 C -0.35608 0.14144 -0.36406 0.13171 -0.37187 0.13171 C -0.37986 0.13171 -0.38767 0.1419 -0.38767 0.15185 C -0.38767 0.14653 -0.39184 0.14144 -0.39549 0.14144 C -0.39774 0.14144 -0.40347 0.14653 -0.40347 0.15185 C -0.40347 0.14907 -0.40555 0.14653 -0.40764 0.14653 C -0.40764 0.14583 -0.4118 0.14907 -0.4118 0.15185 C -0.4118 0.15046 -0.4118 0.14907 -0.41371 0.14907 C -0.41371 0.14977 -0.4158 0.15046 -0.4158 0.15185 C -0.4158 0.15116 -0.4158 0.15046 -0.4158 0.14977 C -0.41788 0.14977 -0.41788 0.15046 -0.41788 0.15116 C -0.41996 0.15116 -0.41996 0.15046 -0.41996 0.14977 C -0.42153 0.14977 -0.42153 0.15046 -0.42153 0.15116 " pathEditMode="relative" rAng="0" ptsTypes="fffffffffffffffffff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4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046 C -0.00816 -0.00463 -0.03577 -0.00949 -0.04549 -0.00949 C -0.10695 -0.00949 -0.16997 0.07107 -0.16997 0.15185 C -0.16997 0.11088 -0.20174 0.07107 -0.23143 0.07107 C -0.2632 0.07107 -0.29288 0.11157 -0.29288 0.15185 C -0.29288 0.13171 -0.30868 0.11088 -0.32465 0.11088 C -0.34028 0.11088 -0.35608 0.13102 -0.35608 0.15185 C -0.35608 0.14144 -0.36406 0.13171 -0.37188 0.13171 C -0.37986 0.13171 -0.38768 0.1419 -0.38768 0.15185 C -0.38768 0.14653 -0.39184 0.14144 -0.39549 0.14144 C -0.39775 0.14144 -0.40347 0.14653 -0.40347 0.15185 C -0.40347 0.14907 -0.40556 0.14653 -0.40764 0.14653 C -0.40764 0.14583 -0.41181 0.14907 -0.41181 0.15185 C -0.41181 0.15046 -0.41181 0.14907 -0.41372 0.14907 C -0.41372 0.14977 -0.4158 0.15046 -0.4158 0.15185 C -0.4158 0.15116 -0.4158 0.15046 -0.4158 0.14977 C -0.41788 0.14977 -0.41788 0.15046 -0.41788 0.15116 C -0.41997 0.15116 -0.41997 0.15046 -0.41997 0.14977 C -0.42153 0.14977 -0.42153 0.15046 -0.42153 0.15116 " pathEditMode="relative" rAng="0" ptsTypes="fffffffffffffffffff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4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046 C -0.00815 -0.00463 -0.03576 -0.00949 -0.04548 -0.00949 C -0.10695 -0.00949 -0.16997 0.07107 -0.16997 0.15185 C -0.16997 0.11088 -0.20174 0.07107 -0.23143 0.07107 C -0.2632 0.07107 -0.29289 0.11157 -0.29289 0.15185 C -0.29289 0.13171 -0.30869 0.11088 -0.32466 0.11088 C -0.34028 0.11088 -0.35608 0.13102 -0.35608 0.15185 C -0.35608 0.14144 -0.36407 0.13171 -0.37188 0.13171 C -0.37987 0.13171 -0.38768 0.1419 -0.38768 0.15185 C -0.38768 0.14653 -0.39185 0.14144 -0.39549 0.14144 C -0.39775 0.14144 -0.40348 0.14653 -0.40348 0.15185 C -0.40348 0.14907 -0.40556 0.14653 -0.40764 0.14653 C -0.40764 0.14583 -0.41181 0.14907 -0.41181 0.15185 C -0.41181 0.15046 -0.41181 0.14907 -0.41372 0.14907 C -0.41372 0.14977 -0.4158 0.15046 -0.4158 0.15185 C -0.4158 0.15116 -0.4158 0.15046 -0.4158 0.14977 C -0.41789 0.14977 -0.41789 0.15046 -0.41789 0.15116 C -0.41997 0.15116 -0.41997 0.15046 -0.41997 0.14977 C -0.42153 0.14977 -0.42153 0.15046 -0.42153 0.15116 " pathEditMode="relative" rAng="0" ptsTypes="fffffffffffffffffff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5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5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C -0.02708 0.00093 -0.05399 -0.00046 -0.08056 0.00324 C -0.10226 0.00625 -0.12344 0.01389 -0.14531 0.01482 C -0.15069 0.01898 -0.15816 0.01806 -0.16389 0.01829 C -0.17066 0.02315 -0.17934 0.02176 -0.18681 0.02431 C -0.20486 0.02385 -0.20972 0.0331 -0.21371 0.01783 C -0.21389 0.01551 -0.21337 0.01343 -0.21406 0.01158 C -0.21441 0.01065 -0.21562 0.01181 -0.21615 0.01204 C -0.21927 0.01343 -0.2224 0.01435 -0.22569 0.01551 C -0.22812 0.0176 -0.22934 0.01783 -0.23229 0.01829 C -0.23594 0.01945 -0.23889 0.02107 -0.24306 0.02176 C -0.34219 0.02153 -0.39045 0.03218 -0.4651 0.01898 C -0.47031 0.01644 -0.47621 0.01598 -0.48212 0.01551 C -0.48628 0.01366 -0.48559 0.01412 -0.49149 0.01482 C -0.49653 0.0169 -0.49618 0.01713 -0.50226 0.01713 " pathEditMode="relative" rAng="0" ptsTypes="ffffffffffffffA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-0.02709 0.00093 -0.054 -0.00046 -0.08056 0.00324 C -0.10226 0.00625 -0.12344 0.01389 -0.14532 0.01482 C -0.1507 0.01898 -0.15816 0.01806 -0.16389 0.01829 C -0.17066 0.02315 -0.17934 0.02176 -0.18681 0.02431 C -0.20486 0.02385 -0.20973 0.0331 -0.21372 0.01783 C -0.21389 0.01551 -0.21337 0.01343 -0.21407 0.01158 C -0.21441 0.01065 -0.21563 0.01181 -0.21615 0.01204 C -0.21927 0.01343 -0.2224 0.01435 -0.2257 0.01551 C -0.22813 0.0176 -0.22934 0.01783 -0.23229 0.01829 C -0.23594 0.01945 -0.23889 0.02107 -0.24306 0.02176 C -0.34219 0.02153 -0.39045 0.03218 -0.46511 0.01898 C -0.47032 0.01644 -0.47622 0.01598 -0.48212 0.01551 C -0.48629 0.01366 -0.48559 0.01412 -0.4915 0.01482 C -0.49653 0.0169 -0.49618 0.01713 -0.50226 0.01713 " pathEditMode="relative" rAng="0" ptsTypes="ffffffffffffffA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7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7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6771 -0.00069 -0.33785 -0.00787 -0.50469 -0.00787 " pathEditMode="relative" ptsTypes="fA">
                                      <p:cBhvr>
                                        <p:cTn id="8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6771 -0.00069 -0.33785 -0.00787 -0.50469 -0.00787 " pathEditMode="relative" ptsTypes="fA">
                                      <p:cBhvr>
                                        <p:cTn id="9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41" grpId="0" animBg="1"/>
      <p:bldP spid="41" grpId="1" animBg="1"/>
      <p:bldP spid="42" grpId="0" animBg="1"/>
      <p:bldP spid="42" grpId="1" animBg="1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2451100" y="2072659"/>
            <a:ext cx="1562100" cy="5821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an 35"/>
          <p:cNvSpPr/>
          <p:nvPr/>
        </p:nvSpPr>
        <p:spPr>
          <a:xfrm>
            <a:off x="7178168" y="2606673"/>
            <a:ext cx="1371600" cy="3034043"/>
          </a:xfrm>
          <a:prstGeom prst="ca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425700" y="2072659"/>
            <a:ext cx="1562100" cy="5821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>
            <a:spLocks/>
          </p:cNvSpPr>
          <p:nvPr/>
        </p:nvSpPr>
        <p:spPr>
          <a:xfrm>
            <a:off x="7653857" y="3264429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>
            <a:spLocks/>
          </p:cNvSpPr>
          <p:nvPr/>
        </p:nvSpPr>
        <p:spPr>
          <a:xfrm rot="-5400000">
            <a:off x="7370393" y="3264429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>
            <a:spLocks/>
          </p:cNvSpPr>
          <p:nvPr/>
        </p:nvSpPr>
        <p:spPr>
          <a:xfrm rot="21600000">
            <a:off x="7946136" y="3264428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7543800" y="3895364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/>
          <p:cNvSpPr>
            <a:spLocks/>
          </p:cNvSpPr>
          <p:nvPr/>
        </p:nvSpPr>
        <p:spPr>
          <a:xfrm>
            <a:off x="7598664" y="4483628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7827264" y="3895364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mond 10"/>
          <p:cNvSpPr>
            <a:spLocks/>
          </p:cNvSpPr>
          <p:nvPr/>
        </p:nvSpPr>
        <p:spPr>
          <a:xfrm>
            <a:off x="7598664" y="4885964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apezoid 11"/>
          <p:cNvSpPr/>
          <p:nvPr/>
        </p:nvSpPr>
        <p:spPr>
          <a:xfrm rot="-5400000">
            <a:off x="1566552" y="2823432"/>
            <a:ext cx="3710859" cy="2611652"/>
          </a:xfrm>
          <a:prstGeom prst="trapezoid">
            <a:avLst>
              <a:gd name="adj" fmla="val 565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58025" y="2744985"/>
            <a:ext cx="117509" cy="2533369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092291" y="3726922"/>
            <a:ext cx="117509" cy="804672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64536" y="1302788"/>
            <a:ext cx="1820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CF Handler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24600" y="2298092"/>
            <a:ext cx="533400" cy="36865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000057" y="1807103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Library</a:t>
            </a:r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2764536" y="2348145"/>
            <a:ext cx="283464" cy="306683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2764536" y="2098210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3069336" y="2338761"/>
            <a:ext cx="283464" cy="30668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3069336" y="2088826"/>
            <a:ext cx="283464" cy="28346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3374136" y="2334547"/>
            <a:ext cx="283464" cy="306683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4" name="Rectangle 23"/>
          <p:cNvSpPr>
            <a:spLocks/>
          </p:cNvSpPr>
          <p:nvPr/>
        </p:nvSpPr>
        <p:spPr>
          <a:xfrm>
            <a:off x="3374136" y="208461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2743200" y="2348145"/>
            <a:ext cx="283464" cy="306683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2743200" y="2098210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/>
          </p:cNvSpPr>
          <p:nvPr/>
        </p:nvSpPr>
        <p:spPr>
          <a:xfrm>
            <a:off x="3048000" y="2348145"/>
            <a:ext cx="283464" cy="306683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3048000" y="2098210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3352800" y="2348145"/>
            <a:ext cx="283464" cy="306683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3352800" y="2098210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609600" y="2258765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>
            <a:spLocks/>
          </p:cNvSpPr>
          <p:nvPr/>
        </p:nvSpPr>
        <p:spPr>
          <a:xfrm>
            <a:off x="609600" y="2542610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0" y="1739382"/>
            <a:ext cx="192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CF-required layout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01360" y="1785319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 Cache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70538" y="2150634"/>
            <a:ext cx="17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HDF5 files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2463" y="568619"/>
            <a:ext cx="9086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HDF5 handler(CF Option) Memory Cache Works(continued)</a:t>
            </a:r>
          </a:p>
        </p:txBody>
      </p:sp>
    </p:spTree>
    <p:extLst>
      <p:ext uri="{BB962C8B-B14F-4D97-AF65-F5344CB8AC3E}">
        <p14:creationId xmlns:p14="http://schemas.microsoft.com/office/powerpoint/2010/main" val="217259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111 0.00324 0.00798 0.01435 0.00955 0.02685 C 0.01059 0.03426 0.01215 0.04167 0.01319 0.04908 C 0.01267 0.08843 0.02066 0.14607 -0.00955 0.17292 C -0.01233 0.18426 -0.01858 0.19514 -0.02622 0.20139 C -0.03021 0.20996 -0.03472 0.21435 -0.04167 0.21736 C -0.04427 0.22107 -0.04531 0.22315 -0.04879 0.22523 C -0.05104 0.22662 -0.0559 0.22847 -0.0559 0.22847 C -0.06702 0.24329 -0.09028 0.24468 -0.10469 0.24584 C -0.12379 0.24954 -0.14149 0.25417 -0.16077 0.25556 C -0.1691 0.26088 -0.17674 0.26204 -0.18577 0.26343 C -0.19931 0.26875 -0.21667 0.27454 -0.2309 0.27454 " pathEditMode="relative" ptsTypes="fffffffffff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111 0.00324 0.00798 0.01435 0.00955 0.02685 C 0.01059 0.03426 0.01215 0.04167 0.01319 0.04908 C 0.01267 0.08843 0.02066 0.14607 -0.00955 0.17292 C -0.01233 0.18426 -0.01858 0.19514 -0.02622 0.20139 C -0.03021 0.20996 -0.03472 0.21435 -0.04167 0.21736 C -0.04427 0.22107 -0.04531 0.22315 -0.04879 0.22523 C -0.05104 0.22662 -0.0559 0.22847 -0.0559 0.22847 C -0.06702 0.24329 -0.09028 0.24468 -0.10469 0.24584 C -0.12379 0.24954 -0.14149 0.25417 -0.16077 0.25556 C -0.1691 0.26088 -0.17674 0.26204 -0.18577 0.26343 C -0.19931 0.26875 -0.21667 0.27454 -0.2309 0.27454 " pathEditMode="relative" ptsTypes="fffffffffff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2.96296E-6 C 0.00695 0.01504 -1.66667E-6 -0.00139 0.0033 0.03935 C 0.00365 0.04305 0.00573 0.04953 0.00573 0.04977 C 0.00521 0.0706 0.00834 0.10486 -0.00521 0.12222 C -0.00712 0.13264 -0.00781 0.1375 -0.01493 0.14352 C -0.01944 0.16551 -0.04722 0.18194 -0.06076 0.1949 C -0.06371 0.20092 -0.07014 0.20625 -0.07535 0.2081 C -0.08698 0.21944 -0.07396 0.2081 -0.08507 0.21458 C -0.0941 0.22014 -0.1026 0.2287 -0.11163 0.23472 C -0.11788 0.23865 -0.12309 0.2449 -0.12986 0.24768 C -0.13455 0.25208 -0.13941 0.25092 -0.14427 0.2544 C -0.15069 0.25879 -0.15729 0.26041 -0.16371 0.26435 C -0.17257 0.26967 -0.17951 0.27384 -0.18923 0.27592 C -0.19791 0.27963 -0.20347 0.27986 -0.21337 0.28102 C -0.22274 0.28032 -0.23212 0.28055 -0.24132 0.27916 C -0.24809 0.27824 -0.25191 0.27083 -0.25937 0.27083 " pathEditMode="relative" rAng="0" ptsTypes="fffffffffffffffA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5" y="1398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2.59259E-6 C 0.00695 0.01505 -1.66667E-6 -0.00139 0.0033 0.03935 C 0.00365 0.04306 0.00573 0.04954 0.00573 0.04977 C 0.00521 0.0706 0.00834 0.10486 -0.00521 0.12222 C -0.00712 0.13264 -0.00781 0.1375 -0.01493 0.14352 C -0.01944 0.16551 -0.04722 0.18195 -0.06076 0.19491 C -0.06371 0.20093 -0.07014 0.20625 -0.07535 0.2081 C -0.08698 0.21945 -0.07396 0.2081 -0.08507 0.21459 C -0.0941 0.22014 -0.1026 0.22871 -0.11163 0.23472 C -0.11788 0.23866 -0.12309 0.24491 -0.12986 0.24769 C -0.13455 0.25209 -0.13941 0.25093 -0.14427 0.2544 C -0.15069 0.2588 -0.15729 0.26042 -0.16371 0.26435 C -0.17257 0.26968 -0.17951 0.27385 -0.18923 0.27593 C -0.19791 0.27963 -0.20347 0.27986 -0.21337 0.28102 C -0.22274 0.28033 -0.23212 0.28056 -0.24132 0.27917 C -0.24809 0.27824 -0.25191 0.27084 -0.25937 0.27084 " pathEditMode="relative" rAng="0" ptsTypes="fffffffffffffffA"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5" y="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0.00105 0.00764 0.00191 0.01226 0.00469 0.01875 C 0.0073 0.0412 0.00799 0.06481 0.00365 0.08703 C 0.00174 0.1081 -0.0052 0.12824 -0.01059 0.14838 C -0.01371 0.16064 -0.01631 0.17222 -0.02222 0.1824 C -0.02916 0.1949 -0.03784 0.20509 -0.04548 0.21643 C -0.05225 0.22639 -0.05503 0.23518 -0.06423 0.23865 C -0.06857 0.2449 -0.0717 0.2449 -0.07725 0.24699 C -0.08159 0.25162 -0.09253 0.25393 -0.09253 0.25439 C -0.09843 0.25856 -0.10451 0.26041 -0.11111 0.2625 C -0.12135 0.2699 -0.13281 0.26643 -0.14392 0.26944 C -0.1875 0.28101 -0.23194 0.27615 -0.27604 0.27615 " pathEditMode="relative" rAng="0" ptsTypes="fffffffffff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1405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C 0.00105 0.00764 0.00191 0.01227 0.00469 0.01875 C 0.0073 0.04121 0.00799 0.06482 0.00365 0.08704 C 0.00174 0.1081 -0.0052 0.12824 -0.01059 0.14838 C -0.01371 0.16065 -0.01631 0.17222 -0.02222 0.18241 C -0.02916 0.19491 -0.03784 0.20509 -0.04548 0.21644 C -0.05225 0.22639 -0.05503 0.23519 -0.06423 0.23866 C -0.06857 0.24491 -0.0717 0.24491 -0.07725 0.24699 C -0.08159 0.25162 -0.09253 0.25394 -0.09253 0.2544 C -0.09843 0.25857 -0.10451 0.26042 -0.11111 0.2625 C -0.12135 0.26991 -0.13281 0.26644 -0.14392 0.26945 C -0.1875 0.28102 -0.23194 0.27616 -0.27604 0.27616 " pathEditMode="relative" rAng="0" ptsTypes="fffffffffffA">
                                      <p:cBhvr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3" y="1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an 46"/>
          <p:cNvSpPr/>
          <p:nvPr/>
        </p:nvSpPr>
        <p:spPr>
          <a:xfrm>
            <a:off x="7247324" y="2752669"/>
            <a:ext cx="1371600" cy="3034043"/>
          </a:xfrm>
          <a:prstGeom prst="ca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7239694" y="2296630"/>
            <a:ext cx="17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HDF5 files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914900" y="1761506"/>
            <a:ext cx="1485900" cy="1289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>
            <a:spLocks/>
          </p:cNvSpPr>
          <p:nvPr/>
        </p:nvSpPr>
        <p:spPr>
          <a:xfrm>
            <a:off x="7653857" y="3202957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>
            <a:spLocks/>
          </p:cNvSpPr>
          <p:nvPr/>
        </p:nvSpPr>
        <p:spPr>
          <a:xfrm rot="-5400000">
            <a:off x="7370393" y="3202957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>
          <a:xfrm rot="21600000">
            <a:off x="7946136" y="3202956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7543800" y="3833892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/>
          <p:cNvSpPr>
            <a:spLocks/>
          </p:cNvSpPr>
          <p:nvPr/>
        </p:nvSpPr>
        <p:spPr>
          <a:xfrm>
            <a:off x="7598664" y="4422156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7827264" y="3833892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/>
          <p:cNvSpPr>
            <a:spLocks/>
          </p:cNvSpPr>
          <p:nvPr/>
        </p:nvSpPr>
        <p:spPr>
          <a:xfrm>
            <a:off x="7598664" y="4824492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oid 13"/>
          <p:cNvSpPr/>
          <p:nvPr/>
        </p:nvSpPr>
        <p:spPr>
          <a:xfrm rot="-5400000">
            <a:off x="1566552" y="2761960"/>
            <a:ext cx="3710859" cy="2611652"/>
          </a:xfrm>
          <a:prstGeom prst="trapezoid">
            <a:avLst>
              <a:gd name="adj" fmla="val 565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658025" y="2683513"/>
            <a:ext cx="117509" cy="2533369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057400" y="3665450"/>
            <a:ext cx="117509" cy="804672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>
            <a:spLocks/>
          </p:cNvSpPr>
          <p:nvPr/>
        </p:nvSpPr>
        <p:spPr>
          <a:xfrm rot="-5400000">
            <a:off x="3958167" y="3765657"/>
            <a:ext cx="283464" cy="274997"/>
          </a:xfrm>
          <a:prstGeom prst="rtTriangle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>
            <a:spLocks/>
          </p:cNvSpPr>
          <p:nvPr/>
        </p:nvSpPr>
        <p:spPr>
          <a:xfrm rot="5400000">
            <a:off x="3962400" y="3761424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3962400" y="4035060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3962400" y="375769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349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3505200" y="4011840"/>
            <a:ext cx="283464" cy="306683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3505200" y="3761905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595033" y="1376299"/>
            <a:ext cx="1820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CF Handler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53200" y="2236620"/>
            <a:ext cx="477691" cy="36865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451588" y="1841902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Library</a:t>
            </a:r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3048000" y="4011840"/>
            <a:ext cx="283464" cy="306683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/>
          </p:cNvSpPr>
          <p:nvPr/>
        </p:nvSpPr>
        <p:spPr>
          <a:xfrm>
            <a:off x="3048000" y="3761905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3508664" y="4005744"/>
            <a:ext cx="283464" cy="306683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3508664" y="3755809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3048000" y="4011358"/>
            <a:ext cx="283464" cy="306683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3048000" y="3761423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>
            <a:spLocks/>
          </p:cNvSpPr>
          <p:nvPr/>
        </p:nvSpPr>
        <p:spPr>
          <a:xfrm>
            <a:off x="3962400" y="4007627"/>
            <a:ext cx="283464" cy="306683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4" name="Rectangle 33"/>
          <p:cNvSpPr>
            <a:spLocks/>
          </p:cNvSpPr>
          <p:nvPr/>
        </p:nvSpPr>
        <p:spPr>
          <a:xfrm>
            <a:off x="3962400" y="375769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6" name="Rectangle 35"/>
          <p:cNvSpPr>
            <a:spLocks/>
          </p:cNvSpPr>
          <p:nvPr/>
        </p:nvSpPr>
        <p:spPr>
          <a:xfrm>
            <a:off x="7653857" y="3202958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/>
          <p:cNvSpPr>
            <a:spLocks/>
          </p:cNvSpPr>
          <p:nvPr/>
        </p:nvSpPr>
        <p:spPr>
          <a:xfrm rot="-5400000">
            <a:off x="7370393" y="3202958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Triangle 37"/>
          <p:cNvSpPr>
            <a:spLocks/>
          </p:cNvSpPr>
          <p:nvPr/>
        </p:nvSpPr>
        <p:spPr>
          <a:xfrm rot="21600000">
            <a:off x="7946136" y="3202957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>
            <a:spLocks/>
          </p:cNvSpPr>
          <p:nvPr/>
        </p:nvSpPr>
        <p:spPr>
          <a:xfrm>
            <a:off x="7543800" y="3833893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iamond 39"/>
          <p:cNvSpPr>
            <a:spLocks/>
          </p:cNvSpPr>
          <p:nvPr/>
        </p:nvSpPr>
        <p:spPr>
          <a:xfrm>
            <a:off x="7598664" y="4422157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>
            <a:spLocks/>
          </p:cNvSpPr>
          <p:nvPr/>
        </p:nvSpPr>
        <p:spPr>
          <a:xfrm>
            <a:off x="7827264" y="3833893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iamond 41"/>
          <p:cNvSpPr>
            <a:spLocks/>
          </p:cNvSpPr>
          <p:nvPr/>
        </p:nvSpPr>
        <p:spPr>
          <a:xfrm>
            <a:off x="7598664" y="4824493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609600" y="1912985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609600" y="2196830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0" y="1393602"/>
            <a:ext cx="192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CF-required layout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30018" y="1469696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DAS Disk Cache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3064" y="568619"/>
            <a:ext cx="7082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HDF5 Handler(CF Option) Disk Cache Works</a:t>
            </a:r>
          </a:p>
        </p:txBody>
      </p:sp>
    </p:spTree>
    <p:extLst>
      <p:ext uri="{BB962C8B-B14F-4D97-AF65-F5344CB8AC3E}">
        <p14:creationId xmlns:p14="http://schemas.microsoft.com/office/powerpoint/2010/main" val="606771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046 C -0.00816 -0.00463 -0.03576 -0.00949 -0.04549 -0.00949 C -0.10694 -0.00949 -0.16996 0.07107 -0.16996 0.15185 C -0.16996 0.11088 -0.20174 0.07107 -0.23142 0.07107 C -0.26319 0.07107 -0.29288 0.11157 -0.29288 0.15185 C -0.29288 0.13171 -0.30868 0.11088 -0.32465 0.11088 C -0.34028 0.11088 -0.35608 0.13102 -0.35608 0.15185 C -0.35608 0.14144 -0.36406 0.13171 -0.37187 0.13171 C -0.37986 0.13171 -0.38767 0.1419 -0.38767 0.15185 C -0.38767 0.14653 -0.39184 0.14144 -0.39549 0.14144 C -0.39774 0.14144 -0.40347 0.14653 -0.40347 0.15185 C -0.40347 0.14907 -0.40555 0.14653 -0.40764 0.14653 C -0.40764 0.14583 -0.4118 0.14907 -0.4118 0.15185 C -0.4118 0.15046 -0.4118 0.14907 -0.41371 0.14907 C -0.41371 0.14977 -0.4158 0.15046 -0.4158 0.15185 C -0.4158 0.15116 -0.4158 0.15046 -0.4158 0.14977 C -0.41788 0.14977 -0.41788 0.15046 -0.41788 0.15116 C -0.41996 0.15116 -0.41996 0.15046 -0.41996 0.14977 C -0.42153 0.14977 -0.42153 0.15046 -0.42153 0.15116 " pathEditMode="relative" rAng="0" ptsTypes="fffffffffffffffffff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4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046 C -0.00816 -0.00463 -0.03577 -0.00949 -0.04549 -0.00949 C -0.10695 -0.00949 -0.16997 0.07107 -0.16997 0.15185 C -0.16997 0.11088 -0.20174 0.07107 -0.23143 0.07107 C -0.2632 0.07107 -0.29288 0.11157 -0.29288 0.15185 C -0.29288 0.13171 -0.30868 0.11088 -0.32465 0.11088 C -0.34028 0.11088 -0.35608 0.13102 -0.35608 0.15185 C -0.35608 0.14144 -0.36406 0.13171 -0.37188 0.13171 C -0.37986 0.13171 -0.38768 0.1419 -0.38768 0.15185 C -0.38768 0.14653 -0.39184 0.14144 -0.39549 0.14144 C -0.39775 0.14144 -0.40347 0.14653 -0.40347 0.15185 C -0.40347 0.14907 -0.40556 0.14653 -0.40764 0.14653 C -0.40764 0.14583 -0.41181 0.14907 -0.41181 0.15185 C -0.41181 0.15046 -0.41181 0.14907 -0.41372 0.14907 C -0.41372 0.14977 -0.4158 0.15046 -0.4158 0.15185 C -0.4158 0.15116 -0.4158 0.15046 -0.4158 0.14977 C -0.41788 0.14977 -0.41788 0.15046 -0.41788 0.15116 C -0.41997 0.15116 -0.41997 0.15046 -0.41997 0.14977 C -0.42153 0.14977 -0.42153 0.15046 -0.42153 0.15116 " pathEditMode="relative" rAng="0" ptsTypes="ffffffffffffff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4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046 C -0.00815 -0.00463 -0.03576 -0.00949 -0.04548 -0.00949 C -0.10695 -0.00949 -0.16997 0.07107 -0.16997 0.15185 C -0.16997 0.11088 -0.20174 0.07107 -0.23143 0.07107 C -0.2632 0.07107 -0.29289 0.11157 -0.29289 0.15185 C -0.29289 0.13171 -0.30869 0.11088 -0.32466 0.11088 C -0.34028 0.11088 -0.35608 0.13102 -0.35608 0.15185 C -0.35608 0.14144 -0.36407 0.13171 -0.37188 0.13171 C -0.37987 0.13171 -0.38768 0.1419 -0.38768 0.15185 C -0.38768 0.14653 -0.39185 0.14144 -0.39549 0.14144 C -0.39775 0.14144 -0.40348 0.14653 -0.40348 0.15185 C -0.40348 0.14907 -0.40556 0.14653 -0.40764 0.14653 C -0.40764 0.14583 -0.41181 0.14907 -0.41181 0.15185 C -0.41181 0.15046 -0.41181 0.14907 -0.41372 0.14907 C -0.41372 0.14977 -0.4158 0.15046 -0.4158 0.15185 C -0.4158 0.15116 -0.4158 0.15046 -0.4158 0.14977 C -0.41789 0.14977 -0.41789 0.15046 -0.41789 0.15116 C -0.41997 0.15116 -0.41997 0.15046 -0.41997 0.14977 C -0.42153 0.14977 -0.42153 0.15046 -0.42153 0.15116 " pathEditMode="relative" rAng="0" ptsTypes="fffffffffffffffffff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70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-0.00301 -0.00034 -0.00694 0.00139 -0.00926 C 0.00781 -0.01782 0.02344 -0.02199 0.03195 -0.02778 C 0.03351 -0.0287 0.03455 -0.03055 0.03611 -0.03148 C 0.03872 -0.0331 0.04445 -0.03518 0.04445 -0.03518 C 0.07292 -0.06366 0.11007 -0.06574 0.14445 -0.06852 C 0.15643 -0.07384 0.16615 -0.07454 0.17917 -0.07592 C 0.18733 -0.0787 0.19393 -0.08565 0.20139 -0.09074 C 0.20573 -0.09815 0.20972 -0.10555 0.21389 -0.11296 C 0.21719 -0.12616 0.21511 -0.12083 0.21945 -0.12963 C 0.22066 -0.14097 0.22188 -0.14699 0.225 -0.15741 C 0.22309 -0.1794 0.22084 -0.19791 0.22084 -0.22037 " pathEditMode="relative" ptsTypes="fffffffffff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C -0.02708 0.00093 -0.05399 -0.00046 -0.08056 0.00324 C -0.10226 0.00625 -0.12344 0.01389 -0.14531 0.01482 C -0.15069 0.01898 -0.15816 0.01806 -0.16389 0.01829 C -0.17066 0.02315 -0.17934 0.02176 -0.18681 0.02431 C -0.20486 0.02385 -0.20972 0.0331 -0.21371 0.01783 C -0.21389 0.01551 -0.21337 0.01343 -0.21406 0.01158 C -0.21441 0.01065 -0.21562 0.01181 -0.21615 0.01204 C -0.21927 0.01343 -0.2224 0.01435 -0.22569 0.01551 C -0.22812 0.0176 -0.22934 0.01783 -0.23229 0.01829 C -0.23594 0.01945 -0.23889 0.02107 -0.24306 0.02176 C -0.34219 0.02153 -0.39045 0.03218 -0.4651 0.01898 C -0.47031 0.01644 -0.47621 0.01598 -0.48212 0.01551 C -0.48628 0.01366 -0.48559 0.01412 -0.49149 0.01482 C -0.49653 0.0169 -0.49618 0.01713 -0.50226 0.01713 " pathEditMode="relative" rAng="0" ptsTypes="ffffffffffffff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-0.02709 0.00093 -0.054 -0.00046 -0.08056 0.00324 C -0.10226 0.00625 -0.12344 0.01389 -0.14532 0.01482 C -0.1507 0.01898 -0.15816 0.01806 -0.16389 0.01829 C -0.17066 0.02315 -0.17934 0.02176 -0.18681 0.02431 C -0.20486 0.02385 -0.20973 0.0331 -0.21372 0.01783 C -0.21389 0.01551 -0.21337 0.01343 -0.21407 0.01158 C -0.21441 0.01065 -0.21563 0.01181 -0.21615 0.01204 C -0.21927 0.01343 -0.2224 0.01435 -0.2257 0.01551 C -0.22813 0.0176 -0.22934 0.01783 -0.23229 0.01829 C -0.23594 0.01945 -0.23889 0.02107 -0.24306 0.02176 C -0.34219 0.02153 -0.39045 0.03218 -0.46511 0.01898 C -0.47032 0.01644 -0.47622 0.01598 -0.48212 0.01551 C -0.48629 0.01366 -0.48559 0.01412 -0.4915 0.01482 C -0.49653 0.0169 -0.49618 0.01713 -0.50226 0.01713 " pathEditMode="relative" rAng="0" ptsTypes="ffffffffffffffA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882 -0.00185 0.04896 -0.00301 0.075 -0.00741 C 0.08385 -0.01204 0.09201 -0.01412 0.10139 -0.01667 C 0.10729 -0.0206 0.11146 -0.02222 0.11806 -0.02407 C 0.1276 -0.03241 0.11563 -0.02292 0.13056 -0.02963 C 0.13212 -0.03032 0.13316 -0.03241 0.13472 -0.03333 C 0.13785 -0.03518 0.14132 -0.03565 0.14444 -0.03704 C 0.15469 -0.05069 0.14132 -0.03495 0.15556 -0.04444 C 0.15729 -0.0456 0.15816 -0.04838 0.15972 -0.05 C 0.16233 -0.05278 0.16528 -0.05486 0.16806 -0.05741 C 0.1776 -0.06597 0.18906 -0.0743 0.19722 -0.08518 C 0.19983 -0.08866 0.20156 -0.09282 0.20417 -0.0963 C 0.20694 -0.10717 0.21476 -0.11458 0.21944 -0.12407 C 0.22153 -0.2 0.22083 -0.15856 0.22083 -0.24815 " pathEditMode="relative" ptsTypes="fffffffffffffA">
                                      <p:cBhvr>
                                        <p:cTn id="6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6771 -0.00069 -0.33785 -0.00787 -0.50469 -0.00787 " pathEditMode="relative" ptsTypes="fA">
                                      <p:cBhvr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6771 -0.00069 -0.33785 -0.00787 -0.50469 -0.00787 " pathEditMode="relative" ptsTypes="fA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7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9 -0.00787 0.01319 -0.00949 0.02083 -0.01296 C 0.02396 -0.01435 0.02639 -0.01782 0.02916 -0.02037 C 0.0375 -0.02778 0.05052 -0.02685 0.05972 -0.02963 C 0.07413 -0.03403 0.08819 -0.04305 0.10278 -0.0463 C 0.1158 -0.0493 0.12864 -0.05393 0.14166 -0.05741 C 0.14687 -0.06204 0.15225 -0.06273 0.15833 -0.06481 C 0.16302 -0.06898 0.16719 -0.06944 0.17222 -0.07222 C 0.17778 -0.07546 0.18177 -0.08079 0.1875 -0.08333 C 0.19496 -0.09329 0.22066 -0.11528 0.22083 -0.12963 C 0.22135 -0.16366 0.22083 -0.19745 0.22083 -0.23148 " pathEditMode="relative" ptsTypes="ffffffffffA">
                                      <p:cBhvr>
                                        <p:cTn id="8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30" grpId="0" animBg="1"/>
      <p:bldP spid="30" grpId="1" animBg="1"/>
      <p:bldP spid="31" grpId="0" animBg="1"/>
      <p:bldP spid="32" grpId="0" animBg="1"/>
      <p:bldP spid="32" grpId="1" animBg="1"/>
      <p:bldP spid="33" grpId="0" animBg="1"/>
      <p:bldP spid="34" grpId="0" animBg="1"/>
      <p:bldP spid="34" grpId="1" animBg="1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4927600" y="1853714"/>
            <a:ext cx="1257300" cy="1289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an 43"/>
          <p:cNvSpPr/>
          <p:nvPr/>
        </p:nvSpPr>
        <p:spPr>
          <a:xfrm>
            <a:off x="7247324" y="2744985"/>
            <a:ext cx="1371600" cy="3034043"/>
          </a:xfrm>
          <a:prstGeom prst="ca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947599" y="1853714"/>
            <a:ext cx="1257300" cy="1289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>
            <a:spLocks/>
          </p:cNvSpPr>
          <p:nvPr/>
        </p:nvSpPr>
        <p:spPr>
          <a:xfrm>
            <a:off x="7653857" y="3195273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>
            <a:spLocks/>
          </p:cNvSpPr>
          <p:nvPr/>
        </p:nvSpPr>
        <p:spPr>
          <a:xfrm rot="-5400000">
            <a:off x="7370393" y="3195273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>
          <a:xfrm rot="21600000">
            <a:off x="7946136" y="3195272"/>
            <a:ext cx="283464" cy="283464"/>
          </a:xfrm>
          <a:prstGeom prst="rtTriangl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7543800" y="3826208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/>
          <p:cNvSpPr>
            <a:spLocks/>
          </p:cNvSpPr>
          <p:nvPr/>
        </p:nvSpPr>
        <p:spPr>
          <a:xfrm>
            <a:off x="7598664" y="4414472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7827264" y="3826208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/>
          <p:cNvSpPr>
            <a:spLocks/>
          </p:cNvSpPr>
          <p:nvPr/>
        </p:nvSpPr>
        <p:spPr>
          <a:xfrm>
            <a:off x="7598664" y="4816808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oid 13"/>
          <p:cNvSpPr/>
          <p:nvPr/>
        </p:nvSpPr>
        <p:spPr>
          <a:xfrm rot="-5400000">
            <a:off x="1566552" y="2754276"/>
            <a:ext cx="3710859" cy="2611652"/>
          </a:xfrm>
          <a:prstGeom prst="trapezoid">
            <a:avLst>
              <a:gd name="adj" fmla="val 565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658025" y="2675829"/>
            <a:ext cx="117509" cy="2533369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057400" y="3657766"/>
            <a:ext cx="117509" cy="804672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895600" y="3851757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692569" y="1538762"/>
            <a:ext cx="1820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CF Handler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0" y="2228936"/>
            <a:ext cx="457200" cy="36865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228657" y="1747472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Library</a:t>
            </a:r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5355336" y="2132685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5050536" y="2132685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/>
          </p:cNvSpPr>
          <p:nvPr/>
        </p:nvSpPr>
        <p:spPr>
          <a:xfrm>
            <a:off x="5660136" y="212847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3602736" y="4146970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3602736" y="388107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/>
          </p:cNvSpPr>
          <p:nvPr/>
        </p:nvSpPr>
        <p:spPr>
          <a:xfrm>
            <a:off x="2895600" y="4131008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5355336" y="2128472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5660136" y="2128472"/>
            <a:ext cx="283464" cy="2834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7641336" y="319527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7543800" y="3826208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/>
          <p:cNvSpPr>
            <a:spLocks/>
          </p:cNvSpPr>
          <p:nvPr/>
        </p:nvSpPr>
        <p:spPr>
          <a:xfrm>
            <a:off x="7598664" y="4414472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iamond 33"/>
          <p:cNvSpPr>
            <a:spLocks/>
          </p:cNvSpPr>
          <p:nvPr/>
        </p:nvSpPr>
        <p:spPr>
          <a:xfrm>
            <a:off x="7598664" y="4414472"/>
            <a:ext cx="402336" cy="40233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5050536" y="2128472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>
            <a:spLocks/>
          </p:cNvSpPr>
          <p:nvPr/>
        </p:nvSpPr>
        <p:spPr>
          <a:xfrm>
            <a:off x="2362200" y="3863506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/>
          </p:cNvSpPr>
          <p:nvPr/>
        </p:nvSpPr>
        <p:spPr>
          <a:xfrm>
            <a:off x="2362200" y="4131008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/>
          </p:cNvSpPr>
          <p:nvPr/>
        </p:nvSpPr>
        <p:spPr>
          <a:xfrm>
            <a:off x="5355336" y="2128472"/>
            <a:ext cx="283464" cy="283464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>
            <a:spLocks/>
          </p:cNvSpPr>
          <p:nvPr/>
        </p:nvSpPr>
        <p:spPr>
          <a:xfrm>
            <a:off x="5660136" y="2128472"/>
            <a:ext cx="283464" cy="283464"/>
          </a:xfrm>
          <a:prstGeom prst="rect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050536" y="2132685"/>
            <a:ext cx="283464" cy="28346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>
            <a:spLocks/>
          </p:cNvSpPr>
          <p:nvPr/>
        </p:nvSpPr>
        <p:spPr>
          <a:xfrm>
            <a:off x="617284" y="1882249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>
            <a:spLocks/>
          </p:cNvSpPr>
          <p:nvPr/>
        </p:nvSpPr>
        <p:spPr>
          <a:xfrm>
            <a:off x="617284" y="2166094"/>
            <a:ext cx="283464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684" y="1508026"/>
            <a:ext cx="192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CF-required layout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85906" y="2373470"/>
            <a:ext cx="17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HDF5 files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98133" y="1548493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DAS Disk Cache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7513" y="607040"/>
            <a:ext cx="870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HDF5 Handler(CF Option) Disk Cache Works - Continued</a:t>
            </a:r>
          </a:p>
        </p:txBody>
      </p:sp>
    </p:spTree>
    <p:extLst>
      <p:ext uri="{BB962C8B-B14F-4D97-AF65-F5344CB8AC3E}">
        <p14:creationId xmlns:p14="http://schemas.microsoft.com/office/powerpoint/2010/main" val="409057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78 0.02014 -0.00226 0.04236 -0.01945 0.05 C -0.02465 0.05695 -0.03438 0.0625 -0.04167 0.06482 C -0.0474 0.07246 -0.05538 0.075 -0.0625 0.07963 C -0.08472 0.09445 -0.10886 0.10093 -0.13334 0.10556 C -0.14323 0.11435 -0.15903 0.1125 -0.17084 0.11482 C -0.19045 0.12801 -0.22136 0.13079 -0.24306 0.13333 C -0.29722 0.14769 -0.34983 0.1463 -0.40556 0.1463 " pathEditMode="relative" ptsTypes="fffffff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2 0.02569 L -0.19132 0.15162 " pathEditMode="relative" ptsTypes="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3 0.00301 -0.00625 0.00695 -0.01007 0.0088 C -0.01875 0.02037 -0.04375 0.02848 -0.05677 0.03102 C -0.07101 0.03774 -0.09097 0.0419 -0.1059 0.04329 C -0.11441 0.04931 -0.12865 0.04862 -0.13837 0.05 C -0.15295 0.05649 -0.1691 0.05579 -0.1842 0.0588 C -0.20035 0.06204 -0.21615 0.06737 -0.23264 0.06875 C -0.2809 0.0801 -0.23924 0.07107 -0.3592 0.07223 C -0.39219 0.07292 -0.42535 0.07662 -0.45833 0.07662 " pathEditMode="relative" ptsTypes="ffffffffA">
                                      <p:cBhvr>
                                        <p:cTn id="6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1.85185E-6 C -0.00242 0.01828 -0.01075 0.0243 -0.02343 0.0287 C -0.03141 0.03634 -0.04062 0.03889 -0.04999 0.04213 C -0.05537 0.04699 -0.06683 0.04884 -0.07343 0.05092 C -0.08298 0.05393 -0.092 0.05995 -0.10173 0.06203 C -0.10589 0.06389 -0.10919 0.06551 -0.11336 0.06666 C -0.11891 0.07106 -0.11266 0.06666 -0.12256 0.0699 C -0.13298 0.07338 -0.14287 0.07963 -0.15346 0.08217 C -0.15711 0.08541 -0.1611 0.08657 -0.16509 0.08889 C -0.17829 0.09652 -0.16926 0.09282 -0.17586 0.09537 C -0.17864 0.09838 -0.18089 0.10046 -0.18419 0.10208 C -0.18541 0.10694 -0.18732 0.10949 -0.19096 0.11111 C -0.192 0.1125 -0.19305 0.11435 -0.19426 0.11551 C -0.19496 0.1162 -0.196 0.11597 -0.19669 0.11666 C -0.19791 0.11782 -0.19895 0.11944 -0.19999 0.12106 C -0.20068 0.12199 -0.20103 0.12338 -0.20173 0.1243 C -0.20346 0.12639 -0.20572 0.12801 -0.20763 0.12986 C -0.21197 0.13402 -0.21596 0.14305 -0.22082 0.14768 C -0.22308 0.15347 -0.22603 0.1581 -0.23003 0.16203 C -0.23176 0.16852 -0.2328 0.17129 -0.23593 0.17662 C -0.23732 0.18194 -0.23888 0.18889 -0.24096 0.19328 C -0.242 0.19791 -0.24166 0.19537 -0.24166 0.20092 " pathEditMode="relative" ptsTypes="fffffffffffffffffffffA">
                                      <p:cBhvr>
                                        <p:cTn id="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27257 0.00092 -0.23993 -0.00417 -0.3743 0.00324 C -0.41892 0.01713 -0.51441 0.00764 -0.5434 0.00764 " pathEditMode="relative" ptsTypes="ffA">
                                      <p:cBhvr>
                                        <p:cTn id="9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8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1.11111E-6 C -0.0118 -0.00324 -0.0243 0.00208 -0.03576 -0.00324 C -0.05104 -0.00278 -0.06631 -0.00278 -0.08159 -0.00209 C -0.08402 -0.00209 -0.08611 0.00023 -0.08836 0.00115 C -0.09618 0.00393 -0.10364 0.00671 -0.11163 0.00902 C -0.11701 0.01365 -0.12482 0.01412 -0.13072 0.01782 C -0.14808 0.02824 -0.1651 0.03935 -0.18246 0.04907 C -0.18472 0.05324 -0.18732 0.0537 -0.19079 0.05555 C -0.19253 0.05648 -0.19583 0.05787 -0.19583 0.05787 C -0.1993 0.06504 -0.20833 0.06898 -0.21336 0.07453 C -0.21927 0.08101 -0.22569 0.08935 -0.23246 0.09444 C -0.23628 0.09745 -0.23368 0.09328 -0.23749 0.09791 C -0.24131 0.10254 -0.2434 0.10509 -0.24739 0.10902 C -0.24861 0.11342 -0.25121 0.11944 -0.25329 0.12338 C -0.25468 0.1287 -0.25694 0.13356 -0.25833 0.13889 C -0.25902 0.14814 -0.25972 0.14838 -0.26163 0.15555 C -0.26267 0.16458 -0.26354 0.17453 -0.26579 0.18333 C -0.26666 0.19722 -0.26336 0.19676 -0.26753 0.19676 " pathEditMode="relative" ptsTypes="fffffffffffffffffA">
                                      <p:cBhvr>
                                        <p:cTn id="10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8" grpId="0" animBg="1"/>
      <p:bldP spid="18" grpId="1" animBg="1"/>
      <p:bldP spid="24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32" grpId="0" animBg="1"/>
      <p:bldP spid="32" grpId="1" animBg="1"/>
      <p:bldP spid="33" grpId="0" animBg="1"/>
      <p:bldP spid="34" grpId="0" animBg="1"/>
      <p:bldP spid="34" grpId="1" animBg="1"/>
      <p:bldP spid="35" grpId="0" animBg="1"/>
      <p:bldP spid="36" grpId="0" animBg="1"/>
      <p:bldP spid="36" grpId="1" animBg="1"/>
      <p:bldP spid="37" grpId="0" animBg="1"/>
      <p:bldP spid="3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New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the access of HDF-EOS5 sinusoidal projection in the HDF5 OPeNDAP handler </a:t>
            </a:r>
          </a:p>
        </p:txBody>
      </p:sp>
    </p:spTree>
    <p:extLst>
      <p:ext uri="{BB962C8B-B14F-4D97-AF65-F5344CB8AC3E}">
        <p14:creationId xmlns:p14="http://schemas.microsoft.com/office/powerpoint/2010/main" val="3567616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 work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/>
              <a:t>CF option </a:t>
            </a:r>
          </a:p>
          <a:p>
            <a:pPr lvl="1"/>
            <a:r>
              <a:rPr lang="en-US" dirty="0"/>
              <a:t>Support the mapping of 64-bit integer to DAP4</a:t>
            </a:r>
          </a:p>
          <a:p>
            <a:pPr lvl="1"/>
            <a:r>
              <a:rPr lang="en-US" dirty="0"/>
              <a:t>Support the access of other projections of HDF-EOS5-like products</a:t>
            </a:r>
          </a:p>
          <a:p>
            <a:pPr lvl="1"/>
            <a:r>
              <a:rPr lang="en-US" dirty="0"/>
              <a:t>Add the DDS disk cache support(?)</a:t>
            </a:r>
          </a:p>
          <a:p>
            <a:r>
              <a:rPr lang="en-US" dirty="0"/>
              <a:t>Non-CF(generic) option</a:t>
            </a:r>
          </a:p>
          <a:p>
            <a:pPr lvl="1"/>
            <a:r>
              <a:rPr lang="en-US" dirty="0"/>
              <a:t>Add the mapping of HDF5 variable length data to DAP4</a:t>
            </a:r>
          </a:p>
        </p:txBody>
      </p:sp>
    </p:spTree>
    <p:extLst>
      <p:ext uri="{BB962C8B-B14F-4D97-AF65-F5344CB8AC3E}">
        <p14:creationId xmlns:p14="http://schemas.microsoft.com/office/powerpoint/2010/main" val="1619702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ACCESS HDF5 via Hyrax in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architectures </a:t>
            </a:r>
          </a:p>
          <a:p>
            <a:r>
              <a:rPr lang="en-US" dirty="0"/>
              <a:t>HDF5 handler can be enhanced for the future work of Architectures 2 and 3</a:t>
            </a:r>
          </a:p>
        </p:txBody>
      </p:sp>
    </p:spTree>
    <p:extLst>
      <p:ext uri="{BB962C8B-B14F-4D97-AF65-F5344CB8AC3E}">
        <p14:creationId xmlns:p14="http://schemas.microsoft.com/office/powerpoint/2010/main" val="191139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Hypertext Transfer Protocol</a:t>
            </a:r>
          </a:p>
        </p:txBody>
      </p:sp>
      <p:pic>
        <p:nvPicPr>
          <p:cNvPr id="3" name="Picture 2" descr="RangeGe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76" y="948777"/>
            <a:ext cx="5787674" cy="4663055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626249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4495E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US" sz="3200" i="1"/>
              <a:t>Archit. #2: Files With HTTP</a:t>
            </a:r>
            <a:r>
              <a:rPr lang="en-US" sz="3200" i="1" baseline="30000"/>
              <a:t>1</a:t>
            </a:r>
            <a:r>
              <a:rPr lang="en-US" sz="3200" i="1"/>
              <a:t> Range-Gets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6016529" y="1571132"/>
            <a:ext cx="2919389" cy="1077218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none">
            <a:spAutoFit/>
          </a:bodyPr>
          <a:lstStyle/>
          <a:p>
            <a:pPr lvl="1"/>
            <a:r>
              <a:rPr lang="en-US" sz="2000" dirty="0"/>
              <a:t>Current implementation:</a:t>
            </a:r>
          </a:p>
          <a:p>
            <a:pPr lvl="1"/>
            <a:r>
              <a:rPr lang="en-US" sz="2000" dirty="0"/>
              <a:t>Range-Gets index </a:t>
            </a:r>
          </a:p>
          <a:p>
            <a:pPr lvl="1"/>
            <a:r>
              <a:rPr lang="en-US" sz="2000" dirty="0"/>
              <a:t>per HDF5 </a:t>
            </a:r>
            <a:r>
              <a:rPr lang="en-US" sz="2400" dirty="0">
                <a:solidFill>
                  <a:schemeClr val="accent2"/>
                </a:solidFill>
              </a:rPr>
              <a:t>chunk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529" y="3522899"/>
            <a:ext cx="3047629" cy="1077218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none">
            <a:spAutoFit/>
          </a:bodyPr>
          <a:lstStyle/>
          <a:p>
            <a:pPr lvl="1"/>
            <a:r>
              <a:rPr lang="en-US" sz="2000" dirty="0"/>
              <a:t>Add an option to handler:</a:t>
            </a:r>
          </a:p>
          <a:p>
            <a:pPr lvl="1"/>
            <a:r>
              <a:rPr lang="en-US" sz="2000" dirty="0"/>
              <a:t>Range-Gets index </a:t>
            </a:r>
          </a:p>
          <a:p>
            <a:pPr lvl="1"/>
            <a:r>
              <a:rPr lang="en-US" sz="2000" dirty="0"/>
              <a:t>per HDF5 </a:t>
            </a:r>
            <a:r>
              <a:rPr lang="en-US" sz="2400" dirty="0">
                <a:solidFill>
                  <a:schemeClr val="accent2"/>
                </a:solidFill>
              </a:rPr>
              <a:t>variable</a:t>
            </a:r>
            <a:r>
              <a:rPr lang="en-US" sz="2000" dirty="0"/>
              <a:t> </a:t>
            </a:r>
          </a:p>
        </p:txBody>
      </p:sp>
      <p:sp>
        <p:nvSpPr>
          <p:cNvPr id="7" name="Down Arrow 6"/>
          <p:cNvSpPr/>
          <p:nvPr/>
        </p:nvSpPr>
        <p:spPr>
          <a:xfrm>
            <a:off x="7284945" y="2748458"/>
            <a:ext cx="382555" cy="77444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09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 Simple Storage Service</a:t>
            </a:r>
          </a:p>
        </p:txBody>
      </p:sp>
      <p:pic>
        <p:nvPicPr>
          <p:cNvPr id="3" name="Picture 2" descr="DataShards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794" y="1068684"/>
            <a:ext cx="5941769" cy="4419966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4495E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US" sz="3200" i="1" dirty="0"/>
              <a:t>Archit. #3: HDF5 Datasets as S3</a:t>
            </a:r>
            <a:r>
              <a:rPr lang="en-US" sz="3200" i="1" baseline="30000" dirty="0"/>
              <a:t>1</a:t>
            </a:r>
            <a:r>
              <a:rPr lang="en-US" sz="3200" i="1" dirty="0"/>
              <a:t> Objects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5940064" y="1522028"/>
            <a:ext cx="3124094" cy="1077218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000" dirty="0"/>
              <a:t>Current implementation:</a:t>
            </a:r>
          </a:p>
          <a:p>
            <a:pPr lvl="1"/>
            <a:r>
              <a:rPr lang="en-US" sz="2000" dirty="0"/>
              <a:t>An HDF5 </a:t>
            </a:r>
            <a:r>
              <a:rPr lang="en-US" sz="2400" dirty="0">
                <a:solidFill>
                  <a:schemeClr val="accent2"/>
                </a:solidFill>
              </a:rPr>
              <a:t>chunk</a:t>
            </a:r>
            <a:r>
              <a:rPr lang="en-US" sz="2000" dirty="0"/>
              <a:t> in </a:t>
            </a:r>
          </a:p>
          <a:p>
            <a:pPr lvl="1"/>
            <a:r>
              <a:rPr lang="en-US" sz="2000" dirty="0"/>
              <a:t>a variable is an S3 object.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0065" y="3522899"/>
            <a:ext cx="3124094" cy="1077218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2000" dirty="0"/>
              <a:t>Add an option to handler:</a:t>
            </a:r>
          </a:p>
          <a:p>
            <a:pPr lvl="1"/>
            <a:r>
              <a:rPr lang="en-US" sz="2000" dirty="0"/>
              <a:t>An HDF5 </a:t>
            </a:r>
            <a:r>
              <a:rPr lang="en-US" sz="2400" dirty="0">
                <a:solidFill>
                  <a:schemeClr val="accent2"/>
                </a:solidFill>
              </a:rPr>
              <a:t>variable</a:t>
            </a:r>
            <a:r>
              <a:rPr lang="en-US" sz="2000" dirty="0"/>
              <a:t> is an</a:t>
            </a:r>
          </a:p>
          <a:p>
            <a:pPr lvl="1"/>
            <a:r>
              <a:rPr lang="en-US" sz="2000" dirty="0"/>
              <a:t>S3 object.</a:t>
            </a:r>
          </a:p>
        </p:txBody>
      </p:sp>
      <p:sp>
        <p:nvSpPr>
          <p:cNvPr id="8" name="Down Arrow 7"/>
          <p:cNvSpPr/>
          <p:nvPr/>
        </p:nvSpPr>
        <p:spPr>
          <a:xfrm>
            <a:off x="7284945" y="2748458"/>
            <a:ext cx="382555" cy="77444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3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NNG15HZ39C</a:t>
            </a: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5449</TotalTime>
  <Words>921</Words>
  <Application>Microsoft Macintosh PowerPoint</Application>
  <PresentationFormat>On-screen Show (4:3)</PresentationFormat>
  <Paragraphs>157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EOSDIS-EED</vt:lpstr>
      <vt:lpstr>Efficiently serving HDF5 via OPeNDAP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HDF5 handler and File NetCDF</vt:lpstr>
      <vt:lpstr>PowerPoint Presentation</vt:lpstr>
      <vt:lpstr>PowerPoint Presentation</vt:lpstr>
      <vt:lpstr>PowerPoint Presentation</vt:lpstr>
      <vt:lpstr>Interoperability enhancement</vt:lpstr>
      <vt:lpstr>Performance Improvement </vt:lpstr>
      <vt:lpstr>PowerPoint Presentation</vt:lpstr>
      <vt:lpstr>PowerPoint Presentation</vt:lpstr>
      <vt:lpstr>PowerPoint Presentation</vt:lpstr>
      <vt:lpstr>PowerPoint Presentation</vt:lpstr>
      <vt:lpstr>Other New Features</vt:lpstr>
      <vt:lpstr>Future work </vt:lpstr>
      <vt:lpstr>ACCESS HDF5 via Hyrax in Cloud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keywords>[rtnipcontrolcode:unrestricted|rtnipcontrolcodevm:noipvm|rtnexportcontrolcountry:usa|rtnexportcontrolcode:otherinfo|rtnexportcontrolcodevm:nousecvm|]</cp:keywords>
  <cp:lastModifiedBy>Yang, Muqun</cp:lastModifiedBy>
  <cp:revision>363</cp:revision>
  <cp:lastPrinted>2017-07-12T15:27:53Z</cp:lastPrinted>
  <dcterms:modified xsi:type="dcterms:W3CDTF">2017-07-17T16:27:42Z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jDocumentLabelXML">
    <vt:lpwstr>&lt;?xml version="1.0" encoding="us-ascii"?&gt;&lt;sisl xmlns:xsd="http://www.w3.org/2001/XMLSchema" xmlns:xsi="http://www.w3.org/2001/XMLSchema-instance" sislVersion="0" policy="cde53ac1-bf5f-4aae-9cf1-07509e23a4b0" xmlns="http://www.boldonjames.com/2008/01/sie/i</vt:lpwstr>
  </property>
  <property fmtid="{D5CDD505-2E9C-101B-9397-08002B2CF9AE}" pid="3" name="bjDocumentLabelXML-0">
    <vt:lpwstr>nternal/label"&gt;&lt;element uid="bba94c65-ac3d-4f34-b2e1-8de11ef6f01c" value="" /&gt;&lt;element uid="bc2b7c01-6db1-4e7d-88d1-fc61674f86fd" value="" /&gt;&lt;element uid="92e993a3-af32-4afb-aa19-3a49cdb82c7a" value="" /&gt;&lt;element uid="dececbd6-da3b-46fe-8f00-f9d9deea2ee1"</vt:lpwstr>
  </property>
  <property fmtid="{D5CDD505-2E9C-101B-9397-08002B2CF9AE}" pid="4" name="bjDocumentLabelXML-1">
    <vt:lpwstr> value="" /&gt;&lt;element uid="bbbf7bf4-4f4f-4189-9c5e-65015de8a6ad" value="" /&gt;&lt;/sisl&gt;</vt:lpwstr>
  </property>
  <property fmtid="{D5CDD505-2E9C-101B-9397-08002B2CF9AE}" pid="5" name="rtnipcontrolcode">
    <vt:lpwstr>unrestricted</vt:lpwstr>
  </property>
  <property fmtid="{D5CDD505-2E9C-101B-9397-08002B2CF9AE}" pid="6" name="rtnipcontrolcodevm">
    <vt:lpwstr>noipvm</vt:lpwstr>
  </property>
  <property fmtid="{D5CDD505-2E9C-101B-9397-08002B2CF9AE}" pid="7" name="rtnexportcontrolcountry">
    <vt:lpwstr>usa</vt:lpwstr>
  </property>
  <property fmtid="{D5CDD505-2E9C-101B-9397-08002B2CF9AE}" pid="8" name="rtnexportcontrolcode">
    <vt:lpwstr>otherinfo</vt:lpwstr>
  </property>
  <property fmtid="{D5CDD505-2E9C-101B-9397-08002B2CF9AE}" pid="9" name="rtnexportcontrolcodevm">
    <vt:lpwstr>nousecvm</vt:lpwstr>
  </property>
  <property fmtid="{D5CDD505-2E9C-101B-9397-08002B2CF9AE}" pid="10" name="bjLabelRefreshRequired">
    <vt:lpwstr>FileClassifier</vt:lpwstr>
  </property>
</Properties>
</file>