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5" r:id="rId1"/>
    <p:sldMasterId id="2147483663" r:id="rId2"/>
  </p:sldMasterIdLst>
  <p:notesMasterIdLst>
    <p:notesMasterId r:id="rId12"/>
  </p:notesMasterIdLst>
  <p:sldIdLst>
    <p:sldId id="276" r:id="rId3"/>
    <p:sldId id="313" r:id="rId4"/>
    <p:sldId id="315" r:id="rId5"/>
    <p:sldId id="316" r:id="rId6"/>
    <p:sldId id="314" r:id="rId7"/>
    <p:sldId id="317" r:id="rId8"/>
    <p:sldId id="319" r:id="rId9"/>
    <p:sldId id="318" r:id="rId10"/>
    <p:sldId id="312" r:id="rId11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trick Quinn" initials="" lastIdx="33" clrIdx="0"/>
  <p:cmAuthor id="1" name="Brett McLaughlin" initials="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495E"/>
    <a:srgbClr val="264C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4107D22-3351-4DDC-9757-8A348CC96E5D}">
  <a:tblStyle styleId="{54107D22-3351-4DDC-9757-8A348CC96E5D}" styleName="Table_0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64" autoAdjust="0"/>
    <p:restoredTop sz="88376" autoAdjust="0"/>
  </p:normalViewPr>
  <p:slideViewPr>
    <p:cSldViewPr snapToGrid="0" snapToObjects="1">
      <p:cViewPr varScale="1">
        <p:scale>
          <a:sx n="95" d="100"/>
          <a:sy n="95" d="100"/>
        </p:scale>
        <p:origin x="36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9.xml"/><Relationship Id="rId12" Type="http://schemas.openxmlformats.org/officeDocument/2006/relationships/notesMaster" Target="notesMasters/notesMaster1.xml"/><Relationship Id="rId13" Type="http://schemas.openxmlformats.org/officeDocument/2006/relationships/commentAuthors" Target="commentAuthor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idx="32">
    <p:pos x="6000" y="0"/>
    <p:text>Presenter: Patrick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idx="31">
    <p:pos x="6000" y="0"/>
    <p:text>Presenter: Definitely Brett :-p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302310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Relationship Id="rId3" Type="http://schemas.openxmlformats.org/officeDocument/2006/relationships/hyperlink" Target="https://cdn.earthdata.nasa.gov/conduit/upload/497/ESDS-RFC-022v1.pdf" TargetMode="Externa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81448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NetCDF-4 intentionally supports a simpler data model than HDF5, which means there are HDF5 files that cannot be converted to netCDF-4, including files that make use of features in the following list: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1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 Multidimensional data that doesn't use shared dimensions implemented using HDF5 "dimension scales". (This restriction was eliminated in </a:t>
            </a:r>
            <a:r>
              <a:rPr lang="en-US" sz="11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netCDF</a:t>
            </a:r>
            <a:r>
              <a:rPr lang="en-US" sz="11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4.1.1, permitting access to HDF5 datasets that don't use dimension scales.)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1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 Non-hierarchical organizations of Groups, in which a Group may have multiple parents or may be both an ancestor and a descendant of another Group, creating cycles in the subgroup graph. In the netCDF-4 data model, Groups form a tree with no cycles, so each Group (except the top-level unnamed Group) has a unique parent.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1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 HDF5 "references" which are like pointers to objects and data regions within a file. The netCDF-4 data model does not support references.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1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 Additional primitive types not included in the netCDF-4 data model, including H5T_TIME, H5T_BITFIELD, and user-defined atomic types.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1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 Multiple names for data objects such as variables and groups. The netCDF-4 data model requires that each variable and group have a single distinguished name.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1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 Attributes attached to user-defined types.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1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 Stored property lists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1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 Object names that begin or end with a space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1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you know that an HDF5 file conforms to the netCDF-4 enhanced data model, either because it was written with </a:t>
            </a:r>
            <a:r>
              <a:rPr lang="en-US" sz="11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netCDF</a:t>
            </a:r>
            <a:r>
              <a:rPr lang="en-US" sz="11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function calls or because it doesn't make use of HDF5 features in the list above, then it can be accessed using netCDF-4, and analyzed, visualized, and manipulated through other applications that can access netCDF-4 files.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994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addition to using the tools, one may follow some instructions to create netCDF-4 files via HDF5 APIs,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1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NASA File Format standard document, </a:t>
            </a:r>
            <a:r>
              <a:rPr lang="en-US" sz="11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https://cdn.earthdata.nasa.gov/conduit/upload/497/ESDS-RFC-022v1.pdf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1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Appendix B  Creating a valid netCDF4 file using the HDF5 API may be a reference for people to check.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7423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32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26" name="Shape 3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65663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3449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l">
              <a:lnSpc>
                <a:spcPct val="100000"/>
              </a:lnSpc>
              <a:spcAft>
                <a:spcPts val="0"/>
              </a:spcAft>
              <a:defRPr b="1" i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 and maybe more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9490"/>
            <a:ext cx="7086600" cy="1752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9" name="Picture 8" descr="eosdis-logo-whi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" y="480830"/>
            <a:ext cx="4546863" cy="128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47986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6" name="Picture 5" descr="eosdis-logo.png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39927"/>
            <a:ext cx="1842603" cy="519043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45DA365-9E1D-4524-8E92-33F14DD2E042}" type="slidenum">
              <a:rPr lang="en-US" sz="12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658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3449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1511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6" name="Picture 5" descr="eosdis-logo.png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39927"/>
            <a:ext cx="1842603" cy="519043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45DA365-9E1D-4524-8E92-33F14DD2E042}" type="slidenum">
              <a:rPr lang="en-US" sz="12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747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727122" y="6356350"/>
            <a:ext cx="368772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pic>
        <p:nvPicPr>
          <p:cNvPr id="5" name="Picture 4" descr="eosdis-logo.png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39927"/>
            <a:ext cx="1842603" cy="519043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45DA365-9E1D-4524-8E92-33F14DD2E042}" type="slidenum">
              <a:rPr lang="en-US" sz="12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858202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23BFF-6CD2-204C-9C80-E81D497DCD76}" type="datetimeFigureOut">
              <a:rPr lang="en-US" smtClean="0"/>
              <a:t>6/15/17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BCA80-C98B-C64A-871D-AB23309E1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422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23BFF-6CD2-204C-9C80-E81D497DCD76}" type="datetimeFigureOut">
              <a:rPr lang="en-US" smtClean="0"/>
              <a:t>6/15/17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BCA80-C98B-C64A-871D-AB23309E1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207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23BFF-6CD2-204C-9C80-E81D497DCD76}" type="datetimeFigureOut">
              <a:rPr lang="en-US" smtClean="0"/>
              <a:t>6/15/17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BCA80-C98B-C64A-871D-AB23309E1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939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23BFF-6CD2-204C-9C80-E81D497DCD76}" type="datetimeFigureOut">
              <a:rPr lang="en-US" smtClean="0"/>
              <a:t>6/15/17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BCA80-C98B-C64A-871D-AB23309E1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9770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23BFF-6CD2-204C-9C80-E81D497DCD76}" type="datetimeFigureOut">
              <a:rPr lang="en-US" smtClean="0"/>
              <a:t>6/15/17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BCA80-C98B-C64A-871D-AB23309E1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5406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23BFF-6CD2-204C-9C80-E81D497DCD76}" type="datetimeFigureOut">
              <a:rPr lang="en-US" smtClean="0"/>
              <a:t>6/15/17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BCA80-C98B-C64A-871D-AB23309E1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9844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23BFF-6CD2-204C-9C80-E81D497DCD76}" type="datetimeFigureOut">
              <a:rPr lang="en-US" smtClean="0"/>
              <a:t>6/15/17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BCA80-C98B-C64A-871D-AB23309E1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2802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23BFF-6CD2-204C-9C80-E81D497DCD76}" type="datetimeFigureOut">
              <a:rPr lang="en-US" smtClean="0"/>
              <a:t>6/15/17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BCA80-C98B-C64A-871D-AB23309E1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004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23BFF-6CD2-204C-9C80-E81D497DCD76}" type="datetimeFigureOut">
              <a:rPr lang="en-US" smtClean="0"/>
              <a:t>6/15/17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BCA80-C98B-C64A-871D-AB23309E1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4209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23BFF-6CD2-204C-9C80-E81D497DCD76}" type="datetimeFigureOut">
              <a:rPr lang="en-US" smtClean="0"/>
              <a:t>6/15/17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BCA80-C98B-C64A-871D-AB23309E1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7548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23BFF-6CD2-204C-9C80-E81D497DCD76}" type="datetimeFigureOut">
              <a:rPr lang="en-US" smtClean="0"/>
              <a:t>6/15/17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BCA80-C98B-C64A-871D-AB23309E1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854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6.xml"/><Relationship Id="rId2" Type="http://schemas.openxmlformats.org/officeDocument/2006/relationships/slideLayout" Target="../slideLayouts/slideLayout7.xml"/><Relationship Id="rId3" Type="http://schemas.openxmlformats.org/officeDocument/2006/relationships/slideLayout" Target="../slideLayouts/slideLayout8.xml"/><Relationship Id="rId4" Type="http://schemas.openxmlformats.org/officeDocument/2006/relationships/slideLayout" Target="../slideLayouts/slideLayout9.xml"/><Relationship Id="rId5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2.xml"/><Relationship Id="rId8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8211844" y="6666716"/>
            <a:ext cx="814525" cy="184508"/>
          </a:xfrm>
          <a:prstGeom prst="rect">
            <a:avLst/>
          </a:prstGeom>
        </p:spPr>
        <p:txBody>
          <a:bodyPr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 strike="noStrike" cap="none" baseline="0">
                <a:solidFill>
                  <a:schemeClr val="bg1">
                    <a:lumMod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" sz="600" baseline="0" dirty="0" smtClean="0"/>
              <a:t>DM_PPT_NP_v02</a:t>
            </a:r>
            <a:endParaRPr lang="en" sz="600" baseline="0" dirty="0"/>
          </a:p>
        </p:txBody>
      </p:sp>
    </p:spTree>
    <p:extLst>
      <p:ext uri="{BB962C8B-B14F-4D97-AF65-F5344CB8AC3E}">
        <p14:creationId xmlns:p14="http://schemas.microsoft.com/office/powerpoint/2010/main" val="3907827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61" r:id="rId4"/>
    <p:sldLayoutId id="2147483662" r:id="rId5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34495E"/>
          </a:solidFill>
          <a:latin typeface="Avenir Heavy"/>
          <a:ea typeface="+mj-ea"/>
          <a:cs typeface="Avenir Heavy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b="0" i="0" kern="1200">
          <a:solidFill>
            <a:schemeClr val="tx1">
              <a:lumMod val="85000"/>
              <a:lumOff val="15000"/>
            </a:schemeClr>
          </a:solidFill>
          <a:latin typeface="Helvetica Neue"/>
          <a:ea typeface="+mn-ea"/>
          <a:cs typeface="Helvetica Neue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0" i="0" kern="1200">
          <a:solidFill>
            <a:schemeClr val="tx1">
              <a:lumMod val="85000"/>
              <a:lumOff val="15000"/>
            </a:schemeClr>
          </a:solidFill>
          <a:latin typeface="Helvetica Neue"/>
          <a:ea typeface="+mn-ea"/>
          <a:cs typeface="Helvetica Neue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chemeClr val="tx1">
              <a:lumMod val="50000"/>
              <a:lumOff val="50000"/>
            </a:schemeClr>
          </a:solidFill>
          <a:latin typeface="Helvetica Neue"/>
          <a:ea typeface="+mn-ea"/>
          <a:cs typeface="Helvetica Neue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>
              <a:lumMod val="50000"/>
              <a:lumOff val="50000"/>
            </a:schemeClr>
          </a:solidFill>
          <a:latin typeface="Helvetica Neue"/>
          <a:ea typeface="+mn-ea"/>
          <a:cs typeface="Helvetica Neue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chemeClr val="tx1">
              <a:lumMod val="50000"/>
              <a:lumOff val="50000"/>
            </a:schemeClr>
          </a:solidFill>
          <a:latin typeface="Helvetica Neue"/>
          <a:ea typeface="+mn-ea"/>
          <a:cs typeface="Helvetica Neue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123BFF-6CD2-204C-9C80-E81D497DCD76}" type="datetimeFigureOut">
              <a:rPr lang="en-US" smtClean="0"/>
              <a:t>6/15/17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BCA80-C98B-C64A-871D-AB23309E1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231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yang6@hdfgroup.org" TargetMode="External"/><Relationship Id="rId4" Type="http://schemas.openxmlformats.org/officeDocument/2006/relationships/hyperlink" Target="mailto:hyoklee@hdfgroup.org)" TargetMode="External"/><Relationship Id="rId1" Type="http://schemas.openxmlformats.org/officeDocument/2006/relationships/slideLayout" Target="../slideLayouts/slideLayout1.xml"/><Relationship Id="rId2" Type="http://schemas.openxmlformats.org/officeDocument/2006/relationships/hyperlink" Target="mailto:epourmal@hdfgroup.org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comments" Target="../comments/commen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upport.hdfgroup.org/HDF5/doc/ADGuide/H4toH5Mapping.pdf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idata.ucar.edu/software/netcdf/docs/faq.html#fv15" TargetMode="External"/><Relationship Id="rId4" Type="http://schemas.openxmlformats.org/officeDocument/2006/relationships/hyperlink" Target="http://www.unidata.ucar.edu/software/netcdf/docs/interoperability_hdf5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hdfeos.org/software/aug_hdfeos5.php" TargetMode="External"/><Relationship Id="rId4" Type="http://schemas.openxmlformats.org/officeDocument/2006/relationships/hyperlink" Target="http://hdfeos.org/software/convert_hdfeos5.php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comments" Target="../comments/comment2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Moving from HDF4 to HDF5/netCDF-4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714750"/>
            <a:ext cx="7086600" cy="1800225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Elena </a:t>
            </a:r>
            <a:r>
              <a:rPr lang="en-US" dirty="0" err="1" smtClean="0"/>
              <a:t>Pourmal</a:t>
            </a:r>
            <a:r>
              <a:rPr lang="en-US" dirty="0" smtClean="0"/>
              <a:t>, Kent Yang, Joe Lee</a:t>
            </a:r>
          </a:p>
          <a:p>
            <a:pPr algn="ctr"/>
            <a:r>
              <a:rPr lang="en-US" dirty="0" smtClean="0">
                <a:hlinkClick r:id="rId2"/>
              </a:rPr>
              <a:t>epourmal@hdfgroup.org</a:t>
            </a:r>
            <a:r>
              <a:rPr lang="en-US" dirty="0" smtClean="0"/>
              <a:t> , </a:t>
            </a:r>
            <a:r>
              <a:rPr lang="en-US" dirty="0" smtClean="0">
                <a:hlinkClick r:id="rId3"/>
              </a:rPr>
              <a:t>myang6@hdfgroup.org</a:t>
            </a:r>
            <a:r>
              <a:rPr lang="en-US" dirty="0" smtClean="0"/>
              <a:t>,  </a:t>
            </a:r>
            <a:r>
              <a:rPr lang="en-US" dirty="0" smtClean="0">
                <a:hlinkClick r:id="rId4"/>
              </a:rPr>
              <a:t>hyoklee@hdfgroup.org</a:t>
            </a:r>
            <a:endParaRPr lang="en-US" dirty="0" smtClean="0"/>
          </a:p>
          <a:p>
            <a:pPr algn="ctr"/>
            <a:r>
              <a:rPr lang="en-US" dirty="0" smtClean="0"/>
              <a:t>The HDF Group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625213" y="6229350"/>
            <a:ext cx="4289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This work was supported by NASA/GSFC under Raytheon Co. contract number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NNG15HZ39C</a:t>
            </a:r>
            <a:endParaRPr lang="en-US" dirty="0">
              <a:solidFill>
                <a:schemeClr val="bg1">
                  <a:lumMod val="75000"/>
                </a:schemeClr>
              </a:solidFill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50376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/>
              <a:t>Outline</a:t>
            </a:r>
            <a:endParaRPr lang="en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</a:t>
            </a:r>
            <a:r>
              <a:rPr lang="en-US" dirty="0" smtClean="0"/>
              <a:t>ifference between HDF4 and HDF5 Data model and capabilities</a:t>
            </a:r>
          </a:p>
          <a:p>
            <a:r>
              <a:rPr lang="en-US" dirty="0" smtClean="0"/>
              <a:t>M</a:t>
            </a:r>
            <a:r>
              <a:rPr lang="en-US" dirty="0" smtClean="0"/>
              <a:t>oving data and applications from HDF4 to HDF5</a:t>
            </a:r>
          </a:p>
          <a:p>
            <a:r>
              <a:rPr lang="en-US" dirty="0" smtClean="0"/>
              <a:t>Taking advantage of HDF5 when converting data</a:t>
            </a:r>
          </a:p>
          <a:p>
            <a:r>
              <a:rPr lang="en-US" dirty="0" smtClean="0"/>
              <a:t>Creating compatibility with netCDF-4 when migrating data from HDF4 to HDF5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248640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Helvetica Neue" charset="0"/>
                <a:ea typeface="Helvetica Neue" charset="0"/>
                <a:cs typeface="Helvetica Neue" charset="0"/>
              </a:rPr>
              <a:t>HDF4 and HDF5 Data Models</a:t>
            </a:r>
            <a:endParaRPr lang="en-US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HDF4 Objects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A </a:t>
            </a:r>
            <a:r>
              <a:rPr lang="en-US" b="1" dirty="0" smtClean="0"/>
              <a:t>scientific dataset</a:t>
            </a:r>
            <a:r>
              <a:rPr lang="en-US" dirty="0" smtClean="0"/>
              <a:t> (SD), a multidimensional array </a:t>
            </a:r>
            <a:r>
              <a:rPr lang="en-US" b="1" dirty="0" smtClean="0"/>
              <a:t>with dimension scales </a:t>
            </a:r>
          </a:p>
          <a:p>
            <a:r>
              <a:rPr lang="en-US" dirty="0" smtClean="0"/>
              <a:t>An </a:t>
            </a:r>
            <a:r>
              <a:rPr lang="en-US" b="1" dirty="0" smtClean="0"/>
              <a:t>8-bit raster image </a:t>
            </a:r>
            <a:r>
              <a:rPr lang="en-US" dirty="0" smtClean="0"/>
              <a:t>(DFR8), a 2-dimensional array of 8-bit pixels </a:t>
            </a:r>
          </a:p>
          <a:p>
            <a:r>
              <a:rPr lang="en-US" dirty="0" smtClean="0"/>
              <a:t>A </a:t>
            </a:r>
            <a:r>
              <a:rPr lang="en-US" b="1" dirty="0" smtClean="0"/>
              <a:t>24-bit raster image </a:t>
            </a:r>
            <a:r>
              <a:rPr lang="en-US" dirty="0" smtClean="0"/>
              <a:t>(DF24), a 2-dimensional array of 24-bit pixels </a:t>
            </a:r>
          </a:p>
          <a:p>
            <a:r>
              <a:rPr lang="en-US" dirty="0" smtClean="0"/>
              <a:t>A </a:t>
            </a:r>
            <a:r>
              <a:rPr lang="en-US" b="1" dirty="0" smtClean="0"/>
              <a:t>general raster image </a:t>
            </a:r>
            <a:r>
              <a:rPr lang="en-US" dirty="0" smtClean="0"/>
              <a:t>(GR), a 2-dimensional array of multi-component pixels </a:t>
            </a:r>
          </a:p>
          <a:p>
            <a:r>
              <a:rPr lang="en-US" dirty="0" smtClean="0"/>
              <a:t>An 8-bit color lookup table or </a:t>
            </a:r>
            <a:r>
              <a:rPr lang="en-US" b="1" dirty="0" smtClean="0"/>
              <a:t>palette</a:t>
            </a:r>
            <a:r>
              <a:rPr lang="en-US" dirty="0" smtClean="0"/>
              <a:t> (DFP), a 256 by 3 array of 8 bit integers </a:t>
            </a:r>
          </a:p>
          <a:p>
            <a:r>
              <a:rPr lang="en-US" dirty="0" smtClean="0"/>
              <a:t>A table (</a:t>
            </a:r>
            <a:r>
              <a:rPr lang="en-US" dirty="0" err="1" smtClean="0"/>
              <a:t>Vdata</a:t>
            </a:r>
            <a:r>
              <a:rPr lang="en-US" dirty="0" smtClean="0"/>
              <a:t>), a </a:t>
            </a:r>
            <a:r>
              <a:rPr lang="en-US" b="1" dirty="0" smtClean="0"/>
              <a:t>sequence of records </a:t>
            </a:r>
          </a:p>
          <a:p>
            <a:r>
              <a:rPr lang="en-US" dirty="0" smtClean="0"/>
              <a:t>An </a:t>
            </a:r>
            <a:r>
              <a:rPr lang="en-US" b="1" dirty="0" smtClean="0"/>
              <a:t>annotation</a:t>
            </a:r>
            <a:r>
              <a:rPr lang="en-US" dirty="0" smtClean="0"/>
              <a:t> (AN), a stream of text that can be attached to any object </a:t>
            </a:r>
          </a:p>
          <a:p>
            <a:r>
              <a:rPr lang="en-US" dirty="0" smtClean="0"/>
              <a:t>A </a:t>
            </a:r>
            <a:r>
              <a:rPr lang="en-US" b="1" dirty="0" smtClean="0"/>
              <a:t>group</a:t>
            </a:r>
            <a:r>
              <a:rPr lang="en-US" dirty="0" smtClean="0"/>
              <a:t> (</a:t>
            </a:r>
            <a:r>
              <a:rPr lang="en-US" dirty="0" err="1" smtClean="0"/>
              <a:t>Vgroup</a:t>
            </a:r>
            <a:r>
              <a:rPr lang="en-US" dirty="0" smtClean="0"/>
              <a:t>), a structure for grouping objects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HDF5 Objects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1500" b="1" dirty="0" smtClean="0"/>
              <a:t>A dataset, a multidimensional array of records; no dimension scales (HL library) </a:t>
            </a:r>
          </a:p>
          <a:p>
            <a:r>
              <a:rPr lang="en-US" sz="1500" b="1" dirty="0" smtClean="0">
                <a:solidFill>
                  <a:schemeClr val="bg1">
                    <a:lumMod val="50000"/>
                  </a:schemeClr>
                </a:solidFill>
              </a:rPr>
              <a:t>HDF5 dataset with attributes</a:t>
            </a:r>
          </a:p>
          <a:p>
            <a:r>
              <a:rPr lang="en-US" sz="1500" b="1" dirty="0" smtClean="0">
                <a:solidFill>
                  <a:schemeClr val="bg1">
                    <a:lumMod val="50000"/>
                  </a:schemeClr>
                </a:solidFill>
              </a:rPr>
              <a:t>HDF5 dataset with attributes</a:t>
            </a:r>
          </a:p>
          <a:p>
            <a:r>
              <a:rPr lang="en-US" sz="1500" b="1" dirty="0" smtClean="0">
                <a:solidFill>
                  <a:schemeClr val="bg1">
                    <a:lumMod val="50000"/>
                  </a:schemeClr>
                </a:solidFill>
              </a:rPr>
              <a:t>HDF5 dataset with attributes</a:t>
            </a:r>
          </a:p>
          <a:p>
            <a:r>
              <a:rPr lang="en-US" sz="1500" b="1" dirty="0" smtClean="0">
                <a:solidFill>
                  <a:schemeClr val="bg1">
                    <a:lumMod val="50000"/>
                  </a:schemeClr>
                </a:solidFill>
              </a:rPr>
              <a:t>HDF5 dataset with attributes</a:t>
            </a:r>
          </a:p>
          <a:p>
            <a:r>
              <a:rPr lang="en-US" sz="1500" b="1" dirty="0" smtClean="0">
                <a:solidFill>
                  <a:schemeClr val="bg1">
                    <a:lumMod val="50000"/>
                  </a:schemeClr>
                </a:solidFill>
              </a:rPr>
              <a:t>HDF5 dataset with attributes</a:t>
            </a:r>
          </a:p>
          <a:p>
            <a:r>
              <a:rPr lang="en-US" sz="1500" b="1" dirty="0" smtClean="0">
                <a:solidFill>
                  <a:schemeClr val="bg1">
                    <a:lumMod val="50000"/>
                  </a:schemeClr>
                </a:solidFill>
              </a:rPr>
              <a:t>HDF5 one-dim dataset of the records</a:t>
            </a:r>
          </a:p>
          <a:p>
            <a:r>
              <a:rPr lang="en-US" sz="1500" b="1" dirty="0" smtClean="0"/>
              <a:t>Attributes</a:t>
            </a:r>
            <a:r>
              <a:rPr lang="en-US" sz="1500" dirty="0" smtClean="0"/>
              <a:t>,</a:t>
            </a:r>
            <a:r>
              <a:rPr lang="en-US" sz="1500" dirty="0" smtClean="0">
                <a:solidFill>
                  <a:schemeClr val="bg1">
                    <a:lumMod val="50000"/>
                  </a:schemeClr>
                </a:solidFill>
              </a:rPr>
              <a:t> scale down version of HDF5 dataset</a:t>
            </a:r>
            <a:endParaRPr lang="en-US" sz="15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500" b="1" dirty="0" smtClean="0"/>
              <a:t>A group, a structure for grouping objects </a:t>
            </a:r>
            <a:endParaRPr 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140815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Helvetica Neue" charset="0"/>
                <a:ea typeface="Helvetica Neue" charset="0"/>
                <a:cs typeface="Helvetica Neue" charset="0"/>
              </a:rPr>
              <a:t>HDF4 and HDF5 Capabilities</a:t>
            </a:r>
            <a:endParaRPr lang="en-US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HDF4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4"/>
            <a:ext cx="3868737" cy="3684588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2GB limit on file size</a:t>
            </a:r>
            <a:endParaRPr lang="en-US" b="1" dirty="0" smtClean="0"/>
          </a:p>
          <a:p>
            <a:r>
              <a:rPr lang="en-US" dirty="0" smtClean="0"/>
              <a:t>Limit on number of objects (~20000)</a:t>
            </a:r>
          </a:p>
          <a:p>
            <a:r>
              <a:rPr lang="en-US" dirty="0" smtClean="0"/>
              <a:t>One unlimited dimension; dataset cannot be compressed</a:t>
            </a:r>
          </a:p>
          <a:p>
            <a:r>
              <a:rPr lang="en-US" dirty="0" smtClean="0"/>
              <a:t>Compression doesn’t require chunking storage</a:t>
            </a:r>
          </a:p>
          <a:p>
            <a:r>
              <a:rPr lang="en-US" dirty="0" smtClean="0"/>
              <a:t>Limited number of compression methods</a:t>
            </a:r>
          </a:p>
          <a:p>
            <a:r>
              <a:rPr lang="en-US" dirty="0" smtClean="0"/>
              <a:t>Limited number of supported datatypes</a:t>
            </a:r>
          </a:p>
          <a:p>
            <a:r>
              <a:rPr lang="en-US" dirty="0" smtClean="0"/>
              <a:t>Numerical data is always in BE format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HDF5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4"/>
            <a:ext cx="3887788" cy="4352926"/>
          </a:xfrm>
        </p:spPr>
        <p:txBody>
          <a:bodyPr>
            <a:noAutofit/>
          </a:bodyPr>
          <a:lstStyle/>
          <a:p>
            <a:r>
              <a:rPr lang="en-US" sz="2000" dirty="0" smtClean="0"/>
              <a:t>No limit on file size</a:t>
            </a:r>
          </a:p>
          <a:p>
            <a:r>
              <a:rPr lang="en-US" sz="2000" dirty="0" smtClean="0"/>
              <a:t>No limit on number of objects</a:t>
            </a:r>
          </a:p>
          <a:p>
            <a:r>
              <a:rPr lang="en-US" sz="2000" dirty="0" smtClean="0"/>
              <a:t>Up to 32 unlimited dimensions; dataset can be compressed</a:t>
            </a:r>
          </a:p>
          <a:p>
            <a:r>
              <a:rPr lang="en-US" sz="2000" dirty="0" smtClean="0"/>
              <a:t>Compression requires chunking storage</a:t>
            </a:r>
            <a:endParaRPr lang="en-US" sz="2000" dirty="0" smtClean="0"/>
          </a:p>
          <a:p>
            <a:r>
              <a:rPr lang="en-US" sz="2000" dirty="0" smtClean="0"/>
              <a:t>Custom compression methods supported</a:t>
            </a:r>
          </a:p>
          <a:p>
            <a:r>
              <a:rPr lang="en-US" sz="2000" dirty="0" smtClean="0"/>
              <a:t>Datatypes of any complexity</a:t>
            </a:r>
          </a:p>
          <a:p>
            <a:r>
              <a:rPr lang="en-US" sz="2000" dirty="0" smtClean="0"/>
              <a:t>User-defined </a:t>
            </a:r>
            <a:r>
              <a:rPr lang="en-US" sz="2000" dirty="0" err="1" smtClean="0"/>
              <a:t>endianess</a:t>
            </a:r>
            <a:endParaRPr lang="en-US" sz="2000" dirty="0" smtClean="0"/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43358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Moving data and applications from HDF4 and HDF5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Moving Data</a:t>
            </a:r>
          </a:p>
          <a:p>
            <a:pPr lvl="1"/>
            <a:r>
              <a:rPr lang="en-US" dirty="0" smtClean="0"/>
              <a:t>H4h5tools conversion toolkit</a:t>
            </a:r>
          </a:p>
          <a:p>
            <a:pPr lvl="2"/>
            <a:r>
              <a:rPr lang="en-US" dirty="0"/>
              <a:t>Mapping Spec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support.hdfgroup.org/HDF5/doc/ADGuide/H4toH5Mapping.pdf</a:t>
            </a:r>
            <a:r>
              <a:rPr lang="en-US" dirty="0" smtClean="0"/>
              <a:t> </a:t>
            </a:r>
          </a:p>
          <a:p>
            <a:pPr lvl="2"/>
            <a:r>
              <a:rPr lang="en-US" dirty="0" smtClean="0"/>
              <a:t>Library</a:t>
            </a:r>
          </a:p>
          <a:p>
            <a:pPr lvl="2"/>
            <a:r>
              <a:rPr lang="en-US" dirty="0" smtClean="0"/>
              <a:t>Command-line tools h4toh5 and h5toh4</a:t>
            </a:r>
          </a:p>
          <a:p>
            <a:r>
              <a:rPr lang="en-US" dirty="0" smtClean="0"/>
              <a:t>Moving Applications</a:t>
            </a:r>
          </a:p>
          <a:p>
            <a:pPr lvl="1"/>
            <a:r>
              <a:rPr lang="en-US" dirty="0" smtClean="0"/>
              <a:t>Software has to be rewritten if using HDF library</a:t>
            </a:r>
          </a:p>
          <a:p>
            <a:pPr lvl="1"/>
            <a:r>
              <a:rPr lang="en-US" dirty="0" smtClean="0"/>
              <a:t>HDF-EOS2 and </a:t>
            </a:r>
            <a:r>
              <a:rPr lang="en-US" dirty="0" err="1" smtClean="0"/>
              <a:t>netCDF</a:t>
            </a:r>
            <a:r>
              <a:rPr lang="en-US" dirty="0" smtClean="0"/>
              <a:t> based applications require minimum rework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8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Taking advantages of HDF5 and avoiding pitfalls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Data </a:t>
            </a:r>
            <a:r>
              <a:rPr lang="en-US" dirty="0" err="1" smtClean="0"/>
              <a:t>endianess</a:t>
            </a:r>
            <a:endParaRPr lang="en-US" dirty="0" smtClean="0"/>
          </a:p>
          <a:p>
            <a:r>
              <a:rPr lang="en-US" dirty="0" smtClean="0"/>
              <a:t>Chunked storage for compression and data extensibility</a:t>
            </a:r>
          </a:p>
          <a:p>
            <a:pPr lvl="1"/>
            <a:r>
              <a:rPr lang="en-US" dirty="0" smtClean="0"/>
              <a:t>Contiguous vs. chunked storage</a:t>
            </a:r>
          </a:p>
          <a:p>
            <a:pPr lvl="1"/>
            <a:r>
              <a:rPr lang="en-US" dirty="0" smtClean="0"/>
              <a:t>Chunk sizes</a:t>
            </a:r>
          </a:p>
          <a:p>
            <a:r>
              <a:rPr lang="en-US" dirty="0" smtClean="0"/>
              <a:t>Compression methods in HDF4 and HDF5</a:t>
            </a:r>
          </a:p>
          <a:p>
            <a:r>
              <a:rPr lang="en-US" dirty="0" smtClean="0"/>
              <a:t>Using strings in HDF5</a:t>
            </a:r>
          </a:p>
          <a:p>
            <a:pPr lvl="1"/>
            <a:r>
              <a:rPr lang="en-US" dirty="0" smtClean="0"/>
              <a:t>HDF4 fixed character arrays vs HDF5 strings</a:t>
            </a:r>
          </a:p>
          <a:p>
            <a:r>
              <a:rPr lang="en-US" dirty="0" smtClean="0"/>
              <a:t>Working with dimension scales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538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Creating compatibility with netCDF-4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HDF5 files can be read by netCDF-4 library and tools unless they use features that are not supported by netCDF-4</a:t>
            </a:r>
          </a:p>
          <a:p>
            <a:r>
              <a:rPr lang="en-US" dirty="0" smtClean="0"/>
              <a:t>See unsupported HDF5 features in netCDF-4 </a:t>
            </a:r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www.unidata.ucar.edu/software/netcdf/docs/faq.html#fv15</a:t>
            </a:r>
            <a:r>
              <a:rPr lang="en-US" dirty="0" smtClean="0"/>
              <a:t> </a:t>
            </a:r>
          </a:p>
          <a:p>
            <a:r>
              <a:rPr lang="en-US" dirty="0" smtClean="0"/>
              <a:t>To assure maximum interoperability do not use</a:t>
            </a:r>
          </a:p>
          <a:p>
            <a:pPr lvl="1"/>
            <a:r>
              <a:rPr lang="en-US" dirty="0" smtClean="0"/>
              <a:t>Hierarchical HDF5 structure (nested groups)</a:t>
            </a:r>
          </a:p>
          <a:p>
            <a:pPr lvl="1"/>
            <a:r>
              <a:rPr lang="en-US" dirty="0" smtClean="0"/>
              <a:t>HDF5 user-defined datatypes</a:t>
            </a:r>
          </a:p>
          <a:p>
            <a:pPr lvl="1"/>
            <a:r>
              <a:rPr lang="en-US" dirty="0" smtClean="0"/>
              <a:t>HDF5 compound datatypes</a:t>
            </a:r>
          </a:p>
          <a:p>
            <a:r>
              <a:rPr lang="en-US" dirty="0"/>
              <a:t> </a:t>
            </a:r>
            <a:r>
              <a:rPr lang="en-US" dirty="0">
                <a:hlinkClick r:id="rId4"/>
              </a:rPr>
              <a:t>http://www.unidata.ucar.edu/software/netcdf/docs/interoperability_hdf5.html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58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Creating compatibility with netCDF-4 (to be expanded)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7533531"/>
              </p:ext>
            </p:extLst>
          </p:nvPr>
        </p:nvGraphicFramePr>
        <p:xfrm>
          <a:off x="268943" y="1640540"/>
          <a:ext cx="8112789" cy="4485621"/>
        </p:xfrm>
        <a:graphic>
          <a:graphicData uri="http://schemas.openxmlformats.org/drawingml/2006/table">
            <a:tbl>
              <a:tblPr/>
              <a:tblGrid>
                <a:gridCol w="1521149"/>
                <a:gridCol w="1318328"/>
                <a:gridCol w="1318328"/>
                <a:gridCol w="1318328"/>
                <a:gridCol w="1318328"/>
                <a:gridCol w="1318328"/>
              </a:tblGrid>
              <a:tr h="815567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Tools</a:t>
                      </a:r>
                      <a:endParaRPr lang="en-US" sz="13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/>
                        <a:t>NetCDF-3 Format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/>
                        <a:t>NetCDF-3 Format following CF Conventions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/>
                        <a:t>NetCDF-4 Format following netCDF-4 generic model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/>
                        <a:t>NetCDF-4 Format following netCDF-4 classic model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/>
                        <a:t>NetCDF-4 Format following netCDF-4 classic model and CF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</a:tr>
              <a:tr h="1427243">
                <a:tc>
                  <a:txBody>
                    <a:bodyPr/>
                    <a:lstStyle/>
                    <a:p>
                      <a:r>
                        <a:rPr lang="en-US" sz="1300">
                          <a:hlinkClick r:id="rId3"/>
                        </a:rPr>
                        <a:t>HDF-EOS5 augmentation tool</a:t>
                      </a:r>
                      <a:r>
                        <a:rPr lang="en-US" sz="1300"/>
                        <a:t>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300"/>
                        <a:t>No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300"/>
                        <a:t>No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300"/>
                        <a:t>Yes. Note: Users have flexibility to specify dimension scales. Tested with NASA Aura files.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300"/>
                        <a:t>No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300"/>
                        <a:t>No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42811">
                <a:tc>
                  <a:txBody>
                    <a:bodyPr/>
                    <a:lstStyle/>
                    <a:p>
                      <a:r>
                        <a:rPr lang="en-US" sz="1300">
                          <a:hlinkClick r:id="rId4"/>
                        </a:rPr>
                        <a:t>HDF-EOS5 to netCDF-4 converter</a:t>
                      </a:r>
                      <a:r>
                        <a:rPr lang="en-US" sz="1300"/>
                        <a:t>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No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300"/>
                        <a:t>No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300"/>
                        <a:t>Yes. Note: Users have no control. The converter tries to map the HDF-EOS5 dimension information provided by the file to netCDF-4 enhanced model.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300"/>
                        <a:t>No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No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8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00174" y="904875"/>
            <a:ext cx="59912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34495E"/>
                </a:solidFill>
                <a:latin typeface="Helvetica Neue"/>
              </a:rPr>
              <a:t>This work was supported by NASA/GSFC under Raytheon Co. contract number </a:t>
            </a:r>
            <a:r>
              <a:rPr lang="en-US" sz="2800" dirty="0" smtClean="0">
                <a:solidFill>
                  <a:srgbClr val="34495E"/>
                </a:solidFill>
                <a:latin typeface="Helvetica Neue"/>
              </a:rPr>
              <a:t>NNG15HZ39C</a:t>
            </a:r>
            <a:endParaRPr lang="en-US" sz="2800" dirty="0">
              <a:solidFill>
                <a:srgbClr val="34495E"/>
              </a:solidFill>
              <a:latin typeface="Helvetica Neue"/>
            </a:endParaRPr>
          </a:p>
        </p:txBody>
      </p:sp>
      <p:pic>
        <p:nvPicPr>
          <p:cNvPr id="9" name="Picture 8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48032" y="3167667"/>
            <a:ext cx="2005418" cy="39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81185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OSDIS-EED">
  <a:themeElements>
    <a:clrScheme name="EOSDIS">
      <a:dk1>
        <a:srgbClr val="171717"/>
      </a:dk1>
      <a:lt1>
        <a:sysClr val="window" lastClr="FFFFFF"/>
      </a:lt1>
      <a:dk2>
        <a:srgbClr val="1F497D"/>
      </a:dk2>
      <a:lt2>
        <a:srgbClr val="ECF0F1"/>
      </a:lt2>
      <a:accent1>
        <a:srgbClr val="3498DB"/>
      </a:accent1>
      <a:accent2>
        <a:srgbClr val="C0392B"/>
      </a:accent2>
      <a:accent3>
        <a:srgbClr val="2ECC71"/>
      </a:accent3>
      <a:accent4>
        <a:srgbClr val="9B59B6"/>
      </a:accent4>
      <a:accent5>
        <a:srgbClr val="1ABC9C"/>
      </a:accent5>
      <a:accent6>
        <a:srgbClr val="E67E22"/>
      </a:accent6>
      <a:hlink>
        <a:srgbClr val="2980B9"/>
      </a:hlink>
      <a:folHlink>
        <a:srgbClr val="8E44AD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noFill/>
        <a:ln w="19050" cap="flat">
          <a:solidFill>
            <a:srgbClr val="000000"/>
          </a:solidFill>
          <a:prstDash val="solid"/>
          <a:round/>
          <a:headEnd type="none" w="lg" len="lg"/>
          <a:tailEnd type="triangle" w="lg" len="lg"/>
        </a:ln>
      </a:spPr>
      <a:bodyPr/>
      <a:lstStyle/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EOSDIS-EED.thmx</Template>
  <TotalTime>6890</TotalTime>
  <Words>631</Words>
  <Application>Microsoft Macintosh PowerPoint</Application>
  <PresentationFormat>On-screen Show (4:3)</PresentationFormat>
  <Paragraphs>96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Avenir Heavy</vt:lpstr>
      <vt:lpstr>Calibri</vt:lpstr>
      <vt:lpstr>Calibri Light</vt:lpstr>
      <vt:lpstr>Franklin Gothic Book</vt:lpstr>
      <vt:lpstr>Helvetica Neue</vt:lpstr>
      <vt:lpstr>Verdana</vt:lpstr>
      <vt:lpstr>Arial</vt:lpstr>
      <vt:lpstr>EOSDIS-EED</vt:lpstr>
      <vt:lpstr>Custom Design</vt:lpstr>
      <vt:lpstr>Moving from HDF4 to HDF5/netCDF-4</vt:lpstr>
      <vt:lpstr>Outline</vt:lpstr>
      <vt:lpstr>HDF4 and HDF5 Data Models</vt:lpstr>
      <vt:lpstr>HDF4 and HDF5 Capabilities</vt:lpstr>
      <vt:lpstr>Moving data and applications from HDF4 and HDF5</vt:lpstr>
      <vt:lpstr>Taking advantages of HDF5 and avoiding pitfalls</vt:lpstr>
      <vt:lpstr>Creating compatibility with netCDF-4</vt:lpstr>
      <vt:lpstr>Creating compatibility with netCDF-4 (to be expanded)</vt:lpstr>
      <vt:lpstr>PowerPoint Presentation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G PLOFCHAN</dc:creator>
  <cp:keywords>[rtnipcontrolcode:unrestricted|rtnipcontrolcodevm:noipvm|rtnexportcontrolcountry:usa|rtnexportcontrolcode:otherinfo|rtnexportcontrolcodevm:nousecvm|]</cp:keywords>
  <cp:lastModifiedBy>Elena Pourmal</cp:lastModifiedBy>
  <cp:revision>216</cp:revision>
  <dcterms:modified xsi:type="dcterms:W3CDTF">2017-06-19T03:07:19Z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bjDocumentLabelXML">
    <vt:lpwstr>&lt;?xml version="1.0" encoding="us-ascii"?&gt;&lt;sisl xmlns:xsd="http://www.w3.org/2001/XMLSchema" xmlns:xsi="http://www.w3.org/2001/XMLSchema-instance" sislVersion="0" policy="cde53ac1-bf5f-4aae-9cf1-07509e23a4b0" xmlns="http://www.boldonjames.com/2008/01/sie/i</vt:lpwstr>
  </property>
  <property fmtid="{D5CDD505-2E9C-101B-9397-08002B2CF9AE}" pid="3" name="bjDocumentLabelXML-0">
    <vt:lpwstr>nternal/label"&gt;&lt;element uid="bba94c65-ac3d-4f34-b2e1-8de11ef6f01c" value="" /&gt;&lt;element uid="bc2b7c01-6db1-4e7d-88d1-fc61674f86fd" value="" /&gt;&lt;element uid="92e993a3-af32-4afb-aa19-3a49cdb82c7a" value="" /&gt;&lt;element uid="dececbd6-da3b-46fe-8f00-f9d9deea2ee1"</vt:lpwstr>
  </property>
  <property fmtid="{D5CDD505-2E9C-101B-9397-08002B2CF9AE}" pid="4" name="bjDocumentLabelXML-1">
    <vt:lpwstr> value="" /&gt;&lt;element uid="bbbf7bf4-4f4f-4189-9c5e-65015de8a6ad" value="" /&gt;&lt;/sisl&gt;</vt:lpwstr>
  </property>
  <property fmtid="{D5CDD505-2E9C-101B-9397-08002B2CF9AE}" pid="5" name="rtnipcontrolcode">
    <vt:lpwstr>unrestricted</vt:lpwstr>
  </property>
  <property fmtid="{D5CDD505-2E9C-101B-9397-08002B2CF9AE}" pid="6" name="rtnipcontrolcodevm">
    <vt:lpwstr>noipvm</vt:lpwstr>
  </property>
  <property fmtid="{D5CDD505-2E9C-101B-9397-08002B2CF9AE}" pid="7" name="rtnexportcontrolcountry">
    <vt:lpwstr>usa</vt:lpwstr>
  </property>
  <property fmtid="{D5CDD505-2E9C-101B-9397-08002B2CF9AE}" pid="8" name="rtnexportcontrolcode">
    <vt:lpwstr>otherinfo</vt:lpwstr>
  </property>
  <property fmtid="{D5CDD505-2E9C-101B-9397-08002B2CF9AE}" pid="9" name="rtnexportcontrolcodevm">
    <vt:lpwstr>nousecvm</vt:lpwstr>
  </property>
  <property fmtid="{D5CDD505-2E9C-101B-9397-08002B2CF9AE}" pid="10" name="bjLabelRefreshRequired">
    <vt:lpwstr>FileClassifier</vt:lpwstr>
  </property>
</Properties>
</file>