
<file path=[Content_Types].xml><?xml version="1.0" encoding="utf-8"?>
<Types xmlns="http://schemas.openxmlformats.org/package/2006/content-types">
  <Default Extension="xml" ContentType="application/xml"/>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5" r:id="rId1"/>
  </p:sldMasterIdLst>
  <p:notesMasterIdLst>
    <p:notesMasterId r:id="rId20"/>
  </p:notesMasterIdLst>
  <p:sldIdLst>
    <p:sldId id="276" r:id="rId2"/>
    <p:sldId id="313" r:id="rId3"/>
    <p:sldId id="318" r:id="rId4"/>
    <p:sldId id="314" r:id="rId5"/>
    <p:sldId id="315" r:id="rId6"/>
    <p:sldId id="327" r:id="rId7"/>
    <p:sldId id="328" r:id="rId8"/>
    <p:sldId id="329" r:id="rId9"/>
    <p:sldId id="316" r:id="rId10"/>
    <p:sldId id="317" r:id="rId11"/>
    <p:sldId id="319" r:id="rId12"/>
    <p:sldId id="320" r:id="rId13"/>
    <p:sldId id="322" r:id="rId14"/>
    <p:sldId id="324" r:id="rId15"/>
    <p:sldId id="323" r:id="rId16"/>
    <p:sldId id="325" r:id="rId17"/>
    <p:sldId id="326" r:id="rId18"/>
    <p:sldId id="312" r:id="rId19"/>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atrick Quinn" initials="" lastIdx="33" clrIdx="0"/>
  <p:cmAuthor id="1" name="Brett McLaughlin" initials="" lastIdx="5"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4495E"/>
    <a:srgbClr val="264C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4107D22-3351-4DDC-9757-8A348CC96E5D}">
  <a:tblStyle styleId="{54107D22-3351-4DDC-9757-8A348CC96E5D}" styleName="Table_0">
    <a:wholeTbl>
      <a:tcStyle>
        <a:tcBdr>
          <a:left>
            <a:ln w="9525" cap="flat">
              <a:solidFill>
                <a:srgbClr val="000000"/>
              </a:solidFill>
              <a:prstDash val="solid"/>
              <a:round/>
              <a:headEnd type="none" w="med" len="med"/>
              <a:tailEnd type="none" w="med" len="med"/>
            </a:ln>
          </a:left>
          <a:right>
            <a:ln w="9525" cap="flat">
              <a:solidFill>
                <a:srgbClr val="000000"/>
              </a:solidFill>
              <a:prstDash val="solid"/>
              <a:round/>
              <a:headEnd type="none" w="med" len="med"/>
              <a:tailEnd type="none" w="med" len="med"/>
            </a:ln>
          </a:right>
          <a:top>
            <a:ln w="9525" cap="flat">
              <a:solidFill>
                <a:srgbClr val="000000"/>
              </a:solidFill>
              <a:prstDash val="solid"/>
              <a:round/>
              <a:headEnd type="none" w="med" len="med"/>
              <a:tailEnd type="none" w="med" len="med"/>
            </a:ln>
          </a:top>
          <a:bottom>
            <a:ln w="9525" cap="flat">
              <a:solidFill>
                <a:srgbClr val="000000"/>
              </a:solidFill>
              <a:prstDash val="solid"/>
              <a:round/>
              <a:headEnd type="none" w="med" len="med"/>
              <a:tailEnd type="none" w="med" len="med"/>
            </a:ln>
          </a:bottom>
          <a:insideH>
            <a:ln w="9525" cap="flat">
              <a:solidFill>
                <a:srgbClr val="000000"/>
              </a:solidFill>
              <a:prstDash val="solid"/>
              <a:round/>
              <a:headEnd type="none" w="med" len="med"/>
              <a:tailEnd type="none" w="med" len="med"/>
            </a:ln>
          </a:insideH>
          <a:insideV>
            <a:ln w="9525" cap="flat">
              <a:solidFill>
                <a:srgbClr val="000000"/>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5090" autoAdjust="0"/>
    <p:restoredTop sz="91879" autoAdjust="0"/>
  </p:normalViewPr>
  <p:slideViewPr>
    <p:cSldViewPr snapToGrid="0" snapToObjects="1">
      <p:cViewPr>
        <p:scale>
          <a:sx n="85" d="100"/>
          <a:sy n="85" d="100"/>
        </p:scale>
        <p:origin x="856" y="4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commentAuthors" Target="commentAuthors.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0" idx="32">
    <p:pos x="6000" y="0"/>
    <p:text>Presenter: Patrick</p:text>
  </p:cm>
</p:cmLst>
</file>

<file path=ppt/comments/comment2.xml><?xml version="1.0" encoding="utf-8"?>
<p:cmLst xmlns:a="http://schemas.openxmlformats.org/drawingml/2006/main" xmlns:r="http://schemas.openxmlformats.org/officeDocument/2006/relationships" xmlns:p="http://schemas.openxmlformats.org/presentationml/2006/main">
  <p:cm authorId="0" idx="31">
    <p:pos x="6000" y="0"/>
    <p:text>Presenter: Definitely Brett :-p</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1903023108"/>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HDF – Hierarchical Data Format (Version 4 and Version 5)</a:t>
            </a:r>
          </a:p>
          <a:p>
            <a:endParaRPr lang="en-US" dirty="0" smtClean="0"/>
          </a:p>
          <a:p>
            <a:r>
              <a:rPr lang="en-US" sz="1100" kern="1200" dirty="0" smtClean="0">
                <a:solidFill>
                  <a:schemeClr val="tx1"/>
                </a:solidFill>
                <a:effectLst/>
                <a:latin typeface="+mn-lt"/>
                <a:ea typeface="+mn-ea"/>
                <a:cs typeface="+mn-cs"/>
              </a:rPr>
              <a:t>A free and open source (BSD license) </a:t>
            </a:r>
          </a:p>
          <a:p>
            <a:r>
              <a:rPr lang="en-US" sz="1100" kern="1200" dirty="0" smtClean="0">
                <a:solidFill>
                  <a:schemeClr val="tx1"/>
                </a:solidFill>
                <a:effectLst/>
                <a:latin typeface="+mn-lt"/>
                <a:ea typeface="+mn-ea"/>
                <a:cs typeface="+mn-cs"/>
              </a:rPr>
              <a:t>General</a:t>
            </a:r>
            <a:r>
              <a:rPr lang="en-US" sz="1100" kern="1200" baseline="0" dirty="0" smtClean="0">
                <a:solidFill>
                  <a:schemeClr val="tx1"/>
                </a:solidFill>
                <a:effectLst/>
                <a:latin typeface="+mn-lt"/>
                <a:ea typeface="+mn-ea"/>
                <a:cs typeface="+mn-cs"/>
              </a:rPr>
              <a:t> </a:t>
            </a:r>
            <a:r>
              <a:rPr lang="en-US" sz="1100" kern="1200" dirty="0" smtClean="0">
                <a:solidFill>
                  <a:schemeClr val="tx1"/>
                </a:solidFill>
                <a:effectLst/>
                <a:latin typeface="+mn-lt"/>
                <a:ea typeface="+mn-ea"/>
                <a:cs typeface="+mn-cs"/>
              </a:rPr>
              <a:t>purpose platform for storing, </a:t>
            </a:r>
          </a:p>
          <a:p>
            <a:r>
              <a:rPr lang="en-US" sz="1100" kern="1200" dirty="0" smtClean="0">
                <a:solidFill>
                  <a:schemeClr val="tx1"/>
                </a:solidFill>
                <a:effectLst/>
                <a:latin typeface="+mn-lt"/>
                <a:ea typeface="+mn-ea"/>
                <a:cs typeface="+mn-cs"/>
              </a:rPr>
              <a:t>managing, archiving, and exchanging data</a:t>
            </a:r>
          </a:p>
          <a:p>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Extensive facilities for data and metadata </a:t>
            </a:r>
          </a:p>
          <a:p>
            <a:r>
              <a:rPr lang="en-US" sz="1100" kern="1200" dirty="0" smtClean="0">
                <a:solidFill>
                  <a:schemeClr val="tx1"/>
                </a:solidFill>
                <a:effectLst/>
                <a:latin typeface="+mn-lt"/>
                <a:ea typeface="+mn-ea"/>
                <a:cs typeface="+mn-cs"/>
              </a:rPr>
              <a:t>association, hierarchies, and annotation</a:t>
            </a:r>
          </a:p>
          <a:p>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A self describing file format that is portable </a:t>
            </a:r>
          </a:p>
          <a:p>
            <a:r>
              <a:rPr lang="en-US" sz="1100" kern="1200" dirty="0" smtClean="0">
                <a:solidFill>
                  <a:schemeClr val="tx1"/>
                </a:solidFill>
                <a:effectLst/>
                <a:latin typeface="+mn-lt"/>
                <a:ea typeface="+mn-ea"/>
                <a:cs typeface="+mn-cs"/>
              </a:rPr>
              <a:t>across operating systems and architectures, </a:t>
            </a:r>
          </a:p>
          <a:p>
            <a:r>
              <a:rPr lang="en-US" sz="1100" kern="1200" dirty="0" smtClean="0">
                <a:solidFill>
                  <a:schemeClr val="tx1"/>
                </a:solidFill>
                <a:effectLst/>
                <a:latin typeface="+mn-lt"/>
                <a:ea typeface="+mn-ea"/>
                <a:cs typeface="+mn-cs"/>
              </a:rPr>
              <a:t>and that supports flexible user</a:t>
            </a:r>
            <a:r>
              <a:rPr lang="en-US" sz="1100" kern="1200" baseline="0" dirty="0" smtClean="0">
                <a:solidFill>
                  <a:schemeClr val="tx1"/>
                </a:solidFill>
                <a:effectLst/>
                <a:latin typeface="+mn-lt"/>
                <a:ea typeface="+mn-ea"/>
                <a:cs typeface="+mn-cs"/>
              </a:rPr>
              <a:t> </a:t>
            </a:r>
            <a:r>
              <a:rPr lang="en-US" sz="1100" kern="1200" dirty="0" smtClean="0">
                <a:solidFill>
                  <a:schemeClr val="tx1"/>
                </a:solidFill>
                <a:effectLst/>
                <a:latin typeface="+mn-lt"/>
                <a:ea typeface="+mn-ea"/>
                <a:cs typeface="+mn-cs"/>
              </a:rPr>
              <a:t>defined types</a:t>
            </a:r>
          </a:p>
          <a:p>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A software library for high I/O performance, </a:t>
            </a:r>
          </a:p>
          <a:p>
            <a:r>
              <a:rPr lang="en-US" sz="1100" kern="1200" dirty="0" smtClean="0">
                <a:solidFill>
                  <a:schemeClr val="tx1"/>
                </a:solidFill>
                <a:effectLst/>
                <a:latin typeface="+mn-lt"/>
                <a:ea typeface="+mn-ea"/>
                <a:cs typeface="+mn-cs"/>
              </a:rPr>
              <a:t>parallel I/O and out</a:t>
            </a:r>
            <a:r>
              <a:rPr lang="en-US" sz="1100" kern="1200" baseline="0" dirty="0" smtClean="0">
                <a:solidFill>
                  <a:schemeClr val="tx1"/>
                </a:solidFill>
                <a:effectLst/>
                <a:latin typeface="+mn-lt"/>
                <a:ea typeface="+mn-ea"/>
                <a:cs typeface="+mn-cs"/>
              </a:rPr>
              <a:t> </a:t>
            </a:r>
            <a:r>
              <a:rPr lang="en-US" sz="1100" kern="1200" dirty="0" smtClean="0">
                <a:solidFill>
                  <a:schemeClr val="tx1"/>
                </a:solidFill>
                <a:effectLst/>
                <a:latin typeface="+mn-lt"/>
                <a:ea typeface="+mn-ea"/>
                <a:cs typeface="+mn-cs"/>
              </a:rPr>
              <a:t>of</a:t>
            </a:r>
            <a:r>
              <a:rPr lang="en-US" sz="1100" kern="1200" baseline="0" dirty="0" smtClean="0">
                <a:solidFill>
                  <a:schemeClr val="tx1"/>
                </a:solidFill>
                <a:effectLst/>
                <a:latin typeface="+mn-lt"/>
                <a:ea typeface="+mn-ea"/>
                <a:cs typeface="+mn-cs"/>
              </a:rPr>
              <a:t> </a:t>
            </a:r>
            <a:r>
              <a:rPr lang="en-US" sz="1100" kern="1200" dirty="0" smtClean="0">
                <a:solidFill>
                  <a:schemeClr val="tx1"/>
                </a:solidFill>
                <a:effectLst/>
                <a:latin typeface="+mn-lt"/>
                <a:ea typeface="+mn-ea"/>
                <a:cs typeface="+mn-cs"/>
              </a:rPr>
              <a:t>core data access </a:t>
            </a:r>
          </a:p>
          <a:p>
            <a:r>
              <a:rPr lang="en-US" sz="1100" kern="1200" dirty="0" smtClean="0">
                <a:solidFill>
                  <a:schemeClr val="tx1"/>
                </a:solidFill>
                <a:effectLst/>
                <a:latin typeface="+mn-lt"/>
                <a:ea typeface="+mn-ea"/>
                <a:cs typeface="+mn-cs"/>
              </a:rPr>
              <a:t>(partial I/O), which supports compression </a:t>
            </a:r>
          </a:p>
          <a:p>
            <a:r>
              <a:rPr lang="en-US" sz="1100" kern="1200" dirty="0" smtClean="0">
                <a:solidFill>
                  <a:schemeClr val="tx1"/>
                </a:solidFill>
                <a:effectLst/>
                <a:latin typeface="+mn-lt"/>
                <a:ea typeface="+mn-ea"/>
                <a:cs typeface="+mn-cs"/>
              </a:rPr>
              <a:t>and other custom filters</a:t>
            </a:r>
          </a:p>
          <a:p>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High</a:t>
            </a:r>
            <a:r>
              <a:rPr lang="en-US" sz="1100" kern="1200" baseline="0" dirty="0" smtClean="0">
                <a:solidFill>
                  <a:schemeClr val="tx1"/>
                </a:solidFill>
                <a:effectLst/>
                <a:latin typeface="+mn-lt"/>
                <a:ea typeface="+mn-ea"/>
                <a:cs typeface="+mn-cs"/>
              </a:rPr>
              <a:t> </a:t>
            </a:r>
            <a:r>
              <a:rPr lang="en-US" sz="1100" kern="1200" dirty="0" smtClean="0">
                <a:solidFill>
                  <a:schemeClr val="tx1"/>
                </a:solidFill>
                <a:effectLst/>
                <a:latin typeface="+mn-lt"/>
                <a:ea typeface="+mn-ea"/>
                <a:cs typeface="+mn-cs"/>
              </a:rPr>
              <a:t>quality documentation</a:t>
            </a:r>
          </a:p>
          <a:p>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A responsive helpdesk and active users’ </a:t>
            </a:r>
          </a:p>
          <a:p>
            <a:r>
              <a:rPr lang="en-US" sz="1100" kern="1200" dirty="0" smtClean="0">
                <a:solidFill>
                  <a:schemeClr val="tx1"/>
                </a:solidFill>
                <a:effectLst/>
                <a:latin typeface="+mn-lt"/>
                <a:ea typeface="+mn-ea"/>
                <a:cs typeface="+mn-cs"/>
              </a:rPr>
              <a:t>forum for community</a:t>
            </a:r>
            <a:r>
              <a:rPr lang="en-US" sz="1100" kern="1200" baseline="0" dirty="0" smtClean="0">
                <a:solidFill>
                  <a:schemeClr val="tx1"/>
                </a:solidFill>
                <a:effectLst/>
                <a:latin typeface="+mn-lt"/>
                <a:ea typeface="+mn-ea"/>
                <a:cs typeface="+mn-cs"/>
              </a:rPr>
              <a:t> </a:t>
            </a:r>
            <a:r>
              <a:rPr lang="en-US" sz="1100" kern="1200" dirty="0" smtClean="0">
                <a:solidFill>
                  <a:schemeClr val="tx1"/>
                </a:solidFill>
                <a:effectLst/>
                <a:latin typeface="+mn-lt"/>
                <a:ea typeface="+mn-ea"/>
                <a:cs typeface="+mn-cs"/>
              </a:rPr>
              <a:t>based support</a:t>
            </a:r>
          </a:p>
          <a:p>
            <a:endParaRPr lang="en-US" dirty="0" smtClean="0"/>
          </a:p>
          <a:p>
            <a:r>
              <a:rPr lang="en-US" sz="1100" kern="1200" dirty="0" smtClean="0">
                <a:solidFill>
                  <a:schemeClr val="tx1"/>
                </a:solidFill>
                <a:effectLst/>
                <a:latin typeface="+mn-lt"/>
                <a:ea typeface="+mn-ea"/>
                <a:cs typeface="+mn-cs"/>
              </a:rPr>
              <a:t>The HDF Group </a:t>
            </a:r>
          </a:p>
          <a:p>
            <a:r>
              <a:rPr lang="en-US" sz="1100" kern="1200" dirty="0" smtClean="0">
                <a:solidFill>
                  <a:schemeClr val="tx1"/>
                </a:solidFill>
                <a:effectLst/>
                <a:latin typeface="+mn-lt"/>
                <a:ea typeface="+mn-ea"/>
                <a:cs typeface="+mn-cs"/>
              </a:rPr>
              <a:t>is a not</a:t>
            </a:r>
            <a:r>
              <a:rPr lang="en-US" sz="1100" kern="1200" baseline="0" dirty="0" smtClean="0">
                <a:solidFill>
                  <a:schemeClr val="tx1"/>
                </a:solidFill>
                <a:effectLst/>
                <a:latin typeface="+mn-lt"/>
                <a:ea typeface="+mn-ea"/>
                <a:cs typeface="+mn-cs"/>
              </a:rPr>
              <a:t> </a:t>
            </a:r>
            <a:r>
              <a:rPr lang="en-US" sz="1100" kern="1200" dirty="0" smtClean="0">
                <a:solidFill>
                  <a:schemeClr val="tx1"/>
                </a:solidFill>
                <a:effectLst/>
                <a:latin typeface="+mn-lt"/>
                <a:ea typeface="+mn-ea"/>
                <a:cs typeface="+mn-cs"/>
              </a:rPr>
              <a:t>for</a:t>
            </a:r>
            <a:r>
              <a:rPr lang="en-US" sz="1100" kern="1200" baseline="0" dirty="0" smtClean="0">
                <a:solidFill>
                  <a:schemeClr val="tx1"/>
                </a:solidFill>
                <a:effectLst/>
                <a:latin typeface="+mn-lt"/>
                <a:ea typeface="+mn-ea"/>
                <a:cs typeface="+mn-cs"/>
              </a:rPr>
              <a:t> </a:t>
            </a:r>
            <a:r>
              <a:rPr lang="en-US" sz="1100" kern="1200" dirty="0" smtClean="0">
                <a:solidFill>
                  <a:schemeClr val="tx1"/>
                </a:solidFill>
                <a:effectLst/>
                <a:latin typeface="+mn-lt"/>
                <a:ea typeface="+mn-ea"/>
                <a:cs typeface="+mn-cs"/>
              </a:rPr>
              <a:t>profit corporation </a:t>
            </a:r>
          </a:p>
          <a:p>
            <a:r>
              <a:rPr lang="en-US" sz="1100" kern="1200" dirty="0" smtClean="0">
                <a:solidFill>
                  <a:schemeClr val="tx1"/>
                </a:solidFill>
                <a:effectLst/>
                <a:latin typeface="+mn-lt"/>
                <a:ea typeface="+mn-ea"/>
                <a:cs typeface="+mn-cs"/>
              </a:rPr>
              <a:t>whose mission is to ensure the long</a:t>
            </a:r>
            <a:r>
              <a:rPr lang="en-US" sz="1100" kern="1200" baseline="0" dirty="0" smtClean="0">
                <a:solidFill>
                  <a:schemeClr val="tx1"/>
                </a:solidFill>
                <a:effectLst/>
                <a:latin typeface="+mn-lt"/>
                <a:ea typeface="+mn-ea"/>
                <a:cs typeface="+mn-cs"/>
              </a:rPr>
              <a:t> </a:t>
            </a:r>
            <a:r>
              <a:rPr lang="en-US" sz="1100" kern="1200" dirty="0" smtClean="0">
                <a:solidFill>
                  <a:schemeClr val="tx1"/>
                </a:solidFill>
                <a:effectLst/>
                <a:latin typeface="+mn-lt"/>
                <a:ea typeface="+mn-ea"/>
                <a:cs typeface="+mn-cs"/>
              </a:rPr>
              <a:t>term </a:t>
            </a:r>
          </a:p>
          <a:p>
            <a:r>
              <a:rPr lang="en-US" sz="1100" kern="1200" dirty="0" smtClean="0">
                <a:solidFill>
                  <a:schemeClr val="tx1"/>
                </a:solidFill>
                <a:effectLst/>
                <a:latin typeface="+mn-lt"/>
                <a:ea typeface="+mn-ea"/>
                <a:cs typeface="+mn-cs"/>
              </a:rPr>
              <a:t>accessibility to HDF data through the </a:t>
            </a:r>
          </a:p>
          <a:p>
            <a:r>
              <a:rPr lang="en-US" sz="1100" kern="1200" dirty="0" smtClean="0">
                <a:solidFill>
                  <a:schemeClr val="tx1"/>
                </a:solidFill>
                <a:effectLst/>
                <a:latin typeface="+mn-lt"/>
                <a:ea typeface="+mn-ea"/>
                <a:cs typeface="+mn-cs"/>
              </a:rPr>
              <a:t>sustainable development and support of HDF </a:t>
            </a:r>
          </a:p>
          <a:p>
            <a:r>
              <a:rPr lang="en-US" sz="1100" kern="1200" dirty="0" smtClean="0">
                <a:solidFill>
                  <a:schemeClr val="tx1"/>
                </a:solidFill>
                <a:effectLst/>
                <a:latin typeface="+mn-lt"/>
                <a:ea typeface="+mn-ea"/>
                <a:cs typeface="+mn-cs"/>
              </a:rPr>
              <a:t>technologies.</a:t>
            </a:r>
          </a:p>
          <a:p>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The HDF Group is dedicated to evolving HDF </a:t>
            </a:r>
          </a:p>
          <a:p>
            <a:r>
              <a:rPr lang="en-US" sz="1100" kern="1200" dirty="0" smtClean="0">
                <a:solidFill>
                  <a:schemeClr val="tx1"/>
                </a:solidFill>
                <a:effectLst/>
                <a:latin typeface="+mn-lt"/>
                <a:ea typeface="+mn-ea"/>
                <a:cs typeface="+mn-cs"/>
              </a:rPr>
              <a:t>technologies to serve the needs of users in ever</a:t>
            </a:r>
          </a:p>
          <a:p>
            <a:r>
              <a:rPr lang="en-US" sz="1100" kern="1200" dirty="0" smtClean="0">
                <a:solidFill>
                  <a:schemeClr val="tx1"/>
                </a:solidFill>
                <a:effectLst/>
                <a:latin typeface="+mn-lt"/>
                <a:ea typeface="+mn-ea"/>
                <a:cs typeface="+mn-cs"/>
              </a:rPr>
              <a:t>changing computational environments, while at </a:t>
            </a:r>
          </a:p>
          <a:p>
            <a:r>
              <a:rPr lang="en-US" sz="1100" kern="1200" dirty="0" smtClean="0">
                <a:solidFill>
                  <a:schemeClr val="tx1"/>
                </a:solidFill>
                <a:effectLst/>
                <a:latin typeface="+mn-lt"/>
                <a:ea typeface="+mn-ea"/>
                <a:cs typeface="+mn-cs"/>
              </a:rPr>
              <a:t>the same time maintaining its commitment to </a:t>
            </a:r>
          </a:p>
          <a:p>
            <a:r>
              <a:rPr lang="en-US" sz="1100" kern="1200" dirty="0" smtClean="0">
                <a:solidFill>
                  <a:schemeClr val="tx1"/>
                </a:solidFill>
                <a:effectLst/>
                <a:latin typeface="+mn-lt"/>
                <a:ea typeface="+mn-ea"/>
                <a:cs typeface="+mn-cs"/>
              </a:rPr>
              <a:t>ensure the accessibility of data stored in HDF </a:t>
            </a:r>
          </a:p>
          <a:p>
            <a:r>
              <a:rPr lang="en-US" sz="1100" kern="1200" dirty="0" smtClean="0">
                <a:solidFill>
                  <a:schemeClr val="tx1"/>
                </a:solidFill>
                <a:effectLst/>
                <a:latin typeface="+mn-lt"/>
                <a:ea typeface="+mn-ea"/>
                <a:cs typeface="+mn-cs"/>
              </a:rPr>
              <a:t>for the coming decades, even centuries.</a:t>
            </a:r>
          </a:p>
          <a:p>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The HDF project started at NCSA and the </a:t>
            </a:r>
          </a:p>
          <a:p>
            <a:r>
              <a:rPr lang="en-US" sz="1100" kern="1200" dirty="0" smtClean="0">
                <a:solidFill>
                  <a:schemeClr val="tx1"/>
                </a:solidFill>
                <a:effectLst/>
                <a:latin typeface="+mn-lt"/>
                <a:ea typeface="+mn-ea"/>
                <a:cs typeface="+mn-cs"/>
              </a:rPr>
              <a:t>University of Illinois in 1987. The HDF Group </a:t>
            </a:r>
          </a:p>
          <a:p>
            <a:r>
              <a:rPr lang="en-US" sz="1100" kern="1200" dirty="0" smtClean="0">
                <a:solidFill>
                  <a:schemeClr val="tx1"/>
                </a:solidFill>
                <a:effectLst/>
                <a:latin typeface="+mn-lt"/>
                <a:ea typeface="+mn-ea"/>
                <a:cs typeface="+mn-cs"/>
              </a:rPr>
              <a:t>completed its transition to an independent </a:t>
            </a:r>
          </a:p>
          <a:p>
            <a:r>
              <a:rPr lang="en-US" sz="1100" kern="1200" dirty="0" smtClean="0">
                <a:solidFill>
                  <a:schemeClr val="tx1"/>
                </a:solidFill>
                <a:effectLst/>
                <a:latin typeface="+mn-lt"/>
                <a:ea typeface="+mn-ea"/>
                <a:cs typeface="+mn-cs"/>
              </a:rPr>
              <a:t>corporation in mid</a:t>
            </a:r>
            <a:r>
              <a:rPr lang="en-US" sz="1100" kern="1200" baseline="0" dirty="0" smtClean="0">
                <a:solidFill>
                  <a:schemeClr val="tx1"/>
                </a:solidFill>
                <a:effectLst/>
                <a:latin typeface="+mn-lt"/>
                <a:ea typeface="+mn-ea"/>
                <a:cs typeface="+mn-cs"/>
              </a:rPr>
              <a:t> </a:t>
            </a:r>
            <a:r>
              <a:rPr lang="en-US" sz="1100" kern="1200" dirty="0" smtClean="0">
                <a:solidFill>
                  <a:schemeClr val="tx1"/>
                </a:solidFill>
                <a:effectLst/>
                <a:latin typeface="+mn-lt"/>
                <a:ea typeface="+mn-ea"/>
                <a:cs typeface="+mn-cs"/>
              </a:rPr>
              <a:t>2006. </a:t>
            </a:r>
          </a:p>
          <a:p>
            <a:endParaRPr lang="en-US" dirty="0" smtClean="0"/>
          </a:p>
          <a:p>
            <a:endParaRPr lang="en-US" dirty="0"/>
          </a:p>
        </p:txBody>
      </p:sp>
    </p:spTree>
    <p:extLst>
      <p:ext uri="{BB962C8B-B14F-4D97-AF65-F5344CB8AC3E}">
        <p14:creationId xmlns:p14="http://schemas.microsoft.com/office/powerpoint/2010/main" val="403319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3" name="Shape 1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dirty="0"/>
          </a:p>
        </p:txBody>
      </p:sp>
    </p:spTree>
    <p:extLst>
      <p:ext uri="{BB962C8B-B14F-4D97-AF65-F5344CB8AC3E}">
        <p14:creationId xmlns:p14="http://schemas.microsoft.com/office/powerpoint/2010/main" val="481448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Use when no decoding is necessary, for example, when rewriting the data from one file to another</a:t>
            </a:r>
            <a:endParaRPr lang="en-US" dirty="0"/>
          </a:p>
        </p:txBody>
      </p:sp>
    </p:spTree>
    <p:extLst>
      <p:ext uri="{BB962C8B-B14F-4D97-AF65-F5344CB8AC3E}">
        <p14:creationId xmlns:p14="http://schemas.microsoft.com/office/powerpoint/2010/main" val="1230482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The HDF5 library's metadata cache is fairly conservative about holding on to HDF5 object metadata (object headers, chunk index structures, etc.), which can cause the cache size to grow, resulting in memory pressure on an application or system. The "evict on close" property will cause all metadata for an object to be evicted from the cache as long as metadata is not referenced from any other open object. See the Fine Tuning the Metadata Cache documentation for information on the APIs. </a:t>
            </a:r>
          </a:p>
          <a:p>
            <a:endParaRPr lang="en-US" dirty="0" smtClean="0"/>
          </a:p>
          <a:p>
            <a:r>
              <a:rPr lang="en-US" dirty="0" smtClean="0"/>
              <a:t>The current HDF5 file space allocation accumulates small pieces of metadata and raw data in aggregator blocks which are not page aligned and vary widely in sizes. The paged aggregation feature was implemented to provide efficient paged access of these small pieces of metadata and raw data. See the RFC for details. Also, see the File Space Management documentation.</a:t>
            </a:r>
          </a:p>
          <a:p>
            <a:endParaRPr lang="en-US" dirty="0" smtClean="0"/>
          </a:p>
          <a:p>
            <a:r>
              <a:rPr lang="en-US" dirty="0" smtClean="0"/>
              <a:t>Small and random I/O accesses on parallel file systems result in poor performance for applications. Page buffering in conjunction with paged aggregation can improve performance by giving an application control of minimizing HDF5 I/O requests to a specific granularity and alignment. See the RFC for details. Also, see the Page Buffering documentation.</a:t>
            </a:r>
          </a:p>
        </p:txBody>
      </p:sp>
    </p:spTree>
    <p:extLst>
      <p:ext uri="{BB962C8B-B14F-4D97-AF65-F5344CB8AC3E}">
        <p14:creationId xmlns:p14="http://schemas.microsoft.com/office/powerpoint/2010/main" val="637913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578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Shape 32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26" name="Shape 3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dirty="0"/>
          </a:p>
        </p:txBody>
      </p:sp>
    </p:spTree>
    <p:extLst>
      <p:ext uri="{BB962C8B-B14F-4D97-AF65-F5344CB8AC3E}">
        <p14:creationId xmlns:p14="http://schemas.microsoft.com/office/powerpoint/2010/main" val="3965663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34495E"/>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lstStyle>
            <a:lvl1pPr algn="l">
              <a:lnSpc>
                <a:spcPct val="100000"/>
              </a:lnSpc>
              <a:spcAft>
                <a:spcPts val="0"/>
              </a:spcAft>
              <a:defRPr b="1" i="0">
                <a:solidFill>
                  <a:schemeClr val="bg1"/>
                </a:solidFill>
              </a:defRPr>
            </a:lvl1pPr>
          </a:lstStyle>
          <a:p>
            <a:r>
              <a:rPr lang="en-US" dirty="0" smtClean="0"/>
              <a:t>Click to edit Master title style and maybe more</a:t>
            </a:r>
            <a:endParaRPr lang="en-US" dirty="0"/>
          </a:p>
        </p:txBody>
      </p:sp>
      <p:sp>
        <p:nvSpPr>
          <p:cNvPr id="3" name="Subtitle 2"/>
          <p:cNvSpPr>
            <a:spLocks noGrp="1"/>
          </p:cNvSpPr>
          <p:nvPr>
            <p:ph type="subTitle" idx="1"/>
          </p:nvPr>
        </p:nvSpPr>
        <p:spPr>
          <a:xfrm>
            <a:off x="685800" y="4009490"/>
            <a:ext cx="7086600" cy="1752600"/>
          </a:xfrm>
        </p:spPr>
        <p:txBody>
          <a:bodyPr>
            <a:normAutofit/>
          </a:bodyPr>
          <a:lstStyle>
            <a:lvl1pPr marL="0" indent="0" algn="l">
              <a:buNone/>
              <a:defRPr sz="2400">
                <a:solidFill>
                  <a:schemeClr val="bg1">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9" name="Picture 8" descr="eosdis-logo-whit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799" y="480830"/>
            <a:ext cx="4546863" cy="1282215"/>
          </a:xfrm>
          <a:prstGeom prst="rect">
            <a:avLst/>
          </a:prstGeom>
        </p:spPr>
      </p:pic>
    </p:spTree>
    <p:extLst>
      <p:ext uri="{BB962C8B-B14F-4D97-AF65-F5344CB8AC3E}">
        <p14:creationId xmlns:p14="http://schemas.microsoft.com/office/powerpoint/2010/main" val="3238847986"/>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6" name="Picture 5" descr="eosdis-logo.png"/>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457200" y="6239927"/>
            <a:ext cx="1842603" cy="519043"/>
          </a:xfrm>
          <a:prstGeom prst="rect">
            <a:avLst/>
          </a:prstGeom>
        </p:spPr>
      </p:pic>
      <p:sp>
        <p:nvSpPr>
          <p:cNvPr id="5" name="TextBox 4"/>
          <p:cNvSpPr txBox="1"/>
          <p:nvPr userDrawn="1"/>
        </p:nvSpPr>
        <p:spPr>
          <a:xfrm>
            <a:off x="8359537" y="6381547"/>
            <a:ext cx="529391" cy="276999"/>
          </a:xfrm>
          <a:prstGeom prst="rect">
            <a:avLst/>
          </a:prstGeom>
          <a:noFill/>
        </p:spPr>
        <p:txBody>
          <a:bodyPr wrap="square" rtlCol="0">
            <a:spAutoFit/>
          </a:bodyPr>
          <a:lstStyle/>
          <a:p>
            <a:fld id="{545DA365-9E1D-4524-8E92-33F14DD2E042}" type="slidenum">
              <a:rPr lang="en-US" sz="1200" smtClean="0">
                <a:latin typeface="Verdana" pitchFamily="34" charset="0"/>
                <a:ea typeface="Verdana" pitchFamily="34" charset="0"/>
                <a:cs typeface="Verdana" pitchFamily="34" charset="0"/>
              </a:rPr>
              <a:pPr/>
              <a:t>‹#›</a:t>
            </a:fld>
            <a:endParaRPr lang="en-US" sz="12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970658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34495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2231511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pic>
        <p:nvPicPr>
          <p:cNvPr id="6" name="Picture 5" descr="eosdis-logo.png"/>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457200" y="6239927"/>
            <a:ext cx="1842603" cy="519043"/>
          </a:xfrm>
          <a:prstGeom prst="rect">
            <a:avLst/>
          </a:prstGeom>
        </p:spPr>
      </p:pic>
      <p:sp>
        <p:nvSpPr>
          <p:cNvPr id="4" name="TextBox 3"/>
          <p:cNvSpPr txBox="1"/>
          <p:nvPr userDrawn="1"/>
        </p:nvSpPr>
        <p:spPr>
          <a:xfrm>
            <a:off x="8359537" y="6381547"/>
            <a:ext cx="529391" cy="276999"/>
          </a:xfrm>
          <a:prstGeom prst="rect">
            <a:avLst/>
          </a:prstGeom>
          <a:noFill/>
        </p:spPr>
        <p:txBody>
          <a:bodyPr wrap="square" rtlCol="0">
            <a:spAutoFit/>
          </a:bodyPr>
          <a:lstStyle/>
          <a:p>
            <a:fld id="{545DA365-9E1D-4524-8E92-33F14DD2E042}" type="slidenum">
              <a:rPr lang="en-US" sz="1200" smtClean="0">
                <a:latin typeface="Verdana" pitchFamily="34" charset="0"/>
                <a:ea typeface="Verdana" pitchFamily="34" charset="0"/>
                <a:cs typeface="Verdana" pitchFamily="34" charset="0"/>
              </a:rPr>
              <a:pPr/>
              <a:t>‹#›</a:t>
            </a:fld>
            <a:endParaRPr lang="en-US" sz="12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104747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727122" y="6356350"/>
            <a:ext cx="3687720" cy="365125"/>
          </a:xfrm>
          <a:prstGeom prst="rect">
            <a:avLst/>
          </a:prstGeom>
        </p:spPr>
        <p:txBody>
          <a:bodyPr/>
          <a:lstStyle>
            <a:lvl1pPr algn="ctr">
              <a:defRPr/>
            </a:lvl1pPr>
          </a:lstStyle>
          <a:p>
            <a:endParaRPr lang="en-US" dirty="0"/>
          </a:p>
        </p:txBody>
      </p:sp>
      <p:pic>
        <p:nvPicPr>
          <p:cNvPr id="5" name="Picture 4" descr="eosdis-logo.png"/>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457200" y="6239927"/>
            <a:ext cx="1842603" cy="519043"/>
          </a:xfrm>
          <a:prstGeom prst="rect">
            <a:avLst/>
          </a:prstGeom>
        </p:spPr>
      </p:pic>
      <p:sp>
        <p:nvSpPr>
          <p:cNvPr id="4" name="TextBox 3"/>
          <p:cNvSpPr txBox="1"/>
          <p:nvPr userDrawn="1"/>
        </p:nvSpPr>
        <p:spPr>
          <a:xfrm>
            <a:off x="8359537" y="6381547"/>
            <a:ext cx="529391" cy="276999"/>
          </a:xfrm>
          <a:prstGeom prst="rect">
            <a:avLst/>
          </a:prstGeom>
          <a:noFill/>
        </p:spPr>
        <p:txBody>
          <a:bodyPr wrap="square" rtlCol="0">
            <a:spAutoFit/>
          </a:bodyPr>
          <a:lstStyle/>
          <a:p>
            <a:fld id="{545DA365-9E1D-4524-8E92-33F14DD2E042}" type="slidenum">
              <a:rPr lang="en-US" sz="1200" smtClean="0">
                <a:latin typeface="Verdana" pitchFamily="34" charset="0"/>
                <a:ea typeface="Verdana" pitchFamily="34" charset="0"/>
                <a:cs typeface="Verdana" pitchFamily="34" charset="0"/>
              </a:rPr>
              <a:pPr/>
              <a:t>‹#›</a:t>
            </a:fld>
            <a:endParaRPr lang="en-US" sz="12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243858202"/>
      </p:ext>
    </p:extLst>
  </p:cSld>
  <p:clrMapOvr>
    <a:masterClrMapping/>
  </p:clrMapOvr>
  <p:hf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p:nvSpPr>
        <p:spPr>
          <a:xfrm>
            <a:off x="0" y="0"/>
            <a:ext cx="9147801" cy="134938"/>
          </a:xfrm>
          <a:prstGeom prst="rect">
            <a:avLst/>
          </a:prstGeom>
          <a:solidFill>
            <a:srgbClr val="3449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Slide Number Placeholder 5"/>
          <p:cNvSpPr txBox="1">
            <a:spLocks/>
          </p:cNvSpPr>
          <p:nvPr userDrawn="1"/>
        </p:nvSpPr>
        <p:spPr>
          <a:xfrm>
            <a:off x="8211844" y="6666716"/>
            <a:ext cx="814525" cy="184508"/>
          </a:xfrm>
          <a:prstGeom prst="rect">
            <a:avLst/>
          </a:prstGeom>
        </p:spPr>
        <p:txBody>
          <a:bodyPr/>
          <a:lstStyle>
            <a:defPPr marR="0" algn="l" rtl="0">
              <a:lnSpc>
                <a:spcPct val="100000"/>
              </a:lnSpc>
              <a:spcBef>
                <a:spcPts val="0"/>
              </a:spcBef>
              <a:spcAft>
                <a:spcPts val="0"/>
              </a:spcAft>
            </a:defPPr>
            <a:lvl1pPr marR="0" algn="l" rtl="0">
              <a:lnSpc>
                <a:spcPct val="100000"/>
              </a:lnSpc>
              <a:spcBef>
                <a:spcPts val="0"/>
              </a:spcBef>
              <a:spcAft>
                <a:spcPts val="0"/>
              </a:spcAft>
              <a:buNone/>
              <a:defRPr sz="1000" b="0" i="0" u="none" strike="noStrike" cap="none" baseline="0">
                <a:solidFill>
                  <a:schemeClr val="bg1">
                    <a:lumMod val="75000"/>
                  </a:schemeClr>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a:lstStyle>
          <a:p>
            <a:pPr algn="r"/>
            <a:r>
              <a:rPr lang="en" sz="600" baseline="0" dirty="0" smtClean="0"/>
              <a:t>DM_PPT_NP_v02</a:t>
            </a:r>
            <a:endParaRPr lang="en" sz="600" baseline="0" dirty="0"/>
          </a:p>
        </p:txBody>
      </p:sp>
    </p:spTree>
    <p:extLst>
      <p:ext uri="{BB962C8B-B14F-4D97-AF65-F5344CB8AC3E}">
        <p14:creationId xmlns:p14="http://schemas.microsoft.com/office/powerpoint/2010/main" val="3907827638"/>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61" r:id="rId4"/>
    <p:sldLayoutId id="2147483662" r:id="rId5"/>
  </p:sldLayoutIdLst>
  <p:hf hdr="0" dt="0"/>
  <p:txStyles>
    <p:titleStyle>
      <a:lvl1pPr algn="l" defTabSz="457200" rtl="0" eaLnBrk="1" latinLnBrk="0" hangingPunct="1">
        <a:spcBef>
          <a:spcPct val="0"/>
        </a:spcBef>
        <a:buNone/>
        <a:defRPr sz="4400" kern="1200">
          <a:solidFill>
            <a:srgbClr val="34495E"/>
          </a:solidFill>
          <a:latin typeface="Avenir Heavy"/>
          <a:ea typeface="+mj-ea"/>
          <a:cs typeface="Avenir Heavy"/>
        </a:defRPr>
      </a:lvl1pPr>
    </p:titleStyle>
    <p:bodyStyle>
      <a:lvl1pPr marL="342900" indent="-342900" algn="l" defTabSz="457200" rtl="0" eaLnBrk="1" latinLnBrk="0" hangingPunct="1">
        <a:spcBef>
          <a:spcPct val="20000"/>
        </a:spcBef>
        <a:buFont typeface="Arial"/>
        <a:buChar char="•"/>
        <a:defRPr sz="3200" b="0" i="0" kern="1200">
          <a:solidFill>
            <a:schemeClr val="tx1">
              <a:lumMod val="85000"/>
              <a:lumOff val="15000"/>
            </a:schemeClr>
          </a:solidFill>
          <a:latin typeface="Helvetica Neue"/>
          <a:ea typeface="+mn-ea"/>
          <a:cs typeface="Helvetica Neue"/>
        </a:defRPr>
      </a:lvl1pPr>
      <a:lvl2pPr marL="742950" indent="-285750" algn="l" defTabSz="457200" rtl="0" eaLnBrk="1" latinLnBrk="0" hangingPunct="1">
        <a:spcBef>
          <a:spcPct val="20000"/>
        </a:spcBef>
        <a:buFont typeface="Arial"/>
        <a:buChar char="–"/>
        <a:defRPr sz="2800" b="0" i="0" kern="1200">
          <a:solidFill>
            <a:schemeClr val="tx1">
              <a:lumMod val="85000"/>
              <a:lumOff val="15000"/>
            </a:schemeClr>
          </a:solidFill>
          <a:latin typeface="Helvetica Neue"/>
          <a:ea typeface="+mn-ea"/>
          <a:cs typeface="Helvetica Neue"/>
        </a:defRPr>
      </a:lvl2pPr>
      <a:lvl3pPr marL="1143000" indent="-228600" algn="l" defTabSz="457200" rtl="0" eaLnBrk="1" latinLnBrk="0" hangingPunct="1">
        <a:spcBef>
          <a:spcPct val="20000"/>
        </a:spcBef>
        <a:buFont typeface="Arial"/>
        <a:buChar char="•"/>
        <a:defRPr sz="2400" b="0" i="0" kern="1200">
          <a:solidFill>
            <a:schemeClr val="tx1">
              <a:lumMod val="50000"/>
              <a:lumOff val="50000"/>
            </a:schemeClr>
          </a:solidFill>
          <a:latin typeface="Helvetica Neue"/>
          <a:ea typeface="+mn-ea"/>
          <a:cs typeface="Helvetica Neue"/>
        </a:defRPr>
      </a:lvl3pPr>
      <a:lvl4pPr marL="1600200" indent="-228600" algn="l" defTabSz="457200" rtl="0" eaLnBrk="1" latinLnBrk="0" hangingPunct="1">
        <a:spcBef>
          <a:spcPct val="20000"/>
        </a:spcBef>
        <a:buFont typeface="Arial"/>
        <a:buChar char="–"/>
        <a:defRPr sz="2000" b="0" i="0" kern="1200">
          <a:solidFill>
            <a:schemeClr val="tx1">
              <a:lumMod val="50000"/>
              <a:lumOff val="50000"/>
            </a:schemeClr>
          </a:solidFill>
          <a:latin typeface="Helvetica Neue"/>
          <a:ea typeface="+mn-ea"/>
          <a:cs typeface="Helvetica Neue"/>
        </a:defRPr>
      </a:lvl4pPr>
      <a:lvl5pPr marL="2057400" indent="-228600" algn="l" defTabSz="457200" rtl="0" eaLnBrk="1" latinLnBrk="0" hangingPunct="1">
        <a:spcBef>
          <a:spcPct val="20000"/>
        </a:spcBef>
        <a:buFont typeface="Arial"/>
        <a:buChar char="»"/>
        <a:defRPr sz="2000" b="0" i="0" kern="1200">
          <a:solidFill>
            <a:schemeClr val="tx1">
              <a:lumMod val="50000"/>
              <a:lumOff val="50000"/>
            </a:schemeClr>
          </a:solidFill>
          <a:latin typeface="Helvetica Neue"/>
          <a:ea typeface="+mn-ea"/>
          <a:cs typeface="Helvetica Neu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mailto:epourmal@hdfgroup.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comments" Target="../comments/commen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dfgroup.org)/" TargetMode="External"/><Relationship Id="rId3" Type="http://schemas.openxmlformats.org/officeDocument/2006/relationships/hyperlink" Target="https://support.hdfgroup.or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help@hdfgroup.org"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support.hdfgroup.org/HDF5/docNewFeature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www.eclipse.org/swt/"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help@hdfgroup.org"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comments" Target="../comments/comment2.xml"/><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69823" y="2130425"/>
            <a:ext cx="8499423" cy="1470025"/>
          </a:xfrm>
        </p:spPr>
        <p:txBody>
          <a:bodyPr>
            <a:normAutofit fontScale="90000"/>
          </a:bodyPr>
          <a:lstStyle/>
          <a:p>
            <a:pPr algn="ctr"/>
            <a:r>
              <a:rPr lang="en-US" dirty="0" smtClean="0"/>
              <a:t>Hierarchical Data Formats (HDF) </a:t>
            </a:r>
            <a:br>
              <a:rPr lang="en-US" dirty="0" smtClean="0"/>
            </a:br>
            <a:r>
              <a:rPr lang="en-US" dirty="0" smtClean="0"/>
              <a:t>Update</a:t>
            </a:r>
            <a:endParaRPr lang="en-US" dirty="0"/>
          </a:p>
        </p:txBody>
      </p:sp>
      <p:sp>
        <p:nvSpPr>
          <p:cNvPr id="5" name="Subtitle 4"/>
          <p:cNvSpPr>
            <a:spLocks noGrp="1"/>
          </p:cNvSpPr>
          <p:nvPr>
            <p:ph type="subTitle" idx="1"/>
          </p:nvPr>
        </p:nvSpPr>
        <p:spPr>
          <a:xfrm>
            <a:off x="685800" y="3714750"/>
            <a:ext cx="7086600" cy="1800225"/>
          </a:xfrm>
        </p:spPr>
        <p:txBody>
          <a:bodyPr>
            <a:normAutofit/>
          </a:bodyPr>
          <a:lstStyle/>
          <a:p>
            <a:pPr algn="ctr"/>
            <a:r>
              <a:rPr lang="en-US" dirty="0" smtClean="0"/>
              <a:t>Latest HDF releases and more </a:t>
            </a:r>
            <a:endParaRPr lang="en-US" dirty="0"/>
          </a:p>
          <a:p>
            <a:pPr algn="ctr"/>
            <a:r>
              <a:rPr lang="en-US" dirty="0" smtClean="0"/>
              <a:t>The HDF Group</a:t>
            </a:r>
          </a:p>
          <a:p>
            <a:pPr algn="ctr"/>
            <a:r>
              <a:rPr lang="en-US" dirty="0" smtClean="0"/>
              <a:t>Elena </a:t>
            </a:r>
            <a:r>
              <a:rPr lang="en-US" dirty="0" err="1" smtClean="0"/>
              <a:t>Pourmal</a:t>
            </a:r>
            <a:r>
              <a:rPr lang="en-US" dirty="0" smtClean="0"/>
              <a:t> (</a:t>
            </a:r>
            <a:r>
              <a:rPr lang="en-US" dirty="0" smtClean="0">
                <a:hlinkClick r:id="rId3"/>
              </a:rPr>
              <a:t>epourmal@hdfgroup.org)</a:t>
            </a:r>
            <a:r>
              <a:rPr lang="en-US" dirty="0" smtClean="0"/>
              <a:t> </a:t>
            </a:r>
            <a:endParaRPr lang="en-US" dirty="0"/>
          </a:p>
        </p:txBody>
      </p:sp>
      <p:sp>
        <p:nvSpPr>
          <p:cNvPr id="6" name="TextBox 5"/>
          <p:cNvSpPr txBox="1"/>
          <p:nvPr/>
        </p:nvSpPr>
        <p:spPr>
          <a:xfrm>
            <a:off x="2625213" y="6229350"/>
            <a:ext cx="4289936" cy="523220"/>
          </a:xfrm>
          <a:prstGeom prst="rect">
            <a:avLst/>
          </a:prstGeom>
          <a:noFill/>
        </p:spPr>
        <p:txBody>
          <a:bodyPr wrap="square" rtlCol="0">
            <a:spAutoFit/>
          </a:bodyPr>
          <a:lstStyle/>
          <a:p>
            <a:pPr algn="ctr"/>
            <a:r>
              <a:rPr lang="en-US" dirty="0">
                <a:solidFill>
                  <a:schemeClr val="bg1">
                    <a:lumMod val="75000"/>
                  </a:schemeClr>
                </a:solidFill>
                <a:latin typeface="Helvetica Neue"/>
              </a:rPr>
              <a:t>This work was supported by NASA/GSFC under Raytheon Co. contract number </a:t>
            </a:r>
            <a:r>
              <a:rPr lang="en-US" dirty="0" smtClean="0">
                <a:solidFill>
                  <a:schemeClr val="bg1">
                    <a:lumMod val="75000"/>
                  </a:schemeClr>
                </a:solidFill>
                <a:latin typeface="Helvetica Neue"/>
              </a:rPr>
              <a:t>NNG15HZ39C</a:t>
            </a:r>
            <a:endParaRPr lang="en-US" dirty="0">
              <a:solidFill>
                <a:schemeClr val="bg1">
                  <a:lumMod val="75000"/>
                </a:schemeClr>
              </a:solidFill>
              <a:latin typeface="Helvetica Neue"/>
            </a:endParaRPr>
          </a:p>
        </p:txBody>
      </p:sp>
    </p:spTree>
    <p:extLst>
      <p:ext uri="{BB962C8B-B14F-4D97-AF65-F5344CB8AC3E}">
        <p14:creationId xmlns:p14="http://schemas.microsoft.com/office/powerpoint/2010/main" val="35037697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prstGeom prst="rect">
            <a:avLst/>
          </a:prstGeom>
        </p:spPr>
        <p:txBody>
          <a:bodyPr lIns="91425" tIns="91425" rIns="91425" bIns="91425" anchor="b" anchorCtr="0">
            <a:noAutofit/>
          </a:bodyPr>
          <a:lstStyle/>
          <a:p>
            <a:pPr>
              <a:spcBef>
                <a:spcPts val="0"/>
              </a:spcBef>
              <a:buNone/>
            </a:pPr>
            <a:r>
              <a:rPr lang="en-US" dirty="0" smtClean="0"/>
              <a:t>Outline</a:t>
            </a:r>
            <a:endParaRPr lang="en" dirty="0"/>
          </a:p>
        </p:txBody>
      </p:sp>
      <p:sp>
        <p:nvSpPr>
          <p:cNvPr id="2" name="Content Placeholder 1"/>
          <p:cNvSpPr>
            <a:spLocks noGrp="1"/>
          </p:cNvSpPr>
          <p:nvPr>
            <p:ph idx="1"/>
          </p:nvPr>
        </p:nvSpPr>
        <p:spPr/>
        <p:txBody>
          <a:bodyPr>
            <a:normAutofit/>
          </a:bodyPr>
          <a:lstStyle/>
          <a:p>
            <a:r>
              <a:rPr lang="en-US" sz="2800" dirty="0" smtClean="0"/>
              <a:t>The HDF Group Website changes</a:t>
            </a:r>
          </a:p>
          <a:p>
            <a:r>
              <a:rPr lang="en-US" sz="2800" dirty="0" smtClean="0"/>
              <a:t>Update on HDF5 </a:t>
            </a:r>
            <a:r>
              <a:rPr lang="en-US" sz="2800" dirty="0"/>
              <a:t>1.8.19, 1.10.1 and HDF </a:t>
            </a:r>
            <a:r>
              <a:rPr lang="en-US" sz="2800" dirty="0" smtClean="0"/>
              <a:t>4.2.13</a:t>
            </a:r>
          </a:p>
          <a:p>
            <a:r>
              <a:rPr lang="en-US" sz="2800" dirty="0" smtClean="0"/>
              <a:t>Compatibility issues</a:t>
            </a:r>
            <a:endParaRPr lang="en-US" sz="2800" dirty="0"/>
          </a:p>
          <a:p>
            <a:pPr lvl="0"/>
            <a:r>
              <a:rPr lang="en-US" sz="2800" dirty="0" smtClean="0"/>
              <a:t>Updates on HDF-Java, </a:t>
            </a:r>
            <a:r>
              <a:rPr lang="en-US" sz="2800" dirty="0" err="1" smtClean="0"/>
              <a:t>HDFView</a:t>
            </a:r>
            <a:r>
              <a:rPr lang="en-US" sz="2800" dirty="0" smtClean="0"/>
              <a:t> </a:t>
            </a:r>
            <a:r>
              <a:rPr lang="en-US" sz="2800" dirty="0"/>
              <a:t>3.0 and other </a:t>
            </a:r>
            <a:r>
              <a:rPr lang="en-US" sz="2800" dirty="0" smtClean="0"/>
              <a:t>tools</a:t>
            </a:r>
            <a:endParaRPr lang="en-US" sz="2800" dirty="0"/>
          </a:p>
          <a:p>
            <a:pPr lvl="0"/>
            <a:r>
              <a:rPr lang="en-US" sz="2800" dirty="0"/>
              <a:t>Supported compilers and systems</a:t>
            </a:r>
          </a:p>
          <a:p>
            <a:r>
              <a:rPr lang="en-US" sz="2800" dirty="0"/>
              <a:t>Compression library for interoperability with h5py and Pandas </a:t>
            </a:r>
            <a:endParaRPr lang="en-US" sz="2800" dirty="0" smtClean="0"/>
          </a:p>
          <a:p>
            <a:r>
              <a:rPr lang="en-US" sz="2800" dirty="0" smtClean="0"/>
              <a:t>Tell us about your needs!</a:t>
            </a:r>
            <a:endParaRPr lang="en-US" sz="2800" dirty="0"/>
          </a:p>
        </p:txBody>
      </p:sp>
    </p:spTree>
    <p:extLst>
      <p:ext uri="{BB962C8B-B14F-4D97-AF65-F5344CB8AC3E}">
        <p14:creationId xmlns:p14="http://schemas.microsoft.com/office/powerpoint/2010/main" val="3723248640"/>
      </p:ext>
    </p:extLst>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to find us on the Web?</a:t>
            </a:r>
            <a:endParaRPr lang="en-US" dirty="0"/>
          </a:p>
        </p:txBody>
      </p:sp>
      <p:sp>
        <p:nvSpPr>
          <p:cNvPr id="3" name="Content Placeholder 2"/>
          <p:cNvSpPr>
            <a:spLocks noGrp="1"/>
          </p:cNvSpPr>
          <p:nvPr>
            <p:ph idx="1"/>
          </p:nvPr>
        </p:nvSpPr>
        <p:spPr>
          <a:xfrm>
            <a:off x="457200" y="1345370"/>
            <a:ext cx="8229600" cy="4525963"/>
          </a:xfrm>
        </p:spPr>
        <p:txBody>
          <a:bodyPr>
            <a:normAutofit fontScale="77500" lnSpcReduction="20000"/>
          </a:bodyPr>
          <a:lstStyle/>
          <a:p>
            <a:r>
              <a:rPr lang="en-US" dirty="0" smtClean="0"/>
              <a:t>New Website (</a:t>
            </a:r>
            <a:r>
              <a:rPr lang="en-US" dirty="0" smtClean="0">
                <a:hlinkClick r:id="rId2"/>
              </a:rPr>
              <a:t>https://hdfgroup.org)</a:t>
            </a:r>
            <a:endParaRPr lang="en-US" dirty="0" smtClean="0"/>
          </a:p>
          <a:p>
            <a:pPr lvl="1"/>
            <a:r>
              <a:rPr lang="en-US" dirty="0" smtClean="0"/>
              <a:t>Info about organization</a:t>
            </a:r>
          </a:p>
          <a:p>
            <a:pPr lvl="1"/>
            <a:r>
              <a:rPr lang="en-US" dirty="0" smtClean="0"/>
              <a:t>Latest 1.10 releases and </a:t>
            </a:r>
            <a:r>
              <a:rPr lang="en-US" dirty="0" err="1" smtClean="0"/>
              <a:t>HDFview</a:t>
            </a:r>
            <a:r>
              <a:rPr lang="en-US" dirty="0" smtClean="0"/>
              <a:t> 3.0</a:t>
            </a:r>
          </a:p>
          <a:p>
            <a:pPr lvl="1"/>
            <a:r>
              <a:rPr lang="en-US" dirty="0" smtClean="0"/>
              <a:t>New commercial tools by The HDF Group</a:t>
            </a:r>
          </a:p>
          <a:p>
            <a:pPr lvl="2"/>
            <a:r>
              <a:rPr lang="en-US" dirty="0" smtClean="0"/>
              <a:t>ODBC (Excel connector to HDF5)</a:t>
            </a:r>
          </a:p>
          <a:p>
            <a:pPr lvl="1"/>
            <a:r>
              <a:rPr lang="en-US" dirty="0" smtClean="0"/>
              <a:t>Registration</a:t>
            </a:r>
          </a:p>
          <a:p>
            <a:pPr lvl="1"/>
            <a:r>
              <a:rPr lang="en-US" dirty="0" smtClean="0"/>
              <a:t>Links to The HDF Group Support Website (</a:t>
            </a:r>
            <a:r>
              <a:rPr lang="en-US" dirty="0" smtClean="0">
                <a:hlinkClick r:id="rId3"/>
              </a:rPr>
              <a:t>https://support.hdfgroup.org)</a:t>
            </a:r>
            <a:endParaRPr lang="en-US" dirty="0" smtClean="0"/>
          </a:p>
          <a:p>
            <a:pPr lvl="2"/>
            <a:r>
              <a:rPr lang="en-US" dirty="0" smtClean="0"/>
              <a:t>Documentation</a:t>
            </a:r>
          </a:p>
          <a:p>
            <a:pPr lvl="2"/>
            <a:r>
              <a:rPr lang="en-US" dirty="0" smtClean="0"/>
              <a:t>Old releases</a:t>
            </a:r>
          </a:p>
          <a:p>
            <a:pPr lvl="2"/>
            <a:r>
              <a:rPr lang="en-US" dirty="0" smtClean="0"/>
              <a:t>Misc. information about projects</a:t>
            </a:r>
          </a:p>
          <a:p>
            <a:pPr lvl="1"/>
            <a:r>
              <a:rPr lang="en-US" dirty="0" smtClean="0"/>
              <a:t>We are working on the new Support Portal (launch by the end of 2017)</a:t>
            </a:r>
          </a:p>
          <a:p>
            <a:r>
              <a:rPr lang="en-US" i="1" dirty="0" smtClean="0"/>
              <a:t>Send us your feedback!</a:t>
            </a:r>
          </a:p>
          <a:p>
            <a:pPr lvl="1"/>
            <a:endParaRPr lang="en-US" dirty="0" smtClean="0"/>
          </a:p>
          <a:p>
            <a:endParaRPr lang="en-US" dirty="0"/>
          </a:p>
        </p:txBody>
      </p:sp>
    </p:spTree>
    <p:extLst>
      <p:ext uri="{BB962C8B-B14F-4D97-AF65-F5344CB8AC3E}">
        <p14:creationId xmlns:p14="http://schemas.microsoft.com/office/powerpoint/2010/main" val="1456361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Latest HDF releases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Release cycle – once a year</a:t>
            </a:r>
          </a:p>
          <a:p>
            <a:r>
              <a:rPr lang="en-US" dirty="0" smtClean="0"/>
              <a:t>HDF 4.2.13 (June 30, 2017)</a:t>
            </a:r>
          </a:p>
          <a:p>
            <a:pPr lvl="1"/>
            <a:r>
              <a:rPr lang="en-US" dirty="0" smtClean="0"/>
              <a:t>Memory leak fixes</a:t>
            </a:r>
          </a:p>
          <a:p>
            <a:pPr lvl="1"/>
            <a:r>
              <a:rPr lang="en-US" dirty="0" smtClean="0"/>
              <a:t>Support for Mac OS 10.12</a:t>
            </a:r>
          </a:p>
          <a:p>
            <a:pPr lvl="1"/>
            <a:r>
              <a:rPr lang="en-US" dirty="0" smtClean="0"/>
              <a:t>Support for the latest GNU, PGI an </a:t>
            </a:r>
            <a:r>
              <a:rPr lang="en-US" dirty="0" err="1" smtClean="0"/>
              <a:t>dIntel</a:t>
            </a:r>
            <a:r>
              <a:rPr lang="en-US" dirty="0" smtClean="0"/>
              <a:t> compilers</a:t>
            </a:r>
          </a:p>
          <a:p>
            <a:r>
              <a:rPr lang="en-US" i="1" dirty="0" smtClean="0"/>
              <a:t>We do not plan any major work (i.e., performance improvements, new features, etc.) for HDF4</a:t>
            </a:r>
          </a:p>
          <a:p>
            <a:r>
              <a:rPr lang="en-US" i="1" dirty="0" smtClean="0"/>
              <a:t>Encourage to move to HDF5 </a:t>
            </a:r>
          </a:p>
          <a:p>
            <a:pPr lvl="1"/>
            <a:endParaRPr lang="en-US" dirty="0" smtClean="0"/>
          </a:p>
          <a:p>
            <a:pPr lvl="1"/>
            <a:endParaRPr lang="en-US" dirty="0"/>
          </a:p>
        </p:txBody>
      </p:sp>
    </p:spTree>
    <p:extLst>
      <p:ext uri="{BB962C8B-B14F-4D97-AF65-F5344CB8AC3E}">
        <p14:creationId xmlns:p14="http://schemas.microsoft.com/office/powerpoint/2010/main" val="2143335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HDF5</a:t>
            </a:r>
            <a:endParaRPr lang="en-US" dirty="0"/>
          </a:p>
        </p:txBody>
      </p:sp>
      <p:sp>
        <p:nvSpPr>
          <p:cNvPr id="3" name="Content Placeholder 2"/>
          <p:cNvSpPr>
            <a:spLocks noGrp="1"/>
          </p:cNvSpPr>
          <p:nvPr>
            <p:ph idx="1"/>
          </p:nvPr>
        </p:nvSpPr>
        <p:spPr/>
        <p:txBody>
          <a:bodyPr>
            <a:normAutofit/>
          </a:bodyPr>
          <a:lstStyle/>
          <a:p>
            <a:r>
              <a:rPr lang="en-US" dirty="0" smtClean="0"/>
              <a:t>Two versions</a:t>
            </a:r>
          </a:p>
          <a:p>
            <a:pPr lvl="1"/>
            <a:r>
              <a:rPr lang="en-US" dirty="0" smtClean="0"/>
              <a:t>HDF5 1.8.19 (May 16, 2017)</a:t>
            </a:r>
          </a:p>
          <a:p>
            <a:pPr lvl="2"/>
            <a:r>
              <a:rPr lang="en-US" dirty="0" smtClean="0"/>
              <a:t>Bug fixes, new APIs</a:t>
            </a:r>
          </a:p>
          <a:p>
            <a:pPr lvl="1"/>
            <a:r>
              <a:rPr lang="en-US" dirty="0" smtClean="0"/>
              <a:t>HDF5 1.10.1 (April 27, 2017)</a:t>
            </a:r>
          </a:p>
          <a:p>
            <a:pPr lvl="2"/>
            <a:r>
              <a:rPr lang="en-US" dirty="0" smtClean="0"/>
              <a:t>New features, extensions to HDF5 file </a:t>
            </a:r>
            <a:r>
              <a:rPr lang="en-US" dirty="0" smtClean="0"/>
              <a:t>format</a:t>
            </a:r>
          </a:p>
          <a:p>
            <a:pPr lvl="2"/>
            <a:endParaRPr lang="en-US" dirty="0" smtClean="0"/>
          </a:p>
        </p:txBody>
      </p:sp>
    </p:spTree>
    <p:extLst>
      <p:ext uri="{BB962C8B-B14F-4D97-AF65-F5344CB8AC3E}">
        <p14:creationId xmlns:p14="http://schemas.microsoft.com/office/powerpoint/2010/main" val="603268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Dropping Support for HDF5 1.8</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t>Last release by </a:t>
            </a:r>
            <a:r>
              <a:rPr lang="en-US" dirty="0" smtClean="0">
                <a:solidFill>
                  <a:srgbClr val="FF0000"/>
                </a:solidFill>
              </a:rPr>
              <a:t>June 30, 2019</a:t>
            </a:r>
          </a:p>
          <a:p>
            <a:pPr lvl="1"/>
            <a:r>
              <a:rPr lang="en-US" dirty="0" smtClean="0"/>
              <a:t>4 more HDF5 1.8 releases</a:t>
            </a:r>
          </a:p>
          <a:p>
            <a:r>
              <a:rPr lang="en-US" dirty="0" smtClean="0"/>
              <a:t>We encourage you to move to HDF5 1.10 during the next year</a:t>
            </a:r>
          </a:p>
          <a:p>
            <a:pPr lvl="1"/>
            <a:r>
              <a:rPr lang="en-US" dirty="0" smtClean="0"/>
              <a:t>Recompile your application with the new version of HDF5</a:t>
            </a:r>
          </a:p>
          <a:p>
            <a:r>
              <a:rPr lang="en-US" dirty="0" smtClean="0"/>
              <a:t>Contact </a:t>
            </a:r>
            <a:r>
              <a:rPr lang="en-US" dirty="0" smtClean="0">
                <a:hlinkClick r:id="rId2"/>
              </a:rPr>
              <a:t>help@hdfgroup.org</a:t>
            </a:r>
            <a:r>
              <a:rPr lang="en-US" dirty="0" smtClean="0"/>
              <a:t> if you encounter any problems</a:t>
            </a:r>
          </a:p>
          <a:p>
            <a:endParaRPr lang="en-US" dirty="0"/>
          </a:p>
        </p:txBody>
      </p:sp>
    </p:spTree>
    <p:extLst>
      <p:ext uri="{BB962C8B-B14F-4D97-AF65-F5344CB8AC3E}">
        <p14:creationId xmlns:p14="http://schemas.microsoft.com/office/powerpoint/2010/main" val="1384248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Issues you may encounter when moving applications to 1.10</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 Fortran, C++, Python application that worked with HDF5 1.8 may create HDF5 file incompatible with HDF5 1.8 file format</a:t>
            </a:r>
          </a:p>
          <a:p>
            <a:pPr lvl="1"/>
            <a:r>
              <a:rPr lang="en-US" dirty="0" smtClean="0"/>
              <a:t>When specifying </a:t>
            </a:r>
            <a:r>
              <a:rPr lang="en-US" b="1" dirty="0" smtClean="0"/>
              <a:t>latest file format </a:t>
            </a:r>
            <a:r>
              <a:rPr lang="en-US" dirty="0" smtClean="0"/>
              <a:t>while calling </a:t>
            </a:r>
            <a:r>
              <a:rPr lang="en-US" b="1" dirty="0" smtClean="0"/>
              <a:t>H5Pset_libver_bounds</a:t>
            </a:r>
            <a:r>
              <a:rPr lang="en-US" dirty="0" smtClean="0"/>
              <a:t> function</a:t>
            </a:r>
          </a:p>
          <a:p>
            <a:pPr lvl="1"/>
            <a:r>
              <a:rPr lang="en-US" dirty="0" smtClean="0"/>
              <a:t>The HDF Group will provide a fix before dropping support for HDF5 1.8</a:t>
            </a:r>
          </a:p>
          <a:p>
            <a:pPr lvl="2"/>
            <a:r>
              <a:rPr lang="en-US" dirty="0" smtClean="0"/>
              <a:t>Small update to the function call is required</a:t>
            </a:r>
          </a:p>
          <a:p>
            <a:r>
              <a:rPr lang="en-US" dirty="0" smtClean="0"/>
              <a:t>HDF5 Java applications</a:t>
            </a:r>
          </a:p>
          <a:p>
            <a:pPr lvl="1"/>
            <a:r>
              <a:rPr lang="en-US" i="1" dirty="0"/>
              <a:t>HDF5 JNI supports 64-bit objects identifiers; code based on the previous versions of HDF5 JNI </a:t>
            </a:r>
            <a:r>
              <a:rPr lang="en-US" i="1" dirty="0" smtClean="0"/>
              <a:t>need to be updated</a:t>
            </a:r>
            <a:endParaRPr lang="en-US" i="1" dirty="0"/>
          </a:p>
          <a:p>
            <a:pPr lvl="1"/>
            <a:endParaRPr lang="en-US" dirty="0"/>
          </a:p>
        </p:txBody>
      </p:sp>
    </p:spTree>
    <p:extLst>
      <p:ext uri="{BB962C8B-B14F-4D97-AF65-F5344CB8AC3E}">
        <p14:creationId xmlns:p14="http://schemas.microsoft.com/office/powerpoint/2010/main" val="162705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Compatibility Issues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33090460"/>
              </p:ext>
            </p:extLst>
          </p:nvPr>
        </p:nvGraphicFramePr>
        <p:xfrm>
          <a:off x="971591" y="2363705"/>
          <a:ext cx="7277728" cy="3423225"/>
        </p:xfrm>
        <a:graphic>
          <a:graphicData uri="http://schemas.openxmlformats.org/drawingml/2006/table">
            <a:tbl>
              <a:tblPr firstRow="1" bandRow="1">
                <a:tableStyleId>{54107D22-3351-4DDC-9757-8A348CC96E5D}</a:tableStyleId>
              </a:tblPr>
              <a:tblGrid>
                <a:gridCol w="921895"/>
                <a:gridCol w="2593298"/>
                <a:gridCol w="3762535"/>
              </a:tblGrid>
              <a:tr h="370840">
                <a:tc>
                  <a:txBody>
                    <a:bodyPr/>
                    <a:lstStyle/>
                    <a:p>
                      <a:endParaRPr lang="en-US" dirty="0"/>
                    </a:p>
                  </a:txBody>
                  <a:tcPr/>
                </a:tc>
                <a:tc>
                  <a:txBody>
                    <a:bodyPr/>
                    <a:lstStyle/>
                    <a:p>
                      <a:pPr algn="ctr"/>
                      <a:r>
                        <a:rPr lang="en-US" b="0" dirty="0" smtClean="0"/>
                        <a:t>1.8</a:t>
                      </a:r>
                      <a:endParaRPr lang="en-US" b="0" dirty="0"/>
                    </a:p>
                  </a:txBody>
                  <a:tcPr/>
                </a:tc>
                <a:tc>
                  <a:txBody>
                    <a:bodyPr/>
                    <a:lstStyle/>
                    <a:p>
                      <a:pPr algn="ctr"/>
                      <a:r>
                        <a:rPr lang="en-US" b="0" dirty="0" smtClean="0"/>
                        <a:t>1.10</a:t>
                      </a:r>
                      <a:endParaRPr lang="en-US" b="0" dirty="0"/>
                    </a:p>
                  </a:txBody>
                  <a:tcPr/>
                </a:tc>
              </a:tr>
              <a:tr h="1140027">
                <a:tc>
                  <a:txBody>
                    <a:bodyPr/>
                    <a:lstStyle/>
                    <a:p>
                      <a:pPr algn="r"/>
                      <a:r>
                        <a:rPr lang="en-US" sz="2000" b="1" dirty="0" smtClean="0"/>
                        <a:t>1.8</a:t>
                      </a:r>
                      <a:endParaRPr lang="en-US" sz="2000" b="1" dirty="0"/>
                    </a:p>
                  </a:txBody>
                  <a:tcPr/>
                </a:tc>
                <a:tc>
                  <a:txBody>
                    <a:bodyPr/>
                    <a:lstStyle/>
                    <a:p>
                      <a:pPr algn="ctr"/>
                      <a:r>
                        <a:rPr lang="en-US" sz="2000" b="1" dirty="0" smtClean="0">
                          <a:solidFill>
                            <a:srgbClr val="00B050"/>
                          </a:solidFill>
                        </a:rPr>
                        <a:t>Yes</a:t>
                      </a:r>
                      <a:endParaRPr lang="en-US" sz="2000" b="1" dirty="0">
                        <a:solidFill>
                          <a:srgbClr val="00B050"/>
                        </a:solidFill>
                      </a:endParaRPr>
                    </a:p>
                  </a:txBody>
                  <a:tcPr/>
                </a:tc>
                <a:tc>
                  <a:txBody>
                    <a:bodyPr/>
                    <a:lstStyle/>
                    <a:p>
                      <a:r>
                        <a:rPr lang="en-US" sz="2000" b="1" dirty="0" smtClean="0">
                          <a:solidFill>
                            <a:srgbClr val="FF0000"/>
                          </a:solidFill>
                        </a:rPr>
                        <a:t>No</a:t>
                      </a:r>
                    </a:p>
                    <a:p>
                      <a:endParaRPr lang="en-US" sz="2000" dirty="0" smtClean="0"/>
                    </a:p>
                    <a:p>
                      <a:r>
                        <a:rPr lang="en-US" sz="2000" dirty="0" smtClean="0"/>
                        <a:t>Use H5Pset_libver_bounds with appropriate parameters; don’t use features</a:t>
                      </a:r>
                      <a:r>
                        <a:rPr lang="en-US" sz="2000" baseline="0" dirty="0" smtClean="0"/>
                        <a:t> new in 1.10.0, 1.10.1</a:t>
                      </a:r>
                      <a:endParaRPr lang="en-US" sz="2000" dirty="0"/>
                    </a:p>
                  </a:txBody>
                  <a:tcPr/>
                </a:tc>
              </a:tr>
              <a:tr h="1132145">
                <a:tc>
                  <a:txBody>
                    <a:bodyPr/>
                    <a:lstStyle/>
                    <a:p>
                      <a:pPr algn="r"/>
                      <a:r>
                        <a:rPr lang="en-US" sz="2000" b="1" dirty="0" smtClean="0"/>
                        <a:t>1.10</a:t>
                      </a:r>
                      <a:endParaRPr lang="en-US" sz="2000" b="1" dirty="0"/>
                    </a:p>
                  </a:txBody>
                  <a:tcPr/>
                </a:tc>
                <a:tc>
                  <a:txBody>
                    <a:bodyPr/>
                    <a:lstStyle/>
                    <a:p>
                      <a:pPr algn="ctr"/>
                      <a:r>
                        <a:rPr lang="en-US" sz="2000" b="1" dirty="0" smtClean="0">
                          <a:solidFill>
                            <a:srgbClr val="00B050"/>
                          </a:solidFill>
                        </a:rPr>
                        <a:t>Yes</a:t>
                      </a:r>
                      <a:endParaRPr lang="en-US" sz="2000" b="1" dirty="0">
                        <a:solidFill>
                          <a:srgbClr val="00B050"/>
                        </a:solidFill>
                      </a:endParaRPr>
                    </a:p>
                  </a:txBody>
                  <a:tcPr/>
                </a:tc>
                <a:tc>
                  <a:txBody>
                    <a:bodyPr/>
                    <a:lstStyle/>
                    <a:p>
                      <a:r>
                        <a:rPr lang="en-US" sz="2000" b="1" dirty="0" smtClean="0">
                          <a:solidFill>
                            <a:srgbClr val="00B050"/>
                          </a:solidFill>
                        </a:rPr>
                        <a:t>Yes</a:t>
                      </a:r>
                      <a:endParaRPr lang="en-US" sz="2000" b="1" dirty="0">
                        <a:solidFill>
                          <a:srgbClr val="00B050"/>
                        </a:solidFill>
                      </a:endParaRPr>
                    </a:p>
                  </a:txBody>
                  <a:tcPr/>
                </a:tc>
              </a:tr>
            </a:tbl>
          </a:graphicData>
        </a:graphic>
      </p:graphicFrame>
      <p:sp>
        <p:nvSpPr>
          <p:cNvPr id="5" name="TextBox 4"/>
          <p:cNvSpPr txBox="1"/>
          <p:nvPr/>
        </p:nvSpPr>
        <p:spPr>
          <a:xfrm>
            <a:off x="2828574" y="1758610"/>
            <a:ext cx="3486852" cy="461665"/>
          </a:xfrm>
          <a:prstGeom prst="rect">
            <a:avLst/>
          </a:prstGeom>
          <a:noFill/>
        </p:spPr>
        <p:txBody>
          <a:bodyPr wrap="none" rtlCol="0">
            <a:spAutoFit/>
          </a:bodyPr>
          <a:lstStyle/>
          <a:p>
            <a:r>
              <a:rPr lang="en-US" sz="2400" dirty="0" smtClean="0"/>
              <a:t>File is created by HDF5 </a:t>
            </a:r>
            <a:endParaRPr lang="en-US" sz="2400" dirty="0"/>
          </a:p>
        </p:txBody>
      </p:sp>
      <p:sp>
        <p:nvSpPr>
          <p:cNvPr id="6" name="TextBox 5"/>
          <p:cNvSpPr txBox="1"/>
          <p:nvPr/>
        </p:nvSpPr>
        <p:spPr>
          <a:xfrm rot="16200000">
            <a:off x="-892689" y="3884954"/>
            <a:ext cx="3161443" cy="461665"/>
          </a:xfrm>
          <a:prstGeom prst="rect">
            <a:avLst/>
          </a:prstGeom>
          <a:noFill/>
        </p:spPr>
        <p:txBody>
          <a:bodyPr wrap="none" rtlCol="0">
            <a:spAutoFit/>
          </a:bodyPr>
          <a:lstStyle/>
          <a:p>
            <a:r>
              <a:rPr lang="en-US" sz="2400" dirty="0" smtClean="0"/>
              <a:t>File is read by  HDF5 </a:t>
            </a:r>
            <a:endParaRPr lang="en-US" sz="2400" dirty="0"/>
          </a:p>
        </p:txBody>
      </p:sp>
    </p:spTree>
    <p:extLst>
      <p:ext uri="{BB962C8B-B14F-4D97-AF65-F5344CB8AC3E}">
        <p14:creationId xmlns:p14="http://schemas.microsoft.com/office/powerpoint/2010/main" val="1624835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HDF5 1.8.19 New Features</a:t>
            </a:r>
            <a:endParaRPr lang="en-US" dirty="0"/>
          </a:p>
        </p:txBody>
      </p:sp>
      <p:sp>
        <p:nvSpPr>
          <p:cNvPr id="3" name="Content Placeholder 2"/>
          <p:cNvSpPr>
            <a:spLocks noGrp="1"/>
          </p:cNvSpPr>
          <p:nvPr>
            <p:ph idx="1"/>
          </p:nvPr>
        </p:nvSpPr>
        <p:spPr>
          <a:xfrm>
            <a:off x="457200" y="1338937"/>
            <a:ext cx="8229600" cy="4525963"/>
          </a:xfrm>
        </p:spPr>
        <p:txBody>
          <a:bodyPr/>
          <a:lstStyle/>
          <a:p>
            <a:r>
              <a:rPr lang="en-US" dirty="0" smtClean="0"/>
              <a:t>H5DOread_chunk </a:t>
            </a:r>
          </a:p>
          <a:p>
            <a:pPr lvl="1"/>
            <a:r>
              <a:rPr lang="en-US" dirty="0" smtClean="0"/>
              <a:t>Function to read compressed data without uncompressing it (see H5DOwrite_chunk)</a:t>
            </a:r>
            <a:endParaRPr lang="en-US" dirty="0"/>
          </a:p>
        </p:txBody>
      </p:sp>
      <p:pic>
        <p:nvPicPr>
          <p:cNvPr id="4" name="Picture 3" descr="DChunk.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3278" y="3042845"/>
            <a:ext cx="3697750" cy="3631612"/>
          </a:xfrm>
          <a:prstGeom prst="rect">
            <a:avLst/>
          </a:prstGeom>
        </p:spPr>
      </p:pic>
      <p:cxnSp>
        <p:nvCxnSpPr>
          <p:cNvPr id="6" name="Elbow Connector 5"/>
          <p:cNvCxnSpPr/>
          <p:nvPr/>
        </p:nvCxnSpPr>
        <p:spPr>
          <a:xfrm rot="16200000" flipV="1">
            <a:off x="3038577" y="5193902"/>
            <a:ext cx="1513822" cy="350699"/>
          </a:xfrm>
          <a:prstGeom prst="bentConnector3">
            <a:avLst/>
          </a:prstGeom>
          <a:noFill/>
          <a:ln w="25400" cap="flat">
            <a:solidFill>
              <a:schemeClr val="tx2">
                <a:lumMod val="60000"/>
                <a:lumOff val="40000"/>
              </a:schemeClr>
            </a:solidFill>
            <a:prstDash val="solid"/>
            <a:round/>
            <a:headEnd type="none" w="lg" len="lg"/>
            <a:tailEnd type="triangle"/>
          </a:ln>
        </p:spPr>
      </p:cxnSp>
      <p:sp>
        <p:nvSpPr>
          <p:cNvPr id="9" name="TextBox 8"/>
          <p:cNvSpPr txBox="1"/>
          <p:nvPr/>
        </p:nvSpPr>
        <p:spPr>
          <a:xfrm>
            <a:off x="2880556" y="5096436"/>
            <a:ext cx="1686680" cy="307777"/>
          </a:xfrm>
          <a:prstGeom prst="rect">
            <a:avLst/>
          </a:prstGeom>
          <a:solidFill>
            <a:schemeClr val="bg1"/>
          </a:solidFill>
          <a:ln>
            <a:solidFill>
              <a:schemeClr val="tx1"/>
            </a:solidFill>
          </a:ln>
        </p:spPr>
        <p:txBody>
          <a:bodyPr wrap="none" rtlCol="0">
            <a:spAutoFit/>
          </a:bodyPr>
          <a:lstStyle/>
          <a:p>
            <a:r>
              <a:rPr lang="en-US" b="1" dirty="0" smtClean="0">
                <a:solidFill>
                  <a:schemeClr val="tx2"/>
                </a:solidFill>
              </a:rPr>
              <a:t>H5DOread_chunk</a:t>
            </a:r>
            <a:endParaRPr lang="en-US" b="1" dirty="0">
              <a:solidFill>
                <a:schemeClr val="tx2"/>
              </a:solidFill>
            </a:endParaRPr>
          </a:p>
        </p:txBody>
      </p:sp>
      <p:cxnSp>
        <p:nvCxnSpPr>
          <p:cNvPr id="14" name="Straight Arrow Connector 13"/>
          <p:cNvCxnSpPr/>
          <p:nvPr/>
        </p:nvCxnSpPr>
        <p:spPr>
          <a:xfrm flipV="1">
            <a:off x="4252153" y="5661212"/>
            <a:ext cx="0" cy="464951"/>
          </a:xfrm>
          <a:prstGeom prst="straightConnector1">
            <a:avLst/>
          </a:prstGeom>
          <a:noFill/>
          <a:ln w="19050" cap="flat">
            <a:solidFill>
              <a:schemeClr val="tx2">
                <a:lumMod val="60000"/>
                <a:lumOff val="40000"/>
              </a:schemeClr>
            </a:solidFill>
            <a:prstDash val="dash"/>
            <a:round/>
            <a:headEnd type="none" w="lg" len="lg"/>
            <a:tailEnd type="triangle"/>
          </a:ln>
        </p:spPr>
      </p:cxnSp>
      <p:cxnSp>
        <p:nvCxnSpPr>
          <p:cNvPr id="32" name="Straight Arrow Connector 31"/>
          <p:cNvCxnSpPr/>
          <p:nvPr/>
        </p:nvCxnSpPr>
        <p:spPr>
          <a:xfrm flipH="1" flipV="1">
            <a:off x="3429561" y="3527577"/>
            <a:ext cx="1532708" cy="1297"/>
          </a:xfrm>
          <a:prstGeom prst="straightConnector1">
            <a:avLst/>
          </a:prstGeom>
          <a:noFill/>
          <a:ln w="19050" cap="flat">
            <a:solidFill>
              <a:srgbClr val="0070C0"/>
            </a:solidFill>
            <a:prstDash val="dash"/>
            <a:round/>
            <a:headEnd type="none" w="lg" len="lg"/>
            <a:tailEnd type="triangle"/>
          </a:ln>
        </p:spPr>
      </p:cxnSp>
      <p:sp>
        <p:nvSpPr>
          <p:cNvPr id="41" name="TextBox 40"/>
          <p:cNvSpPr txBox="1"/>
          <p:nvPr/>
        </p:nvSpPr>
        <p:spPr>
          <a:xfrm>
            <a:off x="4067205" y="3407980"/>
            <a:ext cx="503664" cy="184666"/>
          </a:xfrm>
          <a:prstGeom prst="rect">
            <a:avLst/>
          </a:prstGeom>
          <a:solidFill>
            <a:schemeClr val="bg1"/>
          </a:solidFill>
          <a:ln>
            <a:solidFill>
              <a:schemeClr val="tx1"/>
            </a:solidFill>
          </a:ln>
        </p:spPr>
        <p:txBody>
          <a:bodyPr wrap="none" rtlCol="0">
            <a:spAutoFit/>
          </a:bodyPr>
          <a:lstStyle/>
          <a:p>
            <a:r>
              <a:rPr lang="en-US" sz="600" b="1" dirty="0" smtClean="0">
                <a:solidFill>
                  <a:schemeClr val="tx2"/>
                </a:solidFill>
              </a:rPr>
              <a:t>H5Dread</a:t>
            </a:r>
            <a:endParaRPr lang="en-US" sz="600" b="1" dirty="0">
              <a:solidFill>
                <a:schemeClr val="tx2"/>
              </a:solidFill>
            </a:endParaRPr>
          </a:p>
        </p:txBody>
      </p:sp>
      <p:cxnSp>
        <p:nvCxnSpPr>
          <p:cNvPr id="54" name="Elbow Connector 53"/>
          <p:cNvCxnSpPr/>
          <p:nvPr/>
        </p:nvCxnSpPr>
        <p:spPr>
          <a:xfrm rot="5400000" flipH="1" flipV="1">
            <a:off x="5155423" y="5252415"/>
            <a:ext cx="466642" cy="350953"/>
          </a:xfrm>
          <a:prstGeom prst="bentConnector3">
            <a:avLst>
              <a:gd name="adj1" fmla="val -2811"/>
            </a:avLst>
          </a:prstGeom>
          <a:noFill/>
          <a:ln w="19050" cap="flat">
            <a:solidFill>
              <a:srgbClr val="0070C0"/>
            </a:solidFill>
            <a:prstDash val="dash"/>
            <a:round/>
            <a:headEnd type="none" w="lg" len="lg"/>
            <a:tailEnd type="triangle"/>
          </a:ln>
        </p:spPr>
      </p:cxnSp>
      <p:cxnSp>
        <p:nvCxnSpPr>
          <p:cNvPr id="65" name="Straight Arrow Connector 64"/>
          <p:cNvCxnSpPr/>
          <p:nvPr/>
        </p:nvCxnSpPr>
        <p:spPr>
          <a:xfrm flipV="1">
            <a:off x="5466945" y="4474723"/>
            <a:ext cx="0" cy="194554"/>
          </a:xfrm>
          <a:prstGeom prst="straightConnector1">
            <a:avLst/>
          </a:prstGeom>
          <a:noFill/>
          <a:ln w="19050" cap="flat">
            <a:solidFill>
              <a:srgbClr val="0070C0"/>
            </a:solidFill>
            <a:prstDash val="dash"/>
            <a:round/>
            <a:headEnd type="none" w="lg" len="lg"/>
            <a:tailEnd type="triangle"/>
          </a:ln>
        </p:spPr>
      </p:cxnSp>
      <p:cxnSp>
        <p:nvCxnSpPr>
          <p:cNvPr id="67" name="Straight Arrow Connector 66"/>
          <p:cNvCxnSpPr/>
          <p:nvPr/>
        </p:nvCxnSpPr>
        <p:spPr>
          <a:xfrm flipV="1">
            <a:off x="5434519" y="3936460"/>
            <a:ext cx="0" cy="201038"/>
          </a:xfrm>
          <a:prstGeom prst="straightConnector1">
            <a:avLst/>
          </a:prstGeom>
          <a:noFill/>
          <a:ln w="19050" cap="flat">
            <a:solidFill>
              <a:srgbClr val="0070C0"/>
            </a:solidFill>
            <a:prstDash val="dash"/>
            <a:round/>
            <a:headEnd type="none" w="lg" len="lg"/>
            <a:tailEnd type="triangle"/>
          </a:ln>
        </p:spPr>
      </p:cxnSp>
    </p:spTree>
    <p:extLst>
      <p:ext uri="{BB962C8B-B14F-4D97-AF65-F5344CB8AC3E}">
        <p14:creationId xmlns:p14="http://schemas.microsoft.com/office/powerpoint/2010/main" val="953543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HDF5 1.10.1 (Performance)</a:t>
            </a:r>
            <a:endParaRPr lang="en-US" dirty="0"/>
          </a:p>
        </p:txBody>
      </p:sp>
      <p:sp>
        <p:nvSpPr>
          <p:cNvPr id="3" name="Content Placeholder 2"/>
          <p:cNvSpPr>
            <a:spLocks noGrp="1"/>
          </p:cNvSpPr>
          <p:nvPr>
            <p:ph idx="1"/>
          </p:nvPr>
        </p:nvSpPr>
        <p:spPr/>
        <p:txBody>
          <a:bodyPr>
            <a:normAutofit/>
          </a:bodyPr>
          <a:lstStyle/>
          <a:p>
            <a:r>
              <a:rPr lang="en-US" dirty="0" smtClean="0"/>
              <a:t>“Evict on close” feature</a:t>
            </a:r>
          </a:p>
          <a:p>
            <a:pPr lvl="1"/>
            <a:r>
              <a:rPr lang="en-US" dirty="0" smtClean="0"/>
              <a:t> Reduces memory footprint when iterating through many HDF5 objects (</a:t>
            </a:r>
            <a:r>
              <a:rPr lang="en-US" dirty="0" err="1" smtClean="0"/>
              <a:t>i.e</a:t>
            </a:r>
            <a:r>
              <a:rPr lang="en-US" dirty="0" smtClean="0"/>
              <a:t>, files, groups, datasets)</a:t>
            </a:r>
          </a:p>
          <a:p>
            <a:r>
              <a:rPr lang="en-US" dirty="0" smtClean="0"/>
              <a:t>I/O improvements</a:t>
            </a:r>
          </a:p>
          <a:p>
            <a:pPr lvl="1"/>
            <a:r>
              <a:rPr lang="en-US" dirty="0" smtClean="0"/>
              <a:t>Paged Aggregation</a:t>
            </a:r>
          </a:p>
          <a:p>
            <a:pPr lvl="1"/>
            <a:r>
              <a:rPr lang="en-US" dirty="0" smtClean="0"/>
              <a:t>Page Buffering</a:t>
            </a:r>
          </a:p>
          <a:p>
            <a:pPr marL="0" indent="0" algn="ctr">
              <a:buNone/>
            </a:pPr>
            <a:r>
              <a:rPr lang="en-US" sz="2400" dirty="0" smtClean="0">
                <a:hlinkClick r:id="rId3"/>
              </a:rPr>
              <a:t>https</a:t>
            </a:r>
            <a:r>
              <a:rPr lang="en-US" sz="2400" dirty="0">
                <a:hlinkClick r:id="rId3"/>
              </a:rPr>
              <a:t>://support.hdfgroup.org/HDF5/docNewFeatures</a:t>
            </a:r>
            <a:r>
              <a:rPr lang="en-US" sz="2400" dirty="0" smtClean="0">
                <a:hlinkClick r:id="rId3"/>
              </a:rPr>
              <a:t>/</a:t>
            </a:r>
            <a:r>
              <a:rPr lang="en-US" sz="2400" dirty="0" smtClean="0"/>
              <a:t> </a:t>
            </a:r>
          </a:p>
          <a:p>
            <a:endParaRPr lang="en-US" dirty="0" smtClean="0"/>
          </a:p>
          <a:p>
            <a:pPr lvl="1"/>
            <a:endParaRPr lang="en-US" dirty="0"/>
          </a:p>
        </p:txBody>
      </p:sp>
    </p:spTree>
    <p:extLst>
      <p:ext uri="{BB962C8B-B14F-4D97-AF65-F5344CB8AC3E}">
        <p14:creationId xmlns:p14="http://schemas.microsoft.com/office/powerpoint/2010/main" val="959793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HDF-JAVA Update</a:t>
            </a:r>
            <a:endParaRPr lang="en-US" dirty="0"/>
          </a:p>
        </p:txBody>
      </p:sp>
      <p:sp>
        <p:nvSpPr>
          <p:cNvPr id="3" name="Content Placeholder 2"/>
          <p:cNvSpPr>
            <a:spLocks noGrp="1"/>
          </p:cNvSpPr>
          <p:nvPr>
            <p:ph idx="1"/>
          </p:nvPr>
        </p:nvSpPr>
        <p:spPr/>
        <p:txBody>
          <a:bodyPr>
            <a:normAutofit/>
          </a:bodyPr>
          <a:lstStyle/>
          <a:p>
            <a:r>
              <a:rPr lang="en-US" dirty="0" smtClean="0"/>
              <a:t>HDF4 and HDF5 JNI are part of the HDF4 and HDF5 </a:t>
            </a:r>
            <a:r>
              <a:rPr lang="en-US" b="1" dirty="0" smtClean="0"/>
              <a:t>1.10</a:t>
            </a:r>
            <a:r>
              <a:rPr lang="en-US" dirty="0" smtClean="0"/>
              <a:t> source distribution</a:t>
            </a:r>
          </a:p>
          <a:p>
            <a:pPr lvl="1"/>
            <a:r>
              <a:rPr lang="en-US" i="1" dirty="0" smtClean="0"/>
              <a:t>HDF5 JNI supports 64-bit objects identifiers; code based on the previous versions of HDF5 JNI need</a:t>
            </a:r>
          </a:p>
          <a:p>
            <a:pPr lvl="1"/>
            <a:endParaRPr lang="en-US" i="1" dirty="0"/>
          </a:p>
        </p:txBody>
      </p:sp>
    </p:spTree>
    <p:extLst>
      <p:ext uri="{BB962C8B-B14F-4D97-AF65-F5344CB8AC3E}">
        <p14:creationId xmlns:p14="http://schemas.microsoft.com/office/powerpoint/2010/main" val="660044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HDFView</a:t>
            </a:r>
            <a:r>
              <a:rPr lang="en-US" dirty="0" smtClean="0"/>
              <a:t> 3.0 (beta)</a:t>
            </a:r>
            <a:endParaRPr lang="en-US" dirty="0"/>
          </a:p>
        </p:txBody>
      </p:sp>
      <p:sp>
        <p:nvSpPr>
          <p:cNvPr id="3" name="Content Placeholder 2"/>
          <p:cNvSpPr>
            <a:spLocks noGrp="1"/>
          </p:cNvSpPr>
          <p:nvPr>
            <p:ph idx="1"/>
          </p:nvPr>
        </p:nvSpPr>
        <p:spPr>
          <a:xfrm>
            <a:off x="457200" y="1417638"/>
            <a:ext cx="8229600" cy="4983162"/>
          </a:xfrm>
        </p:spPr>
        <p:txBody>
          <a:bodyPr>
            <a:normAutofit fontScale="92500"/>
          </a:bodyPr>
          <a:lstStyle/>
          <a:p>
            <a:r>
              <a:rPr lang="en-US" dirty="0" err="1" smtClean="0"/>
              <a:t>HDFView</a:t>
            </a:r>
            <a:r>
              <a:rPr lang="en-US" dirty="0" smtClean="0"/>
              <a:t> 3.0-beta release (May 31, 2017)</a:t>
            </a:r>
          </a:p>
          <a:p>
            <a:pPr lvl="1"/>
            <a:r>
              <a:rPr lang="en-US" sz="2200" dirty="0"/>
              <a:t>The </a:t>
            </a:r>
            <a:r>
              <a:rPr lang="en-US" sz="2200" dirty="0" smtClean="0"/>
              <a:t>Graphical User Interface (GUI) </a:t>
            </a:r>
            <a:r>
              <a:rPr lang="en-US" sz="2200" dirty="0"/>
              <a:t>framework that </a:t>
            </a:r>
            <a:r>
              <a:rPr lang="en-US" sz="2200" dirty="0" err="1"/>
              <a:t>HDFView</a:t>
            </a:r>
            <a:r>
              <a:rPr lang="en-US" sz="2200" dirty="0"/>
              <a:t> uses was migrated from </a:t>
            </a:r>
            <a:r>
              <a:rPr lang="en-US" sz="2200" dirty="0" smtClean="0"/>
              <a:t>Swing (GUI widget toolkit for Java; part of Oracle’s Java Foundation Classes ) </a:t>
            </a:r>
            <a:r>
              <a:rPr lang="en-US" sz="2200" dirty="0"/>
              <a:t>to </a:t>
            </a:r>
            <a:r>
              <a:rPr lang="en-US" sz="2200" dirty="0" smtClean="0"/>
              <a:t>Standard Widget Toolkit (</a:t>
            </a:r>
            <a:r>
              <a:rPr lang="en-US" sz="2200" dirty="0">
                <a:hlinkClick r:id="rId3"/>
              </a:rPr>
              <a:t>http://www.eclipse.org/swt</a:t>
            </a:r>
            <a:r>
              <a:rPr lang="en-US" sz="2200" dirty="0" smtClean="0">
                <a:hlinkClick r:id="rId3"/>
              </a:rPr>
              <a:t>/</a:t>
            </a:r>
            <a:r>
              <a:rPr lang="en-US" sz="2200" dirty="0" smtClean="0"/>
              <a:t> ), which </a:t>
            </a:r>
            <a:r>
              <a:rPr lang="en-US" sz="2200" dirty="0"/>
              <a:t>provides a more native application look and feel and advanced support for tables.</a:t>
            </a:r>
          </a:p>
          <a:p>
            <a:pPr lvl="1"/>
            <a:r>
              <a:rPr lang="en-US" sz="2200" dirty="0"/>
              <a:t>The data views have been separated from the main </a:t>
            </a:r>
            <a:r>
              <a:rPr lang="en-US" sz="2200" dirty="0" err="1"/>
              <a:t>HDFView</a:t>
            </a:r>
            <a:r>
              <a:rPr lang="en-US" sz="2200" dirty="0"/>
              <a:t> window. The main </a:t>
            </a:r>
            <a:r>
              <a:rPr lang="en-US" sz="2200" dirty="0" err="1"/>
              <a:t>HDFView</a:t>
            </a:r>
            <a:r>
              <a:rPr lang="en-US" sz="2200" dirty="0"/>
              <a:t> window still displays open files and their structures on the left side of the window, and it now displays any metadata on the right side.</a:t>
            </a:r>
          </a:p>
          <a:p>
            <a:pPr lvl="1"/>
            <a:r>
              <a:rPr lang="en-US" sz="2200" dirty="0"/>
              <a:t>This release includes improved support for various datatypes (compound, array of compound, and opaque</a:t>
            </a:r>
            <a:r>
              <a:rPr lang="en-US" sz="2200" dirty="0" smtClean="0"/>
              <a:t>).</a:t>
            </a:r>
          </a:p>
          <a:p>
            <a:r>
              <a:rPr lang="en-US" dirty="0" err="1" smtClean="0"/>
              <a:t>HDFView</a:t>
            </a:r>
            <a:r>
              <a:rPr lang="en-US" dirty="0" smtClean="0"/>
              <a:t> 3.0 planned for December 2017</a:t>
            </a:r>
          </a:p>
          <a:p>
            <a:pPr lvl="1"/>
            <a:endParaRPr lang="en-US" dirty="0" smtClean="0"/>
          </a:p>
          <a:p>
            <a:pPr lvl="1"/>
            <a:endParaRPr lang="en-US" i="1" dirty="0"/>
          </a:p>
        </p:txBody>
      </p:sp>
    </p:spTree>
    <p:extLst>
      <p:ext uri="{BB962C8B-B14F-4D97-AF65-F5344CB8AC3E}">
        <p14:creationId xmlns:p14="http://schemas.microsoft.com/office/powerpoint/2010/main" val="207133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HDF Tools</a:t>
            </a:r>
            <a:endParaRPr lang="en-US" dirty="0"/>
          </a:p>
        </p:txBody>
      </p:sp>
      <p:sp>
        <p:nvSpPr>
          <p:cNvPr id="3" name="Content Placeholder 2"/>
          <p:cNvSpPr>
            <a:spLocks noGrp="1"/>
          </p:cNvSpPr>
          <p:nvPr>
            <p:ph idx="1"/>
          </p:nvPr>
        </p:nvSpPr>
        <p:spPr/>
        <p:txBody>
          <a:bodyPr/>
          <a:lstStyle/>
          <a:p>
            <a:r>
              <a:rPr lang="en-US" dirty="0" smtClean="0"/>
              <a:t>Command-line tools in HDF4 and HDF5</a:t>
            </a:r>
          </a:p>
          <a:p>
            <a:pPr lvl="1"/>
            <a:r>
              <a:rPr lang="en-US" dirty="0" smtClean="0"/>
              <a:t>Display content</a:t>
            </a:r>
          </a:p>
          <a:p>
            <a:pPr lvl="1"/>
            <a:r>
              <a:rPr lang="en-US" dirty="0" smtClean="0"/>
              <a:t>Copy data from one file to another</a:t>
            </a:r>
          </a:p>
          <a:p>
            <a:pPr lvl="1"/>
            <a:r>
              <a:rPr lang="en-US" dirty="0" smtClean="0"/>
              <a:t>Diff two files</a:t>
            </a:r>
          </a:p>
          <a:p>
            <a:r>
              <a:rPr lang="en-US" smtClean="0"/>
              <a:t>Maintenance mode (bug fixing)</a:t>
            </a:r>
            <a:endParaRPr lang="en-US" dirty="0" smtClean="0"/>
          </a:p>
          <a:p>
            <a:r>
              <a:rPr lang="en-US" dirty="0" smtClean="0"/>
              <a:t>Which tools are missing?</a:t>
            </a:r>
          </a:p>
          <a:p>
            <a:pPr lvl="1"/>
            <a:r>
              <a:rPr lang="en-US" dirty="0" smtClean="0"/>
              <a:t>HDF4 and HDF5 diff</a:t>
            </a:r>
          </a:p>
          <a:p>
            <a:pPr lvl="1"/>
            <a:r>
              <a:rPr lang="en-US" dirty="0"/>
              <a:t>?</a:t>
            </a:r>
            <a:endParaRPr lang="en-US" dirty="0" smtClean="0"/>
          </a:p>
          <a:p>
            <a:pPr lvl="1"/>
            <a:endParaRPr lang="en-US" dirty="0"/>
          </a:p>
        </p:txBody>
      </p:sp>
    </p:spTree>
    <p:extLst>
      <p:ext uri="{BB962C8B-B14F-4D97-AF65-F5344CB8AC3E}">
        <p14:creationId xmlns:p14="http://schemas.microsoft.com/office/powerpoint/2010/main" val="1144150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Supported Compilers</a:t>
            </a:r>
            <a:endParaRPr lang="en-US" dirty="0"/>
          </a:p>
        </p:txBody>
      </p:sp>
      <p:sp>
        <p:nvSpPr>
          <p:cNvPr id="3" name="Content Placeholder 2"/>
          <p:cNvSpPr>
            <a:spLocks noGrp="1"/>
          </p:cNvSpPr>
          <p:nvPr>
            <p:ph idx="1"/>
          </p:nvPr>
        </p:nvSpPr>
        <p:spPr/>
        <p:txBody>
          <a:bodyPr/>
          <a:lstStyle/>
          <a:p>
            <a:r>
              <a:rPr lang="en-US" dirty="0" smtClean="0"/>
              <a:t>GNU</a:t>
            </a:r>
          </a:p>
          <a:p>
            <a:r>
              <a:rPr lang="en-US" dirty="0" smtClean="0"/>
              <a:t>PGI</a:t>
            </a:r>
          </a:p>
          <a:p>
            <a:r>
              <a:rPr lang="en-US" dirty="0" smtClean="0"/>
              <a:t>Intel </a:t>
            </a:r>
          </a:p>
          <a:p>
            <a:r>
              <a:rPr lang="en-US" dirty="0" smtClean="0"/>
              <a:t>We test with two latest compiler versions available</a:t>
            </a:r>
          </a:p>
          <a:p>
            <a:r>
              <a:rPr lang="en-US" i="1" dirty="0" smtClean="0"/>
              <a:t>Other?</a:t>
            </a:r>
            <a:endParaRPr lang="en-US" i="1" dirty="0"/>
          </a:p>
        </p:txBody>
      </p:sp>
    </p:spTree>
    <p:extLst>
      <p:ext uri="{BB962C8B-B14F-4D97-AF65-F5344CB8AC3E}">
        <p14:creationId xmlns:p14="http://schemas.microsoft.com/office/powerpoint/2010/main" val="7091046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Supported OSs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Linux 2.6, 2.7 and 3.10</a:t>
            </a:r>
          </a:p>
          <a:p>
            <a:r>
              <a:rPr lang="en-US" dirty="0" smtClean="0"/>
              <a:t>Mac OS X 10.(8,9,10,11) and moving to 10.12</a:t>
            </a:r>
          </a:p>
          <a:p>
            <a:r>
              <a:rPr lang="en-US" dirty="0" smtClean="0"/>
              <a:t>Windows 10 (32 and 64-bit)</a:t>
            </a:r>
          </a:p>
          <a:p>
            <a:pPr lvl="1"/>
            <a:r>
              <a:rPr lang="en-US" dirty="0" smtClean="0"/>
              <a:t>VS 2015 and Intel Fortran v.16</a:t>
            </a:r>
          </a:p>
          <a:p>
            <a:r>
              <a:rPr lang="en-US" dirty="0" smtClean="0"/>
              <a:t>Windows 7 (32 and 64-bit)</a:t>
            </a:r>
          </a:p>
          <a:p>
            <a:pPr lvl="1"/>
            <a:r>
              <a:rPr lang="en-US" dirty="0" smtClean="0"/>
              <a:t>VS 2013 and Intel Fortran v.15</a:t>
            </a:r>
          </a:p>
          <a:p>
            <a:r>
              <a:rPr lang="en-US" dirty="0" smtClean="0"/>
              <a:t>Cygwin 32-bit</a:t>
            </a:r>
          </a:p>
          <a:p>
            <a:r>
              <a:rPr lang="en-US" dirty="0" smtClean="0"/>
              <a:t>SunOS 5.11 (32 and 64-bit)</a:t>
            </a:r>
          </a:p>
          <a:p>
            <a:r>
              <a:rPr lang="en-US" dirty="0" smtClean="0"/>
              <a:t>PowerPC 64</a:t>
            </a:r>
          </a:p>
          <a:p>
            <a:r>
              <a:rPr lang="en-US" dirty="0" smtClean="0"/>
              <a:t>Different Linux distributions (Fedora, </a:t>
            </a:r>
            <a:r>
              <a:rPr lang="en-US" dirty="0" err="1" smtClean="0"/>
              <a:t>Suse</a:t>
            </a:r>
            <a:r>
              <a:rPr lang="en-US" dirty="0" smtClean="0"/>
              <a:t>, </a:t>
            </a:r>
            <a:r>
              <a:rPr lang="en-US" dirty="0" err="1" smtClean="0"/>
              <a:t>Debian</a:t>
            </a:r>
            <a:r>
              <a:rPr lang="en-US" dirty="0" smtClean="0"/>
              <a:t>)</a:t>
            </a:r>
          </a:p>
          <a:p>
            <a:r>
              <a:rPr lang="en-US" i="1" dirty="0" smtClean="0"/>
              <a:t>Anything missing?</a:t>
            </a:r>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18508762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Compression Library</a:t>
            </a:r>
            <a:endParaRPr lang="en-US" dirty="0"/>
          </a:p>
        </p:txBody>
      </p:sp>
      <p:sp>
        <p:nvSpPr>
          <p:cNvPr id="3" name="Content Placeholder 2"/>
          <p:cNvSpPr>
            <a:spLocks noGrp="1"/>
          </p:cNvSpPr>
          <p:nvPr>
            <p:ph idx="1"/>
          </p:nvPr>
        </p:nvSpPr>
        <p:spPr/>
        <p:txBody>
          <a:bodyPr>
            <a:normAutofit lnSpcReduction="10000"/>
          </a:bodyPr>
          <a:lstStyle/>
          <a:p>
            <a:r>
              <a:rPr lang="en-US" dirty="0" smtClean="0"/>
              <a:t>HDF5 compression filters (plugins)</a:t>
            </a:r>
          </a:p>
          <a:p>
            <a:r>
              <a:rPr lang="en-US" dirty="0" smtClean="0"/>
              <a:t>Dynamically loaded at run-time</a:t>
            </a:r>
          </a:p>
          <a:p>
            <a:pPr lvl="1"/>
            <a:r>
              <a:rPr lang="en-US" dirty="0" smtClean="0"/>
              <a:t>BZIP2 (</a:t>
            </a:r>
            <a:r>
              <a:rPr lang="en-US" dirty="0" err="1" smtClean="0"/>
              <a:t>PyTables</a:t>
            </a:r>
            <a:r>
              <a:rPr lang="en-US" dirty="0" smtClean="0"/>
              <a:t>, Pandas)</a:t>
            </a:r>
          </a:p>
          <a:p>
            <a:pPr lvl="1"/>
            <a:r>
              <a:rPr lang="en-US" dirty="0" smtClean="0"/>
              <a:t>MAFISC</a:t>
            </a:r>
          </a:p>
          <a:p>
            <a:pPr lvl="1"/>
            <a:r>
              <a:rPr lang="en-US" dirty="0" smtClean="0"/>
              <a:t>BLOSC (</a:t>
            </a:r>
            <a:r>
              <a:rPr lang="en-US" dirty="0" err="1" smtClean="0"/>
              <a:t>PyTables</a:t>
            </a:r>
            <a:r>
              <a:rPr lang="en-US" dirty="0" smtClean="0"/>
              <a:t>, Pandas)</a:t>
            </a:r>
          </a:p>
          <a:p>
            <a:pPr lvl="1"/>
            <a:r>
              <a:rPr lang="en-US" dirty="0" smtClean="0"/>
              <a:t>LZ4 (h5py)</a:t>
            </a:r>
          </a:p>
          <a:p>
            <a:pPr lvl="1"/>
            <a:r>
              <a:rPr lang="en-US" dirty="0" smtClean="0"/>
              <a:t>More filters are coming</a:t>
            </a:r>
            <a:r>
              <a:rPr lang="is-IS" dirty="0" smtClean="0"/>
              <a:t>….</a:t>
            </a:r>
            <a:endParaRPr lang="en-US" dirty="0" smtClean="0"/>
          </a:p>
          <a:p>
            <a:r>
              <a:rPr lang="en-US" dirty="0" smtClean="0"/>
              <a:t>Contact </a:t>
            </a:r>
            <a:r>
              <a:rPr lang="en-US" dirty="0" smtClean="0">
                <a:hlinkClick r:id="rId2"/>
              </a:rPr>
              <a:t>help@hdfgroup.org</a:t>
            </a:r>
            <a:r>
              <a:rPr lang="en-US" dirty="0" smtClean="0"/>
              <a:t> if interested to try</a:t>
            </a:r>
            <a:endParaRPr lang="en-US" dirty="0"/>
          </a:p>
        </p:txBody>
      </p:sp>
    </p:spTree>
    <p:extLst>
      <p:ext uri="{BB962C8B-B14F-4D97-AF65-F5344CB8AC3E}">
        <p14:creationId xmlns:p14="http://schemas.microsoft.com/office/powerpoint/2010/main" val="21094407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Discussion</a:t>
            </a:r>
            <a:endParaRPr lang="en-US" dirty="0"/>
          </a:p>
        </p:txBody>
      </p:sp>
      <p:sp>
        <p:nvSpPr>
          <p:cNvPr id="3" name="Content Placeholder 2"/>
          <p:cNvSpPr>
            <a:spLocks noGrp="1"/>
          </p:cNvSpPr>
          <p:nvPr>
            <p:ph idx="1"/>
          </p:nvPr>
        </p:nvSpPr>
        <p:spPr/>
        <p:txBody>
          <a:bodyPr/>
          <a:lstStyle/>
          <a:p>
            <a:r>
              <a:rPr lang="en-US" dirty="0" smtClean="0"/>
              <a:t>Tell us about your needs </a:t>
            </a:r>
            <a:endParaRPr lang="en-US" dirty="0"/>
          </a:p>
        </p:txBody>
      </p:sp>
    </p:spTree>
    <p:extLst>
      <p:ext uri="{BB962C8B-B14F-4D97-AF65-F5344CB8AC3E}">
        <p14:creationId xmlns:p14="http://schemas.microsoft.com/office/powerpoint/2010/main" val="13277311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 name="TextBox 2"/>
          <p:cNvSpPr txBox="1"/>
          <p:nvPr/>
        </p:nvSpPr>
        <p:spPr>
          <a:xfrm>
            <a:off x="1400174" y="904875"/>
            <a:ext cx="5991225" cy="1384995"/>
          </a:xfrm>
          <a:prstGeom prst="rect">
            <a:avLst/>
          </a:prstGeom>
          <a:noFill/>
        </p:spPr>
        <p:txBody>
          <a:bodyPr wrap="square" rtlCol="0">
            <a:spAutoFit/>
          </a:bodyPr>
          <a:lstStyle/>
          <a:p>
            <a:pPr algn="ctr"/>
            <a:r>
              <a:rPr lang="en-US" sz="2800" dirty="0">
                <a:solidFill>
                  <a:srgbClr val="34495E"/>
                </a:solidFill>
                <a:latin typeface="Helvetica Neue"/>
              </a:rPr>
              <a:t>This work was supported by NASA/GSFC under Raytheon Co. contract number </a:t>
            </a:r>
            <a:r>
              <a:rPr lang="en-US" sz="2800" dirty="0" smtClean="0">
                <a:solidFill>
                  <a:srgbClr val="34495E"/>
                </a:solidFill>
                <a:latin typeface="Helvetica Neue"/>
              </a:rPr>
              <a:t>NNG15HZ39C</a:t>
            </a:r>
            <a:endParaRPr lang="en-US" sz="2800" dirty="0">
              <a:solidFill>
                <a:srgbClr val="34495E"/>
              </a:solidFill>
              <a:latin typeface="Helvetica Neue"/>
            </a:endParaRPr>
          </a:p>
        </p:txBody>
      </p:sp>
      <p:pic>
        <p:nvPicPr>
          <p:cNvPr id="9" name="Picture 8" descr="Logo.png"/>
          <p:cNvPicPr>
            <a:picLocks noChangeAspect="1"/>
          </p:cNvPicPr>
          <p:nvPr/>
        </p:nvPicPr>
        <p:blipFill>
          <a:blip r:embed="rId3" cstate="print"/>
          <a:stretch>
            <a:fillRect/>
          </a:stretch>
        </p:blipFill>
        <p:spPr>
          <a:xfrm>
            <a:off x="3448032" y="3167667"/>
            <a:ext cx="2005418" cy="394683"/>
          </a:xfrm>
          <a:prstGeom prst="rect">
            <a:avLst/>
          </a:prstGeom>
        </p:spPr>
      </p:pic>
    </p:spTree>
    <p:extLst>
      <p:ext uri="{BB962C8B-B14F-4D97-AF65-F5344CB8AC3E}">
        <p14:creationId xmlns:p14="http://schemas.microsoft.com/office/powerpoint/2010/main" val="3380811856"/>
      </p:ext>
    </p:extLst>
  </p:cSld>
  <p:clrMapOvr>
    <a:masterClrMapping/>
  </p:clrMapOvr>
  <p:transition spd="slow">
    <p:cut/>
  </p:transition>
  <p:timing>
    <p:tnLst>
      <p:par>
        <p:cTn id="1" dur="indefinite" restart="never" nodeType="tmRoot"/>
      </p:par>
    </p:tnLst>
  </p:timing>
</p:sld>
</file>

<file path=ppt/theme/theme1.xml><?xml version="1.0" encoding="utf-8"?>
<a:theme xmlns:a="http://schemas.openxmlformats.org/drawingml/2006/main" name="EOSDIS-EED">
  <a:themeElements>
    <a:clrScheme name="EOSDIS">
      <a:dk1>
        <a:srgbClr val="171717"/>
      </a:dk1>
      <a:lt1>
        <a:sysClr val="window" lastClr="FFFFFF"/>
      </a:lt1>
      <a:dk2>
        <a:srgbClr val="1F497D"/>
      </a:dk2>
      <a:lt2>
        <a:srgbClr val="ECF0F1"/>
      </a:lt2>
      <a:accent1>
        <a:srgbClr val="3498DB"/>
      </a:accent1>
      <a:accent2>
        <a:srgbClr val="C0392B"/>
      </a:accent2>
      <a:accent3>
        <a:srgbClr val="2ECC71"/>
      </a:accent3>
      <a:accent4>
        <a:srgbClr val="9B59B6"/>
      </a:accent4>
      <a:accent5>
        <a:srgbClr val="1ABC9C"/>
      </a:accent5>
      <a:accent6>
        <a:srgbClr val="E67E22"/>
      </a:accent6>
      <a:hlink>
        <a:srgbClr val="2980B9"/>
      </a:hlink>
      <a:folHlink>
        <a:srgbClr val="8E44AD"/>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noFill/>
        <a:ln w="19050" cap="flat">
          <a:solidFill>
            <a:srgbClr val="000000"/>
          </a:solidFill>
          <a:prstDash val="solid"/>
          <a:round/>
          <a:headEnd type="none" w="lg" len="lg"/>
          <a:tailEnd type="triangle" w="lg" len="lg"/>
        </a:ln>
      </a:spPr>
      <a:bodyPr/>
      <a:lstStyle/>
    </a:lnDef>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EOSDIS-EED.thmx</Template>
  <TotalTime>2537</TotalTime>
  <Words>1263</Words>
  <Application>Microsoft Macintosh PowerPoint</Application>
  <PresentationFormat>On-screen Show (4:3)</PresentationFormat>
  <Paragraphs>175</Paragraphs>
  <Slides>18</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Avenir Heavy</vt:lpstr>
      <vt:lpstr>Franklin Gothic Book</vt:lpstr>
      <vt:lpstr>Helvetica Neue</vt:lpstr>
      <vt:lpstr>Verdana</vt:lpstr>
      <vt:lpstr>Arial</vt:lpstr>
      <vt:lpstr>EOSDIS-EED</vt:lpstr>
      <vt:lpstr>Hierarchical Data Formats (HDF)  Update</vt:lpstr>
      <vt:lpstr>Outline</vt:lpstr>
      <vt:lpstr>Where to find us on the Web?</vt:lpstr>
      <vt:lpstr>Latest HDF releases</vt:lpstr>
      <vt:lpstr>HDF5</vt:lpstr>
      <vt:lpstr>Dropping Support for HDF5 1.8</vt:lpstr>
      <vt:lpstr>Issues you may encounter when moving applications to 1.10</vt:lpstr>
      <vt:lpstr>Compatibility Issues</vt:lpstr>
      <vt:lpstr>HDF5 1.8.19 New Features</vt:lpstr>
      <vt:lpstr>HDF5 1.10.1 (Performance)</vt:lpstr>
      <vt:lpstr>HDF-JAVA Update</vt:lpstr>
      <vt:lpstr>HDFView 3.0 (beta)</vt:lpstr>
      <vt:lpstr>HDF Tools</vt:lpstr>
      <vt:lpstr>Supported Compilers</vt:lpstr>
      <vt:lpstr>Supported OSs</vt:lpstr>
      <vt:lpstr>Compression Library</vt:lpstr>
      <vt:lpstr>Open Discussion</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G PLOFCHAN</dc:creator>
  <cp:keywords>[rtnipcontrolcode:unrestricted|rtnipcontrolcodevm:noipvm|rtnexportcontrolcountry:usa|rtnexportcontrolcode:otherinfo|rtnexportcontrolcodevm:nousecvm|]</cp:keywords>
  <cp:lastModifiedBy>Elena Pourmal</cp:lastModifiedBy>
  <cp:revision>233</cp:revision>
  <dcterms:modified xsi:type="dcterms:W3CDTF">2017-07-25T03:09:22Z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bjDocumentLabelXML">
    <vt:lpwstr>&lt;?xml version="1.0" encoding="us-ascii"?&gt;&lt;sisl xmlns:xsd="http://www.w3.org/2001/XMLSchema" xmlns:xsi="http://www.w3.org/2001/XMLSchema-instance" sislVersion="0" policy="cde53ac1-bf5f-4aae-9cf1-07509e23a4b0" xmlns="http://www.boldonjames.com/2008/01/sie/i</vt:lpwstr>
  </property>
  <property fmtid="{D5CDD505-2E9C-101B-9397-08002B2CF9AE}" pid="3" name="bjDocumentLabelXML-0">
    <vt:lpwstr>nternal/label"&gt;&lt;element uid="bba94c65-ac3d-4f34-b2e1-8de11ef6f01c" value="" /&gt;&lt;element uid="bc2b7c01-6db1-4e7d-88d1-fc61674f86fd" value="" /&gt;&lt;element uid="92e993a3-af32-4afb-aa19-3a49cdb82c7a" value="" /&gt;&lt;element uid="dececbd6-da3b-46fe-8f00-f9d9deea2ee1"</vt:lpwstr>
  </property>
  <property fmtid="{D5CDD505-2E9C-101B-9397-08002B2CF9AE}" pid="4" name="bjDocumentLabelXML-1">
    <vt:lpwstr> value="" /&gt;&lt;element uid="bbbf7bf4-4f4f-4189-9c5e-65015de8a6ad" value="" /&gt;&lt;/sisl&gt;</vt:lpwstr>
  </property>
  <property fmtid="{D5CDD505-2E9C-101B-9397-08002B2CF9AE}" pid="5" name="rtnipcontrolcode">
    <vt:lpwstr>unrestricted</vt:lpwstr>
  </property>
  <property fmtid="{D5CDD505-2E9C-101B-9397-08002B2CF9AE}" pid="6" name="rtnipcontrolcodevm">
    <vt:lpwstr>noipvm</vt:lpwstr>
  </property>
  <property fmtid="{D5CDD505-2E9C-101B-9397-08002B2CF9AE}" pid="7" name="rtnexportcontrolcountry">
    <vt:lpwstr>usa</vt:lpwstr>
  </property>
  <property fmtid="{D5CDD505-2E9C-101B-9397-08002B2CF9AE}" pid="8" name="rtnexportcontrolcode">
    <vt:lpwstr>otherinfo</vt:lpwstr>
  </property>
  <property fmtid="{D5CDD505-2E9C-101B-9397-08002B2CF9AE}" pid="9" name="rtnexportcontrolcodevm">
    <vt:lpwstr>nousecvm</vt:lpwstr>
  </property>
  <property fmtid="{D5CDD505-2E9C-101B-9397-08002B2CF9AE}" pid="10" name="bjLabelRefreshRequired">
    <vt:lpwstr>FileClassifier</vt:lpwstr>
  </property>
</Properties>
</file>