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5" r:id="rId3"/>
    <p:sldId id="300" r:id="rId4"/>
    <p:sldId id="301" r:id="rId5"/>
    <p:sldId id="303" r:id="rId6"/>
    <p:sldId id="293" r:id="rId7"/>
    <p:sldId id="288" r:id="rId8"/>
    <p:sldId id="290" r:id="rId9"/>
    <p:sldId id="285" r:id="rId10"/>
    <p:sldId id="283" r:id="rId11"/>
    <p:sldId id="291" r:id="rId12"/>
    <p:sldId id="292" r:id="rId13"/>
    <p:sldId id="286" r:id="rId14"/>
    <p:sldId id="304" r:id="rId15"/>
    <p:sldId id="306" r:id="rId16"/>
    <p:sldId id="299" r:id="rId17"/>
    <p:sldId id="279" r:id="rId18"/>
    <p:sldId id="308" r:id="rId19"/>
    <p:sldId id="309" r:id="rId20"/>
    <p:sldId id="310" r:id="rId21"/>
    <p:sldId id="31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ck Haddad" initials="NH" lastIdx="2" clrIdx="0">
    <p:extLst/>
  </p:cmAuthor>
  <p:cmAuthor id="2" name="Nick Haddad" initials="NH [2]" lastIdx="1" clrIdx="1">
    <p:extLst/>
  </p:cmAuthor>
  <p:cmAuthor id="3" name="Nick Haddad" initials="NH [3]" lastIdx="1" clrIdx="2">
    <p:extLst/>
  </p:cmAuthor>
  <p:cmAuthor id="4" name="Nick Haddad" initials="NH [4]" lastIdx="1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C8D1"/>
    <a:srgbClr val="CCFFCC"/>
    <a:srgbClr val="176DAD"/>
    <a:srgbClr val="0D78C9"/>
    <a:srgbClr val="024C84"/>
    <a:srgbClr val="993200"/>
    <a:srgbClr val="4D4E44"/>
    <a:srgbClr val="176338"/>
    <a:srgbClr val="0F5D3F"/>
    <a:srgbClr val="1B30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3" autoAdjust="0"/>
    <p:restoredTop sz="94660"/>
  </p:normalViewPr>
  <p:slideViewPr>
    <p:cSldViewPr>
      <p:cViewPr varScale="1">
        <p:scale>
          <a:sx n="72" d="100"/>
          <a:sy n="72" d="100"/>
        </p:scale>
        <p:origin x="66" y="3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352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93C83-2184-4286-ABE1-941A40B40C8F}" type="datetimeFigureOut">
              <a:rPr lang="en-US" smtClean="0"/>
              <a:pPr/>
              <a:t>7/25/2017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03001-E0F2-47E5-A338-816CC267AF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5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53241F-7ED4-45AC-844C-15DB0D5F9CCD}" type="datetimeFigureOut">
              <a:rPr lang="en-US" smtClean="0"/>
              <a:pPr/>
              <a:t>7/25/2017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3B8C3-A209-4A55-9261-22C2A02B31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081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h5disp</a:t>
            </a:r>
            <a:r>
              <a:rPr lang="en-US" baseline="0" dirty="0"/>
              <a:t> maps to h5dump</a:t>
            </a:r>
          </a:p>
          <a:p>
            <a:endParaRPr lang="en-US" baseline="0" dirty="0"/>
          </a:p>
          <a:p>
            <a:r>
              <a:rPr lang="en-US" baseline="0" dirty="0"/>
              <a:t>try, catch</a:t>
            </a:r>
          </a:p>
          <a:p>
            <a:endParaRPr lang="en-US" baseline="0" dirty="0"/>
          </a:p>
          <a:p>
            <a:r>
              <a:rPr lang="en-US" baseline="0" dirty="0"/>
              <a:t>don’t have to recompile your code to play with the lower level interfaces</a:t>
            </a:r>
          </a:p>
          <a:p>
            <a:endParaRPr lang="en-US" baseline="0" dirty="0"/>
          </a:p>
          <a:p>
            <a:r>
              <a:rPr lang="en-US" baseline="0" dirty="0"/>
              <a:t>Run code as you type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3B8C3-A209-4A55-9261-22C2A02B315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441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ncdisp</a:t>
            </a:r>
            <a:r>
              <a:rPr lang="en-US" baseline="0" dirty="0"/>
              <a:t> maps to ncdump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3B8C3-A209-4A55-9261-22C2A02B315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45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3B8C3-A209-4A55-9261-22C2A02B315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519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MapReduce/Spark</a:t>
            </a:r>
            <a:r>
              <a:rPr lang="en-US" baseline="0" dirty="0"/>
              <a:t> API: </a:t>
            </a:r>
            <a:r>
              <a:rPr lang="en-US" dirty="0"/>
              <a:t>Lower level</a:t>
            </a:r>
            <a:r>
              <a:rPr lang="en-US" baseline="0" dirty="0"/>
              <a:t> control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3B8C3-A209-4A55-9261-22C2A02B315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294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Object representing</a:t>
            </a:r>
            <a:r>
              <a:rPr lang="en-US" baseline="0" dirty="0"/>
              <a:t> a collection of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3B8C3-A209-4A55-9261-22C2A02B315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459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6843">
              <a:defRPr/>
            </a:pPr>
            <a:r>
              <a:rPr lang="en-US" b="0" dirty="0" err="1"/>
              <a:t>Datastore</a:t>
            </a:r>
            <a:r>
              <a:rPr lang="en-US" b="0" dirty="0"/>
              <a:t> provides a straightforward</a:t>
            </a:r>
            <a:r>
              <a:rPr lang="en-US" b="0" baseline="0" dirty="0"/>
              <a:t> way to access big data that consists of one text file or a collection of text files.</a:t>
            </a:r>
            <a:endParaRPr lang="en-US" b="0" dirty="0"/>
          </a:p>
          <a:p>
            <a:pPr lvl="1"/>
            <a:endParaRPr lang="en-US" b="1" dirty="0"/>
          </a:p>
          <a:p>
            <a:pPr lvl="1"/>
            <a:r>
              <a:rPr lang="en-US" dirty="0"/>
              <a:t>Step through files a chunk at a time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Use wildcards to specify</a:t>
            </a:r>
            <a:br>
              <a:rPr lang="en-US" dirty="0"/>
            </a:br>
            <a:r>
              <a:rPr lang="en-US" dirty="0"/>
              <a:t>all the files in a given directory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Identify columns to import</a:t>
            </a:r>
            <a:br>
              <a:rPr lang="en-US" dirty="0"/>
            </a:br>
            <a:r>
              <a:rPr lang="en-US" dirty="0"/>
              <a:t>using column names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Specify format for each</a:t>
            </a:r>
            <a:br>
              <a:rPr lang="en-US" dirty="0"/>
            </a:br>
            <a:r>
              <a:rPr lang="en-US" dirty="0"/>
              <a:t>column of interest</a:t>
            </a:r>
          </a:p>
          <a:p>
            <a:pPr defTabSz="936843">
              <a:defRPr/>
            </a:pPr>
            <a:endParaRPr lang="en-US" baseline="0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3B8C3-A209-4A55-9261-22C2A02B315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121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6843">
              <a:defRPr/>
            </a:pPr>
            <a:r>
              <a:rPr lang="en-US" b="0" dirty="0" err="1"/>
              <a:t>Datastore</a:t>
            </a:r>
            <a:r>
              <a:rPr lang="en-US" b="0" dirty="0"/>
              <a:t> provides a straightforward</a:t>
            </a:r>
            <a:r>
              <a:rPr lang="en-US" b="0" baseline="0" dirty="0"/>
              <a:t> way to access big data that consists of one text file or a collection of text files.</a:t>
            </a:r>
            <a:endParaRPr lang="en-US" b="0" dirty="0"/>
          </a:p>
          <a:p>
            <a:pPr lvl="1"/>
            <a:endParaRPr lang="en-US" b="1" dirty="0"/>
          </a:p>
          <a:p>
            <a:pPr lvl="1"/>
            <a:r>
              <a:rPr lang="en-US" dirty="0"/>
              <a:t>Step through files a chunk at a time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Use wildcards to specify</a:t>
            </a:r>
            <a:br>
              <a:rPr lang="en-US" dirty="0"/>
            </a:br>
            <a:r>
              <a:rPr lang="en-US" dirty="0"/>
              <a:t>all the files in a given directory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Identify columns to import</a:t>
            </a:r>
            <a:br>
              <a:rPr lang="en-US" dirty="0"/>
            </a:br>
            <a:r>
              <a:rPr lang="en-US" dirty="0"/>
              <a:t>using column names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Specify format for each</a:t>
            </a:r>
            <a:br>
              <a:rPr lang="en-US" dirty="0"/>
            </a:br>
            <a:r>
              <a:rPr lang="en-US" dirty="0"/>
              <a:t>column of interest</a:t>
            </a:r>
          </a:p>
          <a:p>
            <a:pPr defTabSz="936843">
              <a:defRPr/>
            </a:pPr>
            <a:endParaRPr lang="en-US" baseline="0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3B8C3-A209-4A55-9261-22C2A02B315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60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3B8C3-A209-4A55-9261-22C2A02B315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336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3B8C3-A209-4A55-9261-22C2A02B315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513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3B8C3-A209-4A55-9261-22C2A02B315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81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luemes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4067" y="1287"/>
            <a:ext cx="12209092" cy="6856713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ctrTitle"/>
          </p:nvPr>
        </p:nvSpPr>
        <p:spPr>
          <a:xfrm>
            <a:off x="914400" y="914400"/>
            <a:ext cx="10363200" cy="1828800"/>
          </a:xfrm>
        </p:spPr>
        <p:txBody>
          <a:bodyPr/>
          <a:lstStyle>
            <a:lvl1pPr algn="l">
              <a:defRPr sz="3208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914400" y="3203579"/>
            <a:ext cx="10363200" cy="987425"/>
          </a:xfrm>
        </p:spPr>
        <p:txBody>
          <a:bodyPr>
            <a:normAutofit/>
          </a:bodyPr>
          <a:lstStyle>
            <a:lvl1pPr marL="0" indent="0" algn="l">
              <a:buNone/>
              <a:defRPr sz="1604" b="1">
                <a:solidFill>
                  <a:schemeClr val="tx1"/>
                </a:solidFill>
              </a:defRPr>
            </a:lvl1pPr>
            <a:lvl2pPr marL="458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6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5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33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917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50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8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667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10227052" y="6527632"/>
            <a:ext cx="2438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3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© 2015 The MathWorks, Inc.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-4067" y="4376652"/>
            <a:ext cx="12209092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 descr="09_MW_logo_CMYK_REV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330730" y="141139"/>
            <a:ext cx="1620665" cy="3205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622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457200"/>
            <a:ext cx="10769600" cy="990600"/>
          </a:xfrm>
        </p:spPr>
        <p:txBody>
          <a:bodyPr/>
          <a:lstStyle>
            <a:lvl1pPr>
              <a:defRPr sz="2807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600200"/>
            <a:ext cx="10769600" cy="4648200"/>
          </a:xfrm>
        </p:spPr>
        <p:txBody>
          <a:bodyPr/>
          <a:lstStyle>
            <a:lvl1pPr>
              <a:buSzPct val="75000"/>
              <a:defRPr sz="2406"/>
            </a:lvl1pPr>
            <a:lvl2pPr>
              <a:lnSpc>
                <a:spcPct val="105000"/>
              </a:lnSpc>
              <a:defRPr sz="2005"/>
            </a:lvl2pPr>
            <a:lvl3pPr>
              <a:lnSpc>
                <a:spcPct val="105000"/>
              </a:lnSpc>
              <a:buSzPct val="75000"/>
              <a:defRPr sz="1604"/>
            </a:lvl3pPr>
            <a:lvl4pPr>
              <a:lnSpc>
                <a:spcPct val="105000"/>
              </a:lnSpc>
              <a:defRPr/>
            </a:lvl4pPr>
            <a:lvl5pPr>
              <a:lnSpc>
                <a:spcPct val="105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0189834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457200"/>
            <a:ext cx="107696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801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2052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9448800" cy="990600"/>
          </a:xfrm>
        </p:spPr>
        <p:txBody>
          <a:bodyPr anchor="t" anchorCtr="0"/>
          <a:lstStyle>
            <a:lvl1pPr algn="l">
              <a:defRPr sz="2807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609601" y="2819400"/>
            <a:ext cx="5080001" cy="3200400"/>
          </a:xfrm>
        </p:spPr>
        <p:txBody>
          <a:bodyPr/>
          <a:lstStyle>
            <a:lvl1pPr>
              <a:buClr>
                <a:srgbClr val="125687"/>
              </a:buClr>
              <a:buSzTx/>
              <a:defRPr sz="1805" baseline="0"/>
            </a:lvl1pPr>
            <a:lvl2pPr>
              <a:defRPr sz="1604"/>
            </a:lvl2pPr>
            <a:lvl3pPr>
              <a:buNone/>
              <a:defRPr sz="1604"/>
            </a:lvl3pPr>
            <a:lvl4pPr>
              <a:defRPr sz="1805"/>
            </a:lvl4pPr>
            <a:lvl5pPr>
              <a:defRPr sz="1805"/>
            </a:lvl5pPr>
            <a:lvl6pPr>
              <a:defRPr sz="1805"/>
            </a:lvl6pPr>
            <a:lvl7pPr>
              <a:defRPr sz="1805"/>
            </a:lvl7pPr>
            <a:lvl8pPr>
              <a:defRPr sz="1805"/>
            </a:lvl8pPr>
            <a:lvl9pPr>
              <a:defRPr sz="1805"/>
            </a:lvl9pPr>
          </a:lstStyle>
          <a:p>
            <a:pPr lvl="0">
              <a:buClr>
                <a:srgbClr val="125687"/>
              </a:buClr>
              <a:buSzTx/>
            </a:pPr>
            <a:r>
              <a:rPr lang="en-US" dirty="0"/>
              <a:t>Click to add b</a:t>
            </a:r>
            <a:r>
              <a:rPr lang="en-US" sz="1805" dirty="0">
                <a:solidFill>
                  <a:prstClr val="black"/>
                </a:solidFill>
              </a:rPr>
              <a:t>rief summary and benefits of feature (ideally three bullets)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1" y="1600200"/>
            <a:ext cx="5080001" cy="838200"/>
          </a:xfrm>
        </p:spPr>
        <p:txBody>
          <a:bodyPr anchor="t"/>
          <a:lstStyle>
            <a:lvl1pPr marL="0" indent="0" algn="l">
              <a:buNone/>
              <a:defRPr sz="2005" b="1" baseline="0"/>
            </a:lvl1pPr>
          </a:lstStyle>
          <a:p>
            <a:pPr lvl="0"/>
            <a:r>
              <a:rPr lang="en-US" dirty="0"/>
              <a:t>Click to add headline</a:t>
            </a:r>
            <a:r>
              <a:rPr lang="en-US" sz="2005" b="1" dirty="0">
                <a:solidFill>
                  <a:prstClr val="black"/>
                </a:solidFill>
              </a:rPr>
              <a:t> providing value of feature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sz="half" idx="12" hasCustomPrompt="1"/>
          </p:nvPr>
        </p:nvSpPr>
        <p:spPr>
          <a:xfrm>
            <a:off x="609602" y="6172200"/>
            <a:ext cx="5473700" cy="533400"/>
          </a:xfrm>
        </p:spPr>
        <p:txBody>
          <a:bodyPr anchor="b" anchorCtr="0"/>
          <a:lstStyle>
            <a:lvl1pPr marL="230761" indent="-229170">
              <a:buClrTx/>
              <a:buSzPct val="125000"/>
              <a:buFont typeface="Courier New" pitchFamily="49" charset="0"/>
              <a:buChar char="»"/>
              <a:defRPr sz="1604" b="0">
                <a:latin typeface="Courier New" pitchFamily="49" charset="0"/>
                <a:cs typeface="Courier New" pitchFamily="49" charset="0"/>
              </a:defRPr>
            </a:lvl1pPr>
          </a:lstStyle>
          <a:p>
            <a:pPr lvl="0"/>
            <a:r>
              <a:rPr lang="en-US" dirty="0"/>
              <a:t>Click to add </a:t>
            </a:r>
            <a:r>
              <a:rPr lang="en-US" sz="1604" dirty="0" err="1">
                <a:latin typeface="Courier New" pitchFamily="49" charset="0"/>
                <a:cs typeface="Courier New" pitchFamily="49" charset="0"/>
              </a:rPr>
              <a:t>product_example_name</a:t>
            </a:r>
            <a:r>
              <a:rPr lang="en-US" sz="1604" dirty="0">
                <a:latin typeface="Courier New" pitchFamily="49" charset="0"/>
                <a:cs typeface="Courier New" pitchFamily="49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34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1914529"/>
            <a:ext cx="10363200" cy="1362075"/>
          </a:xfrm>
        </p:spPr>
        <p:txBody>
          <a:bodyPr anchor="t"/>
          <a:lstStyle>
            <a:lvl1pPr algn="ctr">
              <a:defRPr sz="3208" b="1" cap="none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Section Header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5240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457200"/>
            <a:ext cx="10769600" cy="990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600200"/>
            <a:ext cx="5181600" cy="4648199"/>
          </a:xfrm>
        </p:spPr>
        <p:txBody>
          <a:bodyPr/>
          <a:lstStyle>
            <a:lvl1pPr>
              <a:defRPr sz="2406"/>
            </a:lvl1pPr>
            <a:lvl2pPr>
              <a:defRPr sz="2005"/>
            </a:lvl2pPr>
            <a:lvl3pPr>
              <a:defRPr sz="1604"/>
            </a:lvl3pPr>
            <a:lvl4pPr>
              <a:defRPr sz="1805"/>
            </a:lvl4pPr>
            <a:lvl5pPr>
              <a:defRPr sz="1805"/>
            </a:lvl5pPr>
            <a:lvl6pPr>
              <a:defRPr sz="1805"/>
            </a:lvl6pPr>
            <a:lvl7pPr>
              <a:defRPr sz="1805"/>
            </a:lvl7pPr>
            <a:lvl8pPr>
              <a:defRPr sz="1805"/>
            </a:lvl8pPr>
            <a:lvl9pPr>
              <a:defRPr sz="18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2" y="1600200"/>
            <a:ext cx="5181600" cy="4648199"/>
          </a:xfrm>
        </p:spPr>
        <p:txBody>
          <a:bodyPr/>
          <a:lstStyle>
            <a:lvl1pPr>
              <a:defRPr sz="2406"/>
            </a:lvl1pPr>
            <a:lvl2pPr>
              <a:defRPr sz="2005"/>
            </a:lvl2pPr>
            <a:lvl3pPr>
              <a:defRPr sz="1604"/>
            </a:lvl3pPr>
            <a:lvl4pPr>
              <a:defRPr sz="1805"/>
            </a:lvl4pPr>
            <a:lvl5pPr>
              <a:defRPr sz="1805"/>
            </a:lvl5pPr>
            <a:lvl6pPr>
              <a:defRPr sz="1805"/>
            </a:lvl6pPr>
            <a:lvl7pPr>
              <a:defRPr sz="1805"/>
            </a:lvl7pPr>
            <a:lvl8pPr>
              <a:defRPr sz="1805"/>
            </a:lvl8pPr>
            <a:lvl9pPr>
              <a:defRPr sz="18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253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5"/>
          <p:cNvSpPr txBox="1">
            <a:spLocks noChangeArrowheads="1"/>
          </p:cNvSpPr>
          <p:nvPr userDrawn="1"/>
        </p:nvSpPr>
        <p:spPr bwMode="auto">
          <a:xfrm>
            <a:off x="607484" y="1600200"/>
            <a:ext cx="10765536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marL="342164" lvl="0" indent="-342164">
              <a:buClr>
                <a:schemeClr val="tx2"/>
              </a:buClr>
              <a:buSzPct val="75000"/>
              <a:buFont typeface="Wingdings" pitchFamily="2" charset="2"/>
              <a:buChar char="§"/>
              <a:tabLst>
                <a:tab pos="458340" algn="l"/>
              </a:tabLst>
            </a:pPr>
            <a:r>
              <a:rPr lang="en-US" sz="2406" dirty="0">
                <a:latin typeface="Arial" pitchFamily="34" charset="0"/>
                <a:cs typeface="Arial" pitchFamily="34" charset="0"/>
              </a:rPr>
              <a:t>Edit</a:t>
            </a:r>
            <a:r>
              <a:rPr lang="en-US" sz="2406" baseline="0" dirty="0">
                <a:latin typeface="Arial" pitchFamily="34" charset="0"/>
                <a:cs typeface="Arial" pitchFamily="34" charset="0"/>
              </a:rPr>
              <a:t> in Slide Master view to e</a:t>
            </a:r>
            <a:r>
              <a:rPr lang="en-US" sz="2406" dirty="0">
                <a:latin typeface="Arial" pitchFamily="34" charset="0"/>
                <a:cs typeface="Arial" pitchFamily="34" charset="0"/>
              </a:rPr>
              <a:t>nter agenda items</a:t>
            </a:r>
          </a:p>
          <a:p>
            <a:pPr marL="342164" lvl="0" indent="-342164">
              <a:buClr>
                <a:schemeClr val="tx2"/>
              </a:buClr>
              <a:buSzPct val="75000"/>
              <a:buFont typeface="Wingdings" pitchFamily="2" charset="2"/>
              <a:buChar char="§"/>
              <a:tabLst>
                <a:tab pos="458340" algn="l"/>
              </a:tabLst>
            </a:pPr>
            <a:r>
              <a:rPr lang="en-US" sz="2406" dirty="0">
                <a:latin typeface="Arial" pitchFamily="34" charset="0"/>
                <a:cs typeface="Arial" pitchFamily="34" charset="0"/>
              </a:rPr>
              <a:t>Bullet 2</a:t>
            </a:r>
          </a:p>
          <a:p>
            <a:pPr marL="342164" lvl="0" indent="-342164">
              <a:buClr>
                <a:schemeClr val="tx2"/>
              </a:buClr>
              <a:buSzPct val="75000"/>
              <a:buFont typeface="Wingdings" pitchFamily="2" charset="2"/>
              <a:buChar char="§"/>
              <a:tabLst>
                <a:tab pos="458340" algn="l"/>
              </a:tabLst>
            </a:pPr>
            <a:r>
              <a:rPr lang="en-US" sz="2406" dirty="0">
                <a:latin typeface="Arial" pitchFamily="34" charset="0"/>
                <a:cs typeface="Arial" pitchFamily="34" charset="0"/>
              </a:rPr>
              <a:t>Bullet</a:t>
            </a:r>
            <a:r>
              <a:rPr lang="en-US" sz="2406" baseline="0" dirty="0">
                <a:latin typeface="Arial" pitchFamily="34" charset="0"/>
                <a:cs typeface="Arial" pitchFamily="34" charset="0"/>
              </a:rPr>
              <a:t> 3</a:t>
            </a:r>
          </a:p>
          <a:p>
            <a:pPr marL="342164" lvl="0" indent="-342164">
              <a:buClr>
                <a:schemeClr val="tx2"/>
              </a:buClr>
              <a:buSzPct val="75000"/>
              <a:buFont typeface="Wingdings" pitchFamily="2" charset="2"/>
              <a:buChar char="§"/>
              <a:tabLst>
                <a:tab pos="458340" algn="l"/>
              </a:tabLst>
            </a:pPr>
            <a:r>
              <a:rPr lang="en-US" sz="2406" baseline="0" dirty="0">
                <a:latin typeface="Arial" pitchFamily="34" charset="0"/>
                <a:cs typeface="Arial" pitchFamily="34" charset="0"/>
              </a:rPr>
              <a:t>Bullet 4</a:t>
            </a:r>
          </a:p>
          <a:p>
            <a:pPr marL="342164" lvl="0" indent="-342164">
              <a:buClr>
                <a:schemeClr val="tx2"/>
              </a:buClr>
              <a:buSzPct val="75000"/>
              <a:buFont typeface="Wingdings" pitchFamily="2" charset="2"/>
              <a:buChar char="§"/>
              <a:tabLst>
                <a:tab pos="458340" algn="l"/>
              </a:tabLst>
            </a:pPr>
            <a:endParaRPr lang="en-US" sz="2406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6"/>
          <p:cNvSpPr txBox="1">
            <a:spLocks noChangeArrowheads="1"/>
          </p:cNvSpPr>
          <p:nvPr userDrawn="1"/>
        </p:nvSpPr>
        <p:spPr bwMode="auto">
          <a:xfrm>
            <a:off x="607484" y="464695"/>
            <a:ext cx="1076553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marL="0" marR="0" indent="0" algn="l" defTabSz="916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7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Edit in Slide</a:t>
            </a:r>
            <a:r>
              <a:rPr lang="en-US" sz="2807" b="1" baseline="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Master view to e</a:t>
            </a:r>
            <a:r>
              <a:rPr lang="en-US" sz="2807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nter agenda</a:t>
            </a:r>
            <a:r>
              <a:rPr lang="en-US" sz="2807" b="1" baseline="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title</a:t>
            </a:r>
            <a:endParaRPr lang="en-US" sz="2807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389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2" y="457200"/>
            <a:ext cx="10769600" cy="990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600200"/>
            <a:ext cx="10769600" cy="464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Rectangle 7"/>
          <p:cNvSpPr/>
          <p:nvPr/>
        </p:nvSpPr>
        <p:spPr>
          <a:xfrm>
            <a:off x="11582400" y="6484954"/>
            <a:ext cx="609600" cy="381001"/>
          </a:xfrm>
          <a:prstGeom prst="rect">
            <a:avLst/>
          </a:prstGeom>
          <a:noFill/>
          <a:ln w="12700">
            <a:noFill/>
          </a:ln>
        </p:spPr>
        <p:txBody>
          <a:bodyPr wrap="square" anchor="ctr">
            <a:noAutofit/>
          </a:bodyPr>
          <a:lstStyle/>
          <a:p>
            <a:pPr algn="ctr"/>
            <a:fld id="{47FBD1EF-0801-4063-B668-C71608ACC70F}" type="slidenum">
              <a:rPr kumimoji="0" lang="en-US" sz="1203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algn="ctr"/>
              <a:t>‹#›</a:t>
            </a:fld>
            <a:endParaRPr lang="en-US" sz="1203" b="1" dirty="0">
              <a:solidFill>
                <a:schemeClr val="tx2"/>
              </a:solidFill>
            </a:endParaRPr>
          </a:p>
        </p:txBody>
      </p:sp>
      <p:pic>
        <p:nvPicPr>
          <p:cNvPr id="12" name="Picture 11" descr="logo647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679339" y="23675"/>
            <a:ext cx="1327516" cy="3602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1076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</p:sldLayoutIdLst>
  <p:hf hdr="0" ftr="0" dt="0"/>
  <p:txStyles>
    <p:titleStyle>
      <a:lvl1pPr algn="l" defTabSz="916680" rtl="0" eaLnBrk="1" latinLnBrk="0" hangingPunct="1">
        <a:spcBef>
          <a:spcPct val="0"/>
        </a:spcBef>
        <a:buNone/>
        <a:defRPr sz="3200" b="1" kern="1200">
          <a:solidFill>
            <a:srgbClr val="00206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3755" indent="-343755" algn="l" defTabSz="916680" rtl="0" eaLnBrk="1" latinLnBrk="0" hangingPunct="1">
        <a:spcBef>
          <a:spcPct val="20000"/>
        </a:spcBef>
        <a:buClr>
          <a:schemeClr val="tx2"/>
        </a:buClr>
        <a:buSzPct val="75000"/>
        <a:buFont typeface="Wingdings" pitchFamily="2" charset="2"/>
        <a:buChar char="§"/>
        <a:defRPr sz="2406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4802" indent="-286462" algn="l" defTabSz="91668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–"/>
        <a:defRPr sz="2005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5850" indent="-229170" algn="l" defTabSz="916680" rtl="0" eaLnBrk="1" latinLnBrk="0" hangingPunct="1">
        <a:spcBef>
          <a:spcPct val="20000"/>
        </a:spcBef>
        <a:buClr>
          <a:schemeClr val="tx2"/>
        </a:buClr>
        <a:buSzPct val="75000"/>
        <a:buFont typeface="Wingdings" pitchFamily="2" charset="2"/>
        <a:buChar char="§"/>
        <a:defRPr sz="1604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4190" indent="-229170" algn="l" defTabSz="916680" rtl="0" eaLnBrk="1" latinLnBrk="0" hangingPunct="1">
        <a:spcBef>
          <a:spcPct val="20000"/>
        </a:spcBef>
        <a:buFont typeface="Arial" pitchFamily="34" charset="0"/>
        <a:buNone/>
        <a:defRPr sz="1604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62531" indent="-229170" algn="l" defTabSz="91668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»"/>
        <a:defRPr sz="1404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20871" indent="-229170" algn="l" defTabSz="916680" rtl="0" eaLnBrk="1" latinLnBrk="0" hangingPunct="1">
        <a:spcBef>
          <a:spcPct val="20000"/>
        </a:spcBef>
        <a:buFont typeface="Arial" pitchFamily="34" charset="0"/>
        <a:buChar char="•"/>
        <a:defRPr sz="2005" kern="1200">
          <a:solidFill>
            <a:schemeClr val="tx1"/>
          </a:solidFill>
          <a:latin typeface="+mn-lt"/>
          <a:ea typeface="+mn-ea"/>
          <a:cs typeface="+mn-cs"/>
        </a:defRPr>
      </a:lvl6pPr>
      <a:lvl7pPr marL="2979211" indent="-229170" algn="l" defTabSz="916680" rtl="0" eaLnBrk="1" latinLnBrk="0" hangingPunct="1">
        <a:spcBef>
          <a:spcPct val="20000"/>
        </a:spcBef>
        <a:buFont typeface="Arial" pitchFamily="34" charset="0"/>
        <a:buChar char="•"/>
        <a:defRPr sz="2005" kern="1200">
          <a:solidFill>
            <a:schemeClr val="tx1"/>
          </a:solidFill>
          <a:latin typeface="+mn-lt"/>
          <a:ea typeface="+mn-ea"/>
          <a:cs typeface="+mn-cs"/>
        </a:defRPr>
      </a:lvl7pPr>
      <a:lvl8pPr marL="3437551" indent="-229170" algn="l" defTabSz="916680" rtl="0" eaLnBrk="1" latinLnBrk="0" hangingPunct="1">
        <a:spcBef>
          <a:spcPct val="20000"/>
        </a:spcBef>
        <a:buFont typeface="Arial" pitchFamily="34" charset="0"/>
        <a:buChar char="•"/>
        <a:defRPr sz="2005" kern="1200">
          <a:solidFill>
            <a:schemeClr val="tx1"/>
          </a:solidFill>
          <a:latin typeface="+mn-lt"/>
          <a:ea typeface="+mn-ea"/>
          <a:cs typeface="+mn-cs"/>
        </a:defRPr>
      </a:lvl8pPr>
      <a:lvl9pPr marL="3895891" indent="-229170" algn="l" defTabSz="916680" rtl="0" eaLnBrk="1" latinLnBrk="0" hangingPunct="1">
        <a:spcBef>
          <a:spcPct val="20000"/>
        </a:spcBef>
        <a:buFont typeface="Arial" pitchFamily="34" charset="0"/>
        <a:buChar char="•"/>
        <a:defRPr sz="20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668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1pPr>
      <a:lvl2pPr marL="458340" algn="l" defTabSz="91668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2pPr>
      <a:lvl3pPr marL="916680" algn="l" defTabSz="91668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3pPr>
      <a:lvl4pPr marL="1375020" algn="l" defTabSz="91668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4pPr>
      <a:lvl5pPr marL="1833361" algn="l" defTabSz="91668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5pPr>
      <a:lvl6pPr marL="2291701" algn="l" defTabSz="91668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6pPr>
      <a:lvl7pPr marL="2750041" algn="l" defTabSz="91668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7pPr>
      <a:lvl8pPr marL="3208381" algn="l" defTabSz="91668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8pPr>
      <a:lvl9pPr marL="3666721" algn="l" defTabSz="91668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1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2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tiff"/><Relationship Id="rId7" Type="http://schemas.openxmlformats.org/officeDocument/2006/relationships/image" Target="../media/image39.jpe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tiff"/><Relationship Id="rId11" Type="http://schemas.openxmlformats.org/officeDocument/2006/relationships/image" Target="../media/image43.png"/><Relationship Id="rId5" Type="http://schemas.openxmlformats.org/officeDocument/2006/relationships/image" Target="../media/image37.tiff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tiff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51.png"/><Relationship Id="rId7" Type="http://schemas.openxmlformats.org/officeDocument/2006/relationships/image" Target="../media/image53.jpeg"/><Relationship Id="rId12" Type="http://schemas.openxmlformats.org/officeDocument/2006/relationships/image" Target="../media/image5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adoop.apache.org/" TargetMode="External"/><Relationship Id="rId11" Type="http://schemas.openxmlformats.org/officeDocument/2006/relationships/image" Target="../media/image57.png"/><Relationship Id="rId5" Type="http://schemas.openxmlformats.org/officeDocument/2006/relationships/image" Target="../media/image20.png"/><Relationship Id="rId10" Type="http://schemas.openxmlformats.org/officeDocument/2006/relationships/image" Target="../media/image56.png"/><Relationship Id="rId4" Type="http://schemas.openxmlformats.org/officeDocument/2006/relationships/image" Target="../media/image52.png"/><Relationship Id="rId9" Type="http://schemas.openxmlformats.org/officeDocument/2006/relationships/image" Target="../media/image55.png"/><Relationship Id="rId14" Type="http://schemas.openxmlformats.org/officeDocument/2006/relationships/image" Target="../media/image6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nsidc.org/data/icebridge/campaign_data_summary.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Data Analytics using MATLAB and HDF5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Ellen Johnson</a:t>
            </a:r>
          </a:p>
          <a:p>
            <a:r>
              <a:rPr lang="en-US" dirty="0"/>
              <a:t>Senior Team Lead, MATLAB Toolbox I/O</a:t>
            </a:r>
          </a:p>
          <a:p>
            <a:r>
              <a:rPr lang="en-US" dirty="0"/>
              <a:t>MathWorks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MATLAB support for Scientific Data</a:t>
            </a:r>
          </a:p>
          <a:p>
            <a:endParaRPr lang="en-US" dirty="0"/>
          </a:p>
          <a:p>
            <a:r>
              <a:rPr lang="en-US" dirty="0"/>
              <a:t>Big Data and Data Analytics Workflows</a:t>
            </a:r>
          </a:p>
          <a:p>
            <a:endParaRPr lang="en-US" dirty="0"/>
          </a:p>
          <a:p>
            <a:r>
              <a:rPr lang="en-US" dirty="0"/>
              <a:t>Functions and datatypes for Data Analytics</a:t>
            </a:r>
          </a:p>
          <a:p>
            <a:endParaRPr lang="en-US" dirty="0"/>
          </a:p>
          <a:p>
            <a:r>
              <a:rPr lang="en-US" dirty="0"/>
              <a:t>Example:  </a:t>
            </a:r>
            <a:r>
              <a:rPr lang="en-US" dirty="0" err="1"/>
              <a:t>FileDatastore</a:t>
            </a:r>
            <a:r>
              <a:rPr lang="en-US" dirty="0"/>
              <a:t> for HDF5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39585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10" dirty="0">
                <a:solidFill>
                  <a:schemeClr val="tx2"/>
                </a:solidFill>
              </a:rPr>
              <a:t>MATLAB Support for Scientific Data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938213" y="1219200"/>
            <a:ext cx="4700587" cy="4724400"/>
          </a:xfrm>
          <a:prstGeom prst="rect">
            <a:avLst/>
          </a:prstGeom>
        </p:spPr>
        <p:txBody>
          <a:bodyPr/>
          <a:lstStyle>
            <a:lvl1pPr marL="343755" indent="-343755" algn="l" defTabSz="916680" rtl="0" eaLnBrk="1" latinLnBrk="0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406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4802" indent="-286462" algn="l" defTabSz="91668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–"/>
              <a:defRPr sz="200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5850" indent="-229170" algn="l" defTabSz="916680" rtl="0" eaLnBrk="1" latinLnBrk="0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604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4190" indent="-229170" algn="l" defTabSz="916680" rtl="0" eaLnBrk="1" latinLnBrk="0" hangingPunct="1">
              <a:spcBef>
                <a:spcPct val="20000"/>
              </a:spcBef>
              <a:buFont typeface="Arial" pitchFamily="34" charset="0"/>
              <a:buNone/>
              <a:defRPr sz="1604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2531" indent="-229170" algn="l" defTabSz="91668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»"/>
              <a:defRPr sz="1404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20871" indent="-229170" algn="l" defTabSz="9166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9211" indent="-229170" algn="l" defTabSz="9166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37551" indent="-229170" algn="l" defTabSz="9166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5891" indent="-229170" algn="l" defTabSz="9166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ea typeface="ＭＳ Ｐゴシック" charset="-128"/>
              </a:rPr>
              <a:t>Scientific data formats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ea typeface="ＭＳ Ｐゴシック" charset="-128"/>
              </a:rPr>
              <a:t>HDF5, HDF4, HDF-EOS2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ea typeface="ＭＳ Ｐゴシック" charset="-128"/>
              </a:rPr>
              <a:t>NetCDF (with OPeNDAP!)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ea typeface="ＭＳ Ｐゴシック" charset="-128"/>
              </a:rPr>
              <a:t>FITS, CDF, BIL, BIP, BSQ</a:t>
            </a:r>
          </a:p>
          <a:p>
            <a:r>
              <a:rPr lang="en-US" sz="2400" b="1" dirty="0">
                <a:ea typeface="ＭＳ Ｐゴシック" charset="-128"/>
              </a:rPr>
              <a:t>Image file formats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ea typeface="ＭＳ Ｐゴシック" charset="-128"/>
              </a:rPr>
              <a:t>TIFF, JPEG, HDR, PNG, JPEG2000, and more</a:t>
            </a:r>
          </a:p>
          <a:p>
            <a:r>
              <a:rPr lang="en-US" sz="2400" b="1" dirty="0">
                <a:ea typeface="ＭＳ Ｐゴシック" charset="-128"/>
              </a:rPr>
              <a:t>Vector data file formats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ea typeface="ＭＳ Ｐゴシック" charset="-128"/>
              </a:rPr>
              <a:t>ESRI Shapefiles, KML, GPS</a:t>
            </a:r>
            <a:br>
              <a:rPr lang="en-US" sz="2000" dirty="0">
                <a:ea typeface="ＭＳ Ｐゴシック" charset="-128"/>
              </a:rPr>
            </a:br>
            <a:r>
              <a:rPr lang="en-US" sz="2000" dirty="0">
                <a:ea typeface="ＭＳ Ｐゴシック" charset="-128"/>
              </a:rPr>
              <a:t>and more</a:t>
            </a:r>
          </a:p>
          <a:p>
            <a:r>
              <a:rPr lang="en-US" sz="2400" b="1" dirty="0">
                <a:ea typeface="ＭＳ Ｐゴシック" charset="-128"/>
              </a:rPr>
              <a:t>Raster data file formats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ea typeface="ＭＳ Ｐゴシック" charset="-128"/>
              </a:rPr>
              <a:t>GeoTIFF, NITF, USGS and SDTS DEM, NIMA DTED, and more</a:t>
            </a:r>
          </a:p>
          <a:p>
            <a:r>
              <a:rPr lang="en-US" sz="2400" b="1" dirty="0">
                <a:ea typeface="ＭＳ Ｐゴシック" charset="-128"/>
              </a:rPr>
              <a:t>Web Map Service (WMS)</a:t>
            </a:r>
          </a:p>
        </p:txBody>
      </p:sp>
      <p:pic>
        <p:nvPicPr>
          <p:cNvPr id="4" name="Picture 6" descr="sst-swa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752600"/>
            <a:ext cx="5216018" cy="381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35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077200" cy="762000"/>
          </a:xfrm>
        </p:spPr>
        <p:txBody>
          <a:bodyPr/>
          <a:lstStyle/>
          <a:p>
            <a:r>
              <a:rPr lang="en-US" dirty="0"/>
              <a:t>MATLAB Support for HDF5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0"/>
            <a:ext cx="8077200" cy="5410200"/>
          </a:xfrm>
        </p:spPr>
        <p:txBody>
          <a:bodyPr/>
          <a:lstStyle/>
          <a:p>
            <a:r>
              <a:rPr lang="en-US" dirty="0"/>
              <a:t>High Level Interface (</a:t>
            </a:r>
            <a:r>
              <a:rPr lang="en-US" b="1" dirty="0">
                <a:solidFill>
                  <a:srgbClr val="12568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h5read</a:t>
            </a:r>
            <a:r>
              <a:rPr lang="en-US" dirty="0"/>
              <a:t>, </a:t>
            </a:r>
            <a:r>
              <a:rPr lang="en-US" b="1" dirty="0">
                <a:solidFill>
                  <a:srgbClr val="12568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h5write</a:t>
            </a:r>
            <a:r>
              <a:rPr lang="en-US" dirty="0"/>
              <a:t>,</a:t>
            </a:r>
            <a:r>
              <a:rPr lang="en-US" baseline="0" dirty="0"/>
              <a:t> </a:t>
            </a:r>
            <a:r>
              <a:rPr lang="en-US" b="1" baseline="0" dirty="0">
                <a:solidFill>
                  <a:srgbClr val="12568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h5disp</a:t>
            </a:r>
            <a:r>
              <a:rPr lang="en-US" baseline="0" dirty="0"/>
              <a:t>,</a:t>
            </a:r>
            <a:r>
              <a:rPr lang="en-US" dirty="0"/>
              <a:t> </a:t>
            </a:r>
            <a:r>
              <a:rPr lang="en-US" b="1" baseline="0" dirty="0">
                <a:solidFill>
                  <a:srgbClr val="12568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h5info</a:t>
            </a:r>
            <a:r>
              <a:rPr lang="en-US" baseline="0" dirty="0"/>
              <a:t>)</a:t>
            </a:r>
          </a:p>
          <a:p>
            <a:pPr marL="457200" lvl="1" indent="0">
              <a:buNone/>
            </a:pPr>
            <a:endParaRPr lang="en-US" dirty="0"/>
          </a:p>
          <a:p>
            <a:pPr marL="400050" lvl="1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h5disp(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'example.h5'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'/g4/lat'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400050" lvl="1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 = h5read(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'example.h5'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'/g4/lat'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457200" lvl="1" indent="0">
              <a:buNone/>
            </a:pPr>
            <a:endParaRPr lang="en-US" baseline="0" dirty="0"/>
          </a:p>
          <a:p>
            <a:r>
              <a:rPr lang="en-US" baseline="0" dirty="0"/>
              <a:t>Low Level Interface</a:t>
            </a:r>
            <a:r>
              <a:rPr lang="en-US" dirty="0"/>
              <a:t> (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Wraps HDF5 C APIs)</a:t>
            </a:r>
          </a:p>
          <a:p>
            <a:pPr marL="400050" lvl="1" indent="0">
              <a:buNone/>
            </a:pP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0005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fid = H5F.open(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'example.h5'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40005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dset_id = H5D.open(fid,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'/g4/lat'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40005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data = H5D.read(dset_id);</a:t>
            </a:r>
          </a:p>
          <a:p>
            <a:pPr marL="40005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H5D.close(dset_id);</a:t>
            </a:r>
          </a:p>
          <a:p>
            <a:pPr marL="40005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H5F.close(fid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4464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MATLAB Support for </a:t>
            </a:r>
            <a:r>
              <a:rPr lang="en-US" dirty="0" err="1"/>
              <a:t>netCDF</a:t>
            </a:r>
            <a:r>
              <a:rPr lang="en-US" dirty="0"/>
              <a:t> including </a:t>
            </a:r>
            <a:r>
              <a:rPr lang="en-US" dirty="0" err="1"/>
              <a:t>OPeNDAP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27760"/>
            <a:ext cx="8077200" cy="6035040"/>
          </a:xfrm>
        </p:spPr>
        <p:txBody>
          <a:bodyPr/>
          <a:lstStyle/>
          <a:p>
            <a:r>
              <a:rPr lang="en-US" dirty="0"/>
              <a:t>High Level Interface (</a:t>
            </a:r>
            <a:r>
              <a:rPr lang="en-US" b="1" dirty="0">
                <a:solidFill>
                  <a:srgbClr val="12568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ncdisp</a:t>
            </a:r>
            <a:r>
              <a:rPr lang="en-US" dirty="0"/>
              <a:t>, </a:t>
            </a:r>
            <a:r>
              <a:rPr lang="en-US" b="1" dirty="0">
                <a:solidFill>
                  <a:srgbClr val="12568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ncread</a:t>
            </a:r>
            <a:r>
              <a:rPr lang="en-US" dirty="0"/>
              <a:t>, </a:t>
            </a:r>
            <a:r>
              <a:rPr lang="en-US" b="1" dirty="0">
                <a:solidFill>
                  <a:srgbClr val="12568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ncwrite</a:t>
            </a:r>
            <a:r>
              <a:rPr lang="en-US" dirty="0"/>
              <a:t>, </a:t>
            </a:r>
            <a:r>
              <a:rPr lang="en-US" b="1" dirty="0">
                <a:solidFill>
                  <a:srgbClr val="12568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ncinfo</a:t>
            </a:r>
            <a:r>
              <a:rPr lang="en-US" dirty="0"/>
              <a:t>)</a:t>
            </a:r>
          </a:p>
          <a:p>
            <a:pPr marL="457200" lvl="1" indent="0">
              <a:buNone/>
            </a:pPr>
            <a:endParaRPr lang="en-US" dirty="0">
              <a:solidFill>
                <a:srgbClr val="000000"/>
              </a:solidFill>
              <a:latin typeface="Consolas"/>
            </a:endParaRPr>
          </a:p>
          <a:p>
            <a:pPr marL="457200" lvl="1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url = 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'http://oceanwatch.pifsc.noaa.gov/thredds/		 </a:t>
            </a:r>
            <a:r>
              <a:rPr lang="en-US" dirty="0" err="1">
                <a:solidFill>
                  <a:srgbClr val="A02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dodsC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/goes-</a:t>
            </a:r>
            <a:r>
              <a:rPr lang="en-US" dirty="0" err="1">
                <a:solidFill>
                  <a:srgbClr val="A02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poes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/2day'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ncdisp(url);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 = ncread(</a:t>
            </a:r>
            <a:r>
              <a:rPr lang="en-US" sz="20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url,</a:t>
            </a:r>
            <a:r>
              <a:rPr lang="en-US" sz="2000" dirty="0" err="1">
                <a:solidFill>
                  <a:srgbClr val="A02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'sst</a:t>
            </a:r>
            <a:r>
              <a:rPr lang="en-US" sz="2000" dirty="0">
                <a:solidFill>
                  <a:srgbClr val="A02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Low Level Interface (Wraps </a:t>
            </a:r>
            <a:r>
              <a:rPr lang="en-US" dirty="0" err="1"/>
              <a:t>netCDF</a:t>
            </a:r>
            <a:r>
              <a:rPr lang="en-US" dirty="0"/>
              <a:t> C APIs)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ncid = netcdf.open(url);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varid = netcdf.inqVarID(ncid,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'sst'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netcdf.getVar(ncid,varid,</a:t>
            </a:r>
            <a:r>
              <a:rPr lang="en-US" sz="2000" dirty="0">
                <a:solidFill>
                  <a:srgbClr val="A02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'double'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netcdf.close(ncid);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46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910481" y="5434015"/>
            <a:ext cx="264997" cy="196351"/>
            <a:chOff x="3063742" y="3536273"/>
            <a:chExt cx="264997" cy="196351"/>
          </a:xfrm>
          <a:solidFill>
            <a:schemeClr val="tx1"/>
          </a:solidFill>
        </p:grpSpPr>
        <p:sp>
          <p:nvSpPr>
            <p:cNvPr id="148" name="Freeform 90"/>
            <p:cNvSpPr>
              <a:spLocks/>
            </p:cNvSpPr>
            <p:nvPr/>
          </p:nvSpPr>
          <p:spPr bwMode="auto">
            <a:xfrm>
              <a:off x="3063742" y="3536273"/>
              <a:ext cx="264997" cy="90995"/>
            </a:xfrm>
            <a:custGeom>
              <a:avLst/>
              <a:gdLst>
                <a:gd name="T0" fmla="*/ 1 w 70"/>
                <a:gd name="T1" fmla="*/ 16 h 24"/>
                <a:gd name="T2" fmla="*/ 1 w 70"/>
                <a:gd name="T3" fmla="*/ 16 h 24"/>
                <a:gd name="T4" fmla="*/ 0 w 70"/>
                <a:gd name="T5" fmla="*/ 19 h 24"/>
                <a:gd name="T6" fmla="*/ 4 w 70"/>
                <a:gd name="T7" fmla="*/ 24 h 24"/>
                <a:gd name="T8" fmla="*/ 7 w 70"/>
                <a:gd name="T9" fmla="*/ 22 h 24"/>
                <a:gd name="T10" fmla="*/ 7 w 70"/>
                <a:gd name="T11" fmla="*/ 22 h 24"/>
                <a:gd name="T12" fmla="*/ 35 w 70"/>
                <a:gd name="T13" fmla="*/ 8 h 24"/>
                <a:gd name="T14" fmla="*/ 63 w 70"/>
                <a:gd name="T15" fmla="*/ 22 h 24"/>
                <a:gd name="T16" fmla="*/ 63 w 70"/>
                <a:gd name="T17" fmla="*/ 22 h 24"/>
                <a:gd name="T18" fmla="*/ 66 w 70"/>
                <a:gd name="T19" fmla="*/ 24 h 24"/>
                <a:gd name="T20" fmla="*/ 70 w 70"/>
                <a:gd name="T21" fmla="*/ 19 h 24"/>
                <a:gd name="T22" fmla="*/ 69 w 70"/>
                <a:gd name="T23" fmla="*/ 16 h 24"/>
                <a:gd name="T24" fmla="*/ 35 w 70"/>
                <a:gd name="T25" fmla="*/ 0 h 24"/>
                <a:gd name="T26" fmla="*/ 1 w 70"/>
                <a:gd name="T27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24"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8"/>
                    <a:pt x="0" y="19"/>
                  </a:cubicBezTo>
                  <a:cubicBezTo>
                    <a:pt x="0" y="22"/>
                    <a:pt x="2" y="24"/>
                    <a:pt x="4" y="24"/>
                  </a:cubicBezTo>
                  <a:cubicBezTo>
                    <a:pt x="5" y="24"/>
                    <a:pt x="6" y="23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14" y="14"/>
                    <a:pt x="24" y="8"/>
                    <a:pt x="35" y="8"/>
                  </a:cubicBezTo>
                  <a:cubicBezTo>
                    <a:pt x="46" y="8"/>
                    <a:pt x="57" y="14"/>
                    <a:pt x="63" y="22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4" y="23"/>
                    <a:pt x="65" y="24"/>
                    <a:pt x="66" y="24"/>
                  </a:cubicBezTo>
                  <a:cubicBezTo>
                    <a:pt x="68" y="24"/>
                    <a:pt x="70" y="22"/>
                    <a:pt x="70" y="19"/>
                  </a:cubicBezTo>
                  <a:cubicBezTo>
                    <a:pt x="70" y="18"/>
                    <a:pt x="70" y="17"/>
                    <a:pt x="69" y="16"/>
                  </a:cubicBezTo>
                  <a:cubicBezTo>
                    <a:pt x="61" y="6"/>
                    <a:pt x="49" y="0"/>
                    <a:pt x="35" y="0"/>
                  </a:cubicBezTo>
                  <a:cubicBezTo>
                    <a:pt x="21" y="0"/>
                    <a:pt x="9" y="6"/>
                    <a:pt x="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91"/>
            <p:cNvSpPr>
              <a:spLocks/>
            </p:cNvSpPr>
            <p:nvPr/>
          </p:nvSpPr>
          <p:spPr bwMode="auto">
            <a:xfrm>
              <a:off x="3110035" y="3604919"/>
              <a:ext cx="172407" cy="71838"/>
            </a:xfrm>
            <a:custGeom>
              <a:avLst/>
              <a:gdLst>
                <a:gd name="T0" fmla="*/ 2 w 46"/>
                <a:gd name="T1" fmla="*/ 11 h 19"/>
                <a:gd name="T2" fmla="*/ 2 w 46"/>
                <a:gd name="T3" fmla="*/ 17 h 19"/>
                <a:gd name="T4" fmla="*/ 8 w 46"/>
                <a:gd name="T5" fmla="*/ 17 h 19"/>
                <a:gd name="T6" fmla="*/ 8 w 46"/>
                <a:gd name="T7" fmla="*/ 17 h 19"/>
                <a:gd name="T8" fmla="*/ 23 w 46"/>
                <a:gd name="T9" fmla="*/ 9 h 19"/>
                <a:gd name="T10" fmla="*/ 38 w 46"/>
                <a:gd name="T11" fmla="*/ 17 h 19"/>
                <a:gd name="T12" fmla="*/ 38 w 46"/>
                <a:gd name="T13" fmla="*/ 17 h 19"/>
                <a:gd name="T14" fmla="*/ 38 w 46"/>
                <a:gd name="T15" fmla="*/ 17 h 19"/>
                <a:gd name="T16" fmla="*/ 44 w 46"/>
                <a:gd name="T17" fmla="*/ 17 h 19"/>
                <a:gd name="T18" fmla="*/ 44 w 46"/>
                <a:gd name="T19" fmla="*/ 11 h 19"/>
                <a:gd name="T20" fmla="*/ 23 w 46"/>
                <a:gd name="T21" fmla="*/ 0 h 19"/>
                <a:gd name="T22" fmla="*/ 2 w 46"/>
                <a:gd name="T23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9">
                  <a:moveTo>
                    <a:pt x="2" y="11"/>
                  </a:moveTo>
                  <a:cubicBezTo>
                    <a:pt x="0" y="13"/>
                    <a:pt x="1" y="16"/>
                    <a:pt x="2" y="17"/>
                  </a:cubicBezTo>
                  <a:cubicBezTo>
                    <a:pt x="4" y="19"/>
                    <a:pt x="6" y="19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1" y="12"/>
                    <a:pt x="17" y="9"/>
                    <a:pt x="23" y="9"/>
                  </a:cubicBezTo>
                  <a:cubicBezTo>
                    <a:pt x="29" y="9"/>
                    <a:pt x="35" y="12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0" y="19"/>
                    <a:pt x="42" y="19"/>
                    <a:pt x="44" y="17"/>
                  </a:cubicBezTo>
                  <a:cubicBezTo>
                    <a:pt x="46" y="16"/>
                    <a:pt x="46" y="13"/>
                    <a:pt x="44" y="11"/>
                  </a:cubicBezTo>
                  <a:cubicBezTo>
                    <a:pt x="39" y="5"/>
                    <a:pt x="32" y="0"/>
                    <a:pt x="23" y="0"/>
                  </a:cubicBezTo>
                  <a:cubicBezTo>
                    <a:pt x="14" y="0"/>
                    <a:pt x="7" y="5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Oval 92"/>
            <p:cNvSpPr>
              <a:spLocks noChangeArrowheads="1"/>
            </p:cNvSpPr>
            <p:nvPr/>
          </p:nvSpPr>
          <p:spPr bwMode="auto">
            <a:xfrm>
              <a:off x="3173889" y="3687926"/>
              <a:ext cx="44698" cy="4469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Data and Data Analytics:  Why MATLAB?</a:t>
            </a:r>
            <a:br>
              <a:rPr lang="en-US" dirty="0"/>
            </a:br>
            <a:endParaRPr lang="en-US" dirty="0"/>
          </a:p>
        </p:txBody>
      </p:sp>
      <p:sp>
        <p:nvSpPr>
          <p:cNvPr id="6" name="Rectangle 173"/>
          <p:cNvSpPr>
            <a:spLocks noChangeArrowheads="1"/>
          </p:cNvSpPr>
          <p:nvPr/>
        </p:nvSpPr>
        <p:spPr bwMode="auto">
          <a:xfrm>
            <a:off x="7620000" y="1573888"/>
            <a:ext cx="79508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400" b="1" dirty="0">
                <a:solidFill>
                  <a:srgbClr val="125687"/>
                </a:solidFill>
                <a:latin typeface="Arial"/>
              </a:rPr>
              <a:t>Data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400" b="1" dirty="0">
                <a:solidFill>
                  <a:srgbClr val="125687"/>
                </a:solidFill>
                <a:latin typeface="Arial"/>
              </a:rPr>
              <a:t>Analytics</a:t>
            </a:r>
          </a:p>
        </p:txBody>
      </p:sp>
      <p:grpSp>
        <p:nvGrpSpPr>
          <p:cNvPr id="60" name="Group 59"/>
          <p:cNvGrpSpPr>
            <a:grpSpLocks noChangeAspect="1"/>
          </p:cNvGrpSpPr>
          <p:nvPr/>
        </p:nvGrpSpPr>
        <p:grpSpPr>
          <a:xfrm>
            <a:off x="8458200" y="1040488"/>
            <a:ext cx="1011379" cy="1232154"/>
            <a:chOff x="8001289" y="3487186"/>
            <a:chExt cx="1301752" cy="1585912"/>
          </a:xfrm>
        </p:grpSpPr>
        <p:sp>
          <p:nvSpPr>
            <p:cNvPr id="61" name="Freeform 93"/>
            <p:cNvSpPr>
              <a:spLocks/>
            </p:cNvSpPr>
            <p:nvPr/>
          </p:nvSpPr>
          <p:spPr bwMode="auto">
            <a:xfrm>
              <a:off x="8706141" y="3787223"/>
              <a:ext cx="244475" cy="173038"/>
            </a:xfrm>
            <a:custGeom>
              <a:avLst/>
              <a:gdLst>
                <a:gd name="T0" fmla="*/ 81 w 154"/>
                <a:gd name="T1" fmla="*/ 31 h 109"/>
                <a:gd name="T2" fmla="*/ 123 w 154"/>
                <a:gd name="T3" fmla="*/ 83 h 109"/>
                <a:gd name="T4" fmla="*/ 145 w 154"/>
                <a:gd name="T5" fmla="*/ 88 h 109"/>
                <a:gd name="T6" fmla="*/ 154 w 154"/>
                <a:gd name="T7" fmla="*/ 71 h 109"/>
                <a:gd name="T8" fmla="*/ 135 w 154"/>
                <a:gd name="T9" fmla="*/ 66 h 109"/>
                <a:gd name="T10" fmla="*/ 81 w 154"/>
                <a:gd name="T11" fmla="*/ 0 h 109"/>
                <a:gd name="T12" fmla="*/ 0 w 154"/>
                <a:gd name="T13" fmla="*/ 109 h 109"/>
                <a:gd name="T14" fmla="*/ 48 w 154"/>
                <a:gd name="T15" fmla="*/ 78 h 109"/>
                <a:gd name="T16" fmla="*/ 81 w 154"/>
                <a:gd name="T17" fmla="*/ 3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109">
                  <a:moveTo>
                    <a:pt x="81" y="31"/>
                  </a:moveTo>
                  <a:lnTo>
                    <a:pt x="123" y="83"/>
                  </a:lnTo>
                  <a:lnTo>
                    <a:pt x="145" y="88"/>
                  </a:lnTo>
                  <a:lnTo>
                    <a:pt x="154" y="71"/>
                  </a:lnTo>
                  <a:lnTo>
                    <a:pt x="135" y="66"/>
                  </a:lnTo>
                  <a:lnTo>
                    <a:pt x="81" y="0"/>
                  </a:lnTo>
                  <a:lnTo>
                    <a:pt x="0" y="109"/>
                  </a:lnTo>
                  <a:lnTo>
                    <a:pt x="48" y="78"/>
                  </a:lnTo>
                  <a:lnTo>
                    <a:pt x="81" y="31"/>
                  </a:lnTo>
                  <a:close/>
                </a:path>
              </a:pathLst>
            </a:custGeom>
            <a:solidFill>
              <a:srgbClr val="8DAD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94"/>
            <p:cNvSpPr>
              <a:spLocks/>
            </p:cNvSpPr>
            <p:nvPr/>
          </p:nvSpPr>
          <p:spPr bwMode="auto">
            <a:xfrm>
              <a:off x="8639466" y="3723725"/>
              <a:ext cx="544513" cy="341313"/>
            </a:xfrm>
            <a:custGeom>
              <a:avLst/>
              <a:gdLst>
                <a:gd name="T0" fmla="*/ 12 w 343"/>
                <a:gd name="T1" fmla="*/ 206 h 215"/>
                <a:gd name="T2" fmla="*/ 324 w 343"/>
                <a:gd name="T3" fmla="*/ 206 h 215"/>
                <a:gd name="T4" fmla="*/ 324 w 343"/>
                <a:gd name="T5" fmla="*/ 215 h 215"/>
                <a:gd name="T6" fmla="*/ 343 w 343"/>
                <a:gd name="T7" fmla="*/ 199 h 215"/>
                <a:gd name="T8" fmla="*/ 324 w 343"/>
                <a:gd name="T9" fmla="*/ 180 h 215"/>
                <a:gd name="T10" fmla="*/ 324 w 343"/>
                <a:gd name="T11" fmla="*/ 196 h 215"/>
                <a:gd name="T12" fmla="*/ 42 w 343"/>
                <a:gd name="T13" fmla="*/ 196 h 215"/>
                <a:gd name="T14" fmla="*/ 123 w 343"/>
                <a:gd name="T15" fmla="*/ 139 h 215"/>
                <a:gd name="T16" fmla="*/ 191 w 343"/>
                <a:gd name="T17" fmla="*/ 187 h 215"/>
                <a:gd name="T18" fmla="*/ 225 w 343"/>
                <a:gd name="T19" fmla="*/ 135 h 215"/>
                <a:gd name="T20" fmla="*/ 303 w 343"/>
                <a:gd name="T21" fmla="*/ 154 h 215"/>
                <a:gd name="T22" fmla="*/ 305 w 343"/>
                <a:gd name="T23" fmla="*/ 135 h 215"/>
                <a:gd name="T24" fmla="*/ 234 w 343"/>
                <a:gd name="T25" fmla="*/ 120 h 215"/>
                <a:gd name="T26" fmla="*/ 293 w 343"/>
                <a:gd name="T27" fmla="*/ 21 h 215"/>
                <a:gd name="T28" fmla="*/ 279 w 343"/>
                <a:gd name="T29" fmla="*/ 12 h 215"/>
                <a:gd name="T30" fmla="*/ 187 w 343"/>
                <a:gd name="T31" fmla="*/ 161 h 215"/>
                <a:gd name="T32" fmla="*/ 123 w 343"/>
                <a:gd name="T33" fmla="*/ 116 h 215"/>
                <a:gd name="T34" fmla="*/ 21 w 343"/>
                <a:gd name="T35" fmla="*/ 184 h 215"/>
                <a:gd name="T36" fmla="*/ 21 w 343"/>
                <a:gd name="T37" fmla="*/ 16 h 215"/>
                <a:gd name="T38" fmla="*/ 35 w 343"/>
                <a:gd name="T39" fmla="*/ 16 h 215"/>
                <a:gd name="T40" fmla="*/ 19 w 343"/>
                <a:gd name="T41" fmla="*/ 0 h 215"/>
                <a:gd name="T42" fmla="*/ 0 w 343"/>
                <a:gd name="T43" fmla="*/ 16 h 215"/>
                <a:gd name="T44" fmla="*/ 12 w 343"/>
                <a:gd name="T45" fmla="*/ 16 h 215"/>
                <a:gd name="T46" fmla="*/ 12 w 343"/>
                <a:gd name="T47" fmla="*/ 20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3" h="215">
                  <a:moveTo>
                    <a:pt x="12" y="206"/>
                  </a:moveTo>
                  <a:lnTo>
                    <a:pt x="324" y="206"/>
                  </a:lnTo>
                  <a:lnTo>
                    <a:pt x="324" y="215"/>
                  </a:lnTo>
                  <a:lnTo>
                    <a:pt x="343" y="199"/>
                  </a:lnTo>
                  <a:lnTo>
                    <a:pt x="324" y="180"/>
                  </a:lnTo>
                  <a:lnTo>
                    <a:pt x="324" y="196"/>
                  </a:lnTo>
                  <a:lnTo>
                    <a:pt x="42" y="196"/>
                  </a:lnTo>
                  <a:lnTo>
                    <a:pt x="123" y="139"/>
                  </a:lnTo>
                  <a:lnTo>
                    <a:pt x="191" y="187"/>
                  </a:lnTo>
                  <a:lnTo>
                    <a:pt x="225" y="135"/>
                  </a:lnTo>
                  <a:lnTo>
                    <a:pt x="303" y="154"/>
                  </a:lnTo>
                  <a:lnTo>
                    <a:pt x="305" y="135"/>
                  </a:lnTo>
                  <a:lnTo>
                    <a:pt x="234" y="120"/>
                  </a:lnTo>
                  <a:lnTo>
                    <a:pt x="293" y="21"/>
                  </a:lnTo>
                  <a:lnTo>
                    <a:pt x="279" y="12"/>
                  </a:lnTo>
                  <a:lnTo>
                    <a:pt x="187" y="161"/>
                  </a:lnTo>
                  <a:lnTo>
                    <a:pt x="123" y="116"/>
                  </a:lnTo>
                  <a:lnTo>
                    <a:pt x="21" y="184"/>
                  </a:lnTo>
                  <a:lnTo>
                    <a:pt x="21" y="16"/>
                  </a:lnTo>
                  <a:lnTo>
                    <a:pt x="35" y="16"/>
                  </a:lnTo>
                  <a:lnTo>
                    <a:pt x="19" y="0"/>
                  </a:lnTo>
                  <a:lnTo>
                    <a:pt x="0" y="16"/>
                  </a:lnTo>
                  <a:lnTo>
                    <a:pt x="12" y="16"/>
                  </a:lnTo>
                  <a:lnTo>
                    <a:pt x="12" y="206"/>
                  </a:lnTo>
                  <a:close/>
                </a:path>
              </a:pathLst>
            </a:custGeom>
            <a:solidFill>
              <a:srgbClr val="8DAD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96"/>
            <p:cNvSpPr>
              <a:spLocks/>
            </p:cNvSpPr>
            <p:nvPr/>
          </p:nvSpPr>
          <p:spPr bwMode="auto">
            <a:xfrm>
              <a:off x="8523578" y="4306336"/>
              <a:ext cx="779463" cy="90488"/>
            </a:xfrm>
            <a:custGeom>
              <a:avLst/>
              <a:gdLst>
                <a:gd name="T0" fmla="*/ 44 w 208"/>
                <a:gd name="T1" fmla="*/ 7 h 24"/>
                <a:gd name="T2" fmla="*/ 20 w 208"/>
                <a:gd name="T3" fmla="*/ 5 h 24"/>
                <a:gd name="T4" fmla="*/ 8 w 208"/>
                <a:gd name="T5" fmla="*/ 0 h 24"/>
                <a:gd name="T6" fmla="*/ 0 w 208"/>
                <a:gd name="T7" fmla="*/ 0 h 24"/>
                <a:gd name="T8" fmla="*/ 0 w 208"/>
                <a:gd name="T9" fmla="*/ 24 h 24"/>
                <a:gd name="T10" fmla="*/ 208 w 208"/>
                <a:gd name="T11" fmla="*/ 24 h 24"/>
                <a:gd name="T12" fmla="*/ 208 w 208"/>
                <a:gd name="T13" fmla="*/ 0 h 24"/>
                <a:gd name="T14" fmla="*/ 70 w 208"/>
                <a:gd name="T15" fmla="*/ 0 h 24"/>
                <a:gd name="T16" fmla="*/ 44 w 208"/>
                <a:gd name="T17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" h="24">
                  <a:moveTo>
                    <a:pt x="44" y="7"/>
                  </a:moveTo>
                  <a:cubicBezTo>
                    <a:pt x="38" y="7"/>
                    <a:pt x="30" y="7"/>
                    <a:pt x="20" y="5"/>
                  </a:cubicBezTo>
                  <a:cubicBezTo>
                    <a:pt x="17" y="4"/>
                    <a:pt x="12" y="4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08" y="24"/>
                    <a:pt x="208" y="24"/>
                    <a:pt x="20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3" y="8"/>
                    <a:pt x="51" y="7"/>
                    <a:pt x="44" y="7"/>
                  </a:cubicBezTo>
                  <a:close/>
                </a:path>
              </a:pathLst>
            </a:custGeom>
            <a:solidFill>
              <a:srgbClr val="266A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97"/>
            <p:cNvSpPr>
              <a:spLocks/>
            </p:cNvSpPr>
            <p:nvPr/>
          </p:nvSpPr>
          <p:spPr bwMode="auto">
            <a:xfrm>
              <a:off x="8537864" y="3630063"/>
              <a:ext cx="750888" cy="646113"/>
            </a:xfrm>
            <a:custGeom>
              <a:avLst/>
              <a:gdLst>
                <a:gd name="T0" fmla="*/ 188 w 200"/>
                <a:gd name="T1" fmla="*/ 12 h 172"/>
                <a:gd name="T2" fmla="*/ 188 w 200"/>
                <a:gd name="T3" fmla="*/ 124 h 172"/>
                <a:gd name="T4" fmla="*/ 19 w 200"/>
                <a:gd name="T5" fmla="*/ 124 h 172"/>
                <a:gd name="T6" fmla="*/ 20 w 200"/>
                <a:gd name="T7" fmla="*/ 127 h 172"/>
                <a:gd name="T8" fmla="*/ 21 w 200"/>
                <a:gd name="T9" fmla="*/ 132 h 172"/>
                <a:gd name="T10" fmla="*/ 52 w 200"/>
                <a:gd name="T11" fmla="*/ 132 h 172"/>
                <a:gd name="T12" fmla="*/ 52 w 200"/>
                <a:gd name="T13" fmla="*/ 146 h 172"/>
                <a:gd name="T14" fmla="*/ 70 w 200"/>
                <a:gd name="T15" fmla="*/ 165 h 172"/>
                <a:gd name="T16" fmla="*/ 70 w 200"/>
                <a:gd name="T17" fmla="*/ 172 h 172"/>
                <a:gd name="T18" fmla="*/ 132 w 200"/>
                <a:gd name="T19" fmla="*/ 172 h 172"/>
                <a:gd name="T20" fmla="*/ 132 w 200"/>
                <a:gd name="T21" fmla="*/ 160 h 172"/>
                <a:gd name="T22" fmla="*/ 108 w 200"/>
                <a:gd name="T23" fmla="*/ 160 h 172"/>
                <a:gd name="T24" fmla="*/ 108 w 200"/>
                <a:gd name="T25" fmla="*/ 132 h 172"/>
                <a:gd name="T26" fmla="*/ 200 w 200"/>
                <a:gd name="T27" fmla="*/ 132 h 172"/>
                <a:gd name="T28" fmla="*/ 200 w 200"/>
                <a:gd name="T29" fmla="*/ 0 h 172"/>
                <a:gd name="T30" fmla="*/ 0 w 200"/>
                <a:gd name="T31" fmla="*/ 0 h 172"/>
                <a:gd name="T32" fmla="*/ 0 w 200"/>
                <a:gd name="T33" fmla="*/ 12 h 172"/>
                <a:gd name="T34" fmla="*/ 188 w 200"/>
                <a:gd name="T3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0" h="172">
                  <a:moveTo>
                    <a:pt x="188" y="12"/>
                  </a:moveTo>
                  <a:cubicBezTo>
                    <a:pt x="188" y="124"/>
                    <a:pt x="188" y="124"/>
                    <a:pt x="188" y="124"/>
                  </a:cubicBezTo>
                  <a:cubicBezTo>
                    <a:pt x="19" y="124"/>
                    <a:pt x="19" y="124"/>
                    <a:pt x="19" y="124"/>
                  </a:cubicBezTo>
                  <a:cubicBezTo>
                    <a:pt x="19" y="124"/>
                    <a:pt x="19" y="126"/>
                    <a:pt x="20" y="127"/>
                  </a:cubicBezTo>
                  <a:cubicBezTo>
                    <a:pt x="20" y="130"/>
                    <a:pt x="21" y="132"/>
                    <a:pt x="21" y="132"/>
                  </a:cubicBezTo>
                  <a:cubicBezTo>
                    <a:pt x="52" y="132"/>
                    <a:pt x="52" y="132"/>
                    <a:pt x="52" y="132"/>
                  </a:cubicBezTo>
                  <a:cubicBezTo>
                    <a:pt x="52" y="146"/>
                    <a:pt x="52" y="146"/>
                    <a:pt x="52" y="146"/>
                  </a:cubicBezTo>
                  <a:cubicBezTo>
                    <a:pt x="64" y="146"/>
                    <a:pt x="68" y="154"/>
                    <a:pt x="70" y="165"/>
                  </a:cubicBezTo>
                  <a:cubicBezTo>
                    <a:pt x="70" y="167"/>
                    <a:pt x="71" y="168"/>
                    <a:pt x="70" y="172"/>
                  </a:cubicBezTo>
                  <a:cubicBezTo>
                    <a:pt x="132" y="172"/>
                    <a:pt x="132" y="172"/>
                    <a:pt x="132" y="172"/>
                  </a:cubicBezTo>
                  <a:cubicBezTo>
                    <a:pt x="132" y="160"/>
                    <a:pt x="132" y="160"/>
                    <a:pt x="132" y="160"/>
                  </a:cubicBezTo>
                  <a:cubicBezTo>
                    <a:pt x="108" y="160"/>
                    <a:pt x="108" y="160"/>
                    <a:pt x="108" y="160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200" y="132"/>
                    <a:pt x="200" y="132"/>
                    <a:pt x="200" y="132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8"/>
                    <a:pt x="0" y="12"/>
                  </a:cubicBezTo>
                  <a:lnTo>
                    <a:pt x="188" y="12"/>
                  </a:lnTo>
                  <a:close/>
                </a:path>
              </a:pathLst>
            </a:custGeom>
            <a:solidFill>
              <a:srgbClr val="266A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98"/>
            <p:cNvSpPr>
              <a:spLocks/>
            </p:cNvSpPr>
            <p:nvPr/>
          </p:nvSpPr>
          <p:spPr bwMode="auto">
            <a:xfrm>
              <a:off x="8221951" y="4584148"/>
              <a:ext cx="406400" cy="488950"/>
            </a:xfrm>
            <a:custGeom>
              <a:avLst/>
              <a:gdLst>
                <a:gd name="T0" fmla="*/ 14 w 108"/>
                <a:gd name="T1" fmla="*/ 2 h 130"/>
                <a:gd name="T2" fmla="*/ 0 w 108"/>
                <a:gd name="T3" fmla="*/ 0 h 130"/>
                <a:gd name="T4" fmla="*/ 0 w 108"/>
                <a:gd name="T5" fmla="*/ 118 h 130"/>
                <a:gd name="T6" fmla="*/ 9 w 108"/>
                <a:gd name="T7" fmla="*/ 130 h 130"/>
                <a:gd name="T8" fmla="*/ 98 w 108"/>
                <a:gd name="T9" fmla="*/ 130 h 130"/>
                <a:gd name="T10" fmla="*/ 108 w 108"/>
                <a:gd name="T11" fmla="*/ 118 h 130"/>
                <a:gd name="T12" fmla="*/ 108 w 108"/>
                <a:gd name="T13" fmla="*/ 2 h 130"/>
                <a:gd name="T14" fmla="*/ 14 w 108"/>
                <a:gd name="T15" fmla="*/ 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130">
                  <a:moveTo>
                    <a:pt x="14" y="2"/>
                  </a:moveTo>
                  <a:cubicBezTo>
                    <a:pt x="9" y="2"/>
                    <a:pt x="4" y="2"/>
                    <a:pt x="0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3"/>
                    <a:pt x="4" y="130"/>
                    <a:pt x="9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103" y="130"/>
                    <a:pt x="108" y="123"/>
                    <a:pt x="108" y="118"/>
                  </a:cubicBezTo>
                  <a:cubicBezTo>
                    <a:pt x="108" y="2"/>
                    <a:pt x="108" y="2"/>
                    <a:pt x="108" y="2"/>
                  </a:cubicBezTo>
                  <a:lnTo>
                    <a:pt x="14" y="2"/>
                  </a:lnTo>
                  <a:close/>
                </a:path>
              </a:pathLst>
            </a:custGeom>
            <a:solidFill>
              <a:srgbClr val="266A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99"/>
            <p:cNvSpPr>
              <a:spLocks/>
            </p:cNvSpPr>
            <p:nvPr/>
          </p:nvSpPr>
          <p:spPr bwMode="auto">
            <a:xfrm>
              <a:off x="8001289" y="3855486"/>
              <a:ext cx="852488" cy="1201738"/>
            </a:xfrm>
            <a:custGeom>
              <a:avLst/>
              <a:gdLst>
                <a:gd name="T0" fmla="*/ 43 w 227"/>
                <a:gd name="T1" fmla="*/ 79 h 320"/>
                <a:gd name="T2" fmla="*/ 35 w 227"/>
                <a:gd name="T3" fmla="*/ 71 h 320"/>
                <a:gd name="T4" fmla="*/ 35 w 227"/>
                <a:gd name="T5" fmla="*/ 71 h 320"/>
                <a:gd name="T6" fmla="*/ 35 w 227"/>
                <a:gd name="T7" fmla="*/ 67 h 320"/>
                <a:gd name="T8" fmla="*/ 38 w 227"/>
                <a:gd name="T9" fmla="*/ 56 h 320"/>
                <a:gd name="T10" fmla="*/ 47 w 227"/>
                <a:gd name="T11" fmla="*/ 44 h 320"/>
                <a:gd name="T12" fmla="*/ 47 w 227"/>
                <a:gd name="T13" fmla="*/ 161 h 320"/>
                <a:gd name="T14" fmla="*/ 47 w 227"/>
                <a:gd name="T15" fmla="*/ 170 h 320"/>
                <a:gd name="T16" fmla="*/ 73 w 227"/>
                <a:gd name="T17" fmla="*/ 188 h 320"/>
                <a:gd name="T18" fmla="*/ 179 w 227"/>
                <a:gd name="T19" fmla="*/ 188 h 320"/>
                <a:gd name="T20" fmla="*/ 179 w 227"/>
                <a:gd name="T21" fmla="*/ 296 h 320"/>
                <a:gd name="T22" fmla="*/ 202 w 227"/>
                <a:gd name="T23" fmla="*/ 320 h 320"/>
                <a:gd name="T24" fmla="*/ 227 w 227"/>
                <a:gd name="T25" fmla="*/ 295 h 320"/>
                <a:gd name="T26" fmla="*/ 227 w 227"/>
                <a:gd name="T27" fmla="*/ 175 h 320"/>
                <a:gd name="T28" fmla="*/ 219 w 227"/>
                <a:gd name="T29" fmla="*/ 158 h 320"/>
                <a:gd name="T30" fmla="*/ 200 w 227"/>
                <a:gd name="T31" fmla="*/ 152 h 320"/>
                <a:gd name="T32" fmla="*/ 135 w 227"/>
                <a:gd name="T33" fmla="*/ 152 h 320"/>
                <a:gd name="T34" fmla="*/ 135 w 227"/>
                <a:gd name="T35" fmla="*/ 110 h 320"/>
                <a:gd name="T36" fmla="*/ 159 w 227"/>
                <a:gd name="T37" fmla="*/ 121 h 320"/>
                <a:gd name="T38" fmla="*/ 183 w 227"/>
                <a:gd name="T39" fmla="*/ 124 h 320"/>
                <a:gd name="T40" fmla="*/ 194 w 227"/>
                <a:gd name="T41" fmla="*/ 123 h 320"/>
                <a:gd name="T42" fmla="*/ 209 w 227"/>
                <a:gd name="T43" fmla="*/ 105 h 320"/>
                <a:gd name="T44" fmla="*/ 190 w 227"/>
                <a:gd name="T45" fmla="*/ 90 h 320"/>
                <a:gd name="T46" fmla="*/ 183 w 227"/>
                <a:gd name="T47" fmla="*/ 91 h 320"/>
                <a:gd name="T48" fmla="*/ 168 w 227"/>
                <a:gd name="T49" fmla="*/ 89 h 320"/>
                <a:gd name="T50" fmla="*/ 161 w 227"/>
                <a:gd name="T51" fmla="*/ 86 h 320"/>
                <a:gd name="T52" fmla="*/ 154 w 227"/>
                <a:gd name="T53" fmla="*/ 70 h 320"/>
                <a:gd name="T54" fmla="*/ 152 w 227"/>
                <a:gd name="T55" fmla="*/ 34 h 320"/>
                <a:gd name="T56" fmla="*/ 148 w 227"/>
                <a:gd name="T57" fmla="*/ 15 h 320"/>
                <a:gd name="T58" fmla="*/ 140 w 227"/>
                <a:gd name="T59" fmla="*/ 4 h 320"/>
                <a:gd name="T60" fmla="*/ 130 w 227"/>
                <a:gd name="T61" fmla="*/ 0 h 320"/>
                <a:gd name="T62" fmla="*/ 123 w 227"/>
                <a:gd name="T63" fmla="*/ 0 h 320"/>
                <a:gd name="T64" fmla="*/ 120 w 227"/>
                <a:gd name="T65" fmla="*/ 0 h 320"/>
                <a:gd name="T66" fmla="*/ 63 w 227"/>
                <a:gd name="T67" fmla="*/ 0 h 320"/>
                <a:gd name="T68" fmla="*/ 56 w 227"/>
                <a:gd name="T69" fmla="*/ 1 h 320"/>
                <a:gd name="T70" fmla="*/ 42 w 227"/>
                <a:gd name="T71" fmla="*/ 6 h 320"/>
                <a:gd name="T72" fmla="*/ 14 w 227"/>
                <a:gd name="T73" fmla="*/ 30 h 320"/>
                <a:gd name="T74" fmla="*/ 0 w 227"/>
                <a:gd name="T75" fmla="*/ 67 h 320"/>
                <a:gd name="T76" fmla="*/ 0 w 227"/>
                <a:gd name="T77" fmla="*/ 69 h 320"/>
                <a:gd name="T78" fmla="*/ 3 w 227"/>
                <a:gd name="T79" fmla="*/ 82 h 320"/>
                <a:gd name="T80" fmla="*/ 3 w 227"/>
                <a:gd name="T81" fmla="*/ 83 h 320"/>
                <a:gd name="T82" fmla="*/ 3 w 227"/>
                <a:gd name="T83" fmla="*/ 83 h 320"/>
                <a:gd name="T84" fmla="*/ 29 w 227"/>
                <a:gd name="T85" fmla="*/ 110 h 320"/>
                <a:gd name="T86" fmla="*/ 43 w 227"/>
                <a:gd name="T87" fmla="*/ 116 h 320"/>
                <a:gd name="T88" fmla="*/ 43 w 227"/>
                <a:gd name="T89" fmla="*/ 98 h 320"/>
                <a:gd name="T90" fmla="*/ 43 w 227"/>
                <a:gd name="T91" fmla="*/ 79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7" h="320">
                  <a:moveTo>
                    <a:pt x="43" y="79"/>
                  </a:moveTo>
                  <a:cubicBezTo>
                    <a:pt x="39" y="76"/>
                    <a:pt x="39" y="73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5" y="70"/>
                    <a:pt x="35" y="67"/>
                    <a:pt x="35" y="67"/>
                  </a:cubicBezTo>
                  <a:cubicBezTo>
                    <a:pt x="35" y="64"/>
                    <a:pt x="36" y="60"/>
                    <a:pt x="38" y="56"/>
                  </a:cubicBezTo>
                  <a:cubicBezTo>
                    <a:pt x="40" y="52"/>
                    <a:pt x="43" y="48"/>
                    <a:pt x="47" y="44"/>
                  </a:cubicBezTo>
                  <a:cubicBezTo>
                    <a:pt x="47" y="161"/>
                    <a:pt x="47" y="161"/>
                    <a:pt x="47" y="161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7" y="184"/>
                    <a:pt x="58" y="188"/>
                    <a:pt x="73" y="188"/>
                  </a:cubicBezTo>
                  <a:cubicBezTo>
                    <a:pt x="179" y="188"/>
                    <a:pt x="179" y="188"/>
                    <a:pt x="179" y="188"/>
                  </a:cubicBezTo>
                  <a:cubicBezTo>
                    <a:pt x="179" y="296"/>
                    <a:pt x="179" y="296"/>
                    <a:pt x="179" y="296"/>
                  </a:cubicBezTo>
                  <a:cubicBezTo>
                    <a:pt x="179" y="310"/>
                    <a:pt x="187" y="320"/>
                    <a:pt x="202" y="320"/>
                  </a:cubicBezTo>
                  <a:cubicBezTo>
                    <a:pt x="217" y="320"/>
                    <a:pt x="227" y="309"/>
                    <a:pt x="227" y="295"/>
                  </a:cubicBezTo>
                  <a:cubicBezTo>
                    <a:pt x="227" y="175"/>
                    <a:pt x="227" y="175"/>
                    <a:pt x="227" y="175"/>
                  </a:cubicBezTo>
                  <a:cubicBezTo>
                    <a:pt x="227" y="169"/>
                    <a:pt x="224" y="163"/>
                    <a:pt x="219" y="158"/>
                  </a:cubicBezTo>
                  <a:cubicBezTo>
                    <a:pt x="214" y="154"/>
                    <a:pt x="207" y="152"/>
                    <a:pt x="200" y="152"/>
                  </a:cubicBezTo>
                  <a:cubicBezTo>
                    <a:pt x="135" y="152"/>
                    <a:pt x="135" y="152"/>
                    <a:pt x="135" y="152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43" y="116"/>
                    <a:pt x="152" y="119"/>
                    <a:pt x="159" y="121"/>
                  </a:cubicBezTo>
                  <a:cubicBezTo>
                    <a:pt x="168" y="123"/>
                    <a:pt x="176" y="124"/>
                    <a:pt x="183" y="124"/>
                  </a:cubicBezTo>
                  <a:cubicBezTo>
                    <a:pt x="189" y="124"/>
                    <a:pt x="194" y="123"/>
                    <a:pt x="194" y="123"/>
                  </a:cubicBezTo>
                  <a:cubicBezTo>
                    <a:pt x="203" y="122"/>
                    <a:pt x="210" y="114"/>
                    <a:pt x="209" y="105"/>
                  </a:cubicBezTo>
                  <a:cubicBezTo>
                    <a:pt x="208" y="96"/>
                    <a:pt x="200" y="89"/>
                    <a:pt x="190" y="90"/>
                  </a:cubicBezTo>
                  <a:cubicBezTo>
                    <a:pt x="190" y="90"/>
                    <a:pt x="187" y="91"/>
                    <a:pt x="183" y="91"/>
                  </a:cubicBezTo>
                  <a:cubicBezTo>
                    <a:pt x="178" y="91"/>
                    <a:pt x="173" y="90"/>
                    <a:pt x="168" y="89"/>
                  </a:cubicBezTo>
                  <a:cubicBezTo>
                    <a:pt x="163" y="88"/>
                    <a:pt x="161" y="86"/>
                    <a:pt x="161" y="86"/>
                  </a:cubicBezTo>
                  <a:cubicBezTo>
                    <a:pt x="158" y="83"/>
                    <a:pt x="155" y="77"/>
                    <a:pt x="154" y="70"/>
                  </a:cubicBezTo>
                  <a:cubicBezTo>
                    <a:pt x="152" y="59"/>
                    <a:pt x="153" y="46"/>
                    <a:pt x="152" y="34"/>
                  </a:cubicBezTo>
                  <a:cubicBezTo>
                    <a:pt x="152" y="28"/>
                    <a:pt x="151" y="22"/>
                    <a:pt x="148" y="15"/>
                  </a:cubicBezTo>
                  <a:cubicBezTo>
                    <a:pt x="147" y="11"/>
                    <a:pt x="145" y="7"/>
                    <a:pt x="140" y="4"/>
                  </a:cubicBezTo>
                  <a:cubicBezTo>
                    <a:pt x="136" y="1"/>
                    <a:pt x="130" y="0"/>
                    <a:pt x="130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2" y="0"/>
                    <a:pt x="58" y="0"/>
                    <a:pt x="56" y="1"/>
                  </a:cubicBezTo>
                  <a:cubicBezTo>
                    <a:pt x="50" y="1"/>
                    <a:pt x="47" y="3"/>
                    <a:pt x="42" y="6"/>
                  </a:cubicBezTo>
                  <a:cubicBezTo>
                    <a:pt x="32" y="12"/>
                    <a:pt x="22" y="20"/>
                    <a:pt x="14" y="30"/>
                  </a:cubicBezTo>
                  <a:cubicBezTo>
                    <a:pt x="7" y="40"/>
                    <a:pt x="0" y="52"/>
                    <a:pt x="0" y="67"/>
                  </a:cubicBezTo>
                  <a:cubicBezTo>
                    <a:pt x="0" y="67"/>
                    <a:pt x="0" y="68"/>
                    <a:pt x="0" y="69"/>
                  </a:cubicBezTo>
                  <a:cubicBezTo>
                    <a:pt x="0" y="73"/>
                    <a:pt x="1" y="78"/>
                    <a:pt x="3" y="82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7" y="94"/>
                    <a:pt x="17" y="103"/>
                    <a:pt x="29" y="110"/>
                  </a:cubicBezTo>
                  <a:cubicBezTo>
                    <a:pt x="33" y="112"/>
                    <a:pt x="39" y="114"/>
                    <a:pt x="43" y="116"/>
                  </a:cubicBezTo>
                  <a:cubicBezTo>
                    <a:pt x="43" y="98"/>
                    <a:pt x="43" y="98"/>
                    <a:pt x="43" y="98"/>
                  </a:cubicBezTo>
                  <a:lnTo>
                    <a:pt x="43" y="79"/>
                  </a:lnTo>
                  <a:close/>
                </a:path>
              </a:pathLst>
            </a:custGeom>
            <a:solidFill>
              <a:srgbClr val="266A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100"/>
            <p:cNvSpPr>
              <a:spLocks noChangeArrowheads="1"/>
            </p:cNvSpPr>
            <p:nvPr/>
          </p:nvSpPr>
          <p:spPr bwMode="auto">
            <a:xfrm>
              <a:off x="8185439" y="3487186"/>
              <a:ext cx="325438" cy="349250"/>
            </a:xfrm>
            <a:prstGeom prst="ellipse">
              <a:avLst/>
            </a:prstGeom>
            <a:solidFill>
              <a:srgbClr val="266A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01"/>
            <p:cNvSpPr>
              <a:spLocks/>
            </p:cNvSpPr>
            <p:nvPr/>
          </p:nvSpPr>
          <p:spPr bwMode="auto">
            <a:xfrm>
              <a:off x="8507703" y="3630063"/>
              <a:ext cx="49213" cy="239713"/>
            </a:xfrm>
            <a:custGeom>
              <a:avLst/>
              <a:gdLst>
                <a:gd name="T0" fmla="*/ 31 w 31"/>
                <a:gd name="T1" fmla="*/ 151 h 151"/>
                <a:gd name="T2" fmla="*/ 0 w 31"/>
                <a:gd name="T3" fmla="*/ 132 h 151"/>
                <a:gd name="T4" fmla="*/ 10 w 31"/>
                <a:gd name="T5" fmla="*/ 0 h 151"/>
                <a:gd name="T6" fmla="*/ 31 w 31"/>
                <a:gd name="T7" fmla="*/ 0 h 151"/>
                <a:gd name="T8" fmla="*/ 31 w 31"/>
                <a:gd name="T9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1">
                  <a:moveTo>
                    <a:pt x="31" y="151"/>
                  </a:moveTo>
                  <a:lnTo>
                    <a:pt x="0" y="132"/>
                  </a:lnTo>
                  <a:lnTo>
                    <a:pt x="10" y="0"/>
                  </a:lnTo>
                  <a:lnTo>
                    <a:pt x="31" y="0"/>
                  </a:lnTo>
                  <a:lnTo>
                    <a:pt x="31" y="151"/>
                  </a:lnTo>
                  <a:close/>
                </a:path>
              </a:pathLst>
            </a:custGeom>
            <a:solidFill>
              <a:srgbClr val="266A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231819" y="2833684"/>
            <a:ext cx="2005782" cy="1374842"/>
            <a:chOff x="5316826" y="1990173"/>
            <a:chExt cx="923926" cy="654050"/>
          </a:xfrm>
        </p:grpSpPr>
        <p:grpSp>
          <p:nvGrpSpPr>
            <p:cNvPr id="15" name="Group 14"/>
            <p:cNvGrpSpPr/>
            <p:nvPr/>
          </p:nvGrpSpPr>
          <p:grpSpPr>
            <a:xfrm>
              <a:off x="5316826" y="1990173"/>
              <a:ext cx="533400" cy="654050"/>
              <a:chOff x="4292600" y="1390650"/>
              <a:chExt cx="533400" cy="654050"/>
            </a:xfrm>
          </p:grpSpPr>
          <p:sp>
            <p:nvSpPr>
              <p:cNvPr id="17" name="Freeform 32"/>
              <p:cNvSpPr>
                <a:spLocks/>
              </p:cNvSpPr>
              <p:nvPr/>
            </p:nvSpPr>
            <p:spPr bwMode="auto">
              <a:xfrm>
                <a:off x="4292600" y="1698625"/>
                <a:ext cx="533400" cy="188913"/>
              </a:xfrm>
              <a:custGeom>
                <a:avLst/>
                <a:gdLst>
                  <a:gd name="T0" fmla="*/ 71 w 142"/>
                  <a:gd name="T1" fmla="*/ 17 h 50"/>
                  <a:gd name="T2" fmla="*/ 0 w 142"/>
                  <a:gd name="T3" fmla="*/ 0 h 50"/>
                  <a:gd name="T4" fmla="*/ 0 w 142"/>
                  <a:gd name="T5" fmla="*/ 25 h 50"/>
                  <a:gd name="T6" fmla="*/ 0 w 142"/>
                  <a:gd name="T7" fmla="*/ 25 h 50"/>
                  <a:gd name="T8" fmla="*/ 0 w 142"/>
                  <a:gd name="T9" fmla="*/ 26 h 50"/>
                  <a:gd name="T10" fmla="*/ 3 w 142"/>
                  <a:gd name="T11" fmla="*/ 32 h 50"/>
                  <a:gd name="T12" fmla="*/ 6 w 142"/>
                  <a:gd name="T13" fmla="*/ 35 h 50"/>
                  <a:gd name="T14" fmla="*/ 14 w 142"/>
                  <a:gd name="T15" fmla="*/ 40 h 50"/>
                  <a:gd name="T16" fmla="*/ 21 w 142"/>
                  <a:gd name="T17" fmla="*/ 43 h 50"/>
                  <a:gd name="T18" fmla="*/ 26 w 142"/>
                  <a:gd name="T19" fmla="*/ 44 h 50"/>
                  <a:gd name="T20" fmla="*/ 64 w 142"/>
                  <a:gd name="T21" fmla="*/ 50 h 50"/>
                  <a:gd name="T22" fmla="*/ 71 w 142"/>
                  <a:gd name="T23" fmla="*/ 50 h 50"/>
                  <a:gd name="T24" fmla="*/ 71 w 142"/>
                  <a:gd name="T25" fmla="*/ 50 h 50"/>
                  <a:gd name="T26" fmla="*/ 142 w 142"/>
                  <a:gd name="T27" fmla="*/ 26 h 50"/>
                  <a:gd name="T28" fmla="*/ 142 w 142"/>
                  <a:gd name="T29" fmla="*/ 0 h 50"/>
                  <a:gd name="T30" fmla="*/ 71 w 142"/>
                  <a:gd name="T31" fmla="*/ 1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2" h="50">
                    <a:moveTo>
                      <a:pt x="71" y="17"/>
                    </a:moveTo>
                    <a:cubicBezTo>
                      <a:pt x="44" y="17"/>
                      <a:pt x="15" y="11"/>
                      <a:pt x="0" y="0"/>
                    </a:cubicBezTo>
                    <a:cubicBezTo>
                      <a:pt x="0" y="9"/>
                      <a:pt x="0" y="17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8"/>
                      <a:pt x="1" y="30"/>
                      <a:pt x="3" y="32"/>
                    </a:cubicBezTo>
                    <a:cubicBezTo>
                      <a:pt x="4" y="33"/>
                      <a:pt x="5" y="34"/>
                      <a:pt x="6" y="35"/>
                    </a:cubicBezTo>
                    <a:cubicBezTo>
                      <a:pt x="8" y="37"/>
                      <a:pt x="11" y="38"/>
                      <a:pt x="14" y="40"/>
                    </a:cubicBezTo>
                    <a:cubicBezTo>
                      <a:pt x="17" y="41"/>
                      <a:pt x="19" y="42"/>
                      <a:pt x="21" y="43"/>
                    </a:cubicBezTo>
                    <a:cubicBezTo>
                      <a:pt x="23" y="43"/>
                      <a:pt x="24" y="44"/>
                      <a:pt x="26" y="44"/>
                    </a:cubicBezTo>
                    <a:cubicBezTo>
                      <a:pt x="37" y="47"/>
                      <a:pt x="50" y="49"/>
                      <a:pt x="64" y="50"/>
                    </a:cubicBezTo>
                    <a:cubicBezTo>
                      <a:pt x="66" y="50"/>
                      <a:pt x="69" y="50"/>
                      <a:pt x="71" y="50"/>
                    </a:cubicBezTo>
                    <a:cubicBezTo>
                      <a:pt x="71" y="50"/>
                      <a:pt x="71" y="50"/>
                      <a:pt x="71" y="50"/>
                    </a:cubicBezTo>
                    <a:cubicBezTo>
                      <a:pt x="110" y="50"/>
                      <a:pt x="142" y="39"/>
                      <a:pt x="142" y="26"/>
                    </a:cubicBezTo>
                    <a:cubicBezTo>
                      <a:pt x="142" y="17"/>
                      <a:pt x="142" y="9"/>
                      <a:pt x="142" y="0"/>
                    </a:cubicBezTo>
                    <a:cubicBezTo>
                      <a:pt x="128" y="11"/>
                      <a:pt x="99" y="17"/>
                      <a:pt x="71" y="17"/>
                    </a:cubicBezTo>
                    <a:close/>
                  </a:path>
                </a:pathLst>
              </a:custGeom>
              <a:solidFill>
                <a:srgbClr val="266A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8" name="Freeform 33"/>
              <p:cNvSpPr>
                <a:spLocks/>
              </p:cNvSpPr>
              <p:nvPr/>
            </p:nvSpPr>
            <p:spPr bwMode="auto">
              <a:xfrm>
                <a:off x="4292600" y="1857375"/>
                <a:ext cx="533400" cy="187325"/>
              </a:xfrm>
              <a:custGeom>
                <a:avLst/>
                <a:gdLst>
                  <a:gd name="T0" fmla="*/ 0 w 142"/>
                  <a:gd name="T1" fmla="*/ 0 h 50"/>
                  <a:gd name="T2" fmla="*/ 0 w 142"/>
                  <a:gd name="T3" fmla="*/ 23 h 50"/>
                  <a:gd name="T4" fmla="*/ 0 w 142"/>
                  <a:gd name="T5" fmla="*/ 25 h 50"/>
                  <a:gd name="T6" fmla="*/ 0 w 142"/>
                  <a:gd name="T7" fmla="*/ 26 h 50"/>
                  <a:gd name="T8" fmla="*/ 14 w 142"/>
                  <a:gd name="T9" fmla="*/ 39 h 50"/>
                  <a:gd name="T10" fmla="*/ 52 w 142"/>
                  <a:gd name="T11" fmla="*/ 48 h 50"/>
                  <a:gd name="T12" fmla="*/ 94 w 142"/>
                  <a:gd name="T13" fmla="*/ 48 h 50"/>
                  <a:gd name="T14" fmla="*/ 132 w 142"/>
                  <a:gd name="T15" fmla="*/ 37 h 50"/>
                  <a:gd name="T16" fmla="*/ 142 w 142"/>
                  <a:gd name="T17" fmla="*/ 24 h 50"/>
                  <a:gd name="T18" fmla="*/ 142 w 142"/>
                  <a:gd name="T19" fmla="*/ 10 h 50"/>
                  <a:gd name="T20" fmla="*/ 142 w 142"/>
                  <a:gd name="T21" fmla="*/ 0 h 50"/>
                  <a:gd name="T22" fmla="*/ 71 w 142"/>
                  <a:gd name="T23" fmla="*/ 17 h 50"/>
                  <a:gd name="T24" fmla="*/ 0 w 142"/>
                  <a:gd name="T2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2" h="50">
                    <a:moveTo>
                      <a:pt x="0" y="0"/>
                    </a:moveTo>
                    <a:cubicBezTo>
                      <a:pt x="0" y="7"/>
                      <a:pt x="0" y="15"/>
                      <a:pt x="0" y="23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" y="33"/>
                      <a:pt x="9" y="37"/>
                      <a:pt x="14" y="39"/>
                    </a:cubicBezTo>
                    <a:cubicBezTo>
                      <a:pt x="26" y="45"/>
                      <a:pt x="39" y="47"/>
                      <a:pt x="52" y="48"/>
                    </a:cubicBezTo>
                    <a:cubicBezTo>
                      <a:pt x="66" y="50"/>
                      <a:pt x="80" y="49"/>
                      <a:pt x="94" y="48"/>
                    </a:cubicBezTo>
                    <a:cubicBezTo>
                      <a:pt x="107" y="46"/>
                      <a:pt x="121" y="44"/>
                      <a:pt x="132" y="37"/>
                    </a:cubicBezTo>
                    <a:cubicBezTo>
                      <a:pt x="137" y="34"/>
                      <a:pt x="142" y="30"/>
                      <a:pt x="142" y="24"/>
                    </a:cubicBezTo>
                    <a:cubicBezTo>
                      <a:pt x="142" y="19"/>
                      <a:pt x="142" y="15"/>
                      <a:pt x="142" y="10"/>
                    </a:cubicBezTo>
                    <a:cubicBezTo>
                      <a:pt x="142" y="7"/>
                      <a:pt x="142" y="3"/>
                      <a:pt x="142" y="0"/>
                    </a:cubicBezTo>
                    <a:cubicBezTo>
                      <a:pt x="128" y="11"/>
                      <a:pt x="99" y="17"/>
                      <a:pt x="71" y="17"/>
                    </a:cubicBezTo>
                    <a:cubicBezTo>
                      <a:pt x="44" y="17"/>
                      <a:pt x="15" y="11"/>
                      <a:pt x="0" y="0"/>
                    </a:cubicBezTo>
                    <a:close/>
                  </a:path>
                </a:pathLst>
              </a:custGeom>
              <a:solidFill>
                <a:srgbClr val="266A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9" name="Freeform 34"/>
              <p:cNvSpPr>
                <a:spLocks/>
              </p:cNvSpPr>
              <p:nvPr/>
            </p:nvSpPr>
            <p:spPr bwMode="auto">
              <a:xfrm>
                <a:off x="4292600" y="1390650"/>
                <a:ext cx="533400" cy="180975"/>
              </a:xfrm>
              <a:custGeom>
                <a:avLst/>
                <a:gdLst>
                  <a:gd name="T0" fmla="*/ 6 w 142"/>
                  <a:gd name="T1" fmla="*/ 33 h 48"/>
                  <a:gd name="T2" fmla="*/ 14 w 142"/>
                  <a:gd name="T3" fmla="*/ 38 h 48"/>
                  <a:gd name="T4" fmla="*/ 21 w 142"/>
                  <a:gd name="T5" fmla="*/ 41 h 48"/>
                  <a:gd name="T6" fmla="*/ 26 w 142"/>
                  <a:gd name="T7" fmla="*/ 43 h 48"/>
                  <a:gd name="T8" fmla="*/ 64 w 142"/>
                  <a:gd name="T9" fmla="*/ 48 h 48"/>
                  <a:gd name="T10" fmla="*/ 71 w 142"/>
                  <a:gd name="T11" fmla="*/ 48 h 48"/>
                  <a:gd name="T12" fmla="*/ 71 w 142"/>
                  <a:gd name="T13" fmla="*/ 48 h 48"/>
                  <a:gd name="T14" fmla="*/ 142 w 142"/>
                  <a:gd name="T15" fmla="*/ 24 h 48"/>
                  <a:gd name="T16" fmla="*/ 142 w 142"/>
                  <a:gd name="T17" fmla="*/ 24 h 48"/>
                  <a:gd name="T18" fmla="*/ 123 w 142"/>
                  <a:gd name="T19" fmla="*/ 8 h 48"/>
                  <a:gd name="T20" fmla="*/ 71 w 142"/>
                  <a:gd name="T21" fmla="*/ 0 h 48"/>
                  <a:gd name="T22" fmla="*/ 23 w 142"/>
                  <a:gd name="T23" fmla="*/ 6 h 48"/>
                  <a:gd name="T24" fmla="*/ 1 w 142"/>
                  <a:gd name="T25" fmla="*/ 22 h 48"/>
                  <a:gd name="T26" fmla="*/ 0 w 142"/>
                  <a:gd name="T27" fmla="*/ 24 h 48"/>
                  <a:gd name="T28" fmla="*/ 3 w 142"/>
                  <a:gd name="T29" fmla="*/ 30 h 48"/>
                  <a:gd name="T30" fmla="*/ 6 w 142"/>
                  <a:gd name="T31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2" h="48">
                    <a:moveTo>
                      <a:pt x="6" y="33"/>
                    </a:moveTo>
                    <a:cubicBezTo>
                      <a:pt x="8" y="35"/>
                      <a:pt x="11" y="37"/>
                      <a:pt x="14" y="38"/>
                    </a:cubicBezTo>
                    <a:cubicBezTo>
                      <a:pt x="17" y="39"/>
                      <a:pt x="19" y="40"/>
                      <a:pt x="21" y="41"/>
                    </a:cubicBezTo>
                    <a:cubicBezTo>
                      <a:pt x="23" y="42"/>
                      <a:pt x="24" y="42"/>
                      <a:pt x="26" y="43"/>
                    </a:cubicBezTo>
                    <a:cubicBezTo>
                      <a:pt x="37" y="46"/>
                      <a:pt x="50" y="48"/>
                      <a:pt x="64" y="48"/>
                    </a:cubicBezTo>
                    <a:cubicBezTo>
                      <a:pt x="66" y="48"/>
                      <a:pt x="69" y="48"/>
                      <a:pt x="71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110" y="48"/>
                      <a:pt x="142" y="37"/>
                      <a:pt x="142" y="24"/>
                    </a:cubicBezTo>
                    <a:cubicBezTo>
                      <a:pt x="142" y="24"/>
                      <a:pt x="142" y="24"/>
                      <a:pt x="142" y="24"/>
                    </a:cubicBezTo>
                    <a:cubicBezTo>
                      <a:pt x="142" y="15"/>
                      <a:pt x="130" y="10"/>
                      <a:pt x="123" y="8"/>
                    </a:cubicBezTo>
                    <a:cubicBezTo>
                      <a:pt x="107" y="2"/>
                      <a:pt x="89" y="0"/>
                      <a:pt x="71" y="0"/>
                    </a:cubicBezTo>
                    <a:cubicBezTo>
                      <a:pt x="55" y="0"/>
                      <a:pt x="39" y="2"/>
                      <a:pt x="23" y="6"/>
                    </a:cubicBezTo>
                    <a:cubicBezTo>
                      <a:pt x="16" y="9"/>
                      <a:pt x="3" y="13"/>
                      <a:pt x="1" y="22"/>
                    </a:cubicBezTo>
                    <a:cubicBezTo>
                      <a:pt x="1" y="22"/>
                      <a:pt x="0" y="23"/>
                      <a:pt x="0" y="24"/>
                    </a:cubicBezTo>
                    <a:cubicBezTo>
                      <a:pt x="1" y="26"/>
                      <a:pt x="1" y="28"/>
                      <a:pt x="3" y="30"/>
                    </a:cubicBezTo>
                    <a:cubicBezTo>
                      <a:pt x="4" y="31"/>
                      <a:pt x="5" y="32"/>
                      <a:pt x="6" y="33"/>
                    </a:cubicBezTo>
                    <a:close/>
                  </a:path>
                </a:pathLst>
              </a:custGeom>
              <a:solidFill>
                <a:srgbClr val="8CA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0" name="Freeform 35"/>
              <p:cNvSpPr>
                <a:spLocks/>
              </p:cNvSpPr>
              <p:nvPr/>
            </p:nvSpPr>
            <p:spPr bwMode="auto">
              <a:xfrm>
                <a:off x="4292600" y="1541463"/>
                <a:ext cx="533400" cy="187325"/>
              </a:xfrm>
              <a:custGeom>
                <a:avLst/>
                <a:gdLst>
                  <a:gd name="T0" fmla="*/ 0 w 142"/>
                  <a:gd name="T1" fmla="*/ 26 h 50"/>
                  <a:gd name="T2" fmla="*/ 3 w 142"/>
                  <a:gd name="T3" fmla="*/ 32 h 50"/>
                  <a:gd name="T4" fmla="*/ 6 w 142"/>
                  <a:gd name="T5" fmla="*/ 35 h 50"/>
                  <a:gd name="T6" fmla="*/ 14 w 142"/>
                  <a:gd name="T7" fmla="*/ 40 h 50"/>
                  <a:gd name="T8" fmla="*/ 21 w 142"/>
                  <a:gd name="T9" fmla="*/ 43 h 50"/>
                  <a:gd name="T10" fmla="*/ 26 w 142"/>
                  <a:gd name="T11" fmla="*/ 44 h 50"/>
                  <a:gd name="T12" fmla="*/ 64 w 142"/>
                  <a:gd name="T13" fmla="*/ 50 h 50"/>
                  <a:gd name="T14" fmla="*/ 71 w 142"/>
                  <a:gd name="T15" fmla="*/ 50 h 50"/>
                  <a:gd name="T16" fmla="*/ 71 w 142"/>
                  <a:gd name="T17" fmla="*/ 50 h 50"/>
                  <a:gd name="T18" fmla="*/ 142 w 142"/>
                  <a:gd name="T19" fmla="*/ 26 h 50"/>
                  <a:gd name="T20" fmla="*/ 142 w 142"/>
                  <a:gd name="T21" fmla="*/ 0 h 50"/>
                  <a:gd name="T22" fmla="*/ 71 w 142"/>
                  <a:gd name="T23" fmla="*/ 17 h 50"/>
                  <a:gd name="T24" fmla="*/ 0 w 142"/>
                  <a:gd name="T25" fmla="*/ 0 h 50"/>
                  <a:gd name="T26" fmla="*/ 0 w 142"/>
                  <a:gd name="T27" fmla="*/ 10 h 50"/>
                  <a:gd name="T28" fmla="*/ 0 w 142"/>
                  <a:gd name="T29" fmla="*/ 26 h 50"/>
                  <a:gd name="T30" fmla="*/ 0 w 142"/>
                  <a:gd name="T31" fmla="*/ 2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2" h="50">
                    <a:moveTo>
                      <a:pt x="0" y="26"/>
                    </a:moveTo>
                    <a:cubicBezTo>
                      <a:pt x="0" y="28"/>
                      <a:pt x="1" y="30"/>
                      <a:pt x="3" y="32"/>
                    </a:cubicBezTo>
                    <a:cubicBezTo>
                      <a:pt x="4" y="33"/>
                      <a:pt x="5" y="34"/>
                      <a:pt x="6" y="35"/>
                    </a:cubicBezTo>
                    <a:cubicBezTo>
                      <a:pt x="8" y="37"/>
                      <a:pt x="11" y="39"/>
                      <a:pt x="14" y="40"/>
                    </a:cubicBezTo>
                    <a:cubicBezTo>
                      <a:pt x="17" y="41"/>
                      <a:pt x="19" y="42"/>
                      <a:pt x="21" y="43"/>
                    </a:cubicBezTo>
                    <a:cubicBezTo>
                      <a:pt x="23" y="43"/>
                      <a:pt x="24" y="44"/>
                      <a:pt x="26" y="44"/>
                    </a:cubicBezTo>
                    <a:cubicBezTo>
                      <a:pt x="37" y="47"/>
                      <a:pt x="50" y="49"/>
                      <a:pt x="64" y="50"/>
                    </a:cubicBezTo>
                    <a:cubicBezTo>
                      <a:pt x="66" y="50"/>
                      <a:pt x="69" y="50"/>
                      <a:pt x="71" y="50"/>
                    </a:cubicBezTo>
                    <a:cubicBezTo>
                      <a:pt x="71" y="50"/>
                      <a:pt x="71" y="50"/>
                      <a:pt x="71" y="50"/>
                    </a:cubicBezTo>
                    <a:cubicBezTo>
                      <a:pt x="110" y="50"/>
                      <a:pt x="142" y="39"/>
                      <a:pt x="142" y="26"/>
                    </a:cubicBezTo>
                    <a:cubicBezTo>
                      <a:pt x="142" y="17"/>
                      <a:pt x="142" y="9"/>
                      <a:pt x="142" y="0"/>
                    </a:cubicBezTo>
                    <a:cubicBezTo>
                      <a:pt x="128" y="12"/>
                      <a:pt x="99" y="17"/>
                      <a:pt x="71" y="17"/>
                    </a:cubicBezTo>
                    <a:cubicBezTo>
                      <a:pt x="44" y="17"/>
                      <a:pt x="15" y="12"/>
                      <a:pt x="0" y="0"/>
                    </a:cubicBezTo>
                    <a:cubicBezTo>
                      <a:pt x="0" y="4"/>
                      <a:pt x="0" y="7"/>
                      <a:pt x="0" y="10"/>
                    </a:cubicBezTo>
                    <a:cubicBezTo>
                      <a:pt x="0" y="16"/>
                      <a:pt x="0" y="21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lose/>
                  </a:path>
                </a:pathLst>
              </a:custGeom>
              <a:solidFill>
                <a:srgbClr val="266A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1" name="Freeform 36"/>
              <p:cNvSpPr>
                <a:spLocks/>
              </p:cNvSpPr>
              <p:nvPr/>
            </p:nvSpPr>
            <p:spPr bwMode="auto">
              <a:xfrm>
                <a:off x="4292600" y="1951038"/>
                <a:ext cx="0" cy="3175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DAD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FFC000"/>
                  </a:solidFill>
                </a:endParaRPr>
              </a:p>
            </p:txBody>
          </p:sp>
        </p:grpSp>
        <p:sp>
          <p:nvSpPr>
            <p:cNvPr id="16" name="Freeform 56"/>
            <p:cNvSpPr>
              <a:spLocks/>
            </p:cNvSpPr>
            <p:nvPr/>
          </p:nvSpPr>
          <p:spPr bwMode="auto">
            <a:xfrm>
              <a:off x="6194714" y="2517225"/>
              <a:ext cx="46038" cy="30163"/>
            </a:xfrm>
            <a:custGeom>
              <a:avLst/>
              <a:gdLst>
                <a:gd name="T0" fmla="*/ 29 w 29"/>
                <a:gd name="T1" fmla="*/ 0 h 19"/>
                <a:gd name="T2" fmla="*/ 0 w 29"/>
                <a:gd name="T3" fmla="*/ 0 h 19"/>
                <a:gd name="T4" fmla="*/ 0 w 29"/>
                <a:gd name="T5" fmla="*/ 19 h 19"/>
                <a:gd name="T6" fmla="*/ 29 w 29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9">
                  <a:moveTo>
                    <a:pt x="29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29" y="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C000"/>
                </a:solidFill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802934" y="4840866"/>
            <a:ext cx="703471" cy="518618"/>
            <a:chOff x="2626661" y="3536273"/>
            <a:chExt cx="703471" cy="518618"/>
          </a:xfrm>
        </p:grpSpPr>
        <p:sp>
          <p:nvSpPr>
            <p:cNvPr id="59" name="Freeform 89"/>
            <p:cNvSpPr>
              <a:spLocks noEditPoints="1"/>
            </p:cNvSpPr>
            <p:nvPr/>
          </p:nvSpPr>
          <p:spPr bwMode="auto">
            <a:xfrm>
              <a:off x="2626661" y="3786904"/>
              <a:ext cx="703471" cy="267987"/>
            </a:xfrm>
            <a:custGeom>
              <a:avLst/>
              <a:gdLst>
                <a:gd name="T0" fmla="*/ 12 w 302"/>
                <a:gd name="T1" fmla="*/ 0 h 115"/>
                <a:gd name="T2" fmla="*/ 0 w 302"/>
                <a:gd name="T3" fmla="*/ 12 h 115"/>
                <a:gd name="T4" fmla="*/ 0 w 302"/>
                <a:gd name="T5" fmla="*/ 103 h 115"/>
                <a:gd name="T6" fmla="*/ 12 w 302"/>
                <a:gd name="T7" fmla="*/ 115 h 115"/>
                <a:gd name="T8" fmla="*/ 290 w 302"/>
                <a:gd name="T9" fmla="*/ 115 h 115"/>
                <a:gd name="T10" fmla="*/ 302 w 302"/>
                <a:gd name="T11" fmla="*/ 103 h 115"/>
                <a:gd name="T12" fmla="*/ 302 w 302"/>
                <a:gd name="T13" fmla="*/ 12 h 115"/>
                <a:gd name="T14" fmla="*/ 290 w 302"/>
                <a:gd name="T15" fmla="*/ 0 h 115"/>
                <a:gd name="T16" fmla="*/ 12 w 302"/>
                <a:gd name="T17" fmla="*/ 0 h 115"/>
                <a:gd name="T18" fmla="*/ 200 w 302"/>
                <a:gd name="T19" fmla="*/ 48 h 115"/>
                <a:gd name="T20" fmla="*/ 191 w 302"/>
                <a:gd name="T21" fmla="*/ 39 h 115"/>
                <a:gd name="T22" fmla="*/ 200 w 302"/>
                <a:gd name="T23" fmla="*/ 31 h 115"/>
                <a:gd name="T24" fmla="*/ 208 w 302"/>
                <a:gd name="T25" fmla="*/ 39 h 115"/>
                <a:gd name="T26" fmla="*/ 200 w 302"/>
                <a:gd name="T27" fmla="*/ 48 h 115"/>
                <a:gd name="T28" fmla="*/ 230 w 302"/>
                <a:gd name="T29" fmla="*/ 48 h 115"/>
                <a:gd name="T30" fmla="*/ 221 w 302"/>
                <a:gd name="T31" fmla="*/ 39 h 115"/>
                <a:gd name="T32" fmla="*/ 230 w 302"/>
                <a:gd name="T33" fmla="*/ 31 h 115"/>
                <a:gd name="T34" fmla="*/ 238 w 302"/>
                <a:gd name="T35" fmla="*/ 39 h 115"/>
                <a:gd name="T36" fmla="*/ 230 w 302"/>
                <a:gd name="T37" fmla="*/ 48 h 115"/>
                <a:gd name="T38" fmla="*/ 260 w 302"/>
                <a:gd name="T39" fmla="*/ 48 h 115"/>
                <a:gd name="T40" fmla="*/ 251 w 302"/>
                <a:gd name="T41" fmla="*/ 39 h 115"/>
                <a:gd name="T42" fmla="*/ 260 w 302"/>
                <a:gd name="T43" fmla="*/ 31 h 115"/>
                <a:gd name="T44" fmla="*/ 268 w 302"/>
                <a:gd name="T45" fmla="*/ 39 h 115"/>
                <a:gd name="T46" fmla="*/ 260 w 302"/>
                <a:gd name="T47" fmla="*/ 4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2" h="115">
                  <a:moveTo>
                    <a:pt x="12" y="0"/>
                  </a:moveTo>
                  <a:cubicBezTo>
                    <a:pt x="5" y="0"/>
                    <a:pt x="0" y="6"/>
                    <a:pt x="0" y="12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0"/>
                    <a:pt x="5" y="115"/>
                    <a:pt x="12" y="115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97" y="115"/>
                    <a:pt x="302" y="110"/>
                    <a:pt x="302" y="103"/>
                  </a:cubicBezTo>
                  <a:cubicBezTo>
                    <a:pt x="302" y="12"/>
                    <a:pt x="302" y="12"/>
                    <a:pt x="302" y="12"/>
                  </a:cubicBezTo>
                  <a:cubicBezTo>
                    <a:pt x="302" y="6"/>
                    <a:pt x="297" y="0"/>
                    <a:pt x="290" y="0"/>
                  </a:cubicBezTo>
                  <a:lnTo>
                    <a:pt x="12" y="0"/>
                  </a:lnTo>
                  <a:close/>
                  <a:moveTo>
                    <a:pt x="200" y="48"/>
                  </a:moveTo>
                  <a:cubicBezTo>
                    <a:pt x="195" y="48"/>
                    <a:pt x="191" y="44"/>
                    <a:pt x="191" y="39"/>
                  </a:cubicBezTo>
                  <a:cubicBezTo>
                    <a:pt x="191" y="35"/>
                    <a:pt x="195" y="31"/>
                    <a:pt x="200" y="31"/>
                  </a:cubicBezTo>
                  <a:cubicBezTo>
                    <a:pt x="205" y="31"/>
                    <a:pt x="208" y="35"/>
                    <a:pt x="208" y="39"/>
                  </a:cubicBezTo>
                  <a:cubicBezTo>
                    <a:pt x="208" y="44"/>
                    <a:pt x="205" y="48"/>
                    <a:pt x="200" y="48"/>
                  </a:cubicBezTo>
                  <a:close/>
                  <a:moveTo>
                    <a:pt x="230" y="48"/>
                  </a:moveTo>
                  <a:cubicBezTo>
                    <a:pt x="225" y="48"/>
                    <a:pt x="221" y="44"/>
                    <a:pt x="221" y="39"/>
                  </a:cubicBezTo>
                  <a:cubicBezTo>
                    <a:pt x="221" y="35"/>
                    <a:pt x="225" y="31"/>
                    <a:pt x="230" y="31"/>
                  </a:cubicBezTo>
                  <a:cubicBezTo>
                    <a:pt x="235" y="31"/>
                    <a:pt x="238" y="35"/>
                    <a:pt x="238" y="39"/>
                  </a:cubicBezTo>
                  <a:cubicBezTo>
                    <a:pt x="238" y="44"/>
                    <a:pt x="235" y="48"/>
                    <a:pt x="230" y="48"/>
                  </a:cubicBezTo>
                  <a:close/>
                  <a:moveTo>
                    <a:pt x="260" y="48"/>
                  </a:moveTo>
                  <a:cubicBezTo>
                    <a:pt x="255" y="48"/>
                    <a:pt x="251" y="44"/>
                    <a:pt x="251" y="39"/>
                  </a:cubicBezTo>
                  <a:cubicBezTo>
                    <a:pt x="251" y="35"/>
                    <a:pt x="255" y="31"/>
                    <a:pt x="260" y="31"/>
                  </a:cubicBezTo>
                  <a:cubicBezTo>
                    <a:pt x="265" y="31"/>
                    <a:pt x="268" y="35"/>
                    <a:pt x="268" y="39"/>
                  </a:cubicBezTo>
                  <a:cubicBezTo>
                    <a:pt x="268" y="44"/>
                    <a:pt x="265" y="48"/>
                    <a:pt x="260" y="48"/>
                  </a:cubicBezTo>
                  <a:close/>
                </a:path>
              </a:pathLst>
            </a:custGeom>
            <a:solidFill>
              <a:srgbClr val="266A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90"/>
            <p:cNvSpPr>
              <a:spLocks/>
            </p:cNvSpPr>
            <p:nvPr/>
          </p:nvSpPr>
          <p:spPr bwMode="auto">
            <a:xfrm>
              <a:off x="3063742" y="3536273"/>
              <a:ext cx="264997" cy="90995"/>
            </a:xfrm>
            <a:custGeom>
              <a:avLst/>
              <a:gdLst>
                <a:gd name="T0" fmla="*/ 1 w 70"/>
                <a:gd name="T1" fmla="*/ 16 h 24"/>
                <a:gd name="T2" fmla="*/ 1 w 70"/>
                <a:gd name="T3" fmla="*/ 16 h 24"/>
                <a:gd name="T4" fmla="*/ 0 w 70"/>
                <a:gd name="T5" fmla="*/ 19 h 24"/>
                <a:gd name="T6" fmla="*/ 4 w 70"/>
                <a:gd name="T7" fmla="*/ 24 h 24"/>
                <a:gd name="T8" fmla="*/ 7 w 70"/>
                <a:gd name="T9" fmla="*/ 22 h 24"/>
                <a:gd name="T10" fmla="*/ 7 w 70"/>
                <a:gd name="T11" fmla="*/ 22 h 24"/>
                <a:gd name="T12" fmla="*/ 35 w 70"/>
                <a:gd name="T13" fmla="*/ 8 h 24"/>
                <a:gd name="T14" fmla="*/ 63 w 70"/>
                <a:gd name="T15" fmla="*/ 22 h 24"/>
                <a:gd name="T16" fmla="*/ 63 w 70"/>
                <a:gd name="T17" fmla="*/ 22 h 24"/>
                <a:gd name="T18" fmla="*/ 66 w 70"/>
                <a:gd name="T19" fmla="*/ 24 h 24"/>
                <a:gd name="T20" fmla="*/ 70 w 70"/>
                <a:gd name="T21" fmla="*/ 19 h 24"/>
                <a:gd name="T22" fmla="*/ 69 w 70"/>
                <a:gd name="T23" fmla="*/ 16 h 24"/>
                <a:gd name="T24" fmla="*/ 35 w 70"/>
                <a:gd name="T25" fmla="*/ 0 h 24"/>
                <a:gd name="T26" fmla="*/ 1 w 70"/>
                <a:gd name="T27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24"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8"/>
                    <a:pt x="0" y="19"/>
                  </a:cubicBezTo>
                  <a:cubicBezTo>
                    <a:pt x="0" y="22"/>
                    <a:pt x="2" y="24"/>
                    <a:pt x="4" y="24"/>
                  </a:cubicBezTo>
                  <a:cubicBezTo>
                    <a:pt x="5" y="24"/>
                    <a:pt x="6" y="23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14" y="14"/>
                    <a:pt x="24" y="8"/>
                    <a:pt x="35" y="8"/>
                  </a:cubicBezTo>
                  <a:cubicBezTo>
                    <a:pt x="46" y="8"/>
                    <a:pt x="57" y="14"/>
                    <a:pt x="63" y="22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4" y="23"/>
                    <a:pt x="65" y="24"/>
                    <a:pt x="66" y="24"/>
                  </a:cubicBezTo>
                  <a:cubicBezTo>
                    <a:pt x="68" y="24"/>
                    <a:pt x="70" y="22"/>
                    <a:pt x="70" y="19"/>
                  </a:cubicBezTo>
                  <a:cubicBezTo>
                    <a:pt x="70" y="18"/>
                    <a:pt x="70" y="17"/>
                    <a:pt x="69" y="16"/>
                  </a:cubicBezTo>
                  <a:cubicBezTo>
                    <a:pt x="61" y="6"/>
                    <a:pt x="49" y="0"/>
                    <a:pt x="35" y="0"/>
                  </a:cubicBezTo>
                  <a:cubicBezTo>
                    <a:pt x="21" y="0"/>
                    <a:pt x="9" y="6"/>
                    <a:pt x="1" y="16"/>
                  </a:cubicBezTo>
                  <a:close/>
                </a:path>
              </a:pathLst>
            </a:custGeom>
            <a:solidFill>
              <a:srgbClr val="266A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91"/>
            <p:cNvSpPr>
              <a:spLocks/>
            </p:cNvSpPr>
            <p:nvPr/>
          </p:nvSpPr>
          <p:spPr bwMode="auto">
            <a:xfrm>
              <a:off x="3110035" y="3604919"/>
              <a:ext cx="172407" cy="71838"/>
            </a:xfrm>
            <a:custGeom>
              <a:avLst/>
              <a:gdLst>
                <a:gd name="T0" fmla="*/ 2 w 46"/>
                <a:gd name="T1" fmla="*/ 11 h 19"/>
                <a:gd name="T2" fmla="*/ 2 w 46"/>
                <a:gd name="T3" fmla="*/ 17 h 19"/>
                <a:gd name="T4" fmla="*/ 8 w 46"/>
                <a:gd name="T5" fmla="*/ 17 h 19"/>
                <a:gd name="T6" fmla="*/ 8 w 46"/>
                <a:gd name="T7" fmla="*/ 17 h 19"/>
                <a:gd name="T8" fmla="*/ 23 w 46"/>
                <a:gd name="T9" fmla="*/ 9 h 19"/>
                <a:gd name="T10" fmla="*/ 38 w 46"/>
                <a:gd name="T11" fmla="*/ 17 h 19"/>
                <a:gd name="T12" fmla="*/ 38 w 46"/>
                <a:gd name="T13" fmla="*/ 17 h 19"/>
                <a:gd name="T14" fmla="*/ 38 w 46"/>
                <a:gd name="T15" fmla="*/ 17 h 19"/>
                <a:gd name="T16" fmla="*/ 44 w 46"/>
                <a:gd name="T17" fmla="*/ 17 h 19"/>
                <a:gd name="T18" fmla="*/ 44 w 46"/>
                <a:gd name="T19" fmla="*/ 11 h 19"/>
                <a:gd name="T20" fmla="*/ 23 w 46"/>
                <a:gd name="T21" fmla="*/ 0 h 19"/>
                <a:gd name="T22" fmla="*/ 2 w 46"/>
                <a:gd name="T23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9">
                  <a:moveTo>
                    <a:pt x="2" y="11"/>
                  </a:moveTo>
                  <a:cubicBezTo>
                    <a:pt x="0" y="13"/>
                    <a:pt x="1" y="16"/>
                    <a:pt x="2" y="17"/>
                  </a:cubicBezTo>
                  <a:cubicBezTo>
                    <a:pt x="4" y="19"/>
                    <a:pt x="6" y="19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1" y="12"/>
                    <a:pt x="17" y="9"/>
                    <a:pt x="23" y="9"/>
                  </a:cubicBezTo>
                  <a:cubicBezTo>
                    <a:pt x="29" y="9"/>
                    <a:pt x="35" y="12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0" y="19"/>
                    <a:pt x="42" y="19"/>
                    <a:pt x="44" y="17"/>
                  </a:cubicBezTo>
                  <a:cubicBezTo>
                    <a:pt x="46" y="16"/>
                    <a:pt x="46" y="13"/>
                    <a:pt x="44" y="11"/>
                  </a:cubicBezTo>
                  <a:cubicBezTo>
                    <a:pt x="39" y="5"/>
                    <a:pt x="32" y="0"/>
                    <a:pt x="23" y="0"/>
                  </a:cubicBezTo>
                  <a:cubicBezTo>
                    <a:pt x="14" y="0"/>
                    <a:pt x="7" y="5"/>
                    <a:pt x="2" y="11"/>
                  </a:cubicBezTo>
                  <a:close/>
                </a:path>
              </a:pathLst>
            </a:custGeom>
            <a:solidFill>
              <a:srgbClr val="266A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92"/>
            <p:cNvSpPr>
              <a:spLocks noChangeArrowheads="1"/>
            </p:cNvSpPr>
            <p:nvPr/>
          </p:nvSpPr>
          <p:spPr bwMode="auto">
            <a:xfrm>
              <a:off x="3173889" y="3687926"/>
              <a:ext cx="44698" cy="44698"/>
            </a:xfrm>
            <a:prstGeom prst="ellipse">
              <a:avLst/>
            </a:prstGeom>
            <a:solidFill>
              <a:srgbClr val="266A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015" y="5546660"/>
            <a:ext cx="1001735" cy="500868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20" y="5550455"/>
            <a:ext cx="909587" cy="591925"/>
          </a:xfrm>
          <a:prstGeom prst="rect">
            <a:avLst/>
          </a:prstGeom>
        </p:spPr>
      </p:pic>
      <p:grpSp>
        <p:nvGrpSpPr>
          <p:cNvPr id="45" name="Group 44"/>
          <p:cNvGrpSpPr/>
          <p:nvPr/>
        </p:nvGrpSpPr>
        <p:grpSpPr>
          <a:xfrm>
            <a:off x="1501169" y="5448484"/>
            <a:ext cx="264997" cy="196351"/>
            <a:chOff x="3063742" y="3536273"/>
            <a:chExt cx="264997" cy="196351"/>
          </a:xfrm>
          <a:solidFill>
            <a:srgbClr val="0F5D3F"/>
          </a:solidFill>
        </p:grpSpPr>
        <p:sp>
          <p:nvSpPr>
            <p:cNvPr id="46" name="Freeform 90"/>
            <p:cNvSpPr>
              <a:spLocks/>
            </p:cNvSpPr>
            <p:nvPr/>
          </p:nvSpPr>
          <p:spPr bwMode="auto">
            <a:xfrm>
              <a:off x="3063742" y="3536273"/>
              <a:ext cx="264997" cy="90995"/>
            </a:xfrm>
            <a:custGeom>
              <a:avLst/>
              <a:gdLst>
                <a:gd name="T0" fmla="*/ 1 w 70"/>
                <a:gd name="T1" fmla="*/ 16 h 24"/>
                <a:gd name="T2" fmla="*/ 1 w 70"/>
                <a:gd name="T3" fmla="*/ 16 h 24"/>
                <a:gd name="T4" fmla="*/ 0 w 70"/>
                <a:gd name="T5" fmla="*/ 19 h 24"/>
                <a:gd name="T6" fmla="*/ 4 w 70"/>
                <a:gd name="T7" fmla="*/ 24 h 24"/>
                <a:gd name="T8" fmla="*/ 7 w 70"/>
                <a:gd name="T9" fmla="*/ 22 h 24"/>
                <a:gd name="T10" fmla="*/ 7 w 70"/>
                <a:gd name="T11" fmla="*/ 22 h 24"/>
                <a:gd name="T12" fmla="*/ 35 w 70"/>
                <a:gd name="T13" fmla="*/ 8 h 24"/>
                <a:gd name="T14" fmla="*/ 63 w 70"/>
                <a:gd name="T15" fmla="*/ 22 h 24"/>
                <a:gd name="T16" fmla="*/ 63 w 70"/>
                <a:gd name="T17" fmla="*/ 22 h 24"/>
                <a:gd name="T18" fmla="*/ 66 w 70"/>
                <a:gd name="T19" fmla="*/ 24 h 24"/>
                <a:gd name="T20" fmla="*/ 70 w 70"/>
                <a:gd name="T21" fmla="*/ 19 h 24"/>
                <a:gd name="T22" fmla="*/ 69 w 70"/>
                <a:gd name="T23" fmla="*/ 16 h 24"/>
                <a:gd name="T24" fmla="*/ 35 w 70"/>
                <a:gd name="T25" fmla="*/ 0 h 24"/>
                <a:gd name="T26" fmla="*/ 1 w 70"/>
                <a:gd name="T27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24"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8"/>
                    <a:pt x="0" y="19"/>
                  </a:cubicBezTo>
                  <a:cubicBezTo>
                    <a:pt x="0" y="22"/>
                    <a:pt x="2" y="24"/>
                    <a:pt x="4" y="24"/>
                  </a:cubicBezTo>
                  <a:cubicBezTo>
                    <a:pt x="5" y="24"/>
                    <a:pt x="6" y="23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14" y="14"/>
                    <a:pt x="24" y="8"/>
                    <a:pt x="35" y="8"/>
                  </a:cubicBezTo>
                  <a:cubicBezTo>
                    <a:pt x="46" y="8"/>
                    <a:pt x="57" y="14"/>
                    <a:pt x="63" y="22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4" y="23"/>
                    <a:pt x="65" y="24"/>
                    <a:pt x="66" y="24"/>
                  </a:cubicBezTo>
                  <a:cubicBezTo>
                    <a:pt x="68" y="24"/>
                    <a:pt x="70" y="22"/>
                    <a:pt x="70" y="19"/>
                  </a:cubicBezTo>
                  <a:cubicBezTo>
                    <a:pt x="70" y="18"/>
                    <a:pt x="70" y="17"/>
                    <a:pt x="69" y="16"/>
                  </a:cubicBezTo>
                  <a:cubicBezTo>
                    <a:pt x="61" y="6"/>
                    <a:pt x="49" y="0"/>
                    <a:pt x="35" y="0"/>
                  </a:cubicBezTo>
                  <a:cubicBezTo>
                    <a:pt x="21" y="0"/>
                    <a:pt x="9" y="6"/>
                    <a:pt x="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91"/>
            <p:cNvSpPr>
              <a:spLocks/>
            </p:cNvSpPr>
            <p:nvPr/>
          </p:nvSpPr>
          <p:spPr bwMode="auto">
            <a:xfrm>
              <a:off x="3110035" y="3604919"/>
              <a:ext cx="172407" cy="71838"/>
            </a:xfrm>
            <a:custGeom>
              <a:avLst/>
              <a:gdLst>
                <a:gd name="T0" fmla="*/ 2 w 46"/>
                <a:gd name="T1" fmla="*/ 11 h 19"/>
                <a:gd name="T2" fmla="*/ 2 w 46"/>
                <a:gd name="T3" fmla="*/ 17 h 19"/>
                <a:gd name="T4" fmla="*/ 8 w 46"/>
                <a:gd name="T5" fmla="*/ 17 h 19"/>
                <a:gd name="T6" fmla="*/ 8 w 46"/>
                <a:gd name="T7" fmla="*/ 17 h 19"/>
                <a:gd name="T8" fmla="*/ 23 w 46"/>
                <a:gd name="T9" fmla="*/ 9 h 19"/>
                <a:gd name="T10" fmla="*/ 38 w 46"/>
                <a:gd name="T11" fmla="*/ 17 h 19"/>
                <a:gd name="T12" fmla="*/ 38 w 46"/>
                <a:gd name="T13" fmla="*/ 17 h 19"/>
                <a:gd name="T14" fmla="*/ 38 w 46"/>
                <a:gd name="T15" fmla="*/ 17 h 19"/>
                <a:gd name="T16" fmla="*/ 44 w 46"/>
                <a:gd name="T17" fmla="*/ 17 h 19"/>
                <a:gd name="T18" fmla="*/ 44 w 46"/>
                <a:gd name="T19" fmla="*/ 11 h 19"/>
                <a:gd name="T20" fmla="*/ 23 w 46"/>
                <a:gd name="T21" fmla="*/ 0 h 19"/>
                <a:gd name="T22" fmla="*/ 2 w 46"/>
                <a:gd name="T23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9">
                  <a:moveTo>
                    <a:pt x="2" y="11"/>
                  </a:moveTo>
                  <a:cubicBezTo>
                    <a:pt x="0" y="13"/>
                    <a:pt x="1" y="16"/>
                    <a:pt x="2" y="17"/>
                  </a:cubicBezTo>
                  <a:cubicBezTo>
                    <a:pt x="4" y="19"/>
                    <a:pt x="6" y="19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1" y="12"/>
                    <a:pt x="17" y="9"/>
                    <a:pt x="23" y="9"/>
                  </a:cubicBezTo>
                  <a:cubicBezTo>
                    <a:pt x="29" y="9"/>
                    <a:pt x="35" y="12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0" y="19"/>
                    <a:pt x="42" y="19"/>
                    <a:pt x="44" y="17"/>
                  </a:cubicBezTo>
                  <a:cubicBezTo>
                    <a:pt x="46" y="16"/>
                    <a:pt x="46" y="13"/>
                    <a:pt x="44" y="11"/>
                  </a:cubicBezTo>
                  <a:cubicBezTo>
                    <a:pt x="39" y="5"/>
                    <a:pt x="32" y="0"/>
                    <a:pt x="23" y="0"/>
                  </a:cubicBezTo>
                  <a:cubicBezTo>
                    <a:pt x="14" y="0"/>
                    <a:pt x="7" y="5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Oval 92"/>
            <p:cNvSpPr>
              <a:spLocks noChangeArrowheads="1"/>
            </p:cNvSpPr>
            <p:nvPr/>
          </p:nvSpPr>
          <p:spPr bwMode="auto">
            <a:xfrm>
              <a:off x="3173889" y="3687926"/>
              <a:ext cx="44698" cy="4469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9" name="Freeform 8"/>
          <p:cNvSpPr>
            <a:spLocks/>
          </p:cNvSpPr>
          <p:nvPr/>
        </p:nvSpPr>
        <p:spPr bwMode="auto">
          <a:xfrm>
            <a:off x="5604002" y="3023892"/>
            <a:ext cx="1361189" cy="910259"/>
          </a:xfrm>
          <a:custGeom>
            <a:avLst/>
            <a:gdLst>
              <a:gd name="T0" fmla="*/ 887 w 891"/>
              <a:gd name="T1" fmla="*/ 432 h 595"/>
              <a:gd name="T2" fmla="*/ 891 w 891"/>
              <a:gd name="T3" fmla="*/ 432 h 595"/>
              <a:gd name="T4" fmla="*/ 766 w 891"/>
              <a:gd name="T5" fmla="*/ 271 h 595"/>
              <a:gd name="T6" fmla="*/ 765 w 891"/>
              <a:gd name="T7" fmla="*/ 274 h 595"/>
              <a:gd name="T8" fmla="*/ 769 w 891"/>
              <a:gd name="T9" fmla="*/ 275 h 595"/>
              <a:gd name="T10" fmla="*/ 770 w 891"/>
              <a:gd name="T11" fmla="*/ 259 h 595"/>
              <a:gd name="T12" fmla="*/ 728 w 891"/>
              <a:gd name="T13" fmla="*/ 155 h 595"/>
              <a:gd name="T14" fmla="*/ 626 w 891"/>
              <a:gd name="T15" fmla="*/ 112 h 595"/>
              <a:gd name="T16" fmla="*/ 574 w 891"/>
              <a:gd name="T17" fmla="*/ 122 h 595"/>
              <a:gd name="T18" fmla="*/ 576 w 891"/>
              <a:gd name="T19" fmla="*/ 125 h 595"/>
              <a:gd name="T20" fmla="*/ 580 w 891"/>
              <a:gd name="T21" fmla="*/ 124 h 595"/>
              <a:gd name="T22" fmla="*/ 415 w 891"/>
              <a:gd name="T23" fmla="*/ 0 h 595"/>
              <a:gd name="T24" fmla="*/ 291 w 891"/>
              <a:gd name="T25" fmla="*/ 54 h 595"/>
              <a:gd name="T26" fmla="*/ 294 w 891"/>
              <a:gd name="T27" fmla="*/ 57 h 595"/>
              <a:gd name="T28" fmla="*/ 295 w 891"/>
              <a:gd name="T29" fmla="*/ 53 h 595"/>
              <a:gd name="T30" fmla="*/ 253 w 891"/>
              <a:gd name="T31" fmla="*/ 47 h 595"/>
              <a:gd name="T32" fmla="*/ 138 w 891"/>
              <a:gd name="T33" fmla="*/ 96 h 595"/>
              <a:gd name="T34" fmla="*/ 91 w 891"/>
              <a:gd name="T35" fmla="*/ 214 h 595"/>
              <a:gd name="T36" fmla="*/ 104 w 891"/>
              <a:gd name="T37" fmla="*/ 281 h 595"/>
              <a:gd name="T38" fmla="*/ 108 w 891"/>
              <a:gd name="T39" fmla="*/ 280 h 595"/>
              <a:gd name="T40" fmla="*/ 107 w 891"/>
              <a:gd name="T41" fmla="*/ 276 h 595"/>
              <a:gd name="T42" fmla="*/ 0 w 891"/>
              <a:gd name="T43" fmla="*/ 432 h 595"/>
              <a:gd name="T44" fmla="*/ 143 w 891"/>
              <a:gd name="T45" fmla="*/ 595 h 595"/>
              <a:gd name="T46" fmla="*/ 143 w 891"/>
              <a:gd name="T47" fmla="*/ 595 h 595"/>
              <a:gd name="T48" fmla="*/ 754 w 891"/>
              <a:gd name="T49" fmla="*/ 595 h 595"/>
              <a:gd name="T50" fmla="*/ 754 w 891"/>
              <a:gd name="T51" fmla="*/ 595 h 595"/>
              <a:gd name="T52" fmla="*/ 851 w 891"/>
              <a:gd name="T53" fmla="*/ 539 h 595"/>
              <a:gd name="T54" fmla="*/ 891 w 891"/>
              <a:gd name="T55" fmla="*/ 432 h 595"/>
              <a:gd name="T56" fmla="*/ 887 w 891"/>
              <a:gd name="T57" fmla="*/ 432 h 595"/>
              <a:gd name="T58" fmla="*/ 883 w 891"/>
              <a:gd name="T59" fmla="*/ 432 h 595"/>
              <a:gd name="T60" fmla="*/ 845 w 891"/>
              <a:gd name="T61" fmla="*/ 533 h 595"/>
              <a:gd name="T62" fmla="*/ 753 w 891"/>
              <a:gd name="T63" fmla="*/ 587 h 595"/>
              <a:gd name="T64" fmla="*/ 754 w 891"/>
              <a:gd name="T65" fmla="*/ 591 h 595"/>
              <a:gd name="T66" fmla="*/ 754 w 891"/>
              <a:gd name="T67" fmla="*/ 587 h 595"/>
              <a:gd name="T68" fmla="*/ 143 w 891"/>
              <a:gd name="T69" fmla="*/ 587 h 595"/>
              <a:gd name="T70" fmla="*/ 143 w 891"/>
              <a:gd name="T71" fmla="*/ 591 h 595"/>
              <a:gd name="T72" fmla="*/ 143 w 891"/>
              <a:gd name="T73" fmla="*/ 587 h 595"/>
              <a:gd name="T74" fmla="*/ 8 w 891"/>
              <a:gd name="T75" fmla="*/ 432 h 595"/>
              <a:gd name="T76" fmla="*/ 109 w 891"/>
              <a:gd name="T77" fmla="*/ 284 h 595"/>
              <a:gd name="T78" fmla="*/ 113 w 891"/>
              <a:gd name="T79" fmla="*/ 282 h 595"/>
              <a:gd name="T80" fmla="*/ 112 w 891"/>
              <a:gd name="T81" fmla="*/ 278 h 595"/>
              <a:gd name="T82" fmla="*/ 99 w 891"/>
              <a:gd name="T83" fmla="*/ 214 h 595"/>
              <a:gd name="T84" fmla="*/ 144 w 891"/>
              <a:gd name="T85" fmla="*/ 102 h 595"/>
              <a:gd name="T86" fmla="*/ 253 w 891"/>
              <a:gd name="T87" fmla="*/ 55 h 595"/>
              <a:gd name="T88" fmla="*/ 293 w 891"/>
              <a:gd name="T89" fmla="*/ 61 h 595"/>
              <a:gd name="T90" fmla="*/ 296 w 891"/>
              <a:gd name="T91" fmla="*/ 61 h 595"/>
              <a:gd name="T92" fmla="*/ 297 w 891"/>
              <a:gd name="T93" fmla="*/ 60 h 595"/>
              <a:gd name="T94" fmla="*/ 415 w 891"/>
              <a:gd name="T95" fmla="*/ 8 h 595"/>
              <a:gd name="T96" fmla="*/ 572 w 891"/>
              <a:gd name="T97" fmla="*/ 126 h 595"/>
              <a:gd name="T98" fmla="*/ 573 w 891"/>
              <a:gd name="T99" fmla="*/ 131 h 595"/>
              <a:gd name="T100" fmla="*/ 577 w 891"/>
              <a:gd name="T101" fmla="*/ 129 h 595"/>
              <a:gd name="T102" fmla="*/ 626 w 891"/>
              <a:gd name="T103" fmla="*/ 120 h 595"/>
              <a:gd name="T104" fmla="*/ 722 w 891"/>
              <a:gd name="T105" fmla="*/ 160 h 595"/>
              <a:gd name="T106" fmla="*/ 762 w 891"/>
              <a:gd name="T107" fmla="*/ 259 h 595"/>
              <a:gd name="T108" fmla="*/ 761 w 891"/>
              <a:gd name="T109" fmla="*/ 274 h 595"/>
              <a:gd name="T110" fmla="*/ 761 w 891"/>
              <a:gd name="T111" fmla="*/ 278 h 595"/>
              <a:gd name="T112" fmla="*/ 764 w 891"/>
              <a:gd name="T113" fmla="*/ 278 h 595"/>
              <a:gd name="T114" fmla="*/ 883 w 891"/>
              <a:gd name="T115" fmla="*/ 432 h 595"/>
              <a:gd name="T116" fmla="*/ 887 w 891"/>
              <a:gd name="T117" fmla="*/ 432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91" h="595">
                <a:moveTo>
                  <a:pt x="887" y="432"/>
                </a:moveTo>
                <a:cubicBezTo>
                  <a:pt x="891" y="432"/>
                  <a:pt x="891" y="432"/>
                  <a:pt x="891" y="432"/>
                </a:cubicBezTo>
                <a:cubicBezTo>
                  <a:pt x="891" y="353"/>
                  <a:pt x="838" y="287"/>
                  <a:pt x="766" y="271"/>
                </a:cubicBezTo>
                <a:cubicBezTo>
                  <a:pt x="765" y="274"/>
                  <a:pt x="765" y="274"/>
                  <a:pt x="765" y="274"/>
                </a:cubicBezTo>
                <a:cubicBezTo>
                  <a:pt x="769" y="275"/>
                  <a:pt x="769" y="275"/>
                  <a:pt x="769" y="275"/>
                </a:cubicBezTo>
                <a:cubicBezTo>
                  <a:pt x="770" y="270"/>
                  <a:pt x="770" y="264"/>
                  <a:pt x="770" y="259"/>
                </a:cubicBezTo>
                <a:cubicBezTo>
                  <a:pt x="770" y="218"/>
                  <a:pt x="754" y="182"/>
                  <a:pt x="728" y="155"/>
                </a:cubicBezTo>
                <a:cubicBezTo>
                  <a:pt x="702" y="128"/>
                  <a:pt x="666" y="112"/>
                  <a:pt x="626" y="112"/>
                </a:cubicBezTo>
                <a:cubicBezTo>
                  <a:pt x="608" y="112"/>
                  <a:pt x="590" y="115"/>
                  <a:pt x="574" y="122"/>
                </a:cubicBezTo>
                <a:cubicBezTo>
                  <a:pt x="576" y="125"/>
                  <a:pt x="576" y="125"/>
                  <a:pt x="576" y="125"/>
                </a:cubicBezTo>
                <a:cubicBezTo>
                  <a:pt x="580" y="124"/>
                  <a:pt x="580" y="124"/>
                  <a:pt x="580" y="124"/>
                </a:cubicBezTo>
                <a:cubicBezTo>
                  <a:pt x="558" y="52"/>
                  <a:pt x="493" y="0"/>
                  <a:pt x="415" y="0"/>
                </a:cubicBezTo>
                <a:cubicBezTo>
                  <a:pt x="367" y="0"/>
                  <a:pt x="323" y="21"/>
                  <a:pt x="291" y="54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95" y="53"/>
                  <a:pt x="295" y="53"/>
                  <a:pt x="295" y="53"/>
                </a:cubicBezTo>
                <a:cubicBezTo>
                  <a:pt x="282" y="49"/>
                  <a:pt x="268" y="47"/>
                  <a:pt x="253" y="47"/>
                </a:cubicBezTo>
                <a:cubicBezTo>
                  <a:pt x="208" y="47"/>
                  <a:pt x="168" y="66"/>
                  <a:pt x="138" y="96"/>
                </a:cubicBezTo>
                <a:cubicBezTo>
                  <a:pt x="109" y="127"/>
                  <a:pt x="91" y="168"/>
                  <a:pt x="91" y="214"/>
                </a:cubicBezTo>
                <a:cubicBezTo>
                  <a:pt x="91" y="238"/>
                  <a:pt x="96" y="261"/>
                  <a:pt x="104" y="281"/>
                </a:cubicBezTo>
                <a:cubicBezTo>
                  <a:pt x="108" y="280"/>
                  <a:pt x="108" y="280"/>
                  <a:pt x="108" y="280"/>
                </a:cubicBezTo>
                <a:cubicBezTo>
                  <a:pt x="107" y="276"/>
                  <a:pt x="107" y="276"/>
                  <a:pt x="107" y="276"/>
                </a:cubicBezTo>
                <a:cubicBezTo>
                  <a:pt x="44" y="299"/>
                  <a:pt x="0" y="360"/>
                  <a:pt x="0" y="432"/>
                </a:cubicBezTo>
                <a:cubicBezTo>
                  <a:pt x="0" y="517"/>
                  <a:pt x="62" y="586"/>
                  <a:pt x="143" y="595"/>
                </a:cubicBezTo>
                <a:cubicBezTo>
                  <a:pt x="143" y="595"/>
                  <a:pt x="143" y="595"/>
                  <a:pt x="143" y="595"/>
                </a:cubicBezTo>
                <a:cubicBezTo>
                  <a:pt x="754" y="595"/>
                  <a:pt x="754" y="595"/>
                  <a:pt x="754" y="595"/>
                </a:cubicBezTo>
                <a:cubicBezTo>
                  <a:pt x="754" y="595"/>
                  <a:pt x="754" y="595"/>
                  <a:pt x="754" y="595"/>
                </a:cubicBezTo>
                <a:cubicBezTo>
                  <a:pt x="792" y="588"/>
                  <a:pt x="826" y="568"/>
                  <a:pt x="851" y="539"/>
                </a:cubicBezTo>
                <a:cubicBezTo>
                  <a:pt x="876" y="510"/>
                  <a:pt x="891" y="473"/>
                  <a:pt x="891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3" y="432"/>
                  <a:pt x="883" y="432"/>
                  <a:pt x="883" y="432"/>
                </a:cubicBezTo>
                <a:cubicBezTo>
                  <a:pt x="883" y="471"/>
                  <a:pt x="869" y="506"/>
                  <a:pt x="845" y="533"/>
                </a:cubicBezTo>
                <a:cubicBezTo>
                  <a:pt x="821" y="561"/>
                  <a:pt x="789" y="580"/>
                  <a:pt x="753" y="587"/>
                </a:cubicBezTo>
                <a:cubicBezTo>
                  <a:pt x="754" y="591"/>
                  <a:pt x="754" y="591"/>
                  <a:pt x="754" y="591"/>
                </a:cubicBezTo>
                <a:cubicBezTo>
                  <a:pt x="754" y="587"/>
                  <a:pt x="754" y="587"/>
                  <a:pt x="754" y="587"/>
                </a:cubicBezTo>
                <a:cubicBezTo>
                  <a:pt x="143" y="587"/>
                  <a:pt x="143" y="587"/>
                  <a:pt x="143" y="587"/>
                </a:cubicBezTo>
                <a:cubicBezTo>
                  <a:pt x="143" y="591"/>
                  <a:pt x="143" y="591"/>
                  <a:pt x="143" y="591"/>
                </a:cubicBezTo>
                <a:cubicBezTo>
                  <a:pt x="143" y="587"/>
                  <a:pt x="143" y="587"/>
                  <a:pt x="143" y="587"/>
                </a:cubicBezTo>
                <a:cubicBezTo>
                  <a:pt x="67" y="578"/>
                  <a:pt x="8" y="513"/>
                  <a:pt x="8" y="432"/>
                </a:cubicBezTo>
                <a:cubicBezTo>
                  <a:pt x="8" y="363"/>
                  <a:pt x="50" y="305"/>
                  <a:pt x="109" y="284"/>
                </a:cubicBezTo>
                <a:cubicBezTo>
                  <a:pt x="113" y="282"/>
                  <a:pt x="113" y="282"/>
                  <a:pt x="113" y="282"/>
                </a:cubicBezTo>
                <a:cubicBezTo>
                  <a:pt x="112" y="278"/>
                  <a:pt x="112" y="278"/>
                  <a:pt x="112" y="278"/>
                </a:cubicBezTo>
                <a:cubicBezTo>
                  <a:pt x="103" y="259"/>
                  <a:pt x="99" y="237"/>
                  <a:pt x="99" y="214"/>
                </a:cubicBezTo>
                <a:cubicBezTo>
                  <a:pt x="99" y="170"/>
                  <a:pt x="116" y="131"/>
                  <a:pt x="144" y="102"/>
                </a:cubicBezTo>
                <a:cubicBezTo>
                  <a:pt x="172" y="73"/>
                  <a:pt x="211" y="55"/>
                  <a:pt x="253" y="55"/>
                </a:cubicBezTo>
                <a:cubicBezTo>
                  <a:pt x="267" y="55"/>
                  <a:pt x="280" y="57"/>
                  <a:pt x="293" y="61"/>
                </a:cubicBezTo>
                <a:cubicBezTo>
                  <a:pt x="296" y="61"/>
                  <a:pt x="296" y="61"/>
                  <a:pt x="296" y="61"/>
                </a:cubicBezTo>
                <a:cubicBezTo>
                  <a:pt x="297" y="60"/>
                  <a:pt x="297" y="60"/>
                  <a:pt x="297" y="60"/>
                </a:cubicBezTo>
                <a:cubicBezTo>
                  <a:pt x="327" y="28"/>
                  <a:pt x="369" y="8"/>
                  <a:pt x="415" y="8"/>
                </a:cubicBezTo>
                <a:cubicBezTo>
                  <a:pt x="489" y="8"/>
                  <a:pt x="551" y="58"/>
                  <a:pt x="572" y="126"/>
                </a:cubicBezTo>
                <a:cubicBezTo>
                  <a:pt x="573" y="131"/>
                  <a:pt x="573" y="131"/>
                  <a:pt x="573" y="131"/>
                </a:cubicBezTo>
                <a:cubicBezTo>
                  <a:pt x="577" y="129"/>
                  <a:pt x="577" y="129"/>
                  <a:pt x="577" y="129"/>
                </a:cubicBezTo>
                <a:cubicBezTo>
                  <a:pt x="593" y="123"/>
                  <a:pt x="609" y="120"/>
                  <a:pt x="626" y="120"/>
                </a:cubicBezTo>
                <a:cubicBezTo>
                  <a:pt x="664" y="120"/>
                  <a:pt x="698" y="135"/>
                  <a:pt x="722" y="160"/>
                </a:cubicBezTo>
                <a:cubicBezTo>
                  <a:pt x="747" y="186"/>
                  <a:pt x="762" y="221"/>
                  <a:pt x="762" y="259"/>
                </a:cubicBezTo>
                <a:cubicBezTo>
                  <a:pt x="762" y="264"/>
                  <a:pt x="762" y="269"/>
                  <a:pt x="761" y="274"/>
                </a:cubicBezTo>
                <a:cubicBezTo>
                  <a:pt x="761" y="278"/>
                  <a:pt x="761" y="278"/>
                  <a:pt x="761" y="278"/>
                </a:cubicBezTo>
                <a:cubicBezTo>
                  <a:pt x="764" y="278"/>
                  <a:pt x="764" y="278"/>
                  <a:pt x="764" y="278"/>
                </a:cubicBezTo>
                <a:cubicBezTo>
                  <a:pt x="832" y="294"/>
                  <a:pt x="883" y="357"/>
                  <a:pt x="883" y="432"/>
                </a:cubicBezTo>
                <a:cubicBezTo>
                  <a:pt x="887" y="432"/>
                  <a:pt x="887" y="432"/>
                  <a:pt x="887" y="432"/>
                </a:cubicBezTo>
              </a:path>
            </a:pathLst>
          </a:custGeom>
          <a:blipFill>
            <a:blip r:embed="rId5"/>
            <a:tile tx="0" ty="0" sx="100000" sy="100000" flip="none" algn="tl"/>
          </a:blipFill>
          <a:ln w="76200">
            <a:solidFill>
              <a:schemeClr val="accent1"/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4134598" y="2093873"/>
            <a:ext cx="3055485" cy="715089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</a:rPr>
              <a:t>DATA</a:t>
            </a:r>
          </a:p>
          <a:p>
            <a:pPr marL="111125" indent="-1111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</a:rPr>
              <a:t>Engineering, Scientific, and Field</a:t>
            </a:r>
          </a:p>
          <a:p>
            <a:pPr marL="111125" indent="-1111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</a:rPr>
              <a:t>Business and Transactional</a:t>
            </a:r>
          </a:p>
        </p:txBody>
      </p:sp>
      <p:sp>
        <p:nvSpPr>
          <p:cNvPr id="3" name="Freeform 2"/>
          <p:cNvSpPr/>
          <p:nvPr/>
        </p:nvSpPr>
        <p:spPr>
          <a:xfrm>
            <a:off x="2304700" y="3566010"/>
            <a:ext cx="1505300" cy="1007622"/>
          </a:xfrm>
          <a:custGeom>
            <a:avLst/>
            <a:gdLst>
              <a:gd name="connsiteX0" fmla="*/ 19164 w 2099173"/>
              <a:gd name="connsiteY0" fmla="*/ 1532054 h 1532054"/>
              <a:gd name="connsiteX1" fmla="*/ 300518 w 2099173"/>
              <a:gd name="connsiteY1" fmla="*/ 205671 h 1532054"/>
              <a:gd name="connsiteX2" fmla="*/ 2099173 w 2099173"/>
              <a:gd name="connsiteY2" fmla="*/ 4704 h 1532054"/>
              <a:gd name="connsiteX3" fmla="*/ 2099173 w 2099173"/>
              <a:gd name="connsiteY3" fmla="*/ 4704 h 1532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9173" h="1532054">
                <a:moveTo>
                  <a:pt x="19164" y="1532054"/>
                </a:moveTo>
                <a:cubicBezTo>
                  <a:pt x="-13493" y="996141"/>
                  <a:pt x="-46150" y="460229"/>
                  <a:pt x="300518" y="205671"/>
                </a:cubicBezTo>
                <a:cubicBezTo>
                  <a:pt x="647186" y="-48887"/>
                  <a:pt x="2099173" y="4704"/>
                  <a:pt x="2099173" y="4704"/>
                </a:cubicBezTo>
                <a:lnTo>
                  <a:pt x="2099173" y="4704"/>
                </a:lnTo>
              </a:path>
            </a:pathLst>
          </a:custGeom>
          <a:noFill/>
          <a:ln w="76200">
            <a:solidFill>
              <a:schemeClr val="tx2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 flipH="1">
            <a:off x="7376115" y="3726495"/>
            <a:ext cx="1505300" cy="1007622"/>
          </a:xfrm>
          <a:custGeom>
            <a:avLst/>
            <a:gdLst>
              <a:gd name="connsiteX0" fmla="*/ 19164 w 2099173"/>
              <a:gd name="connsiteY0" fmla="*/ 1532054 h 1532054"/>
              <a:gd name="connsiteX1" fmla="*/ 300518 w 2099173"/>
              <a:gd name="connsiteY1" fmla="*/ 205671 h 1532054"/>
              <a:gd name="connsiteX2" fmla="*/ 2099173 w 2099173"/>
              <a:gd name="connsiteY2" fmla="*/ 4704 h 1532054"/>
              <a:gd name="connsiteX3" fmla="*/ 2099173 w 2099173"/>
              <a:gd name="connsiteY3" fmla="*/ 4704 h 1532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9173" h="1532054">
                <a:moveTo>
                  <a:pt x="19164" y="1532054"/>
                </a:moveTo>
                <a:cubicBezTo>
                  <a:pt x="-13493" y="996141"/>
                  <a:pt x="-46150" y="460229"/>
                  <a:pt x="300518" y="205671"/>
                </a:cubicBezTo>
                <a:cubicBezTo>
                  <a:pt x="647186" y="-48887"/>
                  <a:pt x="2099173" y="4704"/>
                  <a:pt x="2099173" y="4704"/>
                </a:cubicBezTo>
                <a:lnTo>
                  <a:pt x="2099173" y="4704"/>
                </a:lnTo>
              </a:path>
            </a:pathLst>
          </a:custGeom>
          <a:noFill/>
          <a:ln w="76200">
            <a:solidFill>
              <a:schemeClr val="tx2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888" y="5079088"/>
            <a:ext cx="530323" cy="1013154"/>
          </a:xfrm>
          <a:prstGeom prst="rect">
            <a:avLst/>
          </a:prstGeom>
        </p:spPr>
      </p:pic>
      <p:sp>
        <p:nvSpPr>
          <p:cNvPr id="52" name="Freeform 51"/>
          <p:cNvSpPr/>
          <p:nvPr/>
        </p:nvSpPr>
        <p:spPr>
          <a:xfrm flipH="1" flipV="1">
            <a:off x="7376115" y="2430291"/>
            <a:ext cx="1505300" cy="1007622"/>
          </a:xfrm>
          <a:custGeom>
            <a:avLst/>
            <a:gdLst>
              <a:gd name="connsiteX0" fmla="*/ 19164 w 2099173"/>
              <a:gd name="connsiteY0" fmla="*/ 1532054 h 1532054"/>
              <a:gd name="connsiteX1" fmla="*/ 300518 w 2099173"/>
              <a:gd name="connsiteY1" fmla="*/ 205671 h 1532054"/>
              <a:gd name="connsiteX2" fmla="*/ 2099173 w 2099173"/>
              <a:gd name="connsiteY2" fmla="*/ 4704 h 1532054"/>
              <a:gd name="connsiteX3" fmla="*/ 2099173 w 2099173"/>
              <a:gd name="connsiteY3" fmla="*/ 4704 h 1532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9173" h="1532054">
                <a:moveTo>
                  <a:pt x="19164" y="1532054"/>
                </a:moveTo>
                <a:cubicBezTo>
                  <a:pt x="-13493" y="996141"/>
                  <a:pt x="-46150" y="460229"/>
                  <a:pt x="300518" y="205671"/>
                </a:cubicBezTo>
                <a:cubicBezTo>
                  <a:pt x="647186" y="-48887"/>
                  <a:pt x="2099173" y="4704"/>
                  <a:pt x="2099173" y="4704"/>
                </a:cubicBezTo>
                <a:lnTo>
                  <a:pt x="2099173" y="4704"/>
                </a:lnTo>
              </a:path>
            </a:pathLst>
          </a:custGeom>
          <a:noFill/>
          <a:ln w="76200">
            <a:solidFill>
              <a:schemeClr val="tx2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838200" y="2031088"/>
            <a:ext cx="2989785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149987" dist="250190" dir="270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b="1" dirty="0"/>
              <a:t>MATLAB Analytics work with </a:t>
            </a:r>
            <a:r>
              <a:rPr lang="en-US" sz="16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business, scientific,</a:t>
            </a:r>
            <a:r>
              <a:rPr lang="en-US" sz="16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16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engineering data</a:t>
            </a:r>
            <a:endParaRPr lang="en-US" sz="1600" b="1" dirty="0">
              <a:solidFill>
                <a:schemeClr val="accent4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9677400" y="1259968"/>
            <a:ext cx="1923720" cy="14642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149987" dist="250190" dir="270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b="1" dirty="0"/>
              <a:t>MATLAB lets </a:t>
            </a:r>
            <a:r>
              <a:rPr lang="en-US" sz="16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domain experts do Data Science </a:t>
            </a:r>
            <a:r>
              <a:rPr lang="en-US" sz="1600" b="1" u="sng" dirty="0"/>
              <a:t>themselves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505200" y="1600200"/>
            <a:ext cx="533400" cy="533400"/>
            <a:chOff x="2743200" y="2057400"/>
            <a:chExt cx="533400" cy="533400"/>
          </a:xfrm>
        </p:grpSpPr>
        <p:sp>
          <p:nvSpPr>
            <p:cNvPr id="78" name="Oval 77"/>
            <p:cNvSpPr/>
            <p:nvPr/>
          </p:nvSpPr>
          <p:spPr>
            <a:xfrm>
              <a:off x="2743200" y="2057400"/>
              <a:ext cx="533400" cy="533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</a:gradFill>
            <a:ln w="38100">
              <a:solidFill>
                <a:srgbClr val="0000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TextBox 11"/>
            <p:cNvSpPr txBox="1"/>
            <p:nvPr/>
          </p:nvSpPr>
          <p:spPr>
            <a:xfrm>
              <a:off x="2819400" y="2057400"/>
              <a:ext cx="385042" cy="52322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FFC000"/>
                  </a:solidFill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11277600" y="838200"/>
            <a:ext cx="533400" cy="533400"/>
            <a:chOff x="2743200" y="2057400"/>
            <a:chExt cx="533400" cy="533400"/>
          </a:xfrm>
        </p:grpSpPr>
        <p:sp>
          <p:nvSpPr>
            <p:cNvPr id="81" name="Oval 80"/>
            <p:cNvSpPr/>
            <p:nvPr/>
          </p:nvSpPr>
          <p:spPr>
            <a:xfrm>
              <a:off x="2743200" y="2057400"/>
              <a:ext cx="533400" cy="533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</a:gradFill>
            <a:ln w="38100">
              <a:solidFill>
                <a:srgbClr val="0000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TextBox 11"/>
            <p:cNvSpPr txBox="1"/>
            <p:nvPr/>
          </p:nvSpPr>
          <p:spPr>
            <a:xfrm>
              <a:off x="2819400" y="2057400"/>
              <a:ext cx="385042" cy="52322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FFC000"/>
                  </a:solidFill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</p:grpSp>
      <p:sp>
        <p:nvSpPr>
          <p:cNvPr id="57" name="Rectangle 185"/>
          <p:cNvSpPr>
            <a:spLocks noChangeArrowheads="1"/>
          </p:cNvSpPr>
          <p:nvPr/>
        </p:nvSpPr>
        <p:spPr bwMode="auto">
          <a:xfrm>
            <a:off x="1058087" y="6248400"/>
            <a:ext cx="359011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b="1" dirty="0">
                <a:solidFill>
                  <a:schemeClr val="tx2"/>
                </a:solidFill>
              </a:rPr>
              <a:t>Embedded Systems</a:t>
            </a:r>
          </a:p>
          <a:p>
            <a:r>
              <a:rPr lang="en-US" altLang="en-US" sz="1400" b="1" dirty="0">
                <a:solidFill>
                  <a:schemeClr val="tx2"/>
                </a:solidFill>
              </a:rPr>
              <a:t>Developed with Model-Based Design</a:t>
            </a:r>
          </a:p>
        </p:txBody>
      </p:sp>
      <p:sp>
        <p:nvSpPr>
          <p:cNvPr id="70" name="Rectangle 185"/>
          <p:cNvSpPr>
            <a:spLocks noChangeArrowheads="1"/>
          </p:cNvSpPr>
          <p:nvPr/>
        </p:nvSpPr>
        <p:spPr bwMode="auto">
          <a:xfrm>
            <a:off x="8077200" y="6248400"/>
            <a:ext cx="105677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b="1" dirty="0">
                <a:solidFill>
                  <a:schemeClr val="tx2"/>
                </a:solidFill>
              </a:rPr>
              <a:t>Enterprise IT Systems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9482528" y="5091497"/>
            <a:ext cx="2133600" cy="11918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  <a:effectLst>
            <a:outerShdw blurRad="149987" dist="250190" dir="270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b="1" dirty="0"/>
              <a:t>MATLAB Analytics</a:t>
            </a:r>
          </a:p>
          <a:p>
            <a:pPr algn="ctr"/>
            <a:r>
              <a:rPr lang="en-US" sz="1600" b="1" dirty="0"/>
              <a:t>deploy to</a:t>
            </a:r>
          </a:p>
          <a:p>
            <a:pPr algn="ctr"/>
            <a:r>
              <a:rPr lang="en-US" sz="16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enterprise IT systems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3920258" y="5056584"/>
            <a:ext cx="2890406" cy="11918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  <a:effectLst>
            <a:outerShdw blurRad="149987" dist="250190" dir="270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b="1" dirty="0"/>
              <a:t>MATLAB Analytics run in </a:t>
            </a:r>
          </a:p>
          <a:p>
            <a:pPr algn="ctr"/>
            <a:r>
              <a:rPr lang="en-US" sz="16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embedded systems </a:t>
            </a:r>
          </a:p>
          <a:p>
            <a:pPr algn="ctr"/>
            <a:r>
              <a:rPr lang="en-US" sz="1600" b="1" dirty="0"/>
              <a:t>developed with </a:t>
            </a:r>
          </a:p>
          <a:p>
            <a:pPr algn="ctr"/>
            <a:r>
              <a:rPr lang="en-US" sz="16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Model-Based Design</a:t>
            </a:r>
            <a:endParaRPr lang="en-US" sz="1600" b="1" dirty="0"/>
          </a:p>
        </p:txBody>
      </p:sp>
      <p:grpSp>
        <p:nvGrpSpPr>
          <p:cNvPr id="76" name="Group 75"/>
          <p:cNvGrpSpPr/>
          <p:nvPr/>
        </p:nvGrpSpPr>
        <p:grpSpPr>
          <a:xfrm>
            <a:off x="3581400" y="4732704"/>
            <a:ext cx="533400" cy="533400"/>
            <a:chOff x="2743200" y="2057400"/>
            <a:chExt cx="533400" cy="533400"/>
          </a:xfrm>
        </p:grpSpPr>
        <p:sp>
          <p:nvSpPr>
            <p:cNvPr id="77" name="Oval 76"/>
            <p:cNvSpPr/>
            <p:nvPr/>
          </p:nvSpPr>
          <p:spPr>
            <a:xfrm>
              <a:off x="2743200" y="2057400"/>
              <a:ext cx="533400" cy="533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</a:gradFill>
            <a:ln w="38100">
              <a:solidFill>
                <a:srgbClr val="0000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TextBox 11"/>
            <p:cNvSpPr txBox="1"/>
            <p:nvPr/>
          </p:nvSpPr>
          <p:spPr>
            <a:xfrm>
              <a:off x="2819400" y="2057400"/>
              <a:ext cx="385042" cy="52322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FFC000"/>
                  </a:solidFill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1353800" y="4763780"/>
            <a:ext cx="533400" cy="533400"/>
            <a:chOff x="2743200" y="2057400"/>
            <a:chExt cx="533400" cy="533400"/>
          </a:xfrm>
        </p:grpSpPr>
        <p:sp>
          <p:nvSpPr>
            <p:cNvPr id="87" name="Oval 86"/>
            <p:cNvSpPr/>
            <p:nvPr/>
          </p:nvSpPr>
          <p:spPr>
            <a:xfrm>
              <a:off x="2743200" y="2057400"/>
              <a:ext cx="533400" cy="533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</a:gradFill>
            <a:ln w="38100">
              <a:solidFill>
                <a:srgbClr val="0000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TextBox 11"/>
            <p:cNvSpPr txBox="1"/>
            <p:nvPr/>
          </p:nvSpPr>
          <p:spPr>
            <a:xfrm>
              <a:off x="2819400" y="2057400"/>
              <a:ext cx="385042" cy="52322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FFC000"/>
                  </a:solidFill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44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Data Workflows in MATLAB</a:t>
            </a:r>
          </a:p>
        </p:txBody>
      </p:sp>
      <p:sp>
        <p:nvSpPr>
          <p:cNvPr id="113" name="Freeform 16"/>
          <p:cNvSpPr>
            <a:spLocks/>
          </p:cNvSpPr>
          <p:nvPr/>
        </p:nvSpPr>
        <p:spPr bwMode="auto">
          <a:xfrm>
            <a:off x="6852088" y="3983949"/>
            <a:ext cx="1283228" cy="868783"/>
          </a:xfrm>
          <a:custGeom>
            <a:avLst/>
            <a:gdLst>
              <a:gd name="T0" fmla="*/ 1889 w 3588"/>
              <a:gd name="T1" fmla="*/ 2 h 2112"/>
              <a:gd name="T2" fmla="*/ 2008 w 3588"/>
              <a:gd name="T3" fmla="*/ 26 h 2112"/>
              <a:gd name="T4" fmla="*/ 2119 w 3588"/>
              <a:gd name="T5" fmla="*/ 71 h 2112"/>
              <a:gd name="T6" fmla="*/ 2217 w 3588"/>
              <a:gd name="T7" fmla="*/ 135 h 2112"/>
              <a:gd name="T8" fmla="*/ 2303 w 3588"/>
              <a:gd name="T9" fmla="*/ 215 h 2112"/>
              <a:gd name="T10" fmla="*/ 2371 w 3588"/>
              <a:gd name="T11" fmla="*/ 310 h 2112"/>
              <a:gd name="T12" fmla="*/ 2422 w 3588"/>
              <a:gd name="T13" fmla="*/ 416 h 2112"/>
              <a:gd name="T14" fmla="*/ 2541 w 3588"/>
              <a:gd name="T15" fmla="*/ 443 h 2112"/>
              <a:gd name="T16" fmla="*/ 2650 w 3588"/>
              <a:gd name="T17" fmla="*/ 491 h 2112"/>
              <a:gd name="T18" fmla="*/ 2746 w 3588"/>
              <a:gd name="T19" fmla="*/ 557 h 2112"/>
              <a:gd name="T20" fmla="*/ 2830 w 3588"/>
              <a:gd name="T21" fmla="*/ 640 h 2112"/>
              <a:gd name="T22" fmla="*/ 2896 w 3588"/>
              <a:gd name="T23" fmla="*/ 737 h 2112"/>
              <a:gd name="T24" fmla="*/ 2944 w 3588"/>
              <a:gd name="T25" fmla="*/ 846 h 2112"/>
              <a:gd name="T26" fmla="*/ 3019 w 3588"/>
              <a:gd name="T27" fmla="*/ 848 h 2112"/>
              <a:gd name="T28" fmla="*/ 3142 w 3588"/>
              <a:gd name="T29" fmla="*/ 875 h 2112"/>
              <a:gd name="T30" fmla="*/ 3256 w 3588"/>
              <a:gd name="T31" fmla="*/ 922 h 2112"/>
              <a:gd name="T32" fmla="*/ 3357 w 3588"/>
              <a:gd name="T33" fmla="*/ 991 h 2112"/>
              <a:gd name="T34" fmla="*/ 3443 w 3588"/>
              <a:gd name="T35" fmla="*/ 1077 h 2112"/>
              <a:gd name="T36" fmla="*/ 3512 w 3588"/>
              <a:gd name="T37" fmla="*/ 1178 h 2112"/>
              <a:gd name="T38" fmla="*/ 3560 w 3588"/>
              <a:gd name="T39" fmla="*/ 1291 h 2112"/>
              <a:gd name="T40" fmla="*/ 3585 w 3588"/>
              <a:gd name="T41" fmla="*/ 1415 h 2112"/>
              <a:gd name="T42" fmla="*/ 3585 w 3588"/>
              <a:gd name="T43" fmla="*/ 1544 h 2112"/>
              <a:gd name="T44" fmla="*/ 3560 w 3588"/>
              <a:gd name="T45" fmla="*/ 1667 h 2112"/>
              <a:gd name="T46" fmla="*/ 3512 w 3588"/>
              <a:gd name="T47" fmla="*/ 1780 h 2112"/>
              <a:gd name="T48" fmla="*/ 3444 w 3588"/>
              <a:gd name="T49" fmla="*/ 1880 h 2112"/>
              <a:gd name="T50" fmla="*/ 3360 w 3588"/>
              <a:gd name="T51" fmla="*/ 1965 h 2112"/>
              <a:gd name="T52" fmla="*/ 3260 w 3588"/>
              <a:gd name="T53" fmla="*/ 2034 h 2112"/>
              <a:gd name="T54" fmla="*/ 3148 w 3588"/>
              <a:gd name="T55" fmla="*/ 2083 h 2112"/>
              <a:gd name="T56" fmla="*/ 3025 w 3588"/>
              <a:gd name="T57" fmla="*/ 2109 h 2112"/>
              <a:gd name="T58" fmla="*/ 2961 w 3588"/>
              <a:gd name="T59" fmla="*/ 2112 h 2112"/>
              <a:gd name="T60" fmla="*/ 626 w 3588"/>
              <a:gd name="T61" fmla="*/ 2112 h 2112"/>
              <a:gd name="T62" fmla="*/ 500 w 3588"/>
              <a:gd name="T63" fmla="*/ 2098 h 2112"/>
              <a:gd name="T64" fmla="*/ 382 w 3588"/>
              <a:gd name="T65" fmla="*/ 2060 h 2112"/>
              <a:gd name="T66" fmla="*/ 276 w 3588"/>
              <a:gd name="T67" fmla="*/ 2001 h 2112"/>
              <a:gd name="T68" fmla="*/ 183 w 3588"/>
              <a:gd name="T69" fmla="*/ 1924 h 2112"/>
              <a:gd name="T70" fmla="*/ 107 w 3588"/>
              <a:gd name="T71" fmla="*/ 1831 h 2112"/>
              <a:gd name="T72" fmla="*/ 49 w 3588"/>
              <a:gd name="T73" fmla="*/ 1724 h 2112"/>
              <a:gd name="T74" fmla="*/ 13 w 3588"/>
              <a:gd name="T75" fmla="*/ 1606 h 2112"/>
              <a:gd name="T76" fmla="*/ 0 w 3588"/>
              <a:gd name="T77" fmla="*/ 1479 h 2112"/>
              <a:gd name="T78" fmla="*/ 13 w 3588"/>
              <a:gd name="T79" fmla="*/ 1353 h 2112"/>
              <a:gd name="T80" fmla="*/ 49 w 3588"/>
              <a:gd name="T81" fmla="*/ 1235 h 2112"/>
              <a:gd name="T82" fmla="*/ 105 w 3588"/>
              <a:gd name="T83" fmla="*/ 1129 h 2112"/>
              <a:gd name="T84" fmla="*/ 182 w 3588"/>
              <a:gd name="T85" fmla="*/ 1035 h 2112"/>
              <a:gd name="T86" fmla="*/ 274 w 3588"/>
              <a:gd name="T87" fmla="*/ 958 h 2112"/>
              <a:gd name="T88" fmla="*/ 379 w 3588"/>
              <a:gd name="T89" fmla="*/ 900 h 2112"/>
              <a:gd name="T90" fmla="*/ 436 w 3588"/>
              <a:gd name="T91" fmla="*/ 854 h 2112"/>
              <a:gd name="T92" fmla="*/ 449 w 3588"/>
              <a:gd name="T93" fmla="*/ 726 h 2112"/>
              <a:gd name="T94" fmla="*/ 486 w 3588"/>
              <a:gd name="T95" fmla="*/ 607 h 2112"/>
              <a:gd name="T96" fmla="*/ 544 w 3588"/>
              <a:gd name="T97" fmla="*/ 500 h 2112"/>
              <a:gd name="T98" fmla="*/ 622 w 3588"/>
              <a:gd name="T99" fmla="*/ 405 h 2112"/>
              <a:gd name="T100" fmla="*/ 715 w 3588"/>
              <a:gd name="T101" fmla="*/ 328 h 2112"/>
              <a:gd name="T102" fmla="*/ 823 w 3588"/>
              <a:gd name="T103" fmla="*/ 271 h 2112"/>
              <a:gd name="T104" fmla="*/ 942 w 3588"/>
              <a:gd name="T105" fmla="*/ 234 h 2112"/>
              <a:gd name="T106" fmla="*/ 1070 w 3588"/>
              <a:gd name="T107" fmla="*/ 221 h 2112"/>
              <a:gd name="T108" fmla="*/ 1194 w 3588"/>
              <a:gd name="T109" fmla="*/ 232 h 2112"/>
              <a:gd name="T110" fmla="*/ 1309 w 3588"/>
              <a:gd name="T111" fmla="*/ 267 h 2112"/>
              <a:gd name="T112" fmla="*/ 1386 w 3588"/>
              <a:gd name="T113" fmla="*/ 177 h 2112"/>
              <a:gd name="T114" fmla="*/ 1480 w 3588"/>
              <a:gd name="T115" fmla="*/ 103 h 2112"/>
              <a:gd name="T116" fmla="*/ 1585 w 3588"/>
              <a:gd name="T117" fmla="*/ 47 h 2112"/>
              <a:gd name="T118" fmla="*/ 1702 w 3588"/>
              <a:gd name="T119" fmla="*/ 12 h 2112"/>
              <a:gd name="T120" fmla="*/ 1827 w 3588"/>
              <a:gd name="T121" fmla="*/ 0 h 2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588" h="2112">
                <a:moveTo>
                  <a:pt x="1827" y="0"/>
                </a:moveTo>
                <a:lnTo>
                  <a:pt x="1889" y="2"/>
                </a:lnTo>
                <a:lnTo>
                  <a:pt x="1949" y="12"/>
                </a:lnTo>
                <a:lnTo>
                  <a:pt x="2008" y="26"/>
                </a:lnTo>
                <a:lnTo>
                  <a:pt x="2065" y="46"/>
                </a:lnTo>
                <a:lnTo>
                  <a:pt x="2119" y="71"/>
                </a:lnTo>
                <a:lnTo>
                  <a:pt x="2169" y="100"/>
                </a:lnTo>
                <a:lnTo>
                  <a:pt x="2217" y="135"/>
                </a:lnTo>
                <a:lnTo>
                  <a:pt x="2262" y="173"/>
                </a:lnTo>
                <a:lnTo>
                  <a:pt x="2303" y="215"/>
                </a:lnTo>
                <a:lnTo>
                  <a:pt x="2339" y="261"/>
                </a:lnTo>
                <a:lnTo>
                  <a:pt x="2371" y="310"/>
                </a:lnTo>
                <a:lnTo>
                  <a:pt x="2400" y="362"/>
                </a:lnTo>
                <a:lnTo>
                  <a:pt x="2422" y="416"/>
                </a:lnTo>
                <a:lnTo>
                  <a:pt x="2482" y="427"/>
                </a:lnTo>
                <a:lnTo>
                  <a:pt x="2541" y="443"/>
                </a:lnTo>
                <a:lnTo>
                  <a:pt x="2596" y="464"/>
                </a:lnTo>
                <a:lnTo>
                  <a:pt x="2650" y="491"/>
                </a:lnTo>
                <a:lnTo>
                  <a:pt x="2700" y="521"/>
                </a:lnTo>
                <a:lnTo>
                  <a:pt x="2746" y="557"/>
                </a:lnTo>
                <a:lnTo>
                  <a:pt x="2790" y="596"/>
                </a:lnTo>
                <a:lnTo>
                  <a:pt x="2830" y="640"/>
                </a:lnTo>
                <a:lnTo>
                  <a:pt x="2865" y="687"/>
                </a:lnTo>
                <a:lnTo>
                  <a:pt x="2896" y="737"/>
                </a:lnTo>
                <a:lnTo>
                  <a:pt x="2923" y="790"/>
                </a:lnTo>
                <a:lnTo>
                  <a:pt x="2944" y="846"/>
                </a:lnTo>
                <a:lnTo>
                  <a:pt x="2954" y="845"/>
                </a:lnTo>
                <a:lnTo>
                  <a:pt x="3019" y="848"/>
                </a:lnTo>
                <a:lnTo>
                  <a:pt x="3082" y="858"/>
                </a:lnTo>
                <a:lnTo>
                  <a:pt x="3142" y="875"/>
                </a:lnTo>
                <a:lnTo>
                  <a:pt x="3201" y="895"/>
                </a:lnTo>
                <a:lnTo>
                  <a:pt x="3256" y="922"/>
                </a:lnTo>
                <a:lnTo>
                  <a:pt x="3309" y="954"/>
                </a:lnTo>
                <a:lnTo>
                  <a:pt x="3357" y="991"/>
                </a:lnTo>
                <a:lnTo>
                  <a:pt x="3402" y="1031"/>
                </a:lnTo>
                <a:lnTo>
                  <a:pt x="3443" y="1077"/>
                </a:lnTo>
                <a:lnTo>
                  <a:pt x="3479" y="1124"/>
                </a:lnTo>
                <a:lnTo>
                  <a:pt x="3512" y="1178"/>
                </a:lnTo>
                <a:lnTo>
                  <a:pt x="3538" y="1232"/>
                </a:lnTo>
                <a:lnTo>
                  <a:pt x="3560" y="1291"/>
                </a:lnTo>
                <a:lnTo>
                  <a:pt x="3575" y="1352"/>
                </a:lnTo>
                <a:lnTo>
                  <a:pt x="3585" y="1415"/>
                </a:lnTo>
                <a:lnTo>
                  <a:pt x="3588" y="1479"/>
                </a:lnTo>
                <a:lnTo>
                  <a:pt x="3585" y="1544"/>
                </a:lnTo>
                <a:lnTo>
                  <a:pt x="3575" y="1606"/>
                </a:lnTo>
                <a:lnTo>
                  <a:pt x="3560" y="1667"/>
                </a:lnTo>
                <a:lnTo>
                  <a:pt x="3539" y="1724"/>
                </a:lnTo>
                <a:lnTo>
                  <a:pt x="3512" y="1780"/>
                </a:lnTo>
                <a:lnTo>
                  <a:pt x="3481" y="1832"/>
                </a:lnTo>
                <a:lnTo>
                  <a:pt x="3444" y="1880"/>
                </a:lnTo>
                <a:lnTo>
                  <a:pt x="3404" y="1925"/>
                </a:lnTo>
                <a:lnTo>
                  <a:pt x="3360" y="1965"/>
                </a:lnTo>
                <a:lnTo>
                  <a:pt x="3312" y="2002"/>
                </a:lnTo>
                <a:lnTo>
                  <a:pt x="3260" y="2034"/>
                </a:lnTo>
                <a:lnTo>
                  <a:pt x="3205" y="2061"/>
                </a:lnTo>
                <a:lnTo>
                  <a:pt x="3148" y="2083"/>
                </a:lnTo>
                <a:lnTo>
                  <a:pt x="3087" y="2098"/>
                </a:lnTo>
                <a:lnTo>
                  <a:pt x="3025" y="2109"/>
                </a:lnTo>
                <a:lnTo>
                  <a:pt x="2961" y="2112"/>
                </a:lnTo>
                <a:lnTo>
                  <a:pt x="2961" y="2112"/>
                </a:lnTo>
                <a:lnTo>
                  <a:pt x="626" y="2112"/>
                </a:lnTo>
                <a:lnTo>
                  <a:pt x="626" y="2112"/>
                </a:lnTo>
                <a:lnTo>
                  <a:pt x="562" y="2108"/>
                </a:lnTo>
                <a:lnTo>
                  <a:pt x="500" y="2098"/>
                </a:lnTo>
                <a:lnTo>
                  <a:pt x="439" y="2082"/>
                </a:lnTo>
                <a:lnTo>
                  <a:pt x="382" y="2060"/>
                </a:lnTo>
                <a:lnTo>
                  <a:pt x="327" y="2034"/>
                </a:lnTo>
                <a:lnTo>
                  <a:pt x="276" y="2001"/>
                </a:lnTo>
                <a:lnTo>
                  <a:pt x="227" y="1965"/>
                </a:lnTo>
                <a:lnTo>
                  <a:pt x="183" y="1924"/>
                </a:lnTo>
                <a:lnTo>
                  <a:pt x="142" y="1880"/>
                </a:lnTo>
                <a:lnTo>
                  <a:pt x="107" y="1831"/>
                </a:lnTo>
                <a:lnTo>
                  <a:pt x="75" y="1778"/>
                </a:lnTo>
                <a:lnTo>
                  <a:pt x="49" y="1724"/>
                </a:lnTo>
                <a:lnTo>
                  <a:pt x="28" y="1665"/>
                </a:lnTo>
                <a:lnTo>
                  <a:pt x="13" y="1606"/>
                </a:lnTo>
                <a:lnTo>
                  <a:pt x="3" y="1544"/>
                </a:lnTo>
                <a:lnTo>
                  <a:pt x="0" y="1479"/>
                </a:lnTo>
                <a:lnTo>
                  <a:pt x="3" y="1415"/>
                </a:lnTo>
                <a:lnTo>
                  <a:pt x="13" y="1353"/>
                </a:lnTo>
                <a:lnTo>
                  <a:pt x="28" y="1293"/>
                </a:lnTo>
                <a:lnTo>
                  <a:pt x="49" y="1235"/>
                </a:lnTo>
                <a:lnTo>
                  <a:pt x="75" y="1180"/>
                </a:lnTo>
                <a:lnTo>
                  <a:pt x="105" y="1129"/>
                </a:lnTo>
                <a:lnTo>
                  <a:pt x="141" y="1080"/>
                </a:lnTo>
                <a:lnTo>
                  <a:pt x="182" y="1035"/>
                </a:lnTo>
                <a:lnTo>
                  <a:pt x="226" y="994"/>
                </a:lnTo>
                <a:lnTo>
                  <a:pt x="274" y="958"/>
                </a:lnTo>
                <a:lnTo>
                  <a:pt x="325" y="926"/>
                </a:lnTo>
                <a:lnTo>
                  <a:pt x="379" y="900"/>
                </a:lnTo>
                <a:lnTo>
                  <a:pt x="436" y="877"/>
                </a:lnTo>
                <a:lnTo>
                  <a:pt x="436" y="854"/>
                </a:lnTo>
                <a:lnTo>
                  <a:pt x="439" y="789"/>
                </a:lnTo>
                <a:lnTo>
                  <a:pt x="449" y="726"/>
                </a:lnTo>
                <a:lnTo>
                  <a:pt x="464" y="665"/>
                </a:lnTo>
                <a:lnTo>
                  <a:pt x="486" y="607"/>
                </a:lnTo>
                <a:lnTo>
                  <a:pt x="512" y="552"/>
                </a:lnTo>
                <a:lnTo>
                  <a:pt x="544" y="500"/>
                </a:lnTo>
                <a:lnTo>
                  <a:pt x="581" y="451"/>
                </a:lnTo>
                <a:lnTo>
                  <a:pt x="622" y="405"/>
                </a:lnTo>
                <a:lnTo>
                  <a:pt x="666" y="365"/>
                </a:lnTo>
                <a:lnTo>
                  <a:pt x="715" y="328"/>
                </a:lnTo>
                <a:lnTo>
                  <a:pt x="768" y="297"/>
                </a:lnTo>
                <a:lnTo>
                  <a:pt x="823" y="271"/>
                </a:lnTo>
                <a:lnTo>
                  <a:pt x="881" y="249"/>
                </a:lnTo>
                <a:lnTo>
                  <a:pt x="942" y="234"/>
                </a:lnTo>
                <a:lnTo>
                  <a:pt x="1005" y="224"/>
                </a:lnTo>
                <a:lnTo>
                  <a:pt x="1070" y="221"/>
                </a:lnTo>
                <a:lnTo>
                  <a:pt x="1133" y="224"/>
                </a:lnTo>
                <a:lnTo>
                  <a:pt x="1194" y="232"/>
                </a:lnTo>
                <a:lnTo>
                  <a:pt x="1253" y="247"/>
                </a:lnTo>
                <a:lnTo>
                  <a:pt x="1309" y="267"/>
                </a:lnTo>
                <a:lnTo>
                  <a:pt x="1346" y="221"/>
                </a:lnTo>
                <a:lnTo>
                  <a:pt x="1386" y="177"/>
                </a:lnTo>
                <a:lnTo>
                  <a:pt x="1431" y="138"/>
                </a:lnTo>
                <a:lnTo>
                  <a:pt x="1480" y="103"/>
                </a:lnTo>
                <a:lnTo>
                  <a:pt x="1531" y="73"/>
                </a:lnTo>
                <a:lnTo>
                  <a:pt x="1585" y="47"/>
                </a:lnTo>
                <a:lnTo>
                  <a:pt x="1643" y="27"/>
                </a:lnTo>
                <a:lnTo>
                  <a:pt x="1702" y="12"/>
                </a:lnTo>
                <a:lnTo>
                  <a:pt x="1764" y="3"/>
                </a:lnTo>
                <a:lnTo>
                  <a:pt x="1827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8" name="Picture 10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336" y="2133600"/>
            <a:ext cx="724391" cy="78267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980" y="5202915"/>
            <a:ext cx="2599413" cy="425164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7623565" y="4231655"/>
            <a:ext cx="1023502" cy="874272"/>
            <a:chOff x="9492098" y="3625539"/>
            <a:chExt cx="1023502" cy="874272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2098" y="3625539"/>
              <a:ext cx="1023502" cy="198375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2098" y="3793958"/>
              <a:ext cx="1023502" cy="198375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2098" y="3964552"/>
              <a:ext cx="1023502" cy="198375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2098" y="4132994"/>
              <a:ext cx="1023502" cy="198375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2098" y="4301436"/>
              <a:ext cx="1023502" cy="198375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520" y="5032988"/>
            <a:ext cx="1575615" cy="1294321"/>
          </a:xfrm>
          <a:prstGeom prst="rect">
            <a:avLst/>
          </a:prstGeom>
        </p:spPr>
      </p:pic>
      <p:sp>
        <p:nvSpPr>
          <p:cNvPr id="11" name="Left-Right Arrow 10"/>
          <p:cNvSpPr/>
          <p:nvPr/>
        </p:nvSpPr>
        <p:spPr>
          <a:xfrm rot="16200000">
            <a:off x="3780394" y="3851418"/>
            <a:ext cx="2006277" cy="186539"/>
          </a:xfrm>
          <a:prstGeom prst="leftRightArrow">
            <a:avLst>
              <a:gd name="adj1" fmla="val 39311"/>
              <a:gd name="adj2" fmla="val 44803"/>
            </a:avLst>
          </a:prstGeom>
          <a:solidFill>
            <a:srgbClr val="0072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820" y="4845651"/>
            <a:ext cx="2262035" cy="424891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217" y="4446959"/>
            <a:ext cx="724391" cy="782675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31185" y="3139913"/>
            <a:ext cx="3832562" cy="1708408"/>
            <a:chOff x="331185" y="3139913"/>
            <a:chExt cx="3832562" cy="1708408"/>
          </a:xfrm>
        </p:grpSpPr>
        <p:cxnSp>
          <p:nvCxnSpPr>
            <p:cNvPr id="15" name="Elbow Connector 14"/>
            <p:cNvCxnSpPr/>
            <p:nvPr/>
          </p:nvCxnSpPr>
          <p:spPr>
            <a:xfrm rot="16200000" flipH="1">
              <a:off x="3495889" y="4180463"/>
              <a:ext cx="1085945" cy="249771"/>
            </a:xfrm>
            <a:prstGeom prst="bentConnector3">
              <a:avLst>
                <a:gd name="adj1" fmla="val -226"/>
              </a:avLst>
            </a:prstGeom>
            <a:ln w="9525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/>
            <p:cNvGrpSpPr/>
            <p:nvPr/>
          </p:nvGrpSpPr>
          <p:grpSpPr>
            <a:xfrm>
              <a:off x="331185" y="3139913"/>
              <a:ext cx="3383280" cy="914400"/>
              <a:chOff x="331185" y="3139913"/>
              <a:chExt cx="3383280" cy="914400"/>
            </a:xfrm>
          </p:grpSpPr>
          <p:sp>
            <p:nvSpPr>
              <p:cNvPr id="23" name="Rounded Rectangle 22"/>
              <p:cNvSpPr/>
              <p:nvPr/>
            </p:nvSpPr>
            <p:spPr>
              <a:xfrm>
                <a:off x="331185" y="3139913"/>
                <a:ext cx="3383280" cy="914400"/>
              </a:xfrm>
              <a:prstGeom prst="roundRect">
                <a:avLst>
                  <a:gd name="adj" fmla="val 8068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r>
                  <a:rPr 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PROCESS AND </a:t>
                </a:r>
                <a:r>
                  <a:rPr 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Arial" pitchFamily="34" charset="0"/>
                  </a:rPr>
                  <a:t>ANALYZE</a:t>
                </a:r>
              </a:p>
            </p:txBody>
          </p:sp>
          <p:sp>
            <p:nvSpPr>
              <p:cNvPr id="76" name="Rounded Rectangle 75"/>
              <p:cNvSpPr/>
              <p:nvPr/>
            </p:nvSpPr>
            <p:spPr>
              <a:xfrm>
                <a:off x="331185" y="3487385"/>
                <a:ext cx="3383280" cy="566928"/>
              </a:xfrm>
              <a:prstGeom prst="roundRect">
                <a:avLst/>
              </a:prstGeom>
              <a:solidFill>
                <a:srgbClr val="1256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latin typeface="Arial Narrow" panose="020B0606020202030204" pitchFamily="34" charset="0"/>
                    <a:cs typeface="Arial" pitchFamily="34" charset="0"/>
                  </a:rPr>
                  <a:t>Purpose-built capabilities for domain experts to work with big data locally</a:t>
                </a: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783533" y="1113620"/>
            <a:ext cx="4211434" cy="960043"/>
            <a:chOff x="4783533" y="1113620"/>
            <a:chExt cx="4211434" cy="960043"/>
          </a:xfrm>
        </p:grpSpPr>
        <p:cxnSp>
          <p:nvCxnSpPr>
            <p:cNvPr id="19" name="Elbow Connector 18"/>
            <p:cNvCxnSpPr/>
            <p:nvPr/>
          </p:nvCxnSpPr>
          <p:spPr>
            <a:xfrm rot="10800000" flipV="1">
              <a:off x="4783533" y="1752601"/>
              <a:ext cx="964483" cy="321062"/>
            </a:xfrm>
            <a:prstGeom prst="bentConnector2">
              <a:avLst/>
            </a:prstGeom>
            <a:ln w="9525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/>
            <p:cNvGrpSpPr/>
            <p:nvPr/>
          </p:nvGrpSpPr>
          <p:grpSpPr>
            <a:xfrm>
              <a:off x="5794567" y="1113620"/>
              <a:ext cx="3200400" cy="914400"/>
              <a:chOff x="5794567" y="1113620"/>
              <a:chExt cx="3200400" cy="914400"/>
            </a:xfrm>
          </p:grpSpPr>
          <p:sp>
            <p:nvSpPr>
              <p:cNvPr id="24" name="Rounded Rectangle 23"/>
              <p:cNvSpPr/>
              <p:nvPr/>
            </p:nvSpPr>
            <p:spPr>
              <a:xfrm>
                <a:off x="5794567" y="1113620"/>
                <a:ext cx="3200400" cy="914400"/>
              </a:xfrm>
              <a:prstGeom prst="roundRect">
                <a:avLst>
                  <a:gd name="adj" fmla="val 8068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r>
                  <a:rPr 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Arial" pitchFamily="34" charset="0"/>
                  </a:rPr>
                  <a:t>ACCESS</a:t>
                </a:r>
              </a:p>
            </p:txBody>
          </p:sp>
          <p:sp>
            <p:nvSpPr>
              <p:cNvPr id="79" name="Rounded Rectangle 78"/>
              <p:cNvSpPr/>
              <p:nvPr/>
            </p:nvSpPr>
            <p:spPr>
              <a:xfrm>
                <a:off x="5794567" y="1460570"/>
                <a:ext cx="3200400" cy="567450"/>
              </a:xfrm>
              <a:prstGeom prst="roundRect">
                <a:avLst/>
              </a:prstGeom>
              <a:solidFill>
                <a:srgbClr val="1256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latin typeface="Arial Narrow" panose="020B0606020202030204" pitchFamily="34" charset="0"/>
                    <a:cs typeface="Arial" pitchFamily="34" charset="0"/>
                  </a:rPr>
                  <a:t>Access data and collections of files</a:t>
                </a:r>
              </a:p>
              <a:p>
                <a:pPr algn="ctr"/>
                <a:r>
                  <a:rPr lang="en-US" sz="1600" b="1" dirty="0">
                    <a:latin typeface="Arial Narrow" panose="020B0606020202030204" pitchFamily="34" charset="0"/>
                    <a:cs typeface="Arial" pitchFamily="34" charset="0"/>
                  </a:rPr>
                  <a:t>that do not fit in memory</a:t>
                </a: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7772400" y="3056173"/>
            <a:ext cx="3733800" cy="1042763"/>
            <a:chOff x="7772400" y="3056173"/>
            <a:chExt cx="3106116" cy="1042763"/>
          </a:xfrm>
        </p:grpSpPr>
        <p:grpSp>
          <p:nvGrpSpPr>
            <p:cNvPr id="7" name="Group 6"/>
            <p:cNvGrpSpPr/>
            <p:nvPr/>
          </p:nvGrpSpPr>
          <p:grpSpPr>
            <a:xfrm>
              <a:off x="8135316" y="3056173"/>
              <a:ext cx="2743200" cy="914400"/>
              <a:chOff x="8135316" y="3056173"/>
              <a:chExt cx="2743200" cy="914400"/>
            </a:xfrm>
          </p:grpSpPr>
          <p:sp>
            <p:nvSpPr>
              <p:cNvPr id="25" name="Rounded Rectangle 24"/>
              <p:cNvSpPr/>
              <p:nvPr/>
            </p:nvSpPr>
            <p:spPr>
              <a:xfrm>
                <a:off x="8135316" y="3056173"/>
                <a:ext cx="2743200" cy="914400"/>
              </a:xfrm>
              <a:prstGeom prst="roundRect">
                <a:avLst>
                  <a:gd name="adj" fmla="val 8068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r>
                  <a:rPr 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Arial" pitchFamily="34" charset="0"/>
                  </a:rPr>
                  <a:t>SCALE</a:t>
                </a:r>
              </a:p>
            </p:txBody>
          </p:sp>
          <p:sp>
            <p:nvSpPr>
              <p:cNvPr id="80" name="Rounded Rectangle 79"/>
              <p:cNvSpPr/>
              <p:nvPr/>
            </p:nvSpPr>
            <p:spPr>
              <a:xfrm>
                <a:off x="8135316" y="3403645"/>
                <a:ext cx="2743200" cy="566928"/>
              </a:xfrm>
              <a:prstGeom prst="roundRect">
                <a:avLst/>
              </a:prstGeom>
              <a:solidFill>
                <a:srgbClr val="1256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latin typeface="Arial Narrow" panose="020B0606020202030204" pitchFamily="34" charset="0"/>
                    <a:cs typeface="Arial" pitchFamily="34" charset="0"/>
                  </a:rPr>
                  <a:t>Scale to compute clusters and Hadoop/Spark for data stored in HDFS</a:t>
                </a:r>
              </a:p>
            </p:txBody>
          </p:sp>
        </p:grpSp>
        <p:cxnSp>
          <p:nvCxnSpPr>
            <p:cNvPr id="92" name="Elbow Connector 91"/>
            <p:cNvCxnSpPr/>
            <p:nvPr/>
          </p:nvCxnSpPr>
          <p:spPr>
            <a:xfrm rot="5400000">
              <a:off x="7681731" y="3783273"/>
              <a:ext cx="406332" cy="224994"/>
            </a:xfrm>
            <a:prstGeom prst="bentConnector3">
              <a:avLst>
                <a:gd name="adj1" fmla="val -1325"/>
              </a:avLst>
            </a:prstGeom>
            <a:ln w="9525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ectangle 30"/>
          <p:cNvSpPr/>
          <p:nvPr/>
        </p:nvSpPr>
        <p:spPr>
          <a:xfrm>
            <a:off x="9067415" y="4001413"/>
            <a:ext cx="3048385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accent4"/>
                </a:solidFill>
              </a:rPr>
              <a:t>Tall Arrays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 Narrow" panose="020B0606020202030204" pitchFamily="34" charset="0"/>
                <a:cs typeface="Arial" pitchFamily="34" charset="0"/>
              </a:rPr>
              <a:t>Math, Stats, Machine Learning on Spark</a:t>
            </a:r>
          </a:p>
          <a:p>
            <a:endParaRPr lang="en-US" sz="700" dirty="0">
              <a:latin typeface="Arial Narrow" panose="020B0606020202030204" pitchFamily="34" charset="0"/>
              <a:cs typeface="Arial" pitchFamily="34" charset="0"/>
            </a:endParaRPr>
          </a:p>
          <a:p>
            <a:r>
              <a:rPr lang="en-US" sz="1600" b="1" dirty="0">
                <a:solidFill>
                  <a:schemeClr val="accent4"/>
                </a:solidFill>
              </a:rPr>
              <a:t>Distributed Arrays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 Narrow" panose="020B0606020202030204" pitchFamily="34" charset="0"/>
                <a:cs typeface="Arial" pitchFamily="34" charset="0"/>
              </a:rPr>
              <a:t>Matrix Math on Compute Clusters</a:t>
            </a:r>
          </a:p>
          <a:p>
            <a:endParaRPr lang="en-US" sz="700" dirty="0">
              <a:latin typeface="Arial Narrow" panose="020B0606020202030204" pitchFamily="34" charset="0"/>
              <a:cs typeface="Arial" pitchFamily="34" charset="0"/>
            </a:endParaRPr>
          </a:p>
          <a:p>
            <a:r>
              <a:rPr lang="en-US" sz="1600" b="1" dirty="0">
                <a:solidFill>
                  <a:schemeClr val="accent4"/>
                </a:solidFill>
              </a:rPr>
              <a:t>MDCS for EC2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 Narrow" panose="020B0606020202030204" pitchFamily="34" charset="0"/>
                <a:cs typeface="Arial" pitchFamily="34" charset="0"/>
              </a:rPr>
              <a:t>Cloud-based Compute Cluster</a:t>
            </a:r>
          </a:p>
          <a:p>
            <a:endParaRPr lang="en-US" sz="700" b="1" dirty="0">
              <a:solidFill>
                <a:schemeClr val="accent4"/>
              </a:solidFill>
            </a:endParaRPr>
          </a:p>
          <a:p>
            <a:r>
              <a:rPr lang="en-US" sz="1600" b="1" dirty="0">
                <a:solidFill>
                  <a:schemeClr val="accent4"/>
                </a:solidFill>
              </a:rPr>
              <a:t>MapReduce</a:t>
            </a:r>
          </a:p>
          <a:p>
            <a:endParaRPr lang="en-US" sz="1000" b="1" dirty="0">
              <a:solidFill>
                <a:schemeClr val="accent4"/>
              </a:solidFill>
            </a:endParaRPr>
          </a:p>
          <a:p>
            <a:r>
              <a:rPr lang="en-US" sz="1600" b="1" dirty="0">
                <a:solidFill>
                  <a:schemeClr val="accent4"/>
                </a:solidFill>
              </a:rPr>
              <a:t>MATLAB API for Spark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30596" y="3619143"/>
            <a:ext cx="3211360" cy="2400657"/>
            <a:chOff x="330596" y="3619143"/>
            <a:chExt cx="3211360" cy="2400657"/>
          </a:xfrm>
        </p:grpSpPr>
        <p:sp>
          <p:nvSpPr>
            <p:cNvPr id="34" name="TextBox 33"/>
            <p:cNvSpPr txBox="1"/>
            <p:nvPr/>
          </p:nvSpPr>
          <p:spPr>
            <a:xfrm>
              <a:off x="330596" y="3619143"/>
              <a:ext cx="3211360" cy="240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600" b="1" dirty="0">
                <a:solidFill>
                  <a:schemeClr val="accent4"/>
                </a:solidFill>
              </a:endParaRPr>
            </a:p>
            <a:p>
              <a:endParaRPr lang="en-US" sz="1600" b="1" dirty="0">
                <a:solidFill>
                  <a:schemeClr val="accent4"/>
                </a:solidFill>
              </a:endParaRPr>
            </a:p>
            <a:p>
              <a:r>
                <a:rPr lang="en-US" sz="1600" b="1" dirty="0">
                  <a:solidFill>
                    <a:schemeClr val="accent4"/>
                  </a:solidFill>
                </a:rPr>
                <a:t>Tall Arrays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 Narrow" panose="020B0606020202030204" pitchFamily="34" charset="0"/>
                  <a:cs typeface="Arial" pitchFamily="34" charset="0"/>
                </a:rPr>
                <a:t>Math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 Narrow" panose="020B0606020202030204" pitchFamily="34" charset="0"/>
                  <a:cs typeface="Arial" pitchFamily="34" charset="0"/>
                </a:rPr>
                <a:t>Statistics</a:t>
              </a:r>
            </a:p>
            <a:p>
              <a:endParaRPr lang="en-US" sz="700" dirty="0">
                <a:latin typeface="Arial Narrow" panose="020B0606020202030204" pitchFamily="34" charset="0"/>
                <a:cs typeface="Arial" pitchFamily="34" charset="0"/>
              </a:endParaRPr>
            </a:p>
            <a:p>
              <a:r>
                <a:rPr lang="en-US" sz="1600" b="1" dirty="0">
                  <a:solidFill>
                    <a:schemeClr val="accent4"/>
                  </a:solidFill>
                </a:rPr>
                <a:t>GPU Arrays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 Narrow" panose="020B0606020202030204" pitchFamily="34" charset="0"/>
                  <a:cs typeface="Arial" pitchFamily="34" charset="0"/>
                </a:rPr>
                <a:t>Matrix Math</a:t>
              </a:r>
            </a:p>
            <a:p>
              <a:endParaRPr lang="en-US" sz="700" dirty="0">
                <a:latin typeface="Arial Narrow" panose="020B0606020202030204" pitchFamily="34" charset="0"/>
                <a:cs typeface="Arial" pitchFamily="34" charset="0"/>
              </a:endParaRPr>
            </a:p>
            <a:p>
              <a:r>
                <a:rPr lang="en-US" sz="1600" b="1" dirty="0">
                  <a:solidFill>
                    <a:schemeClr val="accent4"/>
                  </a:solidFill>
                </a:rPr>
                <a:t>Deep Learning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 Narrow" panose="020B0606020202030204" pitchFamily="34" charset="0"/>
                  <a:cs typeface="Arial" pitchFamily="34" charset="0"/>
                </a:rPr>
                <a:t>Image Classification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731313" y="4346826"/>
              <a:ext cx="161239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 Narrow" panose="020B0606020202030204" pitchFamily="34" charset="0"/>
                  <a:cs typeface="Arial" pitchFamily="34" charset="0"/>
                </a:rPr>
                <a:t>Visualization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 Narrow" panose="020B0606020202030204" pitchFamily="34" charset="0"/>
                  <a:cs typeface="Arial" pitchFamily="34" charset="0"/>
                </a:rPr>
                <a:t>Machine Learning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740406" y="5114636"/>
              <a:ext cx="161239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 Narrow" panose="020B0606020202030204" pitchFamily="34" charset="0"/>
                  <a:cs typeface="Arial" pitchFamily="34" charset="0"/>
                </a:rPr>
                <a:t>Image Processing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803019" y="1726049"/>
            <a:ext cx="5431393" cy="1138773"/>
            <a:chOff x="5803019" y="1726049"/>
            <a:chExt cx="5431393" cy="1138773"/>
          </a:xfrm>
        </p:grpSpPr>
        <p:sp>
          <p:nvSpPr>
            <p:cNvPr id="38" name="TextBox 37"/>
            <p:cNvSpPr txBox="1"/>
            <p:nvPr/>
          </p:nvSpPr>
          <p:spPr>
            <a:xfrm>
              <a:off x="5803019" y="1726049"/>
              <a:ext cx="5431393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600" b="1" dirty="0">
                <a:solidFill>
                  <a:schemeClr val="accent4"/>
                </a:solidFill>
              </a:endParaRPr>
            </a:p>
            <a:p>
              <a:endParaRPr lang="en-US" sz="600" b="1" dirty="0">
                <a:solidFill>
                  <a:schemeClr val="accent4"/>
                </a:solidFill>
              </a:endParaRPr>
            </a:p>
            <a:p>
              <a:r>
                <a:rPr lang="en-US" sz="1600" b="1" dirty="0">
                  <a:solidFill>
                    <a:schemeClr val="accent4"/>
                  </a:solidFill>
                </a:rPr>
                <a:t>Datastores</a:t>
              </a:r>
            </a:p>
            <a:p>
              <a:endParaRPr lang="en-US" sz="200" dirty="0">
                <a:latin typeface="Arial Narrow" panose="020B0606020202030204" pitchFamily="34" charset="0"/>
                <a:cs typeface="Arial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 Narrow" panose="020B0606020202030204" pitchFamily="34" charset="0"/>
                  <a:cs typeface="Arial" pitchFamily="34" charset="0"/>
                </a:rPr>
                <a:t>Images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 Narrow" panose="020B0606020202030204" pitchFamily="34" charset="0"/>
                  <a:cs typeface="Arial" pitchFamily="34" charset="0"/>
                </a:rPr>
                <a:t>Spreadsheets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841733" y="2174127"/>
              <a:ext cx="149352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000" dirty="0">
                <a:latin typeface="Arial Narrow" panose="020B0606020202030204" pitchFamily="34" charset="0"/>
                <a:cs typeface="Arial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 Narrow" panose="020B0606020202030204" pitchFamily="34" charset="0"/>
                  <a:cs typeface="Arial" pitchFamily="34" charset="0"/>
                </a:rPr>
                <a:t>SQL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 Narrow" panose="020B0606020202030204" pitchFamily="34" charset="0"/>
                  <a:cs typeface="Arial" pitchFamily="34" charset="0"/>
                </a:rPr>
                <a:t>Hadoop (HDFS)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272013" y="2177530"/>
              <a:ext cx="126492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000" dirty="0">
                <a:latin typeface="Arial Narrow" panose="020B0606020202030204" pitchFamily="34" charset="0"/>
                <a:cs typeface="Arial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 Narrow" panose="020B0606020202030204" pitchFamily="34" charset="0"/>
                  <a:cs typeface="Arial" pitchFamily="34" charset="0"/>
                </a:rPr>
                <a:t>Tabular Text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 Narrow" panose="020B0606020202030204" pitchFamily="34" charset="0"/>
                  <a:cs typeface="Arial" pitchFamily="34" charset="0"/>
                </a:rPr>
                <a:t>Custom Files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89467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" grpId="0" animBg="1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5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10" dirty="0">
                <a:solidFill>
                  <a:schemeClr val="tx2"/>
                </a:solidFill>
              </a:rPr>
              <a:t>Data Analytics Workflows in MATLAB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9255252" y="1271016"/>
            <a:ext cx="2825496" cy="5316028"/>
            <a:chOff x="8850866" y="1254991"/>
            <a:chExt cx="2825496" cy="5316028"/>
          </a:xfrm>
        </p:grpSpPr>
        <p:sp>
          <p:nvSpPr>
            <p:cNvPr id="68" name="Chevron 67"/>
            <p:cNvSpPr/>
            <p:nvPr/>
          </p:nvSpPr>
          <p:spPr>
            <a:xfrm>
              <a:off x="8850866" y="1254991"/>
              <a:ext cx="2825496" cy="651383"/>
            </a:xfrm>
            <a:prstGeom prst="chevron">
              <a:avLst/>
            </a:prstGeom>
            <a:solidFill>
              <a:srgbClr val="178C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Arial" pitchFamily="34" charset="0"/>
                  <a:cs typeface="Arial" pitchFamily="34" charset="0"/>
                </a:rPr>
                <a:t>Integrate Analytics with Systems</a:t>
              </a: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9349214" y="2215111"/>
              <a:ext cx="1828800" cy="4355908"/>
              <a:chOff x="9644912" y="2200489"/>
              <a:chExt cx="1828800" cy="4355908"/>
            </a:xfrm>
          </p:grpSpPr>
          <p:grpSp>
            <p:nvGrpSpPr>
              <p:cNvPr id="86" name="Group 52"/>
              <p:cNvGrpSpPr/>
              <p:nvPr/>
            </p:nvGrpSpPr>
            <p:grpSpPr>
              <a:xfrm>
                <a:off x="9644912" y="2200489"/>
                <a:ext cx="1828800" cy="4355908"/>
                <a:chOff x="500943" y="1895834"/>
                <a:chExt cx="1828800" cy="4355908"/>
              </a:xfrm>
            </p:grpSpPr>
            <p:sp>
              <p:nvSpPr>
                <p:cNvPr id="88" name="AutoShape 19"/>
                <p:cNvSpPr>
                  <a:spLocks noChangeArrowheads="1"/>
                </p:cNvSpPr>
                <p:nvPr/>
              </p:nvSpPr>
              <p:spPr bwMode="auto">
                <a:xfrm>
                  <a:off x="500943" y="1895834"/>
                  <a:ext cx="1828800" cy="4355908"/>
                </a:xfrm>
                <a:prstGeom prst="roundRect">
                  <a:avLst>
                    <a:gd name="adj" fmla="val 4692"/>
                  </a:avLst>
                </a:prstGeom>
                <a:solidFill>
                  <a:schemeClr val="bg1">
                    <a:lumMod val="85000"/>
                  </a:schemeClr>
                </a:solidFill>
                <a:ln w="63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innerShdw blurRad="342900">
                    <a:prstClr val="black">
                      <a:alpha val="37000"/>
                    </a:prstClr>
                  </a:innerShdw>
                </a:effectLst>
              </p:spPr>
              <p:txBody>
                <a:bodyPr vert="horz" wrap="square" lIns="91440" tIns="18288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4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9" name="AutoShape 19"/>
                <p:cNvSpPr>
                  <a:spLocks noChangeArrowheads="1"/>
                </p:cNvSpPr>
                <p:nvPr/>
              </p:nvSpPr>
              <p:spPr bwMode="auto">
                <a:xfrm>
                  <a:off x="616081" y="2032994"/>
                  <a:ext cx="1600200" cy="4076420"/>
                </a:xfrm>
                <a:prstGeom prst="roundRect">
                  <a:avLst>
                    <a:gd name="adj" fmla="val 4692"/>
                  </a:avLst>
                </a:prstGeom>
                <a:solidFill>
                  <a:schemeClr val="bg1"/>
                </a:solidFill>
                <a:ln w="2857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18288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4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1" name="Rounded Rectangle 90"/>
                <p:cNvSpPr/>
                <p:nvPr/>
              </p:nvSpPr>
              <p:spPr bwMode="auto">
                <a:xfrm>
                  <a:off x="616081" y="2087858"/>
                  <a:ext cx="1600200" cy="228600"/>
                </a:xfrm>
                <a:prstGeom prst="roundRect">
                  <a:avLst>
                    <a:gd name="adj" fmla="val 32374"/>
                  </a:avLst>
                </a:prstGeom>
                <a:noFill/>
                <a:ln w="19050" algn="ctr">
                  <a:noFill/>
                  <a:round/>
                  <a:headEnd/>
                  <a:tailEnd/>
                </a:ln>
              </p:spPr>
              <p:txBody>
                <a:bodyPr lIns="9144" tIns="9144" rIns="9144" bIns="9144" anchor="t"/>
                <a:lstStyle/>
                <a:p>
                  <a:pPr algn="ctr"/>
                  <a:r>
                    <a:rPr lang="en-US" sz="1200" b="1" dirty="0">
                      <a:latin typeface="Arial" pitchFamily="34" charset="0"/>
                      <a:cs typeface="Arial" pitchFamily="34" charset="0"/>
                    </a:rPr>
                    <a:t>Desktop Apps </a:t>
                  </a:r>
                </a:p>
              </p:txBody>
            </p:sp>
            <p:sp>
              <p:nvSpPr>
                <p:cNvPr id="92" name="Rounded Rectangle 91"/>
                <p:cNvSpPr/>
                <p:nvPr/>
              </p:nvSpPr>
              <p:spPr bwMode="auto">
                <a:xfrm>
                  <a:off x="616081" y="3486890"/>
                  <a:ext cx="1600200" cy="228600"/>
                </a:xfrm>
                <a:prstGeom prst="roundRect">
                  <a:avLst>
                    <a:gd name="adj" fmla="val 32374"/>
                  </a:avLst>
                </a:prstGeom>
                <a:noFill/>
                <a:ln w="19050" algn="ctr">
                  <a:noFill/>
                  <a:round/>
                  <a:headEnd/>
                  <a:tailEnd/>
                </a:ln>
              </p:spPr>
              <p:txBody>
                <a:bodyPr lIns="9144" tIns="9144" rIns="9144" bIns="9144" anchor="t"/>
                <a:lstStyle/>
                <a:p>
                  <a:pPr algn="ctr"/>
                  <a:r>
                    <a:rPr lang="en-US" sz="1200" b="1" dirty="0">
                      <a:latin typeface="Arial" pitchFamily="34" charset="0"/>
                      <a:cs typeface="Arial" pitchFamily="34" charset="0"/>
                    </a:rPr>
                    <a:t>Enterprise Scale Systems </a:t>
                  </a:r>
                </a:p>
              </p:txBody>
            </p:sp>
            <p:sp>
              <p:nvSpPr>
                <p:cNvPr id="93" name="Rounded Rectangle 92"/>
                <p:cNvSpPr/>
                <p:nvPr/>
              </p:nvSpPr>
              <p:spPr bwMode="auto">
                <a:xfrm>
                  <a:off x="616081" y="4829860"/>
                  <a:ext cx="1600200" cy="228600"/>
                </a:xfrm>
                <a:prstGeom prst="roundRect">
                  <a:avLst>
                    <a:gd name="adj" fmla="val 32374"/>
                  </a:avLst>
                </a:prstGeom>
                <a:noFill/>
                <a:ln w="19050" algn="ctr">
                  <a:noFill/>
                  <a:round/>
                  <a:headEnd/>
                  <a:tailEnd/>
                </a:ln>
              </p:spPr>
              <p:txBody>
                <a:bodyPr lIns="9144" tIns="9144" rIns="9144" bIns="9144" anchor="t"/>
                <a:lstStyle/>
                <a:p>
                  <a:pPr algn="ctr"/>
                  <a:r>
                    <a:rPr lang="en-US" sz="1200" b="1" dirty="0">
                      <a:latin typeface="Arial" pitchFamily="34" charset="0"/>
                      <a:cs typeface="Arial" pitchFamily="34" charset="0"/>
                    </a:rPr>
                    <a:t>Embedded Devices and Hardware</a:t>
                  </a:r>
                </a:p>
              </p:txBody>
            </p:sp>
            <p:cxnSp>
              <p:nvCxnSpPr>
                <p:cNvPr id="94" name="Straight Connector 93"/>
                <p:cNvCxnSpPr/>
                <p:nvPr/>
              </p:nvCxnSpPr>
              <p:spPr>
                <a:xfrm flipV="1">
                  <a:off x="692281" y="3377162"/>
                  <a:ext cx="1447800" cy="1371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 flipV="1">
                  <a:off x="692281" y="4739618"/>
                  <a:ext cx="1447800" cy="1371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00" name="Picture 99" descr="languages3.pn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0103388" y="4336248"/>
                <a:ext cx="913962" cy="572543"/>
              </a:xfrm>
              <a:prstGeom prst="rect">
                <a:avLst/>
              </a:prstGeom>
              <a:effectLst>
                <a:outerShdw blurRad="38100" dist="25400" dir="2700000" algn="tl" rotWithShape="0">
                  <a:prstClr val="black">
                    <a:alpha val="25000"/>
                  </a:prstClr>
                </a:outerShdw>
              </a:effectLst>
            </p:spPr>
          </p:pic>
          <p:grpSp>
            <p:nvGrpSpPr>
              <p:cNvPr id="13" name="Group 12"/>
              <p:cNvGrpSpPr/>
              <p:nvPr/>
            </p:nvGrpSpPr>
            <p:grpSpPr>
              <a:xfrm>
                <a:off x="10103388" y="5623212"/>
                <a:ext cx="913962" cy="630966"/>
                <a:chOff x="9891303" y="5623212"/>
                <a:chExt cx="913962" cy="630966"/>
              </a:xfrm>
            </p:grpSpPr>
            <p:pic>
              <p:nvPicPr>
                <p:cNvPr id="106" name="Picture 105" descr="car3.png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9891303" y="5623213"/>
                  <a:ext cx="418882" cy="271198"/>
                </a:xfrm>
                <a:prstGeom prst="rect">
                  <a:avLst/>
                </a:prstGeom>
              </p:spPr>
            </p:pic>
            <p:pic>
              <p:nvPicPr>
                <p:cNvPr id="107" name="Picture 106" descr="car3.pn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9892607" y="5983588"/>
                  <a:ext cx="417578" cy="270590"/>
                </a:xfrm>
                <a:prstGeom prst="rect">
                  <a:avLst/>
                </a:prstGeom>
              </p:spPr>
            </p:pic>
            <p:pic>
              <p:nvPicPr>
                <p:cNvPr id="109" name="Picture 108" descr="car3.png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10388117" y="5983250"/>
                  <a:ext cx="417148" cy="270839"/>
                </a:xfrm>
                <a:prstGeom prst="rect">
                  <a:avLst/>
                </a:prstGeom>
              </p:spPr>
            </p:pic>
            <p:pic>
              <p:nvPicPr>
                <p:cNvPr id="110" name="Picture 109" descr="car3.png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10386385" y="5623212"/>
                  <a:ext cx="418880" cy="271197"/>
                </a:xfrm>
                <a:prstGeom prst="rect">
                  <a:avLst/>
                </a:prstGeom>
              </p:spPr>
            </p:pic>
          </p:grpSp>
          <p:pic>
            <p:nvPicPr>
              <p:cNvPr id="128" name="Picture 127" descr="graph3.png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0103388" y="2796790"/>
                <a:ext cx="913962" cy="672774"/>
              </a:xfrm>
              <a:prstGeom prst="rect">
                <a:avLst/>
              </a:prstGeom>
              <a:effectLst>
                <a:outerShdw blurRad="63500" dist="63500" dir="2700000" sx="95000" sy="95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10" name="Group 9"/>
          <p:cNvGrpSpPr/>
          <p:nvPr/>
        </p:nvGrpSpPr>
        <p:grpSpPr>
          <a:xfrm>
            <a:off x="246563" y="1269642"/>
            <a:ext cx="2824122" cy="5317401"/>
            <a:chOff x="524298" y="1263618"/>
            <a:chExt cx="2824122" cy="5317401"/>
          </a:xfrm>
        </p:grpSpPr>
        <p:grpSp>
          <p:nvGrpSpPr>
            <p:cNvPr id="9" name="Group 52"/>
            <p:cNvGrpSpPr/>
            <p:nvPr/>
          </p:nvGrpSpPr>
          <p:grpSpPr>
            <a:xfrm>
              <a:off x="911394" y="2232350"/>
              <a:ext cx="1828800" cy="4348669"/>
              <a:chOff x="445123" y="1913073"/>
              <a:chExt cx="1828800" cy="4348669"/>
            </a:xfrm>
          </p:grpSpPr>
          <p:sp>
            <p:nvSpPr>
              <p:cNvPr id="163" name="AutoShape 19"/>
              <p:cNvSpPr>
                <a:spLocks noChangeArrowheads="1"/>
              </p:cNvSpPr>
              <p:nvPr/>
            </p:nvSpPr>
            <p:spPr bwMode="auto">
              <a:xfrm>
                <a:off x="445123" y="1913073"/>
                <a:ext cx="1828800" cy="4348669"/>
              </a:xfrm>
              <a:prstGeom prst="roundRect">
                <a:avLst>
                  <a:gd name="adj" fmla="val 4692"/>
                </a:avLst>
              </a:prstGeom>
              <a:solidFill>
                <a:schemeClr val="bg1">
                  <a:lumMod val="85000"/>
                </a:schemeClr>
              </a:solidFill>
              <a:ln w="63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innerShdw blurRad="342900">
                  <a:prstClr val="black">
                    <a:alpha val="37000"/>
                  </a:prstClr>
                </a:innerShdw>
              </a:effectLst>
            </p:spPr>
            <p:txBody>
              <a:bodyPr vert="horz" wrap="square" lIns="91440" tIns="18288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" name="AutoShape 19"/>
              <p:cNvSpPr>
                <a:spLocks noChangeArrowheads="1"/>
              </p:cNvSpPr>
              <p:nvPr/>
            </p:nvSpPr>
            <p:spPr bwMode="auto">
              <a:xfrm>
                <a:off x="562429" y="2041191"/>
                <a:ext cx="1600200" cy="4081093"/>
              </a:xfrm>
              <a:prstGeom prst="roundRect">
                <a:avLst>
                  <a:gd name="adj" fmla="val 4692"/>
                </a:avLst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18288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" name="Rounded Rectangle 167"/>
              <p:cNvSpPr/>
              <p:nvPr/>
            </p:nvSpPr>
            <p:spPr bwMode="auto">
              <a:xfrm>
                <a:off x="562429" y="2093975"/>
                <a:ext cx="1600200" cy="228600"/>
              </a:xfrm>
              <a:prstGeom prst="roundRect">
                <a:avLst>
                  <a:gd name="adj" fmla="val 32374"/>
                </a:avLst>
              </a:prstGeom>
              <a:noFill/>
              <a:ln w="19050" algn="ctr">
                <a:noFill/>
                <a:round/>
                <a:headEnd/>
                <a:tailEnd/>
              </a:ln>
            </p:spPr>
            <p:txBody>
              <a:bodyPr lIns="9144" tIns="9144" rIns="9144" bIns="9144" anchor="t"/>
              <a:lstStyle/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Files</a:t>
                </a:r>
              </a:p>
            </p:txBody>
          </p:sp>
          <p:sp>
            <p:nvSpPr>
              <p:cNvPr id="169" name="Rounded Rectangle 168"/>
              <p:cNvSpPr/>
              <p:nvPr/>
            </p:nvSpPr>
            <p:spPr bwMode="auto">
              <a:xfrm>
                <a:off x="562429" y="3496891"/>
                <a:ext cx="1600200" cy="228600"/>
              </a:xfrm>
              <a:prstGeom prst="roundRect">
                <a:avLst>
                  <a:gd name="adj" fmla="val 32374"/>
                </a:avLst>
              </a:prstGeom>
              <a:noFill/>
              <a:ln w="19050" algn="ctr">
                <a:noFill/>
                <a:round/>
                <a:headEnd/>
                <a:tailEnd/>
              </a:ln>
            </p:spPr>
            <p:txBody>
              <a:bodyPr lIns="9144" tIns="9144" rIns="9144" bIns="9144" anchor="t"/>
              <a:lstStyle/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Databases</a:t>
                </a:r>
              </a:p>
            </p:txBody>
          </p:sp>
          <p:sp>
            <p:nvSpPr>
              <p:cNvPr id="170" name="Rounded Rectangle 169"/>
              <p:cNvSpPr/>
              <p:nvPr/>
            </p:nvSpPr>
            <p:spPr bwMode="auto">
              <a:xfrm>
                <a:off x="562429" y="4841059"/>
                <a:ext cx="1600200" cy="228600"/>
              </a:xfrm>
              <a:prstGeom prst="roundRect">
                <a:avLst>
                  <a:gd name="adj" fmla="val 32374"/>
                </a:avLst>
              </a:prstGeom>
              <a:noFill/>
              <a:ln w="19050" algn="ctr">
                <a:noFill/>
                <a:round/>
                <a:headEnd/>
                <a:tailEnd/>
              </a:ln>
            </p:spPr>
            <p:txBody>
              <a:bodyPr lIns="9144" tIns="9144" rIns="9144" bIns="9144" anchor="t"/>
              <a:lstStyle/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Sensors</a:t>
                </a:r>
              </a:p>
            </p:txBody>
          </p:sp>
          <p:cxnSp>
            <p:nvCxnSpPr>
              <p:cNvPr id="178" name="Straight Connector 177"/>
              <p:cNvCxnSpPr/>
              <p:nvPr/>
            </p:nvCxnSpPr>
            <p:spPr>
              <a:xfrm flipV="1">
                <a:off x="638629" y="3386016"/>
                <a:ext cx="1447800" cy="137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 flipV="1">
                <a:off x="638629" y="4751574"/>
                <a:ext cx="1447800" cy="137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81" name="Picture 180" descr="files1.pn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990443" y="2435633"/>
                <a:ext cx="738160" cy="742480"/>
              </a:xfrm>
              <a:prstGeom prst="rect">
                <a:avLst/>
              </a:prstGeom>
              <a:effectLst>
                <a:outerShdw blurRad="63500" dist="50800" dir="2700000" sx="101000" sy="101000" algn="tl" rotWithShape="0">
                  <a:prstClr val="black">
                    <a:alpha val="32000"/>
                  </a:prstClr>
                </a:outerShdw>
              </a:effectLst>
            </p:spPr>
          </p:pic>
          <p:pic>
            <p:nvPicPr>
              <p:cNvPr id="79" name="Picture 78" descr="doc1.png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990443" y="3944193"/>
                <a:ext cx="738160" cy="556912"/>
              </a:xfrm>
              <a:prstGeom prst="rect">
                <a:avLst/>
              </a:prstGeom>
              <a:effectLst>
                <a:outerShdw blurRad="38100" dist="38100" dir="3000000" algn="tl" rotWithShape="0">
                  <a:prstClr val="black">
                    <a:alpha val="25000"/>
                  </a:prstClr>
                </a:outerShdw>
              </a:effectLst>
            </p:spPr>
          </p:pic>
        </p:grpSp>
        <p:sp>
          <p:nvSpPr>
            <p:cNvPr id="66" name="Chevron 65"/>
            <p:cNvSpPr/>
            <p:nvPr/>
          </p:nvSpPr>
          <p:spPr>
            <a:xfrm>
              <a:off x="524298" y="1263618"/>
              <a:ext cx="2824122" cy="650423"/>
            </a:xfrm>
            <a:prstGeom prst="chevron">
              <a:avLst/>
            </a:prstGeom>
            <a:solidFill>
              <a:srgbClr val="4D4E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Arial" pitchFamily="34" charset="0"/>
                  <a:cs typeface="Arial" pitchFamily="34" charset="0"/>
                </a:rPr>
                <a:t>Access and Explore Data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332802" y="5517054"/>
              <a:ext cx="914400" cy="694096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6254265" y="1269642"/>
            <a:ext cx="2825496" cy="5317402"/>
            <a:chOff x="6148775" y="1233217"/>
            <a:chExt cx="2825496" cy="5317402"/>
          </a:xfrm>
        </p:grpSpPr>
        <p:sp>
          <p:nvSpPr>
            <p:cNvPr id="63" name="Chevron 62"/>
            <p:cNvSpPr/>
            <p:nvPr/>
          </p:nvSpPr>
          <p:spPr>
            <a:xfrm>
              <a:off x="6148775" y="1233217"/>
              <a:ext cx="2825496" cy="651800"/>
            </a:xfrm>
            <a:prstGeom prst="chevron">
              <a:avLst/>
            </a:prstGeom>
            <a:solidFill>
              <a:srgbClr val="5D46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Arial" pitchFamily="34" charset="0"/>
                  <a:cs typeface="Arial" pitchFamily="34" charset="0"/>
                </a:rPr>
                <a:t>Develop Predictive Models</a:t>
              </a: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6591300" y="2198075"/>
              <a:ext cx="1835392" cy="4352544"/>
              <a:chOff x="6708675" y="2168831"/>
              <a:chExt cx="1835392" cy="4367109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6708675" y="2168831"/>
                <a:ext cx="1835392" cy="4367109"/>
                <a:chOff x="6708675" y="2168831"/>
                <a:chExt cx="1835392" cy="4367109"/>
              </a:xfrm>
            </p:grpSpPr>
            <p:grpSp>
              <p:nvGrpSpPr>
                <p:cNvPr id="114" name="Group 52"/>
                <p:cNvGrpSpPr/>
                <p:nvPr/>
              </p:nvGrpSpPr>
              <p:grpSpPr>
                <a:xfrm>
                  <a:off x="6708675" y="2168831"/>
                  <a:ext cx="1835392" cy="4367109"/>
                  <a:chOff x="562429" y="1864176"/>
                  <a:chExt cx="1835392" cy="4367109"/>
                </a:xfrm>
              </p:grpSpPr>
              <p:sp>
                <p:nvSpPr>
                  <p:cNvPr id="115" name="AutoShape 19"/>
                  <p:cNvSpPr>
                    <a:spLocks noChangeArrowheads="1"/>
                  </p:cNvSpPr>
                  <p:nvPr/>
                </p:nvSpPr>
                <p:spPr bwMode="auto">
                  <a:xfrm>
                    <a:off x="569021" y="1864176"/>
                    <a:ext cx="1828800" cy="4367109"/>
                  </a:xfrm>
                  <a:prstGeom prst="roundRect">
                    <a:avLst>
                      <a:gd name="adj" fmla="val 469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 w="6350" cap="flat" cmpd="sng" algn="ctr">
                    <a:solidFill>
                      <a:schemeClr val="bg1">
                        <a:lumMod val="5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innerShdw blurRad="342900">
                      <a:prstClr val="black">
                        <a:alpha val="37000"/>
                      </a:prstClr>
                    </a:innerShdw>
                  </a:effectLst>
                </p:spPr>
                <p:txBody>
                  <a:bodyPr vert="horz" wrap="square" lIns="91440" tIns="18288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400" b="1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6" name="AutoShape 19"/>
                  <p:cNvSpPr>
                    <a:spLocks noChangeArrowheads="1"/>
                  </p:cNvSpPr>
                  <p:nvPr/>
                </p:nvSpPr>
                <p:spPr bwMode="auto">
                  <a:xfrm>
                    <a:off x="683321" y="1996610"/>
                    <a:ext cx="1600200" cy="4091871"/>
                  </a:xfrm>
                  <a:prstGeom prst="roundRect">
                    <a:avLst>
                      <a:gd name="adj" fmla="val 4692"/>
                    </a:avLst>
                  </a:prstGeom>
                  <a:solidFill>
                    <a:schemeClr val="bg1"/>
                  </a:solidFill>
                  <a:ln w="349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vert="horz" wrap="square" lIns="91440" tIns="18288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400" b="1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7" name="Rounded Rectangle 116"/>
                  <p:cNvSpPr/>
                  <p:nvPr/>
                </p:nvSpPr>
                <p:spPr bwMode="auto">
                  <a:xfrm>
                    <a:off x="683321" y="2053467"/>
                    <a:ext cx="1600200" cy="228600"/>
                  </a:xfrm>
                  <a:prstGeom prst="roundRect">
                    <a:avLst>
                      <a:gd name="adj" fmla="val 32374"/>
                    </a:avLst>
                  </a:prstGeom>
                  <a:noFill/>
                  <a:ln w="19050" algn="ctr">
                    <a:noFill/>
                    <a:round/>
                    <a:headEnd/>
                    <a:tailEnd/>
                  </a:ln>
                </p:spPr>
                <p:txBody>
                  <a:bodyPr lIns="9144" tIns="9144" rIns="9144" bIns="9144" anchor="t"/>
                  <a:lstStyle/>
                  <a:p>
                    <a:pPr algn="ctr"/>
                    <a:r>
                      <a:rPr lang="en-US" sz="1200" b="1" dirty="0">
                        <a:latin typeface="Arial" pitchFamily="34" charset="0"/>
                        <a:cs typeface="Arial" pitchFamily="34" charset="0"/>
                      </a:rPr>
                      <a:t> Model Creation e.g. Machine Learning </a:t>
                    </a:r>
                  </a:p>
                </p:txBody>
              </p:sp>
              <p:sp>
                <p:nvSpPr>
                  <p:cNvPr id="118" name="Rounded Rectangle 117"/>
                  <p:cNvSpPr/>
                  <p:nvPr/>
                </p:nvSpPr>
                <p:spPr bwMode="auto">
                  <a:xfrm>
                    <a:off x="562429" y="3511121"/>
                    <a:ext cx="1600200" cy="357404"/>
                  </a:xfrm>
                  <a:prstGeom prst="roundRect">
                    <a:avLst>
                      <a:gd name="adj" fmla="val 32374"/>
                    </a:avLst>
                  </a:prstGeom>
                  <a:noFill/>
                  <a:ln w="19050" algn="ctr">
                    <a:noFill/>
                    <a:round/>
                    <a:headEnd/>
                    <a:tailEnd/>
                  </a:ln>
                </p:spPr>
                <p:txBody>
                  <a:bodyPr lIns="9144" tIns="9144" rIns="9144" bIns="9144" anchor="t"/>
                  <a:lstStyle/>
                  <a:p>
                    <a:pPr algn="ctr"/>
                    <a:endParaRPr lang="en-US" sz="1200" b="1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9" name="Rounded Rectangle 118"/>
                  <p:cNvSpPr/>
                  <p:nvPr/>
                </p:nvSpPr>
                <p:spPr bwMode="auto">
                  <a:xfrm>
                    <a:off x="683321" y="4805847"/>
                    <a:ext cx="1600200" cy="228600"/>
                  </a:xfrm>
                  <a:prstGeom prst="roundRect">
                    <a:avLst>
                      <a:gd name="adj" fmla="val 32374"/>
                    </a:avLst>
                  </a:prstGeom>
                  <a:noFill/>
                  <a:ln w="19050" algn="ctr">
                    <a:noFill/>
                    <a:round/>
                    <a:headEnd/>
                    <a:tailEnd/>
                  </a:ln>
                </p:spPr>
                <p:txBody>
                  <a:bodyPr lIns="9144" tIns="9144" rIns="9144" bIns="9144" anchor="t"/>
                  <a:lstStyle/>
                  <a:p>
                    <a:pPr algn="ctr"/>
                    <a:r>
                      <a:rPr lang="en-US" sz="1200" b="1" dirty="0">
                        <a:latin typeface="Arial" pitchFamily="34" charset="0"/>
                        <a:cs typeface="Arial" pitchFamily="34" charset="0"/>
                      </a:rPr>
                      <a:t>Model </a:t>
                    </a:r>
                  </a:p>
                  <a:p>
                    <a:pPr algn="ctr"/>
                    <a:r>
                      <a:rPr lang="en-US" sz="1200" b="1" dirty="0">
                        <a:latin typeface="Arial" pitchFamily="34" charset="0"/>
                        <a:cs typeface="Arial" pitchFamily="34" charset="0"/>
                      </a:rPr>
                      <a:t>Validation</a:t>
                    </a:r>
                  </a:p>
                </p:txBody>
              </p:sp>
              <p:cxnSp>
                <p:nvCxnSpPr>
                  <p:cNvPr id="120" name="Straight Connector 119"/>
                  <p:cNvCxnSpPr/>
                  <p:nvPr/>
                </p:nvCxnSpPr>
                <p:spPr>
                  <a:xfrm flipV="1">
                    <a:off x="759521" y="3347086"/>
                    <a:ext cx="1447800" cy="1371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Connector 120"/>
                  <p:cNvCxnSpPr/>
                  <p:nvPr/>
                </p:nvCxnSpPr>
                <p:spPr>
                  <a:xfrm flipV="1">
                    <a:off x="759521" y="4714101"/>
                    <a:ext cx="1447800" cy="1371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125" name="Picture 124" descr="doc1.png"/>
                  <p:cNvPicPr>
                    <a:picLocks noChangeAspect="1"/>
                  </p:cNvPicPr>
                  <p:nvPr/>
                </p:nvPicPr>
                <p:blipFill>
                  <a:blip r:embed="rId11" cstate="print"/>
                  <a:stretch>
                    <a:fillRect/>
                  </a:stretch>
                </p:blipFill>
                <p:spPr>
                  <a:xfrm>
                    <a:off x="1115873" y="2562308"/>
                    <a:ext cx="765473" cy="734629"/>
                  </a:xfrm>
                  <a:prstGeom prst="rect">
                    <a:avLst/>
                  </a:prstGeom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</p:pic>
            </p:grpSp>
            <p:pic>
              <p:nvPicPr>
                <p:cNvPr id="126" name="Picture 125" descr="graph3.png"/>
                <p:cNvPicPr>
                  <a:picLocks noChangeAspect="1"/>
                </p:cNvPicPr>
                <p:nvPr/>
              </p:nvPicPr>
              <p:blipFill>
                <a:blip r:embed="rId12" cstate="print"/>
                <a:stretch>
                  <a:fillRect/>
                </a:stretch>
              </p:blipFill>
              <p:spPr>
                <a:xfrm>
                  <a:off x="7189033" y="4336385"/>
                  <a:ext cx="885705" cy="567500"/>
                </a:xfrm>
                <a:prstGeom prst="rect">
                  <a:avLst/>
                </a:prstGeom>
                <a:effectLst>
                  <a:outerShdw blurRad="63500" dist="63500" dir="2700000" sx="95000" sy="95000" algn="tl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  <p:sp>
            <p:nvSpPr>
              <p:cNvPr id="58" name="Rounded Rectangle 57"/>
              <p:cNvSpPr/>
              <p:nvPr/>
            </p:nvSpPr>
            <p:spPr bwMode="auto">
              <a:xfrm>
                <a:off x="6826492" y="3761836"/>
                <a:ext cx="1600200" cy="423002"/>
              </a:xfrm>
              <a:prstGeom prst="roundRect">
                <a:avLst>
                  <a:gd name="adj" fmla="val 32374"/>
                </a:avLst>
              </a:prstGeom>
              <a:noFill/>
              <a:ln w="19050" algn="ctr">
                <a:noFill/>
                <a:round/>
                <a:headEnd/>
                <a:tailEnd/>
              </a:ln>
            </p:spPr>
            <p:txBody>
              <a:bodyPr lIns="9144" tIns="9144" rIns="9144" bIns="9144" anchor="t"/>
              <a:lstStyle/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Parameter Optimization</a:t>
                </a:r>
              </a:p>
            </p:txBody>
          </p:sp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189033" y="5604558"/>
                <a:ext cx="885705" cy="623029"/>
              </a:xfrm>
              <a:prstGeom prst="rect">
                <a:avLst/>
              </a:prstGeom>
            </p:spPr>
          </p:pic>
        </p:grpSp>
      </p:grpSp>
      <p:grpSp>
        <p:nvGrpSpPr>
          <p:cNvPr id="11" name="Group 10"/>
          <p:cNvGrpSpPr/>
          <p:nvPr/>
        </p:nvGrpSpPr>
        <p:grpSpPr>
          <a:xfrm>
            <a:off x="3259003" y="1269642"/>
            <a:ext cx="2828502" cy="5317402"/>
            <a:chOff x="3304147" y="1249572"/>
            <a:chExt cx="2828502" cy="5317402"/>
          </a:xfrm>
        </p:grpSpPr>
        <p:sp>
          <p:nvSpPr>
            <p:cNvPr id="67" name="Chevron 66"/>
            <p:cNvSpPr/>
            <p:nvPr/>
          </p:nvSpPr>
          <p:spPr>
            <a:xfrm>
              <a:off x="3304147" y="1249572"/>
              <a:ext cx="2828502" cy="650423"/>
            </a:xfrm>
            <a:prstGeom prst="chevron">
              <a:avLst/>
            </a:prstGeom>
            <a:solidFill>
              <a:srgbClr val="99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Arial" pitchFamily="34" charset="0"/>
                  <a:cs typeface="Arial" pitchFamily="34" charset="0"/>
                </a:rPr>
                <a:t>Preprocess Data</a:t>
              </a:r>
            </a:p>
          </p:txBody>
        </p:sp>
        <p:grpSp>
          <p:nvGrpSpPr>
            <p:cNvPr id="69" name="Group 52"/>
            <p:cNvGrpSpPr/>
            <p:nvPr/>
          </p:nvGrpSpPr>
          <p:grpSpPr>
            <a:xfrm>
              <a:off x="3702744" y="2211066"/>
              <a:ext cx="1828800" cy="4355908"/>
              <a:chOff x="493273" y="1891789"/>
              <a:chExt cx="1828800" cy="4355908"/>
            </a:xfrm>
          </p:grpSpPr>
          <p:sp>
            <p:nvSpPr>
              <p:cNvPr id="70" name="AutoShape 19"/>
              <p:cNvSpPr>
                <a:spLocks noChangeArrowheads="1"/>
              </p:cNvSpPr>
              <p:nvPr/>
            </p:nvSpPr>
            <p:spPr bwMode="auto">
              <a:xfrm>
                <a:off x="493273" y="1891789"/>
                <a:ext cx="1828800" cy="4355908"/>
              </a:xfrm>
              <a:prstGeom prst="roundRect">
                <a:avLst>
                  <a:gd name="adj" fmla="val 4692"/>
                </a:avLst>
              </a:prstGeom>
              <a:solidFill>
                <a:schemeClr val="bg1">
                  <a:lumMod val="85000"/>
                </a:schemeClr>
              </a:solidFill>
              <a:ln w="63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innerShdw blurRad="342900">
                  <a:prstClr val="black">
                    <a:alpha val="37000"/>
                  </a:prstClr>
                </a:innerShdw>
              </a:effectLst>
            </p:spPr>
            <p:txBody>
              <a:bodyPr vert="horz" wrap="square" lIns="91440" tIns="18288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1" name="AutoShape 19"/>
              <p:cNvSpPr>
                <a:spLocks noChangeArrowheads="1"/>
              </p:cNvSpPr>
              <p:nvPr/>
            </p:nvSpPr>
            <p:spPr bwMode="auto">
              <a:xfrm>
                <a:off x="607573" y="2027145"/>
                <a:ext cx="1600200" cy="4079876"/>
              </a:xfrm>
              <a:prstGeom prst="roundRect">
                <a:avLst>
                  <a:gd name="adj" fmla="val 4692"/>
                </a:avLst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18288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" name="Rounded Rectangle 71"/>
              <p:cNvSpPr/>
              <p:nvPr/>
            </p:nvSpPr>
            <p:spPr bwMode="auto">
              <a:xfrm>
                <a:off x="607573" y="2083813"/>
                <a:ext cx="1600200" cy="228600"/>
              </a:xfrm>
              <a:prstGeom prst="roundRect">
                <a:avLst>
                  <a:gd name="adj" fmla="val 32374"/>
                </a:avLst>
              </a:prstGeom>
              <a:noFill/>
              <a:ln w="19050" algn="ctr">
                <a:noFill/>
                <a:round/>
                <a:headEnd/>
                <a:tailEnd/>
              </a:ln>
            </p:spPr>
            <p:txBody>
              <a:bodyPr lIns="9144" tIns="9144" rIns="9144" bIns="9144" anchor="t"/>
              <a:lstStyle/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Working with </a:t>
                </a:r>
              </a:p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Messy Data </a:t>
                </a:r>
              </a:p>
            </p:txBody>
          </p:sp>
          <p:sp>
            <p:nvSpPr>
              <p:cNvPr id="73" name="Rounded Rectangle 72"/>
              <p:cNvSpPr/>
              <p:nvPr/>
            </p:nvSpPr>
            <p:spPr bwMode="auto">
              <a:xfrm>
                <a:off x="607573" y="3482845"/>
                <a:ext cx="1600200" cy="228600"/>
              </a:xfrm>
              <a:prstGeom prst="roundRect">
                <a:avLst>
                  <a:gd name="adj" fmla="val 32374"/>
                </a:avLst>
              </a:prstGeom>
              <a:noFill/>
              <a:ln w="19050" algn="ctr">
                <a:noFill/>
                <a:round/>
                <a:headEnd/>
                <a:tailEnd/>
              </a:ln>
            </p:spPr>
            <p:txBody>
              <a:bodyPr lIns="9144" tIns="9144" rIns="9144" bIns="9144" anchor="t"/>
              <a:lstStyle/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Data Reduction/ </a:t>
                </a:r>
              </a:p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Transformation</a:t>
                </a:r>
              </a:p>
            </p:txBody>
          </p:sp>
          <p:sp>
            <p:nvSpPr>
              <p:cNvPr id="74" name="Rounded Rectangle 73"/>
              <p:cNvSpPr/>
              <p:nvPr/>
            </p:nvSpPr>
            <p:spPr bwMode="auto">
              <a:xfrm>
                <a:off x="607573" y="4829860"/>
                <a:ext cx="1600200" cy="228600"/>
              </a:xfrm>
              <a:prstGeom prst="roundRect">
                <a:avLst>
                  <a:gd name="adj" fmla="val 32374"/>
                </a:avLst>
              </a:prstGeom>
              <a:noFill/>
              <a:ln w="19050" algn="ctr">
                <a:noFill/>
                <a:round/>
                <a:headEnd/>
                <a:tailEnd/>
              </a:ln>
            </p:spPr>
            <p:txBody>
              <a:bodyPr lIns="9144" tIns="9144" rIns="9144" bIns="9144" anchor="t"/>
              <a:lstStyle/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Feature </a:t>
                </a:r>
              </a:p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Extraction</a:t>
                </a:r>
              </a:p>
            </p:txBody>
          </p:sp>
          <p:cxnSp>
            <p:nvCxnSpPr>
              <p:cNvPr id="75" name="Straight Connector 74"/>
              <p:cNvCxnSpPr/>
              <p:nvPr/>
            </p:nvCxnSpPr>
            <p:spPr>
              <a:xfrm flipV="1">
                <a:off x="683773" y="3373117"/>
                <a:ext cx="1447800" cy="137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flipV="1">
                <a:off x="638629" y="4735573"/>
                <a:ext cx="1447800" cy="137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4"/>
            <p:cNvGrpSpPr/>
            <p:nvPr/>
          </p:nvGrpSpPr>
          <p:grpSpPr>
            <a:xfrm>
              <a:off x="4110809" y="4267198"/>
              <a:ext cx="995663" cy="665730"/>
              <a:chOff x="8858216" y="2405604"/>
              <a:chExt cx="1055085" cy="680459"/>
            </a:xfrm>
          </p:grpSpPr>
          <p:pic>
            <p:nvPicPr>
              <p:cNvPr id="64" name="Picture 2" descr="http://www.mathworks.com/images/nextgen/supporting/products/ml-classification.png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8216" y="2405604"/>
                <a:ext cx="536550" cy="636812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5" name="Picture 4" descr="Clustering for machine learning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94768" y="2428915"/>
                <a:ext cx="518533" cy="65714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0" name="Group 79"/>
            <p:cNvGrpSpPr/>
            <p:nvPr/>
          </p:nvGrpSpPr>
          <p:grpSpPr>
            <a:xfrm>
              <a:off x="4131378" y="5684073"/>
              <a:ext cx="980955" cy="567794"/>
              <a:chOff x="2283945" y="4980278"/>
              <a:chExt cx="1975328" cy="1309287"/>
            </a:xfrm>
          </p:grpSpPr>
          <p:pic>
            <p:nvPicPr>
              <p:cNvPr id="81" name="Picture 80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283945" y="4980278"/>
                <a:ext cx="348938" cy="732773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82" name="Picture 81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82789" y="5067513"/>
                <a:ext cx="732775" cy="279152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83" name="Picture 82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936955" y="5565516"/>
                <a:ext cx="418710" cy="541861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84" name="Picture 83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479479" y="5565516"/>
                <a:ext cx="357664" cy="724049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85" name="Picture 84"/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455477" y="5698685"/>
                <a:ext cx="724050" cy="279152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87" name="Picture 86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482881" y="5072457"/>
                <a:ext cx="776392" cy="383834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187013" y="2895600"/>
              <a:ext cx="860262" cy="675812"/>
            </a:xfrm>
            <a:prstGeom prst="rect">
              <a:avLst/>
            </a:prstGeom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6322318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5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10" dirty="0">
                <a:solidFill>
                  <a:schemeClr val="tx2"/>
                </a:solidFill>
              </a:rPr>
              <a:t>Today’s Focus:  Accessing, Exploring, Preprocessing Data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46563" y="1269642"/>
            <a:ext cx="2824122" cy="5317401"/>
            <a:chOff x="524298" y="1263618"/>
            <a:chExt cx="2824122" cy="5317401"/>
          </a:xfrm>
        </p:grpSpPr>
        <p:grpSp>
          <p:nvGrpSpPr>
            <p:cNvPr id="9" name="Group 52"/>
            <p:cNvGrpSpPr/>
            <p:nvPr/>
          </p:nvGrpSpPr>
          <p:grpSpPr>
            <a:xfrm>
              <a:off x="911394" y="2232350"/>
              <a:ext cx="1828800" cy="4348669"/>
              <a:chOff x="445123" y="1913073"/>
              <a:chExt cx="1828800" cy="4348669"/>
            </a:xfrm>
          </p:grpSpPr>
          <p:sp>
            <p:nvSpPr>
              <p:cNvPr id="163" name="AutoShape 19"/>
              <p:cNvSpPr>
                <a:spLocks noChangeArrowheads="1"/>
              </p:cNvSpPr>
              <p:nvPr/>
            </p:nvSpPr>
            <p:spPr bwMode="auto">
              <a:xfrm>
                <a:off x="445123" y="1913073"/>
                <a:ext cx="1828800" cy="4348669"/>
              </a:xfrm>
              <a:prstGeom prst="roundRect">
                <a:avLst>
                  <a:gd name="adj" fmla="val 4692"/>
                </a:avLst>
              </a:prstGeom>
              <a:solidFill>
                <a:schemeClr val="bg1">
                  <a:lumMod val="85000"/>
                </a:schemeClr>
              </a:solidFill>
              <a:ln w="63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innerShdw blurRad="342900">
                  <a:prstClr val="black">
                    <a:alpha val="37000"/>
                  </a:prstClr>
                </a:innerShdw>
              </a:effectLst>
            </p:spPr>
            <p:txBody>
              <a:bodyPr vert="horz" wrap="square" lIns="91440" tIns="18288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" name="AutoShape 19"/>
              <p:cNvSpPr>
                <a:spLocks noChangeArrowheads="1"/>
              </p:cNvSpPr>
              <p:nvPr/>
            </p:nvSpPr>
            <p:spPr bwMode="auto">
              <a:xfrm>
                <a:off x="562429" y="2041191"/>
                <a:ext cx="1600200" cy="4081093"/>
              </a:xfrm>
              <a:prstGeom prst="roundRect">
                <a:avLst>
                  <a:gd name="adj" fmla="val 4692"/>
                </a:avLst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18288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" name="Rounded Rectangle 167"/>
              <p:cNvSpPr/>
              <p:nvPr/>
            </p:nvSpPr>
            <p:spPr bwMode="auto">
              <a:xfrm>
                <a:off x="562429" y="2093975"/>
                <a:ext cx="1600200" cy="228600"/>
              </a:xfrm>
              <a:prstGeom prst="roundRect">
                <a:avLst>
                  <a:gd name="adj" fmla="val 32374"/>
                </a:avLst>
              </a:prstGeom>
              <a:noFill/>
              <a:ln w="19050" algn="ctr">
                <a:noFill/>
                <a:round/>
                <a:headEnd/>
                <a:tailEnd/>
              </a:ln>
            </p:spPr>
            <p:txBody>
              <a:bodyPr lIns="9144" tIns="9144" rIns="9144" bIns="9144" anchor="t"/>
              <a:lstStyle/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Files</a:t>
                </a:r>
              </a:p>
            </p:txBody>
          </p:sp>
          <p:sp>
            <p:nvSpPr>
              <p:cNvPr id="169" name="Rounded Rectangle 168"/>
              <p:cNvSpPr/>
              <p:nvPr/>
            </p:nvSpPr>
            <p:spPr bwMode="auto">
              <a:xfrm>
                <a:off x="562429" y="3496891"/>
                <a:ext cx="1600200" cy="228600"/>
              </a:xfrm>
              <a:prstGeom prst="roundRect">
                <a:avLst>
                  <a:gd name="adj" fmla="val 32374"/>
                </a:avLst>
              </a:prstGeom>
              <a:noFill/>
              <a:ln w="19050" algn="ctr">
                <a:noFill/>
                <a:round/>
                <a:headEnd/>
                <a:tailEnd/>
              </a:ln>
            </p:spPr>
            <p:txBody>
              <a:bodyPr lIns="9144" tIns="9144" rIns="9144" bIns="9144" anchor="t"/>
              <a:lstStyle/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Databases</a:t>
                </a:r>
              </a:p>
            </p:txBody>
          </p:sp>
          <p:sp>
            <p:nvSpPr>
              <p:cNvPr id="170" name="Rounded Rectangle 169"/>
              <p:cNvSpPr/>
              <p:nvPr/>
            </p:nvSpPr>
            <p:spPr bwMode="auto">
              <a:xfrm>
                <a:off x="562429" y="4841059"/>
                <a:ext cx="1600200" cy="228600"/>
              </a:xfrm>
              <a:prstGeom prst="roundRect">
                <a:avLst>
                  <a:gd name="adj" fmla="val 32374"/>
                </a:avLst>
              </a:prstGeom>
              <a:noFill/>
              <a:ln w="19050" algn="ctr">
                <a:noFill/>
                <a:round/>
                <a:headEnd/>
                <a:tailEnd/>
              </a:ln>
            </p:spPr>
            <p:txBody>
              <a:bodyPr lIns="9144" tIns="9144" rIns="9144" bIns="9144" anchor="t"/>
              <a:lstStyle/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Sensors</a:t>
                </a:r>
              </a:p>
            </p:txBody>
          </p:sp>
          <p:cxnSp>
            <p:nvCxnSpPr>
              <p:cNvPr id="178" name="Straight Connector 177"/>
              <p:cNvCxnSpPr/>
              <p:nvPr/>
            </p:nvCxnSpPr>
            <p:spPr>
              <a:xfrm flipV="1">
                <a:off x="638629" y="3386016"/>
                <a:ext cx="1447800" cy="137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 flipV="1">
                <a:off x="638629" y="4751574"/>
                <a:ext cx="1447800" cy="137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81" name="Picture 180" descr="files1.pn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990443" y="2435633"/>
                <a:ext cx="738160" cy="742480"/>
              </a:xfrm>
              <a:prstGeom prst="rect">
                <a:avLst/>
              </a:prstGeom>
              <a:effectLst>
                <a:outerShdw blurRad="63500" dist="50800" dir="2700000" sx="101000" sy="101000" algn="tl" rotWithShape="0">
                  <a:prstClr val="black">
                    <a:alpha val="32000"/>
                  </a:prstClr>
                </a:outerShdw>
              </a:effectLst>
            </p:spPr>
          </p:pic>
          <p:pic>
            <p:nvPicPr>
              <p:cNvPr id="79" name="Picture 78" descr="doc1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990443" y="3944193"/>
                <a:ext cx="738160" cy="556912"/>
              </a:xfrm>
              <a:prstGeom prst="rect">
                <a:avLst/>
              </a:prstGeom>
              <a:effectLst>
                <a:outerShdw blurRad="38100" dist="38100" dir="3000000" algn="tl" rotWithShape="0">
                  <a:prstClr val="black">
                    <a:alpha val="25000"/>
                  </a:prstClr>
                </a:outerShdw>
              </a:effectLst>
            </p:spPr>
          </p:pic>
        </p:grpSp>
        <p:sp>
          <p:nvSpPr>
            <p:cNvPr id="66" name="Chevron 65"/>
            <p:cNvSpPr/>
            <p:nvPr/>
          </p:nvSpPr>
          <p:spPr>
            <a:xfrm>
              <a:off x="524298" y="1263618"/>
              <a:ext cx="2824122" cy="650423"/>
            </a:xfrm>
            <a:prstGeom prst="chevron">
              <a:avLst/>
            </a:prstGeom>
            <a:solidFill>
              <a:srgbClr val="4D4E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Arial" pitchFamily="34" charset="0"/>
                  <a:cs typeface="Arial" pitchFamily="34" charset="0"/>
                </a:rPr>
                <a:t>Access and Explore Data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32802" y="5517054"/>
              <a:ext cx="914400" cy="694096"/>
            </a:xfrm>
            <a:prstGeom prst="rect">
              <a:avLst/>
            </a:prstGeom>
          </p:spPr>
        </p:pic>
      </p:grpSp>
      <p:grpSp>
        <p:nvGrpSpPr>
          <p:cNvPr id="97" name="Group 96"/>
          <p:cNvGrpSpPr/>
          <p:nvPr/>
        </p:nvGrpSpPr>
        <p:grpSpPr>
          <a:xfrm>
            <a:off x="9363498" y="1269642"/>
            <a:ext cx="2752302" cy="5317402"/>
            <a:chOff x="3304147" y="1249572"/>
            <a:chExt cx="2752302" cy="5317402"/>
          </a:xfrm>
        </p:grpSpPr>
        <p:sp>
          <p:nvSpPr>
            <p:cNvPr id="98" name="Chevron 97"/>
            <p:cNvSpPr/>
            <p:nvPr/>
          </p:nvSpPr>
          <p:spPr>
            <a:xfrm>
              <a:off x="3304147" y="1249572"/>
              <a:ext cx="2752302" cy="650423"/>
            </a:xfrm>
            <a:prstGeom prst="chevron">
              <a:avLst/>
            </a:prstGeom>
            <a:solidFill>
              <a:srgbClr val="99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Arial" pitchFamily="34" charset="0"/>
                  <a:cs typeface="Arial" pitchFamily="34" charset="0"/>
                </a:rPr>
                <a:t>Preprocess Data</a:t>
              </a:r>
            </a:p>
          </p:txBody>
        </p:sp>
        <p:grpSp>
          <p:nvGrpSpPr>
            <p:cNvPr id="99" name="Group 52"/>
            <p:cNvGrpSpPr/>
            <p:nvPr/>
          </p:nvGrpSpPr>
          <p:grpSpPr>
            <a:xfrm>
              <a:off x="3702744" y="2211066"/>
              <a:ext cx="1828800" cy="4355908"/>
              <a:chOff x="493273" y="1891789"/>
              <a:chExt cx="1828800" cy="4355908"/>
            </a:xfrm>
          </p:grpSpPr>
          <p:sp>
            <p:nvSpPr>
              <p:cNvPr id="124" name="AutoShape 19"/>
              <p:cNvSpPr>
                <a:spLocks noChangeArrowheads="1"/>
              </p:cNvSpPr>
              <p:nvPr/>
            </p:nvSpPr>
            <p:spPr bwMode="auto">
              <a:xfrm>
                <a:off x="493273" y="1891789"/>
                <a:ext cx="1828800" cy="4355908"/>
              </a:xfrm>
              <a:prstGeom prst="roundRect">
                <a:avLst>
                  <a:gd name="adj" fmla="val 4692"/>
                </a:avLst>
              </a:prstGeom>
              <a:solidFill>
                <a:schemeClr val="bg1">
                  <a:lumMod val="85000"/>
                </a:schemeClr>
              </a:solidFill>
              <a:ln w="63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innerShdw blurRad="342900">
                  <a:prstClr val="black">
                    <a:alpha val="37000"/>
                  </a:prstClr>
                </a:innerShdw>
              </a:effectLst>
            </p:spPr>
            <p:txBody>
              <a:bodyPr vert="horz" wrap="square" lIns="91440" tIns="18288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7" name="AutoShape 19"/>
              <p:cNvSpPr>
                <a:spLocks noChangeArrowheads="1"/>
              </p:cNvSpPr>
              <p:nvPr/>
            </p:nvSpPr>
            <p:spPr bwMode="auto">
              <a:xfrm>
                <a:off x="607573" y="2027145"/>
                <a:ext cx="1600200" cy="4079876"/>
              </a:xfrm>
              <a:prstGeom prst="roundRect">
                <a:avLst>
                  <a:gd name="adj" fmla="val 4692"/>
                </a:avLst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18288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9" name="Rounded Rectangle 128"/>
              <p:cNvSpPr/>
              <p:nvPr/>
            </p:nvSpPr>
            <p:spPr bwMode="auto">
              <a:xfrm>
                <a:off x="607573" y="2083813"/>
                <a:ext cx="1600200" cy="228600"/>
              </a:xfrm>
              <a:prstGeom prst="roundRect">
                <a:avLst>
                  <a:gd name="adj" fmla="val 32374"/>
                </a:avLst>
              </a:prstGeom>
              <a:noFill/>
              <a:ln w="19050" algn="ctr">
                <a:noFill/>
                <a:round/>
                <a:headEnd/>
                <a:tailEnd/>
              </a:ln>
            </p:spPr>
            <p:txBody>
              <a:bodyPr lIns="9144" tIns="9144" rIns="9144" bIns="9144" anchor="t"/>
              <a:lstStyle/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Working with </a:t>
                </a:r>
              </a:p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Messy Data </a:t>
                </a:r>
              </a:p>
            </p:txBody>
          </p:sp>
          <p:sp>
            <p:nvSpPr>
              <p:cNvPr id="130" name="Rounded Rectangle 129"/>
              <p:cNvSpPr/>
              <p:nvPr/>
            </p:nvSpPr>
            <p:spPr bwMode="auto">
              <a:xfrm>
                <a:off x="607573" y="3482845"/>
                <a:ext cx="1600200" cy="228600"/>
              </a:xfrm>
              <a:prstGeom prst="roundRect">
                <a:avLst>
                  <a:gd name="adj" fmla="val 32374"/>
                </a:avLst>
              </a:prstGeom>
              <a:noFill/>
              <a:ln w="19050" algn="ctr">
                <a:noFill/>
                <a:round/>
                <a:headEnd/>
                <a:tailEnd/>
              </a:ln>
            </p:spPr>
            <p:txBody>
              <a:bodyPr lIns="9144" tIns="9144" rIns="9144" bIns="9144" anchor="t"/>
              <a:lstStyle/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Data Reduction/ </a:t>
                </a:r>
              </a:p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Transformation</a:t>
                </a:r>
              </a:p>
            </p:txBody>
          </p:sp>
          <p:sp>
            <p:nvSpPr>
              <p:cNvPr id="131" name="Rounded Rectangle 130"/>
              <p:cNvSpPr/>
              <p:nvPr/>
            </p:nvSpPr>
            <p:spPr bwMode="auto">
              <a:xfrm>
                <a:off x="607573" y="4829860"/>
                <a:ext cx="1600200" cy="228600"/>
              </a:xfrm>
              <a:prstGeom prst="roundRect">
                <a:avLst>
                  <a:gd name="adj" fmla="val 32374"/>
                </a:avLst>
              </a:prstGeom>
              <a:noFill/>
              <a:ln w="19050" algn="ctr">
                <a:noFill/>
                <a:round/>
                <a:headEnd/>
                <a:tailEnd/>
              </a:ln>
            </p:spPr>
            <p:txBody>
              <a:bodyPr lIns="9144" tIns="9144" rIns="9144" bIns="9144" anchor="t"/>
              <a:lstStyle/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Feature </a:t>
                </a:r>
              </a:p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Extraction</a:t>
                </a:r>
              </a:p>
            </p:txBody>
          </p:sp>
          <p:cxnSp>
            <p:nvCxnSpPr>
              <p:cNvPr id="132" name="Straight Connector 131"/>
              <p:cNvCxnSpPr/>
              <p:nvPr/>
            </p:nvCxnSpPr>
            <p:spPr>
              <a:xfrm flipV="1">
                <a:off x="683773" y="3373117"/>
                <a:ext cx="1447800" cy="137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 flipV="1">
                <a:off x="638629" y="4735573"/>
                <a:ext cx="1447800" cy="137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1" name="Group 100"/>
            <p:cNvGrpSpPr/>
            <p:nvPr/>
          </p:nvGrpSpPr>
          <p:grpSpPr>
            <a:xfrm>
              <a:off x="4110809" y="4267198"/>
              <a:ext cx="995663" cy="665730"/>
              <a:chOff x="8858216" y="2405604"/>
              <a:chExt cx="1055085" cy="680459"/>
            </a:xfrm>
          </p:grpSpPr>
          <p:pic>
            <p:nvPicPr>
              <p:cNvPr id="122" name="Picture 2" descr="http://www.mathworks.com/images/nextgen/supporting/products/ml-classification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8216" y="2405604"/>
                <a:ext cx="536550" cy="636812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3" name="Picture 4" descr="Clustering for machine learning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94768" y="2428915"/>
                <a:ext cx="518533" cy="65714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02" name="Group 101"/>
            <p:cNvGrpSpPr/>
            <p:nvPr/>
          </p:nvGrpSpPr>
          <p:grpSpPr>
            <a:xfrm>
              <a:off x="4131378" y="5684073"/>
              <a:ext cx="980955" cy="567794"/>
              <a:chOff x="2283945" y="4980278"/>
              <a:chExt cx="1975328" cy="1309287"/>
            </a:xfrm>
          </p:grpSpPr>
          <p:pic>
            <p:nvPicPr>
              <p:cNvPr id="104" name="Picture 103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83945" y="4980278"/>
                <a:ext cx="348938" cy="732773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105" name="Picture 104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82789" y="5067513"/>
                <a:ext cx="732775" cy="279152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108" name="Picture 107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36955" y="5565516"/>
                <a:ext cx="418710" cy="541861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111" name="Picture 110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479479" y="5565516"/>
                <a:ext cx="357664" cy="724049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112" name="Picture 111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55477" y="5698685"/>
                <a:ext cx="724050" cy="279152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113" name="Picture 112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482881" y="5072457"/>
                <a:ext cx="776392" cy="383834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187013" y="2895600"/>
              <a:ext cx="860262" cy="675812"/>
            </a:xfrm>
            <a:prstGeom prst="rect">
              <a:avLst/>
            </a:prstGeom>
            <a:ln>
              <a:noFill/>
            </a:ln>
            <a:effectLst/>
          </p:spPr>
        </p:pic>
      </p:grpSp>
      <p:grpSp>
        <p:nvGrpSpPr>
          <p:cNvPr id="134" name="Group 133"/>
          <p:cNvGrpSpPr/>
          <p:nvPr/>
        </p:nvGrpSpPr>
        <p:grpSpPr>
          <a:xfrm>
            <a:off x="3978677" y="2227492"/>
            <a:ext cx="4267200" cy="4395609"/>
            <a:chOff x="1992728" y="2194561"/>
            <a:chExt cx="3443666" cy="4395609"/>
          </a:xfrm>
        </p:grpSpPr>
        <p:sp>
          <p:nvSpPr>
            <p:cNvPr id="135" name="AutoShape 19"/>
            <p:cNvSpPr>
              <a:spLocks noChangeArrowheads="1"/>
            </p:cNvSpPr>
            <p:nvPr/>
          </p:nvSpPr>
          <p:spPr bwMode="auto">
            <a:xfrm>
              <a:off x="1992728" y="2194561"/>
              <a:ext cx="3443666" cy="4357875"/>
            </a:xfrm>
            <a:prstGeom prst="roundRect">
              <a:avLst>
                <a:gd name="adj" fmla="val 4692"/>
              </a:avLst>
            </a:prstGeom>
            <a:solidFill>
              <a:schemeClr val="bg1">
                <a:lumMod val="85000"/>
              </a:schemeClr>
            </a:solidFill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innerShdw blurRad="342900">
                <a:prstClr val="black">
                  <a:alpha val="37000"/>
                </a:prstClr>
              </a:innerShdw>
            </a:effectLst>
          </p:spPr>
          <p:txBody>
            <a:bodyPr vert="horz" wrap="square" lIns="91440" tIns="18288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36" name="Group 135"/>
            <p:cNvGrpSpPr/>
            <p:nvPr/>
          </p:nvGrpSpPr>
          <p:grpSpPr>
            <a:xfrm>
              <a:off x="2107027" y="2331721"/>
              <a:ext cx="3298980" cy="4258449"/>
              <a:chOff x="419099" y="2331721"/>
              <a:chExt cx="3298980" cy="4258449"/>
            </a:xfrm>
          </p:grpSpPr>
          <p:sp>
            <p:nvSpPr>
              <p:cNvPr id="137" name="AutoShape 19"/>
              <p:cNvSpPr>
                <a:spLocks noChangeArrowheads="1"/>
              </p:cNvSpPr>
              <p:nvPr/>
            </p:nvSpPr>
            <p:spPr bwMode="auto">
              <a:xfrm>
                <a:off x="419100" y="2331721"/>
                <a:ext cx="3215838" cy="4079440"/>
              </a:xfrm>
              <a:prstGeom prst="roundRect">
                <a:avLst>
                  <a:gd name="adj" fmla="val 4692"/>
                </a:avLst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18288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419099" y="2724913"/>
                <a:ext cx="2727194" cy="10618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Repositories – SQL, NoSQL, etc. </a:t>
                </a: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File I/O – Text, Spreadsheet, etc. </a:t>
                </a: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Web Sources – RESTful, JSON, etc.</a:t>
                </a:r>
              </a:p>
            </p:txBody>
          </p:sp>
          <p:sp>
            <p:nvSpPr>
              <p:cNvPr id="139" name="Rounded Rectangle 138"/>
              <p:cNvSpPr/>
              <p:nvPr/>
            </p:nvSpPr>
            <p:spPr>
              <a:xfrm>
                <a:off x="497246" y="2377441"/>
                <a:ext cx="2882113" cy="399779"/>
              </a:xfrm>
              <a:prstGeom prst="roundRect">
                <a:avLst/>
              </a:prstGeom>
              <a:noFill/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rtlCol="0" anchor="t"/>
              <a:lstStyle/>
              <a:p>
                <a:r>
                  <a:rPr lang="en-US" sz="1400" b="1" dirty="0">
                    <a:solidFill>
                      <a:srgbClr val="095289"/>
                    </a:solidFill>
                    <a:latin typeface="Arial" pitchFamily="34" charset="0"/>
                    <a:cs typeface="Arial" pitchFamily="34" charset="0"/>
                  </a:rPr>
                  <a:t>Business and Transactional Data</a:t>
                </a:r>
              </a:p>
            </p:txBody>
          </p:sp>
          <p:grpSp>
            <p:nvGrpSpPr>
              <p:cNvPr id="140" name="Group 139"/>
              <p:cNvGrpSpPr/>
              <p:nvPr/>
            </p:nvGrpSpPr>
            <p:grpSpPr>
              <a:xfrm>
                <a:off x="420696" y="3962401"/>
                <a:ext cx="3297383" cy="2627769"/>
                <a:chOff x="567282" y="3962401"/>
                <a:chExt cx="3244290" cy="2627769"/>
              </a:xfrm>
            </p:grpSpPr>
            <p:sp>
              <p:nvSpPr>
                <p:cNvPr id="141" name="Rounded Rectangle 140"/>
                <p:cNvSpPr/>
                <p:nvPr/>
              </p:nvSpPr>
              <p:spPr>
                <a:xfrm>
                  <a:off x="642600" y="3962401"/>
                  <a:ext cx="3086682" cy="396770"/>
                </a:xfrm>
                <a:prstGeom prst="roundRect">
                  <a:avLst/>
                </a:prstGeom>
                <a:noFill/>
                <a:ln w="31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" rIns="9144" rtlCol="0" anchor="t"/>
                <a:lstStyle/>
                <a:p>
                  <a:r>
                    <a:rPr lang="en-US" sz="1400" b="1" dirty="0">
                      <a:solidFill>
                        <a:srgbClr val="095289"/>
                      </a:solidFill>
                      <a:latin typeface="Arial" pitchFamily="34" charset="0"/>
                      <a:cs typeface="Arial" pitchFamily="34" charset="0"/>
                    </a:rPr>
                    <a:t>Engineering, Scientific and Field Data</a:t>
                  </a:r>
                </a:p>
              </p:txBody>
            </p:sp>
            <p:sp>
              <p:nvSpPr>
                <p:cNvPr id="142" name="TextBox 141"/>
                <p:cNvSpPr txBox="1"/>
                <p:nvPr/>
              </p:nvSpPr>
              <p:spPr>
                <a:xfrm>
                  <a:off x="567282" y="4343401"/>
                  <a:ext cx="3244290" cy="22467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lnSpc>
                      <a:spcPct val="150000"/>
                    </a:lnSpc>
                    <a:buFont typeface="Wingdings" panose="05000000000000000000" pitchFamily="2" charset="2"/>
                    <a:buChar char="§"/>
                  </a:pPr>
                  <a:r>
                    <a:rPr lang="en-US" sz="1400" dirty="0">
                      <a:latin typeface="Arial" pitchFamily="34" charset="0"/>
                      <a:cs typeface="Arial" pitchFamily="34" charset="0"/>
                    </a:rPr>
                    <a:t>Real-Time Sources  – Sensors, GPS, etc. </a:t>
                  </a:r>
                </a:p>
                <a:p>
                  <a:pPr marL="285750" indent="-285750">
                    <a:lnSpc>
                      <a:spcPct val="150000"/>
                    </a:lnSpc>
                    <a:buFont typeface="Wingdings" panose="05000000000000000000" pitchFamily="2" charset="2"/>
                    <a:buChar char="§"/>
                  </a:pPr>
                  <a:r>
                    <a:rPr lang="en-US" sz="1400" b="1" dirty="0">
                      <a:latin typeface="Arial" pitchFamily="34" charset="0"/>
                      <a:cs typeface="Arial" pitchFamily="34" charset="0"/>
                    </a:rPr>
                    <a:t>File I/O – Image, Scientific Data Formats, Video, Audio, etc.</a:t>
                  </a:r>
                  <a:r>
                    <a:rPr lang="en-US" sz="1400" dirty="0">
                      <a:latin typeface="Arial" pitchFamily="34" charset="0"/>
                      <a:cs typeface="Arial" pitchFamily="34" charset="0"/>
                    </a:rPr>
                    <a:t>. </a:t>
                  </a:r>
                </a:p>
                <a:p>
                  <a:pPr marL="285750" indent="-285750">
                    <a:lnSpc>
                      <a:spcPct val="150000"/>
                    </a:lnSpc>
                    <a:buFont typeface="Wingdings" panose="05000000000000000000" pitchFamily="2" charset="2"/>
                    <a:buChar char="§"/>
                  </a:pPr>
                  <a:r>
                    <a:rPr lang="en-US" sz="1400" dirty="0">
                      <a:latin typeface="Arial" pitchFamily="34" charset="0"/>
                      <a:cs typeface="Arial" pitchFamily="34" charset="0"/>
                    </a:rPr>
                    <a:t>Communication Protocols –  OPC (OLE for Process Control), CAN (Controller Area Network), etc. </a:t>
                  </a:r>
                </a:p>
                <a:p>
                  <a:pPr indent="-171450">
                    <a:buFont typeface="Arial" pitchFamily="34" charset="0"/>
                    <a:buChar char="•"/>
                  </a:pPr>
                  <a:endParaRPr lang="en-US" sz="1400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</p:grpSp>
      <p:sp>
        <p:nvSpPr>
          <p:cNvPr id="4" name="Rectangle: Rounded Corners 3"/>
          <p:cNvSpPr/>
          <p:nvPr/>
        </p:nvSpPr>
        <p:spPr>
          <a:xfrm>
            <a:off x="3429000" y="3819673"/>
            <a:ext cx="5334000" cy="1575287"/>
          </a:xfrm>
          <a:prstGeom prst="roundRect">
            <a:avLst/>
          </a:prstGeom>
          <a:solidFill>
            <a:schemeClr val="accent1">
              <a:lumMod val="60000"/>
              <a:lumOff val="40000"/>
              <a:alpha val="18000"/>
            </a:schemeClr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391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3386" y="1254005"/>
            <a:ext cx="2395106" cy="23951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264654"/>
            <a:ext cx="10769600" cy="990600"/>
          </a:xfrm>
        </p:spPr>
        <p:txBody>
          <a:bodyPr/>
          <a:lstStyle/>
          <a:p>
            <a:r>
              <a:rPr lang="en-US" dirty="0"/>
              <a:t>What is a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datastore</a:t>
            </a:r>
            <a:r>
              <a:rPr lang="en-US" dirty="0"/>
              <a:t>?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07034" y="1480562"/>
            <a:ext cx="3311022" cy="2078849"/>
            <a:chOff x="6868345" y="605507"/>
            <a:chExt cx="5018855" cy="2605687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68345" y="605507"/>
              <a:ext cx="4191000" cy="1991994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96200" y="1219200"/>
              <a:ext cx="4191000" cy="1991994"/>
            </a:xfrm>
            <a:prstGeom prst="rect">
              <a:avLst/>
            </a:prstGeom>
          </p:spPr>
        </p:pic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2721" y="1456357"/>
            <a:ext cx="2492004" cy="186670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910" y="1847838"/>
            <a:ext cx="1524000" cy="15240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635797" y="4559281"/>
            <a:ext cx="10718004" cy="1765319"/>
            <a:chOff x="635796" y="2206884"/>
            <a:chExt cx="11033974" cy="2222519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4952" y="2430495"/>
              <a:ext cx="1143000" cy="6096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8570" y="3077931"/>
              <a:ext cx="1981200" cy="51098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796" y="2209800"/>
              <a:ext cx="1351725" cy="1204197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1752" y="2635941"/>
              <a:ext cx="640443" cy="7200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104" y="2206884"/>
              <a:ext cx="1353429" cy="1207113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1565" y="2450440"/>
              <a:ext cx="640442" cy="720000"/>
            </a:xfrm>
            <a:prstGeom prst="rect">
              <a:avLst/>
            </a:prstGeom>
          </p:spPr>
        </p:pic>
        <p:grpSp>
          <p:nvGrpSpPr>
            <p:cNvPr id="22" name="Group 2"/>
            <p:cNvGrpSpPr/>
            <p:nvPr/>
          </p:nvGrpSpPr>
          <p:grpSpPr>
            <a:xfrm>
              <a:off x="5725516" y="2359015"/>
              <a:ext cx="1657888" cy="1221725"/>
              <a:chOff x="5004467" y="3644490"/>
              <a:chExt cx="2332441" cy="1784210"/>
            </a:xfrm>
          </p:grpSpPr>
          <p:pic>
            <p:nvPicPr>
              <p:cNvPr id="42" name="Picture 4" descr="C:\WINNT\Profiles\lmehrez\Local Settings\Temporary Internet Files\Content.IE5\D5X9KUDZ\MC900434845[1]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5004467" y="3644490"/>
                <a:ext cx="1329348" cy="1301766"/>
              </a:xfrm>
              <a:prstGeom prst="rect">
                <a:avLst/>
              </a:prstGeom>
              <a:noFill/>
            </p:spPr>
          </p:pic>
          <p:pic>
            <p:nvPicPr>
              <p:cNvPr id="43" name="Picture 5" descr="C:\WINNT\Profiles\lmehrez\Local Settings\Temporary Internet Files\Content.IE5\D5X9KUDZ\MC900434845[1]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5497950" y="3883422"/>
                <a:ext cx="1329347" cy="1301766"/>
              </a:xfrm>
              <a:prstGeom prst="rect">
                <a:avLst/>
              </a:prstGeom>
              <a:noFill/>
            </p:spPr>
          </p:pic>
          <p:pic>
            <p:nvPicPr>
              <p:cNvPr id="44" name="Picture 11" descr="C:\WINNT\Profiles\lmehrez\Local Settings\Temporary Internet Files\Content.IE5\D5X9KUDZ\MC900434845[1]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6007561" y="4126934"/>
                <a:ext cx="1329347" cy="1301766"/>
              </a:xfrm>
              <a:prstGeom prst="rect">
                <a:avLst/>
              </a:prstGeom>
              <a:noFill/>
            </p:spPr>
          </p:pic>
          <p:pic>
            <p:nvPicPr>
              <p:cNvPr id="45" name="Picture 2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909" y="4159184"/>
                <a:ext cx="86859" cy="3992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6" name="Picture 2"/>
              <p:cNvPicPr>
                <a:picLocks noChangeAspect="1" noChangeArrowheads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8958" b="55503"/>
              <a:stretch/>
            </p:blipFill>
            <p:spPr bwMode="auto">
              <a:xfrm>
                <a:off x="5329889" y="4578663"/>
                <a:ext cx="94640" cy="1776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7" name="Picture 2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34527" y="4390295"/>
                <a:ext cx="86859" cy="3992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8" name="Picture 2"/>
              <p:cNvPicPr>
                <a:picLocks noChangeAspect="1" noChangeArrowheads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8958" b="55503"/>
              <a:stretch/>
            </p:blipFill>
            <p:spPr bwMode="auto">
              <a:xfrm>
                <a:off x="5833507" y="4809774"/>
                <a:ext cx="94640" cy="1776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9" name="Picture 2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3215" y="4636849"/>
                <a:ext cx="86859" cy="3992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0" name="Picture 2"/>
              <p:cNvPicPr>
                <a:picLocks noChangeAspect="1" noChangeArrowheads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8958" b="55503"/>
              <a:stretch/>
            </p:blipFill>
            <p:spPr bwMode="auto">
              <a:xfrm>
                <a:off x="6342195" y="5056328"/>
                <a:ext cx="94640" cy="1776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6977" y="2488150"/>
              <a:ext cx="640442" cy="720000"/>
            </a:xfrm>
            <a:prstGeom prst="rect">
              <a:avLst/>
            </a:prstGeom>
          </p:spPr>
        </p:pic>
        <p:grpSp>
          <p:nvGrpSpPr>
            <p:cNvPr id="24" name="Group 53"/>
            <p:cNvGrpSpPr/>
            <p:nvPr/>
          </p:nvGrpSpPr>
          <p:grpSpPr>
            <a:xfrm>
              <a:off x="8250618" y="2360584"/>
              <a:ext cx="1657888" cy="1221725"/>
              <a:chOff x="5004467" y="3644490"/>
              <a:chExt cx="2332441" cy="1784210"/>
            </a:xfrm>
          </p:grpSpPr>
          <p:pic>
            <p:nvPicPr>
              <p:cNvPr id="30" name="Picture 54" descr="C:\WINNT\Profiles\lmehrez\Local Settings\Temporary Internet Files\Content.IE5\D5X9KUDZ\MC900434845[1]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5004467" y="3644490"/>
                <a:ext cx="1329348" cy="1301766"/>
              </a:xfrm>
              <a:prstGeom prst="rect">
                <a:avLst/>
              </a:prstGeom>
              <a:noFill/>
            </p:spPr>
          </p:pic>
          <p:pic>
            <p:nvPicPr>
              <p:cNvPr id="34" name="Picture 55" descr="C:\WINNT\Profiles\lmehrez\Local Settings\Temporary Internet Files\Content.IE5\D5X9KUDZ\MC900434845[1]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5497950" y="3883422"/>
                <a:ext cx="1329347" cy="1301766"/>
              </a:xfrm>
              <a:prstGeom prst="rect">
                <a:avLst/>
              </a:prstGeom>
              <a:noFill/>
            </p:spPr>
          </p:pic>
          <p:pic>
            <p:nvPicPr>
              <p:cNvPr id="35" name="Picture 56" descr="C:\WINNT\Profiles\lmehrez\Local Settings\Temporary Internet Files\Content.IE5\D5X9KUDZ\MC900434845[1]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6007561" y="4126934"/>
                <a:ext cx="1329347" cy="1301766"/>
              </a:xfrm>
              <a:prstGeom prst="rect">
                <a:avLst/>
              </a:prstGeom>
              <a:noFill/>
            </p:spPr>
          </p:pic>
          <p:pic>
            <p:nvPicPr>
              <p:cNvPr id="36" name="Picture 2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909" y="4159184"/>
                <a:ext cx="86859" cy="3992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7" name="Picture 2"/>
              <p:cNvPicPr>
                <a:picLocks noChangeAspect="1" noChangeArrowheads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8958" b="55503"/>
              <a:stretch/>
            </p:blipFill>
            <p:spPr bwMode="auto">
              <a:xfrm>
                <a:off x="5329889" y="4578663"/>
                <a:ext cx="94640" cy="1776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8" name="Picture 2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34527" y="4390295"/>
                <a:ext cx="86859" cy="3992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9" name="Picture 2"/>
              <p:cNvPicPr>
                <a:picLocks noChangeAspect="1" noChangeArrowheads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8958" b="55503"/>
              <a:stretch/>
            </p:blipFill>
            <p:spPr bwMode="auto">
              <a:xfrm>
                <a:off x="5833507" y="4809774"/>
                <a:ext cx="94640" cy="1776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0" name="Picture 2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3215" y="4636849"/>
                <a:ext cx="86859" cy="3992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1" name="Picture 2"/>
              <p:cNvPicPr>
                <a:picLocks noChangeAspect="1" noChangeArrowheads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8958" b="55503"/>
              <a:stretch/>
            </p:blipFill>
            <p:spPr bwMode="auto">
              <a:xfrm>
                <a:off x="6342195" y="5056328"/>
                <a:ext cx="94640" cy="1776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3392406" y="3705821"/>
              <a:ext cx="181831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Arial" pitchFamily="34" charset="0"/>
                  <a:cs typeface="Arial" pitchFamily="34" charset="0"/>
                </a:rPr>
                <a:t>PCT </a:t>
              </a:r>
            </a:p>
            <a:p>
              <a:pPr algn="ctr"/>
              <a:r>
                <a:rPr lang="en-US" sz="2000" dirty="0">
                  <a:latin typeface="Arial" pitchFamily="34" charset="0"/>
                  <a:cs typeface="Arial" pitchFamily="34" charset="0"/>
                </a:rPr>
                <a:t>Local Workers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053031" y="3713338"/>
              <a:ext cx="9412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itchFamily="34" charset="0"/>
                  <a:cs typeface="Arial" pitchFamily="34" charset="0"/>
                </a:rPr>
                <a:t>MDCS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292150" y="3813190"/>
              <a:ext cx="8418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itchFamily="34" charset="0"/>
                  <a:cs typeface="Arial" pitchFamily="34" charset="0"/>
                </a:rPr>
                <a:t>Serial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365376" y="3721517"/>
              <a:ext cx="236180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Arial" pitchFamily="34" charset="0"/>
                  <a:cs typeface="Arial" pitchFamily="34" charset="0"/>
                </a:rPr>
                <a:t>MDCS </a:t>
              </a:r>
              <a:br>
                <a:rPr lang="en-US" sz="2000" dirty="0">
                  <a:latin typeface="Arial" pitchFamily="34" charset="0"/>
                  <a:cs typeface="Arial" pitchFamily="34" charset="0"/>
                </a:rPr>
              </a:br>
              <a:r>
                <a:rPr lang="en-US" sz="2000" dirty="0">
                  <a:latin typeface="Arial" pitchFamily="34" charset="0"/>
                  <a:cs typeface="Arial" pitchFamily="34" charset="0"/>
                </a:rPr>
                <a:t>MATLAB Compiler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253016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2400" y="349431"/>
            <a:ext cx="10769600" cy="990600"/>
          </a:xfrm>
        </p:spPr>
        <p:txBody>
          <a:bodyPr/>
          <a:lstStyle/>
          <a:p>
            <a:r>
              <a:rPr lang="en-US" dirty="0"/>
              <a:t>Access Big Data through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datastore</a:t>
            </a:r>
            <a:endParaRPr lang="en-US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175" y="1604725"/>
            <a:ext cx="6308952" cy="4636701"/>
          </a:xfrm>
        </p:spPr>
        <p:txBody>
          <a:bodyPr/>
          <a:lstStyle/>
          <a:p>
            <a:r>
              <a:rPr lang="en-US" dirty="0" err="1"/>
              <a:t>Datastore</a:t>
            </a:r>
            <a:r>
              <a:rPr lang="en-US" dirty="0"/>
              <a:t>: </a:t>
            </a:r>
            <a:r>
              <a:rPr lang="en-US" sz="1995" i="1" dirty="0"/>
              <a:t>easily access large sets of data</a:t>
            </a:r>
            <a:endParaRPr lang="en-US" i="1" dirty="0"/>
          </a:p>
          <a:p>
            <a:pPr lvl="1"/>
            <a:endParaRPr lang="en-US" sz="898" dirty="0"/>
          </a:p>
          <a:p>
            <a:pPr lvl="1"/>
            <a:r>
              <a:rPr lang="en-US" dirty="0"/>
              <a:t>Object designed for accessing data</a:t>
            </a:r>
          </a:p>
          <a:p>
            <a:pPr lvl="1"/>
            <a:r>
              <a:rPr lang="en-US" dirty="0"/>
              <a:t>Preview data structure and format</a:t>
            </a:r>
          </a:p>
          <a:p>
            <a:pPr lvl="1"/>
            <a:r>
              <a:rPr lang="en-US" dirty="0"/>
              <a:t>Variety of types for different data sources:</a:t>
            </a:r>
          </a:p>
          <a:p>
            <a:pPr lvl="2"/>
            <a:r>
              <a:rPr lang="en-US" dirty="0" err="1"/>
              <a:t>TabularText</a:t>
            </a:r>
            <a:r>
              <a:rPr lang="en-US" dirty="0"/>
              <a:t> </a:t>
            </a:r>
            <a:r>
              <a:rPr lang="en-US" dirty="0" err="1"/>
              <a:t>Datastore</a:t>
            </a:r>
            <a:endParaRPr lang="en-US" dirty="0"/>
          </a:p>
          <a:p>
            <a:pPr lvl="2"/>
            <a:r>
              <a:rPr lang="en-US" dirty="0"/>
              <a:t>Spreadsheet </a:t>
            </a:r>
            <a:r>
              <a:rPr lang="en-US" dirty="0" err="1"/>
              <a:t>Datastore</a:t>
            </a:r>
            <a:endParaRPr lang="en-US" dirty="0"/>
          </a:p>
          <a:p>
            <a:pPr lvl="2"/>
            <a:r>
              <a:rPr lang="en-US" dirty="0"/>
              <a:t>Database </a:t>
            </a:r>
            <a:r>
              <a:rPr lang="en-US" dirty="0" err="1"/>
              <a:t>Datastore</a:t>
            </a:r>
            <a:endParaRPr lang="en-US" dirty="0"/>
          </a:p>
          <a:p>
            <a:pPr lvl="2"/>
            <a:r>
              <a:rPr lang="en-US" dirty="0" err="1"/>
              <a:t>KeyValue</a:t>
            </a:r>
            <a:r>
              <a:rPr lang="en-US" dirty="0"/>
              <a:t> </a:t>
            </a:r>
            <a:r>
              <a:rPr lang="en-US" dirty="0" err="1"/>
              <a:t>Datastore</a:t>
            </a:r>
            <a:endParaRPr lang="en-US" dirty="0"/>
          </a:p>
          <a:p>
            <a:pPr lvl="2"/>
            <a:r>
              <a:rPr lang="en-US" b="1" dirty="0"/>
              <a:t>File </a:t>
            </a:r>
            <a:r>
              <a:rPr lang="en-US" b="1" dirty="0" err="1"/>
              <a:t>Datastore</a:t>
            </a:r>
            <a:endParaRPr lang="en-US" b="1" dirty="0"/>
          </a:p>
          <a:p>
            <a:pPr lvl="2"/>
            <a:r>
              <a:rPr lang="en-US" dirty="0"/>
              <a:t>Image </a:t>
            </a:r>
            <a:r>
              <a:rPr lang="en-US" dirty="0" err="1"/>
              <a:t>Datastore</a:t>
            </a:r>
            <a:endParaRPr lang="en-US" dirty="0"/>
          </a:p>
          <a:p>
            <a:pPr lvl="1"/>
            <a:r>
              <a:rPr lang="en-US" dirty="0"/>
              <a:t>Incrementally read portions of the data</a:t>
            </a:r>
          </a:p>
          <a:p>
            <a:pPr lvl="1"/>
            <a:r>
              <a:rPr lang="en-US" dirty="0"/>
              <a:t>Use with Parallel Computing tools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721457" y="457200"/>
            <a:ext cx="5241943" cy="5943600"/>
            <a:chOff x="7069069" y="616575"/>
            <a:chExt cx="4604192" cy="523086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/>
            <a:srcRect l="27778" t="37621" r="25975" b="53515"/>
            <a:stretch/>
          </p:blipFill>
          <p:spPr>
            <a:xfrm>
              <a:off x="7069069" y="616575"/>
              <a:ext cx="4598029" cy="68410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/>
            <a:srcRect l="27778" t="56333" r="25975" b="7447"/>
            <a:stretch/>
          </p:blipFill>
          <p:spPr>
            <a:xfrm>
              <a:off x="7075232" y="1471191"/>
              <a:ext cx="4598029" cy="279552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/>
            <a:srcRect l="27877" t="51540" r="25202" b="29980"/>
            <a:stretch/>
          </p:blipFill>
          <p:spPr>
            <a:xfrm>
              <a:off x="7069069" y="4441228"/>
              <a:ext cx="4598029" cy="140621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4427726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Use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datastore</a:t>
            </a:r>
            <a:endParaRPr lang="en-US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175" y="1604725"/>
            <a:ext cx="6308952" cy="4636701"/>
          </a:xfrm>
        </p:spPr>
        <p:txBody>
          <a:bodyPr/>
          <a:lstStyle/>
          <a:p>
            <a:r>
              <a:rPr lang="en-US" dirty="0"/>
              <a:t>Data Characteristics</a:t>
            </a:r>
          </a:p>
          <a:p>
            <a:pPr lvl="1"/>
            <a:r>
              <a:rPr lang="en-US" dirty="0"/>
              <a:t>Data stored in files supported by </a:t>
            </a:r>
            <a:r>
              <a:rPr lang="en-US" dirty="0" err="1"/>
              <a:t>datastore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Compute Platform</a:t>
            </a:r>
          </a:p>
          <a:p>
            <a:pPr lvl="1"/>
            <a:r>
              <a:rPr lang="en-US" dirty="0"/>
              <a:t>Desktop or cluster </a:t>
            </a:r>
          </a:p>
          <a:p>
            <a:pPr lvl="1"/>
            <a:endParaRPr lang="en-US" dirty="0"/>
          </a:p>
          <a:p>
            <a:r>
              <a:rPr lang="en-US" dirty="0"/>
              <a:t>Analysis Characteristics</a:t>
            </a:r>
          </a:p>
          <a:p>
            <a:pPr lvl="1"/>
            <a:r>
              <a:rPr lang="en-US" dirty="0"/>
              <a:t>Supports Load, Analyze, Discard workflows</a:t>
            </a:r>
          </a:p>
          <a:p>
            <a:pPr lvl="1"/>
            <a:r>
              <a:rPr lang="en-US" dirty="0"/>
              <a:t>Incrementally read chunks of data,</a:t>
            </a:r>
            <a:br>
              <a:rPr lang="en-US" dirty="0"/>
            </a:br>
            <a:r>
              <a:rPr lang="en-US" dirty="0"/>
              <a:t>process within a </a:t>
            </a:r>
            <a:r>
              <a:rPr lang="en-US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1600" dirty="0"/>
              <a:t> </a:t>
            </a:r>
            <a:r>
              <a:rPr lang="en-US" dirty="0"/>
              <a:t>loop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629401" y="457200"/>
            <a:ext cx="5241943" cy="5943600"/>
            <a:chOff x="7069069" y="616575"/>
            <a:chExt cx="4604192" cy="523086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/>
            <a:srcRect l="27778" t="37621" r="25975" b="53515"/>
            <a:stretch/>
          </p:blipFill>
          <p:spPr>
            <a:xfrm>
              <a:off x="7069069" y="616575"/>
              <a:ext cx="4598029" cy="68410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/>
            <a:srcRect l="27778" t="56333" r="25975" b="7447"/>
            <a:stretch/>
          </p:blipFill>
          <p:spPr>
            <a:xfrm>
              <a:off x="7075232" y="1471191"/>
              <a:ext cx="4598029" cy="279552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/>
            <a:srcRect l="27877" t="51540" r="25202" b="29980"/>
            <a:stretch/>
          </p:blipFill>
          <p:spPr>
            <a:xfrm>
              <a:off x="7069069" y="4441228"/>
              <a:ext cx="4598029" cy="140621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81534771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264654"/>
            <a:ext cx="10769600" cy="990600"/>
          </a:xfrm>
        </p:spPr>
        <p:txBody>
          <a:bodyPr/>
          <a:lstStyle/>
          <a:p>
            <a:r>
              <a:rPr lang="en-US" dirty="0"/>
              <a:t>Example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datastore</a:t>
            </a:r>
            <a:r>
              <a:rPr lang="en-US" dirty="0"/>
              <a:t> code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075" y="1066800"/>
            <a:ext cx="11379200" cy="5486400"/>
          </a:xfrm>
        </p:spPr>
        <p:txBody>
          <a:bodyPr anchor="t"/>
          <a:lstStyle/>
          <a:p>
            <a:pPr marL="457200" indent="-457200">
              <a:spcBef>
                <a:spcPts val="600"/>
              </a:spcBef>
              <a:buClr>
                <a:schemeClr val="tx1"/>
              </a:buClr>
              <a:buAutoNum type="arabicPlain"/>
            </a:pPr>
            <a:r>
              <a:rPr lang="en-US" sz="20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ds = </a:t>
            </a:r>
            <a:r>
              <a:rPr lang="en-US" sz="2000" dirty="0" err="1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tabularTextDatastore</a:t>
            </a:r>
            <a:r>
              <a:rPr lang="en-US" sz="20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('c:\</a:t>
            </a:r>
            <a:r>
              <a:rPr lang="en-US" sz="2000" dirty="0" err="1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airlinedata</a:t>
            </a:r>
            <a:r>
              <a:rPr lang="en-US" sz="20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\*.csv');</a:t>
            </a: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AutoNum type="arabicPlain"/>
            </a:pPr>
            <a:r>
              <a:rPr lang="en-US" sz="2000" dirty="0" err="1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maxDelay</a:t>
            </a:r>
            <a:r>
              <a:rPr lang="en-US" sz="20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 = 0;</a:t>
            </a:r>
            <a:endParaRPr lang="en-US" sz="2000" dirty="0">
              <a:solidFill>
                <a:srgbClr val="0000FF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AutoNum type="arabicPlain" startAt="3"/>
            </a:pPr>
            <a:r>
              <a:rPr lang="en-US" sz="2000" dirty="0">
                <a:solidFill>
                  <a:srgbClr val="0000FF"/>
                </a:solidFill>
                <a:latin typeface="Consolas" charset="0"/>
                <a:ea typeface="Consolas" charset="0"/>
                <a:cs typeface="Consolas" charset="0"/>
              </a:rPr>
              <a:t>while</a:t>
            </a:r>
            <a:r>
              <a:rPr lang="en-US" sz="20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hasdata</a:t>
            </a:r>
            <a:r>
              <a:rPr lang="en-US" sz="20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(ds)</a:t>
            </a: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AutoNum type="arabicPlain" startAt="3"/>
            </a:pPr>
            <a:r>
              <a:rPr lang="en-US" sz="20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   data = read(ds);</a:t>
            </a: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AutoNum type="arabicPlain" startAt="5"/>
            </a:pPr>
            <a:r>
              <a:rPr lang="en-US" sz="20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   </a:t>
            </a:r>
            <a:r>
              <a:rPr lang="en-US" sz="2000" dirty="0" err="1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chunkmax</a:t>
            </a:r>
            <a:r>
              <a:rPr lang="en-US" sz="20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 = max(</a:t>
            </a:r>
            <a:r>
              <a:rPr lang="en-US" sz="2000" dirty="0" err="1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data.DepartureDelay</a:t>
            </a:r>
            <a:r>
              <a:rPr lang="en-US" sz="20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AutoNum type="arabicPlain" startAt="5"/>
            </a:pPr>
            <a:r>
              <a:rPr lang="en-US" sz="20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   </a:t>
            </a:r>
            <a:r>
              <a:rPr lang="en-US" sz="2000" dirty="0" err="1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maxDelay</a:t>
            </a:r>
            <a:r>
              <a:rPr lang="en-US" sz="20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 = max(</a:t>
            </a:r>
            <a:r>
              <a:rPr lang="en-US" sz="2000" dirty="0" err="1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maxDelay,chunkmax</a:t>
            </a:r>
            <a:r>
              <a:rPr lang="en-US" sz="20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AutoNum type="arabicPlain" startAt="7"/>
            </a:pPr>
            <a:r>
              <a:rPr lang="en-US" sz="2000" dirty="0">
                <a:solidFill>
                  <a:srgbClr val="0000FF"/>
                </a:solidFill>
                <a:latin typeface="Consolas" charset="0"/>
                <a:ea typeface="Consolas" charset="0"/>
                <a:cs typeface="Consolas" charset="0"/>
              </a:rPr>
              <a:t>end</a:t>
            </a: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AutoNum type="arabicPlain" startAt="7"/>
            </a:pPr>
            <a:endParaRPr lang="en-US" sz="2000" dirty="0">
              <a:solidFill>
                <a:srgbClr val="0000FF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AutoNum type="arabicPlain" startAt="7"/>
            </a:pPr>
            <a:r>
              <a:rPr lang="en-US" sz="2000" dirty="0">
                <a:solidFill>
                  <a:srgbClr val="228B22"/>
                </a:solidFill>
                <a:latin typeface="Consolas" charset="0"/>
                <a:ea typeface="Consolas" charset="0"/>
                <a:cs typeface="Consolas" charset="0"/>
              </a:rPr>
              <a:t>% or use tall!</a:t>
            </a: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Font typeface="Wingdings" pitchFamily="2" charset="2"/>
              <a:buAutoNum type="arabicPlain" startAt="7"/>
            </a:pPr>
            <a:r>
              <a:rPr lang="en-US" sz="20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ds = </a:t>
            </a:r>
            <a:r>
              <a:rPr lang="en-US" sz="2000" dirty="0" err="1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tabularTextDatastore</a:t>
            </a:r>
            <a:r>
              <a:rPr lang="en-US" sz="20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('c:\</a:t>
            </a:r>
            <a:r>
              <a:rPr lang="en-US" sz="2000" dirty="0" err="1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airlinedata</a:t>
            </a:r>
            <a:r>
              <a:rPr lang="en-US" sz="20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\*.csv');</a:t>
            </a:r>
            <a:endParaRPr lang="en-US" sz="2000" dirty="0">
              <a:solidFill>
                <a:srgbClr val="228B22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AutoNum type="arabicPlain" startAt="7"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t = tall(ds);</a:t>
            </a: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AutoNum type="arabicPlain" startAt="7"/>
            </a:pPr>
            <a:r>
              <a:rPr lang="de-DE" sz="2000" dirty="0" err="1">
                <a:latin typeface="Consolas" charset="0"/>
                <a:ea typeface="Consolas" charset="0"/>
                <a:cs typeface="Consolas" charset="0"/>
              </a:rPr>
              <a:t>maxDelay</a:t>
            </a:r>
            <a:r>
              <a:rPr lang="de-DE" sz="200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de-DE" sz="2000" dirty="0" err="1">
                <a:latin typeface="Consolas" charset="0"/>
                <a:ea typeface="Consolas" charset="0"/>
                <a:cs typeface="Consolas" charset="0"/>
              </a:rPr>
              <a:t>gather</a:t>
            </a:r>
            <a:r>
              <a:rPr lang="de-DE" sz="20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de-DE" sz="2000" dirty="0" err="1">
                <a:latin typeface="Consolas" charset="0"/>
                <a:ea typeface="Consolas" charset="0"/>
                <a:cs typeface="Consolas" charset="0"/>
              </a:rPr>
              <a:t>max</a:t>
            </a:r>
            <a:r>
              <a:rPr lang="de-DE" sz="20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de-DE" sz="2000" dirty="0" err="1">
                <a:latin typeface="Consolas" charset="0"/>
                <a:ea typeface="Consolas" charset="0"/>
                <a:cs typeface="Consolas" charset="0"/>
              </a:rPr>
              <a:t>t.DepartureDelay</a:t>
            </a:r>
            <a:r>
              <a:rPr lang="de-DE" sz="2000" dirty="0">
                <a:latin typeface="Consolas" charset="0"/>
                <a:ea typeface="Consolas" charset="0"/>
                <a:cs typeface="Consolas" charset="0"/>
              </a:rPr>
              <a:t>));</a:t>
            </a:r>
            <a:endParaRPr lang="en-US" sz="2000" dirty="0">
              <a:solidFill>
                <a:srgbClr val="000000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US" sz="2000" dirty="0">
              <a:solidFill>
                <a:srgbClr val="0000FF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US" sz="2000" dirty="0">
              <a:solidFill>
                <a:srgbClr val="0000FF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US" sz="2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62600" y="2516840"/>
            <a:ext cx="6096000" cy="5155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endParaRPr lang="de-DE" sz="2000" dirty="0">
              <a:solidFill>
                <a:srgbClr val="0000FF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6633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Datastores</a:t>
            </a:r>
            <a:r>
              <a:rPr lang="en-US" dirty="0"/>
              <a:t> – the Key to Tall Arrays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4351660" y="1906255"/>
            <a:ext cx="2113484" cy="1853786"/>
            <a:chOff x="6076600" y="1698253"/>
            <a:chExt cx="2113484" cy="1966776"/>
          </a:xfrm>
        </p:grpSpPr>
        <p:pic>
          <p:nvPicPr>
            <p:cNvPr id="4" name="Picture 2" descr="\\mathworks\Marketing\eMktg_Creative_Svcs\Creative_Services\Visual_Design\Resources\_Logos\Product_Release_Word_Marks\2014\14b\R2014b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 bwMode="auto">
            <a:xfrm>
              <a:off x="6076600" y="1698253"/>
              <a:ext cx="2113484" cy="947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6814502" y="2474374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itchFamily="34" charset="0"/>
                  <a:cs typeface="Arial" pitchFamily="34" charset="0"/>
                </a:rPr>
                <a:t>…</a:t>
              </a: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4" t="14175" r="1994" b="14175"/>
            <a:stretch/>
          </p:blipFill>
          <p:spPr>
            <a:xfrm>
              <a:off x="6361836" y="3270057"/>
              <a:ext cx="1579885" cy="394972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1040440" y="1295400"/>
            <a:ext cx="2362199" cy="3886200"/>
            <a:chOff x="613307" y="1027598"/>
            <a:chExt cx="2362199" cy="3886200"/>
          </a:xfrm>
        </p:grpSpPr>
        <p:sp>
          <p:nvSpPr>
            <p:cNvPr id="7" name="Rectangle 6"/>
            <p:cNvSpPr/>
            <p:nvPr/>
          </p:nvSpPr>
          <p:spPr>
            <a:xfrm>
              <a:off x="822159" y="4269078"/>
              <a:ext cx="9797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Custom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05103" y="2107734"/>
              <a:ext cx="13516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Databases </a:t>
              </a:r>
            </a:p>
          </p:txBody>
        </p:sp>
        <p:pic>
          <p:nvPicPr>
            <p:cNvPr id="29" name="Picture 28" descr="files1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67689" y="4023121"/>
              <a:ext cx="738160" cy="742480"/>
            </a:xfrm>
            <a:prstGeom prst="rect">
              <a:avLst/>
            </a:prstGeom>
            <a:effectLst>
              <a:outerShdw blurRad="63500" dist="50800" dir="2700000" sx="101000" sy="101000" algn="tl" rotWithShape="0">
                <a:prstClr val="black">
                  <a:alpha val="32000"/>
                </a:prstClr>
              </a:outerShdw>
            </a:effectLst>
          </p:spPr>
        </p:pic>
        <p:grpSp>
          <p:nvGrpSpPr>
            <p:cNvPr id="8" name="Group 7"/>
            <p:cNvGrpSpPr/>
            <p:nvPr/>
          </p:nvGrpSpPr>
          <p:grpSpPr>
            <a:xfrm>
              <a:off x="613307" y="1027598"/>
              <a:ext cx="2362199" cy="3886200"/>
              <a:chOff x="661311" y="1001525"/>
              <a:chExt cx="2362199" cy="388620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661311" y="1001525"/>
                <a:ext cx="2362199" cy="3886200"/>
                <a:chOff x="4321649" y="685801"/>
                <a:chExt cx="2362199" cy="3886200"/>
              </a:xfrm>
            </p:grpSpPr>
            <p:sp>
              <p:nvSpPr>
                <p:cNvPr id="15" name="Rounded Rectangle 23"/>
                <p:cNvSpPr/>
                <p:nvPr/>
              </p:nvSpPr>
              <p:spPr>
                <a:xfrm>
                  <a:off x="4321649" y="685801"/>
                  <a:ext cx="2362199" cy="3886200"/>
                </a:xfrm>
                <a:prstGeom prst="roundRect">
                  <a:avLst/>
                </a:prstGeom>
                <a:noFill/>
                <a:ln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16" name="Group 15"/>
                <p:cNvGrpSpPr/>
                <p:nvPr/>
              </p:nvGrpSpPr>
              <p:grpSpPr>
                <a:xfrm>
                  <a:off x="4908260" y="1730510"/>
                  <a:ext cx="1596616" cy="64524"/>
                  <a:chOff x="5316826" y="2517225"/>
                  <a:chExt cx="923926" cy="36511"/>
                </a:xfrm>
              </p:grpSpPr>
              <p:sp>
                <p:nvSpPr>
                  <p:cNvPr id="24" name="Freeform 36"/>
                  <p:cNvSpPr>
                    <a:spLocks/>
                  </p:cNvSpPr>
                  <p:nvPr/>
                </p:nvSpPr>
                <p:spPr bwMode="auto">
                  <a:xfrm>
                    <a:off x="5316826" y="2550561"/>
                    <a:ext cx="0" cy="3175"/>
                  </a:xfrm>
                  <a:custGeom>
                    <a:avLst/>
                    <a:gdLst>
                      <a:gd name="T0" fmla="*/ 2 h 2"/>
                      <a:gd name="T1" fmla="*/ 2 h 2"/>
                      <a:gd name="T2" fmla="*/ 0 h 2"/>
                      <a:gd name="T3" fmla="*/ 2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</a:cxnLst>
                    <a:rect l="0" t="0" r="r" b="b"/>
                    <a:pathLst>
                      <a:path h="2">
                        <a:moveTo>
                          <a:pt x="0" y="2"/>
                        </a:moveTo>
                        <a:lnTo>
                          <a:pt x="0" y="2"/>
                        </a:lnTo>
                        <a:lnTo>
                          <a:pt x="0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8DADC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rgbClr val="FFC000"/>
                      </a:solidFill>
                    </a:endParaRPr>
                  </a:p>
                </p:txBody>
              </p:sp>
              <p:sp>
                <p:nvSpPr>
                  <p:cNvPr id="25" name="Freeform 56"/>
                  <p:cNvSpPr>
                    <a:spLocks/>
                  </p:cNvSpPr>
                  <p:nvPr/>
                </p:nvSpPr>
                <p:spPr bwMode="auto">
                  <a:xfrm>
                    <a:off x="6194714" y="2517225"/>
                    <a:ext cx="46038" cy="30163"/>
                  </a:xfrm>
                  <a:custGeom>
                    <a:avLst/>
                    <a:gdLst>
                      <a:gd name="T0" fmla="*/ 29 w 29"/>
                      <a:gd name="T1" fmla="*/ 0 h 19"/>
                      <a:gd name="T2" fmla="*/ 0 w 29"/>
                      <a:gd name="T3" fmla="*/ 0 h 19"/>
                      <a:gd name="T4" fmla="*/ 0 w 29"/>
                      <a:gd name="T5" fmla="*/ 19 h 19"/>
                      <a:gd name="T6" fmla="*/ 29 w 29"/>
                      <a:gd name="T7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9" h="19">
                        <a:moveTo>
                          <a:pt x="29" y="0"/>
                        </a:moveTo>
                        <a:lnTo>
                          <a:pt x="0" y="0"/>
                        </a:lnTo>
                        <a:lnTo>
                          <a:pt x="0" y="19"/>
                        </a:lnTo>
                        <a:lnTo>
                          <a:pt x="29" y="19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rgbClr val="FFC000"/>
                      </a:solidFill>
                    </a:endParaRPr>
                  </a:p>
                </p:txBody>
              </p:sp>
            </p:grpSp>
            <p:pic>
              <p:nvPicPr>
                <p:cNvPr id="17" name="Picture 2" descr="Hadoop">
                  <a:hlinkClick r:id="rId6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15350" y="3093486"/>
                  <a:ext cx="1767030" cy="4816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6" descr="http://www.kreditrechner-kostenlos.de/wp-content/uploads/2012/03/Microsoft-Excel-2011-Logo.png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07329" y="837804"/>
                  <a:ext cx="546323" cy="6318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8" descr="http://upload.wikimedia.org/wikipedia/commons/thumb/2/23/Text-txt.svg/2000px-Text-txt.svg.png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1994" y="848013"/>
                  <a:ext cx="506063" cy="53700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9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481968" y="1600352"/>
                  <a:ext cx="598056" cy="752520"/>
                </a:xfrm>
                <a:prstGeom prst="rect">
                  <a:avLst/>
                </a:prstGeom>
              </p:spPr>
            </p:pic>
            <p:pic>
              <p:nvPicPr>
                <p:cNvPr id="23" name="Picture 10" descr="http://php-addict.com/wp-content/uploads/2015/01/csv-xxl.png"/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1699" y="779354"/>
                  <a:ext cx="540656" cy="62529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31" name="Picture 36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875173" y="2661173"/>
                <a:ext cx="714349" cy="69408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  <p:sp>
            <p:nvSpPr>
              <p:cNvPr id="32" name="Rectangle 31"/>
              <p:cNvSpPr/>
              <p:nvPr/>
            </p:nvSpPr>
            <p:spPr>
              <a:xfrm>
                <a:off x="839316" y="2835383"/>
                <a:ext cx="100540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Images </a:t>
                </a:r>
              </a:p>
            </p:txBody>
          </p:sp>
        </p:grpSp>
      </p:grpSp>
      <p:sp>
        <p:nvSpPr>
          <p:cNvPr id="6" name="TextBox 5"/>
          <p:cNvSpPr txBox="1"/>
          <p:nvPr/>
        </p:nvSpPr>
        <p:spPr>
          <a:xfrm>
            <a:off x="6858000" y="2443062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ds =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datastore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(…)</a:t>
            </a:r>
          </a:p>
          <a:p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 = tall(ds)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96182" y="5592308"/>
            <a:ext cx="2341332" cy="854983"/>
          </a:xfrm>
          <a:prstGeom prst="rect">
            <a:avLst/>
          </a:prstGeom>
        </p:spPr>
      </p:pic>
      <p:sp>
        <p:nvSpPr>
          <p:cNvPr id="34" name="Content Placeholder 2"/>
          <p:cNvSpPr>
            <a:spLocks noGrp="1"/>
          </p:cNvSpPr>
          <p:nvPr>
            <p:ph idx="1"/>
          </p:nvPr>
        </p:nvSpPr>
        <p:spPr>
          <a:xfrm>
            <a:off x="6858000" y="5909697"/>
            <a:ext cx="5334000" cy="720255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ds = datastore('s3://…',…)</a:t>
            </a: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86010" y="5809783"/>
            <a:ext cx="1481656" cy="51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4982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ounded Rectangle 17"/>
          <p:cNvSpPr/>
          <p:nvPr/>
        </p:nvSpPr>
        <p:spPr>
          <a:xfrm>
            <a:off x="158565" y="6056817"/>
            <a:ext cx="11582399" cy="700457"/>
          </a:xfrm>
          <a:prstGeom prst="roundRect">
            <a:avLst/>
          </a:prstGeom>
          <a:solidFill>
            <a:srgbClr val="ABC8D1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“Tall” data types and functions for use with out-of-memory data</a:t>
            </a:r>
          </a:p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Tall Arrays?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99635" y="3657599"/>
            <a:ext cx="2560320" cy="2593817"/>
            <a:chOff x="304987" y="1447798"/>
            <a:chExt cx="2560320" cy="4223966"/>
          </a:xfrm>
        </p:grpSpPr>
        <p:sp>
          <p:nvSpPr>
            <p:cNvPr id="21" name="Rounded Rectangle 20"/>
            <p:cNvSpPr/>
            <p:nvPr/>
          </p:nvSpPr>
          <p:spPr>
            <a:xfrm>
              <a:off x="304987" y="1447798"/>
              <a:ext cx="2560320" cy="4223966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rgbClr val="176DA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Access Data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25448" y="2159564"/>
              <a:ext cx="2271464" cy="2255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Text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Spreadsheet (Excel)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Database (SQL)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Images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Custom Reader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Simulink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825056" y="3657599"/>
            <a:ext cx="2915908" cy="2683843"/>
            <a:chOff x="8830408" y="1447798"/>
            <a:chExt cx="2915908" cy="4370575"/>
          </a:xfrm>
        </p:grpSpPr>
        <p:sp>
          <p:nvSpPr>
            <p:cNvPr id="25" name="Rounded Rectangle 9"/>
            <p:cNvSpPr/>
            <p:nvPr/>
          </p:nvSpPr>
          <p:spPr>
            <a:xfrm>
              <a:off x="9185996" y="1447798"/>
              <a:ext cx="2560320" cy="4223967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rgbClr val="176DA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Machine Learning</a:t>
              </a:r>
            </a:p>
          </p:txBody>
        </p:sp>
        <p:sp>
          <p:nvSpPr>
            <p:cNvPr id="27" name="TextBox 10"/>
            <p:cNvSpPr txBox="1"/>
            <p:nvPr/>
          </p:nvSpPr>
          <p:spPr>
            <a:xfrm>
              <a:off x="9185995" y="2159563"/>
              <a:ext cx="2506861" cy="3658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Linear Models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Logistic Regression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Discriminant analysis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Classification Trees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SVM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K-means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PCA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Random data sampling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endParaRPr lang="en-US" sz="1400" dirty="0">
                <a:latin typeface="Arial" pitchFamily="34" charset="0"/>
                <a:cs typeface="Arial" pitchFamily="34" charset="0"/>
              </a:endParaRPr>
            </a:p>
            <a:p>
              <a:pPr marL="182880" indent="-182880">
                <a:buFont typeface="Arial" panose="020B0604020202020204" pitchFamily="34" charset="0"/>
                <a:buChar char="•"/>
              </a:pP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Up Arrow 12"/>
            <p:cNvSpPr/>
            <p:nvPr/>
          </p:nvSpPr>
          <p:spPr>
            <a:xfrm rot="5400000">
              <a:off x="8889544" y="3249718"/>
              <a:ext cx="293675" cy="411947"/>
            </a:xfrm>
            <a:prstGeom prst="upArrow">
              <a:avLst>
                <a:gd name="adj1" fmla="val 61419"/>
                <a:gd name="adj2" fmla="val 60484"/>
              </a:avLst>
            </a:prstGeom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</a:gradFill>
            <a:ln w="38100">
              <a:solidFill>
                <a:srgbClr val="0000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867400" y="3657600"/>
            <a:ext cx="3001650" cy="2899288"/>
            <a:chOff x="5872752" y="1447798"/>
            <a:chExt cx="3001650" cy="4721420"/>
          </a:xfrm>
        </p:grpSpPr>
        <p:sp>
          <p:nvSpPr>
            <p:cNvPr id="31" name="Rounded Rectangle 43"/>
            <p:cNvSpPr/>
            <p:nvPr/>
          </p:nvSpPr>
          <p:spPr>
            <a:xfrm>
              <a:off x="6225659" y="1447798"/>
              <a:ext cx="2560320" cy="4223967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rgbClr val="176DA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Preprocessing</a:t>
              </a:r>
            </a:p>
          </p:txBody>
        </p:sp>
        <p:sp>
          <p:nvSpPr>
            <p:cNvPr id="32" name="TextBox 44"/>
            <p:cNvSpPr txBox="1"/>
            <p:nvPr/>
          </p:nvSpPr>
          <p:spPr>
            <a:xfrm>
              <a:off x="6239577" y="2159563"/>
              <a:ext cx="2634825" cy="4009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Numeric functions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Summary statistics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String processing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Table wrangling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Missing data handling 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Visualizations:</a:t>
              </a:r>
            </a:p>
            <a:p>
              <a:pPr lvl="1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Plot, scatter</a:t>
              </a:r>
            </a:p>
            <a:p>
              <a:pPr lvl="1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Histogram/histogram2</a:t>
              </a:r>
            </a:p>
            <a:p>
              <a:pPr lvl="1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Kernel density plot</a:t>
              </a:r>
            </a:p>
            <a:p>
              <a:pPr lvl="1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Bin-scatter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Up Arrow 45"/>
            <p:cNvSpPr/>
            <p:nvPr/>
          </p:nvSpPr>
          <p:spPr>
            <a:xfrm rot="5400000">
              <a:off x="5931888" y="3249718"/>
              <a:ext cx="293675" cy="411947"/>
            </a:xfrm>
            <a:prstGeom prst="upArrow">
              <a:avLst>
                <a:gd name="adj1" fmla="val 61419"/>
                <a:gd name="adj2" fmla="val 60484"/>
              </a:avLst>
            </a:prstGeom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</a:gradFill>
            <a:ln w="38100">
              <a:solidFill>
                <a:srgbClr val="0000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2903154" y="3657600"/>
            <a:ext cx="2917137" cy="2593816"/>
            <a:chOff x="2908506" y="1447798"/>
            <a:chExt cx="2917137" cy="4223967"/>
          </a:xfrm>
        </p:grpSpPr>
        <p:sp>
          <p:nvSpPr>
            <p:cNvPr id="43" name="Rounded Rectangle 42"/>
            <p:cNvSpPr/>
            <p:nvPr/>
          </p:nvSpPr>
          <p:spPr>
            <a:xfrm>
              <a:off x="3265323" y="1447798"/>
              <a:ext cx="2560320" cy="4223967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rgbClr val="176DA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Tall Data Types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265322" y="2159563"/>
              <a:ext cx="1992478" cy="2957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Table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Timetable</a:t>
              </a:r>
            </a:p>
            <a:p>
              <a:pPr marL="182880"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Cell</a:t>
              </a:r>
            </a:p>
            <a:p>
              <a:pPr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Numeric</a:t>
              </a:r>
            </a:p>
            <a:p>
              <a:pPr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Dates &amp; times</a:t>
              </a:r>
            </a:p>
            <a:p>
              <a:pPr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String</a:t>
              </a:r>
            </a:p>
            <a:p>
              <a:pPr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Categorical</a:t>
              </a:r>
            </a:p>
            <a:p>
              <a:pPr indent="-18288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Cellstr</a:t>
              </a:r>
            </a:p>
          </p:txBody>
        </p:sp>
        <p:sp>
          <p:nvSpPr>
            <p:cNvPr id="48" name="Up Arrow 47"/>
            <p:cNvSpPr/>
            <p:nvPr/>
          </p:nvSpPr>
          <p:spPr>
            <a:xfrm rot="5400000">
              <a:off x="2967642" y="3249718"/>
              <a:ext cx="293675" cy="411947"/>
            </a:xfrm>
            <a:prstGeom prst="upArrow">
              <a:avLst>
                <a:gd name="adj1" fmla="val 61419"/>
                <a:gd name="adj2" fmla="val 60484"/>
              </a:avLst>
            </a:prstGeom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</a:gradFill>
            <a:ln w="38100">
              <a:solidFill>
                <a:srgbClr val="0000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457200" y="1166425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tall</a:t>
            </a:r>
            <a:r>
              <a:rPr lang="en-US" sz="2000" dirty="0"/>
              <a:t> data type introduced in</a:t>
            </a:r>
          </a:p>
          <a:p>
            <a:pPr lvl="2"/>
            <a:endParaRPr lang="en-US" sz="2000" dirty="0"/>
          </a:p>
          <a:p>
            <a:r>
              <a:rPr lang="en-US" sz="2000" dirty="0"/>
              <a:t>Ideal for tabular/columnar data</a:t>
            </a:r>
          </a:p>
          <a:p>
            <a:pPr lvl="1"/>
            <a:r>
              <a:rPr lang="en-US" sz="2000" dirty="0"/>
              <a:t>One or more rows can fit into memory</a:t>
            </a:r>
          </a:p>
          <a:p>
            <a:pPr lvl="1"/>
            <a:r>
              <a:rPr lang="en-US" sz="2000" b="1" dirty="0">
                <a:solidFill>
                  <a:schemeClr val="tx2"/>
                </a:solidFill>
              </a:rPr>
              <a:t>Overall data size is too big to fit into memory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1094214"/>
            <a:ext cx="1660301" cy="40237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4836" y="429394"/>
            <a:ext cx="3526130" cy="279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5925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/>
          <p:cNvGrpSpPr/>
          <p:nvPr/>
        </p:nvGrpSpPr>
        <p:grpSpPr>
          <a:xfrm>
            <a:off x="5975150" y="1309740"/>
            <a:ext cx="671961" cy="332151"/>
            <a:chOff x="9670521" y="3698129"/>
            <a:chExt cx="1520125" cy="911796"/>
          </a:xfrm>
        </p:grpSpPr>
        <p:sp>
          <p:nvSpPr>
            <p:cNvPr id="63" name="Rectangle 62"/>
            <p:cNvSpPr/>
            <p:nvPr/>
          </p:nvSpPr>
          <p:spPr>
            <a:xfrm>
              <a:off x="10473407" y="3698129"/>
              <a:ext cx="717239" cy="91179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34299" y="3920665"/>
              <a:ext cx="447675" cy="466725"/>
            </a:xfrm>
            <a:prstGeom prst="rect">
              <a:avLst/>
            </a:prstGeom>
          </p:spPr>
        </p:pic>
        <p:sp>
          <p:nvSpPr>
            <p:cNvPr id="65" name="Right Arrow 64"/>
            <p:cNvSpPr/>
            <p:nvPr/>
          </p:nvSpPr>
          <p:spPr>
            <a:xfrm>
              <a:off x="9670521" y="3831048"/>
              <a:ext cx="912702" cy="668949"/>
            </a:xfrm>
            <a:prstGeom prst="right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133600"/>
            <a:ext cx="1142514" cy="12344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Execution Environments for Tall Arrays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04800" y="3578517"/>
            <a:ext cx="3535663" cy="11918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149987" dist="250190" dir="270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b="1" dirty="0"/>
              <a:t>Process out-of-memory data on your </a:t>
            </a:r>
            <a:r>
              <a:rPr lang="en-US" sz="16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Desktop </a:t>
            </a:r>
            <a:r>
              <a:rPr lang="en-US" sz="1600" b="1" dirty="0"/>
              <a:t>to explore, analyze, gain insights and to develop analytics </a:t>
            </a:r>
          </a:p>
        </p:txBody>
      </p:sp>
      <p:sp>
        <p:nvSpPr>
          <p:cNvPr id="26" name="Rectangle 185"/>
          <p:cNvSpPr>
            <a:spLocks noChangeArrowheads="1"/>
          </p:cNvSpPr>
          <p:nvPr/>
        </p:nvSpPr>
        <p:spPr bwMode="auto">
          <a:xfrm>
            <a:off x="7069804" y="5295314"/>
            <a:ext cx="336959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b="1" dirty="0">
                <a:solidFill>
                  <a:schemeClr val="tx2"/>
                </a:solidFill>
              </a:rPr>
              <a:t>MATLAB Distributed Computing Server, </a:t>
            </a:r>
          </a:p>
          <a:p>
            <a:r>
              <a:rPr lang="en-US" altLang="en-US" sz="1400" b="1" dirty="0" err="1">
                <a:solidFill>
                  <a:schemeClr val="tx2"/>
                </a:solidFill>
              </a:rPr>
              <a:t>Spark+Hadoop</a:t>
            </a:r>
            <a:endParaRPr lang="en-US" altLang="en-US" sz="1400" b="1" dirty="0">
              <a:solidFill>
                <a:schemeClr val="tx2"/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449" y="4572000"/>
            <a:ext cx="2059283" cy="1691640"/>
          </a:xfrm>
          <a:prstGeom prst="rect">
            <a:avLst/>
          </a:prstGeom>
        </p:spPr>
      </p:pic>
      <p:sp>
        <p:nvSpPr>
          <p:cNvPr id="40" name="Bent Arrow 39"/>
          <p:cNvSpPr/>
          <p:nvPr/>
        </p:nvSpPr>
        <p:spPr>
          <a:xfrm>
            <a:off x="5269605" y="3895815"/>
            <a:ext cx="1800200" cy="673275"/>
          </a:xfrm>
          <a:prstGeom prst="bentArrow">
            <a:avLst>
              <a:gd name="adj1" fmla="val 23128"/>
              <a:gd name="adj2" fmla="val 29426"/>
              <a:gd name="adj3" fmla="val 35582"/>
              <a:gd name="adj4" fmla="val 81275"/>
            </a:avLst>
          </a:prstGeom>
          <a:solidFill>
            <a:srgbClr val="0072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Left-Right Arrow 41"/>
          <p:cNvSpPr/>
          <p:nvPr/>
        </p:nvSpPr>
        <p:spPr>
          <a:xfrm rot="16200000">
            <a:off x="4410095" y="3759885"/>
            <a:ext cx="1161524" cy="433340"/>
          </a:xfrm>
          <a:prstGeom prst="leftRightArrow">
            <a:avLst>
              <a:gd name="adj1" fmla="val 35169"/>
              <a:gd name="adj2" fmla="val 51781"/>
            </a:avLst>
          </a:prstGeom>
          <a:solidFill>
            <a:srgbClr val="0072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Bent Arrow 44"/>
          <p:cNvSpPr/>
          <p:nvPr/>
        </p:nvSpPr>
        <p:spPr>
          <a:xfrm rot="10800000">
            <a:off x="5635858" y="4387549"/>
            <a:ext cx="1800200" cy="673275"/>
          </a:xfrm>
          <a:prstGeom prst="bentArrow">
            <a:avLst>
              <a:gd name="adj1" fmla="val 23128"/>
              <a:gd name="adj2" fmla="val 29426"/>
              <a:gd name="adj3" fmla="val 35582"/>
              <a:gd name="adj4" fmla="val 81275"/>
            </a:avLst>
          </a:prstGeom>
          <a:solidFill>
            <a:srgbClr val="0072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6997797" y="3536501"/>
            <a:ext cx="2196244" cy="1745657"/>
            <a:chOff x="8508268" y="1162830"/>
            <a:chExt cx="2196244" cy="1745657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29645" y="1162830"/>
              <a:ext cx="1374867" cy="1463040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8268" y="1674047"/>
              <a:ext cx="1142514" cy="1234440"/>
            </a:xfrm>
            <a:prstGeom prst="rect">
              <a:avLst/>
            </a:prstGeom>
          </p:spPr>
        </p:pic>
      </p:grpSp>
      <p:sp>
        <p:nvSpPr>
          <p:cNvPr id="18" name="Rectangle 185"/>
          <p:cNvSpPr>
            <a:spLocks noChangeArrowheads="1"/>
          </p:cNvSpPr>
          <p:nvPr/>
        </p:nvSpPr>
        <p:spPr bwMode="auto">
          <a:xfrm>
            <a:off x="3204101" y="2302821"/>
            <a:ext cx="17867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b="1" dirty="0">
                <a:solidFill>
                  <a:schemeClr val="tx2"/>
                </a:solidFill>
              </a:rPr>
              <a:t>Local disk,</a:t>
            </a:r>
          </a:p>
          <a:p>
            <a:r>
              <a:rPr lang="en-US" altLang="en-US" sz="1400" b="1" dirty="0">
                <a:solidFill>
                  <a:schemeClr val="tx2"/>
                </a:solidFill>
              </a:rPr>
              <a:t>Shared folders,</a:t>
            </a:r>
          </a:p>
          <a:p>
            <a:r>
              <a:rPr lang="en-US" altLang="en-US" sz="1400" b="1" dirty="0">
                <a:solidFill>
                  <a:schemeClr val="tx2"/>
                </a:solidFill>
              </a:rPr>
              <a:t>Databases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40193" y="2514600"/>
            <a:ext cx="3251607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149987" dist="250190" dir="270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en-US" sz="1600" b="1" dirty="0"/>
          </a:p>
          <a:p>
            <a:pPr algn="ctr"/>
            <a:r>
              <a:rPr lang="en-US" sz="1600" b="1" dirty="0"/>
              <a:t>or </a:t>
            </a:r>
            <a:r>
              <a:rPr lang="en-US" sz="16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Spark</a:t>
            </a:r>
            <a:r>
              <a:rPr lang="en-US" sz="1600" b="1" dirty="0"/>
              <a:t> + </a:t>
            </a:r>
            <a:r>
              <a:rPr lang="en-US" sz="16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Hadoop </a:t>
            </a:r>
            <a:r>
              <a:rPr lang="en-US" sz="1600" b="1" dirty="0"/>
              <a:t>(</a:t>
            </a:r>
            <a:r>
              <a:rPr lang="en-US" sz="16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HDFS</a:t>
            </a:r>
            <a:r>
              <a:rPr lang="en-US" sz="1600" b="1" dirty="0"/>
              <a:t>), for large scale analysis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04800" y="4692321"/>
            <a:ext cx="3279518" cy="1173419"/>
            <a:chOff x="304800" y="4692321"/>
            <a:chExt cx="3279518" cy="1173419"/>
          </a:xfrm>
        </p:grpSpPr>
        <p:sp>
          <p:nvSpPr>
            <p:cNvPr id="17" name="Rounded Rectangle 16"/>
            <p:cNvSpPr/>
            <p:nvPr/>
          </p:nvSpPr>
          <p:spPr>
            <a:xfrm>
              <a:off x="678027" y="4692321"/>
              <a:ext cx="2906291" cy="91940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149987" dist="250190" dir="270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600" b="1" dirty="0"/>
                <a:t>Use </a:t>
              </a:r>
              <a:r>
                <a:rPr lang="en-US" sz="1600" b="1" dirty="0">
                  <a:solidFill>
                    <a:schemeClr val="accent4"/>
                  </a:solidFill>
                  <a:latin typeface="Arial Black" panose="020B0A04020102020204" pitchFamily="34" charset="0"/>
                </a:rPr>
                <a:t>Parallel Computing Toolbox </a:t>
              </a:r>
              <a:r>
                <a:rPr lang="en-US" sz="1600" b="1" dirty="0"/>
                <a:t>for increased performance</a:t>
              </a: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5145740"/>
              <a:ext cx="640442" cy="720000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5635856" y="1291556"/>
            <a:ext cx="288875" cy="1841102"/>
            <a:chOff x="7593087" y="980728"/>
            <a:chExt cx="576064" cy="5616624"/>
          </a:xfrm>
        </p:grpSpPr>
        <p:sp>
          <p:nvSpPr>
            <p:cNvPr id="22" name="Rounded Rectangle 21"/>
            <p:cNvSpPr/>
            <p:nvPr/>
          </p:nvSpPr>
          <p:spPr>
            <a:xfrm>
              <a:off x="7593087" y="980728"/>
              <a:ext cx="576064" cy="561662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7658312" y="1062028"/>
              <a:ext cx="447675" cy="5450808"/>
              <a:chOff x="8976237" y="1349706"/>
              <a:chExt cx="447675" cy="5450808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76237" y="1349706"/>
                <a:ext cx="447675" cy="457200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76237" y="6324264"/>
                <a:ext cx="447675" cy="476250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6237" y="1896267"/>
                <a:ext cx="447675" cy="466725"/>
              </a:xfrm>
              <a:prstGeom prst="rect">
                <a:avLst/>
              </a:prstGeom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6237" y="2449767"/>
                <a:ext cx="447675" cy="466725"/>
              </a:xfrm>
              <a:prstGeom prst="rect">
                <a:avLst/>
              </a:prstGeom>
            </p:spPr>
          </p:pic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6237" y="3003267"/>
                <a:ext cx="447675" cy="466725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6237" y="3556767"/>
                <a:ext cx="447675" cy="466725"/>
              </a:xfrm>
              <a:prstGeom prst="rect">
                <a:avLst/>
              </a:prstGeom>
            </p:spPr>
          </p:pic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6237" y="4110267"/>
                <a:ext cx="447675" cy="466725"/>
              </a:xfrm>
              <a:prstGeom prst="rect">
                <a:avLst/>
              </a:prstGeom>
            </p:spPr>
          </p:pic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6237" y="4663767"/>
                <a:ext cx="447675" cy="466725"/>
              </a:xfrm>
              <a:prstGeom prst="rect">
                <a:avLst/>
              </a:prstGeom>
            </p:spPr>
          </p:pic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6237" y="5217267"/>
                <a:ext cx="447675" cy="466725"/>
              </a:xfrm>
              <a:prstGeom prst="rect">
                <a:avLst/>
              </a:prstGeom>
            </p:spPr>
          </p:pic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6237" y="5770767"/>
                <a:ext cx="447675" cy="466725"/>
              </a:xfrm>
              <a:prstGeom prst="rect">
                <a:avLst/>
              </a:prstGeom>
            </p:spPr>
          </p:pic>
        </p:grpSp>
      </p:grpSp>
      <p:grpSp>
        <p:nvGrpSpPr>
          <p:cNvPr id="58" name="Group 57"/>
          <p:cNvGrpSpPr/>
          <p:nvPr/>
        </p:nvGrpSpPr>
        <p:grpSpPr>
          <a:xfrm>
            <a:off x="5975150" y="1305553"/>
            <a:ext cx="671961" cy="332151"/>
            <a:chOff x="9670521" y="3698129"/>
            <a:chExt cx="1520125" cy="911796"/>
          </a:xfrm>
        </p:grpSpPr>
        <p:sp>
          <p:nvSpPr>
            <p:cNvPr id="59" name="Rectangle 58"/>
            <p:cNvSpPr/>
            <p:nvPr/>
          </p:nvSpPr>
          <p:spPr>
            <a:xfrm>
              <a:off x="10473407" y="3698129"/>
              <a:ext cx="717239" cy="91179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34299" y="3920665"/>
              <a:ext cx="447675" cy="466725"/>
            </a:xfrm>
            <a:prstGeom prst="rect">
              <a:avLst/>
            </a:prstGeom>
          </p:spPr>
        </p:pic>
        <p:sp>
          <p:nvSpPr>
            <p:cNvPr id="61" name="Right Arrow 60"/>
            <p:cNvSpPr/>
            <p:nvPr/>
          </p:nvSpPr>
          <p:spPr>
            <a:xfrm>
              <a:off x="9670521" y="3831048"/>
              <a:ext cx="912702" cy="668949"/>
            </a:xfrm>
            <a:prstGeom prst="right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969727" y="2182449"/>
            <a:ext cx="671961" cy="332151"/>
            <a:chOff x="9670521" y="3698129"/>
            <a:chExt cx="1520125" cy="911796"/>
          </a:xfrm>
        </p:grpSpPr>
        <p:sp>
          <p:nvSpPr>
            <p:cNvPr id="69" name="Rectangle 68"/>
            <p:cNvSpPr/>
            <p:nvPr/>
          </p:nvSpPr>
          <p:spPr>
            <a:xfrm>
              <a:off x="10473407" y="3698129"/>
              <a:ext cx="717239" cy="91179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34299" y="3920665"/>
              <a:ext cx="447675" cy="466725"/>
            </a:xfrm>
            <a:prstGeom prst="rect">
              <a:avLst/>
            </a:prstGeom>
          </p:spPr>
        </p:pic>
        <p:sp>
          <p:nvSpPr>
            <p:cNvPr id="71" name="Right Arrow 70"/>
            <p:cNvSpPr/>
            <p:nvPr/>
          </p:nvSpPr>
          <p:spPr>
            <a:xfrm>
              <a:off x="9670521" y="3831048"/>
              <a:ext cx="912702" cy="668949"/>
            </a:xfrm>
            <a:prstGeom prst="right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7486572" y="2566008"/>
            <a:ext cx="30158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Run on </a:t>
            </a:r>
            <a:r>
              <a:rPr lang="en-US" sz="16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Compute Clusters</a:t>
            </a:r>
            <a:r>
              <a:rPr lang="en-US" sz="1600" b="1" dirty="0"/>
              <a:t> </a:t>
            </a:r>
            <a:endParaRPr lang="en-US" sz="1600" dirty="0"/>
          </a:p>
        </p:txBody>
      </p:sp>
      <p:grpSp>
        <p:nvGrpSpPr>
          <p:cNvPr id="72" name="Group 71"/>
          <p:cNvGrpSpPr/>
          <p:nvPr/>
        </p:nvGrpSpPr>
        <p:grpSpPr>
          <a:xfrm>
            <a:off x="10796525" y="2667000"/>
            <a:ext cx="288875" cy="3596640"/>
            <a:chOff x="7593087" y="980728"/>
            <a:chExt cx="576064" cy="5616624"/>
          </a:xfrm>
        </p:grpSpPr>
        <p:sp>
          <p:nvSpPr>
            <p:cNvPr id="73" name="Rounded Rectangle 72"/>
            <p:cNvSpPr/>
            <p:nvPr/>
          </p:nvSpPr>
          <p:spPr>
            <a:xfrm>
              <a:off x="7593087" y="980728"/>
              <a:ext cx="576064" cy="561662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7658312" y="1062028"/>
              <a:ext cx="447675" cy="5450808"/>
              <a:chOff x="8976237" y="1349706"/>
              <a:chExt cx="447675" cy="5450808"/>
            </a:xfrm>
          </p:grpSpPr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76237" y="1349706"/>
                <a:ext cx="447675" cy="457200"/>
              </a:xfrm>
              <a:prstGeom prst="rect">
                <a:avLst/>
              </a:prstGeom>
            </p:spPr>
          </p:pic>
          <p:pic>
            <p:nvPicPr>
              <p:cNvPr id="76" name="Picture 75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76237" y="6324264"/>
                <a:ext cx="447675" cy="476250"/>
              </a:xfrm>
              <a:prstGeom prst="rect">
                <a:avLst/>
              </a:prstGeom>
            </p:spPr>
          </p:pic>
          <p:pic>
            <p:nvPicPr>
              <p:cNvPr id="77" name="Picture 7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6237" y="1896267"/>
                <a:ext cx="447675" cy="466725"/>
              </a:xfrm>
              <a:prstGeom prst="rect">
                <a:avLst/>
              </a:prstGeom>
            </p:spPr>
          </p:pic>
          <p:pic>
            <p:nvPicPr>
              <p:cNvPr id="78" name="Picture 7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6237" y="2449767"/>
                <a:ext cx="447675" cy="466725"/>
              </a:xfrm>
              <a:prstGeom prst="rect">
                <a:avLst/>
              </a:prstGeom>
            </p:spPr>
          </p:pic>
          <p:pic>
            <p:nvPicPr>
              <p:cNvPr id="79" name="Picture 7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6237" y="3003267"/>
                <a:ext cx="447675" cy="466725"/>
              </a:xfrm>
              <a:prstGeom prst="rect">
                <a:avLst/>
              </a:prstGeom>
            </p:spPr>
          </p:pic>
          <p:pic>
            <p:nvPicPr>
              <p:cNvPr id="80" name="Picture 7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6237" y="3556767"/>
                <a:ext cx="447675" cy="466725"/>
              </a:xfrm>
              <a:prstGeom prst="rect">
                <a:avLst/>
              </a:prstGeom>
            </p:spPr>
          </p:pic>
          <p:pic>
            <p:nvPicPr>
              <p:cNvPr id="81" name="Picture 8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6237" y="4110267"/>
                <a:ext cx="447675" cy="466725"/>
              </a:xfrm>
              <a:prstGeom prst="rect">
                <a:avLst/>
              </a:prstGeom>
            </p:spPr>
          </p:pic>
          <p:pic>
            <p:nvPicPr>
              <p:cNvPr id="82" name="Picture 8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6237" y="4663767"/>
                <a:ext cx="447675" cy="466725"/>
              </a:xfrm>
              <a:prstGeom prst="rect">
                <a:avLst/>
              </a:prstGeom>
            </p:spPr>
          </p:pic>
          <p:pic>
            <p:nvPicPr>
              <p:cNvPr id="83" name="Picture 8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6237" y="5217267"/>
                <a:ext cx="447675" cy="466725"/>
              </a:xfrm>
              <a:prstGeom prst="rect">
                <a:avLst/>
              </a:prstGeom>
            </p:spPr>
          </p:pic>
          <p:pic>
            <p:nvPicPr>
              <p:cNvPr id="84" name="Picture 8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6237" y="5770767"/>
                <a:ext cx="447675" cy="466725"/>
              </a:xfrm>
              <a:prstGeom prst="rect">
                <a:avLst/>
              </a:prstGeom>
            </p:spPr>
          </p:pic>
        </p:grpSp>
      </p:grpSp>
      <p:grpSp>
        <p:nvGrpSpPr>
          <p:cNvPr id="85" name="Group 84"/>
          <p:cNvGrpSpPr/>
          <p:nvPr/>
        </p:nvGrpSpPr>
        <p:grpSpPr>
          <a:xfrm>
            <a:off x="11135819" y="2685184"/>
            <a:ext cx="671961" cy="332151"/>
            <a:chOff x="9670521" y="3698129"/>
            <a:chExt cx="1520125" cy="911796"/>
          </a:xfrm>
        </p:grpSpPr>
        <p:sp>
          <p:nvSpPr>
            <p:cNvPr id="86" name="Rectangle 85"/>
            <p:cNvSpPr/>
            <p:nvPr/>
          </p:nvSpPr>
          <p:spPr>
            <a:xfrm>
              <a:off x="10473407" y="3698129"/>
              <a:ext cx="717239" cy="91179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34299" y="3920665"/>
              <a:ext cx="447675" cy="466725"/>
            </a:xfrm>
            <a:prstGeom prst="rect">
              <a:avLst/>
            </a:prstGeom>
          </p:spPr>
        </p:pic>
        <p:sp>
          <p:nvSpPr>
            <p:cNvPr id="88" name="Right Arrow 87"/>
            <p:cNvSpPr/>
            <p:nvPr/>
          </p:nvSpPr>
          <p:spPr>
            <a:xfrm>
              <a:off x="9670521" y="3831048"/>
              <a:ext cx="912702" cy="668949"/>
            </a:xfrm>
            <a:prstGeom prst="right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11130330" y="3157809"/>
            <a:ext cx="671961" cy="332151"/>
            <a:chOff x="9670521" y="3698129"/>
            <a:chExt cx="1520125" cy="911796"/>
          </a:xfrm>
        </p:grpSpPr>
        <p:sp>
          <p:nvSpPr>
            <p:cNvPr id="98" name="Rectangle 97"/>
            <p:cNvSpPr/>
            <p:nvPr/>
          </p:nvSpPr>
          <p:spPr>
            <a:xfrm>
              <a:off x="10473407" y="3698129"/>
              <a:ext cx="717239" cy="91179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99" name="Picture 9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34299" y="3920665"/>
              <a:ext cx="447675" cy="466725"/>
            </a:xfrm>
            <a:prstGeom prst="rect">
              <a:avLst/>
            </a:prstGeom>
          </p:spPr>
        </p:pic>
        <p:sp>
          <p:nvSpPr>
            <p:cNvPr id="100" name="Right Arrow 99"/>
            <p:cNvSpPr/>
            <p:nvPr/>
          </p:nvSpPr>
          <p:spPr>
            <a:xfrm>
              <a:off x="9670521" y="3831048"/>
              <a:ext cx="912702" cy="668949"/>
            </a:xfrm>
            <a:prstGeom prst="right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11130330" y="3642360"/>
            <a:ext cx="671961" cy="332151"/>
            <a:chOff x="9670521" y="3698129"/>
            <a:chExt cx="1520125" cy="911796"/>
          </a:xfrm>
        </p:grpSpPr>
        <p:sp>
          <p:nvSpPr>
            <p:cNvPr id="102" name="Rectangle 101"/>
            <p:cNvSpPr/>
            <p:nvPr/>
          </p:nvSpPr>
          <p:spPr>
            <a:xfrm>
              <a:off x="10473407" y="3698129"/>
              <a:ext cx="717239" cy="91179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34299" y="3920665"/>
              <a:ext cx="447675" cy="466725"/>
            </a:xfrm>
            <a:prstGeom prst="rect">
              <a:avLst/>
            </a:prstGeom>
          </p:spPr>
        </p:pic>
        <p:sp>
          <p:nvSpPr>
            <p:cNvPr id="104" name="Right Arrow 103"/>
            <p:cNvSpPr/>
            <p:nvPr/>
          </p:nvSpPr>
          <p:spPr>
            <a:xfrm>
              <a:off x="9670521" y="3831048"/>
              <a:ext cx="912702" cy="668949"/>
            </a:xfrm>
            <a:prstGeom prst="right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11124841" y="4114985"/>
            <a:ext cx="671961" cy="332151"/>
            <a:chOff x="9670521" y="3698129"/>
            <a:chExt cx="1520125" cy="911796"/>
          </a:xfrm>
        </p:grpSpPr>
        <p:sp>
          <p:nvSpPr>
            <p:cNvPr id="106" name="Rectangle 105"/>
            <p:cNvSpPr/>
            <p:nvPr/>
          </p:nvSpPr>
          <p:spPr>
            <a:xfrm>
              <a:off x="10473407" y="3698129"/>
              <a:ext cx="717239" cy="91179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7" name="Picture 10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34299" y="3920665"/>
              <a:ext cx="447675" cy="466725"/>
            </a:xfrm>
            <a:prstGeom prst="rect">
              <a:avLst/>
            </a:prstGeom>
          </p:spPr>
        </p:pic>
        <p:sp>
          <p:nvSpPr>
            <p:cNvPr id="108" name="Right Arrow 107"/>
            <p:cNvSpPr/>
            <p:nvPr/>
          </p:nvSpPr>
          <p:spPr>
            <a:xfrm>
              <a:off x="9670521" y="3831048"/>
              <a:ext cx="912702" cy="668949"/>
            </a:xfrm>
            <a:prstGeom prst="right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11139039" y="4606190"/>
            <a:ext cx="671961" cy="332151"/>
            <a:chOff x="9670521" y="3698129"/>
            <a:chExt cx="1520125" cy="911796"/>
          </a:xfrm>
        </p:grpSpPr>
        <p:sp>
          <p:nvSpPr>
            <p:cNvPr id="110" name="Rectangle 109"/>
            <p:cNvSpPr/>
            <p:nvPr/>
          </p:nvSpPr>
          <p:spPr>
            <a:xfrm>
              <a:off x="10473407" y="3698129"/>
              <a:ext cx="717239" cy="91179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34299" y="3920665"/>
              <a:ext cx="447675" cy="466725"/>
            </a:xfrm>
            <a:prstGeom prst="rect">
              <a:avLst/>
            </a:prstGeom>
          </p:spPr>
        </p:pic>
        <p:sp>
          <p:nvSpPr>
            <p:cNvPr id="112" name="Right Arrow 111"/>
            <p:cNvSpPr/>
            <p:nvPr/>
          </p:nvSpPr>
          <p:spPr>
            <a:xfrm>
              <a:off x="9670521" y="3831048"/>
              <a:ext cx="912702" cy="668949"/>
            </a:xfrm>
            <a:prstGeom prst="right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11133550" y="5078815"/>
            <a:ext cx="671961" cy="332151"/>
            <a:chOff x="9670521" y="3698129"/>
            <a:chExt cx="1520125" cy="911796"/>
          </a:xfrm>
        </p:grpSpPr>
        <p:sp>
          <p:nvSpPr>
            <p:cNvPr id="114" name="Rectangle 113"/>
            <p:cNvSpPr/>
            <p:nvPr/>
          </p:nvSpPr>
          <p:spPr>
            <a:xfrm>
              <a:off x="10473407" y="3698129"/>
              <a:ext cx="717239" cy="91179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34299" y="3920665"/>
              <a:ext cx="447675" cy="466725"/>
            </a:xfrm>
            <a:prstGeom prst="rect">
              <a:avLst/>
            </a:prstGeom>
          </p:spPr>
        </p:pic>
        <p:sp>
          <p:nvSpPr>
            <p:cNvPr id="116" name="Right Arrow 115"/>
            <p:cNvSpPr/>
            <p:nvPr/>
          </p:nvSpPr>
          <p:spPr>
            <a:xfrm>
              <a:off x="9670521" y="3831048"/>
              <a:ext cx="912702" cy="668949"/>
            </a:xfrm>
            <a:prstGeom prst="right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11133550" y="5563366"/>
            <a:ext cx="671961" cy="332151"/>
            <a:chOff x="9670521" y="3698129"/>
            <a:chExt cx="1520125" cy="911796"/>
          </a:xfrm>
        </p:grpSpPr>
        <p:sp>
          <p:nvSpPr>
            <p:cNvPr id="118" name="Rectangle 117"/>
            <p:cNvSpPr/>
            <p:nvPr/>
          </p:nvSpPr>
          <p:spPr>
            <a:xfrm>
              <a:off x="10473407" y="3698129"/>
              <a:ext cx="717239" cy="91179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19" name="Picture 1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34299" y="3920665"/>
              <a:ext cx="447675" cy="466725"/>
            </a:xfrm>
            <a:prstGeom prst="rect">
              <a:avLst/>
            </a:prstGeom>
          </p:spPr>
        </p:pic>
        <p:sp>
          <p:nvSpPr>
            <p:cNvPr id="120" name="Right Arrow 119"/>
            <p:cNvSpPr/>
            <p:nvPr/>
          </p:nvSpPr>
          <p:spPr>
            <a:xfrm>
              <a:off x="9670521" y="3831048"/>
              <a:ext cx="912702" cy="668949"/>
            </a:xfrm>
            <a:prstGeom prst="right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99053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33333E-6 L -0.00026 0.21551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0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7037E-6 L -0.00026 0.08958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446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-0.00026 0.08958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7.40741E-7 L -0.00026 0.05023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250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7.40741E-7 L -0.00026 0.05023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250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07407E-6 L -0.00026 0.05024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250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07407E-6 L -0.00026 0.05024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250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33333E-6 L -0.00026 0.05023 " pathEditMode="relative" rAng="0" ptsTypes="AA">
                                      <p:cBhvr>
                                        <p:cTn id="7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250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33333E-6 L -0.00027 0.05023 " pathEditMode="relative" rAng="0" ptsTypes="AA">
                                      <p:cBhvr>
                                        <p:cTn id="8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25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33333E-6 L -0.00027 0.05023 " pathEditMode="relative" rAng="0" ptsTypes="AA">
                                      <p:cBhvr>
                                        <p:cTn id="8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0" grpId="0" animBg="1"/>
      <p:bldP spid="45" grpId="0" animBg="1"/>
      <p:bldP spid="16" grpId="0" animBg="1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Working with HDF5 data using </a:t>
            </a:r>
            <a:r>
              <a:rPr lang="en-US" dirty="0" err="1"/>
              <a:t>FileDatastore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NASA’s Operation </a:t>
            </a:r>
            <a:r>
              <a:rPr lang="en-US" dirty="0" err="1"/>
              <a:t>IceBridge</a:t>
            </a:r>
            <a:r>
              <a:rPr lang="en-US" dirty="0"/>
              <a:t> Aircraft Missions</a:t>
            </a:r>
          </a:p>
          <a:p>
            <a:pPr lvl="1"/>
            <a:r>
              <a:rPr lang="en-US" dirty="0"/>
              <a:t>Reference:  </a:t>
            </a:r>
            <a:r>
              <a:rPr lang="en-US" dirty="0">
                <a:hlinkClick r:id="rId2"/>
              </a:rPr>
              <a:t>https://nsidc.org/data/icebridge/campaign_data_summary.html</a:t>
            </a:r>
            <a:endParaRPr lang="en-US" dirty="0"/>
          </a:p>
          <a:p>
            <a:pPr lvl="1"/>
            <a:r>
              <a:rPr lang="en-US" dirty="0"/>
              <a:t>Airborne Topographic Mapper LIDAR</a:t>
            </a:r>
          </a:p>
          <a:p>
            <a:pPr lvl="1"/>
            <a:r>
              <a:rPr lang="en-US" dirty="0"/>
              <a:t>Measures changes in ice surface elevation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Let’s look at the Antarctica Larsen D Ice Sheet datasets</a:t>
            </a:r>
          </a:p>
          <a:p>
            <a:pPr lvl="1"/>
            <a:r>
              <a:rPr lang="en-US" dirty="0"/>
              <a:t>Larsen D data collected on 10/18/14 and 11/18/2016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Create a </a:t>
            </a:r>
            <a:r>
              <a:rPr lang="en-US" dirty="0" err="1"/>
              <a:t>FileDatastore</a:t>
            </a:r>
            <a:r>
              <a:rPr lang="en-US" dirty="0"/>
              <a:t> with a custom file reader</a:t>
            </a:r>
          </a:p>
          <a:p>
            <a:pPr lvl="1"/>
            <a:r>
              <a:rPr lang="en-US" dirty="0"/>
              <a:t>Read through the collections of files</a:t>
            </a:r>
          </a:p>
          <a:p>
            <a:pPr lvl="1"/>
            <a:r>
              <a:rPr lang="en-US" dirty="0"/>
              <a:t>Gather information on the datasets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904407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Working with HDF5 data using </a:t>
            </a:r>
            <a:r>
              <a:rPr lang="en-US" dirty="0" err="1"/>
              <a:t>FileDatastore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219200"/>
            <a:ext cx="10769600" cy="4648200"/>
          </a:xfrm>
        </p:spPr>
        <p:txBody>
          <a:bodyPr/>
          <a:lstStyle/>
          <a:p>
            <a:r>
              <a:rPr lang="en-US" dirty="0"/>
              <a:t>Create a </a:t>
            </a:r>
            <a:r>
              <a:rPr lang="en-US" dirty="0" err="1"/>
              <a:t>FileDatastore</a:t>
            </a:r>
            <a:endParaRPr lang="en-US" dirty="0"/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ds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fileDatastore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(h5Folder, '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ReadFcn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', @h5readall);</a:t>
            </a:r>
          </a:p>
          <a:p>
            <a:endParaRPr lang="en-US" dirty="0"/>
          </a:p>
          <a:p>
            <a:r>
              <a:rPr lang="en-US" dirty="0"/>
              <a:t>Scale to MapReduce</a:t>
            </a:r>
          </a:p>
          <a:p>
            <a:pPr lvl="1"/>
            <a:r>
              <a:rPr lang="en-US" dirty="0"/>
              <a:t>Map function receives chunks of data and outputs intermediate results</a:t>
            </a:r>
          </a:p>
          <a:p>
            <a:pPr lvl="1"/>
            <a:r>
              <a:rPr lang="en-US" dirty="0" err="1"/>
              <a:t>Reducefunction</a:t>
            </a:r>
            <a:r>
              <a:rPr lang="en-US" dirty="0"/>
              <a:t> reads the intermediate results and produces a final result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mapreducer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(0);</a:t>
            </a: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mrOutputFolder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fullfile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pwd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'output');</a:t>
            </a: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outds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mapreduce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(ds, @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countMap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@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countReduce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'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OutputFolder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', 'output');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956214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Working with HDF5 data using </a:t>
            </a:r>
            <a:r>
              <a:rPr lang="en-US" dirty="0" err="1"/>
              <a:t>FileDatastore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219200"/>
            <a:ext cx="10769600" cy="4648200"/>
          </a:xfrm>
        </p:spPr>
        <p:txBody>
          <a:bodyPr/>
          <a:lstStyle/>
          <a:p>
            <a:r>
              <a:rPr lang="en-US" dirty="0"/>
              <a:t>Read and view the computed data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tbl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readall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outds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outTable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horzcat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tbl.Key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struct2table([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tbl.Value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{:}]));</a:t>
            </a: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outTable.Properties.VariableNames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{1} = 'Filename‘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39200" y="1872496"/>
            <a:ext cx="35052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fileDatastoreDemo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********************************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      MAPREDUCE PROGRESS      *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********************************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Map   0% Reduce   0%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Map  10% Reduce   0%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Map  21% Reduce   0%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Map  31% Reduce   0%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Map  42% Reduce   0%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Map  53% Reduce   0%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Map  63% Reduce   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810000"/>
            <a:ext cx="10668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Filename                                                                   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NumberOfDatasets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FileSize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ErrorDatasets</a:t>
            </a:r>
            <a:endParaRPr lang="en-US" sz="1000" dirty="0">
              <a:latin typeface="Arial" pitchFamily="34" charset="0"/>
              <a:cs typeface="Arial" pitchFamily="34" charset="0"/>
            </a:endParaRPr>
          </a:p>
          <a:p>
            <a:r>
              <a:rPr lang="en-US" sz="1000" dirty="0">
                <a:latin typeface="Arial" pitchFamily="34" charset="0"/>
                <a:cs typeface="Arial" pitchFamily="34" charset="0"/>
              </a:rPr>
              <a:t>    _____________________________________________________________________________________________________________________________________    ________________    __________    _____________</a:t>
            </a:r>
          </a:p>
          <a:p>
            <a:endParaRPr lang="en-US" sz="1000" dirty="0">
              <a:latin typeface="Arial" pitchFamily="34" charset="0"/>
              <a:cs typeface="Arial" pitchFamily="34" charset="0"/>
            </a:endParaRPr>
          </a:p>
          <a:p>
            <a:r>
              <a:rPr lang="en-US" sz="1000" dirty="0">
                <a:latin typeface="Arial" pitchFamily="34" charset="0"/>
                <a:cs typeface="Arial" pitchFamily="34" charset="0"/>
              </a:rPr>
              <a:t>    '\\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mathworks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\home\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ellenj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iceSheet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\n5eil01u.ecs.nsidc.org\ICEBRIDGE\ILATM1B.002\2016.11.18\h5Files\ILATM1B_20161118_162307.ATM6AT6.h5'    19                  1.3913e+07    0            </a:t>
            </a:r>
          </a:p>
          <a:p>
            <a:r>
              <a:rPr lang="en-US" sz="1000" dirty="0">
                <a:latin typeface="Arial" pitchFamily="34" charset="0"/>
                <a:cs typeface="Arial" pitchFamily="34" charset="0"/>
              </a:rPr>
              <a:t>    '\\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mathworks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\home\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ellenj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iceSheet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\n5eil01u.ecs.nsidc.org\ICEBRIDGE\ILATM1B.002\2016.11.18\h5Files\ILATM1B_20161118_162801.ATM6AT6.h5'    19                  1.5699e+07    0            </a:t>
            </a:r>
          </a:p>
          <a:p>
            <a:r>
              <a:rPr lang="en-US" sz="1000" dirty="0">
                <a:latin typeface="Arial" pitchFamily="34" charset="0"/>
                <a:cs typeface="Arial" pitchFamily="34" charset="0"/>
              </a:rPr>
              <a:t>    '\\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mathworks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\home\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ellenj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iceSheet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\n5eil01u.ecs.nsidc.org\ICEBRIDGE\ILATM1B.002\2016.11.18\h5Files\ILATM1B_20161118_163343.ATM6AT6.h5'    19                  1.6593e+07    0            </a:t>
            </a:r>
          </a:p>
          <a:p>
            <a:r>
              <a:rPr lang="en-US" sz="1000" dirty="0">
                <a:latin typeface="Arial" pitchFamily="34" charset="0"/>
                <a:cs typeface="Arial" pitchFamily="34" charset="0"/>
              </a:rPr>
              <a:t>    '\\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mathworks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\home\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ellenj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iceSheet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\n5eil01u.ecs.nsidc.org\ICEBRIDGE\ILATM1B.002\2016.11.18\h5Files\ILATM1B_20161118_163935.ATM6AT6.h5'    19                  1.4693e+07    0            </a:t>
            </a:r>
          </a:p>
          <a:p>
            <a:r>
              <a:rPr lang="en-US" sz="1000" dirty="0">
                <a:latin typeface="Arial" pitchFamily="34" charset="0"/>
                <a:cs typeface="Arial" pitchFamily="34" charset="0"/>
              </a:rPr>
              <a:t>    '\\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mathworks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\home\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ellenj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iceSheet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\n5eil01u.ecs.nsidc.org\ICEBRIDGE\ILATM1B.002\2016.11.18\h5Files\ILATM1B_20161118_164516.ATM6AT6.h5'    19                  1.5862e+07    0            </a:t>
            </a:r>
          </a:p>
          <a:p>
            <a:r>
              <a:rPr lang="en-US" sz="1000" dirty="0">
                <a:latin typeface="Arial" pitchFamily="34" charset="0"/>
                <a:cs typeface="Arial" pitchFamily="34" charset="0"/>
              </a:rPr>
              <a:t>    '\\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mathworks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\home\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ellenj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iceSheet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\n5eil01u.ecs.nsidc.org\ICEBRIDGE\ILATM1B.002\2016.11.18\h5Files\ILATM1B_20161118_165055.ATM6AT6.h5'    19                  1.6317e+07    0            </a:t>
            </a:r>
          </a:p>
          <a:p>
            <a:r>
              <a:rPr lang="en-US" sz="1000" dirty="0">
                <a:latin typeface="Arial" pitchFamily="34" charset="0"/>
                <a:cs typeface="Arial" pitchFamily="34" charset="0"/>
              </a:rPr>
              <a:t>    '\\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mathworks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\home\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ellenj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iceSheet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\n5eil01u.ecs.nsidc.org\ICEBRIDGE\ILATM1B.002\2016.11.18\h5Files\ILATM1B_20161118_165637.ATM6AT6.h5'    19                  1.6681e+07    0            </a:t>
            </a:r>
          </a:p>
          <a:p>
            <a:r>
              <a:rPr lang="en-US" sz="1000" dirty="0">
                <a:latin typeface="Arial" pitchFamily="34" charset="0"/>
                <a:cs typeface="Arial" pitchFamily="34" charset="0"/>
              </a:rPr>
              <a:t>    '\\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mathworks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\home\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ellenj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iceSheet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\n5eil01u.ecs.nsidc.org\ICEBRIDGE\ILATM1B.002\2016.11.18\h5Files\ILATM1B_20161118_170223.ATM6AT6.h5'    19                  1.6438e+07    0            </a:t>
            </a:r>
          </a:p>
          <a:p>
            <a:r>
              <a:rPr lang="en-US" sz="1000" dirty="0">
                <a:latin typeface="Arial" pitchFamily="34" charset="0"/>
                <a:cs typeface="Arial" pitchFamily="34" charset="0"/>
              </a:rPr>
              <a:t>    '\\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mathworks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\home\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ellenj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iceSheet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\n5eil01u.ecs.nsidc.org\ICEBRIDGE\ILATM1B.002\2016.11.18\h5Files\ILATM1B_20161118_170810.ATM6AT6.h5'    19                  1.6231e+07    0                     ‘    \\mathworks\home\ellenj\iceSheet\n5eil01u.ecs.nsidc.org\ICEBRIDGE\ILATM1B.002\2016.11.18\h5Files\ILATM1B_20161118_171357.ATM6AT6.h5'    19                  1.6502e+07    0 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01866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Saving Preprocessed/Intermediate Data – MAT-Files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Saving preprocessed or intermediate results</a:t>
            </a:r>
          </a:p>
          <a:p>
            <a:endParaRPr lang="en-US" dirty="0"/>
          </a:p>
          <a:p>
            <a:r>
              <a:rPr lang="en-US" dirty="0"/>
              <a:t>In MATLAB, many people use .mat files for this </a:t>
            </a:r>
          </a:p>
          <a:p>
            <a:endParaRPr lang="en-US" dirty="0"/>
          </a:p>
          <a:p>
            <a:r>
              <a:rPr lang="en-US" dirty="0"/>
              <a:t>Binary MATLAB files that store workspace variables</a:t>
            </a:r>
          </a:p>
          <a:p>
            <a:endParaRPr lang="en-US" dirty="0"/>
          </a:p>
          <a:p>
            <a:r>
              <a:rPr lang="en-US" dirty="0"/>
              <a:t>MAT-File version 7.3 are based on the HDF5 file format!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368590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2667000"/>
            <a:ext cx="2895600" cy="990600"/>
          </a:xfrm>
        </p:spPr>
        <p:txBody>
          <a:bodyPr/>
          <a:lstStyle/>
          <a:p>
            <a:r>
              <a:rPr lang="en-US" dirty="0"/>
              <a:t>Thank you!</a:t>
            </a:r>
            <a:br>
              <a:rPr lang="en-US" dirty="0"/>
            </a:br>
            <a:br>
              <a:rPr lang="en-US" dirty="0"/>
            </a:br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10769600" cy="46482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34671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_MW_Public_widescreen">
  <a:themeElements>
    <a:clrScheme name="TMW_PPT">
      <a:dk1>
        <a:sysClr val="windowText" lastClr="000000"/>
      </a:dk1>
      <a:lt1>
        <a:sysClr val="window" lastClr="FFFFFF"/>
      </a:lt1>
      <a:dk2>
        <a:srgbClr val="125687"/>
      </a:dk2>
      <a:lt2>
        <a:srgbClr val="EEECE1"/>
      </a:lt2>
      <a:accent1>
        <a:srgbClr val="95B3D7"/>
      </a:accent1>
      <a:accent2>
        <a:srgbClr val="781414"/>
      </a:accent2>
      <a:accent3>
        <a:srgbClr val="697819"/>
      </a:accent3>
      <a:accent4>
        <a:srgbClr val="D27809"/>
      </a:accent4>
      <a:accent5>
        <a:srgbClr val="BFBFBF"/>
      </a:accent5>
      <a:accent6>
        <a:srgbClr val="E5DD9F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b="1" dirty="0" smtClean="0"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5">
              <a:lumMod val="7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dirty="0">
            <a:latin typeface="Arial" pitchFamily="34" charset="0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EF67AD0-93F4-41F9-AE06-6FA3D00B2880}" vid="{49371805-32BB-4BF7-ADCB-DF8BEEA6CDD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10066</TotalTime>
  <Words>1297</Words>
  <Application>Microsoft Office PowerPoint</Application>
  <PresentationFormat>Widescreen</PresentationFormat>
  <Paragraphs>365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ＭＳ Ｐゴシック</vt:lpstr>
      <vt:lpstr>Arial</vt:lpstr>
      <vt:lpstr>Arial Black</vt:lpstr>
      <vt:lpstr>Arial Narrow</vt:lpstr>
      <vt:lpstr>Calibri</vt:lpstr>
      <vt:lpstr>Consolas</vt:lpstr>
      <vt:lpstr>Courier New</vt:lpstr>
      <vt:lpstr>Wingdings</vt:lpstr>
      <vt:lpstr>1_MW_Public_widescreen</vt:lpstr>
      <vt:lpstr>Data Analytics using MATLAB and HDF5</vt:lpstr>
      <vt:lpstr>Overview</vt:lpstr>
      <vt:lpstr>MATLAB Support for Scientific Data</vt:lpstr>
      <vt:lpstr>MATLAB Support for HDF5</vt:lpstr>
      <vt:lpstr>MATLAB Support for netCDF including OPeNDAP</vt:lpstr>
      <vt:lpstr>Big Data and Data Analytics:  Why MATLAB? </vt:lpstr>
      <vt:lpstr>Big Data Workflows in MATLAB</vt:lpstr>
      <vt:lpstr>Data Analytics Workflows in MATLAB</vt:lpstr>
      <vt:lpstr>Today’s Focus:  Accessing, Exploring, Preprocessing Data</vt:lpstr>
      <vt:lpstr>What is a datastore?</vt:lpstr>
      <vt:lpstr>Access Big Data through datastore</vt:lpstr>
      <vt:lpstr>When to Use datastore</vt:lpstr>
      <vt:lpstr>Example datastore code</vt:lpstr>
      <vt:lpstr>Datastores – the Key to Tall Arrays</vt:lpstr>
      <vt:lpstr>What are Tall Arrays?</vt:lpstr>
      <vt:lpstr>Execution Environments for Tall Arrays</vt:lpstr>
      <vt:lpstr>Example:  Working with HDF5 data using FileDatastore</vt:lpstr>
      <vt:lpstr>Example:  Working with HDF5 data using FileDatastore</vt:lpstr>
      <vt:lpstr>Example:  Working with HDF5 data using FileDatastore</vt:lpstr>
      <vt:lpstr>Saving Preprocessed/Intermediate Data – MAT-Files</vt:lpstr>
      <vt:lpstr>Thank you!  Questions?</vt:lpstr>
    </vt:vector>
  </TitlesOfParts>
  <Company>MathWorks,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Heather Gorr</dc:creator>
  <cp:keywords>Version 17.0</cp:keywords>
  <cp:lastModifiedBy>Ellen Johnson</cp:lastModifiedBy>
  <cp:revision>120</cp:revision>
  <dcterms:created xsi:type="dcterms:W3CDTF">2017-07-13T20:08:05Z</dcterms:created>
  <dcterms:modified xsi:type="dcterms:W3CDTF">2017-07-25T12:20:49Z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