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4" r:id="rId2"/>
    <p:sldMasterId id="2147483690" r:id="rId3"/>
  </p:sldMasterIdLst>
  <p:notesMasterIdLst>
    <p:notesMasterId r:id="rId23"/>
  </p:notesMasterIdLst>
  <p:handoutMasterIdLst>
    <p:handoutMasterId r:id="rId24"/>
  </p:handoutMasterIdLst>
  <p:sldIdLst>
    <p:sldId id="256" r:id="rId4"/>
    <p:sldId id="385" r:id="rId5"/>
    <p:sldId id="364" r:id="rId6"/>
    <p:sldId id="365" r:id="rId7"/>
    <p:sldId id="363" r:id="rId8"/>
    <p:sldId id="384" r:id="rId9"/>
    <p:sldId id="374" r:id="rId10"/>
    <p:sldId id="378" r:id="rId11"/>
    <p:sldId id="379" r:id="rId12"/>
    <p:sldId id="375" r:id="rId13"/>
    <p:sldId id="376" r:id="rId14"/>
    <p:sldId id="377" r:id="rId15"/>
    <p:sldId id="371" r:id="rId16"/>
    <p:sldId id="372" r:id="rId17"/>
    <p:sldId id="368" r:id="rId18"/>
    <p:sldId id="381" r:id="rId19"/>
    <p:sldId id="383" r:id="rId20"/>
    <p:sldId id="370" r:id="rId21"/>
    <p:sldId id="367" r:id="rId22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102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 preferSingleView="1">
    <p:restoredLeft sz="14467" autoAdjust="0"/>
    <p:restoredTop sz="94403" autoAdjust="0"/>
  </p:normalViewPr>
  <p:slideViewPr>
    <p:cSldViewPr snapToGrid="0">
      <p:cViewPr>
        <p:scale>
          <a:sx n="80" d="100"/>
          <a:sy n="80" d="100"/>
        </p:scale>
        <p:origin x="-672" y="-1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374" cy="468474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100" y="0"/>
            <a:ext cx="3067374" cy="468474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>
              <a:defRPr sz="1200"/>
            </a:lvl1pPr>
          </a:lstStyle>
          <a:p>
            <a:fld id="{844798AF-EB3E-4ABF-AE12-6A77730A6349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003"/>
            <a:ext cx="3067374" cy="468474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100" y="8893003"/>
            <a:ext cx="3067374" cy="468474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>
              <a:defRPr sz="1200"/>
            </a:lvl1pPr>
          </a:lstStyle>
          <a:p>
            <a:fld id="{7D9D2860-834D-4868-B713-D86A0D5B76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7839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79"/>
          </a:xfrm>
          <a:prstGeom prst="rect">
            <a:avLst/>
          </a:prstGeom>
        </p:spPr>
        <p:txBody>
          <a:bodyPr vert="horz" lIns="93932" tIns="46966" rIns="93932" bIns="4696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79"/>
          </a:xfrm>
          <a:prstGeom prst="rect">
            <a:avLst/>
          </a:prstGeom>
        </p:spPr>
        <p:txBody>
          <a:bodyPr vert="horz" lIns="93932" tIns="46966" rIns="93932" bIns="46966" rtlCol="0"/>
          <a:lstStyle>
            <a:lvl1pPr algn="r">
              <a:defRPr sz="1200"/>
            </a:lvl1pPr>
          </a:lstStyle>
          <a:p>
            <a:fld id="{0CD1DA88-E555-4946-B9A2-2579399D7CF4}" type="datetimeFigureOut">
              <a:rPr lang="en-US" smtClean="0"/>
              <a:pPr/>
              <a:t>7/31/2017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9988"/>
            <a:ext cx="4213225" cy="3159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2" tIns="46966" rIns="93932" bIns="4696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79"/>
            <a:ext cx="5661660" cy="3686711"/>
          </a:xfrm>
          <a:prstGeom prst="rect">
            <a:avLst/>
          </a:prstGeom>
        </p:spPr>
        <p:txBody>
          <a:bodyPr vert="horz" lIns="93932" tIns="46966" rIns="93932" bIns="4696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8"/>
          </a:xfrm>
          <a:prstGeom prst="rect">
            <a:avLst/>
          </a:prstGeom>
        </p:spPr>
        <p:txBody>
          <a:bodyPr vert="horz" lIns="93932" tIns="46966" rIns="93932" bIns="4696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8"/>
          </a:xfrm>
          <a:prstGeom prst="rect">
            <a:avLst/>
          </a:prstGeom>
        </p:spPr>
        <p:txBody>
          <a:bodyPr vert="horz" lIns="93932" tIns="46966" rIns="93932" bIns="46966" rtlCol="0" anchor="b"/>
          <a:lstStyle>
            <a:lvl1pPr algn="r">
              <a:defRPr sz="1200"/>
            </a:lvl1pPr>
          </a:lstStyle>
          <a:p>
            <a:fld id="{52F0D383-9B97-4F5E-BDDF-A80C065EB7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238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91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91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91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91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91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91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Radiance is w/m2/sr/micrometer.</a:t>
            </a:r>
            <a:r>
              <a:rPr lang="en-US" baseline="0" dirty="0" smtClean="0"/>
              <a:t>  --swap graphic—try an I band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Calibration options are context dependent, so if you are opening a thermal band you have radiance and brightness temp (K)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A162-35D8-4361-836A-4648D1192272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r>
              <a:rPr lang="en-US" baseline="0" dirty="0" smtClean="0"/>
              <a:t>--Call out weighted distance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nn</a:t>
            </a:r>
            <a:r>
              <a:rPr lang="en-US" baseline="0" dirty="0" smtClean="0"/>
              <a:t> interpolation.  3x3 kernel is used for weighted distance.  NN is best for classifications </a:t>
            </a:r>
            <a:r>
              <a:rPr lang="en-US" baseline="0" dirty="0" err="1" smtClean="0"/>
              <a:t>bc</a:t>
            </a:r>
            <a:r>
              <a:rPr lang="en-US" baseline="0" dirty="0" smtClean="0"/>
              <a:t> you don’t </a:t>
            </a:r>
            <a:r>
              <a:rPr lang="en-US" baseline="0" dirty="0" err="1" smtClean="0"/>
              <a:t>don’t</a:t>
            </a:r>
            <a:r>
              <a:rPr lang="en-US" baseline="0" dirty="0" smtClean="0"/>
              <a:t> want to change classes.  Weighted dist averages the </a:t>
            </a:r>
            <a:r>
              <a:rPr lang="en-US" baseline="0" dirty="0" err="1" smtClean="0"/>
              <a:t>kenerl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nn</a:t>
            </a:r>
            <a:r>
              <a:rPr lang="en-US" baseline="0" dirty="0" smtClean="0"/>
              <a:t> picks the pixel closest.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A162-35D8-4361-836A-4648D119227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The center of the image is located at the following coordinates:</a:t>
            </a:r>
          </a:p>
          <a:p>
            <a:r>
              <a:rPr lang="en-US" smtClean="0"/>
              <a:t> * Lat,Lon DMS: 41°23'57.81"N, 104°47'47.89"W</a:t>
            </a:r>
          </a:p>
          <a:p>
            <a:r>
              <a:rPr lang="en-US" smtClean="0"/>
              <a:t> * Lat,Lon DD: 41.39939168N, 104.79663536W</a:t>
            </a:r>
          </a:p>
          <a:p>
            <a:r>
              <a:rPr lang="en-US" smtClean="0"/>
              <a:t> * Map: -104.7966, 41.3994</a:t>
            </a:r>
          </a:p>
          <a:p>
            <a:r>
              <a:rPr lang="en-US" smtClean="0"/>
              <a:t> * Proj: Geographic Lat/Lon, WGS-84</a:t>
            </a:r>
          </a:p>
          <a:p>
            <a:r>
              <a:rPr lang="en-US" smtClean="0"/>
              <a:t> * MGRS: 13TEF1700083115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CBE28-4C58-48AD-ACC9-D39B3A0FFE9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The center of the image is located at the following coordinates:</a:t>
            </a:r>
          </a:p>
          <a:p>
            <a:r>
              <a:rPr lang="en-US" smtClean="0"/>
              <a:t> * Lat,Lon DMS: 41°23'57.81"N, 104°47'47.89"W</a:t>
            </a:r>
          </a:p>
          <a:p>
            <a:r>
              <a:rPr lang="en-US" smtClean="0"/>
              <a:t> * Lat,Lon DD: 41.39939168N, 104.79663536W</a:t>
            </a:r>
          </a:p>
          <a:p>
            <a:r>
              <a:rPr lang="en-US" smtClean="0"/>
              <a:t> * Map: -104.7966, 41.3994</a:t>
            </a:r>
          </a:p>
          <a:p>
            <a:r>
              <a:rPr lang="en-US" smtClean="0"/>
              <a:t> * Proj: Geographic Lat/Lon, WGS-84</a:t>
            </a:r>
          </a:p>
          <a:p>
            <a:r>
              <a:rPr lang="en-US" smtClean="0"/>
              <a:t> * MGRS: 13TEF1700083115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CBE28-4C58-48AD-ACC9-D39B3A0FFE9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91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91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91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91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91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templat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57324" y="3844654"/>
            <a:ext cx="8289526" cy="953194"/>
          </a:xfrm>
          <a:prstGeom prst="rect">
            <a:avLst/>
          </a:prstGeom>
        </p:spPr>
        <p:txBody>
          <a:bodyPr anchor="b"/>
          <a:lstStyle>
            <a:lvl1pPr algn="l">
              <a:defRPr sz="2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NAME OF</a:t>
            </a:r>
            <a:br>
              <a:rPr lang="en-US" dirty="0" smtClean="0"/>
            </a:br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357324" y="4903728"/>
            <a:ext cx="8289526" cy="350197"/>
          </a:xfrm>
          <a:prstGeom prst="rect">
            <a:avLst/>
          </a:prstGeom>
        </p:spPr>
        <p:txBody>
          <a:bodyPr anchor="b"/>
          <a:lstStyle>
            <a:lvl1pPr>
              <a:defRPr sz="2000" b="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PRESENTERS NAME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357324" y="5253926"/>
            <a:ext cx="8289526" cy="317716"/>
          </a:xfrm>
          <a:prstGeom prst="rect">
            <a:avLst/>
          </a:prstGeom>
        </p:spPr>
        <p:txBody>
          <a:bodyPr/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3200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Place image here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(10” x 3.5”)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09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template withou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57324" y="3844654"/>
            <a:ext cx="8289526" cy="953194"/>
          </a:xfrm>
          <a:prstGeom prst="rect">
            <a:avLst/>
          </a:prstGeom>
        </p:spPr>
        <p:txBody>
          <a:bodyPr anchor="b"/>
          <a:lstStyle>
            <a:lvl1pPr algn="l">
              <a:defRPr sz="2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NAME OF</a:t>
            </a:r>
            <a:br>
              <a:rPr lang="en-US" dirty="0" smtClean="0"/>
            </a:br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357324" y="4903728"/>
            <a:ext cx="8289526" cy="350197"/>
          </a:xfrm>
          <a:prstGeom prst="rect">
            <a:avLst/>
          </a:prstGeom>
        </p:spPr>
        <p:txBody>
          <a:bodyPr/>
          <a:lstStyle>
            <a:lvl1pPr>
              <a:defRPr sz="2000" b="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PRESENTERS NAME</a:t>
            </a:r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357324" y="5253926"/>
            <a:ext cx="8289526" cy="317716"/>
          </a:xfrm>
          <a:prstGeom prst="rect">
            <a:avLst/>
          </a:prstGeom>
        </p:spPr>
        <p:txBody>
          <a:bodyPr/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4012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1" y="171450"/>
            <a:ext cx="6278563" cy="5365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b="1" i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red_lin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770917"/>
            <a:ext cx="9144000" cy="36503"/>
          </a:xfrm>
          <a:prstGeom prst="rect">
            <a:avLst/>
          </a:prstGeom>
        </p:spPr>
      </p:pic>
      <p:sp>
        <p:nvSpPr>
          <p:cNvPr id="5" name="Freeform 4"/>
          <p:cNvSpPr/>
          <p:nvPr userDrawn="1"/>
        </p:nvSpPr>
        <p:spPr bwMode="auto">
          <a:xfrm>
            <a:off x="-7674" y="0"/>
            <a:ext cx="702365" cy="803719"/>
          </a:xfrm>
          <a:custGeom>
            <a:avLst/>
            <a:gdLst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0 w 707666"/>
              <a:gd name="connsiteY3" fmla="*/ 7951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160934 w 707666"/>
              <a:gd name="connsiteY3" fmla="*/ 278613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7952 w 707666"/>
              <a:gd name="connsiteY3" fmla="*/ 7315 h 811033"/>
              <a:gd name="connsiteX4" fmla="*/ 429371 w 707666"/>
              <a:gd name="connsiteY4" fmla="*/ 0 h 811033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06840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651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31385 w 702365"/>
              <a:gd name="connsiteY0" fmla="*/ 160935 h 818349"/>
              <a:gd name="connsiteX1" fmla="*/ 702365 w 702365"/>
              <a:gd name="connsiteY1" fmla="*/ 803718 h 818349"/>
              <a:gd name="connsiteX2" fmla="*/ 2651 w 702365"/>
              <a:gd name="connsiteY2" fmla="*/ 818349 h 818349"/>
              <a:gd name="connsiteX3" fmla="*/ 2651 w 702365"/>
              <a:gd name="connsiteY3" fmla="*/ 0 h 818349"/>
              <a:gd name="connsiteX4" fmla="*/ 431385 w 702365"/>
              <a:gd name="connsiteY4" fmla="*/ 160935 h 818349"/>
              <a:gd name="connsiteX0" fmla="*/ 380178 w 702365"/>
              <a:gd name="connsiteY0" fmla="*/ 0 h 818350"/>
              <a:gd name="connsiteX1" fmla="*/ 702365 w 702365"/>
              <a:gd name="connsiteY1" fmla="*/ 803719 h 818350"/>
              <a:gd name="connsiteX2" fmla="*/ 2651 w 702365"/>
              <a:gd name="connsiteY2" fmla="*/ 818350 h 818350"/>
              <a:gd name="connsiteX3" fmla="*/ 2651 w 702365"/>
              <a:gd name="connsiteY3" fmla="*/ 1 h 818350"/>
              <a:gd name="connsiteX4" fmla="*/ 380178 w 702365"/>
              <a:gd name="connsiteY4" fmla="*/ 0 h 818350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5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901912"/>
              <a:gd name="connsiteX1" fmla="*/ 702365 w 702365"/>
              <a:gd name="connsiteY1" fmla="*/ 803719 h 901912"/>
              <a:gd name="connsiteX2" fmla="*/ 273956 w 702365"/>
              <a:gd name="connsiteY2" fmla="*/ 901912 h 901912"/>
              <a:gd name="connsiteX3" fmla="*/ 2651 w 702365"/>
              <a:gd name="connsiteY3" fmla="*/ 1 h 901912"/>
              <a:gd name="connsiteX4" fmla="*/ 380178 w 702365"/>
              <a:gd name="connsiteY4" fmla="*/ 0 h 901912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148352 w 702365"/>
              <a:gd name="connsiteY2" fmla="*/ 801428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4 h 803719"/>
              <a:gd name="connsiteX3" fmla="*/ 2651 w 702365"/>
              <a:gd name="connsiteY3" fmla="*/ 1 h 803719"/>
              <a:gd name="connsiteX4" fmla="*/ 380178 w 702365"/>
              <a:gd name="connsiteY4" fmla="*/ 0 h 80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365" h="803719">
                <a:moveTo>
                  <a:pt x="380178" y="0"/>
                </a:moveTo>
                <a:lnTo>
                  <a:pt x="702365" y="803719"/>
                </a:lnTo>
                <a:lnTo>
                  <a:pt x="2651" y="796404"/>
                </a:lnTo>
                <a:cubicBezTo>
                  <a:pt x="5302" y="528498"/>
                  <a:pt x="0" y="267907"/>
                  <a:pt x="2651" y="1"/>
                </a:cubicBezTo>
                <a:lnTo>
                  <a:pt x="380178" y="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928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lIns="82058" tIns="41029" rIns="82058" bIns="41029"/>
          <a:lstStyle/>
          <a:p>
            <a:fld id="{642100FA-6881-4ED5-952E-55D6F8B4D220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lIns="82058" tIns="41029" rIns="82058" bIns="410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lIns="82058" tIns="41029" rIns="82058" bIns="41029"/>
          <a:lstStyle/>
          <a:p>
            <a:fld id="{7185C36F-CB4E-4D9F-B21A-F07CCBBA8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816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3441" y="88777"/>
            <a:ext cx="6675120" cy="72796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400" b="0">
                <a:solidFill>
                  <a:srgbClr val="CF10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54013" y="958850"/>
            <a:ext cx="8328025" cy="5281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31775" indent="-231775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200" indent="-225425">
              <a:buFont typeface="Arial" panose="020B0604020202020204" pitchFamily="34" charset="0"/>
              <a:buChar char="‒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88975" indent="-231775"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14400" indent="-225425">
              <a:buFont typeface="Arial" panose="020B0604020202020204" pitchFamily="34" charset="0"/>
              <a:buChar char="‒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9848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336" userDrawn="1">
          <p15:clr>
            <a:srgbClr val="FBAE40"/>
          </p15:clr>
        </p15:guide>
        <p15:guide id="4" orient="horz" pos="192" userDrawn="1">
          <p15:clr>
            <a:srgbClr val="FBAE40"/>
          </p15:clr>
        </p15:guide>
        <p15:guide id="5" pos="5472" userDrawn="1">
          <p15:clr>
            <a:srgbClr val="FBAE40"/>
          </p15:clr>
        </p15:guide>
        <p15:guide id="6" pos="28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7"/>
          <p:cNvSpPr>
            <a:spLocks noGrp="1"/>
          </p:cNvSpPr>
          <p:nvPr>
            <p:ph sz="quarter" idx="12"/>
          </p:nvPr>
        </p:nvSpPr>
        <p:spPr>
          <a:xfrm>
            <a:off x="4680523" y="958850"/>
            <a:ext cx="4111455" cy="5281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31775" indent="-231775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200" indent="-225425">
              <a:buFont typeface="Arial" panose="020B0604020202020204" pitchFamily="34" charset="0"/>
              <a:buChar char="‒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88975" indent="-231775"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14400" indent="-225425">
              <a:buFont typeface="Arial" panose="020B0604020202020204" pitchFamily="34" charset="0"/>
              <a:buChar char="‒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53441" y="88777"/>
            <a:ext cx="6675120" cy="72796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400" b="0">
                <a:solidFill>
                  <a:srgbClr val="CF10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0"/>
          </p:nvPr>
        </p:nvSpPr>
        <p:spPr>
          <a:xfrm>
            <a:off x="354013" y="958850"/>
            <a:ext cx="4111455" cy="5281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31775" indent="-231775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200" indent="-225425">
              <a:buFont typeface="Arial" panose="020B0604020202020204" pitchFamily="34" charset="0"/>
              <a:buChar char="‒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88975" indent="-231775"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14400" indent="-225425">
              <a:buFont typeface="Arial" panose="020B0604020202020204" pitchFamily="34" charset="0"/>
              <a:buChar char="‒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24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53441" y="88777"/>
            <a:ext cx="6675120" cy="72796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400" b="0">
                <a:solidFill>
                  <a:srgbClr val="CF10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667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lIns="82058" tIns="41029" rIns="82058" bIns="41029"/>
          <a:lstStyle/>
          <a:p>
            <a:fld id="{642100FA-6881-4ED5-952E-55D6F8B4D220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lIns="82058" tIns="41029" rIns="82058" bIns="410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lIns="82058" tIns="41029" rIns="82058" bIns="41029"/>
          <a:lstStyle/>
          <a:p>
            <a:fld id="{7185C36F-CB4E-4D9F-B21A-F07CCBBA8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283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3398"/>
            <a:ext cx="8229600" cy="100515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457201" y="1477963"/>
            <a:ext cx="8228837" cy="4537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7105562" y="6440590"/>
            <a:ext cx="1261948" cy="365125"/>
          </a:xfrm>
          <a:prstGeom prst="rect">
            <a:avLst/>
          </a:prstGeom>
        </p:spPr>
        <p:txBody>
          <a:bodyPr/>
          <a:lstStyle/>
          <a:p>
            <a:fld id="{534B140D-CF9C-4F0F-A7BB-6545FC197B2C}" type="datetime4">
              <a:rPr lang="en-US" smtClean="0"/>
              <a:pPr/>
              <a:t>July 31,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2945230" y="6440590"/>
            <a:ext cx="4153743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Presentation title Calibri Regular 9 pt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>
          <a:xfrm>
            <a:off x="8375491" y="6440590"/>
            <a:ext cx="408493" cy="365125"/>
          </a:xfrm>
          <a:prstGeom prst="rect">
            <a:avLst/>
          </a:prstGeom>
        </p:spPr>
        <p:txBody>
          <a:bodyPr/>
          <a:lstStyle/>
          <a:p>
            <a:fld id="{62373A39-3632-FB4A-8DD4-447B9097A5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697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i="1" dirty="0">
              <a:solidFill>
                <a:prstClr val="white"/>
              </a:solidFill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-1" y="0"/>
            <a:ext cx="9144001" cy="6331424"/>
            <a:chOff x="-1" y="0"/>
            <a:chExt cx="9144001" cy="6331424"/>
          </a:xfrm>
        </p:grpSpPr>
        <p:sp>
          <p:nvSpPr>
            <p:cNvPr id="15" name="Rectangle 14"/>
            <p:cNvSpPr/>
            <p:nvPr userDrawn="1"/>
          </p:nvSpPr>
          <p:spPr bwMode="auto">
            <a:xfrm>
              <a:off x="0" y="0"/>
              <a:ext cx="9144000" cy="76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0" y="4309607"/>
              <a:ext cx="9144000" cy="202181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7" name="Freeform 16"/>
            <p:cNvSpPr/>
            <p:nvPr userDrawn="1"/>
          </p:nvSpPr>
          <p:spPr bwMode="auto">
            <a:xfrm>
              <a:off x="-1" y="725464"/>
              <a:ext cx="2133601" cy="3760811"/>
            </a:xfrm>
            <a:custGeom>
              <a:avLst/>
              <a:gdLst>
                <a:gd name="connsiteX0" fmla="*/ 809625 w 2143125"/>
                <a:gd name="connsiteY0" fmla="*/ 95250 h 3848100"/>
                <a:gd name="connsiteX1" fmla="*/ 2143125 w 2143125"/>
                <a:gd name="connsiteY1" fmla="*/ 3848100 h 3848100"/>
                <a:gd name="connsiteX2" fmla="*/ 0 w 2143125"/>
                <a:gd name="connsiteY2" fmla="*/ 3848100 h 3848100"/>
                <a:gd name="connsiteX3" fmla="*/ 9525 w 2143125"/>
                <a:gd name="connsiteY3" fmla="*/ 19050 h 3848100"/>
                <a:gd name="connsiteX4" fmla="*/ 762000 w 2143125"/>
                <a:gd name="connsiteY4" fmla="*/ 0 h 3848100"/>
                <a:gd name="connsiteX5" fmla="*/ 809625 w 2143125"/>
                <a:gd name="connsiteY5" fmla="*/ 95250 h 3848100"/>
                <a:gd name="connsiteX0" fmla="*/ 800100 w 2133600"/>
                <a:gd name="connsiteY0" fmla="*/ 95250 h 3848100"/>
                <a:gd name="connsiteX1" fmla="*/ 2133600 w 2133600"/>
                <a:gd name="connsiteY1" fmla="*/ 3848100 h 3848100"/>
                <a:gd name="connsiteX2" fmla="*/ 0 w 2133600"/>
                <a:gd name="connsiteY2" fmla="*/ 3841277 h 3848100"/>
                <a:gd name="connsiteX3" fmla="*/ 0 w 2133600"/>
                <a:gd name="connsiteY3" fmla="*/ 19050 h 3848100"/>
                <a:gd name="connsiteX4" fmla="*/ 752475 w 2133600"/>
                <a:gd name="connsiteY4" fmla="*/ 0 h 3848100"/>
                <a:gd name="connsiteX5" fmla="*/ 800100 w 2133600"/>
                <a:gd name="connsiteY5" fmla="*/ 95250 h 3848100"/>
                <a:gd name="connsiteX0" fmla="*/ 800100 w 2133600"/>
                <a:gd name="connsiteY0" fmla="*/ 76200 h 3829050"/>
                <a:gd name="connsiteX1" fmla="*/ 2133600 w 2133600"/>
                <a:gd name="connsiteY1" fmla="*/ 3829050 h 3829050"/>
                <a:gd name="connsiteX2" fmla="*/ 0 w 2133600"/>
                <a:gd name="connsiteY2" fmla="*/ 3822227 h 3829050"/>
                <a:gd name="connsiteX3" fmla="*/ 0 w 2133600"/>
                <a:gd name="connsiteY3" fmla="*/ 0 h 3829050"/>
                <a:gd name="connsiteX4" fmla="*/ 725179 w 2133600"/>
                <a:gd name="connsiteY4" fmla="*/ 76484 h 3829050"/>
                <a:gd name="connsiteX5" fmla="*/ 800100 w 2133600"/>
                <a:gd name="connsiteY5" fmla="*/ 76200 h 3829050"/>
                <a:gd name="connsiteX0" fmla="*/ 800101 w 2133601"/>
                <a:gd name="connsiteY0" fmla="*/ 7961 h 3760811"/>
                <a:gd name="connsiteX1" fmla="*/ 2133601 w 2133601"/>
                <a:gd name="connsiteY1" fmla="*/ 3760811 h 3760811"/>
                <a:gd name="connsiteX2" fmla="*/ 1 w 2133601"/>
                <a:gd name="connsiteY2" fmla="*/ 3753988 h 3760811"/>
                <a:gd name="connsiteX3" fmla="*/ 0 w 2133601"/>
                <a:gd name="connsiteY3" fmla="*/ 0 h 3760811"/>
                <a:gd name="connsiteX4" fmla="*/ 725180 w 2133601"/>
                <a:gd name="connsiteY4" fmla="*/ 8245 h 3760811"/>
                <a:gd name="connsiteX5" fmla="*/ 800101 w 2133601"/>
                <a:gd name="connsiteY5" fmla="*/ 7961 h 376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601" h="3760811">
                  <a:moveTo>
                    <a:pt x="800101" y="7961"/>
                  </a:moveTo>
                  <a:lnTo>
                    <a:pt x="2133601" y="3760811"/>
                  </a:lnTo>
                  <a:lnTo>
                    <a:pt x="1" y="3753988"/>
                  </a:lnTo>
                  <a:cubicBezTo>
                    <a:pt x="1" y="2502659"/>
                    <a:pt x="0" y="1251329"/>
                    <a:pt x="0" y="0"/>
                  </a:cubicBezTo>
                  <a:lnTo>
                    <a:pt x="725180" y="8245"/>
                  </a:lnTo>
                  <a:lnTo>
                    <a:pt x="800101" y="7961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</p:grpSp>
      <p:pic>
        <p:nvPicPr>
          <p:cNvPr id="6" name="Picture 5" descr="Harris_wR_2col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5105400"/>
            <a:ext cx="2843790" cy="743714"/>
          </a:xfrm>
          <a:prstGeom prst="rect">
            <a:avLst/>
          </a:prstGeom>
        </p:spPr>
      </p:pic>
      <p:sp>
        <p:nvSpPr>
          <p:cNvPr id="7" name="Rectangle 37"/>
          <p:cNvSpPr>
            <a:spLocks noChangeArrowheads="1"/>
          </p:cNvSpPr>
          <p:nvPr/>
        </p:nvSpPr>
        <p:spPr bwMode="auto">
          <a:xfrm>
            <a:off x="1651006" y="6528849"/>
            <a:ext cx="77457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i="1" dirty="0" smtClean="0">
                <a:solidFill>
                  <a:prstClr val="white"/>
                </a:solidFill>
                <a:latin typeface="Arial" pitchFamily="34" charset="0"/>
              </a:rPr>
              <a:t>harris.com</a:t>
            </a:r>
            <a:endParaRPr lang="en-US" sz="900" b="1" i="1" dirty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90851" y="1762125"/>
            <a:ext cx="48333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dirty="0" smtClean="0">
                <a:solidFill>
                  <a:prstClr val="black"/>
                </a:solidFill>
              </a:rPr>
              <a:t>Create your graphic at 9.25</a:t>
            </a:r>
            <a:r>
              <a:rPr lang="en-US" sz="1600" i="1" dirty="0" smtClean="0">
                <a:solidFill>
                  <a:prstClr val="black"/>
                </a:solidFill>
                <a:latin typeface="Times New Roman" pitchFamily="18" charset="0"/>
              </a:rPr>
              <a:t>"</a:t>
            </a:r>
            <a:r>
              <a:rPr lang="en-US" sz="1600" i="1" dirty="0" smtClean="0">
                <a:solidFill>
                  <a:prstClr val="black"/>
                </a:solidFill>
              </a:rPr>
              <a:t>x4</a:t>
            </a:r>
            <a:r>
              <a:rPr lang="en-US" sz="1600" i="1" dirty="0" smtClean="0">
                <a:solidFill>
                  <a:prstClr val="black"/>
                </a:solidFill>
                <a:latin typeface="Times New Roman" pitchFamily="18" charset="0"/>
              </a:rPr>
              <a:t>"</a:t>
            </a:r>
            <a:r>
              <a:rPr lang="en-US" sz="1600" i="1" dirty="0" smtClean="0">
                <a:solidFill>
                  <a:prstClr val="black"/>
                </a:solidFill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dirty="0" smtClean="0">
                <a:solidFill>
                  <a:prstClr val="black"/>
                </a:solidFill>
              </a:rPr>
              <a:t>Go to Toolbar&gt;View&gt;Slide Master.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dirty="0" smtClean="0">
                <a:solidFill>
                  <a:prstClr val="black"/>
                </a:solidFill>
              </a:rPr>
              <a:t>Go to Cover Master and insert image.</a:t>
            </a:r>
            <a:br>
              <a:rPr lang="en-US" sz="1600" i="1" dirty="0" smtClean="0">
                <a:solidFill>
                  <a:prstClr val="black"/>
                </a:solidFill>
              </a:rPr>
            </a:br>
            <a:r>
              <a:rPr lang="en-US" sz="1600" i="1" dirty="0" smtClean="0">
                <a:solidFill>
                  <a:prstClr val="black"/>
                </a:solidFill>
              </a:rPr>
              <a:t>Send image to the back: Right-click&gt;Send to back. </a:t>
            </a:r>
            <a:br>
              <a:rPr lang="en-US" sz="1600" i="1" dirty="0" smtClean="0">
                <a:solidFill>
                  <a:prstClr val="black"/>
                </a:solidFill>
              </a:rPr>
            </a:br>
            <a:r>
              <a:rPr lang="en-US" sz="1600" i="1" dirty="0" smtClean="0">
                <a:solidFill>
                  <a:prstClr val="black"/>
                </a:solidFill>
              </a:rPr>
              <a:t>Delete grey placeholder graphic.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i="1" dirty="0" smtClean="0">
              <a:solidFill>
                <a:prstClr val="black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dirty="0" smtClean="0">
                <a:solidFill>
                  <a:prstClr val="black"/>
                </a:solidFill>
              </a:rPr>
              <a:t>Note: Text below must be updated outside of the master.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5098212" y="6464597"/>
            <a:ext cx="4045788" cy="3934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idx="1" hasCustomPrompt="1"/>
          </p:nvPr>
        </p:nvSpPr>
        <p:spPr>
          <a:xfrm>
            <a:off x="4552667" y="5399597"/>
            <a:ext cx="4191000" cy="382588"/>
          </a:xfrm>
          <a:prstGeom prst="rect">
            <a:avLst/>
          </a:prstGeom>
        </p:spPr>
        <p:txBody>
          <a:bodyPr anchor="ctr"/>
          <a:lstStyle>
            <a:lvl1pPr algn="r">
              <a:buFontTx/>
              <a:buNone/>
              <a:defRPr lang="en-US" sz="20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(Presenter)</a:t>
            </a:r>
            <a:r>
              <a:rPr lang="en-US" sz="20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Click to add text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ext Placeholder 6"/>
          <p:cNvSpPr>
            <a:spLocks noGrp="1"/>
          </p:cNvSpPr>
          <p:nvPr>
            <p:ph type="body" idx="10" hasCustomPrompt="1"/>
          </p:nvPr>
        </p:nvSpPr>
        <p:spPr>
          <a:xfrm>
            <a:off x="4781266" y="5780597"/>
            <a:ext cx="3962400" cy="382588"/>
          </a:xfrm>
          <a:prstGeom prst="rect">
            <a:avLst/>
          </a:prstGeom>
        </p:spPr>
        <p:txBody>
          <a:bodyPr/>
          <a:lstStyle>
            <a:lvl1pPr marL="342900" marR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None/>
              <a:tabLst/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(Presenter Business Title) Click to add text</a:t>
            </a:r>
          </a:p>
          <a:p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idx="11" hasCustomPrompt="1"/>
          </p:nvPr>
        </p:nvSpPr>
        <p:spPr>
          <a:xfrm>
            <a:off x="4247869" y="4779389"/>
            <a:ext cx="4495801" cy="621797"/>
          </a:xfrm>
          <a:prstGeom prst="rect">
            <a:avLst/>
          </a:prstGeom>
        </p:spPr>
        <p:txBody>
          <a:bodyPr anchor="b"/>
          <a:lstStyle>
            <a:lvl1pPr marL="0" indent="342900" algn="r">
              <a:spcBef>
                <a:spcPts val="0"/>
              </a:spcBef>
              <a:buFontTx/>
              <a:buNone/>
              <a:defRPr lang="en-US" sz="2800" dirty="0"/>
            </a:lvl1pPr>
          </a:lstStyle>
          <a:p>
            <a:pPr algn="r"/>
            <a:r>
              <a:rPr lang="en-US" sz="2800" dirty="0" smtClean="0">
                <a:latin typeface="+mn-lt"/>
              </a:rPr>
              <a:t>(Title) Click to add text</a:t>
            </a:r>
            <a:endParaRPr lang="en-US" sz="2800" dirty="0">
              <a:latin typeface="+mn-lt"/>
            </a:endParaRPr>
          </a:p>
        </p:txBody>
      </p:sp>
      <p:pic>
        <p:nvPicPr>
          <p:cNvPr id="22" name="Picture 2" descr="http://harris.com/products/images/products.png"/>
          <p:cNvPicPr>
            <a:picLocks noChangeArrowheads="1"/>
          </p:cNvPicPr>
          <p:nvPr userDrawn="1"/>
        </p:nvPicPr>
        <p:blipFill>
          <a:blip r:embed="rId3" cstate="screen"/>
          <a:srcRect r="50934"/>
          <a:stretch>
            <a:fillRect/>
          </a:stretch>
        </p:blipFill>
        <p:spPr bwMode="auto">
          <a:xfrm>
            <a:off x="685800" y="762000"/>
            <a:ext cx="8458200" cy="3547872"/>
          </a:xfrm>
          <a:prstGeom prst="rect">
            <a:avLst/>
          </a:prstGeom>
          <a:noFill/>
        </p:spPr>
      </p:pic>
      <p:sp>
        <p:nvSpPr>
          <p:cNvPr id="18" name="Freeform 17"/>
          <p:cNvSpPr/>
          <p:nvPr/>
        </p:nvSpPr>
        <p:spPr bwMode="auto">
          <a:xfrm>
            <a:off x="-10601" y="763590"/>
            <a:ext cx="1918914" cy="3546282"/>
          </a:xfrm>
          <a:custGeom>
            <a:avLst/>
            <a:gdLst>
              <a:gd name="connsiteX0" fmla="*/ 0 w 1916264"/>
              <a:gd name="connsiteY0" fmla="*/ 0 h 3546282"/>
              <a:gd name="connsiteX1" fmla="*/ 683812 w 1916264"/>
              <a:gd name="connsiteY1" fmla="*/ 0 h 3546282"/>
              <a:gd name="connsiteX2" fmla="*/ 1916264 w 1916264"/>
              <a:gd name="connsiteY2" fmla="*/ 3546282 h 3546282"/>
              <a:gd name="connsiteX3" fmla="*/ 7951 w 1916264"/>
              <a:gd name="connsiteY3" fmla="*/ 3546282 h 3546282"/>
              <a:gd name="connsiteX4" fmla="*/ 0 w 1916264"/>
              <a:gd name="connsiteY4" fmla="*/ 0 h 3546282"/>
              <a:gd name="connsiteX0" fmla="*/ 2650 w 1918914"/>
              <a:gd name="connsiteY0" fmla="*/ 0 h 3546282"/>
              <a:gd name="connsiteX1" fmla="*/ 686462 w 1918914"/>
              <a:gd name="connsiteY1" fmla="*/ 0 h 3546282"/>
              <a:gd name="connsiteX2" fmla="*/ 1918914 w 1918914"/>
              <a:gd name="connsiteY2" fmla="*/ 3546282 h 3546282"/>
              <a:gd name="connsiteX3" fmla="*/ 2650 w 1918914"/>
              <a:gd name="connsiteY3" fmla="*/ 3546282 h 3546282"/>
              <a:gd name="connsiteX4" fmla="*/ 2650 w 1918914"/>
              <a:gd name="connsiteY4" fmla="*/ 0 h 35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8914" h="3546282">
                <a:moveTo>
                  <a:pt x="2650" y="0"/>
                </a:moveTo>
                <a:lnTo>
                  <a:pt x="686462" y="0"/>
                </a:lnTo>
                <a:lnTo>
                  <a:pt x="1918914" y="3546282"/>
                </a:lnTo>
                <a:lnTo>
                  <a:pt x="2650" y="3546282"/>
                </a:lnTo>
                <a:cubicBezTo>
                  <a:pt x="0" y="2361538"/>
                  <a:pt x="5300" y="1176793"/>
                  <a:pt x="2650" y="0"/>
                </a:cubicBez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" name="Freeform 22"/>
          <p:cNvSpPr/>
          <p:nvPr userDrawn="1"/>
        </p:nvSpPr>
        <p:spPr bwMode="auto">
          <a:xfrm>
            <a:off x="685800" y="3624072"/>
            <a:ext cx="3810000" cy="685800"/>
          </a:xfrm>
          <a:custGeom>
            <a:avLst/>
            <a:gdLst>
              <a:gd name="connsiteX0" fmla="*/ 2617595 w 2803490"/>
              <a:gd name="connsiteY0" fmla="*/ 0 h 527538"/>
              <a:gd name="connsiteX1" fmla="*/ 2803490 w 2803490"/>
              <a:gd name="connsiteY1" fmla="*/ 527538 h 527538"/>
              <a:gd name="connsiteX2" fmla="*/ 5024 w 2803490"/>
              <a:gd name="connsiteY2" fmla="*/ 527538 h 527538"/>
              <a:gd name="connsiteX3" fmla="*/ 0 w 2803490"/>
              <a:gd name="connsiteY3" fmla="*/ 0 h 527538"/>
              <a:gd name="connsiteX4" fmla="*/ 2617595 w 2803490"/>
              <a:gd name="connsiteY4" fmla="*/ 0 h 52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3490" h="527538">
                <a:moveTo>
                  <a:pt x="2617595" y="0"/>
                </a:moveTo>
                <a:lnTo>
                  <a:pt x="2803490" y="527538"/>
                </a:lnTo>
                <a:lnTo>
                  <a:pt x="5024" y="527538"/>
                </a:lnTo>
                <a:cubicBezTo>
                  <a:pt x="3349" y="351692"/>
                  <a:pt x="1675" y="175846"/>
                  <a:pt x="0" y="0"/>
                </a:cubicBezTo>
                <a:lnTo>
                  <a:pt x="2617595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white"/>
                </a:solidFill>
              </a:rPr>
              <a:t>Research &amp; Development</a:t>
            </a:r>
          </a:p>
        </p:txBody>
      </p:sp>
      <p:sp>
        <p:nvSpPr>
          <p:cNvPr id="19" name="Text Placeholder 51"/>
          <p:cNvSpPr txBox="1">
            <a:spLocks/>
          </p:cNvSpPr>
          <p:nvPr userDrawn="1"/>
        </p:nvSpPr>
        <p:spPr>
          <a:xfrm>
            <a:off x="5158006" y="6516627"/>
            <a:ext cx="2328644" cy="230831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900" b="1">
                <a:latin typeface="Arial" pitchFamily="34" charset="0"/>
                <a:cs typeface="Arial" pitchFamily="34" charset="0"/>
              </a:defRPr>
            </a:lvl1pPr>
          </a:lstStyle>
          <a:p>
            <a:pPr marL="342900" indent="-342900">
              <a:spcBef>
                <a:spcPct val="20000"/>
              </a:spcBef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Rectangle 37"/>
          <p:cNvSpPr>
            <a:spLocks noChangeArrowheads="1"/>
          </p:cNvSpPr>
          <p:nvPr userDrawn="1"/>
        </p:nvSpPr>
        <p:spPr bwMode="auto">
          <a:xfrm>
            <a:off x="5012921" y="6516625"/>
            <a:ext cx="21672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i="1" dirty="0" smtClean="0">
                <a:solidFill>
                  <a:prstClr val="black"/>
                </a:solidFill>
                <a:latin typeface="Arial" pitchFamily="34" charset="0"/>
              </a:rPr>
              <a:t>|</a:t>
            </a:r>
            <a:endParaRPr lang="en-US" sz="900" b="1" i="1" dirty="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708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594360" y="171450"/>
            <a:ext cx="6059488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sz="2600" b="1" i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6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990600"/>
            <a:ext cx="8229600" cy="5181600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 lang="en-US" sz="26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lang="en-US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lang="en-US"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lang="en-US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Char char="•"/>
              <a:tabLst/>
              <a:defRPr lang="en-US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3429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342900" marR="0" lvl="2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342900" marR="0" lvl="3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342900" marR="0" lvl="4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7" name="Picture 6" descr="red_li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70917"/>
            <a:ext cx="9144000" cy="36503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 bwMode="auto">
          <a:xfrm>
            <a:off x="-7674" y="-1"/>
            <a:ext cx="702365" cy="803719"/>
          </a:xfrm>
          <a:custGeom>
            <a:avLst/>
            <a:gdLst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0 w 707666"/>
              <a:gd name="connsiteY3" fmla="*/ 7951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160934 w 707666"/>
              <a:gd name="connsiteY3" fmla="*/ 278613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7952 w 707666"/>
              <a:gd name="connsiteY3" fmla="*/ 7315 h 811033"/>
              <a:gd name="connsiteX4" fmla="*/ 429371 w 707666"/>
              <a:gd name="connsiteY4" fmla="*/ 0 h 811033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06840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651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31385 w 702365"/>
              <a:gd name="connsiteY0" fmla="*/ 160935 h 818349"/>
              <a:gd name="connsiteX1" fmla="*/ 702365 w 702365"/>
              <a:gd name="connsiteY1" fmla="*/ 803718 h 818349"/>
              <a:gd name="connsiteX2" fmla="*/ 2651 w 702365"/>
              <a:gd name="connsiteY2" fmla="*/ 818349 h 818349"/>
              <a:gd name="connsiteX3" fmla="*/ 2651 w 702365"/>
              <a:gd name="connsiteY3" fmla="*/ 0 h 818349"/>
              <a:gd name="connsiteX4" fmla="*/ 431385 w 702365"/>
              <a:gd name="connsiteY4" fmla="*/ 160935 h 818349"/>
              <a:gd name="connsiteX0" fmla="*/ 380178 w 702365"/>
              <a:gd name="connsiteY0" fmla="*/ 0 h 818350"/>
              <a:gd name="connsiteX1" fmla="*/ 702365 w 702365"/>
              <a:gd name="connsiteY1" fmla="*/ 803719 h 818350"/>
              <a:gd name="connsiteX2" fmla="*/ 2651 w 702365"/>
              <a:gd name="connsiteY2" fmla="*/ 818350 h 818350"/>
              <a:gd name="connsiteX3" fmla="*/ 2651 w 702365"/>
              <a:gd name="connsiteY3" fmla="*/ 1 h 818350"/>
              <a:gd name="connsiteX4" fmla="*/ 380178 w 702365"/>
              <a:gd name="connsiteY4" fmla="*/ 0 h 818350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5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901912"/>
              <a:gd name="connsiteX1" fmla="*/ 702365 w 702365"/>
              <a:gd name="connsiteY1" fmla="*/ 803719 h 901912"/>
              <a:gd name="connsiteX2" fmla="*/ 273956 w 702365"/>
              <a:gd name="connsiteY2" fmla="*/ 901912 h 901912"/>
              <a:gd name="connsiteX3" fmla="*/ 2651 w 702365"/>
              <a:gd name="connsiteY3" fmla="*/ 1 h 901912"/>
              <a:gd name="connsiteX4" fmla="*/ 380178 w 702365"/>
              <a:gd name="connsiteY4" fmla="*/ 0 h 901912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148352 w 702365"/>
              <a:gd name="connsiteY2" fmla="*/ 801428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4 h 803719"/>
              <a:gd name="connsiteX3" fmla="*/ 2651 w 702365"/>
              <a:gd name="connsiteY3" fmla="*/ 1 h 803719"/>
              <a:gd name="connsiteX4" fmla="*/ 380178 w 702365"/>
              <a:gd name="connsiteY4" fmla="*/ 0 h 80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365" h="803719">
                <a:moveTo>
                  <a:pt x="380178" y="0"/>
                </a:moveTo>
                <a:lnTo>
                  <a:pt x="702365" y="803719"/>
                </a:lnTo>
                <a:lnTo>
                  <a:pt x="2651" y="796404"/>
                </a:lnTo>
                <a:cubicBezTo>
                  <a:pt x="5302" y="528498"/>
                  <a:pt x="0" y="267907"/>
                  <a:pt x="2651" y="1"/>
                </a:cubicBezTo>
                <a:lnTo>
                  <a:pt x="380178" y="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253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594360" y="171450"/>
            <a:ext cx="6059488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lang="en-US" sz="2600" b="1" i="0" dirty="0" smtClean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990600"/>
            <a:ext cx="4066794" cy="5029200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 sz="2000"/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1800"/>
            </a:lvl2pPr>
            <a:lvl3pPr marL="10858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sz="1600"/>
            </a:lvl3pPr>
            <a:lvl4pPr marL="14287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1400"/>
            </a:lvl4pPr>
            <a:lvl5pPr marL="17716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Char char="•"/>
              <a:tabLst/>
              <a:defRPr sz="1400"/>
            </a:lvl5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3429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342900" marR="0" lvl="2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342900" marR="0" lvl="3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342900" marR="0" lvl="4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" name="Content Placeholder 10"/>
          <p:cNvSpPr>
            <a:spLocks noGrp="1"/>
          </p:cNvSpPr>
          <p:nvPr>
            <p:ph sz="quarter" idx="14"/>
          </p:nvPr>
        </p:nvSpPr>
        <p:spPr>
          <a:xfrm>
            <a:off x="4706679" y="990600"/>
            <a:ext cx="4065181" cy="5029200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 sz="2000"/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1800"/>
            </a:lvl2pPr>
            <a:lvl3pPr marL="10858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sz="1600"/>
            </a:lvl3pPr>
            <a:lvl4pPr marL="14287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1400"/>
            </a:lvl4pPr>
            <a:lvl5pPr marL="17716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Char char="•"/>
              <a:tabLst/>
              <a:defRPr sz="1400"/>
            </a:lvl5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3429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342900" marR="0" lvl="2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342900" marR="0" lvl="3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342900" marR="0" lvl="4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272E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7" name="Picture 6" descr="red_li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70917"/>
            <a:ext cx="9144000" cy="36503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 bwMode="auto">
          <a:xfrm>
            <a:off x="-7674" y="-1"/>
            <a:ext cx="702365" cy="803719"/>
          </a:xfrm>
          <a:custGeom>
            <a:avLst/>
            <a:gdLst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0 w 707666"/>
              <a:gd name="connsiteY3" fmla="*/ 7951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160934 w 707666"/>
              <a:gd name="connsiteY3" fmla="*/ 278613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7952 w 707666"/>
              <a:gd name="connsiteY3" fmla="*/ 7315 h 811033"/>
              <a:gd name="connsiteX4" fmla="*/ 429371 w 707666"/>
              <a:gd name="connsiteY4" fmla="*/ 0 h 811033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06840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651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31385 w 702365"/>
              <a:gd name="connsiteY0" fmla="*/ 160935 h 818349"/>
              <a:gd name="connsiteX1" fmla="*/ 702365 w 702365"/>
              <a:gd name="connsiteY1" fmla="*/ 803718 h 818349"/>
              <a:gd name="connsiteX2" fmla="*/ 2651 w 702365"/>
              <a:gd name="connsiteY2" fmla="*/ 818349 h 818349"/>
              <a:gd name="connsiteX3" fmla="*/ 2651 w 702365"/>
              <a:gd name="connsiteY3" fmla="*/ 0 h 818349"/>
              <a:gd name="connsiteX4" fmla="*/ 431385 w 702365"/>
              <a:gd name="connsiteY4" fmla="*/ 160935 h 818349"/>
              <a:gd name="connsiteX0" fmla="*/ 380178 w 702365"/>
              <a:gd name="connsiteY0" fmla="*/ 0 h 818350"/>
              <a:gd name="connsiteX1" fmla="*/ 702365 w 702365"/>
              <a:gd name="connsiteY1" fmla="*/ 803719 h 818350"/>
              <a:gd name="connsiteX2" fmla="*/ 2651 w 702365"/>
              <a:gd name="connsiteY2" fmla="*/ 818350 h 818350"/>
              <a:gd name="connsiteX3" fmla="*/ 2651 w 702365"/>
              <a:gd name="connsiteY3" fmla="*/ 1 h 818350"/>
              <a:gd name="connsiteX4" fmla="*/ 380178 w 702365"/>
              <a:gd name="connsiteY4" fmla="*/ 0 h 818350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5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901912"/>
              <a:gd name="connsiteX1" fmla="*/ 702365 w 702365"/>
              <a:gd name="connsiteY1" fmla="*/ 803719 h 901912"/>
              <a:gd name="connsiteX2" fmla="*/ 273956 w 702365"/>
              <a:gd name="connsiteY2" fmla="*/ 901912 h 901912"/>
              <a:gd name="connsiteX3" fmla="*/ 2651 w 702365"/>
              <a:gd name="connsiteY3" fmla="*/ 1 h 901912"/>
              <a:gd name="connsiteX4" fmla="*/ 380178 w 702365"/>
              <a:gd name="connsiteY4" fmla="*/ 0 h 901912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148352 w 702365"/>
              <a:gd name="connsiteY2" fmla="*/ 801428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4 h 803719"/>
              <a:gd name="connsiteX3" fmla="*/ 2651 w 702365"/>
              <a:gd name="connsiteY3" fmla="*/ 1 h 803719"/>
              <a:gd name="connsiteX4" fmla="*/ 380178 w 702365"/>
              <a:gd name="connsiteY4" fmla="*/ 0 h 80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365" h="803719">
                <a:moveTo>
                  <a:pt x="380178" y="0"/>
                </a:moveTo>
                <a:lnTo>
                  <a:pt x="702365" y="803719"/>
                </a:lnTo>
                <a:lnTo>
                  <a:pt x="2651" y="796404"/>
                </a:lnTo>
                <a:cubicBezTo>
                  <a:pt x="5302" y="528498"/>
                  <a:pt x="0" y="267907"/>
                  <a:pt x="2651" y="1"/>
                </a:cubicBezTo>
                <a:lnTo>
                  <a:pt x="380178" y="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335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594360" y="171450"/>
            <a:ext cx="6059488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lang="en-US" sz="2600" b="1" i="0" dirty="0" smtClean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7" name="Picture 6" descr="red_li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70917"/>
            <a:ext cx="9144000" cy="36503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 bwMode="auto">
          <a:xfrm>
            <a:off x="-7674" y="-1"/>
            <a:ext cx="702365" cy="803719"/>
          </a:xfrm>
          <a:custGeom>
            <a:avLst/>
            <a:gdLst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0 w 707666"/>
              <a:gd name="connsiteY3" fmla="*/ 7951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160934 w 707666"/>
              <a:gd name="connsiteY3" fmla="*/ 278613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7952 w 707666"/>
              <a:gd name="connsiteY3" fmla="*/ 7315 h 811033"/>
              <a:gd name="connsiteX4" fmla="*/ 429371 w 707666"/>
              <a:gd name="connsiteY4" fmla="*/ 0 h 811033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06840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651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31385 w 702365"/>
              <a:gd name="connsiteY0" fmla="*/ 160935 h 818349"/>
              <a:gd name="connsiteX1" fmla="*/ 702365 w 702365"/>
              <a:gd name="connsiteY1" fmla="*/ 803718 h 818349"/>
              <a:gd name="connsiteX2" fmla="*/ 2651 w 702365"/>
              <a:gd name="connsiteY2" fmla="*/ 818349 h 818349"/>
              <a:gd name="connsiteX3" fmla="*/ 2651 w 702365"/>
              <a:gd name="connsiteY3" fmla="*/ 0 h 818349"/>
              <a:gd name="connsiteX4" fmla="*/ 431385 w 702365"/>
              <a:gd name="connsiteY4" fmla="*/ 160935 h 818349"/>
              <a:gd name="connsiteX0" fmla="*/ 380178 w 702365"/>
              <a:gd name="connsiteY0" fmla="*/ 0 h 818350"/>
              <a:gd name="connsiteX1" fmla="*/ 702365 w 702365"/>
              <a:gd name="connsiteY1" fmla="*/ 803719 h 818350"/>
              <a:gd name="connsiteX2" fmla="*/ 2651 w 702365"/>
              <a:gd name="connsiteY2" fmla="*/ 818350 h 818350"/>
              <a:gd name="connsiteX3" fmla="*/ 2651 w 702365"/>
              <a:gd name="connsiteY3" fmla="*/ 1 h 818350"/>
              <a:gd name="connsiteX4" fmla="*/ 380178 w 702365"/>
              <a:gd name="connsiteY4" fmla="*/ 0 h 818350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5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901912"/>
              <a:gd name="connsiteX1" fmla="*/ 702365 w 702365"/>
              <a:gd name="connsiteY1" fmla="*/ 803719 h 901912"/>
              <a:gd name="connsiteX2" fmla="*/ 273956 w 702365"/>
              <a:gd name="connsiteY2" fmla="*/ 901912 h 901912"/>
              <a:gd name="connsiteX3" fmla="*/ 2651 w 702365"/>
              <a:gd name="connsiteY3" fmla="*/ 1 h 901912"/>
              <a:gd name="connsiteX4" fmla="*/ 380178 w 702365"/>
              <a:gd name="connsiteY4" fmla="*/ 0 h 901912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148352 w 702365"/>
              <a:gd name="connsiteY2" fmla="*/ 801428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4 h 803719"/>
              <a:gd name="connsiteX3" fmla="*/ 2651 w 702365"/>
              <a:gd name="connsiteY3" fmla="*/ 1 h 803719"/>
              <a:gd name="connsiteX4" fmla="*/ 380178 w 702365"/>
              <a:gd name="connsiteY4" fmla="*/ 0 h 80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365" h="803719">
                <a:moveTo>
                  <a:pt x="380178" y="0"/>
                </a:moveTo>
                <a:lnTo>
                  <a:pt x="702365" y="803719"/>
                </a:lnTo>
                <a:lnTo>
                  <a:pt x="2651" y="796404"/>
                </a:lnTo>
                <a:cubicBezTo>
                  <a:pt x="5302" y="528498"/>
                  <a:pt x="0" y="267907"/>
                  <a:pt x="2651" y="1"/>
                </a:cubicBezTo>
                <a:lnTo>
                  <a:pt x="380178" y="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458056" y="953786"/>
            <a:ext cx="8226176" cy="26113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58056" y="3678148"/>
            <a:ext cx="8226176" cy="26113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382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171450"/>
            <a:ext cx="6113463" cy="5365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b="1" i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1066802"/>
            <a:ext cx="4038600" cy="249872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0" y="3657601"/>
            <a:ext cx="4038600" cy="249872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7" name="Picture 6" descr="red_lin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770917"/>
            <a:ext cx="9144000" cy="36503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 bwMode="auto">
          <a:xfrm>
            <a:off x="-7674" y="-1"/>
            <a:ext cx="702365" cy="803719"/>
          </a:xfrm>
          <a:custGeom>
            <a:avLst/>
            <a:gdLst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0 w 707666"/>
              <a:gd name="connsiteY3" fmla="*/ 7951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160934 w 707666"/>
              <a:gd name="connsiteY3" fmla="*/ 278613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7952 w 707666"/>
              <a:gd name="connsiteY3" fmla="*/ 7315 h 811033"/>
              <a:gd name="connsiteX4" fmla="*/ 429371 w 707666"/>
              <a:gd name="connsiteY4" fmla="*/ 0 h 811033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06840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651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31385 w 702365"/>
              <a:gd name="connsiteY0" fmla="*/ 160935 h 818349"/>
              <a:gd name="connsiteX1" fmla="*/ 702365 w 702365"/>
              <a:gd name="connsiteY1" fmla="*/ 803718 h 818349"/>
              <a:gd name="connsiteX2" fmla="*/ 2651 w 702365"/>
              <a:gd name="connsiteY2" fmla="*/ 818349 h 818349"/>
              <a:gd name="connsiteX3" fmla="*/ 2651 w 702365"/>
              <a:gd name="connsiteY3" fmla="*/ 0 h 818349"/>
              <a:gd name="connsiteX4" fmla="*/ 431385 w 702365"/>
              <a:gd name="connsiteY4" fmla="*/ 160935 h 818349"/>
              <a:gd name="connsiteX0" fmla="*/ 380178 w 702365"/>
              <a:gd name="connsiteY0" fmla="*/ 0 h 818350"/>
              <a:gd name="connsiteX1" fmla="*/ 702365 w 702365"/>
              <a:gd name="connsiteY1" fmla="*/ 803719 h 818350"/>
              <a:gd name="connsiteX2" fmla="*/ 2651 w 702365"/>
              <a:gd name="connsiteY2" fmla="*/ 818350 h 818350"/>
              <a:gd name="connsiteX3" fmla="*/ 2651 w 702365"/>
              <a:gd name="connsiteY3" fmla="*/ 1 h 818350"/>
              <a:gd name="connsiteX4" fmla="*/ 380178 w 702365"/>
              <a:gd name="connsiteY4" fmla="*/ 0 h 818350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5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901912"/>
              <a:gd name="connsiteX1" fmla="*/ 702365 w 702365"/>
              <a:gd name="connsiteY1" fmla="*/ 803719 h 901912"/>
              <a:gd name="connsiteX2" fmla="*/ 273956 w 702365"/>
              <a:gd name="connsiteY2" fmla="*/ 901912 h 901912"/>
              <a:gd name="connsiteX3" fmla="*/ 2651 w 702365"/>
              <a:gd name="connsiteY3" fmla="*/ 1 h 901912"/>
              <a:gd name="connsiteX4" fmla="*/ 380178 w 702365"/>
              <a:gd name="connsiteY4" fmla="*/ 0 h 901912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148352 w 702365"/>
              <a:gd name="connsiteY2" fmla="*/ 801428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4 h 803719"/>
              <a:gd name="connsiteX3" fmla="*/ 2651 w 702365"/>
              <a:gd name="connsiteY3" fmla="*/ 1 h 803719"/>
              <a:gd name="connsiteX4" fmla="*/ 380178 w 702365"/>
              <a:gd name="connsiteY4" fmla="*/ 0 h 80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365" h="803719">
                <a:moveTo>
                  <a:pt x="380178" y="0"/>
                </a:moveTo>
                <a:lnTo>
                  <a:pt x="702365" y="803719"/>
                </a:lnTo>
                <a:lnTo>
                  <a:pt x="2651" y="796404"/>
                </a:lnTo>
                <a:cubicBezTo>
                  <a:pt x="5302" y="528498"/>
                  <a:pt x="0" y="267907"/>
                  <a:pt x="2651" y="1"/>
                </a:cubicBezTo>
                <a:lnTo>
                  <a:pt x="380178" y="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" name="Content Placeholder 10"/>
          <p:cNvSpPr>
            <a:spLocks noGrp="1"/>
          </p:cNvSpPr>
          <p:nvPr>
            <p:ph sz="quarter" idx="13"/>
          </p:nvPr>
        </p:nvSpPr>
        <p:spPr>
          <a:xfrm>
            <a:off x="456508" y="1066800"/>
            <a:ext cx="4066794" cy="5029200"/>
          </a:xfrm>
          <a:prstGeom prst="rect">
            <a:avLst/>
          </a:prstGeom>
        </p:spPr>
        <p:txBody>
          <a:bodyPr>
            <a:normAutofit/>
          </a:bodyPr>
          <a:lstStyle>
            <a:lvl1pPr marL="339725" indent="-339725">
              <a:buClr>
                <a:srgbClr val="FF0000"/>
              </a:buClr>
              <a:defRPr sz="2600"/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1800"/>
            </a:lvl2pPr>
            <a:lvl3pPr marL="10858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sz="1600"/>
            </a:lvl3pPr>
            <a:lvl4pPr marL="14287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1400"/>
            </a:lvl4pPr>
            <a:lvl5pPr marL="17716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Char char="•"/>
              <a:tabLst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2683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1" y="171450"/>
            <a:ext cx="6278563" cy="5365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b="1" i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red_lin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770917"/>
            <a:ext cx="9144000" cy="36503"/>
          </a:xfrm>
          <a:prstGeom prst="rect">
            <a:avLst/>
          </a:prstGeom>
        </p:spPr>
      </p:pic>
      <p:sp>
        <p:nvSpPr>
          <p:cNvPr id="5" name="Freeform 4"/>
          <p:cNvSpPr/>
          <p:nvPr userDrawn="1"/>
        </p:nvSpPr>
        <p:spPr bwMode="auto">
          <a:xfrm>
            <a:off x="-7674" y="-1"/>
            <a:ext cx="702365" cy="803719"/>
          </a:xfrm>
          <a:custGeom>
            <a:avLst/>
            <a:gdLst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0 w 707666"/>
              <a:gd name="connsiteY3" fmla="*/ 7951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160934 w 707666"/>
              <a:gd name="connsiteY3" fmla="*/ 278613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7952 w 707666"/>
              <a:gd name="connsiteY3" fmla="*/ 7315 h 811033"/>
              <a:gd name="connsiteX4" fmla="*/ 429371 w 707666"/>
              <a:gd name="connsiteY4" fmla="*/ 0 h 811033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06840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651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31385 w 702365"/>
              <a:gd name="connsiteY0" fmla="*/ 160935 h 818349"/>
              <a:gd name="connsiteX1" fmla="*/ 702365 w 702365"/>
              <a:gd name="connsiteY1" fmla="*/ 803718 h 818349"/>
              <a:gd name="connsiteX2" fmla="*/ 2651 w 702365"/>
              <a:gd name="connsiteY2" fmla="*/ 818349 h 818349"/>
              <a:gd name="connsiteX3" fmla="*/ 2651 w 702365"/>
              <a:gd name="connsiteY3" fmla="*/ 0 h 818349"/>
              <a:gd name="connsiteX4" fmla="*/ 431385 w 702365"/>
              <a:gd name="connsiteY4" fmla="*/ 160935 h 818349"/>
              <a:gd name="connsiteX0" fmla="*/ 380178 w 702365"/>
              <a:gd name="connsiteY0" fmla="*/ 0 h 818350"/>
              <a:gd name="connsiteX1" fmla="*/ 702365 w 702365"/>
              <a:gd name="connsiteY1" fmla="*/ 803719 h 818350"/>
              <a:gd name="connsiteX2" fmla="*/ 2651 w 702365"/>
              <a:gd name="connsiteY2" fmla="*/ 818350 h 818350"/>
              <a:gd name="connsiteX3" fmla="*/ 2651 w 702365"/>
              <a:gd name="connsiteY3" fmla="*/ 1 h 818350"/>
              <a:gd name="connsiteX4" fmla="*/ 380178 w 702365"/>
              <a:gd name="connsiteY4" fmla="*/ 0 h 818350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5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901912"/>
              <a:gd name="connsiteX1" fmla="*/ 702365 w 702365"/>
              <a:gd name="connsiteY1" fmla="*/ 803719 h 901912"/>
              <a:gd name="connsiteX2" fmla="*/ 273956 w 702365"/>
              <a:gd name="connsiteY2" fmla="*/ 901912 h 901912"/>
              <a:gd name="connsiteX3" fmla="*/ 2651 w 702365"/>
              <a:gd name="connsiteY3" fmla="*/ 1 h 901912"/>
              <a:gd name="connsiteX4" fmla="*/ 380178 w 702365"/>
              <a:gd name="connsiteY4" fmla="*/ 0 h 901912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148352 w 702365"/>
              <a:gd name="connsiteY2" fmla="*/ 801428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4 h 803719"/>
              <a:gd name="connsiteX3" fmla="*/ 2651 w 702365"/>
              <a:gd name="connsiteY3" fmla="*/ 1 h 803719"/>
              <a:gd name="connsiteX4" fmla="*/ 380178 w 702365"/>
              <a:gd name="connsiteY4" fmla="*/ 0 h 80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365" h="803719">
                <a:moveTo>
                  <a:pt x="380178" y="0"/>
                </a:moveTo>
                <a:lnTo>
                  <a:pt x="702365" y="803719"/>
                </a:lnTo>
                <a:lnTo>
                  <a:pt x="2651" y="796404"/>
                </a:lnTo>
                <a:cubicBezTo>
                  <a:pt x="5302" y="528498"/>
                  <a:pt x="0" y="267907"/>
                  <a:pt x="2651" y="1"/>
                </a:cubicBezTo>
                <a:lnTo>
                  <a:pt x="380178" y="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096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iddl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719" y="2892427"/>
            <a:ext cx="6278563" cy="5365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reeform 4"/>
          <p:cNvSpPr/>
          <p:nvPr userDrawn="1"/>
        </p:nvSpPr>
        <p:spPr bwMode="auto">
          <a:xfrm>
            <a:off x="-7674" y="-1"/>
            <a:ext cx="702365" cy="803719"/>
          </a:xfrm>
          <a:custGeom>
            <a:avLst/>
            <a:gdLst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0 w 707666"/>
              <a:gd name="connsiteY3" fmla="*/ 7951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160934 w 707666"/>
              <a:gd name="connsiteY3" fmla="*/ 278613 h 811033"/>
              <a:gd name="connsiteX4" fmla="*/ 429371 w 707666"/>
              <a:gd name="connsiteY4" fmla="*/ 0 h 811033"/>
              <a:gd name="connsiteX0" fmla="*/ 429371 w 707666"/>
              <a:gd name="connsiteY0" fmla="*/ 0 h 811033"/>
              <a:gd name="connsiteX1" fmla="*/ 707666 w 707666"/>
              <a:gd name="connsiteY1" fmla="*/ 811033 h 811033"/>
              <a:gd name="connsiteX2" fmla="*/ 0 w 707666"/>
              <a:gd name="connsiteY2" fmla="*/ 811033 h 811033"/>
              <a:gd name="connsiteX3" fmla="*/ 7952 w 707666"/>
              <a:gd name="connsiteY3" fmla="*/ 7315 h 811033"/>
              <a:gd name="connsiteX4" fmla="*/ 429371 w 707666"/>
              <a:gd name="connsiteY4" fmla="*/ 0 h 811033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06840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24070 w 702365"/>
              <a:gd name="connsiteY0" fmla="*/ 0 h 825664"/>
              <a:gd name="connsiteX1" fmla="*/ 702365 w 702365"/>
              <a:gd name="connsiteY1" fmla="*/ 811033 h 825664"/>
              <a:gd name="connsiteX2" fmla="*/ 2651 w 702365"/>
              <a:gd name="connsiteY2" fmla="*/ 825664 h 825664"/>
              <a:gd name="connsiteX3" fmla="*/ 2651 w 702365"/>
              <a:gd name="connsiteY3" fmla="*/ 7315 h 825664"/>
              <a:gd name="connsiteX4" fmla="*/ 424070 w 702365"/>
              <a:gd name="connsiteY4" fmla="*/ 0 h 825664"/>
              <a:gd name="connsiteX0" fmla="*/ 431385 w 702365"/>
              <a:gd name="connsiteY0" fmla="*/ 160935 h 818349"/>
              <a:gd name="connsiteX1" fmla="*/ 702365 w 702365"/>
              <a:gd name="connsiteY1" fmla="*/ 803718 h 818349"/>
              <a:gd name="connsiteX2" fmla="*/ 2651 w 702365"/>
              <a:gd name="connsiteY2" fmla="*/ 818349 h 818349"/>
              <a:gd name="connsiteX3" fmla="*/ 2651 w 702365"/>
              <a:gd name="connsiteY3" fmla="*/ 0 h 818349"/>
              <a:gd name="connsiteX4" fmla="*/ 431385 w 702365"/>
              <a:gd name="connsiteY4" fmla="*/ 160935 h 818349"/>
              <a:gd name="connsiteX0" fmla="*/ 380178 w 702365"/>
              <a:gd name="connsiteY0" fmla="*/ 0 h 818350"/>
              <a:gd name="connsiteX1" fmla="*/ 702365 w 702365"/>
              <a:gd name="connsiteY1" fmla="*/ 803719 h 818350"/>
              <a:gd name="connsiteX2" fmla="*/ 2651 w 702365"/>
              <a:gd name="connsiteY2" fmla="*/ 818350 h 818350"/>
              <a:gd name="connsiteX3" fmla="*/ 2651 w 702365"/>
              <a:gd name="connsiteY3" fmla="*/ 1 h 818350"/>
              <a:gd name="connsiteX4" fmla="*/ 380178 w 702365"/>
              <a:gd name="connsiteY4" fmla="*/ 0 h 818350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5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901912"/>
              <a:gd name="connsiteX1" fmla="*/ 702365 w 702365"/>
              <a:gd name="connsiteY1" fmla="*/ 803719 h 901912"/>
              <a:gd name="connsiteX2" fmla="*/ 273956 w 702365"/>
              <a:gd name="connsiteY2" fmla="*/ 901912 h 901912"/>
              <a:gd name="connsiteX3" fmla="*/ 2651 w 702365"/>
              <a:gd name="connsiteY3" fmla="*/ 1 h 901912"/>
              <a:gd name="connsiteX4" fmla="*/ 380178 w 702365"/>
              <a:gd name="connsiteY4" fmla="*/ 0 h 901912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148352 w 702365"/>
              <a:gd name="connsiteY2" fmla="*/ 801428 h 803719"/>
              <a:gd name="connsiteX3" fmla="*/ 2651 w 702365"/>
              <a:gd name="connsiteY3" fmla="*/ 1 h 803719"/>
              <a:gd name="connsiteX4" fmla="*/ 380178 w 702365"/>
              <a:gd name="connsiteY4" fmla="*/ 0 h 803719"/>
              <a:gd name="connsiteX0" fmla="*/ 380178 w 702365"/>
              <a:gd name="connsiteY0" fmla="*/ 0 h 803719"/>
              <a:gd name="connsiteX1" fmla="*/ 702365 w 702365"/>
              <a:gd name="connsiteY1" fmla="*/ 803719 h 803719"/>
              <a:gd name="connsiteX2" fmla="*/ 2651 w 702365"/>
              <a:gd name="connsiteY2" fmla="*/ 796404 h 803719"/>
              <a:gd name="connsiteX3" fmla="*/ 2651 w 702365"/>
              <a:gd name="connsiteY3" fmla="*/ 1 h 803719"/>
              <a:gd name="connsiteX4" fmla="*/ 380178 w 702365"/>
              <a:gd name="connsiteY4" fmla="*/ 0 h 80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365" h="803719">
                <a:moveTo>
                  <a:pt x="380178" y="0"/>
                </a:moveTo>
                <a:lnTo>
                  <a:pt x="702365" y="803719"/>
                </a:lnTo>
                <a:lnTo>
                  <a:pt x="2651" y="796404"/>
                </a:lnTo>
                <a:cubicBezTo>
                  <a:pt x="5302" y="528498"/>
                  <a:pt x="0" y="267907"/>
                  <a:pt x="2651" y="1"/>
                </a:cubicBezTo>
                <a:lnTo>
                  <a:pt x="380178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380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3201708"/>
            <a:ext cx="9144000" cy="365760"/>
          </a:xfrm>
          <a:prstGeom prst="rect">
            <a:avLst/>
          </a:prstGeom>
          <a:solidFill>
            <a:srgbClr val="CE11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464949" y="4840910"/>
            <a:ext cx="822185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69892" y="6088814"/>
            <a:ext cx="3815975" cy="55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2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6" r:id="rId2"/>
    <p:sldLayoutId id="2147483689" r:id="rId3"/>
    <p:sldLayoutId id="2147483699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99624"/>
            <a:ext cx="9143999" cy="365760"/>
          </a:xfrm>
          <a:prstGeom prst="rect">
            <a:avLst/>
          </a:prstGeom>
          <a:solidFill>
            <a:srgbClr val="CE11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E11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0"/>
          <p:cNvSpPr txBox="1">
            <a:spLocks noChangeArrowheads="1"/>
          </p:cNvSpPr>
          <p:nvPr/>
        </p:nvSpPr>
        <p:spPr bwMode="auto">
          <a:xfrm>
            <a:off x="8394432" y="6536234"/>
            <a:ext cx="6667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en-US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fld id="{5C639030-093B-4E7D-A320-B8A4D3F5EC3B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sz="9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19283" y="6554168"/>
            <a:ext cx="210933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r"/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</a:t>
            </a:r>
            <a:r>
              <a:rPr lang="en-US" sz="9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Overview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51"/>
          <p:cNvSpPr txBox="1">
            <a:spLocks/>
          </p:cNvSpPr>
          <p:nvPr/>
        </p:nvSpPr>
        <p:spPr>
          <a:xfrm>
            <a:off x="366200" y="6575097"/>
            <a:ext cx="2073859" cy="18897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Harris Proprietary Information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 descr="Harris_wR_2color.pn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193280" y="295275"/>
            <a:ext cx="1519627" cy="397416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814896"/>
            <a:ext cx="9144000" cy="0"/>
          </a:xfrm>
          <a:prstGeom prst="line">
            <a:avLst/>
          </a:prstGeom>
          <a:ln w="3175">
            <a:solidFill>
              <a:srgbClr val="A6A6A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63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8" r:id="rId2"/>
    <p:sldLayoutId id="2147483680" r:id="rId3"/>
    <p:sldLayoutId id="2147483698" r:id="rId4"/>
    <p:sldLayoutId id="2147483700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0"/>
          <p:cNvSpPr txBox="1">
            <a:spLocks noChangeArrowheads="1"/>
          </p:cNvSpPr>
          <p:nvPr/>
        </p:nvSpPr>
        <p:spPr bwMode="auto">
          <a:xfrm>
            <a:off x="7848600" y="6503988"/>
            <a:ext cx="12954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EFEB0B63-D525-4D00-95CC-7C275C83567B}" type="datetime5">
              <a:rPr lang="en-US" sz="800" smtClean="0">
                <a:solidFill>
                  <a:prstClr val="black"/>
                </a:solidFill>
                <a:latin typeface="Calibri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31-Jul-17</a:t>
            </a:fld>
            <a:r>
              <a:rPr lang="en-US" sz="800" b="1" dirty="0" smtClean="0">
                <a:solidFill>
                  <a:prstClr val="black"/>
                </a:solidFill>
                <a:latin typeface="Calibri"/>
              </a:rPr>
              <a:t> |</a:t>
            </a:r>
            <a:r>
              <a:rPr lang="en-US" sz="800" dirty="0" smtClean="0">
                <a:solidFill>
                  <a:prstClr val="black"/>
                </a:solidFill>
                <a:latin typeface="Calibri"/>
              </a:rPr>
              <a:t> </a:t>
            </a:r>
            <a:fld id="{5C639030-093B-4E7D-A320-B8A4D3F5EC3B}" type="slidenum">
              <a:rPr lang="en-US" sz="800" smtClean="0">
                <a:solidFill>
                  <a:prstClr val="black"/>
                </a:solidFill>
                <a:latin typeface="Calibri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 dirty="0" smtClea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15" descr="Harris_wR_2colo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58001" y="295275"/>
            <a:ext cx="1519627" cy="397416"/>
          </a:xfrm>
          <a:prstGeom prst="rect">
            <a:avLst/>
          </a:prstGeom>
        </p:spPr>
      </p:pic>
      <p:sp>
        <p:nvSpPr>
          <p:cNvPr id="31" name="Text Placeholder 51"/>
          <p:cNvSpPr txBox="1">
            <a:spLocks/>
          </p:cNvSpPr>
          <p:nvPr/>
        </p:nvSpPr>
        <p:spPr>
          <a:xfrm>
            <a:off x="5158006" y="6516627"/>
            <a:ext cx="2328644" cy="230831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900" b="1">
                <a:latin typeface="Arial" pitchFamily="34" charset="0"/>
                <a:cs typeface="Arial" pitchFamily="34" charset="0"/>
              </a:defRPr>
            </a:lvl1pPr>
          </a:lstStyle>
          <a:p>
            <a:pPr marL="342900" indent="-342900">
              <a:spcBef>
                <a:spcPct val="20000"/>
              </a:spcBef>
              <a:defRPr/>
            </a:pPr>
            <a:r>
              <a:rPr lang="en-US" dirty="0" smtClean="0">
                <a:solidFill>
                  <a:prstClr val="black"/>
                </a:solidFill>
              </a:rPr>
              <a:t>GEO BU IRAD Review – HFY2017 - MEGA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5012921" y="6516625"/>
            <a:ext cx="21672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i="1" dirty="0" smtClean="0">
                <a:solidFill>
                  <a:prstClr val="black"/>
                </a:solidFill>
                <a:latin typeface="Arial" pitchFamily="34" charset="0"/>
              </a:rPr>
              <a:t>|</a:t>
            </a:r>
            <a:endParaRPr lang="en-US" sz="900" b="1" i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5024" y="6335486"/>
            <a:ext cx="2803490" cy="527538"/>
          </a:xfrm>
          <a:custGeom>
            <a:avLst/>
            <a:gdLst>
              <a:gd name="connsiteX0" fmla="*/ 2617595 w 2803490"/>
              <a:gd name="connsiteY0" fmla="*/ 0 h 527538"/>
              <a:gd name="connsiteX1" fmla="*/ 2803490 w 2803490"/>
              <a:gd name="connsiteY1" fmla="*/ 527538 h 527538"/>
              <a:gd name="connsiteX2" fmla="*/ 5024 w 2803490"/>
              <a:gd name="connsiteY2" fmla="*/ 527538 h 527538"/>
              <a:gd name="connsiteX3" fmla="*/ 0 w 2803490"/>
              <a:gd name="connsiteY3" fmla="*/ 0 h 527538"/>
              <a:gd name="connsiteX4" fmla="*/ 2617595 w 2803490"/>
              <a:gd name="connsiteY4" fmla="*/ 0 h 52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3490" h="527538">
                <a:moveTo>
                  <a:pt x="2617595" y="0"/>
                </a:moveTo>
                <a:lnTo>
                  <a:pt x="2803490" y="527538"/>
                </a:lnTo>
                <a:lnTo>
                  <a:pt x="5024" y="527538"/>
                </a:lnTo>
                <a:cubicBezTo>
                  <a:pt x="3349" y="351692"/>
                  <a:pt x="1675" y="175846"/>
                  <a:pt x="0" y="0"/>
                </a:cubicBezTo>
                <a:lnTo>
                  <a:pt x="2617595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743201" y="6567102"/>
            <a:ext cx="248761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smtClean="0">
                <a:solidFill>
                  <a:srgbClr val="D4272E"/>
                </a:solidFill>
                <a:cs typeface="Arial" charset="0"/>
              </a:rPr>
              <a:t>HARRIS 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47204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i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i="1">
          <a:solidFill>
            <a:schemeClr val="tx1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i="1">
          <a:solidFill>
            <a:schemeClr val="tx1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i="1">
          <a:solidFill>
            <a:schemeClr val="tx1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i="1">
          <a:solidFill>
            <a:schemeClr val="tx1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i="1">
          <a:solidFill>
            <a:schemeClr val="tx1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i="1">
          <a:solidFill>
            <a:schemeClr val="tx1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i="1">
          <a:solidFill>
            <a:schemeClr val="tx1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i="1">
          <a:solidFill>
            <a:schemeClr val="tx1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D4272E"/>
        </a:buClr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hyperlink" Target="mailto:aoconn05@harris.co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hyperlink" Target="mailto:joey.griebel@harris.co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hyperlink" Target="mailto:aoconn05@harri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Improved Methods for Accessing Scientific Data for the Masses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4445" y="5354488"/>
            <a:ext cx="8289526" cy="350197"/>
          </a:xfrm>
        </p:spPr>
        <p:txBody>
          <a:bodyPr/>
          <a:lstStyle/>
          <a:p>
            <a:r>
              <a:rPr lang="en-US" dirty="0" smtClean="0"/>
              <a:t>Amanda O’Connor		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18688" y="5691807"/>
            <a:ext cx="8289526" cy="317716"/>
          </a:xfrm>
        </p:spPr>
        <p:txBody>
          <a:bodyPr/>
          <a:lstStyle/>
          <a:p>
            <a:r>
              <a:rPr lang="en-US" dirty="0" smtClean="0"/>
              <a:t>Professional Services Business Development Manager</a:t>
            </a:r>
          </a:p>
        </p:txBody>
      </p:sp>
    </p:spTree>
    <p:extLst>
      <p:ext uri="{BB962C8B-B14F-4D97-AF65-F5344CB8AC3E}">
        <p14:creationId xmlns:p14="http://schemas.microsoft.com/office/powerpoint/2010/main" val="150801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4262" y="40997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672" y="6208205"/>
            <a:ext cx="1607410" cy="60354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0607" y="269597"/>
            <a:ext cx="8354263" cy="707854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Amanda O’Connor 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4750" y="6496493"/>
            <a:ext cx="1347332" cy="361507"/>
          </a:xfrm>
          <a:prstGeom prst="rect">
            <a:avLst/>
          </a:prstGeom>
          <a:solidFill>
            <a:srgbClr val="CF102D"/>
          </a:solidFill>
          <a:ln>
            <a:solidFill>
              <a:srgbClr val="CF1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5116" y="2018936"/>
            <a:ext cx="4412621" cy="3033304"/>
            <a:chOff x="1432470" y="1640287"/>
            <a:chExt cx="3878613" cy="2591868"/>
          </a:xfrm>
        </p:grpSpPr>
        <p:sp>
          <p:nvSpPr>
            <p:cNvPr id="14" name="TextBox 13"/>
            <p:cNvSpPr txBox="1"/>
            <p:nvPr/>
          </p:nvSpPr>
          <p:spPr>
            <a:xfrm>
              <a:off x="1432470" y="3101316"/>
              <a:ext cx="3878613" cy="1130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C00000"/>
                  </a:solidFill>
                </a:rPr>
                <a:t>Amanda O’Connor</a:t>
              </a:r>
              <a:endParaRPr lang="en-US" sz="1600" dirty="0">
                <a:solidFill>
                  <a:srgbClr val="C00000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rgbClr val="C00000"/>
                  </a:solidFill>
                </a:rPr>
                <a:t>Business Development Manager</a:t>
              </a:r>
            </a:p>
            <a:p>
              <a:pPr algn="ctr"/>
              <a:r>
                <a:rPr lang="en-US" sz="1600" dirty="0" smtClean="0">
                  <a:solidFill>
                    <a:srgbClr val="C00000"/>
                  </a:solidFill>
                </a:rPr>
                <a:t>Harris Corporation</a:t>
              </a:r>
            </a:p>
            <a:p>
              <a:pPr algn="ctr"/>
              <a:r>
                <a:rPr lang="en-US" sz="1600" dirty="0" smtClean="0">
                  <a:solidFill>
                    <a:srgbClr val="C00000"/>
                  </a:solidFill>
                </a:rPr>
                <a:t>Email: </a:t>
              </a:r>
              <a:r>
                <a:rPr lang="en-US" sz="1600" u="sng" dirty="0" smtClean="0">
                  <a:solidFill>
                    <a:srgbClr val="C00000"/>
                  </a:solidFill>
                  <a:hlinkClick r:id="rId4"/>
                </a:rPr>
                <a:t>aoconn05@harris.com</a:t>
              </a:r>
              <a:endParaRPr lang="en-US" sz="1600" u="sng" dirty="0" smtClean="0">
                <a:solidFill>
                  <a:srgbClr val="C00000"/>
                </a:solidFill>
              </a:endParaRPr>
            </a:p>
            <a:p>
              <a:pPr algn="ctr"/>
              <a:r>
                <a:rPr lang="en-US" sz="1600" u="sng" dirty="0" smtClean="0">
                  <a:solidFill>
                    <a:srgbClr val="C00000"/>
                  </a:solidFill>
                </a:rPr>
                <a:t>303-544-4419</a:t>
              </a:r>
            </a:p>
          </p:txBody>
        </p:sp>
        <p:pic>
          <p:nvPicPr>
            <p:cNvPr id="15" name="Picture 2" descr="https://edge.harris.com/SegmentImages/SIS/Edge_SIS_Amanda_O%27Connor_2.jp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745244" y="1640287"/>
              <a:ext cx="1253067" cy="1461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4659254" y="3420437"/>
              <a:ext cx="0" cy="77884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277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607" y="1194576"/>
            <a:ext cx="4079553" cy="1826109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>
              <a:spcBef>
                <a:spcPts val="538"/>
              </a:spcBef>
            </a:pPr>
            <a:r>
              <a:rPr lang="en-US" b="1" dirty="0" smtClean="0">
                <a:solidFill>
                  <a:srgbClr val="C00000"/>
                </a:solidFill>
                <a:latin typeface="Calibri"/>
              </a:rPr>
              <a:t>WHO WE ARE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Broad portfolio, key experts, and proven track record of remote sensing  science and data innovation technology </a:t>
            </a:r>
            <a:endParaRPr lang="en-US" sz="1100" dirty="0">
              <a:solidFill>
                <a:prstClr val="black"/>
              </a:solidFill>
              <a:latin typeface="Calibri"/>
            </a:endParaRP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/>
              <a:t>21,000 </a:t>
            </a:r>
            <a:r>
              <a:rPr lang="en-US" sz="1100" dirty="0"/>
              <a:t>employees, 9000 scientists &amp; engineers, </a:t>
            </a:r>
            <a:r>
              <a:rPr lang="en-US" sz="1100" dirty="0" smtClean="0"/>
              <a:t> worldwide presence representing  &gt; 100 countries</a:t>
            </a: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/>
              <a:t>ENVI, IDL, Jagwire, Geiger Mode LiDAR, Sarscape, Custom Solutions, Geospatial Marketplace. Former RSI</a:t>
            </a:r>
            <a:endParaRPr lang="en-US" sz="1100" dirty="0"/>
          </a:p>
          <a:p>
            <a:pPr defTabSz="914079">
              <a:spcBef>
                <a:spcPts val="538"/>
              </a:spcBef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605" y="4094090"/>
            <a:ext cx="4343400" cy="36932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b="1" cap="all" dirty="0" smtClean="0">
                <a:solidFill>
                  <a:srgbClr val="C00000"/>
                </a:solidFill>
                <a:latin typeface="Calibri"/>
              </a:rPr>
              <a:t>Technology OVERVIEW</a:t>
            </a:r>
            <a:endParaRPr lang="en-US" b="1" cap="all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96686" y="1194577"/>
            <a:ext cx="4718834" cy="2159533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>
              <a:spcBef>
                <a:spcPts val="538"/>
              </a:spcBef>
            </a:pPr>
            <a:r>
              <a:rPr lang="en-US" b="1" dirty="0" smtClean="0">
                <a:solidFill>
                  <a:srgbClr val="C00000"/>
                </a:solidFill>
                <a:latin typeface="Calibri"/>
              </a:rPr>
              <a:t>KEY CUSTOMERS &amp; PARTNERS</a:t>
            </a:r>
            <a:endParaRPr lang="en-US" sz="1200" cap="all" dirty="0">
              <a:solidFill>
                <a:prstClr val="black"/>
              </a:solidFill>
              <a:latin typeface="Calibri"/>
            </a:endParaRPr>
          </a:p>
          <a:p>
            <a:pPr defTabSz="914079">
              <a:spcBef>
                <a:spcPts val="538"/>
              </a:spcBef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NASA | USDA | NGA | AEROVIRONMENT | USGS/DOI | FEMA | HALIFAX WATER | CARESTREAM HEALTH | MONSANTO  | NATIONAL LABS | CYTOVIVA | HIGHLAND PRECISION AGRICULTURE | RIT | ASD 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| EDGE DATA | CLOUDEO 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| HYSPEED COMPUTING | OGC | AMAZON | AIRBUS 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| NVIDIA 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| 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ESRI 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|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 DIGITAL GLOBE | PLANET | 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NOAA|NCAR|CIRES|CU|U 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Wisconsin| AER |Harris Corp Internal|  Raytheon |EUMETSAT |ESA |AUSBOM |UK MET Office| AFWA| NRL |NAVO|NREL |FNMOC|NPS| National Met Offices WW</a:t>
            </a:r>
          </a:p>
          <a:p>
            <a:pPr defTabSz="914079">
              <a:spcBef>
                <a:spcPts val="538"/>
              </a:spcBef>
            </a:pPr>
            <a:endParaRPr lang="en-US" sz="12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4400" y="3810501"/>
            <a:ext cx="4419600" cy="36932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b="1" cap="all" dirty="0">
                <a:solidFill>
                  <a:srgbClr val="C00000"/>
                </a:solidFill>
                <a:latin typeface="Calibri"/>
              </a:rPr>
              <a:t>USE </a:t>
            </a:r>
            <a:r>
              <a:rPr lang="en-US" b="1" cap="all" dirty="0" smtClean="0">
                <a:solidFill>
                  <a:srgbClr val="C00000"/>
                </a:solidFill>
                <a:latin typeface="Calibri"/>
              </a:rPr>
              <a:t>CASEs </a:t>
            </a:r>
            <a:endParaRPr lang="en-US" b="1" cap="all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49091" y="470647"/>
            <a:ext cx="3880862" cy="477042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r" defTabSz="914079"/>
            <a:r>
              <a:rPr lang="en-US" sz="2500" dirty="0" smtClean="0">
                <a:solidFill>
                  <a:prstClr val="white"/>
                </a:solidFill>
                <a:latin typeface="Calibri"/>
              </a:rPr>
              <a:t>Capabilities</a:t>
            </a:r>
            <a:endParaRPr lang="en-US" sz="25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1497" y="4463410"/>
            <a:ext cx="3824138" cy="2764827"/>
          </a:xfrm>
          <a:prstGeom prst="rect">
            <a:avLst/>
          </a:prstGeom>
          <a:noFill/>
        </p:spPr>
        <p:txBody>
          <a:bodyPr wrap="square" lIns="91407" tIns="45704" rIns="91407" bIns="45704" numCol="2" rtlCol="0">
            <a:spAutoFit/>
          </a:bodyPr>
          <a:lstStyle/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Best in Class </a:t>
            </a:r>
            <a:r>
              <a:rPr lang="en-US" sz="1100" dirty="0">
                <a:solidFill>
                  <a:prstClr val="black"/>
                </a:solidFill>
                <a:latin typeface="Calibri"/>
              </a:rPr>
              <a:t>I</a:t>
            </a: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mage </a:t>
            </a:r>
            <a:r>
              <a:rPr lang="en-US" sz="1100" dirty="0">
                <a:solidFill>
                  <a:prstClr val="black"/>
                </a:solidFill>
                <a:latin typeface="Calibri"/>
              </a:rPr>
              <a:t>A</a:t>
            </a: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nalytics 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LiDAR Feature Extraction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SAR Analytics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Leader in Spectral Processing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GPU Acceleration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Cloud Analytics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Medical Imaging and Microscopy</a:t>
            </a:r>
          </a:p>
          <a:p>
            <a:pPr defTabSz="914079">
              <a:spcBef>
                <a:spcPts val="538"/>
              </a:spcBef>
            </a:pPr>
            <a:endParaRPr lang="en-US" sz="1100" dirty="0" smtClean="0">
              <a:solidFill>
                <a:prstClr val="black"/>
              </a:solidFill>
              <a:latin typeface="Calibri"/>
            </a:endParaRPr>
          </a:p>
          <a:p>
            <a:pPr defTabSz="914079">
              <a:spcBef>
                <a:spcPts val="538"/>
              </a:spcBef>
            </a:pPr>
            <a:endParaRPr lang="en-US" sz="1100" dirty="0">
              <a:solidFill>
                <a:prstClr val="black"/>
              </a:solidFill>
              <a:latin typeface="Calibri"/>
            </a:endParaRPr>
          </a:p>
          <a:p>
            <a:pPr defTabSz="914079">
              <a:spcBef>
                <a:spcPts val="538"/>
              </a:spcBef>
            </a:pPr>
            <a:endParaRPr lang="en-US" sz="1100" dirty="0" smtClean="0">
              <a:solidFill>
                <a:prstClr val="black"/>
              </a:solidFill>
              <a:latin typeface="Calibri"/>
            </a:endParaRPr>
          </a:p>
          <a:p>
            <a:pPr defTabSz="914079">
              <a:spcBef>
                <a:spcPts val="538"/>
              </a:spcBef>
            </a:pPr>
            <a:endParaRPr lang="en-US" sz="1100" dirty="0">
              <a:solidFill>
                <a:prstClr val="black"/>
              </a:solidFill>
              <a:latin typeface="Calibri"/>
            </a:endParaRP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Commercialization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Esri Integration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Automation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Precision Agriculture SMEs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Numeric Modeling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Photogrammetry SME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Deep Learning/Machine Learning</a:t>
            </a:r>
          </a:p>
          <a:p>
            <a:pPr defTabSz="914079">
              <a:spcBef>
                <a:spcPts val="538"/>
              </a:spcBef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Meteorology SME</a:t>
            </a:r>
          </a:p>
          <a:p>
            <a:pPr defTabSz="914079">
              <a:spcBef>
                <a:spcPts val="538"/>
              </a:spcBef>
            </a:pPr>
            <a:endParaRPr lang="en-US" sz="1100" dirty="0" smtClean="0">
              <a:solidFill>
                <a:prstClr val="black"/>
              </a:solidFill>
              <a:latin typeface="Calibri"/>
            </a:endParaRPr>
          </a:p>
          <a:p>
            <a:pPr defTabSz="914079">
              <a:spcBef>
                <a:spcPts val="538"/>
              </a:spcBef>
            </a:pPr>
            <a:endParaRPr lang="en-US" sz="11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70594" y="4179821"/>
            <a:ext cx="4171017" cy="2128756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Precision Agriculture</a:t>
            </a:r>
            <a:endParaRPr lang="en-US" sz="1100" dirty="0">
              <a:solidFill>
                <a:prstClr val="black"/>
              </a:solidFill>
              <a:latin typeface="Calibri"/>
            </a:endParaRP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Utility Inspections</a:t>
            </a: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Infrastructure Reconnaissance</a:t>
            </a: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Damage Assessment</a:t>
            </a: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Insurance Verification and Reports</a:t>
            </a: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Research &amp; Development</a:t>
            </a: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Weather and Climate</a:t>
            </a: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MORE…</a:t>
            </a: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endParaRPr lang="en-US" sz="11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607" y="269597"/>
            <a:ext cx="5270973" cy="707854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HARRIS GEOSPATIAL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312869" y="2864829"/>
            <a:ext cx="4381136" cy="1060802"/>
            <a:chOff x="610108" y="2428632"/>
            <a:chExt cx="10872708" cy="3183398"/>
          </a:xfrm>
        </p:grpSpPr>
        <p:pic>
          <p:nvPicPr>
            <p:cNvPr id="79" name="Picture 78" descr="VIS_Product_offering_box_IDL.jpg"/>
            <p:cNvPicPr>
              <a:picLocks noChangeAspect="1"/>
            </p:cNvPicPr>
            <p:nvPr/>
          </p:nvPicPr>
          <p:blipFill rotWithShape="1">
            <a:blip r:embed="rId3" cstate="print"/>
            <a:srcRect t="-1" r="23979" b="1649"/>
            <a:stretch/>
          </p:blipFill>
          <p:spPr>
            <a:xfrm>
              <a:off x="2840930" y="2428633"/>
              <a:ext cx="2111143" cy="227786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80" name="TextBox 79"/>
            <p:cNvSpPr txBox="1"/>
            <p:nvPr/>
          </p:nvSpPr>
          <p:spPr>
            <a:xfrm>
              <a:off x="3083700" y="4826955"/>
              <a:ext cx="1625599" cy="785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 b="1">
                  <a:solidFill>
                    <a:srgbClr val="D4272E"/>
                  </a:solidFill>
                  <a:latin typeface="+mn-lt"/>
                </a:defRPr>
              </a:lvl1pPr>
            </a:lstStyle>
            <a:p>
              <a:pPr algn="ctr" defTabSz="914309"/>
              <a:r>
                <a:rPr lang="en-US" sz="1100" b="0" dirty="0">
                  <a:solidFill>
                    <a:srgbClr val="4F81BD"/>
                  </a:solidFill>
                </a:rPr>
                <a:t>IDL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140387" y="4753193"/>
              <a:ext cx="2111143" cy="785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09"/>
              <a:r>
                <a:rPr lang="en-US" sz="1100" dirty="0" smtClean="0">
                  <a:solidFill>
                    <a:srgbClr val="4F81BD"/>
                  </a:solidFill>
                </a:rPr>
                <a:t>LiDAR</a:t>
              </a:r>
              <a:endParaRPr lang="en-US" sz="1100" dirty="0">
                <a:solidFill>
                  <a:srgbClr val="4F81BD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90878" y="4826955"/>
              <a:ext cx="2030371" cy="785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09"/>
              <a:r>
                <a:rPr lang="en-US" sz="1100" dirty="0">
                  <a:solidFill>
                    <a:srgbClr val="4F81BD"/>
                  </a:solidFill>
                </a:rPr>
                <a:t>ENVI</a:t>
              </a:r>
            </a:p>
          </p:txBody>
        </p:sp>
        <p:pic>
          <p:nvPicPr>
            <p:cNvPr id="83" name="Picture 82" descr="VIS_Product_offering_box_ENVI.jpg"/>
            <p:cNvPicPr>
              <a:picLocks noChangeAspect="1"/>
            </p:cNvPicPr>
            <p:nvPr/>
          </p:nvPicPr>
          <p:blipFill rotWithShape="1">
            <a:blip r:embed="rId4" cstate="print"/>
            <a:srcRect t="-1" r="22040" b="-858"/>
            <a:stretch/>
          </p:blipFill>
          <p:spPr>
            <a:xfrm>
              <a:off x="610108" y="2428633"/>
              <a:ext cx="2111143" cy="2277863"/>
            </a:xfrm>
            <a:prstGeom prst="rect">
              <a:avLst/>
            </a:prstGeom>
            <a:ln w="12700">
              <a:solidFill>
                <a:schemeClr val="bg1"/>
              </a:solidFill>
            </a:ln>
          </p:spPr>
        </p:pic>
        <p:pic>
          <p:nvPicPr>
            <p:cNvPr id="84" name="Picture 83" descr="Jagwire_image.png"/>
            <p:cNvPicPr>
              <a:picLocks noChangeAspect="1"/>
            </p:cNvPicPr>
            <p:nvPr/>
          </p:nvPicPr>
          <p:blipFill rotWithShape="1">
            <a:blip r:embed="rId5" cstate="print"/>
            <a:srcRect l="11775" t="22706" r="53383" b="296"/>
            <a:stretch/>
          </p:blipFill>
          <p:spPr>
            <a:xfrm>
              <a:off x="5071751" y="2428632"/>
              <a:ext cx="2111143" cy="226912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85" name="TextBox 84"/>
            <p:cNvSpPr txBox="1"/>
            <p:nvPr/>
          </p:nvSpPr>
          <p:spPr>
            <a:xfrm>
              <a:off x="4773328" y="4826955"/>
              <a:ext cx="2707990" cy="785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 b="1">
                  <a:solidFill>
                    <a:srgbClr val="D4272E"/>
                  </a:solidFill>
                  <a:latin typeface="+mn-lt"/>
                </a:defRPr>
              </a:lvl1pPr>
            </a:lstStyle>
            <a:p>
              <a:pPr algn="ctr" defTabSz="914309"/>
              <a:r>
                <a:rPr lang="en-US" sz="1100" b="0" dirty="0">
                  <a:solidFill>
                    <a:srgbClr val="4F81BD"/>
                  </a:solidFill>
                </a:rPr>
                <a:t>JAGWIRE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9371673" y="4826955"/>
              <a:ext cx="2111143" cy="785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09"/>
              <a:r>
                <a:rPr lang="en-US" sz="1100" dirty="0" smtClean="0">
                  <a:solidFill>
                    <a:srgbClr val="4F81BD"/>
                  </a:solidFill>
                </a:rPr>
                <a:t>Sarscape</a:t>
              </a:r>
              <a:endParaRPr lang="en-US" sz="1100" dirty="0">
                <a:solidFill>
                  <a:srgbClr val="4F81BD"/>
                </a:solidFill>
              </a:endParaRPr>
            </a:p>
          </p:txBody>
        </p:sp>
      </p:grpSp>
      <p:pic>
        <p:nvPicPr>
          <p:cNvPr id="87" name="Picture 86" descr="LiDAR_chapter_slid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09584" y="2864829"/>
            <a:ext cx="773641" cy="750283"/>
          </a:xfrm>
          <a:prstGeom prst="rect">
            <a:avLst/>
          </a:prstGeom>
        </p:spPr>
      </p:pic>
      <p:pic>
        <p:nvPicPr>
          <p:cNvPr id="88" name="Picture 2" descr="http://earth.esa.int/applications/data_util/SARDOCS/_icons/inta_first_ER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631" y="2864829"/>
            <a:ext cx="778009" cy="74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939" y="4278750"/>
            <a:ext cx="1021672" cy="176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524750" y="6496493"/>
            <a:ext cx="1347332" cy="361507"/>
          </a:xfrm>
          <a:prstGeom prst="rect">
            <a:avLst/>
          </a:prstGeom>
          <a:solidFill>
            <a:srgbClr val="CF102D"/>
          </a:solidFill>
          <a:ln>
            <a:solidFill>
              <a:srgbClr val="CF1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4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5" y="1008529"/>
            <a:ext cx="4551974" cy="2046682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>
              <a:spcBef>
                <a:spcPts val="538"/>
              </a:spcBef>
            </a:pPr>
            <a:r>
              <a:rPr lang="en-US" b="1" dirty="0" smtClean="0">
                <a:solidFill>
                  <a:srgbClr val="C00000"/>
                </a:solidFill>
                <a:latin typeface="Calibri"/>
              </a:rPr>
              <a:t>Key Geospatial Tools For Wx and Oceans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HDF/NetCDF template support in ENVI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Support GLT and full disk data projections with GOES-16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Animations of very large data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Scalable, source code agnostic enterprise infrastructure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Data provisioning: Harris Geospatial Market Place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ExactAIS global </a:t>
            </a:r>
            <a:r>
              <a:rPr lang="en-US" sz="1400" dirty="0">
                <a:solidFill>
                  <a:prstClr val="black"/>
                </a:solidFill>
                <a:latin typeface="Calibri"/>
              </a:rPr>
              <a:t>s</a:t>
            </a: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hip tracking service</a:t>
            </a: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4299" y="3758625"/>
            <a:ext cx="4343400" cy="36932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b="1" cap="all" dirty="0" smtClean="0">
                <a:solidFill>
                  <a:srgbClr val="C00000"/>
                </a:solidFill>
                <a:latin typeface="Calibri"/>
              </a:rPr>
              <a:t>USAGE OVERVIEW</a:t>
            </a:r>
            <a:endParaRPr lang="en-US" b="1" cap="all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1057326"/>
            <a:ext cx="4419600" cy="36932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b="1" cap="all" dirty="0">
                <a:solidFill>
                  <a:srgbClr val="C00000"/>
                </a:solidFill>
                <a:latin typeface="Calibri"/>
              </a:rPr>
              <a:t>USE </a:t>
            </a:r>
            <a:r>
              <a:rPr lang="en-US" b="1" cap="all" dirty="0" smtClean="0">
                <a:solidFill>
                  <a:srgbClr val="C00000"/>
                </a:solidFill>
                <a:latin typeface="Calibri"/>
              </a:rPr>
              <a:t>CASEs </a:t>
            </a:r>
            <a:endParaRPr lang="en-US" b="1" cap="all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49091" y="470647"/>
            <a:ext cx="3880862" cy="477042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r" defTabSz="914079"/>
            <a:r>
              <a:rPr lang="en-US" sz="2500" dirty="0" smtClean="0">
                <a:solidFill>
                  <a:prstClr val="white"/>
                </a:solidFill>
                <a:latin typeface="Calibri"/>
              </a:rPr>
              <a:t>Wx Capabilities</a:t>
            </a:r>
            <a:endParaRPr lang="en-US" sz="25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7577" y="4042220"/>
            <a:ext cx="4556844" cy="3023872"/>
          </a:xfrm>
          <a:prstGeom prst="rect">
            <a:avLst/>
          </a:prstGeom>
          <a:noFill/>
        </p:spPr>
        <p:txBody>
          <a:bodyPr wrap="square" lIns="91407" tIns="45704" rIns="91407" bIns="45704" numCol="1" rtlCol="0">
            <a:spAutoFit/>
          </a:bodyPr>
          <a:lstStyle/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NOAA has a site license for IDL—NASA has BPA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Virtual machine for sharable IDL Execution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ENVI/IDL task engine for scaling data production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Capable of large volume data production, highly optimized code, parallelizable and GPUs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Deep learning capabilities, robust and operational— Wet road/dry road detection, Wx Trends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endParaRPr lang="en-US" sz="1100" dirty="0" smtClean="0">
              <a:solidFill>
                <a:prstClr val="black"/>
              </a:solidFill>
              <a:latin typeface="Calibri"/>
            </a:endParaRP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endParaRPr lang="en-US" sz="1100" dirty="0" smtClean="0">
              <a:solidFill>
                <a:prstClr val="black"/>
              </a:solidFill>
              <a:latin typeface="Calibri"/>
            </a:endParaRPr>
          </a:p>
          <a:p>
            <a:pPr lvl="1" defTabSz="914079">
              <a:spcBef>
                <a:spcPts val="538"/>
              </a:spcBef>
            </a:pPr>
            <a:endParaRPr lang="en-US" sz="1100" dirty="0" smtClean="0">
              <a:solidFill>
                <a:prstClr val="black"/>
              </a:solidFill>
              <a:latin typeface="Calibri"/>
            </a:endParaRP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endParaRPr lang="en-US" sz="1100" dirty="0" smtClean="0">
              <a:solidFill>
                <a:prstClr val="black"/>
              </a:solidFill>
              <a:latin typeface="Calibri"/>
            </a:endParaRPr>
          </a:p>
          <a:p>
            <a:pPr defTabSz="914079">
              <a:spcBef>
                <a:spcPts val="538"/>
              </a:spcBef>
            </a:pPr>
            <a:endParaRPr lang="en-US" sz="11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4004" y="1493052"/>
            <a:ext cx="3970351" cy="1195167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Weather Workbench 3-D and 4-D Visualization</a:t>
            </a:r>
            <a:endParaRPr lang="en-US" sz="1100" dirty="0">
              <a:solidFill>
                <a:prstClr val="black"/>
              </a:solidFill>
              <a:latin typeface="Calibri"/>
            </a:endParaRP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NOAA Hazard Mapping System Interface</a:t>
            </a: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NOAA Study on cloud deployment of radiometric correction</a:t>
            </a: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Helios Traffic Camera Network for hyperlocal Wx</a:t>
            </a:r>
          </a:p>
          <a:p>
            <a:pPr marL="256372" indent="-256372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Plots, Charts, Graphics for NOAA NESDIS, STAR, OAR</a:t>
            </a:r>
            <a:endParaRPr lang="en-US" sz="11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607" y="269597"/>
            <a:ext cx="5270973" cy="707854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HARRIS GEOSPATIAL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4927" y="2950991"/>
            <a:ext cx="2169823" cy="3132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1"/>
          <p:cNvSpPr/>
          <p:nvPr/>
        </p:nvSpPr>
        <p:spPr>
          <a:xfrm>
            <a:off x="7524750" y="6496493"/>
            <a:ext cx="1347332" cy="361507"/>
          </a:xfrm>
          <a:prstGeom prst="rect">
            <a:avLst/>
          </a:prstGeom>
          <a:solidFill>
            <a:srgbClr val="CF102D"/>
          </a:solidFill>
          <a:ln>
            <a:solidFill>
              <a:srgbClr val="CF1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6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672" y="6208205"/>
            <a:ext cx="1607410" cy="60354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0606" y="269597"/>
            <a:ext cx="8354263" cy="707854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Scientific Data Support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4750" y="6496493"/>
            <a:ext cx="1347332" cy="361507"/>
          </a:xfrm>
          <a:prstGeom prst="rect">
            <a:avLst/>
          </a:prstGeom>
          <a:solidFill>
            <a:srgbClr val="CF102D"/>
          </a:solidFill>
          <a:ln>
            <a:solidFill>
              <a:srgbClr val="CF1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47650" y="1172492"/>
            <a:ext cx="4457700" cy="2287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079">
              <a:spcBef>
                <a:spcPts val="538"/>
              </a:spcBef>
            </a:pPr>
            <a:r>
              <a:rPr lang="en-US" b="1" dirty="0" smtClean="0">
                <a:solidFill>
                  <a:srgbClr val="C00000"/>
                </a:solidFill>
                <a:latin typeface="Calibri"/>
              </a:rPr>
              <a:t>IDL has long supported NetCDF/HDF 5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Legacy NASA, NOAA support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Typically needed to understand the format to read and write files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Required users not only to be scientists, but also experts in a file format</a:t>
            </a: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362" name="Picture 2" descr="http://www.harrisgeospatial.com/docs/h5browser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3193223"/>
            <a:ext cx="4111461" cy="331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16" t="9370" r="14765" b="4739"/>
          <a:stretch/>
        </p:blipFill>
        <p:spPr bwMode="auto">
          <a:xfrm>
            <a:off x="4724400" y="850246"/>
            <a:ext cx="2038350" cy="589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53" t="10417" r="10313" b="2635"/>
          <a:stretch/>
        </p:blipFill>
        <p:spPr bwMode="auto">
          <a:xfrm>
            <a:off x="6762750" y="814023"/>
            <a:ext cx="2466976" cy="5962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67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672" y="6208205"/>
            <a:ext cx="1607410" cy="60354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0607" y="269597"/>
            <a:ext cx="8354263" cy="707854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IDL GOES16  Map Projection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4750" y="6496493"/>
            <a:ext cx="1347332" cy="361507"/>
          </a:xfrm>
          <a:prstGeom prst="rect">
            <a:avLst/>
          </a:prstGeom>
          <a:solidFill>
            <a:srgbClr val="CF102D"/>
          </a:solidFill>
          <a:ln>
            <a:solidFill>
              <a:srgbClr val="CF1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289" name="Picture 2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2" y="2347913"/>
            <a:ext cx="6675438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38175" y="1008529"/>
            <a:ext cx="7296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ENVI users ArcGIS Projection Engine and doesn’t handle full disk data as </a:t>
            </a:r>
            <a:r>
              <a:rPr lang="en-US" dirty="0" err="1"/>
              <a:t>accuratly</a:t>
            </a:r>
            <a:r>
              <a:rPr lang="en-US" dirty="0"/>
              <a:t>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IDL 8.6.1 Added specific GOES16 projection for more </a:t>
            </a:r>
            <a:r>
              <a:rPr lang="en-US" dirty="0" err="1"/>
              <a:t>accuratly</a:t>
            </a:r>
            <a:r>
              <a:rPr lang="en-US" dirty="0"/>
              <a:t> overlaying </a:t>
            </a:r>
            <a:r>
              <a:rPr lang="en-US" dirty="0" err="1"/>
              <a:t>rasters</a:t>
            </a:r>
            <a:r>
              <a:rPr lang="en-US" dirty="0"/>
              <a:t> on full disk data</a:t>
            </a:r>
          </a:p>
        </p:txBody>
      </p:sp>
    </p:spTree>
    <p:extLst>
      <p:ext uri="{BB962C8B-B14F-4D97-AF65-F5344CB8AC3E}">
        <p14:creationId xmlns:p14="http://schemas.microsoft.com/office/powerpoint/2010/main" val="125846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672" y="6208205"/>
            <a:ext cx="1607410" cy="60354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0607" y="269597"/>
            <a:ext cx="8354263" cy="707854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VIIRS Support in ENVI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4750" y="6496493"/>
            <a:ext cx="1347332" cy="361507"/>
          </a:xfrm>
          <a:prstGeom prst="rect">
            <a:avLst/>
          </a:prstGeom>
          <a:solidFill>
            <a:srgbClr val="CF102D"/>
          </a:solidFill>
          <a:ln>
            <a:solidFill>
              <a:srgbClr val="CF1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47650" y="1172492"/>
            <a:ext cx="4457700" cy="3749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079">
              <a:spcBef>
                <a:spcPts val="538"/>
              </a:spcBef>
            </a:pPr>
            <a:r>
              <a:rPr lang="en-US" b="1" dirty="0" smtClean="0">
                <a:solidFill>
                  <a:srgbClr val="C00000"/>
                </a:solidFill>
                <a:latin typeface="Calibri"/>
              </a:rPr>
              <a:t>ENVI and HDF/NETCDF</a:t>
            </a:r>
          </a:p>
          <a:p>
            <a:pPr marL="285750" indent="-2857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Calibri"/>
              </a:rPr>
              <a:t>ENVI had supported Landsat HDF</a:t>
            </a:r>
          </a:p>
          <a:p>
            <a:pPr marL="285750" indent="-2857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Calibri"/>
              </a:rPr>
              <a:t>Added improved HDF support for Suomi NPP VIIRS data</a:t>
            </a:r>
          </a:p>
          <a:p>
            <a:pPr marL="285750" indent="-2857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Calibri"/>
              </a:rPr>
              <a:t>Including </a:t>
            </a:r>
          </a:p>
          <a:p>
            <a:pPr marL="742950" lvl="1" indent="-2857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Calibri"/>
              </a:rPr>
              <a:t>Bowtie correction</a:t>
            </a:r>
          </a:p>
          <a:p>
            <a:pPr marL="742950" lvl="1" indent="-2857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Calibri"/>
              </a:rPr>
              <a:t>Calibration</a:t>
            </a:r>
          </a:p>
          <a:p>
            <a:pPr marL="742950" lvl="1" indent="-2857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Calibri"/>
              </a:rPr>
              <a:t>SDR and EDR support</a:t>
            </a:r>
          </a:p>
          <a:p>
            <a:pPr marL="742950" lvl="1" indent="-2857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600" b="1" dirty="0" err="1" smtClean="0">
                <a:latin typeface="Calibri"/>
              </a:rPr>
              <a:t>Reprojection</a:t>
            </a:r>
            <a:endParaRPr lang="en-US" sz="1600" b="1" dirty="0" smtClean="0">
              <a:latin typeface="Calibri"/>
            </a:endParaRPr>
          </a:p>
          <a:p>
            <a:pPr marL="742950" lvl="1" indent="-2857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r>
              <a:rPr lang="en-US" sz="1600" b="1" dirty="0" err="1" smtClean="0">
                <a:latin typeface="Calibri"/>
              </a:rPr>
              <a:t>Visualiations</a:t>
            </a:r>
            <a:endParaRPr lang="en-US" sz="1600" b="1" dirty="0" smtClean="0">
              <a:latin typeface="Calibri"/>
            </a:endParaRPr>
          </a:p>
          <a:p>
            <a:pPr marL="285750" indent="-2857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endParaRPr lang="en-US" sz="1600" dirty="0">
              <a:solidFill>
                <a:prstClr val="black"/>
              </a:solidFill>
              <a:latin typeface="Calibri"/>
            </a:endParaRPr>
          </a:p>
          <a:p>
            <a:pPr marL="171450" indent="-171450" defTabSz="914079">
              <a:spcBef>
                <a:spcPts val="538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2" descr="Power Outages in Washington, DC Are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1357" y="2524125"/>
            <a:ext cx="5243513" cy="3495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770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6310" t="32292" r="34407" b="13542"/>
          <a:stretch>
            <a:fillRect/>
          </a:stretch>
        </p:blipFill>
        <p:spPr bwMode="auto">
          <a:xfrm>
            <a:off x="4505325" y="1362789"/>
            <a:ext cx="4432788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0692"/>
            <a:ext cx="8229600" cy="100515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Calibration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419725" y="2791182"/>
            <a:ext cx="1676400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3850" y="1181100"/>
            <a:ext cx="4038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Calibration applied upon opening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Calibration options are context dependant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Depending on image opened, Images are processed to radiance, reflectance, brightness temperature, or albedo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Calibration parameters are applied to each granule (if they are different)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Images are then displayed with the granules together as full image without granule separation lines</a:t>
            </a:r>
          </a:p>
        </p:txBody>
      </p:sp>
    </p:spTree>
    <p:extLst>
      <p:ext uri="{BB962C8B-B14F-4D97-AF65-F5344CB8AC3E}">
        <p14:creationId xmlns:p14="http://schemas.microsoft.com/office/powerpoint/2010/main" val="181349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12031" y="-19923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767" y="117919"/>
            <a:ext cx="8229600" cy="1005158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Bowtie Correction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19176" y="988606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anose="020F0502020204030204" pitchFamily="34" charset="0"/>
              </a:rPr>
              <a:t>Step 1: Determine Pixel size, Tie Points, and extents of image</a:t>
            </a:r>
          </a:p>
          <a:p>
            <a:r>
              <a:rPr lang="en-US" sz="1600" dirty="0" smtClean="0">
                <a:latin typeface="Calibri" panose="020F0502020204030204" pitchFamily="34" charset="0"/>
              </a:rPr>
              <a:t>Step 2: Map the GLT data values to a regular geographic grid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32" name="Arc 31"/>
          <p:cNvSpPr/>
          <p:nvPr/>
        </p:nvSpPr>
        <p:spPr>
          <a:xfrm rot="-2700000">
            <a:off x="2738119" y="1385492"/>
            <a:ext cx="2417813" cy="3856071"/>
          </a:xfrm>
          <a:prstGeom prst="arc">
            <a:avLst>
              <a:gd name="adj1" fmla="val 14968601"/>
              <a:gd name="adj2" fmla="val 578038"/>
            </a:avLst>
          </a:prstGeom>
          <a:ln w="38100">
            <a:solidFill>
              <a:srgbClr val="C0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981074" y="1923164"/>
            <a:ext cx="6819902" cy="4404307"/>
            <a:chOff x="457200" y="1357782"/>
            <a:chExt cx="7467600" cy="5271618"/>
          </a:xfrm>
        </p:grpSpPr>
        <p:grpSp>
          <p:nvGrpSpPr>
            <p:cNvPr id="26" name="Group 25"/>
            <p:cNvGrpSpPr/>
            <p:nvPr/>
          </p:nvGrpSpPr>
          <p:grpSpPr>
            <a:xfrm>
              <a:off x="4876800" y="2133600"/>
              <a:ext cx="2438400" cy="1905000"/>
              <a:chOff x="914400" y="1905000"/>
              <a:chExt cx="2438400" cy="19050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914400" y="1905000"/>
                <a:ext cx="2438400" cy="1905000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1676400" y="1905000"/>
                <a:ext cx="0" cy="1905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2590800" y="1905000"/>
                <a:ext cx="0" cy="1905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914400" y="2514600"/>
                <a:ext cx="24384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914400" y="3200400"/>
                <a:ext cx="24384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43" name="Rectangle 42"/>
            <p:cNvSpPr/>
            <p:nvPr/>
          </p:nvSpPr>
          <p:spPr>
            <a:xfrm>
              <a:off x="5638800" y="2743200"/>
              <a:ext cx="914400" cy="6858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 rot="967246">
              <a:off x="978532" y="2053673"/>
              <a:ext cx="2438400" cy="1905000"/>
              <a:chOff x="914400" y="1905000"/>
              <a:chExt cx="2438400" cy="19050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914400" y="1905000"/>
                <a:ext cx="2438400" cy="1905000"/>
              </a:xfrm>
              <a:prstGeom prst="rect">
                <a:avLst/>
              </a:prstGeom>
              <a:gradFill>
                <a:gsLst>
                  <a:gs pos="25000">
                    <a:srgbClr val="5988C4"/>
                  </a:gs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</a:gradFill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1676400" y="1905000"/>
                <a:ext cx="0" cy="1905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2590800" y="1905000"/>
                <a:ext cx="0" cy="1905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914400" y="2514600"/>
                <a:ext cx="24384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914400" y="3200400"/>
                <a:ext cx="24384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33" name="Arc 32"/>
            <p:cNvSpPr/>
            <p:nvPr/>
          </p:nvSpPr>
          <p:spPr>
            <a:xfrm rot="18900000">
              <a:off x="2763298" y="1357782"/>
              <a:ext cx="3340655" cy="4849338"/>
            </a:xfrm>
            <a:prstGeom prst="arc">
              <a:avLst>
                <a:gd name="adj1" fmla="val 14968601"/>
                <a:gd name="adj2" fmla="val 578038"/>
              </a:avLst>
            </a:prstGeom>
            <a:ln w="38100">
              <a:solidFill>
                <a:srgbClr val="C00000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57200" y="4267200"/>
              <a:ext cx="7467600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Step 3: Interpolation—Weighted Distance or NN</a:t>
              </a:r>
              <a:endParaRPr lang="en-US" dirty="0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3352800" y="4724400"/>
              <a:ext cx="2438400" cy="1905000"/>
              <a:chOff x="914400" y="1905000"/>
              <a:chExt cx="2438400" cy="1905000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914400" y="1905000"/>
                <a:ext cx="2438400" cy="1905000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>
                <a:off x="1676400" y="1905000"/>
                <a:ext cx="0" cy="1905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2590800" y="1905000"/>
                <a:ext cx="0" cy="1905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914400" y="2514600"/>
                <a:ext cx="24384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914400" y="3200400"/>
                <a:ext cx="24384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42" name="Rectangle 41"/>
            <p:cNvSpPr/>
            <p:nvPr/>
          </p:nvSpPr>
          <p:spPr>
            <a:xfrm>
              <a:off x="4114800" y="5334000"/>
              <a:ext cx="914400" cy="6858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 rot="946257">
              <a:off x="1684681" y="2635351"/>
              <a:ext cx="993723" cy="759299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114800" y="5334000"/>
              <a:ext cx="914400" cy="685800"/>
            </a:xfrm>
            <a:prstGeom prst="rect">
              <a:avLst/>
            </a:prstGeom>
            <a:solidFill>
              <a:schemeClr val="tx2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Arc 33"/>
          <p:cNvSpPr/>
          <p:nvPr/>
        </p:nvSpPr>
        <p:spPr>
          <a:xfrm rot="-2700000">
            <a:off x="3405424" y="2263545"/>
            <a:ext cx="3933352" cy="5226509"/>
          </a:xfrm>
          <a:prstGeom prst="arc">
            <a:avLst>
              <a:gd name="adj1" fmla="val 14968601"/>
              <a:gd name="adj2" fmla="val 578038"/>
            </a:avLst>
          </a:prstGeom>
          <a:ln w="38100">
            <a:solidFill>
              <a:srgbClr val="C0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0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DLcfTempFile149470575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0616"/>
            <a:ext cx="9144000" cy="56167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25434" y="-19924"/>
            <a:ext cx="9169433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4303" y="117918"/>
            <a:ext cx="8252490" cy="100515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mtClean="0">
                <a:solidFill>
                  <a:schemeClr val="bg1"/>
                </a:solidFill>
                <a:latin typeface="Calibri" panose="020F0502020204030204" pitchFamily="34" charset="0"/>
              </a:rPr>
              <a:t>Bowtie Correction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76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DLcfTempFile1494705760"/>
          <p:cNvPicPr>
            <a:picLocks noChangeAspect="1"/>
          </p:cNvPicPr>
          <p:nvPr/>
        </p:nvPicPr>
        <p:blipFill rotWithShape="1">
          <a:blip r:embed="rId3" cstate="print"/>
          <a:srcRect l="10729"/>
          <a:stretch/>
        </p:blipFill>
        <p:spPr>
          <a:xfrm>
            <a:off x="607694" y="1123076"/>
            <a:ext cx="7669532" cy="52772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25434" y="-19924"/>
            <a:ext cx="9169433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4303" y="117918"/>
            <a:ext cx="8252490" cy="100515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mtClean="0">
                <a:solidFill>
                  <a:schemeClr val="bg1"/>
                </a:solidFill>
                <a:latin typeface="Calibri" panose="020F0502020204030204" pitchFamily="34" charset="0"/>
              </a:rPr>
              <a:t>Bowtie Correction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73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DLcfTempFile149470576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145" y="1123076"/>
            <a:ext cx="8479648" cy="52086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25434" y="-19924"/>
            <a:ext cx="9169433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4303" y="117918"/>
            <a:ext cx="8252490" cy="100515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mtClean="0">
                <a:solidFill>
                  <a:schemeClr val="bg1"/>
                </a:solidFill>
                <a:latin typeface="Calibri" panose="020F0502020204030204" pitchFamily="34" charset="0"/>
              </a:rPr>
              <a:t>Bowtie Correction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5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5434" y="-19924"/>
            <a:ext cx="9169433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ENVI 5.4: Dataset Browser</a:t>
            </a: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95269" y="1187450"/>
            <a:ext cx="8328025" cy="528161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Easily </a:t>
            </a:r>
            <a:r>
              <a:rPr lang="en-US" dirty="0"/>
              <a:t>build new ENVI rasters that contain a combination of scientific data, attributes, and latitude/longitude information from HDF and NetCDF files</a:t>
            </a:r>
            <a:r>
              <a:rPr lang="en-US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Map attributes </a:t>
            </a:r>
            <a:r>
              <a:rPr lang="en-US" dirty="0"/>
              <a:t>from the source dataset to standard ENVI header fields.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Add standard </a:t>
            </a:r>
            <a:r>
              <a:rPr lang="en-US" dirty="0"/>
              <a:t>ENVI header fields to the new raster with known metadata values.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Select latitude </a:t>
            </a:r>
            <a:r>
              <a:rPr lang="en-US" dirty="0"/>
              <a:t>and longitude datasets from the source file and add them to a Geographic Information folder in the Raster Builder.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Create </a:t>
            </a:r>
            <a:r>
              <a:rPr lang="en-US" dirty="0"/>
              <a:t>XML templates for reading data in </a:t>
            </a:r>
            <a:r>
              <a:rPr lang="en-US" dirty="0" smtClean="0"/>
              <a:t>HDF4, HDF5 </a:t>
            </a:r>
            <a:r>
              <a:rPr lang="en-US" dirty="0"/>
              <a:t>and NetCDF-3 datasets. </a:t>
            </a:r>
            <a:r>
              <a:rPr lang="en-US" dirty="0" smtClean="0"/>
              <a:t>Using </a:t>
            </a:r>
            <a:r>
              <a:rPr lang="en-US" dirty="0"/>
              <a:t>a template prevents you from having to use the Dataset Browser to re-define the raster and metadata for every file.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4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252815" y="1206502"/>
            <a:ext cx="8393978" cy="26892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 smtClean="0"/>
              <a:t>Easily </a:t>
            </a:r>
            <a:r>
              <a:rPr lang="en-US" sz="1800" b="0" dirty="0"/>
              <a:t>build new ENVI rasters that contain a combination of scientific data, attributes, and latitude/longitude information from HDF and NetCDF files</a:t>
            </a:r>
            <a:r>
              <a:rPr lang="en-US" sz="1800" b="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 smtClean="0"/>
              <a:t>Map attributes </a:t>
            </a:r>
            <a:r>
              <a:rPr lang="en-US" sz="1800" b="0" dirty="0"/>
              <a:t>from the source dataset to standard ENVI header fields.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 smtClean="0"/>
              <a:t>Select latitude </a:t>
            </a:r>
            <a:r>
              <a:rPr lang="en-US" sz="1800" b="0" dirty="0"/>
              <a:t>and longitude datasets from the source file and add them to a Geographic Information folder in the Raster Builder.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 smtClean="0"/>
              <a:t>Create </a:t>
            </a:r>
            <a:r>
              <a:rPr lang="en-US" sz="1800" b="0" dirty="0"/>
              <a:t>XML templates for reading data in </a:t>
            </a:r>
            <a:r>
              <a:rPr lang="en-US" sz="1800" b="0" dirty="0" smtClean="0"/>
              <a:t>HDF4, HDF5 </a:t>
            </a:r>
            <a:r>
              <a:rPr lang="en-US" sz="1800" b="0" dirty="0"/>
              <a:t>and NetCDF-3 datasets. </a:t>
            </a:r>
            <a:r>
              <a:rPr lang="en-US" sz="1800" b="0" dirty="0" smtClean="0"/>
              <a:t>Using </a:t>
            </a:r>
            <a:r>
              <a:rPr lang="en-US" sz="1800" b="0" dirty="0"/>
              <a:t>a template prevents you from having to use the Dataset Browser to re-define the raster and metadata for every file. </a:t>
            </a:r>
            <a:endParaRPr lang="en-US" sz="18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 smtClean="0"/>
              <a:t>Use GLT and other information to </a:t>
            </a:r>
            <a:r>
              <a:rPr lang="en-US" sz="1800" b="0" dirty="0" err="1" smtClean="0"/>
              <a:t>reproject</a:t>
            </a:r>
            <a:r>
              <a:rPr lang="en-US" sz="1800" b="0" dirty="0" smtClean="0"/>
              <a:t> data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2" y="-1"/>
            <a:ext cx="9169433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94303" y="117918"/>
            <a:ext cx="8252490" cy="100515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ENVI 5.4: Dataset Browser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87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672" y="6208205"/>
            <a:ext cx="1607410" cy="60354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0607" y="269597"/>
            <a:ext cx="8354263" cy="707854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NetCDF/HDF5 Browser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4750" y="6496493"/>
            <a:ext cx="1347332" cy="361507"/>
          </a:xfrm>
          <a:prstGeom prst="rect">
            <a:avLst/>
          </a:prstGeom>
          <a:solidFill>
            <a:srgbClr val="CF102D"/>
          </a:solidFill>
          <a:ln>
            <a:solidFill>
              <a:srgbClr val="CF1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" descr="image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170" y="4419535"/>
            <a:ext cx="2944186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9"/>
          <p:cNvPicPr>
            <a:picLocks noChangeAspect="1" noChangeArrowheads="1"/>
          </p:cNvPicPr>
          <p:nvPr/>
        </p:nvPicPr>
        <p:blipFill>
          <a:blip r:embed="rId5" cstate="print"/>
          <a:srcRect l="4918" t="9550" r="4918" b="10227"/>
          <a:stretch>
            <a:fillRect/>
          </a:stretch>
        </p:blipFill>
        <p:spPr bwMode="auto">
          <a:xfrm>
            <a:off x="2108603" y="3056592"/>
            <a:ext cx="1473472" cy="1252452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81" y="1008529"/>
            <a:ext cx="8288113" cy="5696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56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672" y="6208205"/>
            <a:ext cx="1607410" cy="60354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0607" y="269597"/>
            <a:ext cx="8354263" cy="707854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What Does ENVI Get You?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4750" y="6496493"/>
            <a:ext cx="1347332" cy="361507"/>
          </a:xfrm>
          <a:prstGeom prst="rect">
            <a:avLst/>
          </a:prstGeom>
          <a:solidFill>
            <a:srgbClr val="CF102D"/>
          </a:solidFill>
          <a:ln>
            <a:solidFill>
              <a:srgbClr val="CF1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" descr="image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63" y="2370896"/>
            <a:ext cx="7629187" cy="4409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76694" y="1143000"/>
            <a:ext cx="74217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Verticle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Profiles into Layers like Atmospheric Pressure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Color tables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Export to other formats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Export to ArcGIS for Map Authoring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29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672" y="6208205"/>
            <a:ext cx="1607410" cy="60354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0607" y="269597"/>
            <a:ext cx="8354263" cy="707854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What does ENVI get you?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4750" y="6496493"/>
            <a:ext cx="1347332" cy="361507"/>
          </a:xfrm>
          <a:prstGeom prst="rect">
            <a:avLst/>
          </a:prstGeom>
          <a:solidFill>
            <a:srgbClr val="CF102D"/>
          </a:solidFill>
          <a:ln>
            <a:solidFill>
              <a:srgbClr val="CF1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449748"/>
              </p:ext>
            </p:extLst>
          </p:nvPr>
        </p:nvGraphicFramePr>
        <p:xfrm>
          <a:off x="3503331" y="5973255"/>
          <a:ext cx="13081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Packager Shell Object" showAsIcon="1" r:id="rId5" imgW="1307520" imgH="863640" progId="Package">
                  <p:embed/>
                </p:oleObj>
              </mc:Choice>
              <mc:Fallback>
                <p:oleObj name="Packager Shell Object" showAsIcon="1" r:id="rId5" imgW="1307520" imgH="8636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03331" y="5973255"/>
                        <a:ext cx="130810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4" y="2019300"/>
            <a:ext cx="484766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9100" y="1008529"/>
            <a:ext cx="7181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Mapping, Animation, Change Detection, Time Series, Annotation,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All Push button and available through the ENVI API</a:t>
            </a:r>
          </a:p>
        </p:txBody>
      </p:sp>
    </p:spTree>
    <p:extLst>
      <p:ext uri="{BB962C8B-B14F-4D97-AF65-F5344CB8AC3E}">
        <p14:creationId xmlns:p14="http://schemas.microsoft.com/office/powerpoint/2010/main" val="131590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672" y="6208205"/>
            <a:ext cx="1607410" cy="60354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0607" y="269597"/>
            <a:ext cx="8354263" cy="707854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What is the value?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4750" y="6496493"/>
            <a:ext cx="1347332" cy="361507"/>
          </a:xfrm>
          <a:prstGeom prst="rect">
            <a:avLst/>
          </a:prstGeom>
          <a:solidFill>
            <a:srgbClr val="CF102D"/>
          </a:solidFill>
          <a:ln>
            <a:solidFill>
              <a:srgbClr val="CF1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2" descr="9"/>
          <p:cNvPicPr>
            <a:picLocks noChangeAspect="1" noChangeArrowheads="1"/>
          </p:cNvPicPr>
          <p:nvPr/>
        </p:nvPicPr>
        <p:blipFill>
          <a:blip r:embed="rId4" cstate="print"/>
          <a:srcRect l="4918" t="9550" r="4918" b="10227"/>
          <a:stretch>
            <a:fillRect/>
          </a:stretch>
        </p:blipFill>
        <p:spPr bwMode="auto">
          <a:xfrm>
            <a:off x="5925576" y="924888"/>
            <a:ext cx="3035659" cy="258031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66701" y="958401"/>
            <a:ext cx="574357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With  massive increase of data from GOES16, rapid product 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Wx Data services served from the cloud</a:t>
            </a:r>
            <a:endParaRPr lang="en-US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Chances of single image analysis low, need a way to share info as well as extract/combine data quickly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Georeference</a:t>
            </a: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 quickly, atmospherically correct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Rapid ingest of space </a:t>
            </a:r>
            <a:r>
              <a:rPr lang="en-US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wx</a:t>
            </a: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Harris working to create a data portal through MapMart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 t="13507" r="12597" b="21943"/>
          <a:stretch/>
        </p:blipFill>
        <p:spPr bwMode="auto">
          <a:xfrm>
            <a:off x="1654447" y="3989251"/>
            <a:ext cx="5524500" cy="25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56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085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39" tIns="41020" rIns="82039" bIns="41020" rtlCol="0" anchor="ctr"/>
          <a:lstStyle/>
          <a:p>
            <a:pPr algn="ctr" defTabSz="91407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672" y="6208205"/>
            <a:ext cx="1607410" cy="60354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0607" y="269597"/>
            <a:ext cx="8354263" cy="707854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defTabSz="914079"/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Questions?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4750" y="6496493"/>
            <a:ext cx="1347332" cy="361507"/>
          </a:xfrm>
          <a:prstGeom prst="rect">
            <a:avLst/>
          </a:prstGeom>
          <a:solidFill>
            <a:srgbClr val="CF102D"/>
          </a:solidFill>
          <a:ln>
            <a:solidFill>
              <a:srgbClr val="CF1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59379" y="3909061"/>
            <a:ext cx="4412621" cy="1632550"/>
            <a:chOff x="1432469" y="3420437"/>
            <a:chExt cx="3878613" cy="1394965"/>
          </a:xfrm>
        </p:grpSpPr>
        <p:sp>
          <p:nvSpPr>
            <p:cNvPr id="14" name="TextBox 13"/>
            <p:cNvSpPr txBox="1"/>
            <p:nvPr/>
          </p:nvSpPr>
          <p:spPr>
            <a:xfrm>
              <a:off x="1432469" y="3684563"/>
              <a:ext cx="3878613" cy="1130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C00000"/>
                  </a:solidFill>
                </a:rPr>
                <a:t>Amanda O’Connor</a:t>
              </a:r>
              <a:endParaRPr lang="en-US" sz="1600" dirty="0">
                <a:solidFill>
                  <a:srgbClr val="C00000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rgbClr val="C00000"/>
                  </a:solidFill>
                </a:rPr>
                <a:t>Business Development Manager</a:t>
              </a:r>
            </a:p>
            <a:p>
              <a:pPr algn="ctr"/>
              <a:r>
                <a:rPr lang="en-US" sz="1600" dirty="0" smtClean="0">
                  <a:solidFill>
                    <a:srgbClr val="C00000"/>
                  </a:solidFill>
                </a:rPr>
                <a:t>Harris Corporation</a:t>
              </a:r>
            </a:p>
            <a:p>
              <a:pPr algn="ctr"/>
              <a:r>
                <a:rPr lang="en-US" sz="1600" dirty="0" smtClean="0">
                  <a:solidFill>
                    <a:srgbClr val="C00000"/>
                  </a:solidFill>
                </a:rPr>
                <a:t>Email: </a:t>
              </a:r>
              <a:r>
                <a:rPr lang="en-US" sz="1600" u="sng" dirty="0" smtClean="0">
                  <a:solidFill>
                    <a:srgbClr val="C00000"/>
                  </a:solidFill>
                  <a:hlinkClick r:id="rId4"/>
                </a:rPr>
                <a:t>aoconn05@harris.com</a:t>
              </a:r>
              <a:endParaRPr lang="en-US" sz="1600" u="sng" dirty="0" smtClean="0">
                <a:solidFill>
                  <a:srgbClr val="C00000"/>
                </a:solidFill>
              </a:endParaRPr>
            </a:p>
            <a:p>
              <a:pPr algn="ctr"/>
              <a:r>
                <a:rPr lang="en-US" sz="1600" u="sng" dirty="0" smtClean="0">
                  <a:solidFill>
                    <a:srgbClr val="C00000"/>
                  </a:solidFill>
                </a:rPr>
                <a:t>303-544-4419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4659254" y="3420437"/>
              <a:ext cx="0" cy="77884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 descr="C:\data\eas\2016\cantore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54" y="1442399"/>
            <a:ext cx="3743198" cy="265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715" y="1629086"/>
            <a:ext cx="2466662" cy="246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14900" y="4364805"/>
            <a:ext cx="40862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Joey Griebel</a:t>
            </a:r>
          </a:p>
          <a:p>
            <a:pPr algn="ctr"/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 Account Manager</a:t>
            </a:r>
          </a:p>
          <a:p>
            <a:pPr algn="ctr"/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Harris Corporation</a:t>
            </a:r>
          </a:p>
          <a:p>
            <a:pPr algn="ctr"/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joey.griebel@harris.com</a:t>
            </a:r>
            <a:endParaRPr lang="en-US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303-413-3974</a:t>
            </a:r>
          </a:p>
        </p:txBody>
      </p:sp>
    </p:spTree>
    <p:extLst>
      <p:ext uri="{BB962C8B-B14F-4D97-AF65-F5344CB8AC3E}">
        <p14:creationId xmlns:p14="http://schemas.microsoft.com/office/powerpoint/2010/main" val="245456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slide templat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e master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lank">
  <a:themeElements>
    <a:clrScheme name="Harr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Custom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60000"/>
            <a:lumOff val="4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tart-up Review Template FY16.potx [Read-Only]" id="{CF9D2541-3458-46C4-9F42-E68E408E3F92}" vid="{00FC7A48-80C9-4D36-9264-EEF8219BEC1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46017</TotalTime>
  <Words>1125</Words>
  <Application>Microsoft Office PowerPoint</Application>
  <PresentationFormat>On-screen Show (4:3)</PresentationFormat>
  <Paragraphs>172</Paragraphs>
  <Slides>19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Title slide template</vt:lpstr>
      <vt:lpstr>Custome master</vt:lpstr>
      <vt:lpstr>Blank</vt:lpstr>
      <vt:lpstr>Packager Shell Object</vt:lpstr>
      <vt:lpstr> Improved Methods for Accessing Scientific Data for the Masses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Calibration</vt:lpstr>
      <vt:lpstr>Bowtie Correction </vt:lpstr>
      <vt:lpstr>PowerPoint Presentation</vt:lpstr>
      <vt:lpstr>PowerPoint Presentation</vt:lpstr>
      <vt:lpstr>PowerPoint Presentation</vt:lpstr>
      <vt:lpstr>ENVI 5.4: Dataset Browser</vt:lpstr>
      <vt:lpstr>ENVI 5.4: Dataset Browser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Wright, John (U.S. Person)</dc:creator>
  <cp:lastModifiedBy>ITTExelisAdmin</cp:lastModifiedBy>
  <cp:revision>259</cp:revision>
  <cp:lastPrinted>2016-07-06T22:12:48Z</cp:lastPrinted>
  <dcterms:created xsi:type="dcterms:W3CDTF">2015-11-08T16:18:57Z</dcterms:created>
  <dcterms:modified xsi:type="dcterms:W3CDTF">2017-08-02T16:10:21Z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463bf388-48e5-4e40-94be-be34debf1df2</vt:lpwstr>
  </property>
  <property fmtid="{D5CDD505-2E9C-101B-9397-08002B2CF9AE}" pid="3" name="TITUS">
    <vt:lpwstr>&lt;div style="text-align: center;"&gt;&lt;span style="font-family: Arial; font-size: 12px; color: rgb(255, 0, 0);"&gt; Categorization: Select Categorization Level&lt;/span&gt;&lt;/div&gt;&lt;div style="text-align: center;"&gt;&lt;span style="font-family: Arial; font-size: x-small;"&gt;&lt;br&gt;</vt:lpwstr>
  </property>
  <property fmtid="{D5CDD505-2E9C-101B-9397-08002B2CF9AE}" pid="4" name="DocumentMarkings">
    <vt:lpwstr> &lt;p align="center"&gt; &lt;/p&gt;</vt:lpwstr>
  </property>
  <property fmtid="{D5CDD505-2E9C-101B-9397-08002B2CF9AE}" pid="5" name="CLASSIFICATION">
    <vt:lpwstr>General</vt:lpwstr>
  </property>
</Properties>
</file>