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</p:sldMasterIdLst>
  <p:notesMasterIdLst>
    <p:notesMasterId r:id="rId14"/>
  </p:notesMasterIdLst>
  <p:sldIdLst>
    <p:sldId id="276" r:id="rId2"/>
    <p:sldId id="313" r:id="rId3"/>
    <p:sldId id="319" r:id="rId4"/>
    <p:sldId id="314" r:id="rId5"/>
    <p:sldId id="315" r:id="rId6"/>
    <p:sldId id="316" r:id="rId7"/>
    <p:sldId id="320" r:id="rId8"/>
    <p:sldId id="321" r:id="rId9"/>
    <p:sldId id="322" r:id="rId10"/>
    <p:sldId id="323" r:id="rId11"/>
    <p:sldId id="317" r:id="rId12"/>
    <p:sldId id="312" r:id="rId13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495E"/>
    <a:srgbClr val="26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5" autoAdjust="0"/>
    <p:restoredTop sz="92240" autoAdjust="0"/>
  </p:normalViewPr>
  <p:slideViewPr>
    <p:cSldViewPr snapToGrid="0" snapToObjects="1">
      <p:cViewPr varScale="1">
        <p:scale>
          <a:sx n="97" d="100"/>
          <a:sy n="97" d="100"/>
        </p:scale>
        <p:origin x="63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commentAuthors" Target="commentAuthor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30231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1448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663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 and maybe more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4798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65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5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5" name="Picture 4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858202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11844" y="6666716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600" baseline="0" dirty="0" smtClean="0"/>
              <a:t>DM_PPT_NP_v02</a:t>
            </a:r>
            <a:endParaRPr lang="en" sz="600" baseline="0" dirty="0"/>
          </a:p>
        </p:txBody>
      </p:sp>
    </p:spTree>
    <p:extLst>
      <p:ext uri="{BB962C8B-B14F-4D97-AF65-F5344CB8AC3E}">
        <p14:creationId xmlns:p14="http://schemas.microsoft.com/office/powerpoint/2010/main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1" r:id="rId4"/>
    <p:sldLayoutId id="2147483662" r:id="rId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12factor.net/" TargetMode="External"/><Relationship Id="rId4" Type="http://schemas.openxmlformats.org/officeDocument/2006/relationships/hyperlink" Target="https://wiki.earthdata.nasa.gov/x/SoTyA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HDF Product Designer:</a:t>
            </a:r>
            <a:br>
              <a:rPr lang="en-US" dirty="0" smtClean="0"/>
            </a:br>
            <a:r>
              <a:rPr lang="en-US" dirty="0" smtClean="0"/>
              <a:t>Using Templates to Achieve Interoperability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4032798"/>
            <a:ext cx="7086600" cy="180022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Aleksandar Jelenak, Joe Lee, Ted </a:t>
            </a:r>
            <a:r>
              <a:rPr lang="en-US" dirty="0" err="1" smtClean="0"/>
              <a:t>Habermann</a:t>
            </a:r>
            <a:endParaRPr lang="en-US" dirty="0" smtClean="0"/>
          </a:p>
          <a:p>
            <a:r>
              <a:rPr lang="en-US" dirty="0" smtClean="0"/>
              <a:t>The HDF Group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25213" y="6229350"/>
            <a:ext cx="428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NNG15HZ39C</a:t>
            </a:r>
            <a:endParaRPr lang="en-US" dirty="0">
              <a:solidFill>
                <a:schemeClr val="bg1">
                  <a:lumMod val="75000"/>
                </a:schemeClr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037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HDF Product Designer (HPD)</a:t>
            </a:r>
            <a:endParaRPr lang="e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</a:t>
            </a:r>
            <a:r>
              <a:rPr lang="en-US" dirty="0" smtClean="0"/>
              <a:t>pplication for consistently developing interoperable data content in HDF5 files</a:t>
            </a:r>
          </a:p>
          <a:p>
            <a:r>
              <a:rPr lang="en-US" dirty="0" smtClean="0"/>
              <a:t>Client-server (</a:t>
            </a:r>
            <a:r>
              <a:rPr lang="en-US" dirty="0" smtClean="0">
                <a:hlinkClick r:id="rId3"/>
              </a:rPr>
              <a:t>Twelve-Factor</a:t>
            </a:r>
            <a:r>
              <a:rPr lang="en-US" dirty="0" smtClean="0"/>
              <a:t>) architecture</a:t>
            </a:r>
          </a:p>
          <a:p>
            <a:r>
              <a:rPr lang="en-US" dirty="0" smtClean="0"/>
              <a:t>Has a </a:t>
            </a:r>
            <a:r>
              <a:rPr lang="en-US" dirty="0" smtClean="0">
                <a:hlinkClick r:id="rId4"/>
              </a:rPr>
              <a:t>desktop app</a:t>
            </a:r>
            <a:endParaRPr lang="en-US" dirty="0" smtClean="0"/>
          </a:p>
          <a:p>
            <a:r>
              <a:rPr lang="en-US" dirty="0" smtClean="0"/>
              <a:t>File content import from many formats</a:t>
            </a:r>
          </a:p>
          <a:p>
            <a:r>
              <a:rPr lang="en-US" dirty="0" smtClean="0"/>
              <a:t>Content export as HDF5 file, source code, documentation in Word</a:t>
            </a:r>
          </a:p>
          <a:p>
            <a:r>
              <a:rPr lang="en-US" dirty="0" smtClean="0"/>
              <a:t>Seamless integration with third-party validation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4864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HPD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043" y="1600200"/>
            <a:ext cx="8719931" cy="4525963"/>
          </a:xfrm>
        </p:spPr>
        <p:txBody>
          <a:bodyPr>
            <a:normAutofit lnSpcReduction="10000"/>
          </a:bodyPr>
          <a:lstStyle/>
          <a:p>
            <a:r>
              <a:rPr lang="en-US" i="1" dirty="0" smtClean="0"/>
              <a:t>Design</a:t>
            </a:r>
            <a:r>
              <a:rPr lang="en-US" dirty="0" smtClean="0"/>
              <a:t>: Contents to be stored in one HDF5 file.</a:t>
            </a:r>
            <a:endParaRPr lang="en-US" i="1" dirty="0" smtClean="0"/>
          </a:p>
          <a:p>
            <a:r>
              <a:rPr lang="en-US" i="1" dirty="0" smtClean="0"/>
              <a:t>Project</a:t>
            </a:r>
            <a:r>
              <a:rPr lang="en-US" dirty="0" smtClean="0"/>
              <a:t>: </a:t>
            </a:r>
            <a:r>
              <a:rPr lang="en-US" dirty="0"/>
              <a:t>M</a:t>
            </a:r>
            <a:r>
              <a:rPr lang="en-US" dirty="0" smtClean="0"/>
              <a:t>ain </a:t>
            </a:r>
            <a:r>
              <a:rPr lang="en-US" dirty="0"/>
              <a:t>organizational and </a:t>
            </a:r>
            <a:r>
              <a:rPr lang="en-US" dirty="0" smtClean="0"/>
              <a:t>collaborative unit. Holds designs. Can have more than one user.</a:t>
            </a:r>
            <a:endParaRPr lang="en-US" i="1" dirty="0" smtClean="0"/>
          </a:p>
          <a:p>
            <a:r>
              <a:rPr lang="en-US" i="1" dirty="0" smtClean="0"/>
              <a:t>Template Design</a:t>
            </a:r>
            <a:r>
              <a:rPr lang="en-US" dirty="0" smtClean="0"/>
              <a:t>: A design that users copy to start their design.</a:t>
            </a:r>
            <a:endParaRPr lang="en-US" i="1" dirty="0" smtClean="0"/>
          </a:p>
          <a:p>
            <a:r>
              <a:rPr lang="en-US" i="1" dirty="0" smtClean="0"/>
              <a:t>Template File</a:t>
            </a:r>
            <a:r>
              <a:rPr lang="en-US" dirty="0" smtClean="0"/>
              <a:t>: A design as HDF5 file. </a:t>
            </a:r>
            <a:r>
              <a:rPr lang="en-US" dirty="0"/>
              <a:t>I</a:t>
            </a:r>
            <a:r>
              <a:rPr lang="en-US" dirty="0" smtClean="0"/>
              <a:t>ts HDF5 datasets have no data.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206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HPD System Overview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0558" y="1600200"/>
            <a:ext cx="7082884" cy="4525963"/>
          </a:xfrm>
        </p:spPr>
      </p:pic>
    </p:spTree>
    <p:extLst>
      <p:ext uri="{BB962C8B-B14F-4D97-AF65-F5344CB8AC3E}">
        <p14:creationId xmlns:p14="http://schemas.microsoft.com/office/powerpoint/2010/main" val="146277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Templates in HPD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28991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New feature available since June 1</a:t>
            </a:r>
          </a:p>
          <a:p>
            <a:r>
              <a:rPr lang="en-US" dirty="0" smtClean="0"/>
              <a:t>Special project: </a:t>
            </a:r>
            <a:r>
              <a:rPr lang="en-US" i="1" dirty="0" smtClean="0"/>
              <a:t>Templates</a:t>
            </a:r>
            <a:endParaRPr lang="en-US" dirty="0" smtClean="0"/>
          </a:p>
          <a:p>
            <a:r>
              <a:rPr lang="en-US" dirty="0" smtClean="0"/>
              <a:t>All HPD users are members with read-only privileges</a:t>
            </a:r>
          </a:p>
          <a:p>
            <a:r>
              <a:rPr lang="en-US" dirty="0" smtClean="0"/>
              <a:t>Templates are examples of file content that incorporates best practices, or are comprehensive and high-quality</a:t>
            </a:r>
          </a:p>
          <a:p>
            <a:r>
              <a:rPr lang="en-US" dirty="0" smtClean="0"/>
              <a:t>HPD dev team curates the templates</a:t>
            </a:r>
          </a:p>
        </p:txBody>
      </p:sp>
    </p:spTree>
    <p:extLst>
      <p:ext uri="{BB962C8B-B14F-4D97-AF65-F5344CB8AC3E}">
        <p14:creationId xmlns:p14="http://schemas.microsoft.com/office/powerpoint/2010/main" val="14927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Templates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NCEI template collection</a:t>
            </a:r>
          </a:p>
          <a:p>
            <a:pPr lvl="1"/>
            <a:r>
              <a:rPr lang="en-US" dirty="0" smtClean="0"/>
              <a:t>CF Point, Grid, Discrete Sampling Geometries</a:t>
            </a:r>
            <a:endParaRPr lang="en-US" dirty="0"/>
          </a:p>
          <a:p>
            <a:r>
              <a:rPr lang="en-US" dirty="0" smtClean="0"/>
              <a:t>CF Swath templates will be added pending the community review (~later this year)</a:t>
            </a:r>
          </a:p>
          <a:p>
            <a:r>
              <a:rPr lang="en-US" dirty="0" smtClean="0"/>
              <a:t>Suggestions to add more are welcome</a:t>
            </a:r>
          </a:p>
        </p:txBody>
      </p:sp>
    </p:spTree>
    <p:extLst>
      <p:ext uri="{BB962C8B-B14F-4D97-AF65-F5344CB8AC3E}">
        <p14:creationId xmlns:p14="http://schemas.microsoft.com/office/powerpoint/2010/main" val="168544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a template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699" y="1457394"/>
            <a:ext cx="6597752" cy="48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2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template design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299" y="1501635"/>
            <a:ext cx="6506814" cy="4798776"/>
          </a:xfrm>
          <a:prstGeom prst="rect">
            <a:avLst/>
          </a:prstGeom>
          <a:ln>
            <a:solidFill>
              <a:srgbClr val="264C92"/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4650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new content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46" y="1488382"/>
            <a:ext cx="6520071" cy="4808553"/>
          </a:xfrm>
          <a:prstGeom prst="rect">
            <a:avLst/>
          </a:prstGeom>
          <a:ln>
            <a:solidFill>
              <a:srgbClr val="264C92"/>
            </a:solidFill>
          </a:ln>
        </p:spPr>
      </p:pic>
    </p:spTree>
    <p:extLst>
      <p:ext uri="{BB962C8B-B14F-4D97-AF65-F5344CB8AC3E}">
        <p14:creationId xmlns:p14="http://schemas.microsoft.com/office/powerpoint/2010/main" val="142709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Validate the new design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40" y="2517908"/>
            <a:ext cx="4845921" cy="3669864"/>
          </a:xfrm>
          <a:prstGeom prst="rect">
            <a:avLst/>
          </a:prstGeom>
          <a:ln>
            <a:solidFill>
              <a:srgbClr val="34495E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778" y="1338468"/>
            <a:ext cx="4806165" cy="3639757"/>
          </a:xfrm>
          <a:prstGeom prst="rect">
            <a:avLst/>
          </a:prstGeom>
          <a:ln>
            <a:solidFill>
              <a:srgbClr val="34495E"/>
            </a:solidFill>
          </a:ln>
        </p:spPr>
      </p:pic>
    </p:spTree>
    <p:extLst>
      <p:ext uri="{BB962C8B-B14F-4D97-AF65-F5344CB8AC3E}">
        <p14:creationId xmlns:p14="http://schemas.microsoft.com/office/powerpoint/2010/main" val="122404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Templates allow yet another option for initializing new designs</a:t>
            </a:r>
          </a:p>
          <a:p>
            <a:r>
              <a:rPr lang="en-US" dirty="0" smtClean="0"/>
              <a:t>Mix and match content from different templates</a:t>
            </a:r>
          </a:p>
          <a:p>
            <a:r>
              <a:rPr lang="en-US" dirty="0" smtClean="0"/>
              <a:t>The collection can grow as organizations publish their templates, user feedback, or conventions add support for new types of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95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0174" y="904875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</a:t>
            </a:r>
            <a:r>
              <a:rPr lang="en-US" sz="2800" dirty="0" smtClean="0">
                <a:solidFill>
                  <a:srgbClr val="34495E"/>
                </a:solidFill>
                <a:latin typeface="Helvetica Neue"/>
              </a:rPr>
              <a:t>NNG15HZ39C</a:t>
            </a:r>
            <a:endParaRPr lang="en-US" sz="2800" dirty="0">
              <a:solidFill>
                <a:srgbClr val="34495E"/>
              </a:solidFill>
              <a:latin typeface="Helvetica Neue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1185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4009</TotalTime>
  <Words>286</Words>
  <Application>Microsoft Macintosh PowerPoint</Application>
  <PresentationFormat>On-screen Show (4:3)</PresentationFormat>
  <Paragraphs>38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Avenir Heavy</vt:lpstr>
      <vt:lpstr>Franklin Gothic Book</vt:lpstr>
      <vt:lpstr>Helvetica Neue</vt:lpstr>
      <vt:lpstr>Verdana</vt:lpstr>
      <vt:lpstr>EOSDIS-EED</vt:lpstr>
      <vt:lpstr>HDF Product Designer: Using Templates to Achieve Interoperability</vt:lpstr>
      <vt:lpstr>HDF Product Designer (HPD)</vt:lpstr>
      <vt:lpstr>HPD Terms</vt:lpstr>
      <vt:lpstr>HPD System Overview</vt:lpstr>
      <vt:lpstr>Templates in HPD</vt:lpstr>
      <vt:lpstr>Available Templates</vt:lpstr>
      <vt:lpstr>Select a template…</vt:lpstr>
      <vt:lpstr>Copy template design…</vt:lpstr>
      <vt:lpstr>Add new content…</vt:lpstr>
      <vt:lpstr>Validate the new design…</vt:lpstr>
      <vt:lpstr>Conclusion</vt:lpstr>
      <vt:lpstr>PowerPoint Presentation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keywords>[rtnipcontrolcode:unrestricted|rtnipcontrolcodevm:noipvm|rtnexportcontrolcountry:usa|rtnexportcontrolcode:otherinfo|rtnexportcontrolcodevm:nousecvm|]</cp:keywords>
  <cp:lastModifiedBy>Aleksandar Jelenak</cp:lastModifiedBy>
  <cp:revision>267</cp:revision>
  <dcterms:modified xsi:type="dcterms:W3CDTF">2017-07-24T22:42:40Z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jDocumentLabelXML">
    <vt:lpwstr>&lt;?xml version="1.0" encoding="us-ascii"?&gt;&lt;sisl xmlns:xsd="http://www.w3.org/2001/XMLSchema" xmlns:xsi="http://www.w3.org/2001/XMLSchema-instance" sislVersion="0" policy="cde53ac1-bf5f-4aae-9cf1-07509e23a4b0" xmlns="http://www.boldonjames.com/2008/01/sie/i</vt:lpwstr>
  </property>
  <property fmtid="{D5CDD505-2E9C-101B-9397-08002B2CF9AE}" pid="3" name="bjDocumentLabelXML-0">
    <vt:lpwstr>nternal/label"&gt;&lt;element uid="bba94c65-ac3d-4f34-b2e1-8de11ef6f01c" value="" /&gt;&lt;element uid="bc2b7c01-6db1-4e7d-88d1-fc61674f86fd" value="" /&gt;&lt;element uid="92e993a3-af32-4afb-aa19-3a49cdb82c7a" value="" /&gt;&lt;element uid="dececbd6-da3b-46fe-8f00-f9d9deea2ee1"</vt:lpwstr>
  </property>
  <property fmtid="{D5CDD505-2E9C-101B-9397-08002B2CF9AE}" pid="4" name="bjDocumentLabelXML-1">
    <vt:lpwstr> value="" /&gt;&lt;element uid="bbbf7bf4-4f4f-4189-9c5e-65015de8a6ad" value="" /&gt;&lt;/sisl&gt;</vt:lpwstr>
  </property>
  <property fmtid="{D5CDD505-2E9C-101B-9397-08002B2CF9AE}" pid="5" name="rtnipcontrolcode">
    <vt:lpwstr>unrestricted</vt:lpwstr>
  </property>
  <property fmtid="{D5CDD505-2E9C-101B-9397-08002B2CF9AE}" pid="6" name="rtnipcontrolcodevm">
    <vt:lpwstr>noipvm</vt:lpwstr>
  </property>
  <property fmtid="{D5CDD505-2E9C-101B-9397-08002B2CF9AE}" pid="7" name="rtnexportcontrolcountry">
    <vt:lpwstr>usa</vt:lpwstr>
  </property>
  <property fmtid="{D5CDD505-2E9C-101B-9397-08002B2CF9AE}" pid="8" name="rtnexportcontrolcode">
    <vt:lpwstr>otherinfo</vt:lpwstr>
  </property>
  <property fmtid="{D5CDD505-2E9C-101B-9397-08002B2CF9AE}" pid="9" name="rtnexportcontrolcodevm">
    <vt:lpwstr>nousecvm</vt:lpwstr>
  </property>
  <property fmtid="{D5CDD505-2E9C-101B-9397-08002B2CF9AE}" pid="10" name="bjLabelRefreshRequired">
    <vt:lpwstr>FileClassifier</vt:lpwstr>
  </property>
</Properties>
</file>