
<file path=[Content_Types].xml><?xml version="1.0" encoding="utf-8"?>
<Types xmlns="http://schemas.openxmlformats.org/package/2006/content-types">
  <Default Extension="xml" ContentType="application/xml"/>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 id="2147483683" r:id="rId2"/>
    <p:sldMasterId id="2147483684" r:id="rId3"/>
  </p:sldMasterIdLst>
  <p:notesMasterIdLst>
    <p:notesMasterId r:id="rId2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ashish Chaudhary"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4"/>
    <p:restoredTop sz="93632"/>
  </p:normalViewPr>
  <p:slideViewPr>
    <p:cSldViewPr snapToGrid="0" snapToObjects="1">
      <p:cViewPr varScale="1">
        <p:scale>
          <a:sx n="51" d="100"/>
          <a:sy n="51" d="100"/>
        </p:scale>
        <p:origin x="200"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notesMaster" Target="notesMasters/notesMaster1.xml"/><Relationship Id="rId23" Type="http://schemas.openxmlformats.org/officeDocument/2006/relationships/commentAuthors" Target="commentAuthor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0" idx="2">
    <p:pos x="6000" y="0"/>
    <p:text>+matt.turek@kitware.com +keith@rexmere.com +roddy.collins@kitware.com Do we use HDF5 datasets at vision? If we do could you please add one to two lines here? I am presenting these slides at one conference</p:text>
  </p:cm>
</p:cmLst>
</file>

<file path=ppt/comments/comment2.xml><?xml version="1.0" encoding="utf-8"?>
<p:cmLst xmlns:a="http://schemas.openxmlformats.org/drawingml/2006/main" xmlns:r="http://schemas.openxmlformats.org/officeDocument/2006/relationships" xmlns:p="http://schemas.openxmlformats.org/presentationml/2006/main">
  <p:cm authorId="0" idx="1">
    <p:pos x="6000" y="0"/>
    <p:text>+patrick.oleary@kitware.com these slides are looking great! Could you also add 2-3 lines below each slides (notes) so that I know what I will have to say at the presentation?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97386998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60014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4739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6300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 name="Shape 2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1466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6306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7" name="Shape 3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7521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8688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3" name="Shape 3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3918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9" name="Shape 3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89659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1" name="Shape 4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9305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0" name="Shape 4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94985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lvl="0">
              <a:spcBef>
                <a:spcPts val="0"/>
              </a:spcBef>
              <a:buNone/>
            </a:pPr>
            <a:r>
              <a:rPr lang="en"/>
              <a:t>We are using hdf to drive Web-based big data analysis. As excpected we are using ParaView to read and write files for ParaViewWeb processing, and we are using hdf5.node for more D3 like investigation tools. It would be wonderful if you could help the hdf5.node project along and maybe create a Pure JS implimentation.</a:t>
            </a:r>
          </a:p>
        </p:txBody>
      </p:sp>
      <p:sp>
        <p:nvSpPr>
          <p:cNvPr id="431" name="Shape 4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485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lvl="0">
              <a:spcBef>
                <a:spcPts val="0"/>
              </a:spcBef>
              <a:buNone/>
            </a:pPr>
            <a:r>
              <a:rPr lang="en"/>
              <a:t>HDF5 layout for big data. Derived statistical data is saved in groups so that it doesn’t have to be recomputed for value adding visualizations.</a:t>
            </a:r>
          </a:p>
        </p:txBody>
      </p:sp>
      <p:sp>
        <p:nvSpPr>
          <p:cNvPr id="464" name="Shape 4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9132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
              <a:t>HDF5 is commonly utilized by simulators leveraging our HPCCloud infrastructure.  Performance is faily well studied on the traditional HPC resources interface, but writing files on AWS-based HPC clusters that HPCCloud creates on the fly is probably not optimal.</a:t>
            </a:r>
          </a:p>
          <a:p>
            <a:pPr lvl="0">
              <a:spcBef>
                <a:spcPts val="0"/>
              </a:spcBef>
              <a:buNone/>
            </a:pPr>
            <a:endParaRPr/>
          </a:p>
          <a:p>
            <a:pPr lvl="0">
              <a:spcBef>
                <a:spcPts val="0"/>
              </a:spcBef>
              <a:buNone/>
            </a:pPr>
            <a:r>
              <a:rPr lang="en"/>
              <a:t>The first graph shows speed up from 4 to 64 processors in the cloud. The second graph shows that writing the output to cloud storage (in red) dominates performance bottlenecks.</a:t>
            </a:r>
          </a:p>
        </p:txBody>
      </p:sp>
      <p:sp>
        <p:nvSpPr>
          <p:cNvPr id="470" name="Shape 470"/>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6528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
              <a:t>Layered architecture of HPCCloud providing access to traditional and virtual cloud HPC resources.</a:t>
            </a:r>
          </a:p>
        </p:txBody>
      </p:sp>
      <p:sp>
        <p:nvSpPr>
          <p:cNvPr id="492" name="Shape 49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8222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8" name="Shape 4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90529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5" name="Shape 5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26095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1" name="Shape 5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01813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buFont typeface="Droid Serif"/>
              <a:defRPr sz="5200">
                <a:latin typeface="Droid Serif"/>
                <a:ea typeface="Droid Serif"/>
                <a:cs typeface="Droid Serif"/>
                <a:sym typeface="Droid Serif"/>
              </a:defRPr>
            </a:lvl1pPr>
            <a:lvl2pPr lvl="1" algn="ctr">
              <a:spcBef>
                <a:spcPts val="0"/>
              </a:spcBef>
              <a:buSzPct val="100000"/>
              <a:buFont typeface="Droid Serif"/>
              <a:defRPr sz="5200">
                <a:latin typeface="Droid Serif"/>
                <a:ea typeface="Droid Serif"/>
                <a:cs typeface="Droid Serif"/>
                <a:sym typeface="Droid Serif"/>
              </a:defRPr>
            </a:lvl2pPr>
            <a:lvl3pPr lvl="2" algn="ctr">
              <a:spcBef>
                <a:spcPts val="0"/>
              </a:spcBef>
              <a:buSzPct val="100000"/>
              <a:buFont typeface="Droid Serif"/>
              <a:defRPr sz="5200">
                <a:latin typeface="Droid Serif"/>
                <a:ea typeface="Droid Serif"/>
                <a:cs typeface="Droid Serif"/>
                <a:sym typeface="Droid Serif"/>
              </a:defRPr>
            </a:lvl3pPr>
            <a:lvl4pPr lvl="3" algn="ctr">
              <a:spcBef>
                <a:spcPts val="0"/>
              </a:spcBef>
              <a:buSzPct val="100000"/>
              <a:buFont typeface="Droid Serif"/>
              <a:defRPr sz="5200">
                <a:latin typeface="Droid Serif"/>
                <a:ea typeface="Droid Serif"/>
                <a:cs typeface="Droid Serif"/>
                <a:sym typeface="Droid Serif"/>
              </a:defRPr>
            </a:lvl4pPr>
            <a:lvl5pPr lvl="4" algn="ctr">
              <a:spcBef>
                <a:spcPts val="0"/>
              </a:spcBef>
              <a:buSzPct val="100000"/>
              <a:buFont typeface="Droid Serif"/>
              <a:defRPr sz="5200">
                <a:latin typeface="Droid Serif"/>
                <a:ea typeface="Droid Serif"/>
                <a:cs typeface="Droid Serif"/>
                <a:sym typeface="Droid Serif"/>
              </a:defRPr>
            </a:lvl5pPr>
            <a:lvl6pPr lvl="5" algn="ctr">
              <a:spcBef>
                <a:spcPts val="0"/>
              </a:spcBef>
              <a:buSzPct val="100000"/>
              <a:buFont typeface="Droid Serif"/>
              <a:defRPr sz="5200">
                <a:latin typeface="Droid Serif"/>
                <a:ea typeface="Droid Serif"/>
                <a:cs typeface="Droid Serif"/>
                <a:sym typeface="Droid Serif"/>
              </a:defRPr>
            </a:lvl6pPr>
            <a:lvl7pPr lvl="6" algn="ctr">
              <a:spcBef>
                <a:spcPts val="0"/>
              </a:spcBef>
              <a:buSzPct val="100000"/>
              <a:buFont typeface="Droid Serif"/>
              <a:defRPr sz="5200">
                <a:latin typeface="Droid Serif"/>
                <a:ea typeface="Droid Serif"/>
                <a:cs typeface="Droid Serif"/>
                <a:sym typeface="Droid Serif"/>
              </a:defRPr>
            </a:lvl7pPr>
            <a:lvl8pPr lvl="7" algn="ctr">
              <a:spcBef>
                <a:spcPts val="0"/>
              </a:spcBef>
              <a:buSzPct val="100000"/>
              <a:buFont typeface="Droid Serif"/>
              <a:defRPr sz="5200">
                <a:latin typeface="Droid Serif"/>
                <a:ea typeface="Droid Serif"/>
                <a:cs typeface="Droid Serif"/>
                <a:sym typeface="Droid Serif"/>
              </a:defRPr>
            </a:lvl8pPr>
            <a:lvl9pPr lvl="8" algn="ctr">
              <a:spcBef>
                <a:spcPts val="0"/>
              </a:spcBef>
              <a:buSzPct val="100000"/>
              <a:buFont typeface="Droid Serif"/>
              <a:defRPr sz="5200">
                <a:latin typeface="Droid Serif"/>
                <a:ea typeface="Droid Serif"/>
                <a:cs typeface="Droid Serif"/>
                <a:sym typeface="Droid Serif"/>
              </a:defRPr>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Droid Serif"/>
              <a:buNone/>
              <a:defRPr sz="2800">
                <a:latin typeface="Droid Serif"/>
                <a:ea typeface="Droid Serif"/>
                <a:cs typeface="Droid Serif"/>
                <a:sym typeface="Droid Serif"/>
              </a:defRPr>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pic>
        <p:nvPicPr>
          <p:cNvPr id="13" name="Shape 13"/>
          <p:cNvPicPr preferRelativeResize="0"/>
          <p:nvPr/>
        </p:nvPicPr>
        <p:blipFill>
          <a:blip r:embed="rId2">
            <a:alphaModFix/>
          </a:blip>
          <a:stretch>
            <a:fillRect/>
          </a:stretch>
        </p:blipFill>
        <p:spPr>
          <a:xfrm>
            <a:off x="115625" y="4317124"/>
            <a:ext cx="756176" cy="75617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buFont typeface="Droid Serif"/>
              <a:defRPr>
                <a:latin typeface="Droid Serif"/>
                <a:ea typeface="Droid Serif"/>
                <a:cs typeface="Droid Serif"/>
                <a:sym typeface="Droid Seri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spcBef>
                <a:spcPts val="0"/>
              </a:spcBef>
              <a:buClr>
                <a:srgbClr val="000000"/>
              </a:buClr>
              <a:buFont typeface="Droid Serif"/>
              <a:defRPr>
                <a:solidFill>
                  <a:srgbClr val="000000"/>
                </a:solidFill>
                <a:latin typeface="Droid Serif"/>
                <a:ea typeface="Droid Serif"/>
                <a:cs typeface="Droid Serif"/>
                <a:sym typeface="Droid Serif"/>
              </a:defRPr>
            </a:lvl1pPr>
            <a:lvl2pPr lvl="1">
              <a:spcBef>
                <a:spcPts val="0"/>
              </a:spcBef>
              <a:buClr>
                <a:srgbClr val="000000"/>
              </a:buClr>
              <a:buFont typeface="Droid Serif"/>
              <a:defRPr>
                <a:solidFill>
                  <a:srgbClr val="000000"/>
                </a:solidFill>
                <a:latin typeface="Droid Serif"/>
                <a:ea typeface="Droid Serif"/>
                <a:cs typeface="Droid Serif"/>
                <a:sym typeface="Droid Serif"/>
              </a:defRPr>
            </a:lvl2pPr>
            <a:lvl3pPr lvl="2">
              <a:spcBef>
                <a:spcPts val="0"/>
              </a:spcBef>
              <a:buClr>
                <a:srgbClr val="000000"/>
              </a:buClr>
              <a:buFont typeface="Droid Serif"/>
              <a:defRPr>
                <a:solidFill>
                  <a:srgbClr val="000000"/>
                </a:solidFill>
                <a:latin typeface="Droid Serif"/>
                <a:ea typeface="Droid Serif"/>
                <a:cs typeface="Droid Serif"/>
                <a:sym typeface="Droid Serif"/>
              </a:defRPr>
            </a:lvl3pPr>
            <a:lvl4pPr lvl="3">
              <a:spcBef>
                <a:spcPts val="0"/>
              </a:spcBef>
              <a:buClr>
                <a:srgbClr val="000000"/>
              </a:buClr>
              <a:buFont typeface="Droid Serif"/>
              <a:defRPr>
                <a:solidFill>
                  <a:srgbClr val="000000"/>
                </a:solidFill>
                <a:latin typeface="Droid Serif"/>
                <a:ea typeface="Droid Serif"/>
                <a:cs typeface="Droid Serif"/>
                <a:sym typeface="Droid Serif"/>
              </a:defRPr>
            </a:lvl4pPr>
            <a:lvl5pPr lvl="4">
              <a:spcBef>
                <a:spcPts val="0"/>
              </a:spcBef>
              <a:buClr>
                <a:srgbClr val="000000"/>
              </a:buClr>
              <a:buFont typeface="Droid Serif"/>
              <a:defRPr>
                <a:solidFill>
                  <a:srgbClr val="000000"/>
                </a:solidFill>
                <a:latin typeface="Droid Serif"/>
                <a:ea typeface="Droid Serif"/>
                <a:cs typeface="Droid Serif"/>
                <a:sym typeface="Droid Serif"/>
              </a:defRPr>
            </a:lvl5pPr>
            <a:lvl6pPr lvl="5">
              <a:spcBef>
                <a:spcPts val="0"/>
              </a:spcBef>
              <a:buClr>
                <a:srgbClr val="000000"/>
              </a:buClr>
              <a:buFont typeface="Droid Serif"/>
              <a:defRPr>
                <a:solidFill>
                  <a:srgbClr val="000000"/>
                </a:solidFill>
                <a:latin typeface="Droid Serif"/>
                <a:ea typeface="Droid Serif"/>
                <a:cs typeface="Droid Serif"/>
                <a:sym typeface="Droid Serif"/>
              </a:defRPr>
            </a:lvl6pPr>
            <a:lvl7pPr lvl="6">
              <a:spcBef>
                <a:spcPts val="0"/>
              </a:spcBef>
              <a:buClr>
                <a:srgbClr val="000000"/>
              </a:buClr>
              <a:buFont typeface="Droid Serif"/>
              <a:defRPr>
                <a:solidFill>
                  <a:srgbClr val="000000"/>
                </a:solidFill>
                <a:latin typeface="Droid Serif"/>
                <a:ea typeface="Droid Serif"/>
                <a:cs typeface="Droid Serif"/>
                <a:sym typeface="Droid Serif"/>
              </a:defRPr>
            </a:lvl7pPr>
            <a:lvl8pPr lvl="7">
              <a:spcBef>
                <a:spcPts val="0"/>
              </a:spcBef>
              <a:buClr>
                <a:srgbClr val="000000"/>
              </a:buClr>
              <a:buFont typeface="Droid Serif"/>
              <a:defRPr>
                <a:solidFill>
                  <a:srgbClr val="000000"/>
                </a:solidFill>
                <a:latin typeface="Droid Serif"/>
                <a:ea typeface="Droid Serif"/>
                <a:cs typeface="Droid Serif"/>
                <a:sym typeface="Droid Serif"/>
              </a:defRPr>
            </a:lvl8pPr>
            <a:lvl9pPr lvl="8">
              <a:spcBef>
                <a:spcPts val="0"/>
              </a:spcBef>
              <a:buClr>
                <a:srgbClr val="000000"/>
              </a:buClr>
              <a:buFont typeface="Droid Serif"/>
              <a:defRPr>
                <a:solidFill>
                  <a:srgbClr val="000000"/>
                </a:solidFill>
                <a:latin typeface="Droid Serif"/>
                <a:ea typeface="Droid Serif"/>
                <a:cs typeface="Droid Serif"/>
                <a:sym typeface="Droid Serif"/>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pic>
        <p:nvPicPr>
          <p:cNvPr id="21" name="Shape 21"/>
          <p:cNvPicPr preferRelativeResize="0"/>
          <p:nvPr/>
        </p:nvPicPr>
        <p:blipFill>
          <a:blip r:embed="rId2">
            <a:alphaModFix/>
          </a:blip>
          <a:stretch>
            <a:fillRect/>
          </a:stretch>
        </p:blipFill>
        <p:spPr>
          <a:xfrm>
            <a:off x="8103000" y="76199"/>
            <a:ext cx="548700" cy="548700"/>
          </a:xfrm>
          <a:prstGeom prst="rect">
            <a:avLst/>
          </a:prstGeom>
          <a:noFill/>
          <a:ln>
            <a:noFill/>
          </a:ln>
        </p:spPr>
      </p:pic>
      <p:pic>
        <p:nvPicPr>
          <p:cNvPr id="22" name="Shape 22"/>
          <p:cNvPicPr preferRelativeResize="0"/>
          <p:nvPr/>
        </p:nvPicPr>
        <p:blipFill>
          <a:blip r:embed="rId3">
            <a:alphaModFix/>
          </a:blip>
          <a:stretch>
            <a:fillRect/>
          </a:stretch>
        </p:blipFill>
        <p:spPr>
          <a:xfrm>
            <a:off x="8543150" y="123575"/>
            <a:ext cx="548700" cy="455426"/>
          </a:xfrm>
          <a:prstGeom prst="rect">
            <a:avLst/>
          </a:prstGeom>
          <a:noFill/>
          <a:ln>
            <a:noFill/>
          </a:ln>
        </p:spPr>
      </p:pic>
      <p:pic>
        <p:nvPicPr>
          <p:cNvPr id="23" name="Shape 23"/>
          <p:cNvPicPr preferRelativeResize="0"/>
          <p:nvPr/>
        </p:nvPicPr>
        <p:blipFill>
          <a:blip r:embed="rId4">
            <a:alphaModFix/>
          </a:blip>
          <a:stretch>
            <a:fillRect/>
          </a:stretch>
        </p:blipFill>
        <p:spPr>
          <a:xfrm>
            <a:off x="7597394" y="76200"/>
            <a:ext cx="505602" cy="502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8" name="Shape 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41" name="Shape 41"/>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4" name="Shape 4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50" name="Shape 50"/>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66750" y="862012"/>
            <a:ext cx="7810499" cy="1743074"/>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60" name="Shape 60"/>
          <p:cNvSpPr txBox="1">
            <a:spLocks noGrp="1"/>
          </p:cNvSpPr>
          <p:nvPr>
            <p:ph type="body" idx="1"/>
          </p:nvPr>
        </p:nvSpPr>
        <p:spPr>
          <a:xfrm>
            <a:off x="666750" y="2652712"/>
            <a:ext cx="7810499" cy="595312"/>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1" name="Shape 6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Shape 62"/>
        <p:cNvGrpSpPr/>
        <p:nvPr/>
      </p:nvGrpSpPr>
      <p:grpSpPr>
        <a:xfrm>
          <a:off x="0" y="0"/>
          <a:ext cx="0" cy="0"/>
          <a:chOff x="0" y="0"/>
          <a:chExt cx="0" cy="0"/>
        </a:xfrm>
      </p:grpSpPr>
      <p:sp>
        <p:nvSpPr>
          <p:cNvPr id="63" name="Shape 6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hoto - Horizontal">
    <p:spTree>
      <p:nvGrpSpPr>
        <p:cNvPr id="1" name="Shape 64"/>
        <p:cNvGrpSpPr/>
        <p:nvPr/>
      </p:nvGrpSpPr>
      <p:grpSpPr>
        <a:xfrm>
          <a:off x="0" y="0"/>
          <a:ext cx="0" cy="0"/>
          <a:chOff x="0" y="0"/>
          <a:chExt cx="0" cy="0"/>
        </a:xfrm>
      </p:grpSpPr>
      <p:sp>
        <p:nvSpPr>
          <p:cNvPr id="65" name="Shape 65"/>
          <p:cNvSpPr>
            <a:spLocks noGrp="1"/>
          </p:cNvSpPr>
          <p:nvPr>
            <p:ph type="pic" idx="2"/>
          </p:nvPr>
        </p:nvSpPr>
        <p:spPr>
          <a:xfrm>
            <a:off x="1172237" y="252412"/>
            <a:ext cx="6800850" cy="3276599"/>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6" name="Shape 66"/>
          <p:cNvSpPr txBox="1">
            <a:spLocks noGrp="1"/>
          </p:cNvSpPr>
          <p:nvPr>
            <p:ph type="title"/>
          </p:nvPr>
        </p:nvSpPr>
        <p:spPr>
          <a:xfrm>
            <a:off x="238125" y="3543300"/>
            <a:ext cx="8667749" cy="752475"/>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67" name="Shape 67"/>
          <p:cNvSpPr txBox="1">
            <a:spLocks noGrp="1"/>
          </p:cNvSpPr>
          <p:nvPr>
            <p:ph type="body" idx="1"/>
          </p:nvPr>
        </p:nvSpPr>
        <p:spPr>
          <a:xfrm>
            <a:off x="238125" y="4319587"/>
            <a:ext cx="8667749" cy="595312"/>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8" name="Shape 68"/>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Center">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666750" y="1700212"/>
            <a:ext cx="7810499" cy="1743074"/>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1" name="Shape 7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hoto - Vertical">
    <p:spTree>
      <p:nvGrpSpPr>
        <p:cNvPr id="1" name="Shape 72"/>
        <p:cNvGrpSpPr/>
        <p:nvPr/>
      </p:nvGrpSpPr>
      <p:grpSpPr>
        <a:xfrm>
          <a:off x="0" y="0"/>
          <a:ext cx="0" cy="0"/>
          <a:chOff x="0" y="0"/>
          <a:chExt cx="0" cy="0"/>
        </a:xfrm>
      </p:grpSpPr>
      <p:sp>
        <p:nvSpPr>
          <p:cNvPr id="73" name="Shape 73"/>
          <p:cNvSpPr>
            <a:spLocks noGrp="1"/>
          </p:cNvSpPr>
          <p:nvPr>
            <p:ph type="pic" idx="2"/>
          </p:nvPr>
        </p:nvSpPr>
        <p:spPr>
          <a:xfrm>
            <a:off x="4937242" y="414337"/>
            <a:ext cx="3571875" cy="4314825"/>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74" name="Shape 74"/>
          <p:cNvSpPr txBox="1">
            <a:spLocks noGrp="1"/>
          </p:cNvSpPr>
          <p:nvPr>
            <p:ph type="title"/>
          </p:nvPr>
        </p:nvSpPr>
        <p:spPr>
          <a:xfrm>
            <a:off x="619125" y="414337"/>
            <a:ext cx="3833812" cy="2105024"/>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3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5" name="Shape 75"/>
          <p:cNvSpPr txBox="1">
            <a:spLocks noGrp="1"/>
          </p:cNvSpPr>
          <p:nvPr>
            <p:ph type="body" idx="1"/>
          </p:nvPr>
        </p:nvSpPr>
        <p:spPr>
          <a:xfrm>
            <a:off x="619125" y="2566987"/>
            <a:ext cx="3833812" cy="2162174"/>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76" name="Shape 76"/>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 Top">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9" name="Shape 79"/>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mp; Bullets">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82" name="Shape 82"/>
          <p:cNvSpPr txBox="1">
            <a:spLocks noGrp="1"/>
          </p:cNvSpPr>
          <p:nvPr>
            <p:ph type="body" idx="1"/>
          </p:nvPr>
        </p:nvSpPr>
        <p:spPr>
          <a:xfrm>
            <a:off x="633412" y="1214437"/>
            <a:ext cx="7877174" cy="3452812"/>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3" name="Shape 8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Bullets &amp; Photo">
    <p:spTree>
      <p:nvGrpSpPr>
        <p:cNvPr id="1" name="Shape 84"/>
        <p:cNvGrpSpPr/>
        <p:nvPr/>
      </p:nvGrpSpPr>
      <p:grpSpPr>
        <a:xfrm>
          <a:off x="0" y="0"/>
          <a:ext cx="0" cy="0"/>
          <a:chOff x="0" y="0"/>
          <a:chExt cx="0" cy="0"/>
        </a:xfrm>
      </p:grpSpPr>
      <p:sp>
        <p:nvSpPr>
          <p:cNvPr id="85" name="Shape 85"/>
          <p:cNvSpPr>
            <a:spLocks noGrp="1"/>
          </p:cNvSpPr>
          <p:nvPr>
            <p:ph type="pic" idx="2"/>
          </p:nvPr>
        </p:nvSpPr>
        <p:spPr>
          <a:xfrm>
            <a:off x="4938712" y="1214437"/>
            <a:ext cx="3571874" cy="34528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6" name="Shape 86"/>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87" name="Shape 87"/>
          <p:cNvSpPr txBox="1">
            <a:spLocks noGrp="1"/>
          </p:cNvSpPr>
          <p:nvPr>
            <p:ph type="body" idx="1"/>
          </p:nvPr>
        </p:nvSpPr>
        <p:spPr>
          <a:xfrm>
            <a:off x="633412" y="1214437"/>
            <a:ext cx="3752850" cy="3452812"/>
          </a:xfrm>
          <a:prstGeom prst="rect">
            <a:avLst/>
          </a:prstGeom>
          <a:noFill/>
          <a:ln>
            <a:noFill/>
          </a:ln>
        </p:spPr>
        <p:txBody>
          <a:bodyPr lIns="34275" tIns="34275" rIns="34275" bIns="34275" anchor="ctr" anchorCtr="0"/>
          <a:lstStyle>
            <a:lvl1pPr marL="215900" marR="0" lvl="0"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1pPr>
            <a:lvl2pPr marL="419100" marR="0" lvl="1" indent="-1270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2pPr>
            <a:lvl3pPr marL="635000" marR="0" lvl="2"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3pPr>
            <a:lvl4pPr marL="838200" marR="0" lvl="3" indent="-1270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4pPr>
            <a:lvl5pPr marL="1054100" marR="0" lvl="4"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8" name="Shape 88"/>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ullets">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33412" y="666750"/>
            <a:ext cx="7877174" cy="3805237"/>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1" name="Shape 9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Photo - 3 Up">
    <p:spTree>
      <p:nvGrpSpPr>
        <p:cNvPr id="1" name="Shape 92"/>
        <p:cNvGrpSpPr/>
        <p:nvPr/>
      </p:nvGrpSpPr>
      <p:grpSpPr>
        <a:xfrm>
          <a:off x="0" y="0"/>
          <a:ext cx="0" cy="0"/>
          <a:chOff x="0" y="0"/>
          <a:chExt cx="0" cy="0"/>
        </a:xfrm>
      </p:grpSpPr>
      <p:sp>
        <p:nvSpPr>
          <p:cNvPr id="93" name="Shape 93"/>
          <p:cNvSpPr>
            <a:spLocks noGrp="1"/>
          </p:cNvSpPr>
          <p:nvPr>
            <p:ph type="pic" idx="2"/>
          </p:nvPr>
        </p:nvSpPr>
        <p:spPr>
          <a:xfrm>
            <a:off x="5910262" y="2643187"/>
            <a:ext cx="2776537" cy="20812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4" name="Shape 94"/>
          <p:cNvSpPr>
            <a:spLocks noGrp="1"/>
          </p:cNvSpPr>
          <p:nvPr>
            <p:ph type="pic" idx="3"/>
          </p:nvPr>
        </p:nvSpPr>
        <p:spPr>
          <a:xfrm>
            <a:off x="5910262" y="423862"/>
            <a:ext cx="2776537" cy="20812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5" name="Shape 95"/>
          <p:cNvSpPr>
            <a:spLocks noGrp="1"/>
          </p:cNvSpPr>
          <p:nvPr>
            <p:ph type="pic" idx="4"/>
          </p:nvPr>
        </p:nvSpPr>
        <p:spPr>
          <a:xfrm>
            <a:off x="452437" y="423862"/>
            <a:ext cx="5314950" cy="4300537"/>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6" name="Shape 96"/>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Quote">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895350" y="3357562"/>
            <a:ext cx="7358062" cy="257174"/>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4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9" name="Shape 99"/>
          <p:cNvSpPr txBox="1">
            <a:spLocks noGrp="1"/>
          </p:cNvSpPr>
          <p:nvPr>
            <p:ph type="body" idx="2"/>
          </p:nvPr>
        </p:nvSpPr>
        <p:spPr>
          <a:xfrm>
            <a:off x="895350" y="2266950"/>
            <a:ext cx="7358062" cy="333375"/>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100" name="Shape 100"/>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Photo">
    <p:spTree>
      <p:nvGrpSpPr>
        <p:cNvPr id="1" name="Shape 101"/>
        <p:cNvGrpSpPr/>
        <p:nvPr/>
      </p:nvGrpSpPr>
      <p:grpSpPr>
        <a:xfrm>
          <a:off x="0" y="0"/>
          <a:ext cx="0" cy="0"/>
          <a:chOff x="0" y="0"/>
          <a:chExt cx="0" cy="0"/>
        </a:xfrm>
      </p:grpSpPr>
      <p:sp>
        <p:nvSpPr>
          <p:cNvPr id="102" name="Shape 102"/>
          <p:cNvSpPr>
            <a:spLocks noGrp="1"/>
          </p:cNvSpPr>
          <p:nvPr>
            <p:ph type="pic" idx="2"/>
          </p:nvPr>
        </p:nvSpPr>
        <p:spPr>
          <a:xfrm>
            <a:off x="0" y="0"/>
            <a:ext cx="9144000" cy="5143500"/>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103" name="Shape 10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0"/>
        <p:cNvGrpSpPr/>
        <p:nvPr/>
      </p:nvGrpSpPr>
      <p:grpSpPr>
        <a:xfrm>
          <a:off x="0" y="0"/>
          <a:ext cx="0" cy="0"/>
          <a:chOff x="0" y="0"/>
          <a:chExt cx="0" cy="0"/>
        </a:xfrm>
      </p:grpSpPr>
      <p:sp>
        <p:nvSpPr>
          <p:cNvPr id="111" name="Shape 111"/>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4"/>
        <p:cNvGrpSpPr/>
        <p:nvPr/>
      </p:nvGrpSpPr>
      <p:grpSpPr>
        <a:xfrm>
          <a:off x="0" y="0"/>
          <a:ext cx="0" cy="0"/>
          <a:chOff x="0" y="0"/>
          <a:chExt cx="0" cy="0"/>
        </a:xfrm>
      </p:grpSpPr>
      <p:sp>
        <p:nvSpPr>
          <p:cNvPr id="115" name="Shape 115"/>
          <p:cNvSpPr txBox="1">
            <a:spLocks noGrp="1"/>
          </p:cNvSpPr>
          <p:nvPr>
            <p:ph type="ctrTitle"/>
          </p:nvPr>
        </p:nvSpPr>
        <p:spPr>
          <a:xfrm>
            <a:off x="1143000" y="841772"/>
            <a:ext cx="6858000" cy="1790700"/>
          </a:xfrm>
          <a:prstGeom prst="rect">
            <a:avLst/>
          </a:prstGeom>
          <a:noFill/>
          <a:ln>
            <a:noFill/>
          </a:ln>
        </p:spPr>
        <p:txBody>
          <a:bodyPr lIns="68575" tIns="68575" rIns="68575" bIns="68575" anchor="b" anchorCtr="0"/>
          <a:lstStyle>
            <a:lvl1pPr marL="0" marR="0" lvl="0" indent="0" algn="ctr" rtl="0">
              <a:lnSpc>
                <a:spcPct val="90000"/>
              </a:lnSpc>
              <a:spcBef>
                <a:spcPts val="0"/>
              </a:spcBef>
              <a:buClr>
                <a:schemeClr val="dk1"/>
              </a:buClr>
              <a:buFont typeface="Calibri"/>
              <a:buNone/>
              <a:defRPr sz="45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16" name="Shape 116"/>
          <p:cNvSpPr txBox="1">
            <a:spLocks noGrp="1"/>
          </p:cNvSpPr>
          <p:nvPr>
            <p:ph type="subTitle" idx="1"/>
          </p:nvPr>
        </p:nvSpPr>
        <p:spPr>
          <a:xfrm>
            <a:off x="1143000" y="2701528"/>
            <a:ext cx="6858000" cy="1241821"/>
          </a:xfrm>
          <a:prstGeom prst="rect">
            <a:avLst/>
          </a:prstGeom>
          <a:noFill/>
          <a:ln>
            <a:noFill/>
          </a:ln>
        </p:spPr>
        <p:txBody>
          <a:bodyPr lIns="68575" tIns="68575" rIns="68575" bIns="68575" anchor="t" anchorCtr="0"/>
          <a:lstStyle>
            <a:lvl1pPr marL="0" marR="0" lvl="0" indent="0" algn="ctr" rtl="0">
              <a:lnSpc>
                <a:spcPct val="90000"/>
              </a:lnSpc>
              <a:spcBef>
                <a:spcPts val="800"/>
              </a:spcBef>
              <a:buClr>
                <a:schemeClr val="dk1"/>
              </a:buClr>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buClr>
                <a:schemeClr val="dk1"/>
              </a:buClr>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buClr>
                <a:schemeClr val="dk1"/>
              </a:buClr>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9" name="Shape 11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22" name="Shape 122"/>
          <p:cNvSpPr txBox="1">
            <a:spLocks noGrp="1"/>
          </p:cNvSpPr>
          <p:nvPr>
            <p:ph type="body" idx="1"/>
          </p:nvPr>
        </p:nvSpPr>
        <p:spPr>
          <a:xfrm>
            <a:off x="628650" y="1369218"/>
            <a:ext cx="7886699"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623887" y="1282303"/>
            <a:ext cx="7886699" cy="2139552"/>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45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28" name="Shape 128"/>
          <p:cNvSpPr txBox="1">
            <a:spLocks noGrp="1"/>
          </p:cNvSpPr>
          <p:nvPr>
            <p:ph type="body" idx="1"/>
          </p:nvPr>
        </p:nvSpPr>
        <p:spPr>
          <a:xfrm>
            <a:off x="623887" y="3442097"/>
            <a:ext cx="7886699" cy="1125140"/>
          </a:xfrm>
          <a:prstGeom prst="rect">
            <a:avLst/>
          </a:prstGeom>
          <a:noFill/>
          <a:ln>
            <a:noFill/>
          </a:ln>
        </p:spPr>
        <p:txBody>
          <a:bodyPr lIns="68575" tIns="68575" rIns="68575" bIns="68575" anchor="t" anchorCtr="0"/>
          <a:lstStyle>
            <a:lvl1pPr marL="0" marR="0" lvl="0" indent="0" algn="l" rtl="0">
              <a:lnSpc>
                <a:spcPct val="90000"/>
              </a:lnSpc>
              <a:spcBef>
                <a:spcPts val="800"/>
              </a:spcBef>
              <a:buClr>
                <a:srgbClr val="888888"/>
              </a:buClr>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buClr>
                <a:srgbClr val="888888"/>
              </a:buClr>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buClr>
                <a:srgbClr val="888888"/>
              </a:buClr>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129" name="Shape 129"/>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0" name="Shape 130"/>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34" name="Shape 134"/>
          <p:cNvSpPr txBox="1">
            <a:spLocks noGrp="1"/>
          </p:cNvSpPr>
          <p:nvPr>
            <p:ph type="body" idx="1"/>
          </p:nvPr>
        </p:nvSpPr>
        <p:spPr>
          <a:xfrm>
            <a:off x="628650" y="1369218"/>
            <a:ext cx="3886200"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5" name="Shape 135"/>
          <p:cNvSpPr txBox="1">
            <a:spLocks noGrp="1"/>
          </p:cNvSpPr>
          <p:nvPr>
            <p:ph type="body" idx="2"/>
          </p:nvPr>
        </p:nvSpPr>
        <p:spPr>
          <a:xfrm>
            <a:off x="4629150" y="1369218"/>
            <a:ext cx="3886200"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7" name="Shape 137"/>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8" name="Shape 138"/>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62984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41" name="Shape 141"/>
          <p:cNvSpPr txBox="1">
            <a:spLocks noGrp="1"/>
          </p:cNvSpPr>
          <p:nvPr>
            <p:ph type="body" idx="1"/>
          </p:nvPr>
        </p:nvSpPr>
        <p:spPr>
          <a:xfrm>
            <a:off x="629840" y="1260872"/>
            <a:ext cx="3868340" cy="617934"/>
          </a:xfrm>
          <a:prstGeom prst="rect">
            <a:avLst/>
          </a:prstGeom>
          <a:noFill/>
          <a:ln>
            <a:noFill/>
          </a:ln>
        </p:spPr>
        <p:txBody>
          <a:bodyPr lIns="68575" tIns="68575" rIns="68575" bIns="68575" anchor="b" anchorCtr="0"/>
          <a:lstStyle>
            <a:lvl1pPr marL="0" marR="0" lvl="0" indent="0" algn="l" rtl="0">
              <a:lnSpc>
                <a:spcPct val="90000"/>
              </a:lnSpc>
              <a:spcBef>
                <a:spcPts val="80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body" idx="2"/>
          </p:nvPr>
        </p:nvSpPr>
        <p:spPr>
          <a:xfrm>
            <a:off x="629840" y="1878806"/>
            <a:ext cx="3868340" cy="2763441"/>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3" name="Shape 143"/>
          <p:cNvSpPr txBox="1">
            <a:spLocks noGrp="1"/>
          </p:cNvSpPr>
          <p:nvPr>
            <p:ph type="body" idx="3"/>
          </p:nvPr>
        </p:nvSpPr>
        <p:spPr>
          <a:xfrm>
            <a:off x="4629150" y="1260872"/>
            <a:ext cx="3887390" cy="617934"/>
          </a:xfrm>
          <a:prstGeom prst="rect">
            <a:avLst/>
          </a:prstGeom>
          <a:noFill/>
          <a:ln>
            <a:noFill/>
          </a:ln>
        </p:spPr>
        <p:txBody>
          <a:bodyPr lIns="68575" tIns="68575" rIns="68575" bIns="68575" anchor="b" anchorCtr="0"/>
          <a:lstStyle>
            <a:lvl1pPr marL="0" marR="0" lvl="0" indent="0" algn="l" rtl="0">
              <a:lnSpc>
                <a:spcPct val="90000"/>
              </a:lnSpc>
              <a:spcBef>
                <a:spcPts val="80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4"/>
          </p:nvPr>
        </p:nvSpPr>
        <p:spPr>
          <a:xfrm>
            <a:off x="4629150" y="1878806"/>
            <a:ext cx="3887390" cy="2763441"/>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46" name="Shape 146"/>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47" name="Shape 147"/>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50" name="Shape 150"/>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1" name="Shape 151"/>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2" name="Shape 152"/>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629840" y="342900"/>
            <a:ext cx="2949177" cy="1200149"/>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24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55" name="Shape 155"/>
          <p:cNvSpPr txBox="1">
            <a:spLocks noGrp="1"/>
          </p:cNvSpPr>
          <p:nvPr>
            <p:ph type="body" idx="1"/>
          </p:nvPr>
        </p:nvSpPr>
        <p:spPr>
          <a:xfrm>
            <a:off x="3887390" y="740568"/>
            <a:ext cx="4629149" cy="3655218"/>
          </a:xfrm>
          <a:prstGeom prst="rect">
            <a:avLst/>
          </a:prstGeom>
          <a:noFill/>
          <a:ln>
            <a:noFill/>
          </a:ln>
        </p:spPr>
        <p:txBody>
          <a:bodyPr lIns="68575" tIns="68575" rIns="68575" bIns="68575" anchor="t" anchorCtr="0"/>
          <a:lstStyle>
            <a:lvl1pPr marL="177800" marR="0" lvl="0" indent="-25400" algn="l" rtl="0">
              <a:lnSpc>
                <a:spcPct val="90000"/>
              </a:lnSpc>
              <a:spcBef>
                <a:spcPts val="8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38100" algn="l" rtl="0">
              <a:lnSpc>
                <a:spcPct val="90000"/>
              </a:lnSpc>
              <a:spcBef>
                <a:spcPts val="4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6" name="Shape 156"/>
          <p:cNvSpPr txBox="1">
            <a:spLocks noGrp="1"/>
          </p:cNvSpPr>
          <p:nvPr>
            <p:ph type="body" idx="2"/>
          </p:nvPr>
        </p:nvSpPr>
        <p:spPr>
          <a:xfrm>
            <a:off x="629840" y="1543050"/>
            <a:ext cx="2949177" cy="2858691"/>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629840" y="342900"/>
            <a:ext cx="2949177" cy="1200149"/>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24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62" name="Shape 162"/>
          <p:cNvSpPr>
            <a:spLocks noGrp="1"/>
          </p:cNvSpPr>
          <p:nvPr>
            <p:ph type="pic" idx="2"/>
          </p:nvPr>
        </p:nvSpPr>
        <p:spPr>
          <a:xfrm>
            <a:off x="3887390" y="740568"/>
            <a:ext cx="4629149" cy="3655218"/>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SzPct val="45833"/>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52380"/>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61111"/>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1"/>
          </p:nvPr>
        </p:nvSpPr>
        <p:spPr>
          <a:xfrm>
            <a:off x="629840" y="1543050"/>
            <a:ext cx="2949177" cy="2858691"/>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69" name="Shape 169"/>
          <p:cNvSpPr txBox="1">
            <a:spLocks noGrp="1"/>
          </p:cNvSpPr>
          <p:nvPr>
            <p:ph type="body" idx="1"/>
          </p:nvPr>
        </p:nvSpPr>
        <p:spPr>
          <a:xfrm rot="5400000">
            <a:off x="2940248" y="-942379"/>
            <a:ext cx="3263503" cy="7886699"/>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0" name="Shape 170"/>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rot="5400000">
            <a:off x="5350073" y="1467445"/>
            <a:ext cx="4358878" cy="1971674"/>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75" name="Shape 175"/>
          <p:cNvSpPr txBox="1">
            <a:spLocks noGrp="1"/>
          </p:cNvSpPr>
          <p:nvPr>
            <p:ph type="body" idx="1"/>
          </p:nvPr>
        </p:nvSpPr>
        <p:spPr>
          <a:xfrm rot="5400000">
            <a:off x="1349573" y="-447079"/>
            <a:ext cx="4358878" cy="5800724"/>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6" name="Shape 176"/>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7" name="Shape 177"/>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56" name="Shape 56"/>
          <p:cNvSpPr txBox="1">
            <a:spLocks noGrp="1"/>
          </p:cNvSpPr>
          <p:nvPr>
            <p:ph type="body" idx="1"/>
          </p:nvPr>
        </p:nvSpPr>
        <p:spPr>
          <a:xfrm>
            <a:off x="633412" y="1214437"/>
            <a:ext cx="7877174" cy="3452812"/>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57" name="Shape 57"/>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a:spcBef>
                <a:spcPts val="0"/>
              </a:spcBef>
              <a:buSzPct val="78571"/>
              <a:buNone/>
              <a:defRPr sz="1400"/>
            </a:lvl2pPr>
            <a:lvl3pPr lvl="2" indent="0">
              <a:spcBef>
                <a:spcPts val="0"/>
              </a:spcBef>
              <a:buSzPct val="78571"/>
              <a:buNone/>
              <a:defRPr sz="1400"/>
            </a:lvl3pPr>
            <a:lvl4pPr lvl="3" indent="0">
              <a:spcBef>
                <a:spcPts val="0"/>
              </a:spcBef>
              <a:buSzPct val="78571"/>
              <a:buNone/>
              <a:defRPr sz="1400"/>
            </a:lvl4pPr>
            <a:lvl5pPr lvl="4" indent="0">
              <a:spcBef>
                <a:spcPts val="0"/>
              </a:spcBef>
              <a:buSzPct val="78571"/>
              <a:buNone/>
              <a:defRPr sz="1400"/>
            </a:lvl5pPr>
            <a:lvl6pPr lvl="5" indent="0">
              <a:spcBef>
                <a:spcPts val="0"/>
              </a:spcBef>
              <a:buSzPct val="78571"/>
              <a:buNone/>
              <a:defRPr sz="1400"/>
            </a:lvl6pPr>
            <a:lvl7pPr lvl="6" indent="0">
              <a:spcBef>
                <a:spcPts val="0"/>
              </a:spcBef>
              <a:buSzPct val="78571"/>
              <a:buNone/>
              <a:defRPr sz="1400"/>
            </a:lvl7pPr>
            <a:lvl8pPr lvl="7" indent="0">
              <a:spcBef>
                <a:spcPts val="0"/>
              </a:spcBef>
              <a:buSzPct val="78571"/>
              <a:buNone/>
              <a:defRPr sz="1400"/>
            </a:lvl8pPr>
            <a:lvl9pPr lvl="8" indent="0">
              <a:spcBef>
                <a:spcPts val="0"/>
              </a:spcBef>
              <a:buSzPct val="78571"/>
              <a:buNone/>
              <a:defRPr sz="1400"/>
            </a:lvl9pPr>
          </a:lstStyle>
          <a:p>
            <a:endParaRPr/>
          </a:p>
        </p:txBody>
      </p:sp>
      <p:sp>
        <p:nvSpPr>
          <p:cNvPr id="106" name="Shape 106"/>
          <p:cNvSpPr txBox="1">
            <a:spLocks noGrp="1"/>
          </p:cNvSpPr>
          <p:nvPr>
            <p:ph type="body" idx="1"/>
          </p:nvPr>
        </p:nvSpPr>
        <p:spPr>
          <a:xfrm>
            <a:off x="628650" y="1369218"/>
            <a:ext cx="7886699"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jp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jpg"/><Relationship Id="rId10"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jpg"/><Relationship Id="rId8" Type="http://schemas.openxmlformats.org/officeDocument/2006/relationships/image" Target="../media/image20.jpg"/><Relationship Id="rId9" Type="http://schemas.openxmlformats.org/officeDocument/2006/relationships/image" Target="../media/image21.jp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image" Target="../media/image32.png"/><Relationship Id="rId14" Type="http://schemas.openxmlformats.org/officeDocument/2006/relationships/image" Target="../media/image33.png"/><Relationship Id="rId15" Type="http://schemas.openxmlformats.org/officeDocument/2006/relationships/image" Target="../media/image34.jpg"/><Relationship Id="rId16" Type="http://schemas.openxmlformats.org/officeDocument/2006/relationships/image" Target="../media/image35.png"/><Relationship Id="rId17" Type="http://schemas.openxmlformats.org/officeDocument/2006/relationships/image" Target="../media/image36.png"/><Relationship Id="rId18" Type="http://schemas.openxmlformats.org/officeDocument/2006/relationships/image" Target="../media/image37.png"/><Relationship Id="rId19" Type="http://schemas.openxmlformats.org/officeDocument/2006/relationships/image" Target="../media/image38.png"/><Relationship Id="rId50" Type="http://schemas.openxmlformats.org/officeDocument/2006/relationships/image" Target="../media/image69.png"/><Relationship Id="rId51" Type="http://schemas.openxmlformats.org/officeDocument/2006/relationships/image" Target="../media/image70.png"/><Relationship Id="rId52" Type="http://schemas.openxmlformats.org/officeDocument/2006/relationships/image" Target="../media/image71.png"/><Relationship Id="rId53" Type="http://schemas.openxmlformats.org/officeDocument/2006/relationships/image" Target="../media/image72.png"/><Relationship Id="rId54" Type="http://schemas.openxmlformats.org/officeDocument/2006/relationships/image" Target="../media/image73.png"/><Relationship Id="rId55" Type="http://schemas.openxmlformats.org/officeDocument/2006/relationships/image" Target="../media/image74.png"/><Relationship Id="rId56" Type="http://schemas.openxmlformats.org/officeDocument/2006/relationships/image" Target="../media/image75.png"/><Relationship Id="rId40" Type="http://schemas.openxmlformats.org/officeDocument/2006/relationships/image" Target="../media/image59.png"/><Relationship Id="rId41" Type="http://schemas.openxmlformats.org/officeDocument/2006/relationships/image" Target="../media/image60.png"/><Relationship Id="rId42" Type="http://schemas.openxmlformats.org/officeDocument/2006/relationships/image" Target="../media/image61.png"/><Relationship Id="rId43" Type="http://schemas.openxmlformats.org/officeDocument/2006/relationships/image" Target="../media/image62.png"/><Relationship Id="rId44" Type="http://schemas.openxmlformats.org/officeDocument/2006/relationships/image" Target="../media/image63.png"/><Relationship Id="rId45" Type="http://schemas.openxmlformats.org/officeDocument/2006/relationships/image" Target="../media/image64.png"/><Relationship Id="rId46" Type="http://schemas.openxmlformats.org/officeDocument/2006/relationships/image" Target="../media/image65.png"/><Relationship Id="rId47" Type="http://schemas.openxmlformats.org/officeDocument/2006/relationships/image" Target="../media/image66.png"/><Relationship Id="rId48" Type="http://schemas.openxmlformats.org/officeDocument/2006/relationships/image" Target="../media/image67.png"/><Relationship Id="rId49" Type="http://schemas.openxmlformats.org/officeDocument/2006/relationships/image" Target="../media/image68.pn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23.jp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30" Type="http://schemas.openxmlformats.org/officeDocument/2006/relationships/image" Target="../media/image49.png"/><Relationship Id="rId31" Type="http://schemas.openxmlformats.org/officeDocument/2006/relationships/image" Target="../media/image50.png"/><Relationship Id="rId32" Type="http://schemas.openxmlformats.org/officeDocument/2006/relationships/image" Target="../media/image51.png"/><Relationship Id="rId33" Type="http://schemas.openxmlformats.org/officeDocument/2006/relationships/image" Target="../media/image52.png"/><Relationship Id="rId34" Type="http://schemas.openxmlformats.org/officeDocument/2006/relationships/image" Target="../media/image53.png"/><Relationship Id="rId35" Type="http://schemas.openxmlformats.org/officeDocument/2006/relationships/image" Target="../media/image54.png"/><Relationship Id="rId36" Type="http://schemas.openxmlformats.org/officeDocument/2006/relationships/image" Target="../media/image55.png"/><Relationship Id="rId37" Type="http://schemas.openxmlformats.org/officeDocument/2006/relationships/image" Target="../media/image56.png"/><Relationship Id="rId38" Type="http://schemas.openxmlformats.org/officeDocument/2006/relationships/image" Target="../media/image57.png"/><Relationship Id="rId39" Type="http://schemas.openxmlformats.org/officeDocument/2006/relationships/image" Target="../media/image58.png"/><Relationship Id="rId20" Type="http://schemas.openxmlformats.org/officeDocument/2006/relationships/image" Target="../media/image39.jpg"/><Relationship Id="rId21" Type="http://schemas.openxmlformats.org/officeDocument/2006/relationships/image" Target="../media/image40.png"/><Relationship Id="rId22" Type="http://schemas.openxmlformats.org/officeDocument/2006/relationships/image" Target="../media/image41.png"/><Relationship Id="rId23" Type="http://schemas.openxmlformats.org/officeDocument/2006/relationships/image" Target="../media/image42.png"/><Relationship Id="rId24" Type="http://schemas.openxmlformats.org/officeDocument/2006/relationships/image" Target="../media/image43.png"/><Relationship Id="rId25" Type="http://schemas.openxmlformats.org/officeDocument/2006/relationships/image" Target="../media/image44.png"/><Relationship Id="rId26" Type="http://schemas.openxmlformats.org/officeDocument/2006/relationships/image" Target="../media/image45.png"/><Relationship Id="rId27" Type="http://schemas.openxmlformats.org/officeDocument/2006/relationships/image" Target="../media/image46.png"/><Relationship Id="rId28" Type="http://schemas.openxmlformats.org/officeDocument/2006/relationships/image" Target="../media/image47.png"/><Relationship Id="rId29" Type="http://schemas.openxmlformats.org/officeDocument/2006/relationships/image" Target="../media/image48.png"/><Relationship Id="rId10" Type="http://schemas.openxmlformats.org/officeDocument/2006/relationships/image" Target="../media/image29.png"/><Relationship Id="rId11" Type="http://schemas.openxmlformats.org/officeDocument/2006/relationships/image" Target="../media/image30.png"/><Relationship Id="rId12" Type="http://schemas.openxmlformats.org/officeDocument/2006/relationships/image" Target="../media/image31.png"/></Relationships>
</file>

<file path=ppt/slides/_rels/slide6.xml.rels><?xml version="1.0" encoding="UTF-8" standalone="yes"?>
<Relationships xmlns="http://schemas.openxmlformats.org/package/2006/relationships"><Relationship Id="rId9" Type="http://schemas.openxmlformats.org/officeDocument/2006/relationships/image" Target="../media/image82.png"/><Relationship Id="rId20" Type="http://schemas.openxmlformats.org/officeDocument/2006/relationships/image" Target="../media/image93.png"/><Relationship Id="rId10" Type="http://schemas.openxmlformats.org/officeDocument/2006/relationships/image" Target="../media/image83.jpg"/><Relationship Id="rId11" Type="http://schemas.openxmlformats.org/officeDocument/2006/relationships/image" Target="../media/image84.png"/><Relationship Id="rId12" Type="http://schemas.openxmlformats.org/officeDocument/2006/relationships/image" Target="../media/image85.png"/><Relationship Id="rId13" Type="http://schemas.openxmlformats.org/officeDocument/2006/relationships/image" Target="../media/image86.png"/><Relationship Id="rId14" Type="http://schemas.openxmlformats.org/officeDocument/2006/relationships/image" Target="../media/image87.png"/><Relationship Id="rId15" Type="http://schemas.openxmlformats.org/officeDocument/2006/relationships/image" Target="../media/image88.png"/><Relationship Id="rId16" Type="http://schemas.openxmlformats.org/officeDocument/2006/relationships/image" Target="../media/image89.png"/><Relationship Id="rId17" Type="http://schemas.openxmlformats.org/officeDocument/2006/relationships/image" Target="../media/image90.png"/><Relationship Id="rId18" Type="http://schemas.openxmlformats.org/officeDocument/2006/relationships/image" Target="../media/image91.png"/><Relationship Id="rId19" Type="http://schemas.openxmlformats.org/officeDocument/2006/relationships/image" Target="../media/image92.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6.png"/><Relationship Id="rId4" Type="http://schemas.openxmlformats.org/officeDocument/2006/relationships/image" Target="../media/image77.gif"/><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80.png"/><Relationship Id="rId8" Type="http://schemas.openxmlformats.org/officeDocument/2006/relationships/image" Target="../media/image81.png"/></Relationships>
</file>

<file path=ppt/slides/_rels/slide7.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png"/><Relationship Id="rId8" Type="http://schemas.openxmlformats.org/officeDocument/2006/relationships/image" Target="../media/image99.png"/><Relationship Id="rId9" Type="http://schemas.openxmlformats.org/officeDocument/2006/relationships/image" Target="../media/image100.png"/><Relationship Id="rId10" Type="http://schemas.openxmlformats.org/officeDocument/2006/relationships/image" Target="../media/image101.png"/><Relationship Id="rId11" Type="http://schemas.openxmlformats.org/officeDocument/2006/relationships/image" Target="../media/image102.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3.gif"/><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comments" Target="../comments/comment1.xml"/><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109.png"/><Relationship Id="rId6" Type="http://schemas.openxmlformats.org/officeDocument/2006/relationships/image" Target="../media/image110.png"/><Relationship Id="rId7" Type="http://schemas.openxmlformats.org/officeDocument/2006/relationships/image" Target="../media/image111.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2.png"/><Relationship Id="rId4" Type="http://schemas.openxmlformats.org/officeDocument/2006/relationships/image" Target="../media/image113.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4.pn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18.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image" Target="../media/image126.png"/><Relationship Id="rId12" Type="http://schemas.openxmlformats.org/officeDocument/2006/relationships/image" Target="../media/image127.png"/><Relationship Id="rId13" Type="http://schemas.openxmlformats.org/officeDocument/2006/relationships/image" Target="../media/image128.png"/><Relationship Id="rId14" Type="http://schemas.openxmlformats.org/officeDocument/2006/relationships/image" Target="../media/image129.png"/><Relationship Id="rId15" Type="http://schemas.openxmlformats.org/officeDocument/2006/relationships/image" Target="../media/image130.png"/><Relationship Id="rId16" Type="http://schemas.openxmlformats.org/officeDocument/2006/relationships/image" Target="../media/image1.png"/><Relationship Id="rId17" Type="http://schemas.openxmlformats.org/officeDocument/2006/relationships/comments" Target="../comments/comment2.xml"/><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14.png"/><Relationship Id="rId4" Type="http://schemas.openxmlformats.org/officeDocument/2006/relationships/image" Target="../media/image119.png"/><Relationship Id="rId5" Type="http://schemas.openxmlformats.org/officeDocument/2006/relationships/image" Target="../media/image120.png"/><Relationship Id="rId6" Type="http://schemas.openxmlformats.org/officeDocument/2006/relationships/image" Target="../media/image121.png"/><Relationship Id="rId7" Type="http://schemas.openxmlformats.org/officeDocument/2006/relationships/image" Target="../media/image122.png"/><Relationship Id="rId8" Type="http://schemas.openxmlformats.org/officeDocument/2006/relationships/image" Target="../media/image123.png"/><Relationship Id="rId9" Type="http://schemas.openxmlformats.org/officeDocument/2006/relationships/image" Target="../media/image124.png"/><Relationship Id="rId10" Type="http://schemas.openxmlformats.org/officeDocument/2006/relationships/image" Target="../media/image1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1.png"/></Relationships>
</file>

<file path=ppt/slides/_rels/slide14.xml.rels><?xml version="1.0" encoding="UTF-8" standalone="yes"?>
<Relationships xmlns="http://schemas.openxmlformats.org/package/2006/relationships"><Relationship Id="rId11" Type="http://schemas.openxmlformats.org/officeDocument/2006/relationships/image" Target="../media/image140.png"/><Relationship Id="rId12" Type="http://schemas.openxmlformats.org/officeDocument/2006/relationships/image" Target="../media/image114.png"/><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image" Target="../media/image134.png"/><Relationship Id="rId6" Type="http://schemas.openxmlformats.org/officeDocument/2006/relationships/image" Target="../media/image135.jpg"/><Relationship Id="rId7" Type="http://schemas.openxmlformats.org/officeDocument/2006/relationships/image" Target="../media/image136.jpg"/><Relationship Id="rId8" Type="http://schemas.openxmlformats.org/officeDocument/2006/relationships/image" Target="../media/image137.jpg"/><Relationship Id="rId9" Type="http://schemas.openxmlformats.org/officeDocument/2006/relationships/image" Target="../media/image138.png"/><Relationship Id="rId10" Type="http://schemas.openxmlformats.org/officeDocument/2006/relationships/image" Target="../media/image139.png"/></Relationships>
</file>

<file path=ppt/slides/_rels/slide15.xml.rels><?xml version="1.0" encoding="UTF-8" standalone="yes"?>
<Relationships xmlns="http://schemas.openxmlformats.org/package/2006/relationships"><Relationship Id="rId3" Type="http://schemas.openxmlformats.org/officeDocument/2006/relationships/image" Target="../media/image141.png"/><Relationship Id="rId4"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mailto:aashish.chaudhary@kitware.com" TargetMode="External"/><Relationship Id="rId4" Type="http://schemas.openxmlformats.org/officeDocument/2006/relationships/hyperlink" Target="www.linkedin.com/in/aachaudhary" TargetMode="External"/><Relationship Id="rId5" Type="http://schemas.openxmlformats.org/officeDocument/2006/relationships/hyperlink" Target="http://www.kitware.com" TargetMode="External"/><Relationship Id="rId6" Type="http://schemas.openxmlformats.org/officeDocument/2006/relationships/hyperlink" Target="https://nex.nasa.gov/nex" TargetMode="External"/><Relationship Id="rId7" Type="http://schemas.openxmlformats.org/officeDocument/2006/relationships/hyperlink" Target="https://github.com/OpenGeoscience/nex" TargetMode="External"/><Relationship Id="rId8" Type="http://schemas.openxmlformats.org/officeDocument/2006/relationships/hyperlink" Target="http://www.kitware.com/publications/item/view/1784" TargetMode="External"/><Relationship Id="rId9" Type="http://schemas.openxmlformats.org/officeDocument/2006/relationships/hyperlink" Target="https://github.com/Kitware/HPCCloud" TargetMode="External"/><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subTitle" idx="1"/>
          </p:nvPr>
        </p:nvSpPr>
        <p:spPr>
          <a:xfrm>
            <a:off x="311700" y="2834125"/>
            <a:ext cx="8520600" cy="792600"/>
          </a:xfrm>
          <a:prstGeom prst="rect">
            <a:avLst/>
          </a:prstGeom>
        </p:spPr>
        <p:txBody>
          <a:bodyPr lIns="91425" tIns="91425" rIns="91425" bIns="91425" anchor="t" anchorCtr="0">
            <a:noAutofit/>
          </a:bodyPr>
          <a:lstStyle/>
          <a:p>
            <a:pPr marL="2743200" lvl="0" indent="457200" algn="l" rtl="0">
              <a:spcBef>
                <a:spcPts val="0"/>
              </a:spcBef>
              <a:buNone/>
            </a:pPr>
            <a:r>
              <a:rPr lang="en" sz="1800" b="1">
                <a:solidFill>
                  <a:srgbClr val="000000"/>
                </a:solidFill>
              </a:rPr>
              <a:t>Aashish Chaudhary</a:t>
            </a:r>
          </a:p>
          <a:p>
            <a:pPr marL="2286000" lvl="0" indent="0" algn="l">
              <a:spcBef>
                <a:spcPts val="0"/>
              </a:spcBef>
              <a:buNone/>
            </a:pPr>
            <a:r>
              <a:rPr lang="en" sz="1800" b="1">
                <a:solidFill>
                  <a:srgbClr val="000000"/>
                </a:solidFill>
              </a:rPr>
              <a:t>aashish.chaudhary@kitware.com</a:t>
            </a:r>
          </a:p>
          <a:p>
            <a:pPr lvl="0">
              <a:spcBef>
                <a:spcPts val="0"/>
              </a:spcBef>
              <a:buClr>
                <a:schemeClr val="dk1"/>
              </a:buClr>
              <a:buSzPct val="78571"/>
              <a:buFont typeface="Arial"/>
              <a:buNone/>
            </a:pPr>
            <a:r>
              <a:rPr lang="en" sz="1400">
                <a:solidFill>
                  <a:srgbClr val="000000"/>
                </a:solidFill>
              </a:rPr>
              <a:t>Technical Leader</a:t>
            </a:r>
          </a:p>
          <a:p>
            <a:pPr lvl="0">
              <a:spcBef>
                <a:spcPts val="0"/>
              </a:spcBef>
              <a:buClr>
                <a:schemeClr val="dk1"/>
              </a:buClr>
              <a:buSzPct val="78571"/>
              <a:buFont typeface="Arial"/>
              <a:buNone/>
            </a:pPr>
            <a:r>
              <a:rPr lang="en" sz="1400">
                <a:solidFill>
                  <a:srgbClr val="000000"/>
                </a:solidFill>
              </a:rPr>
              <a:t>with</a:t>
            </a:r>
          </a:p>
          <a:p>
            <a:pPr lvl="0">
              <a:spcBef>
                <a:spcPts val="0"/>
              </a:spcBef>
              <a:buNone/>
            </a:pPr>
            <a:r>
              <a:rPr lang="en" sz="1200">
                <a:solidFill>
                  <a:srgbClr val="000000"/>
                </a:solidFill>
              </a:rPr>
              <a:t>Patrick O’Leary, Petr Votava (NASA), </a:t>
            </a:r>
          </a:p>
          <a:p>
            <a:pPr lvl="0">
              <a:spcBef>
                <a:spcPts val="0"/>
              </a:spcBef>
              <a:buNone/>
            </a:pPr>
            <a:r>
              <a:rPr lang="en" sz="1200">
                <a:solidFill>
                  <a:srgbClr val="000000"/>
                </a:solidFill>
              </a:rPr>
              <a:t>Dr. Rama Nemani (NASA), Chris Harris, </a:t>
            </a:r>
          </a:p>
          <a:p>
            <a:pPr lvl="0" rtl="0">
              <a:spcBef>
                <a:spcPts val="0"/>
              </a:spcBef>
              <a:buNone/>
            </a:pPr>
            <a:r>
              <a:rPr lang="en" sz="1200">
                <a:solidFill>
                  <a:srgbClr val="000000"/>
                </a:solidFill>
              </a:rPr>
              <a:t>Chris Kotfila, Doruk Aztek, Andrew Michaelis (NASA)</a:t>
            </a:r>
          </a:p>
          <a:p>
            <a:pPr lvl="0">
              <a:spcBef>
                <a:spcPts val="0"/>
              </a:spcBef>
              <a:buNone/>
            </a:pPr>
            <a:endParaRPr sz="1400" i="1"/>
          </a:p>
        </p:txBody>
      </p:sp>
      <p:sp>
        <p:nvSpPr>
          <p:cNvPr id="184" name="Shape 184"/>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sz="4800"/>
              <a:t>Scientific Computing and Visualization using HDF</a:t>
            </a:r>
          </a:p>
          <a:p>
            <a:pPr lvl="0">
              <a:spcBef>
                <a:spcPts val="0"/>
              </a:spcBef>
              <a:buClr>
                <a:schemeClr val="dk1"/>
              </a:buClr>
              <a:buSzPct val="61111"/>
              <a:buFont typeface="Arial"/>
              <a:buNone/>
            </a:pPr>
            <a:r>
              <a:rPr lang="en" sz="1800"/>
              <a:t>July 19th 2016</a:t>
            </a:r>
          </a:p>
          <a:p>
            <a:pPr lvl="0">
              <a:spcBef>
                <a:spcPts val="0"/>
              </a:spcBef>
              <a:buNone/>
            </a:pPr>
            <a:r>
              <a:rPr lang="en" sz="1800"/>
              <a:t>Durham, NC</a:t>
            </a:r>
          </a:p>
          <a:p>
            <a:pPr lvl="0" rtl="0">
              <a:spcBef>
                <a:spcPts val="0"/>
              </a:spcBef>
              <a:buNone/>
            </a:pPr>
            <a:endParaRPr sz="14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311700" y="445025"/>
            <a:ext cx="1866900" cy="4410900"/>
          </a:xfrm>
          <a:prstGeom prst="rect">
            <a:avLst/>
          </a:prstGeom>
        </p:spPr>
        <p:txBody>
          <a:bodyPr lIns="91425" tIns="91425" rIns="91425" bIns="91425" anchor="t" anchorCtr="0">
            <a:noAutofit/>
          </a:bodyPr>
          <a:lstStyle/>
          <a:p>
            <a:pPr lvl="0">
              <a:spcBef>
                <a:spcPts val="0"/>
              </a:spcBef>
              <a:buNone/>
            </a:pPr>
            <a:r>
              <a:rPr lang="en" b="1"/>
              <a:t>What We Do at Kitware?</a:t>
            </a:r>
          </a:p>
          <a:p>
            <a:pPr lvl="0">
              <a:spcBef>
                <a:spcPts val="0"/>
              </a:spcBef>
              <a:buNone/>
            </a:pPr>
            <a:endParaRPr/>
          </a:p>
          <a:p>
            <a:pPr lvl="0">
              <a:spcBef>
                <a:spcPts val="0"/>
              </a:spcBef>
              <a:buNone/>
            </a:pPr>
            <a:r>
              <a:rPr lang="en" sz="1800" b="1"/>
              <a:t>0pen Source</a:t>
            </a:r>
            <a:r>
              <a:rPr lang="en" sz="1800"/>
              <a:t> and </a:t>
            </a:r>
            <a:r>
              <a:rPr lang="en" sz="1800" b="1"/>
              <a:t>Open Data</a:t>
            </a:r>
            <a:r>
              <a:rPr lang="en" sz="1800"/>
              <a:t> is strongly encouraged and practised</a:t>
            </a:r>
          </a:p>
          <a:p>
            <a:pPr lvl="0">
              <a:spcBef>
                <a:spcPts val="0"/>
              </a:spcBef>
              <a:buNone/>
            </a:pPr>
            <a:r>
              <a:rPr lang="en" sz="1800"/>
              <a:t>at Kitware</a:t>
            </a:r>
          </a:p>
          <a:p>
            <a:pPr lvl="0">
              <a:spcBef>
                <a:spcPts val="0"/>
              </a:spcBef>
              <a:buNone/>
            </a:pPr>
            <a:endParaRPr/>
          </a:p>
        </p:txBody>
      </p:sp>
      <p:pic>
        <p:nvPicPr>
          <p:cNvPr id="190" name="Shape 190"/>
          <p:cNvPicPr preferRelativeResize="0"/>
          <p:nvPr/>
        </p:nvPicPr>
        <p:blipFill rotWithShape="1">
          <a:blip r:embed="rId3">
            <a:alphaModFix/>
          </a:blip>
          <a:srcRect/>
          <a:stretch/>
        </p:blipFill>
        <p:spPr>
          <a:xfrm>
            <a:off x="2008850" y="634475"/>
            <a:ext cx="5827500" cy="45090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It started with </a:t>
            </a:r>
            <a:r>
              <a:rPr lang="en" b="1"/>
              <a:t>VTK</a:t>
            </a:r>
          </a:p>
        </p:txBody>
      </p:sp>
      <p:pic>
        <p:nvPicPr>
          <p:cNvPr id="196" name="Shape 196"/>
          <p:cNvPicPr preferRelativeResize="0"/>
          <p:nvPr/>
        </p:nvPicPr>
        <p:blipFill rotWithShape="1">
          <a:blip r:embed="rId3">
            <a:alphaModFix/>
          </a:blip>
          <a:srcRect/>
          <a:stretch/>
        </p:blipFill>
        <p:spPr>
          <a:xfrm>
            <a:off x="1474925" y="2101980"/>
            <a:ext cx="1178399" cy="1088400"/>
          </a:xfrm>
          <a:prstGeom prst="rect">
            <a:avLst/>
          </a:prstGeom>
          <a:noFill/>
          <a:ln>
            <a:noFill/>
          </a:ln>
        </p:spPr>
      </p:pic>
      <p:pic>
        <p:nvPicPr>
          <p:cNvPr id="197" name="Shape 197"/>
          <p:cNvPicPr preferRelativeResize="0"/>
          <p:nvPr/>
        </p:nvPicPr>
        <p:blipFill rotWithShape="1">
          <a:blip r:embed="rId4">
            <a:alphaModFix/>
          </a:blip>
          <a:srcRect r="53146"/>
          <a:stretch/>
        </p:blipFill>
        <p:spPr>
          <a:xfrm>
            <a:off x="1605001" y="3157810"/>
            <a:ext cx="2808000" cy="1824900"/>
          </a:xfrm>
          <a:prstGeom prst="rect">
            <a:avLst/>
          </a:prstGeom>
          <a:noFill/>
          <a:ln>
            <a:noFill/>
          </a:ln>
        </p:spPr>
      </p:pic>
      <p:pic>
        <p:nvPicPr>
          <p:cNvPr id="198" name="Shape 198"/>
          <p:cNvPicPr preferRelativeResize="0"/>
          <p:nvPr/>
        </p:nvPicPr>
        <p:blipFill rotWithShape="1">
          <a:blip r:embed="rId5">
            <a:alphaModFix/>
          </a:blip>
          <a:srcRect/>
          <a:stretch/>
        </p:blipFill>
        <p:spPr>
          <a:xfrm>
            <a:off x="3693855" y="2222521"/>
            <a:ext cx="2163300" cy="1592400"/>
          </a:xfrm>
          <a:prstGeom prst="rect">
            <a:avLst/>
          </a:prstGeom>
          <a:noFill/>
          <a:ln>
            <a:noFill/>
          </a:ln>
        </p:spPr>
      </p:pic>
      <p:pic>
        <p:nvPicPr>
          <p:cNvPr id="199" name="Shape 199"/>
          <p:cNvPicPr preferRelativeResize="0"/>
          <p:nvPr/>
        </p:nvPicPr>
        <p:blipFill rotWithShape="1">
          <a:blip r:embed="rId6">
            <a:alphaModFix/>
          </a:blip>
          <a:srcRect/>
          <a:stretch/>
        </p:blipFill>
        <p:spPr>
          <a:xfrm>
            <a:off x="5652633" y="2161810"/>
            <a:ext cx="1906200" cy="1756199"/>
          </a:xfrm>
          <a:prstGeom prst="rect">
            <a:avLst/>
          </a:prstGeom>
          <a:noFill/>
          <a:ln>
            <a:noFill/>
          </a:ln>
        </p:spPr>
      </p:pic>
      <p:pic>
        <p:nvPicPr>
          <p:cNvPr id="200" name="Shape 200"/>
          <p:cNvPicPr preferRelativeResize="0"/>
          <p:nvPr/>
        </p:nvPicPr>
        <p:blipFill rotWithShape="1">
          <a:blip r:embed="rId7">
            <a:alphaModFix/>
          </a:blip>
          <a:srcRect/>
          <a:stretch/>
        </p:blipFill>
        <p:spPr>
          <a:xfrm>
            <a:off x="7209298" y="863774"/>
            <a:ext cx="1623000" cy="1992900"/>
          </a:xfrm>
          <a:prstGeom prst="rect">
            <a:avLst/>
          </a:prstGeom>
          <a:noFill/>
          <a:ln w="9525" cap="flat" cmpd="sng">
            <a:solidFill>
              <a:srgbClr val="366092"/>
            </a:solidFill>
            <a:prstDash val="solid"/>
            <a:miter/>
            <a:headEnd type="none" w="med" len="med"/>
            <a:tailEnd type="none" w="med" len="med"/>
          </a:ln>
        </p:spPr>
      </p:pic>
      <p:pic>
        <p:nvPicPr>
          <p:cNvPr id="201" name="Shape 201"/>
          <p:cNvPicPr preferRelativeResize="0"/>
          <p:nvPr/>
        </p:nvPicPr>
        <p:blipFill rotWithShape="1">
          <a:blip r:embed="rId8">
            <a:alphaModFix/>
          </a:blip>
          <a:srcRect/>
          <a:stretch/>
        </p:blipFill>
        <p:spPr>
          <a:xfrm>
            <a:off x="7129369" y="2939605"/>
            <a:ext cx="1405800" cy="1729800"/>
          </a:xfrm>
          <a:prstGeom prst="rect">
            <a:avLst/>
          </a:prstGeom>
          <a:noFill/>
          <a:ln w="25400" cap="flat" cmpd="sng">
            <a:solidFill>
              <a:srgbClr val="1F497D"/>
            </a:solidFill>
            <a:prstDash val="solid"/>
            <a:miter/>
            <a:headEnd type="none" w="med" len="med"/>
            <a:tailEnd type="none" w="med" len="med"/>
          </a:ln>
        </p:spPr>
      </p:pic>
      <p:pic>
        <p:nvPicPr>
          <p:cNvPr id="202" name="Shape 202"/>
          <p:cNvPicPr preferRelativeResize="0"/>
          <p:nvPr/>
        </p:nvPicPr>
        <p:blipFill rotWithShape="1">
          <a:blip r:embed="rId9">
            <a:alphaModFix/>
          </a:blip>
          <a:srcRect/>
          <a:stretch/>
        </p:blipFill>
        <p:spPr>
          <a:xfrm>
            <a:off x="5124681" y="3460481"/>
            <a:ext cx="1563600" cy="1414800"/>
          </a:xfrm>
          <a:prstGeom prst="rect">
            <a:avLst/>
          </a:prstGeom>
          <a:noFill/>
          <a:ln>
            <a:noFill/>
          </a:ln>
        </p:spPr>
      </p:pic>
      <p:pic>
        <p:nvPicPr>
          <p:cNvPr id="203" name="Shape 203"/>
          <p:cNvPicPr preferRelativeResize="0"/>
          <p:nvPr/>
        </p:nvPicPr>
        <p:blipFill rotWithShape="1">
          <a:blip r:embed="rId10">
            <a:alphaModFix/>
          </a:blip>
          <a:srcRect/>
          <a:stretch/>
        </p:blipFill>
        <p:spPr>
          <a:xfrm>
            <a:off x="4604380" y="480401"/>
            <a:ext cx="2229600" cy="1593300"/>
          </a:xfrm>
          <a:prstGeom prst="rect">
            <a:avLst/>
          </a:prstGeom>
          <a:noFill/>
          <a:ln>
            <a:noFill/>
          </a:ln>
        </p:spPr>
      </p:pic>
      <p:pic>
        <p:nvPicPr>
          <p:cNvPr id="204" name="Shape 204"/>
          <p:cNvPicPr preferRelativeResize="0"/>
          <p:nvPr/>
        </p:nvPicPr>
        <p:blipFill rotWithShape="1">
          <a:blip r:embed="rId11">
            <a:alphaModFix/>
          </a:blip>
          <a:srcRect/>
          <a:stretch/>
        </p:blipFill>
        <p:spPr>
          <a:xfrm>
            <a:off x="190799" y="1163222"/>
            <a:ext cx="1631700" cy="2179500"/>
          </a:xfrm>
          <a:prstGeom prst="rect">
            <a:avLst/>
          </a:prstGeom>
          <a:noFill/>
          <a:ln w="9525" cap="flat" cmpd="sng">
            <a:solidFill>
              <a:srgbClr val="366092"/>
            </a:solidFill>
            <a:prstDash val="solid"/>
            <a:miter/>
            <a:headEnd type="none" w="med" len="med"/>
            <a:tailEnd type="none" w="med" len="med"/>
          </a:ln>
        </p:spPr>
      </p:pic>
      <p:pic>
        <p:nvPicPr>
          <p:cNvPr id="205" name="Shape 205"/>
          <p:cNvPicPr preferRelativeResize="0"/>
          <p:nvPr/>
        </p:nvPicPr>
        <p:blipFill rotWithShape="1">
          <a:blip r:embed="rId12">
            <a:alphaModFix/>
          </a:blip>
          <a:srcRect t="25805"/>
          <a:stretch/>
        </p:blipFill>
        <p:spPr>
          <a:xfrm>
            <a:off x="2454315" y="1053374"/>
            <a:ext cx="2401800" cy="16137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Parallel Processing and Rendering - Paraview</a:t>
            </a:r>
          </a:p>
        </p:txBody>
      </p:sp>
      <p:pic>
        <p:nvPicPr>
          <p:cNvPr id="211" name="Shape 211"/>
          <p:cNvPicPr preferRelativeResize="0"/>
          <p:nvPr/>
        </p:nvPicPr>
        <p:blipFill rotWithShape="1">
          <a:blip r:embed="rId3">
            <a:alphaModFix/>
          </a:blip>
          <a:srcRect/>
          <a:stretch/>
        </p:blipFill>
        <p:spPr>
          <a:xfrm>
            <a:off x="3041782" y="1070334"/>
            <a:ext cx="2643600" cy="1787400"/>
          </a:xfrm>
          <a:prstGeom prst="rect">
            <a:avLst/>
          </a:prstGeom>
          <a:noFill/>
          <a:ln w="9525" cap="flat" cmpd="sng">
            <a:solidFill>
              <a:srgbClr val="000000"/>
            </a:solidFill>
            <a:prstDash val="solid"/>
            <a:round/>
            <a:headEnd type="none" w="med" len="med"/>
            <a:tailEnd type="none" w="med" len="med"/>
          </a:ln>
          <a:effectLst>
            <a:outerShdw blurRad="50799" dist="38098" dir="2700000" algn="ctr" rotWithShape="0">
              <a:srgbClr val="DBF5F9">
                <a:alpha val="39610"/>
              </a:srgbClr>
            </a:outerShdw>
          </a:effectLst>
        </p:spPr>
      </p:pic>
      <p:pic>
        <p:nvPicPr>
          <p:cNvPr id="212" name="Shape 212"/>
          <p:cNvPicPr preferRelativeResize="0"/>
          <p:nvPr/>
        </p:nvPicPr>
        <p:blipFill rotWithShape="1">
          <a:blip r:embed="rId4">
            <a:alphaModFix/>
          </a:blip>
          <a:srcRect/>
          <a:stretch/>
        </p:blipFill>
        <p:spPr>
          <a:xfrm>
            <a:off x="831050" y="970432"/>
            <a:ext cx="1993800" cy="1993800"/>
          </a:xfrm>
          <a:prstGeom prst="rect">
            <a:avLst/>
          </a:prstGeom>
          <a:noFill/>
          <a:ln>
            <a:noFill/>
          </a:ln>
        </p:spPr>
      </p:pic>
      <p:pic>
        <p:nvPicPr>
          <p:cNvPr id="213" name="Shape 213"/>
          <p:cNvPicPr preferRelativeResize="0"/>
          <p:nvPr/>
        </p:nvPicPr>
        <p:blipFill rotWithShape="1">
          <a:blip r:embed="rId5">
            <a:alphaModFix/>
          </a:blip>
          <a:srcRect/>
          <a:stretch/>
        </p:blipFill>
        <p:spPr>
          <a:xfrm>
            <a:off x="6932586" y="3384183"/>
            <a:ext cx="1907700" cy="1677900"/>
          </a:xfrm>
          <a:prstGeom prst="rect">
            <a:avLst/>
          </a:prstGeom>
          <a:noFill/>
          <a:ln>
            <a:noFill/>
          </a:ln>
        </p:spPr>
      </p:pic>
      <p:pic>
        <p:nvPicPr>
          <p:cNvPr id="214" name="Shape 214"/>
          <p:cNvPicPr preferRelativeResize="0"/>
          <p:nvPr/>
        </p:nvPicPr>
        <p:blipFill rotWithShape="1">
          <a:blip r:embed="rId6">
            <a:alphaModFix/>
          </a:blip>
          <a:srcRect/>
          <a:stretch/>
        </p:blipFill>
        <p:spPr>
          <a:xfrm>
            <a:off x="6945199" y="972374"/>
            <a:ext cx="1907700" cy="1531800"/>
          </a:xfrm>
          <a:prstGeom prst="rect">
            <a:avLst/>
          </a:prstGeom>
          <a:noFill/>
          <a:ln>
            <a:noFill/>
          </a:ln>
        </p:spPr>
      </p:pic>
      <p:pic>
        <p:nvPicPr>
          <p:cNvPr id="215" name="Shape 215"/>
          <p:cNvPicPr preferRelativeResize="0"/>
          <p:nvPr/>
        </p:nvPicPr>
        <p:blipFill rotWithShape="1">
          <a:blip r:embed="rId7">
            <a:alphaModFix/>
          </a:blip>
          <a:srcRect/>
          <a:stretch/>
        </p:blipFill>
        <p:spPr>
          <a:xfrm>
            <a:off x="1063080" y="2740730"/>
            <a:ext cx="2210700" cy="1804799"/>
          </a:xfrm>
          <a:prstGeom prst="rect">
            <a:avLst/>
          </a:prstGeom>
          <a:noFill/>
          <a:ln>
            <a:noFill/>
          </a:ln>
        </p:spPr>
      </p:pic>
      <p:pic>
        <p:nvPicPr>
          <p:cNvPr id="216" name="Shape 216"/>
          <p:cNvPicPr preferRelativeResize="0"/>
          <p:nvPr/>
        </p:nvPicPr>
        <p:blipFill rotWithShape="1">
          <a:blip r:embed="rId8">
            <a:alphaModFix/>
          </a:blip>
          <a:srcRect/>
          <a:stretch/>
        </p:blipFill>
        <p:spPr>
          <a:xfrm>
            <a:off x="2970884" y="2963092"/>
            <a:ext cx="2934900" cy="1737899"/>
          </a:xfrm>
          <a:prstGeom prst="rect">
            <a:avLst/>
          </a:prstGeom>
          <a:noFill/>
          <a:ln>
            <a:noFill/>
          </a:ln>
        </p:spPr>
      </p:pic>
      <p:pic>
        <p:nvPicPr>
          <p:cNvPr id="217" name="Shape 217"/>
          <p:cNvPicPr preferRelativeResize="0"/>
          <p:nvPr/>
        </p:nvPicPr>
        <p:blipFill rotWithShape="1">
          <a:blip r:embed="rId9">
            <a:alphaModFix/>
          </a:blip>
          <a:srcRect/>
          <a:stretch/>
        </p:blipFill>
        <p:spPr>
          <a:xfrm>
            <a:off x="4595096" y="1855581"/>
            <a:ext cx="2921699" cy="21912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Computer Vision</a:t>
            </a:r>
          </a:p>
        </p:txBody>
      </p:sp>
      <p:sp>
        <p:nvSpPr>
          <p:cNvPr id="223" name="Shape 22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224" name="Shape 224"/>
          <p:cNvPicPr preferRelativeResize="0"/>
          <p:nvPr/>
        </p:nvPicPr>
        <p:blipFill rotWithShape="1">
          <a:blip r:embed="rId3">
            <a:alphaModFix/>
          </a:blip>
          <a:srcRect/>
          <a:stretch/>
        </p:blipFill>
        <p:spPr>
          <a:xfrm>
            <a:off x="838200" y="3562350"/>
            <a:ext cx="1600200" cy="1503300"/>
          </a:xfrm>
          <a:prstGeom prst="rect">
            <a:avLst/>
          </a:prstGeom>
          <a:noFill/>
          <a:ln>
            <a:noFill/>
          </a:ln>
        </p:spPr>
      </p:pic>
      <p:pic>
        <p:nvPicPr>
          <p:cNvPr id="225" name="Shape 225" descr="C:\Users\hoogs\AppData\Local\Microsoft\Windows\Temporary Internet Files\Content.Outlook\FW8YDY35\CarPed_240MinuteInterval_Day01_803-1203am.png"/>
          <p:cNvPicPr preferRelativeResize="0"/>
          <p:nvPr/>
        </p:nvPicPr>
        <p:blipFill rotWithShape="1">
          <a:blip r:embed="rId4">
            <a:alphaModFix/>
          </a:blip>
          <a:srcRect/>
          <a:stretch/>
        </p:blipFill>
        <p:spPr>
          <a:xfrm>
            <a:off x="2211605" y="1253784"/>
            <a:ext cx="1522199" cy="1013100"/>
          </a:xfrm>
          <a:prstGeom prst="rect">
            <a:avLst/>
          </a:prstGeom>
          <a:noFill/>
          <a:ln w="9525" cap="flat" cmpd="sng">
            <a:solidFill>
              <a:srgbClr val="DBF5F9"/>
            </a:solidFill>
            <a:prstDash val="solid"/>
            <a:round/>
            <a:headEnd type="none" w="med" len="med"/>
            <a:tailEnd type="none" w="med" len="med"/>
          </a:ln>
        </p:spPr>
      </p:pic>
      <p:pic>
        <p:nvPicPr>
          <p:cNvPr id="226" name="Shape 226" descr="C:\Users\hoogs\Projects\research\activity-recognition\OceanCity\fg000114.png"/>
          <p:cNvPicPr preferRelativeResize="0"/>
          <p:nvPr/>
        </p:nvPicPr>
        <p:blipFill rotWithShape="1">
          <a:blip r:embed="rId5">
            <a:alphaModFix/>
          </a:blip>
          <a:srcRect/>
          <a:stretch/>
        </p:blipFill>
        <p:spPr>
          <a:xfrm>
            <a:off x="925790" y="1276350"/>
            <a:ext cx="1512599" cy="1031400"/>
          </a:xfrm>
          <a:prstGeom prst="rect">
            <a:avLst/>
          </a:prstGeom>
          <a:noFill/>
          <a:ln w="9525" cap="flat" cmpd="sng">
            <a:solidFill>
              <a:srgbClr val="DBF5F9"/>
            </a:solidFill>
            <a:prstDash val="solid"/>
            <a:round/>
            <a:headEnd type="none" w="med" len="med"/>
            <a:tailEnd type="none" w="med" len="med"/>
          </a:ln>
        </p:spPr>
      </p:pic>
      <p:pic>
        <p:nvPicPr>
          <p:cNvPr id="227" name="Shape 227" descr="C:\Users\sangmin.oh\Desktop\NGSIM_camera5_unsupervised_FSEs.png"/>
          <p:cNvPicPr preferRelativeResize="0"/>
          <p:nvPr/>
        </p:nvPicPr>
        <p:blipFill rotWithShape="1">
          <a:blip r:embed="rId6">
            <a:alphaModFix/>
          </a:blip>
          <a:srcRect/>
          <a:stretch/>
        </p:blipFill>
        <p:spPr>
          <a:xfrm>
            <a:off x="5046132" y="3943350"/>
            <a:ext cx="1507200" cy="1147200"/>
          </a:xfrm>
          <a:prstGeom prst="rect">
            <a:avLst/>
          </a:prstGeom>
          <a:noFill/>
          <a:ln w="9525" cap="flat" cmpd="sng">
            <a:solidFill>
              <a:srgbClr val="DBF5F9"/>
            </a:solidFill>
            <a:prstDash val="solid"/>
            <a:round/>
            <a:headEnd type="none" w="med" len="med"/>
            <a:tailEnd type="none" w="med" len="med"/>
          </a:ln>
        </p:spPr>
      </p:pic>
      <p:pic>
        <p:nvPicPr>
          <p:cNvPr id="228" name="Shape 228"/>
          <p:cNvPicPr preferRelativeResize="0"/>
          <p:nvPr/>
        </p:nvPicPr>
        <p:blipFill rotWithShape="1">
          <a:blip r:embed="rId7">
            <a:alphaModFix/>
          </a:blip>
          <a:srcRect/>
          <a:stretch/>
        </p:blipFill>
        <p:spPr>
          <a:xfrm>
            <a:off x="3429000" y="3943350"/>
            <a:ext cx="1478700" cy="1109400"/>
          </a:xfrm>
          <a:prstGeom prst="rect">
            <a:avLst/>
          </a:prstGeom>
          <a:noFill/>
          <a:ln w="9525" cap="flat" cmpd="sng">
            <a:solidFill>
              <a:srgbClr val="DBF5F9"/>
            </a:solidFill>
            <a:prstDash val="solid"/>
            <a:miter/>
            <a:headEnd type="none" w="med" len="med"/>
            <a:tailEnd type="none" w="med" len="med"/>
          </a:ln>
        </p:spPr>
      </p:pic>
      <p:pic>
        <p:nvPicPr>
          <p:cNvPr id="229" name="Shape 229" descr="C:\Projects\Results\BuildingRecognition\Plots_Movies\STTR_EntranceActivity\OceancityMergedDensities.png"/>
          <p:cNvPicPr preferRelativeResize="0"/>
          <p:nvPr/>
        </p:nvPicPr>
        <p:blipFill rotWithShape="1">
          <a:blip r:embed="rId8">
            <a:alphaModFix/>
          </a:blip>
          <a:srcRect l="12305" t="6532" r="16276" b="11095"/>
          <a:stretch/>
        </p:blipFill>
        <p:spPr>
          <a:xfrm>
            <a:off x="5270739" y="713806"/>
            <a:ext cx="1345800" cy="1083000"/>
          </a:xfrm>
          <a:prstGeom prst="rect">
            <a:avLst/>
          </a:prstGeom>
          <a:noFill/>
          <a:ln>
            <a:noFill/>
          </a:ln>
        </p:spPr>
      </p:pic>
      <p:pic>
        <p:nvPicPr>
          <p:cNvPr id="230" name="Shape 230" descr="C:\Users\lynn.bardsley\Documents\KitwareDocuments\Marketing\Papers\functional-modeling-ICCV09\figures\ware-result-independent.png"/>
          <p:cNvPicPr preferRelativeResize="0"/>
          <p:nvPr/>
        </p:nvPicPr>
        <p:blipFill rotWithShape="1">
          <a:blip r:embed="rId9">
            <a:alphaModFix/>
          </a:blip>
          <a:srcRect/>
          <a:stretch/>
        </p:blipFill>
        <p:spPr>
          <a:xfrm>
            <a:off x="4045787" y="666750"/>
            <a:ext cx="1243800" cy="954600"/>
          </a:xfrm>
          <a:prstGeom prst="rect">
            <a:avLst/>
          </a:prstGeom>
          <a:noFill/>
          <a:ln>
            <a:noFill/>
          </a:ln>
        </p:spPr>
      </p:pic>
      <p:pic>
        <p:nvPicPr>
          <p:cNvPr id="231" name="Shape 231" descr="E:\KWVision_Data\NGSIM\FIGURES_PARAM\IMAGE_ANCHOR.png"/>
          <p:cNvPicPr preferRelativeResize="0"/>
          <p:nvPr/>
        </p:nvPicPr>
        <p:blipFill rotWithShape="1">
          <a:blip r:embed="rId10">
            <a:alphaModFix/>
          </a:blip>
          <a:srcRect/>
          <a:stretch/>
        </p:blipFill>
        <p:spPr>
          <a:xfrm>
            <a:off x="4879975" y="2473575"/>
            <a:ext cx="1139700" cy="871500"/>
          </a:xfrm>
          <a:prstGeom prst="rect">
            <a:avLst/>
          </a:prstGeom>
          <a:noFill/>
          <a:ln w="9525" cap="flat" cmpd="sng">
            <a:solidFill>
              <a:srgbClr val="000000"/>
            </a:solidFill>
            <a:prstDash val="solid"/>
            <a:round/>
            <a:headEnd type="none" w="med" len="med"/>
            <a:tailEnd type="none" w="med" len="med"/>
          </a:ln>
        </p:spPr>
      </p:pic>
      <p:grpSp>
        <p:nvGrpSpPr>
          <p:cNvPr id="232" name="Shape 232"/>
          <p:cNvGrpSpPr/>
          <p:nvPr/>
        </p:nvGrpSpPr>
        <p:grpSpPr>
          <a:xfrm>
            <a:off x="4179062" y="1732805"/>
            <a:ext cx="1563435" cy="741241"/>
            <a:chOff x="15620979" y="19957615"/>
            <a:chExt cx="8125964" cy="3816900"/>
          </a:xfrm>
        </p:grpSpPr>
        <p:pic>
          <p:nvPicPr>
            <p:cNvPr id="233" name="Shape 233"/>
            <p:cNvPicPr preferRelativeResize="0"/>
            <p:nvPr/>
          </p:nvPicPr>
          <p:blipFill rotWithShape="1">
            <a:blip r:embed="rId11">
              <a:alphaModFix/>
            </a:blip>
            <a:srcRect b="4843"/>
            <a:stretch/>
          </p:blipFill>
          <p:spPr>
            <a:xfrm>
              <a:off x="15620979" y="19957615"/>
              <a:ext cx="4043400" cy="3816900"/>
            </a:xfrm>
            <a:prstGeom prst="rect">
              <a:avLst/>
            </a:prstGeom>
            <a:noFill/>
            <a:ln>
              <a:noFill/>
            </a:ln>
          </p:spPr>
        </p:pic>
        <p:pic>
          <p:nvPicPr>
            <p:cNvPr id="234" name="Shape 234"/>
            <p:cNvPicPr preferRelativeResize="0"/>
            <p:nvPr/>
          </p:nvPicPr>
          <p:blipFill rotWithShape="1">
            <a:blip r:embed="rId12">
              <a:alphaModFix/>
            </a:blip>
            <a:srcRect b="5882"/>
            <a:stretch/>
          </p:blipFill>
          <p:spPr>
            <a:xfrm>
              <a:off x="19704443" y="19957615"/>
              <a:ext cx="4042500" cy="3775200"/>
            </a:xfrm>
            <a:prstGeom prst="rect">
              <a:avLst/>
            </a:prstGeom>
            <a:noFill/>
            <a:ln w="19050" cap="flat" cmpd="sng">
              <a:solidFill>
                <a:srgbClr val="FFFF00"/>
              </a:solidFill>
              <a:prstDash val="solid"/>
              <a:miter/>
              <a:headEnd type="none" w="med" len="med"/>
              <a:tailEnd type="none" w="med" len="med"/>
            </a:ln>
          </p:spPr>
        </p:pic>
        <p:sp>
          <p:nvSpPr>
            <p:cNvPr id="235" name="Shape 235"/>
            <p:cNvSpPr/>
            <p:nvPr/>
          </p:nvSpPr>
          <p:spPr>
            <a:xfrm>
              <a:off x="18731101" y="21919132"/>
              <a:ext cx="849600" cy="588600"/>
            </a:xfrm>
            <a:prstGeom prst="rightArrow">
              <a:avLst>
                <a:gd name="adj1" fmla="val 50000"/>
                <a:gd name="adj2" fmla="val 50000"/>
              </a:avLst>
            </a:prstGeom>
            <a:solidFill>
              <a:srgbClr val="FFFF00"/>
            </a:solidFill>
            <a:ln w="25400" cap="flat" cmpd="sng">
              <a:solidFill>
                <a:srgbClr val="88A3A5"/>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100" b="0" i="0" u="none" strike="noStrike" cap="none">
                <a:solidFill>
                  <a:srgbClr val="FFFFFF"/>
                </a:solidFill>
                <a:latin typeface="Arial"/>
                <a:ea typeface="Arial"/>
                <a:cs typeface="Arial"/>
                <a:sym typeface="Arial"/>
              </a:endParaRPr>
            </a:p>
          </p:txBody>
        </p:sp>
      </p:grpSp>
      <p:pic>
        <p:nvPicPr>
          <p:cNvPr id="236" name="Shape 236" descr="rawStitch_1024.24.png"/>
          <p:cNvPicPr preferRelativeResize="0"/>
          <p:nvPr/>
        </p:nvPicPr>
        <p:blipFill rotWithShape="1">
          <a:blip r:embed="rId13">
            <a:alphaModFix/>
          </a:blip>
          <a:srcRect/>
          <a:stretch/>
        </p:blipFill>
        <p:spPr>
          <a:xfrm>
            <a:off x="3715973" y="2268099"/>
            <a:ext cx="1465200" cy="1482600"/>
          </a:xfrm>
          <a:prstGeom prst="rect">
            <a:avLst/>
          </a:prstGeom>
          <a:noFill/>
          <a:ln>
            <a:noFill/>
          </a:ln>
        </p:spPr>
      </p:pic>
      <p:pic>
        <p:nvPicPr>
          <p:cNvPr id="237" name="Shape 237"/>
          <p:cNvPicPr preferRelativeResize="0"/>
          <p:nvPr/>
        </p:nvPicPr>
        <p:blipFill rotWithShape="1">
          <a:blip r:embed="rId14">
            <a:alphaModFix/>
          </a:blip>
          <a:srcRect/>
          <a:stretch/>
        </p:blipFill>
        <p:spPr>
          <a:xfrm>
            <a:off x="27260" y="5589457"/>
            <a:ext cx="2929500" cy="887700"/>
          </a:xfrm>
          <a:prstGeom prst="rect">
            <a:avLst/>
          </a:prstGeom>
          <a:noFill/>
          <a:ln>
            <a:noFill/>
          </a:ln>
        </p:spPr>
      </p:pic>
      <p:pic>
        <p:nvPicPr>
          <p:cNvPr id="238" name="Shape 238"/>
          <p:cNvPicPr preferRelativeResize="0"/>
          <p:nvPr/>
        </p:nvPicPr>
        <p:blipFill rotWithShape="1">
          <a:blip r:embed="rId15">
            <a:alphaModFix/>
          </a:blip>
          <a:srcRect/>
          <a:stretch/>
        </p:blipFill>
        <p:spPr>
          <a:xfrm>
            <a:off x="74664" y="2211456"/>
            <a:ext cx="1287000" cy="1175699"/>
          </a:xfrm>
          <a:prstGeom prst="rect">
            <a:avLst/>
          </a:prstGeom>
          <a:noFill/>
          <a:ln>
            <a:noFill/>
          </a:ln>
        </p:spPr>
      </p:pic>
      <p:pic>
        <p:nvPicPr>
          <p:cNvPr id="239" name="Shape 239" descr="Kernel_1_Pass_3_Image_withTracks.png"/>
          <p:cNvPicPr preferRelativeResize="0"/>
          <p:nvPr/>
        </p:nvPicPr>
        <p:blipFill rotWithShape="1">
          <a:blip r:embed="rId16">
            <a:alphaModFix/>
          </a:blip>
          <a:srcRect l="15760" t="18789" r="19806" b="28013"/>
          <a:stretch/>
        </p:blipFill>
        <p:spPr>
          <a:xfrm>
            <a:off x="7662852" y="4096439"/>
            <a:ext cx="759000" cy="436800"/>
          </a:xfrm>
          <a:prstGeom prst="rect">
            <a:avLst/>
          </a:prstGeom>
          <a:noFill/>
          <a:ln>
            <a:noFill/>
          </a:ln>
        </p:spPr>
      </p:pic>
      <p:pic>
        <p:nvPicPr>
          <p:cNvPr id="240" name="Shape 240" descr="Kernel_2_Pass_3_Image_withTracks.png"/>
          <p:cNvPicPr preferRelativeResize="0"/>
          <p:nvPr/>
        </p:nvPicPr>
        <p:blipFill rotWithShape="1">
          <a:blip r:embed="rId17">
            <a:alphaModFix/>
          </a:blip>
          <a:srcRect l="13293" t="16614" r="22048" b="24906"/>
          <a:stretch/>
        </p:blipFill>
        <p:spPr>
          <a:xfrm>
            <a:off x="8319853" y="4101271"/>
            <a:ext cx="684000" cy="432000"/>
          </a:xfrm>
          <a:prstGeom prst="rect">
            <a:avLst/>
          </a:prstGeom>
          <a:noFill/>
          <a:ln>
            <a:noFill/>
          </a:ln>
        </p:spPr>
      </p:pic>
      <p:pic>
        <p:nvPicPr>
          <p:cNvPr id="241" name="Shape 241" descr="Kernel_2_Pass_3_Image.png"/>
          <p:cNvPicPr preferRelativeResize="0"/>
          <p:nvPr/>
        </p:nvPicPr>
        <p:blipFill rotWithShape="1">
          <a:blip r:embed="rId18">
            <a:alphaModFix/>
          </a:blip>
          <a:srcRect l="14644" t="19250" r="24413" b="27410"/>
          <a:stretch/>
        </p:blipFill>
        <p:spPr>
          <a:xfrm>
            <a:off x="7662852" y="4536212"/>
            <a:ext cx="716700" cy="436800"/>
          </a:xfrm>
          <a:prstGeom prst="rect">
            <a:avLst/>
          </a:prstGeom>
          <a:noFill/>
          <a:ln>
            <a:noFill/>
          </a:ln>
        </p:spPr>
      </p:pic>
      <p:pic>
        <p:nvPicPr>
          <p:cNvPr id="242" name="Shape 242" descr="Kernel_1_Pass_3_Image.png"/>
          <p:cNvPicPr preferRelativeResize="0"/>
          <p:nvPr/>
        </p:nvPicPr>
        <p:blipFill rotWithShape="1">
          <a:blip r:embed="rId19">
            <a:alphaModFix/>
          </a:blip>
          <a:srcRect l="17005" t="17540" r="23303" b="32456"/>
          <a:stretch/>
        </p:blipFill>
        <p:spPr>
          <a:xfrm>
            <a:off x="8319853" y="4533276"/>
            <a:ext cx="747900" cy="437400"/>
          </a:xfrm>
          <a:prstGeom prst="rect">
            <a:avLst/>
          </a:prstGeom>
          <a:noFill/>
          <a:ln>
            <a:noFill/>
          </a:ln>
        </p:spPr>
      </p:pic>
      <p:pic>
        <p:nvPicPr>
          <p:cNvPr id="243" name="Shape 243" descr="football-play"/>
          <p:cNvPicPr preferRelativeResize="0"/>
          <p:nvPr/>
        </p:nvPicPr>
        <p:blipFill rotWithShape="1">
          <a:blip r:embed="rId20">
            <a:alphaModFix/>
          </a:blip>
          <a:srcRect/>
          <a:stretch/>
        </p:blipFill>
        <p:spPr>
          <a:xfrm>
            <a:off x="6678161" y="4096439"/>
            <a:ext cx="984600" cy="876600"/>
          </a:xfrm>
          <a:prstGeom prst="rect">
            <a:avLst/>
          </a:prstGeom>
          <a:noFill/>
          <a:ln>
            <a:noFill/>
          </a:ln>
        </p:spPr>
      </p:pic>
      <p:cxnSp>
        <p:nvCxnSpPr>
          <p:cNvPr id="244" name="Shape 244"/>
          <p:cNvCxnSpPr/>
          <p:nvPr/>
        </p:nvCxnSpPr>
        <p:spPr>
          <a:xfrm>
            <a:off x="7662852" y="4533276"/>
            <a:ext cx="1377600" cy="1200"/>
          </a:xfrm>
          <a:prstGeom prst="straightConnector1">
            <a:avLst/>
          </a:prstGeom>
          <a:noFill/>
          <a:ln w="19050" cap="flat" cmpd="sng">
            <a:solidFill>
              <a:srgbClr val="DBF5F9"/>
            </a:solidFill>
            <a:prstDash val="solid"/>
            <a:round/>
            <a:headEnd type="none" w="med" len="med"/>
            <a:tailEnd type="none" w="med" len="med"/>
          </a:ln>
        </p:spPr>
      </p:cxnSp>
      <p:sp>
        <p:nvSpPr>
          <p:cNvPr id="245" name="Shape 245"/>
          <p:cNvSpPr/>
          <p:nvPr/>
        </p:nvSpPr>
        <p:spPr>
          <a:xfrm>
            <a:off x="6678163" y="4095750"/>
            <a:ext cx="2362200" cy="877200"/>
          </a:xfrm>
          <a:prstGeom prst="rect">
            <a:avLst/>
          </a:prstGeom>
          <a:noFill/>
          <a:ln w="28575" cap="flat" cmpd="sng">
            <a:solidFill>
              <a:srgbClr val="00B05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pic>
        <p:nvPicPr>
          <p:cNvPr id="246" name="Shape 246" descr="C:\Users\lynn.bardsley\AppData\Local\Microsoft\Windows\Temporary Internet Files\Content.Outlook\27Z6RX83\Screenshot at 2012-09-07 11_37_20.png"/>
          <p:cNvPicPr preferRelativeResize="0"/>
          <p:nvPr/>
        </p:nvPicPr>
        <p:blipFill rotWithShape="1">
          <a:blip r:embed="rId21">
            <a:alphaModFix/>
          </a:blip>
          <a:srcRect/>
          <a:stretch/>
        </p:blipFill>
        <p:spPr>
          <a:xfrm>
            <a:off x="6908509" y="2495550"/>
            <a:ext cx="2157000" cy="1482900"/>
          </a:xfrm>
          <a:prstGeom prst="rect">
            <a:avLst/>
          </a:prstGeom>
          <a:noFill/>
          <a:ln>
            <a:noFill/>
          </a:ln>
        </p:spPr>
      </p:pic>
      <p:pic>
        <p:nvPicPr>
          <p:cNvPr id="247" name="Shape 247"/>
          <p:cNvPicPr preferRelativeResize="0"/>
          <p:nvPr/>
        </p:nvPicPr>
        <p:blipFill rotWithShape="1">
          <a:blip r:embed="rId22">
            <a:alphaModFix/>
          </a:blip>
          <a:srcRect/>
          <a:stretch/>
        </p:blipFill>
        <p:spPr>
          <a:xfrm>
            <a:off x="1386832" y="2213667"/>
            <a:ext cx="1432800" cy="1173600"/>
          </a:xfrm>
          <a:prstGeom prst="rect">
            <a:avLst/>
          </a:prstGeom>
          <a:noFill/>
          <a:ln>
            <a:noFill/>
          </a:ln>
        </p:spPr>
      </p:pic>
      <p:pic>
        <p:nvPicPr>
          <p:cNvPr id="248" name="Shape 248" descr="C:\Users\lynn.bardsley\Documents\Business Development\VIRAT_Grid.png"/>
          <p:cNvPicPr preferRelativeResize="0"/>
          <p:nvPr/>
        </p:nvPicPr>
        <p:blipFill rotWithShape="1">
          <a:blip r:embed="rId23">
            <a:alphaModFix/>
          </a:blip>
          <a:srcRect/>
          <a:stretch/>
        </p:blipFill>
        <p:spPr>
          <a:xfrm>
            <a:off x="6705600" y="590550"/>
            <a:ext cx="1603800" cy="985200"/>
          </a:xfrm>
          <a:prstGeom prst="rect">
            <a:avLst/>
          </a:prstGeom>
          <a:noFill/>
          <a:ln>
            <a:noFill/>
          </a:ln>
        </p:spPr>
      </p:pic>
      <p:pic>
        <p:nvPicPr>
          <p:cNvPr id="249" name="Shape 249" descr="C:\Users\lynn.bardsley\Documents\Business Development\VIRAT.png"/>
          <p:cNvPicPr preferRelativeResize="0"/>
          <p:nvPr/>
        </p:nvPicPr>
        <p:blipFill rotWithShape="1">
          <a:blip r:embed="rId24">
            <a:alphaModFix/>
          </a:blip>
          <a:srcRect/>
          <a:stretch/>
        </p:blipFill>
        <p:spPr>
          <a:xfrm>
            <a:off x="7363271" y="819150"/>
            <a:ext cx="1691700" cy="1204800"/>
          </a:xfrm>
          <a:prstGeom prst="rect">
            <a:avLst/>
          </a:prstGeom>
          <a:noFill/>
          <a:ln>
            <a:noFill/>
          </a:ln>
        </p:spPr>
      </p:pic>
      <p:sp>
        <p:nvSpPr>
          <p:cNvPr id="250" name="Shape 250"/>
          <p:cNvSpPr txBox="1"/>
          <p:nvPr/>
        </p:nvSpPr>
        <p:spPr>
          <a:xfrm>
            <a:off x="-2218133" y="209550"/>
            <a:ext cx="21897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Human Activity Detection (Army RRTO, CTTSO) and Tracking in Wide-Area Video (AFRL)</a:t>
            </a:r>
          </a:p>
        </p:txBody>
      </p:sp>
      <p:sp>
        <p:nvSpPr>
          <p:cNvPr id="251" name="Shape 251"/>
          <p:cNvSpPr txBox="1"/>
          <p:nvPr/>
        </p:nvSpPr>
        <p:spPr>
          <a:xfrm>
            <a:off x="4876800" y="-461664"/>
            <a:ext cx="10944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Object and Building Recognition by Function (DARPA)</a:t>
            </a:r>
          </a:p>
        </p:txBody>
      </p:sp>
      <p:sp>
        <p:nvSpPr>
          <p:cNvPr id="252" name="Shape 252"/>
          <p:cNvSpPr/>
          <p:nvPr/>
        </p:nvSpPr>
        <p:spPr>
          <a:xfrm>
            <a:off x="3276600" y="5848350"/>
            <a:ext cx="18528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Normalcy Modeling and Anomaly Detection (DARPA PANDA and PerSEAS)</a:t>
            </a:r>
          </a:p>
        </p:txBody>
      </p:sp>
      <p:sp>
        <p:nvSpPr>
          <p:cNvPr id="253" name="Shape 253"/>
          <p:cNvSpPr/>
          <p:nvPr/>
        </p:nvSpPr>
        <p:spPr>
          <a:xfrm>
            <a:off x="6096000" y="6000750"/>
            <a:ext cx="12603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Football Play Recognition (DARPA CARVE)</a:t>
            </a:r>
          </a:p>
        </p:txBody>
      </p:sp>
      <p:sp>
        <p:nvSpPr>
          <p:cNvPr id="254" name="Shape 254"/>
          <p:cNvSpPr/>
          <p:nvPr/>
        </p:nvSpPr>
        <p:spPr>
          <a:xfrm>
            <a:off x="7391400" y="5695950"/>
            <a:ext cx="14184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Wide-area Motion Imagery Threat Detection and Nodal Analysis (DARPA PerSEAS)</a:t>
            </a:r>
          </a:p>
        </p:txBody>
      </p:sp>
      <p:sp>
        <p:nvSpPr>
          <p:cNvPr id="255" name="Shape 255"/>
          <p:cNvSpPr/>
          <p:nvPr/>
        </p:nvSpPr>
        <p:spPr>
          <a:xfrm>
            <a:off x="10058400" y="3105150"/>
            <a:ext cx="15963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Complex Event Recognition in Internet Videos (IARPA Aladdin)</a:t>
            </a:r>
          </a:p>
        </p:txBody>
      </p:sp>
      <p:sp>
        <p:nvSpPr>
          <p:cNvPr id="256" name="Shape 256"/>
          <p:cNvSpPr txBox="1"/>
          <p:nvPr/>
        </p:nvSpPr>
        <p:spPr>
          <a:xfrm>
            <a:off x="9525000" y="1200150"/>
            <a:ext cx="12633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Content-based Video Retrieval by Actions (DARPA VIRAT)</a:t>
            </a:r>
          </a:p>
        </p:txBody>
      </p:sp>
      <p:sp>
        <p:nvSpPr>
          <p:cNvPr id="257" name="Shape 257"/>
          <p:cNvSpPr/>
          <p:nvPr/>
        </p:nvSpPr>
        <p:spPr>
          <a:xfrm>
            <a:off x="116951" y="6149805"/>
            <a:ext cx="25158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3D model-based video compression (DARPA GRID) and super-resolved 3D reconstruction (DARPA Super 3D)</a:t>
            </a:r>
          </a:p>
        </p:txBody>
      </p:sp>
      <p:grpSp>
        <p:nvGrpSpPr>
          <p:cNvPr id="258" name="Shape 258"/>
          <p:cNvGrpSpPr/>
          <p:nvPr/>
        </p:nvGrpSpPr>
        <p:grpSpPr>
          <a:xfrm>
            <a:off x="6912121" y="1644830"/>
            <a:ext cx="2137713" cy="1383948"/>
            <a:chOff x="296411" y="1912619"/>
            <a:chExt cx="6092087" cy="2883826"/>
          </a:xfrm>
        </p:grpSpPr>
        <p:pic>
          <p:nvPicPr>
            <p:cNvPr id="259" name="Shape 259"/>
            <p:cNvPicPr preferRelativeResize="0"/>
            <p:nvPr/>
          </p:nvPicPr>
          <p:blipFill rotWithShape="1">
            <a:blip r:embed="rId25">
              <a:alphaModFix/>
            </a:blip>
            <a:srcRect/>
            <a:stretch/>
          </p:blipFill>
          <p:spPr>
            <a:xfrm>
              <a:off x="329966" y="1939325"/>
              <a:ext cx="822900" cy="548700"/>
            </a:xfrm>
            <a:prstGeom prst="rect">
              <a:avLst/>
            </a:prstGeom>
            <a:noFill/>
            <a:ln w="12700" cap="flat" cmpd="sng">
              <a:solidFill>
                <a:srgbClr val="000000"/>
              </a:solidFill>
              <a:prstDash val="solid"/>
              <a:miter/>
              <a:headEnd type="none" w="med" len="med"/>
              <a:tailEnd type="none" w="med" len="med"/>
            </a:ln>
          </p:spPr>
        </p:pic>
        <p:pic>
          <p:nvPicPr>
            <p:cNvPr id="260" name="Shape 260"/>
            <p:cNvPicPr preferRelativeResize="0"/>
            <p:nvPr/>
          </p:nvPicPr>
          <p:blipFill rotWithShape="1">
            <a:blip r:embed="rId26">
              <a:alphaModFix/>
            </a:blip>
            <a:srcRect/>
            <a:stretch/>
          </p:blipFill>
          <p:spPr>
            <a:xfrm>
              <a:off x="1199237" y="1939325"/>
              <a:ext cx="822900" cy="548700"/>
            </a:xfrm>
            <a:prstGeom prst="rect">
              <a:avLst/>
            </a:prstGeom>
            <a:noFill/>
            <a:ln w="12700" cap="flat" cmpd="sng">
              <a:solidFill>
                <a:srgbClr val="000000"/>
              </a:solidFill>
              <a:prstDash val="solid"/>
              <a:miter/>
              <a:headEnd type="none" w="med" len="med"/>
              <a:tailEnd type="none" w="med" len="med"/>
            </a:ln>
          </p:spPr>
        </p:pic>
        <p:pic>
          <p:nvPicPr>
            <p:cNvPr id="261" name="Shape 261"/>
            <p:cNvPicPr preferRelativeResize="0"/>
            <p:nvPr/>
          </p:nvPicPr>
          <p:blipFill rotWithShape="1">
            <a:blip r:embed="rId27">
              <a:alphaModFix/>
            </a:blip>
            <a:srcRect/>
            <a:stretch/>
          </p:blipFill>
          <p:spPr>
            <a:xfrm>
              <a:off x="2068507" y="1939325"/>
              <a:ext cx="822900" cy="548700"/>
            </a:xfrm>
            <a:prstGeom prst="rect">
              <a:avLst/>
            </a:prstGeom>
            <a:noFill/>
            <a:ln w="12700" cap="flat" cmpd="sng">
              <a:solidFill>
                <a:srgbClr val="000000"/>
              </a:solidFill>
              <a:prstDash val="solid"/>
              <a:miter/>
              <a:headEnd type="none" w="med" len="med"/>
              <a:tailEnd type="none" w="med" len="med"/>
            </a:ln>
          </p:spPr>
        </p:pic>
        <p:pic>
          <p:nvPicPr>
            <p:cNvPr id="262" name="Shape 262"/>
            <p:cNvPicPr preferRelativeResize="0"/>
            <p:nvPr/>
          </p:nvPicPr>
          <p:blipFill rotWithShape="1">
            <a:blip r:embed="rId28">
              <a:alphaModFix/>
            </a:blip>
            <a:srcRect/>
            <a:stretch/>
          </p:blipFill>
          <p:spPr>
            <a:xfrm>
              <a:off x="2937776" y="1939325"/>
              <a:ext cx="822899" cy="548700"/>
            </a:xfrm>
            <a:prstGeom prst="rect">
              <a:avLst/>
            </a:prstGeom>
            <a:noFill/>
            <a:ln w="12700" cap="flat" cmpd="sng">
              <a:solidFill>
                <a:srgbClr val="000000"/>
              </a:solidFill>
              <a:prstDash val="solid"/>
              <a:miter/>
              <a:headEnd type="none" w="med" len="med"/>
              <a:tailEnd type="none" w="med" len="med"/>
            </a:ln>
          </p:spPr>
        </p:pic>
        <p:pic>
          <p:nvPicPr>
            <p:cNvPr id="263" name="Shape 263"/>
            <p:cNvPicPr preferRelativeResize="0"/>
            <p:nvPr/>
          </p:nvPicPr>
          <p:blipFill rotWithShape="1">
            <a:blip r:embed="rId29">
              <a:alphaModFix/>
            </a:blip>
            <a:srcRect/>
            <a:stretch/>
          </p:blipFill>
          <p:spPr>
            <a:xfrm>
              <a:off x="3807046" y="1939325"/>
              <a:ext cx="822900" cy="548700"/>
            </a:xfrm>
            <a:prstGeom prst="rect">
              <a:avLst/>
            </a:prstGeom>
            <a:noFill/>
            <a:ln w="12700" cap="flat" cmpd="sng">
              <a:solidFill>
                <a:srgbClr val="000000"/>
              </a:solidFill>
              <a:prstDash val="solid"/>
              <a:miter/>
              <a:headEnd type="none" w="med" len="med"/>
              <a:tailEnd type="none" w="med" len="med"/>
            </a:ln>
          </p:spPr>
        </p:pic>
        <p:pic>
          <p:nvPicPr>
            <p:cNvPr id="264" name="Shape 264"/>
            <p:cNvPicPr preferRelativeResize="0"/>
            <p:nvPr/>
          </p:nvPicPr>
          <p:blipFill rotWithShape="1">
            <a:blip r:embed="rId30">
              <a:alphaModFix/>
            </a:blip>
            <a:srcRect/>
            <a:stretch/>
          </p:blipFill>
          <p:spPr>
            <a:xfrm>
              <a:off x="4676317" y="1939325"/>
              <a:ext cx="822900" cy="548700"/>
            </a:xfrm>
            <a:prstGeom prst="rect">
              <a:avLst/>
            </a:prstGeom>
            <a:noFill/>
            <a:ln w="12700" cap="flat" cmpd="sng">
              <a:solidFill>
                <a:srgbClr val="000000"/>
              </a:solidFill>
              <a:prstDash val="solid"/>
              <a:miter/>
              <a:headEnd type="none" w="med" len="med"/>
              <a:tailEnd type="none" w="med" len="med"/>
            </a:ln>
          </p:spPr>
        </p:pic>
        <p:pic>
          <p:nvPicPr>
            <p:cNvPr id="265" name="Shape 265"/>
            <p:cNvPicPr preferRelativeResize="0"/>
            <p:nvPr/>
          </p:nvPicPr>
          <p:blipFill rotWithShape="1">
            <a:blip r:embed="rId31">
              <a:alphaModFix/>
            </a:blip>
            <a:srcRect/>
            <a:stretch/>
          </p:blipFill>
          <p:spPr>
            <a:xfrm>
              <a:off x="5545587" y="1939325"/>
              <a:ext cx="822900" cy="548700"/>
            </a:xfrm>
            <a:prstGeom prst="rect">
              <a:avLst/>
            </a:prstGeom>
            <a:noFill/>
            <a:ln w="12700" cap="flat" cmpd="sng">
              <a:solidFill>
                <a:srgbClr val="000000"/>
              </a:solidFill>
              <a:prstDash val="solid"/>
              <a:miter/>
              <a:headEnd type="none" w="med" len="med"/>
              <a:tailEnd type="none" w="med" len="med"/>
            </a:ln>
          </p:spPr>
        </p:pic>
        <p:pic>
          <p:nvPicPr>
            <p:cNvPr id="266" name="Shape 266"/>
            <p:cNvPicPr preferRelativeResize="0"/>
            <p:nvPr/>
          </p:nvPicPr>
          <p:blipFill rotWithShape="1">
            <a:blip r:embed="rId32">
              <a:alphaModFix/>
            </a:blip>
            <a:srcRect/>
            <a:stretch/>
          </p:blipFill>
          <p:spPr>
            <a:xfrm>
              <a:off x="324393" y="2533041"/>
              <a:ext cx="822900" cy="548700"/>
            </a:xfrm>
            <a:prstGeom prst="rect">
              <a:avLst/>
            </a:prstGeom>
            <a:noFill/>
            <a:ln w="12700" cap="flat" cmpd="sng">
              <a:solidFill>
                <a:srgbClr val="000000"/>
              </a:solidFill>
              <a:prstDash val="solid"/>
              <a:miter/>
              <a:headEnd type="none" w="med" len="med"/>
              <a:tailEnd type="none" w="med" len="med"/>
            </a:ln>
          </p:spPr>
        </p:pic>
        <p:pic>
          <p:nvPicPr>
            <p:cNvPr id="267" name="Shape 267"/>
            <p:cNvPicPr preferRelativeResize="0"/>
            <p:nvPr/>
          </p:nvPicPr>
          <p:blipFill rotWithShape="1">
            <a:blip r:embed="rId33">
              <a:alphaModFix/>
            </a:blip>
            <a:srcRect/>
            <a:stretch/>
          </p:blipFill>
          <p:spPr>
            <a:xfrm>
              <a:off x="1193663" y="2533041"/>
              <a:ext cx="822899" cy="548700"/>
            </a:xfrm>
            <a:prstGeom prst="rect">
              <a:avLst/>
            </a:prstGeom>
            <a:noFill/>
            <a:ln w="12700" cap="flat" cmpd="sng">
              <a:solidFill>
                <a:srgbClr val="000000"/>
              </a:solidFill>
              <a:prstDash val="solid"/>
              <a:miter/>
              <a:headEnd type="none" w="med" len="med"/>
              <a:tailEnd type="none" w="med" len="med"/>
            </a:ln>
          </p:spPr>
        </p:pic>
        <p:pic>
          <p:nvPicPr>
            <p:cNvPr id="268" name="Shape 268"/>
            <p:cNvPicPr preferRelativeResize="0"/>
            <p:nvPr/>
          </p:nvPicPr>
          <p:blipFill rotWithShape="1">
            <a:blip r:embed="rId34">
              <a:alphaModFix/>
            </a:blip>
            <a:srcRect/>
            <a:stretch/>
          </p:blipFill>
          <p:spPr>
            <a:xfrm>
              <a:off x="2062936" y="2533041"/>
              <a:ext cx="822900" cy="548700"/>
            </a:xfrm>
            <a:prstGeom prst="rect">
              <a:avLst/>
            </a:prstGeom>
            <a:noFill/>
            <a:ln w="12700" cap="flat" cmpd="sng">
              <a:solidFill>
                <a:srgbClr val="000000"/>
              </a:solidFill>
              <a:prstDash val="solid"/>
              <a:miter/>
              <a:headEnd type="none" w="med" len="med"/>
              <a:tailEnd type="none" w="med" len="med"/>
            </a:ln>
          </p:spPr>
        </p:pic>
        <p:pic>
          <p:nvPicPr>
            <p:cNvPr id="269" name="Shape 269"/>
            <p:cNvPicPr preferRelativeResize="0"/>
            <p:nvPr/>
          </p:nvPicPr>
          <p:blipFill rotWithShape="1">
            <a:blip r:embed="rId35">
              <a:alphaModFix/>
            </a:blip>
            <a:srcRect/>
            <a:stretch/>
          </p:blipFill>
          <p:spPr>
            <a:xfrm>
              <a:off x="2918899" y="2534844"/>
              <a:ext cx="822900" cy="548700"/>
            </a:xfrm>
            <a:prstGeom prst="rect">
              <a:avLst/>
            </a:prstGeom>
            <a:noFill/>
            <a:ln w="12700" cap="flat" cmpd="sng">
              <a:solidFill>
                <a:srgbClr val="000000"/>
              </a:solidFill>
              <a:prstDash val="solid"/>
              <a:miter/>
              <a:headEnd type="none" w="med" len="med"/>
              <a:tailEnd type="none" w="med" len="med"/>
            </a:ln>
          </p:spPr>
        </p:pic>
        <p:pic>
          <p:nvPicPr>
            <p:cNvPr id="270" name="Shape 270"/>
            <p:cNvPicPr preferRelativeResize="0"/>
            <p:nvPr/>
          </p:nvPicPr>
          <p:blipFill rotWithShape="1">
            <a:blip r:embed="rId36">
              <a:alphaModFix/>
            </a:blip>
            <a:srcRect/>
            <a:stretch/>
          </p:blipFill>
          <p:spPr>
            <a:xfrm>
              <a:off x="3789101" y="2534844"/>
              <a:ext cx="822900" cy="548700"/>
            </a:xfrm>
            <a:prstGeom prst="rect">
              <a:avLst/>
            </a:prstGeom>
            <a:noFill/>
            <a:ln w="12700" cap="flat" cmpd="sng">
              <a:solidFill>
                <a:srgbClr val="000000"/>
              </a:solidFill>
              <a:prstDash val="solid"/>
              <a:miter/>
              <a:headEnd type="none" w="med" len="med"/>
              <a:tailEnd type="none" w="med" len="med"/>
            </a:ln>
          </p:spPr>
        </p:pic>
        <p:pic>
          <p:nvPicPr>
            <p:cNvPr id="271" name="Shape 271"/>
            <p:cNvPicPr preferRelativeResize="0"/>
            <p:nvPr/>
          </p:nvPicPr>
          <p:blipFill rotWithShape="1">
            <a:blip r:embed="rId37">
              <a:alphaModFix/>
            </a:blip>
            <a:srcRect/>
            <a:stretch/>
          </p:blipFill>
          <p:spPr>
            <a:xfrm>
              <a:off x="4659303" y="2534844"/>
              <a:ext cx="822900" cy="548700"/>
            </a:xfrm>
            <a:prstGeom prst="rect">
              <a:avLst/>
            </a:prstGeom>
            <a:noFill/>
            <a:ln w="12700" cap="flat" cmpd="sng">
              <a:solidFill>
                <a:srgbClr val="000000"/>
              </a:solidFill>
              <a:prstDash val="solid"/>
              <a:miter/>
              <a:headEnd type="none" w="med" len="med"/>
              <a:tailEnd type="none" w="med" len="med"/>
            </a:ln>
          </p:spPr>
        </p:pic>
        <p:pic>
          <p:nvPicPr>
            <p:cNvPr id="272" name="Shape 272"/>
            <p:cNvPicPr preferRelativeResize="0"/>
            <p:nvPr/>
          </p:nvPicPr>
          <p:blipFill rotWithShape="1">
            <a:blip r:embed="rId38">
              <a:alphaModFix/>
            </a:blip>
            <a:srcRect/>
            <a:stretch/>
          </p:blipFill>
          <p:spPr>
            <a:xfrm>
              <a:off x="5529505" y="2534844"/>
              <a:ext cx="822900" cy="548700"/>
            </a:xfrm>
            <a:prstGeom prst="rect">
              <a:avLst/>
            </a:prstGeom>
            <a:noFill/>
            <a:ln w="12700" cap="flat" cmpd="sng">
              <a:solidFill>
                <a:srgbClr val="000000"/>
              </a:solidFill>
              <a:prstDash val="solid"/>
              <a:miter/>
              <a:headEnd type="none" w="med" len="med"/>
              <a:tailEnd type="none" w="med" len="med"/>
            </a:ln>
          </p:spPr>
        </p:pic>
        <p:pic>
          <p:nvPicPr>
            <p:cNvPr id="273" name="Shape 273"/>
            <p:cNvPicPr preferRelativeResize="0"/>
            <p:nvPr/>
          </p:nvPicPr>
          <p:blipFill rotWithShape="1">
            <a:blip r:embed="rId39">
              <a:alphaModFix/>
            </a:blip>
            <a:srcRect/>
            <a:stretch/>
          </p:blipFill>
          <p:spPr>
            <a:xfrm>
              <a:off x="330003" y="3110274"/>
              <a:ext cx="822900" cy="548700"/>
            </a:xfrm>
            <a:prstGeom prst="rect">
              <a:avLst/>
            </a:prstGeom>
            <a:noFill/>
            <a:ln w="12700" cap="flat" cmpd="sng">
              <a:solidFill>
                <a:srgbClr val="000000"/>
              </a:solidFill>
              <a:prstDash val="solid"/>
              <a:miter/>
              <a:headEnd type="none" w="med" len="med"/>
              <a:tailEnd type="none" w="med" len="med"/>
            </a:ln>
          </p:spPr>
        </p:pic>
        <p:pic>
          <p:nvPicPr>
            <p:cNvPr id="274" name="Shape 274"/>
            <p:cNvPicPr preferRelativeResize="0"/>
            <p:nvPr/>
          </p:nvPicPr>
          <p:blipFill rotWithShape="1">
            <a:blip r:embed="rId40">
              <a:alphaModFix/>
            </a:blip>
            <a:srcRect/>
            <a:stretch/>
          </p:blipFill>
          <p:spPr>
            <a:xfrm>
              <a:off x="1200204" y="3110274"/>
              <a:ext cx="822900" cy="548700"/>
            </a:xfrm>
            <a:prstGeom prst="rect">
              <a:avLst/>
            </a:prstGeom>
            <a:noFill/>
            <a:ln w="12700" cap="flat" cmpd="sng">
              <a:solidFill>
                <a:srgbClr val="000000"/>
              </a:solidFill>
              <a:prstDash val="solid"/>
              <a:miter/>
              <a:headEnd type="none" w="med" len="med"/>
              <a:tailEnd type="none" w="med" len="med"/>
            </a:ln>
          </p:spPr>
        </p:pic>
        <p:pic>
          <p:nvPicPr>
            <p:cNvPr id="275" name="Shape 275"/>
            <p:cNvPicPr preferRelativeResize="0"/>
            <p:nvPr/>
          </p:nvPicPr>
          <p:blipFill rotWithShape="1">
            <a:blip r:embed="rId41">
              <a:alphaModFix/>
            </a:blip>
            <a:srcRect/>
            <a:stretch/>
          </p:blipFill>
          <p:spPr>
            <a:xfrm>
              <a:off x="2070407" y="3110274"/>
              <a:ext cx="822900" cy="548700"/>
            </a:xfrm>
            <a:prstGeom prst="rect">
              <a:avLst/>
            </a:prstGeom>
            <a:noFill/>
            <a:ln w="12700" cap="flat" cmpd="sng">
              <a:solidFill>
                <a:srgbClr val="000000"/>
              </a:solidFill>
              <a:prstDash val="solid"/>
              <a:miter/>
              <a:headEnd type="none" w="med" len="med"/>
              <a:tailEnd type="none" w="med" len="med"/>
            </a:ln>
          </p:spPr>
        </p:pic>
        <p:pic>
          <p:nvPicPr>
            <p:cNvPr id="276" name="Shape 276"/>
            <p:cNvPicPr preferRelativeResize="0"/>
            <p:nvPr/>
          </p:nvPicPr>
          <p:blipFill rotWithShape="1">
            <a:blip r:embed="rId42">
              <a:alphaModFix/>
            </a:blip>
            <a:srcRect/>
            <a:stretch/>
          </p:blipFill>
          <p:spPr>
            <a:xfrm>
              <a:off x="2940608" y="3110274"/>
              <a:ext cx="822900" cy="548700"/>
            </a:xfrm>
            <a:prstGeom prst="rect">
              <a:avLst/>
            </a:prstGeom>
            <a:noFill/>
            <a:ln w="12700" cap="flat" cmpd="sng">
              <a:solidFill>
                <a:srgbClr val="000000"/>
              </a:solidFill>
              <a:prstDash val="solid"/>
              <a:miter/>
              <a:headEnd type="none" w="med" len="med"/>
              <a:tailEnd type="none" w="med" len="med"/>
            </a:ln>
          </p:spPr>
        </p:pic>
        <p:pic>
          <p:nvPicPr>
            <p:cNvPr id="277" name="Shape 277"/>
            <p:cNvPicPr preferRelativeResize="0"/>
            <p:nvPr/>
          </p:nvPicPr>
          <p:blipFill rotWithShape="1">
            <a:blip r:embed="rId43">
              <a:alphaModFix/>
            </a:blip>
            <a:srcRect/>
            <a:stretch/>
          </p:blipFill>
          <p:spPr>
            <a:xfrm>
              <a:off x="3810810" y="3110274"/>
              <a:ext cx="822900" cy="548700"/>
            </a:xfrm>
            <a:prstGeom prst="rect">
              <a:avLst/>
            </a:prstGeom>
            <a:noFill/>
            <a:ln w="12700" cap="flat" cmpd="sng">
              <a:solidFill>
                <a:srgbClr val="000000"/>
              </a:solidFill>
              <a:prstDash val="solid"/>
              <a:miter/>
              <a:headEnd type="none" w="med" len="med"/>
              <a:tailEnd type="none" w="med" len="med"/>
            </a:ln>
          </p:spPr>
        </p:pic>
        <p:pic>
          <p:nvPicPr>
            <p:cNvPr id="278" name="Shape 278"/>
            <p:cNvPicPr preferRelativeResize="0"/>
            <p:nvPr/>
          </p:nvPicPr>
          <p:blipFill rotWithShape="1">
            <a:blip r:embed="rId44">
              <a:alphaModFix/>
            </a:blip>
            <a:srcRect/>
            <a:stretch/>
          </p:blipFill>
          <p:spPr>
            <a:xfrm>
              <a:off x="4681017" y="3110274"/>
              <a:ext cx="822900" cy="548700"/>
            </a:xfrm>
            <a:prstGeom prst="rect">
              <a:avLst/>
            </a:prstGeom>
            <a:noFill/>
            <a:ln w="12700" cap="flat" cmpd="sng">
              <a:solidFill>
                <a:srgbClr val="000000"/>
              </a:solidFill>
              <a:prstDash val="solid"/>
              <a:miter/>
              <a:headEnd type="none" w="med" len="med"/>
              <a:tailEnd type="none" w="med" len="med"/>
            </a:ln>
          </p:spPr>
        </p:pic>
        <p:pic>
          <p:nvPicPr>
            <p:cNvPr id="279" name="Shape 279"/>
            <p:cNvPicPr preferRelativeResize="0"/>
            <p:nvPr/>
          </p:nvPicPr>
          <p:blipFill rotWithShape="1">
            <a:blip r:embed="rId45">
              <a:alphaModFix/>
            </a:blip>
            <a:srcRect/>
            <a:stretch/>
          </p:blipFill>
          <p:spPr>
            <a:xfrm>
              <a:off x="5559985" y="3117755"/>
              <a:ext cx="822900" cy="548699"/>
            </a:xfrm>
            <a:prstGeom prst="rect">
              <a:avLst/>
            </a:prstGeom>
            <a:noFill/>
            <a:ln w="12700" cap="flat" cmpd="sng">
              <a:solidFill>
                <a:srgbClr val="000000"/>
              </a:solidFill>
              <a:prstDash val="solid"/>
              <a:miter/>
              <a:headEnd type="none" w="med" len="med"/>
              <a:tailEnd type="none" w="med" len="med"/>
            </a:ln>
          </p:spPr>
        </p:pic>
        <p:pic>
          <p:nvPicPr>
            <p:cNvPr id="280" name="Shape 280"/>
            <p:cNvPicPr preferRelativeResize="0"/>
            <p:nvPr/>
          </p:nvPicPr>
          <p:blipFill rotWithShape="1">
            <a:blip r:embed="rId46">
              <a:alphaModFix/>
            </a:blip>
            <a:srcRect/>
            <a:stretch/>
          </p:blipFill>
          <p:spPr>
            <a:xfrm>
              <a:off x="349865" y="3666394"/>
              <a:ext cx="822900" cy="548700"/>
            </a:xfrm>
            <a:prstGeom prst="rect">
              <a:avLst/>
            </a:prstGeom>
            <a:noFill/>
            <a:ln w="12700" cap="flat" cmpd="sng">
              <a:solidFill>
                <a:srgbClr val="000000"/>
              </a:solidFill>
              <a:prstDash val="solid"/>
              <a:miter/>
              <a:headEnd type="none" w="med" len="med"/>
              <a:tailEnd type="none" w="med" len="med"/>
            </a:ln>
          </p:spPr>
        </p:pic>
        <p:pic>
          <p:nvPicPr>
            <p:cNvPr id="281" name="Shape 281"/>
            <p:cNvPicPr preferRelativeResize="0"/>
            <p:nvPr/>
          </p:nvPicPr>
          <p:blipFill rotWithShape="1">
            <a:blip r:embed="rId47">
              <a:alphaModFix/>
            </a:blip>
            <a:srcRect/>
            <a:stretch/>
          </p:blipFill>
          <p:spPr>
            <a:xfrm>
              <a:off x="1219136" y="3666394"/>
              <a:ext cx="822900" cy="548700"/>
            </a:xfrm>
            <a:prstGeom prst="rect">
              <a:avLst/>
            </a:prstGeom>
            <a:noFill/>
            <a:ln w="12700" cap="flat" cmpd="sng">
              <a:solidFill>
                <a:srgbClr val="000000"/>
              </a:solidFill>
              <a:prstDash val="solid"/>
              <a:miter/>
              <a:headEnd type="none" w="med" len="med"/>
              <a:tailEnd type="none" w="med" len="med"/>
            </a:ln>
          </p:spPr>
        </p:pic>
        <p:pic>
          <p:nvPicPr>
            <p:cNvPr id="282" name="Shape 282"/>
            <p:cNvPicPr preferRelativeResize="0"/>
            <p:nvPr/>
          </p:nvPicPr>
          <p:blipFill rotWithShape="1">
            <a:blip r:embed="rId48">
              <a:alphaModFix/>
            </a:blip>
            <a:srcRect/>
            <a:stretch/>
          </p:blipFill>
          <p:spPr>
            <a:xfrm>
              <a:off x="2088406" y="3666394"/>
              <a:ext cx="822900" cy="548700"/>
            </a:xfrm>
            <a:prstGeom prst="rect">
              <a:avLst/>
            </a:prstGeom>
            <a:noFill/>
            <a:ln w="12700" cap="flat" cmpd="sng">
              <a:solidFill>
                <a:srgbClr val="000000"/>
              </a:solidFill>
              <a:prstDash val="solid"/>
              <a:miter/>
              <a:headEnd type="none" w="med" len="med"/>
              <a:tailEnd type="none" w="med" len="med"/>
            </a:ln>
          </p:spPr>
        </p:pic>
        <p:pic>
          <p:nvPicPr>
            <p:cNvPr id="283" name="Shape 283"/>
            <p:cNvPicPr preferRelativeResize="0"/>
            <p:nvPr/>
          </p:nvPicPr>
          <p:blipFill rotWithShape="1">
            <a:blip r:embed="rId49">
              <a:alphaModFix/>
            </a:blip>
            <a:srcRect/>
            <a:stretch/>
          </p:blipFill>
          <p:spPr>
            <a:xfrm>
              <a:off x="2957675" y="3666394"/>
              <a:ext cx="822900" cy="548700"/>
            </a:xfrm>
            <a:prstGeom prst="rect">
              <a:avLst/>
            </a:prstGeom>
            <a:noFill/>
            <a:ln w="12700" cap="flat" cmpd="sng">
              <a:solidFill>
                <a:srgbClr val="000000"/>
              </a:solidFill>
              <a:prstDash val="solid"/>
              <a:miter/>
              <a:headEnd type="none" w="med" len="med"/>
              <a:tailEnd type="none" w="med" len="med"/>
            </a:ln>
          </p:spPr>
        </p:pic>
        <p:pic>
          <p:nvPicPr>
            <p:cNvPr id="284" name="Shape 284"/>
            <p:cNvPicPr preferRelativeResize="0"/>
            <p:nvPr/>
          </p:nvPicPr>
          <p:blipFill rotWithShape="1">
            <a:blip r:embed="rId50">
              <a:alphaModFix/>
            </a:blip>
            <a:srcRect/>
            <a:stretch/>
          </p:blipFill>
          <p:spPr>
            <a:xfrm>
              <a:off x="3826946" y="3666394"/>
              <a:ext cx="822900" cy="548700"/>
            </a:xfrm>
            <a:prstGeom prst="rect">
              <a:avLst/>
            </a:prstGeom>
            <a:noFill/>
            <a:ln w="12700" cap="flat" cmpd="sng">
              <a:solidFill>
                <a:srgbClr val="000000"/>
              </a:solidFill>
              <a:prstDash val="solid"/>
              <a:miter/>
              <a:headEnd type="none" w="med" len="med"/>
              <a:tailEnd type="none" w="med" len="med"/>
            </a:ln>
          </p:spPr>
        </p:pic>
        <p:pic>
          <p:nvPicPr>
            <p:cNvPr id="285" name="Shape 285"/>
            <p:cNvPicPr preferRelativeResize="0"/>
            <p:nvPr/>
          </p:nvPicPr>
          <p:blipFill rotWithShape="1">
            <a:blip r:embed="rId51">
              <a:alphaModFix/>
            </a:blip>
            <a:srcRect/>
            <a:stretch/>
          </p:blipFill>
          <p:spPr>
            <a:xfrm>
              <a:off x="4696216" y="3666394"/>
              <a:ext cx="822900" cy="548700"/>
            </a:xfrm>
            <a:prstGeom prst="rect">
              <a:avLst/>
            </a:prstGeom>
            <a:noFill/>
            <a:ln w="12700" cap="flat" cmpd="sng">
              <a:solidFill>
                <a:srgbClr val="000000"/>
              </a:solidFill>
              <a:prstDash val="solid"/>
              <a:miter/>
              <a:headEnd type="none" w="med" len="med"/>
              <a:tailEnd type="none" w="med" len="med"/>
            </a:ln>
          </p:spPr>
        </p:pic>
        <p:pic>
          <p:nvPicPr>
            <p:cNvPr id="286" name="Shape 286"/>
            <p:cNvPicPr preferRelativeResize="0"/>
            <p:nvPr/>
          </p:nvPicPr>
          <p:blipFill rotWithShape="1">
            <a:blip r:embed="rId52">
              <a:alphaModFix/>
            </a:blip>
            <a:srcRect/>
            <a:stretch/>
          </p:blipFill>
          <p:spPr>
            <a:xfrm>
              <a:off x="5565485" y="3666394"/>
              <a:ext cx="822900" cy="548700"/>
            </a:xfrm>
            <a:prstGeom prst="rect">
              <a:avLst/>
            </a:prstGeom>
            <a:noFill/>
            <a:ln w="12700" cap="flat" cmpd="sng">
              <a:solidFill>
                <a:srgbClr val="000000"/>
              </a:solidFill>
              <a:prstDash val="solid"/>
              <a:miter/>
              <a:headEnd type="none" w="med" len="med"/>
              <a:tailEnd type="none" w="med" len="med"/>
            </a:ln>
          </p:spPr>
        </p:pic>
        <p:pic>
          <p:nvPicPr>
            <p:cNvPr id="287" name="Shape 287"/>
            <p:cNvPicPr preferRelativeResize="0"/>
            <p:nvPr/>
          </p:nvPicPr>
          <p:blipFill rotWithShape="1">
            <a:blip r:embed="rId53">
              <a:alphaModFix/>
            </a:blip>
            <a:srcRect/>
            <a:stretch/>
          </p:blipFill>
          <p:spPr>
            <a:xfrm>
              <a:off x="370704" y="4246032"/>
              <a:ext cx="822900" cy="548700"/>
            </a:xfrm>
            <a:prstGeom prst="rect">
              <a:avLst/>
            </a:prstGeom>
            <a:noFill/>
            <a:ln w="12700" cap="flat" cmpd="sng">
              <a:solidFill>
                <a:srgbClr val="000000"/>
              </a:solidFill>
              <a:prstDash val="solid"/>
              <a:miter/>
              <a:headEnd type="none" w="med" len="med"/>
              <a:tailEnd type="none" w="med" len="med"/>
            </a:ln>
          </p:spPr>
        </p:pic>
        <p:pic>
          <p:nvPicPr>
            <p:cNvPr id="288" name="Shape 288"/>
            <p:cNvPicPr preferRelativeResize="0"/>
            <p:nvPr/>
          </p:nvPicPr>
          <p:blipFill rotWithShape="1">
            <a:blip r:embed="rId54">
              <a:alphaModFix/>
            </a:blip>
            <a:srcRect/>
            <a:stretch/>
          </p:blipFill>
          <p:spPr>
            <a:xfrm>
              <a:off x="1239976" y="4246032"/>
              <a:ext cx="822900" cy="548700"/>
            </a:xfrm>
            <a:prstGeom prst="rect">
              <a:avLst/>
            </a:prstGeom>
            <a:noFill/>
            <a:ln w="12700" cap="flat" cmpd="sng">
              <a:solidFill>
                <a:srgbClr val="000000"/>
              </a:solidFill>
              <a:prstDash val="solid"/>
              <a:miter/>
              <a:headEnd type="none" w="med" len="med"/>
              <a:tailEnd type="none" w="med" len="med"/>
            </a:ln>
          </p:spPr>
        </p:pic>
        <p:sp>
          <p:nvSpPr>
            <p:cNvPr id="289" name="Shape 289"/>
            <p:cNvSpPr/>
            <p:nvPr/>
          </p:nvSpPr>
          <p:spPr>
            <a:xfrm>
              <a:off x="296411"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0" name="Shape 290"/>
            <p:cNvSpPr/>
            <p:nvPr/>
          </p:nvSpPr>
          <p:spPr>
            <a:xfrm>
              <a:off x="1163971"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1" name="Shape 291"/>
            <p:cNvSpPr/>
            <p:nvPr/>
          </p:nvSpPr>
          <p:spPr>
            <a:xfrm>
              <a:off x="2036426"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2" name="Shape 292"/>
            <p:cNvSpPr/>
            <p:nvPr/>
          </p:nvSpPr>
          <p:spPr>
            <a:xfrm>
              <a:off x="2908882"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3" name="Shape 293"/>
            <p:cNvSpPr/>
            <p:nvPr/>
          </p:nvSpPr>
          <p:spPr>
            <a:xfrm>
              <a:off x="3781337"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4" name="Shape 294"/>
            <p:cNvSpPr/>
            <p:nvPr/>
          </p:nvSpPr>
          <p:spPr>
            <a:xfrm>
              <a:off x="1163916" y="2506336"/>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5" name="Shape 295"/>
            <p:cNvSpPr/>
            <p:nvPr/>
          </p:nvSpPr>
          <p:spPr>
            <a:xfrm>
              <a:off x="4629553" y="249115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6" name="Shape 296"/>
            <p:cNvSpPr/>
            <p:nvPr/>
          </p:nvSpPr>
          <p:spPr>
            <a:xfrm>
              <a:off x="5510398" y="249115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7" name="Shape 297"/>
            <p:cNvSpPr/>
            <p:nvPr/>
          </p:nvSpPr>
          <p:spPr>
            <a:xfrm>
              <a:off x="2913735"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8" name="Shape 298"/>
            <p:cNvSpPr/>
            <p:nvPr/>
          </p:nvSpPr>
          <p:spPr>
            <a:xfrm>
              <a:off x="3786191"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9" name="Shape 299"/>
            <p:cNvSpPr/>
            <p:nvPr/>
          </p:nvSpPr>
          <p:spPr>
            <a:xfrm>
              <a:off x="4658646"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0" name="Shape 300"/>
            <p:cNvSpPr/>
            <p:nvPr/>
          </p:nvSpPr>
          <p:spPr>
            <a:xfrm>
              <a:off x="2936160" y="3617110"/>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1" name="Shape 301"/>
            <p:cNvSpPr/>
            <p:nvPr/>
          </p:nvSpPr>
          <p:spPr>
            <a:xfrm>
              <a:off x="345152" y="4196746"/>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grpSp>
        <p:nvGrpSpPr>
          <p:cNvPr id="302" name="Shape 302"/>
          <p:cNvGrpSpPr/>
          <p:nvPr/>
        </p:nvGrpSpPr>
        <p:grpSpPr>
          <a:xfrm>
            <a:off x="2870160" y="1179687"/>
            <a:ext cx="3942177" cy="3985356"/>
            <a:chOff x="1071841" y="55737"/>
            <a:chExt cx="3942177" cy="3985356"/>
          </a:xfrm>
        </p:grpSpPr>
        <p:sp>
          <p:nvSpPr>
            <p:cNvPr id="303" name="Shape 303"/>
            <p:cNvSpPr/>
            <p:nvPr/>
          </p:nvSpPr>
          <p:spPr>
            <a:xfrm>
              <a:off x="1488566" y="486652"/>
              <a:ext cx="3171599" cy="3171599"/>
            </a:xfrm>
            <a:prstGeom prst="blockArc">
              <a:avLst>
                <a:gd name="adj1" fmla="val 11880000"/>
                <a:gd name="adj2" fmla="val 1620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4" name="Shape 304"/>
            <p:cNvSpPr/>
            <p:nvPr/>
          </p:nvSpPr>
          <p:spPr>
            <a:xfrm>
              <a:off x="1488566" y="486652"/>
              <a:ext cx="3171599" cy="3171599"/>
            </a:xfrm>
            <a:prstGeom prst="blockArc">
              <a:avLst>
                <a:gd name="adj1" fmla="val 7560000"/>
                <a:gd name="adj2" fmla="val 1188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5" name="Shape 305"/>
            <p:cNvSpPr/>
            <p:nvPr/>
          </p:nvSpPr>
          <p:spPr>
            <a:xfrm>
              <a:off x="1488566" y="486652"/>
              <a:ext cx="3171599" cy="3171599"/>
            </a:xfrm>
            <a:prstGeom prst="blockArc">
              <a:avLst>
                <a:gd name="adj1" fmla="val 3240000"/>
                <a:gd name="adj2" fmla="val 7560000"/>
                <a:gd name="adj3" fmla="val 4633"/>
              </a:avLst>
            </a:prstGeom>
            <a:solidFill>
              <a:srgbClr val="A7B9DF"/>
            </a:solidFill>
            <a:ln>
              <a:noFill/>
            </a:ln>
          </p:spPr>
          <p:txBody>
            <a:bodyPr lIns="91425" tIns="91425" rIns="91425" bIns="91425" anchor="ctr" anchorCtr="0">
              <a:noAutofit/>
            </a:bodyPr>
            <a:lstStyle/>
            <a:p>
              <a:pPr lvl="0">
                <a:spcBef>
                  <a:spcPts val="0"/>
                </a:spcBef>
                <a:buNone/>
              </a:pPr>
              <a:endParaRPr/>
            </a:p>
          </p:txBody>
        </p:sp>
        <p:sp>
          <p:nvSpPr>
            <p:cNvPr id="306" name="Shape 306"/>
            <p:cNvSpPr/>
            <p:nvPr/>
          </p:nvSpPr>
          <p:spPr>
            <a:xfrm>
              <a:off x="1488566" y="486652"/>
              <a:ext cx="3171599" cy="3171599"/>
            </a:xfrm>
            <a:prstGeom prst="blockArc">
              <a:avLst>
                <a:gd name="adj1" fmla="val 3240000"/>
                <a:gd name="adj2" fmla="val 756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7" name="Shape 307"/>
            <p:cNvSpPr/>
            <p:nvPr/>
          </p:nvSpPr>
          <p:spPr>
            <a:xfrm>
              <a:off x="1488566" y="486652"/>
              <a:ext cx="3171599" cy="3171599"/>
            </a:xfrm>
            <a:prstGeom prst="blockArc">
              <a:avLst>
                <a:gd name="adj1" fmla="val 20520000"/>
                <a:gd name="adj2" fmla="val 324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8" name="Shape 308"/>
            <p:cNvSpPr/>
            <p:nvPr/>
          </p:nvSpPr>
          <p:spPr>
            <a:xfrm>
              <a:off x="1488566" y="486652"/>
              <a:ext cx="3171599" cy="3171599"/>
            </a:xfrm>
            <a:prstGeom prst="blockArc">
              <a:avLst>
                <a:gd name="adj1" fmla="val 16200000"/>
                <a:gd name="adj2" fmla="val 2052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9" name="Shape 309"/>
            <p:cNvSpPr/>
            <p:nvPr/>
          </p:nvSpPr>
          <p:spPr>
            <a:xfrm>
              <a:off x="2502621" y="1548803"/>
              <a:ext cx="1113300" cy="972299"/>
            </a:xfrm>
            <a:prstGeom prst="ellipse">
              <a:avLst/>
            </a:prstGeom>
            <a:gradFill>
              <a:gsLst>
                <a:gs pos="0">
                  <a:srgbClr val="5E9EFF"/>
                </a:gs>
                <a:gs pos="40000">
                  <a:srgbClr val="85C2FF"/>
                </a:gs>
                <a:gs pos="70000">
                  <a:srgbClr val="C4D6EB"/>
                </a:gs>
                <a:gs pos="100000">
                  <a:srgbClr val="FFEBFA"/>
                </a:gs>
              </a:gsLst>
              <a:lin ang="5400012" scaled="0"/>
            </a:gradFill>
            <a:ln w="254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0" name="Shape 310"/>
            <p:cNvSpPr txBox="1"/>
            <p:nvPr/>
          </p:nvSpPr>
          <p:spPr>
            <a:xfrm>
              <a:off x="2665678" y="1691182"/>
              <a:ext cx="787200" cy="687600"/>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n" sz="1400" b="1" i="0">
                  <a:solidFill>
                    <a:srgbClr val="0C1C1D"/>
                  </a:solidFill>
                  <a:latin typeface="Arial"/>
                  <a:ea typeface="Arial"/>
                  <a:cs typeface="Arial"/>
                  <a:sym typeface="Arial"/>
                </a:rPr>
                <a:t>Images, Video, Point Clouds</a:t>
              </a:r>
            </a:p>
          </p:txBody>
        </p:sp>
        <p:sp>
          <p:nvSpPr>
            <p:cNvPr id="311" name="Shape 311"/>
            <p:cNvSpPr/>
            <p:nvPr/>
          </p:nvSpPr>
          <p:spPr>
            <a:xfrm>
              <a:off x="2415732" y="55736"/>
              <a:ext cx="1317300" cy="9333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2" name="Shape 312"/>
            <p:cNvSpPr txBox="1"/>
            <p:nvPr/>
          </p:nvSpPr>
          <p:spPr>
            <a:xfrm>
              <a:off x="2608642" y="192432"/>
              <a:ext cx="931500" cy="659999"/>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Recognition</a:t>
              </a:r>
              <a:r>
                <a:rPr lang="en" sz="1050" b="1" i="0">
                  <a:solidFill>
                    <a:srgbClr val="0C1C1D"/>
                  </a:solidFill>
                  <a:latin typeface="Arial"/>
                  <a:ea typeface="Arial"/>
                  <a:cs typeface="Arial"/>
                  <a:sym typeface="Arial"/>
                </a:rPr>
                <a:t> </a:t>
              </a:r>
              <a:r>
                <a:rPr lang="en" sz="1100" b="1" i="0">
                  <a:solidFill>
                    <a:srgbClr val="0C1C1D"/>
                  </a:solidFill>
                  <a:latin typeface="Arial"/>
                  <a:ea typeface="Arial"/>
                  <a:cs typeface="Arial"/>
                  <a:sym typeface="Arial"/>
                </a:rPr>
                <a:t>by Function</a:t>
              </a:r>
            </a:p>
          </p:txBody>
        </p:sp>
        <p:sp>
          <p:nvSpPr>
            <p:cNvPr id="313" name="Shape 313"/>
            <p:cNvSpPr/>
            <p:nvPr/>
          </p:nvSpPr>
          <p:spPr>
            <a:xfrm>
              <a:off x="3864278" y="745008"/>
              <a:ext cx="1104900" cy="11049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4" name="Shape 314"/>
            <p:cNvSpPr txBox="1"/>
            <p:nvPr/>
          </p:nvSpPr>
          <p:spPr>
            <a:xfrm>
              <a:off x="4026085" y="906816"/>
              <a:ext cx="781200" cy="7812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Content-based Retrieval</a:t>
              </a:r>
            </a:p>
          </p:txBody>
        </p:sp>
        <p:sp>
          <p:nvSpPr>
            <p:cNvPr id="315" name="Shape 315"/>
            <p:cNvSpPr/>
            <p:nvPr/>
          </p:nvSpPr>
          <p:spPr>
            <a:xfrm>
              <a:off x="3819419" y="2307478"/>
              <a:ext cx="1194600" cy="10800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6" name="Shape 316"/>
            <p:cNvSpPr txBox="1"/>
            <p:nvPr/>
          </p:nvSpPr>
          <p:spPr>
            <a:xfrm>
              <a:off x="3994366" y="2465636"/>
              <a:ext cx="844800" cy="763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Event &amp; Activity Recognition</a:t>
              </a:r>
            </a:p>
          </p:txBody>
        </p:sp>
        <p:sp>
          <p:nvSpPr>
            <p:cNvPr id="317" name="Shape 317"/>
            <p:cNvSpPr/>
            <p:nvPr/>
          </p:nvSpPr>
          <p:spPr>
            <a:xfrm>
              <a:off x="2477071" y="3203793"/>
              <a:ext cx="1194600" cy="8373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8" name="Shape 318"/>
            <p:cNvSpPr txBox="1"/>
            <p:nvPr/>
          </p:nvSpPr>
          <p:spPr>
            <a:xfrm>
              <a:off x="2652016" y="3326421"/>
              <a:ext cx="844799" cy="5922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Anomaly Detection</a:t>
              </a:r>
            </a:p>
          </p:txBody>
        </p:sp>
        <p:sp>
          <p:nvSpPr>
            <p:cNvPr id="319" name="Shape 319"/>
            <p:cNvSpPr/>
            <p:nvPr/>
          </p:nvSpPr>
          <p:spPr>
            <a:xfrm>
              <a:off x="1071841" y="2381668"/>
              <a:ext cx="1320300" cy="9315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0" name="Shape 320"/>
            <p:cNvSpPr txBox="1"/>
            <p:nvPr/>
          </p:nvSpPr>
          <p:spPr>
            <a:xfrm>
              <a:off x="1265204" y="2518097"/>
              <a:ext cx="933600" cy="658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a:solidFill>
                    <a:srgbClr val="000000"/>
                  </a:solidFill>
                  <a:latin typeface="Arial"/>
                  <a:ea typeface="Arial"/>
                  <a:cs typeface="Arial"/>
                  <a:sym typeface="Arial"/>
                </a:rPr>
                <a:t>3D Extraction and </a:t>
              </a:r>
              <a:r>
                <a:rPr lang="en" sz="1100" b="1" i="0">
                  <a:solidFill>
                    <a:srgbClr val="0C1C1D"/>
                  </a:solidFill>
                  <a:latin typeface="Arial"/>
                  <a:ea typeface="Arial"/>
                  <a:cs typeface="Arial"/>
                  <a:sym typeface="Arial"/>
                </a:rPr>
                <a:t>Compression</a:t>
              </a:r>
            </a:p>
          </p:txBody>
        </p:sp>
        <p:sp>
          <p:nvSpPr>
            <p:cNvPr id="321" name="Shape 321"/>
            <p:cNvSpPr/>
            <p:nvPr/>
          </p:nvSpPr>
          <p:spPr>
            <a:xfrm>
              <a:off x="1172096" y="857141"/>
              <a:ext cx="1119900" cy="8805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2" name="Shape 322"/>
            <p:cNvSpPr txBox="1"/>
            <p:nvPr/>
          </p:nvSpPr>
          <p:spPr>
            <a:xfrm>
              <a:off x="1336095" y="986104"/>
              <a:ext cx="792000" cy="622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Detection &amp; Tracking</a:t>
              </a:r>
            </a:p>
          </p:txBody>
        </p:sp>
      </p:grpSp>
      <p:pic>
        <p:nvPicPr>
          <p:cNvPr id="323" name="Shape 323"/>
          <p:cNvPicPr preferRelativeResize="0"/>
          <p:nvPr/>
        </p:nvPicPr>
        <p:blipFill rotWithShape="1">
          <a:blip r:embed="rId55">
            <a:alphaModFix/>
          </a:blip>
          <a:srcRect/>
          <a:stretch/>
        </p:blipFill>
        <p:spPr>
          <a:xfrm>
            <a:off x="152400" y="1352550"/>
            <a:ext cx="1524000" cy="880800"/>
          </a:xfrm>
          <a:prstGeom prst="rect">
            <a:avLst/>
          </a:prstGeom>
          <a:noFill/>
          <a:ln>
            <a:noFill/>
          </a:ln>
        </p:spPr>
      </p:pic>
      <p:pic>
        <p:nvPicPr>
          <p:cNvPr id="324" name="Shape 324"/>
          <p:cNvPicPr preferRelativeResize="0"/>
          <p:nvPr/>
        </p:nvPicPr>
        <p:blipFill rotWithShape="1">
          <a:blip r:embed="rId56">
            <a:alphaModFix/>
          </a:blip>
          <a:srcRect/>
          <a:stretch/>
        </p:blipFill>
        <p:spPr>
          <a:xfrm>
            <a:off x="276543" y="2038350"/>
            <a:ext cx="2395500" cy="67620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Medical Computing</a:t>
            </a:r>
          </a:p>
        </p:txBody>
      </p:sp>
      <p:sp>
        <p:nvSpPr>
          <p:cNvPr id="330" name="Shape 33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331" name="Shape 331"/>
          <p:cNvPicPr preferRelativeResize="0"/>
          <p:nvPr/>
        </p:nvPicPr>
        <p:blipFill rotWithShape="1">
          <a:blip r:embed="rId3">
            <a:alphaModFix/>
          </a:blip>
          <a:srcRect/>
          <a:stretch/>
        </p:blipFill>
        <p:spPr>
          <a:xfrm>
            <a:off x="5181600" y="3028950"/>
            <a:ext cx="1704900" cy="1568700"/>
          </a:xfrm>
          <a:prstGeom prst="rect">
            <a:avLst/>
          </a:prstGeom>
          <a:noFill/>
          <a:ln>
            <a:noFill/>
          </a:ln>
        </p:spPr>
      </p:pic>
      <p:pic>
        <p:nvPicPr>
          <p:cNvPr id="332" name="Shape 332" descr="AllMean3D"/>
          <p:cNvPicPr preferRelativeResize="0"/>
          <p:nvPr/>
        </p:nvPicPr>
        <p:blipFill rotWithShape="1">
          <a:blip r:embed="rId4">
            <a:alphaModFix/>
          </a:blip>
          <a:srcRect/>
          <a:stretch/>
        </p:blipFill>
        <p:spPr>
          <a:xfrm>
            <a:off x="6629400" y="858618"/>
            <a:ext cx="1334400" cy="978300"/>
          </a:xfrm>
          <a:prstGeom prst="rect">
            <a:avLst/>
          </a:prstGeom>
          <a:noFill/>
          <a:ln>
            <a:noFill/>
          </a:ln>
          <a:effectLst>
            <a:outerShdw blurRad="292100" dist="139700" dir="2700000" algn="tl" rotWithShape="0">
              <a:srgbClr val="333333">
                <a:alpha val="64709"/>
              </a:srgbClr>
            </a:outerShdw>
          </a:effectLst>
        </p:spPr>
      </p:pic>
      <p:pic>
        <p:nvPicPr>
          <p:cNvPr id="333" name="Shape 333"/>
          <p:cNvPicPr preferRelativeResize="0"/>
          <p:nvPr/>
        </p:nvPicPr>
        <p:blipFill rotWithShape="1">
          <a:blip r:embed="rId5">
            <a:alphaModFix/>
          </a:blip>
          <a:srcRect/>
          <a:stretch/>
        </p:blipFill>
        <p:spPr>
          <a:xfrm>
            <a:off x="5878405" y="1761350"/>
            <a:ext cx="1131899" cy="1071900"/>
          </a:xfrm>
          <a:prstGeom prst="rect">
            <a:avLst/>
          </a:prstGeom>
          <a:noFill/>
          <a:ln>
            <a:noFill/>
          </a:ln>
        </p:spPr>
      </p:pic>
      <p:sp>
        <p:nvSpPr>
          <p:cNvPr id="334" name="Shape 334"/>
          <p:cNvSpPr txBox="1"/>
          <p:nvPr/>
        </p:nvSpPr>
        <p:spPr>
          <a:xfrm>
            <a:off x="4546760" y="4656951"/>
            <a:ext cx="17091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Quantitative imaging</a:t>
            </a:r>
          </a:p>
        </p:txBody>
      </p:sp>
      <p:sp>
        <p:nvSpPr>
          <p:cNvPr id="335" name="Shape 335"/>
          <p:cNvSpPr txBox="1"/>
          <p:nvPr/>
        </p:nvSpPr>
        <p:spPr>
          <a:xfrm>
            <a:off x="7000220" y="4705350"/>
            <a:ext cx="20319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Electronic health records</a:t>
            </a:r>
          </a:p>
        </p:txBody>
      </p:sp>
      <p:sp>
        <p:nvSpPr>
          <p:cNvPr id="336" name="Shape 336"/>
          <p:cNvSpPr txBox="1"/>
          <p:nvPr/>
        </p:nvSpPr>
        <p:spPr>
          <a:xfrm>
            <a:off x="5278725" y="2523350"/>
            <a:ext cx="14808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Vascular analysis</a:t>
            </a:r>
          </a:p>
        </p:txBody>
      </p:sp>
      <p:pic>
        <p:nvPicPr>
          <p:cNvPr id="337" name="Shape 337"/>
          <p:cNvPicPr preferRelativeResize="0"/>
          <p:nvPr/>
        </p:nvPicPr>
        <p:blipFill rotWithShape="1">
          <a:blip r:embed="rId6">
            <a:alphaModFix/>
          </a:blip>
          <a:srcRect/>
          <a:stretch/>
        </p:blipFill>
        <p:spPr>
          <a:xfrm>
            <a:off x="7086600" y="3333750"/>
            <a:ext cx="1895100" cy="1265400"/>
          </a:xfrm>
          <a:prstGeom prst="rect">
            <a:avLst/>
          </a:prstGeom>
          <a:noFill/>
          <a:ln>
            <a:noFill/>
          </a:ln>
        </p:spPr>
      </p:pic>
      <p:pic>
        <p:nvPicPr>
          <p:cNvPr id="338" name="Shape 338"/>
          <p:cNvPicPr preferRelativeResize="0"/>
          <p:nvPr/>
        </p:nvPicPr>
        <p:blipFill rotWithShape="1">
          <a:blip r:embed="rId7">
            <a:alphaModFix/>
          </a:blip>
          <a:srcRect/>
          <a:stretch/>
        </p:blipFill>
        <p:spPr>
          <a:xfrm>
            <a:off x="4455914" y="3105150"/>
            <a:ext cx="1868700" cy="1349700"/>
          </a:xfrm>
          <a:prstGeom prst="rect">
            <a:avLst/>
          </a:prstGeom>
          <a:noFill/>
          <a:ln>
            <a:noFill/>
          </a:ln>
        </p:spPr>
      </p:pic>
      <p:pic>
        <p:nvPicPr>
          <p:cNvPr id="339" name="Shape 339"/>
          <p:cNvPicPr preferRelativeResize="0"/>
          <p:nvPr/>
        </p:nvPicPr>
        <p:blipFill rotWithShape="1">
          <a:blip r:embed="rId8">
            <a:alphaModFix/>
          </a:blip>
          <a:srcRect/>
          <a:stretch/>
        </p:blipFill>
        <p:spPr>
          <a:xfrm>
            <a:off x="5943600" y="3105150"/>
            <a:ext cx="809700" cy="635700"/>
          </a:xfrm>
          <a:prstGeom prst="rect">
            <a:avLst/>
          </a:prstGeom>
          <a:noFill/>
          <a:ln>
            <a:noFill/>
          </a:ln>
        </p:spPr>
      </p:pic>
      <p:sp>
        <p:nvSpPr>
          <p:cNvPr id="340" name="Shape 340"/>
          <p:cNvSpPr txBox="1"/>
          <p:nvPr/>
        </p:nvSpPr>
        <p:spPr>
          <a:xfrm>
            <a:off x="338344" y="2437833"/>
            <a:ext cx="1510199"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Surgical guidance </a:t>
            </a:r>
          </a:p>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And simulation</a:t>
            </a:r>
          </a:p>
        </p:txBody>
      </p:sp>
      <p:pic>
        <p:nvPicPr>
          <p:cNvPr id="341" name="Shape 341"/>
          <p:cNvPicPr preferRelativeResize="0"/>
          <p:nvPr/>
        </p:nvPicPr>
        <p:blipFill rotWithShape="1">
          <a:blip r:embed="rId9">
            <a:alphaModFix/>
          </a:blip>
          <a:srcRect/>
          <a:stretch/>
        </p:blipFill>
        <p:spPr>
          <a:xfrm>
            <a:off x="327005" y="1447233"/>
            <a:ext cx="1592099" cy="1232399"/>
          </a:xfrm>
          <a:prstGeom prst="rect">
            <a:avLst/>
          </a:prstGeom>
          <a:noFill/>
          <a:ln>
            <a:noFill/>
          </a:ln>
        </p:spPr>
      </p:pic>
      <p:pic>
        <p:nvPicPr>
          <p:cNvPr id="342" name="Shape 342"/>
          <p:cNvPicPr preferRelativeResize="0"/>
          <p:nvPr/>
        </p:nvPicPr>
        <p:blipFill rotWithShape="1">
          <a:blip r:embed="rId10">
            <a:alphaModFix/>
          </a:blip>
          <a:srcRect/>
          <a:stretch/>
        </p:blipFill>
        <p:spPr>
          <a:xfrm>
            <a:off x="76200" y="1276350"/>
            <a:ext cx="1134000" cy="850500"/>
          </a:xfrm>
          <a:prstGeom prst="rect">
            <a:avLst/>
          </a:prstGeom>
          <a:noFill/>
          <a:ln>
            <a:noFill/>
          </a:ln>
        </p:spPr>
      </p:pic>
      <p:sp>
        <p:nvSpPr>
          <p:cNvPr id="343" name="Shape 343"/>
          <p:cNvSpPr txBox="1"/>
          <p:nvPr/>
        </p:nvSpPr>
        <p:spPr>
          <a:xfrm>
            <a:off x="507012" y="4663632"/>
            <a:ext cx="14328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Digital pathology</a:t>
            </a:r>
          </a:p>
        </p:txBody>
      </p:sp>
      <p:pic>
        <p:nvPicPr>
          <p:cNvPr id="344" name="Shape 344"/>
          <p:cNvPicPr preferRelativeResize="0"/>
          <p:nvPr/>
        </p:nvPicPr>
        <p:blipFill rotWithShape="1">
          <a:blip r:embed="rId11">
            <a:alphaModFix/>
          </a:blip>
          <a:srcRect/>
          <a:stretch/>
        </p:blipFill>
        <p:spPr>
          <a:xfrm>
            <a:off x="552850" y="2952775"/>
            <a:ext cx="1613100" cy="1375500"/>
          </a:xfrm>
          <a:prstGeom prst="rect">
            <a:avLst/>
          </a:prstGeom>
          <a:noFill/>
          <a:ln>
            <a:noFill/>
          </a:ln>
        </p:spPr>
      </p:pic>
      <p:pic>
        <p:nvPicPr>
          <p:cNvPr id="345" name="Shape 345"/>
          <p:cNvPicPr preferRelativeResize="0"/>
          <p:nvPr/>
        </p:nvPicPr>
        <p:blipFill rotWithShape="1">
          <a:blip r:embed="rId12">
            <a:alphaModFix/>
          </a:blip>
          <a:srcRect/>
          <a:stretch/>
        </p:blipFill>
        <p:spPr>
          <a:xfrm>
            <a:off x="4887805" y="923150"/>
            <a:ext cx="1510500" cy="1330199"/>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346" name="Shape 346"/>
          <p:cNvPicPr preferRelativeResize="0"/>
          <p:nvPr/>
        </p:nvPicPr>
        <p:blipFill rotWithShape="1">
          <a:blip r:embed="rId13">
            <a:alphaModFix/>
          </a:blip>
          <a:srcRect t="19322"/>
          <a:stretch/>
        </p:blipFill>
        <p:spPr>
          <a:xfrm>
            <a:off x="2438400" y="3181350"/>
            <a:ext cx="1600200" cy="1524000"/>
          </a:xfrm>
          <a:prstGeom prst="rect">
            <a:avLst/>
          </a:prstGeom>
          <a:noFill/>
          <a:ln>
            <a:noFill/>
          </a:ln>
        </p:spPr>
      </p:pic>
      <p:sp>
        <p:nvSpPr>
          <p:cNvPr id="347" name="Shape 347"/>
          <p:cNvSpPr txBox="1"/>
          <p:nvPr/>
        </p:nvSpPr>
        <p:spPr>
          <a:xfrm>
            <a:off x="2437122" y="4705350"/>
            <a:ext cx="16557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Orthopedic analysis</a:t>
            </a:r>
          </a:p>
        </p:txBody>
      </p:sp>
      <p:pic>
        <p:nvPicPr>
          <p:cNvPr id="348" name="Shape 348" descr="SkeletonMatrixWithSurfaces_NoMouthVersion.png"/>
          <p:cNvPicPr preferRelativeResize="0"/>
          <p:nvPr/>
        </p:nvPicPr>
        <p:blipFill rotWithShape="1">
          <a:blip r:embed="rId14">
            <a:alphaModFix/>
          </a:blip>
          <a:srcRect l="10436" r="22060"/>
          <a:stretch/>
        </p:blipFill>
        <p:spPr>
          <a:xfrm>
            <a:off x="8001000" y="770754"/>
            <a:ext cx="1061400" cy="1572300"/>
          </a:xfrm>
          <a:prstGeom prst="rect">
            <a:avLst/>
          </a:prstGeom>
          <a:noFill/>
          <a:ln>
            <a:noFill/>
          </a:ln>
          <a:effectLst>
            <a:outerShdw blurRad="292100" dist="139700" dir="2700000" algn="tl" rotWithShape="0">
              <a:srgbClr val="333333">
                <a:alpha val="64709"/>
              </a:srgbClr>
            </a:outerShdw>
          </a:effectLst>
        </p:spPr>
      </p:pic>
      <p:pic>
        <p:nvPicPr>
          <p:cNvPr id="349" name="Shape 349"/>
          <p:cNvPicPr preferRelativeResize="0"/>
          <p:nvPr/>
        </p:nvPicPr>
        <p:blipFill rotWithShape="1">
          <a:blip r:embed="rId15">
            <a:alphaModFix amt="73000"/>
          </a:blip>
          <a:srcRect/>
          <a:stretch/>
        </p:blipFill>
        <p:spPr>
          <a:xfrm>
            <a:off x="8077200" y="1387419"/>
            <a:ext cx="934500" cy="918900"/>
          </a:xfrm>
          <a:prstGeom prst="rect">
            <a:avLst/>
          </a:prstGeom>
          <a:noFill/>
          <a:ln>
            <a:noFill/>
          </a:ln>
        </p:spPr>
      </p:pic>
      <p:sp>
        <p:nvSpPr>
          <p:cNvPr id="350" name="Shape 350"/>
          <p:cNvSpPr txBox="1"/>
          <p:nvPr/>
        </p:nvSpPr>
        <p:spPr>
          <a:xfrm>
            <a:off x="7086600" y="2001618"/>
            <a:ext cx="2020500" cy="6462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Longitudinal and population shape analysis</a:t>
            </a:r>
          </a:p>
        </p:txBody>
      </p:sp>
      <p:pic>
        <p:nvPicPr>
          <p:cNvPr id="351" name="Shape 351"/>
          <p:cNvPicPr preferRelativeResize="0"/>
          <p:nvPr/>
        </p:nvPicPr>
        <p:blipFill rotWithShape="1">
          <a:blip r:embed="rId16">
            <a:alphaModFix/>
          </a:blip>
          <a:srcRect/>
          <a:stretch/>
        </p:blipFill>
        <p:spPr>
          <a:xfrm>
            <a:off x="2362200" y="1200150"/>
            <a:ext cx="2205600" cy="1371600"/>
          </a:xfrm>
          <a:prstGeom prst="rect">
            <a:avLst/>
          </a:prstGeom>
          <a:noFill/>
          <a:ln>
            <a:noFill/>
          </a:ln>
        </p:spPr>
      </p:pic>
      <p:sp>
        <p:nvSpPr>
          <p:cNvPr id="352" name="Shape 352"/>
          <p:cNvSpPr txBox="1"/>
          <p:nvPr/>
        </p:nvSpPr>
        <p:spPr>
          <a:xfrm>
            <a:off x="2133600" y="2571750"/>
            <a:ext cx="26670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Interactive medical applications and visualizations</a:t>
            </a:r>
          </a:p>
        </p:txBody>
      </p:sp>
      <p:pic>
        <p:nvPicPr>
          <p:cNvPr id="353" name="Shape 353"/>
          <p:cNvPicPr preferRelativeResize="0"/>
          <p:nvPr/>
        </p:nvPicPr>
        <p:blipFill rotWithShape="1">
          <a:blip r:embed="rId17">
            <a:alphaModFix/>
          </a:blip>
          <a:srcRect/>
          <a:stretch/>
        </p:blipFill>
        <p:spPr>
          <a:xfrm>
            <a:off x="2273002" y="1880870"/>
            <a:ext cx="1613099" cy="1071900"/>
          </a:xfrm>
          <a:prstGeom prst="rect">
            <a:avLst/>
          </a:prstGeom>
          <a:noFill/>
          <a:ln>
            <a:noFill/>
          </a:ln>
        </p:spPr>
      </p:pic>
      <p:pic>
        <p:nvPicPr>
          <p:cNvPr id="354" name="Shape 354" descr="head.png"/>
          <p:cNvPicPr preferRelativeResize="0"/>
          <p:nvPr/>
        </p:nvPicPr>
        <p:blipFill rotWithShape="1">
          <a:blip r:embed="rId18">
            <a:alphaModFix/>
          </a:blip>
          <a:srcRect/>
          <a:stretch/>
        </p:blipFill>
        <p:spPr>
          <a:xfrm>
            <a:off x="2209800" y="1123950"/>
            <a:ext cx="763200" cy="1484700"/>
          </a:xfrm>
          <a:prstGeom prst="rect">
            <a:avLst/>
          </a:prstGeom>
          <a:noFill/>
          <a:ln>
            <a:noFill/>
          </a:ln>
        </p:spPr>
      </p:pic>
      <p:pic>
        <p:nvPicPr>
          <p:cNvPr id="355" name="Shape 355"/>
          <p:cNvPicPr preferRelativeResize="0"/>
          <p:nvPr/>
        </p:nvPicPr>
        <p:blipFill rotWithShape="1">
          <a:blip r:embed="rId19">
            <a:alphaModFix/>
          </a:blip>
          <a:srcRect r="64881"/>
          <a:stretch/>
        </p:blipFill>
        <p:spPr>
          <a:xfrm>
            <a:off x="3733800" y="3562350"/>
            <a:ext cx="917400" cy="1219200"/>
          </a:xfrm>
          <a:prstGeom prst="rect">
            <a:avLst/>
          </a:prstGeom>
          <a:noFill/>
          <a:ln>
            <a:noFill/>
          </a:ln>
        </p:spPr>
      </p:pic>
      <p:pic>
        <p:nvPicPr>
          <p:cNvPr id="356" name="Shape 356"/>
          <p:cNvPicPr preferRelativeResize="0"/>
          <p:nvPr/>
        </p:nvPicPr>
        <p:blipFill rotWithShape="1">
          <a:blip r:embed="rId20">
            <a:alphaModFix/>
          </a:blip>
          <a:srcRect/>
          <a:stretch/>
        </p:blipFill>
        <p:spPr>
          <a:xfrm>
            <a:off x="3581400" y="1885950"/>
            <a:ext cx="748500" cy="9621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Community Adaptation</a:t>
            </a:r>
          </a:p>
        </p:txBody>
      </p:sp>
      <p:pic>
        <p:nvPicPr>
          <p:cNvPr id="362" name="Shape 362"/>
          <p:cNvPicPr preferRelativeResize="0"/>
          <p:nvPr/>
        </p:nvPicPr>
        <p:blipFill rotWithShape="1">
          <a:blip r:embed="rId3">
            <a:alphaModFix/>
          </a:blip>
          <a:srcRect/>
          <a:stretch/>
        </p:blipFill>
        <p:spPr>
          <a:xfrm>
            <a:off x="1523391" y="1531489"/>
            <a:ext cx="3172800" cy="2231100"/>
          </a:xfrm>
          <a:prstGeom prst="rect">
            <a:avLst/>
          </a:prstGeom>
          <a:noFill/>
          <a:ln>
            <a:noFill/>
          </a:ln>
        </p:spPr>
      </p:pic>
      <p:pic>
        <p:nvPicPr>
          <p:cNvPr id="363" name="Shape 363"/>
          <p:cNvPicPr preferRelativeResize="0"/>
          <p:nvPr/>
        </p:nvPicPr>
        <p:blipFill rotWithShape="1">
          <a:blip r:embed="rId4">
            <a:alphaModFix/>
          </a:blip>
          <a:srcRect/>
          <a:stretch/>
        </p:blipFill>
        <p:spPr>
          <a:xfrm>
            <a:off x="3744089" y="1152474"/>
            <a:ext cx="669000" cy="591000"/>
          </a:xfrm>
          <a:prstGeom prst="rect">
            <a:avLst/>
          </a:prstGeom>
          <a:noFill/>
          <a:ln>
            <a:noFill/>
          </a:ln>
        </p:spPr>
      </p:pic>
      <p:pic>
        <p:nvPicPr>
          <p:cNvPr id="364" name="Shape 364"/>
          <p:cNvPicPr preferRelativeResize="0"/>
          <p:nvPr/>
        </p:nvPicPr>
        <p:blipFill rotWithShape="1">
          <a:blip r:embed="rId5">
            <a:alphaModFix/>
          </a:blip>
          <a:srcRect/>
          <a:stretch/>
        </p:blipFill>
        <p:spPr>
          <a:xfrm>
            <a:off x="284925" y="2092003"/>
            <a:ext cx="1452000" cy="835500"/>
          </a:xfrm>
          <a:prstGeom prst="rect">
            <a:avLst/>
          </a:prstGeom>
          <a:noFill/>
          <a:ln>
            <a:noFill/>
          </a:ln>
        </p:spPr>
      </p:pic>
      <p:pic>
        <p:nvPicPr>
          <p:cNvPr id="365" name="Shape 365"/>
          <p:cNvPicPr preferRelativeResize="0"/>
          <p:nvPr/>
        </p:nvPicPr>
        <p:blipFill rotWithShape="1">
          <a:blip r:embed="rId6">
            <a:alphaModFix/>
          </a:blip>
          <a:srcRect/>
          <a:stretch/>
        </p:blipFill>
        <p:spPr>
          <a:xfrm>
            <a:off x="676394" y="1152474"/>
            <a:ext cx="1957500" cy="405600"/>
          </a:xfrm>
          <a:prstGeom prst="rect">
            <a:avLst/>
          </a:prstGeom>
          <a:noFill/>
          <a:ln>
            <a:noFill/>
          </a:ln>
        </p:spPr>
      </p:pic>
      <p:pic>
        <p:nvPicPr>
          <p:cNvPr id="366" name="Shape 366"/>
          <p:cNvPicPr preferRelativeResize="0"/>
          <p:nvPr/>
        </p:nvPicPr>
        <p:blipFill rotWithShape="1">
          <a:blip r:embed="rId7">
            <a:alphaModFix/>
          </a:blip>
          <a:srcRect/>
          <a:stretch/>
        </p:blipFill>
        <p:spPr>
          <a:xfrm>
            <a:off x="327631" y="3116944"/>
            <a:ext cx="1836300" cy="956999"/>
          </a:xfrm>
          <a:prstGeom prst="rect">
            <a:avLst/>
          </a:prstGeom>
          <a:noFill/>
          <a:ln>
            <a:noFill/>
          </a:ln>
        </p:spPr>
      </p:pic>
      <p:pic>
        <p:nvPicPr>
          <p:cNvPr id="367" name="Shape 367" descr="http://www.paraview.org/paraview/img/paraviewlogo.png"/>
          <p:cNvPicPr preferRelativeResize="0"/>
          <p:nvPr/>
        </p:nvPicPr>
        <p:blipFill rotWithShape="1">
          <a:blip r:embed="rId8">
            <a:alphaModFix/>
          </a:blip>
          <a:srcRect/>
          <a:stretch/>
        </p:blipFill>
        <p:spPr>
          <a:xfrm>
            <a:off x="1309863" y="2433650"/>
            <a:ext cx="569399" cy="427200"/>
          </a:xfrm>
          <a:prstGeom prst="rect">
            <a:avLst/>
          </a:prstGeom>
          <a:noFill/>
          <a:ln>
            <a:noFill/>
          </a:ln>
        </p:spPr>
      </p:pic>
      <p:pic>
        <p:nvPicPr>
          <p:cNvPr id="368" name="Shape 368"/>
          <p:cNvPicPr preferRelativeResize="0"/>
          <p:nvPr/>
        </p:nvPicPr>
        <p:blipFill rotWithShape="1">
          <a:blip r:embed="rId9">
            <a:alphaModFix/>
          </a:blip>
          <a:srcRect/>
          <a:stretch/>
        </p:blipFill>
        <p:spPr>
          <a:xfrm>
            <a:off x="3103503" y="3490252"/>
            <a:ext cx="2096100" cy="1078500"/>
          </a:xfrm>
          <a:prstGeom prst="rect">
            <a:avLst/>
          </a:prstGeom>
          <a:noFill/>
          <a:ln>
            <a:noFill/>
          </a:ln>
        </p:spPr>
      </p:pic>
      <p:pic>
        <p:nvPicPr>
          <p:cNvPr id="369" name="Shape 369"/>
          <p:cNvPicPr preferRelativeResize="0"/>
          <p:nvPr/>
        </p:nvPicPr>
        <p:blipFill rotWithShape="1">
          <a:blip r:embed="rId10">
            <a:alphaModFix/>
          </a:blip>
          <a:srcRect/>
          <a:stretch/>
        </p:blipFill>
        <p:spPr>
          <a:xfrm>
            <a:off x="4427380" y="3373179"/>
            <a:ext cx="726000" cy="213600"/>
          </a:xfrm>
          <a:prstGeom prst="rect">
            <a:avLst/>
          </a:prstGeom>
          <a:noFill/>
          <a:ln>
            <a:noFill/>
          </a:ln>
        </p:spPr>
      </p:pic>
      <p:pic>
        <p:nvPicPr>
          <p:cNvPr id="370" name="Shape 370"/>
          <p:cNvPicPr preferRelativeResize="0"/>
          <p:nvPr/>
        </p:nvPicPr>
        <p:blipFill rotWithShape="1">
          <a:blip r:embed="rId11">
            <a:alphaModFix/>
          </a:blip>
          <a:srcRect/>
          <a:stretch/>
        </p:blipFill>
        <p:spPr>
          <a:xfrm>
            <a:off x="5077200" y="1531500"/>
            <a:ext cx="4006500" cy="300480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Shape 37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HDF at Kitware	</a:t>
            </a:r>
          </a:p>
        </p:txBody>
      </p:sp>
      <p:sp>
        <p:nvSpPr>
          <p:cNvPr id="376" name="Shape 376"/>
          <p:cNvSpPr txBox="1">
            <a:spLocks noGrp="1"/>
          </p:cNvSpPr>
          <p:nvPr>
            <p:ph type="body" idx="1"/>
          </p:nvPr>
        </p:nvSpPr>
        <p:spPr>
          <a:xfrm>
            <a:off x="311700" y="1152475"/>
            <a:ext cx="4232700" cy="1915800"/>
          </a:xfrm>
          <a:prstGeom prst="rect">
            <a:avLst/>
          </a:prstGeom>
        </p:spPr>
        <p:txBody>
          <a:bodyPr lIns="91425" tIns="91425" rIns="91425" bIns="91425" anchor="t" anchorCtr="0">
            <a:noAutofit/>
          </a:bodyPr>
          <a:lstStyle/>
          <a:p>
            <a:pPr lvl="0" rtl="0">
              <a:spcBef>
                <a:spcPts val="0"/>
              </a:spcBef>
              <a:buNone/>
            </a:pPr>
            <a:r>
              <a:rPr lang="en" b="1"/>
              <a:t>Climate Community</a:t>
            </a:r>
          </a:p>
          <a:p>
            <a:pPr lvl="0">
              <a:spcBef>
                <a:spcPts val="0"/>
              </a:spcBef>
              <a:buNone/>
            </a:pPr>
            <a:endParaRPr/>
          </a:p>
        </p:txBody>
      </p:sp>
      <p:sp>
        <p:nvSpPr>
          <p:cNvPr id="377" name="Shape 377"/>
          <p:cNvSpPr txBox="1">
            <a:spLocks noGrp="1"/>
          </p:cNvSpPr>
          <p:nvPr>
            <p:ph type="body" idx="1"/>
          </p:nvPr>
        </p:nvSpPr>
        <p:spPr>
          <a:xfrm>
            <a:off x="4655100" y="1152475"/>
            <a:ext cx="4232700" cy="1915800"/>
          </a:xfrm>
          <a:prstGeom prst="rect">
            <a:avLst/>
          </a:prstGeom>
        </p:spPr>
        <p:txBody>
          <a:bodyPr lIns="91425" tIns="91425" rIns="91425" bIns="91425" anchor="t" anchorCtr="0">
            <a:noAutofit/>
          </a:bodyPr>
          <a:lstStyle/>
          <a:p>
            <a:pPr lvl="0" rtl="0">
              <a:spcBef>
                <a:spcPts val="0"/>
              </a:spcBef>
              <a:buNone/>
            </a:pPr>
            <a:r>
              <a:rPr lang="en" b="1"/>
              <a:t>High Performance Computing</a:t>
            </a:r>
          </a:p>
          <a:p>
            <a:pPr lvl="0" rtl="0">
              <a:spcBef>
                <a:spcPts val="0"/>
              </a:spcBef>
              <a:buNone/>
            </a:pPr>
            <a:endParaRPr/>
          </a:p>
        </p:txBody>
      </p:sp>
      <p:pic>
        <p:nvPicPr>
          <p:cNvPr id="378" name="Shape 378"/>
          <p:cNvPicPr preferRelativeResize="0"/>
          <p:nvPr/>
        </p:nvPicPr>
        <p:blipFill>
          <a:blip r:embed="rId3">
            <a:alphaModFix/>
          </a:blip>
          <a:stretch>
            <a:fillRect/>
          </a:stretch>
        </p:blipFill>
        <p:spPr>
          <a:xfrm>
            <a:off x="7442675" y="2540234"/>
            <a:ext cx="1555825" cy="785675"/>
          </a:xfrm>
          <a:prstGeom prst="rect">
            <a:avLst/>
          </a:prstGeom>
          <a:noFill/>
          <a:ln>
            <a:noFill/>
          </a:ln>
        </p:spPr>
      </p:pic>
      <p:sp>
        <p:nvSpPr>
          <p:cNvPr id="379" name="Shape 379"/>
          <p:cNvSpPr txBox="1"/>
          <p:nvPr/>
        </p:nvSpPr>
        <p:spPr>
          <a:xfrm>
            <a:off x="4839375" y="1494225"/>
            <a:ext cx="3029400" cy="1782300"/>
          </a:xfrm>
          <a:prstGeom prst="rect">
            <a:avLst/>
          </a:prstGeom>
          <a:noFill/>
          <a:ln>
            <a:noFill/>
          </a:ln>
        </p:spPr>
        <p:txBody>
          <a:bodyPr lIns="91425" tIns="91425" rIns="91425" bIns="91425" anchor="t" anchorCtr="0">
            <a:noAutofit/>
          </a:bodyPr>
          <a:lstStyle/>
          <a:p>
            <a:pPr lvl="0" rtl="0">
              <a:spcBef>
                <a:spcPts val="0"/>
              </a:spcBef>
              <a:buNone/>
            </a:pPr>
            <a:r>
              <a:rPr lang="en">
                <a:latin typeface="Droid Serif"/>
                <a:ea typeface="Droid Serif"/>
                <a:cs typeface="Droid Serif"/>
                <a:sym typeface="Droid Serif"/>
              </a:rPr>
              <a:t>Extensible Data Model and Format</a:t>
            </a:r>
          </a:p>
          <a:p>
            <a:pPr marL="457200" lvl="0" indent="-228600" rtl="0">
              <a:spcBef>
                <a:spcPts val="0"/>
              </a:spcBef>
              <a:buFont typeface="Droid Serif"/>
              <a:buChar char="-"/>
            </a:pPr>
            <a:r>
              <a:rPr lang="en">
                <a:latin typeface="Droid Serif"/>
                <a:ea typeface="Droid Serif"/>
                <a:cs typeface="Droid Serif"/>
                <a:sym typeface="Droid Serif"/>
              </a:rPr>
              <a:t>Developed to exchange scientific data between HPC codes and tools</a:t>
            </a:r>
          </a:p>
          <a:p>
            <a:pPr marL="457200" lvl="0" indent="-228600" rtl="0">
              <a:spcBef>
                <a:spcPts val="0"/>
              </a:spcBef>
              <a:buFont typeface="Droid Serif"/>
              <a:buChar char="-"/>
            </a:pPr>
            <a:r>
              <a:rPr lang="en">
                <a:latin typeface="Droid Serif"/>
                <a:ea typeface="Droid Serif"/>
                <a:cs typeface="Droid Serif"/>
                <a:sym typeface="Droid Serif"/>
              </a:rPr>
              <a:t>Heavy data is stored using HDF5</a:t>
            </a:r>
          </a:p>
          <a:p>
            <a:pPr lvl="0">
              <a:spcBef>
                <a:spcPts val="0"/>
              </a:spcBef>
              <a:buNone/>
            </a:pPr>
            <a:endParaRPr>
              <a:latin typeface="Droid Serif"/>
              <a:ea typeface="Droid Serif"/>
              <a:cs typeface="Droid Serif"/>
              <a:sym typeface="Droid Serif"/>
            </a:endParaRPr>
          </a:p>
          <a:p>
            <a:pPr lvl="0">
              <a:spcBef>
                <a:spcPts val="0"/>
              </a:spcBef>
              <a:buNone/>
            </a:pPr>
            <a:endParaRPr>
              <a:latin typeface="Droid Serif"/>
              <a:ea typeface="Droid Serif"/>
              <a:cs typeface="Droid Serif"/>
              <a:sym typeface="Droid Serif"/>
            </a:endParaRPr>
          </a:p>
        </p:txBody>
      </p:sp>
      <p:pic>
        <p:nvPicPr>
          <p:cNvPr id="380" name="Shape 380"/>
          <p:cNvPicPr preferRelativeResize="0"/>
          <p:nvPr/>
        </p:nvPicPr>
        <p:blipFill>
          <a:blip r:embed="rId4">
            <a:alphaModFix/>
          </a:blip>
          <a:stretch>
            <a:fillRect/>
          </a:stretch>
        </p:blipFill>
        <p:spPr>
          <a:xfrm>
            <a:off x="2274250" y="1646624"/>
            <a:ext cx="2082250" cy="1421524"/>
          </a:xfrm>
          <a:prstGeom prst="rect">
            <a:avLst/>
          </a:prstGeom>
          <a:noFill/>
          <a:ln>
            <a:noFill/>
          </a:ln>
        </p:spPr>
      </p:pic>
      <p:sp>
        <p:nvSpPr>
          <p:cNvPr id="381" name="Shape 381"/>
          <p:cNvSpPr txBox="1"/>
          <p:nvPr/>
        </p:nvSpPr>
        <p:spPr>
          <a:xfrm>
            <a:off x="440750" y="1486675"/>
            <a:ext cx="1754100" cy="1599900"/>
          </a:xfrm>
          <a:prstGeom prst="rect">
            <a:avLst/>
          </a:prstGeom>
          <a:noFill/>
          <a:ln>
            <a:noFill/>
          </a:ln>
        </p:spPr>
        <p:txBody>
          <a:bodyPr lIns="91425" tIns="91425" rIns="91425" bIns="91425" anchor="t" anchorCtr="0">
            <a:noAutofit/>
          </a:bodyPr>
          <a:lstStyle/>
          <a:p>
            <a:pPr lvl="0">
              <a:spcBef>
                <a:spcPts val="0"/>
              </a:spcBef>
              <a:buNone/>
            </a:pPr>
            <a:r>
              <a:rPr lang="en">
                <a:latin typeface="Droid Serif"/>
                <a:ea typeface="Droid Serif"/>
                <a:cs typeface="Droid Serif"/>
                <a:sym typeface="Droid Serif"/>
              </a:rPr>
              <a:t>Network Common Data Form (NetCDF)</a:t>
            </a:r>
          </a:p>
          <a:p>
            <a:pPr marL="457200" lvl="0" indent="-228600" rtl="0">
              <a:spcBef>
                <a:spcPts val="0"/>
              </a:spcBef>
              <a:buFont typeface="Droid Serif"/>
              <a:buChar char="-"/>
            </a:pPr>
            <a:r>
              <a:rPr lang="en">
                <a:latin typeface="Droid Serif"/>
                <a:ea typeface="Droid Serif"/>
                <a:cs typeface="Droid Serif"/>
                <a:sym typeface="Droid Serif"/>
              </a:rPr>
              <a:t>Most projects use NetCDF4</a:t>
            </a:r>
          </a:p>
          <a:p>
            <a:pPr lvl="0" rtl="0">
              <a:spcBef>
                <a:spcPts val="0"/>
              </a:spcBef>
              <a:buNone/>
            </a:pPr>
            <a:endParaRPr>
              <a:latin typeface="Droid Serif"/>
              <a:ea typeface="Droid Serif"/>
              <a:cs typeface="Droid Serif"/>
              <a:sym typeface="Droid Serif"/>
            </a:endParaRPr>
          </a:p>
          <a:p>
            <a:pPr lvl="0">
              <a:spcBef>
                <a:spcPts val="0"/>
              </a:spcBef>
              <a:buNone/>
            </a:pPr>
            <a:endParaRPr>
              <a:latin typeface="Droid Serif"/>
              <a:ea typeface="Droid Serif"/>
              <a:cs typeface="Droid Serif"/>
              <a:sym typeface="Droid Serif"/>
            </a:endParaRPr>
          </a:p>
        </p:txBody>
      </p:sp>
      <p:sp>
        <p:nvSpPr>
          <p:cNvPr id="382" name="Shape 382"/>
          <p:cNvSpPr txBox="1">
            <a:spLocks noGrp="1"/>
          </p:cNvSpPr>
          <p:nvPr>
            <p:ph type="body" idx="1"/>
          </p:nvPr>
        </p:nvSpPr>
        <p:spPr>
          <a:xfrm>
            <a:off x="311700" y="3068275"/>
            <a:ext cx="4232700" cy="1880700"/>
          </a:xfrm>
          <a:prstGeom prst="rect">
            <a:avLst/>
          </a:prstGeom>
        </p:spPr>
        <p:txBody>
          <a:bodyPr lIns="91425" tIns="91425" rIns="91425" bIns="91425" anchor="t" anchorCtr="0">
            <a:noAutofit/>
          </a:bodyPr>
          <a:lstStyle/>
          <a:p>
            <a:pPr lvl="0" rtl="0">
              <a:spcBef>
                <a:spcPts val="0"/>
              </a:spcBef>
              <a:buNone/>
            </a:pPr>
            <a:r>
              <a:rPr lang="en" b="1"/>
              <a:t>Medical Community</a:t>
            </a:r>
          </a:p>
          <a:p>
            <a:pPr lvl="0" rtl="0">
              <a:spcBef>
                <a:spcPts val="0"/>
              </a:spcBef>
              <a:buNone/>
            </a:pPr>
            <a:endParaRPr/>
          </a:p>
        </p:txBody>
      </p:sp>
      <p:sp>
        <p:nvSpPr>
          <p:cNvPr id="383" name="Shape 383"/>
          <p:cNvSpPr txBox="1">
            <a:spLocks noGrp="1"/>
          </p:cNvSpPr>
          <p:nvPr>
            <p:ph type="body" idx="1"/>
          </p:nvPr>
        </p:nvSpPr>
        <p:spPr>
          <a:xfrm>
            <a:off x="4655100" y="3068275"/>
            <a:ext cx="4232700" cy="1880700"/>
          </a:xfrm>
          <a:prstGeom prst="rect">
            <a:avLst/>
          </a:prstGeom>
        </p:spPr>
        <p:txBody>
          <a:bodyPr lIns="91425" tIns="91425" rIns="91425" bIns="91425" anchor="t" anchorCtr="0">
            <a:noAutofit/>
          </a:bodyPr>
          <a:lstStyle/>
          <a:p>
            <a:pPr lvl="0" rtl="0">
              <a:spcBef>
                <a:spcPts val="0"/>
              </a:spcBef>
              <a:buNone/>
            </a:pPr>
            <a:r>
              <a:rPr lang="en" b="1"/>
              <a:t>Vision Community</a:t>
            </a:r>
          </a:p>
          <a:p>
            <a:pPr lvl="0" rtl="0">
              <a:spcBef>
                <a:spcPts val="0"/>
              </a:spcBef>
              <a:buNone/>
            </a:pPr>
            <a:endParaRPr/>
          </a:p>
        </p:txBody>
      </p:sp>
      <p:pic>
        <p:nvPicPr>
          <p:cNvPr id="384" name="Shape 384"/>
          <p:cNvPicPr preferRelativeResize="0"/>
          <p:nvPr/>
        </p:nvPicPr>
        <p:blipFill>
          <a:blip r:embed="rId5">
            <a:alphaModFix/>
          </a:blip>
          <a:stretch>
            <a:fillRect/>
          </a:stretch>
        </p:blipFill>
        <p:spPr>
          <a:xfrm>
            <a:off x="2360605" y="3482275"/>
            <a:ext cx="1995900" cy="1274202"/>
          </a:xfrm>
          <a:prstGeom prst="rect">
            <a:avLst/>
          </a:prstGeom>
          <a:noFill/>
          <a:ln>
            <a:noFill/>
          </a:ln>
        </p:spPr>
      </p:pic>
      <p:sp>
        <p:nvSpPr>
          <p:cNvPr id="385" name="Shape 385"/>
          <p:cNvSpPr txBox="1"/>
          <p:nvPr/>
        </p:nvSpPr>
        <p:spPr>
          <a:xfrm>
            <a:off x="837725" y="3555525"/>
            <a:ext cx="1995900" cy="1239000"/>
          </a:xfrm>
          <a:prstGeom prst="rect">
            <a:avLst/>
          </a:prstGeom>
          <a:noFill/>
          <a:ln>
            <a:noFill/>
          </a:ln>
        </p:spPr>
        <p:txBody>
          <a:bodyPr lIns="91425" tIns="91425" rIns="91425" bIns="91425" anchor="t" anchorCtr="0">
            <a:noAutofit/>
          </a:bodyPr>
          <a:lstStyle/>
          <a:p>
            <a:pPr lvl="0">
              <a:spcBef>
                <a:spcPts val="0"/>
              </a:spcBef>
              <a:buNone/>
            </a:pPr>
            <a:r>
              <a:rPr lang="en">
                <a:solidFill>
                  <a:schemeClr val="dk1"/>
                </a:solidFill>
                <a:highlight>
                  <a:srgbClr val="FFFFFF"/>
                </a:highlight>
                <a:latin typeface="Droid Serif"/>
                <a:ea typeface="Droid Serif"/>
                <a:cs typeface="Droid Serif"/>
                <a:sym typeface="Droid Serif"/>
              </a:rPr>
              <a:t>Leading-edge algorithms for registering and segmenting multidimensional data</a:t>
            </a:r>
          </a:p>
        </p:txBody>
      </p:sp>
      <p:pic>
        <p:nvPicPr>
          <p:cNvPr id="386" name="Shape 386"/>
          <p:cNvPicPr preferRelativeResize="0"/>
          <p:nvPr/>
        </p:nvPicPr>
        <p:blipFill>
          <a:blip r:embed="rId6">
            <a:alphaModFix/>
          </a:blip>
          <a:stretch>
            <a:fillRect/>
          </a:stretch>
        </p:blipFill>
        <p:spPr>
          <a:xfrm>
            <a:off x="5705126" y="3447845"/>
            <a:ext cx="1297910" cy="1599899"/>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ACME</a:t>
            </a:r>
          </a:p>
          <a:p>
            <a:pPr lvl="0">
              <a:spcBef>
                <a:spcPts val="0"/>
              </a:spcBef>
              <a:buNone/>
            </a:pPr>
            <a:endParaRPr/>
          </a:p>
        </p:txBody>
      </p:sp>
      <p:sp>
        <p:nvSpPr>
          <p:cNvPr id="392" name="Shape 392"/>
          <p:cNvSpPr txBox="1">
            <a:spLocks noGrp="1"/>
          </p:cNvSpPr>
          <p:nvPr>
            <p:ph type="body" idx="1"/>
          </p:nvPr>
        </p:nvSpPr>
        <p:spPr>
          <a:xfrm>
            <a:off x="311700" y="1152475"/>
            <a:ext cx="4247700" cy="3416400"/>
          </a:xfrm>
          <a:prstGeom prst="rect">
            <a:avLst/>
          </a:prstGeom>
        </p:spPr>
        <p:txBody>
          <a:bodyPr lIns="91425" tIns="91425" rIns="91425" bIns="91425" anchor="t" anchorCtr="0">
            <a:noAutofit/>
          </a:bodyPr>
          <a:lstStyle/>
          <a:p>
            <a:pPr lvl="0" rtl="0">
              <a:spcBef>
                <a:spcPts val="0"/>
              </a:spcBef>
              <a:buNone/>
            </a:pPr>
            <a:r>
              <a:rPr lang="en" sz="1400">
                <a:solidFill>
                  <a:schemeClr val="dk1"/>
                </a:solidFill>
                <a:highlight>
                  <a:srgbClr val="FFFFFF"/>
                </a:highlight>
              </a:rPr>
              <a:t>The Accelerated Climate Modeling for Energy (ACME) project is  sponsored by the Earth System Modeling (ESM) program (Biological and Environmental Research) with eight national laboratories and six partner institutions to develop and apply the most complete, leading-edge climate and Earth system models to challenging and demanding climate-change research imperatives.</a:t>
            </a:r>
          </a:p>
        </p:txBody>
      </p:sp>
      <p:sp>
        <p:nvSpPr>
          <p:cNvPr id="393" name="Shape 393"/>
          <p:cNvSpPr txBox="1">
            <a:spLocks noGrp="1"/>
          </p:cNvSpPr>
          <p:nvPr>
            <p:ph type="body" idx="1"/>
          </p:nvPr>
        </p:nvSpPr>
        <p:spPr>
          <a:xfrm>
            <a:off x="4578900" y="3586300"/>
            <a:ext cx="4247700" cy="1374600"/>
          </a:xfrm>
          <a:prstGeom prst="rect">
            <a:avLst/>
          </a:prstGeom>
        </p:spPr>
        <p:txBody>
          <a:bodyPr lIns="91425" tIns="91425" rIns="91425" bIns="91425" anchor="t" anchorCtr="0">
            <a:noAutofit/>
          </a:bodyPr>
          <a:lstStyle/>
          <a:p>
            <a:pPr lvl="0" rtl="0">
              <a:spcBef>
                <a:spcPts val="0"/>
              </a:spcBef>
              <a:buNone/>
            </a:pPr>
            <a:r>
              <a:rPr lang="en" sz="1400" b="1"/>
              <a:t>Most commonly used data format - NetCDF4</a:t>
            </a:r>
          </a:p>
          <a:p>
            <a:pPr lvl="0" rtl="0">
              <a:spcBef>
                <a:spcPts val="0"/>
              </a:spcBef>
              <a:buNone/>
            </a:pPr>
            <a:r>
              <a:rPr lang="en" sz="1400" b="1"/>
              <a:t>Data streaming using OpenDAP</a:t>
            </a:r>
          </a:p>
          <a:p>
            <a:pPr lvl="0" rtl="0">
              <a:spcBef>
                <a:spcPts val="0"/>
              </a:spcBef>
              <a:buNone/>
            </a:pPr>
            <a:r>
              <a:rPr lang="en" sz="1400" b="1"/>
              <a:t>Python Interface for most of the tools</a:t>
            </a:r>
          </a:p>
        </p:txBody>
      </p:sp>
      <p:pic>
        <p:nvPicPr>
          <p:cNvPr id="394" name="Shape 394"/>
          <p:cNvPicPr preferRelativeResize="0"/>
          <p:nvPr/>
        </p:nvPicPr>
        <p:blipFill>
          <a:blip r:embed="rId3">
            <a:alphaModFix/>
          </a:blip>
          <a:stretch>
            <a:fillRect/>
          </a:stretch>
        </p:blipFill>
        <p:spPr>
          <a:xfrm>
            <a:off x="4398650" y="1297145"/>
            <a:ext cx="4427950" cy="2163800"/>
          </a:xfrm>
          <a:prstGeom prst="rect">
            <a:avLst/>
          </a:prstGeom>
          <a:noFill/>
          <a:ln>
            <a:noFill/>
          </a:ln>
        </p:spPr>
      </p:pic>
      <p:pic>
        <p:nvPicPr>
          <p:cNvPr id="395" name="Shape 395"/>
          <p:cNvPicPr preferRelativeResize="0"/>
          <p:nvPr/>
        </p:nvPicPr>
        <p:blipFill>
          <a:blip r:embed="rId4">
            <a:alphaModFix/>
          </a:blip>
          <a:stretch>
            <a:fillRect/>
          </a:stretch>
        </p:blipFill>
        <p:spPr>
          <a:xfrm>
            <a:off x="311700" y="3586298"/>
            <a:ext cx="1639875" cy="711699"/>
          </a:xfrm>
          <a:prstGeom prst="rect">
            <a:avLst/>
          </a:prstGeom>
          <a:noFill/>
          <a:ln>
            <a:noFill/>
          </a:ln>
        </p:spPr>
      </p:pic>
      <p:pic>
        <p:nvPicPr>
          <p:cNvPr id="396" name="Shape 396"/>
          <p:cNvPicPr preferRelativeResize="0"/>
          <p:nvPr/>
        </p:nvPicPr>
        <p:blipFill>
          <a:blip r:embed="rId5">
            <a:alphaModFix/>
          </a:blip>
          <a:stretch>
            <a:fillRect/>
          </a:stretch>
        </p:blipFill>
        <p:spPr>
          <a:xfrm>
            <a:off x="311700" y="4286925"/>
            <a:ext cx="1800153" cy="344547"/>
          </a:xfrm>
          <a:prstGeom prst="rect">
            <a:avLst/>
          </a:prstGeom>
          <a:noFill/>
          <a:ln>
            <a:noFill/>
          </a:ln>
        </p:spPr>
      </p:pic>
      <p:pic>
        <p:nvPicPr>
          <p:cNvPr id="397" name="Shape 397"/>
          <p:cNvPicPr preferRelativeResize="0"/>
          <p:nvPr/>
        </p:nvPicPr>
        <p:blipFill>
          <a:blip r:embed="rId6">
            <a:alphaModFix/>
          </a:blip>
          <a:stretch>
            <a:fillRect/>
          </a:stretch>
        </p:blipFill>
        <p:spPr>
          <a:xfrm>
            <a:off x="2154164" y="4313651"/>
            <a:ext cx="668384" cy="344547"/>
          </a:xfrm>
          <a:prstGeom prst="rect">
            <a:avLst/>
          </a:prstGeom>
          <a:noFill/>
          <a:ln>
            <a:noFill/>
          </a:ln>
        </p:spPr>
      </p:pic>
      <p:pic>
        <p:nvPicPr>
          <p:cNvPr id="398" name="Shape 398"/>
          <p:cNvPicPr preferRelativeResize="0"/>
          <p:nvPr/>
        </p:nvPicPr>
        <p:blipFill>
          <a:blip r:embed="rId7">
            <a:alphaModFix/>
          </a:blip>
          <a:stretch>
            <a:fillRect/>
          </a:stretch>
        </p:blipFill>
        <p:spPr>
          <a:xfrm>
            <a:off x="1993098" y="3682049"/>
            <a:ext cx="2278047" cy="572699"/>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b="1"/>
              <a:t>OpenNEX</a:t>
            </a:r>
          </a:p>
        </p:txBody>
      </p:sp>
      <p:sp>
        <p:nvSpPr>
          <p:cNvPr id="404" name="Shape 404"/>
          <p:cNvSpPr txBox="1">
            <a:spLocks noGrp="1"/>
          </p:cNvSpPr>
          <p:nvPr>
            <p:ph type="body" idx="1"/>
          </p:nvPr>
        </p:nvSpPr>
        <p:spPr>
          <a:xfrm>
            <a:off x="387900" y="1152475"/>
            <a:ext cx="4292700" cy="3416400"/>
          </a:xfrm>
          <a:prstGeom prst="rect">
            <a:avLst/>
          </a:prstGeom>
        </p:spPr>
        <p:txBody>
          <a:bodyPr lIns="91425" tIns="91425" rIns="91425" bIns="91425" anchor="t" anchorCtr="0">
            <a:noAutofit/>
          </a:bodyPr>
          <a:lstStyle/>
          <a:p>
            <a:pPr lvl="0" rtl="0">
              <a:spcBef>
                <a:spcPts val="0"/>
              </a:spcBef>
              <a:buNone/>
            </a:pPr>
            <a:r>
              <a:rPr lang="en"/>
              <a:t>NEX is a platform for scientific collaboration, knowledge sharing and research for the Earth science com</a:t>
            </a:r>
          </a:p>
        </p:txBody>
      </p:sp>
      <p:pic>
        <p:nvPicPr>
          <p:cNvPr id="405" name="Shape 405"/>
          <p:cNvPicPr preferRelativeResize="0"/>
          <p:nvPr/>
        </p:nvPicPr>
        <p:blipFill>
          <a:blip r:embed="rId3">
            <a:alphaModFix/>
          </a:blip>
          <a:stretch>
            <a:fillRect/>
          </a:stretch>
        </p:blipFill>
        <p:spPr>
          <a:xfrm>
            <a:off x="4545875" y="2974825"/>
            <a:ext cx="3765925" cy="1762550"/>
          </a:xfrm>
          <a:prstGeom prst="rect">
            <a:avLst/>
          </a:prstGeom>
          <a:noFill/>
          <a:ln>
            <a:noFill/>
          </a:ln>
        </p:spPr>
      </p:pic>
      <p:sp>
        <p:nvSpPr>
          <p:cNvPr id="406" name="Shape 406"/>
          <p:cNvSpPr txBox="1">
            <a:spLocks noGrp="1"/>
          </p:cNvSpPr>
          <p:nvPr>
            <p:ph type="body" idx="1"/>
          </p:nvPr>
        </p:nvSpPr>
        <p:spPr>
          <a:xfrm>
            <a:off x="4426500" y="1152475"/>
            <a:ext cx="4292700" cy="1762500"/>
          </a:xfrm>
          <a:prstGeom prst="rect">
            <a:avLst/>
          </a:prstGeom>
        </p:spPr>
        <p:txBody>
          <a:bodyPr lIns="91425" tIns="91425" rIns="91425" bIns="91425" anchor="t" anchorCtr="0">
            <a:noAutofit/>
          </a:bodyPr>
          <a:lstStyle/>
          <a:p>
            <a:pPr lvl="0" rtl="0">
              <a:spcBef>
                <a:spcPts val="0"/>
              </a:spcBef>
              <a:buNone/>
            </a:pPr>
            <a:r>
              <a:rPr lang="en" sz="1400" b="1"/>
              <a:t>Global Daily Downscaled Projections (NEX-GDDP, NetCDF4)</a:t>
            </a:r>
          </a:p>
          <a:p>
            <a:pPr lvl="0" rtl="0">
              <a:spcBef>
                <a:spcPts val="0"/>
              </a:spcBef>
              <a:buNone/>
            </a:pPr>
            <a:r>
              <a:rPr lang="en" sz="1400" b="1"/>
              <a:t>MODIS-Land and Atmosphere </a:t>
            </a:r>
            <a:r>
              <a:rPr lang="en" b="1"/>
              <a:t>(HDF)</a:t>
            </a:r>
          </a:p>
          <a:p>
            <a:pPr lvl="0" rtl="0">
              <a:spcBef>
                <a:spcPts val="0"/>
              </a:spcBef>
              <a:buNone/>
            </a:pPr>
            <a:endParaRPr/>
          </a:p>
          <a:p>
            <a:pPr lvl="0" rtl="0">
              <a:spcBef>
                <a:spcPts val="0"/>
              </a:spcBef>
              <a:buNone/>
            </a:pPr>
            <a:endParaRPr/>
          </a:p>
        </p:txBody>
      </p:sp>
      <p:pic>
        <p:nvPicPr>
          <p:cNvPr id="407" name="Shape 407"/>
          <p:cNvPicPr preferRelativeResize="0"/>
          <p:nvPr/>
        </p:nvPicPr>
        <p:blipFill>
          <a:blip r:embed="rId4">
            <a:alphaModFix/>
          </a:blip>
          <a:stretch>
            <a:fillRect/>
          </a:stretch>
        </p:blipFill>
        <p:spPr>
          <a:xfrm>
            <a:off x="352649" y="2547374"/>
            <a:ext cx="3844649" cy="2376324"/>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Shape 412"/>
          <p:cNvSpPr/>
          <p:nvPr/>
        </p:nvSpPr>
        <p:spPr>
          <a:xfrm>
            <a:off x="3343325" y="688449"/>
            <a:ext cx="5575500" cy="4220100"/>
          </a:xfrm>
          <a:prstGeom prst="roundRect">
            <a:avLst>
              <a:gd name="adj" fmla="val 12794"/>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FFFFFF"/>
              </a:buClr>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pic>
        <p:nvPicPr>
          <p:cNvPr id="413" name="Shape 413"/>
          <p:cNvPicPr preferRelativeResize="0"/>
          <p:nvPr/>
        </p:nvPicPr>
        <p:blipFill rotWithShape="1">
          <a:blip r:embed="rId3">
            <a:alphaModFix/>
          </a:blip>
          <a:srcRect/>
          <a:stretch/>
        </p:blipFill>
        <p:spPr>
          <a:xfrm>
            <a:off x="45838" y="2278856"/>
            <a:ext cx="1443000" cy="585900"/>
          </a:xfrm>
          <a:prstGeom prst="rect">
            <a:avLst/>
          </a:prstGeom>
          <a:noFill/>
          <a:ln>
            <a:noFill/>
          </a:ln>
        </p:spPr>
      </p:pic>
      <p:cxnSp>
        <p:nvCxnSpPr>
          <p:cNvPr id="414" name="Shape 414"/>
          <p:cNvCxnSpPr/>
          <p:nvPr/>
        </p:nvCxnSpPr>
        <p:spPr>
          <a:xfrm rot="10800000" flipH="1">
            <a:off x="618803" y="1622453"/>
            <a:ext cx="327300" cy="626700"/>
          </a:xfrm>
          <a:prstGeom prst="straightConnector1">
            <a:avLst/>
          </a:prstGeom>
          <a:noFill/>
          <a:ln w="76200" cap="flat" cmpd="sng">
            <a:solidFill>
              <a:srgbClr val="000000"/>
            </a:solidFill>
            <a:prstDash val="solid"/>
            <a:miter/>
            <a:headEnd type="none" w="med" len="med"/>
            <a:tailEnd type="stealth" w="med" len="med"/>
          </a:ln>
        </p:spPr>
      </p:cxnSp>
      <p:cxnSp>
        <p:nvCxnSpPr>
          <p:cNvPr id="415" name="Shape 415"/>
          <p:cNvCxnSpPr/>
          <p:nvPr/>
        </p:nvCxnSpPr>
        <p:spPr>
          <a:xfrm rot="10800000">
            <a:off x="3061674" y="121458"/>
            <a:ext cx="0" cy="4787100"/>
          </a:xfrm>
          <a:prstGeom prst="straightConnector1">
            <a:avLst/>
          </a:prstGeom>
          <a:noFill/>
          <a:ln w="38100" cap="rnd" cmpd="sng">
            <a:solidFill>
              <a:srgbClr val="000000"/>
            </a:solidFill>
            <a:prstDash val="dashDot"/>
            <a:miter/>
            <a:headEnd type="none" w="med" len="med"/>
            <a:tailEnd type="none" w="med" len="med"/>
          </a:ln>
        </p:spPr>
      </p:cxnSp>
      <p:sp>
        <p:nvSpPr>
          <p:cNvPr id="416" name="Shape 416"/>
          <p:cNvSpPr/>
          <p:nvPr/>
        </p:nvSpPr>
        <p:spPr>
          <a:xfrm>
            <a:off x="4876436" y="-54425"/>
            <a:ext cx="26784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Web Visualization</a:t>
            </a:r>
          </a:p>
        </p:txBody>
      </p:sp>
      <p:sp>
        <p:nvSpPr>
          <p:cNvPr id="417" name="Shape 417"/>
          <p:cNvSpPr/>
          <p:nvPr/>
        </p:nvSpPr>
        <p:spPr>
          <a:xfrm>
            <a:off x="651762" y="-10499"/>
            <a:ext cx="19263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Data processing</a:t>
            </a:r>
          </a:p>
        </p:txBody>
      </p:sp>
      <p:cxnSp>
        <p:nvCxnSpPr>
          <p:cNvPr id="418" name="Shape 418"/>
          <p:cNvCxnSpPr/>
          <p:nvPr/>
        </p:nvCxnSpPr>
        <p:spPr>
          <a:xfrm>
            <a:off x="2596645" y="1136231"/>
            <a:ext cx="347700" cy="0"/>
          </a:xfrm>
          <a:prstGeom prst="straightConnector1">
            <a:avLst/>
          </a:prstGeom>
          <a:noFill/>
          <a:ln w="76200" cap="flat" cmpd="sng">
            <a:solidFill>
              <a:srgbClr val="000000"/>
            </a:solidFill>
            <a:prstDash val="solid"/>
            <a:miter/>
            <a:headEnd type="none" w="med" len="med"/>
            <a:tailEnd type="stealth" w="med" len="med"/>
          </a:ln>
        </p:spPr>
      </p:cxnSp>
      <p:cxnSp>
        <p:nvCxnSpPr>
          <p:cNvPr id="419" name="Shape 419"/>
          <p:cNvCxnSpPr/>
          <p:nvPr/>
        </p:nvCxnSpPr>
        <p:spPr>
          <a:xfrm>
            <a:off x="609987" y="3028195"/>
            <a:ext cx="344700" cy="657900"/>
          </a:xfrm>
          <a:prstGeom prst="straightConnector1">
            <a:avLst/>
          </a:prstGeom>
          <a:noFill/>
          <a:ln w="76200" cap="flat" cmpd="sng">
            <a:solidFill>
              <a:srgbClr val="000000"/>
            </a:solidFill>
            <a:prstDash val="solid"/>
            <a:miter/>
            <a:headEnd type="none" w="med" len="med"/>
            <a:tailEnd type="stealth" w="med" len="med"/>
          </a:ln>
        </p:spPr>
      </p:cxnSp>
      <p:cxnSp>
        <p:nvCxnSpPr>
          <p:cNvPr id="420" name="Shape 420"/>
          <p:cNvCxnSpPr/>
          <p:nvPr/>
        </p:nvCxnSpPr>
        <p:spPr>
          <a:xfrm>
            <a:off x="2596645" y="3954258"/>
            <a:ext cx="347700" cy="0"/>
          </a:xfrm>
          <a:prstGeom prst="straightConnector1">
            <a:avLst/>
          </a:prstGeom>
          <a:noFill/>
          <a:ln w="76200" cap="flat" cmpd="sng">
            <a:solidFill>
              <a:srgbClr val="000000"/>
            </a:solidFill>
            <a:prstDash val="solid"/>
            <a:miter/>
            <a:headEnd type="none" w="med" len="med"/>
            <a:tailEnd type="stealth" w="med" len="med"/>
          </a:ln>
        </p:spPr>
      </p:cxnSp>
      <p:sp>
        <p:nvSpPr>
          <p:cNvPr id="421" name="Shape 421"/>
          <p:cNvSpPr/>
          <p:nvPr/>
        </p:nvSpPr>
        <p:spPr>
          <a:xfrm>
            <a:off x="1040675" y="1033200"/>
            <a:ext cx="1443000" cy="820500"/>
          </a:xfrm>
          <a:prstGeom prst="roundRect">
            <a:avLst>
              <a:gd name="adj" fmla="val 16667"/>
            </a:avLst>
          </a:prstGeom>
          <a:noFill/>
          <a:ln w="38100" cap="flat" cmpd="sng">
            <a:solidFill>
              <a:srgbClr val="666666"/>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b="1"/>
          </a:p>
        </p:txBody>
      </p:sp>
      <p:pic>
        <p:nvPicPr>
          <p:cNvPr id="422" name="Shape 422"/>
          <p:cNvPicPr preferRelativeResize="0"/>
          <p:nvPr/>
        </p:nvPicPr>
        <p:blipFill>
          <a:blip r:embed="rId4">
            <a:alphaModFix/>
          </a:blip>
          <a:stretch>
            <a:fillRect/>
          </a:stretch>
        </p:blipFill>
        <p:spPr>
          <a:xfrm>
            <a:off x="1138500" y="1467525"/>
            <a:ext cx="591079" cy="314400"/>
          </a:xfrm>
          <a:prstGeom prst="rect">
            <a:avLst/>
          </a:prstGeom>
          <a:noFill/>
          <a:ln>
            <a:noFill/>
          </a:ln>
        </p:spPr>
      </p:pic>
      <p:sp>
        <p:nvSpPr>
          <p:cNvPr id="423" name="Shape 423"/>
          <p:cNvSpPr txBox="1"/>
          <p:nvPr/>
        </p:nvSpPr>
        <p:spPr>
          <a:xfrm>
            <a:off x="1010725" y="974525"/>
            <a:ext cx="1377600" cy="373200"/>
          </a:xfrm>
          <a:prstGeom prst="rect">
            <a:avLst/>
          </a:prstGeom>
          <a:noFill/>
          <a:ln>
            <a:noFill/>
          </a:ln>
        </p:spPr>
        <p:txBody>
          <a:bodyPr lIns="91425" tIns="91425" rIns="91425" bIns="91425" anchor="t" anchorCtr="0">
            <a:noAutofit/>
          </a:bodyPr>
          <a:lstStyle/>
          <a:p>
            <a:pPr lvl="0">
              <a:spcBef>
                <a:spcPts val="0"/>
              </a:spcBef>
              <a:buNone/>
            </a:pPr>
            <a:r>
              <a:rPr lang="en">
                <a:latin typeface="Nunito"/>
                <a:ea typeface="Nunito"/>
                <a:cs typeface="Nunito"/>
                <a:sym typeface="Nunito"/>
              </a:rPr>
              <a:t>Gaia</a:t>
            </a:r>
          </a:p>
        </p:txBody>
      </p:sp>
      <p:pic>
        <p:nvPicPr>
          <p:cNvPr id="424" name="Shape 424"/>
          <p:cNvPicPr preferRelativeResize="0"/>
          <p:nvPr/>
        </p:nvPicPr>
        <p:blipFill>
          <a:blip r:embed="rId5">
            <a:alphaModFix/>
          </a:blip>
          <a:stretch>
            <a:fillRect/>
          </a:stretch>
        </p:blipFill>
        <p:spPr>
          <a:xfrm>
            <a:off x="1472250" y="1193725"/>
            <a:ext cx="859024" cy="254850"/>
          </a:xfrm>
          <a:prstGeom prst="rect">
            <a:avLst/>
          </a:prstGeom>
          <a:noFill/>
          <a:ln>
            <a:noFill/>
          </a:ln>
        </p:spPr>
      </p:pic>
      <p:sp>
        <p:nvSpPr>
          <p:cNvPr id="425" name="Shape 425"/>
          <p:cNvSpPr/>
          <p:nvPr/>
        </p:nvSpPr>
        <p:spPr>
          <a:xfrm>
            <a:off x="1040675" y="3547800"/>
            <a:ext cx="1443000" cy="820500"/>
          </a:xfrm>
          <a:prstGeom prst="roundRect">
            <a:avLst>
              <a:gd name="adj" fmla="val 16667"/>
            </a:avLst>
          </a:prstGeom>
          <a:noFill/>
          <a:ln w="38100" cap="flat" cmpd="sng">
            <a:solidFill>
              <a:srgbClr val="666666"/>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p>
        </p:txBody>
      </p:sp>
      <p:sp>
        <p:nvSpPr>
          <p:cNvPr id="426" name="Shape 426"/>
          <p:cNvSpPr txBox="1"/>
          <p:nvPr/>
        </p:nvSpPr>
        <p:spPr>
          <a:xfrm>
            <a:off x="1010725" y="3489125"/>
            <a:ext cx="4312500" cy="373200"/>
          </a:xfrm>
          <a:prstGeom prst="rect">
            <a:avLst/>
          </a:prstGeom>
          <a:noFill/>
          <a:ln>
            <a:noFill/>
          </a:ln>
        </p:spPr>
        <p:txBody>
          <a:bodyPr lIns="91425" tIns="91425" rIns="91425" bIns="91425" anchor="t" anchorCtr="0">
            <a:noAutofit/>
          </a:bodyPr>
          <a:lstStyle/>
          <a:p>
            <a:pPr lvl="0" rtl="0">
              <a:spcBef>
                <a:spcPts val="0"/>
              </a:spcBef>
              <a:buNone/>
            </a:pPr>
            <a:r>
              <a:rPr lang="en">
                <a:latin typeface="Nunito"/>
                <a:ea typeface="Nunito"/>
                <a:cs typeface="Nunito"/>
                <a:sym typeface="Nunito"/>
              </a:rPr>
              <a:t>Gaia</a:t>
            </a:r>
          </a:p>
        </p:txBody>
      </p:sp>
      <p:pic>
        <p:nvPicPr>
          <p:cNvPr id="427" name="Shape 427"/>
          <p:cNvPicPr preferRelativeResize="0"/>
          <p:nvPr/>
        </p:nvPicPr>
        <p:blipFill>
          <a:blip r:embed="rId6">
            <a:alphaModFix/>
          </a:blip>
          <a:stretch>
            <a:fillRect/>
          </a:stretch>
        </p:blipFill>
        <p:spPr>
          <a:xfrm>
            <a:off x="1480120" y="3631686"/>
            <a:ext cx="591074" cy="652725"/>
          </a:xfrm>
          <a:prstGeom prst="rect">
            <a:avLst/>
          </a:prstGeom>
          <a:noFill/>
          <a:ln>
            <a:noFill/>
          </a:ln>
        </p:spPr>
      </p:pic>
      <p:pic>
        <p:nvPicPr>
          <p:cNvPr id="428" name="Shape 428"/>
          <p:cNvPicPr preferRelativeResize="0"/>
          <p:nvPr/>
        </p:nvPicPr>
        <p:blipFill>
          <a:blip r:embed="rId7">
            <a:alphaModFix/>
          </a:blip>
          <a:stretch>
            <a:fillRect/>
          </a:stretch>
        </p:blipFill>
        <p:spPr>
          <a:xfrm>
            <a:off x="4078800" y="974525"/>
            <a:ext cx="4190799" cy="370490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p:nvPr/>
        </p:nvSpPr>
        <p:spPr>
          <a:xfrm>
            <a:off x="3343329" y="284453"/>
            <a:ext cx="5575407" cy="2122437"/>
          </a:xfrm>
          <a:prstGeom prst="roundRect">
            <a:avLst>
              <a:gd name="adj" fmla="val 12794"/>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FFFFFF"/>
              </a:buClr>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434" name="Shape 434"/>
          <p:cNvSpPr/>
          <p:nvPr/>
        </p:nvSpPr>
        <p:spPr>
          <a:xfrm>
            <a:off x="3343329" y="2479723"/>
            <a:ext cx="5575407" cy="2621931"/>
          </a:xfrm>
          <a:prstGeom prst="roundRect">
            <a:avLst>
              <a:gd name="adj" fmla="val 10356"/>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Font typeface="Helvetica Neue"/>
              <a:buNone/>
            </a:pPr>
            <a:endParaRPr sz="1200" b="0" i="0" u="none" strike="noStrike" cap="none">
              <a:solidFill>
                <a:srgbClr val="000000"/>
              </a:solidFill>
              <a:latin typeface="Helvetica Neue"/>
              <a:ea typeface="Helvetica Neue"/>
              <a:cs typeface="Helvetica Neue"/>
              <a:sym typeface="Helvetica Neue"/>
            </a:endParaRPr>
          </a:p>
        </p:txBody>
      </p:sp>
      <p:pic>
        <p:nvPicPr>
          <p:cNvPr id="435" name="Shape 435"/>
          <p:cNvPicPr preferRelativeResize="0"/>
          <p:nvPr/>
        </p:nvPicPr>
        <p:blipFill rotWithShape="1">
          <a:blip r:embed="rId3">
            <a:alphaModFix/>
          </a:blip>
          <a:srcRect/>
          <a:stretch/>
        </p:blipFill>
        <p:spPr>
          <a:xfrm>
            <a:off x="45838" y="2278856"/>
            <a:ext cx="1443037" cy="585787"/>
          </a:xfrm>
          <a:prstGeom prst="rect">
            <a:avLst/>
          </a:prstGeom>
          <a:noFill/>
          <a:ln>
            <a:noFill/>
          </a:ln>
        </p:spPr>
      </p:pic>
      <p:pic>
        <p:nvPicPr>
          <p:cNvPr id="436" name="Shape 436"/>
          <p:cNvPicPr preferRelativeResize="0"/>
          <p:nvPr/>
        </p:nvPicPr>
        <p:blipFill rotWithShape="1">
          <a:blip r:embed="rId4">
            <a:alphaModFix/>
          </a:blip>
          <a:srcRect/>
          <a:stretch/>
        </p:blipFill>
        <p:spPr>
          <a:xfrm>
            <a:off x="7516565" y="2634205"/>
            <a:ext cx="1097921" cy="1097921"/>
          </a:xfrm>
          <a:prstGeom prst="rect">
            <a:avLst/>
          </a:prstGeom>
          <a:noFill/>
          <a:ln>
            <a:noFill/>
          </a:ln>
        </p:spPr>
      </p:pic>
      <p:pic>
        <p:nvPicPr>
          <p:cNvPr id="437" name="Shape 437"/>
          <p:cNvPicPr preferRelativeResize="0"/>
          <p:nvPr/>
        </p:nvPicPr>
        <p:blipFill rotWithShape="1">
          <a:blip r:embed="rId5">
            <a:alphaModFix/>
          </a:blip>
          <a:srcRect/>
          <a:stretch/>
        </p:blipFill>
        <p:spPr>
          <a:xfrm>
            <a:off x="7470803" y="3776191"/>
            <a:ext cx="1189445" cy="1189445"/>
          </a:xfrm>
          <a:prstGeom prst="rect">
            <a:avLst/>
          </a:prstGeom>
          <a:noFill/>
          <a:ln>
            <a:noFill/>
          </a:ln>
        </p:spPr>
      </p:pic>
      <p:pic>
        <p:nvPicPr>
          <p:cNvPr id="438" name="Shape 438"/>
          <p:cNvPicPr preferRelativeResize="0"/>
          <p:nvPr/>
        </p:nvPicPr>
        <p:blipFill rotWithShape="1">
          <a:blip r:embed="rId6">
            <a:alphaModFix/>
          </a:blip>
          <a:srcRect/>
          <a:stretch/>
        </p:blipFill>
        <p:spPr>
          <a:xfrm>
            <a:off x="3489805" y="2623540"/>
            <a:ext cx="2164387" cy="2164387"/>
          </a:xfrm>
          <a:prstGeom prst="rect">
            <a:avLst/>
          </a:prstGeom>
          <a:noFill/>
          <a:ln>
            <a:noFill/>
          </a:ln>
        </p:spPr>
      </p:pic>
      <p:pic>
        <p:nvPicPr>
          <p:cNvPr id="439" name="Shape 439"/>
          <p:cNvPicPr preferRelativeResize="0"/>
          <p:nvPr/>
        </p:nvPicPr>
        <p:blipFill rotWithShape="1">
          <a:blip r:embed="rId7">
            <a:alphaModFix/>
          </a:blip>
          <a:srcRect/>
          <a:stretch/>
        </p:blipFill>
        <p:spPr>
          <a:xfrm>
            <a:off x="907911" y="715521"/>
            <a:ext cx="1443037" cy="883987"/>
          </a:xfrm>
          <a:prstGeom prst="rect">
            <a:avLst/>
          </a:prstGeom>
          <a:noFill/>
          <a:ln>
            <a:noFill/>
          </a:ln>
        </p:spPr>
      </p:pic>
      <p:grpSp>
        <p:nvGrpSpPr>
          <p:cNvPr id="440" name="Shape 440"/>
          <p:cNvGrpSpPr/>
          <p:nvPr/>
        </p:nvGrpSpPr>
        <p:grpSpPr>
          <a:xfrm>
            <a:off x="3490053" y="415367"/>
            <a:ext cx="1046570" cy="1808221"/>
            <a:chOff x="0" y="0"/>
            <a:chExt cx="2790854" cy="4821924"/>
          </a:xfrm>
        </p:grpSpPr>
        <p:pic>
          <p:nvPicPr>
            <p:cNvPr id="441" name="Shape 441"/>
            <p:cNvPicPr preferRelativeResize="0"/>
            <p:nvPr/>
          </p:nvPicPr>
          <p:blipFill rotWithShape="1">
            <a:blip r:embed="rId8">
              <a:alphaModFix/>
            </a:blip>
            <a:srcRect l="4307" t="25147" r="72024"/>
            <a:stretch/>
          </p:blipFill>
          <p:spPr>
            <a:xfrm>
              <a:off x="88900" y="50800"/>
              <a:ext cx="2613053" cy="4580623"/>
            </a:xfrm>
            <a:prstGeom prst="rect">
              <a:avLst/>
            </a:prstGeom>
            <a:noFill/>
            <a:ln>
              <a:noFill/>
            </a:ln>
          </p:spPr>
        </p:pic>
        <p:pic>
          <p:nvPicPr>
            <p:cNvPr id="442" name="Shape 442"/>
            <p:cNvPicPr preferRelativeResize="0"/>
            <p:nvPr/>
          </p:nvPicPr>
          <p:blipFill rotWithShape="1">
            <a:blip r:embed="rId9">
              <a:alphaModFix/>
            </a:blip>
            <a:srcRect/>
            <a:stretch/>
          </p:blipFill>
          <p:spPr>
            <a:xfrm>
              <a:off x="0" y="0"/>
              <a:ext cx="2790854" cy="4821924"/>
            </a:xfrm>
            <a:prstGeom prst="rect">
              <a:avLst/>
            </a:prstGeom>
            <a:noFill/>
            <a:ln>
              <a:noFill/>
            </a:ln>
          </p:spPr>
        </p:pic>
      </p:grpSp>
      <p:grpSp>
        <p:nvGrpSpPr>
          <p:cNvPr id="443" name="Shape 443"/>
          <p:cNvGrpSpPr/>
          <p:nvPr/>
        </p:nvGrpSpPr>
        <p:grpSpPr>
          <a:xfrm>
            <a:off x="4568163" y="565910"/>
            <a:ext cx="2678298" cy="1559523"/>
            <a:chOff x="0" y="0"/>
            <a:chExt cx="7142128" cy="4158727"/>
          </a:xfrm>
        </p:grpSpPr>
        <p:pic>
          <p:nvPicPr>
            <p:cNvPr id="444" name="Shape 444"/>
            <p:cNvPicPr preferRelativeResize="0"/>
            <p:nvPr/>
          </p:nvPicPr>
          <p:blipFill rotWithShape="1">
            <a:blip r:embed="rId10">
              <a:alphaModFix/>
            </a:blip>
            <a:srcRect/>
            <a:stretch/>
          </p:blipFill>
          <p:spPr>
            <a:xfrm>
              <a:off x="127000" y="88900"/>
              <a:ext cx="6888128" cy="3828527"/>
            </a:xfrm>
            <a:prstGeom prst="rect">
              <a:avLst/>
            </a:prstGeom>
            <a:noFill/>
            <a:ln>
              <a:noFill/>
            </a:ln>
          </p:spPr>
        </p:pic>
        <p:pic>
          <p:nvPicPr>
            <p:cNvPr id="445" name="Shape 445"/>
            <p:cNvPicPr preferRelativeResize="0"/>
            <p:nvPr/>
          </p:nvPicPr>
          <p:blipFill rotWithShape="1">
            <a:blip r:embed="rId11">
              <a:alphaModFix/>
            </a:blip>
            <a:srcRect/>
            <a:stretch/>
          </p:blipFill>
          <p:spPr>
            <a:xfrm>
              <a:off x="0" y="0"/>
              <a:ext cx="7142128" cy="4158727"/>
            </a:xfrm>
            <a:prstGeom prst="rect">
              <a:avLst/>
            </a:prstGeom>
            <a:noFill/>
            <a:ln>
              <a:noFill/>
            </a:ln>
          </p:spPr>
        </p:pic>
      </p:grpSp>
      <p:sp>
        <p:nvSpPr>
          <p:cNvPr id="446" name="Shape 446"/>
          <p:cNvSpPr/>
          <p:nvPr/>
        </p:nvSpPr>
        <p:spPr>
          <a:xfrm>
            <a:off x="5177144" y="2971170"/>
            <a:ext cx="2076974" cy="1966176"/>
          </a:xfrm>
          <a:custGeom>
            <a:avLst/>
            <a:gdLst/>
            <a:ahLst/>
            <a:cxnLst/>
            <a:rect l="0" t="0" r="0" b="0"/>
            <a:pathLst>
              <a:path w="120000" h="120000" extrusionOk="0">
                <a:moveTo>
                  <a:pt x="60814" y="0"/>
                </a:moveTo>
                <a:cubicBezTo>
                  <a:pt x="60441" y="0"/>
                  <a:pt x="60219" y="400"/>
                  <a:pt x="60219" y="1055"/>
                </a:cubicBezTo>
                <a:cubicBezTo>
                  <a:pt x="60219" y="1711"/>
                  <a:pt x="60441" y="2106"/>
                  <a:pt x="60814" y="2106"/>
                </a:cubicBezTo>
                <a:cubicBezTo>
                  <a:pt x="61186" y="2106"/>
                  <a:pt x="61414" y="1711"/>
                  <a:pt x="61414" y="1055"/>
                </a:cubicBezTo>
                <a:cubicBezTo>
                  <a:pt x="61414" y="400"/>
                  <a:pt x="61186" y="0"/>
                  <a:pt x="60814" y="0"/>
                </a:cubicBezTo>
                <a:close/>
                <a:moveTo>
                  <a:pt x="87580" y="483"/>
                </a:moveTo>
                <a:cubicBezTo>
                  <a:pt x="87353" y="555"/>
                  <a:pt x="87175" y="805"/>
                  <a:pt x="86936" y="1278"/>
                </a:cubicBezTo>
                <a:cubicBezTo>
                  <a:pt x="86624" y="1889"/>
                  <a:pt x="86258" y="2072"/>
                  <a:pt x="85691" y="1878"/>
                </a:cubicBezTo>
                <a:cubicBezTo>
                  <a:pt x="85163" y="1706"/>
                  <a:pt x="84718" y="1856"/>
                  <a:pt x="84379" y="2345"/>
                </a:cubicBezTo>
                <a:cubicBezTo>
                  <a:pt x="83746" y="3262"/>
                  <a:pt x="82556" y="2873"/>
                  <a:pt x="82556" y="1745"/>
                </a:cubicBezTo>
                <a:cubicBezTo>
                  <a:pt x="82556" y="589"/>
                  <a:pt x="81461" y="272"/>
                  <a:pt x="80950" y="1278"/>
                </a:cubicBezTo>
                <a:cubicBezTo>
                  <a:pt x="80611" y="1945"/>
                  <a:pt x="80372" y="2028"/>
                  <a:pt x="79755" y="1678"/>
                </a:cubicBezTo>
                <a:cubicBezTo>
                  <a:pt x="79105" y="1311"/>
                  <a:pt x="78944" y="1406"/>
                  <a:pt x="78732" y="2289"/>
                </a:cubicBezTo>
                <a:cubicBezTo>
                  <a:pt x="78365" y="3829"/>
                  <a:pt x="77598" y="4379"/>
                  <a:pt x="76593" y="3806"/>
                </a:cubicBezTo>
                <a:cubicBezTo>
                  <a:pt x="76103" y="3528"/>
                  <a:pt x="75159" y="3456"/>
                  <a:pt x="74303" y="3623"/>
                </a:cubicBezTo>
                <a:cubicBezTo>
                  <a:pt x="72858" y="3912"/>
                  <a:pt x="72874" y="3917"/>
                  <a:pt x="76203" y="5112"/>
                </a:cubicBezTo>
                <a:cubicBezTo>
                  <a:pt x="84235" y="7991"/>
                  <a:pt x="91143" y="12759"/>
                  <a:pt x="97179" y="19573"/>
                </a:cubicBezTo>
                <a:cubicBezTo>
                  <a:pt x="99119" y="21768"/>
                  <a:pt x="100753" y="23568"/>
                  <a:pt x="100803" y="23579"/>
                </a:cubicBezTo>
                <a:cubicBezTo>
                  <a:pt x="101197" y="23652"/>
                  <a:pt x="97985" y="19472"/>
                  <a:pt x="97323" y="19045"/>
                </a:cubicBezTo>
                <a:cubicBezTo>
                  <a:pt x="96862" y="18750"/>
                  <a:pt x="96579" y="18355"/>
                  <a:pt x="96684" y="18166"/>
                </a:cubicBezTo>
                <a:cubicBezTo>
                  <a:pt x="96795" y="17978"/>
                  <a:pt x="96356" y="17288"/>
                  <a:pt x="95717" y="16638"/>
                </a:cubicBezTo>
                <a:cubicBezTo>
                  <a:pt x="95072" y="15988"/>
                  <a:pt x="94650" y="15293"/>
                  <a:pt x="94767" y="15088"/>
                </a:cubicBezTo>
                <a:cubicBezTo>
                  <a:pt x="94889" y="14882"/>
                  <a:pt x="94778" y="14443"/>
                  <a:pt x="94522" y="14115"/>
                </a:cubicBezTo>
                <a:cubicBezTo>
                  <a:pt x="94261" y="13787"/>
                  <a:pt x="94172" y="13315"/>
                  <a:pt x="94322" y="13059"/>
                </a:cubicBezTo>
                <a:cubicBezTo>
                  <a:pt x="94633" y="12526"/>
                  <a:pt x="92910" y="10019"/>
                  <a:pt x="91026" y="8274"/>
                </a:cubicBezTo>
                <a:cubicBezTo>
                  <a:pt x="89970" y="7291"/>
                  <a:pt x="89804" y="6941"/>
                  <a:pt x="90187" y="6457"/>
                </a:cubicBezTo>
                <a:cubicBezTo>
                  <a:pt x="90554" y="5985"/>
                  <a:pt x="90526" y="5718"/>
                  <a:pt x="90059" y="5223"/>
                </a:cubicBezTo>
                <a:cubicBezTo>
                  <a:pt x="89520" y="4657"/>
                  <a:pt x="89387" y="4701"/>
                  <a:pt x="88786" y="5668"/>
                </a:cubicBezTo>
                <a:cubicBezTo>
                  <a:pt x="88220" y="6579"/>
                  <a:pt x="87986" y="6679"/>
                  <a:pt x="87303" y="6296"/>
                </a:cubicBezTo>
                <a:cubicBezTo>
                  <a:pt x="86513" y="5846"/>
                  <a:pt x="86524" y="5796"/>
                  <a:pt x="87753" y="3495"/>
                </a:cubicBezTo>
                <a:cubicBezTo>
                  <a:pt x="88742" y="1639"/>
                  <a:pt x="88898" y="1072"/>
                  <a:pt x="88475" y="789"/>
                </a:cubicBezTo>
                <a:cubicBezTo>
                  <a:pt x="88075" y="522"/>
                  <a:pt x="87803" y="411"/>
                  <a:pt x="87580" y="483"/>
                </a:cubicBezTo>
                <a:close/>
                <a:moveTo>
                  <a:pt x="71785" y="3423"/>
                </a:moveTo>
                <a:cubicBezTo>
                  <a:pt x="71602" y="3423"/>
                  <a:pt x="71424" y="3456"/>
                  <a:pt x="71285" y="3517"/>
                </a:cubicBezTo>
                <a:cubicBezTo>
                  <a:pt x="71012" y="3634"/>
                  <a:pt x="71235" y="3723"/>
                  <a:pt x="71785" y="3723"/>
                </a:cubicBezTo>
                <a:cubicBezTo>
                  <a:pt x="72335" y="3723"/>
                  <a:pt x="72558" y="3634"/>
                  <a:pt x="72285" y="3517"/>
                </a:cubicBezTo>
                <a:cubicBezTo>
                  <a:pt x="72146" y="3456"/>
                  <a:pt x="71963" y="3423"/>
                  <a:pt x="71785" y="3423"/>
                </a:cubicBezTo>
                <a:close/>
                <a:moveTo>
                  <a:pt x="60113" y="4406"/>
                </a:moveTo>
                <a:lnTo>
                  <a:pt x="60341" y="15160"/>
                </a:lnTo>
                <a:cubicBezTo>
                  <a:pt x="60553" y="25808"/>
                  <a:pt x="61108" y="30832"/>
                  <a:pt x="62248" y="32282"/>
                </a:cubicBezTo>
                <a:cubicBezTo>
                  <a:pt x="63615" y="34022"/>
                  <a:pt x="65304" y="32027"/>
                  <a:pt x="67733" y="25802"/>
                </a:cubicBezTo>
                <a:cubicBezTo>
                  <a:pt x="68539" y="23752"/>
                  <a:pt x="69373" y="22040"/>
                  <a:pt x="69590" y="22001"/>
                </a:cubicBezTo>
                <a:cubicBezTo>
                  <a:pt x="69845" y="21951"/>
                  <a:pt x="69934" y="23446"/>
                  <a:pt x="69851" y="26025"/>
                </a:cubicBezTo>
                <a:lnTo>
                  <a:pt x="69712" y="30126"/>
                </a:lnTo>
                <a:lnTo>
                  <a:pt x="67522" y="32499"/>
                </a:lnTo>
                <a:cubicBezTo>
                  <a:pt x="64421" y="35850"/>
                  <a:pt x="63893" y="36095"/>
                  <a:pt x="61948" y="35044"/>
                </a:cubicBezTo>
                <a:cubicBezTo>
                  <a:pt x="61081" y="34572"/>
                  <a:pt x="60169" y="33933"/>
                  <a:pt x="59924" y="33627"/>
                </a:cubicBezTo>
                <a:cubicBezTo>
                  <a:pt x="59530" y="33121"/>
                  <a:pt x="59013" y="26191"/>
                  <a:pt x="58413" y="13270"/>
                </a:cubicBezTo>
                <a:cubicBezTo>
                  <a:pt x="58296" y="10720"/>
                  <a:pt x="58096" y="7708"/>
                  <a:pt x="57968" y="6574"/>
                </a:cubicBezTo>
                <a:lnTo>
                  <a:pt x="57735" y="4523"/>
                </a:lnTo>
                <a:lnTo>
                  <a:pt x="54606" y="4795"/>
                </a:lnTo>
                <a:cubicBezTo>
                  <a:pt x="41789" y="5924"/>
                  <a:pt x="28739" y="13821"/>
                  <a:pt x="20553" y="25397"/>
                </a:cubicBezTo>
                <a:cubicBezTo>
                  <a:pt x="19936" y="26269"/>
                  <a:pt x="19497" y="27042"/>
                  <a:pt x="19580" y="27103"/>
                </a:cubicBezTo>
                <a:cubicBezTo>
                  <a:pt x="19669" y="27169"/>
                  <a:pt x="20986" y="28186"/>
                  <a:pt x="22520" y="29359"/>
                </a:cubicBezTo>
                <a:cubicBezTo>
                  <a:pt x="29662" y="34805"/>
                  <a:pt x="38760" y="40251"/>
                  <a:pt x="41483" y="40713"/>
                </a:cubicBezTo>
                <a:cubicBezTo>
                  <a:pt x="42362" y="40857"/>
                  <a:pt x="43179" y="41146"/>
                  <a:pt x="43295" y="41346"/>
                </a:cubicBezTo>
                <a:cubicBezTo>
                  <a:pt x="43640" y="41935"/>
                  <a:pt x="41600" y="42552"/>
                  <a:pt x="39321" y="42552"/>
                </a:cubicBezTo>
                <a:cubicBezTo>
                  <a:pt x="37443" y="42552"/>
                  <a:pt x="36982" y="42352"/>
                  <a:pt x="34903" y="40646"/>
                </a:cubicBezTo>
                <a:cubicBezTo>
                  <a:pt x="32163" y="38401"/>
                  <a:pt x="22959" y="31838"/>
                  <a:pt x="20186" y="30154"/>
                </a:cubicBezTo>
                <a:cubicBezTo>
                  <a:pt x="17985" y="28820"/>
                  <a:pt x="18213" y="28675"/>
                  <a:pt x="16306" y="32582"/>
                </a:cubicBezTo>
                <a:cubicBezTo>
                  <a:pt x="9720" y="46042"/>
                  <a:pt x="9287" y="63142"/>
                  <a:pt x="15172" y="77313"/>
                </a:cubicBezTo>
                <a:lnTo>
                  <a:pt x="16829" y="81320"/>
                </a:lnTo>
                <a:lnTo>
                  <a:pt x="20280" y="79359"/>
                </a:lnTo>
                <a:cubicBezTo>
                  <a:pt x="22175" y="78280"/>
                  <a:pt x="25516" y="76269"/>
                  <a:pt x="27705" y="74879"/>
                </a:cubicBezTo>
                <a:cubicBezTo>
                  <a:pt x="38177" y="68266"/>
                  <a:pt x="41206" y="64726"/>
                  <a:pt x="37482" y="63465"/>
                </a:cubicBezTo>
                <a:cubicBezTo>
                  <a:pt x="35759" y="62875"/>
                  <a:pt x="35820" y="62192"/>
                  <a:pt x="37621" y="62020"/>
                </a:cubicBezTo>
                <a:cubicBezTo>
                  <a:pt x="38788" y="61908"/>
                  <a:pt x="39177" y="62136"/>
                  <a:pt x="40405" y="63653"/>
                </a:cubicBezTo>
                <a:lnTo>
                  <a:pt x="41834" y="65415"/>
                </a:lnTo>
                <a:lnTo>
                  <a:pt x="40589" y="67360"/>
                </a:lnTo>
                <a:cubicBezTo>
                  <a:pt x="38138" y="71184"/>
                  <a:pt x="35620" y="73935"/>
                  <a:pt x="34036" y="74518"/>
                </a:cubicBezTo>
                <a:cubicBezTo>
                  <a:pt x="30457" y="75846"/>
                  <a:pt x="25849" y="78180"/>
                  <a:pt x="22064" y="80576"/>
                </a:cubicBezTo>
                <a:lnTo>
                  <a:pt x="18024" y="83138"/>
                </a:lnTo>
                <a:lnTo>
                  <a:pt x="19169" y="85072"/>
                </a:lnTo>
                <a:cubicBezTo>
                  <a:pt x="22375" y="90512"/>
                  <a:pt x="28700" y="96875"/>
                  <a:pt x="34714" y="100715"/>
                </a:cubicBezTo>
                <a:cubicBezTo>
                  <a:pt x="40678" y="104517"/>
                  <a:pt x="48686" y="107245"/>
                  <a:pt x="55628" y="107829"/>
                </a:cubicBezTo>
                <a:cubicBezTo>
                  <a:pt x="57824" y="108012"/>
                  <a:pt x="59874" y="108196"/>
                  <a:pt x="60186" y="108223"/>
                </a:cubicBezTo>
                <a:cubicBezTo>
                  <a:pt x="60658" y="108279"/>
                  <a:pt x="60703" y="106845"/>
                  <a:pt x="60497" y="99115"/>
                </a:cubicBezTo>
                <a:cubicBezTo>
                  <a:pt x="60247" y="89868"/>
                  <a:pt x="59474" y="83043"/>
                  <a:pt x="58446" y="80948"/>
                </a:cubicBezTo>
                <a:cubicBezTo>
                  <a:pt x="57957" y="79948"/>
                  <a:pt x="57968" y="79698"/>
                  <a:pt x="58568" y="78858"/>
                </a:cubicBezTo>
                <a:lnTo>
                  <a:pt x="59246" y="77908"/>
                </a:lnTo>
                <a:lnTo>
                  <a:pt x="60108" y="78881"/>
                </a:lnTo>
                <a:cubicBezTo>
                  <a:pt x="60897" y="79770"/>
                  <a:pt x="61019" y="80792"/>
                  <a:pt x="61786" y="92541"/>
                </a:cubicBezTo>
                <a:cubicBezTo>
                  <a:pt x="62237" y="99521"/>
                  <a:pt x="62609" y="105823"/>
                  <a:pt x="62609" y="106545"/>
                </a:cubicBezTo>
                <a:cubicBezTo>
                  <a:pt x="62609" y="107801"/>
                  <a:pt x="62681" y="107862"/>
                  <a:pt x="64243" y="107862"/>
                </a:cubicBezTo>
                <a:cubicBezTo>
                  <a:pt x="66905" y="107862"/>
                  <a:pt x="73664" y="106239"/>
                  <a:pt x="77543" y="104667"/>
                </a:cubicBezTo>
                <a:cubicBezTo>
                  <a:pt x="83701" y="102172"/>
                  <a:pt x="89331" y="98404"/>
                  <a:pt x="94367" y="93430"/>
                </a:cubicBezTo>
                <a:lnTo>
                  <a:pt x="97007" y="90812"/>
                </a:lnTo>
                <a:lnTo>
                  <a:pt x="94656" y="88489"/>
                </a:lnTo>
                <a:cubicBezTo>
                  <a:pt x="93366" y="87206"/>
                  <a:pt x="90287" y="84382"/>
                  <a:pt x="87814" y="82204"/>
                </a:cubicBezTo>
                <a:cubicBezTo>
                  <a:pt x="84963" y="79692"/>
                  <a:pt x="83451" y="78097"/>
                  <a:pt x="83695" y="77841"/>
                </a:cubicBezTo>
                <a:cubicBezTo>
                  <a:pt x="84118" y="77397"/>
                  <a:pt x="86108" y="78858"/>
                  <a:pt x="93455" y="85027"/>
                </a:cubicBezTo>
                <a:cubicBezTo>
                  <a:pt x="98768" y="89495"/>
                  <a:pt x="97990" y="89467"/>
                  <a:pt x="100691" y="85255"/>
                </a:cubicBezTo>
                <a:cubicBezTo>
                  <a:pt x="103048" y="81581"/>
                  <a:pt x="105160" y="77074"/>
                  <a:pt x="106455" y="72956"/>
                </a:cubicBezTo>
                <a:cubicBezTo>
                  <a:pt x="110607" y="59736"/>
                  <a:pt x="109584" y="44653"/>
                  <a:pt x="103732" y="32527"/>
                </a:cubicBezTo>
                <a:lnTo>
                  <a:pt x="102892" y="30793"/>
                </a:lnTo>
                <a:lnTo>
                  <a:pt x="99808" y="32543"/>
                </a:lnTo>
                <a:cubicBezTo>
                  <a:pt x="98107" y="33505"/>
                  <a:pt x="95567" y="35028"/>
                  <a:pt x="94167" y="35922"/>
                </a:cubicBezTo>
                <a:cubicBezTo>
                  <a:pt x="92588" y="36934"/>
                  <a:pt x="91482" y="37401"/>
                  <a:pt x="91254" y="37162"/>
                </a:cubicBezTo>
                <a:cubicBezTo>
                  <a:pt x="90798" y="36684"/>
                  <a:pt x="92527" y="35205"/>
                  <a:pt x="97712" y="31621"/>
                </a:cubicBezTo>
                <a:cubicBezTo>
                  <a:pt x="99791" y="30176"/>
                  <a:pt x="101564" y="28937"/>
                  <a:pt x="101642" y="28859"/>
                </a:cubicBezTo>
                <a:cubicBezTo>
                  <a:pt x="101714" y="28775"/>
                  <a:pt x="101192" y="27814"/>
                  <a:pt x="100480" y="26725"/>
                </a:cubicBezTo>
                <a:cubicBezTo>
                  <a:pt x="92316" y="14187"/>
                  <a:pt x="78299" y="5707"/>
                  <a:pt x="64054" y="4684"/>
                </a:cubicBezTo>
                <a:lnTo>
                  <a:pt x="60113" y="4406"/>
                </a:lnTo>
                <a:close/>
                <a:moveTo>
                  <a:pt x="38944" y="6574"/>
                </a:moveTo>
                <a:cubicBezTo>
                  <a:pt x="38360" y="6607"/>
                  <a:pt x="35998" y="7897"/>
                  <a:pt x="35687" y="8430"/>
                </a:cubicBezTo>
                <a:cubicBezTo>
                  <a:pt x="35548" y="8669"/>
                  <a:pt x="36248" y="8447"/>
                  <a:pt x="37254" y="7930"/>
                </a:cubicBezTo>
                <a:cubicBezTo>
                  <a:pt x="38254" y="7413"/>
                  <a:pt x="39077" y="6841"/>
                  <a:pt x="39077" y="6646"/>
                </a:cubicBezTo>
                <a:cubicBezTo>
                  <a:pt x="39077" y="6596"/>
                  <a:pt x="39027" y="6574"/>
                  <a:pt x="38944" y="6574"/>
                </a:cubicBezTo>
                <a:close/>
                <a:moveTo>
                  <a:pt x="33408" y="9692"/>
                </a:moveTo>
                <a:cubicBezTo>
                  <a:pt x="33069" y="9692"/>
                  <a:pt x="32669" y="10003"/>
                  <a:pt x="32530" y="10381"/>
                </a:cubicBezTo>
                <a:cubicBezTo>
                  <a:pt x="32313" y="10986"/>
                  <a:pt x="32369" y="10998"/>
                  <a:pt x="32985" y="10497"/>
                </a:cubicBezTo>
                <a:cubicBezTo>
                  <a:pt x="33375" y="10186"/>
                  <a:pt x="33775" y="9875"/>
                  <a:pt x="33864" y="9808"/>
                </a:cubicBezTo>
                <a:cubicBezTo>
                  <a:pt x="33958" y="9742"/>
                  <a:pt x="33752" y="9692"/>
                  <a:pt x="33408" y="9692"/>
                </a:cubicBezTo>
                <a:close/>
                <a:moveTo>
                  <a:pt x="31085" y="11453"/>
                </a:moveTo>
                <a:cubicBezTo>
                  <a:pt x="30974" y="11459"/>
                  <a:pt x="30768" y="11492"/>
                  <a:pt x="30501" y="11564"/>
                </a:cubicBezTo>
                <a:cubicBezTo>
                  <a:pt x="29845" y="11731"/>
                  <a:pt x="28278" y="12609"/>
                  <a:pt x="27022" y="13515"/>
                </a:cubicBezTo>
                <a:cubicBezTo>
                  <a:pt x="25760" y="14421"/>
                  <a:pt x="24599" y="15171"/>
                  <a:pt x="24437" y="15171"/>
                </a:cubicBezTo>
                <a:cubicBezTo>
                  <a:pt x="24282" y="15171"/>
                  <a:pt x="23765" y="15682"/>
                  <a:pt x="23287" y="16310"/>
                </a:cubicBezTo>
                <a:cubicBezTo>
                  <a:pt x="22542" y="17300"/>
                  <a:pt x="22331" y="17377"/>
                  <a:pt x="21781" y="16894"/>
                </a:cubicBezTo>
                <a:cubicBezTo>
                  <a:pt x="21403" y="16560"/>
                  <a:pt x="20858" y="16472"/>
                  <a:pt x="20441" y="16660"/>
                </a:cubicBezTo>
                <a:cubicBezTo>
                  <a:pt x="20052" y="16833"/>
                  <a:pt x="19374" y="16999"/>
                  <a:pt x="18935" y="17022"/>
                </a:cubicBezTo>
                <a:cubicBezTo>
                  <a:pt x="18352" y="17055"/>
                  <a:pt x="18168" y="17327"/>
                  <a:pt x="18240" y="18028"/>
                </a:cubicBezTo>
                <a:cubicBezTo>
                  <a:pt x="18402" y="19606"/>
                  <a:pt x="17296" y="19567"/>
                  <a:pt x="15411" y="17939"/>
                </a:cubicBezTo>
                <a:cubicBezTo>
                  <a:pt x="13872" y="16605"/>
                  <a:pt x="13594" y="16499"/>
                  <a:pt x="13149" y="17066"/>
                </a:cubicBezTo>
                <a:cubicBezTo>
                  <a:pt x="12733" y="17594"/>
                  <a:pt x="12766" y="17844"/>
                  <a:pt x="13294" y="18467"/>
                </a:cubicBezTo>
                <a:cubicBezTo>
                  <a:pt x="13666" y="18900"/>
                  <a:pt x="13794" y="19395"/>
                  <a:pt x="13594" y="19617"/>
                </a:cubicBezTo>
                <a:cubicBezTo>
                  <a:pt x="13411" y="19834"/>
                  <a:pt x="13144" y="20528"/>
                  <a:pt x="13005" y="21156"/>
                </a:cubicBezTo>
                <a:cubicBezTo>
                  <a:pt x="12777" y="22179"/>
                  <a:pt x="12977" y="22457"/>
                  <a:pt x="15039" y="23968"/>
                </a:cubicBezTo>
                <a:cubicBezTo>
                  <a:pt x="16306" y="24896"/>
                  <a:pt x="17457" y="25663"/>
                  <a:pt x="17601" y="25680"/>
                </a:cubicBezTo>
                <a:cubicBezTo>
                  <a:pt x="17751" y="25691"/>
                  <a:pt x="18774" y="24519"/>
                  <a:pt x="19874" y="23074"/>
                </a:cubicBezTo>
                <a:cubicBezTo>
                  <a:pt x="22259" y="19928"/>
                  <a:pt x="26939" y="15060"/>
                  <a:pt x="29701" y="12854"/>
                </a:cubicBezTo>
                <a:cubicBezTo>
                  <a:pt x="31046" y="11781"/>
                  <a:pt x="31435" y="11442"/>
                  <a:pt x="31085" y="11453"/>
                </a:cubicBezTo>
                <a:close/>
                <a:moveTo>
                  <a:pt x="105232" y="29348"/>
                </a:moveTo>
                <a:cubicBezTo>
                  <a:pt x="105143" y="29353"/>
                  <a:pt x="105049" y="29381"/>
                  <a:pt x="104965" y="29437"/>
                </a:cubicBezTo>
                <a:cubicBezTo>
                  <a:pt x="104554" y="29715"/>
                  <a:pt x="104610" y="30076"/>
                  <a:pt x="105243" y="31221"/>
                </a:cubicBezTo>
                <a:cubicBezTo>
                  <a:pt x="105677" y="32010"/>
                  <a:pt x="106644" y="34261"/>
                  <a:pt x="107394" y="36233"/>
                </a:cubicBezTo>
                <a:cubicBezTo>
                  <a:pt x="113903" y="53428"/>
                  <a:pt x="111518" y="73396"/>
                  <a:pt x="101219" y="87989"/>
                </a:cubicBezTo>
                <a:cubicBezTo>
                  <a:pt x="99713" y="90118"/>
                  <a:pt x="99669" y="90257"/>
                  <a:pt x="100369" y="90812"/>
                </a:cubicBezTo>
                <a:cubicBezTo>
                  <a:pt x="100769" y="91135"/>
                  <a:pt x="101214" y="91407"/>
                  <a:pt x="101353" y="91412"/>
                </a:cubicBezTo>
                <a:cubicBezTo>
                  <a:pt x="101714" y="91429"/>
                  <a:pt x="102137" y="90156"/>
                  <a:pt x="101909" y="89762"/>
                </a:cubicBezTo>
                <a:cubicBezTo>
                  <a:pt x="101803" y="89579"/>
                  <a:pt x="102081" y="89089"/>
                  <a:pt x="102514" y="88667"/>
                </a:cubicBezTo>
                <a:cubicBezTo>
                  <a:pt x="103287" y="87934"/>
                  <a:pt x="103354" y="87939"/>
                  <a:pt x="104460" y="88806"/>
                </a:cubicBezTo>
                <a:cubicBezTo>
                  <a:pt x="105588" y="89690"/>
                  <a:pt x="105616" y="89690"/>
                  <a:pt x="106299" y="88889"/>
                </a:cubicBezTo>
                <a:cubicBezTo>
                  <a:pt x="106683" y="88439"/>
                  <a:pt x="107161" y="88189"/>
                  <a:pt x="107366" y="88323"/>
                </a:cubicBezTo>
                <a:cubicBezTo>
                  <a:pt x="107956" y="88706"/>
                  <a:pt x="108889" y="87100"/>
                  <a:pt x="108422" y="86505"/>
                </a:cubicBezTo>
                <a:cubicBezTo>
                  <a:pt x="107822" y="85738"/>
                  <a:pt x="108773" y="84127"/>
                  <a:pt x="109612" y="84494"/>
                </a:cubicBezTo>
                <a:cubicBezTo>
                  <a:pt x="111329" y="85238"/>
                  <a:pt x="111529" y="85155"/>
                  <a:pt x="112257" y="83449"/>
                </a:cubicBezTo>
                <a:cubicBezTo>
                  <a:pt x="112963" y="81798"/>
                  <a:pt x="112963" y="81709"/>
                  <a:pt x="112274" y="80903"/>
                </a:cubicBezTo>
                <a:cubicBezTo>
                  <a:pt x="111585" y="80098"/>
                  <a:pt x="111590" y="80009"/>
                  <a:pt x="112635" y="78342"/>
                </a:cubicBezTo>
                <a:cubicBezTo>
                  <a:pt x="113302" y="77286"/>
                  <a:pt x="113930" y="76697"/>
                  <a:pt x="114269" y="76836"/>
                </a:cubicBezTo>
                <a:cubicBezTo>
                  <a:pt x="115192" y="77208"/>
                  <a:pt x="115487" y="75368"/>
                  <a:pt x="114614" y="74690"/>
                </a:cubicBezTo>
                <a:cubicBezTo>
                  <a:pt x="114203" y="74374"/>
                  <a:pt x="113925" y="73735"/>
                  <a:pt x="113997" y="73262"/>
                </a:cubicBezTo>
                <a:cubicBezTo>
                  <a:pt x="114069" y="72801"/>
                  <a:pt x="113919" y="72156"/>
                  <a:pt x="113669" y="71839"/>
                </a:cubicBezTo>
                <a:cubicBezTo>
                  <a:pt x="113313" y="71389"/>
                  <a:pt x="113413" y="70961"/>
                  <a:pt x="114125" y="69950"/>
                </a:cubicBezTo>
                <a:cubicBezTo>
                  <a:pt x="114842" y="68927"/>
                  <a:pt x="114942" y="68488"/>
                  <a:pt x="114608" y="67922"/>
                </a:cubicBezTo>
                <a:cubicBezTo>
                  <a:pt x="114292" y="67394"/>
                  <a:pt x="114314" y="66771"/>
                  <a:pt x="114720" y="65560"/>
                </a:cubicBezTo>
                <a:cubicBezTo>
                  <a:pt x="115225" y="64037"/>
                  <a:pt x="115214" y="63870"/>
                  <a:pt x="114469" y="63320"/>
                </a:cubicBezTo>
                <a:cubicBezTo>
                  <a:pt x="113252" y="62420"/>
                  <a:pt x="114075" y="61092"/>
                  <a:pt x="115842" y="61092"/>
                </a:cubicBezTo>
                <a:cubicBezTo>
                  <a:pt x="116943" y="61092"/>
                  <a:pt x="117221" y="60919"/>
                  <a:pt x="117326" y="60147"/>
                </a:cubicBezTo>
                <a:cubicBezTo>
                  <a:pt x="117404" y="59541"/>
                  <a:pt x="117776" y="59146"/>
                  <a:pt x="118354" y="59058"/>
                </a:cubicBezTo>
                <a:cubicBezTo>
                  <a:pt x="119405" y="58902"/>
                  <a:pt x="119627" y="57118"/>
                  <a:pt x="118649" y="56723"/>
                </a:cubicBezTo>
                <a:cubicBezTo>
                  <a:pt x="118321" y="56590"/>
                  <a:pt x="118054" y="56118"/>
                  <a:pt x="118054" y="55662"/>
                </a:cubicBezTo>
                <a:cubicBezTo>
                  <a:pt x="118054" y="55128"/>
                  <a:pt x="117732" y="54784"/>
                  <a:pt x="117154" y="54689"/>
                </a:cubicBezTo>
                <a:cubicBezTo>
                  <a:pt x="116626" y="54606"/>
                  <a:pt x="116315" y="54295"/>
                  <a:pt x="116387" y="53945"/>
                </a:cubicBezTo>
                <a:cubicBezTo>
                  <a:pt x="116454" y="53617"/>
                  <a:pt x="116298" y="52917"/>
                  <a:pt x="116031" y="52400"/>
                </a:cubicBezTo>
                <a:cubicBezTo>
                  <a:pt x="115375" y="51099"/>
                  <a:pt x="115820" y="50166"/>
                  <a:pt x="117248" y="49866"/>
                </a:cubicBezTo>
                <a:cubicBezTo>
                  <a:pt x="118193" y="49666"/>
                  <a:pt x="118449" y="49393"/>
                  <a:pt x="118449" y="48587"/>
                </a:cubicBezTo>
                <a:cubicBezTo>
                  <a:pt x="118449" y="47776"/>
                  <a:pt x="118277" y="47582"/>
                  <a:pt x="117610" y="47687"/>
                </a:cubicBezTo>
                <a:cubicBezTo>
                  <a:pt x="116698" y="47826"/>
                  <a:pt x="115748" y="46181"/>
                  <a:pt x="116470" y="45709"/>
                </a:cubicBezTo>
                <a:cubicBezTo>
                  <a:pt x="117104" y="45292"/>
                  <a:pt x="116904" y="44419"/>
                  <a:pt x="115914" y="43291"/>
                </a:cubicBezTo>
                <a:cubicBezTo>
                  <a:pt x="114675" y="41880"/>
                  <a:pt x="114658" y="39201"/>
                  <a:pt x="115887" y="38556"/>
                </a:cubicBezTo>
                <a:cubicBezTo>
                  <a:pt x="116832" y="38062"/>
                  <a:pt x="116731" y="37295"/>
                  <a:pt x="115525" y="35894"/>
                </a:cubicBezTo>
                <a:cubicBezTo>
                  <a:pt x="114825" y="35083"/>
                  <a:pt x="114764" y="34800"/>
                  <a:pt x="115181" y="34099"/>
                </a:cubicBezTo>
                <a:cubicBezTo>
                  <a:pt x="115542" y="33488"/>
                  <a:pt x="115559" y="33038"/>
                  <a:pt x="115253" y="32427"/>
                </a:cubicBezTo>
                <a:cubicBezTo>
                  <a:pt x="114897" y="31726"/>
                  <a:pt x="114692" y="31665"/>
                  <a:pt x="113986" y="32065"/>
                </a:cubicBezTo>
                <a:cubicBezTo>
                  <a:pt x="113280" y="32466"/>
                  <a:pt x="113030" y="32393"/>
                  <a:pt x="112463" y="31599"/>
                </a:cubicBezTo>
                <a:cubicBezTo>
                  <a:pt x="111874" y="30776"/>
                  <a:pt x="111679" y="30726"/>
                  <a:pt x="110873" y="31182"/>
                </a:cubicBezTo>
                <a:cubicBezTo>
                  <a:pt x="110068" y="31638"/>
                  <a:pt x="109862" y="31582"/>
                  <a:pt x="109273" y="30754"/>
                </a:cubicBezTo>
                <a:cubicBezTo>
                  <a:pt x="108689" y="29931"/>
                  <a:pt x="108489" y="29881"/>
                  <a:pt x="107683" y="30337"/>
                </a:cubicBezTo>
                <a:cubicBezTo>
                  <a:pt x="106883" y="30787"/>
                  <a:pt x="106677" y="30737"/>
                  <a:pt x="106127" y="29976"/>
                </a:cubicBezTo>
                <a:cubicBezTo>
                  <a:pt x="105821" y="29548"/>
                  <a:pt x="105510" y="29331"/>
                  <a:pt x="105232" y="29348"/>
                </a:cubicBezTo>
                <a:close/>
                <a:moveTo>
                  <a:pt x="10148" y="43819"/>
                </a:moveTo>
                <a:cubicBezTo>
                  <a:pt x="9731" y="43819"/>
                  <a:pt x="8681" y="46881"/>
                  <a:pt x="8481" y="48665"/>
                </a:cubicBezTo>
                <a:cubicBezTo>
                  <a:pt x="8353" y="49827"/>
                  <a:pt x="8014" y="51133"/>
                  <a:pt x="7725" y="51583"/>
                </a:cubicBezTo>
                <a:cubicBezTo>
                  <a:pt x="7319" y="52205"/>
                  <a:pt x="7303" y="52539"/>
                  <a:pt x="7653" y="52989"/>
                </a:cubicBezTo>
                <a:cubicBezTo>
                  <a:pt x="7997" y="53428"/>
                  <a:pt x="8003" y="53772"/>
                  <a:pt x="7675" y="54334"/>
                </a:cubicBezTo>
                <a:cubicBezTo>
                  <a:pt x="7425" y="54751"/>
                  <a:pt x="7102" y="55795"/>
                  <a:pt x="6952" y="56651"/>
                </a:cubicBezTo>
                <a:cubicBezTo>
                  <a:pt x="6797" y="57507"/>
                  <a:pt x="6424" y="58307"/>
                  <a:pt x="6124" y="58430"/>
                </a:cubicBezTo>
                <a:cubicBezTo>
                  <a:pt x="5296" y="58769"/>
                  <a:pt x="5468" y="60125"/>
                  <a:pt x="6374" y="60375"/>
                </a:cubicBezTo>
                <a:cubicBezTo>
                  <a:pt x="6813" y="60497"/>
                  <a:pt x="7175" y="60914"/>
                  <a:pt x="7175" y="61303"/>
                </a:cubicBezTo>
                <a:cubicBezTo>
                  <a:pt x="7175" y="61692"/>
                  <a:pt x="6813" y="62114"/>
                  <a:pt x="6374" y="62236"/>
                </a:cubicBezTo>
                <a:cubicBezTo>
                  <a:pt x="5391" y="62509"/>
                  <a:pt x="5346" y="63492"/>
                  <a:pt x="6269" y="64570"/>
                </a:cubicBezTo>
                <a:cubicBezTo>
                  <a:pt x="6930" y="65343"/>
                  <a:pt x="6925" y="65415"/>
                  <a:pt x="6152" y="66082"/>
                </a:cubicBezTo>
                <a:cubicBezTo>
                  <a:pt x="5457" y="66677"/>
                  <a:pt x="5391" y="67010"/>
                  <a:pt x="5696" y="68361"/>
                </a:cubicBezTo>
                <a:cubicBezTo>
                  <a:pt x="5891" y="69227"/>
                  <a:pt x="6208" y="69939"/>
                  <a:pt x="6402" y="69939"/>
                </a:cubicBezTo>
                <a:cubicBezTo>
                  <a:pt x="6591" y="69939"/>
                  <a:pt x="6936" y="70322"/>
                  <a:pt x="7175" y="70795"/>
                </a:cubicBezTo>
                <a:cubicBezTo>
                  <a:pt x="7553" y="71545"/>
                  <a:pt x="7458" y="71712"/>
                  <a:pt x="6391" y="72101"/>
                </a:cubicBezTo>
                <a:cubicBezTo>
                  <a:pt x="5719" y="72351"/>
                  <a:pt x="5174" y="72679"/>
                  <a:pt x="5179" y="72829"/>
                </a:cubicBezTo>
                <a:cubicBezTo>
                  <a:pt x="5196" y="73496"/>
                  <a:pt x="5919" y="74235"/>
                  <a:pt x="6308" y="73985"/>
                </a:cubicBezTo>
                <a:cubicBezTo>
                  <a:pt x="6675" y="73740"/>
                  <a:pt x="7569" y="74907"/>
                  <a:pt x="7569" y="75624"/>
                </a:cubicBezTo>
                <a:cubicBezTo>
                  <a:pt x="7569" y="75768"/>
                  <a:pt x="7030" y="76085"/>
                  <a:pt x="6374" y="76324"/>
                </a:cubicBezTo>
                <a:cubicBezTo>
                  <a:pt x="5374" y="76691"/>
                  <a:pt x="5218" y="76930"/>
                  <a:pt x="5418" y="77769"/>
                </a:cubicBezTo>
                <a:cubicBezTo>
                  <a:pt x="5585" y="78469"/>
                  <a:pt x="5468" y="78858"/>
                  <a:pt x="5035" y="79031"/>
                </a:cubicBezTo>
                <a:cubicBezTo>
                  <a:pt x="4474" y="79259"/>
                  <a:pt x="4490" y="79481"/>
                  <a:pt x="5196" y="80942"/>
                </a:cubicBezTo>
                <a:cubicBezTo>
                  <a:pt x="5635" y="81843"/>
                  <a:pt x="6080" y="82582"/>
                  <a:pt x="6191" y="82582"/>
                </a:cubicBezTo>
                <a:cubicBezTo>
                  <a:pt x="6308" y="82582"/>
                  <a:pt x="7047" y="82287"/>
                  <a:pt x="7842" y="81937"/>
                </a:cubicBezTo>
                <a:cubicBezTo>
                  <a:pt x="9148" y="81365"/>
                  <a:pt x="9353" y="81376"/>
                  <a:pt x="9987" y="81976"/>
                </a:cubicBezTo>
                <a:cubicBezTo>
                  <a:pt x="10621" y="82582"/>
                  <a:pt x="10798" y="82582"/>
                  <a:pt x="11877" y="81993"/>
                </a:cubicBezTo>
                <a:cubicBezTo>
                  <a:pt x="12927" y="81420"/>
                  <a:pt x="13133" y="81409"/>
                  <a:pt x="13561" y="81959"/>
                </a:cubicBezTo>
                <a:cubicBezTo>
                  <a:pt x="14028" y="82554"/>
                  <a:pt x="15145" y="82826"/>
                  <a:pt x="15145" y="82348"/>
                </a:cubicBezTo>
                <a:cubicBezTo>
                  <a:pt x="15145" y="82221"/>
                  <a:pt x="14872" y="81565"/>
                  <a:pt x="14544" y="80887"/>
                </a:cubicBezTo>
                <a:cubicBezTo>
                  <a:pt x="13244" y="78230"/>
                  <a:pt x="11249" y="72506"/>
                  <a:pt x="10432" y="69094"/>
                </a:cubicBezTo>
                <a:cubicBezTo>
                  <a:pt x="8814" y="62325"/>
                  <a:pt x="8586" y="51761"/>
                  <a:pt x="9926" y="45470"/>
                </a:cubicBezTo>
                <a:cubicBezTo>
                  <a:pt x="10120" y="44558"/>
                  <a:pt x="10220" y="43819"/>
                  <a:pt x="10148" y="43819"/>
                </a:cubicBezTo>
                <a:close/>
                <a:moveTo>
                  <a:pt x="20930" y="91224"/>
                </a:moveTo>
                <a:lnTo>
                  <a:pt x="21892" y="92374"/>
                </a:lnTo>
                <a:cubicBezTo>
                  <a:pt x="22426" y="93013"/>
                  <a:pt x="22926" y="93541"/>
                  <a:pt x="22992" y="93541"/>
                </a:cubicBezTo>
                <a:cubicBezTo>
                  <a:pt x="23309" y="93541"/>
                  <a:pt x="23048" y="93196"/>
                  <a:pt x="22025" y="92241"/>
                </a:cubicBezTo>
                <a:lnTo>
                  <a:pt x="20930" y="91224"/>
                </a:lnTo>
                <a:close/>
                <a:moveTo>
                  <a:pt x="98296" y="92274"/>
                </a:moveTo>
                <a:cubicBezTo>
                  <a:pt x="98068" y="92274"/>
                  <a:pt x="96990" y="93235"/>
                  <a:pt x="95906" y="94408"/>
                </a:cubicBezTo>
                <a:cubicBezTo>
                  <a:pt x="93277" y="97253"/>
                  <a:pt x="89726" y="100232"/>
                  <a:pt x="86108" y="102622"/>
                </a:cubicBezTo>
                <a:cubicBezTo>
                  <a:pt x="84485" y="103694"/>
                  <a:pt x="83545" y="104450"/>
                  <a:pt x="84018" y="104300"/>
                </a:cubicBezTo>
                <a:cubicBezTo>
                  <a:pt x="84496" y="104155"/>
                  <a:pt x="84996" y="104228"/>
                  <a:pt x="85129" y="104456"/>
                </a:cubicBezTo>
                <a:cubicBezTo>
                  <a:pt x="85263" y="104689"/>
                  <a:pt x="85624" y="104772"/>
                  <a:pt x="85930" y="104645"/>
                </a:cubicBezTo>
                <a:cubicBezTo>
                  <a:pt x="86247" y="104517"/>
                  <a:pt x="86769" y="104878"/>
                  <a:pt x="87141" y="105484"/>
                </a:cubicBezTo>
                <a:cubicBezTo>
                  <a:pt x="87764" y="106484"/>
                  <a:pt x="88092" y="106573"/>
                  <a:pt x="90232" y="106228"/>
                </a:cubicBezTo>
                <a:cubicBezTo>
                  <a:pt x="90393" y="106201"/>
                  <a:pt x="90504" y="106028"/>
                  <a:pt x="90471" y="105856"/>
                </a:cubicBezTo>
                <a:cubicBezTo>
                  <a:pt x="90437" y="105684"/>
                  <a:pt x="90543" y="105211"/>
                  <a:pt x="90710" y="104800"/>
                </a:cubicBezTo>
                <a:cubicBezTo>
                  <a:pt x="90882" y="104383"/>
                  <a:pt x="90826" y="103811"/>
                  <a:pt x="90571" y="103494"/>
                </a:cubicBezTo>
                <a:cubicBezTo>
                  <a:pt x="90232" y="103061"/>
                  <a:pt x="90354" y="102677"/>
                  <a:pt x="91082" y="101849"/>
                </a:cubicBezTo>
                <a:cubicBezTo>
                  <a:pt x="91710" y="101132"/>
                  <a:pt x="91899" y="100627"/>
                  <a:pt x="91638" y="100349"/>
                </a:cubicBezTo>
                <a:cubicBezTo>
                  <a:pt x="91154" y="99843"/>
                  <a:pt x="91577" y="99015"/>
                  <a:pt x="92316" y="99015"/>
                </a:cubicBezTo>
                <a:cubicBezTo>
                  <a:pt x="92616" y="99015"/>
                  <a:pt x="93227" y="98398"/>
                  <a:pt x="93666" y="97642"/>
                </a:cubicBezTo>
                <a:cubicBezTo>
                  <a:pt x="94111" y="96892"/>
                  <a:pt x="95195" y="95536"/>
                  <a:pt x="96078" y="94630"/>
                </a:cubicBezTo>
                <a:lnTo>
                  <a:pt x="97685" y="92974"/>
                </a:lnTo>
                <a:lnTo>
                  <a:pt x="100730" y="96036"/>
                </a:lnTo>
                <a:cubicBezTo>
                  <a:pt x="103059" y="98376"/>
                  <a:pt x="103887" y="98970"/>
                  <a:pt x="104237" y="98587"/>
                </a:cubicBezTo>
                <a:cubicBezTo>
                  <a:pt x="104582" y="98209"/>
                  <a:pt x="103976" y="97398"/>
                  <a:pt x="101697" y="95180"/>
                </a:cubicBezTo>
                <a:cubicBezTo>
                  <a:pt x="100052" y="93585"/>
                  <a:pt x="98524" y="92274"/>
                  <a:pt x="98296" y="92274"/>
                </a:cubicBezTo>
                <a:close/>
                <a:moveTo>
                  <a:pt x="24499" y="95319"/>
                </a:moveTo>
                <a:cubicBezTo>
                  <a:pt x="24226" y="95608"/>
                  <a:pt x="28617" y="100276"/>
                  <a:pt x="29178" y="100288"/>
                </a:cubicBezTo>
                <a:cubicBezTo>
                  <a:pt x="30162" y="100304"/>
                  <a:pt x="33419" y="103150"/>
                  <a:pt x="33358" y="103939"/>
                </a:cubicBezTo>
                <a:cubicBezTo>
                  <a:pt x="33313" y="104500"/>
                  <a:pt x="33591" y="104717"/>
                  <a:pt x="34408" y="104745"/>
                </a:cubicBezTo>
                <a:cubicBezTo>
                  <a:pt x="35020" y="104772"/>
                  <a:pt x="35892" y="105211"/>
                  <a:pt x="36348" y="105728"/>
                </a:cubicBezTo>
                <a:cubicBezTo>
                  <a:pt x="36920" y="106378"/>
                  <a:pt x="37304" y="106528"/>
                  <a:pt x="37587" y="106228"/>
                </a:cubicBezTo>
                <a:cubicBezTo>
                  <a:pt x="37860" y="105939"/>
                  <a:pt x="38254" y="105928"/>
                  <a:pt x="38732" y="106201"/>
                </a:cubicBezTo>
                <a:cubicBezTo>
                  <a:pt x="39310" y="106528"/>
                  <a:pt x="39371" y="106823"/>
                  <a:pt x="39077" y="107651"/>
                </a:cubicBezTo>
                <a:cubicBezTo>
                  <a:pt x="38766" y="108507"/>
                  <a:pt x="38855" y="108774"/>
                  <a:pt x="39538" y="109163"/>
                </a:cubicBezTo>
                <a:cubicBezTo>
                  <a:pt x="40000" y="109418"/>
                  <a:pt x="40983" y="109635"/>
                  <a:pt x="41722" y="109635"/>
                </a:cubicBezTo>
                <a:cubicBezTo>
                  <a:pt x="42467" y="109635"/>
                  <a:pt x="43201" y="109857"/>
                  <a:pt x="43368" y="110141"/>
                </a:cubicBezTo>
                <a:cubicBezTo>
                  <a:pt x="43529" y="110424"/>
                  <a:pt x="43996" y="110797"/>
                  <a:pt x="44396" y="110952"/>
                </a:cubicBezTo>
                <a:cubicBezTo>
                  <a:pt x="44802" y="111108"/>
                  <a:pt x="45057" y="111469"/>
                  <a:pt x="44963" y="111758"/>
                </a:cubicBezTo>
                <a:cubicBezTo>
                  <a:pt x="44835" y="112169"/>
                  <a:pt x="39944" y="112308"/>
                  <a:pt x="22709" y="112397"/>
                </a:cubicBezTo>
                <a:cubicBezTo>
                  <a:pt x="5652" y="112480"/>
                  <a:pt x="561" y="112619"/>
                  <a:pt x="322" y="113019"/>
                </a:cubicBezTo>
                <a:cubicBezTo>
                  <a:pt x="127" y="113342"/>
                  <a:pt x="16" y="114937"/>
                  <a:pt x="0" y="116498"/>
                </a:cubicBezTo>
                <a:cubicBezTo>
                  <a:pt x="-11" y="118066"/>
                  <a:pt x="72" y="119599"/>
                  <a:pt x="261" y="119799"/>
                </a:cubicBezTo>
                <a:cubicBezTo>
                  <a:pt x="405" y="119955"/>
                  <a:pt x="27372" y="120038"/>
                  <a:pt x="60186" y="119977"/>
                </a:cubicBezTo>
                <a:lnTo>
                  <a:pt x="119849" y="119872"/>
                </a:lnTo>
                <a:lnTo>
                  <a:pt x="119972" y="117143"/>
                </a:lnTo>
                <a:cubicBezTo>
                  <a:pt x="120038" y="115648"/>
                  <a:pt x="119983" y="113986"/>
                  <a:pt x="119861" y="113458"/>
                </a:cubicBezTo>
                <a:lnTo>
                  <a:pt x="119638" y="112503"/>
                </a:lnTo>
                <a:lnTo>
                  <a:pt x="89431" y="112397"/>
                </a:lnTo>
                <a:lnTo>
                  <a:pt x="59224" y="112286"/>
                </a:lnTo>
                <a:lnTo>
                  <a:pt x="59258" y="111341"/>
                </a:lnTo>
                <a:cubicBezTo>
                  <a:pt x="59291" y="110291"/>
                  <a:pt x="59502" y="110357"/>
                  <a:pt x="52955" y="109591"/>
                </a:cubicBezTo>
                <a:cubicBezTo>
                  <a:pt x="44218" y="108562"/>
                  <a:pt x="34569" y="104028"/>
                  <a:pt x="27344" y="97553"/>
                </a:cubicBezTo>
                <a:cubicBezTo>
                  <a:pt x="25866" y="96231"/>
                  <a:pt x="24588" y="95225"/>
                  <a:pt x="24499" y="95319"/>
                </a:cubicBezTo>
                <a:close/>
              </a:path>
            </a:pathLst>
          </a:custGeom>
          <a:noFill/>
          <a:ln>
            <a:noFill/>
          </a:ln>
        </p:spPr>
      </p:sp>
      <p:grpSp>
        <p:nvGrpSpPr>
          <p:cNvPr id="447" name="Shape 447"/>
          <p:cNvGrpSpPr/>
          <p:nvPr/>
        </p:nvGrpSpPr>
        <p:grpSpPr>
          <a:xfrm>
            <a:off x="7278001" y="511803"/>
            <a:ext cx="1575060" cy="1792305"/>
            <a:chOff x="0" y="0"/>
            <a:chExt cx="4200160" cy="4779481"/>
          </a:xfrm>
        </p:grpSpPr>
        <p:pic>
          <p:nvPicPr>
            <p:cNvPr id="448" name="Shape 448"/>
            <p:cNvPicPr preferRelativeResize="0"/>
            <p:nvPr/>
          </p:nvPicPr>
          <p:blipFill rotWithShape="1">
            <a:blip r:embed="rId12">
              <a:alphaModFix/>
            </a:blip>
            <a:srcRect l="4660" t="17270" r="55934" b="2804"/>
            <a:stretch/>
          </p:blipFill>
          <p:spPr>
            <a:xfrm>
              <a:off x="127000" y="88900"/>
              <a:ext cx="3946159" cy="4449280"/>
            </a:xfrm>
            <a:prstGeom prst="rect">
              <a:avLst/>
            </a:prstGeom>
            <a:noFill/>
            <a:ln>
              <a:noFill/>
            </a:ln>
          </p:spPr>
        </p:pic>
        <p:pic>
          <p:nvPicPr>
            <p:cNvPr id="449" name="Shape 449"/>
            <p:cNvPicPr preferRelativeResize="0"/>
            <p:nvPr/>
          </p:nvPicPr>
          <p:blipFill rotWithShape="1">
            <a:blip r:embed="rId13">
              <a:alphaModFix/>
            </a:blip>
            <a:srcRect/>
            <a:stretch/>
          </p:blipFill>
          <p:spPr>
            <a:xfrm>
              <a:off x="0" y="0"/>
              <a:ext cx="4200160" cy="4779481"/>
            </a:xfrm>
            <a:prstGeom prst="rect">
              <a:avLst/>
            </a:prstGeom>
            <a:noFill/>
            <a:ln>
              <a:noFill/>
            </a:ln>
          </p:spPr>
        </p:pic>
      </p:grpSp>
      <p:cxnSp>
        <p:nvCxnSpPr>
          <p:cNvPr id="450" name="Shape 450"/>
          <p:cNvCxnSpPr/>
          <p:nvPr/>
        </p:nvCxnSpPr>
        <p:spPr>
          <a:xfrm rot="10800000" flipH="1">
            <a:off x="618803" y="1622595"/>
            <a:ext cx="327401" cy="626558"/>
          </a:xfrm>
          <a:prstGeom prst="straightConnector1">
            <a:avLst/>
          </a:prstGeom>
          <a:noFill/>
          <a:ln w="76200" cap="flat" cmpd="sng">
            <a:solidFill>
              <a:srgbClr val="000000"/>
            </a:solidFill>
            <a:prstDash val="solid"/>
            <a:miter/>
            <a:headEnd type="none" w="med" len="med"/>
            <a:tailEnd type="stealth" w="med" len="med"/>
          </a:ln>
        </p:spPr>
      </p:cxnSp>
      <p:cxnSp>
        <p:nvCxnSpPr>
          <p:cNvPr id="451" name="Shape 451"/>
          <p:cNvCxnSpPr/>
          <p:nvPr/>
        </p:nvCxnSpPr>
        <p:spPr>
          <a:xfrm rot="10800000" flipH="1">
            <a:off x="3061674" y="121351"/>
            <a:ext cx="0" cy="4787206"/>
          </a:xfrm>
          <a:prstGeom prst="straightConnector1">
            <a:avLst/>
          </a:prstGeom>
          <a:noFill/>
          <a:ln w="38100" cap="rnd" cmpd="sng">
            <a:solidFill>
              <a:srgbClr val="000000"/>
            </a:solidFill>
            <a:prstDash val="dashDot"/>
            <a:miter/>
            <a:headEnd type="none" w="med" len="med"/>
            <a:tailEnd type="none" w="med" len="med"/>
          </a:ln>
        </p:spPr>
      </p:cxnSp>
      <p:sp>
        <p:nvSpPr>
          <p:cNvPr id="452" name="Shape 452"/>
          <p:cNvSpPr/>
          <p:nvPr/>
        </p:nvSpPr>
        <p:spPr>
          <a:xfrm>
            <a:off x="4876436" y="-54425"/>
            <a:ext cx="26784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Web Visualization</a:t>
            </a:r>
          </a:p>
        </p:txBody>
      </p:sp>
      <p:sp>
        <p:nvSpPr>
          <p:cNvPr id="453" name="Shape 453"/>
          <p:cNvSpPr/>
          <p:nvPr/>
        </p:nvSpPr>
        <p:spPr>
          <a:xfrm>
            <a:off x="651762" y="-10499"/>
            <a:ext cx="19263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Data processing</a:t>
            </a:r>
          </a:p>
        </p:txBody>
      </p:sp>
      <p:cxnSp>
        <p:nvCxnSpPr>
          <p:cNvPr id="454" name="Shape 454"/>
          <p:cNvCxnSpPr/>
          <p:nvPr/>
        </p:nvCxnSpPr>
        <p:spPr>
          <a:xfrm>
            <a:off x="2596645" y="1136231"/>
            <a:ext cx="347727" cy="0"/>
          </a:xfrm>
          <a:prstGeom prst="straightConnector1">
            <a:avLst/>
          </a:prstGeom>
          <a:noFill/>
          <a:ln w="76200" cap="flat" cmpd="sng">
            <a:solidFill>
              <a:srgbClr val="000000"/>
            </a:solidFill>
            <a:prstDash val="solid"/>
            <a:miter/>
            <a:headEnd type="none" w="med" len="med"/>
            <a:tailEnd type="stealth" w="med" len="med"/>
          </a:ln>
        </p:spPr>
      </p:cxnSp>
      <p:cxnSp>
        <p:nvCxnSpPr>
          <p:cNvPr id="455" name="Shape 455"/>
          <p:cNvCxnSpPr/>
          <p:nvPr/>
        </p:nvCxnSpPr>
        <p:spPr>
          <a:xfrm>
            <a:off x="609987" y="3028195"/>
            <a:ext cx="344618" cy="657769"/>
          </a:xfrm>
          <a:prstGeom prst="straightConnector1">
            <a:avLst/>
          </a:prstGeom>
          <a:noFill/>
          <a:ln w="76200" cap="flat" cmpd="sng">
            <a:solidFill>
              <a:srgbClr val="000000"/>
            </a:solidFill>
            <a:prstDash val="solid"/>
            <a:miter/>
            <a:headEnd type="none" w="med" len="med"/>
            <a:tailEnd type="stealth" w="med" len="med"/>
          </a:ln>
        </p:spPr>
      </p:cxnSp>
      <p:cxnSp>
        <p:nvCxnSpPr>
          <p:cNvPr id="456" name="Shape 456"/>
          <p:cNvCxnSpPr/>
          <p:nvPr/>
        </p:nvCxnSpPr>
        <p:spPr>
          <a:xfrm>
            <a:off x="1563045" y="2571750"/>
            <a:ext cx="347727" cy="0"/>
          </a:xfrm>
          <a:prstGeom prst="straightConnector1">
            <a:avLst/>
          </a:prstGeom>
          <a:noFill/>
          <a:ln w="76200" cap="flat" cmpd="sng">
            <a:solidFill>
              <a:srgbClr val="000000"/>
            </a:solidFill>
            <a:prstDash val="solid"/>
            <a:miter/>
            <a:headEnd type="none" w="med" len="med"/>
            <a:tailEnd type="stealth" w="med" len="med"/>
          </a:ln>
        </p:spPr>
      </p:cxnSp>
      <p:sp>
        <p:nvSpPr>
          <p:cNvPr id="457" name="Shape 457"/>
          <p:cNvSpPr/>
          <p:nvPr/>
        </p:nvSpPr>
        <p:spPr>
          <a:xfrm>
            <a:off x="2015168" y="2433637"/>
            <a:ext cx="932008" cy="276225"/>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600" b="1" i="0" u="none" strike="noStrike" cap="none">
                <a:solidFill>
                  <a:srgbClr val="000000"/>
                </a:solidFill>
                <a:latin typeface="Nunito"/>
                <a:ea typeface="Nunito"/>
                <a:cs typeface="Nunito"/>
                <a:sym typeface="Nunito"/>
              </a:rPr>
              <a:t>Pure JS?</a:t>
            </a:r>
          </a:p>
        </p:txBody>
      </p:sp>
      <p:pic>
        <p:nvPicPr>
          <p:cNvPr id="458" name="Shape 458"/>
          <p:cNvPicPr preferRelativeResize="0"/>
          <p:nvPr/>
        </p:nvPicPr>
        <p:blipFill rotWithShape="1">
          <a:blip r:embed="rId14">
            <a:alphaModFix/>
          </a:blip>
          <a:srcRect/>
          <a:stretch/>
        </p:blipFill>
        <p:spPr>
          <a:xfrm>
            <a:off x="1008241" y="1719375"/>
            <a:ext cx="1242376" cy="224610"/>
          </a:xfrm>
          <a:prstGeom prst="rect">
            <a:avLst/>
          </a:prstGeom>
          <a:noFill/>
          <a:ln>
            <a:noFill/>
          </a:ln>
        </p:spPr>
      </p:pic>
      <p:cxnSp>
        <p:nvCxnSpPr>
          <p:cNvPr id="459" name="Shape 459"/>
          <p:cNvCxnSpPr/>
          <p:nvPr/>
        </p:nvCxnSpPr>
        <p:spPr>
          <a:xfrm>
            <a:off x="2596645" y="3954258"/>
            <a:ext cx="347727" cy="0"/>
          </a:xfrm>
          <a:prstGeom prst="straightConnector1">
            <a:avLst/>
          </a:prstGeom>
          <a:noFill/>
          <a:ln w="76200" cap="flat" cmpd="sng">
            <a:solidFill>
              <a:srgbClr val="000000"/>
            </a:solidFill>
            <a:prstDash val="solid"/>
            <a:miter/>
            <a:headEnd type="none" w="med" len="med"/>
            <a:tailEnd type="stealth" w="med" len="med"/>
          </a:ln>
        </p:spPr>
      </p:cxnSp>
      <p:pic>
        <p:nvPicPr>
          <p:cNvPr id="460" name="Shape 460"/>
          <p:cNvPicPr preferRelativeResize="0"/>
          <p:nvPr/>
        </p:nvPicPr>
        <p:blipFill rotWithShape="1">
          <a:blip r:embed="rId15">
            <a:alphaModFix/>
          </a:blip>
          <a:srcRect/>
          <a:stretch/>
        </p:blipFill>
        <p:spPr>
          <a:xfrm>
            <a:off x="1020150" y="3359535"/>
            <a:ext cx="1189445" cy="1189445"/>
          </a:xfrm>
          <a:prstGeom prst="rect">
            <a:avLst/>
          </a:prstGeom>
          <a:noFill/>
          <a:ln>
            <a:noFill/>
          </a:ln>
        </p:spPr>
      </p:pic>
      <p:pic>
        <p:nvPicPr>
          <p:cNvPr id="461" name="Shape 461"/>
          <p:cNvPicPr preferRelativeResize="0"/>
          <p:nvPr/>
        </p:nvPicPr>
        <p:blipFill>
          <a:blip r:embed="rId16">
            <a:alphaModFix/>
          </a:blip>
          <a:stretch>
            <a:fillRect/>
          </a:stretch>
        </p:blipFill>
        <p:spPr>
          <a:xfrm>
            <a:off x="115625" y="4317124"/>
            <a:ext cx="756176" cy="756176"/>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Shape 466"/>
          <p:cNvPicPr preferRelativeResize="0"/>
          <p:nvPr/>
        </p:nvPicPr>
        <p:blipFill rotWithShape="1">
          <a:blip r:embed="rId3">
            <a:alphaModFix/>
          </a:blip>
          <a:srcRect/>
          <a:stretch/>
        </p:blipFill>
        <p:spPr>
          <a:xfrm>
            <a:off x="292832" y="329437"/>
            <a:ext cx="8558334" cy="4814063"/>
          </a:xfrm>
          <a:prstGeom prst="rect">
            <a:avLst/>
          </a:prstGeom>
          <a:noFill/>
          <a:ln>
            <a:noFill/>
          </a:ln>
        </p:spPr>
      </p:pic>
      <p:sp>
        <p:nvSpPr>
          <p:cNvPr id="467" name="Shape 467"/>
          <p:cNvSpPr/>
          <p:nvPr/>
        </p:nvSpPr>
        <p:spPr>
          <a:xfrm>
            <a:off x="2657847" y="0"/>
            <a:ext cx="3828300" cy="3240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Helvetica Neue"/>
              <a:buNone/>
            </a:pPr>
            <a:r>
              <a:rPr lang="en" sz="1900" b="1" i="0" u="none" strike="noStrike" cap="none">
                <a:solidFill>
                  <a:srgbClr val="000000"/>
                </a:solidFill>
                <a:latin typeface="Helvetica Neue"/>
                <a:ea typeface="Helvetica Neue"/>
                <a:cs typeface="Helvetica Neue"/>
                <a:sym typeface="Helvetica Neue"/>
              </a:rPr>
              <a:t>HDF5 File Organization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Shape 472" descr="cumulus.png"/>
          <p:cNvPicPr preferRelativeResize="0"/>
          <p:nvPr/>
        </p:nvPicPr>
        <p:blipFill>
          <a:blip r:embed="rId3">
            <a:alphaModFix/>
          </a:blip>
          <a:stretch>
            <a:fillRect/>
          </a:stretch>
        </p:blipFill>
        <p:spPr>
          <a:xfrm>
            <a:off x="4148524" y="388425"/>
            <a:ext cx="4877099" cy="3404150"/>
          </a:xfrm>
          <a:prstGeom prst="rect">
            <a:avLst/>
          </a:prstGeom>
          <a:noFill/>
          <a:ln>
            <a:noFill/>
          </a:ln>
        </p:spPr>
      </p:pic>
      <p:pic>
        <p:nvPicPr>
          <p:cNvPr id="473" name="Shape 473"/>
          <p:cNvPicPr preferRelativeResize="0"/>
          <p:nvPr/>
        </p:nvPicPr>
        <p:blipFill rotWithShape="1">
          <a:blip r:embed="rId4">
            <a:alphaModFix/>
          </a:blip>
          <a:srcRect/>
          <a:stretch/>
        </p:blipFill>
        <p:spPr>
          <a:xfrm>
            <a:off x="558129" y="412921"/>
            <a:ext cx="1956911" cy="1371600"/>
          </a:xfrm>
          <a:prstGeom prst="rect">
            <a:avLst/>
          </a:prstGeom>
          <a:noFill/>
          <a:ln>
            <a:noFill/>
          </a:ln>
        </p:spPr>
      </p:pic>
      <p:pic>
        <p:nvPicPr>
          <p:cNvPr id="474" name="Shape 474" descr="../Downloads/HPCCloud-visualizer.png"/>
          <p:cNvPicPr preferRelativeResize="0"/>
          <p:nvPr/>
        </p:nvPicPr>
        <p:blipFill rotWithShape="1">
          <a:blip r:embed="rId5">
            <a:alphaModFix/>
          </a:blip>
          <a:srcRect/>
          <a:stretch/>
        </p:blipFill>
        <p:spPr>
          <a:xfrm>
            <a:off x="558129" y="3533039"/>
            <a:ext cx="1956911" cy="1371600"/>
          </a:xfrm>
          <a:prstGeom prst="rect">
            <a:avLst/>
          </a:prstGeom>
          <a:noFill/>
          <a:ln>
            <a:noFill/>
          </a:ln>
        </p:spPr>
      </p:pic>
      <p:grpSp>
        <p:nvGrpSpPr>
          <p:cNvPr id="475" name="Shape 475"/>
          <p:cNvGrpSpPr/>
          <p:nvPr/>
        </p:nvGrpSpPr>
        <p:grpSpPr>
          <a:xfrm>
            <a:off x="2028346" y="109260"/>
            <a:ext cx="4538083" cy="280629"/>
            <a:chOff x="311700" y="3567700"/>
            <a:chExt cx="8182625" cy="1001175"/>
          </a:xfrm>
        </p:grpSpPr>
        <p:sp>
          <p:nvSpPr>
            <p:cNvPr id="476" name="Shape 476"/>
            <p:cNvSpPr/>
            <p:nvPr/>
          </p:nvSpPr>
          <p:spPr>
            <a:xfrm>
              <a:off x="311700" y="3567700"/>
              <a:ext cx="2109125"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Preprocessing</a:t>
              </a:r>
            </a:p>
          </p:txBody>
        </p:sp>
        <p:sp>
          <p:nvSpPr>
            <p:cNvPr id="477" name="Shape 477"/>
            <p:cNvSpPr/>
            <p:nvPr/>
          </p:nvSpPr>
          <p:spPr>
            <a:xfrm>
              <a:off x="3348437" y="3567700"/>
              <a:ext cx="2109125"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Simulation</a:t>
              </a:r>
            </a:p>
          </p:txBody>
        </p:sp>
        <p:sp>
          <p:nvSpPr>
            <p:cNvPr id="478" name="Shape 478"/>
            <p:cNvSpPr/>
            <p:nvPr/>
          </p:nvSpPr>
          <p:spPr>
            <a:xfrm>
              <a:off x="6281980" y="3567700"/>
              <a:ext cx="2212344"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Postprocessing</a:t>
              </a:r>
            </a:p>
          </p:txBody>
        </p:sp>
        <p:sp>
          <p:nvSpPr>
            <p:cNvPr id="479" name="Shape 479"/>
            <p:cNvSpPr/>
            <p:nvPr/>
          </p:nvSpPr>
          <p:spPr>
            <a:xfrm>
              <a:off x="2648686" y="3801275"/>
              <a:ext cx="471899" cy="534000"/>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l" rtl="0">
                <a:spcBef>
                  <a:spcPts val="0"/>
                </a:spcBef>
                <a:buClr>
                  <a:schemeClr val="dk1"/>
                </a:buClr>
                <a:buFont typeface="Calibri"/>
                <a:buNone/>
              </a:pPr>
              <a:endParaRPr sz="1400" b="0" i="0" u="none" strike="noStrike" cap="none">
                <a:solidFill>
                  <a:schemeClr val="dk1"/>
                </a:solidFill>
                <a:latin typeface="Calibri"/>
                <a:ea typeface="Calibri"/>
                <a:cs typeface="Calibri"/>
                <a:sym typeface="Calibri"/>
              </a:endParaRPr>
            </a:p>
          </p:txBody>
        </p:sp>
        <p:sp>
          <p:nvSpPr>
            <p:cNvPr id="480" name="Shape 480"/>
            <p:cNvSpPr/>
            <p:nvPr/>
          </p:nvSpPr>
          <p:spPr>
            <a:xfrm>
              <a:off x="5685425" y="3801287"/>
              <a:ext cx="471899" cy="534000"/>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l" rtl="0">
                <a:spcBef>
                  <a:spcPts val="0"/>
                </a:spcBef>
                <a:buClr>
                  <a:schemeClr val="dk1"/>
                </a:buClr>
                <a:buFont typeface="Calibri"/>
                <a:buNone/>
              </a:pPr>
              <a:endParaRPr sz="1400" b="0" i="0" u="none" strike="noStrike" cap="none">
                <a:solidFill>
                  <a:schemeClr val="dk1"/>
                </a:solidFill>
                <a:latin typeface="Calibri"/>
                <a:ea typeface="Calibri"/>
                <a:cs typeface="Calibri"/>
                <a:sym typeface="Calibri"/>
              </a:endParaRPr>
            </a:p>
          </p:txBody>
        </p:sp>
      </p:grpSp>
      <p:pic>
        <p:nvPicPr>
          <p:cNvPr id="481" name="Shape 481"/>
          <p:cNvPicPr preferRelativeResize="0"/>
          <p:nvPr/>
        </p:nvPicPr>
        <p:blipFill rotWithShape="1">
          <a:blip r:embed="rId6">
            <a:alphaModFix/>
          </a:blip>
          <a:srcRect/>
          <a:stretch/>
        </p:blipFill>
        <p:spPr>
          <a:xfrm>
            <a:off x="566293" y="2059462"/>
            <a:ext cx="1901384" cy="1157270"/>
          </a:xfrm>
          <a:prstGeom prst="rect">
            <a:avLst/>
          </a:prstGeom>
          <a:noFill/>
          <a:ln w="12700" cap="flat" cmpd="sng">
            <a:solidFill>
              <a:srgbClr val="9C9C9C"/>
            </a:solidFill>
            <a:prstDash val="solid"/>
            <a:miter/>
            <a:headEnd type="none" w="med" len="med"/>
            <a:tailEnd type="none" w="med" len="med"/>
          </a:ln>
        </p:spPr>
      </p:pic>
      <p:pic>
        <p:nvPicPr>
          <p:cNvPr id="482" name="Shape 482"/>
          <p:cNvPicPr preferRelativeResize="0"/>
          <p:nvPr/>
        </p:nvPicPr>
        <p:blipFill rotWithShape="1">
          <a:blip r:embed="rId7">
            <a:alphaModFix/>
          </a:blip>
          <a:srcRect t="28883" r="49602" b="51406"/>
          <a:stretch/>
        </p:blipFill>
        <p:spPr>
          <a:xfrm>
            <a:off x="566441" y="3144337"/>
            <a:ext cx="986115" cy="268495"/>
          </a:xfrm>
          <a:prstGeom prst="rect">
            <a:avLst/>
          </a:prstGeom>
          <a:noFill/>
          <a:ln w="12700" cap="flat" cmpd="sng">
            <a:solidFill>
              <a:srgbClr val="9C9C9C"/>
            </a:solidFill>
            <a:prstDash val="solid"/>
            <a:miter/>
            <a:headEnd type="none" w="med" len="med"/>
            <a:tailEnd type="none" w="med" len="med"/>
          </a:ln>
        </p:spPr>
      </p:pic>
      <p:sp>
        <p:nvSpPr>
          <p:cNvPr id="483" name="Shape 483"/>
          <p:cNvSpPr/>
          <p:nvPr/>
        </p:nvSpPr>
        <p:spPr>
          <a:xfrm>
            <a:off x="1504536" y="2163375"/>
            <a:ext cx="437100" cy="1168800"/>
          </a:xfrm>
          <a:custGeom>
            <a:avLst/>
            <a:gdLst/>
            <a:ahLst/>
            <a:cxnLst/>
            <a:rect l="0" t="0" r="0" b="0"/>
            <a:pathLst>
              <a:path w="120000" h="120000" extrusionOk="0">
                <a:moveTo>
                  <a:pt x="0" y="0"/>
                </a:moveTo>
                <a:cubicBezTo>
                  <a:pt x="155467" y="35038"/>
                  <a:pt x="159871" y="75038"/>
                  <a:pt x="13211" y="120000"/>
                </a:cubicBezTo>
              </a:path>
            </a:pathLst>
          </a:custGeom>
          <a:noFill/>
          <a:ln w="50800" cap="flat" cmpd="sng">
            <a:solidFill>
              <a:srgbClr val="000000"/>
            </a:solidFill>
            <a:prstDash val="solid"/>
            <a:miter/>
            <a:headEnd type="none" w="med" len="med"/>
            <a:tailEnd type="none" w="med" len="med"/>
          </a:ln>
        </p:spPr>
        <p:txBody>
          <a:bodyPr lIns="68575" tIns="34275" rIns="68575" bIns="34275" anchor="t" anchorCtr="0">
            <a:noAutofit/>
          </a:bodyPr>
          <a:lstStyle/>
          <a:p>
            <a:pPr marL="0" marR="0" lvl="0" indent="0" algn="l" rtl="0">
              <a:spcBef>
                <a:spcPts val="0"/>
              </a:spcBef>
              <a:buNone/>
            </a:pPr>
            <a:endParaRPr sz="1400">
              <a:solidFill>
                <a:schemeClr val="dk1"/>
              </a:solidFill>
              <a:latin typeface="Calibri"/>
              <a:ea typeface="Calibri"/>
              <a:cs typeface="Calibri"/>
              <a:sym typeface="Calibri"/>
            </a:endParaRPr>
          </a:p>
        </p:txBody>
      </p:sp>
      <p:pic>
        <p:nvPicPr>
          <p:cNvPr id="484" name="Shape 484"/>
          <p:cNvPicPr preferRelativeResize="0"/>
          <p:nvPr/>
        </p:nvPicPr>
        <p:blipFill rotWithShape="1">
          <a:blip r:embed="rId8">
            <a:alphaModFix/>
          </a:blip>
          <a:srcRect l="23876" t="31963" r="23876" b="25900"/>
          <a:stretch/>
        </p:blipFill>
        <p:spPr>
          <a:xfrm>
            <a:off x="558129" y="1839482"/>
            <a:ext cx="1022337" cy="493372"/>
          </a:xfrm>
          <a:prstGeom prst="rect">
            <a:avLst/>
          </a:prstGeom>
          <a:noFill/>
          <a:ln>
            <a:noFill/>
          </a:ln>
        </p:spPr>
      </p:pic>
      <p:pic>
        <p:nvPicPr>
          <p:cNvPr id="485" name="Shape 485"/>
          <p:cNvPicPr preferRelativeResize="0"/>
          <p:nvPr/>
        </p:nvPicPr>
        <p:blipFill rotWithShape="1">
          <a:blip r:embed="rId9">
            <a:alphaModFix/>
          </a:blip>
          <a:srcRect/>
          <a:stretch/>
        </p:blipFill>
        <p:spPr>
          <a:xfrm>
            <a:off x="7089498" y="4170807"/>
            <a:ext cx="1936119" cy="840828"/>
          </a:xfrm>
          <a:prstGeom prst="rect">
            <a:avLst/>
          </a:prstGeom>
          <a:noFill/>
          <a:ln>
            <a:noFill/>
          </a:ln>
        </p:spPr>
      </p:pic>
      <p:pic>
        <p:nvPicPr>
          <p:cNvPr id="486" name="Shape 486"/>
          <p:cNvPicPr preferRelativeResize="0"/>
          <p:nvPr/>
        </p:nvPicPr>
        <p:blipFill rotWithShape="1">
          <a:blip r:embed="rId10">
            <a:alphaModFix/>
          </a:blip>
          <a:srcRect/>
          <a:stretch/>
        </p:blipFill>
        <p:spPr>
          <a:xfrm>
            <a:off x="5270309" y="4170807"/>
            <a:ext cx="1704974" cy="885825"/>
          </a:xfrm>
          <a:prstGeom prst="rect">
            <a:avLst/>
          </a:prstGeom>
          <a:noFill/>
          <a:ln>
            <a:noFill/>
          </a:ln>
        </p:spPr>
      </p:pic>
      <p:pic>
        <p:nvPicPr>
          <p:cNvPr id="487" name="Shape 487"/>
          <p:cNvPicPr preferRelativeResize="0"/>
          <p:nvPr/>
        </p:nvPicPr>
        <p:blipFill rotWithShape="1">
          <a:blip r:embed="rId11">
            <a:alphaModFix/>
          </a:blip>
          <a:srcRect/>
          <a:stretch/>
        </p:blipFill>
        <p:spPr>
          <a:xfrm>
            <a:off x="2879777" y="2165521"/>
            <a:ext cx="3065699" cy="2372699"/>
          </a:xfrm>
          <a:prstGeom prst="rect">
            <a:avLst/>
          </a:prstGeom>
          <a:noFill/>
          <a:ln>
            <a:noFill/>
          </a:ln>
        </p:spPr>
      </p:pic>
      <p:pic>
        <p:nvPicPr>
          <p:cNvPr id="488" name="Shape 488"/>
          <p:cNvPicPr preferRelativeResize="0"/>
          <p:nvPr/>
        </p:nvPicPr>
        <p:blipFill rotWithShape="1">
          <a:blip r:embed="rId12">
            <a:alphaModFix/>
          </a:blip>
          <a:srcRect/>
          <a:stretch/>
        </p:blipFill>
        <p:spPr>
          <a:xfrm>
            <a:off x="3691113" y="1027981"/>
            <a:ext cx="1443000" cy="585900"/>
          </a:xfrm>
          <a:prstGeom prst="rect">
            <a:avLst/>
          </a:prstGeom>
          <a:noFill/>
          <a:ln>
            <a:noFill/>
          </a:ln>
        </p:spPr>
      </p:pic>
      <p:cxnSp>
        <p:nvCxnSpPr>
          <p:cNvPr id="489" name="Shape 489"/>
          <p:cNvCxnSpPr>
            <a:stCxn id="488" idx="2"/>
            <a:endCxn id="487" idx="0"/>
          </p:cNvCxnSpPr>
          <p:nvPr/>
        </p:nvCxnSpPr>
        <p:spPr>
          <a:xfrm>
            <a:off x="4412613" y="1613881"/>
            <a:ext cx="0" cy="5517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Shape 494"/>
          <p:cNvPicPr preferRelativeResize="0"/>
          <p:nvPr/>
        </p:nvPicPr>
        <p:blipFill>
          <a:blip r:embed="rId3">
            <a:alphaModFix/>
          </a:blip>
          <a:stretch>
            <a:fillRect/>
          </a:stretch>
        </p:blipFill>
        <p:spPr>
          <a:xfrm>
            <a:off x="1183314" y="0"/>
            <a:ext cx="6777372" cy="5143501"/>
          </a:xfrm>
          <a:prstGeom prst="rect">
            <a:avLst/>
          </a:prstGeom>
          <a:noFill/>
          <a:ln>
            <a:noFill/>
          </a:ln>
        </p:spPr>
      </p:pic>
      <p:pic>
        <p:nvPicPr>
          <p:cNvPr id="495" name="Shape 495"/>
          <p:cNvPicPr preferRelativeResize="0"/>
          <p:nvPr/>
        </p:nvPicPr>
        <p:blipFill>
          <a:blip r:embed="rId4">
            <a:alphaModFix/>
          </a:blip>
          <a:stretch>
            <a:fillRect/>
          </a:stretch>
        </p:blipFill>
        <p:spPr>
          <a:xfrm>
            <a:off x="115625" y="4317124"/>
            <a:ext cx="756176" cy="756176"/>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Shape 50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Possible Improvements</a:t>
            </a:r>
          </a:p>
        </p:txBody>
      </p:sp>
      <p:sp>
        <p:nvSpPr>
          <p:cNvPr id="501" name="Shape 501"/>
          <p:cNvSpPr txBox="1">
            <a:spLocks noGrp="1"/>
          </p:cNvSpPr>
          <p:nvPr>
            <p:ph type="body" idx="1"/>
          </p:nvPr>
        </p:nvSpPr>
        <p:spPr>
          <a:xfrm>
            <a:off x="311700" y="1152475"/>
            <a:ext cx="4285200" cy="3416400"/>
          </a:xfrm>
          <a:prstGeom prst="rect">
            <a:avLst/>
          </a:prstGeom>
        </p:spPr>
        <p:txBody>
          <a:bodyPr lIns="91425" tIns="91425" rIns="91425" bIns="91425" anchor="t" anchorCtr="0">
            <a:noAutofit/>
          </a:bodyPr>
          <a:lstStyle/>
          <a:p>
            <a:pPr lvl="0">
              <a:spcBef>
                <a:spcPts val="0"/>
              </a:spcBef>
              <a:buNone/>
            </a:pPr>
            <a:r>
              <a:rPr lang="en" b="1"/>
              <a:t>Streaming and Big Data analytics</a:t>
            </a:r>
          </a:p>
          <a:p>
            <a:pPr marL="457200" lvl="0" indent="-228600" rtl="0">
              <a:spcBef>
                <a:spcPts val="0"/>
              </a:spcBef>
              <a:buChar char="-"/>
            </a:pPr>
            <a:r>
              <a:rPr lang="en"/>
              <a:t>Any useful ingestion of HDF data into cluster requires ETL pipeline</a:t>
            </a:r>
          </a:p>
          <a:p>
            <a:pPr marL="457200" lvl="0" indent="-228600" rtl="0">
              <a:spcBef>
                <a:spcPts val="0"/>
              </a:spcBef>
              <a:buChar char="-"/>
            </a:pPr>
            <a:r>
              <a:rPr lang="en"/>
              <a:t>For some tools, computation cannot move close to the data, streaming support is necessary in such cases</a:t>
            </a:r>
          </a:p>
          <a:p>
            <a:pPr marL="457200" lvl="0" indent="-228600">
              <a:spcBef>
                <a:spcPts val="0"/>
              </a:spcBef>
              <a:buChar char="-"/>
            </a:pPr>
            <a:r>
              <a:rPr lang="en"/>
              <a:t>Optimal read/write on cloud storage</a:t>
            </a:r>
          </a:p>
          <a:p>
            <a:pPr lvl="0" rtl="0">
              <a:spcBef>
                <a:spcPts val="0"/>
              </a:spcBef>
              <a:buNone/>
            </a:pPr>
            <a:endParaRPr/>
          </a:p>
          <a:p>
            <a:pPr lvl="0">
              <a:spcBef>
                <a:spcPts val="0"/>
              </a:spcBef>
              <a:buNone/>
            </a:pPr>
            <a:endParaRPr/>
          </a:p>
        </p:txBody>
      </p:sp>
      <p:sp>
        <p:nvSpPr>
          <p:cNvPr id="502" name="Shape 502"/>
          <p:cNvSpPr txBox="1">
            <a:spLocks noGrp="1"/>
          </p:cNvSpPr>
          <p:nvPr>
            <p:ph type="body" idx="1"/>
          </p:nvPr>
        </p:nvSpPr>
        <p:spPr>
          <a:xfrm>
            <a:off x="4578900" y="1152475"/>
            <a:ext cx="4285200" cy="3416400"/>
          </a:xfrm>
          <a:prstGeom prst="rect">
            <a:avLst/>
          </a:prstGeom>
        </p:spPr>
        <p:txBody>
          <a:bodyPr lIns="91425" tIns="91425" rIns="91425" bIns="91425" anchor="t" anchorCtr="0">
            <a:noAutofit/>
          </a:bodyPr>
          <a:lstStyle/>
          <a:p>
            <a:pPr lvl="0" rtl="0">
              <a:spcBef>
                <a:spcPts val="0"/>
              </a:spcBef>
              <a:buNone/>
            </a:pPr>
            <a:r>
              <a:rPr lang="en" b="1"/>
              <a:t>Web-Support</a:t>
            </a:r>
          </a:p>
          <a:p>
            <a:pPr marL="457200" lvl="0" indent="-228600" rtl="0">
              <a:spcBef>
                <a:spcPts val="0"/>
              </a:spcBef>
              <a:buChar char="-"/>
            </a:pPr>
            <a:r>
              <a:rPr lang="en"/>
              <a:t>More tools and projects are moving to support web-enabled data analysis and visualization</a:t>
            </a:r>
          </a:p>
          <a:p>
            <a:pPr marL="457200" lvl="0" indent="-228600" rtl="0">
              <a:spcBef>
                <a:spcPts val="0"/>
              </a:spcBef>
              <a:buChar char="-"/>
            </a:pPr>
            <a:r>
              <a:rPr lang="en"/>
              <a:t>Pure JS implementation if possible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Summary</a:t>
            </a:r>
          </a:p>
        </p:txBody>
      </p:sp>
      <p:sp>
        <p:nvSpPr>
          <p:cNvPr id="508" name="Shape 50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355600" rtl="0">
              <a:spcBef>
                <a:spcPts val="0"/>
              </a:spcBef>
              <a:buSzPct val="100000"/>
              <a:buChar char="●"/>
            </a:pPr>
            <a:r>
              <a:rPr lang="en" sz="2000"/>
              <a:t>HDF is widely data format for scientific computing, climate/geospatial visualization, and in other domains at Kitware</a:t>
            </a:r>
          </a:p>
          <a:p>
            <a:pPr marL="457200" lvl="0" indent="-355600" rtl="0">
              <a:spcBef>
                <a:spcPts val="0"/>
              </a:spcBef>
              <a:buSzPct val="100000"/>
              <a:buChar char="●"/>
            </a:pPr>
            <a:r>
              <a:rPr lang="en" sz="2000"/>
              <a:t>Recently we have started using HDF for information visualization </a:t>
            </a:r>
          </a:p>
          <a:p>
            <a:pPr marL="457200" lvl="0" indent="-355600" rtl="0">
              <a:spcBef>
                <a:spcPts val="0"/>
              </a:spcBef>
              <a:buSzPct val="100000"/>
              <a:buChar char="●"/>
            </a:pPr>
            <a:r>
              <a:rPr lang="en" sz="2000"/>
              <a:t>We are looking forward to HDF usage on cloud and web-environment</a:t>
            </a:r>
          </a:p>
          <a:p>
            <a:pPr marL="457200" lvl="0" indent="-355600" rtl="0">
              <a:spcBef>
                <a:spcPts val="0"/>
              </a:spcBef>
              <a:buSzPct val="100000"/>
              <a:buChar char="●"/>
            </a:pPr>
            <a:r>
              <a:rPr lang="en" sz="2000"/>
              <a:t>Kitware is always looking for strong open source collaborations and is committed to push open-source scientific computing to its next level</a:t>
            </a:r>
          </a:p>
          <a:p>
            <a:pPr lvl="0">
              <a:spcBef>
                <a:spcPts val="0"/>
              </a:spcBef>
              <a:buNone/>
            </a:pPr>
            <a:endParaRPr sz="20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Shape 51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Information</a:t>
            </a:r>
          </a:p>
        </p:txBody>
      </p:sp>
      <p:sp>
        <p:nvSpPr>
          <p:cNvPr id="514" name="Shape 514"/>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lgn="l" rtl="0">
              <a:spcBef>
                <a:spcPts val="0"/>
              </a:spcBef>
              <a:buNone/>
            </a:pPr>
            <a:r>
              <a:rPr lang="en" sz="1400">
                <a:solidFill>
                  <a:schemeClr val="dk1"/>
                </a:solidFill>
              </a:rPr>
              <a:t>Aashish Chaudhary: </a:t>
            </a:r>
            <a:r>
              <a:rPr lang="en" sz="1400" u="sng">
                <a:solidFill>
                  <a:schemeClr val="hlink"/>
                </a:solidFill>
                <a:hlinkClick r:id="rId3"/>
              </a:rPr>
              <a:t>aashish.chaudhary@kitware.com</a:t>
            </a:r>
          </a:p>
          <a:p>
            <a:pPr lvl="0" algn="l" rtl="0">
              <a:spcBef>
                <a:spcPts val="0"/>
              </a:spcBef>
              <a:buNone/>
            </a:pPr>
            <a:r>
              <a:rPr lang="en" sz="1400">
                <a:solidFill>
                  <a:schemeClr val="dk1"/>
                </a:solidFill>
              </a:rPr>
              <a:t>LinkedIn: </a:t>
            </a:r>
            <a:r>
              <a:rPr lang="en" sz="1400" u="sng">
                <a:solidFill>
                  <a:schemeClr val="hlink"/>
                </a:solidFill>
                <a:highlight>
                  <a:srgbClr val="FFFFFF"/>
                </a:highlight>
                <a:hlinkClick r:id="rId4"/>
              </a:rPr>
              <a:t>www.linkedin.com/in/aachaudhary</a:t>
            </a:r>
          </a:p>
          <a:p>
            <a:pPr lvl="0" algn="l" rtl="0">
              <a:spcBef>
                <a:spcPts val="0"/>
              </a:spcBef>
              <a:buNone/>
            </a:pPr>
            <a:r>
              <a:rPr lang="en" sz="1400">
                <a:solidFill>
                  <a:schemeClr val="dk1"/>
                </a:solidFill>
              </a:rPr>
              <a:t>Kitware: </a:t>
            </a:r>
            <a:r>
              <a:rPr lang="en" sz="1400" u="sng">
                <a:solidFill>
                  <a:schemeClr val="hlink"/>
                </a:solidFill>
                <a:hlinkClick r:id="rId5"/>
              </a:rPr>
              <a:t>http://www.kitware.com</a:t>
            </a:r>
          </a:p>
          <a:p>
            <a:pPr lvl="0" algn="l" rtl="0">
              <a:spcBef>
                <a:spcPts val="0"/>
              </a:spcBef>
              <a:buNone/>
            </a:pPr>
            <a:r>
              <a:rPr lang="en" sz="1400">
                <a:solidFill>
                  <a:schemeClr val="dk1"/>
                </a:solidFill>
              </a:rPr>
              <a:t>NASA-NEX: </a:t>
            </a:r>
            <a:r>
              <a:rPr lang="en" sz="1400" u="sng">
                <a:solidFill>
                  <a:schemeClr val="hlink"/>
                </a:solidFill>
                <a:hlinkClick r:id="rId6"/>
              </a:rPr>
              <a:t>https://nex.nasa.gov/nex</a:t>
            </a:r>
          </a:p>
          <a:p>
            <a:pPr lvl="0" algn="l" rtl="0">
              <a:spcBef>
                <a:spcPts val="0"/>
              </a:spcBef>
              <a:buNone/>
            </a:pPr>
            <a:r>
              <a:rPr lang="en" sz="1400">
                <a:solidFill>
                  <a:schemeClr val="dk1"/>
                </a:solidFill>
              </a:rPr>
              <a:t>Kitware-AIST: </a:t>
            </a:r>
            <a:r>
              <a:rPr lang="en" sz="1400" u="sng">
                <a:solidFill>
                  <a:schemeClr val="hlink"/>
                </a:solidFill>
                <a:hlinkClick r:id="rId7"/>
              </a:rPr>
              <a:t>https://github.com/OpenGeoscience/nex</a:t>
            </a:r>
          </a:p>
          <a:p>
            <a:pPr lvl="0" algn="l" rtl="0">
              <a:spcBef>
                <a:spcPts val="0"/>
              </a:spcBef>
              <a:buNone/>
            </a:pPr>
            <a:r>
              <a:rPr lang="en" sz="1400">
                <a:solidFill>
                  <a:schemeClr val="dk1"/>
                </a:solidFill>
              </a:rPr>
              <a:t>HPC Cloud : </a:t>
            </a:r>
            <a:r>
              <a:rPr lang="en" sz="1400" u="sng">
                <a:solidFill>
                  <a:schemeClr val="hlink"/>
                </a:solidFill>
                <a:hlinkClick r:id="rId8"/>
              </a:rPr>
              <a:t>http://www.kitware.com/publications/item/view/1784</a:t>
            </a:r>
          </a:p>
          <a:p>
            <a:pPr lvl="0" algn="l" rtl="0">
              <a:spcBef>
                <a:spcPts val="0"/>
              </a:spcBef>
              <a:buNone/>
            </a:pPr>
            <a:r>
              <a:rPr lang="en" sz="1400">
                <a:solidFill>
                  <a:schemeClr val="dk1"/>
                </a:solidFill>
              </a:rPr>
              <a:t>HPCloud Github: </a:t>
            </a:r>
            <a:r>
              <a:rPr lang="en" sz="1400" u="sng">
                <a:solidFill>
                  <a:schemeClr val="hlink"/>
                </a:solidFill>
                <a:hlinkClick r:id="rId9"/>
              </a:rPr>
              <a:t>https://github.com/Kitware/HPCCloud</a:t>
            </a:r>
          </a:p>
          <a:p>
            <a:pPr lvl="0" algn="l" rtl="0">
              <a:spcBef>
                <a:spcPts val="0"/>
              </a:spcBef>
              <a:buNone/>
            </a:pPr>
            <a:endParaRPr sz="1400">
              <a:solidFill>
                <a:schemeClr val="dk1"/>
              </a:solidFill>
            </a:endParaRPr>
          </a:p>
          <a:p>
            <a:pPr lvl="0" algn="l">
              <a:spcBef>
                <a:spcPts val="0"/>
              </a:spcBef>
              <a:buNone/>
            </a:pPr>
            <a:endParaRPr sz="1400">
              <a:solidFill>
                <a:schemeClr val="dk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731</Words>
  <Application>Microsoft Macintosh PowerPoint</Application>
  <PresentationFormat>On-screen Show (16:9)</PresentationFormat>
  <Paragraphs>101</Paragraphs>
  <Slides>18</Slides>
  <Notes>18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Arial</vt:lpstr>
      <vt:lpstr>Calibri</vt:lpstr>
      <vt:lpstr>Helvetica Neue</vt:lpstr>
      <vt:lpstr>Droid Serif</vt:lpstr>
      <vt:lpstr>Nunito</vt:lpstr>
      <vt:lpstr>simple-light-2</vt:lpstr>
      <vt:lpstr>White</vt:lpstr>
      <vt:lpstr>Office Theme</vt:lpstr>
      <vt:lpstr>Scientific Computing and Visualization using HDF July 19th 2016 Durham, NC </vt:lpstr>
      <vt:lpstr>What We Do at Kitware?  0pen Source and Open Data is strongly encouraged and practised at Kitware </vt:lpstr>
      <vt:lpstr>It started with VTK</vt:lpstr>
      <vt:lpstr>Parallel Processing and Rendering - Paraview</vt:lpstr>
      <vt:lpstr>Computer Vision</vt:lpstr>
      <vt:lpstr>Medical Computing</vt:lpstr>
      <vt:lpstr>Community Adaptation</vt:lpstr>
      <vt:lpstr>HDF at Kitware </vt:lpstr>
      <vt:lpstr>ACME </vt:lpstr>
      <vt:lpstr>OpenNEX</vt:lpstr>
      <vt:lpstr>PowerPoint Presentation</vt:lpstr>
      <vt:lpstr>PowerPoint Presentation</vt:lpstr>
      <vt:lpstr>PowerPoint Presentation</vt:lpstr>
      <vt:lpstr>PowerPoint Presentation</vt:lpstr>
      <vt:lpstr>PowerPoint Presentation</vt:lpstr>
      <vt:lpstr>Possible Improvements</vt:lpstr>
      <vt:lpstr>Summary</vt:lpstr>
      <vt:lpstr>Information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Computing and Visualization using HDF July 19th 2016 Durham, NC </dc:title>
  <cp:lastModifiedBy>ESIP Federation</cp:lastModifiedBy>
  <cp:revision>1</cp:revision>
  <dcterms:modified xsi:type="dcterms:W3CDTF">2016-07-19T16:34:55Z</dcterms:modified>
</cp:coreProperties>
</file>