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3"/>
  </p:notesMasterIdLst>
  <p:sldIdLst>
    <p:sldId id="256" r:id="rId2"/>
    <p:sldId id="279" r:id="rId3"/>
    <p:sldId id="258" r:id="rId4"/>
    <p:sldId id="259" r:id="rId5"/>
    <p:sldId id="287" r:id="rId6"/>
    <p:sldId id="288" r:id="rId7"/>
    <p:sldId id="260" r:id="rId8"/>
    <p:sldId id="262" r:id="rId9"/>
    <p:sldId id="263" r:id="rId10"/>
    <p:sldId id="265" r:id="rId11"/>
    <p:sldId id="280" r:id="rId12"/>
    <p:sldId id="278" r:id="rId13"/>
    <p:sldId id="273" r:id="rId14"/>
    <p:sldId id="261" r:id="rId15"/>
    <p:sldId id="276" r:id="rId16"/>
    <p:sldId id="277" r:id="rId17"/>
    <p:sldId id="274" r:id="rId18"/>
    <p:sldId id="267" r:id="rId19"/>
    <p:sldId id="275" r:id="rId20"/>
    <p:sldId id="272" r:id="rId21"/>
    <p:sldId id="282" r:id="rId22"/>
    <p:sldId id="281" r:id="rId23"/>
    <p:sldId id="283" r:id="rId24"/>
    <p:sldId id="284" r:id="rId25"/>
    <p:sldId id="285" r:id="rId26"/>
    <p:sldId id="286" r:id="rId27"/>
    <p:sldId id="269" r:id="rId28"/>
    <p:sldId id="289" r:id="rId29"/>
    <p:sldId id="290" r:id="rId30"/>
    <p:sldId id="291" r:id="rId31"/>
    <p:sldId id="270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B9B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4"/>
    <p:restoredTop sz="94505"/>
  </p:normalViewPr>
  <p:slideViewPr>
    <p:cSldViewPr snapToGrid="0" snapToObjects="1">
      <p:cViewPr varScale="1">
        <p:scale>
          <a:sx n="120" d="100"/>
          <a:sy n="120" d="100"/>
        </p:scale>
        <p:origin x="24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notesMaster" Target="notesMasters/notesMaster1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A2B044-942C-4C42-B18B-AB5E4220F9A2}" type="datetimeFigureOut">
              <a:rPr lang="en-US" smtClean="0"/>
              <a:t>7/19/16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6A53E2-D15A-4648-85BF-A8B79B16E8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5864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Mention Andrew’s talk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6A53E2-D15A-4648-85BF-A8B79B16E8C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8955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E1550-AC1A-144F-B37C-587EA50673C6}" type="datetimeFigureOut">
              <a:rPr lang="en-US" smtClean="0"/>
              <a:t>7/19/16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E3038-D6DC-C846-ACCD-457044B1A1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5953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E1550-AC1A-144F-B37C-587EA50673C6}" type="datetimeFigureOut">
              <a:rPr lang="en-US" smtClean="0"/>
              <a:t>7/19/16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E3038-D6DC-C846-ACCD-457044B1A1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7054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E1550-AC1A-144F-B37C-587EA50673C6}" type="datetimeFigureOut">
              <a:rPr lang="en-US" smtClean="0"/>
              <a:t>7/19/16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E3038-D6DC-C846-ACCD-457044B1A1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631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E1550-AC1A-144F-B37C-587EA50673C6}" type="datetimeFigureOut">
              <a:rPr lang="en-US" smtClean="0"/>
              <a:t>7/19/16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E3038-D6DC-C846-ACCD-457044B1A1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5181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E1550-AC1A-144F-B37C-587EA50673C6}" type="datetimeFigureOut">
              <a:rPr lang="en-US" smtClean="0"/>
              <a:t>7/19/16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E3038-D6DC-C846-ACCD-457044B1A1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933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E1550-AC1A-144F-B37C-587EA50673C6}" type="datetimeFigureOut">
              <a:rPr lang="en-US" smtClean="0"/>
              <a:t>7/19/16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E3038-D6DC-C846-ACCD-457044B1A1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0034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E1550-AC1A-144F-B37C-587EA50673C6}" type="datetimeFigureOut">
              <a:rPr lang="en-US" smtClean="0"/>
              <a:t>7/19/16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E3038-D6DC-C846-ACCD-457044B1A1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1603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E1550-AC1A-144F-B37C-587EA50673C6}" type="datetimeFigureOut">
              <a:rPr lang="en-US" smtClean="0"/>
              <a:t>7/19/16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E3038-D6DC-C846-ACCD-457044B1A1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5502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E1550-AC1A-144F-B37C-587EA50673C6}" type="datetimeFigureOut">
              <a:rPr lang="en-US" smtClean="0"/>
              <a:t>7/19/16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E3038-D6DC-C846-ACCD-457044B1A1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1106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E1550-AC1A-144F-B37C-587EA50673C6}" type="datetimeFigureOut">
              <a:rPr lang="en-US" smtClean="0"/>
              <a:t>7/19/16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E3038-D6DC-C846-ACCD-457044B1A1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6334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E1550-AC1A-144F-B37C-587EA50673C6}" type="datetimeFigureOut">
              <a:rPr lang="en-US" smtClean="0"/>
              <a:t>7/19/16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E3038-D6DC-C846-ACCD-457044B1A1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1018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FE1550-AC1A-144F-B37C-587EA50673C6}" type="datetimeFigureOut">
              <a:rPr lang="en-US" smtClean="0"/>
              <a:t>7/19/16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AE3038-D6DC-C846-ACCD-457044B1A1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52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NULL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github.com/HDFGroup/h5serv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github.com/HDFGroup/h5pyd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4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9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4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h5serv.readthedocs.io/" TargetMode="External"/><Relationship Id="rId4" Type="http://schemas.openxmlformats.org/officeDocument/2006/relationships/hyperlink" Target="https://github.com/HDFGroup/h5pyd" TargetMode="External"/><Relationship Id="rId5" Type="http://schemas.openxmlformats.org/officeDocument/2006/relationships/hyperlink" Target="https://www.hdfgroup.org/pubs/papers/RESTful_HDF5.pdf" TargetMode="External"/><Relationship Id="rId6" Type="http://schemas.openxmlformats.org/officeDocument/2006/relationships/hyperlink" Target="https://nex.nasa.gov/nex/static/htdocs/site/extra/opennex/" TargetMode="External"/><Relationship Id="rId7" Type="http://schemas.openxmlformats.org/officeDocument/2006/relationships/hyperlink" Target="https://hdfgroup.org/wp/2015/04/hdf5-for-the-web-hdf-server/" TargetMode="External"/><Relationship Id="rId8" Type="http://schemas.openxmlformats.org/officeDocument/2006/relationships/hyperlink" Target="https://hdfgroup.org/wp/2015/12/serve-protect-web-security-hdf5/" TargetMode="External"/><Relationship Id="rId9" Type="http://schemas.openxmlformats.org/officeDocument/2006/relationships/image" Target="../media/image15.tiff"/><Relationship Id="rId1" Type="http://schemas.openxmlformats.org/officeDocument/2006/relationships/slideLayout" Target="../slideLayouts/slideLayout6.xml"/><Relationship Id="rId2" Type="http://schemas.openxmlformats.org/officeDocument/2006/relationships/hyperlink" Target="https://github.com/HDFGroup/h5ser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HDF Cloud Services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608455"/>
          </a:xfrm>
        </p:spPr>
        <p:txBody>
          <a:bodyPr/>
          <a:lstStyle/>
          <a:p>
            <a:r>
              <a:rPr lang="en-US" dirty="0" smtClean="0"/>
              <a:t>Moving HDF5 to the Cloud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116419" y="5143903"/>
            <a:ext cx="36150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John Readey</a:t>
            </a:r>
          </a:p>
          <a:p>
            <a:r>
              <a:rPr lang="en-US" dirty="0" smtClean="0"/>
              <a:t>The HDF Group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7670" y="5016307"/>
            <a:ext cx="2678806" cy="90152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16419" y="5790234"/>
            <a:ext cx="23132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 smtClean="0"/>
              <a:t>jreadey@hdfgroup.org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94702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75765" y="1602889"/>
            <a:ext cx="8713694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 smtClean="0"/>
          </a:p>
          <a:p>
            <a:pPr marL="285750" indent="-285750">
              <a:buFont typeface="Arial" charset="0"/>
              <a:buChar char="•"/>
            </a:pPr>
            <a:r>
              <a:rPr lang="en-US" sz="2400" dirty="0" smtClean="0"/>
              <a:t>Brief review of HDF5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400" dirty="0" smtClean="0"/>
              <a:t>Motivation for HDF Cloud Services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400" dirty="0" smtClean="0"/>
              <a:t>The HDF REST API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400" dirty="0" smtClean="0"/>
              <a:t>H5serv – REST API reference implementation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400" dirty="0" smtClean="0"/>
              <a:t>Storage for data in the cloud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400" dirty="0" smtClean="0"/>
              <a:t>HDF Scalable Data Service (HSDS) – HDF at Cloud Scale</a:t>
            </a:r>
          </a:p>
          <a:p>
            <a:pPr marL="285750" indent="-285750">
              <a:buFont typeface="Arial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0541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HDF5?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Depends on your point of view:</a:t>
            </a:r>
          </a:p>
          <a:p>
            <a:r>
              <a:rPr lang="en-US" dirty="0"/>
              <a:t>a</a:t>
            </a:r>
            <a:r>
              <a:rPr lang="en-US" dirty="0" smtClean="0"/>
              <a:t> C-API</a:t>
            </a:r>
          </a:p>
          <a:p>
            <a:r>
              <a:rPr lang="en-US" dirty="0" smtClean="0"/>
              <a:t>a File Format</a:t>
            </a:r>
          </a:p>
          <a:p>
            <a:r>
              <a:rPr lang="en-US" dirty="0"/>
              <a:t>a</a:t>
            </a:r>
            <a:r>
              <a:rPr lang="en-US" dirty="0" smtClean="0"/>
              <a:t> data model</a:t>
            </a:r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3800" y="2320290"/>
            <a:ext cx="6350000" cy="35687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88931" y="4674772"/>
            <a:ext cx="425065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>
                <a:solidFill>
                  <a:schemeClr val="accent6">
                    <a:lumMod val="75000"/>
                  </a:schemeClr>
                </a:solidFill>
              </a:rPr>
              <a:t>Think of HDF5 as a file system</a:t>
            </a:r>
          </a:p>
          <a:p>
            <a:r>
              <a:rPr lang="en-US" sz="2400" i="1" dirty="0">
                <a:solidFill>
                  <a:schemeClr val="accent6">
                    <a:lumMod val="75000"/>
                  </a:schemeClr>
                </a:solidFill>
              </a:rPr>
              <a:t>w</a:t>
            </a:r>
            <a:r>
              <a:rPr lang="en-US" sz="2400" i="1" dirty="0" smtClean="0">
                <a:solidFill>
                  <a:schemeClr val="accent6">
                    <a:lumMod val="75000"/>
                  </a:schemeClr>
                </a:solidFill>
              </a:rPr>
              <a:t>ithin a file.</a:t>
            </a:r>
          </a:p>
          <a:p>
            <a:r>
              <a:rPr lang="en-US" sz="2400" i="1" dirty="0" smtClean="0">
                <a:solidFill>
                  <a:schemeClr val="accent6">
                    <a:lumMod val="75000"/>
                  </a:schemeClr>
                </a:solidFill>
              </a:rPr>
              <a:t>With chunking and compression.</a:t>
            </a:r>
          </a:p>
          <a:p>
            <a:r>
              <a:rPr lang="en-US" sz="2400" i="1" dirty="0" smtClean="0">
                <a:solidFill>
                  <a:schemeClr val="accent6">
                    <a:lumMod val="75000"/>
                  </a:schemeClr>
                </a:solidFill>
              </a:rPr>
              <a:t>Add </a:t>
            </a:r>
            <a:r>
              <a:rPr lang="en-US" sz="2400" i="1" dirty="0" err="1" smtClean="0">
                <a:solidFill>
                  <a:schemeClr val="accent6">
                    <a:lumMod val="75000"/>
                  </a:schemeClr>
                </a:solidFill>
              </a:rPr>
              <a:t>NumPy</a:t>
            </a:r>
            <a:r>
              <a:rPr lang="en-US" sz="2400" i="1" dirty="0" smtClean="0">
                <a:solidFill>
                  <a:schemeClr val="accent6">
                    <a:lumMod val="75000"/>
                  </a:schemeClr>
                </a:solidFill>
              </a:rPr>
              <a:t> style data selection.</a:t>
            </a:r>
            <a:endParaRPr lang="en-US" sz="2400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35702" y="6090117"/>
            <a:ext cx="42452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>
                <a:solidFill>
                  <a:schemeClr val="accent6">
                    <a:lumMod val="75000"/>
                  </a:schemeClr>
                </a:solidFill>
              </a:rPr>
              <a:t>Note: NetCDF4 </a:t>
            </a:r>
            <a:r>
              <a:rPr lang="en-US" sz="2400" i="1" smtClean="0">
                <a:solidFill>
                  <a:schemeClr val="accent6">
                    <a:lumMod val="75000"/>
                  </a:schemeClr>
                </a:solidFill>
              </a:rPr>
              <a:t>Is based on HDF5</a:t>
            </a:r>
            <a:endParaRPr lang="en-US" sz="2400" i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023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HDF5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5641" y="1588676"/>
            <a:ext cx="8847641" cy="2702625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300" dirty="0" smtClean="0"/>
              <a:t>Some nice things about HDF5:</a:t>
            </a:r>
          </a:p>
          <a:p>
            <a:r>
              <a:rPr lang="en-US" sz="3300" dirty="0" smtClean="0"/>
              <a:t>Sophisticated type system</a:t>
            </a:r>
          </a:p>
          <a:p>
            <a:r>
              <a:rPr lang="en-US" sz="3300" dirty="0" smtClean="0"/>
              <a:t>Highly portable binary format</a:t>
            </a:r>
          </a:p>
          <a:p>
            <a:r>
              <a:rPr lang="en-US" sz="3300" dirty="0" smtClean="0"/>
              <a:t>Hierarchal objects (directed graph)</a:t>
            </a:r>
          </a:p>
          <a:p>
            <a:r>
              <a:rPr lang="en-US" sz="3300" dirty="0" smtClean="0"/>
              <a:t>Compression</a:t>
            </a:r>
          </a:p>
          <a:p>
            <a:r>
              <a:rPr lang="en-US" sz="3300" dirty="0" smtClean="0"/>
              <a:t>Fast data slicing/reduction</a:t>
            </a:r>
          </a:p>
          <a:p>
            <a:r>
              <a:rPr lang="en-US" sz="3300" dirty="0" smtClean="0"/>
              <a:t>Attributes</a:t>
            </a:r>
          </a:p>
          <a:p>
            <a:r>
              <a:rPr lang="en-US" sz="3300" dirty="0" smtClean="0"/>
              <a:t>Bindings for C, Fortran, Java, Python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05641" y="4291301"/>
            <a:ext cx="830085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Things HDF5 doesn’t do (out of the box):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Scalable analytics (other than MPI)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Distributed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Multiple writer/multiple reader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Fine level access control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Query/search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Web accessible</a:t>
            </a:r>
          </a:p>
        </p:txBody>
      </p:sp>
    </p:spTree>
    <p:extLst>
      <p:ext uri="{BB962C8B-B14F-4D97-AF65-F5344CB8AC3E}">
        <p14:creationId xmlns:p14="http://schemas.microsoft.com/office/powerpoint/2010/main" val="1448703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HDF in the Cloud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can provide a cost-effective infrastructure</a:t>
            </a:r>
          </a:p>
          <a:p>
            <a:pPr lvl="1"/>
            <a:r>
              <a:rPr lang="en-US" dirty="0" smtClean="0"/>
              <a:t>Pay for what you use vs pay for what you may need</a:t>
            </a:r>
          </a:p>
          <a:p>
            <a:pPr lvl="1"/>
            <a:r>
              <a:rPr lang="en-US" dirty="0" smtClean="0"/>
              <a:t>Lower overhead: no hard ware setup/network configuration, etc.</a:t>
            </a:r>
          </a:p>
          <a:p>
            <a:r>
              <a:rPr lang="en-US" dirty="0" smtClean="0"/>
              <a:t>Potentially can benefit from cloud-based technologies:</a:t>
            </a:r>
          </a:p>
          <a:p>
            <a:pPr lvl="1"/>
            <a:r>
              <a:rPr lang="en-US" dirty="0" smtClean="0"/>
              <a:t>Elastic compute – scale compute resources dynamically</a:t>
            </a:r>
          </a:p>
          <a:p>
            <a:pPr lvl="1"/>
            <a:r>
              <a:rPr lang="en-US" dirty="0" smtClean="0"/>
              <a:t>Object based storage – low cost/built in redundancy</a:t>
            </a:r>
          </a:p>
          <a:p>
            <a:r>
              <a:rPr lang="en-US" dirty="0" smtClean="0"/>
              <a:t>Community platform (potentially)</a:t>
            </a:r>
          </a:p>
          <a:p>
            <a:pPr lvl="1"/>
            <a:r>
              <a:rPr lang="en-US" dirty="0" smtClean="0"/>
              <a:t>Enables interested users to bring their applications to the data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5488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 we need to bring HDF to the cloud?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Define a Web API for HDF</a:t>
            </a:r>
          </a:p>
          <a:p>
            <a:pPr lvl="1"/>
            <a:r>
              <a:rPr lang="en-US" dirty="0" smtClean="0"/>
              <a:t>REST based API vs C API of HDF5</a:t>
            </a:r>
          </a:p>
          <a:p>
            <a:r>
              <a:rPr lang="en-US" dirty="0" smtClean="0"/>
              <a:t>Determine storage medium</a:t>
            </a:r>
          </a:p>
          <a:p>
            <a:pPr lvl="1"/>
            <a:r>
              <a:rPr lang="en-US" dirty="0" smtClean="0"/>
              <a:t>Disk?  Object Storage? NoSQL?</a:t>
            </a:r>
          </a:p>
          <a:p>
            <a:r>
              <a:rPr lang="en-US" dirty="0" smtClean="0"/>
              <a:t>Create Web Service that implements REST API</a:t>
            </a:r>
          </a:p>
          <a:p>
            <a:pPr lvl="1"/>
            <a:r>
              <a:rPr lang="en-US" dirty="0" smtClean="0"/>
              <a:t>Preferably high performance and scalable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41294" y="4961092"/>
            <a:ext cx="8417859" cy="1200329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B050"/>
                </a:solidFill>
              </a:rPr>
              <a:t>REST API and Reference Service are available now (h5serv).</a:t>
            </a:r>
          </a:p>
          <a:p>
            <a:r>
              <a:rPr lang="en-US" sz="2400" dirty="0" smtClean="0">
                <a:solidFill>
                  <a:srgbClr val="00B050"/>
                </a:solidFill>
              </a:rPr>
              <a:t>Work on a scalable service used Object Based Storage has just started.</a:t>
            </a:r>
            <a:endParaRPr lang="en-US" sz="2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6106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an HDF5 Web API?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Motivation to create a web API:</a:t>
            </a:r>
          </a:p>
          <a:p>
            <a:r>
              <a:rPr lang="en-US" dirty="0" smtClean="0"/>
              <a:t>Anywhere reference-able data – </a:t>
            </a:r>
            <a:r>
              <a:rPr lang="en-US" dirty="0" err="1" smtClean="0"/>
              <a:t>ie</a:t>
            </a:r>
            <a:r>
              <a:rPr lang="en-US" dirty="0" smtClean="0"/>
              <a:t> URI</a:t>
            </a:r>
          </a:p>
          <a:p>
            <a:r>
              <a:rPr lang="en-US" dirty="0" smtClean="0"/>
              <a:t>Network Transparency</a:t>
            </a:r>
          </a:p>
          <a:p>
            <a:r>
              <a:rPr lang="en-US" dirty="0" smtClean="0"/>
              <a:t>Clients can be lighter weight</a:t>
            </a:r>
          </a:p>
          <a:p>
            <a:r>
              <a:rPr lang="en-US" dirty="0" smtClean="0"/>
              <a:t>Support Multiple Writer/Multiple Reader</a:t>
            </a:r>
          </a:p>
          <a:p>
            <a:r>
              <a:rPr lang="en-US" dirty="0" smtClean="0"/>
              <a:t>Enable Web UIs</a:t>
            </a:r>
          </a:p>
          <a:p>
            <a:r>
              <a:rPr lang="en-US" dirty="0" smtClean="0"/>
              <a:t>Increased scope for features/performance boosters</a:t>
            </a:r>
          </a:p>
          <a:p>
            <a:pPr lvl="1"/>
            <a:r>
              <a:rPr lang="en-US" dirty="0" smtClean="0"/>
              <a:t>E.g. in memory cache of recently used data </a:t>
            </a:r>
          </a:p>
          <a:p>
            <a:pPr lvl="1"/>
            <a:r>
              <a:rPr lang="en-US" dirty="0" smtClean="0"/>
              <a:t>Transparently support parallelism (e.g. processing requests in a cluster) </a:t>
            </a:r>
          </a:p>
          <a:p>
            <a:pPr lvl="1"/>
            <a:r>
              <a:rPr lang="en-US" dirty="0" smtClean="0"/>
              <a:t>Support alternative storage technologies (e.g. Object Storage)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092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simple diagram of the REST API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051" y="1610832"/>
            <a:ext cx="9144000" cy="455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9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22595"/>
            <a:ext cx="10515600" cy="1325563"/>
          </a:xfrm>
        </p:spPr>
        <p:txBody>
          <a:bodyPr/>
          <a:lstStyle/>
          <a:p>
            <a:r>
              <a:rPr lang="en-US" dirty="0" smtClean="0"/>
              <a:t>What makes it </a:t>
            </a:r>
            <a:r>
              <a:rPr lang="en-US" dirty="0" err="1" smtClean="0"/>
              <a:t>RESTful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38546"/>
            <a:ext cx="10515600" cy="2714477"/>
          </a:xfrm>
        </p:spPr>
        <p:txBody>
          <a:bodyPr/>
          <a:lstStyle/>
          <a:p>
            <a:pPr marL="342900" indent="-342900">
              <a:buFont typeface="Arial" charset="0"/>
              <a:buChar char="•"/>
            </a:pPr>
            <a:r>
              <a:rPr lang="en-US" dirty="0" smtClean="0"/>
              <a:t>Client-server model</a:t>
            </a:r>
          </a:p>
          <a:p>
            <a:pPr marL="342900" indent="-342900">
              <a:buFont typeface="Arial" charset="0"/>
              <a:buChar char="•"/>
            </a:pPr>
            <a:r>
              <a:rPr lang="en-US" dirty="0" smtClean="0"/>
              <a:t>Stateless – (no client context stored on server)</a:t>
            </a:r>
          </a:p>
          <a:p>
            <a:pPr marL="342900" indent="-342900">
              <a:buFont typeface="Arial" charset="0"/>
              <a:buChar char="•"/>
            </a:pPr>
            <a:r>
              <a:rPr lang="en-US" dirty="0" smtClean="0"/>
              <a:t>Cacheable – clients can cache responses</a:t>
            </a:r>
          </a:p>
          <a:p>
            <a:pPr marL="342900" indent="-342900">
              <a:buFont typeface="Arial" charset="0"/>
              <a:buChar char="•"/>
            </a:pPr>
            <a:r>
              <a:rPr lang="en-US" dirty="0" smtClean="0"/>
              <a:t>Resources identified by URIs (datasets, groups, attributes, </a:t>
            </a:r>
            <a:r>
              <a:rPr lang="en-US" dirty="0" err="1" smtClean="0"/>
              <a:t>etc</a:t>
            </a:r>
            <a:r>
              <a:rPr lang="en-US" dirty="0" smtClean="0"/>
              <a:t>)</a:t>
            </a:r>
          </a:p>
          <a:p>
            <a:pPr marL="342900" indent="-342900">
              <a:buFont typeface="Arial" charset="0"/>
              <a:buChar char="•"/>
            </a:pPr>
            <a:r>
              <a:rPr lang="en-US" dirty="0" smtClean="0"/>
              <a:t>Standard HTTP methods and behaviors:</a:t>
            </a:r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4571475"/>
              </p:ext>
            </p:extLst>
          </p:nvPr>
        </p:nvGraphicFramePr>
        <p:xfrm>
          <a:off x="1255824" y="4253023"/>
          <a:ext cx="81280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7135"/>
                <a:gridCol w="701749"/>
                <a:gridCol w="1339702"/>
                <a:gridCol w="4939414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Method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Safe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Idempotent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Description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GET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Get a description of a resource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POST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Create a new resource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PUT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Create a new named resource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DELETE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Delete a resource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5234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1605" y="59801"/>
            <a:ext cx="6633001" cy="865232"/>
          </a:xfrm>
        </p:spPr>
        <p:txBody>
          <a:bodyPr/>
          <a:lstStyle/>
          <a:p>
            <a:r>
              <a:rPr lang="en-US" dirty="0" smtClean="0"/>
              <a:t>Example URI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752600" y="1676401"/>
            <a:ext cx="146374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Courier" charset="0"/>
                <a:ea typeface="Courier" charset="0"/>
                <a:cs typeface="Courier" charset="0"/>
              </a:rPr>
              <a:t>http://tall.data.hdfgroup.org:7253/datasets/34…d5e/</a:t>
            </a:r>
            <a:r>
              <a:rPr lang="en-US" sz="1400" dirty="0" err="1">
                <a:latin typeface="Courier" charset="0"/>
                <a:ea typeface="Courier" charset="0"/>
                <a:cs typeface="Courier" charset="0"/>
              </a:rPr>
              <a:t>value?select</a:t>
            </a:r>
            <a:r>
              <a:rPr lang="en-US" sz="1400" dirty="0">
                <a:latin typeface="Courier" charset="0"/>
                <a:ea typeface="Courier" charset="0"/>
                <a:cs typeface="Courier" charset="0"/>
              </a:rPr>
              <a:t>=[0:4,0:4]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52600" y="2209801"/>
            <a:ext cx="7473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scheme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667001" y="2209801"/>
            <a:ext cx="7393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domain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0" y="2209801"/>
            <a:ext cx="4972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port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1" y="2209801"/>
            <a:ext cx="8194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resource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05801" y="2212254"/>
            <a:ext cx="11435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Query </a:t>
            </a:r>
            <a:r>
              <a:rPr lang="en-US" sz="1400" dirty="0" err="1"/>
              <a:t>param</a:t>
            </a:r>
            <a:endParaRPr lang="en-US" sz="1400" dirty="0"/>
          </a:p>
        </p:txBody>
      </p:sp>
      <p:sp>
        <p:nvSpPr>
          <p:cNvPr id="13" name="Rectangle 12"/>
          <p:cNvSpPr/>
          <p:nvPr/>
        </p:nvSpPr>
        <p:spPr bwMode="auto">
          <a:xfrm>
            <a:off x="1676400" y="1676401"/>
            <a:ext cx="914400" cy="841177"/>
          </a:xfrm>
          <a:prstGeom prst="rect">
            <a:avLst/>
          </a:prstGeom>
          <a:solidFill>
            <a:srgbClr val="0000FF">
              <a:alpha val="29804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latin typeface="Times New Roman" pitchFamily="18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2590800" y="1676400"/>
            <a:ext cx="2362200" cy="841177"/>
          </a:xfrm>
          <a:prstGeom prst="rect">
            <a:avLst/>
          </a:prstGeom>
          <a:solidFill>
            <a:schemeClr val="accent2">
              <a:lumMod val="40000"/>
              <a:lumOff val="60000"/>
              <a:alpha val="29804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latin typeface="Times New Roman" pitchFamily="18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4953000" y="1676399"/>
            <a:ext cx="549406" cy="841177"/>
          </a:xfrm>
          <a:prstGeom prst="rect">
            <a:avLst/>
          </a:prstGeom>
          <a:solidFill>
            <a:schemeClr val="accent3">
              <a:lumMod val="40000"/>
              <a:lumOff val="60000"/>
              <a:alpha val="29804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latin typeface="Times New Roman" pitchFamily="18" charset="0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5507478" y="1665788"/>
            <a:ext cx="2357128" cy="841177"/>
          </a:xfrm>
          <a:prstGeom prst="rect">
            <a:avLst/>
          </a:prstGeom>
          <a:solidFill>
            <a:schemeClr val="accent4">
              <a:lumMod val="40000"/>
              <a:lumOff val="60000"/>
              <a:alpha val="29804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latin typeface="Times New Roman" pitchFamily="18" charset="0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7864606" y="1665788"/>
            <a:ext cx="1812794" cy="841177"/>
          </a:xfrm>
          <a:prstGeom prst="rect">
            <a:avLst/>
          </a:prstGeom>
          <a:solidFill>
            <a:schemeClr val="accent6">
              <a:lumMod val="40000"/>
              <a:lumOff val="60000"/>
              <a:alpha val="29804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latin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057401" y="3124200"/>
            <a:ext cx="7216078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en-US" sz="2000" dirty="0"/>
              <a:t>Scheme: the connection protocol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000" dirty="0"/>
              <a:t>Domain: HDF5 files on the server can be viewed as domains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000" dirty="0"/>
              <a:t>Port: </a:t>
            </a:r>
            <a:r>
              <a:rPr lang="en-US" sz="2000" dirty="0" smtClean="0"/>
              <a:t>the </a:t>
            </a:r>
            <a:r>
              <a:rPr lang="en-US" sz="2000" dirty="0"/>
              <a:t>port the server is running on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000" dirty="0"/>
              <a:t>Resource: identifier for the resource (dataset values in this case)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000" dirty="0"/>
              <a:t>Query </a:t>
            </a:r>
            <a:r>
              <a:rPr lang="en-US" sz="2000" dirty="0" err="1"/>
              <a:t>param</a:t>
            </a:r>
            <a:r>
              <a:rPr lang="en-US" sz="2000" dirty="0"/>
              <a:t>: Modify how the data will be returned 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sz="2000" dirty="0"/>
              <a:t>(e.g. hyperslab selection)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802" y="963594"/>
            <a:ext cx="114250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hlinkClick r:id="rId2" invalidUrl="http://tall.data.hdfgroup.org:7253/datasets/feef70e8-16a6-11e5-994e-06fc179afd5e/value?select=[0:4,0:4]"/>
              </a:rPr>
              <a:t>http://tall.data.hdfgroup.org:7253/datasets/feef70e8-16a6-11e5-994e-06fc179afd5e/value?select=[0:4,0:4]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2499920" y="5360670"/>
            <a:ext cx="35436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</a:rPr>
              <a:t>Note: no run time context!</a:t>
            </a:r>
            <a:endParaRPr lang="en-US" sz="24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320290" y="5246370"/>
            <a:ext cx="3749040" cy="70866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665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POST Request – Create Dataset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140311" y="1914861"/>
            <a:ext cx="856308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POST</a:t>
            </a:r>
            <a:r>
              <a:rPr lang="en-US" dirty="0"/>
              <a:t> /datasets  </a:t>
            </a:r>
            <a:r>
              <a:rPr lang="en-US" b="1" dirty="0" smtClean="0"/>
              <a:t>HTTP/</a:t>
            </a:r>
            <a:r>
              <a:rPr lang="en-US" dirty="0" smtClean="0"/>
              <a:t>1.1 </a:t>
            </a:r>
          </a:p>
          <a:p>
            <a:r>
              <a:rPr lang="en-US" dirty="0" smtClean="0"/>
              <a:t>Content-Length</a:t>
            </a:r>
            <a:r>
              <a:rPr lang="en-US" b="1" dirty="0"/>
              <a:t>:</a:t>
            </a:r>
            <a:r>
              <a:rPr lang="en-US" dirty="0"/>
              <a:t> 39 </a:t>
            </a:r>
            <a:endParaRPr lang="en-US" dirty="0" smtClean="0"/>
          </a:p>
          <a:p>
            <a:r>
              <a:rPr lang="en-US" dirty="0" smtClean="0"/>
              <a:t>User-Agent</a:t>
            </a:r>
            <a:r>
              <a:rPr lang="en-US" b="1" dirty="0"/>
              <a:t>:</a:t>
            </a:r>
            <a:r>
              <a:rPr lang="en-US" dirty="0"/>
              <a:t> python-requests/2.3.0 </a:t>
            </a:r>
            <a:r>
              <a:rPr lang="en-US" dirty="0" err="1"/>
              <a:t>CPython</a:t>
            </a:r>
            <a:r>
              <a:rPr lang="en-US" dirty="0"/>
              <a:t>/2.7.8 Darwin/14.0.0 </a:t>
            </a:r>
            <a:endParaRPr lang="en-US" dirty="0" smtClean="0"/>
          </a:p>
          <a:p>
            <a:r>
              <a:rPr lang="en-US" dirty="0"/>
              <a:t>Authorization: Basic QWxhZGRpbjpvcGVuIHNlc2FtZQ==</a:t>
            </a:r>
            <a:endParaRPr lang="en-US" dirty="0" smtClean="0"/>
          </a:p>
          <a:p>
            <a:r>
              <a:rPr lang="en-US" dirty="0" smtClean="0"/>
              <a:t>host</a:t>
            </a:r>
            <a:r>
              <a:rPr lang="en-US" b="1" dirty="0"/>
              <a:t>:</a:t>
            </a:r>
            <a:r>
              <a:rPr lang="en-US" dirty="0"/>
              <a:t> </a:t>
            </a:r>
            <a:r>
              <a:rPr lang="en-US" dirty="0" err="1"/>
              <a:t>newdset.datasettest.test.hdfgroup.org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 smtClean="0"/>
              <a:t>Accept</a:t>
            </a:r>
            <a:r>
              <a:rPr lang="en-US" b="1" dirty="0"/>
              <a:t>:</a:t>
            </a:r>
            <a:r>
              <a:rPr lang="en-US" dirty="0"/>
              <a:t> */* </a:t>
            </a:r>
            <a:endParaRPr lang="en-US" dirty="0" smtClean="0"/>
          </a:p>
          <a:p>
            <a:r>
              <a:rPr lang="en-US" dirty="0" smtClean="0"/>
              <a:t>Accept-Encoding</a:t>
            </a:r>
            <a:r>
              <a:rPr lang="en-US" b="1" dirty="0"/>
              <a:t>:</a:t>
            </a:r>
            <a:r>
              <a:rPr lang="en-US" dirty="0"/>
              <a:t> </a:t>
            </a:r>
            <a:r>
              <a:rPr lang="en-US" dirty="0" err="1"/>
              <a:t>gzip</a:t>
            </a:r>
            <a:r>
              <a:rPr lang="en-US" dirty="0"/>
              <a:t>, deflate </a:t>
            </a:r>
          </a:p>
          <a:p>
            <a:r>
              <a:rPr lang="en-US" dirty="0"/>
              <a:t>{ "shape": 10, "type": "H5T_IEEE_F32LE" } </a:t>
            </a:r>
            <a:endParaRPr lang="en-US" dirty="0" smtClean="0"/>
          </a:p>
          <a:p>
            <a:endParaRPr lang="en-US" dirty="0"/>
          </a:p>
          <a:p>
            <a:r>
              <a:rPr lang="en-US" b="1" dirty="0" smtClean="0"/>
              <a:t>HTTP/</a:t>
            </a:r>
            <a:r>
              <a:rPr lang="en-US" dirty="0" smtClean="0"/>
              <a:t>1.1 </a:t>
            </a:r>
            <a:r>
              <a:rPr lang="en-US" dirty="0"/>
              <a:t>201 </a:t>
            </a:r>
            <a:r>
              <a:rPr lang="en-US" b="1" dirty="0"/>
              <a:t>Created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 smtClean="0"/>
              <a:t>Date</a:t>
            </a:r>
            <a:r>
              <a:rPr lang="en-US" b="1" dirty="0"/>
              <a:t>:</a:t>
            </a:r>
            <a:r>
              <a:rPr lang="en-US" dirty="0"/>
              <a:t> Thu, 29 Jan 2015 06:14:02 GMT </a:t>
            </a:r>
            <a:endParaRPr lang="en-US" dirty="0" smtClean="0"/>
          </a:p>
          <a:p>
            <a:r>
              <a:rPr lang="en-US" dirty="0" smtClean="0"/>
              <a:t>Content-Length</a:t>
            </a:r>
            <a:r>
              <a:rPr lang="en-US" b="1" dirty="0"/>
              <a:t>:</a:t>
            </a:r>
            <a:r>
              <a:rPr lang="en-US" dirty="0"/>
              <a:t> 651 </a:t>
            </a:r>
            <a:endParaRPr lang="en-US" dirty="0" smtClean="0"/>
          </a:p>
          <a:p>
            <a:r>
              <a:rPr lang="en-US" dirty="0" smtClean="0"/>
              <a:t>Content-Type</a:t>
            </a:r>
            <a:r>
              <a:rPr lang="en-US" b="1" dirty="0"/>
              <a:t>:</a:t>
            </a:r>
            <a:r>
              <a:rPr lang="en-US" dirty="0"/>
              <a:t> application/</a:t>
            </a:r>
            <a:r>
              <a:rPr lang="en-US" dirty="0" err="1"/>
              <a:t>json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 smtClean="0"/>
              <a:t>Server</a:t>
            </a:r>
            <a:r>
              <a:rPr lang="en-US" b="1" dirty="0"/>
              <a:t>:</a:t>
            </a:r>
            <a:r>
              <a:rPr lang="en-US" dirty="0"/>
              <a:t> </a:t>
            </a:r>
            <a:r>
              <a:rPr lang="en-US" dirty="0" err="1"/>
              <a:t>TornadoServer</a:t>
            </a:r>
            <a:r>
              <a:rPr lang="en-US" dirty="0"/>
              <a:t>/3.2.2 </a:t>
            </a:r>
          </a:p>
          <a:p>
            <a:r>
              <a:rPr lang="en-US" dirty="0"/>
              <a:t>{ "id": "0568d8c5-a77e-11e4-9f7a-3c15c2da029e", "</a:t>
            </a:r>
            <a:r>
              <a:rPr lang="en-US" dirty="0" err="1"/>
              <a:t>attributeCount</a:t>
            </a:r>
            <a:r>
              <a:rPr lang="en-US" dirty="0"/>
              <a:t>": 0, "created": "2015-01-29T06:14:02Z", "</a:t>
            </a:r>
            <a:r>
              <a:rPr lang="en-US" dirty="0" err="1"/>
              <a:t>lastModified</a:t>
            </a:r>
            <a:r>
              <a:rPr lang="en-US" dirty="0"/>
              <a:t>": "2015-01-29T06:14:02Z", </a:t>
            </a:r>
            <a:r>
              <a:rPr lang="en-US" dirty="0" smtClean="0"/>
              <a:t> </a:t>
            </a:r>
            <a:r>
              <a:rPr lang="is-IS" dirty="0" smtClean="0"/>
              <a:t>… </a:t>
            </a:r>
            <a:r>
              <a:rPr lang="en-US" dirty="0" smtClean="0"/>
              <a:t>] </a:t>
            </a:r>
            <a:r>
              <a:rPr lang="en-US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085402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Client/Server Architecture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610531" y="1597162"/>
            <a:ext cx="3883231" cy="5082639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469542" y="6249894"/>
            <a:ext cx="21652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Client </a:t>
            </a:r>
            <a:r>
              <a:rPr lang="en-US" smtClean="0"/>
              <a:t>Software Stack</a:t>
            </a:r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8021643" y="6252909"/>
            <a:ext cx="2594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HDF Service (h5serv or </a:t>
            </a:r>
            <a:r>
              <a:rPr lang="is-IS" dirty="0" smtClean="0"/>
              <a:t>…)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358677" y="3449712"/>
            <a:ext cx="1120267" cy="463138"/>
          </a:xfrm>
          <a:prstGeom prst="rect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HDF5 Lib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014258" y="3464101"/>
            <a:ext cx="1105053" cy="43345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REST VOL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358675" y="2654065"/>
            <a:ext cx="1108147" cy="463138"/>
          </a:xfrm>
          <a:prstGeom prst="rect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NetCDF4 Lib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358676" y="1858419"/>
            <a:ext cx="1108147" cy="46313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C/Fortran </a:t>
            </a:r>
          </a:p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Applications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358676" y="4333226"/>
            <a:ext cx="1120268" cy="463138"/>
          </a:xfrm>
          <a:prstGeom prst="rect">
            <a:avLst/>
          </a:prstGeom>
          <a:solidFill>
            <a:schemeClr val="accent6">
              <a:lumMod val="7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h5pyd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014259" y="4333226"/>
            <a:ext cx="927298" cy="463138"/>
          </a:xfrm>
          <a:prstGeom prst="rect">
            <a:avLst/>
          </a:prstGeom>
          <a:solidFill>
            <a:schemeClr val="accent6">
              <a:lumMod val="7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REST Backend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358675" y="5272575"/>
            <a:ext cx="1108147" cy="46313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Python </a:t>
            </a:r>
          </a:p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Applications</a:t>
            </a:r>
            <a:endParaRPr lang="en-US" sz="1400" dirty="0">
              <a:solidFill>
                <a:schemeClr val="tx1"/>
              </a:solidFill>
            </a:endParaRPr>
          </a:p>
        </p:txBody>
      </p:sp>
      <p:cxnSp>
        <p:nvCxnSpPr>
          <p:cNvPr id="22" name="Straight Arrow Connector 21"/>
          <p:cNvCxnSpPr>
            <a:endCxn id="17" idx="1"/>
          </p:cNvCxnSpPr>
          <p:nvPr/>
        </p:nvCxnSpPr>
        <p:spPr>
          <a:xfrm flipV="1">
            <a:off x="2478944" y="3680826"/>
            <a:ext cx="535315" cy="455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endCxn id="18" idx="2"/>
          </p:cNvCxnSpPr>
          <p:nvPr/>
        </p:nvCxnSpPr>
        <p:spPr>
          <a:xfrm flipH="1" flipV="1">
            <a:off x="1912749" y="3117203"/>
            <a:ext cx="6062" cy="332509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18" idx="0"/>
            <a:endCxn id="19" idx="2"/>
          </p:cNvCxnSpPr>
          <p:nvPr/>
        </p:nvCxnSpPr>
        <p:spPr>
          <a:xfrm flipV="1">
            <a:off x="1912749" y="2321557"/>
            <a:ext cx="1" cy="332508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24" idx="1"/>
          </p:cNvCxnSpPr>
          <p:nvPr/>
        </p:nvCxnSpPr>
        <p:spPr>
          <a:xfrm flipH="1">
            <a:off x="2478944" y="4564795"/>
            <a:ext cx="535315" cy="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25" idx="0"/>
          </p:cNvCxnSpPr>
          <p:nvPr/>
        </p:nvCxnSpPr>
        <p:spPr>
          <a:xfrm flipV="1">
            <a:off x="1912749" y="4796364"/>
            <a:ext cx="6061" cy="476211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5357269" y="2524058"/>
            <a:ext cx="6005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smtClean="0"/>
              <a:t>(http)</a:t>
            </a:r>
            <a:endParaRPr lang="en-US" sz="1400" dirty="0"/>
          </a:p>
        </p:txBody>
      </p:sp>
      <p:sp>
        <p:nvSpPr>
          <p:cNvPr id="33" name="Rectangle 32"/>
          <p:cNvSpPr/>
          <p:nvPr/>
        </p:nvSpPr>
        <p:spPr>
          <a:xfrm>
            <a:off x="2753694" y="5274396"/>
            <a:ext cx="1108147" cy="46313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CMD Line Tool</a:t>
            </a:r>
            <a:r>
              <a:rPr lang="en-US" sz="1400" dirty="0">
                <a:solidFill>
                  <a:schemeClr val="tx1"/>
                </a:solidFill>
              </a:rPr>
              <a:t>s</a:t>
            </a:r>
            <a:endParaRPr lang="en-US" sz="1400" dirty="0" smtClean="0">
              <a:solidFill>
                <a:schemeClr val="tx1"/>
              </a:solidFill>
            </a:endParaRPr>
          </a:p>
        </p:txBody>
      </p:sp>
      <p:cxnSp>
        <p:nvCxnSpPr>
          <p:cNvPr id="34" name="Elbow Connector 33"/>
          <p:cNvCxnSpPr/>
          <p:nvPr/>
        </p:nvCxnSpPr>
        <p:spPr>
          <a:xfrm>
            <a:off x="2290287" y="5034469"/>
            <a:ext cx="1017481" cy="239927"/>
          </a:xfrm>
          <a:prstGeom prst="bentConnector2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V="1">
            <a:off x="2274042" y="4799632"/>
            <a:ext cx="0" cy="22830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9" name="Rectangle 458"/>
          <p:cNvSpPr/>
          <p:nvPr/>
        </p:nvSpPr>
        <p:spPr>
          <a:xfrm>
            <a:off x="6821325" y="1621960"/>
            <a:ext cx="3883231" cy="5082639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1" name="Folded Corner 460"/>
          <p:cNvSpPr/>
          <p:nvPr/>
        </p:nvSpPr>
        <p:spPr>
          <a:xfrm rot="10800000">
            <a:off x="7358231" y="4538409"/>
            <a:ext cx="2667896" cy="1484486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2" name="TextBox 461"/>
          <p:cNvSpPr txBox="1"/>
          <p:nvPr/>
        </p:nvSpPr>
        <p:spPr>
          <a:xfrm>
            <a:off x="7723991" y="4680488"/>
            <a:ext cx="23021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Note: Clients don’t need to know what’s going on inside this box!</a:t>
            </a:r>
            <a:endParaRPr lang="en-US" i="1" dirty="0"/>
          </a:p>
        </p:txBody>
      </p:sp>
      <p:sp>
        <p:nvSpPr>
          <p:cNvPr id="463" name="Rectangle 462"/>
          <p:cNvSpPr/>
          <p:nvPr/>
        </p:nvSpPr>
        <p:spPr>
          <a:xfrm>
            <a:off x="3014259" y="2649431"/>
            <a:ext cx="1120267" cy="463138"/>
          </a:xfrm>
          <a:prstGeom prst="rect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smtClean="0">
                <a:solidFill>
                  <a:schemeClr val="tx1"/>
                </a:solidFill>
              </a:rPr>
              <a:t>Browser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466" name="Rectangle 465"/>
          <p:cNvSpPr/>
          <p:nvPr/>
        </p:nvSpPr>
        <p:spPr>
          <a:xfrm>
            <a:off x="3011165" y="1860397"/>
            <a:ext cx="1108147" cy="46313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Web </a:t>
            </a:r>
          </a:p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Applications</a:t>
            </a:r>
            <a:endParaRPr lang="en-US" sz="1400" dirty="0">
              <a:solidFill>
                <a:schemeClr val="tx1"/>
              </a:solidFill>
            </a:endParaRPr>
          </a:p>
        </p:txBody>
      </p:sp>
      <p:cxnSp>
        <p:nvCxnSpPr>
          <p:cNvPr id="467" name="Straight Arrow Connector 466"/>
          <p:cNvCxnSpPr/>
          <p:nvPr/>
        </p:nvCxnSpPr>
        <p:spPr>
          <a:xfrm flipV="1">
            <a:off x="3565237" y="2333047"/>
            <a:ext cx="1" cy="332508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68" name="Picture 46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4396" y="1749007"/>
            <a:ext cx="3739869" cy="2647323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cxnSp>
        <p:nvCxnSpPr>
          <p:cNvPr id="471" name="Straight Arrow Connector 470"/>
          <p:cNvCxnSpPr/>
          <p:nvPr/>
        </p:nvCxnSpPr>
        <p:spPr>
          <a:xfrm flipV="1">
            <a:off x="4138330" y="3680826"/>
            <a:ext cx="2682995" cy="456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3" name="Straight Arrow Connector 472"/>
          <p:cNvCxnSpPr/>
          <p:nvPr/>
        </p:nvCxnSpPr>
        <p:spPr>
          <a:xfrm flipV="1">
            <a:off x="4125262" y="2922725"/>
            <a:ext cx="2682995" cy="456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4" name="Straight Arrow Connector 473"/>
          <p:cNvCxnSpPr/>
          <p:nvPr/>
        </p:nvCxnSpPr>
        <p:spPr>
          <a:xfrm flipV="1">
            <a:off x="3964508" y="4564795"/>
            <a:ext cx="2843749" cy="456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6" name="TextBox 475"/>
          <p:cNvSpPr txBox="1"/>
          <p:nvPr/>
        </p:nvSpPr>
        <p:spPr>
          <a:xfrm>
            <a:off x="4880188" y="2132992"/>
            <a:ext cx="17832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smtClean="0"/>
              <a:t>HDF</a:t>
            </a:r>
            <a:r>
              <a:rPr lang="en-US" smtClean="0"/>
              <a:t> REST API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085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 Implementation – h5serv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Open Source implementation </a:t>
            </a:r>
            <a:r>
              <a:rPr lang="en-US" dirty="0" smtClean="0"/>
              <a:t>of the HDF REST API</a:t>
            </a:r>
          </a:p>
          <a:p>
            <a:pPr lvl="1"/>
            <a:r>
              <a:rPr lang="en-US" dirty="0" smtClean="0"/>
              <a:t>Get it at: </a:t>
            </a:r>
            <a:r>
              <a:rPr lang="en-US" dirty="0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github.com/HDFGroup/h5serv</a:t>
            </a:r>
            <a:endParaRPr lang="en-US" dirty="0" smtClean="0"/>
          </a:p>
          <a:p>
            <a:pPr lvl="1"/>
            <a:r>
              <a:rPr lang="en-US" dirty="0" smtClean="0"/>
              <a:t>First release in 2015 – many features added since then</a:t>
            </a:r>
          </a:p>
          <a:p>
            <a:r>
              <a:rPr lang="en-US" dirty="0" smtClean="0"/>
              <a:t>Easy to setup and configure</a:t>
            </a:r>
          </a:p>
          <a:p>
            <a:r>
              <a:rPr lang="en-US" dirty="0" smtClean="0"/>
              <a:t>Runs on Windows/Linux/Mac</a:t>
            </a:r>
          </a:p>
          <a:p>
            <a:r>
              <a:rPr lang="en-US" dirty="0" smtClean="0"/>
              <a:t>Not intended for heavy production use</a:t>
            </a:r>
          </a:p>
          <a:p>
            <a:pPr lvl="1"/>
            <a:r>
              <a:rPr lang="en-US" dirty="0" smtClean="0"/>
              <a:t>Implementation is single threaded</a:t>
            </a:r>
          </a:p>
          <a:p>
            <a:pPr lvl="1"/>
            <a:r>
              <a:rPr lang="en-US" dirty="0" smtClean="0"/>
              <a:t>Each request is completed before the next one is processed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530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H5serv Highlights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60664"/>
            <a:ext cx="10941424" cy="5088053"/>
          </a:xfrm>
        </p:spPr>
        <p:txBody>
          <a:bodyPr>
            <a:normAutofit fontScale="92500" lnSpcReduction="20000"/>
          </a:bodyPr>
          <a:lstStyle/>
          <a:p>
            <a:pPr marL="342900" indent="-342900">
              <a:buFont typeface="Arial" charset="0"/>
              <a:buChar char="•"/>
            </a:pPr>
            <a:r>
              <a:rPr lang="en-US" dirty="0" smtClean="0"/>
              <a:t>Written in Python using Tornado Framework (uses h5py &amp; hdf5lib)</a:t>
            </a:r>
          </a:p>
          <a:p>
            <a:pPr marL="342900" indent="-342900">
              <a:buFont typeface="Arial" charset="0"/>
              <a:buChar char="•"/>
            </a:pPr>
            <a:r>
              <a:rPr lang="en-US" dirty="0" smtClean="0"/>
              <a:t>REST-based API</a:t>
            </a:r>
          </a:p>
          <a:p>
            <a:pPr marL="342900" indent="-342900">
              <a:buFont typeface="Arial" charset="0"/>
              <a:buChar char="•"/>
            </a:pPr>
            <a:r>
              <a:rPr lang="en-US" dirty="0" smtClean="0"/>
              <a:t>HTTP request/responses in JSON or binary</a:t>
            </a:r>
          </a:p>
          <a:p>
            <a:pPr marL="342900" indent="-342900">
              <a:buFont typeface="Arial" charset="0"/>
              <a:buChar char="•"/>
            </a:pPr>
            <a:r>
              <a:rPr lang="en-US" dirty="0" smtClean="0"/>
              <a:t>Full CRUD (create/read/update/delete) support</a:t>
            </a:r>
          </a:p>
          <a:p>
            <a:pPr marL="342900" indent="-342900">
              <a:buFont typeface="Arial" charset="0"/>
              <a:buChar char="•"/>
            </a:pPr>
            <a:r>
              <a:rPr lang="en-US" dirty="0" smtClean="0"/>
              <a:t>Most HDF5 features (Compound types, Compression, chunking, links)</a:t>
            </a:r>
          </a:p>
          <a:p>
            <a:pPr marL="342900" indent="-342900">
              <a:buFont typeface="Arial" charset="0"/>
              <a:buChar char="•"/>
            </a:pPr>
            <a:r>
              <a:rPr lang="en-US" dirty="0" smtClean="0"/>
              <a:t>Content directory</a:t>
            </a:r>
          </a:p>
          <a:p>
            <a:pPr marL="342900" indent="-342900">
              <a:buFont typeface="Arial" charset="0"/>
              <a:buChar char="•"/>
            </a:pPr>
            <a:r>
              <a:rPr lang="en-US" dirty="0" smtClean="0"/>
              <a:t>Self-contained web server </a:t>
            </a:r>
          </a:p>
          <a:p>
            <a:pPr marL="342900" indent="-342900">
              <a:buFont typeface="Arial" charset="0"/>
              <a:buChar char="•"/>
            </a:pPr>
            <a:r>
              <a:rPr lang="en-US" dirty="0" smtClean="0"/>
              <a:t>Open Source (except web </a:t>
            </a:r>
            <a:r>
              <a:rPr lang="en-US" dirty="0" err="1" smtClean="0"/>
              <a:t>ui</a:t>
            </a:r>
            <a:r>
              <a:rPr lang="en-US" dirty="0" smtClean="0"/>
              <a:t>)</a:t>
            </a:r>
          </a:p>
          <a:p>
            <a:pPr marL="342900" indent="-342900">
              <a:buFont typeface="Arial" charset="0"/>
              <a:buChar char="•"/>
            </a:pPr>
            <a:r>
              <a:rPr lang="en-US" dirty="0" smtClean="0"/>
              <a:t>UUID identifiers for Groups/Datasets/Datatypes</a:t>
            </a:r>
          </a:p>
          <a:p>
            <a:pPr marL="342900" indent="-342900">
              <a:buFont typeface="Arial" charset="0"/>
              <a:buChar char="•"/>
            </a:pPr>
            <a:r>
              <a:rPr lang="en-US" dirty="0" smtClean="0"/>
              <a:t>Authentication and/or public access</a:t>
            </a:r>
          </a:p>
          <a:p>
            <a:pPr marL="342900" indent="-342900">
              <a:buFont typeface="Arial" charset="0"/>
              <a:buChar char="•"/>
            </a:pPr>
            <a:r>
              <a:rPr lang="en-US" dirty="0" smtClean="0"/>
              <a:t>Object-level access control (read/write control per object)</a:t>
            </a:r>
          </a:p>
          <a:p>
            <a:pPr marL="342900" indent="-342900">
              <a:buFont typeface="Arial" charset="0"/>
              <a:buChar char="•"/>
            </a:pPr>
            <a:r>
              <a:rPr lang="en-US" dirty="0" smtClean="0"/>
              <a:t>Query support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6225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H5serv Architecture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2432663" y="2327237"/>
            <a:ext cx="1670304" cy="92659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Request Handler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4871063" y="2327237"/>
            <a:ext cx="1731264" cy="92659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HDF5Db</a:t>
            </a: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895447" y="3802469"/>
            <a:ext cx="1706880" cy="633984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h5py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895447" y="4985093"/>
            <a:ext cx="1706880" cy="597408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hdf5lib</a:t>
            </a:r>
            <a:endParaRPr lang="en-US" dirty="0"/>
          </a:p>
        </p:txBody>
      </p:sp>
      <p:sp>
        <p:nvSpPr>
          <p:cNvPr id="7" name="Magnetic Disk 6"/>
          <p:cNvSpPr/>
          <p:nvPr/>
        </p:nvSpPr>
        <p:spPr>
          <a:xfrm>
            <a:off x="7687415" y="4850981"/>
            <a:ext cx="1670304" cy="731520"/>
          </a:xfrm>
          <a:prstGeom prst="flowChartMagneticDisk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File Storage</a:t>
            </a:r>
            <a:endParaRPr lang="en-US" dirty="0"/>
          </a:p>
        </p:txBody>
      </p:sp>
      <p:cxnSp>
        <p:nvCxnSpPr>
          <p:cNvPr id="8" name="Straight Arrow Connector 7"/>
          <p:cNvCxnSpPr>
            <a:stCxn id="4" idx="3"/>
            <a:endCxn id="5" idx="1"/>
          </p:cNvCxnSpPr>
          <p:nvPr/>
        </p:nvCxnSpPr>
        <p:spPr>
          <a:xfrm>
            <a:off x="4102967" y="2790533"/>
            <a:ext cx="768096" cy="0"/>
          </a:xfrm>
          <a:prstGeom prst="straightConnector1">
            <a:avLst/>
          </a:prstGeom>
          <a:noFill/>
          <a:ln w="19050" cap="flat">
            <a:solidFill>
              <a:srgbClr val="000000"/>
            </a:solidFill>
            <a:prstDash val="solid"/>
            <a:round/>
            <a:headEnd type="none" w="lg" len="lg"/>
            <a:tailEnd type="triangle"/>
          </a:ln>
        </p:spPr>
      </p:cxnSp>
      <p:cxnSp>
        <p:nvCxnSpPr>
          <p:cNvPr id="9" name="Straight Arrow Connector 8"/>
          <p:cNvCxnSpPr>
            <a:stCxn id="5" idx="2"/>
            <a:endCxn id="6" idx="0"/>
          </p:cNvCxnSpPr>
          <p:nvPr/>
        </p:nvCxnSpPr>
        <p:spPr>
          <a:xfrm>
            <a:off x="5736695" y="3253829"/>
            <a:ext cx="12192" cy="548640"/>
          </a:xfrm>
          <a:prstGeom prst="straightConnector1">
            <a:avLst/>
          </a:prstGeom>
          <a:noFill/>
          <a:ln w="19050" cap="flat">
            <a:solidFill>
              <a:srgbClr val="000000"/>
            </a:solidFill>
            <a:prstDash val="solid"/>
            <a:round/>
            <a:headEnd type="none" w="lg" len="lg"/>
            <a:tailEnd type="triangle"/>
          </a:ln>
        </p:spPr>
      </p:cxnSp>
      <p:cxnSp>
        <p:nvCxnSpPr>
          <p:cNvPr id="10" name="Straight Arrow Connector 9"/>
          <p:cNvCxnSpPr>
            <a:stCxn id="6" idx="2"/>
            <a:endCxn id="7" idx="0"/>
          </p:cNvCxnSpPr>
          <p:nvPr/>
        </p:nvCxnSpPr>
        <p:spPr>
          <a:xfrm>
            <a:off x="5748887" y="4436453"/>
            <a:ext cx="0" cy="548640"/>
          </a:xfrm>
          <a:prstGeom prst="straightConnector1">
            <a:avLst/>
          </a:prstGeom>
          <a:noFill/>
          <a:ln w="19050" cap="flat">
            <a:solidFill>
              <a:srgbClr val="000000"/>
            </a:solidFill>
            <a:prstDash val="solid"/>
            <a:round/>
            <a:headEnd type="none" w="lg" len="lg"/>
            <a:tailEnd type="triangle"/>
          </a:ln>
        </p:spPr>
      </p:cxnSp>
      <p:cxnSp>
        <p:nvCxnSpPr>
          <p:cNvPr id="11" name="Straight Arrow Connector 10"/>
          <p:cNvCxnSpPr>
            <a:stCxn id="7" idx="3"/>
          </p:cNvCxnSpPr>
          <p:nvPr/>
        </p:nvCxnSpPr>
        <p:spPr>
          <a:xfrm>
            <a:off x="6602327" y="5283797"/>
            <a:ext cx="1085088" cy="0"/>
          </a:xfrm>
          <a:prstGeom prst="straightConnector1">
            <a:avLst/>
          </a:prstGeom>
          <a:noFill/>
          <a:ln w="19050" cap="flat">
            <a:solidFill>
              <a:srgbClr val="000000"/>
            </a:solidFill>
            <a:prstDash val="solid"/>
            <a:round/>
            <a:headEnd type="none" w="lg" len="lg"/>
            <a:tailEnd type="triangle"/>
          </a:ln>
        </p:spPr>
      </p:cxnSp>
      <p:cxnSp>
        <p:nvCxnSpPr>
          <p:cNvPr id="12" name="Straight Arrow Connector 11"/>
          <p:cNvCxnSpPr/>
          <p:nvPr/>
        </p:nvCxnSpPr>
        <p:spPr>
          <a:xfrm>
            <a:off x="1567031" y="2522309"/>
            <a:ext cx="865632" cy="0"/>
          </a:xfrm>
          <a:prstGeom prst="straightConnector1">
            <a:avLst/>
          </a:prstGeom>
          <a:noFill/>
          <a:ln w="19050" cap="flat">
            <a:solidFill>
              <a:srgbClr val="000000"/>
            </a:solidFill>
            <a:prstDash val="solid"/>
            <a:round/>
            <a:headEnd type="none" w="lg" len="lg"/>
            <a:tailEnd type="triangle"/>
          </a:ln>
        </p:spPr>
      </p:cxnSp>
      <p:cxnSp>
        <p:nvCxnSpPr>
          <p:cNvPr id="13" name="Straight Arrow Connector 12"/>
          <p:cNvCxnSpPr/>
          <p:nvPr/>
        </p:nvCxnSpPr>
        <p:spPr>
          <a:xfrm flipH="1" flipV="1">
            <a:off x="1567031" y="3083141"/>
            <a:ext cx="865632" cy="12192"/>
          </a:xfrm>
          <a:prstGeom prst="straightConnector1">
            <a:avLst/>
          </a:prstGeom>
          <a:noFill/>
          <a:ln w="19050" cap="flat">
            <a:solidFill>
              <a:srgbClr val="000000"/>
            </a:solidFill>
            <a:prstDash val="solid"/>
            <a:round/>
            <a:headEnd type="none" w="lg" len="lg"/>
            <a:tailEnd type="triangle"/>
          </a:ln>
        </p:spPr>
      </p:cxnSp>
      <p:sp>
        <p:nvSpPr>
          <p:cNvPr id="14" name="TextBox 13"/>
          <p:cNvSpPr txBox="1"/>
          <p:nvPr/>
        </p:nvSpPr>
        <p:spPr>
          <a:xfrm>
            <a:off x="1652375" y="2152136"/>
            <a:ext cx="5741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REQ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672783" y="2802725"/>
            <a:ext cx="5549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RSP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646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8882" y="125433"/>
            <a:ext cx="10515600" cy="1325563"/>
          </a:xfrm>
        </p:spPr>
        <p:txBody>
          <a:bodyPr/>
          <a:lstStyle/>
          <a:p>
            <a:r>
              <a:rPr lang="en-US" dirty="0" smtClean="0"/>
              <a:t>H5serv Performance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151067" y="4927002"/>
            <a:ext cx="716459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IO Intensive benchmark results – read </a:t>
            </a:r>
            <a:r>
              <a:rPr lang="en-US" dirty="0" err="1" smtClean="0"/>
              <a:t>n:n:n</a:t>
            </a:r>
            <a:r>
              <a:rPr lang="en-US" dirty="0" smtClean="0"/>
              <a:t> data cube as n:n:1 slices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Binary is 10x faster than JSON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Still 5x slower than NFS access of HDF5 file!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Haven’t spent too much effort on performance so far 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Write results are comparable to read</a:t>
            </a:r>
          </a:p>
          <a:p>
            <a:pPr marL="285750" indent="-285750">
              <a:buFont typeface="Arial" charset="0"/>
              <a:buChar char="•"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067" y="1587500"/>
            <a:ext cx="6248400" cy="276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284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 Applications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Even though h5serv has limited scalability, there have been some interesting applications built using it</a:t>
            </a:r>
            <a:r>
              <a:rPr lang="is-IS" dirty="0" smtClean="0"/>
              <a:t>…</a:t>
            </a:r>
            <a:endParaRPr lang="en-US" dirty="0" smtClean="0"/>
          </a:p>
          <a:p>
            <a:r>
              <a:rPr lang="en-US" dirty="0" smtClean="0"/>
              <a:t>A couple of examples</a:t>
            </a:r>
            <a:r>
              <a:rPr lang="is-IS" dirty="0" smtClean="0"/>
              <a:t>…</a:t>
            </a:r>
          </a:p>
          <a:p>
            <a:pPr lvl="1"/>
            <a:r>
              <a:rPr lang="is-IS" dirty="0" smtClean="0"/>
              <a:t>The HDF Group is developing a AJAX-based HDF Viewer for the web </a:t>
            </a:r>
          </a:p>
          <a:p>
            <a:pPr lvl="1"/>
            <a:r>
              <a:rPr lang="is-IS" dirty="0" smtClean="0"/>
              <a:t>Anika Cartas at NASA Goddard  developed a ”Global Fire Emissions Database”</a:t>
            </a:r>
          </a:p>
          <a:p>
            <a:pPr lvl="2"/>
            <a:r>
              <a:rPr lang="en-US" dirty="0" smtClean="0"/>
              <a:t>T</a:t>
            </a:r>
            <a:r>
              <a:rPr lang="is-IS" dirty="0" smtClean="0"/>
              <a:t>his is a Web-based app as well</a:t>
            </a:r>
          </a:p>
          <a:p>
            <a:pPr lvl="1"/>
            <a:r>
              <a:rPr lang="is-IS" dirty="0" smtClean="0"/>
              <a:t>Ellen Johnson has created </a:t>
            </a:r>
            <a:r>
              <a:rPr lang="is-IS" smtClean="0"/>
              <a:t>sample </a:t>
            </a:r>
            <a:r>
              <a:rPr lang="is-IS" smtClean="0"/>
              <a:t>MATLAB </a:t>
            </a:r>
            <a:r>
              <a:rPr lang="is-IS" dirty="0" smtClean="0"/>
              <a:t>scripts using the REST API</a:t>
            </a:r>
          </a:p>
          <a:p>
            <a:pPr lvl="2"/>
            <a:r>
              <a:rPr lang="is-IS" dirty="0" smtClean="0"/>
              <a:t>(stay tuned for her talk)</a:t>
            </a:r>
          </a:p>
          <a:p>
            <a:pPr lvl="1"/>
            <a:r>
              <a:rPr lang="en-US" dirty="0" smtClean="0"/>
              <a:t>H</a:t>
            </a:r>
            <a:r>
              <a:rPr lang="is-IS" dirty="0" smtClean="0"/>
              <a:t>5pyd – A h5py compatible Python SDK</a:t>
            </a:r>
          </a:p>
          <a:p>
            <a:pPr lvl="2"/>
            <a:r>
              <a:rPr lang="is-IS" dirty="0" smtClean="0"/>
              <a:t>See: </a:t>
            </a:r>
            <a:r>
              <a:rPr lang="en-US" dirty="0" smtClean="0">
                <a:hlinkClick r:id="rId2"/>
              </a:rPr>
              <a:t>https://github.com/HDFGroup/h5pyd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CMD Line tools – coming soon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8808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Web UI – Display HDF Content in a browser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18" y="1690688"/>
            <a:ext cx="9892145" cy="4802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067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Global Fire Emissions Database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446686"/>
            <a:ext cx="7780468" cy="4941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076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H5pyd – Python Client for REST API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925158" y="1979407"/>
            <a:ext cx="758414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dirty="0" smtClean="0"/>
              <a:t>H5py-like client library for Python apps 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dirty="0" smtClean="0"/>
              <a:t>HDF5 library not needed on client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dirty="0" smtClean="0"/>
              <a:t>Calls to HDF5 in h5py replaced by http requests to h5serv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dirty="0" smtClean="0"/>
              <a:t>Provide most of the functionality of h5py high-level library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dirty="0" smtClean="0"/>
              <a:t>Same code can work with local h5py (to files) or h5pyd (to REST API)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dirty="0" smtClean="0"/>
              <a:t>Extensions for HDF REST API-specific features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dirty="0" smtClean="0"/>
              <a:t>E.g.: query support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38200" y="4485939"/>
            <a:ext cx="82304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smtClean="0"/>
              <a:t>Future Work: HDF5 Rest VOL</a:t>
            </a:r>
          </a:p>
          <a:p>
            <a:r>
              <a:rPr lang="en-US" sz="2000" i="1" dirty="0"/>
              <a:t> </a:t>
            </a:r>
            <a:r>
              <a:rPr lang="en-US" sz="2000" i="1" dirty="0" smtClean="0"/>
              <a:t>  Library for C/Fortran clients that provides HDF5 API with REST backend</a:t>
            </a:r>
            <a:r>
              <a:rPr lang="en-US" i="1" dirty="0" smtClean="0"/>
              <a:t>.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662761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CMD Line Tools</a:t>
            </a:r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032734" y="2216075"/>
            <a:ext cx="830490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Tools for common admin tasks: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List files </a:t>
            </a:r>
            <a:r>
              <a:rPr lang="en-US" dirty="0"/>
              <a:t>(‘domains’ in HDF REST API parlance</a:t>
            </a:r>
            <a:r>
              <a:rPr lang="en-US" dirty="0" smtClean="0"/>
              <a:t>) hosted by service 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Update permissions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Download content as local HDF5 files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Upload local HDF5 files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Output content of HDF5 domain (similar to h5dump or h5ls </a:t>
            </a:r>
            <a:r>
              <a:rPr lang="en-US" dirty="0" err="1" smtClean="0"/>
              <a:t>cmd</a:t>
            </a:r>
            <a:r>
              <a:rPr lang="en-US" dirty="0" smtClean="0"/>
              <a:t> tools)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4461" y="0"/>
            <a:ext cx="1849120" cy="184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236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 Storage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3022" y="79039"/>
            <a:ext cx="2210473" cy="221047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4805" y="4635500"/>
            <a:ext cx="3657600" cy="22225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7186" y="2200686"/>
            <a:ext cx="2434814" cy="243481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38200" y="1968649"/>
            <a:ext cx="6025179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dirty="0" smtClean="0"/>
              <a:t>Most common </a:t>
            </a:r>
            <a:r>
              <a:rPr lang="en-US" smtClean="0"/>
              <a:t>storage technology </a:t>
            </a:r>
            <a:r>
              <a:rPr lang="en-US" dirty="0" smtClean="0"/>
              <a:t>used in the cloud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Manage </a:t>
            </a:r>
            <a:r>
              <a:rPr lang="en-US" dirty="0"/>
              <a:t>data as objects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/>
              <a:t>Keys (a string) map to data </a:t>
            </a:r>
            <a:r>
              <a:rPr lang="en-US" dirty="0" smtClean="0"/>
              <a:t>blobs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Data </a:t>
            </a:r>
            <a:r>
              <a:rPr lang="en-US" dirty="0"/>
              <a:t>sizes from 1 byte to 5 TB (</a:t>
            </a:r>
            <a:r>
              <a:rPr lang="en-US" dirty="0" smtClean="0"/>
              <a:t>AWS)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Cost effective compared with other cloud storage technologies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Built in redundancy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Potentially high throughput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Different </a:t>
            </a:r>
            <a:r>
              <a:rPr lang="en-US" dirty="0"/>
              <a:t>Implementations:</a:t>
            </a:r>
          </a:p>
          <a:p>
            <a:pPr lvl="1"/>
            <a:r>
              <a:rPr lang="en-US" dirty="0"/>
              <a:t>Public: AWS S3, Google Cloud Storage…</a:t>
            </a:r>
          </a:p>
          <a:p>
            <a:pPr lvl="1"/>
            <a:r>
              <a:rPr lang="en-US" dirty="0"/>
              <a:t>Private: Ceph, </a:t>
            </a:r>
            <a:r>
              <a:rPr lang="en-US" dirty="0" err="1" smtClean="0"/>
              <a:t>openstack</a:t>
            </a:r>
            <a:r>
              <a:rPr lang="en-US" dirty="0" smtClean="0"/>
              <a:t>/Swift</a:t>
            </a:r>
            <a:r>
              <a:rPr lang="en-US" dirty="0"/>
              <a:t>,…</a:t>
            </a:r>
          </a:p>
          <a:p>
            <a:pPr lvl="1"/>
            <a:r>
              <a:rPr lang="en-US" dirty="0"/>
              <a:t>Mostly compatible…</a:t>
            </a:r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096000" y="2609096"/>
            <a:ext cx="87405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  <a:r>
              <a:rPr lang="en-US" dirty="0" err="1" smtClean="0"/>
              <a:t>a_key</a:t>
            </a:r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7873253" y="2548401"/>
            <a:ext cx="1190065" cy="49072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Data blob</a:t>
            </a:r>
            <a:endParaRPr lang="en-US"/>
          </a:p>
        </p:txBody>
      </p:sp>
      <p:cxnSp>
        <p:nvCxnSpPr>
          <p:cNvPr id="10" name="Straight Arrow Connector 9"/>
          <p:cNvCxnSpPr>
            <a:stCxn id="7" idx="3"/>
            <a:endCxn id="8" idx="1"/>
          </p:cNvCxnSpPr>
          <p:nvPr/>
        </p:nvCxnSpPr>
        <p:spPr>
          <a:xfrm>
            <a:off x="6970058" y="2793762"/>
            <a:ext cx="903195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863379" y="1700954"/>
            <a:ext cx="1604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Any string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14" name="Curved Connector 13"/>
          <p:cNvCxnSpPr/>
          <p:nvPr/>
        </p:nvCxnSpPr>
        <p:spPr>
          <a:xfrm rot="5400000">
            <a:off x="6481494" y="2059836"/>
            <a:ext cx="540101" cy="437029"/>
          </a:xfrm>
          <a:prstGeom prst="curvedConnector3">
            <a:avLst/>
          </a:prstGeom>
          <a:ln w="1905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362252" y="3467979"/>
            <a:ext cx="1604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1 byte to 5 TB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16" name="Curved Connector 15"/>
          <p:cNvCxnSpPr/>
          <p:nvPr/>
        </p:nvCxnSpPr>
        <p:spPr>
          <a:xfrm flipV="1">
            <a:off x="7987553" y="3177931"/>
            <a:ext cx="480732" cy="480323"/>
          </a:xfrm>
          <a:prstGeom prst="curvedConnector3">
            <a:avLst>
              <a:gd name="adj1" fmla="val 103147"/>
            </a:avLst>
          </a:prstGeom>
          <a:ln w="1905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4208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Storage Costs 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41064" y="1592133"/>
            <a:ext cx="95743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How much will it costs to store 1PB for one year on AWS?</a:t>
            </a:r>
          </a:p>
          <a:p>
            <a:r>
              <a:rPr lang="en-US" dirty="0" smtClean="0"/>
              <a:t>Answer depends on the technology and tradeoffs you are willing to accept</a:t>
            </a:r>
            <a:r>
              <a:rPr lang="is-IS" dirty="0" smtClean="0"/>
              <a:t>…</a:t>
            </a:r>
          </a:p>
          <a:p>
            <a:endParaRPr lang="is-IS" dirty="0"/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2681882"/>
              </p:ext>
            </p:extLst>
          </p:nvPr>
        </p:nvGraphicFramePr>
        <p:xfrm>
          <a:off x="323924" y="2290283"/>
          <a:ext cx="11544152" cy="4440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6038"/>
                <a:gridCol w="2886038"/>
                <a:gridCol w="1966179"/>
                <a:gridCol w="3805897"/>
              </a:tblGrid>
              <a:tr h="619860">
                <a:tc>
                  <a:txBody>
                    <a:bodyPr/>
                    <a:lstStyle/>
                    <a:p>
                      <a:r>
                        <a:rPr lang="en-US" dirty="0" smtClean="0"/>
                        <a:t>Technology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What it</a:t>
                      </a:r>
                      <a:r>
                        <a:rPr lang="en-US" baseline="0" dirty="0" smtClean="0"/>
                        <a:t> is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Cost for 1PB/1yr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Fine Print</a:t>
                      </a:r>
                      <a:endParaRPr lang="en-US" dirty="0"/>
                    </a:p>
                  </a:txBody>
                  <a:tcPr/>
                </a:tc>
              </a:tr>
              <a:tr h="619860">
                <a:tc>
                  <a:txBody>
                    <a:bodyPr/>
                    <a:lstStyle/>
                    <a:p>
                      <a:r>
                        <a:rPr lang="en-US" dirty="0" smtClean="0"/>
                        <a:t>Glacier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Offline (tape) Storage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$125K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n-US" dirty="0" smtClean="0"/>
                        <a:t>4 hour latency for first read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dirty="0" smtClean="0"/>
                        <a:t>Additional costs for restore</a:t>
                      </a:r>
                      <a:endParaRPr lang="en-US" dirty="0"/>
                    </a:p>
                  </a:txBody>
                  <a:tcPr/>
                </a:tc>
              </a:tr>
              <a:tr h="619860">
                <a:tc>
                  <a:txBody>
                    <a:bodyPr/>
                    <a:lstStyle/>
                    <a:p>
                      <a:r>
                        <a:rPr lang="en-US" dirty="0" smtClean="0"/>
                        <a:t>S3 Infrequent Access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Nearline</a:t>
                      </a:r>
                      <a:r>
                        <a:rPr lang="en-US" dirty="0" smtClean="0"/>
                        <a:t> Object</a:t>
                      </a:r>
                      <a:r>
                        <a:rPr lang="en-US" baseline="0" dirty="0" smtClean="0"/>
                        <a:t> Storage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$157K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n-US" dirty="0" smtClean="0"/>
                        <a:t>$0.01/GB data retrieval charge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dirty="0" smtClean="0"/>
                        <a:t>$10K</a:t>
                      </a:r>
                      <a:r>
                        <a:rPr lang="en-US" baseline="0" dirty="0" smtClean="0"/>
                        <a:t> to read entire PB!</a:t>
                      </a:r>
                      <a:endParaRPr lang="en-US" dirty="0"/>
                    </a:p>
                  </a:txBody>
                  <a:tcPr/>
                </a:tc>
              </a:tr>
              <a:tr h="619860">
                <a:tc>
                  <a:txBody>
                    <a:bodyPr/>
                    <a:lstStyle/>
                    <a:p>
                      <a:r>
                        <a:rPr lang="en-US" dirty="0" smtClean="0"/>
                        <a:t>S3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Online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Object Storage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$358K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n-US" dirty="0" smtClean="0"/>
                        <a:t>Request pricing $0.01 per 10K </a:t>
                      </a:r>
                      <a:r>
                        <a:rPr lang="en-US" dirty="0" err="1" smtClean="0"/>
                        <a:t>req</a:t>
                      </a:r>
                      <a:endParaRPr lang="en-US" dirty="0" smtClean="0"/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dirty="0" smtClean="0"/>
                        <a:t>Transfer out charge $0.01/GB</a:t>
                      </a:r>
                      <a:endParaRPr lang="en-US" dirty="0"/>
                    </a:p>
                  </a:txBody>
                  <a:tcPr/>
                </a:tc>
              </a:tr>
              <a:tr h="619860">
                <a:tc>
                  <a:txBody>
                    <a:bodyPr/>
                    <a:lstStyle/>
                    <a:p>
                      <a:r>
                        <a:rPr lang="en-US" dirty="0" smtClean="0"/>
                        <a:t>EBS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Attachable Disk Storage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$629K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n-US" dirty="0" smtClean="0"/>
                        <a:t>Extra charges for guaranteed IOPS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dirty="0" smtClean="0"/>
                        <a:t>Need backups</a:t>
                      </a:r>
                      <a:endParaRPr lang="en-US" dirty="0"/>
                    </a:p>
                  </a:txBody>
                  <a:tcPr/>
                </a:tc>
              </a:tr>
              <a:tr h="619860">
                <a:tc>
                  <a:txBody>
                    <a:bodyPr/>
                    <a:lstStyle/>
                    <a:p>
                      <a:r>
                        <a:rPr lang="en-US" dirty="0" smtClean="0"/>
                        <a:t>EFS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Shared Network (NFS)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$3,774K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n-US" dirty="0" smtClean="0"/>
                        <a:t>Not all NFSv4.1 features supported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dirty="0" smtClean="0"/>
                        <a:t>E.g. File Locking</a:t>
                      </a:r>
                      <a:endParaRPr lang="en-US" dirty="0"/>
                    </a:p>
                  </a:txBody>
                  <a:tcPr/>
                </a:tc>
              </a:tr>
              <a:tr h="61986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DynamoDB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NoSQL</a:t>
                      </a:r>
                      <a:r>
                        <a:rPr lang="en-US" baseline="0" dirty="0" smtClean="0"/>
                        <a:t> Database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$3,145K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n-US" dirty="0" smtClean="0"/>
                        <a:t>Extra charge for IOPS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07433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 Storage Challenges for HDF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731520" y="1807285"/>
            <a:ext cx="841248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dirty="0"/>
              <a:t>Not </a:t>
            </a:r>
            <a:r>
              <a:rPr lang="en-US" dirty="0" smtClean="0"/>
              <a:t>POSIX!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High </a:t>
            </a:r>
            <a:r>
              <a:rPr lang="en-US" dirty="0"/>
              <a:t>latency (0.25s) per </a:t>
            </a:r>
            <a:r>
              <a:rPr lang="en-US" dirty="0" smtClean="0"/>
              <a:t>request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Not </a:t>
            </a:r>
            <a:r>
              <a:rPr lang="en-US" dirty="0"/>
              <a:t>write/read </a:t>
            </a:r>
            <a:r>
              <a:rPr lang="en-US" dirty="0" smtClean="0"/>
              <a:t>consistent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High </a:t>
            </a:r>
            <a:r>
              <a:rPr lang="en-US" dirty="0"/>
              <a:t>throughput needs some </a:t>
            </a:r>
            <a:r>
              <a:rPr lang="en-US" dirty="0" smtClean="0"/>
              <a:t>tricks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dirty="0" smtClean="0"/>
              <a:t>(use </a:t>
            </a:r>
            <a:r>
              <a:rPr lang="en-US" dirty="0"/>
              <a:t>many </a:t>
            </a:r>
            <a:r>
              <a:rPr lang="en-US" dirty="0" err="1"/>
              <a:t>async</a:t>
            </a:r>
            <a:r>
              <a:rPr lang="en-US" dirty="0"/>
              <a:t> </a:t>
            </a:r>
            <a:r>
              <a:rPr lang="en-US" dirty="0" smtClean="0"/>
              <a:t>requests)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Request </a:t>
            </a:r>
            <a:r>
              <a:rPr lang="en-US" dirty="0"/>
              <a:t>charges can add up (public cloud)</a:t>
            </a:r>
          </a:p>
        </p:txBody>
      </p:sp>
      <p:sp>
        <p:nvSpPr>
          <p:cNvPr id="4" name="Folded Corner 3"/>
          <p:cNvSpPr/>
          <p:nvPr/>
        </p:nvSpPr>
        <p:spPr>
          <a:xfrm rot="10800000">
            <a:off x="2226833" y="4216998"/>
            <a:ext cx="4378362" cy="1699708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517290" y="4356846"/>
            <a:ext cx="36038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For HDF5, using the HDF5 library directly on an object storage system is a non-starter.  Will need an alternative solution</a:t>
            </a:r>
            <a:r>
              <a:rPr lang="is-IS" i="1" dirty="0" smtClean="0"/>
              <a:t>…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52459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store HDF5 data in an object store?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959223" y="2900923"/>
            <a:ext cx="644472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en-US" dirty="0" smtClean="0"/>
              <a:t>Idea: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dirty="0" smtClean="0"/>
              <a:t>Store each HDF5 file as an object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dirty="0" smtClean="0"/>
              <a:t>Read on demand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dirty="0" smtClean="0"/>
              <a:t>Update locally – write back entire file to store</a:t>
            </a:r>
          </a:p>
          <a:p>
            <a:pPr marL="342900" indent="-342900">
              <a:buFont typeface="Arial" charset="0"/>
              <a:buChar char="•"/>
            </a:pPr>
            <a:r>
              <a:rPr lang="en-US" dirty="0" smtClean="0"/>
              <a:t>But..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dirty="0" smtClean="0"/>
              <a:t>Slow – need to read entire file for each read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dirty="0" smtClean="0"/>
              <a:t>Consistency issues for updates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dirty="0" smtClean="0"/>
              <a:t>Limit to max file size (AWS = 5TB)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38200" y="2205319"/>
            <a:ext cx="59391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Store each HDF5 file as an object store object?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55801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Objects as Objects!</a:t>
            </a:r>
            <a:endParaRPr lang="en-US" dirty="0"/>
          </a:p>
        </p:txBody>
      </p:sp>
      <p:sp>
        <p:nvSpPr>
          <p:cNvPr id="4" name="Folded Corner 3"/>
          <p:cNvSpPr/>
          <p:nvPr/>
        </p:nvSpPr>
        <p:spPr>
          <a:xfrm rot="10800000">
            <a:off x="6067312" y="580387"/>
            <a:ext cx="4109422" cy="1576078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486861" y="830076"/>
            <a:ext cx="36898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Big Idea: Map individual HDF5 objects (datasets, groups, chunks) as Object Storage Objects</a:t>
            </a:r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38200" y="1882587"/>
            <a:ext cx="537972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dirty="0" smtClean="0"/>
              <a:t>Maximum storage object size is limited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Data can be accessed efficiently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Only data that is modified needs to be updated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(Potentially) Multiple clients can be reading/updating the same “file”</a:t>
            </a: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4781" y="3662053"/>
            <a:ext cx="2857500" cy="28575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02427" y="4006085"/>
            <a:ext cx="349623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Example:</a:t>
            </a:r>
          </a:p>
          <a:p>
            <a:pPr marL="285750" indent="-285750">
              <a:buFont typeface="Arial" charset="0"/>
              <a:buChar char="•"/>
            </a:pPr>
            <a:r>
              <a:rPr lang="en-US" i="1" dirty="0" smtClean="0"/>
              <a:t>Dataset is partitioned into chunks</a:t>
            </a:r>
          </a:p>
          <a:p>
            <a:pPr marL="285750" indent="-285750">
              <a:buFont typeface="Arial" charset="0"/>
              <a:buChar char="•"/>
            </a:pPr>
            <a:r>
              <a:rPr lang="en-US" i="1" dirty="0" smtClean="0"/>
              <a:t>Each chunk stored as an object</a:t>
            </a:r>
          </a:p>
          <a:p>
            <a:pPr marL="285750" indent="-285750">
              <a:buFont typeface="Arial" charset="0"/>
              <a:buChar char="•"/>
            </a:pPr>
            <a:r>
              <a:rPr lang="en-US" i="1" dirty="0" smtClean="0"/>
              <a:t>Dataset meta data (type, shape, attributes, etc.) stored in a separate object</a:t>
            </a:r>
            <a:endParaRPr lang="en-US" i="1" dirty="0"/>
          </a:p>
        </p:txBody>
      </p:sp>
      <p:sp>
        <p:nvSpPr>
          <p:cNvPr id="20" name="Folded Corner 19"/>
          <p:cNvSpPr/>
          <p:nvPr/>
        </p:nvSpPr>
        <p:spPr>
          <a:xfrm rot="10800000">
            <a:off x="8069311" y="2802636"/>
            <a:ext cx="3925465" cy="1114555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8256493" y="3036747"/>
            <a:ext cx="36036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Each chunk </a:t>
            </a:r>
            <a:r>
              <a:rPr lang="en-US" dirty="0"/>
              <a:t>(heavy outlines</a:t>
            </a:r>
            <a:r>
              <a:rPr lang="en-US"/>
              <a:t>) </a:t>
            </a:r>
            <a:r>
              <a:rPr lang="en-US" smtClean="0"/>
              <a:t>get </a:t>
            </a:r>
            <a:r>
              <a:rPr lang="en-US" dirty="0" smtClean="0"/>
              <a:t>persisted as </a:t>
            </a:r>
            <a:r>
              <a:rPr lang="en-US" dirty="0"/>
              <a:t>a separate object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5102" y="3917190"/>
            <a:ext cx="2940810" cy="2940810"/>
          </a:xfrm>
          <a:prstGeom prst="rect">
            <a:avLst/>
          </a:prstGeom>
        </p:spPr>
      </p:pic>
      <p:cxnSp>
        <p:nvCxnSpPr>
          <p:cNvPr id="24" name="Curved Connector 23"/>
          <p:cNvCxnSpPr/>
          <p:nvPr/>
        </p:nvCxnSpPr>
        <p:spPr>
          <a:xfrm flipV="1">
            <a:off x="7395510" y="6037410"/>
            <a:ext cx="3469997" cy="180051"/>
          </a:xfrm>
          <a:prstGeom prst="curvedConnector3">
            <a:avLst>
              <a:gd name="adj1" fmla="val 93713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urved Connector 24"/>
          <p:cNvCxnSpPr/>
          <p:nvPr/>
        </p:nvCxnSpPr>
        <p:spPr>
          <a:xfrm>
            <a:off x="7395510" y="4762458"/>
            <a:ext cx="3233045" cy="510997"/>
          </a:xfrm>
          <a:prstGeom prst="curvedConnector3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urved Connector 30"/>
          <p:cNvCxnSpPr/>
          <p:nvPr/>
        </p:nvCxnSpPr>
        <p:spPr>
          <a:xfrm>
            <a:off x="7487322" y="5541292"/>
            <a:ext cx="2958352" cy="267838"/>
          </a:xfrm>
          <a:prstGeom prst="curvedConnector3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5293508" y="4584835"/>
            <a:ext cx="1377696" cy="1011936"/>
          </a:xfrm>
          <a:prstGeom prst="rect">
            <a:avLst/>
          </a:prstGeom>
          <a:solidFill>
            <a:srgbClr val="FFC000">
              <a:alpha val="45882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649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1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HDF Scalable Data Service (HSDS)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95324" y="2977576"/>
            <a:ext cx="590607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charset="0"/>
              <a:buChar char="•"/>
            </a:pPr>
            <a:endParaRPr lang="en-US" dirty="0" smtClean="0"/>
          </a:p>
          <a:p>
            <a:pPr marL="342900" indent="-342900">
              <a:buFont typeface="Arial" charset="0"/>
              <a:buChar char="•"/>
            </a:pPr>
            <a:r>
              <a:rPr lang="en-US" dirty="0" smtClean="0"/>
              <a:t>Support any sized repository</a:t>
            </a:r>
          </a:p>
          <a:p>
            <a:pPr marL="342900" indent="-342900">
              <a:buFont typeface="Arial" charset="0"/>
              <a:buChar char="•"/>
            </a:pPr>
            <a:r>
              <a:rPr lang="en-US" dirty="0" smtClean="0"/>
              <a:t>Any number of users/clients</a:t>
            </a:r>
          </a:p>
          <a:p>
            <a:pPr marL="342900" indent="-342900">
              <a:buFont typeface="Arial" charset="0"/>
              <a:buChar char="•"/>
            </a:pPr>
            <a:r>
              <a:rPr lang="en-US" dirty="0" smtClean="0"/>
              <a:t>Any request volume</a:t>
            </a:r>
          </a:p>
          <a:p>
            <a:pPr marL="342900" indent="-342900">
              <a:buFont typeface="Arial" charset="0"/>
              <a:buChar char="•"/>
            </a:pPr>
            <a:r>
              <a:rPr lang="en-US" dirty="0" smtClean="0"/>
              <a:t>Provide data as fast as the client can pull it in</a:t>
            </a:r>
          </a:p>
          <a:p>
            <a:pPr marL="342900" indent="-342900">
              <a:buFont typeface="Arial" charset="0"/>
              <a:buChar char="•"/>
            </a:pPr>
            <a:r>
              <a:rPr lang="en-US" dirty="0" smtClean="0"/>
              <a:t>Targeted for AWS 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dirty="0" smtClean="0"/>
              <a:t>but portable to other public/private clouds</a:t>
            </a:r>
          </a:p>
          <a:p>
            <a:pPr marL="342900" indent="-342900">
              <a:buFont typeface="Arial" charset="0"/>
              <a:buChar char="•"/>
            </a:pPr>
            <a:r>
              <a:rPr lang="en-US" dirty="0" smtClean="0"/>
              <a:t>Cost effective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dirty="0" smtClean="0"/>
              <a:t>Use AWS S3 as primary storage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dirty="0" smtClean="0"/>
              <a:t>Decouple storage and compute costs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dirty="0" smtClean="0"/>
              <a:t>Elastically scale compute with usage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113292" y="1690688"/>
            <a:ext cx="56881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A highly scalable implementation of the HDF REST API</a:t>
            </a:r>
            <a:endParaRPr lang="en-US" i="1" dirty="0"/>
          </a:p>
        </p:txBody>
      </p:sp>
      <p:sp>
        <p:nvSpPr>
          <p:cNvPr id="6" name="TextBox 5"/>
          <p:cNvSpPr txBox="1"/>
          <p:nvPr/>
        </p:nvSpPr>
        <p:spPr>
          <a:xfrm>
            <a:off x="838200" y="2515911"/>
            <a:ext cx="21784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Goals: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32652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Architecture for HSDS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487133"/>
            <a:ext cx="8782493" cy="332847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64024" y="4815609"/>
            <a:ext cx="835666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Legend: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Client: Any user of the service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LB: Load balancer – distributes requests to Service nodes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SN: Service Nodes – processes requests from clients (with help from Data Nodes)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DN: Data Nodes – responsible for partition of Object Store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Object Store: Base storage service (e.g. AWS S3)</a:t>
            </a:r>
          </a:p>
          <a:p>
            <a:pPr marL="285750" indent="-285750">
              <a:buFont typeface="Arial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550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HSDS Architecture Highlights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38200" y="1896035"/>
            <a:ext cx="1000012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sz="2400" dirty="0" smtClean="0"/>
              <a:t>DN’s provide read/write consistent layer on top of AWS S3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400" dirty="0" smtClean="0"/>
              <a:t>DN’s also serve as data cache (improve performance and lower S3 request cost)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400" dirty="0" smtClean="0"/>
              <a:t>SN’s deterministically know which DN’s are needed to server a given request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400" dirty="0" smtClean="0"/>
              <a:t>Number of DN’s/SN’s  can grow or shrink depending on demand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400" dirty="0" smtClean="0"/>
              <a:t>Minimal operational costs would be 1 SN, 1 DN and data storage costs for S3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400" dirty="0" smtClean="0"/>
              <a:t>Query operations can run across all data nodes in parallel</a:t>
            </a:r>
          </a:p>
        </p:txBody>
      </p:sp>
    </p:spTree>
    <p:extLst>
      <p:ext uri="{BB962C8B-B14F-4D97-AF65-F5344CB8AC3E}">
        <p14:creationId xmlns:p14="http://schemas.microsoft.com/office/powerpoint/2010/main" val="1135098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HSDS Timeline and next steps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941294" y="1896035"/>
            <a:ext cx="952051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sz="2400" dirty="0" smtClean="0"/>
              <a:t>Work just started July 1, 2016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400" dirty="0" smtClean="0"/>
              <a:t>This </a:t>
            </a:r>
            <a:r>
              <a:rPr lang="en-US" sz="2400" dirty="0"/>
              <a:t>work is being supported by NASA Cooperative Agreement </a:t>
            </a:r>
            <a:r>
              <a:rPr lang="en-US" sz="2400" dirty="0" smtClean="0"/>
              <a:t>NNX16AL91A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400" dirty="0" smtClean="0"/>
              <a:t>Working with NASA </a:t>
            </a:r>
            <a:r>
              <a:rPr lang="en-US" sz="2400" dirty="0" err="1" smtClean="0"/>
              <a:t>OpenNEX</a:t>
            </a:r>
            <a:r>
              <a:rPr lang="en-US" sz="2400" dirty="0" smtClean="0"/>
              <a:t> team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400" dirty="0" smtClean="0"/>
              <a:t>Also included client components: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2400" dirty="0" smtClean="0"/>
              <a:t>HDF REST VOL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2400" dirty="0" smtClean="0"/>
              <a:t>H5pyd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2400" dirty="0" smtClean="0"/>
              <a:t>CMD line tools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400" dirty="0" smtClean="0"/>
              <a:t>Scope of project is for the next two years, but hoping to have prototype available sooner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400" dirty="0" smtClean="0"/>
              <a:t>Would love feedback on design, use cases, or additional features you’d like to see</a:t>
            </a:r>
          </a:p>
        </p:txBody>
      </p:sp>
    </p:spTree>
    <p:extLst>
      <p:ext uri="{BB962C8B-B14F-4D97-AF65-F5344CB8AC3E}">
        <p14:creationId xmlns:p14="http://schemas.microsoft.com/office/powerpoint/2010/main" val="360667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 Find out More: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87275" y="1892595"/>
            <a:ext cx="1162877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charset="0"/>
              <a:buChar char="•"/>
            </a:pPr>
            <a:r>
              <a:rPr lang="en-US" sz="2800" dirty="0" smtClean="0"/>
              <a:t>H5serv: </a:t>
            </a:r>
            <a:r>
              <a:rPr lang="en-US" sz="2800" dirty="0" smtClean="0">
                <a:hlinkClick r:id="rId2"/>
              </a:rPr>
              <a:t>https</a:t>
            </a:r>
            <a:r>
              <a:rPr lang="en-US" sz="2800" dirty="0">
                <a:hlinkClick r:id="rId2"/>
              </a:rPr>
              <a:t>://github.com/HDFGroup/h5serv</a:t>
            </a:r>
            <a:endParaRPr lang="en-US" sz="2800" dirty="0"/>
          </a:p>
          <a:p>
            <a:pPr marL="457200" lvl="0" indent="-457200">
              <a:buFont typeface="Arial" charset="0"/>
              <a:buChar char="•"/>
            </a:pPr>
            <a:r>
              <a:rPr lang="en-US" sz="2800" dirty="0"/>
              <a:t>Documentation: </a:t>
            </a:r>
            <a:r>
              <a:rPr lang="en-US" sz="2800" dirty="0">
                <a:hlinkClick r:id="rId3"/>
              </a:rPr>
              <a:t>http://h5serv.readthedocs.io</a:t>
            </a:r>
            <a:r>
              <a:rPr lang="en-US" sz="2800" dirty="0" smtClean="0">
                <a:hlinkClick r:id="rId3"/>
              </a:rPr>
              <a:t>/</a:t>
            </a:r>
            <a:endParaRPr lang="en-US" sz="2800" dirty="0" smtClean="0"/>
          </a:p>
          <a:p>
            <a:pPr marL="457200" lvl="0" indent="-457200">
              <a:buFont typeface="Arial" charset="0"/>
              <a:buChar char="•"/>
            </a:pPr>
            <a:r>
              <a:rPr lang="en-US" sz="2800" dirty="0" smtClean="0"/>
              <a:t>H5pyd</a:t>
            </a:r>
            <a:r>
              <a:rPr lang="en-US" sz="2800" dirty="0"/>
              <a:t>: </a:t>
            </a:r>
            <a:r>
              <a:rPr lang="en-US" sz="2800" dirty="0">
                <a:hlinkClick r:id="rId4"/>
              </a:rPr>
              <a:t>https://</a:t>
            </a:r>
            <a:r>
              <a:rPr lang="en-US" sz="2800" dirty="0" smtClean="0">
                <a:hlinkClick r:id="rId4"/>
              </a:rPr>
              <a:t>github.com/HDFGroup/h5pyd</a:t>
            </a:r>
            <a:endParaRPr lang="en-US" sz="2800" dirty="0" smtClean="0"/>
          </a:p>
          <a:p>
            <a:pPr marL="457200" lvl="0" indent="-457200">
              <a:buFont typeface="Arial" charset="0"/>
              <a:buChar char="•"/>
            </a:pPr>
            <a:r>
              <a:rPr lang="en-US" sz="2800" dirty="0" err="1" smtClean="0"/>
              <a:t>RESTful</a:t>
            </a:r>
            <a:r>
              <a:rPr lang="en-US" sz="2800" dirty="0" smtClean="0"/>
              <a:t> </a:t>
            </a:r>
            <a:r>
              <a:rPr lang="en-US" sz="2800" dirty="0"/>
              <a:t>HDF5 White Paper: </a:t>
            </a:r>
            <a:r>
              <a:rPr lang="en-US" sz="2800" dirty="0">
                <a:hlinkClick r:id="rId5"/>
              </a:rPr>
              <a:t>https://</a:t>
            </a:r>
            <a:r>
              <a:rPr lang="en-US" sz="2800" dirty="0" smtClean="0">
                <a:hlinkClick r:id="rId5"/>
              </a:rPr>
              <a:t>www.hdfgroup.org/pubs/papers/RESTful_HDF5.pdf</a:t>
            </a:r>
            <a:endParaRPr lang="en-US" sz="2800" dirty="0" smtClean="0"/>
          </a:p>
          <a:p>
            <a:pPr marL="457200" lvl="0" indent="-457200">
              <a:buFont typeface="Arial" charset="0"/>
              <a:buChar char="•"/>
            </a:pPr>
            <a:r>
              <a:rPr lang="en-US" sz="2800" dirty="0" err="1" smtClean="0"/>
              <a:t>OpenNex</a:t>
            </a:r>
            <a:r>
              <a:rPr lang="en-US" sz="2800" dirty="0"/>
              <a:t>: </a:t>
            </a:r>
            <a:r>
              <a:rPr lang="en-US" sz="2800" dirty="0">
                <a:hlinkClick r:id="rId6"/>
              </a:rPr>
              <a:t>https://nex.nasa.gov/nex/static/htdocs/site/extra/opennex</a:t>
            </a:r>
            <a:r>
              <a:rPr lang="en-US" sz="2800" dirty="0" smtClean="0">
                <a:hlinkClick r:id="rId6"/>
              </a:rPr>
              <a:t>/</a:t>
            </a:r>
            <a:r>
              <a:rPr lang="en-US" sz="2800" dirty="0" smtClean="0"/>
              <a:t> </a:t>
            </a:r>
          </a:p>
          <a:p>
            <a:pPr marL="457200" lvl="0" indent="-457200">
              <a:buFont typeface="Arial" charset="0"/>
              <a:buChar char="•"/>
            </a:pPr>
            <a:r>
              <a:rPr lang="en-US" sz="2800" dirty="0" smtClean="0"/>
              <a:t>Blog articles:</a:t>
            </a:r>
          </a:p>
          <a:p>
            <a:pPr marL="914400" lvl="1" indent="-457200">
              <a:buFont typeface="Arial" charset="0"/>
              <a:buChar char="•"/>
            </a:pPr>
            <a:r>
              <a:rPr lang="en-US" sz="2800" dirty="0">
                <a:hlinkClick r:id="rId7"/>
              </a:rPr>
              <a:t>https://hdfgroup.org/wp/2015/04/hdf5-for-the-web-hdf-server</a:t>
            </a:r>
            <a:r>
              <a:rPr lang="en-US" sz="2800" dirty="0" smtClean="0">
                <a:hlinkClick r:id="rId7"/>
              </a:rPr>
              <a:t>/</a:t>
            </a:r>
            <a:endParaRPr lang="en-US" sz="2800" dirty="0" smtClean="0"/>
          </a:p>
          <a:p>
            <a:pPr marL="914400" lvl="1" indent="-457200">
              <a:buFont typeface="Arial" charset="0"/>
              <a:buChar char="•"/>
            </a:pPr>
            <a:r>
              <a:rPr lang="en-US" sz="2800" dirty="0">
                <a:hlinkClick r:id="rId8"/>
              </a:rPr>
              <a:t>https://hdfgroup.org/wp/2015/12/serve-protect-web-security-hdf5</a:t>
            </a:r>
            <a:r>
              <a:rPr lang="en-US" sz="2800" dirty="0" smtClean="0">
                <a:hlinkClick r:id="rId8"/>
              </a:rPr>
              <a:t>/</a:t>
            </a:r>
            <a:r>
              <a:rPr lang="en-US" sz="2800" dirty="0" smtClean="0"/>
              <a:t> </a:t>
            </a:r>
          </a:p>
          <a:p>
            <a:pPr marL="457200" lvl="0" indent="-457200">
              <a:buFont typeface="Arial" charset="0"/>
              <a:buChar char="•"/>
            </a:pPr>
            <a:endParaRPr 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32489" y="72958"/>
            <a:ext cx="2183564" cy="1819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470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14031</TotalTime>
  <Words>1800</Words>
  <Application>Microsoft Macintosh PowerPoint</Application>
  <PresentationFormat>Widescreen</PresentationFormat>
  <Paragraphs>343</Paragraphs>
  <Slides>31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7" baseType="lpstr">
      <vt:lpstr>Calibri</vt:lpstr>
      <vt:lpstr>Calibri Light</vt:lpstr>
      <vt:lpstr>Courier</vt:lpstr>
      <vt:lpstr>Times New Roman</vt:lpstr>
      <vt:lpstr>Arial</vt:lpstr>
      <vt:lpstr>Office Theme</vt:lpstr>
      <vt:lpstr>HDF Cloud Services</vt:lpstr>
      <vt:lpstr>Outline</vt:lpstr>
      <vt:lpstr>What is HDF5?</vt:lpstr>
      <vt:lpstr>HDF5 Features</vt:lpstr>
      <vt:lpstr>Why HDF in the Cloud</vt:lpstr>
      <vt:lpstr>What do we need to bring HDF to the cloud?</vt:lpstr>
      <vt:lpstr>Why an HDF5 Web API?</vt:lpstr>
      <vt:lpstr>A simple diagram of the REST API</vt:lpstr>
      <vt:lpstr>What makes it RESTful?</vt:lpstr>
      <vt:lpstr>Example URI</vt:lpstr>
      <vt:lpstr>Example POST Request – Create Dataset</vt:lpstr>
      <vt:lpstr>Client/Server Architecture</vt:lpstr>
      <vt:lpstr>Reference Implementation – h5serv</vt:lpstr>
      <vt:lpstr>H5serv Highlights</vt:lpstr>
      <vt:lpstr>H5serv Architecture</vt:lpstr>
      <vt:lpstr>H5serv Performance</vt:lpstr>
      <vt:lpstr>Sample Applications</vt:lpstr>
      <vt:lpstr>Web UI – Display HDF Content in a browser</vt:lpstr>
      <vt:lpstr>Global Fire Emissions Database</vt:lpstr>
      <vt:lpstr>H5pyd – Python Client for REST API</vt:lpstr>
      <vt:lpstr>CMD Line Tools</vt:lpstr>
      <vt:lpstr>Object Storage</vt:lpstr>
      <vt:lpstr>Storage Costs </vt:lpstr>
      <vt:lpstr>Object Storage Challenges for HDF</vt:lpstr>
      <vt:lpstr>How to store HDF5 data in an object store?</vt:lpstr>
      <vt:lpstr>Objects as Objects!</vt:lpstr>
      <vt:lpstr>HDF Scalable Data Service (HSDS)</vt:lpstr>
      <vt:lpstr>Architecture for HSDS</vt:lpstr>
      <vt:lpstr>HSDS Architecture Highlights</vt:lpstr>
      <vt:lpstr>HSDS Timeline and next steps</vt:lpstr>
      <vt:lpstr>To Find out More: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HDF Server</dc:title>
  <dc:creator>John Readey</dc:creator>
  <cp:lastModifiedBy>Lindsay Powers</cp:lastModifiedBy>
  <cp:revision>75</cp:revision>
  <cp:lastPrinted>2015-07-14T04:43:53Z</cp:lastPrinted>
  <dcterms:created xsi:type="dcterms:W3CDTF">2015-07-09T20:58:14Z</dcterms:created>
  <dcterms:modified xsi:type="dcterms:W3CDTF">2016-07-19T12:12:25Z</dcterms:modified>
</cp:coreProperties>
</file>