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30"/>
  </p:notesMasterIdLst>
  <p:handoutMasterIdLst>
    <p:handoutMasterId r:id="rId31"/>
  </p:handoutMasterIdLst>
  <p:sldIdLst>
    <p:sldId id="276" r:id="rId2"/>
    <p:sldId id="313" r:id="rId3"/>
    <p:sldId id="327" r:id="rId4"/>
    <p:sldId id="315" r:id="rId5"/>
    <p:sldId id="316" r:id="rId6"/>
    <p:sldId id="317" r:id="rId7"/>
    <p:sldId id="346" r:id="rId8"/>
    <p:sldId id="347" r:id="rId9"/>
    <p:sldId id="320" r:id="rId10"/>
    <p:sldId id="321" r:id="rId11"/>
    <p:sldId id="322" r:id="rId12"/>
    <p:sldId id="330" r:id="rId13"/>
    <p:sldId id="331" r:id="rId14"/>
    <p:sldId id="324" r:id="rId15"/>
    <p:sldId id="326" r:id="rId16"/>
    <p:sldId id="329" r:id="rId17"/>
    <p:sldId id="332" r:id="rId18"/>
    <p:sldId id="334" r:id="rId19"/>
    <p:sldId id="345" r:id="rId20"/>
    <p:sldId id="343" r:id="rId21"/>
    <p:sldId id="341" r:id="rId22"/>
    <p:sldId id="342" r:id="rId23"/>
    <p:sldId id="338" r:id="rId24"/>
    <p:sldId id="339" r:id="rId25"/>
    <p:sldId id="340" r:id="rId26"/>
    <p:sldId id="337" r:id="rId27"/>
    <p:sldId id="344" r:id="rId28"/>
    <p:sldId id="312" r:id="rId2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5" autoAdjust="0"/>
    <p:restoredTop sz="88208" autoAdjust="0"/>
  </p:normalViewPr>
  <p:slideViewPr>
    <p:cSldViewPr snapToGrid="0" snapToObjects="1">
      <p:cViewPr varScale="1">
        <p:scale>
          <a:sx n="49" d="100"/>
          <a:sy n="49" d="100"/>
        </p:scale>
        <p:origin x="168" y="4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2">
    <p:pos x="6000" y="0"/>
    <p:text>Presenter: Patrick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1">
    <p:pos x="6000" y="0"/>
    <p:text>Presenter: Definitely Brett :-p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9B44F-1E58-6C4E-B016-BA44F6DD6234}" type="datetimeFigureOut">
              <a:rPr lang="en-US" smtClean="0"/>
              <a:t>7/19/16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9608B-CDF2-F841-8219-375A6689D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66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144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Complexity</a:t>
            </a:r>
            <a:r>
              <a:rPr lang="en-US" baseline="0" dirty="0" smtClean="0"/>
              <a:t> of data flow when chunk is written by H5Dwrite call vs. simplified patch with the optimized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199AFF83-E7C7-45C2-A1B8-C2E047EB4FC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5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7388"/>
            <a:ext cx="4570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2324EC39-7544-4C7F-93EE-0C17C74951D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31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H5repack tools was used to apply compression to every dataset in the file</a:t>
            </a:r>
          </a:p>
          <a:p>
            <a:endParaRPr lang="en-US" dirty="0" smtClean="0"/>
          </a:p>
          <a:p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rw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-r--r-- 1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epourmal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hdf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196611611 Jul 17 17:33 gzip.h5</a:t>
            </a:r>
          </a:p>
          <a:p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cs-CZ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rw</a:t>
            </a:r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cs-CZ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</a:t>
            </a:r>
            <a:r>
              <a:rPr lang="cs-CZ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-- 1 </a:t>
            </a:r>
            <a:r>
              <a:rPr lang="cs-CZ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epourmal</a:t>
            </a:r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hdf</a:t>
            </a:r>
            <a:r>
              <a:rPr lang="cs-CZ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256828584 Jul 17 11:35 orig.h5</a:t>
            </a:r>
          </a:p>
          <a:p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rw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-r--r-- 1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epourmal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hdf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201924661 Jul 17 17:33 szip.h5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99904" y="8832216"/>
            <a:ext cx="2981911" cy="46418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52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GZIP</a:t>
            </a:r>
            <a:r>
              <a:rPr lang="en-US" baseline="0" dirty="0" smtClean="0"/>
              <a:t> compression alone made the difference only for 2 datasets; modified with shuffle – 3 datasets showed great compression ratios.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99904" y="8832216"/>
            <a:ext cx="2981911" cy="46418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90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9470">
              <a:defRPr/>
            </a:pPr>
            <a:r>
              <a:rPr lang="en-US" sz="1200" dirty="0"/>
              <a:t>No communications between the processes and no file locking are required.  The processes can run on the same or on different platforms, as long as they share a common file system that is POSIX compliant.</a:t>
            </a:r>
          </a:p>
          <a:p>
            <a:r>
              <a:rPr lang="en-US" sz="1200" dirty="0"/>
              <a:t>The orderly operation of the metadata cache is crucial to SWMR functioning.  A number of APIs have been developed to handle the requests from writer and reader processes and to give applications the control of the metadata cache they might need.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199AFF83-E7C7-45C2-A1B8-C2E047EB4FC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r>
              <a:rPr lang="en-US" sz="1100"/>
              <a:t>Copyright © 2015 The HDF Group. All rights reserved.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43274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 are stored in four different datasets. They represent a part of the bigger image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199AFF83-E7C7-45C2-A1B8-C2E047EB4FC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54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Virtual dataset stores a mapping for each quadrant to data stored in the source HDF5 files and datasets  a-d.h5. Application can read the whole image from dataset /D using regular H5Dread call. It doesn’t need to know the mapping in order to read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199AFF83-E7C7-45C2-A1B8-C2E047EB4FC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3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 API wrappers (JNI)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API: HDF4, HDF5, version 1.10.1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JNI libraries packaged with appropriate HDF release (like C++, Fortran)</a:t>
            </a:r>
          </a:p>
          <a:p>
            <a:r>
              <a:rPr lang="en-US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HDFView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HDF4/HDF5 file display, creation, editing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 support for complex data types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Limited “compound compound”, variable length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Beta (alpha?) version with SWT GUI (Look and feel, better memory handling)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support v1.10.0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done: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 for 1.10 features (creating VDS, etc.)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Various bug fixes and minor new features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 model redesign for large datasets / large # of objects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45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8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8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8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and the following slide address</a:t>
            </a:r>
            <a:r>
              <a:rPr lang="en-US" baseline="0" dirty="0" smtClean="0"/>
              <a:t>  one of the simplest scenarios to </a:t>
            </a:r>
          </a:p>
          <a:p>
            <a:r>
              <a:rPr lang="en-US" baseline="0" dirty="0" smtClean="0"/>
              <a:t>explain </a:t>
            </a:r>
            <a:r>
              <a:rPr lang="en-US" baseline="0" dirty="0" err="1" smtClean="0"/>
              <a:t>nagg’s</a:t>
            </a:r>
            <a:r>
              <a:rPr lang="en-US" baseline="0" dirty="0" smtClean="0"/>
              <a:t> functionality. User requested a product data for a </a:t>
            </a:r>
          </a:p>
          <a:p>
            <a:r>
              <a:rPr lang="en-US" baseline="0" dirty="0" smtClean="0"/>
              <a:t>particular time interval with one granule per file. </a:t>
            </a:r>
          </a:p>
          <a:p>
            <a:r>
              <a:rPr lang="en-US" baseline="0" dirty="0" smtClean="0"/>
              <a:t>The user gets HDF5 files with product data with one granule per file</a:t>
            </a:r>
          </a:p>
          <a:p>
            <a:r>
              <a:rPr lang="en-US" baseline="0" dirty="0" smtClean="0"/>
              <a:t> and HDF5 files with the corresponding </a:t>
            </a:r>
            <a:r>
              <a:rPr lang="en-US" baseline="0" dirty="0" err="1" smtClean="0"/>
              <a:t>geolocation</a:t>
            </a:r>
            <a:r>
              <a:rPr lang="en-US" baseline="0" dirty="0" smtClean="0"/>
              <a:t> data.</a:t>
            </a:r>
          </a:p>
          <a:p>
            <a:r>
              <a:rPr lang="en-US" baseline="0" dirty="0" smtClean="0"/>
              <a:t>He/she would like to re-aggregate data to have 5 granules per file.</a:t>
            </a:r>
          </a:p>
          <a:p>
            <a:r>
              <a:rPr lang="en-US" baseline="0" dirty="0" smtClean="0"/>
              <a:t>(next slide)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09B6E9B6-1C19-44CE-97C3-214AEE21FD9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44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is a command that will do it. –n flag indicates number of granules per file,</a:t>
            </a:r>
          </a:p>
          <a:p>
            <a:r>
              <a:rPr lang="en-US" baseline="0" dirty="0" smtClean="0"/>
              <a:t> -t indicates the type or product to be re-aggregated.</a:t>
            </a:r>
          </a:p>
          <a:p>
            <a:r>
              <a:rPr lang="en-US" baseline="0" dirty="0" smtClean="0"/>
              <a:t> User has to specify the list of files with the granules to aggregate. </a:t>
            </a:r>
          </a:p>
          <a:p>
            <a:r>
              <a:rPr lang="en-US" baseline="0" dirty="0" smtClean="0"/>
              <a:t>For convenience one can use wild cards to specify files names.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result of </a:t>
            </a:r>
            <a:r>
              <a:rPr lang="en-US" baseline="0" dirty="0" err="1" smtClean="0"/>
              <a:t>nagg</a:t>
            </a:r>
            <a:r>
              <a:rPr lang="en-US" baseline="0" dirty="0" smtClean="0"/>
              <a:t> operation will be </a:t>
            </a:r>
            <a:r>
              <a:rPr lang="en-US" baseline="0" dirty="0" err="1" smtClean="0"/>
              <a:t>regarregated</a:t>
            </a:r>
            <a:r>
              <a:rPr lang="en-US" baseline="0" dirty="0" smtClean="0"/>
              <a:t> files as they</a:t>
            </a:r>
          </a:p>
          <a:p>
            <a:r>
              <a:rPr lang="en-US" baseline="0" dirty="0" smtClean="0"/>
              <a:t> would be received by the user from the IDPS system. </a:t>
            </a:r>
          </a:p>
          <a:p>
            <a:r>
              <a:rPr lang="en-US" baseline="0" dirty="0" smtClean="0"/>
              <a:t>New product files will co-align with the aggregation bucket start.</a:t>
            </a:r>
          </a:p>
          <a:p>
            <a:r>
              <a:rPr lang="en-US" baseline="0" dirty="0" smtClean="0"/>
              <a:t> Therefore sometime the first and the last files in aggregation will not</a:t>
            </a:r>
          </a:p>
          <a:p>
            <a:r>
              <a:rPr lang="en-US" baseline="0" dirty="0" smtClean="0"/>
              <a:t> have five granules. On this slide we show that the first HDF5 files will </a:t>
            </a:r>
          </a:p>
          <a:p>
            <a:r>
              <a:rPr lang="en-US" baseline="0" dirty="0" smtClean="0"/>
              <a:t>contain 4 granules and the last one only three granules.</a:t>
            </a:r>
          </a:p>
          <a:p>
            <a:r>
              <a:rPr lang="en-US" baseline="0" dirty="0" err="1" smtClean="0"/>
              <a:t>Geolocation</a:t>
            </a:r>
            <a:r>
              <a:rPr lang="en-US" baseline="0" dirty="0" smtClean="0"/>
              <a:t> product will be aggregated and packaged with the</a:t>
            </a:r>
            <a:r>
              <a:rPr lang="en-US" dirty="0" smtClean="0"/>
              <a:t> </a:t>
            </a:r>
          </a:p>
          <a:p>
            <a:r>
              <a:rPr lang="en-US" baseline="0" dirty="0" smtClean="0"/>
              <a:t>product data. the tool has –g option to control </a:t>
            </a:r>
            <a:r>
              <a:rPr lang="en-US" baseline="0" dirty="0" err="1" smtClean="0"/>
              <a:t>geolocation</a:t>
            </a:r>
            <a:r>
              <a:rPr lang="en-US" baseline="0" dirty="0" smtClean="0"/>
              <a:t> data</a:t>
            </a:r>
          </a:p>
          <a:p>
            <a:r>
              <a:rPr lang="en-US" baseline="0" dirty="0" smtClean="0"/>
              <a:t> packaging and aggregation.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09B6E9B6-1C19-44CE-97C3-214AEE21FD9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44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0"/>
            <a:ext cx="2971598" cy="457815"/>
          </a:xfrm>
          <a:prstGeom prst="rect">
            <a:avLst/>
          </a:prstGeom>
        </p:spPr>
        <p:txBody>
          <a:bodyPr lIns="87947" tIns="43973" rIns="87947" bIns="43973"/>
          <a:lstStyle/>
          <a:p>
            <a:fld id="{09B6E9B6-1C19-44CE-97C3-214AEE21FD9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44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6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14478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629400"/>
            <a:ext cx="762000" cy="228600"/>
          </a:xfrm>
          <a:prstGeom prst="rect">
            <a:avLst/>
          </a:prstGeom>
        </p:spPr>
        <p:txBody>
          <a:bodyPr/>
          <a:lstStyle/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3"/>
          </p:nvPr>
        </p:nvSpPr>
        <p:spPr>
          <a:xfrm>
            <a:off x="914400" y="1600200"/>
            <a:ext cx="7315200" cy="4572000"/>
          </a:xfrm>
        </p:spPr>
        <p:txBody>
          <a:bodyPr/>
          <a:lstStyle>
            <a:lvl1pPr>
              <a:defRPr sz="3200"/>
            </a:lvl1pPr>
            <a:lvl3pPr>
              <a:defRPr sz="2400"/>
            </a:lvl3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63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  <p:sldLayoutId id="2147483663" r:id="rId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pourmal@hdfgrou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nexusformat/HDF5-External-Filter-Plugins/tree/master/LZ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github.com/nexusformat/HDF5-External-Filter-Plugin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8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hyperlink" Target="mailto:odbc@hdfgroup.org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 Update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714750"/>
            <a:ext cx="7086600" cy="1800225"/>
          </a:xfrm>
        </p:spPr>
        <p:txBody>
          <a:bodyPr>
            <a:normAutofit/>
          </a:bodyPr>
          <a:lstStyle/>
          <a:p>
            <a:r>
              <a:rPr lang="en-US" dirty="0" smtClean="0"/>
              <a:t>Elena Pourmal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>
                <a:hlinkClick r:id="rId2"/>
              </a:rPr>
              <a:t>epourmal@hdfgroup.org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NNG15HZ39C</a:t>
            </a:r>
          </a:p>
        </p:txBody>
      </p:sp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Outline</a:t>
            </a:r>
            <a:endParaRPr lang="e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new in HDF?</a:t>
            </a:r>
          </a:p>
          <a:p>
            <a:r>
              <a:rPr lang="en-US" dirty="0" smtClean="0"/>
              <a:t>HDF tools</a:t>
            </a:r>
          </a:p>
          <a:p>
            <a:pPr lvl="1"/>
            <a:r>
              <a:rPr lang="en-US" dirty="0" err="1" smtClean="0"/>
              <a:t>HDFView</a:t>
            </a:r>
            <a:endParaRPr lang="en-US" dirty="0" smtClean="0"/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agg</a:t>
            </a:r>
            <a:endParaRPr lang="en-US" dirty="0" smtClean="0"/>
          </a:p>
          <a:p>
            <a:pPr lvl="1"/>
            <a:r>
              <a:rPr lang="en-US" dirty="0" smtClean="0"/>
              <a:t>ODBC</a:t>
            </a:r>
          </a:p>
          <a:p>
            <a:r>
              <a:rPr lang="en-US" dirty="0" smtClean="0"/>
              <a:t>Q </a:t>
            </a:r>
            <a:r>
              <a:rPr lang="en-US" dirty="0"/>
              <a:t>&amp;</a:t>
            </a:r>
            <a:r>
              <a:rPr lang="en-US" dirty="0" smtClean="0"/>
              <a:t> A: Tell us about your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486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HDF5 Compression</a:t>
            </a:r>
          </a:p>
          <a:p>
            <a:pPr lvl="1"/>
            <a:r>
              <a:rPr lang="en-US" dirty="0" smtClean="0"/>
              <a:t>Faster way to write compressed data to HDF5</a:t>
            </a:r>
          </a:p>
          <a:p>
            <a:pPr lvl="1"/>
            <a:r>
              <a:rPr lang="en-US" dirty="0" smtClean="0"/>
              <a:t>Community supported compression filters</a:t>
            </a:r>
          </a:p>
          <a:p>
            <a:pPr lvl="1"/>
            <a:r>
              <a:rPr lang="en-US" dirty="0">
                <a:hlinkClick r:id="rId2"/>
              </a:rPr>
              <a:t>https://github.com/nexusformat/HDF5-External-Filter-Plugins/tree/master/</a:t>
            </a:r>
            <a:endParaRPr lang="en-US" dirty="0" smtClean="0"/>
          </a:p>
          <a:p>
            <a:r>
              <a:rPr lang="en-US" dirty="0" smtClean="0"/>
              <a:t>Single writer/multiple reader file access </a:t>
            </a:r>
          </a:p>
          <a:p>
            <a:r>
              <a:rPr lang="en-US" dirty="0" smtClean="0"/>
              <a:t>Virtual Data Set</a:t>
            </a:r>
          </a:p>
          <a:p>
            <a:r>
              <a:rPr lang="en-US" dirty="0" smtClean="0"/>
              <a:t>HDF5 JNI is part of the HDF5 source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73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Direct chunk </a:t>
            </a:r>
            <a:r>
              <a:rPr lang="en-US" dirty="0" smtClean="0"/>
              <a:t>write: H5DOwrite_chunk</a:t>
            </a:r>
            <a:endParaRPr lang="en-US" dirty="0"/>
          </a:p>
        </p:txBody>
      </p:sp>
      <p:pic>
        <p:nvPicPr>
          <p:cNvPr id="9" name="Picture 8" descr="DChun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49" y="1599294"/>
            <a:ext cx="5064477" cy="497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0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results for H5DOwrite_chunk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825684"/>
              </p:ext>
            </p:extLst>
          </p:nvPr>
        </p:nvGraphicFramePr>
        <p:xfrm>
          <a:off x="838200" y="1649417"/>
          <a:ext cx="7505700" cy="4700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Document" r:id="rId4" imgW="5638800" imgH="3530600" progId="Word.Document.12">
                  <p:embed/>
                </p:oleObj>
              </mc:Choice>
              <mc:Fallback>
                <p:oleObj name="Document" r:id="rId4" imgW="5638800" imgH="3530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649417"/>
                        <a:ext cx="7505700" cy="47001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42467" y="6146057"/>
            <a:ext cx="1848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1 Speed in MB/s</a:t>
            </a:r>
          </a:p>
          <a:p>
            <a:r>
              <a:rPr lang="en-US" sz="1600" dirty="0" smtClean="0">
                <a:latin typeface="Arial"/>
                <a:cs typeface="Arial"/>
              </a:rPr>
              <a:t>2 Time in seconds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1066" y="808345"/>
            <a:ext cx="35493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Test result on Linux 2.6, x86_64</a:t>
            </a:r>
          </a:p>
          <a:p>
            <a:r>
              <a:rPr lang="en-US" sz="1600" dirty="0" smtClean="0">
                <a:latin typeface="Arial"/>
                <a:cs typeface="Arial"/>
              </a:rPr>
              <a:t>Each dataset contained 100 chunks, </a:t>
            </a:r>
          </a:p>
          <a:p>
            <a:r>
              <a:rPr lang="en-US" sz="1600" dirty="0" smtClean="0">
                <a:latin typeface="Arial"/>
                <a:cs typeface="Arial"/>
              </a:rPr>
              <a:t>written by chunks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816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Dynamically </a:t>
            </a:r>
            <a:r>
              <a:rPr lang="en-US" dirty="0" smtClean="0"/>
              <a:t>loaded </a:t>
            </a:r>
            <a:r>
              <a:rPr lang="en-US" dirty="0"/>
              <a:t>filters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933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Problems </a:t>
            </a:r>
            <a:r>
              <a:rPr lang="en-US" dirty="0"/>
              <a:t>with using custom </a:t>
            </a:r>
            <a:r>
              <a:rPr lang="en-US" dirty="0" smtClean="0"/>
              <a:t>filters</a:t>
            </a:r>
          </a:p>
          <a:p>
            <a:pPr lvl="1"/>
            <a:r>
              <a:rPr lang="en-US" dirty="0" smtClean="0"/>
              <a:t>“Off the shelf” tools do not work with the third-party filters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1.8.11 and later and dynamically loaded HDF5 compression filters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aintained library of HDF5 compression filters</a:t>
            </a:r>
          </a:p>
          <a:p>
            <a:pPr marL="342900" lvl="2" indent="-342900"/>
            <a:r>
              <a:rPr lang="en-US" dirty="0">
                <a:hlinkClick r:id="rId3"/>
              </a:rPr>
              <a:t>https://github.com/nexusformat/HDF5-External-Filter-Plugins</a:t>
            </a:r>
            <a:endParaRPr lang="en-US" dirty="0"/>
          </a:p>
          <a:p>
            <a:endParaRPr lang="en-US" dirty="0" smtClean="0"/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0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Example: Choose compression that works for your data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04800" y="6629400"/>
            <a:ext cx="13716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15, 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286000" y="6629400"/>
            <a:ext cx="3962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JPSS DEWG Telecon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400800" y="6629400"/>
            <a:ext cx="762000" cy="228600"/>
          </a:xfrm>
          <a:prstGeom prst="rect">
            <a:avLst/>
          </a:prstGeom>
        </p:spPr>
        <p:txBody>
          <a:bodyPr/>
          <a:lstStyle/>
          <a:p>
            <a:fld id="{A5E891D3-C79B-467C-9AA4-487CCCDFB73C}" type="slidenum">
              <a:rPr lang="en-US" smtClean="0">
                <a:solidFill>
                  <a:srgbClr val="FFFFFF"/>
                </a:solidFill>
              </a:rPr>
              <a:pPr/>
              <a:t>7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912551"/>
              </p:ext>
            </p:extLst>
          </p:nvPr>
        </p:nvGraphicFramePr>
        <p:xfrm>
          <a:off x="1295400" y="3292470"/>
          <a:ext cx="6591300" cy="183709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97100"/>
                <a:gridCol w="2197100"/>
                <a:gridCol w="2197100"/>
              </a:tblGrid>
              <a:tr h="126524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Original size in bytes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Compression ratio with GZIP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b="1" dirty="0" smtClean="0">
                          <a:latin typeface="Arial"/>
                          <a:cs typeface="Arial"/>
                        </a:rPr>
                        <a:t>level 6 </a:t>
                      </a:r>
                    </a:p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(time)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Compression ratio with SZIP NN encoding 32 (time)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571849">
                <a:tc>
                  <a:txBody>
                    <a:bodyPr/>
                    <a:lstStyle/>
                    <a:p>
                      <a:pPr algn="ctr"/>
                      <a:r>
                        <a:rPr lang="is-IS" sz="1800" b="1" kern="1200" dirty="0" smtClean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256,828,584</a:t>
                      </a:r>
                      <a:endParaRPr lang="en-US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1.3 (32.2 sec)</a:t>
                      </a:r>
                      <a:endParaRPr lang="en-US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1.27 (4.3 sec)</a:t>
                      </a:r>
                      <a:endParaRPr lang="en-US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1376364"/>
            <a:ext cx="8058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Compression ratio = uncompressed size/compressed size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h</a:t>
            </a:r>
            <a:r>
              <a:rPr lang="en-US" sz="1800" dirty="0" smtClean="0"/>
              <a:t>5repack command was used to apply compression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Time was reported with Linux </a:t>
            </a:r>
            <a:r>
              <a:rPr lang="en-US" sz="1800" dirty="0" smtClean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lang="en-US" sz="1800" dirty="0" smtClean="0"/>
              <a:t> command</a:t>
            </a:r>
          </a:p>
          <a:p>
            <a:endParaRPr lang="en-US" sz="1800" dirty="0" smtClean="0"/>
          </a:p>
          <a:p>
            <a:r>
              <a:rPr lang="en-US" sz="1800" dirty="0"/>
              <a:t>SCRIS_npp_d20140522_t0754579_e0802557_b13293_c20140522142425734814_noaa_pop.h5</a:t>
            </a:r>
          </a:p>
        </p:txBody>
      </p:sp>
    </p:spTree>
    <p:extLst>
      <p:ext uri="{BB962C8B-B14F-4D97-AF65-F5344CB8AC3E}">
        <p14:creationId xmlns:p14="http://schemas.microsoft.com/office/powerpoint/2010/main" val="12521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 (</a:t>
            </a:r>
            <a:r>
              <a:rPr lang="en-US" sz="2800" dirty="0" err="1" smtClean="0"/>
              <a:t>cont</a:t>
            </a:r>
            <a:r>
              <a:rPr lang="en-US" sz="2800" dirty="0" smtClean="0"/>
              <a:t>): Choose compression that works for your data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04800" y="6629400"/>
            <a:ext cx="13716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15, 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286000" y="6629400"/>
            <a:ext cx="3962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JPSS DEWG Telecon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400800" y="6629400"/>
            <a:ext cx="762000" cy="228600"/>
          </a:xfrm>
          <a:prstGeom prst="rect">
            <a:avLst/>
          </a:prstGeom>
        </p:spPr>
        <p:txBody>
          <a:bodyPr/>
          <a:lstStyle/>
          <a:p>
            <a:fld id="{A5E891D3-C79B-467C-9AA4-487CCCDFB73C}" type="slidenum">
              <a:rPr lang="en-US" smtClean="0">
                <a:solidFill>
                  <a:srgbClr val="FFFFFF"/>
                </a:solidFill>
              </a:rPr>
              <a:pPr/>
              <a:t>8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09980"/>
              </p:ext>
            </p:extLst>
          </p:nvPr>
        </p:nvGraphicFramePr>
        <p:xfrm>
          <a:off x="457199" y="1606433"/>
          <a:ext cx="8329613" cy="46216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98677"/>
                <a:gridCol w="1952639"/>
                <a:gridCol w="1952639"/>
                <a:gridCol w="2125658"/>
              </a:tblGrid>
              <a:tr h="632424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Dataset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 name (examples)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Dataset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 size in bytes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Compression ratio with GZIP</a:t>
                      </a:r>
                      <a:r>
                        <a:rPr lang="en-US" b="1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b="1" dirty="0" smtClean="0">
                          <a:latin typeface="Arial"/>
                          <a:cs typeface="Arial"/>
                        </a:rPr>
                        <a:t>level 6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Compression ratio with SZIP NN encoding 32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434376"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ICT_TemperatureConsistency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240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0.667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Cannot be compressed</a:t>
                      </a:r>
                      <a:endParaRPr lang="en-US" dirty="0"/>
                    </a:p>
                  </a:txBody>
                  <a:tcPr/>
                </a:tc>
              </a:tr>
              <a:tr h="43437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/>
                          <a:cs typeface="Arial"/>
                        </a:rPr>
                        <a:t>DS_WindowSize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6,480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28.000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54.000</a:t>
                      </a:r>
                      <a:endParaRPr lang="en-US" dirty="0"/>
                    </a:p>
                  </a:txBody>
                  <a:tcPr/>
                </a:tc>
              </a:tr>
              <a:tr h="43437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/>
                          <a:cs typeface="Arial"/>
                        </a:rPr>
                        <a:t>ES_ImaginaryLW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46,461,600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1.000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/>
                          <a:cs typeface="Arial"/>
                        </a:rPr>
                        <a:t>ES_NEdNLW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46,461,600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1.590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ES_NEdNMW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28,317,600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14.970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1.549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ES_NEdNSW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10,562,400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15.584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1.460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ES_RDRImpulseNoise</a:t>
                      </a:r>
                      <a:endParaRPr lang="en-US" b="1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124.615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405.000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Arial"/>
                          <a:cs typeface="Arial"/>
                        </a:rPr>
                        <a:t>ES_RealLW</a:t>
                      </a:r>
                      <a:endParaRPr lang="en-US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46,461,600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1.492</a:t>
                      </a:r>
                      <a:endParaRPr lang="en-US" dirty="0"/>
                    </a:p>
                  </a:txBody>
                  <a:tcPr/>
                </a:tc>
              </a:tr>
              <a:tr h="366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Arial"/>
                          <a:cs typeface="Arial"/>
                        </a:rPr>
                        <a:t>SDRFringeCount</a:t>
                      </a:r>
                      <a:endParaRPr lang="en-US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223.448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720.00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52172" y="1247784"/>
            <a:ext cx="6102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Arial"/>
                <a:cs typeface="Arial"/>
              </a:rPr>
              <a:t>Compression ratio = uncompressed size/compressed size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4267200" y="4419600"/>
            <a:ext cx="2166938" cy="709613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305560" y="5129213"/>
            <a:ext cx="2166938" cy="401312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315080" y="5824556"/>
            <a:ext cx="2166938" cy="401312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SWMR: Data access </a:t>
            </a:r>
            <a:r>
              <a:rPr lang="en-US" dirty="0"/>
              <a:t>to file being written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Document 15"/>
          <p:cNvSpPr/>
          <p:nvPr/>
        </p:nvSpPr>
        <p:spPr>
          <a:xfrm>
            <a:off x="3276600" y="4175760"/>
            <a:ext cx="2621280" cy="1706880"/>
          </a:xfrm>
          <a:prstGeom prst="flowChartDocumen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HDF5 File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4293" y="2895600"/>
            <a:ext cx="1524000" cy="7315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5555" y="2895600"/>
            <a:ext cx="1280160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Reader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 rot="18900000">
            <a:off x="2842260" y="3508487"/>
            <a:ext cx="670560" cy="1099181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3500000">
            <a:off x="5700619" y="3520344"/>
            <a:ext cx="670560" cy="1099181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82853" y="1656575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73488" y="1502422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68962" y="1660756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2064928" y="2152887"/>
            <a:ext cx="670560" cy="70104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12660" y="4267200"/>
            <a:ext cx="2350340" cy="1524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70000" lnSpcReduction="20000"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r>
              <a:rPr lang="en-US" sz="3100" noProof="0" dirty="0" smtClean="0">
                <a:latin typeface="+mn-lt"/>
                <a:ea typeface="+mn-ea"/>
                <a:cs typeface="+mn-cs"/>
              </a:rPr>
              <a:t>that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can be read by a reader…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400" dirty="0"/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310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ith</a:t>
            </a:r>
            <a:r>
              <a:rPr lang="en-US" sz="3100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IPC necessary.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0451" y="1295400"/>
            <a:ext cx="1463040" cy="97536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925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data elements…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4860" y="4541520"/>
            <a:ext cx="1767840" cy="97536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925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dirty="0" smtClean="0">
                <a:latin typeface="+mn-lt"/>
                <a:ea typeface="+mn-ea"/>
                <a:cs typeface="+mn-cs"/>
              </a:rPr>
              <a:t>…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 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added to a dataset in the file…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855720" y="5139117"/>
            <a:ext cx="731520" cy="548640"/>
            <a:chOff x="3429000" y="1828800"/>
            <a:chExt cx="914400" cy="685800"/>
          </a:xfrm>
        </p:grpSpPr>
        <p:sp>
          <p:nvSpPr>
            <p:cNvPr id="19" name="Rectangle 18"/>
            <p:cNvSpPr/>
            <p:nvPr/>
          </p:nvSpPr>
          <p:spPr>
            <a:xfrm>
              <a:off x="3429000" y="18288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657600" y="18288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886200" y="18288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14800" y="18288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429000" y="20574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57600" y="20574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86200" y="20574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14800" y="20574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29000" y="2286000"/>
              <a:ext cx="228600" cy="228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657600" y="2286000"/>
              <a:ext cx="228600" cy="228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886200" y="2286000"/>
              <a:ext cx="228600" cy="228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1455328" y="1382255"/>
            <a:ext cx="1280160" cy="548640"/>
          </a:xfrm>
          <a:prstGeom prst="round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338879" y="1407880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860672" y="1839455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205140" y="1502422"/>
            <a:ext cx="182880" cy="182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rot="10800000">
            <a:off x="6480355" y="2164215"/>
            <a:ext cx="670560" cy="70104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SWMR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Released in HDF5 1.10.0</a:t>
            </a:r>
          </a:p>
          <a:p>
            <a:r>
              <a:rPr lang="en-US" dirty="0" smtClean="0"/>
              <a:t>Restricted to append-data only scenario</a:t>
            </a:r>
          </a:p>
          <a:p>
            <a:r>
              <a:rPr lang="en-US" dirty="0" smtClean="0"/>
              <a:t>SWMR doesn’t work on NFS</a:t>
            </a:r>
          </a:p>
          <a:p>
            <a:r>
              <a:rPr lang="en-US" dirty="0" smtClean="0"/>
              <a:t>Files are not compatible with HDF5 1.8.* libraries</a:t>
            </a:r>
          </a:p>
          <a:p>
            <a:r>
              <a:rPr lang="en-US" dirty="0" smtClean="0"/>
              <a:t>Use h5format_convert tool</a:t>
            </a:r>
          </a:p>
          <a:p>
            <a:pPr lvl="1"/>
            <a:r>
              <a:rPr lang="en-US" dirty="0" smtClean="0"/>
              <a:t>Converts HDF5 metadata in place</a:t>
            </a:r>
          </a:p>
          <a:p>
            <a:pPr lvl="1"/>
            <a:r>
              <a:rPr lang="en-US" dirty="0" smtClean="0"/>
              <a:t>No raw data is rewritten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4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stored in multiple files and datasets can be accessed via one dataset (VDS) using standard HDF5 read/write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4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3707" y="1130300"/>
            <a:ext cx="2733675" cy="207645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3707" y="3911600"/>
            <a:ext cx="2743200" cy="2200275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51307" y="3886200"/>
            <a:ext cx="2743200" cy="2200275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9701" name="Title 1"/>
          <p:cNvSpPr>
            <a:spLocks noGrp="1"/>
          </p:cNvSpPr>
          <p:nvPr>
            <p:ph type="title"/>
          </p:nvPr>
        </p:nvSpPr>
        <p:spPr>
          <a:xfrm>
            <a:off x="457200" y="91195"/>
            <a:ext cx="8229600" cy="1143000"/>
          </a:xfrm>
        </p:spPr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Collect data one way ….</a:t>
            </a:r>
          </a:p>
        </p:txBody>
      </p:sp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51308" y="1130300"/>
            <a:ext cx="2743200" cy="2057400"/>
          </a:xfrm>
          <a:prstGeom prst="rect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046107" y="326390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a.h5 </a:t>
            </a:r>
          </a:p>
          <a:p>
            <a:r>
              <a:rPr lang="en-US" sz="1400" dirty="0" smtClean="0"/>
              <a:t>Dataset /A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86424" y="3263900"/>
            <a:ext cx="93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b.h5 </a:t>
            </a:r>
          </a:p>
          <a:p>
            <a:r>
              <a:rPr lang="en-US" sz="1400" dirty="0" smtClean="0"/>
              <a:t>Dataset /B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98507" y="6096000"/>
            <a:ext cx="93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c.h5 </a:t>
            </a:r>
          </a:p>
          <a:p>
            <a:r>
              <a:rPr lang="en-US" sz="1400" dirty="0" smtClean="0"/>
              <a:t>Dataset /C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389507" y="6096000"/>
            <a:ext cx="947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File: d.h5 </a:t>
            </a:r>
          </a:p>
          <a:p>
            <a:r>
              <a:rPr lang="en-US" sz="1400" dirty="0" smtClean="0"/>
              <a:t>Dataset /D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1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 pitchFamily="-111" charset="-128"/>
              </a:rPr>
              <a:t>Present it in a different way…</a:t>
            </a:r>
          </a:p>
        </p:txBody>
      </p:sp>
      <p:pic>
        <p:nvPicPr>
          <p:cNvPr id="23" name="Picture 22" descr="Raster Image #1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0850" y="1537429"/>
            <a:ext cx="2698750" cy="192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Raster Image #2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850" y="1537429"/>
            <a:ext cx="2698750" cy="192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Raster Image #3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0850" y="3442429"/>
            <a:ext cx="2698750" cy="204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Raster Image #4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87850" y="3442429"/>
            <a:ext cx="2698750" cy="204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766616" y="1148642"/>
            <a:ext cx="1837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Whole image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5638800"/>
            <a:ext cx="1190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File: F.h5 </a:t>
            </a:r>
          </a:p>
          <a:p>
            <a:r>
              <a:rPr lang="en-US" sz="1800" dirty="0" smtClean="0">
                <a:latin typeface="+mn-lt"/>
              </a:rPr>
              <a:t>Dataset /D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49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VDS works with SWMR</a:t>
            </a:r>
          </a:p>
          <a:p>
            <a:r>
              <a:rPr lang="en-US" dirty="0" smtClean="0"/>
              <a:t>File with VDS cannot be accessed by HDF5 1.8.* libraries</a:t>
            </a:r>
          </a:p>
          <a:p>
            <a:r>
              <a:rPr lang="en-US" dirty="0" smtClean="0"/>
              <a:t>Use h5repack tool to rewrite data (1.10.0-patch1)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Roadmap for 2016 -2017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May 31 -HDF5 1.10.0-patch1 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5repack, Windows builds, Fortran issues on HPC systems</a:t>
            </a:r>
            <a:endParaRPr lang="en-US" dirty="0"/>
          </a:p>
          <a:p>
            <a:r>
              <a:rPr lang="en-US" dirty="0" smtClean="0"/>
              <a:t>Late summer  HDF5 1.10.1 (?)</a:t>
            </a:r>
          </a:p>
          <a:p>
            <a:pPr lvl="1"/>
            <a:r>
              <a:rPr lang="en-US" dirty="0" smtClean="0"/>
              <a:t>Address issues found in 1.10.0</a:t>
            </a:r>
          </a:p>
          <a:p>
            <a:r>
              <a:rPr lang="en-US" dirty="0" smtClean="0"/>
              <a:t>December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PC features that didn’t make it into 1.10.0 release</a:t>
            </a:r>
          </a:p>
          <a:p>
            <a:r>
              <a:rPr lang="en-US" dirty="0" smtClean="0"/>
              <a:t>Maintenance releases of HDF5 1.8 and 1.10 versions (May and November)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 4.2.12 (June 2016)</a:t>
            </a:r>
          </a:p>
          <a:p>
            <a:r>
              <a:rPr lang="en-US" dirty="0" smtClean="0"/>
              <a:t>Support for latest Intel, PGI and GNU compilers</a:t>
            </a:r>
          </a:p>
          <a:p>
            <a:r>
              <a:rPr lang="en-US" dirty="0" smtClean="0"/>
              <a:t>HDF4 JNI included with the HDF4 source code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5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HDF5 Roadmap for 2016 -2017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December 2016</a:t>
            </a:r>
          </a:p>
          <a:p>
            <a:pPr lvl="1"/>
            <a:r>
              <a:rPr lang="en-US" dirty="0" smtClean="0"/>
              <a:t>Minor bug fixes (if required)</a:t>
            </a:r>
          </a:p>
          <a:p>
            <a:pPr lvl="1"/>
            <a:r>
              <a:rPr lang="en-US" dirty="0" smtClean="0"/>
              <a:t>Performance improvements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Summer 2017</a:t>
            </a:r>
          </a:p>
          <a:p>
            <a:pPr lvl="1"/>
            <a:r>
              <a:rPr lang="en-US" dirty="0" smtClean="0"/>
              <a:t>Keep up with computing environments</a:t>
            </a:r>
          </a:p>
          <a:p>
            <a:pPr lvl="1"/>
            <a:r>
              <a:rPr lang="en-US" dirty="0" smtClean="0"/>
              <a:t>Performance improvements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037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r>
              <a:rPr lang="en-US" dirty="0" smtClean="0"/>
              <a:t> 2.13 (July 2016)</a:t>
            </a:r>
          </a:p>
          <a:p>
            <a:pPr lvl="1"/>
            <a:r>
              <a:rPr lang="en-US" dirty="0" smtClean="0"/>
              <a:t>Bug fixes</a:t>
            </a:r>
          </a:p>
          <a:p>
            <a:pPr lvl="1"/>
            <a:r>
              <a:rPr lang="en-US" dirty="0" smtClean="0"/>
              <a:t>Last release based on the HDF5 1.8.* releases</a:t>
            </a:r>
          </a:p>
          <a:p>
            <a:r>
              <a:rPr lang="en-US" dirty="0" err="1" smtClean="0"/>
              <a:t>HDFView</a:t>
            </a:r>
            <a:r>
              <a:rPr lang="en-US" dirty="0" smtClean="0"/>
              <a:t> 3.0-alpha</a:t>
            </a:r>
          </a:p>
          <a:p>
            <a:pPr lvl="1"/>
            <a:r>
              <a:rPr lang="en-US" dirty="0" smtClean="0"/>
              <a:t>New GUI</a:t>
            </a:r>
          </a:p>
          <a:p>
            <a:pPr lvl="1"/>
            <a:r>
              <a:rPr lang="en-US" dirty="0" smtClean="0"/>
              <a:t>Better internal architecture</a:t>
            </a:r>
          </a:p>
          <a:p>
            <a:pPr lvl="1"/>
            <a:r>
              <a:rPr lang="en-US" dirty="0" smtClean="0"/>
              <a:t>Based on HDF5 1.10 release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030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r>
              <a:rPr lang="en-US" dirty="0" smtClean="0"/>
              <a:t> 3.0 Screenshot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1198562"/>
            <a:ext cx="7256985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44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Nagg</a:t>
            </a:r>
            <a:r>
              <a:rPr lang="en-US" dirty="0" smtClean="0"/>
              <a:t> tool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Nagg is a tool for rearranging NPP data granules from existing files to create new files with a different aggregation number or a different packaging arrangement.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Release 1.6.2 before July 21, 2016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286000" y="6629400"/>
            <a:ext cx="39624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FF"/>
                </a:solidFill>
              </a:rPr>
              <a:t>HDF Workshop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400800" y="6629400"/>
            <a:ext cx="7620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rgbClr val="FFFFFF"/>
                </a:solidFill>
                <a:latin typeface="Arial" pitchFamily="34" charset="0"/>
              </a:rPr>
              <a:pPr eaLnBrk="1" hangingPunct="1"/>
              <a:t>20</a:t>
            </a:fld>
            <a:endParaRPr lang="en-US" sz="12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04800" y="6629400"/>
            <a:ext cx="16764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FF"/>
                </a:solidFill>
                <a:latin typeface="Arial" pitchFamily="34" charset="0"/>
              </a:rPr>
              <a:t>September 23, 2015</a:t>
            </a:r>
          </a:p>
        </p:txBody>
      </p:sp>
    </p:spTree>
    <p:extLst>
      <p:ext uri="{BB962C8B-B14F-4D97-AF65-F5344CB8AC3E}">
        <p14:creationId xmlns:p14="http://schemas.microsoft.com/office/powerpoint/2010/main" val="21682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157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Nagg</a:t>
            </a:r>
            <a:r>
              <a:rPr lang="en-US" dirty="0"/>
              <a:t> </a:t>
            </a:r>
            <a:r>
              <a:rPr lang="en-US" dirty="0" smtClean="0"/>
              <a:t>Illustration - IDV visualization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624" y="156686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9 input files – 4 granules each in GMODO-SVM07… files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en-US" sz="1600" dirty="0" smtClean="0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629400"/>
            <a:ext cx="39624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HDF Workshop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629400"/>
            <a:ext cx="7620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rgbClr val="FFFFFF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629400"/>
            <a:ext cx="16002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FF"/>
                </a:solidFill>
                <a:latin typeface="Arial" pitchFamily="34" charset="0"/>
              </a:rPr>
              <a:t>September 23,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24" y="2590800"/>
            <a:ext cx="8460549" cy="292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6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Nagg</a:t>
            </a:r>
            <a:r>
              <a:rPr lang="en-US" sz="3600" dirty="0"/>
              <a:t> </a:t>
            </a:r>
            <a:r>
              <a:rPr lang="en-US" sz="3600" dirty="0" smtClean="0"/>
              <a:t>Illustration - IDV visualization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en-US" sz="1600" dirty="0" smtClean="0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629400"/>
            <a:ext cx="39624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HDF Workshop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629400"/>
            <a:ext cx="7620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rgbClr val="FFFFFF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629400"/>
            <a:ext cx="1600200" cy="228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FF"/>
                </a:solidFill>
                <a:latin typeface="Arial" pitchFamily="34" charset="0"/>
              </a:rPr>
              <a:t>September 23,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8" y="1447800"/>
            <a:ext cx="5588000" cy="5152571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152400" y="1360307"/>
            <a:ext cx="8991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/>
              <a:t>1</a:t>
            </a:r>
            <a:r>
              <a:rPr lang="en-US" kern="0" dirty="0" smtClean="0"/>
              <a:t> output file –36 granules in GMODO-SVM07… file</a:t>
            </a:r>
          </a:p>
          <a:p>
            <a:pPr marL="0" indent="0">
              <a:buFontTx/>
              <a:buNone/>
            </a:pPr>
            <a:endParaRPr lang="en-US" kern="0" dirty="0" smtClean="0"/>
          </a:p>
          <a:p>
            <a:pPr marL="0" indent="0">
              <a:buFontTx/>
              <a:buNone/>
            </a:pPr>
            <a:endParaRPr lang="en-US" kern="0" dirty="0" smtClean="0"/>
          </a:p>
          <a:p>
            <a:pPr marL="0" indent="0" algn="ctr">
              <a:buFontTx/>
              <a:buNone/>
            </a:pPr>
            <a:endParaRPr lang="en-US" sz="3600" kern="0" dirty="0" smtClean="0"/>
          </a:p>
          <a:p>
            <a:pPr marL="0" indent="0" algn="ctr">
              <a:buFontTx/>
              <a:buNone/>
            </a:pPr>
            <a:endParaRPr lang="en-US" sz="3600" kern="0" dirty="0" smtClean="0"/>
          </a:p>
          <a:p>
            <a:pPr marL="0" indent="0" algn="ctr">
              <a:buFontTx/>
              <a:buNone/>
            </a:pPr>
            <a:endParaRPr lang="en-US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9447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</a:t>
            </a:r>
            <a:r>
              <a:rPr lang="en-US" dirty="0" err="1" smtClean="0"/>
              <a:t>agg</a:t>
            </a:r>
            <a:r>
              <a:rPr lang="en-US" dirty="0" smtClean="0"/>
              <a:t>: Aggregation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61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390801"/>
              </p:ext>
            </p:extLst>
          </p:nvPr>
        </p:nvGraphicFramePr>
        <p:xfrm>
          <a:off x="228600" y="1724799"/>
          <a:ext cx="86868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Visio" r:id="rId4" imgW="6092428" imgH="1840563" progId="Visio.Drawing.11">
                  <p:embed/>
                </p:oleObj>
              </mc:Choice>
              <mc:Fallback>
                <p:oleObj name="Visio" r:id="rId4" imgW="6092428" imgH="184056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724799"/>
                        <a:ext cx="86868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 bwMode="auto">
          <a:xfrm>
            <a:off x="3048000" y="1572399"/>
            <a:ext cx="5105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51" name="TextBox 6150"/>
          <p:cNvSpPr txBox="1"/>
          <p:nvPr/>
        </p:nvSpPr>
        <p:spPr>
          <a:xfrm>
            <a:off x="4400550" y="1219200"/>
            <a:ext cx="1672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</a:rPr>
              <a:t>User Request Interval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05136" y="4267200"/>
            <a:ext cx="1276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 pitchFamily="34" charset="0"/>
              </a:rPr>
              <a:t>HDF5 File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2538" y="4267200"/>
            <a:ext cx="1334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 pitchFamily="34" charset="0"/>
              </a:rPr>
              <a:t>HDF5 File M</a:t>
            </a:r>
          </a:p>
        </p:txBody>
      </p:sp>
      <p:cxnSp>
        <p:nvCxnSpPr>
          <p:cNvPr id="6158" name="Straight Arrow Connector 6157"/>
          <p:cNvCxnSpPr/>
          <p:nvPr/>
        </p:nvCxnSpPr>
        <p:spPr bwMode="auto">
          <a:xfrm flipH="1" flipV="1">
            <a:off x="3048000" y="2943999"/>
            <a:ext cx="762000" cy="129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4200536" y="4267200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smtClean="0">
                <a:latin typeface="Arial" pitchFamily="34" charset="0"/>
              </a:rPr>
              <a:t>………………………………………</a:t>
            </a:r>
            <a:endParaRPr lang="en-US" sz="1200" i="1" dirty="0" smtClean="0">
              <a:latin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67200" y="4544199"/>
            <a:ext cx="293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 pitchFamily="34" charset="0"/>
              </a:rPr>
              <a:t>Each file contains one granule</a:t>
            </a:r>
          </a:p>
        </p:txBody>
      </p:sp>
      <p:sp>
        <p:nvSpPr>
          <p:cNvPr id="6164" name="Rectangle 6163"/>
          <p:cNvSpPr/>
          <p:nvPr/>
        </p:nvSpPr>
        <p:spPr bwMode="auto">
          <a:xfrm>
            <a:off x="152400" y="3629799"/>
            <a:ext cx="1752600" cy="6096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782199"/>
            <a:ext cx="3026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</a:rPr>
              <a:t>     T0 = IDPS Epoch Time</a:t>
            </a:r>
          </a:p>
          <a:p>
            <a:r>
              <a:rPr lang="en-US" sz="1600" dirty="0" smtClean="0">
                <a:latin typeface="Arial" pitchFamily="34" charset="0"/>
              </a:rPr>
              <a:t>January 1, 1958 00:00</a:t>
            </a:r>
            <a:r>
              <a:rPr lang="en-US" sz="1600" dirty="0" smtClean="0">
                <a:latin typeface="Arial" pitchFamily="34" charset="0"/>
                <a:sym typeface="Wingdings"/>
              </a:rPr>
              <a:t>:00 GMT</a:t>
            </a:r>
            <a:endParaRPr lang="en-US" sz="1600" dirty="0" smtClean="0">
              <a:latin typeface="Arial" pitchFamily="34" charset="0"/>
            </a:endParaRPr>
          </a:p>
          <a:p>
            <a:endParaRPr lang="en-US" sz="1600" dirty="0" smtClean="0">
              <a:latin typeface="Arial" pitchFamily="34" charset="0"/>
            </a:endParaRPr>
          </a:p>
        </p:txBody>
      </p:sp>
      <p:sp>
        <p:nvSpPr>
          <p:cNvPr id="6165" name="TextBox 6164"/>
          <p:cNvSpPr txBox="1"/>
          <p:nvPr/>
        </p:nvSpPr>
        <p:spPr>
          <a:xfrm>
            <a:off x="787400" y="6019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52400" y="5015092"/>
            <a:ext cx="8686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1800" dirty="0" smtClean="0"/>
              <a:t>User requests data from the IDPS system for a specific time interval</a:t>
            </a:r>
          </a:p>
          <a:p>
            <a:r>
              <a:rPr lang="en-US" sz="1800" dirty="0" smtClean="0"/>
              <a:t>Granules and products are packaged in the HDF5 files according to the request</a:t>
            </a:r>
          </a:p>
          <a:p>
            <a:r>
              <a:rPr lang="en-US" sz="1800" dirty="0" smtClean="0"/>
              <a:t>This example shows one granule per file for one product</a:t>
            </a:r>
          </a:p>
        </p:txBody>
      </p:sp>
      <p:sp>
        <p:nvSpPr>
          <p:cNvPr id="6166" name="Rectangle 6165"/>
          <p:cNvSpPr/>
          <p:nvPr/>
        </p:nvSpPr>
        <p:spPr bwMode="auto">
          <a:xfrm>
            <a:off x="457200" y="1676400"/>
            <a:ext cx="8686800" cy="8382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66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5814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8862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1910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958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8768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816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4864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791200" y="2258199"/>
            <a:ext cx="14478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3152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620000" y="2258199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6160" name="Straight Arrow Connector 6159"/>
          <p:cNvCxnSpPr/>
          <p:nvPr/>
        </p:nvCxnSpPr>
        <p:spPr bwMode="auto">
          <a:xfrm flipV="1">
            <a:off x="7162800" y="2867799"/>
            <a:ext cx="990600" cy="1371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Rectangle 19"/>
          <p:cNvSpPr/>
          <p:nvPr/>
        </p:nvSpPr>
        <p:spPr bwMode="auto">
          <a:xfrm>
            <a:off x="8001000" y="2286000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3048000" y="1572399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8153400" y="1572399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55" name="Straight Connector 6154"/>
          <p:cNvCxnSpPr/>
          <p:nvPr/>
        </p:nvCxnSpPr>
        <p:spPr bwMode="auto">
          <a:xfrm>
            <a:off x="3048000" y="2258199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8153400" y="2258199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ctangle 61"/>
          <p:cNvSpPr/>
          <p:nvPr/>
        </p:nvSpPr>
        <p:spPr bwMode="auto">
          <a:xfrm>
            <a:off x="2971800" y="2286000"/>
            <a:ext cx="2286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23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 bwMode="auto">
          <a:xfrm>
            <a:off x="8382000" y="326230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8305800" y="326230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-78137"/>
            <a:ext cx="8229600" cy="1143000"/>
          </a:xfrm>
        </p:spPr>
        <p:txBody>
          <a:bodyPr/>
          <a:lstStyle/>
          <a:p>
            <a:r>
              <a:rPr lang="en-US" dirty="0" err="1"/>
              <a:t>n</a:t>
            </a:r>
            <a:r>
              <a:rPr lang="en-US" dirty="0" err="1" smtClean="0"/>
              <a:t>agg</a:t>
            </a:r>
            <a:r>
              <a:rPr lang="en-US" dirty="0" smtClean="0"/>
              <a:t>: Aggregation Example</a:t>
            </a: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-24289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61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74134"/>
              </p:ext>
            </p:extLst>
          </p:nvPr>
        </p:nvGraphicFramePr>
        <p:xfrm>
          <a:off x="228600" y="2347904"/>
          <a:ext cx="86868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Visio" r:id="rId4" imgW="6092428" imgH="1840563" progId="Visio.Drawing.11">
                  <p:embed/>
                </p:oleObj>
              </mc:Choice>
              <mc:Fallback>
                <p:oleObj name="Visio" r:id="rId4" imgW="6092428" imgH="184056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347904"/>
                        <a:ext cx="86868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 bwMode="auto">
          <a:xfrm>
            <a:off x="5715000" y="2881304"/>
            <a:ext cx="16002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315200" y="288130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3048000" y="2195504"/>
            <a:ext cx="5105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3048000" y="2195504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8153400" y="2195504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51" name="TextBox 6150"/>
          <p:cNvSpPr txBox="1"/>
          <p:nvPr/>
        </p:nvSpPr>
        <p:spPr>
          <a:xfrm>
            <a:off x="4400550" y="1842305"/>
            <a:ext cx="1672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</a:rPr>
              <a:t>User Request Interval</a:t>
            </a:r>
          </a:p>
        </p:txBody>
      </p:sp>
      <p:cxnSp>
        <p:nvCxnSpPr>
          <p:cNvPr id="6155" name="Straight Connector 6154"/>
          <p:cNvCxnSpPr/>
          <p:nvPr/>
        </p:nvCxnSpPr>
        <p:spPr bwMode="auto">
          <a:xfrm>
            <a:off x="3048000" y="2881304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8153400" y="2881304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3048000" y="4405304"/>
            <a:ext cx="10436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HDF5 File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2538" y="4405304"/>
            <a:ext cx="1086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HDF5 File N</a:t>
            </a:r>
          </a:p>
        </p:txBody>
      </p:sp>
      <p:cxnSp>
        <p:nvCxnSpPr>
          <p:cNvPr id="6158" name="Straight Arrow Connector 6157"/>
          <p:cNvCxnSpPr/>
          <p:nvPr/>
        </p:nvCxnSpPr>
        <p:spPr bwMode="auto">
          <a:xfrm flipH="1" flipV="1">
            <a:off x="3048000" y="3567104"/>
            <a:ext cx="4572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886200" y="4405304"/>
            <a:ext cx="2967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………………………………………………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299006" y="4710104"/>
            <a:ext cx="4397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First file contains 4 granules, the last one contains 3 granules</a:t>
            </a:r>
          </a:p>
          <a:p>
            <a:r>
              <a:rPr lang="en-US" sz="1200" i="1" dirty="0" smtClean="0">
                <a:latin typeface="Arial" pitchFamily="34" charset="0"/>
              </a:rPr>
              <a:t>Other files contain 5 granules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91000" y="288130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  <a:t>     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2667000" y="288130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43200" y="326230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743200" y="3262304"/>
            <a:ext cx="152400" cy="152400"/>
          </a:xfrm>
          <a:prstGeom prst="rect">
            <a:avLst/>
          </a:prstGeom>
          <a:solidFill>
            <a:srgbClr val="008000">
              <a:alpha val="4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52400" y="5178063"/>
            <a:ext cx="8686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1800" dirty="0" smtClean="0"/>
              <a:t>Produced files co-align with the aggregation bucket start</a:t>
            </a:r>
          </a:p>
          <a:p>
            <a:r>
              <a:rPr lang="en-US" sz="1800" dirty="0" smtClean="0"/>
              <a:t>HDF5 files are ‘full’ aggregations (full, relative to the aggregation period)</a:t>
            </a:r>
          </a:p>
          <a:p>
            <a:r>
              <a:rPr lang="en-US" sz="1800" dirty="0" err="1" smtClean="0"/>
              <a:t>Geolocation</a:t>
            </a:r>
            <a:r>
              <a:rPr lang="en-US" sz="1800" dirty="0" smtClean="0"/>
              <a:t> granules are aggregated and packaged; see –g option for more control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304800" y="1015813"/>
            <a:ext cx="8686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Example: </a:t>
            </a:r>
            <a:r>
              <a:rPr lang="en-US" sz="2000" dirty="0" err="1" smtClean="0"/>
              <a:t>nagg</a:t>
            </a:r>
            <a:r>
              <a:rPr lang="en-US" sz="2000" dirty="0" smtClean="0"/>
              <a:t> –n 5 –t SATMS SATMS_npp_d2012040*.h5 </a:t>
            </a:r>
          </a:p>
          <a:p>
            <a:pPr marL="0" indent="0">
              <a:buNone/>
            </a:pPr>
            <a:r>
              <a:rPr lang="en-US" sz="2000" dirty="0" err="1" smtClean="0"/>
              <a:t>Nagg</a:t>
            </a:r>
            <a:r>
              <a:rPr lang="en-US" sz="2000" dirty="0" smtClean="0"/>
              <a:t> copies data to the newly generated file(s).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7239000" y="3567104"/>
            <a:ext cx="4572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48"/>
          <p:cNvSpPr/>
          <p:nvPr/>
        </p:nvSpPr>
        <p:spPr bwMode="auto">
          <a:xfrm>
            <a:off x="8610600" y="326230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8610600" y="3262304"/>
            <a:ext cx="152400" cy="152400"/>
          </a:xfrm>
          <a:prstGeom prst="rect">
            <a:avLst/>
          </a:prstGeom>
          <a:solidFill>
            <a:srgbClr val="008000">
              <a:alpha val="4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305800" y="326230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305800" y="3262304"/>
            <a:ext cx="152400" cy="152400"/>
          </a:xfrm>
          <a:prstGeom prst="rect">
            <a:avLst/>
          </a:prstGeom>
          <a:solidFill>
            <a:srgbClr val="008000">
              <a:alpha val="4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152400" y="4252904"/>
            <a:ext cx="1752600" cy="6096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4405304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</a:rPr>
              <a:t>     T0 = IDPS Epoch Time</a:t>
            </a:r>
          </a:p>
          <a:p>
            <a:r>
              <a:rPr lang="en-US" sz="1200" dirty="0" smtClean="0">
                <a:latin typeface="Arial" pitchFamily="34" charset="0"/>
              </a:rPr>
              <a:t>January 1, 1958 00:00</a:t>
            </a:r>
            <a:r>
              <a:rPr lang="en-US" sz="1200" dirty="0" smtClean="0">
                <a:latin typeface="Arial" pitchFamily="34" charset="0"/>
                <a:sym typeface="Wingdings"/>
              </a:rPr>
              <a:t>:00 GMT</a:t>
            </a:r>
            <a:endParaRPr lang="en-US" sz="1200" dirty="0" smtClean="0">
              <a:latin typeface="Arial" pitchFamily="34" charset="0"/>
            </a:endParaRPr>
          </a:p>
          <a:p>
            <a:endParaRPr lang="en-US" sz="12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 bwMode="auto">
          <a:xfrm>
            <a:off x="8382000" y="319086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8305800" y="319086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1742"/>
            <a:ext cx="8229600" cy="1143000"/>
          </a:xfrm>
        </p:spPr>
        <p:txBody>
          <a:bodyPr/>
          <a:lstStyle/>
          <a:p>
            <a:r>
              <a:rPr lang="en-US" dirty="0" smtClean="0"/>
              <a:t>Possible enhancement</a:t>
            </a: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-31433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61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146001"/>
              </p:ext>
            </p:extLst>
          </p:nvPr>
        </p:nvGraphicFramePr>
        <p:xfrm>
          <a:off x="228600" y="2276464"/>
          <a:ext cx="86868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Visio" r:id="rId4" imgW="6092428" imgH="1840563" progId="Visio.Drawing.11">
                  <p:embed/>
                </p:oleObj>
              </mc:Choice>
              <mc:Fallback>
                <p:oleObj name="Visio" r:id="rId4" imgW="6092428" imgH="184056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76464"/>
                        <a:ext cx="86868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 bwMode="auto">
          <a:xfrm>
            <a:off x="5715000" y="2809864"/>
            <a:ext cx="16002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315200" y="280986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3048000" y="2124064"/>
            <a:ext cx="5105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3048000" y="2124064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8153400" y="2124064"/>
            <a:ext cx="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51" name="TextBox 6150"/>
          <p:cNvSpPr txBox="1"/>
          <p:nvPr/>
        </p:nvSpPr>
        <p:spPr>
          <a:xfrm>
            <a:off x="4400550" y="1770865"/>
            <a:ext cx="1672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</a:rPr>
              <a:t>User Request Interval</a:t>
            </a:r>
          </a:p>
        </p:txBody>
      </p:sp>
      <p:cxnSp>
        <p:nvCxnSpPr>
          <p:cNvPr id="6155" name="Straight Connector 6154"/>
          <p:cNvCxnSpPr/>
          <p:nvPr/>
        </p:nvCxnSpPr>
        <p:spPr bwMode="auto">
          <a:xfrm>
            <a:off x="3048000" y="2809864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8153400" y="2809864"/>
            <a:ext cx="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3048000" y="4333864"/>
            <a:ext cx="10436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HDF5 File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2538" y="4333864"/>
            <a:ext cx="1086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HDF5 File N</a:t>
            </a:r>
          </a:p>
        </p:txBody>
      </p:sp>
      <p:cxnSp>
        <p:nvCxnSpPr>
          <p:cNvPr id="6158" name="Straight Arrow Connector 6157"/>
          <p:cNvCxnSpPr/>
          <p:nvPr/>
        </p:nvCxnSpPr>
        <p:spPr bwMode="auto">
          <a:xfrm flipH="1" flipV="1">
            <a:off x="3048000" y="3495664"/>
            <a:ext cx="4572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886200" y="4333864"/>
            <a:ext cx="2967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………………………………………………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667000" y="4638664"/>
            <a:ext cx="6048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</a:rPr>
              <a:t>Each file contains a virtual dataset. First file contains a dataset </a:t>
            </a:r>
            <a:r>
              <a:rPr lang="en-US" sz="1200" b="1" i="1" dirty="0" smtClean="0">
                <a:latin typeface="Arial" pitchFamily="34" charset="0"/>
              </a:rPr>
              <a:t>mapped</a:t>
            </a:r>
            <a:r>
              <a:rPr lang="en-US" sz="1200" i="1" dirty="0" smtClean="0">
                <a:latin typeface="Arial" pitchFamily="34" charset="0"/>
              </a:rPr>
              <a:t> to 4 granules, </a:t>
            </a:r>
          </a:p>
          <a:p>
            <a:r>
              <a:rPr lang="en-US" sz="1200" i="1" dirty="0" smtClean="0">
                <a:latin typeface="Arial" pitchFamily="34" charset="0"/>
              </a:rPr>
              <a:t>the last one contains a virtual dataset </a:t>
            </a:r>
            <a:r>
              <a:rPr lang="en-US" sz="1200" b="1" i="1" dirty="0" smtClean="0">
                <a:latin typeface="Arial" pitchFamily="34" charset="0"/>
              </a:rPr>
              <a:t>mapped</a:t>
            </a:r>
            <a:r>
              <a:rPr lang="en-US" sz="1200" i="1" dirty="0" smtClean="0">
                <a:latin typeface="Arial" pitchFamily="34" charset="0"/>
              </a:rPr>
              <a:t> to 3 granules</a:t>
            </a:r>
          </a:p>
          <a:p>
            <a:r>
              <a:rPr lang="en-US" sz="1200" i="1" dirty="0" smtClean="0">
                <a:latin typeface="Arial" pitchFamily="34" charset="0"/>
              </a:rPr>
              <a:t>Other files contain virtual datasets; each dataset is </a:t>
            </a:r>
            <a:r>
              <a:rPr lang="en-US" sz="1200" b="1" i="1" dirty="0" smtClean="0">
                <a:latin typeface="Arial" pitchFamily="34" charset="0"/>
              </a:rPr>
              <a:t>mapped</a:t>
            </a:r>
            <a:r>
              <a:rPr lang="en-US" sz="1200" i="1" dirty="0" smtClean="0">
                <a:latin typeface="Arial" pitchFamily="34" charset="0"/>
              </a:rPr>
              <a:t> to 5 granules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91000" y="280986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  <a:t>     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2667000" y="2809864"/>
            <a:ext cx="1524000" cy="609600"/>
          </a:xfrm>
          <a:prstGeom prst="rect">
            <a:avLst/>
          </a:prstGeom>
          <a:solidFill>
            <a:srgbClr val="FFFF00">
              <a:alpha val="59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43200" y="319086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743200" y="3190864"/>
            <a:ext cx="152400" cy="152400"/>
          </a:xfrm>
          <a:prstGeom prst="rect">
            <a:avLst/>
          </a:prstGeom>
          <a:solidFill>
            <a:srgbClr val="008000">
              <a:alpha val="4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52400" y="5316883"/>
            <a:ext cx="8686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1800" dirty="0" smtClean="0"/>
              <a:t>NO RAW DATA IS REWRITTEN</a:t>
            </a:r>
          </a:p>
          <a:p>
            <a:r>
              <a:rPr lang="en-US" sz="1800" dirty="0" smtClean="0"/>
              <a:t>Space savings</a:t>
            </a:r>
          </a:p>
          <a:p>
            <a:r>
              <a:rPr lang="en-US" sz="1800" dirty="0" smtClean="0"/>
              <a:t>No I/O performed on raw data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304800" y="986706"/>
            <a:ext cx="8686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Example: </a:t>
            </a:r>
            <a:r>
              <a:rPr lang="en-US" sz="2000" dirty="0" err="1" smtClean="0"/>
              <a:t>nagg</a:t>
            </a:r>
            <a:r>
              <a:rPr lang="en-US" sz="2000" dirty="0" smtClean="0"/>
              <a:t> –n 5 </a:t>
            </a:r>
            <a:r>
              <a:rPr lang="en-US" sz="2000" b="1" dirty="0" smtClean="0"/>
              <a:t>–v</a:t>
            </a:r>
            <a:r>
              <a:rPr lang="en-US" sz="2000" dirty="0" smtClean="0"/>
              <a:t> –t SATMS SATMS_npp_d2012040*.h5 </a:t>
            </a:r>
          </a:p>
          <a:p>
            <a:pPr marL="0" indent="0">
              <a:buNone/>
            </a:pPr>
            <a:r>
              <a:rPr lang="en-US" sz="2000" dirty="0" err="1" smtClean="0"/>
              <a:t>Nagg</a:t>
            </a:r>
            <a:r>
              <a:rPr lang="en-US" sz="2000" dirty="0" smtClean="0"/>
              <a:t> with –v option doesn’t copy data to the </a:t>
            </a:r>
            <a:r>
              <a:rPr lang="en-US" sz="2000" dirty="0"/>
              <a:t>newly generated </a:t>
            </a:r>
            <a:r>
              <a:rPr lang="en-US" sz="2000" dirty="0" smtClean="0"/>
              <a:t>file(s).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7239000" y="3495664"/>
            <a:ext cx="4572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48"/>
          <p:cNvSpPr/>
          <p:nvPr/>
        </p:nvSpPr>
        <p:spPr bwMode="auto">
          <a:xfrm>
            <a:off x="8610600" y="319086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8610600" y="3190864"/>
            <a:ext cx="152400" cy="152400"/>
          </a:xfrm>
          <a:prstGeom prst="rect">
            <a:avLst/>
          </a:prstGeom>
          <a:solidFill>
            <a:srgbClr val="008000">
              <a:alpha val="41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305800" y="3190864"/>
            <a:ext cx="152400" cy="152400"/>
          </a:xfrm>
          <a:prstGeom prst="rect">
            <a:avLst/>
          </a:prstGeom>
          <a:solidFill>
            <a:srgbClr val="FFFF99">
              <a:alpha val="9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305800" y="3190864"/>
            <a:ext cx="152400" cy="152400"/>
          </a:xfrm>
          <a:prstGeom prst="rect">
            <a:avLst/>
          </a:prstGeom>
          <a:solidFill>
            <a:srgbClr val="008000">
              <a:alpha val="4500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152400" y="4181464"/>
            <a:ext cx="1752600" cy="60960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71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57160"/>
            <a:ext cx="8229600" cy="1143000"/>
          </a:xfrm>
        </p:spPr>
        <p:txBody>
          <a:bodyPr/>
          <a:lstStyle/>
          <a:p>
            <a:r>
              <a:rPr lang="en-US" dirty="0" smtClean="0"/>
              <a:t>HDF5 ODBC Driver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52700" y="838200"/>
            <a:ext cx="6362700" cy="139757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Tap into the </a:t>
            </a:r>
            <a:r>
              <a:rPr lang="en-US" sz="2400" b="1" i="1" dirty="0" smtClean="0"/>
              <a:t>USB bus of data</a:t>
            </a:r>
            <a:r>
              <a:rPr lang="en-US" sz="2400" dirty="0" smtClean="0"/>
              <a:t> (ODBC)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Direct access to your HDF5 data from your favorite BI application(s)</a:t>
            </a:r>
            <a:endParaRPr lang="en-US" sz="2400" dirty="0"/>
          </a:p>
        </p:txBody>
      </p:sp>
      <p:pic>
        <p:nvPicPr>
          <p:cNvPr id="1026" name="Picture 2" descr="C:\Users\gerd\Desktop\ODBC\milk-and-honey-268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25527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rd\Desktop\ODBC\SQL-Select-Database-and-Tab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766" y="3837781"/>
            <a:ext cx="3248819" cy="302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6096000" y="2438400"/>
            <a:ext cx="30480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Join the Beta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Tell your friends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2"/>
                </a:solidFill>
              </a:rPr>
              <a:t>Send feedback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8544" y="2057400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odbc@hdfgroup.org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38100" y="3962400"/>
            <a:ext cx="63627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Beta test now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Q3 2016 Release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Desktop version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Certified-for-Tableau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Client/server version this Fall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 </a:t>
            </a:r>
            <a:endParaRPr lang="en-US" sz="2400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2590800" y="2234542"/>
            <a:ext cx="3170663" cy="3023258"/>
            <a:chOff x="2582437" y="2310742"/>
            <a:chExt cx="3170663" cy="3023258"/>
          </a:xfrm>
        </p:grpSpPr>
        <p:pic>
          <p:nvPicPr>
            <p:cNvPr id="1028" name="Picture 4" descr="C:\Users\gerd\Desktop\ODBC\SQL-fig-2-300x296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2514600"/>
              <a:ext cx="2857500" cy="281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gerd\Desktop\ODBC\r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450" y="2949420"/>
              <a:ext cx="511673" cy="386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gerd\Desktop\ODBC\tableau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2401229"/>
              <a:ext cx="361950" cy="361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gerd\Desktop\ODBC\qlik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217" y="2401229"/>
              <a:ext cx="784265" cy="242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gerd\Desktop\ODBC\excel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2437" y="2310742"/>
              <a:ext cx="666750" cy="66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C:\Users\gerd\Desktop\ODBC\matlab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2348304"/>
              <a:ext cx="368068" cy="332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509557" y="6018212"/>
            <a:ext cx="2690843" cy="611188"/>
            <a:chOff x="1008574" y="6246812"/>
            <a:chExt cx="2690843" cy="611188"/>
          </a:xfrm>
        </p:grpSpPr>
        <p:pic>
          <p:nvPicPr>
            <p:cNvPr id="1034" name="Picture 10" descr="C:\Users\gerd\Desktop\ODBC\hdf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07" r="6970" b="37442"/>
            <a:stretch/>
          </p:blipFill>
          <p:spPr bwMode="auto">
            <a:xfrm>
              <a:off x="1008574" y="6355219"/>
              <a:ext cx="820225" cy="42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1" descr="C:\Users\gerd\Desktop\ODBC\heart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249" y="6246812"/>
              <a:ext cx="611188" cy="611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C:\Users\gerd\Desktop\ODBC\sql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5467" y="6246812"/>
              <a:ext cx="1123950" cy="590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343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requirements and features?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your needs (here are some ideas):</a:t>
            </a:r>
          </a:p>
          <a:p>
            <a:pPr lvl="1"/>
            <a:r>
              <a:rPr lang="en-US" dirty="0" smtClean="0"/>
              <a:t>Multi-threaded compression filters</a:t>
            </a:r>
          </a:p>
          <a:p>
            <a:pPr lvl="1"/>
            <a:r>
              <a:rPr lang="en-US" dirty="0" smtClean="0"/>
              <a:t>H5DOread_chunk function</a:t>
            </a:r>
          </a:p>
          <a:p>
            <a:pPr lvl="1"/>
            <a:r>
              <a:rPr lang="en-US" dirty="0" smtClean="0"/>
              <a:t>Full SWMR implementation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Backward/forward compatibility</a:t>
            </a:r>
          </a:p>
          <a:p>
            <a:r>
              <a:rPr lang="en-US" dirty="0"/>
              <a:t>O</a:t>
            </a:r>
            <a:r>
              <a:rPr lang="en-US" dirty="0" smtClean="0"/>
              <a:t>ther requests?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09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NNG15HZ39C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2524</TotalTime>
  <Words>1652</Words>
  <Application>Microsoft Macintosh PowerPoint</Application>
  <PresentationFormat>On-screen Show (4:3)</PresentationFormat>
  <Paragraphs>314</Paragraphs>
  <Slides>28</Slides>
  <Notes>16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Avenir Heavy</vt:lpstr>
      <vt:lpstr>Consolas</vt:lpstr>
      <vt:lpstr>Courier New</vt:lpstr>
      <vt:lpstr>Franklin Gothic Book</vt:lpstr>
      <vt:lpstr>Helvetica Neue</vt:lpstr>
      <vt:lpstr>ＭＳ Ｐゴシック</vt:lpstr>
      <vt:lpstr>Times New Roman</vt:lpstr>
      <vt:lpstr>Verdana</vt:lpstr>
      <vt:lpstr>Wingdings</vt:lpstr>
      <vt:lpstr>EOSDIS-EED</vt:lpstr>
      <vt:lpstr>Document</vt:lpstr>
      <vt:lpstr>Visio</vt:lpstr>
      <vt:lpstr>HDF Update</vt:lpstr>
      <vt:lpstr>Outline</vt:lpstr>
      <vt:lpstr>HDF5</vt:lpstr>
      <vt:lpstr>Direct chunk write: H5DOwrite_chunk</vt:lpstr>
      <vt:lpstr>Performance results for H5DOwrite_chunk</vt:lpstr>
      <vt:lpstr>Dynamically loaded filters</vt:lpstr>
      <vt:lpstr>Example: Choose compression that works for your data</vt:lpstr>
      <vt:lpstr>Example (cont): Choose compression that works for your data</vt:lpstr>
      <vt:lpstr>SWMR: Data access to file being written</vt:lpstr>
      <vt:lpstr>SWMR</vt:lpstr>
      <vt:lpstr>VDS</vt:lpstr>
      <vt:lpstr>Collect data one way ….</vt:lpstr>
      <vt:lpstr>Present it in a different way…</vt:lpstr>
      <vt:lpstr>VDS</vt:lpstr>
      <vt:lpstr>HDF5 Roadmap for 2016 -2017</vt:lpstr>
      <vt:lpstr>HDF4</vt:lpstr>
      <vt:lpstr>HDF5 Roadmap for 2016 -2017</vt:lpstr>
      <vt:lpstr>HDFView</vt:lpstr>
      <vt:lpstr>HDFView 3.0 Screenshot</vt:lpstr>
      <vt:lpstr>Nagg tool</vt:lpstr>
      <vt:lpstr>Nagg Illustration - IDV visualization</vt:lpstr>
      <vt:lpstr>Nagg Illustration - IDV visualization</vt:lpstr>
      <vt:lpstr>nagg: Aggregation Example</vt:lpstr>
      <vt:lpstr>nagg: Aggregation Example</vt:lpstr>
      <vt:lpstr>Possible enhancement</vt:lpstr>
      <vt:lpstr>HDF5 ODBC Driver</vt:lpstr>
      <vt:lpstr>New requirements and features?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ESIP Federation</cp:lastModifiedBy>
  <cp:revision>254</cp:revision>
  <dcterms:modified xsi:type="dcterms:W3CDTF">2016-07-19T16:36:35Z</dcterms:modified>
</cp:coreProperties>
</file>