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  <p:sldMasterId id="2147483687" r:id="rId3"/>
    <p:sldMasterId id="2147483699" r:id="rId4"/>
  </p:sldMasterIdLst>
  <p:notesMasterIdLst>
    <p:notesMasterId r:id="rId29"/>
  </p:notesMasterIdLst>
  <p:sldIdLst>
    <p:sldId id="389" r:id="rId5"/>
    <p:sldId id="394" r:id="rId6"/>
    <p:sldId id="396" r:id="rId7"/>
    <p:sldId id="397" r:id="rId8"/>
    <p:sldId id="398" r:id="rId9"/>
    <p:sldId id="411" r:id="rId10"/>
    <p:sldId id="417" r:id="rId11"/>
    <p:sldId id="415" r:id="rId12"/>
    <p:sldId id="418" r:id="rId13"/>
    <p:sldId id="419" r:id="rId14"/>
    <p:sldId id="422" r:id="rId15"/>
    <p:sldId id="423" r:id="rId16"/>
    <p:sldId id="424" r:id="rId17"/>
    <p:sldId id="425" r:id="rId18"/>
    <p:sldId id="426" r:id="rId19"/>
    <p:sldId id="420" r:id="rId20"/>
    <p:sldId id="421" r:id="rId21"/>
    <p:sldId id="427" r:id="rId22"/>
    <p:sldId id="428" r:id="rId23"/>
    <p:sldId id="430" r:id="rId24"/>
    <p:sldId id="429" r:id="rId25"/>
    <p:sldId id="432" r:id="rId26"/>
    <p:sldId id="431" r:id="rId27"/>
    <p:sldId id="43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976" autoAdjust="0"/>
  </p:normalViewPr>
  <p:slideViewPr>
    <p:cSldViewPr snapToGrid="0" snapToObjects="1">
      <p:cViewPr varScale="1">
        <p:scale>
          <a:sx n="166" d="100"/>
          <a:sy n="166" d="100"/>
        </p:scale>
        <p:origin x="-584" y="-112"/>
      </p:cViewPr>
      <p:guideLst>
        <p:guide orient="horz" pos="3589"/>
        <p:guide pos="289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15160-1698-3848-9914-192EBB2D565A}" type="datetimeFigureOut">
              <a:rPr lang="en-US" smtClean="0"/>
              <a:t>7/18/16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8F832-4D89-3546-ACDD-4FF8AA595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6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65865"/>
            <a:ext cx="7772400" cy="1470025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164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133" y="1027026"/>
            <a:ext cx="4938618" cy="141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803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667" y="223557"/>
            <a:ext cx="6419850" cy="771525"/>
          </a:xfrm>
        </p:spPr>
        <p:txBody>
          <a:bodyPr/>
          <a:lstStyle>
            <a:lvl1pPr>
              <a:defRPr lang="en-US" sz="2400" b="1" kern="1200" dirty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038" y="1204449"/>
            <a:ext cx="8543925" cy="535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58445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170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59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99105" y="1124745"/>
            <a:ext cx="8511610" cy="5224779"/>
          </a:xfrm>
          <a:prstGeom prst="rect">
            <a:avLst/>
          </a:prstGeom>
        </p:spPr>
        <p:txBody>
          <a:bodyPr/>
          <a:lstStyle>
            <a:lvl1pPr marL="230188" indent="-230188">
              <a:buClr>
                <a:schemeClr val="tx1"/>
              </a:buClr>
              <a:buFont typeface="Wingdings 2" pitchFamily="18" charset="2"/>
              <a:buChar char=""/>
              <a:defRPr sz="1800">
                <a:latin typeface="Times New Roman" pitchFamily="18" charset="0"/>
                <a:cs typeface="Times New Roman" pitchFamily="18" charset="0"/>
              </a:defRPr>
            </a:lvl1pPr>
            <a:lvl2pPr marL="573088" indent="-231775">
              <a:buClr>
                <a:schemeClr val="tx1"/>
              </a:buClr>
              <a:buFont typeface="Wingdings" pitchFamily="2" charset="2"/>
              <a:buChar char="Ø"/>
              <a:defRPr sz="1700">
                <a:latin typeface="Times New Roman" pitchFamily="18" charset="0"/>
                <a:cs typeface="Times New Roman" pitchFamily="18" charset="0"/>
              </a:defRPr>
            </a:lvl2pPr>
            <a:lvl3pPr>
              <a:buClr>
                <a:schemeClr val="tx1"/>
              </a:buClr>
              <a:buFont typeface="Symbol" pitchFamily="18" charset="2"/>
              <a:buChar char=""/>
              <a:defRPr sz="1600">
                <a:latin typeface="Times New Roman" pitchFamily="18" charset="0"/>
                <a:cs typeface="Times New Roman" pitchFamily="18" charset="0"/>
              </a:defRPr>
            </a:lvl3pPr>
            <a:lvl4pPr>
              <a:buClr>
                <a:schemeClr val="tx1"/>
              </a:buCl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buClr>
                <a:schemeClr val="tx1"/>
              </a:buClr>
              <a:defRPr sz="16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AF8F5D3-B3FC-9646-A19E-A9333AEE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5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fld id="{CAF8F5D3-B3FC-9646-A19E-A9333AEE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8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fld id="{CAF8F5D3-B3FC-9646-A19E-A9333AEE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1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fld id="{CAF8F5D3-B3FC-9646-A19E-A9333AEE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5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fld id="{CAF8F5D3-B3FC-9646-A19E-A9333AEE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50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010400" cy="558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066800"/>
            <a:ext cx="3922713" cy="5065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066800"/>
            <a:ext cx="3922712" cy="5065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AF8F5D3-B3FC-9646-A19E-A9333AEE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8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fld id="{CAF8F5D3-B3FC-9646-A19E-A9333AEE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16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255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066800"/>
            <a:ext cx="8839200" cy="55626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84238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345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  <a:prstGeom prst="rect">
            <a:avLst/>
          </a:prstGeom>
        </p:spPr>
        <p:txBody>
          <a:bodyPr anchor="t"/>
          <a:lstStyle>
            <a:lvl1pPr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prstGeom prst="rect">
            <a:avLst/>
          </a:prstGeom>
        </p:spPr>
        <p:txBody>
          <a:bodyPr/>
          <a:lstStyle>
            <a:lvl1pPr>
              <a:defRPr sz="28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813146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143000"/>
            <a:ext cx="8839200" cy="44958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5715000"/>
            <a:ext cx="8686800" cy="8382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Font typeface="Wingdings" pitchFamily="2" charset="2"/>
              <a:buChar char="§"/>
              <a:defRPr sz="16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84238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622317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97913" y="6553200"/>
            <a:ext cx="3048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20CB6E00-BE15-CF48-8F07-1BBEB8D25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195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F74855DE-0745-034C-836F-C5F285BA7003}" type="datetime1">
              <a:rPr lang="en-US"/>
              <a:pPr>
                <a:defRPr/>
              </a:pPr>
              <a:t>7/18/16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3F90058F-5942-AA46-A3B8-3FE49667A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97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8133" y="1027026"/>
            <a:ext cx="4938618" cy="141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23562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99105" y="1124745"/>
            <a:ext cx="8511610" cy="5224779"/>
          </a:xfrm>
          <a:prstGeom prst="rect">
            <a:avLst/>
          </a:prstGeom>
        </p:spPr>
        <p:txBody>
          <a:bodyPr/>
          <a:lstStyle>
            <a:lvl1pPr marL="230188" indent="-230188">
              <a:buClr>
                <a:schemeClr val="tx1"/>
              </a:buClr>
              <a:buFont typeface="Wingdings 2" pitchFamily="18" charset="2"/>
              <a:buChar char=""/>
              <a:defRPr sz="1800">
                <a:latin typeface="Times New Roman" pitchFamily="18" charset="0"/>
                <a:cs typeface="Times New Roman" pitchFamily="18" charset="0"/>
              </a:defRPr>
            </a:lvl1pPr>
            <a:lvl2pPr marL="573088" indent="-231775">
              <a:buClr>
                <a:schemeClr val="tx1"/>
              </a:buClr>
              <a:buFont typeface="Wingdings" pitchFamily="2" charset="2"/>
              <a:buChar char="Ø"/>
              <a:defRPr sz="1700">
                <a:latin typeface="Times New Roman" pitchFamily="18" charset="0"/>
                <a:cs typeface="Times New Roman" pitchFamily="18" charset="0"/>
              </a:defRPr>
            </a:lvl2pPr>
            <a:lvl3pPr>
              <a:buClr>
                <a:schemeClr val="tx1"/>
              </a:buClr>
              <a:buFont typeface="Symbol" pitchFamily="18" charset="2"/>
              <a:buChar char=""/>
              <a:defRPr sz="1600">
                <a:latin typeface="Times New Roman" pitchFamily="18" charset="0"/>
                <a:cs typeface="Times New Roman" pitchFamily="18" charset="0"/>
              </a:defRPr>
            </a:lvl3pPr>
            <a:lvl4pPr>
              <a:buClr>
                <a:schemeClr val="tx1"/>
              </a:buCl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buClr>
                <a:schemeClr val="tx1"/>
              </a:buClr>
              <a:defRPr sz="16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67AF5-68D7-4842-8649-430800E852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85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 userDrawn="1"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C84126-7F1B-42BC-B192-7159B42CA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888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 userDrawn="1"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C84126-7F1B-42BC-B192-7159B42CA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119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 userDrawn="1"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C84126-7F1B-42BC-B192-7159B42CA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53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 userDrawn="1"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C84126-7F1B-42BC-B192-7159B42CA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5503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010400" cy="558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066800"/>
            <a:ext cx="3922713" cy="5065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066800"/>
            <a:ext cx="3922712" cy="5065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67AF5-68D7-4842-8649-430800E852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4825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 userDrawn="1"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C84126-7F1B-42BC-B192-7159B42CA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163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8133" y="1027026"/>
            <a:ext cx="4938618" cy="141006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667" y="223557"/>
            <a:ext cx="6419850" cy="771525"/>
          </a:xfrm>
        </p:spPr>
        <p:txBody>
          <a:bodyPr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28600" indent="-228600">
              <a:buClr>
                <a:schemeClr val="accent6">
                  <a:lumMod val="50000"/>
                </a:schemeClr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6">
                  <a:lumMod val="50000"/>
                </a:schemeClr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6">
                  <a:lumMod val="50000"/>
                </a:schemeClr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6">
                  <a:lumMod val="50000"/>
                </a:schemeClr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6">
                  <a:lumMod val="50000"/>
                </a:schemeClr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97913" y="6553200"/>
            <a:ext cx="3048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20CB6E00-BE15-CF48-8F07-1BBEB8D25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195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F74855DE-0745-034C-836F-C5F285BA7003}" type="datetime1">
              <a:rPr lang="en-US"/>
              <a:pPr>
                <a:defRPr/>
              </a:pPr>
              <a:t>7/18/16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3F90058F-5942-AA46-A3B8-3FE49667A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97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99105" y="1124745"/>
            <a:ext cx="8511610" cy="5224779"/>
          </a:xfrm>
          <a:prstGeom prst="rect">
            <a:avLst/>
          </a:prstGeom>
        </p:spPr>
        <p:txBody>
          <a:bodyPr/>
          <a:lstStyle>
            <a:lvl1pPr marL="230188" indent="-230188">
              <a:buClr>
                <a:schemeClr val="tx1"/>
              </a:buClr>
              <a:buFont typeface="Wingdings 2" pitchFamily="18" charset="2"/>
              <a:buChar char=""/>
              <a:defRPr sz="1800">
                <a:latin typeface="Times New Roman" pitchFamily="18" charset="0"/>
                <a:cs typeface="Times New Roman" pitchFamily="18" charset="0"/>
              </a:defRPr>
            </a:lvl1pPr>
            <a:lvl2pPr marL="573088" indent="-231775">
              <a:buClr>
                <a:schemeClr val="tx1"/>
              </a:buClr>
              <a:buFont typeface="Wingdings" pitchFamily="2" charset="2"/>
              <a:buChar char="Ø"/>
              <a:defRPr sz="1700">
                <a:latin typeface="Times New Roman" pitchFamily="18" charset="0"/>
                <a:cs typeface="Times New Roman" pitchFamily="18" charset="0"/>
              </a:defRPr>
            </a:lvl2pPr>
            <a:lvl3pPr>
              <a:buClr>
                <a:schemeClr val="tx1"/>
              </a:buClr>
              <a:buFont typeface="Symbol" pitchFamily="18" charset="2"/>
              <a:buChar char=""/>
              <a:defRPr sz="1600">
                <a:latin typeface="Times New Roman" pitchFamily="18" charset="0"/>
                <a:cs typeface="Times New Roman" pitchFamily="18" charset="0"/>
              </a:defRPr>
            </a:lvl3pPr>
            <a:lvl4pPr>
              <a:buClr>
                <a:schemeClr val="tx1"/>
              </a:buCl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buClr>
                <a:schemeClr val="tx1"/>
              </a:buClr>
              <a:defRPr sz="16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67AF5-68D7-4842-8649-430800E852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85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 userDrawn="1"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C84126-7F1B-42BC-B192-7159B42CA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8887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 userDrawn="1"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C84126-7F1B-42BC-B192-7159B42CA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119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 userDrawn="1"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C84126-7F1B-42BC-B192-7159B42CA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536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 userDrawn="1"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C84126-7F1B-42BC-B192-7159B42CA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5503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010400" cy="558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066800"/>
            <a:ext cx="3922713" cy="5065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066800"/>
            <a:ext cx="3922712" cy="5065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67AF5-68D7-4842-8649-430800E852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4825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 userDrawn="1"/>
        </p:nvSpPr>
        <p:spPr bwMode="auto">
          <a:xfrm>
            <a:off x="8229600" y="64008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fld id="{E060F7F7-FE4E-4437-B859-322A70045FFA}" type="slidenum">
              <a:rPr lang="en-US" sz="1200">
                <a:latin typeface="Arial Narrow" pitchFamily="34" charset="0"/>
              </a:rPr>
              <a:pPr>
                <a:defRPr/>
              </a:pPr>
              <a:t>‹#›</a:t>
            </a:fld>
            <a:endParaRPr lang="en-US" sz="1200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924800" y="6324600"/>
            <a:ext cx="857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C84126-7F1B-42BC-B192-7159B42CA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163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26299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17422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97702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90510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52031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10005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07836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09214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01690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33499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126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13" Type="http://schemas.openxmlformats.org/officeDocument/2006/relationships/image" Target="../media/image6.png"/><Relationship Id="rId14" Type="http://schemas.openxmlformats.org/officeDocument/2006/relationships/image" Target="../media/image7.jpe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0038" y="1228725"/>
            <a:ext cx="8543925" cy="5359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1350169" y="249238"/>
            <a:ext cx="6419850" cy="771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auto">
          <a:xfrm>
            <a:off x="142875" y="1020763"/>
            <a:ext cx="8834438" cy="0"/>
          </a:xfrm>
          <a:prstGeom prst="line">
            <a:avLst/>
          </a:prstGeom>
          <a:noFill/>
          <a:ln w="57150" cmpd="thickThin">
            <a:solidFill>
              <a:srgbClr val="6578D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auto">
          <a:xfrm>
            <a:off x="0" y="6523038"/>
            <a:ext cx="9118600" cy="6350"/>
          </a:xfrm>
          <a:prstGeom prst="line">
            <a:avLst/>
          </a:prstGeom>
          <a:noFill/>
          <a:ln w="12700">
            <a:solidFill>
              <a:srgbClr val="6578D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43875" y="6615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6D461757-59B9-4FAD-8F69-C8FB1B512CDA}" type="slidenum">
              <a:rPr lang="en-US" sz="1000" b="1">
                <a:latin typeface="+mn-lt"/>
                <a:ea typeface="ＭＳ Ｐゴシック" pitchFamily="-107" charset="-128"/>
              </a:rPr>
              <a:pPr algn="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latin typeface="+mn-lt"/>
              <a:ea typeface="ＭＳ Ｐゴシック" pitchFamily="-107" charset="-128"/>
            </a:endParaRPr>
          </a:p>
        </p:txBody>
      </p:sp>
      <p:pic>
        <p:nvPicPr>
          <p:cNvPr id="1033" name="Picture 3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85163" y="134938"/>
            <a:ext cx="858837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2" descr="New LOGO.jp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2225" y="11113"/>
            <a:ext cx="881063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93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0070C0"/>
          </a:solidFill>
          <a:latin typeface="Arial" pitchFamily="34" charset="0"/>
          <a:ea typeface="ＭＳ Ｐゴシック" pitchFamily="34" charset="-128"/>
          <a:cs typeface="Arial" pitchFamily="34" charset="0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pitchFamily="34" charset="-128"/>
          <a:cs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pitchFamily="34" charset="-128"/>
          <a:cs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pitchFamily="34" charset="-128"/>
          <a:cs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</a:defRPr>
      </a:lvl9pPr>
    </p:titleStyle>
    <p:bodyStyle>
      <a:lvl1pPr marL="228600" indent="-228600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rgbClr val="004E00"/>
        </a:buClr>
        <a:buSzPct val="100000"/>
        <a:buChar char="•"/>
        <a:defRPr lang="en-US" sz="2000" dirty="0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1pPr>
      <a:lvl2pPr marL="515938" indent="-231775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rgbClr val="004E00"/>
        </a:buClr>
        <a:buSzPct val="100000"/>
        <a:buChar char="–"/>
        <a:defRPr lang="en-US" sz="2000" dirty="0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2pPr>
      <a:lvl3pPr marL="863600" indent="-23336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rgbClr val="004E00"/>
        </a:buClr>
        <a:buSzPct val="100000"/>
        <a:buChar char="•"/>
        <a:defRPr lang="en-US" sz="2000" dirty="0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3pPr>
      <a:lvl4pPr marL="1203325" indent="-225425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rgbClr val="004E00"/>
        </a:buClr>
        <a:buSzPct val="100000"/>
        <a:buChar char="–"/>
        <a:defRPr lang="en-US" sz="2000" dirty="0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4pPr>
      <a:lvl5pPr marL="1541463" indent="-22383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rgbClr val="004E00"/>
        </a:buClr>
        <a:buSzPct val="100000"/>
        <a:buChar char="•"/>
        <a:defRPr lang="en-US" sz="2000" dirty="0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5pPr>
      <a:lvl6pPr marL="1998663" indent="-22383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hlink"/>
        </a:buClr>
        <a:buSzPct val="100000"/>
        <a:buChar char="•"/>
        <a:defRPr sz="2000">
          <a:solidFill>
            <a:srgbClr val="0105B3"/>
          </a:solidFill>
          <a:latin typeface="+mn-lt"/>
        </a:defRPr>
      </a:lvl6pPr>
      <a:lvl7pPr marL="2455863" indent="-22383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hlink"/>
        </a:buClr>
        <a:buSzPct val="100000"/>
        <a:buChar char="•"/>
        <a:defRPr sz="2000">
          <a:solidFill>
            <a:srgbClr val="0105B3"/>
          </a:solidFill>
          <a:latin typeface="+mn-lt"/>
        </a:defRPr>
      </a:lvl7pPr>
      <a:lvl8pPr marL="2913063" indent="-22383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hlink"/>
        </a:buClr>
        <a:buSzPct val="100000"/>
        <a:buChar char="•"/>
        <a:defRPr sz="2000">
          <a:solidFill>
            <a:srgbClr val="0105B3"/>
          </a:solidFill>
          <a:latin typeface="+mn-lt"/>
        </a:defRPr>
      </a:lvl8pPr>
      <a:lvl9pPr marL="3370263" indent="-22383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hlink"/>
        </a:buClr>
        <a:buSzPct val="100000"/>
        <a:buChar char="•"/>
        <a:defRPr sz="2000">
          <a:solidFill>
            <a:srgbClr val="0105B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457200"/>
            <a:ext cx="73183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397" tIns="45698" rIns="91397" bIns="456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8077200" y="6611938"/>
            <a:ext cx="9334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000" b="1" smtClean="0">
                <a:latin typeface="Times" charset="0"/>
                <a:cs typeface="Arial" charset="0"/>
              </a:rPr>
              <a:t>- </a:t>
            </a:r>
            <a:fld id="{531074A6-4D58-D04B-A6E0-1336E506D4F2}" type="slidenum">
              <a:rPr lang="en-US" sz="1000" b="1" smtClean="0">
                <a:latin typeface="Times" charset="0"/>
                <a:cs typeface="Arial" charset="0"/>
              </a:rPr>
              <a:pPr algn="r">
                <a:defRPr/>
              </a:pPr>
              <a:t>‹#›</a:t>
            </a:fld>
            <a:endParaRPr lang="en-US" sz="1000" b="1" smtClean="0">
              <a:latin typeface="Times" charset="0"/>
              <a:cs typeface="Arial" charset="0"/>
            </a:endParaRPr>
          </a:p>
        </p:txBody>
      </p:sp>
      <p:sp>
        <p:nvSpPr>
          <p:cNvPr id="1028" name="Rectangle 8"/>
          <p:cNvSpPr>
            <a:spLocks noChangeArrowheads="1"/>
          </p:cNvSpPr>
          <p:nvPr/>
        </p:nvSpPr>
        <p:spPr bwMode="auto">
          <a:xfrm>
            <a:off x="8318500" y="527050"/>
            <a:ext cx="82550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74" tIns="49502" rIns="100774" bIns="49502">
            <a:spAutoFit/>
          </a:bodyPr>
          <a:lstStyle/>
          <a:p>
            <a:pPr algn="ctr" defTabSz="1017588">
              <a:lnSpc>
                <a:spcPct val="90000"/>
              </a:lnSpc>
            </a:pPr>
            <a:r>
              <a:rPr lang="en-US" sz="700">
                <a:latin typeface="Calibri" charset="0"/>
              </a:rPr>
              <a:t>Goddard Space Flight Center</a:t>
            </a:r>
          </a:p>
        </p:txBody>
      </p:sp>
      <p:pic>
        <p:nvPicPr>
          <p:cNvPr id="1029" name="Picture 9" descr="meatball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7413" y="149225"/>
            <a:ext cx="531812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3"/>
          <p:cNvSpPr>
            <a:spLocks noChangeArrowheads="1"/>
          </p:cNvSpPr>
          <p:nvPr/>
        </p:nvSpPr>
        <p:spPr bwMode="auto">
          <a:xfrm>
            <a:off x="2876550" y="-3175"/>
            <a:ext cx="3390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34" tIns="50917" rIns="101834" bIns="50917" anchor="ctr"/>
          <a:lstStyle/>
          <a:p>
            <a:pPr algn="ctr" defTabSz="1017588">
              <a:lnSpc>
                <a:spcPct val="85000"/>
              </a:lnSpc>
            </a:pPr>
            <a:r>
              <a:rPr lang="en-US" sz="1000">
                <a:latin typeface="Calibri" charset="0"/>
              </a:rPr>
              <a:t>ICESat-2 TIM - GS/Sci/Bus Ops</a:t>
            </a:r>
            <a:endParaRPr lang="en-US" sz="1000" b="1">
              <a:latin typeface="Calibri" charset="0"/>
            </a:endParaRPr>
          </a:p>
        </p:txBody>
      </p:sp>
      <p:sp>
        <p:nvSpPr>
          <p:cNvPr id="1031" name="Text Placeholder 16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627813"/>
            <a:ext cx="1435100" cy="2301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900" b="1" smtClean="0">
                <a:cs typeface="Arial" charset="0"/>
              </a:rPr>
              <a:t>08/07/2012</a:t>
            </a:r>
          </a:p>
        </p:txBody>
      </p:sp>
      <p:pic>
        <p:nvPicPr>
          <p:cNvPr id="1033" name="Picture 1" descr="I2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" y="150813"/>
            <a:ext cx="1162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1497013" y="387350"/>
            <a:ext cx="6791325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Connector 15"/>
          <p:cNvCxnSpPr>
            <a:cxnSpLocks noChangeShapeType="1"/>
            <a:endCxn id="9" idx="0"/>
          </p:cNvCxnSpPr>
          <p:nvPr/>
        </p:nvCxnSpPr>
        <p:spPr bwMode="auto">
          <a:xfrm>
            <a:off x="935038" y="6591300"/>
            <a:ext cx="7608887" cy="2063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+mj-lt"/>
          <a:ea typeface="MS PGothic" charset="0"/>
          <a:cs typeface="MS PGothic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MS PGothic" charset="0"/>
          <a:cs typeface="MS PGothic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MS PGothic" charset="0"/>
          <a:cs typeface="MS PGothic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MS PGothic" charset="0"/>
          <a:cs typeface="MS PGothic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MS PGothic" charset="0"/>
          <a:cs typeface="MS PGothic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0038" y="1228725"/>
            <a:ext cx="8543925" cy="5359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1817446" y="6591194"/>
            <a:ext cx="6030190" cy="2436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en-US" sz="1000" dirty="0" smtClean="0">
                <a:solidFill>
                  <a:srgbClr val="063DE8"/>
                </a:solidFill>
                <a:latin typeface="Book Antiqua" pitchFamily="-107" charset="0"/>
              </a:rPr>
              <a:t>ICESat-2 Project</a:t>
            </a:r>
            <a:endParaRPr lang="en-US" sz="1000" i="1" dirty="0">
              <a:solidFill>
                <a:schemeClr val="hlink"/>
              </a:solidFill>
              <a:latin typeface="Book Antiqua" pitchFamily="-107" charset="0"/>
            </a:endParaRPr>
          </a:p>
        </p:txBody>
      </p:sp>
      <p:sp>
        <p:nvSpPr>
          <p:cNvPr id="6149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1346667" y="250451"/>
            <a:ext cx="6419850" cy="771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auto">
          <a:xfrm>
            <a:off x="142875" y="1020763"/>
            <a:ext cx="8834438" cy="0"/>
          </a:xfrm>
          <a:prstGeom prst="line">
            <a:avLst/>
          </a:prstGeom>
          <a:noFill/>
          <a:ln w="57150" cmpd="thickThin">
            <a:solidFill>
              <a:srgbClr val="6578D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auto">
          <a:xfrm>
            <a:off x="0" y="6523038"/>
            <a:ext cx="9118600" cy="6350"/>
          </a:xfrm>
          <a:prstGeom prst="line">
            <a:avLst/>
          </a:prstGeom>
          <a:noFill/>
          <a:ln w="12700">
            <a:solidFill>
              <a:srgbClr val="6578D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2296877" y="-3175"/>
            <a:ext cx="4931229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34" tIns="50917" rIns="101834" bIns="50917" anchor="ctr"/>
          <a:lstStyle/>
          <a:p>
            <a:pPr algn="ctr" defTabSz="1018699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latin typeface="+mn-lt"/>
                <a:cs typeface="+mn-cs"/>
              </a:rPr>
              <a:t>Mission</a:t>
            </a:r>
            <a:r>
              <a:rPr lang="en-US" sz="1000" baseline="0" dirty="0" smtClean="0">
                <a:latin typeface="+mn-lt"/>
                <a:cs typeface="+mn-cs"/>
              </a:rPr>
              <a:t> Preliminary Design Review (PDR)</a:t>
            </a:r>
            <a:endParaRPr lang="en-US" sz="1000" b="1" dirty="0">
              <a:latin typeface="+mn-lt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44435" y="6614366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21353E0-E5CB-449A-B829-96D7597527C7}" type="slidenum">
              <a:rPr lang="en-US" sz="1000" b="1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latin typeface="+mn-lt"/>
              <a:cs typeface="+mn-cs"/>
            </a:endParaRPr>
          </a:p>
        </p:txBody>
      </p:sp>
      <p:pic>
        <p:nvPicPr>
          <p:cNvPr id="12" name="Picture 32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5162" y="135292"/>
            <a:ext cx="85883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0" y="6611938"/>
            <a:ext cx="11458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194266BE-301E-4CE7-9D11-DE1B1F4B0610}" type="datetime4">
              <a:rPr lang="en-US" sz="1000" b="1" smtClean="0">
                <a:latin typeface="+mn-lt"/>
                <a:cs typeface="+mn-cs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July 18, 2016</a:t>
            </a:fld>
            <a:endParaRPr lang="en-US" sz="1000" b="1" dirty="0">
              <a:latin typeface="+mn-lt"/>
              <a:cs typeface="+mn-cs"/>
            </a:endParaRPr>
          </a:p>
        </p:txBody>
      </p:sp>
      <p:pic>
        <p:nvPicPr>
          <p:cNvPr id="13" name="Picture 12" descr="New LOGO.jp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2" y="10886"/>
            <a:ext cx="881743" cy="10694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 xmlns:p14="http://schemas.microsoft.com/office/powerpoint/2010/main" spd="med">
    <p:wipe dir="d"/>
  </p:transition>
  <p:hf sldNum="0" hdr="0" ftr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  <a:ea typeface="ＭＳ Ｐゴシック" pitchFamily="-106" charset="-128"/>
          <a:cs typeface="ＭＳ Ｐゴシック" pitchFamily="-106" charset="-128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  <a:ea typeface="ＭＳ Ｐゴシック" pitchFamily="-106" charset="-128"/>
          <a:cs typeface="ＭＳ Ｐゴシック" pitchFamily="-106" charset="-128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  <a:ea typeface="ＭＳ Ｐゴシック" pitchFamily="-106" charset="-128"/>
          <a:cs typeface="ＭＳ Ｐゴシック" pitchFamily="-106" charset="-128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Book Antiqua" pitchFamily="18" charset="0"/>
        </a:defRPr>
      </a:lvl9pPr>
    </p:titleStyle>
    <p:bodyStyle>
      <a:lvl1pPr marL="228600" indent="-228600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accent6">
            <a:lumMod val="50000"/>
          </a:schemeClr>
        </a:buClr>
        <a:buSzPct val="100000"/>
        <a:buChar char="•"/>
        <a:defRPr lang="en-US" sz="2000" dirty="0" smtClean="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515938" indent="-231775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accent6">
            <a:lumMod val="50000"/>
          </a:schemeClr>
        </a:buClr>
        <a:buSzPct val="100000"/>
        <a:buChar char="–"/>
        <a:defRPr lang="en-US" sz="2000" dirty="0" smtClean="0">
          <a:solidFill>
            <a:schemeClr val="tx1"/>
          </a:solidFill>
          <a:latin typeface="+mn-lt"/>
          <a:ea typeface="ＭＳ Ｐゴシック" pitchFamily="-106" charset="-128"/>
        </a:defRPr>
      </a:lvl2pPr>
      <a:lvl3pPr marL="863600" indent="-23336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accent6">
            <a:lumMod val="50000"/>
          </a:schemeClr>
        </a:buClr>
        <a:buSzPct val="100000"/>
        <a:buChar char="•"/>
        <a:defRPr lang="en-US" sz="2000" dirty="0" smtClean="0">
          <a:solidFill>
            <a:schemeClr val="tx1"/>
          </a:solidFill>
          <a:latin typeface="+mn-lt"/>
          <a:ea typeface="ＭＳ Ｐゴシック" pitchFamily="-106" charset="-128"/>
        </a:defRPr>
      </a:lvl3pPr>
      <a:lvl4pPr marL="1203325" indent="-225425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accent6">
            <a:lumMod val="50000"/>
          </a:schemeClr>
        </a:buClr>
        <a:buSzPct val="100000"/>
        <a:buChar char="–"/>
        <a:defRPr lang="en-US" sz="2000" dirty="0" smtClean="0">
          <a:solidFill>
            <a:schemeClr val="tx1"/>
          </a:solidFill>
          <a:latin typeface="+mn-lt"/>
          <a:ea typeface="ＭＳ Ｐゴシック" pitchFamily="-106" charset="-128"/>
        </a:defRPr>
      </a:lvl4pPr>
      <a:lvl5pPr marL="1541463" indent="-22383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accent6">
            <a:lumMod val="50000"/>
          </a:schemeClr>
        </a:buClr>
        <a:buSzPct val="100000"/>
        <a:buChar char="•"/>
        <a:defRPr lang="en-US" sz="2000" dirty="0" smtClean="0">
          <a:solidFill>
            <a:schemeClr val="tx1"/>
          </a:solidFill>
          <a:latin typeface="+mn-lt"/>
          <a:ea typeface="ＭＳ Ｐゴシック" pitchFamily="-106" charset="-128"/>
        </a:defRPr>
      </a:lvl5pPr>
      <a:lvl6pPr marL="1998663" indent="-22383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hlink"/>
        </a:buClr>
        <a:buSzPct val="100000"/>
        <a:buChar char="•"/>
        <a:defRPr sz="2000">
          <a:solidFill>
            <a:srgbClr val="0105B3"/>
          </a:solidFill>
          <a:latin typeface="+mn-lt"/>
        </a:defRPr>
      </a:lvl6pPr>
      <a:lvl7pPr marL="2455863" indent="-22383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hlink"/>
        </a:buClr>
        <a:buSzPct val="100000"/>
        <a:buChar char="•"/>
        <a:defRPr sz="2000">
          <a:solidFill>
            <a:srgbClr val="0105B3"/>
          </a:solidFill>
          <a:latin typeface="+mn-lt"/>
        </a:defRPr>
      </a:lvl7pPr>
      <a:lvl8pPr marL="2913063" indent="-22383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hlink"/>
        </a:buClr>
        <a:buSzPct val="100000"/>
        <a:buChar char="•"/>
        <a:defRPr sz="2000">
          <a:solidFill>
            <a:srgbClr val="0105B3"/>
          </a:solidFill>
          <a:latin typeface="+mn-lt"/>
        </a:defRPr>
      </a:lvl8pPr>
      <a:lvl9pPr marL="3370263" indent="-22383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hlink"/>
        </a:buClr>
        <a:buSzPct val="100000"/>
        <a:buChar char="•"/>
        <a:defRPr sz="2000">
          <a:solidFill>
            <a:srgbClr val="0105B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87F0F-9DA9-AC45-98C5-A99CE58E4D1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4DF74-ED51-6C4D-AF19-8CE01464EF6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541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5.jpe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4" Type="http://schemas.openxmlformats.org/officeDocument/2006/relationships/image" Target="../media/image16.png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1" Type="http://schemas.microsoft.com/office/2007/relationships/media" Target="file://localhost/Users/jelee1/Desktop/ESDIS/ICESat-2%20Beam%20Tracks-H264_Best_1280x720_59.94.mov" TargetMode="External"/><Relationship Id="rId2" Type="http://schemas.openxmlformats.org/officeDocument/2006/relationships/video" Target="file://localhost/Users/jelee1/Desktop/ESDIS/ICESat-2%20Beam%20Tracks-H264_Best_1280x720_59.94.mo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8.emf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9.emf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0.emf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5.emf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6.emf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6.emf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7779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257800" y="2044844"/>
            <a:ext cx="3886200" cy="170844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ICESat-2 Metadata and Status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270311" y="4789377"/>
            <a:ext cx="3793679" cy="9025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 smtClean="0"/>
              <a:t>Jeffrey Lee</a:t>
            </a:r>
          </a:p>
          <a:p>
            <a:pPr marL="0" indent="0">
              <a:buNone/>
            </a:pPr>
            <a:r>
              <a:rPr lang="en-US" sz="1800" dirty="0" smtClean="0"/>
              <a:t>ESIP July 2016</a:t>
            </a:r>
          </a:p>
          <a:p>
            <a:pPr marL="0" indent="0">
              <a:buNone/>
            </a:pPr>
            <a:r>
              <a:rPr lang="en-US" sz="1800" dirty="0" err="1" smtClean="0"/>
              <a:t>jeffrey.e.lee@nasa.gov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5177790" y="6396335"/>
            <a:ext cx="3966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http://icesat-2.gsfc.nasa.gov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312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5" name="Picture 19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ICESat-2 Introduction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7000" y="1314294"/>
            <a:ext cx="80759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ICESat-2</a:t>
            </a:r>
            <a:r>
              <a:rPr lang="en-US" sz="2200" dirty="0" smtClean="0">
                <a:solidFill>
                  <a:prstClr val="black"/>
                </a:solidFill>
                <a:latin typeface="Calibri"/>
              </a:rPr>
              <a:t>: next generation laser altimeter designed to measure ice elevation and sea ice thickness.</a:t>
            </a:r>
            <a:endParaRPr lang="en-US" sz="1000" dirty="0" smtClean="0">
              <a:solidFill>
                <a:prstClr val="black"/>
              </a:solidFill>
              <a:latin typeface="Calibri"/>
            </a:endParaRPr>
          </a:p>
          <a:p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	</a:t>
            </a:r>
          </a:p>
          <a:p>
            <a:r>
              <a:rPr lang="en-US" sz="2200" dirty="0" smtClean="0">
                <a:solidFill>
                  <a:prstClr val="black"/>
                </a:solidFill>
                <a:latin typeface="Calibri"/>
              </a:rPr>
              <a:t>Scheduled for launch in December 2017.</a:t>
            </a:r>
          </a:p>
          <a:p>
            <a:r>
              <a:rPr lang="en-US" sz="2200" dirty="0" smtClean="0">
                <a:solidFill>
                  <a:prstClr val="black"/>
                </a:solidFill>
                <a:latin typeface="Calibri"/>
              </a:rPr>
              <a:t>Will use </a:t>
            </a:r>
            <a:r>
              <a:rPr lang="en-US" sz="2200" b="1" i="1" dirty="0" smtClean="0">
                <a:solidFill>
                  <a:prstClr val="black"/>
                </a:solidFill>
                <a:latin typeface="Calibri"/>
              </a:rPr>
              <a:t>photon-counting</a:t>
            </a:r>
            <a:r>
              <a:rPr lang="en-US" sz="2200" dirty="0" smtClean="0">
                <a:solidFill>
                  <a:prstClr val="black"/>
                </a:solidFill>
                <a:latin typeface="Calibri"/>
              </a:rPr>
              <a:t> strategy.</a:t>
            </a:r>
            <a:endParaRPr lang="en-US" sz="22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9" name="Picture 18" descr="ICESat-2 SC_2013 Plain (2)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3579" y="2245241"/>
            <a:ext cx="4390896" cy="1268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7001" y="3144432"/>
            <a:ext cx="889309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Science Objectives: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Quantify </a:t>
            </a:r>
            <a:r>
              <a:rPr lang="en-US" dirty="0"/>
              <a:t>polar ice-sheet contributions to current and recent sea-level change and the linkages to climate </a:t>
            </a:r>
            <a:r>
              <a:rPr lang="en-US" dirty="0" smtClean="0"/>
              <a:t>conditions</a:t>
            </a:r>
            <a:endParaRPr lang="en-US" dirty="0"/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Quantify </a:t>
            </a:r>
            <a:r>
              <a:rPr lang="en-US" dirty="0"/>
              <a:t>regional signatures of ice-sheet changes to assess mechanisms driving those changes and improve predictive ice sheet models; this includes quantifying the regional evolution of ice sheet change, such as how changes at outlet glacier termini propagate inward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Estimate </a:t>
            </a:r>
            <a:r>
              <a:rPr lang="en-US" dirty="0"/>
              <a:t>sea-ice thickness to examine ice/ocean/atmosphere exchanges of energy, mass and moisture</a:t>
            </a:r>
            <a:r>
              <a:rPr lang="en-US" dirty="0" smtClean="0"/>
              <a:t>;</a:t>
            </a:r>
            <a:endParaRPr lang="en-US" dirty="0"/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Measure </a:t>
            </a:r>
            <a:r>
              <a:rPr lang="en-US" dirty="0"/>
              <a:t>vegetation canopy height as a basis for estimating large-scale biomass and biomass change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514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81437" y="1607246"/>
            <a:ext cx="3590544" cy="425196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8" name="Picture 7" descr="DSC01051.JPG"/>
            <p:cNvPicPr>
              <a:picLocks noChangeAspect="1"/>
            </p:cNvPicPr>
            <p:nvPr/>
          </p:nvPicPr>
          <p:blipFill>
            <a:blip r:embed="rId3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7" descr="NASA_logo2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8" descr="ICESat2_IconColor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ICESat-2 Measurement Concept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extBox 10"/>
          <p:cNvSpPr txBox="1">
            <a:spLocks noChangeArrowheads="1"/>
          </p:cNvSpPr>
          <p:nvPr/>
        </p:nvSpPr>
        <p:spPr bwMode="auto">
          <a:xfrm>
            <a:off x="153988" y="1289481"/>
            <a:ext cx="386236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In contrast to ICESat design, ICESat-2 will use </a:t>
            </a:r>
            <a:r>
              <a:rPr lang="en-US" b="1" i="1" dirty="0">
                <a:solidFill>
                  <a:prstClr val="black"/>
                </a:solidFill>
                <a:latin typeface="Calibri"/>
              </a:rPr>
              <a:t>micro-pulse </a:t>
            </a:r>
            <a:r>
              <a:rPr lang="en-US" b="1" i="1" dirty="0" smtClean="0">
                <a:solidFill>
                  <a:prstClr val="black"/>
                </a:solidFill>
                <a:latin typeface="Calibri"/>
              </a:rPr>
              <a:t>multi-beam photon counting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approach.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176212" y="2309735"/>
            <a:ext cx="3840137" cy="273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</a:rPr>
              <a:t>Provides: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Dense cross-track sampling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to resolve surface slope on an orbit basis. 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r>
              <a:rPr lang="en-US" sz="1400" dirty="0">
                <a:solidFill>
                  <a:prstClr val="black"/>
                </a:solidFill>
                <a:latin typeface="Calibri"/>
              </a:rPr>
              <a:t>	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High repetition rate (</a:t>
            </a:r>
            <a:r>
              <a:rPr lang="en-US" b="1" dirty="0">
                <a:solidFill>
                  <a:prstClr val="black"/>
                </a:solidFill>
                <a:latin typeface="Calibri"/>
              </a:rPr>
              <a:t>10 kHz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) generates dense along-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track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sampling (</a:t>
            </a:r>
            <a:r>
              <a:rPr lang="en-US" b="1" dirty="0">
                <a:solidFill>
                  <a:prstClr val="black"/>
                </a:solidFill>
                <a:latin typeface="Calibri"/>
              </a:rPr>
              <a:t>~70 cm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)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.</a:t>
            </a:r>
          </a:p>
          <a:p>
            <a:endParaRPr lang="en-US" sz="1400" dirty="0" smtClean="0">
              <a:solidFill>
                <a:prstClr val="black"/>
              </a:solidFill>
              <a:latin typeface="Calibri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Different beam energies to provide necessary dynamic range (bright / dark surfaces).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153988" y="5232270"/>
            <a:ext cx="490448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</a:rPr>
              <a:t>Advantages:</a:t>
            </a:r>
            <a:endParaRPr lang="en-US" dirty="0">
              <a:solidFill>
                <a:srgbClr val="FF0000"/>
              </a:solidFill>
              <a:latin typeface="Calibri"/>
            </a:endParaRP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Improved elevation estimates over high slope areas and very rough (e.g.  crevassed) areas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Improved lead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detection for sea ice freeboard. 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81437" y="1607246"/>
            <a:ext cx="3590544" cy="4251960"/>
          </a:xfrm>
          <a:prstGeom prst="rect">
            <a:avLst/>
          </a:prstGeom>
          <a:noFill/>
          <a:ln w="50800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2552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306388" y="1448248"/>
            <a:ext cx="86947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2000" dirty="0">
                <a:solidFill>
                  <a:srgbClr val="376092"/>
                </a:solidFill>
                <a:latin typeface="Calibri"/>
              </a:rPr>
              <a:t>Single laser </a:t>
            </a:r>
            <a:r>
              <a:rPr lang="en-US" sz="2000" dirty="0" smtClean="0">
                <a:solidFill>
                  <a:srgbClr val="376092"/>
                </a:solidFill>
                <a:latin typeface="Calibri"/>
              </a:rPr>
              <a:t>pulse at 532nm, </a:t>
            </a:r>
            <a:r>
              <a:rPr lang="en-US" sz="2000" dirty="0">
                <a:solidFill>
                  <a:srgbClr val="376092"/>
                </a:solidFill>
                <a:latin typeface="Calibri"/>
              </a:rPr>
              <a:t>split into 6 beams</a:t>
            </a:r>
            <a:r>
              <a:rPr lang="en-US" sz="2000" dirty="0" smtClean="0">
                <a:solidFill>
                  <a:srgbClr val="376092"/>
                </a:solidFill>
                <a:latin typeface="Calibri"/>
              </a:rPr>
              <a:t>. Single-photon sensitive detection.</a:t>
            </a:r>
            <a:endParaRPr lang="en-US" sz="2000" dirty="0">
              <a:solidFill>
                <a:srgbClr val="376092"/>
              </a:solidFill>
              <a:latin typeface="Calibri"/>
            </a:endParaRPr>
          </a:p>
        </p:txBody>
      </p:sp>
      <p:pic>
        <p:nvPicPr>
          <p:cNvPr id="5" name="Picture 4" descr="MeasConcept-6-beam-multilaser-new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3988" y="1995935"/>
            <a:ext cx="4446587" cy="326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>
            <a:off x="1447800" y="3419923"/>
            <a:ext cx="420688" cy="361950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 type="arrow" w="med" len="med"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>
            <a:off x="1884363" y="3812035"/>
            <a:ext cx="441325" cy="357188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 type="arrow" w="med" len="med"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58925" y="3853310"/>
            <a:ext cx="6524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Calibri"/>
              </a:rPr>
              <a:t>3 km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04900" y="3458023"/>
            <a:ext cx="6524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Calibri"/>
              </a:rPr>
              <a:t>3 km</a:t>
            </a:r>
          </a:p>
        </p:txBody>
      </p:sp>
      <p:sp>
        <p:nvSpPr>
          <p:cNvPr id="10" name="Right Brace 9"/>
          <p:cNvSpPr>
            <a:spLocks noChangeAspect="1"/>
          </p:cNvSpPr>
          <p:nvPr/>
        </p:nvSpPr>
        <p:spPr bwMode="auto">
          <a:xfrm rot="8880000">
            <a:off x="1343025" y="4016823"/>
            <a:ext cx="127000" cy="134937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844550" y="4005710"/>
            <a:ext cx="603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FF00"/>
                </a:solidFill>
                <a:latin typeface="Calibri"/>
              </a:rPr>
              <a:t>90 m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7000" y="4566098"/>
            <a:ext cx="20403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Calibri"/>
              </a:rPr>
              <a:t>Footprint size: </a:t>
            </a:r>
            <a:r>
              <a:rPr lang="en-US" dirty="0" smtClean="0">
                <a:solidFill>
                  <a:srgbClr val="FFFF00"/>
                </a:solidFill>
                <a:latin typeface="Calibri"/>
              </a:rPr>
              <a:t>14 </a:t>
            </a:r>
            <a:r>
              <a:rPr lang="en-US" dirty="0" err="1">
                <a:solidFill>
                  <a:srgbClr val="FFFF00"/>
                </a:solidFill>
                <a:latin typeface="Calibri"/>
              </a:rPr>
              <a:t>m</a:t>
            </a:r>
            <a:r>
              <a:rPr lang="en-US" dirty="0">
                <a:solidFill>
                  <a:srgbClr val="FFFF00"/>
                </a:solidFill>
                <a:latin typeface="Calibri"/>
              </a:rPr>
              <a:t> </a:t>
            </a:r>
          </a:p>
          <a:p>
            <a:r>
              <a:rPr lang="en-US" dirty="0">
                <a:solidFill>
                  <a:srgbClr val="FFFF00"/>
                </a:solidFill>
                <a:latin typeface="Calibri"/>
              </a:rPr>
              <a:t>PRF: 10 kHz (0.7 </a:t>
            </a:r>
            <a:r>
              <a:rPr lang="en-US" dirty="0" err="1">
                <a:solidFill>
                  <a:srgbClr val="FFFF00"/>
                </a:solidFill>
                <a:latin typeface="Calibri"/>
              </a:rPr>
              <a:t>m</a:t>
            </a:r>
            <a:r>
              <a:rPr lang="en-US" dirty="0">
                <a:solidFill>
                  <a:srgbClr val="FFFF00"/>
                </a:solidFill>
                <a:latin typeface="Calibri"/>
              </a:rPr>
              <a:t>)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09900" y="2159448"/>
            <a:ext cx="15525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Calibri"/>
              </a:rPr>
              <a:t>flight direction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546350" y="2529335"/>
            <a:ext cx="463550" cy="311150"/>
          </a:xfrm>
          <a:prstGeom prst="straightConnector1">
            <a:avLst/>
          </a:prstGeom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5"/>
          <p:cNvSpPr>
            <a:spLocks noChangeArrowheads="1"/>
          </p:cNvSpPr>
          <p:nvPr/>
        </p:nvSpPr>
        <p:spPr bwMode="auto">
          <a:xfrm rot="3683254">
            <a:off x="7567612" y="3148461"/>
            <a:ext cx="144463" cy="1444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Oval 6"/>
          <p:cNvSpPr>
            <a:spLocks noChangeArrowheads="1"/>
          </p:cNvSpPr>
          <p:nvPr/>
        </p:nvSpPr>
        <p:spPr bwMode="auto">
          <a:xfrm rot="3683254">
            <a:off x="7174706" y="3371504"/>
            <a:ext cx="144463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Oval 7"/>
          <p:cNvSpPr>
            <a:spLocks noChangeArrowheads="1"/>
          </p:cNvSpPr>
          <p:nvPr/>
        </p:nvSpPr>
        <p:spPr bwMode="auto">
          <a:xfrm rot="3683254">
            <a:off x="7121525" y="2329310"/>
            <a:ext cx="144463" cy="1444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Oval 8"/>
          <p:cNvSpPr>
            <a:spLocks noChangeArrowheads="1"/>
          </p:cNvSpPr>
          <p:nvPr/>
        </p:nvSpPr>
        <p:spPr bwMode="auto">
          <a:xfrm rot="3683254">
            <a:off x="8017670" y="3992216"/>
            <a:ext cx="144462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Oval 9"/>
          <p:cNvSpPr>
            <a:spLocks noChangeArrowheads="1"/>
          </p:cNvSpPr>
          <p:nvPr/>
        </p:nvSpPr>
        <p:spPr bwMode="auto">
          <a:xfrm rot="3683254">
            <a:off x="7628732" y="4204941"/>
            <a:ext cx="144462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Oval 10"/>
          <p:cNvSpPr>
            <a:spLocks noChangeArrowheads="1"/>
          </p:cNvSpPr>
          <p:nvPr/>
        </p:nvSpPr>
        <p:spPr bwMode="auto">
          <a:xfrm rot="3683254">
            <a:off x="6723857" y="2547591"/>
            <a:ext cx="144462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TextBox 25"/>
          <p:cNvSpPr txBox="1">
            <a:spLocks noChangeArrowheads="1"/>
          </p:cNvSpPr>
          <p:nvPr/>
        </p:nvSpPr>
        <p:spPr bwMode="auto">
          <a:xfrm>
            <a:off x="6946900" y="3777110"/>
            <a:ext cx="6524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Calibri"/>
              </a:rPr>
              <a:t>3 km</a:t>
            </a:r>
          </a:p>
        </p:txBody>
      </p:sp>
      <p:sp>
        <p:nvSpPr>
          <p:cNvPr id="22" name="TextBox 26"/>
          <p:cNvSpPr txBox="1">
            <a:spLocks noChangeArrowheads="1"/>
          </p:cNvSpPr>
          <p:nvPr/>
        </p:nvSpPr>
        <p:spPr bwMode="auto">
          <a:xfrm>
            <a:off x="6486525" y="2907160"/>
            <a:ext cx="6524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Calibri"/>
              </a:rPr>
              <a:t>3 km</a:t>
            </a:r>
          </a:p>
        </p:txBody>
      </p:sp>
      <p:cxnSp>
        <p:nvCxnSpPr>
          <p:cNvPr id="23" name="Straight Arrow Connector 14"/>
          <p:cNvCxnSpPr/>
          <p:nvPr/>
        </p:nvCxnSpPr>
        <p:spPr>
          <a:xfrm flipV="1">
            <a:off x="7769225" y="2500760"/>
            <a:ext cx="882650" cy="620713"/>
          </a:xfrm>
          <a:prstGeom prst="straightConnector1">
            <a:avLst/>
          </a:prstGeom>
          <a:ln w="44450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5"/>
          <p:cNvCxnSpPr/>
          <p:nvPr/>
        </p:nvCxnSpPr>
        <p:spPr>
          <a:xfrm rot="9083254">
            <a:off x="7723188" y="2886523"/>
            <a:ext cx="1092200" cy="3175"/>
          </a:xfrm>
          <a:prstGeom prst="line">
            <a:avLst/>
          </a:prstGeom>
          <a:ln w="28575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6"/>
          <p:cNvSpPr>
            <a:spLocks noChangeArrowheads="1"/>
          </p:cNvSpPr>
          <p:nvPr/>
        </p:nvSpPr>
        <p:spPr bwMode="auto">
          <a:xfrm rot="3573271">
            <a:off x="5268913" y="3429448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 rot="3573271">
            <a:off x="5741988" y="4234310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 rot="3573271">
            <a:off x="5195888" y="3302448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 rot="3573271">
            <a:off x="5668963" y="4107310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 rot="3573271">
            <a:off x="6157913" y="4928048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 rot="3573271">
            <a:off x="6234113" y="5055048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 rot="3573271">
            <a:off x="5327650" y="3394523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auto">
          <a:xfrm rot="3573271">
            <a:off x="5799138" y="4197798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 rot="3573271">
            <a:off x="5254625" y="3269110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 rot="3573271">
            <a:off x="5727700" y="4073973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 rot="3573271">
            <a:off x="6216650" y="4896298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Oval 35"/>
          <p:cNvSpPr>
            <a:spLocks noChangeArrowheads="1"/>
          </p:cNvSpPr>
          <p:nvPr/>
        </p:nvSpPr>
        <p:spPr bwMode="auto">
          <a:xfrm rot="3573271">
            <a:off x="6292850" y="5020123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Oval 36"/>
          <p:cNvSpPr>
            <a:spLocks noChangeArrowheads="1"/>
          </p:cNvSpPr>
          <p:nvPr/>
        </p:nvSpPr>
        <p:spPr bwMode="auto">
          <a:xfrm rot="3573271">
            <a:off x="5391150" y="3353248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 rot="3573271">
            <a:off x="5864225" y="4158110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 rot="3573271">
            <a:off x="5318125" y="3229423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Oval 39"/>
          <p:cNvSpPr>
            <a:spLocks noChangeArrowheads="1"/>
          </p:cNvSpPr>
          <p:nvPr/>
        </p:nvSpPr>
        <p:spPr bwMode="auto">
          <a:xfrm rot="3573271">
            <a:off x="5791200" y="4034285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Oval 40"/>
          <p:cNvSpPr>
            <a:spLocks noChangeArrowheads="1"/>
          </p:cNvSpPr>
          <p:nvPr/>
        </p:nvSpPr>
        <p:spPr bwMode="auto">
          <a:xfrm rot="3573271">
            <a:off x="6280150" y="4855023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Oval 41"/>
          <p:cNvSpPr>
            <a:spLocks noChangeArrowheads="1"/>
          </p:cNvSpPr>
          <p:nvPr/>
        </p:nvSpPr>
        <p:spPr bwMode="auto">
          <a:xfrm rot="3573271">
            <a:off x="6356350" y="4978848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Oval 42"/>
          <p:cNvSpPr>
            <a:spLocks noChangeArrowheads="1"/>
          </p:cNvSpPr>
          <p:nvPr/>
        </p:nvSpPr>
        <p:spPr bwMode="auto">
          <a:xfrm rot="3573271">
            <a:off x="5448300" y="3318323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Oval 43"/>
          <p:cNvSpPr>
            <a:spLocks noChangeArrowheads="1"/>
          </p:cNvSpPr>
          <p:nvPr/>
        </p:nvSpPr>
        <p:spPr bwMode="auto">
          <a:xfrm rot="3573271">
            <a:off x="5921375" y="4121598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Oval 44"/>
          <p:cNvSpPr>
            <a:spLocks noChangeArrowheads="1"/>
          </p:cNvSpPr>
          <p:nvPr/>
        </p:nvSpPr>
        <p:spPr bwMode="auto">
          <a:xfrm rot="3573271">
            <a:off x="5375275" y="3192910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Oval 45"/>
          <p:cNvSpPr>
            <a:spLocks noChangeArrowheads="1"/>
          </p:cNvSpPr>
          <p:nvPr/>
        </p:nvSpPr>
        <p:spPr bwMode="auto">
          <a:xfrm rot="3573271">
            <a:off x="5848350" y="3997773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Oval 46"/>
          <p:cNvSpPr>
            <a:spLocks noChangeArrowheads="1"/>
          </p:cNvSpPr>
          <p:nvPr/>
        </p:nvSpPr>
        <p:spPr bwMode="auto">
          <a:xfrm rot="3573271">
            <a:off x="6337300" y="4820098"/>
            <a:ext cx="142875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Oval 47"/>
          <p:cNvSpPr>
            <a:spLocks noChangeArrowheads="1"/>
          </p:cNvSpPr>
          <p:nvPr/>
        </p:nvSpPr>
        <p:spPr bwMode="auto">
          <a:xfrm rot="3573271">
            <a:off x="6413500" y="4943923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Oval 24"/>
          <p:cNvSpPr>
            <a:spLocks noChangeArrowheads="1"/>
          </p:cNvSpPr>
          <p:nvPr/>
        </p:nvSpPr>
        <p:spPr bwMode="auto">
          <a:xfrm rot="3573271">
            <a:off x="5437981" y="3152429"/>
            <a:ext cx="144463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Oval 24"/>
          <p:cNvSpPr>
            <a:spLocks noChangeArrowheads="1"/>
          </p:cNvSpPr>
          <p:nvPr/>
        </p:nvSpPr>
        <p:spPr bwMode="auto">
          <a:xfrm rot="3573271">
            <a:off x="5906295" y="3963641"/>
            <a:ext cx="144462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1" name="Oval 24"/>
          <p:cNvSpPr>
            <a:spLocks noChangeArrowheads="1"/>
          </p:cNvSpPr>
          <p:nvPr/>
        </p:nvSpPr>
        <p:spPr bwMode="auto">
          <a:xfrm rot="3573271">
            <a:off x="6385719" y="4787554"/>
            <a:ext cx="144463" cy="14287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Oval 21"/>
          <p:cNvSpPr>
            <a:spLocks noChangeArrowheads="1"/>
          </p:cNvSpPr>
          <p:nvPr/>
        </p:nvSpPr>
        <p:spPr bwMode="auto">
          <a:xfrm rot="3573271">
            <a:off x="5519738" y="3281810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Oval 21"/>
          <p:cNvSpPr>
            <a:spLocks noChangeArrowheads="1"/>
          </p:cNvSpPr>
          <p:nvPr/>
        </p:nvSpPr>
        <p:spPr bwMode="auto">
          <a:xfrm rot="3573271">
            <a:off x="5983288" y="4085085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Oval 21"/>
          <p:cNvSpPr>
            <a:spLocks noChangeArrowheads="1"/>
          </p:cNvSpPr>
          <p:nvPr/>
        </p:nvSpPr>
        <p:spPr bwMode="auto">
          <a:xfrm rot="3573271">
            <a:off x="6470650" y="4915348"/>
            <a:ext cx="142875" cy="1428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TextBox 120"/>
          <p:cNvSpPr txBox="1">
            <a:spLocks noChangeArrowheads="1"/>
          </p:cNvSpPr>
          <p:nvPr/>
        </p:nvSpPr>
        <p:spPr bwMode="auto">
          <a:xfrm>
            <a:off x="965502" y="5463270"/>
            <a:ext cx="811777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376092"/>
                </a:solidFill>
                <a:latin typeface="Calibri"/>
              </a:rPr>
              <a:t>3 km spacing between pairs provides spatial coverage</a:t>
            </a:r>
          </a:p>
          <a:p>
            <a:r>
              <a:rPr lang="en-US" sz="2000" dirty="0">
                <a:solidFill>
                  <a:srgbClr val="376092"/>
                </a:solidFill>
                <a:latin typeface="Calibri"/>
              </a:rPr>
              <a:t>90 </a:t>
            </a:r>
            <a:r>
              <a:rPr lang="en-US" sz="2000" dirty="0" err="1">
                <a:solidFill>
                  <a:srgbClr val="376092"/>
                </a:solidFill>
                <a:latin typeface="Calibri"/>
              </a:rPr>
              <a:t>m</a:t>
            </a:r>
            <a:r>
              <a:rPr lang="en-US" sz="2000" dirty="0">
                <a:solidFill>
                  <a:srgbClr val="376092"/>
                </a:solidFill>
                <a:latin typeface="Calibri"/>
              </a:rPr>
              <a:t> pair spacing for </a:t>
            </a:r>
            <a:r>
              <a:rPr lang="en-US" sz="2000" b="1" i="1" dirty="0">
                <a:solidFill>
                  <a:srgbClr val="FF0000"/>
                </a:solidFill>
                <a:latin typeface="Calibri"/>
              </a:rPr>
              <a:t>slope determination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000" dirty="0">
                <a:solidFill>
                  <a:srgbClr val="376092"/>
                </a:solidFill>
                <a:latin typeface="Calibri"/>
              </a:rPr>
              <a:t>(</a:t>
            </a:r>
            <a:r>
              <a:rPr lang="en-US" sz="2000" dirty="0" smtClean="0">
                <a:solidFill>
                  <a:srgbClr val="376092"/>
                </a:solidFill>
                <a:latin typeface="Calibri"/>
              </a:rPr>
              <a:t>2° </a:t>
            </a:r>
            <a:r>
              <a:rPr lang="en-US" sz="2000" dirty="0">
                <a:solidFill>
                  <a:srgbClr val="376092"/>
                </a:solidFill>
                <a:latin typeface="Calibri"/>
              </a:rPr>
              <a:t>yaw)</a:t>
            </a:r>
          </a:p>
          <a:p>
            <a:r>
              <a:rPr lang="en-US" sz="2000" b="1" dirty="0">
                <a:solidFill>
                  <a:srgbClr val="008000"/>
                </a:solidFill>
                <a:latin typeface="Calibri"/>
              </a:rPr>
              <a:t>high-energy beams (4x)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000" dirty="0">
                <a:solidFill>
                  <a:srgbClr val="376092"/>
                </a:solidFill>
                <a:latin typeface="Calibri"/>
              </a:rPr>
              <a:t>for better performance over low-reflectivity targets.</a:t>
            </a:r>
          </a:p>
        </p:txBody>
      </p:sp>
      <p:sp>
        <p:nvSpPr>
          <p:cNvPr id="56" name="TextBox 130"/>
          <p:cNvSpPr txBox="1">
            <a:spLocks noChangeArrowheads="1"/>
          </p:cNvSpPr>
          <p:nvPr/>
        </p:nvSpPr>
        <p:spPr bwMode="auto">
          <a:xfrm>
            <a:off x="7413625" y="1995935"/>
            <a:ext cx="158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Calibri"/>
              </a:rPr>
              <a:t>flight direction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ICESat-2 Measurement Concept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1365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CESat-2 Beam Tracks-H264_Best_1280x720_59.94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99042"/>
            <a:ext cx="9144000" cy="51435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" name="Picture 5" descr="DSC01051.JPG"/>
            <p:cNvPicPr>
              <a:picLocks noChangeAspect="1"/>
            </p:cNvPicPr>
            <p:nvPr/>
          </p:nvPicPr>
          <p:blipFill>
            <a:blip r:embed="rId5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7" descr="NASA_logo2.jp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 descr="ICESat2_IconColor.pn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ICESat-2 Measurement Concept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1895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The Altimetry Challenge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Content Placeholder 2"/>
          <p:cNvSpPr>
            <a:spLocks noGrp="1"/>
          </p:cNvSpPr>
          <p:nvPr>
            <p:ph idx="1"/>
          </p:nvPr>
        </p:nvSpPr>
        <p:spPr>
          <a:xfrm>
            <a:off x="885022" y="1469306"/>
            <a:ext cx="7479742" cy="1265958"/>
          </a:xfrm>
        </p:spPr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 smtClean="0"/>
              <a:t>“Think of ICESat-2 as a 3-D printer rendering a model of the earth at a resolution of 14 meters/pixel with a </a:t>
            </a:r>
            <a:r>
              <a:rPr lang="en-US" sz="2400" dirty="0" err="1" smtClean="0"/>
              <a:t>printhead</a:t>
            </a:r>
            <a:r>
              <a:rPr lang="en-US" sz="2400" dirty="0" smtClean="0"/>
              <a:t> 6 km wide.”</a:t>
            </a:r>
          </a:p>
        </p:txBody>
      </p:sp>
      <p:pic>
        <p:nvPicPr>
          <p:cNvPr id="58" name="Picture 57" descr="Screen Shot 2016-07-11 at 9.21.02 AM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022" y="2967830"/>
            <a:ext cx="7479742" cy="369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20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Data Product Characterization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Content Placeholder 2"/>
          <p:cNvSpPr>
            <a:spLocks noGrp="1"/>
          </p:cNvSpPr>
          <p:nvPr>
            <p:ph idx="1"/>
          </p:nvPr>
        </p:nvSpPr>
        <p:spPr>
          <a:xfrm>
            <a:off x="457200" y="1286141"/>
            <a:ext cx="8229600" cy="4726574"/>
          </a:xfrm>
        </p:spPr>
        <p:txBody>
          <a:bodyPr>
            <a:noAutofit/>
          </a:bodyPr>
          <a:lstStyle/>
          <a:p>
            <a:pPr lvl="1" indent="0">
              <a:lnSpc>
                <a:spcPct val="120000"/>
              </a:lnSpc>
            </a:pPr>
            <a:r>
              <a:rPr lang="en-US" sz="2400" dirty="0"/>
              <a:t>80 GB L0 data daily.</a:t>
            </a:r>
          </a:p>
          <a:p>
            <a:pPr lvl="1" indent="0">
              <a:lnSpc>
                <a:spcPct val="120000"/>
              </a:lnSpc>
            </a:pPr>
            <a:r>
              <a:rPr lang="en-US" sz="2400" dirty="0"/>
              <a:t>1 TB of L1A-L3B data </a:t>
            </a:r>
            <a:r>
              <a:rPr lang="en-US" sz="2400" dirty="0" smtClean="0"/>
              <a:t>daily in HDF5.</a:t>
            </a:r>
            <a:endParaRPr lang="en-US" sz="2400" dirty="0"/>
          </a:p>
          <a:p>
            <a:pPr lvl="1" indent="0">
              <a:lnSpc>
                <a:spcPct val="120000"/>
              </a:lnSpc>
            </a:pPr>
            <a:r>
              <a:rPr lang="en-US" sz="2400" dirty="0"/>
              <a:t>3.5 PB over 3 years.</a:t>
            </a:r>
          </a:p>
          <a:p>
            <a:pPr lvl="1" indent="0">
              <a:lnSpc>
                <a:spcPct val="120000"/>
              </a:lnSpc>
            </a:pPr>
            <a:r>
              <a:rPr lang="en-US" sz="2400" dirty="0"/>
              <a:t>Every photon </a:t>
            </a:r>
            <a:r>
              <a:rPr lang="en-US" sz="2400" dirty="0" err="1"/>
              <a:t>geolocated</a:t>
            </a:r>
            <a:r>
              <a:rPr lang="en-US" sz="2400" dirty="0"/>
              <a:t> to a precise </a:t>
            </a:r>
            <a:r>
              <a:rPr lang="en-US" sz="2400" dirty="0" err="1"/>
              <a:t>lat</a:t>
            </a:r>
            <a:r>
              <a:rPr lang="en-US" sz="2400" dirty="0"/>
              <a:t>/</a:t>
            </a:r>
            <a:r>
              <a:rPr lang="en-US" sz="2400" dirty="0" err="1"/>
              <a:t>lon</a:t>
            </a:r>
            <a:r>
              <a:rPr lang="en-US" sz="2400" dirty="0"/>
              <a:t>/hgt.</a:t>
            </a:r>
          </a:p>
          <a:p>
            <a:pPr lvl="1" indent="0">
              <a:lnSpc>
                <a:spcPct val="120000"/>
              </a:lnSpc>
            </a:pPr>
            <a:r>
              <a:rPr lang="en-US" sz="2400" dirty="0" smtClean="0"/>
              <a:t>Discipline</a:t>
            </a:r>
            <a:r>
              <a:rPr lang="en-US" sz="2400" dirty="0"/>
              <a:t>-specific products.</a:t>
            </a:r>
          </a:p>
          <a:p>
            <a:pPr lvl="2">
              <a:lnSpc>
                <a:spcPct val="120000"/>
              </a:lnSpc>
              <a:buFont typeface="Arial" charset="0"/>
              <a:buChar char="•"/>
            </a:pPr>
            <a:r>
              <a:rPr lang="en-US" sz="2400" dirty="0"/>
              <a:t>Land Ice, Sea Ice, Ocean, Land, </a:t>
            </a:r>
            <a:r>
              <a:rPr lang="en-US" sz="2400" dirty="0" smtClean="0"/>
              <a:t>Atmosphere.</a:t>
            </a:r>
            <a:endParaRPr lang="en-US" sz="2400" dirty="0"/>
          </a:p>
          <a:p>
            <a:pPr lvl="1" indent="0">
              <a:lnSpc>
                <a:spcPct val="12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Sparse, multi-rate </a:t>
            </a:r>
            <a:r>
              <a:rPr lang="en-US" sz="2400" dirty="0" smtClean="0"/>
              <a:t>along</a:t>
            </a:r>
            <a:r>
              <a:rPr lang="en-US" sz="2400" dirty="0"/>
              <a:t>-track </a:t>
            </a:r>
            <a:r>
              <a:rPr lang="en-US" sz="2400" dirty="0" smtClean="0"/>
              <a:t>products (L1A-L3A).</a:t>
            </a:r>
          </a:p>
          <a:p>
            <a:pPr lvl="1" indent="0">
              <a:lnSpc>
                <a:spcPct val="120000"/>
              </a:lnSpc>
            </a:pPr>
            <a:r>
              <a:rPr lang="en-US" sz="2400" dirty="0" smtClean="0"/>
              <a:t>Gridded products (L3B).</a:t>
            </a:r>
            <a:endParaRPr lang="en-US" sz="2400" dirty="0"/>
          </a:p>
          <a:p>
            <a:pPr lvl="1" indent="0">
              <a:lnSpc>
                <a:spcPct val="120000"/>
              </a:lnSpc>
            </a:pPr>
            <a:r>
              <a:rPr lang="en-US" sz="2400" dirty="0" smtClean="0"/>
              <a:t>Over </a:t>
            </a:r>
            <a:r>
              <a:rPr lang="en-US" sz="2400" dirty="0"/>
              <a:t>3,200 science parameters (and counting…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70" name="Rectangle 69"/>
          <p:cNvSpPr/>
          <p:nvPr/>
        </p:nvSpPr>
        <p:spPr>
          <a:xfrm>
            <a:off x="339067" y="6256938"/>
            <a:ext cx="8439666" cy="37322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Only the L3B data fit within the imagery/gridded data model.</a:t>
            </a: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2066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Data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Products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95909" y="1433700"/>
            <a:ext cx="1003550" cy="47942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"/>
                <a:cs typeface="Helvetica"/>
              </a:rPr>
              <a:t>Gridded</a:t>
            </a:r>
            <a:endParaRPr lang="en-US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9277" y="1432269"/>
            <a:ext cx="5288994" cy="47942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"/>
                <a:cs typeface="Helvetica"/>
              </a:rPr>
              <a:t>Along-Track</a:t>
            </a:r>
            <a:endParaRPr lang="en-US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284" y="6254791"/>
            <a:ext cx="1408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Engineering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88563" y="6254791"/>
            <a:ext cx="100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Science</a:t>
            </a:r>
            <a:endParaRPr lang="en-US" dirty="0">
              <a:latin typeface="Helvetica"/>
              <a:cs typeface="Helvetica"/>
            </a:endParaRPr>
          </a:p>
        </p:txBody>
      </p:sp>
      <p:cxnSp>
        <p:nvCxnSpPr>
          <p:cNvPr id="16" name="Straight Arrow Connector 15"/>
          <p:cNvCxnSpPr>
            <a:stCxn id="14" idx="3"/>
            <a:endCxn id="15" idx="1"/>
          </p:cNvCxnSpPr>
          <p:nvPr/>
        </p:nvCxnSpPr>
        <p:spPr>
          <a:xfrm>
            <a:off x="1804216" y="6439457"/>
            <a:ext cx="288434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6944620" y="1432269"/>
            <a:ext cx="213294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16693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16693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16693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16693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 smtClean="0"/>
              <a:t>ATL</a:t>
            </a:r>
            <a:r>
              <a:rPr lang="en-US" sz="1000" dirty="0"/>
              <a:t>=</a:t>
            </a:r>
            <a:r>
              <a:rPr lang="en-US" sz="1000" dirty="0" smtClean="0"/>
              <a:t>ATLAS</a:t>
            </a:r>
            <a:endParaRPr lang="en-US" sz="1000" dirty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sz="1000" dirty="0" smtClean="0"/>
              <a:t>EDOS</a:t>
            </a:r>
            <a:r>
              <a:rPr lang="en-US" sz="1000" dirty="0"/>
              <a:t>=EOS Data and Operations </a:t>
            </a:r>
            <a:r>
              <a:rPr lang="en-US" sz="1000" dirty="0" smtClean="0"/>
              <a:t>System</a:t>
            </a:r>
            <a:endParaRPr lang="en-US" sz="1000" dirty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sz="1000" dirty="0" smtClean="0"/>
              <a:t>POD</a:t>
            </a:r>
            <a:r>
              <a:rPr lang="en-US" sz="1000" dirty="0"/>
              <a:t>/PPD=Precision Orbit Determination/Precision Pointing </a:t>
            </a:r>
            <a:r>
              <a:rPr lang="en-US" sz="1000" dirty="0" smtClean="0"/>
              <a:t>Determination</a:t>
            </a:r>
            <a:endParaRPr lang="en-US" sz="1000" dirty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sz="1000" dirty="0" err="1" smtClean="0"/>
              <a:t>Decom</a:t>
            </a:r>
            <a:r>
              <a:rPr lang="en-US" sz="1000" dirty="0"/>
              <a:t>=</a:t>
            </a:r>
            <a:r>
              <a:rPr lang="en-US" sz="1000" dirty="0" err="1" smtClean="0"/>
              <a:t>Decommutation</a:t>
            </a:r>
            <a:endParaRPr lang="en-US" sz="1000" dirty="0" smtClean="0"/>
          </a:p>
          <a:p>
            <a:pPr eaLnBrk="1" hangingPunct="1"/>
            <a:endParaRPr lang="en-US" sz="1000" dirty="0"/>
          </a:p>
          <a:p>
            <a:pPr eaLnBrk="1" hangingPunct="1"/>
            <a:r>
              <a:rPr lang="en-US" sz="1000" dirty="0" smtClean="0"/>
              <a:t> </a:t>
            </a:r>
            <a:r>
              <a:rPr lang="en-US" sz="1000" dirty="0"/>
              <a:t>EU=Engineering Unit </a:t>
            </a:r>
            <a:r>
              <a:rPr lang="en-US" sz="1000" dirty="0" smtClean="0"/>
              <a:t>Conversion</a:t>
            </a:r>
            <a:endParaRPr lang="en-US" sz="1000" dirty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sz="1000" dirty="0" smtClean="0"/>
              <a:t>ATM</a:t>
            </a:r>
            <a:r>
              <a:rPr lang="en-US" sz="1000" dirty="0"/>
              <a:t>=</a:t>
            </a:r>
            <a:r>
              <a:rPr lang="en-US" sz="1000" dirty="0" smtClean="0"/>
              <a:t>atmosphere</a:t>
            </a:r>
            <a:endParaRPr lang="en-US" sz="1000" dirty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sz="1000" dirty="0" smtClean="0"/>
              <a:t>ALT</a:t>
            </a:r>
            <a:r>
              <a:rPr lang="en-US" sz="1000" dirty="0"/>
              <a:t>=</a:t>
            </a:r>
            <a:r>
              <a:rPr lang="en-US" sz="1000" dirty="0" smtClean="0"/>
              <a:t>altimetry</a:t>
            </a:r>
            <a:endParaRPr lang="en-US" sz="1000" dirty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sz="1000" dirty="0" smtClean="0"/>
              <a:t>IW</a:t>
            </a:r>
            <a:r>
              <a:rPr lang="en-US" sz="1000" dirty="0"/>
              <a:t>=Inland </a:t>
            </a:r>
            <a:r>
              <a:rPr lang="en-US" sz="1000" dirty="0" smtClean="0"/>
              <a:t>Water</a:t>
            </a:r>
            <a:endParaRPr lang="en-US" sz="1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713" y="1489522"/>
            <a:ext cx="6250155" cy="463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9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Science Software PGEs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971" y="1483604"/>
            <a:ext cx="7115671" cy="526185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30144" y="1209050"/>
            <a:ext cx="8829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Helvetica"/>
                <a:ea typeface="ＭＳ Ｐゴシック" pitchFamily="34" charset="-128"/>
                <a:cs typeface="Helvetica"/>
              </a:rPr>
              <a:t>ASAS algorithms are compartmentalized in Product Generation Executives (PGEs) based on the ATBDs</a:t>
            </a:r>
          </a:p>
        </p:txBody>
      </p:sp>
    </p:spTree>
    <p:extLst>
      <p:ext uri="{BB962C8B-B14F-4D97-AF65-F5344CB8AC3E}">
        <p14:creationId xmlns:p14="http://schemas.microsoft.com/office/powerpoint/2010/main" val="3461389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Science Software Workflow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69692" y="1290871"/>
            <a:ext cx="4355807" cy="5412136"/>
          </a:xfrm>
        </p:spPr>
        <p:txBody>
          <a:bodyPr>
            <a:normAutofit fontScale="62500" lnSpcReduction="20000"/>
          </a:bodyPr>
          <a:lstStyle/>
          <a:p>
            <a:pPr lvl="1">
              <a:lnSpc>
                <a:spcPct val="120000"/>
              </a:lnSpc>
            </a:pPr>
            <a:r>
              <a:rPr lang="en-US" sz="3200" dirty="0" smtClean="0"/>
              <a:t>KEY: Isolates the metadata/browse/QA from the science code.</a:t>
            </a:r>
          </a:p>
          <a:p>
            <a:pPr lvl="1">
              <a:lnSpc>
                <a:spcPct val="120000"/>
              </a:lnSpc>
            </a:pPr>
            <a:r>
              <a:rPr lang="en-US" sz="3200" dirty="0" smtClean="0"/>
              <a:t>PGE creates a product with minimal metadata &amp; QA.</a:t>
            </a:r>
            <a:endParaRPr lang="en-US" sz="3200" dirty="0"/>
          </a:p>
          <a:p>
            <a:pPr lvl="1">
              <a:lnSpc>
                <a:spcPct val="120000"/>
              </a:lnSpc>
            </a:pPr>
            <a:r>
              <a:rPr lang="en-US" sz="3200" dirty="0"/>
              <a:t>Utility software </a:t>
            </a:r>
            <a:r>
              <a:rPr lang="en-US" sz="3200" dirty="0" smtClean="0"/>
              <a:t>combines metadata from multiple sources, reformats </a:t>
            </a:r>
            <a:r>
              <a:rPr lang="en-US" sz="3200" dirty="0"/>
              <a:t>to </a:t>
            </a:r>
            <a:r>
              <a:rPr lang="en-US" sz="3200" dirty="0" smtClean="0"/>
              <a:t>ISO19139 &amp; embeds.</a:t>
            </a:r>
            <a:endParaRPr lang="en-US" sz="3200" dirty="0"/>
          </a:p>
          <a:p>
            <a:pPr lvl="1">
              <a:lnSpc>
                <a:spcPct val="120000"/>
              </a:lnSpc>
            </a:pPr>
            <a:r>
              <a:rPr lang="en-US" sz="3200" dirty="0"/>
              <a:t>Utility software </a:t>
            </a:r>
            <a:r>
              <a:rPr lang="en-US" sz="3200" dirty="0" smtClean="0"/>
              <a:t>creates browse, reformats </a:t>
            </a:r>
            <a:r>
              <a:rPr lang="en-US" sz="3200" dirty="0"/>
              <a:t>to PNG </a:t>
            </a:r>
            <a:r>
              <a:rPr lang="en-US" sz="3200" dirty="0" smtClean="0"/>
              <a:t>and embeds.</a:t>
            </a:r>
            <a:endParaRPr lang="en-US" sz="3200" dirty="0"/>
          </a:p>
          <a:p>
            <a:pPr lvl="1">
              <a:lnSpc>
                <a:spcPct val="120000"/>
              </a:lnSpc>
            </a:pPr>
            <a:r>
              <a:rPr lang="en-US" sz="3200" dirty="0"/>
              <a:t>Utility software extracts QA and feeds into a trend database.</a:t>
            </a:r>
          </a:p>
          <a:p>
            <a:pPr lvl="1">
              <a:lnSpc>
                <a:spcPct val="120000"/>
              </a:lnSpc>
            </a:pPr>
            <a:r>
              <a:rPr lang="en-US" sz="3200" dirty="0"/>
              <a:t>Utility software creates a data dictionary from product content</a:t>
            </a: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000" y="1265948"/>
            <a:ext cx="4810226" cy="545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33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On-Product Metadata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8313" y="1564124"/>
            <a:ext cx="8229600" cy="426824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ACDD-recommended </a:t>
            </a:r>
            <a:r>
              <a:rPr lang="en-US" dirty="0"/>
              <a:t>global </a:t>
            </a:r>
            <a:r>
              <a:rPr lang="en-US" dirty="0" smtClean="0"/>
              <a:t>attributes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ACDD</a:t>
            </a:r>
            <a:r>
              <a:rPr lang="en-US" dirty="0"/>
              <a:t>/</a:t>
            </a:r>
            <a:r>
              <a:rPr lang="en-US" dirty="0" smtClean="0"/>
              <a:t>CF-recommended </a:t>
            </a:r>
            <a:r>
              <a:rPr lang="en-US" dirty="0"/>
              <a:t>variable </a:t>
            </a:r>
            <a:r>
              <a:rPr lang="en-US" dirty="0" smtClean="0"/>
              <a:t>attributes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/</a:t>
            </a:r>
            <a:r>
              <a:rPr lang="en-US" dirty="0" smtClean="0"/>
              <a:t>METADATA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ISO19139 XML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1426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ACDD Global Metadata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Picture 2" descr="Screen Shot 2016-07-11 at 10.25.21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1497744"/>
            <a:ext cx="8755924" cy="445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32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/METADATA – ISO19115 Rendering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Picture 1" descr="Screen Shot 2016-07-11 at 10.25.55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92" y="1447002"/>
            <a:ext cx="8950580" cy="451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47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/METADATA – ISO19139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 descr="Screen Shot 2016-07-11 at 10.31.30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43" y="1776698"/>
            <a:ext cx="8522573" cy="433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08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ACDD/CF Variable Metadata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Picture 1" descr="Screen Shot 2016-07-11 at 10.27.08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5569"/>
            <a:ext cx="8981437" cy="425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540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Metadata Flow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642" y="1455637"/>
            <a:ext cx="6357665" cy="483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62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Pieces of the Puzzle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9276" y="1428686"/>
            <a:ext cx="877995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/>
              <a:t>PGEs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Supply dynamic metadata information – time, location bounds, processing info, etc.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/>
              <a:t>H5ES Product Templates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/>
              <a:t>Supply minimal product-specific metadata and all variable-level metadata.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/>
              <a:t>H5ES Metadata Template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Supplies HDF5-based rendering of ISO19115 structures</a:t>
            </a:r>
            <a:r>
              <a:rPr lang="en-US" sz="2000" dirty="0" smtClean="0"/>
              <a:t>.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err="1"/>
              <a:t>atlas_meta</a:t>
            </a:r>
            <a:endParaRPr lang="en-US" sz="2000" dirty="0"/>
          </a:p>
          <a:p>
            <a:pPr lvl="1">
              <a:spcBef>
                <a:spcPts val="1200"/>
              </a:spcBef>
            </a:pPr>
            <a:r>
              <a:rPr lang="en-US" sz="2000" dirty="0"/>
              <a:t>Processes the metadata to create filled ISO19139 </a:t>
            </a:r>
            <a:r>
              <a:rPr lang="en-US" sz="2000" dirty="0" smtClean="0"/>
              <a:t>XML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/>
              <a:t>ESDT Templates (dataset and series)</a:t>
            </a:r>
            <a:endParaRPr lang="en-US" sz="2000" dirty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Supply ISO19139 structure and static metadata information. Used as the interface by which ICESat-2 and ESDIS exchange updated metadata content.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4272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Getting Metadata into the Product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323487"/>
            <a:ext cx="8229600" cy="223601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Global and Variable-level metadata are stored in the HDF product template. </a:t>
            </a:r>
            <a:r>
              <a:rPr lang="en-US" dirty="0" smtClean="0"/>
              <a:t>(Product </a:t>
            </a:r>
            <a:r>
              <a:rPr lang="en-US" dirty="0"/>
              <a:t>is created by a file-level copy of the product template</a:t>
            </a:r>
            <a:r>
              <a:rPr lang="en-US" dirty="0" smtClean="0"/>
              <a:t>.)</a:t>
            </a:r>
            <a:endParaRPr lang="en-US" dirty="0"/>
          </a:p>
          <a:p>
            <a:r>
              <a:rPr lang="en-US" dirty="0" smtClean="0"/>
              <a:t>/</a:t>
            </a:r>
            <a:r>
              <a:rPr lang="en-US" dirty="0"/>
              <a:t>METADATA </a:t>
            </a:r>
            <a:r>
              <a:rPr lang="en-US" dirty="0" smtClean="0"/>
              <a:t>group structure is </a:t>
            </a:r>
            <a:r>
              <a:rPr lang="en-US" dirty="0"/>
              <a:t>stored in a </a:t>
            </a:r>
            <a:r>
              <a:rPr lang="en-US" dirty="0" smtClean="0"/>
              <a:t>H5</a:t>
            </a:r>
            <a:r>
              <a:rPr lang="en-US" dirty="0"/>
              <a:t>-ES </a:t>
            </a:r>
            <a:r>
              <a:rPr lang="en-US" dirty="0" smtClean="0"/>
              <a:t>metadata template and merged into the created product by H5_COPY.</a:t>
            </a:r>
            <a:endParaRPr lang="en-US" dirty="0"/>
          </a:p>
          <a:p>
            <a:r>
              <a:rPr lang="en-US" dirty="0" smtClean="0"/>
              <a:t>PGE Updates dynamic metadata during processing.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89" y="3778723"/>
            <a:ext cx="7023100" cy="2908300"/>
          </a:xfrm>
          <a:prstGeom prst="rect">
            <a:avLst/>
          </a:prstGeom>
        </p:spPr>
      </p:pic>
      <p:sp>
        <p:nvSpPr>
          <p:cNvPr id="11" name="Frame 10"/>
          <p:cNvSpPr/>
          <p:nvPr/>
        </p:nvSpPr>
        <p:spPr bwMode="auto">
          <a:xfrm>
            <a:off x="580650" y="3622788"/>
            <a:ext cx="7903326" cy="1923538"/>
          </a:xfrm>
          <a:prstGeom prst="frame">
            <a:avLst>
              <a:gd name="adj1" fmla="val 407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542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Updating Metadata on the Product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323487"/>
            <a:ext cx="8229600" cy="2236018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008000"/>
                </a:solidFill>
              </a:rPr>
              <a:t>atlas_meta</a:t>
            </a:r>
            <a:r>
              <a:rPr lang="en-US" dirty="0"/>
              <a:t> is a utility </a:t>
            </a:r>
            <a:r>
              <a:rPr lang="en-US" dirty="0" smtClean="0"/>
              <a:t>written in </a:t>
            </a:r>
            <a:r>
              <a:rPr lang="en-US" dirty="0"/>
              <a:t>Fortran using the </a:t>
            </a:r>
            <a:r>
              <a:rPr lang="en-US" dirty="0" err="1"/>
              <a:t>FoX</a:t>
            </a:r>
            <a:r>
              <a:rPr lang="en-US" dirty="0"/>
              <a:t> XML library.</a:t>
            </a:r>
          </a:p>
          <a:p>
            <a:r>
              <a:rPr lang="en-US" dirty="0"/>
              <a:t>Uses XML DOC model code to fill the ISO19139 XML </a:t>
            </a:r>
            <a:r>
              <a:rPr lang="en-US" dirty="0" smtClean="0"/>
              <a:t>templates.</a:t>
            </a:r>
            <a:endParaRPr lang="en-US" dirty="0"/>
          </a:p>
          <a:p>
            <a:r>
              <a:rPr lang="en-US" dirty="0" smtClean="0"/>
              <a:t>Reads the XML ESDT templates </a:t>
            </a:r>
            <a:r>
              <a:rPr lang="en-US" dirty="0"/>
              <a:t>and </a:t>
            </a:r>
            <a:r>
              <a:rPr lang="en-US" dirty="0" smtClean="0"/>
              <a:t>updates product static metadata.</a:t>
            </a:r>
          </a:p>
          <a:p>
            <a:r>
              <a:rPr lang="en-US" dirty="0" smtClean="0"/>
              <a:t>Reads dynamic metadata from products and updates ISO19139 metadata. </a:t>
            </a:r>
            <a:endParaRPr lang="en-US" dirty="0"/>
          </a:p>
          <a:p>
            <a:r>
              <a:rPr lang="en-US" dirty="0" smtClean="0"/>
              <a:t>Writes </a:t>
            </a:r>
            <a:r>
              <a:rPr lang="en-US" dirty="0"/>
              <a:t>an external ISO19139 XML </a:t>
            </a:r>
            <a:r>
              <a:rPr lang="en-US" dirty="0" smtClean="0"/>
              <a:t>dataset file</a:t>
            </a:r>
            <a:r>
              <a:rPr lang="en-US" dirty="0"/>
              <a:t>.</a:t>
            </a:r>
          </a:p>
          <a:p>
            <a:r>
              <a:rPr lang="en-US" dirty="0"/>
              <a:t>Stores </a:t>
            </a:r>
            <a:r>
              <a:rPr lang="en-US" dirty="0" smtClean="0"/>
              <a:t>textual representations </a:t>
            </a:r>
            <a:r>
              <a:rPr lang="en-US" dirty="0"/>
              <a:t>of the ISO19139 XML </a:t>
            </a:r>
            <a:r>
              <a:rPr lang="en-US" dirty="0" smtClean="0"/>
              <a:t>series and dataset files back </a:t>
            </a:r>
            <a:r>
              <a:rPr lang="en-US" dirty="0"/>
              <a:t>on the </a:t>
            </a:r>
            <a:r>
              <a:rPr lang="en-US" dirty="0" smtClean="0"/>
              <a:t>data product.</a:t>
            </a:r>
            <a:endParaRPr lang="en-US" dirty="0"/>
          </a:p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89" y="3540628"/>
            <a:ext cx="7023100" cy="2908300"/>
          </a:xfrm>
          <a:prstGeom prst="rect">
            <a:avLst/>
          </a:prstGeom>
        </p:spPr>
      </p:pic>
      <p:sp>
        <p:nvSpPr>
          <p:cNvPr id="13" name="Frame 12"/>
          <p:cNvSpPr/>
          <p:nvPr/>
        </p:nvSpPr>
        <p:spPr bwMode="auto">
          <a:xfrm>
            <a:off x="580650" y="4537582"/>
            <a:ext cx="7903326" cy="1874356"/>
          </a:xfrm>
          <a:prstGeom prst="frame">
            <a:avLst>
              <a:gd name="adj1" fmla="val 407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616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Example atlas_meta code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4" name="Picture 13" descr="Screen Shot 2016-01-07 at 4.16.01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265" y="1622746"/>
            <a:ext cx="7718620" cy="471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89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284956"/>
            <a:ext cx="9134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How This Shakes Out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323486"/>
            <a:ext cx="8229600" cy="524602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Most static information (both dataset and series) is maintained within a single set of files (ESDT XMLs) that can be exchanged between ESDIS and ICESat-2.</a:t>
            </a:r>
          </a:p>
          <a:p>
            <a:r>
              <a:rPr lang="en-US" dirty="0" smtClean="0"/>
              <a:t>Static information provided within the ESDT XMLs (including Release and Version information) can be used to update the Product metadata without changing software.</a:t>
            </a:r>
            <a:endParaRPr lang="en-US" dirty="0"/>
          </a:p>
          <a:p>
            <a:r>
              <a:rPr lang="en-US" dirty="0" smtClean="0"/>
              <a:t>The /METADATA structure is a superset of the current ISO-19115 content, which allows for future extension of the ICESat-2 metadata model. </a:t>
            </a:r>
          </a:p>
          <a:p>
            <a:r>
              <a:rPr lang="en-US" dirty="0" smtClean="0"/>
              <a:t>This allows us to focus initial development on the NSIDC-required ISO information but provides the ability to support increasingly richer metadata as we go along. (</a:t>
            </a:r>
            <a:r>
              <a:rPr lang="en-US" dirty="0" err="1" smtClean="0"/>
              <a:t>ie</a:t>
            </a:r>
            <a:r>
              <a:rPr lang="en-US" dirty="0" smtClean="0"/>
              <a:t>: lineage, QA) </a:t>
            </a:r>
          </a:p>
          <a:p>
            <a:r>
              <a:rPr lang="en-US" dirty="0" smtClean="0"/>
              <a:t>The /METADATA information is somewhat easier to parse with human eyes than the ISO 19139 XML.</a:t>
            </a:r>
            <a:endParaRPr lang="en-US" dirty="0"/>
          </a:p>
          <a:p>
            <a:r>
              <a:rPr lang="en-US" dirty="0" smtClean="0"/>
              <a:t>Although output metadata information is duplicated in several places, the source data is stored in a single place and software manages the duplication process.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84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507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-61202" y="537230"/>
            <a:ext cx="9134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Why HDF5?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323486"/>
            <a:ext cx="8229600" cy="5246029"/>
          </a:xfrm>
        </p:spPr>
        <p:txBody>
          <a:bodyPr>
            <a:norm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Completeness</a:t>
            </a:r>
            <a:endParaRPr lang="en-US" dirty="0" smtClean="0"/>
          </a:p>
          <a:p>
            <a:r>
              <a:rPr lang="en-US" dirty="0" smtClean="0"/>
              <a:t>Flexibility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3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0" y="-3175"/>
            <a:ext cx="9144000" cy="1209675"/>
            <a:chOff x="0" y="-3175"/>
            <a:chExt cx="9144000" cy="1209675"/>
          </a:xfrm>
        </p:grpSpPr>
        <p:pic>
          <p:nvPicPr>
            <p:cNvPr id="64" name="Picture 63" descr="DSC01051.JPG"/>
            <p:cNvPicPr>
              <a:picLocks noChangeAspect="1"/>
            </p:cNvPicPr>
            <p:nvPr/>
          </p:nvPicPr>
          <p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7" descr="NASA_logo2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146050"/>
              <a:ext cx="1073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8" descr="ICESat2_IconColo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38" y="508000"/>
              <a:ext cx="18748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700" y="-3175"/>
              <a:ext cx="188277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0" y="69046"/>
            <a:ext cx="91344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The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CRAZY Things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I’ve </a:t>
            </a:r>
          </a:p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Done with HDF5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323486"/>
            <a:ext cx="8229600" cy="524602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Developed the first prototype of Product Designer.</a:t>
            </a:r>
          </a:p>
          <a:p>
            <a:r>
              <a:rPr lang="en-US" dirty="0" smtClean="0"/>
              <a:t>Use </a:t>
            </a:r>
            <a:r>
              <a:rPr lang="en-US" dirty="0" smtClean="0"/>
              <a:t>HDF5 “templates” as the basis for products and metadata.</a:t>
            </a:r>
          </a:p>
          <a:p>
            <a:r>
              <a:rPr lang="en-US" dirty="0" smtClean="0"/>
              <a:t>Use </a:t>
            </a:r>
            <a:r>
              <a:rPr lang="en-US" dirty="0" smtClean="0"/>
              <a:t>H5copy to copy generic instances of groups/datasets into specific instances.</a:t>
            </a:r>
          </a:p>
          <a:p>
            <a:r>
              <a:rPr lang="en-US" dirty="0" smtClean="0"/>
              <a:t>Use </a:t>
            </a:r>
            <a:r>
              <a:rPr lang="en-US" dirty="0" smtClean="0"/>
              <a:t>HDF5 for big endian -&gt; little endian conversion (L1A-&gt;L1B).</a:t>
            </a:r>
          </a:p>
          <a:p>
            <a:r>
              <a:rPr lang="en-US" dirty="0" smtClean="0"/>
              <a:t>Virtualized a calibrations file/directory structure within a single HDF5 file.</a:t>
            </a:r>
            <a:endParaRPr lang="en-US" dirty="0"/>
          </a:p>
          <a:p>
            <a:r>
              <a:rPr lang="en-US" dirty="0" smtClean="0"/>
              <a:t>Embedded hundreds of GMTED 2010 tiles (</a:t>
            </a:r>
            <a:r>
              <a:rPr lang="en-US" dirty="0" err="1" smtClean="0"/>
              <a:t>geotiffs</a:t>
            </a:r>
            <a:r>
              <a:rPr lang="en-US" dirty="0" smtClean="0"/>
              <a:t>) within a single geographically - indexed HDF5 file (same with EGM2008 &amp; GIMP). </a:t>
            </a:r>
          </a:p>
          <a:p>
            <a:r>
              <a:rPr lang="en-US" dirty="0" smtClean="0"/>
              <a:t>Wrote independent columns of ragged 1D data into a 2D dataset.</a:t>
            </a:r>
          </a:p>
          <a:p>
            <a:r>
              <a:rPr lang="en-US" dirty="0" smtClean="0"/>
              <a:t>Wrote software to recursively walk a generic HDF5 file and compute statistics for every dataset it finds.</a:t>
            </a:r>
          </a:p>
          <a:p>
            <a:r>
              <a:rPr lang="en-US" dirty="0" smtClean="0"/>
              <a:t>Wrote software to recursively walk a generic HDF5 file and create a data dictionary describing all the groups and datasets.</a:t>
            </a:r>
          </a:p>
          <a:p>
            <a:r>
              <a:rPr lang="en-US" dirty="0" smtClean="0"/>
              <a:t>DEEPLY exploited </a:t>
            </a:r>
            <a:r>
              <a:rPr lang="en-US" dirty="0"/>
              <a:t>the HDF5/Fortran 2003 interface.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17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S CDR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AETD Center Org w-Functions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ETD Center Org w-Function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TD Center Org w-Func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ETD Center Org w-Function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TD Center Org w-Function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TD Center Org w-Function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TD Center Org w-Function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TD Center Org w-Function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CESat-2 GS-TI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ission PDR 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AETD Center Org w-Functions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ETD Center Org w-Function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TD Center Org w-Func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ETD Center Org w-Function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TD Center Org w-Function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TD Center Org w-Function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TD Center Org w-Function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ETD Center Org w-Function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GS CDR Theme.thmx</Template>
  <TotalTime>4348</TotalTime>
  <Words>1182</Words>
  <Application>Microsoft Macintosh PowerPoint</Application>
  <PresentationFormat>On-screen Show (4:3)</PresentationFormat>
  <Paragraphs>140</Paragraphs>
  <Slides>24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GS CDR Theme</vt:lpstr>
      <vt:lpstr>ICESat-2 GS-TIM</vt:lpstr>
      <vt:lpstr>Mission PDR Template</vt:lpstr>
      <vt:lpstr>Office Theme</vt:lpstr>
      <vt:lpstr>ICESat-2 Metadata and Status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Backup</vt:lpstr>
      <vt:lpstr>PowerPoint Presentation</vt:lpstr>
      <vt:lpstr>PowerPoint Presentation</vt:lpstr>
    </vt:vector>
  </TitlesOfParts>
  <Company>SGT,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ICESat-2 Ground Systems Overview</dc:title>
  <dc:creator>John DiMarzio</dc:creator>
  <cp:lastModifiedBy>Jeffrey Lee</cp:lastModifiedBy>
  <cp:revision>162</cp:revision>
  <cp:lastPrinted>2016-01-07T15:16:02Z</cp:lastPrinted>
  <dcterms:created xsi:type="dcterms:W3CDTF">2015-01-15T12:26:04Z</dcterms:created>
  <dcterms:modified xsi:type="dcterms:W3CDTF">2016-07-18T21:06:48Z</dcterms:modified>
</cp:coreProperties>
</file>