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4"/>
  </p:sldMasterIdLst>
  <p:notesMasterIdLst>
    <p:notesMasterId r:id="rId20"/>
  </p:notesMasterIdLst>
  <p:sldIdLst>
    <p:sldId id="263" r:id="rId5"/>
    <p:sldId id="277" r:id="rId6"/>
    <p:sldId id="264" r:id="rId7"/>
    <p:sldId id="273" r:id="rId8"/>
    <p:sldId id="266" r:id="rId9"/>
    <p:sldId id="259" r:id="rId10"/>
    <p:sldId id="269" r:id="rId11"/>
    <p:sldId id="265" r:id="rId12"/>
    <p:sldId id="276" r:id="rId13"/>
    <p:sldId id="272" r:id="rId14"/>
    <p:sldId id="270" r:id="rId15"/>
    <p:sldId id="268" r:id="rId16"/>
    <p:sldId id="274" r:id="rId17"/>
    <p:sldId id="271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3FF3F-C844-4945-A9E7-6E84006BCF7B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21969-86CB-4D0E-858F-918CD5631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55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9EDD4-76B0-2144-883C-A0FB16EB041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20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9"/>
          <a:stretch/>
        </p:blipFill>
        <p:spPr>
          <a:xfrm>
            <a:off x="0" y="0"/>
            <a:ext cx="12192000" cy="6326188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2604370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1" y="-873"/>
            <a:ext cx="6364817" cy="633023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1000"/>
                </a:schemeClr>
              </a:gs>
              <a:gs pos="100000">
                <a:schemeClr val="tx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874933" y="6522651"/>
            <a:ext cx="2844800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877B51CD-CB4F-419A-B9D1-3A432DC93F5B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1" y="6522651"/>
            <a:ext cx="745065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gray">
          <a:xfrm>
            <a:off x="0" y="2889250"/>
            <a:ext cx="12192000" cy="2540000"/>
          </a:xfrm>
          <a:prstGeom prst="rect">
            <a:avLst/>
          </a:prstGeom>
          <a:solidFill>
            <a:srgbClr val="424242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/>
        </p:nvSpPr>
        <p:spPr bwMode="gray">
          <a:xfrm>
            <a:off x="0" y="5189790"/>
            <a:ext cx="12192000" cy="491319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726019" y="4491567"/>
            <a:ext cx="10742083" cy="621243"/>
          </a:xfrm>
        </p:spPr>
        <p:txBody>
          <a:bodyPr vert="horz" lIns="0" tIns="0" rIns="0" bIns="0" rtlCol="0">
            <a:noAutofit/>
          </a:bodyPr>
          <a:lstStyle>
            <a:lvl1pPr marL="342900" indent="-342900">
              <a:buFont typeface="Arial" pitchFamily="34" charset="0"/>
              <a:buNone/>
              <a:defRPr lang="en-US" sz="2100" baseline="0" dirty="0">
                <a:solidFill>
                  <a:schemeClr val="bg1"/>
                </a:solidFill>
              </a:defRPr>
            </a:lvl1pPr>
          </a:lstStyle>
          <a:p>
            <a:pPr marL="0" lvl="0" indent="0"/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26017" y="457200"/>
            <a:ext cx="4364977" cy="22479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bg1"/>
                </a:solidFill>
              </a:defRPr>
            </a:lvl1pPr>
            <a:lvl2pPr marL="287338" indent="0">
              <a:buNone/>
              <a:defRPr>
                <a:solidFill>
                  <a:schemeClr val="bg1"/>
                </a:solidFill>
              </a:defRPr>
            </a:lvl2pPr>
            <a:lvl3pPr marL="515938" indent="0">
              <a:buNone/>
              <a:defRPr>
                <a:solidFill>
                  <a:schemeClr val="bg1"/>
                </a:solidFill>
              </a:defRPr>
            </a:lvl3pPr>
            <a:lvl4pPr marL="744538" indent="0">
              <a:buNone/>
              <a:defRPr>
                <a:solidFill>
                  <a:schemeClr val="bg1"/>
                </a:solidFill>
              </a:defRPr>
            </a:lvl4pPr>
            <a:lvl5pPr marL="97313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Presenter’s Name goes here</a:t>
            </a:r>
          </a:p>
          <a:p>
            <a:pPr lvl="0"/>
            <a:r>
              <a:rPr lang="en-US" dirty="0" smtClean="0"/>
              <a:t>Presenter’s title</a:t>
            </a:r>
          </a:p>
          <a:p>
            <a:pPr lvl="0"/>
            <a:r>
              <a:rPr lang="en-US" dirty="0" smtClean="0"/>
              <a:t>Location </a:t>
            </a:r>
          </a:p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726019" y="2889251"/>
            <a:ext cx="10742083" cy="1558058"/>
          </a:xfrm>
        </p:spPr>
        <p:txBody>
          <a:bodyPr anchor="b" anchorCtr="0">
            <a:noAutofit/>
          </a:bodyPr>
          <a:lstStyle>
            <a:lvl1pPr>
              <a:defRPr sz="4000" b="0">
                <a:solidFill>
                  <a:srgbClr val="5EAEE0"/>
                </a:solidFill>
              </a:defRPr>
            </a:lvl1pPr>
          </a:lstStyle>
          <a:p>
            <a:r>
              <a:rPr lang="en-US" dirty="0" smtClean="0"/>
              <a:t>Click to Insert Title</a:t>
            </a:r>
            <a:endParaRPr lang="en-US" dirty="0"/>
          </a:p>
        </p:txBody>
      </p:sp>
      <p:sp>
        <p:nvSpPr>
          <p:cNvPr id="14" name="TextBox 13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09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874933" y="6522651"/>
            <a:ext cx="2844800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34B14E8-5F0A-4E5B-834A-F6D1B26D44B7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1" y="6522651"/>
            <a:ext cx="745065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/>
        </p:nvSpPr>
        <p:spPr bwMode="gray">
          <a:xfrm>
            <a:off x="0" y="-1"/>
            <a:ext cx="12192000" cy="6072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/>
        </p:nvSpPr>
        <p:spPr bwMode="gray">
          <a:xfrm>
            <a:off x="0" y="5829109"/>
            <a:ext cx="12192000" cy="487555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726017" y="342901"/>
            <a:ext cx="10742084" cy="2343150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Insert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711200" y="2743201"/>
            <a:ext cx="10756901" cy="323165"/>
          </a:xfrm>
        </p:spPr>
        <p:txBody>
          <a:bodyPr vert="horz" wrap="square" lIns="0" tIns="0" rIns="0" bIns="0" rtlCol="0">
            <a:spAutoFit/>
          </a:bodyPr>
          <a:lstStyle>
            <a:lvl1pPr marL="228600" indent="-228600">
              <a:buNone/>
              <a:defRPr lang="en-US" sz="2100" dirty="0">
                <a:solidFill>
                  <a:schemeClr val="bg1"/>
                </a:solidFill>
              </a:defRPr>
            </a:lvl1pPr>
          </a:lstStyle>
          <a:p>
            <a:pPr marL="0" lvl="0" indent="0"/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26018" y="4560889"/>
            <a:ext cx="10723885" cy="116205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bg1"/>
                </a:solidFill>
              </a:defRPr>
            </a:lvl1pPr>
            <a:lvl2pPr marL="287338" indent="0">
              <a:buNone/>
              <a:defRPr>
                <a:solidFill>
                  <a:schemeClr val="bg1"/>
                </a:solidFill>
              </a:defRPr>
            </a:lvl2pPr>
            <a:lvl3pPr marL="515938" indent="0">
              <a:buNone/>
              <a:defRPr>
                <a:solidFill>
                  <a:schemeClr val="bg1"/>
                </a:solidFill>
              </a:defRPr>
            </a:lvl3pPr>
            <a:lvl4pPr marL="744538" indent="0">
              <a:buNone/>
              <a:defRPr>
                <a:solidFill>
                  <a:schemeClr val="bg1"/>
                </a:solidFill>
              </a:defRPr>
            </a:lvl4pPr>
            <a:lvl5pPr marL="97313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Presenter’s Name goes here</a:t>
            </a:r>
          </a:p>
          <a:p>
            <a:pPr lvl="0"/>
            <a:r>
              <a:rPr lang="en-US" dirty="0" smtClean="0"/>
              <a:t>Presenter’s title</a:t>
            </a:r>
          </a:p>
          <a:p>
            <a:pPr lvl="0"/>
            <a:r>
              <a:rPr lang="en-US" dirty="0" smtClean="0"/>
              <a:t>Location </a:t>
            </a:r>
          </a:p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6" name="TextBox 15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548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874933" y="6522651"/>
            <a:ext cx="2844800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5C1683-9B29-42FB-AAC0-E7BD2AA0967D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1" y="6522651"/>
            <a:ext cx="745065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/>
        </p:nvSpPr>
        <p:spPr bwMode="gray">
          <a:xfrm>
            <a:off x="0" y="5593976"/>
            <a:ext cx="12192000" cy="478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/>
        </p:nvSpPr>
        <p:spPr bwMode="gray">
          <a:xfrm>
            <a:off x="0" y="5829109"/>
            <a:ext cx="12192000" cy="487555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24" y="342901"/>
            <a:ext cx="10779477" cy="2343150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b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Insert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1200" y="2743201"/>
            <a:ext cx="10756901" cy="323165"/>
          </a:xfrm>
        </p:spPr>
        <p:txBody>
          <a:bodyPr vert="horz" wrap="square" lIns="0" tIns="0" rIns="0" bIns="0" rtlCol="0">
            <a:spAutoFit/>
          </a:bodyPr>
          <a:lstStyle>
            <a:lvl1pPr marL="228600" indent="-228600">
              <a:buNone/>
              <a:defRPr lang="en-US" sz="2100" dirty="0">
                <a:solidFill>
                  <a:schemeClr val="accent1"/>
                </a:solidFill>
              </a:defRPr>
            </a:lvl1pPr>
          </a:lstStyle>
          <a:p>
            <a:pPr marL="0" lvl="0" indent="0"/>
            <a:r>
              <a:rPr lang="en-US" dirty="0" smtClean="0"/>
              <a:t>National Ecological Observatory Network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5703" y="4560889"/>
            <a:ext cx="10762397" cy="116205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accent1"/>
                </a:solidFill>
              </a:defRPr>
            </a:lvl1pPr>
            <a:lvl2pPr marL="287338" indent="0">
              <a:buNone/>
              <a:defRPr>
                <a:solidFill>
                  <a:schemeClr val="bg1"/>
                </a:solidFill>
              </a:defRPr>
            </a:lvl2pPr>
            <a:lvl3pPr marL="515938" indent="0">
              <a:buNone/>
              <a:defRPr>
                <a:solidFill>
                  <a:schemeClr val="bg1"/>
                </a:solidFill>
              </a:defRPr>
            </a:lvl3pPr>
            <a:lvl4pPr marL="744538" indent="0">
              <a:buNone/>
              <a:defRPr>
                <a:solidFill>
                  <a:schemeClr val="bg1"/>
                </a:solidFill>
              </a:defRPr>
            </a:lvl4pPr>
            <a:lvl5pPr marL="97313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Presenter’s Name goes here</a:t>
            </a:r>
          </a:p>
          <a:p>
            <a:pPr lvl="0"/>
            <a:r>
              <a:rPr lang="en-US" dirty="0" smtClean="0"/>
              <a:t>Presenter’s title</a:t>
            </a:r>
          </a:p>
          <a:p>
            <a:pPr lvl="0"/>
            <a:r>
              <a:rPr lang="en-US" dirty="0" smtClean="0"/>
              <a:t>Location </a:t>
            </a:r>
          </a:p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6" name="TextBox 15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8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241" y="1614488"/>
            <a:ext cx="10765860" cy="4187216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45CCDB8-27A8-4714-ACDC-9E53B737A058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9B2FE92-19BC-4885-9EAA-C828C27B90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326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734" y="595313"/>
            <a:ext cx="10765367" cy="531738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734" y="1614487"/>
            <a:ext cx="10765367" cy="421005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C21EC-5B94-45E4-9235-26B31611F990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02734" y="1101987"/>
            <a:ext cx="10765367" cy="44849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545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734" y="595313"/>
            <a:ext cx="10765367" cy="9633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2734" y="1614487"/>
            <a:ext cx="5177367" cy="4210051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0734" y="1614487"/>
            <a:ext cx="5177367" cy="4210051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4CE512-FFF4-410C-A486-C2590AF821FE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074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Rectangle 11"/>
          <p:cNvSpPr/>
          <p:nvPr/>
        </p:nvSpPr>
        <p:spPr bwMode="gray">
          <a:xfrm>
            <a:off x="0" y="1"/>
            <a:ext cx="12192000" cy="6079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Rectangle 14"/>
          <p:cNvSpPr/>
          <p:nvPr/>
        </p:nvSpPr>
        <p:spPr bwMode="gray">
          <a:xfrm>
            <a:off x="0" y="5832476"/>
            <a:ext cx="12192000" cy="472733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711200" y="3200401"/>
            <a:ext cx="10756901" cy="1329267"/>
          </a:xfrm>
        </p:spPr>
        <p:txBody>
          <a:bodyPr>
            <a:noAutofit/>
          </a:bodyPr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09411A2-0057-4B5D-AE0F-C439A89354DB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 bwMode="gray">
          <a:xfrm>
            <a:off x="682174" y="1972855"/>
            <a:ext cx="10785927" cy="1165224"/>
          </a:xfrm>
        </p:spPr>
        <p:txBody>
          <a:bodyPr anchor="b" anchorCtr="0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Box 15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722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2213" y="1961222"/>
            <a:ext cx="5143500" cy="1562548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>
                <a:solidFill>
                  <a:schemeClr val="accent6"/>
                </a:solidFill>
              </a:defRPr>
            </a:lvl1pPr>
            <a:lvl2pPr>
              <a:spcAft>
                <a:spcPts val="0"/>
              </a:spcAft>
              <a:defRPr sz="1600">
                <a:solidFill>
                  <a:schemeClr val="accent6"/>
                </a:solidFill>
              </a:defRPr>
            </a:lvl2pPr>
            <a:lvl3pPr>
              <a:spcAft>
                <a:spcPts val="0"/>
              </a:spcAft>
              <a:defRPr sz="1400">
                <a:solidFill>
                  <a:schemeClr val="accent6"/>
                </a:solidFill>
              </a:defRPr>
            </a:lvl3pPr>
            <a:lvl4pPr>
              <a:spcAft>
                <a:spcPts val="0"/>
              </a:spcAft>
              <a:defRPr sz="12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47206" y="1962760"/>
            <a:ext cx="5120895" cy="1545984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>
                <a:solidFill>
                  <a:schemeClr val="accent6"/>
                </a:solidFill>
              </a:defRPr>
            </a:lvl1pPr>
            <a:lvl2pPr>
              <a:spcAft>
                <a:spcPts val="0"/>
              </a:spcAft>
              <a:defRPr sz="1600">
                <a:solidFill>
                  <a:schemeClr val="accent6"/>
                </a:solidFill>
              </a:defRPr>
            </a:lvl2pPr>
            <a:lvl3pPr>
              <a:spcAft>
                <a:spcPts val="0"/>
              </a:spcAft>
              <a:defRPr sz="1400">
                <a:solidFill>
                  <a:schemeClr val="accent6"/>
                </a:solidFill>
              </a:defRPr>
            </a:lvl3pPr>
            <a:lvl4pPr>
              <a:spcAft>
                <a:spcPts val="0"/>
              </a:spcAft>
              <a:defRPr sz="12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04724" y="3563772"/>
            <a:ext cx="10982552" cy="45719"/>
            <a:chOff x="453543" y="3563772"/>
            <a:chExt cx="8236914" cy="45719"/>
          </a:xfrm>
        </p:grpSpPr>
        <p:sp>
          <p:nvSpPr>
            <p:cNvPr id="11" name="Rectangle 10"/>
            <p:cNvSpPr/>
            <p:nvPr/>
          </p:nvSpPr>
          <p:spPr bwMode="auto">
            <a:xfrm flipH="1">
              <a:off x="4572000" y="3563772"/>
              <a:ext cx="4118457" cy="45719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 flipH="1">
              <a:off x="453543" y="3563772"/>
              <a:ext cx="4118457" cy="45719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2"/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63608" y="1233840"/>
            <a:ext cx="64785" cy="4822179"/>
            <a:chOff x="4547705" y="1233839"/>
            <a:chExt cx="48589" cy="4822179"/>
          </a:xfrm>
        </p:grpSpPr>
        <p:sp>
          <p:nvSpPr>
            <p:cNvPr id="14" name="Rectangle 13"/>
            <p:cNvSpPr/>
            <p:nvPr/>
          </p:nvSpPr>
          <p:spPr bwMode="auto">
            <a:xfrm rot="5400000" flipH="1">
              <a:off x="3366455" y="4826179"/>
              <a:ext cx="2411089" cy="48589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 rot="5400000" flipH="1">
              <a:off x="3366455" y="2415089"/>
              <a:ext cx="2411089" cy="48589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2"/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722213" y="4044704"/>
            <a:ext cx="5143500" cy="1660672"/>
          </a:xfrm>
        </p:spPr>
        <p:txBody>
          <a:bodyPr/>
          <a:lstStyle>
            <a:lvl1pPr>
              <a:spcAft>
                <a:spcPts val="0"/>
              </a:spcAft>
              <a:defRPr sz="1800">
                <a:solidFill>
                  <a:schemeClr val="accent6"/>
                </a:solidFill>
              </a:defRPr>
            </a:lvl1pPr>
            <a:lvl2pPr>
              <a:spcAft>
                <a:spcPts val="0"/>
              </a:spcAft>
              <a:defRPr sz="1600">
                <a:solidFill>
                  <a:schemeClr val="accent6"/>
                </a:solidFill>
              </a:defRPr>
            </a:lvl2pPr>
            <a:lvl3pPr>
              <a:spcAft>
                <a:spcPts val="0"/>
              </a:spcAft>
              <a:defRPr sz="1400">
                <a:solidFill>
                  <a:schemeClr val="accent6"/>
                </a:solidFill>
              </a:defRPr>
            </a:lvl3pPr>
            <a:lvl4pPr>
              <a:spcAft>
                <a:spcPts val="0"/>
              </a:spcAft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6347204" y="4050258"/>
            <a:ext cx="5120896" cy="1670058"/>
          </a:xfrm>
        </p:spPr>
        <p:txBody>
          <a:bodyPr/>
          <a:lstStyle>
            <a:lvl1pPr>
              <a:spcAft>
                <a:spcPts val="0"/>
              </a:spcAft>
              <a:defRPr sz="1800">
                <a:solidFill>
                  <a:schemeClr val="accent6"/>
                </a:solidFill>
              </a:defRPr>
            </a:lvl1pPr>
            <a:lvl2pPr>
              <a:spcAft>
                <a:spcPts val="0"/>
              </a:spcAft>
              <a:defRPr sz="1600">
                <a:solidFill>
                  <a:schemeClr val="accent6"/>
                </a:solidFill>
              </a:defRPr>
            </a:lvl2pPr>
            <a:lvl3pPr>
              <a:spcAft>
                <a:spcPts val="0"/>
              </a:spcAft>
              <a:defRPr sz="1400">
                <a:solidFill>
                  <a:schemeClr val="accent6"/>
                </a:solidFill>
              </a:defRPr>
            </a:lvl3pPr>
            <a:lvl4pPr>
              <a:spcAft>
                <a:spcPts val="0"/>
              </a:spcAft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9" name="Date Placeholder 28"/>
          <p:cNvSpPr>
            <a:spLocks noGrp="1"/>
          </p:cNvSpPr>
          <p:nvPr>
            <p:ph type="dt" sz="half" idx="15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958B630-EA1D-4982-B1F9-8A498B649054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6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7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8"/>
          </p:nvPr>
        </p:nvSpPr>
        <p:spPr>
          <a:xfrm>
            <a:off x="722212" y="1606169"/>
            <a:ext cx="5145093" cy="3046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</a:defRPr>
            </a:lvl1pPr>
            <a:lvl2pPr marL="287337" indent="0">
              <a:buNone/>
              <a:defRPr b="1">
                <a:solidFill>
                  <a:schemeClr val="accent2"/>
                </a:solidFill>
              </a:defRPr>
            </a:lvl2pPr>
            <a:lvl3pPr marL="515938" indent="0">
              <a:buNone/>
              <a:defRPr b="1">
                <a:solidFill>
                  <a:schemeClr val="accent2"/>
                </a:solidFill>
              </a:defRPr>
            </a:lvl3pPr>
            <a:lvl4pPr marL="742950" indent="0">
              <a:buNone/>
              <a:defRPr b="1">
                <a:solidFill>
                  <a:schemeClr val="accent2"/>
                </a:solidFill>
              </a:defRPr>
            </a:lvl4pPr>
            <a:lvl5pPr marL="973138" indent="0">
              <a:buNone/>
              <a:defRPr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39"/>
          <p:cNvSpPr>
            <a:spLocks noGrp="1"/>
          </p:cNvSpPr>
          <p:nvPr>
            <p:ph type="body" sz="quarter" idx="19"/>
          </p:nvPr>
        </p:nvSpPr>
        <p:spPr>
          <a:xfrm>
            <a:off x="6347205" y="1608444"/>
            <a:ext cx="5120896" cy="3046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</a:defRPr>
            </a:lvl1pPr>
            <a:lvl2pPr marL="287337" indent="0">
              <a:buNone/>
              <a:defRPr b="1">
                <a:solidFill>
                  <a:schemeClr val="accent2"/>
                </a:solidFill>
              </a:defRPr>
            </a:lvl2pPr>
            <a:lvl3pPr marL="515938" indent="0">
              <a:buNone/>
              <a:defRPr b="1">
                <a:solidFill>
                  <a:schemeClr val="accent2"/>
                </a:solidFill>
              </a:defRPr>
            </a:lvl3pPr>
            <a:lvl4pPr marL="742950" indent="0">
              <a:buNone/>
              <a:defRPr b="1">
                <a:solidFill>
                  <a:schemeClr val="accent2"/>
                </a:solidFill>
              </a:defRPr>
            </a:lvl4pPr>
            <a:lvl5pPr marL="973138" indent="0">
              <a:buNone/>
              <a:defRPr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39"/>
          <p:cNvSpPr>
            <a:spLocks noGrp="1"/>
          </p:cNvSpPr>
          <p:nvPr>
            <p:ph type="body" sz="quarter" idx="20"/>
          </p:nvPr>
        </p:nvSpPr>
        <p:spPr>
          <a:xfrm>
            <a:off x="722213" y="3680261"/>
            <a:ext cx="5147305" cy="3046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</a:defRPr>
            </a:lvl1pPr>
            <a:lvl2pPr marL="287337" indent="0">
              <a:buNone/>
              <a:defRPr b="1">
                <a:solidFill>
                  <a:schemeClr val="accent2"/>
                </a:solidFill>
              </a:defRPr>
            </a:lvl2pPr>
            <a:lvl3pPr marL="515938" indent="0">
              <a:buNone/>
              <a:defRPr b="1">
                <a:solidFill>
                  <a:schemeClr val="accent2"/>
                </a:solidFill>
              </a:defRPr>
            </a:lvl3pPr>
            <a:lvl4pPr marL="742950" indent="0">
              <a:buNone/>
              <a:defRPr b="1">
                <a:solidFill>
                  <a:schemeClr val="accent2"/>
                </a:solidFill>
              </a:defRPr>
            </a:lvl4pPr>
            <a:lvl5pPr marL="973138" indent="0">
              <a:buNone/>
              <a:defRPr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21"/>
          </p:nvPr>
        </p:nvSpPr>
        <p:spPr>
          <a:xfrm>
            <a:off x="6347205" y="3682536"/>
            <a:ext cx="5120896" cy="3046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</a:defRPr>
            </a:lvl1pPr>
            <a:lvl2pPr marL="287337" indent="0">
              <a:buNone/>
              <a:defRPr b="1">
                <a:solidFill>
                  <a:schemeClr val="accent2"/>
                </a:solidFill>
              </a:defRPr>
            </a:lvl2pPr>
            <a:lvl3pPr marL="515938" indent="0">
              <a:buNone/>
              <a:defRPr b="1">
                <a:solidFill>
                  <a:schemeClr val="accent2"/>
                </a:solidFill>
              </a:defRPr>
            </a:lvl3pPr>
            <a:lvl4pPr marL="742950" indent="0">
              <a:buNone/>
              <a:defRPr b="1">
                <a:solidFill>
                  <a:schemeClr val="accent2"/>
                </a:solidFill>
              </a:defRPr>
            </a:lvl4pPr>
            <a:lvl5pPr marL="973138" indent="0">
              <a:buNone/>
              <a:defRPr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Box 19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421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02733" y="1676269"/>
            <a:ext cx="5166784" cy="282187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Insert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2733" y="1985963"/>
            <a:ext cx="5166784" cy="3838575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64817" y="1676268"/>
            <a:ext cx="5103283" cy="28300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Insert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817" y="1985963"/>
            <a:ext cx="5103283" cy="3838575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B4B690D-2FE3-4DDA-8247-574E28A53499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extBox 9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40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433" y="1612069"/>
            <a:ext cx="5166085" cy="373895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33" y="2030517"/>
            <a:ext cx="5166085" cy="466736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7001" y="1612069"/>
            <a:ext cx="5101100" cy="373895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7001" y="2030517"/>
            <a:ext cx="5101100" cy="466736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E7C326E-A3F3-4C0F-A2C3-0FD14E09597E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3"/>
          </p:nvPr>
        </p:nvSpPr>
        <p:spPr>
          <a:xfrm>
            <a:off x="702735" y="2496967"/>
            <a:ext cx="5166784" cy="3327571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5" name="Chart Placeholder 14"/>
          <p:cNvSpPr>
            <a:spLocks noGrp="1"/>
          </p:cNvSpPr>
          <p:nvPr>
            <p:ph type="chart" sz="quarter" idx="14"/>
          </p:nvPr>
        </p:nvSpPr>
        <p:spPr>
          <a:xfrm>
            <a:off x="6364817" y="2506492"/>
            <a:ext cx="5103283" cy="3318046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2" name="TextBox 11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01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74933" y="6522651"/>
            <a:ext cx="2844800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AA99455-4F0F-412A-85EE-EE540CB8F14C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04801" y="6522651"/>
            <a:ext cx="745065" cy="20623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Box 5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759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6AA99455-4F0F-412A-85EE-EE540CB8F14C}" type="datetime1">
              <a:rPr lang="en-US" smtClean="0"/>
              <a:pPr/>
              <a:t>7/18/2016</a:t>
            </a:fld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40178" y="6522652"/>
            <a:ext cx="5628921" cy="196711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84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05"/>
          <a:stretch/>
        </p:blipFill>
        <p:spPr>
          <a:xfrm>
            <a:off x="-3" y="-1171"/>
            <a:ext cx="12192003" cy="35036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white"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10" y="4688362"/>
            <a:ext cx="4628447" cy="93798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white"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10" y="4688362"/>
            <a:ext cx="4628447" cy="93798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white">
          <a:xfrm>
            <a:off x="0" y="3438525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8" y="4533099"/>
            <a:ext cx="4628447" cy="93798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gray">
          <a:xfrm>
            <a:off x="1" y="3177011"/>
            <a:ext cx="12192000" cy="541867"/>
          </a:xfrm>
          <a:prstGeom prst="rect">
            <a:avLst/>
          </a:prstGeom>
          <a:solidFill>
            <a:srgbClr val="0371B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TextBox 10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25913" y="6092706"/>
            <a:ext cx="7740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accent1"/>
                </a:solidFill>
              </a:rPr>
              <a:t>720.746.4844 | neonscience@BattelleEcology.org | </a:t>
            </a:r>
            <a:r>
              <a:rPr lang="en-US" sz="1800" baseline="0" dirty="0" smtClean="0">
                <a:solidFill>
                  <a:schemeClr val="accent1"/>
                </a:solidFill>
              </a:rPr>
              <a:t>www.battelle.org/neon</a:t>
            </a:r>
            <a:endParaRPr lang="en-US" sz="1800" dirty="0">
              <a:solidFill>
                <a:schemeClr val="accent1"/>
              </a:solidFill>
            </a:endParaRPr>
          </a:p>
        </p:txBody>
      </p:sp>
      <p:pic>
        <p:nvPicPr>
          <p:cNvPr id="18" name="Picture 17" descr="Globe_NEON_cmyk.png"/>
          <p:cNvPicPr>
            <a:picLocks noChangeAspect="1"/>
          </p:cNvPicPr>
          <p:nvPr/>
        </p:nvPicPr>
        <p:blipFill rotWithShape="1">
          <a:blip r:embed="rId4"/>
          <a:srcRect l="29899" r="3513"/>
          <a:stretch/>
        </p:blipFill>
        <p:spPr>
          <a:xfrm>
            <a:off x="6870834" y="4533100"/>
            <a:ext cx="3025159" cy="917519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6134100" y="4295775"/>
            <a:ext cx="0" cy="123571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6899" y="5626344"/>
            <a:ext cx="10998200" cy="359854"/>
          </a:xfrm>
        </p:spPr>
        <p:txBody>
          <a:bodyPr>
            <a:normAutofit/>
          </a:bodyPr>
          <a:lstStyle>
            <a:lvl1pPr marL="0" indent="0" algn="ctr">
              <a:buNone/>
              <a:defRPr sz="9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National Ecological Observatory Network is a project sponsored by the National Science Foundation and operated under cooperative agreement by Battelle.</a:t>
            </a:r>
          </a:p>
        </p:txBody>
      </p:sp>
    </p:spTree>
    <p:extLst>
      <p:ext uri="{BB962C8B-B14F-4D97-AF65-F5344CB8AC3E}">
        <p14:creationId xmlns:p14="http://schemas.microsoft.com/office/powerpoint/2010/main" val="392172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without Image and with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 flipV="1">
            <a:off x="0" y="5963439"/>
            <a:ext cx="12192000" cy="911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287180"/>
            <a:ext cx="3149600" cy="6372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 bwMode="white">
          <a:xfrm flipV="1">
            <a:off x="0" y="5963439"/>
            <a:ext cx="12192000" cy="911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287180"/>
            <a:ext cx="3149600" cy="63724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gray">
          <a:xfrm>
            <a:off x="0" y="5818476"/>
            <a:ext cx="12192000" cy="507999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/>
        </p:nvSpPr>
        <p:spPr bwMode="white">
          <a:xfrm flipV="1">
            <a:off x="0" y="5963439"/>
            <a:ext cx="12192000" cy="911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/>
        </p:nvSpPr>
        <p:spPr bwMode="gray">
          <a:xfrm>
            <a:off x="0" y="5859420"/>
            <a:ext cx="12192000" cy="50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/>
        </p:nvSpPr>
        <p:spPr bwMode="gray">
          <a:xfrm>
            <a:off x="0" y="-8165"/>
            <a:ext cx="12192000" cy="6083107"/>
          </a:xfrm>
          <a:prstGeom prst="rect">
            <a:avLst/>
          </a:prstGeom>
          <a:solidFill>
            <a:srgbClr val="037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884" y="4158237"/>
            <a:ext cx="3149600" cy="63724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gray">
          <a:xfrm>
            <a:off x="0" y="5824311"/>
            <a:ext cx="12192000" cy="472733"/>
          </a:xfrm>
          <a:prstGeom prst="rect">
            <a:avLst/>
          </a:prstGeom>
          <a:solidFill>
            <a:srgbClr val="21212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71500" y="5159204"/>
            <a:ext cx="10998200" cy="359854"/>
          </a:xfrm>
        </p:spPr>
        <p:txBody>
          <a:bodyPr>
            <a:normAutofit/>
          </a:bodyPr>
          <a:lstStyle>
            <a:lvl1pPr marL="0" indent="0"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National Ecological Observatory Network is a project sponsored by the National Science Foundation and operated under cooperative agreement by Battelle.</a:t>
            </a:r>
          </a:p>
        </p:txBody>
      </p:sp>
      <p:sp>
        <p:nvSpPr>
          <p:cNvPr id="24" name="TextBox 23" descr="CONFIDENTIAL_TAG_0xFFEE"/>
          <p:cNvSpPr txBox="1"/>
          <p:nvPr/>
        </p:nvSpPr>
        <p:spPr>
          <a:xfrm>
            <a:off x="726018" y="180001"/>
            <a:ext cx="6336353" cy="169277"/>
          </a:xfrm>
          <a:prstGeom prst="rect">
            <a:avLst/>
          </a:prstGeom>
          <a:noFill/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26" name="Picture 25" descr="Globe_NEON_white_PPT.png"/>
          <p:cNvPicPr>
            <a:picLocks noChangeAspect="1"/>
          </p:cNvPicPr>
          <p:nvPr/>
        </p:nvPicPr>
        <p:blipFill rotWithShape="1">
          <a:blip r:embed="rId3"/>
          <a:srcRect l="29127" r="3287"/>
          <a:stretch/>
        </p:blipFill>
        <p:spPr>
          <a:xfrm>
            <a:off x="6682019" y="4158236"/>
            <a:ext cx="2124524" cy="63485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6004752" y="4048638"/>
            <a:ext cx="0" cy="84313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25914" y="6416556"/>
            <a:ext cx="7740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accent1"/>
                </a:solidFill>
              </a:rPr>
              <a:t>720.746.4844 | neonscience@BattelleEcology.org | </a:t>
            </a:r>
            <a:r>
              <a:rPr lang="en-US" sz="1800" baseline="0" dirty="0" smtClean="0">
                <a:solidFill>
                  <a:schemeClr val="accent1"/>
                </a:solidFill>
              </a:rPr>
              <a:t>www.battelle.org/neon</a:t>
            </a:r>
            <a:endParaRPr lang="en-US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7DC9921-44D8-442D-81AA-7F992B3B76FC}" type="datetimeFigureOut">
              <a:rPr lang="en-US" smtClean="0">
                <a:solidFill>
                  <a:prstClr val="black"/>
                </a:solidFill>
              </a:rPr>
              <a:pPr defTabSz="457200"/>
              <a:t>7/18/2016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FA21D-B675-4ECE-9E73-F7732D3BFF6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71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927796" y="1006231"/>
            <a:ext cx="836087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815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0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1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7796" y="1166019"/>
            <a:ext cx="836087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09600" y="9769"/>
            <a:ext cx="10972800" cy="7815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0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Collocating NEON’s long-term atmospheric measurements and field observations</a:t>
            </a:r>
            <a:endParaRPr lang="en-US" dirty="0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50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927796" y="1006231"/>
            <a:ext cx="836087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815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0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11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302565" y="1074615"/>
            <a:ext cx="9769231" cy="390769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376"/>
              </a:spcBef>
              <a:buFontTx/>
              <a:buNone/>
              <a:defRPr sz="2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9769"/>
            <a:ext cx="10972800" cy="7815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0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09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927796" y="1006231"/>
            <a:ext cx="836087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815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30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58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92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09600" y="990592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30354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6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990592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630354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6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210010"/>
            <a:ext cx="10972800" cy="6393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>
                <a:solidFill>
                  <a:srgbClr val="003DA5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5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09599" y="5269525"/>
            <a:ext cx="5903220" cy="4337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rgbClr val="003DA5"/>
                </a:solidFill>
                <a:latin typeface="Century Gothic"/>
                <a:cs typeface="Century Gothic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85949" y="1215232"/>
            <a:ext cx="449645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7085949" y="1995426"/>
            <a:ext cx="4496451" cy="38108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6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09600" y="1215233"/>
            <a:ext cx="6293989" cy="39512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85949" y="1917274"/>
            <a:ext cx="4496451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9600" y="181440"/>
            <a:ext cx="10972800" cy="7516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>
                <a:solidFill>
                  <a:srgbClr val="003DA5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4"/>
          </p:nvPr>
        </p:nvSpPr>
        <p:spPr>
          <a:xfrm>
            <a:off x="6772249" y="6472635"/>
            <a:ext cx="3651271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11322779" y="6510518"/>
            <a:ext cx="467288" cy="2923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1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142943861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2734" y="595313"/>
            <a:ext cx="10765367" cy="96332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2241" y="1610880"/>
            <a:ext cx="10765860" cy="41908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74933" y="6522651"/>
            <a:ext cx="2844800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855670-0EC1-43D1-BFEA-8811FE1591B1}" type="datetime1">
              <a:rPr lang="en-US" smtClean="0"/>
              <a:pPr/>
              <a:t>7/18/2016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1" y="6522651"/>
            <a:ext cx="745065" cy="206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36D6F7B0-F2CD-7E47-8ADC-5FFE04B522BF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524" y="6437825"/>
            <a:ext cx="1442777" cy="29238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gray">
          <a:xfrm>
            <a:off x="0" y="6156376"/>
            <a:ext cx="12192000" cy="1608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 bwMode="gray">
          <a:xfrm>
            <a:off x="0" y="6090012"/>
            <a:ext cx="12192000" cy="160865"/>
          </a:xfrm>
          <a:prstGeom prst="rect">
            <a:avLst/>
          </a:prstGeom>
          <a:solidFill>
            <a:schemeClr val="tx1">
              <a:lumMod val="85000"/>
              <a:lumOff val="1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Globe_NEON_white_PPT.png"/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508" y="6510519"/>
            <a:ext cx="1393865" cy="281503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889206" y="6646773"/>
            <a:ext cx="3952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600" dirty="0" smtClean="0">
                <a:solidFill>
                  <a:prstClr val="white"/>
                </a:solidFill>
              </a:rPr>
              <a:t>© 2012 National Ecological Observatory Network. ALL RIGHTS RESERVED.</a:t>
            </a:r>
          </a:p>
          <a:p>
            <a:pPr defTabSz="457200"/>
            <a:endParaRPr lang="en-US" sz="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4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63" r:id="rId21"/>
    <p:sldLayoutId id="2147483664" r:id="rId22"/>
    <p:sldLayoutId id="2147483665" r:id="rId2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600"/>
        </a:spcBef>
        <a:spcAft>
          <a:spcPts val="5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424242"/>
          </a:solidFill>
          <a:latin typeface="+mn-lt"/>
          <a:ea typeface="+mn-ea"/>
          <a:cs typeface="+mn-cs"/>
        </a:defRPr>
      </a:lvl1pPr>
      <a:lvl2pPr marL="457200" indent="-169863" algn="l" defTabSz="914400" rtl="0" eaLnBrk="1" latinLnBrk="0" hangingPunct="1">
        <a:spcBef>
          <a:spcPts val="600"/>
        </a:spcBef>
        <a:spcAft>
          <a:spcPts val="500"/>
        </a:spcAft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744538" indent="-228600" algn="l" defTabSz="914400" rtl="0" eaLnBrk="1" latinLnBrk="0" hangingPunct="1">
        <a:spcBef>
          <a:spcPts val="600"/>
        </a:spcBef>
        <a:spcAft>
          <a:spcPts val="500"/>
        </a:spcAft>
        <a:buClr>
          <a:schemeClr val="accent1"/>
        </a:buClr>
        <a:buFont typeface="Arial" pitchFamily="34" charset="0"/>
        <a:buChar char="−"/>
        <a:tabLst/>
        <a:defRPr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914400" indent="-171450" algn="l" defTabSz="914400" rtl="0" eaLnBrk="1" latinLnBrk="0" hangingPunct="1">
        <a:spcBef>
          <a:spcPts val="600"/>
        </a:spcBef>
        <a:spcAft>
          <a:spcPts val="500"/>
        </a:spcAft>
        <a:buClr>
          <a:schemeClr val="accent1"/>
        </a:buClr>
        <a:buFont typeface="Arial" pitchFamily="34" charset="0"/>
        <a:buChar char="-"/>
        <a:defRPr sz="16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1201738" indent="-228600" algn="l" defTabSz="914400" rtl="0" eaLnBrk="1" latinLnBrk="0" hangingPunct="1">
        <a:spcBef>
          <a:spcPts val="600"/>
        </a:spcBef>
        <a:spcAft>
          <a:spcPts val="500"/>
        </a:spcAft>
        <a:buClr>
          <a:schemeClr val="accent1"/>
        </a:buClr>
        <a:buFont typeface="Wingdings" pitchFamily="2" charset="2"/>
        <a:buChar char="§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NEON </a:t>
            </a:r>
            <a:r>
              <a:rPr lang="en-US" dirty="0" smtClean="0">
                <a:solidFill>
                  <a:schemeClr val="accent4"/>
                </a:solidFill>
              </a:rPr>
              <a:t>HDF5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eddy4R-Docker-HDF5 team (IPT-EC): </a:t>
            </a:r>
            <a:r>
              <a:rPr lang="en-US" b="1" dirty="0" smtClean="0"/>
              <a:t>David </a:t>
            </a:r>
            <a:r>
              <a:rPr lang="en-US" b="1" dirty="0"/>
              <a:t>Durden</a:t>
            </a:r>
            <a:r>
              <a:rPr lang="en-US" dirty="0"/>
              <a:t>, </a:t>
            </a:r>
            <a:r>
              <a:rPr lang="en-US" dirty="0" smtClean="0"/>
              <a:t>Stefan Metzger, Andy </a:t>
            </a:r>
            <a:r>
              <a:rPr lang="en-US" dirty="0"/>
              <a:t>Fox, Greg Holling, Hongyan Luo, Natchaya Pingintha-Durden, Cove </a:t>
            </a:r>
            <a:r>
              <a:rPr lang="en-US" dirty="0" smtClean="0"/>
              <a:t>Sturtevant, David Weinstein</a:t>
            </a:r>
            <a:endParaRPr lang="en-US" dirty="0"/>
          </a:p>
          <a:p>
            <a:r>
              <a:rPr lang="en-US" b="1" dirty="0" smtClean="0"/>
              <a:t>Date: 7/19/2016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116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National Ecological Observatory Network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4FA21D-B675-4ECE-9E73-F7732D3BFF6B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 defTabSz="457200"/>
            <a:fld id="{9664CD86-2D98-41C7-A656-AC247B11086F}" type="datetime1">
              <a:rPr lang="en-US" smtClean="0">
                <a:solidFill>
                  <a:prstClr val="black"/>
                </a:solidFill>
              </a:rPr>
              <a:t>7/19/2016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098" name="Picture 2" descr="http://www.neonscience.org/sites/default/files/styles/fullwidth/public/image-content-images/2016_NEONDomainOverview_0.jpg?itok=PmZjjVI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066" y="1006476"/>
            <a:ext cx="7091916" cy="506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98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implement a fast and efficient file format for NEON data</a:t>
            </a:r>
          </a:p>
          <a:p>
            <a:pPr lvl="1"/>
            <a:r>
              <a:rPr lang="en-US" dirty="0" smtClean="0"/>
              <a:t>HDF5 file format provides high compressibility and fast efficient reading and writing of large amounts of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Develop a standardized delivery structure for NEON data</a:t>
            </a:r>
          </a:p>
          <a:p>
            <a:pPr lvl="1"/>
            <a:r>
              <a:rPr lang="en-US" dirty="0" smtClean="0"/>
              <a:t>Structured files centered around the NEON data product numbering makes it an intuitive way to explore larger data </a:t>
            </a:r>
            <a:r>
              <a:rPr lang="en-US" dirty="0" smtClean="0"/>
              <a:t>files with interdependent data sets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Provide metadata with NEON data </a:t>
            </a:r>
          </a:p>
          <a:p>
            <a:pPr lvl="1"/>
            <a:r>
              <a:rPr lang="en-US" dirty="0" smtClean="0"/>
              <a:t>HDF5 attributes are a concise way to package metadata with our NEON data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4FA21D-B675-4ECE-9E73-F7732D3BFF6B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7/19/2016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49221" y="9769"/>
            <a:ext cx="8657268" cy="78153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en-US" sz="2400" dirty="0" smtClean="0"/>
              <a:t>TIS example (Large datasets)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16084" y="6532923"/>
            <a:ext cx="651917" cy="365125"/>
          </a:xfrm>
        </p:spPr>
        <p:txBody>
          <a:bodyPr/>
          <a:lstStyle/>
          <a:p>
            <a:fld id="{36D6F7B0-F2CD-7E47-8ADC-5FFE04B522B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83" y="1276865"/>
            <a:ext cx="3360000" cy="25200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83" y="3796865"/>
            <a:ext cx="3360000" cy="25200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grpSp>
        <p:nvGrpSpPr>
          <p:cNvPr id="53" name="Group 52"/>
          <p:cNvGrpSpPr/>
          <p:nvPr/>
        </p:nvGrpSpPr>
        <p:grpSpPr>
          <a:xfrm>
            <a:off x="1849221" y="1276865"/>
            <a:ext cx="3780000" cy="5040000"/>
            <a:chOff x="117943" y="1276865"/>
            <a:chExt cx="3780000" cy="504000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43" y="1276865"/>
              <a:ext cx="3780000" cy="5040000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816" y="3717659"/>
              <a:ext cx="3424689" cy="2520000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cxnSp>
          <p:nvCxnSpPr>
            <p:cNvPr id="19" name="Straight Connector 18"/>
            <p:cNvCxnSpPr>
              <a:endCxn id="38" idx="0"/>
            </p:cNvCxnSpPr>
            <p:nvPr/>
          </p:nvCxnSpPr>
          <p:spPr>
            <a:xfrm>
              <a:off x="1581665" y="2290119"/>
              <a:ext cx="527496" cy="1427540"/>
            </a:xfrm>
            <a:prstGeom prst="line">
              <a:avLst/>
            </a:prstGeom>
            <a:ln w="28575">
              <a:solidFill>
                <a:schemeClr val="accent4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664043" y="1832919"/>
              <a:ext cx="445118" cy="1884740"/>
            </a:xfrm>
            <a:prstGeom prst="line">
              <a:avLst/>
            </a:prstGeom>
            <a:ln w="28575">
              <a:solidFill>
                <a:schemeClr val="accent4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endCxn id="38" idx="0"/>
            </p:cNvCxnSpPr>
            <p:nvPr/>
          </p:nvCxnSpPr>
          <p:spPr>
            <a:xfrm>
              <a:off x="1721708" y="1688757"/>
              <a:ext cx="387453" cy="2028902"/>
            </a:xfrm>
            <a:prstGeom prst="line">
              <a:avLst/>
            </a:prstGeom>
            <a:ln w="28575">
              <a:solidFill>
                <a:schemeClr val="accent4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1849221" y="803308"/>
            <a:ext cx="3780000" cy="369332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storage exchange assembly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46083" y="799505"/>
            <a:ext cx="3780000" cy="3693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turbulent exchange assembly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229100" y="4463309"/>
            <a:ext cx="638175" cy="514350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4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9" b="4278"/>
          <a:stretch/>
        </p:blipFill>
        <p:spPr>
          <a:xfrm>
            <a:off x="1849221" y="628623"/>
            <a:ext cx="8305933" cy="548645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49221" y="9769"/>
            <a:ext cx="8657268" cy="78153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140" rtl="0" eaLnBrk="1" latinLnBrk="0" hangingPunct="1">
              <a:spcBef>
                <a:spcPct val="0"/>
              </a:spcBef>
              <a:buNone/>
              <a:defRPr sz="1200" b="1" i="0" kern="120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dirty="0">
                <a:solidFill>
                  <a:schemeClr val="accent4"/>
                </a:solidFill>
              </a:rPr>
              <a:t>eddy-covariance in the CI workflow</a:t>
            </a:r>
          </a:p>
        </p:txBody>
      </p:sp>
      <p:sp>
        <p:nvSpPr>
          <p:cNvPr id="2" name="Rectangle 1"/>
          <p:cNvSpPr/>
          <p:nvPr/>
        </p:nvSpPr>
        <p:spPr>
          <a:xfrm>
            <a:off x="6562726" y="3371850"/>
            <a:ext cx="3169750" cy="231372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938" y="806719"/>
            <a:ext cx="7945988" cy="53754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849221" y="9769"/>
            <a:ext cx="8657268" cy="78153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140" rtl="0" eaLnBrk="1" latinLnBrk="0" hangingPunct="1">
              <a:spcBef>
                <a:spcPct val="0"/>
              </a:spcBef>
              <a:buNone/>
              <a:defRPr sz="1200" b="1" i="0" kern="120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dirty="0">
                <a:solidFill>
                  <a:srgbClr val="003AB9"/>
                </a:solidFill>
              </a:rPr>
              <a:t>eddy4R-Docker-HDF5 workflow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4147457" y="1240971"/>
            <a:ext cx="6106886" cy="186145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457200"/>
            <a:endParaRPr lang="en-US" sz="3600" b="1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8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NEON Data Product Naming Convention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4FA21D-B675-4ECE-9E73-F7732D3BFF6B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6943" y="928692"/>
            <a:ext cx="81860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NEON.DOM.SITE.DPL.PRNUM.REV.TERMS.HOR.VER.TMI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89857" y="1298024"/>
            <a:ext cx="91657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WHERE:</a:t>
            </a:r>
          </a:p>
          <a:p>
            <a:r>
              <a:rPr lang="en-US" b="1" dirty="0"/>
              <a:t>NEON</a:t>
            </a:r>
            <a:r>
              <a:rPr lang="en-US" dirty="0"/>
              <a:t>=NEON</a:t>
            </a:r>
          </a:p>
          <a:p>
            <a:r>
              <a:rPr lang="en-US" b="1" dirty="0"/>
              <a:t>DOM</a:t>
            </a:r>
            <a:r>
              <a:rPr lang="en-US" dirty="0"/>
              <a:t>=DOMAIN, e.g. D10</a:t>
            </a:r>
          </a:p>
          <a:p>
            <a:r>
              <a:rPr lang="en-US" b="1" dirty="0"/>
              <a:t>SITE</a:t>
            </a:r>
            <a:r>
              <a:rPr lang="en-US" dirty="0"/>
              <a:t>=SITE, e.g. STER</a:t>
            </a:r>
          </a:p>
          <a:p>
            <a:r>
              <a:rPr lang="en-US" b="1" dirty="0"/>
              <a:t>DPL</a:t>
            </a:r>
            <a:r>
              <a:rPr lang="en-US" dirty="0"/>
              <a:t>=DATA PRODUCT LEVEL, e.g. DP1</a:t>
            </a:r>
          </a:p>
          <a:p>
            <a:r>
              <a:rPr lang="en-US" b="1" dirty="0"/>
              <a:t>PRNUM</a:t>
            </a:r>
            <a:r>
              <a:rPr lang="en-US" dirty="0"/>
              <a:t> = PRODUCT NUMBER =&gt;5 digit number. Set in data products catalog.</a:t>
            </a:r>
          </a:p>
          <a:p>
            <a:r>
              <a:rPr lang="en-US" dirty="0"/>
              <a:t> 	</a:t>
            </a:r>
            <a:r>
              <a:rPr lang="en-US" dirty="0" smtClean="0"/>
              <a:t>TIS = 00000-09999</a:t>
            </a:r>
          </a:p>
          <a:p>
            <a:r>
              <a:rPr lang="en-US" b="1" dirty="0" smtClean="0"/>
              <a:t>REV</a:t>
            </a:r>
            <a:r>
              <a:rPr lang="en-US" dirty="0" smtClean="0"/>
              <a:t> </a:t>
            </a:r>
            <a:r>
              <a:rPr lang="en-US" dirty="0"/>
              <a:t>= REVISION, </a:t>
            </a:r>
            <a:r>
              <a:rPr lang="en-US" dirty="0" err="1"/>
              <a:t>e.g</a:t>
            </a:r>
            <a:r>
              <a:rPr lang="en-US" dirty="0"/>
              <a:t> 001.</a:t>
            </a:r>
          </a:p>
          <a:p>
            <a:r>
              <a:rPr lang="en-US" b="1" dirty="0"/>
              <a:t>TERMS</a:t>
            </a:r>
            <a:r>
              <a:rPr lang="en-US" dirty="0"/>
              <a:t>=From NEON’s controlled list of terms.  Index is unique across products.  </a:t>
            </a:r>
            <a:endParaRPr lang="en-US" i="1" dirty="0"/>
          </a:p>
          <a:p>
            <a:r>
              <a:rPr lang="en-US" b="1" dirty="0"/>
              <a:t>HOR </a:t>
            </a:r>
            <a:r>
              <a:rPr lang="en-US" dirty="0"/>
              <a:t>= HORIZONTAL INDEX.  Semi-controlled; AIS and TIS use different rules. 	Examples: Tower=000, </a:t>
            </a:r>
            <a:r>
              <a:rPr lang="en-US" dirty="0" smtClean="0"/>
              <a:t>Hut = 700, DFIR=900</a:t>
            </a:r>
            <a:r>
              <a:rPr lang="en-US" dirty="0"/>
              <a:t>.</a:t>
            </a:r>
          </a:p>
          <a:p>
            <a:r>
              <a:rPr lang="en-US" b="1" dirty="0"/>
              <a:t>VER</a:t>
            </a:r>
            <a:r>
              <a:rPr lang="en-US" dirty="0"/>
              <a:t> = VERTICAL INDEX. Semi-controlled; AIS and TIS use different rules. 	Examples: Ground level=000, second tower level=020.</a:t>
            </a:r>
          </a:p>
          <a:p>
            <a:r>
              <a:rPr lang="en-US" b="1" dirty="0"/>
              <a:t>TMI</a:t>
            </a:r>
            <a:r>
              <a:rPr lang="en-US" dirty="0"/>
              <a:t>=TEMPORAL INDEX. Examples: 001=1 minute, 030=30 minute, 999=irregular 	intervals.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90725" y="928691"/>
            <a:ext cx="2450646" cy="36933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457200"/>
            <a:endParaRPr lang="en-US" sz="3600" b="1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44886" y="928690"/>
            <a:ext cx="1099457" cy="36933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457200"/>
            <a:endParaRPr lang="en-US" sz="3600" b="1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51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NEON HDF5 file structure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8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6" y="1000857"/>
            <a:ext cx="5286374" cy="506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6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88" y="893135"/>
            <a:ext cx="9892532" cy="519840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File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5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938" y="806719"/>
            <a:ext cx="7888838" cy="533683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849221" y="9769"/>
            <a:ext cx="8657268" cy="78153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140" rtl="0" eaLnBrk="1" latinLnBrk="0" hangingPunct="1">
              <a:spcBef>
                <a:spcPct val="0"/>
              </a:spcBef>
              <a:buNone/>
              <a:defRPr sz="1200" b="1" i="0" kern="120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dirty="0" smtClean="0">
                <a:solidFill>
                  <a:srgbClr val="003AB9"/>
                </a:solidFill>
              </a:rPr>
              <a:t>Metadata in HDF5</a:t>
            </a:r>
            <a:endParaRPr lang="en-US" sz="2400" dirty="0">
              <a:solidFill>
                <a:srgbClr val="003AB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9221" y="791307"/>
            <a:ext cx="1405607" cy="308400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457200"/>
            <a:endParaRPr lang="en-US" sz="3600" b="1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81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03856"/>
            <a:ext cx="10749439" cy="409748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49221" y="9769"/>
            <a:ext cx="8657268" cy="78153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140" rtl="0" eaLnBrk="1" latinLnBrk="0" hangingPunct="1">
              <a:spcBef>
                <a:spcPct val="0"/>
              </a:spcBef>
              <a:buNone/>
              <a:defRPr sz="1200" b="1" i="0" kern="120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dirty="0">
                <a:solidFill>
                  <a:schemeClr val="accent4"/>
                </a:solidFill>
              </a:rPr>
              <a:t>NEON’s first fluxes from SERC!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221" y="791308"/>
            <a:ext cx="5400000" cy="178367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539" y="1572845"/>
            <a:ext cx="4834950" cy="47057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49221" y="2841170"/>
            <a:ext cx="39746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Timeframe:</a:t>
            </a:r>
            <a:endParaRPr lang="en-US" dirty="0"/>
          </a:p>
          <a:p>
            <a:pPr lvl="1"/>
            <a:r>
              <a:rPr lang="en-US" dirty="0"/>
              <a:t>4/22/2016 -5/03/2016</a:t>
            </a:r>
          </a:p>
          <a:p>
            <a:r>
              <a:rPr lang="en-US" dirty="0"/>
              <a:t>File size for 1 day (4/22/2016):</a:t>
            </a:r>
          </a:p>
          <a:p>
            <a:pPr lvl="1"/>
            <a:r>
              <a:rPr lang="en-US" dirty="0"/>
              <a:t>Compressed = 398 MB</a:t>
            </a:r>
          </a:p>
          <a:p>
            <a:pPr lvl="1"/>
            <a:r>
              <a:rPr lang="en-US" dirty="0"/>
              <a:t>Uncompressed = 1.84 GB</a:t>
            </a:r>
          </a:p>
          <a:p>
            <a:pPr lvl="1"/>
            <a:r>
              <a:rPr lang="en-US" dirty="0"/>
              <a:t>Data Compression Ratio ~ </a:t>
            </a:r>
            <a:r>
              <a:rPr lang="en-US" dirty="0" smtClean="0"/>
              <a:t>4.5:1</a:t>
            </a:r>
          </a:p>
          <a:p>
            <a:r>
              <a:rPr lang="en-US" dirty="0" smtClean="0"/>
              <a:t>Metadata: Units </a:t>
            </a:r>
            <a:r>
              <a:rPr lang="en-US" dirty="0"/>
              <a:t>and variable </a:t>
            </a:r>
            <a:r>
              <a:rPr lang="en-US" dirty="0" smtClean="0"/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281263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dirty="0"/>
              <a:t>test datasets approximated 1 day of L0p IRGA data</a:t>
            </a:r>
          </a:p>
          <a:p>
            <a:pPr lvl="1" fontAlgn="ctr"/>
            <a:r>
              <a:rPr lang="en-US" dirty="0"/>
              <a:t>“compound”: single dataset with each row having many numeric float values and a single string value</a:t>
            </a:r>
          </a:p>
          <a:p>
            <a:pPr lvl="1" fontAlgn="ctr"/>
            <a:r>
              <a:rPr lang="en-US" dirty="0"/>
              <a:t>“simple”:  one dataset with each row having many numeric float values, second dataset with each row having a single string value </a:t>
            </a:r>
          </a:p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4FA21D-B675-4ECE-9E73-F7732D3BFF6B}" type="slidenum">
              <a:rPr lang="en-US" smtClean="0">
                <a:solidFill>
                  <a:prstClr val="white"/>
                </a:solidFill>
              </a:rPr>
              <a:pPr/>
              <a:t>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9347200" y="6523038"/>
            <a:ext cx="2844800" cy="206375"/>
          </a:xfrm>
        </p:spPr>
        <p:txBody>
          <a:bodyPr/>
          <a:lstStyle/>
          <a:p>
            <a:pPr defTabSz="457200"/>
            <a:fld id="{3E18A9FE-0AD3-47A7-8BF0-CE3C0D969864}" type="datetime1">
              <a:rPr lang="en-US" smtClean="0">
                <a:solidFill>
                  <a:prstClr val="black"/>
                </a:solidFill>
              </a:rPr>
              <a:t>7/19/2016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620767"/>
              </p:ext>
            </p:extLst>
          </p:nvPr>
        </p:nvGraphicFramePr>
        <p:xfrm>
          <a:off x="2327694" y="3633532"/>
          <a:ext cx="2694737" cy="1076960"/>
        </p:xfrm>
        <a:graphic>
          <a:graphicData uri="http://schemas.openxmlformats.org/drawingml/2006/table">
            <a:tbl>
              <a:tblPr/>
              <a:tblGrid>
                <a:gridCol w="609905"/>
                <a:gridCol w="905256"/>
                <a:gridCol w="1179576"/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Compressed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Non-compressed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Read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45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4.25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Write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621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11.25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78 MB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266 MB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41550" y="33401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Results for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COMPOUND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dataset are: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292068"/>
              </p:ext>
            </p:extLst>
          </p:nvPr>
        </p:nvGraphicFramePr>
        <p:xfrm>
          <a:off x="5780211" y="3633532"/>
          <a:ext cx="2694737" cy="1076960"/>
        </p:xfrm>
        <a:graphic>
          <a:graphicData uri="http://schemas.openxmlformats.org/drawingml/2006/table">
            <a:tbl>
              <a:tblPr/>
              <a:tblGrid>
                <a:gridCol w="609905"/>
                <a:gridCol w="905256"/>
                <a:gridCol w="1179576"/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Compressed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Non-compressed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Read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1.45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0.75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Write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21.45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4 secs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21 MB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266 MB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694067" y="33905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Results for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SIMPLE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dataset are: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3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dirty="0" smtClean="0"/>
              <a:t>Implement R code into the eddy4R package to produce NEON formatted HDF5 files</a:t>
            </a:r>
          </a:p>
          <a:p>
            <a:pPr lvl="1" fontAlgn="ctr"/>
            <a:r>
              <a:rPr lang="en-US" dirty="0" smtClean="0"/>
              <a:t>Development is currently on </a:t>
            </a:r>
            <a:r>
              <a:rPr lang="en-US" dirty="0" err="1" smtClean="0"/>
              <a:t>Github</a:t>
            </a:r>
            <a:r>
              <a:rPr lang="en-US" dirty="0" smtClean="0"/>
              <a:t>, if interested you can join our development efforts by signing up for one of our working groups</a:t>
            </a:r>
            <a:endParaRPr lang="en-US" dirty="0"/>
          </a:p>
          <a:p>
            <a:r>
              <a:rPr lang="en-US" dirty="0" smtClean="0"/>
              <a:t>Easy way to imbed </a:t>
            </a:r>
            <a:r>
              <a:rPr lang="en-US" dirty="0" smtClean="0"/>
              <a:t>EML (Ecological Metadata Language) </a:t>
            </a:r>
            <a:r>
              <a:rPr lang="en-US" dirty="0" smtClean="0"/>
              <a:t>tags into </a:t>
            </a:r>
            <a:r>
              <a:rPr lang="en-US" dirty="0"/>
              <a:t>HDF5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There is an ISO tag </a:t>
            </a:r>
            <a:r>
              <a:rPr lang="en-US" dirty="0" smtClean="0"/>
              <a:t>solution, but </a:t>
            </a:r>
            <a:r>
              <a:rPr lang="en-US" dirty="0" smtClean="0"/>
              <a:t>not anything for </a:t>
            </a:r>
            <a:r>
              <a:rPr lang="en-US" dirty="0" smtClean="0"/>
              <a:t>EML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4FA21D-B675-4ECE-9E73-F7732D3BFF6B}" type="slidenum">
              <a:rPr lang="en-US" smtClean="0">
                <a:solidFill>
                  <a:prstClr val="white"/>
                </a:solidFill>
              </a:rPr>
              <a:pPr/>
              <a:t>14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7B0A9D82-A7C8-4618-B986-ED60D1938DE0}" type="datetime1">
              <a:rPr lang="en-US" smtClean="0">
                <a:solidFill>
                  <a:prstClr val="black"/>
                </a:solidFill>
              </a:rPr>
              <a:t>7/18/2016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69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8540750" y="6472238"/>
            <a:ext cx="365125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Collocating NEON’s long-term atmospheric measurements and field observations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723688" y="6510338"/>
            <a:ext cx="468312" cy="292100"/>
          </a:xfrm>
        </p:spPr>
        <p:txBody>
          <a:bodyPr/>
          <a:lstStyle/>
          <a:p>
            <a:fld id="{36D6F7B0-F2CD-7E47-8ADC-5FFE04B522BF}" type="slidenum">
              <a:rPr lang="en-US" smtClean="0">
                <a:solidFill>
                  <a:prstClr val="white"/>
                </a:solidFill>
              </a:rPr>
              <a:pPr/>
              <a:t>15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4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fault Theme">
  <a:themeElements>
    <a:clrScheme name="Battelle">
      <a:dk1>
        <a:sysClr val="windowText" lastClr="000000"/>
      </a:dk1>
      <a:lt1>
        <a:sysClr val="window" lastClr="FFFFFF"/>
      </a:lt1>
      <a:dk2>
        <a:srgbClr val="004280"/>
      </a:dk2>
      <a:lt2>
        <a:srgbClr val="D2D2D2"/>
      </a:lt2>
      <a:accent1>
        <a:srgbClr val="0076BE"/>
      </a:accent1>
      <a:accent2>
        <a:srgbClr val="DF6420"/>
      </a:accent2>
      <a:accent3>
        <a:srgbClr val="73B564"/>
      </a:accent3>
      <a:accent4>
        <a:srgbClr val="FAA41A"/>
      </a:accent4>
      <a:accent5>
        <a:srgbClr val="004280"/>
      </a:accent5>
      <a:accent6>
        <a:srgbClr val="424242"/>
      </a:accent6>
      <a:hlink>
        <a:srgbClr val="004280"/>
      </a:hlink>
      <a:folHlink>
        <a:srgbClr val="005EB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EAEAEA"/>
            </a:gs>
            <a:gs pos="100000">
              <a:schemeClr val="bg2"/>
            </a:gs>
          </a:gsLst>
          <a:lin ang="5400000" scaled="1"/>
        </a:gradFill>
        <a:ln w="127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D17B9B81D3EF4F8D10B4B2F70D60C0" ma:contentTypeVersion="2" ma:contentTypeDescription="Create a new document." ma:contentTypeScope="" ma:versionID="352dc8a4139fa0aab50ae4ab3d5ad183">
  <xsd:schema xmlns:xsd="http://www.w3.org/2001/XMLSchema" xmlns:xs="http://www.w3.org/2001/XMLSchema" xmlns:p="http://schemas.microsoft.com/office/2006/metadata/properties" xmlns:ns2="0ad13cf7-8cd0-469a-8f3b-f7301070628a" targetNamespace="http://schemas.microsoft.com/office/2006/metadata/properties" ma:root="true" ma:fieldsID="45223faea81c88e170b3e94fa5f0ec92" ns2:_="">
    <xsd:import namespace="0ad13cf7-8cd0-469a-8f3b-f7301070628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13cf7-8cd0-469a-8f3b-f7301070628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0369C52-CC38-443B-AF0B-4347C00975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d13cf7-8cd0-469a-8f3b-f730107062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19FF4F-A658-4130-8826-ABB91B256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07557E-4DB5-4A88-992D-4E64D1019192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0ad13cf7-8cd0-469a-8f3b-f7301070628a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NEON PowerPoint Template_nofooter_20160715</Template>
  <TotalTime>6227</TotalTime>
  <Words>435</Words>
  <Application>Microsoft Office PowerPoint</Application>
  <PresentationFormat>Widescreen</PresentationFormat>
  <Paragraphs>96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Wingdings</vt:lpstr>
      <vt:lpstr>Default Theme</vt:lpstr>
      <vt:lpstr>think-cell Slide</vt:lpstr>
      <vt:lpstr>NEON HDF5</vt:lpstr>
      <vt:lpstr>The National Ecological Observatory Network</vt:lpstr>
      <vt:lpstr>Goals</vt:lpstr>
      <vt:lpstr>TIS example (Large datasets)</vt:lpstr>
      <vt:lpstr>PowerPoint Presentation</vt:lpstr>
      <vt:lpstr>PowerPoint Presentation</vt:lpstr>
      <vt:lpstr>NEON Data Product Naming Convention</vt:lpstr>
      <vt:lpstr>NEON HDF5 file structure</vt:lpstr>
      <vt:lpstr>Example File</vt:lpstr>
      <vt:lpstr>PowerPoint Presentation</vt:lpstr>
      <vt:lpstr>Metadata</vt:lpstr>
      <vt:lpstr>PowerPoint Presentation</vt:lpstr>
      <vt:lpstr>Performance testing</vt:lpstr>
      <vt:lpstr>Future work</vt:lpstr>
      <vt:lpstr>PowerPoint Presentation</vt:lpstr>
    </vt:vector>
  </TitlesOfParts>
  <Company>NEON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ECTE</dc:title>
  <dc:creator>David Durden</dc:creator>
  <cp:lastModifiedBy>David</cp:lastModifiedBy>
  <cp:revision>37</cp:revision>
  <dcterms:created xsi:type="dcterms:W3CDTF">2016-04-28T20:58:01Z</dcterms:created>
  <dcterms:modified xsi:type="dcterms:W3CDTF">2016-07-19T12:18:40Z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0x0101006ED17B9B81D3EF4F8D10B4B2F70D60C0</vt:lpwstr>
  </property>
</Properties>
</file>