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56" r:id="rId2"/>
    <p:sldId id="297" r:id="rId3"/>
    <p:sldId id="276" r:id="rId4"/>
    <p:sldId id="286" r:id="rId5"/>
    <p:sldId id="294" r:id="rId6"/>
    <p:sldId id="295" r:id="rId7"/>
    <p:sldId id="287" r:id="rId8"/>
    <p:sldId id="290" r:id="rId9"/>
    <p:sldId id="288" r:id="rId10"/>
    <p:sldId id="291" r:id="rId11"/>
    <p:sldId id="292" r:id="rId12"/>
    <p:sldId id="289" r:id="rId13"/>
    <p:sldId id="282" r:id="rId14"/>
    <p:sldId id="296" r:id="rId15"/>
    <p:sldId id="293" r:id="rId16"/>
    <p:sldId id="283" r:id="rId17"/>
    <p:sldId id="284" r:id="rId18"/>
    <p:sldId id="28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1"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n Johnson" initials="EJ" lastIdx="1" clrIdx="0">
    <p:extLst>
      <p:ext uri="{19B8F6BF-5375-455C-9EA6-DF929625EA0E}">
        <p15:presenceInfo xmlns:p15="http://schemas.microsoft.com/office/powerpoint/2012/main" userId="S-1-5-21-436374069-220523388-1801674531-10199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25687"/>
    <a:srgbClr val="176DAD"/>
    <a:srgbClr val="024C84"/>
    <a:srgbClr val="0D78C9"/>
    <a:srgbClr val="993200"/>
    <a:srgbClr val="4D4E44"/>
    <a:srgbClr val="176338"/>
    <a:srgbClr val="0F5D3F"/>
    <a:srgbClr val="ABC8D1"/>
    <a:srgbClr val="1B30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0" autoAdjust="0"/>
    <p:restoredTop sz="96706" autoAdjust="0"/>
  </p:normalViewPr>
  <p:slideViewPr>
    <p:cSldViewPr>
      <p:cViewPr varScale="1">
        <p:scale>
          <a:sx n="68" d="100"/>
          <a:sy n="68" d="100"/>
        </p:scale>
        <p:origin x="696" y="72"/>
      </p:cViewPr>
      <p:guideLst>
        <p:guide orient="horz" pos="216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4" d="100"/>
          <a:sy n="94" d="100"/>
        </p:scale>
        <p:origin x="347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B041BA-EEC0-410E-87D1-D892DA3DB058}" type="doc">
      <dgm:prSet loTypeId="urn:microsoft.com/office/officeart/2005/8/layout/chevron1" loCatId="process" qsTypeId="urn:microsoft.com/office/officeart/2005/8/quickstyle/simple1" qsCatId="simple" csTypeId="urn:microsoft.com/office/officeart/2005/8/colors/accent1_2" csCatId="accent1" phldr="1"/>
      <dgm:spPr/>
    </dgm:pt>
    <dgm:pt modelId="{92207C6C-FC4E-40B7-8995-34AD62AAAF9C}">
      <dgm:prSet phldrT="[Text]"/>
      <dgm:spPr>
        <a:solidFill>
          <a:srgbClr val="002060"/>
        </a:solidFill>
      </dgm:spPr>
      <dgm:t>
        <a:bodyPr/>
        <a:lstStyle/>
        <a:p>
          <a:r>
            <a:rPr lang="en-US" dirty="0"/>
            <a:t>Data import into appropriate data types</a:t>
          </a:r>
        </a:p>
      </dgm:t>
    </dgm:pt>
    <dgm:pt modelId="{E83AAE9F-0846-4783-9D5F-30C68E3D988C}" type="parTrans" cxnId="{503E004B-DB8F-4F9C-8314-1F6B4F30DE28}">
      <dgm:prSet/>
      <dgm:spPr/>
      <dgm:t>
        <a:bodyPr/>
        <a:lstStyle/>
        <a:p>
          <a:endParaRPr lang="en-US"/>
        </a:p>
      </dgm:t>
    </dgm:pt>
    <dgm:pt modelId="{72E03A6B-0B33-42C9-ADD5-2998D0F245E4}" type="sibTrans" cxnId="{503E004B-DB8F-4F9C-8314-1F6B4F30DE28}">
      <dgm:prSet/>
      <dgm:spPr/>
      <dgm:t>
        <a:bodyPr/>
        <a:lstStyle/>
        <a:p>
          <a:endParaRPr lang="en-US"/>
        </a:p>
      </dgm:t>
    </dgm:pt>
    <dgm:pt modelId="{1390EF23-E3CE-48D8-AEDC-B5408FC2920C}">
      <dgm:prSet phldrT="[Text]"/>
      <dgm:spPr>
        <a:solidFill>
          <a:schemeClr val="accent1">
            <a:lumMod val="75000"/>
          </a:schemeClr>
        </a:solidFill>
      </dgm:spPr>
      <dgm:t>
        <a:bodyPr/>
        <a:lstStyle/>
        <a:p>
          <a:r>
            <a:rPr lang="en-US" dirty="0"/>
            <a:t>Data Exploration</a:t>
          </a:r>
        </a:p>
      </dgm:t>
    </dgm:pt>
    <dgm:pt modelId="{BBC88B18-162B-4DF3-8B4F-3E7F50C76CCD}" type="parTrans" cxnId="{915F5490-6479-44D1-88E6-540A88EDC420}">
      <dgm:prSet/>
      <dgm:spPr/>
      <dgm:t>
        <a:bodyPr/>
        <a:lstStyle/>
        <a:p>
          <a:endParaRPr lang="en-US"/>
        </a:p>
      </dgm:t>
    </dgm:pt>
    <dgm:pt modelId="{613773B9-5EBB-4B82-84CE-C07DC34DEEEB}" type="sibTrans" cxnId="{915F5490-6479-44D1-88E6-540A88EDC420}">
      <dgm:prSet/>
      <dgm:spPr/>
      <dgm:t>
        <a:bodyPr/>
        <a:lstStyle/>
        <a:p>
          <a:endParaRPr lang="en-US"/>
        </a:p>
      </dgm:t>
    </dgm:pt>
    <dgm:pt modelId="{5069411F-F1D0-4034-A5F1-E510F3D76FAA}">
      <dgm:prSet phldrT="[Text]"/>
      <dgm:spPr>
        <a:solidFill>
          <a:srgbClr val="7030A0"/>
        </a:solidFill>
      </dgm:spPr>
      <dgm:t>
        <a:bodyPr/>
        <a:lstStyle/>
        <a:p>
          <a:r>
            <a:rPr lang="en-US" dirty="0"/>
            <a:t>Data Visualization</a:t>
          </a:r>
        </a:p>
      </dgm:t>
    </dgm:pt>
    <dgm:pt modelId="{593A227A-E432-49F4-8C95-6C29AEBE6084}" type="parTrans" cxnId="{67E5C4C1-75E1-4FF9-ADE5-8F8F61FB8D20}">
      <dgm:prSet/>
      <dgm:spPr/>
      <dgm:t>
        <a:bodyPr/>
        <a:lstStyle/>
        <a:p>
          <a:endParaRPr lang="en-US"/>
        </a:p>
      </dgm:t>
    </dgm:pt>
    <dgm:pt modelId="{DFFCC0D2-157A-4866-8848-821E4F4C6299}" type="sibTrans" cxnId="{67E5C4C1-75E1-4FF9-ADE5-8F8F61FB8D20}">
      <dgm:prSet/>
      <dgm:spPr/>
      <dgm:t>
        <a:bodyPr/>
        <a:lstStyle/>
        <a:p>
          <a:endParaRPr lang="en-US"/>
        </a:p>
      </dgm:t>
    </dgm:pt>
    <dgm:pt modelId="{967EC1AF-1CEE-4834-893C-1DCF75EB7F7F}">
      <dgm:prSet phldrT="[Text]"/>
      <dgm:spPr>
        <a:solidFill>
          <a:srgbClr val="00B050"/>
        </a:solidFill>
      </dgm:spPr>
      <dgm:t>
        <a:bodyPr/>
        <a:lstStyle/>
        <a:p>
          <a:r>
            <a:rPr lang="en-US" dirty="0"/>
            <a:t>Data Analysis</a:t>
          </a:r>
        </a:p>
      </dgm:t>
    </dgm:pt>
    <dgm:pt modelId="{91EB3D99-7163-4649-A5D3-7ECF0319785C}" type="parTrans" cxnId="{0FD0AB28-6243-473C-8850-415539105FCF}">
      <dgm:prSet/>
      <dgm:spPr/>
      <dgm:t>
        <a:bodyPr/>
        <a:lstStyle/>
        <a:p>
          <a:endParaRPr lang="en-US"/>
        </a:p>
      </dgm:t>
    </dgm:pt>
    <dgm:pt modelId="{A0A3DEC2-D0AC-452A-9827-437A21DE4B50}" type="sibTrans" cxnId="{0FD0AB28-6243-473C-8850-415539105FCF}">
      <dgm:prSet/>
      <dgm:spPr/>
      <dgm:t>
        <a:bodyPr/>
        <a:lstStyle/>
        <a:p>
          <a:endParaRPr lang="en-US"/>
        </a:p>
      </dgm:t>
    </dgm:pt>
    <dgm:pt modelId="{354134FA-3AF7-4ED6-BE92-F8841C4E3964}" type="pres">
      <dgm:prSet presAssocID="{83B041BA-EEC0-410E-87D1-D892DA3DB058}" presName="Name0" presStyleCnt="0">
        <dgm:presLayoutVars>
          <dgm:dir/>
          <dgm:animLvl val="lvl"/>
          <dgm:resizeHandles val="exact"/>
        </dgm:presLayoutVars>
      </dgm:prSet>
      <dgm:spPr/>
    </dgm:pt>
    <dgm:pt modelId="{D81AA893-82C0-4A86-9AF0-E7596B27EE33}" type="pres">
      <dgm:prSet presAssocID="{92207C6C-FC4E-40B7-8995-34AD62AAAF9C}" presName="parTxOnly" presStyleLbl="node1" presStyleIdx="0" presStyleCnt="4">
        <dgm:presLayoutVars>
          <dgm:chMax val="0"/>
          <dgm:chPref val="0"/>
          <dgm:bulletEnabled val="1"/>
        </dgm:presLayoutVars>
      </dgm:prSet>
      <dgm:spPr/>
    </dgm:pt>
    <dgm:pt modelId="{9FDAFD3B-1BE1-46EC-9B69-DF263F1DECA4}" type="pres">
      <dgm:prSet presAssocID="{72E03A6B-0B33-42C9-ADD5-2998D0F245E4}" presName="parTxOnlySpace" presStyleCnt="0"/>
      <dgm:spPr/>
    </dgm:pt>
    <dgm:pt modelId="{389DE6A5-ED3E-4AAD-B994-D3C12C4D57FD}" type="pres">
      <dgm:prSet presAssocID="{1390EF23-E3CE-48D8-AEDC-B5408FC2920C}" presName="parTxOnly" presStyleLbl="node1" presStyleIdx="1" presStyleCnt="4">
        <dgm:presLayoutVars>
          <dgm:chMax val="0"/>
          <dgm:chPref val="0"/>
          <dgm:bulletEnabled val="1"/>
        </dgm:presLayoutVars>
      </dgm:prSet>
      <dgm:spPr/>
    </dgm:pt>
    <dgm:pt modelId="{CAF7417D-3AB4-4E94-B8CE-5323A702D273}" type="pres">
      <dgm:prSet presAssocID="{613773B9-5EBB-4B82-84CE-C07DC34DEEEB}" presName="parTxOnlySpace" presStyleCnt="0"/>
      <dgm:spPr/>
    </dgm:pt>
    <dgm:pt modelId="{60E6D290-81A5-4E28-B69C-C46F495EBE6B}" type="pres">
      <dgm:prSet presAssocID="{5069411F-F1D0-4034-A5F1-E510F3D76FAA}" presName="parTxOnly" presStyleLbl="node1" presStyleIdx="2" presStyleCnt="4">
        <dgm:presLayoutVars>
          <dgm:chMax val="0"/>
          <dgm:chPref val="0"/>
          <dgm:bulletEnabled val="1"/>
        </dgm:presLayoutVars>
      </dgm:prSet>
      <dgm:spPr/>
    </dgm:pt>
    <dgm:pt modelId="{80E3560F-0AC9-485D-B4D7-AE32FD82915E}" type="pres">
      <dgm:prSet presAssocID="{DFFCC0D2-157A-4866-8848-821E4F4C6299}" presName="parTxOnlySpace" presStyleCnt="0"/>
      <dgm:spPr/>
    </dgm:pt>
    <dgm:pt modelId="{D4A36CF9-9853-4D7D-A32A-C62C8061C165}" type="pres">
      <dgm:prSet presAssocID="{967EC1AF-1CEE-4834-893C-1DCF75EB7F7F}" presName="parTxOnly" presStyleLbl="node1" presStyleIdx="3" presStyleCnt="4">
        <dgm:presLayoutVars>
          <dgm:chMax val="0"/>
          <dgm:chPref val="0"/>
          <dgm:bulletEnabled val="1"/>
        </dgm:presLayoutVars>
      </dgm:prSet>
      <dgm:spPr/>
    </dgm:pt>
  </dgm:ptLst>
  <dgm:cxnLst>
    <dgm:cxn modelId="{503E004B-DB8F-4F9C-8314-1F6B4F30DE28}" srcId="{83B041BA-EEC0-410E-87D1-D892DA3DB058}" destId="{92207C6C-FC4E-40B7-8995-34AD62AAAF9C}" srcOrd="0" destOrd="0" parTransId="{E83AAE9F-0846-4783-9D5F-30C68E3D988C}" sibTransId="{72E03A6B-0B33-42C9-ADD5-2998D0F245E4}"/>
    <dgm:cxn modelId="{67E5C4C1-75E1-4FF9-ADE5-8F8F61FB8D20}" srcId="{83B041BA-EEC0-410E-87D1-D892DA3DB058}" destId="{5069411F-F1D0-4034-A5F1-E510F3D76FAA}" srcOrd="2" destOrd="0" parTransId="{593A227A-E432-49F4-8C95-6C29AEBE6084}" sibTransId="{DFFCC0D2-157A-4866-8848-821E4F4C6299}"/>
    <dgm:cxn modelId="{915F5490-6479-44D1-88E6-540A88EDC420}" srcId="{83B041BA-EEC0-410E-87D1-D892DA3DB058}" destId="{1390EF23-E3CE-48D8-AEDC-B5408FC2920C}" srcOrd="1" destOrd="0" parTransId="{BBC88B18-162B-4DF3-8B4F-3E7F50C76CCD}" sibTransId="{613773B9-5EBB-4B82-84CE-C07DC34DEEEB}"/>
    <dgm:cxn modelId="{EDBA5F3D-5CF7-4F15-8E33-DDD3563D6952}" type="presOf" srcId="{83B041BA-EEC0-410E-87D1-D892DA3DB058}" destId="{354134FA-3AF7-4ED6-BE92-F8841C4E3964}" srcOrd="0" destOrd="0" presId="urn:microsoft.com/office/officeart/2005/8/layout/chevron1"/>
    <dgm:cxn modelId="{5D278B4F-E7DF-4469-AF80-05946DD3F008}" type="presOf" srcId="{5069411F-F1D0-4034-A5F1-E510F3D76FAA}" destId="{60E6D290-81A5-4E28-B69C-C46F495EBE6B}" srcOrd="0" destOrd="0" presId="urn:microsoft.com/office/officeart/2005/8/layout/chevron1"/>
    <dgm:cxn modelId="{0FD0AB28-6243-473C-8850-415539105FCF}" srcId="{83B041BA-EEC0-410E-87D1-D892DA3DB058}" destId="{967EC1AF-1CEE-4834-893C-1DCF75EB7F7F}" srcOrd="3" destOrd="0" parTransId="{91EB3D99-7163-4649-A5D3-7ECF0319785C}" sibTransId="{A0A3DEC2-D0AC-452A-9827-437A21DE4B50}"/>
    <dgm:cxn modelId="{F5A8A9CF-797F-4560-B9DE-B700D5F162E8}" type="presOf" srcId="{1390EF23-E3CE-48D8-AEDC-B5408FC2920C}" destId="{389DE6A5-ED3E-4AAD-B994-D3C12C4D57FD}" srcOrd="0" destOrd="0" presId="urn:microsoft.com/office/officeart/2005/8/layout/chevron1"/>
    <dgm:cxn modelId="{E6782A20-D6AF-42B2-8DFC-137D463C7D4F}" type="presOf" srcId="{92207C6C-FC4E-40B7-8995-34AD62AAAF9C}" destId="{D81AA893-82C0-4A86-9AF0-E7596B27EE33}" srcOrd="0" destOrd="0" presId="urn:microsoft.com/office/officeart/2005/8/layout/chevron1"/>
    <dgm:cxn modelId="{19BB4CA3-20DB-4667-A1AE-DEC0156961FE}" type="presOf" srcId="{967EC1AF-1CEE-4834-893C-1DCF75EB7F7F}" destId="{D4A36CF9-9853-4D7D-A32A-C62C8061C165}" srcOrd="0" destOrd="0" presId="urn:microsoft.com/office/officeart/2005/8/layout/chevron1"/>
    <dgm:cxn modelId="{A6F8542D-EF5A-4FAC-AC51-F279D2C94E7F}" type="presParOf" srcId="{354134FA-3AF7-4ED6-BE92-F8841C4E3964}" destId="{D81AA893-82C0-4A86-9AF0-E7596B27EE33}" srcOrd="0" destOrd="0" presId="urn:microsoft.com/office/officeart/2005/8/layout/chevron1"/>
    <dgm:cxn modelId="{CC1937BD-B505-4C1B-94B4-440A0453C4FF}" type="presParOf" srcId="{354134FA-3AF7-4ED6-BE92-F8841C4E3964}" destId="{9FDAFD3B-1BE1-46EC-9B69-DF263F1DECA4}" srcOrd="1" destOrd="0" presId="urn:microsoft.com/office/officeart/2005/8/layout/chevron1"/>
    <dgm:cxn modelId="{180838C5-CDA0-4A25-872E-CFE1D224539E}" type="presParOf" srcId="{354134FA-3AF7-4ED6-BE92-F8841C4E3964}" destId="{389DE6A5-ED3E-4AAD-B994-D3C12C4D57FD}" srcOrd="2" destOrd="0" presId="urn:microsoft.com/office/officeart/2005/8/layout/chevron1"/>
    <dgm:cxn modelId="{D3846BE2-4D93-4CFC-B19D-FCC1716C3168}" type="presParOf" srcId="{354134FA-3AF7-4ED6-BE92-F8841C4E3964}" destId="{CAF7417D-3AB4-4E94-B8CE-5323A702D273}" srcOrd="3" destOrd="0" presId="urn:microsoft.com/office/officeart/2005/8/layout/chevron1"/>
    <dgm:cxn modelId="{116EF357-63FE-41BB-B1F5-DD48D47DF139}" type="presParOf" srcId="{354134FA-3AF7-4ED6-BE92-F8841C4E3964}" destId="{60E6D290-81A5-4E28-B69C-C46F495EBE6B}" srcOrd="4" destOrd="0" presId="urn:microsoft.com/office/officeart/2005/8/layout/chevron1"/>
    <dgm:cxn modelId="{0C605380-B8E9-404A-A68D-993534D4C32D}" type="presParOf" srcId="{354134FA-3AF7-4ED6-BE92-F8841C4E3964}" destId="{80E3560F-0AC9-485D-B4D7-AE32FD82915E}" srcOrd="5" destOrd="0" presId="urn:microsoft.com/office/officeart/2005/8/layout/chevron1"/>
    <dgm:cxn modelId="{64500763-B495-4062-A1CB-1B4EC786085E}" type="presParOf" srcId="{354134FA-3AF7-4ED6-BE92-F8841C4E3964}" destId="{D4A36CF9-9853-4D7D-A32A-C62C8061C165}"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1AA893-82C0-4A86-9AF0-E7596B27EE33}">
      <dsp:nvSpPr>
        <dsp:cNvPr id="0" name=""/>
        <dsp:cNvSpPr/>
      </dsp:nvSpPr>
      <dsp:spPr>
        <a:xfrm>
          <a:off x="3770" y="246856"/>
          <a:ext cx="2194718" cy="877887"/>
        </a:xfrm>
        <a:prstGeom prst="chevron">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dirty="0"/>
            <a:t>Data import into appropriate data types</a:t>
          </a:r>
        </a:p>
      </dsp:txBody>
      <dsp:txXfrm>
        <a:off x="442714" y="246856"/>
        <a:ext cx="1316831" cy="877887"/>
      </dsp:txXfrm>
    </dsp:sp>
    <dsp:sp modelId="{389DE6A5-ED3E-4AAD-B994-D3C12C4D57FD}">
      <dsp:nvSpPr>
        <dsp:cNvPr id="0" name=""/>
        <dsp:cNvSpPr/>
      </dsp:nvSpPr>
      <dsp:spPr>
        <a:xfrm>
          <a:off x="1979017" y="246856"/>
          <a:ext cx="2194718" cy="877887"/>
        </a:xfrm>
        <a:prstGeom prst="chevron">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dirty="0"/>
            <a:t>Data Exploration</a:t>
          </a:r>
        </a:p>
      </dsp:txBody>
      <dsp:txXfrm>
        <a:off x="2417961" y="246856"/>
        <a:ext cx="1316831" cy="877887"/>
      </dsp:txXfrm>
    </dsp:sp>
    <dsp:sp modelId="{60E6D290-81A5-4E28-B69C-C46F495EBE6B}">
      <dsp:nvSpPr>
        <dsp:cNvPr id="0" name=""/>
        <dsp:cNvSpPr/>
      </dsp:nvSpPr>
      <dsp:spPr>
        <a:xfrm>
          <a:off x="3954264" y="246856"/>
          <a:ext cx="2194718" cy="877887"/>
        </a:xfrm>
        <a:prstGeom prst="chevron">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dirty="0"/>
            <a:t>Data Visualization</a:t>
          </a:r>
        </a:p>
      </dsp:txBody>
      <dsp:txXfrm>
        <a:off x="4393208" y="246856"/>
        <a:ext cx="1316831" cy="877887"/>
      </dsp:txXfrm>
    </dsp:sp>
    <dsp:sp modelId="{D4A36CF9-9853-4D7D-A32A-C62C8061C165}">
      <dsp:nvSpPr>
        <dsp:cNvPr id="0" name=""/>
        <dsp:cNvSpPr/>
      </dsp:nvSpPr>
      <dsp:spPr>
        <a:xfrm>
          <a:off x="5929510" y="246856"/>
          <a:ext cx="2194718" cy="877887"/>
        </a:xfrm>
        <a:prstGeom prst="chevron">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dirty="0"/>
            <a:t>Data Analysis</a:t>
          </a:r>
        </a:p>
      </dsp:txBody>
      <dsp:txXfrm>
        <a:off x="6368454" y="246856"/>
        <a:ext cx="1316831" cy="877887"/>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993C83-2184-4286-ABE1-941A40B40C8F}" type="datetimeFigureOut">
              <a:rPr lang="en-US" smtClean="0"/>
              <a:pPr/>
              <a:t>7/18/2016</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7603001-E0F2-47E5-A338-816CC267AF60}" type="slidenum">
              <a:rPr lang="en-US" smtClean="0"/>
              <a:pPr/>
              <a:t>‹#›</a:t>
            </a:fld>
            <a:endParaRPr lang="en-US" dirty="0"/>
          </a:p>
        </p:txBody>
      </p:sp>
    </p:spTree>
    <p:extLst>
      <p:ext uri="{BB962C8B-B14F-4D97-AF65-F5344CB8AC3E}">
        <p14:creationId xmlns:p14="http://schemas.microsoft.com/office/powerpoint/2010/main" val="2153657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53241F-7ED4-45AC-844C-15DB0D5F9CCD}" type="datetimeFigureOut">
              <a:rPr lang="en-US" smtClean="0"/>
              <a:pPr/>
              <a:t>7/18/2016</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D73B8C3-A209-4A55-9261-22C2A02B3159}" type="slidenum">
              <a:rPr lang="en-US" smtClean="0"/>
              <a:pPr/>
              <a:t>‹#›</a:t>
            </a:fld>
            <a:endParaRPr lang="en-US" dirty="0"/>
          </a:p>
        </p:txBody>
      </p:sp>
    </p:spTree>
    <p:extLst>
      <p:ext uri="{BB962C8B-B14F-4D97-AF65-F5344CB8AC3E}">
        <p14:creationId xmlns:p14="http://schemas.microsoft.com/office/powerpoint/2010/main" val="1744081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mathworks.com/products/compiler/"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6"/>
          <p:cNvSpPr>
            <a:spLocks noGrp="1" noChangeArrowheads="1"/>
          </p:cNvSpPr>
          <p:nvPr>
            <p:ph type="ftr" sz="quarter" idx="4"/>
          </p:nvPr>
        </p:nvSpPr>
        <p:spPr>
          <a:noFill/>
        </p:spPr>
        <p:txBody>
          <a:bodyPr/>
          <a:lstStyle/>
          <a:p>
            <a:r>
              <a:rPr lang="en-US" dirty="0"/>
              <a:t>The MathWorks</a:t>
            </a:r>
          </a:p>
        </p:txBody>
      </p:sp>
      <p:sp>
        <p:nvSpPr>
          <p:cNvPr id="36867" name="Rectangle 7"/>
          <p:cNvSpPr>
            <a:spLocks noGrp="1" noChangeArrowheads="1"/>
          </p:cNvSpPr>
          <p:nvPr>
            <p:ph type="sldNum" sz="quarter" idx="5"/>
          </p:nvPr>
        </p:nvSpPr>
        <p:spPr>
          <a:noFill/>
        </p:spPr>
        <p:txBody>
          <a:bodyPr/>
          <a:lstStyle/>
          <a:p>
            <a:fld id="{AB4A7730-780E-4666-A21D-345641465185}" type="slidenum">
              <a:rPr lang="en-US"/>
              <a:pPr/>
              <a:t>3</a:t>
            </a:fld>
            <a:endParaRPr lang="en-US" dirty="0"/>
          </a:p>
        </p:txBody>
      </p:sp>
      <p:sp>
        <p:nvSpPr>
          <p:cNvPr id="36868" name="Rectangle 2"/>
          <p:cNvSpPr>
            <a:spLocks noGrp="1" noRot="1" noChangeAspect="1" noChangeArrowheads="1" noTextEdit="1"/>
          </p:cNvSpPr>
          <p:nvPr>
            <p:ph type="sldImg"/>
          </p:nvPr>
        </p:nvSpPr>
        <p:spPr>
          <a:ln/>
        </p:spPr>
      </p:sp>
      <p:sp>
        <p:nvSpPr>
          <p:cNvPr id="36869"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210201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h5disp</a:t>
            </a:r>
            <a:r>
              <a:rPr lang="en-US" baseline="0" dirty="0"/>
              <a:t> maps to h5dump</a:t>
            </a:r>
          </a:p>
          <a:p>
            <a:endParaRPr lang="en-US" baseline="0" dirty="0"/>
          </a:p>
          <a:p>
            <a:r>
              <a:rPr lang="en-US" baseline="0" dirty="0"/>
              <a:t>try, catch</a:t>
            </a:r>
          </a:p>
          <a:p>
            <a:endParaRPr lang="en-US" baseline="0" dirty="0"/>
          </a:p>
          <a:p>
            <a:r>
              <a:rPr lang="en-US" baseline="0" dirty="0"/>
              <a:t>don’t have to recompile your code to play with the lower level interfaces</a:t>
            </a:r>
          </a:p>
          <a:p>
            <a:endParaRPr lang="en-US" baseline="0" dirty="0"/>
          </a:p>
          <a:p>
            <a:r>
              <a:rPr lang="en-US" baseline="0" dirty="0"/>
              <a:t>Run code as you type it</a:t>
            </a:r>
            <a:endParaRPr lang="en-US" dirty="0"/>
          </a:p>
        </p:txBody>
      </p:sp>
      <p:sp>
        <p:nvSpPr>
          <p:cNvPr id="4" name="Slide Number Placeholder 3"/>
          <p:cNvSpPr>
            <a:spLocks noGrp="1"/>
          </p:cNvSpPr>
          <p:nvPr>
            <p:ph type="sldNum" sz="quarter" idx="10"/>
          </p:nvPr>
        </p:nvSpPr>
        <p:spPr/>
        <p:txBody>
          <a:bodyPr/>
          <a:lstStyle/>
          <a:p>
            <a:fld id="{AD73B8C3-A209-4A55-9261-22C2A02B3159}" type="slidenum">
              <a:rPr lang="en-US" smtClean="0"/>
              <a:pPr/>
              <a:t>5</a:t>
            </a:fld>
            <a:endParaRPr lang="en-US" dirty="0"/>
          </a:p>
        </p:txBody>
      </p:sp>
    </p:spTree>
    <p:extLst>
      <p:ext uri="{BB962C8B-B14F-4D97-AF65-F5344CB8AC3E}">
        <p14:creationId xmlns:p14="http://schemas.microsoft.com/office/powerpoint/2010/main" val="594709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ncdisp</a:t>
            </a:r>
            <a:r>
              <a:rPr lang="en-US" baseline="0" dirty="0"/>
              <a:t> maps to ncdump</a:t>
            </a:r>
            <a:endParaRPr lang="en-US" dirty="0"/>
          </a:p>
        </p:txBody>
      </p:sp>
      <p:sp>
        <p:nvSpPr>
          <p:cNvPr id="4" name="Slide Number Placeholder 3"/>
          <p:cNvSpPr>
            <a:spLocks noGrp="1"/>
          </p:cNvSpPr>
          <p:nvPr>
            <p:ph type="sldNum" sz="quarter" idx="10"/>
          </p:nvPr>
        </p:nvSpPr>
        <p:spPr/>
        <p:txBody>
          <a:bodyPr/>
          <a:lstStyle/>
          <a:p>
            <a:fld id="{AD73B8C3-A209-4A55-9261-22C2A02B3159}" type="slidenum">
              <a:rPr lang="en-US" smtClean="0"/>
              <a:pPr/>
              <a:t>6</a:t>
            </a:fld>
            <a:endParaRPr lang="en-US" dirty="0"/>
          </a:p>
        </p:txBody>
      </p:sp>
    </p:spTree>
    <p:extLst>
      <p:ext uri="{BB962C8B-B14F-4D97-AF65-F5344CB8AC3E}">
        <p14:creationId xmlns:p14="http://schemas.microsoft.com/office/powerpoint/2010/main" val="5008118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Big data</a:t>
            </a:r>
            <a:r>
              <a:rPr lang="en-US" baseline="0" dirty="0"/>
              <a:t> means many different things to different users. </a:t>
            </a:r>
            <a:r>
              <a:rPr lang="en-US" dirty="0"/>
              <a:t>MATLAB provides</a:t>
            </a:r>
            <a:r>
              <a:rPr lang="en-US" baseline="0" dirty="0"/>
              <a:t> numerous capabilities for processing data that is too cumbersome for the desktop, as well for supporting big data systems such as Hadoop:</a:t>
            </a:r>
          </a:p>
          <a:p>
            <a:endParaRPr lang="en-US" baseline="0" dirty="0"/>
          </a:p>
          <a:p>
            <a:r>
              <a:rPr lang="en-US" baseline="0" dirty="0"/>
              <a:t>64 bit processors along with memory mapped and disk variables optimize processing on the desktop, while databases and our new datastore functionality allow for analyzing your data in segments.</a:t>
            </a:r>
          </a:p>
          <a:p>
            <a:endParaRPr lang="en-US" baseline="0" dirty="0"/>
          </a:p>
          <a:p>
            <a:r>
              <a:rPr lang="en-US" baseline="0" dirty="0"/>
              <a:t>MATLAB also provides for various programming constructs to address the wide variety of data characteristics. Use system objects for stream processing, process images using block processing techniques, process your data in parallel or on GPUs using distributed arrays or the new Mapreduce framework in MATLAB to further enhance the speed of analysis and the volume of data which can be analyzed.</a:t>
            </a:r>
          </a:p>
          <a:p>
            <a:endParaRPr lang="en-US" baseline="0" dirty="0"/>
          </a:p>
          <a:p>
            <a:r>
              <a:rPr lang="en-US" baseline="0" dirty="0"/>
              <a:t>Theses capabilities will let you analyze big data on your desktop, and if more processing power or workspace is needed scale to a cluster. If your data happens to reside in the big data platform Hadoop, we have some new features to allow MATLAB to interoperate with this big data platform.</a:t>
            </a:r>
            <a:endParaRPr lang="en-US" dirty="0"/>
          </a:p>
        </p:txBody>
      </p:sp>
      <p:sp>
        <p:nvSpPr>
          <p:cNvPr id="4" name="Slide Number Placeholder 3"/>
          <p:cNvSpPr>
            <a:spLocks noGrp="1"/>
          </p:cNvSpPr>
          <p:nvPr>
            <p:ph type="sldNum" sz="quarter" idx="10"/>
          </p:nvPr>
        </p:nvSpPr>
        <p:spPr/>
        <p:txBody>
          <a:bodyPr/>
          <a:lstStyle/>
          <a:p>
            <a:fld id="{AD73B8C3-A209-4A55-9261-22C2A02B3159}" type="slidenum">
              <a:rPr lang="en-US" smtClean="0"/>
              <a:pPr/>
              <a:t>8</a:t>
            </a:fld>
            <a:endParaRPr lang="en-US" dirty="0"/>
          </a:p>
        </p:txBody>
      </p:sp>
    </p:spTree>
    <p:extLst>
      <p:ext uri="{BB962C8B-B14F-4D97-AF65-F5344CB8AC3E}">
        <p14:creationId xmlns:p14="http://schemas.microsoft.com/office/powerpoint/2010/main" val="34641579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6843">
              <a:defRPr/>
            </a:pPr>
            <a:r>
              <a:rPr lang="en-US" b="0" dirty="0"/>
              <a:t>Datastore provides a straightforward</a:t>
            </a:r>
            <a:r>
              <a:rPr lang="en-US" b="0" baseline="0" dirty="0"/>
              <a:t> way to access big data that consists of a single text or image file or a large collection of such files.</a:t>
            </a:r>
            <a:endParaRPr lang="en-US" b="0" dirty="0"/>
          </a:p>
          <a:p>
            <a:pPr lvl="1"/>
            <a:endParaRPr lang="en-US" b="1" dirty="0"/>
          </a:p>
          <a:p>
            <a:pPr marL="628650" lvl="1" indent="-171450">
              <a:buFont typeface="Arial" panose="020B0604020202020204" pitchFamily="34" charset="0"/>
              <a:buChar char="•"/>
            </a:pPr>
            <a:r>
              <a:rPr lang="en-US" dirty="0"/>
              <a:t>Point</a:t>
            </a:r>
            <a:r>
              <a:rPr lang="en-US" baseline="0" dirty="0"/>
              <a:t> the datastore to a folder or u</a:t>
            </a:r>
            <a:r>
              <a:rPr lang="en-US" dirty="0"/>
              <a:t>se wildcards to specify all the files in a given directory</a:t>
            </a:r>
          </a:p>
          <a:p>
            <a:pPr marL="628650" lvl="1" indent="-171450">
              <a:buFont typeface="Arial" panose="020B0604020202020204" pitchFamily="34" charset="0"/>
              <a:buChar char="•"/>
            </a:pPr>
            <a:endParaRPr lang="en-US" dirty="0"/>
          </a:p>
          <a:p>
            <a:pPr marL="628650" lvl="1" indent="-171450">
              <a:buFont typeface="Arial" panose="020B0604020202020204" pitchFamily="34" charset="0"/>
              <a:buChar char="•"/>
            </a:pPr>
            <a:r>
              <a:rPr lang="en-US" dirty="0"/>
              <a:t>Preview a</a:t>
            </a:r>
            <a:r>
              <a:rPr lang="en-US" baseline="0" dirty="0"/>
              <a:t> subset of the data for easy exploration</a:t>
            </a:r>
            <a:endParaRPr lang="en-US" dirty="0"/>
          </a:p>
          <a:p>
            <a:pPr marL="628650" lvl="1" indent="-171450">
              <a:buFont typeface="Arial" panose="020B0604020202020204" pitchFamily="34" charset="0"/>
              <a:buChar char="•"/>
            </a:pPr>
            <a:endParaRPr lang="en-US" dirty="0"/>
          </a:p>
          <a:p>
            <a:pPr marL="628650" lvl="1" indent="-171450">
              <a:buFont typeface="Arial" panose="020B0604020202020204" pitchFamily="34" charset="0"/>
              <a:buChar char="•"/>
            </a:pPr>
            <a:r>
              <a:rPr lang="en-US" dirty="0"/>
              <a:t>Identify columns to import using column names, and specify the</a:t>
            </a:r>
            <a:r>
              <a:rPr lang="en-US" baseline="0" dirty="0"/>
              <a:t> </a:t>
            </a:r>
            <a:r>
              <a:rPr lang="en-US" dirty="0"/>
              <a:t>format for each column of interest</a:t>
            </a:r>
          </a:p>
          <a:p>
            <a:pPr marL="171450" indent="-171450" defTabSz="936843">
              <a:buFont typeface="Arial" panose="020B0604020202020204" pitchFamily="34" charset="0"/>
              <a:buChar char="•"/>
              <a:defRPr/>
            </a:pPr>
            <a:endParaRPr lang="en-US" baseline="0" dirty="0">
              <a:latin typeface="Arial"/>
              <a:cs typeface="Arial"/>
            </a:endParaRPr>
          </a:p>
          <a:p>
            <a:pPr marL="628650" lvl="1" indent="-171450" defTabSz="936843">
              <a:buFont typeface="Arial" panose="020B0604020202020204" pitchFamily="34" charset="0"/>
              <a:buChar char="•"/>
              <a:defRPr/>
            </a:pPr>
            <a:r>
              <a:rPr lang="en-US" dirty="0"/>
              <a:t>Step through files a chunk at a time</a:t>
            </a:r>
            <a:endParaRPr lang="en-US" baseline="0" dirty="0">
              <a:latin typeface="Arial"/>
              <a:cs typeface="Arial"/>
            </a:endParaRPr>
          </a:p>
        </p:txBody>
      </p:sp>
      <p:sp>
        <p:nvSpPr>
          <p:cNvPr id="4" name="Slide Number Placeholder 3"/>
          <p:cNvSpPr>
            <a:spLocks noGrp="1"/>
          </p:cNvSpPr>
          <p:nvPr>
            <p:ph type="sldNum" sz="quarter" idx="10"/>
          </p:nvPr>
        </p:nvSpPr>
        <p:spPr/>
        <p:txBody>
          <a:bodyPr/>
          <a:lstStyle/>
          <a:p>
            <a:fld id="{AD73B8C3-A209-4A55-9261-22C2A02B3159}" type="slidenum">
              <a:rPr lang="en-US" smtClean="0"/>
              <a:pPr/>
              <a:t>10</a:t>
            </a:fld>
            <a:endParaRPr lang="en-US" dirty="0"/>
          </a:p>
        </p:txBody>
      </p:sp>
    </p:spTree>
    <p:extLst>
      <p:ext uri="{BB962C8B-B14F-4D97-AF65-F5344CB8AC3E}">
        <p14:creationId xmlns:p14="http://schemas.microsoft.com/office/powerpoint/2010/main" val="27354353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a:t>MapReduce is a powerful</a:t>
            </a:r>
            <a:r>
              <a:rPr lang="en-US" sz="1200" baseline="0" dirty="0"/>
              <a:t> </a:t>
            </a:r>
            <a:r>
              <a:rPr lang="en-US" dirty="0"/>
              <a:t>programming technique for applying filtering, statistics and other general analysis methods to big data.</a:t>
            </a:r>
            <a:endParaRPr lang="en-US" baseline="0" dirty="0"/>
          </a:p>
          <a:p>
            <a:endParaRPr lang="en-US" sz="120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You</a:t>
            </a:r>
            <a:r>
              <a:rPr lang="en-US" sz="1200" baseline="0" dirty="0"/>
              <a:t> can use mapreduce on your desktop machine for applications where the intermediate results of your analysis will not fit into memory, when the analysis is being done on many keys, or to develop algorithms for later use on data stored in HDFS, Hadoop Distributed File System.</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aseline="0" dirty="0"/>
          </a:p>
          <a:p>
            <a:r>
              <a:rPr lang="en-US" dirty="0"/>
              <a:t>You can execute MATLAB MapReduce based algorithms within Hadoop MapReduce, using MATLAB Distributed Computing Server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You</a:t>
            </a:r>
            <a:r>
              <a:rPr lang="en-US" baseline="0" dirty="0"/>
              <a:t> can p</a:t>
            </a:r>
            <a:r>
              <a:rPr lang="en-US" dirty="0"/>
              <a:t>ackage MapReduce based algorithms for deploying to production Hadoop systems, using </a:t>
            </a:r>
            <a:r>
              <a:rPr lang="en-US" dirty="0">
                <a:hlinkClick r:id="rId3"/>
              </a:rPr>
              <a:t>MATLAB Compiler™</a:t>
            </a:r>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10"/>
          </p:nvPr>
        </p:nvSpPr>
        <p:spPr/>
        <p:txBody>
          <a:bodyPr/>
          <a:lstStyle/>
          <a:p>
            <a:fld id="{AD73B8C3-A209-4A55-9261-22C2A02B3159}" type="slidenum">
              <a:rPr lang="en-US" smtClean="0"/>
              <a:pPr/>
              <a:t>11</a:t>
            </a:fld>
            <a:endParaRPr lang="en-US" dirty="0"/>
          </a:p>
        </p:txBody>
      </p:sp>
    </p:spTree>
    <p:extLst>
      <p:ext uri="{BB962C8B-B14F-4D97-AF65-F5344CB8AC3E}">
        <p14:creationId xmlns:p14="http://schemas.microsoft.com/office/powerpoint/2010/main" val="14096916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917" indent="-174917">
              <a:buFont typeface="Arial" panose="020B0604020202020204" pitchFamily="34" charset="0"/>
              <a:buChar char="•"/>
            </a:pPr>
            <a:r>
              <a:rPr lang="en-US" dirty="0"/>
              <a:t>Customer’s point of view,</a:t>
            </a:r>
            <a:r>
              <a:rPr lang="en-US" baseline="0" dirty="0"/>
              <a:t> </a:t>
            </a:r>
            <a:r>
              <a:rPr lang="en-US" dirty="0"/>
              <a:t>especially if talking </a:t>
            </a:r>
            <a:r>
              <a:rPr lang="en-US" baseline="0" dirty="0"/>
              <a:t>to </a:t>
            </a:r>
            <a:r>
              <a:rPr lang="en-US" dirty="0"/>
              <a:t>IT/Enterprise Archiect</a:t>
            </a:r>
            <a:endParaRPr lang="en-US" baseline="0" dirty="0"/>
          </a:p>
          <a:p>
            <a:pPr marL="174917" indent="-174917">
              <a:buFont typeface="Arial" panose="020B0604020202020204" pitchFamily="34" charset="0"/>
              <a:buChar char="•"/>
            </a:pPr>
            <a:r>
              <a:rPr lang="en-US" dirty="0"/>
              <a:t>The key thing to take away from this slide is that there are many other companies in this space, but most of them should be considered complimentary to what we offer.</a:t>
            </a:r>
            <a:endParaRPr lang="en-US" baseline="0" dirty="0"/>
          </a:p>
          <a:p>
            <a:pPr marL="174917" indent="-174917">
              <a:buFont typeface="Arial" panose="020B0604020202020204" pitchFamily="34" charset="0"/>
              <a:buChar char="•"/>
            </a:pPr>
            <a:r>
              <a:rPr lang="en-US" dirty="0"/>
              <a:t>Only a few are competitive: R, Python, SAS</a:t>
            </a:r>
          </a:p>
          <a:p>
            <a:pPr marL="174917" indent="-174917">
              <a:buFont typeface="Arial" panose="020B0604020202020204" pitchFamily="34" charset="0"/>
              <a:buChar char="•"/>
            </a:pPr>
            <a:r>
              <a:rPr lang="en-US" dirty="0"/>
              <a:t>In </a:t>
            </a:r>
            <a:r>
              <a:rPr lang="en-US" baseline="0" dirty="0"/>
              <a:t>the </a:t>
            </a:r>
            <a:r>
              <a:rPr lang="en-US" dirty="0"/>
              <a:t>data </a:t>
            </a:r>
            <a:r>
              <a:rPr lang="en-US" baseline="0" dirty="0"/>
              <a:t>layer</a:t>
            </a:r>
            <a:r>
              <a:rPr lang="en-US" dirty="0"/>
              <a:t>, have</a:t>
            </a:r>
            <a:r>
              <a:rPr lang="en-US" baseline="0" dirty="0"/>
              <a:t> the </a:t>
            </a:r>
            <a:r>
              <a:rPr lang="en-US" dirty="0"/>
              <a:t>big data vendors, </a:t>
            </a:r>
            <a:r>
              <a:rPr lang="en-US" baseline="0" dirty="0"/>
              <a:t>data </a:t>
            </a:r>
            <a:r>
              <a:rPr lang="en-US" dirty="0"/>
              <a:t>warehouse vendors, …</a:t>
            </a:r>
          </a:p>
          <a:p>
            <a:pPr marL="641353" lvl="1" indent="-174917">
              <a:buFont typeface="Arial" panose="020B0604020202020204" pitchFamily="34" charset="0"/>
              <a:buChar char="•"/>
            </a:pPr>
            <a:r>
              <a:rPr lang="en-US" dirty="0"/>
              <a:t>Story here is that we can work </a:t>
            </a:r>
            <a:r>
              <a:rPr lang="en-US" baseline="0" dirty="0"/>
              <a:t>with </a:t>
            </a:r>
            <a:r>
              <a:rPr lang="en-US" dirty="0"/>
              <a:t>customers </a:t>
            </a:r>
            <a:r>
              <a:rPr lang="en-US" baseline="0" dirty="0"/>
              <a:t>to </a:t>
            </a:r>
            <a:r>
              <a:rPr lang="en-US" dirty="0"/>
              <a:t>help them integrate with these</a:t>
            </a:r>
          </a:p>
          <a:p>
            <a:pPr marL="174917" indent="-174917">
              <a:buFont typeface="Arial" panose="020B0604020202020204" pitchFamily="34" charset="0"/>
              <a:buChar char="•"/>
            </a:pPr>
            <a:r>
              <a:rPr lang="en-US" dirty="0"/>
              <a:t>Similar for the presentation layer…</a:t>
            </a:r>
          </a:p>
        </p:txBody>
      </p:sp>
      <p:sp>
        <p:nvSpPr>
          <p:cNvPr id="4" name="Slide Number Placeholder 3"/>
          <p:cNvSpPr>
            <a:spLocks noGrp="1"/>
          </p:cNvSpPr>
          <p:nvPr>
            <p:ph type="sldNum" sz="quarter" idx="10"/>
          </p:nvPr>
        </p:nvSpPr>
        <p:spPr/>
        <p:txBody>
          <a:bodyPr/>
          <a:lstStyle/>
          <a:p>
            <a:fld id="{AD73B8C3-A209-4A55-9261-22C2A02B3159}" type="slidenum">
              <a:rPr lang="en-US" smtClean="0"/>
              <a:pPr/>
              <a:t>13</a:t>
            </a:fld>
            <a:endParaRPr lang="en-US" dirty="0"/>
          </a:p>
        </p:txBody>
      </p:sp>
    </p:spTree>
    <p:extLst>
      <p:ext uri="{BB962C8B-B14F-4D97-AF65-F5344CB8AC3E}">
        <p14:creationId xmlns:p14="http://schemas.microsoft.com/office/powerpoint/2010/main" val="14054314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Background" descr="bluemesh.jpg"/>
          <p:cNvPicPr>
            <a:picLocks noChangeAspect="1"/>
          </p:cNvPicPr>
          <p:nvPr userDrawn="1"/>
        </p:nvPicPr>
        <p:blipFill>
          <a:blip r:embed="rId2" cstate="print"/>
          <a:stretch>
            <a:fillRect/>
          </a:stretch>
        </p:blipFill>
        <p:spPr>
          <a:xfrm>
            <a:off x="-4067" y="1287"/>
            <a:ext cx="12209092" cy="6856713"/>
          </a:xfrm>
          <a:prstGeom prst="rect">
            <a:avLst/>
          </a:prstGeom>
        </p:spPr>
      </p:pic>
      <p:sp>
        <p:nvSpPr>
          <p:cNvPr id="21" name="Title"/>
          <p:cNvSpPr>
            <a:spLocks noGrp="1"/>
          </p:cNvSpPr>
          <p:nvPr>
            <p:ph type="ctrTitle"/>
          </p:nvPr>
        </p:nvSpPr>
        <p:spPr>
          <a:xfrm>
            <a:off x="914400" y="914400"/>
            <a:ext cx="10363200" cy="1828800"/>
          </a:xfrm>
        </p:spPr>
        <p:txBody>
          <a:bodyPr/>
          <a:lstStyle>
            <a:lvl1pPr algn="l">
              <a:defRPr sz="3200">
                <a:solidFill>
                  <a:schemeClr val="tx2"/>
                </a:solidFill>
              </a:defRPr>
            </a:lvl1pPr>
          </a:lstStyle>
          <a:p>
            <a:r>
              <a:rPr lang="en-US"/>
              <a:t>Click to edit Master title style</a:t>
            </a:r>
            <a:endParaRPr lang="en-US" dirty="0"/>
          </a:p>
        </p:txBody>
      </p:sp>
      <p:sp>
        <p:nvSpPr>
          <p:cNvPr id="22" name="Subtitle"/>
          <p:cNvSpPr>
            <a:spLocks noGrp="1"/>
          </p:cNvSpPr>
          <p:nvPr>
            <p:ph type="subTitle" idx="1"/>
          </p:nvPr>
        </p:nvSpPr>
        <p:spPr>
          <a:xfrm>
            <a:off x="914400" y="3203579"/>
            <a:ext cx="10363200" cy="987425"/>
          </a:xfrm>
        </p:spPr>
        <p:txBody>
          <a:bodyPr>
            <a:normAutofit/>
          </a:bodyPr>
          <a:lstStyle>
            <a:lvl1pPr marL="0" indent="0" algn="l">
              <a:buNone/>
              <a:defRPr sz="1604" b="1">
                <a:solidFill>
                  <a:schemeClr val="tx1"/>
                </a:solidFill>
              </a:defRPr>
            </a:lvl1pPr>
            <a:lvl2pPr marL="458340" indent="0" algn="ctr">
              <a:buNone/>
              <a:defRPr>
                <a:solidFill>
                  <a:schemeClr val="tx1">
                    <a:tint val="75000"/>
                  </a:schemeClr>
                </a:solidFill>
              </a:defRPr>
            </a:lvl2pPr>
            <a:lvl3pPr marL="916680" indent="0" algn="ctr">
              <a:buNone/>
              <a:defRPr>
                <a:solidFill>
                  <a:schemeClr val="tx1">
                    <a:tint val="75000"/>
                  </a:schemeClr>
                </a:solidFill>
              </a:defRPr>
            </a:lvl3pPr>
            <a:lvl4pPr marL="1375020" indent="0" algn="ctr">
              <a:buNone/>
              <a:defRPr>
                <a:solidFill>
                  <a:schemeClr val="tx1">
                    <a:tint val="75000"/>
                  </a:schemeClr>
                </a:solidFill>
              </a:defRPr>
            </a:lvl4pPr>
            <a:lvl5pPr marL="1833361" indent="0" algn="ctr">
              <a:buNone/>
              <a:defRPr>
                <a:solidFill>
                  <a:schemeClr val="tx1">
                    <a:tint val="75000"/>
                  </a:schemeClr>
                </a:solidFill>
              </a:defRPr>
            </a:lvl5pPr>
            <a:lvl6pPr marL="2291701" indent="0" algn="ctr">
              <a:buNone/>
              <a:defRPr>
                <a:solidFill>
                  <a:schemeClr val="tx1">
                    <a:tint val="75000"/>
                  </a:schemeClr>
                </a:solidFill>
              </a:defRPr>
            </a:lvl6pPr>
            <a:lvl7pPr marL="2750041" indent="0" algn="ctr">
              <a:buNone/>
              <a:defRPr>
                <a:solidFill>
                  <a:schemeClr val="tx1">
                    <a:tint val="75000"/>
                  </a:schemeClr>
                </a:solidFill>
              </a:defRPr>
            </a:lvl7pPr>
            <a:lvl8pPr marL="3208381" indent="0" algn="ctr">
              <a:buNone/>
              <a:defRPr>
                <a:solidFill>
                  <a:schemeClr val="tx1">
                    <a:tint val="75000"/>
                  </a:schemeClr>
                </a:solidFill>
              </a:defRPr>
            </a:lvl8pPr>
            <a:lvl9pPr marL="3666721" indent="0" algn="ctr">
              <a:buNone/>
              <a:defRPr>
                <a:solidFill>
                  <a:schemeClr val="tx1">
                    <a:tint val="75000"/>
                  </a:schemeClr>
                </a:solidFill>
              </a:defRPr>
            </a:lvl9pPr>
          </a:lstStyle>
          <a:p>
            <a:r>
              <a:rPr lang="en-US"/>
              <a:t>Click to edit Master subtitle style</a:t>
            </a:r>
            <a:endParaRPr lang="en-US" dirty="0"/>
          </a:p>
        </p:txBody>
      </p:sp>
      <p:sp>
        <p:nvSpPr>
          <p:cNvPr id="23" name="Copyright"/>
          <p:cNvSpPr txBox="1"/>
          <p:nvPr userDrawn="1"/>
        </p:nvSpPr>
        <p:spPr>
          <a:xfrm>
            <a:off x="10227052" y="6527632"/>
            <a:ext cx="2438400" cy="246221"/>
          </a:xfrm>
          <a:prstGeom prst="rect">
            <a:avLst/>
          </a:prstGeom>
          <a:noFill/>
        </p:spPr>
        <p:txBody>
          <a:bodyPr wrap="square" rtlCol="0">
            <a:spAutoFit/>
          </a:bodyPr>
          <a:lstStyle/>
          <a:p>
            <a:r>
              <a:rPr lang="en-US" sz="1003" dirty="0">
                <a:solidFill>
                  <a:schemeClr val="bg1"/>
                </a:solidFill>
                <a:latin typeface="Arial" pitchFamily="34" charset="0"/>
                <a:cs typeface="Arial" pitchFamily="34" charset="0"/>
              </a:rPr>
              <a:t>© 2016 The MathWorks, Inc.</a:t>
            </a:r>
          </a:p>
        </p:txBody>
      </p:sp>
      <p:cxnSp>
        <p:nvCxnSpPr>
          <p:cNvPr id="26" name="GrayLine"/>
          <p:cNvCxnSpPr/>
          <p:nvPr userDrawn="1"/>
        </p:nvCxnSpPr>
        <p:spPr>
          <a:xfrm>
            <a:off x="-4067" y="4376652"/>
            <a:ext cx="12209092" cy="0"/>
          </a:xfrm>
          <a:prstGeom prst="line">
            <a:avLst/>
          </a:prstGeom>
          <a:ln w="57150">
            <a:solidFill>
              <a:schemeClr val="bg1">
                <a:lumMod val="65000"/>
              </a:schemeClr>
            </a:solidFill>
          </a:ln>
        </p:spPr>
        <p:style>
          <a:lnRef idx="1">
            <a:schemeClr val="dk1"/>
          </a:lnRef>
          <a:fillRef idx="0">
            <a:schemeClr val="dk1"/>
          </a:fillRef>
          <a:effectRef idx="0">
            <a:schemeClr val="dk1"/>
          </a:effectRef>
          <a:fontRef idx="minor">
            <a:schemeClr val="tx1"/>
          </a:fontRef>
        </p:style>
      </p:cxnSp>
      <p:pic>
        <p:nvPicPr>
          <p:cNvPr id="9" name="Logo" descr="09_MW_logo_CMYK_REV.png"/>
          <p:cNvPicPr>
            <a:picLocks noChangeAspect="1"/>
          </p:cNvPicPr>
          <p:nvPr userDrawn="1"/>
        </p:nvPicPr>
        <p:blipFill>
          <a:blip r:embed="rId3" cstate="print"/>
          <a:stretch>
            <a:fillRect/>
          </a:stretch>
        </p:blipFill>
        <p:spPr>
          <a:xfrm>
            <a:off x="10330730" y="141139"/>
            <a:ext cx="1620665" cy="320591"/>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p:cNvSpPr>
            <a:spLocks noGrp="1"/>
          </p:cNvSpPr>
          <p:nvPr>
            <p:ph type="title"/>
          </p:nvPr>
        </p:nvSpPr>
        <p:spPr>
          <a:xfrm>
            <a:off x="609602" y="457200"/>
            <a:ext cx="10769600" cy="990600"/>
          </a:xfrm>
        </p:spPr>
        <p:txBody>
          <a:bodyPr/>
          <a:lstStyle>
            <a:lvl1pPr>
              <a:defRPr sz="2800" baseline="0">
                <a:solidFill>
                  <a:schemeClr val="tx2"/>
                </a:solidFill>
              </a:defRPr>
            </a:lvl1pPr>
          </a:lstStyle>
          <a:p>
            <a:r>
              <a:rPr lang="en-US"/>
              <a:t>Click to edit Master title style</a:t>
            </a:r>
            <a:endParaRPr lang="en-US" dirty="0"/>
          </a:p>
        </p:txBody>
      </p:sp>
      <p:sp>
        <p:nvSpPr>
          <p:cNvPr id="3" name="Content"/>
          <p:cNvSpPr>
            <a:spLocks noGrp="1"/>
          </p:cNvSpPr>
          <p:nvPr>
            <p:ph idx="1"/>
          </p:nvPr>
        </p:nvSpPr>
        <p:spPr>
          <a:xfrm>
            <a:off x="609602" y="1600200"/>
            <a:ext cx="10769600" cy="4648200"/>
          </a:xfrm>
        </p:spPr>
        <p:txBody>
          <a:bodyPr/>
          <a:lstStyle>
            <a:lvl1pPr>
              <a:buSzPct val="75000"/>
              <a:defRPr sz="2400"/>
            </a:lvl1pPr>
            <a:lvl2pPr>
              <a:lnSpc>
                <a:spcPct val="105000"/>
              </a:lnSpc>
              <a:defRPr sz="2000"/>
            </a:lvl2pPr>
            <a:lvl3pPr>
              <a:lnSpc>
                <a:spcPct val="105000"/>
              </a:lnSpc>
              <a:buSzPct val="75000"/>
              <a:defRPr sz="1604"/>
            </a:lvl3pPr>
            <a:lvl4pPr>
              <a:lnSpc>
                <a:spcPct val="105000"/>
              </a:lnSpc>
              <a:defRPr/>
            </a:lvl4pPr>
            <a:lvl5pPr>
              <a:lnSpc>
                <a:spcPct val="105000"/>
              </a:lnSpc>
              <a:defRPr/>
            </a:lvl5pPr>
          </a:lstStyle>
          <a:p>
            <a:pPr lvl="0"/>
            <a:r>
              <a:rPr lang="en-US"/>
              <a:t>Edit Master text styles</a:t>
            </a:r>
          </a:p>
          <a:p>
            <a:pPr lvl="1"/>
            <a:r>
              <a:rPr lang="en-US"/>
              <a:t>Second level</a:t>
            </a:r>
          </a:p>
          <a:p>
            <a:pPr lvl="2"/>
            <a:r>
              <a:rPr lang="en-US"/>
              <a:t>Third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p:cNvSpPr>
            <a:spLocks noGrp="1"/>
          </p:cNvSpPr>
          <p:nvPr>
            <p:ph type="title"/>
          </p:nvPr>
        </p:nvSpPr>
        <p:spPr>
          <a:xfrm>
            <a:off x="609602" y="457200"/>
            <a:ext cx="10769600" cy="990600"/>
          </a:xfrm>
        </p:spPr>
        <p:txBody>
          <a:bodyPr/>
          <a:lstStyle/>
          <a:p>
            <a:r>
              <a:rPr lang="en-US"/>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eature">
    <p:spTree>
      <p:nvGrpSpPr>
        <p:cNvPr id="1" name=""/>
        <p:cNvGrpSpPr/>
        <p:nvPr/>
      </p:nvGrpSpPr>
      <p:grpSpPr>
        <a:xfrm>
          <a:off x="0" y="0"/>
          <a:ext cx="0" cy="0"/>
          <a:chOff x="0" y="0"/>
          <a:chExt cx="0" cy="0"/>
        </a:xfrm>
      </p:grpSpPr>
      <p:sp>
        <p:nvSpPr>
          <p:cNvPr id="10" name="Title"/>
          <p:cNvSpPr>
            <a:spLocks noGrp="1"/>
          </p:cNvSpPr>
          <p:nvPr>
            <p:ph type="title"/>
          </p:nvPr>
        </p:nvSpPr>
        <p:spPr>
          <a:xfrm>
            <a:off x="609600" y="457200"/>
            <a:ext cx="9448800" cy="990600"/>
          </a:xfrm>
        </p:spPr>
        <p:txBody>
          <a:bodyPr anchor="t" anchorCtr="0"/>
          <a:lstStyle>
            <a:lvl1pPr algn="l">
              <a:defRPr sz="2800" b="1">
                <a:solidFill>
                  <a:schemeClr val="tx2"/>
                </a:solidFill>
              </a:defRPr>
            </a:lvl1pPr>
          </a:lstStyle>
          <a:p>
            <a:r>
              <a:rPr lang="en-US"/>
              <a:t>Click to edit Master title style</a:t>
            </a:r>
            <a:endParaRPr lang="en-US" dirty="0"/>
          </a:p>
        </p:txBody>
      </p:sp>
      <p:sp>
        <p:nvSpPr>
          <p:cNvPr id="11" name="Content"/>
          <p:cNvSpPr>
            <a:spLocks noGrp="1"/>
          </p:cNvSpPr>
          <p:nvPr>
            <p:ph sz="half" idx="10" hasCustomPrompt="1"/>
          </p:nvPr>
        </p:nvSpPr>
        <p:spPr>
          <a:xfrm>
            <a:off x="609601" y="2819400"/>
            <a:ext cx="5080001" cy="3200400"/>
          </a:xfrm>
        </p:spPr>
        <p:txBody>
          <a:bodyPr/>
          <a:lstStyle>
            <a:lvl1pPr>
              <a:buClr>
                <a:srgbClr val="125687"/>
              </a:buClr>
              <a:buSzTx/>
              <a:defRPr sz="1800" baseline="0"/>
            </a:lvl1pPr>
            <a:lvl2pPr>
              <a:defRPr sz="1604"/>
            </a:lvl2pPr>
            <a:lvl3pPr>
              <a:buNone/>
              <a:defRPr sz="1604"/>
            </a:lvl3pPr>
            <a:lvl4pPr>
              <a:defRPr sz="1805"/>
            </a:lvl4pPr>
            <a:lvl5pPr>
              <a:defRPr sz="1805"/>
            </a:lvl5pPr>
            <a:lvl6pPr>
              <a:defRPr sz="1805"/>
            </a:lvl6pPr>
            <a:lvl7pPr>
              <a:defRPr sz="1805"/>
            </a:lvl7pPr>
            <a:lvl8pPr>
              <a:defRPr sz="1805"/>
            </a:lvl8pPr>
            <a:lvl9pPr>
              <a:defRPr sz="1805"/>
            </a:lvl9pPr>
          </a:lstStyle>
          <a:p>
            <a:pPr lvl="0">
              <a:buClr>
                <a:srgbClr val="125687"/>
              </a:buClr>
              <a:buSzTx/>
            </a:pPr>
            <a:r>
              <a:rPr lang="en-US" dirty="0"/>
              <a:t>Click to add b</a:t>
            </a:r>
            <a:r>
              <a:rPr lang="en-US" sz="1805" dirty="0">
                <a:solidFill>
                  <a:prstClr val="black"/>
                </a:solidFill>
              </a:rPr>
              <a:t>rief summary and benefits of feature (ideally three bullets)</a:t>
            </a:r>
          </a:p>
          <a:p>
            <a:pPr lvl="1"/>
            <a:r>
              <a:rPr lang="en-US" dirty="0"/>
              <a:t>Second level</a:t>
            </a:r>
          </a:p>
        </p:txBody>
      </p:sp>
      <p:sp>
        <p:nvSpPr>
          <p:cNvPr id="13" name="Headline"/>
          <p:cNvSpPr>
            <a:spLocks noGrp="1"/>
          </p:cNvSpPr>
          <p:nvPr>
            <p:ph type="body" sz="quarter" idx="11" hasCustomPrompt="1"/>
          </p:nvPr>
        </p:nvSpPr>
        <p:spPr>
          <a:xfrm>
            <a:off x="609601" y="1600200"/>
            <a:ext cx="5080001" cy="838200"/>
          </a:xfrm>
        </p:spPr>
        <p:txBody>
          <a:bodyPr anchor="t"/>
          <a:lstStyle>
            <a:lvl1pPr marL="0" indent="0" algn="l">
              <a:buNone/>
              <a:defRPr sz="2000" b="1" baseline="0"/>
            </a:lvl1pPr>
          </a:lstStyle>
          <a:p>
            <a:pPr lvl="0"/>
            <a:r>
              <a:rPr lang="en-US" dirty="0"/>
              <a:t>Click to add headline</a:t>
            </a:r>
            <a:r>
              <a:rPr lang="en-US" sz="2005" b="1" dirty="0">
                <a:solidFill>
                  <a:prstClr val="black"/>
                </a:solidFill>
              </a:rPr>
              <a:t> providing value of feature</a:t>
            </a:r>
            <a:endParaRPr lang="en-US" dirty="0"/>
          </a:p>
        </p:txBody>
      </p:sp>
      <p:sp>
        <p:nvSpPr>
          <p:cNvPr id="14" name="ProductName"/>
          <p:cNvSpPr>
            <a:spLocks noGrp="1"/>
          </p:cNvSpPr>
          <p:nvPr>
            <p:ph type="body" sz="half" idx="12" hasCustomPrompt="1"/>
          </p:nvPr>
        </p:nvSpPr>
        <p:spPr>
          <a:xfrm>
            <a:off x="609602" y="6172200"/>
            <a:ext cx="5473700" cy="533400"/>
          </a:xfrm>
        </p:spPr>
        <p:txBody>
          <a:bodyPr anchor="b" anchorCtr="0"/>
          <a:lstStyle>
            <a:lvl1pPr marL="230761" indent="-229170">
              <a:buClrTx/>
              <a:buSzPct val="125000"/>
              <a:buFont typeface="Courier New" pitchFamily="49" charset="0"/>
              <a:buChar char="»"/>
              <a:defRPr sz="1604" b="0">
                <a:latin typeface="Courier New" pitchFamily="49" charset="0"/>
                <a:cs typeface="Courier New" pitchFamily="49" charset="0"/>
              </a:defRPr>
            </a:lvl1pPr>
          </a:lstStyle>
          <a:p>
            <a:pPr lvl="0"/>
            <a:r>
              <a:rPr lang="en-US" dirty="0"/>
              <a:t>Click to add </a:t>
            </a:r>
            <a:r>
              <a:rPr lang="en-US" sz="1604" dirty="0" err="1">
                <a:latin typeface="Courier New" pitchFamily="49" charset="0"/>
                <a:cs typeface="Courier New" pitchFamily="49" charset="0"/>
              </a:rPr>
              <a:t>product_example_name</a:t>
            </a:r>
            <a:r>
              <a:rPr lang="en-US" sz="1604" dirty="0">
                <a:latin typeface="Courier New" pitchFamily="49" charset="0"/>
                <a:cs typeface="Courier New" pitchFamily="49" charset="0"/>
              </a:rPr>
              <a:t>.</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963084" y="1914529"/>
            <a:ext cx="10363200" cy="1362075"/>
          </a:xfrm>
        </p:spPr>
        <p:txBody>
          <a:bodyPr anchor="t"/>
          <a:lstStyle>
            <a:lvl1pPr algn="ctr">
              <a:defRPr sz="3200" b="1" cap="none">
                <a:solidFill>
                  <a:schemeClr val="tx2"/>
                </a:solidFill>
              </a:defRPr>
            </a:lvl1pPr>
          </a:lstStyle>
          <a:p>
            <a:r>
              <a:rPr lang="en-US" dirty="0"/>
              <a:t>Click to edit Section Header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p:cNvSpPr>
            <a:spLocks noGrp="1"/>
          </p:cNvSpPr>
          <p:nvPr>
            <p:ph type="title"/>
          </p:nvPr>
        </p:nvSpPr>
        <p:spPr>
          <a:xfrm>
            <a:off x="609602" y="457200"/>
            <a:ext cx="10769600" cy="990600"/>
          </a:xfrm>
        </p:spPr>
        <p:txBody>
          <a:bodyPr/>
          <a:lstStyle>
            <a:lvl1pPr>
              <a:defRPr>
                <a:solidFill>
                  <a:schemeClr val="tx2"/>
                </a:solidFill>
              </a:defRPr>
            </a:lvl1pPr>
          </a:lstStyle>
          <a:p>
            <a:r>
              <a:rPr lang="en-US"/>
              <a:t>Click to edit Master title style</a:t>
            </a:r>
            <a:endParaRPr lang="en-US" dirty="0"/>
          </a:p>
        </p:txBody>
      </p:sp>
      <p:sp>
        <p:nvSpPr>
          <p:cNvPr id="3" name="LeftContent"/>
          <p:cNvSpPr>
            <a:spLocks noGrp="1"/>
          </p:cNvSpPr>
          <p:nvPr>
            <p:ph sz="half" idx="1"/>
          </p:nvPr>
        </p:nvSpPr>
        <p:spPr>
          <a:xfrm>
            <a:off x="609602" y="1600200"/>
            <a:ext cx="5181600" cy="4648199"/>
          </a:xfrm>
        </p:spPr>
        <p:txBody>
          <a:bodyPr/>
          <a:lstStyle>
            <a:lvl1pPr>
              <a:defRPr sz="2400"/>
            </a:lvl1pPr>
            <a:lvl2pPr>
              <a:defRPr sz="2000"/>
            </a:lvl2pPr>
            <a:lvl3pPr>
              <a:defRPr sz="1604"/>
            </a:lvl3pPr>
            <a:lvl4pPr>
              <a:defRPr sz="1805"/>
            </a:lvl4pPr>
            <a:lvl5pPr>
              <a:defRPr sz="1805"/>
            </a:lvl5pPr>
            <a:lvl6pPr>
              <a:defRPr sz="1805"/>
            </a:lvl6pPr>
            <a:lvl7pPr>
              <a:defRPr sz="1805"/>
            </a:lvl7pPr>
            <a:lvl8pPr>
              <a:defRPr sz="1805"/>
            </a:lvl8pPr>
            <a:lvl9pPr>
              <a:defRPr sz="1805"/>
            </a:lvl9pPr>
          </a:lstStyle>
          <a:p>
            <a:pPr lvl="0"/>
            <a:r>
              <a:rPr lang="en-US"/>
              <a:t>Edit Master text styles</a:t>
            </a:r>
          </a:p>
          <a:p>
            <a:pPr lvl="1"/>
            <a:r>
              <a:rPr lang="en-US"/>
              <a:t>Second level</a:t>
            </a:r>
          </a:p>
          <a:p>
            <a:pPr lvl="2"/>
            <a:r>
              <a:rPr lang="en-US"/>
              <a:t>Third level</a:t>
            </a:r>
          </a:p>
        </p:txBody>
      </p:sp>
      <p:sp>
        <p:nvSpPr>
          <p:cNvPr id="4" name="RightContent"/>
          <p:cNvSpPr>
            <a:spLocks noGrp="1"/>
          </p:cNvSpPr>
          <p:nvPr>
            <p:ph sz="half" idx="2"/>
          </p:nvPr>
        </p:nvSpPr>
        <p:spPr>
          <a:xfrm>
            <a:off x="6197602" y="1600200"/>
            <a:ext cx="5181600" cy="4648199"/>
          </a:xfrm>
        </p:spPr>
        <p:txBody>
          <a:bodyPr/>
          <a:lstStyle>
            <a:lvl1pPr>
              <a:defRPr sz="2400"/>
            </a:lvl1pPr>
            <a:lvl2pPr>
              <a:defRPr sz="2000"/>
            </a:lvl2pPr>
            <a:lvl3pPr>
              <a:defRPr sz="1604"/>
            </a:lvl3pPr>
            <a:lvl4pPr>
              <a:defRPr sz="1805"/>
            </a:lvl4pPr>
            <a:lvl5pPr>
              <a:defRPr sz="1805"/>
            </a:lvl5pPr>
            <a:lvl6pPr>
              <a:defRPr sz="1805"/>
            </a:lvl6pPr>
            <a:lvl7pPr>
              <a:defRPr sz="1805"/>
            </a:lvl7pPr>
            <a:lvl8pPr>
              <a:defRPr sz="1805"/>
            </a:lvl8pPr>
            <a:lvl9pPr>
              <a:defRPr sz="1805"/>
            </a:lvl9pPr>
          </a:lstStyle>
          <a:p>
            <a:pPr lvl="0"/>
            <a:r>
              <a:rPr lang="en-US"/>
              <a:t>Edit Master text styles</a:t>
            </a:r>
          </a:p>
          <a:p>
            <a:pPr lvl="1"/>
            <a:r>
              <a:rPr lang="en-US"/>
              <a:t>Second level</a:t>
            </a:r>
          </a:p>
          <a:p>
            <a:pPr lvl="2"/>
            <a:r>
              <a:rPr lang="en-US"/>
              <a:t>Third level</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Content"/>
          <p:cNvSpPr txBox="1">
            <a:spLocks noChangeArrowheads="1"/>
          </p:cNvSpPr>
          <p:nvPr userDrawn="1"/>
        </p:nvSpPr>
        <p:spPr bwMode="auto">
          <a:xfrm>
            <a:off x="607484" y="1600200"/>
            <a:ext cx="10765536" cy="4648200"/>
          </a:xfrm>
          <a:prstGeom prst="rect">
            <a:avLst/>
          </a:prstGeom>
          <a:noFill/>
          <a:ln w="9525">
            <a:noFill/>
            <a:miter lim="800000"/>
            <a:headEnd/>
            <a:tailEnd/>
          </a:ln>
          <a:effectLst/>
        </p:spPr>
        <p:txBody>
          <a:bodyPr wrap="none"/>
          <a:lstStyle/>
          <a:p>
            <a:pPr marL="342164" lvl="0" indent="-342164">
              <a:buClr>
                <a:schemeClr val="tx2"/>
              </a:buClr>
              <a:buSzPct val="75000"/>
              <a:buFont typeface="Wingdings" pitchFamily="2" charset="2"/>
              <a:buChar char="§"/>
              <a:tabLst>
                <a:tab pos="458340" algn="l"/>
              </a:tabLst>
            </a:pPr>
            <a:r>
              <a:rPr lang="en-US" sz="2400" dirty="0">
                <a:latin typeface="Arial" pitchFamily="34" charset="0"/>
                <a:cs typeface="Arial" pitchFamily="34" charset="0"/>
              </a:rPr>
              <a:t>Edit</a:t>
            </a:r>
            <a:r>
              <a:rPr lang="en-US" sz="2400" baseline="0" dirty="0">
                <a:latin typeface="Arial" pitchFamily="34" charset="0"/>
                <a:cs typeface="Arial" pitchFamily="34" charset="0"/>
              </a:rPr>
              <a:t> in Slide Master view to e</a:t>
            </a:r>
            <a:r>
              <a:rPr lang="en-US" sz="2400" dirty="0">
                <a:latin typeface="Arial" pitchFamily="34" charset="0"/>
                <a:cs typeface="Arial" pitchFamily="34" charset="0"/>
              </a:rPr>
              <a:t>nter agenda items</a:t>
            </a:r>
          </a:p>
          <a:p>
            <a:pPr marL="342164" lvl="0" indent="-342164">
              <a:buClr>
                <a:schemeClr val="tx2"/>
              </a:buClr>
              <a:buSzPct val="75000"/>
              <a:buFont typeface="Wingdings" pitchFamily="2" charset="2"/>
              <a:buChar char="§"/>
              <a:tabLst>
                <a:tab pos="458340" algn="l"/>
              </a:tabLst>
            </a:pPr>
            <a:r>
              <a:rPr lang="en-US" sz="2400" dirty="0">
                <a:latin typeface="Arial" pitchFamily="34" charset="0"/>
                <a:cs typeface="Arial" pitchFamily="34" charset="0"/>
              </a:rPr>
              <a:t>Bullet 2</a:t>
            </a:r>
          </a:p>
          <a:p>
            <a:pPr marL="342164" lvl="0" indent="-342164">
              <a:buClr>
                <a:schemeClr val="tx2"/>
              </a:buClr>
              <a:buSzPct val="75000"/>
              <a:buFont typeface="Wingdings" pitchFamily="2" charset="2"/>
              <a:buChar char="§"/>
              <a:tabLst>
                <a:tab pos="458340" algn="l"/>
              </a:tabLst>
            </a:pPr>
            <a:r>
              <a:rPr lang="en-US" sz="2400" dirty="0">
                <a:latin typeface="Arial" pitchFamily="34" charset="0"/>
                <a:cs typeface="Arial" pitchFamily="34" charset="0"/>
              </a:rPr>
              <a:t>Bullet</a:t>
            </a:r>
            <a:r>
              <a:rPr lang="en-US" sz="2400" baseline="0" dirty="0">
                <a:latin typeface="Arial" pitchFamily="34" charset="0"/>
                <a:cs typeface="Arial" pitchFamily="34" charset="0"/>
              </a:rPr>
              <a:t> 3</a:t>
            </a:r>
          </a:p>
          <a:p>
            <a:pPr marL="342164" lvl="0" indent="-342164">
              <a:buClr>
                <a:schemeClr val="tx2"/>
              </a:buClr>
              <a:buSzPct val="75000"/>
              <a:buFont typeface="Wingdings" pitchFamily="2" charset="2"/>
              <a:buChar char="§"/>
              <a:tabLst>
                <a:tab pos="458340" algn="l"/>
              </a:tabLst>
            </a:pPr>
            <a:r>
              <a:rPr lang="en-US" sz="2400" baseline="0" dirty="0">
                <a:latin typeface="Arial" pitchFamily="34" charset="0"/>
                <a:cs typeface="Arial" pitchFamily="34" charset="0"/>
              </a:rPr>
              <a:t>Bullet 4</a:t>
            </a:r>
          </a:p>
          <a:p>
            <a:pPr marL="342164" lvl="0" indent="-342164">
              <a:buClr>
                <a:schemeClr val="tx2"/>
              </a:buClr>
              <a:buSzPct val="75000"/>
              <a:buFont typeface="Wingdings" pitchFamily="2" charset="2"/>
              <a:buChar char="§"/>
              <a:tabLst>
                <a:tab pos="458340" algn="l"/>
              </a:tabLst>
            </a:pPr>
            <a:endParaRPr lang="en-US" sz="2400" dirty="0">
              <a:latin typeface="Arial" pitchFamily="34" charset="0"/>
              <a:cs typeface="Arial" pitchFamily="34" charset="0"/>
            </a:endParaRPr>
          </a:p>
        </p:txBody>
      </p:sp>
      <p:sp>
        <p:nvSpPr>
          <p:cNvPr id="5" name="Title"/>
          <p:cNvSpPr txBox="1">
            <a:spLocks noChangeArrowheads="1"/>
          </p:cNvSpPr>
          <p:nvPr userDrawn="1"/>
        </p:nvSpPr>
        <p:spPr bwMode="auto">
          <a:xfrm>
            <a:off x="607484" y="464695"/>
            <a:ext cx="10765536" cy="1143000"/>
          </a:xfrm>
          <a:prstGeom prst="rect">
            <a:avLst/>
          </a:prstGeom>
          <a:noFill/>
          <a:ln w="9525">
            <a:noFill/>
            <a:miter lim="800000"/>
            <a:headEnd/>
            <a:tailEnd/>
          </a:ln>
          <a:effectLst/>
        </p:spPr>
        <p:txBody>
          <a:bodyPr wrap="none"/>
          <a:lstStyle/>
          <a:p>
            <a:pPr marL="0" marR="0" indent="0" algn="l" defTabSz="916680" rtl="0" eaLnBrk="1" fontAlgn="auto" latinLnBrk="0" hangingPunct="1">
              <a:lnSpc>
                <a:spcPct val="100000"/>
              </a:lnSpc>
              <a:spcBef>
                <a:spcPts val="0"/>
              </a:spcBef>
              <a:spcAft>
                <a:spcPts val="0"/>
              </a:spcAft>
              <a:buClrTx/>
              <a:buSzTx/>
              <a:buFontTx/>
              <a:buNone/>
              <a:tabLst/>
              <a:defRPr/>
            </a:pPr>
            <a:r>
              <a:rPr lang="en-US" sz="2800" b="1" dirty="0">
                <a:solidFill>
                  <a:schemeClr val="tx2"/>
                </a:solidFill>
                <a:latin typeface="Arial" pitchFamily="34" charset="0"/>
                <a:cs typeface="Arial" pitchFamily="34" charset="0"/>
              </a:rPr>
              <a:t>Edit in Slide</a:t>
            </a:r>
            <a:r>
              <a:rPr lang="en-US" sz="2800" b="1" baseline="0" dirty="0">
                <a:solidFill>
                  <a:schemeClr val="tx2"/>
                </a:solidFill>
                <a:latin typeface="Arial" pitchFamily="34" charset="0"/>
                <a:cs typeface="Arial" pitchFamily="34" charset="0"/>
              </a:rPr>
              <a:t> Master view to e</a:t>
            </a:r>
            <a:r>
              <a:rPr lang="en-US" sz="2800" b="1" dirty="0">
                <a:solidFill>
                  <a:schemeClr val="tx2"/>
                </a:solidFill>
                <a:latin typeface="Arial" pitchFamily="34" charset="0"/>
                <a:cs typeface="Arial" pitchFamily="34" charset="0"/>
              </a:rPr>
              <a:t>nter agenda</a:t>
            </a:r>
            <a:r>
              <a:rPr lang="en-US" sz="2800" b="1" baseline="0" dirty="0">
                <a:solidFill>
                  <a:schemeClr val="tx2"/>
                </a:solidFill>
                <a:latin typeface="Arial" pitchFamily="34" charset="0"/>
                <a:cs typeface="Arial" pitchFamily="34" charset="0"/>
              </a:rPr>
              <a:t> title</a:t>
            </a:r>
            <a:endParaRPr lang="en-US" sz="2800" b="1" dirty="0">
              <a:solidFill>
                <a:schemeClr val="tx2"/>
              </a:solidFill>
              <a:latin typeface="Arial" pitchFamily="34" charset="0"/>
              <a:cs typeface="Arial"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cNvSpPr>
            <a:spLocks noGrp="1"/>
          </p:cNvSpPr>
          <p:nvPr>
            <p:ph type="title"/>
          </p:nvPr>
        </p:nvSpPr>
        <p:spPr>
          <a:xfrm>
            <a:off x="609602" y="457200"/>
            <a:ext cx="10769600" cy="990600"/>
          </a:xfrm>
          <a:prstGeom prst="rect">
            <a:avLst/>
          </a:prstGeom>
        </p:spPr>
        <p:txBody>
          <a:bodyPr vert="horz" lIns="91440" tIns="45720" rIns="91440" bIns="45720" rtlCol="0" anchor="t" anchorCtr="0">
            <a:noAutofit/>
          </a:bodyPr>
          <a:lstStyle/>
          <a:p>
            <a:r>
              <a:rPr lang="en-US"/>
              <a:t>Click to edit Master title style</a:t>
            </a:r>
            <a:endParaRPr lang="en-US" dirty="0"/>
          </a:p>
        </p:txBody>
      </p:sp>
      <p:sp>
        <p:nvSpPr>
          <p:cNvPr id="3" name="Content"/>
          <p:cNvSpPr>
            <a:spLocks noGrp="1"/>
          </p:cNvSpPr>
          <p:nvPr>
            <p:ph type="body" idx="1"/>
          </p:nvPr>
        </p:nvSpPr>
        <p:spPr>
          <a:xfrm>
            <a:off x="609602" y="1600200"/>
            <a:ext cx="10769600" cy="4648200"/>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p:txBody>
      </p:sp>
      <p:sp>
        <p:nvSpPr>
          <p:cNvPr id="8" name="SlideNumber"/>
          <p:cNvSpPr/>
          <p:nvPr/>
        </p:nvSpPr>
        <p:spPr>
          <a:xfrm>
            <a:off x="11582400" y="6484954"/>
            <a:ext cx="609600" cy="381001"/>
          </a:xfrm>
          <a:prstGeom prst="rect">
            <a:avLst/>
          </a:prstGeom>
          <a:noFill/>
          <a:ln w="12700">
            <a:noFill/>
          </a:ln>
        </p:spPr>
        <p:txBody>
          <a:bodyPr wrap="square" anchor="ctr">
            <a:noAutofit/>
          </a:bodyPr>
          <a:lstStyle/>
          <a:p>
            <a:pPr algn="ctr"/>
            <a:fld id="{47FBD1EF-0801-4063-B668-C71608ACC70F}" type="slidenum">
              <a:rPr kumimoji="0" lang="en-US" sz="1203" b="1" i="0" u="none" strike="noStrike" kern="1200" cap="none" spc="0" normalizeH="0" baseline="0" noProof="0" smtClean="0">
                <a:ln>
                  <a:noFill/>
                </a:ln>
                <a:solidFill>
                  <a:schemeClr val="tx2"/>
                </a:solidFill>
                <a:effectLst/>
                <a:uLnTx/>
                <a:uFillTx/>
                <a:latin typeface="Arial" pitchFamily="34" charset="0"/>
                <a:ea typeface="+mn-ea"/>
                <a:cs typeface="Arial" pitchFamily="34" charset="0"/>
              </a:rPr>
              <a:pPr algn="ctr"/>
              <a:t>‹#›</a:t>
            </a:fld>
            <a:endParaRPr lang="en-US" sz="1203" b="1" dirty="0">
              <a:solidFill>
                <a:schemeClr val="tx2"/>
              </a:solidFill>
            </a:endParaRPr>
          </a:p>
        </p:txBody>
      </p:sp>
      <p:pic>
        <p:nvPicPr>
          <p:cNvPr id="12" name="Logo" descr="logo647.png"/>
          <p:cNvPicPr>
            <a:picLocks noChangeAspect="1"/>
          </p:cNvPicPr>
          <p:nvPr/>
        </p:nvPicPr>
        <p:blipFill>
          <a:blip r:embed="rId10" cstate="print"/>
          <a:stretch>
            <a:fillRect/>
          </a:stretch>
        </p:blipFill>
        <p:spPr>
          <a:xfrm>
            <a:off x="10679339" y="23675"/>
            <a:ext cx="1327516" cy="360269"/>
          </a:xfrm>
          <a:prstGeom prst="rect">
            <a:avLst/>
          </a:prstGeom>
          <a:noFill/>
          <a:ln>
            <a:noFill/>
          </a:ln>
        </p:spPr>
      </p:pic>
      <p:cxnSp>
        <p:nvCxnSpPr>
          <p:cNvPr id="13" name="Line"/>
          <p:cNvCxnSpPr/>
          <p:nvPr/>
        </p:nvCxnSpPr>
        <p:spPr>
          <a:xfrm rot="10800000" flipV="1">
            <a:off x="229170" y="176521"/>
            <a:ext cx="10297392" cy="211602"/>
          </a:xfrm>
          <a:prstGeom prst="bentConnector3">
            <a:avLst>
              <a:gd name="adj1" fmla="val 100013"/>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62" r:id="rId3"/>
    <p:sldLayoutId id="2147483659" r:id="rId4"/>
    <p:sldLayoutId id="2147483663" r:id="rId5"/>
    <p:sldLayoutId id="2147483651" r:id="rId6"/>
    <p:sldLayoutId id="2147483652" r:id="rId7"/>
    <p:sldLayoutId id="2147483664" r:id="rId8"/>
  </p:sldLayoutIdLst>
  <p:hf hdr="0" ftr="0" dt="0"/>
  <p:txStyles>
    <p:titleStyle>
      <a:lvl1pPr algn="l" defTabSz="916680" rtl="0" eaLnBrk="1" latinLnBrk="0" hangingPunct="1">
        <a:spcBef>
          <a:spcPct val="0"/>
        </a:spcBef>
        <a:buNone/>
        <a:defRPr sz="2800" b="1" kern="1200">
          <a:solidFill>
            <a:schemeClr val="tx2"/>
          </a:solidFill>
          <a:latin typeface="Arial" pitchFamily="34" charset="0"/>
          <a:ea typeface="+mj-ea"/>
          <a:cs typeface="Arial" pitchFamily="34" charset="0"/>
        </a:defRPr>
      </a:lvl1pPr>
    </p:titleStyle>
    <p:bodyStyle>
      <a:lvl1pPr marL="343755" indent="-343755" algn="l" defTabSz="916680" rtl="0" eaLnBrk="1" latinLnBrk="0" hangingPunct="1">
        <a:spcBef>
          <a:spcPct val="20000"/>
        </a:spcBef>
        <a:buClr>
          <a:schemeClr val="tx2"/>
        </a:buClr>
        <a:buSzPct val="75000"/>
        <a:buFont typeface="Wingdings" pitchFamily="2" charset="2"/>
        <a:buChar char="§"/>
        <a:defRPr sz="2400" kern="1200">
          <a:solidFill>
            <a:schemeClr val="tx1"/>
          </a:solidFill>
          <a:latin typeface="Arial" pitchFamily="34" charset="0"/>
          <a:ea typeface="+mn-ea"/>
          <a:cs typeface="Arial" pitchFamily="34" charset="0"/>
        </a:defRPr>
      </a:lvl1pPr>
      <a:lvl2pPr marL="744802" indent="-286462" algn="l" defTabSz="916680" rtl="0" eaLnBrk="1" latinLnBrk="0" hangingPunct="1">
        <a:spcBef>
          <a:spcPct val="20000"/>
        </a:spcBef>
        <a:buClr>
          <a:schemeClr val="tx2"/>
        </a:buClr>
        <a:buFont typeface="Arial" pitchFamily="34" charset="0"/>
        <a:buChar char="–"/>
        <a:defRPr sz="2000" kern="1200">
          <a:solidFill>
            <a:schemeClr val="tx1"/>
          </a:solidFill>
          <a:latin typeface="Arial" pitchFamily="34" charset="0"/>
          <a:ea typeface="+mn-ea"/>
          <a:cs typeface="Arial" pitchFamily="34" charset="0"/>
        </a:defRPr>
      </a:lvl2pPr>
      <a:lvl3pPr marL="1145850" indent="-229170" algn="l" defTabSz="916680" rtl="0" eaLnBrk="1" latinLnBrk="0" hangingPunct="1">
        <a:spcBef>
          <a:spcPct val="20000"/>
        </a:spcBef>
        <a:buClr>
          <a:schemeClr val="tx2"/>
        </a:buClr>
        <a:buSzPct val="75000"/>
        <a:buFont typeface="Wingdings" pitchFamily="2" charset="2"/>
        <a:buChar char="§"/>
        <a:defRPr sz="1604" kern="1200">
          <a:solidFill>
            <a:schemeClr val="tx1"/>
          </a:solidFill>
          <a:latin typeface="Arial" pitchFamily="34" charset="0"/>
          <a:ea typeface="+mn-ea"/>
          <a:cs typeface="Arial" pitchFamily="34" charset="0"/>
        </a:defRPr>
      </a:lvl3pPr>
      <a:lvl4pPr marL="1604190" indent="-229170" algn="l" defTabSz="916680" rtl="0" eaLnBrk="1" latinLnBrk="0" hangingPunct="1">
        <a:spcBef>
          <a:spcPct val="20000"/>
        </a:spcBef>
        <a:buFont typeface="Arial" pitchFamily="34" charset="0"/>
        <a:buNone/>
        <a:defRPr sz="1604" kern="1200">
          <a:solidFill>
            <a:schemeClr val="tx1"/>
          </a:solidFill>
          <a:latin typeface="Arial" pitchFamily="34" charset="0"/>
          <a:ea typeface="+mn-ea"/>
          <a:cs typeface="Arial" pitchFamily="34" charset="0"/>
        </a:defRPr>
      </a:lvl4pPr>
      <a:lvl5pPr marL="2062531" indent="-229170" algn="l" defTabSz="916680" rtl="0" eaLnBrk="1" latinLnBrk="0" hangingPunct="1">
        <a:spcBef>
          <a:spcPct val="20000"/>
        </a:spcBef>
        <a:buClr>
          <a:schemeClr val="tx2"/>
        </a:buClr>
        <a:buFont typeface="Arial" pitchFamily="34" charset="0"/>
        <a:buChar char="»"/>
        <a:defRPr sz="1404" kern="1200">
          <a:solidFill>
            <a:schemeClr val="tx1"/>
          </a:solidFill>
          <a:latin typeface="Arial" pitchFamily="34" charset="0"/>
          <a:ea typeface="+mn-ea"/>
          <a:cs typeface="Arial" pitchFamily="34" charset="0"/>
        </a:defRPr>
      </a:lvl5pPr>
      <a:lvl6pPr marL="2520871" indent="-229170" algn="l" defTabSz="916680" rtl="0" eaLnBrk="1" latinLnBrk="0" hangingPunct="1">
        <a:spcBef>
          <a:spcPct val="20000"/>
        </a:spcBef>
        <a:buFont typeface="Arial" pitchFamily="34" charset="0"/>
        <a:buChar char="•"/>
        <a:defRPr sz="2005" kern="1200">
          <a:solidFill>
            <a:schemeClr val="tx1"/>
          </a:solidFill>
          <a:latin typeface="+mn-lt"/>
          <a:ea typeface="+mn-ea"/>
          <a:cs typeface="+mn-cs"/>
        </a:defRPr>
      </a:lvl6pPr>
      <a:lvl7pPr marL="2979211" indent="-229170" algn="l" defTabSz="916680" rtl="0" eaLnBrk="1" latinLnBrk="0" hangingPunct="1">
        <a:spcBef>
          <a:spcPct val="20000"/>
        </a:spcBef>
        <a:buFont typeface="Arial" pitchFamily="34" charset="0"/>
        <a:buChar char="•"/>
        <a:defRPr sz="2005" kern="1200">
          <a:solidFill>
            <a:schemeClr val="tx1"/>
          </a:solidFill>
          <a:latin typeface="+mn-lt"/>
          <a:ea typeface="+mn-ea"/>
          <a:cs typeface="+mn-cs"/>
        </a:defRPr>
      </a:lvl7pPr>
      <a:lvl8pPr marL="3437551" indent="-229170" algn="l" defTabSz="916680" rtl="0" eaLnBrk="1" latinLnBrk="0" hangingPunct="1">
        <a:spcBef>
          <a:spcPct val="20000"/>
        </a:spcBef>
        <a:buFont typeface="Arial" pitchFamily="34" charset="0"/>
        <a:buChar char="•"/>
        <a:defRPr sz="2005" kern="1200">
          <a:solidFill>
            <a:schemeClr val="tx1"/>
          </a:solidFill>
          <a:latin typeface="+mn-lt"/>
          <a:ea typeface="+mn-ea"/>
          <a:cs typeface="+mn-cs"/>
        </a:defRPr>
      </a:lvl8pPr>
      <a:lvl9pPr marL="3895891" indent="-229170" algn="l" defTabSz="916680" rtl="0" eaLnBrk="1" latinLnBrk="0" hangingPunct="1">
        <a:spcBef>
          <a:spcPct val="20000"/>
        </a:spcBef>
        <a:buFont typeface="Arial" pitchFamily="34" charset="0"/>
        <a:buChar char="•"/>
        <a:defRPr sz="2005" kern="1200">
          <a:solidFill>
            <a:schemeClr val="tx1"/>
          </a:solidFill>
          <a:latin typeface="+mn-lt"/>
          <a:ea typeface="+mn-ea"/>
          <a:cs typeface="+mn-cs"/>
        </a:defRPr>
      </a:lvl9pPr>
    </p:bodyStyle>
    <p:otherStyle>
      <a:defPPr>
        <a:defRPr lang="en-US"/>
      </a:defPPr>
      <a:lvl1pPr marL="0" algn="l" defTabSz="916680" rtl="0" eaLnBrk="1" latinLnBrk="0" hangingPunct="1">
        <a:defRPr sz="1805" kern="1200">
          <a:solidFill>
            <a:schemeClr val="tx1"/>
          </a:solidFill>
          <a:latin typeface="+mn-lt"/>
          <a:ea typeface="+mn-ea"/>
          <a:cs typeface="+mn-cs"/>
        </a:defRPr>
      </a:lvl1pPr>
      <a:lvl2pPr marL="458340" algn="l" defTabSz="916680" rtl="0" eaLnBrk="1" latinLnBrk="0" hangingPunct="1">
        <a:defRPr sz="1805" kern="1200">
          <a:solidFill>
            <a:schemeClr val="tx1"/>
          </a:solidFill>
          <a:latin typeface="+mn-lt"/>
          <a:ea typeface="+mn-ea"/>
          <a:cs typeface="+mn-cs"/>
        </a:defRPr>
      </a:lvl2pPr>
      <a:lvl3pPr marL="916680" algn="l" defTabSz="916680" rtl="0" eaLnBrk="1" latinLnBrk="0" hangingPunct="1">
        <a:defRPr sz="1805" kern="1200">
          <a:solidFill>
            <a:schemeClr val="tx1"/>
          </a:solidFill>
          <a:latin typeface="+mn-lt"/>
          <a:ea typeface="+mn-ea"/>
          <a:cs typeface="+mn-cs"/>
        </a:defRPr>
      </a:lvl3pPr>
      <a:lvl4pPr marL="1375020" algn="l" defTabSz="916680" rtl="0" eaLnBrk="1" latinLnBrk="0" hangingPunct="1">
        <a:defRPr sz="1805" kern="1200">
          <a:solidFill>
            <a:schemeClr val="tx1"/>
          </a:solidFill>
          <a:latin typeface="+mn-lt"/>
          <a:ea typeface="+mn-ea"/>
          <a:cs typeface="+mn-cs"/>
        </a:defRPr>
      </a:lvl4pPr>
      <a:lvl5pPr marL="1833361" algn="l" defTabSz="916680" rtl="0" eaLnBrk="1" latinLnBrk="0" hangingPunct="1">
        <a:defRPr sz="1805" kern="1200">
          <a:solidFill>
            <a:schemeClr val="tx1"/>
          </a:solidFill>
          <a:latin typeface="+mn-lt"/>
          <a:ea typeface="+mn-ea"/>
          <a:cs typeface="+mn-cs"/>
        </a:defRPr>
      </a:lvl5pPr>
      <a:lvl6pPr marL="2291701" algn="l" defTabSz="916680" rtl="0" eaLnBrk="1" latinLnBrk="0" hangingPunct="1">
        <a:defRPr sz="1805" kern="1200">
          <a:solidFill>
            <a:schemeClr val="tx1"/>
          </a:solidFill>
          <a:latin typeface="+mn-lt"/>
          <a:ea typeface="+mn-ea"/>
          <a:cs typeface="+mn-cs"/>
        </a:defRPr>
      </a:lvl6pPr>
      <a:lvl7pPr marL="2750041" algn="l" defTabSz="916680" rtl="0" eaLnBrk="1" latinLnBrk="0" hangingPunct="1">
        <a:defRPr sz="1805" kern="1200">
          <a:solidFill>
            <a:schemeClr val="tx1"/>
          </a:solidFill>
          <a:latin typeface="+mn-lt"/>
          <a:ea typeface="+mn-ea"/>
          <a:cs typeface="+mn-cs"/>
        </a:defRPr>
      </a:lvl7pPr>
      <a:lvl8pPr marL="3208381" algn="l" defTabSz="916680" rtl="0" eaLnBrk="1" latinLnBrk="0" hangingPunct="1">
        <a:defRPr sz="1805" kern="1200">
          <a:solidFill>
            <a:schemeClr val="tx1"/>
          </a:solidFill>
          <a:latin typeface="+mn-lt"/>
          <a:ea typeface="+mn-ea"/>
          <a:cs typeface="+mn-cs"/>
        </a:defRPr>
      </a:lvl8pPr>
      <a:lvl9pPr marL="3666721" algn="l" defTabSz="916680" rtl="0" eaLnBrk="1" latinLnBrk="0" hangingPunct="1">
        <a:defRPr sz="18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5.jpeg"/><Relationship Id="rId7"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jpeg"/><Relationship Id="rId11" Type="http://schemas.openxmlformats.org/officeDocument/2006/relationships/image" Target="../media/image11.png"/><Relationship Id="rId5" Type="http://schemas.microsoft.com/office/2007/relationships/hdphoto" Target="../media/hdphoto1.wdp"/><Relationship Id="rId10" Type="http://schemas.openxmlformats.org/officeDocument/2006/relationships/image" Target="../media/image10.jpeg"/><Relationship Id="rId4" Type="http://schemas.openxmlformats.org/officeDocument/2006/relationships/image" Target="../media/image6.png"/><Relationship Id="rId9" Type="http://schemas.microsoft.com/office/2007/relationships/hdphoto" Target="../media/hdphoto2.wdp"/></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jpeg"/><Relationship Id="rId18" Type="http://schemas.openxmlformats.org/officeDocument/2006/relationships/image" Target="../media/image47.png"/><Relationship Id="rId26" Type="http://schemas.openxmlformats.org/officeDocument/2006/relationships/image" Target="../media/image55.png"/><Relationship Id="rId3" Type="http://schemas.openxmlformats.org/officeDocument/2006/relationships/image" Target="../media/image32.png"/><Relationship Id="rId21" Type="http://schemas.openxmlformats.org/officeDocument/2006/relationships/image" Target="../media/image50.png"/><Relationship Id="rId7" Type="http://schemas.openxmlformats.org/officeDocument/2006/relationships/image" Target="../media/image36.png"/><Relationship Id="rId12" Type="http://schemas.openxmlformats.org/officeDocument/2006/relationships/image" Target="../media/image41.png"/><Relationship Id="rId17" Type="http://schemas.openxmlformats.org/officeDocument/2006/relationships/image" Target="../media/image46.png"/><Relationship Id="rId25" Type="http://schemas.openxmlformats.org/officeDocument/2006/relationships/image" Target="../media/image54.png"/><Relationship Id="rId2" Type="http://schemas.openxmlformats.org/officeDocument/2006/relationships/notesSlide" Target="../notesSlides/notesSlide7.xml"/><Relationship Id="rId16" Type="http://schemas.openxmlformats.org/officeDocument/2006/relationships/image" Target="../media/image45.png"/><Relationship Id="rId20" Type="http://schemas.openxmlformats.org/officeDocument/2006/relationships/image" Target="../media/image49.png"/><Relationship Id="rId1" Type="http://schemas.openxmlformats.org/officeDocument/2006/relationships/slideLayout" Target="../slideLayouts/slideLayout3.xml"/><Relationship Id="rId6" Type="http://schemas.openxmlformats.org/officeDocument/2006/relationships/image" Target="../media/image35.jpeg"/><Relationship Id="rId11" Type="http://schemas.openxmlformats.org/officeDocument/2006/relationships/image" Target="../media/image40.png"/><Relationship Id="rId24" Type="http://schemas.openxmlformats.org/officeDocument/2006/relationships/image" Target="../media/image53.png"/><Relationship Id="rId5" Type="http://schemas.openxmlformats.org/officeDocument/2006/relationships/image" Target="../media/image34.png"/><Relationship Id="rId15" Type="http://schemas.openxmlformats.org/officeDocument/2006/relationships/image" Target="../media/image44.gif"/><Relationship Id="rId23" Type="http://schemas.openxmlformats.org/officeDocument/2006/relationships/image" Target="../media/image52.png"/><Relationship Id="rId10" Type="http://schemas.openxmlformats.org/officeDocument/2006/relationships/image" Target="../media/image39.jpeg"/><Relationship Id="rId19" Type="http://schemas.openxmlformats.org/officeDocument/2006/relationships/image" Target="../media/image48.png"/><Relationship Id="rId4" Type="http://schemas.openxmlformats.org/officeDocument/2006/relationships/image" Target="../media/image33.jpeg"/><Relationship Id="rId9" Type="http://schemas.openxmlformats.org/officeDocument/2006/relationships/image" Target="../media/image38.jpeg"/><Relationship Id="rId14" Type="http://schemas.openxmlformats.org/officeDocument/2006/relationships/image" Target="../media/image43.png"/><Relationship Id="rId22" Type="http://schemas.openxmlformats.org/officeDocument/2006/relationships/image" Target="../media/image51.png"/></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mathworks.com/matlabcentral" TargetMode="External"/><Relationship Id="rId2" Type="http://schemas.openxmlformats.org/officeDocument/2006/relationships/hyperlink" Target="http://www.mathworks.com/"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hyperlink" Target="http://data.nodc.noaa.gov/cgi-bin/iso?id=gov.noaa.nodc:0068999" TargetMode="External"/><Relationship Id="rId3" Type="http://schemas.openxmlformats.org/officeDocument/2006/relationships/hyperlink" Target="https://hdfgroup.org/wp/2015/04/hdf5-for-the-web-hdf-server/" TargetMode="External"/><Relationship Id="rId7" Type="http://schemas.openxmlformats.org/officeDocument/2006/relationships/hyperlink" Target="http://www.nodc.noaa.gov/sog/cortad/" TargetMode="External"/><Relationship Id="rId2" Type="http://schemas.openxmlformats.org/officeDocument/2006/relationships/hyperlink" Target="http://www.hdfgroup.org/" TargetMode="External"/><Relationship Id="rId1" Type="http://schemas.openxmlformats.org/officeDocument/2006/relationships/slideLayout" Target="../slideLayouts/slideLayout2.xml"/><Relationship Id="rId6" Type="http://schemas.openxmlformats.org/officeDocument/2006/relationships/hyperlink" Target="http://visibleearth.nasa.gov/" TargetMode="External"/><Relationship Id="rId5" Type="http://schemas.openxmlformats.org/officeDocument/2006/relationships/hyperlink" Target="https://data.nasa.gov/data" TargetMode="External"/><Relationship Id="rId4" Type="http://schemas.openxmlformats.org/officeDocument/2006/relationships/hyperlink" Target="http://data.worldbank.org/developers/climate-data-ap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MATLAB, Big Data, and HDF Server</a:t>
            </a:r>
          </a:p>
        </p:txBody>
      </p:sp>
      <p:sp>
        <p:nvSpPr>
          <p:cNvPr id="3" name="Subtitle 2"/>
          <p:cNvSpPr>
            <a:spLocks noGrp="1"/>
          </p:cNvSpPr>
          <p:nvPr>
            <p:ph type="subTitle" idx="1"/>
          </p:nvPr>
        </p:nvSpPr>
        <p:spPr/>
        <p:txBody>
          <a:bodyPr/>
          <a:lstStyle/>
          <a:p>
            <a:r>
              <a:rPr lang="en-US" dirty="0"/>
              <a:t>Ellen Johnson</a:t>
            </a:r>
          </a:p>
          <a:p>
            <a:r>
              <a:rPr lang="en-US" dirty="0"/>
              <a:t>MathWorks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5134" y="1429000"/>
            <a:ext cx="3657266" cy="27429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a:t>
            </a:r>
          </a:p>
        </p:txBody>
      </p:sp>
      <p:sp>
        <p:nvSpPr>
          <p:cNvPr id="3" name="Content Placeholder 2"/>
          <p:cNvSpPr>
            <a:spLocks noGrp="1"/>
          </p:cNvSpPr>
          <p:nvPr>
            <p:ph idx="1"/>
          </p:nvPr>
        </p:nvSpPr>
        <p:spPr/>
        <p:txBody>
          <a:bodyPr/>
          <a:lstStyle/>
          <a:p>
            <a:r>
              <a:rPr lang="en-US" dirty="0"/>
              <a:t>MATLAB capabilities and domain areas</a:t>
            </a:r>
          </a:p>
          <a:p>
            <a:r>
              <a:rPr lang="en-US" dirty="0"/>
              <a:t>Scientific data in MATLAB</a:t>
            </a:r>
          </a:p>
          <a:p>
            <a:r>
              <a:rPr lang="en-US" dirty="0"/>
              <a:t>HDF5 interface</a:t>
            </a:r>
          </a:p>
          <a:p>
            <a:r>
              <a:rPr lang="en-US" dirty="0"/>
              <a:t>NetCDF interface</a:t>
            </a:r>
          </a:p>
          <a:p>
            <a:r>
              <a:rPr lang="en-US" dirty="0"/>
              <a:t>Big Data in MATLAB</a:t>
            </a:r>
          </a:p>
          <a:p>
            <a:r>
              <a:rPr lang="en-US" dirty="0"/>
              <a:t>MATLAB data analytics workflows</a:t>
            </a:r>
          </a:p>
          <a:p>
            <a:r>
              <a:rPr lang="en-US" dirty="0"/>
              <a:t>RESTful web service access</a:t>
            </a:r>
          </a:p>
          <a:p>
            <a:r>
              <a:rPr lang="en-US" dirty="0"/>
              <a:t>Demo:  Programmatically access HDF5 data served on HDF Server</a:t>
            </a:r>
          </a:p>
          <a:p>
            <a:endParaRPr lang="en-US" dirty="0"/>
          </a:p>
        </p:txBody>
      </p:sp>
    </p:spTree>
    <p:extLst>
      <p:ext uri="{BB962C8B-B14F-4D97-AF65-F5344CB8AC3E}">
        <p14:creationId xmlns:p14="http://schemas.microsoft.com/office/powerpoint/2010/main" val="967403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idx="1"/>
          </p:nvPr>
        </p:nvSpPr>
        <p:spPr>
          <a:xfrm>
            <a:off x="8642417" y="1386348"/>
            <a:ext cx="3330051" cy="4419600"/>
          </a:xfrm>
        </p:spPr>
        <p:txBody>
          <a:bodyPr/>
          <a:lstStyle/>
          <a:p>
            <a:pPr marL="0" indent="0">
              <a:spcBef>
                <a:spcPts val="0"/>
              </a:spcBef>
              <a:spcAft>
                <a:spcPts val="800"/>
              </a:spcAft>
              <a:buNone/>
            </a:pPr>
            <a:r>
              <a:rPr lang="en-US" sz="1800" b="1" dirty="0">
                <a:solidFill>
                  <a:srgbClr val="002060"/>
                </a:solidFill>
              </a:rPr>
              <a:t>CUSTOMERS IN</a:t>
            </a:r>
          </a:p>
          <a:p>
            <a:pPr marL="231775" indent="-231775">
              <a:spcBef>
                <a:spcPts val="0"/>
              </a:spcBef>
              <a:spcAft>
                <a:spcPts val="800"/>
              </a:spcAft>
            </a:pPr>
            <a:r>
              <a:rPr lang="en-US" sz="1400" b="1" dirty="0"/>
              <a:t>Aerospace and defense</a:t>
            </a:r>
          </a:p>
          <a:p>
            <a:pPr marL="231775" indent="-231775">
              <a:spcBef>
                <a:spcPts val="0"/>
              </a:spcBef>
              <a:spcAft>
                <a:spcPts val="800"/>
              </a:spcAft>
            </a:pPr>
            <a:r>
              <a:rPr lang="en-US" sz="1400" b="1" dirty="0"/>
              <a:t>Automotive</a:t>
            </a:r>
          </a:p>
          <a:p>
            <a:pPr marL="231775" indent="-231775">
              <a:spcBef>
                <a:spcPts val="0"/>
              </a:spcBef>
              <a:spcAft>
                <a:spcPts val="800"/>
              </a:spcAft>
            </a:pPr>
            <a:r>
              <a:rPr lang="en-US" sz="1400" b="1" dirty="0"/>
              <a:t>Biotech and pharmaceutical</a:t>
            </a:r>
          </a:p>
          <a:p>
            <a:pPr marL="231775" indent="-231775">
              <a:spcBef>
                <a:spcPts val="0"/>
              </a:spcBef>
              <a:spcAft>
                <a:spcPts val="800"/>
              </a:spcAft>
            </a:pPr>
            <a:r>
              <a:rPr lang="en-US" sz="1400" b="1" dirty="0"/>
              <a:t>Communications</a:t>
            </a:r>
          </a:p>
          <a:p>
            <a:pPr marL="231775" indent="-231775">
              <a:spcBef>
                <a:spcPts val="0"/>
              </a:spcBef>
              <a:spcAft>
                <a:spcPts val="800"/>
              </a:spcAft>
            </a:pPr>
            <a:r>
              <a:rPr lang="en-US" sz="1400" b="1" dirty="0"/>
              <a:t>Education</a:t>
            </a:r>
          </a:p>
          <a:p>
            <a:pPr marL="231775" indent="-231775">
              <a:spcBef>
                <a:spcPts val="0"/>
              </a:spcBef>
              <a:spcAft>
                <a:spcPts val="800"/>
              </a:spcAft>
            </a:pPr>
            <a:r>
              <a:rPr lang="en-US" sz="1400" b="1" dirty="0"/>
              <a:t>Electronics and semiconductors</a:t>
            </a:r>
          </a:p>
          <a:p>
            <a:pPr marL="231775" indent="-231775">
              <a:spcBef>
                <a:spcPts val="0"/>
              </a:spcBef>
              <a:spcAft>
                <a:spcPts val="800"/>
              </a:spcAft>
            </a:pPr>
            <a:r>
              <a:rPr lang="en-US" sz="1400" b="1" dirty="0"/>
              <a:t>Energy production</a:t>
            </a:r>
          </a:p>
          <a:p>
            <a:pPr marL="231775" indent="-231775">
              <a:spcBef>
                <a:spcPts val="0"/>
              </a:spcBef>
              <a:spcAft>
                <a:spcPts val="800"/>
              </a:spcAft>
            </a:pPr>
            <a:r>
              <a:rPr lang="en-US" sz="1400" b="1" dirty="0"/>
              <a:t>Financial services</a:t>
            </a:r>
          </a:p>
          <a:p>
            <a:pPr marL="231775" indent="-231775">
              <a:spcBef>
                <a:spcPts val="0"/>
              </a:spcBef>
              <a:spcAft>
                <a:spcPts val="800"/>
              </a:spcAft>
            </a:pPr>
            <a:r>
              <a:rPr lang="en-US" sz="1400" b="1" dirty="0"/>
              <a:t>Industrial automation</a:t>
            </a:r>
            <a:br>
              <a:rPr lang="en-US" sz="1400" b="1" dirty="0"/>
            </a:br>
            <a:r>
              <a:rPr lang="en-US" sz="1400" b="1" dirty="0"/>
              <a:t>and machinery</a:t>
            </a:r>
          </a:p>
          <a:p>
            <a:pPr marL="231775" indent="-231775">
              <a:spcBef>
                <a:spcPts val="0"/>
              </a:spcBef>
              <a:spcAft>
                <a:spcPts val="800"/>
              </a:spcAft>
            </a:pPr>
            <a:r>
              <a:rPr lang="en-US" sz="1400" b="1" dirty="0"/>
              <a:t>Medical devices</a:t>
            </a:r>
          </a:p>
          <a:p>
            <a:pPr marL="231775" indent="-231775">
              <a:spcBef>
                <a:spcPts val="0"/>
              </a:spcBef>
              <a:spcAft>
                <a:spcPts val="800"/>
              </a:spcAft>
            </a:pPr>
            <a:r>
              <a:rPr lang="en-US" sz="1400" b="1" dirty="0"/>
              <a:t>Software</a:t>
            </a:r>
          </a:p>
          <a:p>
            <a:pPr marL="231775" indent="-231775">
              <a:spcBef>
                <a:spcPts val="0"/>
              </a:spcBef>
              <a:spcAft>
                <a:spcPts val="800"/>
              </a:spcAft>
            </a:pPr>
            <a:r>
              <a:rPr lang="en-US" sz="1400" b="1" dirty="0"/>
              <a:t>Internet</a:t>
            </a:r>
          </a:p>
        </p:txBody>
      </p:sp>
      <p:sp>
        <p:nvSpPr>
          <p:cNvPr id="12" name="Rectangle 3"/>
          <p:cNvSpPr txBox="1">
            <a:spLocks noChangeArrowheads="1"/>
          </p:cNvSpPr>
          <p:nvPr/>
        </p:nvSpPr>
        <p:spPr>
          <a:xfrm>
            <a:off x="838200" y="1392316"/>
            <a:ext cx="3756614" cy="4384136"/>
          </a:xfrm>
          <a:prstGeom prst="rect">
            <a:avLst/>
          </a:prstGeom>
        </p:spPr>
        <p:txBody>
          <a:bodyPr vert="horz" lIns="91440" tIns="45720" rIns="91440" bIns="45720" rtlCol="0">
            <a:noAutofit/>
          </a:bodyPr>
          <a:lstStyle>
            <a:lvl1pPr marL="343755" indent="-343755" algn="l" defTabSz="916680" rtl="0" eaLnBrk="1" latinLnBrk="0" hangingPunct="1">
              <a:spcBef>
                <a:spcPct val="20000"/>
              </a:spcBef>
              <a:buClr>
                <a:schemeClr val="tx2"/>
              </a:buClr>
              <a:buSzPct val="75000"/>
              <a:buFont typeface="Wingdings" pitchFamily="2" charset="2"/>
              <a:buChar char="§"/>
              <a:defRPr sz="2406" kern="1200">
                <a:solidFill>
                  <a:schemeClr val="tx1"/>
                </a:solidFill>
                <a:latin typeface="Arial" pitchFamily="34" charset="0"/>
                <a:ea typeface="+mn-ea"/>
                <a:cs typeface="Arial" pitchFamily="34" charset="0"/>
              </a:defRPr>
            </a:lvl1pPr>
            <a:lvl2pPr marL="744802" indent="-286462" algn="l" defTabSz="916680" rtl="0" eaLnBrk="1" latinLnBrk="0" hangingPunct="1">
              <a:lnSpc>
                <a:spcPct val="105000"/>
              </a:lnSpc>
              <a:spcBef>
                <a:spcPct val="20000"/>
              </a:spcBef>
              <a:buClr>
                <a:schemeClr val="tx2"/>
              </a:buClr>
              <a:buFont typeface="Arial" pitchFamily="34" charset="0"/>
              <a:buChar char="–"/>
              <a:defRPr sz="2005" kern="1200">
                <a:solidFill>
                  <a:schemeClr val="tx1"/>
                </a:solidFill>
                <a:latin typeface="Arial" pitchFamily="34" charset="0"/>
                <a:ea typeface="+mn-ea"/>
                <a:cs typeface="Arial" pitchFamily="34" charset="0"/>
              </a:defRPr>
            </a:lvl2pPr>
            <a:lvl3pPr marL="1145850" indent="-229170" algn="l" defTabSz="916680" rtl="0" eaLnBrk="1" latinLnBrk="0" hangingPunct="1">
              <a:lnSpc>
                <a:spcPct val="105000"/>
              </a:lnSpc>
              <a:spcBef>
                <a:spcPct val="20000"/>
              </a:spcBef>
              <a:buClr>
                <a:schemeClr val="tx2"/>
              </a:buClr>
              <a:buSzPct val="75000"/>
              <a:buFont typeface="Wingdings" pitchFamily="2" charset="2"/>
              <a:buChar char="§"/>
              <a:defRPr sz="1604" kern="1200">
                <a:solidFill>
                  <a:schemeClr val="tx1"/>
                </a:solidFill>
                <a:latin typeface="Arial" pitchFamily="34" charset="0"/>
                <a:ea typeface="+mn-ea"/>
                <a:cs typeface="Arial" pitchFamily="34" charset="0"/>
              </a:defRPr>
            </a:lvl3pPr>
            <a:lvl4pPr marL="1604190" indent="-229170" algn="l" defTabSz="916680" rtl="0" eaLnBrk="1" latinLnBrk="0" hangingPunct="1">
              <a:lnSpc>
                <a:spcPct val="105000"/>
              </a:lnSpc>
              <a:spcBef>
                <a:spcPct val="20000"/>
              </a:spcBef>
              <a:buFont typeface="Arial" pitchFamily="34" charset="0"/>
              <a:buNone/>
              <a:defRPr sz="1604" kern="1200">
                <a:solidFill>
                  <a:schemeClr val="tx1"/>
                </a:solidFill>
                <a:latin typeface="Arial" pitchFamily="34" charset="0"/>
                <a:ea typeface="+mn-ea"/>
                <a:cs typeface="Arial" pitchFamily="34" charset="0"/>
              </a:defRPr>
            </a:lvl4pPr>
            <a:lvl5pPr marL="2062531" indent="-229170" algn="l" defTabSz="916680" rtl="0" eaLnBrk="1" latinLnBrk="0" hangingPunct="1">
              <a:lnSpc>
                <a:spcPct val="105000"/>
              </a:lnSpc>
              <a:spcBef>
                <a:spcPct val="20000"/>
              </a:spcBef>
              <a:buClr>
                <a:schemeClr val="tx2"/>
              </a:buClr>
              <a:buFont typeface="Arial" pitchFamily="34" charset="0"/>
              <a:buChar char="»"/>
              <a:defRPr sz="1404" kern="1200">
                <a:solidFill>
                  <a:schemeClr val="tx1"/>
                </a:solidFill>
                <a:latin typeface="Arial" pitchFamily="34" charset="0"/>
                <a:ea typeface="+mn-ea"/>
                <a:cs typeface="Arial" pitchFamily="34" charset="0"/>
              </a:defRPr>
            </a:lvl5pPr>
            <a:lvl6pPr marL="2520871" indent="-229170" algn="l" defTabSz="916680" rtl="0" eaLnBrk="1" latinLnBrk="0" hangingPunct="1">
              <a:spcBef>
                <a:spcPct val="20000"/>
              </a:spcBef>
              <a:buFont typeface="Arial" pitchFamily="34" charset="0"/>
              <a:buChar char="•"/>
              <a:defRPr sz="2005" kern="1200">
                <a:solidFill>
                  <a:schemeClr val="tx1"/>
                </a:solidFill>
                <a:latin typeface="+mn-lt"/>
                <a:ea typeface="+mn-ea"/>
                <a:cs typeface="+mn-cs"/>
              </a:defRPr>
            </a:lvl6pPr>
            <a:lvl7pPr marL="2979211" indent="-229170" algn="l" defTabSz="916680" rtl="0" eaLnBrk="1" latinLnBrk="0" hangingPunct="1">
              <a:spcBef>
                <a:spcPct val="20000"/>
              </a:spcBef>
              <a:buFont typeface="Arial" pitchFamily="34" charset="0"/>
              <a:buChar char="•"/>
              <a:defRPr sz="2005" kern="1200">
                <a:solidFill>
                  <a:schemeClr val="tx1"/>
                </a:solidFill>
                <a:latin typeface="+mn-lt"/>
                <a:ea typeface="+mn-ea"/>
                <a:cs typeface="+mn-cs"/>
              </a:defRPr>
            </a:lvl7pPr>
            <a:lvl8pPr marL="3437551" indent="-229170" algn="l" defTabSz="916680" rtl="0" eaLnBrk="1" latinLnBrk="0" hangingPunct="1">
              <a:spcBef>
                <a:spcPct val="20000"/>
              </a:spcBef>
              <a:buFont typeface="Arial" pitchFamily="34" charset="0"/>
              <a:buChar char="•"/>
              <a:defRPr sz="2005" kern="1200">
                <a:solidFill>
                  <a:schemeClr val="tx1"/>
                </a:solidFill>
                <a:latin typeface="+mn-lt"/>
                <a:ea typeface="+mn-ea"/>
                <a:cs typeface="+mn-cs"/>
              </a:defRPr>
            </a:lvl8pPr>
            <a:lvl9pPr marL="3895891" indent="-229170" algn="l" defTabSz="916680" rtl="0" eaLnBrk="1" latinLnBrk="0" hangingPunct="1">
              <a:spcBef>
                <a:spcPct val="20000"/>
              </a:spcBef>
              <a:buFont typeface="Arial" pitchFamily="34" charset="0"/>
              <a:buChar char="•"/>
              <a:defRPr sz="2005" kern="1200">
                <a:solidFill>
                  <a:schemeClr val="tx1"/>
                </a:solidFill>
                <a:latin typeface="+mn-lt"/>
                <a:ea typeface="+mn-ea"/>
                <a:cs typeface="+mn-cs"/>
              </a:defRPr>
            </a:lvl9pPr>
          </a:lstStyle>
          <a:p>
            <a:pPr marL="0" indent="0">
              <a:spcAft>
                <a:spcPts val="800"/>
              </a:spcAft>
              <a:buNone/>
            </a:pPr>
            <a:r>
              <a:rPr lang="en-US" sz="1800" b="1" dirty="0">
                <a:solidFill>
                  <a:srgbClr val="002060"/>
                </a:solidFill>
              </a:rPr>
              <a:t>DESIGNED FOR</a:t>
            </a:r>
          </a:p>
          <a:p>
            <a:pPr marL="169863" indent="-169863">
              <a:spcBef>
                <a:spcPts val="0"/>
              </a:spcBef>
              <a:spcAft>
                <a:spcPts val="800"/>
              </a:spcAft>
            </a:pPr>
            <a:r>
              <a:rPr lang="en-US" sz="1400" b="1" dirty="0"/>
              <a:t>Embedded system </a:t>
            </a:r>
            <a:br>
              <a:rPr lang="en-US" sz="1400" b="1" dirty="0"/>
            </a:br>
            <a:r>
              <a:rPr lang="en-US" sz="1400" b="1" dirty="0"/>
              <a:t>development</a:t>
            </a:r>
          </a:p>
          <a:p>
            <a:pPr marL="169863" indent="-169863">
              <a:spcBef>
                <a:spcPts val="0"/>
              </a:spcBef>
              <a:spcAft>
                <a:spcPts val="800"/>
              </a:spcAft>
            </a:pPr>
            <a:r>
              <a:rPr lang="en-US" sz="1400" b="1" dirty="0"/>
              <a:t>Engineering Education</a:t>
            </a:r>
          </a:p>
          <a:p>
            <a:pPr marL="169863" indent="-169863">
              <a:spcBef>
                <a:spcPts val="0"/>
              </a:spcBef>
              <a:spcAft>
                <a:spcPts val="800"/>
              </a:spcAft>
            </a:pPr>
            <a:r>
              <a:rPr lang="en-US" sz="1400" b="1" dirty="0"/>
              <a:t>Aircraft and missile </a:t>
            </a:r>
            <a:br>
              <a:rPr lang="en-US" sz="1400" b="1" dirty="0"/>
            </a:br>
            <a:r>
              <a:rPr lang="en-US" sz="1400" b="1" dirty="0"/>
              <a:t>guidance systems</a:t>
            </a:r>
          </a:p>
          <a:p>
            <a:pPr marL="169863" indent="-169863">
              <a:spcBef>
                <a:spcPts val="0"/>
              </a:spcBef>
              <a:spcAft>
                <a:spcPts val="800"/>
              </a:spcAft>
            </a:pPr>
            <a:r>
              <a:rPr lang="en-US" sz="1400" b="1" dirty="0"/>
              <a:t>Control system design</a:t>
            </a:r>
          </a:p>
          <a:p>
            <a:pPr marL="169863" indent="-169863">
              <a:spcBef>
                <a:spcPts val="0"/>
              </a:spcBef>
              <a:spcAft>
                <a:spcPts val="800"/>
              </a:spcAft>
            </a:pPr>
            <a:r>
              <a:rPr lang="en-US" sz="1400" b="1" dirty="0"/>
              <a:t>Communications </a:t>
            </a:r>
            <a:br>
              <a:rPr lang="en-US" sz="1400" b="1" dirty="0"/>
            </a:br>
            <a:r>
              <a:rPr lang="en-US" sz="1400" b="1" dirty="0"/>
              <a:t>system design</a:t>
            </a:r>
          </a:p>
          <a:p>
            <a:pPr marL="169863" indent="-169863">
              <a:spcBef>
                <a:spcPts val="0"/>
              </a:spcBef>
              <a:spcAft>
                <a:spcPts val="800"/>
              </a:spcAft>
            </a:pPr>
            <a:r>
              <a:rPr lang="en-US" sz="1400" b="1" dirty="0"/>
              <a:t>Earth Sciences</a:t>
            </a:r>
          </a:p>
          <a:p>
            <a:pPr marL="169863" indent="-169863">
              <a:spcBef>
                <a:spcPts val="0"/>
              </a:spcBef>
              <a:spcAft>
                <a:spcPts val="800"/>
              </a:spcAft>
            </a:pPr>
            <a:r>
              <a:rPr lang="en-US" sz="1400" b="1" dirty="0"/>
              <a:t>Engineering research </a:t>
            </a:r>
          </a:p>
          <a:p>
            <a:pPr marL="169863" indent="-169863">
              <a:spcBef>
                <a:spcPts val="0"/>
              </a:spcBef>
              <a:spcAft>
                <a:spcPts val="800"/>
              </a:spcAft>
            </a:pPr>
            <a:r>
              <a:rPr lang="en-US" sz="1400" b="1" dirty="0"/>
              <a:t>Robotics</a:t>
            </a:r>
          </a:p>
          <a:p>
            <a:pPr marL="169863" indent="-169863">
              <a:spcBef>
                <a:spcPts val="0"/>
              </a:spcBef>
              <a:spcAft>
                <a:spcPts val="800"/>
              </a:spcAft>
            </a:pPr>
            <a:r>
              <a:rPr lang="en-US" sz="1400" b="1" dirty="0"/>
              <a:t>Online trading systems</a:t>
            </a:r>
          </a:p>
          <a:p>
            <a:pPr marL="169863" indent="-169863">
              <a:spcBef>
                <a:spcPts val="0"/>
              </a:spcBef>
              <a:spcAft>
                <a:spcPts val="800"/>
              </a:spcAft>
            </a:pPr>
            <a:r>
              <a:rPr lang="en-US" sz="1400" b="1" dirty="0"/>
              <a:t>System optimization</a:t>
            </a:r>
          </a:p>
          <a:p>
            <a:pPr marL="169863" indent="-169863">
              <a:spcBef>
                <a:spcPts val="0"/>
              </a:spcBef>
              <a:spcAft>
                <a:spcPts val="800"/>
              </a:spcAft>
            </a:pPr>
            <a:r>
              <a:rPr lang="en-US" sz="1400" b="1" dirty="0"/>
              <a:t>Computational Biology</a:t>
            </a:r>
          </a:p>
        </p:txBody>
      </p:sp>
      <p:grpSp>
        <p:nvGrpSpPr>
          <p:cNvPr id="4" name="Group 23"/>
          <p:cNvGrpSpPr/>
          <p:nvPr/>
        </p:nvGrpSpPr>
        <p:grpSpPr>
          <a:xfrm>
            <a:off x="3792057" y="1386348"/>
            <a:ext cx="4400717" cy="5069366"/>
            <a:chOff x="3792057" y="1386348"/>
            <a:chExt cx="4400717" cy="5069366"/>
          </a:xfrm>
        </p:grpSpPr>
        <p:pic>
          <p:nvPicPr>
            <p:cNvPr id="1026" name="Picture 2" descr="http://www.chevroletinthenews.com/wp-content/uploads/2011/01/Chevrolet-Volt-charging-port-image.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3792057" y="1386348"/>
              <a:ext cx="1950088" cy="153502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0" descr="http://avioners.net/wp-content/uploads/blogger/-EtMOhZBTbWA/T0ByvgklVcI/AAAAAAAAHkc/mpXpKOi1VoM/s1600/a380_rolls-royce_trent_900.jp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harpenSoften amount="20000"/>
                      </a14:imgEffect>
                      <a14:imgEffect>
                        <a14:colorTemperature colorTemp="6491"/>
                      </a14:imgEffect>
                      <a14:imgEffect>
                        <a14:saturation sat="188000"/>
                      </a14:imgEffect>
                    </a14:imgLayer>
                  </a14:imgProps>
                </a:ext>
                <a:ext uri="{28A0092B-C50C-407E-A947-70E740481C1C}">
                  <a14:useLocalDpi xmlns:a14="http://schemas.microsoft.com/office/drawing/2010/main" val="0"/>
                </a:ext>
              </a:extLst>
            </a:blip>
            <a:srcRect/>
            <a:stretch/>
          </p:blipFill>
          <p:spPr bwMode="auto">
            <a:xfrm>
              <a:off x="6202094" y="1387151"/>
              <a:ext cx="1990680" cy="1579418"/>
            </a:xfrm>
            <a:prstGeom prst="rect">
              <a:avLst/>
            </a:prstGeom>
            <a:solidFill>
              <a:schemeClr val="bg1"/>
            </a:solidFill>
            <a:extLst/>
          </p:spPr>
        </p:pic>
        <p:pic>
          <p:nvPicPr>
            <p:cNvPr id="17" name="Picture 2" descr="robot2 Every Project Has a Story mathworks simulink matlab arduino pi maker"/>
            <p:cNvPicPr>
              <a:picLocks noChangeAspect="1" noChangeArrowheads="1"/>
            </p:cNvPicPr>
            <p:nvPr/>
          </p:nvPicPr>
          <p:blipFill rotWithShape="1">
            <a:blip r:embed="rId6" cstate="email">
              <a:extLst>
                <a:ext uri="{28A0092B-C50C-407E-A947-70E740481C1C}">
                  <a14:useLocalDpi xmlns:a14="http://schemas.microsoft.com/office/drawing/2010/main" val="0"/>
                </a:ext>
              </a:extLst>
            </a:blip>
            <a:srcRect/>
            <a:stretch/>
          </p:blipFill>
          <p:spPr bwMode="auto">
            <a:xfrm>
              <a:off x="6480703" y="4933931"/>
              <a:ext cx="1704268" cy="1521783"/>
            </a:xfrm>
            <a:prstGeom prst="rect">
              <a:avLst/>
            </a:prstGeom>
            <a:ln>
              <a:noFill/>
            </a:ln>
            <a:effectLst/>
            <a:extLst>
              <a:ext uri="{909E8E84-426E-40DD-AFC4-6F175D3DCCD1}">
                <a14:hiddenFill xmlns:a14="http://schemas.microsoft.com/office/drawing/2010/main">
                  <a:solidFill>
                    <a:srgbClr val="FFFFFF"/>
                  </a:solidFill>
                </a14:hiddenFill>
              </a:ext>
            </a:extLst>
          </p:spPr>
        </p:pic>
        <p:pic>
          <p:nvPicPr>
            <p:cNvPr id="18" name="Picture 2" descr="C:\Users\tkush\Desktop\baxter robot.jpg"/>
            <p:cNvPicPr>
              <a:picLocks noChangeAspect="1" noChangeArrowheads="1"/>
            </p:cNvPicPr>
            <p:nvPr/>
          </p:nvPicPr>
          <p:blipFill rotWithShape="1">
            <a:blip r:embed="rId7" cstate="email">
              <a:extLst>
                <a:ext uri="{28A0092B-C50C-407E-A947-70E740481C1C}">
                  <a14:useLocalDpi xmlns:a14="http://schemas.microsoft.com/office/drawing/2010/main" val="0"/>
                </a:ext>
              </a:extLst>
            </a:blip>
            <a:srcRect/>
            <a:stretch/>
          </p:blipFill>
          <p:spPr bwMode="auto">
            <a:xfrm>
              <a:off x="3792057" y="3360178"/>
              <a:ext cx="1896395" cy="1458546"/>
            </a:xfrm>
            <a:prstGeom prst="rect">
              <a:avLst/>
            </a:prstGeom>
            <a:ln>
              <a:noFill/>
            </a:ln>
            <a:effectLst/>
            <a:extLst>
              <a:ext uri="{909E8E84-426E-40DD-AFC4-6F175D3DCCD1}">
                <a14:hiddenFill xmlns:a14="http://schemas.microsoft.com/office/drawing/2010/main">
                  <a:solidFill>
                    <a:srgbClr val="FFFFFF"/>
                  </a:solidFill>
                </a14:hiddenFill>
              </a:ext>
            </a:extLst>
          </p:spPr>
        </p:pic>
        <p:pic>
          <p:nvPicPr>
            <p:cNvPr id="19" name="Picture 2" descr="http://chrisescars.com/wp-content/uploads/2010/04/BMW-Narrow-Pass-Assistant-System.jpg"/>
            <p:cNvPicPr>
              <a:picLocks noChangeAspect="1" noChangeArrowheads="1"/>
            </p:cNvPicPr>
            <p:nvPr/>
          </p:nvPicPr>
          <p:blipFill>
            <a:blip r:embed="rId8" cstate="print">
              <a:extLst>
                <a:ext uri="{BEBA8EAE-BF5A-486C-A8C5-ECC9F3942E4B}">
                  <a14:imgProps xmlns:a14="http://schemas.microsoft.com/office/drawing/2010/main">
                    <a14:imgLayer r:embed="rId9">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3794287" y="5120901"/>
              <a:ext cx="2130634" cy="1299166"/>
            </a:xfrm>
            <a:prstGeom prst="rect">
              <a:avLst/>
            </a:prstGeom>
            <a:ln>
              <a:noFill/>
            </a:ln>
            <a:effectLst/>
          </p:spPr>
        </p:pic>
        <p:pic>
          <p:nvPicPr>
            <p:cNvPr id="21" name="Picture 8" descr="Transformer over orange sky"/>
            <p:cNvPicPr>
              <a:picLocks noChangeAspect="1" noChangeArrowheads="1"/>
            </p:cNvPicPr>
            <p:nvPr/>
          </p:nvPicPr>
          <p:blipFill rotWithShape="1">
            <a:blip r:embed="rId10" cstate="email">
              <a:extLst>
                <a:ext uri="{28A0092B-C50C-407E-A947-70E740481C1C}">
                  <a14:useLocalDpi xmlns:a14="http://schemas.microsoft.com/office/drawing/2010/main" val="0"/>
                </a:ext>
              </a:extLst>
            </a:blip>
            <a:srcRect/>
            <a:stretch/>
          </p:blipFill>
          <p:spPr bwMode="auto">
            <a:xfrm>
              <a:off x="6199162" y="3200400"/>
              <a:ext cx="1990680" cy="1425806"/>
            </a:xfrm>
            <a:prstGeom prst="rect">
              <a:avLst/>
            </a:prstGeom>
            <a:ln>
              <a:noFill/>
            </a:ln>
            <a:effectLst/>
            <a:extLst>
              <a:ext uri="{909E8E84-426E-40DD-AFC4-6F175D3DCCD1}">
                <a14:hiddenFill xmlns:a14="http://schemas.microsoft.com/office/drawing/2010/main">
                  <a:solidFill>
                    <a:srgbClr val="FFFFFF"/>
                  </a:solidFill>
                </a14:hiddenFill>
              </a:ext>
            </a:extLst>
          </p:spPr>
        </p:pic>
      </p:grpSp>
      <p:pic>
        <p:nvPicPr>
          <p:cNvPr id="3" name="Picture 2"/>
          <p:cNvPicPr>
            <a:picLocks noChangeAspect="1"/>
          </p:cNvPicPr>
          <p:nvPr/>
        </p:nvPicPr>
        <p:blipFill>
          <a:blip r:embed="rId11" cstate="screen">
            <a:extLst>
              <a:ext uri="{28A0092B-C50C-407E-A947-70E740481C1C}">
                <a14:useLocalDpi xmlns:a14="http://schemas.microsoft.com/office/drawing/2010/main" val="0"/>
              </a:ext>
            </a:extLst>
          </a:blip>
          <a:stretch>
            <a:fillRect/>
          </a:stretch>
        </p:blipFill>
        <p:spPr>
          <a:xfrm>
            <a:off x="237263" y="273348"/>
            <a:ext cx="5687658" cy="741868"/>
          </a:xfrm>
          <a:prstGeom prst="rect">
            <a:avLst/>
          </a:prstGeom>
        </p:spPr>
      </p:pic>
    </p:spTree>
    <p:extLst>
      <p:ext uri="{BB962C8B-B14F-4D97-AF65-F5344CB8AC3E}">
        <p14:creationId xmlns:p14="http://schemas.microsoft.com/office/powerpoint/2010/main" val="2067739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Scientific Data in MATLAB</a:t>
            </a:r>
          </a:p>
        </p:txBody>
      </p:sp>
      <p:sp>
        <p:nvSpPr>
          <p:cNvPr id="3" name="Rectangle 3"/>
          <p:cNvSpPr txBox="1">
            <a:spLocks noChangeArrowheads="1"/>
          </p:cNvSpPr>
          <p:nvPr/>
        </p:nvSpPr>
        <p:spPr>
          <a:xfrm>
            <a:off x="938213" y="1219200"/>
            <a:ext cx="4700587" cy="4724400"/>
          </a:xfrm>
          <a:prstGeom prst="rect">
            <a:avLst/>
          </a:prstGeom>
        </p:spPr>
        <p:txBody>
          <a:bodyPr/>
          <a:lstStyle>
            <a:lvl1pPr marL="343755" indent="-343755" algn="l" defTabSz="916680" rtl="0" eaLnBrk="1" latinLnBrk="0" hangingPunct="1">
              <a:spcBef>
                <a:spcPct val="20000"/>
              </a:spcBef>
              <a:buClr>
                <a:schemeClr val="tx2"/>
              </a:buClr>
              <a:buSzPct val="75000"/>
              <a:buFont typeface="Wingdings" pitchFamily="2" charset="2"/>
              <a:buChar char="§"/>
              <a:defRPr sz="2406" kern="1200">
                <a:solidFill>
                  <a:schemeClr val="tx1"/>
                </a:solidFill>
                <a:latin typeface="Arial" pitchFamily="34" charset="0"/>
                <a:ea typeface="+mn-ea"/>
                <a:cs typeface="Arial" pitchFamily="34" charset="0"/>
              </a:defRPr>
            </a:lvl1pPr>
            <a:lvl2pPr marL="744802" indent="-286462" algn="l" defTabSz="916680" rtl="0" eaLnBrk="1" latinLnBrk="0" hangingPunct="1">
              <a:spcBef>
                <a:spcPct val="20000"/>
              </a:spcBef>
              <a:buClr>
                <a:schemeClr val="tx2"/>
              </a:buClr>
              <a:buFont typeface="Arial" pitchFamily="34" charset="0"/>
              <a:buChar char="–"/>
              <a:defRPr sz="2005" kern="1200">
                <a:solidFill>
                  <a:schemeClr val="tx1"/>
                </a:solidFill>
                <a:latin typeface="Arial" pitchFamily="34" charset="0"/>
                <a:ea typeface="+mn-ea"/>
                <a:cs typeface="Arial" pitchFamily="34" charset="0"/>
              </a:defRPr>
            </a:lvl2pPr>
            <a:lvl3pPr marL="1145850" indent="-229170" algn="l" defTabSz="916680" rtl="0" eaLnBrk="1" latinLnBrk="0" hangingPunct="1">
              <a:spcBef>
                <a:spcPct val="20000"/>
              </a:spcBef>
              <a:buClr>
                <a:schemeClr val="tx2"/>
              </a:buClr>
              <a:buSzPct val="75000"/>
              <a:buFont typeface="Wingdings" pitchFamily="2" charset="2"/>
              <a:buChar char="§"/>
              <a:defRPr sz="1604" kern="1200">
                <a:solidFill>
                  <a:schemeClr val="tx1"/>
                </a:solidFill>
                <a:latin typeface="Arial" pitchFamily="34" charset="0"/>
                <a:ea typeface="+mn-ea"/>
                <a:cs typeface="Arial" pitchFamily="34" charset="0"/>
              </a:defRPr>
            </a:lvl3pPr>
            <a:lvl4pPr marL="1604190" indent="-229170" algn="l" defTabSz="916680" rtl="0" eaLnBrk="1" latinLnBrk="0" hangingPunct="1">
              <a:spcBef>
                <a:spcPct val="20000"/>
              </a:spcBef>
              <a:buFont typeface="Arial" pitchFamily="34" charset="0"/>
              <a:buNone/>
              <a:defRPr sz="1604" kern="1200">
                <a:solidFill>
                  <a:schemeClr val="tx1"/>
                </a:solidFill>
                <a:latin typeface="Arial" pitchFamily="34" charset="0"/>
                <a:ea typeface="+mn-ea"/>
                <a:cs typeface="Arial" pitchFamily="34" charset="0"/>
              </a:defRPr>
            </a:lvl4pPr>
            <a:lvl5pPr marL="2062531" indent="-229170" algn="l" defTabSz="916680" rtl="0" eaLnBrk="1" latinLnBrk="0" hangingPunct="1">
              <a:spcBef>
                <a:spcPct val="20000"/>
              </a:spcBef>
              <a:buClr>
                <a:schemeClr val="tx2"/>
              </a:buClr>
              <a:buFont typeface="Arial" pitchFamily="34" charset="0"/>
              <a:buChar char="»"/>
              <a:defRPr sz="1404" kern="1200">
                <a:solidFill>
                  <a:schemeClr val="tx1"/>
                </a:solidFill>
                <a:latin typeface="Arial" pitchFamily="34" charset="0"/>
                <a:ea typeface="+mn-ea"/>
                <a:cs typeface="Arial" pitchFamily="34" charset="0"/>
              </a:defRPr>
            </a:lvl5pPr>
            <a:lvl6pPr marL="2520871" indent="-229170" algn="l" defTabSz="916680" rtl="0" eaLnBrk="1" latinLnBrk="0" hangingPunct="1">
              <a:spcBef>
                <a:spcPct val="20000"/>
              </a:spcBef>
              <a:buFont typeface="Arial" pitchFamily="34" charset="0"/>
              <a:buChar char="•"/>
              <a:defRPr sz="2005" kern="1200">
                <a:solidFill>
                  <a:schemeClr val="tx1"/>
                </a:solidFill>
                <a:latin typeface="+mn-lt"/>
                <a:ea typeface="+mn-ea"/>
                <a:cs typeface="+mn-cs"/>
              </a:defRPr>
            </a:lvl6pPr>
            <a:lvl7pPr marL="2979211" indent="-229170" algn="l" defTabSz="916680" rtl="0" eaLnBrk="1" latinLnBrk="0" hangingPunct="1">
              <a:spcBef>
                <a:spcPct val="20000"/>
              </a:spcBef>
              <a:buFont typeface="Arial" pitchFamily="34" charset="0"/>
              <a:buChar char="•"/>
              <a:defRPr sz="2005" kern="1200">
                <a:solidFill>
                  <a:schemeClr val="tx1"/>
                </a:solidFill>
                <a:latin typeface="+mn-lt"/>
                <a:ea typeface="+mn-ea"/>
                <a:cs typeface="+mn-cs"/>
              </a:defRPr>
            </a:lvl7pPr>
            <a:lvl8pPr marL="3437551" indent="-229170" algn="l" defTabSz="916680" rtl="0" eaLnBrk="1" latinLnBrk="0" hangingPunct="1">
              <a:spcBef>
                <a:spcPct val="20000"/>
              </a:spcBef>
              <a:buFont typeface="Arial" pitchFamily="34" charset="0"/>
              <a:buChar char="•"/>
              <a:defRPr sz="2005" kern="1200">
                <a:solidFill>
                  <a:schemeClr val="tx1"/>
                </a:solidFill>
                <a:latin typeface="+mn-lt"/>
                <a:ea typeface="+mn-ea"/>
                <a:cs typeface="+mn-cs"/>
              </a:defRPr>
            </a:lvl8pPr>
            <a:lvl9pPr marL="3895891" indent="-229170" algn="l" defTabSz="916680" rtl="0" eaLnBrk="1" latinLnBrk="0" hangingPunct="1">
              <a:spcBef>
                <a:spcPct val="20000"/>
              </a:spcBef>
              <a:buFont typeface="Arial" pitchFamily="34" charset="0"/>
              <a:buChar char="•"/>
              <a:defRPr sz="2005" kern="1200">
                <a:solidFill>
                  <a:schemeClr val="tx1"/>
                </a:solidFill>
                <a:latin typeface="+mn-lt"/>
                <a:ea typeface="+mn-ea"/>
                <a:cs typeface="+mn-cs"/>
              </a:defRPr>
            </a:lvl9pPr>
          </a:lstStyle>
          <a:p>
            <a:r>
              <a:rPr lang="en-US" sz="2400" dirty="0">
                <a:ea typeface="ＭＳ Ｐゴシック" charset="-128"/>
              </a:rPr>
              <a:t>Scientific data formats</a:t>
            </a:r>
          </a:p>
          <a:p>
            <a:pPr lvl="1">
              <a:buFont typeface="Arial" panose="020B0604020202020204" pitchFamily="34" charset="0"/>
              <a:buChar char="•"/>
            </a:pPr>
            <a:r>
              <a:rPr lang="en-US" sz="2000" dirty="0">
                <a:ea typeface="ＭＳ Ｐゴシック" charset="-128"/>
              </a:rPr>
              <a:t>HDF5, HDF4, HDF-EOS2</a:t>
            </a:r>
          </a:p>
          <a:p>
            <a:pPr lvl="1">
              <a:buFont typeface="Arial" panose="020B0604020202020204" pitchFamily="34" charset="0"/>
              <a:buChar char="•"/>
            </a:pPr>
            <a:r>
              <a:rPr lang="en-US" sz="2000" dirty="0">
                <a:ea typeface="ＭＳ Ｐゴシック" charset="-128"/>
              </a:rPr>
              <a:t>NetCDF (with OPeNDAP!) </a:t>
            </a:r>
          </a:p>
          <a:p>
            <a:pPr lvl="1">
              <a:buFont typeface="Arial" panose="020B0604020202020204" pitchFamily="34" charset="0"/>
              <a:buChar char="•"/>
            </a:pPr>
            <a:r>
              <a:rPr lang="en-US" sz="2000" dirty="0">
                <a:ea typeface="ＭＳ Ｐゴシック" charset="-128"/>
              </a:rPr>
              <a:t>FITS, CDF, BIL, BIP, BSQ</a:t>
            </a:r>
          </a:p>
          <a:p>
            <a:r>
              <a:rPr lang="en-US" sz="2400" dirty="0">
                <a:ea typeface="ＭＳ Ｐゴシック" charset="-128"/>
              </a:rPr>
              <a:t>Image file formats</a:t>
            </a:r>
          </a:p>
          <a:p>
            <a:pPr lvl="1">
              <a:buFont typeface="Arial" panose="020B0604020202020204" pitchFamily="34" charset="0"/>
              <a:buChar char="•"/>
            </a:pPr>
            <a:r>
              <a:rPr lang="en-US" sz="2000" dirty="0">
                <a:ea typeface="ＭＳ Ｐゴシック" charset="-128"/>
              </a:rPr>
              <a:t>TIFF, JPEG, HDR, PNG, JPEG2000, and more</a:t>
            </a:r>
          </a:p>
          <a:p>
            <a:r>
              <a:rPr lang="en-US" sz="2400" dirty="0">
                <a:ea typeface="ＭＳ Ｐゴシック" charset="-128"/>
              </a:rPr>
              <a:t>Vector data file formats</a:t>
            </a:r>
          </a:p>
          <a:p>
            <a:pPr lvl="1">
              <a:buFont typeface="Arial" panose="020B0604020202020204" pitchFamily="34" charset="0"/>
              <a:buChar char="•"/>
            </a:pPr>
            <a:r>
              <a:rPr lang="en-US" sz="2000" dirty="0">
                <a:ea typeface="ＭＳ Ｐゴシック" charset="-128"/>
              </a:rPr>
              <a:t>ESRI Shapefiles, KML, GPS</a:t>
            </a:r>
            <a:br>
              <a:rPr lang="en-US" sz="2000" dirty="0">
                <a:ea typeface="ＭＳ Ｐゴシック" charset="-128"/>
              </a:rPr>
            </a:br>
            <a:r>
              <a:rPr lang="en-US" sz="2000" dirty="0">
                <a:ea typeface="ＭＳ Ｐゴシック" charset="-128"/>
              </a:rPr>
              <a:t>and more</a:t>
            </a:r>
          </a:p>
          <a:p>
            <a:r>
              <a:rPr lang="en-US" sz="2400" dirty="0">
                <a:ea typeface="ＭＳ Ｐゴシック" charset="-128"/>
              </a:rPr>
              <a:t>Raster data file formats</a:t>
            </a:r>
          </a:p>
          <a:p>
            <a:pPr lvl="1">
              <a:buFont typeface="Arial" panose="020B0604020202020204" pitchFamily="34" charset="0"/>
              <a:buChar char="•"/>
            </a:pPr>
            <a:r>
              <a:rPr lang="en-US" sz="2000" dirty="0">
                <a:ea typeface="ＭＳ Ｐゴシック" charset="-128"/>
              </a:rPr>
              <a:t>GeoTIFF, NITF, USGS and SDTS DEM, NIMA DTED, and more</a:t>
            </a:r>
          </a:p>
          <a:p>
            <a:r>
              <a:rPr lang="en-US" sz="2400" dirty="0">
                <a:ea typeface="ＭＳ Ｐゴシック" charset="-128"/>
              </a:rPr>
              <a:t>Web Map Service (WMS)</a:t>
            </a:r>
          </a:p>
        </p:txBody>
      </p:sp>
      <p:pic>
        <p:nvPicPr>
          <p:cNvPr id="4" name="Picture 6" descr="sst-swath"/>
          <p:cNvPicPr>
            <a:picLocks noChangeAspect="1" noChangeArrowheads="1"/>
          </p:cNvPicPr>
          <p:nvPr/>
        </p:nvPicPr>
        <p:blipFill>
          <a:blip r:embed="rId2" cstate="print"/>
          <a:srcRect/>
          <a:stretch>
            <a:fillRect/>
          </a:stretch>
        </p:blipFill>
        <p:spPr bwMode="auto">
          <a:xfrm>
            <a:off x="6019800" y="1752600"/>
            <a:ext cx="5216018" cy="3810000"/>
          </a:xfrm>
          <a:prstGeom prst="rect">
            <a:avLst/>
          </a:prstGeom>
          <a:noFill/>
        </p:spPr>
      </p:pic>
    </p:spTree>
    <p:extLst>
      <p:ext uri="{BB962C8B-B14F-4D97-AF65-F5344CB8AC3E}">
        <p14:creationId xmlns:p14="http://schemas.microsoft.com/office/powerpoint/2010/main" val="2995296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8077200" cy="762000"/>
          </a:xfrm>
        </p:spPr>
        <p:txBody>
          <a:bodyPr/>
          <a:lstStyle/>
          <a:p>
            <a:r>
              <a:rPr lang="en-US" dirty="0"/>
              <a:t>HDF5 in MATLAB</a:t>
            </a:r>
          </a:p>
        </p:txBody>
      </p:sp>
      <p:sp>
        <p:nvSpPr>
          <p:cNvPr id="3" name="Content Placeholder 2"/>
          <p:cNvSpPr>
            <a:spLocks noGrp="1"/>
          </p:cNvSpPr>
          <p:nvPr>
            <p:ph idx="1"/>
          </p:nvPr>
        </p:nvSpPr>
        <p:spPr>
          <a:xfrm>
            <a:off x="1981200" y="1143000"/>
            <a:ext cx="8077200" cy="5410200"/>
          </a:xfrm>
        </p:spPr>
        <p:txBody>
          <a:bodyPr/>
          <a:lstStyle/>
          <a:p>
            <a:r>
              <a:rPr lang="en-US" dirty="0"/>
              <a:t>High Level Interface (</a:t>
            </a:r>
            <a:r>
              <a:rPr lang="en-US" b="1" dirty="0">
                <a:solidFill>
                  <a:srgbClr val="125687"/>
                </a:solidFill>
                <a:latin typeface="Courier New" panose="02070309020205020404" pitchFamily="49" charset="0"/>
                <a:cs typeface="Courier New" panose="02070309020205020404" pitchFamily="49" charset="0"/>
              </a:rPr>
              <a:t>h5read</a:t>
            </a:r>
            <a:r>
              <a:rPr lang="en-US" dirty="0"/>
              <a:t>, </a:t>
            </a:r>
            <a:r>
              <a:rPr lang="en-US" b="1" dirty="0">
                <a:solidFill>
                  <a:srgbClr val="125687"/>
                </a:solidFill>
                <a:latin typeface="Courier New" panose="02070309020205020404" pitchFamily="49" charset="0"/>
                <a:cs typeface="Courier New" panose="02070309020205020404" pitchFamily="49" charset="0"/>
              </a:rPr>
              <a:t>h5write</a:t>
            </a:r>
            <a:r>
              <a:rPr lang="en-US" dirty="0"/>
              <a:t>,</a:t>
            </a:r>
            <a:r>
              <a:rPr lang="en-US" baseline="0" dirty="0"/>
              <a:t> </a:t>
            </a:r>
            <a:r>
              <a:rPr lang="en-US" b="1" baseline="0" dirty="0">
                <a:solidFill>
                  <a:srgbClr val="125687"/>
                </a:solidFill>
                <a:latin typeface="Courier New" panose="02070309020205020404" pitchFamily="49" charset="0"/>
                <a:cs typeface="Courier New" panose="02070309020205020404" pitchFamily="49" charset="0"/>
              </a:rPr>
              <a:t>h5disp</a:t>
            </a:r>
            <a:r>
              <a:rPr lang="en-US" baseline="0" dirty="0"/>
              <a:t>,</a:t>
            </a:r>
            <a:r>
              <a:rPr lang="en-US" dirty="0"/>
              <a:t> </a:t>
            </a:r>
            <a:r>
              <a:rPr lang="en-US" b="1" baseline="0" dirty="0">
                <a:solidFill>
                  <a:srgbClr val="125687"/>
                </a:solidFill>
                <a:latin typeface="Courier New" panose="02070309020205020404" pitchFamily="49" charset="0"/>
                <a:cs typeface="Courier New" panose="02070309020205020404" pitchFamily="49" charset="0"/>
              </a:rPr>
              <a:t>h5info</a:t>
            </a:r>
            <a:r>
              <a:rPr lang="en-US" baseline="0" dirty="0"/>
              <a:t>)</a:t>
            </a:r>
          </a:p>
          <a:p>
            <a:pPr marL="457200" lvl="1" indent="0">
              <a:buNone/>
            </a:pPr>
            <a:endParaRPr lang="en-US" dirty="0"/>
          </a:p>
          <a:p>
            <a:pPr marL="400050" lvl="1" indent="0">
              <a:buNone/>
            </a:pPr>
            <a:r>
              <a:rPr lang="en-US" dirty="0">
                <a:solidFill>
                  <a:srgbClr val="000000"/>
                </a:solidFill>
                <a:latin typeface="Courier New" panose="02070309020205020404" pitchFamily="49" charset="0"/>
                <a:cs typeface="Courier New" panose="02070309020205020404" pitchFamily="49" charset="0"/>
              </a:rPr>
              <a:t>h5disp(</a:t>
            </a:r>
            <a:r>
              <a:rPr lang="en-US" dirty="0">
                <a:solidFill>
                  <a:srgbClr val="A020F0"/>
                </a:solidFill>
                <a:latin typeface="Courier New" panose="02070309020205020404" pitchFamily="49" charset="0"/>
                <a:cs typeface="Courier New" panose="02070309020205020404" pitchFamily="49" charset="0"/>
              </a:rPr>
              <a:t>'example.h5'</a:t>
            </a:r>
            <a:r>
              <a:rPr lang="en-US" dirty="0">
                <a:solidFill>
                  <a:srgbClr val="000000"/>
                </a:solidFill>
                <a:latin typeface="Courier New" panose="02070309020205020404" pitchFamily="49" charset="0"/>
                <a:cs typeface="Courier New" panose="02070309020205020404" pitchFamily="49" charset="0"/>
              </a:rPr>
              <a:t>,</a:t>
            </a:r>
            <a:r>
              <a:rPr lang="en-US" dirty="0">
                <a:solidFill>
                  <a:srgbClr val="A020F0"/>
                </a:solidFill>
                <a:latin typeface="Courier New" panose="02070309020205020404" pitchFamily="49" charset="0"/>
                <a:cs typeface="Courier New" panose="02070309020205020404" pitchFamily="49" charset="0"/>
              </a:rPr>
              <a:t>'/g4/lat'</a:t>
            </a:r>
            <a:r>
              <a:rPr lang="en-US" dirty="0">
                <a:solidFill>
                  <a:srgbClr val="000000"/>
                </a:solidFill>
                <a:latin typeface="Courier New" panose="02070309020205020404" pitchFamily="49" charset="0"/>
                <a:cs typeface="Courier New" panose="02070309020205020404" pitchFamily="49" charset="0"/>
              </a:rPr>
              <a:t>);</a:t>
            </a:r>
          </a:p>
          <a:p>
            <a:pPr marL="400050" lvl="1" indent="0">
              <a:buNone/>
            </a:pPr>
            <a:r>
              <a:rPr lang="en-US" dirty="0">
                <a:solidFill>
                  <a:srgbClr val="000000"/>
                </a:solidFill>
                <a:latin typeface="Courier New" panose="02070309020205020404" pitchFamily="49" charset="0"/>
                <a:cs typeface="Courier New" panose="02070309020205020404" pitchFamily="49" charset="0"/>
              </a:rPr>
              <a:t>data = h5read(</a:t>
            </a:r>
            <a:r>
              <a:rPr lang="en-US" dirty="0">
                <a:solidFill>
                  <a:srgbClr val="A020F0"/>
                </a:solidFill>
                <a:latin typeface="Courier New" panose="02070309020205020404" pitchFamily="49" charset="0"/>
                <a:cs typeface="Courier New" panose="02070309020205020404" pitchFamily="49" charset="0"/>
              </a:rPr>
              <a:t>'example.h5'</a:t>
            </a:r>
            <a:r>
              <a:rPr lang="en-US" dirty="0">
                <a:solidFill>
                  <a:srgbClr val="000000"/>
                </a:solidFill>
                <a:latin typeface="Courier New" panose="02070309020205020404" pitchFamily="49" charset="0"/>
                <a:cs typeface="Courier New" panose="02070309020205020404" pitchFamily="49" charset="0"/>
              </a:rPr>
              <a:t>,</a:t>
            </a:r>
            <a:r>
              <a:rPr lang="en-US" dirty="0">
                <a:solidFill>
                  <a:srgbClr val="A020F0"/>
                </a:solidFill>
                <a:latin typeface="Courier New" panose="02070309020205020404" pitchFamily="49" charset="0"/>
                <a:cs typeface="Courier New" panose="02070309020205020404" pitchFamily="49" charset="0"/>
              </a:rPr>
              <a:t>'/g4/lat'</a:t>
            </a:r>
            <a:r>
              <a:rPr lang="en-US" dirty="0">
                <a:solidFill>
                  <a:srgbClr val="000000"/>
                </a:solidFill>
                <a:latin typeface="Courier New" panose="02070309020205020404" pitchFamily="49" charset="0"/>
                <a:cs typeface="Courier New" panose="02070309020205020404" pitchFamily="49" charset="0"/>
              </a:rPr>
              <a:t>);</a:t>
            </a:r>
          </a:p>
          <a:p>
            <a:pPr marL="457200" lvl="1" indent="0">
              <a:buNone/>
            </a:pPr>
            <a:endParaRPr lang="en-US" baseline="0" dirty="0"/>
          </a:p>
          <a:p>
            <a:r>
              <a:rPr lang="en-US" baseline="0" dirty="0"/>
              <a:t>Low Level Interface</a:t>
            </a:r>
            <a:r>
              <a:rPr lang="en-US" dirty="0"/>
              <a:t> (</a:t>
            </a:r>
            <a:r>
              <a:rPr lang="en-US" dirty="0">
                <a:solidFill>
                  <a:srgbClr val="000000"/>
                </a:solidFill>
                <a:latin typeface="Arial"/>
                <a:cs typeface="Arial"/>
              </a:rPr>
              <a:t>Wraps HDF5 C APIs)</a:t>
            </a:r>
          </a:p>
          <a:p>
            <a:pPr marL="400050" lvl="1" indent="0">
              <a:buNone/>
            </a:pPr>
            <a:endParaRPr lang="en-US" sz="2000" dirty="0">
              <a:solidFill>
                <a:srgbClr val="000000"/>
              </a:solidFill>
              <a:latin typeface="Arial"/>
              <a:cs typeface="Arial"/>
            </a:endParaRPr>
          </a:p>
          <a:p>
            <a:pPr marL="400050" lvl="1" indent="0">
              <a:buNone/>
            </a:pPr>
            <a:r>
              <a:rPr lang="en-US" sz="2000" dirty="0">
                <a:latin typeface="Courier New" panose="02070309020205020404" pitchFamily="49" charset="0"/>
                <a:cs typeface="Courier New" panose="02070309020205020404" pitchFamily="49" charset="0"/>
              </a:rPr>
              <a:t>fid = H5F.open(</a:t>
            </a:r>
            <a:r>
              <a:rPr lang="en-US" dirty="0">
                <a:solidFill>
                  <a:srgbClr val="A020F0"/>
                </a:solidFill>
                <a:latin typeface="Courier New" panose="02070309020205020404" pitchFamily="49" charset="0"/>
                <a:cs typeface="Courier New" panose="02070309020205020404" pitchFamily="49" charset="0"/>
              </a:rPr>
              <a:t>'example.h5'</a:t>
            </a:r>
            <a:r>
              <a:rPr lang="en-US" sz="2000" dirty="0">
                <a:latin typeface="Courier New" panose="02070309020205020404" pitchFamily="49" charset="0"/>
                <a:cs typeface="Courier New" panose="02070309020205020404" pitchFamily="49" charset="0"/>
              </a:rPr>
              <a:t>);</a:t>
            </a:r>
          </a:p>
          <a:p>
            <a:pPr marL="400050" lvl="1" indent="0">
              <a:buNone/>
            </a:pPr>
            <a:r>
              <a:rPr lang="en-US" sz="2000" dirty="0">
                <a:latin typeface="Courier New" panose="02070309020205020404" pitchFamily="49" charset="0"/>
                <a:cs typeface="Courier New" panose="02070309020205020404" pitchFamily="49" charset="0"/>
              </a:rPr>
              <a:t>dset_id = H5D.open(fid,</a:t>
            </a:r>
            <a:r>
              <a:rPr lang="en-US" dirty="0">
                <a:solidFill>
                  <a:srgbClr val="A020F0"/>
                </a:solidFill>
                <a:latin typeface="Courier New" panose="02070309020205020404" pitchFamily="49" charset="0"/>
                <a:cs typeface="Courier New" panose="02070309020205020404" pitchFamily="49" charset="0"/>
              </a:rPr>
              <a:t>'/g4/lat'</a:t>
            </a:r>
            <a:r>
              <a:rPr lang="en-US" sz="2000" dirty="0">
                <a:latin typeface="Courier New" panose="02070309020205020404" pitchFamily="49" charset="0"/>
                <a:cs typeface="Courier New" panose="02070309020205020404" pitchFamily="49" charset="0"/>
              </a:rPr>
              <a:t>);</a:t>
            </a:r>
          </a:p>
          <a:p>
            <a:pPr marL="400050" lvl="1" indent="0">
              <a:buNone/>
            </a:pPr>
            <a:r>
              <a:rPr lang="en-US" sz="2000" dirty="0">
                <a:latin typeface="Courier New" panose="02070309020205020404" pitchFamily="49" charset="0"/>
                <a:cs typeface="Courier New" panose="02070309020205020404" pitchFamily="49" charset="0"/>
              </a:rPr>
              <a:t>data = H5D.read(dset_id);</a:t>
            </a:r>
          </a:p>
          <a:p>
            <a:pPr marL="400050" lvl="1" indent="0">
              <a:buNone/>
            </a:pPr>
            <a:r>
              <a:rPr lang="en-US" sz="2000" dirty="0">
                <a:latin typeface="Courier New" panose="02070309020205020404" pitchFamily="49" charset="0"/>
                <a:cs typeface="Courier New" panose="02070309020205020404" pitchFamily="49" charset="0"/>
              </a:rPr>
              <a:t>H5D.close(dset_id);</a:t>
            </a:r>
          </a:p>
          <a:p>
            <a:pPr marL="400050" lvl="1" indent="0">
              <a:buNone/>
            </a:pPr>
            <a:r>
              <a:rPr lang="en-US" sz="2000" dirty="0">
                <a:latin typeface="Courier New" panose="02070309020205020404" pitchFamily="49" charset="0"/>
                <a:cs typeface="Courier New" panose="02070309020205020404" pitchFamily="49" charset="0"/>
              </a:rPr>
              <a:t>H5F.close(fid</a:t>
            </a:r>
            <a:r>
              <a:rPr lang="en-US" dirty="0">
                <a:latin typeface="Courier New" panose="02070309020205020404" pitchFamily="49" charset="0"/>
                <a:cs typeface="Courier New" panose="02070309020205020404" pitchFamily="49" charset="0"/>
              </a:rPr>
              <a:t>);</a:t>
            </a:r>
          </a:p>
          <a:p>
            <a:pPr marL="0" indent="0">
              <a:buNone/>
            </a:pPr>
            <a:endParaRPr lang="en-US" b="1" dirty="0"/>
          </a:p>
        </p:txBody>
      </p:sp>
    </p:spTree>
    <p:extLst>
      <p:ext uri="{BB962C8B-B14F-4D97-AF65-F5344CB8AC3E}">
        <p14:creationId xmlns:p14="http://schemas.microsoft.com/office/powerpoint/2010/main" val="1030592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NetCDF in MATLAB</a:t>
            </a:r>
          </a:p>
        </p:txBody>
      </p:sp>
      <p:sp>
        <p:nvSpPr>
          <p:cNvPr id="3" name="Content Placeholder 2"/>
          <p:cNvSpPr>
            <a:spLocks noGrp="1"/>
          </p:cNvSpPr>
          <p:nvPr>
            <p:ph idx="1"/>
          </p:nvPr>
        </p:nvSpPr>
        <p:spPr>
          <a:xfrm>
            <a:off x="1981200" y="1127760"/>
            <a:ext cx="8077200" cy="6035040"/>
          </a:xfrm>
        </p:spPr>
        <p:txBody>
          <a:bodyPr/>
          <a:lstStyle/>
          <a:p>
            <a:r>
              <a:rPr lang="en-US" dirty="0"/>
              <a:t>High Level Interface (</a:t>
            </a:r>
            <a:r>
              <a:rPr lang="en-US" b="1" dirty="0">
                <a:solidFill>
                  <a:srgbClr val="125687"/>
                </a:solidFill>
                <a:latin typeface="Courier New" panose="02070309020205020404" pitchFamily="49" charset="0"/>
                <a:cs typeface="Courier New" panose="02070309020205020404" pitchFamily="49" charset="0"/>
              </a:rPr>
              <a:t>ncdisp</a:t>
            </a:r>
            <a:r>
              <a:rPr lang="en-US" dirty="0"/>
              <a:t>, </a:t>
            </a:r>
            <a:r>
              <a:rPr lang="en-US" b="1" dirty="0">
                <a:solidFill>
                  <a:srgbClr val="125687"/>
                </a:solidFill>
                <a:latin typeface="Courier New" panose="02070309020205020404" pitchFamily="49" charset="0"/>
                <a:cs typeface="Courier New" panose="02070309020205020404" pitchFamily="49" charset="0"/>
              </a:rPr>
              <a:t>ncread</a:t>
            </a:r>
            <a:r>
              <a:rPr lang="en-US" dirty="0"/>
              <a:t>, </a:t>
            </a:r>
            <a:r>
              <a:rPr lang="en-US" b="1" dirty="0">
                <a:solidFill>
                  <a:srgbClr val="125687"/>
                </a:solidFill>
                <a:latin typeface="Courier New" panose="02070309020205020404" pitchFamily="49" charset="0"/>
                <a:cs typeface="Courier New" panose="02070309020205020404" pitchFamily="49" charset="0"/>
              </a:rPr>
              <a:t>ncwrite</a:t>
            </a:r>
            <a:r>
              <a:rPr lang="en-US" dirty="0"/>
              <a:t>, </a:t>
            </a:r>
            <a:r>
              <a:rPr lang="en-US" b="1" dirty="0">
                <a:solidFill>
                  <a:srgbClr val="125687"/>
                </a:solidFill>
                <a:latin typeface="Courier New" panose="02070309020205020404" pitchFamily="49" charset="0"/>
                <a:cs typeface="Courier New" panose="02070309020205020404" pitchFamily="49" charset="0"/>
              </a:rPr>
              <a:t>ncinfo</a:t>
            </a:r>
            <a:r>
              <a:rPr lang="en-US" dirty="0"/>
              <a:t>)</a:t>
            </a:r>
          </a:p>
          <a:p>
            <a:pPr marL="457200" lvl="1" indent="0">
              <a:buNone/>
            </a:pPr>
            <a:endParaRPr lang="en-US" dirty="0">
              <a:solidFill>
                <a:srgbClr val="000000"/>
              </a:solidFill>
              <a:latin typeface="Consolas"/>
            </a:endParaRPr>
          </a:p>
          <a:p>
            <a:pPr marL="457200" lvl="1" indent="0">
              <a:buNone/>
            </a:pPr>
            <a:r>
              <a:rPr lang="en-US" dirty="0">
                <a:solidFill>
                  <a:srgbClr val="000000"/>
                </a:solidFill>
                <a:latin typeface="Courier New" panose="02070309020205020404" pitchFamily="49" charset="0"/>
                <a:cs typeface="Courier New" panose="02070309020205020404" pitchFamily="49" charset="0"/>
              </a:rPr>
              <a:t>url = </a:t>
            </a:r>
            <a:r>
              <a:rPr lang="en-US" dirty="0">
                <a:solidFill>
                  <a:srgbClr val="A020F0"/>
                </a:solidFill>
                <a:latin typeface="Courier New" panose="02070309020205020404" pitchFamily="49" charset="0"/>
                <a:cs typeface="Courier New" panose="02070309020205020404" pitchFamily="49" charset="0"/>
              </a:rPr>
              <a:t>'http://oceanwatch.pifsc.noaa.gov/thredds/		 dodsC/goes-poes/2day'</a:t>
            </a:r>
            <a:r>
              <a:rPr lang="en-US" dirty="0">
                <a:solidFill>
                  <a:srgbClr val="000000"/>
                </a:solidFill>
                <a:latin typeface="Courier New" panose="02070309020205020404" pitchFamily="49" charset="0"/>
                <a:cs typeface="Courier New" panose="02070309020205020404" pitchFamily="49" charset="0"/>
              </a:rPr>
              <a:t>;</a:t>
            </a:r>
          </a:p>
          <a:p>
            <a:pPr marL="457200" lvl="1" indent="0">
              <a:buNone/>
            </a:pPr>
            <a:r>
              <a:rPr lang="en-US" sz="2000" dirty="0">
                <a:solidFill>
                  <a:srgbClr val="000000"/>
                </a:solidFill>
                <a:latin typeface="Courier New" panose="02070309020205020404" pitchFamily="49" charset="0"/>
                <a:cs typeface="Courier New" panose="02070309020205020404" pitchFamily="49" charset="0"/>
              </a:rPr>
              <a:t>ncdisp(url);</a:t>
            </a:r>
          </a:p>
          <a:p>
            <a:pPr marL="457200" lvl="1" indent="0">
              <a:buNone/>
            </a:pPr>
            <a:r>
              <a:rPr lang="en-US" sz="2000" dirty="0">
                <a:solidFill>
                  <a:srgbClr val="000000"/>
                </a:solidFill>
                <a:latin typeface="Courier New" panose="02070309020205020404" pitchFamily="49" charset="0"/>
                <a:cs typeface="Courier New" panose="02070309020205020404" pitchFamily="49" charset="0"/>
              </a:rPr>
              <a:t>data = ncread(</a:t>
            </a:r>
            <a:r>
              <a:rPr lang="en-US" sz="2000" dirty="0" err="1">
                <a:solidFill>
                  <a:srgbClr val="000000"/>
                </a:solidFill>
                <a:latin typeface="Courier New" panose="02070309020205020404" pitchFamily="49" charset="0"/>
                <a:cs typeface="Courier New" panose="02070309020205020404" pitchFamily="49" charset="0"/>
              </a:rPr>
              <a:t>url,</a:t>
            </a:r>
            <a:r>
              <a:rPr lang="en-US" sz="2000" dirty="0" err="1">
                <a:solidFill>
                  <a:srgbClr val="A020F0"/>
                </a:solidFill>
                <a:latin typeface="Courier New" panose="02070309020205020404" pitchFamily="49" charset="0"/>
                <a:cs typeface="Courier New" panose="02070309020205020404" pitchFamily="49" charset="0"/>
              </a:rPr>
              <a:t>'sst</a:t>
            </a:r>
            <a:r>
              <a:rPr lang="en-US" sz="2000" dirty="0">
                <a:solidFill>
                  <a:srgbClr val="A020F0"/>
                </a:solidFill>
                <a:latin typeface="Courier New" panose="02070309020205020404" pitchFamily="49" charset="0"/>
                <a:cs typeface="Courier New" panose="02070309020205020404" pitchFamily="49" charset="0"/>
              </a:rPr>
              <a:t>'</a:t>
            </a:r>
            <a:r>
              <a:rPr lang="en-US" sz="2000" dirty="0">
                <a:solidFill>
                  <a:srgbClr val="000000"/>
                </a:solidFill>
                <a:latin typeface="Courier New" panose="02070309020205020404" pitchFamily="49" charset="0"/>
                <a:cs typeface="Courier New" panose="02070309020205020404" pitchFamily="49" charset="0"/>
              </a:rPr>
              <a:t>);</a:t>
            </a:r>
          </a:p>
          <a:p>
            <a:pPr marL="457200" lvl="1" indent="0">
              <a:buNone/>
            </a:pPr>
            <a:endParaRPr lang="en-US" dirty="0"/>
          </a:p>
          <a:p>
            <a:r>
              <a:rPr lang="en-US" dirty="0"/>
              <a:t>Low Level Interface (Wraps netCDF C APIs)</a:t>
            </a:r>
          </a:p>
          <a:p>
            <a:pPr marL="457200" lvl="1" indent="0">
              <a:buNone/>
            </a:pPr>
            <a:r>
              <a:rPr lang="en-US" sz="2000" dirty="0">
                <a:latin typeface="Courier New" panose="02070309020205020404" pitchFamily="49" charset="0"/>
                <a:cs typeface="Courier New" panose="02070309020205020404" pitchFamily="49" charset="0"/>
              </a:rPr>
              <a:t>ncid = netcdf.open(url);</a:t>
            </a:r>
          </a:p>
          <a:p>
            <a:pPr marL="457200" lvl="1" indent="0">
              <a:buNone/>
            </a:pPr>
            <a:r>
              <a:rPr lang="en-US" sz="2000" dirty="0">
                <a:latin typeface="Courier New" panose="02070309020205020404" pitchFamily="49" charset="0"/>
                <a:cs typeface="Courier New" panose="02070309020205020404" pitchFamily="49" charset="0"/>
              </a:rPr>
              <a:t>varid = netcdf.inqVarID(ncid,</a:t>
            </a:r>
            <a:r>
              <a:rPr lang="en-US" dirty="0">
                <a:solidFill>
                  <a:srgbClr val="A020F0"/>
                </a:solidFill>
                <a:latin typeface="Courier New" panose="02070309020205020404" pitchFamily="49" charset="0"/>
                <a:cs typeface="Courier New" panose="02070309020205020404" pitchFamily="49" charset="0"/>
              </a:rPr>
              <a:t>'sst'</a:t>
            </a:r>
            <a:r>
              <a:rPr lang="en-US" sz="2000" dirty="0">
                <a:latin typeface="Courier New" panose="02070309020205020404" pitchFamily="49" charset="0"/>
                <a:cs typeface="Courier New" panose="02070309020205020404" pitchFamily="49" charset="0"/>
              </a:rPr>
              <a:t>);</a:t>
            </a:r>
          </a:p>
          <a:p>
            <a:pPr marL="457200" lvl="1" indent="0">
              <a:buNone/>
            </a:pPr>
            <a:r>
              <a:rPr lang="en-US" sz="2000" dirty="0">
                <a:latin typeface="Courier New" panose="02070309020205020404" pitchFamily="49" charset="0"/>
                <a:cs typeface="Courier New" panose="02070309020205020404" pitchFamily="49" charset="0"/>
              </a:rPr>
              <a:t>netcdf.getVar(ncid,varid,</a:t>
            </a:r>
            <a:r>
              <a:rPr lang="en-US" sz="2000" dirty="0">
                <a:solidFill>
                  <a:srgbClr val="A020F0"/>
                </a:solidFill>
                <a:latin typeface="Courier New" panose="02070309020205020404" pitchFamily="49" charset="0"/>
                <a:cs typeface="Courier New" panose="02070309020205020404" pitchFamily="49" charset="0"/>
              </a:rPr>
              <a:t>'double'</a:t>
            </a:r>
            <a:r>
              <a:rPr lang="en-US" sz="2000" dirty="0">
                <a:latin typeface="Courier New" panose="02070309020205020404" pitchFamily="49" charset="0"/>
                <a:cs typeface="Courier New" panose="02070309020205020404" pitchFamily="49" charset="0"/>
              </a:rPr>
              <a:t>);</a:t>
            </a:r>
          </a:p>
          <a:p>
            <a:pPr marL="457200" lvl="1" indent="0">
              <a:buNone/>
            </a:pPr>
            <a:r>
              <a:rPr lang="en-US" sz="2000" dirty="0">
                <a:latin typeface="Courier New" panose="02070309020205020404" pitchFamily="49" charset="0"/>
                <a:cs typeface="Courier New" panose="02070309020205020404" pitchFamily="49" charset="0"/>
              </a:rPr>
              <a:t>netcdf.close(ncid);</a:t>
            </a:r>
          </a:p>
          <a:p>
            <a:endParaRPr lang="en-US" dirty="0"/>
          </a:p>
          <a:p>
            <a:pPr marL="457200" lvl="1" indent="0">
              <a:buNone/>
            </a:pPr>
            <a:endParaRPr lang="en-US" dirty="0"/>
          </a:p>
          <a:p>
            <a:pPr lvl="1"/>
            <a:endParaRPr lang="en-US" dirty="0"/>
          </a:p>
        </p:txBody>
      </p:sp>
    </p:spTree>
    <p:extLst>
      <p:ext uri="{BB962C8B-B14F-4D97-AF65-F5344CB8AC3E}">
        <p14:creationId xmlns:p14="http://schemas.microsoft.com/office/powerpoint/2010/main" val="3394765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Big Data in MATLAB</a:t>
            </a:r>
          </a:p>
        </p:txBody>
      </p:sp>
      <p:pic>
        <p:nvPicPr>
          <p:cNvPr id="4" name="Picture 3"/>
          <p:cNvPicPr>
            <a:picLocks noChangeAspect="1"/>
          </p:cNvPicPr>
          <p:nvPr/>
        </p:nvPicPr>
        <p:blipFill>
          <a:blip r:embed="rId2"/>
          <a:stretch>
            <a:fillRect/>
          </a:stretch>
        </p:blipFill>
        <p:spPr>
          <a:xfrm>
            <a:off x="1828800" y="1487520"/>
            <a:ext cx="8382000" cy="5241974"/>
          </a:xfrm>
          <a:prstGeom prst="rect">
            <a:avLst/>
          </a:prstGeom>
        </p:spPr>
      </p:pic>
      <p:pic>
        <p:nvPicPr>
          <p:cNvPr id="6" name="Picture 5"/>
          <p:cNvPicPr>
            <a:picLocks noChangeAspect="1"/>
          </p:cNvPicPr>
          <p:nvPr/>
        </p:nvPicPr>
        <p:blipFill rotWithShape="1">
          <a:blip r:embed="rId3"/>
          <a:srcRect b="37422"/>
          <a:stretch/>
        </p:blipFill>
        <p:spPr>
          <a:xfrm>
            <a:off x="5257800" y="1060832"/>
            <a:ext cx="2056131" cy="1108328"/>
          </a:xfrm>
          <a:prstGeom prst="rect">
            <a:avLst/>
          </a:prstGeom>
        </p:spPr>
      </p:pic>
      <p:pic>
        <p:nvPicPr>
          <p:cNvPr id="7" name="Picture 6"/>
          <p:cNvPicPr>
            <a:picLocks noChangeAspect="1"/>
          </p:cNvPicPr>
          <p:nvPr/>
        </p:nvPicPr>
        <p:blipFill rotWithShape="1">
          <a:blip r:embed="rId3"/>
          <a:srcRect t="61514"/>
          <a:stretch/>
        </p:blipFill>
        <p:spPr>
          <a:xfrm>
            <a:off x="8896983" y="1487520"/>
            <a:ext cx="2056131" cy="681641"/>
          </a:xfrm>
          <a:prstGeom prst="rect">
            <a:avLst/>
          </a:prstGeom>
        </p:spPr>
      </p:pic>
      <p:pic>
        <p:nvPicPr>
          <p:cNvPr id="8" name="Picture 7"/>
          <p:cNvPicPr>
            <a:picLocks noChangeAspect="1"/>
          </p:cNvPicPr>
          <p:nvPr/>
        </p:nvPicPr>
        <p:blipFill>
          <a:blip r:embed="rId4"/>
          <a:stretch>
            <a:fillRect/>
          </a:stretch>
        </p:blipFill>
        <p:spPr>
          <a:xfrm>
            <a:off x="5291938" y="754623"/>
            <a:ext cx="711625" cy="296511"/>
          </a:xfrm>
          <a:prstGeom prst="rect">
            <a:avLst/>
          </a:prstGeom>
        </p:spPr>
      </p:pic>
      <p:pic>
        <p:nvPicPr>
          <p:cNvPr id="14" name="Picture 13"/>
          <p:cNvPicPr>
            <a:picLocks noChangeAspect="1"/>
          </p:cNvPicPr>
          <p:nvPr/>
        </p:nvPicPr>
        <p:blipFill rotWithShape="1">
          <a:blip r:embed="rId5"/>
          <a:srcRect l="18179" t="7900" r="-1" b="-1"/>
          <a:stretch/>
        </p:blipFill>
        <p:spPr>
          <a:xfrm>
            <a:off x="3054108" y="1134034"/>
            <a:ext cx="140183" cy="819652"/>
          </a:xfrm>
          <a:prstGeom prst="rect">
            <a:avLst/>
          </a:prstGeom>
        </p:spPr>
      </p:pic>
      <p:cxnSp>
        <p:nvCxnSpPr>
          <p:cNvPr id="19" name="Straight Connector 18"/>
          <p:cNvCxnSpPr>
            <a:stCxn id="14" idx="0"/>
          </p:cNvCxnSpPr>
          <p:nvPr/>
        </p:nvCxnSpPr>
        <p:spPr>
          <a:xfrm>
            <a:off x="3124200" y="1134034"/>
            <a:ext cx="1981200" cy="0"/>
          </a:xfrm>
          <a:prstGeom prst="line">
            <a:avLst/>
          </a:prstGeom>
          <a:ln w="158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27663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Scale Data</a:t>
            </a:r>
          </a:p>
        </p:txBody>
      </p:sp>
      <p:sp>
        <p:nvSpPr>
          <p:cNvPr id="6" name="Rectangle 5"/>
          <p:cNvSpPr/>
          <p:nvPr/>
        </p:nvSpPr>
        <p:spPr>
          <a:xfrm>
            <a:off x="6934201" y="5848759"/>
            <a:ext cx="845129" cy="3566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rial" pitchFamily="34" charset="0"/>
              <a:cs typeface="Arial" pitchFamily="34" charset="0"/>
            </a:endParaRPr>
          </a:p>
        </p:txBody>
      </p:sp>
      <p:sp>
        <p:nvSpPr>
          <p:cNvPr id="7" name="Rectangle 6"/>
          <p:cNvSpPr/>
          <p:nvPr/>
        </p:nvSpPr>
        <p:spPr>
          <a:xfrm>
            <a:off x="4687456" y="4013968"/>
            <a:ext cx="1256144" cy="3566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rial" pitchFamily="34" charset="0"/>
              <a:cs typeface="Arial" pitchFamily="34" charset="0"/>
            </a:endParaRPr>
          </a:p>
        </p:txBody>
      </p:sp>
      <p:sp>
        <p:nvSpPr>
          <p:cNvPr id="8" name="Rectangle 7"/>
          <p:cNvSpPr/>
          <p:nvPr/>
        </p:nvSpPr>
        <p:spPr>
          <a:xfrm>
            <a:off x="1989667" y="2667000"/>
            <a:ext cx="1143000" cy="3566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rial" pitchFamily="34" charset="0"/>
              <a:cs typeface="Arial" pitchFamily="34" charset="0"/>
            </a:endParaRPr>
          </a:p>
        </p:txBody>
      </p:sp>
      <p:sp>
        <p:nvSpPr>
          <p:cNvPr id="9" name="Content Placeholder 2"/>
          <p:cNvSpPr>
            <a:spLocks noGrp="1"/>
          </p:cNvSpPr>
          <p:nvPr>
            <p:ph idx="4294967295"/>
          </p:nvPr>
        </p:nvSpPr>
        <p:spPr>
          <a:xfrm>
            <a:off x="1600200" y="1178575"/>
            <a:ext cx="4014788" cy="1606365"/>
          </a:xfrm>
        </p:spPr>
        <p:txBody>
          <a:bodyPr/>
          <a:lstStyle/>
          <a:p>
            <a:pPr marL="0" indent="0">
              <a:buNone/>
            </a:pPr>
            <a:r>
              <a:rPr lang="en-US" sz="1800" b="1" dirty="0">
                <a:solidFill>
                  <a:srgbClr val="0D78C9"/>
                </a:solidFill>
              </a:rPr>
              <a:t>Memory and Data Access</a:t>
            </a:r>
          </a:p>
          <a:p>
            <a:pPr indent="-173038">
              <a:buClr>
                <a:srgbClr val="002060"/>
              </a:buClr>
              <a:buSzPct val="85000"/>
            </a:pPr>
            <a:r>
              <a:rPr lang="en-US" sz="1600" dirty="0"/>
              <a:t>64-bit processors</a:t>
            </a:r>
          </a:p>
          <a:p>
            <a:pPr indent="-173038">
              <a:buClr>
                <a:srgbClr val="002060"/>
              </a:buClr>
              <a:buSzPct val="85000"/>
            </a:pPr>
            <a:r>
              <a:rPr lang="en-US" sz="1600" dirty="0"/>
              <a:t>Memory Mapped Variables</a:t>
            </a:r>
          </a:p>
          <a:p>
            <a:pPr indent="-173038">
              <a:buClr>
                <a:srgbClr val="002060"/>
              </a:buClr>
              <a:buSzPct val="85000"/>
            </a:pPr>
            <a:r>
              <a:rPr lang="en-US" sz="1600" dirty="0"/>
              <a:t>Disk Variables</a:t>
            </a:r>
          </a:p>
          <a:p>
            <a:pPr indent="-173038">
              <a:buClr>
                <a:srgbClr val="002060"/>
              </a:buClr>
              <a:buSzPct val="85000"/>
            </a:pPr>
            <a:r>
              <a:rPr lang="en-US" sz="1600" dirty="0"/>
              <a:t>Databases</a:t>
            </a:r>
          </a:p>
          <a:p>
            <a:pPr indent="-173038">
              <a:buClr>
                <a:srgbClr val="002060"/>
              </a:buClr>
              <a:buSzPct val="85000"/>
            </a:pPr>
            <a:r>
              <a:rPr lang="en-US" sz="1600" b="1" dirty="0">
                <a:solidFill>
                  <a:schemeClr val="bg1"/>
                </a:solidFill>
              </a:rPr>
              <a:t>Datastores</a:t>
            </a:r>
          </a:p>
        </p:txBody>
      </p:sp>
      <p:sp>
        <p:nvSpPr>
          <p:cNvPr id="11" name="Content Placeholder 2"/>
          <p:cNvSpPr txBox="1">
            <a:spLocks/>
          </p:cNvSpPr>
          <p:nvPr/>
        </p:nvSpPr>
        <p:spPr>
          <a:xfrm>
            <a:off x="4316937" y="2230116"/>
            <a:ext cx="3200938" cy="174429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chemeClr val="tx2"/>
              </a:buClr>
              <a:buSzPct val="75000"/>
              <a:buFont typeface="Wingdings" pitchFamily="2" charset="2"/>
              <a:buChar char="§"/>
              <a:defRPr sz="2400" kern="1200">
                <a:solidFill>
                  <a:schemeClr val="tx1"/>
                </a:solidFill>
                <a:latin typeface="Arial" pitchFamily="34" charset="0"/>
                <a:ea typeface="+mn-ea"/>
                <a:cs typeface="Arial" pitchFamily="34" charset="0"/>
              </a:defRPr>
            </a:lvl1pPr>
            <a:lvl2pPr marL="742950" indent="-285750" algn="l" defTabSz="914400" rtl="0" eaLnBrk="1" latinLnBrk="0" hangingPunct="1">
              <a:lnSpc>
                <a:spcPct val="105000"/>
              </a:lnSpc>
              <a:spcBef>
                <a:spcPct val="20000"/>
              </a:spcBef>
              <a:buClr>
                <a:schemeClr val="tx2"/>
              </a:buClr>
              <a:buFont typeface="Arial" pitchFamily="34" charset="0"/>
              <a:buChar char="–"/>
              <a:defRPr sz="2000" kern="1200">
                <a:solidFill>
                  <a:schemeClr val="tx1"/>
                </a:solidFill>
                <a:latin typeface="Arial" pitchFamily="34" charset="0"/>
                <a:ea typeface="+mn-ea"/>
                <a:cs typeface="Arial" pitchFamily="34" charset="0"/>
              </a:defRPr>
            </a:lvl2pPr>
            <a:lvl3pPr marL="1143000" indent="-228600" algn="l" defTabSz="914400" rtl="0" eaLnBrk="1" latinLnBrk="0" hangingPunct="1">
              <a:lnSpc>
                <a:spcPct val="105000"/>
              </a:lnSpc>
              <a:spcBef>
                <a:spcPct val="20000"/>
              </a:spcBef>
              <a:buClr>
                <a:schemeClr val="tx2"/>
              </a:buClr>
              <a:buSzPct val="75000"/>
              <a:buFont typeface="Wingdings" pitchFamily="2" charset="2"/>
              <a:buChar char="§"/>
              <a:defRPr sz="1600" kern="1200">
                <a:solidFill>
                  <a:schemeClr val="tx1"/>
                </a:solidFill>
                <a:latin typeface="Arial" pitchFamily="34" charset="0"/>
                <a:ea typeface="+mn-ea"/>
                <a:cs typeface="Arial" pitchFamily="34" charset="0"/>
              </a:defRPr>
            </a:lvl3pPr>
            <a:lvl4pPr marL="1600200" indent="-228600" algn="l" defTabSz="914400" rtl="0" eaLnBrk="1" latinLnBrk="0" hangingPunct="1">
              <a:lnSpc>
                <a:spcPct val="105000"/>
              </a:lnSpc>
              <a:spcBef>
                <a:spcPct val="20000"/>
              </a:spcBef>
              <a:buFont typeface="Arial" pitchFamily="34" charset="0"/>
              <a:buNone/>
              <a:defRPr sz="1600" kern="1200">
                <a:solidFill>
                  <a:schemeClr val="tx1"/>
                </a:solidFill>
                <a:latin typeface="Arial" pitchFamily="34" charset="0"/>
                <a:ea typeface="+mn-ea"/>
                <a:cs typeface="Arial" pitchFamily="34" charset="0"/>
              </a:defRPr>
            </a:lvl4pPr>
            <a:lvl5pPr marL="2057400" indent="-228600" algn="l" defTabSz="914400" rtl="0" eaLnBrk="1" latinLnBrk="0" hangingPunct="1">
              <a:lnSpc>
                <a:spcPct val="105000"/>
              </a:lnSpc>
              <a:spcBef>
                <a:spcPct val="20000"/>
              </a:spcBef>
              <a:buClr>
                <a:schemeClr val="tx2"/>
              </a:buClr>
              <a:buFont typeface="Arial" pitchFamily="34" charset="0"/>
              <a:buChar char="»"/>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1" dirty="0">
                <a:solidFill>
                  <a:srgbClr val="0D78C9"/>
                </a:solidFill>
              </a:rPr>
              <a:t>Programming Constructs</a:t>
            </a:r>
          </a:p>
          <a:p>
            <a:pPr indent="-225425">
              <a:buClr>
                <a:srgbClr val="002060"/>
              </a:buClr>
              <a:buSzPct val="85000"/>
            </a:pPr>
            <a:r>
              <a:rPr lang="en-US" sz="1600" dirty="0"/>
              <a:t>Streaming</a:t>
            </a:r>
            <a:endParaRPr lang="en-US" sz="1600" dirty="0">
              <a:latin typeface="+mn-lt"/>
            </a:endParaRPr>
          </a:p>
          <a:p>
            <a:pPr indent="-225425">
              <a:buClr>
                <a:srgbClr val="002060"/>
              </a:buClr>
              <a:buSzPct val="85000"/>
            </a:pPr>
            <a:r>
              <a:rPr lang="en-US" sz="1600" dirty="0"/>
              <a:t>Block Processing</a:t>
            </a:r>
          </a:p>
          <a:p>
            <a:pPr indent="-225425">
              <a:buClr>
                <a:srgbClr val="002060"/>
              </a:buClr>
              <a:buSzPct val="85000"/>
            </a:pPr>
            <a:r>
              <a:rPr lang="en-US" sz="1600" dirty="0"/>
              <a:t>Parallel-for loops</a:t>
            </a:r>
          </a:p>
          <a:p>
            <a:pPr indent="-225425">
              <a:buClr>
                <a:srgbClr val="002060"/>
              </a:buClr>
              <a:buSzPct val="85000"/>
            </a:pPr>
            <a:r>
              <a:rPr lang="en-US" sz="1600" dirty="0"/>
              <a:t>GPU Arrays</a:t>
            </a:r>
          </a:p>
          <a:p>
            <a:pPr indent="-225425">
              <a:buClr>
                <a:srgbClr val="002060"/>
              </a:buClr>
              <a:buSzPct val="85000"/>
            </a:pPr>
            <a:r>
              <a:rPr lang="en-US" sz="1600" dirty="0"/>
              <a:t>SPMD and Distributed Arrays</a:t>
            </a:r>
          </a:p>
          <a:p>
            <a:pPr indent="-225425">
              <a:buClr>
                <a:srgbClr val="002060"/>
              </a:buClr>
              <a:buSzPct val="85000"/>
            </a:pPr>
            <a:r>
              <a:rPr lang="en-US" sz="1600" b="1" dirty="0">
                <a:solidFill>
                  <a:schemeClr val="bg1"/>
                </a:solidFill>
              </a:rPr>
              <a:t>MapReduce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1897" y="4957364"/>
            <a:ext cx="1235985" cy="1411625"/>
          </a:xfrm>
          <a:prstGeom prst="rect">
            <a:avLst/>
          </a:prstGeom>
        </p:spPr>
      </p:pic>
      <p:sp>
        <p:nvSpPr>
          <p:cNvPr id="16" name="Left-Right Arrow 15"/>
          <p:cNvSpPr/>
          <p:nvPr/>
        </p:nvSpPr>
        <p:spPr>
          <a:xfrm>
            <a:off x="3019507" y="5427966"/>
            <a:ext cx="1188720" cy="202587"/>
          </a:xfrm>
          <a:prstGeom prst="leftRightArrow">
            <a:avLst>
              <a:gd name="adj1" fmla="val 61374"/>
              <a:gd name="adj2" fmla="val 107970"/>
            </a:avLst>
          </a:prstGeom>
          <a:gradFill flip="none" rotWithShape="1">
            <a:gsLst>
              <a:gs pos="0">
                <a:schemeClr val="tx2"/>
              </a:gs>
              <a:gs pos="100000">
                <a:srgbClr val="6491B4"/>
              </a:gs>
            </a:gsLst>
            <a:lin ang="8100000" scaled="1"/>
            <a:tileRect/>
          </a:gra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rial" pitchFamily="34" charset="0"/>
              <a:cs typeface="Arial" pitchFamily="34" charset="0"/>
            </a:endParaRPr>
          </a:p>
        </p:txBody>
      </p:sp>
      <p:pic>
        <p:nvPicPr>
          <p:cNvPr id="20" name="Picture 19"/>
          <p:cNvPicPr>
            <a:picLocks noChangeAspect="1"/>
          </p:cNvPicPr>
          <p:nvPr/>
        </p:nvPicPr>
        <p:blipFill>
          <a:blip r:embed="rId4"/>
          <a:stretch>
            <a:fillRect/>
          </a:stretch>
        </p:blipFill>
        <p:spPr>
          <a:xfrm>
            <a:off x="4307364" y="4978491"/>
            <a:ext cx="1636237" cy="1335256"/>
          </a:xfrm>
          <a:prstGeom prst="rect">
            <a:avLst/>
          </a:prstGeom>
        </p:spPr>
      </p:pic>
      <p:pic>
        <p:nvPicPr>
          <p:cNvPr id="21" name="small membrane" descr="L-Membrane_CMYK_Master_Smal"/>
          <p:cNvPicPr>
            <a:picLocks noChangeAspect="1" noChangeArrowheads="1"/>
          </p:cNvPicPr>
          <p:nvPr/>
        </p:nvPicPr>
        <p:blipFill>
          <a:blip r:embed="rId5" cstate="print"/>
          <a:srcRect/>
          <a:stretch>
            <a:fillRect/>
          </a:stretch>
        </p:blipFill>
        <p:spPr bwMode="auto">
          <a:xfrm>
            <a:off x="4236364" y="5630551"/>
            <a:ext cx="354403" cy="280626"/>
          </a:xfrm>
          <a:prstGeom prst="rect">
            <a:avLst/>
          </a:prstGeom>
          <a:noFill/>
        </p:spPr>
      </p:pic>
      <p:pic>
        <p:nvPicPr>
          <p:cNvPr id="24" name="small membrane" descr="L-Membrane_CMYK_Master_Smal"/>
          <p:cNvPicPr>
            <a:picLocks noChangeAspect="1" noChangeArrowheads="1"/>
          </p:cNvPicPr>
          <p:nvPr/>
        </p:nvPicPr>
        <p:blipFill>
          <a:blip r:embed="rId5" cstate="print"/>
          <a:srcRect/>
          <a:stretch>
            <a:fillRect/>
          </a:stretch>
        </p:blipFill>
        <p:spPr bwMode="auto">
          <a:xfrm>
            <a:off x="4587965" y="5821051"/>
            <a:ext cx="354403" cy="280626"/>
          </a:xfrm>
          <a:prstGeom prst="rect">
            <a:avLst/>
          </a:prstGeom>
          <a:noFill/>
        </p:spPr>
      </p:pic>
      <p:pic>
        <p:nvPicPr>
          <p:cNvPr id="25" name="small membrane" descr="L-Membrane_CMYK_Master_Smal"/>
          <p:cNvPicPr>
            <a:picLocks noChangeAspect="1" noChangeArrowheads="1"/>
          </p:cNvPicPr>
          <p:nvPr/>
        </p:nvPicPr>
        <p:blipFill>
          <a:blip r:embed="rId5" cstate="print"/>
          <a:srcRect/>
          <a:stretch>
            <a:fillRect/>
          </a:stretch>
        </p:blipFill>
        <p:spPr bwMode="auto">
          <a:xfrm>
            <a:off x="4948280" y="5990303"/>
            <a:ext cx="354403" cy="280626"/>
          </a:xfrm>
          <a:prstGeom prst="rect">
            <a:avLst/>
          </a:prstGeom>
          <a:noFill/>
        </p:spPr>
      </p:pic>
      <p:pic>
        <p:nvPicPr>
          <p:cNvPr id="26" name="small membrane" descr="L-Membrane_CMYK_Master_Smal"/>
          <p:cNvPicPr>
            <a:picLocks noChangeAspect="1" noChangeArrowheads="1"/>
          </p:cNvPicPr>
          <p:nvPr/>
        </p:nvPicPr>
        <p:blipFill>
          <a:blip r:embed="rId5" cstate="print"/>
          <a:srcRect/>
          <a:stretch>
            <a:fillRect/>
          </a:stretch>
        </p:blipFill>
        <p:spPr bwMode="auto">
          <a:xfrm>
            <a:off x="1996562" y="5499920"/>
            <a:ext cx="354403" cy="280626"/>
          </a:xfrm>
          <a:prstGeom prst="rect">
            <a:avLst/>
          </a:prstGeom>
          <a:noFill/>
        </p:spPr>
      </p:pic>
      <p:sp>
        <p:nvSpPr>
          <p:cNvPr id="10" name="Content Placeholder 2"/>
          <p:cNvSpPr txBox="1">
            <a:spLocks/>
          </p:cNvSpPr>
          <p:nvPr/>
        </p:nvSpPr>
        <p:spPr>
          <a:xfrm>
            <a:off x="6553200" y="4648202"/>
            <a:ext cx="5105400" cy="172078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chemeClr val="tx2"/>
              </a:buClr>
              <a:buSzPct val="75000"/>
              <a:buFont typeface="Wingdings" pitchFamily="2" charset="2"/>
              <a:buChar char="§"/>
              <a:defRPr sz="2400" kern="1200">
                <a:solidFill>
                  <a:schemeClr val="tx1"/>
                </a:solidFill>
                <a:latin typeface="Arial" pitchFamily="34" charset="0"/>
                <a:ea typeface="+mn-ea"/>
                <a:cs typeface="Arial" pitchFamily="34" charset="0"/>
              </a:defRPr>
            </a:lvl1pPr>
            <a:lvl2pPr marL="742950" indent="-285750" algn="l" defTabSz="914400" rtl="0" eaLnBrk="1" latinLnBrk="0" hangingPunct="1">
              <a:lnSpc>
                <a:spcPct val="105000"/>
              </a:lnSpc>
              <a:spcBef>
                <a:spcPct val="20000"/>
              </a:spcBef>
              <a:buClr>
                <a:schemeClr val="tx2"/>
              </a:buClr>
              <a:buFont typeface="Arial" pitchFamily="34" charset="0"/>
              <a:buChar char="–"/>
              <a:defRPr sz="2000" kern="1200">
                <a:solidFill>
                  <a:schemeClr val="tx1"/>
                </a:solidFill>
                <a:latin typeface="Arial" pitchFamily="34" charset="0"/>
                <a:ea typeface="+mn-ea"/>
                <a:cs typeface="Arial" pitchFamily="34" charset="0"/>
              </a:defRPr>
            </a:lvl2pPr>
            <a:lvl3pPr marL="1143000" indent="-228600" algn="l" defTabSz="914400" rtl="0" eaLnBrk="1" latinLnBrk="0" hangingPunct="1">
              <a:lnSpc>
                <a:spcPct val="105000"/>
              </a:lnSpc>
              <a:spcBef>
                <a:spcPct val="20000"/>
              </a:spcBef>
              <a:buClr>
                <a:schemeClr val="tx2"/>
              </a:buClr>
              <a:buSzPct val="75000"/>
              <a:buFont typeface="Wingdings" pitchFamily="2" charset="2"/>
              <a:buChar char="§"/>
              <a:defRPr sz="1600" kern="1200">
                <a:solidFill>
                  <a:schemeClr val="tx1"/>
                </a:solidFill>
                <a:latin typeface="Arial" pitchFamily="34" charset="0"/>
                <a:ea typeface="+mn-ea"/>
                <a:cs typeface="Arial" pitchFamily="34" charset="0"/>
              </a:defRPr>
            </a:lvl3pPr>
            <a:lvl4pPr marL="1600200" indent="-228600" algn="l" defTabSz="914400" rtl="0" eaLnBrk="1" latinLnBrk="0" hangingPunct="1">
              <a:lnSpc>
                <a:spcPct val="105000"/>
              </a:lnSpc>
              <a:spcBef>
                <a:spcPct val="20000"/>
              </a:spcBef>
              <a:buFont typeface="Arial" pitchFamily="34" charset="0"/>
              <a:buNone/>
              <a:defRPr sz="1600" kern="1200">
                <a:solidFill>
                  <a:schemeClr val="tx1"/>
                </a:solidFill>
                <a:latin typeface="Arial" pitchFamily="34" charset="0"/>
                <a:ea typeface="+mn-ea"/>
                <a:cs typeface="Arial" pitchFamily="34" charset="0"/>
              </a:defRPr>
            </a:lvl4pPr>
            <a:lvl5pPr marL="2057400" indent="-228600" algn="l" defTabSz="914400" rtl="0" eaLnBrk="1" latinLnBrk="0" hangingPunct="1">
              <a:lnSpc>
                <a:spcPct val="105000"/>
              </a:lnSpc>
              <a:spcBef>
                <a:spcPct val="20000"/>
              </a:spcBef>
              <a:buClr>
                <a:schemeClr val="tx2"/>
              </a:buClr>
              <a:buFont typeface="Arial" pitchFamily="34" charset="0"/>
              <a:buChar char="»"/>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1" dirty="0">
                <a:solidFill>
                  <a:srgbClr val="0D78C9"/>
                </a:solidFill>
              </a:rPr>
              <a:t>Platforms</a:t>
            </a:r>
          </a:p>
          <a:p>
            <a:pPr indent="-173038">
              <a:buClr>
                <a:srgbClr val="002060"/>
              </a:buClr>
              <a:buSzPct val="85000"/>
            </a:pPr>
            <a:r>
              <a:rPr lang="en-US" sz="1600" dirty="0"/>
              <a:t>Desktop (Multicore, GPU)</a:t>
            </a:r>
          </a:p>
          <a:p>
            <a:pPr indent="-173038">
              <a:buClr>
                <a:srgbClr val="002060"/>
              </a:buClr>
              <a:buSzPct val="85000"/>
            </a:pPr>
            <a:r>
              <a:rPr lang="en-US" sz="1600" dirty="0"/>
              <a:t>Clusters</a:t>
            </a:r>
          </a:p>
          <a:p>
            <a:pPr indent="-173038">
              <a:buClr>
                <a:srgbClr val="002060"/>
              </a:buClr>
              <a:buSzPct val="85000"/>
            </a:pPr>
            <a:r>
              <a:rPr lang="en-US" sz="1600" dirty="0"/>
              <a:t>Cloud Computing (MDCS for EC2)</a:t>
            </a:r>
          </a:p>
          <a:p>
            <a:pPr indent="-173038">
              <a:buClr>
                <a:srgbClr val="002060"/>
              </a:buClr>
              <a:buSzPct val="85000"/>
            </a:pPr>
            <a:r>
              <a:rPr lang="en-US" sz="1600" b="1" dirty="0">
                <a:solidFill>
                  <a:schemeClr val="bg1"/>
                </a:solidFill>
              </a:rPr>
              <a:t>Hadoop</a:t>
            </a:r>
          </a:p>
        </p:txBody>
      </p:sp>
    </p:spTree>
    <p:extLst>
      <p:ext uri="{BB962C8B-B14F-4D97-AF65-F5344CB8AC3E}">
        <p14:creationId xmlns:p14="http://schemas.microsoft.com/office/powerpoint/2010/main" val="556450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Hadoop with MATLAB</a:t>
            </a:r>
          </a:p>
        </p:txBody>
      </p:sp>
      <p:pic>
        <p:nvPicPr>
          <p:cNvPr id="20" name="Picture 19"/>
          <p:cNvPicPr>
            <a:picLocks noChangeAspect="1"/>
          </p:cNvPicPr>
          <p:nvPr/>
        </p:nvPicPr>
        <p:blipFill>
          <a:blip r:embed="rId2"/>
          <a:stretch>
            <a:fillRect/>
          </a:stretch>
        </p:blipFill>
        <p:spPr>
          <a:xfrm>
            <a:off x="1761368" y="1066800"/>
            <a:ext cx="8669263" cy="646232"/>
          </a:xfrm>
          <a:prstGeom prst="rect">
            <a:avLst/>
          </a:prstGeom>
        </p:spPr>
      </p:pic>
      <p:pic>
        <p:nvPicPr>
          <p:cNvPr id="21" name="Picture 20"/>
          <p:cNvPicPr>
            <a:picLocks noChangeAspect="1"/>
          </p:cNvPicPr>
          <p:nvPr/>
        </p:nvPicPr>
        <p:blipFill>
          <a:blip r:embed="rId3"/>
          <a:stretch>
            <a:fillRect/>
          </a:stretch>
        </p:blipFill>
        <p:spPr>
          <a:xfrm>
            <a:off x="1828430" y="1676400"/>
            <a:ext cx="8535140" cy="2792210"/>
          </a:xfrm>
          <a:prstGeom prst="rect">
            <a:avLst/>
          </a:prstGeom>
        </p:spPr>
      </p:pic>
      <p:pic>
        <p:nvPicPr>
          <p:cNvPr id="22" name="Picture 21"/>
          <p:cNvPicPr>
            <a:picLocks noChangeAspect="1"/>
          </p:cNvPicPr>
          <p:nvPr/>
        </p:nvPicPr>
        <p:blipFill>
          <a:blip r:embed="rId4"/>
          <a:stretch>
            <a:fillRect/>
          </a:stretch>
        </p:blipFill>
        <p:spPr>
          <a:xfrm>
            <a:off x="990600" y="4462064"/>
            <a:ext cx="3389670" cy="2395936"/>
          </a:xfrm>
          <a:prstGeom prst="rect">
            <a:avLst/>
          </a:prstGeom>
        </p:spPr>
      </p:pic>
      <p:pic>
        <p:nvPicPr>
          <p:cNvPr id="24" name="Picture 23"/>
          <p:cNvPicPr>
            <a:picLocks noChangeAspect="1"/>
          </p:cNvPicPr>
          <p:nvPr/>
        </p:nvPicPr>
        <p:blipFill>
          <a:blip r:embed="rId5"/>
          <a:stretch>
            <a:fillRect/>
          </a:stretch>
        </p:blipFill>
        <p:spPr>
          <a:xfrm>
            <a:off x="4699736" y="4489571"/>
            <a:ext cx="3225064" cy="1530229"/>
          </a:xfrm>
          <a:prstGeom prst="rect">
            <a:avLst/>
          </a:prstGeom>
        </p:spPr>
      </p:pic>
      <p:pic>
        <p:nvPicPr>
          <p:cNvPr id="25" name="Picture 24"/>
          <p:cNvPicPr>
            <a:picLocks noChangeAspect="1"/>
          </p:cNvPicPr>
          <p:nvPr/>
        </p:nvPicPr>
        <p:blipFill>
          <a:blip r:embed="rId6"/>
          <a:stretch>
            <a:fillRect/>
          </a:stretch>
        </p:blipFill>
        <p:spPr>
          <a:xfrm>
            <a:off x="4888742" y="5961824"/>
            <a:ext cx="2883658" cy="743776"/>
          </a:xfrm>
          <a:prstGeom prst="rect">
            <a:avLst/>
          </a:prstGeom>
        </p:spPr>
      </p:pic>
      <p:sp>
        <p:nvSpPr>
          <p:cNvPr id="26" name="Rectangle 25"/>
          <p:cNvSpPr/>
          <p:nvPr/>
        </p:nvSpPr>
        <p:spPr>
          <a:xfrm>
            <a:off x="8136467" y="4567877"/>
            <a:ext cx="3064933" cy="1299523"/>
          </a:xfrm>
          <a:prstGeom prst="rect">
            <a:avLst/>
          </a:prstGeom>
        </p:spPr>
        <p:txBody>
          <a:bodyPr wrap="square">
            <a:spAutoFit/>
          </a:bodyPr>
          <a:lstStyle/>
          <a:p>
            <a:pPr algn="ctr"/>
            <a:r>
              <a:rPr lang="en-US" sz="2400" b="1" dirty="0">
                <a:latin typeface="Minion Pro"/>
              </a:rPr>
              <a:t>Production Hadoop</a:t>
            </a:r>
          </a:p>
          <a:p>
            <a:endParaRPr lang="en-US" sz="777" dirty="0">
              <a:latin typeface="Minion Pro"/>
            </a:endParaRPr>
          </a:p>
          <a:p>
            <a:pPr marL="317479" indent="-317479">
              <a:buFont typeface="Arial" panose="020B0604020202020204" pitchFamily="34" charset="0"/>
              <a:buChar char="•"/>
            </a:pPr>
            <a:r>
              <a:rPr lang="en-US" sz="1556" dirty="0">
                <a:latin typeface="Minion Pro"/>
              </a:rPr>
              <a:t>Create applications or components that execute on Hadoop </a:t>
            </a:r>
          </a:p>
        </p:txBody>
      </p:sp>
      <p:pic>
        <p:nvPicPr>
          <p:cNvPr id="27" name="Picture 26"/>
          <p:cNvPicPr>
            <a:picLocks noChangeAspect="1"/>
          </p:cNvPicPr>
          <p:nvPr/>
        </p:nvPicPr>
        <p:blipFill>
          <a:blip r:embed="rId7"/>
          <a:stretch>
            <a:fillRect/>
          </a:stretch>
        </p:blipFill>
        <p:spPr>
          <a:xfrm>
            <a:off x="8247639" y="6001471"/>
            <a:ext cx="2877561" cy="475529"/>
          </a:xfrm>
          <a:prstGeom prst="rect">
            <a:avLst/>
          </a:prstGeom>
        </p:spPr>
      </p:pic>
    </p:spTree>
    <p:extLst>
      <p:ext uri="{BB962C8B-B14F-4D97-AF65-F5344CB8AC3E}">
        <p14:creationId xmlns:p14="http://schemas.microsoft.com/office/powerpoint/2010/main" val="2525036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8039"/>
          <a:stretch/>
        </p:blipFill>
        <p:spPr>
          <a:xfrm>
            <a:off x="6818044" y="1028443"/>
            <a:ext cx="3087956" cy="1714757"/>
          </a:xfrm>
          <a:prstGeom prst="rect">
            <a:avLst/>
          </a:prstGeom>
          <a:ln>
            <a:noFill/>
          </a:ln>
          <a:effectLst>
            <a:outerShdw blurRad="292100" dist="139700" dir="2700000" algn="tl" rotWithShape="0">
              <a:srgbClr val="333333">
                <a:alpha val="65000"/>
              </a:srgbClr>
            </a:outerShdw>
          </a:effectLst>
        </p:spPr>
      </p:pic>
      <p:sp>
        <p:nvSpPr>
          <p:cNvPr id="10" name="Title 1"/>
          <p:cNvSpPr>
            <a:spLocks noGrp="1"/>
          </p:cNvSpPr>
          <p:nvPr>
            <p:ph type="title"/>
          </p:nvPr>
        </p:nvSpPr>
        <p:spPr/>
        <p:txBody>
          <a:bodyPr/>
          <a:lstStyle/>
          <a:p>
            <a:r>
              <a:rPr lang="en-US" dirty="0"/>
              <a:t>Access Big Data</a:t>
            </a:r>
            <a:br>
              <a:rPr lang="en-US" dirty="0"/>
            </a:br>
            <a:r>
              <a:rPr lang="en-US" sz="2000" dirty="0">
                <a:solidFill>
                  <a:schemeClr val="tx1"/>
                </a:solidFill>
                <a:latin typeface="Courier New" panose="02070309020205020404" pitchFamily="49" charset="0"/>
                <a:cs typeface="Courier New" panose="02070309020205020404" pitchFamily="49" charset="0"/>
              </a:rPr>
              <a:t>datastore </a:t>
            </a:r>
            <a:endParaRPr lang="en-US" dirty="0">
              <a:solidFill>
                <a:schemeClr val="tx1"/>
              </a:solidFill>
              <a:latin typeface="Courier New" panose="02070309020205020404" pitchFamily="49" charset="0"/>
              <a:cs typeface="Courier New" panose="02070309020205020404" pitchFamily="49" charset="0"/>
            </a:endParaRPr>
          </a:p>
        </p:txBody>
      </p:sp>
      <p:sp>
        <p:nvSpPr>
          <p:cNvPr id="3" name="Content Placeholder 2"/>
          <p:cNvSpPr>
            <a:spLocks noGrp="1"/>
          </p:cNvSpPr>
          <p:nvPr>
            <p:ph idx="1"/>
          </p:nvPr>
        </p:nvSpPr>
        <p:spPr/>
        <p:txBody>
          <a:bodyPr/>
          <a:lstStyle/>
          <a:p>
            <a:r>
              <a:rPr lang="en-US" b="1" dirty="0">
                <a:solidFill>
                  <a:schemeClr val="tx2"/>
                </a:solidFill>
                <a:latin typeface="Courier New" panose="02070309020205020404" pitchFamily="49" charset="0"/>
                <a:cs typeface="Courier New" panose="02070309020205020404" pitchFamily="49" charset="0"/>
              </a:rPr>
              <a:t>datastore</a:t>
            </a:r>
            <a:r>
              <a:rPr lang="en-US" dirty="0"/>
              <a:t> for accessing large data sets</a:t>
            </a:r>
          </a:p>
          <a:p>
            <a:pPr lvl="1"/>
            <a:r>
              <a:rPr lang="en-US" dirty="0"/>
              <a:t>Text or image files</a:t>
            </a:r>
          </a:p>
          <a:p>
            <a:pPr lvl="1"/>
            <a:r>
              <a:rPr lang="en-US" dirty="0"/>
              <a:t>Single file or collection of files</a:t>
            </a:r>
          </a:p>
          <a:p>
            <a:pPr lvl="2"/>
            <a:endParaRPr lang="en-US" dirty="0"/>
          </a:p>
          <a:p>
            <a:pPr lvl="2"/>
            <a:endParaRPr lang="en-US" dirty="0"/>
          </a:p>
          <a:p>
            <a:r>
              <a:rPr lang="en-US" dirty="0"/>
              <a:t>Preview data structure and format</a:t>
            </a:r>
          </a:p>
          <a:p>
            <a:r>
              <a:rPr lang="en-US" dirty="0"/>
              <a:t>Select data to import using column names</a:t>
            </a:r>
          </a:p>
          <a:p>
            <a:r>
              <a:rPr lang="en-US" dirty="0"/>
              <a:t>Incrementally read subsets of the data</a:t>
            </a:r>
          </a:p>
          <a:p>
            <a:pPr lvl="2"/>
            <a:endParaRPr lang="en-US" dirty="0"/>
          </a:p>
          <a:p>
            <a:pPr lvl="2"/>
            <a:endParaRPr lang="en-US" dirty="0"/>
          </a:p>
          <a:p>
            <a:r>
              <a:rPr lang="en-US" dirty="0"/>
              <a:t>Access data stored in HDFS</a:t>
            </a:r>
          </a:p>
        </p:txBody>
      </p:sp>
      <p:pic>
        <p:nvPicPr>
          <p:cNvPr id="5" name="Picture 4"/>
          <p:cNvPicPr>
            <a:picLocks noChangeAspect="1"/>
          </p:cNvPicPr>
          <p:nvPr/>
        </p:nvPicPr>
        <p:blipFill>
          <a:blip r:embed="rId4"/>
          <a:stretch>
            <a:fillRect/>
          </a:stretch>
        </p:blipFill>
        <p:spPr>
          <a:xfrm>
            <a:off x="7417390" y="2403408"/>
            <a:ext cx="3250611" cy="1294886"/>
          </a:xfrm>
          <a:prstGeom prst="rect">
            <a:avLst/>
          </a:prstGeom>
          <a:ln>
            <a:solidFill>
              <a:schemeClr val="bg1">
                <a:lumMod val="75000"/>
              </a:schemeClr>
            </a:solidFill>
          </a:ln>
          <a:effectLst>
            <a:outerShdw blurRad="292100" dist="139700" dir="2700000" algn="tl" rotWithShape="0">
              <a:srgbClr val="333333">
                <a:alpha val="65000"/>
              </a:srgbClr>
            </a:outerShdw>
          </a:effectLst>
        </p:spPr>
      </p:pic>
      <p:grpSp>
        <p:nvGrpSpPr>
          <p:cNvPr id="9" name="Group 8"/>
          <p:cNvGrpSpPr/>
          <p:nvPr/>
        </p:nvGrpSpPr>
        <p:grpSpPr>
          <a:xfrm>
            <a:off x="6858001" y="3578734"/>
            <a:ext cx="5122931" cy="1102820"/>
            <a:chOff x="7427241" y="1600202"/>
            <a:chExt cx="2409536" cy="1908180"/>
          </a:xfrm>
          <a:effectLst>
            <a:outerShdw blurRad="50800" dist="38100" dir="2700000" algn="tl" rotWithShape="0">
              <a:prstClr val="black">
                <a:alpha val="40000"/>
              </a:prstClr>
            </a:outerShdw>
          </a:effectLst>
        </p:grpSpPr>
        <p:sp>
          <p:nvSpPr>
            <p:cNvPr id="11" name="Rounded Rectangle 10"/>
            <p:cNvSpPr/>
            <p:nvPr/>
          </p:nvSpPr>
          <p:spPr>
            <a:xfrm>
              <a:off x="7427241" y="1600202"/>
              <a:ext cx="2409536" cy="1908180"/>
            </a:xfrm>
            <a:prstGeom prst="roundRect">
              <a:avLst>
                <a:gd name="adj" fmla="val 1728"/>
              </a:avLst>
            </a:prstGeom>
            <a:solidFill>
              <a:schemeClr val="bg1">
                <a:lumMod val="95000"/>
              </a:schemeClr>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rial" pitchFamily="34" charset="0"/>
                <a:cs typeface="Arial" pitchFamily="34" charset="0"/>
              </a:endParaRPr>
            </a:p>
          </p:txBody>
        </p:sp>
        <p:sp>
          <p:nvSpPr>
            <p:cNvPr id="12" name="Rectangle 1"/>
            <p:cNvSpPr>
              <a:spLocks noChangeArrowheads="1"/>
            </p:cNvSpPr>
            <p:nvPr/>
          </p:nvSpPr>
          <p:spPr bwMode="auto">
            <a:xfrm>
              <a:off x="7490674" y="1890035"/>
              <a:ext cx="2346103" cy="1477730"/>
            </a:xfrm>
            <a:prstGeom prst="rect">
              <a:avLst/>
            </a:prstGeom>
            <a:solidFill>
              <a:schemeClr val="bg1">
                <a:lumMod val="95000"/>
              </a:schemeClr>
            </a:solidFill>
            <a:ln>
              <a:noFill/>
            </a:ln>
            <a:effectLst/>
          </p:spPr>
          <p:txBody>
            <a:bodyPr vert="horz" wrap="square" lIns="0" tIns="0" rIns="0" bIns="114264" numCol="1" anchor="ctr" anchorCtr="0" compatLnSpc="1">
              <a:prstTxWarp prst="textNoShape">
                <a:avLst/>
              </a:prstTxWarp>
              <a:spAutoFit/>
            </a:bodyPr>
            <a:lstStyle/>
            <a:p>
              <a:r>
                <a:rPr lang="en-US" sz="1200" b="1" dirty="0">
                  <a:latin typeface="Courier New" panose="02070309020205020404" pitchFamily="49" charset="0"/>
                  <a:cs typeface="Courier New" panose="02070309020205020404" pitchFamily="49" charset="0"/>
                </a:rPr>
                <a:t>airdata = datastore('*.csv');</a:t>
              </a:r>
            </a:p>
            <a:p>
              <a:r>
                <a:rPr lang="en-US" sz="1200" b="1" dirty="0">
                  <a:latin typeface="Courier New" panose="02070309020205020404" pitchFamily="49" charset="0"/>
                  <a:cs typeface="Courier New" panose="02070309020205020404" pitchFamily="49" charset="0"/>
                </a:rPr>
                <a:t>airdata.SelectedVariables = {'Distance', 'ArrDelay‘};</a:t>
              </a:r>
            </a:p>
            <a:p>
              <a:endParaRPr lang="en-US" sz="1200" b="1" dirty="0">
                <a:latin typeface="Courier New" panose="02070309020205020404" pitchFamily="49" charset="0"/>
                <a:cs typeface="Courier New" panose="02070309020205020404" pitchFamily="49" charset="0"/>
              </a:endParaRPr>
            </a:p>
            <a:p>
              <a:r>
                <a:rPr lang="en-US" sz="1200" b="1" dirty="0">
                  <a:latin typeface="Courier New" panose="02070309020205020404" pitchFamily="49" charset="0"/>
                  <a:cs typeface="Courier New" panose="02070309020205020404" pitchFamily="49" charset="0"/>
                </a:rPr>
                <a:t>data = read(airdata);</a:t>
              </a:r>
            </a:p>
          </p:txBody>
        </p:sp>
      </p:grpSp>
    </p:spTree>
    <p:extLst>
      <p:ext uri="{BB962C8B-B14F-4D97-AF65-F5344CB8AC3E}">
        <p14:creationId xmlns:p14="http://schemas.microsoft.com/office/powerpoint/2010/main" val="1839375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itle 1"/>
          <p:cNvSpPr>
            <a:spLocks noGrp="1"/>
          </p:cNvSpPr>
          <p:nvPr>
            <p:ph type="title"/>
          </p:nvPr>
        </p:nvSpPr>
        <p:spPr/>
        <p:txBody>
          <a:bodyPr/>
          <a:lstStyle/>
          <a:p>
            <a:r>
              <a:rPr lang="en-US" dirty="0"/>
              <a:t>Analyze Big Data</a:t>
            </a:r>
            <a:br>
              <a:rPr lang="en-US" dirty="0"/>
            </a:br>
            <a:r>
              <a:rPr lang="en-US" sz="2000" dirty="0">
                <a:solidFill>
                  <a:schemeClr val="tx1"/>
                </a:solidFill>
                <a:latin typeface="Courier New" panose="02070309020205020404" pitchFamily="49" charset="0"/>
                <a:cs typeface="Courier New" panose="02070309020205020404" pitchFamily="49" charset="0"/>
              </a:rPr>
              <a:t>mapreduce</a:t>
            </a:r>
            <a:endParaRPr lang="en-US" sz="2000" dirty="0">
              <a:solidFill>
                <a:schemeClr val="tx1"/>
              </a:solidFill>
              <a:latin typeface="+mj-lt"/>
              <a:cs typeface="Courier New" panose="02070309020205020404" pitchFamily="49" charset="0"/>
            </a:endParaRPr>
          </a:p>
        </p:txBody>
      </p:sp>
      <p:sp>
        <p:nvSpPr>
          <p:cNvPr id="2" name="Content Placeholder 1"/>
          <p:cNvSpPr>
            <a:spLocks noGrp="1"/>
          </p:cNvSpPr>
          <p:nvPr>
            <p:ph idx="1"/>
          </p:nvPr>
        </p:nvSpPr>
        <p:spPr>
          <a:xfrm>
            <a:off x="623174" y="1600200"/>
            <a:ext cx="10742957" cy="1326006"/>
          </a:xfrm>
        </p:spPr>
        <p:txBody>
          <a:bodyPr/>
          <a:lstStyle/>
          <a:p>
            <a:r>
              <a:rPr lang="en-US" b="1" dirty="0">
                <a:solidFill>
                  <a:schemeClr val="tx2"/>
                </a:solidFill>
                <a:latin typeface="Courier New" panose="02070309020205020404" pitchFamily="49" charset="0"/>
                <a:cs typeface="Courier New" panose="02070309020205020404" pitchFamily="49" charset="0"/>
              </a:rPr>
              <a:t>mapreduce</a:t>
            </a:r>
            <a:r>
              <a:rPr lang="en-US" dirty="0"/>
              <a:t> uses </a:t>
            </a:r>
            <a:r>
              <a:rPr lang="en-US" b="1" dirty="0">
                <a:solidFill>
                  <a:schemeClr val="tx2"/>
                </a:solidFill>
                <a:latin typeface="Courier New" panose="02070309020205020404" pitchFamily="49" charset="0"/>
                <a:cs typeface="Courier New" panose="02070309020205020404" pitchFamily="49" charset="0"/>
              </a:rPr>
              <a:t>datastore</a:t>
            </a:r>
            <a:r>
              <a:rPr lang="en-US" dirty="0"/>
              <a:t> to process data in chunks</a:t>
            </a:r>
          </a:p>
          <a:p>
            <a:pPr lvl="1"/>
            <a:r>
              <a:rPr lang="en-US" dirty="0"/>
              <a:t>Intermediate analysis results do not fit in memory</a:t>
            </a:r>
          </a:p>
          <a:p>
            <a:pPr lvl="1"/>
            <a:r>
              <a:rPr lang="en-US" dirty="0"/>
              <a:t>Processing multiple keys</a:t>
            </a:r>
          </a:p>
          <a:p>
            <a:pPr lvl="1"/>
            <a:r>
              <a:rPr lang="en-US" dirty="0"/>
              <a:t>Data resides in Hadoop</a:t>
            </a:r>
          </a:p>
        </p:txBody>
      </p:sp>
      <p:sp>
        <p:nvSpPr>
          <p:cNvPr id="3" name="TextBox 2"/>
          <p:cNvSpPr txBox="1"/>
          <p:nvPr/>
        </p:nvSpPr>
        <p:spPr>
          <a:xfrm>
            <a:off x="13182600" y="2552159"/>
            <a:ext cx="137009" cy="400110"/>
          </a:xfrm>
          <a:prstGeom prst="rect">
            <a:avLst/>
          </a:prstGeom>
          <a:noFill/>
        </p:spPr>
        <p:txBody>
          <a:bodyPr wrap="square" rtlCol="0">
            <a:spAutoFit/>
          </a:bodyPr>
          <a:lstStyle/>
          <a:p>
            <a:endParaRPr lang="en-US" sz="2000" dirty="0">
              <a:latin typeface="Arial" pitchFamily="34" charset="0"/>
              <a:cs typeface="Arial" pitchFamily="34" charset="0"/>
            </a:endParaRPr>
          </a:p>
        </p:txBody>
      </p:sp>
      <p:grpSp>
        <p:nvGrpSpPr>
          <p:cNvPr id="7" name="Group 6"/>
          <p:cNvGrpSpPr/>
          <p:nvPr/>
        </p:nvGrpSpPr>
        <p:grpSpPr>
          <a:xfrm>
            <a:off x="9067596" y="663003"/>
            <a:ext cx="2438400" cy="2057400"/>
            <a:chOff x="7391400" y="1600200"/>
            <a:chExt cx="2544651" cy="2057400"/>
          </a:xfrm>
          <a:effectLst>
            <a:outerShdw blurRad="50800" dist="38100" dir="2700000" algn="tl" rotWithShape="0">
              <a:prstClr val="black">
                <a:alpha val="40000"/>
              </a:prstClr>
            </a:outerShdw>
          </a:effectLst>
        </p:grpSpPr>
        <p:sp>
          <p:nvSpPr>
            <p:cNvPr id="6" name="Rounded Rectangle 5"/>
            <p:cNvSpPr/>
            <p:nvPr/>
          </p:nvSpPr>
          <p:spPr>
            <a:xfrm>
              <a:off x="7391400" y="1600200"/>
              <a:ext cx="2544651" cy="2057400"/>
            </a:xfrm>
            <a:prstGeom prst="roundRect">
              <a:avLst>
                <a:gd name="adj" fmla="val 1728"/>
              </a:avLst>
            </a:prstGeom>
            <a:solidFill>
              <a:schemeClr val="bg1">
                <a:lumMod val="95000"/>
              </a:schemeClr>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rial" pitchFamily="34" charset="0"/>
                <a:cs typeface="Arial" pitchFamily="34" charset="0"/>
              </a:endParaRPr>
            </a:p>
          </p:txBody>
        </p:sp>
        <p:sp>
          <p:nvSpPr>
            <p:cNvPr id="4" name="Rectangle 1"/>
            <p:cNvSpPr>
              <a:spLocks noChangeArrowheads="1"/>
            </p:cNvSpPr>
            <p:nvPr/>
          </p:nvSpPr>
          <p:spPr bwMode="auto">
            <a:xfrm>
              <a:off x="7490673" y="1724825"/>
              <a:ext cx="2346102" cy="1808151"/>
            </a:xfrm>
            <a:prstGeom prst="rect">
              <a:avLst/>
            </a:prstGeom>
            <a:solidFill>
              <a:schemeClr val="bg1">
                <a:lumMod val="95000"/>
              </a:schemeClr>
            </a:solidFill>
            <a:ln>
              <a:noFill/>
            </a:ln>
            <a:effectLst/>
          </p:spPr>
          <p:txBody>
            <a:bodyPr vert="horz" wrap="square" lIns="0" tIns="0" rIns="0" bIns="114264" numCol="1" anchor="ctr" anchorCtr="0" compatLnSpc="1">
              <a:prstTxWarp prst="textNoShape">
                <a:avLst/>
              </a:prstTxWarp>
              <a:spAutoFit/>
            </a:bodyPr>
            <a:lstStyle/>
            <a:p>
              <a:pPr lvl="0" eaLnBrk="0" fontAlgn="base" hangingPunct="0">
                <a:spcBef>
                  <a:spcPct val="0"/>
                </a:spcBef>
                <a:spcAft>
                  <a:spcPct val="0"/>
                </a:spcAft>
              </a:pPr>
              <a:r>
                <a:rPr lang="en-US" altLang="en-US" sz="900" dirty="0">
                  <a:solidFill>
                    <a:srgbClr val="4C4C4C"/>
                  </a:solidFill>
                  <a:latin typeface="Courier New" panose="02070309020205020404" pitchFamily="49" charset="0"/>
                  <a:cs typeface="Courier New" panose="02070309020205020404" pitchFamily="49" charset="0"/>
                </a:rPr>
                <a:t>********************************</a:t>
              </a:r>
            </a:p>
            <a:p>
              <a:pPr lvl="0" eaLnBrk="0" fontAlgn="base" hangingPunct="0">
                <a:spcBef>
                  <a:spcPct val="0"/>
                </a:spcBef>
                <a:spcAft>
                  <a:spcPct val="0"/>
                </a:spcAft>
              </a:pPr>
              <a:r>
                <a:rPr lang="en-US" altLang="en-US" sz="900" dirty="0">
                  <a:solidFill>
                    <a:srgbClr val="4C4C4C"/>
                  </a:solidFill>
                  <a:latin typeface="Courier New" panose="02070309020205020404" pitchFamily="49" charset="0"/>
                  <a:cs typeface="Courier New" panose="02070309020205020404" pitchFamily="49" charset="0"/>
                </a:rPr>
                <a:t>*      MAPREDUCE PROGRESS      * </a:t>
              </a:r>
            </a:p>
            <a:p>
              <a:pPr lvl="0" eaLnBrk="0" fontAlgn="base" hangingPunct="0">
                <a:spcBef>
                  <a:spcPct val="0"/>
                </a:spcBef>
                <a:spcAft>
                  <a:spcPct val="0"/>
                </a:spcAft>
              </a:pPr>
              <a:r>
                <a:rPr lang="en-US" altLang="en-US" sz="900" dirty="0">
                  <a:solidFill>
                    <a:srgbClr val="4C4C4C"/>
                  </a:solidFill>
                  <a:latin typeface="Courier New" panose="02070309020205020404" pitchFamily="49" charset="0"/>
                  <a:cs typeface="Courier New" panose="02070309020205020404" pitchFamily="49" charset="0"/>
                </a:rPr>
                <a:t>********************************</a:t>
              </a:r>
            </a:p>
            <a:p>
              <a:pPr lvl="0" eaLnBrk="0" fontAlgn="base" hangingPunct="0">
                <a:spcBef>
                  <a:spcPct val="0"/>
                </a:spcBef>
                <a:spcAft>
                  <a:spcPct val="0"/>
                </a:spcAft>
              </a:pPr>
              <a:endParaRPr lang="en-US" altLang="en-US" sz="200" dirty="0">
                <a:solidFill>
                  <a:srgbClr val="4C4C4C"/>
                </a:solidFill>
                <a:latin typeface="Courier New" panose="02070309020205020404" pitchFamily="49" charset="0"/>
                <a:cs typeface="Courier New" panose="02070309020205020404" pitchFamily="49" charset="0"/>
              </a:endParaRPr>
            </a:p>
            <a:p>
              <a:pPr eaLnBrk="0" fontAlgn="base" hangingPunct="0">
                <a:spcBef>
                  <a:spcPct val="0"/>
                </a:spcBef>
                <a:spcAft>
                  <a:spcPct val="0"/>
                </a:spcAft>
              </a:pPr>
              <a:r>
                <a:rPr lang="en-US" altLang="en-US" sz="900" dirty="0">
                  <a:solidFill>
                    <a:srgbClr val="4C4C4C"/>
                  </a:solidFill>
                  <a:latin typeface="Courier New" panose="02070309020205020404" pitchFamily="49" charset="0"/>
                  <a:cs typeface="Courier New" panose="02070309020205020404" pitchFamily="49" charset="0"/>
                </a:rPr>
                <a:t>Map 0%	Reduce 0%</a:t>
              </a:r>
            </a:p>
            <a:p>
              <a:pPr eaLnBrk="0" fontAlgn="base" hangingPunct="0">
                <a:spcBef>
                  <a:spcPct val="0"/>
                </a:spcBef>
                <a:spcAft>
                  <a:spcPct val="0"/>
                </a:spcAft>
              </a:pPr>
              <a:r>
                <a:rPr lang="en-US" altLang="en-US" sz="900" dirty="0">
                  <a:solidFill>
                    <a:srgbClr val="4C4C4C"/>
                  </a:solidFill>
                  <a:latin typeface="Courier New" panose="02070309020205020404" pitchFamily="49" charset="0"/>
                  <a:cs typeface="Courier New" panose="02070309020205020404" pitchFamily="49" charset="0"/>
                </a:rPr>
                <a:t>Map 20% 	Reduce 0%</a:t>
              </a:r>
            </a:p>
            <a:p>
              <a:pPr eaLnBrk="0" fontAlgn="base" hangingPunct="0">
                <a:spcBef>
                  <a:spcPct val="0"/>
                </a:spcBef>
                <a:spcAft>
                  <a:spcPct val="0"/>
                </a:spcAft>
              </a:pPr>
              <a:r>
                <a:rPr lang="en-US" altLang="en-US" sz="900" dirty="0">
                  <a:solidFill>
                    <a:srgbClr val="4C4C4C"/>
                  </a:solidFill>
                  <a:latin typeface="Courier New" panose="02070309020205020404" pitchFamily="49" charset="0"/>
                  <a:cs typeface="Courier New" panose="02070309020205020404" pitchFamily="49" charset="0"/>
                </a:rPr>
                <a:t>Map 40% 	Reduce 0%</a:t>
              </a:r>
            </a:p>
            <a:p>
              <a:pPr eaLnBrk="0" fontAlgn="base" hangingPunct="0">
                <a:spcBef>
                  <a:spcPct val="0"/>
                </a:spcBef>
                <a:spcAft>
                  <a:spcPct val="0"/>
                </a:spcAft>
              </a:pPr>
              <a:r>
                <a:rPr lang="en-US" altLang="en-US" sz="900" dirty="0">
                  <a:solidFill>
                    <a:srgbClr val="4C4C4C"/>
                  </a:solidFill>
                  <a:latin typeface="Courier New" panose="02070309020205020404" pitchFamily="49" charset="0"/>
                  <a:cs typeface="Courier New" panose="02070309020205020404" pitchFamily="49" charset="0"/>
                </a:rPr>
                <a:t>Map 60% 	Reduce 0% </a:t>
              </a:r>
            </a:p>
            <a:p>
              <a:pPr eaLnBrk="0" fontAlgn="base" hangingPunct="0">
                <a:spcBef>
                  <a:spcPct val="0"/>
                </a:spcBef>
                <a:spcAft>
                  <a:spcPct val="0"/>
                </a:spcAft>
              </a:pPr>
              <a:r>
                <a:rPr lang="en-US" altLang="en-US" sz="900" dirty="0">
                  <a:solidFill>
                    <a:srgbClr val="4C4C4C"/>
                  </a:solidFill>
                  <a:latin typeface="Courier New" panose="02070309020205020404" pitchFamily="49" charset="0"/>
                  <a:cs typeface="Courier New" panose="02070309020205020404" pitchFamily="49" charset="0"/>
                </a:rPr>
                <a:t>Map 80% 	Reduce 0% </a:t>
              </a:r>
            </a:p>
            <a:p>
              <a:pPr eaLnBrk="0" fontAlgn="base" hangingPunct="0">
                <a:spcBef>
                  <a:spcPct val="0"/>
                </a:spcBef>
                <a:spcAft>
                  <a:spcPct val="0"/>
                </a:spcAft>
              </a:pPr>
              <a:r>
                <a:rPr lang="en-US" altLang="en-US" sz="900" dirty="0">
                  <a:solidFill>
                    <a:srgbClr val="4C4C4C"/>
                  </a:solidFill>
                  <a:latin typeface="Courier New" panose="02070309020205020404" pitchFamily="49" charset="0"/>
                  <a:cs typeface="Courier New" panose="02070309020205020404" pitchFamily="49" charset="0"/>
                </a:rPr>
                <a:t>Map 100% 	Reduce 25% </a:t>
              </a:r>
            </a:p>
            <a:p>
              <a:pPr eaLnBrk="0" fontAlgn="base" hangingPunct="0">
                <a:spcBef>
                  <a:spcPct val="0"/>
                </a:spcBef>
                <a:spcAft>
                  <a:spcPct val="0"/>
                </a:spcAft>
              </a:pPr>
              <a:r>
                <a:rPr lang="en-US" altLang="en-US" sz="900" dirty="0">
                  <a:solidFill>
                    <a:srgbClr val="4C4C4C"/>
                  </a:solidFill>
                  <a:latin typeface="Courier New" panose="02070309020205020404" pitchFamily="49" charset="0"/>
                  <a:cs typeface="Courier New" panose="02070309020205020404" pitchFamily="49" charset="0"/>
                </a:rPr>
                <a:t>Map 100% 	Reduce 50% </a:t>
              </a:r>
            </a:p>
            <a:p>
              <a:pPr eaLnBrk="0" fontAlgn="base" hangingPunct="0">
                <a:spcBef>
                  <a:spcPct val="0"/>
                </a:spcBef>
                <a:spcAft>
                  <a:spcPct val="0"/>
                </a:spcAft>
              </a:pPr>
              <a:r>
                <a:rPr lang="en-US" altLang="en-US" sz="900" dirty="0">
                  <a:solidFill>
                    <a:srgbClr val="4C4C4C"/>
                  </a:solidFill>
                  <a:latin typeface="Courier New" panose="02070309020205020404" pitchFamily="49" charset="0"/>
                  <a:cs typeface="Courier New" panose="02070309020205020404" pitchFamily="49" charset="0"/>
                </a:rPr>
                <a:t>Map 100% 	Reduce 75% </a:t>
              </a:r>
            </a:p>
            <a:p>
              <a:pPr eaLnBrk="0" fontAlgn="base" hangingPunct="0">
                <a:spcBef>
                  <a:spcPct val="0"/>
                </a:spcBef>
                <a:spcAft>
                  <a:spcPct val="0"/>
                </a:spcAft>
              </a:pPr>
              <a:r>
                <a:rPr lang="en-US" altLang="en-US" sz="900" dirty="0">
                  <a:solidFill>
                    <a:srgbClr val="4C4C4C"/>
                  </a:solidFill>
                  <a:latin typeface="Courier New" panose="02070309020205020404" pitchFamily="49" charset="0"/>
                  <a:cs typeface="Courier New" panose="02070309020205020404" pitchFamily="49" charset="0"/>
                </a:rPr>
                <a:t>Map 100% 	Reduce 100%</a:t>
              </a:r>
            </a:p>
          </p:txBody>
        </p:sp>
      </p:gr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324" y="4343401"/>
            <a:ext cx="859407" cy="981533"/>
          </a:xfrm>
          <a:prstGeom prst="rect">
            <a:avLst/>
          </a:prstGeom>
        </p:spPr>
      </p:pic>
      <p:sp>
        <p:nvSpPr>
          <p:cNvPr id="9" name="Left-Right Arrow 8"/>
          <p:cNvSpPr/>
          <p:nvPr/>
        </p:nvSpPr>
        <p:spPr>
          <a:xfrm>
            <a:off x="1492286" y="4582009"/>
            <a:ext cx="608949" cy="140863"/>
          </a:xfrm>
          <a:prstGeom prst="leftRightArrow">
            <a:avLst>
              <a:gd name="adj1" fmla="val 61374"/>
              <a:gd name="adj2" fmla="val 107970"/>
            </a:avLst>
          </a:prstGeom>
          <a:gradFill flip="none" rotWithShape="1">
            <a:gsLst>
              <a:gs pos="0">
                <a:schemeClr val="tx2"/>
              </a:gs>
              <a:gs pos="100000">
                <a:srgbClr val="6491B4"/>
              </a:gs>
            </a:gsLst>
            <a:lin ang="8100000" scaled="1"/>
            <a:tileRect/>
          </a:gra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rial" pitchFamily="34" charset="0"/>
              <a:cs typeface="Arial" pitchFamily="34" charset="0"/>
            </a:endParaRPr>
          </a:p>
        </p:txBody>
      </p:sp>
      <p:pic>
        <p:nvPicPr>
          <p:cNvPr id="10" name="Picture 9"/>
          <p:cNvPicPr>
            <a:picLocks noChangeAspect="1"/>
          </p:cNvPicPr>
          <p:nvPr/>
        </p:nvPicPr>
        <p:blipFill>
          <a:blip r:embed="rId4"/>
          <a:stretch>
            <a:fillRect/>
          </a:stretch>
        </p:blipFill>
        <p:spPr>
          <a:xfrm>
            <a:off x="2138890" y="4375896"/>
            <a:ext cx="1137711" cy="928432"/>
          </a:xfrm>
          <a:prstGeom prst="rect">
            <a:avLst/>
          </a:prstGeom>
        </p:spPr>
      </p:pic>
      <p:pic>
        <p:nvPicPr>
          <p:cNvPr id="11" name="small membrane" descr="L-Membrane_CMYK_Master_Smal"/>
          <p:cNvPicPr>
            <a:picLocks noChangeAspect="1" noChangeArrowheads="1"/>
          </p:cNvPicPr>
          <p:nvPr/>
        </p:nvPicPr>
        <p:blipFill>
          <a:blip r:embed="rId5" cstate="print"/>
          <a:srcRect/>
          <a:stretch>
            <a:fillRect/>
          </a:stretch>
        </p:blipFill>
        <p:spPr bwMode="auto">
          <a:xfrm>
            <a:off x="2067890" y="4706633"/>
            <a:ext cx="246424" cy="195125"/>
          </a:xfrm>
          <a:prstGeom prst="rect">
            <a:avLst/>
          </a:prstGeom>
          <a:noFill/>
        </p:spPr>
      </p:pic>
      <p:pic>
        <p:nvPicPr>
          <p:cNvPr id="12" name="small membrane" descr="L-Membrane_CMYK_Master_Smal"/>
          <p:cNvPicPr>
            <a:picLocks noChangeAspect="1" noChangeArrowheads="1"/>
          </p:cNvPicPr>
          <p:nvPr/>
        </p:nvPicPr>
        <p:blipFill>
          <a:blip r:embed="rId5" cstate="print"/>
          <a:srcRect/>
          <a:stretch>
            <a:fillRect/>
          </a:stretch>
        </p:blipFill>
        <p:spPr bwMode="auto">
          <a:xfrm>
            <a:off x="2419491" y="4897133"/>
            <a:ext cx="246424" cy="195125"/>
          </a:xfrm>
          <a:prstGeom prst="rect">
            <a:avLst/>
          </a:prstGeom>
          <a:noFill/>
        </p:spPr>
      </p:pic>
      <p:pic>
        <p:nvPicPr>
          <p:cNvPr id="13" name="small membrane" descr="L-Membrane_CMYK_Master_Smal"/>
          <p:cNvPicPr>
            <a:picLocks noChangeAspect="1" noChangeArrowheads="1"/>
          </p:cNvPicPr>
          <p:nvPr/>
        </p:nvPicPr>
        <p:blipFill>
          <a:blip r:embed="rId5" cstate="print"/>
          <a:srcRect/>
          <a:stretch>
            <a:fillRect/>
          </a:stretch>
        </p:blipFill>
        <p:spPr bwMode="auto">
          <a:xfrm>
            <a:off x="2779806" y="5066385"/>
            <a:ext cx="246424" cy="195125"/>
          </a:xfrm>
          <a:prstGeom prst="rect">
            <a:avLst/>
          </a:prstGeom>
          <a:noFill/>
        </p:spPr>
      </p:pic>
      <p:pic>
        <p:nvPicPr>
          <p:cNvPr id="14" name="small membrane" descr="L-Membrane_CMYK_Master_Smal"/>
          <p:cNvPicPr>
            <a:picLocks noChangeAspect="1" noChangeArrowheads="1"/>
          </p:cNvPicPr>
          <p:nvPr/>
        </p:nvPicPr>
        <p:blipFill>
          <a:blip r:embed="rId5" cstate="print"/>
          <a:srcRect/>
          <a:stretch>
            <a:fillRect/>
          </a:stretch>
        </p:blipFill>
        <p:spPr bwMode="auto">
          <a:xfrm>
            <a:off x="809101" y="4763735"/>
            <a:ext cx="246424" cy="195125"/>
          </a:xfrm>
          <a:prstGeom prst="rect">
            <a:avLst/>
          </a:prstGeom>
          <a:noFill/>
        </p:spPr>
      </p:pic>
      <p:sp>
        <p:nvSpPr>
          <p:cNvPr id="5" name="Rectangle 4"/>
          <p:cNvSpPr/>
          <p:nvPr/>
        </p:nvSpPr>
        <p:spPr>
          <a:xfrm>
            <a:off x="3469320" y="4066164"/>
            <a:ext cx="8417881" cy="1877437"/>
          </a:xfrm>
          <a:prstGeom prst="rect">
            <a:avLst/>
          </a:prstGeom>
        </p:spPr>
        <p:txBody>
          <a:bodyPr wrap="square">
            <a:spAutoFit/>
          </a:bodyPr>
          <a:lstStyle/>
          <a:p>
            <a:r>
              <a:rPr lang="en-US" sz="2400" dirty="0">
                <a:latin typeface="Arial" pitchFamily="34" charset="0"/>
                <a:cs typeface="Arial" pitchFamily="34" charset="0"/>
              </a:rPr>
              <a:t>Work on the desktop</a:t>
            </a:r>
          </a:p>
          <a:p>
            <a:pPr marL="742950" lvl="1" indent="-285750">
              <a:buFont typeface="Arial" panose="020B0604020202020204" pitchFamily="34" charset="0"/>
              <a:buChar char="•"/>
            </a:pPr>
            <a:r>
              <a:rPr lang="en-US" dirty="0"/>
              <a:t>Local data exploration, analysis, and algorithm development </a:t>
            </a:r>
          </a:p>
          <a:p>
            <a:pPr lvl="2"/>
            <a:endParaRPr lang="en-US" sz="1400" dirty="0"/>
          </a:p>
          <a:p>
            <a:r>
              <a:rPr lang="en-US" sz="2400" dirty="0">
                <a:latin typeface="Arial" pitchFamily="34" charset="0"/>
                <a:cs typeface="Arial" pitchFamily="34" charset="0"/>
              </a:rPr>
              <a:t>Scale to Hadoop</a:t>
            </a:r>
          </a:p>
          <a:p>
            <a:pPr marL="742950" lvl="1" indent="-285750">
              <a:buFont typeface="Arial" panose="020B0604020202020204" pitchFamily="34" charset="0"/>
              <a:buChar char="•"/>
            </a:pPr>
            <a:r>
              <a:rPr lang="en-US" dirty="0"/>
              <a:t>Interactive use with MATLAB Distributed Computing Server</a:t>
            </a:r>
          </a:p>
          <a:p>
            <a:pPr marL="742950" lvl="1" indent="-285750">
              <a:buFont typeface="Arial" panose="020B0604020202020204" pitchFamily="34" charset="0"/>
              <a:buChar char="•"/>
            </a:pPr>
            <a:r>
              <a:rPr lang="en-US" dirty="0"/>
              <a:t>Deploy to production Hadoop instances using MATLAB Compiler</a:t>
            </a:r>
          </a:p>
        </p:txBody>
      </p:sp>
    </p:spTree>
    <p:extLst>
      <p:ext uri="{BB962C8B-B14F-4D97-AF65-F5344CB8AC3E}">
        <p14:creationId xmlns:p14="http://schemas.microsoft.com/office/powerpoint/2010/main" val="119343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2" y="304800"/>
            <a:ext cx="10769600" cy="990600"/>
          </a:xfrm>
        </p:spPr>
        <p:txBody>
          <a:bodyPr/>
          <a:lstStyle/>
          <a:p>
            <a:r>
              <a:rPr lang="en-US" dirty="0"/>
              <a:t>Data Analytics with MATLAB</a:t>
            </a:r>
          </a:p>
        </p:txBody>
      </p:sp>
      <p:grpSp>
        <p:nvGrpSpPr>
          <p:cNvPr id="4" name="Group 3"/>
          <p:cNvGrpSpPr/>
          <p:nvPr/>
        </p:nvGrpSpPr>
        <p:grpSpPr>
          <a:xfrm>
            <a:off x="1586653" y="1312812"/>
            <a:ext cx="9157547" cy="5468988"/>
            <a:chOff x="609600" y="838200"/>
            <a:chExt cx="11170099" cy="5975193"/>
          </a:xfrm>
        </p:grpSpPr>
        <p:sp>
          <p:nvSpPr>
            <p:cNvPr id="5" name="Oval 4"/>
            <p:cNvSpPr/>
            <p:nvPr/>
          </p:nvSpPr>
          <p:spPr>
            <a:xfrm>
              <a:off x="1447800" y="1495544"/>
              <a:ext cx="9067800" cy="47244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latin typeface="Arial" pitchFamily="34" charset="0"/>
                <a:cs typeface="Arial" pitchFamily="34" charset="0"/>
              </a:endParaRPr>
            </a:p>
          </p:txBody>
        </p:sp>
        <p:sp>
          <p:nvSpPr>
            <p:cNvPr id="6" name="Donut 5"/>
            <p:cNvSpPr/>
            <p:nvPr/>
          </p:nvSpPr>
          <p:spPr>
            <a:xfrm>
              <a:off x="1222416" y="1343144"/>
              <a:ext cx="9488204" cy="4952753"/>
            </a:xfrm>
            <a:prstGeom prst="donut">
              <a:avLst>
                <a:gd name="adj" fmla="val 6999"/>
              </a:avLst>
            </a:prstGeom>
            <a:solidFill>
              <a:srgbClr val="024C8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1"/>
                </a:solidFill>
                <a:latin typeface="Arial" pitchFamily="34" charset="0"/>
                <a:cs typeface="Arial" pitchFamily="34" charset="0"/>
              </a:endParaRPr>
            </a:p>
          </p:txBody>
        </p:sp>
        <p:sp>
          <p:nvSpPr>
            <p:cNvPr id="7" name="Rectangle 6"/>
            <p:cNvSpPr/>
            <p:nvPr/>
          </p:nvSpPr>
          <p:spPr>
            <a:xfrm>
              <a:off x="7748809" y="3559905"/>
              <a:ext cx="2860877" cy="504396"/>
            </a:xfrm>
            <a:prstGeom prst="rect">
              <a:avLst/>
            </a:prstGeom>
          </p:spPr>
          <p:txBody>
            <a:bodyPr wrap="square">
              <a:spAutoFit/>
            </a:bodyPr>
            <a:lstStyle/>
            <a:p>
              <a:endParaRPr lang="en-US" sz="1200" b="1" dirty="0">
                <a:solidFill>
                  <a:srgbClr val="3C3C3C"/>
                </a:solidFill>
                <a:latin typeface="Arial" panose="020B0604020202020204" pitchFamily="34" charset="0"/>
              </a:endParaRPr>
            </a:p>
            <a:p>
              <a:endParaRPr lang="en-US" sz="1200" b="1" dirty="0"/>
            </a:p>
          </p:txBody>
        </p:sp>
        <p:sp>
          <p:nvSpPr>
            <p:cNvPr id="8" name="Oval 7"/>
            <p:cNvSpPr/>
            <p:nvPr/>
          </p:nvSpPr>
          <p:spPr>
            <a:xfrm>
              <a:off x="8031564" y="5138722"/>
              <a:ext cx="2230377" cy="1308803"/>
            </a:xfrm>
            <a:prstGeom prst="ellipse">
              <a:avLst/>
            </a:prstGeom>
            <a:solidFill>
              <a:srgbClr val="ABC8D1"/>
            </a:solidFill>
            <a:ln>
              <a:solidFill>
                <a:schemeClr val="tx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400" b="1" dirty="0">
                  <a:solidFill>
                    <a:schemeClr val="tx1"/>
                  </a:solidFill>
                  <a:latin typeface="Arial" pitchFamily="34" charset="0"/>
                  <a:cs typeface="Arial" pitchFamily="34" charset="0"/>
                </a:rPr>
                <a:t>Symbolic Computing</a:t>
              </a:r>
            </a:p>
          </p:txBody>
        </p:sp>
        <p:sp>
          <p:nvSpPr>
            <p:cNvPr id="9" name="Oval 8"/>
            <p:cNvSpPr/>
            <p:nvPr/>
          </p:nvSpPr>
          <p:spPr>
            <a:xfrm>
              <a:off x="8634667" y="1778945"/>
              <a:ext cx="2277480" cy="1314688"/>
            </a:xfrm>
            <a:prstGeom prst="ellipse">
              <a:avLst/>
            </a:prstGeom>
            <a:solidFill>
              <a:srgbClr val="ABC8D1"/>
            </a:solidFill>
            <a:ln>
              <a:solidFill>
                <a:schemeClr val="tx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400" b="1" dirty="0">
                  <a:solidFill>
                    <a:schemeClr val="tx1"/>
                  </a:solidFill>
                  <a:latin typeface="Arial" pitchFamily="34" charset="0"/>
                  <a:cs typeface="Arial" pitchFamily="34" charset="0"/>
                </a:rPr>
                <a:t>Neural Networks</a:t>
              </a:r>
            </a:p>
          </p:txBody>
        </p:sp>
        <p:sp>
          <p:nvSpPr>
            <p:cNvPr id="10" name="Oval 9"/>
            <p:cNvSpPr/>
            <p:nvPr/>
          </p:nvSpPr>
          <p:spPr>
            <a:xfrm>
              <a:off x="9403164" y="3586072"/>
              <a:ext cx="2376535" cy="1314688"/>
            </a:xfrm>
            <a:prstGeom prst="ellipse">
              <a:avLst/>
            </a:prstGeom>
            <a:solidFill>
              <a:srgbClr val="ABC8D1"/>
            </a:solidFill>
            <a:ln>
              <a:solidFill>
                <a:schemeClr val="tx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400" b="1" dirty="0">
                  <a:solidFill>
                    <a:schemeClr val="tx1"/>
                  </a:solidFill>
                  <a:latin typeface="Arial" pitchFamily="34" charset="0"/>
                  <a:cs typeface="Arial" pitchFamily="34" charset="0"/>
                </a:rPr>
                <a:t>Optimization</a:t>
              </a:r>
            </a:p>
          </p:txBody>
        </p:sp>
        <p:sp>
          <p:nvSpPr>
            <p:cNvPr id="11" name="Oval 10"/>
            <p:cNvSpPr/>
            <p:nvPr/>
          </p:nvSpPr>
          <p:spPr>
            <a:xfrm>
              <a:off x="609600" y="3612681"/>
              <a:ext cx="2079444" cy="1314688"/>
            </a:xfrm>
            <a:prstGeom prst="ellipse">
              <a:avLst/>
            </a:prstGeom>
            <a:solidFill>
              <a:srgbClr val="ABC8D1"/>
            </a:solidFill>
            <a:ln>
              <a:solidFill>
                <a:schemeClr val="tx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400" b="1" dirty="0">
                  <a:solidFill>
                    <a:schemeClr val="tx1"/>
                  </a:solidFill>
                  <a:latin typeface="Arial" pitchFamily="34" charset="0"/>
                  <a:cs typeface="Arial" pitchFamily="34" charset="0"/>
                </a:rPr>
                <a:t>Signal Processing</a:t>
              </a:r>
            </a:p>
          </p:txBody>
        </p:sp>
        <p:sp>
          <p:nvSpPr>
            <p:cNvPr id="12" name="Oval 11"/>
            <p:cNvSpPr/>
            <p:nvPr/>
          </p:nvSpPr>
          <p:spPr>
            <a:xfrm>
              <a:off x="1447800" y="1695786"/>
              <a:ext cx="2150838" cy="1314688"/>
            </a:xfrm>
            <a:prstGeom prst="ellipse">
              <a:avLst/>
            </a:prstGeom>
            <a:solidFill>
              <a:srgbClr val="ABC8D1"/>
            </a:solidFill>
            <a:ln>
              <a:solidFill>
                <a:schemeClr val="tx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400" b="1" dirty="0">
                  <a:solidFill>
                    <a:schemeClr val="tx1"/>
                  </a:solidFill>
                  <a:latin typeface="Arial" pitchFamily="34" charset="0"/>
                  <a:cs typeface="Arial" pitchFamily="34" charset="0"/>
                </a:rPr>
                <a:t>Image Processing</a:t>
              </a:r>
            </a:p>
          </p:txBody>
        </p:sp>
        <p:sp>
          <p:nvSpPr>
            <p:cNvPr id="13" name="Oval 12"/>
            <p:cNvSpPr/>
            <p:nvPr/>
          </p:nvSpPr>
          <p:spPr>
            <a:xfrm>
              <a:off x="2308049" y="5132837"/>
              <a:ext cx="2079444" cy="1314688"/>
            </a:xfrm>
            <a:prstGeom prst="ellipse">
              <a:avLst/>
            </a:prstGeom>
            <a:solidFill>
              <a:srgbClr val="ABC8D1"/>
            </a:solidFill>
            <a:ln>
              <a:solidFill>
                <a:schemeClr val="tx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400" b="1" dirty="0">
                  <a:solidFill>
                    <a:schemeClr val="tx1"/>
                  </a:solidFill>
                  <a:latin typeface="Arial" pitchFamily="34" charset="0"/>
                  <a:cs typeface="Arial" pitchFamily="34" charset="0"/>
                </a:rPr>
                <a:t>Control Systems</a:t>
              </a:r>
            </a:p>
          </p:txBody>
        </p:sp>
        <p:sp>
          <p:nvSpPr>
            <p:cNvPr id="14" name="Oval 13"/>
            <p:cNvSpPr/>
            <p:nvPr/>
          </p:nvSpPr>
          <p:spPr>
            <a:xfrm>
              <a:off x="5124942" y="5498705"/>
              <a:ext cx="2079444" cy="1314688"/>
            </a:xfrm>
            <a:prstGeom prst="ellipse">
              <a:avLst/>
            </a:prstGeom>
            <a:solidFill>
              <a:srgbClr val="ABC8D1"/>
            </a:solidFill>
            <a:ln>
              <a:solidFill>
                <a:schemeClr val="tx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400" b="1" dirty="0">
                  <a:solidFill>
                    <a:schemeClr val="tx1"/>
                  </a:solidFill>
                  <a:latin typeface="Arial" pitchFamily="34" charset="0"/>
                  <a:cs typeface="Arial" pitchFamily="34" charset="0"/>
                </a:rPr>
                <a:t>Financial Modeling</a:t>
              </a:r>
            </a:p>
          </p:txBody>
        </p:sp>
        <p:pic>
          <p:nvPicPr>
            <p:cNvPr id="15" name="Picture 2" descr="http://www.mathworks.com/images/nextgen/supporting/products/statistics-toolbox-classification-app/model-comparision-and-assessmen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45298" y="3079883"/>
              <a:ext cx="2776047" cy="178926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3810000" y="2689708"/>
              <a:ext cx="982190" cy="347543"/>
            </a:xfrm>
            <a:prstGeom prst="rect">
              <a:avLst/>
            </a:prstGeom>
            <a:noFill/>
          </p:spPr>
          <p:txBody>
            <a:bodyPr wrap="square" rtlCol="0">
              <a:spAutoFit/>
            </a:bodyPr>
            <a:lstStyle/>
            <a:p>
              <a:r>
                <a:rPr lang="en-US" sz="1467" b="1" dirty="0">
                  <a:latin typeface="Arial" pitchFamily="34" charset="0"/>
                  <a:cs typeface="Arial" pitchFamily="34" charset="0"/>
                </a:rPr>
                <a:t>Apps</a:t>
              </a:r>
            </a:p>
          </p:txBody>
        </p:sp>
        <p:sp>
          <p:nvSpPr>
            <p:cNvPr id="17" name="TextBox 16"/>
            <p:cNvSpPr txBox="1"/>
            <p:nvPr/>
          </p:nvSpPr>
          <p:spPr>
            <a:xfrm>
              <a:off x="7086602" y="2684740"/>
              <a:ext cx="1517817" cy="347543"/>
            </a:xfrm>
            <a:prstGeom prst="rect">
              <a:avLst/>
            </a:prstGeom>
            <a:noFill/>
          </p:spPr>
          <p:txBody>
            <a:bodyPr wrap="square" rtlCol="0">
              <a:spAutoFit/>
            </a:bodyPr>
            <a:lstStyle/>
            <a:p>
              <a:r>
                <a:rPr lang="en-US" sz="1467" b="1" dirty="0">
                  <a:latin typeface="Arial" pitchFamily="34" charset="0"/>
                  <a:cs typeface="Arial" pitchFamily="34" charset="0"/>
                </a:rPr>
                <a:t>Language</a:t>
              </a:r>
            </a:p>
          </p:txBody>
        </p:sp>
        <p:sp>
          <p:nvSpPr>
            <p:cNvPr id="18" name="Oval 17"/>
            <p:cNvSpPr/>
            <p:nvPr/>
          </p:nvSpPr>
          <p:spPr>
            <a:xfrm>
              <a:off x="3800165" y="838200"/>
              <a:ext cx="2079444" cy="1314688"/>
            </a:xfrm>
            <a:prstGeom prst="ellipse">
              <a:avLst/>
            </a:prstGeom>
            <a:solidFill>
              <a:srgbClr val="ABC8D1"/>
            </a:solidFill>
            <a:ln>
              <a:solidFill>
                <a:schemeClr val="tx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400" b="1" dirty="0">
                  <a:solidFill>
                    <a:schemeClr val="tx1"/>
                  </a:solidFill>
                  <a:latin typeface="Arial" pitchFamily="34" charset="0"/>
                  <a:cs typeface="Arial" pitchFamily="34" charset="0"/>
                </a:rPr>
                <a:t>Machine Learning</a:t>
              </a:r>
            </a:p>
          </p:txBody>
        </p:sp>
        <p:sp>
          <p:nvSpPr>
            <p:cNvPr id="19" name="Oval 18"/>
            <p:cNvSpPr/>
            <p:nvPr/>
          </p:nvSpPr>
          <p:spPr>
            <a:xfrm>
              <a:off x="6455312" y="838200"/>
              <a:ext cx="2079444" cy="1314688"/>
            </a:xfrm>
            <a:prstGeom prst="ellipse">
              <a:avLst/>
            </a:prstGeom>
            <a:solidFill>
              <a:srgbClr val="ABC8D1"/>
            </a:solidFill>
            <a:ln>
              <a:solidFill>
                <a:schemeClr val="tx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400" b="1" dirty="0">
                  <a:solidFill>
                    <a:schemeClr val="tx1"/>
                  </a:solidFill>
                  <a:latin typeface="Arial" pitchFamily="34" charset="0"/>
                  <a:cs typeface="Arial" pitchFamily="34" charset="0"/>
                </a:rPr>
                <a:t>Statistics</a:t>
              </a:r>
            </a:p>
          </p:txBody>
        </p:sp>
        <p:pic>
          <p:nvPicPr>
            <p:cNvPr id="20" name="Picture 19"/>
            <p:cNvPicPr>
              <a:picLocks noChangeAspect="1"/>
            </p:cNvPicPr>
            <p:nvPr/>
          </p:nvPicPr>
          <p:blipFill>
            <a:blip r:embed="rId3"/>
            <a:stretch>
              <a:fillRect/>
            </a:stretch>
          </p:blipFill>
          <p:spPr>
            <a:xfrm>
              <a:off x="6136054" y="3116153"/>
              <a:ext cx="3160346" cy="1776614"/>
            </a:xfrm>
            <a:prstGeom prst="rect">
              <a:avLst/>
            </a:prstGeom>
            <a:ln>
              <a:noFill/>
            </a:ln>
            <a:effectLst>
              <a:outerShdw blurRad="292100" dist="139700" dir="2700000" algn="tl" rotWithShape="0">
                <a:srgbClr val="333333">
                  <a:alpha val="65000"/>
                </a:srgbClr>
              </a:outerShdw>
            </a:effectLst>
          </p:spPr>
        </p:pic>
        <p:pic>
          <p:nvPicPr>
            <p:cNvPr id="21" name="Picture 6"/>
            <p:cNvPicPr>
              <a:picLocks noChangeAspect="1"/>
            </p:cNvPicPr>
            <p:nvPr/>
          </p:nvPicPr>
          <p:blipFill>
            <a:blip r:embed="rId4" cstate="screen">
              <a:duotone>
                <a:prstClr val="black"/>
                <a:schemeClr val="tx1">
                  <a:tint val="45000"/>
                  <a:satMod val="400000"/>
                </a:schemeClr>
              </a:duotone>
              <a:extLst>
                <a:ext uri="{28A0092B-C50C-407E-A947-70E740481C1C}">
                  <a14:useLocalDpi xmlns:a14="http://schemas.microsoft.com/office/drawing/2010/main"/>
                </a:ext>
              </a:extLst>
            </a:blip>
            <a:stretch>
              <a:fillRect/>
            </a:stretch>
          </p:blipFill>
          <p:spPr>
            <a:xfrm rot="5400000">
              <a:off x="5347532" y="3611745"/>
              <a:ext cx="952409" cy="901064"/>
            </a:xfrm>
            <a:prstGeom prst="rect">
              <a:avLst/>
            </a:prstGeom>
          </p:spPr>
        </p:pic>
      </p:grpSp>
      <p:pic>
        <p:nvPicPr>
          <p:cNvPr id="22" name="Picture 21"/>
          <p:cNvPicPr>
            <a:picLocks noChangeAspect="1"/>
          </p:cNvPicPr>
          <p:nvPr/>
        </p:nvPicPr>
        <p:blipFill>
          <a:blip r:embed="rId5"/>
          <a:stretch>
            <a:fillRect/>
          </a:stretch>
        </p:blipFill>
        <p:spPr>
          <a:xfrm>
            <a:off x="474737" y="685800"/>
            <a:ext cx="8669263" cy="646232"/>
          </a:xfrm>
          <a:prstGeom prst="rect">
            <a:avLst/>
          </a:prstGeom>
        </p:spPr>
      </p:pic>
    </p:spTree>
    <p:extLst>
      <p:ext uri="{BB962C8B-B14F-4D97-AF65-F5344CB8AC3E}">
        <p14:creationId xmlns:p14="http://schemas.microsoft.com/office/powerpoint/2010/main" val="2175557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Rounded Rectangle 69"/>
          <p:cNvSpPr/>
          <p:nvPr/>
        </p:nvSpPr>
        <p:spPr>
          <a:xfrm>
            <a:off x="2133600" y="5196145"/>
            <a:ext cx="6688455" cy="1424378"/>
          </a:xfrm>
          <a:prstGeom prst="roundRect">
            <a:avLst/>
          </a:prstGeom>
          <a:solidFill>
            <a:srgbClr val="FFFFFF"/>
          </a:solidFill>
          <a:ln w="25400">
            <a:solidFill>
              <a:schemeClr val="tx1"/>
            </a:solidFill>
            <a:prstDash val="dash"/>
          </a:ln>
          <a:effectLst>
            <a:outerShdw blurRad="88900" dist="190500" dir="2700000" sx="99000" sy="99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dirty="0">
              <a:latin typeface="Arial" pitchFamily="34" charset="0"/>
              <a:cs typeface="Arial" pitchFamily="34" charset="0"/>
            </a:endParaRPr>
          </a:p>
        </p:txBody>
      </p:sp>
      <p:sp>
        <p:nvSpPr>
          <p:cNvPr id="3" name="Rounded Rectangle 2"/>
          <p:cNvSpPr/>
          <p:nvPr/>
        </p:nvSpPr>
        <p:spPr>
          <a:xfrm>
            <a:off x="2133600" y="1524000"/>
            <a:ext cx="6688456" cy="1424378"/>
          </a:xfrm>
          <a:prstGeom prst="roundRect">
            <a:avLst/>
          </a:prstGeom>
          <a:solidFill>
            <a:srgbClr val="FFFFFF"/>
          </a:solidFill>
          <a:ln w="25400">
            <a:solidFill>
              <a:schemeClr val="tx1"/>
            </a:solidFill>
            <a:prstDash val="dash"/>
          </a:ln>
          <a:effectLst>
            <a:outerShdw blurRad="88900" dist="190500" dir="2700000" sx="99000" sy="99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dirty="0">
              <a:latin typeface="Arial" pitchFamily="34" charset="0"/>
              <a:cs typeface="Arial" pitchFamily="34" charset="0"/>
            </a:endParaRPr>
          </a:p>
        </p:txBody>
      </p:sp>
      <p:pic>
        <p:nvPicPr>
          <p:cNvPr id="46"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0" y="5759074"/>
            <a:ext cx="914400" cy="196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 name="Picture 5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19940" y="12733523"/>
            <a:ext cx="441190" cy="68544"/>
          </a:xfrm>
          <a:prstGeom prst="rect">
            <a:avLst/>
          </a:prstGeom>
        </p:spPr>
      </p:pic>
      <p:pic>
        <p:nvPicPr>
          <p:cNvPr id="55" name="Picture 54"/>
          <p:cNvPicPr>
            <a:picLocks noChangeAspect="1"/>
          </p:cNvPicPr>
          <p:nvPr/>
        </p:nvPicPr>
        <p:blipFill>
          <a:blip r:embed="rId5"/>
          <a:stretch>
            <a:fillRect/>
          </a:stretch>
        </p:blipFill>
        <p:spPr>
          <a:xfrm>
            <a:off x="4647450" y="6052997"/>
            <a:ext cx="1296150" cy="288637"/>
          </a:xfrm>
          <a:prstGeom prst="rect">
            <a:avLst/>
          </a:prstGeom>
        </p:spPr>
      </p:pic>
      <p:pic>
        <p:nvPicPr>
          <p:cNvPr id="2066" name="Picture 18" descr="http://www.fuzzyl.com/wp-content/uploads/NET_IBM_RGB.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84069" y="5638800"/>
            <a:ext cx="1359531" cy="337997"/>
          </a:xfrm>
          <a:prstGeom prst="rect">
            <a:avLst/>
          </a:prstGeom>
          <a:noFill/>
          <a:extLst>
            <a:ext uri="{909E8E84-426E-40DD-AFC4-6F175D3DCCD1}">
              <a14:hiddenFill xmlns:a14="http://schemas.microsoft.com/office/drawing/2010/main">
                <a:solidFill>
                  <a:srgbClr val="FFFFFF"/>
                </a:solidFill>
              </a14:hiddenFill>
            </a:ext>
          </a:extLst>
        </p:spPr>
      </p:pic>
      <p:pic>
        <p:nvPicPr>
          <p:cNvPr id="2072" name="Picture 24" descr="http://blog.clearpathsg.com/Portals/154661/images/pivotal-logo1-resized-60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743200" y="6172200"/>
            <a:ext cx="995816" cy="229038"/>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53"/>
          <p:cNvPicPr>
            <a:picLocks noChangeAspect="1"/>
          </p:cNvPicPr>
          <p:nvPr/>
        </p:nvPicPr>
        <p:blipFill>
          <a:blip r:embed="rId8"/>
          <a:stretch>
            <a:fillRect/>
          </a:stretch>
        </p:blipFill>
        <p:spPr>
          <a:xfrm>
            <a:off x="7086600" y="1905000"/>
            <a:ext cx="1294882" cy="671999"/>
          </a:xfrm>
          <a:prstGeom prst="rect">
            <a:avLst/>
          </a:prstGeom>
        </p:spPr>
      </p:pic>
      <p:sp>
        <p:nvSpPr>
          <p:cNvPr id="4" name="TextBox 3"/>
          <p:cNvSpPr txBox="1"/>
          <p:nvPr/>
        </p:nvSpPr>
        <p:spPr>
          <a:xfrm>
            <a:off x="228600" y="1905000"/>
            <a:ext cx="1737976" cy="707886"/>
          </a:xfrm>
          <a:prstGeom prst="rect">
            <a:avLst/>
          </a:prstGeom>
          <a:noFill/>
        </p:spPr>
        <p:txBody>
          <a:bodyPr wrap="none" rtlCol="0">
            <a:spAutoFit/>
          </a:bodyPr>
          <a:lstStyle/>
          <a:p>
            <a:pPr algn="ctr"/>
            <a:r>
              <a:rPr lang="en-US" sz="2000" b="1" dirty="0">
                <a:latin typeface="Arial" pitchFamily="34" charset="0"/>
                <a:cs typeface="Arial" pitchFamily="34" charset="0"/>
              </a:rPr>
              <a:t>Presentation</a:t>
            </a:r>
          </a:p>
          <a:p>
            <a:pPr algn="ctr"/>
            <a:r>
              <a:rPr lang="en-US" sz="2000" b="1" dirty="0">
                <a:latin typeface="Arial" pitchFamily="34" charset="0"/>
                <a:cs typeface="Arial" pitchFamily="34" charset="0"/>
              </a:rPr>
              <a:t>Layer</a:t>
            </a:r>
          </a:p>
        </p:txBody>
      </p:sp>
      <p:sp>
        <p:nvSpPr>
          <p:cNvPr id="68" name="Rounded Rectangle 67"/>
          <p:cNvSpPr/>
          <p:nvPr/>
        </p:nvSpPr>
        <p:spPr>
          <a:xfrm>
            <a:off x="2133600" y="3347813"/>
            <a:ext cx="6705599" cy="1424378"/>
          </a:xfrm>
          <a:prstGeom prst="roundRect">
            <a:avLst/>
          </a:prstGeom>
          <a:solidFill>
            <a:schemeClr val="bg1">
              <a:lumMod val="75000"/>
              <a:alpha val="50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rial" pitchFamily="34" charset="0"/>
              <a:cs typeface="Arial" pitchFamily="34" charset="0"/>
            </a:endParaRPr>
          </a:p>
        </p:txBody>
      </p:sp>
      <p:sp>
        <p:nvSpPr>
          <p:cNvPr id="69" name="TextBox 68"/>
          <p:cNvSpPr txBox="1"/>
          <p:nvPr/>
        </p:nvSpPr>
        <p:spPr>
          <a:xfrm>
            <a:off x="435387" y="3733800"/>
            <a:ext cx="1324402" cy="707886"/>
          </a:xfrm>
          <a:prstGeom prst="rect">
            <a:avLst/>
          </a:prstGeom>
          <a:noFill/>
        </p:spPr>
        <p:txBody>
          <a:bodyPr wrap="none" rtlCol="0">
            <a:spAutoFit/>
          </a:bodyPr>
          <a:lstStyle/>
          <a:p>
            <a:pPr algn="ctr"/>
            <a:r>
              <a:rPr lang="en-US" sz="2000" b="1" dirty="0">
                <a:latin typeface="Arial" pitchFamily="34" charset="0"/>
                <a:cs typeface="Arial" pitchFamily="34" charset="0"/>
              </a:rPr>
              <a:t>Analytics</a:t>
            </a:r>
          </a:p>
          <a:p>
            <a:pPr algn="ctr"/>
            <a:r>
              <a:rPr lang="en-US" sz="2000" b="1" dirty="0">
                <a:latin typeface="Arial" pitchFamily="34" charset="0"/>
                <a:cs typeface="Arial" pitchFamily="34" charset="0"/>
              </a:rPr>
              <a:t>Layer</a:t>
            </a:r>
          </a:p>
        </p:txBody>
      </p:sp>
      <p:sp>
        <p:nvSpPr>
          <p:cNvPr id="71" name="TextBox 70"/>
          <p:cNvSpPr txBox="1"/>
          <p:nvPr/>
        </p:nvSpPr>
        <p:spPr>
          <a:xfrm>
            <a:off x="663014" y="5575393"/>
            <a:ext cx="869149" cy="707886"/>
          </a:xfrm>
          <a:prstGeom prst="rect">
            <a:avLst/>
          </a:prstGeom>
          <a:noFill/>
        </p:spPr>
        <p:txBody>
          <a:bodyPr wrap="none" rtlCol="0">
            <a:spAutoFit/>
          </a:bodyPr>
          <a:lstStyle/>
          <a:p>
            <a:pPr algn="ctr"/>
            <a:r>
              <a:rPr lang="en-US" sz="2000" b="1" dirty="0">
                <a:latin typeface="Arial" pitchFamily="34" charset="0"/>
                <a:cs typeface="Arial" pitchFamily="34" charset="0"/>
              </a:rPr>
              <a:t>Data</a:t>
            </a:r>
          </a:p>
          <a:p>
            <a:pPr algn="ctr"/>
            <a:r>
              <a:rPr lang="en-US" sz="2000" b="1" dirty="0">
                <a:latin typeface="Arial" pitchFamily="34" charset="0"/>
                <a:cs typeface="Arial" pitchFamily="34" charset="0"/>
              </a:rPr>
              <a:t>Layer</a:t>
            </a:r>
          </a:p>
        </p:txBody>
      </p:sp>
      <p:pic>
        <p:nvPicPr>
          <p:cNvPr id="4098" name="Picture 2" descr="http://hortonworks.com/wp-content/uploads/2013/02/HadoopLogo.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667000" y="5257800"/>
            <a:ext cx="1143000" cy="270891"/>
          </a:xfrm>
          <a:prstGeom prst="rect">
            <a:avLst/>
          </a:prstGeom>
          <a:noFill/>
          <a:ln w="25400">
            <a:solidFill>
              <a:schemeClr val="bg1">
                <a:lumMod val="75000"/>
              </a:schemeClr>
            </a:solidFill>
          </a:ln>
          <a:extLst>
            <a:ext uri="{909E8E84-426E-40DD-AFC4-6F175D3DCCD1}">
              <a14:hiddenFill xmlns:a14="http://schemas.microsoft.com/office/drawing/2010/main">
                <a:solidFill>
                  <a:srgbClr val="FFFFFF"/>
                </a:solidFill>
              </a14:hiddenFill>
            </a:ext>
          </a:extLst>
        </p:spPr>
      </p:pic>
      <p:pic>
        <p:nvPicPr>
          <p:cNvPr id="4102" name="Picture 6" descr="http://houston-mfg.com/wp-content/uploads/2013/08/oracle-logo.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096000" y="5782089"/>
            <a:ext cx="1520225" cy="313911"/>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http://blog.elogicgroup.com/wp-content/uploads/SAP-Logo-transparent-bkgrd.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803414" y="5562600"/>
            <a:ext cx="544964" cy="269787"/>
          </a:xfrm>
          <a:prstGeom prst="rect">
            <a:avLst/>
          </a:prstGeom>
          <a:noFill/>
          <a:extLst>
            <a:ext uri="{909E8E84-426E-40DD-AFC4-6F175D3DCCD1}">
              <a14:hiddenFill xmlns:a14="http://schemas.microsoft.com/office/drawing/2010/main">
                <a:solidFill>
                  <a:srgbClr val="FFFFFF"/>
                </a:solidFill>
              </a14:hiddenFill>
            </a:ext>
          </a:extLst>
        </p:spPr>
      </p:pic>
      <p:pic>
        <p:nvPicPr>
          <p:cNvPr id="4110" name="Picture 14" descr="http://www.sakurasky.com/wp-content/uploads/2014/03/Hortonworks-Logo.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352800" y="5715000"/>
            <a:ext cx="1018850" cy="385101"/>
          </a:xfrm>
          <a:prstGeom prst="rect">
            <a:avLst/>
          </a:prstGeom>
          <a:noFill/>
          <a:extLst>
            <a:ext uri="{909E8E84-426E-40DD-AFC4-6F175D3DCCD1}">
              <a14:hiddenFill xmlns:a14="http://schemas.microsoft.com/office/drawing/2010/main">
                <a:solidFill>
                  <a:srgbClr val="FFFFFF"/>
                </a:solidFill>
              </a14:hiddenFill>
            </a:ext>
          </a:extLst>
        </p:spPr>
      </p:pic>
      <p:pic>
        <p:nvPicPr>
          <p:cNvPr id="4118" name="Picture 22" descr="http://www.xteritycloud.com/wp-content/uploads/2015/02/Microsoft-Logo.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391400" y="6222741"/>
            <a:ext cx="1295400" cy="27319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qlik.com/~/media/Images/Facebook/qlik-logo-v2.ashx"/>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105400" y="2286000"/>
            <a:ext cx="1238405" cy="65016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tatic1.squarespace.com/static/527ce929e4b0d974f5707b6b/529f010ee4b0ffdab6d0d276/529f2173e4b0755bfc88116c/1386160501604/logo_spotfire_big.gif?format=750w"/>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343400" y="2057400"/>
            <a:ext cx="1170503" cy="26843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cdnl.tblsft.com/sites/all/themes/tableaumega/logo.pn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429000" y="2438400"/>
            <a:ext cx="1632061" cy="339411"/>
          </a:xfrm>
          <a:prstGeom prst="rect">
            <a:avLst/>
          </a:prstGeom>
          <a:noFill/>
          <a:extLst>
            <a:ext uri="{909E8E84-426E-40DD-AFC4-6F175D3DCCD1}">
              <a14:hiddenFill xmlns:a14="http://schemas.microsoft.com/office/drawing/2010/main">
                <a:solidFill>
                  <a:srgbClr val="FFFFFF"/>
                </a:solidFill>
              </a14:hiddenFill>
            </a:ext>
          </a:extLst>
        </p:spPr>
      </p:pic>
      <p:sp>
        <p:nvSpPr>
          <p:cNvPr id="20" name="Up-Down Arrow 19"/>
          <p:cNvSpPr/>
          <p:nvPr/>
        </p:nvSpPr>
        <p:spPr>
          <a:xfrm>
            <a:off x="4195370" y="4782936"/>
            <a:ext cx="284384" cy="413209"/>
          </a:xfrm>
          <a:prstGeom prst="up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0"/>
              <a:solidFill>
                <a:schemeClr val="tx1"/>
              </a:solidFill>
              <a:effectLst>
                <a:outerShdw blurRad="38100" dist="19050" dir="2700000" algn="tl" rotWithShape="0">
                  <a:schemeClr val="dk1">
                    <a:alpha val="40000"/>
                  </a:schemeClr>
                </a:outerShdw>
              </a:effectLst>
              <a:latin typeface="Arial" pitchFamily="34" charset="0"/>
              <a:cs typeface="Arial" pitchFamily="34" charset="0"/>
            </a:endParaRPr>
          </a:p>
        </p:txBody>
      </p:sp>
      <p:sp>
        <p:nvSpPr>
          <p:cNvPr id="56" name="Up-Down Arrow 55"/>
          <p:cNvSpPr/>
          <p:nvPr/>
        </p:nvSpPr>
        <p:spPr>
          <a:xfrm>
            <a:off x="4195370" y="2959123"/>
            <a:ext cx="284384" cy="388690"/>
          </a:xfrm>
          <a:prstGeom prst="up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0"/>
              <a:solidFill>
                <a:schemeClr val="tx1"/>
              </a:solidFill>
              <a:effectLst>
                <a:outerShdw blurRad="38100" dist="19050" dir="2700000" algn="tl" rotWithShape="0">
                  <a:schemeClr val="dk1">
                    <a:alpha val="40000"/>
                  </a:schemeClr>
                </a:outerShdw>
              </a:effectLst>
              <a:latin typeface="Arial" pitchFamily="34" charset="0"/>
              <a:cs typeface="Arial" pitchFamily="34" charset="0"/>
            </a:endParaRPr>
          </a:p>
        </p:txBody>
      </p:sp>
      <p:pic>
        <p:nvPicPr>
          <p:cNvPr id="38" name="Picture 16" descr="http://ieeevis.org/attachments/supporters/tmp/ibm-logo.pn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7955814" y="5862435"/>
            <a:ext cx="807186" cy="385965"/>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descr="http://upload.wikimedia.org/wikipedia/en/6/68/SAS_Institute_logo.pn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6324600" y="6172200"/>
            <a:ext cx="816429" cy="35305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6858000" y="5224046"/>
            <a:ext cx="1164101" cy="338554"/>
          </a:xfrm>
          <a:prstGeom prst="rect">
            <a:avLst/>
          </a:prstGeom>
          <a:noFill/>
          <a:ln w="25400">
            <a:solidFill>
              <a:schemeClr val="bg1">
                <a:lumMod val="75000"/>
              </a:schemeClr>
            </a:solidFill>
          </a:ln>
        </p:spPr>
        <p:txBody>
          <a:bodyPr wrap="none" rtlCol="0">
            <a:spAutoFit/>
          </a:bodyPr>
          <a:lstStyle/>
          <a:p>
            <a:r>
              <a:rPr lang="en-US" sz="1600" i="1" dirty="0">
                <a:latin typeface="Arial" pitchFamily="34" charset="0"/>
                <a:cs typeface="Arial" pitchFamily="34" charset="0"/>
              </a:rPr>
              <a:t>Databases</a:t>
            </a:r>
          </a:p>
        </p:txBody>
      </p:sp>
      <p:sp>
        <p:nvSpPr>
          <p:cNvPr id="44" name="TextBox 43"/>
          <p:cNvSpPr txBox="1"/>
          <p:nvPr/>
        </p:nvSpPr>
        <p:spPr>
          <a:xfrm>
            <a:off x="4467877" y="5224046"/>
            <a:ext cx="1856723" cy="338554"/>
          </a:xfrm>
          <a:prstGeom prst="rect">
            <a:avLst/>
          </a:prstGeom>
          <a:noFill/>
          <a:ln w="25400">
            <a:solidFill>
              <a:schemeClr val="bg1">
                <a:lumMod val="75000"/>
              </a:schemeClr>
            </a:solidFill>
          </a:ln>
        </p:spPr>
        <p:txBody>
          <a:bodyPr wrap="none" rtlCol="0">
            <a:spAutoFit/>
          </a:bodyPr>
          <a:lstStyle>
            <a:defPPr>
              <a:defRPr lang="en-US"/>
            </a:defPPr>
            <a:lvl1pPr>
              <a:defRPr sz="1600" i="1">
                <a:latin typeface="Arial" pitchFamily="34" charset="0"/>
                <a:cs typeface="Arial" pitchFamily="34" charset="0"/>
              </a:defRPr>
            </a:lvl1pPr>
          </a:lstStyle>
          <a:p>
            <a:r>
              <a:rPr lang="en-US" dirty="0"/>
              <a:t>Data Warehouses</a:t>
            </a:r>
          </a:p>
        </p:txBody>
      </p:sp>
      <p:sp>
        <p:nvSpPr>
          <p:cNvPr id="48" name="TextBox 47"/>
          <p:cNvSpPr txBox="1"/>
          <p:nvPr/>
        </p:nvSpPr>
        <p:spPr>
          <a:xfrm>
            <a:off x="4048184" y="1600200"/>
            <a:ext cx="1819216" cy="338554"/>
          </a:xfrm>
          <a:prstGeom prst="rect">
            <a:avLst/>
          </a:prstGeom>
          <a:noFill/>
          <a:ln w="25400">
            <a:solidFill>
              <a:schemeClr val="bg1">
                <a:lumMod val="75000"/>
              </a:schemeClr>
            </a:solidFill>
          </a:ln>
        </p:spPr>
        <p:txBody>
          <a:bodyPr wrap="none" rtlCol="0">
            <a:spAutoFit/>
          </a:bodyPr>
          <a:lstStyle>
            <a:defPPr>
              <a:defRPr lang="en-US"/>
            </a:defPPr>
            <a:lvl1pPr>
              <a:defRPr sz="1600" i="1">
                <a:latin typeface="Arial" pitchFamily="34" charset="0"/>
                <a:cs typeface="Arial" pitchFamily="34" charset="0"/>
              </a:defRPr>
            </a:lvl1pPr>
          </a:lstStyle>
          <a:p>
            <a:r>
              <a:rPr lang="en-US" dirty="0"/>
              <a:t>Data Visualization</a:t>
            </a:r>
          </a:p>
        </p:txBody>
      </p:sp>
      <p:grpSp>
        <p:nvGrpSpPr>
          <p:cNvPr id="39" name="Group 38"/>
          <p:cNvGrpSpPr/>
          <p:nvPr/>
        </p:nvGrpSpPr>
        <p:grpSpPr>
          <a:xfrm>
            <a:off x="1820976" y="3283449"/>
            <a:ext cx="1685713" cy="1496395"/>
            <a:chOff x="2692194" y="2154835"/>
            <a:chExt cx="1320386" cy="1172097"/>
          </a:xfrm>
        </p:grpSpPr>
        <p:sp>
          <p:nvSpPr>
            <p:cNvPr id="40" name="Rounded Rectangle 39"/>
            <p:cNvSpPr/>
            <p:nvPr/>
          </p:nvSpPr>
          <p:spPr>
            <a:xfrm>
              <a:off x="2692194" y="2154835"/>
              <a:ext cx="1320386" cy="1172097"/>
            </a:xfrm>
            <a:prstGeom prst="roundRect">
              <a:avLst/>
            </a:prstGeom>
            <a:solidFill>
              <a:srgbClr val="FFFFFF"/>
            </a:solidFill>
            <a:ln w="38100">
              <a:solidFill>
                <a:srgbClr val="024C84"/>
              </a:solidFill>
            </a:ln>
            <a:effectLst>
              <a:outerShdw blurRad="50800" dist="114300" dir="2700000" sx="99000" sy="99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rial" pitchFamily="34" charset="0"/>
                <a:cs typeface="Arial" pitchFamily="34" charset="0"/>
              </a:endParaRPr>
            </a:p>
          </p:txBody>
        </p:sp>
        <p:pic>
          <p:nvPicPr>
            <p:cNvPr id="41" name="Picture 5"/>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788139" y="2245955"/>
              <a:ext cx="1113486" cy="9650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3" name="Freeform 42"/>
          <p:cNvSpPr/>
          <p:nvPr/>
        </p:nvSpPr>
        <p:spPr>
          <a:xfrm rot="20952919">
            <a:off x="1451689" y="2233951"/>
            <a:ext cx="1078056" cy="1597152"/>
          </a:xfrm>
          <a:custGeom>
            <a:avLst/>
            <a:gdLst>
              <a:gd name="connsiteX0" fmla="*/ 511143 w 1364583"/>
              <a:gd name="connsiteY0" fmla="*/ 1597152 h 1597152"/>
              <a:gd name="connsiteX1" fmla="*/ 35655 w 1364583"/>
              <a:gd name="connsiteY1" fmla="*/ 316992 h 1597152"/>
              <a:gd name="connsiteX2" fmla="*/ 1364583 w 1364583"/>
              <a:gd name="connsiteY2" fmla="*/ 0 h 1597152"/>
              <a:gd name="connsiteX3" fmla="*/ 1364583 w 1364583"/>
              <a:gd name="connsiteY3" fmla="*/ 0 h 1597152"/>
              <a:gd name="connsiteX0" fmla="*/ 224616 w 1078056"/>
              <a:gd name="connsiteY0" fmla="*/ 1597152 h 1597152"/>
              <a:gd name="connsiteX1" fmla="*/ 114888 w 1078056"/>
              <a:gd name="connsiteY1" fmla="*/ 390144 h 1597152"/>
              <a:gd name="connsiteX2" fmla="*/ 1078056 w 1078056"/>
              <a:gd name="connsiteY2" fmla="*/ 0 h 1597152"/>
              <a:gd name="connsiteX3" fmla="*/ 1078056 w 1078056"/>
              <a:gd name="connsiteY3" fmla="*/ 0 h 1597152"/>
            </a:gdLst>
            <a:ahLst/>
            <a:cxnLst>
              <a:cxn ang="0">
                <a:pos x="connsiteX0" y="connsiteY0"/>
              </a:cxn>
              <a:cxn ang="0">
                <a:pos x="connsiteX1" y="connsiteY1"/>
              </a:cxn>
              <a:cxn ang="0">
                <a:pos x="connsiteX2" y="connsiteY2"/>
              </a:cxn>
              <a:cxn ang="0">
                <a:pos x="connsiteX3" y="connsiteY3"/>
              </a:cxn>
            </a:cxnLst>
            <a:rect l="l" t="t" r="r" b="b"/>
            <a:pathLst>
              <a:path w="1078056" h="1597152">
                <a:moveTo>
                  <a:pt x="224616" y="1597152"/>
                </a:moveTo>
                <a:cubicBezTo>
                  <a:pt x="-84248" y="1090168"/>
                  <a:pt x="-27352" y="656336"/>
                  <a:pt x="114888" y="390144"/>
                </a:cubicBezTo>
                <a:cubicBezTo>
                  <a:pt x="257128" y="123952"/>
                  <a:pt x="917528" y="65024"/>
                  <a:pt x="1078056" y="0"/>
                </a:cubicBezTo>
                <a:lnTo>
                  <a:pt x="1078056" y="0"/>
                </a:lnTo>
              </a:path>
            </a:pathLst>
          </a:custGeom>
          <a:noFill/>
          <a:ln w="101600">
            <a:solidFill>
              <a:schemeClr val="tx2"/>
            </a:solidFill>
            <a:headEnd type="triangle" w="med" len="med"/>
            <a:tailEnd type="triangle" w="med" len="med"/>
          </a:ln>
          <a:effectLst>
            <a:outerShdw blurRad="508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Freeform 48"/>
          <p:cNvSpPr/>
          <p:nvPr/>
        </p:nvSpPr>
        <p:spPr>
          <a:xfrm rot="988230" flipV="1">
            <a:off x="1423496" y="4150190"/>
            <a:ext cx="1078056" cy="1597152"/>
          </a:xfrm>
          <a:custGeom>
            <a:avLst/>
            <a:gdLst>
              <a:gd name="connsiteX0" fmla="*/ 511143 w 1364583"/>
              <a:gd name="connsiteY0" fmla="*/ 1597152 h 1597152"/>
              <a:gd name="connsiteX1" fmla="*/ 35655 w 1364583"/>
              <a:gd name="connsiteY1" fmla="*/ 316992 h 1597152"/>
              <a:gd name="connsiteX2" fmla="*/ 1364583 w 1364583"/>
              <a:gd name="connsiteY2" fmla="*/ 0 h 1597152"/>
              <a:gd name="connsiteX3" fmla="*/ 1364583 w 1364583"/>
              <a:gd name="connsiteY3" fmla="*/ 0 h 1597152"/>
              <a:gd name="connsiteX0" fmla="*/ 224616 w 1078056"/>
              <a:gd name="connsiteY0" fmla="*/ 1597152 h 1597152"/>
              <a:gd name="connsiteX1" fmla="*/ 114888 w 1078056"/>
              <a:gd name="connsiteY1" fmla="*/ 390144 h 1597152"/>
              <a:gd name="connsiteX2" fmla="*/ 1078056 w 1078056"/>
              <a:gd name="connsiteY2" fmla="*/ 0 h 1597152"/>
              <a:gd name="connsiteX3" fmla="*/ 1078056 w 1078056"/>
              <a:gd name="connsiteY3" fmla="*/ 0 h 1597152"/>
            </a:gdLst>
            <a:ahLst/>
            <a:cxnLst>
              <a:cxn ang="0">
                <a:pos x="connsiteX0" y="connsiteY0"/>
              </a:cxn>
              <a:cxn ang="0">
                <a:pos x="connsiteX1" y="connsiteY1"/>
              </a:cxn>
              <a:cxn ang="0">
                <a:pos x="connsiteX2" y="connsiteY2"/>
              </a:cxn>
              <a:cxn ang="0">
                <a:pos x="connsiteX3" y="connsiteY3"/>
              </a:cxn>
            </a:cxnLst>
            <a:rect l="l" t="t" r="r" b="b"/>
            <a:pathLst>
              <a:path w="1078056" h="1597152">
                <a:moveTo>
                  <a:pt x="224616" y="1597152"/>
                </a:moveTo>
                <a:cubicBezTo>
                  <a:pt x="-84248" y="1090168"/>
                  <a:pt x="-27352" y="656336"/>
                  <a:pt x="114888" y="390144"/>
                </a:cubicBezTo>
                <a:cubicBezTo>
                  <a:pt x="257128" y="123952"/>
                  <a:pt x="917528" y="65024"/>
                  <a:pt x="1078056" y="0"/>
                </a:cubicBezTo>
                <a:lnTo>
                  <a:pt x="1078056" y="0"/>
                </a:lnTo>
              </a:path>
            </a:pathLst>
          </a:custGeom>
          <a:noFill/>
          <a:ln w="101600">
            <a:solidFill>
              <a:schemeClr val="tx2"/>
            </a:solidFill>
            <a:headEnd type="triangle" w="med" len="med"/>
            <a:tailEnd type="triangle" w="med" len="med"/>
          </a:ln>
          <a:effectLst>
            <a:outerShdw blurRad="508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9" name="Picture 78"/>
          <p:cNvPicPr>
            <a:picLocks noChangeAspect="1"/>
          </p:cNvPicPr>
          <p:nvPr/>
        </p:nvPicPr>
        <p:blipFill>
          <a:blip r:embed="rId20"/>
          <a:stretch>
            <a:fillRect/>
          </a:stretch>
        </p:blipFill>
        <p:spPr>
          <a:xfrm>
            <a:off x="10439400" y="3471334"/>
            <a:ext cx="1335218" cy="1000125"/>
          </a:xfrm>
          <a:prstGeom prst="rect">
            <a:avLst/>
          </a:prstGeom>
        </p:spPr>
      </p:pic>
      <p:sp>
        <p:nvSpPr>
          <p:cNvPr id="80" name="Rounded Rectangle 79"/>
          <p:cNvSpPr/>
          <p:nvPr/>
        </p:nvSpPr>
        <p:spPr>
          <a:xfrm>
            <a:off x="9067800" y="1752600"/>
            <a:ext cx="2971800" cy="4572000"/>
          </a:xfrm>
          <a:prstGeom prst="roundRect">
            <a:avLst>
              <a:gd name="adj" fmla="val 8590"/>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rial" pitchFamily="34" charset="0"/>
              <a:cs typeface="Arial" pitchFamily="34" charset="0"/>
            </a:endParaRPr>
          </a:p>
        </p:txBody>
      </p:sp>
      <p:sp>
        <p:nvSpPr>
          <p:cNvPr id="81" name="TextBox 80"/>
          <p:cNvSpPr txBox="1"/>
          <p:nvPr/>
        </p:nvSpPr>
        <p:spPr>
          <a:xfrm>
            <a:off x="9677400" y="968514"/>
            <a:ext cx="1766830" cy="707886"/>
          </a:xfrm>
          <a:prstGeom prst="rect">
            <a:avLst/>
          </a:prstGeom>
          <a:noFill/>
        </p:spPr>
        <p:txBody>
          <a:bodyPr wrap="none" rtlCol="0">
            <a:spAutoFit/>
          </a:bodyPr>
          <a:lstStyle/>
          <a:p>
            <a:pPr algn="ctr"/>
            <a:r>
              <a:rPr lang="en-US" sz="2000" b="1" dirty="0">
                <a:latin typeface="Arial" pitchFamily="34" charset="0"/>
                <a:cs typeface="Arial" pitchFamily="34" charset="0"/>
              </a:rPr>
              <a:t>Computation</a:t>
            </a:r>
          </a:p>
          <a:p>
            <a:pPr algn="ctr"/>
            <a:r>
              <a:rPr lang="en-US" sz="2000" b="1" dirty="0">
                <a:latin typeface="Arial" pitchFamily="34" charset="0"/>
                <a:cs typeface="Arial" pitchFamily="34" charset="0"/>
              </a:rPr>
              <a:t>Layer</a:t>
            </a:r>
          </a:p>
        </p:txBody>
      </p:sp>
      <p:pic>
        <p:nvPicPr>
          <p:cNvPr id="82" name="Picture 81"/>
          <p:cNvPicPr>
            <a:picLocks noChangeAspect="1"/>
          </p:cNvPicPr>
          <p:nvPr/>
        </p:nvPicPr>
        <p:blipFill>
          <a:blip r:embed="rId21"/>
          <a:stretch>
            <a:fillRect/>
          </a:stretch>
        </p:blipFill>
        <p:spPr>
          <a:xfrm>
            <a:off x="9220200" y="3699934"/>
            <a:ext cx="1057983" cy="423193"/>
          </a:xfrm>
          <a:prstGeom prst="rect">
            <a:avLst/>
          </a:prstGeom>
        </p:spPr>
      </p:pic>
      <p:sp>
        <p:nvSpPr>
          <p:cNvPr id="83" name="TextBox 82"/>
          <p:cNvSpPr txBox="1"/>
          <p:nvPr/>
        </p:nvSpPr>
        <p:spPr>
          <a:xfrm>
            <a:off x="10210800" y="3378313"/>
            <a:ext cx="718466" cy="338554"/>
          </a:xfrm>
          <a:prstGeom prst="rect">
            <a:avLst/>
          </a:prstGeom>
          <a:noFill/>
          <a:ln w="25400">
            <a:solidFill>
              <a:schemeClr val="bg1">
                <a:lumMod val="75000"/>
              </a:schemeClr>
            </a:solidFill>
          </a:ln>
        </p:spPr>
        <p:txBody>
          <a:bodyPr wrap="none" rtlCol="0">
            <a:spAutoFit/>
          </a:bodyPr>
          <a:lstStyle>
            <a:defPPr>
              <a:defRPr lang="en-US"/>
            </a:defPPr>
            <a:lvl1pPr>
              <a:defRPr sz="1600" i="1">
                <a:latin typeface="Arial" pitchFamily="34" charset="0"/>
                <a:cs typeface="Arial" pitchFamily="34" charset="0"/>
              </a:defRPr>
            </a:lvl1pPr>
          </a:lstStyle>
          <a:p>
            <a:r>
              <a:rPr lang="en-US" dirty="0"/>
              <a:t>Cloud</a:t>
            </a:r>
          </a:p>
        </p:txBody>
      </p:sp>
      <p:pic>
        <p:nvPicPr>
          <p:cNvPr id="84" name="Picture 83"/>
          <p:cNvPicPr>
            <a:picLocks noChangeAspect="1"/>
          </p:cNvPicPr>
          <p:nvPr/>
        </p:nvPicPr>
        <p:blipFill>
          <a:blip r:embed="rId22"/>
          <a:stretch>
            <a:fillRect/>
          </a:stretch>
        </p:blipFill>
        <p:spPr>
          <a:xfrm>
            <a:off x="9220200" y="4250267"/>
            <a:ext cx="2590800" cy="321733"/>
          </a:xfrm>
          <a:prstGeom prst="rect">
            <a:avLst/>
          </a:prstGeom>
        </p:spPr>
      </p:pic>
      <p:pic>
        <p:nvPicPr>
          <p:cNvPr id="85" name="Picture 84"/>
          <p:cNvPicPr>
            <a:picLocks noChangeAspect="1"/>
          </p:cNvPicPr>
          <p:nvPr/>
        </p:nvPicPr>
        <p:blipFill>
          <a:blip r:embed="rId23"/>
          <a:stretch>
            <a:fillRect/>
          </a:stretch>
        </p:blipFill>
        <p:spPr>
          <a:xfrm>
            <a:off x="9144000" y="5029200"/>
            <a:ext cx="2752725" cy="1187702"/>
          </a:xfrm>
          <a:prstGeom prst="rect">
            <a:avLst/>
          </a:prstGeom>
        </p:spPr>
      </p:pic>
      <p:pic>
        <p:nvPicPr>
          <p:cNvPr id="86" name="Picture 85"/>
          <p:cNvPicPr>
            <a:picLocks noChangeAspect="1"/>
          </p:cNvPicPr>
          <p:nvPr/>
        </p:nvPicPr>
        <p:blipFill>
          <a:blip r:embed="rId24"/>
          <a:stretch>
            <a:fillRect/>
          </a:stretch>
        </p:blipFill>
        <p:spPr>
          <a:xfrm>
            <a:off x="9448800" y="1981200"/>
            <a:ext cx="2209998" cy="1172772"/>
          </a:xfrm>
          <a:prstGeom prst="rect">
            <a:avLst/>
          </a:prstGeom>
        </p:spPr>
      </p:pic>
      <p:pic>
        <p:nvPicPr>
          <p:cNvPr id="87" name="Picture 86"/>
          <p:cNvPicPr>
            <a:picLocks noChangeAspect="1"/>
          </p:cNvPicPr>
          <p:nvPr/>
        </p:nvPicPr>
        <p:blipFill>
          <a:blip r:embed="rId25"/>
          <a:stretch>
            <a:fillRect/>
          </a:stretch>
        </p:blipFill>
        <p:spPr>
          <a:xfrm>
            <a:off x="10515600" y="2819400"/>
            <a:ext cx="1251371" cy="238125"/>
          </a:xfrm>
          <a:prstGeom prst="rect">
            <a:avLst/>
          </a:prstGeom>
        </p:spPr>
      </p:pic>
      <p:sp>
        <p:nvSpPr>
          <p:cNvPr id="88" name="TextBox 87"/>
          <p:cNvSpPr txBox="1"/>
          <p:nvPr/>
        </p:nvSpPr>
        <p:spPr>
          <a:xfrm>
            <a:off x="9753600" y="4724400"/>
            <a:ext cx="1814920" cy="338554"/>
          </a:xfrm>
          <a:prstGeom prst="rect">
            <a:avLst/>
          </a:prstGeom>
          <a:noFill/>
          <a:ln w="25400">
            <a:solidFill>
              <a:schemeClr val="bg1">
                <a:lumMod val="75000"/>
              </a:schemeClr>
            </a:solidFill>
          </a:ln>
        </p:spPr>
        <p:txBody>
          <a:bodyPr wrap="none" rtlCol="0">
            <a:spAutoFit/>
          </a:bodyPr>
          <a:lstStyle>
            <a:defPPr>
              <a:defRPr lang="en-US"/>
            </a:defPPr>
            <a:lvl1pPr>
              <a:defRPr sz="1600" i="1">
                <a:latin typeface="Arial" pitchFamily="34" charset="0"/>
                <a:cs typeface="Arial" pitchFamily="34" charset="0"/>
              </a:defRPr>
            </a:lvl1pPr>
          </a:lstStyle>
          <a:p>
            <a:r>
              <a:rPr lang="en-US" dirty="0"/>
              <a:t>MathWorks Cloud</a:t>
            </a:r>
          </a:p>
        </p:txBody>
      </p:sp>
      <p:pic>
        <p:nvPicPr>
          <p:cNvPr id="2" name="Picture 1"/>
          <p:cNvPicPr>
            <a:picLocks noChangeAspect="1"/>
          </p:cNvPicPr>
          <p:nvPr/>
        </p:nvPicPr>
        <p:blipFill>
          <a:blip r:embed="rId26"/>
          <a:stretch>
            <a:fillRect/>
          </a:stretch>
        </p:blipFill>
        <p:spPr>
          <a:xfrm>
            <a:off x="3581399" y="3429000"/>
            <a:ext cx="5206309" cy="1295400"/>
          </a:xfrm>
          <a:prstGeom prst="rect">
            <a:avLst/>
          </a:prstGeom>
        </p:spPr>
      </p:pic>
      <p:sp>
        <p:nvSpPr>
          <p:cNvPr id="65" name="Title 1"/>
          <p:cNvSpPr>
            <a:spLocks noGrp="1"/>
          </p:cNvSpPr>
          <p:nvPr>
            <p:ph type="title"/>
          </p:nvPr>
        </p:nvSpPr>
        <p:spPr>
          <a:xfrm>
            <a:off x="609602" y="457200"/>
            <a:ext cx="10769600" cy="990600"/>
          </a:xfrm>
        </p:spPr>
        <p:txBody>
          <a:bodyPr/>
          <a:lstStyle/>
          <a:p>
            <a:r>
              <a:rPr lang="en-US" sz="2807" dirty="0">
                <a:solidFill>
                  <a:schemeClr val="tx2"/>
                </a:solidFill>
              </a:rPr>
              <a:t>Enterprise-Scale Data Analytics</a:t>
            </a:r>
          </a:p>
        </p:txBody>
      </p:sp>
    </p:spTree>
    <p:extLst>
      <p:ext uri="{BB962C8B-B14F-4D97-AF65-F5344CB8AC3E}">
        <p14:creationId xmlns:p14="http://schemas.microsoft.com/office/powerpoint/2010/main" val="274195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Combining Big Data, RESTful Web Services, and MATLAB</a:t>
            </a:r>
          </a:p>
        </p:txBody>
      </p:sp>
      <p:sp>
        <p:nvSpPr>
          <p:cNvPr id="3" name="Content Placeholder 2"/>
          <p:cNvSpPr>
            <a:spLocks noGrp="1"/>
          </p:cNvSpPr>
          <p:nvPr>
            <p:ph idx="1"/>
          </p:nvPr>
        </p:nvSpPr>
        <p:spPr>
          <a:xfrm>
            <a:off x="609602" y="1219200"/>
            <a:ext cx="10769600" cy="5029200"/>
          </a:xfrm>
        </p:spPr>
        <p:txBody>
          <a:bodyPr/>
          <a:lstStyle/>
          <a:p>
            <a:r>
              <a:rPr lang="en-US" dirty="0"/>
              <a:t>Big Data</a:t>
            </a:r>
          </a:p>
          <a:p>
            <a:pPr lvl="1"/>
            <a:r>
              <a:rPr lang="en-US" b="1" dirty="0">
                <a:solidFill>
                  <a:schemeClr val="tx2"/>
                </a:solidFill>
                <a:latin typeface="Courier New" panose="02070309020205020404" pitchFamily="49" charset="0"/>
                <a:cs typeface="Courier New" panose="02070309020205020404" pitchFamily="49" charset="0"/>
              </a:rPr>
              <a:t>mapreduce</a:t>
            </a:r>
            <a:r>
              <a:rPr lang="en-US" dirty="0"/>
              <a:t> and </a:t>
            </a:r>
            <a:r>
              <a:rPr lang="en-US" b="1" dirty="0">
                <a:solidFill>
                  <a:schemeClr val="tx2"/>
                </a:solidFill>
                <a:latin typeface="Courier New" panose="02070309020205020404" pitchFamily="49" charset="0"/>
                <a:cs typeface="Courier New" panose="02070309020205020404" pitchFamily="49" charset="0"/>
              </a:rPr>
              <a:t>datastore</a:t>
            </a:r>
            <a:r>
              <a:rPr lang="en-US" dirty="0"/>
              <a:t> functions</a:t>
            </a:r>
          </a:p>
          <a:p>
            <a:pPr lvl="1"/>
            <a:r>
              <a:rPr lang="en-US" b="1" dirty="0">
                <a:solidFill>
                  <a:schemeClr val="tx2"/>
                </a:solidFill>
                <a:latin typeface="Courier New" panose="02070309020205020404" pitchFamily="49" charset="0"/>
                <a:cs typeface="Courier New" panose="02070309020205020404" pitchFamily="49" charset="0"/>
              </a:rPr>
              <a:t>table</a:t>
            </a:r>
            <a:r>
              <a:rPr lang="en-US" dirty="0"/>
              <a:t>, </a:t>
            </a:r>
            <a:r>
              <a:rPr lang="en-US" b="1" dirty="0">
                <a:solidFill>
                  <a:srgbClr val="024C84"/>
                </a:solidFill>
                <a:latin typeface="Courier New" panose="02070309020205020404" pitchFamily="49" charset="0"/>
                <a:cs typeface="Courier New" panose="02070309020205020404" pitchFamily="49" charset="0"/>
              </a:rPr>
              <a:t>categorical</a:t>
            </a:r>
            <a:r>
              <a:rPr lang="en-US" dirty="0"/>
              <a:t>, and </a:t>
            </a:r>
            <a:r>
              <a:rPr lang="en-US" b="1" dirty="0">
                <a:solidFill>
                  <a:srgbClr val="024C84"/>
                </a:solidFill>
                <a:latin typeface="Courier New" panose="02070309020205020404" pitchFamily="49" charset="0"/>
                <a:cs typeface="Courier New" panose="02070309020205020404" pitchFamily="49" charset="0"/>
              </a:rPr>
              <a:t>datetime</a:t>
            </a:r>
            <a:r>
              <a:rPr lang="en-US" dirty="0"/>
              <a:t> data types are powerful in conjunction with big data analysis</a:t>
            </a:r>
          </a:p>
          <a:p>
            <a:r>
              <a:rPr lang="en-US" dirty="0"/>
              <a:t>RESTful web service access </a:t>
            </a:r>
          </a:p>
          <a:p>
            <a:pPr lvl="1"/>
            <a:r>
              <a:rPr lang="en-US" b="1" dirty="0">
                <a:solidFill>
                  <a:schemeClr val="tx2"/>
                </a:solidFill>
                <a:latin typeface="Courier New" panose="02070309020205020404" pitchFamily="49" charset="0"/>
                <a:cs typeface="Courier New" panose="02070309020205020404" pitchFamily="49" charset="0"/>
              </a:rPr>
              <a:t>webread</a:t>
            </a:r>
            <a:r>
              <a:rPr lang="en-US" dirty="0"/>
              <a:t>, </a:t>
            </a:r>
            <a:r>
              <a:rPr lang="en-US" b="1" dirty="0">
                <a:solidFill>
                  <a:schemeClr val="tx2"/>
                </a:solidFill>
                <a:latin typeface="Courier New" panose="02070309020205020404" pitchFamily="49" charset="0"/>
                <a:cs typeface="Courier New" panose="02070309020205020404" pitchFamily="49" charset="0"/>
              </a:rPr>
              <a:t>webwrite</a:t>
            </a:r>
            <a:r>
              <a:rPr lang="en-US" dirty="0"/>
              <a:t>, and </a:t>
            </a:r>
            <a:r>
              <a:rPr lang="en-US" b="1" dirty="0">
                <a:solidFill>
                  <a:schemeClr val="tx2"/>
                </a:solidFill>
                <a:latin typeface="Courier New" panose="02070309020205020404" pitchFamily="49" charset="0"/>
                <a:cs typeface="Courier New" panose="02070309020205020404" pitchFamily="49" charset="0"/>
              </a:rPr>
              <a:t>weboptions</a:t>
            </a:r>
          </a:p>
          <a:p>
            <a:pPr lvl="1"/>
            <a:r>
              <a:rPr lang="en-US" dirty="0">
                <a:cs typeface="Courier New" panose="02070309020205020404" pitchFamily="49" charset="0"/>
              </a:rPr>
              <a:t>JSON objects represented as struct arrays</a:t>
            </a:r>
          </a:p>
          <a:p>
            <a:pPr lvl="1"/>
            <a:r>
              <a:rPr lang="en-US" dirty="0">
                <a:cs typeface="Courier New" panose="02070309020205020404" pitchFamily="49" charset="0"/>
              </a:rPr>
              <a:t>struct2table converts data into table as a collection of heterogeneous data </a:t>
            </a:r>
            <a:endParaRPr lang="en-US" dirty="0"/>
          </a:p>
          <a:p>
            <a:pPr marL="0" indent="0">
              <a:buNone/>
            </a:pPr>
            <a:r>
              <a:rPr lang="en-US" dirty="0"/>
              <a:t>       </a:t>
            </a:r>
          </a:p>
          <a:p>
            <a:pPr marL="0" indent="0">
              <a:buNone/>
            </a:pPr>
            <a:endParaRPr lang="en-US" dirty="0"/>
          </a:p>
        </p:txBody>
      </p:sp>
      <p:graphicFrame>
        <p:nvGraphicFramePr>
          <p:cNvPr id="7" name="Diagram 6"/>
          <p:cNvGraphicFramePr/>
          <p:nvPr>
            <p:extLst>
              <p:ext uri="{D42A27DB-BD31-4B8C-83A1-F6EECF244321}">
                <p14:modId xmlns:p14="http://schemas.microsoft.com/office/powerpoint/2010/main" val="2290051608"/>
              </p:ext>
            </p:extLst>
          </p:nvPr>
        </p:nvGraphicFramePr>
        <p:xfrm>
          <a:off x="1930400" y="4952999"/>
          <a:ext cx="8128000" cy="13716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Rectangle 8"/>
          <p:cNvSpPr/>
          <p:nvPr/>
        </p:nvSpPr>
        <p:spPr>
          <a:xfrm>
            <a:off x="2514600" y="4572000"/>
            <a:ext cx="7010400"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i="1" dirty="0">
                <a:solidFill>
                  <a:schemeClr val="tx1"/>
                </a:solidFill>
                <a:latin typeface="Arial" pitchFamily="34" charset="0"/>
                <a:cs typeface="Arial" pitchFamily="34" charset="0"/>
              </a:rPr>
              <a:t>Combine to support MATLAB data analytics workflow</a:t>
            </a:r>
          </a:p>
        </p:txBody>
      </p:sp>
    </p:spTree>
    <p:extLst>
      <p:ext uri="{BB962C8B-B14F-4D97-AF65-F5344CB8AC3E}">
        <p14:creationId xmlns:p14="http://schemas.microsoft.com/office/powerpoint/2010/main" val="3390663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webread Example:  Read historical temperature data</a:t>
            </a:r>
            <a:br>
              <a:rPr lang="en-US" dirty="0"/>
            </a:br>
            <a:br>
              <a:rPr lang="en-US" dirty="0"/>
            </a:br>
            <a:br>
              <a:rPr lang="en-US" dirty="0"/>
            </a:br>
            <a:br>
              <a:rPr lang="en-US" dirty="0"/>
            </a:br>
            <a:endParaRPr lang="en-US" dirty="0"/>
          </a:p>
        </p:txBody>
      </p:sp>
      <p:sp>
        <p:nvSpPr>
          <p:cNvPr id="4" name="Content Placeholder 3"/>
          <p:cNvSpPr>
            <a:spLocks noGrp="1"/>
          </p:cNvSpPr>
          <p:nvPr>
            <p:ph idx="1"/>
          </p:nvPr>
        </p:nvSpPr>
        <p:spPr>
          <a:xfrm>
            <a:off x="609602" y="1219200"/>
            <a:ext cx="10769600" cy="4648200"/>
          </a:xfrm>
        </p:spPr>
        <p:txBody>
          <a:bodyPr/>
          <a:lstStyle/>
          <a:p>
            <a:pPr marL="0" indent="0">
              <a:buNone/>
            </a:pPr>
            <a:r>
              <a:rPr lang="en-US" dirty="0"/>
              <a:t>Read historical temperature data from the World Bank Climate Data API</a:t>
            </a:r>
          </a:p>
          <a:p>
            <a:pPr marL="0" indent="0">
              <a:buNone/>
            </a:pPr>
            <a:endParaRPr lang="en-US" dirty="0"/>
          </a:p>
          <a:p>
            <a:pPr marL="0" indent="0">
              <a:buNone/>
            </a:pPr>
            <a:r>
              <a:rPr lang="en-US" sz="1800" dirty="0">
                <a:latin typeface="Courier New" panose="02070309020205020404" pitchFamily="49" charset="0"/>
                <a:cs typeface="Courier New" panose="02070309020205020404" pitchFamily="49" charset="0"/>
              </a:rPr>
              <a:t>&gt;&gt; api = </a:t>
            </a:r>
            <a:r>
              <a:rPr lang="en-US" sz="1800" dirty="0">
                <a:solidFill>
                  <a:srgbClr val="A020F0"/>
                </a:solidFill>
                <a:latin typeface="Courier New" panose="02070309020205020404" pitchFamily="49" charset="0"/>
                <a:cs typeface="Courier New" panose="02070309020205020404" pitchFamily="49" charset="0"/>
              </a:rPr>
              <a:t>'http://climatedataapi.worldbank.org/climateweb/rest/v1/'</a:t>
            </a:r>
            <a:r>
              <a:rPr lang="en-US" sz="1800" dirty="0">
                <a:latin typeface="Courier New" panose="02070309020205020404" pitchFamily="49" charset="0"/>
                <a:cs typeface="Courier New" panose="02070309020205020404" pitchFamily="49" charset="0"/>
              </a:rPr>
              <a:t>;</a:t>
            </a:r>
          </a:p>
          <a:p>
            <a:pPr marL="0" indent="0">
              <a:buNone/>
            </a:pPr>
            <a:r>
              <a:rPr lang="en-US" sz="1800" dirty="0">
                <a:latin typeface="Courier New" panose="02070309020205020404" pitchFamily="49" charset="0"/>
                <a:cs typeface="Courier New" panose="02070309020205020404" pitchFamily="49" charset="0"/>
              </a:rPr>
              <a:t>&gt;&gt; url = [api </a:t>
            </a:r>
            <a:r>
              <a:rPr lang="en-US" sz="1800" dirty="0">
                <a:solidFill>
                  <a:srgbClr val="A020F0"/>
                </a:solidFill>
                <a:latin typeface="Courier New" panose="02070309020205020404" pitchFamily="49" charset="0"/>
                <a:cs typeface="Courier New" panose="02070309020205020404" pitchFamily="49" charset="0"/>
              </a:rPr>
              <a:t>'country/cru/tas/year/USA'</a:t>
            </a:r>
            <a:r>
              <a:rPr lang="en-US" sz="1800" dirty="0">
                <a:latin typeface="Courier New" panose="02070309020205020404" pitchFamily="49" charset="0"/>
                <a:cs typeface="Courier New" panose="02070309020205020404" pitchFamily="49" charset="0"/>
              </a:rPr>
              <a:t>];</a:t>
            </a:r>
          </a:p>
          <a:p>
            <a:pPr marL="0" indent="0">
              <a:buNone/>
            </a:pPr>
            <a:r>
              <a:rPr lang="en-US" sz="1800" dirty="0">
                <a:latin typeface="Courier New" panose="02070309020205020404" pitchFamily="49" charset="0"/>
                <a:cs typeface="Courier New" panose="02070309020205020404" pitchFamily="49" charset="0"/>
              </a:rPr>
              <a:t>&gt;&gt; S = webread(url)</a:t>
            </a:r>
          </a:p>
          <a:p>
            <a:pPr marL="0" indent="0">
              <a:buNone/>
            </a:pPr>
            <a:endParaRPr lang="en-US" sz="1800" dirty="0">
              <a:latin typeface="Courier New" panose="02070309020205020404" pitchFamily="49" charset="0"/>
              <a:cs typeface="Courier New" panose="02070309020205020404" pitchFamily="49" charset="0"/>
            </a:endParaRPr>
          </a:p>
          <a:p>
            <a:pPr marL="0" indent="0">
              <a:buNone/>
            </a:pPr>
            <a:r>
              <a:rPr lang="en-US" sz="1400" dirty="0">
                <a:latin typeface="Courier New" panose="02070309020205020404" pitchFamily="49" charset="0"/>
                <a:cs typeface="Courier New" panose="02070309020205020404" pitchFamily="49" charset="0"/>
              </a:rPr>
              <a:t>S = </a:t>
            </a:r>
          </a:p>
          <a:p>
            <a:pPr marL="0" indent="0">
              <a:buNone/>
            </a:pPr>
            <a:endParaRPr lang="en-US" sz="1400" dirty="0">
              <a:latin typeface="Courier New" panose="02070309020205020404" pitchFamily="49" charset="0"/>
              <a:cs typeface="Courier New" panose="02070309020205020404" pitchFamily="49" charset="0"/>
            </a:endParaRPr>
          </a:p>
          <a:p>
            <a:pPr marL="0" indent="0">
              <a:buNone/>
            </a:pPr>
            <a:r>
              <a:rPr lang="en-US" sz="1400" dirty="0">
                <a:latin typeface="Courier New" panose="02070309020205020404" pitchFamily="49" charset="0"/>
                <a:cs typeface="Courier New" panose="02070309020205020404" pitchFamily="49" charset="0"/>
              </a:rPr>
              <a:t>112x1 struct array with fields:</a:t>
            </a:r>
          </a:p>
          <a:p>
            <a:pPr marL="0" indent="0">
              <a:buNone/>
            </a:pPr>
            <a:endParaRPr lang="en-US" sz="1400" dirty="0">
              <a:latin typeface="Courier New" panose="02070309020205020404" pitchFamily="49" charset="0"/>
              <a:cs typeface="Courier New" panose="02070309020205020404" pitchFamily="49" charset="0"/>
            </a:endParaRPr>
          </a:p>
          <a:p>
            <a:pPr marL="0" indent="0">
              <a:buNone/>
            </a:pPr>
            <a:r>
              <a:rPr lang="en-US" sz="1400" dirty="0">
                <a:latin typeface="Courier New" panose="02070309020205020404" pitchFamily="49" charset="0"/>
                <a:cs typeface="Courier New" panose="02070309020205020404" pitchFamily="49" charset="0"/>
              </a:rPr>
              <a:t>    year</a:t>
            </a:r>
          </a:p>
          <a:p>
            <a:pPr marL="0" indent="0">
              <a:buNone/>
            </a:pPr>
            <a:r>
              <a:rPr lang="en-US" sz="1400" dirty="0">
                <a:latin typeface="Courier New" panose="02070309020205020404" pitchFamily="49" charset="0"/>
                <a:cs typeface="Courier New" panose="02070309020205020404" pitchFamily="49" charset="0"/>
              </a:rPr>
              <a:t>    data</a:t>
            </a:r>
          </a:p>
          <a:p>
            <a:pPr marL="0" indent="0">
              <a:buNone/>
            </a:pPr>
            <a:endParaRPr lang="en-US" sz="1400" dirty="0">
              <a:latin typeface="Courier New" panose="02070309020205020404" pitchFamily="49" charset="0"/>
              <a:cs typeface="Courier New" panose="02070309020205020404" pitchFamily="49" charset="0"/>
            </a:endParaRPr>
          </a:p>
          <a:p>
            <a:pPr marL="0" indent="0">
              <a:buNone/>
            </a:pPr>
            <a:r>
              <a:rPr lang="en-US" sz="1400" dirty="0">
                <a:latin typeface="Courier New" panose="02070309020205020404" pitchFamily="49" charset="0"/>
                <a:cs typeface="Courier New" panose="02070309020205020404" pitchFamily="49" charset="0"/>
              </a:rPr>
              <a:t>&gt;&gt; S(1)</a:t>
            </a:r>
          </a:p>
          <a:p>
            <a:pPr marL="0" indent="0">
              <a:buNone/>
            </a:pPr>
            <a:endParaRPr lang="en-US" sz="1400" dirty="0">
              <a:latin typeface="Courier New" panose="02070309020205020404" pitchFamily="49" charset="0"/>
              <a:cs typeface="Courier New" panose="02070309020205020404" pitchFamily="49" charset="0"/>
            </a:endParaRPr>
          </a:p>
          <a:p>
            <a:pPr marL="0" indent="0">
              <a:buNone/>
            </a:pPr>
            <a:r>
              <a:rPr lang="en-US" sz="1400" dirty="0">
                <a:latin typeface="Courier New" panose="02070309020205020404" pitchFamily="49" charset="0"/>
                <a:cs typeface="Courier New" panose="02070309020205020404" pitchFamily="49" charset="0"/>
              </a:rPr>
              <a:t>ans = </a:t>
            </a:r>
          </a:p>
          <a:p>
            <a:pPr marL="0" indent="0">
              <a:buNone/>
            </a:pPr>
            <a:endParaRPr lang="en-US" sz="1400" dirty="0">
              <a:latin typeface="Courier New" panose="02070309020205020404" pitchFamily="49" charset="0"/>
              <a:cs typeface="Courier New" panose="02070309020205020404" pitchFamily="49" charset="0"/>
            </a:endParaRPr>
          </a:p>
          <a:p>
            <a:pPr marL="0" indent="0">
              <a:buNone/>
            </a:pPr>
            <a:r>
              <a:rPr lang="en-US" sz="1400" dirty="0">
                <a:latin typeface="Courier New" panose="02070309020205020404" pitchFamily="49" charset="0"/>
                <a:cs typeface="Courier New" panose="02070309020205020404" pitchFamily="49" charset="0"/>
              </a:rPr>
              <a:t>    year: 1901</a:t>
            </a:r>
          </a:p>
          <a:p>
            <a:pPr marL="0" indent="0">
              <a:buNone/>
            </a:pPr>
            <a:r>
              <a:rPr lang="en-US" sz="1400" dirty="0">
                <a:latin typeface="Courier New" panose="02070309020205020404" pitchFamily="49" charset="0"/>
                <a:cs typeface="Courier New" panose="02070309020205020404" pitchFamily="49" charset="0"/>
              </a:rPr>
              <a:t>    data: 6.6187</a:t>
            </a:r>
          </a:p>
        </p:txBody>
      </p:sp>
      <p:pic>
        <p:nvPicPr>
          <p:cNvPr id="1028" name="Picture 4" descr="http://www.mathworks.com/help/releases/R2015a/matlab/ref/webread_temp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4402" y="2718652"/>
            <a:ext cx="5511798" cy="4133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9622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Demo:  Using MATLAB to programmatically access and analyze data hosted on HDF Server</a:t>
            </a:r>
          </a:p>
        </p:txBody>
      </p:sp>
      <p:sp>
        <p:nvSpPr>
          <p:cNvPr id="3" name="Content Placeholder 2"/>
          <p:cNvSpPr>
            <a:spLocks noGrp="1"/>
          </p:cNvSpPr>
          <p:nvPr>
            <p:ph idx="1"/>
          </p:nvPr>
        </p:nvSpPr>
        <p:spPr>
          <a:xfrm>
            <a:off x="508000" y="1447800"/>
            <a:ext cx="10769600" cy="4648200"/>
          </a:xfrm>
        </p:spPr>
        <p:txBody>
          <a:bodyPr/>
          <a:lstStyle/>
          <a:p>
            <a:r>
              <a:rPr lang="en-US" sz="2000" dirty="0"/>
              <a:t>HDF Server:  A RESTful API providing remote access to HDF5 data</a:t>
            </a:r>
          </a:p>
          <a:p>
            <a:r>
              <a:rPr lang="en-US" sz="2000" dirty="0"/>
              <a:t>Responses are JSON formatted text</a:t>
            </a:r>
          </a:p>
          <a:p>
            <a:r>
              <a:rPr lang="en-US" sz="2000" b="1" dirty="0">
                <a:solidFill>
                  <a:schemeClr val="tx2"/>
                </a:solidFill>
                <a:latin typeface="Courier New" panose="02070309020205020404" pitchFamily="49" charset="0"/>
                <a:cs typeface="Courier New" panose="02070309020205020404" pitchFamily="49" charset="0"/>
              </a:rPr>
              <a:t>webread</a:t>
            </a:r>
            <a:r>
              <a:rPr lang="en-US" sz="2000" dirty="0"/>
              <a:t> with </a:t>
            </a:r>
            <a:r>
              <a:rPr lang="en-US" sz="2000" b="1" dirty="0">
                <a:solidFill>
                  <a:schemeClr val="tx2"/>
                </a:solidFill>
                <a:latin typeface="Courier New" panose="02070309020205020404" pitchFamily="49" charset="0"/>
                <a:cs typeface="Courier New" panose="02070309020205020404" pitchFamily="49" charset="0"/>
              </a:rPr>
              <a:t>weboptions</a:t>
            </a:r>
            <a:r>
              <a:rPr lang="en-US" sz="2000" dirty="0"/>
              <a:t> provide data access</a:t>
            </a:r>
          </a:p>
          <a:p>
            <a:r>
              <a:rPr lang="en-US" sz="2000" b="1" dirty="0">
                <a:solidFill>
                  <a:schemeClr val="tx2"/>
                </a:solidFill>
                <a:latin typeface="Courier New" panose="02070309020205020404" pitchFamily="49" charset="0"/>
                <a:cs typeface="Courier New" panose="02070309020205020404" pitchFamily="49" charset="0"/>
              </a:rPr>
              <a:t>table</a:t>
            </a:r>
            <a:r>
              <a:rPr lang="en-US" sz="2000" dirty="0"/>
              <a:t> and </a:t>
            </a:r>
            <a:r>
              <a:rPr lang="en-US" sz="2000" b="1" dirty="0">
                <a:solidFill>
                  <a:schemeClr val="tx2"/>
                </a:solidFill>
                <a:latin typeface="Courier New" panose="02070309020205020404" pitchFamily="49" charset="0"/>
                <a:cs typeface="Courier New" panose="02070309020205020404" pitchFamily="49" charset="0"/>
              </a:rPr>
              <a:t>datetime</a:t>
            </a:r>
            <a:r>
              <a:rPr lang="en-US" sz="2000" dirty="0"/>
              <a:t> data types enable data analysis</a:t>
            </a:r>
          </a:p>
          <a:p>
            <a:r>
              <a:rPr lang="en-US" sz="2000" dirty="0"/>
              <a:t>Example: Coral Reef Temperature Anomaly Database (CoRTAD)</a:t>
            </a:r>
          </a:p>
          <a:p>
            <a:r>
              <a:rPr lang="en-US" sz="2000" dirty="0"/>
              <a:t>Version 3 CoRTAD products in HDF5 format</a:t>
            </a:r>
          </a:p>
          <a:p>
            <a:r>
              <a:rPr lang="en-US" sz="2000" dirty="0"/>
              <a:t>1.8G dataset hosted on h5serv running on Amazon AWS</a:t>
            </a:r>
          </a:p>
        </p:txBody>
      </p:sp>
      <p:sp>
        <p:nvSpPr>
          <p:cNvPr id="5" name="Rectangle 4"/>
          <p:cNvSpPr/>
          <p:nvPr/>
        </p:nvSpPr>
        <p:spPr>
          <a:xfrm>
            <a:off x="914400" y="4191000"/>
            <a:ext cx="7162800" cy="2554545"/>
          </a:xfrm>
          <a:prstGeom prst="rect">
            <a:avLst/>
          </a:prstGeom>
        </p:spPr>
        <p:txBody>
          <a:bodyPr wrap="square">
            <a:spAutoFit/>
          </a:bodyPr>
          <a:lstStyle/>
          <a:p>
            <a:r>
              <a:rPr lang="en-US" sz="1000" dirty="0">
                <a:latin typeface="Courier New" panose="02070309020205020404" pitchFamily="49" charset="0"/>
                <a:cs typeface="Courier New" panose="02070309020205020404" pitchFamily="49" charset="0"/>
              </a:rPr>
              <a:t>thermStress = sortrows(thermStress,'ThermalStressAnomaly','descend');</a:t>
            </a:r>
          </a:p>
          <a:p>
            <a:r>
              <a:rPr lang="en-US" sz="1000" dirty="0">
                <a:latin typeface="Courier New" panose="02070309020205020404" pitchFamily="49" charset="0"/>
                <a:cs typeface="Courier New" panose="02070309020205020404" pitchFamily="49" charset="0"/>
              </a:rPr>
              <a:t>thermStress(1:10,:)</a:t>
            </a:r>
          </a:p>
          <a:p>
            <a:r>
              <a:rPr lang="en-US" sz="1000" dirty="0">
                <a:latin typeface="Courier New" panose="02070309020205020404" pitchFamily="49" charset="0"/>
                <a:cs typeface="Courier New" panose="02070309020205020404" pitchFamily="49" charset="0"/>
              </a:rPr>
              <a:t> </a:t>
            </a:r>
          </a:p>
          <a:p>
            <a:r>
              <a:rPr lang="en-US" sz="1000" dirty="0">
                <a:latin typeface="Courier New" panose="02070309020205020404" pitchFamily="49" charset="0"/>
                <a:cs typeface="Courier New" panose="02070309020205020404" pitchFamily="49" charset="0"/>
              </a:rPr>
              <a:t>ans = </a:t>
            </a:r>
          </a:p>
          <a:p>
            <a:r>
              <a:rPr lang="en-US" sz="1000" dirty="0">
                <a:latin typeface="Courier New" panose="02070309020205020404" pitchFamily="49" charset="0"/>
                <a:cs typeface="Courier New" panose="02070309020205020404" pitchFamily="49" charset="0"/>
              </a:rPr>
              <a:t> </a:t>
            </a:r>
          </a:p>
          <a:p>
            <a:r>
              <a:rPr lang="en-US" sz="1000" dirty="0">
                <a:latin typeface="Courier New" panose="02070309020205020404" pitchFamily="49" charset="0"/>
                <a:cs typeface="Courier New" panose="02070309020205020404" pitchFamily="49" charset="0"/>
              </a:rPr>
              <a:t>    Latitude    Longitude    ThermalStressAnomaly</a:t>
            </a:r>
          </a:p>
          <a:p>
            <a:r>
              <a:rPr lang="en-US" sz="1000" dirty="0">
                <a:latin typeface="Courier New" panose="02070309020205020404" pitchFamily="49" charset="0"/>
                <a:cs typeface="Courier New" panose="02070309020205020404" pitchFamily="49" charset="0"/>
              </a:rPr>
              <a:t>    ________    _________    ____________________</a:t>
            </a:r>
          </a:p>
          <a:p>
            <a:r>
              <a:rPr lang="en-US" sz="1000" dirty="0">
                <a:latin typeface="Courier New" panose="02070309020205020404" pitchFamily="49" charset="0"/>
                <a:cs typeface="Courier New" panose="02070309020205020404" pitchFamily="49" charset="0"/>
              </a:rPr>
              <a:t> </a:t>
            </a:r>
          </a:p>
          <a:p>
            <a:r>
              <a:rPr lang="en-US" sz="1000" dirty="0">
                <a:latin typeface="Courier New" panose="02070309020205020404" pitchFamily="49" charset="0"/>
                <a:cs typeface="Courier New" panose="02070309020205020404" pitchFamily="49" charset="0"/>
              </a:rPr>
              <a:t>    -8.2839     137.53       52                  </a:t>
            </a:r>
          </a:p>
          <a:p>
            <a:r>
              <a:rPr lang="en-US" sz="1000" dirty="0">
                <a:latin typeface="Courier New" panose="02070309020205020404" pitchFamily="49" charset="0"/>
                <a:cs typeface="Courier New" panose="02070309020205020404" pitchFamily="49" charset="0"/>
              </a:rPr>
              <a:t>    -2.0874     146.67       51                  </a:t>
            </a:r>
          </a:p>
          <a:p>
            <a:r>
              <a:rPr lang="en-US" sz="1000" dirty="0">
                <a:latin typeface="Courier New" panose="02070309020205020404" pitchFamily="49" charset="0"/>
                <a:cs typeface="Courier New" panose="02070309020205020404" pitchFamily="49" charset="0"/>
              </a:rPr>
              <a:t>    -8.2399     137.49       50                  </a:t>
            </a:r>
          </a:p>
          <a:p>
            <a:r>
              <a:rPr lang="en-US" sz="1000" dirty="0">
                <a:latin typeface="Courier New" panose="02070309020205020404" pitchFamily="49" charset="0"/>
                <a:cs typeface="Courier New" panose="02070309020205020404" pitchFamily="49" charset="0"/>
              </a:rPr>
              <a:t>    -8.2399     137.53       50                  </a:t>
            </a:r>
          </a:p>
          <a:p>
            <a:r>
              <a:rPr lang="en-US" sz="1000" dirty="0">
                <a:latin typeface="Courier New" panose="02070309020205020404" pitchFamily="49" charset="0"/>
                <a:cs typeface="Courier New" panose="02070309020205020404" pitchFamily="49" charset="0"/>
              </a:rPr>
              <a:t>    -15.447     145.22       50                  </a:t>
            </a:r>
          </a:p>
          <a:p>
            <a:r>
              <a:rPr lang="en-US" sz="1000" dirty="0">
                <a:latin typeface="Courier New" panose="02070309020205020404" pitchFamily="49" charset="0"/>
                <a:cs typeface="Courier New" panose="02070309020205020404" pitchFamily="49" charset="0"/>
              </a:rPr>
              <a:t>    -15.491     145.22       50                  </a:t>
            </a:r>
          </a:p>
          <a:p>
            <a:r>
              <a:rPr lang="en-US" sz="1000" dirty="0">
                <a:latin typeface="Courier New" panose="02070309020205020404" pitchFamily="49" charset="0"/>
                <a:cs typeface="Courier New" panose="02070309020205020404" pitchFamily="49" charset="0"/>
              </a:rPr>
              <a:t>     -10.13     148.34       50                  </a:t>
            </a:r>
          </a:p>
          <a:p>
            <a:r>
              <a:rPr lang="en-US" sz="1000" dirty="0">
                <a:latin typeface="Courier New" panose="02070309020205020404" pitchFamily="49" charset="0"/>
                <a:cs typeface="Courier New" panose="02070309020205020404" pitchFamily="49" charset="0"/>
              </a:rPr>
              <a:t>    -4.5924     135.99       49 </a:t>
            </a:r>
            <a:endParaRPr lang="en-US" sz="1000" dirty="0">
              <a:effectLst/>
              <a:latin typeface="Courier New" panose="02070309020205020404" pitchFamily="49" charset="0"/>
              <a:ea typeface="Calibri" panose="020F0502020204030204" pitchFamily="34" charset="0"/>
              <a:cs typeface="Courier New" panose="02070309020205020404" pitchFamily="49"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8600" y="3581400"/>
            <a:ext cx="4038600" cy="3028950"/>
          </a:xfrm>
          <a:prstGeom prst="rect">
            <a:avLst/>
          </a:prstGeom>
        </p:spPr>
      </p:pic>
    </p:spTree>
    <p:extLst>
      <p:ext uri="{BB962C8B-B14F-4D97-AF65-F5344CB8AC3E}">
        <p14:creationId xmlns:p14="http://schemas.microsoft.com/office/powerpoint/2010/main" val="661668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r>
              <a:rPr lang="en-US" dirty="0">
                <a:hlinkClick r:id="rId2"/>
              </a:rPr>
              <a:t>www.mathworks.com</a:t>
            </a:r>
            <a:endParaRPr lang="en-US" dirty="0"/>
          </a:p>
          <a:p>
            <a:r>
              <a:rPr lang="en-US" dirty="0">
                <a:hlinkClick r:id="rId3"/>
              </a:rPr>
              <a:t>www.mathworks.com/matlabcentral</a:t>
            </a:r>
            <a:endParaRPr lang="en-US" dirty="0"/>
          </a:p>
          <a:p>
            <a:pPr marL="0" indent="0">
              <a:buNone/>
            </a:pPr>
            <a:endParaRPr lang="en-US" dirty="0"/>
          </a:p>
          <a:p>
            <a:r>
              <a:rPr lang="en-US" dirty="0"/>
              <a:t>Examples:</a:t>
            </a:r>
          </a:p>
          <a:p>
            <a:pPr marL="343755" lvl="2" indent="-343755">
              <a:lnSpc>
                <a:spcPct val="100000"/>
              </a:lnSpc>
            </a:pPr>
            <a:r>
              <a:rPr lang="en-US" sz="2410" dirty="0"/>
              <a:t>Using the high-level HDF5 Functions to Import Data</a:t>
            </a:r>
          </a:p>
          <a:p>
            <a:pPr marL="343755" lvl="2" indent="-343755">
              <a:lnSpc>
                <a:spcPct val="100000"/>
              </a:lnSpc>
            </a:pPr>
            <a:r>
              <a:rPr lang="en-US" sz="2410" dirty="0"/>
              <a:t>Tackling Big Data with MATLAB</a:t>
            </a:r>
          </a:p>
          <a:p>
            <a:r>
              <a:rPr lang="en-US" dirty="0"/>
              <a:t>Performing Numerical Simulation of an Oil Spill</a:t>
            </a:r>
          </a:p>
          <a:p>
            <a:r>
              <a:rPr lang="en-US" dirty="0"/>
              <a:t>Reading Content from RESTful Web Service</a:t>
            </a:r>
          </a:p>
          <a:p>
            <a:endParaRPr lang="en-US" dirty="0"/>
          </a:p>
          <a:p>
            <a:pPr marL="0" indent="0">
              <a:buNone/>
            </a:pPr>
            <a:endParaRPr lang="en-US" dirty="0"/>
          </a:p>
          <a:p>
            <a:pPr marL="0" indent="0">
              <a:buNone/>
            </a:pPr>
            <a:endParaRPr lang="en-US" dirty="0"/>
          </a:p>
        </p:txBody>
      </p:sp>
      <p:sp>
        <p:nvSpPr>
          <p:cNvPr id="5" name="TextBox 4"/>
          <p:cNvSpPr txBox="1"/>
          <p:nvPr/>
        </p:nvSpPr>
        <p:spPr>
          <a:xfrm>
            <a:off x="5029200" y="5562600"/>
            <a:ext cx="2210862" cy="584775"/>
          </a:xfrm>
          <a:prstGeom prst="rect">
            <a:avLst/>
          </a:prstGeom>
          <a:noFill/>
        </p:spPr>
        <p:txBody>
          <a:bodyPr wrap="none" rtlCol="0">
            <a:spAutoFit/>
          </a:bodyPr>
          <a:lstStyle/>
          <a:p>
            <a:r>
              <a:rPr lang="en-US" sz="3200" dirty="0">
                <a:latin typeface="Arial" pitchFamily="34" charset="0"/>
                <a:cs typeface="Arial" pitchFamily="34" charset="0"/>
              </a:rPr>
              <a:t>Thank you!</a:t>
            </a:r>
          </a:p>
        </p:txBody>
      </p:sp>
    </p:spTree>
    <p:extLst>
      <p:ext uri="{BB962C8B-B14F-4D97-AF65-F5344CB8AC3E}">
        <p14:creationId xmlns:p14="http://schemas.microsoft.com/office/powerpoint/2010/main" val="1163837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a:xfrm>
            <a:off x="381000" y="1600200"/>
            <a:ext cx="11582398" cy="4648200"/>
          </a:xfrm>
        </p:spPr>
        <p:txBody>
          <a:bodyPr/>
          <a:lstStyle/>
          <a:p>
            <a:r>
              <a:rPr lang="en-US" sz="1800" dirty="0">
                <a:hlinkClick r:id="rId2"/>
              </a:rPr>
              <a:t>www.hdfgroup.org</a:t>
            </a:r>
            <a:endParaRPr lang="en-US" sz="1800" dirty="0"/>
          </a:p>
          <a:p>
            <a:r>
              <a:rPr lang="en-US" sz="1800" dirty="0">
                <a:hlinkClick r:id="rId3"/>
              </a:rPr>
              <a:t>https://hdfgroup.org/wp/2015/04/hdf5-for-the-web-hdf-server/</a:t>
            </a:r>
            <a:endParaRPr lang="en-US" sz="1800" dirty="0"/>
          </a:p>
          <a:p>
            <a:r>
              <a:rPr lang="en-US" sz="1800" dirty="0">
                <a:hlinkClick r:id="rId4"/>
              </a:rPr>
              <a:t>http://data.worldbank.org/developers/climate-data-api</a:t>
            </a:r>
            <a:endParaRPr lang="en-US" sz="1800" dirty="0"/>
          </a:p>
          <a:p>
            <a:r>
              <a:rPr lang="en-US" sz="1800" dirty="0">
                <a:hlinkClick r:id="rId5"/>
              </a:rPr>
              <a:t>https://data.nasa.gov/data</a:t>
            </a:r>
            <a:endParaRPr lang="en-US" sz="1800" dirty="0"/>
          </a:p>
          <a:p>
            <a:r>
              <a:rPr lang="en-US" sz="1800" dirty="0">
                <a:hlinkClick r:id="rId6"/>
              </a:rPr>
              <a:t>http://visibleearth.nasa.gov/</a:t>
            </a:r>
            <a:endParaRPr lang="en-US" sz="1800" dirty="0"/>
          </a:p>
          <a:p>
            <a:r>
              <a:rPr lang="en-US" sz="1800" dirty="0">
                <a:hlinkClick r:id="rId7"/>
              </a:rPr>
              <a:t>http://www.nodc.noaa.gov/sog/cortad/</a:t>
            </a:r>
            <a:endParaRPr lang="en-US" sz="1800" dirty="0"/>
          </a:p>
          <a:p>
            <a:r>
              <a:rPr lang="en-US" sz="1800" dirty="0">
                <a:hlinkClick r:id="rId8"/>
              </a:rPr>
              <a:t>http://data.nodc.noaa.gov/cgi-bin/iso?id=gov.noaa.nodc:0068999</a:t>
            </a:r>
            <a:endParaRPr lang="en-US" sz="1800" dirty="0"/>
          </a:p>
          <a:p>
            <a:endParaRPr lang="en-US" sz="1800" dirty="0"/>
          </a:p>
          <a:p>
            <a:pPr marL="0" indent="0">
              <a:buNone/>
            </a:pPr>
            <a:endParaRPr lang="en-US" sz="1800" dirty="0"/>
          </a:p>
          <a:p>
            <a:endParaRPr lang="en-US" sz="1800" dirty="0"/>
          </a:p>
          <a:p>
            <a:endParaRPr lang="en-US" sz="1800" dirty="0"/>
          </a:p>
          <a:p>
            <a:endParaRPr lang="en-US" dirty="0"/>
          </a:p>
          <a:p>
            <a:endParaRPr lang="en-US" dirty="0"/>
          </a:p>
        </p:txBody>
      </p:sp>
    </p:spTree>
    <p:extLst>
      <p:ext uri="{BB962C8B-B14F-4D97-AF65-F5344CB8AC3E}">
        <p14:creationId xmlns:p14="http://schemas.microsoft.com/office/powerpoint/2010/main" val="1340776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W_Public_widescreen">
  <a:themeElements>
    <a:clrScheme name="TMW_PPT">
      <a:dk1>
        <a:sysClr val="windowText" lastClr="000000"/>
      </a:dk1>
      <a:lt1>
        <a:sysClr val="window" lastClr="FFFFFF"/>
      </a:lt1>
      <a:dk2>
        <a:srgbClr val="125687"/>
      </a:dk2>
      <a:lt2>
        <a:srgbClr val="EEECE1"/>
      </a:lt2>
      <a:accent1>
        <a:srgbClr val="95B3D7"/>
      </a:accent1>
      <a:accent2>
        <a:srgbClr val="781414"/>
      </a:accent2>
      <a:accent3>
        <a:srgbClr val="697819"/>
      </a:accent3>
      <a:accent4>
        <a:srgbClr val="D27809"/>
      </a:accent4>
      <a:accent5>
        <a:srgbClr val="BFBFBF"/>
      </a:accent5>
      <a:accent6>
        <a:srgbClr val="E5DD9F"/>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b="1" dirty="0" smtClean="0">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5">
              <a:lumMod val="75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000" dirty="0">
            <a:latin typeface="Arial" pitchFamily="34" charset="0"/>
            <a:cs typeface="Arial" pitchFamily="34" charset="0"/>
          </a:defRPr>
        </a:defPPr>
      </a:lstStyle>
    </a:txDef>
  </a:objectDefaults>
  <a:extraClrSchemeLst/>
  <a:extLst>
    <a:ext uri="{05A4C25C-085E-4340-85A3-A5531E510DB2}">
      <thm15:themeFamily xmlns:thm15="http://schemas.microsoft.com/office/thememl/2012/main" name="MW_Public_widescreen.potx" id="{B6699E88-D2C7-4000-9792-711E85ACF2D0}" vid="{87286DD2-E1A9-4D74-BF9A-4CF3A75F99F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482</TotalTime>
  <Words>1209</Words>
  <Application>Microsoft Office PowerPoint</Application>
  <PresentationFormat>Widescreen</PresentationFormat>
  <Paragraphs>291</Paragraphs>
  <Slides>18</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ＭＳ Ｐゴシック</vt:lpstr>
      <vt:lpstr>Arial</vt:lpstr>
      <vt:lpstr>Calibri</vt:lpstr>
      <vt:lpstr>Consolas</vt:lpstr>
      <vt:lpstr>Courier New</vt:lpstr>
      <vt:lpstr>Minion Pro</vt:lpstr>
      <vt:lpstr>Wingdings</vt:lpstr>
      <vt:lpstr>MW_Public_widescreen</vt:lpstr>
      <vt:lpstr>MATLAB, Big Data, and HDF Server</vt:lpstr>
      <vt:lpstr>Overview</vt:lpstr>
      <vt:lpstr>PowerPoint Presentation</vt:lpstr>
      <vt:lpstr>Scientific Data in MATLAB</vt:lpstr>
      <vt:lpstr>HDF5 in MATLAB</vt:lpstr>
      <vt:lpstr>NetCDF in MATLAB</vt:lpstr>
      <vt:lpstr>Big Data in MATLAB</vt:lpstr>
      <vt:lpstr>Scale Data</vt:lpstr>
      <vt:lpstr>Hadoop with MATLAB</vt:lpstr>
      <vt:lpstr>Access Big Data datastore </vt:lpstr>
      <vt:lpstr>Analyze Big Data mapreduce</vt:lpstr>
      <vt:lpstr>Data Analytics with MATLAB</vt:lpstr>
      <vt:lpstr>Enterprise-Scale Data Analytics</vt:lpstr>
      <vt:lpstr>Combining Big Data, RESTful Web Services, and MATLAB</vt:lpstr>
      <vt:lpstr>webread Example:  Read historical temperature data    </vt:lpstr>
      <vt:lpstr>Demo:  Using MATLAB to programmatically access and analyze data hosted on HDF Server</vt:lpstr>
      <vt:lpstr>Questions?</vt:lpstr>
      <vt:lpstr>References</vt:lpstr>
    </vt:vector>
  </TitlesOfParts>
  <Company>MathWorks,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Ellen Johnson</dc:creator>
  <cp:keywords>Version 16.0</cp:keywords>
  <cp:lastModifiedBy>Ellen Johnson</cp:lastModifiedBy>
  <cp:revision>85</cp:revision>
  <dcterms:created xsi:type="dcterms:W3CDTF">2016-07-14T15:15:17Z</dcterms:created>
  <dcterms:modified xsi:type="dcterms:W3CDTF">2016-07-18T23:57:14Z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3" name="_NewReviewCycle">
    <vt:lpwstr/>
  </property>
</Properties>
</file>