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media/image9.jpg" ContentType="image/png"/>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4.xml" ContentType="application/vnd.openxmlformats-officedocument.presentationml.comments+xml"/>
  <Override PartName="/ppt/notesSlides/notesSlide13.xml" ContentType="application/vnd.openxmlformats-officedocument.presentationml.notesSlide+xml"/>
  <Override PartName="/ppt/comments/comment5.xml" ContentType="application/vnd.openxmlformats-officedocument.presentationml.comments+xml"/>
  <Override PartName="/ppt/notesSlides/notesSlide14.xml" ContentType="application/vnd.openxmlformats-officedocument.presentationml.notesSlide+xml"/>
  <Override PartName="/ppt/comments/comment6.xml" ContentType="application/vnd.openxmlformats-officedocument.presentationml.comments+xml"/>
  <Override PartName="/ppt/notesSlides/notesSlide15.xml" ContentType="application/vnd.openxmlformats-officedocument.presentationml.notesSlide+xml"/>
  <Override PartName="/ppt/comments/comment7.xml" ContentType="application/vnd.openxmlformats-officedocument.presentationml.comments+xml"/>
  <Override PartName="/ppt/notesSlides/notesSlide16.xml" ContentType="application/vnd.openxmlformats-officedocument.presentationml.notesSlide+xml"/>
  <Override PartName="/ppt/comments/comment8.xml" ContentType="application/vnd.openxmlformats-officedocument.presentationml.comments+xml"/>
  <Override PartName="/ppt/notesSlides/notesSlide17.xml" ContentType="application/vnd.openxmlformats-officedocument.presentationml.notesSlide+xml"/>
  <Override PartName="/ppt/comments/comment9.xml" ContentType="application/vnd.openxmlformats-officedocument.presentationml.comments+xml"/>
  <Override PartName="/ppt/notesSlides/notesSlide18.xml" ContentType="application/vnd.openxmlformats-officedocument.presentationml.notesSlide+xml"/>
  <Override PartName="/ppt/comments/comment10.xml" ContentType="application/vnd.openxmlformats-officedocument.presentationml.comments+xml"/>
  <Override PartName="/ppt/notesSlides/notesSlide19.xml" ContentType="application/vnd.openxmlformats-officedocument.presentationml.notesSlide+xml"/>
  <Override PartName="/ppt/comments/comment11.xml" ContentType="application/vnd.openxmlformats-officedocument.presentationml.comments+xml"/>
  <Override PartName="/ppt/notesSlides/notesSlide20.xml" ContentType="application/vnd.openxmlformats-officedocument.presentationml.notesSlide+xml"/>
  <Override PartName="/ppt/comments/comment12.xml" ContentType="application/vnd.openxmlformats-officedocument.presentationml.comments+xml"/>
  <Override PartName="/ppt/notesSlides/notesSlide21.xml" ContentType="application/vnd.openxmlformats-officedocument.presentationml.notesSlide+xml"/>
  <Override PartName="/ppt/comments/comment1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1"/>
  </p:sldMasterIdLst>
  <p:notesMasterIdLst>
    <p:notesMasterId r:id="rId23"/>
  </p:notesMasterIdLst>
  <p:sldIdLst>
    <p:sldId id="276" r:id="rId2"/>
    <p:sldId id="313" r:id="rId3"/>
    <p:sldId id="316" r:id="rId4"/>
    <p:sldId id="314" r:id="rId5"/>
    <p:sldId id="317" r:id="rId6"/>
    <p:sldId id="315" r:id="rId7"/>
    <p:sldId id="319" r:id="rId8"/>
    <p:sldId id="322" r:id="rId9"/>
    <p:sldId id="318" r:id="rId10"/>
    <p:sldId id="321" r:id="rId11"/>
    <p:sldId id="334" r:id="rId12"/>
    <p:sldId id="335" r:id="rId13"/>
    <p:sldId id="326" r:id="rId14"/>
    <p:sldId id="327" r:id="rId15"/>
    <p:sldId id="328" r:id="rId16"/>
    <p:sldId id="329" r:id="rId17"/>
    <p:sldId id="330" r:id="rId18"/>
    <p:sldId id="331" r:id="rId19"/>
    <p:sldId id="332" r:id="rId20"/>
    <p:sldId id="333" r:id="rId21"/>
    <p:sldId id="312" r:id="rId22"/>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trick Quinn" initials="" lastIdx="55" clrIdx="0"/>
  <p:cmAuthor id="1" name="Brett McLaughlin" initials=""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95E"/>
    <a:srgbClr val="264C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4107D22-3351-4DDC-9757-8A348CC96E5D}">
  <a:tblStyle styleId="{54107D22-3351-4DDC-9757-8A348CC96E5D}"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8" autoAdjust="0"/>
    <p:restoredTop sz="68670" autoAdjust="0"/>
  </p:normalViewPr>
  <p:slideViewPr>
    <p:cSldViewPr snapToGrid="0" snapToObjects="1">
      <p:cViewPr varScale="1">
        <p:scale>
          <a:sx n="49" d="100"/>
          <a:sy n="49" d="100"/>
        </p:scale>
        <p:origin x="-1956" y="-96"/>
      </p:cViewPr>
      <p:guideLst>
        <p:guide orient="horz" pos="3049"/>
        <p:guide pos="28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06-20T18:20:09.802" idx="36">
    <p:pos x="6000" y="0"/>
    <p:text>Presenter: Patrick</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06-20T18:20:09.802" idx="34">
    <p:pos x="6000" y="0"/>
    <p:text>Presenter: Patrick</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6-06-20T18:20:09.802" idx="37">
    <p:pos x="6000" y="0"/>
    <p:text>Presenter: Patrick</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6-06-20T18:20:09.802" idx="54">
    <p:pos x="6000" y="0"/>
    <p:text>Presenter: Patrick</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6-06-20T18:20:09.802" idx="46">
    <p:pos x="6000" y="0"/>
    <p:text>Presenter: Patrick</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6-06-20T18:20:09.802" idx="47">
    <p:pos x="6000" y="0"/>
    <p:text>Presenter: Patrick</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6-06-20T18:20:09.802" idx="48">
    <p:pos x="6000" y="0"/>
    <p:text>Presenter: Patrick</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6-06-20T18:20:09.802" idx="49">
    <p:pos x="6000" y="0"/>
    <p:text>Presenter: Patrick</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16-06-20T18:20:09.802" idx="50">
    <p:pos x="6000" y="0"/>
    <p:text>Presenter: Patrick</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16-06-20T18:20:09.802" idx="51">
    <p:pos x="6000" y="0"/>
    <p:text>Presenter: Patrick</p:text>
  </p:cm>
</p:cmLst>
</file>

<file path=ppt/comments/comment11.xml><?xml version="1.0" encoding="utf-8"?>
<p:cmLst xmlns:a="http://schemas.openxmlformats.org/drawingml/2006/main" xmlns:r="http://schemas.openxmlformats.org/officeDocument/2006/relationships" xmlns:p="http://schemas.openxmlformats.org/presentationml/2006/main">
  <p:cm authorId="0" dt="2016-06-20T18:20:09.802" idx="52">
    <p:pos x="6000" y="0"/>
    <p:text>Presenter: Patrick</p:text>
  </p:cm>
</p:cmLst>
</file>

<file path=ppt/comments/comment12.xml><?xml version="1.0" encoding="utf-8"?>
<p:cmLst xmlns:a="http://schemas.openxmlformats.org/drawingml/2006/main" xmlns:r="http://schemas.openxmlformats.org/officeDocument/2006/relationships" xmlns:p="http://schemas.openxmlformats.org/presentationml/2006/main">
  <p:cm authorId="0" dt="2016-06-20T18:20:09.802" idx="53">
    <p:pos x="6000" y="0"/>
    <p:text>Presenter: Patrick</p:text>
  </p:cm>
</p:cmLst>
</file>

<file path=ppt/comments/comment13.xml><?xml version="1.0" encoding="utf-8"?>
<p:cmLst xmlns:a="http://schemas.openxmlformats.org/drawingml/2006/main" xmlns:r="http://schemas.openxmlformats.org/officeDocument/2006/relationships" xmlns:p="http://schemas.openxmlformats.org/presentationml/2006/main">
  <p:cm authorId="0" dt="2016-06-20T18:20:09.802" idx="31">
    <p:pos x="6000" y="0"/>
    <p:text>Presenter: Definitely Brett :-p</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903023108"/>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Good</a:t>
            </a:r>
            <a:r>
              <a:rPr lang="en-US" baseline="0" dirty="0" smtClean="0"/>
              <a:t> morning, everyone! My name is Joe Lee and I’m a software engineer at The HDF Group.  Although I attended the past ESIP meetings regularly, I could not </a:t>
            </a:r>
            <a:r>
              <a:rPr lang="en-US" baseline="0" dirty="0" smtClean="0"/>
              <a:t>travel this </a:t>
            </a:r>
            <a:r>
              <a:rPr lang="en-US" baseline="0" dirty="0" smtClean="0"/>
              <a:t>summer. ESIP meeting is a great place to learn and share new ideas and technologies through face-to-face conversation so I apologize for presenting my new idea over </a:t>
            </a:r>
            <a:r>
              <a:rPr lang="en-US" baseline="0" dirty="0" err="1" smtClean="0"/>
              <a:t>telecon</a:t>
            </a:r>
            <a:r>
              <a:rPr lang="en-US" baseline="0" dirty="0" smtClean="0"/>
              <a:t>. </a:t>
            </a:r>
            <a:endParaRPr lang="en-US" dirty="0"/>
          </a:p>
        </p:txBody>
      </p:sp>
    </p:spTree>
    <p:extLst>
      <p:ext uri="{BB962C8B-B14F-4D97-AF65-F5344CB8AC3E}">
        <p14:creationId xmlns:p14="http://schemas.microsoft.com/office/powerpoint/2010/main" val="819328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Although you </a:t>
            </a:r>
            <a:r>
              <a:rPr lang="en-US" baseline="0" dirty="0" smtClean="0"/>
              <a:t>may have heard about Hierarchical Data Format,  let me start my presentation by giving a very short introduction to HDF. </a:t>
            </a:r>
          </a:p>
          <a:p>
            <a:pPr>
              <a:spcBef>
                <a:spcPts val="0"/>
              </a:spcBef>
              <a:buNone/>
            </a:pPr>
            <a:r>
              <a:rPr lang="en-US" baseline="0" dirty="0" smtClean="0"/>
              <a:t>HDF is similar to PDF in many ways as a free &amp; portable binary format although the brand power of HDF is much weaker than the brand power of PDF. </a:t>
            </a:r>
          </a:p>
          <a:p>
            <a:pPr>
              <a:spcBef>
                <a:spcPts val="0"/>
              </a:spcBef>
              <a:buNone/>
            </a:pPr>
            <a:r>
              <a:rPr lang="en-US" baseline="0" dirty="0" smtClean="0"/>
              <a:t>Everybody knows that PDF is for publishing document. HDF is for publishing data of any size – big or small. </a:t>
            </a:r>
          </a:p>
          <a:p>
            <a:pPr>
              <a:spcBef>
                <a:spcPts val="0"/>
              </a:spcBef>
              <a:buNone/>
            </a:pPr>
            <a:r>
              <a:rPr lang="en-US" baseline="0" dirty="0" smtClean="0"/>
              <a:t>For example, NASA has used HDF for several decades to archive big data as large as Earth observation because it is good for sharing and archiving. </a:t>
            </a:r>
          </a:p>
          <a:p>
            <a:pPr>
              <a:spcBef>
                <a:spcPts val="0"/>
              </a:spcBef>
              <a:buNone/>
            </a:pPr>
            <a:r>
              <a:rPr lang="en-US" baseline="0" dirty="0" smtClean="0"/>
              <a:t>HDF has two incompatible formats called HDF4 and HDF5. </a:t>
            </a:r>
          </a:p>
          <a:p>
            <a:pPr>
              <a:spcBef>
                <a:spcPts val="0"/>
              </a:spcBef>
              <a:buNone/>
            </a:pPr>
            <a:r>
              <a:rPr lang="en-US" baseline="0" dirty="0" smtClean="0"/>
              <a:t>As the number indicates, HDF4 is old format and HDF5 is relatively new format. </a:t>
            </a:r>
          </a:p>
          <a:p>
            <a:pPr>
              <a:spcBef>
                <a:spcPts val="0"/>
              </a:spcBef>
              <a:buNone/>
            </a:pPr>
            <a:endParaRPr lang="en-US" baseline="0" dirty="0" smtClean="0"/>
          </a:p>
        </p:txBody>
      </p:sp>
    </p:spTree>
    <p:extLst>
      <p:ext uri="{BB962C8B-B14F-4D97-AF65-F5344CB8AC3E}">
        <p14:creationId xmlns:p14="http://schemas.microsoft.com/office/powerpoint/2010/main" val="48144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The</a:t>
            </a:r>
            <a:r>
              <a:rPr lang="en-US" baseline="0" dirty="0" smtClean="0"/>
              <a:t> idea that I am going to present today is mainly about HDF4 because </a:t>
            </a:r>
            <a:r>
              <a:rPr lang="en-US" dirty="0" smtClean="0"/>
              <a:t>HDF4 is old.</a:t>
            </a:r>
            <a:r>
              <a:rPr lang="en-US" baseline="0" dirty="0" smtClean="0"/>
              <a:t> </a:t>
            </a:r>
          </a:p>
          <a:p>
            <a:pPr>
              <a:spcBef>
                <a:spcPts val="0"/>
              </a:spcBef>
              <a:buNone/>
            </a:pPr>
            <a:r>
              <a:rPr lang="en-US" baseline="0" dirty="0" smtClean="0"/>
              <a:t>I cannot tell exactly how old HDF4 is because I don’t want to discriminate any file format based on its age. </a:t>
            </a:r>
            <a:r>
              <a:rPr lang="en-US" baseline="0" dirty="0" smtClean="0">
                <a:sym typeface="Wingdings" panose="05000000000000000000" pitchFamily="2" charset="2"/>
              </a:rPr>
              <a:t></a:t>
            </a:r>
          </a:p>
          <a:p>
            <a:pPr>
              <a:spcBef>
                <a:spcPts val="0"/>
              </a:spcBef>
              <a:buNone/>
            </a:pPr>
            <a:endParaRPr lang="en-US" dirty="0" smtClean="0"/>
          </a:p>
          <a:p>
            <a:pPr>
              <a:spcBef>
                <a:spcPts val="0"/>
              </a:spcBef>
              <a:buNone/>
            </a:pPr>
            <a:r>
              <a:rPr lang="en-US" dirty="0" smtClean="0"/>
              <a:t>Old can</a:t>
            </a:r>
            <a:r>
              <a:rPr lang="en-US" baseline="0" dirty="0" smtClean="0"/>
              <a:t> mean many different things – both good and bad. </a:t>
            </a:r>
          </a:p>
          <a:p>
            <a:pPr>
              <a:spcBef>
                <a:spcPts val="0"/>
              </a:spcBef>
              <a:buNone/>
            </a:pPr>
            <a:r>
              <a:rPr lang="en-US" baseline="0" dirty="0" smtClean="0"/>
              <a:t>For example, old means a large volume of earth data has been archived in HDF4.</a:t>
            </a:r>
          </a:p>
          <a:p>
            <a:pPr>
              <a:spcBef>
                <a:spcPts val="0"/>
              </a:spcBef>
              <a:buNone/>
            </a:pPr>
            <a:r>
              <a:rPr lang="en-US" baseline="0" dirty="0" smtClean="0"/>
              <a:t>Old </a:t>
            </a:r>
            <a:r>
              <a:rPr lang="en-US" baseline="0" dirty="0" smtClean="0"/>
              <a:t>also means </a:t>
            </a:r>
            <a:r>
              <a:rPr lang="en-US" baseline="0" dirty="0" smtClean="0"/>
              <a:t>that HDF4 has </a:t>
            </a:r>
            <a:r>
              <a:rPr lang="en-US" baseline="0" dirty="0" smtClean="0"/>
              <a:t>some limits </a:t>
            </a:r>
            <a:r>
              <a:rPr lang="en-US" baseline="0" dirty="0" smtClean="0"/>
              <a:t>that are </a:t>
            </a:r>
            <a:r>
              <a:rPr lang="en-US" baseline="0" dirty="0" smtClean="0"/>
              <a:t>already overcome </a:t>
            </a:r>
            <a:r>
              <a:rPr lang="en-US" baseline="0" dirty="0" smtClean="0"/>
              <a:t>by today’s technology. </a:t>
            </a:r>
          </a:p>
          <a:p>
            <a:pPr>
              <a:spcBef>
                <a:spcPts val="0"/>
              </a:spcBef>
              <a:buNone/>
            </a:pPr>
            <a:r>
              <a:rPr lang="en-US" baseline="0" dirty="0" smtClean="0"/>
              <a:t>As the technology advances very fast, you’ll see fewer tools that support HDF4.</a:t>
            </a:r>
          </a:p>
          <a:p>
            <a:pPr>
              <a:spcBef>
                <a:spcPts val="0"/>
              </a:spcBef>
              <a:buNone/>
            </a:pPr>
            <a:r>
              <a:rPr lang="en-US" baseline="0" dirty="0" smtClean="0"/>
              <a:t>I put an image of CD-player because HDF4 reminds me the CD player in my 20 years old car. </a:t>
            </a:r>
          </a:p>
          <a:p>
            <a:pPr>
              <a:spcBef>
                <a:spcPts val="0"/>
              </a:spcBef>
              <a:buNone/>
            </a:pPr>
            <a:r>
              <a:rPr lang="en-US" baseline="0" dirty="0" smtClean="0"/>
              <a:t>In 1995, I had to pay extra money for it as a premium </a:t>
            </a:r>
            <a:r>
              <a:rPr lang="en-US" baseline="0" dirty="0" smtClean="0"/>
              <a:t>car audio option</a:t>
            </a:r>
            <a:r>
              <a:rPr lang="en-US" baseline="0" dirty="0" smtClean="0"/>
              <a:t>.</a:t>
            </a:r>
          </a:p>
          <a:p>
            <a:pPr>
              <a:spcBef>
                <a:spcPts val="0"/>
              </a:spcBef>
              <a:buNone/>
            </a:pPr>
            <a:endParaRPr lang="en-US" baseline="0" dirty="0" smtClean="0"/>
          </a:p>
          <a:p>
            <a:pPr>
              <a:spcBef>
                <a:spcPts val="0"/>
              </a:spcBef>
              <a:buNone/>
            </a:pPr>
            <a:endParaRPr lang="en-US" baseline="0" dirty="0" smtClean="0"/>
          </a:p>
        </p:txBody>
      </p:sp>
    </p:spTree>
    <p:extLst>
      <p:ext uri="{BB962C8B-B14F-4D97-AF65-F5344CB8AC3E}">
        <p14:creationId xmlns:p14="http://schemas.microsoft.com/office/powerpoint/2010/main" val="48144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Last November,</a:t>
            </a:r>
            <a:r>
              <a:rPr lang="en-US" baseline="0" dirty="0" smtClean="0"/>
              <a:t> my 20 year old car was finally broken after racking up 250 thousand miles so I went shopping for a new car. </a:t>
            </a:r>
          </a:p>
          <a:p>
            <a:pPr>
              <a:spcBef>
                <a:spcPts val="0"/>
              </a:spcBef>
              <a:buNone/>
            </a:pPr>
            <a:r>
              <a:rPr lang="en-US" baseline="0" dirty="0" smtClean="0"/>
              <a:t>I was surprised to know that new cars do not have CD players any more.</a:t>
            </a:r>
          </a:p>
          <a:p>
            <a:pPr>
              <a:spcBef>
                <a:spcPts val="0"/>
              </a:spcBef>
              <a:buNone/>
            </a:pPr>
            <a:r>
              <a:rPr lang="en-US" baseline="0" dirty="0" smtClean="0"/>
              <a:t>Instead, they have USB or SD memory card slots and they accept MP3 formats.</a:t>
            </a:r>
          </a:p>
          <a:p>
            <a:pPr>
              <a:spcBef>
                <a:spcPts val="0"/>
              </a:spcBef>
              <a:buNone/>
            </a:pPr>
            <a:endParaRPr lang="en-US" baseline="0" dirty="0" smtClean="0"/>
          </a:p>
          <a:p>
            <a:pPr>
              <a:spcBef>
                <a:spcPts val="0"/>
              </a:spcBef>
              <a:buNone/>
            </a:pPr>
            <a:r>
              <a:rPr lang="en-US" baseline="0" dirty="0" smtClean="0"/>
              <a:t>I’m telling this story because the modernization of HDF4 data is necessary before it gets too old to sustain. </a:t>
            </a:r>
          </a:p>
          <a:p>
            <a:pPr>
              <a:spcBef>
                <a:spcPts val="0"/>
              </a:spcBef>
              <a:buNone/>
            </a:pPr>
            <a:r>
              <a:rPr lang="en-US" baseline="0" dirty="0" smtClean="0"/>
              <a:t>Since HDF4 is not backward-compatible with HDF5, HDF5 users need to convert HDF4 to HDF5 if their tools do not support HDF4. </a:t>
            </a:r>
          </a:p>
          <a:p>
            <a:pPr>
              <a:spcBef>
                <a:spcPts val="0"/>
              </a:spcBef>
              <a:buNone/>
            </a:pPr>
            <a:r>
              <a:rPr lang="en-US" baseline="0" dirty="0" smtClean="0"/>
              <a:t>The HDF Group already provides h4toh5 conversion tool. </a:t>
            </a:r>
          </a:p>
          <a:p>
            <a:pPr>
              <a:spcBef>
                <a:spcPts val="0"/>
              </a:spcBef>
              <a:buNone/>
            </a:pPr>
            <a:r>
              <a:rPr lang="en-US" baseline="0" dirty="0" smtClean="0"/>
              <a:t>This is </a:t>
            </a:r>
            <a:r>
              <a:rPr lang="en-US" baseline="0" dirty="0" smtClean="0"/>
              <a:t>a good </a:t>
            </a:r>
            <a:r>
              <a:rPr lang="en-US" baseline="0" dirty="0" smtClean="0"/>
              <a:t>solution as long as you are willing to convert millions of HDF4 </a:t>
            </a:r>
            <a:r>
              <a:rPr lang="en-US" baseline="0" dirty="0" smtClean="0"/>
              <a:t>files into HDF5 files. </a:t>
            </a:r>
            <a:endParaRPr lang="en-US" baseline="0" dirty="0" smtClean="0"/>
          </a:p>
          <a:p>
            <a:pPr>
              <a:spcBef>
                <a:spcPts val="0"/>
              </a:spcBef>
              <a:buNone/>
            </a:pPr>
            <a:endParaRPr lang="en-US" baseline="0" dirty="0" smtClean="0"/>
          </a:p>
        </p:txBody>
      </p:sp>
    </p:spTree>
    <p:extLst>
      <p:ext uri="{BB962C8B-B14F-4D97-AF65-F5344CB8AC3E}">
        <p14:creationId xmlns:p14="http://schemas.microsoft.com/office/powerpoint/2010/main" val="481448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Thinking about the future alternative,</a:t>
            </a:r>
            <a:r>
              <a:rPr lang="en-US" baseline="0" dirty="0" smtClean="0"/>
              <a:t> like Tesla car that can stream music from cloud, I think Earth data streaming from cloud is the way to go. </a:t>
            </a:r>
          </a:p>
          <a:p>
            <a:pPr>
              <a:spcBef>
                <a:spcPts val="0"/>
              </a:spcBef>
              <a:buNone/>
            </a:pPr>
            <a:r>
              <a:rPr lang="en-US" dirty="0" smtClean="0"/>
              <a:t>So, converting HDF4 to</a:t>
            </a:r>
            <a:r>
              <a:rPr lang="en-US" baseline="0" dirty="0" smtClean="0"/>
              <a:t> HDF5 is an OK solution but I think there should be an alternative if we’d like to modernize old HDF4 data in cloud age.</a:t>
            </a:r>
          </a:p>
          <a:p>
            <a:pPr>
              <a:spcBef>
                <a:spcPts val="0"/>
              </a:spcBef>
              <a:buNone/>
            </a:pPr>
            <a:endParaRPr lang="en-US" baseline="0" dirty="0" smtClean="0"/>
          </a:p>
          <a:p>
            <a:pPr>
              <a:spcBef>
                <a:spcPts val="0"/>
              </a:spcBef>
              <a:buNone/>
            </a:pPr>
            <a:endParaRPr lang="en-US" baseline="0" dirty="0" smtClean="0"/>
          </a:p>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I found the word “</a:t>
            </a:r>
            <a:r>
              <a:rPr lang="en-US" dirty="0" err="1" smtClean="0"/>
              <a:t>Cloudification</a:t>
            </a:r>
            <a:r>
              <a:rPr lang="en-US" baseline="0" dirty="0" smtClean="0"/>
              <a:t>” and I like it a lot. Wiktionary defines it as “The conversion ….”</a:t>
            </a: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Why does cloud computing matter? I think I don’t have to explain it any more thanks to IBM Watson and Google </a:t>
            </a:r>
            <a:r>
              <a:rPr lang="en-US" dirty="0" err="1" smtClean="0"/>
              <a:t>AlphaGo</a:t>
            </a:r>
            <a:r>
              <a:rPr lang="en-US" dirty="0" smtClean="0"/>
              <a:t>.  When combined with </a:t>
            </a:r>
            <a:r>
              <a:rPr lang="en-US" baseline="0" dirty="0" smtClean="0"/>
              <a:t>AI and big data, cloud computing can do amazing things like beating human experts.</a:t>
            </a: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For another example, last</a:t>
            </a:r>
            <a:r>
              <a:rPr lang="en-US" baseline="0" dirty="0" smtClean="0"/>
              <a:t> winter, I was involved in a project called data container study. I ran a machine learning experiment with 20 years of NASA sea surface temperature data near Peru from 1987 and 2008 using Open Science Data Cloud and I could detect an anomaly quickly in a few seconds. The result matched nicely with El Nino in 1998.  Open Science Data Cloud was very convenient and fast. </a:t>
            </a:r>
          </a:p>
          <a:p>
            <a:pPr>
              <a:spcBef>
                <a:spcPts val="0"/>
              </a:spcBef>
              <a:buNone/>
            </a:pPr>
            <a:endParaRPr lang="en-US" dirty="0"/>
          </a:p>
        </p:txBody>
      </p:sp>
    </p:spTree>
    <p:extLst>
      <p:ext uri="{BB962C8B-B14F-4D97-AF65-F5344CB8AC3E}">
        <p14:creationId xmlns:p14="http://schemas.microsoft.com/office/powerpoint/2010/main" val="481448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What I also</a:t>
            </a:r>
            <a:r>
              <a:rPr lang="en-US" baseline="0" dirty="0" smtClean="0"/>
              <a:t> learned from data container study is that efficient I/O is the key.</a:t>
            </a:r>
          </a:p>
          <a:p>
            <a:pPr>
              <a:spcBef>
                <a:spcPts val="0"/>
              </a:spcBef>
              <a:buNone/>
            </a:pPr>
            <a:endParaRPr lang="en-US" baseline="0" dirty="0" smtClean="0"/>
          </a:p>
          <a:p>
            <a:pPr>
              <a:spcBef>
                <a:spcPts val="0"/>
              </a:spcBef>
              <a:buNone/>
            </a:pPr>
            <a:r>
              <a:rPr lang="en-US" dirty="0" smtClean="0"/>
              <a:t>OSDC provides 200 terra bytes of public</a:t>
            </a:r>
            <a:r>
              <a:rPr lang="en-US" baseline="0" dirty="0" smtClean="0"/>
              <a:t> data in HDF4 format. </a:t>
            </a:r>
          </a:p>
          <a:p>
            <a:pPr>
              <a:spcBef>
                <a:spcPts val="0"/>
              </a:spcBef>
              <a:buNone/>
            </a:pPr>
            <a:r>
              <a:rPr lang="en-US" baseline="0" dirty="0" smtClean="0"/>
              <a:t>However, they are not directly usable for me because OSDC does not provide any search interface to the collection that is similar to NASA </a:t>
            </a:r>
            <a:r>
              <a:rPr lang="en-US" baseline="0" dirty="0" err="1" smtClean="0"/>
              <a:t>Earthdata</a:t>
            </a:r>
            <a:r>
              <a:rPr lang="en-US" baseline="0" dirty="0" smtClean="0"/>
              <a:t> search. </a:t>
            </a:r>
          </a:p>
          <a:p>
            <a:pPr>
              <a:spcBef>
                <a:spcPts val="0"/>
              </a:spcBef>
              <a:buNone/>
            </a:pPr>
            <a:r>
              <a:rPr lang="en-US" baseline="0" dirty="0" smtClean="0"/>
              <a:t>OSDC only provides a list of HDF4 file names available and all I can do is to transfer a collection of HDF4 files “as is” from cloud storage to the computing nodes.</a:t>
            </a:r>
          </a:p>
          <a:p>
            <a:pPr>
              <a:spcBef>
                <a:spcPts val="0"/>
              </a:spcBef>
              <a:buNone/>
            </a:pPr>
            <a:r>
              <a:rPr lang="en-US" baseline="0" dirty="0" smtClean="0"/>
              <a:t>This is horribly inefficient because I need a way to search &amp; filter the only relevant data to speed up my data analytics at collection level.</a:t>
            </a:r>
          </a:p>
          <a:p>
            <a:pPr>
              <a:spcBef>
                <a:spcPts val="0"/>
              </a:spcBef>
              <a:buNone/>
            </a:pPr>
            <a:endParaRPr lang="en-US" baseline="0" dirty="0" smtClean="0"/>
          </a:p>
          <a:p>
            <a:pPr>
              <a:spcBef>
                <a:spcPts val="0"/>
              </a:spcBef>
              <a:buNone/>
            </a:pPr>
            <a:r>
              <a:rPr lang="en-US" baseline="0" dirty="0" smtClean="0"/>
              <a:t> Thus, I came up with an idea to use HDF4 file content map to maximize the utilization of cloud computing. A single binary HDF4 file can have multiple data objects represented as array, group, table, attributes and so on. Each object can be precisely located using the offset from the beginning of file and the number of bytes to read using HDF4 file content map. The rationale is that if the only relevant object can be searched and loaded into data analytics engine, you can reduce the amount of I/O and thus get the result much faster. Without shredding thousands of HDF4 files  into objects with HDF4 maps, you must load 200 TB of data into computing nodes, process them, and throw away. You must repeat this for different analytics jobs. You need to wait days for I/O operation while the actual data analytics takes only a few seconds. </a:t>
            </a:r>
          </a:p>
          <a:p>
            <a:pPr>
              <a:spcBef>
                <a:spcPts val="0"/>
              </a:spcBef>
              <a:buNone/>
            </a:pPr>
            <a:endParaRPr lang="en-US" baseline="0" dirty="0" smtClean="0"/>
          </a:p>
          <a:p>
            <a:pPr>
              <a:spcBef>
                <a:spcPts val="0"/>
              </a:spcBef>
              <a:buNone/>
            </a:pPr>
            <a:endParaRPr lang="en-US" baseline="0" dirty="0" smtClean="0"/>
          </a:p>
          <a:p>
            <a:pPr>
              <a:spcBef>
                <a:spcPts val="0"/>
              </a:spcBef>
              <a:buNone/>
            </a:pPr>
            <a:endParaRPr lang="en-US" baseline="0" dirty="0" smtClean="0"/>
          </a:p>
          <a:p>
            <a:pPr>
              <a:spcBef>
                <a:spcPts val="0"/>
              </a:spcBef>
              <a:buNone/>
            </a:pPr>
            <a:endParaRPr lang="en-US" baseline="0" dirty="0" smtClean="0"/>
          </a:p>
        </p:txBody>
      </p:sp>
    </p:spTree>
    <p:extLst>
      <p:ext uri="{BB962C8B-B14F-4D97-AF65-F5344CB8AC3E}">
        <p14:creationId xmlns:p14="http://schemas.microsoft.com/office/powerpoint/2010/main" val="481448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So what is HDF4 file content map that I’m talking about? It is an XML file that</a:t>
            </a:r>
            <a:r>
              <a:rPr lang="en-US" baseline="0" dirty="0" smtClean="0"/>
              <a:t> maps the content of the HDF4 binary file.</a:t>
            </a:r>
          </a:p>
          <a:p>
            <a:pPr>
              <a:spcBef>
                <a:spcPts val="0"/>
              </a:spcBef>
              <a:buNone/>
            </a:pPr>
            <a:r>
              <a:rPr lang="en-US" baseline="0" dirty="0" smtClean="0"/>
              <a:t>Unless you’re a hacker working for NSA, it’s hard to know what’s inside the HDF4 binary file as shown in the </a:t>
            </a:r>
            <a:r>
              <a:rPr lang="en-US" baseline="0" dirty="0" smtClean="0"/>
              <a:t>slide. </a:t>
            </a:r>
            <a:endParaRPr lang="en-US" baseline="0" dirty="0" smtClean="0"/>
          </a:p>
          <a:p>
            <a:pPr>
              <a:spcBef>
                <a:spcPts val="0"/>
              </a:spcBef>
              <a:buNone/>
            </a:pPr>
            <a:r>
              <a:rPr lang="en-US" dirty="0" smtClean="0"/>
              <a:t>HDF4 binary</a:t>
            </a:r>
            <a:r>
              <a:rPr lang="en-US" baseline="0" dirty="0" smtClean="0"/>
              <a:t> file is a long stream of bytes and HDF4 map file can tell you how to decrypt the stream correctly.</a:t>
            </a:r>
          </a:p>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Interpreting</a:t>
            </a:r>
            <a:r>
              <a:rPr lang="en-US" baseline="0" dirty="0" smtClean="0"/>
              <a:t> binary data is possible because the file content map has full of addresses. </a:t>
            </a:r>
            <a:endParaRPr lang="en-US" dirty="0" smtClean="0"/>
          </a:p>
          <a:p>
            <a:r>
              <a:rPr lang="en-US" dirty="0" smtClean="0"/>
              <a:t>In</a:t>
            </a:r>
            <a:r>
              <a:rPr lang="en-US" baseline="0" dirty="0" smtClean="0"/>
              <a:t> HDF, a dataset can be organized into chunks for efficient I/O and the HDF4 map </a:t>
            </a:r>
            <a:r>
              <a:rPr lang="en-US" dirty="0" smtClean="0"/>
              <a:t>can tell where you can find a</a:t>
            </a:r>
            <a:r>
              <a:rPr lang="en-US" baseline="0" dirty="0" smtClean="0"/>
              <a:t> chunk of </a:t>
            </a:r>
            <a:r>
              <a:rPr lang="en-US" dirty="0" smtClean="0"/>
              <a:t>data</a:t>
            </a:r>
            <a:r>
              <a:rPr lang="en-US" baseline="0" dirty="0" smtClean="0"/>
              <a:t>. </a:t>
            </a:r>
          </a:p>
          <a:p>
            <a:r>
              <a:rPr lang="en-US" baseline="0" dirty="0" smtClean="0"/>
              <a:t>The chunk position in array is a good indication of where data is located on </a:t>
            </a:r>
            <a:r>
              <a:rPr lang="en-US" baseline="0" dirty="0" err="1" smtClean="0"/>
              <a:t>on</a:t>
            </a:r>
            <a:r>
              <a:rPr lang="en-US" baseline="0" dirty="0" smtClean="0"/>
              <a:t> Earth if dataset is grid. </a:t>
            </a:r>
          </a:p>
          <a:p>
            <a:r>
              <a:rPr lang="en-US" dirty="0" smtClean="0"/>
              <a:t>By fully disclosing offset and number of bytes to read from the binary file, you don’t need HDF4 libraries to access a chunk of data</a:t>
            </a:r>
            <a:r>
              <a:rPr lang="en-US" baseline="0" dirty="0" smtClean="0"/>
              <a:t>. </a:t>
            </a:r>
          </a:p>
          <a:p>
            <a:endParaRPr lang="en-US" dirty="0"/>
          </a:p>
        </p:txBody>
      </p:sp>
    </p:spTree>
    <p:extLst>
      <p:ext uri="{BB962C8B-B14F-4D97-AF65-F5344CB8AC3E}">
        <p14:creationId xmlns:p14="http://schemas.microsoft.com/office/powerpoint/2010/main" val="4101373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If</a:t>
            </a:r>
            <a:r>
              <a:rPr lang="en-US" baseline="0" dirty="0" smtClean="0"/>
              <a:t> you read the file content map carefully, you can find some interesting patterns from byte size of each chunk. </a:t>
            </a:r>
            <a:endParaRPr lang="en-US" dirty="0" smtClean="0"/>
          </a:p>
          <a:p>
            <a:pPr>
              <a:spcBef>
                <a:spcPts val="0"/>
              </a:spcBef>
              <a:buNone/>
            </a:pPr>
            <a:r>
              <a:rPr lang="en-US" dirty="0" smtClean="0"/>
              <a:t>The </a:t>
            </a:r>
            <a:r>
              <a:rPr lang="en-US" dirty="0" err="1" smtClean="0"/>
              <a:t>fillValues</a:t>
            </a:r>
            <a:r>
              <a:rPr lang="en-US" dirty="0" smtClean="0"/>
              <a:t> XML</a:t>
            </a:r>
            <a:r>
              <a:rPr lang="en-US" baseline="0" dirty="0" smtClean="0"/>
              <a:t> tag</a:t>
            </a:r>
            <a:r>
              <a:rPr lang="en-US" dirty="0" smtClean="0"/>
              <a:t> indicates that there’s nothing to be analyzed in the chunk. </a:t>
            </a:r>
          </a:p>
          <a:p>
            <a:pPr>
              <a:spcBef>
                <a:spcPts val="0"/>
              </a:spcBef>
              <a:buNone/>
            </a:pPr>
            <a:r>
              <a:rPr lang="en-US" dirty="0" smtClean="0"/>
              <a:t>Small size of chunk indicates that the chunk contains a lot of repeated information so it can</a:t>
            </a:r>
            <a:r>
              <a:rPr lang="en-US" baseline="0" dirty="0" smtClean="0"/>
              <a:t> be</a:t>
            </a:r>
            <a:r>
              <a:rPr lang="en-US" dirty="0" smtClean="0"/>
              <a:t> compressed. </a:t>
            </a:r>
          </a:p>
          <a:p>
            <a:pPr>
              <a:spcBef>
                <a:spcPts val="0"/>
              </a:spcBef>
              <a:buNone/>
            </a:pPr>
            <a:r>
              <a:rPr lang="en-US" dirty="0" smtClean="0"/>
              <a:t>Big size of chunk indicates that </a:t>
            </a:r>
            <a:r>
              <a:rPr lang="en-US" baseline="0" dirty="0" smtClean="0"/>
              <a:t>the chunk </a:t>
            </a:r>
            <a:r>
              <a:rPr lang="en-US" baseline="0" dirty="0" smtClean="0"/>
              <a:t>has more information than other compressed chunks. </a:t>
            </a:r>
            <a:endParaRPr lang="en-US" dirty="0" smtClean="0"/>
          </a:p>
          <a:p>
            <a:pPr>
              <a:spcBef>
                <a:spcPts val="0"/>
              </a:spcBef>
              <a:buNone/>
            </a:pPr>
            <a:endParaRPr lang="en-US" dirty="0" smtClean="0"/>
          </a:p>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To</a:t>
            </a:r>
            <a:r>
              <a:rPr lang="en-US" baseline="0" dirty="0" smtClean="0"/>
              <a:t> find useful data from a huge collection of HDF4 in OSDC, I ran an elastic search on chunks and </a:t>
            </a:r>
            <a:r>
              <a:rPr lang="en-US" baseline="0" dirty="0" smtClean="0"/>
              <a:t>visually inspected the frequency distribution of checksums with </a:t>
            </a:r>
            <a:r>
              <a:rPr lang="en-US" baseline="0" dirty="0" err="1" smtClean="0"/>
              <a:t>Kibana</a:t>
            </a:r>
            <a:r>
              <a:rPr lang="en-US" baseline="0" dirty="0" smtClean="0"/>
              <a:t> after computing MD5 checksum of each chunk.</a:t>
            </a:r>
          </a:p>
          <a:p>
            <a:pPr>
              <a:spcBef>
                <a:spcPts val="0"/>
              </a:spcBef>
              <a:buNone/>
            </a:pPr>
            <a:r>
              <a:rPr lang="en-US" baseline="0" dirty="0" smtClean="0"/>
              <a:t>MD5 checksum on individual chunk is not provided by h4mapwriter yet, so I created a separate script in Python.</a:t>
            </a:r>
          </a:p>
          <a:p>
            <a:pPr>
              <a:spcBef>
                <a:spcPts val="0"/>
              </a:spcBef>
              <a:buNone/>
            </a:pPr>
            <a:endParaRPr lang="en-US" baseline="0" dirty="0" smtClean="0"/>
          </a:p>
          <a:p>
            <a:pPr>
              <a:spcBef>
                <a:spcPts val="0"/>
              </a:spcBef>
              <a:buNone/>
            </a:pPr>
            <a:endParaRPr lang="en-US" baseline="0" dirty="0" smtClean="0"/>
          </a:p>
          <a:p>
            <a:pPr>
              <a:spcBef>
                <a:spcPts val="0"/>
              </a:spcBef>
              <a:buNone/>
            </a:pPr>
            <a:r>
              <a:rPr lang="en-US" baseline="0" dirty="0" smtClean="0"/>
              <a:t> </a:t>
            </a: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Running</a:t>
            </a:r>
            <a:r>
              <a:rPr lang="en-US" baseline="0" dirty="0" smtClean="0"/>
              <a:t> some analytics on HDF4 file using the HDF4 map was very fun. </a:t>
            </a:r>
          </a:p>
          <a:p>
            <a:pPr>
              <a:spcBef>
                <a:spcPts val="0"/>
              </a:spcBef>
              <a:buNone/>
            </a:pPr>
            <a:r>
              <a:rPr lang="en-US" baseline="0" dirty="0" smtClean="0"/>
              <a:t>It revealed that the same chunk of data is repeated within a HDF4 file.</a:t>
            </a:r>
          </a:p>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At collection</a:t>
            </a:r>
            <a:r>
              <a:rPr lang="en-US" baseline="0" dirty="0" smtClean="0"/>
              <a:t> level, it scales up nicely. </a:t>
            </a:r>
          </a:p>
          <a:p>
            <a:pPr>
              <a:spcBef>
                <a:spcPts val="0"/>
              </a:spcBef>
              <a:buNone/>
            </a:pPr>
            <a:r>
              <a:rPr lang="en-US" baseline="0" dirty="0" smtClean="0"/>
              <a:t>Hundreds of HDF4 files have the 16K chunk of same data.</a:t>
            </a:r>
            <a:endParaRPr lang="en-US" dirty="0" smtClean="0"/>
          </a:p>
          <a:p>
            <a:pPr>
              <a:spcBef>
                <a:spcPts val="0"/>
              </a:spcBef>
              <a:buNone/>
            </a:pPr>
            <a:r>
              <a:rPr lang="en-US" dirty="0" smtClean="0"/>
              <a:t>This makes</a:t>
            </a:r>
            <a:r>
              <a:rPr lang="en-US" baseline="0" dirty="0" smtClean="0"/>
              <a:t> sense because some observations from the Earth will be same for a long period of time. </a:t>
            </a: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Once index is built with Elastic Search, I can easily run query to find a </a:t>
            </a:r>
            <a:r>
              <a:rPr lang="en-US" baseline="0" dirty="0" smtClean="0"/>
              <a:t>dataset that </a:t>
            </a:r>
            <a:r>
              <a:rPr lang="en-US" baseline="0" dirty="0" smtClean="0"/>
              <a:t>I’m interested in using the byte size information.</a:t>
            </a:r>
          </a:p>
          <a:p>
            <a:pPr>
              <a:spcBef>
                <a:spcPts val="0"/>
              </a:spcBef>
              <a:buNone/>
            </a:pPr>
            <a:r>
              <a:rPr lang="en-US" dirty="0" smtClean="0"/>
              <a:t>For example</a:t>
            </a:r>
            <a:r>
              <a:rPr lang="en-US" baseline="0" dirty="0" smtClean="0"/>
              <a:t>, </a:t>
            </a:r>
            <a:r>
              <a:rPr lang="en-US" dirty="0" smtClean="0"/>
              <a:t>I could sort the dataset</a:t>
            </a:r>
            <a:r>
              <a:rPr lang="en-US" baseline="0" dirty="0" smtClean="0"/>
              <a:t> </a:t>
            </a:r>
            <a:r>
              <a:rPr lang="en-US" dirty="0" smtClean="0"/>
              <a:t>size from the smallest</a:t>
            </a:r>
            <a:r>
              <a:rPr lang="en-US" baseline="0" dirty="0" smtClean="0"/>
              <a:t> to the largest over hundreds of HDF4 files.</a:t>
            </a:r>
          </a:p>
          <a:p>
            <a:pPr>
              <a:spcBef>
                <a:spcPts val="0"/>
              </a:spcBef>
              <a:buNone/>
            </a:pPr>
            <a:r>
              <a:rPr lang="en-US" dirty="0" smtClean="0"/>
              <a:t>As expected, the</a:t>
            </a:r>
            <a:r>
              <a:rPr lang="en-US" baseline="0" dirty="0" smtClean="0"/>
              <a:t> smallest byte size dataset showed almost nothing when it is visualized with </a:t>
            </a:r>
            <a:r>
              <a:rPr lang="en-US" baseline="0" dirty="0" err="1" smtClean="0"/>
              <a:t>HDFView</a:t>
            </a:r>
            <a:r>
              <a:rPr lang="en-US" baseline="0" dirty="0" smtClean="0"/>
              <a:t>. </a:t>
            </a:r>
          </a:p>
          <a:p>
            <a:pPr>
              <a:spcBef>
                <a:spcPts val="0"/>
              </a:spcBef>
              <a:buNone/>
            </a:pPr>
            <a:r>
              <a:rPr lang="en-US" dirty="0" smtClean="0"/>
              <a:t>The larges</a:t>
            </a:r>
            <a:r>
              <a:rPr lang="en-US" baseline="0" dirty="0" smtClean="0"/>
              <a:t>t byte size dataset returned a colorful image. </a:t>
            </a:r>
          </a:p>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baseline="0" dirty="0" smtClean="0"/>
              <a:t>Based on the HDF4 map information, I learned that it is possible to re-organize the entire collection of HDF4 data to optimize the use of cloud storage. </a:t>
            </a:r>
          </a:p>
          <a:p>
            <a:pPr>
              <a:spcBef>
                <a:spcPts val="0"/>
              </a:spcBef>
              <a:buNone/>
            </a:pPr>
            <a:r>
              <a:rPr lang="en-US" baseline="0" dirty="0" smtClean="0"/>
              <a:t>If you optimize data organization, ETL time for cloud computing will be shortened and </a:t>
            </a:r>
            <a:r>
              <a:rPr lang="en-US" baseline="0" dirty="0" smtClean="0"/>
              <a:t>the cost </a:t>
            </a:r>
            <a:r>
              <a:rPr lang="en-US" baseline="0" dirty="0" smtClean="0"/>
              <a:t>of storage will be also reduced.</a:t>
            </a:r>
          </a:p>
          <a:p>
            <a:pPr>
              <a:spcBef>
                <a:spcPts val="0"/>
              </a:spcBef>
              <a:buNone/>
            </a:pPr>
            <a:r>
              <a:rPr lang="en-US" baseline="0" dirty="0" smtClean="0"/>
              <a:t>If you can build search engine on top of those objects, </a:t>
            </a:r>
            <a:r>
              <a:rPr lang="en-US" dirty="0" smtClean="0"/>
              <a:t>advanced HDF4 users can run cloud computing</a:t>
            </a:r>
            <a:r>
              <a:rPr lang="en-US" baseline="0" dirty="0" smtClean="0"/>
              <a:t> directly </a:t>
            </a:r>
            <a:r>
              <a:rPr lang="en-US" dirty="0" smtClean="0"/>
              <a:t>on HDF chunks</a:t>
            </a:r>
            <a:r>
              <a:rPr lang="en-US" baseline="0" dirty="0" smtClean="0"/>
              <a:t> of their interest after filtering out irrelevant data based on the search result</a:t>
            </a:r>
            <a:r>
              <a:rPr lang="en-US" dirty="0" smtClean="0"/>
              <a:t>.</a:t>
            </a:r>
          </a:p>
          <a:p>
            <a:pPr>
              <a:spcBef>
                <a:spcPts val="0"/>
              </a:spcBef>
              <a:buNone/>
            </a:pPr>
            <a:r>
              <a:rPr lang="en-US" dirty="0" smtClean="0"/>
              <a:t>Users can always transform </a:t>
            </a:r>
            <a:r>
              <a:rPr lang="en-US" dirty="0" smtClean="0"/>
              <a:t> HDF chunks </a:t>
            </a:r>
            <a:r>
              <a:rPr lang="en-US" dirty="0" smtClean="0"/>
              <a:t>into </a:t>
            </a:r>
            <a:r>
              <a:rPr lang="en-US" dirty="0" smtClean="0"/>
              <a:t>other format </a:t>
            </a:r>
            <a:r>
              <a:rPr lang="en-US" dirty="0" smtClean="0"/>
              <a:t>such as Apache Parquet or JSON</a:t>
            </a:r>
            <a:r>
              <a:rPr lang="en-US" baseline="0" dirty="0" smtClean="0"/>
              <a:t>  to meet their cloud computing needs. </a:t>
            </a:r>
          </a:p>
          <a:p>
            <a:pPr>
              <a:spcBef>
                <a:spcPts val="0"/>
              </a:spcBef>
              <a:buNone/>
            </a:pPr>
            <a:endParaRPr lang="en-US" baseline="0" dirty="0" smtClean="0"/>
          </a:p>
        </p:txBody>
      </p:sp>
    </p:spTree>
    <p:extLst>
      <p:ext uri="{BB962C8B-B14F-4D97-AF65-F5344CB8AC3E}">
        <p14:creationId xmlns:p14="http://schemas.microsoft.com/office/powerpoint/2010/main" val="481448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From</a:t>
            </a:r>
            <a:r>
              <a:rPr lang="en-US" baseline="0" dirty="0" smtClean="0"/>
              <a:t> the Elastic Search experiment with HDF4 map, now I have a new wish list for NASA </a:t>
            </a:r>
            <a:r>
              <a:rPr lang="en-US" baseline="0" dirty="0" err="1" smtClean="0"/>
              <a:t>Earthdata</a:t>
            </a:r>
            <a:r>
              <a:rPr lang="en-US" baseline="0" dirty="0" smtClean="0"/>
              <a:t> search. </a:t>
            </a:r>
          </a:p>
          <a:p>
            <a:pPr>
              <a:spcBef>
                <a:spcPts val="0"/>
              </a:spcBef>
              <a:buNone/>
            </a:pPr>
            <a:endParaRPr lang="en-US" dirty="0" smtClean="0"/>
          </a:p>
          <a:p>
            <a:pPr>
              <a:spcBef>
                <a:spcPts val="0"/>
              </a:spcBef>
              <a:buNone/>
            </a:pPr>
            <a:r>
              <a:rPr lang="en-US" dirty="0" smtClean="0"/>
              <a:t>Although I like the new and improved NASA </a:t>
            </a:r>
            <a:r>
              <a:rPr lang="en-US" dirty="0" err="1" smtClean="0"/>
              <a:t>Earthdata</a:t>
            </a:r>
            <a:r>
              <a:rPr lang="en-US" dirty="0" smtClean="0"/>
              <a:t> search, I still think it’s too shallow</a:t>
            </a:r>
            <a:r>
              <a:rPr lang="en-US" baseline="0" dirty="0" smtClean="0"/>
              <a:t> because it does not index what’s </a:t>
            </a:r>
            <a:r>
              <a:rPr lang="en-US" baseline="0" dirty="0" smtClean="0"/>
              <a:t>inside from granules. </a:t>
            </a:r>
            <a:endParaRPr lang="en-US" baseline="0" dirty="0" smtClean="0"/>
          </a:p>
          <a:p>
            <a:pPr>
              <a:spcBef>
                <a:spcPts val="0"/>
              </a:spcBef>
              <a:buNone/>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If </a:t>
            </a:r>
            <a:r>
              <a:rPr lang="en-US" dirty="0" err="1" smtClean="0"/>
              <a:t>Earthdata</a:t>
            </a:r>
            <a:r>
              <a:rPr lang="en-US" dirty="0" smtClean="0"/>
              <a:t> search</a:t>
            </a:r>
            <a:r>
              <a:rPr lang="en-US" baseline="0" dirty="0" smtClean="0"/>
              <a:t> can index HDF4 maps and provide search interface, </a:t>
            </a:r>
            <a:r>
              <a:rPr lang="en-US" dirty="0" smtClean="0"/>
              <a:t>collection</a:t>
            </a:r>
            <a:r>
              <a:rPr lang="en-US" baseline="0" dirty="0" smtClean="0"/>
              <a:t> at the chunk level can be returned to a user’s query.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I’d like to call such search service as deep web search.  </a:t>
            </a:r>
          </a:p>
          <a:p>
            <a:pPr>
              <a:spcBef>
                <a:spcPts val="0"/>
              </a:spcBef>
              <a:buNone/>
            </a:pPr>
            <a:endParaRPr lang="en-US" dirty="0" smtClean="0"/>
          </a:p>
          <a:p>
            <a:pPr>
              <a:spcBef>
                <a:spcPts val="0"/>
              </a:spcBef>
              <a:buNone/>
            </a:pPr>
            <a:r>
              <a:rPr lang="en-US" dirty="0" smtClean="0"/>
              <a:t>For</a:t>
            </a:r>
            <a:r>
              <a:rPr lang="en-US" baseline="0" dirty="0" smtClean="0"/>
              <a:t> a chunk collection that deep web search returns, user can stream </a:t>
            </a:r>
            <a:r>
              <a:rPr lang="en-US" baseline="0" dirty="0" smtClean="0"/>
              <a:t>chunks </a:t>
            </a:r>
            <a:r>
              <a:rPr lang="en-US" baseline="0" dirty="0" smtClean="0"/>
              <a:t>to user’s cloud storage. </a:t>
            </a:r>
          </a:p>
          <a:p>
            <a:pPr>
              <a:spcBef>
                <a:spcPts val="0"/>
              </a:spcBef>
              <a:buNone/>
            </a:pPr>
            <a:r>
              <a:rPr lang="en-US" baseline="0" dirty="0" smtClean="0"/>
              <a:t>Here, the key is to deliver chunk collection to user’s cloud service provider.  </a:t>
            </a:r>
          </a:p>
          <a:p>
            <a:pPr>
              <a:spcBef>
                <a:spcPts val="0"/>
              </a:spcBef>
              <a:buNone/>
            </a:pPr>
            <a:r>
              <a:rPr lang="en-US" baseline="0" dirty="0" smtClean="0"/>
              <a:t>Downloading  the entire HDF4 data does not make sense in this workflow.</a:t>
            </a:r>
            <a:endParaRPr lang="en-US" dirty="0" smtClean="0"/>
          </a:p>
          <a:p>
            <a:pPr>
              <a:spcBef>
                <a:spcPts val="0"/>
              </a:spcBef>
              <a:buNone/>
            </a:pPr>
            <a:endParaRPr lang="en-US" dirty="0" smtClean="0"/>
          </a:p>
          <a:p>
            <a:pPr>
              <a:spcBef>
                <a:spcPts val="0"/>
              </a:spcBef>
              <a:buNone/>
            </a:pPr>
            <a:r>
              <a:rPr lang="en-US" dirty="0" smtClean="0"/>
              <a:t>Then, user</a:t>
            </a:r>
            <a:r>
              <a:rPr lang="en-US" baseline="0" dirty="0" smtClean="0"/>
              <a:t> can run his analytics job using cloud computing on the streamed chunks. </a:t>
            </a:r>
          </a:p>
          <a:p>
            <a:pPr>
              <a:spcBef>
                <a:spcPts val="0"/>
              </a:spcBef>
              <a:buNone/>
            </a:pPr>
            <a:endParaRPr lang="en-US" dirty="0" smtClean="0"/>
          </a:p>
          <a:p>
            <a:pPr>
              <a:spcBef>
                <a:spcPts val="0"/>
              </a:spcBef>
              <a:buNone/>
            </a:pPr>
            <a:r>
              <a:rPr lang="en-US" dirty="0" smtClean="0"/>
              <a:t>If necessary, users can go back to the original HDF4 archives and run the same analytics if necessary using the traditional off-cloud method.</a:t>
            </a:r>
            <a:r>
              <a:rPr lang="en-US" baseline="0" dirty="0" smtClean="0"/>
              <a:t> </a:t>
            </a:r>
          </a:p>
          <a:p>
            <a:pPr>
              <a:spcBef>
                <a:spcPts val="0"/>
              </a:spcBef>
              <a:buNone/>
            </a:pPr>
            <a:endParaRPr lang="en-US" baseline="0" dirty="0" smtClean="0"/>
          </a:p>
        </p:txBody>
      </p:sp>
    </p:spTree>
    <p:extLst>
      <p:ext uri="{BB962C8B-B14F-4D97-AF65-F5344CB8AC3E}">
        <p14:creationId xmlns:p14="http://schemas.microsoft.com/office/powerpoint/2010/main" val="481448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baseline="0" dirty="0" smtClean="0"/>
              <a:t>In summary,  data archived in HDF is ready for big data analytics for certain access patterns that data producers prescribed.</a:t>
            </a:r>
          </a:p>
          <a:p>
            <a:pPr>
              <a:spcBef>
                <a:spcPts val="0"/>
              </a:spcBef>
              <a:buNone/>
            </a:pPr>
            <a:endParaRPr lang="en-US" baseline="0" dirty="0" smtClean="0"/>
          </a:p>
          <a:p>
            <a:pPr>
              <a:spcBef>
                <a:spcPts val="0"/>
              </a:spcBef>
              <a:buNone/>
            </a:pPr>
            <a:r>
              <a:rPr lang="en-US" baseline="0" dirty="0" smtClean="0"/>
              <a:t>The prescribed pattern may not match exactly what users need. For such use case scenario,  HDF maps can be indexed and searched to identify relevant pieces from HDF.</a:t>
            </a:r>
          </a:p>
          <a:p>
            <a:pPr>
              <a:spcBef>
                <a:spcPts val="0"/>
              </a:spcBef>
              <a:buNone/>
            </a:pPr>
            <a:endParaRPr lang="en-US" baseline="0" dirty="0" smtClean="0"/>
          </a:p>
          <a:p>
            <a:pPr>
              <a:spcBef>
                <a:spcPts val="0"/>
              </a:spcBef>
              <a:buNone/>
            </a:pPr>
            <a:r>
              <a:rPr lang="en-US" dirty="0" smtClean="0"/>
              <a:t>I call it anti-fragile solution because any big data analytics solution in any computer language in any cloud computing environment</a:t>
            </a:r>
            <a:r>
              <a:rPr lang="en-US" baseline="0" dirty="0" smtClean="0"/>
              <a:t> will work. </a:t>
            </a:r>
            <a:r>
              <a:rPr lang="en-US" baseline="0" dirty="0" smtClean="0"/>
              <a:t>For </a:t>
            </a:r>
            <a:r>
              <a:rPr lang="en-US" baseline="0" dirty="0" smtClean="0"/>
              <a:t>example, I could read data over network in PHP language using Apache web server that supports byte-range and it worked pretty nicely. I picked PHP because PHP binding doesn’t exist for HDF.  </a:t>
            </a:r>
            <a:r>
              <a:rPr lang="en-US" baseline="0" dirty="0" smtClean="0"/>
              <a:t>Relying on a single monolithic library to access data is too fragile. </a:t>
            </a:r>
            <a:endParaRPr lang="en-US" baseline="0" dirty="0" smtClean="0"/>
          </a:p>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You</a:t>
            </a:r>
            <a:r>
              <a:rPr lang="en-US" baseline="0" dirty="0" smtClean="0"/>
              <a:t> may wonder if the same solution can be applied to HDF5 or netCDF4.</a:t>
            </a:r>
          </a:p>
          <a:p>
            <a:pPr>
              <a:spcBef>
                <a:spcPts val="0"/>
              </a:spcBef>
              <a:buNone/>
            </a:pPr>
            <a:r>
              <a:rPr lang="en-US" baseline="0" dirty="0" smtClean="0"/>
              <a:t>Unfortunately, there is no HDF5 mapper tool yet.</a:t>
            </a:r>
          </a:p>
          <a:p>
            <a:pPr>
              <a:spcBef>
                <a:spcPts val="0"/>
              </a:spcBef>
              <a:buNone/>
            </a:pPr>
            <a:r>
              <a:rPr lang="en-US" baseline="0" dirty="0" smtClean="0"/>
              <a:t> </a:t>
            </a:r>
          </a:p>
          <a:p>
            <a:pPr>
              <a:spcBef>
                <a:spcPts val="0"/>
              </a:spcBef>
              <a:buNone/>
            </a:pPr>
            <a:endParaRPr lang="en-US" baseline="0" dirty="0" smtClean="0"/>
          </a:p>
          <a:p>
            <a:pPr>
              <a:spcBef>
                <a:spcPts val="0"/>
              </a:spcBef>
              <a:buNone/>
            </a:pPr>
            <a:r>
              <a:rPr lang="en-US" baseline="0" dirty="0" smtClean="0"/>
              <a:t>How can a user save a collection of chunks in HDF5 </a:t>
            </a:r>
            <a:r>
              <a:rPr lang="en-US" baseline="0" dirty="0" smtClean="0"/>
              <a:t>easily for future use? </a:t>
            </a:r>
            <a:r>
              <a:rPr lang="en-US" baseline="0" dirty="0" smtClean="0"/>
              <a:t>I think HDF Product Designer is a good candidate for creating a new HDF5 </a:t>
            </a:r>
            <a:r>
              <a:rPr lang="en-US" baseline="0" smtClean="0"/>
              <a:t>from </a:t>
            </a:r>
            <a:r>
              <a:rPr lang="en-US" baseline="0" smtClean="0"/>
              <a:t>chunk </a:t>
            </a:r>
            <a:r>
              <a:rPr lang="en-US" baseline="0" dirty="0" smtClean="0"/>
              <a:t>objects </a:t>
            </a:r>
            <a:r>
              <a:rPr lang="en-US" baseline="0" dirty="0" smtClean="0"/>
              <a:t>in cloud</a:t>
            </a:r>
            <a:r>
              <a:rPr lang="en-US" baseline="0" dirty="0" smtClean="0"/>
              <a:t>.  It can play a role of h4toh5 conversion tool with on-demand collection level subset/aggregation capability. </a:t>
            </a:r>
          </a:p>
          <a:p>
            <a:pPr>
              <a:spcBef>
                <a:spcPts val="0"/>
              </a:spcBef>
              <a:buNone/>
            </a:pPr>
            <a:endParaRPr lang="en-US" baseline="0" dirty="0" smtClean="0"/>
          </a:p>
          <a:p>
            <a:pPr>
              <a:spcBef>
                <a:spcPts val="0"/>
              </a:spcBef>
              <a:buNone/>
            </a:pPr>
            <a:r>
              <a:rPr lang="en-US" baseline="0" dirty="0" smtClean="0"/>
              <a:t>Finally, the HDF4 map idea has a great potential as flexible metadata solution. While binary is forever, metadata doesn’t have to be. If you re-map the same binary data with a different dialect, you can serve wider community that understands the dialect. One example is rewriting HDF4 file content map in different languages. Then, international users can discover and access </a:t>
            </a:r>
            <a:r>
              <a:rPr lang="en-US" baseline="0" dirty="0" err="1" smtClean="0"/>
              <a:t>Earthdata</a:t>
            </a:r>
            <a:r>
              <a:rPr lang="en-US" baseline="0" dirty="0" smtClean="0"/>
              <a:t> more easily.  </a:t>
            </a:r>
          </a:p>
          <a:p>
            <a:pPr>
              <a:spcBef>
                <a:spcPts val="0"/>
              </a:spcBef>
              <a:buNone/>
            </a:pPr>
            <a:r>
              <a:rPr lang="en-US" baseline="0" dirty="0" smtClean="0"/>
              <a:t> </a:t>
            </a:r>
          </a:p>
          <a:p>
            <a:pPr>
              <a:spcBef>
                <a:spcPts val="0"/>
              </a:spcBef>
              <a:buNone/>
            </a:pPr>
            <a:r>
              <a:rPr lang="en-US" dirty="0" smtClean="0"/>
              <a:t>Thank you for listening</a:t>
            </a:r>
            <a:r>
              <a:rPr lang="en-US" baseline="0" dirty="0" smtClean="0"/>
              <a:t> and I hope that you can use HDF4 map wisely in your next cloud computing project. </a:t>
            </a:r>
          </a:p>
          <a:p>
            <a:pPr>
              <a:spcBef>
                <a:spcPts val="0"/>
              </a:spcBef>
              <a:buNone/>
            </a:pPr>
            <a:endParaRPr lang="en-US" dirty="0" smtClean="0"/>
          </a:p>
          <a:p>
            <a:pPr>
              <a:spcBef>
                <a:spcPts val="0"/>
              </a:spcBef>
              <a:buNone/>
            </a:pPr>
            <a:r>
              <a:rPr lang="en-US" dirty="0" smtClean="0"/>
              <a:t>Do you have any question?</a:t>
            </a:r>
          </a:p>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6" name="Shape 3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extLst>
      <p:ext uri="{BB962C8B-B14F-4D97-AF65-F5344CB8AC3E}">
        <p14:creationId xmlns:p14="http://schemas.microsoft.com/office/powerpoint/2010/main" val="3965663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34495E"/>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lgn="l">
              <a:lnSpc>
                <a:spcPct val="100000"/>
              </a:lnSpc>
              <a:spcAft>
                <a:spcPts val="0"/>
              </a:spcAft>
              <a:defRPr b="1" i="0">
                <a:solidFill>
                  <a:schemeClr val="bg1"/>
                </a:solidFill>
              </a:defRPr>
            </a:lvl1pPr>
          </a:lstStyle>
          <a:p>
            <a:r>
              <a:rPr lang="en-US" dirty="0"/>
              <a:t>Click to edit Master title style and maybe more</a:t>
            </a:r>
          </a:p>
        </p:txBody>
      </p:sp>
      <p:sp>
        <p:nvSpPr>
          <p:cNvPr id="3" name="Subtitle 2"/>
          <p:cNvSpPr>
            <a:spLocks noGrp="1"/>
          </p:cNvSpPr>
          <p:nvPr>
            <p:ph type="subTitle" idx="1"/>
          </p:nvPr>
        </p:nvSpPr>
        <p:spPr>
          <a:xfrm>
            <a:off x="685800" y="4009490"/>
            <a:ext cx="7086600" cy="1752600"/>
          </a:xfrm>
        </p:spPr>
        <p:txBody>
          <a:bodyPr>
            <a:normAutofit/>
          </a:bodyPr>
          <a:lstStyle>
            <a:lvl1pPr marL="0" indent="0" algn="l">
              <a:buNone/>
              <a:defRPr sz="2400">
                <a:solidFill>
                  <a:schemeClr val="bg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9" name="Picture 8" descr="eosdis-logo-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480830"/>
            <a:ext cx="4546863" cy="1282215"/>
          </a:xfrm>
          <a:prstGeom prst="rect">
            <a:avLst/>
          </a:prstGeom>
        </p:spPr>
      </p:pic>
    </p:spTree>
    <p:extLst>
      <p:ext uri="{BB962C8B-B14F-4D97-AF65-F5344CB8AC3E}">
        <p14:creationId xmlns:p14="http://schemas.microsoft.com/office/powerpoint/2010/main" val="3238847986"/>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5" name="TextBox 4"/>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70658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4495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3151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6" name="Picture 5"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4" name="TextBox 3"/>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104747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27122" y="6356350"/>
            <a:ext cx="3687720" cy="365125"/>
          </a:xfrm>
          <a:prstGeom prst="rect">
            <a:avLst/>
          </a:prstGeom>
        </p:spPr>
        <p:txBody>
          <a:bodyPr/>
          <a:lstStyle>
            <a:lvl1pPr algn="ctr">
              <a:defRPr/>
            </a:lvl1pPr>
          </a:lstStyle>
          <a:p>
            <a:endParaRPr lang="en-US" dirty="0"/>
          </a:p>
        </p:txBody>
      </p:sp>
      <p:pic>
        <p:nvPicPr>
          <p:cNvPr id="5" name="Picture 4"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4" name="TextBox 3"/>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243858202"/>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9147801" cy="134938"/>
          </a:xfrm>
          <a:prstGeom prst="rect">
            <a:avLst/>
          </a:prstGeom>
          <a:solidFill>
            <a:srgbClr val="3449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5"/>
          <p:cNvSpPr txBox="1">
            <a:spLocks/>
          </p:cNvSpPr>
          <p:nvPr userDrawn="1"/>
        </p:nvSpPr>
        <p:spPr>
          <a:xfrm>
            <a:off x="8211844" y="6666716"/>
            <a:ext cx="814525" cy="184508"/>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000" b="0" i="0" u="none" strike="noStrike" cap="none" baseline="0">
                <a:solidFill>
                  <a:schemeClr val="bg1">
                    <a:lumMod val="75000"/>
                  </a:schemeClr>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a:lstStyle>
          <a:p>
            <a:pPr algn="r"/>
            <a:r>
              <a:rPr lang="en" sz="600" baseline="0" dirty="0"/>
              <a:t>DM_PPT_NP_v02</a:t>
            </a:r>
          </a:p>
        </p:txBody>
      </p:sp>
    </p:spTree>
    <p:extLst>
      <p:ext uri="{BB962C8B-B14F-4D97-AF65-F5344CB8AC3E}">
        <p14:creationId xmlns:p14="http://schemas.microsoft.com/office/powerpoint/2010/main" val="3907827638"/>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61" r:id="rId4"/>
    <p:sldLayoutId id="2147483662" r:id="rId5"/>
  </p:sldLayoutIdLst>
  <p:hf hdr="0" dt="0"/>
  <p:txStyles>
    <p:titleStyle>
      <a:lvl1pPr algn="l" defTabSz="457200" rtl="0" eaLnBrk="1" latinLnBrk="0" hangingPunct="1">
        <a:spcBef>
          <a:spcPct val="0"/>
        </a:spcBef>
        <a:buNone/>
        <a:defRPr sz="4400" kern="1200">
          <a:solidFill>
            <a:srgbClr val="34495E"/>
          </a:solidFill>
          <a:latin typeface="Avenir Heavy"/>
          <a:ea typeface="+mj-ea"/>
          <a:cs typeface="Avenir Heavy"/>
        </a:defRPr>
      </a:lvl1pPr>
    </p:titleStyle>
    <p:bodyStyle>
      <a:lvl1pPr marL="342900" indent="-342900" algn="l" defTabSz="457200" rtl="0" eaLnBrk="1" latinLnBrk="0" hangingPunct="1">
        <a:spcBef>
          <a:spcPct val="20000"/>
        </a:spcBef>
        <a:buFont typeface="Arial"/>
        <a:buChar char="•"/>
        <a:defRPr sz="3200" b="0" i="0" kern="1200">
          <a:solidFill>
            <a:schemeClr val="tx1">
              <a:lumMod val="85000"/>
              <a:lumOff val="15000"/>
            </a:schemeClr>
          </a:solidFill>
          <a:latin typeface="Helvetica Neue"/>
          <a:ea typeface="+mn-ea"/>
          <a:cs typeface="Helvetica Neue"/>
        </a:defRPr>
      </a:lvl1pPr>
      <a:lvl2pPr marL="742950" indent="-285750" algn="l" defTabSz="457200" rtl="0" eaLnBrk="1" latinLnBrk="0" hangingPunct="1">
        <a:spcBef>
          <a:spcPct val="20000"/>
        </a:spcBef>
        <a:buFont typeface="Arial"/>
        <a:buChar char="–"/>
        <a:defRPr sz="2800" b="0" i="0" kern="1200">
          <a:solidFill>
            <a:schemeClr val="tx1">
              <a:lumMod val="85000"/>
              <a:lumOff val="15000"/>
            </a:schemeClr>
          </a:solidFill>
          <a:latin typeface="Helvetica Neue"/>
          <a:ea typeface="+mn-ea"/>
          <a:cs typeface="Helvetica Neue"/>
        </a:defRPr>
      </a:lvl2pPr>
      <a:lvl3pPr marL="1143000" indent="-228600" algn="l" defTabSz="457200" rtl="0" eaLnBrk="1" latinLnBrk="0" hangingPunct="1">
        <a:spcBef>
          <a:spcPct val="20000"/>
        </a:spcBef>
        <a:buFont typeface="Arial"/>
        <a:buChar char="•"/>
        <a:defRPr sz="2400" b="0" i="0" kern="1200">
          <a:solidFill>
            <a:schemeClr val="tx1">
              <a:lumMod val="50000"/>
              <a:lumOff val="50000"/>
            </a:schemeClr>
          </a:solidFill>
          <a:latin typeface="Helvetica Neue"/>
          <a:ea typeface="+mn-ea"/>
          <a:cs typeface="Helvetica Neue"/>
        </a:defRPr>
      </a:lvl3pPr>
      <a:lvl4pPr marL="1600200" indent="-228600" algn="l" defTabSz="457200" rtl="0" eaLnBrk="1" latinLnBrk="0" hangingPunct="1">
        <a:spcBef>
          <a:spcPct val="20000"/>
        </a:spcBef>
        <a:buFont typeface="Arial"/>
        <a:buChar char="–"/>
        <a:defRPr sz="2000" b="0" i="0" kern="1200">
          <a:solidFill>
            <a:schemeClr val="tx1">
              <a:lumMod val="50000"/>
              <a:lumOff val="50000"/>
            </a:schemeClr>
          </a:solidFill>
          <a:latin typeface="Helvetica Neue"/>
          <a:ea typeface="+mn-ea"/>
          <a:cs typeface="Helvetica Neue"/>
        </a:defRPr>
      </a:lvl4pPr>
      <a:lvl5pPr marL="2057400" indent="-228600" algn="l" defTabSz="457200" rtl="0" eaLnBrk="1" latinLnBrk="0" hangingPunct="1">
        <a:spcBef>
          <a:spcPct val="20000"/>
        </a:spcBef>
        <a:buFont typeface="Arial"/>
        <a:buChar char="»"/>
        <a:defRPr sz="2000" b="0" i="0" kern="1200">
          <a:solidFill>
            <a:schemeClr val="tx1">
              <a:lumMod val="50000"/>
              <a:lumOff val="50000"/>
            </a:schemeClr>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omments" Target="../comments/commen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omments" Target="../comments/comment3.xml"/><Relationship Id="rId5" Type="http://schemas.openxmlformats.org/officeDocument/2006/relationships/image" Target="../media/image10.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en.wiktionary.org/wiki/conversion" TargetMode="External"/><Relationship Id="rId7" Type="http://schemas.openxmlformats.org/officeDocument/2006/relationships/hyperlink" Target="https://en.wiktionary.org/wiki/cloud_computin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en.wiktionary.org/wiki/application_program" TargetMode="External"/><Relationship Id="rId5" Type="http://schemas.openxmlformats.org/officeDocument/2006/relationships/hyperlink" Target="https://en.wiktionary.org/wiki/data" TargetMode="External"/><Relationship Id="rId4" Type="http://schemas.openxmlformats.org/officeDocument/2006/relationships/hyperlink" Target="https://en.wiktionary.org/wiki/migrat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omments" Target="../comments/commen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omments" Target="../comments/commen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b="0" dirty="0"/>
              <a:t>Utilizing HDF4 File Content </a:t>
            </a:r>
            <a:r>
              <a:rPr lang="en-US" b="0" dirty="0" smtClean="0"/>
              <a:t>Maps </a:t>
            </a:r>
            <a:br>
              <a:rPr lang="en-US" b="0" dirty="0" smtClean="0"/>
            </a:br>
            <a:r>
              <a:rPr lang="en-US" b="0" dirty="0" smtClean="0"/>
              <a:t>for </a:t>
            </a:r>
            <a:r>
              <a:rPr lang="en-US" b="0" dirty="0"/>
              <a:t>the </a:t>
            </a:r>
            <a:r>
              <a:rPr lang="en-US" b="0" dirty="0" smtClean="0"/>
              <a:t>Cloud Computing</a:t>
            </a:r>
            <a:endParaRPr lang="en-US" dirty="0"/>
          </a:p>
        </p:txBody>
      </p:sp>
      <p:sp>
        <p:nvSpPr>
          <p:cNvPr id="5" name="Subtitle 4"/>
          <p:cNvSpPr>
            <a:spLocks noGrp="1"/>
          </p:cNvSpPr>
          <p:nvPr>
            <p:ph type="subTitle" idx="1"/>
          </p:nvPr>
        </p:nvSpPr>
        <p:spPr>
          <a:xfrm>
            <a:off x="685800" y="4208929"/>
            <a:ext cx="7086600" cy="1306046"/>
          </a:xfrm>
        </p:spPr>
        <p:txBody>
          <a:bodyPr>
            <a:normAutofit/>
          </a:bodyPr>
          <a:lstStyle/>
          <a:p>
            <a:pPr algn="ctr"/>
            <a:r>
              <a:rPr lang="en-US" dirty="0" err="1"/>
              <a:t>Hyokyung</a:t>
            </a:r>
            <a:r>
              <a:rPr lang="en-US" dirty="0"/>
              <a:t> Joe Lee </a:t>
            </a:r>
          </a:p>
          <a:p>
            <a:pPr algn="ctr"/>
            <a:r>
              <a:rPr lang="en-US" dirty="0"/>
              <a:t>The HDF Group</a:t>
            </a:r>
          </a:p>
        </p:txBody>
      </p:sp>
      <p:sp>
        <p:nvSpPr>
          <p:cNvPr id="6" name="TextBox 5"/>
          <p:cNvSpPr txBox="1"/>
          <p:nvPr/>
        </p:nvSpPr>
        <p:spPr>
          <a:xfrm>
            <a:off x="2625213" y="6229350"/>
            <a:ext cx="4289936" cy="523220"/>
          </a:xfrm>
          <a:prstGeom prst="rect">
            <a:avLst/>
          </a:prstGeom>
          <a:noFill/>
        </p:spPr>
        <p:txBody>
          <a:bodyPr wrap="square" rtlCol="0">
            <a:spAutoFit/>
          </a:bodyPr>
          <a:lstStyle/>
          <a:p>
            <a:pPr algn="ctr"/>
            <a:r>
              <a:rPr lang="en-US" dirty="0">
                <a:solidFill>
                  <a:schemeClr val="bg1">
                    <a:lumMod val="75000"/>
                  </a:schemeClr>
                </a:solidFill>
                <a:latin typeface="Helvetica Neue"/>
              </a:rPr>
              <a:t>This work was supported by NASA/GSFC under Raytheon Co. contract number NNG15HZ39C</a:t>
            </a:r>
          </a:p>
        </p:txBody>
      </p:sp>
    </p:spTree>
    <p:extLst>
      <p:ext uri="{BB962C8B-B14F-4D97-AF65-F5344CB8AC3E}">
        <p14:creationId xmlns:p14="http://schemas.microsoft.com/office/powerpoint/2010/main" val="3503769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6631" r="37600" b="16352"/>
          <a:stretch/>
        </p:blipFill>
        <p:spPr>
          <a:xfrm>
            <a:off x="5077291" y="4940300"/>
            <a:ext cx="3749209" cy="1778000"/>
          </a:xfrm>
          <a:prstGeom prst="rect">
            <a:avLst/>
          </a:prstGeom>
        </p:spPr>
      </p:pic>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HDF File Format is for Data.</a:t>
            </a:r>
          </a:p>
        </p:txBody>
      </p:sp>
      <p:sp>
        <p:nvSpPr>
          <p:cNvPr id="2" name="Content Placeholder 1"/>
          <p:cNvSpPr>
            <a:spLocks noGrp="1"/>
          </p:cNvSpPr>
          <p:nvPr>
            <p:ph idx="1"/>
          </p:nvPr>
        </p:nvSpPr>
        <p:spPr/>
        <p:txBody>
          <a:bodyPr>
            <a:normAutofit/>
          </a:bodyPr>
          <a:lstStyle/>
          <a:p>
            <a:r>
              <a:rPr lang="en-US" dirty="0"/>
              <a:t>PDF for Document, HDF for Data</a:t>
            </a:r>
          </a:p>
          <a:p>
            <a:endParaRPr lang="en-US" dirty="0"/>
          </a:p>
          <a:p>
            <a:r>
              <a:rPr lang="en-US" dirty="0"/>
              <a:t>Why PDF over MS Word DOC?</a:t>
            </a:r>
          </a:p>
          <a:p>
            <a:pPr lvl="1"/>
            <a:r>
              <a:rPr lang="en-US" dirty="0"/>
              <a:t>Free, Portable, Sharing &amp; Archiving</a:t>
            </a:r>
          </a:p>
          <a:p>
            <a:r>
              <a:rPr lang="en-US" dirty="0"/>
              <a:t>Why HDF over MS Excel XLS(X)?</a:t>
            </a:r>
          </a:p>
          <a:p>
            <a:pPr lvl="1"/>
            <a:r>
              <a:rPr lang="en-US" dirty="0"/>
              <a:t>Free, Portable, Sharing &amp; Archiving</a:t>
            </a:r>
          </a:p>
          <a:p>
            <a:pPr lvl="1"/>
            <a:endParaRPr lang="en-US" dirty="0"/>
          </a:p>
          <a:p>
            <a:r>
              <a:rPr lang="en-US" dirty="0"/>
              <a:t>HDF: HDF4 &amp; HDF5</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1420" y="1600199"/>
            <a:ext cx="1797427" cy="1797427"/>
          </a:xfrm>
          <a:prstGeom prst="rect">
            <a:avLst/>
          </a:prstGeom>
        </p:spPr>
      </p:pic>
    </p:spTree>
    <p:extLst>
      <p:ext uri="{BB962C8B-B14F-4D97-AF65-F5344CB8AC3E}">
        <p14:creationId xmlns:p14="http://schemas.microsoft.com/office/powerpoint/2010/main" val="3723248640"/>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HDF4 is “old” format.</a:t>
            </a:r>
          </a:p>
        </p:txBody>
      </p:sp>
      <p:sp>
        <p:nvSpPr>
          <p:cNvPr id="2" name="Content Placeholder 1"/>
          <p:cNvSpPr>
            <a:spLocks noGrp="1"/>
          </p:cNvSpPr>
          <p:nvPr>
            <p:ph idx="1"/>
          </p:nvPr>
        </p:nvSpPr>
        <p:spPr/>
        <p:txBody>
          <a:bodyPr>
            <a:normAutofit/>
          </a:bodyPr>
          <a:lstStyle/>
          <a:p>
            <a:r>
              <a:rPr lang="en-US" dirty="0"/>
              <a:t>Old = Large volume over long time</a:t>
            </a:r>
          </a:p>
          <a:p>
            <a:r>
              <a:rPr lang="en-US" dirty="0"/>
              <a:t>Old = Limitation (32-bit)</a:t>
            </a:r>
          </a:p>
          <a:p>
            <a:r>
              <a:rPr lang="en-US" dirty="0"/>
              <a:t>Old = More difficult to sustain</a:t>
            </a:r>
          </a:p>
          <a:p>
            <a:endParaRPr lang="en-US" dirty="0"/>
          </a:p>
          <a:p>
            <a:pPr marL="457200" lvl="1"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1355" y="3513886"/>
            <a:ext cx="4208927" cy="2984097"/>
          </a:xfrm>
          <a:prstGeom prst="rect">
            <a:avLst/>
          </a:prstGeom>
        </p:spPr>
      </p:pic>
      <p:pic>
        <p:nvPicPr>
          <p:cNvPr id="1026" name="Picture 2" descr="C:\Users\hyoklee\AppData\Local\Microsoft\Windows\Temporary Internet Files\Content.IE5\KX05UFX2\large-cd-rom-dvd-compact-disc-computer-media-0-15651[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398" y="3773381"/>
            <a:ext cx="2318083" cy="2491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484941"/>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HDF4 is old. So What?</a:t>
            </a:r>
          </a:p>
        </p:txBody>
      </p:sp>
      <p:sp>
        <p:nvSpPr>
          <p:cNvPr id="2" name="Content Placeholder 1"/>
          <p:cNvSpPr>
            <a:spLocks noGrp="1"/>
          </p:cNvSpPr>
          <p:nvPr>
            <p:ph idx="1"/>
          </p:nvPr>
        </p:nvSpPr>
        <p:spPr/>
        <p:txBody>
          <a:bodyPr/>
          <a:lstStyle/>
          <a:p>
            <a:r>
              <a:rPr lang="en-US" dirty="0"/>
              <a:t>Convert it to HDF5.</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213" y="2619708"/>
            <a:ext cx="5130612" cy="3604133"/>
          </a:xfrm>
          <a:prstGeom prst="rect">
            <a:avLst/>
          </a:prstGeom>
        </p:spPr>
      </p:pic>
      <p:pic>
        <p:nvPicPr>
          <p:cNvPr id="2050" name="Picture 2" descr="C:\Users\hyoklee\AppData\Local\Microsoft\Windows\Temporary Internet Files\Content.IE5\S377TEUA\81hjG+xD3SL._SL1500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20" y="2619708"/>
            <a:ext cx="2681863" cy="3386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791030"/>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r="7295" b="15557"/>
          <a:stretch/>
        </p:blipFill>
        <p:spPr>
          <a:xfrm>
            <a:off x="2876733" y="3207127"/>
            <a:ext cx="5810067" cy="3142873"/>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263" t="18078" r="5621" b="15703"/>
          <a:stretch/>
        </p:blipFill>
        <p:spPr>
          <a:xfrm>
            <a:off x="209411" y="1398282"/>
            <a:ext cx="4532735" cy="1472587"/>
          </a:xfrm>
          <a:prstGeom prst="rect">
            <a:avLst/>
          </a:prstGeom>
        </p:spPr>
      </p:pic>
      <p:pic>
        <p:nvPicPr>
          <p:cNvPr id="3074" name="Picture 2" descr="C:\Users\hyoklee\AppData\Local\Microsoft\Windows\Temporary Internet Files\Content.IE5\S377TEUA\Not_allowed.svg[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8239" y="1566110"/>
            <a:ext cx="999259" cy="956620"/>
          </a:xfrm>
          <a:prstGeom prst="rect">
            <a:avLst/>
          </a:prstGeom>
          <a:noFill/>
          <a:extLst>
            <a:ext uri="{909E8E84-426E-40DD-AFC4-6F175D3DCCD1}">
              <a14:hiddenFill xmlns:a14="http://schemas.microsoft.com/office/drawing/2010/main">
                <a:solidFill>
                  <a:srgbClr val="FFFFFF"/>
                </a:solidFill>
              </a14:hiddenFill>
            </a:ext>
          </a:extLst>
        </p:spPr>
      </p:pic>
      <p:sp>
        <p:nvSpPr>
          <p:cNvPr id="9" name="Curved Up Arrow 8"/>
          <p:cNvSpPr/>
          <p:nvPr/>
        </p:nvSpPr>
        <p:spPr>
          <a:xfrm>
            <a:off x="901572" y="2522730"/>
            <a:ext cx="3353273" cy="806824"/>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5" name="Shape 95"/>
          <p:cNvSpPr txBox="1">
            <a:spLocks noGrp="1"/>
          </p:cNvSpPr>
          <p:nvPr>
            <p:ph type="title"/>
          </p:nvPr>
        </p:nvSpPr>
        <p:spPr>
          <a:xfrm>
            <a:off x="449263" y="591076"/>
            <a:ext cx="8229600" cy="523497"/>
          </a:xfrm>
          <a:prstGeom prst="rect">
            <a:avLst/>
          </a:prstGeom>
        </p:spPr>
        <p:txBody>
          <a:bodyPr lIns="91425" tIns="91425" rIns="91425" bIns="91425" anchor="b" anchorCtr="0">
            <a:noAutofit/>
          </a:bodyPr>
          <a:lstStyle/>
          <a:p>
            <a:pPr>
              <a:spcBef>
                <a:spcPts val="0"/>
              </a:spcBef>
              <a:buNone/>
            </a:pPr>
            <a:r>
              <a:rPr lang="en" dirty="0"/>
              <a:t>Any alternative? </a:t>
            </a:r>
          </a:p>
        </p:txBody>
      </p:sp>
      <p:sp>
        <p:nvSpPr>
          <p:cNvPr id="2" name="Rectangle 1"/>
          <p:cNvSpPr/>
          <p:nvPr/>
        </p:nvSpPr>
        <p:spPr>
          <a:xfrm>
            <a:off x="4895314" y="1741730"/>
            <a:ext cx="4000100" cy="769441"/>
          </a:xfrm>
          <a:prstGeom prst="rect">
            <a:avLst/>
          </a:prstGeom>
        </p:spPr>
        <p:txBody>
          <a:bodyPr wrap="none">
            <a:spAutoFit/>
          </a:bodyPr>
          <a:lstStyle/>
          <a:p>
            <a:r>
              <a:rPr lang="en" sz="4400" kern="1200" dirty="0">
                <a:solidFill>
                  <a:srgbClr val="34495E"/>
                </a:solidFill>
                <a:latin typeface="Avenir Heavy"/>
                <a:ea typeface="+mj-ea"/>
                <a:cs typeface="Avenir Heavy"/>
              </a:rPr>
              <a:t>Cloudification!</a:t>
            </a:r>
            <a:endParaRPr lang="en-US" sz="4400" kern="1200">
              <a:solidFill>
                <a:srgbClr val="34495E"/>
              </a:solidFill>
              <a:latin typeface="Avenir Heavy"/>
              <a:ea typeface="+mj-ea"/>
              <a:cs typeface="Avenir Heavy"/>
            </a:endParaRPr>
          </a:p>
        </p:txBody>
      </p:sp>
    </p:spTree>
    <p:extLst>
      <p:ext uri="{BB962C8B-B14F-4D97-AF65-F5344CB8AC3E}">
        <p14:creationId xmlns:p14="http://schemas.microsoft.com/office/powerpoint/2010/main" val="3455585086"/>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Cloudificaiton - Wiktionary</a:t>
            </a:r>
          </a:p>
        </p:txBody>
      </p:sp>
      <p:sp>
        <p:nvSpPr>
          <p:cNvPr id="4" name="Rectangle 3"/>
          <p:cNvSpPr/>
          <p:nvPr/>
        </p:nvSpPr>
        <p:spPr>
          <a:xfrm>
            <a:off x="465418" y="1609912"/>
            <a:ext cx="7570694" cy="3477875"/>
          </a:xfrm>
          <a:prstGeom prst="rect">
            <a:avLst/>
          </a:prstGeom>
        </p:spPr>
        <p:txBody>
          <a:bodyPr wrap="square">
            <a:spAutoFit/>
          </a:bodyPr>
          <a:lstStyle/>
          <a:p>
            <a:r>
              <a:rPr lang="en-US" sz="4400" dirty="0"/>
              <a:t>The </a:t>
            </a:r>
            <a:r>
              <a:rPr lang="en-US" sz="4400" dirty="0">
                <a:hlinkClick r:id="rId3" tooltip="conversion"/>
              </a:rPr>
              <a:t>conversion</a:t>
            </a:r>
            <a:r>
              <a:rPr lang="en-US" sz="4400" dirty="0"/>
              <a:t> and/or </a:t>
            </a:r>
          </a:p>
          <a:p>
            <a:r>
              <a:rPr lang="en-US" sz="4400" dirty="0">
                <a:hlinkClick r:id="rId4" tooltip="migration"/>
              </a:rPr>
              <a:t>migration</a:t>
            </a:r>
            <a:r>
              <a:rPr lang="en-US" sz="4400" dirty="0"/>
              <a:t> of </a:t>
            </a:r>
            <a:r>
              <a:rPr lang="en-US" sz="4400" dirty="0">
                <a:hlinkClick r:id="rId5" tooltip="data"/>
              </a:rPr>
              <a:t>data</a:t>
            </a:r>
            <a:r>
              <a:rPr lang="en-US" sz="4400" dirty="0"/>
              <a:t> and </a:t>
            </a:r>
          </a:p>
          <a:p>
            <a:r>
              <a:rPr lang="en-US" sz="4400" dirty="0">
                <a:hlinkClick r:id="rId6" tooltip="application program"/>
              </a:rPr>
              <a:t>application programs</a:t>
            </a:r>
            <a:r>
              <a:rPr lang="en-US" sz="4400" dirty="0"/>
              <a:t> in order to make use of </a:t>
            </a:r>
          </a:p>
          <a:p>
            <a:r>
              <a:rPr lang="en-US" sz="4400" dirty="0">
                <a:hlinkClick r:id="rId7" tooltip="cloud computing"/>
              </a:rPr>
              <a:t>cloud computing</a:t>
            </a:r>
            <a:endParaRPr lang="en-US" sz="4400" dirty="0"/>
          </a:p>
        </p:txBody>
      </p:sp>
    </p:spTree>
    <p:extLst>
      <p:ext uri="{BB962C8B-B14F-4D97-AF65-F5344CB8AC3E}">
        <p14:creationId xmlns:p14="http://schemas.microsoft.com/office/powerpoint/2010/main" val="3655536844"/>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84841" y="274638"/>
            <a:ext cx="8468659" cy="779462"/>
          </a:xfrm>
          <a:prstGeom prst="rect">
            <a:avLst/>
          </a:prstGeom>
        </p:spPr>
        <p:txBody>
          <a:bodyPr lIns="91425" tIns="91425" rIns="91425" bIns="91425" anchor="b" anchorCtr="0">
            <a:noAutofit/>
          </a:bodyPr>
          <a:lstStyle/>
          <a:p>
            <a:pPr>
              <a:spcBef>
                <a:spcPts val="0"/>
              </a:spcBef>
              <a:buNone/>
            </a:pPr>
            <a:r>
              <a:rPr lang="en" sz="4000" dirty="0"/>
              <a:t>Why Cloud? AI+Bigdata+Cloud =</a:t>
            </a:r>
          </a:p>
        </p:txBody>
      </p:sp>
      <p:sp>
        <p:nvSpPr>
          <p:cNvPr id="4" name="Rectangle 3"/>
          <p:cNvSpPr/>
          <p:nvPr/>
        </p:nvSpPr>
        <p:spPr>
          <a:xfrm>
            <a:off x="605118" y="1775012"/>
            <a:ext cx="7570694" cy="1015663"/>
          </a:xfrm>
          <a:prstGeom prst="rect">
            <a:avLst/>
          </a:prstGeom>
        </p:spPr>
        <p:txBody>
          <a:bodyPr wrap="square">
            <a:spAutoFit/>
          </a:bodyPr>
          <a:lstStyle/>
          <a:p>
            <a:endParaRPr lang="en-US" sz="6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341" y="1262483"/>
            <a:ext cx="5859182" cy="329579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0280" y="3015364"/>
            <a:ext cx="5880320" cy="3309780"/>
          </a:xfrm>
          <a:prstGeom prst="rect">
            <a:avLst/>
          </a:prstGeom>
        </p:spPr>
      </p:pic>
    </p:spTree>
    <p:extLst>
      <p:ext uri="{BB962C8B-B14F-4D97-AF65-F5344CB8AC3E}">
        <p14:creationId xmlns:p14="http://schemas.microsoft.com/office/powerpoint/2010/main" val="2329038806"/>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510241" y="427222"/>
            <a:ext cx="8303559" cy="833438"/>
          </a:xfrm>
          <a:prstGeom prst="rect">
            <a:avLst/>
          </a:prstGeom>
        </p:spPr>
        <p:txBody>
          <a:bodyPr lIns="91425" tIns="91425" rIns="91425" bIns="91425" anchor="b" anchorCtr="0">
            <a:noAutofit/>
          </a:bodyPr>
          <a:lstStyle/>
          <a:p>
            <a:pPr>
              <a:spcBef>
                <a:spcPts val="0"/>
              </a:spcBef>
              <a:buNone/>
            </a:pPr>
            <a:r>
              <a:rPr lang="en" sz="4000" dirty="0"/>
              <a:t>ABC Example:  El Nino Detection</a:t>
            </a:r>
          </a:p>
        </p:txBody>
      </p:sp>
      <p:sp>
        <p:nvSpPr>
          <p:cNvPr id="4" name="Rectangle 3"/>
          <p:cNvSpPr/>
          <p:nvPr/>
        </p:nvSpPr>
        <p:spPr>
          <a:xfrm>
            <a:off x="605118" y="1775012"/>
            <a:ext cx="7570694" cy="1015663"/>
          </a:xfrm>
          <a:prstGeom prst="rect">
            <a:avLst/>
          </a:prstGeom>
        </p:spPr>
        <p:txBody>
          <a:bodyPr wrap="square">
            <a:spAutoFit/>
          </a:bodyPr>
          <a:lstStyle/>
          <a:p>
            <a:endParaRPr lang="en-US" sz="6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9887" y="1260660"/>
            <a:ext cx="6736984" cy="5052737"/>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3929" y="5002306"/>
            <a:ext cx="3760071" cy="1453749"/>
          </a:xfrm>
          <a:prstGeom prst="rect">
            <a:avLst/>
          </a:prstGeom>
        </p:spPr>
      </p:pic>
    </p:spTree>
    <p:extLst>
      <p:ext uri="{BB962C8B-B14F-4D97-AF65-F5344CB8AC3E}">
        <p14:creationId xmlns:p14="http://schemas.microsoft.com/office/powerpoint/2010/main" val="2900671561"/>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3548" y="1607483"/>
            <a:ext cx="5290857" cy="5290857"/>
          </a:xfrm>
          <a:prstGeom prst="rect">
            <a:avLst/>
          </a:prstGeom>
        </p:spPr>
      </p:pic>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Cloudificaiton is cool but how?</a:t>
            </a:r>
          </a:p>
        </p:txBody>
      </p:sp>
      <p:sp>
        <p:nvSpPr>
          <p:cNvPr id="4" name="Rectangle 3"/>
          <p:cNvSpPr/>
          <p:nvPr/>
        </p:nvSpPr>
        <p:spPr>
          <a:xfrm>
            <a:off x="605118" y="1775012"/>
            <a:ext cx="8081682" cy="2585323"/>
          </a:xfrm>
          <a:prstGeom prst="rect">
            <a:avLst/>
          </a:prstGeom>
        </p:spPr>
        <p:txBody>
          <a:bodyPr wrap="square">
            <a:spAutoFit/>
          </a:bodyPr>
          <a:lstStyle/>
          <a:p>
            <a:endParaRPr lang="en-US" sz="3600" dirty="0"/>
          </a:p>
          <a:p>
            <a:endParaRPr lang="en-US" sz="3600" dirty="0"/>
          </a:p>
          <a:p>
            <a:r>
              <a:rPr lang="en-US" sz="3600" dirty="0"/>
              <a:t>Use</a:t>
            </a:r>
          </a:p>
          <a:p>
            <a:r>
              <a:rPr lang="en-US" sz="5400" dirty="0"/>
              <a:t>HDF4 File Content Map.</a:t>
            </a:r>
          </a:p>
        </p:txBody>
      </p:sp>
      <p:sp>
        <p:nvSpPr>
          <p:cNvPr id="6" name="TextBox 5"/>
          <p:cNvSpPr txBox="1"/>
          <p:nvPr/>
        </p:nvSpPr>
        <p:spPr>
          <a:xfrm>
            <a:off x="2202101" y="5694094"/>
            <a:ext cx="681597" cy="307777"/>
          </a:xfrm>
          <a:prstGeom prst="rect">
            <a:avLst/>
          </a:prstGeom>
          <a:noFill/>
        </p:spPr>
        <p:txBody>
          <a:bodyPr wrap="none" rtlCol="0">
            <a:spAutoFit/>
          </a:bodyPr>
          <a:lstStyle/>
          <a:p>
            <a:r>
              <a:rPr lang="en-US" dirty="0"/>
              <a:t>Group</a:t>
            </a:r>
          </a:p>
        </p:txBody>
      </p:sp>
      <p:sp>
        <p:nvSpPr>
          <p:cNvPr id="8" name="TextBox 7"/>
          <p:cNvSpPr txBox="1"/>
          <p:nvPr/>
        </p:nvSpPr>
        <p:spPr>
          <a:xfrm>
            <a:off x="3904129" y="5686618"/>
            <a:ext cx="612668" cy="307777"/>
          </a:xfrm>
          <a:prstGeom prst="rect">
            <a:avLst/>
          </a:prstGeom>
          <a:noFill/>
        </p:spPr>
        <p:txBody>
          <a:bodyPr wrap="none" rtlCol="0">
            <a:spAutoFit/>
          </a:bodyPr>
          <a:lstStyle/>
          <a:p>
            <a:r>
              <a:rPr lang="en-US" dirty="0"/>
              <a:t>Array</a:t>
            </a:r>
          </a:p>
        </p:txBody>
      </p:sp>
      <p:sp>
        <p:nvSpPr>
          <p:cNvPr id="9" name="TextBox 8"/>
          <p:cNvSpPr txBox="1"/>
          <p:nvPr/>
        </p:nvSpPr>
        <p:spPr>
          <a:xfrm>
            <a:off x="2771360" y="2378641"/>
            <a:ext cx="631904" cy="307777"/>
          </a:xfrm>
          <a:prstGeom prst="rect">
            <a:avLst/>
          </a:prstGeom>
          <a:noFill/>
        </p:spPr>
        <p:txBody>
          <a:bodyPr wrap="none" rtlCol="0">
            <a:spAutoFit/>
          </a:bodyPr>
          <a:lstStyle/>
          <a:p>
            <a:r>
              <a:rPr lang="en-US" dirty="0"/>
              <a:t>Table</a:t>
            </a:r>
          </a:p>
        </p:txBody>
      </p:sp>
      <p:sp>
        <p:nvSpPr>
          <p:cNvPr id="10" name="TextBox 9"/>
          <p:cNvSpPr txBox="1"/>
          <p:nvPr/>
        </p:nvSpPr>
        <p:spPr>
          <a:xfrm>
            <a:off x="3546500" y="4790164"/>
            <a:ext cx="851515" cy="307777"/>
          </a:xfrm>
          <a:prstGeom prst="rect">
            <a:avLst/>
          </a:prstGeom>
          <a:noFill/>
        </p:spPr>
        <p:txBody>
          <a:bodyPr wrap="none" rtlCol="0">
            <a:spAutoFit/>
          </a:bodyPr>
          <a:lstStyle/>
          <a:p>
            <a:r>
              <a:rPr lang="en-US" dirty="0"/>
              <a:t>Attribute</a:t>
            </a:r>
          </a:p>
        </p:txBody>
      </p:sp>
      <p:sp>
        <p:nvSpPr>
          <p:cNvPr id="11" name="TextBox 10"/>
          <p:cNvSpPr txBox="1"/>
          <p:nvPr/>
        </p:nvSpPr>
        <p:spPr>
          <a:xfrm>
            <a:off x="4091039" y="2378640"/>
            <a:ext cx="742511" cy="307777"/>
          </a:xfrm>
          <a:prstGeom prst="rect">
            <a:avLst/>
          </a:prstGeom>
          <a:noFill/>
        </p:spPr>
        <p:txBody>
          <a:bodyPr wrap="none" rtlCol="0">
            <a:spAutoFit/>
          </a:bodyPr>
          <a:lstStyle/>
          <a:p>
            <a:r>
              <a:rPr lang="en-US" dirty="0"/>
              <a:t>Palette</a:t>
            </a:r>
          </a:p>
        </p:txBody>
      </p:sp>
    </p:spTree>
    <p:extLst>
      <p:ext uri="{BB962C8B-B14F-4D97-AF65-F5344CB8AC3E}">
        <p14:creationId xmlns:p14="http://schemas.microsoft.com/office/powerpoint/2010/main" val="1521799082"/>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What is HDF4 Map?</a:t>
            </a:r>
          </a:p>
        </p:txBody>
      </p:sp>
      <p:sp>
        <p:nvSpPr>
          <p:cNvPr id="3" name="Rectangle 2"/>
          <p:cNvSpPr/>
          <p:nvPr/>
        </p:nvSpPr>
        <p:spPr>
          <a:xfrm>
            <a:off x="528142" y="1275071"/>
            <a:ext cx="7707506" cy="461665"/>
          </a:xfrm>
          <a:prstGeom prst="rect">
            <a:avLst/>
          </a:prstGeom>
        </p:spPr>
        <p:txBody>
          <a:bodyPr wrap="none">
            <a:spAutoFit/>
          </a:bodyPr>
          <a:lstStyle/>
          <a:p>
            <a:pPr lvl="0"/>
            <a:r>
              <a:rPr lang="en" sz="2400" dirty="0">
                <a:latin typeface="Avenir Heavy"/>
              </a:rPr>
              <a:t>XML (ASCII) file that </a:t>
            </a:r>
            <a:r>
              <a:rPr lang="en-US" sz="2400" dirty="0">
                <a:latin typeface="Avenir Heavy"/>
              </a:rPr>
              <a:t>map</a:t>
            </a:r>
            <a:r>
              <a:rPr lang="en" sz="2400" dirty="0">
                <a:latin typeface="Avenir Heavy"/>
              </a:rPr>
              <a:t>s the content </a:t>
            </a:r>
            <a:r>
              <a:rPr lang="en-US" sz="2400" dirty="0">
                <a:latin typeface="Avenir Heavy"/>
              </a:rPr>
              <a:t>of binary file. </a:t>
            </a:r>
            <a:endParaRPr lang="en" sz="2400" dirty="0">
              <a:latin typeface="Avenir Heavy"/>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793772"/>
            <a:ext cx="7915642" cy="4453561"/>
          </a:xfrm>
          <a:prstGeom prst="rect">
            <a:avLst/>
          </a:prstGeom>
        </p:spPr>
      </p:pic>
      <p:sp>
        <p:nvSpPr>
          <p:cNvPr id="4" name="TextBox 3"/>
          <p:cNvSpPr txBox="1"/>
          <p:nvPr/>
        </p:nvSpPr>
        <p:spPr>
          <a:xfrm>
            <a:off x="528142" y="1832846"/>
            <a:ext cx="7997101" cy="2800766"/>
          </a:xfrm>
          <a:prstGeom prst="rect">
            <a:avLst/>
          </a:prstGeom>
          <a:noFill/>
        </p:spPr>
        <p:txBody>
          <a:bodyPr wrap="none" rtlCol="0">
            <a:spAutoFit/>
          </a:bodyPr>
          <a:lstStyle/>
          <a:p>
            <a:pPr lvl="0"/>
            <a:r>
              <a:rPr lang="en-US" sz="1600" dirty="0">
                <a:latin typeface="Calibri"/>
                <a:cs typeface="Calibri"/>
              </a:rPr>
              <a:t>&lt;h4:Array name="c" path="/a/b/" </a:t>
            </a:r>
            <a:r>
              <a:rPr lang="en-US" sz="1600" dirty="0" err="1">
                <a:latin typeface="Calibri"/>
                <a:cs typeface="Calibri"/>
              </a:rPr>
              <a:t>nDimensions</a:t>
            </a:r>
            <a:r>
              <a:rPr lang="en-US" sz="1600" dirty="0">
                <a:latin typeface="Calibri"/>
                <a:cs typeface="Calibri"/>
              </a:rPr>
              <a:t>="4"&gt;</a:t>
            </a:r>
            <a:br>
              <a:rPr lang="en-US" sz="1600" dirty="0">
                <a:latin typeface="Calibri"/>
                <a:cs typeface="Calibri"/>
              </a:rPr>
            </a:br>
            <a:r>
              <a:rPr lang="en-US" sz="1600" dirty="0">
                <a:latin typeface="Calibri"/>
                <a:cs typeface="Calibri"/>
              </a:rPr>
              <a:t>    &lt;h4:dataDimensionSizes&gt;180 8 32 4&lt;/h4:dataDimensionSizes&gt;</a:t>
            </a:r>
            <a:br>
              <a:rPr lang="en-US" sz="1600" dirty="0">
                <a:latin typeface="Calibri"/>
                <a:cs typeface="Calibri"/>
              </a:rPr>
            </a:br>
            <a:r>
              <a:rPr lang="en-US" sz="1600" dirty="0">
                <a:latin typeface="Calibri"/>
                <a:cs typeface="Calibri"/>
              </a:rPr>
              <a:t>    &lt;h4:chunks&gt;</a:t>
            </a:r>
            <a:br>
              <a:rPr lang="en-US" sz="1600" dirty="0">
                <a:latin typeface="Calibri"/>
                <a:cs typeface="Calibri"/>
              </a:rPr>
            </a:br>
            <a:r>
              <a:rPr lang="en-US" sz="1600" dirty="0">
                <a:latin typeface="Calibri"/>
                <a:cs typeface="Calibri"/>
              </a:rPr>
              <a:t>        &lt;h4:chunkDimensionSizes&gt;1 8 32 4&lt;/h4:chunkDimensionSizes&gt;</a:t>
            </a:r>
            <a:br>
              <a:rPr lang="en-US" sz="1600" dirty="0">
                <a:latin typeface="Calibri"/>
                <a:cs typeface="Calibri"/>
              </a:rPr>
            </a:br>
            <a:r>
              <a:rPr lang="en-US" sz="1600" dirty="0">
                <a:latin typeface="Calibri"/>
                <a:cs typeface="Calibri"/>
              </a:rPr>
              <a:t>        &lt;h4:fillValues value="-9999.000000" </a:t>
            </a:r>
            <a:r>
              <a:rPr lang="en-US" sz="1600" dirty="0" err="1">
                <a:latin typeface="Calibri"/>
                <a:cs typeface="Calibri"/>
              </a:rPr>
              <a:t>chunkPositionInArray</a:t>
            </a:r>
            <a:r>
              <a:rPr lang="en-US" sz="1600" dirty="0">
                <a:latin typeface="Calibri"/>
                <a:cs typeface="Calibri"/>
              </a:rPr>
              <a:t>="[0,0,0,0]"/&gt;</a:t>
            </a:r>
            <a:br>
              <a:rPr lang="en-US" sz="1600" dirty="0">
                <a:latin typeface="Calibri"/>
                <a:cs typeface="Calibri"/>
              </a:rPr>
            </a:br>
            <a:r>
              <a:rPr lang="en-US" sz="1600" dirty="0">
                <a:latin typeface="Calibri"/>
                <a:cs typeface="Calibri"/>
              </a:rPr>
              <a:t>        &lt;h4:byteStream offset="70798703" </a:t>
            </a:r>
            <a:r>
              <a:rPr lang="en-US" sz="1600" dirty="0" err="1">
                <a:latin typeface="Calibri"/>
                <a:cs typeface="Calibri"/>
              </a:rPr>
              <a:t>nBytes</a:t>
            </a:r>
            <a:r>
              <a:rPr lang="en-US" sz="1600" dirty="0">
                <a:latin typeface="Calibri"/>
                <a:cs typeface="Calibri"/>
              </a:rPr>
              <a:t>="2468" </a:t>
            </a:r>
            <a:r>
              <a:rPr lang="en-US" sz="1600" dirty="0" err="1">
                <a:latin typeface="Calibri"/>
                <a:cs typeface="Calibri"/>
              </a:rPr>
              <a:t>chunkPositionInArray</a:t>
            </a:r>
            <a:r>
              <a:rPr lang="en-US" sz="1600" dirty="0">
                <a:latin typeface="Calibri"/>
                <a:cs typeface="Calibri"/>
              </a:rPr>
              <a:t>="[114,0,0,0]"/&gt;</a:t>
            </a:r>
            <a:br>
              <a:rPr lang="en-US" sz="1600" dirty="0">
                <a:latin typeface="Calibri"/>
                <a:cs typeface="Calibri"/>
              </a:rPr>
            </a:br>
            <a:r>
              <a:rPr lang="en-US" sz="1600" dirty="0">
                <a:latin typeface="Calibri"/>
                <a:cs typeface="Calibri"/>
              </a:rPr>
              <a:t>        &lt;h4:byteStream offset="89101024" </a:t>
            </a:r>
            <a:r>
              <a:rPr lang="en-US" sz="1600" dirty="0" err="1">
                <a:latin typeface="Calibri"/>
                <a:cs typeface="Calibri"/>
              </a:rPr>
              <a:t>nBytes</a:t>
            </a:r>
            <a:r>
              <a:rPr lang="en-US" sz="1600" dirty="0">
                <a:latin typeface="Calibri"/>
                <a:cs typeface="Calibri"/>
              </a:rPr>
              <a:t>="32" </a:t>
            </a:r>
            <a:r>
              <a:rPr lang="en-US" sz="1600" dirty="0" err="1">
                <a:latin typeface="Calibri"/>
                <a:cs typeface="Calibri"/>
              </a:rPr>
              <a:t>chunkPositionInArray</a:t>
            </a:r>
            <a:r>
              <a:rPr lang="en-US" sz="1600" dirty="0">
                <a:latin typeface="Calibri"/>
                <a:cs typeface="Calibri"/>
              </a:rPr>
              <a:t>="[172,0,0,0]"/&gt;</a:t>
            </a:r>
            <a:br>
              <a:rPr lang="en-US" sz="1600" dirty="0">
                <a:latin typeface="Calibri"/>
                <a:cs typeface="Calibri"/>
              </a:rPr>
            </a:br>
            <a:r>
              <a:rPr lang="en-US" sz="1600" dirty="0">
                <a:latin typeface="Calibri"/>
                <a:cs typeface="Calibri"/>
              </a:rPr>
              <a:t>        &lt;h4:byteStream offset="89127527" </a:t>
            </a:r>
            <a:r>
              <a:rPr lang="en-US" sz="1600" dirty="0" err="1">
                <a:latin typeface="Calibri"/>
                <a:cs typeface="Calibri"/>
              </a:rPr>
              <a:t>nBytes</a:t>
            </a:r>
            <a:r>
              <a:rPr lang="en-US" sz="1600" dirty="0">
                <a:latin typeface="Calibri"/>
                <a:cs typeface="Calibri"/>
              </a:rPr>
              <a:t>="32" </a:t>
            </a:r>
            <a:r>
              <a:rPr lang="en-US" sz="1600" dirty="0" err="1">
                <a:latin typeface="Calibri"/>
                <a:cs typeface="Calibri"/>
              </a:rPr>
              <a:t>chunkPositionInArray</a:t>
            </a:r>
            <a:r>
              <a:rPr lang="en-US" sz="1600" dirty="0">
                <a:latin typeface="Calibri"/>
                <a:cs typeface="Calibri"/>
              </a:rPr>
              <a:t>="[173,0,0,0]"/&gt;</a:t>
            </a:r>
            <a:br>
              <a:rPr lang="en-US" sz="1600" dirty="0">
                <a:latin typeface="Calibri"/>
                <a:cs typeface="Calibri"/>
              </a:rPr>
            </a:br>
            <a:r>
              <a:rPr lang="en-US" sz="1600" dirty="0">
                <a:latin typeface="Calibri"/>
                <a:cs typeface="Calibri"/>
              </a:rPr>
              <a:t>    &lt;/h4:chunks&gt;</a:t>
            </a:r>
            <a:br>
              <a:rPr lang="en-US" sz="1600" dirty="0">
                <a:latin typeface="Calibri"/>
                <a:cs typeface="Calibri"/>
              </a:rPr>
            </a:br>
            <a:r>
              <a:rPr lang="en-US" sz="1600" dirty="0">
                <a:latin typeface="Calibri"/>
                <a:cs typeface="Calibri"/>
              </a:rPr>
              <a:t>&lt;/h4:Array&gt;</a:t>
            </a:r>
            <a:br>
              <a:rPr lang="en-US" sz="1600" dirty="0">
                <a:latin typeface="Calibri"/>
                <a:cs typeface="Calibri"/>
              </a:rPr>
            </a:br>
            <a:endParaRPr lang="en" sz="1600" dirty="0">
              <a:solidFill>
                <a:schemeClr val="tx1"/>
              </a:solidFill>
              <a:latin typeface="Calibri"/>
              <a:cs typeface="Calibri"/>
            </a:endParaRPr>
          </a:p>
        </p:txBody>
      </p:sp>
    </p:spTree>
    <p:extLst>
      <p:ext uri="{BB962C8B-B14F-4D97-AF65-F5344CB8AC3E}">
        <p14:creationId xmlns:p14="http://schemas.microsoft.com/office/powerpoint/2010/main" val="67313631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It is a map with address</a:t>
            </a:r>
            <a:r>
              <a:rPr lang="en-US" dirty="0"/>
              <a:t>es</a:t>
            </a:r>
            <a:r>
              <a:rPr lang="en" dirty="0"/>
              <a:t>.</a:t>
            </a:r>
            <a:endParaRPr lang="en-US"/>
          </a:p>
        </p:txBody>
      </p:sp>
      <p:sp>
        <p:nvSpPr>
          <p:cNvPr id="4" name="Rectangle 3"/>
          <p:cNvSpPr/>
          <p:nvPr/>
        </p:nvSpPr>
        <p:spPr>
          <a:xfrm>
            <a:off x="457200" y="1551563"/>
            <a:ext cx="8229600" cy="2677656"/>
          </a:xfrm>
          <a:prstGeom prst="rect">
            <a:avLst/>
          </a:prstGeom>
        </p:spPr>
        <p:txBody>
          <a:bodyPr wrap="square">
            <a:spAutoFit/>
          </a:bodyPr>
          <a:lstStyle/>
          <a:p>
            <a:r>
              <a:rPr lang="en-US"/>
              <a:t>&lt;h4:Array name="c" path="/a/b/" nDimensions="4"&gt;</a:t>
            </a:r>
            <a:br>
              <a:rPr lang="en-US"/>
            </a:br>
            <a:r>
              <a:rPr lang="en-US"/>
              <a:t>    &lt;h4:dataDimensionSizes&gt;180 8 32 4&lt;/h4:dataDimensionSizes&gt;</a:t>
            </a:r>
            <a:br>
              <a:rPr lang="en-US"/>
            </a:br>
            <a:r>
              <a:rPr lang="en-US"/>
              <a:t>    &lt;h4:chunks&gt;</a:t>
            </a:r>
            <a:br>
              <a:rPr lang="en-US"/>
            </a:br>
            <a:r>
              <a:rPr lang="en-US"/>
              <a:t>        &lt;h4:chunkDimensionSizes&gt;1 8 32 4&lt;/h4:chunkDimensionSizes&gt;</a:t>
            </a:r>
            <a:br>
              <a:rPr lang="en-US"/>
            </a:br>
            <a:r>
              <a:rPr lang="en-US"/>
              <a:t>        &lt;h4:fillValues value="-9999.000000" chunkPositionInArray="[0,0,0,0]"/&gt;</a:t>
            </a:r>
            <a:br>
              <a:rPr lang="en-US"/>
            </a:br>
            <a:r>
              <a:rPr lang="en-US"/>
              <a:t>        …</a:t>
            </a:r>
          </a:p>
          <a:p>
            <a:r>
              <a:rPr lang="en-US"/>
              <a:t>        &lt;h4:byteStream offset="70798703" nBytes="2468" chunkPositionInArray="[114,0,0,0]"/&gt;</a:t>
            </a:r>
            <a:br>
              <a:rPr lang="en-US"/>
            </a:br>
            <a:r>
              <a:rPr lang="en-US"/>
              <a:t>        &lt;h4:byteStream offset="89101024" nBytes="32" chunkPositionInArray="[172,0,0,0]"/&gt;</a:t>
            </a:r>
            <a:br>
              <a:rPr lang="en-US"/>
            </a:br>
            <a:r>
              <a:rPr lang="en-US"/>
              <a:t>        &lt;h4:byteStream offset="89127527" nBytes="32" chunkPositionInArray="[173,0,0,0]"/&gt;</a:t>
            </a:r>
            <a:br>
              <a:rPr lang="en-US"/>
            </a:br>
            <a:r>
              <a:rPr lang="en-US"/>
              <a:t>    &lt;/h4:chunks&gt;</a:t>
            </a:r>
            <a:br>
              <a:rPr lang="en-US"/>
            </a:br>
            <a:r>
              <a:rPr lang="en-US"/>
              <a:t>&lt;/h4:Array&gt;</a:t>
            </a:r>
            <a:br>
              <a:rPr lang="en-US"/>
            </a:br>
            <a:endParaRPr lang="en-US"/>
          </a:p>
        </p:txBody>
      </p:sp>
      <p:sp>
        <p:nvSpPr>
          <p:cNvPr id="5" name="Rectangle 4"/>
          <p:cNvSpPr/>
          <p:nvPr/>
        </p:nvSpPr>
        <p:spPr>
          <a:xfrm>
            <a:off x="2222459" y="2789810"/>
            <a:ext cx="2762874" cy="803843"/>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735015" y="2783055"/>
            <a:ext cx="3157645" cy="803843"/>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5098688" y="3663098"/>
            <a:ext cx="2430298" cy="369332"/>
          </a:xfrm>
          <a:prstGeom prst="rect">
            <a:avLst/>
          </a:prstGeom>
          <a:noFill/>
        </p:spPr>
        <p:txBody>
          <a:bodyPr wrap="none" rtlCol="0">
            <a:spAutoFit/>
          </a:bodyPr>
          <a:lstStyle/>
          <a:p>
            <a:r>
              <a:rPr lang="en-US" sz="1800"/>
              <a:t>Addresses in the data</a:t>
            </a:r>
          </a:p>
        </p:txBody>
      </p:sp>
      <p:sp>
        <p:nvSpPr>
          <p:cNvPr id="8" name="TextBox 7"/>
          <p:cNvSpPr txBox="1"/>
          <p:nvPr/>
        </p:nvSpPr>
        <p:spPr>
          <a:xfrm>
            <a:off x="2465842" y="3663098"/>
            <a:ext cx="2276109" cy="369332"/>
          </a:xfrm>
          <a:prstGeom prst="rect">
            <a:avLst/>
          </a:prstGeom>
          <a:noFill/>
        </p:spPr>
        <p:txBody>
          <a:bodyPr wrap="none" rtlCol="0">
            <a:spAutoFit/>
          </a:bodyPr>
          <a:lstStyle/>
          <a:p>
            <a:r>
              <a:rPr lang="en-US" sz="1800"/>
              <a:t>Addresses in the file</a:t>
            </a:r>
          </a:p>
        </p:txBody>
      </p:sp>
    </p:spTree>
    <p:extLst>
      <p:ext uri="{BB962C8B-B14F-4D97-AF65-F5344CB8AC3E}">
        <p14:creationId xmlns:p14="http://schemas.microsoft.com/office/powerpoint/2010/main" val="310971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9" presetClass="exit" presetSubtype="0" fill="hold" grpId="1" nodeType="withEffect">
                                  <p:stCondLst>
                                    <p:cond delay="0"/>
                                  </p:stCondLst>
                                  <p:childTnLst>
                                    <p:animEffect transition="out" filter="dissolv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9" presetClass="exit" presetSubtype="0" fill="hold" grpId="1" nodeType="withEffect">
                                  <p:stCondLst>
                                    <p:cond delay="0"/>
                                  </p:stCondLst>
                                  <p:childTnLst>
                                    <p:animEffect transition="out" filter="dissolv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7" grpId="0"/>
      <p:bldP spid="7" grpId="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 name="Rectangle 8"/>
          <p:cNvSpPr/>
          <p:nvPr/>
        </p:nvSpPr>
        <p:spPr>
          <a:xfrm>
            <a:off x="449263" y="2251657"/>
            <a:ext cx="8229600" cy="2677656"/>
          </a:xfrm>
          <a:prstGeom prst="rect">
            <a:avLst/>
          </a:prstGeom>
        </p:spPr>
        <p:txBody>
          <a:bodyPr wrap="square">
            <a:spAutoFit/>
          </a:bodyPr>
          <a:lstStyle/>
          <a:p>
            <a:r>
              <a:rPr lang="en-US"/>
              <a:t>&lt;h4:Array name="c" path="/a/b/" nDimensions="4"&gt;</a:t>
            </a:r>
            <a:br>
              <a:rPr lang="en-US"/>
            </a:br>
            <a:r>
              <a:rPr lang="en-US"/>
              <a:t>    &lt;h4:dataDimensionSizes&gt;180 8 32 4&lt;/h4:dataDimensionSizes&gt;</a:t>
            </a:r>
            <a:br>
              <a:rPr lang="en-US"/>
            </a:br>
            <a:r>
              <a:rPr lang="en-US"/>
              <a:t>    &lt;h4:chunks&gt;</a:t>
            </a:r>
            <a:br>
              <a:rPr lang="en-US"/>
            </a:br>
            <a:r>
              <a:rPr lang="en-US"/>
              <a:t>        &lt;h4:chunkDimensionSizes&gt;1 8 32 4&lt;/h4:chunkDimensionSizes&gt;</a:t>
            </a:r>
            <a:br>
              <a:rPr lang="en-US"/>
            </a:br>
            <a:r>
              <a:rPr lang="en-US"/>
              <a:t>        &lt;h4:</a:t>
            </a:r>
            <a:r>
              <a:rPr lang="en-US">
                <a:solidFill>
                  <a:srgbClr val="FF0000"/>
                </a:solidFill>
              </a:rPr>
              <a:t>fillValues</a:t>
            </a:r>
            <a:r>
              <a:rPr lang="en-US"/>
              <a:t> value="-9999.000000" chunkPositionInArray="[0,0,0,0]"/&gt;</a:t>
            </a:r>
            <a:br>
              <a:rPr lang="en-US"/>
            </a:br>
            <a:r>
              <a:rPr lang="en-US"/>
              <a:t>        …</a:t>
            </a:r>
          </a:p>
          <a:p>
            <a:r>
              <a:rPr lang="en-US"/>
              <a:t>        &lt;h4:byteStream offset="70798703" nBytes="2468" chunkPositionInArray="[114,0,0,0]"/&gt;</a:t>
            </a:r>
            <a:br>
              <a:rPr lang="en-US"/>
            </a:br>
            <a:r>
              <a:rPr lang="en-US"/>
              <a:t>        &lt;h4:byteStream offset="89101024" nBytes="32" chunkPositionInArray="[172,0,0,0]"/&gt;</a:t>
            </a:r>
            <a:br>
              <a:rPr lang="en-US"/>
            </a:br>
            <a:r>
              <a:rPr lang="en-US"/>
              <a:t>        &lt;h4:byteStream offset="89127527" nBytes="32" chunkPositionInArray="[173,0,0,0]"/&gt;</a:t>
            </a:r>
            <a:br>
              <a:rPr lang="en-US"/>
            </a:br>
            <a:r>
              <a:rPr lang="en-US"/>
              <a:t>    &lt;/h4:chunks&gt;</a:t>
            </a:r>
            <a:br>
              <a:rPr lang="en-US"/>
            </a:br>
            <a:r>
              <a:rPr lang="en-US"/>
              <a:t>&lt;/h4:Array&gt;</a:t>
            </a:r>
            <a:br>
              <a:rPr lang="en-US"/>
            </a:br>
            <a:endParaRPr lang="en-US"/>
          </a:p>
        </p:txBody>
      </p:sp>
      <p:sp>
        <p:nvSpPr>
          <p:cNvPr id="95" name="Shape 95"/>
          <p:cNvSpPr txBox="1">
            <a:spLocks noGrp="1"/>
          </p:cNvSpPr>
          <p:nvPr>
            <p:ph type="title"/>
          </p:nvPr>
        </p:nvSpPr>
        <p:spPr>
          <a:xfrm>
            <a:off x="457200" y="364769"/>
            <a:ext cx="8472150" cy="708364"/>
          </a:xfrm>
          <a:prstGeom prst="rect">
            <a:avLst/>
          </a:prstGeom>
        </p:spPr>
        <p:txBody>
          <a:bodyPr lIns="91425" tIns="91425" rIns="91425" bIns="91425" anchor="b" anchorCtr="0">
            <a:noAutofit/>
          </a:bodyPr>
          <a:lstStyle/>
          <a:p>
            <a:pPr>
              <a:spcBef>
                <a:spcPts val="0"/>
              </a:spcBef>
              <a:buNone/>
            </a:pPr>
            <a:r>
              <a:rPr lang="en" dirty="0"/>
              <a:t>Byte size in map is quite useful.</a:t>
            </a:r>
          </a:p>
        </p:txBody>
      </p:sp>
      <p:sp>
        <p:nvSpPr>
          <p:cNvPr id="3" name="Rectangle 2"/>
          <p:cNvSpPr/>
          <p:nvPr/>
        </p:nvSpPr>
        <p:spPr>
          <a:xfrm>
            <a:off x="467347" y="1161776"/>
            <a:ext cx="6458882" cy="492443"/>
          </a:xfrm>
          <a:prstGeom prst="rect">
            <a:avLst/>
          </a:prstGeom>
        </p:spPr>
        <p:txBody>
          <a:bodyPr wrap="none">
            <a:spAutoFit/>
          </a:bodyPr>
          <a:lstStyle/>
          <a:p>
            <a:pPr lvl="0">
              <a:lnSpc>
                <a:spcPct val="110000"/>
              </a:lnSpc>
            </a:pPr>
            <a:r>
              <a:rPr lang="en-US" sz="2400" dirty="0">
                <a:latin typeface="Avenir Heavy"/>
              </a:rPr>
              <a:t>Bigger chunks  may have more information. </a:t>
            </a:r>
            <a:endParaRPr lang="en" sz="2400" dirty="0">
              <a:latin typeface="Avenir Heavy"/>
            </a:endParaRPr>
          </a:p>
        </p:txBody>
      </p:sp>
      <p:cxnSp>
        <p:nvCxnSpPr>
          <p:cNvPr id="13" name="Shape 94"/>
          <p:cNvCxnSpPr/>
          <p:nvPr/>
        </p:nvCxnSpPr>
        <p:spPr>
          <a:xfrm>
            <a:off x="4816454" y="3762527"/>
            <a:ext cx="1428471" cy="1242078"/>
          </a:xfrm>
          <a:prstGeom prst="straightConnector1">
            <a:avLst/>
          </a:prstGeom>
          <a:noFill/>
          <a:ln w="9525" cap="flat" cmpd="sng">
            <a:solidFill>
              <a:schemeClr val="dk2"/>
            </a:solidFill>
            <a:prstDash val="solid"/>
            <a:round/>
            <a:headEnd type="triangle" w="lg" len="lg"/>
            <a:tailEnd type="none" w="lg" len="lg"/>
          </a:ln>
        </p:spPr>
      </p:cxnSp>
      <p:sp>
        <p:nvSpPr>
          <p:cNvPr id="14" name="Shape 95"/>
          <p:cNvSpPr/>
          <p:nvPr/>
        </p:nvSpPr>
        <p:spPr>
          <a:xfrm>
            <a:off x="6464401" y="2161411"/>
            <a:ext cx="1860899" cy="909000"/>
          </a:xfrm>
          <a:prstGeom prst="roundRect">
            <a:avLst>
              <a:gd name="adj" fmla="val 16667"/>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lvl="0" rtl="0">
              <a:spcBef>
                <a:spcPts val="0"/>
              </a:spcBef>
              <a:buNone/>
            </a:pPr>
            <a:r>
              <a:rPr lang="en" sz="2400" dirty="0"/>
              <a:t>Nothing interesting</a:t>
            </a:r>
          </a:p>
        </p:txBody>
      </p:sp>
      <p:cxnSp>
        <p:nvCxnSpPr>
          <p:cNvPr id="15" name="Shape 96"/>
          <p:cNvCxnSpPr>
            <a:endCxn id="14" idx="1"/>
          </p:cNvCxnSpPr>
          <p:nvPr/>
        </p:nvCxnSpPr>
        <p:spPr>
          <a:xfrm flipV="1">
            <a:off x="2044477" y="2615911"/>
            <a:ext cx="4419924" cy="644180"/>
          </a:xfrm>
          <a:prstGeom prst="straightConnector1">
            <a:avLst/>
          </a:prstGeom>
          <a:noFill/>
          <a:ln w="9525" cap="flat" cmpd="sng">
            <a:solidFill>
              <a:schemeClr val="dk2"/>
            </a:solidFill>
            <a:prstDash val="solid"/>
            <a:round/>
            <a:headEnd type="triangle" w="lg" len="lg"/>
            <a:tailEnd type="none" w="lg" len="lg"/>
          </a:ln>
        </p:spPr>
      </p:cxnSp>
      <p:sp>
        <p:nvSpPr>
          <p:cNvPr id="16" name="Shape 97"/>
          <p:cNvSpPr/>
          <p:nvPr/>
        </p:nvSpPr>
        <p:spPr>
          <a:xfrm>
            <a:off x="6257994" y="4663385"/>
            <a:ext cx="2576346" cy="1428054"/>
          </a:xfrm>
          <a:prstGeom prst="roundRect">
            <a:avLst>
              <a:gd name="adj" fmla="val 16667"/>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lvl="0" rtl="0">
              <a:spcBef>
                <a:spcPts val="0"/>
              </a:spcBef>
              <a:buNone/>
            </a:pPr>
            <a:r>
              <a:rPr lang="en" sz="2400" dirty="0"/>
              <a:t>This chunk may have useful information.</a:t>
            </a:r>
            <a:endParaRPr lang="en-US" sz="2400" dirty="0"/>
          </a:p>
        </p:txBody>
      </p:sp>
      <p:cxnSp>
        <p:nvCxnSpPr>
          <p:cNvPr id="17" name="Shape 94"/>
          <p:cNvCxnSpPr/>
          <p:nvPr/>
        </p:nvCxnSpPr>
        <p:spPr>
          <a:xfrm flipH="1">
            <a:off x="3303290" y="3944912"/>
            <a:ext cx="1168651" cy="873353"/>
          </a:xfrm>
          <a:prstGeom prst="straightConnector1">
            <a:avLst/>
          </a:prstGeom>
          <a:noFill/>
          <a:ln w="9525" cap="flat" cmpd="sng">
            <a:solidFill>
              <a:schemeClr val="dk2"/>
            </a:solidFill>
            <a:prstDash val="solid"/>
            <a:round/>
            <a:headEnd type="triangle" w="lg" len="lg"/>
            <a:tailEnd type="none" w="lg" len="lg"/>
          </a:ln>
        </p:spPr>
      </p:cxnSp>
      <p:sp>
        <p:nvSpPr>
          <p:cNvPr id="18" name="Shape 97"/>
          <p:cNvSpPr/>
          <p:nvPr/>
        </p:nvSpPr>
        <p:spPr>
          <a:xfrm>
            <a:off x="2372562" y="4663385"/>
            <a:ext cx="2878026" cy="1558477"/>
          </a:xfrm>
          <a:prstGeom prst="roundRect">
            <a:avLst>
              <a:gd name="adj" fmla="val 16667"/>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lvl="0" rtl="0">
              <a:spcBef>
                <a:spcPts val="0"/>
              </a:spcBef>
              <a:buNone/>
            </a:pPr>
            <a:r>
              <a:rPr lang="en" sz="2400" dirty="0"/>
              <a:t>These chunks may have same information.</a:t>
            </a:r>
            <a:endParaRPr lang="en-US" sz="2400" dirty="0"/>
          </a:p>
        </p:txBody>
      </p:sp>
      <p:cxnSp>
        <p:nvCxnSpPr>
          <p:cNvPr id="19" name="Shape 94"/>
          <p:cNvCxnSpPr/>
          <p:nvPr/>
        </p:nvCxnSpPr>
        <p:spPr>
          <a:xfrm flipH="1">
            <a:off x="3978809" y="4174582"/>
            <a:ext cx="493131" cy="643683"/>
          </a:xfrm>
          <a:prstGeom prst="straightConnector1">
            <a:avLst/>
          </a:prstGeom>
          <a:noFill/>
          <a:ln w="9525" cap="flat" cmpd="sng">
            <a:solidFill>
              <a:schemeClr val="dk2"/>
            </a:solidFill>
            <a:prstDash val="solid"/>
            <a:round/>
            <a:headEnd type="triangle" w="lg" len="lg"/>
            <a:tailEnd type="none" w="lg" len="lg"/>
          </a:ln>
        </p:spPr>
      </p:cxnSp>
    </p:spTree>
    <p:extLst>
      <p:ext uri="{BB962C8B-B14F-4D97-AF65-F5344CB8AC3E}">
        <p14:creationId xmlns:p14="http://schemas.microsoft.com/office/powerpoint/2010/main" val="126070771"/>
      </p:ext>
    </p:extLst>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Run data analytics on maps.</a:t>
            </a:r>
          </a:p>
        </p:txBody>
      </p:sp>
      <p:sp>
        <p:nvSpPr>
          <p:cNvPr id="3" name="Rectangle 2"/>
          <p:cNvSpPr/>
          <p:nvPr/>
        </p:nvSpPr>
        <p:spPr>
          <a:xfrm>
            <a:off x="528142" y="1371181"/>
            <a:ext cx="7770295" cy="492443"/>
          </a:xfrm>
          <a:prstGeom prst="rect">
            <a:avLst/>
          </a:prstGeom>
        </p:spPr>
        <p:txBody>
          <a:bodyPr wrap="none">
            <a:spAutoFit/>
          </a:bodyPr>
          <a:lstStyle/>
          <a:p>
            <a:pPr lvl="0">
              <a:lnSpc>
                <a:spcPct val="110000"/>
              </a:lnSpc>
            </a:pPr>
            <a:r>
              <a:rPr lang="en-US" sz="2400" dirty="0">
                <a:latin typeface="Avenir Heavy"/>
              </a:rPr>
              <a:t>Compute checksum and use Elastic Search &amp; </a:t>
            </a:r>
            <a:r>
              <a:rPr lang="en-US" sz="2400" dirty="0" err="1">
                <a:latin typeface="Avenir Heavy"/>
              </a:rPr>
              <a:t>Kibana</a:t>
            </a:r>
            <a:r>
              <a:rPr lang="en-US" sz="2400" dirty="0">
                <a:latin typeface="Avenir Heavy"/>
              </a:rPr>
              <a:t>.</a:t>
            </a:r>
            <a:endParaRPr lang="en" sz="2400" dirty="0">
              <a:latin typeface="Avenir Heavy"/>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508" y="2038583"/>
            <a:ext cx="5928634" cy="405070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0431" y="3474592"/>
            <a:ext cx="3048006" cy="1045466"/>
          </a:xfrm>
          <a:prstGeom prst="rect">
            <a:avLst/>
          </a:prstGeom>
        </p:spPr>
      </p:pic>
      <p:sp>
        <p:nvSpPr>
          <p:cNvPr id="5" name="TextBox 4"/>
          <p:cNvSpPr txBox="1"/>
          <p:nvPr/>
        </p:nvSpPr>
        <p:spPr>
          <a:xfrm>
            <a:off x="2904734" y="3166815"/>
            <a:ext cx="1951012" cy="523220"/>
          </a:xfrm>
          <a:prstGeom prst="rect">
            <a:avLst/>
          </a:prstGeom>
          <a:noFill/>
        </p:spPr>
        <p:txBody>
          <a:bodyPr wrap="none" rtlCol="0">
            <a:spAutoFit/>
          </a:bodyPr>
          <a:lstStyle/>
          <a:p>
            <a:r>
              <a:rPr lang="en-US"/>
              <a:t>Frequency distribution </a:t>
            </a:r>
          </a:p>
          <a:p>
            <a:r>
              <a:rPr lang="en-US"/>
              <a:t>of checksums</a:t>
            </a:r>
          </a:p>
        </p:txBody>
      </p:sp>
    </p:spTree>
    <p:extLst>
      <p:ext uri="{BB962C8B-B14F-4D97-AF65-F5344CB8AC3E}">
        <p14:creationId xmlns:p14="http://schemas.microsoft.com/office/powerpoint/2010/main" val="1258338300"/>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dirty="0"/>
              <a:t>Some chunks are repeated.</a:t>
            </a:r>
          </a:p>
        </p:txBody>
      </p:sp>
      <p:sp>
        <p:nvSpPr>
          <p:cNvPr id="5" name="Rectangle 4"/>
          <p:cNvSpPr/>
          <p:nvPr/>
        </p:nvSpPr>
        <p:spPr>
          <a:xfrm>
            <a:off x="689506" y="1417638"/>
            <a:ext cx="7318474" cy="461665"/>
          </a:xfrm>
          <a:prstGeom prst="rect">
            <a:avLst/>
          </a:prstGeom>
        </p:spPr>
        <p:txBody>
          <a:bodyPr wrap="none">
            <a:spAutoFit/>
          </a:bodyPr>
          <a:lstStyle/>
          <a:p>
            <a:pPr lvl="0"/>
            <a:r>
              <a:rPr lang="en-US" sz="2400" dirty="0">
                <a:latin typeface="Avenir Heavy"/>
              </a:rPr>
              <a:t>A single HDF4 file has 160+ chunks of same data.</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001" t="10667" r="6182" b="22752"/>
          <a:stretch/>
        </p:blipFill>
        <p:spPr>
          <a:xfrm>
            <a:off x="536226" y="2276430"/>
            <a:ext cx="8062757" cy="3951668"/>
          </a:xfrm>
          <a:prstGeom prst="rect">
            <a:avLst/>
          </a:prstGeom>
          <a:solidFill>
            <a:schemeClr val="accent3">
              <a:lumMod val="75000"/>
            </a:schemeClr>
          </a:solidFill>
          <a:ln>
            <a:solidFill>
              <a:schemeClr val="tx1"/>
            </a:solidFill>
          </a:ln>
        </p:spPr>
      </p:pic>
      <p:sp>
        <p:nvSpPr>
          <p:cNvPr id="4" name="Oval 3"/>
          <p:cNvSpPr/>
          <p:nvPr/>
        </p:nvSpPr>
        <p:spPr>
          <a:xfrm>
            <a:off x="2891117" y="3069979"/>
            <a:ext cx="537882" cy="403412"/>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Left Arrow 1"/>
          <p:cNvSpPr/>
          <p:nvPr/>
        </p:nvSpPr>
        <p:spPr>
          <a:xfrm>
            <a:off x="3884237" y="2924908"/>
            <a:ext cx="2573729" cy="1898151"/>
          </a:xfrm>
          <a:prstGeom prst="leftArrow">
            <a:avLst>
              <a:gd name="adj1" fmla="val 50000"/>
              <a:gd name="adj2" fmla="val 49644"/>
            </a:avLst>
          </a:prstGeom>
          <a:solidFill>
            <a:schemeClr val="accent3">
              <a:lumMod val="75000"/>
            </a:scheme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a:t>Chunks with the same checksum have the same data</a:t>
            </a:r>
          </a:p>
        </p:txBody>
      </p:sp>
    </p:spTree>
    <p:extLst>
      <p:ext uri="{BB962C8B-B14F-4D97-AF65-F5344CB8AC3E}">
        <p14:creationId xmlns:p14="http://schemas.microsoft.com/office/powerpoint/2010/main" val="1675737393"/>
      </p:ext>
    </p:extLst>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5" t="10802" r="8875" b="18708"/>
          <a:stretch/>
        </p:blipFill>
        <p:spPr>
          <a:xfrm>
            <a:off x="591348" y="1440228"/>
            <a:ext cx="8133594" cy="4995333"/>
          </a:xfrm>
          <a:prstGeom prst="rect">
            <a:avLst/>
          </a:prstGeom>
          <a:ln>
            <a:solidFill>
              <a:schemeClr val="tx1"/>
            </a:solidFill>
          </a:ln>
        </p:spPr>
      </p:pic>
      <p:sp>
        <p:nvSpPr>
          <p:cNvPr id="95" name="Shape 95"/>
          <p:cNvSpPr txBox="1">
            <a:spLocks noGrp="1"/>
          </p:cNvSpPr>
          <p:nvPr>
            <p:ph type="title"/>
          </p:nvPr>
        </p:nvSpPr>
        <p:spPr>
          <a:xfrm>
            <a:off x="364015" y="233502"/>
            <a:ext cx="8727141" cy="789424"/>
          </a:xfrm>
          <a:prstGeom prst="rect">
            <a:avLst/>
          </a:prstGeom>
        </p:spPr>
        <p:txBody>
          <a:bodyPr lIns="91425" tIns="91425" rIns="91425" bIns="91425" anchor="b" anchorCtr="0">
            <a:noAutofit/>
          </a:bodyPr>
          <a:lstStyle/>
          <a:p>
            <a:pPr>
              <a:spcBef>
                <a:spcPts val="0"/>
              </a:spcBef>
              <a:buNone/>
            </a:pPr>
            <a:r>
              <a:rPr lang="en" dirty="0"/>
              <a:t>At collection level, it scales up.</a:t>
            </a:r>
            <a:endParaRPr lang="en-US" dirty="0"/>
          </a:p>
        </p:txBody>
      </p:sp>
      <p:sp>
        <p:nvSpPr>
          <p:cNvPr id="5" name="Rectangle 4"/>
          <p:cNvSpPr/>
          <p:nvPr/>
        </p:nvSpPr>
        <p:spPr>
          <a:xfrm>
            <a:off x="350189" y="978563"/>
            <a:ext cx="8674826" cy="461665"/>
          </a:xfrm>
          <a:prstGeom prst="rect">
            <a:avLst/>
          </a:prstGeom>
        </p:spPr>
        <p:txBody>
          <a:bodyPr wrap="none">
            <a:spAutoFit/>
          </a:bodyPr>
          <a:lstStyle/>
          <a:p>
            <a:pPr lvl="0"/>
            <a:r>
              <a:rPr lang="en-US" sz="2400" dirty="0">
                <a:latin typeface="Avenir Heavy"/>
              </a:rPr>
              <a:t>Hundreds of HDF4 files have the 16K chunks of same data.</a:t>
            </a:r>
          </a:p>
        </p:txBody>
      </p:sp>
      <p:sp>
        <p:nvSpPr>
          <p:cNvPr id="6" name="Oval 5"/>
          <p:cNvSpPr/>
          <p:nvPr/>
        </p:nvSpPr>
        <p:spPr>
          <a:xfrm>
            <a:off x="878069" y="2583620"/>
            <a:ext cx="537882" cy="403412"/>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8177564"/>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239994"/>
            <a:ext cx="8229600" cy="1143000"/>
          </a:xfrm>
          <a:prstGeom prst="rect">
            <a:avLst/>
          </a:prstGeom>
        </p:spPr>
        <p:txBody>
          <a:bodyPr lIns="91425" tIns="91425" rIns="91425" bIns="91425" anchor="b" anchorCtr="0">
            <a:noAutofit/>
          </a:bodyPr>
          <a:lstStyle/>
          <a:p>
            <a:pPr>
              <a:spcBef>
                <a:spcPts val="0"/>
              </a:spcBef>
              <a:buNone/>
            </a:pPr>
            <a:r>
              <a:rPr lang="en" dirty="0"/>
              <a:t>Elastic search with maps</a:t>
            </a:r>
          </a:p>
        </p:txBody>
      </p:sp>
      <p:sp>
        <p:nvSpPr>
          <p:cNvPr id="5" name="Rectangle 4"/>
          <p:cNvSpPr/>
          <p:nvPr/>
        </p:nvSpPr>
        <p:spPr>
          <a:xfrm>
            <a:off x="339883" y="1692454"/>
            <a:ext cx="3210142" cy="1200328"/>
          </a:xfrm>
          <a:prstGeom prst="rect">
            <a:avLst/>
          </a:prstGeom>
        </p:spPr>
        <p:txBody>
          <a:bodyPr wrap="square">
            <a:spAutoFit/>
          </a:bodyPr>
          <a:lstStyle/>
          <a:p>
            <a:pPr lvl="0"/>
            <a:r>
              <a:rPr lang="en-US" sz="2400" dirty="0">
                <a:latin typeface="Avenir Heavy"/>
              </a:rPr>
              <a:t>.. can help users locate the HDF4 file of interest.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382994"/>
            <a:ext cx="4572000" cy="5282752"/>
          </a:xfrm>
          <a:prstGeom prst="rect">
            <a:avLst/>
          </a:prstGeom>
        </p:spPr>
      </p:pic>
      <p:sp>
        <p:nvSpPr>
          <p:cNvPr id="7" name="Shape 95"/>
          <p:cNvSpPr/>
          <p:nvPr/>
        </p:nvSpPr>
        <p:spPr>
          <a:xfrm>
            <a:off x="522274" y="3288076"/>
            <a:ext cx="1860899" cy="909000"/>
          </a:xfrm>
          <a:prstGeom prst="roundRect">
            <a:avLst>
              <a:gd name="adj" fmla="val 16667"/>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lvl="0" rtl="0">
              <a:spcBef>
                <a:spcPts val="0"/>
              </a:spcBef>
              <a:buNone/>
            </a:pPr>
            <a:r>
              <a:rPr lang="en" sz="2400" dirty="0"/>
              <a:t>Nothing interesting</a:t>
            </a:r>
          </a:p>
        </p:txBody>
      </p:sp>
      <p:sp>
        <p:nvSpPr>
          <p:cNvPr id="9" name="Shape 95"/>
          <p:cNvSpPr/>
          <p:nvPr/>
        </p:nvSpPr>
        <p:spPr>
          <a:xfrm>
            <a:off x="522273" y="4419927"/>
            <a:ext cx="1860899" cy="909000"/>
          </a:xfrm>
          <a:prstGeom prst="roundRect">
            <a:avLst>
              <a:gd name="adj" fmla="val 16667"/>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lvl="0" rtl="0">
              <a:spcBef>
                <a:spcPts val="0"/>
              </a:spcBef>
              <a:buNone/>
            </a:pPr>
            <a:r>
              <a:rPr lang="en" sz="2400" dirty="0"/>
              <a:t>Most interesting</a:t>
            </a:r>
          </a:p>
        </p:txBody>
      </p:sp>
      <p:cxnSp>
        <p:nvCxnSpPr>
          <p:cNvPr id="10" name="Shape 96"/>
          <p:cNvCxnSpPr>
            <a:endCxn id="7" idx="3"/>
          </p:cNvCxnSpPr>
          <p:nvPr/>
        </p:nvCxnSpPr>
        <p:spPr>
          <a:xfrm flipH="1">
            <a:off x="2383173" y="3429000"/>
            <a:ext cx="4017628" cy="313576"/>
          </a:xfrm>
          <a:prstGeom prst="straightConnector1">
            <a:avLst/>
          </a:prstGeom>
          <a:noFill/>
          <a:ln w="9525" cap="flat" cmpd="sng">
            <a:solidFill>
              <a:schemeClr val="dk2"/>
            </a:solidFill>
            <a:prstDash val="solid"/>
            <a:round/>
            <a:headEnd type="triangle" w="lg" len="lg"/>
            <a:tailEnd type="none" w="lg" len="lg"/>
          </a:ln>
        </p:spPr>
      </p:cxnSp>
      <p:cxnSp>
        <p:nvCxnSpPr>
          <p:cNvPr id="13" name="Shape 96"/>
          <p:cNvCxnSpPr>
            <a:endCxn id="9" idx="3"/>
          </p:cNvCxnSpPr>
          <p:nvPr/>
        </p:nvCxnSpPr>
        <p:spPr>
          <a:xfrm flipH="1">
            <a:off x="2383172" y="4693024"/>
            <a:ext cx="4017628" cy="181403"/>
          </a:xfrm>
          <a:prstGeom prst="straightConnector1">
            <a:avLst/>
          </a:prstGeom>
          <a:noFill/>
          <a:ln w="9525" cap="flat" cmpd="sng">
            <a:solidFill>
              <a:schemeClr val="dk2"/>
            </a:solidFill>
            <a:prstDash val="solid"/>
            <a:round/>
            <a:headEnd type="triangle" w="lg" len="lg"/>
            <a:tailEnd type="none" w="lg" len="lg"/>
          </a:ln>
        </p:spPr>
      </p:cxnSp>
    </p:spTree>
    <p:extLst>
      <p:ext uri="{BB962C8B-B14F-4D97-AF65-F5344CB8AC3E}">
        <p14:creationId xmlns:p14="http://schemas.microsoft.com/office/powerpoint/2010/main" val="3098177564"/>
      </p:ext>
    </p:extLst>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5" name="Rectangle 4"/>
          <p:cNvSpPr/>
          <p:nvPr/>
        </p:nvSpPr>
        <p:spPr>
          <a:xfrm>
            <a:off x="339882" y="1692454"/>
            <a:ext cx="8346917" cy="1938992"/>
          </a:xfrm>
          <a:prstGeom prst="rect">
            <a:avLst/>
          </a:prstGeom>
        </p:spPr>
        <p:txBody>
          <a:bodyPr wrap="square">
            <a:spAutoFit/>
          </a:bodyPr>
          <a:lstStyle/>
          <a:p>
            <a:pPr lvl="0"/>
            <a:r>
              <a:rPr lang="en-US" sz="2400" dirty="0">
                <a:latin typeface="Avenir Heavy"/>
              </a:rPr>
              <a:t>Reduce storage cost (e.g., S3) by avoiding redundancy.</a:t>
            </a:r>
          </a:p>
          <a:p>
            <a:pPr lvl="0"/>
            <a:endParaRPr lang="en-US" sz="2400" dirty="0">
              <a:latin typeface="Avenir Heavy"/>
            </a:endParaRPr>
          </a:p>
          <a:p>
            <a:pPr lvl="0"/>
            <a:r>
              <a:rPr lang="en-US" sz="2400" dirty="0">
                <a:latin typeface="Avenir Heavy"/>
              </a:rPr>
              <a:t>Make each chunk searchable through search engine.</a:t>
            </a:r>
          </a:p>
          <a:p>
            <a:pPr lvl="0"/>
            <a:endParaRPr lang="en-US" sz="2400" dirty="0">
              <a:latin typeface="Avenir Heavy"/>
            </a:endParaRPr>
          </a:p>
          <a:p>
            <a:r>
              <a:rPr lang="en-US" sz="2400" dirty="0">
                <a:latin typeface="Avenir Heavy"/>
              </a:rPr>
              <a:t>Run cloud computing on chunks of interest.</a:t>
            </a:r>
          </a:p>
        </p:txBody>
      </p:sp>
      <p:sp>
        <p:nvSpPr>
          <p:cNvPr id="3" name="Title 2"/>
          <p:cNvSpPr>
            <a:spLocks noGrp="1"/>
          </p:cNvSpPr>
          <p:nvPr>
            <p:ph type="title"/>
          </p:nvPr>
        </p:nvSpPr>
        <p:spPr/>
        <p:txBody>
          <a:bodyPr/>
          <a:lstStyle/>
          <a:p>
            <a:r>
              <a:rPr lang="en-US" dirty="0"/>
              <a:t>Store chunks as cloud objects</a:t>
            </a:r>
          </a:p>
        </p:txBody>
      </p:sp>
    </p:spTree>
    <p:extLst>
      <p:ext uri="{BB962C8B-B14F-4D97-AF65-F5344CB8AC3E}">
        <p14:creationId xmlns:p14="http://schemas.microsoft.com/office/powerpoint/2010/main" val="2837569375"/>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5" name="Rectangle 4"/>
          <p:cNvSpPr/>
          <p:nvPr/>
        </p:nvSpPr>
        <p:spPr>
          <a:xfrm>
            <a:off x="339882" y="1456104"/>
            <a:ext cx="8610751" cy="4154983"/>
          </a:xfrm>
          <a:prstGeom prst="rect">
            <a:avLst/>
          </a:prstGeom>
        </p:spPr>
        <p:txBody>
          <a:bodyPr wrap="square">
            <a:spAutoFit/>
          </a:bodyPr>
          <a:lstStyle/>
          <a:p>
            <a:pPr lvl="0"/>
            <a:r>
              <a:rPr lang="en-US" sz="2400" dirty="0">
                <a:latin typeface="Avenir Heavy"/>
              </a:rPr>
              <a:t>NASA </a:t>
            </a:r>
            <a:r>
              <a:rPr lang="en-US" sz="2400" dirty="0" err="1">
                <a:latin typeface="Avenir Heavy"/>
              </a:rPr>
              <a:t>Earthdata</a:t>
            </a:r>
            <a:r>
              <a:rPr lang="en-US" sz="2400" dirty="0">
                <a:latin typeface="Avenir Heavy"/>
              </a:rPr>
              <a:t> search is too shallow.</a:t>
            </a:r>
          </a:p>
          <a:p>
            <a:pPr lvl="0"/>
            <a:endParaRPr lang="en-US" sz="2400" dirty="0">
              <a:latin typeface="Avenir Heavy"/>
            </a:endParaRPr>
          </a:p>
          <a:p>
            <a:pPr lvl="0"/>
            <a:r>
              <a:rPr lang="en-US" sz="2400" dirty="0">
                <a:latin typeface="Avenir Heavy"/>
              </a:rPr>
              <a:t>Index HDF4 data using maps and make deep web. </a:t>
            </a:r>
          </a:p>
          <a:p>
            <a:pPr lvl="0"/>
            <a:endParaRPr lang="en-US" sz="2400" dirty="0">
              <a:latin typeface="Avenir Heavy"/>
            </a:endParaRPr>
          </a:p>
          <a:p>
            <a:pPr lvl="0"/>
            <a:r>
              <a:rPr lang="en-US" sz="2400" dirty="0">
                <a:latin typeface="Avenir Heavy"/>
              </a:rPr>
              <a:t>Provide search interface for the deep web.</a:t>
            </a:r>
          </a:p>
          <a:p>
            <a:pPr lvl="0"/>
            <a:endParaRPr lang="en-US" sz="2400" dirty="0">
              <a:latin typeface="Avenir Heavy"/>
            </a:endParaRPr>
          </a:p>
          <a:p>
            <a:pPr lvl="0"/>
            <a:r>
              <a:rPr lang="en-US" sz="2400" dirty="0">
                <a:latin typeface="Avenir Heavy"/>
              </a:rPr>
              <a:t>Frequently searched data can be cached as cloud objects.</a:t>
            </a:r>
          </a:p>
          <a:p>
            <a:pPr lvl="0"/>
            <a:endParaRPr lang="en-US" sz="2400" dirty="0">
              <a:latin typeface="Avenir Heavy"/>
            </a:endParaRPr>
          </a:p>
          <a:p>
            <a:pPr lvl="0"/>
            <a:r>
              <a:rPr lang="en-US" sz="2400" dirty="0">
                <a:latin typeface="Avenir Heavy"/>
              </a:rPr>
              <a:t>Users can run cloud computing on cached objects in RT.</a:t>
            </a:r>
          </a:p>
          <a:p>
            <a:pPr lvl="0"/>
            <a:endParaRPr lang="en-US" sz="2400" dirty="0">
              <a:latin typeface="Avenir Heavy"/>
            </a:endParaRPr>
          </a:p>
          <a:p>
            <a:pPr lvl="0"/>
            <a:r>
              <a:rPr lang="en-US" sz="2400" dirty="0">
                <a:latin typeface="Avenir Heavy"/>
              </a:rPr>
              <a:t>Verify results with HDF4 archives from NASA data centers.</a:t>
            </a:r>
          </a:p>
        </p:txBody>
      </p:sp>
      <p:sp>
        <p:nvSpPr>
          <p:cNvPr id="3" name="Title 2"/>
          <p:cNvSpPr>
            <a:spLocks noGrp="1"/>
          </p:cNvSpPr>
          <p:nvPr>
            <p:ph type="title"/>
          </p:nvPr>
        </p:nvSpPr>
        <p:spPr/>
        <p:txBody>
          <a:bodyPr/>
          <a:lstStyle/>
          <a:p>
            <a:r>
              <a:rPr lang="en-US" dirty="0"/>
              <a:t>Shallow Web is not Enough</a:t>
            </a:r>
          </a:p>
        </p:txBody>
      </p:sp>
    </p:spTree>
    <p:extLst>
      <p:ext uri="{BB962C8B-B14F-4D97-AF65-F5344CB8AC3E}">
        <p14:creationId xmlns:p14="http://schemas.microsoft.com/office/powerpoint/2010/main" val="392180589"/>
      </p:ext>
    </p:extLst>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5" name="Rectangle 4"/>
          <p:cNvSpPr/>
          <p:nvPr/>
        </p:nvSpPr>
        <p:spPr>
          <a:xfrm>
            <a:off x="373656" y="1254776"/>
            <a:ext cx="8346917" cy="3724096"/>
          </a:xfrm>
          <a:prstGeom prst="rect">
            <a:avLst/>
          </a:prstGeom>
        </p:spPr>
        <p:txBody>
          <a:bodyPr wrap="square" anchor="t">
            <a:spAutoFit/>
          </a:bodyPr>
          <a:lstStyle/>
          <a:p>
            <a:pPr lvl="0"/>
            <a:r>
              <a:rPr lang="en-US" sz="2000" dirty="0">
                <a:latin typeface="Avenir Heavy"/>
              </a:rPr>
              <a:t>(BACC= </a:t>
            </a:r>
            <a:r>
              <a:rPr lang="en-US" sz="2000" dirty="0" err="1">
                <a:latin typeface="Avenir Heavy"/>
              </a:rPr>
              <a:t>Bigdata</a:t>
            </a:r>
            <a:r>
              <a:rPr lang="en-US" sz="2000" dirty="0">
                <a:latin typeface="Avenir Heavy"/>
              </a:rPr>
              <a:t> Analytics in Cloud Computing)</a:t>
            </a:r>
          </a:p>
          <a:p>
            <a:pPr marL="457200" lvl="0" indent="-457200">
              <a:buFont typeface="+mj-lt"/>
              <a:buAutoNum type="arabicPeriod"/>
            </a:pPr>
            <a:r>
              <a:rPr lang="en-US" sz="2400" dirty="0">
                <a:latin typeface="Avenir Heavy"/>
              </a:rPr>
              <a:t>Use HDF archive as is. Create maps for HDF.</a:t>
            </a:r>
          </a:p>
          <a:p>
            <a:pPr marL="457200" lvl="0" indent="-457200">
              <a:buFont typeface="+mj-lt"/>
              <a:buAutoNum type="arabicPeriod"/>
            </a:pPr>
            <a:endParaRPr lang="en-US" sz="2400" dirty="0">
              <a:latin typeface="Avenir Heavy"/>
            </a:endParaRPr>
          </a:p>
          <a:p>
            <a:pPr marL="457200" lvl="0" indent="-457200">
              <a:buFont typeface="+mj-lt"/>
              <a:buAutoNum type="arabicPeriod"/>
            </a:pPr>
            <a:r>
              <a:rPr lang="en-US" sz="2400" dirty="0">
                <a:latin typeface="Avenir Heavy"/>
              </a:rPr>
              <a:t>Maps can be indexed and searched.</a:t>
            </a:r>
          </a:p>
          <a:p>
            <a:pPr marL="457200" lvl="0" indent="-457200">
              <a:buFont typeface="+mj-lt"/>
              <a:buAutoNum type="arabicPeriod"/>
            </a:pPr>
            <a:endParaRPr lang="en-US" sz="2400" dirty="0">
              <a:latin typeface="Avenir Heavy"/>
            </a:endParaRPr>
          </a:p>
          <a:p>
            <a:pPr marL="457200" lvl="0" indent="-457200">
              <a:buFont typeface="+mj-lt"/>
              <a:buAutoNum type="arabicPeriod"/>
            </a:pPr>
            <a:r>
              <a:rPr lang="en-US" sz="2400" dirty="0">
                <a:latin typeface="Avenir Heavy"/>
              </a:rPr>
              <a:t>ELT (Extract Load Transform) only relevant data into cloud from </a:t>
            </a:r>
            <a:r>
              <a:rPr lang="en-US" sz="2400" dirty="0" smtClean="0">
                <a:latin typeface="Avenir Heavy"/>
              </a:rPr>
              <a:t>HDF.</a:t>
            </a:r>
          </a:p>
          <a:p>
            <a:pPr marL="457200" lvl="0" indent="-457200">
              <a:buFont typeface="+mj-lt"/>
              <a:buAutoNum type="arabicPeriod"/>
            </a:pPr>
            <a:endParaRPr lang="en-US" sz="2400" dirty="0" smtClean="0">
              <a:latin typeface="Avenir Heavy"/>
            </a:endParaRPr>
          </a:p>
          <a:p>
            <a:pPr marL="457200" lvl="0" indent="-457200">
              <a:buFont typeface="+mj-lt"/>
              <a:buAutoNum type="arabicPeriod"/>
            </a:pPr>
            <a:r>
              <a:rPr lang="en-US" sz="2400" dirty="0" smtClean="0">
                <a:latin typeface="Avenir Heavy"/>
              </a:rPr>
              <a:t>Offset/length </a:t>
            </a:r>
            <a:r>
              <a:rPr lang="en-US" sz="2400" dirty="0">
                <a:latin typeface="Avenir Heavy"/>
              </a:rPr>
              <a:t>based file IO is universal - all existing BACC solutions will work. No dependency on HDF APIs.</a:t>
            </a:r>
          </a:p>
        </p:txBody>
      </p:sp>
      <p:sp>
        <p:nvSpPr>
          <p:cNvPr id="3" name="Title 2"/>
          <p:cNvSpPr>
            <a:spLocks noGrp="1"/>
          </p:cNvSpPr>
          <p:nvPr>
            <p:ph type="title"/>
          </p:nvPr>
        </p:nvSpPr>
        <p:spPr>
          <a:xfrm>
            <a:off x="339881" y="193578"/>
            <a:ext cx="8552329" cy="980138"/>
          </a:xfrm>
        </p:spPr>
        <p:txBody>
          <a:bodyPr>
            <a:normAutofit fontScale="90000"/>
          </a:bodyPr>
          <a:lstStyle/>
          <a:p>
            <a:r>
              <a:rPr lang="en-US" dirty="0"/>
              <a:t>HDF: </a:t>
            </a:r>
            <a:r>
              <a:rPr lang="en-US" dirty="0" err="1"/>
              <a:t>Antifragile</a:t>
            </a:r>
            <a:r>
              <a:rPr lang="en-US" dirty="0"/>
              <a:t> Solution for BACC</a:t>
            </a:r>
          </a:p>
        </p:txBody>
      </p:sp>
    </p:spTree>
    <p:extLst>
      <p:ext uri="{BB962C8B-B14F-4D97-AF65-F5344CB8AC3E}">
        <p14:creationId xmlns:p14="http://schemas.microsoft.com/office/powerpoint/2010/main" val="1826601743"/>
      </p:ext>
    </p:extLst>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3" name="Title 2"/>
          <p:cNvSpPr>
            <a:spLocks noGrp="1"/>
          </p:cNvSpPr>
          <p:nvPr>
            <p:ph type="title"/>
          </p:nvPr>
        </p:nvSpPr>
        <p:spPr>
          <a:xfrm>
            <a:off x="328855" y="153048"/>
            <a:ext cx="4230906" cy="691325"/>
          </a:xfrm>
        </p:spPr>
        <p:txBody>
          <a:bodyPr>
            <a:normAutofit fontScale="90000"/>
          </a:bodyPr>
          <a:lstStyle/>
          <a:p>
            <a:r>
              <a:rPr lang="en-US" dirty="0"/>
              <a:t>Future Work </a:t>
            </a:r>
          </a:p>
        </p:txBody>
      </p:sp>
      <p:sp>
        <p:nvSpPr>
          <p:cNvPr id="4" name="Rectangle 3"/>
          <p:cNvSpPr/>
          <p:nvPr/>
        </p:nvSpPr>
        <p:spPr>
          <a:xfrm>
            <a:off x="339880" y="921402"/>
            <a:ext cx="8346917" cy="3046988"/>
          </a:xfrm>
          <a:prstGeom prst="rect">
            <a:avLst/>
          </a:prstGeom>
        </p:spPr>
        <p:txBody>
          <a:bodyPr wrap="square">
            <a:spAutoFit/>
          </a:bodyPr>
          <a:lstStyle/>
          <a:p>
            <a:pPr marL="457200" lvl="0" indent="-457200">
              <a:buFont typeface="+mj-lt"/>
              <a:buAutoNum type="arabicPeriod"/>
            </a:pPr>
            <a:r>
              <a:rPr lang="en-US" sz="2400" dirty="0">
                <a:latin typeface="Avenir Heavy"/>
              </a:rPr>
              <a:t>HDF5 Mapping Project?</a:t>
            </a:r>
          </a:p>
          <a:p>
            <a:pPr marL="457200" lvl="0" indent="-457200">
              <a:buFont typeface="+mj-lt"/>
              <a:buAutoNum type="arabicPeriod"/>
            </a:pPr>
            <a:r>
              <a:rPr lang="en-US" sz="2400" dirty="0">
                <a:latin typeface="Avenir Heavy"/>
              </a:rPr>
              <a:t>Use HDF Product Designer for archiving cloud objects and analytics results in HDF5.</a:t>
            </a:r>
          </a:p>
          <a:p>
            <a:pPr marL="457200" lvl="0" indent="-457200">
              <a:buFont typeface="+mj-lt"/>
              <a:buAutoNum type="arabicPeriod"/>
            </a:pPr>
            <a:r>
              <a:rPr lang="en" sz="2400" dirty="0">
                <a:latin typeface="Avenir Heavy"/>
                <a:cs typeface="Calibri"/>
              </a:rPr>
              <a:t>Re-map: To metadata is human, to data is divine: For the same binary object, user can easily re-define meaning of data, re-index it, search, and analyze it.  (e.g., serve the same binary data in Chinese, Spanish, Russian, etc.)</a:t>
            </a:r>
          </a:p>
        </p:txBody>
      </p:sp>
      <p:pic>
        <p:nvPicPr>
          <p:cNvPr id="5" name="Shape 115" descr="HPD_for_DeepWeb.png"/>
          <p:cNvPicPr preferRelativeResize="0"/>
          <p:nvPr/>
        </p:nvPicPr>
        <p:blipFill>
          <a:blip r:embed="rId3">
            <a:alphaModFix/>
          </a:blip>
          <a:stretch>
            <a:fillRect/>
          </a:stretch>
        </p:blipFill>
        <p:spPr>
          <a:xfrm>
            <a:off x="339880" y="2136022"/>
            <a:ext cx="8346917" cy="3585509"/>
          </a:xfrm>
          <a:prstGeom prst="rect">
            <a:avLst/>
          </a:prstGeom>
          <a:noFill/>
          <a:ln>
            <a:solidFill>
              <a:srgbClr val="171717"/>
            </a:solidFill>
          </a:ln>
        </p:spPr>
      </p:pic>
    </p:spTree>
    <p:extLst>
      <p:ext uri="{BB962C8B-B14F-4D97-AF65-F5344CB8AC3E}">
        <p14:creationId xmlns:p14="http://schemas.microsoft.com/office/powerpoint/2010/main" val="288772065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 name="TextBox 2"/>
          <p:cNvSpPr txBox="1"/>
          <p:nvPr/>
        </p:nvSpPr>
        <p:spPr>
          <a:xfrm>
            <a:off x="1400174" y="904875"/>
            <a:ext cx="5991225" cy="1384995"/>
          </a:xfrm>
          <a:prstGeom prst="rect">
            <a:avLst/>
          </a:prstGeom>
          <a:noFill/>
        </p:spPr>
        <p:txBody>
          <a:bodyPr wrap="square" rtlCol="0">
            <a:spAutoFit/>
          </a:bodyPr>
          <a:lstStyle/>
          <a:p>
            <a:pPr algn="ctr"/>
            <a:r>
              <a:rPr lang="en-US" sz="2800" dirty="0">
                <a:solidFill>
                  <a:srgbClr val="34495E"/>
                </a:solidFill>
                <a:latin typeface="Helvetica Neue"/>
              </a:rPr>
              <a:t>This work was supported by NASA/GSFC under Raytheon Co. contract number NNG15HZ39C</a:t>
            </a:r>
          </a:p>
        </p:txBody>
      </p:sp>
      <p:pic>
        <p:nvPicPr>
          <p:cNvPr id="9" name="Picture 8" descr="Logo.png"/>
          <p:cNvPicPr>
            <a:picLocks noChangeAspect="1"/>
          </p:cNvPicPr>
          <p:nvPr/>
        </p:nvPicPr>
        <p:blipFill>
          <a:blip r:embed="rId3" cstate="print"/>
          <a:stretch>
            <a:fillRect/>
          </a:stretch>
        </p:blipFill>
        <p:spPr>
          <a:xfrm>
            <a:off x="3448032" y="3167667"/>
            <a:ext cx="2005418" cy="394683"/>
          </a:xfrm>
          <a:prstGeom prst="rect">
            <a:avLst/>
          </a:prstGeom>
        </p:spPr>
      </p:pic>
    </p:spTree>
    <p:extLst>
      <p:ext uri="{BB962C8B-B14F-4D97-AF65-F5344CB8AC3E}">
        <p14:creationId xmlns:p14="http://schemas.microsoft.com/office/powerpoint/2010/main" val="3380811856"/>
      </p:ext>
    </p:extLst>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EOSDIS-EED">
  <a:themeElements>
    <a:clrScheme name="EOSDIS">
      <a:dk1>
        <a:srgbClr val="171717"/>
      </a:dk1>
      <a:lt1>
        <a:sysClr val="window" lastClr="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noFill/>
        <a:ln w="19050" cap="flat">
          <a:solidFill>
            <a:srgbClr val="000000"/>
          </a:solidFill>
          <a:prstDash val="solid"/>
          <a:round/>
          <a:headEnd type="none" w="lg" len="lg"/>
          <a:tailEnd type="triangle" w="lg" len="lg"/>
        </a:ln>
      </a:spPr>
      <a:bodyPr/>
      <a:lstStyle/>
    </a:ln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EOSDIS-EED.thmx</Template>
  <TotalTime>3987</TotalTime>
  <Words>2565</Words>
  <Application>Microsoft Office PowerPoint</Application>
  <PresentationFormat>On-screen Show (4:3)</PresentationFormat>
  <Paragraphs>197</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EOSDIS-EED</vt:lpstr>
      <vt:lpstr>Utilizing HDF4 File Content Maps  for the Cloud Computing</vt:lpstr>
      <vt:lpstr>HDF File Format is for Data.</vt:lpstr>
      <vt:lpstr>HDF4 is “old” format.</vt:lpstr>
      <vt:lpstr>HDF4 is old. So What?</vt:lpstr>
      <vt:lpstr>Any alternative? </vt:lpstr>
      <vt:lpstr>Cloudificaiton - Wiktionary</vt:lpstr>
      <vt:lpstr>Why Cloud? AI+Bigdata+Cloud =</vt:lpstr>
      <vt:lpstr>ABC Example:  El Nino Detection</vt:lpstr>
      <vt:lpstr>Cloudificaiton is cool but how?</vt:lpstr>
      <vt:lpstr>What is HDF4 Map?</vt:lpstr>
      <vt:lpstr>It is a map with addresses.</vt:lpstr>
      <vt:lpstr>Byte size in map is quite useful.</vt:lpstr>
      <vt:lpstr>Run data analytics on maps.</vt:lpstr>
      <vt:lpstr>Some chunks are repeated.</vt:lpstr>
      <vt:lpstr>At collection level, it scales up.</vt:lpstr>
      <vt:lpstr>Elastic search with maps</vt:lpstr>
      <vt:lpstr>Store chunks as cloud objects</vt:lpstr>
      <vt:lpstr>Shallow Web is not Enough</vt:lpstr>
      <vt:lpstr>HDF: Antifragile Solution for BACC</vt:lpstr>
      <vt:lpstr>Future Work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G PLOFCHAN</dc:creator>
  <cp:lastModifiedBy>Hyo-Kyung (Joe) Lee</cp:lastModifiedBy>
  <cp:revision>398</cp:revision>
  <dcterms:modified xsi:type="dcterms:W3CDTF">2016-07-19T17:11:42Z</dcterms:modified>
</cp:coreProperties>
</file>