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5" r:id="rId1"/>
  </p:sldMasterIdLst>
  <p:notesMasterIdLst>
    <p:notesMasterId r:id="rId15"/>
  </p:notesMasterIdLst>
  <p:sldIdLst>
    <p:sldId id="276" r:id="rId2"/>
    <p:sldId id="313" r:id="rId3"/>
    <p:sldId id="318" r:id="rId4"/>
    <p:sldId id="314" r:id="rId5"/>
    <p:sldId id="322" r:id="rId6"/>
    <p:sldId id="315" r:id="rId7"/>
    <p:sldId id="316" r:id="rId8"/>
    <p:sldId id="317" r:id="rId9"/>
    <p:sldId id="319" r:id="rId10"/>
    <p:sldId id="323" r:id="rId11"/>
    <p:sldId id="321" r:id="rId12"/>
    <p:sldId id="324" r:id="rId13"/>
    <p:sldId id="312" r:id="rId14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trick Quinn" initials="" lastIdx="33" clrIdx="0"/>
  <p:cmAuthor id="1" name="Brett McLaughlin" initials="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495E"/>
    <a:srgbClr val="264C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4107D22-3351-4DDC-9757-8A348CC96E5D}">
  <a:tblStyle styleId="{54107D22-3351-4DDC-9757-8A348CC96E5D}" styleName="Table_0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6" autoAdjust="0"/>
    <p:restoredTop sz="88360" autoAdjust="0"/>
  </p:normalViewPr>
  <p:slideViewPr>
    <p:cSldViewPr snapToGrid="0" snapToObjects="1">
      <p:cViewPr varScale="1">
        <p:scale>
          <a:sx n="97" d="100"/>
          <a:sy n="97" d="100"/>
        </p:scale>
        <p:origin x="66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commentAuthors" Target="commentAuthors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302310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81448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561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26" name="Shape 3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65663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3449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l">
              <a:lnSpc>
                <a:spcPct val="100000"/>
              </a:lnSpc>
              <a:spcAft>
                <a:spcPts val="0"/>
              </a:spcAft>
              <a:defRPr b="1" i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 and maybe more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9490"/>
            <a:ext cx="7086600" cy="1752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9" name="Picture 8" descr="eosdis-logo-whi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" y="480830"/>
            <a:ext cx="4546863" cy="128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47986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 descr="eosdis-logo.png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39927"/>
            <a:ext cx="1842603" cy="519043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45DA365-9E1D-4524-8E92-33F14DD2E042}" type="slidenum">
              <a:rPr lang="en-US" sz="12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658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3449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1511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Picture 5" descr="eosdis-logo.png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39927"/>
            <a:ext cx="1842603" cy="519043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45DA365-9E1D-4524-8E92-33F14DD2E042}" type="slidenum">
              <a:rPr lang="en-US" sz="12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747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727122" y="6356350"/>
            <a:ext cx="368772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pic>
        <p:nvPicPr>
          <p:cNvPr id="5" name="Picture 4" descr="eosdis-logo.png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39927"/>
            <a:ext cx="1842603" cy="519043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45DA365-9E1D-4524-8E92-33F14DD2E042}" type="slidenum">
              <a:rPr lang="en-US" sz="12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858202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211844" y="6666716"/>
            <a:ext cx="814525" cy="184508"/>
          </a:xfrm>
          <a:prstGeom prst="rect">
            <a:avLst/>
          </a:prstGeom>
        </p:spPr>
        <p:txBody>
          <a:bodyPr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 strike="noStrike" cap="none" baseline="0">
                <a:solidFill>
                  <a:schemeClr val="bg1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600" baseline="0" dirty="0" smtClean="0"/>
              <a:t>SESIP_0716_AJ</a:t>
            </a:r>
            <a:endParaRPr lang="en" sz="600" baseline="0" dirty="0"/>
          </a:p>
        </p:txBody>
      </p:sp>
    </p:spTree>
    <p:extLst>
      <p:ext uri="{BB962C8B-B14F-4D97-AF65-F5344CB8AC3E}">
        <p14:creationId xmlns:p14="http://schemas.microsoft.com/office/powerpoint/2010/main" val="3907827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61" r:id="rId4"/>
    <p:sldLayoutId id="2147483662" r:id="rId5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34495E"/>
          </a:solidFill>
          <a:latin typeface="Avenir Heavy"/>
          <a:ea typeface="+mj-ea"/>
          <a:cs typeface="Avenir Heavy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0" i="0" kern="1200">
          <a:solidFill>
            <a:schemeClr val="tx1">
              <a:lumMod val="85000"/>
              <a:lumOff val="15000"/>
            </a:schemeClr>
          </a:solidFill>
          <a:latin typeface="Helvetica Neue"/>
          <a:ea typeface="+mn-ea"/>
          <a:cs typeface="Helvetica Neue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kern="1200">
          <a:solidFill>
            <a:schemeClr val="tx1">
              <a:lumMod val="85000"/>
              <a:lumOff val="15000"/>
            </a:schemeClr>
          </a:solidFill>
          <a:latin typeface="Helvetica Neue"/>
          <a:ea typeface="+mn-ea"/>
          <a:cs typeface="Helvetica Neue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chemeClr val="tx1">
              <a:lumMod val="50000"/>
              <a:lumOff val="50000"/>
            </a:schemeClr>
          </a:solidFill>
          <a:latin typeface="Helvetica Neue"/>
          <a:ea typeface="+mn-ea"/>
          <a:cs typeface="Helvetica Neue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>
              <a:lumMod val="50000"/>
              <a:lumOff val="50000"/>
            </a:schemeClr>
          </a:solidFill>
          <a:latin typeface="Helvetica Neue"/>
          <a:ea typeface="+mn-ea"/>
          <a:cs typeface="Helvetica Neue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chemeClr val="tx1">
              <a:lumMod val="50000"/>
              <a:lumOff val="50000"/>
            </a:schemeClr>
          </a:solidFill>
          <a:latin typeface="Helvetica Neue"/>
          <a:ea typeface="+mn-ea"/>
          <a:cs typeface="Helvetica Neue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hyperlink" Target="https://wiki.earthdata.nasa.gov/display/NASAISO/Keywords" TargetMode="External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hyperlink" Target="https://wiki.earthdata.nasa.gov/x/qorT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iki.earthdata.nasa.gov/display/NASAISO/NASA+Base+Metadata+Requirements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4" Type="http://schemas.openxmlformats.org/officeDocument/2006/relationships/image" Target="../media/image12.tiff"/><Relationship Id="rId5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Incorporating ISO Metadata Using HDF Product Designer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714750"/>
            <a:ext cx="7658100" cy="1800225"/>
          </a:xfrm>
        </p:spPr>
        <p:txBody>
          <a:bodyPr>
            <a:normAutofit/>
          </a:bodyPr>
          <a:lstStyle/>
          <a:p>
            <a:pPr algn="ctr"/>
            <a:endParaRPr lang="en-US" dirty="0"/>
          </a:p>
          <a:p>
            <a:pPr algn="ctr"/>
            <a:r>
              <a:rPr lang="en-US" dirty="0"/>
              <a:t>Aleksandar Jelenak, John </a:t>
            </a:r>
            <a:r>
              <a:rPr lang="en-US" dirty="0" err="1"/>
              <a:t>Kozimor</a:t>
            </a:r>
            <a:r>
              <a:rPr lang="en-US" dirty="0"/>
              <a:t>, Ted </a:t>
            </a:r>
            <a:r>
              <a:rPr lang="en-US" dirty="0" err="1"/>
              <a:t>Habermann</a:t>
            </a:r>
            <a:endParaRPr lang="en-US" dirty="0"/>
          </a:p>
          <a:p>
            <a:pPr algn="ctr"/>
            <a:r>
              <a:rPr lang="en-US" dirty="0"/>
              <a:t>The HDF Group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25213" y="6229350"/>
            <a:ext cx="4289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This work was supported by NASA/GSFC under Raytheon Co. contract number NNG15HZ39C</a:t>
            </a:r>
          </a:p>
        </p:txBody>
      </p:sp>
    </p:spTree>
    <p:extLst>
      <p:ext uri="{BB962C8B-B14F-4D97-AF65-F5344CB8AC3E}">
        <p14:creationId xmlns:p14="http://schemas.microsoft.com/office/powerpoint/2010/main" val="350376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/>
              <a:t>The Problem</a:t>
            </a:r>
            <a:endParaRPr lang="en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509000" cy="4525963"/>
          </a:xfrm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</a:t>
            </a:r>
            <a:r>
              <a:rPr lang="en-US" dirty="0"/>
              <a:t>need for more contextual data (metadata) in HDF5 files is growing.</a:t>
            </a:r>
          </a:p>
        </p:txBody>
      </p:sp>
    </p:spTree>
    <p:extLst>
      <p:ext uri="{BB962C8B-B14F-4D97-AF65-F5344CB8AC3E}">
        <p14:creationId xmlns:p14="http://schemas.microsoft.com/office/powerpoint/2010/main" val="3723248640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dirty="0"/>
              <a:t>Use the current conventions to the their fullest </a:t>
            </a:r>
            <a:r>
              <a:rPr lang="en-US" dirty="0" smtClean="0"/>
              <a:t>extent.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endParaRPr lang="en-US" dirty="0"/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dirty="0" smtClean="0"/>
              <a:t>Store </a:t>
            </a:r>
            <a:r>
              <a:rPr lang="en-US" dirty="0"/>
              <a:t>the rest of metadata using the ISO 19115 standards.</a:t>
            </a:r>
          </a:p>
        </p:txBody>
      </p:sp>
    </p:spTree>
    <p:extLst>
      <p:ext uri="{BB962C8B-B14F-4D97-AF65-F5344CB8AC3E}">
        <p14:creationId xmlns:p14="http://schemas.microsoft.com/office/powerpoint/2010/main" val="214161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HDF Product Designer Can Help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Support for the most widely used Earth science metadata conventions.</a:t>
            </a:r>
          </a:p>
          <a:p>
            <a:r>
              <a:rPr lang="en-US" dirty="0"/>
              <a:t>The latest release (v1.4) allows import of ISO metadata </a:t>
            </a:r>
            <a:r>
              <a:rPr lang="en-US" dirty="0" smtClean="0"/>
              <a:t>objects into user designs.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60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215" y="405324"/>
            <a:ext cx="4228821" cy="553263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3045" y="883974"/>
            <a:ext cx="4219897" cy="5520960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Folded Corner 5"/>
          <p:cNvSpPr/>
          <p:nvPr/>
        </p:nvSpPr>
        <p:spPr>
          <a:xfrm>
            <a:off x="4209836" y="3578027"/>
            <a:ext cx="2366356" cy="2437522"/>
          </a:xfrm>
          <a:prstGeom prst="foldedCorner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144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rgbClr val="000000"/>
                </a:solidFill>
              </a:rPr>
              <a:t>Use Case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rgbClr val="000000"/>
                </a:solidFill>
              </a:rPr>
              <a:t>Overview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rgbClr val="000000"/>
                </a:solidFill>
              </a:rPr>
              <a:t>Recommendations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rgbClr val="000000"/>
                </a:solidFill>
              </a:rPr>
              <a:t>Conceptual Model (UML)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rgbClr val="000000"/>
                </a:solidFill>
              </a:rPr>
              <a:t>Implementation (XML)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rgbClr val="000000"/>
                </a:solidFill>
              </a:rPr>
              <a:t>Implementation (</a:t>
            </a:r>
            <a:r>
              <a:rPr lang="en-US" sz="1400" dirty="0" err="1">
                <a:solidFill>
                  <a:srgbClr val="000000"/>
                </a:solidFill>
              </a:rPr>
              <a:t>NcML</a:t>
            </a:r>
            <a:r>
              <a:rPr lang="en-US" sz="1400" dirty="0">
                <a:solidFill>
                  <a:srgbClr val="000000"/>
                </a:solidFill>
              </a:rPr>
              <a:t>)</a:t>
            </a:r>
          </a:p>
          <a:p>
            <a:pPr lvl="1"/>
            <a:r>
              <a:rPr lang="en-US" sz="1400" dirty="0">
                <a:solidFill>
                  <a:srgbClr val="FF0000"/>
                </a:solidFill>
              </a:rPr>
              <a:t>HPD Design Name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rgbClr val="000000"/>
                </a:solidFill>
              </a:rPr>
              <a:t>Usage (UMM)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rgbClr val="000000"/>
                </a:solidFill>
              </a:rPr>
              <a:t>Crosswalks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7512453" y="2815586"/>
            <a:ext cx="1166354" cy="1710720"/>
            <a:chOff x="6298313" y="2652480"/>
            <a:chExt cx="1166354" cy="1710720"/>
          </a:xfrm>
        </p:grpSpPr>
        <p:sp>
          <p:nvSpPr>
            <p:cNvPr id="8" name="Folded Corner 7"/>
            <p:cNvSpPr/>
            <p:nvPr/>
          </p:nvSpPr>
          <p:spPr>
            <a:xfrm>
              <a:off x="6298313" y="2652480"/>
              <a:ext cx="1166354" cy="1710720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00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32240" y="3158590"/>
              <a:ext cx="698500" cy="698500"/>
            </a:xfrm>
            <a:prstGeom prst="rect">
              <a:avLst/>
            </a:prstGeom>
          </p:spPr>
        </p:pic>
      </p:grpSp>
      <p:sp>
        <p:nvSpPr>
          <p:cNvPr id="10" name="Right Arrow 9"/>
          <p:cNvSpPr/>
          <p:nvPr/>
        </p:nvSpPr>
        <p:spPr>
          <a:xfrm>
            <a:off x="6756095" y="3191426"/>
            <a:ext cx="803488" cy="95904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4947036" y="377864"/>
            <a:ext cx="31582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7"/>
              </a:rPr>
              <a:t>https://</a:t>
            </a:r>
            <a:r>
              <a:rPr lang="en-US" dirty="0" smtClean="0">
                <a:hlinkClick r:id="rId7"/>
              </a:rPr>
              <a:t>wiki.earthdata.nasa.gov/x/qorT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93740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Convention Support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5105" y="1600200"/>
            <a:ext cx="4953790" cy="4525963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Oval 8"/>
          <p:cNvSpPr/>
          <p:nvPr/>
        </p:nvSpPr>
        <p:spPr>
          <a:xfrm>
            <a:off x="4305300" y="3771900"/>
            <a:ext cx="1676400" cy="19304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85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Convention Support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98309" y="1202125"/>
            <a:ext cx="6744716" cy="526931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8" name="Straight Arrow Connector 7"/>
          <p:cNvCxnSpPr/>
          <p:nvPr/>
        </p:nvCxnSpPr>
        <p:spPr>
          <a:xfrm flipH="1" flipV="1">
            <a:off x="1917700" y="1574800"/>
            <a:ext cx="762000" cy="2247900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headEnd type="none" w="lg" len="lg"/>
            <a:tailEnd type="stealth"/>
          </a:ln>
        </p:spPr>
      </p:cxnSp>
      <p:cxnSp>
        <p:nvCxnSpPr>
          <p:cNvPr id="9" name="Straight Arrow Connector 8"/>
          <p:cNvCxnSpPr/>
          <p:nvPr/>
        </p:nvCxnSpPr>
        <p:spPr>
          <a:xfrm flipV="1">
            <a:off x="2679700" y="2057400"/>
            <a:ext cx="2209800" cy="1765300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headEnd type="none" w="lg" len="lg"/>
            <a:tailEnd type="stealth"/>
          </a:ln>
        </p:spPr>
      </p:cxnSp>
      <p:cxnSp>
        <p:nvCxnSpPr>
          <p:cNvPr id="12" name="Straight Arrow Connector 11"/>
          <p:cNvCxnSpPr/>
          <p:nvPr/>
        </p:nvCxnSpPr>
        <p:spPr>
          <a:xfrm flipH="1" flipV="1">
            <a:off x="2514600" y="1663700"/>
            <a:ext cx="2260600" cy="1790700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headEnd type="none" w="lg" len="lg"/>
            <a:tailEnd type="stealth"/>
          </a:ln>
        </p:spPr>
      </p:cxnSp>
      <p:cxnSp>
        <p:nvCxnSpPr>
          <p:cNvPr id="16" name="Straight Arrow Connector 15"/>
          <p:cNvCxnSpPr/>
          <p:nvPr/>
        </p:nvCxnSpPr>
        <p:spPr>
          <a:xfrm flipV="1">
            <a:off x="4775200" y="2057400"/>
            <a:ext cx="596900" cy="1397000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headEnd type="none" w="lg" len="lg"/>
            <a:tailEnd type="stealth"/>
          </a:ln>
        </p:spPr>
      </p:cxnSp>
    </p:spTree>
    <p:extLst>
      <p:ext uri="{BB962C8B-B14F-4D97-AF65-F5344CB8AC3E}">
        <p14:creationId xmlns:p14="http://schemas.microsoft.com/office/powerpoint/2010/main" val="175891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Importing ISO Objects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9615" y="1168400"/>
            <a:ext cx="6502985" cy="5081214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5" name="Straight Arrow Connector 4"/>
          <p:cNvCxnSpPr/>
          <p:nvPr/>
        </p:nvCxnSpPr>
        <p:spPr>
          <a:xfrm flipH="1">
            <a:off x="2286000" y="2146300"/>
            <a:ext cx="3149600" cy="76200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headEnd type="none" w="lg" len="lg"/>
            <a:tailEnd type="stealth"/>
          </a:ln>
        </p:spPr>
      </p:cxnSp>
      <p:sp>
        <p:nvSpPr>
          <p:cNvPr id="8" name="TextBox 7"/>
          <p:cNvSpPr txBox="1"/>
          <p:nvPr/>
        </p:nvSpPr>
        <p:spPr>
          <a:xfrm>
            <a:off x="5372100" y="1892300"/>
            <a:ext cx="26116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Separate project with pre-built </a:t>
            </a:r>
          </a:p>
          <a:p>
            <a:r>
              <a:rPr lang="en-US" dirty="0">
                <a:solidFill>
                  <a:schemeClr val="accent1"/>
                </a:solidFill>
              </a:rPr>
              <a:t>ISO metadata components.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4876800" y="2415520"/>
            <a:ext cx="1422400" cy="797580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headEnd type="none" w="lg" len="lg"/>
            <a:tailEnd type="stealth"/>
          </a:ln>
        </p:spPr>
      </p:cxnSp>
    </p:spTree>
    <p:extLst>
      <p:ext uri="{BB962C8B-B14F-4D97-AF65-F5344CB8AC3E}">
        <p14:creationId xmlns:p14="http://schemas.microsoft.com/office/powerpoint/2010/main" val="147525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Importing ISO Objects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1083" y="1308100"/>
            <a:ext cx="6236717" cy="487243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ctangular Callout 4"/>
          <p:cNvSpPr/>
          <p:nvPr/>
        </p:nvSpPr>
        <p:spPr>
          <a:xfrm>
            <a:off x="3951702" y="2975197"/>
            <a:ext cx="2290072" cy="907605"/>
          </a:xfrm>
          <a:prstGeom prst="wedgeRectCallout">
            <a:avLst>
              <a:gd name="adj1" fmla="val -36715"/>
              <a:gd name="adj2" fmla="val -77031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rgbClr val="000000"/>
                </a:solidFill>
              </a:rPr>
              <a:t>All groups in the ISO design have default role and type attributes. </a:t>
            </a:r>
            <a:r>
              <a:rPr lang="en-US" sz="1200" b="1" dirty="0">
                <a:solidFill>
                  <a:srgbClr val="000000"/>
                </a:solidFill>
              </a:rPr>
              <a:t>Do not change these!</a:t>
            </a:r>
          </a:p>
        </p:txBody>
      </p:sp>
      <p:sp>
        <p:nvSpPr>
          <p:cNvPr id="6" name="Rectangular Callout 5"/>
          <p:cNvSpPr/>
          <p:nvPr/>
        </p:nvSpPr>
        <p:spPr>
          <a:xfrm>
            <a:off x="3851728" y="5135931"/>
            <a:ext cx="2390046" cy="688397"/>
          </a:xfrm>
          <a:prstGeom prst="wedgeRectCallout">
            <a:avLst>
              <a:gd name="adj1" fmla="val -63207"/>
              <a:gd name="adj2" fmla="val -92546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rgbClr val="000000"/>
                </a:solidFill>
              </a:rPr>
              <a:t>Repeating roles have </a:t>
            </a:r>
            <a:r>
              <a:rPr lang="en-US" sz="1200" dirty="0" smtClean="0">
                <a:solidFill>
                  <a:srgbClr val="000000"/>
                </a:solidFill>
              </a:rPr>
              <a:t>"_&lt;</a:t>
            </a:r>
            <a:r>
              <a:rPr lang="en-US" sz="1100" dirty="0" err="1" smtClean="0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uniqueID</a:t>
            </a:r>
            <a:r>
              <a:rPr lang="en-US" sz="1200" dirty="0" smtClean="0">
                <a:solidFill>
                  <a:srgbClr val="000000"/>
                </a:solidFill>
              </a:rPr>
              <a:t>&gt;" </a:t>
            </a:r>
            <a:r>
              <a:rPr lang="en-US" sz="1200" dirty="0">
                <a:solidFill>
                  <a:srgbClr val="000000"/>
                </a:solidFill>
              </a:rPr>
              <a:t>added to their names</a:t>
            </a:r>
          </a:p>
        </p:txBody>
      </p:sp>
    </p:spTree>
    <p:extLst>
      <p:ext uri="{BB962C8B-B14F-4D97-AF65-F5344CB8AC3E}">
        <p14:creationId xmlns:p14="http://schemas.microsoft.com/office/powerpoint/2010/main" val="1254018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Export As…</a:t>
            </a:r>
            <a:endParaRPr lang="en-US" dirty="0"/>
          </a:p>
        </p:txBody>
      </p:sp>
      <p:sp>
        <p:nvSpPr>
          <p:cNvPr id="5" name="Folded Corner 4"/>
          <p:cNvSpPr/>
          <p:nvPr/>
        </p:nvSpPr>
        <p:spPr>
          <a:xfrm>
            <a:off x="7672133" y="1601060"/>
            <a:ext cx="914084" cy="1296418"/>
          </a:xfrm>
          <a:prstGeom prst="foldedCorner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JSON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6596525" y="2298456"/>
            <a:ext cx="1024469" cy="105248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Export</a:t>
            </a:r>
            <a:endParaRPr lang="en-US" sz="1200" dirty="0"/>
          </a:p>
        </p:txBody>
      </p:sp>
      <p:sp>
        <p:nvSpPr>
          <p:cNvPr id="7" name="Folded Corner 6"/>
          <p:cNvSpPr/>
          <p:nvPr/>
        </p:nvSpPr>
        <p:spPr>
          <a:xfrm>
            <a:off x="7672133" y="3049878"/>
            <a:ext cx="914084" cy="1296418"/>
          </a:xfrm>
          <a:prstGeom prst="foldedCorner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Python,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MATLAB,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IDL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code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Folded Corner 7"/>
          <p:cNvSpPr/>
          <p:nvPr/>
        </p:nvSpPr>
        <p:spPr>
          <a:xfrm>
            <a:off x="7672133" y="4498696"/>
            <a:ext cx="914084" cy="1296418"/>
          </a:xfrm>
          <a:prstGeom prst="foldedCorner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HDF5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Template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File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5394" y="1308100"/>
            <a:ext cx="6236717" cy="487243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64668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of Python Code</a:t>
            </a:r>
          </a:p>
        </p:txBody>
      </p:sp>
      <p:sp>
        <p:nvSpPr>
          <p:cNvPr id="4" name="Rectangle 3"/>
          <p:cNvSpPr/>
          <p:nvPr/>
        </p:nvSpPr>
        <p:spPr>
          <a:xfrm>
            <a:off x="330200" y="1196688"/>
            <a:ext cx="8712200" cy="4832092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25"/>
              </a:spcBef>
              <a:spcAft>
                <a:spcPts val="25"/>
              </a:spcAft>
            </a:pPr>
            <a:r>
              <a:rPr lang="en-US" sz="1100" dirty="0">
                <a:solidFill>
                  <a:srgbClr val="75715E"/>
                </a:solidFill>
                <a:latin typeface="Menlo" charset="0"/>
              </a:rPr>
              <a:t># Group: /</a:t>
            </a:r>
            <a:r>
              <a:rPr lang="en-US" sz="1100" dirty="0" err="1">
                <a:solidFill>
                  <a:srgbClr val="75715E"/>
                </a:solidFill>
                <a:latin typeface="Menlo" charset="0"/>
              </a:rPr>
              <a:t>gmi:acquisitionInformation</a:t>
            </a:r>
            <a:endParaRPr lang="en-US" sz="1100" dirty="0">
              <a:solidFill>
                <a:srgbClr val="F8F8F2"/>
              </a:solidFill>
              <a:latin typeface="Menlo" charset="0"/>
            </a:endParaRPr>
          </a:p>
          <a:p>
            <a:pPr>
              <a:spcBef>
                <a:spcPts val="25"/>
              </a:spcBef>
              <a:spcAft>
                <a:spcPts val="25"/>
              </a:spcAft>
            </a:pPr>
            <a:r>
              <a:rPr lang="en-US" sz="1100" dirty="0">
                <a:solidFill>
                  <a:srgbClr val="F8F8F2"/>
                </a:solidFill>
                <a:latin typeface="Menlo" charset="0"/>
              </a:rPr>
              <a:t>grp_1 </a:t>
            </a:r>
            <a:r>
              <a:rPr lang="en-US" sz="1100" dirty="0">
                <a:solidFill>
                  <a:srgbClr val="F92672"/>
                </a:solidFill>
                <a:latin typeface="Menlo" charset="0"/>
              </a:rPr>
              <a:t>=</a:t>
            </a:r>
            <a:r>
              <a:rPr lang="en-US" sz="1100" dirty="0">
                <a:solidFill>
                  <a:srgbClr val="F8F8F2"/>
                </a:solidFill>
                <a:latin typeface="Menlo" charset="0"/>
              </a:rPr>
              <a:t> </a:t>
            </a:r>
            <a:r>
              <a:rPr lang="en-US" sz="1100" dirty="0" err="1">
                <a:solidFill>
                  <a:srgbClr val="F8F8F2"/>
                </a:solidFill>
                <a:latin typeface="Menlo" charset="0"/>
              </a:rPr>
              <a:t>f</a:t>
            </a:r>
            <a:r>
              <a:rPr lang="en-US" sz="1100" dirty="0" err="1">
                <a:solidFill>
                  <a:srgbClr val="F92672"/>
                </a:solidFill>
                <a:latin typeface="Menlo" charset="0"/>
              </a:rPr>
              <a:t>.</a:t>
            </a:r>
            <a:r>
              <a:rPr lang="en-US" sz="1100" dirty="0" err="1">
                <a:solidFill>
                  <a:srgbClr val="F8F8F2"/>
                </a:solidFill>
                <a:latin typeface="Menlo" charset="0"/>
              </a:rPr>
              <a:t>create_group</a:t>
            </a:r>
            <a:r>
              <a:rPr lang="en-US" sz="1100" dirty="0">
                <a:solidFill>
                  <a:srgbClr val="F8F8F2"/>
                </a:solidFill>
                <a:latin typeface="Menlo" charset="0"/>
              </a:rPr>
              <a:t>(</a:t>
            </a:r>
            <a:r>
              <a:rPr lang="en-US" sz="1100" dirty="0">
                <a:solidFill>
                  <a:srgbClr val="E6DB74"/>
                </a:solidFill>
                <a:latin typeface="Menlo" charset="0"/>
              </a:rPr>
              <a:t>'</a:t>
            </a:r>
            <a:r>
              <a:rPr lang="en-US" sz="1100" dirty="0" err="1">
                <a:solidFill>
                  <a:srgbClr val="E6DB74"/>
                </a:solidFill>
                <a:latin typeface="Menlo" charset="0"/>
              </a:rPr>
              <a:t>gmi:acquisitionInformation</a:t>
            </a:r>
            <a:r>
              <a:rPr lang="en-US" sz="1100" dirty="0">
                <a:solidFill>
                  <a:srgbClr val="E6DB74"/>
                </a:solidFill>
                <a:latin typeface="Menlo" charset="0"/>
              </a:rPr>
              <a:t>'</a:t>
            </a:r>
            <a:r>
              <a:rPr lang="en-US" sz="1100" dirty="0">
                <a:solidFill>
                  <a:srgbClr val="F8F8F2"/>
                </a:solidFill>
                <a:latin typeface="Menlo" charset="0"/>
              </a:rPr>
              <a:t>)</a:t>
            </a:r>
          </a:p>
          <a:p>
            <a:pPr>
              <a:spcBef>
                <a:spcPts val="25"/>
              </a:spcBef>
              <a:spcAft>
                <a:spcPts val="25"/>
              </a:spcAft>
            </a:pPr>
            <a:r>
              <a:rPr lang="en-US" sz="1100" dirty="0">
                <a:solidFill>
                  <a:srgbClr val="75715E"/>
                </a:solidFill>
                <a:latin typeface="Menlo" charset="0"/>
              </a:rPr>
              <a:t># Creating attributes for /</a:t>
            </a:r>
            <a:r>
              <a:rPr lang="en-US" sz="1100" dirty="0" err="1">
                <a:solidFill>
                  <a:srgbClr val="75715E"/>
                </a:solidFill>
                <a:latin typeface="Menlo" charset="0"/>
              </a:rPr>
              <a:t>gmi:acquisitionInformation</a:t>
            </a:r>
            <a:endParaRPr lang="en-US" sz="1100" dirty="0">
              <a:solidFill>
                <a:srgbClr val="F8F8F2"/>
              </a:solidFill>
              <a:latin typeface="Menlo" charset="0"/>
            </a:endParaRPr>
          </a:p>
          <a:p>
            <a:pPr>
              <a:spcBef>
                <a:spcPts val="25"/>
              </a:spcBef>
              <a:spcAft>
                <a:spcPts val="25"/>
              </a:spcAft>
            </a:pPr>
            <a:r>
              <a:rPr lang="en-US" sz="1100" dirty="0">
                <a:solidFill>
                  <a:srgbClr val="F8F8F2"/>
                </a:solidFill>
                <a:latin typeface="Menlo" charset="0"/>
              </a:rPr>
              <a:t>grp_1</a:t>
            </a:r>
            <a:r>
              <a:rPr lang="en-US" sz="1100" dirty="0">
                <a:solidFill>
                  <a:srgbClr val="F92672"/>
                </a:solidFill>
                <a:latin typeface="Menlo" charset="0"/>
              </a:rPr>
              <a:t>.</a:t>
            </a:r>
            <a:r>
              <a:rPr lang="en-US" sz="1100" dirty="0">
                <a:solidFill>
                  <a:srgbClr val="F8F8F2"/>
                </a:solidFill>
                <a:latin typeface="Menlo" charset="0"/>
              </a:rPr>
              <a:t>attrs[</a:t>
            </a:r>
            <a:r>
              <a:rPr lang="en-US" sz="1100" dirty="0">
                <a:solidFill>
                  <a:srgbClr val="E6DB74"/>
                </a:solidFill>
                <a:latin typeface="Menlo" charset="0"/>
              </a:rPr>
              <a:t>'role'</a:t>
            </a:r>
            <a:r>
              <a:rPr lang="en-US" sz="1100" dirty="0">
                <a:solidFill>
                  <a:srgbClr val="F8F8F2"/>
                </a:solidFill>
                <a:latin typeface="Menlo" charset="0"/>
              </a:rPr>
              <a:t>] </a:t>
            </a:r>
            <a:r>
              <a:rPr lang="en-US" sz="1100" dirty="0">
                <a:solidFill>
                  <a:srgbClr val="F92672"/>
                </a:solidFill>
                <a:latin typeface="Menlo" charset="0"/>
              </a:rPr>
              <a:t>=</a:t>
            </a:r>
            <a:r>
              <a:rPr lang="en-US" sz="1100" dirty="0">
                <a:solidFill>
                  <a:srgbClr val="F8F8F2"/>
                </a:solidFill>
                <a:latin typeface="Menlo" charset="0"/>
              </a:rPr>
              <a:t> </a:t>
            </a:r>
            <a:r>
              <a:rPr lang="en-US" sz="1100" dirty="0">
                <a:solidFill>
                  <a:srgbClr val="E6DB74"/>
                </a:solidFill>
                <a:latin typeface="Menlo" charset="0"/>
              </a:rPr>
              <a:t>"</a:t>
            </a:r>
            <a:r>
              <a:rPr lang="en-US" sz="1100" dirty="0" err="1">
                <a:solidFill>
                  <a:srgbClr val="E6DB74"/>
                </a:solidFill>
                <a:latin typeface="Menlo" charset="0"/>
              </a:rPr>
              <a:t>gmi:acquisitionInformation</a:t>
            </a:r>
            <a:r>
              <a:rPr lang="en-US" sz="1100" dirty="0">
                <a:solidFill>
                  <a:srgbClr val="E6DB74"/>
                </a:solidFill>
                <a:latin typeface="Menlo" charset="0"/>
              </a:rPr>
              <a:t>"</a:t>
            </a:r>
            <a:endParaRPr lang="en-US" sz="1100" dirty="0">
              <a:solidFill>
                <a:srgbClr val="F8F8F2"/>
              </a:solidFill>
              <a:latin typeface="Menlo" charset="0"/>
            </a:endParaRPr>
          </a:p>
          <a:p>
            <a:pPr>
              <a:spcBef>
                <a:spcPts val="25"/>
              </a:spcBef>
              <a:spcAft>
                <a:spcPts val="25"/>
              </a:spcAft>
            </a:pPr>
            <a:r>
              <a:rPr lang="en-US" sz="1100" dirty="0">
                <a:solidFill>
                  <a:srgbClr val="F8F8F2"/>
                </a:solidFill>
                <a:latin typeface="Menlo" charset="0"/>
              </a:rPr>
              <a:t>grp_1</a:t>
            </a:r>
            <a:r>
              <a:rPr lang="en-US" sz="1100" dirty="0">
                <a:solidFill>
                  <a:srgbClr val="F92672"/>
                </a:solidFill>
                <a:latin typeface="Menlo" charset="0"/>
              </a:rPr>
              <a:t>.</a:t>
            </a:r>
            <a:r>
              <a:rPr lang="en-US" sz="1100" dirty="0">
                <a:solidFill>
                  <a:srgbClr val="F8F8F2"/>
                </a:solidFill>
                <a:latin typeface="Menlo" charset="0"/>
              </a:rPr>
              <a:t>attrs[</a:t>
            </a:r>
            <a:r>
              <a:rPr lang="en-US" sz="1100" dirty="0">
                <a:solidFill>
                  <a:srgbClr val="E6DB74"/>
                </a:solidFill>
                <a:latin typeface="Menlo" charset="0"/>
              </a:rPr>
              <a:t>'type'</a:t>
            </a:r>
            <a:r>
              <a:rPr lang="en-US" sz="1100" dirty="0">
                <a:solidFill>
                  <a:srgbClr val="F8F8F2"/>
                </a:solidFill>
                <a:latin typeface="Menlo" charset="0"/>
              </a:rPr>
              <a:t>] </a:t>
            </a:r>
            <a:r>
              <a:rPr lang="en-US" sz="1100" dirty="0">
                <a:solidFill>
                  <a:srgbClr val="F92672"/>
                </a:solidFill>
                <a:latin typeface="Menlo" charset="0"/>
              </a:rPr>
              <a:t>=</a:t>
            </a:r>
            <a:r>
              <a:rPr lang="en-US" sz="1100" dirty="0">
                <a:solidFill>
                  <a:srgbClr val="F8F8F2"/>
                </a:solidFill>
                <a:latin typeface="Menlo" charset="0"/>
              </a:rPr>
              <a:t> </a:t>
            </a:r>
            <a:r>
              <a:rPr lang="en-US" sz="1100" dirty="0">
                <a:solidFill>
                  <a:srgbClr val="E6DB74"/>
                </a:solidFill>
                <a:latin typeface="Menlo" charset="0"/>
              </a:rPr>
              <a:t>"</a:t>
            </a:r>
            <a:r>
              <a:rPr lang="en-US" sz="1100" dirty="0" err="1">
                <a:solidFill>
                  <a:srgbClr val="E6DB74"/>
                </a:solidFill>
                <a:latin typeface="Menlo" charset="0"/>
              </a:rPr>
              <a:t>gmi:MI_AcquisitionInformation</a:t>
            </a:r>
            <a:r>
              <a:rPr lang="en-US" sz="1100" dirty="0">
                <a:solidFill>
                  <a:srgbClr val="E6DB74"/>
                </a:solidFill>
                <a:latin typeface="Menlo" charset="0"/>
              </a:rPr>
              <a:t>"</a:t>
            </a:r>
            <a:endParaRPr lang="en-US" sz="1100" dirty="0">
              <a:solidFill>
                <a:srgbClr val="F8F8F2"/>
              </a:solidFill>
              <a:latin typeface="Menlo" charset="0"/>
            </a:endParaRPr>
          </a:p>
          <a:p>
            <a:pPr>
              <a:spcBef>
                <a:spcPts val="25"/>
              </a:spcBef>
              <a:spcAft>
                <a:spcPts val="25"/>
              </a:spcAft>
            </a:pPr>
            <a:endParaRPr lang="en-US" sz="1100" dirty="0">
              <a:solidFill>
                <a:srgbClr val="F8F8F2"/>
              </a:solidFill>
              <a:latin typeface="Menlo" charset="0"/>
            </a:endParaRPr>
          </a:p>
          <a:p>
            <a:pPr>
              <a:spcBef>
                <a:spcPts val="25"/>
              </a:spcBef>
              <a:spcAft>
                <a:spcPts val="25"/>
              </a:spcAft>
            </a:pPr>
            <a:endParaRPr lang="en-US" sz="1100" dirty="0">
              <a:solidFill>
                <a:srgbClr val="F8F8F2"/>
              </a:solidFill>
              <a:latin typeface="Menlo" charset="0"/>
            </a:endParaRPr>
          </a:p>
          <a:p>
            <a:pPr>
              <a:spcBef>
                <a:spcPts val="25"/>
              </a:spcBef>
              <a:spcAft>
                <a:spcPts val="25"/>
              </a:spcAft>
            </a:pPr>
            <a:r>
              <a:rPr lang="en-US" sz="1100" dirty="0">
                <a:solidFill>
                  <a:srgbClr val="75715E"/>
                </a:solidFill>
                <a:latin typeface="Menlo" charset="0"/>
              </a:rPr>
              <a:t># Group: /</a:t>
            </a:r>
            <a:r>
              <a:rPr lang="en-US" sz="1100" dirty="0" err="1">
                <a:solidFill>
                  <a:srgbClr val="75715E"/>
                </a:solidFill>
                <a:latin typeface="Menlo" charset="0"/>
              </a:rPr>
              <a:t>gmi:acquisitionInformation</a:t>
            </a:r>
            <a:r>
              <a:rPr lang="en-US" sz="1100" dirty="0">
                <a:solidFill>
                  <a:srgbClr val="75715E"/>
                </a:solidFill>
                <a:latin typeface="Menlo" charset="0"/>
              </a:rPr>
              <a:t>/</a:t>
            </a:r>
            <a:r>
              <a:rPr lang="en-US" sz="1100" dirty="0" err="1">
                <a:solidFill>
                  <a:srgbClr val="75715E"/>
                </a:solidFill>
                <a:latin typeface="Menlo" charset="0"/>
              </a:rPr>
              <a:t>gmi:instrument</a:t>
            </a:r>
            <a:endParaRPr lang="en-US" sz="1100" dirty="0">
              <a:solidFill>
                <a:srgbClr val="F8F8F2"/>
              </a:solidFill>
              <a:latin typeface="Menlo" charset="0"/>
            </a:endParaRPr>
          </a:p>
          <a:p>
            <a:pPr>
              <a:spcBef>
                <a:spcPts val="25"/>
              </a:spcBef>
              <a:spcAft>
                <a:spcPts val="25"/>
              </a:spcAft>
            </a:pPr>
            <a:r>
              <a:rPr lang="en-US" sz="1100" dirty="0">
                <a:solidFill>
                  <a:srgbClr val="F8F8F2"/>
                </a:solidFill>
                <a:latin typeface="Menlo" charset="0"/>
              </a:rPr>
              <a:t>grp_2 </a:t>
            </a:r>
            <a:r>
              <a:rPr lang="en-US" sz="1100" dirty="0">
                <a:solidFill>
                  <a:srgbClr val="F92672"/>
                </a:solidFill>
                <a:latin typeface="Menlo" charset="0"/>
              </a:rPr>
              <a:t>=</a:t>
            </a:r>
            <a:r>
              <a:rPr lang="en-US" sz="1100" dirty="0">
                <a:solidFill>
                  <a:srgbClr val="F8F8F2"/>
                </a:solidFill>
                <a:latin typeface="Menlo" charset="0"/>
              </a:rPr>
              <a:t> grp_1</a:t>
            </a:r>
            <a:r>
              <a:rPr lang="en-US" sz="1100" dirty="0">
                <a:solidFill>
                  <a:srgbClr val="F92672"/>
                </a:solidFill>
                <a:latin typeface="Menlo" charset="0"/>
              </a:rPr>
              <a:t>.</a:t>
            </a:r>
            <a:r>
              <a:rPr lang="en-US" sz="1100" dirty="0">
                <a:solidFill>
                  <a:srgbClr val="F8F8F2"/>
                </a:solidFill>
                <a:latin typeface="Menlo" charset="0"/>
              </a:rPr>
              <a:t>create_group(</a:t>
            </a:r>
            <a:r>
              <a:rPr lang="en-US" sz="1100" dirty="0">
                <a:solidFill>
                  <a:srgbClr val="E6DB74"/>
                </a:solidFill>
                <a:latin typeface="Menlo" charset="0"/>
              </a:rPr>
              <a:t>'</a:t>
            </a:r>
            <a:r>
              <a:rPr lang="en-US" sz="1100" dirty="0" err="1">
                <a:solidFill>
                  <a:srgbClr val="E6DB74"/>
                </a:solidFill>
                <a:latin typeface="Menlo" charset="0"/>
              </a:rPr>
              <a:t>gmi:instrument</a:t>
            </a:r>
            <a:r>
              <a:rPr lang="en-US" sz="1100" dirty="0">
                <a:solidFill>
                  <a:srgbClr val="E6DB74"/>
                </a:solidFill>
                <a:latin typeface="Menlo" charset="0"/>
              </a:rPr>
              <a:t>'</a:t>
            </a:r>
            <a:r>
              <a:rPr lang="en-US" sz="1100" dirty="0">
                <a:solidFill>
                  <a:srgbClr val="F8F8F2"/>
                </a:solidFill>
                <a:latin typeface="Menlo" charset="0"/>
              </a:rPr>
              <a:t>)</a:t>
            </a:r>
          </a:p>
          <a:p>
            <a:pPr>
              <a:spcBef>
                <a:spcPts val="25"/>
              </a:spcBef>
              <a:spcAft>
                <a:spcPts val="25"/>
              </a:spcAft>
            </a:pPr>
            <a:r>
              <a:rPr lang="en-US" sz="1100" dirty="0">
                <a:solidFill>
                  <a:srgbClr val="75715E"/>
                </a:solidFill>
                <a:latin typeface="Menlo" charset="0"/>
              </a:rPr>
              <a:t># Creating attributes for /</a:t>
            </a:r>
            <a:r>
              <a:rPr lang="en-US" sz="1100" dirty="0" err="1">
                <a:solidFill>
                  <a:srgbClr val="75715E"/>
                </a:solidFill>
                <a:latin typeface="Menlo" charset="0"/>
              </a:rPr>
              <a:t>gmi:acquisitionInformation</a:t>
            </a:r>
            <a:r>
              <a:rPr lang="en-US" sz="1100" dirty="0">
                <a:solidFill>
                  <a:srgbClr val="75715E"/>
                </a:solidFill>
                <a:latin typeface="Menlo" charset="0"/>
              </a:rPr>
              <a:t>/</a:t>
            </a:r>
            <a:r>
              <a:rPr lang="en-US" sz="1100" dirty="0" err="1">
                <a:solidFill>
                  <a:srgbClr val="75715E"/>
                </a:solidFill>
                <a:latin typeface="Menlo" charset="0"/>
              </a:rPr>
              <a:t>gmi:instrument</a:t>
            </a:r>
            <a:endParaRPr lang="en-US" sz="1100" dirty="0">
              <a:solidFill>
                <a:srgbClr val="F8F8F2"/>
              </a:solidFill>
              <a:latin typeface="Menlo" charset="0"/>
            </a:endParaRPr>
          </a:p>
          <a:p>
            <a:pPr>
              <a:spcBef>
                <a:spcPts val="25"/>
              </a:spcBef>
              <a:spcAft>
                <a:spcPts val="25"/>
              </a:spcAft>
            </a:pPr>
            <a:r>
              <a:rPr lang="en-US" sz="1100" dirty="0">
                <a:solidFill>
                  <a:srgbClr val="F8F8F2"/>
                </a:solidFill>
                <a:latin typeface="Menlo" charset="0"/>
              </a:rPr>
              <a:t>grp_2</a:t>
            </a:r>
            <a:r>
              <a:rPr lang="en-US" sz="1100" dirty="0">
                <a:solidFill>
                  <a:srgbClr val="F92672"/>
                </a:solidFill>
                <a:latin typeface="Menlo" charset="0"/>
              </a:rPr>
              <a:t>.</a:t>
            </a:r>
            <a:r>
              <a:rPr lang="en-US" sz="1100" dirty="0">
                <a:solidFill>
                  <a:srgbClr val="F8F8F2"/>
                </a:solidFill>
                <a:latin typeface="Menlo" charset="0"/>
              </a:rPr>
              <a:t>attrs[</a:t>
            </a:r>
            <a:r>
              <a:rPr lang="en-US" sz="1100" dirty="0">
                <a:solidFill>
                  <a:srgbClr val="E6DB74"/>
                </a:solidFill>
                <a:latin typeface="Menlo" charset="0"/>
              </a:rPr>
              <a:t>'role'</a:t>
            </a:r>
            <a:r>
              <a:rPr lang="en-US" sz="1100" dirty="0">
                <a:solidFill>
                  <a:srgbClr val="F8F8F2"/>
                </a:solidFill>
                <a:latin typeface="Menlo" charset="0"/>
              </a:rPr>
              <a:t>] </a:t>
            </a:r>
            <a:r>
              <a:rPr lang="en-US" sz="1100" dirty="0">
                <a:solidFill>
                  <a:srgbClr val="F92672"/>
                </a:solidFill>
                <a:latin typeface="Menlo" charset="0"/>
              </a:rPr>
              <a:t>=</a:t>
            </a:r>
            <a:r>
              <a:rPr lang="en-US" sz="1100" dirty="0">
                <a:solidFill>
                  <a:srgbClr val="F8F8F2"/>
                </a:solidFill>
                <a:latin typeface="Menlo" charset="0"/>
              </a:rPr>
              <a:t> </a:t>
            </a:r>
            <a:r>
              <a:rPr lang="en-US" sz="1100" dirty="0">
                <a:solidFill>
                  <a:srgbClr val="E6DB74"/>
                </a:solidFill>
                <a:latin typeface="Menlo" charset="0"/>
              </a:rPr>
              <a:t>"</a:t>
            </a:r>
            <a:r>
              <a:rPr lang="en-US" sz="1100" dirty="0" err="1">
                <a:solidFill>
                  <a:srgbClr val="E6DB74"/>
                </a:solidFill>
                <a:latin typeface="Menlo" charset="0"/>
              </a:rPr>
              <a:t>gmi:instrument</a:t>
            </a:r>
            <a:r>
              <a:rPr lang="en-US" sz="1100" dirty="0">
                <a:solidFill>
                  <a:srgbClr val="E6DB74"/>
                </a:solidFill>
                <a:latin typeface="Menlo" charset="0"/>
              </a:rPr>
              <a:t>"</a:t>
            </a:r>
            <a:endParaRPr lang="en-US" sz="1100" dirty="0">
              <a:solidFill>
                <a:srgbClr val="F8F8F2"/>
              </a:solidFill>
              <a:latin typeface="Menlo" charset="0"/>
            </a:endParaRPr>
          </a:p>
          <a:p>
            <a:pPr>
              <a:spcBef>
                <a:spcPts val="25"/>
              </a:spcBef>
              <a:spcAft>
                <a:spcPts val="25"/>
              </a:spcAft>
            </a:pPr>
            <a:r>
              <a:rPr lang="en-US" sz="1100" dirty="0">
                <a:solidFill>
                  <a:srgbClr val="F8F8F2"/>
                </a:solidFill>
                <a:latin typeface="Menlo" charset="0"/>
              </a:rPr>
              <a:t>grp_2</a:t>
            </a:r>
            <a:r>
              <a:rPr lang="en-US" sz="1100" dirty="0">
                <a:solidFill>
                  <a:srgbClr val="F92672"/>
                </a:solidFill>
                <a:latin typeface="Menlo" charset="0"/>
              </a:rPr>
              <a:t>.</a:t>
            </a:r>
            <a:r>
              <a:rPr lang="en-US" sz="1100" dirty="0">
                <a:solidFill>
                  <a:srgbClr val="F8F8F2"/>
                </a:solidFill>
                <a:latin typeface="Menlo" charset="0"/>
              </a:rPr>
              <a:t>attrs[</a:t>
            </a:r>
            <a:r>
              <a:rPr lang="en-US" sz="1100" dirty="0">
                <a:solidFill>
                  <a:srgbClr val="E6DB74"/>
                </a:solidFill>
                <a:latin typeface="Menlo" charset="0"/>
              </a:rPr>
              <a:t>'type'</a:t>
            </a:r>
            <a:r>
              <a:rPr lang="en-US" sz="1100" dirty="0">
                <a:solidFill>
                  <a:srgbClr val="F8F8F2"/>
                </a:solidFill>
                <a:latin typeface="Menlo" charset="0"/>
              </a:rPr>
              <a:t>] </a:t>
            </a:r>
            <a:r>
              <a:rPr lang="en-US" sz="1100" dirty="0">
                <a:solidFill>
                  <a:srgbClr val="F92672"/>
                </a:solidFill>
                <a:latin typeface="Menlo" charset="0"/>
              </a:rPr>
              <a:t>=</a:t>
            </a:r>
            <a:r>
              <a:rPr lang="en-US" sz="1100" dirty="0">
                <a:solidFill>
                  <a:srgbClr val="F8F8F2"/>
                </a:solidFill>
                <a:latin typeface="Menlo" charset="0"/>
              </a:rPr>
              <a:t> </a:t>
            </a:r>
            <a:r>
              <a:rPr lang="en-US" sz="1100" dirty="0">
                <a:solidFill>
                  <a:srgbClr val="E6DB74"/>
                </a:solidFill>
                <a:latin typeface="Menlo" charset="0"/>
              </a:rPr>
              <a:t>"</a:t>
            </a:r>
            <a:r>
              <a:rPr lang="en-US" sz="1100" dirty="0" err="1">
                <a:solidFill>
                  <a:srgbClr val="E6DB74"/>
                </a:solidFill>
                <a:latin typeface="Menlo" charset="0"/>
              </a:rPr>
              <a:t>gmi:MI_Instrument</a:t>
            </a:r>
            <a:r>
              <a:rPr lang="en-US" sz="1100" dirty="0">
                <a:solidFill>
                  <a:srgbClr val="E6DB74"/>
                </a:solidFill>
                <a:latin typeface="Menlo" charset="0"/>
              </a:rPr>
              <a:t>"</a:t>
            </a:r>
            <a:endParaRPr lang="en-US" sz="1100" dirty="0">
              <a:solidFill>
                <a:srgbClr val="F8F8F2"/>
              </a:solidFill>
              <a:latin typeface="Menlo" charset="0"/>
            </a:endParaRPr>
          </a:p>
          <a:p>
            <a:pPr>
              <a:spcBef>
                <a:spcPts val="25"/>
              </a:spcBef>
              <a:spcAft>
                <a:spcPts val="25"/>
              </a:spcAft>
            </a:pPr>
            <a:r>
              <a:rPr lang="en-US" sz="1100" dirty="0">
                <a:solidFill>
                  <a:srgbClr val="F8F8F2"/>
                </a:solidFill>
                <a:latin typeface="Menlo" charset="0"/>
              </a:rPr>
              <a:t>grp_2</a:t>
            </a:r>
            <a:r>
              <a:rPr lang="en-US" sz="1100" dirty="0">
                <a:solidFill>
                  <a:srgbClr val="F92672"/>
                </a:solidFill>
                <a:latin typeface="Menlo" charset="0"/>
              </a:rPr>
              <a:t>.</a:t>
            </a:r>
            <a:r>
              <a:rPr lang="en-US" sz="1100" dirty="0">
                <a:solidFill>
                  <a:srgbClr val="F8F8F2"/>
                </a:solidFill>
                <a:latin typeface="Menlo" charset="0"/>
              </a:rPr>
              <a:t>attrs[</a:t>
            </a:r>
            <a:r>
              <a:rPr lang="en-US" sz="1100" dirty="0">
                <a:solidFill>
                  <a:srgbClr val="E6DB74"/>
                </a:solidFill>
                <a:latin typeface="Menlo" charset="0"/>
              </a:rPr>
              <a:t>'id'</a:t>
            </a:r>
            <a:r>
              <a:rPr lang="en-US" sz="1100" dirty="0">
                <a:solidFill>
                  <a:srgbClr val="F8F8F2"/>
                </a:solidFill>
                <a:latin typeface="Menlo" charset="0"/>
              </a:rPr>
              <a:t>] </a:t>
            </a:r>
            <a:r>
              <a:rPr lang="en-US" sz="1100" dirty="0">
                <a:solidFill>
                  <a:srgbClr val="F92672"/>
                </a:solidFill>
                <a:latin typeface="Menlo" charset="0"/>
              </a:rPr>
              <a:t>=</a:t>
            </a:r>
            <a:r>
              <a:rPr lang="en-US" sz="1100" dirty="0">
                <a:solidFill>
                  <a:srgbClr val="F8F8F2"/>
                </a:solidFill>
                <a:latin typeface="Menlo" charset="0"/>
              </a:rPr>
              <a:t> </a:t>
            </a:r>
            <a:r>
              <a:rPr lang="en-US" sz="1100" dirty="0">
                <a:solidFill>
                  <a:srgbClr val="E6DB74"/>
                </a:solidFill>
                <a:latin typeface="Menlo" charset="0"/>
              </a:rPr>
              <a:t>"instrument_1"</a:t>
            </a:r>
            <a:endParaRPr lang="en-US" sz="1100" dirty="0">
              <a:solidFill>
                <a:srgbClr val="F8F8F2"/>
              </a:solidFill>
              <a:latin typeface="Menlo" charset="0"/>
            </a:endParaRPr>
          </a:p>
          <a:p>
            <a:pPr>
              <a:spcBef>
                <a:spcPts val="25"/>
              </a:spcBef>
              <a:spcAft>
                <a:spcPts val="25"/>
              </a:spcAft>
            </a:pPr>
            <a:endParaRPr lang="en-US" sz="1100" dirty="0">
              <a:solidFill>
                <a:srgbClr val="F8F8F2"/>
              </a:solidFill>
              <a:latin typeface="Menlo" charset="0"/>
            </a:endParaRPr>
          </a:p>
          <a:p>
            <a:pPr>
              <a:spcBef>
                <a:spcPts val="25"/>
              </a:spcBef>
              <a:spcAft>
                <a:spcPts val="25"/>
              </a:spcAft>
            </a:pPr>
            <a:endParaRPr lang="en-US" sz="1100" dirty="0">
              <a:solidFill>
                <a:srgbClr val="F8F8F2"/>
              </a:solidFill>
              <a:latin typeface="Menlo" charset="0"/>
            </a:endParaRPr>
          </a:p>
          <a:p>
            <a:pPr>
              <a:spcBef>
                <a:spcPts val="25"/>
              </a:spcBef>
              <a:spcAft>
                <a:spcPts val="25"/>
              </a:spcAft>
            </a:pPr>
            <a:r>
              <a:rPr lang="en-US" sz="1100" dirty="0">
                <a:solidFill>
                  <a:srgbClr val="75715E"/>
                </a:solidFill>
                <a:latin typeface="Menlo" charset="0"/>
              </a:rPr>
              <a:t># Group: /</a:t>
            </a:r>
            <a:r>
              <a:rPr lang="en-US" sz="1100" dirty="0" err="1">
                <a:solidFill>
                  <a:srgbClr val="75715E"/>
                </a:solidFill>
                <a:latin typeface="Menlo" charset="0"/>
              </a:rPr>
              <a:t>gmi:acquisitionInformation</a:t>
            </a:r>
            <a:r>
              <a:rPr lang="en-US" sz="1100" dirty="0">
                <a:solidFill>
                  <a:srgbClr val="75715E"/>
                </a:solidFill>
                <a:latin typeface="Menlo" charset="0"/>
              </a:rPr>
              <a:t>/</a:t>
            </a:r>
            <a:r>
              <a:rPr lang="en-US" sz="1100" dirty="0" err="1">
                <a:solidFill>
                  <a:srgbClr val="75715E"/>
                </a:solidFill>
                <a:latin typeface="Menlo" charset="0"/>
              </a:rPr>
              <a:t>gmi:instrument</a:t>
            </a:r>
            <a:r>
              <a:rPr lang="en-US" sz="1100" dirty="0">
                <a:solidFill>
                  <a:srgbClr val="75715E"/>
                </a:solidFill>
                <a:latin typeface="Menlo" charset="0"/>
              </a:rPr>
              <a:t>/</a:t>
            </a:r>
            <a:r>
              <a:rPr lang="en-US" sz="1100" dirty="0" err="1">
                <a:solidFill>
                  <a:srgbClr val="75715E"/>
                </a:solidFill>
                <a:latin typeface="Menlo" charset="0"/>
              </a:rPr>
              <a:t>gmi:citation</a:t>
            </a:r>
            <a:endParaRPr lang="en-US" sz="1100" dirty="0">
              <a:solidFill>
                <a:srgbClr val="F8F8F2"/>
              </a:solidFill>
              <a:latin typeface="Menlo" charset="0"/>
            </a:endParaRPr>
          </a:p>
          <a:p>
            <a:pPr>
              <a:spcBef>
                <a:spcPts val="25"/>
              </a:spcBef>
              <a:spcAft>
                <a:spcPts val="25"/>
              </a:spcAft>
            </a:pPr>
            <a:r>
              <a:rPr lang="en-US" sz="1100" dirty="0">
                <a:solidFill>
                  <a:srgbClr val="F8F8F2"/>
                </a:solidFill>
                <a:latin typeface="Menlo" charset="0"/>
              </a:rPr>
              <a:t>grp_3 </a:t>
            </a:r>
            <a:r>
              <a:rPr lang="en-US" sz="1100" dirty="0">
                <a:solidFill>
                  <a:srgbClr val="F92672"/>
                </a:solidFill>
                <a:latin typeface="Menlo" charset="0"/>
              </a:rPr>
              <a:t>=</a:t>
            </a:r>
            <a:r>
              <a:rPr lang="en-US" sz="1100" dirty="0">
                <a:solidFill>
                  <a:srgbClr val="F8F8F2"/>
                </a:solidFill>
                <a:latin typeface="Menlo" charset="0"/>
              </a:rPr>
              <a:t> grp_2</a:t>
            </a:r>
            <a:r>
              <a:rPr lang="en-US" sz="1100" dirty="0">
                <a:solidFill>
                  <a:srgbClr val="F92672"/>
                </a:solidFill>
                <a:latin typeface="Menlo" charset="0"/>
              </a:rPr>
              <a:t>.</a:t>
            </a:r>
            <a:r>
              <a:rPr lang="en-US" sz="1100" dirty="0">
                <a:solidFill>
                  <a:srgbClr val="F8F8F2"/>
                </a:solidFill>
                <a:latin typeface="Menlo" charset="0"/>
              </a:rPr>
              <a:t>create_group(</a:t>
            </a:r>
            <a:r>
              <a:rPr lang="en-US" sz="1100" dirty="0">
                <a:solidFill>
                  <a:srgbClr val="E6DB74"/>
                </a:solidFill>
                <a:latin typeface="Menlo" charset="0"/>
              </a:rPr>
              <a:t>'</a:t>
            </a:r>
            <a:r>
              <a:rPr lang="en-US" sz="1100" dirty="0" err="1">
                <a:solidFill>
                  <a:srgbClr val="E6DB74"/>
                </a:solidFill>
                <a:latin typeface="Menlo" charset="0"/>
              </a:rPr>
              <a:t>gmi:citation</a:t>
            </a:r>
            <a:r>
              <a:rPr lang="en-US" sz="1100" dirty="0">
                <a:solidFill>
                  <a:srgbClr val="E6DB74"/>
                </a:solidFill>
                <a:latin typeface="Menlo" charset="0"/>
              </a:rPr>
              <a:t>'</a:t>
            </a:r>
            <a:r>
              <a:rPr lang="en-US" sz="1100" dirty="0">
                <a:solidFill>
                  <a:srgbClr val="F8F8F2"/>
                </a:solidFill>
                <a:latin typeface="Menlo" charset="0"/>
              </a:rPr>
              <a:t>)</a:t>
            </a:r>
          </a:p>
          <a:p>
            <a:pPr>
              <a:spcBef>
                <a:spcPts val="25"/>
              </a:spcBef>
              <a:spcAft>
                <a:spcPts val="25"/>
              </a:spcAft>
            </a:pPr>
            <a:r>
              <a:rPr lang="en-US" sz="1100" dirty="0">
                <a:solidFill>
                  <a:srgbClr val="75715E"/>
                </a:solidFill>
                <a:latin typeface="Menlo" charset="0"/>
              </a:rPr>
              <a:t># Creating attributes for /</a:t>
            </a:r>
            <a:r>
              <a:rPr lang="en-US" sz="1100" dirty="0" err="1">
                <a:solidFill>
                  <a:srgbClr val="75715E"/>
                </a:solidFill>
                <a:latin typeface="Menlo" charset="0"/>
              </a:rPr>
              <a:t>gmi:acquisitionInformation</a:t>
            </a:r>
            <a:r>
              <a:rPr lang="en-US" sz="1100" dirty="0">
                <a:solidFill>
                  <a:srgbClr val="75715E"/>
                </a:solidFill>
                <a:latin typeface="Menlo" charset="0"/>
              </a:rPr>
              <a:t>/</a:t>
            </a:r>
            <a:r>
              <a:rPr lang="en-US" sz="1100" dirty="0" err="1">
                <a:solidFill>
                  <a:srgbClr val="75715E"/>
                </a:solidFill>
                <a:latin typeface="Menlo" charset="0"/>
              </a:rPr>
              <a:t>gmi:instrument</a:t>
            </a:r>
            <a:r>
              <a:rPr lang="en-US" sz="1100" dirty="0">
                <a:solidFill>
                  <a:srgbClr val="75715E"/>
                </a:solidFill>
                <a:latin typeface="Menlo" charset="0"/>
              </a:rPr>
              <a:t>/</a:t>
            </a:r>
            <a:r>
              <a:rPr lang="en-US" sz="1100" dirty="0" err="1">
                <a:solidFill>
                  <a:srgbClr val="75715E"/>
                </a:solidFill>
                <a:latin typeface="Menlo" charset="0"/>
              </a:rPr>
              <a:t>gmi:citation</a:t>
            </a:r>
            <a:endParaRPr lang="en-US" sz="1100" dirty="0">
              <a:solidFill>
                <a:srgbClr val="F8F8F2"/>
              </a:solidFill>
              <a:latin typeface="Menlo" charset="0"/>
            </a:endParaRPr>
          </a:p>
          <a:p>
            <a:pPr>
              <a:spcBef>
                <a:spcPts val="25"/>
              </a:spcBef>
              <a:spcAft>
                <a:spcPts val="25"/>
              </a:spcAft>
            </a:pPr>
            <a:r>
              <a:rPr lang="en-US" sz="1100" dirty="0">
                <a:solidFill>
                  <a:srgbClr val="F8F8F2"/>
                </a:solidFill>
                <a:latin typeface="Menlo" charset="0"/>
              </a:rPr>
              <a:t>grp_3</a:t>
            </a:r>
            <a:r>
              <a:rPr lang="en-US" sz="1100" dirty="0">
                <a:solidFill>
                  <a:srgbClr val="F92672"/>
                </a:solidFill>
                <a:latin typeface="Menlo" charset="0"/>
              </a:rPr>
              <a:t>.</a:t>
            </a:r>
            <a:r>
              <a:rPr lang="en-US" sz="1100" dirty="0">
                <a:solidFill>
                  <a:srgbClr val="F8F8F2"/>
                </a:solidFill>
                <a:latin typeface="Menlo" charset="0"/>
              </a:rPr>
              <a:t>attrs[</a:t>
            </a:r>
            <a:r>
              <a:rPr lang="en-US" sz="1100" dirty="0">
                <a:solidFill>
                  <a:srgbClr val="E6DB74"/>
                </a:solidFill>
                <a:latin typeface="Menlo" charset="0"/>
              </a:rPr>
              <a:t>'role'</a:t>
            </a:r>
            <a:r>
              <a:rPr lang="en-US" sz="1100" dirty="0">
                <a:solidFill>
                  <a:srgbClr val="F8F8F2"/>
                </a:solidFill>
                <a:latin typeface="Menlo" charset="0"/>
              </a:rPr>
              <a:t>] </a:t>
            </a:r>
            <a:r>
              <a:rPr lang="en-US" sz="1100" dirty="0">
                <a:solidFill>
                  <a:srgbClr val="F92672"/>
                </a:solidFill>
                <a:latin typeface="Menlo" charset="0"/>
              </a:rPr>
              <a:t>=</a:t>
            </a:r>
            <a:r>
              <a:rPr lang="en-US" sz="1100" dirty="0">
                <a:solidFill>
                  <a:srgbClr val="F8F8F2"/>
                </a:solidFill>
                <a:latin typeface="Menlo" charset="0"/>
              </a:rPr>
              <a:t> </a:t>
            </a:r>
            <a:r>
              <a:rPr lang="en-US" sz="1100" dirty="0">
                <a:solidFill>
                  <a:srgbClr val="E6DB74"/>
                </a:solidFill>
                <a:latin typeface="Menlo" charset="0"/>
              </a:rPr>
              <a:t>"</a:t>
            </a:r>
            <a:r>
              <a:rPr lang="en-US" sz="1100" dirty="0" err="1">
                <a:solidFill>
                  <a:srgbClr val="E6DB74"/>
                </a:solidFill>
                <a:latin typeface="Menlo" charset="0"/>
              </a:rPr>
              <a:t>gmi:citation</a:t>
            </a:r>
            <a:r>
              <a:rPr lang="en-US" sz="1100" dirty="0">
                <a:solidFill>
                  <a:srgbClr val="E6DB74"/>
                </a:solidFill>
                <a:latin typeface="Menlo" charset="0"/>
              </a:rPr>
              <a:t>"</a:t>
            </a:r>
            <a:endParaRPr lang="en-US" sz="1100" dirty="0">
              <a:solidFill>
                <a:srgbClr val="F8F8F2"/>
              </a:solidFill>
              <a:latin typeface="Menlo" charset="0"/>
            </a:endParaRPr>
          </a:p>
          <a:p>
            <a:pPr>
              <a:spcBef>
                <a:spcPts val="25"/>
              </a:spcBef>
              <a:spcAft>
                <a:spcPts val="25"/>
              </a:spcAft>
            </a:pPr>
            <a:r>
              <a:rPr lang="en-US" sz="1100" dirty="0">
                <a:solidFill>
                  <a:srgbClr val="F8F8F2"/>
                </a:solidFill>
                <a:latin typeface="Menlo" charset="0"/>
              </a:rPr>
              <a:t>grp_3</a:t>
            </a:r>
            <a:r>
              <a:rPr lang="en-US" sz="1100" dirty="0">
                <a:solidFill>
                  <a:srgbClr val="F92672"/>
                </a:solidFill>
                <a:latin typeface="Menlo" charset="0"/>
              </a:rPr>
              <a:t>.</a:t>
            </a:r>
            <a:r>
              <a:rPr lang="en-US" sz="1100" dirty="0">
                <a:solidFill>
                  <a:srgbClr val="F8F8F2"/>
                </a:solidFill>
                <a:latin typeface="Menlo" charset="0"/>
              </a:rPr>
              <a:t>attrs[</a:t>
            </a:r>
            <a:r>
              <a:rPr lang="en-US" sz="1100" dirty="0">
                <a:solidFill>
                  <a:srgbClr val="E6DB74"/>
                </a:solidFill>
                <a:latin typeface="Menlo" charset="0"/>
              </a:rPr>
              <a:t>'type'</a:t>
            </a:r>
            <a:r>
              <a:rPr lang="en-US" sz="1100" dirty="0">
                <a:solidFill>
                  <a:srgbClr val="F8F8F2"/>
                </a:solidFill>
                <a:latin typeface="Menlo" charset="0"/>
              </a:rPr>
              <a:t>] </a:t>
            </a:r>
            <a:r>
              <a:rPr lang="en-US" sz="1100" dirty="0">
                <a:solidFill>
                  <a:srgbClr val="F92672"/>
                </a:solidFill>
                <a:latin typeface="Menlo" charset="0"/>
              </a:rPr>
              <a:t>=</a:t>
            </a:r>
            <a:r>
              <a:rPr lang="en-US" sz="1100" dirty="0">
                <a:solidFill>
                  <a:srgbClr val="F8F8F2"/>
                </a:solidFill>
                <a:latin typeface="Menlo" charset="0"/>
              </a:rPr>
              <a:t> </a:t>
            </a:r>
            <a:r>
              <a:rPr lang="en-US" sz="1100" dirty="0">
                <a:solidFill>
                  <a:srgbClr val="E6DB74"/>
                </a:solidFill>
                <a:latin typeface="Menlo" charset="0"/>
              </a:rPr>
              <a:t>"</a:t>
            </a:r>
            <a:r>
              <a:rPr lang="en-US" sz="1100" dirty="0" err="1">
                <a:solidFill>
                  <a:srgbClr val="E6DB74"/>
                </a:solidFill>
                <a:latin typeface="Menlo" charset="0"/>
              </a:rPr>
              <a:t>gmd:CI_Citation</a:t>
            </a:r>
            <a:r>
              <a:rPr lang="en-US" sz="1100" dirty="0">
                <a:solidFill>
                  <a:srgbClr val="E6DB74"/>
                </a:solidFill>
                <a:latin typeface="Menlo" charset="0"/>
              </a:rPr>
              <a:t>"</a:t>
            </a:r>
            <a:endParaRPr lang="en-US" sz="1100" dirty="0">
              <a:solidFill>
                <a:srgbClr val="F8F8F2"/>
              </a:solidFill>
              <a:latin typeface="Menlo" charset="0"/>
            </a:endParaRPr>
          </a:p>
          <a:p>
            <a:pPr>
              <a:spcBef>
                <a:spcPts val="25"/>
              </a:spcBef>
              <a:spcAft>
                <a:spcPts val="25"/>
              </a:spcAft>
            </a:pPr>
            <a:r>
              <a:rPr lang="fr-FR" sz="1100" dirty="0">
                <a:solidFill>
                  <a:srgbClr val="F8F8F2"/>
                </a:solidFill>
                <a:latin typeface="Menlo" charset="0"/>
              </a:rPr>
              <a:t>grp_3</a:t>
            </a:r>
            <a:r>
              <a:rPr lang="fr-FR" sz="1100" dirty="0">
                <a:solidFill>
                  <a:srgbClr val="F92672"/>
                </a:solidFill>
                <a:latin typeface="Menlo" charset="0"/>
              </a:rPr>
              <a:t>.</a:t>
            </a:r>
            <a:r>
              <a:rPr lang="fr-FR" sz="1100" dirty="0">
                <a:solidFill>
                  <a:srgbClr val="F8F8F2"/>
                </a:solidFill>
                <a:latin typeface="Menlo" charset="0"/>
              </a:rPr>
              <a:t>attrs[</a:t>
            </a:r>
            <a:r>
              <a:rPr lang="fr-FR" sz="1100" dirty="0">
                <a:solidFill>
                  <a:srgbClr val="E6DB74"/>
                </a:solidFill>
                <a:latin typeface="Menlo" charset="0"/>
              </a:rPr>
              <a:t>'id'</a:t>
            </a:r>
            <a:r>
              <a:rPr lang="fr-FR" sz="1100" dirty="0">
                <a:solidFill>
                  <a:srgbClr val="F8F8F2"/>
                </a:solidFill>
                <a:latin typeface="Menlo" charset="0"/>
              </a:rPr>
              <a:t>] </a:t>
            </a:r>
            <a:r>
              <a:rPr lang="fr-FR" sz="1100" dirty="0">
                <a:solidFill>
                  <a:srgbClr val="F92672"/>
                </a:solidFill>
                <a:latin typeface="Menlo" charset="0"/>
              </a:rPr>
              <a:t>=</a:t>
            </a:r>
            <a:r>
              <a:rPr lang="fr-FR" sz="1100" dirty="0">
                <a:solidFill>
                  <a:srgbClr val="F8F8F2"/>
                </a:solidFill>
                <a:latin typeface="Menlo" charset="0"/>
              </a:rPr>
              <a:t> </a:t>
            </a:r>
            <a:r>
              <a:rPr lang="fr-FR" sz="1100" dirty="0">
                <a:solidFill>
                  <a:srgbClr val="E6DB74"/>
                </a:solidFill>
                <a:latin typeface="Menlo" charset="0"/>
              </a:rPr>
              <a:t>"fgdccitation_26722.114902.35002"</a:t>
            </a:r>
            <a:endParaRPr lang="fr-FR" sz="1100" dirty="0">
              <a:solidFill>
                <a:srgbClr val="F8F8F2"/>
              </a:solidFill>
              <a:latin typeface="Menlo" charset="0"/>
            </a:endParaRPr>
          </a:p>
          <a:p>
            <a:pPr>
              <a:spcBef>
                <a:spcPts val="25"/>
              </a:spcBef>
              <a:spcAft>
                <a:spcPts val="25"/>
              </a:spcAft>
            </a:pPr>
            <a:endParaRPr lang="fr-FR" sz="1100" dirty="0">
              <a:solidFill>
                <a:srgbClr val="F8F8F2"/>
              </a:solidFill>
              <a:latin typeface="Menlo" charset="0"/>
            </a:endParaRPr>
          </a:p>
          <a:p>
            <a:pPr>
              <a:spcBef>
                <a:spcPts val="25"/>
              </a:spcBef>
              <a:spcAft>
                <a:spcPts val="25"/>
              </a:spcAft>
            </a:pPr>
            <a:endParaRPr lang="fr-FR" sz="1100" dirty="0">
              <a:solidFill>
                <a:srgbClr val="F8F8F2"/>
              </a:solidFill>
              <a:latin typeface="Menlo" charset="0"/>
            </a:endParaRPr>
          </a:p>
          <a:p>
            <a:pPr>
              <a:spcBef>
                <a:spcPts val="25"/>
              </a:spcBef>
              <a:spcAft>
                <a:spcPts val="25"/>
              </a:spcAft>
            </a:pPr>
            <a:r>
              <a:rPr lang="fr-FR" sz="1100" dirty="0">
                <a:solidFill>
                  <a:srgbClr val="75715E"/>
                </a:solidFill>
                <a:latin typeface="Menlo" charset="0"/>
              </a:rPr>
              <a:t># Group: /</a:t>
            </a:r>
            <a:r>
              <a:rPr lang="fr-FR" sz="1100" dirty="0" err="1">
                <a:solidFill>
                  <a:srgbClr val="75715E"/>
                </a:solidFill>
                <a:latin typeface="Menlo" charset="0"/>
              </a:rPr>
              <a:t>gmi:acquisitionInformation</a:t>
            </a:r>
            <a:r>
              <a:rPr lang="fr-FR" sz="1100" dirty="0">
                <a:solidFill>
                  <a:srgbClr val="75715E"/>
                </a:solidFill>
                <a:latin typeface="Menlo" charset="0"/>
              </a:rPr>
              <a:t>/</a:t>
            </a:r>
            <a:r>
              <a:rPr lang="fr-FR" sz="1100" dirty="0" err="1">
                <a:solidFill>
                  <a:srgbClr val="75715E"/>
                </a:solidFill>
                <a:latin typeface="Menlo" charset="0"/>
              </a:rPr>
              <a:t>gmi:instrument</a:t>
            </a:r>
            <a:r>
              <a:rPr lang="fr-FR" sz="1100" dirty="0">
                <a:solidFill>
                  <a:srgbClr val="75715E"/>
                </a:solidFill>
                <a:latin typeface="Menlo" charset="0"/>
              </a:rPr>
              <a:t>/</a:t>
            </a:r>
            <a:r>
              <a:rPr lang="fr-FR" sz="1100" dirty="0" err="1">
                <a:solidFill>
                  <a:srgbClr val="75715E"/>
                </a:solidFill>
                <a:latin typeface="Menlo" charset="0"/>
              </a:rPr>
              <a:t>gmi:citation</a:t>
            </a:r>
            <a:r>
              <a:rPr lang="fr-FR" sz="1100" dirty="0">
                <a:solidFill>
                  <a:srgbClr val="75715E"/>
                </a:solidFill>
                <a:latin typeface="Menlo" charset="0"/>
              </a:rPr>
              <a:t>/</a:t>
            </a:r>
            <a:r>
              <a:rPr lang="fr-FR" sz="1100" dirty="0" err="1">
                <a:solidFill>
                  <a:srgbClr val="75715E"/>
                </a:solidFill>
                <a:latin typeface="Menlo" charset="0"/>
              </a:rPr>
              <a:t>gmd:date</a:t>
            </a:r>
            <a:endParaRPr lang="fr-FR" sz="1100" dirty="0">
              <a:solidFill>
                <a:srgbClr val="F8F8F2"/>
              </a:solidFill>
              <a:latin typeface="Menlo" charset="0"/>
            </a:endParaRPr>
          </a:p>
          <a:p>
            <a:pPr>
              <a:spcBef>
                <a:spcPts val="25"/>
              </a:spcBef>
              <a:spcAft>
                <a:spcPts val="25"/>
              </a:spcAft>
            </a:pPr>
            <a:r>
              <a:rPr lang="fr-FR" sz="1100" dirty="0">
                <a:solidFill>
                  <a:srgbClr val="F8F8F2"/>
                </a:solidFill>
                <a:latin typeface="Menlo" charset="0"/>
              </a:rPr>
              <a:t>grp_4 </a:t>
            </a:r>
            <a:r>
              <a:rPr lang="fr-FR" sz="1100" dirty="0">
                <a:solidFill>
                  <a:srgbClr val="F92672"/>
                </a:solidFill>
                <a:latin typeface="Menlo" charset="0"/>
              </a:rPr>
              <a:t>=</a:t>
            </a:r>
            <a:r>
              <a:rPr lang="fr-FR" sz="1100" dirty="0">
                <a:solidFill>
                  <a:srgbClr val="F8F8F2"/>
                </a:solidFill>
                <a:latin typeface="Menlo" charset="0"/>
              </a:rPr>
              <a:t> grp_3</a:t>
            </a:r>
            <a:r>
              <a:rPr lang="fr-FR" sz="1100" dirty="0">
                <a:solidFill>
                  <a:srgbClr val="F92672"/>
                </a:solidFill>
                <a:latin typeface="Menlo" charset="0"/>
              </a:rPr>
              <a:t>.</a:t>
            </a:r>
            <a:r>
              <a:rPr lang="fr-FR" sz="1100" dirty="0">
                <a:solidFill>
                  <a:srgbClr val="F8F8F2"/>
                </a:solidFill>
                <a:latin typeface="Menlo" charset="0"/>
              </a:rPr>
              <a:t>create_group(</a:t>
            </a:r>
            <a:r>
              <a:rPr lang="fr-FR" sz="1100" dirty="0">
                <a:solidFill>
                  <a:srgbClr val="E6DB74"/>
                </a:solidFill>
                <a:latin typeface="Menlo" charset="0"/>
              </a:rPr>
              <a:t>'</a:t>
            </a:r>
            <a:r>
              <a:rPr lang="fr-FR" sz="1100" dirty="0" err="1">
                <a:solidFill>
                  <a:srgbClr val="E6DB74"/>
                </a:solidFill>
                <a:latin typeface="Menlo" charset="0"/>
              </a:rPr>
              <a:t>gmd:date</a:t>
            </a:r>
            <a:r>
              <a:rPr lang="fr-FR" sz="1100" dirty="0">
                <a:solidFill>
                  <a:srgbClr val="E6DB74"/>
                </a:solidFill>
                <a:latin typeface="Menlo" charset="0"/>
              </a:rPr>
              <a:t>'</a:t>
            </a:r>
            <a:r>
              <a:rPr lang="fr-FR" sz="1100" dirty="0">
                <a:solidFill>
                  <a:srgbClr val="F8F8F2"/>
                </a:solidFill>
                <a:latin typeface="Menlo" charset="0"/>
              </a:rPr>
              <a:t>)</a:t>
            </a:r>
          </a:p>
          <a:p>
            <a:pPr>
              <a:spcBef>
                <a:spcPts val="25"/>
              </a:spcBef>
              <a:spcAft>
                <a:spcPts val="25"/>
              </a:spcAft>
            </a:pPr>
            <a:r>
              <a:rPr lang="fr-FR" sz="1100" dirty="0">
                <a:solidFill>
                  <a:srgbClr val="75715E"/>
                </a:solidFill>
                <a:latin typeface="Menlo" charset="0"/>
              </a:rPr>
              <a:t># </a:t>
            </a:r>
            <a:r>
              <a:rPr lang="fr-FR" sz="1100" dirty="0" err="1">
                <a:solidFill>
                  <a:srgbClr val="75715E"/>
                </a:solidFill>
                <a:latin typeface="Menlo" charset="0"/>
              </a:rPr>
              <a:t>Creating</a:t>
            </a:r>
            <a:r>
              <a:rPr lang="fr-FR" sz="1100" dirty="0">
                <a:solidFill>
                  <a:srgbClr val="75715E"/>
                </a:solidFill>
                <a:latin typeface="Menlo" charset="0"/>
              </a:rPr>
              <a:t> </a:t>
            </a:r>
            <a:r>
              <a:rPr lang="fr-FR" sz="1100" dirty="0" err="1">
                <a:solidFill>
                  <a:srgbClr val="75715E"/>
                </a:solidFill>
                <a:latin typeface="Menlo" charset="0"/>
              </a:rPr>
              <a:t>attributes</a:t>
            </a:r>
            <a:r>
              <a:rPr lang="fr-FR" sz="1100" dirty="0">
                <a:solidFill>
                  <a:srgbClr val="75715E"/>
                </a:solidFill>
                <a:latin typeface="Menlo" charset="0"/>
              </a:rPr>
              <a:t> for /</a:t>
            </a:r>
            <a:r>
              <a:rPr lang="fr-FR" sz="1100" dirty="0" err="1">
                <a:solidFill>
                  <a:srgbClr val="75715E"/>
                </a:solidFill>
                <a:latin typeface="Menlo" charset="0"/>
              </a:rPr>
              <a:t>gmi:acquisitionInformation</a:t>
            </a:r>
            <a:r>
              <a:rPr lang="fr-FR" sz="1100" dirty="0">
                <a:solidFill>
                  <a:srgbClr val="75715E"/>
                </a:solidFill>
                <a:latin typeface="Menlo" charset="0"/>
              </a:rPr>
              <a:t>/</a:t>
            </a:r>
            <a:r>
              <a:rPr lang="fr-FR" sz="1100" dirty="0" err="1">
                <a:solidFill>
                  <a:srgbClr val="75715E"/>
                </a:solidFill>
                <a:latin typeface="Menlo" charset="0"/>
              </a:rPr>
              <a:t>gmi:instrument</a:t>
            </a:r>
            <a:r>
              <a:rPr lang="fr-FR" sz="1100" dirty="0">
                <a:solidFill>
                  <a:srgbClr val="75715E"/>
                </a:solidFill>
                <a:latin typeface="Menlo" charset="0"/>
              </a:rPr>
              <a:t>/</a:t>
            </a:r>
            <a:r>
              <a:rPr lang="fr-FR" sz="1100" dirty="0" err="1">
                <a:solidFill>
                  <a:srgbClr val="75715E"/>
                </a:solidFill>
                <a:latin typeface="Menlo" charset="0"/>
              </a:rPr>
              <a:t>gmi:citation</a:t>
            </a:r>
            <a:r>
              <a:rPr lang="fr-FR" sz="1100" dirty="0">
                <a:solidFill>
                  <a:srgbClr val="75715E"/>
                </a:solidFill>
                <a:latin typeface="Menlo" charset="0"/>
              </a:rPr>
              <a:t>/</a:t>
            </a:r>
            <a:r>
              <a:rPr lang="fr-FR" sz="1100" dirty="0" err="1">
                <a:solidFill>
                  <a:srgbClr val="75715E"/>
                </a:solidFill>
                <a:latin typeface="Menlo" charset="0"/>
              </a:rPr>
              <a:t>gmd:date</a:t>
            </a:r>
            <a:endParaRPr lang="fr-FR" sz="1100" dirty="0">
              <a:solidFill>
                <a:srgbClr val="F8F8F2"/>
              </a:solidFill>
              <a:latin typeface="Menlo" charset="0"/>
            </a:endParaRPr>
          </a:p>
          <a:p>
            <a:pPr>
              <a:spcBef>
                <a:spcPts val="25"/>
              </a:spcBef>
              <a:spcAft>
                <a:spcPts val="25"/>
              </a:spcAft>
            </a:pPr>
            <a:r>
              <a:rPr lang="fr-FR" sz="1100" dirty="0">
                <a:solidFill>
                  <a:srgbClr val="F8F8F2"/>
                </a:solidFill>
                <a:latin typeface="Menlo" charset="0"/>
              </a:rPr>
              <a:t>grp_4</a:t>
            </a:r>
            <a:r>
              <a:rPr lang="fr-FR" sz="1100" dirty="0">
                <a:solidFill>
                  <a:srgbClr val="F92672"/>
                </a:solidFill>
                <a:latin typeface="Menlo" charset="0"/>
              </a:rPr>
              <a:t>.</a:t>
            </a:r>
            <a:r>
              <a:rPr lang="fr-FR" sz="1100" dirty="0">
                <a:solidFill>
                  <a:srgbClr val="F8F8F2"/>
                </a:solidFill>
                <a:latin typeface="Menlo" charset="0"/>
              </a:rPr>
              <a:t>attrs[</a:t>
            </a:r>
            <a:r>
              <a:rPr lang="fr-FR" sz="1100" dirty="0">
                <a:solidFill>
                  <a:srgbClr val="E6DB74"/>
                </a:solidFill>
                <a:latin typeface="Menlo" charset="0"/>
              </a:rPr>
              <a:t>'</a:t>
            </a:r>
            <a:r>
              <a:rPr lang="fr-FR" sz="1100" dirty="0" err="1">
                <a:solidFill>
                  <a:srgbClr val="E6DB74"/>
                </a:solidFill>
                <a:latin typeface="Menlo" charset="0"/>
              </a:rPr>
              <a:t>role</a:t>
            </a:r>
            <a:r>
              <a:rPr lang="fr-FR" sz="1100" dirty="0">
                <a:solidFill>
                  <a:srgbClr val="E6DB74"/>
                </a:solidFill>
                <a:latin typeface="Menlo" charset="0"/>
              </a:rPr>
              <a:t>'</a:t>
            </a:r>
            <a:r>
              <a:rPr lang="fr-FR" sz="1100" dirty="0">
                <a:solidFill>
                  <a:srgbClr val="F8F8F2"/>
                </a:solidFill>
                <a:latin typeface="Menlo" charset="0"/>
              </a:rPr>
              <a:t>] </a:t>
            </a:r>
            <a:r>
              <a:rPr lang="fr-FR" sz="1100" dirty="0">
                <a:solidFill>
                  <a:srgbClr val="F92672"/>
                </a:solidFill>
                <a:latin typeface="Menlo" charset="0"/>
              </a:rPr>
              <a:t>=</a:t>
            </a:r>
            <a:r>
              <a:rPr lang="fr-FR" sz="1100" dirty="0">
                <a:solidFill>
                  <a:srgbClr val="F8F8F2"/>
                </a:solidFill>
                <a:latin typeface="Menlo" charset="0"/>
              </a:rPr>
              <a:t> </a:t>
            </a:r>
            <a:r>
              <a:rPr lang="fr-FR" sz="1100" dirty="0">
                <a:solidFill>
                  <a:srgbClr val="E6DB74"/>
                </a:solidFill>
                <a:latin typeface="Menlo" charset="0"/>
              </a:rPr>
              <a:t>"</a:t>
            </a:r>
            <a:r>
              <a:rPr lang="fr-FR" sz="1100" dirty="0" err="1">
                <a:solidFill>
                  <a:srgbClr val="E6DB74"/>
                </a:solidFill>
                <a:latin typeface="Menlo" charset="0"/>
              </a:rPr>
              <a:t>gmd:date</a:t>
            </a:r>
            <a:r>
              <a:rPr lang="fr-FR" sz="1100" dirty="0">
                <a:solidFill>
                  <a:srgbClr val="E6DB74"/>
                </a:solidFill>
                <a:latin typeface="Menlo" charset="0"/>
              </a:rPr>
              <a:t>"</a:t>
            </a:r>
            <a:endParaRPr lang="fr-FR" sz="1100" dirty="0">
              <a:solidFill>
                <a:srgbClr val="F8F8F2"/>
              </a:solidFill>
              <a:latin typeface="Menlo" charset="0"/>
            </a:endParaRPr>
          </a:p>
          <a:p>
            <a:pPr>
              <a:spcBef>
                <a:spcPts val="25"/>
              </a:spcBef>
              <a:spcAft>
                <a:spcPts val="25"/>
              </a:spcAft>
            </a:pPr>
            <a:r>
              <a:rPr lang="fr-FR" sz="1100" dirty="0">
                <a:solidFill>
                  <a:srgbClr val="F8F8F2"/>
                </a:solidFill>
                <a:latin typeface="Menlo" charset="0"/>
              </a:rPr>
              <a:t>grp_4</a:t>
            </a:r>
            <a:r>
              <a:rPr lang="fr-FR" sz="1100" dirty="0">
                <a:solidFill>
                  <a:srgbClr val="F92672"/>
                </a:solidFill>
                <a:latin typeface="Menlo" charset="0"/>
              </a:rPr>
              <a:t>.</a:t>
            </a:r>
            <a:r>
              <a:rPr lang="fr-FR" sz="1100" dirty="0">
                <a:solidFill>
                  <a:srgbClr val="F8F8F2"/>
                </a:solidFill>
                <a:latin typeface="Menlo" charset="0"/>
              </a:rPr>
              <a:t>attrs[</a:t>
            </a:r>
            <a:r>
              <a:rPr lang="fr-FR" sz="1100" dirty="0">
                <a:solidFill>
                  <a:srgbClr val="E6DB74"/>
                </a:solidFill>
                <a:latin typeface="Menlo" charset="0"/>
              </a:rPr>
              <a:t>'type'</a:t>
            </a:r>
            <a:r>
              <a:rPr lang="fr-FR" sz="1100" dirty="0">
                <a:solidFill>
                  <a:srgbClr val="F8F8F2"/>
                </a:solidFill>
                <a:latin typeface="Menlo" charset="0"/>
              </a:rPr>
              <a:t>] </a:t>
            </a:r>
            <a:r>
              <a:rPr lang="fr-FR" sz="1100" dirty="0">
                <a:solidFill>
                  <a:srgbClr val="F92672"/>
                </a:solidFill>
                <a:latin typeface="Menlo" charset="0"/>
              </a:rPr>
              <a:t>=</a:t>
            </a:r>
            <a:r>
              <a:rPr lang="fr-FR" sz="1100" dirty="0">
                <a:solidFill>
                  <a:srgbClr val="F8F8F2"/>
                </a:solidFill>
                <a:latin typeface="Menlo" charset="0"/>
              </a:rPr>
              <a:t> </a:t>
            </a:r>
            <a:r>
              <a:rPr lang="fr-FR" sz="1100" dirty="0">
                <a:solidFill>
                  <a:srgbClr val="E6DB74"/>
                </a:solidFill>
                <a:latin typeface="Menlo" charset="0"/>
              </a:rPr>
              <a:t>"</a:t>
            </a:r>
            <a:r>
              <a:rPr lang="fr-FR" sz="1100" dirty="0" err="1">
                <a:solidFill>
                  <a:srgbClr val="E6DB74"/>
                </a:solidFill>
                <a:latin typeface="Menlo" charset="0"/>
              </a:rPr>
              <a:t>gmd:CI_Date</a:t>
            </a:r>
            <a:r>
              <a:rPr lang="fr-FR" sz="1100" dirty="0">
                <a:solidFill>
                  <a:srgbClr val="E6DB74"/>
                </a:solidFill>
                <a:latin typeface="Menlo" charset="0"/>
              </a:rPr>
              <a:t>"</a:t>
            </a:r>
            <a:endParaRPr lang="fr-FR" sz="1100" dirty="0">
              <a:solidFill>
                <a:srgbClr val="F8F8F2"/>
              </a:solidFill>
              <a:latin typeface="Menl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34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Template File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48" y="1184919"/>
            <a:ext cx="4863191" cy="2711229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8676" y="1884946"/>
            <a:ext cx="4876800" cy="2718816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3439" y="3079981"/>
            <a:ext cx="4876800" cy="2718816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2888" y="3899450"/>
            <a:ext cx="4876800" cy="243840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ular Callout 8"/>
          <p:cNvSpPr/>
          <p:nvPr/>
        </p:nvSpPr>
        <p:spPr>
          <a:xfrm>
            <a:off x="4981428" y="5071070"/>
            <a:ext cx="1424048" cy="594458"/>
          </a:xfrm>
          <a:prstGeom prst="wedgeRectCallout">
            <a:avLst>
              <a:gd name="adj1" fmla="val 45747"/>
              <a:gd name="adj2" fmla="val -141725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rgbClr val="000000"/>
                </a:solidFill>
              </a:rPr>
              <a:t>Keyword values in HDF5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761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00174" y="904875"/>
            <a:ext cx="59912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34495E"/>
                </a:solidFill>
                <a:latin typeface="Helvetica Neue"/>
              </a:rPr>
              <a:t>This work was supported by NASA/GSFC under Raytheon Co. contract number NNG15HZ39C</a:t>
            </a:r>
          </a:p>
        </p:txBody>
      </p:sp>
      <p:pic>
        <p:nvPicPr>
          <p:cNvPr id="9" name="Picture 8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48032" y="3167667"/>
            <a:ext cx="2005418" cy="39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81185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ysClr val="window" lastClr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noFill/>
        <a:ln w="19050" cap="flat">
          <a:solidFill>
            <a:srgbClr val="000000"/>
          </a:solidFill>
          <a:prstDash val="solid"/>
          <a:round/>
          <a:headEnd type="none" w="lg" len="lg"/>
          <a:tailEnd type="triangle" w="lg" len="lg"/>
        </a:ln>
      </a:spPr>
      <a:bodyPr/>
      <a:lstStyle/>
    </a:lnDef>
  </a:objectDefaults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EOSDIS-EED.thmx</Template>
  <TotalTime>8987</TotalTime>
  <Words>363</Words>
  <Application>Microsoft Macintosh PowerPoint</Application>
  <PresentationFormat>On-screen Show (4:3)</PresentationFormat>
  <Paragraphs>74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Avenir Heavy</vt:lpstr>
      <vt:lpstr>Consolas</vt:lpstr>
      <vt:lpstr>Franklin Gothic Book</vt:lpstr>
      <vt:lpstr>Helvetica Neue</vt:lpstr>
      <vt:lpstr>Menlo</vt:lpstr>
      <vt:lpstr>Verdana</vt:lpstr>
      <vt:lpstr>Arial</vt:lpstr>
      <vt:lpstr>EOSDIS-EED</vt:lpstr>
      <vt:lpstr>Incorporating ISO Metadata Using HDF Product Designer</vt:lpstr>
      <vt:lpstr>The Problem</vt:lpstr>
      <vt:lpstr>The Solution</vt:lpstr>
      <vt:lpstr>HDF Product Designer Can Help</vt:lpstr>
      <vt:lpstr>PowerPoint Presentation</vt:lpstr>
      <vt:lpstr>Convention Support</vt:lpstr>
      <vt:lpstr>Convention Support</vt:lpstr>
      <vt:lpstr>Importing ISO Objects</vt:lpstr>
      <vt:lpstr>Importing ISO Objects</vt:lpstr>
      <vt:lpstr>Export As…</vt:lpstr>
      <vt:lpstr>Sample of Python Code</vt:lpstr>
      <vt:lpstr>HDF5 Template File</vt:lpstr>
      <vt:lpstr>PowerPoint Presentation</vt:lpstr>
    </vt:vector>
  </TitlesOfParts>
  <LinksUpToDate>false</LinksUpToDate>
  <SharedDoc>false</SharedDoc>
  <HyperlinksChanged>false</HyperlinksChanged>
  <AppVersion>15.0024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G PLOFCHAN</dc:creator>
  <cp:lastModifiedBy>Aleksandar Jelenak</cp:lastModifiedBy>
  <cp:revision>249</cp:revision>
  <dcterms:modified xsi:type="dcterms:W3CDTF">2016-07-19T12:07:30Z</dcterms:modified>
</cp:coreProperties>
</file>