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1"/>
    <p:sldMasterId id="2147483668" r:id="rId2"/>
  </p:sldMasterIdLst>
  <p:notesMasterIdLst>
    <p:notesMasterId r:id="rId69"/>
  </p:notesMasterIdLst>
  <p:handoutMasterIdLst>
    <p:handoutMasterId r:id="rId70"/>
  </p:handoutMasterIdLst>
  <p:sldIdLst>
    <p:sldId id="314" r:id="rId3"/>
    <p:sldId id="318" r:id="rId4"/>
    <p:sldId id="319" r:id="rId5"/>
    <p:sldId id="385" r:id="rId6"/>
    <p:sldId id="320" r:id="rId7"/>
    <p:sldId id="321" r:id="rId8"/>
    <p:sldId id="322" r:id="rId9"/>
    <p:sldId id="323" r:id="rId10"/>
    <p:sldId id="324" r:id="rId11"/>
    <p:sldId id="325" r:id="rId12"/>
    <p:sldId id="327" r:id="rId13"/>
    <p:sldId id="326" r:id="rId14"/>
    <p:sldId id="328" r:id="rId15"/>
    <p:sldId id="329" r:id="rId16"/>
    <p:sldId id="330" r:id="rId17"/>
    <p:sldId id="331" r:id="rId18"/>
    <p:sldId id="332" r:id="rId19"/>
    <p:sldId id="333" r:id="rId20"/>
    <p:sldId id="334" r:id="rId21"/>
    <p:sldId id="335" r:id="rId22"/>
    <p:sldId id="336" r:id="rId23"/>
    <p:sldId id="337" r:id="rId24"/>
    <p:sldId id="399" r:id="rId25"/>
    <p:sldId id="410" r:id="rId26"/>
    <p:sldId id="359" r:id="rId27"/>
    <p:sldId id="404" r:id="rId28"/>
    <p:sldId id="405" r:id="rId29"/>
    <p:sldId id="356" r:id="rId30"/>
    <p:sldId id="357" r:id="rId31"/>
    <p:sldId id="358" r:id="rId32"/>
    <p:sldId id="360" r:id="rId33"/>
    <p:sldId id="361" r:id="rId34"/>
    <p:sldId id="362" r:id="rId35"/>
    <p:sldId id="363" r:id="rId36"/>
    <p:sldId id="364" r:id="rId37"/>
    <p:sldId id="374" r:id="rId38"/>
    <p:sldId id="365" r:id="rId39"/>
    <p:sldId id="366" r:id="rId40"/>
    <p:sldId id="367" r:id="rId41"/>
    <p:sldId id="409" r:id="rId42"/>
    <p:sldId id="406" r:id="rId43"/>
    <p:sldId id="407" r:id="rId44"/>
    <p:sldId id="408" r:id="rId45"/>
    <p:sldId id="369" r:id="rId46"/>
    <p:sldId id="382" r:id="rId47"/>
    <p:sldId id="375" r:id="rId48"/>
    <p:sldId id="390" r:id="rId49"/>
    <p:sldId id="412" r:id="rId50"/>
    <p:sldId id="413" r:id="rId51"/>
    <p:sldId id="415" r:id="rId52"/>
    <p:sldId id="425" r:id="rId53"/>
    <p:sldId id="427" r:id="rId54"/>
    <p:sldId id="428" r:id="rId55"/>
    <p:sldId id="416" r:id="rId56"/>
    <p:sldId id="418" r:id="rId57"/>
    <p:sldId id="429" r:id="rId58"/>
    <p:sldId id="419" r:id="rId59"/>
    <p:sldId id="430" r:id="rId60"/>
    <p:sldId id="431" r:id="rId61"/>
    <p:sldId id="440" r:id="rId62"/>
    <p:sldId id="441" r:id="rId63"/>
    <p:sldId id="432" r:id="rId64"/>
    <p:sldId id="433" r:id="rId65"/>
    <p:sldId id="312" r:id="rId66"/>
    <p:sldId id="442" r:id="rId67"/>
    <p:sldId id="439" r:id="rId68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trick Quinn" initials="" lastIdx="33" clrIdx="0"/>
  <p:cmAuthor id="1" name="Brett McLaughlin" initials="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495E"/>
    <a:srgbClr val="264C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4107D22-3351-4DDC-9757-8A348CC96E5D}">
  <a:tblStyle styleId="{54107D22-3351-4DDC-9757-8A348CC96E5D}" styleName="Table_0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410" autoAdjust="0"/>
  </p:normalViewPr>
  <p:slideViewPr>
    <p:cSldViewPr snapToGrid="0" snapToObjects="1">
      <p:cViewPr>
        <p:scale>
          <a:sx n="75" d="100"/>
          <a:sy n="75" d="100"/>
        </p:scale>
        <p:origin x="-100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36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-405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" Type="http://schemas.openxmlformats.org/officeDocument/2006/relationships/slide" Target="slides/slide5.xml"/><Relationship Id="rId71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handoutMaster" Target="handoutMasters/handout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Relationship Id="rId4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shade val="53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spPr>
              <a:solidFill>
                <a:schemeClr val="accent1">
                  <a:shade val="76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bubble3D val="0"/>
            <c:spPr>
              <a:solidFill>
                <a:schemeClr val="accent1">
                  <a:tint val="77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4"/>
            <c:bubble3D val="0"/>
            <c:spPr>
              <a:solidFill>
                <a:schemeClr val="accent1">
                  <a:tint val="54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1"/>
              <c:layout>
                <c:manualLayout>
                  <c:x val="3.2441200324412001E-2"/>
                  <c:y val="-1.875669882100750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-6.7436815155690073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spc="0" baseline="0">
                    <a:solidFill>
                      <a:schemeClr val="accent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Sheet1!$E$50:$E$54</c:f>
              <c:strCache>
                <c:ptCount val="5"/>
                <c:pt idx="0">
                  <c:v>Academic</c:v>
                </c:pt>
                <c:pt idx="1">
                  <c:v>Commercial and Foreign</c:v>
                </c:pt>
                <c:pt idx="2">
                  <c:v>DOE and other Govt</c:v>
                </c:pt>
                <c:pt idx="3">
                  <c:v> HDF Earth Science </c:v>
                </c:pt>
                <c:pt idx="4">
                  <c:v> Other Earth Science </c:v>
                </c:pt>
              </c:strCache>
            </c:strRef>
          </c:cat>
          <c:val>
            <c:numRef>
              <c:f>Sheet1!$F$50:$F$54</c:f>
              <c:numCache>
                <c:formatCode>_("$"* #,##0_);_("$"* \(#,##0\);_("$"* "-"??_);_(@_)</c:formatCode>
                <c:ptCount val="5"/>
                <c:pt idx="0">
                  <c:v>210847.33333333334</c:v>
                </c:pt>
                <c:pt idx="1">
                  <c:v>285532.14666666667</c:v>
                </c:pt>
                <c:pt idx="2">
                  <c:v>638356.5711111112</c:v>
                </c:pt>
                <c:pt idx="3">
                  <c:v>2454220.0200000005</c:v>
                </c:pt>
                <c:pt idx="4">
                  <c:v>847462.24999999988</c:v>
                </c:pt>
              </c:numCache>
            </c:numRef>
          </c:val>
        </c:ser>
        <c:dLbls>
          <c:dLblPos val="out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5D6E11-81A8-43DC-ADB4-BB5254EEB591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55D867D-1414-4E29-9958-33189B2DF02B}">
      <dgm:prSet phldrT="[Text]"/>
      <dgm:spPr/>
      <dgm:t>
        <a:bodyPr/>
        <a:lstStyle/>
        <a:p>
          <a:r>
            <a:rPr lang="en-US" dirty="0" smtClean="0"/>
            <a:t>Technical operations</a:t>
          </a:r>
          <a:endParaRPr lang="en-US" dirty="0"/>
        </a:p>
      </dgm:t>
    </dgm:pt>
    <dgm:pt modelId="{33B9CE76-9C2D-4C88-BAD6-FB5E439744E7}" type="parTrans" cxnId="{C7188ABA-5ACF-43F3-8409-5D2E5532E865}">
      <dgm:prSet/>
      <dgm:spPr/>
      <dgm:t>
        <a:bodyPr/>
        <a:lstStyle/>
        <a:p>
          <a:endParaRPr lang="en-US"/>
        </a:p>
      </dgm:t>
    </dgm:pt>
    <dgm:pt modelId="{24970099-AC76-42A4-9420-C11AAEC3ABEA}" type="sibTrans" cxnId="{C7188ABA-5ACF-43F3-8409-5D2E5532E865}">
      <dgm:prSet/>
      <dgm:spPr/>
      <dgm:t>
        <a:bodyPr/>
        <a:lstStyle/>
        <a:p>
          <a:endParaRPr lang="en-US"/>
        </a:p>
      </dgm:t>
    </dgm:pt>
    <dgm:pt modelId="{8AC01A14-BDBB-4742-9B1E-172D22FABBEF}">
      <dgm:prSet phldrT="[Text]"/>
      <dgm:spPr/>
      <dgm:t>
        <a:bodyPr/>
        <a:lstStyle/>
        <a:p>
          <a:r>
            <a:rPr lang="en-US" dirty="0" smtClean="0"/>
            <a:t>Support</a:t>
          </a:r>
          <a:endParaRPr lang="en-US" dirty="0"/>
        </a:p>
      </dgm:t>
    </dgm:pt>
    <dgm:pt modelId="{BA99EA36-AE24-47D7-A16A-2C5686A204A3}" type="parTrans" cxnId="{46574383-31F3-44C3-B2C7-8EACCFD94C13}">
      <dgm:prSet/>
      <dgm:spPr/>
      <dgm:t>
        <a:bodyPr/>
        <a:lstStyle/>
        <a:p>
          <a:endParaRPr lang="en-US"/>
        </a:p>
      </dgm:t>
    </dgm:pt>
    <dgm:pt modelId="{B24AB344-180B-4F79-BFA7-D5CA1356B4DE}" type="sibTrans" cxnId="{46574383-31F3-44C3-B2C7-8EACCFD94C13}">
      <dgm:prSet/>
      <dgm:spPr/>
      <dgm:t>
        <a:bodyPr/>
        <a:lstStyle/>
        <a:p>
          <a:endParaRPr lang="en-US"/>
        </a:p>
      </dgm:t>
    </dgm:pt>
    <dgm:pt modelId="{424EBA14-10AE-4343-9190-86A52E63CCC1}">
      <dgm:prSet phldrT="[Text]"/>
      <dgm:spPr/>
      <dgm:t>
        <a:bodyPr/>
        <a:lstStyle/>
        <a:p>
          <a:r>
            <a:rPr lang="en-US" dirty="0" smtClean="0"/>
            <a:t>Core software</a:t>
          </a:r>
          <a:endParaRPr lang="en-US" dirty="0"/>
        </a:p>
      </dgm:t>
    </dgm:pt>
    <dgm:pt modelId="{0EBF53F3-AF99-4E29-B883-64397E1BD96D}" type="parTrans" cxnId="{6AEEFD71-55C6-480A-B638-DED1C37EA3B8}">
      <dgm:prSet/>
      <dgm:spPr/>
      <dgm:t>
        <a:bodyPr/>
        <a:lstStyle/>
        <a:p>
          <a:endParaRPr lang="en-US"/>
        </a:p>
      </dgm:t>
    </dgm:pt>
    <dgm:pt modelId="{415FB3FB-0396-4FDF-8F6A-E2E548179C2C}" type="sibTrans" cxnId="{6AEEFD71-55C6-480A-B638-DED1C37EA3B8}">
      <dgm:prSet/>
      <dgm:spPr/>
      <dgm:t>
        <a:bodyPr/>
        <a:lstStyle/>
        <a:p>
          <a:endParaRPr lang="en-US"/>
        </a:p>
      </dgm:t>
    </dgm:pt>
    <dgm:pt modelId="{631F8E24-1F8F-437B-96DA-3E44DEA2EF4C}">
      <dgm:prSet phldrT="[Text]"/>
      <dgm:spPr/>
      <dgm:t>
        <a:bodyPr/>
        <a:lstStyle/>
        <a:p>
          <a:r>
            <a:rPr lang="en-US" dirty="0" smtClean="0"/>
            <a:t>Library and tools</a:t>
          </a:r>
        </a:p>
      </dgm:t>
    </dgm:pt>
    <dgm:pt modelId="{20F878B8-6E4E-4DD2-8C93-5EEB19868B2C}" type="parTrans" cxnId="{887FE526-41D2-4BCB-8CDB-394621BA52FA}">
      <dgm:prSet/>
      <dgm:spPr/>
      <dgm:t>
        <a:bodyPr/>
        <a:lstStyle/>
        <a:p>
          <a:endParaRPr lang="en-US"/>
        </a:p>
      </dgm:t>
    </dgm:pt>
    <dgm:pt modelId="{AD146E9D-84D9-4735-BB58-294B2698B4A9}" type="sibTrans" cxnId="{887FE526-41D2-4BCB-8CDB-394621BA52FA}">
      <dgm:prSet/>
      <dgm:spPr/>
      <dgm:t>
        <a:bodyPr/>
        <a:lstStyle/>
        <a:p>
          <a:endParaRPr lang="en-US"/>
        </a:p>
      </dgm:t>
    </dgm:pt>
    <dgm:pt modelId="{E10F304C-DAF6-400A-BA93-09D2D96722A4}">
      <dgm:prSet phldrT="[Text]"/>
      <dgm:spPr/>
      <dgm:t>
        <a:bodyPr/>
        <a:lstStyle/>
        <a:p>
          <a:r>
            <a:rPr lang="en-US" dirty="0" smtClean="0"/>
            <a:t>Applications</a:t>
          </a:r>
          <a:endParaRPr lang="en-US" dirty="0"/>
        </a:p>
      </dgm:t>
    </dgm:pt>
    <dgm:pt modelId="{6AE98117-F224-4F87-9185-DFC696A8727B}" type="parTrans" cxnId="{2DA07054-9072-4286-A35E-0EE9A3D8C42F}">
      <dgm:prSet/>
      <dgm:spPr/>
      <dgm:t>
        <a:bodyPr/>
        <a:lstStyle/>
        <a:p>
          <a:endParaRPr lang="en-US"/>
        </a:p>
      </dgm:t>
    </dgm:pt>
    <dgm:pt modelId="{C60EBD2B-22A4-46D5-992B-74B4240E1E12}" type="sibTrans" cxnId="{2DA07054-9072-4286-A35E-0EE9A3D8C42F}">
      <dgm:prSet/>
      <dgm:spPr/>
      <dgm:t>
        <a:bodyPr/>
        <a:lstStyle/>
        <a:p>
          <a:endParaRPr lang="en-US"/>
        </a:p>
      </dgm:t>
    </dgm:pt>
    <dgm:pt modelId="{20893986-4072-4BD7-B809-14850CB4BFA4}">
      <dgm:prSet phldrT="[Text]"/>
      <dgm:spPr/>
      <dgm:t>
        <a:bodyPr/>
        <a:lstStyle/>
        <a:p>
          <a:r>
            <a:rPr lang="en-US" dirty="0" smtClean="0"/>
            <a:t>QA</a:t>
          </a:r>
          <a:endParaRPr lang="en-US" dirty="0"/>
        </a:p>
      </dgm:t>
    </dgm:pt>
    <dgm:pt modelId="{CE01E9BC-004B-4EA7-9D03-5680A6CE1EB2}" type="parTrans" cxnId="{934AAA1A-F7A5-4C7F-8457-AA85AC697E85}">
      <dgm:prSet/>
      <dgm:spPr/>
      <dgm:t>
        <a:bodyPr/>
        <a:lstStyle/>
        <a:p>
          <a:endParaRPr lang="en-US"/>
        </a:p>
      </dgm:t>
    </dgm:pt>
    <dgm:pt modelId="{7B21DCE9-3E7C-45CF-AF9C-E48CEFB05F40}" type="sibTrans" cxnId="{934AAA1A-F7A5-4C7F-8457-AA85AC697E85}">
      <dgm:prSet/>
      <dgm:spPr/>
      <dgm:t>
        <a:bodyPr/>
        <a:lstStyle/>
        <a:p>
          <a:endParaRPr lang="en-US"/>
        </a:p>
      </dgm:t>
    </dgm:pt>
    <dgm:pt modelId="{FDFCF164-83B0-4E6A-817A-398921F11140}">
      <dgm:prSet phldrT="[Text]"/>
      <dgm:spPr/>
      <dgm:t>
        <a:bodyPr/>
        <a:lstStyle/>
        <a:p>
          <a:r>
            <a:rPr lang="en-US" dirty="0" smtClean="0"/>
            <a:t>Maintenance</a:t>
          </a:r>
          <a:endParaRPr lang="en-US" dirty="0"/>
        </a:p>
      </dgm:t>
    </dgm:pt>
    <dgm:pt modelId="{0CB7A96C-F68F-4865-9F8A-54E8B2BACA34}" type="parTrans" cxnId="{4AC1F114-AB4B-4306-844F-4AC9A62CB842}">
      <dgm:prSet/>
      <dgm:spPr/>
      <dgm:t>
        <a:bodyPr/>
        <a:lstStyle/>
        <a:p>
          <a:endParaRPr lang="en-US"/>
        </a:p>
      </dgm:t>
    </dgm:pt>
    <dgm:pt modelId="{833F2DB0-809E-411E-A7D2-41AAD2EECE05}" type="sibTrans" cxnId="{4AC1F114-AB4B-4306-844F-4AC9A62CB842}">
      <dgm:prSet/>
      <dgm:spPr/>
      <dgm:t>
        <a:bodyPr/>
        <a:lstStyle/>
        <a:p>
          <a:endParaRPr lang="en-US"/>
        </a:p>
      </dgm:t>
    </dgm:pt>
    <dgm:pt modelId="{D405BD41-DFAC-49CC-B897-8197A7AD5B36}">
      <dgm:prSet phldrT="[Text]"/>
      <dgm:spPr/>
      <dgm:t>
        <a:bodyPr/>
        <a:lstStyle/>
        <a:p>
          <a:r>
            <a:rPr lang="en-US" dirty="0" smtClean="0"/>
            <a:t>HPC</a:t>
          </a:r>
        </a:p>
      </dgm:t>
    </dgm:pt>
    <dgm:pt modelId="{728D9260-58A7-47B6-8D83-C3FE27B6AD99}" type="parTrans" cxnId="{663E2A4E-B6F5-4F75-8A0D-CFFE1E39626F}">
      <dgm:prSet/>
      <dgm:spPr/>
      <dgm:t>
        <a:bodyPr/>
        <a:lstStyle/>
        <a:p>
          <a:endParaRPr lang="en-US"/>
        </a:p>
      </dgm:t>
    </dgm:pt>
    <dgm:pt modelId="{551D56FC-3429-463F-9D45-BB2B27EB11AA}" type="sibTrans" cxnId="{663E2A4E-B6F5-4F75-8A0D-CFFE1E39626F}">
      <dgm:prSet/>
      <dgm:spPr/>
      <dgm:t>
        <a:bodyPr/>
        <a:lstStyle/>
        <a:p>
          <a:endParaRPr lang="en-US"/>
        </a:p>
      </dgm:t>
    </dgm:pt>
    <dgm:pt modelId="{34FC1239-9EB9-4867-A082-D596E319FE2B}">
      <dgm:prSet phldrT="[Text]"/>
      <dgm:spPr/>
      <dgm:t>
        <a:bodyPr/>
        <a:lstStyle/>
        <a:p>
          <a:r>
            <a:rPr lang="en-US" dirty="0" smtClean="0"/>
            <a:t>Projects</a:t>
          </a:r>
        </a:p>
      </dgm:t>
    </dgm:pt>
    <dgm:pt modelId="{40B2CD39-CFF1-42EF-90C5-CF1E4522AC83}" type="parTrans" cxnId="{70356D96-78C8-4061-9D76-3E24AF18AB20}">
      <dgm:prSet/>
      <dgm:spPr/>
      <dgm:t>
        <a:bodyPr/>
        <a:lstStyle/>
        <a:p>
          <a:endParaRPr lang="en-US"/>
        </a:p>
      </dgm:t>
    </dgm:pt>
    <dgm:pt modelId="{AC07F33C-10B0-4288-9666-B8CF23E9D365}" type="sibTrans" cxnId="{70356D96-78C8-4061-9D76-3E24AF18AB20}">
      <dgm:prSet/>
      <dgm:spPr/>
      <dgm:t>
        <a:bodyPr/>
        <a:lstStyle/>
        <a:p>
          <a:endParaRPr lang="en-US"/>
        </a:p>
      </dgm:t>
    </dgm:pt>
    <dgm:pt modelId="{FFC4E026-0234-4343-AB1E-063F5D946B1F}">
      <dgm:prSet phldrT="[Text]"/>
      <dgm:spPr/>
      <dgm:t>
        <a:bodyPr/>
        <a:lstStyle/>
        <a:p>
          <a:r>
            <a:rPr lang="en-US" dirty="0" smtClean="0"/>
            <a:t>Connectors</a:t>
          </a:r>
          <a:endParaRPr lang="en-US" dirty="0"/>
        </a:p>
      </dgm:t>
    </dgm:pt>
    <dgm:pt modelId="{3BD305AC-BBE3-44FF-9FEF-8369F30A2AA9}" type="parTrans" cxnId="{4AB3C51E-7E26-4F11-B3C2-46CCAD0C1E31}">
      <dgm:prSet/>
      <dgm:spPr/>
      <dgm:t>
        <a:bodyPr/>
        <a:lstStyle/>
        <a:p>
          <a:endParaRPr lang="en-US"/>
        </a:p>
      </dgm:t>
    </dgm:pt>
    <dgm:pt modelId="{7477A588-8495-4AF9-9D1A-AA48B4E098A2}" type="sibTrans" cxnId="{4AB3C51E-7E26-4F11-B3C2-46CCAD0C1E31}">
      <dgm:prSet/>
      <dgm:spPr/>
      <dgm:t>
        <a:bodyPr/>
        <a:lstStyle/>
        <a:p>
          <a:endParaRPr lang="en-US"/>
        </a:p>
      </dgm:t>
    </dgm:pt>
    <dgm:pt modelId="{46311DC2-B340-4046-A2E0-A73AFF77E1DE}">
      <dgm:prSet phldrT="[Text]"/>
      <dgm:spPr/>
      <dgm:t>
        <a:bodyPr/>
        <a:lstStyle/>
        <a:p>
          <a:r>
            <a:rPr lang="en-US" smtClean="0"/>
            <a:t>Earth Science</a:t>
          </a:r>
          <a:endParaRPr lang="en-US" dirty="0" smtClean="0"/>
        </a:p>
      </dgm:t>
    </dgm:pt>
    <dgm:pt modelId="{FEC963E3-D5F9-4963-8152-D4DF558A43FA}" type="parTrans" cxnId="{87854EB6-D6F2-45EA-8EA5-4BC5E1E65A91}">
      <dgm:prSet/>
      <dgm:spPr/>
      <dgm:t>
        <a:bodyPr/>
        <a:lstStyle/>
        <a:p>
          <a:endParaRPr lang="en-US"/>
        </a:p>
      </dgm:t>
    </dgm:pt>
    <dgm:pt modelId="{20AE7C42-3467-4887-A074-C7CD86A543AB}" type="sibTrans" cxnId="{87854EB6-D6F2-45EA-8EA5-4BC5E1E65A91}">
      <dgm:prSet/>
      <dgm:spPr/>
      <dgm:t>
        <a:bodyPr/>
        <a:lstStyle/>
        <a:p>
          <a:endParaRPr lang="en-US"/>
        </a:p>
      </dgm:t>
    </dgm:pt>
    <dgm:pt modelId="{932BA7E3-0767-4727-8C66-C076652558CD}">
      <dgm:prSet phldrT="[Text]"/>
      <dgm:spPr/>
      <dgm:t>
        <a:bodyPr/>
        <a:lstStyle/>
        <a:p>
          <a:r>
            <a:rPr lang="en-US" dirty="0" smtClean="0"/>
            <a:t>ESDIS</a:t>
          </a:r>
        </a:p>
      </dgm:t>
    </dgm:pt>
    <dgm:pt modelId="{ADC038F7-4455-4E19-9672-C25C6EAE2D41}" type="parTrans" cxnId="{2F1B2D18-2E4C-4E58-8C95-19286105B240}">
      <dgm:prSet/>
      <dgm:spPr/>
      <dgm:t>
        <a:bodyPr/>
        <a:lstStyle/>
        <a:p>
          <a:endParaRPr lang="en-US"/>
        </a:p>
      </dgm:t>
    </dgm:pt>
    <dgm:pt modelId="{87820823-9267-46BC-8B1D-DD5DCE6D18F2}" type="sibTrans" cxnId="{2F1B2D18-2E4C-4E58-8C95-19286105B240}">
      <dgm:prSet/>
      <dgm:spPr/>
      <dgm:t>
        <a:bodyPr/>
        <a:lstStyle/>
        <a:p>
          <a:endParaRPr lang="en-US"/>
        </a:p>
      </dgm:t>
    </dgm:pt>
    <dgm:pt modelId="{80B98403-661E-416B-8ADB-56D47DF42BCD}">
      <dgm:prSet phldrT="[Text]"/>
      <dgm:spPr/>
      <dgm:t>
        <a:bodyPr/>
        <a:lstStyle/>
        <a:p>
          <a:r>
            <a:rPr lang="en-US" dirty="0" smtClean="0"/>
            <a:t>JPSS</a:t>
          </a:r>
        </a:p>
      </dgm:t>
    </dgm:pt>
    <dgm:pt modelId="{DE39873C-304A-4FF2-8D68-1D959C627F34}" type="parTrans" cxnId="{CA69A298-2C00-4CEE-BADC-B15842732E28}">
      <dgm:prSet/>
      <dgm:spPr/>
      <dgm:t>
        <a:bodyPr/>
        <a:lstStyle/>
        <a:p>
          <a:endParaRPr lang="en-US"/>
        </a:p>
      </dgm:t>
    </dgm:pt>
    <dgm:pt modelId="{B585F5EB-56FB-472B-BAD1-28B35459332E}" type="sibTrans" cxnId="{CA69A298-2C00-4CEE-BADC-B15842732E28}">
      <dgm:prSet/>
      <dgm:spPr/>
      <dgm:t>
        <a:bodyPr/>
        <a:lstStyle/>
        <a:p>
          <a:endParaRPr lang="en-US"/>
        </a:p>
      </dgm:t>
    </dgm:pt>
    <dgm:pt modelId="{A12B097D-547D-419C-B7FD-E21E49080C07}">
      <dgm:prSet phldrT="[Text]"/>
      <dgm:spPr/>
      <dgm:t>
        <a:bodyPr/>
        <a:lstStyle/>
        <a:p>
          <a:r>
            <a:rPr lang="en-US" dirty="0" smtClean="0"/>
            <a:t>Others (ISO, GeoTIFF, etc.)</a:t>
          </a:r>
        </a:p>
      </dgm:t>
    </dgm:pt>
    <dgm:pt modelId="{02100A31-10C7-4C50-8FAE-260EEDE2F01C}" type="parTrans" cxnId="{0A7A5A65-AF8B-4965-A83A-C011D7FFAF5B}">
      <dgm:prSet/>
      <dgm:spPr/>
      <dgm:t>
        <a:bodyPr/>
        <a:lstStyle/>
        <a:p>
          <a:endParaRPr lang="en-US"/>
        </a:p>
      </dgm:t>
    </dgm:pt>
    <dgm:pt modelId="{E471E912-6BA5-4992-822A-51F8C11FF88E}" type="sibTrans" cxnId="{0A7A5A65-AF8B-4965-A83A-C011D7FFAF5B}">
      <dgm:prSet/>
      <dgm:spPr/>
      <dgm:t>
        <a:bodyPr/>
        <a:lstStyle/>
        <a:p>
          <a:endParaRPr lang="en-US"/>
        </a:p>
      </dgm:t>
    </dgm:pt>
    <dgm:pt modelId="{24200C01-3F8B-4E3C-963E-BD0D67200AE7}">
      <dgm:prSet phldrT="[Text]"/>
      <dgm:spPr/>
      <dgm:t>
        <a:bodyPr/>
        <a:lstStyle/>
        <a:p>
          <a:r>
            <a:rPr lang="en-US" dirty="0" smtClean="0"/>
            <a:t>HDF Server</a:t>
          </a:r>
          <a:endParaRPr lang="en-US" dirty="0"/>
        </a:p>
      </dgm:t>
    </dgm:pt>
    <dgm:pt modelId="{C3313B6E-92D9-4034-B789-C4EDA6343016}" type="parTrans" cxnId="{B2E65223-B8D4-40ED-AD1E-B348889AE911}">
      <dgm:prSet/>
      <dgm:spPr/>
      <dgm:t>
        <a:bodyPr/>
        <a:lstStyle/>
        <a:p>
          <a:endParaRPr lang="en-US"/>
        </a:p>
      </dgm:t>
    </dgm:pt>
    <dgm:pt modelId="{21566425-5E52-4E4F-949F-46BDEA622640}" type="sibTrans" cxnId="{B2E65223-B8D4-40ED-AD1E-B348889AE911}">
      <dgm:prSet/>
      <dgm:spPr/>
      <dgm:t>
        <a:bodyPr/>
        <a:lstStyle/>
        <a:p>
          <a:endParaRPr lang="en-US"/>
        </a:p>
      </dgm:t>
    </dgm:pt>
    <dgm:pt modelId="{7A11A05D-48E7-4293-B845-AC0C855B4C7F}" type="pres">
      <dgm:prSet presAssocID="{A55D6E11-81A8-43DC-ADB4-BB5254EEB59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10D03B1-EB71-489F-B87C-6CD75A37B068}" type="pres">
      <dgm:prSet presAssocID="{855D867D-1414-4E29-9958-33189B2DF02B}" presName="root" presStyleCnt="0"/>
      <dgm:spPr/>
    </dgm:pt>
    <dgm:pt modelId="{0D9446A4-B3C5-43FE-89EB-15CB6EC07166}" type="pres">
      <dgm:prSet presAssocID="{855D867D-1414-4E29-9958-33189B2DF02B}" presName="rootComposite" presStyleCnt="0"/>
      <dgm:spPr/>
    </dgm:pt>
    <dgm:pt modelId="{43133D84-CAB3-47CA-B45A-BA468C5501EC}" type="pres">
      <dgm:prSet presAssocID="{855D867D-1414-4E29-9958-33189B2DF02B}" presName="rootText" presStyleLbl="node1" presStyleIdx="0" presStyleCnt="4"/>
      <dgm:spPr/>
      <dgm:t>
        <a:bodyPr/>
        <a:lstStyle/>
        <a:p>
          <a:endParaRPr lang="en-US"/>
        </a:p>
      </dgm:t>
    </dgm:pt>
    <dgm:pt modelId="{C0DF89D1-FEE5-475C-85E1-E82BC9029C9E}" type="pres">
      <dgm:prSet presAssocID="{855D867D-1414-4E29-9958-33189B2DF02B}" presName="rootConnector" presStyleLbl="node1" presStyleIdx="0" presStyleCnt="4"/>
      <dgm:spPr/>
      <dgm:t>
        <a:bodyPr/>
        <a:lstStyle/>
        <a:p>
          <a:endParaRPr lang="en-US"/>
        </a:p>
      </dgm:t>
    </dgm:pt>
    <dgm:pt modelId="{BC427771-75D6-4675-A2A1-3FB8782336E2}" type="pres">
      <dgm:prSet presAssocID="{855D867D-1414-4E29-9958-33189B2DF02B}" presName="childShape" presStyleCnt="0"/>
      <dgm:spPr/>
    </dgm:pt>
    <dgm:pt modelId="{0088A292-EA46-41D0-BC4D-930D8F932C3D}" type="pres">
      <dgm:prSet presAssocID="{BA99EA36-AE24-47D7-A16A-2C5686A204A3}" presName="Name13" presStyleLbl="parChTrans1D2" presStyleIdx="0" presStyleCnt="11"/>
      <dgm:spPr/>
      <dgm:t>
        <a:bodyPr/>
        <a:lstStyle/>
        <a:p>
          <a:endParaRPr lang="en-US"/>
        </a:p>
      </dgm:t>
    </dgm:pt>
    <dgm:pt modelId="{684B2137-EB17-4890-8D09-2D232ADC1FEB}" type="pres">
      <dgm:prSet presAssocID="{8AC01A14-BDBB-4742-9B1E-172D22FABBEF}" presName="childText" presStyleLbl="bgAcc1" presStyleIdx="0" presStyleCnt="11" custScaleX="115824" custScaleY="427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BA0BDD-BFA2-496F-A3A1-001B620863D6}" type="pres">
      <dgm:prSet presAssocID="{CE01E9BC-004B-4EA7-9D03-5680A6CE1EB2}" presName="Name13" presStyleLbl="parChTrans1D2" presStyleIdx="1" presStyleCnt="11"/>
      <dgm:spPr/>
      <dgm:t>
        <a:bodyPr/>
        <a:lstStyle/>
        <a:p>
          <a:endParaRPr lang="en-US"/>
        </a:p>
      </dgm:t>
    </dgm:pt>
    <dgm:pt modelId="{3049FFC3-754A-4A08-8BDC-067C6E68CC9C}" type="pres">
      <dgm:prSet presAssocID="{20893986-4072-4BD7-B809-14850CB4BFA4}" presName="childText" presStyleLbl="bgAcc1" presStyleIdx="1" presStyleCnt="11" custScaleX="115824" custScaleY="427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B5BD41-8FD9-47A6-9C87-14A790D6B062}" type="pres">
      <dgm:prSet presAssocID="{0CB7A96C-F68F-4865-9F8A-54E8B2BACA34}" presName="Name13" presStyleLbl="parChTrans1D2" presStyleIdx="2" presStyleCnt="11"/>
      <dgm:spPr/>
      <dgm:t>
        <a:bodyPr/>
        <a:lstStyle/>
        <a:p>
          <a:endParaRPr lang="en-US"/>
        </a:p>
      </dgm:t>
    </dgm:pt>
    <dgm:pt modelId="{8D3BE30C-A4FD-4988-9782-C1211FB91957}" type="pres">
      <dgm:prSet presAssocID="{FDFCF164-83B0-4E6A-817A-398921F11140}" presName="childText" presStyleLbl="bgAcc1" presStyleIdx="2" presStyleCnt="11" custScaleX="115824" custScaleY="427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27B8C7-9699-40C6-8C3B-43A84C9F9B28}" type="pres">
      <dgm:prSet presAssocID="{424EBA14-10AE-4343-9190-86A52E63CCC1}" presName="root" presStyleCnt="0"/>
      <dgm:spPr/>
    </dgm:pt>
    <dgm:pt modelId="{547478DE-CD4B-494B-8804-33F583AECBD4}" type="pres">
      <dgm:prSet presAssocID="{424EBA14-10AE-4343-9190-86A52E63CCC1}" presName="rootComposite" presStyleCnt="0"/>
      <dgm:spPr/>
    </dgm:pt>
    <dgm:pt modelId="{4F0B0D38-DFBF-4D59-8085-92E6FF77D727}" type="pres">
      <dgm:prSet presAssocID="{424EBA14-10AE-4343-9190-86A52E63CCC1}" presName="rootText" presStyleLbl="node1" presStyleIdx="1" presStyleCnt="4"/>
      <dgm:spPr/>
      <dgm:t>
        <a:bodyPr/>
        <a:lstStyle/>
        <a:p>
          <a:endParaRPr lang="en-US"/>
        </a:p>
      </dgm:t>
    </dgm:pt>
    <dgm:pt modelId="{B24FBE6C-5CB1-4813-9A43-192A19495F86}" type="pres">
      <dgm:prSet presAssocID="{424EBA14-10AE-4343-9190-86A52E63CCC1}" presName="rootConnector" presStyleLbl="node1" presStyleIdx="1" presStyleCnt="4"/>
      <dgm:spPr/>
      <dgm:t>
        <a:bodyPr/>
        <a:lstStyle/>
        <a:p>
          <a:endParaRPr lang="en-US"/>
        </a:p>
      </dgm:t>
    </dgm:pt>
    <dgm:pt modelId="{9553CCF5-7722-4749-91B5-56D86DE7C8E1}" type="pres">
      <dgm:prSet presAssocID="{424EBA14-10AE-4343-9190-86A52E63CCC1}" presName="childShape" presStyleCnt="0"/>
      <dgm:spPr/>
    </dgm:pt>
    <dgm:pt modelId="{21A6E79E-2F07-42AF-A23D-BFB07C2CB233}" type="pres">
      <dgm:prSet presAssocID="{20F878B8-6E4E-4DD2-8C93-5EEB19868B2C}" presName="Name13" presStyleLbl="parChTrans1D2" presStyleIdx="3" presStyleCnt="11"/>
      <dgm:spPr/>
      <dgm:t>
        <a:bodyPr/>
        <a:lstStyle/>
        <a:p>
          <a:endParaRPr lang="en-US"/>
        </a:p>
      </dgm:t>
    </dgm:pt>
    <dgm:pt modelId="{F04DA207-367B-43E6-9A89-121607DE96B1}" type="pres">
      <dgm:prSet presAssocID="{631F8E24-1F8F-437B-96DA-3E44DEA2EF4C}" presName="childText" presStyleLbl="bgAcc1" presStyleIdx="3" presStyleCnt="11" custScaleX="115824" custScaleY="427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0283F3-ECB5-40D0-A8AB-AA97AD2D8C9F}" type="pres">
      <dgm:prSet presAssocID="{728D9260-58A7-47B6-8D83-C3FE27B6AD99}" presName="Name13" presStyleLbl="parChTrans1D2" presStyleIdx="4" presStyleCnt="11"/>
      <dgm:spPr/>
      <dgm:t>
        <a:bodyPr/>
        <a:lstStyle/>
        <a:p>
          <a:endParaRPr lang="en-US"/>
        </a:p>
      </dgm:t>
    </dgm:pt>
    <dgm:pt modelId="{F374652E-EF15-410F-A945-A637A2022C9C}" type="pres">
      <dgm:prSet presAssocID="{D405BD41-DFAC-49CC-B897-8197A7AD5B36}" presName="childText" presStyleLbl="bgAcc1" presStyleIdx="4" presStyleCnt="11" custScaleY="328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922C95-5F44-4F37-BF73-47A76D5C38A5}" type="pres">
      <dgm:prSet presAssocID="{40B2CD39-CFF1-42EF-90C5-CF1E4522AC83}" presName="Name13" presStyleLbl="parChTrans1D2" presStyleIdx="5" presStyleCnt="11"/>
      <dgm:spPr/>
      <dgm:t>
        <a:bodyPr/>
        <a:lstStyle/>
        <a:p>
          <a:endParaRPr lang="en-US"/>
        </a:p>
      </dgm:t>
    </dgm:pt>
    <dgm:pt modelId="{27330BD1-6184-4E99-9ABF-44B00671D0F3}" type="pres">
      <dgm:prSet presAssocID="{34FC1239-9EB9-4867-A082-D596E319FE2B}" presName="childText" presStyleLbl="bgAcc1" presStyleIdx="5" presStyleCnt="11" custScaleY="328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5F3978-7C42-4801-8B53-20EDE41A86D7}" type="pres">
      <dgm:prSet presAssocID="{46311DC2-B340-4046-A2E0-A73AFF77E1DE}" presName="root" presStyleCnt="0"/>
      <dgm:spPr/>
    </dgm:pt>
    <dgm:pt modelId="{D0C2524B-2170-4FE2-B63F-89C04C1A4F58}" type="pres">
      <dgm:prSet presAssocID="{46311DC2-B340-4046-A2E0-A73AFF77E1DE}" presName="rootComposite" presStyleCnt="0"/>
      <dgm:spPr/>
    </dgm:pt>
    <dgm:pt modelId="{AE6A39A2-D872-423D-BF53-867819B5B4A8}" type="pres">
      <dgm:prSet presAssocID="{46311DC2-B340-4046-A2E0-A73AFF77E1DE}" presName="rootText" presStyleLbl="node1" presStyleIdx="2" presStyleCnt="4"/>
      <dgm:spPr/>
      <dgm:t>
        <a:bodyPr/>
        <a:lstStyle/>
        <a:p>
          <a:endParaRPr lang="en-US"/>
        </a:p>
      </dgm:t>
    </dgm:pt>
    <dgm:pt modelId="{C4B4CBC3-745F-4ECA-A18A-F24035F69149}" type="pres">
      <dgm:prSet presAssocID="{46311DC2-B340-4046-A2E0-A73AFF77E1DE}" presName="rootConnector" presStyleLbl="node1" presStyleIdx="2" presStyleCnt="4"/>
      <dgm:spPr/>
      <dgm:t>
        <a:bodyPr/>
        <a:lstStyle/>
        <a:p>
          <a:endParaRPr lang="en-US"/>
        </a:p>
      </dgm:t>
    </dgm:pt>
    <dgm:pt modelId="{D3D32A20-D064-4DF6-A71A-95E9B8CEA8DC}" type="pres">
      <dgm:prSet presAssocID="{46311DC2-B340-4046-A2E0-A73AFF77E1DE}" presName="childShape" presStyleCnt="0"/>
      <dgm:spPr/>
    </dgm:pt>
    <dgm:pt modelId="{3AFFF628-016E-444E-A78D-10CFE8A97945}" type="pres">
      <dgm:prSet presAssocID="{ADC038F7-4455-4E19-9672-C25C6EAE2D41}" presName="Name13" presStyleLbl="parChTrans1D2" presStyleIdx="6" presStyleCnt="11"/>
      <dgm:spPr/>
      <dgm:t>
        <a:bodyPr/>
        <a:lstStyle/>
        <a:p>
          <a:endParaRPr lang="en-US"/>
        </a:p>
      </dgm:t>
    </dgm:pt>
    <dgm:pt modelId="{B138C3D1-E0E3-4B98-8D83-74369CED773F}" type="pres">
      <dgm:prSet presAssocID="{932BA7E3-0767-4727-8C66-C076652558CD}" presName="childText" presStyleLbl="bgAcc1" presStyleIdx="6" presStyleCnt="11" custScaleY="386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B21726-0E5D-440D-90E2-E895639A3657}" type="pres">
      <dgm:prSet presAssocID="{DE39873C-304A-4FF2-8D68-1D959C627F34}" presName="Name13" presStyleLbl="parChTrans1D2" presStyleIdx="7" presStyleCnt="11"/>
      <dgm:spPr/>
      <dgm:t>
        <a:bodyPr/>
        <a:lstStyle/>
        <a:p>
          <a:endParaRPr lang="en-US"/>
        </a:p>
      </dgm:t>
    </dgm:pt>
    <dgm:pt modelId="{9B6946D1-1E57-43A3-A673-E1A29FF9B40E}" type="pres">
      <dgm:prSet presAssocID="{80B98403-661E-416B-8ADB-56D47DF42BCD}" presName="childText" presStyleLbl="bgAcc1" presStyleIdx="7" presStyleCnt="11" custScaleY="386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A21691-136D-4C38-94E8-61BA4771613A}" type="pres">
      <dgm:prSet presAssocID="{02100A31-10C7-4C50-8FAE-260EEDE2F01C}" presName="Name13" presStyleLbl="parChTrans1D2" presStyleIdx="8" presStyleCnt="11"/>
      <dgm:spPr/>
      <dgm:t>
        <a:bodyPr/>
        <a:lstStyle/>
        <a:p>
          <a:endParaRPr lang="en-US"/>
        </a:p>
      </dgm:t>
    </dgm:pt>
    <dgm:pt modelId="{A171E205-35F6-4373-8E60-D37CF9A981AB}" type="pres">
      <dgm:prSet presAssocID="{A12B097D-547D-419C-B7FD-E21E49080C07}" presName="childText" presStyleLbl="bgAcc1" presStyleIdx="8" presStyleCnt="11" custScaleY="643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42AAC7-2274-46F4-943F-C9535364EA00}" type="pres">
      <dgm:prSet presAssocID="{E10F304C-DAF6-400A-BA93-09D2D96722A4}" presName="root" presStyleCnt="0"/>
      <dgm:spPr/>
    </dgm:pt>
    <dgm:pt modelId="{B51E61D6-9B95-4875-9BD2-878847578ED4}" type="pres">
      <dgm:prSet presAssocID="{E10F304C-DAF6-400A-BA93-09D2D96722A4}" presName="rootComposite" presStyleCnt="0"/>
      <dgm:spPr/>
    </dgm:pt>
    <dgm:pt modelId="{BB9D31C8-DEF0-411B-93AA-53514FC6C667}" type="pres">
      <dgm:prSet presAssocID="{E10F304C-DAF6-400A-BA93-09D2D96722A4}" presName="rootText" presStyleLbl="node1" presStyleIdx="3" presStyleCnt="4"/>
      <dgm:spPr/>
      <dgm:t>
        <a:bodyPr/>
        <a:lstStyle/>
        <a:p>
          <a:endParaRPr lang="en-US"/>
        </a:p>
      </dgm:t>
    </dgm:pt>
    <dgm:pt modelId="{82FCFF28-288E-40E3-98EC-DE2916C82A0C}" type="pres">
      <dgm:prSet presAssocID="{E10F304C-DAF6-400A-BA93-09D2D96722A4}" presName="rootConnector" presStyleLbl="node1" presStyleIdx="3" presStyleCnt="4"/>
      <dgm:spPr/>
      <dgm:t>
        <a:bodyPr/>
        <a:lstStyle/>
        <a:p>
          <a:endParaRPr lang="en-US"/>
        </a:p>
      </dgm:t>
    </dgm:pt>
    <dgm:pt modelId="{6873FADF-1E78-42B6-8922-D8B670E41A6C}" type="pres">
      <dgm:prSet presAssocID="{E10F304C-DAF6-400A-BA93-09D2D96722A4}" presName="childShape" presStyleCnt="0"/>
      <dgm:spPr/>
    </dgm:pt>
    <dgm:pt modelId="{69647562-F82D-4648-89AF-02F5A6EE7B51}" type="pres">
      <dgm:prSet presAssocID="{C3313B6E-92D9-4034-B789-C4EDA6343016}" presName="Name13" presStyleLbl="parChTrans1D2" presStyleIdx="9" presStyleCnt="11"/>
      <dgm:spPr/>
      <dgm:t>
        <a:bodyPr/>
        <a:lstStyle/>
        <a:p>
          <a:endParaRPr lang="en-US"/>
        </a:p>
      </dgm:t>
    </dgm:pt>
    <dgm:pt modelId="{52E0D98D-3C16-4AFF-9E98-29BF6BD1ECE3}" type="pres">
      <dgm:prSet presAssocID="{24200C01-3F8B-4E3C-963E-BD0D67200AE7}" presName="childText" presStyleLbl="bgAcc1" presStyleIdx="9" presStyleCnt="11" custScaleY="407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A2D9DB-BD70-45DC-9F9E-3377B7FD1E91}" type="pres">
      <dgm:prSet presAssocID="{3BD305AC-BBE3-44FF-9FEF-8369F30A2AA9}" presName="Name13" presStyleLbl="parChTrans1D2" presStyleIdx="10" presStyleCnt="11"/>
      <dgm:spPr/>
      <dgm:t>
        <a:bodyPr/>
        <a:lstStyle/>
        <a:p>
          <a:endParaRPr lang="en-US"/>
        </a:p>
      </dgm:t>
    </dgm:pt>
    <dgm:pt modelId="{12B3EC13-6366-4B0F-9AE4-0B473403DAEF}" type="pres">
      <dgm:prSet presAssocID="{FFC4E026-0234-4343-AB1E-063F5D946B1F}" presName="childText" presStyleLbl="bgAcc1" presStyleIdx="10" presStyleCnt="11" custScaleY="40729" custLinFactNeighborX="-654" custLinFactNeighborY="-13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DA07054-9072-4286-A35E-0EE9A3D8C42F}" srcId="{A55D6E11-81A8-43DC-ADB4-BB5254EEB591}" destId="{E10F304C-DAF6-400A-BA93-09D2D96722A4}" srcOrd="3" destOrd="0" parTransId="{6AE98117-F224-4F87-9185-DFC696A8727B}" sibTransId="{C60EBD2B-22A4-46D5-992B-74B4240E1E12}"/>
    <dgm:cxn modelId="{BE8D3553-E4E4-4F20-B432-BA15924E8833}" type="presOf" srcId="{0CB7A96C-F68F-4865-9F8A-54E8B2BACA34}" destId="{77B5BD41-8FD9-47A6-9C87-14A790D6B062}" srcOrd="0" destOrd="0" presId="urn:microsoft.com/office/officeart/2005/8/layout/hierarchy3"/>
    <dgm:cxn modelId="{88096F98-91C4-465A-AE79-3E8DDC5C957C}" type="presOf" srcId="{631F8E24-1F8F-437B-96DA-3E44DEA2EF4C}" destId="{F04DA207-367B-43E6-9A89-121607DE96B1}" srcOrd="0" destOrd="0" presId="urn:microsoft.com/office/officeart/2005/8/layout/hierarchy3"/>
    <dgm:cxn modelId="{4786C1E2-ED57-4D25-800A-7331EAED743B}" type="presOf" srcId="{46311DC2-B340-4046-A2E0-A73AFF77E1DE}" destId="{AE6A39A2-D872-423D-BF53-867819B5B4A8}" srcOrd="0" destOrd="0" presId="urn:microsoft.com/office/officeart/2005/8/layout/hierarchy3"/>
    <dgm:cxn modelId="{C7188ABA-5ACF-43F3-8409-5D2E5532E865}" srcId="{A55D6E11-81A8-43DC-ADB4-BB5254EEB591}" destId="{855D867D-1414-4E29-9958-33189B2DF02B}" srcOrd="0" destOrd="0" parTransId="{33B9CE76-9C2D-4C88-BAD6-FB5E439744E7}" sibTransId="{24970099-AC76-42A4-9420-C11AAEC3ABEA}"/>
    <dgm:cxn modelId="{CA69A298-2C00-4CEE-BADC-B15842732E28}" srcId="{46311DC2-B340-4046-A2E0-A73AFF77E1DE}" destId="{80B98403-661E-416B-8ADB-56D47DF42BCD}" srcOrd="1" destOrd="0" parTransId="{DE39873C-304A-4FF2-8D68-1D959C627F34}" sibTransId="{B585F5EB-56FB-472B-BAD1-28B35459332E}"/>
    <dgm:cxn modelId="{AB495B82-9AEB-4582-873B-2B74374FD56C}" type="presOf" srcId="{A12B097D-547D-419C-B7FD-E21E49080C07}" destId="{A171E205-35F6-4373-8E60-D37CF9A981AB}" srcOrd="0" destOrd="0" presId="urn:microsoft.com/office/officeart/2005/8/layout/hierarchy3"/>
    <dgm:cxn modelId="{0ECBD861-4183-4A49-AF7A-B346394A8D39}" type="presOf" srcId="{DE39873C-304A-4FF2-8D68-1D959C627F34}" destId="{F8B21726-0E5D-440D-90E2-E895639A3657}" srcOrd="0" destOrd="0" presId="urn:microsoft.com/office/officeart/2005/8/layout/hierarchy3"/>
    <dgm:cxn modelId="{950D76AB-E1E8-43F1-A2AA-C1D4DCECB226}" type="presOf" srcId="{728D9260-58A7-47B6-8D83-C3FE27B6AD99}" destId="{610283F3-ECB5-40D0-A8AB-AA97AD2D8C9F}" srcOrd="0" destOrd="0" presId="urn:microsoft.com/office/officeart/2005/8/layout/hierarchy3"/>
    <dgm:cxn modelId="{6AEEFD71-55C6-480A-B638-DED1C37EA3B8}" srcId="{A55D6E11-81A8-43DC-ADB4-BB5254EEB591}" destId="{424EBA14-10AE-4343-9190-86A52E63CCC1}" srcOrd="1" destOrd="0" parTransId="{0EBF53F3-AF99-4E29-B883-64397E1BD96D}" sibTransId="{415FB3FB-0396-4FDF-8F6A-E2E548179C2C}"/>
    <dgm:cxn modelId="{51AB90E6-1665-4CB1-8A5B-243B591173A7}" type="presOf" srcId="{46311DC2-B340-4046-A2E0-A73AFF77E1DE}" destId="{C4B4CBC3-745F-4ECA-A18A-F24035F69149}" srcOrd="1" destOrd="0" presId="urn:microsoft.com/office/officeart/2005/8/layout/hierarchy3"/>
    <dgm:cxn modelId="{887FE526-41D2-4BCB-8CDB-394621BA52FA}" srcId="{424EBA14-10AE-4343-9190-86A52E63CCC1}" destId="{631F8E24-1F8F-437B-96DA-3E44DEA2EF4C}" srcOrd="0" destOrd="0" parTransId="{20F878B8-6E4E-4DD2-8C93-5EEB19868B2C}" sibTransId="{AD146E9D-84D9-4735-BB58-294B2698B4A9}"/>
    <dgm:cxn modelId="{0BC53409-0808-40BD-81B2-C5C5E32270CD}" type="presOf" srcId="{02100A31-10C7-4C50-8FAE-260EEDE2F01C}" destId="{0FA21691-136D-4C38-94E8-61BA4771613A}" srcOrd="0" destOrd="0" presId="urn:microsoft.com/office/officeart/2005/8/layout/hierarchy3"/>
    <dgm:cxn modelId="{87854EB6-D6F2-45EA-8EA5-4BC5E1E65A91}" srcId="{A55D6E11-81A8-43DC-ADB4-BB5254EEB591}" destId="{46311DC2-B340-4046-A2E0-A73AFF77E1DE}" srcOrd="2" destOrd="0" parTransId="{FEC963E3-D5F9-4963-8152-D4DF558A43FA}" sibTransId="{20AE7C42-3467-4887-A074-C7CD86A543AB}"/>
    <dgm:cxn modelId="{DBC81FBF-947F-48D0-8E64-245A7F6FDF58}" type="presOf" srcId="{855D867D-1414-4E29-9958-33189B2DF02B}" destId="{43133D84-CAB3-47CA-B45A-BA468C5501EC}" srcOrd="0" destOrd="0" presId="urn:microsoft.com/office/officeart/2005/8/layout/hierarchy3"/>
    <dgm:cxn modelId="{2F1B2D18-2E4C-4E58-8C95-19286105B240}" srcId="{46311DC2-B340-4046-A2E0-A73AFF77E1DE}" destId="{932BA7E3-0767-4727-8C66-C076652558CD}" srcOrd="0" destOrd="0" parTransId="{ADC038F7-4455-4E19-9672-C25C6EAE2D41}" sibTransId="{87820823-9267-46BC-8B1D-DD5DCE6D18F2}"/>
    <dgm:cxn modelId="{B3659610-617D-4AAA-A564-EC9F37AA3019}" type="presOf" srcId="{34FC1239-9EB9-4867-A082-D596E319FE2B}" destId="{27330BD1-6184-4E99-9ABF-44B00671D0F3}" srcOrd="0" destOrd="0" presId="urn:microsoft.com/office/officeart/2005/8/layout/hierarchy3"/>
    <dgm:cxn modelId="{941D9A48-29D7-4AE1-BBEB-EC0DFCF434AD}" type="presOf" srcId="{424EBA14-10AE-4343-9190-86A52E63CCC1}" destId="{4F0B0D38-DFBF-4D59-8085-92E6FF77D727}" srcOrd="0" destOrd="0" presId="urn:microsoft.com/office/officeart/2005/8/layout/hierarchy3"/>
    <dgm:cxn modelId="{663E2A4E-B6F5-4F75-8A0D-CFFE1E39626F}" srcId="{424EBA14-10AE-4343-9190-86A52E63CCC1}" destId="{D405BD41-DFAC-49CC-B897-8197A7AD5B36}" srcOrd="1" destOrd="0" parTransId="{728D9260-58A7-47B6-8D83-C3FE27B6AD99}" sibTransId="{551D56FC-3429-463F-9D45-BB2B27EB11AA}"/>
    <dgm:cxn modelId="{4761FC24-7D29-4A87-9391-440549CC4198}" type="presOf" srcId="{20F878B8-6E4E-4DD2-8C93-5EEB19868B2C}" destId="{21A6E79E-2F07-42AF-A23D-BFB07C2CB233}" srcOrd="0" destOrd="0" presId="urn:microsoft.com/office/officeart/2005/8/layout/hierarchy3"/>
    <dgm:cxn modelId="{7C1044B3-63AA-4A56-A279-E95715A916A7}" type="presOf" srcId="{C3313B6E-92D9-4034-B789-C4EDA6343016}" destId="{69647562-F82D-4648-89AF-02F5A6EE7B51}" srcOrd="0" destOrd="0" presId="urn:microsoft.com/office/officeart/2005/8/layout/hierarchy3"/>
    <dgm:cxn modelId="{5C1B3F98-7751-42C6-8E33-0FF0733B9E67}" type="presOf" srcId="{ADC038F7-4455-4E19-9672-C25C6EAE2D41}" destId="{3AFFF628-016E-444E-A78D-10CFE8A97945}" srcOrd="0" destOrd="0" presId="urn:microsoft.com/office/officeart/2005/8/layout/hierarchy3"/>
    <dgm:cxn modelId="{FB4944AB-75E7-403C-A317-C5E1D8A48FEF}" type="presOf" srcId="{FFC4E026-0234-4343-AB1E-063F5D946B1F}" destId="{12B3EC13-6366-4B0F-9AE4-0B473403DAEF}" srcOrd="0" destOrd="0" presId="urn:microsoft.com/office/officeart/2005/8/layout/hierarchy3"/>
    <dgm:cxn modelId="{2A621A45-9641-48D3-8467-1BA77E0E7E6D}" type="presOf" srcId="{E10F304C-DAF6-400A-BA93-09D2D96722A4}" destId="{BB9D31C8-DEF0-411B-93AA-53514FC6C667}" srcOrd="0" destOrd="0" presId="urn:microsoft.com/office/officeart/2005/8/layout/hierarchy3"/>
    <dgm:cxn modelId="{70356D96-78C8-4061-9D76-3E24AF18AB20}" srcId="{424EBA14-10AE-4343-9190-86A52E63CCC1}" destId="{34FC1239-9EB9-4867-A082-D596E319FE2B}" srcOrd="2" destOrd="0" parTransId="{40B2CD39-CFF1-42EF-90C5-CF1E4522AC83}" sibTransId="{AC07F33C-10B0-4288-9666-B8CF23E9D365}"/>
    <dgm:cxn modelId="{F4007770-4B9C-438F-A58A-5251C1404ED0}" type="presOf" srcId="{D405BD41-DFAC-49CC-B897-8197A7AD5B36}" destId="{F374652E-EF15-410F-A945-A637A2022C9C}" srcOrd="0" destOrd="0" presId="urn:microsoft.com/office/officeart/2005/8/layout/hierarchy3"/>
    <dgm:cxn modelId="{86877298-8330-418E-8107-B4D4E8DE8BF5}" type="presOf" srcId="{40B2CD39-CFF1-42EF-90C5-CF1E4522AC83}" destId="{C9922C95-5F44-4F37-BF73-47A76D5C38A5}" srcOrd="0" destOrd="0" presId="urn:microsoft.com/office/officeart/2005/8/layout/hierarchy3"/>
    <dgm:cxn modelId="{46574383-31F3-44C3-B2C7-8EACCFD94C13}" srcId="{855D867D-1414-4E29-9958-33189B2DF02B}" destId="{8AC01A14-BDBB-4742-9B1E-172D22FABBEF}" srcOrd="0" destOrd="0" parTransId="{BA99EA36-AE24-47D7-A16A-2C5686A204A3}" sibTransId="{B24AB344-180B-4F79-BFA7-D5CA1356B4DE}"/>
    <dgm:cxn modelId="{2B11E888-93C6-40D6-B700-8F8C4809EBCD}" type="presOf" srcId="{424EBA14-10AE-4343-9190-86A52E63CCC1}" destId="{B24FBE6C-5CB1-4813-9A43-192A19495F86}" srcOrd="1" destOrd="0" presId="urn:microsoft.com/office/officeart/2005/8/layout/hierarchy3"/>
    <dgm:cxn modelId="{1DB85D84-F71E-4F25-8501-B6C0B4F14D3A}" type="presOf" srcId="{855D867D-1414-4E29-9958-33189B2DF02B}" destId="{C0DF89D1-FEE5-475C-85E1-E82BC9029C9E}" srcOrd="1" destOrd="0" presId="urn:microsoft.com/office/officeart/2005/8/layout/hierarchy3"/>
    <dgm:cxn modelId="{50868B28-ACD6-43B8-B2C9-654F1D4E1606}" type="presOf" srcId="{932BA7E3-0767-4727-8C66-C076652558CD}" destId="{B138C3D1-E0E3-4B98-8D83-74369CED773F}" srcOrd="0" destOrd="0" presId="urn:microsoft.com/office/officeart/2005/8/layout/hierarchy3"/>
    <dgm:cxn modelId="{623548A4-492B-4680-9390-CE33C189DA5E}" type="presOf" srcId="{A55D6E11-81A8-43DC-ADB4-BB5254EEB591}" destId="{7A11A05D-48E7-4293-B845-AC0C855B4C7F}" srcOrd="0" destOrd="0" presId="urn:microsoft.com/office/officeart/2005/8/layout/hierarchy3"/>
    <dgm:cxn modelId="{934AAA1A-F7A5-4C7F-8457-AA85AC697E85}" srcId="{855D867D-1414-4E29-9958-33189B2DF02B}" destId="{20893986-4072-4BD7-B809-14850CB4BFA4}" srcOrd="1" destOrd="0" parTransId="{CE01E9BC-004B-4EA7-9D03-5680A6CE1EB2}" sibTransId="{7B21DCE9-3E7C-45CF-AF9C-E48CEFB05F40}"/>
    <dgm:cxn modelId="{4AB3C51E-7E26-4F11-B3C2-46CCAD0C1E31}" srcId="{E10F304C-DAF6-400A-BA93-09D2D96722A4}" destId="{FFC4E026-0234-4343-AB1E-063F5D946B1F}" srcOrd="1" destOrd="0" parTransId="{3BD305AC-BBE3-44FF-9FEF-8369F30A2AA9}" sibTransId="{7477A588-8495-4AF9-9D1A-AA48B4E098A2}"/>
    <dgm:cxn modelId="{98398724-D491-490C-ABDF-A758BB7F68A4}" type="presOf" srcId="{BA99EA36-AE24-47D7-A16A-2C5686A204A3}" destId="{0088A292-EA46-41D0-BC4D-930D8F932C3D}" srcOrd="0" destOrd="0" presId="urn:microsoft.com/office/officeart/2005/8/layout/hierarchy3"/>
    <dgm:cxn modelId="{A8E54C79-F3B0-4FDF-B57C-429A8E25970E}" type="presOf" srcId="{3BD305AC-BBE3-44FF-9FEF-8369F30A2AA9}" destId="{5CA2D9DB-BD70-45DC-9F9E-3377B7FD1E91}" srcOrd="0" destOrd="0" presId="urn:microsoft.com/office/officeart/2005/8/layout/hierarchy3"/>
    <dgm:cxn modelId="{4AC1F114-AB4B-4306-844F-4AC9A62CB842}" srcId="{855D867D-1414-4E29-9958-33189B2DF02B}" destId="{FDFCF164-83B0-4E6A-817A-398921F11140}" srcOrd="2" destOrd="0" parTransId="{0CB7A96C-F68F-4865-9F8A-54E8B2BACA34}" sibTransId="{833F2DB0-809E-411E-A7D2-41AAD2EECE05}"/>
    <dgm:cxn modelId="{5C52F27F-6F28-4863-B3BF-5491C703B066}" type="presOf" srcId="{80B98403-661E-416B-8ADB-56D47DF42BCD}" destId="{9B6946D1-1E57-43A3-A673-E1A29FF9B40E}" srcOrd="0" destOrd="0" presId="urn:microsoft.com/office/officeart/2005/8/layout/hierarchy3"/>
    <dgm:cxn modelId="{35A4E579-708A-42BA-9AE0-48D3A30414D2}" type="presOf" srcId="{CE01E9BC-004B-4EA7-9D03-5680A6CE1EB2}" destId="{C6BA0BDD-BFA2-496F-A3A1-001B620863D6}" srcOrd="0" destOrd="0" presId="urn:microsoft.com/office/officeart/2005/8/layout/hierarchy3"/>
    <dgm:cxn modelId="{468D62F0-D6E2-4701-8BD4-C92C7AE7B1C7}" type="presOf" srcId="{8AC01A14-BDBB-4742-9B1E-172D22FABBEF}" destId="{684B2137-EB17-4890-8D09-2D232ADC1FEB}" srcOrd="0" destOrd="0" presId="urn:microsoft.com/office/officeart/2005/8/layout/hierarchy3"/>
    <dgm:cxn modelId="{BB380E4F-C923-4DB0-A210-326E4A509307}" type="presOf" srcId="{E10F304C-DAF6-400A-BA93-09D2D96722A4}" destId="{82FCFF28-288E-40E3-98EC-DE2916C82A0C}" srcOrd="1" destOrd="0" presId="urn:microsoft.com/office/officeart/2005/8/layout/hierarchy3"/>
    <dgm:cxn modelId="{0A7A5A65-AF8B-4965-A83A-C011D7FFAF5B}" srcId="{46311DC2-B340-4046-A2E0-A73AFF77E1DE}" destId="{A12B097D-547D-419C-B7FD-E21E49080C07}" srcOrd="2" destOrd="0" parTransId="{02100A31-10C7-4C50-8FAE-260EEDE2F01C}" sibTransId="{E471E912-6BA5-4992-822A-51F8C11FF88E}"/>
    <dgm:cxn modelId="{CA887B3D-0E6B-491A-870F-40ECA90DAD07}" type="presOf" srcId="{FDFCF164-83B0-4E6A-817A-398921F11140}" destId="{8D3BE30C-A4FD-4988-9782-C1211FB91957}" srcOrd="0" destOrd="0" presId="urn:microsoft.com/office/officeart/2005/8/layout/hierarchy3"/>
    <dgm:cxn modelId="{87126BA7-6B5F-4C49-ABEF-14E6E2D80EF3}" type="presOf" srcId="{24200C01-3F8B-4E3C-963E-BD0D67200AE7}" destId="{52E0D98D-3C16-4AFF-9E98-29BF6BD1ECE3}" srcOrd="0" destOrd="0" presId="urn:microsoft.com/office/officeart/2005/8/layout/hierarchy3"/>
    <dgm:cxn modelId="{B2E65223-B8D4-40ED-AD1E-B348889AE911}" srcId="{E10F304C-DAF6-400A-BA93-09D2D96722A4}" destId="{24200C01-3F8B-4E3C-963E-BD0D67200AE7}" srcOrd="0" destOrd="0" parTransId="{C3313B6E-92D9-4034-B789-C4EDA6343016}" sibTransId="{21566425-5E52-4E4F-949F-46BDEA622640}"/>
    <dgm:cxn modelId="{1F157068-990A-49D5-BA00-A8C641B6584D}" type="presOf" srcId="{20893986-4072-4BD7-B809-14850CB4BFA4}" destId="{3049FFC3-754A-4A08-8BDC-067C6E68CC9C}" srcOrd="0" destOrd="0" presId="urn:microsoft.com/office/officeart/2005/8/layout/hierarchy3"/>
    <dgm:cxn modelId="{7751CB47-17E0-412D-852D-8185C11A08F4}" type="presParOf" srcId="{7A11A05D-48E7-4293-B845-AC0C855B4C7F}" destId="{D10D03B1-EB71-489F-B87C-6CD75A37B068}" srcOrd="0" destOrd="0" presId="urn:microsoft.com/office/officeart/2005/8/layout/hierarchy3"/>
    <dgm:cxn modelId="{F63510AD-9868-45CC-8590-AF0A468FE404}" type="presParOf" srcId="{D10D03B1-EB71-489F-B87C-6CD75A37B068}" destId="{0D9446A4-B3C5-43FE-89EB-15CB6EC07166}" srcOrd="0" destOrd="0" presId="urn:microsoft.com/office/officeart/2005/8/layout/hierarchy3"/>
    <dgm:cxn modelId="{19D8FD8A-8C7B-454F-9C5B-84D2144E3F39}" type="presParOf" srcId="{0D9446A4-B3C5-43FE-89EB-15CB6EC07166}" destId="{43133D84-CAB3-47CA-B45A-BA468C5501EC}" srcOrd="0" destOrd="0" presId="urn:microsoft.com/office/officeart/2005/8/layout/hierarchy3"/>
    <dgm:cxn modelId="{D2BA9174-F0F2-43C5-A485-28645B2292C0}" type="presParOf" srcId="{0D9446A4-B3C5-43FE-89EB-15CB6EC07166}" destId="{C0DF89D1-FEE5-475C-85E1-E82BC9029C9E}" srcOrd="1" destOrd="0" presId="urn:microsoft.com/office/officeart/2005/8/layout/hierarchy3"/>
    <dgm:cxn modelId="{4434F0B2-F687-4BCE-827F-B5567C583302}" type="presParOf" srcId="{D10D03B1-EB71-489F-B87C-6CD75A37B068}" destId="{BC427771-75D6-4675-A2A1-3FB8782336E2}" srcOrd="1" destOrd="0" presId="urn:microsoft.com/office/officeart/2005/8/layout/hierarchy3"/>
    <dgm:cxn modelId="{341002B2-9179-4448-B278-348C85E26012}" type="presParOf" srcId="{BC427771-75D6-4675-A2A1-3FB8782336E2}" destId="{0088A292-EA46-41D0-BC4D-930D8F932C3D}" srcOrd="0" destOrd="0" presId="urn:microsoft.com/office/officeart/2005/8/layout/hierarchy3"/>
    <dgm:cxn modelId="{A9D34EAF-6D05-4491-835E-7F486EB39044}" type="presParOf" srcId="{BC427771-75D6-4675-A2A1-3FB8782336E2}" destId="{684B2137-EB17-4890-8D09-2D232ADC1FEB}" srcOrd="1" destOrd="0" presId="urn:microsoft.com/office/officeart/2005/8/layout/hierarchy3"/>
    <dgm:cxn modelId="{3FDB61D7-E6A8-4455-AF2E-EA11ABFAE3E8}" type="presParOf" srcId="{BC427771-75D6-4675-A2A1-3FB8782336E2}" destId="{C6BA0BDD-BFA2-496F-A3A1-001B620863D6}" srcOrd="2" destOrd="0" presId="urn:microsoft.com/office/officeart/2005/8/layout/hierarchy3"/>
    <dgm:cxn modelId="{E6DD062B-236D-4F4E-B94D-45B3A74B19B8}" type="presParOf" srcId="{BC427771-75D6-4675-A2A1-3FB8782336E2}" destId="{3049FFC3-754A-4A08-8BDC-067C6E68CC9C}" srcOrd="3" destOrd="0" presId="urn:microsoft.com/office/officeart/2005/8/layout/hierarchy3"/>
    <dgm:cxn modelId="{C652DDB3-990B-4931-A083-75905A942C4B}" type="presParOf" srcId="{BC427771-75D6-4675-A2A1-3FB8782336E2}" destId="{77B5BD41-8FD9-47A6-9C87-14A790D6B062}" srcOrd="4" destOrd="0" presId="urn:microsoft.com/office/officeart/2005/8/layout/hierarchy3"/>
    <dgm:cxn modelId="{87AFFC2B-8893-481A-A6EE-576A82393839}" type="presParOf" srcId="{BC427771-75D6-4675-A2A1-3FB8782336E2}" destId="{8D3BE30C-A4FD-4988-9782-C1211FB91957}" srcOrd="5" destOrd="0" presId="urn:microsoft.com/office/officeart/2005/8/layout/hierarchy3"/>
    <dgm:cxn modelId="{876F564B-BBED-437D-8DA5-132A90B5B994}" type="presParOf" srcId="{7A11A05D-48E7-4293-B845-AC0C855B4C7F}" destId="{5627B8C7-9699-40C6-8C3B-43A84C9F9B28}" srcOrd="1" destOrd="0" presId="urn:microsoft.com/office/officeart/2005/8/layout/hierarchy3"/>
    <dgm:cxn modelId="{8D72EB28-9DA3-4E06-9D11-6FADCD23DCCA}" type="presParOf" srcId="{5627B8C7-9699-40C6-8C3B-43A84C9F9B28}" destId="{547478DE-CD4B-494B-8804-33F583AECBD4}" srcOrd="0" destOrd="0" presId="urn:microsoft.com/office/officeart/2005/8/layout/hierarchy3"/>
    <dgm:cxn modelId="{A18819DA-B954-4272-B5E2-52FB61A27D71}" type="presParOf" srcId="{547478DE-CD4B-494B-8804-33F583AECBD4}" destId="{4F0B0D38-DFBF-4D59-8085-92E6FF77D727}" srcOrd="0" destOrd="0" presId="urn:microsoft.com/office/officeart/2005/8/layout/hierarchy3"/>
    <dgm:cxn modelId="{20B2B0C6-9B90-4503-A853-7101367AF8FF}" type="presParOf" srcId="{547478DE-CD4B-494B-8804-33F583AECBD4}" destId="{B24FBE6C-5CB1-4813-9A43-192A19495F86}" srcOrd="1" destOrd="0" presId="urn:microsoft.com/office/officeart/2005/8/layout/hierarchy3"/>
    <dgm:cxn modelId="{638343BA-902D-4BA9-A101-6B431854664A}" type="presParOf" srcId="{5627B8C7-9699-40C6-8C3B-43A84C9F9B28}" destId="{9553CCF5-7722-4749-91B5-56D86DE7C8E1}" srcOrd="1" destOrd="0" presId="urn:microsoft.com/office/officeart/2005/8/layout/hierarchy3"/>
    <dgm:cxn modelId="{C1218074-42C9-4851-A62D-14FC900F015B}" type="presParOf" srcId="{9553CCF5-7722-4749-91B5-56D86DE7C8E1}" destId="{21A6E79E-2F07-42AF-A23D-BFB07C2CB233}" srcOrd="0" destOrd="0" presId="urn:microsoft.com/office/officeart/2005/8/layout/hierarchy3"/>
    <dgm:cxn modelId="{49AED0AC-3819-4DD9-B22B-8A1E78538220}" type="presParOf" srcId="{9553CCF5-7722-4749-91B5-56D86DE7C8E1}" destId="{F04DA207-367B-43E6-9A89-121607DE96B1}" srcOrd="1" destOrd="0" presId="urn:microsoft.com/office/officeart/2005/8/layout/hierarchy3"/>
    <dgm:cxn modelId="{957680A6-CFF2-4E26-A1FB-B2256311D1E2}" type="presParOf" srcId="{9553CCF5-7722-4749-91B5-56D86DE7C8E1}" destId="{610283F3-ECB5-40D0-A8AB-AA97AD2D8C9F}" srcOrd="2" destOrd="0" presId="urn:microsoft.com/office/officeart/2005/8/layout/hierarchy3"/>
    <dgm:cxn modelId="{46A87B1A-A02B-4D1D-B5E9-D6AD502C7062}" type="presParOf" srcId="{9553CCF5-7722-4749-91B5-56D86DE7C8E1}" destId="{F374652E-EF15-410F-A945-A637A2022C9C}" srcOrd="3" destOrd="0" presId="urn:microsoft.com/office/officeart/2005/8/layout/hierarchy3"/>
    <dgm:cxn modelId="{71A93337-42B5-40A8-A197-FF47B0E74295}" type="presParOf" srcId="{9553CCF5-7722-4749-91B5-56D86DE7C8E1}" destId="{C9922C95-5F44-4F37-BF73-47A76D5C38A5}" srcOrd="4" destOrd="0" presId="urn:microsoft.com/office/officeart/2005/8/layout/hierarchy3"/>
    <dgm:cxn modelId="{7E2C3958-55CA-4A80-AA60-67683F1E9C49}" type="presParOf" srcId="{9553CCF5-7722-4749-91B5-56D86DE7C8E1}" destId="{27330BD1-6184-4E99-9ABF-44B00671D0F3}" srcOrd="5" destOrd="0" presId="urn:microsoft.com/office/officeart/2005/8/layout/hierarchy3"/>
    <dgm:cxn modelId="{F6158A6B-EAA8-48AD-9ADE-D5AAF522B071}" type="presParOf" srcId="{7A11A05D-48E7-4293-B845-AC0C855B4C7F}" destId="{675F3978-7C42-4801-8B53-20EDE41A86D7}" srcOrd="2" destOrd="0" presId="urn:microsoft.com/office/officeart/2005/8/layout/hierarchy3"/>
    <dgm:cxn modelId="{42D406DA-0668-4156-9936-0946D7D781C4}" type="presParOf" srcId="{675F3978-7C42-4801-8B53-20EDE41A86D7}" destId="{D0C2524B-2170-4FE2-B63F-89C04C1A4F58}" srcOrd="0" destOrd="0" presId="urn:microsoft.com/office/officeart/2005/8/layout/hierarchy3"/>
    <dgm:cxn modelId="{3F0A2116-1B40-41A7-9E0E-F2A00017E594}" type="presParOf" srcId="{D0C2524B-2170-4FE2-B63F-89C04C1A4F58}" destId="{AE6A39A2-D872-423D-BF53-867819B5B4A8}" srcOrd="0" destOrd="0" presId="urn:microsoft.com/office/officeart/2005/8/layout/hierarchy3"/>
    <dgm:cxn modelId="{BBFAA880-3B86-4413-922E-26ED46B24BD1}" type="presParOf" srcId="{D0C2524B-2170-4FE2-B63F-89C04C1A4F58}" destId="{C4B4CBC3-745F-4ECA-A18A-F24035F69149}" srcOrd="1" destOrd="0" presId="urn:microsoft.com/office/officeart/2005/8/layout/hierarchy3"/>
    <dgm:cxn modelId="{45BFD226-0F01-4A9E-B54B-E73B637E27EB}" type="presParOf" srcId="{675F3978-7C42-4801-8B53-20EDE41A86D7}" destId="{D3D32A20-D064-4DF6-A71A-95E9B8CEA8DC}" srcOrd="1" destOrd="0" presId="urn:microsoft.com/office/officeart/2005/8/layout/hierarchy3"/>
    <dgm:cxn modelId="{7C3D3972-74CB-4138-80DC-C9A1161718C1}" type="presParOf" srcId="{D3D32A20-D064-4DF6-A71A-95E9B8CEA8DC}" destId="{3AFFF628-016E-444E-A78D-10CFE8A97945}" srcOrd="0" destOrd="0" presId="urn:microsoft.com/office/officeart/2005/8/layout/hierarchy3"/>
    <dgm:cxn modelId="{3F3B1866-E421-4D71-B035-73C8D6E2067E}" type="presParOf" srcId="{D3D32A20-D064-4DF6-A71A-95E9B8CEA8DC}" destId="{B138C3D1-E0E3-4B98-8D83-74369CED773F}" srcOrd="1" destOrd="0" presId="urn:microsoft.com/office/officeart/2005/8/layout/hierarchy3"/>
    <dgm:cxn modelId="{10E9EAC4-EB62-4C15-BBDC-D387C5440920}" type="presParOf" srcId="{D3D32A20-D064-4DF6-A71A-95E9B8CEA8DC}" destId="{F8B21726-0E5D-440D-90E2-E895639A3657}" srcOrd="2" destOrd="0" presId="urn:microsoft.com/office/officeart/2005/8/layout/hierarchy3"/>
    <dgm:cxn modelId="{BAD8710B-3F2A-48A1-B082-084806739EF5}" type="presParOf" srcId="{D3D32A20-D064-4DF6-A71A-95E9B8CEA8DC}" destId="{9B6946D1-1E57-43A3-A673-E1A29FF9B40E}" srcOrd="3" destOrd="0" presId="urn:microsoft.com/office/officeart/2005/8/layout/hierarchy3"/>
    <dgm:cxn modelId="{5B589474-AE42-4817-809E-847603C6E1E1}" type="presParOf" srcId="{D3D32A20-D064-4DF6-A71A-95E9B8CEA8DC}" destId="{0FA21691-136D-4C38-94E8-61BA4771613A}" srcOrd="4" destOrd="0" presId="urn:microsoft.com/office/officeart/2005/8/layout/hierarchy3"/>
    <dgm:cxn modelId="{18571EAE-D90B-4707-AEEE-F5D528F229EC}" type="presParOf" srcId="{D3D32A20-D064-4DF6-A71A-95E9B8CEA8DC}" destId="{A171E205-35F6-4373-8E60-D37CF9A981AB}" srcOrd="5" destOrd="0" presId="urn:microsoft.com/office/officeart/2005/8/layout/hierarchy3"/>
    <dgm:cxn modelId="{719E33C1-3578-4AD6-99B3-629081BC3450}" type="presParOf" srcId="{7A11A05D-48E7-4293-B845-AC0C855B4C7F}" destId="{EA42AAC7-2274-46F4-943F-C9535364EA00}" srcOrd="3" destOrd="0" presId="urn:microsoft.com/office/officeart/2005/8/layout/hierarchy3"/>
    <dgm:cxn modelId="{14B1F27F-4137-4115-AB3A-13222D152DD9}" type="presParOf" srcId="{EA42AAC7-2274-46F4-943F-C9535364EA00}" destId="{B51E61D6-9B95-4875-9BD2-878847578ED4}" srcOrd="0" destOrd="0" presId="urn:microsoft.com/office/officeart/2005/8/layout/hierarchy3"/>
    <dgm:cxn modelId="{068DA068-3E47-4EF7-A628-CE97717D727C}" type="presParOf" srcId="{B51E61D6-9B95-4875-9BD2-878847578ED4}" destId="{BB9D31C8-DEF0-411B-93AA-53514FC6C667}" srcOrd="0" destOrd="0" presId="urn:microsoft.com/office/officeart/2005/8/layout/hierarchy3"/>
    <dgm:cxn modelId="{9C2A7D62-0FBA-4CC1-A669-9F992093A020}" type="presParOf" srcId="{B51E61D6-9B95-4875-9BD2-878847578ED4}" destId="{82FCFF28-288E-40E3-98EC-DE2916C82A0C}" srcOrd="1" destOrd="0" presId="urn:microsoft.com/office/officeart/2005/8/layout/hierarchy3"/>
    <dgm:cxn modelId="{2DB3E266-27B3-46ED-AC65-D3EB9F1996F0}" type="presParOf" srcId="{EA42AAC7-2274-46F4-943F-C9535364EA00}" destId="{6873FADF-1E78-42B6-8922-D8B670E41A6C}" srcOrd="1" destOrd="0" presId="urn:microsoft.com/office/officeart/2005/8/layout/hierarchy3"/>
    <dgm:cxn modelId="{C9B6CC30-5C74-45DB-A82C-BB9C983FCB68}" type="presParOf" srcId="{6873FADF-1E78-42B6-8922-D8B670E41A6C}" destId="{69647562-F82D-4648-89AF-02F5A6EE7B51}" srcOrd="0" destOrd="0" presId="urn:microsoft.com/office/officeart/2005/8/layout/hierarchy3"/>
    <dgm:cxn modelId="{9944CDAF-D04E-497F-B317-76A85E00B783}" type="presParOf" srcId="{6873FADF-1E78-42B6-8922-D8B670E41A6C}" destId="{52E0D98D-3C16-4AFF-9E98-29BF6BD1ECE3}" srcOrd="1" destOrd="0" presId="urn:microsoft.com/office/officeart/2005/8/layout/hierarchy3"/>
    <dgm:cxn modelId="{0F58FB98-B22A-4135-BD25-FA4D5A18506E}" type="presParOf" srcId="{6873FADF-1E78-42B6-8922-D8B670E41A6C}" destId="{5CA2D9DB-BD70-45DC-9F9E-3377B7FD1E91}" srcOrd="2" destOrd="0" presId="urn:microsoft.com/office/officeart/2005/8/layout/hierarchy3"/>
    <dgm:cxn modelId="{6D807C6A-E040-40CC-865F-E4BEC3A37C50}" type="presParOf" srcId="{6873FADF-1E78-42B6-8922-D8B670E41A6C}" destId="{12B3EC13-6366-4B0F-9AE4-0B473403DAEF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46EAFD4-AC2D-A04F-91F6-C38BA5721DA3}" type="doc">
      <dgm:prSet loTypeId="urn:microsoft.com/office/officeart/2005/8/layout/radial3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ED48255-84FB-B44D-BF6D-AA2B4FBEF3DF}">
      <dgm:prSet phldrT="[Text]"/>
      <dgm:spPr/>
      <dgm:t>
        <a:bodyPr/>
        <a:lstStyle/>
        <a:p>
          <a:r>
            <a:rPr lang="en-US" dirty="0" smtClean="0"/>
            <a:t>HDF Made Easy</a:t>
          </a:r>
          <a:endParaRPr lang="en-US" dirty="0"/>
        </a:p>
      </dgm:t>
    </dgm:pt>
    <dgm:pt modelId="{26E9040E-FEC5-9342-807C-D5EC0995ACB4}" type="parTrans" cxnId="{F3436C22-C1B2-4746-B20A-EB6B8985DA76}">
      <dgm:prSet/>
      <dgm:spPr/>
      <dgm:t>
        <a:bodyPr/>
        <a:lstStyle/>
        <a:p>
          <a:endParaRPr lang="en-US"/>
        </a:p>
      </dgm:t>
    </dgm:pt>
    <dgm:pt modelId="{9B82176C-45F6-E648-813D-90CB9D81593C}" type="sibTrans" cxnId="{F3436C22-C1B2-4746-B20A-EB6B8985DA76}">
      <dgm:prSet/>
      <dgm:spPr/>
      <dgm:t>
        <a:bodyPr/>
        <a:lstStyle/>
        <a:p>
          <a:endParaRPr lang="en-US"/>
        </a:p>
      </dgm:t>
    </dgm:pt>
    <dgm:pt modelId="{6BC5DFE5-E508-0E42-AC56-3202582B74AD}">
      <dgm:prSet phldrT="[Text]"/>
      <dgm:spPr/>
      <dgm:t>
        <a:bodyPr/>
        <a:lstStyle/>
        <a:p>
          <a:r>
            <a:rPr lang="en-US" dirty="0" smtClean="0"/>
            <a:t>Training</a:t>
          </a:r>
          <a:endParaRPr lang="en-US" dirty="0"/>
        </a:p>
      </dgm:t>
    </dgm:pt>
    <dgm:pt modelId="{9D4B7EC9-B0DB-9D4E-B30F-7B97EB31C979}" type="parTrans" cxnId="{67CBBBEA-7BE2-2B42-9895-4F1FCC01E252}">
      <dgm:prSet/>
      <dgm:spPr/>
      <dgm:t>
        <a:bodyPr/>
        <a:lstStyle/>
        <a:p>
          <a:endParaRPr lang="en-US"/>
        </a:p>
      </dgm:t>
    </dgm:pt>
    <dgm:pt modelId="{6BA08F23-F077-4E49-B90F-DCEBD7EBDF5B}" type="sibTrans" cxnId="{67CBBBEA-7BE2-2B42-9895-4F1FCC01E252}">
      <dgm:prSet/>
      <dgm:spPr/>
      <dgm:t>
        <a:bodyPr/>
        <a:lstStyle/>
        <a:p>
          <a:endParaRPr lang="en-US"/>
        </a:p>
      </dgm:t>
    </dgm:pt>
    <dgm:pt modelId="{8C42D9EB-8528-594B-8555-3E95E13E0A24}">
      <dgm:prSet phldrT="[Text]"/>
      <dgm:spPr/>
      <dgm:t>
        <a:bodyPr/>
        <a:lstStyle/>
        <a:p>
          <a:r>
            <a:rPr lang="en-US" dirty="0" smtClean="0"/>
            <a:t>End to end Services</a:t>
          </a:r>
          <a:endParaRPr lang="en-US" dirty="0"/>
        </a:p>
      </dgm:t>
    </dgm:pt>
    <dgm:pt modelId="{CCD14AA4-C98D-6845-8520-3B2E7E03A6CB}" type="parTrans" cxnId="{F40159F1-1B2D-5841-ABB6-D5D3D630EC60}">
      <dgm:prSet/>
      <dgm:spPr/>
      <dgm:t>
        <a:bodyPr/>
        <a:lstStyle/>
        <a:p>
          <a:endParaRPr lang="en-US"/>
        </a:p>
      </dgm:t>
    </dgm:pt>
    <dgm:pt modelId="{F0134A9C-8830-544C-976F-C346F60ED5CE}" type="sibTrans" cxnId="{F40159F1-1B2D-5841-ABB6-D5D3D630EC60}">
      <dgm:prSet/>
      <dgm:spPr/>
      <dgm:t>
        <a:bodyPr/>
        <a:lstStyle/>
        <a:p>
          <a:endParaRPr lang="en-US"/>
        </a:p>
      </dgm:t>
    </dgm:pt>
    <dgm:pt modelId="{2A24F86D-4383-334D-8AB9-A021D8026237}">
      <dgm:prSet phldrT="[Text]"/>
      <dgm:spPr/>
      <dgm:t>
        <a:bodyPr/>
        <a:lstStyle/>
        <a:p>
          <a:r>
            <a:rPr lang="en-US" dirty="0" smtClean="0"/>
            <a:t>Customer Support</a:t>
          </a:r>
          <a:endParaRPr lang="en-US" dirty="0"/>
        </a:p>
      </dgm:t>
    </dgm:pt>
    <dgm:pt modelId="{184BF69D-5353-ED4D-AE3A-520CDC0C2346}" type="parTrans" cxnId="{B706AC8D-834E-734F-B0CD-8CE1E65BAB33}">
      <dgm:prSet/>
      <dgm:spPr/>
      <dgm:t>
        <a:bodyPr/>
        <a:lstStyle/>
        <a:p>
          <a:endParaRPr lang="en-US"/>
        </a:p>
      </dgm:t>
    </dgm:pt>
    <dgm:pt modelId="{405E0E41-3C11-E241-A4CC-989467EE4CDD}" type="sibTrans" cxnId="{B706AC8D-834E-734F-B0CD-8CE1E65BAB33}">
      <dgm:prSet/>
      <dgm:spPr/>
      <dgm:t>
        <a:bodyPr/>
        <a:lstStyle/>
        <a:p>
          <a:endParaRPr lang="en-US"/>
        </a:p>
      </dgm:t>
    </dgm:pt>
    <dgm:pt modelId="{2842E122-6C34-DC44-A918-F0B61A036EF8}">
      <dgm:prSet phldrT="[Text]"/>
      <dgm:spPr/>
      <dgm:t>
        <a:bodyPr/>
        <a:lstStyle/>
        <a:p>
          <a:r>
            <a:rPr lang="en-US" dirty="0" smtClean="0"/>
            <a:t>Enterprise Services</a:t>
          </a:r>
          <a:endParaRPr lang="en-US" dirty="0"/>
        </a:p>
      </dgm:t>
    </dgm:pt>
    <dgm:pt modelId="{AC62BD79-09DA-6D45-999A-074C641ACC5B}" type="parTrans" cxnId="{0B718FB4-8B03-4F4D-A76C-21B7FDBBE60A}">
      <dgm:prSet/>
      <dgm:spPr/>
      <dgm:t>
        <a:bodyPr/>
        <a:lstStyle/>
        <a:p>
          <a:endParaRPr lang="en-US"/>
        </a:p>
      </dgm:t>
    </dgm:pt>
    <dgm:pt modelId="{F8DC129D-74EB-6440-A9C8-F970F0734172}" type="sibTrans" cxnId="{0B718FB4-8B03-4F4D-A76C-21B7FDBBE60A}">
      <dgm:prSet/>
      <dgm:spPr/>
      <dgm:t>
        <a:bodyPr/>
        <a:lstStyle/>
        <a:p>
          <a:endParaRPr lang="en-US"/>
        </a:p>
      </dgm:t>
    </dgm:pt>
    <dgm:pt modelId="{95638206-D1E9-784F-B858-278A942BB09E}" type="pres">
      <dgm:prSet presAssocID="{646EAFD4-AC2D-A04F-91F6-C38BA5721DA3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CB73CC3-EB5A-B346-BB96-3054805EB4C7}" type="pres">
      <dgm:prSet presAssocID="{646EAFD4-AC2D-A04F-91F6-C38BA5721DA3}" presName="radial" presStyleCnt="0">
        <dgm:presLayoutVars>
          <dgm:animLvl val="ctr"/>
        </dgm:presLayoutVars>
      </dgm:prSet>
      <dgm:spPr/>
    </dgm:pt>
    <dgm:pt modelId="{D9B5BEC0-FF90-6B4B-9139-84F2B3D33207}" type="pres">
      <dgm:prSet presAssocID="{2ED48255-84FB-B44D-BF6D-AA2B4FBEF3DF}" presName="centerShape" presStyleLbl="vennNode1" presStyleIdx="0" presStyleCnt="5"/>
      <dgm:spPr/>
      <dgm:t>
        <a:bodyPr/>
        <a:lstStyle/>
        <a:p>
          <a:endParaRPr lang="en-US"/>
        </a:p>
      </dgm:t>
    </dgm:pt>
    <dgm:pt modelId="{D6B2C489-7E6E-1C4B-931E-469635ED7AF7}" type="pres">
      <dgm:prSet presAssocID="{6BC5DFE5-E508-0E42-AC56-3202582B74AD}" presName="node" presStyleLbl="venn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8AFC80-ED1F-A94D-8F04-895271361B28}" type="pres">
      <dgm:prSet presAssocID="{8C42D9EB-8528-594B-8555-3E95E13E0A24}" presName="node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52062C-65CD-C749-BF96-EE82FBD71810}" type="pres">
      <dgm:prSet presAssocID="{2A24F86D-4383-334D-8AB9-A021D8026237}" presName="node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636C94-1A53-3A4A-99B9-142B12245C8F}" type="pres">
      <dgm:prSet presAssocID="{2842E122-6C34-DC44-A918-F0B61A036EF8}" presName="node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40159F1-1B2D-5841-ABB6-D5D3D630EC60}" srcId="{2ED48255-84FB-B44D-BF6D-AA2B4FBEF3DF}" destId="{8C42D9EB-8528-594B-8555-3E95E13E0A24}" srcOrd="1" destOrd="0" parTransId="{CCD14AA4-C98D-6845-8520-3B2E7E03A6CB}" sibTransId="{F0134A9C-8830-544C-976F-C346F60ED5CE}"/>
    <dgm:cxn modelId="{CD13060E-8055-4AD8-8F27-86209DA6AEB9}" type="presOf" srcId="{646EAFD4-AC2D-A04F-91F6-C38BA5721DA3}" destId="{95638206-D1E9-784F-B858-278A942BB09E}" srcOrd="0" destOrd="0" presId="urn:microsoft.com/office/officeart/2005/8/layout/radial3"/>
    <dgm:cxn modelId="{BE37F609-C1A1-40AD-B5F0-DF51479E81A6}" type="presOf" srcId="{2A24F86D-4383-334D-8AB9-A021D8026237}" destId="{7652062C-65CD-C749-BF96-EE82FBD71810}" srcOrd="0" destOrd="0" presId="urn:microsoft.com/office/officeart/2005/8/layout/radial3"/>
    <dgm:cxn modelId="{A2558529-C0B7-435E-A0CF-E21388E3A437}" type="presOf" srcId="{2ED48255-84FB-B44D-BF6D-AA2B4FBEF3DF}" destId="{D9B5BEC0-FF90-6B4B-9139-84F2B3D33207}" srcOrd="0" destOrd="0" presId="urn:microsoft.com/office/officeart/2005/8/layout/radial3"/>
    <dgm:cxn modelId="{F1C1DCAA-7D8D-4D9F-A349-CD11A4B22736}" type="presOf" srcId="{8C42D9EB-8528-594B-8555-3E95E13E0A24}" destId="{748AFC80-ED1F-A94D-8F04-895271361B28}" srcOrd="0" destOrd="0" presId="urn:microsoft.com/office/officeart/2005/8/layout/radial3"/>
    <dgm:cxn modelId="{0B718FB4-8B03-4F4D-A76C-21B7FDBBE60A}" srcId="{2ED48255-84FB-B44D-BF6D-AA2B4FBEF3DF}" destId="{2842E122-6C34-DC44-A918-F0B61A036EF8}" srcOrd="3" destOrd="0" parTransId="{AC62BD79-09DA-6D45-999A-074C641ACC5B}" sibTransId="{F8DC129D-74EB-6440-A9C8-F970F0734172}"/>
    <dgm:cxn modelId="{B706AC8D-834E-734F-B0CD-8CE1E65BAB33}" srcId="{2ED48255-84FB-B44D-BF6D-AA2B4FBEF3DF}" destId="{2A24F86D-4383-334D-8AB9-A021D8026237}" srcOrd="2" destOrd="0" parTransId="{184BF69D-5353-ED4D-AE3A-520CDC0C2346}" sibTransId="{405E0E41-3C11-E241-A4CC-989467EE4CDD}"/>
    <dgm:cxn modelId="{67CBBBEA-7BE2-2B42-9895-4F1FCC01E252}" srcId="{2ED48255-84FB-B44D-BF6D-AA2B4FBEF3DF}" destId="{6BC5DFE5-E508-0E42-AC56-3202582B74AD}" srcOrd="0" destOrd="0" parTransId="{9D4B7EC9-B0DB-9D4E-B30F-7B97EB31C979}" sibTransId="{6BA08F23-F077-4E49-B90F-DCEBD7EBDF5B}"/>
    <dgm:cxn modelId="{F3436C22-C1B2-4746-B20A-EB6B8985DA76}" srcId="{646EAFD4-AC2D-A04F-91F6-C38BA5721DA3}" destId="{2ED48255-84FB-B44D-BF6D-AA2B4FBEF3DF}" srcOrd="0" destOrd="0" parTransId="{26E9040E-FEC5-9342-807C-D5EC0995ACB4}" sibTransId="{9B82176C-45F6-E648-813D-90CB9D81593C}"/>
    <dgm:cxn modelId="{CE172A42-9CAD-4702-A02F-328BC41179D0}" type="presOf" srcId="{6BC5DFE5-E508-0E42-AC56-3202582B74AD}" destId="{D6B2C489-7E6E-1C4B-931E-469635ED7AF7}" srcOrd="0" destOrd="0" presId="urn:microsoft.com/office/officeart/2005/8/layout/radial3"/>
    <dgm:cxn modelId="{6B789DE1-6376-486B-A74B-48B51235011C}" type="presOf" srcId="{2842E122-6C34-DC44-A918-F0B61A036EF8}" destId="{58636C94-1A53-3A4A-99B9-142B12245C8F}" srcOrd="0" destOrd="0" presId="urn:microsoft.com/office/officeart/2005/8/layout/radial3"/>
    <dgm:cxn modelId="{CF544D7E-50B9-4F17-A148-44BE10543B67}" type="presParOf" srcId="{95638206-D1E9-784F-B858-278A942BB09E}" destId="{6CB73CC3-EB5A-B346-BB96-3054805EB4C7}" srcOrd="0" destOrd="0" presId="urn:microsoft.com/office/officeart/2005/8/layout/radial3"/>
    <dgm:cxn modelId="{7FB2B62B-696D-4FA8-AF22-9C2C7EF8447B}" type="presParOf" srcId="{6CB73CC3-EB5A-B346-BB96-3054805EB4C7}" destId="{D9B5BEC0-FF90-6B4B-9139-84F2B3D33207}" srcOrd="0" destOrd="0" presId="urn:microsoft.com/office/officeart/2005/8/layout/radial3"/>
    <dgm:cxn modelId="{1D9668BA-EA4B-4F4D-9E06-5A7AEE484A66}" type="presParOf" srcId="{6CB73CC3-EB5A-B346-BB96-3054805EB4C7}" destId="{D6B2C489-7E6E-1C4B-931E-469635ED7AF7}" srcOrd="1" destOrd="0" presId="urn:microsoft.com/office/officeart/2005/8/layout/radial3"/>
    <dgm:cxn modelId="{55B9594D-A7CE-4982-8B85-802BF73CD5A7}" type="presParOf" srcId="{6CB73CC3-EB5A-B346-BB96-3054805EB4C7}" destId="{748AFC80-ED1F-A94D-8F04-895271361B28}" srcOrd="2" destOrd="0" presId="urn:microsoft.com/office/officeart/2005/8/layout/radial3"/>
    <dgm:cxn modelId="{4F8147A5-C3DB-4F6F-A199-9DA0C85459F3}" type="presParOf" srcId="{6CB73CC3-EB5A-B346-BB96-3054805EB4C7}" destId="{7652062C-65CD-C749-BF96-EE82FBD71810}" srcOrd="3" destOrd="0" presId="urn:microsoft.com/office/officeart/2005/8/layout/radial3"/>
    <dgm:cxn modelId="{8B7F01CD-2E48-48D3-9C45-E21C5209F31B}" type="presParOf" srcId="{6CB73CC3-EB5A-B346-BB96-3054805EB4C7}" destId="{58636C94-1A53-3A4A-99B9-142B12245C8F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141603-792B-465C-8F0D-BE2DE10A8384}" type="datetimeFigureOut">
              <a:rPr lang="en-US" smtClean="0"/>
              <a:t>8/4/2015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F168FF-1FDE-4C87-B035-E10414871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74532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3023108"/>
      </p:ext>
    </p:extLst>
  </p:cSld>
  <p:clrMap bg1="lt1" tx1="dk1" bg2="dk2" tx2="lt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475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6064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Helpdesk and Mailing Lists </a:t>
            </a:r>
          </a:p>
          <a:p>
            <a:pPr lvl="1"/>
            <a:r>
              <a:rPr lang="en-US" dirty="0" smtClean="0"/>
              <a:t>Available to all users as a first level of support </a:t>
            </a:r>
          </a:p>
          <a:p>
            <a:r>
              <a:rPr lang="en-US" dirty="0" smtClean="0"/>
              <a:t>Standard Support </a:t>
            </a:r>
          </a:p>
          <a:p>
            <a:pPr lvl="1"/>
            <a:r>
              <a:rPr lang="en-US" dirty="0" smtClean="0"/>
              <a:t>Rapid issue resolution and advice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/>
              <a:t>Consulting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dirty="0" smtClean="0"/>
              <a:t>Needs assessment, troubleshooting, design reviews, etc.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/>
              <a:t>Training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dirty="0" smtClean="0"/>
              <a:t>Tutorials and hands-on practical experience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/>
              <a:t>Enterprise Support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dirty="0" smtClean="0"/>
              <a:t>Supporting many HDF activities across organizations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/>
              <a:t>Special Projects 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dirty="0" smtClean="0"/>
              <a:t>Adapting customer applications to HDF 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dirty="0" smtClean="0"/>
              <a:t>New features and tools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dirty="0" smtClean="0"/>
              <a:t>Research and Development</a:t>
            </a:r>
          </a:p>
          <a:p>
            <a:pPr marL="171450" indent="-171450"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8296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NASA</a:t>
            </a:r>
            <a:r>
              <a:rPr lang="en-US" baseline="0" dirty="0" smtClean="0"/>
              <a:t> – EOS</a:t>
            </a:r>
            <a:endParaRPr lang="en-US" dirty="0" smtClean="0"/>
          </a:p>
          <a:p>
            <a:pPr marL="0" indent="0" defTabSz="924458" eaLnBrk="1" hangingPunct="1">
              <a:spcBef>
                <a:spcPct val="20000"/>
              </a:spcBef>
              <a:buClr>
                <a:schemeClr val="tx1"/>
              </a:buClr>
              <a:buFontTx/>
              <a:buNone/>
              <a:defRPr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NOAA/NASA/Riverside Tech – NPOESS/JPSS</a:t>
            </a:r>
            <a:endParaRPr lang="en-US" dirty="0"/>
          </a:p>
          <a:p>
            <a:r>
              <a:rPr lang="en-US" dirty="0" smtClean="0"/>
              <a:t>A leading U.S. aerospace company</a:t>
            </a:r>
          </a:p>
          <a:p>
            <a:r>
              <a:rPr lang="en-US" dirty="0" smtClean="0"/>
              <a:t>DOE projects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dirty="0" smtClean="0"/>
              <a:t>Sandia National Laboratory 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dirty="0" smtClean="0"/>
              <a:t>Lawrence Berkeley National Lab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dirty="0" smtClean="0"/>
              <a:t>Argonne</a:t>
            </a:r>
          </a:p>
          <a:p>
            <a:pPr lvl="0"/>
            <a:r>
              <a:rPr lang="en-US" dirty="0" smtClean="0"/>
              <a:t>ITER – international project to build</a:t>
            </a:r>
            <a:r>
              <a:rPr lang="en-US" baseline="0" dirty="0" smtClean="0"/>
              <a:t> an experimental </a:t>
            </a:r>
            <a:r>
              <a:rPr lang="en-US" dirty="0" smtClean="0"/>
              <a:t>fusion</a:t>
            </a:r>
            <a:r>
              <a:rPr lang="en-US" baseline="0" dirty="0" smtClean="0"/>
              <a:t> reactor based on the tokamak concept</a:t>
            </a:r>
          </a:p>
          <a:p>
            <a:pPr lvl="0"/>
            <a:r>
              <a:rPr lang="en-US" baseline="0" dirty="0" smtClean="0"/>
              <a:t>Paul </a:t>
            </a:r>
            <a:r>
              <a:rPr lang="en-US" baseline="0" dirty="0" err="1" smtClean="0"/>
              <a:t>Scherrer</a:t>
            </a:r>
            <a:r>
              <a:rPr lang="en-US" baseline="0" dirty="0" smtClean="0"/>
              <a:t> Institute – variety of projects</a:t>
            </a:r>
            <a:endParaRPr lang="en-US" dirty="0" smtClean="0"/>
          </a:p>
          <a:p>
            <a:pPr lvl="0"/>
            <a:r>
              <a:rPr lang="en-US" dirty="0" smtClean="0"/>
              <a:t>Projects in oil and gas industry, finance, others</a:t>
            </a:r>
          </a:p>
          <a:p>
            <a:pPr lvl="0"/>
            <a:r>
              <a:rPr lang="en-US" dirty="0" smtClean="0"/>
              <a:t>“In kind” support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1148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 other work in earth science area,</a:t>
            </a:r>
            <a:r>
              <a:rPr lang="en-US" baseline="0" dirty="0" smtClean="0"/>
              <a:t> s</a:t>
            </a:r>
            <a:r>
              <a:rPr lang="en-US" dirty="0" smtClean="0"/>
              <a:t>ee later talk, “HDF Group Support for NPP/NPOESS/JPSS”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9468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HDF development work</a:t>
            </a:r>
          </a:p>
          <a:p>
            <a:pPr lvl="1"/>
            <a:r>
              <a:rPr lang="en-US" dirty="0" smtClean="0"/>
              <a:t>OPeNDAP handler development</a:t>
            </a:r>
          </a:p>
          <a:p>
            <a:r>
              <a:rPr lang="en-US" dirty="0" smtClean="0"/>
              <a:t>Code maintenance</a:t>
            </a:r>
          </a:p>
          <a:p>
            <a:pPr marL="742950" lvl="2" indent="-342900"/>
            <a:r>
              <a:rPr lang="en-US" dirty="0" smtClean="0"/>
              <a:t>HDF4, HDF5, HDFView, OPeNDAP handlers, etc. </a:t>
            </a:r>
          </a:p>
          <a:p>
            <a:pPr marL="742950" lvl="2" indent="-342900"/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H4H5 conversion library and utilities</a:t>
            </a:r>
          </a:p>
          <a:p>
            <a:pPr marL="742950" lvl="2" indent="-342900"/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Special tools, such as the HDF-EOS5 augmentation tool, the HDF-EOS2 dumper tool, the HDF-EOS5 to netCDF-4 converter tool and the HDF4/HDF-EOS2 to CF conversion library</a:t>
            </a:r>
            <a:endParaRPr lang="en-US" dirty="0" smtClean="0"/>
          </a:p>
          <a:p>
            <a:r>
              <a:rPr lang="en-US" dirty="0" smtClean="0"/>
              <a:t>HDF Support </a:t>
            </a:r>
          </a:p>
          <a:p>
            <a:pPr lvl="1"/>
            <a:r>
              <a:rPr lang="en-US" dirty="0" smtClean="0"/>
              <a:t>Support to programmers and analysts and other EOS science software teams, tool vendors and other tool builders</a:t>
            </a:r>
          </a:p>
          <a:p>
            <a:pPr lvl="1"/>
            <a:r>
              <a:rPr lang="en-US" dirty="0" smtClean="0"/>
              <a:t>Help EOS stakeholders (DAACs, SIPs, vendors, etc.)</a:t>
            </a:r>
          </a:p>
          <a:p>
            <a:pPr lvl="1"/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Site visits to NASA data centers, SIPS and others </a:t>
            </a:r>
          </a:p>
          <a:p>
            <a:pPr lvl="1"/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Communicating with the NASA User Service Working Group (USWG) and NASA ESDIS outreach managers </a:t>
            </a:r>
          </a:p>
          <a:p>
            <a:pPr lvl="1"/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Helping NASA scientific applications to access and manage EOS data.  </a:t>
            </a:r>
          </a:p>
          <a:p>
            <a:pPr lvl="1"/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Participation in Earth Science conferences such as AGU, AMS, ESDSWG and ESIP Federation meetings</a:t>
            </a:r>
          </a:p>
          <a:p>
            <a:pPr lvl="1"/>
            <a:r>
              <a:rPr lang="en-US" dirty="0" smtClean="0"/>
              <a:t>Helpdesk and newsletter</a:t>
            </a:r>
          </a:p>
          <a:p>
            <a:pPr lvl="1"/>
            <a:r>
              <a:rPr lang="en-US" dirty="0" smtClean="0"/>
              <a:t>Tutorials and workshops</a:t>
            </a:r>
          </a:p>
          <a:p>
            <a:pPr lvl="1"/>
            <a:r>
              <a:rPr lang="en-US" dirty="0" smtClean="0"/>
              <a:t>HDF and HDF-EOS websites</a:t>
            </a:r>
          </a:p>
          <a:p>
            <a:r>
              <a:rPr lang="en-US" dirty="0" smtClean="0"/>
              <a:t>Studies, analyses, etc.</a:t>
            </a:r>
          </a:p>
          <a:p>
            <a:pPr lvl="1"/>
            <a:r>
              <a:rPr lang="en-US" dirty="0" smtClean="0"/>
              <a:t>Investigate data catalog servers and integration with web service technologies</a:t>
            </a:r>
          </a:p>
          <a:p>
            <a:pPr lvl="1"/>
            <a:r>
              <a:rPr lang="en-US" dirty="0" smtClean="0"/>
              <a:t>HDF4 content maps for archiving</a:t>
            </a:r>
          </a:p>
          <a:p>
            <a:endParaRPr kumimoji="1" lang="en-US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Arial" charset="0"/>
            </a:endParaRPr>
          </a:p>
          <a:p>
            <a:endParaRPr kumimoji="1" lang="en-US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78592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3594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3845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New products</a:t>
            </a:r>
            <a:r>
              <a:rPr lang="en-US" baseline="0" dirty="0" smtClean="0"/>
              <a:t> TRMM 7, GPM,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3073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HDF4 to HDF5 migration is a key recurring theme for us.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2401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4874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Compression/chunking performance tool to help assess how compression and chunking parameters impact file access performance,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9936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Regression testing for S-NPP files. We automatically pull down new S-NPP files and test against various HDF5 tools to make sure there are no issues with our tools and library.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1142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7507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0062" y="3269096"/>
            <a:ext cx="7436277" cy="3097287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5602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27350" y="517525"/>
            <a:ext cx="3443288" cy="2581275"/>
          </a:xfrm>
          <a:solidFill>
            <a:srgbClr val="FFFFFF"/>
          </a:solidFill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8017" y="3268630"/>
            <a:ext cx="6820371" cy="3097509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938" tIns="45968" rIns="91938" bIns="45968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89043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slide outlines OSs and versions of the compilers used to test the latest public release HDF</a:t>
            </a:r>
            <a:r>
              <a:rPr lang="en-US" baseline="0" dirty="0" smtClean="0"/>
              <a:t> 4.2.11 in February 2015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225531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slide outlines OSs and versions of the compilers used to test the latest public release HDF5</a:t>
            </a:r>
            <a:r>
              <a:rPr lang="en-US" baseline="0" dirty="0" smtClean="0"/>
              <a:t> 1.8.13 in May 2014. We support VS2008 on Windows for H5Py. Windows and Mac OS X have slightly updated versions of compilers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251961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7720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3625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8171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Virtual dataset stores a mapping for each quadrant to data stored in the source HDF5 files and datasets  a-d.h5. Application can read the whole image from dataset /D using regular H5Dread call. It doesn’t need to know the mapping in order to read data.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5761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82" name="Rectangle 7"/>
          <p:cNvSpPr txBox="1">
            <a:spLocks noGrp="1" noChangeArrowheads="1"/>
          </p:cNvSpPr>
          <p:nvPr/>
        </p:nvSpPr>
        <p:spPr bwMode="auto">
          <a:xfrm>
            <a:off x="5268234" y="6537261"/>
            <a:ext cx="4028166" cy="344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436" tIns="46218" rIns="92436" bIns="46218" anchor="b"/>
          <a:lstStyle/>
          <a:p>
            <a:pPr algn="r" defTabSz="924648" eaLnBrk="0" hangingPunct="0"/>
            <a:fld id="{A2B0233A-83EE-4AD1-968A-9828BC9909CD}" type="slidenum">
              <a:rPr lang="en-US" sz="1200"/>
              <a:pPr algn="r" defTabSz="924648" eaLnBrk="0" hangingPunct="0"/>
              <a:t>43</a:t>
            </a:fld>
            <a:endParaRPr lang="en-US" sz="1200" dirty="0"/>
          </a:p>
        </p:txBody>
      </p:sp>
      <p:sp>
        <p:nvSpPr>
          <p:cNvPr id="481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812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7517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7127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8074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26" name="Shape 3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75206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3449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l">
              <a:lnSpc>
                <a:spcPct val="100000"/>
              </a:lnSpc>
              <a:spcAft>
                <a:spcPts val="0"/>
              </a:spcAft>
              <a:defRPr b="1" i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 and maybe more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9490"/>
            <a:ext cx="7086600" cy="1752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9" name="Picture 8" descr="eosdis-logo-whi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" y="480830"/>
            <a:ext cx="4546863" cy="128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479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6" name="Picture 5" descr="eosdis-logo.png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39927"/>
            <a:ext cx="1842603" cy="519043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45DA365-9E1D-4524-8E92-33F14DD2E042}" type="slidenum">
              <a:rPr lang="en-US" sz="12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7" name="Picture 1056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35712" y="167802"/>
            <a:ext cx="966787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 userDrawn="1"/>
        </p:nvSpPr>
        <p:spPr>
          <a:xfrm>
            <a:off x="3956304" y="6543600"/>
            <a:ext cx="165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rPr>
              <a:t>www.hdfgroup.org</a:t>
            </a:r>
            <a:endParaRPr lang="en-US" sz="1400" dirty="0">
              <a:solidFill>
                <a:schemeClr val="tx1">
                  <a:lumMod val="90000"/>
                  <a:lumOff val="1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658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3449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1511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687032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6" name="Picture 5" descr="eosdis-logo.png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39927"/>
            <a:ext cx="1842603" cy="519043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45DA365-9E1D-4524-8E92-33F14DD2E042}" type="slidenum">
              <a:rPr lang="en-US" sz="12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Picture 1056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35712" y="167802"/>
            <a:ext cx="966787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 userDrawn="1"/>
        </p:nvSpPr>
        <p:spPr>
          <a:xfrm>
            <a:off x="3956304" y="6543600"/>
            <a:ext cx="165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rPr>
              <a:t>www.hdfgroup.org</a:t>
            </a:r>
            <a:endParaRPr lang="en-US" sz="1400" dirty="0">
              <a:solidFill>
                <a:schemeClr val="tx1">
                  <a:lumMod val="90000"/>
                  <a:lumOff val="1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7471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6" name="Picture 5" descr="eosdis-logo.png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39927"/>
            <a:ext cx="1842603" cy="519043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45DA365-9E1D-4524-8E92-33F14DD2E042}" type="slidenum">
              <a:rPr lang="en-US" sz="12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Picture 1056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35712" y="167802"/>
            <a:ext cx="966787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 userDrawn="1"/>
        </p:nvSpPr>
        <p:spPr>
          <a:xfrm>
            <a:off x="3956304" y="6543600"/>
            <a:ext cx="165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rPr>
              <a:t>www.hdfgroup.org</a:t>
            </a:r>
            <a:endParaRPr lang="en-US" sz="1400" dirty="0">
              <a:solidFill>
                <a:schemeClr val="tx1">
                  <a:lumMod val="90000"/>
                  <a:lumOff val="1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7638"/>
            <a:ext cx="4152900" cy="50593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417638"/>
            <a:ext cx="4152900" cy="50593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1093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E7F9-A074-0B41-BBE5-E2BAEE68BC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42D1B-28DD-754A-8DA0-3BCA0F43FB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57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E7F9-A074-0B41-BBE5-E2BAEE68BC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42D1B-28DD-754A-8DA0-3BCA0F43FB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073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E7F9-A074-0B41-BBE5-E2BAEE68BC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42D1B-28DD-754A-8DA0-3BCA0F43FB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337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E7F9-A074-0B41-BBE5-E2BAEE68BC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42D1B-28DD-754A-8DA0-3BCA0F43FB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161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E7F9-A074-0B41-BBE5-E2BAEE68BC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42D1B-28DD-754A-8DA0-3BCA0F43FB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3427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E7F9-A074-0B41-BBE5-E2BAEE68BC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42D1B-28DD-754A-8DA0-3BCA0F43FB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875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E7F9-A074-0B41-BBE5-E2BAEE68BC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42D1B-28DD-754A-8DA0-3BCA0F43FB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142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E7F9-A074-0B41-BBE5-E2BAEE68BC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42D1B-28DD-754A-8DA0-3BCA0F43FB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0715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E7F9-A074-0B41-BBE5-E2BAEE68BC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42D1B-28DD-754A-8DA0-3BCA0F43FB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2987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E7F9-A074-0B41-BBE5-E2BAEE68BC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42D1B-28DD-754A-8DA0-3BCA0F43FB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4546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E7F9-A074-0B41-BBE5-E2BAEE68BC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42D1B-28DD-754A-8DA0-3BCA0F43FB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401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211844" y="6666716"/>
            <a:ext cx="814525" cy="184508"/>
          </a:xfrm>
          <a:prstGeom prst="rect">
            <a:avLst/>
          </a:prstGeom>
        </p:spPr>
        <p:txBody>
          <a:bodyPr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 strike="noStrike" cap="none" baseline="0">
                <a:solidFill>
                  <a:schemeClr val="bg1">
                    <a:lumMod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" sz="600" baseline="0" dirty="0" smtClean="0"/>
              <a:t>DM_PPT_NP_v01</a:t>
            </a:r>
            <a:endParaRPr lang="en" sz="600" baseline="0" dirty="0"/>
          </a:p>
        </p:txBody>
      </p:sp>
      <p:pic>
        <p:nvPicPr>
          <p:cNvPr id="9" name="Picture 8" descr="eosdis-logo.png"/>
          <p:cNvPicPr>
            <a:picLocks noChangeAspect="1"/>
          </p:cNvPicPr>
          <p:nvPr userDrawn="1"/>
        </p:nvPicPr>
        <p:blipFill>
          <a:blip r:embed="rId8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39927"/>
            <a:ext cx="1842603" cy="519043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225911" y="6666716"/>
            <a:ext cx="98296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SESIP_0715_MF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907827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67" r:id="rId4"/>
    <p:sldLayoutId id="2147483661" r:id="rId5"/>
    <p:sldLayoutId id="2147483666" r:id="rId6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34495E"/>
          </a:solidFill>
          <a:latin typeface="Avenir Heavy"/>
          <a:ea typeface="+mj-ea"/>
          <a:cs typeface="Avenir Heavy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0" i="0" kern="1200">
          <a:solidFill>
            <a:schemeClr val="tx1">
              <a:lumMod val="85000"/>
              <a:lumOff val="15000"/>
            </a:schemeClr>
          </a:solidFill>
          <a:latin typeface="Helvetica Neue"/>
          <a:ea typeface="+mn-ea"/>
          <a:cs typeface="Helvetica Neue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kern="1200">
          <a:solidFill>
            <a:schemeClr val="tx1">
              <a:lumMod val="85000"/>
              <a:lumOff val="15000"/>
            </a:schemeClr>
          </a:solidFill>
          <a:latin typeface="Helvetica Neue"/>
          <a:ea typeface="+mn-ea"/>
          <a:cs typeface="Helvetica Neue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chemeClr val="tx1">
              <a:lumMod val="50000"/>
              <a:lumOff val="50000"/>
            </a:schemeClr>
          </a:solidFill>
          <a:latin typeface="Helvetica Neue"/>
          <a:ea typeface="+mn-ea"/>
          <a:cs typeface="Helvetica Neue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>
              <a:lumMod val="50000"/>
              <a:lumOff val="50000"/>
            </a:schemeClr>
          </a:solidFill>
          <a:latin typeface="Helvetica Neue"/>
          <a:ea typeface="+mn-ea"/>
          <a:cs typeface="Helvetica Neue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chemeClr val="tx1">
              <a:lumMod val="50000"/>
              <a:lumOff val="50000"/>
            </a:schemeClr>
          </a:solidFill>
          <a:latin typeface="Helvetica Neue"/>
          <a:ea typeface="+mn-ea"/>
          <a:cs typeface="Helvetica Neue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51548"/>
            <a:ext cx="8229600" cy="900555"/>
          </a:xfrm>
          <a:prstGeom prst="rect">
            <a:avLst/>
          </a:prstGeom>
          <a:ln w="76200" cmpd="sng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5480"/>
            <a:ext cx="8229600" cy="468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EC7AE7F9-A074-0B41-BBE5-E2BAEE68BC5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/>
              <a:t>8/4/2015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8C742D1B-28DD-754A-8DA0-3BCA0F43FBC6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/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1152103"/>
            <a:ext cx="8229600" cy="0"/>
          </a:xfrm>
          <a:prstGeom prst="line">
            <a:avLst/>
          </a:prstGeom>
          <a:ln w="38100" cmpd="sng"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6105459" y="6096000"/>
            <a:ext cx="25813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870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defTabSz="914400" rtl="0" eaLnBrk="1" latinLnBrk="0" hangingPunct="1">
        <a:spcBef>
          <a:spcPct val="0"/>
        </a:spcBef>
        <a:buNone/>
        <a:defRPr lang="en-US" sz="3200" kern="1200" dirty="0">
          <a:solidFill>
            <a:srgbClr val="800000"/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jpeg"/><Relationship Id="rId18" Type="http://schemas.openxmlformats.org/officeDocument/2006/relationships/image" Target="../media/image20.jpeg"/><Relationship Id="rId26" Type="http://schemas.openxmlformats.org/officeDocument/2006/relationships/image" Target="../media/image28.gif"/><Relationship Id="rId3" Type="http://schemas.openxmlformats.org/officeDocument/2006/relationships/image" Target="../media/image5.WMF"/><Relationship Id="rId21" Type="http://schemas.openxmlformats.org/officeDocument/2006/relationships/image" Target="../media/image23.jpeg"/><Relationship Id="rId7" Type="http://schemas.openxmlformats.org/officeDocument/2006/relationships/image" Target="../media/image9.jpeg"/><Relationship Id="rId12" Type="http://schemas.openxmlformats.org/officeDocument/2006/relationships/image" Target="../media/image14.gif"/><Relationship Id="rId17" Type="http://schemas.openxmlformats.org/officeDocument/2006/relationships/image" Target="../media/image19.gif"/><Relationship Id="rId25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8.jpeg"/><Relationship Id="rId20" Type="http://schemas.openxmlformats.org/officeDocument/2006/relationships/image" Target="../media/image2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jpeg"/><Relationship Id="rId11" Type="http://schemas.openxmlformats.org/officeDocument/2006/relationships/image" Target="../media/image13.jpg"/><Relationship Id="rId24" Type="http://schemas.openxmlformats.org/officeDocument/2006/relationships/image" Target="../media/image26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10" Type="http://schemas.openxmlformats.org/officeDocument/2006/relationships/image" Target="../media/image12.gif"/><Relationship Id="rId19" Type="http://schemas.openxmlformats.org/officeDocument/2006/relationships/image" Target="../media/image21.jpeg"/><Relationship Id="rId4" Type="http://schemas.openxmlformats.org/officeDocument/2006/relationships/image" Target="../media/image6.WMF"/><Relationship Id="rId9" Type="http://schemas.openxmlformats.org/officeDocument/2006/relationships/image" Target="../media/image11.png"/><Relationship Id="rId14" Type="http://schemas.openxmlformats.org/officeDocument/2006/relationships/image" Target="../media/image16.jpeg"/><Relationship Id="rId22" Type="http://schemas.openxmlformats.org/officeDocument/2006/relationships/image" Target="../media/image24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dfgroup.org/HDF5/Tutor/tools-jpss.html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24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gif"/><Relationship Id="rId5" Type="http://schemas.openxmlformats.org/officeDocument/2006/relationships/image" Target="../media/image23.jpe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24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gif"/><Relationship Id="rId5" Type="http://schemas.openxmlformats.org/officeDocument/2006/relationships/image" Target="../media/image23.jpe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dfgroup.org/release4/platforms.html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dfgroup.org/HDF5/release/platforms5.html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3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mailto:hdf-forum@hdfgroup.org" TargetMode="Externa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600200"/>
          </a:xfrm>
        </p:spPr>
        <p:txBody>
          <a:bodyPr/>
          <a:lstStyle/>
          <a:p>
            <a:r>
              <a:rPr lang="en-US" dirty="0" smtClean="0"/>
              <a:t>HDF Project Update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3500" y="3276600"/>
            <a:ext cx="6400800" cy="914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ubtitle 5"/>
          <p:cNvSpPr txBox="1">
            <a:spLocks/>
          </p:cNvSpPr>
          <p:nvPr/>
        </p:nvSpPr>
        <p:spPr bwMode="auto">
          <a:xfrm>
            <a:off x="1295400" y="4267200"/>
            <a:ext cx="64008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Tx/>
              <a:buNone/>
              <a:defRPr sz="2400">
                <a:solidFill>
                  <a:srgbClr val="000000"/>
                </a:solidFill>
                <a:latin typeface="+mj-lt"/>
                <a:ea typeface="Arial" charset="0"/>
                <a:cs typeface="Arial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>
                <a:solidFill>
                  <a:srgbClr val="000000"/>
                </a:solidFill>
                <a:latin typeface="+mn-lt"/>
                <a:ea typeface="Arial" charset="0"/>
                <a:cs typeface="Arial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600">
                <a:solidFill>
                  <a:srgbClr val="000000"/>
                </a:solidFill>
                <a:latin typeface="+mn-lt"/>
                <a:ea typeface="Arial" charset="0"/>
                <a:cs typeface="Arial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  <a:ea typeface="Arial" charset="0"/>
                <a:cs typeface="Arial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  <a:ea typeface="Arial" charset="0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9pPr>
          </a:lstStyle>
          <a:p>
            <a:r>
              <a:rPr lang="en-US" sz="2800" kern="0" dirty="0">
                <a:solidFill>
                  <a:schemeClr val="bg1"/>
                </a:solidFill>
              </a:rPr>
              <a:t>T</a:t>
            </a:r>
            <a:r>
              <a:rPr lang="en-US" sz="2800" dirty="0" smtClean="0">
                <a:solidFill>
                  <a:schemeClr val="bg1"/>
                </a:solidFill>
              </a:rPr>
              <a:t>he </a:t>
            </a:r>
            <a:r>
              <a:rPr lang="en-US" sz="2800" dirty="0">
                <a:solidFill>
                  <a:schemeClr val="bg1"/>
                </a:solidFill>
              </a:rPr>
              <a:t>HDF Earth Science Project </a:t>
            </a:r>
            <a:r>
              <a:rPr lang="en-US" sz="2800" dirty="0" smtClean="0">
                <a:solidFill>
                  <a:schemeClr val="bg1"/>
                </a:solidFill>
              </a:rPr>
              <a:t>Team</a:t>
            </a:r>
            <a:endParaRPr lang="en-US" sz="2800" kern="0" dirty="0" smtClean="0">
              <a:solidFill>
                <a:schemeClr val="bg1"/>
              </a:solidFill>
            </a:endParaRPr>
          </a:p>
          <a:p>
            <a:r>
              <a:rPr lang="en-US" sz="2800" b="1" kern="0" dirty="0" smtClean="0">
                <a:solidFill>
                  <a:schemeClr val="bg1"/>
                </a:solidFill>
              </a:rPr>
              <a:t>The HDF Group</a:t>
            </a:r>
          </a:p>
          <a:p>
            <a:r>
              <a:rPr lang="en-US" sz="2800" kern="0" dirty="0" smtClean="0">
                <a:solidFill>
                  <a:schemeClr val="bg1"/>
                </a:solidFill>
              </a:rPr>
              <a:t>Champaign Illinois USA</a:t>
            </a:r>
          </a:p>
        </p:txBody>
      </p:sp>
    </p:spTree>
    <p:extLst>
      <p:ext uri="{BB962C8B-B14F-4D97-AF65-F5344CB8AC3E}">
        <p14:creationId xmlns:p14="http://schemas.microsoft.com/office/powerpoint/2010/main" val="405030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/>
              <a:t>HDF Group Mission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5800" y="1600200"/>
            <a:ext cx="81534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+mn-lt"/>
                <a:cs typeface="Arial" panose="020B0604020202020204" pitchFamily="34" charset="0"/>
              </a:rPr>
              <a:t>To provide high quality software for managing large complex data, </a:t>
            </a:r>
            <a:br>
              <a:rPr lang="en-US" sz="3200" b="1" dirty="0">
                <a:latin typeface="+mn-lt"/>
                <a:cs typeface="Arial" panose="020B0604020202020204" pitchFamily="34" charset="0"/>
              </a:rPr>
            </a:br>
            <a:r>
              <a:rPr lang="en-US" sz="3200" b="1" dirty="0">
                <a:latin typeface="+mn-lt"/>
                <a:cs typeface="Arial" panose="020B0604020202020204" pitchFamily="34" charset="0"/>
              </a:rPr>
              <a:t/>
            </a:r>
            <a:br>
              <a:rPr lang="en-US" sz="3200" b="1" dirty="0">
                <a:latin typeface="+mn-lt"/>
                <a:cs typeface="Arial" panose="020B0604020202020204" pitchFamily="34" charset="0"/>
              </a:rPr>
            </a:br>
            <a:r>
              <a:rPr lang="en-US" sz="3200" b="1" dirty="0">
                <a:latin typeface="+mn-lt"/>
                <a:cs typeface="Arial" panose="020B0604020202020204" pitchFamily="34" charset="0"/>
              </a:rPr>
              <a:t>to provide outstanding services for users of these technologies, </a:t>
            </a:r>
            <a:br>
              <a:rPr lang="en-US" sz="3200" b="1" dirty="0">
                <a:latin typeface="+mn-lt"/>
                <a:cs typeface="Arial" panose="020B0604020202020204" pitchFamily="34" charset="0"/>
              </a:rPr>
            </a:br>
            <a:r>
              <a:rPr lang="en-US" sz="3200" b="1" dirty="0">
                <a:latin typeface="+mn-lt"/>
                <a:cs typeface="Arial" panose="020B0604020202020204" pitchFamily="34" charset="0"/>
              </a:rPr>
              <a:t>and </a:t>
            </a:r>
            <a:br>
              <a:rPr lang="en-US" sz="3200" b="1" dirty="0">
                <a:latin typeface="+mn-lt"/>
                <a:cs typeface="Arial" panose="020B0604020202020204" pitchFamily="34" charset="0"/>
              </a:rPr>
            </a:br>
            <a:r>
              <a:rPr lang="en-US" sz="3200" b="1" dirty="0" smtClean="0">
                <a:latin typeface="+mn-lt"/>
                <a:cs typeface="Arial" panose="020B0604020202020204" pitchFamily="34" charset="0"/>
              </a:rPr>
              <a:t>to </a:t>
            </a:r>
            <a:r>
              <a:rPr lang="en-US" sz="3200" b="1" dirty="0">
                <a:latin typeface="+mn-lt"/>
                <a:cs typeface="Arial" panose="020B0604020202020204" pitchFamily="34" charset="0"/>
              </a:rPr>
              <a:t>insure effective management of data throughout the data life cycle. </a:t>
            </a:r>
          </a:p>
        </p:txBody>
      </p:sp>
    </p:spTree>
    <p:extLst>
      <p:ext uri="{BB962C8B-B14F-4D97-AF65-F5344CB8AC3E}">
        <p14:creationId xmlns:p14="http://schemas.microsoft.com/office/powerpoint/2010/main" val="1210171875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HDF Group Services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Core software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maintenance and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distribution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Helpdesk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and Mailing Lists 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117524"/>
                </a:solidFill>
              </a:rPr>
              <a:t>Priority Support</a:t>
            </a:r>
            <a:endParaRPr lang="en-US" b="1" dirty="0">
              <a:solidFill>
                <a:srgbClr val="117524"/>
              </a:solidFill>
            </a:endParaRP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117524"/>
                </a:solidFill>
              </a:rPr>
              <a:t>Enterprise Support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117524"/>
                </a:solidFill>
              </a:rPr>
              <a:t>Consulting</a:t>
            </a:r>
            <a:endParaRPr lang="en-US" b="1" dirty="0">
              <a:solidFill>
                <a:srgbClr val="117524"/>
              </a:solidFill>
            </a:endParaRP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117524"/>
                </a:solidFill>
              </a:rPr>
              <a:t>Training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117524"/>
                </a:solidFill>
              </a:rPr>
              <a:t>Special </a:t>
            </a:r>
            <a:r>
              <a:rPr lang="en-US" b="1" dirty="0">
                <a:solidFill>
                  <a:srgbClr val="117524"/>
                </a:solidFill>
              </a:rPr>
              <a:t>Projects</a:t>
            </a:r>
          </a:p>
          <a:p>
            <a:pPr>
              <a:lnSpc>
                <a:spcPct val="150000"/>
              </a:lnSpc>
            </a:pPr>
            <a:endParaRPr lang="en-US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97905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Funding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94766" y="1400219"/>
            <a:ext cx="13847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Earth Science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0774" y="4585037"/>
            <a:ext cx="17258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Speed Detectors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84622" y="1395359"/>
            <a:ext cx="21345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Performance Computing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43038" y="5471146"/>
            <a:ext cx="13847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Various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348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80840" y="247864"/>
            <a:ext cx="8229600" cy="861056"/>
          </a:xfrm>
        </p:spPr>
        <p:txBody>
          <a:bodyPr>
            <a:normAutofit/>
          </a:bodyPr>
          <a:lstStyle/>
          <a:p>
            <a:r>
              <a:rPr lang="en-US" dirty="0" smtClean="0"/>
              <a:t>Funding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0" y="76200"/>
            <a:ext cx="3505200" cy="3505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5803159" y="4244166"/>
            <a:ext cx="2504698" cy="2081707"/>
            <a:chOff x="5543136" y="3581400"/>
            <a:chExt cx="3296064" cy="2739427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4627" y="4912580"/>
              <a:ext cx="685001" cy="135123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3133" y="3964417"/>
              <a:ext cx="1324791" cy="97232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8839" y="3751406"/>
              <a:ext cx="1194077" cy="142095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1" name="Rectangle 30"/>
            <p:cNvSpPr/>
            <p:nvPr/>
          </p:nvSpPr>
          <p:spPr bwMode="auto">
            <a:xfrm>
              <a:off x="5543136" y="3581400"/>
              <a:ext cx="3296064" cy="273942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410265" y="3791218"/>
            <a:ext cx="2895600" cy="2895600"/>
            <a:chOff x="0" y="3505200"/>
            <a:chExt cx="3505200" cy="350520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8730" y="5283400"/>
              <a:ext cx="1370277" cy="110420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3" name="Picture 4" descr="http://www.eera-ccs.eu/image.aspx?IdImage=44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758" y="4962930"/>
              <a:ext cx="1755703" cy="621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7488" y="4646087"/>
              <a:ext cx="1905001" cy="21937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939" y="3724301"/>
              <a:ext cx="2276898" cy="6451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61" y="5681649"/>
              <a:ext cx="1444364" cy="541637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67" y="3617960"/>
              <a:ext cx="784343" cy="941212"/>
            </a:xfrm>
            <a:prstGeom prst="rect">
              <a:avLst/>
            </a:prstGeom>
            <a:ln>
              <a:noFill/>
            </a:ln>
          </p:spPr>
        </p:pic>
        <p:sp>
          <p:nvSpPr>
            <p:cNvPr id="32" name="Rectangle 31"/>
            <p:cNvSpPr/>
            <p:nvPr/>
          </p:nvSpPr>
          <p:spPr bwMode="auto">
            <a:xfrm>
              <a:off x="0" y="3505200"/>
              <a:ext cx="3505200" cy="35052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2308886" y="469591"/>
            <a:ext cx="2496551" cy="2775292"/>
            <a:chOff x="0" y="76200"/>
            <a:chExt cx="3505200" cy="3576597"/>
          </a:xfrm>
        </p:grpSpPr>
        <p:sp>
          <p:nvSpPr>
            <p:cNvPr id="38" name="Rectangle 37"/>
            <p:cNvSpPr/>
            <p:nvPr/>
          </p:nvSpPr>
          <p:spPr bwMode="auto">
            <a:xfrm>
              <a:off x="0" y="76200"/>
              <a:ext cx="3505200" cy="35052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39" name="Picture 9" descr="http://geo.arc.nasa.gov/sgg/tarfox/images/eos.gif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60" y="890663"/>
              <a:ext cx="1455762" cy="146088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6" descr="https://encrypted-tbn2.google.com/images?q=tbn:ANd9GcSYEGFWrgo2PGoMviNKzUEf7Oi3FqEYDhfdCbpOeZPazkM2S5G4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229" y="1215370"/>
              <a:ext cx="1745623" cy="82997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9815" y="2439391"/>
              <a:ext cx="1698444" cy="449364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805" y="2928097"/>
              <a:ext cx="724702" cy="724700"/>
            </a:xfrm>
            <a:prstGeom prst="rect">
              <a:avLst/>
            </a:prstGeom>
          </p:spPr>
        </p:pic>
      </p:grpSp>
      <p:sp>
        <p:nvSpPr>
          <p:cNvPr id="29" name="TextBox 28"/>
          <p:cNvSpPr txBox="1"/>
          <p:nvPr/>
        </p:nvSpPr>
        <p:spPr>
          <a:xfrm>
            <a:off x="594766" y="1400219"/>
            <a:ext cx="13847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Earth Science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48" name="Group 2047"/>
          <p:cNvGrpSpPr/>
          <p:nvPr/>
        </p:nvGrpSpPr>
        <p:grpSpPr>
          <a:xfrm>
            <a:off x="6009436" y="928034"/>
            <a:ext cx="2909316" cy="2699678"/>
            <a:chOff x="6103408" y="968670"/>
            <a:chExt cx="2940970" cy="2894108"/>
          </a:xfrm>
        </p:grpSpPr>
        <p:pic>
          <p:nvPicPr>
            <p:cNvPr id="2061" name="Picture 13" descr="http://www.ascinc.org/asc2008/uploads/ANL_V_White.jpg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03408" y="2455209"/>
              <a:ext cx="799190" cy="73378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9" name="Picture 21" descr="http://www.ncsa.illinois.edu/Conferences/Tapia2003/images/supporters/logo_snl_name.900x347.gif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4001" y="3211943"/>
              <a:ext cx="1233263" cy="47549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073" name="Picture 25" descr="http://techportal.eere.energy.gov/images/lab_badges/badge_berkeley.jpg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5084" y="2205086"/>
              <a:ext cx="1254828" cy="76866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1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3831" y="1137441"/>
              <a:ext cx="1138371" cy="704458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 bwMode="auto">
            <a:xfrm>
              <a:off x="6150270" y="968670"/>
              <a:ext cx="2894108" cy="2894108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1028" name="Picture 4" descr="https://encrypted-tbn0.google.com/images?q=tbn:ANd9GcTT_i4YyhaCs58-_a5p9AADuehEOTcq7EvQcuO_NKkMMODT7nX0OA"/>
            <p:cNvPicPr>
              <a:picLocks noChangeAspect="1" noChangeArrowheads="1"/>
            </p:cNvPicPr>
            <p:nvPr/>
          </p:nvPicPr>
          <p:blipFill>
            <a:blip r:embed="rId2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3797" y="1106878"/>
              <a:ext cx="875173" cy="8712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7" name="TextBox 46"/>
          <p:cNvSpPr txBox="1"/>
          <p:nvPr/>
        </p:nvSpPr>
        <p:spPr>
          <a:xfrm>
            <a:off x="250774" y="4585037"/>
            <a:ext cx="17258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Speed Detectors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084622" y="1395359"/>
            <a:ext cx="21345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Performance Computing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343038" y="5471146"/>
            <a:ext cx="13847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Various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3764" y="6135230"/>
            <a:ext cx="2456546" cy="1451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1531032" y="6698208"/>
            <a:ext cx="485853" cy="325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33" name="Picture 9" descr="nasaLogo-570x450.pn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704" y="2200859"/>
            <a:ext cx="954252" cy="750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Box 50"/>
          <p:cNvSpPr txBox="1"/>
          <p:nvPr/>
        </p:nvSpPr>
        <p:spPr>
          <a:xfrm>
            <a:off x="2386774" y="6815542"/>
            <a:ext cx="616290" cy="399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40" name="Picture 16" descr="nasaLogo-570x450.pn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505" y="654082"/>
            <a:ext cx="1024257" cy="80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Seal of the United States Office of Science and Technology Policy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708" y="2715738"/>
            <a:ext cx="787565" cy="787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791013" y="2440504"/>
            <a:ext cx="747337" cy="592046"/>
          </a:xfrm>
          <a:prstGeom prst="rect">
            <a:avLst/>
          </a:prstGeom>
        </p:spPr>
      </p:pic>
      <p:pic>
        <p:nvPicPr>
          <p:cNvPr id="1045" name="Picture 21" descr="Home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095" y="3282450"/>
            <a:ext cx="618713" cy="647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Picture 25" descr="NCSA home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0025" y="1678247"/>
            <a:ext cx="849112" cy="573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humbnail of small NSF logo in color 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206" y="1414620"/>
            <a:ext cx="793253" cy="805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0812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 dir="d"/>
      </p:transition>
    </mc:Choice>
    <mc:Fallback xmlns="">
      <p:transition spd="slow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Revenues by source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8529457"/>
              </p:ext>
            </p:extLst>
          </p:nvPr>
        </p:nvGraphicFramePr>
        <p:xfrm>
          <a:off x="944217" y="949849"/>
          <a:ext cx="7375829" cy="5649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2467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Technical activities</a:t>
            </a:r>
            <a:endParaRPr lang="en-US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251062265"/>
              </p:ext>
            </p:extLst>
          </p:nvPr>
        </p:nvGraphicFramePr>
        <p:xfrm>
          <a:off x="304800" y="1270000"/>
          <a:ext cx="8534400" cy="528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7917923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Earth Science activities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710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ESDIS</a:t>
            </a:r>
            <a:endParaRPr lang="en-US" dirty="0"/>
          </a:p>
        </p:txBody>
      </p:sp>
      <p:pic>
        <p:nvPicPr>
          <p:cNvPr id="4" name="Picture 9" descr="http://geo.arc.nasa.gov/sgg/tarfox/images/eos.g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7123" y="1104900"/>
            <a:ext cx="5193787" cy="5212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525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HDF-EOS website: </a:t>
            </a:r>
            <a:r>
              <a:rPr lang="en-US" sz="4000" dirty="0" smtClean="0"/>
              <a:t>http://hdfeos.org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HDF-EOS support </a:t>
            </a:r>
          </a:p>
          <a:p>
            <a:pPr lvl="1"/>
            <a:r>
              <a:rPr lang="en-US" dirty="0" smtClean="0"/>
              <a:t>Daily forum</a:t>
            </a:r>
          </a:p>
          <a:p>
            <a:pPr lvl="1"/>
            <a:r>
              <a:rPr lang="en-US" dirty="0" smtClean="0"/>
              <a:t>eoshelp@hdfeos.org</a:t>
            </a:r>
          </a:p>
          <a:p>
            <a:pPr lvl="1"/>
            <a:r>
              <a:rPr lang="en-US" dirty="0" err="1" smtClean="0"/>
              <a:t>StackOverflow</a:t>
            </a:r>
            <a:endParaRPr lang="en-US" dirty="0" smtClean="0"/>
          </a:p>
          <a:p>
            <a:pPr lvl="0"/>
            <a:r>
              <a:rPr lang="en-US" dirty="0" smtClean="0"/>
              <a:t>Demos and examples</a:t>
            </a:r>
          </a:p>
          <a:p>
            <a:pPr lvl="0"/>
            <a:r>
              <a:rPr lang="en-US" dirty="0" smtClean="0"/>
              <a:t>HDF-EOS tools</a:t>
            </a:r>
          </a:p>
          <a:p>
            <a:pPr lvl="0"/>
            <a:r>
              <a:rPr lang="en-US" dirty="0" smtClean="0"/>
              <a:t>Steady Traffic: 3,500 visitors/month</a:t>
            </a:r>
          </a:p>
        </p:txBody>
      </p:sp>
    </p:spTree>
    <p:extLst>
      <p:ext uri="{BB962C8B-B14F-4D97-AF65-F5344CB8AC3E}">
        <p14:creationId xmlns:p14="http://schemas.microsoft.com/office/powerpoint/2010/main" val="354929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en-US" dirty="0" smtClean="0"/>
              <a:t>Updated tool examples</a:t>
            </a:r>
          </a:p>
          <a:p>
            <a:pPr lvl="1"/>
            <a:r>
              <a:rPr lang="en-US" dirty="0" err="1" smtClean="0"/>
              <a:t>PyHDF</a:t>
            </a:r>
            <a:endParaRPr lang="en-US" dirty="0" smtClean="0"/>
          </a:p>
          <a:p>
            <a:pPr lvl="1"/>
            <a:r>
              <a:rPr lang="en-US" dirty="0" smtClean="0"/>
              <a:t>H4CF</a:t>
            </a:r>
          </a:p>
          <a:p>
            <a:r>
              <a:rPr lang="en-US" dirty="0" smtClean="0"/>
              <a:t>github.com/</a:t>
            </a:r>
            <a:r>
              <a:rPr lang="en-US" dirty="0" err="1" smtClean="0"/>
              <a:t>hdfeos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a collection of forked repositories related to HDF technology</a:t>
            </a:r>
          </a:p>
          <a:p>
            <a:pPr marL="457200" lvl="1" indent="0">
              <a:buNone/>
            </a:pPr>
            <a:endParaRPr lang="en-US" dirty="0" smtClean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Comprehensive examples</a:t>
            </a:r>
          </a:p>
          <a:p>
            <a:pPr lvl="1"/>
            <a:r>
              <a:rPr lang="en-US" dirty="0" smtClean="0"/>
              <a:t>Python</a:t>
            </a:r>
          </a:p>
          <a:p>
            <a:pPr lvl="1"/>
            <a:r>
              <a:rPr lang="en-US" dirty="0" smtClean="0"/>
              <a:t>OCO-2</a:t>
            </a:r>
          </a:p>
          <a:p>
            <a:pPr lvl="1"/>
            <a:r>
              <a:rPr lang="en-US" dirty="0" smtClean="0"/>
              <a:t>MATLAB/IDL/NCL examples requested by users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5781716" y="3715757"/>
            <a:ext cx="314335" cy="21377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8" name="Rectangle 137"/>
          <p:cNvSpPr/>
          <p:nvPr/>
        </p:nvSpPr>
        <p:spPr bwMode="auto">
          <a:xfrm>
            <a:off x="5785521" y="4603916"/>
            <a:ext cx="314335" cy="21377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93129" y="5225007"/>
            <a:ext cx="77460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Send us </a:t>
            </a:r>
            <a:r>
              <a:rPr lang="en-US" sz="3000" b="1" u="sng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your</a:t>
            </a:r>
            <a:r>
              <a:rPr lang="en-US" sz="3000" b="1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 tools and examples.</a:t>
            </a:r>
          </a:p>
          <a:p>
            <a:r>
              <a:rPr lang="en-US" sz="3000" b="1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What tools/examples would you like to see?</a:t>
            </a:r>
            <a:endParaRPr lang="en-US" sz="3000" b="1" dirty="0">
              <a:solidFill>
                <a:srgbClr val="FF0000"/>
              </a:solidFill>
              <a:latin typeface="+mn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2761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Web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Demo servers </a:t>
            </a:r>
          </a:p>
          <a:p>
            <a:pPr lvl="1"/>
            <a:r>
              <a:rPr lang="en-US" dirty="0" smtClean="0"/>
              <a:t>OPeNDAP – HDF handlers with CF option</a:t>
            </a:r>
          </a:p>
          <a:p>
            <a:pPr lvl="1"/>
            <a:r>
              <a:rPr lang="en-US" dirty="0" smtClean="0"/>
              <a:t>THREDDS – catalog / h4map / h5json / </a:t>
            </a:r>
            <a:r>
              <a:rPr lang="en-US" dirty="0" err="1" smtClean="0"/>
              <a:t>cf</a:t>
            </a:r>
            <a:r>
              <a:rPr lang="en-US" dirty="0" smtClean="0"/>
              <a:t> checker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What kinds of web services would you like to see at HDF-EOS.org?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Send us your new NASA products for demo.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78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Slideshare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en-US" sz="2800" dirty="0"/>
              <a:t>All workshop slides available through </a:t>
            </a:r>
            <a:r>
              <a:rPr lang="en-US" sz="2800" dirty="0" err="1"/>
              <a:t>SlideShare</a:t>
            </a:r>
            <a:endParaRPr lang="en-US" sz="2800" dirty="0"/>
          </a:p>
          <a:p>
            <a:r>
              <a:rPr lang="en-US" sz="2800" dirty="0"/>
              <a:t>49,000 views in 2015 	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279" y="2560638"/>
            <a:ext cx="7433441" cy="35052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47622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481" y="1255520"/>
            <a:ext cx="6829875" cy="493988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Follow us on twitter: </a:t>
            </a:r>
            <a:r>
              <a:rPr lang="en-US" sz="3600" dirty="0" smtClean="0"/>
              <a:t>@HDFEOS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8033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US" dirty="0" smtClean="0">
                <a:latin typeface="Calibri"/>
                <a:cs typeface="Calibri"/>
              </a:rPr>
              <a:t>EOS-related Tools Maintained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H4CF </a:t>
            </a:r>
            <a:r>
              <a:rPr lang="en-US" dirty="0"/>
              <a:t>Conversion </a:t>
            </a:r>
            <a:r>
              <a:rPr lang="en-US" dirty="0" smtClean="0"/>
              <a:t>Toolkit</a:t>
            </a:r>
          </a:p>
          <a:p>
            <a:r>
              <a:rPr lang="en-US" dirty="0" smtClean="0"/>
              <a:t>H4toh5 Conversion Library and Tools</a:t>
            </a:r>
            <a:endParaRPr lang="en-US" dirty="0"/>
          </a:p>
          <a:p>
            <a:r>
              <a:rPr lang="en-US" dirty="0"/>
              <a:t>HDF-EOS2 dumper</a:t>
            </a:r>
          </a:p>
          <a:p>
            <a:r>
              <a:rPr lang="en-US" dirty="0"/>
              <a:t>HDF-EOS5 </a:t>
            </a:r>
            <a:r>
              <a:rPr lang="en-US" dirty="0" smtClean="0"/>
              <a:t>augmentation</a:t>
            </a:r>
            <a:endParaRPr lang="en-US" dirty="0"/>
          </a:p>
          <a:p>
            <a:r>
              <a:rPr lang="en-US" dirty="0"/>
              <a:t>OPeNDAP Hdf4_handler</a:t>
            </a:r>
          </a:p>
          <a:p>
            <a:r>
              <a:rPr lang="en-US" dirty="0"/>
              <a:t>OPeNDAP Hdf5_handler</a:t>
            </a:r>
          </a:p>
          <a:p>
            <a:r>
              <a:rPr lang="en-US" dirty="0"/>
              <a:t>HDF-Java/HDFView 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5781716" y="3715757"/>
            <a:ext cx="314335" cy="21377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8" name="Rectangle 137"/>
          <p:cNvSpPr/>
          <p:nvPr/>
        </p:nvSpPr>
        <p:spPr bwMode="auto">
          <a:xfrm>
            <a:off x="5785521" y="4603916"/>
            <a:ext cx="314335" cy="21377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89709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ESDIS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HDF5 </a:t>
            </a:r>
            <a:r>
              <a:rPr lang="en-US" dirty="0"/>
              <a:t>Product Designer </a:t>
            </a:r>
          </a:p>
          <a:p>
            <a:r>
              <a:rPr lang="en-US" dirty="0"/>
              <a:t>CERES HDF4 to HDF5 migration</a:t>
            </a:r>
          </a:p>
          <a:p>
            <a:r>
              <a:rPr lang="en-US" dirty="0"/>
              <a:t>HDF4-to-CF conventions </a:t>
            </a:r>
            <a:r>
              <a:rPr lang="en-US" dirty="0" smtClean="0"/>
              <a:t>spec</a:t>
            </a:r>
          </a:p>
          <a:p>
            <a:r>
              <a:rPr lang="en-US" dirty="0"/>
              <a:t>ESDSWG Dataset Interoperability (DIWG)</a:t>
            </a:r>
          </a:p>
          <a:p>
            <a:r>
              <a:rPr lang="en-US" dirty="0" smtClean="0"/>
              <a:t>Maintenance</a:t>
            </a:r>
            <a:r>
              <a:rPr lang="en-US" dirty="0"/>
              <a:t>, QA, user support</a:t>
            </a:r>
          </a:p>
          <a:p>
            <a:r>
              <a:rPr lang="en-US" dirty="0" smtClean="0"/>
              <a:t>Assist with HDF-EOS software maintenance</a:t>
            </a:r>
          </a:p>
        </p:txBody>
      </p:sp>
    </p:spTree>
    <p:extLst>
      <p:ext uri="{BB962C8B-B14F-4D97-AF65-F5344CB8AC3E}">
        <p14:creationId xmlns:p14="http://schemas.microsoft.com/office/powerpoint/2010/main" val="267319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JPSS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624" y="2066925"/>
            <a:ext cx="8299938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4140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JPSS Tool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nagg</a:t>
            </a:r>
            <a:r>
              <a:rPr lang="en-US" dirty="0" smtClean="0"/>
              <a:t> (aggregation)</a:t>
            </a:r>
          </a:p>
          <a:p>
            <a:r>
              <a:rPr lang="en-US" dirty="0" smtClean="0"/>
              <a:t>h5augjpss (augmentation)</a:t>
            </a:r>
          </a:p>
          <a:p>
            <a:r>
              <a:rPr lang="en-US" dirty="0" smtClean="0"/>
              <a:t>h5edit (attribute editor) </a:t>
            </a:r>
          </a:p>
          <a:p>
            <a:r>
              <a:rPr lang="en-US" dirty="0" smtClean="0"/>
              <a:t>Compression/chunking performance tool</a:t>
            </a:r>
          </a:p>
        </p:txBody>
      </p:sp>
    </p:spTree>
    <p:extLst>
      <p:ext uri="{BB962C8B-B14F-4D97-AF65-F5344CB8AC3E}">
        <p14:creationId xmlns:p14="http://schemas.microsoft.com/office/powerpoint/2010/main" val="195742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JPSS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Compression for NPP products</a:t>
            </a:r>
          </a:p>
          <a:p>
            <a:pPr lvl="0"/>
            <a:r>
              <a:rPr lang="en-US" dirty="0" smtClean="0"/>
              <a:t>Web services for NPP (THREDDS, OPeNDAP)</a:t>
            </a:r>
          </a:p>
          <a:p>
            <a:pPr lvl="0"/>
            <a:r>
              <a:rPr lang="en-US" dirty="0" smtClean="0"/>
              <a:t>Assessing NPP metadata conventions, standards</a:t>
            </a:r>
          </a:p>
        </p:txBody>
      </p:sp>
    </p:spTree>
    <p:extLst>
      <p:ext uri="{BB962C8B-B14F-4D97-AF65-F5344CB8AC3E}">
        <p14:creationId xmlns:p14="http://schemas.microsoft.com/office/powerpoint/2010/main" val="255956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JPSS other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Tutorial on how to use the HDF5 tools to examine JPSS/S-NPP files: </a:t>
            </a:r>
            <a:r>
              <a:rPr lang="en-US" dirty="0" smtClean="0">
                <a:hlinkClick r:id="rId3"/>
              </a:rPr>
              <a:t>hdfgroup.org/HDF5/Tutor/tools-jpss.html</a:t>
            </a:r>
            <a:endParaRPr lang="en-US" dirty="0" smtClean="0"/>
          </a:p>
          <a:p>
            <a:pPr lvl="0"/>
            <a:r>
              <a:rPr lang="en-US" dirty="0" smtClean="0"/>
              <a:t>Maintenance on NASA AIX system</a:t>
            </a:r>
          </a:p>
          <a:p>
            <a:r>
              <a:rPr lang="en-US" dirty="0" smtClean="0"/>
              <a:t>Regression </a:t>
            </a:r>
            <a:r>
              <a:rPr lang="en-US" dirty="0"/>
              <a:t>testing for S-NPP </a:t>
            </a:r>
            <a:r>
              <a:rPr lang="en-US" dirty="0" smtClean="0"/>
              <a:t>files</a:t>
            </a:r>
          </a:p>
          <a:p>
            <a:pPr lvl="0"/>
            <a:r>
              <a:rPr lang="en-US" dirty="0" smtClean="0"/>
              <a:t>User support</a:t>
            </a:r>
          </a:p>
        </p:txBody>
      </p:sp>
    </p:spTree>
    <p:extLst>
      <p:ext uri="{BB962C8B-B14F-4D97-AF65-F5344CB8AC3E}">
        <p14:creationId xmlns:p14="http://schemas.microsoft.com/office/powerpoint/2010/main" val="178485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67810" y="2759420"/>
            <a:ext cx="5672081" cy="1143000"/>
          </a:xfrm>
        </p:spPr>
        <p:txBody>
          <a:bodyPr/>
          <a:lstStyle/>
          <a:p>
            <a:r>
              <a:rPr lang="en-US" dirty="0" smtClean="0"/>
              <a:t>Other earth science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152" y="5757128"/>
            <a:ext cx="2419283" cy="6400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423" y="4027905"/>
            <a:ext cx="1188720" cy="11887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5034" y="5726129"/>
            <a:ext cx="1771650" cy="419804"/>
          </a:xfrm>
          <a:prstGeom prst="rect">
            <a:avLst/>
          </a:prstGeom>
        </p:spPr>
      </p:pic>
      <p:pic>
        <p:nvPicPr>
          <p:cNvPr id="7" name="Picture 2" descr="nasaLogo-570x45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884" y="430379"/>
            <a:ext cx="1394844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thumbnail of small NSF logo in color 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150" y="1795245"/>
            <a:ext cx="1170429" cy="118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Seal of the United States Office of Science and Technology Policy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742" y="566155"/>
            <a:ext cx="1188720" cy="118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1884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Other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GeoTIFF -  standardization</a:t>
            </a:r>
            <a:endParaRPr lang="en-US" dirty="0"/>
          </a:p>
          <a:p>
            <a:r>
              <a:rPr lang="en-US" dirty="0"/>
              <a:t>ISO TC </a:t>
            </a:r>
            <a:r>
              <a:rPr lang="en-US" dirty="0" smtClean="0"/>
              <a:t>211 – Geographic </a:t>
            </a:r>
            <a:r>
              <a:rPr lang="en-US" dirty="0"/>
              <a:t>metadata </a:t>
            </a:r>
            <a:r>
              <a:rPr lang="en-US" dirty="0" smtClean="0"/>
              <a:t>standardization</a:t>
            </a:r>
          </a:p>
          <a:p>
            <a:r>
              <a:rPr lang="en-US" dirty="0" smtClean="0"/>
              <a:t>CH2MHill Polar Services - metadata</a:t>
            </a:r>
          </a:p>
          <a:p>
            <a:r>
              <a:rPr lang="en-US" dirty="0" smtClean="0"/>
              <a:t>DIBBs</a:t>
            </a:r>
          </a:p>
          <a:p>
            <a:pPr lvl="1"/>
            <a:r>
              <a:rPr lang="en-US" dirty="0" smtClean="0"/>
              <a:t>Develop and promote tools to help communities improve their metadata </a:t>
            </a:r>
          </a:p>
          <a:p>
            <a:pPr lvl="1"/>
            <a:r>
              <a:rPr lang="en-US" dirty="0" smtClean="0"/>
              <a:t>Help enable broader use of their data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152" y="5886335"/>
            <a:ext cx="2419283" cy="6400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423" y="4027905"/>
            <a:ext cx="1188720" cy="11887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5034" y="5954726"/>
            <a:ext cx="1771650" cy="419804"/>
          </a:xfrm>
          <a:prstGeom prst="rect">
            <a:avLst/>
          </a:prstGeom>
        </p:spPr>
      </p:pic>
      <p:pic>
        <p:nvPicPr>
          <p:cNvPr id="2050" name="Picture 2" descr="nasaLogo-570x45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884" y="430379"/>
            <a:ext cx="1394844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humbnail of small NSF logo in color 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150" y="1795245"/>
            <a:ext cx="1170429" cy="118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Seal of the United States Office of Science and Technology Policy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742" y="566155"/>
            <a:ext cx="1188720" cy="118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22520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Support, Maintenance,</a:t>
            </a:r>
            <a:br>
              <a:rPr lang="en-US" dirty="0" smtClean="0"/>
            </a:br>
            <a:r>
              <a:rPr lang="en-US" dirty="0" smtClean="0"/>
              <a:t>Quality Assurance, etc.</a:t>
            </a:r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06889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501095" cy="1143000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User Support 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991999" y="1417638"/>
            <a:ext cx="7759177" cy="4836187"/>
            <a:chOff x="460375" y="1277938"/>
            <a:chExt cx="8335639" cy="518412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0375" y="1277938"/>
              <a:ext cx="6272023" cy="4604687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94829" y="1625871"/>
              <a:ext cx="6122657" cy="455625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07823" y="2054412"/>
              <a:ext cx="6173055" cy="4354878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34859" y="2330823"/>
              <a:ext cx="4061155" cy="413123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15009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HDF4 and HDF5 command-line tools</a:t>
            </a:r>
          </a:p>
          <a:p>
            <a:r>
              <a:rPr lang="en-US" dirty="0" smtClean="0"/>
              <a:t>HDFView</a:t>
            </a:r>
          </a:p>
          <a:p>
            <a:r>
              <a:rPr lang="en-US" dirty="0" smtClean="0"/>
              <a:t>(Compass is separate)</a:t>
            </a:r>
          </a:p>
        </p:txBody>
      </p:sp>
    </p:spTree>
    <p:extLst>
      <p:ext uri="{BB962C8B-B14F-4D97-AF65-F5344CB8AC3E}">
        <p14:creationId xmlns:p14="http://schemas.microsoft.com/office/powerpoint/2010/main" val="2280181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What are your favorite tools? </a:t>
            </a:r>
          </a:p>
          <a:p>
            <a:r>
              <a:rPr lang="en-US" dirty="0">
                <a:solidFill>
                  <a:srgbClr val="FF0000"/>
                </a:solidFill>
              </a:rPr>
              <a:t>Enhancements?</a:t>
            </a:r>
          </a:p>
          <a:p>
            <a:r>
              <a:rPr lang="en-US" dirty="0">
                <a:solidFill>
                  <a:srgbClr val="FF0000"/>
                </a:solidFill>
              </a:rPr>
              <a:t>What’s missing?  </a:t>
            </a:r>
          </a:p>
          <a:p>
            <a:r>
              <a:rPr lang="en-US" dirty="0">
                <a:solidFill>
                  <a:srgbClr val="FF0000"/>
                </a:solidFill>
              </a:rPr>
              <a:t>Pain points?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525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What about languages?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Whither Java?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Python?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Favorite languages?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Concerns?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Enhancements</a:t>
            </a:r>
            <a:r>
              <a:rPr lang="en-US" dirty="0">
                <a:solidFill>
                  <a:srgbClr val="FF0000"/>
                </a:solidFill>
              </a:rPr>
              <a:t>, pain </a:t>
            </a:r>
            <a:r>
              <a:rPr lang="en-US" dirty="0" smtClean="0">
                <a:solidFill>
                  <a:srgbClr val="FF0000"/>
                </a:solidFill>
              </a:rPr>
              <a:t>points?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074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HDF release activities</a:t>
            </a:r>
          </a:p>
        </p:txBody>
      </p:sp>
    </p:spTree>
    <p:extLst>
      <p:ext uri="{BB962C8B-B14F-4D97-AF65-F5344CB8AC3E}">
        <p14:creationId xmlns:p14="http://schemas.microsoft.com/office/powerpoint/2010/main" val="4264663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Library and tool releases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features </a:t>
            </a:r>
          </a:p>
          <a:p>
            <a:r>
              <a:rPr lang="en-US" dirty="0" smtClean="0"/>
              <a:t>Performance enhancements</a:t>
            </a:r>
          </a:p>
          <a:p>
            <a:r>
              <a:rPr lang="en-US" dirty="0" smtClean="0"/>
              <a:t>OS and compiler support added and deprecated</a:t>
            </a:r>
          </a:p>
          <a:p>
            <a:r>
              <a:rPr lang="en-US" dirty="0" smtClean="0"/>
              <a:t>Configuration management improvements</a:t>
            </a:r>
          </a:p>
          <a:p>
            <a:r>
              <a:rPr lang="en-US" dirty="0"/>
              <a:t>Bug fixes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13548" y="5329996"/>
            <a:ext cx="67169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Arial"/>
                <a:cs typeface="Arial"/>
              </a:rPr>
              <a:t>We need your input on priorities!</a:t>
            </a:r>
            <a:endParaRPr lang="en-US" sz="3200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4276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Release schedules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 regular intervals, with occasional extra releases as needed.</a:t>
            </a:r>
          </a:p>
          <a:p>
            <a:r>
              <a:rPr lang="en-US" dirty="0" smtClean="0"/>
              <a:t>HDF4</a:t>
            </a:r>
          </a:p>
          <a:p>
            <a:pPr lvl="1"/>
            <a:r>
              <a:rPr lang="en-US" dirty="0" smtClean="0"/>
              <a:t>Every February</a:t>
            </a:r>
          </a:p>
          <a:p>
            <a:r>
              <a:rPr lang="en-US" dirty="0" smtClean="0"/>
              <a:t>HDF5 </a:t>
            </a:r>
          </a:p>
          <a:p>
            <a:pPr lvl="1"/>
            <a:r>
              <a:rPr lang="en-US" dirty="0" smtClean="0"/>
              <a:t>Every May and November</a:t>
            </a:r>
          </a:p>
          <a:p>
            <a:r>
              <a:rPr lang="en-US" dirty="0" smtClean="0"/>
              <a:t>Java</a:t>
            </a:r>
          </a:p>
          <a:p>
            <a:pPr lvl="1"/>
            <a:r>
              <a:rPr lang="en-US" dirty="0" smtClean="0"/>
              <a:t>Usually every November or December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848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Platform support</a:t>
            </a:r>
          </a:p>
        </p:txBody>
      </p:sp>
    </p:spTree>
    <p:extLst>
      <p:ext uri="{BB962C8B-B14F-4D97-AF65-F5344CB8AC3E}">
        <p14:creationId xmlns:p14="http://schemas.microsoft.com/office/powerpoint/2010/main" val="2099122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HDF4 Platforms Supported</a:t>
            </a:r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7947842"/>
              </p:ext>
            </p:extLst>
          </p:nvPr>
        </p:nvGraphicFramePr>
        <p:xfrm>
          <a:off x="1524000" y="1330053"/>
          <a:ext cx="6019800" cy="46143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09900"/>
                <a:gridCol w="3009900"/>
              </a:tblGrid>
              <a:tr h="350919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OS</a:t>
                      </a:r>
                      <a:endParaRPr lang="en-US" sz="18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Compilers</a:t>
                      </a:r>
                      <a:endParaRPr lang="en-US" sz="18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49385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/>
                          <a:cs typeface="Arial"/>
                        </a:rPr>
                        <a:t>Linux 2.6 PPC64</a:t>
                      </a:r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/>
                          <a:cs typeface="Arial"/>
                        </a:rPr>
                        <a:t>GNU</a:t>
                      </a:r>
                      <a:r>
                        <a:rPr lang="en-US" sz="1400" baseline="0" dirty="0" smtClean="0">
                          <a:latin typeface="Arial"/>
                          <a:cs typeface="Arial"/>
                        </a:rPr>
                        <a:t> C and Fortran 4.4.7, IBM XL Fortran V15.1</a:t>
                      </a:r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</a:tr>
              <a:tr h="69721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"/>
                          <a:cs typeface="Arial"/>
                        </a:rPr>
                        <a:t>Linux 2.6 x86_64 CentOS-6.5 32 and 64-bit modes</a:t>
                      </a:r>
                    </a:p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/>
                          <a:cs typeface="Arial"/>
                        </a:rPr>
                        <a:t>GNU C and Fortran 4.4.7</a:t>
                      </a:r>
                    </a:p>
                    <a:p>
                      <a:r>
                        <a:rPr lang="en-US" sz="1400" dirty="0" smtClean="0">
                          <a:latin typeface="Arial"/>
                          <a:cs typeface="Arial"/>
                        </a:rPr>
                        <a:t>Intel C and Fortran v. 15.0.1</a:t>
                      </a:r>
                    </a:p>
                    <a:p>
                      <a:r>
                        <a:rPr lang="en-US" sz="1400" dirty="0" smtClean="0">
                          <a:latin typeface="Arial"/>
                          <a:cs typeface="Arial"/>
                        </a:rPr>
                        <a:t>PGI C and Fortran v. 14.10</a:t>
                      </a:r>
                    </a:p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</a:tr>
              <a:tr h="533002">
                <a:tc>
                  <a:txBody>
                    <a:bodyPr/>
                    <a:lstStyle/>
                    <a:p>
                      <a:r>
                        <a:rPr lang="fr-FR" sz="1400" dirty="0" smtClean="0">
                          <a:latin typeface="Arial"/>
                          <a:cs typeface="Arial"/>
                        </a:rPr>
                        <a:t>Linux 3.10.0 </a:t>
                      </a:r>
                      <a:r>
                        <a:rPr lang="en-US" sz="1400" dirty="0" smtClean="0">
                          <a:latin typeface="Arial"/>
                          <a:cs typeface="Arial"/>
                        </a:rPr>
                        <a:t>x86_64</a:t>
                      </a:r>
                      <a:r>
                        <a:rPr lang="fr-FR" sz="1400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fr-FR" sz="1400" dirty="0" err="1" smtClean="0">
                          <a:latin typeface="Arial"/>
                          <a:cs typeface="Arial"/>
                        </a:rPr>
                        <a:t>CentOS</a:t>
                      </a:r>
                      <a:r>
                        <a:rPr lang="fr-FR" sz="1400" dirty="0" smtClean="0">
                          <a:latin typeface="Arial"/>
                          <a:cs typeface="Arial"/>
                        </a:rPr>
                        <a:t>-</a:t>
                      </a:r>
                      <a:r>
                        <a:rPr lang="en-US" sz="1400" dirty="0" smtClean="0">
                          <a:latin typeface="Arial"/>
                          <a:cs typeface="Arial"/>
                        </a:rPr>
                        <a:t>7</a:t>
                      </a:r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/>
                          <a:cs typeface="Arial"/>
                        </a:rPr>
                        <a:t>GNU C and Fortran 4.8.2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</a:tr>
              <a:tr h="49385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/>
                          <a:cs typeface="Arial"/>
                        </a:rPr>
                        <a:t>Linux </a:t>
                      </a:r>
                      <a:r>
                        <a:rPr lang="en-US" sz="1400" dirty="0" err="1" smtClean="0">
                          <a:latin typeface="Arial"/>
                          <a:cs typeface="Arial"/>
                        </a:rPr>
                        <a:t>Debian</a:t>
                      </a:r>
                      <a:r>
                        <a:rPr lang="en-US" sz="1400" dirty="0" smtClean="0">
                          <a:latin typeface="Arial"/>
                          <a:cs typeface="Arial"/>
                        </a:rPr>
                        <a:t> 7.5, Fedora20, SUSE13.1, Ubuntu 14.04</a:t>
                      </a:r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/>
                          <a:cs typeface="Arial"/>
                        </a:rPr>
                        <a:t>GNU C and Fortran</a:t>
                      </a:r>
                      <a:r>
                        <a:rPr lang="en-US" sz="1400" baseline="0" dirty="0" smtClean="0">
                          <a:latin typeface="Arial"/>
                          <a:cs typeface="Arial"/>
                        </a:rPr>
                        <a:t> (system defaults)</a:t>
                      </a:r>
                      <a:endParaRPr lang="en-US" sz="1400" dirty="0" smtClean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91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/>
                          <a:cs typeface="Arial"/>
                        </a:rPr>
                        <a:t>SunOS 5.11</a:t>
                      </a:r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/>
                          <a:cs typeface="Arial"/>
                        </a:rPr>
                        <a:t>Sun</a:t>
                      </a:r>
                      <a:r>
                        <a:rPr lang="en-US" sz="1400" baseline="0" dirty="0" smtClean="0">
                          <a:latin typeface="Arial"/>
                          <a:cs typeface="Arial"/>
                        </a:rPr>
                        <a:t> C 5.12 and Fortran 8.6</a:t>
                      </a:r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</a:tr>
              <a:tr h="49385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/>
                          <a:cs typeface="Arial"/>
                        </a:rPr>
                        <a:t>Windows 7</a:t>
                      </a:r>
                      <a:r>
                        <a:rPr lang="en-US" sz="1400" baseline="0" dirty="0" smtClean="0">
                          <a:latin typeface="Arial"/>
                          <a:cs typeface="Arial"/>
                        </a:rPr>
                        <a:t> 32 and 64-bit, Windows 8, Cygwin_ NT-6.1.1.7.25</a:t>
                      </a:r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/>
                          <a:cs typeface="Arial"/>
                        </a:rPr>
                        <a:t>VS 2008, 2010, 2012, 2013 Intel 14</a:t>
                      </a:r>
                      <a:r>
                        <a:rPr lang="en-US" sz="1400" baseline="0" dirty="0" smtClean="0">
                          <a:latin typeface="Arial"/>
                          <a:cs typeface="Arial"/>
                        </a:rPr>
                        <a:t>, </a:t>
                      </a:r>
                      <a:r>
                        <a:rPr lang="en-US" sz="1400" dirty="0" smtClean="0">
                          <a:latin typeface="Arial"/>
                          <a:cs typeface="Arial"/>
                        </a:rPr>
                        <a:t>GNU C and Fortran 4.8.3</a:t>
                      </a:r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</a:tr>
              <a:tr h="86528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/>
                          <a:cs typeface="Arial"/>
                        </a:rPr>
                        <a:t>Mac OS X Intel 10.7.5, 10.8.5, 10.9.5 32/64-bit</a:t>
                      </a:r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/>
                          <a:cs typeface="Arial"/>
                        </a:rPr>
                        <a:t>Apple clang v 6.0 </a:t>
                      </a:r>
                      <a:r>
                        <a:rPr lang="en-US" sz="1400" baseline="0" dirty="0" smtClean="0">
                          <a:latin typeface="Arial"/>
                          <a:cs typeface="Arial"/>
                        </a:rPr>
                        <a:t>and </a:t>
                      </a:r>
                      <a:r>
                        <a:rPr lang="en-US" sz="1400" baseline="0" dirty="0" err="1" smtClean="0">
                          <a:latin typeface="Arial"/>
                          <a:cs typeface="Arial"/>
                        </a:rPr>
                        <a:t>gfortran</a:t>
                      </a:r>
                      <a:r>
                        <a:rPr lang="en-US" sz="1400" baseline="0" dirty="0" smtClean="0">
                          <a:latin typeface="Arial"/>
                          <a:cs typeface="Arial"/>
                        </a:rPr>
                        <a:t> 4.8.2; Intel C and Fortran 15.0.1</a:t>
                      </a:r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318447" y="6075382"/>
            <a:ext cx="56303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/>
                <a:cs typeface="Arial"/>
                <a:hlinkClick r:id="rId3"/>
              </a:rPr>
              <a:t>http://www.hdfgroup.org/release4/</a:t>
            </a:r>
            <a:r>
              <a:rPr lang="en-US" sz="2000" dirty="0" smtClean="0">
                <a:latin typeface="Arial"/>
                <a:cs typeface="Arial"/>
                <a:hlinkClick r:id="rId3"/>
              </a:rPr>
              <a:t>platforms.html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endParaRPr lang="en-US"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6657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HDF5 Platforms Supported</a:t>
            </a:r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/>
          </p:nvPr>
        </p:nvGraphicFramePr>
        <p:xfrm>
          <a:off x="1524000" y="1285240"/>
          <a:ext cx="6096000" cy="3581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OS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Compilers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/>
                          <a:cs typeface="Arial"/>
                        </a:rPr>
                        <a:t>Same as for HDF4</a:t>
                      </a:r>
                      <a:endParaRPr lang="en-US" sz="16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/>
                          <a:cs typeface="Arial"/>
                        </a:rPr>
                        <a:t>Same as for HDF4</a:t>
                      </a:r>
                      <a:endParaRPr lang="en-US" sz="16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/>
                          <a:cs typeface="Arial"/>
                        </a:rPr>
                        <a:t>AIX 6.1</a:t>
                      </a:r>
                      <a:endParaRPr lang="en-US" sz="16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/>
                          <a:cs typeface="Arial"/>
                        </a:rPr>
                        <a:t>IBM XL C 10.1.0.5 and Fortran 12.1.0.6, </a:t>
                      </a:r>
                      <a:r>
                        <a:rPr lang="en-US" sz="1600" dirty="0" err="1" smtClean="0">
                          <a:latin typeface="Arial"/>
                          <a:cs typeface="Arial"/>
                        </a:rPr>
                        <a:t>gmake</a:t>
                      </a:r>
                      <a:r>
                        <a:rPr lang="en-US" sz="1600" dirty="0" smtClean="0">
                          <a:latin typeface="Arial"/>
                          <a:cs typeface="Arial"/>
                        </a:rPr>
                        <a:t> v3.82</a:t>
                      </a:r>
                      <a:endParaRPr lang="en-US" sz="16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/>
                          <a:cs typeface="Arial"/>
                        </a:rPr>
                        <a:t>Mac OS X Yosemite 10.10.2</a:t>
                      </a:r>
                      <a:endParaRPr lang="en-US" sz="16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/>
                          <a:cs typeface="Arial"/>
                        </a:rPr>
                        <a:t>Apple clang/clang++ version 6.0</a:t>
                      </a:r>
                    </a:p>
                    <a:p>
                      <a:r>
                        <a:rPr lang="en-US" sz="1600" dirty="0" err="1" smtClean="0">
                          <a:latin typeface="Arial"/>
                          <a:cs typeface="Arial"/>
                        </a:rPr>
                        <a:t>gfortran</a:t>
                      </a:r>
                      <a:r>
                        <a:rPr lang="en-US" sz="1600" dirty="0" smtClean="0">
                          <a:latin typeface="Arial"/>
                          <a:cs typeface="Arial"/>
                        </a:rPr>
                        <a:t> GNU Fortran (GCC) 4.9.2</a:t>
                      </a:r>
                    </a:p>
                    <a:p>
                      <a:r>
                        <a:rPr lang="en-US" sz="1600" dirty="0" smtClean="0">
                          <a:latin typeface="Arial"/>
                          <a:cs typeface="Arial"/>
                        </a:rPr>
                        <a:t>Intel </a:t>
                      </a:r>
                      <a:r>
                        <a:rPr lang="en-US" sz="1600" dirty="0" err="1" smtClean="0">
                          <a:latin typeface="Arial"/>
                          <a:cs typeface="Arial"/>
                        </a:rPr>
                        <a:t>icc</a:t>
                      </a:r>
                      <a:r>
                        <a:rPr lang="en-US" sz="1600" dirty="0" smtClean="0">
                          <a:latin typeface="Arial"/>
                          <a:cs typeface="Arial"/>
                        </a:rPr>
                        <a:t>/</a:t>
                      </a:r>
                      <a:r>
                        <a:rPr lang="en-US" sz="1600" dirty="0" err="1" smtClean="0">
                          <a:latin typeface="Arial"/>
                          <a:cs typeface="Arial"/>
                        </a:rPr>
                        <a:t>icpc</a:t>
                      </a:r>
                      <a:r>
                        <a:rPr lang="en-US" sz="1600" dirty="0" smtClean="0">
                          <a:latin typeface="Arial"/>
                          <a:cs typeface="Arial"/>
                        </a:rPr>
                        <a:t>/</a:t>
                      </a:r>
                      <a:r>
                        <a:rPr lang="en-US" sz="1600" dirty="0" err="1" smtClean="0">
                          <a:latin typeface="Arial"/>
                          <a:cs typeface="Arial"/>
                        </a:rPr>
                        <a:t>ifort</a:t>
                      </a:r>
                      <a:r>
                        <a:rPr lang="en-US" sz="1600" dirty="0" smtClean="0">
                          <a:latin typeface="Arial"/>
                          <a:cs typeface="Arial"/>
                        </a:rPr>
                        <a:t> version 15.0.1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/>
                          <a:cs typeface="Arial"/>
                        </a:rPr>
                        <a:t>Cray Linux Environment</a:t>
                      </a:r>
                      <a:endParaRPr lang="en-US" sz="16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/>
                          <a:cs typeface="Arial"/>
                        </a:rPr>
                        <a:t>GNU C, C++ and Fortran</a:t>
                      </a:r>
                      <a:r>
                        <a:rPr lang="en-US" sz="1600" baseline="0" dirty="0" smtClean="0">
                          <a:latin typeface="Arial"/>
                          <a:cs typeface="Arial"/>
                        </a:rPr>
                        <a:t> v.4.9.2</a:t>
                      </a:r>
                      <a:endParaRPr lang="en-US" sz="1600" dirty="0" smtClean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/>
                          <a:cs typeface="Arial"/>
                        </a:rPr>
                        <a:t>FreeBSD 8.2-STABLE</a:t>
                      </a:r>
                      <a:endParaRPr lang="en-US" sz="16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/>
                          <a:cs typeface="Arial"/>
                        </a:rPr>
                        <a:t>GNU C,</a:t>
                      </a:r>
                      <a:r>
                        <a:rPr lang="en-US" sz="1600" baseline="0" dirty="0" smtClean="0">
                          <a:latin typeface="Arial"/>
                          <a:cs typeface="Arial"/>
                        </a:rPr>
                        <a:t> C++, Fortran 4.6.1</a:t>
                      </a:r>
                      <a:endParaRPr lang="en-US" sz="1600" dirty="0" smtClean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447800" y="5314890"/>
            <a:ext cx="8001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"/>
                <a:cs typeface="Arial"/>
                <a:hlinkClick r:id="rId3"/>
              </a:rPr>
              <a:t>http://www.hdfgroup.org/HDF5/release/platforms5.</a:t>
            </a:r>
            <a:r>
              <a:rPr lang="en-US" sz="2000" dirty="0" smtClean="0">
                <a:latin typeface="Arial"/>
                <a:cs typeface="Arial"/>
                <a:hlinkClick r:id="rId3"/>
              </a:rPr>
              <a:t>html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endParaRPr lang="en-US"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0011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Platforms to be dropped</a:t>
            </a:r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5474328"/>
              </p:ext>
            </p:extLst>
          </p:nvPr>
        </p:nvGraphicFramePr>
        <p:xfrm>
          <a:off x="1428077" y="1421822"/>
          <a:ext cx="6096000" cy="1010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OS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Last</a:t>
                      </a:r>
                      <a:r>
                        <a:rPr lang="en-US" b="1" baseline="0" dirty="0" smtClean="0">
                          <a:latin typeface="Arial"/>
                          <a:cs typeface="Arial"/>
                        </a:rPr>
                        <a:t> release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Arial"/>
                          <a:cs typeface="Arial"/>
                        </a:rPr>
                        <a:t>Mac OS X 10.8</a:t>
                      </a:r>
                    </a:p>
                    <a:p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latin typeface="Arial"/>
                          <a:cs typeface="Arial"/>
                        </a:rPr>
                        <a:t>HDF 4.2.12 Feb 2016</a:t>
                      </a:r>
                    </a:p>
                    <a:p>
                      <a:r>
                        <a:rPr lang="en-US" baseline="0" dirty="0" smtClean="0">
                          <a:latin typeface="Arial"/>
                          <a:cs typeface="Arial"/>
                        </a:rPr>
                        <a:t>HDF5 1.8.16 Nov 2015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0719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481262"/>
            <a:ext cx="8229600" cy="936375"/>
          </a:xfrm>
        </p:spPr>
        <p:txBody>
          <a:bodyPr>
            <a:normAutofit/>
          </a:bodyPr>
          <a:lstStyle/>
          <a:p>
            <a:r>
              <a:rPr lang="en-US" dirty="0" smtClean="0"/>
              <a:t>Platforms/compilers to be added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416455" y="4177605"/>
            <a:ext cx="652133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00CC"/>
                </a:solidFill>
                <a:latin typeface="Arial"/>
                <a:cs typeface="Arial"/>
              </a:rPr>
              <a:t>We use virtualization. </a:t>
            </a:r>
          </a:p>
          <a:p>
            <a:pPr algn="ctr"/>
            <a:r>
              <a:rPr lang="en-US" sz="2800" dirty="0" smtClean="0">
                <a:solidFill>
                  <a:srgbClr val="0000CC"/>
                </a:solidFill>
                <a:latin typeface="Arial"/>
                <a:cs typeface="Arial"/>
              </a:rPr>
              <a:t>Can add any Linux or Windows flavors. </a:t>
            </a: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Arial"/>
                <a:cs typeface="Arial"/>
              </a:rPr>
              <a:t>Just let us know!</a:t>
            </a:r>
            <a:endParaRPr lang="en-US" sz="2800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9798459"/>
              </p:ext>
            </p:extLst>
          </p:nvPr>
        </p:nvGraphicFramePr>
        <p:xfrm>
          <a:off x="1524000" y="1585856"/>
          <a:ext cx="6096000" cy="1010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OS   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Comment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Mac OS X </a:t>
                      </a:r>
                      <a:r>
                        <a:rPr lang="en-US" b="1" dirty="0" smtClean="0">
                          <a:latin typeface="Arial"/>
                          <a:cs typeface="Arial"/>
                        </a:rPr>
                        <a:t>10.11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For HDF4 and HDF5 releases in 2016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4693441"/>
              </p:ext>
            </p:extLst>
          </p:nvPr>
        </p:nvGraphicFramePr>
        <p:xfrm>
          <a:off x="1524000" y="2970306"/>
          <a:ext cx="6096000" cy="1010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Compilers  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Comment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GNU</a:t>
                      </a:r>
                      <a:r>
                        <a:rPr lang="en-US" baseline="0" dirty="0" smtClean="0">
                          <a:latin typeface="Arial"/>
                          <a:cs typeface="Arial"/>
                        </a:rPr>
                        <a:t> C/C++ </a:t>
                      </a:r>
                      <a:r>
                        <a:rPr lang="en-US" b="1" baseline="0" dirty="0" smtClean="0">
                          <a:latin typeface="Arial"/>
                          <a:cs typeface="Arial"/>
                        </a:rPr>
                        <a:t>5.*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For HDF4 and HDF5 releases in 2015 and 2016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472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1.10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100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New capabilities in HDF5 1.10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878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Concurrent Read/Write File Access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9402"/>
            <a:ext cx="8229600" cy="4856761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Single Writer/Multiple Readers (SWMR)</a:t>
            </a:r>
          </a:p>
          <a:p>
            <a:pPr lvl="1"/>
            <a:r>
              <a:rPr lang="en-US" dirty="0" smtClean="0"/>
              <a:t>Simultaneous reading from the file while the file is being modified by another process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91149" y="2729362"/>
            <a:ext cx="5706932" cy="3727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44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H5watch tool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en-US" dirty="0" smtClean="0"/>
          </a:p>
          <a:p>
            <a:r>
              <a:rPr lang="en-US" dirty="0" smtClean="0"/>
              <a:t>Allows users to monitor when new records are appended to a dataset.  </a:t>
            </a:r>
          </a:p>
          <a:p>
            <a:endParaRPr lang="en-US" dirty="0" smtClean="0"/>
          </a:p>
          <a:p>
            <a:pPr lvl="0"/>
            <a:r>
              <a:rPr lang="en-US" dirty="0" smtClean="0"/>
              <a:t>Uses SWMR</a:t>
            </a:r>
          </a:p>
        </p:txBody>
      </p:sp>
    </p:spTree>
    <p:extLst>
      <p:ext uri="{BB962C8B-B14F-4D97-AF65-F5344CB8AC3E}">
        <p14:creationId xmlns:p14="http://schemas.microsoft.com/office/powerpoint/2010/main" val="253004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Dataset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83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Raster Image #1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130300"/>
            <a:ext cx="2733675" cy="2076450"/>
          </a:xfrm>
          <a:prstGeom prst="rect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</p:pic>
      <p:pic>
        <p:nvPicPr>
          <p:cNvPr id="26" name="Picture 25" descr="Raster Image #3.jpe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3911600"/>
            <a:ext cx="2743200" cy="2200275"/>
          </a:xfrm>
          <a:prstGeom prst="rect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</p:pic>
      <p:pic>
        <p:nvPicPr>
          <p:cNvPr id="28" name="Picture 27" descr="Raster Image #4.jpe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9200" y="3886200"/>
            <a:ext cx="2743200" cy="2200275"/>
          </a:xfrm>
          <a:prstGeom prst="rect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</p:pic>
      <p:sp>
        <p:nvSpPr>
          <p:cNvPr id="29701" name="Title 1"/>
          <p:cNvSpPr>
            <a:spLocks noGrp="1"/>
          </p:cNvSpPr>
          <p:nvPr>
            <p:ph type="title"/>
          </p:nvPr>
        </p:nvSpPr>
        <p:spPr>
          <a:xfrm>
            <a:off x="1187116" y="206375"/>
            <a:ext cx="7499684" cy="804278"/>
          </a:xfrm>
        </p:spPr>
        <p:txBody>
          <a:bodyPr/>
          <a:lstStyle/>
          <a:p>
            <a:r>
              <a:rPr lang="en-US" dirty="0" smtClean="0">
                <a:ea typeface="ＭＳ Ｐゴシック" pitchFamily="-111" charset="-128"/>
              </a:rPr>
              <a:t>Collect data one way ….</a:t>
            </a:r>
          </a:p>
        </p:txBody>
      </p:sp>
      <p:pic>
        <p:nvPicPr>
          <p:cNvPr id="24" name="Picture 23" descr="Raster Image #2.jpe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29201" y="1130300"/>
            <a:ext cx="2743200" cy="2057400"/>
          </a:xfrm>
          <a:prstGeom prst="rect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524000" y="3263900"/>
            <a:ext cx="9412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File: a.h5 </a:t>
            </a:r>
          </a:p>
          <a:p>
            <a:r>
              <a:rPr lang="en-US" sz="1400" dirty="0" smtClean="0"/>
              <a:t>Dataset /A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64317" y="3263900"/>
            <a:ext cx="9375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File: b.h5 </a:t>
            </a:r>
          </a:p>
          <a:p>
            <a:r>
              <a:rPr lang="en-US" sz="1400" dirty="0" smtClean="0"/>
              <a:t>Dataset /B</a:t>
            </a:r>
            <a:endParaRPr 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1676400" y="6096000"/>
            <a:ext cx="9375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File: c.h5 </a:t>
            </a:r>
          </a:p>
          <a:p>
            <a:r>
              <a:rPr lang="en-US" sz="1400" dirty="0" smtClean="0"/>
              <a:t>Dataset /C</a:t>
            </a:r>
            <a:endParaRPr lang="en-US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5867400" y="6096000"/>
            <a:ext cx="9474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File: d.h5 </a:t>
            </a:r>
          </a:p>
          <a:p>
            <a:r>
              <a:rPr lang="en-US" sz="1400" dirty="0" smtClean="0"/>
              <a:t>Dataset /D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0209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Title 1"/>
          <p:cNvSpPr>
            <a:spLocks noGrp="1"/>
          </p:cNvSpPr>
          <p:nvPr>
            <p:ph type="title"/>
          </p:nvPr>
        </p:nvSpPr>
        <p:spPr>
          <a:xfrm>
            <a:off x="1487730" y="483345"/>
            <a:ext cx="7010400" cy="533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ea typeface="ＭＳ Ｐゴシック" pitchFamily="-111" charset="-128"/>
              </a:rPr>
              <a:t>Want your users to see the it all together…</a:t>
            </a:r>
          </a:p>
        </p:txBody>
      </p:sp>
      <p:pic>
        <p:nvPicPr>
          <p:cNvPr id="23" name="Picture 22" descr="Raster Image #1.jpe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20850" y="1537429"/>
            <a:ext cx="2698750" cy="1928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3" descr="Raster Image #2.jpe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87850" y="1537429"/>
            <a:ext cx="2698750" cy="1928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 descr="Raster Image #3.jpe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20850" y="3442429"/>
            <a:ext cx="2698750" cy="2043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7" descr="Raster Image #4.jpe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87850" y="3442429"/>
            <a:ext cx="2698750" cy="2043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3657600" y="5638800"/>
            <a:ext cx="11909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File: F.h5 </a:t>
            </a:r>
          </a:p>
          <a:p>
            <a:r>
              <a:rPr lang="en-US" sz="1800" dirty="0" smtClean="0">
                <a:latin typeface="+mn-lt"/>
              </a:rPr>
              <a:t>Dataset /D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80493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63" name="Rectangle 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Virtual Dataset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Allows you to describe and access data stored across many HDF5 files as if it all consists of a single dataset. </a:t>
            </a:r>
          </a:p>
        </p:txBody>
      </p:sp>
      <p:sp>
        <p:nvSpPr>
          <p:cNvPr id="4" name="Date Placeholder 3"/>
          <p:cNvSpPr txBox="1">
            <a:spLocks noGrp="1"/>
          </p:cNvSpPr>
          <p:nvPr/>
        </p:nvSpPr>
        <p:spPr bwMode="auto">
          <a:xfrm>
            <a:off x="304800" y="6629400"/>
            <a:ext cx="1371600" cy="228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>
              <a:defRPr/>
            </a:pPr>
            <a:endParaRPr lang="en-US" sz="1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Footer Placeholder 4"/>
          <p:cNvSpPr txBox="1">
            <a:spLocks noGrp="1"/>
          </p:cNvSpPr>
          <p:nvPr/>
        </p:nvSpPr>
        <p:spPr bwMode="auto">
          <a:xfrm>
            <a:off x="8229600" y="6629400"/>
            <a:ext cx="457200" cy="228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endParaRPr lang="en-US" sz="12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430743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4252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VDS Example</a:t>
            </a:r>
            <a:endParaRPr lang="en-US" dirty="0"/>
          </a:p>
        </p:txBody>
      </p:sp>
      <p:pic>
        <p:nvPicPr>
          <p:cNvPr id="6" name="Picture 5" descr="simple-mapping-of-source-datasets-to-a-VD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843" y="1145313"/>
            <a:ext cx="5236866" cy="545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743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1.10 capabilities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/>
        <p:txBody>
          <a:bodyPr>
            <a:normAutofit/>
          </a:bodyPr>
          <a:lstStyle/>
          <a:p>
            <a:pPr rtl="0" eaLnBrk="1" latinLnBrk="0" hangingPunct="1"/>
            <a:r>
              <a:rPr lang="en-US" sz="3200" b="0" i="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 Neue"/>
                <a:ea typeface="+mn-ea"/>
                <a:cs typeface="Helvetica Neue"/>
              </a:rPr>
              <a:t>Scalable chunk indexing </a:t>
            </a:r>
            <a:endParaRPr lang="en-US" dirty="0" smtClean="0">
              <a:effectLst/>
            </a:endParaRPr>
          </a:p>
          <a:p>
            <a:pPr rtl="0" eaLnBrk="1" latinLnBrk="0" hangingPunct="1"/>
            <a:r>
              <a:rPr lang="en-US" sz="3200" b="0" i="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 Neue"/>
                <a:ea typeface="+mn-ea"/>
                <a:cs typeface="Helvetica Neue"/>
              </a:rPr>
              <a:t>Improvements to parallel HDF5</a:t>
            </a:r>
          </a:p>
          <a:p>
            <a: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i="1" dirty="0" smtClean="0">
                <a:solidFill>
                  <a:schemeClr val="accent1"/>
                </a:solidFill>
              </a:rPr>
              <a:t>Read our blog and join HDF FORUM for more info</a:t>
            </a:r>
          </a:p>
        </p:txBody>
      </p:sp>
      <p:sp>
        <p:nvSpPr>
          <p:cNvPr id="4" name="Rectangle 3"/>
          <p:cNvSpPr/>
          <p:nvPr/>
        </p:nvSpPr>
        <p:spPr>
          <a:xfrm>
            <a:off x="1913021" y="4141676"/>
            <a:ext cx="5317958" cy="117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457200">
              <a:spcBef>
                <a:spcPct val="20000"/>
              </a:spcBef>
              <a:buFont typeface="Arial"/>
              <a:buChar char="•"/>
            </a:pPr>
            <a:r>
              <a:rPr lang="en-US" sz="3200" kern="1200" dirty="0">
                <a:solidFill>
                  <a:srgbClr val="171717">
                    <a:lumMod val="85000"/>
                    <a:lumOff val="15000"/>
                  </a:srgbClr>
                </a:solidFill>
                <a:latin typeface="Helvetica Neue"/>
                <a:ea typeface="+mn-ea"/>
                <a:hlinkClick r:id="rId2"/>
              </a:rPr>
              <a:t>https://blog.hdfgroup.org</a:t>
            </a:r>
            <a:r>
              <a:rPr lang="en-US" sz="3200" kern="1200" dirty="0" smtClean="0">
                <a:solidFill>
                  <a:srgbClr val="171717">
                    <a:lumMod val="85000"/>
                    <a:lumOff val="15000"/>
                  </a:srgbClr>
                </a:solidFill>
                <a:latin typeface="Helvetica Neue"/>
                <a:ea typeface="+mn-ea"/>
                <a:hlinkClick r:id="rId2"/>
              </a:rPr>
              <a:t>/</a:t>
            </a:r>
          </a:p>
          <a:p>
            <a:pPr marL="342900" lvl="0" indent="-342900" defTabSz="457200">
              <a:spcBef>
                <a:spcPct val="20000"/>
              </a:spcBef>
              <a:buFont typeface="Arial"/>
              <a:buChar char="•"/>
            </a:pPr>
            <a:r>
              <a:rPr lang="en-US" sz="3200" kern="1200" dirty="0" smtClean="0">
                <a:solidFill>
                  <a:srgbClr val="171717">
                    <a:lumMod val="85000"/>
                    <a:lumOff val="15000"/>
                  </a:srgbClr>
                </a:solidFill>
                <a:latin typeface="Helvetica Neue"/>
                <a:ea typeface="+mn-ea"/>
                <a:hlinkClick r:id="rId2"/>
              </a:rPr>
              <a:t>hdf-forum@hdfgroup.org</a:t>
            </a:r>
            <a:endParaRPr lang="en-US" sz="3200" kern="1200" dirty="0">
              <a:solidFill>
                <a:srgbClr val="171717">
                  <a:lumMod val="85000"/>
                  <a:lumOff val="15000"/>
                </a:srgbClr>
              </a:solidFill>
              <a:latin typeface="Helvetica Neue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63033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1.10.0 Release Timeline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Arial"/>
              <a:buChar char="•"/>
            </a:pPr>
            <a:r>
              <a:rPr lang="en-US" dirty="0" smtClean="0"/>
              <a:t>First alpha on October 31, 2015</a:t>
            </a:r>
          </a:p>
          <a:p>
            <a:pPr lvl="0">
              <a:buFont typeface="Arial"/>
              <a:buChar char="•"/>
            </a:pPr>
            <a:r>
              <a:rPr lang="en-US" dirty="0" smtClean="0"/>
              <a:t>Full release on March 31, 2016</a:t>
            </a:r>
          </a:p>
        </p:txBody>
      </p:sp>
    </p:spTree>
    <p:extLst>
      <p:ext uri="{BB962C8B-B14F-4D97-AF65-F5344CB8AC3E}">
        <p14:creationId xmlns:p14="http://schemas.microsoft.com/office/powerpoint/2010/main" val="5879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HDF business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54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is booming…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202635" y="1053548"/>
            <a:ext cx="2872408" cy="1510748"/>
          </a:xfrm>
          <a:custGeom>
            <a:avLst/>
            <a:gdLst>
              <a:gd name="connsiteX0" fmla="*/ 0 w 2872408"/>
              <a:gd name="connsiteY0" fmla="*/ 1510748 h 1510748"/>
              <a:gd name="connsiteX1" fmla="*/ 1162878 w 2872408"/>
              <a:gd name="connsiteY1" fmla="*/ 1242391 h 1510748"/>
              <a:gd name="connsiteX2" fmla="*/ 2156791 w 2872408"/>
              <a:gd name="connsiteY2" fmla="*/ 705678 h 1510748"/>
              <a:gd name="connsiteX3" fmla="*/ 2872408 w 2872408"/>
              <a:gd name="connsiteY3" fmla="*/ 0 h 1510748"/>
              <a:gd name="connsiteX4" fmla="*/ 2872408 w 2872408"/>
              <a:gd name="connsiteY4" fmla="*/ 0 h 1510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2408" h="1510748">
                <a:moveTo>
                  <a:pt x="0" y="1510748"/>
                </a:moveTo>
                <a:cubicBezTo>
                  <a:pt x="401706" y="1443658"/>
                  <a:pt x="803413" y="1376569"/>
                  <a:pt x="1162878" y="1242391"/>
                </a:cubicBezTo>
                <a:cubicBezTo>
                  <a:pt x="1522343" y="1108213"/>
                  <a:pt x="1871869" y="912743"/>
                  <a:pt x="2156791" y="705678"/>
                </a:cubicBezTo>
                <a:cubicBezTo>
                  <a:pt x="2441713" y="498613"/>
                  <a:pt x="2872408" y="0"/>
                  <a:pt x="2872408" y="0"/>
                </a:cubicBezTo>
                <a:lnTo>
                  <a:pt x="2872408" y="0"/>
                </a:lnTo>
              </a:path>
            </a:pathLst>
          </a:custGeom>
          <a:noFill/>
          <a:ln w="762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117035" y="1159917"/>
            <a:ext cx="6062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$</a:t>
            </a:r>
            <a:endParaRPr lang="en-US" sz="4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96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is booming…</a:t>
            </a:r>
            <a:br>
              <a:rPr lang="en-US" dirty="0" smtClean="0"/>
            </a:br>
            <a:r>
              <a:rPr lang="en-US" dirty="0" smtClean="0"/>
              <a:t>and busting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1202635" y="1053548"/>
            <a:ext cx="2872408" cy="1510748"/>
          </a:xfrm>
          <a:custGeom>
            <a:avLst/>
            <a:gdLst>
              <a:gd name="connsiteX0" fmla="*/ 0 w 2872408"/>
              <a:gd name="connsiteY0" fmla="*/ 1510748 h 1510748"/>
              <a:gd name="connsiteX1" fmla="*/ 1162878 w 2872408"/>
              <a:gd name="connsiteY1" fmla="*/ 1242391 h 1510748"/>
              <a:gd name="connsiteX2" fmla="*/ 2156791 w 2872408"/>
              <a:gd name="connsiteY2" fmla="*/ 705678 h 1510748"/>
              <a:gd name="connsiteX3" fmla="*/ 2872408 w 2872408"/>
              <a:gd name="connsiteY3" fmla="*/ 0 h 1510748"/>
              <a:gd name="connsiteX4" fmla="*/ 2872408 w 2872408"/>
              <a:gd name="connsiteY4" fmla="*/ 0 h 1510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2408" h="1510748">
                <a:moveTo>
                  <a:pt x="0" y="1510748"/>
                </a:moveTo>
                <a:cubicBezTo>
                  <a:pt x="401706" y="1443658"/>
                  <a:pt x="803413" y="1376569"/>
                  <a:pt x="1162878" y="1242391"/>
                </a:cubicBezTo>
                <a:cubicBezTo>
                  <a:pt x="1522343" y="1108213"/>
                  <a:pt x="1871869" y="912743"/>
                  <a:pt x="2156791" y="705678"/>
                </a:cubicBezTo>
                <a:cubicBezTo>
                  <a:pt x="2441713" y="498613"/>
                  <a:pt x="2872408" y="0"/>
                  <a:pt x="2872408" y="0"/>
                </a:cubicBezTo>
                <a:lnTo>
                  <a:pt x="2872408" y="0"/>
                </a:lnTo>
              </a:path>
            </a:pathLst>
          </a:custGeom>
          <a:noFill/>
          <a:ln w="762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117035" y="1159917"/>
            <a:ext cx="6062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$</a:t>
            </a:r>
            <a:endParaRPr lang="en-US" sz="4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4075043" y="696029"/>
            <a:ext cx="4293705" cy="1653854"/>
          </a:xfrm>
          <a:custGeom>
            <a:avLst/>
            <a:gdLst>
              <a:gd name="connsiteX0" fmla="*/ 0 w 4293705"/>
              <a:gd name="connsiteY0" fmla="*/ 377397 h 1653854"/>
              <a:gd name="connsiteX1" fmla="*/ 407505 w 4293705"/>
              <a:gd name="connsiteY1" fmla="*/ 69284 h 1653854"/>
              <a:gd name="connsiteX2" fmla="*/ 914400 w 4293705"/>
              <a:gd name="connsiteY2" fmla="*/ 109041 h 1653854"/>
              <a:gd name="connsiteX3" fmla="*/ 1461053 w 4293705"/>
              <a:gd name="connsiteY3" fmla="*/ 1202345 h 1653854"/>
              <a:gd name="connsiteX4" fmla="*/ 2017644 w 4293705"/>
              <a:gd name="connsiteY4" fmla="*/ 1629728 h 1653854"/>
              <a:gd name="connsiteX5" fmla="*/ 2733261 w 4293705"/>
              <a:gd name="connsiteY5" fmla="*/ 546362 h 1653854"/>
              <a:gd name="connsiteX6" fmla="*/ 3568148 w 4293705"/>
              <a:gd name="connsiteY6" fmla="*/ 983684 h 1653854"/>
              <a:gd name="connsiteX7" fmla="*/ 4293705 w 4293705"/>
              <a:gd name="connsiteY7" fmla="*/ 456910 h 1653854"/>
              <a:gd name="connsiteX8" fmla="*/ 4293705 w 4293705"/>
              <a:gd name="connsiteY8" fmla="*/ 456910 h 1653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93705" h="1653854">
                <a:moveTo>
                  <a:pt x="0" y="377397"/>
                </a:moveTo>
                <a:cubicBezTo>
                  <a:pt x="127552" y="245703"/>
                  <a:pt x="255105" y="114010"/>
                  <a:pt x="407505" y="69284"/>
                </a:cubicBezTo>
                <a:cubicBezTo>
                  <a:pt x="559905" y="24558"/>
                  <a:pt x="738809" y="-79803"/>
                  <a:pt x="914400" y="109041"/>
                </a:cubicBezTo>
                <a:cubicBezTo>
                  <a:pt x="1089991" y="297884"/>
                  <a:pt x="1277179" y="948897"/>
                  <a:pt x="1461053" y="1202345"/>
                </a:cubicBezTo>
                <a:cubicBezTo>
                  <a:pt x="1644927" y="1455793"/>
                  <a:pt x="1805609" y="1739058"/>
                  <a:pt x="2017644" y="1629728"/>
                </a:cubicBezTo>
                <a:cubicBezTo>
                  <a:pt x="2229679" y="1520398"/>
                  <a:pt x="2474844" y="654036"/>
                  <a:pt x="2733261" y="546362"/>
                </a:cubicBezTo>
                <a:cubicBezTo>
                  <a:pt x="2991678" y="438688"/>
                  <a:pt x="3308074" y="998593"/>
                  <a:pt x="3568148" y="983684"/>
                </a:cubicBezTo>
                <a:cubicBezTo>
                  <a:pt x="3828222" y="968775"/>
                  <a:pt x="4293705" y="456910"/>
                  <a:pt x="4293705" y="456910"/>
                </a:cubicBezTo>
                <a:lnTo>
                  <a:pt x="4293705" y="456910"/>
                </a:lnTo>
              </a:path>
            </a:pathLst>
          </a:custGeom>
          <a:noFill/>
          <a:ln w="762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866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Strategic Options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72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strategic options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Run faster, in the same direction</a:t>
            </a:r>
          </a:p>
          <a:p>
            <a:r>
              <a:rPr lang="en-US" dirty="0" smtClean="0"/>
              <a:t>Increase community involvement</a:t>
            </a:r>
          </a:p>
          <a:p>
            <a:r>
              <a:rPr lang="en-US" dirty="0" smtClean="0"/>
              <a:t>Rethink the HDF value proposition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07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strategic options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Run faster, in the same direction</a:t>
            </a:r>
          </a:p>
          <a:p>
            <a:r>
              <a:rPr lang="en-US" dirty="0" smtClean="0"/>
              <a:t>Increase community involvement</a:t>
            </a:r>
          </a:p>
          <a:p>
            <a:pPr lvl="1"/>
            <a:r>
              <a:rPr lang="en-US" dirty="0" smtClean="0"/>
              <a:t>Research Coordination Network</a:t>
            </a:r>
          </a:p>
          <a:p>
            <a:pPr lvl="1"/>
            <a:r>
              <a:rPr lang="en-US" dirty="0" smtClean="0"/>
              <a:t>Compass</a:t>
            </a:r>
          </a:p>
          <a:p>
            <a:pPr lvl="1"/>
            <a:r>
              <a:rPr lang="en-US" dirty="0" smtClean="0"/>
              <a:t>GitHub</a:t>
            </a:r>
          </a:p>
          <a:p>
            <a:pPr lvl="1"/>
            <a:r>
              <a:rPr lang="en-US" dirty="0" smtClean="0"/>
              <a:t>Outreach (Social media, etc.)</a:t>
            </a:r>
          </a:p>
          <a:p>
            <a:pPr lvl="1"/>
            <a:r>
              <a:rPr lang="en-US" dirty="0" smtClean="0"/>
              <a:t>Etc</a:t>
            </a:r>
            <a:r>
              <a:rPr lang="en-US" dirty="0"/>
              <a:t>.</a:t>
            </a:r>
            <a:endParaRPr lang="en-US" dirty="0" smtClean="0"/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Rethink the value proposition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64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strategic options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Run faster, in the same direction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Increase community involvement</a:t>
            </a:r>
          </a:p>
          <a:p>
            <a:r>
              <a:rPr lang="en-US" dirty="0" smtClean="0"/>
              <a:t>Rethink the HDF value proposition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12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HDF Strategic Plan</a:t>
            </a:r>
            <a:br>
              <a:rPr lang="en-US" dirty="0" smtClean="0"/>
            </a:br>
            <a:endParaRPr lang="en-US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April,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10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Industry and customer themes support HDF growth opportunities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5480"/>
            <a:ext cx="8229600" cy="426142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Industry says:</a:t>
            </a:r>
          </a:p>
          <a:p>
            <a:r>
              <a:rPr lang="en-US" dirty="0" smtClean="0"/>
              <a:t>Data is expanding</a:t>
            </a:r>
          </a:p>
          <a:p>
            <a:r>
              <a:rPr lang="en-US" dirty="0" smtClean="0"/>
              <a:t>Data is becoming more complex</a:t>
            </a:r>
          </a:p>
          <a:p>
            <a:r>
              <a:rPr lang="en-US" dirty="0" smtClean="0"/>
              <a:t>Data is only useful if it can be easily accessed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Customers say:</a:t>
            </a:r>
          </a:p>
          <a:p>
            <a:r>
              <a:rPr lang="en-US" dirty="0" smtClean="0"/>
              <a:t>HDF is the right solution </a:t>
            </a:r>
          </a:p>
          <a:p>
            <a:r>
              <a:rPr lang="en-US" dirty="0" smtClean="0"/>
              <a:t>Especially for </a:t>
            </a:r>
            <a:r>
              <a:rPr lang="en-US" dirty="0"/>
              <a:t>complex structured data</a:t>
            </a:r>
            <a:endParaRPr lang="en-US" dirty="0" smtClean="0"/>
          </a:p>
          <a:p>
            <a:endParaRPr lang="en-US" dirty="0"/>
          </a:p>
          <a:p>
            <a:pPr marL="457200" lvl="1" indent="0">
              <a:buNone/>
            </a:pPr>
            <a:r>
              <a:rPr lang="en-US" sz="3500" b="1" dirty="0" smtClean="0">
                <a:solidFill>
                  <a:schemeClr val="bg1"/>
                </a:solidFill>
              </a:rPr>
              <a:t>…….but, it is too hard to use for most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97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Industry and customer themes support HDF growth opportunities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5480"/>
            <a:ext cx="8229600" cy="426142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Industry says:</a:t>
            </a:r>
          </a:p>
          <a:p>
            <a:r>
              <a:rPr lang="en-US" dirty="0" smtClean="0"/>
              <a:t>Data is expanding</a:t>
            </a:r>
          </a:p>
          <a:p>
            <a:r>
              <a:rPr lang="en-US" dirty="0" smtClean="0"/>
              <a:t>Data is becoming more complex</a:t>
            </a:r>
          </a:p>
          <a:p>
            <a:r>
              <a:rPr lang="en-US" dirty="0" smtClean="0"/>
              <a:t>Data is only useful if it can be easily accessed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Customers say:</a:t>
            </a:r>
          </a:p>
          <a:p>
            <a:r>
              <a:rPr lang="en-US" dirty="0" smtClean="0"/>
              <a:t>HDF is the right solution </a:t>
            </a:r>
          </a:p>
          <a:p>
            <a:r>
              <a:rPr lang="en-US" dirty="0" smtClean="0"/>
              <a:t>Especially for </a:t>
            </a:r>
            <a:r>
              <a:rPr lang="en-US" dirty="0"/>
              <a:t>complex structured data</a:t>
            </a:r>
            <a:endParaRPr lang="en-US" dirty="0" smtClean="0"/>
          </a:p>
          <a:p>
            <a:endParaRPr lang="en-US" dirty="0"/>
          </a:p>
          <a:p>
            <a:pPr marL="457200" lvl="1" indent="0">
              <a:buNone/>
            </a:pPr>
            <a:r>
              <a:rPr lang="en-US" sz="3500" b="1" dirty="0" smtClean="0">
                <a:solidFill>
                  <a:srgbClr val="FF0000"/>
                </a:solidFill>
              </a:rPr>
              <a:t>…….but, it is too hard to use for most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34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core opportunity is to simply ‘make HDF easier’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1189366"/>
              </p:ext>
            </p:extLst>
          </p:nvPr>
        </p:nvGraphicFramePr>
        <p:xfrm>
          <a:off x="457200" y="1415480"/>
          <a:ext cx="8229600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7202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Specific Strategic Option Themes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318520"/>
            <a:ext cx="7556313" cy="480764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Enhanced Services</a:t>
            </a:r>
          </a:p>
          <a:p>
            <a:pPr lvl="1"/>
            <a:r>
              <a:rPr lang="en-US" dirty="0" smtClean="0"/>
              <a:t>HDF University</a:t>
            </a:r>
          </a:p>
          <a:p>
            <a:pPr lvl="1"/>
            <a:r>
              <a:rPr lang="en-US" dirty="0" smtClean="0"/>
              <a:t>Premium Customer Support</a:t>
            </a:r>
          </a:p>
          <a:p>
            <a:pPr lvl="1"/>
            <a:r>
              <a:rPr lang="en-US" dirty="0" smtClean="0"/>
              <a:t>HDF Vertical Solutions</a:t>
            </a:r>
          </a:p>
          <a:p>
            <a:r>
              <a:rPr lang="en-US" dirty="0" smtClean="0"/>
              <a:t>End-to-End Data Services	</a:t>
            </a:r>
          </a:p>
          <a:p>
            <a:pPr lvl="1"/>
            <a:r>
              <a:rPr lang="en-US" dirty="0" smtClean="0"/>
              <a:t>HDF Cloud</a:t>
            </a:r>
          </a:p>
          <a:p>
            <a:pPr lvl="1"/>
            <a:r>
              <a:rPr lang="en-US" dirty="0" smtClean="0"/>
              <a:t>HDF Data Collector/On-boarding Services</a:t>
            </a:r>
          </a:p>
          <a:p>
            <a:pPr lvl="1"/>
            <a:r>
              <a:rPr lang="en-US" dirty="0" smtClean="0"/>
              <a:t>Connectors to Analytical Tools</a:t>
            </a:r>
          </a:p>
          <a:p>
            <a:pPr lvl="1"/>
            <a:r>
              <a:rPr lang="en-US" dirty="0" smtClean="0"/>
              <a:t>HDF Viewer</a:t>
            </a:r>
          </a:p>
          <a:p>
            <a:r>
              <a:rPr lang="en-US" dirty="0" smtClean="0"/>
              <a:t>Skunk Works</a:t>
            </a:r>
          </a:p>
          <a:p>
            <a:pPr lvl="1"/>
            <a:r>
              <a:rPr lang="en-US" dirty="0" err="1" smtClean="0"/>
              <a:t>Crowdfund</a:t>
            </a:r>
            <a:r>
              <a:rPr lang="en-US" dirty="0" smtClean="0"/>
              <a:t> New Features</a:t>
            </a:r>
          </a:p>
          <a:p>
            <a:pPr lvl="1"/>
            <a:r>
              <a:rPr lang="en-US" dirty="0" smtClean="0"/>
              <a:t>HDF Marketplace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29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Specific Strategic Option Themes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318520"/>
            <a:ext cx="7556313" cy="480764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Enhanced Services</a:t>
            </a:r>
          </a:p>
          <a:p>
            <a:pPr lvl="1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HDF University</a:t>
            </a:r>
          </a:p>
          <a:p>
            <a:pPr lvl="1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Premium Customer Support</a:t>
            </a:r>
          </a:p>
          <a:p>
            <a:pPr lvl="1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HDF Vertical Solutions</a:t>
            </a:r>
          </a:p>
          <a:p>
            <a:r>
              <a:rPr lang="en-US" dirty="0" smtClean="0"/>
              <a:t>End-to-End Data Services	</a:t>
            </a:r>
          </a:p>
          <a:p>
            <a:pPr lvl="1"/>
            <a:r>
              <a:rPr lang="en-US" dirty="0" smtClean="0"/>
              <a:t>HDF Cloud</a:t>
            </a:r>
          </a:p>
          <a:p>
            <a:pPr lvl="1"/>
            <a:r>
              <a:rPr lang="en-US" dirty="0" smtClean="0"/>
              <a:t>HDF Data Collector/On-boarding Services</a:t>
            </a:r>
          </a:p>
          <a:p>
            <a:pPr lvl="1"/>
            <a:r>
              <a:rPr lang="en-US" dirty="0" smtClean="0"/>
              <a:t>Connectors to Analytical Tools</a:t>
            </a:r>
          </a:p>
          <a:p>
            <a:pPr lvl="1"/>
            <a:r>
              <a:rPr lang="en-US" dirty="0" smtClean="0"/>
              <a:t>HDF Viewer</a:t>
            </a:r>
          </a:p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Skunk Works</a:t>
            </a:r>
          </a:p>
          <a:p>
            <a:pPr lvl="1"/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Crowdfund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New Features</a:t>
            </a:r>
          </a:p>
          <a:p>
            <a:pPr lvl="1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HDF Marketplace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67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Things in the pipeline – baby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Excel add-in</a:t>
            </a:r>
          </a:p>
          <a:p>
            <a:r>
              <a:rPr lang="en-US" dirty="0" smtClean="0"/>
              <a:t>ODBC driver</a:t>
            </a:r>
          </a:p>
          <a:p>
            <a:r>
              <a:rPr lang="en-US" dirty="0" smtClean="0"/>
              <a:t>Spark and related</a:t>
            </a:r>
          </a:p>
          <a:p>
            <a:r>
              <a:rPr lang="en-US" dirty="0" smtClean="0"/>
              <a:t>HDF server</a:t>
            </a:r>
          </a:p>
          <a:p>
            <a:pPr lvl="1"/>
            <a:r>
              <a:rPr lang="en-US" dirty="0" smtClean="0"/>
              <a:t>Basic capabilities</a:t>
            </a:r>
          </a:p>
          <a:p>
            <a:pPr lvl="1"/>
            <a:r>
              <a:rPr lang="en-US" dirty="0" smtClean="0"/>
              <a:t>NOAA Big Data Initiative</a:t>
            </a:r>
          </a:p>
          <a:p>
            <a:pPr lvl="1"/>
            <a:r>
              <a:rPr lang="en-US" dirty="0" smtClean="0"/>
              <a:t>Data provenance and multi-level security</a:t>
            </a:r>
          </a:p>
          <a:p>
            <a:pPr lvl="1"/>
            <a:r>
              <a:rPr lang="en-US" dirty="0" smtClean="0"/>
              <a:t>Financial archive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85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Then someday..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11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995436" y="1426799"/>
            <a:ext cx="1785864" cy="105466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</a:t>
            </a:r>
            <a:r>
              <a:rPr lang="en-US" dirty="0" smtClean="0"/>
              <a:t>ully managed data services solutions</a:t>
            </a:r>
            <a:endParaRPr lang="en-US" dirty="0"/>
          </a:p>
        </p:txBody>
      </p:sp>
      <p:pic>
        <p:nvPicPr>
          <p:cNvPr id="6" name="Picture 5" descr="clou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550" y="2121690"/>
            <a:ext cx="3850439" cy="2672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50054" y="2787620"/>
            <a:ext cx="296772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HDF Cloud</a:t>
            </a:r>
          </a:p>
          <a:p>
            <a:pPr algn="ctr"/>
            <a:r>
              <a:rPr lang="en-US" dirty="0" smtClean="0"/>
              <a:t>.H5 + advanced features</a:t>
            </a:r>
          </a:p>
          <a:p>
            <a:pPr algn="ctr"/>
            <a:r>
              <a:rPr lang="en-US" dirty="0" smtClean="0"/>
              <a:t>Fully managed service</a:t>
            </a:r>
          </a:p>
          <a:p>
            <a:pPr algn="ctr"/>
            <a:r>
              <a:rPr lang="en-US" dirty="0" smtClean="0"/>
              <a:t>Flat monthly fee </a:t>
            </a:r>
          </a:p>
          <a:p>
            <a:pPr algn="ctr"/>
            <a:r>
              <a:rPr lang="en-US" dirty="0" smtClean="0"/>
              <a:t>Delivered with cloud partners</a:t>
            </a:r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6564797" y="2406650"/>
            <a:ext cx="366515" cy="99858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6611989" y="4521775"/>
            <a:ext cx="366515" cy="99858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1037" y="2406650"/>
            <a:ext cx="1358900" cy="13589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9200" y="4710274"/>
            <a:ext cx="1790501" cy="12954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39451" y="1788640"/>
            <a:ext cx="12234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Connectors/</a:t>
            </a:r>
          </a:p>
          <a:p>
            <a:r>
              <a:rPr lang="en-US" sz="1400" dirty="0" smtClean="0"/>
              <a:t>Plug-ins</a:t>
            </a:r>
            <a:endParaRPr lang="en-US" sz="1400" dirty="0"/>
          </a:p>
        </p:txBody>
      </p:sp>
      <p:sp>
        <p:nvSpPr>
          <p:cNvPr id="15" name="Right Arrow 14"/>
          <p:cNvSpPr/>
          <p:nvPr/>
        </p:nvSpPr>
        <p:spPr>
          <a:xfrm rot="5227967">
            <a:off x="7939509" y="3530067"/>
            <a:ext cx="366515" cy="99858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249201" y="2096160"/>
            <a:ext cx="17576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Other files systems</a:t>
            </a:r>
            <a:endParaRPr lang="en-US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7105188" y="4397649"/>
            <a:ext cx="19456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BI/Visualization Tools</a:t>
            </a:r>
            <a:endParaRPr lang="en-US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2853537" y="4427309"/>
            <a:ext cx="368711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/>
              <a:t>Value Proposition  </a:t>
            </a:r>
          </a:p>
          <a:p>
            <a:r>
              <a:rPr lang="en-US" dirty="0" smtClean="0"/>
              <a:t>Make it extremely easy and cost effective to  get on-board with HDF, load data into HDF smart containers </a:t>
            </a:r>
            <a:r>
              <a:rPr lang="en-US" b="1" dirty="0" smtClean="0"/>
              <a:t>share data with scientists </a:t>
            </a:r>
            <a:r>
              <a:rPr lang="en-US" dirty="0" smtClean="0"/>
              <a:t>and get data out of HDF into other databases and tools.</a:t>
            </a:r>
            <a:endParaRPr lang="en-US" dirty="0"/>
          </a:p>
        </p:txBody>
      </p:sp>
      <p:sp>
        <p:nvSpPr>
          <p:cNvPr id="19" name="Right Arrow 18"/>
          <p:cNvSpPr/>
          <p:nvPr/>
        </p:nvSpPr>
        <p:spPr>
          <a:xfrm rot="5400000">
            <a:off x="1184471" y="2203530"/>
            <a:ext cx="366515" cy="99858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366780" y="1464900"/>
            <a:ext cx="13847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Data/Meta Data schema to H5 services and tools</a:t>
            </a:r>
          </a:p>
        </p:txBody>
      </p:sp>
      <p:sp>
        <p:nvSpPr>
          <p:cNvPr id="22" name="Round Single Corner Rectangle 21"/>
          <p:cNvSpPr/>
          <p:nvPr/>
        </p:nvSpPr>
        <p:spPr>
          <a:xfrm>
            <a:off x="362756" y="2914620"/>
            <a:ext cx="1828120" cy="876235"/>
          </a:xfrm>
          <a:prstGeom prst="round1Rect">
            <a:avLst/>
          </a:prstGeom>
          <a:solidFill>
            <a:srgbClr val="C6E7F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Streaming Data Collector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Round Single Corner Rectangle 22"/>
          <p:cNvSpPr/>
          <p:nvPr/>
        </p:nvSpPr>
        <p:spPr>
          <a:xfrm>
            <a:off x="379440" y="4957325"/>
            <a:ext cx="1828120" cy="876235"/>
          </a:xfrm>
          <a:prstGeom prst="round1Rect">
            <a:avLst/>
          </a:prstGeom>
          <a:solidFill>
            <a:srgbClr val="C6E7F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Bulk Data Import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Right Arrow 23"/>
          <p:cNvSpPr/>
          <p:nvPr/>
        </p:nvSpPr>
        <p:spPr>
          <a:xfrm>
            <a:off x="2384994" y="3016220"/>
            <a:ext cx="366515" cy="99858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>
            <a:off x="2384994" y="4276793"/>
            <a:ext cx="366515" cy="99858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 Single Corner Rectangle 25"/>
          <p:cNvSpPr/>
          <p:nvPr/>
        </p:nvSpPr>
        <p:spPr>
          <a:xfrm>
            <a:off x="379440" y="3947905"/>
            <a:ext cx="1828120" cy="846185"/>
          </a:xfrm>
          <a:prstGeom prst="round1Rect">
            <a:avLst/>
          </a:prstGeom>
          <a:solidFill>
            <a:srgbClr val="C6E7F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Internet of Things, sensor data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Right Arrow 26"/>
          <p:cNvSpPr/>
          <p:nvPr/>
        </p:nvSpPr>
        <p:spPr>
          <a:xfrm rot="575167">
            <a:off x="2825719" y="1863368"/>
            <a:ext cx="526011" cy="99858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Arrow 27"/>
          <p:cNvSpPr/>
          <p:nvPr/>
        </p:nvSpPr>
        <p:spPr>
          <a:xfrm>
            <a:off x="8528942" y="2506865"/>
            <a:ext cx="366515" cy="99858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32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Recommendation:  </a:t>
            </a:r>
            <a:br>
              <a:rPr lang="en-US" sz="3600" dirty="0" smtClean="0"/>
            </a:br>
            <a:r>
              <a:rPr lang="en-US" sz="3600" dirty="0" smtClean="0"/>
              <a:t>Create start-up entity to commercialize HDF technologies</a:t>
            </a:r>
            <a:endParaRPr lang="en-US" sz="3600" dirty="0"/>
          </a:p>
        </p:txBody>
      </p:sp>
      <p:sp>
        <p:nvSpPr>
          <p:cNvPr id="4" name="Rounded Rectangle 3"/>
          <p:cNvSpPr/>
          <p:nvPr/>
        </p:nvSpPr>
        <p:spPr>
          <a:xfrm>
            <a:off x="419100" y="3064566"/>
            <a:ext cx="2476500" cy="22098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HDF Group: Not for Profit </a:t>
            </a:r>
            <a:endParaRPr lang="en-US" sz="2800" dirty="0"/>
          </a:p>
        </p:txBody>
      </p:sp>
      <p:sp>
        <p:nvSpPr>
          <p:cNvPr id="5" name="Rounded Rectangle 4"/>
          <p:cNvSpPr/>
          <p:nvPr/>
        </p:nvSpPr>
        <p:spPr>
          <a:xfrm>
            <a:off x="6146800" y="3104550"/>
            <a:ext cx="2489200" cy="21971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NewCo: For Profit Start-up Company</a:t>
            </a:r>
            <a:endParaRPr lang="en-US" sz="2800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340100" y="3801166"/>
            <a:ext cx="2374900" cy="0"/>
          </a:xfrm>
          <a:prstGeom prst="straightConnector1">
            <a:avLst/>
          </a:prstGeom>
          <a:ln w="76200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3327400" y="4842566"/>
            <a:ext cx="2374900" cy="0"/>
          </a:xfrm>
          <a:prstGeom prst="straightConnector1">
            <a:avLst/>
          </a:prstGeom>
          <a:ln w="76200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778760" y="3331266"/>
            <a:ext cx="31046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License start-up </a:t>
            </a:r>
            <a:r>
              <a:rPr lang="en-US" sz="1600" b="1" dirty="0"/>
              <a:t>c</a:t>
            </a:r>
            <a:r>
              <a:rPr lang="en-US" sz="1600" b="1" dirty="0" smtClean="0"/>
              <a:t>ommercial rights</a:t>
            </a:r>
            <a:endParaRPr lang="en-US" sz="1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725285" y="4317400"/>
            <a:ext cx="31640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Royalty revenue, equity ownership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512897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08722" y="1321970"/>
            <a:ext cx="59912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34495E"/>
                </a:solidFill>
                <a:latin typeface="Helvetica Neue"/>
              </a:rPr>
              <a:t>This work was supported by NASA/GSFC under Raytheon Co. contract number </a:t>
            </a:r>
            <a:r>
              <a:rPr lang="en-US" sz="2800" dirty="0" smtClean="0">
                <a:solidFill>
                  <a:srgbClr val="34495E"/>
                </a:solidFill>
                <a:latin typeface="Helvetica Neue"/>
              </a:rPr>
              <a:t>NNG10HP02C</a:t>
            </a:r>
            <a:endParaRPr lang="en-US" sz="2800" dirty="0">
              <a:solidFill>
                <a:srgbClr val="34495E"/>
              </a:solidFill>
              <a:latin typeface="Helvetica Neue"/>
            </a:endParaRPr>
          </a:p>
        </p:txBody>
      </p:sp>
      <p:pic>
        <p:nvPicPr>
          <p:cNvPr id="9" name="Picture 8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48032" y="3167667"/>
            <a:ext cx="2005418" cy="39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81185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</a:t>
            </a:r>
            <a:r>
              <a:rPr lang="en-US" smtClean="0"/>
              <a:t>for you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HDF-EOS website demos and examples</a:t>
            </a:r>
          </a:p>
          <a:p>
            <a:pPr lvl="1"/>
            <a:r>
              <a:rPr lang="en-US" dirty="0" smtClean="0"/>
              <a:t>Send us your tools and examples.</a:t>
            </a:r>
          </a:p>
          <a:p>
            <a:pPr lvl="1"/>
            <a:r>
              <a:rPr lang="en-US" dirty="0" smtClean="0"/>
              <a:t>What tools/examples would you like to see?</a:t>
            </a:r>
          </a:p>
          <a:p>
            <a:pPr lvl="1"/>
            <a:r>
              <a:rPr lang="en-US" dirty="0" smtClean="0"/>
              <a:t>What kinds of web services would you like to see?</a:t>
            </a:r>
          </a:p>
          <a:p>
            <a:pPr lvl="1"/>
            <a:r>
              <a:rPr lang="en-US" dirty="0" smtClean="0"/>
              <a:t>Send us your NASA products for demo.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HDF tools</a:t>
            </a:r>
          </a:p>
          <a:p>
            <a:pPr lvl="1"/>
            <a:r>
              <a:rPr lang="en-US" dirty="0"/>
              <a:t>Y</a:t>
            </a:r>
            <a:r>
              <a:rPr lang="en-US" dirty="0" smtClean="0"/>
              <a:t>our favorite tools? </a:t>
            </a:r>
          </a:p>
          <a:p>
            <a:pPr lvl="1"/>
            <a:r>
              <a:rPr lang="en-US" dirty="0" smtClean="0"/>
              <a:t>Enhancements?</a:t>
            </a:r>
          </a:p>
          <a:p>
            <a:pPr lvl="1"/>
            <a:r>
              <a:rPr lang="en-US" dirty="0" smtClean="0"/>
              <a:t>What’s missing?  </a:t>
            </a:r>
          </a:p>
          <a:p>
            <a:r>
              <a:rPr lang="en-US" dirty="0" smtClean="0"/>
              <a:t>What about languages</a:t>
            </a:r>
          </a:p>
          <a:p>
            <a:pPr lvl="1"/>
            <a:r>
              <a:rPr lang="en-US" dirty="0" smtClean="0"/>
              <a:t>Whither Java?</a:t>
            </a:r>
          </a:p>
          <a:p>
            <a:pPr lvl="1"/>
            <a:r>
              <a:rPr lang="en-US" dirty="0" smtClean="0"/>
              <a:t>Favorite languages?</a:t>
            </a:r>
          </a:p>
          <a:p>
            <a:pPr lvl="1"/>
            <a:r>
              <a:rPr lang="en-US" dirty="0" smtClean="0"/>
              <a:t>Concerns?</a:t>
            </a:r>
          </a:p>
          <a:p>
            <a:pPr lvl="1"/>
            <a:r>
              <a:rPr lang="en-US" dirty="0" smtClean="0"/>
              <a:t>Enhancements?</a:t>
            </a:r>
          </a:p>
          <a:p>
            <a:r>
              <a:rPr lang="en-US" dirty="0" smtClean="0"/>
              <a:t>OS’s and compilers</a:t>
            </a:r>
          </a:p>
          <a:p>
            <a:pPr lvl="1"/>
            <a:r>
              <a:rPr lang="en-US" dirty="0" smtClean="0"/>
              <a:t>What’s important to drop? To keep?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45318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65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OSDIS-EED">
  <a:themeElements>
    <a:clrScheme name="EOSDIS">
      <a:dk1>
        <a:srgbClr val="171717"/>
      </a:dk1>
      <a:lt1>
        <a:sysClr val="window" lastClr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noFill/>
        <a:ln w="19050" cap="flat">
          <a:solidFill>
            <a:srgbClr val="000000"/>
          </a:solidFill>
          <a:prstDash val="solid"/>
          <a:round/>
          <a:headEnd type="none" w="lg" len="lg"/>
          <a:tailEnd type="triangle" w="lg" len="lg"/>
        </a:ln>
      </a:spPr>
      <a:bodyPr/>
      <a:lstStyle/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EOSDIS-EED.thmx</Template>
  <TotalTime>3753</TotalTime>
  <Words>1879</Words>
  <Application>Microsoft Office PowerPoint</Application>
  <PresentationFormat>On-screen Show (4:3)</PresentationFormat>
  <Paragraphs>419</Paragraphs>
  <Slides>66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66</vt:i4>
      </vt:variant>
    </vt:vector>
  </HeadingPairs>
  <TitlesOfParts>
    <vt:vector size="68" baseType="lpstr">
      <vt:lpstr>EOSDIS-EED</vt:lpstr>
      <vt:lpstr>Office Theme</vt:lpstr>
      <vt:lpstr>HDF Project Update</vt:lpstr>
      <vt:lpstr>HDF Group Mission </vt:lpstr>
      <vt:lpstr>The HDF Group Services</vt:lpstr>
      <vt:lpstr>Funding</vt:lpstr>
      <vt:lpstr>Funding</vt:lpstr>
      <vt:lpstr>Revenues by source</vt:lpstr>
      <vt:lpstr>Technical activities</vt:lpstr>
      <vt:lpstr>Earth Science activities</vt:lpstr>
      <vt:lpstr>ESDIS</vt:lpstr>
      <vt:lpstr>HDF-EOS website: http://hdfeos.org</vt:lpstr>
      <vt:lpstr>Examples </vt:lpstr>
      <vt:lpstr>Web services</vt:lpstr>
      <vt:lpstr>Slideshare</vt:lpstr>
      <vt:lpstr>Follow us on twitter: @HDFEOS</vt:lpstr>
      <vt:lpstr>EOS-related Tools Maintained</vt:lpstr>
      <vt:lpstr>Other ESDIS</vt:lpstr>
      <vt:lpstr>JPSS</vt:lpstr>
      <vt:lpstr>JPSS Tool Development</vt:lpstr>
      <vt:lpstr>JPSS Studies</vt:lpstr>
      <vt:lpstr>JPSS other</vt:lpstr>
      <vt:lpstr>Other earth science</vt:lpstr>
      <vt:lpstr>Other</vt:lpstr>
      <vt:lpstr>Support, Maintenance, Quality Assurance, etc.</vt:lpstr>
      <vt:lpstr>User Support </vt:lpstr>
      <vt:lpstr>Tools</vt:lpstr>
      <vt:lpstr>PowerPoint Presentation</vt:lpstr>
      <vt:lpstr>What about languages?</vt:lpstr>
      <vt:lpstr>HDF release activities</vt:lpstr>
      <vt:lpstr>Library and tool releases</vt:lpstr>
      <vt:lpstr>Release schedules</vt:lpstr>
      <vt:lpstr>Platform support</vt:lpstr>
      <vt:lpstr>HDF4 Platforms Supported</vt:lpstr>
      <vt:lpstr>HDF5 Platforms Supported</vt:lpstr>
      <vt:lpstr>Platforms to be dropped</vt:lpstr>
      <vt:lpstr>Platforms/compilers to be added</vt:lpstr>
      <vt:lpstr>HDF5 1.10</vt:lpstr>
      <vt:lpstr>New capabilities in HDF5 1.10</vt:lpstr>
      <vt:lpstr>Concurrent Read/Write File Access</vt:lpstr>
      <vt:lpstr>H5watch tool</vt:lpstr>
      <vt:lpstr>Virtual Dataset</vt:lpstr>
      <vt:lpstr>Collect data one way ….</vt:lpstr>
      <vt:lpstr>Want your users to see the it all together…</vt:lpstr>
      <vt:lpstr>Virtual Dataset</vt:lpstr>
      <vt:lpstr>VDS Example</vt:lpstr>
      <vt:lpstr>Other 1.10 capabilities</vt:lpstr>
      <vt:lpstr>HDF5 1.10.0 Release Timeline</vt:lpstr>
      <vt:lpstr>The HDF business</vt:lpstr>
      <vt:lpstr>Business is booming…</vt:lpstr>
      <vt:lpstr>Business is booming… and busting</vt:lpstr>
      <vt:lpstr>Strategic Options</vt:lpstr>
      <vt:lpstr>Some strategic options</vt:lpstr>
      <vt:lpstr>Some strategic options</vt:lpstr>
      <vt:lpstr>Some strategic options</vt:lpstr>
      <vt:lpstr>HDF Strategic Plan </vt:lpstr>
      <vt:lpstr>Industry and customer themes support HDF growth opportunities</vt:lpstr>
      <vt:lpstr>Industry and customer themes support HDF growth opportunities</vt:lpstr>
      <vt:lpstr>The core opportunity is to simply ‘make HDF easier’</vt:lpstr>
      <vt:lpstr>Specific Strategic Option Themes</vt:lpstr>
      <vt:lpstr>Specific Strategic Option Themes</vt:lpstr>
      <vt:lpstr>Things in the pipeline – baby steps</vt:lpstr>
      <vt:lpstr>Then someday..</vt:lpstr>
      <vt:lpstr>Fully managed data services solutions</vt:lpstr>
      <vt:lpstr>Recommendation:   Create start-up entity to commercialize HDF technologies</vt:lpstr>
      <vt:lpstr>PowerPoint Presentation</vt:lpstr>
      <vt:lpstr>Questions for you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G PLOFCHAN</dc:creator>
  <cp:lastModifiedBy>Hyo-Kyung (Joe) Lee</cp:lastModifiedBy>
  <cp:revision>278</cp:revision>
  <dcterms:modified xsi:type="dcterms:W3CDTF">2015-08-04T14:37:03Z</dcterms:modified>
</cp:coreProperties>
</file>