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6" r:id="rId1"/>
  </p:sldMasterIdLst>
  <p:notesMasterIdLst>
    <p:notesMasterId r:id="rId15"/>
  </p:notesMasterIdLst>
  <p:handoutMasterIdLst>
    <p:handoutMasterId r:id="rId16"/>
  </p:handoutMasterIdLst>
  <p:sldIdLst>
    <p:sldId id="288" r:id="rId2"/>
    <p:sldId id="387" r:id="rId3"/>
    <p:sldId id="384" r:id="rId4"/>
    <p:sldId id="390" r:id="rId5"/>
    <p:sldId id="388" r:id="rId6"/>
    <p:sldId id="389" r:id="rId7"/>
    <p:sldId id="383" r:id="rId8"/>
    <p:sldId id="382" r:id="rId9"/>
    <p:sldId id="392" r:id="rId10"/>
    <p:sldId id="391" r:id="rId11"/>
    <p:sldId id="378" r:id="rId12"/>
    <p:sldId id="379" r:id="rId13"/>
    <p:sldId id="38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78" autoAdjust="0"/>
    <p:restoredTop sz="73034" autoAdjust="0"/>
  </p:normalViewPr>
  <p:slideViewPr>
    <p:cSldViewPr showGuides="1">
      <p:cViewPr>
        <p:scale>
          <a:sx n="90" d="100"/>
          <a:sy n="90" d="100"/>
        </p:scale>
        <p:origin x="32" y="200"/>
      </p:cViewPr>
      <p:guideLst>
        <p:guide orient="horz" pos="2160"/>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7" d="100"/>
        <a:sy n="137"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B6A01C-34C6-7342-9E4B-D4E64201C946}" type="datetimeFigureOut">
              <a:rPr lang="en-US" smtClean="0"/>
              <a:t>7/13/15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D258E5-BDEC-A44D-9C2E-09EBF08CF02F}" type="slidenum">
              <a:rPr lang="en-US" smtClean="0"/>
              <a:t>‹#›</a:t>
            </a:fld>
            <a:endParaRPr lang="en-US"/>
          </a:p>
        </p:txBody>
      </p:sp>
    </p:spTree>
    <p:extLst>
      <p:ext uri="{BB962C8B-B14F-4D97-AF65-F5344CB8AC3E}">
        <p14:creationId xmlns:p14="http://schemas.microsoft.com/office/powerpoint/2010/main" val="33222772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245783-6BE9-4694-A1F6-693F09169B94}" type="datetimeFigureOut">
              <a:rPr lang="en-US" smtClean="0"/>
              <a:pPr/>
              <a:t>7/13/15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24EC39-7544-4C7F-93EE-0C17C74951D0}" type="slidenum">
              <a:rPr lang="en-US" smtClean="0"/>
              <a:pPr/>
              <a:t>‹#›</a:t>
            </a:fld>
            <a:endParaRPr lang="en-US"/>
          </a:p>
        </p:txBody>
      </p:sp>
    </p:spTree>
    <p:extLst>
      <p:ext uri="{BB962C8B-B14F-4D97-AF65-F5344CB8AC3E}">
        <p14:creationId xmlns:p14="http://schemas.microsoft.com/office/powerpoint/2010/main" val="16467678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30932-955E-42E4-A4C0-E99690BFE94C}" type="slidenum">
              <a:rPr lang="en-US"/>
              <a:pPr/>
              <a:t>1</a:t>
            </a:fld>
            <a:endParaRPr lang="en-US"/>
          </a:p>
        </p:txBody>
      </p:sp>
      <p:sp>
        <p:nvSpPr>
          <p:cNvPr id="112642" name="Rectangle 2"/>
          <p:cNvSpPr>
            <a:spLocks noGrp="1" noRot="1" noChangeAspect="1" noChangeArrowheads="1" noTextEdit="1"/>
          </p:cNvSpPr>
          <p:nvPr>
            <p:ph type="sldImg"/>
          </p:nvPr>
        </p:nvSpPr>
        <p:spPr>
          <a:xfrm>
            <a:off x="1139825" y="685800"/>
            <a:ext cx="4572000" cy="3429000"/>
          </a:xfrm>
          <a:ln/>
        </p:spPr>
      </p:sp>
      <p:sp>
        <p:nvSpPr>
          <p:cNvPr id="112643" name="Rectangle 3"/>
          <p:cNvSpPr>
            <a:spLocks noGrp="1" noChangeArrowheads="1"/>
          </p:cNvSpPr>
          <p:nvPr>
            <p:ph type="body" idx="1"/>
          </p:nvPr>
        </p:nvSpPr>
        <p:spPr>
          <a:xfrm>
            <a:off x="913290" y="4343093"/>
            <a:ext cx="5025363" cy="4115721"/>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diverse HDF users who</a:t>
            </a:r>
            <a:r>
              <a:rPr lang="en-US" baseline="0" dirty="0" smtClean="0"/>
              <a:t> have novel solutions to what may be universal or shared challenges. Establishing a stronger user community allows users to leverage others efforts and resources to avoid reinventing the wheel. </a:t>
            </a:r>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Existing community organizations can provide insight and experience to help other entities share their data more efficiently and broadly. Communication about existing</a:t>
            </a:r>
            <a:r>
              <a:rPr lang="en-US" baseline="0" dirty="0" smtClean="0"/>
              <a:t> and developing tools and technologies, conventions and dialects can facilitate broader use and understanding of data, especially across domains.</a:t>
            </a:r>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Agencies provide data in a prescribed format </a:t>
            </a:r>
            <a:r>
              <a:rPr lang="en-US" dirty="0" err="1" smtClean="0"/>
              <a:t>netCDF</a:t>
            </a:r>
            <a:r>
              <a:rPr lang="en-US" dirty="0" smtClean="0"/>
              <a:t>, </a:t>
            </a:r>
            <a:r>
              <a:rPr lang="en-US" dirty="0" smtClean="0"/>
              <a:t>HDF-EOS, HDF4</a:t>
            </a:r>
            <a:r>
              <a:rPr lang="en-US" dirty="0" smtClean="0"/>
              <a:t>/5 through</a:t>
            </a:r>
            <a:r>
              <a:rPr lang="en-US" baseline="0" dirty="0" smtClean="0"/>
              <a:t> </a:t>
            </a:r>
            <a:r>
              <a:rPr lang="en-US" dirty="0" smtClean="0"/>
              <a:t>the distribution</a:t>
            </a:r>
            <a:r>
              <a:rPr lang="en-US" baseline="0" dirty="0" smtClean="0"/>
              <a:t> and archive facilities. User interaction through data distribution, forums and Science working groups</a:t>
            </a:r>
          </a:p>
          <a:p>
            <a:endParaRPr lang="en-US" baseline="0" dirty="0" smtClean="0"/>
          </a:p>
          <a:p>
            <a:r>
              <a:rPr lang="en-US" baseline="0" dirty="0" smtClean="0"/>
              <a:t>Research Facilities provide data but also allow scientists to collect their own data in the facilities. Scientists take their data away in the format provided and then do with it what they want. They may return it to the facility for further distribution to the community. There may or may not be requirements for standards on re-submission</a:t>
            </a:r>
            <a:r>
              <a:rPr lang="en-US" baseline="0" dirty="0" smtClean="0"/>
              <a:t>. Understanding the implications of choices about metadata dialects and requirements can help users improve their data for shared and future use (preservation).</a:t>
            </a:r>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7</a:t>
            </a:fld>
            <a:endParaRPr lang="en-US"/>
          </a:p>
        </p:txBody>
      </p:sp>
    </p:spTree>
    <p:extLst>
      <p:ext uri="{BB962C8B-B14F-4D97-AF65-F5344CB8AC3E}">
        <p14:creationId xmlns:p14="http://schemas.microsoft.com/office/powerpoint/2010/main" val="3173290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7926" name="Picture 2086" descr="hdf_7ppt"/>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sp>
        <p:nvSpPr>
          <p:cNvPr id="37890" name="Rectangle 2050"/>
          <p:cNvSpPr>
            <a:spLocks noGrp="1" noChangeArrowheads="1"/>
          </p:cNvSpPr>
          <p:nvPr>
            <p:ph type="ctrTitle"/>
          </p:nvPr>
        </p:nvSpPr>
        <p:spPr>
          <a:xfrm>
            <a:off x="685800" y="2209800"/>
            <a:ext cx="7772400" cy="2057400"/>
          </a:xfrm>
        </p:spPr>
        <p:txBody>
          <a:bodyPr anchor="t"/>
          <a:lstStyle>
            <a:lvl1pPr>
              <a:defRPr sz="4800" baseline="0"/>
            </a:lvl1pPr>
          </a:lstStyle>
          <a:p>
            <a:r>
              <a:rPr lang="en-US" dirty="0"/>
              <a:t>Click to edit Master title style</a:t>
            </a:r>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vl1pPr>
          </a:lstStyle>
          <a:p>
            <a:r>
              <a:rPr lang="en-US" dirty="0"/>
              <a:t>Click to edit Master subtitle style</a:t>
            </a:r>
          </a:p>
        </p:txBody>
      </p:sp>
      <p:sp>
        <p:nvSpPr>
          <p:cNvPr id="37904" name="Rectangle 2064"/>
          <p:cNvSpPr>
            <a:spLocks noGrp="1" noChangeArrowheads="1"/>
          </p:cNvSpPr>
          <p:nvPr>
            <p:ph type="dt" sz="half" idx="2"/>
          </p:nvPr>
        </p:nvSpPr>
        <p:spPr>
          <a:xfrm>
            <a:off x="304800" y="6629400"/>
            <a:ext cx="1752600" cy="228600"/>
          </a:xfrm>
        </p:spPr>
        <p:txBody>
          <a:bodyPr/>
          <a:lstStyle>
            <a:lvl1pPr>
              <a:defRPr/>
            </a:lvl1pPr>
          </a:lstStyle>
          <a:p>
            <a:r>
              <a:rPr lang="en-US" smtClean="0"/>
              <a:t>October 15-18, 2008</a:t>
            </a:r>
            <a:endParaRPr lang="en-US" dirty="0"/>
          </a:p>
        </p:txBody>
      </p:sp>
      <p:sp>
        <p:nvSpPr>
          <p:cNvPr id="37905" name="Rectangle 2065"/>
          <p:cNvSpPr>
            <a:spLocks noGrp="1" noChangeArrowheads="1"/>
          </p:cNvSpPr>
          <p:nvPr>
            <p:ph type="ftr" sz="quarter" idx="3"/>
          </p:nvPr>
        </p:nvSpPr>
        <p:spPr/>
        <p:txBody>
          <a:bodyPr/>
          <a:lstStyle>
            <a:lvl1pPr>
              <a:defRPr/>
            </a:lvl1pPr>
          </a:lstStyle>
          <a:p>
            <a:r>
              <a:rPr lang="en-US" smtClean="0"/>
              <a:t>Workshop Name (edit footer to change)</a:t>
            </a:r>
            <a:endParaRPr lang="en-US" dirty="0"/>
          </a:p>
        </p:txBody>
      </p:sp>
      <p:sp>
        <p:nvSpPr>
          <p:cNvPr id="37906" name="Rectangle 2066"/>
          <p:cNvSpPr>
            <a:spLocks noGrp="1" noChangeArrowheads="1"/>
          </p:cNvSpPr>
          <p:nvPr>
            <p:ph type="sldNum" sz="quarter" idx="4"/>
          </p:nvPr>
        </p:nvSpPr>
        <p:spPr/>
        <p:txBody>
          <a:bodyPr/>
          <a:lstStyle>
            <a:lvl1pPr>
              <a:defRPr/>
            </a:lvl1pPr>
          </a:lstStyle>
          <a:p>
            <a:fld id="{B9A296CE-074A-4235-9897-F1B252B6FB18}" type="slidenum">
              <a:rPr lang="en-US"/>
              <a:pPr/>
              <a:t>‹#›</a:t>
            </a:fld>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dissolve">
                                      <p:cBhvr>
                                        <p:cTn id="7" dur="500"/>
                                        <p:tgtEl>
                                          <p:spTgt spid="3789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7891">
                                            <p:txEl>
                                              <p:pRg st="0" end="0"/>
                                            </p:txEl>
                                          </p:spTgt>
                                        </p:tgtEl>
                                        <p:attrNameLst>
                                          <p:attrName>style.visibility</p:attrName>
                                        </p:attrNameLst>
                                      </p:cBhvr>
                                      <p:to>
                                        <p:strVal val="visible"/>
                                      </p:to>
                                    </p:set>
                                    <p:animEffect transition="in" filter="dissolve">
                                      <p:cBhvr>
                                        <p:cTn id="11" dur="500"/>
                                        <p:tgtEl>
                                          <p:spTgt spid="378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build="p" autoUpdateAnimBg="0" advAuto="0">
        <p:tmplLst>
          <p:tmpl lvl="1">
            <p:tnLst>
              <p:par>
                <p:cTn xmlns:p14="http://schemas.microsoft.com/office/powerpoint/2010/main" presetID="9" presetClass="entr" presetSubtype="0" fill="hold" nodeType="afterEffect">
                  <p:stCondLst>
                    <p:cond delay="0"/>
                  </p:stCondLst>
                  <p:childTnLst>
                    <p:set>
                      <p:cBhvr>
                        <p:cTn dur="1" fill="hold">
                          <p:stCondLst>
                            <p:cond delay="0"/>
                          </p:stCondLst>
                        </p:cTn>
                        <p:tgtEl>
                          <p:spTgt spid="37891"/>
                        </p:tgtEl>
                        <p:attrNameLst>
                          <p:attrName>style.visibility</p:attrName>
                        </p:attrNameLst>
                      </p:cBhvr>
                      <p:to>
                        <p:strVal val="visible"/>
                      </p:to>
                    </p:set>
                    <p:animEffect transition="in" filter="dissolve">
                      <p:cBhvr>
                        <p:cTn dur="500"/>
                        <p:tgtEl>
                          <p:spTgt spid="37891"/>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2819400"/>
            <a:ext cx="7010400" cy="533400"/>
          </a:xfrm>
        </p:spPr>
        <p:txBody>
          <a:bodyPr anchor="ctr"/>
          <a:lstStyle>
            <a:lvl1pPr>
              <a:defRPr sz="3600" b="1"/>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304800" y="6629400"/>
            <a:ext cx="1676400" cy="228600"/>
          </a:xfrm>
        </p:spPr>
        <p:txBody>
          <a:bodyPr/>
          <a:lstStyle/>
          <a:p>
            <a:r>
              <a:rPr lang="en-US" smtClean="0"/>
              <a:t>October 15-18, 2008</a:t>
            </a:r>
            <a:endParaRPr lang="en-US" dirty="0"/>
          </a:p>
        </p:txBody>
      </p:sp>
      <p:sp>
        <p:nvSpPr>
          <p:cNvPr id="4" name="Footer Placeholder 3"/>
          <p:cNvSpPr>
            <a:spLocks noGrp="1"/>
          </p:cNvSpPr>
          <p:nvPr>
            <p:ph type="ftr" sz="quarter" idx="11"/>
          </p:nvPr>
        </p:nvSpPr>
        <p:spPr/>
        <p:txBody>
          <a:bodyPr/>
          <a:lstStyle/>
          <a:p>
            <a:r>
              <a:rPr lang="en-US" smtClean="0"/>
              <a:t>Workshop Name (edit footer to change)</a:t>
            </a:r>
            <a:endParaRPr lang="en-US" dirty="0"/>
          </a:p>
        </p:txBody>
      </p:sp>
      <p:sp>
        <p:nvSpPr>
          <p:cNvPr id="5" name="Slide Number Placeholder 4"/>
          <p:cNvSpPr>
            <a:spLocks noGrp="1"/>
          </p:cNvSpPr>
          <p:nvPr>
            <p:ph type="sldNum" sz="quarter" idx="12"/>
          </p:nvPr>
        </p:nvSpPr>
        <p:spPr/>
        <p:txBody>
          <a:bodyPr/>
          <a:lstStyle/>
          <a:p>
            <a:fld id="{66990693-FCA4-456D-B0D1-1E6BC96D0376}" type="slidenum">
              <a:rPr lang="en-US" smtClean="0"/>
              <a:pPr/>
              <a:t>‹#›</a:t>
            </a:fld>
            <a:endParaRPr lang="en-US"/>
          </a:p>
        </p:txBody>
      </p:sp>
    </p:spTree>
  </p:cSld>
  <p:clrMapOvr>
    <a:masterClrMapping/>
  </p:clrMapOvr>
  <p:transition xmlns:p14="http://schemas.microsoft.com/office/powerpoint/2010/mai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4800" y="6629400"/>
            <a:ext cx="1676400" cy="228600"/>
          </a:xfrm>
        </p:spPr>
        <p:txBody>
          <a:bodyPr/>
          <a:lstStyle>
            <a:lvl1pPr>
              <a:defRPr/>
            </a:lvl1pPr>
          </a:lstStyle>
          <a:p>
            <a:r>
              <a:rPr lang="en-US" smtClean="0"/>
              <a:t>October 15-18, 2008</a:t>
            </a:r>
            <a:endParaRPr lang="en-US" dirty="0"/>
          </a:p>
        </p:txBody>
      </p:sp>
      <p:sp>
        <p:nvSpPr>
          <p:cNvPr id="6" name="Footer Placeholder 5"/>
          <p:cNvSpPr>
            <a:spLocks noGrp="1"/>
          </p:cNvSpPr>
          <p:nvPr>
            <p:ph type="ftr" sz="quarter" idx="11"/>
          </p:nvPr>
        </p:nvSpPr>
        <p:spPr/>
        <p:txBody>
          <a:bodyPr/>
          <a:lstStyle>
            <a:lvl1pPr>
              <a:defRPr/>
            </a:lvl1pPr>
          </a:lstStyle>
          <a:p>
            <a:r>
              <a:rPr lang="en-US" smtClean="0"/>
              <a:t>Workshop Name (edit footer to change)</a:t>
            </a:r>
            <a:endParaRPr lang="en-US" dirty="0"/>
          </a:p>
        </p:txBody>
      </p:sp>
      <p:sp>
        <p:nvSpPr>
          <p:cNvPr id="7" name="Slide Number Placeholder 6"/>
          <p:cNvSpPr>
            <a:spLocks noGrp="1"/>
          </p:cNvSpPr>
          <p:nvPr>
            <p:ph type="sldNum" sz="quarter" idx="12"/>
          </p:nvPr>
        </p:nvSpPr>
        <p:spPr/>
        <p:txBody>
          <a:bodyPr/>
          <a:lstStyle>
            <a:lvl1pPr>
              <a:defRPr/>
            </a:lvl1pPr>
          </a:lstStyle>
          <a:p>
            <a:fld id="{E6E2BE39-D6F0-4B70-B47C-2166E0E553D2}" type="slidenum">
              <a:rPr lang="en-US"/>
              <a:pPr/>
              <a:t>‹#›</a:t>
            </a:fld>
            <a:endParaRPr lang="en-US"/>
          </a:p>
        </p:txBody>
      </p:sp>
    </p:spTree>
  </p:cSld>
  <p:clrMapOvr>
    <a:masterClrMapping/>
  </p:clrMapOvr>
  <p:transition xmlns:p14="http://schemas.microsoft.com/office/powerpoint/2010/mai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304800" y="6629400"/>
            <a:ext cx="1676400" cy="228600"/>
          </a:xfrm>
        </p:spPr>
        <p:txBody>
          <a:bodyPr/>
          <a:lstStyle>
            <a:lvl1pPr>
              <a:defRPr/>
            </a:lvl1pPr>
          </a:lstStyle>
          <a:p>
            <a:r>
              <a:rPr lang="en-US" smtClean="0"/>
              <a:t>October 15-18, 2008</a:t>
            </a:r>
            <a:endParaRPr lang="en-US" dirty="0"/>
          </a:p>
        </p:txBody>
      </p:sp>
      <p:sp>
        <p:nvSpPr>
          <p:cNvPr id="4" name="Footer Placeholder 3"/>
          <p:cNvSpPr>
            <a:spLocks noGrp="1"/>
          </p:cNvSpPr>
          <p:nvPr>
            <p:ph type="ftr" sz="quarter" idx="11"/>
          </p:nvPr>
        </p:nvSpPr>
        <p:spPr/>
        <p:txBody>
          <a:bodyPr/>
          <a:lstStyle>
            <a:lvl1pPr>
              <a:defRPr/>
            </a:lvl1pPr>
          </a:lstStyle>
          <a:p>
            <a:r>
              <a:rPr lang="en-US" smtClean="0"/>
              <a:t>Workshop Name (edit footer to change)</a:t>
            </a:r>
            <a:endParaRPr lang="en-US" dirty="0"/>
          </a:p>
        </p:txBody>
      </p:sp>
      <p:sp>
        <p:nvSpPr>
          <p:cNvPr id="5" name="Slide Number Placeholder 4"/>
          <p:cNvSpPr>
            <a:spLocks noGrp="1"/>
          </p:cNvSpPr>
          <p:nvPr>
            <p:ph type="sldNum" sz="quarter" idx="12"/>
          </p:nvPr>
        </p:nvSpPr>
        <p:spPr/>
        <p:txBody>
          <a:bodyPr/>
          <a:lstStyle>
            <a:lvl1pPr>
              <a:defRPr/>
            </a:lvl1pPr>
          </a:lstStyle>
          <a:p>
            <a:fld id="{00A2B324-5D90-4399-9765-5D55AF61633A}" type="slidenum">
              <a:rPr lang="en-US"/>
              <a:pPr/>
              <a:t>‹#›</a:t>
            </a:fld>
            <a:endParaRPr lang="en-US"/>
          </a:p>
        </p:txBody>
      </p:sp>
    </p:spTree>
  </p:cSld>
  <p:clrMapOvr>
    <a:masterClrMapping/>
  </p:clrMapOvr>
  <p:transition xmlns:p14="http://schemas.microsoft.com/office/powerpoint/2010/mai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October 15-18, 2008</a:t>
            </a:r>
            <a:endParaRPr lang="en-US" dirty="0"/>
          </a:p>
        </p:txBody>
      </p:sp>
      <p:sp>
        <p:nvSpPr>
          <p:cNvPr id="5" name="Slide Number Placeholder 4"/>
          <p:cNvSpPr>
            <a:spLocks noGrp="1"/>
          </p:cNvSpPr>
          <p:nvPr>
            <p:ph type="sldNum" sz="quarter" idx="11"/>
          </p:nvPr>
        </p:nvSpPr>
        <p:spPr/>
        <p:txBody>
          <a:bodyPr/>
          <a:lstStyle/>
          <a:p>
            <a:fld id="{66990693-FCA4-456D-B0D1-1E6BC96D0376}" type="slidenum">
              <a:rPr lang="en-US" smtClean="0"/>
              <a:pPr/>
              <a:t>‹#›</a:t>
            </a:fld>
            <a:endParaRPr lang="en-US"/>
          </a:p>
        </p:txBody>
      </p:sp>
      <p:sp>
        <p:nvSpPr>
          <p:cNvPr id="6" name="Footer Placeholder 5"/>
          <p:cNvSpPr>
            <a:spLocks noGrp="1"/>
          </p:cNvSpPr>
          <p:nvPr>
            <p:ph type="ftr" sz="quarter" idx="12"/>
          </p:nvPr>
        </p:nvSpPr>
        <p:spPr/>
        <p:txBody>
          <a:bodyPr/>
          <a:lstStyle/>
          <a:p>
            <a:r>
              <a:rPr lang="en-US" smtClean="0"/>
              <a:t>Workshop Name (edit footer to change)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October 15-18, 2008</a:t>
            </a:r>
            <a:endParaRPr lang="en-US"/>
          </a:p>
        </p:txBody>
      </p:sp>
      <p:sp>
        <p:nvSpPr>
          <p:cNvPr id="5" name="Footer Placeholder 4"/>
          <p:cNvSpPr>
            <a:spLocks noGrp="1"/>
          </p:cNvSpPr>
          <p:nvPr>
            <p:ph type="ftr" sz="quarter" idx="11"/>
          </p:nvPr>
        </p:nvSpPr>
        <p:spPr/>
        <p:txBody>
          <a:bodyPr/>
          <a:lstStyle>
            <a:lvl1pPr>
              <a:defRPr/>
            </a:lvl1pPr>
          </a:lstStyle>
          <a:p>
            <a:r>
              <a:rPr lang="en-US" smtClean="0"/>
              <a:t>Workshop Name (edit footer to change)</a:t>
            </a:r>
            <a:endParaRPr lang="en-US"/>
          </a:p>
        </p:txBody>
      </p:sp>
      <p:sp>
        <p:nvSpPr>
          <p:cNvPr id="6" name="Slide Number Placeholder 5"/>
          <p:cNvSpPr>
            <a:spLocks noGrp="1"/>
          </p:cNvSpPr>
          <p:nvPr>
            <p:ph type="sldNum" sz="quarter" idx="12"/>
          </p:nvPr>
        </p:nvSpPr>
        <p:spPr/>
        <p:txBody>
          <a:bodyPr/>
          <a:lstStyle>
            <a:lvl1pPr>
              <a:defRPr/>
            </a:lvl1pPr>
          </a:lstStyle>
          <a:p>
            <a:fld id="{99AE129A-8A4A-4680-9167-74CE7C7BB012}" type="slidenum">
              <a:rPr lang="en-US"/>
              <a:pPr/>
              <a:t>‹#›</a:t>
            </a:fld>
            <a:endParaRPr lang="en-US"/>
          </a:p>
        </p:txBody>
      </p:sp>
    </p:spTree>
  </p:cSld>
  <p:clrMapOvr>
    <a:masterClrMapping/>
  </p:clrMapOvr>
  <p:transition xmlns:p14="http://schemas.microsoft.com/office/powerpoint/2010/mai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October 15-18, 2008</a:t>
            </a:r>
            <a:endParaRPr lang="en-US" dirty="0"/>
          </a:p>
        </p:txBody>
      </p:sp>
      <p:sp>
        <p:nvSpPr>
          <p:cNvPr id="6" name="Footer Placeholder 5"/>
          <p:cNvSpPr>
            <a:spLocks noGrp="1"/>
          </p:cNvSpPr>
          <p:nvPr>
            <p:ph type="ftr" sz="quarter" idx="11"/>
          </p:nvPr>
        </p:nvSpPr>
        <p:spPr/>
        <p:txBody>
          <a:bodyPr/>
          <a:lstStyle>
            <a:lvl1pPr>
              <a:defRPr/>
            </a:lvl1pPr>
          </a:lstStyle>
          <a:p>
            <a:r>
              <a:rPr lang="en-US" smtClean="0"/>
              <a:t>Workshop Name (edit footer to change)</a:t>
            </a:r>
            <a:endParaRPr lang="en-US" dirty="0"/>
          </a:p>
        </p:txBody>
      </p:sp>
      <p:sp>
        <p:nvSpPr>
          <p:cNvPr id="7" name="Slide Number Placeholder 6"/>
          <p:cNvSpPr>
            <a:spLocks noGrp="1"/>
          </p:cNvSpPr>
          <p:nvPr>
            <p:ph type="sldNum" sz="quarter" idx="12"/>
          </p:nvPr>
        </p:nvSpPr>
        <p:spPr/>
        <p:txBody>
          <a:bodyPr/>
          <a:lstStyle>
            <a:lvl1pPr>
              <a:defRPr/>
            </a:lvl1pPr>
          </a:lstStyle>
          <a:p>
            <a:fld id="{D52F9BD7-B4CC-49F1-830D-09E4505864BD}" type="slidenum">
              <a:rPr lang="en-US"/>
              <a:pPr/>
              <a:t>‹#›</a:t>
            </a:fld>
            <a:endParaRPr lang="en-US"/>
          </a:p>
        </p:txBody>
      </p:sp>
    </p:spTree>
  </p:cSld>
  <p:clrMapOvr>
    <a:masterClrMapping/>
  </p:clrMapOvr>
  <p:transition xmlns:p14="http://schemas.microsoft.com/office/powerpoint/2010/mai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October 15-18, 2008</a:t>
            </a:r>
            <a:endParaRPr lang="en-US"/>
          </a:p>
        </p:txBody>
      </p:sp>
      <p:sp>
        <p:nvSpPr>
          <p:cNvPr id="3" name="Footer Placeholder 2"/>
          <p:cNvSpPr>
            <a:spLocks noGrp="1"/>
          </p:cNvSpPr>
          <p:nvPr>
            <p:ph type="ftr" sz="quarter" idx="11"/>
          </p:nvPr>
        </p:nvSpPr>
        <p:spPr/>
        <p:txBody>
          <a:bodyPr/>
          <a:lstStyle/>
          <a:p>
            <a:r>
              <a:rPr lang="en-US" smtClean="0"/>
              <a:t>Workshop Name (edit footer to change)</a:t>
            </a:r>
            <a:endParaRPr lang="en-US"/>
          </a:p>
        </p:txBody>
      </p:sp>
      <p:sp>
        <p:nvSpPr>
          <p:cNvPr id="4" name="Slide Number Placeholder 3"/>
          <p:cNvSpPr>
            <a:spLocks noGrp="1"/>
          </p:cNvSpPr>
          <p:nvPr>
            <p:ph type="sldNum" sz="quarter" idx="12"/>
          </p:nvPr>
        </p:nvSpPr>
        <p:spPr/>
        <p:txBody>
          <a:bodyPr/>
          <a:lstStyle/>
          <a:p>
            <a:fld id="{CFAB0AC5-2C9C-7A4A-9E50-5B6CBF3F220F}" type="slidenum">
              <a:rPr lang="en-US" smtClean="0"/>
              <a:t>‹#›</a:t>
            </a:fld>
            <a:endParaRPr lang="en-US"/>
          </a:p>
        </p:txBody>
      </p:sp>
    </p:spTree>
    <p:extLst>
      <p:ext uri="{BB962C8B-B14F-4D97-AF65-F5344CB8AC3E}">
        <p14:creationId xmlns:p14="http://schemas.microsoft.com/office/powerpoint/2010/main" val="30412660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image" Target="../media/image2.jpeg"/><Relationship Id="rId12"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6896" name="Picture 1056" descr="hdf_no_banner_white"/>
          <p:cNvPicPr>
            <a:picLocks noChangeAspect="1" noChangeArrowheads="1"/>
          </p:cNvPicPr>
          <p:nvPr userDrawn="1"/>
        </p:nvPicPr>
        <p:blipFill>
          <a:blip r:embed="rId10"/>
          <a:srcRect/>
          <a:stretch>
            <a:fillRect/>
          </a:stretch>
        </p:blipFill>
        <p:spPr bwMode="auto">
          <a:xfrm>
            <a:off x="0" y="0"/>
            <a:ext cx="9144000" cy="6858000"/>
          </a:xfrm>
          <a:prstGeom prst="rect">
            <a:avLst/>
          </a:prstGeom>
          <a:noFill/>
        </p:spPr>
      </p:pic>
      <p:sp>
        <p:nvSpPr>
          <p:cNvPr id="3686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36890" name="Picture 1050" descr="hdf 0line"/>
          <p:cNvPicPr>
            <a:picLocks noChangeArrowheads="1"/>
          </p:cNvPicPr>
          <p:nvPr userDrawn="1"/>
        </p:nvPicPr>
        <p:blipFill>
          <a:blip r:embed="rId11"/>
          <a:srcRect/>
          <a:stretch>
            <a:fillRect/>
          </a:stretch>
        </p:blipFill>
        <p:spPr bwMode="auto">
          <a:xfrm>
            <a:off x="0" y="762000"/>
            <a:ext cx="9144000" cy="76200"/>
          </a:xfrm>
          <a:prstGeom prst="rect">
            <a:avLst/>
          </a:prstGeom>
          <a:noFill/>
        </p:spPr>
      </p:pic>
      <p:pic>
        <p:nvPicPr>
          <p:cNvPr id="36891" name="Picture 1051" descr="hdf bluegreenotxt"/>
          <p:cNvPicPr>
            <a:picLocks noChangeAspect="1" noChangeArrowheads="1"/>
          </p:cNvPicPr>
          <p:nvPr userDrawn="1"/>
        </p:nvPicPr>
        <p:blipFill>
          <a:blip r:embed="rId12" cstate="print">
            <a:clrChange>
              <a:clrFrom>
                <a:srgbClr val="FFFFFF"/>
              </a:clrFrom>
              <a:clrTo>
                <a:srgbClr val="FFFFFF">
                  <a:alpha val="0"/>
                </a:srgbClr>
              </a:clrTo>
            </a:clrChange>
          </a:blip>
          <a:srcRect/>
          <a:stretch>
            <a:fillRect/>
          </a:stretch>
        </p:blipFill>
        <p:spPr bwMode="auto">
          <a:xfrm>
            <a:off x="304800" y="152400"/>
            <a:ext cx="838200" cy="460375"/>
          </a:xfrm>
          <a:prstGeom prst="rect">
            <a:avLst/>
          </a:prstGeom>
          <a:noFill/>
          <a:ln w="9525">
            <a:noFill/>
            <a:miter lim="800000"/>
            <a:headEnd/>
            <a:tailEnd/>
          </a:ln>
        </p:spPr>
      </p:pic>
      <p:sp>
        <p:nvSpPr>
          <p:cNvPr id="36866"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6893" name="Rectangle 1053"/>
          <p:cNvSpPr>
            <a:spLocks noGrp="1" noChangeArrowheads="1"/>
          </p:cNvSpPr>
          <p:nvPr>
            <p:ph type="dt" sz="half" idx="2"/>
          </p:nvPr>
        </p:nvSpPr>
        <p:spPr bwMode="auto">
          <a:xfrm>
            <a:off x="304800" y="6629400"/>
            <a:ext cx="1676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solidFill>
                  <a:schemeClr val="bg1"/>
                </a:solidFill>
                <a:latin typeface="+mn-lt"/>
              </a:defRPr>
            </a:lvl1pPr>
          </a:lstStyle>
          <a:p>
            <a:r>
              <a:rPr lang="en-US" smtClean="0"/>
              <a:t>October 15-18, 2008</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1">
                <a:solidFill>
                  <a:schemeClr val="bg1"/>
                </a:solidFill>
                <a:latin typeface="+mn-lt"/>
              </a:defRPr>
            </a:lvl1pPr>
          </a:lstStyle>
          <a:p>
            <a:r>
              <a:rPr lang="en-US" smtClean="0"/>
              <a:t>Workshop Name (edit footer to change)</a:t>
            </a:r>
            <a:endParaRPr lang="en-US" dirty="0"/>
          </a:p>
        </p:txBody>
      </p:sp>
      <p:sp>
        <p:nvSpPr>
          <p:cNvPr id="36895" name="Rectangle 1055"/>
          <p:cNvSpPr>
            <a:spLocks noGrp="1" noChangeArrowheads="1"/>
          </p:cNvSpPr>
          <p:nvPr>
            <p:ph type="sldNum" sz="quarter" idx="4"/>
          </p:nvPr>
        </p:nvSpPr>
        <p:spPr bwMode="auto">
          <a:xfrm>
            <a:off x="6781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1">
                <a:solidFill>
                  <a:schemeClr val="bg1"/>
                </a:solidFill>
                <a:latin typeface="+mn-lt"/>
              </a:defRPr>
            </a:lvl1pPr>
          </a:lstStyle>
          <a:p>
            <a:fld id="{66990693-FCA4-456D-B0D1-1E6BC96D037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715" r:id="rId2"/>
    <p:sldLayoutId id="2147483690" r:id="rId3"/>
    <p:sldLayoutId id="2147483692" r:id="rId4"/>
    <p:sldLayoutId id="2147483712" r:id="rId5"/>
    <p:sldLayoutId id="2147483713" r:id="rId6"/>
    <p:sldLayoutId id="2147483714" r:id="rId7"/>
    <p:sldLayoutId id="2147483716" r:id="rId8"/>
  </p:sldLayoutIdLst>
  <p:transition xmlns:p14="http://schemas.microsoft.com/office/powerpoint/2010/main" spd="med">
    <p:wipe dir="d"/>
  </p:transition>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3200" b="0">
          <a:solidFill>
            <a:srgbClr val="000000"/>
          </a:solidFill>
          <a:latin typeface="+mj-lt"/>
          <a:ea typeface="+mj-ea"/>
          <a:cs typeface="+mj-cs"/>
        </a:defRPr>
      </a:lvl1pPr>
      <a:lvl2pPr algn="ctr" rtl="0" fontAlgn="base">
        <a:spcBef>
          <a:spcPct val="0"/>
        </a:spcBef>
        <a:spcAft>
          <a:spcPct val="0"/>
        </a:spcAft>
        <a:defRPr sz="3600">
          <a:solidFill>
            <a:srgbClr val="000000"/>
          </a:solidFill>
          <a:latin typeface="Arial" charset="0"/>
        </a:defRPr>
      </a:lvl2pPr>
      <a:lvl3pPr algn="ctr" rtl="0" fontAlgn="base">
        <a:spcBef>
          <a:spcPct val="0"/>
        </a:spcBef>
        <a:spcAft>
          <a:spcPct val="0"/>
        </a:spcAft>
        <a:defRPr sz="3600">
          <a:solidFill>
            <a:srgbClr val="000000"/>
          </a:solidFill>
          <a:latin typeface="Arial" charset="0"/>
        </a:defRPr>
      </a:lvl3pPr>
      <a:lvl4pPr algn="ctr" rtl="0" fontAlgn="base">
        <a:spcBef>
          <a:spcPct val="0"/>
        </a:spcBef>
        <a:spcAft>
          <a:spcPct val="0"/>
        </a:spcAft>
        <a:defRPr sz="3600">
          <a:solidFill>
            <a:srgbClr val="000000"/>
          </a:solidFill>
          <a:latin typeface="Arial" charset="0"/>
        </a:defRPr>
      </a:lvl4pPr>
      <a:lvl5pPr algn="ctr" rtl="0" fontAlgn="base">
        <a:spcBef>
          <a:spcPct val="0"/>
        </a:spcBef>
        <a:spcAft>
          <a:spcPct val="0"/>
        </a:spcAft>
        <a:defRPr sz="3600">
          <a:solidFill>
            <a:srgbClr val="000000"/>
          </a:solidFill>
          <a:latin typeface="Arial" charset="0"/>
        </a:defRPr>
      </a:lvl5pPr>
      <a:lvl6pPr marL="457200" algn="ctr" rtl="0" fontAlgn="base">
        <a:spcBef>
          <a:spcPct val="0"/>
        </a:spcBef>
        <a:spcAft>
          <a:spcPct val="0"/>
        </a:spcAft>
        <a:defRPr sz="3600">
          <a:solidFill>
            <a:srgbClr val="000000"/>
          </a:solidFill>
          <a:latin typeface="Arial" charset="0"/>
        </a:defRPr>
      </a:lvl6pPr>
      <a:lvl7pPr marL="914400" algn="ctr" rtl="0" fontAlgn="base">
        <a:spcBef>
          <a:spcPct val="0"/>
        </a:spcBef>
        <a:spcAft>
          <a:spcPct val="0"/>
        </a:spcAft>
        <a:defRPr sz="3600">
          <a:solidFill>
            <a:srgbClr val="000000"/>
          </a:solidFill>
          <a:latin typeface="Arial" charset="0"/>
        </a:defRPr>
      </a:lvl7pPr>
      <a:lvl8pPr marL="1371600" algn="ctr" rtl="0" fontAlgn="base">
        <a:spcBef>
          <a:spcPct val="0"/>
        </a:spcBef>
        <a:spcAft>
          <a:spcPct val="0"/>
        </a:spcAft>
        <a:defRPr sz="3600">
          <a:solidFill>
            <a:srgbClr val="000000"/>
          </a:solidFill>
          <a:latin typeface="Arial" charset="0"/>
        </a:defRPr>
      </a:lvl8pPr>
      <a:lvl9pPr marL="1828800" algn="ctr" rtl="0" fontAlgn="base">
        <a:spcBef>
          <a:spcPct val="0"/>
        </a:spcBef>
        <a:spcAft>
          <a:spcPct val="0"/>
        </a:spcAft>
        <a:defRPr sz="3600">
          <a:solidFill>
            <a:srgbClr val="000000"/>
          </a:solidFill>
          <a:latin typeface="Arial" charset="0"/>
        </a:defRPr>
      </a:lvl9pPr>
    </p:titleStyle>
    <p:bodyStyle>
      <a:lvl1pPr marL="342900" indent="-342900" algn="l" rtl="0" fontAlgn="base">
        <a:spcBef>
          <a:spcPct val="20000"/>
        </a:spcBef>
        <a:spcAft>
          <a:spcPct val="0"/>
        </a:spcAft>
        <a:buClr>
          <a:schemeClr val="tx1"/>
        </a:buClr>
        <a:buChar char="•"/>
        <a:defRPr sz="2800">
          <a:solidFill>
            <a:srgbClr val="000000"/>
          </a:solidFill>
          <a:latin typeface="+mn-lt"/>
          <a:ea typeface="+mn-ea"/>
          <a:cs typeface="+mn-cs"/>
        </a:defRPr>
      </a:lvl1pPr>
      <a:lvl2pPr marL="742950" indent="-285750" algn="l" rtl="0" fontAlgn="base">
        <a:spcBef>
          <a:spcPct val="20000"/>
        </a:spcBef>
        <a:spcAft>
          <a:spcPct val="0"/>
        </a:spcAft>
        <a:buClr>
          <a:schemeClr val="tx1"/>
        </a:buClr>
        <a:buFont typeface="Symbol" pitchFamily="18" charset="2"/>
        <a:buChar char="-"/>
        <a:defRPr sz="2600">
          <a:solidFill>
            <a:srgbClr val="000000"/>
          </a:solidFill>
          <a:latin typeface="+mn-lt"/>
        </a:defRPr>
      </a:lvl2pPr>
      <a:lvl3pPr marL="1143000" indent="-228600" algn="l" rtl="0" fontAlgn="base">
        <a:spcBef>
          <a:spcPct val="20000"/>
        </a:spcBef>
        <a:spcAft>
          <a:spcPct val="0"/>
        </a:spcAft>
        <a:buClr>
          <a:schemeClr val="tx1"/>
        </a:buClr>
        <a:buChar char="•"/>
        <a:defRPr sz="2400">
          <a:solidFill>
            <a:srgbClr val="000000"/>
          </a:solidFill>
          <a:latin typeface="+mn-lt"/>
        </a:defRPr>
      </a:lvl3pPr>
      <a:lvl4pPr marL="1600200" indent="-228600" algn="l" rtl="0" fontAlgn="base">
        <a:spcBef>
          <a:spcPct val="20000"/>
        </a:spcBef>
        <a:spcAft>
          <a:spcPct val="0"/>
        </a:spcAft>
        <a:buClr>
          <a:schemeClr val="tx1"/>
        </a:buClr>
        <a:buChar char="•"/>
        <a:defRPr sz="2000">
          <a:solidFill>
            <a:srgbClr val="000000"/>
          </a:solidFill>
          <a:latin typeface="+mn-lt"/>
        </a:defRPr>
      </a:lvl4pPr>
      <a:lvl5pPr marL="2057400" indent="-228600" algn="l" rtl="0" fontAlgn="base">
        <a:spcBef>
          <a:spcPct val="20000"/>
        </a:spcBef>
        <a:spcAft>
          <a:spcPct val="0"/>
        </a:spcAft>
        <a:buClr>
          <a:schemeClr val="tx1"/>
        </a:buClr>
        <a:buChar char="•"/>
        <a:defRPr sz="2000">
          <a:solidFill>
            <a:srgbClr val="000000"/>
          </a:solidFill>
          <a:latin typeface="+mn-lt"/>
        </a:defRPr>
      </a:lvl5pPr>
      <a:lvl6pPr marL="2514600" indent="-228600" algn="l" rtl="0" fontAlgn="base">
        <a:spcBef>
          <a:spcPct val="20000"/>
        </a:spcBef>
        <a:spcAft>
          <a:spcPct val="0"/>
        </a:spcAft>
        <a:buClr>
          <a:schemeClr val="tx1"/>
        </a:buClr>
        <a:buChar char="•"/>
        <a:defRPr sz="2000">
          <a:solidFill>
            <a:srgbClr val="000000"/>
          </a:solidFill>
          <a:latin typeface="+mn-lt"/>
        </a:defRPr>
      </a:lvl6pPr>
      <a:lvl7pPr marL="2971800" indent="-228600" algn="l" rtl="0" fontAlgn="base">
        <a:spcBef>
          <a:spcPct val="20000"/>
        </a:spcBef>
        <a:spcAft>
          <a:spcPct val="0"/>
        </a:spcAft>
        <a:buClr>
          <a:schemeClr val="tx1"/>
        </a:buClr>
        <a:buChar char="•"/>
        <a:defRPr sz="2000">
          <a:solidFill>
            <a:srgbClr val="000000"/>
          </a:solidFill>
          <a:latin typeface="+mn-lt"/>
        </a:defRPr>
      </a:lvl7pPr>
      <a:lvl8pPr marL="3429000" indent="-228600" algn="l" rtl="0" fontAlgn="base">
        <a:spcBef>
          <a:spcPct val="20000"/>
        </a:spcBef>
        <a:spcAft>
          <a:spcPct val="0"/>
        </a:spcAft>
        <a:buClr>
          <a:schemeClr val="tx1"/>
        </a:buClr>
        <a:buChar char="•"/>
        <a:defRPr sz="2000">
          <a:solidFill>
            <a:srgbClr val="000000"/>
          </a:solidFill>
          <a:latin typeface="+mn-lt"/>
        </a:defRPr>
      </a:lvl8pPr>
      <a:lvl9pPr marL="3886200" indent="-228600" algn="l" rtl="0" fontAlgn="base">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png"/><Relationship Id="rId13" Type="http://schemas.openxmlformats.org/officeDocument/2006/relationships/image" Target="../media/image15.gif"/><Relationship Id="rId14" Type="http://schemas.openxmlformats.org/officeDocument/2006/relationships/image" Target="../media/image16.png"/><Relationship Id="rId15" Type="http://schemas.openxmlformats.org/officeDocument/2006/relationships/image" Target="../media/image17.png"/><Relationship Id="rId16" Type="http://schemas.openxmlformats.org/officeDocument/2006/relationships/image" Target="../media/image18.png"/><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jpg"/><Relationship Id="rId10" Type="http://schemas.openxmlformats.org/officeDocument/2006/relationships/image" Target="../media/image12.png"/></Relationships>
</file>

<file path=ppt/slides/_rels/slide6.xml.rels><?xml version="1.0" encoding="UTF-8" standalone="yes"?>
<Relationships xmlns="http://schemas.openxmlformats.org/package/2006/relationships"><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gif"/><Relationship Id="rId7" Type="http://schemas.openxmlformats.org/officeDocument/2006/relationships/image" Target="../media/image23.png"/><Relationship Id="rId8" Type="http://schemas.openxmlformats.org/officeDocument/2006/relationships/image" Target="../media/image24.jpg"/><Relationship Id="rId9" Type="http://schemas.openxmlformats.org/officeDocument/2006/relationships/image" Target="../media/image25.jpg"/><Relationship Id="rId10" Type="http://schemas.openxmlformats.org/officeDocument/2006/relationships/image" Target="../media/image26.jp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jpg"/><Relationship Id="rId5" Type="http://schemas.openxmlformats.org/officeDocument/2006/relationships/image" Target="../media/image32.jp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1" Type="http://schemas.openxmlformats.org/officeDocument/2006/relationships/image" Target="../media/image38.png"/><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35.png"/><Relationship Id="rId8" Type="http://schemas.openxmlformats.org/officeDocument/2006/relationships/image" Target="../media/image44.png"/><Relationship Id="rId9" Type="http://schemas.openxmlformats.org/officeDocument/2006/relationships/image" Target="../media/image45.png"/><Relationship Id="rId1" Type="http://schemas.openxmlformats.org/officeDocument/2006/relationships/slideLayout" Target="../slideLayouts/slideLayout8.xml"/><Relationship Id="rId2"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hdfgroup.org/products/" TargetMode="External"/><Relationship Id="rId3" Type="http://schemas.openxmlformats.org/officeDocument/2006/relationships/hyperlink" Target="https://blog.hdfgroup.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p:txBody>
          <a:bodyPr/>
          <a:lstStyle/>
          <a:p>
            <a:r>
              <a:rPr lang="en-US" dirty="0" smtClean="0">
                <a:latin typeface="Calibri"/>
                <a:cs typeface="Calibri"/>
              </a:rPr>
              <a:t>The HDF Group: </a:t>
            </a:r>
            <a:r>
              <a:rPr lang="en-US" dirty="0" smtClean="0">
                <a:latin typeface="Calibri"/>
                <a:cs typeface="Calibri"/>
              </a:rPr>
              <a:t>Community models and outreach</a:t>
            </a:r>
          </a:p>
        </p:txBody>
      </p:sp>
      <p:sp>
        <p:nvSpPr>
          <p:cNvPr id="111619" name="Rectangle 3"/>
          <p:cNvSpPr>
            <a:spLocks noGrp="1" noChangeArrowheads="1"/>
          </p:cNvSpPr>
          <p:nvPr>
            <p:ph type="subTitle" idx="1"/>
          </p:nvPr>
        </p:nvSpPr>
        <p:spPr>
          <a:xfrm>
            <a:off x="1219200" y="4419600"/>
            <a:ext cx="6400800" cy="1828800"/>
          </a:xfrm>
        </p:spPr>
        <p:txBody>
          <a:bodyPr/>
          <a:lstStyle/>
          <a:p>
            <a:r>
              <a:rPr lang="en-US" dirty="0" smtClean="0"/>
              <a:t>Lindsay Powers</a:t>
            </a:r>
          </a:p>
          <a:p>
            <a:r>
              <a:rPr lang="en-US" dirty="0" smtClean="0"/>
              <a:t>The HDF Group</a:t>
            </a:r>
          </a:p>
          <a:p>
            <a:r>
              <a:rPr lang="en-US" dirty="0" smtClean="0"/>
              <a:t>ESIP Summer 2015 HDF Workshop</a:t>
            </a:r>
          </a:p>
          <a:p>
            <a:endParaRPr lang="en-US" dirty="0"/>
          </a:p>
        </p:txBody>
      </p:sp>
      <p:sp>
        <p:nvSpPr>
          <p:cNvPr id="18" name="Slide Number Placeholder 17"/>
          <p:cNvSpPr>
            <a:spLocks noGrp="1"/>
          </p:cNvSpPr>
          <p:nvPr>
            <p:ph type="sldNum" sz="quarter" idx="4"/>
          </p:nvPr>
        </p:nvSpPr>
        <p:spPr/>
        <p:txBody>
          <a:bodyPr/>
          <a:lstStyle/>
          <a:p>
            <a:fld id="{B9A296CE-074A-4235-9897-F1B252B6FB18}" type="slidenum">
              <a:rPr lang="en-US" smtClean="0"/>
              <a:pPr/>
              <a:t>1</a:t>
            </a:fld>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76200"/>
            <a:ext cx="7010400" cy="533400"/>
          </a:xfrm>
        </p:spPr>
        <p:txBody>
          <a:bodyPr/>
          <a:lstStyle/>
          <a:p>
            <a:pPr algn="l"/>
            <a:r>
              <a:rPr lang="en-US" sz="2900" dirty="0" smtClean="0">
                <a:latin typeface="Calibri"/>
                <a:cs typeface="Calibri"/>
              </a:rPr>
              <a:t>HDF: </a:t>
            </a:r>
            <a:r>
              <a:rPr lang="en-US" sz="2900" dirty="0" smtClean="0">
                <a:latin typeface="Calibri"/>
                <a:cs typeface="Calibri"/>
              </a:rPr>
              <a:t>A great sharing platform</a:t>
            </a:r>
            <a:endParaRPr lang="en-US" sz="2900" dirty="0">
              <a:latin typeface="Calibri"/>
              <a:cs typeface="Calibri"/>
            </a:endParaRPr>
          </a:p>
        </p:txBody>
      </p:sp>
      <p:sp>
        <p:nvSpPr>
          <p:cNvPr id="6" name="Content Placeholder 5"/>
          <p:cNvSpPr>
            <a:spLocks noGrp="1"/>
          </p:cNvSpPr>
          <p:nvPr>
            <p:ph idx="1"/>
          </p:nvPr>
        </p:nvSpPr>
        <p:spPr/>
        <p:txBody>
          <a:bodyPr/>
          <a:lstStyle/>
          <a:p>
            <a:pPr marL="0" indent="0">
              <a:buNone/>
            </a:pPr>
            <a:r>
              <a:rPr lang="en-US" dirty="0" smtClean="0">
                <a:latin typeface="Calibri"/>
                <a:cs typeface="Calibri"/>
              </a:rPr>
              <a:t>Traditionally HDF has been thought of as an excellent platform for complex, large data in High Performance Computing environments. </a:t>
            </a:r>
          </a:p>
          <a:p>
            <a:pPr marL="0" indent="0" algn="ctr">
              <a:buNone/>
            </a:pPr>
            <a:endParaRPr lang="en-US" dirty="0" smtClean="0">
              <a:latin typeface="Calibri"/>
              <a:cs typeface="Calibri"/>
            </a:endParaRPr>
          </a:p>
          <a:p>
            <a:pPr marL="0" indent="0" algn="ctr">
              <a:buNone/>
            </a:pPr>
            <a:r>
              <a:rPr lang="en-US" dirty="0" smtClean="0">
                <a:latin typeface="Calibri"/>
                <a:cs typeface="Calibri"/>
              </a:rPr>
              <a:t>However…</a:t>
            </a:r>
          </a:p>
          <a:p>
            <a:pPr marL="0" indent="0">
              <a:buNone/>
            </a:pPr>
            <a:r>
              <a:rPr lang="en-US" dirty="0" smtClean="0">
                <a:latin typeface="Calibri"/>
                <a:cs typeface="Calibri"/>
              </a:rPr>
              <a:t>The HDF platform is also ideal for sharing </a:t>
            </a:r>
            <a:r>
              <a:rPr lang="en-US" dirty="0" smtClean="0">
                <a:latin typeface="Calibri"/>
                <a:cs typeface="Calibri"/>
              </a:rPr>
              <a:t>intra and cross</a:t>
            </a:r>
            <a:r>
              <a:rPr lang="en-US" dirty="0" smtClean="0">
                <a:latin typeface="Calibri"/>
                <a:cs typeface="Calibri"/>
              </a:rPr>
              <a:t>-disciplinary scientific data because it is self-describing, flexible, and allows incorporation of extensive metadata to improve the usability and understanding of the data by non-expert users.</a:t>
            </a:r>
          </a:p>
        </p:txBody>
      </p:sp>
      <p:sp>
        <p:nvSpPr>
          <p:cNvPr id="4" name="Slide Number Placeholder 3"/>
          <p:cNvSpPr>
            <a:spLocks noGrp="1"/>
          </p:cNvSpPr>
          <p:nvPr>
            <p:ph type="sldNum" sz="quarter" idx="12"/>
          </p:nvPr>
        </p:nvSpPr>
        <p:spPr/>
        <p:txBody>
          <a:bodyPr/>
          <a:lstStyle/>
          <a:p>
            <a:fld id="{CFAB0AC5-2C9C-7A4A-9E50-5B6CBF3F220F}" type="slidenum">
              <a:rPr lang="en-US" smtClean="0"/>
              <a:t>2</a:t>
            </a:fld>
            <a:endParaRPr lang="en-US"/>
          </a:p>
        </p:txBody>
      </p:sp>
    </p:spTree>
    <p:extLst>
      <p:ext uri="{BB962C8B-B14F-4D97-AF65-F5344CB8AC3E}">
        <p14:creationId xmlns:p14="http://schemas.microsoft.com/office/powerpoint/2010/main" val="3348500260"/>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7010400" cy="533400"/>
          </a:xfrm>
        </p:spPr>
        <p:txBody>
          <a:bodyPr/>
          <a:lstStyle/>
          <a:p>
            <a:pPr algn="l"/>
            <a:r>
              <a:rPr lang="en-US" dirty="0" smtClean="0">
                <a:latin typeface="Calibri"/>
                <a:cs typeface="Calibri"/>
              </a:rPr>
              <a:t>HDF Engagement Goals</a:t>
            </a:r>
            <a:endParaRPr lang="en-US" dirty="0">
              <a:latin typeface="Calibri"/>
              <a:cs typeface="Calibri"/>
            </a:endParaRPr>
          </a:p>
        </p:txBody>
      </p:sp>
      <p:sp>
        <p:nvSpPr>
          <p:cNvPr id="3" name="Content Placeholder 2"/>
          <p:cNvSpPr>
            <a:spLocks noGrp="1"/>
          </p:cNvSpPr>
          <p:nvPr>
            <p:ph idx="1"/>
          </p:nvPr>
        </p:nvSpPr>
        <p:spPr/>
        <p:txBody>
          <a:bodyPr/>
          <a:lstStyle/>
          <a:p>
            <a:r>
              <a:rPr lang="en-US" dirty="0" smtClean="0">
                <a:latin typeface="Calibri"/>
                <a:cs typeface="Calibri"/>
              </a:rPr>
              <a:t>Helping communities and facilities improve metadata to facilitate data sharing, use, understanding and preservation.</a:t>
            </a:r>
          </a:p>
          <a:p>
            <a:r>
              <a:rPr lang="en-US" dirty="0" smtClean="0">
                <a:latin typeface="Calibri"/>
                <a:cs typeface="Calibri"/>
              </a:rPr>
              <a:t>Creating tools that remove barriers to sharing and using data.</a:t>
            </a:r>
          </a:p>
          <a:p>
            <a:r>
              <a:rPr lang="en-US" b="1" dirty="0" smtClean="0">
                <a:latin typeface="Calibri"/>
                <a:cs typeface="Calibri"/>
              </a:rPr>
              <a:t>Bringing together communities </a:t>
            </a:r>
            <a:r>
              <a:rPr lang="en-US" b="1" dirty="0" smtClean="0">
                <a:latin typeface="Calibri"/>
                <a:cs typeface="Calibri"/>
              </a:rPr>
              <a:t>that share information, experience, and expertise</a:t>
            </a:r>
          </a:p>
          <a:p>
            <a:r>
              <a:rPr lang="en-US" dirty="0" smtClean="0">
                <a:latin typeface="Calibri"/>
                <a:cs typeface="Calibri"/>
              </a:rPr>
              <a:t>Provide </a:t>
            </a:r>
            <a:r>
              <a:rPr lang="en-US" dirty="0" smtClean="0">
                <a:latin typeface="Calibri"/>
                <a:cs typeface="Calibri"/>
              </a:rPr>
              <a:t>education and </a:t>
            </a:r>
            <a:r>
              <a:rPr lang="en-US" dirty="0" smtClean="0">
                <a:latin typeface="Calibri"/>
                <a:cs typeface="Calibri"/>
              </a:rPr>
              <a:t>training opportunities in HDF technologies</a:t>
            </a:r>
          </a:p>
          <a:p>
            <a:r>
              <a:rPr lang="en-US" dirty="0" smtClean="0">
                <a:latin typeface="Calibri"/>
                <a:cs typeface="Calibri"/>
              </a:rPr>
              <a:t>Establish sustainability for HDF technologies</a:t>
            </a:r>
            <a:endParaRPr lang="en-US" dirty="0">
              <a:latin typeface="Calibri"/>
              <a:cs typeface="Calibri"/>
            </a:endParaRPr>
          </a:p>
        </p:txBody>
      </p:sp>
      <p:sp>
        <p:nvSpPr>
          <p:cNvPr id="4" name="Slide Number Placeholder 3"/>
          <p:cNvSpPr>
            <a:spLocks noGrp="1"/>
          </p:cNvSpPr>
          <p:nvPr>
            <p:ph type="sldNum" sz="quarter" idx="12"/>
          </p:nvPr>
        </p:nvSpPr>
        <p:spPr/>
        <p:txBody>
          <a:bodyPr/>
          <a:lstStyle/>
          <a:p>
            <a:fld id="{99AE129A-8A4A-4680-9167-74CE7C7BB012}" type="slidenum">
              <a:rPr lang="en-US" smtClean="0"/>
              <a:pPr/>
              <a:t>3</a:t>
            </a:fld>
            <a:endParaRPr lang="en-US"/>
          </a:p>
        </p:txBody>
      </p:sp>
    </p:spTree>
    <p:extLst>
      <p:ext uri="{BB962C8B-B14F-4D97-AF65-F5344CB8AC3E}">
        <p14:creationId xmlns:p14="http://schemas.microsoft.com/office/powerpoint/2010/main" val="2399083135"/>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19200" y="76200"/>
            <a:ext cx="7010400" cy="533400"/>
          </a:xfrm>
        </p:spPr>
        <p:txBody>
          <a:bodyPr/>
          <a:lstStyle/>
          <a:p>
            <a:pPr algn="l"/>
            <a:r>
              <a:rPr lang="en-US" sz="2900" dirty="0" smtClean="0">
                <a:latin typeface="Calibri"/>
                <a:cs typeface="Calibri"/>
              </a:rPr>
              <a:t>HDF Community Building</a:t>
            </a:r>
            <a:endParaRPr lang="en-US" sz="2900" dirty="0">
              <a:latin typeface="Calibri"/>
              <a:cs typeface="Calibri"/>
            </a:endParaRPr>
          </a:p>
        </p:txBody>
      </p:sp>
      <p:sp>
        <p:nvSpPr>
          <p:cNvPr id="8" name="Content Placeholder 7"/>
          <p:cNvSpPr>
            <a:spLocks noGrp="1"/>
          </p:cNvSpPr>
          <p:nvPr>
            <p:ph idx="1"/>
          </p:nvPr>
        </p:nvSpPr>
        <p:spPr/>
        <p:txBody>
          <a:bodyPr/>
          <a:lstStyle/>
          <a:p>
            <a:r>
              <a:rPr lang="en-US" sz="2400" dirty="0" smtClean="0">
                <a:latin typeface="Calibri"/>
                <a:cs typeface="Calibri"/>
              </a:rPr>
              <a:t>Tool development in response to community needs</a:t>
            </a:r>
            <a:endParaRPr lang="en-US" sz="2200" dirty="0" smtClean="0">
              <a:latin typeface="Calibri"/>
              <a:cs typeface="Calibri"/>
            </a:endParaRPr>
          </a:p>
          <a:p>
            <a:r>
              <a:rPr lang="en-US" sz="2400" dirty="0" smtClean="0">
                <a:latin typeface="Calibri"/>
                <a:cs typeface="Calibri"/>
              </a:rPr>
              <a:t>HDF (</a:t>
            </a:r>
            <a:r>
              <a:rPr lang="en-US" sz="2400" dirty="0" err="1" smtClean="0">
                <a:latin typeface="Calibri"/>
                <a:cs typeface="Calibri"/>
              </a:rPr>
              <a:t>hdfgroup.org</a:t>
            </a:r>
            <a:r>
              <a:rPr lang="en-US" sz="2400" dirty="0" smtClean="0">
                <a:latin typeface="Calibri"/>
                <a:cs typeface="Calibri"/>
              </a:rPr>
              <a:t>) and HDF-EOS (</a:t>
            </a:r>
            <a:r>
              <a:rPr lang="en-US" sz="2400" dirty="0" err="1" smtClean="0">
                <a:latin typeface="Calibri"/>
                <a:cs typeface="Calibri"/>
              </a:rPr>
              <a:t>hdfeos.org</a:t>
            </a:r>
            <a:r>
              <a:rPr lang="en-US" sz="2400" dirty="0" smtClean="0">
                <a:latin typeface="Calibri"/>
                <a:cs typeface="Calibri"/>
              </a:rPr>
              <a:t>) websites</a:t>
            </a:r>
          </a:p>
          <a:p>
            <a:r>
              <a:rPr lang="en-US" sz="2400" dirty="0" smtClean="0">
                <a:latin typeface="Calibri"/>
                <a:cs typeface="Calibri"/>
              </a:rPr>
              <a:t>NASA EOS Missions, DAACs and Users</a:t>
            </a:r>
          </a:p>
          <a:p>
            <a:r>
              <a:rPr lang="en-US" sz="2400" dirty="0" smtClean="0">
                <a:latin typeface="Calibri"/>
                <a:cs typeface="Calibri"/>
              </a:rPr>
              <a:t>HDF Forum</a:t>
            </a:r>
          </a:p>
          <a:p>
            <a:r>
              <a:rPr lang="en-US" sz="2400" dirty="0" smtClean="0">
                <a:latin typeface="Calibri"/>
                <a:cs typeface="Calibri"/>
              </a:rPr>
              <a:t>HDF Blog – community members encouraged to contribute</a:t>
            </a:r>
          </a:p>
          <a:p>
            <a:r>
              <a:rPr lang="en-US" sz="2400" dirty="0">
                <a:latin typeface="Calibri"/>
                <a:cs typeface="Calibri"/>
              </a:rPr>
              <a:t>HDF workshops</a:t>
            </a:r>
          </a:p>
          <a:p>
            <a:r>
              <a:rPr lang="en-US" sz="2400" dirty="0" smtClean="0">
                <a:latin typeface="Calibri"/>
                <a:cs typeface="Calibri"/>
              </a:rPr>
              <a:t>Potential </a:t>
            </a:r>
            <a:r>
              <a:rPr lang="en-US" sz="2400" dirty="0" smtClean="0">
                <a:latin typeface="Calibri"/>
                <a:cs typeface="Calibri"/>
              </a:rPr>
              <a:t>NSF Research Coordination Network</a:t>
            </a:r>
          </a:p>
          <a:p>
            <a:pPr lvl="1"/>
            <a:r>
              <a:rPr lang="en-US" sz="2400" dirty="0" smtClean="0">
                <a:latin typeface="Calibri"/>
                <a:cs typeface="Calibri"/>
              </a:rPr>
              <a:t>Workshops</a:t>
            </a:r>
          </a:p>
          <a:p>
            <a:pPr lvl="1"/>
            <a:r>
              <a:rPr lang="en-US" sz="2400" dirty="0" smtClean="0">
                <a:latin typeface="Calibri"/>
                <a:cs typeface="Calibri"/>
              </a:rPr>
              <a:t>Webinars</a:t>
            </a:r>
          </a:p>
          <a:p>
            <a:pPr lvl="1"/>
            <a:r>
              <a:rPr lang="en-US" sz="2400" dirty="0" smtClean="0">
                <a:latin typeface="Calibri"/>
                <a:cs typeface="Calibri"/>
              </a:rPr>
              <a:t>Training modules</a:t>
            </a:r>
          </a:p>
          <a:p>
            <a:pPr marL="514350" indent="-457200"/>
            <a:r>
              <a:rPr lang="en-US" sz="2400" dirty="0" smtClean="0">
                <a:latin typeface="Calibri"/>
                <a:cs typeface="Calibri"/>
              </a:rPr>
              <a:t>NSF DIBBs Project “</a:t>
            </a:r>
            <a:r>
              <a:rPr lang="en-US" sz="2400" dirty="0">
                <a:latin typeface="Calibri"/>
                <a:cs typeface="Calibri"/>
              </a:rPr>
              <a:t>Beyond Data Discovery: Shared Services for Community Metadata </a:t>
            </a:r>
            <a:r>
              <a:rPr lang="en-US" sz="2400" dirty="0" smtClean="0">
                <a:latin typeface="Calibri"/>
                <a:cs typeface="Calibri"/>
              </a:rPr>
              <a:t>Improvement”</a:t>
            </a:r>
          </a:p>
          <a:p>
            <a:pPr marL="514350" indent="-457200"/>
            <a:endParaRPr lang="en-US" sz="2400" dirty="0">
              <a:latin typeface="Calibri"/>
              <a:cs typeface="Calibri"/>
            </a:endParaRPr>
          </a:p>
        </p:txBody>
      </p:sp>
      <p:sp>
        <p:nvSpPr>
          <p:cNvPr id="6" name="Slide Number Placeholder 5"/>
          <p:cNvSpPr>
            <a:spLocks noGrp="1"/>
          </p:cNvSpPr>
          <p:nvPr>
            <p:ph type="sldNum" sz="quarter" idx="12"/>
          </p:nvPr>
        </p:nvSpPr>
        <p:spPr/>
        <p:txBody>
          <a:bodyPr/>
          <a:lstStyle/>
          <a:p>
            <a:fld id="{99AE129A-8A4A-4680-9167-74CE7C7BB012}" type="slidenum">
              <a:rPr lang="en-US" smtClean="0"/>
              <a:pPr/>
              <a:t>4</a:t>
            </a:fld>
            <a:endParaRPr lang="en-US"/>
          </a:p>
        </p:txBody>
      </p:sp>
    </p:spTree>
    <p:extLst>
      <p:ext uri="{BB962C8B-B14F-4D97-AF65-F5344CB8AC3E}">
        <p14:creationId xmlns:p14="http://schemas.microsoft.com/office/powerpoint/2010/main" val="917629001"/>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IHO.jpg"/>
          <p:cNvPicPr>
            <a:picLocks noChangeAspect="1"/>
          </p:cNvPicPr>
          <p:nvPr/>
        </p:nvPicPr>
        <p:blipFill rotWithShape="1">
          <a:blip r:embed="rId3">
            <a:extLst>
              <a:ext uri="{28A0092B-C50C-407E-A947-70E740481C1C}">
                <a14:useLocalDpi xmlns:a14="http://schemas.microsoft.com/office/drawing/2010/main" val="0"/>
              </a:ext>
            </a:extLst>
          </a:blip>
          <a:srcRect b="27604"/>
          <a:stretch/>
        </p:blipFill>
        <p:spPr>
          <a:xfrm>
            <a:off x="304800" y="1524000"/>
            <a:ext cx="3263509" cy="1292701"/>
          </a:xfrm>
          <a:prstGeom prst="rect">
            <a:avLst/>
          </a:prstGeom>
          <a:ln>
            <a:solidFill>
              <a:schemeClr val="tx1"/>
            </a:solidFill>
          </a:ln>
        </p:spPr>
      </p:pic>
      <p:sp>
        <p:nvSpPr>
          <p:cNvPr id="9" name="Oval 8"/>
          <p:cNvSpPr/>
          <p:nvPr/>
        </p:nvSpPr>
        <p:spPr>
          <a:xfrm>
            <a:off x="3154021" y="2046380"/>
            <a:ext cx="2832784" cy="2770006"/>
          </a:xfrm>
          <a:prstGeom prst="ellipse">
            <a:avLst/>
          </a:prstGeom>
          <a:gradFill flip="none" rotWithShape="1">
            <a:gsLst>
              <a:gs pos="100000">
                <a:srgbClr val="1024E4"/>
              </a:gs>
              <a:gs pos="32000">
                <a:srgbClr val="32A12C"/>
              </a:gs>
            </a:gsLst>
            <a:path path="circle">
              <a:fillToRect l="50000" t="50000" r="50000" b="50000"/>
            </a:path>
            <a:tileRect/>
          </a:gradFill>
          <a:ln w="19050" cmpd="sng">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endParaRPr lang="en-US" sz="13800" dirty="0">
              <a:solidFill>
                <a:schemeClr val="tx1"/>
              </a:solidFill>
            </a:endParaRPr>
          </a:p>
        </p:txBody>
      </p:sp>
      <p:sp>
        <p:nvSpPr>
          <p:cNvPr id="6" name="TextBox 5"/>
          <p:cNvSpPr txBox="1"/>
          <p:nvPr/>
        </p:nvSpPr>
        <p:spPr>
          <a:xfrm>
            <a:off x="4816701" y="4059858"/>
            <a:ext cx="787445" cy="369332"/>
          </a:xfrm>
          <a:prstGeom prst="rect">
            <a:avLst/>
          </a:prstGeom>
          <a:noFill/>
        </p:spPr>
        <p:txBody>
          <a:bodyPr wrap="none" rtlCol="0">
            <a:spAutoFit/>
          </a:bodyPr>
          <a:lstStyle/>
          <a:p>
            <a:r>
              <a:rPr lang="en-US" dirty="0" smtClean="0">
                <a:solidFill>
                  <a:schemeClr val="bg1"/>
                </a:solidFill>
              </a:rPr>
              <a:t>HDF5</a:t>
            </a:r>
            <a:endParaRPr lang="en-US" dirty="0">
              <a:solidFill>
                <a:schemeClr val="bg1"/>
              </a:solidFill>
            </a:endParaRPr>
          </a:p>
        </p:txBody>
      </p:sp>
      <p:pic>
        <p:nvPicPr>
          <p:cNvPr id="14" name="Picture 13"/>
          <p:cNvPicPr>
            <a:picLocks noChangeAspect="1"/>
          </p:cNvPicPr>
          <p:nvPr/>
        </p:nvPicPr>
        <p:blipFill>
          <a:blip r:embed="rId4"/>
          <a:stretch>
            <a:fillRect/>
          </a:stretch>
        </p:blipFill>
        <p:spPr>
          <a:xfrm>
            <a:off x="486234" y="3550898"/>
            <a:ext cx="3311015" cy="2879437"/>
          </a:xfrm>
          <a:prstGeom prst="rect">
            <a:avLst/>
          </a:prstGeom>
          <a:ln>
            <a:solidFill>
              <a:srgbClr val="000000"/>
            </a:solidFill>
          </a:ln>
        </p:spPr>
      </p:pic>
      <p:pic>
        <p:nvPicPr>
          <p:cNvPr id="19" name="Picture 18"/>
          <p:cNvPicPr>
            <a:picLocks noChangeAspect="1"/>
          </p:cNvPicPr>
          <p:nvPr/>
        </p:nvPicPr>
        <p:blipFill>
          <a:blip r:embed="rId5"/>
          <a:stretch>
            <a:fillRect/>
          </a:stretch>
        </p:blipFill>
        <p:spPr>
          <a:xfrm>
            <a:off x="5907561" y="1295950"/>
            <a:ext cx="2989065" cy="2587848"/>
          </a:xfrm>
          <a:prstGeom prst="rect">
            <a:avLst/>
          </a:prstGeom>
          <a:ln>
            <a:solidFill>
              <a:schemeClr val="tx1"/>
            </a:solidFill>
          </a:ln>
        </p:spPr>
      </p:pic>
      <p:sp>
        <p:nvSpPr>
          <p:cNvPr id="7" name="Title 6"/>
          <p:cNvSpPr>
            <a:spLocks noGrp="1"/>
          </p:cNvSpPr>
          <p:nvPr>
            <p:ph type="title"/>
          </p:nvPr>
        </p:nvSpPr>
        <p:spPr>
          <a:xfrm>
            <a:off x="1182973" y="76200"/>
            <a:ext cx="5854943" cy="564084"/>
          </a:xfrm>
        </p:spPr>
        <p:txBody>
          <a:bodyPr anchor="ctr"/>
          <a:lstStyle/>
          <a:p>
            <a:pPr algn="l"/>
            <a:r>
              <a:rPr lang="en-US" sz="2900" dirty="0" smtClean="0">
                <a:latin typeface="Calibri"/>
                <a:cs typeface="Calibri"/>
              </a:rPr>
              <a:t>Formats with HDF Inside</a:t>
            </a:r>
            <a:endParaRPr lang="en-US" sz="2900" dirty="0">
              <a:latin typeface="Calibri"/>
              <a:cs typeface="Calibri"/>
            </a:endParaRPr>
          </a:p>
        </p:txBody>
      </p:sp>
      <p:sp>
        <p:nvSpPr>
          <p:cNvPr id="5" name="Slide Number Placeholder 4"/>
          <p:cNvSpPr>
            <a:spLocks noGrp="1"/>
          </p:cNvSpPr>
          <p:nvPr>
            <p:ph type="sldNum" sz="quarter" idx="11"/>
          </p:nvPr>
        </p:nvSpPr>
        <p:spPr/>
        <p:txBody>
          <a:bodyPr/>
          <a:lstStyle/>
          <a:p>
            <a:fld id="{66990693-FCA4-456D-B0D1-1E6BC96D0376}" type="slidenum">
              <a:rPr lang="en-US" smtClean="0"/>
              <a:pPr/>
              <a:t>5</a:t>
            </a:fld>
            <a:endParaRPr lang="en-US"/>
          </a:p>
        </p:txBody>
      </p:sp>
      <p:pic>
        <p:nvPicPr>
          <p:cNvPr id="10" name="Picture 9"/>
          <p:cNvPicPr>
            <a:picLocks noChangeAspect="1"/>
          </p:cNvPicPr>
          <p:nvPr/>
        </p:nvPicPr>
        <p:blipFill>
          <a:blip r:embed="rId6"/>
          <a:stretch>
            <a:fillRect/>
          </a:stretch>
        </p:blipFill>
        <p:spPr>
          <a:xfrm>
            <a:off x="4743245" y="4104848"/>
            <a:ext cx="3446364" cy="1726309"/>
          </a:xfrm>
          <a:prstGeom prst="rect">
            <a:avLst/>
          </a:prstGeom>
          <a:ln>
            <a:solidFill>
              <a:srgbClr val="000000"/>
            </a:solidFill>
          </a:ln>
        </p:spPr>
      </p:pic>
      <p:pic>
        <p:nvPicPr>
          <p:cNvPr id="13" name="Picture 12"/>
          <p:cNvPicPr>
            <a:picLocks noChangeAspect="1"/>
          </p:cNvPicPr>
          <p:nvPr/>
        </p:nvPicPr>
        <p:blipFill>
          <a:blip r:embed="rId7"/>
          <a:stretch>
            <a:fillRect/>
          </a:stretch>
        </p:blipFill>
        <p:spPr>
          <a:xfrm>
            <a:off x="600556" y="1805295"/>
            <a:ext cx="4269900" cy="3194808"/>
          </a:xfrm>
          <a:prstGeom prst="rect">
            <a:avLst/>
          </a:prstGeom>
          <a:ln>
            <a:solidFill>
              <a:srgbClr val="000000"/>
            </a:solidFill>
          </a:ln>
        </p:spPr>
      </p:pic>
      <p:pic>
        <p:nvPicPr>
          <p:cNvPr id="12" name="Picture 11"/>
          <p:cNvPicPr>
            <a:picLocks noChangeAspect="1"/>
          </p:cNvPicPr>
          <p:nvPr/>
        </p:nvPicPr>
        <p:blipFill>
          <a:blip r:embed="rId8"/>
          <a:stretch>
            <a:fillRect/>
          </a:stretch>
        </p:blipFill>
        <p:spPr>
          <a:xfrm>
            <a:off x="3869094" y="3697223"/>
            <a:ext cx="4202282" cy="2620548"/>
          </a:xfrm>
          <a:prstGeom prst="rect">
            <a:avLst/>
          </a:prstGeom>
          <a:ln>
            <a:solidFill>
              <a:schemeClr val="tx1"/>
            </a:solidFill>
          </a:ln>
        </p:spPr>
      </p:pic>
      <p:pic>
        <p:nvPicPr>
          <p:cNvPr id="20" name="Picture 19" descr="Python and HDF5.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02983" y="1961816"/>
            <a:ext cx="2545527" cy="3340701"/>
          </a:xfrm>
          <a:prstGeom prst="rect">
            <a:avLst/>
          </a:prstGeom>
        </p:spPr>
      </p:pic>
      <p:pic>
        <p:nvPicPr>
          <p:cNvPr id="17" name="Picture 16"/>
          <p:cNvPicPr>
            <a:picLocks noChangeAspect="1"/>
          </p:cNvPicPr>
          <p:nvPr/>
        </p:nvPicPr>
        <p:blipFill>
          <a:blip r:embed="rId10"/>
          <a:stretch>
            <a:fillRect/>
          </a:stretch>
        </p:blipFill>
        <p:spPr>
          <a:xfrm>
            <a:off x="716101" y="1353080"/>
            <a:ext cx="2369872" cy="2360277"/>
          </a:xfrm>
          <a:prstGeom prst="rect">
            <a:avLst/>
          </a:prstGeom>
          <a:ln>
            <a:solidFill>
              <a:srgbClr val="000000"/>
            </a:solidFill>
          </a:ln>
        </p:spPr>
      </p:pic>
      <p:pic>
        <p:nvPicPr>
          <p:cNvPr id="16" name="Picture 15"/>
          <p:cNvPicPr>
            <a:picLocks noChangeAspect="1"/>
          </p:cNvPicPr>
          <p:nvPr/>
        </p:nvPicPr>
        <p:blipFill>
          <a:blip r:embed="rId11"/>
          <a:stretch>
            <a:fillRect/>
          </a:stretch>
        </p:blipFill>
        <p:spPr>
          <a:xfrm>
            <a:off x="3411460" y="1456026"/>
            <a:ext cx="3002407" cy="1341149"/>
          </a:xfrm>
          <a:prstGeom prst="rect">
            <a:avLst/>
          </a:prstGeom>
          <a:ln>
            <a:solidFill>
              <a:srgbClr val="000000"/>
            </a:solidFill>
          </a:ln>
        </p:spPr>
      </p:pic>
      <p:grpSp>
        <p:nvGrpSpPr>
          <p:cNvPr id="11" name="Group 10"/>
          <p:cNvGrpSpPr/>
          <p:nvPr/>
        </p:nvGrpSpPr>
        <p:grpSpPr>
          <a:xfrm>
            <a:off x="3661654" y="3322536"/>
            <a:ext cx="3945398" cy="1044195"/>
            <a:chOff x="0" y="2209800"/>
            <a:chExt cx="9144000" cy="2420066"/>
          </a:xfrm>
        </p:grpSpPr>
        <p:pic>
          <p:nvPicPr>
            <p:cNvPr id="3" name="Picture 2"/>
            <p:cNvPicPr>
              <a:picLocks noChangeAspect="1"/>
            </p:cNvPicPr>
            <p:nvPr/>
          </p:nvPicPr>
          <p:blipFill>
            <a:blip r:embed="rId12"/>
            <a:stretch>
              <a:fillRect/>
            </a:stretch>
          </p:blipFill>
          <p:spPr>
            <a:xfrm>
              <a:off x="0" y="2209800"/>
              <a:ext cx="9144000" cy="2420066"/>
            </a:xfrm>
            <a:prstGeom prst="rect">
              <a:avLst/>
            </a:prstGeom>
          </p:spPr>
        </p:pic>
        <p:pic>
          <p:nvPicPr>
            <p:cNvPr id="4" name="Picture 3" descr="LOFARLogo.gi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02741" y="3828338"/>
              <a:ext cx="1892300" cy="647700"/>
            </a:xfrm>
            <a:prstGeom prst="rect">
              <a:avLst/>
            </a:prstGeom>
          </p:spPr>
        </p:pic>
      </p:grpSp>
      <p:pic>
        <p:nvPicPr>
          <p:cNvPr id="22" name="Picture 21" descr="kaira_banner.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34769" y="2769544"/>
            <a:ext cx="2898260" cy="923399"/>
          </a:xfrm>
          <a:prstGeom prst="rect">
            <a:avLst/>
          </a:prstGeom>
        </p:spPr>
      </p:pic>
      <p:pic>
        <p:nvPicPr>
          <p:cNvPr id="15" name="Picture 14"/>
          <p:cNvPicPr>
            <a:picLocks noChangeAspect="1"/>
          </p:cNvPicPr>
          <p:nvPr/>
        </p:nvPicPr>
        <p:blipFill>
          <a:blip r:embed="rId15"/>
          <a:stretch>
            <a:fillRect/>
          </a:stretch>
        </p:blipFill>
        <p:spPr>
          <a:xfrm>
            <a:off x="978384" y="4192394"/>
            <a:ext cx="3020672" cy="1875837"/>
          </a:xfrm>
          <a:prstGeom prst="rect">
            <a:avLst/>
          </a:prstGeom>
          <a:ln>
            <a:solidFill>
              <a:srgbClr val="000000"/>
            </a:solidFill>
          </a:ln>
        </p:spPr>
      </p:pic>
      <p:pic>
        <p:nvPicPr>
          <p:cNvPr id="2" name="Picture 1"/>
          <p:cNvPicPr>
            <a:picLocks noChangeAspect="1"/>
          </p:cNvPicPr>
          <p:nvPr/>
        </p:nvPicPr>
        <p:blipFill>
          <a:blip r:embed="rId16"/>
          <a:stretch>
            <a:fillRect/>
          </a:stretch>
        </p:blipFill>
        <p:spPr>
          <a:xfrm>
            <a:off x="5824727" y="3600580"/>
            <a:ext cx="2823190" cy="2732119"/>
          </a:xfrm>
          <a:prstGeom prst="rect">
            <a:avLst/>
          </a:prstGeom>
          <a:ln>
            <a:solidFill>
              <a:srgbClr val="000000"/>
            </a:solidFill>
          </a:ln>
        </p:spPr>
      </p:pic>
    </p:spTree>
    <p:extLst>
      <p:ext uri="{BB962C8B-B14F-4D97-AF65-F5344CB8AC3E}">
        <p14:creationId xmlns:p14="http://schemas.microsoft.com/office/powerpoint/2010/main" val="1890567806"/>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par>
                          <p:cTn id="26" fill="hold">
                            <p:stCondLst>
                              <p:cond delay="500"/>
                            </p:stCondLst>
                            <p:childTnLst>
                              <p:par>
                                <p:cTn id="27" presetID="9"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dissolv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ssolve">
                                      <p:cBhvr>
                                        <p:cTn id="39" dur="500"/>
                                        <p:tgtEl>
                                          <p:spTgt spid="12"/>
                                        </p:tgtEl>
                                      </p:cBhvr>
                                    </p:animEffect>
                                  </p:childTnLst>
                                </p:cTn>
                              </p:par>
                              <p:par>
                                <p:cTn id="40" presetID="9"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dissolv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ssolve">
                                      <p:cBhvr>
                                        <p:cTn id="47" dur="500"/>
                                        <p:tgtEl>
                                          <p:spTgt spid="17"/>
                                        </p:tgtEl>
                                      </p:cBhvr>
                                    </p:animEffect>
                                  </p:childTnLst>
                                </p:cTn>
                              </p:par>
                              <p:par>
                                <p:cTn id="48" presetID="9"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dissolv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dissolve">
                                      <p:cBhvr>
                                        <p:cTn id="55" dur="500"/>
                                        <p:tgtEl>
                                          <p:spTgt spid="11"/>
                                        </p:tgtEl>
                                      </p:cBhvr>
                                    </p:animEffect>
                                  </p:childTnLst>
                                </p:cTn>
                              </p:par>
                              <p:par>
                                <p:cTn id="56" presetID="9"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dissolve">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dissolve">
                                      <p:cBhvr>
                                        <p:cTn id="63" dur="500"/>
                                        <p:tgtEl>
                                          <p:spTgt spid="15"/>
                                        </p:tgtEl>
                                      </p:cBhvr>
                                    </p:animEffect>
                                  </p:childTnLst>
                                </p:cTn>
                              </p:par>
                              <p:par>
                                <p:cTn id="64" presetID="10" presetClass="entr" presetSubtype="0" fill="hold" nodeType="with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ns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990600"/>
            <a:ext cx="1561559" cy="1573389"/>
          </a:xfrm>
          <a:prstGeom prst="rect">
            <a:avLst/>
          </a:prstGeom>
        </p:spPr>
      </p:pic>
      <p:sp>
        <p:nvSpPr>
          <p:cNvPr id="7" name="Title 6"/>
          <p:cNvSpPr>
            <a:spLocks noGrp="1"/>
          </p:cNvSpPr>
          <p:nvPr>
            <p:ph type="title"/>
          </p:nvPr>
        </p:nvSpPr>
        <p:spPr>
          <a:xfrm>
            <a:off x="1198323" y="151345"/>
            <a:ext cx="5126277" cy="473075"/>
          </a:xfrm>
        </p:spPr>
        <p:txBody>
          <a:bodyPr anchor="ctr"/>
          <a:lstStyle/>
          <a:p>
            <a:pPr algn="l"/>
            <a:r>
              <a:rPr lang="en-US" sz="2900" dirty="0" smtClean="0">
                <a:latin typeface="Calibri"/>
                <a:cs typeface="Calibri"/>
              </a:rPr>
              <a:t>Extended Community</a:t>
            </a:r>
            <a:endParaRPr lang="en-US" sz="2900" dirty="0">
              <a:latin typeface="Calibri"/>
              <a:cs typeface="Calibri"/>
            </a:endParaRPr>
          </a:p>
        </p:txBody>
      </p:sp>
      <p:sp>
        <p:nvSpPr>
          <p:cNvPr id="5" name="Slide Number Placeholder 4"/>
          <p:cNvSpPr>
            <a:spLocks noGrp="1"/>
          </p:cNvSpPr>
          <p:nvPr>
            <p:ph type="sldNum" sz="quarter" idx="11"/>
          </p:nvPr>
        </p:nvSpPr>
        <p:spPr/>
        <p:txBody>
          <a:bodyPr/>
          <a:lstStyle/>
          <a:p>
            <a:fld id="{66990693-FCA4-456D-B0D1-1E6BC96D0376}" type="slidenum">
              <a:rPr lang="en-US" smtClean="0"/>
              <a:pPr/>
              <a:t>6</a:t>
            </a:fld>
            <a:endParaRPr lang="en-US"/>
          </a:p>
        </p:txBody>
      </p:sp>
      <p:pic>
        <p:nvPicPr>
          <p:cNvPr id="9" name="Picture 8"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2590800"/>
            <a:ext cx="2133600" cy="952500"/>
          </a:xfrm>
          <a:prstGeom prst="rect">
            <a:avLst/>
          </a:prstGeom>
        </p:spPr>
      </p:pic>
      <p:pic>
        <p:nvPicPr>
          <p:cNvPr id="10" name="Picture 9" descr="Mathworks_Logo_R1_RGB.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3810000"/>
            <a:ext cx="3810000" cy="743065"/>
          </a:xfrm>
          <a:prstGeom prst="rect">
            <a:avLst/>
          </a:prstGeom>
        </p:spPr>
      </p:pic>
      <p:pic>
        <p:nvPicPr>
          <p:cNvPr id="14" name="Picture 13" descr="Opendap_logo_masthead.gif"/>
          <p:cNvPicPr>
            <a:picLocks noChangeAspect="1"/>
          </p:cNvPicPr>
          <p:nvPr/>
        </p:nvPicPr>
        <p:blipFill>
          <a:blip r:embed="rId6">
            <a:clrChange>
              <a:clrFrom>
                <a:srgbClr val="F8FDFB"/>
              </a:clrFrom>
              <a:clrTo>
                <a:srgbClr val="F8FDFB">
                  <a:alpha val="0"/>
                </a:srgbClr>
              </a:clrTo>
            </a:clrChange>
            <a:extLst>
              <a:ext uri="{28A0092B-C50C-407E-A947-70E740481C1C}">
                <a14:useLocalDpi xmlns:a14="http://schemas.microsoft.com/office/drawing/2010/main" val="0"/>
              </a:ext>
            </a:extLst>
          </a:blip>
          <a:stretch>
            <a:fillRect/>
          </a:stretch>
        </p:blipFill>
        <p:spPr>
          <a:xfrm>
            <a:off x="381000" y="2133600"/>
            <a:ext cx="2616200" cy="1181100"/>
          </a:xfrm>
          <a:prstGeom prst="rect">
            <a:avLst/>
          </a:prstGeom>
        </p:spPr>
      </p:pic>
      <p:pic>
        <p:nvPicPr>
          <p:cNvPr id="15" name="Picture 14" descr="UCAR logo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800" y="5029200"/>
            <a:ext cx="4419600" cy="1050202"/>
          </a:xfrm>
          <a:prstGeom prst="rect">
            <a:avLst/>
          </a:prstGeom>
        </p:spPr>
      </p:pic>
      <p:pic>
        <p:nvPicPr>
          <p:cNvPr id="13" name="Picture 12" descr="OGC.jpg"/>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838200"/>
            <a:ext cx="1853676" cy="1388468"/>
          </a:xfrm>
          <a:prstGeom prst="rect">
            <a:avLst/>
          </a:prstGeom>
        </p:spPr>
      </p:pic>
      <p:pic>
        <p:nvPicPr>
          <p:cNvPr id="17" name="Picture 16" descr="iso.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05600" y="4267200"/>
            <a:ext cx="2286000" cy="835742"/>
          </a:xfrm>
          <a:prstGeom prst="rect">
            <a:avLst/>
          </a:prstGeom>
        </p:spPr>
      </p:pic>
      <p:pic>
        <p:nvPicPr>
          <p:cNvPr id="18" name="Picture 17" descr="esip.jpg"/>
          <p:cNvPicPr>
            <a:picLocks noChangeAspect="1"/>
          </p:cNvPicPr>
          <p:nvPr/>
        </p:nvPicPr>
        <p:blipFill rotWithShape="1">
          <a:blip r:embed="rId10">
            <a:extLst>
              <a:ext uri="{28A0092B-C50C-407E-A947-70E740481C1C}">
                <a14:useLocalDpi xmlns:a14="http://schemas.microsoft.com/office/drawing/2010/main" val="0"/>
              </a:ext>
            </a:extLst>
          </a:blip>
          <a:srcRect b="15627"/>
          <a:stretch/>
        </p:blipFill>
        <p:spPr>
          <a:xfrm>
            <a:off x="4267200" y="3505200"/>
            <a:ext cx="2374900" cy="1202267"/>
          </a:xfrm>
          <a:prstGeom prst="rect">
            <a:avLst/>
          </a:prstGeom>
        </p:spPr>
      </p:pic>
      <p:pic>
        <p:nvPicPr>
          <p:cNvPr id="6" name="Picture 5" descr="Exelis_VIS_EDMSign.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95600" y="1143000"/>
            <a:ext cx="2298700" cy="1295400"/>
          </a:xfrm>
          <a:prstGeom prst="rect">
            <a:avLst/>
          </a:prstGeom>
        </p:spPr>
      </p:pic>
      <p:pic>
        <p:nvPicPr>
          <p:cNvPr id="19" name="Picture 18" descr="logo_bluegreen_txt_mac.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76600" y="2743200"/>
            <a:ext cx="1249677" cy="776306"/>
          </a:xfrm>
          <a:prstGeom prst="rect">
            <a:avLst/>
          </a:prstGeom>
        </p:spPr>
      </p:pic>
      <p:pic>
        <p:nvPicPr>
          <p:cNvPr id="20" name="Picture 19"/>
          <p:cNvPicPr>
            <a:picLocks noChangeAspect="1"/>
          </p:cNvPicPr>
          <p:nvPr/>
        </p:nvPicPr>
        <p:blipFill>
          <a:blip r:embed="rId13"/>
          <a:stretch>
            <a:fillRect/>
          </a:stretch>
        </p:blipFill>
        <p:spPr>
          <a:xfrm>
            <a:off x="6553200" y="5638800"/>
            <a:ext cx="1729688" cy="354218"/>
          </a:xfrm>
          <a:prstGeom prst="rect">
            <a:avLst/>
          </a:prstGeom>
        </p:spPr>
      </p:pic>
    </p:spTree>
    <p:extLst>
      <p:ext uri="{BB962C8B-B14F-4D97-AF65-F5344CB8AC3E}">
        <p14:creationId xmlns:p14="http://schemas.microsoft.com/office/powerpoint/2010/main" val="1572851073"/>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444182" y="1066800"/>
            <a:ext cx="1617578" cy="1016000"/>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NASA/NOAA</a:t>
            </a:r>
            <a:endParaRPr lang="en-US" dirty="0"/>
          </a:p>
        </p:txBody>
      </p:sp>
      <p:grpSp>
        <p:nvGrpSpPr>
          <p:cNvPr id="4" name="Group 3"/>
          <p:cNvGrpSpPr/>
          <p:nvPr/>
        </p:nvGrpSpPr>
        <p:grpSpPr>
          <a:xfrm>
            <a:off x="876425" y="2487858"/>
            <a:ext cx="2753092" cy="3989142"/>
            <a:chOff x="868945" y="1724526"/>
            <a:chExt cx="2753092" cy="3989142"/>
          </a:xfrm>
        </p:grpSpPr>
        <p:cxnSp>
          <p:nvCxnSpPr>
            <p:cNvPr id="6" name="Straight Arrow Connector 5"/>
            <p:cNvCxnSpPr>
              <a:endCxn id="23" idx="0"/>
            </p:cNvCxnSpPr>
            <p:nvPr/>
          </p:nvCxnSpPr>
          <p:spPr>
            <a:xfrm flipH="1">
              <a:off x="1276682" y="1724526"/>
              <a:ext cx="541426" cy="68179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2263546" y="1871580"/>
              <a:ext cx="0" cy="534736"/>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endCxn id="21" idx="0"/>
            </p:cNvCxnSpPr>
            <p:nvPr/>
          </p:nvCxnSpPr>
          <p:spPr>
            <a:xfrm>
              <a:off x="2824479" y="1724526"/>
              <a:ext cx="389821" cy="68179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2806563" y="2406316"/>
              <a:ext cx="815474" cy="374316"/>
            </a:xfrm>
            <a:prstGeom prst="roundRect">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DAAC</a:t>
              </a:r>
              <a:endParaRPr lang="en-US" sz="1600" dirty="0"/>
            </a:p>
          </p:txBody>
        </p:sp>
        <p:sp>
          <p:nvSpPr>
            <p:cNvPr id="22" name="Rounded Rectangle 21"/>
            <p:cNvSpPr/>
            <p:nvPr/>
          </p:nvSpPr>
          <p:spPr>
            <a:xfrm>
              <a:off x="1838152" y="2406316"/>
              <a:ext cx="815474" cy="374316"/>
            </a:xfrm>
            <a:prstGeom prst="roundRect">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DAAC</a:t>
              </a:r>
              <a:endParaRPr lang="en-US" sz="1600" dirty="0"/>
            </a:p>
          </p:txBody>
        </p:sp>
        <p:sp>
          <p:nvSpPr>
            <p:cNvPr id="23" name="Rounded Rectangle 22"/>
            <p:cNvSpPr/>
            <p:nvPr/>
          </p:nvSpPr>
          <p:spPr>
            <a:xfrm>
              <a:off x="868945" y="2406316"/>
              <a:ext cx="815474" cy="374316"/>
            </a:xfrm>
            <a:prstGeom prst="roundRect">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DAAC</a:t>
              </a:r>
              <a:endParaRPr lang="en-US" sz="1600" dirty="0"/>
            </a:p>
          </p:txBody>
        </p:sp>
        <p:cxnSp>
          <p:nvCxnSpPr>
            <p:cNvPr id="29" name="Straight Arrow Connector 28"/>
            <p:cNvCxnSpPr/>
            <p:nvPr/>
          </p:nvCxnSpPr>
          <p:spPr>
            <a:xfrm>
              <a:off x="1290049" y="2780632"/>
              <a:ext cx="648372" cy="655053"/>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H="1">
              <a:off x="2263546" y="2834106"/>
              <a:ext cx="1" cy="601579"/>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H="1">
              <a:off x="2513263" y="2780632"/>
              <a:ext cx="701038" cy="655053"/>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pic>
          <p:nvPicPr>
            <p:cNvPr id="2" name="Picture 1" descr="Cloud 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273" y="3435685"/>
              <a:ext cx="2266616" cy="2277983"/>
            </a:xfrm>
            <a:prstGeom prst="rect">
              <a:avLst/>
            </a:prstGeom>
          </p:spPr>
        </p:pic>
      </p:grpSp>
      <p:grpSp>
        <p:nvGrpSpPr>
          <p:cNvPr id="10" name="Group 9"/>
          <p:cNvGrpSpPr/>
          <p:nvPr/>
        </p:nvGrpSpPr>
        <p:grpSpPr>
          <a:xfrm>
            <a:off x="5387474" y="1620253"/>
            <a:ext cx="2433052" cy="1884947"/>
            <a:chOff x="5387474" y="855580"/>
            <a:chExt cx="2433052" cy="1884947"/>
          </a:xfrm>
        </p:grpSpPr>
        <p:sp>
          <p:nvSpPr>
            <p:cNvPr id="13" name="Oval 12"/>
            <p:cNvSpPr/>
            <p:nvPr/>
          </p:nvSpPr>
          <p:spPr>
            <a:xfrm>
              <a:off x="5887459" y="855580"/>
              <a:ext cx="1617578" cy="1016000"/>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Research</a:t>
              </a:r>
              <a:r>
                <a:rPr lang="en-US" dirty="0" smtClean="0"/>
                <a:t> Facilities</a:t>
              </a:r>
              <a:endParaRPr lang="en-US" dirty="0"/>
            </a:p>
          </p:txBody>
        </p:sp>
        <p:cxnSp>
          <p:nvCxnSpPr>
            <p:cNvPr id="14" name="Straight Arrow Connector 13"/>
            <p:cNvCxnSpPr/>
            <p:nvPr/>
          </p:nvCxnSpPr>
          <p:spPr>
            <a:xfrm flipH="1">
              <a:off x="5387474" y="1724526"/>
              <a:ext cx="874298" cy="1016001"/>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6707210" y="1871580"/>
              <a:ext cx="0" cy="842212"/>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268143" y="1724526"/>
              <a:ext cx="552383" cy="989266"/>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H="1">
              <a:off x="6074615" y="1871580"/>
              <a:ext cx="374313" cy="868947"/>
            </a:xfrm>
            <a:prstGeom prst="straightConnector1">
              <a:avLst/>
            </a:prstGeom>
            <a:ln>
              <a:solidFill>
                <a:schemeClr val="accent5"/>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7029120" y="1844845"/>
              <a:ext cx="279127" cy="868947"/>
            </a:xfrm>
            <a:prstGeom prst="straightConnector1">
              <a:avLst/>
            </a:prstGeom>
            <a:ln>
              <a:solidFill>
                <a:schemeClr val="accent5"/>
              </a:solidFill>
              <a:headEnd type="arrow"/>
              <a:tailEnd type="arrow"/>
            </a:ln>
          </p:spPr>
          <p:style>
            <a:lnRef idx="2">
              <a:schemeClr val="accent1"/>
            </a:lnRef>
            <a:fillRef idx="0">
              <a:schemeClr val="accent1"/>
            </a:fillRef>
            <a:effectRef idx="1">
              <a:schemeClr val="accent1"/>
            </a:effectRef>
            <a:fontRef idx="minor">
              <a:schemeClr val="tx1"/>
            </a:fontRef>
          </p:style>
        </p:cxnSp>
      </p:grpSp>
      <p:sp>
        <p:nvSpPr>
          <p:cNvPr id="11" name="TextBox 10"/>
          <p:cNvSpPr txBox="1"/>
          <p:nvPr/>
        </p:nvSpPr>
        <p:spPr>
          <a:xfrm>
            <a:off x="967873" y="2133600"/>
            <a:ext cx="2634330" cy="369332"/>
          </a:xfrm>
          <a:prstGeom prst="rect">
            <a:avLst/>
          </a:prstGeom>
          <a:noFill/>
        </p:spPr>
        <p:txBody>
          <a:bodyPr wrap="none" rtlCol="0">
            <a:spAutoFit/>
          </a:bodyPr>
          <a:lstStyle/>
          <a:p>
            <a:r>
              <a:rPr lang="en-US" b="1" dirty="0" smtClean="0">
                <a:solidFill>
                  <a:schemeClr val="accent5"/>
                </a:solidFill>
              </a:rPr>
              <a:t>“Rules / Conventions”</a:t>
            </a:r>
            <a:endParaRPr lang="en-US" b="1" dirty="0">
              <a:solidFill>
                <a:schemeClr val="accent5"/>
              </a:solidFill>
            </a:endParaRPr>
          </a:p>
        </p:txBody>
      </p:sp>
      <p:sp>
        <p:nvSpPr>
          <p:cNvPr id="12" name="TextBox 11"/>
          <p:cNvSpPr txBox="1"/>
          <p:nvPr/>
        </p:nvSpPr>
        <p:spPr>
          <a:xfrm>
            <a:off x="1143000" y="152400"/>
            <a:ext cx="7266683" cy="461665"/>
          </a:xfrm>
          <a:prstGeom prst="rect">
            <a:avLst/>
          </a:prstGeom>
          <a:noFill/>
        </p:spPr>
        <p:txBody>
          <a:bodyPr wrap="none" rtlCol="0">
            <a:spAutoFit/>
          </a:bodyPr>
          <a:lstStyle/>
          <a:p>
            <a:r>
              <a:rPr lang="en-US" sz="2400" dirty="0" smtClean="0"/>
              <a:t>Models of community interaction with data providers</a:t>
            </a:r>
            <a:endParaRPr lang="en-US" sz="2400" dirty="0"/>
          </a:p>
        </p:txBody>
      </p:sp>
      <p:pic>
        <p:nvPicPr>
          <p:cNvPr id="25" name="Picture 24" descr="nasa_logo.jpg"/>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2400" y="1143000"/>
            <a:ext cx="1079575" cy="914400"/>
          </a:xfrm>
          <a:prstGeom prst="rect">
            <a:avLst/>
          </a:prstGeom>
        </p:spPr>
      </p:pic>
      <p:pic>
        <p:nvPicPr>
          <p:cNvPr id="26" name="Picture 25" descr="NOAA.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2800" y="1066800"/>
            <a:ext cx="1066800" cy="1066800"/>
          </a:xfrm>
          <a:prstGeom prst="rect">
            <a:avLst/>
          </a:prstGeom>
        </p:spPr>
      </p:pic>
      <p:sp>
        <p:nvSpPr>
          <p:cNvPr id="27" name="TextBox 26"/>
          <p:cNvSpPr txBox="1"/>
          <p:nvPr/>
        </p:nvSpPr>
        <p:spPr>
          <a:xfrm>
            <a:off x="5211667" y="1138535"/>
            <a:ext cx="1341533" cy="461665"/>
          </a:xfrm>
          <a:prstGeom prst="rect">
            <a:avLst/>
          </a:prstGeom>
          <a:noFill/>
        </p:spPr>
        <p:txBody>
          <a:bodyPr wrap="none" rtlCol="0">
            <a:spAutoFit/>
          </a:bodyPr>
          <a:lstStyle/>
          <a:p>
            <a:r>
              <a:rPr lang="en-US" sz="2400" b="1" dirty="0" smtClean="0">
                <a:solidFill>
                  <a:schemeClr val="accent5">
                    <a:lumMod val="75000"/>
                  </a:schemeClr>
                </a:solidFill>
              </a:rPr>
              <a:t>IMPACT</a:t>
            </a:r>
            <a:endParaRPr lang="en-US" sz="2400" b="1" dirty="0">
              <a:solidFill>
                <a:schemeClr val="accent5">
                  <a:lumMod val="75000"/>
                </a:schemeClr>
              </a:solidFill>
            </a:endParaRPr>
          </a:p>
        </p:txBody>
      </p:sp>
      <p:pic>
        <p:nvPicPr>
          <p:cNvPr id="17" name="Picture 16"/>
          <p:cNvPicPr>
            <a:picLocks noChangeAspect="1"/>
          </p:cNvPicPr>
          <p:nvPr/>
        </p:nvPicPr>
        <p:blipFill>
          <a:blip r:embed="rId6"/>
          <a:stretch>
            <a:fillRect/>
          </a:stretch>
        </p:blipFill>
        <p:spPr>
          <a:xfrm>
            <a:off x="6946900" y="914400"/>
            <a:ext cx="1892300" cy="647700"/>
          </a:xfrm>
          <a:prstGeom prst="rect">
            <a:avLst/>
          </a:prstGeom>
        </p:spPr>
      </p:pic>
      <p:sp>
        <p:nvSpPr>
          <p:cNvPr id="18" name="TextBox 17"/>
          <p:cNvSpPr txBox="1"/>
          <p:nvPr/>
        </p:nvSpPr>
        <p:spPr>
          <a:xfrm>
            <a:off x="4572000" y="1905000"/>
            <a:ext cx="1073882" cy="461665"/>
          </a:xfrm>
          <a:prstGeom prst="rect">
            <a:avLst/>
          </a:prstGeom>
          <a:noFill/>
        </p:spPr>
        <p:txBody>
          <a:bodyPr wrap="none" rtlCol="0">
            <a:spAutoFit/>
          </a:bodyPr>
          <a:lstStyle/>
          <a:p>
            <a:r>
              <a:rPr lang="en-US" sz="2400" b="1" dirty="0" smtClean="0">
                <a:solidFill>
                  <a:schemeClr val="accent4">
                    <a:lumMod val="75000"/>
                  </a:schemeClr>
                </a:solidFill>
              </a:rPr>
              <a:t>NEON</a:t>
            </a:r>
            <a:endParaRPr lang="en-US" sz="2400" b="1" dirty="0">
              <a:solidFill>
                <a:schemeClr val="accent4">
                  <a:lumMod val="75000"/>
                </a:schemeClr>
              </a:solidFill>
            </a:endParaRPr>
          </a:p>
        </p:txBody>
      </p:sp>
      <p:pic>
        <p:nvPicPr>
          <p:cNvPr id="19" name="Picture 18"/>
          <p:cNvPicPr>
            <a:picLocks noChangeAspect="1"/>
          </p:cNvPicPr>
          <p:nvPr/>
        </p:nvPicPr>
        <p:blipFill>
          <a:blip r:embed="rId7"/>
          <a:stretch>
            <a:fillRect/>
          </a:stretch>
        </p:blipFill>
        <p:spPr>
          <a:xfrm>
            <a:off x="7772400" y="1981200"/>
            <a:ext cx="1188720" cy="381000"/>
          </a:xfrm>
          <a:prstGeom prst="rect">
            <a:avLst/>
          </a:prstGeom>
        </p:spPr>
      </p:pic>
      <p:pic>
        <p:nvPicPr>
          <p:cNvPr id="30" name="Picture 29" descr="scientist-th.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00600" y="3581400"/>
            <a:ext cx="466165" cy="887506"/>
          </a:xfrm>
          <a:prstGeom prst="rect">
            <a:avLst/>
          </a:prstGeom>
        </p:spPr>
      </p:pic>
      <p:pic>
        <p:nvPicPr>
          <p:cNvPr id="28" name="Picture 27"/>
          <p:cNvPicPr>
            <a:picLocks noChangeAspect="1"/>
          </p:cNvPicPr>
          <p:nvPr/>
        </p:nvPicPr>
        <p:blipFill>
          <a:blip r:embed="rId9"/>
          <a:stretch>
            <a:fillRect/>
          </a:stretch>
        </p:blipFill>
        <p:spPr>
          <a:xfrm>
            <a:off x="6934200" y="3581400"/>
            <a:ext cx="1270000" cy="1028700"/>
          </a:xfrm>
          <a:prstGeom prst="rect">
            <a:avLst/>
          </a:prstGeom>
        </p:spPr>
      </p:pic>
      <p:pic>
        <p:nvPicPr>
          <p:cNvPr id="31" name="Picture 30"/>
          <p:cNvPicPr>
            <a:picLocks noChangeAspect="1"/>
          </p:cNvPicPr>
          <p:nvPr/>
        </p:nvPicPr>
        <p:blipFill>
          <a:blip r:embed="rId10"/>
          <a:stretch>
            <a:fillRect/>
          </a:stretch>
        </p:blipFill>
        <p:spPr>
          <a:xfrm>
            <a:off x="6248400" y="4724400"/>
            <a:ext cx="2586182" cy="1625600"/>
          </a:xfrm>
          <a:prstGeom prst="rect">
            <a:avLst/>
          </a:prstGeom>
        </p:spPr>
      </p:pic>
      <p:pic>
        <p:nvPicPr>
          <p:cNvPr id="32" name="Picture 31"/>
          <p:cNvPicPr>
            <a:picLocks noChangeAspect="1"/>
          </p:cNvPicPr>
          <p:nvPr/>
        </p:nvPicPr>
        <p:blipFill>
          <a:blip r:embed="rId11"/>
          <a:stretch>
            <a:fillRect/>
          </a:stretch>
        </p:blipFill>
        <p:spPr>
          <a:xfrm>
            <a:off x="3581400" y="4724400"/>
            <a:ext cx="2590800" cy="1658647"/>
          </a:xfrm>
          <a:prstGeom prst="rect">
            <a:avLst/>
          </a:prstGeom>
        </p:spPr>
      </p:pic>
      <p:sp>
        <p:nvSpPr>
          <p:cNvPr id="33" name="Slide Number Placeholder 32"/>
          <p:cNvSpPr>
            <a:spLocks noGrp="1"/>
          </p:cNvSpPr>
          <p:nvPr>
            <p:ph type="sldNum" sz="quarter" idx="12"/>
          </p:nvPr>
        </p:nvSpPr>
        <p:spPr/>
        <p:txBody>
          <a:bodyPr/>
          <a:lstStyle/>
          <a:p>
            <a:fld id="{CFAB0AC5-2C9C-7A4A-9E50-5B6CBF3F220F}" type="slidenum">
              <a:rPr lang="en-US" smtClean="0"/>
              <a:t>7</a:t>
            </a:fld>
            <a:endParaRPr lang="en-US"/>
          </a:p>
        </p:txBody>
      </p:sp>
    </p:spTree>
    <p:extLst>
      <p:ext uri="{BB962C8B-B14F-4D97-AF65-F5344CB8AC3E}">
        <p14:creationId xmlns:p14="http://schemas.microsoft.com/office/powerpoint/2010/main" val="33377306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286000" y="1143000"/>
            <a:ext cx="5020957" cy="2590800"/>
            <a:chOff x="3886200" y="914400"/>
            <a:chExt cx="5020957" cy="2590800"/>
          </a:xfrm>
        </p:grpSpPr>
        <p:grpSp>
          <p:nvGrpSpPr>
            <p:cNvPr id="5" name="Group 4"/>
            <p:cNvGrpSpPr/>
            <p:nvPr/>
          </p:nvGrpSpPr>
          <p:grpSpPr>
            <a:xfrm>
              <a:off x="5181600" y="1620253"/>
              <a:ext cx="2433052" cy="1884947"/>
              <a:chOff x="5387474" y="855580"/>
              <a:chExt cx="2433052" cy="1884947"/>
            </a:xfrm>
          </p:grpSpPr>
          <p:sp>
            <p:nvSpPr>
              <p:cNvPr id="6" name="Oval 5"/>
              <p:cNvSpPr/>
              <p:nvPr/>
            </p:nvSpPr>
            <p:spPr>
              <a:xfrm>
                <a:off x="5887459" y="855580"/>
                <a:ext cx="1617578" cy="1016000"/>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Data</a:t>
                </a:r>
                <a:r>
                  <a:rPr lang="en-US" dirty="0" smtClean="0"/>
                  <a:t> Facilities</a:t>
                </a:r>
                <a:endParaRPr lang="en-US" dirty="0"/>
              </a:p>
            </p:txBody>
          </p:sp>
          <p:cxnSp>
            <p:nvCxnSpPr>
              <p:cNvPr id="7" name="Straight Arrow Connector 6"/>
              <p:cNvCxnSpPr/>
              <p:nvPr/>
            </p:nvCxnSpPr>
            <p:spPr>
              <a:xfrm flipH="1">
                <a:off x="5387474" y="1724526"/>
                <a:ext cx="874298" cy="1016001"/>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6707210" y="1871580"/>
                <a:ext cx="0" cy="842212"/>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7268143" y="1724526"/>
                <a:ext cx="552383" cy="989266"/>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6074615" y="1871580"/>
                <a:ext cx="374313" cy="868947"/>
              </a:xfrm>
              <a:prstGeom prst="straightConnector1">
                <a:avLst/>
              </a:prstGeom>
              <a:ln>
                <a:solidFill>
                  <a:schemeClr val="accent5"/>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7029120" y="1844845"/>
                <a:ext cx="279127" cy="868947"/>
              </a:xfrm>
              <a:prstGeom prst="straightConnector1">
                <a:avLst/>
              </a:prstGeom>
              <a:ln>
                <a:solidFill>
                  <a:schemeClr val="accent5"/>
                </a:solidFill>
                <a:headEnd type="arrow"/>
                <a:tailEnd type="arrow"/>
              </a:ln>
            </p:spPr>
            <p:style>
              <a:lnRef idx="2">
                <a:schemeClr val="accent1"/>
              </a:lnRef>
              <a:fillRef idx="0">
                <a:schemeClr val="accent1"/>
              </a:fillRef>
              <a:effectRef idx="1">
                <a:schemeClr val="accent1"/>
              </a:effectRef>
              <a:fontRef idx="minor">
                <a:schemeClr val="tx1"/>
              </a:fontRef>
            </p:style>
          </p:cxnSp>
        </p:grpSp>
        <p:pic>
          <p:nvPicPr>
            <p:cNvPr id="13" name="Picture 12"/>
            <p:cNvPicPr>
              <a:picLocks noChangeAspect="1"/>
            </p:cNvPicPr>
            <p:nvPr/>
          </p:nvPicPr>
          <p:blipFill>
            <a:blip r:embed="rId2"/>
            <a:stretch>
              <a:fillRect/>
            </a:stretch>
          </p:blipFill>
          <p:spPr>
            <a:xfrm>
              <a:off x="3886200" y="990600"/>
              <a:ext cx="2044700" cy="469900"/>
            </a:xfrm>
            <a:prstGeom prst="rect">
              <a:avLst/>
            </a:prstGeom>
          </p:spPr>
        </p:pic>
        <p:pic>
          <p:nvPicPr>
            <p:cNvPr id="16" name="Picture 15"/>
            <p:cNvPicPr>
              <a:picLocks noChangeAspect="1"/>
            </p:cNvPicPr>
            <p:nvPr/>
          </p:nvPicPr>
          <p:blipFill>
            <a:blip r:embed="rId3"/>
            <a:stretch>
              <a:fillRect/>
            </a:stretch>
          </p:blipFill>
          <p:spPr>
            <a:xfrm>
              <a:off x="3886200" y="1676400"/>
              <a:ext cx="1257300" cy="1270000"/>
            </a:xfrm>
            <a:prstGeom prst="rect">
              <a:avLst/>
            </a:prstGeom>
          </p:spPr>
        </p:pic>
        <p:pic>
          <p:nvPicPr>
            <p:cNvPr id="17" name="Picture 16"/>
            <p:cNvPicPr>
              <a:picLocks noChangeAspect="1"/>
            </p:cNvPicPr>
            <p:nvPr/>
          </p:nvPicPr>
          <p:blipFill>
            <a:blip r:embed="rId4"/>
            <a:stretch>
              <a:fillRect/>
            </a:stretch>
          </p:blipFill>
          <p:spPr>
            <a:xfrm>
              <a:off x="7239000" y="914400"/>
              <a:ext cx="1447800" cy="585627"/>
            </a:xfrm>
            <a:prstGeom prst="rect">
              <a:avLst/>
            </a:prstGeom>
          </p:spPr>
        </p:pic>
        <p:sp>
          <p:nvSpPr>
            <p:cNvPr id="18" name="TextBox 17"/>
            <p:cNvSpPr txBox="1"/>
            <p:nvPr/>
          </p:nvSpPr>
          <p:spPr>
            <a:xfrm>
              <a:off x="7608604" y="1905000"/>
              <a:ext cx="1298553" cy="461665"/>
            </a:xfrm>
            <a:prstGeom prst="rect">
              <a:avLst/>
            </a:prstGeom>
            <a:noFill/>
          </p:spPr>
          <p:txBody>
            <a:bodyPr wrap="none" rtlCol="0">
              <a:spAutoFit/>
            </a:bodyPr>
            <a:lstStyle/>
            <a:p>
              <a:r>
                <a:rPr lang="en-US" sz="2400" dirty="0" smtClean="0">
                  <a:latin typeface="Calibri"/>
                  <a:cs typeface="Calibri"/>
                </a:rPr>
                <a:t>IRI/LDEO</a:t>
              </a:r>
              <a:endParaRPr lang="en-US" sz="2400" dirty="0">
                <a:latin typeface="Calibri"/>
                <a:cs typeface="Calibri"/>
              </a:endParaRPr>
            </a:p>
          </p:txBody>
        </p:sp>
      </p:grpSp>
      <p:pic>
        <p:nvPicPr>
          <p:cNvPr id="22" name="Picture 21" descr="nicubunu-Abstract-peopl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3886200"/>
            <a:ext cx="1143000" cy="787400"/>
          </a:xfrm>
          <a:prstGeom prst="rect">
            <a:avLst/>
          </a:prstGeom>
        </p:spPr>
      </p:pic>
      <p:pic>
        <p:nvPicPr>
          <p:cNvPr id="24" name="Picture 23" descr="cartoon-mineralogist-th.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1600" y="3886200"/>
            <a:ext cx="946434" cy="1087855"/>
          </a:xfrm>
          <a:prstGeom prst="rect">
            <a:avLst/>
          </a:prstGeom>
        </p:spPr>
      </p:pic>
      <p:pic>
        <p:nvPicPr>
          <p:cNvPr id="25" name="Picture 24" descr="scientist-th.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1800" y="3657600"/>
            <a:ext cx="466165" cy="887506"/>
          </a:xfrm>
          <a:prstGeom prst="rect">
            <a:avLst/>
          </a:prstGeom>
        </p:spPr>
      </p:pic>
      <p:pic>
        <p:nvPicPr>
          <p:cNvPr id="26" name="Picture 25"/>
          <p:cNvPicPr>
            <a:picLocks noChangeAspect="1"/>
          </p:cNvPicPr>
          <p:nvPr/>
        </p:nvPicPr>
        <p:blipFill>
          <a:blip r:embed="rId8"/>
          <a:stretch>
            <a:fillRect/>
          </a:stretch>
        </p:blipFill>
        <p:spPr>
          <a:xfrm>
            <a:off x="0" y="3886200"/>
            <a:ext cx="2646045" cy="2743200"/>
          </a:xfrm>
          <a:prstGeom prst="rect">
            <a:avLst/>
          </a:prstGeom>
        </p:spPr>
      </p:pic>
      <p:pic>
        <p:nvPicPr>
          <p:cNvPr id="27" name="Picture 26"/>
          <p:cNvPicPr>
            <a:picLocks noChangeAspect="1"/>
          </p:cNvPicPr>
          <p:nvPr/>
        </p:nvPicPr>
        <p:blipFill>
          <a:blip r:embed="rId9"/>
          <a:stretch>
            <a:fillRect/>
          </a:stretch>
        </p:blipFill>
        <p:spPr>
          <a:xfrm>
            <a:off x="6172200" y="4419600"/>
            <a:ext cx="2946400" cy="2209800"/>
          </a:xfrm>
          <a:prstGeom prst="rect">
            <a:avLst/>
          </a:prstGeom>
        </p:spPr>
      </p:pic>
      <p:sp>
        <p:nvSpPr>
          <p:cNvPr id="28" name="TextBox 27"/>
          <p:cNvSpPr txBox="1"/>
          <p:nvPr/>
        </p:nvSpPr>
        <p:spPr>
          <a:xfrm>
            <a:off x="1295400" y="152400"/>
            <a:ext cx="3905449" cy="538609"/>
          </a:xfrm>
          <a:prstGeom prst="rect">
            <a:avLst/>
          </a:prstGeom>
          <a:noFill/>
        </p:spPr>
        <p:txBody>
          <a:bodyPr wrap="none" rtlCol="0">
            <a:spAutoFit/>
          </a:bodyPr>
          <a:lstStyle/>
          <a:p>
            <a:r>
              <a:rPr lang="en-US" sz="2900" dirty="0" smtClean="0"/>
              <a:t>The data facility model</a:t>
            </a:r>
            <a:endParaRPr lang="en-US" sz="2900" dirty="0"/>
          </a:p>
        </p:txBody>
      </p:sp>
      <p:sp>
        <p:nvSpPr>
          <p:cNvPr id="29" name="Slide Number Placeholder 28"/>
          <p:cNvSpPr>
            <a:spLocks noGrp="1"/>
          </p:cNvSpPr>
          <p:nvPr>
            <p:ph type="sldNum" sz="quarter" idx="12"/>
          </p:nvPr>
        </p:nvSpPr>
        <p:spPr/>
        <p:txBody>
          <a:bodyPr/>
          <a:lstStyle/>
          <a:p>
            <a:fld id="{CFAB0AC5-2C9C-7A4A-9E50-5B6CBF3F220F}" type="slidenum">
              <a:rPr lang="en-US" smtClean="0"/>
              <a:t>8</a:t>
            </a:fld>
            <a:endParaRPr lang="en-US"/>
          </a:p>
        </p:txBody>
      </p:sp>
    </p:spTree>
    <p:extLst>
      <p:ext uri="{BB962C8B-B14F-4D97-AF65-F5344CB8AC3E}">
        <p14:creationId xmlns:p14="http://schemas.microsoft.com/office/powerpoint/2010/main" val="6839087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010400" cy="533400"/>
          </a:xfrm>
        </p:spPr>
        <p:txBody>
          <a:bodyPr/>
          <a:lstStyle/>
          <a:p>
            <a:pPr algn="l"/>
            <a:r>
              <a:rPr lang="en-US" sz="2900" dirty="0" smtClean="0"/>
              <a:t>Benefits of community engagement</a:t>
            </a:r>
            <a:endParaRPr lang="en-US" sz="2900" dirty="0"/>
          </a:p>
        </p:txBody>
      </p:sp>
      <p:sp>
        <p:nvSpPr>
          <p:cNvPr id="3" name="Content Placeholder 2"/>
          <p:cNvSpPr>
            <a:spLocks noGrp="1"/>
          </p:cNvSpPr>
          <p:nvPr>
            <p:ph idx="1"/>
          </p:nvPr>
        </p:nvSpPr>
        <p:spPr/>
        <p:txBody>
          <a:bodyPr/>
          <a:lstStyle/>
          <a:p>
            <a:r>
              <a:rPr lang="en-US" sz="2400" dirty="0" smtClean="0"/>
              <a:t>Efficiently use limited resources to solve communal problems</a:t>
            </a:r>
            <a:endParaRPr lang="en-US" sz="2200" dirty="0" smtClean="0"/>
          </a:p>
          <a:p>
            <a:r>
              <a:rPr lang="en-US" sz="2400" dirty="0" smtClean="0"/>
              <a:t>Improve interoperability across and within domains through communication and sharing expertise/tools</a:t>
            </a:r>
          </a:p>
          <a:p>
            <a:r>
              <a:rPr lang="en-US" sz="2400" dirty="0" smtClean="0"/>
              <a:t>HDF sustainability</a:t>
            </a:r>
          </a:p>
          <a:p>
            <a:r>
              <a:rPr lang="en-US" sz="2400" dirty="0" smtClean="0"/>
              <a:t>Improve metadata resulting in increased data use and understanding, and preservation</a:t>
            </a:r>
          </a:p>
          <a:p>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99AE129A-8A4A-4680-9167-74CE7C7BB012}" type="slidenum">
              <a:rPr lang="en-US" smtClean="0"/>
              <a:pPr/>
              <a:t>9</a:t>
            </a:fld>
            <a:endParaRPr lang="en-US"/>
          </a:p>
        </p:txBody>
      </p:sp>
    </p:spTree>
    <p:extLst>
      <p:ext uri="{BB962C8B-B14F-4D97-AF65-F5344CB8AC3E}">
        <p14:creationId xmlns:p14="http://schemas.microsoft.com/office/powerpoint/2010/main" val="1096609585"/>
      </p:ext>
    </p:extLst>
  </p:cSld>
  <p:clrMapOvr>
    <a:masterClrMapping/>
  </p:clrMapOvr>
  <p:transition xmlns:p14="http://schemas.microsoft.com/office/powerpoint/2010/main" spd="med">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2900" dirty="0" smtClean="0"/>
              <a:t>Get Involved</a:t>
            </a:r>
            <a:endParaRPr lang="en-US" sz="2900" dirty="0"/>
          </a:p>
        </p:txBody>
      </p:sp>
      <p:sp>
        <p:nvSpPr>
          <p:cNvPr id="5" name="Content Placeholder 4"/>
          <p:cNvSpPr>
            <a:spLocks noGrp="1"/>
          </p:cNvSpPr>
          <p:nvPr>
            <p:ph idx="1"/>
          </p:nvPr>
        </p:nvSpPr>
        <p:spPr/>
        <p:txBody>
          <a:bodyPr/>
          <a:lstStyle/>
          <a:p>
            <a:r>
              <a:rPr lang="en-US" sz="2400" dirty="0" smtClean="0"/>
              <a:t>Join the HDF Research Coordination Network effort (email </a:t>
            </a:r>
            <a:r>
              <a:rPr lang="en-US" sz="2400" dirty="0" err="1" smtClean="0"/>
              <a:t>lpowers@hdfgroup.org</a:t>
            </a:r>
            <a:r>
              <a:rPr lang="en-US" sz="2400" dirty="0" smtClean="0"/>
              <a:t>)</a:t>
            </a:r>
          </a:p>
          <a:p>
            <a:r>
              <a:rPr lang="en-US" sz="2400" dirty="0" smtClean="0"/>
              <a:t>Check out the latest HDF technologies </a:t>
            </a:r>
            <a:r>
              <a:rPr lang="en-US" sz="2400" dirty="0"/>
              <a:t>@ </a:t>
            </a:r>
            <a:r>
              <a:rPr lang="en-US" sz="2400" dirty="0">
                <a:hlinkClick r:id="rId2"/>
              </a:rPr>
              <a:t>https://www.hdfgroup.org/products</a:t>
            </a:r>
            <a:r>
              <a:rPr lang="en-US" sz="2400" dirty="0" smtClean="0">
                <a:hlinkClick r:id="rId2"/>
              </a:rPr>
              <a:t>/</a:t>
            </a:r>
            <a:endParaRPr lang="en-US" sz="2400" dirty="0" smtClean="0"/>
          </a:p>
          <a:p>
            <a:r>
              <a:rPr lang="en-US" sz="2400" dirty="0" smtClean="0"/>
              <a:t>Read the HDF </a:t>
            </a:r>
            <a:r>
              <a:rPr lang="en-US" sz="2400" dirty="0"/>
              <a:t>Blog </a:t>
            </a:r>
            <a:r>
              <a:rPr lang="en-US" sz="2400" dirty="0">
                <a:hlinkClick r:id="rId3"/>
              </a:rPr>
              <a:t>https://blog.hdfgroup.org</a:t>
            </a:r>
            <a:r>
              <a:rPr lang="en-US" sz="2400" dirty="0" smtClean="0">
                <a:hlinkClick r:id="rId3"/>
              </a:rPr>
              <a:t>/</a:t>
            </a:r>
            <a:endParaRPr lang="en-US" sz="2400" dirty="0" smtClean="0"/>
          </a:p>
          <a:p>
            <a:r>
              <a:rPr lang="en-US" sz="2400" dirty="0" smtClean="0"/>
              <a:t>Join the HDF </a:t>
            </a:r>
            <a:r>
              <a:rPr lang="en-US" sz="2400" dirty="0"/>
              <a:t>Forum https://</a:t>
            </a:r>
            <a:r>
              <a:rPr lang="en-US" sz="2400" dirty="0" err="1"/>
              <a:t>www.hdfgroup.org</a:t>
            </a:r>
            <a:r>
              <a:rPr lang="en-US" sz="2400" dirty="0"/>
              <a:t>/services/</a:t>
            </a:r>
            <a:r>
              <a:rPr lang="en-US" sz="2400" dirty="0" err="1"/>
              <a:t>support.html</a:t>
            </a:r>
            <a:endParaRPr lang="en-US" sz="2400" dirty="0" smtClean="0"/>
          </a:p>
          <a:p>
            <a:endParaRPr lang="en-US" dirty="0"/>
          </a:p>
        </p:txBody>
      </p:sp>
      <p:sp>
        <p:nvSpPr>
          <p:cNvPr id="3" name="Slide Number Placeholder 2"/>
          <p:cNvSpPr>
            <a:spLocks noGrp="1"/>
          </p:cNvSpPr>
          <p:nvPr>
            <p:ph type="sldNum" sz="quarter" idx="12"/>
          </p:nvPr>
        </p:nvSpPr>
        <p:spPr/>
        <p:txBody>
          <a:bodyPr/>
          <a:lstStyle/>
          <a:p>
            <a:fld id="{66990693-FCA4-456D-B0D1-1E6BC96D0376}" type="slidenum">
              <a:rPr lang="en-US" smtClean="0"/>
              <a:pPr/>
              <a:t>10</a:t>
            </a:fld>
            <a:endParaRPr lang="en-US"/>
          </a:p>
        </p:txBody>
      </p:sp>
    </p:spTree>
    <p:extLst>
      <p:ext uri="{BB962C8B-B14F-4D97-AF65-F5344CB8AC3E}">
        <p14:creationId xmlns:p14="http://schemas.microsoft.com/office/powerpoint/2010/main" val="2125353980"/>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5" name="Slide Number Placeholder 4"/>
          <p:cNvSpPr>
            <a:spLocks noGrp="1"/>
          </p:cNvSpPr>
          <p:nvPr>
            <p:ph type="sldNum" sz="quarter" idx="4"/>
          </p:nvPr>
        </p:nvSpPr>
        <p:spPr/>
        <p:txBody>
          <a:bodyPr/>
          <a:lstStyle/>
          <a:p>
            <a:fld id="{66990693-FCA4-456D-B0D1-1E6BC96D0376}" type="slidenum">
              <a:rPr lang="en-US" smtClean="0"/>
              <a:pPr/>
              <a:t>11</a:t>
            </a:fld>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Acknowledgements</a:t>
            </a:r>
            <a:endParaRPr lang="en-US" dirty="0"/>
          </a:p>
        </p:txBody>
      </p:sp>
      <p:sp>
        <p:nvSpPr>
          <p:cNvPr id="3" name="Text Placeholder 2"/>
          <p:cNvSpPr>
            <a:spLocks noGrp="1"/>
          </p:cNvSpPr>
          <p:nvPr>
            <p:ph type="body" idx="1"/>
          </p:nvPr>
        </p:nvSpPr>
        <p:spPr/>
        <p:txBody>
          <a:bodyPr/>
          <a:lstStyle/>
          <a:p>
            <a:pPr algn="ctr">
              <a:buNone/>
            </a:pPr>
            <a:r>
              <a:rPr lang="en-US" dirty="0"/>
              <a:t>This work was supported by NSF grant</a:t>
            </a:r>
          </a:p>
          <a:p>
            <a:pPr algn="ctr">
              <a:buNone/>
            </a:pPr>
            <a:r>
              <a:rPr lang="en-US" dirty="0"/>
              <a:t>number 1443062.</a:t>
            </a:r>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r>
              <a:rPr lang="en-US" sz="1600" dirty="0" smtClean="0"/>
              <a:t>Photo credits: Elaine Hood, Nate </a:t>
            </a:r>
            <a:r>
              <a:rPr lang="en-US" sz="1600" dirty="0" err="1" smtClean="0"/>
              <a:t>Biletnikoff</a:t>
            </a:r>
            <a:r>
              <a:rPr lang="en-US" sz="1600" dirty="0" smtClean="0"/>
              <a:t>, IMPACT, Gregory Gilbert</a:t>
            </a:r>
            <a:endParaRPr lang="en-US" sz="1600" dirty="0"/>
          </a:p>
        </p:txBody>
      </p:sp>
      <p:sp>
        <p:nvSpPr>
          <p:cNvPr id="5" name="Slide Number Placeholder 4"/>
          <p:cNvSpPr>
            <a:spLocks noGrp="1"/>
          </p:cNvSpPr>
          <p:nvPr>
            <p:ph type="sldNum" sz="quarter" idx="11"/>
          </p:nvPr>
        </p:nvSpPr>
        <p:spPr/>
        <p:txBody>
          <a:bodyPr/>
          <a:lstStyle/>
          <a:p>
            <a:fld id="{66990693-FCA4-456D-B0D1-1E6BC96D0376}"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Questions/comments?</a:t>
            </a:r>
            <a:endParaRPr lang="en-US" dirty="0"/>
          </a:p>
        </p:txBody>
      </p:sp>
      <p:sp>
        <p:nvSpPr>
          <p:cNvPr id="5" name="Slide Number Placeholder 4"/>
          <p:cNvSpPr>
            <a:spLocks noGrp="1"/>
          </p:cNvSpPr>
          <p:nvPr>
            <p:ph type="sldNum" sz="quarter" idx="4"/>
          </p:nvPr>
        </p:nvSpPr>
        <p:spPr/>
        <p:txBody>
          <a:bodyPr/>
          <a:lstStyle/>
          <a:p>
            <a:fld id="{66990693-FCA4-456D-B0D1-1E6BC96D0376}" type="slidenum">
              <a:rPr lang="en-US" smtClean="0"/>
              <a:pPr/>
              <a:t>13</a:t>
            </a:fld>
            <a:endParaRPr lang="en-US"/>
          </a:p>
        </p:txBody>
      </p:sp>
    </p:spTree>
  </p:cSld>
  <p:clrMapOvr>
    <a:masterClrMapping/>
  </p:clrMapOvr>
  <p:transition xmlns:p14="http://schemas.microsoft.com/office/powerpoint/2010/main" spd="med"/>
</p:sld>
</file>

<file path=ppt/theme/theme1.xml><?xml version="1.0" encoding="utf-8"?>
<a:theme xmlns:a="http://schemas.openxmlformats.org/drawingml/2006/main" name="1_Presentation on product or service">
  <a:themeElements>
    <a:clrScheme name="Studio">
      <a:dk1>
        <a:sysClr val="windowText" lastClr="000000"/>
      </a:dk1>
      <a:lt1>
        <a:sysClr val="window" lastClr="FFFFFF"/>
      </a:lt1>
      <a:dk2>
        <a:srgbClr val="535252"/>
      </a:dk2>
      <a:lt2>
        <a:srgbClr val="AAB5C2"/>
      </a:lt2>
      <a:accent1>
        <a:srgbClr val="F7901E"/>
      </a:accent1>
      <a:accent2>
        <a:srgbClr val="FEC60B"/>
      </a:accent2>
      <a:accent3>
        <a:srgbClr val="9FE62F"/>
      </a:accent3>
      <a:accent4>
        <a:srgbClr val="4EA5D1"/>
      </a:accent4>
      <a:accent5>
        <a:srgbClr val="1C4596"/>
      </a:accent5>
      <a:accent6>
        <a:srgbClr val="542D90"/>
      </a:accent6>
      <a:hlink>
        <a:srgbClr val="ED2024"/>
      </a:hlink>
      <a:folHlink>
        <a:srgbClr val="BD912D"/>
      </a:folHlink>
    </a:clrScheme>
    <a:fontScheme name="The HDF Group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7224</TotalTime>
  <Words>596</Words>
  <Application>Microsoft Macintosh PowerPoint</Application>
  <PresentationFormat>On-screen Show (4:3)</PresentationFormat>
  <Paragraphs>93</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1_Presentation on product or service</vt:lpstr>
      <vt:lpstr>The HDF Group: Community models and outreach</vt:lpstr>
      <vt:lpstr>HDF: A great sharing platform</vt:lpstr>
      <vt:lpstr>HDF Engagement Goals</vt:lpstr>
      <vt:lpstr>HDF Community Building</vt:lpstr>
      <vt:lpstr>Formats with HDF Inside</vt:lpstr>
      <vt:lpstr>Extended Community</vt:lpstr>
      <vt:lpstr>PowerPoint Presentation</vt:lpstr>
      <vt:lpstr>PowerPoint Presentation</vt:lpstr>
      <vt:lpstr>Benefits of community engagement</vt:lpstr>
      <vt:lpstr>Get Involved</vt:lpstr>
      <vt:lpstr>Thank You!</vt:lpstr>
      <vt:lpstr>Acknowledgements</vt:lpstr>
      <vt:lpstr>Questions/comments?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Author</dc:creator>
  <cp:lastModifiedBy>Lindsay Powers</cp:lastModifiedBy>
  <cp:revision>187</cp:revision>
  <dcterms:created xsi:type="dcterms:W3CDTF">2009-02-24T17:22:30Z</dcterms:created>
  <dcterms:modified xsi:type="dcterms:W3CDTF">2015-07-14T20:13:44Z</dcterms:modified>
</cp:coreProperties>
</file>