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commentAuthors.xml" ContentType="application/vnd.openxmlformats-officedocument.presentationml.commentAuthors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s/slide14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comments/comment1.xml" ContentType="application/vnd.openxmlformats-officedocument.presentationml.comments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5" r:id="rId1"/>
  </p:sldMasterIdLst>
  <p:notesMasterIdLst>
    <p:notesMasterId r:id="rId17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41AF6"/>
    <a:srgbClr val="34495E"/>
    <a:srgbClr val="264C92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MasterView">
  <p:normalViewPr>
    <p:restoredLeft sz="19753" autoAdjust="0"/>
    <p:restoredTop sz="88428" autoAdjust="0"/>
  </p:normalViewPr>
  <p:slideViewPr>
    <p:cSldViewPr snapToGrid="0" snapToObjects="1">
      <p:cViewPr varScale="1">
        <p:scale>
          <a:sx n="158" d="100"/>
          <a:sy n="158" d="100"/>
        </p:scale>
        <p:origin x="-64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 authorId="0" idx="31">
    <p:pos x="6000" y="0"/>
    <p:text>Presenter: Definitely Brett :-p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3023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21612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1943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b="1" i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 and maybe more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eosdis-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85799" y="480830"/>
            <a:ext cx="4546863" cy="12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3884798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712" y="167802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065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3151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712" y="167802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047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5" name="Picture 4" descr="eosdis-logo.png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" y="6239927"/>
            <a:ext cx="1842603" cy="51904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45DA365-9E1D-4524-8E92-33F14DD2E042}" type="slidenum">
              <a:rPr 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712" y="167802"/>
            <a:ext cx="9667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43858202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11844" y="6666716"/>
            <a:ext cx="814525" cy="184508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 baseline="0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600" baseline="0" dirty="0" smtClean="0"/>
              <a:t>DM_PPT_NP_v01</a:t>
            </a:r>
            <a:endParaRPr lang="en" sz="600" baseline="0" dirty="0"/>
          </a:p>
        </p:txBody>
      </p:sp>
      <p:sp>
        <p:nvSpPr>
          <p:cNvPr id="10" name="Rectangle 1053"/>
          <p:cNvSpPr txBox="1">
            <a:spLocks noChangeArrowheads="1"/>
          </p:cNvSpPr>
          <p:nvPr userDrawn="1"/>
        </p:nvSpPr>
        <p:spPr bwMode="auto">
          <a:xfrm>
            <a:off x="3823533" y="6596202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>
              <a:defRPr/>
            </a:pPr>
            <a:r>
              <a:rPr lang="en-US" sz="1400" dirty="0" smtClean="0">
                <a:solidFill>
                  <a:schemeClr val="tx1"/>
                </a:solidFill>
                <a:latin typeface="+mn-lt"/>
                <a:ea typeface="+mn-ea"/>
              </a:rPr>
              <a:t>www.hdfgroup.org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-33556" y="6692836"/>
            <a:ext cx="9546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smtClean="0"/>
              <a:t>SESIP_0715_JR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1" r:id="rId4"/>
    <p:sldLayoutId id="2147483662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tall.data.hdfgroup.org:7253/datasets/feef70e8-16a6-11e5-994e-06fc179afd5e/value?select=%5B0:4,0:4%5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dfgroup.org/projects/hdfserver/" TargetMode="External"/><Relationship Id="rId4" Type="http://schemas.openxmlformats.org/officeDocument/2006/relationships/hyperlink" Target="http://h5serv.readthedocs.org/en/latest/" TargetMode="External"/><Relationship Id="rId5" Type="http://schemas.openxmlformats.org/officeDocument/2006/relationships/hyperlink" Target="https://www.hdfgroup.org/pubs/papers/RESTful_HDF5.pdf" TargetMode="External"/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github.com/HDFGroup/h5serv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600200"/>
          </a:xfrm>
        </p:spPr>
        <p:txBody>
          <a:bodyPr/>
          <a:lstStyle/>
          <a:p>
            <a:r>
              <a:rPr lang="en-US" dirty="0" smtClean="0"/>
              <a:t>HDF Server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3500" y="3276600"/>
            <a:ext cx="6400800" cy="914400"/>
          </a:xfrm>
        </p:spPr>
        <p:txBody>
          <a:bodyPr/>
          <a:lstStyle/>
          <a:p>
            <a:r>
              <a:rPr lang="en-US" dirty="0" smtClean="0"/>
              <a:t>HDF for the Web</a:t>
            </a:r>
            <a:endParaRPr lang="en-US" dirty="0"/>
          </a:p>
        </p:txBody>
      </p:sp>
      <p:sp>
        <p:nvSpPr>
          <p:cNvPr id="5" name="Subtitle 5"/>
          <p:cNvSpPr txBox="1">
            <a:spLocks/>
          </p:cNvSpPr>
          <p:nvPr/>
        </p:nvSpPr>
        <p:spPr bwMode="auto">
          <a:xfrm>
            <a:off x="1295400" y="4762500"/>
            <a:ext cx="6400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>
                <a:solidFill>
                  <a:srgbClr val="000000"/>
                </a:solidFill>
                <a:latin typeface="+mj-lt"/>
                <a:ea typeface="Arial" charset="0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  <a:ea typeface="Arial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2800" kern="0" dirty="0" smtClean="0">
                <a:solidFill>
                  <a:schemeClr val="bg1">
                    <a:lumMod val="65000"/>
                  </a:schemeClr>
                </a:solidFill>
              </a:rPr>
              <a:t>John Readey</a:t>
            </a:r>
          </a:p>
          <a:p>
            <a:r>
              <a:rPr lang="en-US" sz="2800" b="1" kern="0" dirty="0" smtClean="0">
                <a:solidFill>
                  <a:schemeClr val="bg1">
                    <a:lumMod val="65000"/>
                  </a:schemeClr>
                </a:solidFill>
              </a:rPr>
              <a:t>The HDF Group</a:t>
            </a:r>
          </a:p>
          <a:p>
            <a:r>
              <a:rPr lang="en-US" sz="2800" kern="0" dirty="0" smtClean="0">
                <a:solidFill>
                  <a:schemeClr val="bg1">
                    <a:lumMod val="65000"/>
                  </a:schemeClr>
                </a:solidFill>
              </a:rPr>
              <a:t>Champaign Illinois USA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5030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HDF5 Background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1295400"/>
            <a:ext cx="36446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HDF5 is…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 hierarchical file format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An API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 data model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3352800"/>
            <a:ext cx="403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HDF5 has not (until now)</a:t>
            </a:r>
          </a:p>
          <a:p>
            <a:r>
              <a:rPr lang="en-US" dirty="0" smtClean="0"/>
              <a:t>Provided a service that exposes the full extent of the API: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Read/write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Full data type support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Compression/Chunking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Hyperslab/point selection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394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Server (h5serv)</a:t>
            </a:r>
            <a:endParaRPr lang="en-US" dirty="0"/>
          </a:p>
        </p:txBody>
      </p:sp>
      <p:pic>
        <p:nvPicPr>
          <p:cNvPr id="5" name="Content Placeholder 3" descr="rest_serve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11643" t="-2885" r="-11067" b="-10819"/>
          <a:stretch/>
        </p:blipFill>
        <p:spPr>
          <a:xfrm>
            <a:off x="571500" y="990600"/>
            <a:ext cx="8026400" cy="597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199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HDF Server Highpoints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1371600"/>
            <a:ext cx="648607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Written in Python using Tornado Framework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REST-based API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HTTP request/responses in JSON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Full CRUD (create/read/update/delete) support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Self-contained web server 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Open Source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UUID identifiers for Groups/Datasets/</a:t>
            </a:r>
            <a:r>
              <a:rPr lang="en-US" dirty="0" err="1" smtClean="0"/>
              <a:t>Datatypes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Very easy to install/run</a:t>
            </a:r>
          </a:p>
          <a:p>
            <a:pPr marL="342900" indent="-342900">
              <a:buFont typeface="Arial" charset="0"/>
              <a:buChar char="•"/>
            </a:pPr>
            <a:endParaRPr lang="en-US" dirty="0"/>
          </a:p>
          <a:p>
            <a:pPr marL="342900" indent="-342900">
              <a:buFont typeface="Arial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Arial" charset="0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48006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8703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Diagram of REST API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1787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it </a:t>
            </a:r>
            <a:r>
              <a:rPr lang="en-US" dirty="0" err="1" smtClean="0"/>
              <a:t>RESTful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600200"/>
            <a:ext cx="620875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Client-server model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Stateless – (no client context stored on server)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Cacheable – clients can cache responses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Resources identified by URIs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Standard HTTP methods: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GET – get a description of a resource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POST – create a new resource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PUT – create a named resource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DELETE – delete a resource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862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Request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676400"/>
            <a:ext cx="146374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charset="0"/>
                <a:ea typeface="Courier" charset="0"/>
                <a:cs typeface="Courier" charset="0"/>
              </a:rPr>
              <a:t>http://</a:t>
            </a:r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tall.data.hdfgroup.org:7253/datasets/34…d5e/</a:t>
            </a:r>
            <a:r>
              <a:rPr lang="en-US" sz="1400" dirty="0" err="1" smtClean="0">
                <a:latin typeface="Courier" charset="0"/>
                <a:ea typeface="Courier" charset="0"/>
                <a:cs typeface="Courier" charset="0"/>
              </a:rPr>
              <a:t>value?select</a:t>
            </a:r>
            <a:r>
              <a:rPr lang="en-US" sz="1400" dirty="0">
                <a:latin typeface="Courier" charset="0"/>
                <a:ea typeface="Courier" charset="0"/>
                <a:cs typeface="Courier" charset="0"/>
              </a:rPr>
              <a:t>=[0:4,0:4]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2209800"/>
            <a:ext cx="724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scheme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20980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domain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505200" y="22098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port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419600" y="2209800"/>
            <a:ext cx="793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resource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781800" y="2212253"/>
            <a:ext cx="1127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Query </a:t>
            </a:r>
            <a:r>
              <a:rPr lang="en-US" sz="1400" dirty="0" err="1" smtClean="0"/>
              <a:t>param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152400" y="1676400"/>
            <a:ext cx="914400" cy="841177"/>
          </a:xfrm>
          <a:prstGeom prst="rect">
            <a:avLst/>
          </a:prstGeom>
          <a:solidFill>
            <a:srgbClr val="0000FF">
              <a:alpha val="2980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066800" y="1676399"/>
            <a:ext cx="2362200" cy="841177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429000" y="1676398"/>
            <a:ext cx="549406" cy="841177"/>
          </a:xfrm>
          <a:prstGeom prst="rect">
            <a:avLst/>
          </a:prstGeom>
          <a:solidFill>
            <a:schemeClr val="accent3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983478" y="1665787"/>
            <a:ext cx="2357128" cy="841177"/>
          </a:xfrm>
          <a:prstGeom prst="rect">
            <a:avLst/>
          </a:prstGeom>
          <a:solidFill>
            <a:schemeClr val="accent4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340606" y="1665787"/>
            <a:ext cx="1812794" cy="841177"/>
          </a:xfrm>
          <a:prstGeom prst="rect">
            <a:avLst/>
          </a:prstGeom>
          <a:solidFill>
            <a:schemeClr val="accent6">
              <a:lumMod val="40000"/>
              <a:lumOff val="60000"/>
              <a:alpha val="29804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3124200"/>
            <a:ext cx="84096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Scheme: the connection protocol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Domain: HDF5 files on the server can be viewed as domains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Port: this is the port the server is running on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Resource: identifier for the resource (dataset values in this case)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Query </a:t>
            </a:r>
            <a:r>
              <a:rPr lang="en-US" dirty="0" err="1" smtClean="0"/>
              <a:t>param</a:t>
            </a:r>
            <a:r>
              <a:rPr lang="en-US" dirty="0" smtClean="0"/>
              <a:t>: Modify how the data will be returned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(e.g. hyperslab selection)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80999" y="1031965"/>
            <a:ext cx="6729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2" invalidUrl="http://tall.data.hdfgroup.org:7253/datasets/feef70e8-16a6-11e5-994e-06fc179afd5e/value?select=[0:4,0:4]"/>
              </a:rPr>
              <a:t>http://tall.data.hdfgroup.org:7253/datasets/feef70e8-16a6-11e5-994e-06fc179afd5e/value?select=[0:4,0:4]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64003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– client libraries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1143000"/>
            <a:ext cx="81129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The REST </a:t>
            </a:r>
            <a:r>
              <a:rPr lang="en-US" dirty="0" err="1" smtClean="0"/>
              <a:t>api</a:t>
            </a:r>
            <a:r>
              <a:rPr lang="en-US" dirty="0" smtClean="0"/>
              <a:t> can be accessed directly, but it can be tedious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An HDF5 VOL library would provide the familiar HDF5 API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Current tools (e.g. h5dump) would work transparently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85800" y="2448129"/>
            <a:ext cx="7962900" cy="353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4161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– Web UI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14414" y="990600"/>
            <a:ext cx="4688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Provide a web interface using AJAX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0600" y="1600200"/>
            <a:ext cx="7391400" cy="474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52703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– access control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1066800"/>
            <a:ext cx="5163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Chalkboard" charset="0"/>
                <a:ea typeface="Chalkboard" charset="0"/>
                <a:cs typeface="Chalkboard" charset="0"/>
              </a:rPr>
              <a:t>I’d like to trust you, but… 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2286000"/>
            <a:ext cx="617669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uthentication (you are who you say you are)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HTTPS (cut out the man in the middle)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Authorization (who can do what)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Per resource ACL’s</a:t>
            </a:r>
          </a:p>
          <a:p>
            <a:pPr marL="342900" indent="-34290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340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– search/query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219200"/>
            <a:ext cx="53383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Support query language to filter results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err="1" smtClean="0"/>
              <a:t>FastBit</a:t>
            </a:r>
            <a:r>
              <a:rPr lang="en-US" dirty="0" smtClean="0"/>
              <a:t>/</a:t>
            </a:r>
            <a:r>
              <a:rPr lang="en-US" dirty="0" err="1" smtClean="0"/>
              <a:t>PyTables</a:t>
            </a:r>
            <a:r>
              <a:rPr lang="en-US" dirty="0" smtClean="0"/>
              <a:t> indexes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Find the objects you are interested in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Search over entire repository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8513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– Scalable Server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295400"/>
            <a:ext cx="60949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/>
              <a:t>Support any sized repository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Any number of users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Any request volume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Provide data as fast as the client can pull it in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371600" y="3124200"/>
            <a:ext cx="5943600" cy="219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01659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&amp; Sources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2752" y="1584960"/>
            <a:ext cx="70843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dirty="0" smtClean="0"/>
              <a:t>Source code: </a:t>
            </a:r>
            <a:r>
              <a:rPr lang="en-US" sz="1800" dirty="0" smtClean="0">
                <a:hlinkClick r:id="rId2"/>
              </a:rPr>
              <a:t>https</a:t>
            </a:r>
            <a:r>
              <a:rPr lang="en-US" sz="1800" dirty="0">
                <a:hlinkClick r:id="rId2"/>
              </a:rPr>
              <a:t>://github.com/HDFGroup/h5serv</a:t>
            </a:r>
            <a:r>
              <a:rPr lang="en-US" sz="1800" dirty="0"/>
              <a:t> </a:t>
            </a:r>
            <a:endParaRPr lang="en-US" sz="18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Project page: </a:t>
            </a:r>
            <a:r>
              <a:rPr lang="en-US" sz="1800" dirty="0">
                <a:hlinkClick r:id="rId3"/>
              </a:rPr>
              <a:t>https://www.hdfgroup.org/projects/hdfserver</a:t>
            </a:r>
            <a:r>
              <a:rPr lang="en-US" sz="1800" dirty="0" smtClean="0">
                <a:hlinkClick r:id="rId3"/>
              </a:rPr>
              <a:t>/</a:t>
            </a:r>
            <a:r>
              <a:rPr lang="en-US" sz="1800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Documentation: </a:t>
            </a:r>
            <a:r>
              <a:rPr lang="en-US" sz="1800" dirty="0">
                <a:hlinkClick r:id="rId4"/>
              </a:rPr>
              <a:t>http://h5serv.readthedocs.org/en/latest</a:t>
            </a:r>
            <a:r>
              <a:rPr lang="en-US" sz="1800" dirty="0" smtClean="0">
                <a:hlinkClick r:id="rId4"/>
              </a:rPr>
              <a:t>/</a:t>
            </a:r>
            <a:r>
              <a:rPr lang="en-US" sz="1800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White paper: </a:t>
            </a:r>
            <a:r>
              <a:rPr lang="en-US" sz="1800" dirty="0">
                <a:hlinkClick r:id="rId5"/>
              </a:rPr>
              <a:t>https://</a:t>
            </a:r>
            <a:r>
              <a:rPr lang="en-US" sz="1800" dirty="0" smtClean="0">
                <a:hlinkClick r:id="rId5"/>
              </a:rPr>
              <a:t>www.hdfgroup.org/pubs/papers/RESTful_HDF5.pdf</a:t>
            </a:r>
            <a:r>
              <a:rPr lang="en-US" sz="1800" dirty="0" smtClean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59789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71682" y="2743200"/>
            <a:ext cx="4410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36189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0174" y="904875"/>
            <a:ext cx="5991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4495E"/>
                </a:solidFill>
                <a:latin typeface="Helvetica Neue"/>
              </a:rPr>
              <a:t>This work was supported by NASA/GSFC under Raytheon Co. contract number </a:t>
            </a:r>
            <a:r>
              <a:rPr lang="en-US" sz="2800" dirty="0" smtClean="0">
                <a:solidFill>
                  <a:srgbClr val="34495E"/>
                </a:solidFill>
                <a:latin typeface="Helvetica Neue"/>
              </a:rPr>
              <a:t>NNG10HP02C</a:t>
            </a:r>
            <a:endParaRPr lang="en-US" sz="2800" dirty="0">
              <a:solidFill>
                <a:srgbClr val="34495E"/>
              </a:solidFill>
              <a:latin typeface="Helvetica Neue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32" y="3167667"/>
            <a:ext cx="2005418" cy="3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9256294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2182</TotalTime>
  <Words>523</Words>
  <Application>Microsoft Macintosh PowerPoint</Application>
  <PresentationFormat>On-screen Show (4:3)</PresentationFormat>
  <Paragraphs>83</Paragraphs>
  <Slides>15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EOSDIS-EED</vt:lpstr>
      <vt:lpstr>HDF Server</vt:lpstr>
      <vt:lpstr>HDF5 Background</vt:lpstr>
      <vt:lpstr>HDF Server (h5serv)</vt:lpstr>
      <vt:lpstr>HDF Server Highpoints</vt:lpstr>
      <vt:lpstr>Simple Diagram of REST API</vt:lpstr>
      <vt:lpstr>What makes it RESTful?</vt:lpstr>
      <vt:lpstr>Example Request</vt:lpstr>
      <vt:lpstr>What’s next – client libraries</vt:lpstr>
      <vt:lpstr>What’s next – Web UI</vt:lpstr>
      <vt:lpstr>What’s next – access control</vt:lpstr>
      <vt:lpstr>What’s next – search/query</vt:lpstr>
      <vt:lpstr>What’s next – Scalable Server</vt:lpstr>
      <vt:lpstr>References &amp; Sources</vt:lpstr>
      <vt:lpstr>The End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G PLOFCHAN</dc:creator>
  <cp:lastModifiedBy>Hyo-Kyung Lee</cp:lastModifiedBy>
  <cp:revision>213</cp:revision>
  <dcterms:created xsi:type="dcterms:W3CDTF">2015-08-04T14:11:13Z</dcterms:created>
  <dcterms:modified xsi:type="dcterms:W3CDTF">2015-08-04T14:12:08Z</dcterms:modified>
</cp:coreProperties>
</file>