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5" r:id="rId5"/>
  </p:sldMasterIdLst>
  <p:notesMasterIdLst>
    <p:notesMasterId r:id="rId24"/>
  </p:notesMasterIdLst>
  <p:sldIdLst>
    <p:sldId id="276" r:id="rId6"/>
    <p:sldId id="315" r:id="rId7"/>
    <p:sldId id="316" r:id="rId8"/>
    <p:sldId id="346" r:id="rId9"/>
    <p:sldId id="318" r:id="rId10"/>
    <p:sldId id="319" r:id="rId11"/>
    <p:sldId id="347" r:id="rId12"/>
    <p:sldId id="345" r:id="rId13"/>
    <p:sldId id="320" r:id="rId14"/>
    <p:sldId id="321" r:id="rId15"/>
    <p:sldId id="343" r:id="rId16"/>
    <p:sldId id="322" r:id="rId17"/>
    <p:sldId id="323" r:id="rId18"/>
    <p:sldId id="324" r:id="rId19"/>
    <p:sldId id="325" r:id="rId20"/>
    <p:sldId id="344" r:id="rId21"/>
    <p:sldId id="327" r:id="rId22"/>
    <p:sldId id="312" r:id="rId23"/>
  </p:sldIdLst>
  <p:sldSz cx="9144000" cy="6858000" type="screen4x3"/>
  <p:notesSz cx="7102475" cy="9388475"/>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trick Quinn" initials="" lastIdx="33" clrIdx="0"/>
  <p:cmAuthor id="1" name="Brett McLaughlin" initials=""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4495E"/>
    <a:srgbClr val="264C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4107D22-3351-4DDC-9757-8A348CC96E5D}">
  <a:tblStyle styleId="{54107D22-3351-4DDC-9757-8A348CC96E5D}" styleName="Table_0">
    <a:wholeTbl>
      <a:tcStyle>
        <a:tcBdr>
          <a:left>
            <a:ln w="9525" cap="flat">
              <a:solidFill>
                <a:srgbClr val="000000"/>
              </a:solidFill>
              <a:prstDash val="solid"/>
              <a:round/>
              <a:headEnd type="none" w="med" len="med"/>
              <a:tailEnd type="none" w="med" len="med"/>
            </a:ln>
          </a:left>
          <a:right>
            <a:ln w="9525" cap="flat">
              <a:solidFill>
                <a:srgbClr val="000000"/>
              </a:solidFill>
              <a:prstDash val="solid"/>
              <a:round/>
              <a:headEnd type="none" w="med" len="med"/>
              <a:tailEnd type="none" w="med" len="med"/>
            </a:ln>
          </a:right>
          <a:top>
            <a:ln w="9525" cap="flat">
              <a:solidFill>
                <a:srgbClr val="000000"/>
              </a:solidFill>
              <a:prstDash val="solid"/>
              <a:round/>
              <a:headEnd type="none" w="med" len="med"/>
              <a:tailEnd type="none" w="med" len="med"/>
            </a:ln>
          </a:top>
          <a:bottom>
            <a:ln w="9525" cap="flat">
              <a:solidFill>
                <a:srgbClr val="000000"/>
              </a:solidFill>
              <a:prstDash val="solid"/>
              <a:round/>
              <a:headEnd type="none" w="med" len="med"/>
              <a:tailEnd type="none" w="med" len="med"/>
            </a:ln>
          </a:bottom>
          <a:insideH>
            <a:ln w="9525" cap="flat">
              <a:solidFill>
                <a:srgbClr val="000000"/>
              </a:solidFill>
              <a:prstDash val="solid"/>
              <a:round/>
              <a:headEnd type="none" w="med" len="med"/>
              <a:tailEnd type="none" w="med" len="med"/>
            </a:ln>
          </a:insideH>
          <a:insideV>
            <a:ln w="9525" cap="flat">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79" autoAdjust="0"/>
    <p:restoredTop sz="88397" autoAdjust="0"/>
  </p:normalViewPr>
  <p:slideViewPr>
    <p:cSldViewPr snapToGrid="0" snapToObjects="1">
      <p:cViewPr varScale="1">
        <p:scale>
          <a:sx n="54" d="100"/>
          <a:sy n="54" d="100"/>
        </p:scale>
        <p:origin x="173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idx="31">
    <p:pos x="6000" y="0"/>
    <p:text>Presenter: Definitely Brett :-p</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204913" y="704850"/>
            <a:ext cx="4694237" cy="3519488"/>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710248" y="4459526"/>
            <a:ext cx="5681979" cy="4224814"/>
          </a:xfrm>
          <a:prstGeom prst="rect">
            <a:avLst/>
          </a:prstGeom>
          <a:noFill/>
          <a:ln>
            <a:noFill/>
          </a:ln>
        </p:spPr>
        <p:txBody>
          <a:bodyPr lIns="94213" tIns="94213" rIns="94213" bIns="94213"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903023108"/>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eb.cse.ohio-state.edu/~wayi/papers/HDF5_SQL.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47320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83766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55680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sz="1200" dirty="0"/>
              <a:t>This talk will provide an overview of a few existing methods for indexing data in HDF5 format.</a:t>
            </a:r>
          </a:p>
          <a:p>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4</a:t>
            </a:fld>
            <a:endParaRPr lang="en-US" dirty="0"/>
          </a:p>
        </p:txBody>
      </p:sp>
    </p:spTree>
    <p:extLst>
      <p:ext uri="{BB962C8B-B14F-4D97-AF65-F5344CB8AC3E}">
        <p14:creationId xmlns:p14="http://schemas.microsoft.com/office/powerpoint/2010/main" val="2040787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pPr defTabSz="954822">
              <a:defRPr/>
            </a:pPr>
            <a:r>
              <a:rPr lang="en-US" dirty="0"/>
              <a:t>{For each, give overview/description, strengths/weaknesses, example(s)?}</a:t>
            </a:r>
          </a:p>
          <a:p>
            <a:pPr defTabSz="954822">
              <a:defRPr/>
            </a:pPr>
            <a:endParaRPr lang="en-US" dirty="0"/>
          </a:p>
          <a:p>
            <a:pPr defTabSz="954822">
              <a:defRPr/>
            </a:pPr>
            <a:r>
              <a:rPr lang="en-US" dirty="0"/>
              <a:t>{Probably won’t mention more experimental work, e.g., HDF5_SQL from Ohio State:</a:t>
            </a:r>
          </a:p>
          <a:p>
            <a:pPr lvl="1"/>
            <a:r>
              <a:rPr lang="en-US" sz="1900" u="sng" dirty="0">
                <a:hlinkClick r:id="rId3"/>
              </a:rPr>
              <a:t>http://web.cse.ohio-state.edu/~wayi/papers/HDF5_SQL.pdf</a:t>
            </a:r>
            <a:endParaRPr lang="en-US" sz="1900" u="sng" dirty="0"/>
          </a:p>
          <a:p>
            <a:pPr lvl="1"/>
            <a:r>
              <a:rPr lang="en-US" sz="1900" u="sng" dirty="0"/>
              <a:t>…</a:t>
            </a:r>
            <a:endParaRPr lang="en-US" sz="2500" dirty="0"/>
          </a:p>
          <a:p>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5</a:t>
            </a:fld>
            <a:endParaRPr lang="en-US" dirty="0"/>
          </a:p>
        </p:txBody>
      </p:sp>
    </p:spTree>
    <p:extLst>
      <p:ext uri="{BB962C8B-B14F-4D97-AF65-F5344CB8AC3E}">
        <p14:creationId xmlns:p14="http://schemas.microsoft.com/office/powerpoint/2010/main" val="1758937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a:t>PyTables is a package for managing hierarchical datasets and designed to efficiently and easily cope with extremely large amounts of data. It is built on top of the HDF5 library, using the Python language and the </a:t>
            </a:r>
            <a:r>
              <a:rPr lang="en-US" dirty="0" err="1"/>
              <a:t>NumPy</a:t>
            </a:r>
            <a:r>
              <a:rPr lang="en-US" dirty="0"/>
              <a:t> package. It is designed to be a fast yet extremely easy to use tool to interactively browse, process and search very large amounts of table and array data organized hierarchically.</a:t>
            </a:r>
          </a:p>
          <a:p>
            <a:endParaRPr lang="en-US" dirty="0"/>
          </a:p>
          <a:p>
            <a:r>
              <a:rPr lang="en-US" dirty="0"/>
              <a:t>PyTables takes advantage of the object orientation and introspection capabilities offered by Python, the powerful data management features of HDF5, and </a:t>
            </a:r>
            <a:r>
              <a:rPr lang="en-US" dirty="0" err="1"/>
              <a:t>NumPy’s</a:t>
            </a:r>
            <a:r>
              <a:rPr lang="en-US" dirty="0"/>
              <a:t> flexibility and </a:t>
            </a:r>
            <a:r>
              <a:rPr lang="en-US" dirty="0" err="1"/>
              <a:t>Numexpr’s</a:t>
            </a:r>
            <a:r>
              <a:rPr lang="en-US" dirty="0"/>
              <a:t> high-performance manipulation of large sets of objects organized in a grid-like fashion.</a:t>
            </a:r>
          </a:p>
          <a:p>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6</a:t>
            </a:fld>
            <a:endParaRPr lang="en-US" dirty="0"/>
          </a:p>
        </p:txBody>
      </p:sp>
    </p:spTree>
    <p:extLst>
      <p:ext uri="{BB962C8B-B14F-4D97-AF65-F5344CB8AC3E}">
        <p14:creationId xmlns:p14="http://schemas.microsoft.com/office/powerpoint/2010/main" val="2901997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At</a:t>
            </a:r>
            <a:r>
              <a:rPr lang="en-US" baseline="0" dirty="0" smtClean="0"/>
              <a:t> the </a:t>
            </a:r>
            <a:r>
              <a:rPr lang="en-US" baseline="0" dirty="0" err="1" smtClean="0"/>
              <a:t>PyTables</a:t>
            </a:r>
            <a:r>
              <a:rPr lang="en-US" baseline="0" dirty="0" smtClean="0"/>
              <a:t> BOF at </a:t>
            </a:r>
            <a:r>
              <a:rPr lang="en-US" baseline="0" dirty="0" err="1" smtClean="0"/>
              <a:t>SciPy</a:t>
            </a:r>
            <a:r>
              <a:rPr lang="en-US" baseline="0" dirty="0" smtClean="0"/>
              <a:t> 2015, we discussed integrating the two main Python packages for HDF: </a:t>
            </a:r>
            <a:r>
              <a:rPr lang="en-US" baseline="0" dirty="0" err="1" smtClean="0"/>
              <a:t>PyTables</a:t>
            </a:r>
            <a:r>
              <a:rPr lang="en-US" baseline="0" dirty="0" smtClean="0"/>
              <a:t> and H5Py.  The first step will be to layer </a:t>
            </a:r>
            <a:r>
              <a:rPr lang="en-US" baseline="0" dirty="0" err="1" smtClean="0"/>
              <a:t>PyTables</a:t>
            </a:r>
            <a:r>
              <a:rPr lang="en-US" baseline="0" dirty="0" smtClean="0"/>
              <a:t> on top of h5py to create a more maintainable set </a:t>
            </a:r>
            <a:r>
              <a:rPr lang="en-US" baseline="0" smtClean="0"/>
              <a:t>of packages.</a:t>
            </a:r>
            <a:endParaRPr lang="en-US" dirty="0"/>
          </a:p>
        </p:txBody>
      </p:sp>
      <p:sp>
        <p:nvSpPr>
          <p:cNvPr id="4" name="Slide Number Placeholder 3"/>
          <p:cNvSpPr>
            <a:spLocks noGrp="1"/>
          </p:cNvSpPr>
          <p:nvPr>
            <p:ph type="sldNum" sz="quarter" idx="10"/>
          </p:nvPr>
        </p:nvSpPr>
        <p:spPr>
          <a:xfrm>
            <a:off x="5266181" y="6658233"/>
            <a:ext cx="4028166" cy="350991"/>
          </a:xfrm>
          <a:prstGeom prst="rect">
            <a:avLst/>
          </a:prstGeom>
        </p:spPr>
        <p:txBody>
          <a:bodyPr/>
          <a:lstStyle/>
          <a:p>
            <a:fld id="{199AFF83-E7C7-45C2-A1B8-C2E047EB4FC0}" type="slidenum">
              <a:rPr lang="en-US" smtClean="0"/>
              <a:pPr/>
              <a:t>7</a:t>
            </a:fld>
            <a:endParaRPr lang="en-US" dirty="0"/>
          </a:p>
        </p:txBody>
      </p:sp>
    </p:spTree>
    <p:extLst>
      <p:ext uri="{BB962C8B-B14F-4D97-AF65-F5344CB8AC3E}">
        <p14:creationId xmlns:p14="http://schemas.microsoft.com/office/powerpoint/2010/main" val="3069240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a:t>PyTables is a package for managing hierarchical datasets and designed to efficiently and easily cope with extremely large amounts of data. It is built on top of the HDF5 library, using the Python language and the </a:t>
            </a:r>
            <a:r>
              <a:rPr lang="en-US" dirty="0" err="1"/>
              <a:t>NumPy</a:t>
            </a:r>
            <a:r>
              <a:rPr lang="en-US" dirty="0"/>
              <a:t> package. It is designed to be a fast yet extremely easy to use tool to interactively browse, process and search very large amounts of table and array data organized hierarchically.</a:t>
            </a:r>
          </a:p>
          <a:p>
            <a:endParaRPr lang="en-US" dirty="0"/>
          </a:p>
          <a:p>
            <a:r>
              <a:rPr lang="en-US" dirty="0"/>
              <a:t>PyTables takes advantage of the object orientation and introspection capabilities offered by Python, the powerful data management features of HDF5, and </a:t>
            </a:r>
            <a:r>
              <a:rPr lang="en-US" dirty="0" err="1"/>
              <a:t>NumPy’s</a:t>
            </a:r>
            <a:r>
              <a:rPr lang="en-US" dirty="0"/>
              <a:t> flexibility and </a:t>
            </a:r>
            <a:r>
              <a:rPr lang="en-US" dirty="0" err="1"/>
              <a:t>Numexpr’s</a:t>
            </a:r>
            <a:r>
              <a:rPr lang="en-US" dirty="0"/>
              <a:t> high-performance manipulation of large sets of objects organized in a grid-like fashion.</a:t>
            </a:r>
          </a:p>
          <a:p>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8</a:t>
            </a:fld>
            <a:endParaRPr lang="en-US" dirty="0"/>
          </a:p>
        </p:txBody>
      </p:sp>
    </p:spTree>
    <p:extLst>
      <p:ext uri="{BB962C8B-B14F-4D97-AF65-F5344CB8AC3E}">
        <p14:creationId xmlns:p14="http://schemas.microsoft.com/office/powerpoint/2010/main" val="834728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a:t>ALACRITY: Analytics-Driven Lossless Data</a:t>
            </a:r>
          </a:p>
          <a:p>
            <a:r>
              <a:rPr lang="en-US" dirty="0"/>
              <a:t>Compression for Rapid In-Situ Indexing, Storing,</a:t>
            </a:r>
          </a:p>
          <a:p>
            <a:r>
              <a:rPr lang="en-US" dirty="0"/>
              <a:t>and Querying</a:t>
            </a:r>
          </a:p>
          <a:p>
            <a:endParaRPr lang="en-US" dirty="0" smtClean="0"/>
          </a:p>
          <a:p>
            <a:r>
              <a:rPr lang="en-US" dirty="0"/>
              <a:t>For scientific data analysis in particular, methods based</a:t>
            </a:r>
          </a:p>
          <a:p>
            <a:r>
              <a:rPr lang="en-US" dirty="0"/>
              <a:t>on generating heavyweight access acceleration structures, e.g. indexes, are be-</a:t>
            </a:r>
          </a:p>
          <a:p>
            <a:r>
              <a:rPr lang="en-US" dirty="0"/>
              <a:t>coming less feasible for ever-increasing dataset sizes. We present ALACRITY,</a:t>
            </a:r>
          </a:p>
          <a:p>
            <a:r>
              <a:rPr lang="en-US" dirty="0"/>
              <a:t>demonstrating the effectiveness of a fused data and index encoding of scientific,</a:t>
            </a:r>
          </a:p>
          <a:p>
            <a:r>
              <a:rPr lang="en-US" dirty="0"/>
              <a:t>floating-point data in generating lightweight data structures amenable to common</a:t>
            </a:r>
          </a:p>
          <a:p>
            <a:r>
              <a:rPr lang="en-US" dirty="0"/>
              <a:t>types of queries used in scientific data analysis. We exploit the representation of</a:t>
            </a:r>
          </a:p>
          <a:p>
            <a:r>
              <a:rPr lang="en-US" dirty="0"/>
              <a:t>floating-point values by extracting significant bytes, using the resulting unique</a:t>
            </a:r>
          </a:p>
          <a:p>
            <a:r>
              <a:rPr lang="en-US" dirty="0"/>
              <a:t>values to bin the remaining data along fixed-precision boundaries. To optimize</a:t>
            </a:r>
          </a:p>
          <a:p>
            <a:r>
              <a:rPr lang="en-US" dirty="0"/>
              <a:t>query processing, we use an inverted index, mapping each generated bin to a list</a:t>
            </a:r>
          </a:p>
          <a:p>
            <a:r>
              <a:rPr lang="en-US" dirty="0"/>
              <a:t>of records contained within, allowing us to optimize query processing with at-</a:t>
            </a:r>
          </a:p>
          <a:p>
            <a:r>
              <a:rPr lang="en-US" dirty="0"/>
              <a:t>tribute range constraints.</a:t>
            </a:r>
          </a:p>
          <a:p>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9</a:t>
            </a:fld>
            <a:endParaRPr lang="en-US" dirty="0"/>
          </a:p>
        </p:txBody>
      </p:sp>
    </p:spTree>
    <p:extLst>
      <p:ext uri="{BB962C8B-B14F-4D97-AF65-F5344CB8AC3E}">
        <p14:creationId xmlns:p14="http://schemas.microsoft.com/office/powerpoint/2010/main" val="1864580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normAutofit/>
          </a:bodyPr>
          <a:lstStyle/>
          <a:p>
            <a:r>
              <a:rPr lang="en-US" dirty="0"/>
              <a:t>The visualization Group at Lawrence Berkley National Laboratory (LBNL) is working on an extension the HDF5 called FastQuery. It is based on LBNL’s FastBit, an efficient searching technology that uses bitmap indexing for processing complex, multi-dimensional ad-hoc queries on read-only numeric data.</a:t>
            </a:r>
          </a:p>
          <a:p>
            <a:endParaRPr lang="en-US" dirty="0"/>
          </a:p>
          <a:p>
            <a:r>
              <a:rPr lang="en-US" dirty="0"/>
              <a:t>HDF5 supports complex selections based on multidimensional data coordinates (</a:t>
            </a:r>
            <a:r>
              <a:rPr lang="en-US" dirty="0" err="1"/>
              <a:t>eg</a:t>
            </a:r>
            <a:r>
              <a:rPr lang="en-US" dirty="0"/>
              <a:t>. hyperslab selection). HDF5-FastQuery extends this mechanism to allow arbitrary range conditions on the data values contained in the datasets using the bitmap indices to accelerate the query. The FastQuery technology can efficiently support compound queries that span multiple datasets.</a:t>
            </a:r>
          </a:p>
          <a:p>
            <a:endParaRPr lang="en-US" dirty="0"/>
          </a:p>
          <a:p>
            <a:r>
              <a:rPr lang="en-US" dirty="0"/>
              <a:t>The initial implementation uses a wrapper API that is designed to facilitate storage of time-series of multi-variable block- structured datasets which are common in the sciences. In the future, the storage organization can be expanded to accommodate more complex data schemas such as unstructured meshes, chemistry, and particle datasets.</a:t>
            </a:r>
          </a:p>
          <a:p>
            <a:endParaRPr lang="en-US" dirty="0"/>
          </a:p>
          <a:p>
            <a:r>
              <a:rPr lang="en-US" dirty="0"/>
              <a:t>Status:</a:t>
            </a:r>
          </a:p>
          <a:p>
            <a:pPr lvl="0"/>
            <a:r>
              <a:rPr lang="en-US" dirty="0"/>
              <a:t>FastBit 2.0.2 and HDF5-FastQuery 0.8.4 released March 2015</a:t>
            </a:r>
          </a:p>
          <a:p>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10</a:t>
            </a:fld>
            <a:endParaRPr lang="en-US" dirty="0"/>
          </a:p>
        </p:txBody>
      </p:sp>
    </p:spTree>
    <p:extLst>
      <p:ext uri="{BB962C8B-B14F-4D97-AF65-F5344CB8AC3E}">
        <p14:creationId xmlns:p14="http://schemas.microsoft.com/office/powerpoint/2010/main" val="1515039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normAutofit/>
          </a:bodyPr>
          <a:lstStyle/>
          <a:p>
            <a:r>
              <a:rPr lang="en-US" dirty="0" smtClean="0"/>
              <a:t>Indices</a:t>
            </a:r>
            <a:r>
              <a:rPr lang="en-US" baseline="0" dirty="0" smtClean="0"/>
              <a:t> are stored in the HDF5 file.</a:t>
            </a:r>
          </a:p>
          <a:p>
            <a:endParaRPr lang="en-US" baseline="0" dirty="0" smtClean="0"/>
          </a:p>
          <a:p>
            <a:r>
              <a:rPr lang="en-US" baseline="0" dirty="0" smtClean="0"/>
              <a:t>AMR- Adaptive Mesh Refinements</a:t>
            </a:r>
          </a:p>
          <a:p>
            <a:endParaRPr lang="en-US" baseline="0" dirty="0" smtClean="0"/>
          </a:p>
          <a:p>
            <a:endParaRPr lang="en-US" dirty="0" smtClean="0"/>
          </a:p>
          <a:p>
            <a:r>
              <a:rPr lang="en-US" dirty="0" smtClean="0"/>
              <a:t>The </a:t>
            </a:r>
            <a:r>
              <a:rPr lang="en-US" dirty="0"/>
              <a:t>visualization Group at Lawrence Berkley National Laboratory (LBNL) is working on an extension the HDF5 called FastQuery. It is based on LBNL’s FastBit, an efficient searching technology that uses bitmap indexing for processing complex, multi-dimensional ad-hoc queries on read-only numeric data.</a:t>
            </a:r>
          </a:p>
          <a:p>
            <a:endParaRPr lang="en-US" dirty="0"/>
          </a:p>
          <a:p>
            <a:r>
              <a:rPr lang="en-US" dirty="0"/>
              <a:t>HDF5 supports complex selections based on multidimensional data coordinates (</a:t>
            </a:r>
            <a:r>
              <a:rPr lang="en-US" dirty="0" err="1"/>
              <a:t>eg</a:t>
            </a:r>
            <a:r>
              <a:rPr lang="en-US" dirty="0"/>
              <a:t>. hyperslab selection). HDF5-FastQuery extends this mechanism to allow arbitrary range conditions on the data values contained in the datasets using the bitmap indices to accelerate the query. The FastQuery technology can efficiently support compound queries that span multiple datasets.</a:t>
            </a:r>
          </a:p>
          <a:p>
            <a:endParaRPr lang="en-US" dirty="0"/>
          </a:p>
          <a:p>
            <a:r>
              <a:rPr lang="en-US" dirty="0"/>
              <a:t>The initial implementation uses a wrapper API that is designed to facilitate storage of time-series of multi-variable block- structured datasets which are common in the sciences. In the future, the storage organization can be expanded to accommodate more complex data schemas such as unstructured meshes, chemistry, and particle datasets.</a:t>
            </a:r>
          </a:p>
          <a:p>
            <a:endParaRPr lang="en-US" dirty="0"/>
          </a:p>
          <a:p>
            <a:r>
              <a:rPr lang="en-US" dirty="0"/>
              <a:t>Status:</a:t>
            </a:r>
          </a:p>
          <a:p>
            <a:pPr lvl="0"/>
            <a:r>
              <a:rPr lang="en-US" dirty="0"/>
              <a:t>FastBit 2.0.2 and HDF5-FastQuery 0.8.4 released March 2015</a:t>
            </a:r>
          </a:p>
          <a:p>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11</a:t>
            </a:fld>
            <a:endParaRPr lang="en-US" dirty="0"/>
          </a:p>
        </p:txBody>
      </p:sp>
    </p:spTree>
    <p:extLst>
      <p:ext uri="{BB962C8B-B14F-4D97-AF65-F5344CB8AC3E}">
        <p14:creationId xmlns:p14="http://schemas.microsoft.com/office/powerpoint/2010/main" val="2800218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smtClean="0"/>
              <a:t>The HDF Group is developing support for indexing and querying by defining components that can enable application developers to create complex and high-performance queries on both metadata and data elements within an HDF5 container and retrieve the results of applying those query operations. These components are in the form of several objects and accompanying APIs:</a:t>
            </a:r>
          </a:p>
          <a:p>
            <a:pPr lvl="1"/>
            <a:r>
              <a:rPr lang="en-US" dirty="0" smtClean="0"/>
              <a:t>Query Objects: The H5Q API is used to define a query and apply it to an HDF5 container</a:t>
            </a:r>
          </a:p>
          <a:p>
            <a:pPr lvl="1"/>
            <a:r>
              <a:rPr lang="en-US" dirty="0" smtClean="0"/>
              <a:t>View Objects: The H5V API is used to generate a selection from a query</a:t>
            </a:r>
          </a:p>
          <a:p>
            <a:pPr lvl="1"/>
            <a:r>
              <a:rPr lang="en-US" dirty="0" smtClean="0"/>
              <a:t>Index Objects: The H5X API is used to attach/ build an index to data; plug-in based; plugins for Alacrity and FastBit technologies currently exist.</a:t>
            </a:r>
          </a:p>
          <a:p>
            <a:pPr lvl="0"/>
            <a:endParaRPr lang="en-US" dirty="0"/>
          </a:p>
          <a:p>
            <a:pPr lvl="0"/>
            <a:endParaRPr lang="en-US" dirty="0"/>
          </a:p>
          <a:p>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12</a:t>
            </a:fld>
            <a:endParaRPr lang="en-US" dirty="0"/>
          </a:p>
        </p:txBody>
      </p:sp>
    </p:spTree>
    <p:extLst>
      <p:ext uri="{BB962C8B-B14F-4D97-AF65-F5344CB8AC3E}">
        <p14:creationId xmlns:p14="http://schemas.microsoft.com/office/powerpoint/2010/main" val="389851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pPr lvl="0"/>
            <a:endParaRPr lang="en-US" dirty="0"/>
          </a:p>
          <a:p>
            <a:pPr lvl="0"/>
            <a:endParaRPr lang="en-US" dirty="0"/>
          </a:p>
          <a:p>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13</a:t>
            </a:fld>
            <a:endParaRPr lang="en-US" dirty="0"/>
          </a:p>
        </p:txBody>
      </p:sp>
    </p:spTree>
    <p:extLst>
      <p:ext uri="{BB962C8B-B14F-4D97-AF65-F5344CB8AC3E}">
        <p14:creationId xmlns:p14="http://schemas.microsoft.com/office/powerpoint/2010/main" val="461826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pPr lvl="0"/>
            <a:r>
              <a:rPr lang="en-US" dirty="0"/>
              <a:t>No incremental update support: Entire data has to be read to rebuild index</a:t>
            </a:r>
          </a:p>
          <a:p>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14</a:t>
            </a:fld>
            <a:endParaRPr lang="en-US" dirty="0"/>
          </a:p>
        </p:txBody>
      </p:sp>
    </p:spTree>
    <p:extLst>
      <p:ext uri="{BB962C8B-B14F-4D97-AF65-F5344CB8AC3E}">
        <p14:creationId xmlns:p14="http://schemas.microsoft.com/office/powerpoint/2010/main" val="3373072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31959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smtClean="0"/>
              <a:t>http://www.pytables.org/index.html</a:t>
            </a:r>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16</a:t>
            </a:fld>
            <a:endParaRPr lang="en-US" dirty="0"/>
          </a:p>
        </p:txBody>
      </p:sp>
    </p:spTree>
    <p:extLst>
      <p:ext uri="{BB962C8B-B14F-4D97-AF65-F5344CB8AC3E}">
        <p14:creationId xmlns:p14="http://schemas.microsoft.com/office/powerpoint/2010/main" val="1623253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5453910" y="6836249"/>
            <a:ext cx="4171763" cy="360375"/>
          </a:xfrm>
          <a:prstGeom prst="rect">
            <a:avLst/>
          </a:prstGeom>
        </p:spPr>
        <p:txBody>
          <a:bodyPr lIns="94229" tIns="47114" rIns="94229" bIns="47114"/>
          <a:lstStyle/>
          <a:p>
            <a:fld id="{199AFF83-E7C7-45C2-A1B8-C2E047EB4FC0}" type="slidenum">
              <a:rPr lang="en-US" smtClean="0"/>
              <a:pPr/>
              <a:t>17</a:t>
            </a:fld>
            <a:endParaRPr lang="en-US" dirty="0"/>
          </a:p>
        </p:txBody>
      </p:sp>
    </p:spTree>
    <p:extLst>
      <p:ext uri="{BB962C8B-B14F-4D97-AF65-F5344CB8AC3E}">
        <p14:creationId xmlns:p14="http://schemas.microsoft.com/office/powerpoint/2010/main" val="1639570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Shape 325"/>
          <p:cNvSpPr>
            <a:spLocks noGrp="1" noRot="1" noChangeAspect="1"/>
          </p:cNvSpPr>
          <p:nvPr>
            <p:ph type="sldImg" idx="2"/>
          </p:nvPr>
        </p:nvSpPr>
        <p:spPr>
          <a:xfrm>
            <a:off x="1204913" y="704850"/>
            <a:ext cx="4692650" cy="3519488"/>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26" name="Shape 326"/>
          <p:cNvSpPr txBox="1">
            <a:spLocks noGrp="1"/>
          </p:cNvSpPr>
          <p:nvPr>
            <p:ph type="body" idx="1"/>
          </p:nvPr>
        </p:nvSpPr>
        <p:spPr>
          <a:xfrm>
            <a:off x="710248" y="4459526"/>
            <a:ext cx="5681979" cy="4224814"/>
          </a:xfrm>
          <a:prstGeom prst="rect">
            <a:avLst/>
          </a:prstGeom>
        </p:spPr>
        <p:txBody>
          <a:bodyPr lIns="94213" tIns="94213" rIns="94213" bIns="94213" anchor="t" anchorCtr="0">
            <a:noAutofit/>
          </a:bodyPr>
          <a:lstStyle/>
          <a:p>
            <a:endParaRPr dirty="0"/>
          </a:p>
        </p:txBody>
      </p:sp>
    </p:spTree>
    <p:extLst>
      <p:ext uri="{BB962C8B-B14F-4D97-AF65-F5344CB8AC3E}">
        <p14:creationId xmlns:p14="http://schemas.microsoft.com/office/powerpoint/2010/main" val="13091606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34495E"/>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lgn="l">
              <a:lnSpc>
                <a:spcPct val="100000"/>
              </a:lnSpc>
              <a:spcAft>
                <a:spcPts val="0"/>
              </a:spcAft>
              <a:defRPr b="1" i="0">
                <a:solidFill>
                  <a:schemeClr val="bg1"/>
                </a:solidFill>
              </a:defRPr>
            </a:lvl1pPr>
          </a:lstStyle>
          <a:p>
            <a:r>
              <a:rPr lang="en-US" dirty="0" smtClean="0"/>
              <a:t>Click to edit Master title style and maybe more</a:t>
            </a:r>
            <a:endParaRPr lang="en-US" dirty="0"/>
          </a:p>
        </p:txBody>
      </p:sp>
      <p:sp>
        <p:nvSpPr>
          <p:cNvPr id="3" name="Subtitle 2"/>
          <p:cNvSpPr>
            <a:spLocks noGrp="1"/>
          </p:cNvSpPr>
          <p:nvPr>
            <p:ph type="subTitle" idx="1"/>
          </p:nvPr>
        </p:nvSpPr>
        <p:spPr>
          <a:xfrm>
            <a:off x="685800" y="4009490"/>
            <a:ext cx="7086600" cy="1752600"/>
          </a:xfrm>
        </p:spPr>
        <p:txBody>
          <a:bodyPr>
            <a:normAutofit/>
          </a:bodyPr>
          <a:lstStyle>
            <a:lvl1pPr marL="0" indent="0" algn="l">
              <a:buNone/>
              <a:defRPr sz="2400">
                <a:solidFill>
                  <a:schemeClr val="bg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9" name="Picture 8" descr="eosdis-logo-wh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99" y="480830"/>
            <a:ext cx="4546863" cy="1282215"/>
          </a:xfrm>
          <a:prstGeom prst="rect">
            <a:avLst/>
          </a:prstGeom>
        </p:spPr>
      </p:pic>
    </p:spTree>
    <p:extLst>
      <p:ext uri="{BB962C8B-B14F-4D97-AF65-F5344CB8AC3E}">
        <p14:creationId xmlns:p14="http://schemas.microsoft.com/office/powerpoint/2010/main" val="3238847986"/>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6" name="Picture 5" descr="eosdis-logo.png"/>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57200" y="6239927"/>
            <a:ext cx="1842603" cy="519043"/>
          </a:xfrm>
          <a:prstGeom prst="rect">
            <a:avLst/>
          </a:prstGeom>
        </p:spPr>
      </p:pic>
      <p:sp>
        <p:nvSpPr>
          <p:cNvPr id="5" name="TextBox 4"/>
          <p:cNvSpPr txBox="1"/>
          <p:nvPr userDrawn="1"/>
        </p:nvSpPr>
        <p:spPr>
          <a:xfrm>
            <a:off x="8359537" y="6381547"/>
            <a:ext cx="529391" cy="276999"/>
          </a:xfrm>
          <a:prstGeom prst="rect">
            <a:avLst/>
          </a:prstGeom>
          <a:noFill/>
        </p:spPr>
        <p:txBody>
          <a:bodyPr wrap="square" rtlCol="0">
            <a:spAutoFit/>
          </a:bodyPr>
          <a:lstStyle/>
          <a:p>
            <a:fld id="{545DA365-9E1D-4524-8E92-33F14DD2E042}" type="slidenum">
              <a:rPr lang="en-US" sz="1200" smtClean="0">
                <a:latin typeface="Verdana" pitchFamily="34" charset="0"/>
                <a:ea typeface="Verdana" pitchFamily="34" charset="0"/>
                <a:cs typeface="Verdana" pitchFamily="34" charset="0"/>
              </a:rPr>
              <a:pPr/>
              <a:t>‹#›</a:t>
            </a:fld>
            <a:endParaRPr lang="en-US" sz="1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970658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4495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231511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6" name="Picture 5" descr="eosdis-logo.png"/>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57200" y="6239927"/>
            <a:ext cx="1842603" cy="519043"/>
          </a:xfrm>
          <a:prstGeom prst="rect">
            <a:avLst/>
          </a:prstGeom>
        </p:spPr>
      </p:pic>
      <p:sp>
        <p:nvSpPr>
          <p:cNvPr id="4" name="TextBox 3"/>
          <p:cNvSpPr txBox="1"/>
          <p:nvPr userDrawn="1"/>
        </p:nvSpPr>
        <p:spPr>
          <a:xfrm>
            <a:off x="8359537" y="6381547"/>
            <a:ext cx="529391" cy="276999"/>
          </a:xfrm>
          <a:prstGeom prst="rect">
            <a:avLst/>
          </a:prstGeom>
          <a:noFill/>
        </p:spPr>
        <p:txBody>
          <a:bodyPr wrap="square" rtlCol="0">
            <a:spAutoFit/>
          </a:bodyPr>
          <a:lstStyle/>
          <a:p>
            <a:fld id="{545DA365-9E1D-4524-8E92-33F14DD2E042}" type="slidenum">
              <a:rPr lang="en-US" sz="1200" smtClean="0">
                <a:latin typeface="Verdana" pitchFamily="34" charset="0"/>
                <a:ea typeface="Verdana" pitchFamily="34" charset="0"/>
                <a:cs typeface="Verdana" pitchFamily="34" charset="0"/>
              </a:rPr>
              <a:pPr/>
              <a:t>‹#›</a:t>
            </a:fld>
            <a:endParaRPr lang="en-US" sz="1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104747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727122" y="6356350"/>
            <a:ext cx="3687720" cy="365125"/>
          </a:xfrm>
          <a:prstGeom prst="rect">
            <a:avLst/>
          </a:prstGeom>
        </p:spPr>
        <p:txBody>
          <a:bodyPr/>
          <a:lstStyle>
            <a:lvl1pPr algn="ctr">
              <a:defRPr/>
            </a:lvl1pPr>
          </a:lstStyle>
          <a:p>
            <a:endParaRPr lang="en-US" dirty="0"/>
          </a:p>
        </p:txBody>
      </p:sp>
      <p:pic>
        <p:nvPicPr>
          <p:cNvPr id="5" name="Picture 4" descr="eosdis-logo.png"/>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57200" y="6239927"/>
            <a:ext cx="1842603" cy="519043"/>
          </a:xfrm>
          <a:prstGeom prst="rect">
            <a:avLst/>
          </a:prstGeom>
        </p:spPr>
      </p:pic>
      <p:sp>
        <p:nvSpPr>
          <p:cNvPr id="4" name="TextBox 3"/>
          <p:cNvSpPr txBox="1"/>
          <p:nvPr userDrawn="1"/>
        </p:nvSpPr>
        <p:spPr>
          <a:xfrm>
            <a:off x="8359537" y="6381547"/>
            <a:ext cx="529391" cy="276999"/>
          </a:xfrm>
          <a:prstGeom prst="rect">
            <a:avLst/>
          </a:prstGeom>
          <a:noFill/>
        </p:spPr>
        <p:txBody>
          <a:bodyPr wrap="square" rtlCol="0">
            <a:spAutoFit/>
          </a:bodyPr>
          <a:lstStyle/>
          <a:p>
            <a:fld id="{545DA365-9E1D-4524-8E92-33F14DD2E042}" type="slidenum">
              <a:rPr lang="en-US" sz="1200" smtClean="0">
                <a:latin typeface="Verdana" pitchFamily="34" charset="0"/>
                <a:ea typeface="Verdana" pitchFamily="34" charset="0"/>
                <a:cs typeface="Verdana" pitchFamily="34" charset="0"/>
              </a:rPr>
              <a:pPr/>
              <a:t>‹#›</a:t>
            </a:fld>
            <a:endParaRPr lang="en-US" sz="1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243858202"/>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010400" cy="533400"/>
          </a:xfrm>
        </p:spPr>
        <p:txBody>
          <a:bodyPr/>
          <a:lstStyle/>
          <a:p>
            <a:r>
              <a:rPr lang="en-US" smtClean="0"/>
              <a:t>Click to edit Master title style</a:t>
            </a:r>
            <a:endParaRPr lang="en-US" dirty="0"/>
          </a:p>
        </p:txBody>
      </p:sp>
      <p:sp>
        <p:nvSpPr>
          <p:cNvPr id="3" name="Text Placeholder 2"/>
          <p:cNvSpPr>
            <a:spLocks noGrp="1"/>
          </p:cNvSpPr>
          <p:nvPr>
            <p:ph type="body" sz="half" idx="1"/>
          </p:nvPr>
        </p:nvSpPr>
        <p:spPr>
          <a:xfrm>
            <a:off x="381000" y="9906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1000" y="3810000"/>
            <a:ext cx="8458200" cy="266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55"/>
          <p:cNvSpPr>
            <a:spLocks noGrp="1" noChangeArrowheads="1"/>
          </p:cNvSpPr>
          <p:nvPr>
            <p:ph type="sldNum" sz="quarter" idx="12"/>
          </p:nvPr>
        </p:nvSpPr>
        <p:spPr>
          <a:xfrm>
            <a:off x="6400800" y="6629399"/>
            <a:ext cx="762000" cy="261815"/>
          </a:xfrm>
          <a:prstGeom prst="rect">
            <a:avLst/>
          </a:prstGeom>
          <a:ln/>
        </p:spPr>
        <p:txBody>
          <a:bodyPr/>
          <a:lstStyle>
            <a:lvl1pPr>
              <a:defRPr/>
            </a:lvl1pPr>
          </a:lstStyle>
          <a:p>
            <a:fld id="{F50A4E36-00C6-1145-B427-1A185CE8670F}" type="slidenum">
              <a:rPr lang="en-US"/>
              <a:pPr/>
              <a:t>‹#›</a:t>
            </a:fld>
            <a:endParaRPr lang="en-US"/>
          </a:p>
        </p:txBody>
      </p:sp>
      <p:sp>
        <p:nvSpPr>
          <p:cNvPr id="8" name="Rectangle 1053"/>
          <p:cNvSpPr>
            <a:spLocks noGrp="1" noChangeArrowheads="1"/>
          </p:cNvSpPr>
          <p:nvPr>
            <p:ph type="dt" sz="half" idx="13"/>
          </p:nvPr>
        </p:nvSpPr>
        <p:spPr bwMode="auto">
          <a:xfrm>
            <a:off x="380999" y="6591300"/>
            <a:ext cx="1633415"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b="0" smtClean="0">
                <a:solidFill>
                  <a:schemeClr val="bg1"/>
                </a:solidFill>
                <a:latin typeface="+mn-lt"/>
                <a:ea typeface="+mn-ea"/>
                <a:cs typeface="Arial" pitchFamily="34" charset="0"/>
              </a:defRPr>
            </a:lvl1pPr>
          </a:lstStyle>
          <a:p>
            <a:pPr>
              <a:defRPr/>
            </a:pPr>
            <a:r>
              <a:rPr lang="en-US" dirty="0" smtClean="0"/>
              <a:t>July 14, 2015</a:t>
            </a:r>
            <a:endParaRPr lang="en-US" dirty="0"/>
          </a:p>
        </p:txBody>
      </p:sp>
    </p:spTree>
    <p:extLst>
      <p:ext uri="{BB962C8B-B14F-4D97-AF65-F5344CB8AC3E}">
        <p14:creationId xmlns:p14="http://schemas.microsoft.com/office/powerpoint/2010/main" val="42114291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0" y="0"/>
            <a:ext cx="9147801" cy="134938"/>
          </a:xfrm>
          <a:prstGeom prst="rect">
            <a:avLst/>
          </a:prstGeom>
          <a:solidFill>
            <a:srgbClr val="3449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lide Number Placeholder 5"/>
          <p:cNvSpPr txBox="1">
            <a:spLocks/>
          </p:cNvSpPr>
          <p:nvPr userDrawn="1"/>
        </p:nvSpPr>
        <p:spPr>
          <a:xfrm>
            <a:off x="8211844" y="6666716"/>
            <a:ext cx="814525" cy="184508"/>
          </a:xfrm>
          <a:prstGeom prst="rect">
            <a:avLst/>
          </a:prstGeom>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000" b="0" i="0" u="none" strike="noStrike" cap="none" baseline="0">
                <a:solidFill>
                  <a:schemeClr val="bg1">
                    <a:lumMod val="75000"/>
                  </a:schemeClr>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a:lstStyle>
          <a:p>
            <a:pPr algn="r"/>
            <a:r>
              <a:rPr lang="en" sz="600" baseline="0" dirty="0" smtClean="0"/>
              <a:t>DM_PPT_NP_v01</a:t>
            </a:r>
            <a:endParaRPr lang="en" sz="600" baseline="0" dirty="0"/>
          </a:p>
        </p:txBody>
      </p:sp>
      <p:sp>
        <p:nvSpPr>
          <p:cNvPr id="4" name="TextBox 3"/>
          <p:cNvSpPr txBox="1"/>
          <p:nvPr userDrawn="1"/>
        </p:nvSpPr>
        <p:spPr>
          <a:xfrm>
            <a:off x="46039" y="6679319"/>
            <a:ext cx="955711" cy="215444"/>
          </a:xfrm>
          <a:prstGeom prst="rect">
            <a:avLst/>
          </a:prstGeom>
          <a:noFill/>
        </p:spPr>
        <p:txBody>
          <a:bodyPr wrap="none" rtlCol="0">
            <a:spAutoFit/>
          </a:bodyPr>
          <a:lstStyle/>
          <a:p>
            <a:r>
              <a:rPr lang="en-US" sz="800" dirty="0" smtClean="0"/>
              <a:t>SESIP_0715_JP</a:t>
            </a:r>
            <a:endParaRPr lang="en-US" sz="800" dirty="0"/>
          </a:p>
        </p:txBody>
      </p:sp>
    </p:spTree>
    <p:extLst>
      <p:ext uri="{BB962C8B-B14F-4D97-AF65-F5344CB8AC3E}">
        <p14:creationId xmlns:p14="http://schemas.microsoft.com/office/powerpoint/2010/main" val="3907827638"/>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61" r:id="rId4"/>
    <p:sldLayoutId id="2147483662" r:id="rId5"/>
    <p:sldLayoutId id="2147483663" r:id="rId6"/>
  </p:sldLayoutIdLst>
  <p:hf hdr="0" dt="0"/>
  <p:txStyles>
    <p:titleStyle>
      <a:lvl1pPr algn="l" defTabSz="457200" rtl="0" eaLnBrk="1" latinLnBrk="0" hangingPunct="1">
        <a:spcBef>
          <a:spcPct val="0"/>
        </a:spcBef>
        <a:buNone/>
        <a:defRPr sz="4400" kern="1200">
          <a:solidFill>
            <a:srgbClr val="34495E"/>
          </a:solidFill>
          <a:latin typeface="Avenir Heavy"/>
          <a:ea typeface="+mj-ea"/>
          <a:cs typeface="Avenir Heavy"/>
        </a:defRPr>
      </a:lvl1pPr>
    </p:titleStyle>
    <p:bodyStyle>
      <a:lvl1pPr marL="342900" indent="-342900" algn="l" defTabSz="457200" rtl="0" eaLnBrk="1" latinLnBrk="0" hangingPunct="1">
        <a:spcBef>
          <a:spcPct val="20000"/>
        </a:spcBef>
        <a:buFont typeface="Arial"/>
        <a:buChar char="•"/>
        <a:defRPr sz="3200" b="0" i="0" kern="1200">
          <a:solidFill>
            <a:schemeClr val="tx1">
              <a:lumMod val="85000"/>
              <a:lumOff val="15000"/>
            </a:schemeClr>
          </a:solidFill>
          <a:latin typeface="Helvetica Neue"/>
          <a:ea typeface="+mn-ea"/>
          <a:cs typeface="Helvetica Neue"/>
        </a:defRPr>
      </a:lvl1pPr>
      <a:lvl2pPr marL="742950" indent="-285750" algn="l" defTabSz="457200" rtl="0" eaLnBrk="1" latinLnBrk="0" hangingPunct="1">
        <a:spcBef>
          <a:spcPct val="20000"/>
        </a:spcBef>
        <a:buFont typeface="Arial"/>
        <a:buChar char="–"/>
        <a:defRPr sz="2800" b="0" i="0" kern="1200">
          <a:solidFill>
            <a:schemeClr val="tx1">
              <a:lumMod val="85000"/>
              <a:lumOff val="15000"/>
            </a:schemeClr>
          </a:solidFill>
          <a:latin typeface="Helvetica Neue"/>
          <a:ea typeface="+mn-ea"/>
          <a:cs typeface="Helvetica Neue"/>
        </a:defRPr>
      </a:lvl2pPr>
      <a:lvl3pPr marL="1143000" indent="-228600" algn="l" defTabSz="457200" rtl="0" eaLnBrk="1" latinLnBrk="0" hangingPunct="1">
        <a:spcBef>
          <a:spcPct val="20000"/>
        </a:spcBef>
        <a:buFont typeface="Arial"/>
        <a:buChar char="•"/>
        <a:defRPr sz="2400" b="0" i="0" kern="1200">
          <a:solidFill>
            <a:schemeClr val="tx1">
              <a:lumMod val="50000"/>
              <a:lumOff val="50000"/>
            </a:schemeClr>
          </a:solidFill>
          <a:latin typeface="Helvetica Neue"/>
          <a:ea typeface="+mn-ea"/>
          <a:cs typeface="Helvetica Neue"/>
        </a:defRPr>
      </a:lvl3pPr>
      <a:lvl4pPr marL="1600200" indent="-228600" algn="l" defTabSz="457200" rtl="0" eaLnBrk="1" latinLnBrk="0" hangingPunct="1">
        <a:spcBef>
          <a:spcPct val="20000"/>
        </a:spcBef>
        <a:buFont typeface="Arial"/>
        <a:buChar char="–"/>
        <a:defRPr sz="2000" b="0" i="0" kern="1200">
          <a:solidFill>
            <a:schemeClr val="tx1">
              <a:lumMod val="50000"/>
              <a:lumOff val="50000"/>
            </a:schemeClr>
          </a:solidFill>
          <a:latin typeface="Helvetica Neue"/>
          <a:ea typeface="+mn-ea"/>
          <a:cs typeface="Helvetica Neue"/>
        </a:defRPr>
      </a:lvl4pPr>
      <a:lvl5pPr marL="2057400" indent="-228600" algn="l" defTabSz="457200" rtl="0" eaLnBrk="1" latinLnBrk="0" hangingPunct="1">
        <a:spcBef>
          <a:spcPct val="20000"/>
        </a:spcBef>
        <a:buFont typeface="Arial"/>
        <a:buChar char="»"/>
        <a:defRPr sz="2000" b="0" i="0" kern="1200">
          <a:solidFill>
            <a:schemeClr val="tx1">
              <a:lumMod val="50000"/>
              <a:lumOff val="50000"/>
            </a:schemeClr>
          </a:solidFill>
          <a:latin typeface="Helvetica Neue"/>
          <a:ea typeface="+mn-ea"/>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Indexing HDF5: A Survey</a:t>
            </a:r>
            <a:endParaRPr lang="en-US" dirty="0"/>
          </a:p>
        </p:txBody>
      </p:sp>
      <p:sp>
        <p:nvSpPr>
          <p:cNvPr id="5" name="Subtitle 4"/>
          <p:cNvSpPr>
            <a:spLocks noGrp="1"/>
          </p:cNvSpPr>
          <p:nvPr>
            <p:ph type="subTitle" idx="1"/>
          </p:nvPr>
        </p:nvSpPr>
        <p:spPr>
          <a:xfrm>
            <a:off x="685800" y="3714750"/>
            <a:ext cx="7086600" cy="1800225"/>
          </a:xfrm>
        </p:spPr>
        <p:txBody>
          <a:bodyPr>
            <a:normAutofit/>
          </a:bodyPr>
          <a:lstStyle/>
          <a:p>
            <a:r>
              <a:rPr lang="en-US" dirty="0"/>
              <a:t>Joel Plutchak</a:t>
            </a:r>
          </a:p>
          <a:p>
            <a:r>
              <a:rPr lang="en-US" dirty="0"/>
              <a:t>The HDF Group</a:t>
            </a:r>
          </a:p>
          <a:p>
            <a:r>
              <a:rPr lang="en-US" dirty="0"/>
              <a:t>Champaign Illinois USA</a:t>
            </a:r>
          </a:p>
          <a:p>
            <a:endParaRPr lang="en-US" dirty="0"/>
          </a:p>
        </p:txBody>
      </p:sp>
      <p:sp>
        <p:nvSpPr>
          <p:cNvPr id="6" name="TextBox 5"/>
          <p:cNvSpPr txBox="1"/>
          <p:nvPr/>
        </p:nvSpPr>
        <p:spPr>
          <a:xfrm>
            <a:off x="2625213" y="6229350"/>
            <a:ext cx="4289936" cy="523220"/>
          </a:xfrm>
          <a:prstGeom prst="rect">
            <a:avLst/>
          </a:prstGeom>
          <a:noFill/>
        </p:spPr>
        <p:txBody>
          <a:bodyPr wrap="square" rtlCol="0">
            <a:spAutoFit/>
          </a:bodyPr>
          <a:lstStyle/>
          <a:p>
            <a:pPr algn="ctr"/>
            <a:r>
              <a:rPr lang="en-US" dirty="0">
                <a:solidFill>
                  <a:schemeClr val="bg1">
                    <a:lumMod val="75000"/>
                  </a:schemeClr>
                </a:solidFill>
                <a:latin typeface="Helvetica Neue"/>
              </a:rPr>
              <a:t>This work was supported by NASA/GSFC under Raytheon Co. contract number </a:t>
            </a:r>
            <a:r>
              <a:rPr lang="en-US" dirty="0" smtClean="0">
                <a:solidFill>
                  <a:schemeClr val="bg1">
                    <a:lumMod val="75000"/>
                  </a:schemeClr>
                </a:solidFill>
                <a:latin typeface="Helvetica Neue"/>
              </a:rPr>
              <a:t>NNG10HP02C</a:t>
            </a:r>
            <a:endParaRPr lang="en-US" dirty="0">
              <a:solidFill>
                <a:schemeClr val="bg1">
                  <a:lumMod val="75000"/>
                </a:schemeClr>
              </a:solidFill>
              <a:latin typeface="Helvetica Neue"/>
            </a:endParaRPr>
          </a:p>
        </p:txBody>
      </p:sp>
    </p:spTree>
    <p:extLst>
      <p:ext uri="{BB962C8B-B14F-4D97-AF65-F5344CB8AC3E}">
        <p14:creationId xmlns:p14="http://schemas.microsoft.com/office/powerpoint/2010/main" val="35037697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The Technology</a:t>
            </a:r>
            <a:endParaRPr lang="en-US" dirty="0"/>
          </a:p>
        </p:txBody>
      </p:sp>
      <p:sp>
        <p:nvSpPr>
          <p:cNvPr id="3" name="Text Placeholder 2"/>
          <p:cNvSpPr>
            <a:spLocks noGrp="1"/>
          </p:cNvSpPr>
          <p:nvPr>
            <p:ph type="body" sz="half" idx="1"/>
          </p:nvPr>
        </p:nvSpPr>
        <p:spPr>
          <a:xfrm>
            <a:off x="685800" y="1295400"/>
            <a:ext cx="7620000" cy="1676400"/>
          </a:xfrm>
        </p:spPr>
        <p:txBody>
          <a:bodyPr>
            <a:normAutofit fontScale="92500" lnSpcReduction="20000"/>
          </a:bodyPr>
          <a:lstStyle/>
          <a:p>
            <a:pPr marL="0" indent="0">
              <a:buNone/>
            </a:pPr>
            <a:r>
              <a:rPr lang="en-US" smtClean="0"/>
              <a:t>The HDF5 hierarchical data file format and API is flexible—it supports self-describing, portable, and compact storage, as well as efficient I/O.</a:t>
            </a:r>
            <a:endParaRPr lang="en-US" dirty="0" smtClean="0"/>
          </a:p>
        </p:txBody>
      </p:sp>
      <p:pic>
        <p:nvPicPr>
          <p:cNvPr id="7" name="Content Placehold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713812" y="2971800"/>
            <a:ext cx="3591988" cy="3295650"/>
          </a:xfrm>
        </p:spPr>
      </p:pic>
      <p:sp>
        <p:nvSpPr>
          <p:cNvPr id="5" name="Slide Number Placeholder 4"/>
          <p:cNvSpPr>
            <a:spLocks noGrp="1"/>
          </p:cNvSpPr>
          <p:nvPr>
            <p:ph type="sldNum" sz="quarter" idx="12"/>
          </p:nvPr>
        </p:nvSpPr>
        <p:spPr>
          <a:xfrm>
            <a:off x="8153400" y="6136542"/>
            <a:ext cx="762000" cy="261815"/>
          </a:xfrm>
        </p:spPr>
        <p:txBody>
          <a:bodyPr/>
          <a:lstStyle/>
          <a:p>
            <a:fld id="{F50A4E36-00C6-1145-B427-1A185CE8670F}" type="slidenum">
              <a:rPr lang="en-US" smtClean="0"/>
              <a:pPr/>
              <a:t>2</a:t>
            </a:fld>
            <a:endParaRPr lang="en-US" dirty="0"/>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
        <p:nvSpPr>
          <p:cNvPr id="8" name="TextBox 7"/>
          <p:cNvSpPr txBox="1"/>
          <p:nvPr/>
        </p:nvSpPr>
        <p:spPr>
          <a:xfrm>
            <a:off x="704626" y="3200400"/>
            <a:ext cx="3962400" cy="2400657"/>
          </a:xfrm>
          <a:prstGeom prst="rect">
            <a:avLst/>
          </a:prstGeom>
          <a:noFill/>
        </p:spPr>
        <p:txBody>
          <a:bodyPr wrap="square" rtlCol="0">
            <a:spAutoFit/>
          </a:bodyPr>
          <a:lstStyle/>
          <a:p>
            <a:pPr lvl="0">
              <a:spcBef>
                <a:spcPct val="20000"/>
              </a:spcBef>
              <a:buClr>
                <a:prstClr val="black"/>
              </a:buClr>
            </a:pPr>
            <a:r>
              <a:rPr lang="en-US" sz="3000" kern="0" dirty="0">
                <a:solidFill>
                  <a:srgbClr val="000000"/>
                </a:solidFill>
                <a:latin typeface="Calibri"/>
                <a:cs typeface="Arial" pitchFamily="34" charset="0"/>
              </a:rPr>
              <a:t>It is a </a:t>
            </a:r>
            <a:r>
              <a:rPr lang="en-US" sz="3000" kern="0" dirty="0" smtClean="0">
                <a:solidFill>
                  <a:srgbClr val="000000"/>
                </a:solidFill>
                <a:latin typeface="Calibri"/>
                <a:cs typeface="Arial" pitchFamily="34" charset="0"/>
              </a:rPr>
              <a:t>well-described and well-supported format </a:t>
            </a:r>
            <a:r>
              <a:rPr lang="en-US" sz="3000" kern="0" dirty="0">
                <a:solidFill>
                  <a:srgbClr val="000000"/>
                </a:solidFill>
                <a:latin typeface="Calibri"/>
                <a:cs typeface="Arial" pitchFamily="34" charset="0"/>
              </a:rPr>
              <a:t>that is </a:t>
            </a:r>
            <a:r>
              <a:rPr lang="en-US" sz="3000" kern="0" dirty="0" smtClean="0">
                <a:solidFill>
                  <a:srgbClr val="000000"/>
                </a:solidFill>
                <a:latin typeface="Calibri"/>
                <a:cs typeface="Arial" pitchFamily="34" charset="0"/>
              </a:rPr>
              <a:t>used in </a:t>
            </a:r>
            <a:r>
              <a:rPr lang="en-US" sz="3000" kern="0" dirty="0">
                <a:solidFill>
                  <a:srgbClr val="000000"/>
                </a:solidFill>
                <a:latin typeface="Calibri"/>
                <a:cs typeface="Arial" pitchFamily="34" charset="0"/>
              </a:rPr>
              <a:t>a wide variety </a:t>
            </a:r>
            <a:r>
              <a:rPr lang="en-US" sz="3000" kern="0" dirty="0" smtClean="0">
                <a:solidFill>
                  <a:srgbClr val="000000"/>
                </a:solidFill>
                <a:latin typeface="Calibri"/>
                <a:cs typeface="Arial" pitchFamily="34" charset="0"/>
              </a:rPr>
              <a:t>of disciplines.</a:t>
            </a:r>
            <a:endParaRPr lang="en-US" dirty="0"/>
          </a:p>
        </p:txBody>
      </p:sp>
    </p:spTree>
    <p:extLst>
      <p:ext uri="{BB962C8B-B14F-4D97-AF65-F5344CB8AC3E}">
        <p14:creationId xmlns:p14="http://schemas.microsoft.com/office/powerpoint/2010/main" val="3131666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The Problem</a:t>
            </a:r>
            <a:endParaRPr lang="en-US" dirty="0"/>
          </a:p>
        </p:txBody>
      </p:sp>
      <p:sp>
        <p:nvSpPr>
          <p:cNvPr id="3" name="Text Placeholder 2"/>
          <p:cNvSpPr>
            <a:spLocks noGrp="1"/>
          </p:cNvSpPr>
          <p:nvPr>
            <p:ph type="body" sz="half" idx="1"/>
          </p:nvPr>
        </p:nvSpPr>
        <p:spPr>
          <a:xfrm>
            <a:off x="381000" y="990599"/>
            <a:ext cx="8458200" cy="1600201"/>
          </a:xfrm>
        </p:spPr>
        <p:txBody>
          <a:bodyPr>
            <a:normAutofit fontScale="92500"/>
          </a:bodyPr>
          <a:lstStyle/>
          <a:p>
            <a:pPr marL="0" indent="0">
              <a:buNone/>
            </a:pPr>
            <a:r>
              <a:rPr lang="en-US" sz="2800" dirty="0" smtClean="0"/>
              <a:t>The HDF5 API does not include mechanisms to efficiently find and access data based on data </a:t>
            </a:r>
            <a:r>
              <a:rPr lang="en-US" sz="2800" i="1" dirty="0" smtClean="0"/>
              <a:t>values</a:t>
            </a:r>
            <a:r>
              <a:rPr lang="en-US" sz="2800" dirty="0" smtClean="0"/>
              <a:t>, like one would perform a query on a relational database.</a:t>
            </a:r>
          </a:p>
          <a:p>
            <a:pPr marL="0" indent="0">
              <a:buNone/>
            </a:pPr>
            <a:endParaRPr lang="en-US" sz="2800" dirty="0" smtClean="0"/>
          </a:p>
          <a:p>
            <a:endParaRPr lang="en-US" sz="2800" dirty="0"/>
          </a:p>
        </p:txBody>
      </p:sp>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8722" y="3519183"/>
            <a:ext cx="2891383" cy="1828800"/>
          </a:xfrm>
        </p:spPr>
      </p:pic>
      <p:sp>
        <p:nvSpPr>
          <p:cNvPr id="5" name="Slide Number Placeholder 4"/>
          <p:cNvSpPr>
            <a:spLocks noGrp="1"/>
          </p:cNvSpPr>
          <p:nvPr>
            <p:ph type="sldNum" sz="quarter" idx="12"/>
          </p:nvPr>
        </p:nvSpPr>
        <p:spPr>
          <a:xfrm>
            <a:off x="8153400" y="6145459"/>
            <a:ext cx="762000" cy="261815"/>
          </a:xfrm>
        </p:spPr>
        <p:txBody>
          <a:bodyPr/>
          <a:lstStyle/>
          <a:p>
            <a:fld id="{F50A4E36-00C6-1145-B427-1A185CE8670F}" type="slidenum">
              <a:rPr lang="en-US" smtClean="0"/>
              <a:pPr/>
              <a:t>3</a:t>
            </a:fld>
            <a:endParaRPr lang="en-US" dirty="0"/>
          </a:p>
        </p:txBody>
      </p:sp>
      <p:sp>
        <p:nvSpPr>
          <p:cNvPr id="10" name="TextBox 9"/>
          <p:cNvSpPr txBox="1"/>
          <p:nvPr/>
        </p:nvSpPr>
        <p:spPr>
          <a:xfrm>
            <a:off x="3789680" y="2663868"/>
            <a:ext cx="5011421" cy="3539431"/>
          </a:xfrm>
          <a:prstGeom prst="rect">
            <a:avLst/>
          </a:prstGeom>
          <a:noFill/>
        </p:spPr>
        <p:txBody>
          <a:bodyPr wrap="square" rtlCol="0">
            <a:spAutoFit/>
          </a:bodyPr>
          <a:lstStyle/>
          <a:p>
            <a:pPr lvl="0" algn="r">
              <a:spcBef>
                <a:spcPct val="20000"/>
              </a:spcBef>
              <a:buClr>
                <a:prstClr val="black"/>
              </a:buClr>
            </a:pPr>
            <a:r>
              <a:rPr lang="en-US" sz="2800" kern="0" dirty="0">
                <a:solidFill>
                  <a:srgbClr val="000000"/>
                </a:solidFill>
                <a:latin typeface="+mn-lt"/>
                <a:cs typeface="Arial" pitchFamily="34" charset="0"/>
              </a:rPr>
              <a:t>Members of the HDF Community have developed this capability so that their applications can quickly access targeted pieces of data</a:t>
            </a:r>
            <a:r>
              <a:rPr lang="en-US" sz="2800" kern="0" dirty="0" smtClean="0">
                <a:solidFill>
                  <a:srgbClr val="000000"/>
                </a:solidFill>
                <a:latin typeface="+mn-lt"/>
                <a:cs typeface="Arial" pitchFamily="34" charset="0"/>
              </a:rPr>
              <a:t>— rapidly </a:t>
            </a:r>
            <a:r>
              <a:rPr lang="en-US" sz="2800" kern="0" dirty="0">
                <a:solidFill>
                  <a:srgbClr val="000000"/>
                </a:solidFill>
                <a:latin typeface="+mn-lt"/>
                <a:cs typeface="Arial" pitchFamily="34" charset="0"/>
              </a:rPr>
              <a:t>search and select interesting portions of data based on </a:t>
            </a:r>
            <a:r>
              <a:rPr lang="en-US" sz="2800" kern="0" dirty="0" smtClean="0">
                <a:solidFill>
                  <a:srgbClr val="000000"/>
                </a:solidFill>
                <a:latin typeface="+mn-lt"/>
                <a:cs typeface="Arial" pitchFamily="34" charset="0"/>
              </a:rPr>
              <a:t>ad hoc </a:t>
            </a:r>
            <a:r>
              <a:rPr lang="en-US" sz="2800" kern="0" dirty="0">
                <a:solidFill>
                  <a:srgbClr val="000000"/>
                </a:solidFill>
                <a:latin typeface="+mn-lt"/>
                <a:cs typeface="Arial" pitchFamily="34" charset="0"/>
              </a:rPr>
              <a:t>search criteria.</a:t>
            </a:r>
          </a:p>
        </p:txBody>
      </p:sp>
    </p:spTree>
    <p:extLst>
      <p:ext uri="{BB962C8B-B14F-4D97-AF65-F5344CB8AC3E}">
        <p14:creationId xmlns:p14="http://schemas.microsoft.com/office/powerpoint/2010/main" val="4172741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A Solution</a:t>
            </a:r>
            <a:endParaRPr lang="en-US" dirty="0"/>
          </a:p>
        </p:txBody>
      </p:sp>
      <p:sp>
        <p:nvSpPr>
          <p:cNvPr id="3" name="Text Placeholder 2"/>
          <p:cNvSpPr>
            <a:spLocks noGrp="1"/>
          </p:cNvSpPr>
          <p:nvPr>
            <p:ph type="body" sz="half" idx="1"/>
          </p:nvPr>
        </p:nvSpPr>
        <p:spPr>
          <a:xfrm>
            <a:off x="381000" y="990600"/>
            <a:ext cx="8458200" cy="2971800"/>
          </a:xfrm>
        </p:spPr>
        <p:txBody>
          <a:bodyPr>
            <a:normAutofit fontScale="92500" lnSpcReduction="10000"/>
          </a:bodyPr>
          <a:lstStyle/>
          <a:p>
            <a:pPr marL="0" indent="0">
              <a:buNone/>
            </a:pPr>
            <a:r>
              <a:rPr lang="en-US" dirty="0" smtClean="0"/>
              <a:t>Solutions to this problem are called </a:t>
            </a:r>
            <a:r>
              <a:rPr lang="en-US" b="1" dirty="0" smtClean="0"/>
              <a:t>indexing</a:t>
            </a:r>
            <a:r>
              <a:rPr lang="en-US" dirty="0" smtClean="0"/>
              <a:t>. This is done by adding a layer between the HDF5 API and an application that builds a index on one or more parameters, saving enough information in the index to more efficiently find and retrieve specific parts of one or more datasets in an HDF5 file.</a:t>
            </a:r>
            <a:endParaRPr lang="en-US" dirty="0"/>
          </a:p>
        </p:txBody>
      </p:sp>
      <p:sp>
        <p:nvSpPr>
          <p:cNvPr id="4" name="Content Placeholder 3"/>
          <p:cNvSpPr>
            <a:spLocks noGrp="1"/>
          </p:cNvSpPr>
          <p:nvPr>
            <p:ph sz="half" idx="2"/>
          </p:nvPr>
        </p:nvSpPr>
        <p:spPr>
          <a:xfrm>
            <a:off x="381000" y="4267200"/>
            <a:ext cx="8458200" cy="2209800"/>
          </a:xfrm>
        </p:spPr>
        <p:txBody>
          <a:bodyPr/>
          <a:lstStyle/>
          <a:p>
            <a:pPr marL="0" indent="0">
              <a:buNone/>
            </a:pPr>
            <a:r>
              <a:rPr lang="en-US" dirty="0" smtClean="0"/>
              <a:t> </a:t>
            </a:r>
            <a:endParaRPr lang="en-US" dirty="0"/>
          </a:p>
        </p:txBody>
      </p:sp>
      <p:sp>
        <p:nvSpPr>
          <p:cNvPr id="5" name="Slide Number Placeholder 4"/>
          <p:cNvSpPr>
            <a:spLocks noGrp="1"/>
          </p:cNvSpPr>
          <p:nvPr>
            <p:ph type="sldNum" sz="quarter" idx="12"/>
          </p:nvPr>
        </p:nvSpPr>
        <p:spPr>
          <a:xfrm>
            <a:off x="8153400" y="6141428"/>
            <a:ext cx="762000" cy="261815"/>
          </a:xfrm>
        </p:spPr>
        <p:txBody>
          <a:bodyPr/>
          <a:lstStyle/>
          <a:p>
            <a:fld id="{F50A4E36-00C6-1145-B427-1A185CE8670F}" type="slidenum">
              <a:rPr lang="en-US" smtClean="0"/>
              <a:pPr/>
              <a:t>4</a:t>
            </a:fld>
            <a:endParaRPr lang="en-US" dirty="0"/>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
        <p:nvSpPr>
          <p:cNvPr id="7" name="Flowchart: Document 6"/>
          <p:cNvSpPr/>
          <p:nvPr/>
        </p:nvSpPr>
        <p:spPr>
          <a:xfrm>
            <a:off x="7241893" y="4672344"/>
            <a:ext cx="1597307" cy="1214532"/>
          </a:xfrm>
          <a:prstGeom prst="flowChartDocumen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dirty="0" smtClean="0"/>
              <a:t>HDF5 File</a:t>
            </a:r>
            <a:endParaRPr lang="en-US" sz="2000" dirty="0"/>
          </a:p>
        </p:txBody>
      </p:sp>
      <p:sp>
        <p:nvSpPr>
          <p:cNvPr id="8" name="Flowchart: Process 7"/>
          <p:cNvSpPr/>
          <p:nvPr/>
        </p:nvSpPr>
        <p:spPr>
          <a:xfrm>
            <a:off x="390645" y="4672344"/>
            <a:ext cx="1504709" cy="1152739"/>
          </a:xfrm>
          <a:prstGeom prst="flowChartProcess">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000" dirty="0" smtClean="0"/>
              <a:t>Application</a:t>
            </a:r>
            <a:endParaRPr lang="en-US" sz="2000" dirty="0"/>
          </a:p>
        </p:txBody>
      </p:sp>
      <p:sp>
        <p:nvSpPr>
          <p:cNvPr id="9" name="Flowchart: Data 8"/>
          <p:cNvSpPr/>
          <p:nvPr/>
        </p:nvSpPr>
        <p:spPr>
          <a:xfrm>
            <a:off x="5000263" y="4838217"/>
            <a:ext cx="1365813" cy="820991"/>
          </a:xfrm>
          <a:prstGeom prst="flowChartInputOutpu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000" dirty="0" smtClean="0"/>
              <a:t>HDF5</a:t>
            </a:r>
            <a:br>
              <a:rPr lang="en-US" sz="2000" dirty="0" smtClean="0"/>
            </a:br>
            <a:r>
              <a:rPr lang="en-US" sz="2000" dirty="0" smtClean="0"/>
              <a:t>API</a:t>
            </a:r>
            <a:endParaRPr lang="en-US" sz="2000" dirty="0"/>
          </a:p>
        </p:txBody>
      </p:sp>
      <p:sp>
        <p:nvSpPr>
          <p:cNvPr id="10" name="Flowchart: Alternate Process 9"/>
          <p:cNvSpPr/>
          <p:nvPr/>
        </p:nvSpPr>
        <p:spPr>
          <a:xfrm>
            <a:off x="2990608" y="4335124"/>
            <a:ext cx="914400" cy="612648"/>
          </a:xfrm>
          <a:prstGeom prst="flowChartAlternateProcess">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000" dirty="0" smtClean="0"/>
              <a:t>Index</a:t>
            </a:r>
            <a:endParaRPr lang="en-US" sz="2000" dirty="0"/>
          </a:p>
        </p:txBody>
      </p:sp>
      <p:sp>
        <p:nvSpPr>
          <p:cNvPr id="13" name="Flowchart: Alternate Process 12"/>
          <p:cNvSpPr/>
          <p:nvPr/>
        </p:nvSpPr>
        <p:spPr>
          <a:xfrm>
            <a:off x="2990608" y="5662704"/>
            <a:ext cx="914400" cy="612648"/>
          </a:xfrm>
          <a:prstGeom prst="flowChartAlternateProcess">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000" dirty="0" smtClean="0"/>
              <a:t>Query</a:t>
            </a:r>
            <a:endParaRPr lang="en-US" sz="2000" dirty="0"/>
          </a:p>
        </p:txBody>
      </p:sp>
      <p:cxnSp>
        <p:nvCxnSpPr>
          <p:cNvPr id="16" name="Straight Arrow Connector 15"/>
          <p:cNvCxnSpPr/>
          <p:nvPr/>
        </p:nvCxnSpPr>
        <p:spPr>
          <a:xfrm>
            <a:off x="6273479" y="5261841"/>
            <a:ext cx="875817" cy="0"/>
          </a:xfrm>
          <a:prstGeom prst="straightConnector1">
            <a:avLst/>
          </a:prstGeom>
          <a:noFill/>
          <a:ln w="41275" cap="flat">
            <a:solidFill>
              <a:schemeClr val="tx1">
                <a:lumMod val="50000"/>
                <a:lumOff val="50000"/>
              </a:schemeClr>
            </a:solidFill>
            <a:prstDash val="solid"/>
            <a:round/>
            <a:headEnd type="triangle"/>
            <a:tailEnd type="triangle"/>
          </a:ln>
        </p:spPr>
      </p:cxnSp>
      <p:cxnSp>
        <p:nvCxnSpPr>
          <p:cNvPr id="18" name="Straight Arrow Connector 17"/>
          <p:cNvCxnSpPr/>
          <p:nvPr/>
        </p:nvCxnSpPr>
        <p:spPr>
          <a:xfrm>
            <a:off x="3987235" y="4604624"/>
            <a:ext cx="1025808" cy="439838"/>
          </a:xfrm>
          <a:prstGeom prst="straightConnector1">
            <a:avLst/>
          </a:prstGeom>
          <a:noFill/>
          <a:ln w="41275" cap="flat">
            <a:solidFill>
              <a:schemeClr val="tx1">
                <a:lumMod val="50000"/>
                <a:lumOff val="50000"/>
              </a:schemeClr>
            </a:solidFill>
            <a:prstDash val="solid"/>
            <a:round/>
            <a:headEnd type="triangle"/>
            <a:tailEnd type="triangle"/>
          </a:ln>
        </p:spPr>
      </p:cxnSp>
      <p:cxnSp>
        <p:nvCxnSpPr>
          <p:cNvPr id="20" name="Straight Arrow Connector 19"/>
          <p:cNvCxnSpPr/>
          <p:nvPr/>
        </p:nvCxnSpPr>
        <p:spPr>
          <a:xfrm flipV="1">
            <a:off x="4018345" y="5455534"/>
            <a:ext cx="981918" cy="471991"/>
          </a:xfrm>
          <a:prstGeom prst="straightConnector1">
            <a:avLst/>
          </a:prstGeom>
          <a:noFill/>
          <a:ln w="41275" cap="flat">
            <a:solidFill>
              <a:schemeClr val="tx1">
                <a:lumMod val="50000"/>
                <a:lumOff val="50000"/>
              </a:schemeClr>
            </a:solidFill>
            <a:prstDash val="solid"/>
            <a:round/>
            <a:headEnd type="triangle"/>
            <a:tailEnd type="triangle"/>
          </a:ln>
        </p:spPr>
      </p:cxnSp>
      <p:cxnSp>
        <p:nvCxnSpPr>
          <p:cNvPr id="24" name="Straight Arrow Connector 23"/>
          <p:cNvCxnSpPr/>
          <p:nvPr/>
        </p:nvCxnSpPr>
        <p:spPr>
          <a:xfrm flipV="1">
            <a:off x="3447808" y="5057339"/>
            <a:ext cx="0" cy="495799"/>
          </a:xfrm>
          <a:prstGeom prst="straightConnector1">
            <a:avLst/>
          </a:prstGeom>
          <a:noFill/>
          <a:ln w="41275" cap="flat">
            <a:solidFill>
              <a:schemeClr val="tx1">
                <a:lumMod val="50000"/>
                <a:lumOff val="50000"/>
              </a:schemeClr>
            </a:solidFill>
            <a:prstDash val="solid"/>
            <a:round/>
            <a:headEnd type="triangle"/>
            <a:tailEnd type="triangle"/>
          </a:ln>
        </p:spPr>
      </p:cxnSp>
      <p:cxnSp>
        <p:nvCxnSpPr>
          <p:cNvPr id="25" name="Straight Arrow Connector 24"/>
          <p:cNvCxnSpPr>
            <a:endCxn id="13" idx="1"/>
          </p:cNvCxnSpPr>
          <p:nvPr/>
        </p:nvCxnSpPr>
        <p:spPr>
          <a:xfrm>
            <a:off x="2014413" y="5553137"/>
            <a:ext cx="976195" cy="415891"/>
          </a:xfrm>
          <a:prstGeom prst="straightConnector1">
            <a:avLst/>
          </a:prstGeom>
          <a:noFill/>
          <a:ln w="41275" cap="flat">
            <a:solidFill>
              <a:schemeClr val="tx1">
                <a:lumMod val="50000"/>
                <a:lumOff val="50000"/>
              </a:schemeClr>
            </a:solidFill>
            <a:prstDash val="solid"/>
            <a:round/>
            <a:headEnd type="triangle"/>
            <a:tailEnd type="triangle"/>
          </a:ln>
        </p:spPr>
      </p:cxnSp>
      <p:cxnSp>
        <p:nvCxnSpPr>
          <p:cNvPr id="26" name="Straight Arrow Connector 25"/>
          <p:cNvCxnSpPr/>
          <p:nvPr/>
        </p:nvCxnSpPr>
        <p:spPr>
          <a:xfrm flipV="1">
            <a:off x="2014414" y="4672344"/>
            <a:ext cx="875817" cy="275428"/>
          </a:xfrm>
          <a:prstGeom prst="straightConnector1">
            <a:avLst/>
          </a:prstGeom>
          <a:noFill/>
          <a:ln w="41275" cap="flat">
            <a:solidFill>
              <a:schemeClr val="tx1">
                <a:lumMod val="50000"/>
                <a:lumOff val="50000"/>
              </a:schemeClr>
            </a:solidFill>
            <a:prstDash val="solid"/>
            <a:round/>
            <a:headEnd type="triangle"/>
            <a:tailEnd type="triangle"/>
          </a:ln>
        </p:spPr>
      </p:cxnSp>
    </p:spTree>
    <p:extLst>
      <p:ext uri="{BB962C8B-B14F-4D97-AF65-F5344CB8AC3E}">
        <p14:creationId xmlns:p14="http://schemas.microsoft.com/office/powerpoint/2010/main" val="695171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Implementations</a:t>
            </a:r>
            <a:endParaRPr lang="en-US" dirty="0"/>
          </a:p>
        </p:txBody>
      </p:sp>
      <p:sp>
        <p:nvSpPr>
          <p:cNvPr id="3" name="Text Placeholder 2"/>
          <p:cNvSpPr>
            <a:spLocks noGrp="1"/>
          </p:cNvSpPr>
          <p:nvPr>
            <p:ph type="body" sz="half" idx="1"/>
          </p:nvPr>
        </p:nvSpPr>
        <p:spPr>
          <a:xfrm>
            <a:off x="381000" y="990600"/>
            <a:ext cx="8458200" cy="1066800"/>
          </a:xfrm>
        </p:spPr>
        <p:txBody>
          <a:bodyPr/>
          <a:lstStyle/>
          <a:p>
            <a:pPr marL="0" indent="0">
              <a:buNone/>
            </a:pPr>
            <a:r>
              <a:rPr lang="en-US" dirty="0"/>
              <a:t>I</a:t>
            </a:r>
            <a:r>
              <a:rPr lang="en-US" dirty="0" smtClean="0"/>
              <a:t>mplementations exist for adding indexed access to HDF5 files. A few of them are:</a:t>
            </a:r>
          </a:p>
          <a:p>
            <a:pPr lvl="2"/>
            <a:endParaRPr lang="en-US" dirty="0"/>
          </a:p>
        </p:txBody>
      </p:sp>
      <p:sp>
        <p:nvSpPr>
          <p:cNvPr id="5" name="Slide Number Placeholder 4"/>
          <p:cNvSpPr>
            <a:spLocks noGrp="1"/>
          </p:cNvSpPr>
          <p:nvPr>
            <p:ph type="sldNum" sz="quarter" idx="12"/>
          </p:nvPr>
        </p:nvSpPr>
        <p:spPr>
          <a:xfrm>
            <a:off x="8153400" y="6146507"/>
            <a:ext cx="762000" cy="261815"/>
          </a:xfrm>
        </p:spPr>
        <p:txBody>
          <a:bodyPr/>
          <a:lstStyle/>
          <a:p>
            <a:fld id="{F50A4E36-00C6-1145-B427-1A185CE8670F}" type="slidenum">
              <a:rPr lang="en-US" smtClean="0"/>
              <a:pPr/>
              <a:t>5</a:t>
            </a:fld>
            <a:endParaRPr lang="en-US" dirty="0"/>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
        <p:nvSpPr>
          <p:cNvPr id="12" name="TextBox 11"/>
          <p:cNvSpPr txBox="1"/>
          <p:nvPr/>
        </p:nvSpPr>
        <p:spPr>
          <a:xfrm>
            <a:off x="1143000" y="2171700"/>
            <a:ext cx="6477000" cy="2246769"/>
          </a:xfrm>
          <a:prstGeom prst="rect">
            <a:avLst/>
          </a:prstGeom>
          <a:noFill/>
        </p:spPr>
        <p:txBody>
          <a:bodyPr wrap="square" numCol="1" rtlCol="0">
            <a:spAutoFit/>
          </a:bodyPr>
          <a:lstStyle/>
          <a:p>
            <a:pPr marL="342900" lvl="0" indent="-342900">
              <a:buFont typeface="Arial" panose="020B0604020202020204" pitchFamily="34" charset="0"/>
              <a:buChar char="•"/>
            </a:pPr>
            <a:r>
              <a:rPr lang="en-US" sz="2800" dirty="0"/>
              <a:t>PyTables</a:t>
            </a:r>
          </a:p>
          <a:p>
            <a:pPr marL="342900" lvl="0" indent="-342900">
              <a:buFont typeface="Arial" panose="020B0604020202020204" pitchFamily="34" charset="0"/>
              <a:buChar char="•"/>
            </a:pPr>
            <a:r>
              <a:rPr lang="en-US" sz="2800" dirty="0"/>
              <a:t>FastQuery / FastBit</a:t>
            </a:r>
          </a:p>
          <a:p>
            <a:pPr marL="342900" lvl="0" indent="-342900">
              <a:buFont typeface="Arial" panose="020B0604020202020204" pitchFamily="34" charset="0"/>
              <a:buChar char="•"/>
            </a:pPr>
            <a:r>
              <a:rPr lang="en-US" sz="2800" dirty="0"/>
              <a:t>Alacrity</a:t>
            </a:r>
          </a:p>
          <a:p>
            <a:pPr marL="342900" indent="-342900">
              <a:buFont typeface="Arial" panose="020B0604020202020204" pitchFamily="34" charset="0"/>
              <a:buChar char="•"/>
            </a:pPr>
            <a:r>
              <a:rPr lang="en-US" sz="2800" dirty="0"/>
              <a:t>HDF5 (prototype</a:t>
            </a:r>
            <a:r>
              <a:rPr lang="en-US" sz="2800" dirty="0" smtClean="0"/>
              <a:t>)</a:t>
            </a:r>
          </a:p>
          <a:p>
            <a:pPr marL="342900" indent="-342900">
              <a:buFont typeface="Arial" panose="020B0604020202020204" pitchFamily="34" charset="0"/>
              <a:buChar char="•"/>
            </a:pPr>
            <a:r>
              <a:rPr lang="en-US" sz="2800" dirty="0" smtClean="0"/>
              <a:t>Other experimental work in progress</a:t>
            </a:r>
            <a:endParaRPr lang="en-US" sz="2800" dirty="0"/>
          </a:p>
        </p:txBody>
      </p:sp>
    </p:spTree>
    <p:extLst>
      <p:ext uri="{BB962C8B-B14F-4D97-AF65-F5344CB8AC3E}">
        <p14:creationId xmlns:p14="http://schemas.microsoft.com/office/powerpoint/2010/main" val="2608264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PyTables</a:t>
            </a:r>
            <a:endParaRPr lang="en-US" dirty="0"/>
          </a:p>
        </p:txBody>
      </p:sp>
      <p:sp>
        <p:nvSpPr>
          <p:cNvPr id="3" name="Text Placeholder 2"/>
          <p:cNvSpPr>
            <a:spLocks noGrp="1"/>
          </p:cNvSpPr>
          <p:nvPr>
            <p:ph type="body" sz="half" idx="1"/>
          </p:nvPr>
        </p:nvSpPr>
        <p:spPr>
          <a:xfrm>
            <a:off x="381000" y="990600"/>
            <a:ext cx="8458200" cy="3962400"/>
          </a:xfrm>
        </p:spPr>
        <p:txBody>
          <a:bodyPr/>
          <a:lstStyle/>
          <a:p>
            <a:r>
              <a:rPr lang="en-US" dirty="0" smtClean="0"/>
              <a:t>Uses the Python programming language</a:t>
            </a:r>
          </a:p>
          <a:p>
            <a:r>
              <a:rPr lang="en-US" dirty="0" smtClean="0"/>
              <a:t>Built on top of the HDF5 library and the </a:t>
            </a:r>
            <a:r>
              <a:rPr lang="en-US" dirty="0" err="1" smtClean="0"/>
              <a:t>NumPy</a:t>
            </a:r>
            <a:r>
              <a:rPr lang="en-US" dirty="0" smtClean="0"/>
              <a:t> package</a:t>
            </a:r>
          </a:p>
          <a:p>
            <a:r>
              <a:rPr lang="en-US" dirty="0" smtClean="0"/>
              <a:t>Uses </a:t>
            </a:r>
            <a:r>
              <a:rPr lang="en-US" i="1" dirty="0" smtClean="0"/>
              <a:t>Optimized Partially Sorted Index </a:t>
            </a:r>
            <a:r>
              <a:rPr lang="en-US" dirty="0" smtClean="0"/>
              <a:t>(OPSI) technology designed for fast access to very large (&gt;100M rows) tables</a:t>
            </a:r>
          </a:p>
          <a:p>
            <a:r>
              <a:rPr lang="en-US" dirty="0" smtClean="0"/>
              <a:t> </a:t>
            </a:r>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232992" y="5334000"/>
            <a:ext cx="2754216" cy="1143000"/>
          </a:xfrm>
        </p:spPr>
      </p:pic>
      <p:sp>
        <p:nvSpPr>
          <p:cNvPr id="5" name="Slide Number Placeholder 4"/>
          <p:cNvSpPr>
            <a:spLocks noGrp="1"/>
          </p:cNvSpPr>
          <p:nvPr>
            <p:ph type="sldNum" sz="quarter" idx="12"/>
          </p:nvPr>
        </p:nvSpPr>
        <p:spPr>
          <a:xfrm>
            <a:off x="8153400" y="6121399"/>
            <a:ext cx="762000" cy="261815"/>
          </a:xfrm>
        </p:spPr>
        <p:txBody>
          <a:bodyPr/>
          <a:lstStyle/>
          <a:p>
            <a:fld id="{F50A4E36-00C6-1145-B427-1A185CE8670F}" type="slidenum">
              <a:rPr lang="en-US" smtClean="0"/>
              <a:pPr/>
              <a:t>6</a:t>
            </a:fld>
            <a:endParaRPr lang="en-US"/>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Tree>
    <p:extLst>
      <p:ext uri="{BB962C8B-B14F-4D97-AF65-F5344CB8AC3E}">
        <p14:creationId xmlns:p14="http://schemas.microsoft.com/office/powerpoint/2010/main" val="1071642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PyTables</a:t>
            </a:r>
            <a:endParaRPr lang="en-US" dirty="0"/>
          </a:p>
        </p:txBody>
      </p:sp>
      <p:sp>
        <p:nvSpPr>
          <p:cNvPr id="3" name="Text Placeholder 2"/>
          <p:cNvSpPr>
            <a:spLocks noGrp="1"/>
          </p:cNvSpPr>
          <p:nvPr>
            <p:ph type="body" sz="half" idx="1"/>
          </p:nvPr>
        </p:nvSpPr>
        <p:spPr>
          <a:xfrm>
            <a:off x="473364" y="1028700"/>
            <a:ext cx="8458200" cy="3962400"/>
          </a:xfrm>
        </p:spPr>
        <p:txBody>
          <a:bodyPr>
            <a:normAutofit/>
          </a:bodyPr>
          <a:lstStyle/>
          <a:p>
            <a:r>
              <a:rPr lang="en-US" dirty="0" smtClean="0"/>
              <a:t> </a:t>
            </a:r>
            <a:r>
              <a:rPr lang="en-US" sz="2400" dirty="0" smtClean="0"/>
              <a:t>Example </a:t>
            </a:r>
            <a:endParaRPr lang="en-US" sz="2400" dirty="0" smtClean="0"/>
          </a:p>
          <a:p>
            <a:pPr lvl="1"/>
            <a:r>
              <a:rPr lang="en-US" sz="2000" dirty="0" smtClean="0"/>
              <a:t>create a table:</a:t>
            </a:r>
          </a:p>
          <a:p>
            <a:pPr marL="0" indent="0">
              <a:buNone/>
            </a:pPr>
            <a:r>
              <a:rPr lang="en-US" sz="1800" dirty="0" smtClean="0">
                <a:solidFill>
                  <a:schemeClr val="accent5">
                    <a:lumMod val="75000"/>
                  </a:schemeClr>
                </a:solidFill>
                <a:latin typeface="Courier" charset="0"/>
                <a:ea typeface="Courier" charset="0"/>
                <a:cs typeface="Courier" charset="0"/>
              </a:rPr>
              <a:t>	table </a:t>
            </a:r>
            <a:r>
              <a:rPr lang="en-US" sz="1800" b="1" dirty="0">
                <a:solidFill>
                  <a:schemeClr val="accent5">
                    <a:lumMod val="75000"/>
                  </a:schemeClr>
                </a:solidFill>
                <a:latin typeface="Courier" charset="0"/>
                <a:ea typeface="Courier" charset="0"/>
                <a:cs typeface="Courier" charset="0"/>
              </a:rPr>
              <a:t>=</a:t>
            </a:r>
            <a:r>
              <a:rPr lang="en-US" sz="1800" dirty="0">
                <a:solidFill>
                  <a:schemeClr val="accent5">
                    <a:lumMod val="75000"/>
                  </a:schemeClr>
                </a:solidFill>
                <a:latin typeface="Courier" charset="0"/>
                <a:ea typeface="Courier" charset="0"/>
                <a:cs typeface="Courier" charset="0"/>
              </a:rPr>
              <a:t> h5file</a:t>
            </a:r>
            <a:r>
              <a:rPr lang="en-US" sz="1800" b="1" dirty="0">
                <a:solidFill>
                  <a:schemeClr val="accent5">
                    <a:lumMod val="75000"/>
                  </a:schemeClr>
                </a:solidFill>
                <a:latin typeface="Courier" charset="0"/>
                <a:ea typeface="Courier" charset="0"/>
                <a:cs typeface="Courier" charset="0"/>
              </a:rPr>
              <a:t>.</a:t>
            </a:r>
            <a:r>
              <a:rPr lang="en-US" sz="1800" dirty="0">
                <a:solidFill>
                  <a:schemeClr val="accent5">
                    <a:lumMod val="75000"/>
                  </a:schemeClr>
                </a:solidFill>
                <a:latin typeface="Courier" charset="0"/>
                <a:ea typeface="Courier" charset="0"/>
                <a:cs typeface="Courier" charset="0"/>
              </a:rPr>
              <a:t>create_table</a:t>
            </a:r>
            <a:r>
              <a:rPr lang="en-US" sz="1800" b="1" dirty="0">
                <a:solidFill>
                  <a:schemeClr val="accent5">
                    <a:lumMod val="75000"/>
                  </a:schemeClr>
                </a:solidFill>
                <a:latin typeface="Courier" charset="0"/>
                <a:ea typeface="Courier" charset="0"/>
                <a:cs typeface="Courier" charset="0"/>
              </a:rPr>
              <a:t>(</a:t>
            </a:r>
            <a:r>
              <a:rPr lang="en-US" sz="1800" dirty="0">
                <a:solidFill>
                  <a:schemeClr val="accent5">
                    <a:lumMod val="75000"/>
                  </a:schemeClr>
                </a:solidFill>
                <a:latin typeface="Courier" charset="0"/>
                <a:ea typeface="Courier" charset="0"/>
                <a:cs typeface="Courier" charset="0"/>
              </a:rPr>
              <a:t>group</a:t>
            </a:r>
            <a:r>
              <a:rPr lang="en-US" sz="1800" b="1" dirty="0">
                <a:solidFill>
                  <a:schemeClr val="accent5">
                    <a:lumMod val="75000"/>
                  </a:schemeClr>
                </a:solidFill>
                <a:latin typeface="Courier" charset="0"/>
                <a:ea typeface="Courier" charset="0"/>
                <a:cs typeface="Courier" charset="0"/>
              </a:rPr>
              <a:t>,</a:t>
            </a:r>
            <a:r>
              <a:rPr lang="en-US" sz="1800" dirty="0">
                <a:solidFill>
                  <a:schemeClr val="accent5">
                    <a:lumMod val="75000"/>
                  </a:schemeClr>
                </a:solidFill>
                <a:latin typeface="Courier" charset="0"/>
                <a:ea typeface="Courier" charset="0"/>
                <a:cs typeface="Courier" charset="0"/>
              </a:rPr>
              <a:t> 'readout'</a:t>
            </a:r>
            <a:r>
              <a:rPr lang="en-US" sz="1800" b="1" dirty="0">
                <a:solidFill>
                  <a:schemeClr val="accent5">
                    <a:lumMod val="75000"/>
                  </a:schemeClr>
                </a:solidFill>
                <a:latin typeface="Courier" charset="0"/>
                <a:ea typeface="Courier" charset="0"/>
                <a:cs typeface="Courier" charset="0"/>
              </a:rPr>
              <a:t>,</a:t>
            </a:r>
            <a:r>
              <a:rPr lang="en-US" sz="1800" dirty="0">
                <a:solidFill>
                  <a:schemeClr val="accent5">
                    <a:lumMod val="75000"/>
                  </a:schemeClr>
                </a:solidFill>
                <a:latin typeface="Courier" charset="0"/>
                <a:ea typeface="Courier" charset="0"/>
                <a:cs typeface="Courier" charset="0"/>
              </a:rPr>
              <a:t> Particle</a:t>
            </a:r>
            <a:r>
              <a:rPr lang="en-US" sz="1800" b="1" dirty="0">
                <a:solidFill>
                  <a:schemeClr val="accent5">
                    <a:lumMod val="75000"/>
                  </a:schemeClr>
                </a:solidFill>
                <a:latin typeface="Courier" charset="0"/>
                <a:ea typeface="Courier" charset="0"/>
                <a:cs typeface="Courier" charset="0"/>
              </a:rPr>
              <a:t>,</a:t>
            </a:r>
            <a:r>
              <a:rPr lang="en-US" sz="1800" dirty="0">
                <a:solidFill>
                  <a:schemeClr val="accent5">
                    <a:lumMod val="75000"/>
                  </a:schemeClr>
                </a:solidFill>
                <a:latin typeface="Courier" charset="0"/>
                <a:ea typeface="Courier" charset="0"/>
                <a:cs typeface="Courier" charset="0"/>
              </a:rPr>
              <a:t> </a:t>
            </a:r>
            <a:r>
              <a:rPr lang="en-US" sz="1800" dirty="0" smtClean="0">
                <a:solidFill>
                  <a:schemeClr val="accent5">
                    <a:lumMod val="75000"/>
                  </a:schemeClr>
                </a:solidFill>
                <a:latin typeface="Courier" charset="0"/>
                <a:ea typeface="Courier" charset="0"/>
                <a:cs typeface="Courier" charset="0"/>
              </a:rPr>
              <a:t>			"</a:t>
            </a:r>
            <a:r>
              <a:rPr lang="en-US" sz="1800" dirty="0">
                <a:solidFill>
                  <a:schemeClr val="accent5">
                    <a:lumMod val="75000"/>
                  </a:schemeClr>
                </a:solidFill>
                <a:latin typeface="Courier" charset="0"/>
                <a:ea typeface="Courier" charset="0"/>
                <a:cs typeface="Courier" charset="0"/>
              </a:rPr>
              <a:t>Readout </a:t>
            </a:r>
            <a:r>
              <a:rPr lang="en-US" sz="1800" dirty="0" smtClean="0">
                <a:solidFill>
                  <a:schemeClr val="accent5">
                    <a:lumMod val="75000"/>
                  </a:schemeClr>
                </a:solidFill>
                <a:latin typeface="Courier" charset="0"/>
                <a:ea typeface="Courier" charset="0"/>
                <a:cs typeface="Courier" charset="0"/>
              </a:rPr>
              <a:t>example”</a:t>
            </a:r>
            <a:r>
              <a:rPr lang="en-US" sz="1800" b="1" dirty="0" smtClean="0">
                <a:solidFill>
                  <a:schemeClr val="accent5">
                    <a:lumMod val="75000"/>
                  </a:schemeClr>
                </a:solidFill>
                <a:latin typeface="Courier" charset="0"/>
                <a:ea typeface="Courier" charset="0"/>
                <a:cs typeface="Courier" charset="0"/>
              </a:rPr>
              <a:t>)</a:t>
            </a:r>
            <a:endParaRPr lang="en-US" sz="1800" dirty="0" smtClean="0">
              <a:solidFill>
                <a:schemeClr val="accent5">
                  <a:lumMod val="75000"/>
                </a:schemeClr>
              </a:solidFill>
              <a:latin typeface="Courier" charset="0"/>
              <a:ea typeface="Courier" charset="0"/>
              <a:cs typeface="Courier" charset="0"/>
            </a:endParaRPr>
          </a:p>
          <a:p>
            <a:pPr lvl="1"/>
            <a:r>
              <a:rPr lang="en-US" sz="2000" dirty="0" smtClean="0"/>
              <a:t>Query a table:</a:t>
            </a:r>
            <a:endParaRPr lang="en-US" sz="1800" dirty="0">
              <a:solidFill>
                <a:schemeClr val="accent5">
                  <a:lumMod val="75000"/>
                </a:schemeClr>
              </a:solidFill>
              <a:latin typeface="Courier" charset="0"/>
              <a:ea typeface="Courier" charset="0"/>
              <a:cs typeface="Courier" charset="0"/>
            </a:endParaRPr>
          </a:p>
          <a:p>
            <a:pPr marL="457200" lvl="1" indent="0">
              <a:buNone/>
            </a:pPr>
            <a:r>
              <a:rPr lang="en-US" sz="2000" dirty="0" smtClean="0">
                <a:solidFill>
                  <a:schemeClr val="accent5">
                    <a:lumMod val="75000"/>
                  </a:schemeClr>
                </a:solidFill>
                <a:latin typeface="Courier" charset="0"/>
                <a:ea typeface="Courier" charset="0"/>
                <a:cs typeface="Courier" charset="0"/>
              </a:rPr>
              <a:t>condition </a:t>
            </a:r>
            <a:r>
              <a:rPr lang="en-US" sz="2000" b="1" dirty="0">
                <a:solidFill>
                  <a:schemeClr val="accent5">
                    <a:lumMod val="75000"/>
                  </a:schemeClr>
                </a:solidFill>
                <a:latin typeface="Courier" charset="0"/>
                <a:ea typeface="Courier" charset="0"/>
                <a:cs typeface="Courier" charset="0"/>
              </a:rPr>
              <a:t>=</a:t>
            </a:r>
            <a:r>
              <a:rPr lang="en-US" sz="2000" dirty="0">
                <a:solidFill>
                  <a:schemeClr val="accent5">
                    <a:lumMod val="75000"/>
                  </a:schemeClr>
                </a:solidFill>
                <a:latin typeface="Courier" charset="0"/>
                <a:ea typeface="Courier" charset="0"/>
                <a:cs typeface="Courier" charset="0"/>
              </a:rPr>
              <a:t> '(name == "Particle: 5") | (name == "Particle: 7")’</a:t>
            </a:r>
          </a:p>
          <a:p>
            <a:pPr marL="457200" lvl="1" indent="0">
              <a:buNone/>
            </a:pPr>
            <a:r>
              <a:rPr lang="en-US" sz="2000" b="1" dirty="0">
                <a:solidFill>
                  <a:schemeClr val="accent5">
                    <a:lumMod val="75000"/>
                  </a:schemeClr>
                </a:solidFill>
                <a:latin typeface="Courier" charset="0"/>
                <a:ea typeface="Courier" charset="0"/>
                <a:cs typeface="Courier" charset="0"/>
              </a:rPr>
              <a:t>for</a:t>
            </a:r>
            <a:r>
              <a:rPr lang="en-US" sz="2000" dirty="0">
                <a:solidFill>
                  <a:schemeClr val="accent5">
                    <a:lumMod val="75000"/>
                  </a:schemeClr>
                </a:solidFill>
                <a:latin typeface="Courier" charset="0"/>
                <a:ea typeface="Courier" charset="0"/>
                <a:cs typeface="Courier" charset="0"/>
              </a:rPr>
              <a:t> record </a:t>
            </a:r>
            <a:r>
              <a:rPr lang="en-US" sz="2000" b="1" dirty="0">
                <a:solidFill>
                  <a:schemeClr val="accent5">
                    <a:lumMod val="75000"/>
                  </a:schemeClr>
                </a:solidFill>
                <a:latin typeface="Courier" charset="0"/>
                <a:ea typeface="Courier" charset="0"/>
                <a:cs typeface="Courier" charset="0"/>
              </a:rPr>
              <a:t>in</a:t>
            </a:r>
            <a:r>
              <a:rPr lang="en-US" sz="2000" dirty="0">
                <a:solidFill>
                  <a:schemeClr val="accent5">
                    <a:lumMod val="75000"/>
                  </a:schemeClr>
                </a:solidFill>
                <a:latin typeface="Courier" charset="0"/>
                <a:ea typeface="Courier" charset="0"/>
                <a:cs typeface="Courier" charset="0"/>
              </a:rPr>
              <a:t> </a:t>
            </a:r>
            <a:r>
              <a:rPr lang="en-US" sz="2000" dirty="0" err="1">
                <a:solidFill>
                  <a:schemeClr val="accent5">
                    <a:lumMod val="75000"/>
                  </a:schemeClr>
                </a:solidFill>
                <a:latin typeface="Courier" charset="0"/>
                <a:ea typeface="Courier" charset="0"/>
                <a:cs typeface="Courier" charset="0"/>
              </a:rPr>
              <a:t>table</a:t>
            </a:r>
            <a:r>
              <a:rPr lang="en-US" sz="2000" b="1" dirty="0" err="1">
                <a:solidFill>
                  <a:schemeClr val="accent5">
                    <a:lumMod val="75000"/>
                  </a:schemeClr>
                </a:solidFill>
                <a:latin typeface="Courier" charset="0"/>
                <a:ea typeface="Courier" charset="0"/>
                <a:cs typeface="Courier" charset="0"/>
              </a:rPr>
              <a:t>.</a:t>
            </a:r>
            <a:r>
              <a:rPr lang="en-US" sz="2000" dirty="0" err="1">
                <a:solidFill>
                  <a:schemeClr val="accent5">
                    <a:lumMod val="75000"/>
                  </a:schemeClr>
                </a:solidFill>
                <a:latin typeface="Courier" charset="0"/>
                <a:ea typeface="Courier" charset="0"/>
                <a:cs typeface="Courier" charset="0"/>
              </a:rPr>
              <a:t>where</a:t>
            </a:r>
            <a:r>
              <a:rPr lang="en-US" sz="2000" b="1" dirty="0">
                <a:solidFill>
                  <a:schemeClr val="accent5">
                    <a:lumMod val="75000"/>
                  </a:schemeClr>
                </a:solidFill>
                <a:latin typeface="Courier" charset="0"/>
                <a:ea typeface="Courier" charset="0"/>
                <a:cs typeface="Courier" charset="0"/>
              </a:rPr>
              <a:t>(</a:t>
            </a:r>
            <a:r>
              <a:rPr lang="en-US" sz="2000" dirty="0">
                <a:solidFill>
                  <a:schemeClr val="accent5">
                    <a:lumMod val="75000"/>
                  </a:schemeClr>
                </a:solidFill>
                <a:latin typeface="Courier" charset="0"/>
                <a:ea typeface="Courier" charset="0"/>
                <a:cs typeface="Courier" charset="0"/>
              </a:rPr>
              <a:t>condition</a:t>
            </a:r>
            <a:r>
              <a:rPr lang="en-US" sz="2000" b="1" dirty="0">
                <a:solidFill>
                  <a:schemeClr val="accent5">
                    <a:lumMod val="75000"/>
                  </a:schemeClr>
                </a:solidFill>
                <a:latin typeface="Courier" charset="0"/>
                <a:ea typeface="Courier" charset="0"/>
                <a:cs typeface="Courier" charset="0"/>
              </a:rPr>
              <a:t>):</a:t>
            </a:r>
            <a:r>
              <a:rPr lang="en-US" sz="2000" dirty="0">
                <a:solidFill>
                  <a:schemeClr val="accent5">
                    <a:lumMod val="75000"/>
                  </a:schemeClr>
                </a:solidFill>
                <a:latin typeface="Courier" charset="0"/>
                <a:ea typeface="Courier" charset="0"/>
                <a:cs typeface="Courier" charset="0"/>
              </a:rPr>
              <a:t> </a:t>
            </a:r>
          </a:p>
          <a:p>
            <a:pPr marL="457200" lvl="1" indent="0">
              <a:buNone/>
            </a:pPr>
            <a:r>
              <a:rPr lang="en-US" sz="2000" i="1" dirty="0">
                <a:solidFill>
                  <a:schemeClr val="accent5">
                    <a:lumMod val="75000"/>
                  </a:schemeClr>
                </a:solidFill>
                <a:latin typeface="Courier" charset="0"/>
                <a:ea typeface="Courier" charset="0"/>
                <a:cs typeface="Courier" charset="0"/>
              </a:rPr>
              <a:t>	#  do something with "</a:t>
            </a:r>
            <a:r>
              <a:rPr lang="en-US" sz="2000" i="1" dirty="0" smtClean="0">
                <a:solidFill>
                  <a:schemeClr val="accent5">
                    <a:lumMod val="75000"/>
                  </a:schemeClr>
                </a:solidFill>
                <a:latin typeface="Courier" charset="0"/>
                <a:ea typeface="Courier" charset="0"/>
                <a:cs typeface="Courier" charset="0"/>
              </a:rPr>
              <a:t>record”</a:t>
            </a:r>
          </a:p>
          <a:p>
            <a:endParaRPr lang="en-US" sz="2400" dirty="0">
              <a:solidFill>
                <a:schemeClr val="accent5">
                  <a:lumMod val="75000"/>
                </a:schemeClr>
              </a:solidFill>
              <a:latin typeface="Courier" charset="0"/>
              <a:ea typeface="Courier" charset="0"/>
              <a:cs typeface="Courier" charset="0"/>
            </a:endParaRPr>
          </a:p>
          <a:p>
            <a:pPr marL="457200" lvl="1" indent="0">
              <a:buNone/>
            </a:pPr>
            <a:endParaRPr lang="en-US" sz="2000" dirty="0" smtClean="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232992" y="5334000"/>
            <a:ext cx="2754216" cy="1143000"/>
          </a:xfrm>
        </p:spPr>
      </p:pic>
      <p:sp>
        <p:nvSpPr>
          <p:cNvPr id="5" name="Slide Number Placeholder 4"/>
          <p:cNvSpPr>
            <a:spLocks noGrp="1"/>
          </p:cNvSpPr>
          <p:nvPr>
            <p:ph type="sldNum" sz="quarter" idx="12"/>
          </p:nvPr>
        </p:nvSpPr>
        <p:spPr>
          <a:xfrm>
            <a:off x="8153400" y="6121399"/>
            <a:ext cx="762000" cy="261815"/>
          </a:xfrm>
        </p:spPr>
        <p:txBody>
          <a:bodyPr/>
          <a:lstStyle/>
          <a:p>
            <a:fld id="{F50A4E36-00C6-1145-B427-1A185CE8670F}" type="slidenum">
              <a:rPr lang="en-US" smtClean="0"/>
              <a:pPr/>
              <a:t>7</a:t>
            </a:fld>
            <a:endParaRPr lang="en-US"/>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Tree>
    <p:extLst>
      <p:ext uri="{BB962C8B-B14F-4D97-AF65-F5344CB8AC3E}">
        <p14:creationId xmlns:p14="http://schemas.microsoft.com/office/powerpoint/2010/main" val="1479746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PyTables</a:t>
            </a:r>
            <a:endParaRPr lang="en-US" dirty="0"/>
          </a:p>
        </p:txBody>
      </p:sp>
      <p:sp>
        <p:nvSpPr>
          <p:cNvPr id="3" name="Text Placeholder 2"/>
          <p:cNvSpPr>
            <a:spLocks noGrp="1"/>
          </p:cNvSpPr>
          <p:nvPr>
            <p:ph type="body" sz="half" idx="1"/>
          </p:nvPr>
        </p:nvSpPr>
        <p:spPr>
          <a:xfrm>
            <a:off x="392575" y="990600"/>
            <a:ext cx="8458200" cy="4298576"/>
          </a:xfrm>
        </p:spPr>
        <p:txBody>
          <a:bodyPr>
            <a:normAutofit fontScale="92500" lnSpcReduction="20000"/>
          </a:bodyPr>
          <a:lstStyle/>
          <a:p>
            <a:pPr marL="0" indent="0">
              <a:buNone/>
            </a:pPr>
            <a:r>
              <a:rPr lang="en-US" dirty="0" smtClean="0"/>
              <a:t>Limitations</a:t>
            </a:r>
          </a:p>
          <a:p>
            <a:r>
              <a:rPr lang="en-US" dirty="0" smtClean="0"/>
              <a:t>No support for relationships between datasets</a:t>
            </a:r>
          </a:p>
          <a:p>
            <a:pPr marL="0" indent="0">
              <a:buNone/>
            </a:pPr>
            <a:r>
              <a:rPr lang="en-US" dirty="0" smtClean="0"/>
              <a:t>Future work:</a:t>
            </a:r>
          </a:p>
          <a:p>
            <a:r>
              <a:rPr lang="en-US" dirty="0" smtClean="0"/>
              <a:t>No specifics; a continuing effort that welcomes additional developers, testers, and </a:t>
            </a:r>
            <a:r>
              <a:rPr lang="en-US" dirty="0" smtClean="0"/>
              <a:t>users</a:t>
            </a:r>
          </a:p>
          <a:p>
            <a:r>
              <a:rPr lang="en-US" dirty="0" smtClean="0"/>
              <a:t>Future maintenance and extended development proposals underway</a:t>
            </a:r>
          </a:p>
          <a:p>
            <a:r>
              <a:rPr lang="en-US" dirty="0" smtClean="0"/>
              <a:t> The </a:t>
            </a:r>
            <a:r>
              <a:rPr lang="en-US" dirty="0"/>
              <a:t>HDF Group </a:t>
            </a:r>
            <a:r>
              <a:rPr lang="en-US" dirty="0" smtClean="0"/>
              <a:t>is very interested in taking a significant role in this work as it moves forward.</a:t>
            </a:r>
            <a:endParaRPr lang="en-US" i="1" dirty="0">
              <a:solidFill>
                <a:schemeClr val="accent5">
                  <a:lumMod val="75000"/>
                </a:schemeClr>
              </a:solidFill>
              <a:latin typeface="Courier" charset="0"/>
              <a:ea typeface="Courier" charset="0"/>
              <a:cs typeface="Courier" charset="0"/>
            </a:endParaRPr>
          </a:p>
          <a:p>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232992" y="5600700"/>
            <a:ext cx="2754216" cy="1143000"/>
          </a:xfrm>
        </p:spPr>
      </p:pic>
      <p:sp>
        <p:nvSpPr>
          <p:cNvPr id="5" name="Slide Number Placeholder 4"/>
          <p:cNvSpPr>
            <a:spLocks noGrp="1"/>
          </p:cNvSpPr>
          <p:nvPr>
            <p:ph type="sldNum" sz="quarter" idx="12"/>
          </p:nvPr>
        </p:nvSpPr>
        <p:spPr>
          <a:xfrm>
            <a:off x="8153400" y="6121399"/>
            <a:ext cx="762000" cy="261815"/>
          </a:xfrm>
        </p:spPr>
        <p:txBody>
          <a:bodyPr/>
          <a:lstStyle/>
          <a:p>
            <a:fld id="{F50A4E36-00C6-1145-B427-1A185CE8670F}" type="slidenum">
              <a:rPr lang="en-US" smtClean="0"/>
              <a:pPr/>
              <a:t>8</a:t>
            </a:fld>
            <a:endParaRPr lang="en-US"/>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Tree>
    <p:extLst>
      <p:ext uri="{BB962C8B-B14F-4D97-AF65-F5344CB8AC3E}">
        <p14:creationId xmlns:p14="http://schemas.microsoft.com/office/powerpoint/2010/main" val="2021283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Alacrity</a:t>
            </a:r>
            <a:endParaRPr lang="en-US" dirty="0"/>
          </a:p>
        </p:txBody>
      </p:sp>
      <p:sp>
        <p:nvSpPr>
          <p:cNvPr id="3" name="Text Placeholder 2"/>
          <p:cNvSpPr>
            <a:spLocks noGrp="1"/>
          </p:cNvSpPr>
          <p:nvPr>
            <p:ph type="body" sz="half" idx="1"/>
          </p:nvPr>
        </p:nvSpPr>
        <p:spPr>
          <a:xfrm>
            <a:off x="381000" y="990600"/>
            <a:ext cx="8458200" cy="3962400"/>
          </a:xfrm>
        </p:spPr>
        <p:txBody>
          <a:bodyPr>
            <a:normAutofit lnSpcReduction="10000"/>
          </a:bodyPr>
          <a:lstStyle/>
          <a:p>
            <a:r>
              <a:rPr lang="en-US" dirty="0" smtClean="0"/>
              <a:t>Analytics-Driven Lossless Data Compression for Rapid In-Situ Indexing, Storing, and Querying</a:t>
            </a:r>
          </a:p>
          <a:p>
            <a:r>
              <a:rPr lang="en-US" dirty="0" smtClean="0"/>
              <a:t>Exploits the representation of floating-point values by binning on significant bits, using an </a:t>
            </a:r>
            <a:r>
              <a:rPr lang="en-US" i="1" dirty="0" smtClean="0"/>
              <a:t>inverted index </a:t>
            </a:r>
            <a:r>
              <a:rPr lang="en-US" dirty="0" smtClean="0"/>
              <a:t>to map each bin</a:t>
            </a:r>
          </a:p>
          <a:p>
            <a:r>
              <a:rPr lang="en-US" dirty="0"/>
              <a:t>The software is a research vessel for a group at University of North Carolina</a:t>
            </a:r>
          </a:p>
          <a:p>
            <a:endParaRPr lang="en-US" dirty="0"/>
          </a:p>
        </p:txBody>
      </p:sp>
      <p:sp>
        <p:nvSpPr>
          <p:cNvPr id="4" name="Content Placeholder 3"/>
          <p:cNvSpPr>
            <a:spLocks noGrp="1"/>
          </p:cNvSpPr>
          <p:nvPr>
            <p:ph sz="half" idx="2"/>
          </p:nvPr>
        </p:nvSpPr>
        <p:spPr>
          <a:xfrm>
            <a:off x="381000" y="5334000"/>
            <a:ext cx="8458200" cy="1143000"/>
          </a:xfrm>
        </p:spPr>
        <p:txBody>
          <a:bodyPr/>
          <a:lstStyle/>
          <a:p>
            <a:endParaRPr lang="en-US" dirty="0"/>
          </a:p>
        </p:txBody>
      </p:sp>
      <p:sp>
        <p:nvSpPr>
          <p:cNvPr id="5" name="Slide Number Placeholder 4"/>
          <p:cNvSpPr>
            <a:spLocks noGrp="1"/>
          </p:cNvSpPr>
          <p:nvPr>
            <p:ph type="sldNum" sz="quarter" idx="12"/>
          </p:nvPr>
        </p:nvSpPr>
        <p:spPr>
          <a:xfrm>
            <a:off x="8153400" y="6136347"/>
            <a:ext cx="762000" cy="261815"/>
          </a:xfrm>
        </p:spPr>
        <p:txBody>
          <a:bodyPr/>
          <a:lstStyle/>
          <a:p>
            <a:fld id="{F50A4E36-00C6-1145-B427-1A185CE8670F}" type="slidenum">
              <a:rPr lang="en-US" smtClean="0"/>
              <a:pPr/>
              <a:t>9</a:t>
            </a:fld>
            <a:endParaRPr lang="en-US" dirty="0"/>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Tree>
    <p:extLst>
      <p:ext uri="{BB962C8B-B14F-4D97-AF65-F5344CB8AC3E}">
        <p14:creationId xmlns:p14="http://schemas.microsoft.com/office/powerpoint/2010/main" val="2103137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FastQuery / FastBit</a:t>
            </a:r>
            <a:endParaRPr lang="en-US" dirty="0"/>
          </a:p>
        </p:txBody>
      </p:sp>
      <p:sp>
        <p:nvSpPr>
          <p:cNvPr id="3" name="Text Placeholder 2"/>
          <p:cNvSpPr>
            <a:spLocks noGrp="1"/>
          </p:cNvSpPr>
          <p:nvPr>
            <p:ph type="body" sz="half" idx="1"/>
          </p:nvPr>
        </p:nvSpPr>
        <p:spPr>
          <a:xfrm>
            <a:off x="381000" y="990600"/>
            <a:ext cx="8458200" cy="4495800"/>
          </a:xfrm>
        </p:spPr>
        <p:txBody>
          <a:bodyPr>
            <a:normAutofit fontScale="77500" lnSpcReduction="20000"/>
          </a:bodyPr>
          <a:lstStyle/>
          <a:p>
            <a:pPr>
              <a:spcAft>
                <a:spcPts val="1200"/>
              </a:spcAft>
            </a:pPr>
            <a:r>
              <a:rPr lang="en-US" b="1" dirty="0" smtClean="0"/>
              <a:t>FastQuery</a:t>
            </a:r>
            <a:r>
              <a:rPr lang="en-US" dirty="0" smtClean="0"/>
              <a:t> is an extension to </a:t>
            </a:r>
            <a:r>
              <a:rPr lang="en-US" dirty="0"/>
              <a:t>HDF5 from </a:t>
            </a:r>
            <a:r>
              <a:rPr lang="en-US" dirty="0" smtClean="0"/>
              <a:t>the visualization </a:t>
            </a:r>
            <a:r>
              <a:rPr lang="en-US" dirty="0"/>
              <a:t>Group at Lawrence Berkley National Laboratory (</a:t>
            </a:r>
            <a:r>
              <a:rPr lang="en-US" dirty="0" smtClean="0"/>
              <a:t>LBNL)</a:t>
            </a:r>
          </a:p>
          <a:p>
            <a:pPr>
              <a:spcAft>
                <a:spcPts val="1200"/>
              </a:spcAft>
            </a:pPr>
            <a:r>
              <a:rPr lang="en-US" dirty="0" smtClean="0"/>
              <a:t>Based on </a:t>
            </a:r>
            <a:r>
              <a:rPr lang="en-US" dirty="0"/>
              <a:t>LBNL’s </a:t>
            </a:r>
            <a:r>
              <a:rPr lang="en-US" b="1" dirty="0"/>
              <a:t>FastBit</a:t>
            </a:r>
            <a:r>
              <a:rPr lang="en-US" dirty="0"/>
              <a:t>, an efficient searching technology that uses </a:t>
            </a:r>
            <a:r>
              <a:rPr lang="en-US" i="1" dirty="0"/>
              <a:t>bitmap indexing </a:t>
            </a:r>
            <a:r>
              <a:rPr lang="en-US" dirty="0"/>
              <a:t>for processing complex, multi-dimensional </a:t>
            </a:r>
            <a:r>
              <a:rPr lang="en-US" dirty="0" smtClean="0"/>
              <a:t>ad hoc </a:t>
            </a:r>
            <a:r>
              <a:rPr lang="en-US" dirty="0"/>
              <a:t>queries on read-only numeric </a:t>
            </a:r>
            <a:r>
              <a:rPr lang="en-US" dirty="0" smtClean="0"/>
              <a:t>data</a:t>
            </a:r>
          </a:p>
          <a:p>
            <a:pPr>
              <a:spcAft>
                <a:spcPts val="1200"/>
              </a:spcAft>
            </a:pPr>
            <a:r>
              <a:rPr lang="en-US" dirty="0" smtClean="0"/>
              <a:t>Extends HDF5’s hyperslab </a:t>
            </a:r>
            <a:r>
              <a:rPr lang="en-US" dirty="0"/>
              <a:t>selection </a:t>
            </a:r>
            <a:r>
              <a:rPr lang="en-US" dirty="0" smtClean="0"/>
              <a:t>mechanism to allow </a:t>
            </a:r>
            <a:r>
              <a:rPr lang="en-US" dirty="0"/>
              <a:t>arbitrary range conditions on the data values contained in the </a:t>
            </a:r>
            <a:r>
              <a:rPr lang="en-US" dirty="0" smtClean="0"/>
              <a:t>datasets</a:t>
            </a:r>
          </a:p>
          <a:p>
            <a:pPr>
              <a:spcAft>
                <a:spcPts val="1200"/>
              </a:spcAft>
            </a:pPr>
            <a:r>
              <a:rPr lang="en-US" dirty="0" smtClean="0"/>
              <a:t>Compound queries can span multiple datasets</a:t>
            </a:r>
            <a:endParaRPr lang="en-US" dirty="0"/>
          </a:p>
          <a:p>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862387" y="5605462"/>
            <a:ext cx="1495425" cy="600075"/>
          </a:xfrm>
        </p:spPr>
      </p:pic>
      <p:sp>
        <p:nvSpPr>
          <p:cNvPr id="5" name="Slide Number Placeholder 4"/>
          <p:cNvSpPr>
            <a:spLocks noGrp="1"/>
          </p:cNvSpPr>
          <p:nvPr>
            <p:ph type="sldNum" sz="quarter" idx="12"/>
          </p:nvPr>
        </p:nvSpPr>
        <p:spPr>
          <a:xfrm>
            <a:off x="8153400" y="6192837"/>
            <a:ext cx="762000" cy="261815"/>
          </a:xfrm>
        </p:spPr>
        <p:txBody>
          <a:bodyPr/>
          <a:lstStyle/>
          <a:p>
            <a:fld id="{F50A4E36-00C6-1145-B427-1A185CE8670F}" type="slidenum">
              <a:rPr lang="en-US" smtClean="0"/>
              <a:pPr/>
              <a:t>10</a:t>
            </a:fld>
            <a:endParaRPr lang="en-US" dirty="0"/>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Tree>
    <p:extLst>
      <p:ext uri="{BB962C8B-B14F-4D97-AF65-F5344CB8AC3E}">
        <p14:creationId xmlns:p14="http://schemas.microsoft.com/office/powerpoint/2010/main" val="3838302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FastQuery / FastBit</a:t>
            </a:r>
            <a:endParaRPr lang="en-US" dirty="0"/>
          </a:p>
        </p:txBody>
      </p:sp>
      <p:sp>
        <p:nvSpPr>
          <p:cNvPr id="3" name="Text Placeholder 2"/>
          <p:cNvSpPr>
            <a:spLocks noGrp="1"/>
          </p:cNvSpPr>
          <p:nvPr>
            <p:ph type="body" sz="half" idx="1"/>
          </p:nvPr>
        </p:nvSpPr>
        <p:spPr>
          <a:xfrm>
            <a:off x="381000" y="990600"/>
            <a:ext cx="8458200" cy="4495800"/>
          </a:xfrm>
        </p:spPr>
        <p:txBody>
          <a:bodyPr>
            <a:normAutofit fontScale="77500" lnSpcReduction="20000"/>
          </a:bodyPr>
          <a:lstStyle/>
          <a:p>
            <a:pPr marL="0" indent="0">
              <a:spcAft>
                <a:spcPts val="1200"/>
              </a:spcAft>
              <a:buNone/>
            </a:pPr>
            <a:r>
              <a:rPr lang="en-US" dirty="0" smtClean="0"/>
              <a:t>Assumptions</a:t>
            </a:r>
          </a:p>
          <a:p>
            <a:pPr>
              <a:spcAft>
                <a:spcPts val="1200"/>
              </a:spcAft>
            </a:pPr>
            <a:r>
              <a:rPr lang="en-US" dirty="0" smtClean="0"/>
              <a:t>Data is:</a:t>
            </a:r>
          </a:p>
          <a:p>
            <a:pPr lvl="1">
              <a:spcAft>
                <a:spcPts val="1200"/>
              </a:spcAft>
            </a:pPr>
            <a:r>
              <a:rPr lang="en-US" dirty="0" smtClean="0">
                <a:solidFill>
                  <a:schemeClr val="tx1"/>
                </a:solidFill>
              </a:rPr>
              <a:t>0-3 dimensional block-structured</a:t>
            </a:r>
          </a:p>
          <a:p>
            <a:pPr lvl="1">
              <a:spcAft>
                <a:spcPts val="1200"/>
              </a:spcAft>
            </a:pPr>
            <a:r>
              <a:rPr lang="en-US" dirty="0" smtClean="0">
                <a:solidFill>
                  <a:schemeClr val="tx1"/>
                </a:solidFill>
              </a:rPr>
              <a:t>Limited datatypes: float, double, int32, int64, byte</a:t>
            </a:r>
          </a:p>
          <a:p>
            <a:pPr>
              <a:spcAft>
                <a:spcPts val="1200"/>
              </a:spcAft>
            </a:pPr>
            <a:r>
              <a:rPr lang="en-US" dirty="0" smtClean="0"/>
              <a:t>Two-level hierarchical organization: </a:t>
            </a:r>
            <a:r>
              <a:rPr lang="en-US" dirty="0" err="1"/>
              <a:t>T</a:t>
            </a:r>
            <a:r>
              <a:rPr lang="en-US" dirty="0" err="1" smtClean="0"/>
              <a:t>imeStep</a:t>
            </a:r>
            <a:r>
              <a:rPr lang="en-US" dirty="0" smtClean="0"/>
              <a:t>, </a:t>
            </a:r>
            <a:r>
              <a:rPr lang="en-US" dirty="0" err="1" smtClean="0"/>
              <a:t>VariableName</a:t>
            </a:r>
            <a:endParaRPr lang="en-US" dirty="0" smtClean="0"/>
          </a:p>
          <a:p>
            <a:pPr marL="0" indent="0">
              <a:spcAft>
                <a:spcPts val="1200"/>
              </a:spcAft>
              <a:buNone/>
            </a:pPr>
            <a:r>
              <a:rPr lang="en-US" dirty="0" smtClean="0"/>
              <a:t>Future work:</a:t>
            </a:r>
          </a:p>
          <a:p>
            <a:pPr>
              <a:spcAft>
                <a:spcPts val="1200"/>
              </a:spcAft>
            </a:pPr>
            <a:r>
              <a:rPr lang="en-US" dirty="0" smtClean="0"/>
              <a:t>Arbitrary nesting</a:t>
            </a:r>
          </a:p>
          <a:p>
            <a:pPr>
              <a:spcAft>
                <a:spcPts val="1200"/>
              </a:spcAft>
            </a:pPr>
            <a:r>
              <a:rPr lang="en-US" dirty="0" smtClean="0"/>
              <a:t>More data schemas (unstructured, AMR, etc.)</a:t>
            </a:r>
            <a:endParaRPr lang="en-US" dirty="0"/>
          </a:p>
          <a:p>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862387" y="5605462"/>
            <a:ext cx="1495425" cy="600075"/>
          </a:xfrm>
        </p:spPr>
      </p:pic>
      <p:sp>
        <p:nvSpPr>
          <p:cNvPr id="5" name="Slide Number Placeholder 4"/>
          <p:cNvSpPr>
            <a:spLocks noGrp="1"/>
          </p:cNvSpPr>
          <p:nvPr>
            <p:ph type="sldNum" sz="quarter" idx="4294967295"/>
          </p:nvPr>
        </p:nvSpPr>
        <p:spPr>
          <a:xfrm>
            <a:off x="6400800" y="6629399"/>
            <a:ext cx="762000" cy="261815"/>
          </a:xfrm>
          <a:prstGeom prst="rect">
            <a:avLst/>
          </a:prstGeom>
        </p:spPr>
        <p:txBody>
          <a:bodyPr/>
          <a:lstStyle/>
          <a:p>
            <a:fld id="{F50A4E36-00C6-1145-B427-1A185CE8670F}" type="slidenum">
              <a:rPr lang="en-US" smtClean="0"/>
              <a:pPr/>
              <a:t>11</a:t>
            </a:fld>
            <a:endParaRPr lang="en-US"/>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Tree>
    <p:extLst>
      <p:ext uri="{BB962C8B-B14F-4D97-AF65-F5344CB8AC3E}">
        <p14:creationId xmlns:p14="http://schemas.microsoft.com/office/powerpoint/2010/main" val="2172150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391400" cy="533400"/>
          </a:xfrm>
        </p:spPr>
        <p:txBody>
          <a:bodyPr>
            <a:normAutofit fontScale="90000"/>
          </a:bodyPr>
          <a:lstStyle/>
          <a:p>
            <a:r>
              <a:rPr lang="en-US" dirty="0" smtClean="0"/>
              <a:t>HDF5 Data Analysis Extensions</a:t>
            </a:r>
            <a:endParaRPr lang="en-US" dirty="0"/>
          </a:p>
        </p:txBody>
      </p:sp>
      <p:sp>
        <p:nvSpPr>
          <p:cNvPr id="3" name="Text Placeholder 2"/>
          <p:cNvSpPr>
            <a:spLocks noGrp="1"/>
          </p:cNvSpPr>
          <p:nvPr>
            <p:ph type="body" sz="half" idx="1"/>
          </p:nvPr>
        </p:nvSpPr>
        <p:spPr>
          <a:xfrm>
            <a:off x="381000" y="990600"/>
            <a:ext cx="8458200" cy="4914900"/>
          </a:xfrm>
        </p:spPr>
        <p:txBody>
          <a:bodyPr>
            <a:normAutofit fontScale="92500" lnSpcReduction="10000"/>
          </a:bodyPr>
          <a:lstStyle/>
          <a:p>
            <a:pPr marL="0" indent="0">
              <a:buNone/>
            </a:pPr>
            <a:r>
              <a:rPr lang="en-US" sz="2800" dirty="0" smtClean="0"/>
              <a:t>The HDF Group is developing support for indexing and querying to enable application developers to create complex and high-performance queries on both metadata and data elements within an HDF5 container. These are in the form of objects and associated APIs:</a:t>
            </a:r>
          </a:p>
          <a:p>
            <a:pPr lvl="1">
              <a:spcAft>
                <a:spcPts val="1200"/>
              </a:spcAft>
            </a:pPr>
            <a:r>
              <a:rPr lang="en-US" dirty="0" smtClean="0"/>
              <a:t>Query Objects: The H5Q API is used to define a query and apply it to an HDF5 container</a:t>
            </a:r>
          </a:p>
          <a:p>
            <a:pPr lvl="1">
              <a:spcAft>
                <a:spcPts val="1200"/>
              </a:spcAft>
            </a:pPr>
            <a:r>
              <a:rPr lang="en-US" dirty="0" smtClean="0"/>
              <a:t>View Objects: The H5V API is used to generate a selection from a query</a:t>
            </a:r>
          </a:p>
          <a:p>
            <a:pPr lvl="1">
              <a:spcAft>
                <a:spcPts val="1200"/>
              </a:spcAft>
            </a:pPr>
            <a:r>
              <a:rPr lang="en-US" dirty="0" smtClean="0"/>
              <a:t>Index Objects: The H5X API is used to attach / build an index to data; it is plug-in based to leverage multiple technologies </a:t>
            </a:r>
            <a:endParaRPr lang="en-US" dirty="0"/>
          </a:p>
        </p:txBody>
      </p:sp>
      <p:sp>
        <p:nvSpPr>
          <p:cNvPr id="5" name="Slide Number Placeholder 4"/>
          <p:cNvSpPr>
            <a:spLocks noGrp="1"/>
          </p:cNvSpPr>
          <p:nvPr>
            <p:ph type="sldNum" sz="quarter" idx="12"/>
          </p:nvPr>
        </p:nvSpPr>
        <p:spPr>
          <a:xfrm>
            <a:off x="8219440" y="6172200"/>
            <a:ext cx="762000" cy="261815"/>
          </a:xfrm>
        </p:spPr>
        <p:txBody>
          <a:bodyPr/>
          <a:lstStyle/>
          <a:p>
            <a:fld id="{F50A4E36-00C6-1145-B427-1A185CE8670F}" type="slidenum">
              <a:rPr lang="en-US" smtClean="0"/>
              <a:pPr/>
              <a:t>12</a:t>
            </a:fld>
            <a:endParaRPr lang="en-US" dirty="0"/>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
        <p:nvSpPr>
          <p:cNvPr id="7" name="Content Placeholder 3"/>
          <p:cNvSpPr txBox="1">
            <a:spLocks/>
          </p:cNvSpPr>
          <p:nvPr/>
        </p:nvSpPr>
        <p:spPr bwMode="auto">
          <a:xfrm>
            <a:off x="533400" y="6172200"/>
            <a:ext cx="768604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47500" lnSpcReduction="20000"/>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0" indent="0">
              <a:buFontTx/>
              <a:buNone/>
            </a:pPr>
            <a:r>
              <a:rPr lang="en-US" kern="0" dirty="0" smtClean="0"/>
              <a:t>Note: These extensions were developed under Intel’s subcontract with Lawrence Livermore National Security, LLC under U.S. Department of Energy contract DE-AC52-07NA27344.</a:t>
            </a:r>
            <a:endParaRPr lang="en-US" kern="0" dirty="0"/>
          </a:p>
        </p:txBody>
      </p:sp>
    </p:spTree>
    <p:extLst>
      <p:ext uri="{BB962C8B-B14F-4D97-AF65-F5344CB8AC3E}">
        <p14:creationId xmlns:p14="http://schemas.microsoft.com/office/powerpoint/2010/main" val="4222824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114301"/>
            <a:ext cx="8141878" cy="533400"/>
          </a:xfrm>
        </p:spPr>
        <p:txBody>
          <a:bodyPr>
            <a:noAutofit/>
          </a:bodyPr>
          <a:lstStyle/>
          <a:p>
            <a:r>
              <a:rPr lang="en-US" sz="3400" dirty="0" smtClean="0"/>
              <a:t>HDF5 Data Analysis Extensions Example</a:t>
            </a:r>
            <a:endParaRPr lang="en-US" sz="3400" dirty="0"/>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
        <p:nvSpPr>
          <p:cNvPr id="8" name="Content Placeholder 4"/>
          <p:cNvSpPr>
            <a:spLocks noGrp="1"/>
          </p:cNvSpPr>
          <p:nvPr>
            <p:ph type="body" sz="half" idx="1"/>
          </p:nvPr>
        </p:nvSpPr>
        <p:spPr>
          <a:xfrm>
            <a:off x="381000" y="838201"/>
            <a:ext cx="8458200" cy="1790699"/>
          </a:xfrm>
        </p:spPr>
        <p:txBody>
          <a:bodyPr>
            <a:normAutofit/>
          </a:bodyPr>
          <a:lstStyle/>
          <a:p>
            <a:pPr marL="0" indent="0">
              <a:buNone/>
            </a:pPr>
            <a:r>
              <a:rPr lang="en-US" sz="2000" smtClean="0"/>
              <a:t>Add index to existing dataset</a:t>
            </a:r>
          </a:p>
          <a:p>
            <a:pPr marL="0" indent="0">
              <a:buNone/>
            </a:pPr>
            <a:endParaRPr lang="en-US" smtClean="0"/>
          </a:p>
          <a:p>
            <a:pPr marL="0" indent="0">
              <a:buNone/>
            </a:pPr>
            <a:endParaRPr lang="en-US" smtClean="0"/>
          </a:p>
          <a:p>
            <a:pPr marL="0" indent="0">
              <a:buNone/>
            </a:pPr>
            <a:endParaRPr lang="en-US" dirty="0"/>
          </a:p>
        </p:txBody>
      </p:sp>
      <p:sp>
        <p:nvSpPr>
          <p:cNvPr id="9" name="TextBox 8"/>
          <p:cNvSpPr txBox="1"/>
          <p:nvPr/>
        </p:nvSpPr>
        <p:spPr>
          <a:xfrm>
            <a:off x="380999" y="1295400"/>
            <a:ext cx="8421279"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smtClean="0">
                <a:solidFill>
                  <a:srgbClr val="000000"/>
                </a:solidFill>
                <a:latin typeface="Menlo-Regular"/>
              </a:rPr>
              <a:t>dataset </a:t>
            </a:r>
            <a:r>
              <a:rPr lang="en-US" sz="1200" dirty="0">
                <a:solidFill>
                  <a:srgbClr val="000000"/>
                </a:solidFill>
                <a:latin typeface="Menlo-Regular"/>
              </a:rPr>
              <a:t>= H5Dopen(file, </a:t>
            </a:r>
            <a:r>
              <a:rPr lang="en-US" sz="1200" dirty="0" err="1">
                <a:solidFill>
                  <a:srgbClr val="000000"/>
                </a:solidFill>
                <a:latin typeface="Menlo-Regular"/>
              </a:rPr>
              <a:t>dataset_name</a:t>
            </a:r>
            <a:r>
              <a:rPr lang="en-US" sz="1200" dirty="0">
                <a:solidFill>
                  <a:srgbClr val="000000"/>
                </a:solidFill>
                <a:latin typeface="Menlo-Regular"/>
              </a:rPr>
              <a:t>, H5P_DEFAULT);</a:t>
            </a:r>
          </a:p>
          <a:p>
            <a:r>
              <a:rPr lang="en-US" sz="1200" dirty="0">
                <a:solidFill>
                  <a:srgbClr val="000000"/>
                </a:solidFill>
                <a:latin typeface="Menlo-Regular"/>
              </a:rPr>
              <a:t>    </a:t>
            </a:r>
          </a:p>
          <a:p>
            <a:r>
              <a:rPr lang="en-US" sz="1200" dirty="0" smtClean="0">
                <a:solidFill>
                  <a:srgbClr val="007400"/>
                </a:solidFill>
                <a:latin typeface="Menlo-Regular"/>
              </a:rPr>
              <a:t>/</a:t>
            </a:r>
            <a:r>
              <a:rPr lang="en-US" sz="1200" dirty="0">
                <a:solidFill>
                  <a:srgbClr val="007400"/>
                </a:solidFill>
                <a:latin typeface="Menlo-Regular"/>
              </a:rPr>
              <a:t>* Add indexing information */</a:t>
            </a:r>
            <a:endParaRPr lang="en-US" sz="1200" dirty="0">
              <a:solidFill>
                <a:srgbClr val="000000"/>
              </a:solidFill>
              <a:latin typeface="Menlo-Regular"/>
            </a:endParaRPr>
          </a:p>
          <a:p>
            <a:r>
              <a:rPr lang="en-US" sz="1200" dirty="0" smtClean="0">
                <a:solidFill>
                  <a:srgbClr val="000000"/>
                </a:solidFill>
                <a:latin typeface="Menlo-Regular"/>
              </a:rPr>
              <a:t>H5Xcreate</a:t>
            </a:r>
            <a:r>
              <a:rPr lang="en-US" sz="1200" dirty="0">
                <a:solidFill>
                  <a:srgbClr val="000000"/>
                </a:solidFill>
                <a:latin typeface="Menlo-Regular"/>
              </a:rPr>
              <a:t>(dataset, H5X_PLUGIN_FASTBIT, </a:t>
            </a:r>
            <a:r>
              <a:rPr lang="en-US" sz="1200" dirty="0" smtClean="0">
                <a:solidFill>
                  <a:srgbClr val="000000"/>
                </a:solidFill>
                <a:latin typeface="Menlo-Regular"/>
              </a:rPr>
              <a:t>H5P_DEFAULT);</a:t>
            </a:r>
            <a:endParaRPr lang="en-US" sz="1200" dirty="0">
              <a:solidFill>
                <a:srgbClr val="000000"/>
              </a:solidFill>
              <a:latin typeface="Menlo-Regular"/>
            </a:endParaRPr>
          </a:p>
          <a:p>
            <a:endParaRPr lang="en-US" sz="1200" dirty="0">
              <a:solidFill>
                <a:srgbClr val="000000"/>
              </a:solidFill>
              <a:latin typeface="Menlo-Regular"/>
            </a:endParaRPr>
          </a:p>
          <a:p>
            <a:r>
              <a:rPr lang="en-US" sz="1200" dirty="0" smtClean="0">
                <a:solidFill>
                  <a:srgbClr val="000000"/>
                </a:solidFill>
                <a:latin typeface="Menlo-Regular"/>
              </a:rPr>
              <a:t>H5Dclose</a:t>
            </a:r>
            <a:r>
              <a:rPr lang="en-US" sz="1200" dirty="0">
                <a:solidFill>
                  <a:srgbClr val="000000"/>
                </a:solidFill>
                <a:latin typeface="Menlo-Regular"/>
              </a:rPr>
              <a:t>(</a:t>
            </a:r>
            <a:r>
              <a:rPr lang="en-US" sz="1200" dirty="0" smtClean="0">
                <a:solidFill>
                  <a:srgbClr val="000000"/>
                </a:solidFill>
                <a:latin typeface="Menlo-Regular"/>
              </a:rPr>
              <a:t>dataset);</a:t>
            </a:r>
            <a:endParaRPr lang="en-US" sz="1200" dirty="0"/>
          </a:p>
        </p:txBody>
      </p:sp>
      <p:sp>
        <p:nvSpPr>
          <p:cNvPr id="11" name="Content Placeholder 4"/>
          <p:cNvSpPr txBox="1">
            <a:spLocks/>
          </p:cNvSpPr>
          <p:nvPr/>
        </p:nvSpPr>
        <p:spPr bwMode="auto">
          <a:xfrm>
            <a:off x="381000" y="2628900"/>
            <a:ext cx="84582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lr>
                <a:schemeClr val="tx1"/>
              </a:buClr>
              <a:buChar char="•"/>
              <a:defRPr sz="3000">
                <a:solidFill>
                  <a:srgbClr val="000000"/>
                </a:solidFill>
                <a:latin typeface="+mn-lt"/>
                <a:ea typeface="Arial" charset="0"/>
                <a:cs typeface="Arial" pitchFamily="34" charset="0"/>
              </a:defRPr>
            </a:lvl1pPr>
            <a:lvl2pPr marL="742950" indent="-285750" algn="l" rtl="0" eaLnBrk="1" fontAlgn="base" hangingPunct="1">
              <a:spcBef>
                <a:spcPct val="20000"/>
              </a:spcBef>
              <a:spcAft>
                <a:spcPct val="0"/>
              </a:spcAft>
              <a:buClr>
                <a:schemeClr val="tx1"/>
              </a:buClr>
              <a:buChar char="•"/>
              <a:defRPr sz="2800">
                <a:solidFill>
                  <a:srgbClr val="000000"/>
                </a:solidFill>
                <a:latin typeface="+mn-lt"/>
                <a:ea typeface="Arial" charset="0"/>
                <a:cs typeface="Arial" pitchFamily="34" charset="0"/>
              </a:defRPr>
            </a:lvl2pPr>
            <a:lvl3pPr marL="1143000" indent="-228600" algn="l" rtl="0" eaLnBrk="1" fontAlgn="base" hangingPunct="1">
              <a:spcBef>
                <a:spcPct val="20000"/>
              </a:spcBef>
              <a:spcAft>
                <a:spcPct val="0"/>
              </a:spcAft>
              <a:buClr>
                <a:schemeClr val="tx1"/>
              </a:buClr>
              <a:buChar char="•"/>
              <a:defRPr sz="2600">
                <a:solidFill>
                  <a:srgbClr val="000000"/>
                </a:solidFill>
                <a:latin typeface="+mn-lt"/>
                <a:ea typeface="Arial" charset="0"/>
                <a:cs typeface="Arial" pitchFamily="34" charset="0"/>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ea typeface="Arial" charset="0"/>
                <a:cs typeface="Arial" pitchFamily="34" charset="0"/>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a:lstStyle>
          <a:p>
            <a:pPr marL="0" indent="0">
              <a:buFontTx/>
              <a:buNone/>
            </a:pPr>
            <a:r>
              <a:rPr lang="en-US" sz="2000" kern="0" dirty="0" smtClean="0"/>
              <a:t>Create and apply query</a:t>
            </a:r>
            <a:endParaRPr lang="en-US" sz="2000" kern="0" dirty="0"/>
          </a:p>
        </p:txBody>
      </p:sp>
      <p:sp>
        <p:nvSpPr>
          <p:cNvPr id="13" name="TextBox 12"/>
          <p:cNvSpPr txBox="1"/>
          <p:nvPr/>
        </p:nvSpPr>
        <p:spPr>
          <a:xfrm>
            <a:off x="399460" y="3126808"/>
            <a:ext cx="8421279" cy="34163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sz="1200" dirty="0" smtClean="0">
                <a:solidFill>
                  <a:srgbClr val="AA0D91"/>
                </a:solidFill>
                <a:latin typeface="Menlo-Regular"/>
              </a:rPr>
              <a:t>float</a:t>
            </a:r>
            <a:r>
              <a:rPr lang="fr-FR" sz="1200" dirty="0" smtClean="0">
                <a:solidFill>
                  <a:srgbClr val="000000"/>
                </a:solidFill>
                <a:latin typeface="Menlo-Regular"/>
              </a:rPr>
              <a:t> </a:t>
            </a:r>
            <a:r>
              <a:rPr lang="fr-FR" sz="1200" dirty="0" err="1">
                <a:solidFill>
                  <a:srgbClr val="000000"/>
                </a:solidFill>
                <a:latin typeface="Menlo-Regular"/>
              </a:rPr>
              <a:t>query_lb</a:t>
            </a:r>
            <a:r>
              <a:rPr lang="fr-FR" sz="1200" dirty="0">
                <a:solidFill>
                  <a:srgbClr val="000000"/>
                </a:solidFill>
                <a:latin typeface="Menlo-Regular"/>
              </a:rPr>
              <a:t> = </a:t>
            </a:r>
            <a:r>
              <a:rPr lang="fr-FR" sz="1200" dirty="0">
                <a:solidFill>
                  <a:srgbClr val="1C00CF"/>
                </a:solidFill>
                <a:latin typeface="Menlo-Regular"/>
              </a:rPr>
              <a:t>39.1f</a:t>
            </a:r>
            <a:r>
              <a:rPr lang="fr-FR" sz="1200" dirty="0">
                <a:solidFill>
                  <a:srgbClr val="000000"/>
                </a:solidFill>
                <a:latin typeface="Menlo-Regular"/>
              </a:rPr>
              <a:t>, </a:t>
            </a:r>
            <a:r>
              <a:rPr lang="fr-FR" sz="1200" dirty="0" err="1">
                <a:solidFill>
                  <a:srgbClr val="000000"/>
                </a:solidFill>
                <a:latin typeface="Menlo-Regular"/>
              </a:rPr>
              <a:t>query_ub</a:t>
            </a:r>
            <a:r>
              <a:rPr lang="fr-FR" sz="1200" dirty="0">
                <a:solidFill>
                  <a:srgbClr val="000000"/>
                </a:solidFill>
                <a:latin typeface="Menlo-Regular"/>
              </a:rPr>
              <a:t> = </a:t>
            </a:r>
            <a:r>
              <a:rPr lang="fr-FR" sz="1200" dirty="0">
                <a:solidFill>
                  <a:srgbClr val="1C00CF"/>
                </a:solidFill>
                <a:latin typeface="Menlo-Regular"/>
              </a:rPr>
              <a:t>42.6f</a:t>
            </a:r>
            <a:r>
              <a:rPr lang="fr-FR" sz="1200" dirty="0">
                <a:solidFill>
                  <a:srgbClr val="000000"/>
                </a:solidFill>
                <a:latin typeface="Menlo-Regular"/>
              </a:rPr>
              <a:t>;</a:t>
            </a:r>
          </a:p>
          <a:p>
            <a:r>
              <a:rPr lang="fr-FR" sz="1200" dirty="0" err="1" smtClean="0">
                <a:solidFill>
                  <a:srgbClr val="000000"/>
                </a:solidFill>
                <a:latin typeface="Menlo-Regular"/>
              </a:rPr>
              <a:t>hid_t</a:t>
            </a:r>
            <a:r>
              <a:rPr lang="fr-FR" sz="1200" dirty="0" smtClean="0">
                <a:solidFill>
                  <a:srgbClr val="000000"/>
                </a:solidFill>
                <a:latin typeface="Menlo-Regular"/>
              </a:rPr>
              <a:t> </a:t>
            </a:r>
            <a:r>
              <a:rPr lang="fr-FR" sz="1200" dirty="0" err="1" smtClean="0">
                <a:solidFill>
                  <a:srgbClr val="000000"/>
                </a:solidFill>
                <a:latin typeface="Menlo-Regular"/>
              </a:rPr>
              <a:t>query</a:t>
            </a:r>
            <a:r>
              <a:rPr lang="fr-FR" sz="1200" dirty="0" smtClean="0">
                <a:solidFill>
                  <a:srgbClr val="000000"/>
                </a:solidFill>
                <a:latin typeface="Menlo-Regular"/>
              </a:rPr>
              <a:t>, query1, query2;</a:t>
            </a:r>
            <a:endParaRPr lang="fr-FR" sz="1200" dirty="0">
              <a:solidFill>
                <a:srgbClr val="000000"/>
              </a:solidFill>
              <a:latin typeface="Menlo-Regular"/>
            </a:endParaRPr>
          </a:p>
          <a:p>
            <a:endParaRPr lang="fr-FR" sz="1200" dirty="0">
              <a:solidFill>
                <a:srgbClr val="000000"/>
              </a:solidFill>
              <a:latin typeface="Menlo-Regular"/>
            </a:endParaRPr>
          </a:p>
          <a:p>
            <a:r>
              <a:rPr lang="fr-FR" sz="1200" dirty="0" smtClean="0">
                <a:solidFill>
                  <a:srgbClr val="007400"/>
                </a:solidFill>
                <a:latin typeface="Menlo-Regular"/>
              </a:rPr>
              <a:t>/</a:t>
            </a:r>
            <a:r>
              <a:rPr lang="fr-FR" sz="1200" dirty="0">
                <a:solidFill>
                  <a:srgbClr val="007400"/>
                </a:solidFill>
                <a:latin typeface="Menlo-Regular"/>
              </a:rPr>
              <a:t>* </a:t>
            </a:r>
            <a:r>
              <a:rPr lang="fr-FR" sz="1200" dirty="0" err="1">
                <a:solidFill>
                  <a:srgbClr val="007400"/>
                </a:solidFill>
                <a:latin typeface="Menlo-Regular"/>
              </a:rPr>
              <a:t>Create</a:t>
            </a:r>
            <a:r>
              <a:rPr lang="fr-FR" sz="1200" dirty="0">
                <a:solidFill>
                  <a:srgbClr val="007400"/>
                </a:solidFill>
                <a:latin typeface="Menlo-Regular"/>
              </a:rPr>
              <a:t> a simple </a:t>
            </a:r>
            <a:r>
              <a:rPr lang="fr-FR" sz="1200" dirty="0" smtClean="0">
                <a:solidFill>
                  <a:srgbClr val="007400"/>
                </a:solidFill>
                <a:latin typeface="Menlo-Regular"/>
              </a:rPr>
              <a:t>query:39.1 </a:t>
            </a:r>
            <a:r>
              <a:rPr lang="fr-FR" sz="1200" dirty="0">
                <a:solidFill>
                  <a:srgbClr val="007400"/>
                </a:solidFill>
                <a:latin typeface="Menlo-Regular"/>
              </a:rPr>
              <a:t>&lt; </a:t>
            </a:r>
            <a:r>
              <a:rPr lang="fr-FR" sz="1200" dirty="0" smtClean="0">
                <a:solidFill>
                  <a:srgbClr val="007400"/>
                </a:solidFill>
                <a:latin typeface="Menlo-Regular"/>
              </a:rPr>
              <a:t>x *</a:t>
            </a:r>
            <a:r>
              <a:rPr lang="fr-FR" sz="1200" dirty="0">
                <a:solidFill>
                  <a:srgbClr val="007400"/>
                </a:solidFill>
                <a:latin typeface="Menlo-Regular"/>
              </a:rPr>
              <a:t>/</a:t>
            </a:r>
            <a:endParaRPr lang="fr-FR" sz="1200" dirty="0">
              <a:solidFill>
                <a:srgbClr val="000000"/>
              </a:solidFill>
              <a:latin typeface="Menlo-Regular"/>
            </a:endParaRPr>
          </a:p>
          <a:p>
            <a:r>
              <a:rPr lang="fr-FR" sz="1200" dirty="0" smtClean="0">
                <a:solidFill>
                  <a:srgbClr val="000000"/>
                </a:solidFill>
                <a:latin typeface="Menlo-Regular"/>
              </a:rPr>
              <a:t>query1 </a:t>
            </a:r>
            <a:r>
              <a:rPr lang="fr-FR" sz="1200" dirty="0">
                <a:solidFill>
                  <a:srgbClr val="000000"/>
                </a:solidFill>
                <a:latin typeface="Menlo-Regular"/>
              </a:rPr>
              <a:t>= H5Qcreate(H5Q_TYPE_DATA_ELEM</a:t>
            </a:r>
            <a:r>
              <a:rPr lang="fr-FR" sz="1200" dirty="0" smtClean="0">
                <a:solidFill>
                  <a:srgbClr val="000000"/>
                </a:solidFill>
                <a:latin typeface="Menlo-Regular"/>
              </a:rPr>
              <a:t>, H5Q_MATCH_GREATER_THAN, </a:t>
            </a:r>
            <a:r>
              <a:rPr lang="en-US" sz="1200" dirty="0" smtClean="0">
                <a:solidFill>
                  <a:srgbClr val="000000"/>
                </a:solidFill>
                <a:latin typeface="Menlo-Regular"/>
              </a:rPr>
              <a:t>H5T_NATIVE_FLOAT</a:t>
            </a:r>
            <a:r>
              <a:rPr lang="en-US" sz="1200" dirty="0">
                <a:solidFill>
                  <a:srgbClr val="000000"/>
                </a:solidFill>
                <a:latin typeface="Menlo-Regular"/>
              </a:rPr>
              <a:t>, &amp;</a:t>
            </a:r>
            <a:r>
              <a:rPr lang="en-US" sz="1200" dirty="0" err="1">
                <a:solidFill>
                  <a:srgbClr val="000000"/>
                </a:solidFill>
                <a:latin typeface="Menlo-Regular"/>
              </a:rPr>
              <a:t>query_lb</a:t>
            </a:r>
            <a:r>
              <a:rPr lang="en-US" sz="1200" dirty="0" smtClean="0">
                <a:solidFill>
                  <a:srgbClr val="000000"/>
                </a:solidFill>
                <a:latin typeface="Menlo-Regular"/>
              </a:rPr>
              <a:t>);</a:t>
            </a:r>
          </a:p>
          <a:p>
            <a:r>
              <a:rPr lang="fr-FR" sz="1200" dirty="0">
                <a:solidFill>
                  <a:srgbClr val="007400"/>
                </a:solidFill>
                <a:latin typeface="Menlo-Regular"/>
              </a:rPr>
              <a:t>/* </a:t>
            </a:r>
            <a:r>
              <a:rPr lang="fr-FR" sz="1200" dirty="0" err="1">
                <a:solidFill>
                  <a:srgbClr val="007400"/>
                </a:solidFill>
                <a:latin typeface="Menlo-Regular"/>
              </a:rPr>
              <a:t>Create</a:t>
            </a:r>
            <a:r>
              <a:rPr lang="fr-FR" sz="1200" dirty="0">
                <a:solidFill>
                  <a:srgbClr val="007400"/>
                </a:solidFill>
                <a:latin typeface="Menlo-Regular"/>
              </a:rPr>
              <a:t> a second simple </a:t>
            </a:r>
            <a:r>
              <a:rPr lang="fr-FR" sz="1200" dirty="0" err="1">
                <a:solidFill>
                  <a:srgbClr val="007400"/>
                </a:solidFill>
                <a:latin typeface="Menlo-Regular"/>
              </a:rPr>
              <a:t>query</a:t>
            </a:r>
            <a:r>
              <a:rPr lang="fr-FR" sz="1200" dirty="0">
                <a:solidFill>
                  <a:srgbClr val="007400"/>
                </a:solidFill>
                <a:latin typeface="Menlo-Regular"/>
              </a:rPr>
              <a:t>: x &lt; 42.1 */</a:t>
            </a:r>
            <a:endParaRPr lang="en-US" sz="1200" dirty="0">
              <a:solidFill>
                <a:srgbClr val="000000"/>
              </a:solidFill>
              <a:latin typeface="Menlo-Regular"/>
            </a:endParaRPr>
          </a:p>
          <a:p>
            <a:r>
              <a:rPr lang="en-US" sz="1200" dirty="0">
                <a:solidFill>
                  <a:srgbClr val="000000"/>
                </a:solidFill>
                <a:latin typeface="Menlo-Regular"/>
              </a:rPr>
              <a:t>query2 = H5Qcreate(H5Q_TYPE_DATA_ELEM, H5Q_MATCH_LESS_THAN, H5T_NATIVE_FLOAT, &amp;</a:t>
            </a:r>
            <a:r>
              <a:rPr lang="en-US" sz="1200" dirty="0" err="1">
                <a:solidFill>
                  <a:srgbClr val="000000"/>
                </a:solidFill>
                <a:latin typeface="Menlo-Regular"/>
              </a:rPr>
              <a:t>query_ub</a:t>
            </a:r>
            <a:r>
              <a:rPr lang="en-US" sz="1200" dirty="0">
                <a:solidFill>
                  <a:srgbClr val="000000"/>
                </a:solidFill>
                <a:latin typeface="Menlo-Regular"/>
              </a:rPr>
              <a:t>);</a:t>
            </a:r>
          </a:p>
          <a:p>
            <a:endParaRPr lang="en-US" sz="1200" dirty="0">
              <a:solidFill>
                <a:srgbClr val="000000"/>
              </a:solidFill>
              <a:latin typeface="Menlo-Regular"/>
            </a:endParaRPr>
          </a:p>
          <a:p>
            <a:r>
              <a:rPr lang="fr-FR" sz="1200" dirty="0">
                <a:solidFill>
                  <a:srgbClr val="007400"/>
                </a:solidFill>
                <a:latin typeface="Menlo-Regular"/>
              </a:rPr>
              <a:t>/* Combine </a:t>
            </a:r>
            <a:r>
              <a:rPr lang="fr-FR" sz="1200" dirty="0" err="1">
                <a:solidFill>
                  <a:srgbClr val="007400"/>
                </a:solidFill>
                <a:latin typeface="Menlo-Regular"/>
              </a:rPr>
              <a:t>query</a:t>
            </a:r>
            <a:r>
              <a:rPr lang="fr-FR" sz="1200" dirty="0">
                <a:solidFill>
                  <a:srgbClr val="007400"/>
                </a:solidFill>
                <a:latin typeface="Menlo-Regular"/>
              </a:rPr>
              <a:t>: 39.1 &lt; x &lt; 42.1 */</a:t>
            </a:r>
            <a:endParaRPr lang="en-US" sz="1200" dirty="0">
              <a:solidFill>
                <a:srgbClr val="000000"/>
              </a:solidFill>
              <a:latin typeface="Menlo-Regular"/>
            </a:endParaRPr>
          </a:p>
          <a:p>
            <a:r>
              <a:rPr lang="en-US" sz="1200" dirty="0">
                <a:solidFill>
                  <a:srgbClr val="000000"/>
                </a:solidFill>
                <a:latin typeface="Menlo-Regular"/>
              </a:rPr>
              <a:t>query = H5Qcombine(query1, H5Q_COMBINE_AND, query2);</a:t>
            </a:r>
          </a:p>
          <a:p>
            <a:endParaRPr lang="en-US" sz="1200" dirty="0">
              <a:solidFill>
                <a:srgbClr val="000000"/>
              </a:solidFill>
              <a:latin typeface="Menlo-Regular"/>
            </a:endParaRPr>
          </a:p>
          <a:p>
            <a:r>
              <a:rPr lang="fr-FR" sz="1200" dirty="0">
                <a:solidFill>
                  <a:srgbClr val="007400"/>
                </a:solidFill>
                <a:latin typeface="Menlo-Regular"/>
              </a:rPr>
              <a:t>/* Use </a:t>
            </a:r>
            <a:r>
              <a:rPr lang="fr-FR" sz="1200" dirty="0" err="1">
                <a:solidFill>
                  <a:srgbClr val="007400"/>
                </a:solidFill>
                <a:latin typeface="Menlo-Regular"/>
              </a:rPr>
              <a:t>query</a:t>
            </a:r>
            <a:r>
              <a:rPr lang="fr-FR" sz="1200" dirty="0">
                <a:solidFill>
                  <a:srgbClr val="007400"/>
                </a:solidFill>
                <a:latin typeface="Menlo-Regular"/>
              </a:rPr>
              <a:t> to </a:t>
            </a:r>
            <a:r>
              <a:rPr lang="fr-FR" sz="1200" dirty="0" err="1">
                <a:solidFill>
                  <a:srgbClr val="007400"/>
                </a:solidFill>
                <a:latin typeface="Menlo-Regular"/>
              </a:rPr>
              <a:t>get</a:t>
            </a:r>
            <a:r>
              <a:rPr lang="fr-FR" sz="1200" dirty="0">
                <a:solidFill>
                  <a:srgbClr val="007400"/>
                </a:solidFill>
                <a:latin typeface="Menlo-Regular"/>
              </a:rPr>
              <a:t> </a:t>
            </a:r>
            <a:r>
              <a:rPr lang="fr-FR" sz="1200" dirty="0" err="1">
                <a:solidFill>
                  <a:srgbClr val="007400"/>
                </a:solidFill>
                <a:latin typeface="Menlo-Regular"/>
              </a:rPr>
              <a:t>selection</a:t>
            </a:r>
            <a:r>
              <a:rPr lang="fr-FR" sz="1200" dirty="0">
                <a:solidFill>
                  <a:srgbClr val="007400"/>
                </a:solidFill>
                <a:latin typeface="Menlo-Regular"/>
              </a:rPr>
              <a:t> */</a:t>
            </a:r>
            <a:endParaRPr lang="fr-FR" sz="1200" dirty="0">
              <a:solidFill>
                <a:srgbClr val="000000"/>
              </a:solidFill>
              <a:latin typeface="Menlo-Regular"/>
            </a:endParaRPr>
          </a:p>
          <a:p>
            <a:r>
              <a:rPr lang="en-US" sz="1200" dirty="0">
                <a:solidFill>
                  <a:srgbClr val="000000"/>
                </a:solidFill>
                <a:latin typeface="Menlo-Regular"/>
              </a:rPr>
              <a:t>dataset = H5Dopen(file, </a:t>
            </a:r>
            <a:r>
              <a:rPr lang="en-US" sz="1200" dirty="0" err="1">
                <a:solidFill>
                  <a:srgbClr val="000000"/>
                </a:solidFill>
                <a:latin typeface="Menlo-Regular"/>
              </a:rPr>
              <a:t>dataset_name</a:t>
            </a:r>
            <a:r>
              <a:rPr lang="en-US" sz="1200" dirty="0">
                <a:solidFill>
                  <a:srgbClr val="000000"/>
                </a:solidFill>
                <a:latin typeface="Menlo-Regular"/>
              </a:rPr>
              <a:t>, H5P_DEFAULT);</a:t>
            </a:r>
          </a:p>
          <a:p>
            <a:r>
              <a:rPr lang="en-US" sz="1200" dirty="0">
                <a:solidFill>
                  <a:srgbClr val="000000"/>
                </a:solidFill>
                <a:latin typeface="Menlo-Regular"/>
              </a:rPr>
              <a:t>H5Dquery(dataset, query, &amp;dataspace);</a:t>
            </a:r>
          </a:p>
          <a:p>
            <a:endParaRPr lang="en-US" sz="1200" dirty="0">
              <a:solidFill>
                <a:srgbClr val="000000"/>
              </a:solidFill>
              <a:latin typeface="Menlo-Regular"/>
            </a:endParaRPr>
          </a:p>
          <a:p>
            <a:r>
              <a:rPr lang="fr-FR" sz="1200" dirty="0">
                <a:solidFill>
                  <a:srgbClr val="007400"/>
                </a:solidFill>
                <a:latin typeface="Menlo-Regular"/>
              </a:rPr>
              <a:t>/* Read data </a:t>
            </a:r>
            <a:r>
              <a:rPr lang="fr-FR" sz="1200" dirty="0" err="1">
                <a:solidFill>
                  <a:srgbClr val="007400"/>
                </a:solidFill>
                <a:latin typeface="Menlo-Regular"/>
              </a:rPr>
              <a:t>here</a:t>
            </a:r>
            <a:r>
              <a:rPr lang="fr-FR" sz="1200" dirty="0">
                <a:solidFill>
                  <a:srgbClr val="007400"/>
                </a:solidFill>
                <a:latin typeface="Menlo-Regular"/>
              </a:rPr>
              <a:t> </a:t>
            </a:r>
            <a:r>
              <a:rPr lang="fr-FR" sz="1200" dirty="0" err="1">
                <a:solidFill>
                  <a:srgbClr val="007400"/>
                </a:solidFill>
                <a:latin typeface="Menlo-Regular"/>
              </a:rPr>
              <a:t>using</a:t>
            </a:r>
            <a:r>
              <a:rPr lang="fr-FR" sz="1200" dirty="0">
                <a:solidFill>
                  <a:srgbClr val="007400"/>
                </a:solidFill>
                <a:latin typeface="Menlo-Regular"/>
              </a:rPr>
              <a:t> </a:t>
            </a:r>
            <a:r>
              <a:rPr lang="fr-FR" sz="1200" dirty="0" err="1">
                <a:solidFill>
                  <a:srgbClr val="007400"/>
                </a:solidFill>
                <a:latin typeface="Menlo-Regular"/>
              </a:rPr>
              <a:t>dataspace</a:t>
            </a:r>
            <a:r>
              <a:rPr lang="fr-FR" sz="1200" dirty="0">
                <a:solidFill>
                  <a:srgbClr val="007400"/>
                </a:solidFill>
                <a:latin typeface="Menlo-Regular"/>
              </a:rPr>
              <a:t> */</a:t>
            </a:r>
            <a:endParaRPr lang="fr-FR" sz="1200" dirty="0">
              <a:solidFill>
                <a:srgbClr val="000000"/>
              </a:solidFill>
              <a:latin typeface="Menlo-Regular"/>
            </a:endParaRPr>
          </a:p>
          <a:p>
            <a:endParaRPr lang="en-US" sz="1200" dirty="0">
              <a:solidFill>
                <a:srgbClr val="000000"/>
              </a:solidFill>
              <a:latin typeface="Menlo-Regular"/>
            </a:endParaRPr>
          </a:p>
          <a:p>
            <a:r>
              <a:rPr lang="en-US" sz="1200" dirty="0">
                <a:solidFill>
                  <a:srgbClr val="000000"/>
                </a:solidFill>
                <a:latin typeface="Menlo-Regular"/>
              </a:rPr>
              <a:t>H5Dclose(dataset</a:t>
            </a:r>
            <a:r>
              <a:rPr lang="en-US" sz="1200" dirty="0" smtClean="0">
                <a:solidFill>
                  <a:srgbClr val="000000"/>
                </a:solidFill>
                <a:latin typeface="Menlo-Regular"/>
              </a:rPr>
              <a:t>);</a:t>
            </a:r>
            <a:endParaRPr lang="en-US" sz="1200" dirty="0">
              <a:solidFill>
                <a:srgbClr val="000000"/>
              </a:solidFill>
              <a:latin typeface="Menlo-Regular"/>
            </a:endParaRPr>
          </a:p>
        </p:txBody>
      </p:sp>
      <p:sp>
        <p:nvSpPr>
          <p:cNvPr id="5" name="Slide Number Placeholder 4"/>
          <p:cNvSpPr>
            <a:spLocks noGrp="1"/>
          </p:cNvSpPr>
          <p:nvPr>
            <p:ph type="sldNum" sz="quarter" idx="12"/>
          </p:nvPr>
        </p:nvSpPr>
        <p:spPr>
          <a:xfrm>
            <a:off x="8168640" y="6174492"/>
            <a:ext cx="762000" cy="261815"/>
          </a:xfrm>
        </p:spPr>
        <p:txBody>
          <a:bodyPr/>
          <a:lstStyle/>
          <a:p>
            <a:fld id="{F50A4E36-00C6-1145-B427-1A185CE8670F}" type="slidenum">
              <a:rPr lang="en-US" smtClean="0"/>
              <a:pPr/>
              <a:t>13</a:t>
            </a:fld>
            <a:endParaRPr lang="en-US" dirty="0"/>
          </a:p>
        </p:txBody>
      </p:sp>
    </p:spTree>
    <p:extLst>
      <p:ext uri="{BB962C8B-B14F-4D97-AF65-F5344CB8AC3E}">
        <p14:creationId xmlns:p14="http://schemas.microsoft.com/office/powerpoint/2010/main" val="906252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600" y="114301"/>
            <a:ext cx="7684678" cy="533400"/>
          </a:xfrm>
        </p:spPr>
        <p:txBody>
          <a:bodyPr>
            <a:noAutofit/>
          </a:bodyPr>
          <a:lstStyle/>
          <a:p>
            <a:r>
              <a:rPr lang="en-US" sz="3400" dirty="0" smtClean="0"/>
              <a:t>HDF5 Data Analysis Extensions Status</a:t>
            </a:r>
            <a:endParaRPr lang="en-US" sz="3400" dirty="0"/>
          </a:p>
        </p:txBody>
      </p:sp>
      <p:sp>
        <p:nvSpPr>
          <p:cNvPr id="3" name="Text Placeholder 2"/>
          <p:cNvSpPr>
            <a:spLocks noGrp="1"/>
          </p:cNvSpPr>
          <p:nvPr>
            <p:ph type="body" sz="half" idx="1"/>
          </p:nvPr>
        </p:nvSpPr>
        <p:spPr>
          <a:xfrm>
            <a:off x="381000" y="990600"/>
            <a:ext cx="8458200" cy="4724400"/>
          </a:xfrm>
        </p:spPr>
        <p:txBody>
          <a:bodyPr>
            <a:normAutofit fontScale="70000" lnSpcReduction="20000"/>
          </a:bodyPr>
          <a:lstStyle/>
          <a:p>
            <a:pPr marL="0" indent="0">
              <a:buNone/>
            </a:pPr>
            <a:r>
              <a:rPr lang="en-US" dirty="0" smtClean="0"/>
              <a:t>Phase I status (2014):</a:t>
            </a:r>
          </a:p>
          <a:p>
            <a:r>
              <a:rPr lang="en-US" dirty="0" smtClean="0"/>
              <a:t>Prototype implementations for H5Q, H5V, H5X APIs</a:t>
            </a:r>
          </a:p>
          <a:p>
            <a:r>
              <a:rPr lang="en-US" dirty="0" smtClean="0"/>
              <a:t>H5X API plugins for Alacrity and FastBit technologies </a:t>
            </a:r>
          </a:p>
          <a:p>
            <a:r>
              <a:rPr lang="en-US" dirty="0" smtClean="0"/>
              <a:t>Incremental update of data is not supported by indexing packages</a:t>
            </a:r>
          </a:p>
          <a:p>
            <a:endParaRPr lang="en-US" dirty="0" smtClean="0"/>
          </a:p>
          <a:p>
            <a:pPr marL="0" indent="0">
              <a:buNone/>
            </a:pPr>
            <a:r>
              <a:rPr lang="en-US" dirty="0" smtClean="0"/>
              <a:t>Current work (started July 1):</a:t>
            </a:r>
          </a:p>
          <a:p>
            <a:pPr marL="457200" indent="-457200"/>
            <a:r>
              <a:rPr lang="en-US" dirty="0" smtClean="0"/>
              <a:t>Views generated from queries to abstract selection results on multiple objects</a:t>
            </a:r>
          </a:p>
          <a:p>
            <a:pPr marL="457200" indent="-457200"/>
            <a:r>
              <a:rPr lang="en-US" dirty="0" smtClean="0"/>
              <a:t>Support for indexing on chunked datasets</a:t>
            </a:r>
          </a:p>
          <a:p>
            <a:pPr marL="457200" indent="-457200"/>
            <a:r>
              <a:rPr lang="en-US" dirty="0" smtClean="0"/>
              <a:t>Support for compound types</a:t>
            </a:r>
          </a:p>
          <a:p>
            <a:pPr marL="457200" indent="-457200"/>
            <a:r>
              <a:rPr lang="en-US" dirty="0" smtClean="0"/>
              <a:t>Support for parallel indexing</a:t>
            </a:r>
          </a:p>
          <a:p>
            <a:pPr marL="457200" indent="-457200"/>
            <a:r>
              <a:rPr lang="en-US" dirty="0" smtClean="0"/>
              <a:t>Query optimization</a:t>
            </a:r>
          </a:p>
          <a:p>
            <a:pPr marL="457200" indent="-457200"/>
            <a:r>
              <a:rPr lang="en-US" dirty="0" smtClean="0"/>
              <a:t>Additional indexing plugins</a:t>
            </a:r>
          </a:p>
          <a:p>
            <a:pPr marL="0" indent="0">
              <a:buNone/>
            </a:pPr>
            <a:endParaRPr lang="en-US" dirty="0"/>
          </a:p>
        </p:txBody>
      </p:sp>
      <p:sp>
        <p:nvSpPr>
          <p:cNvPr id="5" name="Slide Number Placeholder 4"/>
          <p:cNvSpPr>
            <a:spLocks noGrp="1"/>
          </p:cNvSpPr>
          <p:nvPr>
            <p:ph type="sldNum" sz="quarter" idx="12"/>
          </p:nvPr>
        </p:nvSpPr>
        <p:spPr>
          <a:xfrm>
            <a:off x="8178800" y="6162039"/>
            <a:ext cx="762000" cy="261815"/>
          </a:xfrm>
        </p:spPr>
        <p:txBody>
          <a:bodyPr/>
          <a:lstStyle/>
          <a:p>
            <a:fld id="{F50A4E36-00C6-1145-B427-1A185CE8670F}" type="slidenum">
              <a:rPr lang="en-US" smtClean="0"/>
              <a:pPr/>
              <a:t>14</a:t>
            </a:fld>
            <a:endParaRPr lang="en-US" dirty="0"/>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Tree>
    <p:extLst>
      <p:ext uri="{BB962C8B-B14F-4D97-AF65-F5344CB8AC3E}">
        <p14:creationId xmlns:p14="http://schemas.microsoft.com/office/powerpoint/2010/main" val="4222323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Summary</a:t>
            </a:r>
            <a:endParaRPr lang="en-US" dirty="0"/>
          </a:p>
        </p:txBody>
      </p:sp>
      <p:sp>
        <p:nvSpPr>
          <p:cNvPr id="3" name="Text Placeholder 2"/>
          <p:cNvSpPr>
            <a:spLocks noGrp="1"/>
          </p:cNvSpPr>
          <p:nvPr>
            <p:ph type="body" sz="half" idx="1"/>
          </p:nvPr>
        </p:nvSpPr>
        <p:spPr>
          <a:xfrm>
            <a:off x="381000" y="990600"/>
            <a:ext cx="8458200" cy="4267200"/>
          </a:xfrm>
        </p:spPr>
        <p:txBody>
          <a:bodyPr/>
          <a:lstStyle/>
          <a:p>
            <a:r>
              <a:rPr lang="en-US" dirty="0" smtClean="0"/>
              <a:t>A variety of index methods exist that can be used to speed targeted access to data in HDF5 files.</a:t>
            </a:r>
          </a:p>
          <a:p>
            <a:r>
              <a:rPr lang="en-US" dirty="0" smtClean="0"/>
              <a:t>Capabilities and underlying technologies differ so use the best fit for your application.</a:t>
            </a:r>
          </a:p>
          <a:p>
            <a:r>
              <a:rPr lang="en-US" dirty="0" smtClean="0"/>
              <a:t>Work is ongoing… let developers know of your needs and experiences!</a:t>
            </a:r>
          </a:p>
          <a:p>
            <a:endParaRPr lang="en-US" dirty="0"/>
          </a:p>
        </p:txBody>
      </p:sp>
      <p:sp>
        <p:nvSpPr>
          <p:cNvPr id="5" name="Slide Number Placeholder 4"/>
          <p:cNvSpPr>
            <a:spLocks noGrp="1"/>
          </p:cNvSpPr>
          <p:nvPr>
            <p:ph type="sldNum" sz="quarter" idx="12"/>
          </p:nvPr>
        </p:nvSpPr>
        <p:spPr>
          <a:xfrm>
            <a:off x="8153400" y="6141428"/>
            <a:ext cx="762000" cy="261815"/>
          </a:xfrm>
        </p:spPr>
        <p:txBody>
          <a:bodyPr/>
          <a:lstStyle/>
          <a:p>
            <a:fld id="{F50A4E36-00C6-1145-B427-1A185CE8670F}" type="slidenum">
              <a:rPr lang="en-US" smtClean="0"/>
              <a:pPr/>
              <a:t>15</a:t>
            </a:fld>
            <a:endParaRPr lang="en-US" dirty="0"/>
          </a:p>
        </p:txBody>
      </p:sp>
      <p:sp>
        <p:nvSpPr>
          <p:cNvPr id="6" name="Date Placeholder 5"/>
          <p:cNvSpPr>
            <a:spLocks noGrp="1"/>
          </p:cNvSpPr>
          <p:nvPr>
            <p:ph type="dt" sz="half" idx="13"/>
          </p:nvPr>
        </p:nvSpPr>
        <p:spPr/>
        <p:txBody>
          <a:bodyPr/>
          <a:lstStyle/>
          <a:p>
            <a:pPr>
              <a:defRPr/>
            </a:pPr>
            <a:r>
              <a:rPr lang="en-US" dirty="0" smtClean="0"/>
              <a:t>July 14, 2015</a:t>
            </a:r>
            <a:endParaRPr lang="en-US" dirty="0"/>
          </a:p>
        </p:txBody>
      </p:sp>
    </p:spTree>
    <p:extLst>
      <p:ext uri="{BB962C8B-B14F-4D97-AF65-F5344CB8AC3E}">
        <p14:creationId xmlns:p14="http://schemas.microsoft.com/office/powerpoint/2010/main" val="2793718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8880" y="162878"/>
            <a:ext cx="7487920" cy="660082"/>
          </a:xfrm>
        </p:spPr>
        <p:txBody>
          <a:bodyPr>
            <a:normAutofit fontScale="90000"/>
          </a:bodyPr>
          <a:lstStyle/>
          <a:p>
            <a:r>
              <a:rPr lang="en-US" dirty="0" smtClean="0"/>
              <a:t>References &amp; Sources</a:t>
            </a:r>
            <a:endParaRPr lang="en-US" dirty="0"/>
          </a:p>
        </p:txBody>
      </p:sp>
      <p:sp>
        <p:nvSpPr>
          <p:cNvPr id="3" name="Slide Number Placeholder 2"/>
          <p:cNvSpPr>
            <a:spLocks noGrp="1"/>
          </p:cNvSpPr>
          <p:nvPr>
            <p:ph type="sldNum" sz="quarter" idx="4294967295"/>
          </p:nvPr>
        </p:nvSpPr>
        <p:spPr>
          <a:xfrm>
            <a:off x="6400800" y="6629399"/>
            <a:ext cx="762000" cy="261815"/>
          </a:xfrm>
          <a:prstGeom prst="rect">
            <a:avLst/>
          </a:prstGeom>
        </p:spPr>
        <p:txBody>
          <a:bodyPr/>
          <a:lstStyle/>
          <a:p>
            <a:fld id="{80093880-C6D3-D249-860F-0023F8BF2CC9}" type="slidenum">
              <a:rPr lang="en-US" smtClean="0"/>
              <a:pPr/>
              <a:t>16</a:t>
            </a:fld>
            <a:endParaRPr lang="en-US" dirty="0"/>
          </a:p>
        </p:txBody>
      </p:sp>
      <p:sp>
        <p:nvSpPr>
          <p:cNvPr id="5" name="TextBox 4"/>
          <p:cNvSpPr txBox="1"/>
          <p:nvPr/>
        </p:nvSpPr>
        <p:spPr>
          <a:xfrm>
            <a:off x="457200" y="822960"/>
            <a:ext cx="8382000" cy="5768340"/>
          </a:xfrm>
          <a:prstGeom prst="rect">
            <a:avLst/>
          </a:prstGeom>
          <a:noFill/>
        </p:spPr>
        <p:txBody>
          <a:bodyPr wrap="square" rtlCol="0">
            <a:normAutofit/>
          </a:bodyPr>
          <a:lstStyle/>
          <a:p>
            <a:r>
              <a:rPr lang="en-US" sz="2000" dirty="0" smtClean="0"/>
              <a:t>PyTables</a:t>
            </a:r>
          </a:p>
          <a:p>
            <a:pPr marL="342900" indent="-342900">
              <a:buFont typeface="Arial" panose="020B0604020202020204" pitchFamily="34" charset="0"/>
              <a:buChar char="•"/>
            </a:pPr>
            <a:r>
              <a:rPr lang="en-US" sz="1600" dirty="0"/>
              <a:t>http://www.pytables.org/index.html</a:t>
            </a:r>
          </a:p>
          <a:p>
            <a:endParaRPr lang="en-US" dirty="0" smtClean="0"/>
          </a:p>
          <a:p>
            <a:r>
              <a:rPr lang="en-US" sz="2000" dirty="0" smtClean="0"/>
              <a:t>Alacrity</a:t>
            </a:r>
          </a:p>
          <a:p>
            <a:pPr marL="342900" indent="-342900">
              <a:buFont typeface="Arial" panose="020B0604020202020204" pitchFamily="34" charset="0"/>
              <a:buChar char="•"/>
            </a:pPr>
            <a:r>
              <a:rPr lang="en-US" sz="1600" dirty="0"/>
              <a:t>J. Jenkins, I. </a:t>
            </a:r>
            <a:r>
              <a:rPr lang="en-US" sz="1600" dirty="0" err="1"/>
              <a:t>Arkatkar</a:t>
            </a:r>
            <a:r>
              <a:rPr lang="en-US" sz="1600" dirty="0"/>
              <a:t>, S. </a:t>
            </a:r>
            <a:r>
              <a:rPr lang="en-US" sz="1600" dirty="0" err="1"/>
              <a:t>Lakshminarasimhan</a:t>
            </a:r>
            <a:r>
              <a:rPr lang="en-US" sz="1600" dirty="0"/>
              <a:t>, I. </a:t>
            </a:r>
            <a:r>
              <a:rPr lang="en-US" sz="1600" dirty="0" err="1"/>
              <a:t>Boyuka</a:t>
            </a:r>
            <a:r>
              <a:rPr lang="en-US" sz="1600" dirty="0"/>
              <a:t>, </a:t>
            </a:r>
            <a:r>
              <a:rPr lang="en-US" sz="1600" dirty="0" err="1"/>
              <a:t>DavidA</a:t>
            </a:r>
            <a:r>
              <a:rPr lang="en-US" sz="1600" dirty="0"/>
              <a:t>., E. Schendel, N. Shah, S. </a:t>
            </a:r>
            <a:r>
              <a:rPr lang="en-US" sz="1600" dirty="0" err="1"/>
              <a:t>Ethier</a:t>
            </a:r>
            <a:r>
              <a:rPr lang="en-US" sz="1600" dirty="0"/>
              <a:t>, C.-</a:t>
            </a:r>
            <a:r>
              <a:rPr lang="en-US" sz="1600" dirty="0" err="1"/>
              <a:t>S.Chang</a:t>
            </a:r>
            <a:r>
              <a:rPr lang="en-US" sz="1600" dirty="0"/>
              <a:t>, J. Chen, H. </a:t>
            </a:r>
            <a:r>
              <a:rPr lang="en-US" sz="1600" dirty="0" err="1" smtClean="0"/>
              <a:t>Kolla</a:t>
            </a:r>
            <a:r>
              <a:rPr lang="en-US" sz="1600" dirty="0" smtClean="0"/>
              <a:t>, R. Ross, </a:t>
            </a:r>
            <a:r>
              <a:rPr lang="en-US" sz="1600" dirty="0"/>
              <a:t>S. </a:t>
            </a:r>
            <a:r>
              <a:rPr lang="en-US" sz="1600" dirty="0" err="1" smtClean="0"/>
              <a:t>Klasky</a:t>
            </a:r>
            <a:r>
              <a:rPr lang="en-US" sz="1600" dirty="0" smtClean="0"/>
              <a:t>, N. </a:t>
            </a:r>
            <a:r>
              <a:rPr lang="en-US" sz="1600" dirty="0" err="1" smtClean="0"/>
              <a:t>Samatova</a:t>
            </a:r>
            <a:r>
              <a:rPr lang="en-US" sz="1600" dirty="0" smtClean="0"/>
              <a:t>, “</a:t>
            </a:r>
            <a:r>
              <a:rPr lang="en-US" sz="1600" b="1" dirty="0" smtClean="0"/>
              <a:t>ALACRITY</a:t>
            </a:r>
            <a:r>
              <a:rPr lang="en-US" sz="1600" b="1" dirty="0"/>
              <a:t>: Analytics-Driven Lossless Data Compression for Rapid In-Situ Indexing, Storing, and Querying,” </a:t>
            </a:r>
            <a:r>
              <a:rPr lang="en-US" sz="1600" dirty="0" smtClean="0"/>
              <a:t>Transactions </a:t>
            </a:r>
            <a:r>
              <a:rPr lang="en-US" sz="1600" dirty="0"/>
              <a:t>on </a:t>
            </a:r>
            <a:r>
              <a:rPr lang="en-US" sz="1600" dirty="0" smtClean="0"/>
              <a:t>Large-Scale Data- </a:t>
            </a:r>
            <a:r>
              <a:rPr lang="en-US" sz="1600" dirty="0"/>
              <a:t>and Knowledge-Centered </a:t>
            </a:r>
            <a:r>
              <a:rPr lang="en-US" sz="1600" dirty="0" smtClean="0"/>
              <a:t>Systems, Vol 10 (2013).</a:t>
            </a:r>
          </a:p>
          <a:p>
            <a:endParaRPr lang="en-US" dirty="0"/>
          </a:p>
          <a:p>
            <a:r>
              <a:rPr lang="en-US" sz="2000" dirty="0" smtClean="0"/>
              <a:t>FastQuery / FastBit</a:t>
            </a:r>
          </a:p>
          <a:p>
            <a:pPr marL="342900" indent="-342900">
              <a:buFont typeface="Arial" panose="020B0604020202020204" pitchFamily="34" charset="0"/>
              <a:buChar char="•"/>
            </a:pPr>
            <a:r>
              <a:rPr lang="en-US" sz="1600" dirty="0"/>
              <a:t>http://www-vis.lbl.gov/Events/SC05/HDF5FastQuery/</a:t>
            </a:r>
          </a:p>
          <a:p>
            <a:pPr marL="342900" indent="-342900">
              <a:buFont typeface="Arial" panose="020B0604020202020204" pitchFamily="34" charset="0"/>
              <a:buChar char="•"/>
            </a:pPr>
            <a:r>
              <a:rPr lang="en-US" sz="1600" dirty="0" smtClean="0"/>
              <a:t>K. Wu, “</a:t>
            </a:r>
            <a:r>
              <a:rPr lang="en-US" sz="1600" b="1" dirty="0" smtClean="0"/>
              <a:t>FastBit: an efficient indexing technology for accelerating data-intensive science,</a:t>
            </a:r>
            <a:r>
              <a:rPr lang="en-US" sz="1600" dirty="0" smtClean="0"/>
              <a:t>” Journal of Physics: Conference Series, vol. 16, no. 1 (2005)</a:t>
            </a:r>
          </a:p>
          <a:p>
            <a:pPr marL="342900" indent="-342900">
              <a:buFont typeface="Arial" panose="020B0604020202020204" pitchFamily="34" charset="0"/>
              <a:buChar char="•"/>
            </a:pPr>
            <a:r>
              <a:rPr lang="en-US" sz="1600" b="1" dirty="0" smtClean="0"/>
              <a:t>HDF5-FastQuery</a:t>
            </a:r>
            <a:r>
              <a:rPr lang="en-US" sz="1600" b="1" dirty="0"/>
              <a:t>: An API for Simplifying Access to Data Storage, Retrieval, Indexing and Querying</a:t>
            </a:r>
            <a:r>
              <a:rPr lang="en-US" sz="1600" dirty="0"/>
              <a:t>. - Report Number: </a:t>
            </a:r>
            <a:r>
              <a:rPr lang="en-US" sz="1600" dirty="0" smtClean="0"/>
              <a:t>LBNL/PUB-958 </a:t>
            </a:r>
            <a:r>
              <a:rPr lang="en-US" sz="1600" dirty="0"/>
              <a:t>(2006</a:t>
            </a:r>
            <a:r>
              <a:rPr lang="en-US" sz="1600" dirty="0" smtClean="0"/>
              <a:t>)</a:t>
            </a:r>
          </a:p>
          <a:p>
            <a:endParaRPr lang="en-US" dirty="0"/>
          </a:p>
          <a:p>
            <a:r>
              <a:rPr lang="en-US" sz="2000" dirty="0" smtClean="0"/>
              <a:t>HDF Data Analysis Extensions</a:t>
            </a:r>
          </a:p>
          <a:p>
            <a:pPr marL="285750" indent="-285750">
              <a:buFont typeface="Arial" panose="020B0604020202020204" pitchFamily="34" charset="0"/>
              <a:buChar char="•"/>
            </a:pPr>
            <a:r>
              <a:rPr lang="en-US" sz="1600" dirty="0" smtClean="0"/>
              <a:t>J</a:t>
            </a:r>
            <a:r>
              <a:rPr lang="en-US" sz="1600" dirty="0" smtClean="0"/>
              <a:t>. </a:t>
            </a:r>
            <a:r>
              <a:rPr lang="en-US" sz="1600" dirty="0" err="1" smtClean="0"/>
              <a:t>Soumagne</a:t>
            </a:r>
            <a:r>
              <a:rPr lang="en-US" sz="1600" dirty="0" smtClean="0"/>
              <a:t>, Q. Koziol, </a:t>
            </a:r>
            <a:r>
              <a:rPr lang="en-US" sz="1600" b="1" dirty="0"/>
              <a:t>RFC: Data Analysis </a:t>
            </a:r>
            <a:r>
              <a:rPr lang="en-US" sz="1600" b="1" dirty="0" smtClean="0"/>
              <a:t>Extensions, </a:t>
            </a:r>
            <a:r>
              <a:rPr lang="en-US" sz="1600" dirty="0"/>
              <a:t>RFC THG 2014-07-17.v4; The HDF </a:t>
            </a:r>
            <a:r>
              <a:rPr lang="en-US" sz="1600" dirty="0" smtClean="0"/>
              <a:t>Group (2014)</a:t>
            </a:r>
            <a:endParaRPr lang="en-US" sz="1600" dirty="0"/>
          </a:p>
        </p:txBody>
      </p:sp>
    </p:spTree>
    <p:extLst>
      <p:ext uri="{BB962C8B-B14F-4D97-AF65-F5344CB8AC3E}">
        <p14:creationId xmlns:p14="http://schemas.microsoft.com/office/powerpoint/2010/main" val="1009395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71682" y="2743200"/>
            <a:ext cx="4410118"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Thank You</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88899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 name="TextBox 2"/>
          <p:cNvSpPr txBox="1"/>
          <p:nvPr/>
        </p:nvSpPr>
        <p:spPr>
          <a:xfrm>
            <a:off x="1400174" y="904875"/>
            <a:ext cx="5991225" cy="1384995"/>
          </a:xfrm>
          <a:prstGeom prst="rect">
            <a:avLst/>
          </a:prstGeom>
          <a:noFill/>
        </p:spPr>
        <p:txBody>
          <a:bodyPr wrap="square" rtlCol="0">
            <a:spAutoFit/>
          </a:bodyPr>
          <a:lstStyle/>
          <a:p>
            <a:pPr algn="ctr"/>
            <a:r>
              <a:rPr lang="en-US" sz="2800" dirty="0">
                <a:solidFill>
                  <a:srgbClr val="34495E"/>
                </a:solidFill>
                <a:latin typeface="Helvetica Neue"/>
              </a:rPr>
              <a:t>This work was supported by NASA/GSFC under Raytheon Co. contract number </a:t>
            </a:r>
            <a:r>
              <a:rPr lang="en-US" sz="2800" dirty="0" smtClean="0">
                <a:solidFill>
                  <a:srgbClr val="34495E"/>
                </a:solidFill>
                <a:latin typeface="Helvetica Neue"/>
              </a:rPr>
              <a:t>NNG10HP02C</a:t>
            </a:r>
            <a:endParaRPr lang="en-US" sz="2800" dirty="0">
              <a:solidFill>
                <a:srgbClr val="34495E"/>
              </a:solidFill>
              <a:latin typeface="Helvetica Neue"/>
            </a:endParaRPr>
          </a:p>
        </p:txBody>
      </p:sp>
      <p:pic>
        <p:nvPicPr>
          <p:cNvPr id="9" name="Picture 8" descr="Logo.png"/>
          <p:cNvPicPr>
            <a:picLocks noChangeAspect="1"/>
          </p:cNvPicPr>
          <p:nvPr/>
        </p:nvPicPr>
        <p:blipFill>
          <a:blip r:embed="rId3" cstate="print"/>
          <a:stretch>
            <a:fillRect/>
          </a:stretch>
        </p:blipFill>
        <p:spPr>
          <a:xfrm>
            <a:off x="3448032" y="3167667"/>
            <a:ext cx="2005418" cy="394683"/>
          </a:xfrm>
          <a:prstGeom prst="rect">
            <a:avLst/>
          </a:prstGeom>
        </p:spPr>
      </p:pic>
    </p:spTree>
    <p:extLst>
      <p:ext uri="{BB962C8B-B14F-4D97-AF65-F5344CB8AC3E}">
        <p14:creationId xmlns:p14="http://schemas.microsoft.com/office/powerpoint/2010/main" val="3380811856"/>
      </p:ext>
    </p:extLst>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EOSDIS-EED">
  <a:themeElements>
    <a:clrScheme name="EOSDIS">
      <a:dk1>
        <a:srgbClr val="171717"/>
      </a:dk1>
      <a:lt1>
        <a:sysClr val="window" lastClr="FFFFFF"/>
      </a:lt1>
      <a:dk2>
        <a:srgbClr val="1F497D"/>
      </a:dk2>
      <a:lt2>
        <a:srgbClr val="ECF0F1"/>
      </a:lt2>
      <a:accent1>
        <a:srgbClr val="3498DB"/>
      </a:accent1>
      <a:accent2>
        <a:srgbClr val="C0392B"/>
      </a:accent2>
      <a:accent3>
        <a:srgbClr val="2ECC71"/>
      </a:accent3>
      <a:accent4>
        <a:srgbClr val="9B59B6"/>
      </a:accent4>
      <a:accent5>
        <a:srgbClr val="1ABC9C"/>
      </a:accent5>
      <a:accent6>
        <a:srgbClr val="E67E22"/>
      </a:accent6>
      <a:hlink>
        <a:srgbClr val="2980B9"/>
      </a:hlink>
      <a:folHlink>
        <a:srgbClr val="8E44AD"/>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noFill/>
        <a:ln w="19050" cap="flat">
          <a:solidFill>
            <a:srgbClr val="000000"/>
          </a:solidFill>
          <a:prstDash val="solid"/>
          <a:round/>
          <a:headEnd type="none" w="lg" len="lg"/>
          <a:tailEnd type="triangle" w="lg" len="lg"/>
        </a:ln>
      </a:spPr>
      <a:bodyPr/>
      <a:lstStyle/>
    </a:lnDef>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k565be9a92964f0991ef8e26c0664e97 xmlns="a67c6efd-3f18-4d0e-89e0-f6d30c3b2883">
      <Terms xmlns="http://schemas.microsoft.com/office/infopath/2007/PartnerControls">
        <TermInfo xmlns="http://schemas.microsoft.com/office/infopath/2007/PartnerControls">
          <TermName xmlns="http://schemas.microsoft.com/office/infopath/2007/PartnerControls">Work In Progress</TermName>
          <TermId xmlns="http://schemas.microsoft.com/office/infopath/2007/PartnerControls">c1d885b6-a307-4881-8ac3-0fa4069098db</TermId>
        </TermInfo>
      </Terms>
    </k565be9a92964f0991ef8e26c0664e97>
    <TaxCatchAll xmlns="a67c6efd-3f18-4d0e-89e0-f6d30c3b2883">
      <Value>1</Value>
    </TaxCatchAll>
  </documentManagement>
</p:properties>
</file>

<file path=customXml/item2.xml><?xml version="1.0" encoding="utf-8"?>
<?mso-contentType ?>
<SharedContentType xmlns="Microsoft.SharePoint.Taxonomy.ContentTypeSync" SourceId="579982e7-09cc-4c38-9cb6-cdf2a2ad9fad" ContentTypeId="0x0101002AFEB0AF617C42469C40496D3AFC76DF" PreviousValue="false"/>
</file>

<file path=customXml/item3.xml><?xml version="1.0" encoding="utf-8"?>
<ct:contentTypeSchema xmlns:ct="http://schemas.microsoft.com/office/2006/metadata/contentType" xmlns:ma="http://schemas.microsoft.com/office/2006/metadata/properties/metaAttributes" ct:_="" ma:_="" ma:contentTypeName="RTN Document" ma:contentTypeID="0x0101002AFEB0AF617C42469C40496D3AFC76DF00A8AC449D63EDD54FB13DF08C1821F471" ma:contentTypeVersion="3" ma:contentTypeDescription="" ma:contentTypeScope="" ma:versionID="b4356ac8ec202e6dba0454b7be98728d">
  <xsd:schema xmlns:xsd="http://www.w3.org/2001/XMLSchema" xmlns:xs="http://www.w3.org/2001/XMLSchema" xmlns:p="http://schemas.microsoft.com/office/2006/metadata/properties" xmlns:ns2="a67c6efd-3f18-4d0e-89e0-f6d30c3b2883" targetNamespace="http://schemas.microsoft.com/office/2006/metadata/properties" ma:root="true" ma:fieldsID="76556c35fb9571c371f7016bd87c82ff" ns2:_="">
    <xsd:import namespace="a67c6efd-3f18-4d0e-89e0-f6d30c3b2883"/>
    <xsd:element name="properties">
      <xsd:complexType>
        <xsd:sequence>
          <xsd:element name="documentManagement">
            <xsd:complexType>
              <xsd:all>
                <xsd:element ref="ns2:k565be9a92964f0991ef8e26c0664e9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7c6efd-3f18-4d0e-89e0-f6d30c3b2883" elementFormDefault="qualified">
    <xsd:import namespace="http://schemas.microsoft.com/office/2006/documentManagement/types"/>
    <xsd:import namespace="http://schemas.microsoft.com/office/infopath/2007/PartnerControls"/>
    <xsd:element name="k565be9a92964f0991ef8e26c0664e97" ma:index="8" ma:taxonomy="true" ma:internalName="k565be9a92964f0991ef8e26c0664e97" ma:taxonomyFieldName="Work_x0020_Product" ma:displayName="Work Product" ma:readOnly="false" ma:default="1;#Work In Progress|c1d885b6-a307-4881-8ac3-0fa4069098db" ma:fieldId="{4565be9a-9296-4f09-91ef-8e26c0664e97}" ma:sspId="579982e7-09cc-4c38-9cb6-cdf2a2ad9fad" ma:termSetId="43a6ed11-5d1a-4858-9168-4d76faaf2ba3"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d77a8769-9cff-40c5-b56a-8f97f00417a9}" ma:internalName="TaxCatchAll" ma:showField="CatchAllData" ma:web="0acdeb1d-97fe-400c-9681-39753f6d6f44">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d77a8769-9cff-40c5-b56a-8f97f00417a9}" ma:internalName="TaxCatchAllLabel" ma:readOnly="true" ma:showField="CatchAllDataLabel" ma:web="0acdeb1d-97fe-400c-9681-39753f6d6f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F4E00D-E171-4571-817F-B270B4B7F76B}">
  <ds:schemaRefs>
    <ds:schemaRef ds:uri="http://purl.org/dc/elements/1.1/"/>
    <ds:schemaRef ds:uri="http://purl.org/dc/terms/"/>
    <ds:schemaRef ds:uri="http://www.w3.org/XML/1998/namespace"/>
    <ds:schemaRef ds:uri="http://purl.org/dc/dcmitype/"/>
    <ds:schemaRef ds:uri="a67c6efd-3f18-4d0e-89e0-f6d30c3b2883"/>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s>
</ds:datastoreItem>
</file>

<file path=customXml/itemProps2.xml><?xml version="1.0" encoding="utf-8"?>
<ds:datastoreItem xmlns:ds="http://schemas.openxmlformats.org/officeDocument/2006/customXml" ds:itemID="{53296A64-A156-4B1C-8484-6E6B3F0B0545}">
  <ds:schemaRefs>
    <ds:schemaRef ds:uri="Microsoft.SharePoint.Taxonomy.ContentTypeSync"/>
  </ds:schemaRefs>
</ds:datastoreItem>
</file>

<file path=customXml/itemProps3.xml><?xml version="1.0" encoding="utf-8"?>
<ds:datastoreItem xmlns:ds="http://schemas.openxmlformats.org/officeDocument/2006/customXml" ds:itemID="{7F05BED5-5CC8-4D6E-924F-346D628039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7c6efd-3f18-4d0e-89e0-f6d30c3b28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13EC65B-5230-41CB-897A-2D246B4B35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ppt9EBD.tmp</Template>
  <TotalTime>4823</TotalTime>
  <Words>2110</Words>
  <Application>Microsoft Office PowerPoint</Application>
  <PresentationFormat>On-screen Show (4:3)</PresentationFormat>
  <Paragraphs>229</Paragraphs>
  <Slides>18</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Avenir Heavy</vt:lpstr>
      <vt:lpstr>Calibri</vt:lpstr>
      <vt:lpstr>Courier</vt:lpstr>
      <vt:lpstr>Franklin Gothic Book</vt:lpstr>
      <vt:lpstr>Helvetica Neue</vt:lpstr>
      <vt:lpstr>Menlo-Regular</vt:lpstr>
      <vt:lpstr>Verdana</vt:lpstr>
      <vt:lpstr>EOSDIS-EED</vt:lpstr>
      <vt:lpstr>Indexing HDF5: A Survey</vt:lpstr>
      <vt:lpstr>The Technology</vt:lpstr>
      <vt:lpstr>The Problem</vt:lpstr>
      <vt:lpstr>A Solution</vt:lpstr>
      <vt:lpstr>Implementations</vt:lpstr>
      <vt:lpstr>PyTables</vt:lpstr>
      <vt:lpstr>PyTables</vt:lpstr>
      <vt:lpstr>PyTables</vt:lpstr>
      <vt:lpstr>Alacrity</vt:lpstr>
      <vt:lpstr>FastQuery / FastBit</vt:lpstr>
      <vt:lpstr>FastQuery / FastBit</vt:lpstr>
      <vt:lpstr>HDF5 Data Analysis Extensions</vt:lpstr>
      <vt:lpstr>HDF5 Data Analysis Extensions Example</vt:lpstr>
      <vt:lpstr>HDF5 Data Analysis Extensions Status</vt:lpstr>
      <vt:lpstr>Summary</vt:lpstr>
      <vt:lpstr>References &amp; Sources</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G PLOFCHAN</dc:creator>
  <cp:lastModifiedBy>Joel Plutchak</cp:lastModifiedBy>
  <cp:revision>213</cp:revision>
  <cp:lastPrinted>2015-07-11T19:56:05Z</cp:lastPrinted>
  <dcterms:modified xsi:type="dcterms:W3CDTF">2015-07-14T15:22:08Z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0x0101002AFEB0AF617C42469C40496D3AFC76DF00A8AC449D63EDD54FB13DF08C1821F471</vt:lpwstr>
  </property>
  <property fmtid="{D5CDD505-2E9C-101B-9397-08002B2CF9AE}" pid="3" name="Work_x0020_Product">
    <vt:lpwstr>1;#Work In Progress|c1d885b6-a307-4881-8ac3-0fa4069098db</vt:lpwstr>
  </property>
  <property fmtid="{D5CDD505-2E9C-101B-9397-08002B2CF9AE}" pid="4" name="Work Product">
    <vt:lpwstr>1;#Work In Progress|c1d885b6-a307-4881-8ac3-0fa4069098db</vt:lpwstr>
  </property>
</Properties>
</file>