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commentAuthors.xml" ContentType="application/vnd.openxmlformats-officedocument.presentationml.commentAuthors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comments/comment1.xml" ContentType="application/vnd.openxmlformats-officedocument.presentationml.comments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55" r:id="rId1"/>
  </p:sldMasterIdLst>
  <p:notesMasterIdLst>
    <p:notesMasterId r:id="rId14"/>
  </p:notesMasterIdLst>
  <p:sldIdLst>
    <p:sldId id="276" r:id="rId2"/>
    <p:sldId id="315" r:id="rId3"/>
    <p:sldId id="316" r:id="rId4"/>
    <p:sldId id="317" r:id="rId5"/>
    <p:sldId id="318" r:id="rId6"/>
    <p:sldId id="319" r:id="rId7"/>
    <p:sldId id="320" r:id="rId8"/>
    <p:sldId id="321" r:id="rId9"/>
    <p:sldId id="322" r:id="rId10"/>
    <p:sldId id="324" r:id="rId11"/>
    <p:sldId id="325" r:id="rId12"/>
    <p:sldId id="312" r:id="rId13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mAuthor id="0" name="Patrick Quinn" initials="" lastIdx="33" clrIdx="0"/>
  <p:cmAuthor id="1" name="Brett McLaughlin" initials="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34495E"/>
    <a:srgbClr val="264C92"/>
  </p:clrMru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4107D22-3351-4DDC-9757-8A348CC96E5D}">
  <a:tblStyle styleId="{54107D22-3351-4DDC-9757-8A348CC96E5D}" styleName="Table_0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599" autoAdjust="0"/>
    <p:restoredTop sz="88397" autoAdjust="0"/>
  </p:normalViewPr>
  <p:slideViewPr>
    <p:cSldViewPr snapToGrid="0" snapToObjects="1">
      <p:cViewPr varScale="1">
        <p:scale>
          <a:sx n="137" d="100"/>
          <a:sy n="137" d="100"/>
        </p:scale>
        <p:origin x="-1528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commentAuthors" Target="commentAuthors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m authorId="0" idx="31">
    <p:pos x="6000" y="0"/>
    <p:text>Presenter: Definitely Brett :-p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0302310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Have you tried </a:t>
            </a:r>
            <a:r>
              <a:rPr lang="en-US" dirty="0" err="1" smtClean="0"/>
              <a:t>Copy&amp;Paste</a:t>
            </a:r>
            <a:r>
              <a:rPr lang="en-US" baseline="0" dirty="0" smtClean="0"/>
              <a:t> between Excel and </a:t>
            </a:r>
            <a:r>
              <a:rPr lang="en-US" baseline="0" dirty="0" err="1" smtClean="0"/>
              <a:t>HDFView</a:t>
            </a:r>
            <a:r>
              <a:rPr lang="en-US" baseline="0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888" y="8684651"/>
            <a:ext cx="2971598" cy="457814"/>
          </a:xfrm>
          <a:prstGeom prst="rect">
            <a:avLst/>
          </a:prstGeom>
        </p:spPr>
        <p:txBody>
          <a:bodyPr/>
          <a:lstStyle/>
          <a:p>
            <a:fld id="{199AFF83-E7C7-45C2-A1B8-C2E047EB4FC0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85150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Show three short movies ~ 7 minutes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888" y="8684651"/>
            <a:ext cx="2971598" cy="457814"/>
          </a:xfrm>
          <a:prstGeom prst="rect">
            <a:avLst/>
          </a:prstGeom>
        </p:spPr>
        <p:txBody>
          <a:bodyPr/>
          <a:lstStyle/>
          <a:p>
            <a:fld id="{199AFF83-E7C7-45C2-A1B8-C2E047EB4FC0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2148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26" name="Shape 3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bg>
      <p:bgPr>
        <a:solidFill>
          <a:srgbClr val="3449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l">
              <a:lnSpc>
                <a:spcPct val="100000"/>
              </a:lnSpc>
              <a:spcAft>
                <a:spcPts val="0"/>
              </a:spcAft>
              <a:defRPr b="1" i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 and maybe more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9" name="Picture 8" descr="eosdis-logo-whi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85799" y="480830"/>
            <a:ext cx="4546863" cy="128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38847986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6" name="Picture 5" descr="eosdis-logo.png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57200" y="6239927"/>
            <a:ext cx="1842603" cy="519043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45DA365-9E1D-4524-8E92-33F14DD2E042}" type="slidenum">
              <a:rPr 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70658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bg>
      <p:bgPr>
        <a:solidFill>
          <a:srgbClr val="3449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31511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6" name="Picture 5" descr="eosdis-logo.png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57200" y="6239927"/>
            <a:ext cx="1842603" cy="519043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45DA365-9E1D-4524-8E92-33F14DD2E042}" type="slidenum">
              <a:rPr 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04747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727122" y="6356350"/>
            <a:ext cx="368772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pic>
        <p:nvPicPr>
          <p:cNvPr id="5" name="Picture 4" descr="eosdis-logo.png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57200" y="6239927"/>
            <a:ext cx="1842603" cy="519043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45DA365-9E1D-4524-8E92-33F14DD2E042}" type="slidenum">
              <a:rPr 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43858202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38100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00800" y="6629399"/>
            <a:ext cx="762000" cy="26181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50A4E36-00C6-1145-B427-1A185CE867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211844" y="6666716"/>
            <a:ext cx="814525" cy="184508"/>
          </a:xfrm>
          <a:prstGeom prst="rect">
            <a:avLst/>
          </a:prstGeom>
        </p:spPr>
        <p:txBody>
          <a:bodyPr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 strike="noStrike" cap="none" baseline="0">
                <a:solidFill>
                  <a:schemeClr val="bg1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" sz="600" baseline="0" dirty="0" smtClean="0"/>
              <a:t>DM_PPT_NP_v01</a:t>
            </a:r>
            <a:endParaRPr lang="en" sz="600" baseline="0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46039" y="6679319"/>
            <a:ext cx="104016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SESIP_0715_GH1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07827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61" r:id="rId4"/>
    <p:sldLayoutId id="2147483662" r:id="rId5"/>
    <p:sldLayoutId id="2147483663" r:id="rId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34495E"/>
          </a:solidFill>
          <a:latin typeface="Avenir Heavy"/>
          <a:ea typeface="+mj-ea"/>
          <a:cs typeface="Avenir Heavy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0" i="0" kern="1200">
          <a:solidFill>
            <a:schemeClr val="tx1">
              <a:lumMod val="85000"/>
              <a:lumOff val="15000"/>
            </a:schemeClr>
          </a:solidFill>
          <a:latin typeface="Helvetica Neue"/>
          <a:ea typeface="+mn-ea"/>
          <a:cs typeface="Helvetica Neue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chemeClr val="tx1">
              <a:lumMod val="85000"/>
              <a:lumOff val="15000"/>
            </a:schemeClr>
          </a:solidFill>
          <a:latin typeface="Helvetica Neue"/>
          <a:ea typeface="+mn-ea"/>
          <a:cs typeface="Helvetica Neue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mailto:gheber@hdfgroup.org" TargetMode="External"/><Relationship Id="rId3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HDFGroup/PyHexad" TargetMode="External"/><Relationship Id="rId4" Type="http://schemas.openxmlformats.org/officeDocument/2006/relationships/hyperlink" Target="https://www.pyxll.com/" TargetMode="External"/><Relationship Id="rId5" Type="http://schemas.openxmlformats.org/officeDocument/2006/relationships/hyperlink" Target="https://pypi.python.org/pypi/pyhexad" TargetMode="External"/><Relationship Id="rId6" Type="http://schemas.openxmlformats.org/officeDocument/2006/relationships/hyperlink" Target="http://pyhexad.readthedocs.org/en/latest/index.html" TargetMode="External"/><Relationship Id="rId7" Type="http://schemas.openxmlformats.org/officeDocument/2006/relationships/hyperlink" Target="https://www.youtube.com/channel/UCl1eZgmPsVVrK-IktaSrQRg" TargetMode="External"/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hdfgroup.org/wp/2015/06/america-runs-on-excel-and-hdf5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comments" Target="../comments/comment1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689270"/>
            <a:ext cx="7772400" cy="1470025"/>
          </a:xfrm>
        </p:spPr>
        <p:txBody>
          <a:bodyPr/>
          <a:lstStyle/>
          <a:p>
            <a:r>
              <a:rPr lang="en-US" dirty="0"/>
              <a:t>America runs on</a:t>
            </a:r>
            <a:br>
              <a:rPr lang="en-US" dirty="0"/>
            </a:br>
            <a:r>
              <a:rPr lang="en-US" dirty="0"/>
              <a:t>Excel and HDF5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022682" y="4396535"/>
            <a:ext cx="7086600" cy="1800225"/>
          </a:xfrm>
        </p:spPr>
        <p:txBody>
          <a:bodyPr>
            <a:normAutofit/>
          </a:bodyPr>
          <a:lstStyle/>
          <a:p>
            <a:pPr algn="ctr"/>
            <a:r>
              <a:rPr lang="en-US" kern="0" dirty="0" err="1"/>
              <a:t>Gerd</a:t>
            </a:r>
            <a:r>
              <a:rPr lang="en-US" kern="0" dirty="0"/>
              <a:t> Heber</a:t>
            </a:r>
          </a:p>
          <a:p>
            <a:pPr algn="ctr"/>
            <a:r>
              <a:rPr lang="en-US" b="1" kern="0" dirty="0"/>
              <a:t>The HDF Group</a:t>
            </a:r>
          </a:p>
          <a:p>
            <a:pPr algn="ctr"/>
            <a:r>
              <a:rPr lang="en-US" kern="0" dirty="0"/>
              <a:t>Champaign Illinois </a:t>
            </a:r>
            <a:r>
              <a:rPr lang="en-US" kern="0" dirty="0" smtClean="0"/>
              <a:t>USA</a:t>
            </a:r>
            <a:endParaRPr lang="en-US" kern="0" dirty="0"/>
          </a:p>
        </p:txBody>
      </p:sp>
      <p:sp>
        <p:nvSpPr>
          <p:cNvPr id="6" name="TextBox 5"/>
          <p:cNvSpPr txBox="1"/>
          <p:nvPr/>
        </p:nvSpPr>
        <p:spPr>
          <a:xfrm>
            <a:off x="2625213" y="6229350"/>
            <a:ext cx="4289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This work was supported by NASA/GSFC under Raytheon Co. contract number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NNG10HP02C</a:t>
            </a:r>
            <a:endParaRPr lang="en-US" dirty="0">
              <a:solidFill>
                <a:schemeClr val="bg1">
                  <a:lumMod val="75000"/>
                </a:schemeClr>
              </a:solidFill>
              <a:latin typeface="Helvetica Neue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2336125" y="3148264"/>
            <a:ext cx="6400800" cy="91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b="0" i="0" kern="1200">
                <a:solidFill>
                  <a:schemeClr val="bg1">
                    <a:lumMod val="75000"/>
                  </a:schemeClr>
                </a:solidFill>
                <a:latin typeface="Helvetica Neue"/>
                <a:ea typeface="+mn-ea"/>
                <a:cs typeface="Helvetica Neue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b="0" i="0" kern="1200">
                <a:solidFill>
                  <a:schemeClr val="tx1">
                    <a:tint val="75000"/>
                  </a:schemeClr>
                </a:solidFill>
                <a:latin typeface="Helvetica Neue"/>
                <a:ea typeface="+mn-ea"/>
                <a:cs typeface="Helvetica Neue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b="0" i="0" kern="1200">
                <a:solidFill>
                  <a:schemeClr val="tx1">
                    <a:tint val="75000"/>
                  </a:schemeClr>
                </a:solidFill>
                <a:latin typeface="Helvetica Neue"/>
                <a:ea typeface="+mn-ea"/>
                <a:cs typeface="Helvetica Neue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Helvetica Neue"/>
                <a:ea typeface="+mn-ea"/>
                <a:cs typeface="Helvetica Neue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Helvetica Neue"/>
                <a:ea typeface="+mn-ea"/>
                <a:cs typeface="Helvetica Neue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... Glued together by Python</a:t>
            </a:r>
            <a:endParaRPr lang="en-US" dirty="0"/>
          </a:p>
        </p:txBody>
      </p:sp>
      <p:sp>
        <p:nvSpPr>
          <p:cNvPr id="8" name="Explosion 2 7"/>
          <p:cNvSpPr/>
          <p:nvPr/>
        </p:nvSpPr>
        <p:spPr bwMode="auto">
          <a:xfrm>
            <a:off x="6433072" y="3543300"/>
            <a:ext cx="3144823" cy="2229494"/>
          </a:xfrm>
          <a:prstGeom prst="irregularSeal2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026" name="Picture 2" descr="C:\Users\Gerd\Desktop\24249-1008-1-3ww-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08793" y="1344704"/>
            <a:ext cx="1319192" cy="3824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Gerd\Desktop\duct-tap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536" y="3752205"/>
            <a:ext cx="2020589" cy="2020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Multiply 8"/>
          <p:cNvSpPr/>
          <p:nvPr/>
        </p:nvSpPr>
        <p:spPr bwMode="auto">
          <a:xfrm>
            <a:off x="720213" y="4062664"/>
            <a:ext cx="1905000" cy="990600"/>
          </a:xfrm>
          <a:prstGeom prst="mathMultiply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0376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66800" y="152400"/>
            <a:ext cx="70104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 smtClean="0"/>
              <a:t>A Problem</a:t>
            </a:r>
          </a:p>
          <a:p>
            <a:r>
              <a:rPr lang="en-US" dirty="0" smtClean="0"/>
              <a:t>A Prototype</a:t>
            </a:r>
          </a:p>
          <a:p>
            <a:r>
              <a:rPr lang="en-US" dirty="0" smtClean="0"/>
              <a:t>A Chance to make Yourself heard</a:t>
            </a:r>
          </a:p>
          <a:p>
            <a:r>
              <a:rPr lang="en-US" dirty="0" smtClean="0"/>
              <a:t>An Invitation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BC851-09AD-FE43-ACEE-1C9FAD17D4A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4128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70104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(A) Problem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3074" name="Picture 2" descr="C:\Users\Gerd\Desktop\FAQ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0975" y="914400"/>
            <a:ext cx="8782050" cy="5579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908296" y="2967335"/>
            <a:ext cx="53274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Are you kidding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66800" y="1143000"/>
            <a:ext cx="2971800" cy="381000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9886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70104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People (Don’t) Want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990600"/>
            <a:ext cx="4858871" cy="5486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Learn HDF just to get some data</a:t>
            </a:r>
          </a:p>
          <a:p>
            <a:r>
              <a:rPr lang="en-US" dirty="0" smtClean="0"/>
              <a:t>Learn HDF</a:t>
            </a:r>
          </a:p>
          <a:p>
            <a:r>
              <a:rPr lang="en-US" dirty="0" smtClean="0"/>
              <a:t>Install software</a:t>
            </a:r>
          </a:p>
          <a:p>
            <a:r>
              <a:rPr lang="en-US" dirty="0" smtClean="0"/>
              <a:t>Data conversion orgies</a:t>
            </a:r>
          </a:p>
          <a:p>
            <a:r>
              <a:rPr lang="en-US" dirty="0" smtClean="0"/>
              <a:t>Do everything in Excel</a:t>
            </a:r>
          </a:p>
          <a:p>
            <a:r>
              <a:rPr lang="en-US" dirty="0" smtClean="0"/>
              <a:t>Keep it simple</a:t>
            </a:r>
          </a:p>
          <a:p>
            <a:r>
              <a:rPr lang="en-US" dirty="0" smtClean="0"/>
              <a:t>Text files</a:t>
            </a:r>
          </a:p>
          <a:p>
            <a:r>
              <a:rPr lang="en-US" dirty="0" smtClean="0"/>
              <a:t>Keep things in one place</a:t>
            </a:r>
          </a:p>
          <a:p>
            <a:r>
              <a:rPr lang="en-US" dirty="0" smtClean="0"/>
              <a:t>Tell stories</a:t>
            </a:r>
          </a:p>
          <a:p>
            <a:r>
              <a:rPr lang="en-US" dirty="0" smtClean="0"/>
              <a:t>Get on with life...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146" name="Picture 2" descr="C:\Users\Gerd\Desktop\Minesweeper_d4f7a1_13974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48071" y="1743137"/>
            <a:ext cx="4497153" cy="3658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6752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4836" y="152400"/>
            <a:ext cx="70104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Who is the Customer?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5</a:t>
            </a:fld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 bwMode="auto">
          <a:xfrm flipV="1">
            <a:off x="914400" y="685800"/>
            <a:ext cx="0" cy="54864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914400" y="6172200"/>
            <a:ext cx="69342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4098" name="Picture 2" descr="C:\Users\Gerd\Desktop\exce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486400"/>
            <a:ext cx="1104900" cy="110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Flowchart: Connector 17"/>
          <p:cNvSpPr/>
          <p:nvPr/>
        </p:nvSpPr>
        <p:spPr bwMode="auto">
          <a:xfrm>
            <a:off x="1752600" y="6105525"/>
            <a:ext cx="152400" cy="152400"/>
          </a:xfrm>
          <a:prstGeom prst="flowChartConnector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Flowchart: Connector 19"/>
          <p:cNvSpPr/>
          <p:nvPr/>
        </p:nvSpPr>
        <p:spPr bwMode="auto">
          <a:xfrm>
            <a:off x="4486275" y="6105525"/>
            <a:ext cx="152400" cy="152400"/>
          </a:xfrm>
          <a:prstGeom prst="flowChartConnector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Flowchart: Connector 20"/>
          <p:cNvSpPr/>
          <p:nvPr/>
        </p:nvSpPr>
        <p:spPr bwMode="auto">
          <a:xfrm>
            <a:off x="7239000" y="6105525"/>
            <a:ext cx="152400" cy="152400"/>
          </a:xfrm>
          <a:prstGeom prst="flowChartConnector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Flowchart: Connector 21"/>
          <p:cNvSpPr/>
          <p:nvPr/>
        </p:nvSpPr>
        <p:spPr bwMode="auto">
          <a:xfrm>
            <a:off x="838200" y="5181600"/>
            <a:ext cx="152400" cy="152400"/>
          </a:xfrm>
          <a:prstGeom prst="flowChartConnector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Flowchart: Connector 22"/>
          <p:cNvSpPr/>
          <p:nvPr/>
        </p:nvSpPr>
        <p:spPr bwMode="auto">
          <a:xfrm>
            <a:off x="838200" y="3810000"/>
            <a:ext cx="152400" cy="152400"/>
          </a:xfrm>
          <a:prstGeom prst="flowChartConnector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4" name="Flowchart: Connector 23"/>
          <p:cNvSpPr/>
          <p:nvPr/>
        </p:nvSpPr>
        <p:spPr bwMode="auto">
          <a:xfrm>
            <a:off x="838200" y="1295400"/>
            <a:ext cx="152400" cy="152400"/>
          </a:xfrm>
          <a:prstGeom prst="flowChartConnector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 rot="16200000">
            <a:off x="155561" y="1217895"/>
            <a:ext cx="7601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Segoe Script" panose="020B0504020000000003" pitchFamily="34" charset="0"/>
              </a:rPr>
              <a:t>Pro</a:t>
            </a:r>
            <a:endParaRPr lang="en-US" sz="2400" dirty="0">
              <a:latin typeface="Segoe Script" panose="020B0504020000000003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858000" y="6279780"/>
            <a:ext cx="7601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Segoe Script" panose="020B0504020000000003" pitchFamily="34" charset="0"/>
              </a:rPr>
              <a:t>Pro</a:t>
            </a:r>
            <a:endParaRPr lang="en-US" sz="2400" dirty="0">
              <a:latin typeface="Segoe Script" panose="020B0504020000000003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 rot="16200000">
            <a:off x="-560250" y="3263248"/>
            <a:ext cx="2263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Segoe Script" panose="020B0504020000000003" pitchFamily="34" charset="0"/>
              </a:rPr>
              <a:t>Intermediate</a:t>
            </a:r>
            <a:endParaRPr lang="en-US" sz="2400" dirty="0">
              <a:latin typeface="Segoe Script" panose="020B0504020000000003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440119" y="6278547"/>
            <a:ext cx="2263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Segoe Script" panose="020B0504020000000003" pitchFamily="34" charset="0"/>
              </a:rPr>
              <a:t>Intermediate</a:t>
            </a:r>
            <a:endParaRPr lang="en-US" sz="2400" dirty="0">
              <a:latin typeface="Segoe Script" panose="020B0504020000000003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rot="16200000">
            <a:off x="-61715" y="5231821"/>
            <a:ext cx="1266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Segoe Script" panose="020B0504020000000003" pitchFamily="34" charset="0"/>
              </a:rPr>
              <a:t>Novice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6403" y="6266556"/>
            <a:ext cx="1266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Segoe Script" panose="020B0504020000000003" pitchFamily="34" charset="0"/>
              </a:rPr>
              <a:t>Novice</a:t>
            </a:r>
          </a:p>
        </p:txBody>
      </p:sp>
      <p:sp>
        <p:nvSpPr>
          <p:cNvPr id="25" name="Rectangle 24"/>
          <p:cNvSpPr/>
          <p:nvPr/>
        </p:nvSpPr>
        <p:spPr bwMode="auto">
          <a:xfrm>
            <a:off x="4114800" y="1981200"/>
            <a:ext cx="2209800" cy="2209800"/>
          </a:xfrm>
          <a:custGeom>
            <a:avLst/>
            <a:gdLst>
              <a:gd name="connsiteX0" fmla="*/ 0 w 2209800"/>
              <a:gd name="connsiteY0" fmla="*/ 0 h 2209800"/>
              <a:gd name="connsiteX1" fmla="*/ 2209800 w 2209800"/>
              <a:gd name="connsiteY1" fmla="*/ 0 h 2209800"/>
              <a:gd name="connsiteX2" fmla="*/ 2209800 w 2209800"/>
              <a:gd name="connsiteY2" fmla="*/ 2209800 h 2209800"/>
              <a:gd name="connsiteX3" fmla="*/ 0 w 2209800"/>
              <a:gd name="connsiteY3" fmla="*/ 2209800 h 2209800"/>
              <a:gd name="connsiteX4" fmla="*/ 0 w 2209800"/>
              <a:gd name="connsiteY4" fmla="*/ 0 h 2209800"/>
              <a:gd name="connsiteX0" fmla="*/ 0 w 2209800"/>
              <a:gd name="connsiteY0" fmla="*/ 0 h 2209800"/>
              <a:gd name="connsiteX1" fmla="*/ 2209800 w 2209800"/>
              <a:gd name="connsiteY1" fmla="*/ 0 h 2209800"/>
              <a:gd name="connsiteX2" fmla="*/ 2209800 w 2209800"/>
              <a:gd name="connsiteY2" fmla="*/ 2209800 h 2209800"/>
              <a:gd name="connsiteX3" fmla="*/ 190500 w 2209800"/>
              <a:gd name="connsiteY3" fmla="*/ 2019300 h 2209800"/>
              <a:gd name="connsiteX4" fmla="*/ 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0" y="0"/>
                </a:moveTo>
                <a:lnTo>
                  <a:pt x="2209800" y="0"/>
                </a:lnTo>
                <a:lnTo>
                  <a:pt x="2209800" y="2209800"/>
                </a:lnTo>
                <a:lnTo>
                  <a:pt x="190500" y="20193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 smtClean="0">
                <a:solidFill>
                  <a:schemeClr val="accent2"/>
                </a:solidFill>
                <a:latin typeface="Times New Roman" pitchFamily="18" charset="0"/>
              </a:rPr>
              <a:t>Version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Times New Roman" pitchFamily="18" charset="0"/>
              </a:rPr>
              <a:t> 0.1</a:t>
            </a:r>
          </a:p>
        </p:txBody>
      </p:sp>
      <p:sp>
        <p:nvSpPr>
          <p:cNvPr id="4096" name="Bent Arrow 4095"/>
          <p:cNvSpPr/>
          <p:nvPr/>
        </p:nvSpPr>
        <p:spPr bwMode="auto">
          <a:xfrm rot="10800000">
            <a:off x="2590798" y="4343400"/>
            <a:ext cx="3267075" cy="1219199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097" name="TextBox 4096"/>
          <p:cNvSpPr txBox="1"/>
          <p:nvPr/>
        </p:nvSpPr>
        <p:spPr>
          <a:xfrm>
            <a:off x="2971800" y="4648200"/>
            <a:ext cx="23631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Path to Version 1.0</a:t>
            </a:r>
            <a:endParaRPr lang="en-US" sz="2000" dirty="0"/>
          </a:p>
        </p:txBody>
      </p:sp>
      <p:sp>
        <p:nvSpPr>
          <p:cNvPr id="4099" name="Rounded Rectangle 4098"/>
          <p:cNvSpPr/>
          <p:nvPr/>
        </p:nvSpPr>
        <p:spPr bwMode="auto">
          <a:xfrm>
            <a:off x="2424046" y="3810000"/>
            <a:ext cx="5043554" cy="2057531"/>
          </a:xfrm>
          <a:prstGeom prst="roundRect">
            <a:avLst/>
          </a:prstGeom>
          <a:noFill/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100" name="TextBox 4099"/>
          <p:cNvSpPr txBox="1"/>
          <p:nvPr/>
        </p:nvSpPr>
        <p:spPr>
          <a:xfrm>
            <a:off x="5886450" y="5005768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Target Audience</a:t>
            </a:r>
            <a:endParaRPr lang="en-US" sz="24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102" name="TextBox 4101"/>
          <p:cNvSpPr txBox="1"/>
          <p:nvPr/>
        </p:nvSpPr>
        <p:spPr>
          <a:xfrm>
            <a:off x="2138436" y="1447800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/>
              <a:t>Dangerous position</a:t>
            </a:r>
            <a:endParaRPr lang="en-US" sz="1800" i="1" dirty="0"/>
          </a:p>
        </p:txBody>
      </p:sp>
      <p:cxnSp>
        <p:nvCxnSpPr>
          <p:cNvPr id="4104" name="Straight Arrow Connector 4103"/>
          <p:cNvCxnSpPr>
            <a:stCxn id="4102" idx="1"/>
            <a:endCxn id="4117" idx="2"/>
          </p:cNvCxnSpPr>
          <p:nvPr/>
        </p:nvCxnSpPr>
        <p:spPr bwMode="auto">
          <a:xfrm flipH="1" flipV="1">
            <a:off x="1854994" y="1219200"/>
            <a:ext cx="283442" cy="413266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105" name="TextBox 4104"/>
          <p:cNvSpPr txBox="1"/>
          <p:nvPr/>
        </p:nvSpPr>
        <p:spPr>
          <a:xfrm>
            <a:off x="7830076" y="4419600"/>
            <a:ext cx="12554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How big?</a:t>
            </a:r>
            <a:endParaRPr lang="en-US" sz="2000" dirty="0"/>
          </a:p>
        </p:txBody>
      </p:sp>
      <p:cxnSp>
        <p:nvCxnSpPr>
          <p:cNvPr id="4107" name="Straight Arrow Connector 4106"/>
          <p:cNvCxnSpPr>
            <a:stCxn id="4105" idx="1"/>
            <a:endCxn id="4099" idx="3"/>
          </p:cNvCxnSpPr>
          <p:nvPr/>
        </p:nvCxnSpPr>
        <p:spPr bwMode="auto">
          <a:xfrm flipH="1">
            <a:off x="7467600" y="4619655"/>
            <a:ext cx="362476" cy="219111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5" name="TextBox 44"/>
          <p:cNvSpPr txBox="1"/>
          <p:nvPr/>
        </p:nvSpPr>
        <p:spPr>
          <a:xfrm>
            <a:off x="1312200" y="2445603"/>
            <a:ext cx="23342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Where do we meet</a:t>
            </a:r>
          </a:p>
          <a:p>
            <a:r>
              <a:rPr lang="en-US" sz="2000" dirty="0"/>
              <a:t>a</a:t>
            </a:r>
            <a:r>
              <a:rPr lang="en-US" sz="2000" dirty="0" smtClean="0"/>
              <a:t>nd engage them?</a:t>
            </a:r>
          </a:p>
        </p:txBody>
      </p:sp>
      <p:pic>
        <p:nvPicPr>
          <p:cNvPr id="47" name="Picture 3" descr="C:\Users\Gerd\Desktop\acto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32333" r="35334"/>
          <a:stretch/>
        </p:blipFill>
        <p:spPr bwMode="auto">
          <a:xfrm>
            <a:off x="6735627" y="4017824"/>
            <a:ext cx="461963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9" name="Picture 3" descr="C:\Users\Gerd\Desktop\acto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32333" r="35334"/>
          <a:stretch/>
        </p:blipFill>
        <p:spPr bwMode="auto">
          <a:xfrm>
            <a:off x="2590800" y="4019550"/>
            <a:ext cx="461963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4111" name="Straight Arrow Connector 4110"/>
          <p:cNvCxnSpPr>
            <a:stCxn id="45" idx="2"/>
            <a:endCxn id="4109" idx="0"/>
          </p:cNvCxnSpPr>
          <p:nvPr/>
        </p:nvCxnSpPr>
        <p:spPr bwMode="auto">
          <a:xfrm>
            <a:off x="2479347" y="3153489"/>
            <a:ext cx="342435" cy="866061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52" name="Picture 3" descr="C:\Users\Gerd\Desktop\acto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32333" r="35334"/>
          <a:stretch/>
        </p:blipFill>
        <p:spPr bwMode="auto">
          <a:xfrm>
            <a:off x="6627018" y="2788592"/>
            <a:ext cx="461963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781800" y="2205335"/>
            <a:ext cx="1611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Distribution?</a:t>
            </a:r>
            <a:endParaRPr lang="en-US" sz="2000" dirty="0"/>
          </a:p>
        </p:txBody>
      </p:sp>
      <p:cxnSp>
        <p:nvCxnSpPr>
          <p:cNvPr id="4114" name="Straight Arrow Connector 4113"/>
          <p:cNvCxnSpPr>
            <a:stCxn id="54" idx="2"/>
            <a:endCxn id="47" idx="0"/>
          </p:cNvCxnSpPr>
          <p:nvPr/>
        </p:nvCxnSpPr>
        <p:spPr bwMode="auto">
          <a:xfrm flipH="1">
            <a:off x="6966609" y="2605445"/>
            <a:ext cx="620861" cy="141237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116" name="TextBox 4115"/>
          <p:cNvSpPr txBox="1"/>
          <p:nvPr/>
        </p:nvSpPr>
        <p:spPr>
          <a:xfrm>
            <a:off x="5129149" y="996562"/>
            <a:ext cx="40382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2"/>
                </a:solidFill>
              </a:rPr>
              <a:t>Which dimensions are </a:t>
            </a:r>
            <a:r>
              <a:rPr lang="en-US" sz="2400" i="1" dirty="0" smtClean="0">
                <a:solidFill>
                  <a:schemeClr val="accent2"/>
                </a:solidFill>
              </a:rPr>
              <a:t>really</a:t>
            </a:r>
          </a:p>
          <a:p>
            <a:pPr algn="ctr"/>
            <a:r>
              <a:rPr lang="en-US" sz="2400" dirty="0" smtClean="0">
                <a:solidFill>
                  <a:schemeClr val="accent2"/>
                </a:solidFill>
              </a:rPr>
              <a:t>important and missing?</a:t>
            </a:r>
            <a:endParaRPr lang="en-US" sz="2400" dirty="0">
              <a:solidFill>
                <a:schemeClr val="accent2"/>
              </a:solidFill>
            </a:endParaRPr>
          </a:p>
        </p:txBody>
      </p:sp>
      <p:pic>
        <p:nvPicPr>
          <p:cNvPr id="4117" name="Picture 4" descr="C:\Users\Gerd\Desktop\HDF-Logo-stacke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t="66667"/>
          <a:stretch/>
        </p:blipFill>
        <p:spPr bwMode="auto">
          <a:xfrm>
            <a:off x="1119188" y="914400"/>
            <a:ext cx="1471612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32" name="Straight Arrow Connector 31"/>
          <p:cNvCxnSpPr>
            <a:stCxn id="54" idx="2"/>
            <a:endCxn id="52" idx="0"/>
          </p:cNvCxnSpPr>
          <p:nvPr/>
        </p:nvCxnSpPr>
        <p:spPr bwMode="auto">
          <a:xfrm flipH="1">
            <a:off x="6858000" y="2605445"/>
            <a:ext cx="729470" cy="18314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35" name="Picture 6" descr="C:\Users\Gerd\Desktop\actor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30165" r="31578"/>
          <a:stretch/>
        </p:blipFill>
        <p:spPr bwMode="auto">
          <a:xfrm>
            <a:off x="4953000" y="3486150"/>
            <a:ext cx="546603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39" name="Straight Arrow Connector 38"/>
          <p:cNvCxnSpPr>
            <a:stCxn id="45" idx="2"/>
            <a:endCxn id="35" idx="1"/>
          </p:cNvCxnSpPr>
          <p:nvPr/>
        </p:nvCxnSpPr>
        <p:spPr bwMode="auto">
          <a:xfrm>
            <a:off x="2479347" y="3153489"/>
            <a:ext cx="2473653" cy="76128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41" name="Picture 105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315" y="270738"/>
            <a:ext cx="966787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7034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66800" y="152400"/>
            <a:ext cx="70104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Brainstorm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400800" y="6629399"/>
            <a:ext cx="762000" cy="261815"/>
          </a:xfrm>
          <a:prstGeom prst="rect">
            <a:avLst/>
          </a:prstGeom>
        </p:spPr>
        <p:txBody>
          <a:bodyPr/>
          <a:lstStyle/>
          <a:p>
            <a:fld id="{F50A4E36-00C6-1145-B427-1A185CE8670F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122" name="Picture 2" descr="C:\Users\Gerd\git\PyHexad\docs\PyHexa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124611"/>
            <a:ext cx="9144000" cy="381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33400" y="937704"/>
            <a:ext cx="807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i="1" dirty="0" err="1"/>
              <a:t>PyHexad</a:t>
            </a:r>
            <a:r>
              <a:rPr lang="en-US" sz="2000" b="1" i="1" dirty="0"/>
              <a:t> shall facilitate the delivery of decision-oriented </a:t>
            </a:r>
            <a:r>
              <a:rPr lang="en-US" sz="2000" b="1" i="1" dirty="0" smtClean="0"/>
              <a:t>information in </a:t>
            </a:r>
            <a:r>
              <a:rPr lang="en-US" sz="2000" b="1" i="1" dirty="0"/>
              <a:t>Excel that is based on the analysis of data stored in HDF5 files.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2581398" y="6070019"/>
            <a:ext cx="464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i="1" dirty="0" err="1"/>
              <a:t>PyHexad</a:t>
            </a:r>
            <a:r>
              <a:rPr lang="en-US" sz="2000" b="1" i="1" dirty="0"/>
              <a:t> </a:t>
            </a:r>
            <a:r>
              <a:rPr lang="en-US" sz="2000" b="1" i="1" dirty="0" smtClean="0"/>
              <a:t>shall not get in the way!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0106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48132" y="152400"/>
            <a:ext cx="7848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Python-based HDF5 Excel Add-in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"/>
          </p:nvPr>
        </p:nvSpPr>
        <p:spPr>
          <a:xfrm>
            <a:off x="186461" y="1087421"/>
            <a:ext cx="5568875" cy="576520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Based on the </a:t>
            </a:r>
            <a:r>
              <a:rPr lang="en-US" dirty="0" err="1" smtClean="0"/>
              <a:t>PyXLL</a:t>
            </a:r>
            <a:r>
              <a:rPr lang="en-US" dirty="0" smtClean="0"/>
              <a:t> add-in distributed by </a:t>
            </a:r>
            <a:r>
              <a:rPr lang="en-US" dirty="0" err="1" smtClean="0"/>
              <a:t>Enthought,Inc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PyHexad</a:t>
            </a:r>
            <a:r>
              <a:rPr lang="en-US" dirty="0" smtClean="0"/>
              <a:t> 0.1 = “just a bunch of user-defined functions”</a:t>
            </a:r>
          </a:p>
          <a:p>
            <a:r>
              <a:rPr lang="en-US" dirty="0" smtClean="0"/>
              <a:t>Released in May 2015</a:t>
            </a:r>
          </a:p>
          <a:p>
            <a:r>
              <a:rPr lang="en-US" b="1" u="sng" dirty="0" smtClean="0"/>
              <a:t>Demo:</a:t>
            </a:r>
          </a:p>
          <a:p>
            <a:pPr lvl="1"/>
            <a:r>
              <a:rPr lang="en-US" sz="2400" dirty="0"/>
              <a:t>Displaying the Contents of an HDF5 File in </a:t>
            </a:r>
            <a:r>
              <a:rPr lang="en-US" sz="2400" dirty="0" smtClean="0"/>
              <a:t>Excel</a:t>
            </a:r>
          </a:p>
          <a:p>
            <a:pPr lvl="1"/>
            <a:r>
              <a:rPr lang="en-US" sz="2400" dirty="0"/>
              <a:t>Reading HDF5 Arrays and Tables into </a:t>
            </a:r>
            <a:r>
              <a:rPr lang="en-US" sz="2400" dirty="0" smtClean="0"/>
              <a:t>Excel</a:t>
            </a:r>
          </a:p>
          <a:p>
            <a:pPr lvl="1"/>
            <a:r>
              <a:rPr lang="en-US" sz="2400" dirty="0"/>
              <a:t>Reading an HDF5 Image into Excel 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BC851-09AD-FE43-ACEE-1C9FAD17D4A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" name="AutoShape 2" descr="excel PyHEX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7" name="Picture 3" descr="C:\Users\Gerd\Desktop\PyHexad_layer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83655" y="981547"/>
            <a:ext cx="3507945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Gerd\Desktop\navba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7267" y="3351018"/>
            <a:ext cx="822325" cy="5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9461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38464"/>
            <a:ext cx="70104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Questions / Concerns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227276"/>
            <a:ext cx="8458200" cy="54864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Do you use any spreadsheet tools at all?</a:t>
            </a:r>
          </a:p>
          <a:p>
            <a:r>
              <a:rPr lang="en-US" dirty="0" smtClean="0"/>
              <a:t>How important is Excel in your community?</a:t>
            </a:r>
          </a:p>
          <a:p>
            <a:r>
              <a:rPr lang="en-US" dirty="0" smtClean="0"/>
              <a:t>Is the Python dependence a showstopper?</a:t>
            </a:r>
          </a:p>
          <a:p>
            <a:pPr lvl="1"/>
            <a:r>
              <a:rPr lang="en-US" dirty="0" smtClean="0"/>
              <a:t>Would a native add-in be a definite BUY?</a:t>
            </a:r>
          </a:p>
          <a:p>
            <a:r>
              <a:rPr lang="en-US" dirty="0" smtClean="0"/>
              <a:t>Windows only (COM)</a:t>
            </a:r>
          </a:p>
          <a:p>
            <a:r>
              <a:rPr lang="en-US" dirty="0" smtClean="0"/>
              <a:t>“More UI candy!” or “Don’t mess w/ the UI!”</a:t>
            </a:r>
          </a:p>
          <a:p>
            <a:r>
              <a:rPr lang="en-US" dirty="0" smtClean="0"/>
              <a:t>Where in the “customer landscape” do you see yourself?</a:t>
            </a:r>
          </a:p>
          <a:p>
            <a:r>
              <a:rPr lang="en-US" dirty="0" smtClean="0"/>
              <a:t>Have you tried it? Would you try it?</a:t>
            </a:r>
          </a:p>
          <a:p>
            <a:r>
              <a:rPr lang="en-US" dirty="0" smtClean="0"/>
              <a:t>Would you work with us toward version 1.0?</a:t>
            </a:r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170" name="Picture 2" descr="C:\Users\Gerd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3709" y="227706"/>
            <a:ext cx="1271195" cy="89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2656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66800" y="152400"/>
            <a:ext cx="70104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Work in Progress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5600700"/>
          </a:xfrm>
        </p:spPr>
        <p:txBody>
          <a:bodyPr>
            <a:normAutofit/>
          </a:bodyPr>
          <a:lstStyle/>
          <a:p>
            <a:r>
              <a:rPr lang="en-US" dirty="0" smtClean="0"/>
              <a:t>Installation</a:t>
            </a:r>
          </a:p>
          <a:p>
            <a:r>
              <a:rPr lang="en-US" dirty="0" err="1" smtClean="0"/>
              <a:t>PyTables</a:t>
            </a:r>
            <a:endParaRPr lang="en-US" dirty="0" smtClean="0"/>
          </a:p>
          <a:p>
            <a:r>
              <a:rPr lang="en-US" dirty="0"/>
              <a:t>H5serv </a:t>
            </a:r>
            <a:r>
              <a:rPr lang="en-US" dirty="0" smtClean="0"/>
              <a:t>endpoint</a:t>
            </a:r>
          </a:p>
          <a:p>
            <a:r>
              <a:rPr lang="en-US" dirty="0" smtClean="0"/>
              <a:t>Alternatives</a:t>
            </a:r>
          </a:p>
          <a:p>
            <a:r>
              <a:rPr lang="en-US" u="sng" dirty="0" smtClean="0"/>
              <a:t>HDF5/ODBC driver project</a:t>
            </a:r>
          </a:p>
          <a:p>
            <a:pPr lvl="1"/>
            <a:r>
              <a:rPr lang="en-US" smtClean="0"/>
              <a:t>Kicks off </a:t>
            </a:r>
            <a:r>
              <a:rPr lang="en-US" dirty="0" smtClean="0"/>
              <a:t>July 22 (2015)</a:t>
            </a:r>
          </a:p>
          <a:p>
            <a:pPr lvl="1"/>
            <a:r>
              <a:rPr lang="en-US" dirty="0" smtClean="0"/>
              <a:t>One “mythical man-month”</a:t>
            </a:r>
          </a:p>
          <a:p>
            <a:pPr lvl="1"/>
            <a:r>
              <a:rPr lang="en-US" dirty="0" smtClean="0"/>
              <a:t>Prototype in early August</a:t>
            </a:r>
          </a:p>
          <a:p>
            <a:pPr lvl="1"/>
            <a:r>
              <a:rPr lang="en-US" dirty="0" smtClean="0"/>
              <a:t>Interested?</a:t>
            </a:r>
          </a:p>
          <a:p>
            <a:pPr marL="914400" lvl="2" indent="0">
              <a:buNone/>
            </a:pPr>
            <a:r>
              <a:rPr lang="en-US" dirty="0" smtClean="0"/>
              <a:t>=&gt; Email to </a:t>
            </a:r>
            <a:r>
              <a:rPr lang="en-US" dirty="0" smtClean="0">
                <a:hlinkClick r:id="rId2"/>
              </a:rPr>
              <a:t>gheber@hdfgroup.org</a:t>
            </a:r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BC851-09AD-FE43-ACEE-1C9FAD17D4A2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9" name="Picture 2" descr="C:\Users\Gerd\Desktop\HDF5_ODB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02011" y="250968"/>
            <a:ext cx="1886605" cy="6268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1483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19854439"/>
              </p:ext>
            </p:extLst>
          </p:nvPr>
        </p:nvGraphicFramePr>
        <p:xfrm>
          <a:off x="228600" y="2270760"/>
          <a:ext cx="8686800" cy="2225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2600"/>
                <a:gridCol w="6934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[Blog]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2"/>
                        </a:rPr>
                        <a:t>https://hdfgroup.org/wp/2015/06/america-runs-on-excel-and-hdf5/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[GitHub]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3"/>
                        </a:rPr>
                        <a:t>https://github.com/HDFGroup/PyHexad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[</a:t>
                      </a:r>
                      <a:r>
                        <a:rPr lang="en-US" b="1" dirty="0" err="1" smtClean="0"/>
                        <a:t>PyXLL</a:t>
                      </a:r>
                      <a:r>
                        <a:rPr lang="en-US" b="1" dirty="0" smtClean="0"/>
                        <a:t>]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4"/>
                        </a:rPr>
                        <a:t>https://www.pyxll.com/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[</a:t>
                      </a:r>
                      <a:r>
                        <a:rPr lang="en-US" b="1" dirty="0" err="1" smtClean="0"/>
                        <a:t>PyHexad</a:t>
                      </a:r>
                      <a:r>
                        <a:rPr lang="en-US" b="1" dirty="0" smtClean="0"/>
                        <a:t>]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5"/>
                        </a:rPr>
                        <a:t>https://pypi.python.org/pypi/pyhexad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[Read the Docs]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6"/>
                        </a:rPr>
                        <a:t>http://pyhexad.readthedocs.org/en/latest/index.html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[YouTube]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7"/>
                        </a:rPr>
                        <a:t>https://www.youtube.com/channel/UCl1eZgmPsVVrK-IktaSrQRg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6550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66944" y="2967335"/>
            <a:ext cx="44101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Thank You</a:t>
            </a:r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6139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00174" y="904875"/>
            <a:ext cx="59912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34495E"/>
                </a:solidFill>
                <a:latin typeface="Helvetica Neue"/>
              </a:rPr>
              <a:t>This work was supported by NASA/GSFC under Raytheon Co. contract number </a:t>
            </a:r>
            <a:r>
              <a:rPr lang="en-US" sz="2800" dirty="0" smtClean="0">
                <a:solidFill>
                  <a:srgbClr val="34495E"/>
                </a:solidFill>
                <a:latin typeface="Helvetica Neue"/>
              </a:rPr>
              <a:t>NNG10HP02C</a:t>
            </a:r>
            <a:endParaRPr lang="en-US" sz="2800" dirty="0">
              <a:solidFill>
                <a:srgbClr val="34495E"/>
              </a:solidFill>
              <a:latin typeface="Helvetica Neue"/>
            </a:endParaRPr>
          </a:p>
        </p:txBody>
      </p:sp>
      <p:pic>
        <p:nvPicPr>
          <p:cNvPr id="9" name="Picture 8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48032" y="3167667"/>
            <a:ext cx="2005418" cy="39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8081185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ysClr val="window" lastClr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noFill/>
        <a:ln w="19050" cap="flat">
          <a:solidFill>
            <a:srgbClr val="000000"/>
          </a:solidFill>
          <a:prstDash val="solid"/>
          <a:round/>
          <a:headEnd type="none" w="lg" len="lg"/>
          <a:tailEnd type="triangle" w="lg" len="lg"/>
        </a:ln>
      </a:spPr>
      <a:bodyPr/>
      <a:lstStyle/>
    </a:lnDef>
  </a:objectDefaults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EOSDIS-EED.thmx</Template>
  <TotalTime>2046</TotalTime>
  <Words>507</Words>
  <Application>Microsoft Macintosh PowerPoint</Application>
  <PresentationFormat>On-screen Show (4:3)</PresentationFormat>
  <Paragraphs>101</Paragraphs>
  <Slides>12</Slides>
  <Notes>3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EOSDIS-EED</vt:lpstr>
      <vt:lpstr>America runs on Excel and HDF5</vt:lpstr>
      <vt:lpstr>Outline</vt:lpstr>
      <vt:lpstr>The (A) Problem</vt:lpstr>
      <vt:lpstr>What People (Don’t) Want</vt:lpstr>
      <vt:lpstr>Who is the Customer?</vt:lpstr>
      <vt:lpstr>Brainstorm</vt:lpstr>
      <vt:lpstr>Python-based HDF5 Excel Add-in</vt:lpstr>
      <vt:lpstr>Questions / Concerns</vt:lpstr>
      <vt:lpstr>Work in Progress</vt:lpstr>
      <vt:lpstr>References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G PLOFCHAN</dc:creator>
  <cp:lastModifiedBy>Hyo-Kyung Lee</cp:lastModifiedBy>
  <cp:revision>236</cp:revision>
  <dcterms:created xsi:type="dcterms:W3CDTF">2015-08-04T14:20:26Z</dcterms:created>
  <dcterms:modified xsi:type="dcterms:W3CDTF">2015-08-04T14:23:12Z</dcterms:modified>
</cp:coreProperties>
</file>