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15"/>
  </p:notesMasterIdLst>
  <p:sldIdLst>
    <p:sldId id="276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12" r:id="rId1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5707" autoAdjust="0"/>
  </p:normalViewPr>
  <p:slideViewPr>
    <p:cSldViewPr snapToGrid="0" snapToObjects="1">
      <p:cViewPr>
        <p:scale>
          <a:sx n="71" d="100"/>
          <a:sy n="71" d="100"/>
        </p:scale>
        <p:origin x="-135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31">
    <p:pos x="6000" y="0"/>
    <p:text>Presenter: Definitely Brett :-p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58202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629399"/>
            <a:ext cx="762000" cy="26181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50A4E36-00C6-1145-B427-1A185CE867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1053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380999" y="6591300"/>
            <a:ext cx="163341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July 14 – 17, 2015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DM_PPT_NP_v01</a:t>
            </a:r>
            <a:endParaRPr lang="en" sz="600" baseline="0" dirty="0"/>
          </a:p>
        </p:txBody>
      </p:sp>
      <p:sp>
        <p:nvSpPr>
          <p:cNvPr id="6" name="TextBox 3"/>
          <p:cNvSpPr txBox="1"/>
          <p:nvPr userDrawn="1"/>
        </p:nvSpPr>
        <p:spPr>
          <a:xfrm>
            <a:off x="0" y="6651248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 smtClean="0"/>
              <a:t>SESIP_0715_GH3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  <p:sldLayoutId id="2147483663" r:id="rId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0004-3702(82)90020-0" TargetMode="External"/><Relationship Id="rId7" Type="http://schemas.openxmlformats.org/officeDocument/2006/relationships/hyperlink" Target="http://pyclips.sourceforge.net/web/" TargetMode="External"/><Relationship Id="rId2" Type="http://schemas.openxmlformats.org/officeDocument/2006/relationships/hyperlink" Target="http://clipsrules.sourceforge.net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lispworks.com/" TargetMode="External"/><Relationship Id="rId5" Type="http://schemas.openxmlformats.org/officeDocument/2006/relationships/hyperlink" Target="http://lisa.sourceforge.net/" TargetMode="External"/><Relationship Id="rId4" Type="http://schemas.openxmlformats.org/officeDocument/2006/relationships/hyperlink" Target="http://herzberg.ca.sandia.gov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323575"/>
            <a:ext cx="7772400" cy="1470025"/>
          </a:xfrm>
        </p:spPr>
        <p:txBody>
          <a:bodyPr/>
          <a:lstStyle/>
          <a:p>
            <a:r>
              <a:rPr lang="en-US" dirty="0"/>
              <a:t>His Expert’s Voice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08540" y="4521600"/>
            <a:ext cx="7086600" cy="1800225"/>
          </a:xfrm>
        </p:spPr>
        <p:txBody>
          <a:bodyPr>
            <a:normAutofit/>
          </a:bodyPr>
          <a:lstStyle/>
          <a:p>
            <a:pPr algn="ctr"/>
            <a:r>
              <a:rPr lang="en-US" kern="0" dirty="0" err="1"/>
              <a:t>Gerd</a:t>
            </a:r>
            <a:r>
              <a:rPr lang="en-US" kern="0" dirty="0"/>
              <a:t> Heber</a:t>
            </a:r>
          </a:p>
          <a:p>
            <a:pPr algn="ctr"/>
            <a:r>
              <a:rPr lang="en-US" b="1" kern="0" dirty="0"/>
              <a:t>The HDF Group</a:t>
            </a:r>
          </a:p>
          <a:p>
            <a:pPr algn="ctr"/>
            <a:r>
              <a:rPr lang="en-US" kern="0" dirty="0"/>
              <a:t>Champaign Illinois USA</a:t>
            </a:r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25213" y="6229350"/>
            <a:ext cx="428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Co. contract number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NNG10HP02C</a:t>
            </a:r>
            <a:endParaRPr lang="en-US" dirty="0">
              <a:solidFill>
                <a:schemeClr val="bg1">
                  <a:lumMod val="75000"/>
                </a:schemeClr>
              </a:solidFill>
              <a:latin typeface="Helvetica Neue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33500" y="2476932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chemeClr val="bg1">
                    <a:lumMod val="75000"/>
                  </a:schemeClr>
                </a:solidFill>
                <a:latin typeface="Helvetica Neue"/>
                <a:ea typeface="+mn-ea"/>
                <a:cs typeface="Helvetica Neue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Helvetica Neue"/>
                <a:ea typeface="+mn-ea"/>
                <a:cs typeface="Helvetica Neue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Community Conventions and Expert Systems</a:t>
            </a:r>
            <a:endParaRPr lang="en-US" dirty="0"/>
          </a:p>
        </p:txBody>
      </p:sp>
      <p:pic>
        <p:nvPicPr>
          <p:cNvPr id="8" name="Picture 2" descr="C:\Users\Gerd\Desktop\His_Master's_Voi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116" y="3195006"/>
            <a:ext cx="1878072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Gerd\Desktop\clip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28" y="3248796"/>
            <a:ext cx="1147763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erd\Desktop\imag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1" y="3273766"/>
            <a:ext cx="5257792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7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>
          <a:xfrm>
            <a:off x="342900" y="990600"/>
            <a:ext cx="8458200" cy="5257800"/>
          </a:xfrm>
        </p:spPr>
        <p:txBody>
          <a:bodyPr/>
          <a:lstStyle/>
          <a:p>
            <a:r>
              <a:rPr lang="en-US" dirty="0" smtClean="0"/>
              <a:t>Expert Systems Recap</a:t>
            </a:r>
          </a:p>
          <a:p>
            <a:r>
              <a:rPr lang="en-US" dirty="0" smtClean="0"/>
              <a:t>Typical Example</a:t>
            </a:r>
          </a:p>
          <a:p>
            <a:r>
              <a:rPr lang="en-US" dirty="0" smtClean="0"/>
              <a:t>An Expert System-centric View of the HDF Product Designer (HPD)</a:t>
            </a:r>
          </a:p>
          <a:p>
            <a:r>
              <a:rPr lang="en-US" dirty="0" smtClean="0"/>
              <a:t>Status</a:t>
            </a:r>
          </a:p>
          <a:p>
            <a:r>
              <a:rPr lang="en-US" dirty="0" smtClean="0"/>
              <a:t>Work in Progress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7DB0D-018D-A04B-9A77-66E829A0D58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1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Conventions (Idealized)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14400"/>
            <a:ext cx="8458200" cy="53340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Century Schoolbook" panose="02040604050505020304" pitchFamily="18" charset="0"/>
              </a:rPr>
              <a:t>A </a:t>
            </a:r>
            <a:r>
              <a:rPr lang="en-US" sz="1800" strike="sngStrike" dirty="0">
                <a:latin typeface="Century Schoolbook" panose="02040604050505020304" pitchFamily="18" charset="0"/>
              </a:rPr>
              <a:t>data model</a:t>
            </a:r>
            <a:r>
              <a:rPr lang="en-US" sz="1800" dirty="0">
                <a:latin typeface="Century Schoolbook" panose="02040604050505020304" pitchFamily="18" charset="0"/>
              </a:rPr>
              <a:t> </a:t>
            </a:r>
            <a:r>
              <a:rPr lang="en-US" sz="1800" dirty="0" smtClean="0">
                <a:latin typeface="Century Schoolbook" panose="02040604050505020304" pitchFamily="18" charset="0"/>
              </a:rPr>
              <a:t>convention defines </a:t>
            </a:r>
            <a:r>
              <a:rPr lang="en-US" sz="1800" dirty="0">
                <a:latin typeface="Century Schoolbook" panose="02040604050505020304" pitchFamily="18" charset="0"/>
              </a:rPr>
              <a:t>the structure and intended meaning of </a:t>
            </a:r>
            <a:r>
              <a:rPr lang="en-US" sz="1800" dirty="0" smtClean="0">
                <a:latin typeface="Century Schoolbook" panose="02040604050505020304" pitchFamily="18" charset="0"/>
              </a:rPr>
              <a:t>data. However</a:t>
            </a:r>
            <a:r>
              <a:rPr lang="en-US" sz="1800" dirty="0">
                <a:latin typeface="Century Schoolbook" panose="02040604050505020304" pitchFamily="18" charset="0"/>
              </a:rPr>
              <a:t>, it should also be noted that a </a:t>
            </a:r>
            <a:r>
              <a:rPr lang="en-US" sz="1800" strike="sngStrike" dirty="0">
                <a:latin typeface="Century Schoolbook" panose="02040604050505020304" pitchFamily="18" charset="0"/>
              </a:rPr>
              <a:t>data model</a:t>
            </a:r>
            <a:r>
              <a:rPr lang="en-US" sz="1800" dirty="0">
                <a:latin typeface="Century Schoolbook" panose="02040604050505020304" pitchFamily="18" charset="0"/>
              </a:rPr>
              <a:t> </a:t>
            </a:r>
            <a:r>
              <a:rPr lang="en-US" sz="1800" dirty="0" smtClean="0">
                <a:latin typeface="Century Schoolbook" panose="02040604050505020304" pitchFamily="18" charset="0"/>
              </a:rPr>
              <a:t>convention is restrictive rather </a:t>
            </a:r>
            <a:r>
              <a:rPr lang="en-US" sz="1800" dirty="0">
                <a:latin typeface="Century Schoolbook" panose="02040604050505020304" pitchFamily="18" charset="0"/>
              </a:rPr>
              <a:t>than permissive</a:t>
            </a:r>
            <a:r>
              <a:rPr lang="en-US" sz="1800" dirty="0" smtClean="0">
                <a:latin typeface="Century Schoolbook" panose="020406040505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800" dirty="0" smtClean="0">
                <a:latin typeface="Century Schoolbook" panose="02040604050505020304" pitchFamily="18" charset="0"/>
              </a:rPr>
              <a:t>Let </a:t>
            </a:r>
            <a:r>
              <a:rPr lang="en-US" sz="1800" dirty="0">
                <a:latin typeface="Century Schoolbook" panose="02040604050505020304" pitchFamily="18" charset="0"/>
              </a:rPr>
              <a:t>me illustrate this with an old joke (well I’ve been telling it for a long time) about the differences between different European cultures. It goes like this:</a:t>
            </a:r>
          </a:p>
          <a:p>
            <a:pPr marL="0" indent="0">
              <a:buNone/>
            </a:pPr>
            <a:endParaRPr lang="en-US" sz="1800" i="1" dirty="0" smtClean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sz="1800" i="1" dirty="0" smtClean="0">
                <a:latin typeface="Century Schoolbook" panose="02040604050505020304" pitchFamily="18" charset="0"/>
              </a:rPr>
              <a:t>“</a:t>
            </a:r>
            <a:r>
              <a:rPr lang="en-US" sz="1800" i="1" dirty="0">
                <a:latin typeface="Century Schoolbook" panose="02040604050505020304" pitchFamily="18" charset="0"/>
              </a:rPr>
              <a:t>What is the difference between the British, the Germans, and the Italians?”</a:t>
            </a:r>
          </a:p>
          <a:p>
            <a:pPr marL="0" indent="0">
              <a:buNone/>
            </a:pPr>
            <a:endParaRPr lang="en-US" sz="1800" i="1" dirty="0" smtClean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sz="1800" i="1" dirty="0" smtClean="0">
                <a:latin typeface="Century Schoolbook" panose="02040604050505020304" pitchFamily="18" charset="0"/>
              </a:rPr>
              <a:t>“</a:t>
            </a:r>
            <a:r>
              <a:rPr lang="en-US" sz="1800" i="1" dirty="0">
                <a:latin typeface="Century Schoolbook" panose="02040604050505020304" pitchFamily="18" charset="0"/>
              </a:rPr>
              <a:t>I don’t know, what is the difference?”</a:t>
            </a:r>
          </a:p>
          <a:p>
            <a:pPr marL="0" indent="0">
              <a:buNone/>
            </a:pPr>
            <a:endParaRPr lang="en-US" sz="1800" i="1" dirty="0" smtClean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sz="1800" i="1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“</a:t>
            </a:r>
            <a:r>
              <a:rPr lang="en-US" sz="1800" i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Well, for the British it is allowed unless it is forbidden, for the Germans </a:t>
            </a:r>
            <a:r>
              <a:rPr lang="en-US" sz="1800" i="1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it is </a:t>
            </a:r>
            <a:r>
              <a:rPr lang="en-US" sz="1800" i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forbidden unless it is allowed, and for the Italians it is allowed </a:t>
            </a:r>
            <a:r>
              <a:rPr lang="en-US" sz="1800" i="1" dirty="0" smtClean="0">
                <a:solidFill>
                  <a:schemeClr val="accent1"/>
                </a:solidFill>
                <a:latin typeface="Century Schoolbook" panose="02040604050505020304" pitchFamily="18" charset="0"/>
              </a:rPr>
              <a:t>especially if </a:t>
            </a:r>
            <a:r>
              <a:rPr lang="en-US" sz="1800" i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it is forbidden.”</a:t>
            </a:r>
          </a:p>
          <a:p>
            <a:pPr marL="0" indent="0">
              <a:buNone/>
            </a:pPr>
            <a:endParaRPr lang="en-US" sz="1800" i="1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Century Schoolbook" panose="02040604050505020304" pitchFamily="18" charset="0"/>
              </a:rPr>
              <a:t>Well </a:t>
            </a:r>
            <a:r>
              <a:rPr lang="en-US" sz="1800" strike="sngStrike" dirty="0">
                <a:latin typeface="Century Schoolbook" panose="02040604050505020304" pitchFamily="18" charset="0"/>
              </a:rPr>
              <a:t>data models</a:t>
            </a:r>
            <a:r>
              <a:rPr lang="en-US" sz="1800" dirty="0">
                <a:latin typeface="Century Schoolbook" panose="02040604050505020304" pitchFamily="18" charset="0"/>
              </a:rPr>
              <a:t> </a:t>
            </a:r>
            <a:r>
              <a:rPr lang="en-US" sz="1800" dirty="0" smtClean="0">
                <a:latin typeface="Century Schoolbook" panose="02040604050505020304" pitchFamily="18" charset="0"/>
              </a:rPr>
              <a:t>conventions are </a:t>
            </a:r>
            <a:r>
              <a:rPr lang="en-US" sz="1800" dirty="0">
                <a:latin typeface="Century Schoolbook" panose="02040604050505020304" pitchFamily="18" charset="0"/>
              </a:rPr>
              <a:t>like the Germans. It is forbidden unless it is </a:t>
            </a:r>
            <a:r>
              <a:rPr lang="en-US" sz="1800" dirty="0" smtClean="0">
                <a:latin typeface="Century Schoolbook" panose="02040604050505020304" pitchFamily="18" charset="0"/>
              </a:rPr>
              <a:t>allowed. So </a:t>
            </a:r>
            <a:r>
              <a:rPr lang="en-US" sz="1800" dirty="0">
                <a:latin typeface="Century Schoolbook" panose="02040604050505020304" pitchFamily="18" charset="0"/>
              </a:rPr>
              <a:t>if you have not provided the necessary entity types, relationship types, </a:t>
            </a:r>
            <a:r>
              <a:rPr lang="en-US" sz="1800" dirty="0" smtClean="0">
                <a:latin typeface="Century Schoolbook" panose="02040604050505020304" pitchFamily="18" charset="0"/>
              </a:rPr>
              <a:t>and attributes</a:t>
            </a:r>
            <a:r>
              <a:rPr lang="en-US" sz="1800" dirty="0">
                <a:latin typeface="Century Schoolbook" panose="02040604050505020304" pitchFamily="18" charset="0"/>
              </a:rPr>
              <a:t>, then the data cannot be held.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6248400"/>
            <a:ext cx="72805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Source:</a:t>
            </a:r>
            <a:r>
              <a:rPr lang="en-US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i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Developing High Quality Data Models</a:t>
            </a:r>
            <a:r>
              <a:rPr lang="en-US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by Matthew West, Elsevier 2011.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8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Expert Systems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1026" name="Picture 2" descr="C:\Users\Gerd\Projects\CLIPS\docs\images\Expert_Syst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117" y="4407567"/>
            <a:ext cx="5005388" cy="213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596" y="947427"/>
            <a:ext cx="8996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accent1"/>
                </a:solidFill>
              </a:rPr>
              <a:t>“Smokey, this is not ‘Nam. This is bowling. There are RULES.” (W. </a:t>
            </a:r>
            <a:r>
              <a:rPr lang="en-US" sz="2000" i="1" dirty="0" err="1" smtClean="0">
                <a:solidFill>
                  <a:schemeClr val="accent1"/>
                </a:solidFill>
              </a:rPr>
              <a:t>Sobchak</a:t>
            </a:r>
            <a:r>
              <a:rPr lang="en-US" sz="2000" i="1" dirty="0" smtClean="0">
                <a:solidFill>
                  <a:schemeClr val="accent1"/>
                </a:solidFill>
              </a:rPr>
              <a:t>)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38200" y="1712494"/>
            <a:ext cx="1740006" cy="2406134"/>
            <a:chOff x="228600" y="1371600"/>
            <a:chExt cx="1740006" cy="2406134"/>
          </a:xfrm>
        </p:grpSpPr>
        <p:sp>
          <p:nvSpPr>
            <p:cNvPr id="7" name="TextBox 6"/>
            <p:cNvSpPr txBox="1"/>
            <p:nvPr/>
          </p:nvSpPr>
          <p:spPr>
            <a:xfrm>
              <a:off x="228600" y="1371600"/>
              <a:ext cx="17363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(IF &lt;LHS&gt;</a:t>
              </a:r>
            </a:p>
            <a:p>
              <a:r>
                <a:rPr lang="en-US" sz="20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=&gt;</a:t>
              </a:r>
            </a:p>
            <a:p>
              <a:r>
                <a:rPr lang="en-US" sz="20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THEN &lt;RHS&gt;)</a:t>
              </a:r>
              <a:endParaRPr lang="en-US" sz="20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2233" y="2762071"/>
              <a:ext cx="17363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(&lt;pattern&gt;*</a:t>
              </a:r>
            </a:p>
            <a:p>
              <a:r>
                <a:rPr lang="en-US" sz="20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=&gt;</a:t>
              </a:r>
            </a:p>
            <a:p>
              <a:r>
                <a:rPr lang="en-US" sz="20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&lt;action&gt;*)</a:t>
              </a:r>
              <a:endParaRPr lang="en-US" sz="20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562600" y="1432679"/>
            <a:ext cx="350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Rule: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Red_light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 light is 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red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stop</a:t>
            </a:r>
          </a:p>
          <a:p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Rule: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Green_light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 light is </a:t>
            </a:r>
            <a:r>
              <a:rPr lang="en-US" sz="18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green</a:t>
            </a:r>
            <a:endParaRPr lang="en-US" sz="1800" dirty="0">
              <a:solidFill>
                <a:schemeClr val="accent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go</a:t>
            </a:r>
          </a:p>
        </p:txBody>
      </p:sp>
      <p:pic>
        <p:nvPicPr>
          <p:cNvPr id="12" name="Picture 3" descr="C:\Users\Gerd\Desktop\clip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2" y="4292413"/>
            <a:ext cx="2006623" cy="232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579" y="4572000"/>
            <a:ext cx="1246503" cy="121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spWorks log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5"/>
          <a:stretch/>
        </p:blipFill>
        <p:spPr bwMode="auto">
          <a:xfrm>
            <a:off x="6890084" y="5998457"/>
            <a:ext cx="1944335" cy="54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ecx.images-amazon.com/images/I/41bbHuRdHQL._SX258_BO1,204,203,200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995" y="2867213"/>
            <a:ext cx="901632" cy="112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0" descr="Image result for rete algorit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5" name="Picture 11" descr="C:\Users\Gerd\Desktop\re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36" y="1600199"/>
            <a:ext cx="1114425" cy="102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47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Conway’s Game of Life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3048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cell adjacent to exactly 2 or 3 other living cells continues to live.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Any living cell adjacent to less than 2 or greater than 3 other living cells will die.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Any dead cell adjacent to 3 other living cells comes to life.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461601"/>
              </p:ext>
            </p:extLst>
          </p:nvPr>
        </p:nvGraphicFramePr>
        <p:xfrm>
          <a:off x="914400" y="4343400"/>
          <a:ext cx="1828800" cy="182880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5760"/>
                <a:gridCol w="365760"/>
                <a:gridCol w="365760"/>
                <a:gridCol w="365760"/>
                <a:gridCol w="36576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37553"/>
              </p:ext>
            </p:extLst>
          </p:nvPr>
        </p:nvGraphicFramePr>
        <p:xfrm>
          <a:off x="6400800" y="4343400"/>
          <a:ext cx="1828800" cy="182880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5760"/>
                <a:gridCol w="365760"/>
                <a:gridCol w="365760"/>
                <a:gridCol w="365760"/>
                <a:gridCol w="36576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Right Arrow 8"/>
          <p:cNvSpPr/>
          <p:nvPr/>
        </p:nvSpPr>
        <p:spPr bwMode="auto">
          <a:xfrm>
            <a:off x="3657600" y="5105400"/>
            <a:ext cx="1828800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617776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Gen. N</a:t>
            </a:r>
            <a:endParaRPr lang="en-US" sz="1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0" y="6181476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Gen. N+1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50888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Gerd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02369"/>
            <a:ext cx="174660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(CLIPS Syntax)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47119" y="914400"/>
            <a:ext cx="49968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deffacts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control-information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(phase assessment)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(phase-after assessment death)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(phase-after death birth)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(phase-after birth relaxation)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(phase-after relaxation assessment))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743200"/>
            <a:ext cx="52501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deftemplate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cell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“A live cell”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(slot row (</a:t>
            </a:r>
            <a:r>
              <a:rPr lang="en-US" sz="18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INTEGER) (</a:t>
            </a:r>
            <a:r>
              <a:rPr lang="en-US" sz="18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0 4))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(slot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col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(type INTEGER) (range 0 4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399" y="4044077"/>
            <a:ext cx="74464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defrule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deaths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“Living cells with live neighbor count </a:t>
            </a:r>
            <a:r>
              <a:rPr lang="en-US" sz="1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&lt;2 or &gt;3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die”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(phase death)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?cell &lt;- (cell (row ?row) (col ?col))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?count &lt;- (live-neighbor-count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(row ?row) (col ?col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</a:t>
            </a:r>
            <a:r>
              <a:rPr lang="en-US" sz="1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1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?</a:t>
            </a:r>
            <a:r>
              <a:rPr lang="en-US" sz="18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1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&amp;~2&amp;~3)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=&gt;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(printout t “Deleting cell [” ?row “,” ?col “]”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crlf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(retract ?cell))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7936" y="1652336"/>
            <a:ext cx="2459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Segoe Script" panose="020B0504020000000003" pitchFamily="34" charset="0"/>
              </a:rPr>
              <a:t>Ordered Facts -&gt;</a:t>
            </a:r>
            <a:endParaRPr lang="en-US" sz="2000" b="1" dirty="0">
              <a:latin typeface="Segoe Script" panose="020B05040200000000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00869" y="3089938"/>
            <a:ext cx="2502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Segoe Script" panose="020B0504020000000003" pitchFamily="34" charset="0"/>
              </a:rPr>
              <a:t>&lt;- Fact Template</a:t>
            </a:r>
            <a:endParaRPr lang="en-US" sz="2000" b="1" dirty="0">
              <a:latin typeface="Segoe Script" panose="020B05040200000000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4876800"/>
            <a:ext cx="1268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Segoe Script" panose="020B0504020000000003" pitchFamily="34" charset="0"/>
              </a:rPr>
              <a:t>Rule -&gt;</a:t>
            </a:r>
            <a:endParaRPr lang="en-US" sz="2000" b="1" dirty="0">
              <a:latin typeface="Segoe Script" panose="020B05040200000000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-76200" y="2667000"/>
            <a:ext cx="932459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-76200" y="4010526"/>
            <a:ext cx="932459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361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928" y="457198"/>
            <a:ext cx="8410072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Convention Knowledge Organization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52400" y="2492007"/>
            <a:ext cx="7959725" cy="4081245"/>
            <a:chOff x="568325" y="2395755"/>
            <a:chExt cx="7959725" cy="4081245"/>
          </a:xfrm>
        </p:grpSpPr>
        <p:pic>
          <p:nvPicPr>
            <p:cNvPr id="2050" name="Picture 2" descr="C:\Users\Gerd\Projects\CLIPS\docs\images\HDF_Convention_Template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22" b="8068"/>
            <a:stretch/>
          </p:blipFill>
          <p:spPr bwMode="auto">
            <a:xfrm>
              <a:off x="568325" y="2395755"/>
              <a:ext cx="7959725" cy="4081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421127" y="4354249"/>
              <a:ext cx="9028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rgbClr val="FF0000"/>
                  </a:solidFill>
                </a:rPr>
                <a:t>HPD</a:t>
              </a:r>
            </a:p>
            <a:p>
              <a:pPr algn="ctr"/>
              <a:r>
                <a:rPr lang="en-US" sz="1800" dirty="0" smtClean="0">
                  <a:solidFill>
                    <a:srgbClr val="FF0000"/>
                  </a:solidFill>
                </a:rPr>
                <a:t>Design</a:t>
              </a:r>
            </a:p>
            <a:p>
              <a:pPr algn="ctr"/>
              <a:r>
                <a:rPr lang="en-US" sz="1800" dirty="0" smtClean="0">
                  <a:solidFill>
                    <a:srgbClr val="FF0000"/>
                  </a:solidFill>
                </a:rPr>
                <a:t>Cycle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52" name="Picture 4" descr="C:\Users\Gerd\Desktop\HDF_Convention_Templa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139" y="926431"/>
            <a:ext cx="3605819" cy="221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eft-Up Arrow 8"/>
          <p:cNvSpPr/>
          <p:nvPr/>
        </p:nvSpPr>
        <p:spPr bwMode="auto">
          <a:xfrm rot="10800000">
            <a:off x="4062662" y="1143001"/>
            <a:ext cx="2133599" cy="990600"/>
          </a:xfrm>
          <a:prstGeom prst="lef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7528" y="8382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</a:rPr>
              <a:t>Interop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838" y="6257363"/>
            <a:ext cx="2044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Segoe Script" panose="020B0504020000000003" pitchFamily="34" charset="0"/>
              </a:rPr>
              <a:t>Convention 1</a:t>
            </a:r>
            <a:endParaRPr lang="en-US" sz="2000" b="1" dirty="0">
              <a:latin typeface="Segoe Script" panose="020B05040200000000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71747" y="838200"/>
            <a:ext cx="1672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Segoe Script" panose="020B0504020000000003" pitchFamily="34" charset="0"/>
              </a:rPr>
              <a:t>Convention 2</a:t>
            </a:r>
            <a:endParaRPr lang="en-US" sz="1600" b="1" dirty="0">
              <a:latin typeface="Segoe Script" panose="020B0504020000000003" pitchFamily="34" charset="0"/>
            </a:endParaRPr>
          </a:p>
        </p:txBody>
      </p:sp>
      <p:sp>
        <p:nvSpPr>
          <p:cNvPr id="11" name="AutoShape 6" descr="https://encrypted-tbn2.gstatic.com/images?q=tbn:ANd9GcTmf-TKs9krn3A6nyaHx3NVGNR_fNFImB8ZqVvIzyY56dYmqQlLJ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 descr="C:\Users\Gerd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06" y="1436768"/>
            <a:ext cx="1981201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81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152400"/>
            <a:ext cx="8089233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HPD: Expert System-Centric 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3074" name="Picture 2" descr="C:\Users\Gerd\Projects\CLIPS\docs\images\Convention_Expe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25" y="1347537"/>
            <a:ext cx="9169725" cy="469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90800" y="4267200"/>
            <a:ext cx="15311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MVC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0570" y="1042737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</a:rPr>
              <a:t>CLIPS rules and fact templates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p</a:t>
            </a:r>
            <a:r>
              <a:rPr lang="en-US" sz="2000" dirty="0" smtClean="0">
                <a:solidFill>
                  <a:schemeClr val="accent2"/>
                </a:solidFill>
              </a:rPr>
              <a:t>rovided by domain expert(s)</a:t>
            </a:r>
            <a:endParaRPr lang="en-US" sz="2000" dirty="0">
              <a:solidFill>
                <a:schemeClr val="accent2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5105400" y="1420743"/>
            <a:ext cx="525379" cy="2827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1" name="Picture 3" descr="C:\Users\Gerd\Desktop\clip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743200"/>
            <a:ext cx="394929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Gerd\Desktop\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564" y="3886200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9942" y="6172200"/>
            <a:ext cx="4279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(MVC: Model-View-Controller pattern)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9332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Gerd\Desktop\Captur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812" y="949598"/>
            <a:ext cx="2890960" cy="247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Status and Challenges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4748" y="990600"/>
            <a:ext cx="8458200" cy="5600700"/>
          </a:xfrm>
        </p:spPr>
        <p:txBody>
          <a:bodyPr>
            <a:normAutofit/>
          </a:bodyPr>
          <a:lstStyle/>
          <a:p>
            <a:r>
              <a:rPr lang="en-US" dirty="0" smtClean="0"/>
              <a:t>Conventions in HPD:</a:t>
            </a:r>
          </a:p>
          <a:p>
            <a:pPr lvl="1"/>
            <a:r>
              <a:rPr lang="en-US" dirty="0" smtClean="0"/>
              <a:t>HDF-EOS w/ ACCD</a:t>
            </a:r>
          </a:p>
          <a:p>
            <a:pPr lvl="1"/>
            <a:r>
              <a:rPr lang="en-US" dirty="0" smtClean="0"/>
              <a:t>NUG w/ ACCD</a:t>
            </a:r>
          </a:p>
          <a:p>
            <a:pPr lvl="1"/>
            <a:r>
              <a:rPr lang="en-US" dirty="0" smtClean="0"/>
              <a:t>CF</a:t>
            </a:r>
            <a:r>
              <a:rPr lang="en-US" dirty="0"/>
              <a:t> </a:t>
            </a:r>
            <a:r>
              <a:rPr lang="en-US" dirty="0" smtClean="0"/>
              <a:t>w/ ACDD</a:t>
            </a:r>
          </a:p>
          <a:p>
            <a:pPr lvl="1"/>
            <a:r>
              <a:rPr lang="en-US" dirty="0" smtClean="0"/>
              <a:t>Custom (experimental)</a:t>
            </a:r>
          </a:p>
          <a:p>
            <a:r>
              <a:rPr lang="en-US" dirty="0" smtClean="0"/>
              <a:t>CLIPS integration with a Python-based HPD client via </a:t>
            </a:r>
            <a:r>
              <a:rPr lang="en-US" dirty="0" err="1" smtClean="0"/>
              <a:t>PyCLIPS</a:t>
            </a:r>
            <a:r>
              <a:rPr lang="en-US" dirty="0" smtClean="0"/>
              <a:t> (unmaintained!)</a:t>
            </a:r>
          </a:p>
          <a:p>
            <a:r>
              <a:rPr lang="en-US" dirty="0" smtClean="0"/>
              <a:t>State management (UI, design, facts)</a:t>
            </a:r>
          </a:p>
          <a:p>
            <a:r>
              <a:rPr lang="en-US" dirty="0" smtClean="0"/>
              <a:t>The Expert System development process is different from traditional SW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pic>
        <p:nvPicPr>
          <p:cNvPr id="2051" name="Picture 3" descr="C:\Users\Gerd\Desktop\Captur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608" y="1755686"/>
            <a:ext cx="2807368" cy="43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 bwMode="auto">
          <a:xfrm>
            <a:off x="6561225" y="2225321"/>
            <a:ext cx="1107846" cy="1055445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2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 in Progress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3657600"/>
          </a:xfrm>
        </p:spPr>
        <p:txBody>
          <a:bodyPr/>
          <a:lstStyle/>
          <a:p>
            <a:r>
              <a:rPr lang="en-US" dirty="0" smtClean="0"/>
              <a:t>Documentation</a:t>
            </a:r>
          </a:p>
          <a:p>
            <a:pPr lvl="1"/>
            <a:r>
              <a:rPr lang="en-US" i="1" dirty="0" smtClean="0"/>
              <a:t>HPD Convention Author’s Guide</a:t>
            </a:r>
          </a:p>
          <a:p>
            <a:pPr lvl="1"/>
            <a:r>
              <a:rPr lang="en-US" i="1" dirty="0" smtClean="0"/>
              <a:t>HPD Conventions Cookbook</a:t>
            </a:r>
          </a:p>
          <a:p>
            <a:r>
              <a:rPr lang="en-US" dirty="0" smtClean="0"/>
              <a:t>Exploring new conventions</a:t>
            </a:r>
          </a:p>
          <a:p>
            <a:r>
              <a:rPr lang="en-US" dirty="0" smtClean="0"/>
              <a:t>Improving the development process</a:t>
            </a:r>
          </a:p>
          <a:p>
            <a:r>
              <a:rPr lang="en-US" dirty="0" smtClean="0"/>
              <a:t>Weighing technology options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4E36-00C6-1145-B427-1A185CE8670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14 – 17, 2015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972889"/>
              </p:ext>
            </p:extLst>
          </p:nvPr>
        </p:nvGraphicFramePr>
        <p:xfrm>
          <a:off x="381000" y="1630680"/>
          <a:ext cx="8458200" cy="3779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1600"/>
                <a:gridCol w="7086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[Book1]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J.C. </a:t>
                      </a:r>
                      <a:r>
                        <a:rPr lang="en-US" dirty="0" err="1" smtClean="0"/>
                        <a:t>Giarratano</a:t>
                      </a:r>
                      <a:r>
                        <a:rPr lang="en-US" dirty="0" smtClean="0"/>
                        <a:t> and G.D. Riley: </a:t>
                      </a:r>
                      <a:r>
                        <a:rPr lang="en-US" i="1" dirty="0" smtClean="0"/>
                        <a:t>Expert Systems: Principles and Programming</a:t>
                      </a:r>
                      <a:r>
                        <a:rPr lang="en-US" dirty="0" smtClean="0"/>
                        <a:t>, Fourth Edition, Course Technology,</a:t>
                      </a:r>
                      <a:r>
                        <a:rPr lang="en-US" baseline="0" dirty="0" smtClean="0"/>
                        <a:t> 2004.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[Book2]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C. </a:t>
                      </a:r>
                      <a:r>
                        <a:rPr lang="en-US" dirty="0" err="1" smtClean="0"/>
                        <a:t>Nikolopoulos</a:t>
                      </a:r>
                      <a:r>
                        <a:rPr lang="en-US" dirty="0" smtClean="0"/>
                        <a:t>: </a:t>
                      </a:r>
                      <a:r>
                        <a:rPr lang="en-US" i="1" dirty="0" smtClean="0"/>
                        <a:t>Expert Systems</a:t>
                      </a:r>
                      <a:r>
                        <a:rPr lang="en-US" dirty="0" smtClean="0"/>
                        <a:t>, Marcel Dekker, 1997.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[CLIPS]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2"/>
                        </a:rPr>
                        <a:t>http://clipsrules.sourceforge.net/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[Forgy1982]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Charles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Forgy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(1982). "Rete: A Fast Algorithm for the Many Pattern/Many Object Pattern Match Problem". </a:t>
                      </a:r>
                      <a:r>
                        <a:rPr lang="en-US" sz="18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Artificial Intelligence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17–37.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doi:10.1016/0004-3702(82)90020-0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[Jess]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4"/>
                        </a:rPr>
                        <a:t>http://herzberg.ca.sandia.gov/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[Lisa]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5"/>
                        </a:rPr>
                        <a:t>http://lisa.sourceforge.net/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</a:t>
                      </a:r>
                      <a:r>
                        <a:rPr lang="en-US" b="1" dirty="0" err="1" smtClean="0"/>
                        <a:t>LispWorks</a:t>
                      </a:r>
                      <a:r>
                        <a:rPr lang="en-US" b="1" dirty="0" smtClean="0"/>
                        <a:t>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6"/>
                        </a:rPr>
                        <a:t>http://www.lispworks.com/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[</a:t>
                      </a:r>
                      <a:r>
                        <a:rPr lang="en-US" b="1" dirty="0" err="1" smtClean="0"/>
                        <a:t>PyCLIPS</a:t>
                      </a:r>
                      <a:r>
                        <a:rPr lang="en-US" b="1" dirty="0" smtClean="0"/>
                        <a:t>]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7"/>
                        </a:rPr>
                        <a:t>http://pyclips.sourceforge.net/web/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2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66944" y="2967335"/>
            <a:ext cx="4410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21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NNG10HP02C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18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2051</TotalTime>
  <Words>817</Words>
  <Application>Microsoft Office PowerPoint</Application>
  <PresentationFormat>On-screen Show (4:3)</PresentationFormat>
  <Paragraphs>155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EOSDIS-EED</vt:lpstr>
      <vt:lpstr>His Expert’s Voice</vt:lpstr>
      <vt:lpstr>Outline</vt:lpstr>
      <vt:lpstr>Conventions (Idealized)</vt:lpstr>
      <vt:lpstr>Expert Systems</vt:lpstr>
      <vt:lpstr>Conway’s Game of Life</vt:lpstr>
      <vt:lpstr>Example (CLIPS Syntax)</vt:lpstr>
      <vt:lpstr>Convention Knowledge Organization</vt:lpstr>
      <vt:lpstr>HPD: Expert System-Centric View</vt:lpstr>
      <vt:lpstr>Status and Challenges</vt:lpstr>
      <vt:lpstr>Work in Progress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Hyo-Kyung (Joe) Lee</cp:lastModifiedBy>
  <cp:revision>223</cp:revision>
  <dcterms:modified xsi:type="dcterms:W3CDTF">2015-08-04T14:34:12Z</dcterms:modified>
</cp:coreProperties>
</file>