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17"/>
  </p:notesMasterIdLst>
  <p:sldIdLst>
    <p:sldId id="327" r:id="rId2"/>
    <p:sldId id="328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9" r:id="rId15"/>
    <p:sldId id="312" r:id="rId1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7096" autoAdjust="0"/>
  </p:normalViewPr>
  <p:slideViewPr>
    <p:cSldViewPr snapToGrid="0" snapToObjects="1">
      <p:cViewPr>
        <p:scale>
          <a:sx n="78" d="100"/>
          <a:sy n="78" d="100"/>
        </p:scale>
        <p:origin x="-1146" y="216"/>
      </p:cViewPr>
      <p:guideLst>
        <p:guide orient="horz" pos="398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31">
    <p:pos x="6000" y="0"/>
    <p:text>Presenter: Definitely Brett :-p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58202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629399"/>
            <a:ext cx="762000" cy="26181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1053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380999" y="6591300"/>
            <a:ext cx="163341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July 14 – 17, 2015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DM_PPT_NP_v01</a:t>
            </a:r>
            <a:endParaRPr lang="en" sz="600" baseline="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0763" y="6683301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SESIP_0715_GH2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  <p:sldLayoutId id="2147483663" r:id="rId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dfgroup.org/wp/2015/04/putting-some-spark-into-hdf-eos/" TargetMode="External"/><Relationship Id="rId2" Type="http://schemas.openxmlformats.org/officeDocument/2006/relationships/hyperlink" Target="https://www.hdfgroup.org/pubs/papers/Big_HDF_FAQs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6kFWaw5s0pA" TargetMode="External"/><Relationship Id="rId5" Type="http://schemas.openxmlformats.org/officeDocument/2006/relationships/hyperlink" Target="https://spark.apache.org/" TargetMode="External"/><Relationship Id="rId4" Type="http://schemas.openxmlformats.org/officeDocument/2006/relationships/hyperlink" Target="http://www.cs.berkeley.edu/~matei/papers/2011/tr_spark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Putting some             into HDF5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714750"/>
            <a:ext cx="7086600" cy="1800225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Gerd</a:t>
            </a:r>
            <a:r>
              <a:rPr lang="en-US" dirty="0"/>
              <a:t> Heber &amp; Joe Lee</a:t>
            </a:r>
          </a:p>
          <a:p>
            <a:pPr algn="ctr"/>
            <a:r>
              <a:rPr lang="en-US" b="1" dirty="0"/>
              <a:t>The HDF Group</a:t>
            </a:r>
          </a:p>
          <a:p>
            <a:pPr algn="ctr"/>
            <a:r>
              <a:rPr lang="en-US" dirty="0"/>
              <a:t>Champaign Illinois USA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25213" y="6123475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NNG10HP02C</a:t>
            </a:r>
            <a:endParaRPr lang="en-US" dirty="0">
              <a:solidFill>
                <a:schemeClr val="bg1">
                  <a:lumMod val="75000"/>
                </a:schemeClr>
              </a:solidFill>
              <a:latin typeface="Helvetica Neue"/>
            </a:endParaRPr>
          </a:p>
        </p:txBody>
      </p:sp>
      <p:pic>
        <p:nvPicPr>
          <p:cNvPr id="7" name="Picture 3" descr="C:\Users\Gerd\Desktop\Spark-logo-192x100p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8" y="2210200"/>
            <a:ext cx="1828801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04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Gerd\Desktop\Big HD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798" y="250922"/>
            <a:ext cx="7670202" cy="593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742278" y="2766246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The Return   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5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“The Big Schism”</a:t>
            </a:r>
          </a:p>
          <a:p>
            <a:r>
              <a:rPr lang="en-US" dirty="0" smtClean="0"/>
              <a:t> A Shiny New Engine</a:t>
            </a:r>
          </a:p>
          <a:p>
            <a:r>
              <a:rPr lang="en-US" dirty="0" smtClean="0"/>
              <a:t>Getting off the Ground</a:t>
            </a:r>
          </a:p>
          <a:p>
            <a:r>
              <a:rPr lang="en-US" dirty="0" smtClean="0"/>
              <a:t>Future Work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7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“The Big Schism”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1828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An HDF5 file is a </a:t>
            </a:r>
            <a:r>
              <a:rPr lang="en-US" i="1" dirty="0" smtClean="0">
                <a:solidFill>
                  <a:schemeClr val="accent1"/>
                </a:solidFill>
              </a:rPr>
              <a:t>Smart Data Container</a:t>
            </a:r>
          </a:p>
          <a:p>
            <a:r>
              <a:rPr lang="en-US" dirty="0" smtClean="0"/>
              <a:t>“This is what happens, Larry, when you copy an HDF5 file into HDFS!” (Walter </a:t>
            </a:r>
            <a:r>
              <a:rPr lang="en-US" dirty="0" err="1" smtClean="0"/>
              <a:t>Sobchak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1026" name="Picture 2" descr="B:\Dropbox\HDF5\Big HDF\bak\Smart Contain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67525"/>
            <a:ext cx="3824386" cy="311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erd\Desktop\Smart Contain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55044"/>
            <a:ext cx="3828367" cy="31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9254" y="6139934"/>
            <a:ext cx="39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u="sng" dirty="0" smtClean="0"/>
              <a:t>Natural Habitat:</a:t>
            </a:r>
            <a:r>
              <a:rPr lang="en-US" sz="1800" dirty="0" smtClean="0"/>
              <a:t> Traditional File System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4636168" y="6139934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 smtClean="0"/>
              <a:t>Block Store:</a:t>
            </a:r>
            <a:r>
              <a:rPr lang="en-US" sz="1800" dirty="0" smtClean="0"/>
              <a:t> Hadoop “File System” (HDFS)</a:t>
            </a:r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3455074" y="4486870"/>
            <a:ext cx="2031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Ouch!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9" name="Picture 5" descr="C:\Users\Gerd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548" y="3177085"/>
            <a:ext cx="1351973" cy="13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19798382">
            <a:off x="6460836" y="4948112"/>
            <a:ext cx="2197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Don’t mess with HDF5!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031" name="Picture 7" descr="C:\Users\Gerd\Desktop\6356938644488566691013182599_grumpy-ca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5257800"/>
            <a:ext cx="9747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16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10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Ask questions:</a:t>
            </a:r>
          </a:p>
          <a:p>
            <a:pPr lvl="1"/>
            <a:r>
              <a:rPr lang="en-US" dirty="0"/>
              <a:t>Who want’s </a:t>
            </a:r>
            <a:r>
              <a:rPr lang="en-US" dirty="0" smtClean="0"/>
              <a:t>HDF5 files in Hadoop? (</a:t>
            </a:r>
            <a:r>
              <a:rPr lang="en-US" i="1" dirty="0" smtClean="0"/>
              <a:t>volatile</a:t>
            </a:r>
            <a:r>
              <a:rPr lang="en-US" dirty="0" smtClean="0"/>
              <a:t>)</a:t>
            </a:r>
            <a:endParaRPr lang="en-US" dirty="0"/>
          </a:p>
          <a:p>
            <a:pPr lvl="2"/>
            <a:r>
              <a:rPr lang="en-US" dirty="0"/>
              <a:t>Who wants to program </a:t>
            </a:r>
            <a:r>
              <a:rPr lang="en-US" dirty="0" err="1"/>
              <a:t>MapReduce</a:t>
            </a:r>
            <a:r>
              <a:rPr lang="en-US" dirty="0"/>
              <a:t>? (</a:t>
            </a:r>
            <a:r>
              <a:rPr lang="en-US" i="1" dirty="0"/>
              <a:t>nobody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How big are your HDF5 files? (</a:t>
            </a:r>
            <a:r>
              <a:rPr lang="en-US" i="1" dirty="0"/>
              <a:t>l</a:t>
            </a:r>
            <a:r>
              <a:rPr lang="en-US" i="1" dirty="0" smtClean="0"/>
              <a:t>ong tailed </a:t>
            </a:r>
            <a:r>
              <a:rPr lang="en-US" i="1" dirty="0" err="1" smtClean="0"/>
              <a:t>distrib</a:t>
            </a:r>
            <a:r>
              <a:rPr lang="en-US" i="1" dirty="0" smtClean="0"/>
              <a:t>.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No size (solution) fits all...</a:t>
            </a:r>
          </a:p>
          <a:p>
            <a:r>
              <a:rPr lang="en-US" dirty="0" smtClean="0"/>
              <a:t>Do experiments:</a:t>
            </a:r>
          </a:p>
          <a:p>
            <a:pPr lvl="1"/>
            <a:r>
              <a:rPr lang="en-US" dirty="0" smtClean="0"/>
              <a:t>Reverse-engineer the format (</a:t>
            </a:r>
            <a:r>
              <a:rPr lang="en-US" i="1" dirty="0" smtClean="0"/>
              <a:t>students, weirdos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In-core processing (</a:t>
            </a:r>
            <a:r>
              <a:rPr lang="en-US" i="1" dirty="0" smtClean="0"/>
              <a:t>fiddly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Convert to Avro (</a:t>
            </a:r>
            <a:r>
              <a:rPr lang="en-US" i="1" dirty="0" smtClean="0"/>
              <a:t>some success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Sit tight and wait for something better!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7" name="Picture 3" descr="C:\Users\Gerd\Desktop\Spark-logo-192x100p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5626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2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Spark Concepts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1371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Formally, an </a:t>
            </a:r>
            <a:r>
              <a:rPr lang="en-US" sz="2400" b="1" dirty="0">
                <a:solidFill>
                  <a:schemeClr val="accent2"/>
                </a:solidFill>
              </a:rPr>
              <a:t>RDD</a:t>
            </a:r>
            <a:r>
              <a:rPr lang="en-US" sz="2400" dirty="0"/>
              <a:t> is a read-only, partitioned collection of records. RDDs can be only created through deterministic operations on either (1) a dataset in stable storage or (2) other existing RDDs.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2050" name="Picture 2" descr="C:\Users\Gerd\Desktop\Captur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7874"/>
            <a:ext cx="9067800" cy="425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70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Gerd\Desktop\Capture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r="1525"/>
          <a:stretch/>
        </p:blipFill>
        <p:spPr bwMode="auto">
          <a:xfrm rot="1132821">
            <a:off x="4361619" y="1471862"/>
            <a:ext cx="4798423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Great about Spark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0684" y="1006642"/>
            <a:ext cx="4824664" cy="206542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Refreshingly abstract</a:t>
            </a:r>
          </a:p>
          <a:p>
            <a:r>
              <a:rPr lang="en-US" dirty="0" smtClean="0"/>
              <a:t>Supports Python</a:t>
            </a:r>
          </a:p>
          <a:p>
            <a:r>
              <a:rPr lang="en-US" dirty="0" smtClean="0"/>
              <a:t>Typically runs in RAM</a:t>
            </a:r>
          </a:p>
          <a:p>
            <a:r>
              <a:rPr lang="en-US" dirty="0" smtClean="0"/>
              <a:t>Has batteries included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3074" name="Picture 2" descr="C:\Users\Gerd\Desktop\Captur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67" y="3314700"/>
            <a:ext cx="5076825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Gerd\Desktop\thinkpad_x230_tabl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3840747"/>
            <a:ext cx="21590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165285" y="4334470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6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8916" y="1118935"/>
            <a:ext cx="8458200" cy="5025189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GSSTF_NCEP.3</a:t>
            </a:r>
            <a:r>
              <a:rPr lang="en-US" dirty="0"/>
              <a:t> </a:t>
            </a:r>
            <a:r>
              <a:rPr lang="en-US" dirty="0" smtClean="0"/>
              <a:t>collection 7/1/1987 </a:t>
            </a:r>
            <a:r>
              <a:rPr lang="en-US" dirty="0"/>
              <a:t>to </a:t>
            </a:r>
            <a:r>
              <a:rPr lang="en-US" dirty="0" smtClean="0"/>
              <a:t>12/31/2008</a:t>
            </a:r>
          </a:p>
          <a:p>
            <a:r>
              <a:rPr lang="en-US" dirty="0" smtClean="0"/>
              <a:t>7,850 HDF-EOS5 files, 16 MB per file,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~120 GB total</a:t>
            </a:r>
          </a:p>
          <a:p>
            <a:r>
              <a:rPr lang="en-US" dirty="0" smtClean="0"/>
              <a:t>4 variables on daily 1440x720 grid</a:t>
            </a:r>
          </a:p>
          <a:p>
            <a:pPr lvl="1"/>
            <a:r>
              <a:rPr lang="en-US" dirty="0" smtClean="0"/>
              <a:t>Sea </a:t>
            </a:r>
            <a:r>
              <a:rPr lang="en-US" dirty="0"/>
              <a:t>level </a:t>
            </a:r>
            <a:r>
              <a:rPr lang="en-US" dirty="0" smtClean="0"/>
              <a:t>pressure </a:t>
            </a:r>
            <a:r>
              <a:rPr lang="en-US" dirty="0"/>
              <a:t>(</a:t>
            </a:r>
            <a:r>
              <a:rPr lang="en-US" dirty="0" err="1" smtClean="0"/>
              <a:t>hPa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2m </a:t>
            </a:r>
            <a:r>
              <a:rPr lang="en-US" dirty="0"/>
              <a:t>air </a:t>
            </a:r>
            <a:r>
              <a:rPr lang="en-US" dirty="0" smtClean="0"/>
              <a:t>temperature </a:t>
            </a:r>
            <a:r>
              <a:rPr lang="en-US" dirty="0"/>
              <a:t>(C)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ea </a:t>
            </a:r>
            <a:r>
              <a:rPr lang="en-US" dirty="0"/>
              <a:t>surface skin </a:t>
            </a:r>
            <a:r>
              <a:rPr lang="en-US" dirty="0" smtClean="0"/>
              <a:t>temperature </a:t>
            </a:r>
            <a:r>
              <a:rPr lang="en-US" dirty="0"/>
              <a:t>(C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ea </a:t>
            </a:r>
            <a:r>
              <a:rPr lang="en-US" dirty="0"/>
              <a:t>surface saturation </a:t>
            </a:r>
            <a:r>
              <a:rPr lang="en-US" dirty="0" smtClean="0"/>
              <a:t>humidity </a:t>
            </a:r>
            <a:r>
              <a:rPr lang="en-US" dirty="0"/>
              <a:t>(g/kg</a:t>
            </a:r>
            <a:r>
              <a:rPr lang="en-US" dirty="0" smtClean="0"/>
              <a:t>)</a:t>
            </a:r>
          </a:p>
          <a:p>
            <a:r>
              <a:rPr lang="en-US" dirty="0"/>
              <a:t>Lenovo ThinkPad </a:t>
            </a:r>
            <a:r>
              <a:rPr lang="en-US" dirty="0" smtClean="0"/>
              <a:t>X230T</a:t>
            </a:r>
          </a:p>
          <a:p>
            <a:pPr lvl="1"/>
            <a:r>
              <a:rPr lang="en-US" dirty="0"/>
              <a:t>Intel Core i5-3320M (2 cores, 4 threads), 8GB of RAM, Samsung SSD 840 Pro</a:t>
            </a:r>
          </a:p>
          <a:p>
            <a:pPr lvl="1"/>
            <a:r>
              <a:rPr lang="en-US" dirty="0"/>
              <a:t>Windows 8.1 (64-bit), Apache Spark </a:t>
            </a:r>
            <a:r>
              <a:rPr lang="en-US" dirty="0" smtClean="0"/>
              <a:t>1.3.0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2050" name="Picture 2" descr="C:\Users\Gerd\Desktop\Capture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49" y="2189748"/>
            <a:ext cx="3001538" cy="16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40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off </a:t>
            </a:r>
            <a:r>
              <a:rPr lang="en-US" dirty="0"/>
              <a:t>t</a:t>
            </a:r>
            <a:r>
              <a:rPr lang="en-US" dirty="0" smtClean="0"/>
              <a:t>he Ground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1026" name="Picture 2" descr="C:\Users\Gerd\Desktop\Bootstr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765076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198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do they dwell?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>
            <a:stCxn id="4" idx="0"/>
          </p:cNvCxnSpPr>
          <p:nvPr/>
        </p:nvCxnSpPr>
        <p:spPr bwMode="auto">
          <a:xfrm flipH="1" flipV="1">
            <a:off x="1219200" y="5067300"/>
            <a:ext cx="266700" cy="9525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4" idx="0"/>
          </p:cNvCxnSpPr>
          <p:nvPr/>
        </p:nvCxnSpPr>
        <p:spPr bwMode="auto">
          <a:xfrm flipV="1">
            <a:off x="1485900" y="3657600"/>
            <a:ext cx="1104900" cy="2362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4" idx="0"/>
          </p:cNvCxnSpPr>
          <p:nvPr/>
        </p:nvCxnSpPr>
        <p:spPr bwMode="auto">
          <a:xfrm flipV="1">
            <a:off x="1485900" y="5334000"/>
            <a:ext cx="8001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4" name="Picture 2" descr="C:\Users\Gerd\Desktop\Capture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02960"/>
            <a:ext cx="3505200" cy="164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erd\Desktop\spark-stac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34004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7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Strategy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"/>
          </p:nvPr>
        </p:nvSpPr>
        <p:spPr>
          <a:xfrm>
            <a:off x="344714" y="903120"/>
            <a:ext cx="8458200" cy="3196771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our first RDD – “list of file names/paths/...”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Traverse base directory, compile list of HDF5 files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Partition the list via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SparkContext</a:t>
            </a:r>
            <a:r>
              <a:rPr lang="en-US" dirty="0" err="1" smtClean="0"/>
              <a:t>.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parallelize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914400" lvl="1" indent="-514350">
              <a:buFont typeface="+mj-lt"/>
              <a:buAutoNum type="alphaLcPeriod"/>
            </a:pP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914400" lvl="1" indent="-514350">
              <a:buFont typeface="+mj-lt"/>
              <a:buAutoNum type="alphaLcPeriod"/>
            </a:pP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cs typeface="Consolas" panose="020B0609020204030204" pitchFamily="49" charset="0"/>
              </a:rPr>
              <a:t>Use the RDD’s 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flatMap</a:t>
            </a:r>
            <a:r>
              <a:rPr lang="en-US" dirty="0" smtClean="0">
                <a:cs typeface="Consolas" panose="020B0609020204030204" pitchFamily="49" charset="0"/>
              </a:rPr>
              <a:t> method to calculate something interesting, e.g., summary statistics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3074" name="Picture 2" descr="C:\Users\Gerd\Desktop\Captur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918" y="2233845"/>
            <a:ext cx="29051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316629" y="2278751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RDD</a:t>
            </a:r>
            <a:endParaRPr lang="en-US" sz="2000" b="1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5" name="Straight Arrow Connector 14"/>
          <p:cNvCxnSpPr>
            <a:stCxn id="13" idx="3"/>
          </p:cNvCxnSpPr>
          <p:nvPr/>
        </p:nvCxnSpPr>
        <p:spPr bwMode="auto">
          <a:xfrm>
            <a:off x="5030286" y="2478806"/>
            <a:ext cx="962743" cy="178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075" name="Picture 3" descr="C:\Users\Gerd\Desktop\Figure1-Gerd-Spark2-04151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87" y="3838639"/>
            <a:ext cx="6145213" cy="258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Gerd\Desktop\Figure2-Gerd-Spark2-0415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916" y="4386405"/>
            <a:ext cx="1828800" cy="148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70544" y="4350660"/>
            <a:ext cx="26395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Calculating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Tair_2m</a:t>
            </a:r>
            <a:r>
              <a:rPr lang="en-US" sz="2000" dirty="0" smtClean="0"/>
              <a:t> mean and median for 3.5 years took about </a:t>
            </a:r>
            <a:r>
              <a:rPr lang="en-US" sz="2000" b="1" dirty="0" smtClean="0"/>
              <a:t>10 seconds</a:t>
            </a:r>
            <a:r>
              <a:rPr lang="en-US" sz="2000" dirty="0" smtClean="0"/>
              <a:t> on my notebook.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90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73743" y="856343"/>
            <a:ext cx="8458200" cy="564173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Instead of traversing directories, you can provide a CSV file of [HDF5 file names, path names, </a:t>
            </a:r>
            <a:r>
              <a:rPr lang="en-US" dirty="0" err="1" smtClean="0"/>
              <a:t>hyperslab</a:t>
            </a:r>
            <a:r>
              <a:rPr lang="en-US" dirty="0" smtClean="0"/>
              <a:t> selections, etc.] to partition</a:t>
            </a:r>
          </a:p>
          <a:p>
            <a:r>
              <a:rPr lang="en-US" dirty="0" smtClean="0"/>
              <a:t>A fast SSD array goes a long way</a:t>
            </a:r>
          </a:p>
          <a:p>
            <a:r>
              <a:rPr lang="en-US" dirty="0" smtClean="0"/>
              <a:t>If you have a </a:t>
            </a:r>
            <a:r>
              <a:rPr lang="en-US" i="1" dirty="0" smtClean="0"/>
              <a:t>distributed file system</a:t>
            </a:r>
            <a:r>
              <a:rPr lang="en-US" dirty="0" smtClean="0"/>
              <a:t> (e.g., GPFS, </a:t>
            </a:r>
            <a:r>
              <a:rPr lang="en-US" dirty="0" err="1" smtClean="0"/>
              <a:t>Lustre</a:t>
            </a:r>
            <a:r>
              <a:rPr lang="en-US" dirty="0" smtClean="0"/>
              <a:t>, </a:t>
            </a:r>
            <a:r>
              <a:rPr lang="en-US" dirty="0" err="1" smtClean="0"/>
              <a:t>Ceph</a:t>
            </a:r>
            <a:r>
              <a:rPr lang="en-US" dirty="0" smtClean="0"/>
              <a:t>), you should be able to feed large numbers of Spark workers (running on a cluster)</a:t>
            </a:r>
          </a:p>
          <a:p>
            <a:r>
              <a:rPr lang="en-US" dirty="0" smtClean="0"/>
              <a:t>If you don’t have a parallel file system </a:t>
            </a:r>
            <a:r>
              <a:rPr lang="en-US" b="1" dirty="0" smtClean="0"/>
              <a:t>and</a:t>
            </a:r>
            <a:r>
              <a:rPr lang="en-US" dirty="0" smtClean="0"/>
              <a:t> use most of the data in a file, you can stage (copy) the files first on the cluster nodes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5122" name="Picture 2" descr="C:\Users\Gerd\Desktop\Ceph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422437"/>
            <a:ext cx="1202832" cy="32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Gerd\Desktop\Capture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128" y="2407395"/>
            <a:ext cx="904771" cy="90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Gerd\Desktop\downloa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5" y="4408186"/>
            <a:ext cx="712262" cy="35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erd\Desktop\downlo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906" y="4451481"/>
            <a:ext cx="992932" cy="26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7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254" y="1262986"/>
            <a:ext cx="8840831" cy="4194242"/>
          </a:xfrm>
        </p:spPr>
        <p:txBody>
          <a:bodyPr>
            <a:normAutofit fontScale="92500"/>
          </a:bodyPr>
          <a:lstStyle/>
          <a:p>
            <a:r>
              <a:rPr lang="en-US" dirty="0"/>
              <a:t>Forget </a:t>
            </a:r>
            <a:r>
              <a:rPr lang="en-US" dirty="0" err="1" smtClean="0"/>
              <a:t>MapReduce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/>
              <a:t>stop worrying </a:t>
            </a:r>
            <a:r>
              <a:rPr lang="en-US" dirty="0" smtClean="0"/>
              <a:t>about HDFS</a:t>
            </a:r>
          </a:p>
          <a:p>
            <a:r>
              <a:rPr lang="en-US" dirty="0" smtClean="0"/>
              <a:t>With Spark, exploiting data parallelism has never been more accessible (easier and cheaper)</a:t>
            </a:r>
            <a:endParaRPr lang="en-US" dirty="0"/>
          </a:p>
          <a:p>
            <a:r>
              <a:rPr lang="en-US" dirty="0" smtClean="0"/>
              <a:t>Current HDF5 to Spark on-ramps can be effective under the right circumstances, but are kludgy</a:t>
            </a:r>
          </a:p>
          <a:p>
            <a:r>
              <a:rPr lang="en-US" u="sng" dirty="0" smtClean="0"/>
              <a:t>Work with us to build the right things right!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4098" name="Picture 2" descr="C:\Users\Gerd\Desktop\onra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69" y="4943288"/>
            <a:ext cx="2857703" cy="170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Gerd\Desktop\images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614488"/>
            <a:ext cx="998538" cy="46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ightning Bolt 6"/>
          <p:cNvSpPr/>
          <p:nvPr/>
        </p:nvSpPr>
        <p:spPr bwMode="auto">
          <a:xfrm>
            <a:off x="2438400" y="5778718"/>
            <a:ext cx="1066800" cy="364332"/>
          </a:xfrm>
          <a:prstGeom prst="lightningBol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100" name="Picture 4" descr="C:\Users\Gerd\Desktop\hdf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9860">
            <a:off x="4994800" y="5418746"/>
            <a:ext cx="165100" cy="9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82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488035"/>
              </p:ext>
            </p:extLst>
          </p:nvPr>
        </p:nvGraphicFramePr>
        <p:xfrm>
          <a:off x="322632" y="2418944"/>
          <a:ext cx="8626813" cy="259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1068"/>
                <a:gridCol w="729574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[</a:t>
                      </a:r>
                      <a:r>
                        <a:rPr lang="en-US" sz="2000" b="1" dirty="0" err="1" smtClean="0"/>
                        <a:t>BigHDF</a:t>
                      </a:r>
                      <a:r>
                        <a:rPr lang="en-US" sz="2000" b="1" dirty="0" smtClean="0"/>
                        <a:t>]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hlinkClick r:id="rId2"/>
                        </a:rPr>
                        <a:t>https://www.hdfgroup.org/pubs/papers/Big_HDF_FAQs.pdf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[Blog]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hlinkClick r:id="rId3"/>
                        </a:rPr>
                        <a:t>https://hdfgroup.org/wp/2015/04/putting-some-spark-into-hdf-eos/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[Report]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hlinkClick r:id="rId4"/>
                        </a:rPr>
                        <a:t>Zaharia</a:t>
                      </a:r>
                      <a:r>
                        <a:rPr lang="en-US" sz="2000" dirty="0" smtClean="0">
                          <a:hlinkClick r:id="rId4"/>
                        </a:rPr>
                        <a:t> et al., </a:t>
                      </a:r>
                      <a:r>
                        <a:rPr lang="en-US" sz="2000" i="1" dirty="0" smtClean="0">
                          <a:hlinkClick r:id="rId4"/>
                        </a:rPr>
                        <a:t>Resilient Distributed Datasets: A Fault-Tolerant Abstraction for In-Memory Cluster Computing</a:t>
                      </a:r>
                      <a:r>
                        <a:rPr lang="en-US" sz="2000" dirty="0" smtClean="0">
                          <a:hlinkClick r:id="rId4"/>
                        </a:rPr>
                        <a:t>, </a:t>
                      </a:r>
                      <a:r>
                        <a:rPr lang="en-US" sz="2000" dirty="0" err="1" smtClean="0">
                          <a:hlinkClick r:id="rId4"/>
                        </a:rPr>
                        <a:t>UCBerkeley</a:t>
                      </a:r>
                      <a:r>
                        <a:rPr lang="en-US" sz="2000" dirty="0" smtClean="0">
                          <a:hlinkClick r:id="rId4"/>
                        </a:rPr>
                        <a:t> 2011.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[Spark]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hlinkClick r:id="rId5"/>
                        </a:rPr>
                        <a:t>https://spark.apache.org/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[YouTube]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hlinkClick r:id="rId6"/>
                        </a:rPr>
                        <a:t>Mark</a:t>
                      </a:r>
                      <a:r>
                        <a:rPr lang="en-US" sz="2000" baseline="0" dirty="0" smtClean="0">
                          <a:hlinkClick r:id="rId6"/>
                        </a:rPr>
                        <a:t> Madsen: </a:t>
                      </a:r>
                      <a:r>
                        <a:rPr lang="en-US" sz="2000" i="1" baseline="0" dirty="0" smtClean="0">
                          <a:hlinkClick r:id="rId6"/>
                        </a:rPr>
                        <a:t>Big Data, Bad Analogies</a:t>
                      </a:r>
                      <a:r>
                        <a:rPr lang="en-US" sz="2000" baseline="0" dirty="0" smtClean="0">
                          <a:hlinkClick r:id="rId6"/>
                        </a:rPr>
                        <a:t>, 2014.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00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66944" y="2967335"/>
            <a:ext cx="4410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511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NNG10HP02C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2127</TotalTime>
  <Words>688</Words>
  <Application>Microsoft Office PowerPoint</Application>
  <PresentationFormat>On-screen Show (4:3)</PresentationFormat>
  <Paragraphs>105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EOSDIS-EED</vt:lpstr>
      <vt:lpstr>Putting some             into HDF5</vt:lpstr>
      <vt:lpstr>PowerPoint Presentation</vt:lpstr>
      <vt:lpstr>Outline</vt:lpstr>
      <vt:lpstr>“The Big Schism”</vt:lpstr>
      <vt:lpstr>Now What?</vt:lpstr>
      <vt:lpstr>Spark Concepts</vt:lpstr>
      <vt:lpstr>What’s Great about Spark</vt:lpstr>
      <vt:lpstr>Experimental Setup</vt:lpstr>
      <vt:lpstr>Getting off the Ground</vt:lpstr>
      <vt:lpstr>General Strategy</vt:lpstr>
      <vt:lpstr>Variations</vt:lpstr>
      <vt:lpstr>Conclusion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Hyo-Kyung (Joe) Lee</cp:lastModifiedBy>
  <cp:revision>224</cp:revision>
  <dcterms:modified xsi:type="dcterms:W3CDTF">2015-08-04T14:27:37Z</dcterms:modified>
</cp:coreProperties>
</file>