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Lst>
  <p:notesMasterIdLst>
    <p:notesMasterId r:id="rId21"/>
  </p:notesMasterIdLst>
  <p:handoutMasterIdLst>
    <p:handoutMasterId r:id="rId22"/>
  </p:handoutMasterIdLst>
  <p:sldIdLst>
    <p:sldId id="256" r:id="rId3"/>
    <p:sldId id="276" r:id="rId4"/>
    <p:sldId id="277" r:id="rId5"/>
    <p:sldId id="284" r:id="rId6"/>
    <p:sldId id="290" r:id="rId7"/>
    <p:sldId id="292" r:id="rId8"/>
    <p:sldId id="293" r:id="rId9"/>
    <p:sldId id="275" r:id="rId10"/>
    <p:sldId id="280" r:id="rId11"/>
    <p:sldId id="296" r:id="rId12"/>
    <p:sldId id="298" r:id="rId13"/>
    <p:sldId id="297" r:id="rId14"/>
    <p:sldId id="291" r:id="rId15"/>
    <p:sldId id="287" r:id="rId16"/>
    <p:sldId id="289" r:id="rId17"/>
    <p:sldId id="294" r:id="rId18"/>
    <p:sldId id="283" r:id="rId19"/>
    <p:sldId id="28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20F0"/>
    <a:srgbClr val="176DAD"/>
    <a:srgbClr val="0D78C9"/>
    <a:srgbClr val="024C84"/>
    <a:srgbClr val="993200"/>
    <a:srgbClr val="4D4E44"/>
    <a:srgbClr val="176338"/>
    <a:srgbClr val="0F5D3F"/>
    <a:srgbClr val="ABC8D1"/>
    <a:srgbClr val="1B30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78" autoAdjust="0"/>
    <p:restoredTop sz="95126" autoAdjust="0"/>
  </p:normalViewPr>
  <p:slideViewPr>
    <p:cSldViewPr>
      <p:cViewPr varScale="1">
        <p:scale>
          <a:sx n="70" d="100"/>
          <a:sy n="70" d="100"/>
        </p:scale>
        <p:origin x="660" y="7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5" d="100"/>
          <a:sy n="95" d="100"/>
        </p:scale>
        <p:origin x="-2928"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993C83-2184-4286-ABE1-941A40B40C8F}" type="datetimeFigureOut">
              <a:rPr lang="en-US" smtClean="0"/>
              <a:pPr/>
              <a:t>7/14/2015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7603001-E0F2-47E5-A338-816CC267AF60}" type="slidenum">
              <a:rPr lang="en-US" smtClean="0"/>
              <a:pPr/>
              <a:t>‹#›</a:t>
            </a:fld>
            <a:endParaRPr lang="en-US" dirty="0"/>
          </a:p>
        </p:txBody>
      </p:sp>
    </p:spTree>
    <p:extLst>
      <p:ext uri="{BB962C8B-B14F-4D97-AF65-F5344CB8AC3E}">
        <p14:creationId xmlns:p14="http://schemas.microsoft.com/office/powerpoint/2010/main" val="215365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53241F-7ED4-45AC-844C-15DB0D5F9CCD}" type="datetimeFigureOut">
              <a:rPr lang="en-US" smtClean="0"/>
              <a:pPr/>
              <a:t>7/14/2015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73B8C3-A209-4A55-9261-22C2A02B3159}" type="slidenum">
              <a:rPr lang="en-US" smtClean="0"/>
              <a:pPr/>
              <a:t>‹#›</a:t>
            </a:fld>
            <a:endParaRPr lang="en-US" dirty="0"/>
          </a:p>
        </p:txBody>
      </p:sp>
    </p:spTree>
    <p:extLst>
      <p:ext uri="{BB962C8B-B14F-4D97-AF65-F5344CB8AC3E}">
        <p14:creationId xmlns:p14="http://schemas.microsoft.com/office/powerpoint/2010/main" val="1744081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mathworks.com/products/databas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a:spLocks noGrp="1" noChangeArrowheads="1"/>
          </p:cNvSpPr>
          <p:nvPr>
            <p:ph type="ftr" sz="quarter" idx="4"/>
          </p:nvPr>
        </p:nvSpPr>
        <p:spPr>
          <a:noFill/>
        </p:spPr>
        <p:txBody>
          <a:bodyPr/>
          <a:lstStyle/>
          <a:p>
            <a:r>
              <a:rPr lang="en-US" dirty="0" smtClean="0"/>
              <a:t>The MathWorks</a:t>
            </a:r>
          </a:p>
        </p:txBody>
      </p:sp>
      <p:sp>
        <p:nvSpPr>
          <p:cNvPr id="37891" name="Rectangle 7"/>
          <p:cNvSpPr>
            <a:spLocks noGrp="1" noChangeArrowheads="1"/>
          </p:cNvSpPr>
          <p:nvPr>
            <p:ph type="sldNum" sz="quarter" idx="5"/>
          </p:nvPr>
        </p:nvSpPr>
        <p:spPr>
          <a:noFill/>
        </p:spPr>
        <p:txBody>
          <a:bodyPr/>
          <a:lstStyle/>
          <a:p>
            <a:fld id="{57BC60E5-92D1-4609-8E8C-AAD075669B46}" type="slidenum">
              <a:rPr lang="en-US"/>
              <a:pPr/>
              <a:t>2</a:t>
            </a:fld>
            <a:endParaRPr lang="en-US" dirty="0"/>
          </a:p>
        </p:txBody>
      </p:sp>
      <p:sp>
        <p:nvSpPr>
          <p:cNvPr id="37892" name="Rectangle 2"/>
          <p:cNvSpPr>
            <a:spLocks noGrp="1" noRot="1" noChangeAspect="1" noChangeArrowheads="1" noTextEdit="1"/>
          </p:cNvSpPr>
          <p:nvPr>
            <p:ph type="sldImg"/>
          </p:nvPr>
        </p:nvSpPr>
        <p:spPr>
          <a:xfrm>
            <a:off x="393700" y="692150"/>
            <a:ext cx="6072188" cy="3416300"/>
          </a:xfrm>
          <a:ln/>
        </p:spPr>
      </p:sp>
      <p:sp>
        <p:nvSpPr>
          <p:cNvPr id="37893" name="Rectangle 3"/>
          <p:cNvSpPr>
            <a:spLocks noGrp="1" noChangeArrowheads="1"/>
          </p:cNvSpPr>
          <p:nvPr>
            <p:ph type="body" idx="1"/>
          </p:nvPr>
        </p:nvSpPr>
        <p:spPr>
          <a:xfrm>
            <a:off x="381869" y="4343715"/>
            <a:ext cx="6094268" cy="4113862"/>
          </a:xfrm>
          <a:noFill/>
          <a:ln/>
        </p:spPr>
        <p:txBody>
          <a:bodyPr>
            <a:normAutofit fontScale="92500" lnSpcReduction="20000"/>
          </a:bodyPr>
          <a:lstStyle/>
          <a:p>
            <a:pPr lvl="1" eaLnBrk="1" hangingPunct="1"/>
            <a:r>
              <a:rPr lang="en-US" dirty="0" smtClean="0"/>
              <a:t>MATLAB, our first core product, is the leading environment for technical computing. It is also the foundation of MathWorks products.  </a:t>
            </a:r>
          </a:p>
          <a:p>
            <a:pPr lvl="1" eaLnBrk="1" hangingPunct="1"/>
            <a:endParaRPr lang="en-US" dirty="0" smtClean="0"/>
          </a:p>
          <a:p>
            <a:pPr lvl="1" eaLnBrk="1" hangingPunct="1"/>
            <a:r>
              <a:rPr lang="en-US" dirty="0" smtClean="0"/>
              <a:t>People apply MATLAB to a broad range of applications, including signal processing, control system analysis, image processing, and general data analysis. That’s one reason why MATLAB (is/can be) used so widely throughout (your organization/organizations like yours/your industry).</a:t>
            </a:r>
          </a:p>
          <a:p>
            <a:pPr lvl="1" eaLnBrk="1" hangingPunct="1"/>
            <a:r>
              <a:rPr lang="en-US" dirty="0" smtClean="0"/>
              <a:t> </a:t>
            </a:r>
          </a:p>
          <a:p>
            <a:pPr lvl="1" eaLnBrk="1" hangingPunct="1"/>
            <a:r>
              <a:rPr lang="en-US" dirty="0" smtClean="0"/>
              <a:t>MATLAB addresses this range of applications by offering a core set of technical computing capabilities. These include:</a:t>
            </a:r>
          </a:p>
          <a:p>
            <a:pPr lvl="1" eaLnBrk="1" hangingPunct="1"/>
            <a:r>
              <a:rPr lang="en-US" dirty="0" smtClean="0"/>
              <a:t>* Fast and robust numeric computation, with over 1000 algorithms geared to engineering and science</a:t>
            </a:r>
          </a:p>
          <a:p>
            <a:pPr lvl="1" eaLnBrk="1" hangingPunct="1"/>
            <a:r>
              <a:rPr lang="en-US" dirty="0" smtClean="0"/>
              <a:t>* Engineering graphics and visualization tools</a:t>
            </a:r>
          </a:p>
          <a:p>
            <a:pPr lvl="1" eaLnBrk="1" hangingPunct="1"/>
            <a:r>
              <a:rPr lang="en-US" dirty="0" smtClean="0"/>
              <a:t>* A high-level programming language that has become an industry standard for developing and sharing algorithms</a:t>
            </a:r>
          </a:p>
          <a:p>
            <a:pPr lvl="1" eaLnBrk="1" hangingPunct="1"/>
            <a:r>
              <a:rPr lang="en-US" dirty="0" smtClean="0"/>
              <a:t>* Add-on toolboxes, providing additional functions for specific areas, such as signal and image processing, control system design, statistics, symbolic math, and other areas</a:t>
            </a:r>
          </a:p>
          <a:p>
            <a:pPr lvl="1" eaLnBrk="1" hangingPunct="1"/>
            <a:r>
              <a:rPr lang="en-US" dirty="0" smtClean="0"/>
              <a:t> </a:t>
            </a:r>
          </a:p>
          <a:p>
            <a:pPr lvl="1" eaLnBrk="1" hangingPunct="1"/>
            <a:r>
              <a:rPr lang="en-US" i="1" dirty="0" smtClean="0"/>
              <a:t>Optional elaboration:</a:t>
            </a:r>
          </a:p>
          <a:p>
            <a:pPr lvl="1" eaLnBrk="1" hangingPunct="1"/>
            <a:r>
              <a:rPr lang="en-US" dirty="0" smtClean="0"/>
              <a:t>When people describe MATLAB, they generally talk about it as one of two things:</a:t>
            </a:r>
          </a:p>
          <a:p>
            <a:pPr lvl="1" eaLnBrk="1" hangingPunct="1"/>
            <a:r>
              <a:rPr lang="en-US" dirty="0" smtClean="0"/>
              <a:t>* An interactive, exploratory analysis and visualization environment</a:t>
            </a:r>
          </a:p>
          <a:p>
            <a:pPr lvl="1" eaLnBrk="1" hangingPunct="1"/>
            <a:r>
              <a:rPr lang="en-US" dirty="0" smtClean="0"/>
              <a:t>* A programming environment</a:t>
            </a:r>
          </a:p>
          <a:p>
            <a:pPr lvl="1" eaLnBrk="1" hangingPunct="1"/>
            <a:r>
              <a:rPr lang="en-US" dirty="0" smtClean="0"/>
              <a:t> </a:t>
            </a:r>
          </a:p>
          <a:p>
            <a:pPr lvl="1" eaLnBrk="1" hangingPunct="1"/>
            <a:r>
              <a:rPr lang="en-US" dirty="0" smtClean="0"/>
              <a:t>In fact, it’s both. The math, graphics, and language can be applied in either way, and these two modes can be mixed. You can use MATLAB as an exploratory environment, iteratively trying out math functions and plotting results until you’re satisfied with the resulting analysis. And you can use that same MATLAB language to develop functions and applications that you can reuse and share with others. The mode you use really depends on your style and your end goal. The benefit of this is that you can do your thinking and your programming in a single environment.</a:t>
            </a:r>
          </a:p>
        </p:txBody>
      </p:sp>
    </p:spTree>
    <p:extLst>
      <p:ext uri="{BB962C8B-B14F-4D97-AF65-F5344CB8AC3E}">
        <p14:creationId xmlns:p14="http://schemas.microsoft.com/office/powerpoint/2010/main" val="198309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FE6B42-EC13-4E2F-A5D4-C9133A788965}" type="slidenum">
              <a:rPr lang="en-US"/>
              <a:pPr/>
              <a:t>3</a:t>
            </a:fld>
            <a:endParaRPr lang="en-US" dirty="0"/>
          </a:p>
        </p:txBody>
      </p:sp>
      <p:sp>
        <p:nvSpPr>
          <p:cNvPr id="1485826" name="Rectangle 2"/>
          <p:cNvSpPr>
            <a:spLocks noGrp="1" noRot="1" noChangeAspect="1" noChangeArrowheads="1" noTextEdit="1"/>
          </p:cNvSpPr>
          <p:nvPr>
            <p:ph type="sldImg"/>
          </p:nvPr>
        </p:nvSpPr>
        <p:spPr>
          <a:xfrm>
            <a:off x="381000" y="685800"/>
            <a:ext cx="6096000" cy="3429000"/>
          </a:xfrm>
          <a:ln/>
        </p:spPr>
      </p:sp>
      <p:sp>
        <p:nvSpPr>
          <p:cNvPr id="1485827" name="Rectangle 3"/>
          <p:cNvSpPr>
            <a:spLocks noGrp="1" noChangeArrowheads="1"/>
          </p:cNvSpPr>
          <p:nvPr>
            <p:ph type="body" idx="1"/>
          </p:nvPr>
        </p:nvSpPr>
        <p:spPr>
          <a:xfrm>
            <a:off x="686112" y="4343400"/>
            <a:ext cx="5485778" cy="4114800"/>
          </a:xfrm>
        </p:spPr>
        <p:txBody>
          <a:bodyPr/>
          <a:lstStyle/>
          <a:p>
            <a:r>
              <a:rPr lang="en-US" sz="1000" dirty="0"/>
              <a:t>Note to presenter: Use this slide to show that we have a number of toolboxes that extend the capabilities of MATLAB and a number of them are useful for Image Processing applications.  You do not need to describe all of these toolboxes.</a:t>
            </a:r>
          </a:p>
          <a:p>
            <a:r>
              <a:rPr lang="en-US" sz="1000" dirty="0"/>
              <a:t> </a:t>
            </a:r>
          </a:p>
          <a:p>
            <a:r>
              <a:rPr lang="en-US" sz="1000" u="sng" dirty="0"/>
              <a:t>Image Acquisition Toolbox</a:t>
            </a:r>
          </a:p>
          <a:p>
            <a:r>
              <a:rPr lang="en-US" sz="1000" dirty="0"/>
              <a:t>Capture images and video from hardware, control devices within MATLAB</a:t>
            </a:r>
          </a:p>
          <a:p>
            <a:r>
              <a:rPr lang="en-US" sz="1000" dirty="0">
                <a:hlinkClick r:id="rId3"/>
              </a:rPr>
              <a:t>Database Toolbox</a:t>
            </a:r>
            <a:r>
              <a:rPr lang="en-US" sz="1000" dirty="0"/>
              <a:t/>
            </a:r>
            <a:br>
              <a:rPr lang="en-US" sz="1000" dirty="0"/>
            </a:br>
            <a:r>
              <a:rPr lang="en-US" sz="1000" dirty="0"/>
              <a:t>Exchange data with ODBC or JDBC-compliant relational databases</a:t>
            </a:r>
          </a:p>
          <a:p>
            <a:r>
              <a:rPr lang="en-US" sz="1000" u="sng" dirty="0"/>
              <a:t>Statistics  Toolbox</a:t>
            </a:r>
          </a:p>
          <a:p>
            <a:r>
              <a:rPr lang="en-US" sz="1000" dirty="0"/>
              <a:t>Perform statistical analysis, like Principle Components Analysis and K-means clustering</a:t>
            </a:r>
          </a:p>
          <a:p>
            <a:r>
              <a:rPr lang="en-US" sz="1000" u="sng" dirty="0"/>
              <a:t>Signal Processing Toolbox</a:t>
            </a:r>
          </a:p>
          <a:p>
            <a:r>
              <a:rPr lang="en-US" sz="1000" dirty="0"/>
              <a:t>Tools for filtering, spectral analysis, and classical signal processing</a:t>
            </a:r>
          </a:p>
          <a:p>
            <a:r>
              <a:rPr lang="en-US" sz="1000" u="sng" dirty="0"/>
              <a:t>Mapping Toolbox</a:t>
            </a:r>
          </a:p>
          <a:p>
            <a:r>
              <a:rPr lang="en-US" sz="1000" dirty="0"/>
              <a:t>Access, visualize, and analyze geospatial data</a:t>
            </a:r>
          </a:p>
          <a:p>
            <a:r>
              <a:rPr lang="en-US" sz="1000" u="sng" dirty="0"/>
              <a:t>MATLAB Compiler</a:t>
            </a:r>
          </a:p>
          <a:p>
            <a:r>
              <a:rPr lang="en-US" sz="1000" dirty="0"/>
              <a:t>Deploy components for larger C/C++ projects or deploy stand-alone desktop applications.  (Also available are Builders for JAVA and .NET)</a:t>
            </a:r>
          </a:p>
        </p:txBody>
      </p:sp>
    </p:spTree>
    <p:extLst>
      <p:ext uri="{BB962C8B-B14F-4D97-AF65-F5344CB8AC3E}">
        <p14:creationId xmlns:p14="http://schemas.microsoft.com/office/powerpoint/2010/main" val="199587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h5disp</a:t>
            </a:r>
            <a:r>
              <a:rPr lang="en-US" baseline="0" dirty="0" smtClean="0"/>
              <a:t> maps to h5dump</a:t>
            </a:r>
          </a:p>
          <a:p>
            <a:endParaRPr lang="en-US" baseline="0" dirty="0" smtClean="0"/>
          </a:p>
          <a:p>
            <a:r>
              <a:rPr lang="en-US" baseline="0" dirty="0" smtClean="0"/>
              <a:t>try, catch</a:t>
            </a:r>
          </a:p>
          <a:p>
            <a:endParaRPr lang="en-US" baseline="0" dirty="0" smtClean="0"/>
          </a:p>
          <a:p>
            <a:r>
              <a:rPr lang="en-US" baseline="0" dirty="0" smtClean="0"/>
              <a:t>don’t have to recompile your code to play with the lower level interfaces</a:t>
            </a:r>
          </a:p>
          <a:p>
            <a:endParaRPr lang="en-US" baseline="0" dirty="0" smtClean="0"/>
          </a:p>
          <a:p>
            <a:r>
              <a:rPr lang="en-US" baseline="0" dirty="0" smtClean="0"/>
              <a:t>Run code as you type it</a:t>
            </a:r>
            <a:endParaRPr lang="en-US" dirty="0"/>
          </a:p>
        </p:txBody>
      </p:sp>
      <p:sp>
        <p:nvSpPr>
          <p:cNvPr id="4" name="Slide Number Placeholder 3"/>
          <p:cNvSpPr>
            <a:spLocks noGrp="1"/>
          </p:cNvSpPr>
          <p:nvPr>
            <p:ph type="sldNum" sz="quarter" idx="10"/>
          </p:nvPr>
        </p:nvSpPr>
        <p:spPr/>
        <p:txBody>
          <a:bodyPr/>
          <a:lstStyle/>
          <a:p>
            <a:fld id="{AD73B8C3-A209-4A55-9261-22C2A02B3159}" type="slidenum">
              <a:rPr lang="en-US" smtClean="0"/>
              <a:pPr/>
              <a:t>6</a:t>
            </a:fld>
            <a:endParaRPr lang="en-US" dirty="0"/>
          </a:p>
        </p:txBody>
      </p:sp>
    </p:spTree>
    <p:extLst>
      <p:ext uri="{BB962C8B-B14F-4D97-AF65-F5344CB8AC3E}">
        <p14:creationId xmlns:p14="http://schemas.microsoft.com/office/powerpoint/2010/main" val="3148307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ncdisp</a:t>
            </a:r>
            <a:r>
              <a:rPr lang="en-US" baseline="0" dirty="0" smtClean="0"/>
              <a:t> maps to ncdump</a:t>
            </a:r>
            <a:endParaRPr lang="en-US" dirty="0"/>
          </a:p>
        </p:txBody>
      </p:sp>
      <p:sp>
        <p:nvSpPr>
          <p:cNvPr id="4" name="Slide Number Placeholder 3"/>
          <p:cNvSpPr>
            <a:spLocks noGrp="1"/>
          </p:cNvSpPr>
          <p:nvPr>
            <p:ph type="sldNum" sz="quarter" idx="10"/>
          </p:nvPr>
        </p:nvSpPr>
        <p:spPr/>
        <p:txBody>
          <a:bodyPr/>
          <a:lstStyle/>
          <a:p>
            <a:fld id="{AD73B8C3-A209-4A55-9261-22C2A02B3159}" type="slidenum">
              <a:rPr lang="en-US" smtClean="0"/>
              <a:pPr/>
              <a:t>7</a:t>
            </a:fld>
            <a:endParaRPr lang="en-US" dirty="0"/>
          </a:p>
        </p:txBody>
      </p:sp>
    </p:spTree>
    <p:extLst>
      <p:ext uri="{BB962C8B-B14F-4D97-AF65-F5344CB8AC3E}">
        <p14:creationId xmlns:p14="http://schemas.microsoft.com/office/powerpoint/2010/main" val="733139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And now with R2014b, there are new </a:t>
            </a:r>
            <a:r>
              <a:rPr lang="en-US" sz="1200" b="0" i="0" u="none" strike="noStrike" kern="1200" baseline="0" dirty="0" err="1" smtClean="0">
                <a:solidFill>
                  <a:schemeClr val="tx1"/>
                </a:solidFill>
                <a:latin typeface="+mn-lt"/>
                <a:ea typeface="+mn-ea"/>
                <a:cs typeface="+mn-cs"/>
              </a:rPr>
              <a:t>datatypes</a:t>
            </a:r>
            <a:r>
              <a:rPr lang="en-US" sz="1200" b="0" i="0" u="none" strike="noStrike" kern="1200" baseline="0" dirty="0" smtClean="0">
                <a:solidFill>
                  <a:schemeClr val="tx1"/>
                </a:solidFill>
                <a:latin typeface="+mn-lt"/>
                <a:ea typeface="+mn-ea"/>
                <a:cs typeface="+mn-cs"/>
              </a:rPr>
              <a:t> for working with dates and time.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datetime</a:t>
            </a:r>
            <a:r>
              <a:rPr lang="en-US" sz="1200" b="0" i="0" u="none" strike="noStrike" kern="1200" baseline="0" dirty="0" smtClean="0">
                <a:solidFill>
                  <a:schemeClr val="tx1"/>
                </a:solidFill>
                <a:latin typeface="+mn-lt"/>
                <a:ea typeface="+mn-ea"/>
                <a:cs typeface="+mn-cs"/>
              </a:rPr>
              <a:t> is used to represent points in time, such as October 2</a:t>
            </a:r>
            <a:r>
              <a:rPr lang="en-US" sz="1200" b="0" i="0" u="none" strike="noStrike" kern="1200" baseline="30000" dirty="0" smtClean="0">
                <a:solidFill>
                  <a:schemeClr val="tx1"/>
                </a:solidFill>
                <a:latin typeface="+mn-lt"/>
                <a:ea typeface="+mn-ea"/>
                <a:cs typeface="+mn-cs"/>
              </a:rPr>
              <a:t>nd</a:t>
            </a:r>
            <a:r>
              <a:rPr lang="en-US" sz="1200" b="0" i="0" u="none" strike="noStrike" kern="1200" baseline="0" dirty="0" smtClean="0">
                <a:solidFill>
                  <a:schemeClr val="tx1"/>
                </a:solidFill>
                <a:latin typeface="+mn-lt"/>
                <a:ea typeface="+mn-ea"/>
                <a:cs typeface="+mn-cs"/>
              </a:rPr>
              <a:t> 2014 at 2pm.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To represent elapsed time, you can use either a duration for a fixed length of time like 24 hours or a calendar duration for a variable length of time like 1 month which could be 28-31 days long. </a:t>
            </a:r>
          </a:p>
          <a:p>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These new types support arithmetic, comparisons, and plotting.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You can set and converting the time zone for </a:t>
            </a:r>
            <a:r>
              <a:rPr lang="en-US" sz="1200" b="0" i="0" u="none" strike="noStrike" kern="1200" baseline="0" dirty="0" err="1" smtClean="0">
                <a:solidFill>
                  <a:schemeClr val="tx1"/>
                </a:solidFill>
                <a:latin typeface="+mn-lt"/>
                <a:ea typeface="+mn-ea"/>
                <a:cs typeface="+mn-cs"/>
              </a:rPr>
              <a:t>datetimes</a:t>
            </a:r>
            <a:r>
              <a:rPr lang="en-US" sz="1200" b="0" i="0" u="none" strike="noStrike" kern="1200" baseline="0" dirty="0" smtClean="0">
                <a:solidFill>
                  <a:schemeClr val="tx1"/>
                </a:solidFill>
                <a:latin typeface="+mn-lt"/>
                <a:ea typeface="+mn-ea"/>
                <a:cs typeface="+mn-cs"/>
              </a:rPr>
              <a:t> accounting for daylight saving time, specify default display format for </a:t>
            </a:r>
            <a:r>
              <a:rPr lang="en-US" sz="1200" b="0" i="0" u="none" strike="noStrike" kern="1200" baseline="0" dirty="0" err="1" smtClean="0">
                <a:solidFill>
                  <a:schemeClr val="tx1"/>
                </a:solidFill>
                <a:latin typeface="+mn-lt"/>
                <a:ea typeface="+mn-ea"/>
                <a:cs typeface="+mn-cs"/>
              </a:rPr>
              <a:t>datetimes</a:t>
            </a:r>
            <a:r>
              <a:rPr lang="en-US" sz="1200" b="0" i="0" u="none" strike="noStrike" kern="1200" baseline="0" dirty="0" smtClean="0">
                <a:solidFill>
                  <a:schemeClr val="tx1"/>
                </a:solidFill>
                <a:latin typeface="+mn-lt"/>
                <a:ea typeface="+mn-ea"/>
                <a:cs typeface="+mn-cs"/>
              </a:rPr>
              <a:t> and durations while maintaining nanosecond precision for absolute times.</a:t>
            </a:r>
          </a:p>
          <a:p>
            <a:endParaRPr lang="en-US" dirty="0"/>
          </a:p>
        </p:txBody>
      </p:sp>
      <p:sp>
        <p:nvSpPr>
          <p:cNvPr id="4" name="Slide Number Placeholder 3"/>
          <p:cNvSpPr>
            <a:spLocks noGrp="1"/>
          </p:cNvSpPr>
          <p:nvPr>
            <p:ph type="sldNum" sz="quarter" idx="10"/>
          </p:nvPr>
        </p:nvSpPr>
        <p:spPr/>
        <p:txBody>
          <a:bodyPr/>
          <a:lstStyle/>
          <a:p>
            <a:fld id="{AD73B8C3-A209-4A55-9261-22C2A02B3159}" type="slidenum">
              <a:rPr lang="en-US" smtClean="0"/>
              <a:pPr/>
              <a:t>10</a:t>
            </a:fld>
            <a:endParaRPr lang="en-US"/>
          </a:p>
        </p:txBody>
      </p:sp>
    </p:spTree>
    <p:extLst>
      <p:ext uri="{BB962C8B-B14F-4D97-AF65-F5344CB8AC3E}">
        <p14:creationId xmlns:p14="http://schemas.microsoft.com/office/powerpoint/2010/main" val="909226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p:txBody>
          <a:bodyPr/>
          <a:lstStyle/>
          <a:p>
            <a:fld id="{3900FE75-C61D-4496-9EC3-255E19621217}" type="slidenum">
              <a:rPr lang="en-US" smtClean="0"/>
              <a:pPr/>
              <a:t>11</a:t>
            </a:fld>
            <a:endParaRPr lang="en-US" dirty="0"/>
          </a:p>
        </p:txBody>
      </p:sp>
      <p:sp>
        <p:nvSpPr>
          <p:cNvPr id="601091" name="Rectangle 3"/>
          <p:cNvSpPr>
            <a:spLocks noGrp="1" noChangeArrowheads="1"/>
          </p:cNvSpPr>
          <p:nvPr>
            <p:ph type="body" idx="1"/>
          </p:nvPr>
        </p:nvSpPr>
        <p:spPr/>
        <p:txBody>
          <a:bodyPr>
            <a:normAutofit/>
          </a:bodyPr>
          <a:lstStyle/>
          <a:p>
            <a:r>
              <a:rPr lang="en-US" dirty="0" smtClean="0"/>
              <a:t>I encourage you to find out more about this latest release from </a:t>
            </a:r>
            <a:r>
              <a:rPr lang="en-US" dirty="0" err="1" smtClean="0"/>
              <a:t>MathWorks</a:t>
            </a:r>
            <a:r>
              <a:rPr lang="en-US" dirty="0" smtClean="0"/>
              <a:t>.</a:t>
            </a:r>
          </a:p>
          <a:p>
            <a:endParaRPr lang="en-US" dirty="0" smtClean="0"/>
          </a:p>
          <a:p>
            <a:r>
              <a:rPr lang="en-US" dirty="0" smtClean="0"/>
              <a:t>You can find the release announcement on our home page.</a:t>
            </a:r>
            <a:r>
              <a:rPr lang="en-US" baseline="0" dirty="0" smtClean="0"/>
              <a:t> From there you can navigate to the highlights for the entire release.  And from there, you can navigate to the MATLAB new features page….</a:t>
            </a:r>
            <a:endParaRPr lang="en-US" dirty="0" smtClean="0"/>
          </a:p>
        </p:txBody>
      </p:sp>
      <p:sp>
        <p:nvSpPr>
          <p:cNvPr id="8" name="Slide Image Placeholder 7"/>
          <p:cNvSpPr>
            <a:spLocks noGrp="1" noRot="1" noChangeAspect="1"/>
          </p:cNvSpPr>
          <p:nvPr>
            <p:ph type="sldImg"/>
          </p:nvPr>
        </p:nvSpPr>
        <p:spPr/>
      </p:sp>
    </p:spTree>
    <p:extLst>
      <p:ext uri="{BB962C8B-B14F-4D97-AF65-F5344CB8AC3E}">
        <p14:creationId xmlns:p14="http://schemas.microsoft.com/office/powerpoint/2010/main" val="1027096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three primary</a:t>
            </a:r>
            <a:r>
              <a:rPr lang="en-US" baseline="0" dirty="0" smtClean="0"/>
              <a:t> ways of categorizing ways to approach big data with MATLAB today.</a:t>
            </a:r>
          </a:p>
          <a:p>
            <a:endParaRPr lang="en-US" baseline="0" dirty="0" smtClean="0"/>
          </a:p>
          <a:p>
            <a:pPr marL="171450" indent="-171450">
              <a:buFont typeface="Wingdings" panose="05000000000000000000" pitchFamily="2" charset="2"/>
              <a:buChar char="§"/>
            </a:pPr>
            <a:r>
              <a:rPr lang="en-US" baseline="0" dirty="0" smtClean="0"/>
              <a:t>You can extend memory usage and leverage disk space through features like 64 bit processors, memory mapped variables, and disk variables.</a:t>
            </a:r>
          </a:p>
          <a:p>
            <a:pPr marL="171450" indent="-171450">
              <a:buFont typeface="Wingdings" panose="05000000000000000000" pitchFamily="2" charset="2"/>
              <a:buChar char="§"/>
            </a:pPr>
            <a:endParaRPr lang="en-US" baseline="0" dirty="0" smtClean="0"/>
          </a:p>
          <a:p>
            <a:pPr marL="171450" indent="-171450">
              <a:buFont typeface="Wingdings" panose="05000000000000000000" pitchFamily="2" charset="2"/>
              <a:buChar char="§"/>
            </a:pPr>
            <a:r>
              <a:rPr lang="en-US" baseline="0" dirty="0" smtClean="0"/>
              <a:t>You can leverage programming constructs to process your data.  These includes options for streaming data, block processing, and working with data in a distributed fashion with techniques such as </a:t>
            </a:r>
            <a:r>
              <a:rPr lang="en-US" baseline="0" dirty="0" err="1" smtClean="0"/>
              <a:t>parfor</a:t>
            </a:r>
            <a:r>
              <a:rPr lang="en-US" baseline="0" dirty="0" smtClean="0"/>
              <a:t> loops.</a:t>
            </a:r>
          </a:p>
          <a:p>
            <a:pPr marL="0" indent="0">
              <a:buFont typeface="Wingdings" panose="05000000000000000000" pitchFamily="2" charset="2"/>
              <a:buNone/>
            </a:pPr>
            <a:endParaRPr lang="en-US" baseline="0" dirty="0" smtClean="0"/>
          </a:p>
          <a:p>
            <a:pPr marL="171450" indent="-171450">
              <a:buFont typeface="Wingdings" panose="05000000000000000000" pitchFamily="2" charset="2"/>
              <a:buChar char="§"/>
            </a:pPr>
            <a:r>
              <a:rPr lang="en-US" baseline="0" dirty="0" smtClean="0"/>
              <a:t>You can also take advantage of the hardware you have available to process and analyze big data, including clusters and clouds.</a:t>
            </a:r>
          </a:p>
          <a:p>
            <a:pPr marL="0" indent="0">
              <a:buFont typeface="Wingdings" panose="05000000000000000000" pitchFamily="2" charset="2"/>
              <a:buNone/>
            </a:pPr>
            <a:endParaRPr lang="en-US" baseline="0" dirty="0" smtClean="0"/>
          </a:p>
          <a:p>
            <a:pPr marL="0" indent="0">
              <a:buFont typeface="Wingdings" panose="05000000000000000000" pitchFamily="2" charset="2"/>
              <a:buNone/>
            </a:pPr>
            <a:r>
              <a:rPr lang="en-US" baseline="0" dirty="0" smtClean="0"/>
              <a:t>These are totally separate categories – and often you use aspect of them together to achieve the best way of tackling your big data problem. </a:t>
            </a:r>
          </a:p>
          <a:p>
            <a:pPr marL="0" indent="0">
              <a:buFont typeface="Wingdings" panose="05000000000000000000" pitchFamily="2" charset="2"/>
              <a:buNone/>
            </a:pPr>
            <a:endParaRPr lang="en-US" baseline="0" dirty="0" smtClean="0"/>
          </a:p>
          <a:p>
            <a:pPr marL="0" indent="0">
              <a:buFont typeface="Wingdings" panose="05000000000000000000" pitchFamily="2" charset="2"/>
              <a:buNone/>
            </a:pPr>
            <a:r>
              <a:rPr lang="en-US" baseline="0" dirty="0" smtClean="0"/>
              <a:t>We’ve added to these capabilities with R2014b, with </a:t>
            </a:r>
            <a:r>
              <a:rPr lang="en-US" baseline="0" dirty="0" err="1" smtClean="0"/>
              <a:t>datastores</a:t>
            </a:r>
            <a:r>
              <a:rPr lang="en-US" baseline="0" dirty="0" smtClean="0"/>
              <a:t>, and </a:t>
            </a:r>
            <a:r>
              <a:rPr lang="en-US" baseline="0" dirty="0" err="1" smtClean="0"/>
              <a:t>MapReduce</a:t>
            </a:r>
            <a:r>
              <a:rPr lang="en-US" baseline="0" dirty="0" smtClean="0"/>
              <a:t> functionality that scales for use with Hadoop.</a:t>
            </a:r>
          </a:p>
        </p:txBody>
      </p:sp>
      <p:sp>
        <p:nvSpPr>
          <p:cNvPr id="4" name="Slide Number Placeholder 3"/>
          <p:cNvSpPr>
            <a:spLocks noGrp="1"/>
          </p:cNvSpPr>
          <p:nvPr>
            <p:ph type="sldNum" sz="quarter" idx="10"/>
          </p:nvPr>
        </p:nvSpPr>
        <p:spPr/>
        <p:txBody>
          <a:bodyPr/>
          <a:lstStyle/>
          <a:p>
            <a:fld id="{AD73B8C3-A209-4A55-9261-22C2A02B3159}" type="slidenum">
              <a:rPr lang="en-US" smtClean="0"/>
              <a:pPr/>
              <a:t>12</a:t>
            </a:fld>
            <a:endParaRPr lang="en-US"/>
          </a:p>
        </p:txBody>
      </p:sp>
    </p:spTree>
    <p:extLst>
      <p:ext uri="{BB962C8B-B14F-4D97-AF65-F5344CB8AC3E}">
        <p14:creationId xmlns:p14="http://schemas.microsoft.com/office/powerpoint/2010/main" val="3038970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Silvina:</a:t>
            </a:r>
          </a:p>
          <a:p>
            <a:r>
              <a:rPr lang="en-US" dirty="0" smtClean="0"/>
              <a:t>If they need to </a:t>
            </a:r>
            <a:r>
              <a:rPr lang="en-US" dirty="0" err="1" smtClean="0"/>
              <a:t>scle</a:t>
            </a:r>
            <a:r>
              <a:rPr lang="en-US" dirty="0" smtClean="0"/>
              <a:t> more, they will use similar resources in a cluster</a:t>
            </a:r>
          </a:p>
          <a:p>
            <a:endParaRPr lang="en-US" dirty="0"/>
          </a:p>
        </p:txBody>
      </p:sp>
      <p:sp>
        <p:nvSpPr>
          <p:cNvPr id="4" name="Slide Number Placeholder 3"/>
          <p:cNvSpPr>
            <a:spLocks noGrp="1"/>
          </p:cNvSpPr>
          <p:nvPr>
            <p:ph type="sldNum" sz="quarter" idx="10"/>
          </p:nvPr>
        </p:nvSpPr>
        <p:spPr/>
        <p:txBody>
          <a:bodyPr/>
          <a:lstStyle/>
          <a:p>
            <a:fld id="{AD73B8C3-A209-4A55-9261-22C2A02B3159}" type="slidenum">
              <a:rPr lang="en-US" smtClean="0"/>
              <a:pPr/>
              <a:t>13</a:t>
            </a:fld>
            <a:endParaRPr lang="en-US"/>
          </a:p>
        </p:txBody>
      </p:sp>
    </p:spTree>
    <p:extLst>
      <p:ext uri="{BB962C8B-B14F-4D97-AF65-F5344CB8AC3E}">
        <p14:creationId xmlns:p14="http://schemas.microsoft.com/office/powerpoint/2010/main" val="15064340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bluemesh.jpg"/>
          <p:cNvPicPr>
            <a:picLocks noChangeAspect="1"/>
          </p:cNvPicPr>
          <p:nvPr userDrawn="1"/>
        </p:nvPicPr>
        <p:blipFill>
          <a:blip r:embed="rId2" cstate="print"/>
          <a:stretch>
            <a:fillRect/>
          </a:stretch>
        </p:blipFill>
        <p:spPr>
          <a:xfrm>
            <a:off x="-4067" y="1287"/>
            <a:ext cx="12209092" cy="6856713"/>
          </a:xfrm>
          <a:prstGeom prst="rect">
            <a:avLst/>
          </a:prstGeom>
        </p:spPr>
      </p:pic>
      <p:sp>
        <p:nvSpPr>
          <p:cNvPr id="21" name="Title 1"/>
          <p:cNvSpPr>
            <a:spLocks noGrp="1"/>
          </p:cNvSpPr>
          <p:nvPr>
            <p:ph type="ctrTitle"/>
          </p:nvPr>
        </p:nvSpPr>
        <p:spPr>
          <a:xfrm>
            <a:off x="914400" y="914400"/>
            <a:ext cx="10363200" cy="1828800"/>
          </a:xfrm>
        </p:spPr>
        <p:txBody>
          <a:bodyPr/>
          <a:lstStyle>
            <a:lvl1pPr algn="l">
              <a:defRPr sz="3208">
                <a:solidFill>
                  <a:schemeClr val="tx2"/>
                </a:solidFill>
              </a:defRPr>
            </a:lvl1pPr>
          </a:lstStyle>
          <a:p>
            <a:r>
              <a:rPr lang="en-US" smtClean="0"/>
              <a:t>Click to edit Master title style</a:t>
            </a:r>
            <a:endParaRPr lang="en-US" dirty="0"/>
          </a:p>
        </p:txBody>
      </p:sp>
      <p:sp>
        <p:nvSpPr>
          <p:cNvPr id="22" name="Subtitle 2"/>
          <p:cNvSpPr>
            <a:spLocks noGrp="1"/>
          </p:cNvSpPr>
          <p:nvPr>
            <p:ph type="subTitle" idx="1"/>
          </p:nvPr>
        </p:nvSpPr>
        <p:spPr>
          <a:xfrm>
            <a:off x="914400" y="3203579"/>
            <a:ext cx="10363200" cy="987425"/>
          </a:xfrm>
        </p:spPr>
        <p:txBody>
          <a:bodyPr>
            <a:normAutofit/>
          </a:bodyPr>
          <a:lstStyle>
            <a:lvl1pPr marL="0" indent="0" algn="l">
              <a:buNone/>
              <a:defRPr sz="1604" b="1">
                <a:solidFill>
                  <a:schemeClr val="tx1"/>
                </a:solidFill>
              </a:defRPr>
            </a:lvl1pPr>
            <a:lvl2pPr marL="458340" indent="0" algn="ctr">
              <a:buNone/>
              <a:defRPr>
                <a:solidFill>
                  <a:schemeClr val="tx1">
                    <a:tint val="75000"/>
                  </a:schemeClr>
                </a:solidFill>
              </a:defRPr>
            </a:lvl2pPr>
            <a:lvl3pPr marL="916680" indent="0" algn="ctr">
              <a:buNone/>
              <a:defRPr>
                <a:solidFill>
                  <a:schemeClr val="tx1">
                    <a:tint val="75000"/>
                  </a:schemeClr>
                </a:solidFill>
              </a:defRPr>
            </a:lvl3pPr>
            <a:lvl4pPr marL="1375020" indent="0" algn="ctr">
              <a:buNone/>
              <a:defRPr>
                <a:solidFill>
                  <a:schemeClr val="tx1">
                    <a:tint val="75000"/>
                  </a:schemeClr>
                </a:solidFill>
              </a:defRPr>
            </a:lvl4pPr>
            <a:lvl5pPr marL="1833361" indent="0" algn="ctr">
              <a:buNone/>
              <a:defRPr>
                <a:solidFill>
                  <a:schemeClr val="tx1">
                    <a:tint val="75000"/>
                  </a:schemeClr>
                </a:solidFill>
              </a:defRPr>
            </a:lvl5pPr>
            <a:lvl6pPr marL="2291701" indent="0" algn="ctr">
              <a:buNone/>
              <a:defRPr>
                <a:solidFill>
                  <a:schemeClr val="tx1">
                    <a:tint val="75000"/>
                  </a:schemeClr>
                </a:solidFill>
              </a:defRPr>
            </a:lvl6pPr>
            <a:lvl7pPr marL="2750041" indent="0" algn="ctr">
              <a:buNone/>
              <a:defRPr>
                <a:solidFill>
                  <a:schemeClr val="tx1">
                    <a:tint val="75000"/>
                  </a:schemeClr>
                </a:solidFill>
              </a:defRPr>
            </a:lvl7pPr>
            <a:lvl8pPr marL="3208381" indent="0" algn="ctr">
              <a:buNone/>
              <a:defRPr>
                <a:solidFill>
                  <a:schemeClr val="tx1">
                    <a:tint val="75000"/>
                  </a:schemeClr>
                </a:solidFill>
              </a:defRPr>
            </a:lvl8pPr>
            <a:lvl9pPr marL="3666721" indent="0" algn="ctr">
              <a:buNone/>
              <a:defRPr>
                <a:solidFill>
                  <a:schemeClr val="tx1">
                    <a:tint val="75000"/>
                  </a:schemeClr>
                </a:solidFill>
              </a:defRPr>
            </a:lvl9pPr>
          </a:lstStyle>
          <a:p>
            <a:r>
              <a:rPr lang="en-US" smtClean="0"/>
              <a:t>Click to edit Master subtitle style</a:t>
            </a:r>
            <a:endParaRPr lang="en-US" dirty="0"/>
          </a:p>
        </p:txBody>
      </p:sp>
      <p:sp>
        <p:nvSpPr>
          <p:cNvPr id="23" name="TextBox 22"/>
          <p:cNvSpPr txBox="1"/>
          <p:nvPr userDrawn="1"/>
        </p:nvSpPr>
        <p:spPr>
          <a:xfrm>
            <a:off x="10227052" y="6527632"/>
            <a:ext cx="2438400" cy="246221"/>
          </a:xfrm>
          <a:prstGeom prst="rect">
            <a:avLst/>
          </a:prstGeom>
          <a:noFill/>
        </p:spPr>
        <p:txBody>
          <a:bodyPr wrap="square" rtlCol="0">
            <a:spAutoFit/>
          </a:bodyPr>
          <a:lstStyle/>
          <a:p>
            <a:r>
              <a:rPr lang="en-US" sz="1003" dirty="0" smtClean="0">
                <a:solidFill>
                  <a:schemeClr val="bg1"/>
                </a:solidFill>
                <a:latin typeface="Arial" pitchFamily="34" charset="0"/>
                <a:cs typeface="Arial" pitchFamily="34" charset="0"/>
              </a:rPr>
              <a:t>© 2015 The MathWorks, Inc.</a:t>
            </a:r>
            <a:endParaRPr lang="en-US" sz="1003" dirty="0">
              <a:solidFill>
                <a:schemeClr val="bg1"/>
              </a:solidFill>
              <a:latin typeface="Arial" pitchFamily="34" charset="0"/>
              <a:cs typeface="Arial" pitchFamily="34" charset="0"/>
            </a:endParaRPr>
          </a:p>
        </p:txBody>
      </p:sp>
      <p:cxnSp>
        <p:nvCxnSpPr>
          <p:cNvPr id="26" name="Straight Connector 25"/>
          <p:cNvCxnSpPr/>
          <p:nvPr userDrawn="1"/>
        </p:nvCxnSpPr>
        <p:spPr>
          <a:xfrm>
            <a:off x="-4067" y="4376652"/>
            <a:ext cx="12209092" cy="0"/>
          </a:xfrm>
          <a:prstGeom prst="line">
            <a:avLst/>
          </a:prstGeom>
          <a:ln w="57150">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9" name="Picture 8" descr="09_MW_logo_CMYK_REV.png"/>
          <p:cNvPicPr>
            <a:picLocks noChangeAspect="1"/>
          </p:cNvPicPr>
          <p:nvPr userDrawn="1"/>
        </p:nvPicPr>
        <p:blipFill>
          <a:blip r:embed="rId3" cstate="print"/>
          <a:stretch>
            <a:fillRect/>
          </a:stretch>
        </p:blipFill>
        <p:spPr>
          <a:xfrm>
            <a:off x="10330730" y="141139"/>
            <a:ext cx="1620665" cy="32059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2" y="457200"/>
            <a:ext cx="10769600" cy="990600"/>
          </a:xfrm>
        </p:spPr>
        <p:txBody>
          <a:bodyPr/>
          <a:lstStyle>
            <a:lvl1pPr>
              <a:defRPr sz="2807"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09602" y="1600200"/>
            <a:ext cx="10769600" cy="4648200"/>
          </a:xfrm>
        </p:spPr>
        <p:txBody>
          <a:bodyPr/>
          <a:lstStyle>
            <a:lvl1pPr>
              <a:buSzPct val="75000"/>
              <a:defRPr sz="2406"/>
            </a:lvl1pPr>
            <a:lvl2pPr>
              <a:lnSpc>
                <a:spcPct val="105000"/>
              </a:lnSpc>
              <a:defRPr sz="2005"/>
            </a:lvl2pPr>
            <a:lvl3pPr>
              <a:lnSpc>
                <a:spcPct val="105000"/>
              </a:lnSpc>
              <a:buSzPct val="75000"/>
              <a:defRPr sz="1604"/>
            </a:lvl3pPr>
            <a:lvl4pPr>
              <a:lnSpc>
                <a:spcPct val="105000"/>
              </a:lnSpc>
              <a:defRPr/>
            </a:lvl4pPr>
            <a:lvl5pPr>
              <a:lnSpc>
                <a:spcPct val="105000"/>
              </a:lnSpc>
              <a:defRPr/>
            </a:lvl5p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2" y="457200"/>
            <a:ext cx="10769600" cy="990600"/>
          </a:xfrm>
        </p:spPr>
        <p:txBody>
          <a:body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eature">
    <p:spTree>
      <p:nvGrpSpPr>
        <p:cNvPr id="1" name=""/>
        <p:cNvGrpSpPr/>
        <p:nvPr/>
      </p:nvGrpSpPr>
      <p:grpSpPr>
        <a:xfrm>
          <a:off x="0" y="0"/>
          <a:ext cx="0" cy="0"/>
          <a:chOff x="0" y="0"/>
          <a:chExt cx="0" cy="0"/>
        </a:xfrm>
      </p:grpSpPr>
      <p:sp>
        <p:nvSpPr>
          <p:cNvPr id="10" name="Title 1"/>
          <p:cNvSpPr>
            <a:spLocks noGrp="1"/>
          </p:cNvSpPr>
          <p:nvPr>
            <p:ph type="title"/>
          </p:nvPr>
        </p:nvSpPr>
        <p:spPr>
          <a:xfrm>
            <a:off x="609600" y="457200"/>
            <a:ext cx="9448800" cy="990600"/>
          </a:xfrm>
        </p:spPr>
        <p:txBody>
          <a:bodyPr anchor="t" anchorCtr="0"/>
          <a:lstStyle>
            <a:lvl1pPr algn="l">
              <a:defRPr sz="2807" b="1">
                <a:solidFill>
                  <a:schemeClr val="tx2"/>
                </a:solidFill>
              </a:defRPr>
            </a:lvl1pPr>
          </a:lstStyle>
          <a:p>
            <a:r>
              <a:rPr lang="en-US" smtClean="0"/>
              <a:t>Click to edit Master title style</a:t>
            </a:r>
            <a:endParaRPr lang="en-US" dirty="0"/>
          </a:p>
        </p:txBody>
      </p:sp>
      <p:sp>
        <p:nvSpPr>
          <p:cNvPr id="11" name="Content Placeholder 2"/>
          <p:cNvSpPr>
            <a:spLocks noGrp="1"/>
          </p:cNvSpPr>
          <p:nvPr>
            <p:ph sz="half" idx="10" hasCustomPrompt="1"/>
          </p:nvPr>
        </p:nvSpPr>
        <p:spPr>
          <a:xfrm>
            <a:off x="609601" y="2819400"/>
            <a:ext cx="5080001" cy="3200400"/>
          </a:xfrm>
        </p:spPr>
        <p:txBody>
          <a:bodyPr/>
          <a:lstStyle>
            <a:lvl1pPr>
              <a:buClr>
                <a:srgbClr val="125687"/>
              </a:buClr>
              <a:buSzTx/>
              <a:defRPr sz="1805" baseline="0"/>
            </a:lvl1pPr>
            <a:lvl2pPr>
              <a:defRPr sz="1604"/>
            </a:lvl2pPr>
            <a:lvl3pPr>
              <a:buNone/>
              <a:defRPr sz="1604"/>
            </a:lvl3pPr>
            <a:lvl4pPr>
              <a:defRPr sz="1805"/>
            </a:lvl4pPr>
            <a:lvl5pPr>
              <a:defRPr sz="1805"/>
            </a:lvl5pPr>
            <a:lvl6pPr>
              <a:defRPr sz="1805"/>
            </a:lvl6pPr>
            <a:lvl7pPr>
              <a:defRPr sz="1805"/>
            </a:lvl7pPr>
            <a:lvl8pPr>
              <a:defRPr sz="1805"/>
            </a:lvl8pPr>
            <a:lvl9pPr>
              <a:defRPr sz="1805"/>
            </a:lvl9pPr>
          </a:lstStyle>
          <a:p>
            <a:pPr lvl="0">
              <a:buClr>
                <a:srgbClr val="125687"/>
              </a:buClr>
              <a:buSzTx/>
            </a:pPr>
            <a:r>
              <a:rPr lang="en-US" dirty="0" smtClean="0"/>
              <a:t>Click to add b</a:t>
            </a:r>
            <a:r>
              <a:rPr lang="en-US" sz="1805" dirty="0" smtClean="0">
                <a:solidFill>
                  <a:prstClr val="black"/>
                </a:solidFill>
              </a:rPr>
              <a:t>rief summary and benefits of feature (ideally three bullets)</a:t>
            </a:r>
          </a:p>
          <a:p>
            <a:pPr lvl="1"/>
            <a:r>
              <a:rPr lang="en-US" dirty="0" smtClean="0"/>
              <a:t>Second level</a:t>
            </a:r>
          </a:p>
        </p:txBody>
      </p:sp>
      <p:sp>
        <p:nvSpPr>
          <p:cNvPr id="13" name="Text Placeholder 11"/>
          <p:cNvSpPr>
            <a:spLocks noGrp="1"/>
          </p:cNvSpPr>
          <p:nvPr>
            <p:ph type="body" sz="quarter" idx="11" hasCustomPrompt="1"/>
          </p:nvPr>
        </p:nvSpPr>
        <p:spPr>
          <a:xfrm>
            <a:off x="609601" y="1600200"/>
            <a:ext cx="5080001" cy="838200"/>
          </a:xfrm>
        </p:spPr>
        <p:txBody>
          <a:bodyPr anchor="t"/>
          <a:lstStyle>
            <a:lvl1pPr marL="0" indent="0" algn="l">
              <a:buNone/>
              <a:defRPr sz="2005" b="1" baseline="0"/>
            </a:lvl1pPr>
          </a:lstStyle>
          <a:p>
            <a:pPr lvl="0"/>
            <a:r>
              <a:rPr lang="en-US" dirty="0" smtClean="0"/>
              <a:t>Click to add headline</a:t>
            </a:r>
            <a:r>
              <a:rPr lang="en-US" sz="2005" b="1" dirty="0" smtClean="0">
                <a:solidFill>
                  <a:prstClr val="black"/>
                </a:solidFill>
              </a:rPr>
              <a:t> providing value of feature</a:t>
            </a:r>
            <a:endParaRPr lang="en-US" dirty="0" smtClean="0"/>
          </a:p>
        </p:txBody>
      </p:sp>
      <p:sp>
        <p:nvSpPr>
          <p:cNvPr id="14" name="Text Placeholder 2"/>
          <p:cNvSpPr>
            <a:spLocks noGrp="1"/>
          </p:cNvSpPr>
          <p:nvPr>
            <p:ph type="body" sz="half" idx="12" hasCustomPrompt="1"/>
          </p:nvPr>
        </p:nvSpPr>
        <p:spPr>
          <a:xfrm>
            <a:off x="609602" y="6172200"/>
            <a:ext cx="5473700" cy="533400"/>
          </a:xfrm>
        </p:spPr>
        <p:txBody>
          <a:bodyPr anchor="b" anchorCtr="0"/>
          <a:lstStyle>
            <a:lvl1pPr marL="230761" indent="-229170">
              <a:buClrTx/>
              <a:buSzPct val="125000"/>
              <a:buFont typeface="Courier New" pitchFamily="49" charset="0"/>
              <a:buChar char="»"/>
              <a:defRPr sz="1604" b="0">
                <a:latin typeface="Courier New" pitchFamily="49" charset="0"/>
                <a:cs typeface="Courier New" pitchFamily="49" charset="0"/>
              </a:defRPr>
            </a:lvl1pPr>
          </a:lstStyle>
          <a:p>
            <a:pPr lvl="0"/>
            <a:r>
              <a:rPr lang="en-US" dirty="0" smtClean="0"/>
              <a:t>Click to add </a:t>
            </a:r>
            <a:r>
              <a:rPr lang="en-US" sz="1604" dirty="0" err="1" smtClean="0">
                <a:latin typeface="Courier New" pitchFamily="49" charset="0"/>
                <a:cs typeface="Courier New" pitchFamily="49" charset="0"/>
              </a:rPr>
              <a:t>product_example_name</a:t>
            </a:r>
            <a:r>
              <a:rPr lang="en-US" sz="1604" dirty="0" smtClean="0">
                <a:latin typeface="Courier New" pitchFamily="49" charset="0"/>
                <a:cs typeface="Courier New" pitchFamily="49" charset="0"/>
              </a:rPr>
              <a:t>.</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1914529"/>
            <a:ext cx="10363200" cy="1362075"/>
          </a:xfrm>
        </p:spPr>
        <p:txBody>
          <a:bodyPr anchor="t"/>
          <a:lstStyle>
            <a:lvl1pPr algn="ctr">
              <a:defRPr sz="3208" b="1" cap="none">
                <a:solidFill>
                  <a:schemeClr val="tx2"/>
                </a:solidFill>
              </a:defRPr>
            </a:lvl1pPr>
          </a:lstStyle>
          <a:p>
            <a:r>
              <a:rPr lang="en-US" dirty="0" smtClean="0"/>
              <a:t>Click to edit Section Header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2" y="457200"/>
            <a:ext cx="10769600" cy="990600"/>
          </a:xfrm>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609602" y="1600200"/>
            <a:ext cx="5181600" cy="4648199"/>
          </a:xfrm>
        </p:spPr>
        <p:txBody>
          <a:bodyPr/>
          <a:lstStyle>
            <a:lvl1pPr>
              <a:defRPr sz="2406"/>
            </a:lvl1pPr>
            <a:lvl2pPr>
              <a:defRPr sz="2005"/>
            </a:lvl2pPr>
            <a:lvl3pPr>
              <a:defRPr sz="1604"/>
            </a:lvl3pPr>
            <a:lvl4pPr>
              <a:defRPr sz="1805"/>
            </a:lvl4pPr>
            <a:lvl5pPr>
              <a:defRPr sz="1805"/>
            </a:lvl5pPr>
            <a:lvl6pPr>
              <a:defRPr sz="1805"/>
            </a:lvl6pPr>
            <a:lvl7pPr>
              <a:defRPr sz="1805"/>
            </a:lvl7pPr>
            <a:lvl8pPr>
              <a:defRPr sz="1805"/>
            </a:lvl8pPr>
            <a:lvl9pPr>
              <a:defRPr sz="1805"/>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6197602" y="1600200"/>
            <a:ext cx="5181600" cy="4648199"/>
          </a:xfrm>
        </p:spPr>
        <p:txBody>
          <a:bodyPr/>
          <a:lstStyle>
            <a:lvl1pPr>
              <a:defRPr sz="2406"/>
            </a:lvl1pPr>
            <a:lvl2pPr>
              <a:defRPr sz="2005"/>
            </a:lvl2pPr>
            <a:lvl3pPr>
              <a:defRPr sz="1604"/>
            </a:lvl3pPr>
            <a:lvl4pPr>
              <a:defRPr sz="1805"/>
            </a:lvl4pPr>
            <a:lvl5pPr>
              <a:defRPr sz="1805"/>
            </a:lvl5pPr>
            <a:lvl6pPr>
              <a:defRPr sz="1805"/>
            </a:lvl6pPr>
            <a:lvl7pPr>
              <a:defRPr sz="1805"/>
            </a:lvl7pPr>
            <a:lvl8pPr>
              <a:defRPr sz="1805"/>
            </a:lvl8pPr>
            <a:lvl9pPr>
              <a:defRPr sz="1805"/>
            </a:lvl9p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ext Box 15"/>
          <p:cNvSpPr txBox="1">
            <a:spLocks noChangeArrowheads="1"/>
          </p:cNvSpPr>
          <p:nvPr userDrawn="1"/>
        </p:nvSpPr>
        <p:spPr bwMode="auto">
          <a:xfrm>
            <a:off x="607484" y="1600200"/>
            <a:ext cx="10765536" cy="4648200"/>
          </a:xfrm>
          <a:prstGeom prst="rect">
            <a:avLst/>
          </a:prstGeom>
          <a:noFill/>
          <a:ln w="9525">
            <a:noFill/>
            <a:miter lim="800000"/>
            <a:headEnd/>
            <a:tailEnd/>
          </a:ln>
          <a:effectLst/>
        </p:spPr>
        <p:txBody>
          <a:bodyPr wrap="none"/>
          <a:lstStyle/>
          <a:p>
            <a:pPr marL="342164" lvl="0" indent="-342164">
              <a:buClr>
                <a:schemeClr val="tx2"/>
              </a:buClr>
              <a:buSzPct val="75000"/>
              <a:buFont typeface="Wingdings" pitchFamily="2" charset="2"/>
              <a:buChar char="§"/>
              <a:tabLst>
                <a:tab pos="458340" algn="l"/>
              </a:tabLst>
            </a:pPr>
            <a:r>
              <a:rPr lang="en-US" sz="2406" dirty="0" smtClean="0">
                <a:latin typeface="Arial" pitchFamily="34" charset="0"/>
                <a:cs typeface="Arial" pitchFamily="34" charset="0"/>
              </a:rPr>
              <a:t>Edit</a:t>
            </a:r>
            <a:r>
              <a:rPr lang="en-US" sz="2406" baseline="0" dirty="0" smtClean="0">
                <a:latin typeface="Arial" pitchFamily="34" charset="0"/>
                <a:cs typeface="Arial" pitchFamily="34" charset="0"/>
              </a:rPr>
              <a:t> in Slide Master view to e</a:t>
            </a:r>
            <a:r>
              <a:rPr lang="en-US" sz="2406" dirty="0" smtClean="0">
                <a:latin typeface="Arial" pitchFamily="34" charset="0"/>
                <a:cs typeface="Arial" pitchFamily="34" charset="0"/>
              </a:rPr>
              <a:t>nter agenda items</a:t>
            </a:r>
          </a:p>
          <a:p>
            <a:pPr marL="342164" lvl="0" indent="-342164">
              <a:buClr>
                <a:schemeClr val="tx2"/>
              </a:buClr>
              <a:buSzPct val="75000"/>
              <a:buFont typeface="Wingdings" pitchFamily="2" charset="2"/>
              <a:buChar char="§"/>
              <a:tabLst>
                <a:tab pos="458340" algn="l"/>
              </a:tabLst>
            </a:pPr>
            <a:r>
              <a:rPr lang="en-US" sz="2406" dirty="0" smtClean="0">
                <a:latin typeface="Arial" pitchFamily="34" charset="0"/>
                <a:cs typeface="Arial" pitchFamily="34" charset="0"/>
              </a:rPr>
              <a:t>Bullet 2</a:t>
            </a:r>
          </a:p>
          <a:p>
            <a:pPr marL="342164" lvl="0" indent="-342164">
              <a:buClr>
                <a:schemeClr val="tx2"/>
              </a:buClr>
              <a:buSzPct val="75000"/>
              <a:buFont typeface="Wingdings" pitchFamily="2" charset="2"/>
              <a:buChar char="§"/>
              <a:tabLst>
                <a:tab pos="458340" algn="l"/>
              </a:tabLst>
            </a:pPr>
            <a:r>
              <a:rPr lang="en-US" sz="2406" dirty="0" smtClean="0">
                <a:latin typeface="Arial" pitchFamily="34" charset="0"/>
                <a:cs typeface="Arial" pitchFamily="34" charset="0"/>
              </a:rPr>
              <a:t>Bullet</a:t>
            </a:r>
            <a:r>
              <a:rPr lang="en-US" sz="2406" baseline="0" dirty="0" smtClean="0">
                <a:latin typeface="Arial" pitchFamily="34" charset="0"/>
                <a:cs typeface="Arial" pitchFamily="34" charset="0"/>
              </a:rPr>
              <a:t> 3</a:t>
            </a:r>
          </a:p>
          <a:p>
            <a:pPr marL="342164" lvl="0" indent="-342164">
              <a:buClr>
                <a:schemeClr val="tx2"/>
              </a:buClr>
              <a:buSzPct val="75000"/>
              <a:buFont typeface="Wingdings" pitchFamily="2" charset="2"/>
              <a:buChar char="§"/>
              <a:tabLst>
                <a:tab pos="458340" algn="l"/>
              </a:tabLst>
            </a:pPr>
            <a:r>
              <a:rPr lang="en-US" sz="2406" baseline="0" dirty="0" smtClean="0">
                <a:latin typeface="Arial" pitchFamily="34" charset="0"/>
                <a:cs typeface="Arial" pitchFamily="34" charset="0"/>
              </a:rPr>
              <a:t>Bullet 4</a:t>
            </a:r>
          </a:p>
          <a:p>
            <a:pPr marL="342164" lvl="0" indent="-342164">
              <a:buClr>
                <a:schemeClr val="tx2"/>
              </a:buClr>
              <a:buSzPct val="75000"/>
              <a:buFont typeface="Wingdings" pitchFamily="2" charset="2"/>
              <a:buChar char="§"/>
              <a:tabLst>
                <a:tab pos="458340" algn="l"/>
              </a:tabLst>
            </a:pPr>
            <a:endParaRPr lang="en-US" sz="2406" dirty="0">
              <a:latin typeface="Arial" pitchFamily="34" charset="0"/>
              <a:cs typeface="Arial" pitchFamily="34" charset="0"/>
            </a:endParaRPr>
          </a:p>
        </p:txBody>
      </p:sp>
      <p:sp>
        <p:nvSpPr>
          <p:cNvPr id="5" name="Text Box 16"/>
          <p:cNvSpPr txBox="1">
            <a:spLocks noChangeArrowheads="1"/>
          </p:cNvSpPr>
          <p:nvPr userDrawn="1"/>
        </p:nvSpPr>
        <p:spPr bwMode="auto">
          <a:xfrm>
            <a:off x="607484" y="464695"/>
            <a:ext cx="10765536" cy="1143000"/>
          </a:xfrm>
          <a:prstGeom prst="rect">
            <a:avLst/>
          </a:prstGeom>
          <a:noFill/>
          <a:ln w="9525">
            <a:noFill/>
            <a:miter lim="800000"/>
            <a:headEnd/>
            <a:tailEnd/>
          </a:ln>
          <a:effectLst/>
        </p:spPr>
        <p:txBody>
          <a:bodyPr wrap="none"/>
          <a:lstStyle/>
          <a:p>
            <a:pPr marL="0" marR="0" indent="0" algn="l" defTabSz="916680" rtl="0" eaLnBrk="1" fontAlgn="auto" latinLnBrk="0" hangingPunct="1">
              <a:lnSpc>
                <a:spcPct val="100000"/>
              </a:lnSpc>
              <a:spcBef>
                <a:spcPts val="0"/>
              </a:spcBef>
              <a:spcAft>
                <a:spcPts val="0"/>
              </a:spcAft>
              <a:buClrTx/>
              <a:buSzTx/>
              <a:buFontTx/>
              <a:buNone/>
              <a:tabLst/>
              <a:defRPr/>
            </a:pPr>
            <a:r>
              <a:rPr lang="en-US" sz="2807" b="1" dirty="0" smtClean="0">
                <a:solidFill>
                  <a:schemeClr val="tx2"/>
                </a:solidFill>
                <a:latin typeface="Arial" pitchFamily="34" charset="0"/>
                <a:cs typeface="Arial" pitchFamily="34" charset="0"/>
              </a:rPr>
              <a:t>Edit in Slide</a:t>
            </a:r>
            <a:r>
              <a:rPr lang="en-US" sz="2807" b="1" baseline="0" dirty="0" smtClean="0">
                <a:solidFill>
                  <a:schemeClr val="tx2"/>
                </a:solidFill>
                <a:latin typeface="Arial" pitchFamily="34" charset="0"/>
                <a:cs typeface="Arial" pitchFamily="34" charset="0"/>
              </a:rPr>
              <a:t> Master view to e</a:t>
            </a:r>
            <a:r>
              <a:rPr lang="en-US" sz="2807" b="1" dirty="0" smtClean="0">
                <a:solidFill>
                  <a:schemeClr val="tx2"/>
                </a:solidFill>
                <a:latin typeface="Arial" pitchFamily="34" charset="0"/>
                <a:cs typeface="Arial" pitchFamily="34" charset="0"/>
              </a:rPr>
              <a:t>nter agenda</a:t>
            </a:r>
            <a:r>
              <a:rPr lang="en-US" sz="2807" b="1" baseline="0" dirty="0" smtClean="0">
                <a:solidFill>
                  <a:schemeClr val="tx2"/>
                </a:solidFill>
                <a:latin typeface="Arial" pitchFamily="34" charset="0"/>
                <a:cs typeface="Arial" pitchFamily="34" charset="0"/>
              </a:rPr>
              <a:t> title</a:t>
            </a:r>
            <a:endParaRPr lang="en-US" sz="2807" b="1" dirty="0" smtClean="0">
              <a:solidFill>
                <a:schemeClr val="tx2"/>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0" name="Picture 19" descr="bluemesh.jpg"/>
          <p:cNvPicPr>
            <a:picLocks noChangeAspect="1"/>
          </p:cNvPicPr>
          <p:nvPr userDrawn="1"/>
        </p:nvPicPr>
        <p:blipFill>
          <a:blip r:embed="rId2" cstate="print"/>
          <a:stretch>
            <a:fillRect/>
          </a:stretch>
        </p:blipFill>
        <p:spPr>
          <a:xfrm>
            <a:off x="-3381" y="194"/>
            <a:ext cx="12193349" cy="6870191"/>
          </a:xfrm>
          <a:prstGeom prst="rect">
            <a:avLst/>
          </a:prstGeom>
        </p:spPr>
      </p:pic>
      <p:sp>
        <p:nvSpPr>
          <p:cNvPr id="21" name="Title 1"/>
          <p:cNvSpPr>
            <a:spLocks noGrp="1"/>
          </p:cNvSpPr>
          <p:nvPr>
            <p:ph type="ctrTitle"/>
          </p:nvPr>
        </p:nvSpPr>
        <p:spPr>
          <a:xfrm>
            <a:off x="914400" y="914400"/>
            <a:ext cx="10363200" cy="1828800"/>
          </a:xfrm>
        </p:spPr>
        <p:txBody>
          <a:bodyPr/>
          <a:lstStyle>
            <a:lvl1pPr algn="l">
              <a:defRPr sz="3200">
                <a:solidFill>
                  <a:schemeClr val="tx2"/>
                </a:solidFill>
              </a:defRPr>
            </a:lvl1pPr>
          </a:lstStyle>
          <a:p>
            <a:r>
              <a:rPr lang="en-US" smtClean="0"/>
              <a:t>Click to edit Master title style</a:t>
            </a:r>
            <a:endParaRPr lang="en-US" dirty="0"/>
          </a:p>
        </p:txBody>
      </p:sp>
      <p:sp>
        <p:nvSpPr>
          <p:cNvPr id="22" name="Subtitle 2"/>
          <p:cNvSpPr>
            <a:spLocks noGrp="1"/>
          </p:cNvSpPr>
          <p:nvPr>
            <p:ph type="subTitle" idx="1"/>
          </p:nvPr>
        </p:nvSpPr>
        <p:spPr>
          <a:xfrm>
            <a:off x="914400" y="3203578"/>
            <a:ext cx="10363200" cy="987425"/>
          </a:xfrm>
        </p:spPr>
        <p:txBody>
          <a:bodyPr>
            <a:normAutofit/>
          </a:bodyPr>
          <a:lstStyle>
            <a:lvl1pPr marL="0" indent="0" algn="l">
              <a:buNone/>
              <a:defRPr sz="16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3" name="TextBox 22"/>
          <p:cNvSpPr txBox="1"/>
          <p:nvPr userDrawn="1"/>
        </p:nvSpPr>
        <p:spPr>
          <a:xfrm>
            <a:off x="9635211" y="6527630"/>
            <a:ext cx="2438400" cy="246221"/>
          </a:xfrm>
          <a:prstGeom prst="rect">
            <a:avLst/>
          </a:prstGeom>
          <a:noFill/>
        </p:spPr>
        <p:txBody>
          <a:bodyPr wrap="square" rtlCol="0">
            <a:spAutoFit/>
          </a:bodyPr>
          <a:lstStyle/>
          <a:p>
            <a:r>
              <a:rPr lang="en-US" sz="1000" dirty="0" smtClean="0">
                <a:solidFill>
                  <a:prstClr val="white"/>
                </a:solidFill>
                <a:cs typeface="Arial" pitchFamily="34" charset="0"/>
              </a:rPr>
              <a:t>© 2013 The MathWorks, Inc.</a:t>
            </a:r>
            <a:endParaRPr lang="en-US" sz="1000" dirty="0">
              <a:solidFill>
                <a:prstClr val="white"/>
              </a:solidFill>
              <a:cs typeface="Arial" pitchFamily="34" charset="0"/>
            </a:endParaRPr>
          </a:p>
        </p:txBody>
      </p:sp>
      <p:cxnSp>
        <p:nvCxnSpPr>
          <p:cNvPr id="26" name="Straight Connector 25"/>
          <p:cNvCxnSpPr/>
          <p:nvPr userDrawn="1"/>
        </p:nvCxnSpPr>
        <p:spPr>
          <a:xfrm>
            <a:off x="0" y="4333875"/>
            <a:ext cx="12192000" cy="0"/>
          </a:xfrm>
          <a:prstGeom prst="line">
            <a:avLst/>
          </a:prstGeom>
          <a:ln w="57150">
            <a:solidFill>
              <a:schemeClr val="bg1">
                <a:lumMod val="6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3831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769600" cy="990600"/>
          </a:xfrm>
        </p:spPr>
        <p:txBody>
          <a:bodyPr/>
          <a:lstStyle>
            <a:lvl1pPr>
              <a:defRPr sz="2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09600" y="1600200"/>
            <a:ext cx="10769600" cy="4648200"/>
          </a:xfrm>
        </p:spPr>
        <p:txBody>
          <a:bodyPr/>
          <a:lstStyle>
            <a:lvl1pPr>
              <a:buSzPct val="75000"/>
              <a:defRPr sz="2400"/>
            </a:lvl1pPr>
            <a:lvl2pPr>
              <a:lnSpc>
                <a:spcPct val="105000"/>
              </a:lnSpc>
              <a:defRPr sz="2000"/>
            </a:lvl2pPr>
            <a:lvl3pPr>
              <a:lnSpc>
                <a:spcPct val="105000"/>
              </a:lnSpc>
              <a:buSzPct val="75000"/>
              <a:defRPr sz="1600"/>
            </a:lvl3pPr>
            <a:lvl4pPr>
              <a:lnSpc>
                <a:spcPct val="105000"/>
              </a:lnSpc>
              <a:defRPr/>
            </a:lvl4pPr>
            <a:lvl5pPr>
              <a:lnSpc>
                <a:spcPct val="105000"/>
              </a:lnSpc>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2207312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769600" cy="99060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888813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193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eature">
    <p:spTree>
      <p:nvGrpSpPr>
        <p:cNvPr id="1" name=""/>
        <p:cNvGrpSpPr/>
        <p:nvPr/>
      </p:nvGrpSpPr>
      <p:grpSpPr>
        <a:xfrm>
          <a:off x="0" y="0"/>
          <a:ext cx="0" cy="0"/>
          <a:chOff x="0" y="0"/>
          <a:chExt cx="0" cy="0"/>
        </a:xfrm>
      </p:grpSpPr>
      <p:sp>
        <p:nvSpPr>
          <p:cNvPr id="10" name="Title 1"/>
          <p:cNvSpPr>
            <a:spLocks noGrp="1"/>
          </p:cNvSpPr>
          <p:nvPr>
            <p:ph type="title"/>
          </p:nvPr>
        </p:nvSpPr>
        <p:spPr>
          <a:xfrm>
            <a:off x="609600" y="457200"/>
            <a:ext cx="9448800" cy="990600"/>
          </a:xfrm>
        </p:spPr>
        <p:txBody>
          <a:bodyPr anchor="t" anchorCtr="0"/>
          <a:lstStyle>
            <a:lvl1pPr algn="l">
              <a:defRPr sz="2800" b="1">
                <a:solidFill>
                  <a:schemeClr val="tx2"/>
                </a:solidFill>
              </a:defRPr>
            </a:lvl1pPr>
          </a:lstStyle>
          <a:p>
            <a:r>
              <a:rPr lang="en-US" smtClean="0"/>
              <a:t>Click to edit Master title style</a:t>
            </a:r>
            <a:endParaRPr lang="en-US" dirty="0"/>
          </a:p>
        </p:txBody>
      </p:sp>
      <p:sp>
        <p:nvSpPr>
          <p:cNvPr id="11" name="Content Placeholder 2"/>
          <p:cNvSpPr>
            <a:spLocks noGrp="1"/>
          </p:cNvSpPr>
          <p:nvPr>
            <p:ph sz="half" idx="10" hasCustomPrompt="1"/>
          </p:nvPr>
        </p:nvSpPr>
        <p:spPr>
          <a:xfrm>
            <a:off x="609600" y="2819400"/>
            <a:ext cx="5080000" cy="3200400"/>
          </a:xfrm>
        </p:spPr>
        <p:txBody>
          <a:bodyPr/>
          <a:lstStyle>
            <a:lvl1pPr>
              <a:buClr>
                <a:srgbClr val="125687"/>
              </a:buClr>
              <a:buSzTx/>
              <a:defRPr sz="1800" baseline="0"/>
            </a:lvl1pPr>
            <a:lvl2pPr>
              <a:defRPr sz="1600"/>
            </a:lvl2pPr>
            <a:lvl3pPr>
              <a:buNone/>
              <a:defRPr sz="1600"/>
            </a:lvl3pPr>
            <a:lvl4pPr>
              <a:defRPr sz="1800"/>
            </a:lvl4pPr>
            <a:lvl5pPr>
              <a:defRPr sz="1800"/>
            </a:lvl5pPr>
            <a:lvl6pPr>
              <a:defRPr sz="1800"/>
            </a:lvl6pPr>
            <a:lvl7pPr>
              <a:defRPr sz="1800"/>
            </a:lvl7pPr>
            <a:lvl8pPr>
              <a:defRPr sz="1800"/>
            </a:lvl8pPr>
            <a:lvl9pPr>
              <a:defRPr sz="1800"/>
            </a:lvl9pPr>
          </a:lstStyle>
          <a:p>
            <a:pPr lvl="0">
              <a:buClr>
                <a:srgbClr val="125687"/>
              </a:buClr>
              <a:buSzTx/>
            </a:pPr>
            <a:r>
              <a:rPr lang="en-US" dirty="0" smtClean="0"/>
              <a:t>Click to add b</a:t>
            </a:r>
            <a:r>
              <a:rPr lang="en-US" sz="1800" dirty="0" smtClean="0">
                <a:solidFill>
                  <a:prstClr val="black"/>
                </a:solidFill>
              </a:rPr>
              <a:t>rief summary and benefits of feature (ideally three bullets)</a:t>
            </a:r>
          </a:p>
          <a:p>
            <a:pPr lvl="1"/>
            <a:r>
              <a:rPr lang="en-US" dirty="0" smtClean="0"/>
              <a:t>Second level</a:t>
            </a:r>
          </a:p>
        </p:txBody>
      </p:sp>
      <p:sp>
        <p:nvSpPr>
          <p:cNvPr id="13" name="Text Placeholder 11"/>
          <p:cNvSpPr>
            <a:spLocks noGrp="1"/>
          </p:cNvSpPr>
          <p:nvPr>
            <p:ph type="body" sz="quarter" idx="11" hasCustomPrompt="1"/>
          </p:nvPr>
        </p:nvSpPr>
        <p:spPr>
          <a:xfrm>
            <a:off x="609600" y="1600200"/>
            <a:ext cx="5080000" cy="838200"/>
          </a:xfrm>
        </p:spPr>
        <p:txBody>
          <a:bodyPr anchor="t"/>
          <a:lstStyle>
            <a:lvl1pPr marL="0" indent="0" algn="l">
              <a:buNone/>
              <a:defRPr sz="2000" b="1" baseline="0"/>
            </a:lvl1pPr>
          </a:lstStyle>
          <a:p>
            <a:pPr lvl="0"/>
            <a:r>
              <a:rPr lang="en-US" dirty="0" smtClean="0"/>
              <a:t>Click to add headline</a:t>
            </a:r>
            <a:r>
              <a:rPr lang="en-US" sz="2000" b="1" dirty="0" smtClean="0">
                <a:solidFill>
                  <a:prstClr val="black"/>
                </a:solidFill>
              </a:rPr>
              <a:t> providing value of feature</a:t>
            </a:r>
            <a:endParaRPr lang="en-US" dirty="0" smtClean="0"/>
          </a:p>
        </p:txBody>
      </p:sp>
      <p:sp>
        <p:nvSpPr>
          <p:cNvPr id="14" name="Text Placeholder 2"/>
          <p:cNvSpPr>
            <a:spLocks noGrp="1"/>
          </p:cNvSpPr>
          <p:nvPr>
            <p:ph type="body" sz="half" idx="12" hasCustomPrompt="1"/>
          </p:nvPr>
        </p:nvSpPr>
        <p:spPr>
          <a:xfrm>
            <a:off x="609600" y="6172200"/>
            <a:ext cx="6096000" cy="533400"/>
          </a:xfrm>
        </p:spPr>
        <p:txBody>
          <a:bodyPr anchor="b" anchorCtr="0"/>
          <a:lstStyle>
            <a:lvl1pPr marL="230188" indent="-228600">
              <a:buClrTx/>
              <a:buSzPct val="125000"/>
              <a:buFont typeface="Courier New" pitchFamily="49" charset="0"/>
              <a:buChar char="»"/>
              <a:defRPr sz="1600" b="0">
                <a:latin typeface="Courier New" pitchFamily="49" charset="0"/>
                <a:cs typeface="Courier New" pitchFamily="49" charset="0"/>
              </a:defRPr>
            </a:lvl1pPr>
          </a:lstStyle>
          <a:p>
            <a:pPr lvl="0"/>
            <a:r>
              <a:rPr lang="en-US" dirty="0" smtClean="0"/>
              <a:t>Click to add </a:t>
            </a:r>
            <a:r>
              <a:rPr lang="en-US" sz="1600" dirty="0" err="1" smtClean="0">
                <a:latin typeface="Courier New" pitchFamily="49" charset="0"/>
                <a:cs typeface="Courier New" pitchFamily="49" charset="0"/>
              </a:rPr>
              <a:t>product_example_name</a:t>
            </a:r>
            <a:r>
              <a:rPr lang="en-US" sz="1600" dirty="0" smtClean="0">
                <a:latin typeface="Courier New" pitchFamily="49" charset="0"/>
                <a:cs typeface="Courier New" pitchFamily="49" charset="0"/>
              </a:rPr>
              <a:t>.</a:t>
            </a:r>
            <a:endParaRPr lang="en-US" dirty="0"/>
          </a:p>
        </p:txBody>
      </p:sp>
    </p:spTree>
    <p:extLst>
      <p:ext uri="{BB962C8B-B14F-4D97-AF65-F5344CB8AC3E}">
        <p14:creationId xmlns:p14="http://schemas.microsoft.com/office/powerpoint/2010/main" val="2709526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1914526"/>
            <a:ext cx="10363200" cy="1362075"/>
          </a:xfrm>
        </p:spPr>
        <p:txBody>
          <a:bodyPr anchor="t"/>
          <a:lstStyle>
            <a:lvl1pPr algn="ctr">
              <a:defRPr sz="3200" b="1" cap="none">
                <a:solidFill>
                  <a:schemeClr val="tx2"/>
                </a:solidFill>
              </a:defRPr>
            </a:lvl1pPr>
          </a:lstStyle>
          <a:p>
            <a:r>
              <a:rPr lang="en-US" dirty="0" smtClean="0"/>
              <a:t>Click to edit Section Header Title style</a:t>
            </a:r>
            <a:endParaRPr lang="en-US" dirty="0"/>
          </a:p>
        </p:txBody>
      </p:sp>
    </p:spTree>
    <p:extLst>
      <p:ext uri="{BB962C8B-B14F-4D97-AF65-F5344CB8AC3E}">
        <p14:creationId xmlns:p14="http://schemas.microsoft.com/office/powerpoint/2010/main" val="62061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769600" cy="990600"/>
          </a:xfrm>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609600" y="1600203"/>
            <a:ext cx="5181600" cy="4648199"/>
          </a:xfrm>
        </p:spPr>
        <p:txBody>
          <a:bodyPr/>
          <a:lstStyle>
            <a:lvl1pPr>
              <a:defRPr sz="2400"/>
            </a:lvl1pPr>
            <a:lvl2pPr>
              <a:defRPr sz="20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6197600" y="1600203"/>
            <a:ext cx="5181600" cy="4648199"/>
          </a:xfrm>
        </p:spPr>
        <p:txBody>
          <a:bodyPr/>
          <a:lstStyle>
            <a:lvl1pPr>
              <a:defRPr sz="2400"/>
            </a:lvl1pPr>
            <a:lvl2pPr>
              <a:defRPr sz="20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273067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ext Box 15"/>
          <p:cNvSpPr txBox="1">
            <a:spLocks noChangeArrowheads="1"/>
          </p:cNvSpPr>
          <p:nvPr userDrawn="1"/>
        </p:nvSpPr>
        <p:spPr bwMode="auto">
          <a:xfrm>
            <a:off x="607484" y="1600200"/>
            <a:ext cx="10765536" cy="4648200"/>
          </a:xfrm>
          <a:prstGeom prst="rect">
            <a:avLst/>
          </a:prstGeom>
          <a:noFill/>
          <a:ln w="9525">
            <a:noFill/>
            <a:miter lim="800000"/>
            <a:headEnd/>
            <a:tailEnd/>
          </a:ln>
          <a:effectLst/>
        </p:spPr>
        <p:txBody>
          <a:bodyPr wrap="none"/>
          <a:lstStyle/>
          <a:p>
            <a:pPr marL="341313" indent="-341313">
              <a:buClr>
                <a:srgbClr val="125687"/>
              </a:buClr>
              <a:buSzPct val="75000"/>
              <a:buFont typeface="Wingdings" pitchFamily="2" charset="2"/>
              <a:buChar char="§"/>
              <a:tabLst>
                <a:tab pos="457200" algn="l"/>
              </a:tabLst>
            </a:pPr>
            <a:r>
              <a:rPr lang="en-US" sz="2400" dirty="0" smtClean="0">
                <a:solidFill>
                  <a:prstClr val="black"/>
                </a:solidFill>
                <a:cs typeface="Arial" pitchFamily="34" charset="0"/>
              </a:rPr>
              <a:t>Edit in Slide Master view to enter agenda items</a:t>
            </a:r>
          </a:p>
          <a:p>
            <a:pPr marL="341313" indent="-341313">
              <a:buClr>
                <a:srgbClr val="125687"/>
              </a:buClr>
              <a:buSzPct val="75000"/>
              <a:buFont typeface="Wingdings" pitchFamily="2" charset="2"/>
              <a:buChar char="§"/>
              <a:tabLst>
                <a:tab pos="457200" algn="l"/>
              </a:tabLst>
            </a:pPr>
            <a:r>
              <a:rPr lang="en-US" sz="2400" dirty="0" smtClean="0">
                <a:solidFill>
                  <a:prstClr val="black"/>
                </a:solidFill>
                <a:cs typeface="Arial" pitchFamily="34" charset="0"/>
              </a:rPr>
              <a:t>Bullet 2</a:t>
            </a:r>
          </a:p>
          <a:p>
            <a:pPr marL="341313" indent="-341313">
              <a:buClr>
                <a:srgbClr val="125687"/>
              </a:buClr>
              <a:buSzPct val="75000"/>
              <a:buFont typeface="Wingdings" pitchFamily="2" charset="2"/>
              <a:buChar char="§"/>
              <a:tabLst>
                <a:tab pos="457200" algn="l"/>
              </a:tabLst>
            </a:pPr>
            <a:r>
              <a:rPr lang="en-US" sz="2400" dirty="0" smtClean="0">
                <a:solidFill>
                  <a:prstClr val="black"/>
                </a:solidFill>
                <a:cs typeface="Arial" pitchFamily="34" charset="0"/>
              </a:rPr>
              <a:t>Bullet 3</a:t>
            </a:r>
          </a:p>
          <a:p>
            <a:pPr marL="341313" indent="-341313">
              <a:buClr>
                <a:srgbClr val="125687"/>
              </a:buClr>
              <a:buSzPct val="75000"/>
              <a:buFont typeface="Wingdings" pitchFamily="2" charset="2"/>
              <a:buChar char="§"/>
              <a:tabLst>
                <a:tab pos="457200" algn="l"/>
              </a:tabLst>
            </a:pPr>
            <a:r>
              <a:rPr lang="en-US" sz="2400" dirty="0" smtClean="0">
                <a:solidFill>
                  <a:prstClr val="black"/>
                </a:solidFill>
                <a:cs typeface="Arial" pitchFamily="34" charset="0"/>
              </a:rPr>
              <a:t>Bullet 4</a:t>
            </a:r>
          </a:p>
          <a:p>
            <a:pPr marL="341313" indent="-341313">
              <a:buClr>
                <a:srgbClr val="125687"/>
              </a:buClr>
              <a:buSzPct val="75000"/>
              <a:buFont typeface="Wingdings" pitchFamily="2" charset="2"/>
              <a:buChar char="§"/>
              <a:tabLst>
                <a:tab pos="457200" algn="l"/>
              </a:tabLst>
            </a:pPr>
            <a:endParaRPr lang="en-US" sz="2400" dirty="0">
              <a:solidFill>
                <a:prstClr val="black"/>
              </a:solidFill>
              <a:cs typeface="Arial" pitchFamily="34" charset="0"/>
            </a:endParaRPr>
          </a:p>
        </p:txBody>
      </p:sp>
      <p:sp>
        <p:nvSpPr>
          <p:cNvPr id="5" name="Text Box 16"/>
          <p:cNvSpPr txBox="1">
            <a:spLocks noChangeArrowheads="1"/>
          </p:cNvSpPr>
          <p:nvPr userDrawn="1"/>
        </p:nvSpPr>
        <p:spPr bwMode="auto">
          <a:xfrm>
            <a:off x="607484" y="464695"/>
            <a:ext cx="10765536" cy="1143000"/>
          </a:xfrm>
          <a:prstGeom prst="rect">
            <a:avLst/>
          </a:prstGeom>
          <a:noFill/>
          <a:ln w="9525">
            <a:noFill/>
            <a:miter lim="800000"/>
            <a:headEnd/>
            <a:tailEnd/>
          </a:ln>
          <a:effectLst/>
        </p:spPr>
        <p:txBody>
          <a:bodyPr wrap="none"/>
          <a:lstStyle/>
          <a:p>
            <a:pPr>
              <a:defRPr/>
            </a:pPr>
            <a:r>
              <a:rPr lang="en-US" sz="2800" b="1" dirty="0" smtClean="0">
                <a:solidFill>
                  <a:srgbClr val="125687"/>
                </a:solidFill>
                <a:cs typeface="Arial" pitchFamily="34" charset="0"/>
              </a:rPr>
              <a:t>Edit in Slide Master view to enter agenda title</a:t>
            </a:r>
          </a:p>
        </p:txBody>
      </p:sp>
    </p:spTree>
    <p:extLst>
      <p:ext uri="{BB962C8B-B14F-4D97-AF65-F5344CB8AC3E}">
        <p14:creationId xmlns:p14="http://schemas.microsoft.com/office/powerpoint/2010/main" val="353409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1.pn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2" y="457200"/>
            <a:ext cx="10769600" cy="990600"/>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2" y="1600200"/>
            <a:ext cx="10769600" cy="464820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Rectangle 7"/>
          <p:cNvSpPr/>
          <p:nvPr/>
        </p:nvSpPr>
        <p:spPr>
          <a:xfrm>
            <a:off x="11582400" y="6484954"/>
            <a:ext cx="609600" cy="381001"/>
          </a:xfrm>
          <a:prstGeom prst="rect">
            <a:avLst/>
          </a:prstGeom>
          <a:noFill/>
          <a:ln w="12700">
            <a:noFill/>
          </a:ln>
        </p:spPr>
        <p:txBody>
          <a:bodyPr wrap="square" anchor="ctr">
            <a:noAutofit/>
          </a:bodyPr>
          <a:lstStyle/>
          <a:p>
            <a:pPr algn="ctr"/>
            <a:fld id="{47FBD1EF-0801-4063-B668-C71608ACC70F}" type="slidenum">
              <a:rPr kumimoji="0" lang="en-US" sz="1203" b="1" i="0" u="none" strike="noStrike" kern="1200" cap="none" spc="0" normalizeH="0" baseline="0" noProof="0" smtClean="0">
                <a:ln>
                  <a:noFill/>
                </a:ln>
                <a:solidFill>
                  <a:schemeClr val="tx2"/>
                </a:solidFill>
                <a:effectLst/>
                <a:uLnTx/>
                <a:uFillTx/>
                <a:latin typeface="Arial" pitchFamily="34" charset="0"/>
                <a:ea typeface="+mn-ea"/>
                <a:cs typeface="Arial" pitchFamily="34" charset="0"/>
              </a:rPr>
              <a:pPr algn="ctr"/>
              <a:t>‹#›</a:t>
            </a:fld>
            <a:endParaRPr lang="en-US" sz="1203" b="1" dirty="0">
              <a:solidFill>
                <a:schemeClr val="tx2"/>
              </a:solidFill>
            </a:endParaRPr>
          </a:p>
        </p:txBody>
      </p:sp>
      <p:pic>
        <p:nvPicPr>
          <p:cNvPr id="12" name="Picture 11" descr="logo647.png"/>
          <p:cNvPicPr>
            <a:picLocks noChangeAspect="1"/>
          </p:cNvPicPr>
          <p:nvPr/>
        </p:nvPicPr>
        <p:blipFill>
          <a:blip r:embed="rId10" cstate="print"/>
          <a:stretch>
            <a:fillRect/>
          </a:stretch>
        </p:blipFill>
        <p:spPr>
          <a:xfrm>
            <a:off x="10679339" y="23675"/>
            <a:ext cx="1327516" cy="360269"/>
          </a:xfrm>
          <a:prstGeom prst="rect">
            <a:avLst/>
          </a:prstGeom>
          <a:noFill/>
          <a:ln>
            <a:noFill/>
          </a:ln>
        </p:spPr>
      </p:pic>
      <p:cxnSp>
        <p:nvCxnSpPr>
          <p:cNvPr id="13" name="Straight Connector 11"/>
          <p:cNvCxnSpPr/>
          <p:nvPr/>
        </p:nvCxnSpPr>
        <p:spPr>
          <a:xfrm rot="10800000" flipV="1">
            <a:off x="229170" y="176521"/>
            <a:ext cx="10297392" cy="211602"/>
          </a:xfrm>
          <a:prstGeom prst="bentConnector3">
            <a:avLst>
              <a:gd name="adj1" fmla="val 100013"/>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9" r:id="rId4"/>
    <p:sldLayoutId id="2147483663" r:id="rId5"/>
    <p:sldLayoutId id="2147483651" r:id="rId6"/>
    <p:sldLayoutId id="2147483652" r:id="rId7"/>
    <p:sldLayoutId id="2147483664"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6680" rtl="0" eaLnBrk="1" latinLnBrk="0" hangingPunct="1">
        <a:spcBef>
          <a:spcPct val="0"/>
        </a:spcBef>
        <a:buNone/>
        <a:defRPr sz="2807" b="1" kern="1200">
          <a:solidFill>
            <a:schemeClr val="tx2"/>
          </a:solidFill>
          <a:latin typeface="Arial" pitchFamily="34" charset="0"/>
          <a:ea typeface="+mj-ea"/>
          <a:cs typeface="Arial" pitchFamily="34" charset="0"/>
        </a:defRPr>
      </a:lvl1pPr>
    </p:titleStyle>
    <p:bodyStyle>
      <a:lvl1pPr marL="343755" indent="-343755" algn="l" defTabSz="916680" rtl="0" eaLnBrk="1" latinLnBrk="0" hangingPunct="1">
        <a:spcBef>
          <a:spcPct val="20000"/>
        </a:spcBef>
        <a:buClr>
          <a:schemeClr val="tx2"/>
        </a:buClr>
        <a:buSzPct val="75000"/>
        <a:buFont typeface="Wingdings" pitchFamily="2" charset="2"/>
        <a:buChar char="§"/>
        <a:defRPr sz="2406" kern="1200">
          <a:solidFill>
            <a:schemeClr val="tx1"/>
          </a:solidFill>
          <a:latin typeface="Arial" pitchFamily="34" charset="0"/>
          <a:ea typeface="+mn-ea"/>
          <a:cs typeface="Arial" pitchFamily="34" charset="0"/>
        </a:defRPr>
      </a:lvl1pPr>
      <a:lvl2pPr marL="744802" indent="-286462" algn="l" defTabSz="916680" rtl="0" eaLnBrk="1" latinLnBrk="0" hangingPunct="1">
        <a:spcBef>
          <a:spcPct val="20000"/>
        </a:spcBef>
        <a:buClr>
          <a:schemeClr val="tx2"/>
        </a:buClr>
        <a:buFont typeface="Arial" pitchFamily="34" charset="0"/>
        <a:buChar char="–"/>
        <a:defRPr sz="2005" kern="1200">
          <a:solidFill>
            <a:schemeClr val="tx1"/>
          </a:solidFill>
          <a:latin typeface="Arial" pitchFamily="34" charset="0"/>
          <a:ea typeface="+mn-ea"/>
          <a:cs typeface="Arial" pitchFamily="34" charset="0"/>
        </a:defRPr>
      </a:lvl2pPr>
      <a:lvl3pPr marL="1145850" indent="-229170" algn="l" defTabSz="916680" rtl="0" eaLnBrk="1" latinLnBrk="0" hangingPunct="1">
        <a:spcBef>
          <a:spcPct val="20000"/>
        </a:spcBef>
        <a:buClr>
          <a:schemeClr val="tx2"/>
        </a:buClr>
        <a:buSzPct val="75000"/>
        <a:buFont typeface="Wingdings" pitchFamily="2" charset="2"/>
        <a:buChar char="§"/>
        <a:defRPr sz="1604" kern="1200">
          <a:solidFill>
            <a:schemeClr val="tx1"/>
          </a:solidFill>
          <a:latin typeface="Arial" pitchFamily="34" charset="0"/>
          <a:ea typeface="+mn-ea"/>
          <a:cs typeface="Arial" pitchFamily="34" charset="0"/>
        </a:defRPr>
      </a:lvl3pPr>
      <a:lvl4pPr marL="1604190" indent="-229170" algn="l" defTabSz="916680" rtl="0" eaLnBrk="1" latinLnBrk="0" hangingPunct="1">
        <a:spcBef>
          <a:spcPct val="20000"/>
        </a:spcBef>
        <a:buFont typeface="Arial" pitchFamily="34" charset="0"/>
        <a:buNone/>
        <a:defRPr sz="1604" kern="1200">
          <a:solidFill>
            <a:schemeClr val="tx1"/>
          </a:solidFill>
          <a:latin typeface="Arial" pitchFamily="34" charset="0"/>
          <a:ea typeface="+mn-ea"/>
          <a:cs typeface="Arial" pitchFamily="34" charset="0"/>
        </a:defRPr>
      </a:lvl4pPr>
      <a:lvl5pPr marL="2062531" indent="-229170" algn="l" defTabSz="916680" rtl="0" eaLnBrk="1" latinLnBrk="0" hangingPunct="1">
        <a:spcBef>
          <a:spcPct val="20000"/>
        </a:spcBef>
        <a:buClr>
          <a:schemeClr val="tx2"/>
        </a:buClr>
        <a:buFont typeface="Arial" pitchFamily="34" charset="0"/>
        <a:buChar char="»"/>
        <a:defRPr sz="1404" kern="1200">
          <a:solidFill>
            <a:schemeClr val="tx1"/>
          </a:solidFill>
          <a:latin typeface="Arial" pitchFamily="34" charset="0"/>
          <a:ea typeface="+mn-ea"/>
          <a:cs typeface="Arial" pitchFamily="34" charset="0"/>
        </a:defRPr>
      </a:lvl5pPr>
      <a:lvl6pPr marL="252087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6pPr>
      <a:lvl7pPr marL="297921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7pPr>
      <a:lvl8pPr marL="343755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8pPr>
      <a:lvl9pPr marL="389589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9pPr>
    </p:bodyStyle>
    <p:otherStyle>
      <a:defPPr>
        <a:defRPr lang="en-US"/>
      </a:defPPr>
      <a:lvl1pPr marL="0" algn="l" defTabSz="916680" rtl="0" eaLnBrk="1" latinLnBrk="0" hangingPunct="1">
        <a:defRPr sz="1805" kern="1200">
          <a:solidFill>
            <a:schemeClr val="tx1"/>
          </a:solidFill>
          <a:latin typeface="+mn-lt"/>
          <a:ea typeface="+mn-ea"/>
          <a:cs typeface="+mn-cs"/>
        </a:defRPr>
      </a:lvl1pPr>
      <a:lvl2pPr marL="458340" algn="l" defTabSz="916680" rtl="0" eaLnBrk="1" latinLnBrk="0" hangingPunct="1">
        <a:defRPr sz="1805" kern="1200">
          <a:solidFill>
            <a:schemeClr val="tx1"/>
          </a:solidFill>
          <a:latin typeface="+mn-lt"/>
          <a:ea typeface="+mn-ea"/>
          <a:cs typeface="+mn-cs"/>
        </a:defRPr>
      </a:lvl2pPr>
      <a:lvl3pPr marL="916680" algn="l" defTabSz="916680" rtl="0" eaLnBrk="1" latinLnBrk="0" hangingPunct="1">
        <a:defRPr sz="1805" kern="1200">
          <a:solidFill>
            <a:schemeClr val="tx1"/>
          </a:solidFill>
          <a:latin typeface="+mn-lt"/>
          <a:ea typeface="+mn-ea"/>
          <a:cs typeface="+mn-cs"/>
        </a:defRPr>
      </a:lvl3pPr>
      <a:lvl4pPr marL="1375020" algn="l" defTabSz="916680" rtl="0" eaLnBrk="1" latinLnBrk="0" hangingPunct="1">
        <a:defRPr sz="1805" kern="1200">
          <a:solidFill>
            <a:schemeClr val="tx1"/>
          </a:solidFill>
          <a:latin typeface="+mn-lt"/>
          <a:ea typeface="+mn-ea"/>
          <a:cs typeface="+mn-cs"/>
        </a:defRPr>
      </a:lvl4pPr>
      <a:lvl5pPr marL="1833361" algn="l" defTabSz="916680" rtl="0" eaLnBrk="1" latinLnBrk="0" hangingPunct="1">
        <a:defRPr sz="1805" kern="1200">
          <a:solidFill>
            <a:schemeClr val="tx1"/>
          </a:solidFill>
          <a:latin typeface="+mn-lt"/>
          <a:ea typeface="+mn-ea"/>
          <a:cs typeface="+mn-cs"/>
        </a:defRPr>
      </a:lvl5pPr>
      <a:lvl6pPr marL="2291701" algn="l" defTabSz="916680" rtl="0" eaLnBrk="1" latinLnBrk="0" hangingPunct="1">
        <a:defRPr sz="1805" kern="1200">
          <a:solidFill>
            <a:schemeClr val="tx1"/>
          </a:solidFill>
          <a:latin typeface="+mn-lt"/>
          <a:ea typeface="+mn-ea"/>
          <a:cs typeface="+mn-cs"/>
        </a:defRPr>
      </a:lvl6pPr>
      <a:lvl7pPr marL="2750041" algn="l" defTabSz="916680" rtl="0" eaLnBrk="1" latinLnBrk="0" hangingPunct="1">
        <a:defRPr sz="1805" kern="1200">
          <a:solidFill>
            <a:schemeClr val="tx1"/>
          </a:solidFill>
          <a:latin typeface="+mn-lt"/>
          <a:ea typeface="+mn-ea"/>
          <a:cs typeface="+mn-cs"/>
        </a:defRPr>
      </a:lvl7pPr>
      <a:lvl8pPr marL="3208381" algn="l" defTabSz="916680" rtl="0" eaLnBrk="1" latinLnBrk="0" hangingPunct="1">
        <a:defRPr sz="1805" kern="1200">
          <a:solidFill>
            <a:schemeClr val="tx1"/>
          </a:solidFill>
          <a:latin typeface="+mn-lt"/>
          <a:ea typeface="+mn-ea"/>
          <a:cs typeface="+mn-cs"/>
        </a:defRPr>
      </a:lvl8pPr>
      <a:lvl9pPr marL="3666721" algn="l" defTabSz="916680" rtl="0" eaLnBrk="1" latinLnBrk="0" hangingPunct="1">
        <a:defRPr sz="180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57200"/>
            <a:ext cx="10769600" cy="990600"/>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10769600" cy="464820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p:txBody>
      </p:sp>
      <p:pic>
        <p:nvPicPr>
          <p:cNvPr id="9" name="Picture 8" descr="logo647.png"/>
          <p:cNvPicPr>
            <a:picLocks noChangeAspect="1"/>
          </p:cNvPicPr>
          <p:nvPr/>
        </p:nvPicPr>
        <p:blipFill>
          <a:blip r:embed="rId10" cstate="print"/>
          <a:stretch>
            <a:fillRect/>
          </a:stretch>
        </p:blipFill>
        <p:spPr>
          <a:xfrm>
            <a:off x="9966272" y="47718"/>
            <a:ext cx="2082800" cy="424983"/>
          </a:xfrm>
          <a:prstGeom prst="rect">
            <a:avLst/>
          </a:prstGeom>
        </p:spPr>
      </p:pic>
      <p:cxnSp>
        <p:nvCxnSpPr>
          <p:cNvPr id="11" name="Straight Connector 11"/>
          <p:cNvCxnSpPr/>
          <p:nvPr/>
        </p:nvCxnSpPr>
        <p:spPr>
          <a:xfrm rot="10800000" flipV="1">
            <a:off x="304803" y="246871"/>
            <a:ext cx="9355820" cy="270628"/>
          </a:xfrm>
          <a:prstGeom prst="bentConnector3">
            <a:avLst>
              <a:gd name="adj1" fmla="val 99917"/>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1582400" y="6484953"/>
            <a:ext cx="609600" cy="381001"/>
          </a:xfrm>
          <a:prstGeom prst="rect">
            <a:avLst/>
          </a:prstGeom>
          <a:noFill/>
          <a:ln w="12700">
            <a:noFill/>
          </a:ln>
        </p:spPr>
        <p:txBody>
          <a:bodyPr wrap="square" anchor="ctr">
            <a:noAutofit/>
          </a:bodyPr>
          <a:lstStyle/>
          <a:p>
            <a:pPr algn="ctr"/>
            <a:fld id="{47FBD1EF-0801-4063-B668-C71608ACC70F}" type="slidenum">
              <a:rPr lang="en-US" sz="1200" b="1" smtClean="0">
                <a:solidFill>
                  <a:srgbClr val="125687"/>
                </a:solidFill>
                <a:cs typeface="Arial" pitchFamily="34" charset="0"/>
              </a:rPr>
              <a:pPr algn="ctr"/>
              <a:t>‹#›</a:t>
            </a:fld>
            <a:endParaRPr lang="en-US" sz="1200" b="1" dirty="0">
              <a:solidFill>
                <a:srgbClr val="125687"/>
              </a:solidFill>
            </a:endParaRPr>
          </a:p>
        </p:txBody>
      </p:sp>
    </p:spTree>
    <p:extLst>
      <p:ext uri="{BB962C8B-B14F-4D97-AF65-F5344CB8AC3E}">
        <p14:creationId xmlns:p14="http://schemas.microsoft.com/office/powerpoint/2010/main" val="355976311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spcBef>
          <a:spcPct val="0"/>
        </a:spcBef>
        <a:buNone/>
        <a:defRPr sz="28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chemeClr val="tx2"/>
        </a:buClr>
        <a:buSzPct val="75000"/>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Clr>
          <a:schemeClr val="tx2"/>
        </a:buClr>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chemeClr val="tx2"/>
        </a:buClr>
        <a:buSzPct val="75000"/>
        <a:buFont typeface="Wingdings" pitchFamily="2" charset="2"/>
        <a:buChar char="§"/>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None/>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Clr>
          <a:schemeClr val="tx2"/>
        </a:buClr>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png"/><Relationship Id="rId3" Type="http://schemas.openxmlformats.org/officeDocument/2006/relationships/image" Target="../media/image6.png"/><Relationship Id="rId7" Type="http://schemas.openxmlformats.org/officeDocument/2006/relationships/image" Target="../media/image12.jpeg"/><Relationship Id="rId12"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www.mathworks.com/cmsimages/main_w_l_4670.jpg" TargetMode="External"/><Relationship Id="rId11" Type="http://schemas.openxmlformats.org/officeDocument/2006/relationships/image" Target="../media/image16.jpeg"/><Relationship Id="rId5" Type="http://schemas.openxmlformats.org/officeDocument/2006/relationships/image" Target="../media/image11.jpe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mathworks.com/matlabcentral" TargetMode="External"/><Relationship Id="rId2" Type="http://schemas.openxmlformats.org/officeDocument/2006/relationships/hyperlink" Target="http://www.mathworks.co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www.nodc.noaa.gov/sog/cortad/" TargetMode="External"/><Relationship Id="rId3" Type="http://schemas.openxmlformats.org/officeDocument/2006/relationships/hyperlink" Target="https://www.hdfgroup.org/HDF5/doc/Advanced/DynamicallyLoadedFilters/HDF5DynamicallyLoadedFilters.pdf" TargetMode="External"/><Relationship Id="rId7" Type="http://schemas.openxmlformats.org/officeDocument/2006/relationships/hyperlink" Target="http://visibleearth.nasa.gov/" TargetMode="External"/><Relationship Id="rId2" Type="http://schemas.openxmlformats.org/officeDocument/2006/relationships/hyperlink" Target="http://www.hdfgroup.org/" TargetMode="External"/><Relationship Id="rId1" Type="http://schemas.openxmlformats.org/officeDocument/2006/relationships/slideLayout" Target="../slideLayouts/slideLayout2.xml"/><Relationship Id="rId6" Type="http://schemas.openxmlformats.org/officeDocument/2006/relationships/hyperlink" Target="https://data.nasa.gov/data" TargetMode="External"/><Relationship Id="rId5" Type="http://schemas.openxmlformats.org/officeDocument/2006/relationships/hyperlink" Target="http://data.worldbank.org/developers/climate-data-api" TargetMode="External"/><Relationship Id="rId4" Type="http://schemas.openxmlformats.org/officeDocument/2006/relationships/hyperlink" Target="https://hdfgroup.org/wp/2015/04/hdf5-for-the-web-hdf-server/" TargetMode="External"/><Relationship Id="rId9" Type="http://schemas.openxmlformats.org/officeDocument/2006/relationships/hyperlink" Target="http://data.nodc.noaa.gov/cgi-bin/iso?id=gov.noaa.nodc:006899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MATLAB and Scientific Data:  New Features and Capabilities</a:t>
            </a:r>
            <a:endParaRPr lang="en-US" dirty="0"/>
          </a:p>
        </p:txBody>
      </p:sp>
      <p:sp>
        <p:nvSpPr>
          <p:cNvPr id="3" name="Subtitle 2"/>
          <p:cNvSpPr>
            <a:spLocks noGrp="1"/>
          </p:cNvSpPr>
          <p:nvPr>
            <p:ph type="subTitle" idx="1"/>
          </p:nvPr>
        </p:nvSpPr>
        <p:spPr>
          <a:xfrm>
            <a:off x="914400" y="3172797"/>
            <a:ext cx="10363200" cy="987425"/>
          </a:xfrm>
        </p:spPr>
        <p:txBody>
          <a:bodyPr/>
          <a:lstStyle/>
          <a:p>
            <a:r>
              <a:rPr lang="en-US" dirty="0" smtClean="0"/>
              <a:t>Ellen Johnson</a:t>
            </a:r>
          </a:p>
          <a:p>
            <a:r>
              <a:rPr lang="en-US" dirty="0" smtClean="0"/>
              <a:t>Senior Software Engineer</a:t>
            </a:r>
          </a:p>
          <a:p>
            <a:r>
              <a:rPr lang="en-US" dirty="0" smtClean="0"/>
              <a:t>MathWorks</a:t>
            </a:r>
            <a:endParaRPr lang="en-US" dirty="0"/>
          </a:p>
        </p:txBody>
      </p:sp>
      <p:sp>
        <p:nvSpPr>
          <p:cNvPr id="5" name="TextBox 4"/>
          <p:cNvSpPr txBox="1"/>
          <p:nvPr/>
        </p:nvSpPr>
        <p:spPr>
          <a:xfrm>
            <a:off x="7707218" y="3899356"/>
            <a:ext cx="2274982" cy="215444"/>
          </a:xfrm>
          <a:prstGeom prst="rect">
            <a:avLst/>
          </a:prstGeom>
          <a:noFill/>
        </p:spPr>
        <p:txBody>
          <a:bodyPr wrap="none" rtlCol="0">
            <a:spAutoFit/>
          </a:bodyPr>
          <a:lstStyle/>
          <a:p>
            <a:r>
              <a:rPr lang="en-US" sz="800" dirty="0" smtClean="0">
                <a:latin typeface="Arial" pitchFamily="34" charset="0"/>
                <a:cs typeface="Arial" pitchFamily="34" charset="0"/>
              </a:rPr>
              <a:t>Landsat8 Image: Coral Reef, Vanua Levu, Fiji</a:t>
            </a:r>
            <a:endParaRPr lang="en-US" sz="800" dirty="0">
              <a:latin typeface="Arial" pitchFamily="34" charset="0"/>
              <a:cs typeface="Arial"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0358" y="1770972"/>
            <a:ext cx="3172842" cy="211522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277100" y="1432195"/>
            <a:ext cx="4495800" cy="3375225"/>
          </a:xfrm>
          <a:prstGeom prst="rect">
            <a:avLst/>
          </a:prstGeom>
        </p:spPr>
      </p:pic>
      <p:sp>
        <p:nvSpPr>
          <p:cNvPr id="9219" name="Rectangle 2"/>
          <p:cNvSpPr>
            <a:spLocks noGrp="1" noChangeArrowheads="1"/>
          </p:cNvSpPr>
          <p:nvPr>
            <p:ph type="title"/>
          </p:nvPr>
        </p:nvSpPr>
        <p:spPr/>
        <p:txBody>
          <a:bodyPr/>
          <a:lstStyle/>
          <a:p>
            <a:r>
              <a:rPr lang="en-US" sz="2400" dirty="0">
                <a:solidFill>
                  <a:srgbClr val="215383"/>
                </a:solidFill>
              </a:rPr>
              <a:t/>
            </a:r>
            <a:br>
              <a:rPr lang="en-US" sz="2400" dirty="0">
                <a:solidFill>
                  <a:srgbClr val="215383"/>
                </a:solidFill>
              </a:rPr>
            </a:br>
            <a:r>
              <a:rPr lang="en-US" sz="1000" dirty="0">
                <a:solidFill>
                  <a:srgbClr val="215383"/>
                </a:solidFill>
              </a:rPr>
              <a:t/>
            </a:r>
            <a:br>
              <a:rPr lang="en-US" sz="1000" dirty="0">
                <a:solidFill>
                  <a:srgbClr val="215383"/>
                </a:solidFill>
              </a:rPr>
            </a:br>
            <a:r>
              <a:rPr lang="en-US" sz="2400" dirty="0">
                <a:solidFill>
                  <a:srgbClr val="215383"/>
                </a:solidFill>
              </a:rPr>
              <a:t>The </a:t>
            </a:r>
            <a:r>
              <a:rPr lang="en-US" sz="2400" dirty="0" smtClean="0">
                <a:solidFill>
                  <a:srgbClr val="215383"/>
                </a:solidFill>
              </a:rPr>
              <a:t>Leading </a:t>
            </a:r>
            <a:r>
              <a:rPr lang="en-US" sz="2400" dirty="0">
                <a:solidFill>
                  <a:srgbClr val="215383"/>
                </a:solidFill>
              </a:rPr>
              <a:t>E</a:t>
            </a:r>
            <a:r>
              <a:rPr lang="en-US" sz="2400" dirty="0" smtClean="0">
                <a:solidFill>
                  <a:srgbClr val="215383"/>
                </a:solidFill>
              </a:rPr>
              <a:t>nvironment </a:t>
            </a:r>
            <a:r>
              <a:rPr lang="en-US" sz="2400" dirty="0">
                <a:solidFill>
                  <a:srgbClr val="215383"/>
                </a:solidFill>
              </a:rPr>
              <a:t>for </a:t>
            </a:r>
            <a:r>
              <a:rPr lang="en-US" sz="2400" dirty="0" smtClean="0">
                <a:solidFill>
                  <a:srgbClr val="215383"/>
                </a:solidFill>
              </a:rPr>
              <a:t>Technical </a:t>
            </a:r>
            <a:r>
              <a:rPr lang="en-US" sz="2400" dirty="0">
                <a:solidFill>
                  <a:srgbClr val="215383"/>
                </a:solidFill>
              </a:rPr>
              <a:t>C</a:t>
            </a:r>
            <a:r>
              <a:rPr lang="en-US" sz="2400" dirty="0" smtClean="0">
                <a:solidFill>
                  <a:srgbClr val="215383"/>
                </a:solidFill>
              </a:rPr>
              <a:t>omputing</a:t>
            </a:r>
            <a:endParaRPr lang="en-US" dirty="0" smtClean="0"/>
          </a:p>
        </p:txBody>
      </p:sp>
      <p:sp>
        <p:nvSpPr>
          <p:cNvPr id="9220" name="Rectangle 3"/>
          <p:cNvSpPr>
            <a:spLocks noGrp="1" noChangeArrowheads="1"/>
          </p:cNvSpPr>
          <p:nvPr>
            <p:ph type="body" idx="1"/>
          </p:nvPr>
        </p:nvSpPr>
        <p:spPr>
          <a:xfrm>
            <a:off x="609600" y="1905000"/>
            <a:ext cx="8915400" cy="4724400"/>
          </a:xfrm>
        </p:spPr>
        <p:txBody>
          <a:bodyPr/>
          <a:lstStyle/>
          <a:p>
            <a:r>
              <a:rPr lang="en-US" sz="1600" dirty="0" smtClean="0"/>
              <a:t>Numeric </a:t>
            </a:r>
            <a:r>
              <a:rPr lang="en-US" sz="1600" dirty="0"/>
              <a:t>computation</a:t>
            </a:r>
          </a:p>
          <a:p>
            <a:r>
              <a:rPr lang="en-US" sz="1600" dirty="0"/>
              <a:t>Parallel computing, with multicore and</a:t>
            </a:r>
            <a:br>
              <a:rPr lang="en-US" sz="1600" dirty="0"/>
            </a:br>
            <a:r>
              <a:rPr lang="en-US" sz="1600" dirty="0"/>
              <a:t>multiprocessor support</a:t>
            </a:r>
          </a:p>
          <a:p>
            <a:r>
              <a:rPr lang="en-US" sz="1600" dirty="0"/>
              <a:t>Data analysis and visualization</a:t>
            </a:r>
          </a:p>
          <a:p>
            <a:r>
              <a:rPr lang="en-US" sz="1600" dirty="0"/>
              <a:t>Toolboxes for signal and image</a:t>
            </a:r>
            <a:br>
              <a:rPr lang="en-US" sz="1600" dirty="0"/>
            </a:br>
            <a:r>
              <a:rPr lang="en-US" sz="1600" dirty="0"/>
              <a:t>processing, statistics, optimization,</a:t>
            </a:r>
            <a:br>
              <a:rPr lang="en-US" sz="1600" dirty="0"/>
            </a:br>
            <a:r>
              <a:rPr lang="en-US" sz="1600" dirty="0"/>
              <a:t>symbolic math, and other areas</a:t>
            </a:r>
          </a:p>
          <a:p>
            <a:r>
              <a:rPr lang="en-US" sz="1600" dirty="0"/>
              <a:t>Tools for application development </a:t>
            </a:r>
            <a:br>
              <a:rPr lang="en-US" sz="1600" dirty="0"/>
            </a:br>
            <a:r>
              <a:rPr lang="en-US" sz="1600" dirty="0"/>
              <a:t>and </a:t>
            </a:r>
            <a:r>
              <a:rPr lang="en-US" sz="1600" dirty="0" smtClean="0"/>
              <a:t>deployment</a:t>
            </a:r>
            <a:endParaRPr lang="en-US" sz="1600" dirty="0"/>
          </a:p>
        </p:txBody>
      </p:sp>
      <p:pic>
        <p:nvPicPr>
          <p:cNvPr id="9221" name="Picture 8"/>
          <p:cNvPicPr>
            <a:picLocks noChangeAspect="1" noChangeArrowheads="1"/>
          </p:cNvPicPr>
          <p:nvPr/>
        </p:nvPicPr>
        <p:blipFill>
          <a:blip r:embed="rId4" cstate="print"/>
          <a:srcRect/>
          <a:stretch>
            <a:fillRect/>
          </a:stretch>
        </p:blipFill>
        <p:spPr bwMode="auto">
          <a:xfrm>
            <a:off x="685800" y="540501"/>
            <a:ext cx="2057400" cy="407988"/>
          </a:xfrm>
          <a:prstGeom prst="rect">
            <a:avLst/>
          </a:prstGeom>
          <a:noFill/>
          <a:ln w="9525">
            <a:noFill/>
            <a:miter lim="800000"/>
            <a:headEnd/>
            <a:tailEnd/>
          </a:ln>
        </p:spPr>
      </p:pic>
      <p:pic>
        <p:nvPicPr>
          <p:cNvPr id="9222" name="Picture 2"/>
          <p:cNvPicPr>
            <a:picLocks noChangeAspect="1" noChangeArrowheads="1"/>
          </p:cNvPicPr>
          <p:nvPr/>
        </p:nvPicPr>
        <p:blipFill>
          <a:blip r:embed="rId5" cstate="print"/>
          <a:srcRect/>
          <a:stretch>
            <a:fillRect/>
          </a:stretch>
        </p:blipFill>
        <p:spPr bwMode="auto">
          <a:xfrm>
            <a:off x="4495800" y="3750927"/>
            <a:ext cx="3344961" cy="2913038"/>
          </a:xfrm>
          <a:prstGeom prst="rect">
            <a:avLst/>
          </a:prstGeom>
          <a:noFill/>
          <a:ln w="9525">
            <a:noFill/>
            <a:miter lim="800000"/>
            <a:headEnd/>
            <a:tailEnd/>
          </a:ln>
        </p:spPr>
      </p:pic>
      <p:pic>
        <p:nvPicPr>
          <p:cNvPr id="9223" name="Picture 4"/>
          <p:cNvPicPr>
            <a:picLocks noChangeAspect="1" noChangeArrowheads="1"/>
          </p:cNvPicPr>
          <p:nvPr/>
        </p:nvPicPr>
        <p:blipFill>
          <a:blip r:embed="rId6" cstate="print"/>
          <a:srcRect/>
          <a:stretch>
            <a:fillRect/>
          </a:stretch>
        </p:blipFill>
        <p:spPr bwMode="auto">
          <a:xfrm>
            <a:off x="8915400" y="4343400"/>
            <a:ext cx="2667000" cy="2197404"/>
          </a:xfrm>
          <a:prstGeom prst="rect">
            <a:avLst/>
          </a:prstGeom>
          <a:noFill/>
          <a:ln w="9525">
            <a:noFill/>
            <a:miter lim="800000"/>
            <a:headEnd/>
            <a:tailEnd/>
          </a:ln>
        </p:spPr>
      </p:pic>
    </p:spTree>
    <p:extLst>
      <p:ext uri="{BB962C8B-B14F-4D97-AF65-F5344CB8AC3E}">
        <p14:creationId xmlns:p14="http://schemas.microsoft.com/office/powerpoint/2010/main" val="3424371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43400" y="3733801"/>
            <a:ext cx="3429000" cy="2574325"/>
          </a:xfrm>
          <a:prstGeom prst="rect">
            <a:avLst/>
          </a:prstGeom>
        </p:spPr>
      </p:pic>
      <p:sp>
        <p:nvSpPr>
          <p:cNvPr id="1484803" name="Text Box 3"/>
          <p:cNvSpPr txBox="1">
            <a:spLocks noChangeArrowheads="1"/>
          </p:cNvSpPr>
          <p:nvPr/>
        </p:nvSpPr>
        <p:spPr bwMode="auto">
          <a:xfrm>
            <a:off x="2057400" y="4267202"/>
            <a:ext cx="2057400" cy="297517"/>
          </a:xfrm>
          <a:prstGeom prst="rect">
            <a:avLst/>
          </a:prstGeom>
          <a:noFill/>
          <a:ln w="12700">
            <a:noFill/>
            <a:miter lim="800000"/>
            <a:headEnd/>
            <a:tailEnd/>
          </a:ln>
          <a:effectLst/>
        </p:spPr>
        <p:txBody>
          <a:bodyPr>
            <a:spAutoFit/>
          </a:bodyPr>
          <a:lstStyle/>
          <a:p>
            <a:pPr>
              <a:spcBef>
                <a:spcPct val="50000"/>
              </a:spcBef>
            </a:pPr>
            <a:r>
              <a:rPr lang="en-US" sz="2000" b="1" baseline="-25000" dirty="0">
                <a:latin typeface="Arial" charset="0"/>
              </a:rPr>
              <a:t>Database Toolbox</a:t>
            </a:r>
          </a:p>
        </p:txBody>
      </p:sp>
      <p:sp>
        <p:nvSpPr>
          <p:cNvPr id="1484804" name="Line 4"/>
          <p:cNvSpPr>
            <a:spLocks noChangeShapeType="1"/>
          </p:cNvSpPr>
          <p:nvPr/>
        </p:nvSpPr>
        <p:spPr bwMode="auto">
          <a:xfrm flipH="1" flipV="1">
            <a:off x="3886200" y="3048000"/>
            <a:ext cx="609600" cy="381000"/>
          </a:xfrm>
          <a:prstGeom prst="line">
            <a:avLst/>
          </a:prstGeom>
          <a:noFill/>
          <a:ln w="38100">
            <a:solidFill>
              <a:schemeClr val="tx1"/>
            </a:solidFill>
            <a:round/>
            <a:headEnd type="triangle" w="med" len="med"/>
            <a:tailEnd type="triangle" w="med" len="med"/>
          </a:ln>
          <a:effectLst/>
        </p:spPr>
        <p:txBody>
          <a:bodyPr>
            <a:spAutoFit/>
          </a:bodyPr>
          <a:lstStyle/>
          <a:p>
            <a:endParaRPr lang="en-US" dirty="0"/>
          </a:p>
        </p:txBody>
      </p:sp>
      <p:sp>
        <p:nvSpPr>
          <p:cNvPr id="1484805" name="Text Box 5"/>
          <p:cNvSpPr txBox="1">
            <a:spLocks noChangeArrowheads="1"/>
          </p:cNvSpPr>
          <p:nvPr/>
        </p:nvSpPr>
        <p:spPr bwMode="auto">
          <a:xfrm>
            <a:off x="1828800" y="2895602"/>
            <a:ext cx="2209800" cy="502702"/>
          </a:xfrm>
          <a:prstGeom prst="rect">
            <a:avLst/>
          </a:prstGeom>
          <a:noFill/>
          <a:ln w="12700">
            <a:noFill/>
            <a:miter lim="800000"/>
            <a:headEnd/>
            <a:tailEnd/>
          </a:ln>
          <a:effectLst/>
        </p:spPr>
        <p:txBody>
          <a:bodyPr wrap="square">
            <a:spAutoFit/>
          </a:bodyPr>
          <a:lstStyle/>
          <a:p>
            <a:pPr>
              <a:spcBef>
                <a:spcPct val="50000"/>
              </a:spcBef>
            </a:pPr>
            <a:r>
              <a:rPr lang="en-US" sz="2000" b="1" baseline="-25000" dirty="0" smtClean="0">
                <a:latin typeface="Arial" charset="0"/>
              </a:rPr>
              <a:t>Statistics and Machine Learning </a:t>
            </a:r>
            <a:r>
              <a:rPr lang="en-US" sz="2000" b="1" baseline="-25000" dirty="0">
                <a:latin typeface="Arial" charset="0"/>
              </a:rPr>
              <a:t>Toolbox</a:t>
            </a:r>
          </a:p>
        </p:txBody>
      </p:sp>
      <p:sp>
        <p:nvSpPr>
          <p:cNvPr id="1484806" name="Line 6"/>
          <p:cNvSpPr>
            <a:spLocks noChangeShapeType="1"/>
          </p:cNvSpPr>
          <p:nvPr/>
        </p:nvSpPr>
        <p:spPr bwMode="auto">
          <a:xfrm flipV="1">
            <a:off x="5486400" y="3124200"/>
            <a:ext cx="0" cy="381000"/>
          </a:xfrm>
          <a:prstGeom prst="line">
            <a:avLst/>
          </a:prstGeom>
          <a:noFill/>
          <a:ln w="38100">
            <a:solidFill>
              <a:schemeClr val="tx1"/>
            </a:solidFill>
            <a:round/>
            <a:headEnd type="triangle" w="med" len="med"/>
            <a:tailEnd type="triangle" w="med" len="med"/>
          </a:ln>
          <a:effectLst/>
        </p:spPr>
        <p:txBody>
          <a:bodyPr>
            <a:spAutoFit/>
          </a:bodyPr>
          <a:lstStyle/>
          <a:p>
            <a:endParaRPr lang="en-US" dirty="0"/>
          </a:p>
        </p:txBody>
      </p:sp>
      <p:sp>
        <p:nvSpPr>
          <p:cNvPr id="1484807" name="Line 7"/>
          <p:cNvSpPr>
            <a:spLocks noChangeShapeType="1"/>
          </p:cNvSpPr>
          <p:nvPr/>
        </p:nvSpPr>
        <p:spPr bwMode="auto">
          <a:xfrm flipV="1">
            <a:off x="7391400" y="3048000"/>
            <a:ext cx="0" cy="381000"/>
          </a:xfrm>
          <a:prstGeom prst="line">
            <a:avLst/>
          </a:prstGeom>
          <a:noFill/>
          <a:ln w="38100">
            <a:solidFill>
              <a:schemeClr val="tx1"/>
            </a:solidFill>
            <a:round/>
            <a:headEnd type="triangle" w="med" len="med"/>
            <a:tailEnd type="triangle" w="med" len="med"/>
          </a:ln>
          <a:effectLst/>
        </p:spPr>
        <p:txBody>
          <a:bodyPr>
            <a:spAutoFit/>
          </a:bodyPr>
          <a:lstStyle/>
          <a:p>
            <a:endParaRPr lang="en-US" dirty="0"/>
          </a:p>
        </p:txBody>
      </p:sp>
      <p:sp>
        <p:nvSpPr>
          <p:cNvPr id="1484808" name="Line 8"/>
          <p:cNvSpPr>
            <a:spLocks noChangeShapeType="1"/>
          </p:cNvSpPr>
          <p:nvPr/>
        </p:nvSpPr>
        <p:spPr bwMode="auto">
          <a:xfrm>
            <a:off x="3657600" y="5562600"/>
            <a:ext cx="609600" cy="0"/>
          </a:xfrm>
          <a:prstGeom prst="line">
            <a:avLst/>
          </a:prstGeom>
          <a:noFill/>
          <a:ln w="38100">
            <a:solidFill>
              <a:schemeClr val="tx1"/>
            </a:solidFill>
            <a:round/>
            <a:headEnd type="triangle" w="med" len="med"/>
            <a:tailEnd type="triangle" w="med" len="med"/>
          </a:ln>
          <a:effectLst/>
        </p:spPr>
        <p:txBody>
          <a:bodyPr>
            <a:spAutoFit/>
          </a:bodyPr>
          <a:lstStyle/>
          <a:p>
            <a:endParaRPr lang="en-US" dirty="0"/>
          </a:p>
        </p:txBody>
      </p:sp>
      <p:sp>
        <p:nvSpPr>
          <p:cNvPr id="1484809" name="Text Box 9"/>
          <p:cNvSpPr txBox="1">
            <a:spLocks noChangeArrowheads="1"/>
          </p:cNvSpPr>
          <p:nvPr/>
        </p:nvSpPr>
        <p:spPr bwMode="auto">
          <a:xfrm>
            <a:off x="4648200" y="2535238"/>
            <a:ext cx="1752600" cy="502702"/>
          </a:xfrm>
          <a:prstGeom prst="rect">
            <a:avLst/>
          </a:prstGeom>
          <a:noFill/>
          <a:ln w="12700">
            <a:noFill/>
            <a:miter lim="800000"/>
            <a:headEnd/>
            <a:tailEnd/>
          </a:ln>
          <a:effectLst/>
        </p:spPr>
        <p:txBody>
          <a:bodyPr>
            <a:spAutoFit/>
          </a:bodyPr>
          <a:lstStyle/>
          <a:p>
            <a:pPr algn="ctr">
              <a:spcBef>
                <a:spcPct val="50000"/>
              </a:spcBef>
            </a:pPr>
            <a:r>
              <a:rPr lang="en-US" sz="2000" b="1" baseline="-25000" dirty="0">
                <a:latin typeface="Arial" charset="0"/>
              </a:rPr>
              <a:t>Signal Processing Toolbox</a:t>
            </a:r>
          </a:p>
        </p:txBody>
      </p:sp>
      <p:sp>
        <p:nvSpPr>
          <p:cNvPr id="1484810" name="Line 10"/>
          <p:cNvSpPr>
            <a:spLocks noChangeShapeType="1"/>
          </p:cNvSpPr>
          <p:nvPr/>
        </p:nvSpPr>
        <p:spPr bwMode="auto">
          <a:xfrm>
            <a:off x="3505200" y="4038600"/>
            <a:ext cx="609600" cy="152400"/>
          </a:xfrm>
          <a:prstGeom prst="line">
            <a:avLst/>
          </a:prstGeom>
          <a:noFill/>
          <a:ln w="38100">
            <a:solidFill>
              <a:schemeClr val="tx1"/>
            </a:solidFill>
            <a:round/>
            <a:headEnd type="triangle" w="med" len="med"/>
            <a:tailEnd type="triangle" w="med" len="med"/>
          </a:ln>
          <a:effectLst/>
        </p:spPr>
        <p:txBody>
          <a:bodyPr>
            <a:spAutoFit/>
          </a:bodyPr>
          <a:lstStyle/>
          <a:p>
            <a:endParaRPr lang="en-US" dirty="0"/>
          </a:p>
        </p:txBody>
      </p:sp>
      <p:sp>
        <p:nvSpPr>
          <p:cNvPr id="1484811" name="Line 11"/>
          <p:cNvSpPr>
            <a:spLocks noChangeShapeType="1"/>
          </p:cNvSpPr>
          <p:nvPr/>
        </p:nvSpPr>
        <p:spPr bwMode="auto">
          <a:xfrm>
            <a:off x="8001000" y="5486400"/>
            <a:ext cx="533400" cy="0"/>
          </a:xfrm>
          <a:prstGeom prst="line">
            <a:avLst/>
          </a:prstGeom>
          <a:noFill/>
          <a:ln w="38100">
            <a:solidFill>
              <a:schemeClr val="tx1"/>
            </a:solidFill>
            <a:round/>
            <a:headEnd type="triangle" w="med" len="med"/>
            <a:tailEnd type="triangle" w="med" len="med"/>
          </a:ln>
          <a:effectLst/>
        </p:spPr>
        <p:txBody>
          <a:bodyPr>
            <a:spAutoFit/>
          </a:bodyPr>
          <a:lstStyle/>
          <a:p>
            <a:endParaRPr lang="en-US" dirty="0"/>
          </a:p>
        </p:txBody>
      </p:sp>
      <p:sp>
        <p:nvSpPr>
          <p:cNvPr id="1484812" name="Text Box 12"/>
          <p:cNvSpPr txBox="1">
            <a:spLocks noChangeArrowheads="1"/>
          </p:cNvSpPr>
          <p:nvPr/>
        </p:nvSpPr>
        <p:spPr bwMode="auto">
          <a:xfrm>
            <a:off x="8610600" y="5881690"/>
            <a:ext cx="1752600" cy="297517"/>
          </a:xfrm>
          <a:prstGeom prst="rect">
            <a:avLst/>
          </a:prstGeom>
          <a:noFill/>
          <a:ln w="12700">
            <a:noFill/>
            <a:miter lim="800000"/>
            <a:headEnd/>
            <a:tailEnd/>
          </a:ln>
          <a:effectLst/>
        </p:spPr>
        <p:txBody>
          <a:bodyPr>
            <a:spAutoFit/>
          </a:bodyPr>
          <a:lstStyle/>
          <a:p>
            <a:pPr>
              <a:spcBef>
                <a:spcPct val="50000"/>
              </a:spcBef>
            </a:pPr>
            <a:r>
              <a:rPr lang="en-US" sz="2000" b="1" baseline="-25000" dirty="0">
                <a:latin typeface="Arial" charset="0"/>
              </a:rPr>
              <a:t>MATLAB Compiler</a:t>
            </a:r>
          </a:p>
        </p:txBody>
      </p:sp>
      <p:sp>
        <p:nvSpPr>
          <p:cNvPr id="1484813" name="Line 13"/>
          <p:cNvSpPr>
            <a:spLocks noChangeShapeType="1"/>
          </p:cNvSpPr>
          <p:nvPr/>
        </p:nvSpPr>
        <p:spPr bwMode="auto">
          <a:xfrm flipV="1">
            <a:off x="7924800" y="3886200"/>
            <a:ext cx="609600" cy="152400"/>
          </a:xfrm>
          <a:prstGeom prst="line">
            <a:avLst/>
          </a:prstGeom>
          <a:noFill/>
          <a:ln w="38100">
            <a:solidFill>
              <a:schemeClr val="tx1"/>
            </a:solidFill>
            <a:round/>
            <a:headEnd type="triangle" w="med" len="med"/>
            <a:tailEnd type="triangle" w="med" len="med"/>
          </a:ln>
          <a:effectLst/>
        </p:spPr>
        <p:txBody>
          <a:bodyPr>
            <a:spAutoFit/>
          </a:bodyPr>
          <a:lstStyle/>
          <a:p>
            <a:endParaRPr lang="en-US" dirty="0"/>
          </a:p>
        </p:txBody>
      </p:sp>
      <p:sp>
        <p:nvSpPr>
          <p:cNvPr id="1484814" name="Text Box 14"/>
          <p:cNvSpPr txBox="1">
            <a:spLocks noChangeArrowheads="1"/>
          </p:cNvSpPr>
          <p:nvPr/>
        </p:nvSpPr>
        <p:spPr bwMode="auto">
          <a:xfrm>
            <a:off x="8458200" y="4114800"/>
            <a:ext cx="1676400" cy="502702"/>
          </a:xfrm>
          <a:prstGeom prst="rect">
            <a:avLst/>
          </a:prstGeom>
          <a:noFill/>
          <a:ln w="12700">
            <a:noFill/>
            <a:miter lim="800000"/>
            <a:headEnd/>
            <a:tailEnd/>
          </a:ln>
          <a:effectLst/>
        </p:spPr>
        <p:txBody>
          <a:bodyPr>
            <a:spAutoFit/>
          </a:bodyPr>
          <a:lstStyle/>
          <a:p>
            <a:pPr algn="ctr">
              <a:spcBef>
                <a:spcPct val="50000"/>
              </a:spcBef>
            </a:pPr>
            <a:r>
              <a:rPr lang="en-US" sz="2000" b="1" baseline="-25000" dirty="0">
                <a:latin typeface="Arial" charset="0"/>
              </a:rPr>
              <a:t>Image Processing Toolbox</a:t>
            </a:r>
          </a:p>
        </p:txBody>
      </p:sp>
      <p:sp>
        <p:nvSpPr>
          <p:cNvPr id="1484816" name="Text Box 16"/>
          <p:cNvSpPr txBox="1">
            <a:spLocks noChangeArrowheads="1"/>
          </p:cNvSpPr>
          <p:nvPr/>
        </p:nvSpPr>
        <p:spPr bwMode="auto">
          <a:xfrm>
            <a:off x="1905000" y="5715002"/>
            <a:ext cx="1828800" cy="483893"/>
          </a:xfrm>
          <a:prstGeom prst="rect">
            <a:avLst/>
          </a:prstGeom>
          <a:noFill/>
          <a:ln w="12700">
            <a:noFill/>
            <a:miter lim="800000"/>
            <a:headEnd/>
            <a:tailEnd/>
          </a:ln>
          <a:effectLst/>
        </p:spPr>
        <p:txBody>
          <a:bodyPr>
            <a:spAutoFit/>
          </a:bodyPr>
          <a:lstStyle/>
          <a:p>
            <a:pPr algn="ctr">
              <a:lnSpc>
                <a:spcPct val="95000"/>
              </a:lnSpc>
            </a:pPr>
            <a:r>
              <a:rPr lang="en-US" sz="2000" b="1" baseline="-25000" dirty="0">
                <a:latin typeface="Arial" charset="0"/>
              </a:rPr>
              <a:t>Image Acquisition Toolbox</a:t>
            </a:r>
          </a:p>
        </p:txBody>
      </p:sp>
      <p:grpSp>
        <p:nvGrpSpPr>
          <p:cNvPr id="2" name="Group 17"/>
          <p:cNvGrpSpPr>
            <a:grpSpLocks/>
          </p:cNvGrpSpPr>
          <p:nvPr/>
        </p:nvGrpSpPr>
        <p:grpSpPr bwMode="auto">
          <a:xfrm>
            <a:off x="2362200" y="3429000"/>
            <a:ext cx="914400" cy="762000"/>
            <a:chOff x="192" y="1584"/>
            <a:chExt cx="576" cy="480"/>
          </a:xfrm>
        </p:grpSpPr>
        <p:sp>
          <p:nvSpPr>
            <p:cNvPr id="1484818" name="AutoShape 18"/>
            <p:cNvSpPr>
              <a:spLocks noChangeArrowheads="1"/>
            </p:cNvSpPr>
            <p:nvPr/>
          </p:nvSpPr>
          <p:spPr bwMode="auto">
            <a:xfrm>
              <a:off x="192" y="1728"/>
              <a:ext cx="384" cy="336"/>
            </a:xfrm>
            <a:prstGeom prst="can">
              <a:avLst>
                <a:gd name="adj" fmla="val 25000"/>
              </a:avLst>
            </a:prstGeom>
            <a:solidFill>
              <a:srgbClr val="969696"/>
            </a:solidFill>
            <a:ln w="9525">
              <a:solidFill>
                <a:schemeClr val="tx1"/>
              </a:solidFill>
              <a:round/>
              <a:headEnd/>
              <a:tailEnd/>
            </a:ln>
            <a:effectLst/>
          </p:spPr>
          <p:txBody>
            <a:bodyPr wrap="none" anchor="ctr"/>
            <a:lstStyle/>
            <a:p>
              <a:endParaRPr lang="en-US" dirty="0"/>
            </a:p>
          </p:txBody>
        </p:sp>
        <p:sp>
          <p:nvSpPr>
            <p:cNvPr id="1484819" name="AutoShape 19"/>
            <p:cNvSpPr>
              <a:spLocks noChangeArrowheads="1"/>
            </p:cNvSpPr>
            <p:nvPr/>
          </p:nvSpPr>
          <p:spPr bwMode="auto">
            <a:xfrm>
              <a:off x="384" y="1584"/>
              <a:ext cx="384" cy="336"/>
            </a:xfrm>
            <a:prstGeom prst="can">
              <a:avLst>
                <a:gd name="adj" fmla="val 25000"/>
              </a:avLst>
            </a:prstGeom>
            <a:solidFill>
              <a:srgbClr val="969696"/>
            </a:solidFill>
            <a:ln w="9525">
              <a:solidFill>
                <a:schemeClr val="tx1"/>
              </a:solidFill>
              <a:round/>
              <a:headEnd/>
              <a:tailEnd/>
            </a:ln>
            <a:effectLst/>
          </p:spPr>
          <p:txBody>
            <a:bodyPr wrap="none" anchor="ctr"/>
            <a:lstStyle/>
            <a:p>
              <a:endParaRPr lang="en-US" dirty="0"/>
            </a:p>
          </p:txBody>
        </p:sp>
      </p:grpSp>
      <p:pic>
        <p:nvPicPr>
          <p:cNvPr id="1484820" name="Picture 20"/>
          <p:cNvPicPr>
            <a:picLocks noChangeAspect="1" noChangeArrowheads="1"/>
          </p:cNvPicPr>
          <p:nvPr/>
        </p:nvPicPr>
        <p:blipFill>
          <a:blip r:embed="rId4"/>
          <a:srcRect/>
          <a:stretch>
            <a:fillRect/>
          </a:stretch>
        </p:blipFill>
        <p:spPr bwMode="auto">
          <a:xfrm>
            <a:off x="4838700" y="1524001"/>
            <a:ext cx="1333500" cy="1017588"/>
          </a:xfrm>
          <a:prstGeom prst="rect">
            <a:avLst/>
          </a:prstGeom>
          <a:noFill/>
          <a:ln w="12700">
            <a:noFill/>
            <a:miter lim="800000"/>
            <a:headEnd/>
            <a:tailEnd/>
          </a:ln>
          <a:effectLst/>
        </p:spPr>
      </p:pic>
      <p:pic>
        <p:nvPicPr>
          <p:cNvPr id="1484821" name="Picture 21"/>
          <p:cNvPicPr>
            <a:picLocks noChangeAspect="1" noChangeArrowheads="1"/>
          </p:cNvPicPr>
          <p:nvPr/>
        </p:nvPicPr>
        <p:blipFill>
          <a:blip r:embed="rId5" cstate="print">
            <a:lum bright="-20000" contrast="60000"/>
          </a:blip>
          <a:srcRect/>
          <a:stretch>
            <a:fillRect/>
          </a:stretch>
        </p:blipFill>
        <p:spPr bwMode="auto">
          <a:xfrm>
            <a:off x="5029200" y="4876802"/>
            <a:ext cx="1981200" cy="392113"/>
          </a:xfrm>
          <a:prstGeom prst="rect">
            <a:avLst/>
          </a:prstGeom>
          <a:noFill/>
          <a:ln w="9525">
            <a:noFill/>
            <a:miter lim="800000"/>
            <a:headEnd/>
            <a:tailEnd/>
          </a:ln>
        </p:spPr>
      </p:pic>
      <p:pic>
        <p:nvPicPr>
          <p:cNvPr id="1484822" name="Picture 22" descr="main_w_4670">
            <a:hlinkClick r:id="rId6"/>
          </p:cNvPr>
          <p:cNvPicPr>
            <a:picLocks noChangeAspect="1" noChangeArrowheads="1"/>
          </p:cNvPicPr>
          <p:nvPr/>
        </p:nvPicPr>
        <p:blipFill>
          <a:blip r:embed="rId7"/>
          <a:srcRect/>
          <a:stretch>
            <a:fillRect/>
          </a:stretch>
        </p:blipFill>
        <p:spPr bwMode="auto">
          <a:xfrm>
            <a:off x="8534403" y="2438400"/>
            <a:ext cx="1598613" cy="1690688"/>
          </a:xfrm>
          <a:prstGeom prst="rect">
            <a:avLst/>
          </a:prstGeom>
          <a:noFill/>
          <a:ln w="9525">
            <a:noFill/>
            <a:miter lim="800000"/>
            <a:headEnd/>
            <a:tailEnd/>
          </a:ln>
        </p:spPr>
      </p:pic>
      <p:sp>
        <p:nvSpPr>
          <p:cNvPr id="1484823" name="Text Box 23"/>
          <p:cNvSpPr txBox="1">
            <a:spLocks noChangeArrowheads="1"/>
          </p:cNvSpPr>
          <p:nvPr/>
        </p:nvSpPr>
        <p:spPr bwMode="auto">
          <a:xfrm>
            <a:off x="6629400" y="2667002"/>
            <a:ext cx="1752600" cy="297517"/>
          </a:xfrm>
          <a:prstGeom prst="rect">
            <a:avLst/>
          </a:prstGeom>
          <a:noFill/>
          <a:ln w="12700">
            <a:noFill/>
            <a:miter lim="800000"/>
            <a:headEnd/>
            <a:tailEnd/>
          </a:ln>
          <a:effectLst/>
        </p:spPr>
        <p:txBody>
          <a:bodyPr>
            <a:spAutoFit/>
          </a:bodyPr>
          <a:lstStyle/>
          <a:p>
            <a:pPr algn="ctr">
              <a:spcBef>
                <a:spcPct val="50000"/>
              </a:spcBef>
            </a:pPr>
            <a:r>
              <a:rPr lang="en-US" sz="2000" b="1" baseline="-25000" dirty="0">
                <a:latin typeface="Arial" charset="0"/>
              </a:rPr>
              <a:t>Mapping Toolbox</a:t>
            </a:r>
          </a:p>
        </p:txBody>
      </p:sp>
      <p:pic>
        <p:nvPicPr>
          <p:cNvPr id="1484824" name="Picture 24" descr="rs_example"/>
          <p:cNvPicPr>
            <a:picLocks noChangeAspect="1" noChangeArrowheads="1"/>
          </p:cNvPicPr>
          <p:nvPr/>
        </p:nvPicPr>
        <p:blipFill>
          <a:blip r:embed="rId8"/>
          <a:srcRect/>
          <a:stretch>
            <a:fillRect/>
          </a:stretch>
        </p:blipFill>
        <p:spPr bwMode="auto">
          <a:xfrm>
            <a:off x="6858000" y="1524001"/>
            <a:ext cx="1371600" cy="1201739"/>
          </a:xfrm>
          <a:prstGeom prst="rect">
            <a:avLst/>
          </a:prstGeom>
          <a:noFill/>
        </p:spPr>
      </p:pic>
      <p:grpSp>
        <p:nvGrpSpPr>
          <p:cNvPr id="3" name="Group 25"/>
          <p:cNvGrpSpPr>
            <a:grpSpLocks/>
          </p:cNvGrpSpPr>
          <p:nvPr/>
        </p:nvGrpSpPr>
        <p:grpSpPr bwMode="auto">
          <a:xfrm>
            <a:off x="2362200" y="1681165"/>
            <a:ext cx="1295400" cy="1290637"/>
            <a:chOff x="4752" y="1008"/>
            <a:chExt cx="768" cy="909"/>
          </a:xfrm>
        </p:grpSpPr>
        <p:pic>
          <p:nvPicPr>
            <p:cNvPr id="1484826" name="Picture 26"/>
            <p:cNvPicPr>
              <a:picLocks noChangeAspect="1" noChangeArrowheads="1"/>
            </p:cNvPicPr>
            <p:nvPr/>
          </p:nvPicPr>
          <p:blipFill>
            <a:blip r:embed="rId9"/>
            <a:srcRect/>
            <a:stretch>
              <a:fillRect/>
            </a:stretch>
          </p:blipFill>
          <p:spPr bwMode="auto">
            <a:xfrm>
              <a:off x="4752" y="1008"/>
              <a:ext cx="768" cy="909"/>
            </a:xfrm>
            <a:prstGeom prst="rect">
              <a:avLst/>
            </a:prstGeom>
            <a:noFill/>
            <a:ln w="9525">
              <a:noFill/>
              <a:miter lim="800000"/>
              <a:headEnd/>
              <a:tailEnd/>
            </a:ln>
            <a:effectLst/>
          </p:spPr>
        </p:pic>
        <p:pic>
          <p:nvPicPr>
            <p:cNvPr id="1484827" name="Picture 27" descr="ipexfabric_img_17_01"/>
            <p:cNvPicPr>
              <a:picLocks noChangeAspect="1" noChangeArrowheads="1"/>
            </p:cNvPicPr>
            <p:nvPr/>
          </p:nvPicPr>
          <p:blipFill>
            <a:blip r:embed="rId10" cstate="print"/>
            <a:srcRect/>
            <a:stretch>
              <a:fillRect/>
            </a:stretch>
          </p:blipFill>
          <p:spPr bwMode="auto">
            <a:xfrm>
              <a:off x="4801" y="1152"/>
              <a:ext cx="671" cy="729"/>
            </a:xfrm>
            <a:prstGeom prst="rect">
              <a:avLst/>
            </a:prstGeom>
            <a:noFill/>
          </p:spPr>
        </p:pic>
      </p:grpSp>
      <p:pic>
        <p:nvPicPr>
          <p:cNvPr id="1484828" name="Picture 28" descr="MetsGUI"/>
          <p:cNvPicPr>
            <a:picLocks noChangeAspect="1" noChangeArrowheads="1"/>
          </p:cNvPicPr>
          <p:nvPr/>
        </p:nvPicPr>
        <p:blipFill>
          <a:blip r:embed="rId11"/>
          <a:srcRect/>
          <a:stretch>
            <a:fillRect/>
          </a:stretch>
        </p:blipFill>
        <p:spPr bwMode="auto">
          <a:xfrm>
            <a:off x="8839200" y="4953003"/>
            <a:ext cx="1143000" cy="931863"/>
          </a:xfrm>
          <a:prstGeom prst="rect">
            <a:avLst/>
          </a:prstGeom>
          <a:noFill/>
        </p:spPr>
      </p:pic>
      <p:pic>
        <p:nvPicPr>
          <p:cNvPr id="1484829" name="Picture 29"/>
          <p:cNvPicPr>
            <a:picLocks noChangeAspect="1" noChangeArrowheads="1"/>
          </p:cNvPicPr>
          <p:nvPr/>
        </p:nvPicPr>
        <p:blipFill>
          <a:blip r:embed="rId12"/>
          <a:srcRect/>
          <a:stretch>
            <a:fillRect/>
          </a:stretch>
        </p:blipFill>
        <p:spPr bwMode="auto">
          <a:xfrm>
            <a:off x="2286000" y="4757739"/>
            <a:ext cx="1066800" cy="576263"/>
          </a:xfrm>
          <a:prstGeom prst="rect">
            <a:avLst/>
          </a:prstGeom>
          <a:noFill/>
        </p:spPr>
      </p:pic>
      <p:pic>
        <p:nvPicPr>
          <p:cNvPr id="1484830" name="Picture 30"/>
          <p:cNvPicPr>
            <a:picLocks noChangeAspect="1" noChangeArrowheads="1"/>
          </p:cNvPicPr>
          <p:nvPr/>
        </p:nvPicPr>
        <p:blipFill>
          <a:blip r:embed="rId13">
            <a:lum contrast="40000"/>
          </a:blip>
          <a:srcRect/>
          <a:stretch>
            <a:fillRect/>
          </a:stretch>
        </p:blipFill>
        <p:spPr bwMode="auto">
          <a:xfrm>
            <a:off x="2133600" y="5316539"/>
            <a:ext cx="1295400" cy="474663"/>
          </a:xfrm>
          <a:prstGeom prst="rect">
            <a:avLst/>
          </a:prstGeom>
          <a:noFill/>
          <a:ln w="9525">
            <a:noFill/>
            <a:miter lim="800000"/>
            <a:headEnd/>
            <a:tailEnd/>
          </a:ln>
        </p:spPr>
      </p:pic>
      <p:sp>
        <p:nvSpPr>
          <p:cNvPr id="4" name="Title 3"/>
          <p:cNvSpPr>
            <a:spLocks noGrp="1"/>
          </p:cNvSpPr>
          <p:nvPr>
            <p:ph type="title"/>
          </p:nvPr>
        </p:nvSpPr>
        <p:spPr/>
        <p:txBody>
          <a:bodyPr/>
          <a:lstStyle/>
          <a:p>
            <a:r>
              <a:rPr lang="en-US" dirty="0"/>
              <a:t>Go Farther with MATLAB and Toolboxes</a:t>
            </a:r>
          </a:p>
        </p:txBody>
      </p:sp>
    </p:spTree>
    <p:extLst>
      <p:ext uri="{BB962C8B-B14F-4D97-AF65-F5344CB8AC3E}">
        <p14:creationId xmlns:p14="http://schemas.microsoft.com/office/powerpoint/2010/main" val="119037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MATLAB and Scientific Data</a:t>
            </a:r>
            <a:endParaRPr lang="en-US" dirty="0"/>
          </a:p>
        </p:txBody>
      </p:sp>
      <p:sp>
        <p:nvSpPr>
          <p:cNvPr id="3" name="Rectangle 3"/>
          <p:cNvSpPr txBox="1">
            <a:spLocks noChangeArrowheads="1"/>
          </p:cNvSpPr>
          <p:nvPr/>
        </p:nvSpPr>
        <p:spPr>
          <a:xfrm>
            <a:off x="938213" y="1219200"/>
            <a:ext cx="4700587" cy="4724400"/>
          </a:xfrm>
          <a:prstGeom prst="rect">
            <a:avLst/>
          </a:prstGeom>
        </p:spPr>
        <p:txBody>
          <a:bodyPr/>
          <a:lstStyle>
            <a:lvl1pPr marL="343755" indent="-343755" algn="l" defTabSz="916680" rtl="0" eaLnBrk="1" latinLnBrk="0" hangingPunct="1">
              <a:spcBef>
                <a:spcPct val="20000"/>
              </a:spcBef>
              <a:buClr>
                <a:schemeClr val="tx2"/>
              </a:buClr>
              <a:buSzPct val="75000"/>
              <a:buFont typeface="Wingdings" pitchFamily="2" charset="2"/>
              <a:buChar char="§"/>
              <a:defRPr sz="2406" kern="1200">
                <a:solidFill>
                  <a:schemeClr val="tx1"/>
                </a:solidFill>
                <a:latin typeface="Arial" pitchFamily="34" charset="0"/>
                <a:ea typeface="+mn-ea"/>
                <a:cs typeface="Arial" pitchFamily="34" charset="0"/>
              </a:defRPr>
            </a:lvl1pPr>
            <a:lvl2pPr marL="744802" indent="-286462" algn="l" defTabSz="916680" rtl="0" eaLnBrk="1" latinLnBrk="0" hangingPunct="1">
              <a:spcBef>
                <a:spcPct val="20000"/>
              </a:spcBef>
              <a:buClr>
                <a:schemeClr val="tx2"/>
              </a:buClr>
              <a:buFont typeface="Arial" pitchFamily="34" charset="0"/>
              <a:buChar char="–"/>
              <a:defRPr sz="2005" kern="1200">
                <a:solidFill>
                  <a:schemeClr val="tx1"/>
                </a:solidFill>
                <a:latin typeface="Arial" pitchFamily="34" charset="0"/>
                <a:ea typeface="+mn-ea"/>
                <a:cs typeface="Arial" pitchFamily="34" charset="0"/>
              </a:defRPr>
            </a:lvl2pPr>
            <a:lvl3pPr marL="1145850" indent="-229170" algn="l" defTabSz="916680" rtl="0" eaLnBrk="1" latinLnBrk="0" hangingPunct="1">
              <a:spcBef>
                <a:spcPct val="20000"/>
              </a:spcBef>
              <a:buClr>
                <a:schemeClr val="tx2"/>
              </a:buClr>
              <a:buSzPct val="75000"/>
              <a:buFont typeface="Wingdings" pitchFamily="2" charset="2"/>
              <a:buChar char="§"/>
              <a:defRPr sz="1604" kern="1200">
                <a:solidFill>
                  <a:schemeClr val="tx1"/>
                </a:solidFill>
                <a:latin typeface="Arial" pitchFamily="34" charset="0"/>
                <a:ea typeface="+mn-ea"/>
                <a:cs typeface="Arial" pitchFamily="34" charset="0"/>
              </a:defRPr>
            </a:lvl3pPr>
            <a:lvl4pPr marL="1604190" indent="-229170" algn="l" defTabSz="916680" rtl="0" eaLnBrk="1" latinLnBrk="0" hangingPunct="1">
              <a:spcBef>
                <a:spcPct val="20000"/>
              </a:spcBef>
              <a:buFont typeface="Arial" pitchFamily="34" charset="0"/>
              <a:buNone/>
              <a:defRPr sz="1604" kern="1200">
                <a:solidFill>
                  <a:schemeClr val="tx1"/>
                </a:solidFill>
                <a:latin typeface="Arial" pitchFamily="34" charset="0"/>
                <a:ea typeface="+mn-ea"/>
                <a:cs typeface="Arial" pitchFamily="34" charset="0"/>
              </a:defRPr>
            </a:lvl4pPr>
            <a:lvl5pPr marL="2062531" indent="-229170" algn="l" defTabSz="916680" rtl="0" eaLnBrk="1" latinLnBrk="0" hangingPunct="1">
              <a:spcBef>
                <a:spcPct val="20000"/>
              </a:spcBef>
              <a:buClr>
                <a:schemeClr val="tx2"/>
              </a:buClr>
              <a:buFont typeface="Arial" pitchFamily="34" charset="0"/>
              <a:buChar char="»"/>
              <a:defRPr sz="1404" kern="1200">
                <a:solidFill>
                  <a:schemeClr val="tx1"/>
                </a:solidFill>
                <a:latin typeface="Arial" pitchFamily="34" charset="0"/>
                <a:ea typeface="+mn-ea"/>
                <a:cs typeface="Arial" pitchFamily="34" charset="0"/>
              </a:defRPr>
            </a:lvl5pPr>
            <a:lvl6pPr marL="252087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6pPr>
            <a:lvl7pPr marL="297921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7pPr>
            <a:lvl8pPr marL="343755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8pPr>
            <a:lvl9pPr marL="389589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9pPr>
          </a:lstStyle>
          <a:p>
            <a:r>
              <a:rPr lang="en-US" sz="2400" dirty="0" smtClean="0">
                <a:ea typeface="ＭＳ Ｐゴシック" charset="-128"/>
              </a:rPr>
              <a:t>Scientific data formats</a:t>
            </a:r>
          </a:p>
          <a:p>
            <a:pPr lvl="1">
              <a:buFont typeface="Arial" panose="020B0604020202020204" pitchFamily="34" charset="0"/>
              <a:buChar char="•"/>
            </a:pPr>
            <a:r>
              <a:rPr lang="en-US" sz="2000" dirty="0" smtClean="0">
                <a:ea typeface="ＭＳ Ｐゴシック" charset="-128"/>
              </a:rPr>
              <a:t>HDF5, HDF4, HDF-EOS2</a:t>
            </a:r>
          </a:p>
          <a:p>
            <a:pPr lvl="1">
              <a:buFont typeface="Arial" panose="020B0604020202020204" pitchFamily="34" charset="0"/>
              <a:buChar char="•"/>
            </a:pPr>
            <a:r>
              <a:rPr lang="en-US" sz="2000" dirty="0" smtClean="0">
                <a:ea typeface="ＭＳ Ｐゴシック" charset="-128"/>
              </a:rPr>
              <a:t>NetCDF (with OPeNDAP!) </a:t>
            </a:r>
          </a:p>
          <a:p>
            <a:pPr lvl="1">
              <a:buFont typeface="Arial" panose="020B0604020202020204" pitchFamily="34" charset="0"/>
              <a:buChar char="•"/>
            </a:pPr>
            <a:r>
              <a:rPr lang="en-US" sz="2000" dirty="0" smtClean="0">
                <a:ea typeface="ＭＳ Ｐゴシック" charset="-128"/>
              </a:rPr>
              <a:t>FITS, CDF, BIL, BIP, BSQ</a:t>
            </a:r>
          </a:p>
          <a:p>
            <a:r>
              <a:rPr lang="en-US" sz="2400" dirty="0" smtClean="0">
                <a:ea typeface="ＭＳ Ｐゴシック" charset="-128"/>
              </a:rPr>
              <a:t>Image file formats</a:t>
            </a:r>
          </a:p>
          <a:p>
            <a:pPr lvl="1">
              <a:buFont typeface="Arial" panose="020B0604020202020204" pitchFamily="34" charset="0"/>
              <a:buChar char="•"/>
            </a:pPr>
            <a:r>
              <a:rPr lang="en-US" sz="2000" dirty="0" smtClean="0">
                <a:ea typeface="ＭＳ Ｐゴシック" charset="-128"/>
              </a:rPr>
              <a:t>TIFF, JPEG, HDR, PNG, JPEG2000, and more</a:t>
            </a:r>
          </a:p>
          <a:p>
            <a:r>
              <a:rPr lang="en-US" sz="2400" dirty="0" smtClean="0">
                <a:ea typeface="ＭＳ Ｐゴシック" charset="-128"/>
              </a:rPr>
              <a:t>Vector data file formats</a:t>
            </a:r>
          </a:p>
          <a:p>
            <a:pPr lvl="1">
              <a:buFont typeface="Arial" panose="020B0604020202020204" pitchFamily="34" charset="0"/>
              <a:buChar char="•"/>
            </a:pPr>
            <a:r>
              <a:rPr lang="en-US" sz="2000" dirty="0" smtClean="0">
                <a:ea typeface="ＭＳ Ｐゴシック" charset="-128"/>
              </a:rPr>
              <a:t>ESRI Shapefiles, KML, GPS</a:t>
            </a:r>
            <a:br>
              <a:rPr lang="en-US" sz="2000" dirty="0" smtClean="0">
                <a:ea typeface="ＭＳ Ｐゴシック" charset="-128"/>
              </a:rPr>
            </a:br>
            <a:r>
              <a:rPr lang="en-US" sz="2000" dirty="0" smtClean="0">
                <a:ea typeface="ＭＳ Ｐゴシック" charset="-128"/>
              </a:rPr>
              <a:t>and more</a:t>
            </a:r>
          </a:p>
          <a:p>
            <a:r>
              <a:rPr lang="en-US" sz="2400" dirty="0" smtClean="0">
                <a:ea typeface="ＭＳ Ｐゴシック" charset="-128"/>
              </a:rPr>
              <a:t>Raster data file formats</a:t>
            </a:r>
          </a:p>
          <a:p>
            <a:pPr lvl="1">
              <a:buFont typeface="Arial" panose="020B0604020202020204" pitchFamily="34" charset="0"/>
              <a:buChar char="•"/>
            </a:pPr>
            <a:r>
              <a:rPr lang="en-US" sz="2000" dirty="0" smtClean="0">
                <a:ea typeface="ＭＳ Ｐゴシック" charset="-128"/>
              </a:rPr>
              <a:t>GeoTIFF, NITF, USGS and SDTS DEM, NIMA DTED, and more</a:t>
            </a:r>
          </a:p>
          <a:p>
            <a:r>
              <a:rPr lang="en-US" sz="2400" dirty="0" smtClean="0">
                <a:ea typeface="ＭＳ Ｐゴシック" charset="-128"/>
              </a:rPr>
              <a:t>Web Map Service (WMS)</a:t>
            </a:r>
          </a:p>
        </p:txBody>
      </p:sp>
      <p:pic>
        <p:nvPicPr>
          <p:cNvPr id="4" name="Picture 6" descr="sst-swath"/>
          <p:cNvPicPr>
            <a:picLocks noChangeAspect="1" noChangeArrowheads="1"/>
          </p:cNvPicPr>
          <p:nvPr/>
        </p:nvPicPr>
        <p:blipFill>
          <a:blip r:embed="rId2" cstate="print"/>
          <a:srcRect/>
          <a:stretch>
            <a:fillRect/>
          </a:stretch>
        </p:blipFill>
        <p:spPr bwMode="auto">
          <a:xfrm>
            <a:off x="6019800" y="1752600"/>
            <a:ext cx="5216018" cy="3810000"/>
          </a:xfrm>
          <a:prstGeom prst="rect">
            <a:avLst/>
          </a:prstGeom>
          <a:noFill/>
        </p:spPr>
      </p:pic>
    </p:spTree>
    <p:extLst>
      <p:ext uri="{BB962C8B-B14F-4D97-AF65-F5344CB8AC3E}">
        <p14:creationId xmlns:p14="http://schemas.microsoft.com/office/powerpoint/2010/main" val="32100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Scientific Data Libraries</a:t>
            </a:r>
            <a:endParaRPr lang="en-US" dirty="0"/>
          </a:p>
        </p:txBody>
      </p:sp>
      <p:sp>
        <p:nvSpPr>
          <p:cNvPr id="4" name="Content Placeholder 3"/>
          <p:cNvSpPr>
            <a:spLocks noGrp="1"/>
          </p:cNvSpPr>
          <p:nvPr>
            <p:ph idx="1"/>
          </p:nvPr>
        </p:nvSpPr>
        <p:spPr>
          <a:xfrm>
            <a:off x="609602" y="1447800"/>
            <a:ext cx="10769600" cy="4648200"/>
          </a:xfrm>
        </p:spPr>
        <p:txBody>
          <a:bodyPr/>
          <a:lstStyle/>
          <a:p>
            <a:r>
              <a:rPr lang="en-US" dirty="0" smtClean="0"/>
              <a:t>MATLAB R2015a</a:t>
            </a:r>
          </a:p>
          <a:p>
            <a:endParaRPr lang="en-US" dirty="0" smtClean="0"/>
          </a:p>
          <a:p>
            <a:endParaRPr lang="en-US" dirty="0" smtClean="0"/>
          </a:p>
          <a:p>
            <a:endParaRPr lang="en-US" dirty="0" smtClean="0"/>
          </a:p>
          <a:p>
            <a:endParaRPr lang="en-US" dirty="0"/>
          </a:p>
          <a:p>
            <a:endParaRPr lang="en-US" dirty="0" smtClean="0"/>
          </a:p>
          <a:p>
            <a:endParaRPr lang="en-US" dirty="0"/>
          </a:p>
          <a:p>
            <a:endParaRPr lang="en-US" dirty="0" smtClean="0"/>
          </a:p>
          <a:p>
            <a:r>
              <a:rPr lang="en-US" dirty="0" smtClean="0"/>
              <a:t>Developing formal upgrade cadence to stay current with vendors</a:t>
            </a:r>
          </a:p>
          <a:p>
            <a:r>
              <a:rPr lang="en-US" dirty="0" smtClean="0"/>
              <a:t>Work closely with vendors on testing new versions</a:t>
            </a:r>
          </a:p>
          <a:p>
            <a:endParaRPr lang="en-US" dirty="0" smtClean="0"/>
          </a:p>
        </p:txBody>
      </p:sp>
      <p:graphicFrame>
        <p:nvGraphicFramePr>
          <p:cNvPr id="6" name="Table 5"/>
          <p:cNvGraphicFramePr>
            <a:graphicFrameLocks noGrp="1"/>
          </p:cNvGraphicFramePr>
          <p:nvPr>
            <p:extLst>
              <p:ext uri="{D42A27DB-BD31-4B8C-83A1-F6EECF244321}">
                <p14:modId xmlns:p14="http://schemas.microsoft.com/office/powerpoint/2010/main" val="2871157374"/>
              </p:ext>
            </p:extLst>
          </p:nvPr>
        </p:nvGraphicFramePr>
        <p:xfrm>
          <a:off x="2133600" y="2146173"/>
          <a:ext cx="7950201" cy="2565654"/>
        </p:xfrm>
        <a:graphic>
          <a:graphicData uri="http://schemas.openxmlformats.org/drawingml/2006/table">
            <a:tbl>
              <a:tblPr firstRow="1" bandRow="1">
                <a:tableStyleId>{5C22544A-7EE6-4342-B048-85BDC9FD1C3A}</a:tableStyleId>
              </a:tblPr>
              <a:tblGrid>
                <a:gridCol w="2650067"/>
                <a:gridCol w="2650067"/>
                <a:gridCol w="2650067"/>
              </a:tblGrid>
              <a:tr h="137922">
                <a:tc>
                  <a:txBody>
                    <a:bodyPr/>
                    <a:lstStyle/>
                    <a:p>
                      <a:r>
                        <a:rPr lang="en-US" dirty="0" smtClean="0"/>
                        <a:t>Library</a:t>
                      </a:r>
                      <a:endParaRPr lang="en-US" dirty="0"/>
                    </a:p>
                  </a:txBody>
                  <a:tcPr/>
                </a:tc>
                <a:tc>
                  <a:txBody>
                    <a:bodyPr/>
                    <a:lstStyle/>
                    <a:p>
                      <a:r>
                        <a:rPr lang="en-US" dirty="0" smtClean="0"/>
                        <a:t>Version in MATLAB</a:t>
                      </a:r>
                      <a:endParaRPr lang="en-US" dirty="0"/>
                    </a:p>
                  </a:txBody>
                  <a:tcPr/>
                </a:tc>
                <a:tc>
                  <a:txBody>
                    <a:bodyPr/>
                    <a:lstStyle/>
                    <a:p>
                      <a:r>
                        <a:rPr lang="en-US" dirty="0" smtClean="0"/>
                        <a:t>Vendor</a:t>
                      </a:r>
                      <a:r>
                        <a:rPr lang="en-US" baseline="0" dirty="0" smtClean="0"/>
                        <a:t> Version</a:t>
                      </a:r>
                      <a:endParaRPr lang="en-US" dirty="0"/>
                    </a:p>
                  </a:txBody>
                  <a:tcPr/>
                </a:tc>
              </a:tr>
              <a:tr h="321733">
                <a:tc>
                  <a:txBody>
                    <a:bodyPr/>
                    <a:lstStyle/>
                    <a:p>
                      <a:r>
                        <a:rPr lang="en-US" dirty="0" smtClean="0"/>
                        <a:t>HDF5</a:t>
                      </a:r>
                      <a:endParaRPr lang="en-US" dirty="0"/>
                    </a:p>
                  </a:txBody>
                  <a:tcPr/>
                </a:tc>
                <a:tc>
                  <a:txBody>
                    <a:bodyPr/>
                    <a:lstStyle/>
                    <a:p>
                      <a:r>
                        <a:rPr lang="en-US" dirty="0" smtClean="0"/>
                        <a:t>1.8.12</a:t>
                      </a:r>
                      <a:endParaRPr lang="en-US" dirty="0"/>
                    </a:p>
                  </a:txBody>
                  <a:tcPr/>
                </a:tc>
                <a:tc>
                  <a:txBody>
                    <a:bodyPr/>
                    <a:lstStyle/>
                    <a:p>
                      <a:r>
                        <a:rPr lang="en-US" dirty="0" smtClean="0"/>
                        <a:t>1.8.15</a:t>
                      </a:r>
                      <a:endParaRPr lang="en-US" dirty="0"/>
                    </a:p>
                  </a:txBody>
                  <a:tcPr/>
                </a:tc>
              </a:tr>
              <a:tr h="321733">
                <a:tc>
                  <a:txBody>
                    <a:bodyPr/>
                    <a:lstStyle/>
                    <a:p>
                      <a:r>
                        <a:rPr lang="en-US" dirty="0" smtClean="0"/>
                        <a:t>HDF4</a:t>
                      </a:r>
                      <a:endParaRPr lang="en-US" dirty="0"/>
                    </a:p>
                  </a:txBody>
                  <a:tcPr/>
                </a:tc>
                <a:tc>
                  <a:txBody>
                    <a:bodyPr/>
                    <a:lstStyle/>
                    <a:p>
                      <a:r>
                        <a:rPr lang="en-US" dirty="0" smtClean="0"/>
                        <a:t>4.2.5</a:t>
                      </a:r>
                      <a:endParaRPr lang="en-US" dirty="0"/>
                    </a:p>
                  </a:txBody>
                  <a:tcPr/>
                </a:tc>
                <a:tc>
                  <a:txBody>
                    <a:bodyPr/>
                    <a:lstStyle/>
                    <a:p>
                      <a:r>
                        <a:rPr lang="en-US" dirty="0" smtClean="0"/>
                        <a:t>4.2.11</a:t>
                      </a:r>
                      <a:endParaRPr lang="en-US" dirty="0"/>
                    </a:p>
                  </a:txBody>
                  <a:tcPr/>
                </a:tc>
              </a:tr>
              <a:tr h="321733">
                <a:tc>
                  <a:txBody>
                    <a:bodyPr/>
                    <a:lstStyle/>
                    <a:p>
                      <a:r>
                        <a:rPr lang="en-US" dirty="0" smtClean="0"/>
                        <a:t>HDF-EOS2</a:t>
                      </a:r>
                      <a:endParaRPr lang="en-US" dirty="0"/>
                    </a:p>
                  </a:txBody>
                  <a:tcPr/>
                </a:tc>
                <a:tc>
                  <a:txBody>
                    <a:bodyPr/>
                    <a:lstStyle/>
                    <a:p>
                      <a:r>
                        <a:rPr lang="en-US" dirty="0" smtClean="0"/>
                        <a:t>2.17</a:t>
                      </a:r>
                      <a:endParaRPr lang="en-US" dirty="0"/>
                    </a:p>
                  </a:txBody>
                  <a:tcPr/>
                </a:tc>
                <a:tc>
                  <a:txBody>
                    <a:bodyPr/>
                    <a:lstStyle/>
                    <a:p>
                      <a:r>
                        <a:rPr lang="en-US" dirty="0" smtClean="0"/>
                        <a:t>2.18</a:t>
                      </a:r>
                      <a:endParaRPr lang="en-US" dirty="0"/>
                    </a:p>
                  </a:txBody>
                  <a:tcPr/>
                </a:tc>
              </a:tr>
              <a:tr h="321733">
                <a:tc>
                  <a:txBody>
                    <a:bodyPr/>
                    <a:lstStyle/>
                    <a:p>
                      <a:r>
                        <a:rPr lang="en-US" dirty="0" smtClean="0"/>
                        <a:t>NetCDF with OPeNDAP</a:t>
                      </a:r>
                      <a:endParaRPr lang="en-US" dirty="0"/>
                    </a:p>
                  </a:txBody>
                  <a:tcPr/>
                </a:tc>
                <a:tc>
                  <a:txBody>
                    <a:bodyPr/>
                    <a:lstStyle/>
                    <a:p>
                      <a:r>
                        <a:rPr lang="en-US" dirty="0" smtClean="0"/>
                        <a:t>4.1.3 </a:t>
                      </a:r>
                      <a:endParaRPr lang="en-US" dirty="0"/>
                    </a:p>
                  </a:txBody>
                  <a:tcPr/>
                </a:tc>
                <a:tc>
                  <a:txBody>
                    <a:bodyPr/>
                    <a:lstStyle/>
                    <a:p>
                      <a:r>
                        <a:rPr lang="en-US" dirty="0" smtClean="0"/>
                        <a:t>4.3.3.1</a:t>
                      </a:r>
                      <a:endParaRPr lang="en-US" dirty="0"/>
                    </a:p>
                  </a:txBody>
                  <a:tcPr/>
                </a:tc>
              </a:tr>
              <a:tr h="321733">
                <a:tc>
                  <a:txBody>
                    <a:bodyPr/>
                    <a:lstStyle/>
                    <a:p>
                      <a:r>
                        <a:rPr lang="en-US" dirty="0" smtClean="0"/>
                        <a:t>CDF</a:t>
                      </a:r>
                      <a:endParaRPr lang="en-US" dirty="0"/>
                    </a:p>
                  </a:txBody>
                  <a:tcPr/>
                </a:tc>
                <a:tc>
                  <a:txBody>
                    <a:bodyPr/>
                    <a:lstStyle/>
                    <a:p>
                      <a:r>
                        <a:rPr lang="en-US" dirty="0" smtClean="0"/>
                        <a:t>3.3.0</a:t>
                      </a:r>
                      <a:endParaRPr lang="en-US" dirty="0"/>
                    </a:p>
                  </a:txBody>
                  <a:tcPr/>
                </a:tc>
                <a:tc>
                  <a:txBody>
                    <a:bodyPr/>
                    <a:lstStyle/>
                    <a:p>
                      <a:r>
                        <a:rPr lang="en-US" dirty="0" smtClean="0"/>
                        <a:t>3.6.0</a:t>
                      </a:r>
                      <a:endParaRPr lang="en-US" dirty="0"/>
                    </a:p>
                  </a:txBody>
                  <a:tcPr/>
                </a:tc>
              </a:tr>
              <a:tr h="321733">
                <a:tc>
                  <a:txBody>
                    <a:bodyPr/>
                    <a:lstStyle/>
                    <a:p>
                      <a:r>
                        <a:rPr lang="en-US" dirty="0" smtClean="0"/>
                        <a:t>FITS</a:t>
                      </a:r>
                      <a:endParaRPr lang="en-US" dirty="0"/>
                    </a:p>
                  </a:txBody>
                  <a:tcPr/>
                </a:tc>
                <a:tc>
                  <a:txBody>
                    <a:bodyPr/>
                    <a:lstStyle/>
                    <a:p>
                      <a:r>
                        <a:rPr lang="en-US" dirty="0" smtClean="0"/>
                        <a:t>3.27</a:t>
                      </a:r>
                      <a:endParaRPr lang="en-US" dirty="0"/>
                    </a:p>
                  </a:txBody>
                  <a:tcPr/>
                </a:tc>
                <a:tc>
                  <a:txBody>
                    <a:bodyPr/>
                    <a:lstStyle/>
                    <a:p>
                      <a:r>
                        <a:rPr lang="en-US" dirty="0" smtClean="0"/>
                        <a:t>3.37</a:t>
                      </a:r>
                      <a:endParaRPr lang="en-US" dirty="0"/>
                    </a:p>
                  </a:txBody>
                  <a:tcPr/>
                </a:tc>
              </a:tr>
            </a:tbl>
          </a:graphicData>
        </a:graphic>
      </p:graphicFrame>
    </p:spTree>
    <p:extLst>
      <p:ext uri="{BB962C8B-B14F-4D97-AF65-F5344CB8AC3E}">
        <p14:creationId xmlns:p14="http://schemas.microsoft.com/office/powerpoint/2010/main" val="20029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077200" cy="762000"/>
          </a:xfrm>
        </p:spPr>
        <p:txBody>
          <a:bodyPr/>
          <a:lstStyle/>
          <a:p>
            <a:r>
              <a:rPr lang="en-US" dirty="0" smtClean="0"/>
              <a:t>HDF5</a:t>
            </a:r>
            <a:endParaRPr lang="en-US" dirty="0"/>
          </a:p>
        </p:txBody>
      </p:sp>
      <p:sp>
        <p:nvSpPr>
          <p:cNvPr id="3" name="Content Placeholder 2"/>
          <p:cNvSpPr>
            <a:spLocks noGrp="1"/>
          </p:cNvSpPr>
          <p:nvPr>
            <p:ph idx="1"/>
          </p:nvPr>
        </p:nvSpPr>
        <p:spPr>
          <a:xfrm>
            <a:off x="1981200" y="1143000"/>
            <a:ext cx="8077200" cy="5410200"/>
          </a:xfrm>
        </p:spPr>
        <p:txBody>
          <a:bodyPr/>
          <a:lstStyle/>
          <a:p>
            <a:r>
              <a:rPr lang="en-US" dirty="0" smtClean="0"/>
              <a:t>High Level Interface (h5read, h5write,</a:t>
            </a:r>
            <a:r>
              <a:rPr lang="en-US" baseline="0" dirty="0" smtClean="0"/>
              <a:t> h5disp,</a:t>
            </a:r>
            <a:r>
              <a:rPr lang="en-US" dirty="0" smtClean="0"/>
              <a:t> </a:t>
            </a:r>
            <a:r>
              <a:rPr lang="en-US" baseline="0" dirty="0" smtClean="0"/>
              <a:t>h5info)</a:t>
            </a:r>
          </a:p>
          <a:p>
            <a:pPr marL="457200" lvl="1" indent="0">
              <a:buNone/>
            </a:pPr>
            <a:endParaRPr lang="en-US" dirty="0"/>
          </a:p>
          <a:p>
            <a:pPr marL="400050" lvl="1" indent="0">
              <a:buNone/>
            </a:pPr>
            <a:r>
              <a:rPr lang="en-US" dirty="0">
                <a:solidFill>
                  <a:srgbClr val="000000"/>
                </a:solidFill>
                <a:latin typeface="Courier New" panose="02070309020205020404" pitchFamily="49" charset="0"/>
                <a:cs typeface="Courier New" panose="02070309020205020404" pitchFamily="49" charset="0"/>
              </a:rPr>
              <a:t>h5disp(</a:t>
            </a:r>
            <a:r>
              <a:rPr lang="en-US" dirty="0">
                <a:solidFill>
                  <a:srgbClr val="A020F0"/>
                </a:solidFill>
                <a:latin typeface="Courier New" panose="02070309020205020404" pitchFamily="49" charset="0"/>
                <a:cs typeface="Courier New" panose="02070309020205020404" pitchFamily="49" charset="0"/>
              </a:rPr>
              <a:t>'example.h5'</a:t>
            </a:r>
            <a:r>
              <a:rPr lang="en-US" dirty="0">
                <a:solidFill>
                  <a:srgbClr val="000000"/>
                </a:solidFill>
                <a:latin typeface="Courier New" panose="02070309020205020404" pitchFamily="49" charset="0"/>
                <a:cs typeface="Courier New" panose="02070309020205020404" pitchFamily="49" charset="0"/>
              </a:rPr>
              <a:t>,</a:t>
            </a:r>
            <a:r>
              <a:rPr lang="en-US" dirty="0">
                <a:solidFill>
                  <a:srgbClr val="A020F0"/>
                </a:solidFill>
                <a:latin typeface="Courier New" panose="02070309020205020404" pitchFamily="49" charset="0"/>
                <a:cs typeface="Courier New" panose="02070309020205020404" pitchFamily="49" charset="0"/>
              </a:rPr>
              <a:t>'/g4/lat'</a:t>
            </a:r>
            <a:r>
              <a:rPr lang="en-US" dirty="0">
                <a:solidFill>
                  <a:srgbClr val="000000"/>
                </a:solidFill>
                <a:latin typeface="Courier New" panose="02070309020205020404" pitchFamily="49" charset="0"/>
                <a:cs typeface="Courier New" panose="02070309020205020404" pitchFamily="49" charset="0"/>
              </a:rPr>
              <a:t>);</a:t>
            </a:r>
          </a:p>
          <a:p>
            <a:pPr marL="400050" lvl="1" indent="0">
              <a:buNone/>
            </a:pPr>
            <a:r>
              <a:rPr lang="en-US" dirty="0">
                <a:solidFill>
                  <a:srgbClr val="000000"/>
                </a:solidFill>
                <a:latin typeface="Courier New" panose="02070309020205020404" pitchFamily="49" charset="0"/>
                <a:cs typeface="Courier New" panose="02070309020205020404" pitchFamily="49" charset="0"/>
              </a:rPr>
              <a:t>data = h5read(</a:t>
            </a:r>
            <a:r>
              <a:rPr lang="en-US" dirty="0">
                <a:solidFill>
                  <a:srgbClr val="A020F0"/>
                </a:solidFill>
                <a:latin typeface="Courier New" panose="02070309020205020404" pitchFamily="49" charset="0"/>
                <a:cs typeface="Courier New" panose="02070309020205020404" pitchFamily="49" charset="0"/>
              </a:rPr>
              <a:t>'example.h5'</a:t>
            </a:r>
            <a:r>
              <a:rPr lang="en-US" dirty="0">
                <a:solidFill>
                  <a:srgbClr val="000000"/>
                </a:solidFill>
                <a:latin typeface="Courier New" panose="02070309020205020404" pitchFamily="49" charset="0"/>
                <a:cs typeface="Courier New" panose="02070309020205020404" pitchFamily="49" charset="0"/>
              </a:rPr>
              <a:t>,</a:t>
            </a:r>
            <a:r>
              <a:rPr lang="en-US" dirty="0">
                <a:solidFill>
                  <a:srgbClr val="A020F0"/>
                </a:solidFill>
                <a:latin typeface="Courier New" panose="02070309020205020404" pitchFamily="49" charset="0"/>
                <a:cs typeface="Courier New" panose="02070309020205020404" pitchFamily="49" charset="0"/>
              </a:rPr>
              <a:t>'/g4/lat'</a:t>
            </a:r>
            <a:r>
              <a:rPr lang="en-US" dirty="0">
                <a:solidFill>
                  <a:srgbClr val="000000"/>
                </a:solidFill>
                <a:latin typeface="Courier New" panose="02070309020205020404" pitchFamily="49" charset="0"/>
                <a:cs typeface="Courier New" panose="02070309020205020404" pitchFamily="49" charset="0"/>
              </a:rPr>
              <a:t>);</a:t>
            </a:r>
          </a:p>
          <a:p>
            <a:pPr marL="457200" lvl="1" indent="0">
              <a:buNone/>
            </a:pPr>
            <a:endParaRPr lang="en-US" baseline="0" dirty="0" smtClean="0"/>
          </a:p>
          <a:p>
            <a:r>
              <a:rPr lang="en-US" baseline="0" dirty="0" smtClean="0"/>
              <a:t>Low Level Interface</a:t>
            </a:r>
            <a:r>
              <a:rPr lang="en-US" dirty="0" smtClean="0"/>
              <a:t> (</a:t>
            </a:r>
            <a:r>
              <a:rPr lang="en-US" dirty="0" smtClean="0">
                <a:solidFill>
                  <a:srgbClr val="000000"/>
                </a:solidFill>
                <a:latin typeface="Arial"/>
                <a:cs typeface="Arial"/>
              </a:rPr>
              <a:t>Wraps HDF5 C APIs)</a:t>
            </a:r>
          </a:p>
          <a:p>
            <a:pPr marL="400050" lvl="1" indent="0">
              <a:buNone/>
            </a:pPr>
            <a:endParaRPr lang="en-US" sz="2000" dirty="0">
              <a:solidFill>
                <a:srgbClr val="000000"/>
              </a:solidFill>
              <a:latin typeface="Arial"/>
              <a:cs typeface="Arial"/>
            </a:endParaRPr>
          </a:p>
          <a:p>
            <a:pPr marL="400050" lvl="1" indent="0">
              <a:buNone/>
            </a:pPr>
            <a:r>
              <a:rPr lang="en-US" sz="2000" dirty="0">
                <a:latin typeface="Courier New" panose="02070309020205020404" pitchFamily="49" charset="0"/>
                <a:cs typeface="Courier New" panose="02070309020205020404" pitchFamily="49" charset="0"/>
              </a:rPr>
              <a:t>fid = H5F.open(</a:t>
            </a:r>
            <a:r>
              <a:rPr lang="en-US" dirty="0">
                <a:solidFill>
                  <a:srgbClr val="A020F0"/>
                </a:solidFill>
                <a:latin typeface="Courier New" panose="02070309020205020404" pitchFamily="49" charset="0"/>
                <a:cs typeface="Courier New" panose="02070309020205020404" pitchFamily="49" charset="0"/>
              </a:rPr>
              <a:t>'example.h5'</a:t>
            </a:r>
            <a:r>
              <a:rPr lang="en-US" sz="2000" dirty="0">
                <a:latin typeface="Courier New" panose="02070309020205020404" pitchFamily="49" charset="0"/>
                <a:cs typeface="Courier New" panose="02070309020205020404" pitchFamily="49" charset="0"/>
              </a:rPr>
              <a:t>);</a:t>
            </a:r>
          </a:p>
          <a:p>
            <a:pPr marL="400050" lvl="1" indent="0">
              <a:buNone/>
            </a:pPr>
            <a:r>
              <a:rPr lang="en-US" sz="2000" dirty="0">
                <a:latin typeface="Courier New" panose="02070309020205020404" pitchFamily="49" charset="0"/>
                <a:cs typeface="Courier New" panose="02070309020205020404" pitchFamily="49" charset="0"/>
              </a:rPr>
              <a:t>dset_id = H5D.open(fid,</a:t>
            </a:r>
            <a:r>
              <a:rPr lang="en-US" dirty="0" smtClean="0">
                <a:solidFill>
                  <a:srgbClr val="A020F0"/>
                </a:solidFill>
                <a:latin typeface="Courier New" panose="02070309020205020404" pitchFamily="49" charset="0"/>
                <a:cs typeface="Courier New" panose="02070309020205020404" pitchFamily="49" charset="0"/>
              </a:rPr>
              <a:t>'</a:t>
            </a:r>
            <a:r>
              <a:rPr lang="en-US" dirty="0">
                <a:solidFill>
                  <a:srgbClr val="A020F0"/>
                </a:solidFill>
                <a:latin typeface="Courier New" panose="02070309020205020404" pitchFamily="49" charset="0"/>
                <a:cs typeface="Courier New" panose="02070309020205020404" pitchFamily="49" charset="0"/>
              </a:rPr>
              <a:t>/g4/lat'</a:t>
            </a:r>
            <a:r>
              <a:rPr lang="en-US" sz="2000" dirty="0">
                <a:latin typeface="Courier New" panose="02070309020205020404" pitchFamily="49" charset="0"/>
                <a:cs typeface="Courier New" panose="02070309020205020404" pitchFamily="49" charset="0"/>
              </a:rPr>
              <a:t>);</a:t>
            </a:r>
          </a:p>
          <a:p>
            <a:pPr marL="400050" lvl="1" indent="0">
              <a:buNone/>
            </a:pPr>
            <a:r>
              <a:rPr lang="en-US" sz="2000" dirty="0">
                <a:latin typeface="Courier New" panose="02070309020205020404" pitchFamily="49" charset="0"/>
                <a:cs typeface="Courier New" panose="02070309020205020404" pitchFamily="49" charset="0"/>
              </a:rPr>
              <a:t>data = H5D.read(dset_id);</a:t>
            </a:r>
          </a:p>
          <a:p>
            <a:pPr marL="400050" lvl="1" indent="0">
              <a:buNone/>
            </a:pPr>
            <a:r>
              <a:rPr lang="en-US" sz="2000" dirty="0">
                <a:latin typeface="Courier New" panose="02070309020205020404" pitchFamily="49" charset="0"/>
                <a:cs typeface="Courier New" panose="02070309020205020404" pitchFamily="49" charset="0"/>
              </a:rPr>
              <a:t>H5D.close(dset_id);</a:t>
            </a:r>
          </a:p>
          <a:p>
            <a:pPr marL="400050" lvl="1" indent="0">
              <a:buNone/>
            </a:pPr>
            <a:r>
              <a:rPr lang="en-US" sz="2000" dirty="0">
                <a:latin typeface="Courier New" panose="02070309020205020404" pitchFamily="49" charset="0"/>
                <a:cs typeface="Courier New" panose="02070309020205020404" pitchFamily="49" charset="0"/>
              </a:rPr>
              <a:t>H5F.close(fid</a:t>
            </a:r>
            <a:r>
              <a:rPr lang="en-US" dirty="0">
                <a:latin typeface="Courier New" panose="02070309020205020404" pitchFamily="49" charset="0"/>
                <a:cs typeface="Courier New" panose="02070309020205020404" pitchFamily="49" charset="0"/>
              </a:rPr>
              <a:t>);</a:t>
            </a:r>
          </a:p>
          <a:p>
            <a:pPr marL="0" indent="0">
              <a:buNone/>
            </a:pPr>
            <a:endParaRPr lang="en-US" b="1" dirty="0"/>
          </a:p>
        </p:txBody>
      </p:sp>
    </p:spTree>
    <p:extLst>
      <p:ext uri="{BB962C8B-B14F-4D97-AF65-F5344CB8AC3E}">
        <p14:creationId xmlns:p14="http://schemas.microsoft.com/office/powerpoint/2010/main" val="93824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NetCDF</a:t>
            </a:r>
            <a:endParaRPr lang="en-US" dirty="0"/>
          </a:p>
        </p:txBody>
      </p:sp>
      <p:sp>
        <p:nvSpPr>
          <p:cNvPr id="3" name="Content Placeholder 2"/>
          <p:cNvSpPr>
            <a:spLocks noGrp="1"/>
          </p:cNvSpPr>
          <p:nvPr>
            <p:ph idx="1"/>
          </p:nvPr>
        </p:nvSpPr>
        <p:spPr>
          <a:xfrm>
            <a:off x="1981200" y="1127760"/>
            <a:ext cx="8077200" cy="6035040"/>
          </a:xfrm>
        </p:spPr>
        <p:txBody>
          <a:bodyPr/>
          <a:lstStyle/>
          <a:p>
            <a:r>
              <a:rPr lang="en-US" dirty="0" smtClean="0"/>
              <a:t>High Level Interface (ncdisp, ncread, ncwrite, ncinfo)</a:t>
            </a:r>
          </a:p>
          <a:p>
            <a:pPr marL="457200" lvl="1" indent="0">
              <a:buNone/>
            </a:pPr>
            <a:endParaRPr lang="en-US" dirty="0" smtClean="0">
              <a:solidFill>
                <a:srgbClr val="000000"/>
              </a:solidFill>
              <a:latin typeface="Consolas"/>
            </a:endParaRPr>
          </a:p>
          <a:p>
            <a:pPr marL="457200" lvl="1" indent="0">
              <a:buNone/>
            </a:pPr>
            <a:r>
              <a:rPr lang="en-US" dirty="0" smtClean="0">
                <a:solidFill>
                  <a:srgbClr val="000000"/>
                </a:solidFill>
                <a:latin typeface="Courier New" panose="02070309020205020404" pitchFamily="49" charset="0"/>
                <a:cs typeface="Courier New" panose="02070309020205020404" pitchFamily="49" charset="0"/>
              </a:rPr>
              <a:t>url = </a:t>
            </a:r>
            <a:r>
              <a:rPr lang="en-US" dirty="0" smtClean="0">
                <a:solidFill>
                  <a:srgbClr val="A020F0"/>
                </a:solidFill>
                <a:latin typeface="Courier New" panose="02070309020205020404" pitchFamily="49" charset="0"/>
                <a:cs typeface="Courier New" panose="02070309020205020404" pitchFamily="49" charset="0"/>
              </a:rPr>
              <a:t>'http://oceanwatch.pifsc.noaa.gov/thredds/		 </a:t>
            </a:r>
            <a:r>
              <a:rPr lang="en-US" dirty="0" err="1">
                <a:solidFill>
                  <a:srgbClr val="A020F0"/>
                </a:solidFill>
                <a:latin typeface="Courier New" panose="02070309020205020404" pitchFamily="49" charset="0"/>
                <a:cs typeface="Courier New" panose="02070309020205020404" pitchFamily="49" charset="0"/>
              </a:rPr>
              <a:t>dodsC</a:t>
            </a:r>
            <a:r>
              <a:rPr lang="en-US" dirty="0">
                <a:solidFill>
                  <a:srgbClr val="A020F0"/>
                </a:solidFill>
                <a:latin typeface="Courier New" panose="02070309020205020404" pitchFamily="49" charset="0"/>
                <a:cs typeface="Courier New" panose="02070309020205020404" pitchFamily="49" charset="0"/>
              </a:rPr>
              <a:t>/goes-</a:t>
            </a:r>
            <a:r>
              <a:rPr lang="en-US" dirty="0" err="1">
                <a:solidFill>
                  <a:srgbClr val="A020F0"/>
                </a:solidFill>
                <a:latin typeface="Courier New" panose="02070309020205020404" pitchFamily="49" charset="0"/>
                <a:cs typeface="Courier New" panose="02070309020205020404" pitchFamily="49" charset="0"/>
              </a:rPr>
              <a:t>poes</a:t>
            </a:r>
            <a:r>
              <a:rPr lang="en-US" dirty="0">
                <a:solidFill>
                  <a:srgbClr val="A020F0"/>
                </a:solidFill>
                <a:latin typeface="Courier New" panose="02070309020205020404" pitchFamily="49" charset="0"/>
                <a:cs typeface="Courier New" panose="02070309020205020404" pitchFamily="49" charset="0"/>
              </a:rPr>
              <a:t>/2day'</a:t>
            </a:r>
            <a:r>
              <a:rPr lang="en-US" dirty="0" smtClean="0">
                <a:solidFill>
                  <a:srgbClr val="000000"/>
                </a:solidFill>
                <a:latin typeface="Courier New" panose="02070309020205020404" pitchFamily="49" charset="0"/>
                <a:cs typeface="Courier New" panose="02070309020205020404" pitchFamily="49" charset="0"/>
              </a:rPr>
              <a:t>;</a:t>
            </a:r>
          </a:p>
          <a:p>
            <a:pPr marL="457200" lvl="1" indent="0">
              <a:buNone/>
            </a:pPr>
            <a:r>
              <a:rPr lang="en-US" sz="2000" dirty="0">
                <a:solidFill>
                  <a:srgbClr val="000000"/>
                </a:solidFill>
                <a:latin typeface="Courier New" panose="02070309020205020404" pitchFamily="49" charset="0"/>
                <a:cs typeface="Courier New" panose="02070309020205020404" pitchFamily="49" charset="0"/>
              </a:rPr>
              <a:t>ncdisp(url);</a:t>
            </a:r>
          </a:p>
          <a:p>
            <a:pPr marL="457200" lvl="1" indent="0">
              <a:buNone/>
            </a:pPr>
            <a:r>
              <a:rPr lang="en-US" sz="2000" dirty="0">
                <a:solidFill>
                  <a:srgbClr val="000000"/>
                </a:solidFill>
                <a:latin typeface="Courier New" panose="02070309020205020404" pitchFamily="49" charset="0"/>
                <a:cs typeface="Courier New" panose="02070309020205020404" pitchFamily="49" charset="0"/>
              </a:rPr>
              <a:t>data = ncread(</a:t>
            </a:r>
            <a:r>
              <a:rPr lang="en-US" sz="2000" dirty="0" err="1">
                <a:solidFill>
                  <a:srgbClr val="000000"/>
                </a:solidFill>
                <a:latin typeface="Courier New" panose="02070309020205020404" pitchFamily="49" charset="0"/>
                <a:cs typeface="Courier New" panose="02070309020205020404" pitchFamily="49" charset="0"/>
              </a:rPr>
              <a:t>url,</a:t>
            </a:r>
            <a:r>
              <a:rPr lang="en-US" sz="2000" dirty="0" err="1">
                <a:solidFill>
                  <a:srgbClr val="A020F0"/>
                </a:solidFill>
                <a:latin typeface="Courier New" panose="02070309020205020404" pitchFamily="49" charset="0"/>
                <a:cs typeface="Courier New" panose="02070309020205020404" pitchFamily="49" charset="0"/>
              </a:rPr>
              <a:t>'sst</a:t>
            </a:r>
            <a:r>
              <a:rPr lang="en-US" sz="2000" dirty="0">
                <a:solidFill>
                  <a:srgbClr val="A020F0"/>
                </a:solidFill>
                <a:latin typeface="Courier New" panose="02070309020205020404" pitchFamily="49" charset="0"/>
                <a:cs typeface="Courier New" panose="02070309020205020404" pitchFamily="49" charset="0"/>
              </a:rPr>
              <a:t>'</a:t>
            </a:r>
            <a:r>
              <a:rPr lang="en-US" sz="2000" dirty="0">
                <a:solidFill>
                  <a:srgbClr val="000000"/>
                </a:solidFill>
                <a:latin typeface="Courier New" panose="02070309020205020404" pitchFamily="49" charset="0"/>
                <a:cs typeface="Courier New" panose="02070309020205020404" pitchFamily="49" charset="0"/>
              </a:rPr>
              <a:t>);</a:t>
            </a:r>
          </a:p>
          <a:p>
            <a:pPr marL="457200" lvl="1" indent="0">
              <a:buNone/>
            </a:pPr>
            <a:endParaRPr lang="en-US" dirty="0" smtClean="0"/>
          </a:p>
          <a:p>
            <a:r>
              <a:rPr lang="en-US" dirty="0" smtClean="0"/>
              <a:t>Low Level Interface (Wraps </a:t>
            </a:r>
            <a:r>
              <a:rPr lang="en-US" dirty="0" err="1" smtClean="0"/>
              <a:t>netCDF</a:t>
            </a:r>
            <a:r>
              <a:rPr lang="en-US" dirty="0" smtClean="0"/>
              <a:t> C APIs)</a:t>
            </a:r>
          </a:p>
          <a:p>
            <a:pPr marL="457200" lvl="1" indent="0">
              <a:buNone/>
            </a:pPr>
            <a:r>
              <a:rPr lang="en-US" sz="2000" dirty="0">
                <a:latin typeface="Courier New" panose="02070309020205020404" pitchFamily="49" charset="0"/>
                <a:cs typeface="Courier New" panose="02070309020205020404" pitchFamily="49" charset="0"/>
              </a:rPr>
              <a:t>ncid = netcdf.open(url);</a:t>
            </a:r>
          </a:p>
          <a:p>
            <a:pPr marL="457200" lvl="1" indent="0">
              <a:buNone/>
            </a:pPr>
            <a:r>
              <a:rPr lang="en-US" sz="2000" dirty="0">
                <a:latin typeface="Courier New" panose="02070309020205020404" pitchFamily="49" charset="0"/>
                <a:cs typeface="Courier New" panose="02070309020205020404" pitchFamily="49" charset="0"/>
              </a:rPr>
              <a:t>varid = netcdf.inqVarID(ncid,</a:t>
            </a:r>
            <a:r>
              <a:rPr lang="en-US" dirty="0" smtClean="0">
                <a:solidFill>
                  <a:srgbClr val="A020F0"/>
                </a:solidFill>
                <a:latin typeface="Courier New" panose="02070309020205020404" pitchFamily="49" charset="0"/>
                <a:cs typeface="Courier New" panose="02070309020205020404" pitchFamily="49" charset="0"/>
              </a:rPr>
              <a:t>'</a:t>
            </a:r>
            <a:r>
              <a:rPr lang="en-US" dirty="0">
                <a:solidFill>
                  <a:srgbClr val="A020F0"/>
                </a:solidFill>
                <a:latin typeface="Courier New" panose="02070309020205020404" pitchFamily="49" charset="0"/>
                <a:cs typeface="Courier New" panose="02070309020205020404" pitchFamily="49" charset="0"/>
              </a:rPr>
              <a:t>sst'</a:t>
            </a:r>
            <a:r>
              <a:rPr lang="en-US" sz="2000" dirty="0">
                <a:latin typeface="Courier New" panose="02070309020205020404" pitchFamily="49" charset="0"/>
                <a:cs typeface="Courier New" panose="02070309020205020404" pitchFamily="49" charset="0"/>
              </a:rPr>
              <a:t>);</a:t>
            </a:r>
          </a:p>
          <a:p>
            <a:pPr marL="457200" lvl="1" indent="0">
              <a:buNone/>
            </a:pPr>
            <a:r>
              <a:rPr lang="en-US" sz="2000" dirty="0">
                <a:latin typeface="Courier New" panose="02070309020205020404" pitchFamily="49" charset="0"/>
                <a:cs typeface="Courier New" panose="02070309020205020404" pitchFamily="49" charset="0"/>
              </a:rPr>
              <a:t>netcdf.getVar(ncid,varid,</a:t>
            </a:r>
            <a:r>
              <a:rPr lang="en-US" sz="2000" dirty="0">
                <a:solidFill>
                  <a:srgbClr val="A020F0"/>
                </a:solidFill>
                <a:latin typeface="Courier New" panose="02070309020205020404" pitchFamily="49" charset="0"/>
                <a:cs typeface="Courier New" panose="02070309020205020404" pitchFamily="49" charset="0"/>
              </a:rPr>
              <a:t>'double'</a:t>
            </a:r>
            <a:r>
              <a:rPr lang="en-US" sz="2000" dirty="0">
                <a:latin typeface="Courier New" panose="02070309020205020404" pitchFamily="49" charset="0"/>
                <a:cs typeface="Courier New" panose="02070309020205020404" pitchFamily="49" charset="0"/>
              </a:rPr>
              <a:t>);</a:t>
            </a:r>
          </a:p>
          <a:p>
            <a:pPr marL="457200" lvl="1" indent="0">
              <a:buNone/>
            </a:pPr>
            <a:r>
              <a:rPr lang="en-US" sz="2000" dirty="0">
                <a:latin typeface="Courier New" panose="02070309020205020404" pitchFamily="49" charset="0"/>
                <a:cs typeface="Courier New" panose="02070309020205020404" pitchFamily="49" charset="0"/>
              </a:rPr>
              <a:t>netcdf.close(ncid);</a:t>
            </a:r>
          </a:p>
          <a:p>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2607330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New in R2014b/R2015a</a:t>
            </a:r>
            <a:br>
              <a:rPr lang="en-US" dirty="0" smtClean="0"/>
            </a:br>
            <a:endParaRPr lang="en-US" dirty="0"/>
          </a:p>
        </p:txBody>
      </p:sp>
      <p:sp>
        <p:nvSpPr>
          <p:cNvPr id="4" name="Content Placeholder 3"/>
          <p:cNvSpPr>
            <a:spLocks noGrp="1"/>
          </p:cNvSpPr>
          <p:nvPr>
            <p:ph idx="1"/>
          </p:nvPr>
        </p:nvSpPr>
        <p:spPr>
          <a:xfrm>
            <a:off x="609602" y="1447800"/>
            <a:ext cx="10769600" cy="4648200"/>
          </a:xfrm>
        </p:spPr>
        <p:txBody>
          <a:bodyPr/>
          <a:lstStyle/>
          <a:p>
            <a:r>
              <a:rPr lang="en-US" dirty="0" smtClean="0"/>
              <a:t>HDF5 version 1.8.12!</a:t>
            </a:r>
          </a:p>
          <a:p>
            <a:pPr lvl="1"/>
            <a:r>
              <a:rPr lang="en-US" dirty="0" smtClean="0"/>
              <a:t>Read data with a third-party filter applied</a:t>
            </a:r>
          </a:p>
          <a:p>
            <a:pPr lvl="1"/>
            <a:r>
              <a:rPr lang="en-US" dirty="0" smtClean="0"/>
              <a:t>Both our high-level and low-level interfaces provide support</a:t>
            </a:r>
          </a:p>
          <a:p>
            <a:r>
              <a:rPr lang="en-US" dirty="0" smtClean="0"/>
              <a:t>Dates and Times</a:t>
            </a:r>
          </a:p>
          <a:p>
            <a:pPr lvl="1"/>
            <a:r>
              <a:rPr lang="en-US" b="1" dirty="0" smtClean="0">
                <a:solidFill>
                  <a:schemeClr val="tx2"/>
                </a:solidFill>
                <a:latin typeface="Courier New" panose="02070309020205020404" pitchFamily="49" charset="0"/>
                <a:cs typeface="Courier New" panose="02070309020205020404" pitchFamily="49" charset="0"/>
              </a:rPr>
              <a:t>datetime</a:t>
            </a:r>
            <a:r>
              <a:rPr lang="en-US" dirty="0" smtClean="0"/>
              <a:t>, </a:t>
            </a:r>
            <a:r>
              <a:rPr lang="en-US" b="1" dirty="0" smtClean="0">
                <a:solidFill>
                  <a:schemeClr val="tx2"/>
                </a:solidFill>
                <a:latin typeface="Courier New" panose="02070309020205020404" pitchFamily="49" charset="0"/>
                <a:cs typeface="Courier New" panose="02070309020205020404" pitchFamily="49" charset="0"/>
              </a:rPr>
              <a:t>duration</a:t>
            </a:r>
            <a:r>
              <a:rPr lang="en-US" dirty="0" smtClean="0"/>
              <a:t>, and </a:t>
            </a:r>
            <a:r>
              <a:rPr lang="en-US" b="1" dirty="0" smtClean="0">
                <a:solidFill>
                  <a:schemeClr val="tx2"/>
                </a:solidFill>
                <a:latin typeface="Courier New" panose="02070309020205020404" pitchFamily="49" charset="0"/>
                <a:cs typeface="Courier New" panose="02070309020205020404" pitchFamily="49" charset="0"/>
              </a:rPr>
              <a:t>calendarDuration</a:t>
            </a:r>
          </a:p>
          <a:p>
            <a:pPr lvl="1"/>
            <a:r>
              <a:rPr lang="en-US" dirty="0" smtClean="0"/>
              <a:t>Support for math, </a:t>
            </a:r>
            <a:r>
              <a:rPr lang="en-US" dirty="0"/>
              <a:t>sorting, comparisons, plotting, </a:t>
            </a:r>
            <a:r>
              <a:rPr lang="en-US" dirty="0" smtClean="0"/>
              <a:t>formatted display, </a:t>
            </a:r>
            <a:r>
              <a:rPr lang="en-US" dirty="0" err="1" smtClean="0"/>
              <a:t>timezones</a:t>
            </a:r>
            <a:endParaRPr lang="en-US" dirty="0" smtClean="0"/>
          </a:p>
          <a:p>
            <a:r>
              <a:rPr lang="en-US" dirty="0" smtClean="0"/>
              <a:t>Big Data</a:t>
            </a:r>
          </a:p>
          <a:p>
            <a:pPr lvl="1"/>
            <a:r>
              <a:rPr lang="en-US" b="1" dirty="0" smtClean="0">
                <a:solidFill>
                  <a:schemeClr val="tx2"/>
                </a:solidFill>
                <a:latin typeface="Courier New" panose="02070309020205020404" pitchFamily="49" charset="0"/>
                <a:cs typeface="Courier New" panose="02070309020205020404" pitchFamily="49" charset="0"/>
              </a:rPr>
              <a:t>mapreduce</a:t>
            </a:r>
            <a:r>
              <a:rPr lang="en-US" dirty="0" smtClean="0"/>
              <a:t> and </a:t>
            </a:r>
            <a:r>
              <a:rPr lang="en-US" b="1" dirty="0" smtClean="0">
                <a:solidFill>
                  <a:schemeClr val="tx2"/>
                </a:solidFill>
                <a:latin typeface="Courier New" panose="02070309020205020404" pitchFamily="49" charset="0"/>
                <a:cs typeface="Courier New" panose="02070309020205020404" pitchFamily="49" charset="0"/>
              </a:rPr>
              <a:t>datastore</a:t>
            </a:r>
            <a:r>
              <a:rPr lang="en-US" dirty="0" smtClean="0"/>
              <a:t> functions</a:t>
            </a:r>
          </a:p>
          <a:p>
            <a:pPr lvl="1"/>
            <a:r>
              <a:rPr lang="en-US" b="1" dirty="0" smtClean="0">
                <a:solidFill>
                  <a:schemeClr val="tx2"/>
                </a:solidFill>
                <a:latin typeface="Courier New" panose="02070309020205020404" pitchFamily="49" charset="0"/>
                <a:cs typeface="Courier New" panose="02070309020205020404" pitchFamily="49" charset="0"/>
              </a:rPr>
              <a:t>table</a:t>
            </a:r>
            <a:r>
              <a:rPr lang="en-US" dirty="0" smtClean="0"/>
              <a:t> and </a:t>
            </a:r>
            <a:r>
              <a:rPr lang="en-US" b="1" dirty="0" smtClean="0">
                <a:solidFill>
                  <a:schemeClr val="tx2"/>
                </a:solidFill>
                <a:latin typeface="Courier New" panose="02070309020205020404" pitchFamily="49" charset="0"/>
                <a:cs typeface="Courier New" panose="02070309020205020404" pitchFamily="49" charset="0"/>
              </a:rPr>
              <a:t>categorical</a:t>
            </a:r>
            <a:r>
              <a:rPr lang="en-US" dirty="0" smtClean="0"/>
              <a:t> powerful in conjunction with big data analysis</a:t>
            </a:r>
          </a:p>
          <a:p>
            <a:r>
              <a:rPr lang="en-US" dirty="0" smtClean="0"/>
              <a:t>RESTful web server access </a:t>
            </a:r>
            <a:endParaRPr lang="en-US" dirty="0"/>
          </a:p>
          <a:p>
            <a:pPr lvl="1"/>
            <a:r>
              <a:rPr lang="en-US" b="1" dirty="0" smtClean="0">
                <a:solidFill>
                  <a:schemeClr val="tx2"/>
                </a:solidFill>
                <a:latin typeface="Courier New" panose="02070309020205020404" pitchFamily="49" charset="0"/>
                <a:cs typeface="Courier New" panose="02070309020205020404" pitchFamily="49" charset="0"/>
              </a:rPr>
              <a:t>webread</a:t>
            </a:r>
            <a:r>
              <a:rPr lang="en-US" dirty="0" smtClean="0"/>
              <a:t>, </a:t>
            </a:r>
            <a:r>
              <a:rPr lang="en-US" b="1" dirty="0" smtClean="0">
                <a:solidFill>
                  <a:schemeClr val="tx2"/>
                </a:solidFill>
                <a:latin typeface="Courier New" panose="02070309020205020404" pitchFamily="49" charset="0"/>
                <a:cs typeface="Courier New" panose="02070309020205020404" pitchFamily="49" charset="0"/>
              </a:rPr>
              <a:t>webwrite</a:t>
            </a:r>
            <a:r>
              <a:rPr lang="en-US" dirty="0" smtClean="0"/>
              <a:t>, and </a:t>
            </a:r>
            <a:r>
              <a:rPr lang="en-US" b="1" dirty="0" smtClean="0">
                <a:solidFill>
                  <a:schemeClr val="tx2"/>
                </a:solidFill>
                <a:latin typeface="Courier New" panose="02070309020205020404" pitchFamily="49" charset="0"/>
                <a:cs typeface="Courier New" panose="02070309020205020404" pitchFamily="49" charset="0"/>
              </a:rPr>
              <a:t>websave</a:t>
            </a:r>
          </a:p>
          <a:p>
            <a:pPr lvl="1"/>
            <a:r>
              <a:rPr lang="en-US" dirty="0" smtClean="0">
                <a:latin typeface="+mj-lt"/>
                <a:cs typeface="Courier New" panose="02070309020205020404" pitchFamily="49" charset="0"/>
              </a:rPr>
              <a:t>JSON objects represented as struct arrays</a:t>
            </a:r>
          </a:p>
          <a:p>
            <a:pPr marL="458340" lvl="1" indent="0">
              <a:buNone/>
            </a:pPr>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278439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500"/>
                                        <p:tgtEl>
                                          <p:spTgt spid="4">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fade">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500"/>
                                        <p:tgtEl>
                                          <p:spTgt spid="4">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500"/>
                                        <p:tgtEl>
                                          <p:spTgt spid="4">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500"/>
                                        <p:tgtEl>
                                          <p:spTgt spid="4">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
                                            <p:txEl>
                                              <p:pRg st="9" end="9"/>
                                            </p:txEl>
                                          </p:spTgt>
                                        </p:tgtEl>
                                        <p:attrNameLst>
                                          <p:attrName>style.visibility</p:attrName>
                                        </p:attrNameLst>
                                      </p:cBhvr>
                                      <p:to>
                                        <p:strVal val="visible"/>
                                      </p:to>
                                    </p:set>
                                    <p:animEffect transition="in" filter="fade">
                                      <p:cBhvr>
                                        <p:cTn id="40" dur="500"/>
                                        <p:tgtEl>
                                          <p:spTgt spid="4">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Effect transition="in" filter="fade">
                                      <p:cBhvr>
                                        <p:cTn id="43" dur="500"/>
                                        <p:tgtEl>
                                          <p:spTgt spid="4">
                                            <p:txEl>
                                              <p:pRg st="10" end="10"/>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4">
                                            <p:txEl>
                                              <p:pRg st="11" end="11"/>
                                            </p:txEl>
                                          </p:spTgt>
                                        </p:tgtEl>
                                        <p:attrNameLst>
                                          <p:attrName>style.visibility</p:attrName>
                                        </p:attrNameLst>
                                      </p:cBhvr>
                                      <p:to>
                                        <p:strVal val="visible"/>
                                      </p:to>
                                    </p:set>
                                    <p:animEffect transition="in" filter="fade">
                                      <p:cBhvr>
                                        <p:cTn id="46"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Reading HDF5 Data with Dynamically Loaded </a:t>
            </a:r>
            <a:r>
              <a:rPr lang="en-US" dirty="0"/>
              <a:t>F</a:t>
            </a:r>
            <a:r>
              <a:rPr lang="en-US" dirty="0" smtClean="0"/>
              <a:t>ilter</a:t>
            </a:r>
            <a:endParaRPr lang="en-US" dirty="0"/>
          </a:p>
        </p:txBody>
      </p:sp>
      <p:sp>
        <p:nvSpPr>
          <p:cNvPr id="4" name="Content Placeholder 3"/>
          <p:cNvSpPr>
            <a:spLocks noGrp="1"/>
          </p:cNvSpPr>
          <p:nvPr>
            <p:ph idx="1"/>
          </p:nvPr>
        </p:nvSpPr>
        <p:spPr>
          <a:xfrm>
            <a:off x="609602" y="1371600"/>
            <a:ext cx="11125198" cy="4876800"/>
          </a:xfrm>
        </p:spPr>
        <p:txBody>
          <a:bodyPr/>
          <a:lstStyle/>
          <a:p>
            <a:r>
              <a:rPr lang="en-US" sz="2200" dirty="0" smtClean="0"/>
              <a:t>MATLAB can easily read datasets with dynamically loaded compression filters</a:t>
            </a:r>
          </a:p>
          <a:p>
            <a:r>
              <a:rPr lang="en-US" sz="2200" dirty="0" smtClean="0"/>
              <a:t>Example using BZIP2 compressor</a:t>
            </a:r>
            <a:endParaRPr lang="en-US" sz="2200" dirty="0"/>
          </a:p>
          <a:p>
            <a:pPr marL="0" indent="0">
              <a:buNone/>
            </a:pPr>
            <a:endParaRPr lang="en-US" sz="1600" b="1" dirty="0" smtClean="0">
              <a:latin typeface="Courier New" panose="02070309020205020404" pitchFamily="49" charset="0"/>
              <a:cs typeface="Courier New" panose="02070309020205020404" pitchFamily="49" charset="0"/>
            </a:endParaRPr>
          </a:p>
          <a:p>
            <a:pPr marL="0" indent="0">
              <a:buNone/>
            </a:pPr>
            <a:endParaRPr lang="en-US" sz="1600" b="1" dirty="0">
              <a:latin typeface="Courier New" panose="02070309020205020404" pitchFamily="49" charset="0"/>
              <a:cs typeface="Courier New" panose="02070309020205020404" pitchFamily="49" charset="0"/>
            </a:endParaRPr>
          </a:p>
          <a:p>
            <a:pPr marL="0" indent="0">
              <a:buNone/>
            </a:pPr>
            <a:r>
              <a:rPr lang="en-US" sz="1700" dirty="0" smtClean="0">
                <a:latin typeface="Courier New" panose="02070309020205020404" pitchFamily="49" charset="0"/>
                <a:cs typeface="Courier New" panose="02070309020205020404" pitchFamily="49" charset="0"/>
              </a:rPr>
              <a:t>% Set the HDF5_PLUGIN_PATH environment variable</a:t>
            </a:r>
            <a:endParaRPr lang="en-US" sz="1700" dirty="0">
              <a:latin typeface="Courier New" panose="02070309020205020404" pitchFamily="49" charset="0"/>
              <a:cs typeface="Courier New" panose="02070309020205020404" pitchFamily="49" charset="0"/>
            </a:endParaRPr>
          </a:p>
          <a:p>
            <a:pPr marL="0" indent="0">
              <a:buNone/>
            </a:pPr>
            <a:r>
              <a:rPr lang="en-US" sz="1700" dirty="0">
                <a:latin typeface="Courier New" panose="02070309020205020404" pitchFamily="49" charset="0"/>
                <a:cs typeface="Courier New" panose="02070309020205020404" pitchFamily="49" charset="0"/>
              </a:rPr>
              <a:t>&gt;&gt; </a:t>
            </a:r>
            <a:r>
              <a:rPr lang="en-US" sz="1700" dirty="0" err="1">
                <a:latin typeface="Courier New" panose="02070309020205020404" pitchFamily="49" charset="0"/>
                <a:cs typeface="Courier New" panose="02070309020205020404" pitchFamily="49" charset="0"/>
              </a:rPr>
              <a:t>setenv</a:t>
            </a:r>
            <a:r>
              <a:rPr lang="en-US" sz="1700" dirty="0" smtClean="0">
                <a:latin typeface="Courier New" panose="02070309020205020404" pitchFamily="49" charset="0"/>
                <a:cs typeface="Courier New" panose="02070309020205020404" pitchFamily="49" charset="0"/>
              </a:rPr>
              <a:t>(</a:t>
            </a:r>
            <a:r>
              <a:rPr lang="en-US" sz="1800" dirty="0" smtClean="0">
                <a:solidFill>
                  <a:srgbClr val="A020F0"/>
                </a:solidFill>
                <a:latin typeface="Courier New" panose="02070309020205020404" pitchFamily="49" charset="0"/>
                <a:cs typeface="Courier New" panose="02070309020205020404" pitchFamily="49" charset="0"/>
              </a:rPr>
              <a:t>'</a:t>
            </a:r>
            <a:r>
              <a:rPr lang="en-US" sz="1700" dirty="0" smtClean="0">
                <a:solidFill>
                  <a:srgbClr val="A020F0"/>
                </a:solidFill>
                <a:latin typeface="Courier New" panose="02070309020205020404" pitchFamily="49" charset="0"/>
                <a:cs typeface="Courier New" panose="02070309020205020404" pitchFamily="49" charset="0"/>
              </a:rPr>
              <a:t>HDF5_PLUGIN_PATH</a:t>
            </a:r>
            <a:r>
              <a:rPr lang="en-US" sz="1800" dirty="0" smtClean="0">
                <a:solidFill>
                  <a:srgbClr val="A020F0"/>
                </a:solidFill>
                <a:latin typeface="Courier New" panose="02070309020205020404" pitchFamily="49" charset="0"/>
                <a:cs typeface="Courier New" panose="02070309020205020404" pitchFamily="49" charset="0"/>
              </a:rPr>
              <a:t>'</a:t>
            </a:r>
            <a:r>
              <a:rPr lang="en-US" sz="1700" dirty="0" smtClean="0">
                <a:latin typeface="Courier New" panose="02070309020205020404" pitchFamily="49" charset="0"/>
                <a:cs typeface="Courier New" panose="02070309020205020404" pitchFamily="49" charset="0"/>
              </a:rPr>
              <a:t>,</a:t>
            </a:r>
            <a:r>
              <a:rPr lang="en-US" sz="1800" dirty="0" smtClean="0">
                <a:solidFill>
                  <a:srgbClr val="A020F0"/>
                </a:solidFill>
                <a:latin typeface="Courier New" panose="02070309020205020404" pitchFamily="49" charset="0"/>
                <a:cs typeface="Courier New" panose="02070309020205020404" pitchFamily="49" charset="0"/>
              </a:rPr>
              <a:t>'</a:t>
            </a:r>
            <a:r>
              <a:rPr lang="en-US" sz="1700" dirty="0" smtClean="0">
                <a:solidFill>
                  <a:srgbClr val="A020F0"/>
                </a:solidFill>
                <a:latin typeface="Courier New" panose="02070309020205020404" pitchFamily="49" charset="0"/>
                <a:cs typeface="Courier New" panose="02070309020205020404" pitchFamily="49" charset="0"/>
              </a:rPr>
              <a:t>/test/BZIP2-plugin/plugins/lib</a:t>
            </a:r>
            <a:r>
              <a:rPr lang="en-US" sz="1800" dirty="0">
                <a:solidFill>
                  <a:srgbClr val="A020F0"/>
                </a:solidFill>
                <a:latin typeface="Courier New" panose="02070309020205020404" pitchFamily="49" charset="0"/>
                <a:cs typeface="Courier New" panose="02070309020205020404" pitchFamily="49" charset="0"/>
              </a:rPr>
              <a:t>'</a:t>
            </a:r>
            <a:r>
              <a:rPr lang="en-US" sz="1700" dirty="0" smtClean="0">
                <a:latin typeface="Courier New" panose="02070309020205020404" pitchFamily="49" charset="0"/>
                <a:cs typeface="Courier New" panose="02070309020205020404" pitchFamily="49" charset="0"/>
              </a:rPr>
              <a:t>);</a:t>
            </a:r>
          </a:p>
          <a:p>
            <a:pPr marL="0" indent="0">
              <a:buNone/>
            </a:pPr>
            <a:endParaRPr lang="en-US" sz="1700" dirty="0">
              <a:latin typeface="Courier New" panose="02070309020205020404" pitchFamily="49" charset="0"/>
              <a:cs typeface="Courier New" panose="02070309020205020404" pitchFamily="49" charset="0"/>
            </a:endParaRPr>
          </a:p>
          <a:p>
            <a:pPr marL="0" indent="0">
              <a:buNone/>
            </a:pPr>
            <a:r>
              <a:rPr lang="en-US" sz="1700" dirty="0" smtClean="0">
                <a:latin typeface="Courier New" panose="02070309020205020404" pitchFamily="49" charset="0"/>
                <a:cs typeface="Courier New" panose="02070309020205020404" pitchFamily="49" charset="0"/>
              </a:rPr>
              <a:t>% Read data with our high-level interface</a:t>
            </a:r>
            <a:endParaRPr lang="en-US" sz="1700" dirty="0">
              <a:latin typeface="Courier New" panose="02070309020205020404" pitchFamily="49" charset="0"/>
              <a:cs typeface="Courier New" panose="02070309020205020404" pitchFamily="49" charset="0"/>
            </a:endParaRPr>
          </a:p>
          <a:p>
            <a:pPr marL="0" indent="0">
              <a:buNone/>
            </a:pPr>
            <a:r>
              <a:rPr lang="en-US" sz="1700" dirty="0">
                <a:latin typeface="Courier New" panose="02070309020205020404" pitchFamily="49" charset="0"/>
                <a:cs typeface="Courier New" panose="02070309020205020404" pitchFamily="49" charset="0"/>
              </a:rPr>
              <a:t>&gt;&gt; </a:t>
            </a:r>
            <a:r>
              <a:rPr lang="en-US" sz="1700" dirty="0" err="1">
                <a:latin typeface="Courier New" panose="02070309020205020404" pitchFamily="49" charset="0"/>
                <a:cs typeface="Courier New" panose="02070309020205020404" pitchFamily="49" charset="0"/>
              </a:rPr>
              <a:t>myData</a:t>
            </a:r>
            <a:r>
              <a:rPr lang="en-US" sz="1700" dirty="0">
                <a:latin typeface="Courier New" panose="02070309020205020404" pitchFamily="49" charset="0"/>
                <a:cs typeface="Courier New" panose="02070309020205020404" pitchFamily="49" charset="0"/>
              </a:rPr>
              <a:t> = h5read</a:t>
            </a:r>
            <a:r>
              <a:rPr lang="en-US" sz="1700" dirty="0" smtClean="0">
                <a:latin typeface="Courier New" panose="02070309020205020404" pitchFamily="49" charset="0"/>
                <a:cs typeface="Courier New" panose="02070309020205020404" pitchFamily="49" charset="0"/>
              </a:rPr>
              <a:t>(</a:t>
            </a:r>
            <a:r>
              <a:rPr lang="en-US" sz="1800" dirty="0" smtClean="0">
                <a:solidFill>
                  <a:srgbClr val="A020F0"/>
                </a:solidFill>
                <a:latin typeface="Courier New" panose="02070309020205020404" pitchFamily="49" charset="0"/>
                <a:cs typeface="Courier New" panose="02070309020205020404" pitchFamily="49" charset="0"/>
              </a:rPr>
              <a:t>'</a:t>
            </a:r>
            <a:r>
              <a:rPr lang="en-US" sz="1700" dirty="0" smtClean="0">
                <a:solidFill>
                  <a:srgbClr val="A020F0"/>
                </a:solidFill>
                <a:latin typeface="Courier New" panose="02070309020205020404" pitchFamily="49" charset="0"/>
                <a:cs typeface="Courier New" panose="02070309020205020404" pitchFamily="49" charset="0"/>
              </a:rPr>
              <a:t>h5ex_d_bzip2.h5</a:t>
            </a:r>
            <a:r>
              <a:rPr lang="en-US" sz="1800" dirty="0" smtClean="0">
                <a:solidFill>
                  <a:srgbClr val="A020F0"/>
                </a:solidFill>
                <a:latin typeface="Courier New" panose="02070309020205020404" pitchFamily="49" charset="0"/>
                <a:cs typeface="Courier New" panose="02070309020205020404" pitchFamily="49" charset="0"/>
              </a:rPr>
              <a:t>'</a:t>
            </a:r>
            <a:r>
              <a:rPr lang="en-US" sz="1700" dirty="0" smtClean="0">
                <a:latin typeface="Courier New" panose="02070309020205020404" pitchFamily="49" charset="0"/>
                <a:cs typeface="Courier New" panose="02070309020205020404" pitchFamily="49" charset="0"/>
              </a:rPr>
              <a:t>,</a:t>
            </a:r>
            <a:r>
              <a:rPr lang="en-US" sz="1800" dirty="0" smtClean="0">
                <a:solidFill>
                  <a:srgbClr val="A020F0"/>
                </a:solidFill>
                <a:latin typeface="Courier New" panose="02070309020205020404" pitchFamily="49" charset="0"/>
                <a:cs typeface="Courier New" panose="02070309020205020404" pitchFamily="49" charset="0"/>
              </a:rPr>
              <a:t>'</a:t>
            </a:r>
            <a:r>
              <a:rPr lang="en-US" sz="1700" dirty="0" smtClean="0">
                <a:solidFill>
                  <a:srgbClr val="A020F0"/>
                </a:solidFill>
                <a:latin typeface="Courier New" panose="02070309020205020404" pitchFamily="49" charset="0"/>
                <a:cs typeface="Courier New" panose="02070309020205020404" pitchFamily="49" charset="0"/>
              </a:rPr>
              <a:t>/DS1</a:t>
            </a:r>
            <a:r>
              <a:rPr lang="en-US" sz="1800" dirty="0">
                <a:solidFill>
                  <a:srgbClr val="A020F0"/>
                </a:solidFill>
                <a:latin typeface="Courier New" panose="02070309020205020404" pitchFamily="49" charset="0"/>
                <a:cs typeface="Courier New" panose="02070309020205020404" pitchFamily="49" charset="0"/>
              </a:rPr>
              <a:t>'</a:t>
            </a:r>
            <a:r>
              <a:rPr lang="en-US" sz="1700" dirty="0" smtClean="0">
                <a:latin typeface="Courier New" panose="02070309020205020404" pitchFamily="49" charset="0"/>
                <a:cs typeface="Courier New" panose="02070309020205020404" pitchFamily="49" charset="0"/>
              </a:rPr>
              <a:t>);</a:t>
            </a:r>
          </a:p>
          <a:p>
            <a:pPr marL="0" indent="0">
              <a:buNone/>
            </a:pPr>
            <a:endParaRPr lang="en-US" sz="1700" dirty="0">
              <a:latin typeface="Courier New" panose="02070309020205020404" pitchFamily="49" charset="0"/>
              <a:cs typeface="Courier New" panose="02070309020205020404" pitchFamily="49" charset="0"/>
            </a:endParaRPr>
          </a:p>
          <a:p>
            <a:pPr marL="0" indent="0">
              <a:buNone/>
            </a:pPr>
            <a:r>
              <a:rPr lang="en-US" sz="1700" dirty="0" smtClean="0">
                <a:latin typeface="Courier New" panose="02070309020205020404" pitchFamily="49" charset="0"/>
                <a:cs typeface="Courier New" panose="02070309020205020404" pitchFamily="49" charset="0"/>
              </a:rPr>
              <a:t>% Read data with our low-level interface</a:t>
            </a:r>
            <a:endParaRPr lang="en-US" sz="1700" dirty="0">
              <a:latin typeface="Courier New" panose="02070309020205020404" pitchFamily="49" charset="0"/>
              <a:cs typeface="Courier New" panose="02070309020205020404" pitchFamily="49" charset="0"/>
            </a:endParaRPr>
          </a:p>
          <a:p>
            <a:pPr marL="0" indent="0">
              <a:buNone/>
            </a:pPr>
            <a:r>
              <a:rPr lang="pt-BR" sz="1700" dirty="0">
                <a:latin typeface="Courier New" panose="02070309020205020404" pitchFamily="49" charset="0"/>
                <a:cs typeface="Courier New" panose="02070309020205020404" pitchFamily="49" charset="0"/>
              </a:rPr>
              <a:t>&gt;&gt; fileId = H5F.open(</a:t>
            </a:r>
            <a:r>
              <a:rPr lang="pt-BR" sz="1700" dirty="0">
                <a:solidFill>
                  <a:srgbClr val="A020F0"/>
                </a:solidFill>
                <a:latin typeface="Courier New" panose="02070309020205020404" pitchFamily="49" charset="0"/>
                <a:cs typeface="Courier New" panose="02070309020205020404" pitchFamily="49" charset="0"/>
              </a:rPr>
              <a:t>'h5ex_d_bzip2.h5'</a:t>
            </a:r>
            <a:r>
              <a:rPr lang="pt-BR" sz="1700" dirty="0">
                <a:latin typeface="Courier New" panose="02070309020205020404" pitchFamily="49" charset="0"/>
                <a:cs typeface="Courier New" panose="02070309020205020404" pitchFamily="49" charset="0"/>
              </a:rPr>
              <a:t>,</a:t>
            </a:r>
            <a:r>
              <a:rPr lang="pt-BR" sz="1700" dirty="0">
                <a:solidFill>
                  <a:srgbClr val="A020F0"/>
                </a:solidFill>
                <a:latin typeface="Courier New" panose="02070309020205020404" pitchFamily="49" charset="0"/>
                <a:cs typeface="Courier New" panose="02070309020205020404" pitchFamily="49" charset="0"/>
              </a:rPr>
              <a:t>'H5F_ACC_RDONLY'</a:t>
            </a:r>
            <a:r>
              <a:rPr lang="pt-BR" sz="1700" dirty="0">
                <a:latin typeface="Courier New" panose="02070309020205020404" pitchFamily="49" charset="0"/>
                <a:cs typeface="Courier New" panose="02070309020205020404" pitchFamily="49" charset="0"/>
              </a:rPr>
              <a:t>,</a:t>
            </a:r>
            <a:r>
              <a:rPr lang="pt-BR" sz="1700" dirty="0">
                <a:solidFill>
                  <a:srgbClr val="A020F0"/>
                </a:solidFill>
                <a:latin typeface="Courier New" panose="02070309020205020404" pitchFamily="49" charset="0"/>
                <a:cs typeface="Courier New" panose="02070309020205020404" pitchFamily="49" charset="0"/>
              </a:rPr>
              <a:t>'H5P_DEFAULT'</a:t>
            </a:r>
            <a:r>
              <a:rPr lang="pt-BR" sz="1700" dirty="0">
                <a:latin typeface="Courier New" panose="02070309020205020404" pitchFamily="49" charset="0"/>
                <a:cs typeface="Courier New" panose="02070309020205020404" pitchFamily="49" charset="0"/>
              </a:rPr>
              <a:t>);</a:t>
            </a:r>
          </a:p>
          <a:p>
            <a:pPr marL="0" indent="0">
              <a:buNone/>
            </a:pPr>
            <a:r>
              <a:rPr lang="en-US" sz="1700" dirty="0">
                <a:latin typeface="Courier New" panose="02070309020205020404" pitchFamily="49" charset="0"/>
                <a:cs typeface="Courier New" panose="02070309020205020404" pitchFamily="49" charset="0"/>
              </a:rPr>
              <a:t>&gt;&gt; </a:t>
            </a:r>
            <a:r>
              <a:rPr lang="en-US" sz="1700" dirty="0" err="1">
                <a:latin typeface="Courier New" panose="02070309020205020404" pitchFamily="49" charset="0"/>
                <a:cs typeface="Courier New" panose="02070309020205020404" pitchFamily="49" charset="0"/>
              </a:rPr>
              <a:t>dset</a:t>
            </a:r>
            <a:r>
              <a:rPr lang="en-US" sz="1700" dirty="0">
                <a:latin typeface="Courier New" panose="02070309020205020404" pitchFamily="49" charset="0"/>
                <a:cs typeface="Courier New" panose="02070309020205020404" pitchFamily="49" charset="0"/>
              </a:rPr>
              <a:t> = H5D.open(</a:t>
            </a:r>
            <a:r>
              <a:rPr lang="en-US" sz="1700" dirty="0" err="1">
                <a:latin typeface="Courier New" panose="02070309020205020404" pitchFamily="49" charset="0"/>
                <a:cs typeface="Courier New" panose="02070309020205020404" pitchFamily="49" charset="0"/>
              </a:rPr>
              <a:t>fileId</a:t>
            </a:r>
            <a:r>
              <a:rPr lang="en-US" sz="1700" dirty="0">
                <a:latin typeface="Courier New" panose="02070309020205020404" pitchFamily="49" charset="0"/>
                <a:cs typeface="Courier New" panose="02070309020205020404" pitchFamily="49" charset="0"/>
              </a:rPr>
              <a:t>,</a:t>
            </a:r>
            <a:r>
              <a:rPr lang="en-US" sz="1700" dirty="0">
                <a:solidFill>
                  <a:srgbClr val="A020F0"/>
                </a:solidFill>
                <a:latin typeface="Courier New" panose="02070309020205020404" pitchFamily="49" charset="0"/>
                <a:cs typeface="Courier New" panose="02070309020205020404" pitchFamily="49" charset="0"/>
              </a:rPr>
              <a:t>'/DS1'</a:t>
            </a:r>
            <a:r>
              <a:rPr lang="en-US" sz="1700" dirty="0">
                <a:latin typeface="Courier New" panose="02070309020205020404" pitchFamily="49" charset="0"/>
                <a:cs typeface="Courier New" panose="02070309020205020404" pitchFamily="49" charset="0"/>
              </a:rPr>
              <a:t>,</a:t>
            </a:r>
            <a:r>
              <a:rPr lang="en-US" sz="1700" dirty="0">
                <a:solidFill>
                  <a:srgbClr val="A020F0"/>
                </a:solidFill>
                <a:latin typeface="Courier New" panose="02070309020205020404" pitchFamily="49" charset="0"/>
                <a:cs typeface="Courier New" panose="02070309020205020404" pitchFamily="49" charset="0"/>
              </a:rPr>
              <a:t>'H5P_DEFAULT</a:t>
            </a:r>
            <a:r>
              <a:rPr lang="en-US" sz="1700" dirty="0" smtClean="0">
                <a:solidFill>
                  <a:srgbClr val="A020F0"/>
                </a:solidFill>
                <a:latin typeface="Courier New" panose="02070309020205020404" pitchFamily="49" charset="0"/>
                <a:cs typeface="Courier New" panose="02070309020205020404" pitchFamily="49" charset="0"/>
              </a:rPr>
              <a:t>'</a:t>
            </a:r>
            <a:r>
              <a:rPr lang="en-US" sz="1700" dirty="0" smtClean="0">
                <a:latin typeface="Courier New" panose="02070309020205020404" pitchFamily="49" charset="0"/>
                <a:cs typeface="Courier New" panose="02070309020205020404" pitchFamily="49" charset="0"/>
              </a:rPr>
              <a:t>);</a:t>
            </a:r>
            <a:endParaRPr lang="en-US" sz="1700" dirty="0">
              <a:latin typeface="Courier New" panose="02070309020205020404" pitchFamily="49" charset="0"/>
              <a:cs typeface="Courier New" panose="02070309020205020404" pitchFamily="49" charset="0"/>
            </a:endParaRPr>
          </a:p>
          <a:p>
            <a:pPr marL="0" indent="0">
              <a:buNone/>
            </a:pPr>
            <a:r>
              <a:rPr lang="pt-BR" sz="1700" dirty="0">
                <a:latin typeface="Courier New" panose="02070309020205020404" pitchFamily="49" charset="0"/>
                <a:cs typeface="Courier New" panose="02070309020205020404" pitchFamily="49" charset="0"/>
              </a:rPr>
              <a:t>&gt;&gt; </a:t>
            </a:r>
            <a:r>
              <a:rPr lang="pt-BR" sz="1700" dirty="0" smtClean="0">
                <a:latin typeface="Courier New" panose="02070309020205020404" pitchFamily="49" charset="0"/>
                <a:cs typeface="Courier New" panose="02070309020205020404" pitchFamily="49" charset="0"/>
              </a:rPr>
              <a:t>myData </a:t>
            </a:r>
            <a:r>
              <a:rPr lang="pt-BR" sz="1700" dirty="0">
                <a:latin typeface="Courier New" panose="02070309020205020404" pitchFamily="49" charset="0"/>
                <a:cs typeface="Courier New" panose="02070309020205020404" pitchFamily="49" charset="0"/>
              </a:rPr>
              <a:t>= H5D.read(dset,</a:t>
            </a:r>
            <a:r>
              <a:rPr lang="pt-BR" sz="1700" dirty="0">
                <a:solidFill>
                  <a:srgbClr val="A020F0"/>
                </a:solidFill>
                <a:latin typeface="Courier New" panose="02070309020205020404" pitchFamily="49" charset="0"/>
                <a:cs typeface="Courier New" panose="02070309020205020404" pitchFamily="49" charset="0"/>
              </a:rPr>
              <a:t>'H5T_NATIVE_INT'</a:t>
            </a:r>
            <a:r>
              <a:rPr lang="pt-BR" sz="1700" dirty="0">
                <a:latin typeface="Courier New" panose="02070309020205020404" pitchFamily="49" charset="0"/>
                <a:cs typeface="Courier New" panose="02070309020205020404" pitchFamily="49" charset="0"/>
              </a:rPr>
              <a:t>,</a:t>
            </a:r>
            <a:r>
              <a:rPr lang="pt-BR" sz="1700" dirty="0">
                <a:solidFill>
                  <a:srgbClr val="A020F0"/>
                </a:solidFill>
                <a:latin typeface="Courier New" panose="02070309020205020404" pitchFamily="49" charset="0"/>
                <a:cs typeface="Courier New" panose="02070309020205020404" pitchFamily="49" charset="0"/>
              </a:rPr>
              <a:t>'H5S_ALL'</a:t>
            </a:r>
            <a:r>
              <a:rPr lang="pt-BR" sz="1700" dirty="0">
                <a:latin typeface="Courier New" panose="02070309020205020404" pitchFamily="49" charset="0"/>
                <a:cs typeface="Courier New" panose="02070309020205020404" pitchFamily="49" charset="0"/>
              </a:rPr>
              <a:t>,</a:t>
            </a:r>
            <a:r>
              <a:rPr lang="pt-BR" sz="1700" dirty="0">
                <a:solidFill>
                  <a:srgbClr val="A020F0"/>
                </a:solidFill>
                <a:latin typeface="Courier New" panose="02070309020205020404" pitchFamily="49" charset="0"/>
                <a:cs typeface="Courier New" panose="02070309020205020404" pitchFamily="49" charset="0"/>
              </a:rPr>
              <a:t>'H5S_ALL'</a:t>
            </a:r>
            <a:r>
              <a:rPr lang="pt-BR" sz="1700" dirty="0">
                <a:latin typeface="Courier New" panose="02070309020205020404" pitchFamily="49" charset="0"/>
                <a:cs typeface="Courier New" panose="02070309020205020404" pitchFamily="49" charset="0"/>
              </a:rPr>
              <a:t>,</a:t>
            </a:r>
            <a:r>
              <a:rPr lang="pt-BR" sz="1700" dirty="0">
                <a:solidFill>
                  <a:srgbClr val="A020F0"/>
                </a:solidFill>
                <a:latin typeface="Courier New" panose="02070309020205020404" pitchFamily="49" charset="0"/>
                <a:cs typeface="Courier New" panose="02070309020205020404" pitchFamily="49" charset="0"/>
              </a:rPr>
              <a:t>'H5P_DEFAULT'</a:t>
            </a:r>
            <a:r>
              <a:rPr lang="pt-BR" sz="1700" dirty="0">
                <a:latin typeface="Courier New" panose="02070309020205020404" pitchFamily="49" charset="0"/>
                <a:cs typeface="Courier New" panose="02070309020205020404" pitchFamily="49" charset="0"/>
              </a:rPr>
              <a:t>);</a:t>
            </a:r>
          </a:p>
          <a:p>
            <a:pPr marL="0" indent="0">
              <a:buNone/>
            </a:pPr>
            <a:r>
              <a:rPr lang="en-US" sz="1700" dirty="0">
                <a:latin typeface="Courier New" panose="02070309020205020404" pitchFamily="49" charset="0"/>
                <a:cs typeface="Courier New" panose="02070309020205020404" pitchFamily="49" charset="0"/>
              </a:rPr>
              <a:t>&gt;&gt; H5D.close(</a:t>
            </a:r>
            <a:r>
              <a:rPr lang="en-US" sz="1700" dirty="0" err="1">
                <a:latin typeface="Courier New" panose="02070309020205020404" pitchFamily="49" charset="0"/>
                <a:cs typeface="Courier New" panose="02070309020205020404" pitchFamily="49" charset="0"/>
              </a:rPr>
              <a:t>dset</a:t>
            </a:r>
            <a:r>
              <a:rPr lang="en-US" sz="1700" dirty="0">
                <a:latin typeface="Courier New" panose="02070309020205020404" pitchFamily="49" charset="0"/>
                <a:cs typeface="Courier New" panose="02070309020205020404" pitchFamily="49" charset="0"/>
              </a:rPr>
              <a:t>);</a:t>
            </a:r>
          </a:p>
          <a:p>
            <a:pPr marL="0" indent="0">
              <a:buNone/>
            </a:pPr>
            <a:r>
              <a:rPr lang="en-US" sz="1700" dirty="0">
                <a:latin typeface="Courier New" panose="02070309020205020404" pitchFamily="49" charset="0"/>
                <a:cs typeface="Courier New" panose="02070309020205020404" pitchFamily="49" charset="0"/>
              </a:rPr>
              <a:t>&gt;&gt; H5F.close(</a:t>
            </a:r>
            <a:r>
              <a:rPr lang="en-US" sz="1700" dirty="0" err="1">
                <a:latin typeface="Courier New" panose="02070309020205020404" pitchFamily="49" charset="0"/>
                <a:cs typeface="Courier New" panose="02070309020205020404" pitchFamily="49" charset="0"/>
              </a:rPr>
              <a:t>fileId</a:t>
            </a:r>
            <a:r>
              <a:rPr lang="en-US" sz="1700" dirty="0">
                <a:latin typeface="Courier New" panose="02070309020205020404" pitchFamily="49" charset="0"/>
                <a:cs typeface="Courier New" panose="02070309020205020404" pitchFamily="49" charset="0"/>
              </a:rPr>
              <a:t>);</a:t>
            </a:r>
          </a:p>
          <a:p>
            <a:endParaRPr lang="en-US" dirty="0" smtClean="0"/>
          </a:p>
          <a:p>
            <a:pPr marL="0" indent="0">
              <a:buNone/>
            </a:pPr>
            <a:endParaRPr lang="en-US" dirty="0"/>
          </a:p>
        </p:txBody>
      </p:sp>
    </p:spTree>
    <p:extLst>
      <p:ext uri="{BB962C8B-B14F-4D97-AF65-F5344CB8AC3E}">
        <p14:creationId xmlns:p14="http://schemas.microsoft.com/office/powerpoint/2010/main" val="2704468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fade">
                                      <p:cBhvr>
                                        <p:cTn id="15" dur="500"/>
                                        <p:tgtEl>
                                          <p:spTgt spid="4">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5" end="5"/>
                                            </p:txEl>
                                          </p:spTgt>
                                        </p:tgtEl>
                                        <p:attrNameLst>
                                          <p:attrName>style.visibility</p:attrName>
                                        </p:attrNameLst>
                                      </p:cBhvr>
                                      <p:to>
                                        <p:strVal val="visible"/>
                                      </p:to>
                                    </p:set>
                                    <p:animEffect transition="in" filter="fade">
                                      <p:cBhvr>
                                        <p:cTn id="18" dur="500"/>
                                        <p:tgtEl>
                                          <p:spTgt spid="4">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animEffect transition="in" filter="fade">
                                      <p:cBhvr>
                                        <p:cTn id="23" dur="500"/>
                                        <p:tgtEl>
                                          <p:spTgt spid="4">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xEl>
                                              <p:pRg st="8" end="8"/>
                                            </p:txEl>
                                          </p:spTgt>
                                        </p:tgtEl>
                                        <p:attrNameLst>
                                          <p:attrName>style.visibility</p:attrName>
                                        </p:attrNameLst>
                                      </p:cBhvr>
                                      <p:to>
                                        <p:strVal val="visible"/>
                                      </p:to>
                                    </p:set>
                                    <p:animEffect transition="in" filter="fade">
                                      <p:cBhvr>
                                        <p:cTn id="26" dur="500"/>
                                        <p:tgtEl>
                                          <p:spTgt spid="4">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10" end="10"/>
                                            </p:txEl>
                                          </p:spTgt>
                                        </p:tgtEl>
                                        <p:attrNameLst>
                                          <p:attrName>style.visibility</p:attrName>
                                        </p:attrNameLst>
                                      </p:cBhvr>
                                      <p:to>
                                        <p:strVal val="visible"/>
                                      </p:to>
                                    </p:set>
                                    <p:animEffect transition="in" filter="fade">
                                      <p:cBhvr>
                                        <p:cTn id="31" dur="500"/>
                                        <p:tgtEl>
                                          <p:spTgt spid="4">
                                            <p:txEl>
                                              <p:pRg st="10" end="1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11" end="11"/>
                                            </p:txEl>
                                          </p:spTgt>
                                        </p:tgtEl>
                                        <p:attrNameLst>
                                          <p:attrName>style.visibility</p:attrName>
                                        </p:attrNameLst>
                                      </p:cBhvr>
                                      <p:to>
                                        <p:strVal val="visible"/>
                                      </p:to>
                                    </p:set>
                                    <p:animEffect transition="in" filter="fade">
                                      <p:cBhvr>
                                        <p:cTn id="34" dur="500"/>
                                        <p:tgtEl>
                                          <p:spTgt spid="4">
                                            <p:txEl>
                                              <p:pRg st="11" end="11"/>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2" end="12"/>
                                            </p:txEl>
                                          </p:spTgt>
                                        </p:tgtEl>
                                        <p:attrNameLst>
                                          <p:attrName>style.visibility</p:attrName>
                                        </p:attrNameLst>
                                      </p:cBhvr>
                                      <p:to>
                                        <p:strVal val="visible"/>
                                      </p:to>
                                    </p:set>
                                    <p:animEffect transition="in" filter="fade">
                                      <p:cBhvr>
                                        <p:cTn id="37" dur="500"/>
                                        <p:tgtEl>
                                          <p:spTgt spid="4">
                                            <p:txEl>
                                              <p:pRg st="12" end="12"/>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13" end="13"/>
                                            </p:txEl>
                                          </p:spTgt>
                                        </p:tgtEl>
                                        <p:attrNameLst>
                                          <p:attrName>style.visibility</p:attrName>
                                        </p:attrNameLst>
                                      </p:cBhvr>
                                      <p:to>
                                        <p:strVal val="visible"/>
                                      </p:to>
                                    </p:set>
                                    <p:animEffect transition="in" filter="fade">
                                      <p:cBhvr>
                                        <p:cTn id="40" dur="500"/>
                                        <p:tgtEl>
                                          <p:spTgt spid="4">
                                            <p:txEl>
                                              <p:pRg st="13" end="13"/>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
                                            <p:txEl>
                                              <p:pRg st="14" end="14"/>
                                            </p:txEl>
                                          </p:spTgt>
                                        </p:tgtEl>
                                        <p:attrNameLst>
                                          <p:attrName>style.visibility</p:attrName>
                                        </p:attrNameLst>
                                      </p:cBhvr>
                                      <p:to>
                                        <p:strVal val="visible"/>
                                      </p:to>
                                    </p:set>
                                    <p:animEffect transition="in" filter="fade">
                                      <p:cBhvr>
                                        <p:cTn id="43" dur="500"/>
                                        <p:tgtEl>
                                          <p:spTgt spid="4">
                                            <p:txEl>
                                              <p:pRg st="14" end="14"/>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4">
                                            <p:txEl>
                                              <p:pRg st="15" end="15"/>
                                            </p:txEl>
                                          </p:spTgt>
                                        </p:tgtEl>
                                        <p:attrNameLst>
                                          <p:attrName>style.visibility</p:attrName>
                                        </p:attrNameLst>
                                      </p:cBhvr>
                                      <p:to>
                                        <p:strVal val="visible"/>
                                      </p:to>
                                    </p:set>
                                    <p:animEffect transition="in" filter="fade">
                                      <p:cBhvr>
                                        <p:cTn id="46" dur="500"/>
                                        <p:tgtEl>
                                          <p:spTgt spid="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Date and Time </a:t>
            </a:r>
            <a:r>
              <a:rPr lang="en-US" dirty="0" smtClean="0"/>
              <a:t>Arrays</a:t>
            </a:r>
            <a:br>
              <a:rPr lang="en-US" dirty="0" smtClean="0"/>
            </a:br>
            <a:endParaRPr lang="en-US" dirty="0"/>
          </a:p>
        </p:txBody>
      </p:sp>
      <p:sp>
        <p:nvSpPr>
          <p:cNvPr id="3" name="Content Placeholder 2"/>
          <p:cNvSpPr>
            <a:spLocks noGrp="1"/>
          </p:cNvSpPr>
          <p:nvPr>
            <p:ph idx="1"/>
          </p:nvPr>
        </p:nvSpPr>
        <p:spPr/>
        <p:txBody>
          <a:bodyPr/>
          <a:lstStyle/>
          <a:p>
            <a:r>
              <a:rPr lang="en-US" sz="2200" b="1" dirty="0">
                <a:solidFill>
                  <a:schemeClr val="tx2"/>
                </a:solidFill>
                <a:latin typeface="Courier New" panose="02070309020205020404" pitchFamily="49" charset="0"/>
                <a:cs typeface="Courier New" panose="02070309020205020404" pitchFamily="49" charset="0"/>
              </a:rPr>
              <a:t>datetime</a:t>
            </a:r>
            <a:r>
              <a:rPr lang="en-US" sz="2000" dirty="0">
                <a:solidFill>
                  <a:schemeClr val="tx2"/>
                </a:solidFill>
                <a:latin typeface="Courier New" panose="02070309020205020404" pitchFamily="49" charset="0"/>
                <a:cs typeface="Courier New" panose="02070309020205020404" pitchFamily="49" charset="0"/>
              </a:rPr>
              <a:t> </a:t>
            </a:r>
            <a:r>
              <a:rPr lang="en-US" dirty="0"/>
              <a:t>f</a:t>
            </a:r>
            <a:r>
              <a:rPr lang="en-US" dirty="0" smtClean="0"/>
              <a:t>or representing</a:t>
            </a:r>
            <a:br>
              <a:rPr lang="en-US" dirty="0" smtClean="0"/>
            </a:br>
            <a:r>
              <a:rPr lang="en-US" dirty="0" smtClean="0"/>
              <a:t>a  point in time </a:t>
            </a:r>
            <a:endParaRPr lang="en-US" dirty="0"/>
          </a:p>
          <a:p>
            <a:pPr lvl="2"/>
            <a:endParaRPr lang="en-US" sz="1000" dirty="0"/>
          </a:p>
          <a:p>
            <a:r>
              <a:rPr lang="en-US" sz="2200" b="1" dirty="0">
                <a:solidFill>
                  <a:schemeClr val="tx2"/>
                </a:solidFill>
                <a:latin typeface="Courier New" panose="02070309020205020404" pitchFamily="49" charset="0"/>
                <a:cs typeface="Courier New" panose="02070309020205020404" pitchFamily="49" charset="0"/>
              </a:rPr>
              <a:t>duration</a:t>
            </a:r>
            <a:r>
              <a:rPr lang="en-US" sz="2200" dirty="0">
                <a:latin typeface="Courier New" panose="02070309020205020404" pitchFamily="49" charset="0"/>
                <a:cs typeface="Courier New" panose="02070309020205020404" pitchFamily="49" charset="0"/>
              </a:rPr>
              <a:t>, </a:t>
            </a:r>
            <a:r>
              <a:rPr lang="en-US" sz="2200" b="1" dirty="0" err="1">
                <a:solidFill>
                  <a:schemeClr val="tx2"/>
                </a:solidFill>
                <a:latin typeface="Courier New" panose="02070309020205020404" pitchFamily="49" charset="0"/>
                <a:cs typeface="Courier New" panose="02070309020205020404" pitchFamily="49" charset="0"/>
              </a:rPr>
              <a:t>calendarDuration</a:t>
            </a:r>
            <a:r>
              <a:rPr lang="en-US" sz="2200" dirty="0"/>
              <a:t> </a:t>
            </a:r>
            <a:r>
              <a:rPr lang="en-US" dirty="0" smtClean="0"/>
              <a:t/>
            </a:r>
            <a:br>
              <a:rPr lang="en-US" dirty="0" smtClean="0"/>
            </a:br>
            <a:r>
              <a:rPr lang="en-US" dirty="0" smtClean="0"/>
              <a:t>for representing </a:t>
            </a:r>
            <a:r>
              <a:rPr lang="en-US" dirty="0"/>
              <a:t>elapsed time</a:t>
            </a:r>
          </a:p>
          <a:p>
            <a:pPr lvl="2"/>
            <a:endParaRPr lang="en-US" sz="1000" dirty="0"/>
          </a:p>
          <a:p>
            <a:r>
              <a:rPr lang="en-US" dirty="0" smtClean="0"/>
              <a:t>Same data type for computation and display</a:t>
            </a:r>
          </a:p>
          <a:p>
            <a:pPr lvl="1"/>
            <a:r>
              <a:rPr lang="en-US" dirty="0"/>
              <a:t>A</a:t>
            </a:r>
            <a:r>
              <a:rPr lang="en-US" dirty="0" smtClean="0"/>
              <a:t>dd</a:t>
            </a:r>
            <a:r>
              <a:rPr lang="en-US" dirty="0"/>
              <a:t>, subtract, sort, </a:t>
            </a:r>
            <a:r>
              <a:rPr lang="en-US" dirty="0" smtClean="0"/>
              <a:t>compare, and plot</a:t>
            </a:r>
          </a:p>
          <a:p>
            <a:pPr lvl="1"/>
            <a:r>
              <a:rPr lang="en-US" dirty="0" smtClean="0"/>
              <a:t>Customize display formats </a:t>
            </a:r>
          </a:p>
          <a:p>
            <a:pPr lvl="1"/>
            <a:r>
              <a:rPr lang="en-US" dirty="0" smtClean="0"/>
              <a:t>Nanosecond precision</a:t>
            </a:r>
          </a:p>
          <a:p>
            <a:pPr lvl="1"/>
            <a:endParaRPr lang="en-US" sz="1000" dirty="0"/>
          </a:p>
          <a:p>
            <a:r>
              <a:rPr lang="en-US" dirty="0" smtClean="0"/>
              <a:t>Support for time zones</a:t>
            </a:r>
          </a:p>
          <a:p>
            <a:pPr lvl="1"/>
            <a:r>
              <a:rPr lang="en-US" dirty="0" smtClean="0"/>
              <a:t>Accounts </a:t>
            </a:r>
            <a:r>
              <a:rPr lang="en-US" dirty="0"/>
              <a:t>for daylight saving </a:t>
            </a:r>
            <a:r>
              <a:rPr lang="en-US" dirty="0" smtClean="0"/>
              <a:t>time</a:t>
            </a:r>
            <a:endParaRPr lang="en-US" sz="1200" dirty="0"/>
          </a:p>
        </p:txBody>
      </p:sp>
      <p:pic>
        <p:nvPicPr>
          <p:cNvPr id="1028" name="Picture 4" descr="C:\Users\szaranek\AppData\Local\Temp\SNAGHTMLa79f8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524000"/>
            <a:ext cx="2667000" cy="16885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7077076" y="4534110"/>
            <a:ext cx="3095625" cy="1702955"/>
            <a:chOff x="5553075" y="4534109"/>
            <a:chExt cx="3095625" cy="1702955"/>
          </a:xfrm>
        </p:grpSpPr>
        <p:pic>
          <p:nvPicPr>
            <p:cNvPr id="4" name="Picture 4" descr="C:\Users\kcohan\AppData\Local\Temp\SNAGHTML1ee916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3075" y="4534109"/>
              <a:ext cx="3095625" cy="17029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791200" y="5098472"/>
              <a:ext cx="2286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grpSp>
    </p:spTree>
    <p:extLst>
      <p:ext uri="{BB962C8B-B14F-4D97-AF65-F5344CB8AC3E}">
        <p14:creationId xmlns:p14="http://schemas.microsoft.com/office/powerpoint/2010/main" val="1762352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1266826"/>
            <a:ext cx="7467600" cy="4829175"/>
          </a:xfrm>
          <a:prstGeom prst="rect">
            <a:avLst/>
          </a:prstGeom>
        </p:spPr>
      </p:pic>
      <p:sp>
        <p:nvSpPr>
          <p:cNvPr id="2" name="Title 1"/>
          <p:cNvSpPr>
            <a:spLocks noGrp="1"/>
          </p:cNvSpPr>
          <p:nvPr>
            <p:ph type="title"/>
          </p:nvPr>
        </p:nvSpPr>
        <p:spPr/>
        <p:txBody>
          <a:bodyPr/>
          <a:lstStyle/>
          <a:p>
            <a:r>
              <a:rPr lang="en-US" dirty="0" smtClean="0"/>
              <a:t>Automatic Updating of </a:t>
            </a:r>
            <a:r>
              <a:rPr lang="en-US" dirty="0" err="1" smtClean="0"/>
              <a:t>Datetime</a:t>
            </a:r>
            <a:r>
              <a:rPr lang="en-US" dirty="0" smtClean="0"/>
              <a:t> Tick Labels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018926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Capabilities in MATLAB</a:t>
            </a:r>
          </a:p>
        </p:txBody>
      </p:sp>
      <p:sp>
        <p:nvSpPr>
          <p:cNvPr id="3" name="Content Placeholder 2"/>
          <p:cNvSpPr>
            <a:spLocks noGrp="1"/>
          </p:cNvSpPr>
          <p:nvPr>
            <p:ph idx="4294967295"/>
          </p:nvPr>
        </p:nvSpPr>
        <p:spPr>
          <a:xfrm>
            <a:off x="2133600" y="1178574"/>
            <a:ext cx="4014788" cy="1716087"/>
          </a:xfrm>
        </p:spPr>
        <p:txBody>
          <a:bodyPr/>
          <a:lstStyle/>
          <a:p>
            <a:pPr marL="0" indent="0">
              <a:buNone/>
            </a:pPr>
            <a:r>
              <a:rPr lang="en-US" sz="1800" b="1" dirty="0">
                <a:solidFill>
                  <a:schemeClr val="accent4"/>
                </a:solidFill>
              </a:rPr>
              <a:t>Memory and Data Access</a:t>
            </a:r>
          </a:p>
          <a:p>
            <a:pPr indent="-173038">
              <a:buClr>
                <a:srgbClr val="002060"/>
              </a:buClr>
              <a:buSzPct val="85000"/>
            </a:pPr>
            <a:r>
              <a:rPr lang="en-US" sz="1600" dirty="0"/>
              <a:t>64-bit processors</a:t>
            </a:r>
          </a:p>
          <a:p>
            <a:pPr indent="-173038">
              <a:buClr>
                <a:srgbClr val="002060"/>
              </a:buClr>
              <a:buSzPct val="85000"/>
            </a:pPr>
            <a:r>
              <a:rPr lang="en-US" sz="1600" dirty="0"/>
              <a:t>Memory Mapped Variables</a:t>
            </a:r>
          </a:p>
          <a:p>
            <a:pPr indent="-173038">
              <a:buClr>
                <a:srgbClr val="002060"/>
              </a:buClr>
              <a:buSzPct val="85000"/>
            </a:pPr>
            <a:r>
              <a:rPr lang="en-US" sz="1600" dirty="0"/>
              <a:t>Disk Variables</a:t>
            </a:r>
          </a:p>
          <a:p>
            <a:pPr indent="-173038">
              <a:buClr>
                <a:srgbClr val="002060"/>
              </a:buClr>
              <a:buSzPct val="85000"/>
            </a:pPr>
            <a:r>
              <a:rPr lang="en-US" sz="1600" dirty="0"/>
              <a:t>Databases</a:t>
            </a:r>
          </a:p>
          <a:p>
            <a:pPr indent="-173038">
              <a:buClr>
                <a:srgbClr val="002060"/>
              </a:buClr>
              <a:buSzPct val="85000"/>
            </a:pPr>
            <a:r>
              <a:rPr lang="en-US" sz="1600" b="1" dirty="0" err="1"/>
              <a:t>Datastores</a:t>
            </a:r>
            <a:endParaRPr lang="en-US" sz="1600" b="1" dirty="0"/>
          </a:p>
          <a:p>
            <a:pPr indent="-173038">
              <a:buClr>
                <a:srgbClr val="002060"/>
              </a:buClr>
              <a:buSzPct val="85000"/>
            </a:pPr>
            <a:endParaRPr lang="en-US" sz="1600" dirty="0"/>
          </a:p>
        </p:txBody>
      </p:sp>
      <p:sp>
        <p:nvSpPr>
          <p:cNvPr id="4" name="Content Placeholder 2"/>
          <p:cNvSpPr txBox="1">
            <a:spLocks/>
          </p:cNvSpPr>
          <p:nvPr/>
        </p:nvSpPr>
        <p:spPr>
          <a:xfrm>
            <a:off x="7086600" y="4648201"/>
            <a:ext cx="3657600" cy="18383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chemeClr val="tx2"/>
              </a:buClr>
              <a:buSzPct val="75000"/>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lnSpc>
                <a:spcPct val="105000"/>
              </a:lnSpc>
              <a:spcBef>
                <a:spcPct val="20000"/>
              </a:spcBef>
              <a:buClr>
                <a:schemeClr val="tx2"/>
              </a:buClr>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lnSpc>
                <a:spcPct val="105000"/>
              </a:lnSpc>
              <a:spcBef>
                <a:spcPct val="20000"/>
              </a:spcBef>
              <a:buClr>
                <a:schemeClr val="tx2"/>
              </a:buClr>
              <a:buSzPct val="75000"/>
              <a:buFont typeface="Wingdings" pitchFamily="2" charset="2"/>
              <a:buChar char="§"/>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lnSpc>
                <a:spcPct val="105000"/>
              </a:lnSpc>
              <a:spcBef>
                <a:spcPct val="20000"/>
              </a:spcBef>
              <a:buFont typeface="Arial" pitchFamily="34" charset="0"/>
              <a:buNone/>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lnSpc>
                <a:spcPct val="105000"/>
              </a:lnSpc>
              <a:spcBef>
                <a:spcPct val="20000"/>
              </a:spcBef>
              <a:buClr>
                <a:schemeClr val="tx2"/>
              </a:buClr>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solidFill>
                  <a:schemeClr val="accent4"/>
                </a:solidFill>
              </a:rPr>
              <a:t>Platforms</a:t>
            </a:r>
          </a:p>
          <a:p>
            <a:pPr indent="-173038">
              <a:buClr>
                <a:srgbClr val="002060"/>
              </a:buClr>
              <a:buSzPct val="85000"/>
            </a:pPr>
            <a:r>
              <a:rPr lang="en-US" sz="1600" dirty="0"/>
              <a:t>Desktop (Multicore, GPU)</a:t>
            </a:r>
          </a:p>
          <a:p>
            <a:pPr indent="-173038">
              <a:buClr>
                <a:srgbClr val="002060"/>
              </a:buClr>
              <a:buSzPct val="85000"/>
            </a:pPr>
            <a:r>
              <a:rPr lang="en-US" sz="1600" dirty="0"/>
              <a:t>Clusters</a:t>
            </a:r>
          </a:p>
          <a:p>
            <a:pPr indent="-173038">
              <a:buClr>
                <a:srgbClr val="002060"/>
              </a:buClr>
              <a:buSzPct val="85000"/>
            </a:pPr>
            <a:r>
              <a:rPr lang="en-US" sz="1600" dirty="0"/>
              <a:t>Cloud Computing (MDCS on EC2)</a:t>
            </a:r>
          </a:p>
          <a:p>
            <a:pPr indent="-173038">
              <a:buClr>
                <a:srgbClr val="002060"/>
              </a:buClr>
              <a:buSzPct val="85000"/>
            </a:pPr>
            <a:r>
              <a:rPr lang="en-US" sz="1600" b="1" dirty="0"/>
              <a:t>Hadoop</a:t>
            </a:r>
          </a:p>
        </p:txBody>
      </p:sp>
      <p:sp>
        <p:nvSpPr>
          <p:cNvPr id="5" name="Content Placeholder 2"/>
          <p:cNvSpPr txBox="1">
            <a:spLocks/>
          </p:cNvSpPr>
          <p:nvPr/>
        </p:nvSpPr>
        <p:spPr>
          <a:xfrm>
            <a:off x="4850337" y="2230115"/>
            <a:ext cx="3200938" cy="18634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chemeClr val="tx2"/>
              </a:buClr>
              <a:buSzPct val="75000"/>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lnSpc>
                <a:spcPct val="105000"/>
              </a:lnSpc>
              <a:spcBef>
                <a:spcPct val="20000"/>
              </a:spcBef>
              <a:buClr>
                <a:schemeClr val="tx2"/>
              </a:buClr>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lnSpc>
                <a:spcPct val="105000"/>
              </a:lnSpc>
              <a:spcBef>
                <a:spcPct val="20000"/>
              </a:spcBef>
              <a:buClr>
                <a:schemeClr val="tx2"/>
              </a:buClr>
              <a:buSzPct val="75000"/>
              <a:buFont typeface="Wingdings" pitchFamily="2" charset="2"/>
              <a:buChar char="§"/>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lnSpc>
                <a:spcPct val="105000"/>
              </a:lnSpc>
              <a:spcBef>
                <a:spcPct val="20000"/>
              </a:spcBef>
              <a:buFont typeface="Arial" pitchFamily="34" charset="0"/>
              <a:buNone/>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lnSpc>
                <a:spcPct val="105000"/>
              </a:lnSpc>
              <a:spcBef>
                <a:spcPct val="20000"/>
              </a:spcBef>
              <a:buClr>
                <a:schemeClr val="tx2"/>
              </a:buClr>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solidFill>
                  <a:schemeClr val="accent4"/>
                </a:solidFill>
              </a:rPr>
              <a:t>Programming Constructs</a:t>
            </a:r>
          </a:p>
          <a:p>
            <a:pPr indent="-225425">
              <a:buClr>
                <a:srgbClr val="002060"/>
              </a:buClr>
              <a:buSzPct val="85000"/>
            </a:pPr>
            <a:r>
              <a:rPr lang="en-US" sz="1600" dirty="0"/>
              <a:t>Streaming</a:t>
            </a:r>
            <a:endParaRPr lang="en-US" sz="1600" dirty="0">
              <a:latin typeface="+mn-lt"/>
            </a:endParaRPr>
          </a:p>
          <a:p>
            <a:pPr indent="-225425">
              <a:buClr>
                <a:srgbClr val="002060"/>
              </a:buClr>
              <a:buSzPct val="85000"/>
            </a:pPr>
            <a:r>
              <a:rPr lang="en-US" sz="1600" dirty="0"/>
              <a:t>Block Processing</a:t>
            </a:r>
          </a:p>
          <a:p>
            <a:pPr indent="-225425">
              <a:buClr>
                <a:srgbClr val="002060"/>
              </a:buClr>
              <a:buSzPct val="85000"/>
            </a:pPr>
            <a:r>
              <a:rPr lang="en-US" sz="1600" dirty="0"/>
              <a:t>Parallel-for loops</a:t>
            </a:r>
          </a:p>
          <a:p>
            <a:pPr indent="-225425">
              <a:buClr>
                <a:srgbClr val="002060"/>
              </a:buClr>
              <a:buSzPct val="85000"/>
            </a:pPr>
            <a:r>
              <a:rPr lang="en-US" sz="1600" dirty="0"/>
              <a:t>GPU Arrays</a:t>
            </a:r>
          </a:p>
          <a:p>
            <a:pPr indent="-225425">
              <a:buClr>
                <a:srgbClr val="002060"/>
              </a:buClr>
              <a:buSzPct val="85000"/>
            </a:pPr>
            <a:r>
              <a:rPr lang="en-US" sz="1600" dirty="0"/>
              <a:t>SPMD and Distributed Arrays</a:t>
            </a:r>
          </a:p>
          <a:p>
            <a:pPr indent="-225425">
              <a:buClr>
                <a:srgbClr val="002060"/>
              </a:buClr>
              <a:buSzPct val="85000"/>
            </a:pPr>
            <a:r>
              <a:rPr lang="en-US" sz="1600" b="1" dirty="0" err="1"/>
              <a:t>MapReduce</a:t>
            </a:r>
            <a:endParaRPr lang="en-US" sz="1600" b="1" dirty="0"/>
          </a:p>
          <a:p>
            <a:pPr marL="0" indent="0">
              <a:buNone/>
            </a:pPr>
            <a:endParaRPr lang="en-US" sz="1800" b="1" dirty="0">
              <a:solidFill>
                <a:schemeClr val="accent4"/>
              </a:solidFill>
            </a:endParaRPr>
          </a:p>
        </p:txBody>
      </p:sp>
      <p:pic>
        <p:nvPicPr>
          <p:cNvPr id="6" name="Picture 5"/>
          <p:cNvPicPr>
            <a:picLocks noChangeAspect="1"/>
          </p:cNvPicPr>
          <p:nvPr/>
        </p:nvPicPr>
        <p:blipFill rotWithShape="1">
          <a:blip r:embed="rId3"/>
          <a:srcRect t="855"/>
          <a:stretch/>
        </p:blipFill>
        <p:spPr>
          <a:xfrm>
            <a:off x="1976582" y="3276601"/>
            <a:ext cx="2667000" cy="3337299"/>
          </a:xfrm>
          <a:prstGeom prst="rect">
            <a:avLst/>
          </a:prstGeom>
          <a:ln>
            <a:noFill/>
          </a:ln>
          <a:effectLst>
            <a:softEdge rad="12700"/>
          </a:effectLst>
        </p:spPr>
      </p:pic>
      <p:pic>
        <p:nvPicPr>
          <p:cNvPr id="7" name="Picture 2" descr="\\mathworks\Marketing\eMktg_Creative_Svcs\Creative_Services\Visual_Design\Resources\_Logos\Product_Release_Word_Marks\2014\14b\R2014b.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043" t="24372" r="15035" b="33852"/>
          <a:stretch/>
        </p:blipFill>
        <p:spPr bwMode="auto">
          <a:xfrm>
            <a:off x="3794460" y="2712298"/>
            <a:ext cx="929940" cy="2569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mathworks\Marketing\eMktg_Creative_Svcs\Creative_Services\Visual_Design\Resources\_Logos\Product_Release_Word_Marks\2014\14b\R2014b.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043" t="24372" r="15035" b="33852"/>
          <a:stretch/>
        </p:blipFill>
        <p:spPr bwMode="auto">
          <a:xfrm>
            <a:off x="6602464" y="4060107"/>
            <a:ext cx="929940" cy="25698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mathworks\Marketing\eMktg_Creative_Svcs\Creative_Services\Visual_Design\Resources\_Logos\Product_Release_Word_Marks\2014\14b\R2014b.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043" t="24372" r="15035" b="33852"/>
          <a:stretch/>
        </p:blipFill>
        <p:spPr bwMode="auto">
          <a:xfrm>
            <a:off x="8454565" y="5889657"/>
            <a:ext cx="929940" cy="256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8838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animEffect transition="in" filter="fade">
                                      <p:cBhvr>
                                        <p:cTn id="13" dur="500"/>
                                        <p:tgtEl>
                                          <p:spTgt spid="5">
                                            <p:txEl>
                                              <p:pRg st="6" end="6"/>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9" name="Table 138"/>
          <p:cNvGraphicFramePr>
            <a:graphicFrameLocks noGrp="1"/>
          </p:cNvGraphicFramePr>
          <p:nvPr>
            <p:extLst>
              <p:ext uri="{D42A27DB-BD31-4B8C-83A1-F6EECF244321}">
                <p14:modId xmlns:p14="http://schemas.microsoft.com/office/powerpoint/2010/main" val="406430347"/>
              </p:ext>
            </p:extLst>
          </p:nvPr>
        </p:nvGraphicFramePr>
        <p:xfrm>
          <a:off x="1676400" y="1066800"/>
          <a:ext cx="8759243" cy="5562601"/>
        </p:xfrm>
        <a:graphic>
          <a:graphicData uri="http://schemas.openxmlformats.org/drawingml/2006/table">
            <a:tbl>
              <a:tblPr firstRow="1" bandRow="1">
                <a:tableStyleId>{5C22544A-7EE6-4342-B048-85BDC9FD1C3A}</a:tableStyleId>
              </a:tblPr>
              <a:tblGrid>
                <a:gridCol w="1295400"/>
                <a:gridCol w="2214899"/>
                <a:gridCol w="2626322"/>
                <a:gridCol w="2622622"/>
              </a:tblGrid>
              <a:tr h="356853">
                <a:tc>
                  <a:txBody>
                    <a:bodyPr/>
                    <a:lstStyle/>
                    <a:p>
                      <a:r>
                        <a:rPr lang="en-US" sz="1600" dirty="0" smtClean="0"/>
                        <a:t>Platform</a:t>
                      </a:r>
                      <a:endParaRPr lang="en-US" sz="1600" dirty="0"/>
                    </a:p>
                  </a:txBody>
                  <a:tcPr/>
                </a:tc>
                <a:tc>
                  <a:txBody>
                    <a:bodyPr/>
                    <a:lstStyle/>
                    <a:p>
                      <a:r>
                        <a:rPr lang="en-US" sz="1600" dirty="0" smtClean="0"/>
                        <a:t>Desktop Only</a:t>
                      </a:r>
                      <a:endParaRPr lang="en-US" sz="1600" dirty="0"/>
                    </a:p>
                  </a:txBody>
                  <a:tcPr/>
                </a:tc>
                <a:tc>
                  <a:txBody>
                    <a:bodyPr/>
                    <a:lstStyle/>
                    <a:p>
                      <a:r>
                        <a:rPr lang="en-US" sz="1600" dirty="0" smtClean="0"/>
                        <a:t>Desktop + Cluster</a:t>
                      </a:r>
                      <a:endParaRPr lang="en-US" sz="1600" dirty="0"/>
                    </a:p>
                  </a:txBody>
                  <a:tcPr/>
                </a:tc>
                <a:tc>
                  <a:txBody>
                    <a:bodyPr/>
                    <a:lstStyle/>
                    <a:p>
                      <a:r>
                        <a:rPr lang="en-US" sz="1600" dirty="0" smtClean="0"/>
                        <a:t>Desktop + Hadoop</a:t>
                      </a:r>
                      <a:endParaRPr lang="en-US" sz="1600" dirty="0"/>
                    </a:p>
                  </a:txBody>
                  <a:tcPr/>
                </a:tc>
              </a:tr>
              <a:tr h="3826426">
                <a:tc>
                  <a:txBody>
                    <a:bodyPr/>
                    <a:lstStyle/>
                    <a:p>
                      <a:endParaRPr lang="en-US" sz="1600" dirty="0"/>
                    </a:p>
                  </a:txBody>
                  <a:tcPr/>
                </a:tc>
                <a:tc>
                  <a:txBody>
                    <a:bodyPr/>
                    <a:lstStyle/>
                    <a:p>
                      <a:endParaRPr lang="en-US" sz="1600" dirty="0"/>
                    </a:p>
                  </a:txBody>
                  <a:tcPr/>
                </a:tc>
                <a:tc>
                  <a:txBody>
                    <a:bodyPr/>
                    <a:lstStyle/>
                    <a:p>
                      <a:endParaRPr lang="en-US" sz="1600" dirty="0"/>
                    </a:p>
                  </a:txBody>
                  <a:tcPr/>
                </a:tc>
                <a:tc>
                  <a:txBody>
                    <a:bodyPr/>
                    <a:lstStyle/>
                    <a:p>
                      <a:endParaRPr lang="en-US" sz="1600" dirty="0"/>
                    </a:p>
                  </a:txBody>
                  <a:tcPr/>
                </a:tc>
              </a:tr>
              <a:tr h="385635">
                <a:tc>
                  <a:txBody>
                    <a:bodyPr/>
                    <a:lstStyle/>
                    <a:p>
                      <a:r>
                        <a:rPr lang="en-US" sz="1600" dirty="0" smtClean="0"/>
                        <a:t>Data</a:t>
                      </a:r>
                      <a:r>
                        <a:rPr lang="en-US" sz="1600" baseline="0" dirty="0" smtClean="0"/>
                        <a:t> Size</a:t>
                      </a:r>
                      <a:endParaRPr lang="en-US" sz="1600" dirty="0"/>
                    </a:p>
                  </a:txBody>
                  <a:tcPr/>
                </a:tc>
                <a:tc>
                  <a:txBody>
                    <a:bodyPr/>
                    <a:lstStyle/>
                    <a:p>
                      <a:r>
                        <a:rPr lang="en-US" sz="1600" dirty="0" smtClean="0"/>
                        <a:t>100’s MB -10’s GB</a:t>
                      </a:r>
                      <a:endParaRPr lang="en-US" sz="1600" dirty="0"/>
                    </a:p>
                  </a:txBody>
                  <a:tcPr/>
                </a:tc>
                <a:tc>
                  <a:txBody>
                    <a:bodyPr/>
                    <a:lstStyle/>
                    <a:p>
                      <a:r>
                        <a:rPr lang="en-US" sz="1600" dirty="0" smtClean="0"/>
                        <a:t>100’s MB -100’s GB</a:t>
                      </a:r>
                      <a:endParaRPr lang="en-US" sz="1600" dirty="0"/>
                    </a:p>
                  </a:txBody>
                  <a:tcPr/>
                </a:tc>
                <a:tc>
                  <a:txBody>
                    <a:bodyPr/>
                    <a:lstStyle/>
                    <a:p>
                      <a:r>
                        <a:rPr lang="en-US" sz="1600" dirty="0" smtClean="0"/>
                        <a:t>100’s GB </a:t>
                      </a:r>
                      <a:r>
                        <a:rPr lang="en-US" sz="1600" baseline="0" dirty="0" smtClean="0"/>
                        <a:t>–</a:t>
                      </a:r>
                      <a:r>
                        <a:rPr lang="en-US" sz="1600" dirty="0" smtClean="0"/>
                        <a:t> PBs</a:t>
                      </a:r>
                      <a:endParaRPr lang="en-US" sz="1600" dirty="0"/>
                    </a:p>
                  </a:txBody>
                  <a:tcPr/>
                </a:tc>
              </a:tr>
              <a:tr h="993687">
                <a:tc>
                  <a:txBody>
                    <a:bodyPr/>
                    <a:lstStyle/>
                    <a:p>
                      <a:r>
                        <a:rPr lang="en-US" sz="1600" dirty="0" smtClean="0"/>
                        <a:t>Techniques</a:t>
                      </a:r>
                      <a:endParaRPr lang="en-US" sz="1600" dirty="0"/>
                    </a:p>
                  </a:txBody>
                  <a:tcPr/>
                </a:tc>
                <a:tc>
                  <a:txBody>
                    <a:bodyPr/>
                    <a:lstStyle/>
                    <a:p>
                      <a:pPr marL="285750" indent="-285750">
                        <a:buFont typeface="Arial" panose="020B0604020202020204" pitchFamily="34" charset="0"/>
                        <a:buChar char="•"/>
                      </a:pPr>
                      <a:r>
                        <a:rPr lang="en-US" sz="1600" dirty="0" err="1" smtClean="0">
                          <a:latin typeface="Courier New" panose="02070309020205020404" pitchFamily="49" charset="0"/>
                          <a:cs typeface="Courier New" panose="02070309020205020404" pitchFamily="49" charset="0"/>
                        </a:rPr>
                        <a:t>parfor</a:t>
                      </a:r>
                      <a:endParaRPr lang="en-US" sz="1600" dirty="0" smtClean="0">
                        <a:latin typeface="Courier New" panose="02070309020205020404" pitchFamily="49" charset="0"/>
                        <a:cs typeface="Courier New" panose="02070309020205020404" pitchFamily="49" charset="0"/>
                      </a:endParaRPr>
                    </a:p>
                    <a:p>
                      <a:pPr marL="285750" indent="-285750">
                        <a:buFont typeface="Arial" panose="020B0604020202020204" pitchFamily="34" charset="0"/>
                        <a:buChar char="•"/>
                      </a:pPr>
                      <a:r>
                        <a:rPr lang="en-US" sz="1600" dirty="0" smtClean="0">
                          <a:latin typeface="Courier New" panose="02070309020205020404" pitchFamily="49" charset="0"/>
                          <a:cs typeface="Courier New" panose="02070309020205020404" pitchFamily="49" charset="0"/>
                        </a:rPr>
                        <a:t>datastore</a:t>
                      </a:r>
                    </a:p>
                    <a:p>
                      <a:pPr marL="285750" indent="-285750">
                        <a:buFont typeface="Arial" panose="020B0604020202020204" pitchFamily="34" charset="0"/>
                        <a:buChar char="•"/>
                      </a:pPr>
                      <a:r>
                        <a:rPr lang="en-US" sz="1600" dirty="0" smtClean="0">
                          <a:latin typeface="Courier New" panose="02070309020205020404" pitchFamily="49" charset="0"/>
                          <a:cs typeface="Courier New" panose="02070309020205020404" pitchFamily="49" charset="0"/>
                        </a:rPr>
                        <a:t>mapreduce</a:t>
                      </a:r>
                      <a:endParaRPr lang="en-US" sz="1600" dirty="0">
                        <a:latin typeface="Courier New" panose="02070309020205020404" pitchFamily="49" charset="0"/>
                        <a:cs typeface="Courier New" panose="02070309020205020404" pitchFamily="49" charset="0"/>
                      </a:endParaRPr>
                    </a:p>
                  </a:txBody>
                  <a:tcPr/>
                </a:tc>
                <a:tc>
                  <a:txBody>
                    <a:bodyPr/>
                    <a:lstStyle/>
                    <a:p>
                      <a:pPr marL="285750" indent="-285750">
                        <a:buFont typeface="Arial" panose="020B0604020202020204" pitchFamily="34" charset="0"/>
                        <a:buChar char="•"/>
                      </a:pPr>
                      <a:r>
                        <a:rPr lang="en-US" sz="1600" dirty="0" err="1" smtClean="0">
                          <a:latin typeface="Courier New" panose="02070309020205020404" pitchFamily="49" charset="0"/>
                          <a:cs typeface="Courier New" panose="02070309020205020404" pitchFamily="49" charset="0"/>
                        </a:rPr>
                        <a:t>parfor</a:t>
                      </a:r>
                      <a:endParaRPr lang="en-US" sz="1600" dirty="0" smtClean="0">
                        <a:latin typeface="Courier New" panose="02070309020205020404" pitchFamily="49" charset="0"/>
                        <a:cs typeface="Courier New" panose="02070309020205020404" pitchFamily="49" charset="0"/>
                      </a:endParaRPr>
                    </a:p>
                    <a:p>
                      <a:pPr marL="285750" indent="-285750">
                        <a:buFont typeface="Arial" panose="020B0604020202020204" pitchFamily="34" charset="0"/>
                        <a:buChar char="•"/>
                      </a:pPr>
                      <a:r>
                        <a:rPr lang="en-US" sz="1600" dirty="0" smtClean="0"/>
                        <a:t>distributed data</a:t>
                      </a:r>
                    </a:p>
                    <a:p>
                      <a:pPr marL="285750" indent="-285750">
                        <a:buFont typeface="Arial" panose="020B0604020202020204" pitchFamily="34" charset="0"/>
                        <a:buChar char="•"/>
                      </a:pPr>
                      <a:r>
                        <a:rPr lang="en-US" sz="1600" dirty="0" err="1" smtClean="0">
                          <a:latin typeface="Courier New" panose="02070309020205020404" pitchFamily="49" charset="0"/>
                          <a:cs typeface="Courier New" panose="02070309020205020404" pitchFamily="49" charset="0"/>
                        </a:rPr>
                        <a:t>spmd</a:t>
                      </a:r>
                      <a:endParaRPr lang="en-US" sz="1600" dirty="0">
                        <a:latin typeface="Courier New" panose="02070309020205020404" pitchFamily="49" charset="0"/>
                        <a:cs typeface="Courier New" panose="02070309020205020404" pitchFamily="49" charset="0"/>
                      </a:endParaRPr>
                    </a:p>
                  </a:txBody>
                  <a:tcPr/>
                </a:tc>
                <a:tc>
                  <a:txBody>
                    <a:bodyPr/>
                    <a:lstStyle/>
                    <a:p>
                      <a:pPr marL="285750" indent="-285750">
                        <a:buFont typeface="Arial" panose="020B0604020202020204" pitchFamily="34" charset="0"/>
                        <a:buChar char="•"/>
                      </a:pPr>
                      <a:r>
                        <a:rPr lang="en-US" sz="1600" kern="1200" dirty="0" smtClean="0">
                          <a:solidFill>
                            <a:schemeClr val="dk1"/>
                          </a:solidFill>
                          <a:latin typeface="Courier New" panose="02070309020205020404" pitchFamily="49" charset="0"/>
                          <a:ea typeface="+mn-ea"/>
                          <a:cs typeface="Courier New" panose="02070309020205020404" pitchFamily="49" charset="0"/>
                        </a:rPr>
                        <a:t>mapreduce</a:t>
                      </a:r>
                      <a:endParaRPr lang="en-US" sz="1600" kern="1200" dirty="0">
                        <a:solidFill>
                          <a:schemeClr val="dk1"/>
                        </a:solidFill>
                        <a:latin typeface="Courier New" panose="02070309020205020404" pitchFamily="49" charset="0"/>
                        <a:ea typeface="+mn-ea"/>
                        <a:cs typeface="Courier New" panose="02070309020205020404" pitchFamily="49" charset="0"/>
                      </a:endParaRPr>
                    </a:p>
                  </a:txBody>
                  <a:tcPr/>
                </a:tc>
              </a:tr>
            </a:tbl>
          </a:graphicData>
        </a:graphic>
      </p:graphicFrame>
      <p:sp>
        <p:nvSpPr>
          <p:cNvPr id="88" name="Title 87"/>
          <p:cNvSpPr>
            <a:spLocks noGrp="1"/>
          </p:cNvSpPr>
          <p:nvPr>
            <p:ph type="title"/>
          </p:nvPr>
        </p:nvSpPr>
        <p:spPr/>
        <p:txBody>
          <a:bodyPr/>
          <a:lstStyle/>
          <a:p>
            <a:r>
              <a:rPr lang="en-US" dirty="0" smtClean="0"/>
              <a:t>Options for Handling Big Data</a:t>
            </a:r>
            <a:endParaRPr lang="en-US" dirty="0"/>
          </a:p>
        </p:txBody>
      </p:sp>
      <p:grpSp>
        <p:nvGrpSpPr>
          <p:cNvPr id="140" name="Group 139"/>
          <p:cNvGrpSpPr/>
          <p:nvPr/>
        </p:nvGrpSpPr>
        <p:grpSpPr>
          <a:xfrm>
            <a:off x="8008442" y="1549703"/>
            <a:ext cx="2269582" cy="3540478"/>
            <a:chOff x="5029200" y="1219200"/>
            <a:chExt cx="3581400" cy="5334000"/>
          </a:xfrm>
        </p:grpSpPr>
        <p:grpSp>
          <p:nvGrpSpPr>
            <p:cNvPr id="141" name="Group 38"/>
            <p:cNvGrpSpPr/>
            <p:nvPr/>
          </p:nvGrpSpPr>
          <p:grpSpPr>
            <a:xfrm>
              <a:off x="5284800" y="1752600"/>
              <a:ext cx="2182800" cy="1382636"/>
              <a:chOff x="-537742" y="2605740"/>
              <a:chExt cx="2603997" cy="1649431"/>
            </a:xfrm>
          </p:grpSpPr>
          <p:sp>
            <p:nvSpPr>
              <p:cNvPr id="192" name="Rectangle 191"/>
              <p:cNvSpPr/>
              <p:nvPr/>
            </p:nvSpPr>
            <p:spPr>
              <a:xfrm>
                <a:off x="-537742" y="3401426"/>
                <a:ext cx="2331286" cy="853745"/>
              </a:xfrm>
              <a:prstGeom prst="rect">
                <a:avLst/>
              </a:prstGeom>
              <a:solidFill>
                <a:schemeClr val="tx2">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cs typeface="Arial" pitchFamily="34" charset="0"/>
                  </a:rPr>
                  <a:t>MATLAB </a:t>
                </a:r>
              </a:p>
              <a:p>
                <a:pPr algn="ctr"/>
                <a:r>
                  <a:rPr lang="en-US" sz="1050" b="1" dirty="0">
                    <a:cs typeface="Arial" pitchFamily="34" charset="0"/>
                  </a:rPr>
                  <a:t>Desktop (Client)</a:t>
                </a:r>
              </a:p>
            </p:txBody>
          </p:sp>
          <p:pic>
            <p:nvPicPr>
              <p:cNvPr id="193" name="Picture 3" descr="C:\Users\nide\AppData\Local\Temp\wze276\L-Membrane_RGB_R.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000"/>
              <a:stretch/>
            </p:blipFill>
            <p:spPr bwMode="auto">
              <a:xfrm>
                <a:off x="748129" y="2605740"/>
                <a:ext cx="1318126" cy="1187685"/>
              </a:xfrm>
              <a:prstGeom prst="rect">
                <a:avLst/>
              </a:prstGeom>
              <a:noFill/>
              <a:extLst>
                <a:ext uri="{909E8E84-426E-40DD-AFC4-6F175D3DCCD1}">
                  <a14:hiddenFill xmlns:a14="http://schemas.microsoft.com/office/drawing/2010/main">
                    <a:solidFill>
                      <a:srgbClr val="FFFFFF"/>
                    </a:solidFill>
                  </a14:hiddenFill>
                </a:ext>
              </a:extLst>
            </p:spPr>
          </p:pic>
        </p:grpSp>
        <p:sp>
          <p:nvSpPr>
            <p:cNvPr id="142" name="Rounded Rectangle 141"/>
            <p:cNvSpPr/>
            <p:nvPr/>
          </p:nvSpPr>
          <p:spPr>
            <a:xfrm>
              <a:off x="5029200" y="1600200"/>
              <a:ext cx="3581400" cy="4953000"/>
            </a:xfrm>
            <a:prstGeom prst="roundRect">
              <a:avLst>
                <a:gd name="adj" fmla="val 8334"/>
              </a:avLst>
            </a:prstGeom>
            <a:noFill/>
            <a:ln>
              <a:solidFill>
                <a:schemeClr val="accent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143" name="Left-Up Arrow 142"/>
            <p:cNvSpPr/>
            <p:nvPr/>
          </p:nvSpPr>
          <p:spPr>
            <a:xfrm flipV="1">
              <a:off x="7391400" y="2667000"/>
              <a:ext cx="838200" cy="838200"/>
            </a:xfrm>
            <a:prstGeom prst="leftUpArrow">
              <a:avLst>
                <a:gd name="adj1" fmla="val 22184"/>
                <a:gd name="adj2" fmla="val 25000"/>
                <a:gd name="adj3" fmla="val 25000"/>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latin typeface="Arial" pitchFamily="34" charset="0"/>
                <a:cs typeface="Arial" pitchFamily="34" charset="0"/>
              </a:endParaRPr>
            </a:p>
          </p:txBody>
        </p:sp>
        <p:sp>
          <p:nvSpPr>
            <p:cNvPr id="144" name="Rounded Rectangle 143"/>
            <p:cNvSpPr/>
            <p:nvPr/>
          </p:nvSpPr>
          <p:spPr>
            <a:xfrm>
              <a:off x="5029200" y="1219200"/>
              <a:ext cx="3581400" cy="381000"/>
            </a:xfrm>
            <a:prstGeom prst="roundRect">
              <a:avLst>
                <a:gd name="adj" fmla="val 23334"/>
              </a:avLst>
            </a:prstGeom>
            <a:solidFill>
              <a:schemeClr val="tx2">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latin typeface="Arial" pitchFamily="34" charset="0"/>
                  <a:cs typeface="Arial" pitchFamily="34" charset="0"/>
                </a:rPr>
                <a:t>Hadoop</a:t>
              </a:r>
              <a:r>
                <a:rPr lang="en-US" b="1" dirty="0">
                  <a:latin typeface="Arial" pitchFamily="34" charset="0"/>
                  <a:cs typeface="Arial" pitchFamily="34" charset="0"/>
                </a:rPr>
                <a:t> Cluster</a:t>
              </a:r>
            </a:p>
          </p:txBody>
        </p:sp>
        <p:grpSp>
          <p:nvGrpSpPr>
            <p:cNvPr id="145" name="Group 144"/>
            <p:cNvGrpSpPr/>
            <p:nvPr/>
          </p:nvGrpSpPr>
          <p:grpSpPr>
            <a:xfrm>
              <a:off x="6019800" y="3657599"/>
              <a:ext cx="2286000" cy="2743201"/>
              <a:chOff x="3810000" y="3657599"/>
              <a:chExt cx="2286000" cy="2743201"/>
            </a:xfrm>
          </p:grpSpPr>
          <p:sp>
            <p:nvSpPr>
              <p:cNvPr id="146" name="Rectangle 145"/>
              <p:cNvSpPr/>
              <p:nvPr/>
            </p:nvSpPr>
            <p:spPr>
              <a:xfrm>
                <a:off x="3810000" y="3657599"/>
                <a:ext cx="2286000" cy="2743201"/>
              </a:xfrm>
              <a:prstGeom prst="rect">
                <a:avLst/>
              </a:prstGeom>
              <a:solidFill>
                <a:schemeClr val="tx2">
                  <a:lumMod val="60000"/>
                  <a:lumOff val="4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600" b="1" dirty="0">
                  <a:cs typeface="Aharoni" panose="02010803020104030203" pitchFamily="2" charset="-79"/>
                </a:endParaRPr>
              </a:p>
            </p:txBody>
          </p:sp>
          <p:sp>
            <p:nvSpPr>
              <p:cNvPr id="147" name="Rounded Rectangle 146"/>
              <p:cNvSpPr/>
              <p:nvPr/>
            </p:nvSpPr>
            <p:spPr>
              <a:xfrm>
                <a:off x="4559625" y="5936606"/>
                <a:ext cx="884353" cy="311794"/>
              </a:xfrm>
              <a:prstGeom prst="roundRect">
                <a:avLst>
                  <a:gd name="adj" fmla="val 3704"/>
                </a:avLst>
              </a:prstGeom>
              <a:ln w="28575">
                <a:solidFill>
                  <a:schemeClr val="tx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600" b="1" dirty="0">
                    <a:solidFill>
                      <a:schemeClr val="tx2"/>
                    </a:solidFill>
                    <a:latin typeface="Aharoni" panose="02010803020104030203" pitchFamily="2" charset="-79"/>
                    <a:cs typeface="Aharoni" panose="02010803020104030203" pitchFamily="2" charset="-79"/>
                  </a:rPr>
                  <a:t>Hadoop Scheduler</a:t>
                </a:r>
              </a:p>
            </p:txBody>
          </p:sp>
          <p:sp>
            <p:nvSpPr>
              <p:cNvPr id="148" name="TextBox 147"/>
              <p:cNvSpPr txBox="1"/>
              <p:nvPr/>
            </p:nvSpPr>
            <p:spPr>
              <a:xfrm>
                <a:off x="4831081" y="4228512"/>
                <a:ext cx="493766" cy="370951"/>
              </a:xfrm>
              <a:prstGeom prst="rect">
                <a:avLst/>
              </a:prstGeom>
              <a:noFill/>
            </p:spPr>
            <p:txBody>
              <a:bodyPr wrap="none" rtlCol="0">
                <a:spAutoFit/>
              </a:bodyPr>
              <a:lstStyle/>
              <a:p>
                <a:r>
                  <a:rPr lang="en-US" sz="1000" b="1" dirty="0">
                    <a:solidFill>
                      <a:schemeClr val="tx2"/>
                    </a:solidFill>
                    <a:latin typeface="Arial" pitchFamily="34" charset="0"/>
                    <a:cs typeface="Arial" pitchFamily="34" charset="0"/>
                  </a:rPr>
                  <a:t>…</a:t>
                </a:r>
              </a:p>
            </p:txBody>
          </p:sp>
          <p:grpSp>
            <p:nvGrpSpPr>
              <p:cNvPr id="149" name="Group 148"/>
              <p:cNvGrpSpPr/>
              <p:nvPr/>
            </p:nvGrpSpPr>
            <p:grpSpPr>
              <a:xfrm>
                <a:off x="4284825" y="4851490"/>
                <a:ext cx="1622008" cy="672239"/>
                <a:chOff x="2509523" y="3186406"/>
                <a:chExt cx="1622008" cy="672239"/>
              </a:xfrm>
            </p:grpSpPr>
            <p:sp>
              <p:nvSpPr>
                <p:cNvPr id="189" name="TextBox 36"/>
                <p:cNvSpPr txBox="1"/>
                <p:nvPr/>
              </p:nvSpPr>
              <p:spPr>
                <a:xfrm rot="5400000">
                  <a:off x="2492899" y="3203030"/>
                  <a:ext cx="664621" cy="631374"/>
                </a:xfrm>
                <a:prstGeom prst="rect">
                  <a:avLst/>
                </a:prstGeom>
                <a:noFill/>
              </p:spPr>
              <p:txBody>
                <a:bodyPr wrap="none" rtlCol="0">
                  <a:spAutoFit/>
                </a:bodyPr>
                <a:lstStyle/>
                <a:p>
                  <a:r>
                    <a:rPr lang="en-US" sz="2000" b="1" dirty="0">
                      <a:solidFill>
                        <a:schemeClr val="tx2"/>
                      </a:solidFill>
                      <a:latin typeface="Arial" pitchFamily="34" charset="0"/>
                      <a:cs typeface="Arial" pitchFamily="34" charset="0"/>
                    </a:rPr>
                    <a:t>…</a:t>
                  </a:r>
                </a:p>
              </p:txBody>
            </p:sp>
            <p:sp>
              <p:nvSpPr>
                <p:cNvPr id="190" name="TextBox 189"/>
                <p:cNvSpPr txBox="1"/>
                <p:nvPr/>
              </p:nvSpPr>
              <p:spPr>
                <a:xfrm rot="5400000">
                  <a:off x="2927275" y="3210649"/>
                  <a:ext cx="664619" cy="631374"/>
                </a:xfrm>
                <a:prstGeom prst="rect">
                  <a:avLst/>
                </a:prstGeom>
                <a:noFill/>
              </p:spPr>
              <p:txBody>
                <a:bodyPr wrap="none" rtlCol="0">
                  <a:spAutoFit/>
                </a:bodyPr>
                <a:lstStyle/>
                <a:p>
                  <a:r>
                    <a:rPr lang="en-US" sz="2000" b="1" dirty="0">
                      <a:solidFill>
                        <a:schemeClr val="tx2"/>
                      </a:solidFill>
                      <a:latin typeface="Arial" pitchFamily="34" charset="0"/>
                      <a:cs typeface="Arial" pitchFamily="34" charset="0"/>
                    </a:rPr>
                    <a:t>…</a:t>
                  </a:r>
                </a:p>
              </p:txBody>
            </p:sp>
            <p:sp>
              <p:nvSpPr>
                <p:cNvPr id="191" name="TextBox 190"/>
                <p:cNvSpPr txBox="1"/>
                <p:nvPr/>
              </p:nvSpPr>
              <p:spPr>
                <a:xfrm rot="5400000">
                  <a:off x="3483534" y="3203029"/>
                  <a:ext cx="664620" cy="631374"/>
                </a:xfrm>
                <a:prstGeom prst="rect">
                  <a:avLst/>
                </a:prstGeom>
                <a:noFill/>
              </p:spPr>
              <p:txBody>
                <a:bodyPr wrap="none" rtlCol="0">
                  <a:spAutoFit/>
                </a:bodyPr>
                <a:lstStyle/>
                <a:p>
                  <a:r>
                    <a:rPr lang="en-US" sz="2000" b="1" dirty="0">
                      <a:solidFill>
                        <a:schemeClr val="tx2"/>
                      </a:solidFill>
                      <a:latin typeface="Arial" pitchFamily="34" charset="0"/>
                      <a:cs typeface="Arial" pitchFamily="34" charset="0"/>
                    </a:rPr>
                    <a:t>…</a:t>
                  </a:r>
                </a:p>
              </p:txBody>
            </p:sp>
          </p:grpSp>
          <p:grpSp>
            <p:nvGrpSpPr>
              <p:cNvPr id="150" name="Group 149"/>
              <p:cNvGrpSpPr/>
              <p:nvPr/>
            </p:nvGrpSpPr>
            <p:grpSpPr>
              <a:xfrm>
                <a:off x="4038600" y="4063381"/>
                <a:ext cx="1828800" cy="379966"/>
                <a:chOff x="4038600" y="4063381"/>
                <a:chExt cx="1828800" cy="379966"/>
              </a:xfrm>
            </p:grpSpPr>
            <p:sp>
              <p:nvSpPr>
                <p:cNvPr id="180" name="Rounded Rectangle 179"/>
                <p:cNvSpPr/>
                <p:nvPr/>
              </p:nvSpPr>
              <p:spPr>
                <a:xfrm>
                  <a:off x="4038600" y="4063381"/>
                  <a:ext cx="1828800" cy="353642"/>
                </a:xfrm>
                <a:prstGeom prst="roundRect">
                  <a:avLst>
                    <a:gd name="adj" fmla="val 14840"/>
                  </a:avLst>
                </a:prstGeom>
                <a:ln w="28575">
                  <a:solidFill>
                    <a:schemeClr val="tx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00" b="1" dirty="0">
                    <a:latin typeface="Aharoni" panose="02010803020104030203" pitchFamily="2" charset="-79"/>
                    <a:cs typeface="Aharoni" panose="02010803020104030203" pitchFamily="2" charset="-79"/>
                  </a:endParaRPr>
                </a:p>
              </p:txBody>
            </p:sp>
            <p:cxnSp>
              <p:nvCxnSpPr>
                <p:cNvPr id="181" name="Straight Arrow Connector 180"/>
                <p:cNvCxnSpPr/>
                <p:nvPr/>
              </p:nvCxnSpPr>
              <p:spPr>
                <a:xfrm>
                  <a:off x="4595349" y="4174482"/>
                  <a:ext cx="719" cy="113905"/>
                </a:xfrm>
                <a:prstGeom prst="straightConnector1">
                  <a:avLst/>
                </a:prstGeom>
                <a:ln w="15875">
                  <a:solidFill>
                    <a:schemeClr val="tx2"/>
                  </a:solidFill>
                  <a:headEnd type="triangle" w="med" len="sm"/>
                  <a:tailEnd type="triangle" w="med" len="sm"/>
                </a:ln>
                <a:scene3d>
                  <a:camera prst="orthographicFront">
                    <a:rot lat="0" lon="0" rev="5400000"/>
                  </a:camera>
                  <a:lightRig rig="threePt" dir="t"/>
                </a:scene3d>
              </p:spPr>
              <p:style>
                <a:lnRef idx="1">
                  <a:schemeClr val="accent1"/>
                </a:lnRef>
                <a:fillRef idx="0">
                  <a:schemeClr val="accent1"/>
                </a:fillRef>
                <a:effectRef idx="0">
                  <a:schemeClr val="accent1"/>
                </a:effectRef>
                <a:fontRef idx="minor">
                  <a:schemeClr val="tx1"/>
                </a:fontRef>
              </p:style>
            </p:cxnSp>
            <p:sp>
              <p:nvSpPr>
                <p:cNvPr id="182" name="Rounded Rectangle 181"/>
                <p:cNvSpPr>
                  <a:spLocks noChangeAspect="1"/>
                </p:cNvSpPr>
                <p:nvPr/>
              </p:nvSpPr>
              <p:spPr>
                <a:xfrm>
                  <a:off x="4168140" y="4152039"/>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183" name="Rounded Rectangle 182"/>
                <p:cNvSpPr>
                  <a:spLocks noChangeAspect="1"/>
                </p:cNvSpPr>
                <p:nvPr/>
              </p:nvSpPr>
              <p:spPr>
                <a:xfrm>
                  <a:off x="4667409" y="4152039"/>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184" name="Rounded Rectangle 183"/>
                <p:cNvSpPr>
                  <a:spLocks noChangeAspect="1"/>
                </p:cNvSpPr>
                <p:nvPr/>
              </p:nvSpPr>
              <p:spPr>
                <a:xfrm>
                  <a:off x="5410200" y="4151356"/>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185" name="TextBox 184"/>
                <p:cNvSpPr txBox="1"/>
                <p:nvPr/>
              </p:nvSpPr>
              <p:spPr>
                <a:xfrm>
                  <a:off x="5029199" y="4072396"/>
                  <a:ext cx="605065" cy="370951"/>
                </a:xfrm>
                <a:prstGeom prst="rect">
                  <a:avLst/>
                </a:prstGeom>
                <a:noFill/>
              </p:spPr>
              <p:txBody>
                <a:bodyPr wrap="none" rtlCol="0">
                  <a:spAutoFit/>
                </a:bodyPr>
                <a:lstStyle/>
                <a:p>
                  <a:r>
                    <a:rPr lang="en-US" sz="1000" b="1" dirty="0">
                      <a:solidFill>
                        <a:schemeClr val="tx2"/>
                      </a:solidFill>
                      <a:latin typeface="Arial" pitchFamily="34" charset="0"/>
                      <a:cs typeface="Arial" pitchFamily="34" charset="0"/>
                    </a:rPr>
                    <a:t>..…</a:t>
                  </a:r>
                </a:p>
              </p:txBody>
            </p:sp>
            <p:pic>
              <p:nvPicPr>
                <p:cNvPr id="186"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4251430" y="4102036"/>
                  <a:ext cx="209920" cy="189148"/>
                </a:xfrm>
                <a:prstGeom prst="rect">
                  <a:avLst/>
                </a:prstGeom>
                <a:noFill/>
                <a:extLst>
                  <a:ext uri="{909E8E84-426E-40DD-AFC4-6F175D3DCCD1}">
                    <a14:hiddenFill xmlns:a14="http://schemas.microsoft.com/office/drawing/2010/main">
                      <a:solidFill>
                        <a:srgbClr val="FFFFFF"/>
                      </a:solidFill>
                    </a14:hiddenFill>
                  </a:ext>
                </a:extLst>
              </p:spPr>
            </p:pic>
            <p:pic>
              <p:nvPicPr>
                <p:cNvPr id="187"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4750699" y="4102036"/>
                  <a:ext cx="209920" cy="189148"/>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5493490" y="4101353"/>
                  <a:ext cx="209920" cy="189148"/>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51" name="Straight Arrow Connector 150"/>
              <p:cNvCxnSpPr/>
              <p:nvPr/>
            </p:nvCxnSpPr>
            <p:spPr>
              <a:xfrm>
                <a:off x="5519974" y="4448248"/>
                <a:ext cx="1226" cy="185708"/>
              </a:xfrm>
              <a:prstGeom prst="straightConnector1">
                <a:avLst/>
              </a:prstGeom>
              <a:ln w="28575">
                <a:solidFill>
                  <a:schemeClr val="tx2"/>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p:nvPr/>
            </p:nvCxnSpPr>
            <p:spPr>
              <a:xfrm>
                <a:off x="4523190" y="4448248"/>
                <a:ext cx="1226" cy="185708"/>
              </a:xfrm>
              <a:prstGeom prst="straightConnector1">
                <a:avLst/>
              </a:prstGeom>
              <a:ln w="28575">
                <a:solidFill>
                  <a:schemeClr val="tx2"/>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p:nvPr/>
            </p:nvCxnSpPr>
            <p:spPr>
              <a:xfrm>
                <a:off x="4960742" y="4448248"/>
                <a:ext cx="1226" cy="185708"/>
              </a:xfrm>
              <a:prstGeom prst="straightConnector1">
                <a:avLst/>
              </a:prstGeom>
              <a:ln w="28575">
                <a:solidFill>
                  <a:schemeClr val="tx2"/>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grpSp>
            <p:nvGrpSpPr>
              <p:cNvPr id="156" name="Group 155"/>
              <p:cNvGrpSpPr/>
              <p:nvPr/>
            </p:nvGrpSpPr>
            <p:grpSpPr>
              <a:xfrm>
                <a:off x="4038600" y="4648200"/>
                <a:ext cx="1828800" cy="379966"/>
                <a:chOff x="4038600" y="4063381"/>
                <a:chExt cx="1828800" cy="379966"/>
              </a:xfrm>
            </p:grpSpPr>
            <p:sp>
              <p:nvSpPr>
                <p:cNvPr id="171" name="Rounded Rectangle 170"/>
                <p:cNvSpPr/>
                <p:nvPr/>
              </p:nvSpPr>
              <p:spPr>
                <a:xfrm>
                  <a:off x="4038600" y="4063381"/>
                  <a:ext cx="1828800" cy="353642"/>
                </a:xfrm>
                <a:prstGeom prst="roundRect">
                  <a:avLst>
                    <a:gd name="adj" fmla="val 14840"/>
                  </a:avLst>
                </a:prstGeom>
                <a:ln w="28575">
                  <a:solidFill>
                    <a:schemeClr val="tx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00" b="1" dirty="0">
                    <a:latin typeface="Aharoni" panose="02010803020104030203" pitchFamily="2" charset="-79"/>
                    <a:cs typeface="Aharoni" panose="02010803020104030203" pitchFamily="2" charset="-79"/>
                  </a:endParaRPr>
                </a:p>
              </p:txBody>
            </p:sp>
            <p:cxnSp>
              <p:nvCxnSpPr>
                <p:cNvPr id="172" name="Straight Arrow Connector 171"/>
                <p:cNvCxnSpPr/>
                <p:nvPr/>
              </p:nvCxnSpPr>
              <p:spPr>
                <a:xfrm>
                  <a:off x="4595349" y="4174482"/>
                  <a:ext cx="719" cy="113905"/>
                </a:xfrm>
                <a:prstGeom prst="straightConnector1">
                  <a:avLst/>
                </a:prstGeom>
                <a:ln w="15875">
                  <a:solidFill>
                    <a:schemeClr val="tx2"/>
                  </a:solidFill>
                  <a:headEnd type="triangle" w="med" len="sm"/>
                  <a:tailEnd type="triangle" w="med" len="sm"/>
                </a:ln>
                <a:scene3d>
                  <a:camera prst="orthographicFront">
                    <a:rot lat="0" lon="0" rev="5400000"/>
                  </a:camera>
                  <a:lightRig rig="threePt" dir="t"/>
                </a:scene3d>
              </p:spPr>
              <p:style>
                <a:lnRef idx="1">
                  <a:schemeClr val="accent1"/>
                </a:lnRef>
                <a:fillRef idx="0">
                  <a:schemeClr val="accent1"/>
                </a:fillRef>
                <a:effectRef idx="0">
                  <a:schemeClr val="accent1"/>
                </a:effectRef>
                <a:fontRef idx="minor">
                  <a:schemeClr val="tx1"/>
                </a:fontRef>
              </p:style>
            </p:cxnSp>
            <p:sp>
              <p:nvSpPr>
                <p:cNvPr id="173" name="Rounded Rectangle 172"/>
                <p:cNvSpPr>
                  <a:spLocks noChangeAspect="1"/>
                </p:cNvSpPr>
                <p:nvPr/>
              </p:nvSpPr>
              <p:spPr>
                <a:xfrm>
                  <a:off x="4168140" y="4152039"/>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174" name="Rounded Rectangle 173"/>
                <p:cNvSpPr>
                  <a:spLocks noChangeAspect="1"/>
                </p:cNvSpPr>
                <p:nvPr/>
              </p:nvSpPr>
              <p:spPr>
                <a:xfrm>
                  <a:off x="4667409" y="4152039"/>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175" name="Rounded Rectangle 174"/>
                <p:cNvSpPr>
                  <a:spLocks noChangeAspect="1"/>
                </p:cNvSpPr>
                <p:nvPr/>
              </p:nvSpPr>
              <p:spPr>
                <a:xfrm>
                  <a:off x="5410200" y="4151356"/>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176" name="TextBox 175"/>
                <p:cNvSpPr txBox="1"/>
                <p:nvPr/>
              </p:nvSpPr>
              <p:spPr>
                <a:xfrm>
                  <a:off x="5029199" y="4072396"/>
                  <a:ext cx="605065" cy="370951"/>
                </a:xfrm>
                <a:prstGeom prst="rect">
                  <a:avLst/>
                </a:prstGeom>
                <a:noFill/>
              </p:spPr>
              <p:txBody>
                <a:bodyPr wrap="none" rtlCol="0">
                  <a:spAutoFit/>
                </a:bodyPr>
                <a:lstStyle/>
                <a:p>
                  <a:r>
                    <a:rPr lang="en-US" sz="1000" b="1" dirty="0">
                      <a:solidFill>
                        <a:schemeClr val="tx2"/>
                      </a:solidFill>
                      <a:latin typeface="Arial" pitchFamily="34" charset="0"/>
                      <a:cs typeface="Arial" pitchFamily="34" charset="0"/>
                    </a:rPr>
                    <a:t>..…</a:t>
                  </a:r>
                </a:p>
              </p:txBody>
            </p:sp>
            <p:pic>
              <p:nvPicPr>
                <p:cNvPr id="177"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4251430" y="4102036"/>
                  <a:ext cx="209920" cy="189148"/>
                </a:xfrm>
                <a:prstGeom prst="rect">
                  <a:avLst/>
                </a:prstGeom>
                <a:noFill/>
                <a:extLst>
                  <a:ext uri="{909E8E84-426E-40DD-AFC4-6F175D3DCCD1}">
                    <a14:hiddenFill xmlns:a14="http://schemas.microsoft.com/office/drawing/2010/main">
                      <a:solidFill>
                        <a:srgbClr val="FFFFFF"/>
                      </a:solidFill>
                    </a14:hiddenFill>
                  </a:ext>
                </a:extLst>
              </p:spPr>
            </p:pic>
            <p:pic>
              <p:nvPicPr>
                <p:cNvPr id="178"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4750699" y="4102036"/>
                  <a:ext cx="209920" cy="189148"/>
                </a:xfrm>
                <a:prstGeom prst="rect">
                  <a:avLst/>
                </a:prstGeom>
                <a:noFill/>
                <a:extLst>
                  <a:ext uri="{909E8E84-426E-40DD-AFC4-6F175D3DCCD1}">
                    <a14:hiddenFill xmlns:a14="http://schemas.microsoft.com/office/drawing/2010/main">
                      <a:solidFill>
                        <a:srgbClr val="FFFFFF"/>
                      </a:solidFill>
                    </a14:hiddenFill>
                  </a:ext>
                </a:extLst>
              </p:spPr>
            </p:pic>
            <p:pic>
              <p:nvPicPr>
                <p:cNvPr id="179"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5493490" y="4101353"/>
                  <a:ext cx="209920" cy="18914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9" name="Group 158"/>
              <p:cNvGrpSpPr/>
              <p:nvPr/>
            </p:nvGrpSpPr>
            <p:grpSpPr>
              <a:xfrm>
                <a:off x="4038600" y="5375814"/>
                <a:ext cx="1828800" cy="379966"/>
                <a:chOff x="4038600" y="4063381"/>
                <a:chExt cx="1828800" cy="379966"/>
              </a:xfrm>
            </p:grpSpPr>
            <p:sp>
              <p:nvSpPr>
                <p:cNvPr id="162" name="Rounded Rectangle 161"/>
                <p:cNvSpPr/>
                <p:nvPr/>
              </p:nvSpPr>
              <p:spPr>
                <a:xfrm>
                  <a:off x="4038600" y="4063381"/>
                  <a:ext cx="1828800" cy="353642"/>
                </a:xfrm>
                <a:prstGeom prst="roundRect">
                  <a:avLst>
                    <a:gd name="adj" fmla="val 14840"/>
                  </a:avLst>
                </a:prstGeom>
                <a:ln w="28575">
                  <a:solidFill>
                    <a:schemeClr val="tx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00" b="1" dirty="0">
                    <a:latin typeface="Aharoni" panose="02010803020104030203" pitchFamily="2" charset="-79"/>
                    <a:cs typeface="Aharoni" panose="02010803020104030203" pitchFamily="2" charset="-79"/>
                  </a:endParaRPr>
                </a:p>
              </p:txBody>
            </p:sp>
            <p:cxnSp>
              <p:nvCxnSpPr>
                <p:cNvPr id="163" name="Straight Arrow Connector 162"/>
                <p:cNvCxnSpPr/>
                <p:nvPr/>
              </p:nvCxnSpPr>
              <p:spPr>
                <a:xfrm>
                  <a:off x="4595349" y="4174482"/>
                  <a:ext cx="719" cy="113905"/>
                </a:xfrm>
                <a:prstGeom prst="straightConnector1">
                  <a:avLst/>
                </a:prstGeom>
                <a:ln w="15875">
                  <a:solidFill>
                    <a:schemeClr val="tx2"/>
                  </a:solidFill>
                  <a:headEnd type="triangle" w="med" len="sm"/>
                  <a:tailEnd type="triangle" w="med" len="sm"/>
                </a:ln>
                <a:scene3d>
                  <a:camera prst="orthographicFront">
                    <a:rot lat="0" lon="0" rev="5400000"/>
                  </a:camera>
                  <a:lightRig rig="threePt" dir="t"/>
                </a:scene3d>
              </p:spPr>
              <p:style>
                <a:lnRef idx="1">
                  <a:schemeClr val="accent1"/>
                </a:lnRef>
                <a:fillRef idx="0">
                  <a:schemeClr val="accent1"/>
                </a:fillRef>
                <a:effectRef idx="0">
                  <a:schemeClr val="accent1"/>
                </a:effectRef>
                <a:fontRef idx="minor">
                  <a:schemeClr val="tx1"/>
                </a:fontRef>
              </p:style>
            </p:cxnSp>
            <p:sp>
              <p:nvSpPr>
                <p:cNvPr id="164" name="Rounded Rectangle 163"/>
                <p:cNvSpPr>
                  <a:spLocks noChangeAspect="1"/>
                </p:cNvSpPr>
                <p:nvPr/>
              </p:nvSpPr>
              <p:spPr>
                <a:xfrm>
                  <a:off x="4168140" y="4152039"/>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165" name="Rounded Rectangle 164"/>
                <p:cNvSpPr>
                  <a:spLocks noChangeAspect="1"/>
                </p:cNvSpPr>
                <p:nvPr/>
              </p:nvSpPr>
              <p:spPr>
                <a:xfrm>
                  <a:off x="4667409" y="4152039"/>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166" name="Rounded Rectangle 165"/>
                <p:cNvSpPr>
                  <a:spLocks noChangeAspect="1"/>
                </p:cNvSpPr>
                <p:nvPr/>
              </p:nvSpPr>
              <p:spPr>
                <a:xfrm>
                  <a:off x="5410200" y="4151356"/>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167" name="TextBox 166"/>
                <p:cNvSpPr txBox="1"/>
                <p:nvPr/>
              </p:nvSpPr>
              <p:spPr>
                <a:xfrm>
                  <a:off x="5029199" y="4072396"/>
                  <a:ext cx="605065" cy="370951"/>
                </a:xfrm>
                <a:prstGeom prst="rect">
                  <a:avLst/>
                </a:prstGeom>
                <a:noFill/>
              </p:spPr>
              <p:txBody>
                <a:bodyPr wrap="none" rtlCol="0">
                  <a:spAutoFit/>
                </a:bodyPr>
                <a:lstStyle/>
                <a:p>
                  <a:r>
                    <a:rPr lang="en-US" sz="1000" b="1" dirty="0">
                      <a:solidFill>
                        <a:schemeClr val="tx2"/>
                      </a:solidFill>
                      <a:latin typeface="Arial" pitchFamily="34" charset="0"/>
                      <a:cs typeface="Arial" pitchFamily="34" charset="0"/>
                    </a:rPr>
                    <a:t>..…</a:t>
                  </a:r>
                </a:p>
              </p:txBody>
            </p:sp>
            <p:pic>
              <p:nvPicPr>
                <p:cNvPr id="168"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4251430" y="4102036"/>
                  <a:ext cx="209920" cy="189148"/>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4750699" y="4102036"/>
                  <a:ext cx="209920" cy="189148"/>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5493490" y="4101353"/>
                  <a:ext cx="209920" cy="189148"/>
                </a:xfrm>
                <a:prstGeom prst="rect">
                  <a:avLst/>
                </a:prstGeom>
                <a:noFill/>
                <a:extLst>
                  <a:ext uri="{909E8E84-426E-40DD-AFC4-6F175D3DCCD1}">
                    <a14:hiddenFill xmlns:a14="http://schemas.microsoft.com/office/drawing/2010/main">
                      <a:solidFill>
                        <a:srgbClr val="FFFFFF"/>
                      </a:solidFill>
                    </a14:hiddenFill>
                  </a:ext>
                </a:extLst>
              </p:spPr>
            </p:pic>
          </p:grpSp>
        </p:grpSp>
      </p:grpSp>
      <p:grpSp>
        <p:nvGrpSpPr>
          <p:cNvPr id="194" name="Group 193"/>
          <p:cNvGrpSpPr/>
          <p:nvPr/>
        </p:nvGrpSpPr>
        <p:grpSpPr>
          <a:xfrm>
            <a:off x="5383542" y="1543527"/>
            <a:ext cx="2269582" cy="3540478"/>
            <a:chOff x="5029200" y="1219200"/>
            <a:chExt cx="3581400" cy="5334000"/>
          </a:xfrm>
        </p:grpSpPr>
        <p:grpSp>
          <p:nvGrpSpPr>
            <p:cNvPr id="195" name="Group 38"/>
            <p:cNvGrpSpPr/>
            <p:nvPr/>
          </p:nvGrpSpPr>
          <p:grpSpPr>
            <a:xfrm>
              <a:off x="5284800" y="1752600"/>
              <a:ext cx="2182800" cy="1382636"/>
              <a:chOff x="-537742" y="2605740"/>
              <a:chExt cx="2603997" cy="1649431"/>
            </a:xfrm>
          </p:grpSpPr>
          <p:sp>
            <p:nvSpPr>
              <p:cNvPr id="246" name="Rectangle 245"/>
              <p:cNvSpPr/>
              <p:nvPr/>
            </p:nvSpPr>
            <p:spPr>
              <a:xfrm>
                <a:off x="-537742" y="3401426"/>
                <a:ext cx="2331286" cy="853745"/>
              </a:xfrm>
              <a:prstGeom prst="rect">
                <a:avLst/>
              </a:prstGeom>
              <a:solidFill>
                <a:schemeClr val="tx2">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cs typeface="Arial" pitchFamily="34" charset="0"/>
                  </a:rPr>
                  <a:t>MATLAB </a:t>
                </a:r>
              </a:p>
              <a:p>
                <a:pPr algn="ctr"/>
                <a:r>
                  <a:rPr lang="en-US" sz="1050" b="1" dirty="0">
                    <a:cs typeface="Arial" pitchFamily="34" charset="0"/>
                  </a:rPr>
                  <a:t>Desktop (Client)</a:t>
                </a:r>
              </a:p>
            </p:txBody>
          </p:sp>
          <p:pic>
            <p:nvPicPr>
              <p:cNvPr id="247" name="Picture 3" descr="C:\Users\nide\AppData\Local\Temp\wze276\L-Membrane_RGB_R.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000"/>
              <a:stretch/>
            </p:blipFill>
            <p:spPr bwMode="auto">
              <a:xfrm>
                <a:off x="748129" y="2605740"/>
                <a:ext cx="1318126" cy="1187685"/>
              </a:xfrm>
              <a:prstGeom prst="rect">
                <a:avLst/>
              </a:prstGeom>
              <a:noFill/>
              <a:extLst>
                <a:ext uri="{909E8E84-426E-40DD-AFC4-6F175D3DCCD1}">
                  <a14:hiddenFill xmlns:a14="http://schemas.microsoft.com/office/drawing/2010/main">
                    <a:solidFill>
                      <a:srgbClr val="FFFFFF"/>
                    </a:solidFill>
                  </a14:hiddenFill>
                </a:ext>
              </a:extLst>
            </p:spPr>
          </p:pic>
        </p:grpSp>
        <p:sp>
          <p:nvSpPr>
            <p:cNvPr id="196" name="Rounded Rectangle 195"/>
            <p:cNvSpPr/>
            <p:nvPr/>
          </p:nvSpPr>
          <p:spPr>
            <a:xfrm>
              <a:off x="5029200" y="1600200"/>
              <a:ext cx="3581400" cy="4953000"/>
            </a:xfrm>
            <a:prstGeom prst="roundRect">
              <a:avLst>
                <a:gd name="adj" fmla="val 8334"/>
              </a:avLst>
            </a:prstGeom>
            <a:noFill/>
            <a:ln>
              <a:solidFill>
                <a:schemeClr val="accent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197" name="Left-Up Arrow 196"/>
            <p:cNvSpPr/>
            <p:nvPr/>
          </p:nvSpPr>
          <p:spPr>
            <a:xfrm flipV="1">
              <a:off x="7391400" y="2667000"/>
              <a:ext cx="838200" cy="838200"/>
            </a:xfrm>
            <a:prstGeom prst="leftUpArrow">
              <a:avLst>
                <a:gd name="adj1" fmla="val 22184"/>
                <a:gd name="adj2" fmla="val 25000"/>
                <a:gd name="adj3" fmla="val 25000"/>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latin typeface="Arial" pitchFamily="34" charset="0"/>
                <a:cs typeface="Arial" pitchFamily="34" charset="0"/>
              </a:endParaRPr>
            </a:p>
          </p:txBody>
        </p:sp>
        <p:sp>
          <p:nvSpPr>
            <p:cNvPr id="198" name="Rounded Rectangle 197"/>
            <p:cNvSpPr/>
            <p:nvPr/>
          </p:nvSpPr>
          <p:spPr>
            <a:xfrm>
              <a:off x="5029200" y="1219200"/>
              <a:ext cx="3581400" cy="381000"/>
            </a:xfrm>
            <a:prstGeom prst="roundRect">
              <a:avLst>
                <a:gd name="adj" fmla="val 23334"/>
              </a:avLst>
            </a:prstGeom>
            <a:solidFill>
              <a:schemeClr val="tx2">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itchFamily="34" charset="0"/>
                  <a:cs typeface="Arial" pitchFamily="34" charset="0"/>
                </a:rPr>
                <a:t>Cluster</a:t>
              </a:r>
            </a:p>
          </p:txBody>
        </p:sp>
        <p:grpSp>
          <p:nvGrpSpPr>
            <p:cNvPr id="199" name="Group 198"/>
            <p:cNvGrpSpPr/>
            <p:nvPr/>
          </p:nvGrpSpPr>
          <p:grpSpPr>
            <a:xfrm>
              <a:off x="6019800" y="3657599"/>
              <a:ext cx="2286000" cy="2743201"/>
              <a:chOff x="3810000" y="3657599"/>
              <a:chExt cx="2286000" cy="2743201"/>
            </a:xfrm>
          </p:grpSpPr>
          <p:sp>
            <p:nvSpPr>
              <p:cNvPr id="200" name="Rectangle 199"/>
              <p:cNvSpPr/>
              <p:nvPr/>
            </p:nvSpPr>
            <p:spPr>
              <a:xfrm>
                <a:off x="3810000" y="3657599"/>
                <a:ext cx="2286000" cy="2743201"/>
              </a:xfrm>
              <a:prstGeom prst="rect">
                <a:avLst/>
              </a:prstGeom>
              <a:solidFill>
                <a:schemeClr val="tx2">
                  <a:lumMod val="60000"/>
                  <a:lumOff val="4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600" b="1" dirty="0">
                  <a:cs typeface="Aharoni" panose="02010803020104030203" pitchFamily="2" charset="-79"/>
                </a:endParaRPr>
              </a:p>
            </p:txBody>
          </p:sp>
          <p:sp>
            <p:nvSpPr>
              <p:cNvPr id="201" name="Rounded Rectangle 200"/>
              <p:cNvSpPr/>
              <p:nvPr/>
            </p:nvSpPr>
            <p:spPr>
              <a:xfrm>
                <a:off x="4559625" y="5936606"/>
                <a:ext cx="884353" cy="311794"/>
              </a:xfrm>
              <a:prstGeom prst="roundRect">
                <a:avLst>
                  <a:gd name="adj" fmla="val 3704"/>
                </a:avLst>
              </a:prstGeom>
              <a:ln w="28575">
                <a:solidFill>
                  <a:schemeClr val="tx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600" b="1" dirty="0">
                    <a:solidFill>
                      <a:schemeClr val="tx2"/>
                    </a:solidFill>
                    <a:latin typeface="Aharoni" panose="02010803020104030203" pitchFamily="2" charset="-79"/>
                    <a:cs typeface="Aharoni" panose="02010803020104030203" pitchFamily="2" charset="-79"/>
                  </a:rPr>
                  <a:t>Scheduler</a:t>
                </a:r>
              </a:p>
            </p:txBody>
          </p:sp>
          <p:sp>
            <p:nvSpPr>
              <p:cNvPr id="202" name="TextBox 201"/>
              <p:cNvSpPr txBox="1"/>
              <p:nvPr/>
            </p:nvSpPr>
            <p:spPr>
              <a:xfrm>
                <a:off x="4831081" y="4228512"/>
                <a:ext cx="493766" cy="370951"/>
              </a:xfrm>
              <a:prstGeom prst="rect">
                <a:avLst/>
              </a:prstGeom>
              <a:noFill/>
            </p:spPr>
            <p:txBody>
              <a:bodyPr wrap="none" rtlCol="0">
                <a:spAutoFit/>
              </a:bodyPr>
              <a:lstStyle/>
              <a:p>
                <a:r>
                  <a:rPr lang="en-US" sz="1000" b="1" dirty="0">
                    <a:solidFill>
                      <a:schemeClr val="tx2"/>
                    </a:solidFill>
                    <a:latin typeface="Arial" pitchFamily="34" charset="0"/>
                    <a:cs typeface="Arial" pitchFamily="34" charset="0"/>
                  </a:rPr>
                  <a:t>…</a:t>
                </a:r>
              </a:p>
            </p:txBody>
          </p:sp>
          <p:grpSp>
            <p:nvGrpSpPr>
              <p:cNvPr id="203" name="Group 202"/>
              <p:cNvGrpSpPr/>
              <p:nvPr/>
            </p:nvGrpSpPr>
            <p:grpSpPr>
              <a:xfrm>
                <a:off x="4284825" y="4851490"/>
                <a:ext cx="1622008" cy="672239"/>
                <a:chOff x="2509523" y="3186406"/>
                <a:chExt cx="1622008" cy="672239"/>
              </a:xfrm>
            </p:grpSpPr>
            <p:sp>
              <p:nvSpPr>
                <p:cNvPr id="243" name="TextBox 36"/>
                <p:cNvSpPr txBox="1"/>
                <p:nvPr/>
              </p:nvSpPr>
              <p:spPr>
                <a:xfrm rot="5400000">
                  <a:off x="2492899" y="3203030"/>
                  <a:ext cx="664621" cy="631374"/>
                </a:xfrm>
                <a:prstGeom prst="rect">
                  <a:avLst/>
                </a:prstGeom>
                <a:noFill/>
              </p:spPr>
              <p:txBody>
                <a:bodyPr wrap="none" rtlCol="0">
                  <a:spAutoFit/>
                </a:bodyPr>
                <a:lstStyle/>
                <a:p>
                  <a:r>
                    <a:rPr lang="en-US" sz="2000" b="1" dirty="0">
                      <a:solidFill>
                        <a:schemeClr val="tx2"/>
                      </a:solidFill>
                      <a:latin typeface="Arial" pitchFamily="34" charset="0"/>
                      <a:cs typeface="Arial" pitchFamily="34" charset="0"/>
                    </a:rPr>
                    <a:t>…</a:t>
                  </a:r>
                </a:p>
              </p:txBody>
            </p:sp>
            <p:sp>
              <p:nvSpPr>
                <p:cNvPr id="244" name="TextBox 243"/>
                <p:cNvSpPr txBox="1"/>
                <p:nvPr/>
              </p:nvSpPr>
              <p:spPr>
                <a:xfrm rot="5400000">
                  <a:off x="2927275" y="3210649"/>
                  <a:ext cx="664619" cy="631374"/>
                </a:xfrm>
                <a:prstGeom prst="rect">
                  <a:avLst/>
                </a:prstGeom>
                <a:noFill/>
              </p:spPr>
              <p:txBody>
                <a:bodyPr wrap="none" rtlCol="0">
                  <a:spAutoFit/>
                </a:bodyPr>
                <a:lstStyle/>
                <a:p>
                  <a:r>
                    <a:rPr lang="en-US" sz="2000" b="1" dirty="0">
                      <a:solidFill>
                        <a:schemeClr val="tx2"/>
                      </a:solidFill>
                      <a:latin typeface="Arial" pitchFamily="34" charset="0"/>
                      <a:cs typeface="Arial" pitchFamily="34" charset="0"/>
                    </a:rPr>
                    <a:t>…</a:t>
                  </a:r>
                </a:p>
              </p:txBody>
            </p:sp>
            <p:sp>
              <p:nvSpPr>
                <p:cNvPr id="245" name="TextBox 244"/>
                <p:cNvSpPr txBox="1"/>
                <p:nvPr/>
              </p:nvSpPr>
              <p:spPr>
                <a:xfrm rot="5400000">
                  <a:off x="3483534" y="3203029"/>
                  <a:ext cx="664620" cy="631374"/>
                </a:xfrm>
                <a:prstGeom prst="rect">
                  <a:avLst/>
                </a:prstGeom>
                <a:noFill/>
              </p:spPr>
              <p:txBody>
                <a:bodyPr wrap="none" rtlCol="0">
                  <a:spAutoFit/>
                </a:bodyPr>
                <a:lstStyle/>
                <a:p>
                  <a:r>
                    <a:rPr lang="en-US" sz="2000" b="1" dirty="0">
                      <a:solidFill>
                        <a:schemeClr val="tx2"/>
                      </a:solidFill>
                      <a:latin typeface="Arial" pitchFamily="34" charset="0"/>
                      <a:cs typeface="Arial" pitchFamily="34" charset="0"/>
                    </a:rPr>
                    <a:t>…</a:t>
                  </a:r>
                </a:p>
              </p:txBody>
            </p:sp>
          </p:grpSp>
          <p:grpSp>
            <p:nvGrpSpPr>
              <p:cNvPr id="204" name="Group 203"/>
              <p:cNvGrpSpPr/>
              <p:nvPr/>
            </p:nvGrpSpPr>
            <p:grpSpPr>
              <a:xfrm>
                <a:off x="4038600" y="4063381"/>
                <a:ext cx="1828800" cy="379966"/>
                <a:chOff x="4038600" y="4063381"/>
                <a:chExt cx="1828800" cy="379966"/>
              </a:xfrm>
            </p:grpSpPr>
            <p:sp>
              <p:nvSpPr>
                <p:cNvPr id="234" name="Rounded Rectangle 233"/>
                <p:cNvSpPr/>
                <p:nvPr/>
              </p:nvSpPr>
              <p:spPr>
                <a:xfrm>
                  <a:off x="4038600" y="4063381"/>
                  <a:ext cx="1828800" cy="353642"/>
                </a:xfrm>
                <a:prstGeom prst="roundRect">
                  <a:avLst>
                    <a:gd name="adj" fmla="val 14840"/>
                  </a:avLst>
                </a:prstGeom>
                <a:ln w="28575">
                  <a:solidFill>
                    <a:schemeClr val="tx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00" b="1" dirty="0">
                    <a:latin typeface="Aharoni" panose="02010803020104030203" pitchFamily="2" charset="-79"/>
                    <a:cs typeface="Aharoni" panose="02010803020104030203" pitchFamily="2" charset="-79"/>
                  </a:endParaRPr>
                </a:p>
              </p:txBody>
            </p:sp>
            <p:cxnSp>
              <p:nvCxnSpPr>
                <p:cNvPr id="235" name="Straight Arrow Connector 234"/>
                <p:cNvCxnSpPr/>
                <p:nvPr/>
              </p:nvCxnSpPr>
              <p:spPr>
                <a:xfrm>
                  <a:off x="4595349" y="4174482"/>
                  <a:ext cx="719" cy="113905"/>
                </a:xfrm>
                <a:prstGeom prst="straightConnector1">
                  <a:avLst/>
                </a:prstGeom>
                <a:ln w="15875">
                  <a:solidFill>
                    <a:schemeClr val="tx2"/>
                  </a:solidFill>
                  <a:headEnd type="triangle" w="med" len="sm"/>
                  <a:tailEnd type="triangle" w="med" len="sm"/>
                </a:ln>
                <a:scene3d>
                  <a:camera prst="orthographicFront">
                    <a:rot lat="0" lon="0" rev="5400000"/>
                  </a:camera>
                  <a:lightRig rig="threePt" dir="t"/>
                </a:scene3d>
              </p:spPr>
              <p:style>
                <a:lnRef idx="1">
                  <a:schemeClr val="accent1"/>
                </a:lnRef>
                <a:fillRef idx="0">
                  <a:schemeClr val="accent1"/>
                </a:fillRef>
                <a:effectRef idx="0">
                  <a:schemeClr val="accent1"/>
                </a:effectRef>
                <a:fontRef idx="minor">
                  <a:schemeClr val="tx1"/>
                </a:fontRef>
              </p:style>
            </p:cxnSp>
            <p:sp>
              <p:nvSpPr>
                <p:cNvPr id="236" name="Rounded Rectangle 235"/>
                <p:cNvSpPr>
                  <a:spLocks noChangeAspect="1"/>
                </p:cNvSpPr>
                <p:nvPr/>
              </p:nvSpPr>
              <p:spPr>
                <a:xfrm>
                  <a:off x="4168140" y="4152039"/>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237" name="Rounded Rectangle 236"/>
                <p:cNvSpPr>
                  <a:spLocks noChangeAspect="1"/>
                </p:cNvSpPr>
                <p:nvPr/>
              </p:nvSpPr>
              <p:spPr>
                <a:xfrm>
                  <a:off x="4667409" y="4152039"/>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238" name="Rounded Rectangle 237"/>
                <p:cNvSpPr>
                  <a:spLocks noChangeAspect="1"/>
                </p:cNvSpPr>
                <p:nvPr/>
              </p:nvSpPr>
              <p:spPr>
                <a:xfrm>
                  <a:off x="5410200" y="4151356"/>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239" name="TextBox 238"/>
                <p:cNvSpPr txBox="1"/>
                <p:nvPr/>
              </p:nvSpPr>
              <p:spPr>
                <a:xfrm>
                  <a:off x="5029199" y="4072396"/>
                  <a:ext cx="605065" cy="370951"/>
                </a:xfrm>
                <a:prstGeom prst="rect">
                  <a:avLst/>
                </a:prstGeom>
                <a:noFill/>
              </p:spPr>
              <p:txBody>
                <a:bodyPr wrap="none" rtlCol="0">
                  <a:spAutoFit/>
                </a:bodyPr>
                <a:lstStyle/>
                <a:p>
                  <a:r>
                    <a:rPr lang="en-US" sz="1000" b="1" dirty="0">
                      <a:solidFill>
                        <a:schemeClr val="tx2"/>
                      </a:solidFill>
                      <a:latin typeface="Arial" pitchFamily="34" charset="0"/>
                      <a:cs typeface="Arial" pitchFamily="34" charset="0"/>
                    </a:rPr>
                    <a:t>..…</a:t>
                  </a:r>
                </a:p>
              </p:txBody>
            </p:sp>
            <p:pic>
              <p:nvPicPr>
                <p:cNvPr id="240"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4251430" y="4102036"/>
                  <a:ext cx="209920" cy="189148"/>
                </a:xfrm>
                <a:prstGeom prst="rect">
                  <a:avLst/>
                </a:prstGeom>
                <a:noFill/>
                <a:extLst>
                  <a:ext uri="{909E8E84-426E-40DD-AFC4-6F175D3DCCD1}">
                    <a14:hiddenFill xmlns:a14="http://schemas.microsoft.com/office/drawing/2010/main">
                      <a:solidFill>
                        <a:srgbClr val="FFFFFF"/>
                      </a:solidFill>
                    </a14:hiddenFill>
                  </a:ext>
                </a:extLst>
              </p:spPr>
            </p:pic>
            <p:pic>
              <p:nvPicPr>
                <p:cNvPr id="241"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4750699" y="4102036"/>
                  <a:ext cx="209920" cy="189148"/>
                </a:xfrm>
                <a:prstGeom prst="rect">
                  <a:avLst/>
                </a:prstGeom>
                <a:noFill/>
                <a:extLst>
                  <a:ext uri="{909E8E84-426E-40DD-AFC4-6F175D3DCCD1}">
                    <a14:hiddenFill xmlns:a14="http://schemas.microsoft.com/office/drawing/2010/main">
                      <a:solidFill>
                        <a:srgbClr val="FFFFFF"/>
                      </a:solidFill>
                    </a14:hiddenFill>
                  </a:ext>
                </a:extLst>
              </p:spPr>
            </p:pic>
            <p:pic>
              <p:nvPicPr>
                <p:cNvPr id="242"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5493490" y="4101353"/>
                  <a:ext cx="209920" cy="189148"/>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05" name="Straight Arrow Connector 204"/>
              <p:cNvCxnSpPr/>
              <p:nvPr/>
            </p:nvCxnSpPr>
            <p:spPr>
              <a:xfrm>
                <a:off x="5519974" y="4448248"/>
                <a:ext cx="1226" cy="185708"/>
              </a:xfrm>
              <a:prstGeom prst="straightConnector1">
                <a:avLst/>
              </a:prstGeom>
              <a:ln w="28575">
                <a:solidFill>
                  <a:schemeClr val="tx2"/>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206" name="Straight Arrow Connector 205"/>
              <p:cNvCxnSpPr/>
              <p:nvPr/>
            </p:nvCxnSpPr>
            <p:spPr>
              <a:xfrm>
                <a:off x="4523190" y="4448248"/>
                <a:ext cx="1226" cy="185708"/>
              </a:xfrm>
              <a:prstGeom prst="straightConnector1">
                <a:avLst/>
              </a:prstGeom>
              <a:ln w="28575">
                <a:solidFill>
                  <a:schemeClr val="tx2"/>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a:off x="4960742" y="4448248"/>
                <a:ext cx="1226" cy="185708"/>
              </a:xfrm>
              <a:prstGeom prst="straightConnector1">
                <a:avLst/>
              </a:prstGeom>
              <a:ln w="28575">
                <a:solidFill>
                  <a:schemeClr val="tx2"/>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grpSp>
            <p:nvGrpSpPr>
              <p:cNvPr id="210" name="Group 209"/>
              <p:cNvGrpSpPr/>
              <p:nvPr/>
            </p:nvGrpSpPr>
            <p:grpSpPr>
              <a:xfrm>
                <a:off x="4038600" y="4648200"/>
                <a:ext cx="1828800" cy="379966"/>
                <a:chOff x="4038600" y="4063381"/>
                <a:chExt cx="1828800" cy="379966"/>
              </a:xfrm>
            </p:grpSpPr>
            <p:sp>
              <p:nvSpPr>
                <p:cNvPr id="225" name="Rounded Rectangle 224"/>
                <p:cNvSpPr/>
                <p:nvPr/>
              </p:nvSpPr>
              <p:spPr>
                <a:xfrm>
                  <a:off x="4038600" y="4063381"/>
                  <a:ext cx="1828800" cy="353642"/>
                </a:xfrm>
                <a:prstGeom prst="roundRect">
                  <a:avLst>
                    <a:gd name="adj" fmla="val 14840"/>
                  </a:avLst>
                </a:prstGeom>
                <a:ln w="28575">
                  <a:solidFill>
                    <a:schemeClr val="tx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00" b="1" dirty="0">
                    <a:latin typeface="Aharoni" panose="02010803020104030203" pitchFamily="2" charset="-79"/>
                    <a:cs typeface="Aharoni" panose="02010803020104030203" pitchFamily="2" charset="-79"/>
                  </a:endParaRPr>
                </a:p>
              </p:txBody>
            </p:sp>
            <p:cxnSp>
              <p:nvCxnSpPr>
                <p:cNvPr id="226" name="Straight Arrow Connector 225"/>
                <p:cNvCxnSpPr/>
                <p:nvPr/>
              </p:nvCxnSpPr>
              <p:spPr>
                <a:xfrm>
                  <a:off x="4595349" y="4174482"/>
                  <a:ext cx="719" cy="113905"/>
                </a:xfrm>
                <a:prstGeom prst="straightConnector1">
                  <a:avLst/>
                </a:prstGeom>
                <a:ln w="15875">
                  <a:solidFill>
                    <a:schemeClr val="tx2"/>
                  </a:solidFill>
                  <a:headEnd type="triangle" w="med" len="sm"/>
                  <a:tailEnd type="triangle" w="med" len="sm"/>
                </a:ln>
                <a:scene3d>
                  <a:camera prst="orthographicFront">
                    <a:rot lat="0" lon="0" rev="5400000"/>
                  </a:camera>
                  <a:lightRig rig="threePt" dir="t"/>
                </a:scene3d>
              </p:spPr>
              <p:style>
                <a:lnRef idx="1">
                  <a:schemeClr val="accent1"/>
                </a:lnRef>
                <a:fillRef idx="0">
                  <a:schemeClr val="accent1"/>
                </a:fillRef>
                <a:effectRef idx="0">
                  <a:schemeClr val="accent1"/>
                </a:effectRef>
                <a:fontRef idx="minor">
                  <a:schemeClr val="tx1"/>
                </a:fontRef>
              </p:style>
            </p:cxnSp>
            <p:sp>
              <p:nvSpPr>
                <p:cNvPr id="227" name="Rounded Rectangle 226"/>
                <p:cNvSpPr>
                  <a:spLocks noChangeAspect="1"/>
                </p:cNvSpPr>
                <p:nvPr/>
              </p:nvSpPr>
              <p:spPr>
                <a:xfrm>
                  <a:off x="4168140" y="4152039"/>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228" name="Rounded Rectangle 227"/>
                <p:cNvSpPr>
                  <a:spLocks noChangeAspect="1"/>
                </p:cNvSpPr>
                <p:nvPr/>
              </p:nvSpPr>
              <p:spPr>
                <a:xfrm>
                  <a:off x="4667409" y="4152039"/>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229" name="Rounded Rectangle 228"/>
                <p:cNvSpPr>
                  <a:spLocks noChangeAspect="1"/>
                </p:cNvSpPr>
                <p:nvPr/>
              </p:nvSpPr>
              <p:spPr>
                <a:xfrm>
                  <a:off x="5410200" y="4151356"/>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230" name="TextBox 229"/>
                <p:cNvSpPr txBox="1"/>
                <p:nvPr/>
              </p:nvSpPr>
              <p:spPr>
                <a:xfrm>
                  <a:off x="5029199" y="4072396"/>
                  <a:ext cx="605065" cy="370951"/>
                </a:xfrm>
                <a:prstGeom prst="rect">
                  <a:avLst/>
                </a:prstGeom>
                <a:noFill/>
              </p:spPr>
              <p:txBody>
                <a:bodyPr wrap="none" rtlCol="0">
                  <a:spAutoFit/>
                </a:bodyPr>
                <a:lstStyle/>
                <a:p>
                  <a:r>
                    <a:rPr lang="en-US" sz="1000" b="1" dirty="0">
                      <a:solidFill>
                        <a:schemeClr val="tx2"/>
                      </a:solidFill>
                      <a:latin typeface="Arial" pitchFamily="34" charset="0"/>
                      <a:cs typeface="Arial" pitchFamily="34" charset="0"/>
                    </a:rPr>
                    <a:t>..…</a:t>
                  </a:r>
                </a:p>
              </p:txBody>
            </p:sp>
            <p:pic>
              <p:nvPicPr>
                <p:cNvPr id="231"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4251430" y="4102036"/>
                  <a:ext cx="209920" cy="189148"/>
                </a:xfrm>
                <a:prstGeom prst="rect">
                  <a:avLst/>
                </a:prstGeom>
                <a:noFill/>
                <a:extLst>
                  <a:ext uri="{909E8E84-426E-40DD-AFC4-6F175D3DCCD1}">
                    <a14:hiddenFill xmlns:a14="http://schemas.microsoft.com/office/drawing/2010/main">
                      <a:solidFill>
                        <a:srgbClr val="FFFFFF"/>
                      </a:solidFill>
                    </a14:hiddenFill>
                  </a:ext>
                </a:extLst>
              </p:spPr>
            </p:pic>
            <p:pic>
              <p:nvPicPr>
                <p:cNvPr id="232"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4750699" y="4102036"/>
                  <a:ext cx="209920" cy="189148"/>
                </a:xfrm>
                <a:prstGeom prst="rect">
                  <a:avLst/>
                </a:prstGeom>
                <a:noFill/>
                <a:extLst>
                  <a:ext uri="{909E8E84-426E-40DD-AFC4-6F175D3DCCD1}">
                    <a14:hiddenFill xmlns:a14="http://schemas.microsoft.com/office/drawing/2010/main">
                      <a:solidFill>
                        <a:srgbClr val="FFFFFF"/>
                      </a:solidFill>
                    </a14:hiddenFill>
                  </a:ext>
                </a:extLst>
              </p:spPr>
            </p:pic>
            <p:pic>
              <p:nvPicPr>
                <p:cNvPr id="233"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5493490" y="4101353"/>
                  <a:ext cx="209920" cy="18914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3" name="Group 212"/>
              <p:cNvGrpSpPr/>
              <p:nvPr/>
            </p:nvGrpSpPr>
            <p:grpSpPr>
              <a:xfrm>
                <a:off x="4038600" y="5375814"/>
                <a:ext cx="1828800" cy="379966"/>
                <a:chOff x="4038600" y="4063381"/>
                <a:chExt cx="1828800" cy="379966"/>
              </a:xfrm>
            </p:grpSpPr>
            <p:sp>
              <p:nvSpPr>
                <p:cNvPr id="216" name="Rounded Rectangle 215"/>
                <p:cNvSpPr/>
                <p:nvPr/>
              </p:nvSpPr>
              <p:spPr>
                <a:xfrm>
                  <a:off x="4038600" y="4063381"/>
                  <a:ext cx="1828800" cy="353642"/>
                </a:xfrm>
                <a:prstGeom prst="roundRect">
                  <a:avLst>
                    <a:gd name="adj" fmla="val 14840"/>
                  </a:avLst>
                </a:prstGeom>
                <a:ln w="28575">
                  <a:solidFill>
                    <a:schemeClr val="tx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00" b="1" dirty="0">
                    <a:latin typeface="Aharoni" panose="02010803020104030203" pitchFamily="2" charset="-79"/>
                    <a:cs typeface="Aharoni" panose="02010803020104030203" pitchFamily="2" charset="-79"/>
                  </a:endParaRPr>
                </a:p>
              </p:txBody>
            </p:sp>
            <p:cxnSp>
              <p:nvCxnSpPr>
                <p:cNvPr id="217" name="Straight Arrow Connector 216"/>
                <p:cNvCxnSpPr/>
                <p:nvPr/>
              </p:nvCxnSpPr>
              <p:spPr>
                <a:xfrm>
                  <a:off x="4595349" y="4174482"/>
                  <a:ext cx="719" cy="113905"/>
                </a:xfrm>
                <a:prstGeom prst="straightConnector1">
                  <a:avLst/>
                </a:prstGeom>
                <a:ln w="15875">
                  <a:solidFill>
                    <a:schemeClr val="tx2"/>
                  </a:solidFill>
                  <a:headEnd type="triangle" w="med" len="sm"/>
                  <a:tailEnd type="triangle" w="med" len="sm"/>
                </a:ln>
                <a:scene3d>
                  <a:camera prst="orthographicFront">
                    <a:rot lat="0" lon="0" rev="5400000"/>
                  </a:camera>
                  <a:lightRig rig="threePt" dir="t"/>
                </a:scene3d>
              </p:spPr>
              <p:style>
                <a:lnRef idx="1">
                  <a:schemeClr val="accent1"/>
                </a:lnRef>
                <a:fillRef idx="0">
                  <a:schemeClr val="accent1"/>
                </a:fillRef>
                <a:effectRef idx="0">
                  <a:schemeClr val="accent1"/>
                </a:effectRef>
                <a:fontRef idx="minor">
                  <a:schemeClr val="tx1"/>
                </a:fontRef>
              </p:style>
            </p:cxnSp>
            <p:sp>
              <p:nvSpPr>
                <p:cNvPr id="218" name="Rounded Rectangle 217"/>
                <p:cNvSpPr>
                  <a:spLocks noChangeAspect="1"/>
                </p:cNvSpPr>
                <p:nvPr/>
              </p:nvSpPr>
              <p:spPr>
                <a:xfrm>
                  <a:off x="4168140" y="4152039"/>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219" name="Rounded Rectangle 218"/>
                <p:cNvSpPr>
                  <a:spLocks noChangeAspect="1"/>
                </p:cNvSpPr>
                <p:nvPr/>
              </p:nvSpPr>
              <p:spPr>
                <a:xfrm>
                  <a:off x="4667409" y="4152039"/>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220" name="Rounded Rectangle 219"/>
                <p:cNvSpPr>
                  <a:spLocks noChangeAspect="1"/>
                </p:cNvSpPr>
                <p:nvPr/>
              </p:nvSpPr>
              <p:spPr>
                <a:xfrm>
                  <a:off x="5410200" y="4151356"/>
                  <a:ext cx="361791" cy="155054"/>
                </a:xfrm>
                <a:prstGeom prst="round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haroni" panose="02010803020104030203" pitchFamily="2" charset="-79"/>
                    <a:cs typeface="Aharoni" panose="02010803020104030203" pitchFamily="2" charset="-79"/>
                  </a:endParaRPr>
                </a:p>
              </p:txBody>
            </p:sp>
            <p:sp>
              <p:nvSpPr>
                <p:cNvPr id="221" name="TextBox 220"/>
                <p:cNvSpPr txBox="1"/>
                <p:nvPr/>
              </p:nvSpPr>
              <p:spPr>
                <a:xfrm>
                  <a:off x="5029199" y="4072396"/>
                  <a:ext cx="605065" cy="370951"/>
                </a:xfrm>
                <a:prstGeom prst="rect">
                  <a:avLst/>
                </a:prstGeom>
                <a:noFill/>
              </p:spPr>
              <p:txBody>
                <a:bodyPr wrap="none" rtlCol="0">
                  <a:spAutoFit/>
                </a:bodyPr>
                <a:lstStyle/>
                <a:p>
                  <a:r>
                    <a:rPr lang="en-US" sz="1000" b="1" dirty="0">
                      <a:solidFill>
                        <a:schemeClr val="tx2"/>
                      </a:solidFill>
                      <a:latin typeface="Arial" pitchFamily="34" charset="0"/>
                      <a:cs typeface="Arial" pitchFamily="34" charset="0"/>
                    </a:rPr>
                    <a:t>..…</a:t>
                  </a:r>
                </a:p>
              </p:txBody>
            </p:sp>
            <p:pic>
              <p:nvPicPr>
                <p:cNvPr id="222"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4251430" y="4102036"/>
                  <a:ext cx="209920" cy="189148"/>
                </a:xfrm>
                <a:prstGeom prst="rect">
                  <a:avLst/>
                </a:prstGeom>
                <a:noFill/>
                <a:extLst>
                  <a:ext uri="{909E8E84-426E-40DD-AFC4-6F175D3DCCD1}">
                    <a14:hiddenFill xmlns:a14="http://schemas.microsoft.com/office/drawing/2010/main">
                      <a:solidFill>
                        <a:srgbClr val="FFFFFF"/>
                      </a:solidFill>
                    </a14:hiddenFill>
                  </a:ext>
                </a:extLst>
              </p:spPr>
            </p:pic>
            <p:pic>
              <p:nvPicPr>
                <p:cNvPr id="223"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4750699" y="4102036"/>
                  <a:ext cx="209920" cy="189148"/>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3" descr="C:\Users\nide\AppData\Local\Temp\wze276\L-Membrane_RGB_R.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5493490" y="4101353"/>
                  <a:ext cx="209920" cy="189148"/>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248" name="Rectangle 247"/>
          <p:cNvSpPr/>
          <p:nvPr/>
        </p:nvSpPr>
        <p:spPr>
          <a:xfrm>
            <a:off x="3124201" y="2344382"/>
            <a:ext cx="1238403" cy="475019"/>
          </a:xfrm>
          <a:prstGeom prst="rect">
            <a:avLst/>
          </a:prstGeom>
          <a:solidFill>
            <a:schemeClr val="tx2">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cs typeface="Arial" pitchFamily="34" charset="0"/>
              </a:rPr>
              <a:t>MATLAB </a:t>
            </a:r>
          </a:p>
          <a:p>
            <a:pPr algn="ctr"/>
            <a:r>
              <a:rPr lang="en-US" sz="1050" b="1" dirty="0">
                <a:cs typeface="Arial" pitchFamily="34" charset="0"/>
              </a:rPr>
              <a:t>Desktop (Client)</a:t>
            </a:r>
          </a:p>
        </p:txBody>
      </p:sp>
      <p:pic>
        <p:nvPicPr>
          <p:cNvPr id="249" name="Picture 3" descr="C:\Users\nide\AppData\Local\Temp\wze276\L-Membrane_RGB_R.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000"/>
          <a:stretch/>
        </p:blipFill>
        <p:spPr bwMode="auto">
          <a:xfrm>
            <a:off x="3807268" y="1901667"/>
            <a:ext cx="700202" cy="660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41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RESTful Web Service Access</a:t>
            </a:r>
            <a:endParaRPr lang="en-US" dirty="0"/>
          </a:p>
        </p:txBody>
      </p:sp>
      <p:sp>
        <p:nvSpPr>
          <p:cNvPr id="4" name="Content Placeholder 3"/>
          <p:cNvSpPr>
            <a:spLocks noGrp="1"/>
          </p:cNvSpPr>
          <p:nvPr>
            <p:ph idx="1"/>
          </p:nvPr>
        </p:nvSpPr>
        <p:spPr>
          <a:xfrm>
            <a:off x="609602" y="1219200"/>
            <a:ext cx="10769600" cy="4648200"/>
          </a:xfrm>
        </p:spPr>
        <p:txBody>
          <a:bodyPr/>
          <a:lstStyle/>
          <a:p>
            <a:pPr marL="0" indent="0">
              <a:buNone/>
            </a:pPr>
            <a:r>
              <a:rPr lang="en-US" dirty="0" smtClean="0"/>
              <a:t>Read historical temperature data </a:t>
            </a:r>
            <a:r>
              <a:rPr lang="en-US" dirty="0"/>
              <a:t>from the World Bank Climate Data </a:t>
            </a:r>
            <a:r>
              <a:rPr lang="en-US" dirty="0" smtClean="0"/>
              <a:t>API</a:t>
            </a:r>
          </a:p>
          <a:p>
            <a:pPr marL="0" indent="0">
              <a:buNone/>
            </a:pPr>
            <a:endParaRPr lang="en-US" dirty="0"/>
          </a:p>
          <a:p>
            <a:pPr marL="0" indent="0">
              <a:buNone/>
            </a:pPr>
            <a:r>
              <a:rPr lang="en-US" sz="1800" dirty="0">
                <a:latin typeface="Courier New" panose="02070309020205020404" pitchFamily="49" charset="0"/>
                <a:cs typeface="Courier New" panose="02070309020205020404" pitchFamily="49" charset="0"/>
              </a:rPr>
              <a:t>&gt;&gt; </a:t>
            </a:r>
            <a:r>
              <a:rPr lang="en-US" sz="1800" dirty="0" err="1">
                <a:latin typeface="Courier New" panose="02070309020205020404" pitchFamily="49" charset="0"/>
                <a:cs typeface="Courier New" panose="02070309020205020404" pitchFamily="49" charset="0"/>
              </a:rPr>
              <a:t>api</a:t>
            </a:r>
            <a:r>
              <a:rPr lang="en-US" sz="1800" dirty="0">
                <a:latin typeface="Courier New" panose="02070309020205020404" pitchFamily="49" charset="0"/>
                <a:cs typeface="Courier New" panose="02070309020205020404" pitchFamily="49" charset="0"/>
              </a:rPr>
              <a:t> = </a:t>
            </a:r>
            <a:r>
              <a:rPr lang="en-US" sz="1800" dirty="0">
                <a:solidFill>
                  <a:srgbClr val="A020F0"/>
                </a:solidFill>
                <a:latin typeface="Courier New" panose="02070309020205020404" pitchFamily="49" charset="0"/>
                <a:cs typeface="Courier New" panose="02070309020205020404" pitchFamily="49" charset="0"/>
              </a:rPr>
              <a:t>'http://climatedataapi.worldbank.org/</a:t>
            </a:r>
            <a:r>
              <a:rPr lang="en-US" sz="1800" dirty="0" err="1">
                <a:solidFill>
                  <a:srgbClr val="A020F0"/>
                </a:solidFill>
                <a:latin typeface="Courier New" panose="02070309020205020404" pitchFamily="49" charset="0"/>
                <a:cs typeface="Courier New" panose="02070309020205020404" pitchFamily="49" charset="0"/>
              </a:rPr>
              <a:t>climateweb</a:t>
            </a:r>
            <a:r>
              <a:rPr lang="en-US" sz="1800" dirty="0">
                <a:solidFill>
                  <a:srgbClr val="A020F0"/>
                </a:solidFill>
                <a:latin typeface="Courier New" panose="02070309020205020404" pitchFamily="49" charset="0"/>
                <a:cs typeface="Courier New" panose="02070309020205020404" pitchFamily="49" charset="0"/>
              </a:rPr>
              <a:t>/rest/v1/'</a:t>
            </a:r>
            <a:r>
              <a:rPr lang="en-US" sz="1800" dirty="0">
                <a:latin typeface="Courier New" panose="02070309020205020404" pitchFamily="49" charset="0"/>
                <a:cs typeface="Courier New" panose="02070309020205020404" pitchFamily="49" charset="0"/>
              </a:rPr>
              <a:t>;</a:t>
            </a:r>
          </a:p>
          <a:p>
            <a:pPr marL="0" indent="0">
              <a:buNone/>
            </a:pPr>
            <a:r>
              <a:rPr lang="en-US" sz="1800" dirty="0">
                <a:latin typeface="Courier New" panose="02070309020205020404" pitchFamily="49" charset="0"/>
                <a:cs typeface="Courier New" panose="02070309020205020404" pitchFamily="49" charset="0"/>
              </a:rPr>
              <a:t>&gt;&gt; url = [</a:t>
            </a:r>
            <a:r>
              <a:rPr lang="en-US" sz="1800" dirty="0" err="1">
                <a:latin typeface="Courier New" panose="02070309020205020404" pitchFamily="49" charset="0"/>
                <a:cs typeface="Courier New" panose="02070309020205020404" pitchFamily="49" charset="0"/>
              </a:rPr>
              <a:t>api</a:t>
            </a:r>
            <a:r>
              <a:rPr lang="en-US" sz="1800" dirty="0">
                <a:latin typeface="Courier New" panose="02070309020205020404" pitchFamily="49" charset="0"/>
                <a:cs typeface="Courier New" panose="02070309020205020404" pitchFamily="49" charset="0"/>
              </a:rPr>
              <a:t> </a:t>
            </a:r>
            <a:r>
              <a:rPr lang="en-US" sz="1800" dirty="0">
                <a:solidFill>
                  <a:srgbClr val="A020F0"/>
                </a:solidFill>
                <a:latin typeface="Courier New" panose="02070309020205020404" pitchFamily="49" charset="0"/>
                <a:cs typeface="Courier New" panose="02070309020205020404" pitchFamily="49" charset="0"/>
              </a:rPr>
              <a:t>'country/cru/</a:t>
            </a:r>
            <a:r>
              <a:rPr lang="en-US" sz="1800" dirty="0" err="1">
                <a:solidFill>
                  <a:srgbClr val="A020F0"/>
                </a:solidFill>
                <a:latin typeface="Courier New" panose="02070309020205020404" pitchFamily="49" charset="0"/>
                <a:cs typeface="Courier New" panose="02070309020205020404" pitchFamily="49" charset="0"/>
              </a:rPr>
              <a:t>tas</a:t>
            </a:r>
            <a:r>
              <a:rPr lang="en-US" sz="1800" dirty="0">
                <a:solidFill>
                  <a:srgbClr val="A020F0"/>
                </a:solidFill>
                <a:latin typeface="Courier New" panose="02070309020205020404" pitchFamily="49" charset="0"/>
                <a:cs typeface="Courier New" panose="02070309020205020404" pitchFamily="49" charset="0"/>
              </a:rPr>
              <a:t>/year/USA'</a:t>
            </a:r>
            <a:r>
              <a:rPr lang="en-US" sz="1800" dirty="0">
                <a:latin typeface="Courier New" panose="02070309020205020404" pitchFamily="49" charset="0"/>
                <a:cs typeface="Courier New" panose="02070309020205020404" pitchFamily="49" charset="0"/>
              </a:rPr>
              <a:t>];</a:t>
            </a:r>
          </a:p>
          <a:p>
            <a:pPr marL="0" indent="0">
              <a:buNone/>
            </a:pPr>
            <a:r>
              <a:rPr lang="en-US" sz="1800" dirty="0">
                <a:latin typeface="Courier New" panose="02070309020205020404" pitchFamily="49" charset="0"/>
                <a:cs typeface="Courier New" panose="02070309020205020404" pitchFamily="49" charset="0"/>
              </a:rPr>
              <a:t>&gt;&gt; S = </a:t>
            </a:r>
            <a:r>
              <a:rPr lang="en-US" sz="1800" dirty="0" err="1">
                <a:latin typeface="Courier New" panose="02070309020205020404" pitchFamily="49" charset="0"/>
                <a:cs typeface="Courier New" panose="02070309020205020404" pitchFamily="49" charset="0"/>
              </a:rPr>
              <a:t>webread</a:t>
            </a:r>
            <a:r>
              <a:rPr lang="en-US" sz="1800" dirty="0">
                <a:latin typeface="Courier New" panose="02070309020205020404" pitchFamily="49" charset="0"/>
                <a:cs typeface="Courier New" panose="02070309020205020404" pitchFamily="49" charset="0"/>
              </a:rPr>
              <a:t>(</a:t>
            </a:r>
            <a:r>
              <a:rPr lang="en-US" sz="1800" dirty="0" err="1">
                <a:latin typeface="Courier New" panose="02070309020205020404" pitchFamily="49" charset="0"/>
                <a:cs typeface="Courier New" panose="02070309020205020404" pitchFamily="49" charset="0"/>
              </a:rPr>
              <a:t>url</a:t>
            </a:r>
            <a:r>
              <a:rPr lang="en-US" sz="1800" dirty="0" smtClean="0">
                <a:latin typeface="Courier New" panose="02070309020205020404" pitchFamily="49" charset="0"/>
                <a:cs typeface="Courier New" panose="02070309020205020404" pitchFamily="49" charset="0"/>
              </a:rPr>
              <a:t>)</a:t>
            </a:r>
          </a:p>
          <a:p>
            <a:pPr marL="0" indent="0">
              <a:buNone/>
            </a:pPr>
            <a:endParaRPr lang="en-US" sz="1800" dirty="0" smtClean="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S = </a:t>
            </a:r>
          </a:p>
          <a:p>
            <a:pPr marL="0" indent="0">
              <a:buNone/>
            </a:pP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112x1 </a:t>
            </a:r>
            <a:r>
              <a:rPr lang="en-US" sz="1400" dirty="0" err="1">
                <a:latin typeface="Courier New" panose="02070309020205020404" pitchFamily="49" charset="0"/>
                <a:cs typeface="Courier New" panose="02070309020205020404" pitchFamily="49" charset="0"/>
              </a:rPr>
              <a:t>struct</a:t>
            </a:r>
            <a:r>
              <a:rPr lang="en-US" sz="1400" dirty="0">
                <a:latin typeface="Courier New" panose="02070309020205020404" pitchFamily="49" charset="0"/>
                <a:cs typeface="Courier New" panose="02070309020205020404" pitchFamily="49" charset="0"/>
              </a:rPr>
              <a:t> array with fields:</a:t>
            </a:r>
          </a:p>
          <a:p>
            <a:pPr marL="0" indent="0">
              <a:buNone/>
            </a:pP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    year</a:t>
            </a:r>
          </a:p>
          <a:p>
            <a:pPr marL="0" indent="0">
              <a:buNone/>
            </a:pPr>
            <a:r>
              <a:rPr lang="en-US" sz="1400" dirty="0">
                <a:latin typeface="Courier New" panose="02070309020205020404" pitchFamily="49" charset="0"/>
                <a:cs typeface="Courier New" panose="02070309020205020404" pitchFamily="49" charset="0"/>
              </a:rPr>
              <a:t>    </a:t>
            </a:r>
            <a:r>
              <a:rPr lang="en-US" sz="1400" dirty="0" smtClean="0">
                <a:latin typeface="Courier New" panose="02070309020205020404" pitchFamily="49" charset="0"/>
                <a:cs typeface="Courier New" panose="02070309020205020404" pitchFamily="49" charset="0"/>
              </a:rPr>
              <a:t>data</a:t>
            </a:r>
          </a:p>
          <a:p>
            <a:pPr marL="0" indent="0">
              <a:buNone/>
            </a:pPr>
            <a:endParaRPr lang="en-US" sz="1400" dirty="0" smtClean="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&gt;&gt; S(1)</a:t>
            </a:r>
          </a:p>
          <a:p>
            <a:pPr marL="0" indent="0">
              <a:buNone/>
            </a:pPr>
            <a:endParaRPr lang="en-US" sz="1400" dirty="0">
              <a:latin typeface="Courier New" panose="02070309020205020404" pitchFamily="49" charset="0"/>
              <a:cs typeface="Courier New" panose="02070309020205020404" pitchFamily="49" charset="0"/>
            </a:endParaRPr>
          </a:p>
          <a:p>
            <a:pPr marL="0" indent="0">
              <a:buNone/>
            </a:pPr>
            <a:r>
              <a:rPr lang="en-US" sz="1400" dirty="0" err="1">
                <a:latin typeface="Courier New" panose="02070309020205020404" pitchFamily="49" charset="0"/>
                <a:cs typeface="Courier New" panose="02070309020205020404" pitchFamily="49" charset="0"/>
              </a:rPr>
              <a:t>ans</a:t>
            </a:r>
            <a:r>
              <a:rPr lang="en-US" sz="1400" dirty="0">
                <a:latin typeface="Courier New" panose="02070309020205020404" pitchFamily="49" charset="0"/>
                <a:cs typeface="Courier New" panose="02070309020205020404" pitchFamily="49" charset="0"/>
              </a:rPr>
              <a:t> = </a:t>
            </a:r>
          </a:p>
          <a:p>
            <a:pPr marL="0" indent="0">
              <a:buNone/>
            </a:pP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    year: 1901</a:t>
            </a:r>
          </a:p>
          <a:p>
            <a:pPr marL="0" indent="0">
              <a:buNone/>
            </a:pPr>
            <a:r>
              <a:rPr lang="en-US" sz="1400" dirty="0">
                <a:latin typeface="Courier New" panose="02070309020205020404" pitchFamily="49" charset="0"/>
                <a:cs typeface="Courier New" panose="02070309020205020404" pitchFamily="49" charset="0"/>
              </a:rPr>
              <a:t>    data: 6.6187</a:t>
            </a:r>
          </a:p>
        </p:txBody>
      </p:sp>
      <p:pic>
        <p:nvPicPr>
          <p:cNvPr id="1028" name="Picture 4" descr="http://www.mathworks.com/help/releases/R2015a/matlab/ref/webread_temp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4402" y="2718652"/>
            <a:ext cx="5511798" cy="4133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02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fade">
                                      <p:cBhvr>
                                        <p:cTn id="10" dur="500"/>
                                        <p:tgtEl>
                                          <p:spTgt spid="4">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500"/>
                                        <p:tgtEl>
                                          <p:spTgt spid="4">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6" end="6"/>
                                            </p:txEl>
                                          </p:spTgt>
                                        </p:tgtEl>
                                        <p:attrNameLst>
                                          <p:attrName>style.visibility</p:attrName>
                                        </p:attrNameLst>
                                      </p:cBhvr>
                                      <p:to>
                                        <p:strVal val="visible"/>
                                      </p:to>
                                    </p:set>
                                    <p:animEffect transition="in" filter="fade">
                                      <p:cBhvr>
                                        <p:cTn id="18" dur="500"/>
                                        <p:tgtEl>
                                          <p:spTgt spid="4">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500"/>
                                        <p:tgtEl>
                                          <p:spTgt spid="4">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
                                            <p:txEl>
                                              <p:pRg st="10" end="10"/>
                                            </p:txEl>
                                          </p:spTgt>
                                        </p:tgtEl>
                                        <p:attrNameLst>
                                          <p:attrName>style.visibility</p:attrName>
                                        </p:attrNameLst>
                                      </p:cBhvr>
                                      <p:to>
                                        <p:strVal val="visible"/>
                                      </p:to>
                                    </p:set>
                                    <p:animEffect transition="in" filter="fade">
                                      <p:cBhvr>
                                        <p:cTn id="24" dur="500"/>
                                        <p:tgtEl>
                                          <p:spTgt spid="4">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
                                            <p:txEl>
                                              <p:pRg st="11" end="11"/>
                                            </p:txEl>
                                          </p:spTgt>
                                        </p:tgtEl>
                                        <p:attrNameLst>
                                          <p:attrName>style.visibility</p:attrName>
                                        </p:attrNameLst>
                                      </p:cBhvr>
                                      <p:to>
                                        <p:strVal val="visible"/>
                                      </p:to>
                                    </p:set>
                                    <p:animEffect transition="in" filter="fade">
                                      <p:cBhvr>
                                        <p:cTn id="27" dur="500"/>
                                        <p:tgtEl>
                                          <p:spTgt spid="4">
                                            <p:txEl>
                                              <p:pRg st="11" end="1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13" end="13"/>
                                            </p:txEl>
                                          </p:spTgt>
                                        </p:tgtEl>
                                        <p:attrNameLst>
                                          <p:attrName>style.visibility</p:attrName>
                                        </p:attrNameLst>
                                      </p:cBhvr>
                                      <p:to>
                                        <p:strVal val="visible"/>
                                      </p:to>
                                    </p:set>
                                    <p:animEffect transition="in" filter="fade">
                                      <p:cBhvr>
                                        <p:cTn id="30" dur="500"/>
                                        <p:tgtEl>
                                          <p:spTgt spid="4">
                                            <p:txEl>
                                              <p:pRg st="13" end="1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15" end="15"/>
                                            </p:txEl>
                                          </p:spTgt>
                                        </p:tgtEl>
                                        <p:attrNameLst>
                                          <p:attrName>style.visibility</p:attrName>
                                        </p:attrNameLst>
                                      </p:cBhvr>
                                      <p:to>
                                        <p:strVal val="visible"/>
                                      </p:to>
                                    </p:set>
                                    <p:animEffect transition="in" filter="fade">
                                      <p:cBhvr>
                                        <p:cTn id="33" dur="500"/>
                                        <p:tgtEl>
                                          <p:spTgt spid="4">
                                            <p:txEl>
                                              <p:pRg st="15" end="15"/>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4">
                                            <p:txEl>
                                              <p:pRg st="17" end="17"/>
                                            </p:txEl>
                                          </p:spTgt>
                                        </p:tgtEl>
                                        <p:attrNameLst>
                                          <p:attrName>style.visibility</p:attrName>
                                        </p:attrNameLst>
                                      </p:cBhvr>
                                      <p:to>
                                        <p:strVal val="visible"/>
                                      </p:to>
                                    </p:set>
                                    <p:animEffect transition="in" filter="fade">
                                      <p:cBhvr>
                                        <p:cTn id="36" dur="500"/>
                                        <p:tgtEl>
                                          <p:spTgt spid="4">
                                            <p:txEl>
                                              <p:pRg st="17" end="17"/>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4">
                                            <p:txEl>
                                              <p:pRg st="18" end="18"/>
                                            </p:txEl>
                                          </p:spTgt>
                                        </p:tgtEl>
                                        <p:attrNameLst>
                                          <p:attrName>style.visibility</p:attrName>
                                        </p:attrNameLst>
                                      </p:cBhvr>
                                      <p:to>
                                        <p:strVal val="visible"/>
                                      </p:to>
                                    </p:set>
                                    <p:animEffect transition="in" filter="fade">
                                      <p:cBhvr>
                                        <p:cTn id="39" dur="500"/>
                                        <p:tgtEl>
                                          <p:spTgt spid="4">
                                            <p:txEl>
                                              <p:pRg st="18" end="1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 and Save Lunar South Pole Color-coded Topography</a:t>
            </a:r>
            <a:br>
              <a:rPr lang="en-US" dirty="0" smtClean="0"/>
            </a:br>
            <a:endParaRPr lang="en-US" dirty="0"/>
          </a:p>
        </p:txBody>
      </p:sp>
      <p:sp>
        <p:nvSpPr>
          <p:cNvPr id="3" name="Content Placeholder 2"/>
          <p:cNvSpPr>
            <a:spLocks noGrp="1"/>
          </p:cNvSpPr>
          <p:nvPr>
            <p:ph idx="1"/>
          </p:nvPr>
        </p:nvSpPr>
        <p:spPr/>
        <p:txBody>
          <a:bodyPr/>
          <a:lstStyle/>
          <a:p>
            <a:pPr marL="0" indent="0">
              <a:buNone/>
            </a:pPr>
            <a:r>
              <a:rPr lang="en-US" sz="2000" dirty="0">
                <a:latin typeface="Courier New" panose="02070309020205020404" pitchFamily="49" charset="0"/>
                <a:cs typeface="Courier New" panose="02070309020205020404" pitchFamily="49" charset="0"/>
              </a:rPr>
              <a:t>&gt;&gt; url = </a:t>
            </a:r>
            <a:r>
              <a:rPr lang="en-US" sz="2000" dirty="0">
                <a:solidFill>
                  <a:srgbClr val="A020F0"/>
                </a:solidFill>
                <a:latin typeface="Courier New" panose="02070309020205020404" pitchFamily="49" charset="0"/>
                <a:cs typeface="Courier New" panose="02070309020205020404" pitchFamily="49" charset="0"/>
              </a:rPr>
              <a:t>'http://planetarynames.wr.usgs.gov/images/moon_sp.jpg'</a:t>
            </a:r>
            <a:r>
              <a:rPr lang="en-US" sz="2000" dirty="0" smtClean="0">
                <a:latin typeface="Courier New" panose="02070309020205020404" pitchFamily="49" charset="0"/>
                <a:cs typeface="Courier New" panose="02070309020205020404" pitchFamily="49" charset="0"/>
              </a:rPr>
              <a:t>;</a:t>
            </a:r>
          </a:p>
          <a:p>
            <a:pPr marL="0" indent="0">
              <a:buNone/>
            </a:pPr>
            <a:r>
              <a:rPr lang="en-US" sz="2000" dirty="0" smtClean="0">
                <a:latin typeface="Courier New" panose="02070309020205020404" pitchFamily="49" charset="0"/>
                <a:cs typeface="Courier New" panose="02070309020205020404" pitchFamily="49" charset="0"/>
              </a:rPr>
              <a:t>&gt;&gt; data = </a:t>
            </a:r>
            <a:r>
              <a:rPr lang="en-US" sz="2000" dirty="0" err="1" smtClean="0">
                <a:latin typeface="Courier New" panose="02070309020205020404" pitchFamily="49" charset="0"/>
                <a:cs typeface="Courier New" panose="02070309020205020404" pitchFamily="49" charset="0"/>
              </a:rPr>
              <a:t>webread</a:t>
            </a:r>
            <a:r>
              <a:rPr lang="en-US" sz="2000" dirty="0" smtClean="0">
                <a:latin typeface="Courier New" panose="02070309020205020404" pitchFamily="49" charset="0"/>
                <a:cs typeface="Courier New" panose="02070309020205020404" pitchFamily="49" charset="0"/>
              </a:rPr>
              <a:t>(</a:t>
            </a:r>
            <a:r>
              <a:rPr lang="en-US" sz="2000" dirty="0" err="1" smtClean="0">
                <a:latin typeface="Courier New" panose="02070309020205020404" pitchFamily="49" charset="0"/>
                <a:cs typeface="Courier New" panose="02070309020205020404" pitchFamily="49" charset="0"/>
              </a:rPr>
              <a:t>url</a:t>
            </a:r>
            <a:r>
              <a:rPr lang="en-US" sz="2000" dirty="0" smtClean="0">
                <a:latin typeface="Courier New" panose="02070309020205020404" pitchFamily="49" charset="0"/>
                <a:cs typeface="Courier New" panose="02070309020205020404" pitchFamily="49" charset="0"/>
              </a:rPr>
              <a:t>);</a:t>
            </a:r>
          </a:p>
          <a:p>
            <a:pPr marL="0" indent="0">
              <a:buNone/>
            </a:pPr>
            <a:r>
              <a:rPr lang="en-US" sz="2000" dirty="0" smtClean="0">
                <a:latin typeface="Courier New" panose="02070309020205020404" pitchFamily="49" charset="0"/>
                <a:cs typeface="Courier New" panose="02070309020205020404" pitchFamily="49" charset="0"/>
              </a:rPr>
              <a:t>&gt;&gt; </a:t>
            </a:r>
            <a:r>
              <a:rPr lang="en-US" sz="2000" dirty="0" err="1">
                <a:latin typeface="Courier New" panose="02070309020205020404" pitchFamily="49" charset="0"/>
                <a:cs typeface="Courier New" panose="02070309020205020404" pitchFamily="49" charset="0"/>
              </a:rPr>
              <a:t>imshow</a:t>
            </a:r>
            <a:r>
              <a:rPr lang="en-US" sz="2000" dirty="0">
                <a:latin typeface="Courier New" panose="02070309020205020404" pitchFamily="49" charset="0"/>
                <a:cs typeface="Courier New" panose="02070309020205020404" pitchFamily="49" charset="0"/>
              </a:rPr>
              <a:t>(data</a:t>
            </a:r>
            <a:r>
              <a:rPr lang="en-US" sz="2000" dirty="0" smtClean="0">
                <a:latin typeface="Courier New" panose="02070309020205020404" pitchFamily="49" charset="0"/>
                <a:cs typeface="Courier New" panose="02070309020205020404" pitchFamily="49" charset="0"/>
              </a:rPr>
              <a:t>)</a:t>
            </a:r>
          </a:p>
          <a:p>
            <a:pPr marL="0" indent="0">
              <a:buNone/>
            </a:pPr>
            <a:endParaRPr lang="en-US" sz="2000" b="1" dirty="0" smtClean="0">
              <a:latin typeface="Courier New" panose="02070309020205020404" pitchFamily="49" charset="0"/>
              <a:cs typeface="Courier New" panose="02070309020205020404" pitchFamily="49" charset="0"/>
            </a:endParaRPr>
          </a:p>
          <a:p>
            <a:pPr marL="0" indent="0">
              <a:buNone/>
            </a:pPr>
            <a:r>
              <a:rPr lang="en-US" sz="2000" dirty="0">
                <a:latin typeface="Courier New" panose="02070309020205020404" pitchFamily="49" charset="0"/>
                <a:cs typeface="Courier New" panose="02070309020205020404" pitchFamily="49" charset="0"/>
              </a:rPr>
              <a:t>&gt;&gt; filename = </a:t>
            </a:r>
            <a:r>
              <a:rPr lang="en-US" sz="2000" dirty="0">
                <a:solidFill>
                  <a:srgbClr val="A020F0"/>
                </a:solidFill>
                <a:latin typeface="Courier New" panose="02070309020205020404" pitchFamily="49" charset="0"/>
                <a:cs typeface="Courier New" panose="02070309020205020404" pitchFamily="49" charset="0"/>
              </a:rPr>
              <a:t>'lunarSouthPole.jpg'</a:t>
            </a:r>
          </a:p>
          <a:p>
            <a:pPr marL="0" indent="0">
              <a:buNone/>
            </a:pPr>
            <a:r>
              <a:rPr lang="en-US" sz="2000" dirty="0" smtClean="0">
                <a:latin typeface="Courier New" panose="02070309020205020404" pitchFamily="49" charset="0"/>
                <a:cs typeface="Courier New" panose="02070309020205020404" pitchFamily="49" charset="0"/>
              </a:rPr>
              <a:t>&gt;&gt; options = </a:t>
            </a:r>
            <a:r>
              <a:rPr lang="en-US" sz="2000" dirty="0" err="1" smtClean="0">
                <a:latin typeface="Courier New" panose="02070309020205020404" pitchFamily="49" charset="0"/>
                <a:cs typeface="Courier New" panose="02070309020205020404" pitchFamily="49" charset="0"/>
              </a:rPr>
              <a:t>weboptions</a:t>
            </a:r>
            <a:endParaRPr lang="en-US" sz="2000" dirty="0" smtClean="0">
              <a:latin typeface="Courier New" panose="02070309020205020404" pitchFamily="49" charset="0"/>
              <a:cs typeface="Courier New" panose="02070309020205020404" pitchFamily="49" charset="0"/>
            </a:endParaRPr>
          </a:p>
          <a:p>
            <a:pPr marL="0" indent="0">
              <a:buNone/>
            </a:pPr>
            <a:r>
              <a:rPr lang="en-US" sz="2000" dirty="0" smtClean="0">
                <a:latin typeface="Courier New" panose="02070309020205020404" pitchFamily="49" charset="0"/>
                <a:cs typeface="Courier New" panose="02070309020205020404" pitchFamily="49" charset="0"/>
              </a:rPr>
              <a:t>&gt;&gt; </a:t>
            </a:r>
            <a:r>
              <a:rPr lang="en-US" sz="2000" dirty="0" err="1">
                <a:latin typeface="Courier New" panose="02070309020205020404" pitchFamily="49" charset="0"/>
                <a:cs typeface="Courier New" panose="02070309020205020404" pitchFamily="49" charset="0"/>
              </a:rPr>
              <a:t>options.Timeout</a:t>
            </a:r>
            <a:r>
              <a:rPr lang="en-US" sz="2000" dirty="0">
                <a:latin typeface="Courier New" panose="02070309020205020404" pitchFamily="49" charset="0"/>
                <a:cs typeface="Courier New" panose="02070309020205020404" pitchFamily="49" charset="0"/>
              </a:rPr>
              <a:t> = 10;</a:t>
            </a:r>
          </a:p>
          <a:p>
            <a:pPr marL="0" indent="0">
              <a:buNone/>
            </a:pPr>
            <a:r>
              <a:rPr lang="en-US" sz="2000" dirty="0">
                <a:latin typeface="Courier New" panose="02070309020205020404" pitchFamily="49" charset="0"/>
                <a:cs typeface="Courier New" panose="02070309020205020404" pitchFamily="49" charset="0"/>
              </a:rPr>
              <a:t>&gt;&gt; </a:t>
            </a:r>
            <a:r>
              <a:rPr lang="en-US" sz="2000" dirty="0" err="1">
                <a:latin typeface="Courier New" panose="02070309020205020404" pitchFamily="49" charset="0"/>
                <a:cs typeface="Courier New" panose="02070309020205020404" pitchFamily="49" charset="0"/>
              </a:rPr>
              <a:t>options.ContentType</a:t>
            </a:r>
            <a:r>
              <a:rPr lang="en-US" sz="2000" dirty="0">
                <a:latin typeface="Courier New" panose="02070309020205020404" pitchFamily="49" charset="0"/>
                <a:cs typeface="Courier New" panose="02070309020205020404" pitchFamily="49" charset="0"/>
              </a:rPr>
              <a:t> = </a:t>
            </a:r>
            <a:r>
              <a:rPr lang="en-US" sz="2000" dirty="0">
                <a:solidFill>
                  <a:srgbClr val="A020F0"/>
                </a:solidFill>
                <a:latin typeface="Courier New" panose="02070309020205020404" pitchFamily="49" charset="0"/>
                <a:cs typeface="Courier New" panose="02070309020205020404" pitchFamily="49" charset="0"/>
              </a:rPr>
              <a:t>'image'</a:t>
            </a:r>
            <a:r>
              <a:rPr lang="en-US" sz="2000" dirty="0">
                <a:latin typeface="Courier New" panose="02070309020205020404" pitchFamily="49" charset="0"/>
                <a:cs typeface="Courier New" panose="02070309020205020404" pitchFamily="49" charset="0"/>
              </a:rPr>
              <a:t>;</a:t>
            </a:r>
          </a:p>
          <a:p>
            <a:pPr marL="0" indent="0">
              <a:buNone/>
            </a:pPr>
            <a:r>
              <a:rPr lang="en-US" sz="2000" dirty="0">
                <a:latin typeface="Courier New" panose="02070309020205020404" pitchFamily="49" charset="0"/>
                <a:cs typeface="Courier New" panose="02070309020205020404" pitchFamily="49" charset="0"/>
              </a:rPr>
              <a:t>&gt;&gt; </a:t>
            </a:r>
            <a:r>
              <a:rPr lang="en-US" sz="2000" dirty="0" err="1">
                <a:latin typeface="Courier New" panose="02070309020205020404" pitchFamily="49" charset="0"/>
                <a:cs typeface="Courier New" panose="02070309020205020404" pitchFamily="49" charset="0"/>
              </a:rPr>
              <a:t>outFile</a:t>
            </a:r>
            <a:r>
              <a:rPr lang="en-US" sz="2000" dirty="0">
                <a:latin typeface="Courier New" panose="02070309020205020404" pitchFamily="49" charset="0"/>
                <a:cs typeface="Courier New" panose="02070309020205020404" pitchFamily="49" charset="0"/>
              </a:rPr>
              <a:t> = </a:t>
            </a:r>
            <a:r>
              <a:rPr lang="en-US" sz="2000" dirty="0" err="1">
                <a:latin typeface="Courier New" panose="02070309020205020404" pitchFamily="49" charset="0"/>
                <a:cs typeface="Courier New" panose="02070309020205020404" pitchFamily="49" charset="0"/>
              </a:rPr>
              <a:t>websave</a:t>
            </a:r>
            <a:r>
              <a:rPr lang="en-US" sz="2000" dirty="0">
                <a:latin typeface="Courier New" panose="02070309020205020404" pitchFamily="49" charset="0"/>
                <a:cs typeface="Courier New" panose="02070309020205020404" pitchFamily="49" charset="0"/>
              </a:rPr>
              <a:t>(</a:t>
            </a:r>
            <a:r>
              <a:rPr lang="en-US" sz="2000" dirty="0" err="1">
                <a:latin typeface="Courier New" panose="02070309020205020404" pitchFamily="49" charset="0"/>
                <a:cs typeface="Courier New" panose="02070309020205020404" pitchFamily="49" charset="0"/>
              </a:rPr>
              <a:t>filename,url,options</a:t>
            </a:r>
            <a:r>
              <a:rPr lang="en-US" sz="2000" dirty="0" smtClean="0">
                <a:latin typeface="Courier New" panose="02070309020205020404" pitchFamily="49" charset="0"/>
                <a:cs typeface="Courier New" panose="02070309020205020404" pitchFamily="49" charset="0"/>
              </a:rPr>
              <a:t>)</a:t>
            </a:r>
          </a:p>
          <a:p>
            <a:pPr marL="0" indent="0">
              <a:buNone/>
            </a:pPr>
            <a:endParaRPr lang="en-US" sz="2000" dirty="0" smtClean="0">
              <a:latin typeface="Courier New" panose="02070309020205020404" pitchFamily="49" charset="0"/>
              <a:cs typeface="Courier New" panose="02070309020205020404" pitchFamily="49" charset="0"/>
            </a:endParaRPr>
          </a:p>
          <a:p>
            <a:pPr marL="0" indent="0">
              <a:buNone/>
            </a:pPr>
            <a:r>
              <a:rPr lang="en-US" sz="2000" dirty="0" err="1">
                <a:latin typeface="Courier New" panose="02070309020205020404" pitchFamily="49" charset="0"/>
                <a:cs typeface="Courier New" panose="02070309020205020404" pitchFamily="49" charset="0"/>
              </a:rPr>
              <a:t>outFile</a:t>
            </a:r>
            <a:r>
              <a:rPr lang="en-US" sz="2000" dirty="0">
                <a:latin typeface="Courier New" panose="02070309020205020404" pitchFamily="49" charset="0"/>
                <a:cs typeface="Courier New" panose="02070309020205020404" pitchFamily="49" charset="0"/>
              </a:rPr>
              <a:t> =</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sz="2000" dirty="0" smtClean="0">
                <a:latin typeface="Courier New" panose="02070309020205020404" pitchFamily="49" charset="0"/>
                <a:cs typeface="Courier New" panose="02070309020205020404" pitchFamily="49" charset="0"/>
              </a:rPr>
              <a:t>c:\Libraries\Documents\lunarSouthPole.jpg</a:t>
            </a:r>
            <a:endParaRPr lang="en-US" sz="2000" dirty="0">
              <a:latin typeface="Courier New" panose="02070309020205020404" pitchFamily="49" charset="0"/>
              <a:cs typeface="Courier New" panose="02070309020205020404" pitchFamily="49"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2133600"/>
            <a:ext cx="3657600" cy="3745483"/>
          </a:xfrm>
          <a:prstGeom prst="rect">
            <a:avLst/>
          </a:prstGeom>
        </p:spPr>
      </p:pic>
    </p:spTree>
    <p:extLst>
      <p:ext uri="{BB962C8B-B14F-4D97-AF65-F5344CB8AC3E}">
        <p14:creationId xmlns:p14="http://schemas.microsoft.com/office/powerpoint/2010/main" val="707401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fade">
                                      <p:cBhvr>
                                        <p:cTn id="38" dur="500"/>
                                        <p:tgtEl>
                                          <p:spTgt spid="3">
                                            <p:txEl>
                                              <p:pRg st="10" end="1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fade">
                                      <p:cBhvr>
                                        <p:cTn id="4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  Webread meets HDF Server</a:t>
            </a:r>
            <a:endParaRPr lang="en-US" dirty="0"/>
          </a:p>
        </p:txBody>
      </p:sp>
      <p:sp>
        <p:nvSpPr>
          <p:cNvPr id="3" name="Content Placeholder 2"/>
          <p:cNvSpPr>
            <a:spLocks noGrp="1"/>
          </p:cNvSpPr>
          <p:nvPr>
            <p:ph idx="1"/>
          </p:nvPr>
        </p:nvSpPr>
        <p:spPr>
          <a:xfrm>
            <a:off x="508000" y="1066800"/>
            <a:ext cx="10769600" cy="4648200"/>
          </a:xfrm>
        </p:spPr>
        <p:txBody>
          <a:bodyPr/>
          <a:lstStyle/>
          <a:p>
            <a:r>
              <a:rPr lang="en-US" dirty="0" smtClean="0"/>
              <a:t>HDF Server:  A RESTful API providing remote access to HDF5 data</a:t>
            </a:r>
          </a:p>
          <a:p>
            <a:r>
              <a:rPr lang="en-US" dirty="0" smtClean="0"/>
              <a:t>Responses are JSON formatted text</a:t>
            </a:r>
            <a:endParaRPr lang="en-US" dirty="0"/>
          </a:p>
          <a:p>
            <a:r>
              <a:rPr lang="en-US" b="1" dirty="0" smtClean="0">
                <a:solidFill>
                  <a:schemeClr val="tx2"/>
                </a:solidFill>
                <a:latin typeface="Courier New" panose="02070309020205020404" pitchFamily="49" charset="0"/>
                <a:cs typeface="Courier New" panose="02070309020205020404" pitchFamily="49" charset="0"/>
              </a:rPr>
              <a:t>webread</a:t>
            </a:r>
            <a:r>
              <a:rPr lang="en-US" dirty="0" smtClean="0"/>
              <a:t> with </a:t>
            </a:r>
            <a:r>
              <a:rPr lang="en-US" b="1" dirty="0" err="1" smtClean="0">
                <a:solidFill>
                  <a:schemeClr val="tx2"/>
                </a:solidFill>
                <a:latin typeface="Courier New" panose="02070309020205020404" pitchFamily="49" charset="0"/>
                <a:cs typeface="Courier New" panose="02070309020205020404" pitchFamily="49" charset="0"/>
              </a:rPr>
              <a:t>weboptions</a:t>
            </a:r>
            <a:r>
              <a:rPr lang="en-US" dirty="0" smtClean="0"/>
              <a:t> provide data access</a:t>
            </a:r>
          </a:p>
          <a:p>
            <a:endParaRPr lang="en-US" sz="2000" dirty="0"/>
          </a:p>
          <a:p>
            <a:r>
              <a:rPr lang="en-US" sz="2000" dirty="0" smtClean="0"/>
              <a:t>Example: Coral Reef Temperature Anomaly Database (</a:t>
            </a:r>
            <a:r>
              <a:rPr lang="en-US" sz="2000" dirty="0" err="1" smtClean="0"/>
              <a:t>CoRTAD</a:t>
            </a:r>
            <a:r>
              <a:rPr lang="en-US" sz="2000" dirty="0" smtClean="0"/>
              <a:t>)</a:t>
            </a:r>
          </a:p>
          <a:p>
            <a:r>
              <a:rPr lang="en-US" sz="2000" dirty="0" smtClean="0"/>
              <a:t>Version 3 </a:t>
            </a:r>
            <a:r>
              <a:rPr lang="en-US" sz="2000" dirty="0" err="1" smtClean="0"/>
              <a:t>CoRTAD</a:t>
            </a:r>
            <a:r>
              <a:rPr lang="en-US" sz="2000" dirty="0" smtClean="0"/>
              <a:t> products in HDF5 format</a:t>
            </a:r>
          </a:p>
          <a:p>
            <a:r>
              <a:rPr lang="en-US" sz="2000" dirty="0" smtClean="0"/>
              <a:t>1.8G dataset</a:t>
            </a:r>
          </a:p>
          <a:p>
            <a:r>
              <a:rPr lang="en-US" sz="2000" dirty="0" smtClean="0"/>
              <a:t>Running h5serv locally</a:t>
            </a:r>
          </a:p>
          <a:p>
            <a:endParaRPr lang="en-US" sz="2000" dirty="0" smtClean="0"/>
          </a:p>
          <a:p>
            <a:pPr marL="0" indent="0">
              <a:buNone/>
            </a:pPr>
            <a:r>
              <a:rPr lang="en-US" sz="1200" dirty="0">
                <a:latin typeface="Courier New" panose="02070309020205020404" pitchFamily="49" charset="0"/>
                <a:cs typeface="Courier New" panose="02070309020205020404" pitchFamily="49" charset="0"/>
              </a:rPr>
              <a:t>&gt;&gt; options = </a:t>
            </a:r>
            <a:r>
              <a:rPr lang="en-US" sz="1200" dirty="0" err="1">
                <a:latin typeface="Courier New" panose="02070309020205020404" pitchFamily="49" charset="0"/>
                <a:cs typeface="Courier New" panose="02070309020205020404" pitchFamily="49" charset="0"/>
              </a:rPr>
              <a:t>weboptions</a:t>
            </a:r>
            <a:r>
              <a:rPr lang="en-US" sz="1200" dirty="0">
                <a:latin typeface="Courier New" panose="02070309020205020404" pitchFamily="49" charset="0"/>
                <a:cs typeface="Courier New" panose="02070309020205020404" pitchFamily="49" charset="0"/>
              </a:rPr>
              <a:t>(</a:t>
            </a:r>
            <a:r>
              <a:rPr lang="en-US" sz="1200" dirty="0">
                <a:solidFill>
                  <a:srgbClr val="A020F0"/>
                </a:solidFill>
                <a:latin typeface="Courier New" panose="02070309020205020404" pitchFamily="49" charset="0"/>
                <a:cs typeface="Courier New" panose="02070309020205020404" pitchFamily="49" charset="0"/>
              </a:rPr>
              <a:t>'RequestMethod'</a:t>
            </a:r>
            <a:r>
              <a:rPr lang="en-US" sz="1200" dirty="0">
                <a:latin typeface="Courier New" panose="02070309020205020404" pitchFamily="49" charset="0"/>
                <a:cs typeface="Courier New" panose="02070309020205020404" pitchFamily="49" charset="0"/>
              </a:rPr>
              <a:t>,</a:t>
            </a:r>
            <a:r>
              <a:rPr lang="en-US" sz="1200" dirty="0">
                <a:solidFill>
                  <a:srgbClr val="A020F0"/>
                </a:solidFill>
                <a:latin typeface="Courier New" panose="02070309020205020404" pitchFamily="49" charset="0"/>
                <a:cs typeface="Courier New" panose="02070309020205020404" pitchFamily="49" charset="0"/>
              </a:rPr>
              <a:t>'get'</a:t>
            </a:r>
            <a:r>
              <a:rPr lang="en-US" sz="1200" dirty="0">
                <a:latin typeface="Courier New" panose="02070309020205020404" pitchFamily="49" charset="0"/>
                <a:cs typeface="Courier New" panose="02070309020205020404" pitchFamily="49" charset="0"/>
              </a:rPr>
              <a:t>,</a:t>
            </a:r>
            <a:r>
              <a:rPr lang="en-US" sz="1200" dirty="0">
                <a:solidFill>
                  <a:srgbClr val="A020F0"/>
                </a:solidFill>
                <a:latin typeface="Courier New" panose="02070309020205020404" pitchFamily="49" charset="0"/>
                <a:cs typeface="Courier New" panose="02070309020205020404" pitchFamily="49" charset="0"/>
              </a:rPr>
              <a:t>'KeyName'</a:t>
            </a:r>
            <a:r>
              <a:rPr lang="en-US" sz="1200" dirty="0">
                <a:latin typeface="Courier New" panose="02070309020205020404" pitchFamily="49" charset="0"/>
                <a:cs typeface="Courier New" panose="02070309020205020404" pitchFamily="49" charset="0"/>
              </a:rPr>
              <a:t>,</a:t>
            </a:r>
            <a:r>
              <a:rPr lang="en-US" sz="1200" dirty="0">
                <a:solidFill>
                  <a:srgbClr val="A020F0"/>
                </a:solidFill>
                <a:latin typeface="Courier New" panose="02070309020205020404" pitchFamily="49" charset="0"/>
                <a:cs typeface="Courier New" panose="02070309020205020404" pitchFamily="49" charset="0"/>
              </a:rPr>
              <a:t>'host'</a:t>
            </a:r>
            <a:r>
              <a:rPr lang="en-US" sz="1200" dirty="0">
                <a:latin typeface="Courier New" panose="02070309020205020404" pitchFamily="49" charset="0"/>
                <a:cs typeface="Courier New" panose="02070309020205020404" pitchFamily="49" charset="0"/>
              </a:rPr>
              <a:t>,</a:t>
            </a:r>
            <a:r>
              <a:rPr lang="en-US" sz="1200" dirty="0">
                <a:solidFill>
                  <a:srgbClr val="A020F0"/>
                </a:solidFill>
                <a:latin typeface="Courier New" panose="02070309020205020404" pitchFamily="49" charset="0"/>
                <a:cs typeface="Courier New" panose="02070309020205020404" pitchFamily="49" charset="0"/>
              </a:rPr>
              <a:t>'KeyValue'</a:t>
            </a:r>
            <a:r>
              <a:rPr lang="en-US" sz="1200" dirty="0">
                <a:latin typeface="Courier New" panose="02070309020205020404" pitchFamily="49" charset="0"/>
                <a:cs typeface="Courier New" panose="02070309020205020404" pitchFamily="49" charset="0"/>
              </a:rPr>
              <a:t>,</a:t>
            </a:r>
            <a:r>
              <a:rPr lang="en-US" sz="1200" dirty="0">
                <a:solidFill>
                  <a:srgbClr val="A020F0"/>
                </a:solidFill>
                <a:latin typeface="Courier New" panose="02070309020205020404" pitchFamily="49" charset="0"/>
                <a:cs typeface="Courier New" panose="02070309020205020404" pitchFamily="49" charset="0"/>
              </a:rPr>
              <a:t>'cortadv3_row04_col14.hdfgroup.org</a:t>
            </a:r>
            <a:r>
              <a:rPr lang="en-US" sz="1200" dirty="0" smtClean="0">
                <a:solidFill>
                  <a:srgbClr val="A020F0"/>
                </a:solidFill>
                <a:latin typeface="Courier New" panose="02070309020205020404" pitchFamily="49" charset="0"/>
                <a:cs typeface="Courier New" panose="02070309020205020404" pitchFamily="49" charset="0"/>
              </a:rPr>
              <a:t>'</a:t>
            </a:r>
            <a:r>
              <a:rPr lang="en-US" sz="1200" dirty="0" smtClean="0">
                <a:latin typeface="Courier New" panose="02070309020205020404" pitchFamily="49" charset="0"/>
                <a:cs typeface="Courier New" panose="02070309020205020404" pitchFamily="49" charset="0"/>
              </a:rPr>
              <a:t>)</a:t>
            </a:r>
          </a:p>
          <a:p>
            <a:pPr marL="0" indent="0">
              <a:buNone/>
            </a:pPr>
            <a:r>
              <a:rPr lang="en-US" sz="1200" dirty="0">
                <a:latin typeface="Courier New" panose="02070309020205020404" pitchFamily="49" charset="0"/>
                <a:cs typeface="Courier New" panose="02070309020205020404" pitchFamily="49" charset="0"/>
              </a:rPr>
              <a:t>&gt;&gt; </a:t>
            </a:r>
            <a:r>
              <a:rPr lang="en-US" sz="1200" dirty="0" smtClean="0">
                <a:latin typeface="Courier New" panose="02070309020205020404" pitchFamily="49" charset="0"/>
                <a:cs typeface="Courier New" panose="02070309020205020404" pitchFamily="49" charset="0"/>
              </a:rPr>
              <a:t>data = webread</a:t>
            </a:r>
            <a:r>
              <a:rPr lang="en-US" sz="1200" dirty="0">
                <a:latin typeface="Courier New" panose="02070309020205020404" pitchFamily="49" charset="0"/>
                <a:cs typeface="Courier New" panose="02070309020205020404" pitchFamily="49" charset="0"/>
              </a:rPr>
              <a:t>(</a:t>
            </a:r>
            <a:r>
              <a:rPr lang="en-US" sz="1200" dirty="0">
                <a:solidFill>
                  <a:srgbClr val="A020F0"/>
                </a:solidFill>
                <a:latin typeface="Courier New" panose="02070309020205020404" pitchFamily="49" charset="0"/>
                <a:cs typeface="Courier New" panose="02070309020205020404" pitchFamily="49" charset="0"/>
              </a:rPr>
              <a:t>'http://localhost:5000/'</a:t>
            </a:r>
            <a:r>
              <a:rPr lang="en-US" sz="1200" dirty="0">
                <a:latin typeface="Courier New" panose="02070309020205020404" pitchFamily="49" charset="0"/>
                <a:cs typeface="Courier New" panose="02070309020205020404" pitchFamily="49" charset="0"/>
              </a:rPr>
              <a:t>,options)</a:t>
            </a:r>
          </a:p>
          <a:p>
            <a:pPr marL="0" indent="0">
              <a:buNone/>
            </a:pPr>
            <a:endParaRPr lang="en-US"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d</a:t>
            </a:r>
            <a:r>
              <a:rPr lang="en-US" sz="1200" dirty="0" smtClean="0">
                <a:latin typeface="Courier New" panose="02070309020205020404" pitchFamily="49" charset="0"/>
                <a:cs typeface="Courier New" panose="02070309020205020404" pitchFamily="49" charset="0"/>
              </a:rPr>
              <a:t>ata = </a:t>
            </a:r>
            <a:endParaRPr lang="en-US" sz="1200" dirty="0">
              <a:latin typeface="Courier New" panose="02070309020205020404" pitchFamily="49" charset="0"/>
              <a:cs typeface="Courier New" panose="02070309020205020404" pitchFamily="49" charset="0"/>
            </a:endParaRPr>
          </a:p>
          <a:p>
            <a:pPr marL="0" indent="0">
              <a:buNone/>
            </a:pPr>
            <a:endParaRPr lang="en-US"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lastModified</a:t>
            </a:r>
            <a:r>
              <a:rPr lang="en-US" sz="1200" dirty="0">
                <a:latin typeface="Courier New" panose="02070309020205020404" pitchFamily="49" charset="0"/>
                <a:cs typeface="Courier New" panose="02070309020205020404" pitchFamily="49" charset="0"/>
              </a:rPr>
              <a:t>: </a:t>
            </a:r>
            <a:r>
              <a:rPr lang="en-US" sz="1200" dirty="0">
                <a:solidFill>
                  <a:srgbClr val="A020F0"/>
                </a:solidFill>
                <a:latin typeface="Courier New" panose="02070309020205020404" pitchFamily="49" charset="0"/>
                <a:cs typeface="Courier New" panose="02070309020205020404" pitchFamily="49" charset="0"/>
              </a:rPr>
              <a:t>'2015-07-10T00:41:43.681844Z'</a:t>
            </a:r>
          </a:p>
          <a:p>
            <a:pPr marL="0" indent="0">
              <a:buNone/>
            </a:pP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hrefs</a:t>
            </a:r>
            <a:r>
              <a:rPr lang="en-US" sz="1200" dirty="0">
                <a:latin typeface="Courier New" panose="02070309020205020404" pitchFamily="49" charset="0"/>
                <a:cs typeface="Courier New" panose="02070309020205020404" pitchFamily="49" charset="0"/>
              </a:rPr>
              <a:t>: [5x1 struct]</a:t>
            </a:r>
          </a:p>
          <a:p>
            <a:pPr marL="0" indent="0">
              <a:buNone/>
            </a:pPr>
            <a:r>
              <a:rPr lang="en-US" sz="1200" dirty="0">
                <a:latin typeface="Courier New" panose="02070309020205020404" pitchFamily="49" charset="0"/>
                <a:cs typeface="Courier New" panose="02070309020205020404" pitchFamily="49" charset="0"/>
              </a:rPr>
              <a:t>            root: </a:t>
            </a:r>
            <a:r>
              <a:rPr lang="en-US" sz="1200" dirty="0">
                <a:solidFill>
                  <a:srgbClr val="A020F0"/>
                </a:solidFill>
                <a:latin typeface="Courier New" panose="02070309020205020404" pitchFamily="49" charset="0"/>
                <a:cs typeface="Courier New" panose="02070309020205020404" pitchFamily="49" charset="0"/>
              </a:rPr>
              <a:t>'6f60d9c0-269c-11e5-aa56-005056c00008'</a:t>
            </a:r>
          </a:p>
          <a:p>
            <a:pPr marL="0" indent="0">
              <a:buNone/>
            </a:pPr>
            <a:r>
              <a:rPr lang="en-US" sz="1200" dirty="0">
                <a:latin typeface="Courier New" panose="02070309020205020404" pitchFamily="49" charset="0"/>
                <a:cs typeface="Courier New" panose="02070309020205020404" pitchFamily="49" charset="0"/>
              </a:rPr>
              <a:t>         created: </a:t>
            </a:r>
            <a:r>
              <a:rPr lang="en-US" sz="1200" dirty="0">
                <a:solidFill>
                  <a:srgbClr val="A020F0"/>
                </a:solidFill>
                <a:latin typeface="Courier New" panose="02070309020205020404" pitchFamily="49" charset="0"/>
                <a:cs typeface="Courier New" panose="02070309020205020404" pitchFamily="49" charset="0"/>
              </a:rPr>
              <a:t>'2015-07-10T00:38:58.799031Z'</a:t>
            </a:r>
            <a:endParaRPr lang="en-US" sz="1200" dirty="0" smtClean="0">
              <a:solidFill>
                <a:srgbClr val="A020F0"/>
              </a:solidFill>
              <a:latin typeface="Courier New" panose="02070309020205020404" pitchFamily="49" charset="0"/>
              <a:cs typeface="Courier New" panose="02070309020205020404" pitchFamily="49"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29600" y="1752600"/>
            <a:ext cx="3652415" cy="2590800"/>
          </a:xfrm>
          <a:prstGeom prst="rect">
            <a:avLst/>
          </a:prstGeom>
        </p:spPr>
      </p:pic>
    </p:spTree>
    <p:extLst>
      <p:ext uri="{BB962C8B-B14F-4D97-AF65-F5344CB8AC3E}">
        <p14:creationId xmlns:p14="http://schemas.microsoft.com/office/powerpoint/2010/main" val="180388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2" end="12"/>
                                            </p:txEl>
                                          </p:spTgt>
                                        </p:tgtEl>
                                        <p:attrNameLst>
                                          <p:attrName>style.visibility</p:attrName>
                                        </p:attrNameLst>
                                      </p:cBhvr>
                                      <p:to>
                                        <p:strVal val="visible"/>
                                      </p:to>
                                    </p:set>
                                    <p:animEffect transition="in" filter="fade">
                                      <p:cBhvr>
                                        <p:cTn id="38" dur="500"/>
                                        <p:tgtEl>
                                          <p:spTgt spid="3">
                                            <p:txEl>
                                              <p:pRg st="12" end="12"/>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animEffect transition="in" filter="fade">
                                      <p:cBhvr>
                                        <p:cTn id="41" dur="500"/>
                                        <p:tgtEl>
                                          <p:spTgt spid="3">
                                            <p:txEl>
                                              <p:pRg st="14" end="14"/>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5" end="15"/>
                                            </p:txEl>
                                          </p:spTgt>
                                        </p:tgtEl>
                                        <p:attrNameLst>
                                          <p:attrName>style.visibility</p:attrName>
                                        </p:attrNameLst>
                                      </p:cBhvr>
                                      <p:to>
                                        <p:strVal val="visible"/>
                                      </p:to>
                                    </p:set>
                                    <p:animEffect transition="in" filter="fade">
                                      <p:cBhvr>
                                        <p:cTn id="44" dur="500"/>
                                        <p:tgtEl>
                                          <p:spTgt spid="3">
                                            <p:txEl>
                                              <p:pRg st="15" end="15"/>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3">
                                            <p:txEl>
                                              <p:pRg st="16" end="16"/>
                                            </p:txEl>
                                          </p:spTgt>
                                        </p:tgtEl>
                                        <p:attrNameLst>
                                          <p:attrName>style.visibility</p:attrName>
                                        </p:attrNameLst>
                                      </p:cBhvr>
                                      <p:to>
                                        <p:strVal val="visible"/>
                                      </p:to>
                                    </p:set>
                                    <p:animEffect transition="in" filter="fade">
                                      <p:cBhvr>
                                        <p:cTn id="47" dur="500"/>
                                        <p:tgtEl>
                                          <p:spTgt spid="3">
                                            <p:txEl>
                                              <p:pRg st="16" end="16"/>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3">
                                            <p:txEl>
                                              <p:pRg st="17" end="17"/>
                                            </p:txEl>
                                          </p:spTgt>
                                        </p:tgtEl>
                                        <p:attrNameLst>
                                          <p:attrName>style.visibility</p:attrName>
                                        </p:attrNameLst>
                                      </p:cBhvr>
                                      <p:to>
                                        <p:strVal val="visible"/>
                                      </p:to>
                                    </p:set>
                                    <p:animEffect transition="in" filter="fade">
                                      <p:cBhvr>
                                        <p:cTn id="50"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hlinkClick r:id="rId2"/>
              </a:rPr>
              <a:t>www.mathworks.com</a:t>
            </a:r>
            <a:endParaRPr lang="en-US" dirty="0" smtClean="0"/>
          </a:p>
          <a:p>
            <a:r>
              <a:rPr lang="en-US" dirty="0" smtClean="0">
                <a:hlinkClick r:id="rId3"/>
              </a:rPr>
              <a:t>www.mathworks.com/matlabcentral</a:t>
            </a:r>
            <a:endParaRPr lang="en-US" dirty="0" smtClean="0"/>
          </a:p>
          <a:p>
            <a:pPr marL="0" indent="0">
              <a:buNone/>
            </a:pPr>
            <a:endParaRPr lang="en-US" dirty="0"/>
          </a:p>
          <a:p>
            <a:r>
              <a:rPr lang="en-US" dirty="0" smtClean="0"/>
              <a:t>Examples:</a:t>
            </a:r>
          </a:p>
          <a:p>
            <a:pPr marL="343755" lvl="2" indent="-343755">
              <a:lnSpc>
                <a:spcPct val="100000"/>
              </a:lnSpc>
            </a:pPr>
            <a:r>
              <a:rPr lang="en-US" sz="2410" dirty="0"/>
              <a:t>Using the high-level HDF5 </a:t>
            </a:r>
            <a:r>
              <a:rPr lang="en-US" sz="2410" dirty="0" smtClean="0"/>
              <a:t>Functions </a:t>
            </a:r>
            <a:r>
              <a:rPr lang="en-US" sz="2410" dirty="0"/>
              <a:t>to Import </a:t>
            </a:r>
            <a:r>
              <a:rPr lang="en-US" sz="2410" dirty="0" smtClean="0"/>
              <a:t>Data</a:t>
            </a:r>
          </a:p>
          <a:p>
            <a:pPr marL="343755" lvl="2" indent="-343755">
              <a:lnSpc>
                <a:spcPct val="100000"/>
              </a:lnSpc>
            </a:pPr>
            <a:r>
              <a:rPr lang="en-US" sz="2410" dirty="0" smtClean="0"/>
              <a:t>Tackling Big Data with MATLAB</a:t>
            </a:r>
          </a:p>
          <a:p>
            <a:r>
              <a:rPr lang="en-US" dirty="0" smtClean="0"/>
              <a:t>Performing Numerical Simulation of an Oil Spill</a:t>
            </a:r>
          </a:p>
          <a:p>
            <a:r>
              <a:rPr lang="en-US" dirty="0" smtClean="0"/>
              <a:t>Reading Content from RESTful Web Service</a:t>
            </a:r>
          </a:p>
          <a:p>
            <a:endParaRPr lang="en-US" dirty="0"/>
          </a:p>
          <a:p>
            <a:pPr marL="0" indent="0">
              <a:buNone/>
            </a:pPr>
            <a:endParaRPr lang="en-US" dirty="0" smtClean="0"/>
          </a:p>
          <a:p>
            <a:pPr marL="0" indent="0">
              <a:buNone/>
            </a:pPr>
            <a:endParaRPr lang="en-US" dirty="0"/>
          </a:p>
        </p:txBody>
      </p:sp>
      <p:sp>
        <p:nvSpPr>
          <p:cNvPr id="5" name="TextBox 4"/>
          <p:cNvSpPr txBox="1"/>
          <p:nvPr/>
        </p:nvSpPr>
        <p:spPr>
          <a:xfrm>
            <a:off x="5029200" y="5562600"/>
            <a:ext cx="2210862" cy="584775"/>
          </a:xfrm>
          <a:prstGeom prst="rect">
            <a:avLst/>
          </a:prstGeom>
          <a:noFill/>
        </p:spPr>
        <p:txBody>
          <a:bodyPr wrap="none" rtlCol="0">
            <a:spAutoFit/>
          </a:bodyPr>
          <a:lstStyle/>
          <a:p>
            <a:r>
              <a:rPr lang="en-US" sz="3200" dirty="0" smtClean="0">
                <a:latin typeface="Arial" pitchFamily="34" charset="0"/>
                <a:cs typeface="Arial" pitchFamily="34" charset="0"/>
              </a:rPr>
              <a:t>Thank you!</a:t>
            </a:r>
            <a:endParaRPr lang="en-US" sz="3200" dirty="0">
              <a:latin typeface="Arial" pitchFamily="34" charset="0"/>
              <a:cs typeface="Arial" pitchFamily="34" charset="0"/>
            </a:endParaRPr>
          </a:p>
        </p:txBody>
      </p:sp>
    </p:spTree>
    <p:extLst>
      <p:ext uri="{BB962C8B-B14F-4D97-AF65-F5344CB8AC3E}">
        <p14:creationId xmlns:p14="http://schemas.microsoft.com/office/powerpoint/2010/main" val="229587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381000" y="1600200"/>
            <a:ext cx="11582398" cy="4648200"/>
          </a:xfrm>
        </p:spPr>
        <p:txBody>
          <a:bodyPr/>
          <a:lstStyle/>
          <a:p>
            <a:r>
              <a:rPr lang="en-US" sz="1800" dirty="0" smtClean="0">
                <a:hlinkClick r:id="rId2"/>
              </a:rPr>
              <a:t>www.hdfgroup.org</a:t>
            </a:r>
            <a:endParaRPr lang="en-US" sz="1800" dirty="0" smtClean="0"/>
          </a:p>
          <a:p>
            <a:r>
              <a:rPr lang="en-US" sz="1800" dirty="0">
                <a:hlinkClick r:id="rId3"/>
              </a:rPr>
              <a:t>https://</a:t>
            </a:r>
            <a:r>
              <a:rPr lang="en-US" sz="1800" dirty="0" smtClean="0">
                <a:hlinkClick r:id="rId3"/>
              </a:rPr>
              <a:t>www.hdfgroup.org/HDF5/doc/Advanced/DynamicallyLoadedFilters/HDF5DynamicallyLoadedFilters.pdf</a:t>
            </a:r>
            <a:endParaRPr lang="en-US" sz="1800" dirty="0" smtClean="0"/>
          </a:p>
          <a:p>
            <a:r>
              <a:rPr lang="en-US" sz="1800" dirty="0">
                <a:hlinkClick r:id="rId4"/>
              </a:rPr>
              <a:t>https://hdfgroup.org/wp/2015/04/hdf5-for-the-web-hdf-server</a:t>
            </a:r>
            <a:r>
              <a:rPr lang="en-US" sz="1800" dirty="0" smtClean="0">
                <a:hlinkClick r:id="rId4"/>
              </a:rPr>
              <a:t>/</a:t>
            </a:r>
            <a:endParaRPr lang="en-US" sz="1800" dirty="0" smtClean="0"/>
          </a:p>
          <a:p>
            <a:r>
              <a:rPr lang="en-US" sz="1800" dirty="0">
                <a:hlinkClick r:id="rId5"/>
              </a:rPr>
              <a:t>http://</a:t>
            </a:r>
            <a:r>
              <a:rPr lang="en-US" sz="1800" dirty="0" smtClean="0">
                <a:hlinkClick r:id="rId5"/>
              </a:rPr>
              <a:t>data.worldbank.org/developers/climate-data-api</a:t>
            </a:r>
            <a:endParaRPr lang="en-US" sz="1800" dirty="0" smtClean="0"/>
          </a:p>
          <a:p>
            <a:r>
              <a:rPr lang="en-US" sz="1800" dirty="0">
                <a:hlinkClick r:id="rId6"/>
              </a:rPr>
              <a:t>https://</a:t>
            </a:r>
            <a:r>
              <a:rPr lang="en-US" sz="1800" dirty="0" smtClean="0">
                <a:hlinkClick r:id="rId6"/>
              </a:rPr>
              <a:t>data.nasa.gov/data</a:t>
            </a:r>
            <a:endParaRPr lang="en-US" sz="1800" dirty="0" smtClean="0"/>
          </a:p>
          <a:p>
            <a:r>
              <a:rPr lang="en-US" sz="1800" dirty="0">
                <a:hlinkClick r:id="rId7"/>
              </a:rPr>
              <a:t>http://visibleearth.nasa.gov</a:t>
            </a:r>
            <a:r>
              <a:rPr lang="en-US" sz="1800" dirty="0" smtClean="0">
                <a:hlinkClick r:id="rId7"/>
              </a:rPr>
              <a:t>/</a:t>
            </a:r>
            <a:endParaRPr lang="en-US" sz="1800" dirty="0" smtClean="0"/>
          </a:p>
          <a:p>
            <a:r>
              <a:rPr lang="en-US" sz="1800" dirty="0">
                <a:hlinkClick r:id="rId8"/>
              </a:rPr>
              <a:t>http://www.nodc.noaa.gov/sog/cortad</a:t>
            </a:r>
            <a:r>
              <a:rPr lang="en-US" sz="1800" dirty="0" smtClean="0">
                <a:hlinkClick r:id="rId8"/>
              </a:rPr>
              <a:t>/</a:t>
            </a:r>
            <a:endParaRPr lang="en-US" sz="1800" dirty="0" smtClean="0"/>
          </a:p>
          <a:p>
            <a:r>
              <a:rPr lang="en-US" sz="1800" dirty="0">
                <a:hlinkClick r:id="rId9"/>
              </a:rPr>
              <a:t>http://</a:t>
            </a:r>
            <a:r>
              <a:rPr lang="en-US" sz="1800" dirty="0" smtClean="0">
                <a:hlinkClick r:id="rId9"/>
              </a:rPr>
              <a:t>data.nodc.noaa.gov/cgi-bin/iso?id=gov.noaa.nodc:0068999</a:t>
            </a:r>
            <a:endParaRPr lang="en-US" sz="1800" dirty="0" smtClean="0"/>
          </a:p>
          <a:p>
            <a:endParaRPr lang="en-US" sz="1800" dirty="0" smtClean="0"/>
          </a:p>
          <a:p>
            <a:pPr marL="0" indent="0">
              <a:buNone/>
            </a:pPr>
            <a:endParaRPr lang="en-US" sz="1800" dirty="0" smtClean="0"/>
          </a:p>
          <a:p>
            <a:endParaRPr lang="en-US" sz="1800" dirty="0" smtClean="0"/>
          </a:p>
          <a:p>
            <a:endParaRPr lang="en-US" sz="1800" dirty="0" smtClean="0"/>
          </a:p>
          <a:p>
            <a:endParaRPr lang="en-US" dirty="0" smtClean="0"/>
          </a:p>
          <a:p>
            <a:endParaRPr lang="en-US" dirty="0"/>
          </a:p>
        </p:txBody>
      </p:sp>
    </p:spTree>
    <p:extLst>
      <p:ext uri="{BB962C8B-B14F-4D97-AF65-F5344CB8AC3E}">
        <p14:creationId xmlns:p14="http://schemas.microsoft.com/office/powerpoint/2010/main" val="2266484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MW_Public_widescreen">
  <a:themeElements>
    <a:clrScheme name="TMW_PPT">
      <a:dk1>
        <a:sysClr val="windowText" lastClr="000000"/>
      </a:dk1>
      <a:lt1>
        <a:sysClr val="window" lastClr="FFFFFF"/>
      </a:lt1>
      <a:dk2>
        <a:srgbClr val="125687"/>
      </a:dk2>
      <a:lt2>
        <a:srgbClr val="EEECE1"/>
      </a:lt2>
      <a:accent1>
        <a:srgbClr val="95B3D7"/>
      </a:accent1>
      <a:accent2>
        <a:srgbClr val="781414"/>
      </a:accent2>
      <a:accent3>
        <a:srgbClr val="697819"/>
      </a:accent3>
      <a:accent4>
        <a:srgbClr val="D27809"/>
      </a:accent4>
      <a:accent5>
        <a:srgbClr val="BFBFBF"/>
      </a:accent5>
      <a:accent6>
        <a:srgbClr val="E5DD9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b="1" dirty="0" smtClean="0">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5">
              <a:lumMod val="7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dirty="0">
            <a:latin typeface="Arial" pitchFamily="34" charset="0"/>
            <a:cs typeface="Arial" pitchFamily="34" charset="0"/>
          </a:defRPr>
        </a:defPPr>
      </a:lstStyle>
    </a:txDef>
  </a:objectDefaults>
  <a:extraClrSchemeLst/>
  <a:extLst>
    <a:ext uri="{05A4C25C-085E-4340-85A3-A5531E510DB2}">
      <thm15:themeFamily xmlns:thm15="http://schemas.microsoft.com/office/thememl/2012/main" name="Presentation1" id="{6EF67AD0-93F4-41F9-AE06-6FA3D00B2880}" vid="{49371805-32BB-4BF7-ADCB-DF8BEEA6CDD5}"/>
    </a:ext>
  </a:extLst>
</a:theme>
</file>

<file path=ppt/theme/theme2.xml><?xml version="1.0" encoding="utf-8"?>
<a:theme xmlns:a="http://schemas.openxmlformats.org/drawingml/2006/main" name="Blank">
  <a:themeElements>
    <a:clrScheme name="TMW_PPT">
      <a:dk1>
        <a:sysClr val="windowText" lastClr="000000"/>
      </a:dk1>
      <a:lt1>
        <a:sysClr val="window" lastClr="FFFFFF"/>
      </a:lt1>
      <a:dk2>
        <a:srgbClr val="125687"/>
      </a:dk2>
      <a:lt2>
        <a:srgbClr val="EEECE1"/>
      </a:lt2>
      <a:accent1>
        <a:srgbClr val="95B3D7"/>
      </a:accent1>
      <a:accent2>
        <a:srgbClr val="781414"/>
      </a:accent2>
      <a:accent3>
        <a:srgbClr val="697819"/>
      </a:accent3>
      <a:accent4>
        <a:srgbClr val="D27809"/>
      </a:accent4>
      <a:accent5>
        <a:srgbClr val="BFBFBF"/>
      </a:accent5>
      <a:accent6>
        <a:srgbClr val="E5DD9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b="1" dirty="0" smtClean="0">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5">
              <a:lumMod val="7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dirty="0">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3478</TotalTime>
  <Words>1318</Words>
  <Application>Microsoft Office PowerPoint</Application>
  <PresentationFormat>Widescreen</PresentationFormat>
  <Paragraphs>341</Paragraphs>
  <Slides>18</Slides>
  <Notes>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ＭＳ Ｐゴシック</vt:lpstr>
      <vt:lpstr>Aharoni</vt:lpstr>
      <vt:lpstr>Arial</vt:lpstr>
      <vt:lpstr>Calibri</vt:lpstr>
      <vt:lpstr>Consolas</vt:lpstr>
      <vt:lpstr>Courier New</vt:lpstr>
      <vt:lpstr>Wingdings</vt:lpstr>
      <vt:lpstr>MW_Public_widescreen</vt:lpstr>
      <vt:lpstr>Blank</vt:lpstr>
      <vt:lpstr>MATLAB and Scientific Data:  New Features and Capabilities</vt:lpstr>
      <vt:lpstr>  The Leading Environment for Technical Computing</vt:lpstr>
      <vt:lpstr>Go Farther with MATLAB and Toolboxes</vt:lpstr>
      <vt:lpstr>MATLAB and Scientific Data</vt:lpstr>
      <vt:lpstr>Scientific Data Libraries</vt:lpstr>
      <vt:lpstr>HDF5</vt:lpstr>
      <vt:lpstr>NetCDF</vt:lpstr>
      <vt:lpstr>New in R2014b/R2015a </vt:lpstr>
      <vt:lpstr>Reading HDF5 Data with Dynamically Loaded Filter</vt:lpstr>
      <vt:lpstr>Date and Time Arrays </vt:lpstr>
      <vt:lpstr>Automatic Updating of Datetime Tick Labels</vt:lpstr>
      <vt:lpstr>Big Data Capabilities in MATLAB</vt:lpstr>
      <vt:lpstr>Options for Handling Big Data</vt:lpstr>
      <vt:lpstr>RESTful Web Service Access</vt:lpstr>
      <vt:lpstr>View and Save Lunar South Pole Color-coded Topography </vt:lpstr>
      <vt:lpstr>Demo:  Webread meets HDF Server</vt:lpstr>
      <vt:lpstr>Questions?</vt:lpstr>
      <vt:lpstr>References</vt:lpstr>
    </vt:vector>
  </TitlesOfParts>
  <Company>MathWorks,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MATLAB and Scientific Data:  New Features and Capabilities</dc:title>
  <dc:creator>Ellen Johnson</dc:creator>
  <cp:keywords>Version 15.1</cp:keywords>
  <cp:lastModifiedBy>Ellen Johnson</cp:lastModifiedBy>
  <cp:revision>237</cp:revision>
  <dcterms:created xsi:type="dcterms:W3CDTF">2015-07-01T21:00:04Z</dcterms:created>
  <dcterms:modified xsi:type="dcterms:W3CDTF">2015-07-14T18:57:49Z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