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6595" r:id="rId6"/>
  </p:sldMasterIdLst>
  <p:notesMasterIdLst>
    <p:notesMasterId r:id="rId26"/>
  </p:notesMasterIdLst>
  <p:handoutMasterIdLst>
    <p:handoutMasterId r:id="rId27"/>
  </p:handoutMasterIdLst>
  <p:sldIdLst>
    <p:sldId id="385" r:id="rId7"/>
    <p:sldId id="515" r:id="rId8"/>
    <p:sldId id="547" r:id="rId9"/>
    <p:sldId id="545" r:id="rId10"/>
    <p:sldId id="534" r:id="rId11"/>
    <p:sldId id="517" r:id="rId12"/>
    <p:sldId id="548" r:id="rId13"/>
    <p:sldId id="557" r:id="rId14"/>
    <p:sldId id="549" r:id="rId15"/>
    <p:sldId id="520" r:id="rId16"/>
    <p:sldId id="550" r:id="rId17"/>
    <p:sldId id="551" r:id="rId18"/>
    <p:sldId id="552" r:id="rId19"/>
    <p:sldId id="554" r:id="rId20"/>
    <p:sldId id="524" r:id="rId21"/>
    <p:sldId id="560" r:id="rId22"/>
    <p:sldId id="555" r:id="rId23"/>
    <p:sldId id="543" r:id="rId24"/>
    <p:sldId id="544"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0" userDrawn="1">
          <p15:clr>
            <a:srgbClr val="A4A3A4"/>
          </p15:clr>
        </p15:guide>
        <p15:guide id="2" orient="horz" pos="3888" userDrawn="1">
          <p15:clr>
            <a:srgbClr val="A4A3A4"/>
          </p15:clr>
        </p15:guide>
        <p15:guide id="3" pos="576" userDrawn="1">
          <p15:clr>
            <a:srgbClr val="A4A3A4"/>
          </p15:clr>
        </p15:guide>
        <p15:guide id="4" pos="710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E8FF"/>
    <a:srgbClr val="000000"/>
    <a:srgbClr val="019DA4"/>
    <a:srgbClr val="004547"/>
    <a:srgbClr val="8000FF"/>
    <a:srgbClr val="8E499B"/>
    <a:srgbClr val="4B2D91"/>
    <a:srgbClr val="643CBE"/>
    <a:srgbClr val="5F5FF5"/>
    <a:srgbClr val="C8C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58" autoAdjust="0"/>
    <p:restoredTop sz="58041" autoAdjust="0"/>
  </p:normalViewPr>
  <p:slideViewPr>
    <p:cSldViewPr snapToGrid="0" showGuides="1">
      <p:cViewPr varScale="1">
        <p:scale>
          <a:sx n="51" d="100"/>
          <a:sy n="51" d="100"/>
        </p:scale>
        <p:origin x="2102" y="77"/>
      </p:cViewPr>
      <p:guideLst>
        <p:guide orient="horz" pos="430"/>
        <p:guide orient="horz" pos="3888"/>
        <p:guide pos="576"/>
        <p:guide pos="710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8" d="100"/>
          <a:sy n="68" d="100"/>
        </p:scale>
        <p:origin x="310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B487DE-4B8E-4F77-A60C-B7F4AC55D3BA}" type="doc">
      <dgm:prSet loTypeId="urn:microsoft.com/office/officeart/2005/8/layout/radial6" loCatId="cycle" qsTypeId="urn:microsoft.com/office/officeart/2005/8/quickstyle/simple1" qsCatId="simple" csTypeId="urn:microsoft.com/office/officeart/2005/8/colors/accent0_3" csCatId="mainScheme" phldr="1"/>
      <dgm:spPr/>
      <dgm:t>
        <a:bodyPr/>
        <a:lstStyle/>
        <a:p>
          <a:endParaRPr lang="en-US"/>
        </a:p>
      </dgm:t>
    </dgm:pt>
    <dgm:pt modelId="{AF4C2140-9F9E-441B-A60A-0CE83C0BFDDB}">
      <dgm:prSet phldrT="[Text]" custT="1"/>
      <dgm:spPr>
        <a:ln>
          <a:solidFill>
            <a:srgbClr val="D49D00"/>
          </a:solidFill>
        </a:ln>
      </dgm:spPr>
      <dgm:t>
        <a:bodyPr/>
        <a:lstStyle/>
        <a:p>
          <a:r>
            <a:rPr lang="en-US" sz="2400" b="1" dirty="0" smtClean="0"/>
            <a:t>ArcGIS</a:t>
          </a:r>
          <a:endParaRPr lang="en-US" sz="2400" b="1" dirty="0"/>
        </a:p>
      </dgm:t>
    </dgm:pt>
    <dgm:pt modelId="{FFD0C834-339E-4E7B-9EA1-FF05138651CA}" type="parTrans" cxnId="{F41D90FF-BFC1-456D-8293-A09C6AA6A676}">
      <dgm:prSet/>
      <dgm:spPr/>
      <dgm:t>
        <a:bodyPr/>
        <a:lstStyle/>
        <a:p>
          <a:endParaRPr lang="en-US"/>
        </a:p>
      </dgm:t>
    </dgm:pt>
    <dgm:pt modelId="{3D8E87C5-6462-4170-96F2-8713DD6C2D32}" type="sibTrans" cxnId="{F41D90FF-BFC1-456D-8293-A09C6AA6A676}">
      <dgm:prSet/>
      <dgm:spPr/>
      <dgm:t>
        <a:bodyPr/>
        <a:lstStyle/>
        <a:p>
          <a:endParaRPr lang="en-US"/>
        </a:p>
      </dgm:t>
    </dgm:pt>
    <dgm:pt modelId="{1C99CCBF-3231-41F2-9989-53ED6575D660}">
      <dgm:prSet phldrT="[Text]" custT="1"/>
      <dgm:spPr>
        <a:ln>
          <a:solidFill>
            <a:srgbClr val="D8AC20"/>
          </a:solidFill>
        </a:ln>
      </dgm:spPr>
      <dgm:t>
        <a:bodyPr/>
        <a:lstStyle/>
        <a:p>
          <a:r>
            <a:rPr lang="en-US" sz="1200" dirty="0" smtClean="0"/>
            <a:t>direct ingest</a:t>
          </a:r>
          <a:endParaRPr lang="en-US" sz="1200" dirty="0"/>
        </a:p>
      </dgm:t>
    </dgm:pt>
    <dgm:pt modelId="{9F7C795B-BA96-4628-A89D-3DF92F50CF6A}" type="parTrans" cxnId="{A8414BF8-6CA1-47E7-B7CD-0D9530771FF8}">
      <dgm:prSet/>
      <dgm:spPr/>
      <dgm:t>
        <a:bodyPr/>
        <a:lstStyle/>
        <a:p>
          <a:endParaRPr lang="en-US"/>
        </a:p>
      </dgm:t>
    </dgm:pt>
    <dgm:pt modelId="{357A2DFA-D524-48C7-BC73-80EB737C1FC5}" type="sibTrans" cxnId="{A8414BF8-6CA1-47E7-B7CD-0D9530771FF8}">
      <dgm:prSet/>
      <dgm:spPr/>
      <dgm:t>
        <a:bodyPr/>
        <a:lstStyle/>
        <a:p>
          <a:endParaRPr lang="en-US"/>
        </a:p>
      </dgm:t>
    </dgm:pt>
    <dgm:pt modelId="{CC9F26E1-9C38-4A42-BDE7-73D577CDDB41}">
      <dgm:prSet phldrT="[Text]" custT="1"/>
      <dgm:spPr>
        <a:ln>
          <a:solidFill>
            <a:srgbClr val="D8AC20"/>
          </a:solidFill>
        </a:ln>
      </dgm:spPr>
      <dgm:t>
        <a:bodyPr/>
        <a:lstStyle/>
        <a:p>
          <a:r>
            <a:rPr lang="en-US" sz="1200" dirty="0" smtClean="0"/>
            <a:t>data management</a:t>
          </a:r>
          <a:endParaRPr lang="en-US" sz="1200" dirty="0"/>
        </a:p>
      </dgm:t>
    </dgm:pt>
    <dgm:pt modelId="{B5DBF15D-CAD1-4257-8077-DB1DE89242AB}" type="parTrans" cxnId="{29175F77-182A-4929-9B04-5813E0CAEFBE}">
      <dgm:prSet/>
      <dgm:spPr/>
      <dgm:t>
        <a:bodyPr/>
        <a:lstStyle/>
        <a:p>
          <a:endParaRPr lang="en-US"/>
        </a:p>
      </dgm:t>
    </dgm:pt>
    <dgm:pt modelId="{A8FB0F00-AB6C-42E8-8B1C-72260AA6473E}" type="sibTrans" cxnId="{29175F77-182A-4929-9B04-5813E0CAEFBE}">
      <dgm:prSet/>
      <dgm:spPr/>
      <dgm:t>
        <a:bodyPr/>
        <a:lstStyle/>
        <a:p>
          <a:endParaRPr lang="en-US"/>
        </a:p>
      </dgm:t>
    </dgm:pt>
    <dgm:pt modelId="{CCE0669B-C95A-495F-8420-1A618AE742B4}">
      <dgm:prSet phldrT="[Text]" custT="1"/>
      <dgm:spPr>
        <a:ln>
          <a:solidFill>
            <a:srgbClr val="D8AC20"/>
          </a:solidFill>
        </a:ln>
      </dgm:spPr>
      <dgm:t>
        <a:bodyPr/>
        <a:lstStyle/>
        <a:p>
          <a:r>
            <a:rPr lang="en-US" sz="1200" dirty="0" smtClean="0"/>
            <a:t>visualization</a:t>
          </a:r>
          <a:endParaRPr lang="en-US" sz="1200" dirty="0"/>
        </a:p>
      </dgm:t>
    </dgm:pt>
    <dgm:pt modelId="{9996D417-66F4-41E1-ACC2-CCEC311ACE4E}" type="parTrans" cxnId="{3F670506-5D8D-4606-86D0-B12617329529}">
      <dgm:prSet/>
      <dgm:spPr/>
      <dgm:t>
        <a:bodyPr/>
        <a:lstStyle/>
        <a:p>
          <a:endParaRPr lang="en-US"/>
        </a:p>
      </dgm:t>
    </dgm:pt>
    <dgm:pt modelId="{A8E2C70B-4AB4-455D-A89D-5B091B94501D}" type="sibTrans" cxnId="{3F670506-5D8D-4606-86D0-B12617329529}">
      <dgm:prSet/>
      <dgm:spPr/>
      <dgm:t>
        <a:bodyPr/>
        <a:lstStyle/>
        <a:p>
          <a:endParaRPr lang="en-US"/>
        </a:p>
      </dgm:t>
    </dgm:pt>
    <dgm:pt modelId="{B778E9D4-038A-4CA3-B7AC-68364C5788DA}">
      <dgm:prSet phldrT="[Text]" custT="1"/>
      <dgm:spPr>
        <a:ln>
          <a:solidFill>
            <a:srgbClr val="D8AC20"/>
          </a:solidFill>
        </a:ln>
      </dgm:spPr>
      <dgm:t>
        <a:bodyPr/>
        <a:lstStyle/>
        <a:p>
          <a:r>
            <a:rPr lang="en-US" sz="1200" dirty="0" smtClean="0"/>
            <a:t>share</a:t>
          </a:r>
          <a:endParaRPr lang="en-US" sz="1200" dirty="0"/>
        </a:p>
      </dgm:t>
    </dgm:pt>
    <dgm:pt modelId="{41924C9A-8743-425C-B7FC-4835A762ABFF}" type="parTrans" cxnId="{512DE6D2-6B6C-48A4-BE1B-E83783434681}">
      <dgm:prSet/>
      <dgm:spPr/>
      <dgm:t>
        <a:bodyPr/>
        <a:lstStyle/>
        <a:p>
          <a:endParaRPr lang="en-US"/>
        </a:p>
      </dgm:t>
    </dgm:pt>
    <dgm:pt modelId="{72CF4349-F423-4AA2-AC4D-D7071251703B}" type="sibTrans" cxnId="{512DE6D2-6B6C-48A4-BE1B-E83783434681}">
      <dgm:prSet/>
      <dgm:spPr/>
      <dgm:t>
        <a:bodyPr/>
        <a:lstStyle/>
        <a:p>
          <a:endParaRPr lang="en-US"/>
        </a:p>
      </dgm:t>
    </dgm:pt>
    <dgm:pt modelId="{F1F2C71A-C1D8-4E44-9A52-0217E58D15FF}">
      <dgm:prSet phldrT="[Text]" custT="1"/>
      <dgm:spPr>
        <a:ln>
          <a:solidFill>
            <a:srgbClr val="D8AC20"/>
          </a:solidFill>
        </a:ln>
      </dgm:spPr>
      <dgm:t>
        <a:bodyPr/>
        <a:lstStyle/>
        <a:p>
          <a:r>
            <a:rPr lang="en-US" sz="1200" dirty="0" smtClean="0"/>
            <a:t>analysis</a:t>
          </a:r>
          <a:endParaRPr lang="en-US" sz="1200" dirty="0"/>
        </a:p>
      </dgm:t>
    </dgm:pt>
    <dgm:pt modelId="{E5EA2925-6B65-437F-8B7C-22F695C01CF0}" type="parTrans" cxnId="{95231F7B-B3DC-4DBC-B5DB-CC813E73EBD7}">
      <dgm:prSet/>
      <dgm:spPr/>
      <dgm:t>
        <a:bodyPr/>
        <a:lstStyle/>
        <a:p>
          <a:endParaRPr lang="en-US"/>
        </a:p>
      </dgm:t>
    </dgm:pt>
    <dgm:pt modelId="{637D1815-6B2B-4AA2-91A0-00EEB251DD24}" type="sibTrans" cxnId="{95231F7B-B3DC-4DBC-B5DB-CC813E73EBD7}">
      <dgm:prSet/>
      <dgm:spPr/>
      <dgm:t>
        <a:bodyPr/>
        <a:lstStyle/>
        <a:p>
          <a:endParaRPr lang="en-US"/>
        </a:p>
      </dgm:t>
    </dgm:pt>
    <dgm:pt modelId="{1748BD33-6639-4F15-8B2E-CB41B7E3F425}" type="pres">
      <dgm:prSet presAssocID="{1AB487DE-4B8E-4F77-A60C-B7F4AC55D3BA}" presName="Name0" presStyleCnt="0">
        <dgm:presLayoutVars>
          <dgm:chMax val="1"/>
          <dgm:dir/>
          <dgm:animLvl val="ctr"/>
          <dgm:resizeHandles val="exact"/>
        </dgm:presLayoutVars>
      </dgm:prSet>
      <dgm:spPr/>
      <dgm:t>
        <a:bodyPr/>
        <a:lstStyle/>
        <a:p>
          <a:endParaRPr lang="en-US"/>
        </a:p>
      </dgm:t>
    </dgm:pt>
    <dgm:pt modelId="{67C130B8-5982-4E57-8340-254754455BF3}" type="pres">
      <dgm:prSet presAssocID="{AF4C2140-9F9E-441B-A60A-0CE83C0BFDDB}" presName="centerShape" presStyleLbl="node0" presStyleIdx="0" presStyleCnt="1"/>
      <dgm:spPr/>
      <dgm:t>
        <a:bodyPr/>
        <a:lstStyle/>
        <a:p>
          <a:endParaRPr lang="en-US"/>
        </a:p>
      </dgm:t>
    </dgm:pt>
    <dgm:pt modelId="{2E69785B-A50F-4142-A451-1DB4DFE47E10}" type="pres">
      <dgm:prSet presAssocID="{1C99CCBF-3231-41F2-9989-53ED6575D660}" presName="node" presStyleLbl="node1" presStyleIdx="0" presStyleCnt="5">
        <dgm:presLayoutVars>
          <dgm:bulletEnabled val="1"/>
        </dgm:presLayoutVars>
      </dgm:prSet>
      <dgm:spPr/>
      <dgm:t>
        <a:bodyPr/>
        <a:lstStyle/>
        <a:p>
          <a:endParaRPr lang="en-US"/>
        </a:p>
      </dgm:t>
    </dgm:pt>
    <dgm:pt modelId="{1390D965-73EE-465D-B300-3C5D171E9595}" type="pres">
      <dgm:prSet presAssocID="{1C99CCBF-3231-41F2-9989-53ED6575D660}" presName="dummy" presStyleCnt="0"/>
      <dgm:spPr/>
    </dgm:pt>
    <dgm:pt modelId="{DB426770-9F89-4A1E-961F-849616C4DA2B}" type="pres">
      <dgm:prSet presAssocID="{357A2DFA-D524-48C7-BC73-80EB737C1FC5}" presName="sibTrans" presStyleLbl="sibTrans2D1" presStyleIdx="0" presStyleCnt="5"/>
      <dgm:spPr/>
      <dgm:t>
        <a:bodyPr/>
        <a:lstStyle/>
        <a:p>
          <a:endParaRPr lang="en-US"/>
        </a:p>
      </dgm:t>
    </dgm:pt>
    <dgm:pt modelId="{7E422196-9555-41D9-8604-AC0307A5F5E5}" type="pres">
      <dgm:prSet presAssocID="{CC9F26E1-9C38-4A42-BDE7-73D577CDDB41}" presName="node" presStyleLbl="node1" presStyleIdx="1" presStyleCnt="5">
        <dgm:presLayoutVars>
          <dgm:bulletEnabled val="1"/>
        </dgm:presLayoutVars>
      </dgm:prSet>
      <dgm:spPr/>
      <dgm:t>
        <a:bodyPr/>
        <a:lstStyle/>
        <a:p>
          <a:endParaRPr lang="en-US"/>
        </a:p>
      </dgm:t>
    </dgm:pt>
    <dgm:pt modelId="{D7F602E0-4D76-4921-BDD3-537DC16CA79A}" type="pres">
      <dgm:prSet presAssocID="{CC9F26E1-9C38-4A42-BDE7-73D577CDDB41}" presName="dummy" presStyleCnt="0"/>
      <dgm:spPr/>
    </dgm:pt>
    <dgm:pt modelId="{00F5B288-34B8-45AC-9E07-6F7E61625115}" type="pres">
      <dgm:prSet presAssocID="{A8FB0F00-AB6C-42E8-8B1C-72260AA6473E}" presName="sibTrans" presStyleLbl="sibTrans2D1" presStyleIdx="1" presStyleCnt="5"/>
      <dgm:spPr/>
      <dgm:t>
        <a:bodyPr/>
        <a:lstStyle/>
        <a:p>
          <a:endParaRPr lang="en-US"/>
        </a:p>
      </dgm:t>
    </dgm:pt>
    <dgm:pt modelId="{B0B13384-6E65-481A-BBF8-EF26D2CA1BD6}" type="pres">
      <dgm:prSet presAssocID="{CCE0669B-C95A-495F-8420-1A618AE742B4}" presName="node" presStyleLbl="node1" presStyleIdx="2" presStyleCnt="5">
        <dgm:presLayoutVars>
          <dgm:bulletEnabled val="1"/>
        </dgm:presLayoutVars>
      </dgm:prSet>
      <dgm:spPr/>
      <dgm:t>
        <a:bodyPr/>
        <a:lstStyle/>
        <a:p>
          <a:endParaRPr lang="en-US"/>
        </a:p>
      </dgm:t>
    </dgm:pt>
    <dgm:pt modelId="{5AE88979-D53B-4DF5-87E6-C60BD207DB30}" type="pres">
      <dgm:prSet presAssocID="{CCE0669B-C95A-495F-8420-1A618AE742B4}" presName="dummy" presStyleCnt="0"/>
      <dgm:spPr/>
    </dgm:pt>
    <dgm:pt modelId="{0CF2860A-CBA7-4C49-A919-41225A3360E7}" type="pres">
      <dgm:prSet presAssocID="{A8E2C70B-4AB4-455D-A89D-5B091B94501D}" presName="sibTrans" presStyleLbl="sibTrans2D1" presStyleIdx="2" presStyleCnt="5"/>
      <dgm:spPr/>
      <dgm:t>
        <a:bodyPr/>
        <a:lstStyle/>
        <a:p>
          <a:endParaRPr lang="en-US"/>
        </a:p>
      </dgm:t>
    </dgm:pt>
    <dgm:pt modelId="{49609503-961D-45FD-B9B2-1D7640C6F48E}" type="pres">
      <dgm:prSet presAssocID="{F1F2C71A-C1D8-4E44-9A52-0217E58D15FF}" presName="node" presStyleLbl="node1" presStyleIdx="3" presStyleCnt="5">
        <dgm:presLayoutVars>
          <dgm:bulletEnabled val="1"/>
        </dgm:presLayoutVars>
      </dgm:prSet>
      <dgm:spPr/>
      <dgm:t>
        <a:bodyPr/>
        <a:lstStyle/>
        <a:p>
          <a:endParaRPr lang="en-US"/>
        </a:p>
      </dgm:t>
    </dgm:pt>
    <dgm:pt modelId="{D67F4540-0607-4A4D-93CD-17B76CEA93D1}" type="pres">
      <dgm:prSet presAssocID="{F1F2C71A-C1D8-4E44-9A52-0217E58D15FF}" presName="dummy" presStyleCnt="0"/>
      <dgm:spPr/>
    </dgm:pt>
    <dgm:pt modelId="{B72C2B65-F9B1-49B9-A033-DB533B5D8BE4}" type="pres">
      <dgm:prSet presAssocID="{637D1815-6B2B-4AA2-91A0-00EEB251DD24}" presName="sibTrans" presStyleLbl="sibTrans2D1" presStyleIdx="3" presStyleCnt="5"/>
      <dgm:spPr/>
      <dgm:t>
        <a:bodyPr/>
        <a:lstStyle/>
        <a:p>
          <a:endParaRPr lang="en-US"/>
        </a:p>
      </dgm:t>
    </dgm:pt>
    <dgm:pt modelId="{166716AB-08B9-4575-95A0-49F802406D0D}" type="pres">
      <dgm:prSet presAssocID="{B778E9D4-038A-4CA3-B7AC-68364C5788DA}" presName="node" presStyleLbl="node1" presStyleIdx="4" presStyleCnt="5">
        <dgm:presLayoutVars>
          <dgm:bulletEnabled val="1"/>
        </dgm:presLayoutVars>
      </dgm:prSet>
      <dgm:spPr/>
      <dgm:t>
        <a:bodyPr/>
        <a:lstStyle/>
        <a:p>
          <a:endParaRPr lang="en-US"/>
        </a:p>
      </dgm:t>
    </dgm:pt>
    <dgm:pt modelId="{9E16CC08-5D30-4FEC-834D-B6DE48353D75}" type="pres">
      <dgm:prSet presAssocID="{B778E9D4-038A-4CA3-B7AC-68364C5788DA}" presName="dummy" presStyleCnt="0"/>
      <dgm:spPr/>
    </dgm:pt>
    <dgm:pt modelId="{3384DD71-73A7-423E-B53E-8A8D1CE3E741}" type="pres">
      <dgm:prSet presAssocID="{72CF4349-F423-4AA2-AC4D-D7071251703B}" presName="sibTrans" presStyleLbl="sibTrans2D1" presStyleIdx="4" presStyleCnt="5"/>
      <dgm:spPr/>
      <dgm:t>
        <a:bodyPr/>
        <a:lstStyle/>
        <a:p>
          <a:endParaRPr lang="en-US"/>
        </a:p>
      </dgm:t>
    </dgm:pt>
  </dgm:ptLst>
  <dgm:cxnLst>
    <dgm:cxn modelId="{1AAB0964-23EA-40C4-93F0-0258A0753888}" type="presOf" srcId="{1C99CCBF-3231-41F2-9989-53ED6575D660}" destId="{2E69785B-A50F-4142-A451-1DB4DFE47E10}" srcOrd="0" destOrd="0" presId="urn:microsoft.com/office/officeart/2005/8/layout/radial6"/>
    <dgm:cxn modelId="{95231F7B-B3DC-4DBC-B5DB-CC813E73EBD7}" srcId="{AF4C2140-9F9E-441B-A60A-0CE83C0BFDDB}" destId="{F1F2C71A-C1D8-4E44-9A52-0217E58D15FF}" srcOrd="3" destOrd="0" parTransId="{E5EA2925-6B65-437F-8B7C-22F695C01CF0}" sibTransId="{637D1815-6B2B-4AA2-91A0-00EEB251DD24}"/>
    <dgm:cxn modelId="{3F670506-5D8D-4606-86D0-B12617329529}" srcId="{AF4C2140-9F9E-441B-A60A-0CE83C0BFDDB}" destId="{CCE0669B-C95A-495F-8420-1A618AE742B4}" srcOrd="2" destOrd="0" parTransId="{9996D417-66F4-41E1-ACC2-CCEC311ACE4E}" sibTransId="{A8E2C70B-4AB4-455D-A89D-5B091B94501D}"/>
    <dgm:cxn modelId="{2D6075AD-EC1A-4131-A002-797AD88638EA}" type="presOf" srcId="{357A2DFA-D524-48C7-BC73-80EB737C1FC5}" destId="{DB426770-9F89-4A1E-961F-849616C4DA2B}" srcOrd="0" destOrd="0" presId="urn:microsoft.com/office/officeart/2005/8/layout/radial6"/>
    <dgm:cxn modelId="{AD374127-4639-47FD-9A29-7B3C42E75ABD}" type="presOf" srcId="{A8E2C70B-4AB4-455D-A89D-5B091B94501D}" destId="{0CF2860A-CBA7-4C49-A919-41225A3360E7}" srcOrd="0" destOrd="0" presId="urn:microsoft.com/office/officeart/2005/8/layout/radial6"/>
    <dgm:cxn modelId="{29175F77-182A-4929-9B04-5813E0CAEFBE}" srcId="{AF4C2140-9F9E-441B-A60A-0CE83C0BFDDB}" destId="{CC9F26E1-9C38-4A42-BDE7-73D577CDDB41}" srcOrd="1" destOrd="0" parTransId="{B5DBF15D-CAD1-4257-8077-DB1DE89242AB}" sibTransId="{A8FB0F00-AB6C-42E8-8B1C-72260AA6473E}"/>
    <dgm:cxn modelId="{53A04B76-FCB3-4633-9280-B5EA421452BC}" type="presOf" srcId="{B778E9D4-038A-4CA3-B7AC-68364C5788DA}" destId="{166716AB-08B9-4575-95A0-49F802406D0D}" srcOrd="0" destOrd="0" presId="urn:microsoft.com/office/officeart/2005/8/layout/radial6"/>
    <dgm:cxn modelId="{3EFFAC93-6C23-4B4C-A7B1-7FE008371E10}" type="presOf" srcId="{CCE0669B-C95A-495F-8420-1A618AE742B4}" destId="{B0B13384-6E65-481A-BBF8-EF26D2CA1BD6}" srcOrd="0" destOrd="0" presId="urn:microsoft.com/office/officeart/2005/8/layout/radial6"/>
    <dgm:cxn modelId="{A8414BF8-6CA1-47E7-B7CD-0D9530771FF8}" srcId="{AF4C2140-9F9E-441B-A60A-0CE83C0BFDDB}" destId="{1C99CCBF-3231-41F2-9989-53ED6575D660}" srcOrd="0" destOrd="0" parTransId="{9F7C795B-BA96-4628-A89D-3DF92F50CF6A}" sibTransId="{357A2DFA-D524-48C7-BC73-80EB737C1FC5}"/>
    <dgm:cxn modelId="{F41D90FF-BFC1-456D-8293-A09C6AA6A676}" srcId="{1AB487DE-4B8E-4F77-A60C-B7F4AC55D3BA}" destId="{AF4C2140-9F9E-441B-A60A-0CE83C0BFDDB}" srcOrd="0" destOrd="0" parTransId="{FFD0C834-339E-4E7B-9EA1-FF05138651CA}" sibTransId="{3D8E87C5-6462-4170-96F2-8713DD6C2D32}"/>
    <dgm:cxn modelId="{F6CF44E8-BE21-4950-B1DF-C97180D7AE9D}" type="presOf" srcId="{CC9F26E1-9C38-4A42-BDE7-73D577CDDB41}" destId="{7E422196-9555-41D9-8604-AC0307A5F5E5}" srcOrd="0" destOrd="0" presId="urn:microsoft.com/office/officeart/2005/8/layout/radial6"/>
    <dgm:cxn modelId="{512DE6D2-6B6C-48A4-BE1B-E83783434681}" srcId="{AF4C2140-9F9E-441B-A60A-0CE83C0BFDDB}" destId="{B778E9D4-038A-4CA3-B7AC-68364C5788DA}" srcOrd="4" destOrd="0" parTransId="{41924C9A-8743-425C-B7FC-4835A762ABFF}" sibTransId="{72CF4349-F423-4AA2-AC4D-D7071251703B}"/>
    <dgm:cxn modelId="{FAED64D5-EF94-4277-983D-D9EFD1B874DC}" type="presOf" srcId="{637D1815-6B2B-4AA2-91A0-00EEB251DD24}" destId="{B72C2B65-F9B1-49B9-A033-DB533B5D8BE4}" srcOrd="0" destOrd="0" presId="urn:microsoft.com/office/officeart/2005/8/layout/radial6"/>
    <dgm:cxn modelId="{6585C2EF-C57C-4CEE-B30F-F10A8B269389}" type="presOf" srcId="{A8FB0F00-AB6C-42E8-8B1C-72260AA6473E}" destId="{00F5B288-34B8-45AC-9E07-6F7E61625115}" srcOrd="0" destOrd="0" presId="urn:microsoft.com/office/officeart/2005/8/layout/radial6"/>
    <dgm:cxn modelId="{3D1EC2CC-081A-409B-AB45-BE9F489CCF2E}" type="presOf" srcId="{1AB487DE-4B8E-4F77-A60C-B7F4AC55D3BA}" destId="{1748BD33-6639-4F15-8B2E-CB41B7E3F425}" srcOrd="0" destOrd="0" presId="urn:microsoft.com/office/officeart/2005/8/layout/radial6"/>
    <dgm:cxn modelId="{2DA6BF1F-8899-42F4-8C9A-4A3747CFBFBD}" type="presOf" srcId="{72CF4349-F423-4AA2-AC4D-D7071251703B}" destId="{3384DD71-73A7-423E-B53E-8A8D1CE3E741}" srcOrd="0" destOrd="0" presId="urn:microsoft.com/office/officeart/2005/8/layout/radial6"/>
    <dgm:cxn modelId="{2C3BEC35-A768-4993-B741-3B3DF21AD2D5}" type="presOf" srcId="{F1F2C71A-C1D8-4E44-9A52-0217E58D15FF}" destId="{49609503-961D-45FD-B9B2-1D7640C6F48E}" srcOrd="0" destOrd="0" presId="urn:microsoft.com/office/officeart/2005/8/layout/radial6"/>
    <dgm:cxn modelId="{01E81C30-6E41-41B7-8ACF-F97A7C579A0A}" type="presOf" srcId="{AF4C2140-9F9E-441B-A60A-0CE83C0BFDDB}" destId="{67C130B8-5982-4E57-8340-254754455BF3}" srcOrd="0" destOrd="0" presId="urn:microsoft.com/office/officeart/2005/8/layout/radial6"/>
    <dgm:cxn modelId="{E2F6F191-BB6F-4D59-B0DF-FB60568AC398}" type="presParOf" srcId="{1748BD33-6639-4F15-8B2E-CB41B7E3F425}" destId="{67C130B8-5982-4E57-8340-254754455BF3}" srcOrd="0" destOrd="0" presId="urn:microsoft.com/office/officeart/2005/8/layout/radial6"/>
    <dgm:cxn modelId="{426AA799-63BF-4212-A78F-EE35DF154472}" type="presParOf" srcId="{1748BD33-6639-4F15-8B2E-CB41B7E3F425}" destId="{2E69785B-A50F-4142-A451-1DB4DFE47E10}" srcOrd="1" destOrd="0" presId="urn:microsoft.com/office/officeart/2005/8/layout/radial6"/>
    <dgm:cxn modelId="{4D8B6474-A539-46E8-929A-61A58391E88D}" type="presParOf" srcId="{1748BD33-6639-4F15-8B2E-CB41B7E3F425}" destId="{1390D965-73EE-465D-B300-3C5D171E9595}" srcOrd="2" destOrd="0" presId="urn:microsoft.com/office/officeart/2005/8/layout/radial6"/>
    <dgm:cxn modelId="{5493155D-3E1E-4754-AD0E-DB16B4F8E8FC}" type="presParOf" srcId="{1748BD33-6639-4F15-8B2E-CB41B7E3F425}" destId="{DB426770-9F89-4A1E-961F-849616C4DA2B}" srcOrd="3" destOrd="0" presId="urn:microsoft.com/office/officeart/2005/8/layout/radial6"/>
    <dgm:cxn modelId="{C854C116-E471-4BD7-9C82-15203265A1EE}" type="presParOf" srcId="{1748BD33-6639-4F15-8B2E-CB41B7E3F425}" destId="{7E422196-9555-41D9-8604-AC0307A5F5E5}" srcOrd="4" destOrd="0" presId="urn:microsoft.com/office/officeart/2005/8/layout/radial6"/>
    <dgm:cxn modelId="{9BD70BD0-680D-4548-A0D5-A8A8199D6E33}" type="presParOf" srcId="{1748BD33-6639-4F15-8B2E-CB41B7E3F425}" destId="{D7F602E0-4D76-4921-BDD3-537DC16CA79A}" srcOrd="5" destOrd="0" presId="urn:microsoft.com/office/officeart/2005/8/layout/radial6"/>
    <dgm:cxn modelId="{16E9A967-F69C-4574-BC3E-0602060DE689}" type="presParOf" srcId="{1748BD33-6639-4F15-8B2E-CB41B7E3F425}" destId="{00F5B288-34B8-45AC-9E07-6F7E61625115}" srcOrd="6" destOrd="0" presId="urn:microsoft.com/office/officeart/2005/8/layout/radial6"/>
    <dgm:cxn modelId="{6046B64C-912A-406B-8BC3-EA1AF941AAD4}" type="presParOf" srcId="{1748BD33-6639-4F15-8B2E-CB41B7E3F425}" destId="{B0B13384-6E65-481A-BBF8-EF26D2CA1BD6}" srcOrd="7" destOrd="0" presId="urn:microsoft.com/office/officeart/2005/8/layout/radial6"/>
    <dgm:cxn modelId="{DA47619D-732D-44D5-B293-82ADF572FAB8}" type="presParOf" srcId="{1748BD33-6639-4F15-8B2E-CB41B7E3F425}" destId="{5AE88979-D53B-4DF5-87E6-C60BD207DB30}" srcOrd="8" destOrd="0" presId="urn:microsoft.com/office/officeart/2005/8/layout/radial6"/>
    <dgm:cxn modelId="{CEC5DE82-FDF8-4378-A3AA-4E5030679AF6}" type="presParOf" srcId="{1748BD33-6639-4F15-8B2E-CB41B7E3F425}" destId="{0CF2860A-CBA7-4C49-A919-41225A3360E7}" srcOrd="9" destOrd="0" presId="urn:microsoft.com/office/officeart/2005/8/layout/radial6"/>
    <dgm:cxn modelId="{22D605D3-F7C3-4284-8837-EF89EB39FC8E}" type="presParOf" srcId="{1748BD33-6639-4F15-8B2E-CB41B7E3F425}" destId="{49609503-961D-45FD-B9B2-1D7640C6F48E}" srcOrd="10" destOrd="0" presId="urn:microsoft.com/office/officeart/2005/8/layout/radial6"/>
    <dgm:cxn modelId="{BC7A4428-520F-49D5-A66A-EF24E6E63B7E}" type="presParOf" srcId="{1748BD33-6639-4F15-8B2E-CB41B7E3F425}" destId="{D67F4540-0607-4A4D-93CD-17B76CEA93D1}" srcOrd="11" destOrd="0" presId="urn:microsoft.com/office/officeart/2005/8/layout/radial6"/>
    <dgm:cxn modelId="{F052A144-D9CA-4FBD-8F58-E9628F814638}" type="presParOf" srcId="{1748BD33-6639-4F15-8B2E-CB41B7E3F425}" destId="{B72C2B65-F9B1-49B9-A033-DB533B5D8BE4}" srcOrd="12" destOrd="0" presId="urn:microsoft.com/office/officeart/2005/8/layout/radial6"/>
    <dgm:cxn modelId="{C73FBEF3-A29E-4E22-A0FE-FC0FB93F33FF}" type="presParOf" srcId="{1748BD33-6639-4F15-8B2E-CB41B7E3F425}" destId="{166716AB-08B9-4575-95A0-49F802406D0D}" srcOrd="13" destOrd="0" presId="urn:microsoft.com/office/officeart/2005/8/layout/radial6"/>
    <dgm:cxn modelId="{1F7A18A9-F1A2-4B2C-ABEB-AF89AA91D689}" type="presParOf" srcId="{1748BD33-6639-4F15-8B2E-CB41B7E3F425}" destId="{9E16CC08-5D30-4FEC-834D-B6DE48353D75}" srcOrd="14" destOrd="0" presId="urn:microsoft.com/office/officeart/2005/8/layout/radial6"/>
    <dgm:cxn modelId="{053FB1C3-56D9-4BDF-ABFE-2B904952147F}" type="presParOf" srcId="{1748BD33-6639-4F15-8B2E-CB41B7E3F425}" destId="{3384DD71-73A7-423E-B53E-8A8D1CE3E741}"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522280C-9833-4EBD-9ACA-993AC3B242A0}" type="datetimeFigureOut">
              <a:rPr lang="en-US" smtClean="0"/>
              <a:t>7/14/2015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D86140B-E295-4043-A442-3FF4BFFBB16B}" type="slidenum">
              <a:rPr lang="en-US" smtClean="0"/>
              <a:t>‹#›</a:t>
            </a:fld>
            <a:endParaRPr lang="en-US"/>
          </a:p>
        </p:txBody>
      </p:sp>
    </p:spTree>
    <p:extLst>
      <p:ext uri="{BB962C8B-B14F-4D97-AF65-F5344CB8AC3E}">
        <p14:creationId xmlns:p14="http://schemas.microsoft.com/office/powerpoint/2010/main" val="42278868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5498D241-0AB7-BC44-80E8-F0A20AF46E9E}" type="datetimeFigureOut">
              <a:rPr lang="en-US" smtClean="0"/>
              <a:pPr/>
              <a:t>7/14/2015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3E7143C0-4F23-B545-9533-520B5A87CA1E}" type="slidenum">
              <a:rPr lang="en-US" smtClean="0"/>
              <a:pPr/>
              <a:t>‹#›</a:t>
            </a:fld>
            <a:endParaRPr lang="en-US" dirty="0"/>
          </a:p>
        </p:txBody>
      </p:sp>
    </p:spTree>
    <p:extLst>
      <p:ext uri="{BB962C8B-B14F-4D97-AF65-F5344CB8AC3E}">
        <p14:creationId xmlns:p14="http://schemas.microsoft.com/office/powerpoint/2010/main" val="4077587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esktop.arcgis.com/en/desktop/latest/manage-data/raster-and-images/drawing-raster-data-using-vector-symbols.htm" TargetMode="External"/><Relationship Id="rId7" Type="http://schemas.openxmlformats.org/officeDocument/2006/relationships/hyperlink" Target="https://desktop.arcgis.com/en/desktop/latest/manage-data/raster-and-images/multidimensional-raster-types.htm#LI_713D71BD53DA4095A7DB4DBB7427929E"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desktop.arcgis.com/en/desktop/latest/manage-data/raster-and-images/multidimensional-raster-types.htm#LI_F8B7ACC262AF449C976863E7559FFF63" TargetMode="External"/><Relationship Id="rId5" Type="http://schemas.openxmlformats.org/officeDocument/2006/relationships/hyperlink" Target="https://desktop.arcgis.com/en/desktop/latest/manage-data/raster-and-images/multidimensional-raster-types.htm#LI_69F4719E95984619A0DBAD353A990AC7" TargetMode="External"/><Relationship Id="rId4" Type="http://schemas.openxmlformats.org/officeDocument/2006/relationships/hyperlink" Target="https://desktop.arcgis.com/en/desktop/latest/manage-data/raster-and-images/multidimensional-data-in-a-mosaic-dataset.htm"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resources.arcgis.com/en/help/main/10.2/index.html#//009t00000044000000"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1</a:t>
            </a:fld>
            <a:endParaRPr lang="en-US" dirty="0"/>
          </a:p>
        </p:txBody>
      </p:sp>
    </p:spTree>
    <p:extLst>
      <p:ext uri="{BB962C8B-B14F-4D97-AF65-F5344CB8AC3E}">
        <p14:creationId xmlns:p14="http://schemas.microsoft.com/office/powerpoint/2010/main" val="1683870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2</a:t>
            </a:fld>
            <a:endParaRPr lang="en-US" dirty="0"/>
          </a:p>
        </p:txBody>
      </p:sp>
    </p:spTree>
    <p:extLst>
      <p:ext uri="{BB962C8B-B14F-4D97-AF65-F5344CB8AC3E}">
        <p14:creationId xmlns:p14="http://schemas.microsoft.com/office/powerpoint/2010/main" val="2579705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http://www.esri.com/library/whitepapers/pdfs/esri-and-the-scientific-community.pdf</a:t>
            </a:r>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3</a:t>
            </a:fld>
            <a:endParaRPr lang="en-US" dirty="0"/>
          </a:p>
        </p:txBody>
      </p:sp>
    </p:spTree>
    <p:extLst>
      <p:ext uri="{BB962C8B-B14F-4D97-AF65-F5344CB8AC3E}">
        <p14:creationId xmlns:p14="http://schemas.microsoft.com/office/powerpoint/2010/main" val="2230993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4</a:t>
            </a:fld>
            <a:endParaRPr lang="en-US" dirty="0"/>
          </a:p>
        </p:txBody>
      </p:sp>
    </p:spTree>
    <p:extLst>
      <p:ext uri="{BB962C8B-B14F-4D97-AF65-F5344CB8AC3E}">
        <p14:creationId xmlns:p14="http://schemas.microsoft.com/office/powerpoint/2010/main" val="925570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Arial"/>
              <a:ea typeface="+mn-ea"/>
              <a:cs typeface="+mn-cs"/>
            </a:endParaRPr>
          </a:p>
        </p:txBody>
      </p:sp>
      <p:sp>
        <p:nvSpPr>
          <p:cNvPr id="4" name="Slide Number Placeholder 3"/>
          <p:cNvSpPr>
            <a:spLocks noGrp="1"/>
          </p:cNvSpPr>
          <p:nvPr>
            <p:ph type="sldNum" sz="quarter" idx="10"/>
          </p:nvPr>
        </p:nvSpPr>
        <p:spPr/>
        <p:txBody>
          <a:bodyPr/>
          <a:lstStyle/>
          <a:p>
            <a:fld id="{3E7143C0-4F23-B545-9533-520B5A87CA1E}" type="slidenum">
              <a:rPr lang="en-US" smtClean="0"/>
              <a:pPr/>
              <a:t>5</a:t>
            </a:fld>
            <a:endParaRPr lang="en-US" dirty="0"/>
          </a:p>
        </p:txBody>
      </p:sp>
    </p:spTree>
    <p:extLst>
      <p:ext uri="{BB962C8B-B14F-4D97-AF65-F5344CB8AC3E}">
        <p14:creationId xmlns:p14="http://schemas.microsoft.com/office/powerpoint/2010/main" val="2588952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7</a:t>
            </a:fld>
            <a:endParaRPr lang="en-US" dirty="0"/>
          </a:p>
        </p:txBody>
      </p:sp>
    </p:spTree>
    <p:extLst>
      <p:ext uri="{BB962C8B-B14F-4D97-AF65-F5344CB8AC3E}">
        <p14:creationId xmlns:p14="http://schemas.microsoft.com/office/powerpoint/2010/main" val="3471017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http://sampleserver6.arcgisonline.com/arcgis/rest/services/ScientificData/MODIS_Landcover/ImageServer</a:t>
            </a:r>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8</a:t>
            </a:fld>
            <a:endParaRPr lang="en-US" dirty="0"/>
          </a:p>
        </p:txBody>
      </p:sp>
    </p:spTree>
    <p:extLst>
      <p:ext uri="{BB962C8B-B14F-4D97-AF65-F5344CB8AC3E}">
        <p14:creationId xmlns:p14="http://schemas.microsoft.com/office/powerpoint/2010/main" val="395898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9</a:t>
            </a:fld>
            <a:endParaRPr lang="en-US" dirty="0"/>
          </a:p>
        </p:txBody>
      </p:sp>
    </p:spTree>
    <p:extLst>
      <p:ext uri="{BB962C8B-B14F-4D97-AF65-F5344CB8AC3E}">
        <p14:creationId xmlns:p14="http://schemas.microsoft.com/office/powerpoint/2010/main" val="553264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w="9525"/>
        </p:spPr>
        <p:txBody>
          <a:bodyPr/>
          <a:lstStyle/>
          <a:p>
            <a:endParaRPr lang="en-US" dirty="0" smtClean="0"/>
          </a:p>
        </p:txBody>
      </p:sp>
      <p:sp>
        <p:nvSpPr>
          <p:cNvPr id="77828" name="Slide Number Placeholder 3"/>
          <p:cNvSpPr>
            <a:spLocks noGrp="1"/>
          </p:cNvSpPr>
          <p:nvPr>
            <p:ph type="sldNum" sz="quarter" idx="5"/>
          </p:nvPr>
        </p:nvSpPr>
        <p:spPr>
          <a:noFill/>
        </p:spPr>
        <p:txBody>
          <a:bodyPr/>
          <a:lstStyle/>
          <a:p>
            <a:fld id="{69AFF5E8-DF23-45FD-A960-9B52D8B437E7}" type="slidenum">
              <a:rPr lang="en-US" smtClean="0"/>
              <a:pPr/>
              <a:t>10</a:t>
            </a:fld>
            <a:endParaRPr lang="en-US" smtClean="0"/>
          </a:p>
        </p:txBody>
      </p:sp>
    </p:spTree>
    <p:extLst>
      <p:ext uri="{BB962C8B-B14F-4D97-AF65-F5344CB8AC3E}">
        <p14:creationId xmlns:p14="http://schemas.microsoft.com/office/powerpoint/2010/main" val="2036675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http://blogs.esri.com/esri/apl/2015/03/11/dimension-explorer/</a:t>
            </a:r>
          </a:p>
          <a:p>
            <a:r>
              <a:rPr lang="en-US" sz="1200" b="1" i="0" u="none" strike="noStrike" kern="1200" baseline="0" dirty="0" smtClean="0">
                <a:solidFill>
                  <a:schemeClr val="tx1"/>
                </a:solidFill>
                <a:latin typeface="Arial"/>
                <a:ea typeface="+mn-ea"/>
                <a:cs typeface="+mn-cs"/>
              </a:rPr>
              <a:t>esriurl.com/dimension</a:t>
            </a:r>
          </a:p>
        </p:txBody>
      </p:sp>
      <p:sp>
        <p:nvSpPr>
          <p:cNvPr id="4" name="Slide Number Placeholder 3"/>
          <p:cNvSpPr>
            <a:spLocks noGrp="1"/>
          </p:cNvSpPr>
          <p:nvPr>
            <p:ph type="sldNum" sz="quarter" idx="10"/>
          </p:nvPr>
        </p:nvSpPr>
        <p:spPr/>
        <p:txBody>
          <a:bodyPr/>
          <a:lstStyle/>
          <a:p>
            <a:fld id="{3E7143C0-4F23-B545-9533-520B5A87CA1E}" type="slidenum">
              <a:rPr lang="en-US" smtClean="0"/>
              <a:pPr/>
              <a:t>13</a:t>
            </a:fld>
            <a:endParaRPr lang="en-US" dirty="0"/>
          </a:p>
        </p:txBody>
      </p:sp>
    </p:spTree>
    <p:extLst>
      <p:ext uri="{BB962C8B-B14F-4D97-AF65-F5344CB8AC3E}">
        <p14:creationId xmlns:p14="http://schemas.microsoft.com/office/powerpoint/2010/main" val="3862094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14</a:t>
            </a:fld>
            <a:endParaRPr lang="en-US" dirty="0"/>
          </a:p>
        </p:txBody>
      </p:sp>
    </p:spTree>
    <p:extLst>
      <p:ext uri="{BB962C8B-B14F-4D97-AF65-F5344CB8AC3E}">
        <p14:creationId xmlns:p14="http://schemas.microsoft.com/office/powerpoint/2010/main" val="2222982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a:ea typeface="+mn-ea"/>
                <a:cs typeface="+mn-cs"/>
              </a:rPr>
              <a:t>Multidimensional and scientific data can now be rendered using a vector field renderer, and can also be stored as a mosaic dataset. The </a:t>
            </a:r>
            <a:r>
              <a:rPr lang="en-US" sz="1200" u="sng" kern="1200" dirty="0" smtClean="0">
                <a:solidFill>
                  <a:schemeClr val="tx1"/>
                </a:solidFill>
                <a:effectLst/>
                <a:latin typeface="Arial"/>
                <a:ea typeface="+mn-ea"/>
                <a:cs typeface="+mn-cs"/>
                <a:hlinkClick r:id="rId3"/>
              </a:rPr>
              <a:t>vector field renderer</a:t>
            </a:r>
            <a:r>
              <a:rPr lang="en-US" sz="1200" kern="1200" dirty="0" smtClean="0">
                <a:solidFill>
                  <a:schemeClr val="tx1"/>
                </a:solidFill>
                <a:effectLst/>
                <a:latin typeface="Arial"/>
                <a:ea typeface="+mn-ea"/>
                <a:cs typeface="+mn-cs"/>
              </a:rPr>
              <a:t> allows you to render either one variable as a scalar, or two variables with the vector field options. These multidimensional datasets can be </a:t>
            </a:r>
            <a:r>
              <a:rPr lang="en-US" sz="1200" u="sng" kern="1200" dirty="0" smtClean="0">
                <a:solidFill>
                  <a:schemeClr val="tx1"/>
                </a:solidFill>
                <a:effectLst/>
                <a:latin typeface="Arial"/>
                <a:ea typeface="+mn-ea"/>
                <a:cs typeface="+mn-cs"/>
                <a:hlinkClick r:id="rId4"/>
              </a:rPr>
              <a:t>stored in a mosaic dataset</a:t>
            </a:r>
            <a:r>
              <a:rPr lang="en-US" sz="1200" kern="1200" dirty="0" smtClean="0">
                <a:solidFill>
                  <a:schemeClr val="tx1"/>
                </a:solidFill>
                <a:effectLst/>
                <a:latin typeface="Arial"/>
                <a:ea typeface="+mn-ea"/>
                <a:cs typeface="+mn-cs"/>
              </a:rPr>
              <a:t>, using one of the three new supported raster types: </a:t>
            </a:r>
            <a:r>
              <a:rPr lang="en-US" sz="1200" u="sng" kern="1200" dirty="0" smtClean="0">
                <a:solidFill>
                  <a:schemeClr val="tx1"/>
                </a:solidFill>
                <a:effectLst/>
                <a:latin typeface="Arial"/>
                <a:ea typeface="+mn-ea"/>
                <a:cs typeface="+mn-cs"/>
                <a:hlinkClick r:id="rId5"/>
              </a:rPr>
              <a:t>GRIB</a:t>
            </a:r>
            <a:r>
              <a:rPr lang="en-US" sz="1200" kern="1200" dirty="0" smtClean="0">
                <a:solidFill>
                  <a:schemeClr val="tx1"/>
                </a:solidFill>
                <a:effectLst/>
                <a:latin typeface="Arial"/>
                <a:ea typeface="+mn-ea"/>
                <a:cs typeface="+mn-cs"/>
              </a:rPr>
              <a:t>, </a:t>
            </a:r>
            <a:r>
              <a:rPr lang="en-US" sz="1200" u="sng" kern="1200" dirty="0" smtClean="0">
                <a:solidFill>
                  <a:schemeClr val="tx1"/>
                </a:solidFill>
                <a:effectLst/>
                <a:latin typeface="Arial"/>
                <a:ea typeface="+mn-ea"/>
                <a:cs typeface="+mn-cs"/>
                <a:hlinkClick r:id="rId6"/>
              </a:rPr>
              <a:t>HDF</a:t>
            </a:r>
            <a:r>
              <a:rPr lang="en-US" sz="1200" kern="1200" dirty="0" smtClean="0">
                <a:solidFill>
                  <a:schemeClr val="tx1"/>
                </a:solidFill>
                <a:effectLst/>
                <a:latin typeface="Arial"/>
                <a:ea typeface="+mn-ea"/>
                <a:cs typeface="+mn-cs"/>
              </a:rPr>
              <a:t>, or </a:t>
            </a:r>
            <a:r>
              <a:rPr lang="en-US" sz="1200" u="sng" kern="1200" dirty="0" err="1" smtClean="0">
                <a:solidFill>
                  <a:schemeClr val="tx1"/>
                </a:solidFill>
                <a:effectLst/>
                <a:latin typeface="Arial"/>
                <a:ea typeface="+mn-ea"/>
                <a:cs typeface="+mn-cs"/>
                <a:hlinkClick r:id="rId7"/>
              </a:rPr>
              <a:t>netCDF</a:t>
            </a:r>
            <a:r>
              <a:rPr lang="en-US" sz="1200" kern="1200" dirty="0" smtClean="0">
                <a:solidFill>
                  <a:schemeClr val="tx1"/>
                </a:solidFill>
                <a:effectLst/>
                <a:latin typeface="Arial"/>
                <a:ea typeface="+mn-ea"/>
                <a:cs typeface="+mn-cs"/>
              </a:rPr>
              <a:t>. The mosaic dataset provides a great data structure to store multidimensional data, since it allows you to manage time and vertical dimensions.</a:t>
            </a:r>
          </a:p>
          <a:p>
            <a:r>
              <a:rPr lang="en-US" sz="1200" kern="1200" dirty="0" smtClean="0">
                <a:solidFill>
                  <a:schemeClr val="tx1"/>
                </a:solidFill>
                <a:effectLst/>
                <a:latin typeface="Arial"/>
                <a:ea typeface="+mn-ea"/>
                <a:cs typeface="+mn-cs"/>
              </a:rPr>
              <a:t>The </a:t>
            </a:r>
            <a:r>
              <a:rPr lang="en-US" sz="1200" u="sng" kern="1200" dirty="0" smtClean="0">
                <a:solidFill>
                  <a:schemeClr val="tx1"/>
                </a:solidFill>
                <a:effectLst/>
                <a:latin typeface="Arial"/>
                <a:ea typeface="+mn-ea"/>
                <a:cs typeface="+mn-cs"/>
                <a:hlinkClick r:id="rId3"/>
              </a:rPr>
              <a:t>Vector Field renderer</a:t>
            </a:r>
            <a:r>
              <a:rPr lang="en-US" sz="1200" kern="1200" dirty="0" smtClean="0">
                <a:solidFill>
                  <a:schemeClr val="tx1"/>
                </a:solidFill>
                <a:effectLst/>
                <a:latin typeface="Arial"/>
                <a:ea typeface="+mn-ea"/>
                <a:cs typeface="+mn-cs"/>
              </a:rPr>
              <a:t> allows you to render multidimensional or scientific data. These data types have two variables to render, and require a special renderer. You can render magnitude and direction or a U and V variable set.</a:t>
            </a:r>
            <a:endParaRPr lang="en-US" sz="1200" kern="1200" dirty="0">
              <a:solidFill>
                <a:schemeClr val="tx1"/>
              </a:solidFill>
              <a:effectLst/>
              <a:latin typeface="Arial"/>
              <a:ea typeface="+mn-ea"/>
              <a:cs typeface="+mn-cs"/>
            </a:endParaRPr>
          </a:p>
        </p:txBody>
      </p:sp>
      <p:sp>
        <p:nvSpPr>
          <p:cNvPr id="4" name="Slide Number Placeholder 3"/>
          <p:cNvSpPr>
            <a:spLocks noGrp="1"/>
          </p:cNvSpPr>
          <p:nvPr>
            <p:ph type="sldNum" sz="quarter" idx="10"/>
          </p:nvPr>
        </p:nvSpPr>
        <p:spPr/>
        <p:txBody>
          <a:bodyPr/>
          <a:lstStyle/>
          <a:p>
            <a:fld id="{3E7143C0-4F23-B545-9533-520B5A87CA1E}" type="slidenum">
              <a:rPr lang="en-US" smtClean="0"/>
              <a:pPr/>
              <a:t>15</a:t>
            </a:fld>
            <a:endParaRPr lang="en-US" dirty="0"/>
          </a:p>
        </p:txBody>
      </p:sp>
    </p:spTree>
    <p:extLst>
      <p:ext uri="{BB962C8B-B14F-4D97-AF65-F5344CB8AC3E}">
        <p14:creationId xmlns:p14="http://schemas.microsoft.com/office/powerpoint/2010/main" val="60217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defTabSz="914400" eaLnBrk="0" fontAlgn="base" hangingPunct="0">
              <a:spcBef>
                <a:spcPct val="0"/>
              </a:spcBef>
              <a:spcAft>
                <a:spcPct val="0"/>
              </a:spcAft>
              <a:buClrTx/>
              <a:buSzTx/>
              <a:buNone/>
            </a:pPr>
            <a:r>
              <a:rPr lang="en-US" altLang="en-US" sz="1200" dirty="0" smtClean="0">
                <a:latin typeface="Arial" panose="020B0604020202020204" pitchFamily="34" charset="0"/>
              </a:rPr>
              <a:t>Raster Functions</a:t>
            </a:r>
          </a:p>
          <a:p>
            <a:pPr marL="0" lvl="0" indent="0" defTabSz="914400" eaLnBrk="0" fontAlgn="base" hangingPunct="0">
              <a:spcBef>
                <a:spcPct val="0"/>
              </a:spcBef>
              <a:spcAft>
                <a:spcPct val="0"/>
              </a:spcAft>
              <a:buClrTx/>
              <a:buSzTx/>
              <a:buNone/>
            </a:pPr>
            <a:r>
              <a:rPr lang="en-US" altLang="en-US" sz="1200" b="0" dirty="0" smtClean="0">
                <a:latin typeface="Arial" panose="020B0604020202020204" pitchFamily="34" charset="0"/>
              </a:rPr>
              <a:t>Raster functions are operations that process imagery and raster datasets by applying the processing directly to the pixels. You can use functions to create many different information layers which all use the same underlying dataset. </a:t>
            </a:r>
          </a:p>
          <a:p>
            <a:pPr marL="0" lvl="0" indent="0" defTabSz="914400" eaLnBrk="0" fontAlgn="base" hangingPunct="0">
              <a:spcBef>
                <a:spcPct val="0"/>
              </a:spcBef>
              <a:spcAft>
                <a:spcPct val="0"/>
              </a:spcAft>
              <a:buClrTx/>
              <a:buSzTx/>
              <a:buNone/>
            </a:pPr>
            <a:endParaRPr lang="en-US" altLang="en-US" sz="1200" b="0" dirty="0" smtClean="0">
              <a:latin typeface="Arial" panose="020B0604020202020204" pitchFamily="34" charset="0"/>
            </a:endParaRPr>
          </a:p>
          <a:p>
            <a:pPr marL="0" lvl="0" indent="0" defTabSz="914400" eaLnBrk="0" fontAlgn="base" hangingPunct="0">
              <a:spcBef>
                <a:spcPct val="0"/>
              </a:spcBef>
              <a:spcAft>
                <a:spcPct val="0"/>
              </a:spcAft>
              <a:buClrTx/>
              <a:buSzTx/>
              <a:buNone/>
            </a:pPr>
            <a:r>
              <a:rPr lang="en-US" altLang="en-US" sz="1200" b="0" dirty="0" smtClean="0">
                <a:latin typeface="Arial" panose="020B0604020202020204" pitchFamily="34" charset="0"/>
              </a:rPr>
              <a:t>ArcGIS comes with </a:t>
            </a:r>
            <a:r>
              <a:rPr lang="en-US" altLang="en-US" sz="1200" b="0" dirty="0" smtClean="0">
                <a:latin typeface="Arial" panose="020B0604020202020204" pitchFamily="34" charset="0"/>
                <a:hlinkClick r:id="rId3"/>
              </a:rPr>
              <a:t>dozens of out of the box functions</a:t>
            </a:r>
            <a:r>
              <a:rPr lang="en-US" altLang="en-US" sz="1200" b="0" dirty="0" smtClean="0">
                <a:latin typeface="Arial" panose="020B0604020202020204" pitchFamily="34" charset="0"/>
              </a:rPr>
              <a:t> that can be used for radiometric and geometric correction, data management, visualization, and analysis. Functions can be applied individually or combined to create function chains. There are several methods for applying functions depending on the structure of the dataset. </a:t>
            </a:r>
          </a:p>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16</a:t>
            </a:fld>
            <a:endParaRPr lang="en-US" dirty="0"/>
          </a:p>
        </p:txBody>
      </p:sp>
    </p:spTree>
    <p:extLst>
      <p:ext uri="{BB962C8B-B14F-4D97-AF65-F5344CB8AC3E}">
        <p14:creationId xmlns:p14="http://schemas.microsoft.com/office/powerpoint/2010/main" val="2319105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baseline="0" dirty="0" err="1" smtClean="0"/>
              <a:t>OPeNDAP</a:t>
            </a:r>
            <a:r>
              <a:rPr lang="en-US" b="1" baseline="0" dirty="0" smtClean="0"/>
              <a:t> has become the standard for streaming scientific data. </a:t>
            </a:r>
          </a:p>
          <a:p>
            <a:r>
              <a:rPr lang="en-US" sz="1200" b="1" kern="1200" dirty="0" smtClean="0">
                <a:solidFill>
                  <a:schemeClr val="tx1"/>
                </a:solidFill>
                <a:latin typeface="Arial"/>
                <a:ea typeface="+mn-ea"/>
                <a:cs typeface="+mn-cs"/>
              </a:rPr>
              <a:t>70% of NOAA data holdings are available via </a:t>
            </a:r>
            <a:r>
              <a:rPr lang="en-US" sz="1200" b="1" kern="1200" dirty="0" err="1" smtClean="0">
                <a:solidFill>
                  <a:schemeClr val="tx1"/>
                </a:solidFill>
                <a:latin typeface="Arial"/>
                <a:ea typeface="+mn-ea"/>
                <a:cs typeface="+mn-cs"/>
              </a:rPr>
              <a:t>OPeNDAP</a:t>
            </a:r>
            <a:r>
              <a:rPr lang="en-US" sz="1200" b="1" kern="1200" dirty="0" smtClean="0">
                <a:solidFill>
                  <a:schemeClr val="tx1"/>
                </a:solidFill>
                <a:latin typeface="Arial"/>
                <a:ea typeface="+mn-ea"/>
                <a:cs typeface="+mn-cs"/>
              </a:rPr>
              <a:t> protocols.</a:t>
            </a:r>
          </a:p>
          <a:p>
            <a:r>
              <a:rPr lang="en-US" dirty="0" smtClean="0"/>
              <a:t>New tool available in</a:t>
            </a:r>
            <a:r>
              <a:rPr lang="en-US" baseline="0" dirty="0" smtClean="0"/>
              <a:t> Pro 1.1, will be added to 10.4</a:t>
            </a:r>
            <a:endParaRPr lang="en-US" dirty="0" smtClean="0"/>
          </a:p>
          <a:p>
            <a:pPr marL="168244" indent="-168244">
              <a:buFontTx/>
              <a:buChar char="-"/>
            </a:pPr>
            <a:r>
              <a:rPr lang="en-US" baseline="0" dirty="0" smtClean="0"/>
              <a:t>This tool allows users to connect to any </a:t>
            </a:r>
            <a:r>
              <a:rPr lang="en-US" baseline="0" dirty="0" err="1" smtClean="0"/>
              <a:t>OPeNDAP</a:t>
            </a:r>
            <a:r>
              <a:rPr lang="en-US" baseline="0" dirty="0" smtClean="0"/>
              <a:t> server and convert the data directly to a raster layer.</a:t>
            </a:r>
          </a:p>
          <a:p>
            <a:pPr marL="168244" indent="-168244">
              <a:buFontTx/>
              <a:buChar char="-"/>
            </a:pPr>
            <a:r>
              <a:rPr lang="en-US" baseline="0" dirty="0" smtClean="0"/>
              <a:t>Scientific community will now be able to access </a:t>
            </a:r>
            <a:r>
              <a:rPr lang="en-US" baseline="0" dirty="0" err="1" smtClean="0"/>
              <a:t>OPeNDAP</a:t>
            </a:r>
            <a:r>
              <a:rPr lang="en-US" baseline="0" dirty="0" smtClean="0"/>
              <a:t> data sources and be able to add the data directly to ArcGIS as a raster layer</a:t>
            </a:r>
          </a:p>
          <a:p>
            <a:pPr marL="168244" indent="-168244">
              <a:buFontTx/>
              <a:buChar char="-"/>
            </a:pPr>
            <a:r>
              <a:rPr lang="en-US" baseline="0" dirty="0" smtClean="0"/>
              <a:t>In the past the user would have to access the </a:t>
            </a:r>
            <a:r>
              <a:rPr lang="en-US" baseline="0" dirty="0" err="1" smtClean="0"/>
              <a:t>OPeNDAP</a:t>
            </a:r>
            <a:r>
              <a:rPr lang="en-US" baseline="0" dirty="0" smtClean="0"/>
              <a:t> server directly and download the data, then bring into ArcGIS</a:t>
            </a:r>
            <a:endParaRPr lang="en-US" dirty="0"/>
          </a:p>
        </p:txBody>
      </p:sp>
      <p:sp>
        <p:nvSpPr>
          <p:cNvPr id="4" name="Slide Number Placeholder 3"/>
          <p:cNvSpPr>
            <a:spLocks noGrp="1"/>
          </p:cNvSpPr>
          <p:nvPr>
            <p:ph type="sldNum" sz="quarter" idx="10"/>
          </p:nvPr>
        </p:nvSpPr>
        <p:spPr/>
        <p:txBody>
          <a:bodyPr/>
          <a:lstStyle/>
          <a:p>
            <a:fld id="{DCFE8B82-235E-4937-BC08-8AE499CC9AD1}" type="slidenum">
              <a:rPr lang="en-US" smtClean="0"/>
              <a:t>17</a:t>
            </a:fld>
            <a:endParaRPr lang="en-US"/>
          </a:p>
        </p:txBody>
      </p:sp>
    </p:spTree>
    <p:extLst>
      <p:ext uri="{BB962C8B-B14F-4D97-AF65-F5344CB8AC3E}">
        <p14:creationId xmlns:p14="http://schemas.microsoft.com/office/powerpoint/2010/main" val="14565119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18</a:t>
            </a:fld>
            <a:endParaRPr lang="en-US" dirty="0"/>
          </a:p>
        </p:txBody>
      </p:sp>
    </p:spTree>
    <p:extLst>
      <p:ext uri="{BB962C8B-B14F-4D97-AF65-F5344CB8AC3E}">
        <p14:creationId xmlns:p14="http://schemas.microsoft.com/office/powerpoint/2010/main" val="21053599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bwMode="black">
      <p:bgPr>
        <a:gradFill flip="none" rotWithShape="1">
          <a:gsLst>
            <a:gs pos="0">
              <a:srgbClr val="00B9F2"/>
            </a:gs>
            <a:gs pos="90000">
              <a:srgbClr val="053264"/>
            </a:gs>
            <a:gs pos="30000">
              <a:srgbClr val="007AC2"/>
            </a:gs>
          </a:gsLst>
          <a:lin ang="5400000" scaled="0"/>
          <a:tileRect/>
        </a:gradFill>
        <a:effectLst/>
      </p:bgPr>
    </p:bg>
    <p:spTree>
      <p:nvGrpSpPr>
        <p:cNvPr id="1" name=""/>
        <p:cNvGrpSpPr/>
        <p:nvPr/>
      </p:nvGrpSpPr>
      <p:grpSpPr>
        <a:xfrm>
          <a:off x="0" y="0"/>
          <a:ext cx="0" cy="0"/>
          <a:chOff x="0" y="0"/>
          <a:chExt cx="0" cy="0"/>
        </a:xfrm>
      </p:grpSpPr>
      <p:sp>
        <p:nvSpPr>
          <p:cNvPr id="8" name="Rectangle 7"/>
          <p:cNvSpPr/>
          <p:nvPr/>
        </p:nvSpPr>
        <p:spPr bwMode="ltGray">
          <a:xfrm>
            <a:off x="-1199408" y="5567276"/>
            <a:ext cx="13391409" cy="1290751"/>
          </a:xfrm>
          <a:custGeom>
            <a:avLst/>
            <a:gdLst/>
            <a:ahLst/>
            <a:cxnLst/>
            <a:rect l="l" t="t" r="r" b="b"/>
            <a:pathLst>
              <a:path w="10043557" h="1290751">
                <a:moveTo>
                  <a:pt x="8132411" y="0"/>
                </a:moveTo>
                <a:cubicBezTo>
                  <a:pt x="8583764" y="0"/>
                  <a:pt x="9032446" y="11434"/>
                  <a:pt x="9478183" y="34029"/>
                </a:cubicBezTo>
                <a:lnTo>
                  <a:pt x="10043557" y="69857"/>
                </a:lnTo>
                <a:lnTo>
                  <a:pt x="10043557" y="1290751"/>
                </a:lnTo>
                <a:lnTo>
                  <a:pt x="0" y="1290751"/>
                </a:lnTo>
                <a:lnTo>
                  <a:pt x="125788" y="1248403"/>
                </a:lnTo>
                <a:cubicBezTo>
                  <a:pt x="2649168" y="437759"/>
                  <a:pt x="5339667" y="0"/>
                  <a:pt x="8132411" y="0"/>
                </a:cubicBezTo>
                <a:close/>
              </a:path>
            </a:pathLst>
          </a:custGeom>
          <a:solidFill>
            <a:schemeClr val="bg2">
              <a:lumMod val="60000"/>
              <a:lumOff val="40000"/>
              <a:alpha val="2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lvl="0"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2" name="Title 1"/>
          <p:cNvSpPr>
            <a:spLocks noGrp="1"/>
          </p:cNvSpPr>
          <p:nvPr>
            <p:ph type="ctrTitle" hasCustomPrompt="1"/>
          </p:nvPr>
        </p:nvSpPr>
        <p:spPr bwMode="white">
          <a:xfrm>
            <a:off x="1833121" y="2428193"/>
            <a:ext cx="8525773" cy="914400"/>
          </a:xfrm>
        </p:spPr>
        <p:txBody>
          <a:bodyPr rIns="0" anchor="b">
            <a:noAutofit/>
          </a:bodyPr>
          <a:lstStyle>
            <a:lvl1pPr algn="ctr">
              <a:defRPr sz="3400" baseline="0">
                <a:solidFill>
                  <a:schemeClr val="tx1"/>
                </a:solidFill>
              </a:defRPr>
            </a:lvl1pPr>
          </a:lstStyle>
          <a:p>
            <a:r>
              <a:rPr lang="en-US" dirty="0" smtClean="0"/>
              <a:t>Presentation Title</a:t>
            </a:r>
            <a:endParaRPr lang="en-US" dirty="0"/>
          </a:p>
        </p:txBody>
      </p:sp>
      <p:sp>
        <p:nvSpPr>
          <p:cNvPr id="3" name="Subtitle 2"/>
          <p:cNvSpPr>
            <a:spLocks noGrp="1"/>
          </p:cNvSpPr>
          <p:nvPr>
            <p:ph type="subTitle" idx="1" hasCustomPrompt="1"/>
          </p:nvPr>
        </p:nvSpPr>
        <p:spPr bwMode="white">
          <a:xfrm>
            <a:off x="1828800" y="3465218"/>
            <a:ext cx="8534401"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7" name="Picture 6" descr="esri-10GlobeLogo_No-r_sRGBRev.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54327" y="365138"/>
            <a:ext cx="2168737" cy="967642"/>
          </a:xfrm>
          <a:prstGeom prst="rect">
            <a:avLst/>
          </a:prstGeom>
        </p:spPr>
      </p:pic>
      <p:sp>
        <p:nvSpPr>
          <p:cNvPr id="9" name="Rectangle 3"/>
          <p:cNvSpPr/>
          <p:nvPr/>
        </p:nvSpPr>
        <p:spPr bwMode="invGray">
          <a:xfrm flipH="1">
            <a:off x="4650976" y="4204224"/>
            <a:ext cx="7541039" cy="2653803"/>
          </a:xfrm>
          <a:custGeom>
            <a:avLst/>
            <a:gdLst/>
            <a:ahLst/>
            <a:cxnLst/>
            <a:rect l="l" t="t" r="r" b="b"/>
            <a:pathLst>
              <a:path w="5655779" h="2653803">
                <a:moveTo>
                  <a:pt x="0" y="0"/>
                </a:moveTo>
                <a:lnTo>
                  <a:pt x="0" y="2653803"/>
                </a:lnTo>
                <a:lnTo>
                  <a:pt x="5655779" y="2653803"/>
                </a:lnTo>
                <a:lnTo>
                  <a:pt x="5368634" y="2452474"/>
                </a:lnTo>
                <a:cubicBezTo>
                  <a:pt x="3880066" y="1444637"/>
                  <a:pt x="2250051" y="660920"/>
                  <a:pt x="518426" y="144676"/>
                </a:cubicBezTo>
                <a:close/>
              </a:path>
            </a:pathLst>
          </a:custGeom>
          <a:solidFill>
            <a:srgbClr val="053264">
              <a:alpha val="10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1219203" y="1828800"/>
            <a:ext cx="9753600" cy="3429000"/>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6" name="Title 5"/>
          <p:cNvSpPr>
            <a:spLocks noGrp="1"/>
          </p:cNvSpPr>
          <p:nvPr>
            <p:ph type="title"/>
          </p:nvPr>
        </p:nvSpPr>
        <p:spPr/>
        <p:txBody>
          <a:bodyPr/>
          <a:lstStyle/>
          <a:p>
            <a:r>
              <a:rPr lang="en-US" smtClean="0"/>
              <a:t>Click to edit Master title style</a:t>
            </a:r>
            <a:endParaRPr lang="en-US"/>
          </a:p>
        </p:txBody>
      </p:sp>
      <p:sp>
        <p:nvSpPr>
          <p:cNvPr id="7" name="Footer Placeholder 6"/>
          <p:cNvSpPr>
            <a:spLocks noGrp="1"/>
          </p:cNvSpPr>
          <p:nvPr>
            <p:ph type="ftr" sz="quarter" idx="11"/>
          </p:nvPr>
        </p:nvSpPr>
        <p:spPr/>
        <p:txBody>
          <a:bodyPr/>
          <a:lstStyle/>
          <a:p>
            <a:endParaRPr lang="en-US" dirty="0" smtClean="0"/>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8" name="Text Placeholder 7"/>
          <p:cNvSpPr>
            <a:spLocks noGrp="1"/>
          </p:cNvSpPr>
          <p:nvPr>
            <p:ph type="body" sz="quarter" idx="11" hasCustomPrompt="1"/>
          </p:nvPr>
        </p:nvSpPr>
        <p:spPr>
          <a:xfrm>
            <a:off x="914401" y="1097307"/>
            <a:ext cx="10363200" cy="246221"/>
          </a:xfrm>
        </p:spPr>
        <p:txBody>
          <a:bodyPr anchor="t" anchorCtr="0">
            <a:spAutoFit/>
          </a:bodyPr>
          <a:lstStyle>
            <a:lvl1pPr marL="0" indent="0">
              <a:spcBef>
                <a:spcPts val="0"/>
              </a:spcBef>
              <a:spcAft>
                <a:spcPts val="0"/>
              </a:spcAft>
              <a:buNone/>
              <a:defRPr sz="1600">
                <a:solidFill>
                  <a:schemeClr val="accent4">
                    <a:lumMod val="40000"/>
                    <a:lumOff val="60000"/>
                  </a:schemeClr>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smtClean="0"/>
              <a:t>Click to Edit Subtitle (optional)</a:t>
            </a:r>
          </a:p>
        </p:txBody>
      </p:sp>
      <p:sp>
        <p:nvSpPr>
          <p:cNvPr id="11" name="Content Placeholder 10"/>
          <p:cNvSpPr>
            <a:spLocks noGrp="1"/>
          </p:cNvSpPr>
          <p:nvPr>
            <p:ph sz="quarter" idx="12"/>
          </p:nvPr>
        </p:nvSpPr>
        <p:spPr>
          <a:xfrm>
            <a:off x="1219201" y="1828804"/>
            <a:ext cx="9753600" cy="3427413"/>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3" name="Footer Placeholder 2"/>
          <p:cNvSpPr>
            <a:spLocks noGrp="1"/>
          </p:cNvSpPr>
          <p:nvPr>
            <p:ph type="ftr" sz="quarter" idx="13"/>
          </p:nvPr>
        </p:nvSpPr>
        <p:spPr/>
        <p:txBody>
          <a:bodyPr/>
          <a:lstStyle/>
          <a:p>
            <a:endParaRPr lang="en-US" dirty="0" smtClean="0"/>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4401" y="682625"/>
            <a:ext cx="10363200" cy="369332"/>
          </a:xfrm>
          <a:noFill/>
        </p:spPr>
        <p:txBody>
          <a:bodyPr vert="horz" lIns="0" tIns="0" rIns="0" bIns="0" rtlCol="0" anchor="t">
            <a:spAutoFit/>
          </a:bodyPr>
          <a:lstStyle>
            <a:lvl1pPr>
              <a:defRPr lang="en-US" dirty="0"/>
            </a:lvl1pPr>
          </a:lstStyle>
          <a:p>
            <a:pPr marL="0" lvl="0"/>
            <a:r>
              <a:rPr lang="en-US" dirty="0" smtClean="0"/>
              <a:t>Click to Edit Master Title Style</a:t>
            </a:r>
            <a:endParaRPr lang="en-US" dirty="0"/>
          </a:p>
        </p:txBody>
      </p:sp>
      <p:sp>
        <p:nvSpPr>
          <p:cNvPr id="4" name="Content Placeholder 3"/>
          <p:cNvSpPr>
            <a:spLocks noGrp="1"/>
          </p:cNvSpPr>
          <p:nvPr>
            <p:ph sz="half" idx="2"/>
          </p:nvPr>
        </p:nvSpPr>
        <p:spPr>
          <a:xfrm>
            <a:off x="1219201" y="1828800"/>
            <a:ext cx="9753600" cy="3429000"/>
          </a:xfrm>
        </p:spPr>
        <p:txBody>
          <a:bodyPr/>
          <a:lstStyle>
            <a:lvl1pPr>
              <a:lnSpc>
                <a:spcPct val="100000"/>
              </a:lnSpc>
              <a:defRPr sz="2000"/>
            </a:lvl1pPr>
            <a:lvl2pPr>
              <a:lnSpc>
                <a:spcPct val="100000"/>
              </a:lnSpc>
              <a:defRPr sz="1800"/>
            </a:lvl2pPr>
            <a:lvl3pPr>
              <a:lnSpc>
                <a:spcPct val="100000"/>
              </a:lnSpc>
              <a:defRPr sz="1600"/>
            </a:lvl3pPr>
            <a:lvl4pPr>
              <a:defRPr sz="1400"/>
            </a:lvl4pPr>
            <a:lvl5pPr>
              <a:lnSpc>
                <a:spcPts val="1800"/>
              </a:lnSpc>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7" name="Text Placeholder 6"/>
          <p:cNvSpPr>
            <a:spLocks noGrp="1"/>
          </p:cNvSpPr>
          <p:nvPr>
            <p:ph type="body" sz="quarter" idx="14" hasCustomPrompt="1"/>
          </p:nvPr>
        </p:nvSpPr>
        <p:spPr>
          <a:xfrm>
            <a:off x="914401" y="6177085"/>
            <a:ext cx="10363200" cy="215444"/>
          </a:xfrm>
        </p:spPr>
        <p:txBody>
          <a:bodyPr anchor="b">
            <a:spAutoFit/>
          </a:bodyPr>
          <a:lstStyle>
            <a:lvl1pPr marL="0" marR="0" indent="0" algn="r" defTabSz="4572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400" b="0" i="1" kern="1200" baseline="0" dirty="0" smtClean="0">
                <a:solidFill>
                  <a:schemeClr val="tx2"/>
                </a:solidFill>
                <a:latin typeface="+mn-lt"/>
                <a:ea typeface="+mn-ea"/>
                <a:cs typeface="Arial"/>
              </a:defRPr>
            </a:lvl1pPr>
          </a:lstStyle>
          <a:p>
            <a:pPr lvl="0"/>
            <a:r>
              <a:rPr lang="en-US" dirty="0" smtClean="0"/>
              <a:t>Click to Edit Tagline (optional)</a:t>
            </a:r>
          </a:p>
        </p:txBody>
      </p:sp>
      <p:sp>
        <p:nvSpPr>
          <p:cNvPr id="3" name="Footer Placeholder 2"/>
          <p:cNvSpPr>
            <a:spLocks noGrp="1"/>
          </p:cNvSpPr>
          <p:nvPr>
            <p:ph type="ftr" sz="quarter" idx="15"/>
          </p:nvPr>
        </p:nvSpPr>
        <p:spPr/>
        <p:txBody>
          <a:bodyPr/>
          <a:lstStyle/>
          <a:p>
            <a:endParaRPr lang="en-US" dirty="0" smtClean="0"/>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 Content and Taglline">
    <p:spTree>
      <p:nvGrpSpPr>
        <p:cNvPr id="1" name=""/>
        <p:cNvGrpSpPr/>
        <p:nvPr/>
      </p:nvGrpSpPr>
      <p:grpSpPr>
        <a:xfrm>
          <a:off x="0" y="0"/>
          <a:ext cx="0" cy="0"/>
          <a:chOff x="0" y="0"/>
          <a:chExt cx="0" cy="0"/>
        </a:xfrm>
      </p:grpSpPr>
      <p:sp>
        <p:nvSpPr>
          <p:cNvPr id="7" name="Title 1"/>
          <p:cNvSpPr>
            <a:spLocks noGrp="1"/>
          </p:cNvSpPr>
          <p:nvPr>
            <p:ph type="title"/>
          </p:nvPr>
        </p:nvSpPr>
        <p:spPr>
          <a:xfrm>
            <a:off x="914401" y="682625"/>
            <a:ext cx="10363200" cy="369332"/>
          </a:xfrm>
        </p:spPr>
        <p:txBody>
          <a:bodyPr/>
          <a:lstStyle>
            <a:lvl1pPr>
              <a:defRPr/>
            </a:lvl1pPr>
          </a:lstStyle>
          <a:p>
            <a:r>
              <a:rPr lang="en-US" smtClean="0"/>
              <a:t>Click to edit Master title style</a:t>
            </a:r>
            <a:endParaRPr lang="en-US" dirty="0"/>
          </a:p>
        </p:txBody>
      </p:sp>
      <p:sp>
        <p:nvSpPr>
          <p:cNvPr id="9" name="Content Placeholder 21"/>
          <p:cNvSpPr>
            <a:spLocks noGrp="1"/>
          </p:cNvSpPr>
          <p:nvPr>
            <p:ph sz="quarter" idx="18"/>
          </p:nvPr>
        </p:nvSpPr>
        <p:spPr>
          <a:xfrm>
            <a:off x="1219201" y="1828800"/>
            <a:ext cx="9753600" cy="3429000"/>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4" name="TextBox 3"/>
          <p:cNvSpPr txBox="1"/>
          <p:nvPr userDrawn="1"/>
        </p:nvSpPr>
        <p:spPr>
          <a:xfrm>
            <a:off x="11776408" y="1514615"/>
            <a:ext cx="1219201" cy="914400"/>
          </a:xfrm>
          <a:prstGeom prst="rect">
            <a:avLst/>
          </a:prstGeom>
          <a:noFill/>
          <a:effectLst/>
        </p:spPr>
        <p:txBody>
          <a:bodyPr wrap="none" lIns="0" tIns="0" rIns="0" bIns="0" rtlCol="0">
            <a:noAutofit/>
          </a:bodyPr>
          <a:lstStyle/>
          <a:p>
            <a:pPr algn="l" eaLnBrk="0" hangingPunct="0">
              <a:lnSpc>
                <a:spcPts val="1800"/>
              </a:lnSpc>
            </a:pPr>
            <a:endParaRPr lang="en-US" sz="1400" b="1" dirty="0" smtClean="0">
              <a:ea typeface="+mn-ea"/>
              <a:cs typeface="+mn-cs"/>
            </a:endParaRPr>
          </a:p>
        </p:txBody>
      </p:sp>
      <p:sp>
        <p:nvSpPr>
          <p:cNvPr id="10" name="Text Placeholder 9"/>
          <p:cNvSpPr>
            <a:spLocks noGrp="1"/>
          </p:cNvSpPr>
          <p:nvPr>
            <p:ph type="body" sz="quarter" idx="16" hasCustomPrompt="1"/>
          </p:nvPr>
        </p:nvSpPr>
        <p:spPr>
          <a:xfrm>
            <a:off x="914401" y="1097307"/>
            <a:ext cx="10363200" cy="246221"/>
          </a:xfrm>
        </p:spPr>
        <p:txBody>
          <a:bodyPr vert="horz" lIns="0" tIns="0" rIns="0" bIns="0" rtlCol="0" anchor="t">
            <a:spAutoFit/>
          </a:bodyPr>
          <a:lstStyle>
            <a:lvl1pPr marL="0" indent="0" algn="l" defTabSz="457200" rtl="0" eaLnBrk="1" latinLnBrk="0" hangingPunct="1">
              <a:lnSpc>
                <a:spcPct val="100000"/>
              </a:lnSpc>
              <a:spcBef>
                <a:spcPct val="0"/>
              </a:spcBef>
              <a:spcAft>
                <a:spcPts val="0"/>
              </a:spcAft>
              <a:buNone/>
              <a:defRPr lang="en-US" sz="1600" b="1" kern="1200" dirty="0" smtClean="0">
                <a:solidFill>
                  <a:srgbClr val="94E6FF"/>
                </a:solidFill>
                <a:latin typeface="+mj-lt"/>
                <a:ea typeface="+mj-ea"/>
                <a:cs typeface="Arial"/>
              </a:defRPr>
            </a:lvl1pPr>
            <a:lvl2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2pPr>
            <a:lvl3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3pPr>
            <a:lvl4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4pPr>
            <a:lvl5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5pPr>
          </a:lstStyle>
          <a:p>
            <a:pPr lvl="0"/>
            <a:r>
              <a:rPr lang="en-US" dirty="0" smtClean="0"/>
              <a:t>Click to Edit Subtitle (optional)</a:t>
            </a:r>
            <a:endParaRPr lang="en-US" dirty="0"/>
          </a:p>
        </p:txBody>
      </p:sp>
      <p:sp>
        <p:nvSpPr>
          <p:cNvPr id="6" name="TextBox 5"/>
          <p:cNvSpPr txBox="1"/>
          <p:nvPr userDrawn="1"/>
        </p:nvSpPr>
        <p:spPr>
          <a:xfrm>
            <a:off x="1273965" y="6349730"/>
            <a:ext cx="1219201" cy="914400"/>
          </a:xfrm>
          <a:prstGeom prst="rect">
            <a:avLst/>
          </a:prstGeom>
          <a:noFill/>
          <a:effectLst/>
        </p:spPr>
        <p:txBody>
          <a:bodyPr wrap="none" lIns="0" tIns="0" rIns="0" bIns="0" rtlCol="0">
            <a:noAutofit/>
          </a:bodyPr>
          <a:lstStyle/>
          <a:p>
            <a:pPr algn="l" eaLnBrk="0" hangingPunct="0">
              <a:lnSpc>
                <a:spcPts val="1800"/>
              </a:lnSpc>
            </a:pPr>
            <a:endParaRPr lang="en-US" sz="1400" b="1" dirty="0" smtClean="0">
              <a:ea typeface="+mn-ea"/>
              <a:cs typeface="+mn-cs"/>
            </a:endParaRPr>
          </a:p>
        </p:txBody>
      </p:sp>
      <p:sp>
        <p:nvSpPr>
          <p:cNvPr id="12" name="Text Placeholder 25"/>
          <p:cNvSpPr>
            <a:spLocks noGrp="1"/>
          </p:cNvSpPr>
          <p:nvPr>
            <p:ph type="body" sz="quarter" idx="20" hasCustomPrompt="1"/>
          </p:nvPr>
        </p:nvSpPr>
        <p:spPr>
          <a:xfrm>
            <a:off x="914401" y="6185356"/>
            <a:ext cx="10363200" cy="215444"/>
          </a:xfrm>
        </p:spPr>
        <p:txBody>
          <a:bodyPr anchor="b">
            <a:spAutoFit/>
          </a:bodyPr>
          <a:lstStyle>
            <a:lvl1pPr marL="0" indent="0" algn="r">
              <a:spcBef>
                <a:spcPts val="0"/>
              </a:spcBef>
              <a:spcAft>
                <a:spcPts val="0"/>
              </a:spcAft>
              <a:buNone/>
              <a:defRPr sz="1400" b="0" i="1" baseline="0">
                <a:solidFill>
                  <a:schemeClr val="tx2"/>
                </a:solidFill>
              </a:defRPr>
            </a:lvl1pPr>
            <a:lvl2pPr marL="0" indent="0" algn="r">
              <a:buNone/>
              <a:defRPr sz="1600"/>
            </a:lvl2pPr>
            <a:lvl3pPr marL="0" indent="0" algn="r">
              <a:buNone/>
              <a:defRPr sz="1600"/>
            </a:lvl3pPr>
            <a:lvl4pPr marL="0" indent="0" algn="r">
              <a:buNone/>
              <a:defRPr sz="1600"/>
            </a:lvl4pPr>
            <a:lvl5pPr marL="0" indent="0" algn="r">
              <a:buNone/>
              <a:defRPr sz="1600"/>
            </a:lvl5pPr>
          </a:lstStyle>
          <a:p>
            <a:pPr lvl="0"/>
            <a:r>
              <a:rPr lang="en-US" dirty="0" smtClean="0"/>
              <a:t>Click to Edit Tagline (optional)</a:t>
            </a:r>
          </a:p>
        </p:txBody>
      </p:sp>
      <p:sp>
        <p:nvSpPr>
          <p:cNvPr id="2" name="Footer Placeholder 1"/>
          <p:cNvSpPr>
            <a:spLocks noGrp="1"/>
          </p:cNvSpPr>
          <p:nvPr>
            <p:ph type="ftr" sz="quarter" idx="21"/>
          </p:nvPr>
        </p:nvSpPr>
        <p:spPr/>
        <p:txBody>
          <a:bodyPr/>
          <a:lstStyle/>
          <a:p>
            <a:endParaRPr lang="en-US" dirty="0" smtClean="0"/>
          </a:p>
        </p:txBody>
      </p:sp>
    </p:spTree>
    <p:extLst>
      <p:ext uri="{BB962C8B-B14F-4D97-AF65-F5344CB8AC3E}">
        <p14:creationId xmlns:p14="http://schemas.microsoft.com/office/powerpoint/2010/main" val="1865473994"/>
      </p:ext>
    </p:extLst>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sp>
        <p:nvSpPr>
          <p:cNvPr id="3" name="Footer Placeholder 2"/>
          <p:cNvSpPr>
            <a:spLocks noGrp="1"/>
          </p:cNvSpPr>
          <p:nvPr>
            <p:ph type="ftr" sz="quarter" idx="10"/>
          </p:nvPr>
        </p:nvSpPr>
        <p:spPr/>
        <p:txBody>
          <a:bodyPr/>
          <a:lstStyle/>
          <a:p>
            <a:endParaRPr lang="en-US" dirty="0" smtClean="0"/>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lvl1pPr>
          </a:lstStyle>
          <a:p>
            <a:r>
              <a:rPr lang="en-US" dirty="0" smtClean="0"/>
              <a:t>Click to Edit Master Title Style</a:t>
            </a:r>
            <a:endParaRPr lang="en-US" dirty="0"/>
          </a:p>
        </p:txBody>
      </p:sp>
      <p:sp>
        <p:nvSpPr>
          <p:cNvPr id="3" name="Footer Placeholder 2"/>
          <p:cNvSpPr>
            <a:spLocks noGrp="1"/>
          </p:cNvSpPr>
          <p:nvPr>
            <p:ph type="ftr" sz="quarter" idx="10"/>
          </p:nvPr>
        </p:nvSpPr>
        <p:spPr/>
        <p:txBody>
          <a:bodyPr/>
          <a:lstStyle/>
          <a:p>
            <a:endParaRPr lang="en-US" dirty="0" smtClean="0"/>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endParaRPr lang="en-US" dirty="0" smtClean="0"/>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8" name="Rectangle 7"/>
          <p:cNvSpPr/>
          <p:nvPr/>
        </p:nvSpPr>
        <p:spPr bwMode="hidden">
          <a:xfrm>
            <a:off x="15" y="0"/>
            <a:ext cx="7315199" cy="6858000"/>
          </a:xfrm>
          <a:prstGeom prst="rect">
            <a:avLst/>
          </a:prstGeom>
          <a:gradFill flip="none" rotWithShape="1">
            <a:gsLst>
              <a:gs pos="0">
                <a:srgbClr val="053264"/>
              </a:gs>
              <a:gs pos="50000">
                <a:srgbClr val="053264">
                  <a:alpha val="0"/>
                </a:srgbClr>
              </a:gs>
            </a:gsLst>
            <a:lin ang="1620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 name="Text Placeholder 2"/>
          <p:cNvSpPr>
            <a:spLocks noGrp="1"/>
          </p:cNvSpPr>
          <p:nvPr>
            <p:ph type="body" idx="1" hasCustomPrompt="1"/>
          </p:nvPr>
        </p:nvSpPr>
        <p:spPr>
          <a:xfrm>
            <a:off x="1371601" y="3060742"/>
            <a:ext cx="5029200"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1371600" y="1750910"/>
            <a:ext cx="5029200" cy="1169551"/>
          </a:xfrm>
        </p:spPr>
        <p:txBody>
          <a:bodyPr wrap="square"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smtClean="0"/>
              <a:t>Click to </a:t>
            </a:r>
            <a:r>
              <a:rPr kumimoji="0" lang="en-US" dirty="0"/>
              <a:t>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858000"/>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ysClr val="windowText" lastClr="000000"/>
                </a:solidFill>
                <a:effectLst/>
                <a:uLnTx/>
                <a:uFillTx/>
              </a:rPr>
              <a:t>Click icon to insert Picture</a:t>
            </a:r>
            <a:endParaRPr kumimoji="0" lang="en-US" sz="2000" b="0" i="0" u="none" strike="noStrike" kern="0" cap="none" spc="0" normalizeH="0" baseline="0" noProof="0" dirty="0">
              <a:ln>
                <a:noFill/>
              </a:ln>
              <a:solidFill>
                <a:sysClr val="windowText" lastClr="000000"/>
              </a:solidFill>
              <a:effectLst/>
              <a:uLnTx/>
              <a:uFillTx/>
            </a:endParaRPr>
          </a:p>
        </p:txBody>
      </p:sp>
      <p:sp>
        <p:nvSpPr>
          <p:cNvPr id="9" name="Rectangle 7"/>
          <p:cNvSpPr/>
          <p:nvPr/>
        </p:nvSpPr>
        <p:spPr bwMode="ltGray">
          <a:xfrm>
            <a:off x="15" y="5567276"/>
            <a:ext cx="7315199" cy="1290751"/>
          </a:xfrm>
          <a:custGeom>
            <a:avLst/>
            <a:gdLst/>
            <a:ahLst/>
            <a:cxnLst/>
            <a:rect l="l" t="t" r="r" b="b"/>
            <a:pathLst>
              <a:path w="5486399" h="1290751">
                <a:moveTo>
                  <a:pt x="3575254" y="0"/>
                </a:moveTo>
                <a:cubicBezTo>
                  <a:pt x="4026607" y="0"/>
                  <a:pt x="4475289" y="11434"/>
                  <a:pt x="4921026" y="34029"/>
                </a:cubicBezTo>
                <a:lnTo>
                  <a:pt x="5486399" y="69857"/>
                </a:lnTo>
                <a:lnTo>
                  <a:pt x="5486399" y="1290751"/>
                </a:lnTo>
                <a:lnTo>
                  <a:pt x="0" y="1290751"/>
                </a:lnTo>
                <a:lnTo>
                  <a:pt x="0" y="242604"/>
                </a:lnTo>
                <a:lnTo>
                  <a:pt x="479973" y="181259"/>
                </a:lnTo>
                <a:cubicBezTo>
                  <a:pt x="1495074" y="61560"/>
                  <a:pt x="2527975" y="0"/>
                  <a:pt x="3575254" y="0"/>
                </a:cubicBezTo>
                <a:close/>
              </a:path>
            </a:pathLst>
          </a:custGeom>
          <a:solidFill>
            <a:schemeClr val="bg2">
              <a:lumMod val="60000"/>
              <a:lumOff val="40000"/>
              <a:alpha val="3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lvl="0"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1" name="Rectangle 12"/>
          <p:cNvSpPr/>
          <p:nvPr/>
        </p:nvSpPr>
        <p:spPr bwMode="ltGray">
          <a:xfrm>
            <a:off x="15" y="4204198"/>
            <a:ext cx="7315199" cy="2653802"/>
          </a:xfrm>
          <a:custGeom>
            <a:avLst/>
            <a:gdLst/>
            <a:ahLst/>
            <a:cxnLst/>
            <a:rect l="l" t="t" r="r" b="b"/>
            <a:pathLst>
              <a:path w="5486399" h="2653802">
                <a:moveTo>
                  <a:pt x="5486399" y="0"/>
                </a:moveTo>
                <a:lnTo>
                  <a:pt x="5486399" y="2653802"/>
                </a:lnTo>
                <a:lnTo>
                  <a:pt x="0" y="2653802"/>
                </a:lnTo>
                <a:lnTo>
                  <a:pt x="0" y="2535044"/>
                </a:lnTo>
                <a:lnTo>
                  <a:pt x="117766" y="2452473"/>
                </a:lnTo>
                <a:cubicBezTo>
                  <a:pt x="1606334" y="1444636"/>
                  <a:pt x="3236349" y="660919"/>
                  <a:pt x="4967974" y="144675"/>
                </a:cubicBezTo>
                <a:close/>
              </a:path>
            </a:pathLst>
          </a:custGeom>
          <a:solidFill>
            <a:srgbClr val="053264">
              <a:alpha val="30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lvl="0"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2" name="Footer Placeholder 4"/>
          <p:cNvSpPr>
            <a:spLocks noGrp="1"/>
          </p:cNvSpPr>
          <p:nvPr>
            <p:ph type="ftr" sz="quarter" idx="3"/>
          </p:nvPr>
        </p:nvSpPr>
        <p:spPr>
          <a:xfrm>
            <a:off x="1588453" y="6486435"/>
            <a:ext cx="4114800" cy="365125"/>
          </a:xfrm>
          <a:prstGeom prst="rect">
            <a:avLst/>
          </a:prstGeom>
        </p:spPr>
        <p:txBody>
          <a:bodyPr vert="horz" lIns="91440" tIns="45720" rIns="91440" bIns="45720" rtlCol="0" anchor="ctr"/>
          <a:lstStyle>
            <a:lvl1pPr algn="l">
              <a:defRPr sz="800">
                <a:solidFill>
                  <a:schemeClr val="bg2">
                    <a:lumMod val="20000"/>
                    <a:lumOff val="80000"/>
                  </a:schemeClr>
                </a:solidFill>
              </a:defRPr>
            </a:lvl1pPr>
          </a:lstStyle>
          <a:p>
            <a:endParaRPr lang="en-US" dirty="0" smtClean="0"/>
          </a:p>
        </p:txBody>
      </p:sp>
      <p:sp>
        <p:nvSpPr>
          <p:cNvPr id="15" name="TextBox 14"/>
          <p:cNvSpPr txBox="1"/>
          <p:nvPr userDrawn="1"/>
        </p:nvSpPr>
        <p:spPr>
          <a:xfrm>
            <a:off x="135467" y="6604262"/>
            <a:ext cx="1823720" cy="253738"/>
          </a:xfrm>
          <a:prstGeom prst="rect">
            <a:avLst/>
          </a:prstGeom>
          <a:noFill/>
          <a:effectLst/>
        </p:spPr>
        <p:txBody>
          <a:bodyPr wrap="square" lIns="0" tIns="0" rIns="0" bIns="0" rtlCol="0">
            <a:noAutofit/>
          </a:bodyPr>
          <a:lstStyle/>
          <a:p>
            <a:pPr algn="l" eaLnBrk="0" hangingPunct="0"/>
            <a:r>
              <a:rPr lang="en-US" sz="800" dirty="0" smtClean="0">
                <a:solidFill>
                  <a:schemeClr val="bg2">
                    <a:lumMod val="20000"/>
                    <a:lumOff val="80000"/>
                  </a:schemeClr>
                </a:solidFill>
              </a:rPr>
              <a:t>Esri UC 2014</a:t>
            </a:r>
            <a:r>
              <a:rPr lang="en-US" sz="800" baseline="0" dirty="0" smtClean="0">
                <a:solidFill>
                  <a:schemeClr val="bg2">
                    <a:lumMod val="20000"/>
                    <a:lumOff val="80000"/>
                  </a:schemeClr>
                </a:solidFill>
              </a:rPr>
              <a:t> |</a:t>
            </a:r>
            <a:r>
              <a:rPr lang="en-US" sz="800" dirty="0" smtClean="0">
                <a:solidFill>
                  <a:schemeClr val="bg2">
                    <a:lumMod val="20000"/>
                    <a:lumOff val="80000"/>
                  </a:schemeClr>
                </a:solidFill>
              </a:rPr>
              <a:t> Demo</a:t>
            </a:r>
            <a:r>
              <a:rPr lang="en-US" sz="800" baseline="0" dirty="0" smtClean="0">
                <a:solidFill>
                  <a:schemeClr val="bg2">
                    <a:lumMod val="20000"/>
                    <a:lumOff val="80000"/>
                  </a:schemeClr>
                </a:solidFill>
              </a:rPr>
              <a:t> Theater |</a:t>
            </a:r>
            <a:endParaRPr lang="en-US" sz="800" dirty="0" smtClean="0">
              <a:solidFill>
                <a:schemeClr val="bg2">
                  <a:lumMod val="20000"/>
                  <a:lumOff val="80000"/>
                </a:schemeClr>
              </a:solidFill>
            </a:endParaRPr>
          </a:p>
        </p:txBody>
      </p:sp>
    </p:spTree>
    <p:extLst>
      <p:ext uri="{BB962C8B-B14F-4D97-AF65-F5344CB8AC3E}">
        <p14:creationId xmlns:p14="http://schemas.microsoft.com/office/powerpoint/2010/main" val="4181083228"/>
      </p:ext>
    </p:extLst>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emo Title">
    <p:spTree>
      <p:nvGrpSpPr>
        <p:cNvPr id="1" name=""/>
        <p:cNvGrpSpPr/>
        <p:nvPr/>
      </p:nvGrpSpPr>
      <p:grpSpPr>
        <a:xfrm>
          <a:off x="0" y="0"/>
          <a:ext cx="0" cy="0"/>
          <a:chOff x="0" y="0"/>
          <a:chExt cx="0" cy="0"/>
        </a:xfrm>
      </p:grpSpPr>
      <p:sp>
        <p:nvSpPr>
          <p:cNvPr id="11" name="Rectangle 10"/>
          <p:cNvSpPr/>
          <p:nvPr/>
        </p:nvSpPr>
        <p:spPr bwMode="hidden">
          <a:xfrm>
            <a:off x="15" y="0"/>
            <a:ext cx="7315199" cy="6858000"/>
          </a:xfrm>
          <a:prstGeom prst="rect">
            <a:avLst/>
          </a:prstGeom>
          <a:gradFill flip="none" rotWithShape="1">
            <a:gsLst>
              <a:gs pos="0">
                <a:srgbClr val="053264"/>
              </a:gs>
              <a:gs pos="50000">
                <a:srgbClr val="053264">
                  <a:alpha val="0"/>
                </a:srgbClr>
              </a:gs>
            </a:gsLst>
            <a:lin ang="1620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 name="Text Placeholder 2"/>
          <p:cNvSpPr>
            <a:spLocks noGrp="1"/>
          </p:cNvSpPr>
          <p:nvPr>
            <p:ph type="body" idx="1" hasCustomPrompt="1"/>
          </p:nvPr>
        </p:nvSpPr>
        <p:spPr>
          <a:xfrm>
            <a:off x="1371601" y="3060742"/>
            <a:ext cx="5029200"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1371600" y="1750910"/>
            <a:ext cx="5029200" cy="1169551"/>
          </a:xfrm>
        </p:spPr>
        <p:txBody>
          <a:bodyPr wrap="square"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smtClean="0"/>
              <a:t>Click to </a:t>
            </a:r>
            <a:r>
              <a:rPr kumimoji="0" lang="en-US" dirty="0"/>
              <a:t>Edit </a:t>
            </a:r>
            <a:br>
              <a:rPr kumimoji="0" lang="en-US" dirty="0"/>
            </a:br>
            <a:r>
              <a:rPr kumimoji="0" lang="en-US" dirty="0" smtClean="0"/>
              <a:t>Demo </a:t>
            </a:r>
            <a:r>
              <a:rPr kumimoji="0" lang="en-US" dirty="0"/>
              <a:t>Title</a:t>
            </a:r>
            <a:endParaRPr lang="en-US" dirty="0"/>
          </a:p>
        </p:txBody>
      </p:sp>
      <p:sp>
        <p:nvSpPr>
          <p:cNvPr id="10" name="Picture Placeholder 8"/>
          <p:cNvSpPr>
            <a:spLocks noGrp="1"/>
          </p:cNvSpPr>
          <p:nvPr>
            <p:ph type="pic" sz="quarter" idx="12" hasCustomPrompt="1"/>
          </p:nvPr>
        </p:nvSpPr>
        <p:spPr>
          <a:xfrm>
            <a:off x="7315200" y="0"/>
            <a:ext cx="4876800" cy="6858000"/>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ysClr val="windowText" lastClr="000000"/>
                </a:solidFill>
                <a:effectLst/>
                <a:uLnTx/>
                <a:uFillTx/>
              </a:rPr>
              <a:t>Click icon to insert Picture</a:t>
            </a:r>
            <a:endParaRPr kumimoji="0" lang="en-US" sz="2000" b="0" i="0" u="none" strike="noStrike" kern="0" cap="none" spc="0" normalizeH="0" baseline="0" noProof="0" dirty="0">
              <a:ln>
                <a:noFill/>
              </a:ln>
              <a:solidFill>
                <a:sysClr val="windowText" lastClr="000000"/>
              </a:solidFill>
              <a:effectLst/>
              <a:uLnTx/>
              <a:uFillTx/>
            </a:endParaRPr>
          </a:p>
        </p:txBody>
      </p:sp>
      <p:sp>
        <p:nvSpPr>
          <p:cNvPr id="7" name="Text Placeholder 6"/>
          <p:cNvSpPr>
            <a:spLocks noGrp="1"/>
          </p:cNvSpPr>
          <p:nvPr>
            <p:ph type="body" sz="quarter" idx="13" hasCustomPrompt="1"/>
          </p:nvPr>
        </p:nvSpPr>
        <p:spPr bwMode="ltGray">
          <a:xfrm>
            <a:off x="-48069" y="457227"/>
            <a:ext cx="2157984" cy="455883"/>
          </a:xfrm>
          <a:solidFill>
            <a:schemeClr val="bg2"/>
          </a:solidFill>
          <a:ln w="12700">
            <a:solidFill>
              <a:srgbClr val="B9E0F7">
                <a:alpha val="50000"/>
              </a:srgbClr>
            </a:solidFill>
            <a:round/>
            <a:headEnd/>
            <a:tailEnd/>
          </a:ln>
        </p:spPr>
        <p:txBody>
          <a:bodyPr wrap="square" lIns="0" tIns="45720" rIns="182880" bIns="45720" anchor="ctr">
            <a:noAutofit/>
          </a:bodyPr>
          <a:lstStyle>
            <a:lvl1pPr marL="0" indent="0" algn="r">
              <a:lnSpc>
                <a:spcPct val="100000"/>
              </a:lnSpc>
              <a:spcBef>
                <a:spcPts val="0"/>
              </a:spcBef>
              <a:spcAft>
                <a:spcPts val="0"/>
              </a:spcAft>
              <a:buFontTx/>
              <a:buNone/>
              <a:tabLst/>
              <a:defRPr lang="en-US" sz="2000" b="0" smtClean="0">
                <a:solidFill>
                  <a:schemeClr val="accent4">
                    <a:lumMod val="20000"/>
                    <a:lumOff val="80000"/>
                  </a:schemeClr>
                </a:solidFill>
                <a:cs typeface="+mn-cs"/>
              </a:defRPr>
            </a:lvl1pPr>
            <a:lvl2pPr marL="0" indent="3657600" algn="l">
              <a:lnSpc>
                <a:spcPct val="100000"/>
              </a:lnSpc>
              <a:spcBef>
                <a:spcPts val="0"/>
              </a:spcBef>
              <a:spcAft>
                <a:spcPts val="0"/>
              </a:spcAft>
              <a:buFontTx/>
              <a:buNone/>
              <a:defRPr lang="en-US" sz="2000" b="0" smtClean="0">
                <a:solidFill>
                  <a:schemeClr val="tx2">
                    <a:lumMod val="20000"/>
                    <a:lumOff val="80000"/>
                  </a:schemeClr>
                </a:solidFill>
                <a:cs typeface="+mn-cs"/>
              </a:defRPr>
            </a:lvl2pPr>
            <a:lvl3pPr marL="3175" indent="0">
              <a:lnSpc>
                <a:spcPct val="100000"/>
              </a:lnSpc>
              <a:spcBef>
                <a:spcPts val="0"/>
              </a:spcBef>
              <a:spcAft>
                <a:spcPts val="0"/>
              </a:spcAft>
              <a:buFontTx/>
              <a:buNone/>
              <a:defRPr lang="en-US" sz="2000" b="0" smtClean="0">
                <a:solidFill>
                  <a:schemeClr val="tx2">
                    <a:lumMod val="20000"/>
                    <a:lumOff val="80000"/>
                  </a:schemeClr>
                </a:solidFill>
                <a:cs typeface="+mn-cs"/>
              </a:defRPr>
            </a:lvl3pPr>
            <a:lvl4pPr marL="0" indent="3657600" algn="l">
              <a:lnSpc>
                <a:spcPct val="100000"/>
              </a:lnSpc>
              <a:spcBef>
                <a:spcPts val="0"/>
              </a:spcBef>
              <a:spcAft>
                <a:spcPts val="0"/>
              </a:spcAft>
              <a:buFontTx/>
              <a:buNone/>
              <a:defRPr lang="en-US" sz="2000" b="0" smtClean="0">
                <a:solidFill>
                  <a:schemeClr val="tx2">
                    <a:lumMod val="20000"/>
                    <a:lumOff val="80000"/>
                  </a:schemeClr>
                </a:solidFill>
                <a:cs typeface="+mn-cs"/>
              </a:defRPr>
            </a:lvl4pPr>
            <a:lvl5pPr marL="0" indent="3657600" algn="l">
              <a:lnSpc>
                <a:spcPct val="100000"/>
              </a:lnSpc>
              <a:spcBef>
                <a:spcPts val="0"/>
              </a:spcBef>
              <a:spcAft>
                <a:spcPts val="0"/>
              </a:spcAft>
              <a:buFontTx/>
              <a:buNone/>
              <a:defRPr lang="en-US" sz="2000" b="0">
                <a:solidFill>
                  <a:schemeClr val="tx2">
                    <a:lumMod val="20000"/>
                    <a:lumOff val="80000"/>
                  </a:schemeClr>
                </a:solidFill>
                <a:cs typeface="+mn-cs"/>
              </a:defRPr>
            </a:lvl5pPr>
          </a:lstStyle>
          <a:p>
            <a:pPr marL="0" lvl="0" indent="0" eaLnBrk="0" hangingPunct="0"/>
            <a:r>
              <a:rPr lang="en-US" dirty="0" smtClean="0"/>
              <a:t>Text</a:t>
            </a:r>
          </a:p>
        </p:txBody>
      </p:sp>
      <p:sp>
        <p:nvSpPr>
          <p:cNvPr id="8" name="Rectangle 7"/>
          <p:cNvSpPr/>
          <p:nvPr/>
        </p:nvSpPr>
        <p:spPr bwMode="gray">
          <a:xfrm>
            <a:off x="15" y="5567276"/>
            <a:ext cx="7315199" cy="1290751"/>
          </a:xfrm>
          <a:custGeom>
            <a:avLst/>
            <a:gdLst/>
            <a:ahLst/>
            <a:cxnLst/>
            <a:rect l="l" t="t" r="r" b="b"/>
            <a:pathLst>
              <a:path w="5486399" h="1290751">
                <a:moveTo>
                  <a:pt x="3575254" y="0"/>
                </a:moveTo>
                <a:cubicBezTo>
                  <a:pt x="4026607" y="0"/>
                  <a:pt x="4475289" y="11434"/>
                  <a:pt x="4921026" y="34029"/>
                </a:cubicBezTo>
                <a:lnTo>
                  <a:pt x="5486399" y="69857"/>
                </a:lnTo>
                <a:lnTo>
                  <a:pt x="5486399" y="1290751"/>
                </a:lnTo>
                <a:lnTo>
                  <a:pt x="0" y="1290751"/>
                </a:lnTo>
                <a:lnTo>
                  <a:pt x="0" y="242604"/>
                </a:lnTo>
                <a:lnTo>
                  <a:pt x="479973" y="181259"/>
                </a:lnTo>
                <a:cubicBezTo>
                  <a:pt x="1495074" y="61560"/>
                  <a:pt x="2527975" y="0"/>
                  <a:pt x="3575254" y="0"/>
                </a:cubicBezTo>
                <a:close/>
              </a:path>
            </a:pathLst>
          </a:custGeom>
          <a:solidFill>
            <a:schemeClr val="bg2">
              <a:lumMod val="60000"/>
              <a:lumOff val="40000"/>
              <a:alpha val="3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lvl="0"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3" name="Rectangle 12"/>
          <p:cNvSpPr/>
          <p:nvPr/>
        </p:nvSpPr>
        <p:spPr bwMode="gray">
          <a:xfrm>
            <a:off x="15" y="4204198"/>
            <a:ext cx="7315199" cy="2653802"/>
          </a:xfrm>
          <a:custGeom>
            <a:avLst/>
            <a:gdLst/>
            <a:ahLst/>
            <a:cxnLst/>
            <a:rect l="l" t="t" r="r" b="b"/>
            <a:pathLst>
              <a:path w="5486399" h="2653802">
                <a:moveTo>
                  <a:pt x="5486399" y="0"/>
                </a:moveTo>
                <a:lnTo>
                  <a:pt x="5486399" y="2653802"/>
                </a:lnTo>
                <a:lnTo>
                  <a:pt x="0" y="2653802"/>
                </a:lnTo>
                <a:lnTo>
                  <a:pt x="0" y="2535044"/>
                </a:lnTo>
                <a:lnTo>
                  <a:pt x="117766" y="2452473"/>
                </a:lnTo>
                <a:cubicBezTo>
                  <a:pt x="1606334" y="1444636"/>
                  <a:pt x="3236349" y="660919"/>
                  <a:pt x="4967974" y="144675"/>
                </a:cubicBezTo>
                <a:close/>
              </a:path>
            </a:pathLst>
          </a:custGeom>
          <a:solidFill>
            <a:srgbClr val="053264">
              <a:alpha val="30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lvl="0"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5" name="Footer Placeholder 4"/>
          <p:cNvSpPr>
            <a:spLocks noGrp="1"/>
          </p:cNvSpPr>
          <p:nvPr>
            <p:ph type="ftr" sz="quarter" idx="3"/>
          </p:nvPr>
        </p:nvSpPr>
        <p:spPr>
          <a:xfrm>
            <a:off x="1588453" y="6486435"/>
            <a:ext cx="4114800" cy="365125"/>
          </a:xfrm>
          <a:prstGeom prst="rect">
            <a:avLst/>
          </a:prstGeom>
        </p:spPr>
        <p:txBody>
          <a:bodyPr vert="horz" lIns="91440" tIns="45720" rIns="91440" bIns="45720" rtlCol="0" anchor="ctr"/>
          <a:lstStyle>
            <a:lvl1pPr algn="l">
              <a:defRPr sz="800">
                <a:solidFill>
                  <a:schemeClr val="bg2">
                    <a:lumMod val="20000"/>
                    <a:lumOff val="80000"/>
                  </a:schemeClr>
                </a:solidFill>
              </a:defRPr>
            </a:lvl1pPr>
          </a:lstStyle>
          <a:p>
            <a:endParaRPr lang="en-US" dirty="0" smtClean="0"/>
          </a:p>
        </p:txBody>
      </p:sp>
      <p:sp>
        <p:nvSpPr>
          <p:cNvPr id="16" name="TextBox 15"/>
          <p:cNvSpPr txBox="1"/>
          <p:nvPr userDrawn="1"/>
        </p:nvSpPr>
        <p:spPr>
          <a:xfrm>
            <a:off x="135467" y="6604262"/>
            <a:ext cx="1823720" cy="253738"/>
          </a:xfrm>
          <a:prstGeom prst="rect">
            <a:avLst/>
          </a:prstGeom>
          <a:noFill/>
          <a:effectLst/>
        </p:spPr>
        <p:txBody>
          <a:bodyPr wrap="square" lIns="0" tIns="0" rIns="0" bIns="0" rtlCol="0">
            <a:noAutofit/>
          </a:bodyPr>
          <a:lstStyle/>
          <a:p>
            <a:pPr algn="l" eaLnBrk="0" hangingPunct="0"/>
            <a:r>
              <a:rPr lang="en-US" sz="800" dirty="0" smtClean="0">
                <a:solidFill>
                  <a:schemeClr val="bg2">
                    <a:lumMod val="20000"/>
                    <a:lumOff val="80000"/>
                  </a:schemeClr>
                </a:solidFill>
              </a:rPr>
              <a:t>Esri UC 2014</a:t>
            </a:r>
            <a:r>
              <a:rPr lang="en-US" sz="800" baseline="0" dirty="0" smtClean="0">
                <a:solidFill>
                  <a:schemeClr val="bg2">
                    <a:lumMod val="20000"/>
                    <a:lumOff val="80000"/>
                  </a:schemeClr>
                </a:solidFill>
              </a:rPr>
              <a:t> |</a:t>
            </a:r>
            <a:r>
              <a:rPr lang="en-US" sz="800" dirty="0" smtClean="0">
                <a:solidFill>
                  <a:schemeClr val="bg2">
                    <a:lumMod val="20000"/>
                    <a:lumOff val="80000"/>
                  </a:schemeClr>
                </a:solidFill>
              </a:rPr>
              <a:t> Demo</a:t>
            </a:r>
            <a:r>
              <a:rPr lang="en-US" sz="800" baseline="0" dirty="0" smtClean="0">
                <a:solidFill>
                  <a:schemeClr val="bg2">
                    <a:lumMod val="20000"/>
                    <a:lumOff val="80000"/>
                  </a:schemeClr>
                </a:solidFill>
              </a:rPr>
              <a:t> Theater |</a:t>
            </a:r>
            <a:endParaRPr lang="en-US" sz="800" dirty="0" smtClean="0">
              <a:solidFill>
                <a:schemeClr val="bg2">
                  <a:lumMod val="20000"/>
                  <a:lumOff val="80000"/>
                </a:schemeClr>
              </a:solidFill>
            </a:endParaRPr>
          </a:p>
        </p:txBody>
      </p:sp>
    </p:spTree>
    <p:extLst>
      <p:ext uri="{BB962C8B-B14F-4D97-AF65-F5344CB8AC3E}">
        <p14:creationId xmlns:p14="http://schemas.microsoft.com/office/powerpoint/2010/main" val="686439332"/>
      </p:ext>
    </p:extLst>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Title Only_User Screens">
    <p:bg>
      <p:bgPr>
        <a:gradFill flip="none" rotWithShape="1">
          <a:gsLst>
            <a:gs pos="0">
              <a:srgbClr val="19461E"/>
            </a:gs>
            <a:gs pos="100000">
              <a:srgbClr val="19461E"/>
            </a:gs>
            <a:gs pos="40000">
              <a:srgbClr val="288135"/>
            </a:gs>
            <a:gs pos="60000">
              <a:srgbClr val="288135"/>
            </a:gs>
          </a:gsLst>
          <a:lin ang="162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tx1"/>
                </a:solidFill>
              </a:defRPr>
            </a:lvl1pPr>
          </a:lstStyle>
          <a:p>
            <a:r>
              <a:rPr lang="en-US" dirty="0" smtClean="0"/>
              <a:t>Click to Edit User Screens Title</a:t>
            </a:r>
            <a:endParaRPr lang="en-US" dirty="0"/>
          </a:p>
        </p:txBody>
      </p:sp>
      <p:sp>
        <p:nvSpPr>
          <p:cNvPr id="5" name="Footer Placeholder 4"/>
          <p:cNvSpPr>
            <a:spLocks noGrp="1"/>
          </p:cNvSpPr>
          <p:nvPr>
            <p:ph type="ftr" sz="quarter" idx="3"/>
          </p:nvPr>
        </p:nvSpPr>
        <p:spPr>
          <a:xfrm>
            <a:off x="1588453" y="6486435"/>
            <a:ext cx="4114800" cy="365125"/>
          </a:xfrm>
          <a:prstGeom prst="rect">
            <a:avLst/>
          </a:prstGeom>
        </p:spPr>
        <p:txBody>
          <a:bodyPr vert="horz" lIns="91440" tIns="45720" rIns="91440" bIns="45720" rtlCol="0" anchor="ctr"/>
          <a:lstStyle>
            <a:lvl1pPr algn="l">
              <a:defRPr sz="800">
                <a:solidFill>
                  <a:srgbClr val="AAD04B"/>
                </a:solidFill>
              </a:defRPr>
            </a:lvl1pPr>
          </a:lstStyle>
          <a:p>
            <a:endParaRPr lang="en-US" dirty="0" smtClean="0"/>
          </a:p>
        </p:txBody>
      </p:sp>
      <p:sp>
        <p:nvSpPr>
          <p:cNvPr id="6" name="TextBox 5"/>
          <p:cNvSpPr txBox="1"/>
          <p:nvPr userDrawn="1"/>
        </p:nvSpPr>
        <p:spPr>
          <a:xfrm>
            <a:off x="135467" y="6604262"/>
            <a:ext cx="1823720" cy="253738"/>
          </a:xfrm>
          <a:prstGeom prst="rect">
            <a:avLst/>
          </a:prstGeom>
          <a:noFill/>
          <a:effectLst/>
        </p:spPr>
        <p:txBody>
          <a:bodyPr wrap="square" lIns="0" tIns="0" rIns="0" bIns="0" rtlCol="0">
            <a:noAutofit/>
          </a:bodyPr>
          <a:lstStyle/>
          <a:p>
            <a:pPr algn="l" eaLnBrk="0" hangingPunct="0"/>
            <a:r>
              <a:rPr lang="en-US" sz="800" dirty="0" smtClean="0">
                <a:solidFill>
                  <a:srgbClr val="AAD04B"/>
                </a:solidFill>
              </a:rPr>
              <a:t>Esri UC 2014</a:t>
            </a:r>
            <a:r>
              <a:rPr lang="en-US" sz="800" baseline="0" dirty="0" smtClean="0">
                <a:solidFill>
                  <a:srgbClr val="AAD04B"/>
                </a:solidFill>
              </a:rPr>
              <a:t> |</a:t>
            </a:r>
            <a:r>
              <a:rPr lang="en-US" sz="800" dirty="0" smtClean="0">
                <a:solidFill>
                  <a:srgbClr val="AAD04B"/>
                </a:solidFill>
              </a:rPr>
              <a:t> Demo</a:t>
            </a:r>
            <a:r>
              <a:rPr lang="en-US" sz="800" baseline="0" dirty="0" smtClean="0">
                <a:solidFill>
                  <a:srgbClr val="AAD04B"/>
                </a:solidFill>
              </a:rPr>
              <a:t> Theater |</a:t>
            </a:r>
            <a:endParaRPr lang="en-US" sz="800" dirty="0" smtClean="0">
              <a:solidFill>
                <a:srgbClr val="AAD04B"/>
              </a:solidFill>
            </a:endParaRPr>
          </a:p>
        </p:txBody>
      </p:sp>
    </p:spTree>
    <p:extLst>
      <p:ext uri="{BB962C8B-B14F-4D97-AF65-F5344CB8AC3E}">
        <p14:creationId xmlns:p14="http://schemas.microsoft.com/office/powerpoint/2010/main" val="1005955330"/>
      </p:ext>
    </p:extLst>
  </p:cSld>
  <p:clrMapOvr>
    <a:overrideClrMapping bg1="dk1" tx1="lt1" bg2="dk2" tx2="lt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302" y="1990427"/>
            <a:ext cx="10367433" cy="1477328"/>
          </a:xfrm>
        </p:spPr>
        <p:txBody>
          <a:bodyPr anchor="b"/>
          <a:lstStyle>
            <a:lvl1pPr>
              <a:spcAft>
                <a:spcPts val="0"/>
              </a:spcAft>
              <a:defRPr sz="9600" baseline="0">
                <a:solidFill>
                  <a:schemeClr val="tx1"/>
                </a:solidFill>
              </a:defRPr>
            </a:lvl1pPr>
          </a:lstStyle>
          <a:p>
            <a:r>
              <a:rPr lang="en-US" dirty="0" smtClean="0"/>
              <a:t>BIG Word</a:t>
            </a:r>
            <a:endParaRPr lang="en-US" dirty="0"/>
          </a:p>
        </p:txBody>
      </p:sp>
      <p:sp>
        <p:nvSpPr>
          <p:cNvPr id="4" name="Text Placeholder 3"/>
          <p:cNvSpPr>
            <a:spLocks noGrp="1"/>
          </p:cNvSpPr>
          <p:nvPr>
            <p:ph type="body" sz="quarter" idx="10" hasCustomPrompt="1"/>
          </p:nvPr>
        </p:nvSpPr>
        <p:spPr>
          <a:xfrm>
            <a:off x="912302" y="3467761"/>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smtClean="0"/>
              <a:t>Smaller word</a:t>
            </a:r>
            <a:endParaRPr lang="en-US" dirty="0"/>
          </a:p>
        </p:txBody>
      </p:sp>
      <p:sp>
        <p:nvSpPr>
          <p:cNvPr id="3" name="Footer Placeholder 2"/>
          <p:cNvSpPr>
            <a:spLocks noGrp="1"/>
          </p:cNvSpPr>
          <p:nvPr>
            <p:ph type="ftr" sz="quarter" idx="11"/>
          </p:nvPr>
        </p:nvSpPr>
        <p:spPr/>
        <p:txBody>
          <a:bodyPr/>
          <a:lstStyle/>
          <a:p>
            <a:endParaRPr lang="en-US" dirty="0" smtClean="0"/>
          </a:p>
        </p:txBody>
      </p:sp>
    </p:spTree>
    <p:extLst>
      <p:ext uri="{BB962C8B-B14F-4D97-AF65-F5344CB8AC3E}">
        <p14:creationId xmlns:p14="http://schemas.microsoft.com/office/powerpoint/2010/main" val="1198752500"/>
      </p:ext>
    </p:extLst>
  </p:cSld>
  <p:clrMapOvr>
    <a:masterClrMapping/>
  </p:clrMapOvr>
  <p:transition spd="med">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4" y="2625439"/>
            <a:ext cx="7315200" cy="461665"/>
          </a:xfrm>
        </p:spPr>
        <p:txBody>
          <a:bodyPr anchor="b"/>
          <a:lstStyle>
            <a:lvl1pPr>
              <a:spcAft>
                <a:spcPts val="0"/>
              </a:spcAft>
              <a:defRPr sz="3000" b="0" baseline="0">
                <a:solidFill>
                  <a:schemeClr val="tx1"/>
                </a:solidFill>
              </a:defRPr>
            </a:lvl1pPr>
          </a:lstStyle>
          <a:p>
            <a:r>
              <a:rPr lang="en-US" dirty="0" smtClean="0"/>
              <a:t>“Quote”</a:t>
            </a:r>
            <a:endParaRPr lang="en-US" dirty="0"/>
          </a:p>
        </p:txBody>
      </p:sp>
      <p:sp>
        <p:nvSpPr>
          <p:cNvPr id="4" name="Text Placeholder 3"/>
          <p:cNvSpPr>
            <a:spLocks noGrp="1"/>
          </p:cNvSpPr>
          <p:nvPr>
            <p:ph type="body" sz="quarter" idx="10" hasCustomPrompt="1"/>
          </p:nvPr>
        </p:nvSpPr>
        <p:spPr>
          <a:xfrm>
            <a:off x="912284" y="3683197"/>
            <a:ext cx="7315200"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smtClean="0"/>
              <a:t>Name</a:t>
            </a:r>
            <a:endParaRPr lang="en-US" dirty="0"/>
          </a:p>
        </p:txBody>
      </p:sp>
      <p:sp>
        <p:nvSpPr>
          <p:cNvPr id="3" name="Footer Placeholder 2"/>
          <p:cNvSpPr>
            <a:spLocks noGrp="1"/>
          </p:cNvSpPr>
          <p:nvPr>
            <p:ph type="ftr" sz="quarter" idx="11"/>
          </p:nvPr>
        </p:nvSpPr>
        <p:spPr/>
        <p:txBody>
          <a:bodyPr/>
          <a:lstStyle/>
          <a:p>
            <a:endParaRPr lang="en-US" dirty="0" smtClean="0"/>
          </a:p>
        </p:txBody>
      </p:sp>
    </p:spTree>
    <p:extLst>
      <p:ext uri="{BB962C8B-B14F-4D97-AF65-F5344CB8AC3E}">
        <p14:creationId xmlns:p14="http://schemas.microsoft.com/office/powerpoint/2010/main" val="1741332608"/>
      </p:ext>
    </p:extLst>
  </p:cSld>
  <p:clrMapOvr>
    <a:masterClrMapping/>
  </p:clrMapOvr>
  <p:transition spd="med">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header—wh bar">
    <p:spTree>
      <p:nvGrpSpPr>
        <p:cNvPr id="1" name=""/>
        <p:cNvGrpSpPr/>
        <p:nvPr/>
      </p:nvGrpSpPr>
      <p:grpSpPr>
        <a:xfrm>
          <a:off x="0" y="0"/>
          <a:ext cx="0" cy="0"/>
          <a:chOff x="0" y="0"/>
          <a:chExt cx="0" cy="0"/>
        </a:xfrm>
      </p:grpSpPr>
      <p:sp>
        <p:nvSpPr>
          <p:cNvPr id="5" name="Rectangle 4"/>
          <p:cNvSpPr/>
          <p:nvPr/>
        </p:nvSpPr>
        <p:spPr bwMode="white">
          <a:xfrm>
            <a:off x="1" y="5716588"/>
            <a:ext cx="12192000" cy="1141412"/>
          </a:xfrm>
          <a:prstGeom prst="rect">
            <a:avLst/>
          </a:prstGeom>
          <a:solidFill>
            <a:srgbClr val="FFFFFF"/>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6" name="Title Placeholder 1"/>
          <p:cNvSpPr>
            <a:spLocks noGrp="1"/>
          </p:cNvSpPr>
          <p:nvPr>
            <p:ph type="title" hasCustomPrompt="1"/>
          </p:nvPr>
        </p:nvSpPr>
        <p:spPr>
          <a:xfrm>
            <a:off x="914412" y="6041067"/>
            <a:ext cx="6091161" cy="457200"/>
          </a:xfrm>
          <a:prstGeom prst="rect">
            <a:avLst/>
          </a:prstGeom>
          <a:noFill/>
          <a:ln>
            <a:noFill/>
          </a:ln>
        </p:spPr>
        <p:txBody>
          <a:bodyPr vert="horz" lIns="0" tIns="0" rIns="0" bIns="0" rtlCol="0" anchor="ctr" anchorCtr="0">
            <a:noAutofit/>
          </a:bodyPr>
          <a:lstStyle>
            <a:lvl1pPr algn="r">
              <a:defRPr sz="2600" b="1" baseline="0">
                <a:solidFill>
                  <a:srgbClr val="404040"/>
                </a:solidFill>
              </a:defRPr>
            </a:lvl1pPr>
          </a:lstStyle>
          <a:p>
            <a:r>
              <a:rPr lang="en-US" dirty="0" smtClean="0"/>
              <a:t>Section Heading</a:t>
            </a:r>
            <a:endParaRPr lang="en-US" dirty="0"/>
          </a:p>
        </p:txBody>
      </p:sp>
      <p:sp>
        <p:nvSpPr>
          <p:cNvPr id="7" name="Text Placeholder 6"/>
          <p:cNvSpPr>
            <a:spLocks noGrp="1"/>
          </p:cNvSpPr>
          <p:nvPr>
            <p:ph type="body" sz="quarter" idx="11" hasCustomPrompt="1"/>
          </p:nvPr>
        </p:nvSpPr>
        <p:spPr>
          <a:xfrm>
            <a:off x="7613591" y="5934015"/>
            <a:ext cx="3962400" cy="671304"/>
          </a:xfrm>
        </p:spPr>
        <p:txBody>
          <a:bodyPr anchor="ctr"/>
          <a:lstStyle>
            <a:lvl1pPr marL="0" indent="0">
              <a:lnSpc>
                <a:spcPct val="100000"/>
              </a:lnSpc>
              <a:spcBef>
                <a:spcPts val="0"/>
              </a:spcBef>
              <a:spcAft>
                <a:spcPts val="0"/>
              </a:spcAft>
              <a:buNone/>
              <a:defRPr sz="1800" b="0" baseline="0">
                <a:solidFill>
                  <a:srgbClr val="7F7F7F"/>
                </a:solidFill>
              </a:defRPr>
            </a:lvl1pPr>
          </a:lstStyle>
          <a:p>
            <a:pPr lvl="0"/>
            <a:r>
              <a:rPr lang="en-US" dirty="0" smtClean="0"/>
              <a:t>Sub Heading/Description Goes Here (2 lines max)</a:t>
            </a:r>
            <a:endParaRPr lang="en-US" dirty="0"/>
          </a:p>
        </p:txBody>
      </p:sp>
      <p:cxnSp>
        <p:nvCxnSpPr>
          <p:cNvPr id="10" name="Straight Connector 9"/>
          <p:cNvCxnSpPr/>
          <p:nvPr/>
        </p:nvCxnSpPr>
        <p:spPr bwMode="auto">
          <a:xfrm>
            <a:off x="7315199" y="6058694"/>
            <a:ext cx="0" cy="457200"/>
          </a:xfrm>
          <a:prstGeom prst="line">
            <a:avLst/>
          </a:prstGeom>
          <a:noFill/>
          <a:ln w="3175" cap="flat" cmpd="sng" algn="ctr">
            <a:solidFill>
              <a:srgbClr val="7F7F7F"/>
            </a:solidFill>
            <a:prstDash val="solid"/>
            <a:round/>
            <a:headEnd type="none" w="med" len="med"/>
            <a:tailEnd type="none" w="med" len="med"/>
          </a:ln>
          <a:effectLst/>
        </p:spPr>
      </p:cxnSp>
    </p:spTree>
    <p:extLst>
      <p:ext uri="{BB962C8B-B14F-4D97-AF65-F5344CB8AC3E}">
        <p14:creationId xmlns:p14="http://schemas.microsoft.com/office/powerpoint/2010/main" val="3803871383"/>
      </p:ext>
    </p:extLst>
  </p:cSld>
  <p:clrMapOvr>
    <a:masterClrMapping/>
  </p:clrMapOvr>
  <p:transition spd="med">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mall subject">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914401" y="6186944"/>
            <a:ext cx="10363200" cy="215444"/>
          </a:xfrm>
          <a:prstGeom prst="rect">
            <a:avLst/>
          </a:prstGeom>
          <a:noFill/>
          <a:ln>
            <a:noFill/>
          </a:ln>
        </p:spPr>
        <p:txBody>
          <a:bodyPr vert="horz" lIns="0" tIns="0" rIns="0" bIns="0" rtlCol="0" anchor="b" anchorCtr="0">
            <a:spAutoFit/>
          </a:bodyPr>
          <a:lstStyle>
            <a:lvl1pPr>
              <a:defRPr sz="1400" b="0" baseline="0">
                <a:solidFill>
                  <a:schemeClr val="tx1"/>
                </a:solidFill>
              </a:defRPr>
            </a:lvl1pPr>
          </a:lstStyle>
          <a:p>
            <a:r>
              <a:rPr lang="en-US" dirty="0" smtClean="0"/>
              <a:t>Subject | Description (this line of text is the least important item on this slide)</a:t>
            </a:r>
            <a:endParaRPr lang="en-US" dirty="0"/>
          </a:p>
        </p:txBody>
      </p:sp>
      <p:sp>
        <p:nvSpPr>
          <p:cNvPr id="2" name="Footer Placeholder 1"/>
          <p:cNvSpPr>
            <a:spLocks noGrp="1"/>
          </p:cNvSpPr>
          <p:nvPr>
            <p:ph type="ftr" sz="quarter" idx="10"/>
          </p:nvPr>
        </p:nvSpPr>
        <p:spPr/>
        <p:txBody>
          <a:bodyPr/>
          <a:lstStyle/>
          <a:p>
            <a:endParaRPr lang="en-US" dirty="0" smtClean="0"/>
          </a:p>
        </p:txBody>
      </p:sp>
    </p:spTree>
    <p:extLst>
      <p:ext uri="{BB962C8B-B14F-4D97-AF65-F5344CB8AC3E}">
        <p14:creationId xmlns:p14="http://schemas.microsoft.com/office/powerpoint/2010/main" val="2532778265"/>
      </p:ext>
    </p:extLst>
  </p:cSld>
  <p:clrMapOvr>
    <a:masterClrMapping/>
  </p:clrMapOvr>
  <p:transition spd="med">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mall subject—wh bar">
    <p:spTree>
      <p:nvGrpSpPr>
        <p:cNvPr id="1" name=""/>
        <p:cNvGrpSpPr/>
        <p:nvPr/>
      </p:nvGrpSpPr>
      <p:grpSpPr>
        <a:xfrm>
          <a:off x="0" y="0"/>
          <a:ext cx="0" cy="0"/>
          <a:chOff x="0" y="0"/>
          <a:chExt cx="0" cy="0"/>
        </a:xfrm>
      </p:grpSpPr>
      <p:sp>
        <p:nvSpPr>
          <p:cNvPr id="5" name="Rectangle 4"/>
          <p:cNvSpPr/>
          <p:nvPr/>
        </p:nvSpPr>
        <p:spPr bwMode="white">
          <a:xfrm>
            <a:off x="1" y="5943600"/>
            <a:ext cx="12192000" cy="914400"/>
          </a:xfrm>
          <a:prstGeom prst="rect">
            <a:avLst/>
          </a:prstGeom>
          <a:solidFill>
            <a:srgbClr val="FFFFFF"/>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6" name="Title Placeholder 1"/>
          <p:cNvSpPr>
            <a:spLocks noGrp="1"/>
          </p:cNvSpPr>
          <p:nvPr>
            <p:ph type="title" hasCustomPrompt="1"/>
          </p:nvPr>
        </p:nvSpPr>
        <p:spPr>
          <a:xfrm>
            <a:off x="914401" y="6186944"/>
            <a:ext cx="10363200" cy="215444"/>
          </a:xfrm>
          <a:prstGeom prst="rect">
            <a:avLst/>
          </a:prstGeom>
          <a:noFill/>
          <a:ln>
            <a:noFill/>
          </a:ln>
        </p:spPr>
        <p:txBody>
          <a:bodyPr vert="horz" lIns="0" tIns="0" rIns="0" bIns="0" rtlCol="0" anchor="b" anchorCtr="0">
            <a:spAutoFit/>
          </a:bodyPr>
          <a:lstStyle>
            <a:lvl1pPr>
              <a:defRPr sz="1400" b="0" baseline="0">
                <a:solidFill>
                  <a:srgbClr val="404040"/>
                </a:solidFill>
              </a:defRPr>
            </a:lvl1pPr>
          </a:lstStyle>
          <a:p>
            <a:r>
              <a:rPr lang="en-US" dirty="0" smtClean="0"/>
              <a:t>Subject | Description (this line of text is the least important item on this slide)</a:t>
            </a:r>
            <a:endParaRPr lang="en-US" dirty="0"/>
          </a:p>
        </p:txBody>
      </p:sp>
    </p:spTree>
    <p:extLst>
      <p:ext uri="{BB962C8B-B14F-4D97-AF65-F5344CB8AC3E}">
        <p14:creationId xmlns:p14="http://schemas.microsoft.com/office/powerpoint/2010/main" val="411613000"/>
      </p:ext>
    </p:extLst>
  </p:cSld>
  <p:clrMapOvr>
    <a:masterClrMapping/>
  </p:clrMapOvr>
  <p:transition spd="med">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sri">
    <p:bg bwMode="black">
      <p:bgPr>
        <a:gradFill flip="none" rotWithShape="1">
          <a:gsLst>
            <a:gs pos="0">
              <a:srgbClr val="00B9F2"/>
            </a:gs>
            <a:gs pos="90000">
              <a:srgbClr val="053264"/>
            </a:gs>
            <a:gs pos="30000">
              <a:srgbClr val="007AC2"/>
            </a:gs>
          </a:gsLst>
          <a:lin ang="16200000" scaled="0"/>
          <a:tileRect/>
        </a:gradFill>
        <a:effectLst/>
      </p:bgPr>
    </p:bg>
    <p:spTree>
      <p:nvGrpSpPr>
        <p:cNvPr id="1" name=""/>
        <p:cNvGrpSpPr/>
        <p:nvPr/>
      </p:nvGrpSpPr>
      <p:grpSpPr>
        <a:xfrm>
          <a:off x="0" y="0"/>
          <a:ext cx="0" cy="0"/>
          <a:chOff x="0" y="0"/>
          <a:chExt cx="0" cy="0"/>
        </a:xfrm>
      </p:grpSpPr>
      <p:pic>
        <p:nvPicPr>
          <p:cNvPr id="4" name="Picture 3" descr="esri-10GlobeLogo_TagLockup4Lg_sRGBRev.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gray">
          <a:xfrm>
            <a:off x="3992812" y="2205648"/>
            <a:ext cx="4206380" cy="2446711"/>
          </a:xfrm>
          <a:prstGeom prst="rect">
            <a:avLst/>
          </a:prstGeom>
        </p:spPr>
      </p:pic>
      <p:sp>
        <p:nvSpPr>
          <p:cNvPr id="2" name="Footer Placeholder 1"/>
          <p:cNvSpPr>
            <a:spLocks noGrp="1"/>
          </p:cNvSpPr>
          <p:nvPr>
            <p:ph type="ftr" sz="quarter" idx="10"/>
          </p:nvPr>
        </p:nvSpPr>
        <p:spPr/>
        <p:txBody>
          <a:bodyPr/>
          <a:lstStyle/>
          <a:p>
            <a:endParaRPr lang="en-US" dirty="0" smtClean="0"/>
          </a:p>
        </p:txBody>
      </p:sp>
    </p:spTree>
    <p:extLst>
      <p:ext uri="{BB962C8B-B14F-4D97-AF65-F5344CB8AC3E}">
        <p14:creationId xmlns:p14="http://schemas.microsoft.com/office/powerpoint/2010/main" val="568053983"/>
      </p:ext>
    </p:extLst>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00B9F2"/>
            </a:gs>
            <a:gs pos="90000">
              <a:srgbClr val="053264"/>
            </a:gs>
            <a:gs pos="30000">
              <a:srgbClr val="007AC2"/>
            </a:gs>
          </a:gsLst>
          <a:lin ang="162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1" y="682625"/>
            <a:ext cx="10363200" cy="369332"/>
          </a:xfrm>
          <a:prstGeom prst="rect">
            <a:avLst/>
          </a:prstGeom>
          <a:noFill/>
        </p:spPr>
        <p:txBody>
          <a:bodyPr vert="horz"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19201" y="1828800"/>
            <a:ext cx="9753600" cy="3429000"/>
          </a:xfrm>
          <a:prstGeom prst="rect">
            <a:avLst/>
          </a:prstGeom>
          <a:noFill/>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Footer Placeholder 4"/>
          <p:cNvSpPr>
            <a:spLocks noGrp="1"/>
          </p:cNvSpPr>
          <p:nvPr>
            <p:ph type="ftr" sz="quarter" idx="3"/>
          </p:nvPr>
        </p:nvSpPr>
        <p:spPr>
          <a:xfrm>
            <a:off x="1498903" y="6486435"/>
            <a:ext cx="4114800" cy="365125"/>
          </a:xfrm>
          <a:prstGeom prst="rect">
            <a:avLst/>
          </a:prstGeom>
        </p:spPr>
        <p:txBody>
          <a:bodyPr vert="horz" lIns="91440" tIns="45720" rIns="91440" bIns="45720" rtlCol="0" anchor="ctr"/>
          <a:lstStyle>
            <a:lvl1pPr algn="l">
              <a:defRPr sz="800">
                <a:solidFill>
                  <a:schemeClr val="bg2">
                    <a:lumMod val="20000"/>
                    <a:lumOff val="80000"/>
                  </a:schemeClr>
                </a:solidFill>
              </a:defRPr>
            </a:lvl1pPr>
          </a:lstStyle>
          <a:p>
            <a:endParaRPr lang="en-US" dirty="0" smtClean="0"/>
          </a:p>
        </p:txBody>
      </p:sp>
    </p:spTree>
  </p:cSld>
  <p:clrMap bg1="dk1" tx1="lt1" bg2="dk2" tx2="lt2" accent1="accent1" accent2="accent2" accent3="accent3" accent4="accent4" accent5="accent5" accent6="accent6" hlink="hlink" folHlink="folHlink"/>
  <p:sldLayoutIdLst>
    <p:sldLayoutId id="2147486596" r:id="rId1"/>
    <p:sldLayoutId id="2147486597" r:id="rId2"/>
    <p:sldLayoutId id="2147486598" r:id="rId3"/>
    <p:sldLayoutId id="2147486599" r:id="rId4"/>
    <p:sldLayoutId id="2147486637" r:id="rId5"/>
    <p:sldLayoutId id="2147486601" r:id="rId6"/>
    <p:sldLayoutId id="2147486602" r:id="rId7"/>
    <p:sldLayoutId id="2147486603" r:id="rId8"/>
    <p:sldLayoutId id="2147486635" r:id="rId9"/>
    <p:sldLayoutId id="2147486636" r:id="rId10"/>
    <p:sldLayoutId id="2147486606" r:id="rId11"/>
    <p:sldLayoutId id="2147486608" r:id="rId12"/>
    <p:sldLayoutId id="2147486609" r:id="rId13"/>
    <p:sldLayoutId id="2147486610" r:id="rId14"/>
    <p:sldLayoutId id="2147486612" r:id="rId15"/>
    <p:sldLayoutId id="2147486611" r:id="rId16"/>
    <p:sldLayoutId id="2147486613" r:id="rId17"/>
  </p:sldLayoutIdLst>
  <p:transition spd="med">
    <p:fade/>
  </p:transition>
  <p:timing>
    <p:tnLst>
      <p:par>
        <p:cTn id="1" dur="indefinite" restart="never" nodeType="tmRoot"/>
      </p:par>
    </p:tnLst>
  </p:timing>
  <p:hf sldNum="0" hdr="0" ftr="0" dt="0"/>
  <p:txStyles>
    <p:title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white@esri.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9.png"/><Relationship Id="rId4" Type="http://schemas.openxmlformats.org/officeDocument/2006/relationships/diagramLayout" Target="../diagrams/layout1.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6.xml"/><Relationship Id="rId7" Type="http://schemas.openxmlformats.org/officeDocument/2006/relationships/image" Target="../media/image12.png"/><Relationship Id="rId2" Type="http://schemas.openxmlformats.org/officeDocument/2006/relationships/slideLayout" Target="../slideLayouts/slideLayout5.xml"/><Relationship Id="rId1" Type="http://schemas.openxmlformats.org/officeDocument/2006/relationships/vmlDrawing" Target="../drawings/vmlDrawing2.vml"/><Relationship Id="rId6" Type="http://schemas.openxmlformats.org/officeDocument/2006/relationships/image" Target="../media/image10.wmf"/><Relationship Id="rId5" Type="http://schemas.openxmlformats.org/officeDocument/2006/relationships/oleObject" Target="../embeddings/oleObject2.bin"/><Relationship Id="rId10" Type="http://schemas.openxmlformats.org/officeDocument/2006/relationships/image" Target="../media/image15.png"/><Relationship Id="rId4" Type="http://schemas.openxmlformats.org/officeDocument/2006/relationships/image" Target="../media/image11.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4.png"/><Relationship Id="rId7"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2.mp4"/><Relationship Id="rId7" Type="http://schemas.openxmlformats.org/officeDocument/2006/relationships/image" Target="../media/image3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1.xml"/><Relationship Id="rId5" Type="http://schemas.openxmlformats.org/officeDocument/2006/relationships/slideLayout" Target="../slideLayouts/slideLayout5.xml"/><Relationship Id="rId4" Type="http://schemas.openxmlformats.org/officeDocument/2006/relationships/video" Target="../media/media2.mp4"/></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hyperlink" Target="https://desktop.arcgis.com/en/desktop/latest/manage-data/raster-and-images/recast-function.htm" TargetMode="External"/><Relationship Id="rId13" Type="http://schemas.openxmlformats.org/officeDocument/2006/relationships/hyperlink" Target="https://desktop.arcgis.com/en/desktop/latest/manage-data/raster-and-images/unit-conversion-function.htm" TargetMode="External"/><Relationship Id="rId3" Type="http://schemas.openxmlformats.org/officeDocument/2006/relationships/hyperlink" Target="https://desktop.arcgis.com/en/desktop/latest/manage-data/raster-and-images/argstatistics-function.htm" TargetMode="External"/><Relationship Id="rId7" Type="http://schemas.openxmlformats.org/officeDocument/2006/relationships/hyperlink" Target="https://desktop.arcgis.com/en/desktop/latest/manage-data/raster-and-images/python-raster-function.htm" TargetMode="External"/><Relationship Id="rId12" Type="http://schemas.openxmlformats.org/officeDocument/2006/relationships/hyperlink" Target="https://desktop.arcgis.com/en/desktop/latest/manage-data/raster-and-images/transpose-bits-function.htm" TargetMode="External"/><Relationship Id="rId2" Type="http://schemas.openxmlformats.org/officeDocument/2006/relationships/notesSlide" Target="../notesSlides/notesSlide13.xml"/><Relationship Id="rId16" Type="http://schemas.openxmlformats.org/officeDocument/2006/relationships/hyperlink" Target="https://github.com/Esri/raster-functions" TargetMode="External"/><Relationship Id="rId1" Type="http://schemas.openxmlformats.org/officeDocument/2006/relationships/slideLayout" Target="../slideLayouts/slideLayout3.xml"/><Relationship Id="rId6" Type="http://schemas.openxmlformats.org/officeDocument/2006/relationships/hyperlink" Target="https://desktop.arcgis.com/en/desktop/latest/manage-data/raster-and-images/elevation-void-fill-function.htm" TargetMode="External"/><Relationship Id="rId11" Type="http://schemas.openxmlformats.org/officeDocument/2006/relationships/hyperlink" Target="https://desktop.arcgis.com/en/desktop/latest/manage-data/raster-and-images/statistics-and-histogram-function.htm" TargetMode="External"/><Relationship Id="rId5" Type="http://schemas.openxmlformats.org/officeDocument/2006/relationships/hyperlink" Target="https://desktop.arcgis.com/en/desktop/latest/manage-data/raster-and-images/curvature-function.htm" TargetMode="External"/><Relationship Id="rId15" Type="http://schemas.openxmlformats.org/officeDocument/2006/relationships/hyperlink" Target="https://desktop.arcgis.com/en/desktop/latest/manage-data/raster-and-images/vector-field-renderer-function.htm" TargetMode="External"/><Relationship Id="rId10" Type="http://schemas.openxmlformats.org/officeDocument/2006/relationships/hyperlink" Target="https://desktop.arcgis.com/en/desktop/latest/manage-data/raster-and-images/segment-mean-shift-function.htm" TargetMode="External"/><Relationship Id="rId4" Type="http://schemas.openxmlformats.org/officeDocument/2006/relationships/hyperlink" Target="https://desktop.arcgis.com/en/desktop/latest/manage-data/raster-and-images/classify-function.htm" TargetMode="External"/><Relationship Id="rId9" Type="http://schemas.openxmlformats.org/officeDocument/2006/relationships/hyperlink" Target="https://desktop.arcgis.com/en/desktop/latest/manage-data/raster-and-images/resample-function.htm" TargetMode="External"/><Relationship Id="rId14" Type="http://schemas.openxmlformats.org/officeDocument/2006/relationships/hyperlink" Target="https://desktop.arcgis.com/en/desktop/latest/manage-data/raster-and-images/vector-field-function.ht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8" Type="http://schemas.openxmlformats.org/officeDocument/2006/relationships/hyperlink" Target="http://blogs.esri.com/esri/arcgis/2015/06/10/accessing-multidimensional-scientific-data-using-python/" TargetMode="External"/><Relationship Id="rId3" Type="http://schemas.openxmlformats.org/officeDocument/2006/relationships/hyperlink" Target="http://sampleserver6.arcgisonline.com/arcgis/rest/services/ScientificData" TargetMode="External"/><Relationship Id="rId7" Type="http://schemas.openxmlformats.org/officeDocument/2006/relationships/hyperlink" Target="http://esriurl.com/workflows"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hyperlink" Target="http://esriurl.com/sci2015" TargetMode="External"/><Relationship Id="rId5" Type="http://schemas.openxmlformats.org/officeDocument/2006/relationships/hyperlink" Target="http://esriurl.com/scicomm" TargetMode="External"/><Relationship Id="rId4" Type="http://schemas.openxmlformats.org/officeDocument/2006/relationships/hyperlink" Target="https://github.com/Esri/raster-function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33113" y="1726736"/>
            <a:ext cx="8525773" cy="914400"/>
          </a:xfrm>
        </p:spPr>
        <p:txBody>
          <a:bodyPr/>
          <a:lstStyle/>
          <a:p>
            <a:r>
              <a:rPr lang="en-US" b="0" dirty="0"/>
              <a:t>ArcGIS and Multi-D: Tools &amp; Roadmap</a:t>
            </a:r>
          </a:p>
        </p:txBody>
      </p:sp>
      <p:sp>
        <p:nvSpPr>
          <p:cNvPr id="3" name="Subtitle 2"/>
          <p:cNvSpPr>
            <a:spLocks noGrp="1"/>
          </p:cNvSpPr>
          <p:nvPr>
            <p:ph type="subTitle" idx="1"/>
          </p:nvPr>
        </p:nvSpPr>
        <p:spPr/>
        <p:txBody>
          <a:bodyPr/>
          <a:lstStyle/>
          <a:p>
            <a:r>
              <a:rPr lang="en-US" dirty="0" err="1" smtClean="0"/>
              <a:t>Esri</a:t>
            </a:r>
            <a:r>
              <a:rPr lang="en-US" dirty="0" smtClean="0"/>
              <a:t> Team: Christine White, </a:t>
            </a:r>
            <a:r>
              <a:rPr lang="en-US" dirty="0" err="1" smtClean="0"/>
              <a:t>Nawajish</a:t>
            </a:r>
            <a:r>
              <a:rPr lang="en-US" dirty="0" smtClean="0"/>
              <a:t> Noman, </a:t>
            </a:r>
          </a:p>
          <a:p>
            <a:r>
              <a:rPr lang="en-US" dirty="0" smtClean="0"/>
              <a:t>Hong Xu, Dawn Wright</a:t>
            </a:r>
          </a:p>
          <a:p>
            <a:endParaRPr lang="en-US" dirty="0"/>
          </a:p>
          <a:p>
            <a:endParaRPr lang="en-US" dirty="0" smtClean="0"/>
          </a:p>
          <a:p>
            <a:r>
              <a:rPr lang="en-US" dirty="0" smtClean="0">
                <a:hlinkClick r:id="rId3"/>
              </a:rPr>
              <a:t>cwhite@esri.com</a:t>
            </a:r>
            <a:endParaRPr lang="en-US" dirty="0" smtClean="0"/>
          </a:p>
          <a:p>
            <a:endParaRPr lang="en-US" dirty="0"/>
          </a:p>
          <a:p>
            <a:endParaRPr lang="en-US" dirty="0"/>
          </a:p>
        </p:txBody>
      </p:sp>
    </p:spTree>
    <p:extLst>
      <p:ext uri="{BB962C8B-B14F-4D97-AF65-F5344CB8AC3E}">
        <p14:creationId xmlns:p14="http://schemas.microsoft.com/office/powerpoint/2010/main" val="2229335461"/>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endParaRPr lang="en-US"/>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4"/>
          <a:stretch>
            <a:fillRect/>
          </a:stretch>
        </p:blipFill>
        <p:spPr>
          <a:xfrm>
            <a:off x="3" y="0"/>
            <a:ext cx="10972800" cy="6753225"/>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282952574"/>
              </p:ext>
            </p:extLst>
          </p:nvPr>
        </p:nvGraphicFramePr>
        <p:xfrm>
          <a:off x="1219203" y="3287402"/>
          <a:ext cx="9474817" cy="3366858"/>
        </p:xfrm>
        <a:graphic>
          <a:graphicData uri="http://schemas.openxmlformats.org/presentationml/2006/ole">
            <mc:AlternateContent xmlns:mc="http://schemas.openxmlformats.org/markup-compatibility/2006">
              <mc:Choice xmlns:v="urn:schemas-microsoft-com:vml" Requires="v">
                <p:oleObj spid="_x0000_s2110" name="Bitmap Image" r:id="rId5" imgW="9349920" imgH="3322440" progId="Paint.Picture">
                  <p:embed/>
                </p:oleObj>
              </mc:Choice>
              <mc:Fallback>
                <p:oleObj name="Bitmap Image" r:id="rId5" imgW="9349920" imgH="3322440" progId="Paint.Picture">
                  <p:embed/>
                  <p:pic>
                    <p:nvPicPr>
                      <p:cNvPr id="0" name=""/>
                      <p:cNvPicPr/>
                      <p:nvPr/>
                    </p:nvPicPr>
                    <p:blipFill>
                      <a:blip r:embed="rId6"/>
                      <a:stretch>
                        <a:fillRect/>
                      </a:stretch>
                    </p:blipFill>
                    <p:spPr>
                      <a:xfrm>
                        <a:off x="1219203" y="3287402"/>
                        <a:ext cx="9474817" cy="3366858"/>
                      </a:xfrm>
                      <a:prstGeom prst="rect">
                        <a:avLst/>
                      </a:prstGeom>
                    </p:spPr>
                  </p:pic>
                </p:oleObj>
              </mc:Fallback>
            </mc:AlternateContent>
          </a:graphicData>
        </a:graphic>
      </p:graphicFrame>
      <p:sp>
        <p:nvSpPr>
          <p:cNvPr id="6" name="TextBox 5"/>
          <p:cNvSpPr txBox="1"/>
          <p:nvPr/>
        </p:nvSpPr>
        <p:spPr>
          <a:xfrm>
            <a:off x="1025912" y="1505415"/>
            <a:ext cx="9946891" cy="323385"/>
          </a:xfrm>
          <a:prstGeom prst="rect">
            <a:avLst/>
          </a:prstGeom>
          <a:noFill/>
          <a:effectLst/>
        </p:spPr>
        <p:txBody>
          <a:bodyPr wrap="square" lIns="0" tIns="0" rIns="0" bIns="0" rtlCol="0">
            <a:noAutofit/>
          </a:bodyPr>
          <a:lstStyle/>
          <a:p>
            <a:pPr eaLnBrk="0" hangingPunct="0"/>
            <a:r>
              <a:rPr lang="en-US" dirty="0">
                <a:solidFill>
                  <a:schemeClr val="bg1"/>
                </a:solidFill>
              </a:rPr>
              <a:t>https://</a:t>
            </a:r>
            <a:r>
              <a:rPr lang="en-US" dirty="0" smtClean="0">
                <a:solidFill>
                  <a:schemeClr val="bg1"/>
                </a:solidFill>
              </a:rPr>
              <a:t>www.govloop.com/training/simple-ways-to-do-more-with-your-scientific-data </a:t>
            </a:r>
          </a:p>
        </p:txBody>
      </p:sp>
    </p:spTree>
    <p:extLst>
      <p:ext uri="{BB962C8B-B14F-4D97-AF65-F5344CB8AC3E}">
        <p14:creationId xmlns:p14="http://schemas.microsoft.com/office/powerpoint/2010/main" val="264893089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90499" y="-223840"/>
            <a:ext cx="12573000" cy="7305675"/>
          </a:xfrm>
          <a:prstGeom prst="rect">
            <a:avLst/>
          </a:prstGeom>
        </p:spPr>
      </p:pic>
      <p:sp>
        <p:nvSpPr>
          <p:cNvPr id="2" name="Content Placeholder 1"/>
          <p:cNvSpPr>
            <a:spLocks noGrp="1"/>
          </p:cNvSpPr>
          <p:nvPr>
            <p:ph sz="quarter" idx="10"/>
          </p:nvPr>
        </p:nvSpPr>
        <p:spPr/>
        <p:txBody>
          <a:bodyPr/>
          <a:lstStyle/>
          <a:p>
            <a:pPr marL="0" indent="0">
              <a:buNone/>
            </a:pPr>
            <a:endParaRPr lang="en-US" dirty="0"/>
          </a:p>
        </p:txBody>
      </p:sp>
      <p:sp>
        <p:nvSpPr>
          <p:cNvPr id="3" name="Title 2"/>
          <p:cNvSpPr>
            <a:spLocks noGrp="1"/>
          </p:cNvSpPr>
          <p:nvPr>
            <p:ph type="title"/>
          </p:nvPr>
        </p:nvSpPr>
        <p:spPr/>
        <p:txBody>
          <a:bodyPr/>
          <a:lstStyle/>
          <a:p>
            <a:endParaRPr lang="en-US" dirty="0"/>
          </a:p>
        </p:txBody>
      </p:sp>
      <p:pic>
        <p:nvPicPr>
          <p:cNvPr id="7" name="Picture 6"/>
          <p:cNvPicPr>
            <a:picLocks noChangeAspect="1"/>
          </p:cNvPicPr>
          <p:nvPr/>
        </p:nvPicPr>
        <p:blipFill>
          <a:blip r:embed="rId4"/>
          <a:stretch>
            <a:fillRect/>
          </a:stretch>
        </p:blipFill>
        <p:spPr>
          <a:xfrm>
            <a:off x="3549044" y="0"/>
            <a:ext cx="4629150" cy="6915150"/>
          </a:xfrm>
          <a:prstGeom prst="rect">
            <a:avLst/>
          </a:prstGeom>
          <a:solidFill>
            <a:schemeClr val="bg2"/>
          </a:solidFill>
          <a:effectLst>
            <a:glow rad="127000">
              <a:schemeClr val="accent3"/>
            </a:glow>
          </a:effectLst>
        </p:spPr>
      </p:pic>
    </p:spTree>
    <p:extLst>
      <p:ext uri="{BB962C8B-B14F-4D97-AF65-F5344CB8AC3E}">
        <p14:creationId xmlns:p14="http://schemas.microsoft.com/office/powerpoint/2010/main" val="242553987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31"/>
          <p:cNvSpPr/>
          <p:nvPr/>
        </p:nvSpPr>
        <p:spPr bwMode="auto">
          <a:xfrm>
            <a:off x="186549" y="1553453"/>
            <a:ext cx="1035772" cy="900016"/>
          </a:xfrm>
          <a:prstGeom prst="ellipse">
            <a:avLst/>
          </a:prstGeom>
          <a:solidFill>
            <a:schemeClr val="tx2">
              <a:lumMod val="60000"/>
              <a:lumOff val="40000"/>
              <a:alpha val="17000"/>
            </a:scheme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chemeClr val="bg2">
                  <a:lumMod val="75000"/>
                </a:schemeClr>
              </a:solidFill>
              <a:latin typeface="Arial" charset="0"/>
              <a:ea typeface="ＭＳ Ｐゴシック" pitchFamily="16" charset="-128"/>
              <a:cs typeface="ＭＳ Ｐゴシック" pitchFamily="-97" charset="-128"/>
            </a:endParaRPr>
          </a:p>
        </p:txBody>
      </p:sp>
      <p:sp>
        <p:nvSpPr>
          <p:cNvPr id="58" name="Right Arrow 57"/>
          <p:cNvSpPr>
            <a:spLocks noChangeAspect="1"/>
          </p:cNvSpPr>
          <p:nvPr/>
        </p:nvSpPr>
        <p:spPr bwMode="auto">
          <a:xfrm rot="2412499">
            <a:off x="902833" y="4086464"/>
            <a:ext cx="675993" cy="70508"/>
          </a:xfrm>
          <a:prstGeom prst="rightArrow">
            <a:avLst>
              <a:gd name="adj1" fmla="val 36541"/>
              <a:gd name="adj2" fmla="val 67945"/>
            </a:avLst>
          </a:prstGeom>
          <a:gradFill flip="none" rotWithShape="1">
            <a:gsLst>
              <a:gs pos="0">
                <a:srgbClr val="00B9F2">
                  <a:alpha val="0"/>
                </a:srgbClr>
              </a:gs>
              <a:gs pos="100000">
                <a:srgbClr val="00B9F2"/>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Arial"/>
              <a:ea typeface="ＭＳ Ｐゴシック"/>
              <a:cs typeface="ＭＳ Ｐゴシック"/>
            </a:endParaRPr>
          </a:p>
        </p:txBody>
      </p:sp>
      <p:sp>
        <p:nvSpPr>
          <p:cNvPr id="57" name="Right Arrow 56"/>
          <p:cNvSpPr>
            <a:spLocks noChangeAspect="1"/>
          </p:cNvSpPr>
          <p:nvPr/>
        </p:nvSpPr>
        <p:spPr bwMode="auto">
          <a:xfrm rot="20721719">
            <a:off x="942610" y="3689076"/>
            <a:ext cx="559654" cy="58373"/>
          </a:xfrm>
          <a:prstGeom prst="rightArrow">
            <a:avLst>
              <a:gd name="adj1" fmla="val 36541"/>
              <a:gd name="adj2" fmla="val 67945"/>
            </a:avLst>
          </a:prstGeom>
          <a:gradFill flip="none" rotWithShape="1">
            <a:gsLst>
              <a:gs pos="0">
                <a:srgbClr val="00B9F2">
                  <a:alpha val="0"/>
                </a:srgbClr>
              </a:gs>
              <a:gs pos="100000">
                <a:srgbClr val="00B9F2"/>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Arial"/>
              <a:ea typeface="ＭＳ Ｐゴシック"/>
              <a:cs typeface="ＭＳ Ｐゴシック"/>
            </a:endParaRPr>
          </a:p>
        </p:txBody>
      </p:sp>
      <p:sp>
        <p:nvSpPr>
          <p:cNvPr id="59" name="Title 1"/>
          <p:cNvSpPr txBox="1">
            <a:spLocks/>
          </p:cNvSpPr>
          <p:nvPr/>
        </p:nvSpPr>
        <p:spPr>
          <a:xfrm>
            <a:off x="3925794" y="4976114"/>
            <a:ext cx="8073063" cy="1881886"/>
          </a:xfrm>
          <a:prstGeom prst="rect">
            <a:avLst/>
          </a:prstGeom>
          <a:solidFill>
            <a:schemeClr val="accent3">
              <a:lumMod val="40000"/>
              <a:lumOff val="60000"/>
              <a:alpha val="75000"/>
            </a:schemeClr>
          </a:solidFill>
          <a:ln>
            <a:noFill/>
          </a:ln>
        </p:spPr>
        <p:txBody>
          <a:bodyPr lIns="0" rIns="0" anchor="ctr">
            <a:noAutofit/>
          </a:bodyPr>
          <a:lstStyle>
            <a:defPPr>
              <a:defRPr lang="en-US"/>
            </a:defPPr>
            <a:lvl1pPr marL="801688" defTabSz="919163">
              <a:lnSpc>
                <a:spcPct val="100000"/>
              </a:lnSpc>
              <a:spcBef>
                <a:spcPct val="0"/>
              </a:spcBef>
              <a:buNone/>
              <a:defRPr kumimoji="0" sz="10400" b="0" i="0" cap="none" baseline="0">
                <a:solidFill>
                  <a:srgbClr val="FFFFFF"/>
                </a:solidFill>
                <a:effectLst/>
                <a:latin typeface="+mj-lt"/>
                <a:ea typeface="+mj-ea"/>
                <a:cs typeface="Arial"/>
              </a:defRPr>
            </a:lvl1pPr>
          </a:lstStyle>
          <a:p>
            <a:endParaRPr lang="en-US" dirty="0"/>
          </a:p>
        </p:txBody>
      </p:sp>
      <p:sp>
        <p:nvSpPr>
          <p:cNvPr id="40" name="Oval 39"/>
          <p:cNvSpPr/>
          <p:nvPr/>
        </p:nvSpPr>
        <p:spPr bwMode="auto">
          <a:xfrm>
            <a:off x="166321" y="3168550"/>
            <a:ext cx="1179306" cy="1121938"/>
          </a:xfrm>
          <a:prstGeom prst="ellipse">
            <a:avLst/>
          </a:prstGeom>
          <a:solidFill>
            <a:schemeClr val="tx2">
              <a:lumMod val="60000"/>
              <a:lumOff val="40000"/>
              <a:alpha val="17000"/>
            </a:scheme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chemeClr val="bg2">
                  <a:lumMod val="75000"/>
                </a:schemeClr>
              </a:solidFill>
              <a:latin typeface="Arial" charset="0"/>
              <a:ea typeface="ＭＳ Ｐゴシック" pitchFamily="16" charset="-128"/>
              <a:cs typeface="ＭＳ Ｐゴシック" pitchFamily="-97" charset="-128"/>
            </a:endParaRPr>
          </a:p>
        </p:txBody>
      </p:sp>
      <p:sp>
        <p:nvSpPr>
          <p:cNvPr id="5" name="Oval 4"/>
          <p:cNvSpPr/>
          <p:nvPr/>
        </p:nvSpPr>
        <p:spPr bwMode="auto">
          <a:xfrm>
            <a:off x="1656553" y="1613841"/>
            <a:ext cx="3068184" cy="3585597"/>
          </a:xfrm>
          <a:prstGeom prst="ellipse">
            <a:avLst/>
          </a:prstGeom>
          <a:solidFill>
            <a:srgbClr val="C0E8FF">
              <a:alpha val="81176"/>
            </a:srgb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chemeClr val="bg2">
                  <a:lumMod val="75000"/>
                </a:schemeClr>
              </a:solidFill>
              <a:latin typeface="Arial" charset="0"/>
              <a:ea typeface="ＭＳ Ｐゴシック" pitchFamily="16" charset="-128"/>
              <a:cs typeface="ＭＳ Ｐゴシック" pitchFamily="-97" charset="-128"/>
            </a:endParaRPr>
          </a:p>
        </p:txBody>
      </p:sp>
      <p:sp>
        <p:nvSpPr>
          <p:cNvPr id="6" name="Oval 5"/>
          <p:cNvSpPr/>
          <p:nvPr/>
        </p:nvSpPr>
        <p:spPr bwMode="auto">
          <a:xfrm>
            <a:off x="4135799" y="1604279"/>
            <a:ext cx="3068184" cy="3585597"/>
          </a:xfrm>
          <a:prstGeom prst="ellipse">
            <a:avLst/>
          </a:prstGeom>
          <a:solidFill>
            <a:srgbClr val="C0E8FF">
              <a:alpha val="81176"/>
            </a:srgb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chemeClr val="bg2">
                  <a:lumMod val="75000"/>
                </a:schemeClr>
              </a:solidFill>
              <a:latin typeface="Arial" charset="0"/>
              <a:ea typeface="ＭＳ Ｐゴシック" pitchFamily="16" charset="-128"/>
              <a:cs typeface="ＭＳ Ｐゴシック" pitchFamily="-97" charset="-128"/>
            </a:endParaRPr>
          </a:p>
        </p:txBody>
      </p:sp>
      <p:sp>
        <p:nvSpPr>
          <p:cNvPr id="7" name="Oval 6"/>
          <p:cNvSpPr/>
          <p:nvPr/>
        </p:nvSpPr>
        <p:spPr bwMode="auto">
          <a:xfrm>
            <a:off x="6544574" y="1590796"/>
            <a:ext cx="3068184" cy="3585597"/>
          </a:xfrm>
          <a:prstGeom prst="ellipse">
            <a:avLst/>
          </a:prstGeom>
          <a:solidFill>
            <a:srgbClr val="C0E8FF">
              <a:alpha val="81176"/>
            </a:srgb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chemeClr val="bg2">
                  <a:lumMod val="75000"/>
                </a:schemeClr>
              </a:solidFill>
              <a:latin typeface="Arial" charset="0"/>
              <a:ea typeface="ＭＳ Ｐゴシック" pitchFamily="16" charset="-128"/>
              <a:cs typeface="ＭＳ Ｐゴシック" pitchFamily="-97" charset="-128"/>
            </a:endParaRPr>
          </a:p>
        </p:txBody>
      </p:sp>
      <p:sp>
        <p:nvSpPr>
          <p:cNvPr id="10" name="Oval 9"/>
          <p:cNvSpPr/>
          <p:nvPr/>
        </p:nvSpPr>
        <p:spPr bwMode="auto">
          <a:xfrm>
            <a:off x="8987382" y="1565245"/>
            <a:ext cx="3068184" cy="3585597"/>
          </a:xfrm>
          <a:prstGeom prst="ellipse">
            <a:avLst/>
          </a:prstGeom>
          <a:solidFill>
            <a:srgbClr val="C0E8FF">
              <a:alpha val="81176"/>
            </a:srgb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chemeClr val="bg2">
                  <a:lumMod val="75000"/>
                </a:schemeClr>
              </a:solidFill>
              <a:latin typeface="Arial" charset="0"/>
              <a:ea typeface="ＭＳ Ｐゴシック" pitchFamily="16" charset="-128"/>
              <a:cs typeface="ＭＳ Ｐゴシック" pitchFamily="-97" charset="-128"/>
            </a:endParaRPr>
          </a:p>
        </p:txBody>
      </p:sp>
      <p:sp>
        <p:nvSpPr>
          <p:cNvPr id="12" name="Rectangle 11"/>
          <p:cNvSpPr/>
          <p:nvPr/>
        </p:nvSpPr>
        <p:spPr>
          <a:xfrm>
            <a:off x="2121841" y="1894296"/>
            <a:ext cx="2004791" cy="2063442"/>
          </a:xfrm>
          <a:prstGeom prst="rect">
            <a:avLst/>
          </a:prstGeom>
          <a:noFill/>
        </p:spPr>
        <p:txBody>
          <a:bodyPr wrap="square" lIns="0" tIns="0" rIns="0" bIns="63500" anchor="t">
            <a:noAutofit/>
          </a:bodyPr>
          <a:lstStyle/>
          <a:p>
            <a:pPr algn="ctr" defTabSz="914400"/>
            <a:r>
              <a:rPr lang="en-US" b="1" kern="0" dirty="0">
                <a:solidFill>
                  <a:srgbClr val="000000"/>
                </a:solidFill>
                <a:sym typeface="Arial" pitchFamily="34" charset="0"/>
              </a:rPr>
              <a:t>Universities</a:t>
            </a:r>
          </a:p>
          <a:p>
            <a:pPr defTabSz="914400"/>
            <a:r>
              <a:rPr lang="en-US" sz="1400" kern="0" dirty="0">
                <a:solidFill>
                  <a:srgbClr val="000000"/>
                </a:solidFill>
                <a:sym typeface="Arial" pitchFamily="34" charset="0"/>
              </a:rPr>
              <a:t>• domain science depts</a:t>
            </a:r>
          </a:p>
          <a:p>
            <a:pPr defTabSz="914400"/>
            <a:r>
              <a:rPr lang="en-US" sz="1400" kern="0" dirty="0">
                <a:solidFill>
                  <a:srgbClr val="000000"/>
                </a:solidFill>
                <a:sym typeface="Arial" pitchFamily="34" charset="0"/>
              </a:rPr>
              <a:t>• geog/GIScience depts</a:t>
            </a:r>
          </a:p>
          <a:p>
            <a:pPr defTabSz="914400"/>
            <a:r>
              <a:rPr lang="en-US" sz="1400" kern="0" dirty="0">
                <a:solidFill>
                  <a:srgbClr val="000000"/>
                </a:solidFill>
                <a:sym typeface="Arial" pitchFamily="34" charset="0"/>
              </a:rPr>
              <a:t>• CS depts</a:t>
            </a:r>
          </a:p>
          <a:p>
            <a:pPr defTabSz="914400"/>
            <a:r>
              <a:rPr lang="en-US" sz="1400" kern="0" dirty="0">
                <a:solidFill>
                  <a:srgbClr val="000000"/>
                </a:solidFill>
                <a:sym typeface="Arial" pitchFamily="34" charset="0"/>
              </a:rPr>
              <a:t>• research facility </a:t>
            </a:r>
          </a:p>
          <a:p>
            <a:pPr defTabSz="914400"/>
            <a:r>
              <a:rPr lang="en-US" sz="1400" kern="0" dirty="0">
                <a:solidFill>
                  <a:srgbClr val="000000"/>
                </a:solidFill>
                <a:sym typeface="Arial" pitchFamily="34" charset="0"/>
              </a:rPr>
              <a:t>  infrastructure</a:t>
            </a:r>
          </a:p>
          <a:p>
            <a:pPr defTabSz="914400"/>
            <a:r>
              <a:rPr lang="en-US" sz="1400" kern="0" dirty="0">
                <a:solidFill>
                  <a:srgbClr val="000000"/>
                </a:solidFill>
                <a:sym typeface="Arial" pitchFamily="34" charset="0"/>
              </a:rPr>
              <a:t>• platform for integration, </a:t>
            </a:r>
          </a:p>
          <a:p>
            <a:pPr defTabSz="914400"/>
            <a:r>
              <a:rPr lang="en-US" sz="1400" kern="0" dirty="0">
                <a:solidFill>
                  <a:srgbClr val="000000"/>
                </a:solidFill>
                <a:sym typeface="Arial" pitchFamily="34" charset="0"/>
              </a:rPr>
              <a:t>  science strategy</a:t>
            </a:r>
          </a:p>
          <a:p>
            <a:pPr defTabSz="914400"/>
            <a:r>
              <a:rPr lang="en-US" sz="1400" kern="0" dirty="0">
                <a:solidFill>
                  <a:srgbClr val="000000"/>
                </a:solidFill>
                <a:sym typeface="Arial" pitchFamily="34" charset="0"/>
              </a:rPr>
              <a:t>• research offices</a:t>
            </a:r>
          </a:p>
          <a:p>
            <a:pPr defTabSz="914400"/>
            <a:endParaRPr lang="en-US" sz="1400" kern="0" dirty="0">
              <a:solidFill>
                <a:srgbClr val="000000"/>
              </a:solidFill>
              <a:sym typeface="Arial" pitchFamily="34" charset="0"/>
            </a:endParaRPr>
          </a:p>
          <a:p>
            <a:pPr defTabSz="914400"/>
            <a:endParaRPr lang="en-US" sz="1400" kern="0" dirty="0">
              <a:solidFill>
                <a:srgbClr val="000000"/>
              </a:solidFill>
              <a:sym typeface="Arial" pitchFamily="34" charset="0"/>
            </a:endParaRPr>
          </a:p>
          <a:p>
            <a:pPr algn="ctr" defTabSz="914400"/>
            <a:endParaRPr lang="en-US" b="1" kern="0" dirty="0">
              <a:solidFill>
                <a:srgbClr val="000000"/>
              </a:solidFill>
              <a:sym typeface="Arial" pitchFamily="34" charset="0"/>
            </a:endParaRPr>
          </a:p>
          <a:p>
            <a:pPr algn="ctr" defTabSz="914400"/>
            <a:endParaRPr lang="en-US" b="1" kern="0" dirty="0">
              <a:solidFill>
                <a:srgbClr val="000000"/>
              </a:solidFill>
              <a:sym typeface="Arial" pitchFamily="34" charset="0"/>
            </a:endParaRPr>
          </a:p>
          <a:p>
            <a:pPr algn="ctr" defTabSz="914400"/>
            <a:endParaRPr lang="en-US" sz="1400" b="1" kern="0" dirty="0">
              <a:solidFill>
                <a:srgbClr val="000000"/>
              </a:solidFill>
              <a:sym typeface="Arial" pitchFamily="34" charset="0"/>
            </a:endParaRPr>
          </a:p>
        </p:txBody>
      </p:sp>
      <p:sp>
        <p:nvSpPr>
          <p:cNvPr id="13" name="Rectangle 12"/>
          <p:cNvSpPr/>
          <p:nvPr/>
        </p:nvSpPr>
        <p:spPr>
          <a:xfrm>
            <a:off x="4815555" y="1890710"/>
            <a:ext cx="1714500" cy="2144156"/>
          </a:xfrm>
          <a:prstGeom prst="rect">
            <a:avLst/>
          </a:prstGeom>
          <a:noFill/>
        </p:spPr>
        <p:txBody>
          <a:bodyPr wrap="square" lIns="0" tIns="0" rIns="0" bIns="63500" anchor="t">
            <a:noAutofit/>
          </a:bodyPr>
          <a:lstStyle/>
          <a:p>
            <a:pPr algn="ctr" defTabSz="914400"/>
            <a:r>
              <a:rPr lang="en-US" b="1" kern="0" dirty="0">
                <a:solidFill>
                  <a:srgbClr val="000000"/>
                </a:solidFill>
                <a:sym typeface="Arial" pitchFamily="34" charset="0"/>
              </a:rPr>
              <a:t>Natl Govt</a:t>
            </a:r>
          </a:p>
          <a:p>
            <a:pPr algn="ctr" defTabSz="914400"/>
            <a:r>
              <a:rPr lang="en-US" b="1" kern="0" dirty="0">
                <a:solidFill>
                  <a:srgbClr val="000000"/>
                </a:solidFill>
                <a:sym typeface="Arial" pitchFamily="34" charset="0"/>
              </a:rPr>
              <a:t>Science</a:t>
            </a:r>
          </a:p>
          <a:p>
            <a:pPr algn="ctr" defTabSz="914400"/>
            <a:r>
              <a:rPr lang="en-US" sz="1200" kern="0" dirty="0">
                <a:solidFill>
                  <a:srgbClr val="000000"/>
                </a:solidFill>
                <a:sym typeface="Arial" pitchFamily="34" charset="0"/>
              </a:rPr>
              <a:t>NOAA </a:t>
            </a:r>
          </a:p>
          <a:p>
            <a:pPr algn="ctr" defTabSz="914400"/>
            <a:r>
              <a:rPr lang="en-US" sz="1200" kern="0" dirty="0">
                <a:solidFill>
                  <a:srgbClr val="000000"/>
                </a:solidFill>
                <a:sym typeface="Arial" pitchFamily="34" charset="0"/>
              </a:rPr>
              <a:t>NASA</a:t>
            </a:r>
          </a:p>
          <a:p>
            <a:pPr algn="ctr" defTabSz="914400"/>
            <a:r>
              <a:rPr lang="en-US" sz="1200" kern="0" dirty="0">
                <a:solidFill>
                  <a:srgbClr val="000000"/>
                </a:solidFill>
                <a:sym typeface="Arial" pitchFamily="34" charset="0"/>
              </a:rPr>
              <a:t>USGS</a:t>
            </a:r>
          </a:p>
          <a:p>
            <a:pPr algn="ctr" defTabSz="914400"/>
            <a:r>
              <a:rPr lang="en-US" sz="1200" kern="0" dirty="0">
                <a:solidFill>
                  <a:srgbClr val="000000"/>
                </a:solidFill>
                <a:sym typeface="Arial" pitchFamily="34" charset="0"/>
              </a:rPr>
              <a:t>BLM</a:t>
            </a:r>
          </a:p>
          <a:p>
            <a:pPr algn="ctr" defTabSz="914400"/>
            <a:r>
              <a:rPr lang="en-US" sz="1200" kern="0" dirty="0">
                <a:solidFill>
                  <a:srgbClr val="000000"/>
                </a:solidFill>
                <a:sym typeface="Arial" pitchFamily="34" charset="0"/>
              </a:rPr>
              <a:t>BOEM</a:t>
            </a:r>
          </a:p>
          <a:p>
            <a:pPr algn="ctr" defTabSz="914400"/>
            <a:r>
              <a:rPr lang="en-US" sz="1200" kern="0" dirty="0">
                <a:solidFill>
                  <a:srgbClr val="000000"/>
                </a:solidFill>
                <a:sym typeface="Arial" pitchFamily="34" charset="0"/>
              </a:rPr>
              <a:t>EPA</a:t>
            </a:r>
          </a:p>
          <a:p>
            <a:pPr algn="ctr" defTabSz="914400"/>
            <a:r>
              <a:rPr lang="en-US" sz="1200" kern="0" dirty="0">
                <a:solidFill>
                  <a:srgbClr val="000000"/>
                </a:solidFill>
                <a:sym typeface="Arial" pitchFamily="34" charset="0"/>
              </a:rPr>
              <a:t>USDA Forest Service</a:t>
            </a:r>
          </a:p>
          <a:p>
            <a:pPr algn="ctr" defTabSz="914400"/>
            <a:r>
              <a:rPr lang="en-US" sz="1200" kern="0" dirty="0">
                <a:solidFill>
                  <a:srgbClr val="000000"/>
                </a:solidFill>
                <a:sym typeface="Arial" pitchFamily="34" charset="0"/>
              </a:rPr>
              <a:t>US Fish &amp; Wildlife</a:t>
            </a:r>
          </a:p>
          <a:p>
            <a:pPr algn="ctr" defTabSz="914400"/>
            <a:r>
              <a:rPr lang="en-US" sz="1200" kern="0" dirty="0">
                <a:solidFill>
                  <a:srgbClr val="000000"/>
                </a:solidFill>
                <a:sym typeface="Arial" pitchFamily="34" charset="0"/>
              </a:rPr>
              <a:t>GEOSS, ESA</a:t>
            </a:r>
          </a:p>
          <a:p>
            <a:pPr algn="ctr" defTabSz="914400"/>
            <a:endParaRPr lang="en-US" sz="1200" kern="0" dirty="0">
              <a:solidFill>
                <a:srgbClr val="000000"/>
              </a:solidFill>
              <a:sym typeface="Arial" pitchFamily="34" charset="0"/>
            </a:endParaRPr>
          </a:p>
          <a:p>
            <a:pPr marL="171450" indent="-171450" defTabSz="914400">
              <a:buFontTx/>
              <a:buChar char="•"/>
            </a:pPr>
            <a:endParaRPr lang="en-US" sz="1200" kern="0" dirty="0">
              <a:solidFill>
                <a:srgbClr val="000000"/>
              </a:solidFill>
              <a:sym typeface="Arial" pitchFamily="34" charset="0"/>
            </a:endParaRPr>
          </a:p>
          <a:p>
            <a:pPr algn="ctr" defTabSz="914400"/>
            <a:endParaRPr lang="en-US" sz="1400" b="1" kern="0" dirty="0">
              <a:solidFill>
                <a:srgbClr val="000000"/>
              </a:solidFill>
              <a:sym typeface="Arial" pitchFamily="34" charset="0"/>
            </a:endParaRPr>
          </a:p>
        </p:txBody>
      </p:sp>
      <p:sp>
        <p:nvSpPr>
          <p:cNvPr id="14" name="Rectangle 13"/>
          <p:cNvSpPr/>
          <p:nvPr/>
        </p:nvSpPr>
        <p:spPr>
          <a:xfrm>
            <a:off x="7118568" y="1884207"/>
            <a:ext cx="1991424" cy="311639"/>
          </a:xfrm>
          <a:prstGeom prst="rect">
            <a:avLst/>
          </a:prstGeom>
          <a:noFill/>
        </p:spPr>
        <p:txBody>
          <a:bodyPr wrap="square" lIns="0" tIns="0" rIns="0" bIns="63500" anchor="t">
            <a:noAutofit/>
          </a:bodyPr>
          <a:lstStyle/>
          <a:p>
            <a:pPr algn="ctr" defTabSz="914400"/>
            <a:r>
              <a:rPr lang="en-US" b="1" kern="0" dirty="0">
                <a:solidFill>
                  <a:srgbClr val="000000"/>
                </a:solidFill>
                <a:sym typeface="Arial" pitchFamily="34" charset="0"/>
              </a:rPr>
              <a:t>State/Local</a:t>
            </a:r>
          </a:p>
          <a:p>
            <a:pPr algn="ctr" defTabSz="914400"/>
            <a:r>
              <a:rPr lang="en-US" b="1" kern="0" dirty="0">
                <a:solidFill>
                  <a:srgbClr val="000000"/>
                </a:solidFill>
                <a:sym typeface="Arial" pitchFamily="34" charset="0"/>
              </a:rPr>
              <a:t>Government</a:t>
            </a:r>
          </a:p>
          <a:p>
            <a:pPr algn="ctr" defTabSz="914400"/>
            <a:r>
              <a:rPr lang="en-US" sz="1200" kern="0" dirty="0">
                <a:solidFill>
                  <a:srgbClr val="000000"/>
                </a:solidFill>
                <a:sym typeface="Arial" pitchFamily="34" charset="0"/>
              </a:rPr>
              <a:t>Cities &amp; Counties</a:t>
            </a:r>
          </a:p>
          <a:p>
            <a:pPr algn="ctr" defTabSz="914400"/>
            <a:r>
              <a:rPr lang="en-US" sz="1200" kern="0" dirty="0">
                <a:solidFill>
                  <a:srgbClr val="000000"/>
                </a:solidFill>
                <a:sym typeface="Arial" pitchFamily="34" charset="0"/>
              </a:rPr>
              <a:t>Flood Plain Managers</a:t>
            </a:r>
          </a:p>
          <a:p>
            <a:pPr algn="ctr" defTabSz="914400"/>
            <a:r>
              <a:rPr lang="en-US" sz="1200" kern="0" dirty="0">
                <a:solidFill>
                  <a:srgbClr val="000000"/>
                </a:solidFill>
                <a:sym typeface="Arial" pitchFamily="34" charset="0"/>
              </a:rPr>
              <a:t>Coastal Planners</a:t>
            </a:r>
          </a:p>
          <a:p>
            <a:pPr algn="ctr" defTabSz="914400"/>
            <a:r>
              <a:rPr lang="en-US" sz="1200" kern="0" dirty="0">
                <a:solidFill>
                  <a:srgbClr val="000000"/>
                </a:solidFill>
                <a:sym typeface="Arial" pitchFamily="34" charset="0"/>
              </a:rPr>
              <a:t>State GIS Offices</a:t>
            </a:r>
          </a:p>
          <a:p>
            <a:pPr algn="ctr" defTabSz="914400"/>
            <a:r>
              <a:rPr lang="en-US" sz="1200" kern="0" dirty="0">
                <a:solidFill>
                  <a:srgbClr val="000000"/>
                </a:solidFill>
                <a:sym typeface="Arial" pitchFamily="34" charset="0"/>
              </a:rPr>
              <a:t>State Fish &amp; Wildlife</a:t>
            </a:r>
          </a:p>
          <a:p>
            <a:pPr algn="ctr" defTabSz="914400"/>
            <a:r>
              <a:rPr lang="en-US" sz="1200" kern="0" dirty="0">
                <a:solidFill>
                  <a:srgbClr val="000000"/>
                </a:solidFill>
                <a:sym typeface="Arial" pitchFamily="34" charset="0"/>
              </a:rPr>
              <a:t>State Forestry Programs</a:t>
            </a:r>
          </a:p>
          <a:p>
            <a:pPr algn="ctr" defTabSz="914400"/>
            <a:r>
              <a:rPr lang="en-US" sz="1200" kern="0" dirty="0">
                <a:solidFill>
                  <a:srgbClr val="000000"/>
                </a:solidFill>
                <a:sym typeface="Arial" pitchFamily="34" charset="0"/>
              </a:rPr>
              <a:t>Water/Sanitation Districts</a:t>
            </a:r>
          </a:p>
          <a:p>
            <a:pPr algn="ctr" defTabSz="914400"/>
            <a:r>
              <a:rPr lang="en-US" sz="1200" kern="0" dirty="0">
                <a:solidFill>
                  <a:srgbClr val="000000"/>
                </a:solidFill>
                <a:sym typeface="Arial" pitchFamily="34" charset="0"/>
              </a:rPr>
              <a:t>State Geological Surveys</a:t>
            </a:r>
          </a:p>
          <a:p>
            <a:pPr algn="ctr" defTabSz="914400"/>
            <a:endParaRPr lang="en-US" sz="1200" kern="0" dirty="0">
              <a:solidFill>
                <a:srgbClr val="000000"/>
              </a:solidFill>
              <a:sym typeface="Arial" pitchFamily="34" charset="0"/>
            </a:endParaRPr>
          </a:p>
          <a:p>
            <a:pPr algn="ctr" defTabSz="914400"/>
            <a:endParaRPr lang="en-US" sz="1200" kern="0" dirty="0">
              <a:solidFill>
                <a:srgbClr val="000000"/>
              </a:solidFill>
              <a:sym typeface="Arial" pitchFamily="34" charset="0"/>
            </a:endParaRPr>
          </a:p>
          <a:p>
            <a:pPr algn="ctr" defTabSz="914400"/>
            <a:endParaRPr lang="en-US" sz="1400" b="1" kern="0" dirty="0">
              <a:solidFill>
                <a:srgbClr val="000000"/>
              </a:solidFill>
              <a:sym typeface="Arial" pitchFamily="34" charset="0"/>
            </a:endParaRPr>
          </a:p>
        </p:txBody>
      </p:sp>
      <p:sp>
        <p:nvSpPr>
          <p:cNvPr id="15" name="Rectangle 14"/>
          <p:cNvSpPr/>
          <p:nvPr/>
        </p:nvSpPr>
        <p:spPr>
          <a:xfrm>
            <a:off x="9661726" y="1832200"/>
            <a:ext cx="2112740" cy="321132"/>
          </a:xfrm>
          <a:prstGeom prst="rect">
            <a:avLst/>
          </a:prstGeom>
          <a:noFill/>
        </p:spPr>
        <p:txBody>
          <a:bodyPr wrap="square" lIns="0" tIns="0" rIns="0" bIns="63500" anchor="t">
            <a:noAutofit/>
          </a:bodyPr>
          <a:lstStyle/>
          <a:p>
            <a:pPr algn="ctr" defTabSz="914400"/>
            <a:r>
              <a:rPr lang="en-US" b="1" kern="0" dirty="0">
                <a:solidFill>
                  <a:srgbClr val="000000"/>
                </a:solidFill>
                <a:sym typeface="Arial" pitchFamily="34" charset="0"/>
              </a:rPr>
              <a:t>NGO/Conservation/</a:t>
            </a:r>
          </a:p>
          <a:p>
            <a:pPr algn="ctr" defTabSz="914400"/>
            <a:r>
              <a:rPr lang="en-US" b="1" kern="0" dirty="0">
                <a:solidFill>
                  <a:srgbClr val="000000"/>
                </a:solidFill>
                <a:sym typeface="Arial" pitchFamily="34" charset="0"/>
              </a:rPr>
              <a:t>Env Consulting</a:t>
            </a:r>
          </a:p>
          <a:p>
            <a:pPr algn="ctr" defTabSz="914400"/>
            <a:r>
              <a:rPr lang="en-US" sz="1200" kern="0" dirty="0">
                <a:solidFill>
                  <a:srgbClr val="000000"/>
                </a:solidFill>
                <a:sym typeface="Arial" pitchFamily="34" charset="0"/>
              </a:rPr>
              <a:t>TNC</a:t>
            </a:r>
          </a:p>
          <a:p>
            <a:pPr algn="ctr" defTabSz="914400"/>
            <a:r>
              <a:rPr lang="en-US" sz="1200" kern="0" dirty="0">
                <a:solidFill>
                  <a:srgbClr val="000000"/>
                </a:solidFill>
                <a:sym typeface="Arial" pitchFamily="34" charset="0"/>
              </a:rPr>
              <a:t>Conservation Intl</a:t>
            </a:r>
          </a:p>
          <a:p>
            <a:pPr algn="ctr" defTabSz="914400"/>
            <a:r>
              <a:rPr lang="en-US" sz="1200" kern="0" dirty="0">
                <a:solidFill>
                  <a:srgbClr val="000000"/>
                </a:solidFill>
                <a:sym typeface="Arial" pitchFamily="34" charset="0"/>
              </a:rPr>
              <a:t>SCGIS</a:t>
            </a:r>
          </a:p>
          <a:p>
            <a:pPr algn="ctr" defTabSz="914400"/>
            <a:r>
              <a:rPr lang="en-US" sz="1200" kern="0" dirty="0">
                <a:solidFill>
                  <a:srgbClr val="000000"/>
                </a:solidFill>
                <a:sym typeface="Arial" pitchFamily="34" charset="0"/>
              </a:rPr>
              <a:t>World Resources Institute</a:t>
            </a:r>
          </a:p>
          <a:p>
            <a:pPr algn="ctr" defTabSz="914400"/>
            <a:r>
              <a:rPr lang="en-US" sz="1200" kern="0" dirty="0">
                <a:solidFill>
                  <a:srgbClr val="000000"/>
                </a:solidFill>
                <a:sym typeface="Arial" pitchFamily="34" charset="0"/>
              </a:rPr>
              <a:t>Audubon</a:t>
            </a:r>
          </a:p>
          <a:p>
            <a:pPr algn="ctr" defTabSz="914400"/>
            <a:r>
              <a:rPr lang="en-US" sz="1200" kern="0" dirty="0">
                <a:solidFill>
                  <a:srgbClr val="000000"/>
                </a:solidFill>
                <a:sym typeface="Arial" pitchFamily="34" charset="0"/>
              </a:rPr>
              <a:t>Land Trust</a:t>
            </a:r>
          </a:p>
          <a:p>
            <a:pPr algn="ctr" defTabSz="914400"/>
            <a:r>
              <a:rPr lang="en-US" sz="1200" kern="0" dirty="0">
                <a:solidFill>
                  <a:srgbClr val="000000"/>
                </a:solidFill>
                <a:sym typeface="Arial" pitchFamily="34" charset="0"/>
              </a:rPr>
              <a:t>exactEarth</a:t>
            </a:r>
          </a:p>
          <a:p>
            <a:pPr algn="ctr" defTabSz="914400"/>
            <a:r>
              <a:rPr lang="en-US" sz="1200" kern="0" dirty="0">
                <a:solidFill>
                  <a:srgbClr val="000000"/>
                </a:solidFill>
                <a:sym typeface="Arial" pitchFamily="34" charset="0"/>
              </a:rPr>
              <a:t>Stone Environmental</a:t>
            </a:r>
          </a:p>
          <a:p>
            <a:pPr algn="ctr" defTabSz="914400"/>
            <a:r>
              <a:rPr lang="en-US" sz="1200" kern="0" dirty="0">
                <a:solidFill>
                  <a:srgbClr val="000000"/>
                </a:solidFill>
                <a:sym typeface="Arial" pitchFamily="34" charset="0"/>
              </a:rPr>
              <a:t>CSA Ocean Sciences</a:t>
            </a:r>
          </a:p>
          <a:p>
            <a:pPr algn="ctr" defTabSz="914400"/>
            <a:r>
              <a:rPr lang="en-US" sz="1200" kern="0" dirty="0">
                <a:solidFill>
                  <a:srgbClr val="000000"/>
                </a:solidFill>
                <a:sym typeface="Arial" pitchFamily="34" charset="0"/>
              </a:rPr>
              <a:t>Cal Academy of Sciences</a:t>
            </a:r>
          </a:p>
          <a:p>
            <a:pPr algn="ctr" defTabSz="914400"/>
            <a:r>
              <a:rPr lang="en-US" sz="1200" kern="0" dirty="0">
                <a:solidFill>
                  <a:srgbClr val="000000"/>
                </a:solidFill>
                <a:sym typeface="Arial" pitchFamily="34" charset="0"/>
              </a:rPr>
              <a:t>etc.</a:t>
            </a:r>
          </a:p>
          <a:p>
            <a:pPr algn="ctr" defTabSz="914400"/>
            <a:endParaRPr lang="en-US" sz="1200" kern="0" dirty="0">
              <a:solidFill>
                <a:srgbClr val="000000"/>
              </a:solidFill>
              <a:sym typeface="Arial" pitchFamily="34" charset="0"/>
            </a:endParaRPr>
          </a:p>
          <a:p>
            <a:pPr algn="ctr" defTabSz="914400"/>
            <a:endParaRPr lang="en-US" sz="1400" b="1" kern="0" dirty="0">
              <a:solidFill>
                <a:srgbClr val="000000"/>
              </a:solidFill>
              <a:sym typeface="Arial" pitchFamily="34" charset="0"/>
            </a:endParaRPr>
          </a:p>
        </p:txBody>
      </p:sp>
      <p:sp>
        <p:nvSpPr>
          <p:cNvPr id="16" name="Rectangle 15"/>
          <p:cNvSpPr/>
          <p:nvPr/>
        </p:nvSpPr>
        <p:spPr>
          <a:xfrm>
            <a:off x="2273247" y="4068051"/>
            <a:ext cx="4990507" cy="276999"/>
          </a:xfrm>
          <a:prstGeom prst="rect">
            <a:avLst/>
          </a:prstGeom>
        </p:spPr>
        <p:txBody>
          <a:bodyPr wrap="square">
            <a:spAutoFit/>
          </a:bodyPr>
          <a:lstStyle/>
          <a:p>
            <a:pPr defTabSz="914400"/>
            <a:r>
              <a:rPr lang="en-US" sz="1200" i="1" kern="0" dirty="0">
                <a:solidFill>
                  <a:srgbClr val="000000"/>
                </a:solidFill>
                <a:sym typeface="Arial" pitchFamily="34" charset="0"/>
              </a:rPr>
              <a:t>relationships w/ professors, labs, science orgs, cooperative institutes</a:t>
            </a:r>
          </a:p>
        </p:txBody>
      </p:sp>
      <p:sp>
        <p:nvSpPr>
          <p:cNvPr id="17" name="Right Arrow 16"/>
          <p:cNvSpPr>
            <a:spLocks noChangeAspect="1"/>
          </p:cNvSpPr>
          <p:nvPr/>
        </p:nvSpPr>
        <p:spPr bwMode="auto">
          <a:xfrm>
            <a:off x="4221888" y="3416397"/>
            <a:ext cx="733119" cy="242132"/>
          </a:xfrm>
          <a:prstGeom prst="rightArrow">
            <a:avLst>
              <a:gd name="adj1" fmla="val 36541"/>
              <a:gd name="adj2" fmla="val 67945"/>
            </a:avLst>
          </a:prstGeom>
          <a:gradFill flip="none" rotWithShape="1">
            <a:gsLst>
              <a:gs pos="0">
                <a:srgbClr val="00B9F2">
                  <a:alpha val="0"/>
                </a:srgbClr>
              </a:gs>
              <a:gs pos="100000">
                <a:srgbClr val="00B9F2"/>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Arial"/>
              <a:ea typeface="ＭＳ Ｐゴシック"/>
              <a:cs typeface="ＭＳ Ｐゴシック"/>
            </a:endParaRPr>
          </a:p>
        </p:txBody>
      </p:sp>
      <p:sp>
        <p:nvSpPr>
          <p:cNvPr id="18" name="Right Arrow 17"/>
          <p:cNvSpPr>
            <a:spLocks noChangeAspect="1"/>
          </p:cNvSpPr>
          <p:nvPr/>
        </p:nvSpPr>
        <p:spPr bwMode="auto">
          <a:xfrm flipH="1">
            <a:off x="3927369" y="3427314"/>
            <a:ext cx="733119" cy="242132"/>
          </a:xfrm>
          <a:prstGeom prst="rightArrow">
            <a:avLst>
              <a:gd name="adj1" fmla="val 36541"/>
              <a:gd name="adj2" fmla="val 67945"/>
            </a:avLst>
          </a:prstGeom>
          <a:gradFill flip="none" rotWithShape="1">
            <a:gsLst>
              <a:gs pos="0">
                <a:srgbClr val="00B9F2">
                  <a:alpha val="0"/>
                </a:srgbClr>
              </a:gs>
              <a:gs pos="100000">
                <a:srgbClr val="00B9F2"/>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Arial"/>
              <a:ea typeface="ＭＳ Ｐゴシック"/>
              <a:cs typeface="ＭＳ Ｐゴシック"/>
            </a:endParaRPr>
          </a:p>
        </p:txBody>
      </p:sp>
      <p:sp>
        <p:nvSpPr>
          <p:cNvPr id="19" name="TextBox 18"/>
          <p:cNvSpPr txBox="1"/>
          <p:nvPr/>
        </p:nvSpPr>
        <p:spPr>
          <a:xfrm>
            <a:off x="4039570" y="3023113"/>
            <a:ext cx="827072" cy="416202"/>
          </a:xfrm>
          <a:prstGeom prst="rect">
            <a:avLst/>
          </a:prstGeom>
          <a:noFill/>
          <a:effectLst/>
        </p:spPr>
        <p:txBody>
          <a:bodyPr wrap="square" lIns="0" tIns="0" rIns="0" bIns="0" rtlCol="0" anchor="t">
            <a:noAutofit/>
          </a:bodyPr>
          <a:lstStyle/>
          <a:p>
            <a:pPr algn="ctr" eaLnBrk="0" hangingPunct="0"/>
            <a:r>
              <a:rPr lang="en-US" sz="2400" b="1" dirty="0">
                <a:solidFill>
                  <a:schemeClr val="accent3">
                    <a:lumMod val="75000"/>
                    <a:alpha val="40000"/>
                  </a:schemeClr>
                </a:solidFill>
                <a:latin typeface="Arial"/>
                <a:ea typeface="ＭＳ Ｐゴシック"/>
                <a:cs typeface="ＭＳ Ｐゴシック"/>
              </a:rPr>
              <a:t>NSF</a:t>
            </a:r>
          </a:p>
        </p:txBody>
      </p:sp>
      <p:sp>
        <p:nvSpPr>
          <p:cNvPr id="20" name="Right Arrow 19"/>
          <p:cNvSpPr>
            <a:spLocks noChangeAspect="1"/>
          </p:cNvSpPr>
          <p:nvPr/>
        </p:nvSpPr>
        <p:spPr bwMode="auto">
          <a:xfrm>
            <a:off x="6603355" y="2893877"/>
            <a:ext cx="733119" cy="242132"/>
          </a:xfrm>
          <a:prstGeom prst="rightArrow">
            <a:avLst>
              <a:gd name="adj1" fmla="val 36541"/>
              <a:gd name="adj2" fmla="val 67945"/>
            </a:avLst>
          </a:prstGeom>
          <a:gradFill flip="none" rotWithShape="1">
            <a:gsLst>
              <a:gs pos="0">
                <a:srgbClr val="00B9F2">
                  <a:alpha val="0"/>
                </a:srgbClr>
              </a:gs>
              <a:gs pos="100000">
                <a:srgbClr val="00B9F2"/>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Arial"/>
              <a:ea typeface="ＭＳ Ｐゴシック"/>
              <a:cs typeface="ＭＳ Ｐゴシック"/>
            </a:endParaRPr>
          </a:p>
        </p:txBody>
      </p:sp>
      <p:sp>
        <p:nvSpPr>
          <p:cNvPr id="21" name="Right Arrow 20"/>
          <p:cNvSpPr>
            <a:spLocks noChangeAspect="1"/>
          </p:cNvSpPr>
          <p:nvPr/>
        </p:nvSpPr>
        <p:spPr bwMode="auto">
          <a:xfrm flipH="1">
            <a:off x="6308836" y="2904794"/>
            <a:ext cx="733119" cy="242132"/>
          </a:xfrm>
          <a:prstGeom prst="rightArrow">
            <a:avLst>
              <a:gd name="adj1" fmla="val 36541"/>
              <a:gd name="adj2" fmla="val 67945"/>
            </a:avLst>
          </a:prstGeom>
          <a:gradFill flip="none" rotWithShape="1">
            <a:gsLst>
              <a:gs pos="0">
                <a:srgbClr val="00B9F2">
                  <a:alpha val="0"/>
                </a:srgbClr>
              </a:gs>
              <a:gs pos="100000">
                <a:srgbClr val="00B9F2"/>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Arial"/>
              <a:ea typeface="ＭＳ Ｐゴシック"/>
              <a:cs typeface="ＭＳ Ｐゴシック"/>
            </a:endParaRPr>
          </a:p>
        </p:txBody>
      </p:sp>
      <p:sp>
        <p:nvSpPr>
          <p:cNvPr id="23" name="Right Arrow 22"/>
          <p:cNvSpPr>
            <a:spLocks noChangeAspect="1"/>
          </p:cNvSpPr>
          <p:nvPr/>
        </p:nvSpPr>
        <p:spPr bwMode="auto">
          <a:xfrm flipH="1">
            <a:off x="2742493" y="4558006"/>
            <a:ext cx="4369330" cy="242132"/>
          </a:xfrm>
          <a:prstGeom prst="rightArrow">
            <a:avLst>
              <a:gd name="adj1" fmla="val 36541"/>
              <a:gd name="adj2" fmla="val 67945"/>
            </a:avLst>
          </a:prstGeom>
          <a:gradFill flip="none" rotWithShape="1">
            <a:gsLst>
              <a:gs pos="0">
                <a:srgbClr val="00B9F2">
                  <a:alpha val="0"/>
                </a:srgbClr>
              </a:gs>
              <a:gs pos="100000">
                <a:srgbClr val="00B9F2"/>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Arial"/>
              <a:ea typeface="ＭＳ Ｐゴシック"/>
              <a:cs typeface="ＭＳ Ｐゴシック"/>
            </a:endParaRPr>
          </a:p>
        </p:txBody>
      </p:sp>
      <p:sp>
        <p:nvSpPr>
          <p:cNvPr id="24" name="Right Arrow 23"/>
          <p:cNvSpPr>
            <a:spLocks noChangeAspect="1"/>
          </p:cNvSpPr>
          <p:nvPr/>
        </p:nvSpPr>
        <p:spPr bwMode="auto">
          <a:xfrm>
            <a:off x="6331965" y="4530336"/>
            <a:ext cx="4059929" cy="242132"/>
          </a:xfrm>
          <a:prstGeom prst="rightArrow">
            <a:avLst>
              <a:gd name="adj1" fmla="val 36541"/>
              <a:gd name="adj2" fmla="val 67945"/>
            </a:avLst>
          </a:prstGeom>
          <a:gradFill flip="none" rotWithShape="1">
            <a:gsLst>
              <a:gs pos="0">
                <a:srgbClr val="00B9F2">
                  <a:alpha val="0"/>
                </a:srgbClr>
              </a:gs>
              <a:gs pos="100000">
                <a:srgbClr val="00B9F2"/>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Arial"/>
              <a:ea typeface="ＭＳ Ｐゴシック"/>
              <a:cs typeface="ＭＳ Ｐゴシック"/>
            </a:endParaRPr>
          </a:p>
        </p:txBody>
      </p:sp>
      <p:sp>
        <p:nvSpPr>
          <p:cNvPr id="28" name="Rectangle 27"/>
          <p:cNvSpPr>
            <a:spLocks noChangeArrowheads="1"/>
          </p:cNvSpPr>
          <p:nvPr/>
        </p:nvSpPr>
        <p:spPr bwMode="auto">
          <a:xfrm>
            <a:off x="8367138" y="880490"/>
            <a:ext cx="2886481" cy="343647"/>
          </a:xfrm>
          <a:prstGeom prst="rect">
            <a:avLst/>
          </a:prstGeom>
          <a:solidFill>
            <a:schemeClr val="accent5"/>
          </a:solidFill>
          <a:ln w="0">
            <a:noFill/>
            <a:prstDash val="solid"/>
            <a:miter lim="800000"/>
            <a:headEnd/>
            <a:tailEnd/>
          </a:ln>
        </p:spPr>
        <p:txBody>
          <a:bodyPr vert="horz" wrap="square" lIns="91440" tIns="45720" rIns="91440" bIns="45720" numCol="1" anchor="ctr" anchorCtr="0" compatLnSpc="1">
            <a:prstTxWarp prst="textNoShape">
              <a:avLst/>
            </a:prstTxWarp>
          </a:bodyPr>
          <a:lstStyle/>
          <a:p>
            <a:pPr algn="ctr" defTabSz="914400">
              <a:defRPr/>
            </a:pPr>
            <a:r>
              <a:rPr lang="en-US" sz="1600" b="1" dirty="0">
                <a:solidFill>
                  <a:srgbClr val="FFFFFF"/>
                </a:solidFill>
              </a:rPr>
              <a:t>Serve Science Community</a:t>
            </a:r>
          </a:p>
        </p:txBody>
      </p:sp>
      <p:sp>
        <p:nvSpPr>
          <p:cNvPr id="29" name="Rectangle 28"/>
          <p:cNvSpPr>
            <a:spLocks noChangeArrowheads="1"/>
          </p:cNvSpPr>
          <p:nvPr/>
        </p:nvSpPr>
        <p:spPr bwMode="auto">
          <a:xfrm>
            <a:off x="969991" y="5421828"/>
            <a:ext cx="1897615" cy="343647"/>
          </a:xfrm>
          <a:prstGeom prst="rect">
            <a:avLst/>
          </a:prstGeom>
          <a:solidFill>
            <a:srgbClr val="8E499B"/>
          </a:solidFill>
          <a:ln w="0">
            <a:noFill/>
            <a:prstDash val="solid"/>
            <a:miter lim="800000"/>
            <a:headEnd/>
            <a:tailEnd/>
          </a:ln>
        </p:spPr>
        <p:txBody>
          <a:bodyPr vert="horz" wrap="square" lIns="91440" tIns="45720" rIns="91440" bIns="45720" numCol="1" anchor="ctr" anchorCtr="0" compatLnSpc="1">
            <a:prstTxWarp prst="textNoShape">
              <a:avLst/>
            </a:prstTxWarp>
          </a:bodyPr>
          <a:lstStyle/>
          <a:p>
            <a:pPr algn="ctr" defTabSz="914400">
              <a:defRPr/>
            </a:pPr>
            <a:r>
              <a:rPr lang="en-US" sz="1600" b="1" dirty="0">
                <a:solidFill>
                  <a:srgbClr val="FFFFFF"/>
                </a:solidFill>
              </a:rPr>
              <a:t>Foster Innovation</a:t>
            </a:r>
          </a:p>
        </p:txBody>
      </p:sp>
      <p:sp>
        <p:nvSpPr>
          <p:cNvPr id="30" name="Rectangle 29"/>
          <p:cNvSpPr/>
          <p:nvPr/>
        </p:nvSpPr>
        <p:spPr>
          <a:xfrm>
            <a:off x="201103" y="1727868"/>
            <a:ext cx="1012830" cy="523220"/>
          </a:xfrm>
          <a:prstGeom prst="rect">
            <a:avLst/>
          </a:prstGeom>
        </p:spPr>
        <p:txBody>
          <a:bodyPr wrap="none">
            <a:spAutoFit/>
          </a:bodyPr>
          <a:lstStyle/>
          <a:p>
            <a:pPr algn="ctr" defTabSz="914400"/>
            <a:r>
              <a:rPr lang="en-US" sz="1400" b="1" kern="0" dirty="0">
                <a:sym typeface="Arial" pitchFamily="34" charset="0"/>
              </a:rPr>
              <a:t>Esri CEO,</a:t>
            </a:r>
          </a:p>
          <a:p>
            <a:pPr algn="ctr" defTabSz="914400"/>
            <a:r>
              <a:rPr lang="en-US" sz="1400" b="1" kern="0" dirty="0">
                <a:sym typeface="Arial" pitchFamily="34" charset="0"/>
              </a:rPr>
              <a:t>Chief Sci</a:t>
            </a:r>
          </a:p>
        </p:txBody>
      </p:sp>
      <p:sp>
        <p:nvSpPr>
          <p:cNvPr id="34" name="Rectangle 33"/>
          <p:cNvSpPr/>
          <p:nvPr/>
        </p:nvSpPr>
        <p:spPr>
          <a:xfrm>
            <a:off x="264072" y="3373032"/>
            <a:ext cx="915635" cy="738664"/>
          </a:xfrm>
          <a:prstGeom prst="rect">
            <a:avLst/>
          </a:prstGeom>
        </p:spPr>
        <p:txBody>
          <a:bodyPr wrap="none">
            <a:spAutoFit/>
          </a:bodyPr>
          <a:lstStyle/>
          <a:p>
            <a:pPr algn="ctr" defTabSz="914400"/>
            <a:r>
              <a:rPr lang="en-US" sz="1400" b="1" kern="0" dirty="0">
                <a:sym typeface="Arial" pitchFamily="34" charset="0"/>
              </a:rPr>
              <a:t>Esri Dev</a:t>
            </a:r>
          </a:p>
          <a:p>
            <a:pPr algn="ctr" defTabSz="914400"/>
            <a:r>
              <a:rPr lang="en-US" sz="1400" b="1" kern="0" dirty="0">
                <a:sym typeface="Arial" pitchFamily="34" charset="0"/>
              </a:rPr>
              <a:t>CTOs</a:t>
            </a:r>
          </a:p>
          <a:p>
            <a:pPr algn="ctr" defTabSz="914400"/>
            <a:r>
              <a:rPr lang="en-US" sz="1400" b="1" kern="0" dirty="0">
                <a:sym typeface="Arial" pitchFamily="34" charset="0"/>
              </a:rPr>
              <a:t>R&amp;D</a:t>
            </a:r>
          </a:p>
        </p:txBody>
      </p:sp>
      <p:sp>
        <p:nvSpPr>
          <p:cNvPr id="35" name="Rectangle 34"/>
          <p:cNvSpPr/>
          <p:nvPr/>
        </p:nvSpPr>
        <p:spPr>
          <a:xfrm>
            <a:off x="1377390" y="3376529"/>
            <a:ext cx="724878" cy="461665"/>
          </a:xfrm>
          <a:prstGeom prst="rect">
            <a:avLst/>
          </a:prstGeom>
        </p:spPr>
        <p:txBody>
          <a:bodyPr wrap="none">
            <a:spAutoFit/>
          </a:bodyPr>
          <a:lstStyle/>
          <a:p>
            <a:pPr algn="ctr" defTabSz="914400"/>
            <a:r>
              <a:rPr lang="en-US" sz="1200" kern="0" dirty="0">
                <a:sym typeface="Arial" pitchFamily="34" charset="0"/>
              </a:rPr>
              <a:t>ArcGIS </a:t>
            </a:r>
          </a:p>
          <a:p>
            <a:pPr algn="ctr" defTabSz="914400"/>
            <a:r>
              <a:rPr lang="en-US" sz="1200" kern="0" dirty="0">
                <a:sym typeface="Arial" pitchFamily="34" charset="0"/>
              </a:rPr>
              <a:t>Tech</a:t>
            </a:r>
          </a:p>
        </p:txBody>
      </p:sp>
      <p:sp>
        <p:nvSpPr>
          <p:cNvPr id="36" name="Rectangle 35"/>
          <p:cNvSpPr/>
          <p:nvPr/>
        </p:nvSpPr>
        <p:spPr>
          <a:xfrm>
            <a:off x="1265023" y="4280997"/>
            <a:ext cx="1057125" cy="461665"/>
          </a:xfrm>
          <a:prstGeom prst="rect">
            <a:avLst/>
          </a:prstGeom>
        </p:spPr>
        <p:txBody>
          <a:bodyPr wrap="none">
            <a:spAutoFit/>
          </a:bodyPr>
          <a:lstStyle/>
          <a:p>
            <a:pPr algn="ctr" defTabSz="914400"/>
            <a:r>
              <a:rPr lang="en-US" sz="1200" kern="0" dirty="0">
                <a:sym typeface="Arial" pitchFamily="34" charset="0"/>
              </a:rPr>
              <a:t>Sensor Tech</a:t>
            </a:r>
          </a:p>
          <a:p>
            <a:pPr algn="ctr" defTabSz="914400"/>
            <a:r>
              <a:rPr lang="en-US" sz="1200" kern="0" dirty="0">
                <a:sym typeface="Arial" pitchFamily="34" charset="0"/>
              </a:rPr>
              <a:t>(Partners)</a:t>
            </a:r>
          </a:p>
        </p:txBody>
      </p:sp>
      <p:sp>
        <p:nvSpPr>
          <p:cNvPr id="38" name="Rectangle 37"/>
          <p:cNvSpPr/>
          <p:nvPr/>
        </p:nvSpPr>
        <p:spPr>
          <a:xfrm>
            <a:off x="2330363" y="4885962"/>
            <a:ext cx="1210638" cy="276999"/>
          </a:xfrm>
          <a:prstGeom prst="rect">
            <a:avLst/>
          </a:prstGeom>
        </p:spPr>
        <p:txBody>
          <a:bodyPr wrap="none">
            <a:spAutoFit/>
          </a:bodyPr>
          <a:lstStyle/>
          <a:p>
            <a:pPr algn="ctr" defTabSz="914400"/>
            <a:r>
              <a:rPr lang="en-US" sz="1200" kern="0" dirty="0">
                <a:sym typeface="Arial" pitchFamily="34" charset="0"/>
              </a:rPr>
              <a:t>Big (Geo)Data</a:t>
            </a:r>
          </a:p>
        </p:txBody>
      </p:sp>
      <p:sp>
        <p:nvSpPr>
          <p:cNvPr id="39" name="Rectangle 38"/>
          <p:cNvSpPr/>
          <p:nvPr/>
        </p:nvSpPr>
        <p:spPr>
          <a:xfrm>
            <a:off x="1254884" y="2098766"/>
            <a:ext cx="732142" cy="969496"/>
          </a:xfrm>
          <a:prstGeom prst="rect">
            <a:avLst/>
          </a:prstGeom>
        </p:spPr>
        <p:txBody>
          <a:bodyPr wrap="none">
            <a:spAutoFit/>
          </a:bodyPr>
          <a:lstStyle/>
          <a:p>
            <a:pPr algn="ctr" defTabSz="914400"/>
            <a:r>
              <a:rPr lang="en-US" sz="1200" kern="0" dirty="0">
                <a:sym typeface="Arial" pitchFamily="34" charset="0"/>
              </a:rPr>
              <a:t>Earth</a:t>
            </a:r>
          </a:p>
          <a:p>
            <a:pPr algn="ctr" defTabSz="914400"/>
            <a:r>
              <a:rPr lang="en-US" sz="1200" kern="0" dirty="0">
                <a:sym typeface="Arial" pitchFamily="34" charset="0"/>
              </a:rPr>
              <a:t>Science</a:t>
            </a:r>
          </a:p>
          <a:p>
            <a:pPr algn="ctr" defTabSz="914400"/>
            <a:r>
              <a:rPr lang="en-US" sz="1000" kern="0" dirty="0">
                <a:sym typeface="Arial" pitchFamily="34" charset="0"/>
              </a:rPr>
              <a:t>Social </a:t>
            </a:r>
          </a:p>
          <a:p>
            <a:pPr algn="ctr" defTabSz="914400"/>
            <a:r>
              <a:rPr lang="en-US" sz="1000" kern="0" dirty="0">
                <a:sym typeface="Arial" pitchFamily="34" charset="0"/>
              </a:rPr>
              <a:t>Science</a:t>
            </a:r>
          </a:p>
          <a:p>
            <a:pPr algn="ctr" defTabSz="914400"/>
            <a:endParaRPr lang="en-US" sz="1200" kern="0" dirty="0">
              <a:sym typeface="Arial" pitchFamily="34" charset="0"/>
            </a:endParaRPr>
          </a:p>
        </p:txBody>
      </p:sp>
      <p:sp>
        <p:nvSpPr>
          <p:cNvPr id="41" name="Oval 1"/>
          <p:cNvSpPr/>
          <p:nvPr/>
        </p:nvSpPr>
        <p:spPr bwMode="auto">
          <a:xfrm rot="19603763" flipV="1">
            <a:off x="1126697" y="1500901"/>
            <a:ext cx="1124806" cy="809635"/>
          </a:xfrm>
          <a:custGeom>
            <a:avLst/>
            <a:gdLst>
              <a:gd name="connsiteX0" fmla="*/ 0 w 3806101"/>
              <a:gd name="connsiteY0" fmla="*/ 742886 h 1485771"/>
              <a:gd name="connsiteX1" fmla="*/ 1903051 w 3806101"/>
              <a:gd name="connsiteY1" fmla="*/ 0 h 1485771"/>
              <a:gd name="connsiteX2" fmla="*/ 3806102 w 3806101"/>
              <a:gd name="connsiteY2" fmla="*/ 742886 h 1485771"/>
              <a:gd name="connsiteX3" fmla="*/ 1903051 w 3806101"/>
              <a:gd name="connsiteY3" fmla="*/ 1485772 h 1485771"/>
              <a:gd name="connsiteX4" fmla="*/ 0 w 3806101"/>
              <a:gd name="connsiteY4" fmla="*/ 742886 h 1485771"/>
              <a:gd name="connsiteX0" fmla="*/ 1903051 w 3806102"/>
              <a:gd name="connsiteY0" fmla="*/ 0 h 1485772"/>
              <a:gd name="connsiteX1" fmla="*/ 3806102 w 3806102"/>
              <a:gd name="connsiteY1" fmla="*/ 742886 h 1485772"/>
              <a:gd name="connsiteX2" fmla="*/ 1903051 w 3806102"/>
              <a:gd name="connsiteY2" fmla="*/ 1485772 h 1485772"/>
              <a:gd name="connsiteX3" fmla="*/ 0 w 3806102"/>
              <a:gd name="connsiteY3" fmla="*/ 742886 h 1485772"/>
              <a:gd name="connsiteX4" fmla="*/ 1994491 w 3806102"/>
              <a:gd name="connsiteY4" fmla="*/ 91440 h 1485772"/>
              <a:gd name="connsiteX0" fmla="*/ 1903051 w 3806102"/>
              <a:gd name="connsiteY0" fmla="*/ 0 h 1485772"/>
              <a:gd name="connsiteX1" fmla="*/ 3806102 w 3806102"/>
              <a:gd name="connsiteY1" fmla="*/ 742886 h 1485772"/>
              <a:gd name="connsiteX2" fmla="*/ 1903051 w 3806102"/>
              <a:gd name="connsiteY2" fmla="*/ 1485772 h 1485772"/>
              <a:gd name="connsiteX3" fmla="*/ 0 w 3806102"/>
              <a:gd name="connsiteY3" fmla="*/ 742886 h 1485772"/>
              <a:gd name="connsiteX0" fmla="*/ 3806102 w 3806102"/>
              <a:gd name="connsiteY0" fmla="*/ 0 h 742886"/>
              <a:gd name="connsiteX1" fmla="*/ 1903051 w 3806102"/>
              <a:gd name="connsiteY1" fmla="*/ 742886 h 742886"/>
              <a:gd name="connsiteX2" fmla="*/ 0 w 3806102"/>
              <a:gd name="connsiteY2" fmla="*/ 0 h 742886"/>
              <a:gd name="connsiteX0" fmla="*/ 3806102 w 3806102"/>
              <a:gd name="connsiteY0" fmla="*/ 41233 h 743002"/>
              <a:gd name="connsiteX1" fmla="*/ 1903051 w 3806102"/>
              <a:gd name="connsiteY1" fmla="*/ 742886 h 743002"/>
              <a:gd name="connsiteX2" fmla="*/ 0 w 3806102"/>
              <a:gd name="connsiteY2" fmla="*/ 0 h 743002"/>
              <a:gd name="connsiteX0" fmla="*/ 3806102 w 3806102"/>
              <a:gd name="connsiteY0" fmla="*/ 41233 h 742995"/>
              <a:gd name="connsiteX1" fmla="*/ 1903051 w 3806102"/>
              <a:gd name="connsiteY1" fmla="*/ 742886 h 742995"/>
              <a:gd name="connsiteX2" fmla="*/ 0 w 3806102"/>
              <a:gd name="connsiteY2" fmla="*/ 0 h 742995"/>
              <a:gd name="connsiteX0" fmla="*/ 3806102 w 3806102"/>
              <a:gd name="connsiteY0" fmla="*/ 41233 h 742969"/>
              <a:gd name="connsiteX1" fmla="*/ 1903051 w 3806102"/>
              <a:gd name="connsiteY1" fmla="*/ 742886 h 742969"/>
              <a:gd name="connsiteX2" fmla="*/ 0 w 3806102"/>
              <a:gd name="connsiteY2" fmla="*/ 0 h 742969"/>
              <a:gd name="connsiteX0" fmla="*/ 3806102 w 3806102"/>
              <a:gd name="connsiteY0" fmla="*/ 41233 h 742970"/>
              <a:gd name="connsiteX1" fmla="*/ 1903051 w 3806102"/>
              <a:gd name="connsiteY1" fmla="*/ 742886 h 742970"/>
              <a:gd name="connsiteX2" fmla="*/ 0 w 3806102"/>
              <a:gd name="connsiteY2" fmla="*/ 0 h 742970"/>
              <a:gd name="connsiteX0" fmla="*/ 3806102 w 3806102"/>
              <a:gd name="connsiteY0" fmla="*/ 41233 h 745845"/>
              <a:gd name="connsiteX1" fmla="*/ 1903051 w 3806102"/>
              <a:gd name="connsiteY1" fmla="*/ 742886 h 745845"/>
              <a:gd name="connsiteX2" fmla="*/ 0 w 3806102"/>
              <a:gd name="connsiteY2" fmla="*/ 0 h 745845"/>
              <a:gd name="connsiteX0" fmla="*/ 3806102 w 3806102"/>
              <a:gd name="connsiteY0" fmla="*/ 41233 h 747045"/>
              <a:gd name="connsiteX1" fmla="*/ 1903051 w 3806102"/>
              <a:gd name="connsiteY1" fmla="*/ 742886 h 747045"/>
              <a:gd name="connsiteX2" fmla="*/ 0 w 3806102"/>
              <a:gd name="connsiteY2" fmla="*/ 0 h 747045"/>
              <a:gd name="connsiteX0" fmla="*/ 3806102 w 3806102"/>
              <a:gd name="connsiteY0" fmla="*/ 41233 h 747045"/>
              <a:gd name="connsiteX1" fmla="*/ 1903051 w 3806102"/>
              <a:gd name="connsiteY1" fmla="*/ 742886 h 747045"/>
              <a:gd name="connsiteX2" fmla="*/ 0 w 3806102"/>
              <a:gd name="connsiteY2" fmla="*/ 0 h 747045"/>
              <a:gd name="connsiteX0" fmla="*/ 3806102 w 3806102"/>
              <a:gd name="connsiteY0" fmla="*/ 41233 h 745143"/>
              <a:gd name="connsiteX1" fmla="*/ 1903051 w 3806102"/>
              <a:gd name="connsiteY1" fmla="*/ 742886 h 745143"/>
              <a:gd name="connsiteX2" fmla="*/ 0 w 3806102"/>
              <a:gd name="connsiteY2" fmla="*/ 0 h 745143"/>
              <a:gd name="connsiteX0" fmla="*/ 4046431 w 4046431"/>
              <a:gd name="connsiteY0" fmla="*/ 0 h 953567"/>
              <a:gd name="connsiteX1" fmla="*/ 2143380 w 4046431"/>
              <a:gd name="connsiteY1" fmla="*/ 701653 h 953567"/>
              <a:gd name="connsiteX2" fmla="*/ 0 w 4046431"/>
              <a:gd name="connsiteY2" fmla="*/ 756986 h 953567"/>
              <a:gd name="connsiteX0" fmla="*/ 4046431 w 4046431"/>
              <a:gd name="connsiteY0" fmla="*/ 0 h 1020312"/>
              <a:gd name="connsiteX1" fmla="*/ 2254300 w 4046431"/>
              <a:gd name="connsiteY1" fmla="*/ 880846 h 1020312"/>
              <a:gd name="connsiteX2" fmla="*/ 0 w 4046431"/>
              <a:gd name="connsiteY2" fmla="*/ 756986 h 1020312"/>
              <a:gd name="connsiteX0" fmla="*/ 4046431 w 4046431"/>
              <a:gd name="connsiteY0" fmla="*/ 0 h 1020313"/>
              <a:gd name="connsiteX1" fmla="*/ 2254300 w 4046431"/>
              <a:gd name="connsiteY1" fmla="*/ 880846 h 1020313"/>
              <a:gd name="connsiteX2" fmla="*/ 0 w 4046431"/>
              <a:gd name="connsiteY2" fmla="*/ 756986 h 1020313"/>
              <a:gd name="connsiteX0" fmla="*/ 4046431 w 4046431"/>
              <a:gd name="connsiteY0" fmla="*/ 0 h 1020313"/>
              <a:gd name="connsiteX1" fmla="*/ 2254300 w 4046431"/>
              <a:gd name="connsiteY1" fmla="*/ 880846 h 1020313"/>
              <a:gd name="connsiteX2" fmla="*/ 0 w 4046431"/>
              <a:gd name="connsiteY2" fmla="*/ 756986 h 1020313"/>
              <a:gd name="connsiteX0" fmla="*/ 4046431 w 4046431"/>
              <a:gd name="connsiteY0" fmla="*/ 0 h 995815"/>
              <a:gd name="connsiteX1" fmla="*/ 2254300 w 4046431"/>
              <a:gd name="connsiteY1" fmla="*/ 880846 h 995815"/>
              <a:gd name="connsiteX2" fmla="*/ 0 w 4046431"/>
              <a:gd name="connsiteY2" fmla="*/ 756986 h 995815"/>
              <a:gd name="connsiteX0" fmla="*/ 4046431 w 4046431"/>
              <a:gd name="connsiteY0" fmla="*/ 0 h 995815"/>
              <a:gd name="connsiteX1" fmla="*/ 2254300 w 4046431"/>
              <a:gd name="connsiteY1" fmla="*/ 880846 h 995815"/>
              <a:gd name="connsiteX2" fmla="*/ 0 w 4046431"/>
              <a:gd name="connsiteY2" fmla="*/ 756986 h 995815"/>
              <a:gd name="connsiteX0" fmla="*/ 4046431 w 4046431"/>
              <a:gd name="connsiteY0" fmla="*/ 0 h 1076476"/>
              <a:gd name="connsiteX1" fmla="*/ 2292357 w 4046431"/>
              <a:gd name="connsiteY1" fmla="*/ 1009017 h 1076476"/>
              <a:gd name="connsiteX2" fmla="*/ 0 w 4046431"/>
              <a:gd name="connsiteY2" fmla="*/ 756986 h 1076476"/>
              <a:gd name="connsiteX0" fmla="*/ 4046431 w 4046431"/>
              <a:gd name="connsiteY0" fmla="*/ 0 h 1076476"/>
              <a:gd name="connsiteX1" fmla="*/ 2292357 w 4046431"/>
              <a:gd name="connsiteY1" fmla="*/ 1009017 h 1076476"/>
              <a:gd name="connsiteX2" fmla="*/ 0 w 4046431"/>
              <a:gd name="connsiteY2" fmla="*/ 756986 h 1076476"/>
              <a:gd name="connsiteX0" fmla="*/ 4046431 w 4046431"/>
              <a:gd name="connsiteY0" fmla="*/ 0 h 1076476"/>
              <a:gd name="connsiteX1" fmla="*/ 2292357 w 4046431"/>
              <a:gd name="connsiteY1" fmla="*/ 1009017 h 1076476"/>
              <a:gd name="connsiteX2" fmla="*/ 0 w 4046431"/>
              <a:gd name="connsiteY2" fmla="*/ 756986 h 1076476"/>
              <a:gd name="connsiteX0" fmla="*/ 4046431 w 4046431"/>
              <a:gd name="connsiteY0" fmla="*/ 0 h 1076476"/>
              <a:gd name="connsiteX1" fmla="*/ 2292357 w 4046431"/>
              <a:gd name="connsiteY1" fmla="*/ 1009017 h 1076476"/>
              <a:gd name="connsiteX2" fmla="*/ 0 w 4046431"/>
              <a:gd name="connsiteY2" fmla="*/ 756986 h 1076476"/>
            </a:gdLst>
            <a:ahLst/>
            <a:cxnLst>
              <a:cxn ang="0">
                <a:pos x="connsiteX0" y="connsiteY0"/>
              </a:cxn>
              <a:cxn ang="0">
                <a:pos x="connsiteX1" y="connsiteY1"/>
              </a:cxn>
              <a:cxn ang="0">
                <a:pos x="connsiteX2" y="connsiteY2"/>
              </a:cxn>
            </a:cxnLst>
            <a:rect l="l" t="t" r="r" b="b"/>
            <a:pathLst>
              <a:path w="4046431" h="1076476">
                <a:moveTo>
                  <a:pt x="4046431" y="0"/>
                </a:moveTo>
                <a:cubicBezTo>
                  <a:pt x="3820604" y="403704"/>
                  <a:pt x="2966762" y="882853"/>
                  <a:pt x="2292357" y="1009017"/>
                </a:cubicBezTo>
                <a:cubicBezTo>
                  <a:pt x="1617952" y="1135181"/>
                  <a:pt x="406711" y="1102110"/>
                  <a:pt x="0" y="756986"/>
                </a:cubicBezTo>
              </a:path>
            </a:pathLst>
          </a:custGeom>
          <a:noFill/>
          <a:ln w="63500" cmpd="sng">
            <a:gradFill flip="none" rotWithShape="1">
              <a:gsLst>
                <a:gs pos="80000">
                  <a:schemeClr val="accent4">
                    <a:lumMod val="60000"/>
                    <a:lumOff val="40000"/>
                    <a:alpha val="79000"/>
                  </a:schemeClr>
                </a:gs>
                <a:gs pos="0">
                  <a:schemeClr val="accent4">
                    <a:lumMod val="40000"/>
                    <a:lumOff val="60000"/>
                    <a:alpha val="0"/>
                  </a:schemeClr>
                </a:gs>
              </a:gsLst>
              <a:lin ang="0" scaled="1"/>
              <a:tileRect/>
            </a:gradFill>
            <a:headEnd type="triangl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42" name="Oval 1"/>
          <p:cNvSpPr/>
          <p:nvPr/>
        </p:nvSpPr>
        <p:spPr bwMode="auto">
          <a:xfrm rot="21015326" flipV="1">
            <a:off x="976459" y="1096101"/>
            <a:ext cx="3764610" cy="1141720"/>
          </a:xfrm>
          <a:custGeom>
            <a:avLst/>
            <a:gdLst>
              <a:gd name="connsiteX0" fmla="*/ 0 w 3806101"/>
              <a:gd name="connsiteY0" fmla="*/ 742886 h 1485771"/>
              <a:gd name="connsiteX1" fmla="*/ 1903051 w 3806101"/>
              <a:gd name="connsiteY1" fmla="*/ 0 h 1485771"/>
              <a:gd name="connsiteX2" fmla="*/ 3806102 w 3806101"/>
              <a:gd name="connsiteY2" fmla="*/ 742886 h 1485771"/>
              <a:gd name="connsiteX3" fmla="*/ 1903051 w 3806101"/>
              <a:gd name="connsiteY3" fmla="*/ 1485772 h 1485771"/>
              <a:gd name="connsiteX4" fmla="*/ 0 w 3806101"/>
              <a:gd name="connsiteY4" fmla="*/ 742886 h 1485771"/>
              <a:gd name="connsiteX0" fmla="*/ 1903051 w 3806102"/>
              <a:gd name="connsiteY0" fmla="*/ 0 h 1485772"/>
              <a:gd name="connsiteX1" fmla="*/ 3806102 w 3806102"/>
              <a:gd name="connsiteY1" fmla="*/ 742886 h 1485772"/>
              <a:gd name="connsiteX2" fmla="*/ 1903051 w 3806102"/>
              <a:gd name="connsiteY2" fmla="*/ 1485772 h 1485772"/>
              <a:gd name="connsiteX3" fmla="*/ 0 w 3806102"/>
              <a:gd name="connsiteY3" fmla="*/ 742886 h 1485772"/>
              <a:gd name="connsiteX4" fmla="*/ 1994491 w 3806102"/>
              <a:gd name="connsiteY4" fmla="*/ 91440 h 1485772"/>
              <a:gd name="connsiteX0" fmla="*/ 1903051 w 3806102"/>
              <a:gd name="connsiteY0" fmla="*/ 0 h 1485772"/>
              <a:gd name="connsiteX1" fmla="*/ 3806102 w 3806102"/>
              <a:gd name="connsiteY1" fmla="*/ 742886 h 1485772"/>
              <a:gd name="connsiteX2" fmla="*/ 1903051 w 3806102"/>
              <a:gd name="connsiteY2" fmla="*/ 1485772 h 1485772"/>
              <a:gd name="connsiteX3" fmla="*/ 0 w 3806102"/>
              <a:gd name="connsiteY3" fmla="*/ 742886 h 1485772"/>
              <a:gd name="connsiteX0" fmla="*/ 3806102 w 3806102"/>
              <a:gd name="connsiteY0" fmla="*/ 0 h 742886"/>
              <a:gd name="connsiteX1" fmla="*/ 1903051 w 3806102"/>
              <a:gd name="connsiteY1" fmla="*/ 742886 h 742886"/>
              <a:gd name="connsiteX2" fmla="*/ 0 w 3806102"/>
              <a:gd name="connsiteY2" fmla="*/ 0 h 742886"/>
              <a:gd name="connsiteX0" fmla="*/ 3806102 w 3806102"/>
              <a:gd name="connsiteY0" fmla="*/ 41233 h 743002"/>
              <a:gd name="connsiteX1" fmla="*/ 1903051 w 3806102"/>
              <a:gd name="connsiteY1" fmla="*/ 742886 h 743002"/>
              <a:gd name="connsiteX2" fmla="*/ 0 w 3806102"/>
              <a:gd name="connsiteY2" fmla="*/ 0 h 743002"/>
              <a:gd name="connsiteX0" fmla="*/ 3806102 w 3806102"/>
              <a:gd name="connsiteY0" fmla="*/ 41233 h 742995"/>
              <a:gd name="connsiteX1" fmla="*/ 1903051 w 3806102"/>
              <a:gd name="connsiteY1" fmla="*/ 742886 h 742995"/>
              <a:gd name="connsiteX2" fmla="*/ 0 w 3806102"/>
              <a:gd name="connsiteY2" fmla="*/ 0 h 742995"/>
              <a:gd name="connsiteX0" fmla="*/ 3806102 w 3806102"/>
              <a:gd name="connsiteY0" fmla="*/ 41233 h 742969"/>
              <a:gd name="connsiteX1" fmla="*/ 1903051 w 3806102"/>
              <a:gd name="connsiteY1" fmla="*/ 742886 h 742969"/>
              <a:gd name="connsiteX2" fmla="*/ 0 w 3806102"/>
              <a:gd name="connsiteY2" fmla="*/ 0 h 742969"/>
              <a:gd name="connsiteX0" fmla="*/ 3806102 w 3806102"/>
              <a:gd name="connsiteY0" fmla="*/ 41233 h 742970"/>
              <a:gd name="connsiteX1" fmla="*/ 1903051 w 3806102"/>
              <a:gd name="connsiteY1" fmla="*/ 742886 h 742970"/>
              <a:gd name="connsiteX2" fmla="*/ 0 w 3806102"/>
              <a:gd name="connsiteY2" fmla="*/ 0 h 742970"/>
              <a:gd name="connsiteX0" fmla="*/ 3806102 w 3806102"/>
              <a:gd name="connsiteY0" fmla="*/ 41233 h 745845"/>
              <a:gd name="connsiteX1" fmla="*/ 1903051 w 3806102"/>
              <a:gd name="connsiteY1" fmla="*/ 742886 h 745845"/>
              <a:gd name="connsiteX2" fmla="*/ 0 w 3806102"/>
              <a:gd name="connsiteY2" fmla="*/ 0 h 745845"/>
              <a:gd name="connsiteX0" fmla="*/ 3806102 w 3806102"/>
              <a:gd name="connsiteY0" fmla="*/ 41233 h 747045"/>
              <a:gd name="connsiteX1" fmla="*/ 1903051 w 3806102"/>
              <a:gd name="connsiteY1" fmla="*/ 742886 h 747045"/>
              <a:gd name="connsiteX2" fmla="*/ 0 w 3806102"/>
              <a:gd name="connsiteY2" fmla="*/ 0 h 747045"/>
              <a:gd name="connsiteX0" fmla="*/ 3806102 w 3806102"/>
              <a:gd name="connsiteY0" fmla="*/ 41233 h 747045"/>
              <a:gd name="connsiteX1" fmla="*/ 1903051 w 3806102"/>
              <a:gd name="connsiteY1" fmla="*/ 742886 h 747045"/>
              <a:gd name="connsiteX2" fmla="*/ 0 w 3806102"/>
              <a:gd name="connsiteY2" fmla="*/ 0 h 747045"/>
              <a:gd name="connsiteX0" fmla="*/ 3806102 w 3806102"/>
              <a:gd name="connsiteY0" fmla="*/ 41233 h 745143"/>
              <a:gd name="connsiteX1" fmla="*/ 1903051 w 3806102"/>
              <a:gd name="connsiteY1" fmla="*/ 742886 h 745143"/>
              <a:gd name="connsiteX2" fmla="*/ 0 w 3806102"/>
              <a:gd name="connsiteY2" fmla="*/ 0 h 745143"/>
              <a:gd name="connsiteX0" fmla="*/ 4046431 w 4046431"/>
              <a:gd name="connsiteY0" fmla="*/ 0 h 953567"/>
              <a:gd name="connsiteX1" fmla="*/ 2143380 w 4046431"/>
              <a:gd name="connsiteY1" fmla="*/ 701653 h 953567"/>
              <a:gd name="connsiteX2" fmla="*/ 0 w 4046431"/>
              <a:gd name="connsiteY2" fmla="*/ 756986 h 953567"/>
              <a:gd name="connsiteX0" fmla="*/ 4046431 w 4046431"/>
              <a:gd name="connsiteY0" fmla="*/ 0 h 1020312"/>
              <a:gd name="connsiteX1" fmla="*/ 2254300 w 4046431"/>
              <a:gd name="connsiteY1" fmla="*/ 880846 h 1020312"/>
              <a:gd name="connsiteX2" fmla="*/ 0 w 4046431"/>
              <a:gd name="connsiteY2" fmla="*/ 756986 h 1020312"/>
              <a:gd name="connsiteX0" fmla="*/ 4046431 w 4046431"/>
              <a:gd name="connsiteY0" fmla="*/ 0 h 1020313"/>
              <a:gd name="connsiteX1" fmla="*/ 2254300 w 4046431"/>
              <a:gd name="connsiteY1" fmla="*/ 880846 h 1020313"/>
              <a:gd name="connsiteX2" fmla="*/ 0 w 4046431"/>
              <a:gd name="connsiteY2" fmla="*/ 756986 h 1020313"/>
              <a:gd name="connsiteX0" fmla="*/ 4046431 w 4046431"/>
              <a:gd name="connsiteY0" fmla="*/ 0 h 1020313"/>
              <a:gd name="connsiteX1" fmla="*/ 2254300 w 4046431"/>
              <a:gd name="connsiteY1" fmla="*/ 880846 h 1020313"/>
              <a:gd name="connsiteX2" fmla="*/ 0 w 4046431"/>
              <a:gd name="connsiteY2" fmla="*/ 756986 h 1020313"/>
              <a:gd name="connsiteX0" fmla="*/ 4046431 w 4046431"/>
              <a:gd name="connsiteY0" fmla="*/ 0 h 995815"/>
              <a:gd name="connsiteX1" fmla="*/ 2254300 w 4046431"/>
              <a:gd name="connsiteY1" fmla="*/ 880846 h 995815"/>
              <a:gd name="connsiteX2" fmla="*/ 0 w 4046431"/>
              <a:gd name="connsiteY2" fmla="*/ 756986 h 995815"/>
              <a:gd name="connsiteX0" fmla="*/ 4046431 w 4046431"/>
              <a:gd name="connsiteY0" fmla="*/ 0 h 995815"/>
              <a:gd name="connsiteX1" fmla="*/ 2254300 w 4046431"/>
              <a:gd name="connsiteY1" fmla="*/ 880846 h 995815"/>
              <a:gd name="connsiteX2" fmla="*/ 0 w 4046431"/>
              <a:gd name="connsiteY2" fmla="*/ 756986 h 995815"/>
              <a:gd name="connsiteX0" fmla="*/ 4046431 w 4046431"/>
              <a:gd name="connsiteY0" fmla="*/ 0 h 1076476"/>
              <a:gd name="connsiteX1" fmla="*/ 2292357 w 4046431"/>
              <a:gd name="connsiteY1" fmla="*/ 1009017 h 1076476"/>
              <a:gd name="connsiteX2" fmla="*/ 0 w 4046431"/>
              <a:gd name="connsiteY2" fmla="*/ 756986 h 1076476"/>
              <a:gd name="connsiteX0" fmla="*/ 4046431 w 4046431"/>
              <a:gd name="connsiteY0" fmla="*/ 0 h 1076476"/>
              <a:gd name="connsiteX1" fmla="*/ 2292357 w 4046431"/>
              <a:gd name="connsiteY1" fmla="*/ 1009017 h 1076476"/>
              <a:gd name="connsiteX2" fmla="*/ 0 w 4046431"/>
              <a:gd name="connsiteY2" fmla="*/ 756986 h 1076476"/>
              <a:gd name="connsiteX0" fmla="*/ 4046431 w 4046431"/>
              <a:gd name="connsiteY0" fmla="*/ 0 h 1076476"/>
              <a:gd name="connsiteX1" fmla="*/ 2292357 w 4046431"/>
              <a:gd name="connsiteY1" fmla="*/ 1009017 h 1076476"/>
              <a:gd name="connsiteX2" fmla="*/ 0 w 4046431"/>
              <a:gd name="connsiteY2" fmla="*/ 756986 h 1076476"/>
              <a:gd name="connsiteX0" fmla="*/ 4046431 w 4046431"/>
              <a:gd name="connsiteY0" fmla="*/ 0 h 1076476"/>
              <a:gd name="connsiteX1" fmla="*/ 2292357 w 4046431"/>
              <a:gd name="connsiteY1" fmla="*/ 1009017 h 1076476"/>
              <a:gd name="connsiteX2" fmla="*/ 0 w 4046431"/>
              <a:gd name="connsiteY2" fmla="*/ 756986 h 1076476"/>
            </a:gdLst>
            <a:ahLst/>
            <a:cxnLst>
              <a:cxn ang="0">
                <a:pos x="connsiteX0" y="connsiteY0"/>
              </a:cxn>
              <a:cxn ang="0">
                <a:pos x="connsiteX1" y="connsiteY1"/>
              </a:cxn>
              <a:cxn ang="0">
                <a:pos x="connsiteX2" y="connsiteY2"/>
              </a:cxn>
            </a:cxnLst>
            <a:rect l="l" t="t" r="r" b="b"/>
            <a:pathLst>
              <a:path w="4046431" h="1076476">
                <a:moveTo>
                  <a:pt x="4046431" y="0"/>
                </a:moveTo>
                <a:cubicBezTo>
                  <a:pt x="3820604" y="403704"/>
                  <a:pt x="2966762" y="882853"/>
                  <a:pt x="2292357" y="1009017"/>
                </a:cubicBezTo>
                <a:cubicBezTo>
                  <a:pt x="1617952" y="1135181"/>
                  <a:pt x="406711" y="1102110"/>
                  <a:pt x="0" y="756986"/>
                </a:cubicBezTo>
              </a:path>
            </a:pathLst>
          </a:custGeom>
          <a:noFill/>
          <a:ln w="63500" cmpd="sng">
            <a:gradFill flip="none" rotWithShape="1">
              <a:gsLst>
                <a:gs pos="80000">
                  <a:schemeClr val="accent4">
                    <a:lumMod val="60000"/>
                    <a:lumOff val="40000"/>
                    <a:alpha val="79000"/>
                  </a:schemeClr>
                </a:gs>
                <a:gs pos="0">
                  <a:schemeClr val="accent4">
                    <a:lumMod val="40000"/>
                    <a:lumOff val="60000"/>
                    <a:alpha val="0"/>
                  </a:schemeClr>
                </a:gs>
              </a:gsLst>
              <a:lin ang="0" scaled="1"/>
              <a:tileRect/>
            </a:gradFill>
            <a:headEnd type="triangl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56" name="Oval 1"/>
          <p:cNvSpPr/>
          <p:nvPr/>
        </p:nvSpPr>
        <p:spPr bwMode="auto">
          <a:xfrm rot="5870503">
            <a:off x="1154943" y="3642946"/>
            <a:ext cx="653988" cy="1869032"/>
          </a:xfrm>
          <a:custGeom>
            <a:avLst/>
            <a:gdLst>
              <a:gd name="connsiteX0" fmla="*/ 0 w 3806101"/>
              <a:gd name="connsiteY0" fmla="*/ 742886 h 1485771"/>
              <a:gd name="connsiteX1" fmla="*/ 1903051 w 3806101"/>
              <a:gd name="connsiteY1" fmla="*/ 0 h 1485771"/>
              <a:gd name="connsiteX2" fmla="*/ 3806102 w 3806101"/>
              <a:gd name="connsiteY2" fmla="*/ 742886 h 1485771"/>
              <a:gd name="connsiteX3" fmla="*/ 1903051 w 3806101"/>
              <a:gd name="connsiteY3" fmla="*/ 1485772 h 1485771"/>
              <a:gd name="connsiteX4" fmla="*/ 0 w 3806101"/>
              <a:gd name="connsiteY4" fmla="*/ 742886 h 1485771"/>
              <a:gd name="connsiteX0" fmla="*/ 1903051 w 3806102"/>
              <a:gd name="connsiteY0" fmla="*/ 0 h 1485772"/>
              <a:gd name="connsiteX1" fmla="*/ 3806102 w 3806102"/>
              <a:gd name="connsiteY1" fmla="*/ 742886 h 1485772"/>
              <a:gd name="connsiteX2" fmla="*/ 1903051 w 3806102"/>
              <a:gd name="connsiteY2" fmla="*/ 1485772 h 1485772"/>
              <a:gd name="connsiteX3" fmla="*/ 0 w 3806102"/>
              <a:gd name="connsiteY3" fmla="*/ 742886 h 1485772"/>
              <a:gd name="connsiteX4" fmla="*/ 1994491 w 3806102"/>
              <a:gd name="connsiteY4" fmla="*/ 91440 h 1485772"/>
              <a:gd name="connsiteX0" fmla="*/ 1903051 w 3806102"/>
              <a:gd name="connsiteY0" fmla="*/ 0 h 1485772"/>
              <a:gd name="connsiteX1" fmla="*/ 3806102 w 3806102"/>
              <a:gd name="connsiteY1" fmla="*/ 742886 h 1485772"/>
              <a:gd name="connsiteX2" fmla="*/ 1903051 w 3806102"/>
              <a:gd name="connsiteY2" fmla="*/ 1485772 h 1485772"/>
              <a:gd name="connsiteX3" fmla="*/ 0 w 3806102"/>
              <a:gd name="connsiteY3" fmla="*/ 742886 h 1485772"/>
              <a:gd name="connsiteX0" fmla="*/ 3806102 w 3806102"/>
              <a:gd name="connsiteY0" fmla="*/ 0 h 742886"/>
              <a:gd name="connsiteX1" fmla="*/ 1903051 w 3806102"/>
              <a:gd name="connsiteY1" fmla="*/ 742886 h 742886"/>
              <a:gd name="connsiteX2" fmla="*/ 0 w 3806102"/>
              <a:gd name="connsiteY2" fmla="*/ 0 h 742886"/>
              <a:gd name="connsiteX0" fmla="*/ 3806102 w 3806102"/>
              <a:gd name="connsiteY0" fmla="*/ 41233 h 743002"/>
              <a:gd name="connsiteX1" fmla="*/ 1903051 w 3806102"/>
              <a:gd name="connsiteY1" fmla="*/ 742886 h 743002"/>
              <a:gd name="connsiteX2" fmla="*/ 0 w 3806102"/>
              <a:gd name="connsiteY2" fmla="*/ 0 h 743002"/>
              <a:gd name="connsiteX0" fmla="*/ 3806102 w 3806102"/>
              <a:gd name="connsiteY0" fmla="*/ 41233 h 742995"/>
              <a:gd name="connsiteX1" fmla="*/ 1903051 w 3806102"/>
              <a:gd name="connsiteY1" fmla="*/ 742886 h 742995"/>
              <a:gd name="connsiteX2" fmla="*/ 0 w 3806102"/>
              <a:gd name="connsiteY2" fmla="*/ 0 h 742995"/>
              <a:gd name="connsiteX0" fmla="*/ 3806102 w 3806102"/>
              <a:gd name="connsiteY0" fmla="*/ 41233 h 742969"/>
              <a:gd name="connsiteX1" fmla="*/ 1903051 w 3806102"/>
              <a:gd name="connsiteY1" fmla="*/ 742886 h 742969"/>
              <a:gd name="connsiteX2" fmla="*/ 0 w 3806102"/>
              <a:gd name="connsiteY2" fmla="*/ 0 h 742969"/>
              <a:gd name="connsiteX0" fmla="*/ 3806102 w 3806102"/>
              <a:gd name="connsiteY0" fmla="*/ 41233 h 742970"/>
              <a:gd name="connsiteX1" fmla="*/ 1903051 w 3806102"/>
              <a:gd name="connsiteY1" fmla="*/ 742886 h 742970"/>
              <a:gd name="connsiteX2" fmla="*/ 0 w 3806102"/>
              <a:gd name="connsiteY2" fmla="*/ 0 h 742970"/>
              <a:gd name="connsiteX0" fmla="*/ 3806102 w 3806102"/>
              <a:gd name="connsiteY0" fmla="*/ 41233 h 745845"/>
              <a:gd name="connsiteX1" fmla="*/ 1903051 w 3806102"/>
              <a:gd name="connsiteY1" fmla="*/ 742886 h 745845"/>
              <a:gd name="connsiteX2" fmla="*/ 0 w 3806102"/>
              <a:gd name="connsiteY2" fmla="*/ 0 h 745845"/>
              <a:gd name="connsiteX0" fmla="*/ 3806102 w 3806102"/>
              <a:gd name="connsiteY0" fmla="*/ 41233 h 747045"/>
              <a:gd name="connsiteX1" fmla="*/ 1903051 w 3806102"/>
              <a:gd name="connsiteY1" fmla="*/ 742886 h 747045"/>
              <a:gd name="connsiteX2" fmla="*/ 0 w 3806102"/>
              <a:gd name="connsiteY2" fmla="*/ 0 h 747045"/>
              <a:gd name="connsiteX0" fmla="*/ 3806102 w 3806102"/>
              <a:gd name="connsiteY0" fmla="*/ 41233 h 747045"/>
              <a:gd name="connsiteX1" fmla="*/ 1903051 w 3806102"/>
              <a:gd name="connsiteY1" fmla="*/ 742886 h 747045"/>
              <a:gd name="connsiteX2" fmla="*/ 0 w 3806102"/>
              <a:gd name="connsiteY2" fmla="*/ 0 h 747045"/>
              <a:gd name="connsiteX0" fmla="*/ 3806102 w 3806102"/>
              <a:gd name="connsiteY0" fmla="*/ 41233 h 745143"/>
              <a:gd name="connsiteX1" fmla="*/ 1903051 w 3806102"/>
              <a:gd name="connsiteY1" fmla="*/ 742886 h 745143"/>
              <a:gd name="connsiteX2" fmla="*/ 0 w 3806102"/>
              <a:gd name="connsiteY2" fmla="*/ 0 h 745143"/>
              <a:gd name="connsiteX0" fmla="*/ 4046431 w 4046431"/>
              <a:gd name="connsiteY0" fmla="*/ 0 h 953567"/>
              <a:gd name="connsiteX1" fmla="*/ 2143380 w 4046431"/>
              <a:gd name="connsiteY1" fmla="*/ 701653 h 953567"/>
              <a:gd name="connsiteX2" fmla="*/ 0 w 4046431"/>
              <a:gd name="connsiteY2" fmla="*/ 756986 h 953567"/>
              <a:gd name="connsiteX0" fmla="*/ 4046431 w 4046431"/>
              <a:gd name="connsiteY0" fmla="*/ 0 h 1020312"/>
              <a:gd name="connsiteX1" fmla="*/ 2254300 w 4046431"/>
              <a:gd name="connsiteY1" fmla="*/ 880846 h 1020312"/>
              <a:gd name="connsiteX2" fmla="*/ 0 w 4046431"/>
              <a:gd name="connsiteY2" fmla="*/ 756986 h 1020312"/>
              <a:gd name="connsiteX0" fmla="*/ 4046431 w 4046431"/>
              <a:gd name="connsiteY0" fmla="*/ 0 h 1020313"/>
              <a:gd name="connsiteX1" fmla="*/ 2254300 w 4046431"/>
              <a:gd name="connsiteY1" fmla="*/ 880846 h 1020313"/>
              <a:gd name="connsiteX2" fmla="*/ 0 w 4046431"/>
              <a:gd name="connsiteY2" fmla="*/ 756986 h 1020313"/>
              <a:gd name="connsiteX0" fmla="*/ 4046431 w 4046431"/>
              <a:gd name="connsiteY0" fmla="*/ 0 h 1020313"/>
              <a:gd name="connsiteX1" fmla="*/ 2254300 w 4046431"/>
              <a:gd name="connsiteY1" fmla="*/ 880846 h 1020313"/>
              <a:gd name="connsiteX2" fmla="*/ 0 w 4046431"/>
              <a:gd name="connsiteY2" fmla="*/ 756986 h 1020313"/>
              <a:gd name="connsiteX0" fmla="*/ 4046431 w 4046431"/>
              <a:gd name="connsiteY0" fmla="*/ 0 h 995815"/>
              <a:gd name="connsiteX1" fmla="*/ 2254300 w 4046431"/>
              <a:gd name="connsiteY1" fmla="*/ 880846 h 995815"/>
              <a:gd name="connsiteX2" fmla="*/ 0 w 4046431"/>
              <a:gd name="connsiteY2" fmla="*/ 756986 h 995815"/>
              <a:gd name="connsiteX0" fmla="*/ 4046431 w 4046431"/>
              <a:gd name="connsiteY0" fmla="*/ 0 h 995815"/>
              <a:gd name="connsiteX1" fmla="*/ 2254300 w 4046431"/>
              <a:gd name="connsiteY1" fmla="*/ 880846 h 995815"/>
              <a:gd name="connsiteX2" fmla="*/ 0 w 4046431"/>
              <a:gd name="connsiteY2" fmla="*/ 756986 h 995815"/>
              <a:gd name="connsiteX0" fmla="*/ 4046431 w 4046431"/>
              <a:gd name="connsiteY0" fmla="*/ 0 h 1076476"/>
              <a:gd name="connsiteX1" fmla="*/ 2292357 w 4046431"/>
              <a:gd name="connsiteY1" fmla="*/ 1009017 h 1076476"/>
              <a:gd name="connsiteX2" fmla="*/ 0 w 4046431"/>
              <a:gd name="connsiteY2" fmla="*/ 756986 h 1076476"/>
              <a:gd name="connsiteX0" fmla="*/ 4046431 w 4046431"/>
              <a:gd name="connsiteY0" fmla="*/ 0 h 1076476"/>
              <a:gd name="connsiteX1" fmla="*/ 2292357 w 4046431"/>
              <a:gd name="connsiteY1" fmla="*/ 1009017 h 1076476"/>
              <a:gd name="connsiteX2" fmla="*/ 0 w 4046431"/>
              <a:gd name="connsiteY2" fmla="*/ 756986 h 1076476"/>
              <a:gd name="connsiteX0" fmla="*/ 4046431 w 4046431"/>
              <a:gd name="connsiteY0" fmla="*/ 0 h 1076476"/>
              <a:gd name="connsiteX1" fmla="*/ 2292357 w 4046431"/>
              <a:gd name="connsiteY1" fmla="*/ 1009017 h 1076476"/>
              <a:gd name="connsiteX2" fmla="*/ 0 w 4046431"/>
              <a:gd name="connsiteY2" fmla="*/ 756986 h 1076476"/>
              <a:gd name="connsiteX0" fmla="*/ 4046431 w 4046431"/>
              <a:gd name="connsiteY0" fmla="*/ 0 h 1076476"/>
              <a:gd name="connsiteX1" fmla="*/ 2292357 w 4046431"/>
              <a:gd name="connsiteY1" fmla="*/ 1009017 h 1076476"/>
              <a:gd name="connsiteX2" fmla="*/ 0 w 4046431"/>
              <a:gd name="connsiteY2" fmla="*/ 756986 h 1076476"/>
            </a:gdLst>
            <a:ahLst/>
            <a:cxnLst>
              <a:cxn ang="0">
                <a:pos x="connsiteX0" y="connsiteY0"/>
              </a:cxn>
              <a:cxn ang="0">
                <a:pos x="connsiteX1" y="connsiteY1"/>
              </a:cxn>
              <a:cxn ang="0">
                <a:pos x="connsiteX2" y="connsiteY2"/>
              </a:cxn>
            </a:cxnLst>
            <a:rect l="l" t="t" r="r" b="b"/>
            <a:pathLst>
              <a:path w="4046431" h="1076476">
                <a:moveTo>
                  <a:pt x="4046431" y="0"/>
                </a:moveTo>
                <a:cubicBezTo>
                  <a:pt x="3820604" y="403704"/>
                  <a:pt x="2966762" y="882853"/>
                  <a:pt x="2292357" y="1009017"/>
                </a:cubicBezTo>
                <a:cubicBezTo>
                  <a:pt x="1617952" y="1135181"/>
                  <a:pt x="406711" y="1102110"/>
                  <a:pt x="0" y="756986"/>
                </a:cubicBezTo>
              </a:path>
            </a:pathLst>
          </a:custGeom>
          <a:noFill/>
          <a:ln w="63500" cmpd="sng">
            <a:gradFill flip="none" rotWithShape="1">
              <a:gsLst>
                <a:gs pos="80000">
                  <a:schemeClr val="accent4">
                    <a:lumMod val="60000"/>
                    <a:lumOff val="40000"/>
                    <a:alpha val="79000"/>
                  </a:schemeClr>
                </a:gs>
                <a:gs pos="0">
                  <a:schemeClr val="accent4">
                    <a:lumMod val="40000"/>
                    <a:lumOff val="60000"/>
                    <a:alpha val="0"/>
                  </a:schemeClr>
                </a:gs>
              </a:gsLst>
              <a:lin ang="0" scaled="1"/>
              <a:tileRect/>
            </a:gradFill>
            <a:headEnd type="triangl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60" name="Rectangle 59"/>
          <p:cNvSpPr/>
          <p:nvPr/>
        </p:nvSpPr>
        <p:spPr>
          <a:xfrm>
            <a:off x="4028471" y="5468707"/>
            <a:ext cx="8088468" cy="2308324"/>
          </a:xfrm>
          <a:prstGeom prst="rect">
            <a:avLst/>
          </a:prstGeom>
        </p:spPr>
        <p:txBody>
          <a:bodyPr wrap="square" numCol="2">
            <a:spAutoFit/>
          </a:bodyPr>
          <a:lstStyle/>
          <a:p>
            <a:pPr marL="171450" indent="-171450" defTabSz="914400">
              <a:buFontTx/>
              <a:buChar char="-"/>
            </a:pPr>
            <a:r>
              <a:rPr lang="en-US" sz="1200" b="1" kern="0" dirty="0">
                <a:sym typeface="Arial" pitchFamily="34" charset="0"/>
              </a:rPr>
              <a:t>Internships</a:t>
            </a:r>
            <a:r>
              <a:rPr lang="en-US" sz="1200" kern="0" dirty="0">
                <a:sym typeface="Arial" pitchFamily="34" charset="0"/>
              </a:rPr>
              <a:t> for students</a:t>
            </a:r>
          </a:p>
          <a:p>
            <a:pPr marL="171450" indent="-171450" defTabSz="914400">
              <a:buFontTx/>
              <a:buChar char="-"/>
            </a:pPr>
            <a:r>
              <a:rPr lang="en-US" sz="1200" b="1" kern="0" dirty="0">
                <a:sym typeface="Arial" pitchFamily="34" charset="0"/>
              </a:rPr>
              <a:t>Sabbaticals</a:t>
            </a:r>
            <a:r>
              <a:rPr lang="en-US" sz="1200" kern="0" dirty="0">
                <a:sym typeface="Arial" pitchFamily="34" charset="0"/>
              </a:rPr>
              <a:t> for faculty</a:t>
            </a:r>
          </a:p>
          <a:p>
            <a:pPr marL="171450" indent="-171450" defTabSz="914400">
              <a:buFontTx/>
              <a:buChar char="-"/>
            </a:pPr>
            <a:r>
              <a:rPr lang="en-US" sz="1200" b="1" kern="0" dirty="0">
                <a:sym typeface="Arial" pitchFamily="34" charset="0"/>
              </a:rPr>
              <a:t>Esri Development Centers </a:t>
            </a:r>
            <a:r>
              <a:rPr lang="en-US" sz="1200" kern="0" dirty="0">
                <a:sym typeface="Arial" pitchFamily="34" charset="0"/>
              </a:rPr>
              <a:t>at universities</a:t>
            </a:r>
            <a:endParaRPr lang="en-US" sz="1200" b="1" kern="0" dirty="0">
              <a:sym typeface="Arial" pitchFamily="34" charset="0"/>
            </a:endParaRPr>
          </a:p>
          <a:p>
            <a:pPr marL="171450" indent="-171450" defTabSz="914400">
              <a:buFontTx/>
              <a:buChar char="-"/>
            </a:pPr>
            <a:r>
              <a:rPr lang="en-US" sz="1200" b="1" kern="0" dirty="0">
                <a:sym typeface="Arial" pitchFamily="34" charset="0"/>
              </a:rPr>
              <a:t>Summits</a:t>
            </a:r>
            <a:r>
              <a:rPr lang="en-US" sz="1200" kern="0" dirty="0">
                <a:sym typeface="Arial" pitchFamily="34" charset="0"/>
              </a:rPr>
              <a:t>: Dev, Geodesign, Ocean, Health, etc.</a:t>
            </a:r>
          </a:p>
          <a:p>
            <a:pPr defTabSz="914400"/>
            <a:r>
              <a:rPr lang="en-US" sz="1200" kern="0" dirty="0">
                <a:sym typeface="Arial" pitchFamily="34" charset="0"/>
              </a:rPr>
              <a:t>      (UC Science Symposium coming in 2016)</a:t>
            </a:r>
          </a:p>
          <a:p>
            <a:pPr defTabSz="914400"/>
            <a:endParaRPr lang="en-US" sz="1200" kern="0" dirty="0">
              <a:sym typeface="Arial" pitchFamily="34" charset="0"/>
            </a:endParaRPr>
          </a:p>
          <a:p>
            <a:pPr defTabSz="914400"/>
            <a:endParaRPr lang="en-US" sz="1200" kern="0" dirty="0">
              <a:sym typeface="Arial" pitchFamily="34" charset="0"/>
            </a:endParaRPr>
          </a:p>
          <a:p>
            <a:pPr defTabSz="914400"/>
            <a:endParaRPr lang="en-US" sz="1200" kern="0" dirty="0">
              <a:sym typeface="Arial" pitchFamily="34" charset="0"/>
            </a:endParaRPr>
          </a:p>
          <a:p>
            <a:pPr defTabSz="914400"/>
            <a:endParaRPr lang="en-US" sz="1200" kern="0" dirty="0">
              <a:sym typeface="Arial" pitchFamily="34" charset="0"/>
            </a:endParaRPr>
          </a:p>
          <a:p>
            <a:pPr marL="171450" indent="-171450" defTabSz="914400">
              <a:buFontTx/>
              <a:buChar char="-"/>
            </a:pPr>
            <a:endParaRPr lang="en-US" sz="1200" kern="0" dirty="0">
              <a:sym typeface="Arial" pitchFamily="34" charset="0"/>
            </a:endParaRPr>
          </a:p>
          <a:p>
            <a:pPr marL="171450" indent="-171450" defTabSz="914400">
              <a:buFontTx/>
              <a:buChar char="-"/>
            </a:pPr>
            <a:r>
              <a:rPr lang="en-US" sz="1200" kern="0" dirty="0">
                <a:sym typeface="Arial" pitchFamily="34" charset="0"/>
              </a:rPr>
              <a:t>Informal MOUs with labs/orgs</a:t>
            </a:r>
          </a:p>
          <a:p>
            <a:pPr marL="171450" indent="-171450" defTabSz="914400">
              <a:buFontTx/>
              <a:buChar char="-"/>
            </a:pPr>
            <a:r>
              <a:rPr lang="en-US" sz="1200" kern="0" dirty="0">
                <a:sym typeface="Arial" pitchFamily="34" charset="0"/>
              </a:rPr>
              <a:t>Esri Press Research Monographs</a:t>
            </a:r>
          </a:p>
          <a:p>
            <a:pPr marL="171450" indent="-171450" defTabSz="914400">
              <a:buFontTx/>
              <a:buChar char="-"/>
            </a:pPr>
            <a:r>
              <a:rPr lang="en-US" sz="1200" b="1" kern="0" dirty="0">
                <a:sym typeface="Arial" pitchFamily="34" charset="0"/>
              </a:rPr>
              <a:t>Software stacks </a:t>
            </a:r>
            <a:r>
              <a:rPr lang="en-US" sz="1200" kern="0" dirty="0">
                <a:sym typeface="Arial" pitchFamily="34" charset="0"/>
              </a:rPr>
              <a:t>(e.g., MultiD, SciPy, R integration)</a:t>
            </a:r>
          </a:p>
          <a:p>
            <a:pPr marL="171450" indent="-171450" defTabSz="914400">
              <a:buFontTx/>
              <a:buChar char="-"/>
            </a:pPr>
            <a:r>
              <a:rPr lang="en-US" sz="1200" b="1" kern="0" dirty="0">
                <a:sym typeface="Arial" pitchFamily="34" charset="0"/>
              </a:rPr>
              <a:t>Data stacks </a:t>
            </a:r>
            <a:r>
              <a:rPr lang="en-US" sz="1200" kern="0" dirty="0">
                <a:sym typeface="Arial" pitchFamily="34" charset="0"/>
              </a:rPr>
              <a:t>(e.g., ArcGIS Online content, Living Atlas</a:t>
            </a:r>
          </a:p>
          <a:p>
            <a:pPr marL="171450" indent="-171450" defTabSz="914400">
              <a:buFontTx/>
              <a:buChar char="-"/>
            </a:pPr>
            <a:r>
              <a:rPr lang="en-US" sz="1200" b="1" kern="0" dirty="0">
                <a:sym typeface="Arial" pitchFamily="34" charset="0"/>
              </a:rPr>
              <a:t>Resource web sites </a:t>
            </a:r>
            <a:r>
              <a:rPr lang="en-US" sz="1200" kern="0" dirty="0">
                <a:sym typeface="Arial" pitchFamily="34" charset="0"/>
              </a:rPr>
              <a:t>(blogs, use cases, webinars)</a:t>
            </a:r>
          </a:p>
          <a:p>
            <a:pPr marL="171450" indent="-171450" defTabSz="914400">
              <a:buFontTx/>
              <a:buChar char="-"/>
            </a:pPr>
            <a:r>
              <a:rPr lang="en-US" sz="1200" b="1" kern="0" dirty="0">
                <a:sym typeface="Arial" pitchFamily="34" charset="0"/>
              </a:rPr>
              <a:t>Esri Press </a:t>
            </a:r>
            <a:r>
              <a:rPr lang="en-US" sz="1200" kern="0" dirty="0">
                <a:sym typeface="Arial" pitchFamily="34" charset="0"/>
              </a:rPr>
              <a:t>research monographs</a:t>
            </a:r>
          </a:p>
          <a:p>
            <a:pPr marL="171450" indent="-171450" defTabSz="914400">
              <a:buFontTx/>
              <a:buChar char="-"/>
            </a:pPr>
            <a:r>
              <a:rPr lang="en-US" sz="1200" b="1" kern="0" dirty="0">
                <a:sym typeface="Arial" pitchFamily="34" charset="0"/>
              </a:rPr>
              <a:t>App challenges</a:t>
            </a:r>
            <a:r>
              <a:rPr lang="en-US" sz="1200" kern="0" dirty="0">
                <a:sym typeface="Arial" pitchFamily="34" charset="0"/>
              </a:rPr>
              <a:t>/Design competitlons</a:t>
            </a:r>
          </a:p>
          <a:p>
            <a:pPr marL="171450" indent="-171450" defTabSz="914400">
              <a:buFontTx/>
              <a:buChar char="-"/>
            </a:pPr>
            <a:r>
              <a:rPr lang="en-US" sz="1200" b="1" kern="0" dirty="0">
                <a:sym typeface="Arial" pitchFamily="34" charset="0"/>
              </a:rPr>
              <a:t>Informal MOUs </a:t>
            </a:r>
            <a:r>
              <a:rPr lang="en-US" sz="1200" kern="0" dirty="0">
                <a:sym typeface="Arial" pitchFamily="34" charset="0"/>
              </a:rPr>
              <a:t>with labs/orgs</a:t>
            </a:r>
          </a:p>
          <a:p>
            <a:pPr marL="171450" indent="-171450" defTabSz="914400">
              <a:buFontTx/>
              <a:buChar char="-"/>
            </a:pPr>
            <a:endParaRPr lang="en-US" sz="1200" kern="0" dirty="0">
              <a:sym typeface="Arial" pitchFamily="34" charset="0"/>
            </a:endParaRPr>
          </a:p>
          <a:p>
            <a:pPr marL="171450" indent="-171450" defTabSz="914400">
              <a:buFontTx/>
              <a:buChar char="-"/>
            </a:pPr>
            <a:endParaRPr lang="en-US" sz="1200" kern="0" dirty="0">
              <a:sym typeface="Arial" pitchFamily="34" charset="0"/>
            </a:endParaRPr>
          </a:p>
          <a:p>
            <a:pPr marL="171450" indent="-171450" defTabSz="914400">
              <a:buFontTx/>
              <a:buChar char="-"/>
            </a:pPr>
            <a:endParaRPr lang="en-US" sz="1200" kern="0" dirty="0">
              <a:sym typeface="Arial" pitchFamily="34" charset="0"/>
            </a:endParaRPr>
          </a:p>
          <a:p>
            <a:pPr marL="171450" indent="-171450" defTabSz="914400">
              <a:buFontTx/>
              <a:buChar char="-"/>
            </a:pPr>
            <a:endParaRPr lang="en-US" sz="1200" kern="0" dirty="0">
              <a:sym typeface="Arial" pitchFamily="34" charset="0"/>
            </a:endParaRPr>
          </a:p>
        </p:txBody>
      </p:sp>
      <p:sp>
        <p:nvSpPr>
          <p:cNvPr id="61" name="Rectangle 60"/>
          <p:cNvSpPr/>
          <p:nvPr/>
        </p:nvSpPr>
        <p:spPr>
          <a:xfrm>
            <a:off x="4015708" y="5002939"/>
            <a:ext cx="4445896" cy="692497"/>
          </a:xfrm>
          <a:prstGeom prst="rect">
            <a:avLst/>
          </a:prstGeom>
        </p:spPr>
        <p:txBody>
          <a:bodyPr wrap="square">
            <a:spAutoFit/>
          </a:bodyPr>
          <a:lstStyle/>
          <a:p>
            <a:pPr defTabSz="914400"/>
            <a:r>
              <a:rPr lang="en-US" sz="1400" b="1" kern="0" dirty="0">
                <a:sym typeface="Arial" pitchFamily="34" charset="0"/>
              </a:rPr>
              <a:t>Program Components</a:t>
            </a:r>
          </a:p>
          <a:p>
            <a:pPr defTabSz="914400"/>
            <a:r>
              <a:rPr lang="en-US" sz="1100" b="1" kern="0" dirty="0">
                <a:sym typeface="Arial" pitchFamily="34" charset="0"/>
              </a:rPr>
              <a:t>Chief Scientist, </a:t>
            </a:r>
            <a:r>
              <a:rPr lang="en-US" sz="900" b="1" kern="0" dirty="0">
                <a:sym typeface="Arial" pitchFamily="34" charset="0"/>
              </a:rPr>
              <a:t>National Government Science Team, Esri Education Team</a:t>
            </a:r>
          </a:p>
          <a:p>
            <a:pPr defTabSz="914400"/>
            <a:endParaRPr lang="en-US" sz="1400" b="1" kern="0" dirty="0">
              <a:sym typeface="Arial" pitchFamily="34" charset="0"/>
            </a:endParaRPr>
          </a:p>
        </p:txBody>
      </p:sp>
      <p:sp>
        <p:nvSpPr>
          <p:cNvPr id="43" name="Oval 1"/>
          <p:cNvSpPr/>
          <p:nvPr/>
        </p:nvSpPr>
        <p:spPr bwMode="auto">
          <a:xfrm rot="21015326" flipV="1">
            <a:off x="372525" y="1038660"/>
            <a:ext cx="9149605" cy="1641310"/>
          </a:xfrm>
          <a:custGeom>
            <a:avLst/>
            <a:gdLst>
              <a:gd name="connsiteX0" fmla="*/ 0 w 3806101"/>
              <a:gd name="connsiteY0" fmla="*/ 742886 h 1485771"/>
              <a:gd name="connsiteX1" fmla="*/ 1903051 w 3806101"/>
              <a:gd name="connsiteY1" fmla="*/ 0 h 1485771"/>
              <a:gd name="connsiteX2" fmla="*/ 3806102 w 3806101"/>
              <a:gd name="connsiteY2" fmla="*/ 742886 h 1485771"/>
              <a:gd name="connsiteX3" fmla="*/ 1903051 w 3806101"/>
              <a:gd name="connsiteY3" fmla="*/ 1485772 h 1485771"/>
              <a:gd name="connsiteX4" fmla="*/ 0 w 3806101"/>
              <a:gd name="connsiteY4" fmla="*/ 742886 h 1485771"/>
              <a:gd name="connsiteX0" fmla="*/ 1903051 w 3806102"/>
              <a:gd name="connsiteY0" fmla="*/ 0 h 1485772"/>
              <a:gd name="connsiteX1" fmla="*/ 3806102 w 3806102"/>
              <a:gd name="connsiteY1" fmla="*/ 742886 h 1485772"/>
              <a:gd name="connsiteX2" fmla="*/ 1903051 w 3806102"/>
              <a:gd name="connsiteY2" fmla="*/ 1485772 h 1485772"/>
              <a:gd name="connsiteX3" fmla="*/ 0 w 3806102"/>
              <a:gd name="connsiteY3" fmla="*/ 742886 h 1485772"/>
              <a:gd name="connsiteX4" fmla="*/ 1994491 w 3806102"/>
              <a:gd name="connsiteY4" fmla="*/ 91440 h 1485772"/>
              <a:gd name="connsiteX0" fmla="*/ 1903051 w 3806102"/>
              <a:gd name="connsiteY0" fmla="*/ 0 h 1485772"/>
              <a:gd name="connsiteX1" fmla="*/ 3806102 w 3806102"/>
              <a:gd name="connsiteY1" fmla="*/ 742886 h 1485772"/>
              <a:gd name="connsiteX2" fmla="*/ 1903051 w 3806102"/>
              <a:gd name="connsiteY2" fmla="*/ 1485772 h 1485772"/>
              <a:gd name="connsiteX3" fmla="*/ 0 w 3806102"/>
              <a:gd name="connsiteY3" fmla="*/ 742886 h 1485772"/>
              <a:gd name="connsiteX0" fmla="*/ 3806102 w 3806102"/>
              <a:gd name="connsiteY0" fmla="*/ 0 h 742886"/>
              <a:gd name="connsiteX1" fmla="*/ 1903051 w 3806102"/>
              <a:gd name="connsiteY1" fmla="*/ 742886 h 742886"/>
              <a:gd name="connsiteX2" fmla="*/ 0 w 3806102"/>
              <a:gd name="connsiteY2" fmla="*/ 0 h 742886"/>
              <a:gd name="connsiteX0" fmla="*/ 3806102 w 3806102"/>
              <a:gd name="connsiteY0" fmla="*/ 41233 h 743002"/>
              <a:gd name="connsiteX1" fmla="*/ 1903051 w 3806102"/>
              <a:gd name="connsiteY1" fmla="*/ 742886 h 743002"/>
              <a:gd name="connsiteX2" fmla="*/ 0 w 3806102"/>
              <a:gd name="connsiteY2" fmla="*/ 0 h 743002"/>
              <a:gd name="connsiteX0" fmla="*/ 3806102 w 3806102"/>
              <a:gd name="connsiteY0" fmla="*/ 41233 h 742995"/>
              <a:gd name="connsiteX1" fmla="*/ 1903051 w 3806102"/>
              <a:gd name="connsiteY1" fmla="*/ 742886 h 742995"/>
              <a:gd name="connsiteX2" fmla="*/ 0 w 3806102"/>
              <a:gd name="connsiteY2" fmla="*/ 0 h 742995"/>
              <a:gd name="connsiteX0" fmla="*/ 3806102 w 3806102"/>
              <a:gd name="connsiteY0" fmla="*/ 41233 h 742969"/>
              <a:gd name="connsiteX1" fmla="*/ 1903051 w 3806102"/>
              <a:gd name="connsiteY1" fmla="*/ 742886 h 742969"/>
              <a:gd name="connsiteX2" fmla="*/ 0 w 3806102"/>
              <a:gd name="connsiteY2" fmla="*/ 0 h 742969"/>
              <a:gd name="connsiteX0" fmla="*/ 3806102 w 3806102"/>
              <a:gd name="connsiteY0" fmla="*/ 41233 h 742970"/>
              <a:gd name="connsiteX1" fmla="*/ 1903051 w 3806102"/>
              <a:gd name="connsiteY1" fmla="*/ 742886 h 742970"/>
              <a:gd name="connsiteX2" fmla="*/ 0 w 3806102"/>
              <a:gd name="connsiteY2" fmla="*/ 0 h 742970"/>
              <a:gd name="connsiteX0" fmla="*/ 3806102 w 3806102"/>
              <a:gd name="connsiteY0" fmla="*/ 41233 h 745845"/>
              <a:gd name="connsiteX1" fmla="*/ 1903051 w 3806102"/>
              <a:gd name="connsiteY1" fmla="*/ 742886 h 745845"/>
              <a:gd name="connsiteX2" fmla="*/ 0 w 3806102"/>
              <a:gd name="connsiteY2" fmla="*/ 0 h 745845"/>
              <a:gd name="connsiteX0" fmla="*/ 3806102 w 3806102"/>
              <a:gd name="connsiteY0" fmla="*/ 41233 h 747045"/>
              <a:gd name="connsiteX1" fmla="*/ 1903051 w 3806102"/>
              <a:gd name="connsiteY1" fmla="*/ 742886 h 747045"/>
              <a:gd name="connsiteX2" fmla="*/ 0 w 3806102"/>
              <a:gd name="connsiteY2" fmla="*/ 0 h 747045"/>
              <a:gd name="connsiteX0" fmla="*/ 3806102 w 3806102"/>
              <a:gd name="connsiteY0" fmla="*/ 41233 h 747045"/>
              <a:gd name="connsiteX1" fmla="*/ 1903051 w 3806102"/>
              <a:gd name="connsiteY1" fmla="*/ 742886 h 747045"/>
              <a:gd name="connsiteX2" fmla="*/ 0 w 3806102"/>
              <a:gd name="connsiteY2" fmla="*/ 0 h 747045"/>
              <a:gd name="connsiteX0" fmla="*/ 3806102 w 3806102"/>
              <a:gd name="connsiteY0" fmla="*/ 41233 h 745143"/>
              <a:gd name="connsiteX1" fmla="*/ 1903051 w 3806102"/>
              <a:gd name="connsiteY1" fmla="*/ 742886 h 745143"/>
              <a:gd name="connsiteX2" fmla="*/ 0 w 3806102"/>
              <a:gd name="connsiteY2" fmla="*/ 0 h 745143"/>
              <a:gd name="connsiteX0" fmla="*/ 4046431 w 4046431"/>
              <a:gd name="connsiteY0" fmla="*/ 0 h 953567"/>
              <a:gd name="connsiteX1" fmla="*/ 2143380 w 4046431"/>
              <a:gd name="connsiteY1" fmla="*/ 701653 h 953567"/>
              <a:gd name="connsiteX2" fmla="*/ 0 w 4046431"/>
              <a:gd name="connsiteY2" fmla="*/ 756986 h 953567"/>
              <a:gd name="connsiteX0" fmla="*/ 4046431 w 4046431"/>
              <a:gd name="connsiteY0" fmla="*/ 0 h 1020312"/>
              <a:gd name="connsiteX1" fmla="*/ 2254300 w 4046431"/>
              <a:gd name="connsiteY1" fmla="*/ 880846 h 1020312"/>
              <a:gd name="connsiteX2" fmla="*/ 0 w 4046431"/>
              <a:gd name="connsiteY2" fmla="*/ 756986 h 1020312"/>
              <a:gd name="connsiteX0" fmla="*/ 4046431 w 4046431"/>
              <a:gd name="connsiteY0" fmla="*/ 0 h 1020313"/>
              <a:gd name="connsiteX1" fmla="*/ 2254300 w 4046431"/>
              <a:gd name="connsiteY1" fmla="*/ 880846 h 1020313"/>
              <a:gd name="connsiteX2" fmla="*/ 0 w 4046431"/>
              <a:gd name="connsiteY2" fmla="*/ 756986 h 1020313"/>
              <a:gd name="connsiteX0" fmla="*/ 4046431 w 4046431"/>
              <a:gd name="connsiteY0" fmla="*/ 0 h 1020313"/>
              <a:gd name="connsiteX1" fmla="*/ 2254300 w 4046431"/>
              <a:gd name="connsiteY1" fmla="*/ 880846 h 1020313"/>
              <a:gd name="connsiteX2" fmla="*/ 0 w 4046431"/>
              <a:gd name="connsiteY2" fmla="*/ 756986 h 1020313"/>
              <a:gd name="connsiteX0" fmla="*/ 4046431 w 4046431"/>
              <a:gd name="connsiteY0" fmla="*/ 0 h 995815"/>
              <a:gd name="connsiteX1" fmla="*/ 2254300 w 4046431"/>
              <a:gd name="connsiteY1" fmla="*/ 880846 h 995815"/>
              <a:gd name="connsiteX2" fmla="*/ 0 w 4046431"/>
              <a:gd name="connsiteY2" fmla="*/ 756986 h 995815"/>
              <a:gd name="connsiteX0" fmla="*/ 4046431 w 4046431"/>
              <a:gd name="connsiteY0" fmla="*/ 0 h 995815"/>
              <a:gd name="connsiteX1" fmla="*/ 2254300 w 4046431"/>
              <a:gd name="connsiteY1" fmla="*/ 880846 h 995815"/>
              <a:gd name="connsiteX2" fmla="*/ 0 w 4046431"/>
              <a:gd name="connsiteY2" fmla="*/ 756986 h 995815"/>
              <a:gd name="connsiteX0" fmla="*/ 4046431 w 4046431"/>
              <a:gd name="connsiteY0" fmla="*/ 0 h 1076476"/>
              <a:gd name="connsiteX1" fmla="*/ 2292357 w 4046431"/>
              <a:gd name="connsiteY1" fmla="*/ 1009017 h 1076476"/>
              <a:gd name="connsiteX2" fmla="*/ 0 w 4046431"/>
              <a:gd name="connsiteY2" fmla="*/ 756986 h 1076476"/>
              <a:gd name="connsiteX0" fmla="*/ 4046431 w 4046431"/>
              <a:gd name="connsiteY0" fmla="*/ 0 h 1076476"/>
              <a:gd name="connsiteX1" fmla="*/ 2292357 w 4046431"/>
              <a:gd name="connsiteY1" fmla="*/ 1009017 h 1076476"/>
              <a:gd name="connsiteX2" fmla="*/ 0 w 4046431"/>
              <a:gd name="connsiteY2" fmla="*/ 756986 h 1076476"/>
              <a:gd name="connsiteX0" fmla="*/ 4046431 w 4046431"/>
              <a:gd name="connsiteY0" fmla="*/ 0 h 1076476"/>
              <a:gd name="connsiteX1" fmla="*/ 2292357 w 4046431"/>
              <a:gd name="connsiteY1" fmla="*/ 1009017 h 1076476"/>
              <a:gd name="connsiteX2" fmla="*/ 0 w 4046431"/>
              <a:gd name="connsiteY2" fmla="*/ 756986 h 1076476"/>
              <a:gd name="connsiteX0" fmla="*/ 4046431 w 4046431"/>
              <a:gd name="connsiteY0" fmla="*/ 0 h 1076476"/>
              <a:gd name="connsiteX1" fmla="*/ 2292357 w 4046431"/>
              <a:gd name="connsiteY1" fmla="*/ 1009017 h 1076476"/>
              <a:gd name="connsiteX2" fmla="*/ 0 w 4046431"/>
              <a:gd name="connsiteY2" fmla="*/ 756986 h 1076476"/>
            </a:gdLst>
            <a:ahLst/>
            <a:cxnLst>
              <a:cxn ang="0">
                <a:pos x="connsiteX0" y="connsiteY0"/>
              </a:cxn>
              <a:cxn ang="0">
                <a:pos x="connsiteX1" y="connsiteY1"/>
              </a:cxn>
              <a:cxn ang="0">
                <a:pos x="connsiteX2" y="connsiteY2"/>
              </a:cxn>
            </a:cxnLst>
            <a:rect l="l" t="t" r="r" b="b"/>
            <a:pathLst>
              <a:path w="4046431" h="1076476">
                <a:moveTo>
                  <a:pt x="4046431" y="0"/>
                </a:moveTo>
                <a:cubicBezTo>
                  <a:pt x="3820604" y="403704"/>
                  <a:pt x="2966762" y="882853"/>
                  <a:pt x="2292357" y="1009017"/>
                </a:cubicBezTo>
                <a:cubicBezTo>
                  <a:pt x="1617952" y="1135181"/>
                  <a:pt x="406711" y="1102110"/>
                  <a:pt x="0" y="756986"/>
                </a:cubicBezTo>
              </a:path>
            </a:pathLst>
          </a:custGeom>
          <a:noFill/>
          <a:ln w="63500" cmpd="sng">
            <a:gradFill flip="none" rotWithShape="1">
              <a:gsLst>
                <a:gs pos="80000">
                  <a:schemeClr val="accent4">
                    <a:lumMod val="60000"/>
                    <a:lumOff val="40000"/>
                    <a:alpha val="79000"/>
                  </a:schemeClr>
                </a:gs>
                <a:gs pos="0">
                  <a:schemeClr val="accent4">
                    <a:lumMod val="40000"/>
                    <a:lumOff val="60000"/>
                    <a:alpha val="0"/>
                  </a:schemeClr>
                </a:gs>
              </a:gsLst>
              <a:lin ang="0" scaled="1"/>
              <a:tileRect/>
            </a:gradFill>
            <a:headEnd type="triangl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46" name="Rectangle 45"/>
          <p:cNvSpPr/>
          <p:nvPr/>
        </p:nvSpPr>
        <p:spPr>
          <a:xfrm>
            <a:off x="7066853" y="3975784"/>
            <a:ext cx="2301378" cy="311639"/>
          </a:xfrm>
          <a:prstGeom prst="rect">
            <a:avLst/>
          </a:prstGeom>
          <a:noFill/>
        </p:spPr>
        <p:txBody>
          <a:bodyPr wrap="square" lIns="0" tIns="0" rIns="0" bIns="63500" anchor="t">
            <a:noAutofit/>
          </a:bodyPr>
          <a:lstStyle/>
          <a:p>
            <a:pPr algn="ctr" defTabSz="914400"/>
            <a:r>
              <a:rPr lang="en-US" sz="1400" b="1" kern="0" dirty="0">
                <a:solidFill>
                  <a:srgbClr val="000000"/>
                </a:solidFill>
                <a:sym typeface="Arial" pitchFamily="34" charset="0"/>
              </a:rPr>
              <a:t>Energy Company</a:t>
            </a:r>
          </a:p>
          <a:p>
            <a:pPr algn="ctr" defTabSz="914400"/>
            <a:r>
              <a:rPr lang="en-US" sz="1400" b="1" kern="0" dirty="0">
                <a:solidFill>
                  <a:srgbClr val="000000"/>
                </a:solidFill>
                <a:sym typeface="Arial" pitchFamily="34" charset="0"/>
              </a:rPr>
              <a:t>Research Units</a:t>
            </a:r>
          </a:p>
          <a:p>
            <a:pPr algn="ctr" defTabSz="914400"/>
            <a:r>
              <a:rPr lang="en-US" sz="1100" kern="0" dirty="0">
                <a:solidFill>
                  <a:srgbClr val="000000"/>
                </a:solidFill>
                <a:sym typeface="Arial" pitchFamily="34" charset="0"/>
              </a:rPr>
              <a:t>RPS, Shell, Kisters, etc.</a:t>
            </a:r>
          </a:p>
          <a:p>
            <a:pPr algn="ctr" defTabSz="914400"/>
            <a:endParaRPr lang="en-US" sz="1050" kern="0" dirty="0">
              <a:solidFill>
                <a:srgbClr val="000000"/>
              </a:solidFill>
              <a:sym typeface="Arial" pitchFamily="34" charset="0"/>
            </a:endParaRPr>
          </a:p>
          <a:p>
            <a:pPr algn="ctr" defTabSz="914400"/>
            <a:endParaRPr lang="en-US" sz="1050" kern="0" dirty="0">
              <a:solidFill>
                <a:srgbClr val="000000"/>
              </a:solidFill>
              <a:sym typeface="Arial" pitchFamily="34" charset="0"/>
            </a:endParaRPr>
          </a:p>
          <a:p>
            <a:pPr algn="ctr" defTabSz="914400"/>
            <a:endParaRPr lang="en-US" sz="1100" b="1" kern="0" dirty="0">
              <a:solidFill>
                <a:srgbClr val="000000"/>
              </a:solidFill>
              <a:sym typeface="Arial" pitchFamily="34" charset="0"/>
            </a:endParaRPr>
          </a:p>
        </p:txBody>
      </p:sp>
      <p:sp>
        <p:nvSpPr>
          <p:cNvPr id="45" name="Title 1"/>
          <p:cNvSpPr txBox="1">
            <a:spLocks/>
          </p:cNvSpPr>
          <p:nvPr/>
        </p:nvSpPr>
        <p:spPr>
          <a:xfrm>
            <a:off x="451038" y="164034"/>
            <a:ext cx="11075484" cy="1384995"/>
          </a:xfrm>
          <a:prstGeom prst="rect">
            <a:avLst/>
          </a:prstGeom>
        </p:spPr>
        <p:txBody>
          <a:bodyPr/>
          <a:lstStyle>
            <a:lvl1pPr algn="l" defTabSz="457200" rtl="0" eaLnBrk="1" latinLnBrk="0" hangingPunct="1">
              <a:lnSpc>
                <a:spcPct val="100000"/>
              </a:lnSpc>
              <a:spcBef>
                <a:spcPct val="0"/>
              </a:spcBef>
              <a:buNone/>
              <a:defRPr sz="3000" b="1" kern="1200">
                <a:solidFill>
                  <a:srgbClr val="000000"/>
                </a:solidFill>
                <a:latin typeface="+mj-lt"/>
                <a:ea typeface="+mj-ea"/>
                <a:cs typeface="Arial"/>
              </a:defRPr>
            </a:lvl1pPr>
          </a:lstStyle>
          <a:p>
            <a:r>
              <a:rPr lang="en-US" dirty="0">
                <a:solidFill>
                  <a:schemeClr val="tx1"/>
                </a:solidFill>
                <a:latin typeface="Arial" charset="0"/>
                <a:ea typeface="ＭＳ Ｐゴシック" charset="0"/>
              </a:rPr>
              <a:t>Esri Science Community Program</a:t>
            </a:r>
            <a:br>
              <a:rPr lang="en-US" dirty="0">
                <a:solidFill>
                  <a:schemeClr val="tx1"/>
                </a:solidFill>
                <a:latin typeface="Arial" charset="0"/>
                <a:ea typeface="ＭＳ Ｐゴシック" charset="0"/>
              </a:rPr>
            </a:br>
            <a:endParaRPr lang="en-US" dirty="0">
              <a:solidFill>
                <a:schemeClr val="tx1"/>
              </a:solidFill>
              <a:latin typeface="Arial" charset="0"/>
              <a:ea typeface="ＭＳ Ｐゴシック" charset="0"/>
            </a:endParaRPr>
          </a:p>
        </p:txBody>
      </p:sp>
    </p:spTree>
    <p:extLst>
      <p:ext uri="{BB962C8B-B14F-4D97-AF65-F5344CB8AC3E}">
        <p14:creationId xmlns:p14="http://schemas.microsoft.com/office/powerpoint/2010/main" val="476674231"/>
      </p:ext>
    </p:extLst>
  </p:cSld>
  <p:clrMapOvr>
    <a:masterClrMapping/>
  </p:clrMapOvr>
  <mc:AlternateContent xmlns:mc="http://schemas.openxmlformats.org/markup-compatibility/2006" xmlns:p14="http://schemas.microsoft.com/office/powerpoint/2010/main">
    <mc:Choice Requires="p14">
      <p:transition spd="med" p14:dur="65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4294967295"/>
            <p:extLst/>
          </p:nvPr>
        </p:nvGraphicFramePr>
        <p:xfrm>
          <a:off x="756978" y="1291187"/>
          <a:ext cx="7636050" cy="49856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2209800" y="682625"/>
            <a:ext cx="7772400" cy="369332"/>
          </a:xfrm>
          <a:prstGeom prst="rect">
            <a:avLst/>
          </a:prstGeom>
        </p:spPr>
        <p:txBody>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dirty="0"/>
              <a:t>Scientific Data in ArcGIS - Vision</a:t>
            </a:r>
          </a:p>
        </p:txBody>
      </p:sp>
      <p:pic>
        <p:nvPicPr>
          <p:cNvPr id="6" name="Picture 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590723" y="2819663"/>
            <a:ext cx="2530265" cy="170340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602935" y="3671363"/>
            <a:ext cx="2434122" cy="1659120"/>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325993" y="1927824"/>
            <a:ext cx="2711064" cy="12394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76880900"/>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Accomplishments this past year</a:t>
            </a:r>
            <a:endParaRPr lang="en-US" dirty="0"/>
          </a:p>
        </p:txBody>
      </p:sp>
      <p:sp>
        <p:nvSpPr>
          <p:cNvPr id="3" name="Content Placeholder 2"/>
          <p:cNvSpPr>
            <a:spLocks noGrp="1"/>
          </p:cNvSpPr>
          <p:nvPr>
            <p:ph sz="quarter" idx="10"/>
          </p:nvPr>
        </p:nvSpPr>
        <p:spPr/>
        <p:txBody>
          <a:bodyPr/>
          <a:lstStyle/>
          <a:p>
            <a:r>
              <a:rPr lang="en-US" b="0" dirty="0" smtClean="0"/>
              <a:t>Multidimensional Data in ArcGIS Online</a:t>
            </a:r>
          </a:p>
          <a:p>
            <a:r>
              <a:rPr lang="en-US" b="0" dirty="0" smtClean="0"/>
              <a:t>ArcGIS 10.3 d</a:t>
            </a:r>
            <a:r>
              <a:rPr lang="en-US" b="0" kern="0" dirty="0" smtClean="0"/>
              <a:t>irectly </a:t>
            </a:r>
            <a:r>
              <a:rPr lang="en-US" b="0" kern="0" dirty="0"/>
              <a:t>reads HDF and GRIB data as </a:t>
            </a:r>
            <a:r>
              <a:rPr lang="en-US" b="0" kern="0" dirty="0" smtClean="0"/>
              <a:t>raster</a:t>
            </a:r>
          </a:p>
          <a:p>
            <a:r>
              <a:rPr lang="en-US" b="0" dirty="0"/>
              <a:t>Scientific data support in Mosaic Dataset</a:t>
            </a:r>
          </a:p>
          <a:p>
            <a:pPr lvl="1"/>
            <a:r>
              <a:rPr lang="en-US" b="0" kern="0" dirty="0" smtClean="0"/>
              <a:t>Ability to apply raster functions dynamically across visualization</a:t>
            </a:r>
          </a:p>
          <a:p>
            <a:r>
              <a:rPr lang="en-US" b="0" dirty="0"/>
              <a:t>Vector Field renderer for raster = Visualization of Raster as Vectors</a:t>
            </a:r>
          </a:p>
          <a:p>
            <a:r>
              <a:rPr lang="en-US" b="0" dirty="0"/>
              <a:t>Dimension Explorer</a:t>
            </a:r>
          </a:p>
          <a:p>
            <a:r>
              <a:rPr lang="en-US" b="0" kern="0" dirty="0" smtClean="0"/>
              <a:t>New raster functions</a:t>
            </a:r>
          </a:p>
          <a:p>
            <a:endParaRPr lang="en-US" b="0" dirty="0"/>
          </a:p>
          <a:p>
            <a:endParaRPr lang="en-US" b="0" kern="0" dirty="0" smtClean="0"/>
          </a:p>
          <a:p>
            <a:endParaRPr lang="en-US" b="0" kern="0" dirty="0"/>
          </a:p>
          <a:p>
            <a:endParaRPr lang="en-US" b="0" dirty="0"/>
          </a:p>
        </p:txBody>
      </p:sp>
    </p:spTree>
    <p:extLst>
      <p:ext uri="{BB962C8B-B14F-4D97-AF65-F5344CB8AC3E}">
        <p14:creationId xmlns:p14="http://schemas.microsoft.com/office/powerpoint/2010/main" val="3384298984"/>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685800" y="682625"/>
            <a:ext cx="10826496" cy="369332"/>
          </a:xfrm>
        </p:spPr>
        <p:txBody>
          <a:bodyPr/>
          <a:lstStyle/>
          <a:p>
            <a:r>
              <a:rPr lang="en-US" dirty="0" smtClean="0"/>
              <a:t>Scientific Data on ArcGIS Online</a:t>
            </a:r>
            <a:endParaRPr lang="en-US" dirty="0"/>
          </a:p>
        </p:txBody>
      </p:sp>
      <p:sp>
        <p:nvSpPr>
          <p:cNvPr id="13" name="Content Placeholder 12"/>
          <p:cNvSpPr>
            <a:spLocks noGrp="1"/>
          </p:cNvSpPr>
          <p:nvPr>
            <p:ph sz="quarter" idx="18"/>
          </p:nvPr>
        </p:nvSpPr>
        <p:spPr>
          <a:xfrm>
            <a:off x="914400" y="1828800"/>
            <a:ext cx="10369296" cy="4039276"/>
          </a:xfrm>
        </p:spPr>
        <p:txBody>
          <a:bodyPr/>
          <a:lstStyle/>
          <a:p>
            <a:r>
              <a:rPr lang="en-US" sz="1800" dirty="0"/>
              <a:t>MODIS data</a:t>
            </a:r>
          </a:p>
          <a:p>
            <a:pPr lvl="1"/>
            <a:r>
              <a:rPr lang="en-US" dirty="0"/>
              <a:t>MODIS land cover 2000-2011</a:t>
            </a:r>
          </a:p>
          <a:p>
            <a:pPr lvl="1"/>
            <a:r>
              <a:rPr lang="en-US" dirty="0"/>
              <a:t>MODIS Vegetation Analysis </a:t>
            </a:r>
          </a:p>
          <a:p>
            <a:pPr lvl="1"/>
            <a:r>
              <a:rPr lang="en-US" dirty="0"/>
              <a:t>MODIS Greenland Sea Ice</a:t>
            </a:r>
          </a:p>
          <a:p>
            <a:r>
              <a:rPr lang="en-US" dirty="0"/>
              <a:t>Live NOAA wind service</a:t>
            </a:r>
          </a:p>
          <a:p>
            <a:r>
              <a:rPr lang="en-US" dirty="0"/>
              <a:t>NASA Global Land Data Assimilation (GLDS)</a:t>
            </a:r>
          </a:p>
          <a:p>
            <a:pPr lvl="1"/>
            <a:r>
              <a:rPr lang="en-US" dirty="0"/>
              <a:t>Soil moisture</a:t>
            </a:r>
          </a:p>
          <a:p>
            <a:pPr lvl="1"/>
            <a:r>
              <a:rPr lang="en-US" dirty="0"/>
              <a:t>Evapotranspiration</a:t>
            </a:r>
          </a:p>
          <a:p>
            <a:pPr lvl="1"/>
            <a:r>
              <a:rPr lang="en-US" dirty="0"/>
              <a:t>Snow pack</a:t>
            </a:r>
          </a:p>
          <a:p>
            <a:r>
              <a:rPr lang="en-US" dirty="0"/>
              <a:t>More</a:t>
            </a:r>
          </a:p>
        </p:txBody>
      </p:sp>
      <p:sp>
        <p:nvSpPr>
          <p:cNvPr id="12" name="Text Placeholder 11"/>
          <p:cNvSpPr>
            <a:spLocks noGrp="1"/>
          </p:cNvSpPr>
          <p:nvPr>
            <p:ph type="body" sz="quarter" idx="16"/>
          </p:nvPr>
        </p:nvSpPr>
        <p:spPr>
          <a:xfrm>
            <a:off x="685800" y="1097309"/>
            <a:ext cx="10826496" cy="492443"/>
          </a:xfrm>
        </p:spPr>
        <p:txBody>
          <a:bodyPr/>
          <a:lstStyle/>
          <a:p>
            <a:r>
              <a:rPr lang="en-US" i="1" dirty="0">
                <a:solidFill>
                  <a:srgbClr val="007AC2">
                    <a:lumMod val="40000"/>
                    <a:lumOff val="60000"/>
                  </a:srgbClr>
                </a:solidFill>
              </a:rPr>
              <a:t>Online </a:t>
            </a:r>
            <a:r>
              <a:rPr lang="en-US" i="1" dirty="0" smtClean="0">
                <a:solidFill>
                  <a:srgbClr val="007AC2">
                    <a:lumMod val="40000"/>
                    <a:lumOff val="60000"/>
                  </a:srgbClr>
                </a:solidFill>
              </a:rPr>
              <a:t>scientific content </a:t>
            </a:r>
            <a:r>
              <a:rPr lang="en-US" i="1" dirty="0">
                <a:solidFill>
                  <a:srgbClr val="007AC2">
                    <a:lumMod val="40000"/>
                    <a:lumOff val="60000"/>
                  </a:srgbClr>
                </a:solidFill>
              </a:rPr>
              <a:t>that can be directly used:</a:t>
            </a:r>
          </a:p>
          <a:p>
            <a:endParaRPr lang="en-US" dirty="0"/>
          </a:p>
        </p:txBody>
      </p:sp>
      <p:sp>
        <p:nvSpPr>
          <p:cNvPr id="14" name="Text Placeholder 13"/>
          <p:cNvSpPr>
            <a:spLocks noGrp="1"/>
          </p:cNvSpPr>
          <p:nvPr>
            <p:ph type="body" sz="quarter" idx="20"/>
          </p:nvPr>
        </p:nvSpPr>
        <p:spPr/>
        <p:txBody>
          <a:bodyPr/>
          <a:lstStyle/>
          <a:p>
            <a:endParaRPr lang="en-US"/>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6908" y="2870312"/>
            <a:ext cx="2448043" cy="1511608"/>
          </a:xfrm>
          <a:prstGeom prst="rect">
            <a:avLst/>
          </a:prstGeom>
        </p:spPr>
      </p:pic>
      <p:graphicFrame>
        <p:nvGraphicFramePr>
          <p:cNvPr id="8" name="Object 7"/>
          <p:cNvGraphicFramePr>
            <a:graphicFrameLocks noChangeAspect="1"/>
          </p:cNvGraphicFramePr>
          <p:nvPr>
            <p:extLst/>
          </p:nvPr>
        </p:nvGraphicFramePr>
        <p:xfrm>
          <a:off x="6836908" y="1364373"/>
          <a:ext cx="2467039" cy="1520076"/>
        </p:xfrm>
        <a:graphic>
          <a:graphicData uri="http://schemas.openxmlformats.org/presentationml/2006/ole">
            <mc:AlternateContent xmlns:mc="http://schemas.openxmlformats.org/markup-compatibility/2006">
              <mc:Choice xmlns:v="urn:schemas-microsoft-com:vml" Requires="v">
                <p:oleObj spid="_x0000_s3129" name="Bitmap Image" r:id="rId5" imgW="7940160" imgH="4892040" progId="Paint.Picture">
                  <p:embed/>
                </p:oleObj>
              </mc:Choice>
              <mc:Fallback>
                <p:oleObj name="Bitmap Image" r:id="rId5" imgW="7940160" imgH="4892040" progId="Paint.Picture">
                  <p:embed/>
                  <p:pic>
                    <p:nvPicPr>
                      <p:cNvPr id="0" name=""/>
                      <p:cNvPicPr/>
                      <p:nvPr/>
                    </p:nvPicPr>
                    <p:blipFill>
                      <a:blip r:embed="rId6"/>
                      <a:stretch>
                        <a:fillRect/>
                      </a:stretch>
                    </p:blipFill>
                    <p:spPr>
                      <a:xfrm>
                        <a:off x="6836908" y="1364373"/>
                        <a:ext cx="2467039" cy="1520076"/>
                      </a:xfrm>
                      <a:prstGeom prst="rect">
                        <a:avLst/>
                      </a:prstGeom>
                    </p:spPr>
                  </p:pic>
                </p:oleObj>
              </mc:Fallback>
            </mc:AlternateContent>
          </a:graphicData>
        </a:graphic>
      </p:graphicFrame>
      <p:pic>
        <p:nvPicPr>
          <p:cNvPr id="9" name="Picture 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284951" y="1349553"/>
            <a:ext cx="2480982" cy="1520759"/>
          </a:xfrm>
          <a:prstGeom prst="rect">
            <a:avLst/>
          </a:prstGeom>
        </p:spPr>
      </p:pic>
      <p:pic>
        <p:nvPicPr>
          <p:cNvPr id="10" name="Picture 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303947" y="2870311"/>
            <a:ext cx="2461986" cy="1503875"/>
          </a:xfrm>
          <a:prstGeom prst="rect">
            <a:avLst/>
          </a:prstGeom>
        </p:spPr>
      </p:pic>
      <p:pic>
        <p:nvPicPr>
          <p:cNvPr id="15" name="Picture 1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262914" y="4381919"/>
            <a:ext cx="2544051" cy="1463173"/>
          </a:xfrm>
          <a:prstGeom prst="rect">
            <a:avLst/>
          </a:prstGeom>
        </p:spPr>
      </p:pic>
      <p:pic>
        <p:nvPicPr>
          <p:cNvPr id="17" name="Picture 16"/>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832308" y="4391129"/>
            <a:ext cx="2452643" cy="1476947"/>
          </a:xfrm>
          <a:prstGeom prst="rect">
            <a:avLst/>
          </a:prstGeom>
        </p:spPr>
      </p:pic>
    </p:spTree>
    <p:extLst>
      <p:ext uri="{BB962C8B-B14F-4D97-AF65-F5344CB8AC3E}">
        <p14:creationId xmlns:p14="http://schemas.microsoft.com/office/powerpoint/2010/main" val="1680646948"/>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8"/>
          </p:nvPr>
        </p:nvSpPr>
        <p:spPr/>
        <p:txBody>
          <a:bodyPr/>
          <a:lstStyle/>
          <a:p>
            <a:endParaRPr lang="en-US"/>
          </a:p>
        </p:txBody>
      </p:sp>
      <p:sp>
        <p:nvSpPr>
          <p:cNvPr id="4" name="Text Placeholder 3"/>
          <p:cNvSpPr>
            <a:spLocks noGrp="1"/>
          </p:cNvSpPr>
          <p:nvPr>
            <p:ph type="body" sz="quarter" idx="16"/>
          </p:nvPr>
        </p:nvSpPr>
        <p:spPr/>
        <p:txBody>
          <a:bodyPr/>
          <a:lstStyle/>
          <a:p>
            <a:endParaRPr lang="en-US"/>
          </a:p>
        </p:txBody>
      </p:sp>
      <p:sp>
        <p:nvSpPr>
          <p:cNvPr id="5" name="Text Placeholder 4"/>
          <p:cNvSpPr>
            <a:spLocks noGrp="1"/>
          </p:cNvSpPr>
          <p:nvPr>
            <p:ph type="body" sz="quarter" idx="20"/>
          </p:nvPr>
        </p:nvSpPr>
        <p:spPr/>
        <p:txBody>
          <a:bodyPr/>
          <a:lstStyle/>
          <a:p>
            <a:endParaRPr lang="en-US"/>
          </a:p>
        </p:txBody>
      </p:sp>
      <p:pic>
        <p:nvPicPr>
          <p:cNvPr id="7" name="Picture 6"/>
          <p:cNvPicPr>
            <a:picLocks noChangeAspect="1"/>
          </p:cNvPicPr>
          <p:nvPr/>
        </p:nvPicPr>
        <p:blipFill>
          <a:blip r:embed="rId3"/>
          <a:stretch>
            <a:fillRect/>
          </a:stretch>
        </p:blipFill>
        <p:spPr>
          <a:xfrm>
            <a:off x="157162" y="195262"/>
            <a:ext cx="11877675" cy="6467475"/>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41520" y="1880314"/>
            <a:ext cx="5013961" cy="3768256"/>
          </a:xfrm>
          <a:prstGeom prst="rect">
            <a:avLst/>
          </a:prstGeom>
          <a:solidFill>
            <a:schemeClr val="bg2"/>
          </a:solidFill>
          <a:effectLst>
            <a:glow rad="127000">
              <a:schemeClr val="accent3"/>
            </a:glow>
          </a:effectLst>
        </p:spPr>
      </p:pic>
    </p:spTree>
    <p:extLst>
      <p:ext uri="{BB962C8B-B14F-4D97-AF65-F5344CB8AC3E}">
        <p14:creationId xmlns:p14="http://schemas.microsoft.com/office/powerpoint/2010/main" val="146250170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ArcGIS Support for Multidimensional Data</a:t>
            </a:r>
            <a:endParaRPr lang="en-US" dirty="0"/>
          </a:p>
        </p:txBody>
      </p:sp>
      <p:sp>
        <p:nvSpPr>
          <p:cNvPr id="9" name="Text Placeholder 8"/>
          <p:cNvSpPr>
            <a:spLocks noGrp="1"/>
          </p:cNvSpPr>
          <p:nvPr>
            <p:ph type="body" sz="quarter" idx="16"/>
          </p:nvPr>
        </p:nvSpPr>
        <p:spPr/>
        <p:txBody>
          <a:bodyPr/>
          <a:lstStyle/>
          <a:p>
            <a:r>
              <a:rPr lang="en-US" dirty="0" smtClean="0"/>
              <a:t>The advanced multidimensional mosaic dataset model</a:t>
            </a:r>
            <a:endParaRPr lang="en-US" dirty="0"/>
          </a:p>
        </p:txBody>
      </p:sp>
      <p:sp>
        <p:nvSpPr>
          <p:cNvPr id="11" name="Text Placeholder 10"/>
          <p:cNvSpPr>
            <a:spLocks noGrp="1"/>
          </p:cNvSpPr>
          <p:nvPr>
            <p:ph type="body" sz="quarter" idx="20"/>
          </p:nvPr>
        </p:nvSpPr>
        <p:spPr/>
        <p:txBody>
          <a:bodyPr/>
          <a:lstStyle/>
          <a:p>
            <a:endParaRPr lang="en-US"/>
          </a:p>
        </p:txBody>
      </p:sp>
      <p:sp>
        <p:nvSpPr>
          <p:cNvPr id="13" name="Content Placeholder 12"/>
          <p:cNvSpPr>
            <a:spLocks noGrp="1"/>
          </p:cNvSpPr>
          <p:nvPr>
            <p:ph sz="quarter" idx="18"/>
          </p:nvPr>
        </p:nvSpPr>
        <p:spPr/>
        <p:txBody>
          <a:bodyPr/>
          <a:lstStyle/>
          <a:p>
            <a:r>
              <a:rPr lang="en-US" dirty="0"/>
              <a:t>Read </a:t>
            </a:r>
            <a:r>
              <a:rPr lang="en-US" dirty="0" err="1"/>
              <a:t>netCDF</a:t>
            </a:r>
            <a:r>
              <a:rPr lang="en-US" dirty="0"/>
              <a:t> as raster, feature point, table</a:t>
            </a:r>
          </a:p>
          <a:p>
            <a:pPr lvl="1"/>
            <a:r>
              <a:rPr lang="en-US" sz="1600" dirty="0"/>
              <a:t>Make </a:t>
            </a:r>
            <a:r>
              <a:rPr lang="en-US" sz="1600" dirty="0" err="1"/>
              <a:t>netCDF</a:t>
            </a:r>
            <a:r>
              <a:rPr lang="en-US" sz="1600" dirty="0"/>
              <a:t> Raster Layer tool</a:t>
            </a:r>
          </a:p>
          <a:p>
            <a:pPr lvl="1"/>
            <a:r>
              <a:rPr lang="en-US" sz="1600" dirty="0"/>
              <a:t>Make </a:t>
            </a:r>
            <a:r>
              <a:rPr lang="en-US" sz="1600" dirty="0" err="1"/>
              <a:t>netCDF</a:t>
            </a:r>
            <a:r>
              <a:rPr lang="en-US" sz="1600" dirty="0"/>
              <a:t> Feature Layer tool</a:t>
            </a:r>
          </a:p>
          <a:p>
            <a:pPr lvl="1"/>
            <a:r>
              <a:rPr lang="en-US" sz="1600" dirty="0"/>
              <a:t>Make </a:t>
            </a:r>
            <a:r>
              <a:rPr lang="en-US" sz="1600" dirty="0" err="1"/>
              <a:t>netCDF</a:t>
            </a:r>
            <a:r>
              <a:rPr lang="en-US" sz="1600" dirty="0"/>
              <a:t> Table View</a:t>
            </a:r>
          </a:p>
          <a:p>
            <a:r>
              <a:rPr lang="en-US" dirty="0"/>
              <a:t>Directly read HDF and GRIB as raster layer</a:t>
            </a:r>
          </a:p>
          <a:p>
            <a:endParaRPr lang="en-US" dirty="0"/>
          </a:p>
          <a:p>
            <a:r>
              <a:rPr lang="en-US" dirty="0"/>
              <a:t>Mosaic dataset for all gridded multidimensional data (MDMD)</a:t>
            </a:r>
          </a:p>
          <a:p>
            <a:pPr lvl="1"/>
            <a:r>
              <a:rPr lang="en-US" sz="1600" dirty="0"/>
              <a:t>Manage variables and dimensions</a:t>
            </a:r>
          </a:p>
          <a:p>
            <a:pPr lvl="1"/>
            <a:r>
              <a:rPr lang="en-US" sz="1600" dirty="0"/>
              <a:t>Aggregate from multiple files</a:t>
            </a:r>
          </a:p>
          <a:p>
            <a:pPr lvl="1"/>
            <a:r>
              <a:rPr lang="en-US" sz="1600" dirty="0"/>
              <a:t>On-the-fly scientific computation</a:t>
            </a:r>
          </a:p>
          <a:p>
            <a:pPr lvl="1"/>
            <a:r>
              <a:rPr lang="en-US" sz="1600" dirty="0"/>
              <a:t>Serving scientific data through portal and web</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55133" y="1828800"/>
            <a:ext cx="4228563" cy="20523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8262359"/>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6504751" y="1719170"/>
            <a:ext cx="8418513" cy="4546600"/>
          </a:xfrm>
          <a:prstGeom prst="rect">
            <a:avLst/>
          </a:prstGeom>
          <a:noFill/>
          <a:ln w="9525">
            <a:noFill/>
            <a:miter lim="800000"/>
            <a:headEnd/>
            <a:tailEnd/>
          </a:ln>
        </p:spPr>
        <p:txBody>
          <a:bodyPr lIns="91422" tIns="45712" rIns="91422" bIns="45712"/>
          <a:lstStyle/>
          <a:p>
            <a:pPr marL="60325" indent="-174625">
              <a:spcBef>
                <a:spcPct val="20000"/>
              </a:spcBef>
              <a:buClr>
                <a:srgbClr val="00B0F0"/>
              </a:buClr>
              <a:buSzPct val="80000"/>
              <a:buFontTx/>
              <a:buChar char="•"/>
              <a:defRPr/>
            </a:pPr>
            <a:endParaRPr lang="en-US" sz="2000" kern="0" dirty="0"/>
          </a:p>
        </p:txBody>
      </p:sp>
      <p:pic>
        <p:nvPicPr>
          <p:cNvPr id="6" name="Picture 5" descr="MultidimensionTool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30532" y="1804417"/>
            <a:ext cx="2403642" cy="1708839"/>
          </a:xfrm>
          <a:prstGeom prst="rect">
            <a:avLst/>
          </a:prstGeom>
          <a:effectLst>
            <a:softEdge rad="31750"/>
          </a:effectLst>
        </p:spPr>
      </p:pic>
      <p:sp>
        <p:nvSpPr>
          <p:cNvPr id="7" name="Title 1"/>
          <p:cNvSpPr txBox="1">
            <a:spLocks/>
          </p:cNvSpPr>
          <p:nvPr/>
        </p:nvSpPr>
        <p:spPr>
          <a:xfrm>
            <a:off x="2104870" y="994929"/>
            <a:ext cx="7772400" cy="484631"/>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endParaRPr lang="en-US" dirty="0"/>
          </a:p>
        </p:txBody>
      </p:sp>
      <p:grpSp>
        <p:nvGrpSpPr>
          <p:cNvPr id="2" name="Group 1"/>
          <p:cNvGrpSpPr/>
          <p:nvPr/>
        </p:nvGrpSpPr>
        <p:grpSpPr>
          <a:xfrm>
            <a:off x="1703505" y="1397551"/>
            <a:ext cx="8784992" cy="4868219"/>
            <a:chOff x="4515439" y="4399558"/>
            <a:chExt cx="4194735" cy="2458441"/>
          </a:xfrm>
        </p:grpSpPr>
        <p:pic>
          <p:nvPicPr>
            <p:cNvPr id="8" name="Picture 7" descr="HDFinArcGIS02.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15439" y="4399558"/>
              <a:ext cx="4194735" cy="2458441"/>
            </a:xfrm>
            <a:prstGeom prst="rect">
              <a:avLst/>
            </a:prstGeom>
            <a:noFill/>
            <a:ln w="9525">
              <a:noFill/>
              <a:miter lim="800000"/>
              <a:headEnd/>
              <a:tailEnd/>
            </a:ln>
            <a:effectLst>
              <a:softEdge rad="31750"/>
            </a:effectLst>
          </p:spPr>
        </p:pic>
        <p:pic>
          <p:nvPicPr>
            <p:cNvPr id="9" name="Picture 7"/>
            <p:cNvPicPr>
              <a:picLocks noChangeAspect="1" noChangeArrowheads="1"/>
            </p:cNvPicPr>
            <p:nvPr/>
          </p:nvPicPr>
          <p:blipFill>
            <a:blip r:embed="rId5" cstate="print"/>
            <a:srcRect/>
            <a:stretch>
              <a:fillRect/>
            </a:stretch>
          </p:blipFill>
          <p:spPr bwMode="auto">
            <a:xfrm>
              <a:off x="5277902" y="4399558"/>
              <a:ext cx="838135" cy="571502"/>
            </a:xfrm>
            <a:prstGeom prst="rect">
              <a:avLst/>
            </a:prstGeom>
            <a:noFill/>
            <a:ln w="28575">
              <a:solidFill>
                <a:srgbClr val="C00000"/>
              </a:solidFill>
              <a:round/>
              <a:headEnd/>
              <a:tailEnd/>
            </a:ln>
          </p:spPr>
        </p:pic>
      </p:grpSp>
      <p:sp>
        <p:nvSpPr>
          <p:cNvPr id="3" name="Title 2"/>
          <p:cNvSpPr>
            <a:spLocks noGrp="1"/>
          </p:cNvSpPr>
          <p:nvPr>
            <p:ph type="title"/>
          </p:nvPr>
        </p:nvSpPr>
        <p:spPr>
          <a:xfrm>
            <a:off x="914401" y="682625"/>
            <a:ext cx="10363200" cy="369332"/>
          </a:xfrm>
        </p:spPr>
        <p:txBody>
          <a:bodyPr/>
          <a:lstStyle/>
          <a:p>
            <a:pPr marL="60325" indent="-174625">
              <a:spcBef>
                <a:spcPct val="20000"/>
              </a:spcBef>
              <a:buClr>
                <a:srgbClr val="00B0F0"/>
              </a:buClr>
              <a:buFontTx/>
              <a:buChar char="•"/>
              <a:defRPr/>
            </a:pPr>
            <a:r>
              <a:rPr lang="en-US" kern="0" dirty="0"/>
              <a:t>Directly reads HDF and GRIB data as raster</a:t>
            </a:r>
          </a:p>
        </p:txBody>
      </p:sp>
      <p:sp>
        <p:nvSpPr>
          <p:cNvPr id="10" name="Content Placeholder 9"/>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2181788958"/>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85800" y="682625"/>
            <a:ext cx="10826496" cy="369332"/>
          </a:xfrm>
        </p:spPr>
        <p:txBody>
          <a:bodyPr/>
          <a:lstStyle/>
          <a:p>
            <a:r>
              <a:rPr lang="en-US" dirty="0"/>
              <a:t>Multidimensional Mosaic Datasets</a:t>
            </a:r>
          </a:p>
        </p:txBody>
      </p:sp>
      <p:sp>
        <p:nvSpPr>
          <p:cNvPr id="9" name="Text Placeholder 8"/>
          <p:cNvSpPr>
            <a:spLocks noGrp="1"/>
          </p:cNvSpPr>
          <p:nvPr>
            <p:ph type="body" sz="quarter" idx="16"/>
          </p:nvPr>
        </p:nvSpPr>
        <p:spPr>
          <a:xfrm>
            <a:off x="685800" y="1097309"/>
            <a:ext cx="10826496" cy="246221"/>
          </a:xfrm>
        </p:spPr>
        <p:txBody>
          <a:bodyPr/>
          <a:lstStyle/>
          <a:p>
            <a:r>
              <a:rPr lang="en-US" i="1" dirty="0">
                <a:solidFill>
                  <a:schemeClr val="bg2">
                    <a:lumMod val="40000"/>
                    <a:lumOff val="60000"/>
                  </a:schemeClr>
                </a:solidFill>
              </a:rPr>
              <a:t>Manage </a:t>
            </a:r>
            <a:r>
              <a:rPr lang="en-US" i="1" dirty="0" err="1">
                <a:solidFill>
                  <a:schemeClr val="bg2">
                    <a:lumMod val="40000"/>
                    <a:lumOff val="60000"/>
                  </a:schemeClr>
                </a:solidFill>
              </a:rPr>
              <a:t>netCDF</a:t>
            </a:r>
            <a:r>
              <a:rPr lang="en-US" i="1" dirty="0">
                <a:solidFill>
                  <a:schemeClr val="bg2">
                    <a:lumMod val="40000"/>
                    <a:lumOff val="60000"/>
                  </a:schemeClr>
                </a:solidFill>
              </a:rPr>
              <a:t>, GRIB, and </a:t>
            </a:r>
            <a:r>
              <a:rPr lang="en-US" i="1" dirty="0" smtClean="0">
                <a:solidFill>
                  <a:schemeClr val="bg2">
                    <a:lumMod val="40000"/>
                    <a:lumOff val="60000"/>
                  </a:schemeClr>
                </a:solidFill>
              </a:rPr>
              <a:t>HDF</a:t>
            </a:r>
            <a:endParaRPr lang="en-US" i="1" dirty="0">
              <a:solidFill>
                <a:schemeClr val="bg2">
                  <a:lumMod val="40000"/>
                  <a:lumOff val="60000"/>
                </a:schemeClr>
              </a:solidFill>
            </a:endParaRPr>
          </a:p>
        </p:txBody>
      </p:sp>
      <p:sp>
        <p:nvSpPr>
          <p:cNvPr id="11" name="Text Placeholder 10"/>
          <p:cNvSpPr>
            <a:spLocks noGrp="1"/>
          </p:cNvSpPr>
          <p:nvPr>
            <p:ph type="body" sz="quarter" idx="20"/>
          </p:nvPr>
        </p:nvSpPr>
        <p:spPr/>
        <p:txBody>
          <a:bodyPr/>
          <a:lstStyle/>
          <a:p>
            <a:endParaRPr lang="en-US"/>
          </a:p>
        </p:txBody>
      </p:sp>
      <p:sp>
        <p:nvSpPr>
          <p:cNvPr id="13" name="Content Placeholder 12"/>
          <p:cNvSpPr>
            <a:spLocks noGrp="1"/>
          </p:cNvSpPr>
          <p:nvPr>
            <p:ph sz="quarter" idx="18"/>
          </p:nvPr>
        </p:nvSpPr>
        <p:spPr>
          <a:xfrm>
            <a:off x="825057" y="1657117"/>
            <a:ext cx="10369296" cy="3429000"/>
          </a:xfrm>
        </p:spPr>
        <p:txBody>
          <a:bodyPr/>
          <a:lstStyle/>
          <a:p>
            <a:r>
              <a:rPr lang="en-US" dirty="0"/>
              <a:t>Created with </a:t>
            </a:r>
            <a:r>
              <a:rPr lang="en-US" dirty="0" err="1"/>
              <a:t>netCDF</a:t>
            </a:r>
            <a:r>
              <a:rPr lang="en-US" dirty="0"/>
              <a:t>, HDF &amp; GRIB raster types</a:t>
            </a:r>
          </a:p>
          <a:p>
            <a:pPr lvl="1"/>
            <a:r>
              <a:rPr lang="en-US" dirty="0"/>
              <a:t>Define variables when adding </a:t>
            </a:r>
            <a:r>
              <a:rPr lang="en-US" dirty="0" err="1"/>
              <a:t>Rasters</a:t>
            </a:r>
            <a:endParaRPr lang="en-US" dirty="0"/>
          </a:p>
          <a:p>
            <a:pPr lvl="1"/>
            <a:r>
              <a:rPr lang="en-US" dirty="0"/>
              <a:t>Each Row is a 2D Raster with variables and dimension values</a:t>
            </a:r>
          </a:p>
          <a:p>
            <a:r>
              <a:rPr lang="en-US" dirty="0"/>
              <a:t>Define On-the-fly processing</a:t>
            </a:r>
          </a:p>
          <a:p>
            <a:pPr lvl="1"/>
            <a:r>
              <a:rPr lang="en-US" dirty="0"/>
              <a:t>Unit conversion</a:t>
            </a:r>
          </a:p>
          <a:p>
            <a:pPr lvl="1"/>
            <a:r>
              <a:rPr lang="en-US" dirty="0"/>
              <a:t>Interpolate irregular gridded data</a:t>
            </a:r>
          </a:p>
          <a:p>
            <a:endParaRPr lang="en-US" dirty="0"/>
          </a:p>
        </p:txBody>
      </p:sp>
      <p:pic>
        <p:nvPicPr>
          <p:cNvPr id="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28666" y="2860753"/>
            <a:ext cx="4365687" cy="24353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p:cNvPicPr>
          <p:nvPr/>
        </p:nvPicPr>
        <p:blipFill>
          <a:blip r:embed="rId3"/>
          <a:stretch>
            <a:fillRect/>
          </a:stretch>
        </p:blipFill>
        <p:spPr>
          <a:xfrm>
            <a:off x="4368627" y="4977217"/>
            <a:ext cx="6248400" cy="1009650"/>
          </a:xfrm>
          <a:prstGeom prst="rect">
            <a:avLst/>
          </a:prstGeom>
        </p:spPr>
      </p:pic>
      <p:pic>
        <p:nvPicPr>
          <p:cNvPr id="12" name="Picture 11"/>
          <p:cNvPicPr/>
          <p:nvPr/>
        </p:nvPicPr>
        <p:blipFill rotWithShape="1">
          <a:blip r:embed="rId4" cstate="email">
            <a:extLst>
              <a:ext uri="{28A0092B-C50C-407E-A947-70E740481C1C}">
                <a14:useLocalDpi xmlns:a14="http://schemas.microsoft.com/office/drawing/2010/main"/>
              </a:ext>
            </a:extLst>
          </a:blip>
          <a:srcRect/>
          <a:stretch/>
        </p:blipFill>
        <p:spPr bwMode="auto">
          <a:xfrm>
            <a:off x="2780007" y="4726099"/>
            <a:ext cx="875079" cy="779965"/>
          </a:xfrm>
          <a:prstGeom prst="rect">
            <a:avLst/>
          </a:prstGeom>
          <a:ln>
            <a:noFill/>
          </a:ln>
          <a:effectLst/>
          <a:extLst>
            <a:ext uri="{53640926-AAD7-44D8-BBD7-CCE9431645EC}">
              <a14:shadowObscured xmlns:a14="http://schemas.microsoft.com/office/drawing/2010/main"/>
            </a:ext>
          </a:extLst>
        </p:spPr>
      </p:pic>
      <p:pic>
        <p:nvPicPr>
          <p:cNvPr id="15" name="Picture 1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66651" y="4085923"/>
            <a:ext cx="1005648" cy="795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Straight Arrow Connector 15"/>
          <p:cNvCxnSpPr/>
          <p:nvPr/>
        </p:nvCxnSpPr>
        <p:spPr>
          <a:xfrm flipV="1">
            <a:off x="4953975" y="4881600"/>
            <a:ext cx="0" cy="348714"/>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063827" y="3887003"/>
            <a:ext cx="1005648" cy="795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8" name="Straight Arrow Connector 17"/>
          <p:cNvCxnSpPr/>
          <p:nvPr/>
        </p:nvCxnSpPr>
        <p:spPr>
          <a:xfrm flipH="1" flipV="1">
            <a:off x="4744740" y="4448370"/>
            <a:ext cx="31865" cy="1057694"/>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p:cNvPicPr/>
          <p:nvPr/>
        </p:nvPicPr>
        <p:blipFill rotWithShape="1">
          <a:blip r:embed="rId4" cstate="email">
            <a:extLst>
              <a:ext uri="{28A0092B-C50C-407E-A947-70E740481C1C}">
                <a14:useLocalDpi xmlns:a14="http://schemas.microsoft.com/office/drawing/2010/main"/>
              </a:ext>
            </a:extLst>
          </a:blip>
          <a:srcRect/>
          <a:stretch/>
        </p:blipFill>
        <p:spPr bwMode="auto">
          <a:xfrm>
            <a:off x="2570458" y="5209553"/>
            <a:ext cx="875079" cy="779965"/>
          </a:xfrm>
          <a:prstGeom prst="rect">
            <a:avLst/>
          </a:prstGeom>
          <a:ln>
            <a:noFill/>
          </a:ln>
          <a:effectLst/>
          <a:extLst>
            <a:ext uri="{53640926-AAD7-44D8-BBD7-CCE9431645EC}">
              <a14:shadowObscured xmlns:a14="http://schemas.microsoft.com/office/drawing/2010/main"/>
            </a:ext>
          </a:extLst>
        </p:spPr>
      </p:pic>
      <p:pic>
        <p:nvPicPr>
          <p:cNvPr id="20" name="Picture 19"/>
          <p:cNvPicPr/>
          <p:nvPr/>
        </p:nvPicPr>
        <p:blipFill rotWithShape="1">
          <a:blip r:embed="rId4" cstate="email">
            <a:extLst>
              <a:ext uri="{28A0092B-C50C-407E-A947-70E740481C1C}">
                <a14:useLocalDpi xmlns:a14="http://schemas.microsoft.com/office/drawing/2010/main"/>
              </a:ext>
            </a:extLst>
          </a:blip>
          <a:srcRect/>
          <a:stretch/>
        </p:blipFill>
        <p:spPr bwMode="auto">
          <a:xfrm>
            <a:off x="3132433" y="5369179"/>
            <a:ext cx="875079" cy="779965"/>
          </a:xfrm>
          <a:prstGeom prst="rect">
            <a:avLst/>
          </a:prstGeom>
          <a:ln>
            <a:noFill/>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119886515"/>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20"/>
          </p:nvPr>
        </p:nvSpPr>
        <p:spPr/>
        <p:txBody>
          <a:bodyPr/>
          <a:lstStyle/>
          <a:p>
            <a:endParaRPr lang="en-US"/>
          </a:p>
        </p:txBody>
      </p:sp>
      <p:sp>
        <p:nvSpPr>
          <p:cNvPr id="7" name="Title 1"/>
          <p:cNvSpPr>
            <a:spLocks noGrp="1"/>
          </p:cNvSpPr>
          <p:nvPr>
            <p:ph type="title"/>
          </p:nvPr>
        </p:nvSpPr>
        <p:spPr>
          <a:xfrm>
            <a:off x="914401" y="682625"/>
            <a:ext cx="10363200" cy="369332"/>
          </a:xfrm>
        </p:spPr>
        <p:txBody>
          <a:bodyPr/>
          <a:lstStyle/>
          <a:p>
            <a:r>
              <a:rPr lang="en-US" dirty="0"/>
              <a:t>Multidimensional </a:t>
            </a:r>
            <a:r>
              <a:rPr lang="en-US" dirty="0" smtClean="0"/>
              <a:t>Mosaic </a:t>
            </a:r>
            <a:r>
              <a:rPr lang="en-US" dirty="0"/>
              <a:t>D</a:t>
            </a:r>
            <a:r>
              <a:rPr lang="en-US" dirty="0" smtClean="0"/>
              <a:t>ataset- </a:t>
            </a:r>
            <a:r>
              <a:rPr lang="en-US" dirty="0"/>
              <a:t>A</a:t>
            </a:r>
            <a:r>
              <a:rPr lang="en-US" dirty="0" smtClean="0"/>
              <a:t>ggregation</a:t>
            </a:r>
            <a:endParaRPr lang="en-US" dirty="0"/>
          </a:p>
        </p:txBody>
      </p:sp>
      <p:sp>
        <p:nvSpPr>
          <p:cNvPr id="10" name="Content Placeholder 2"/>
          <p:cNvSpPr>
            <a:spLocks noGrp="1"/>
          </p:cNvSpPr>
          <p:nvPr>
            <p:ph sz="quarter" idx="18"/>
          </p:nvPr>
        </p:nvSpPr>
        <p:spPr>
          <a:xfrm>
            <a:off x="999828" y="1830304"/>
            <a:ext cx="3146538" cy="3817258"/>
          </a:xfrm>
        </p:spPr>
        <p:txBody>
          <a:bodyPr/>
          <a:lstStyle/>
          <a:p>
            <a:r>
              <a:rPr lang="en-US" dirty="0" smtClean="0"/>
              <a:t>Add multiple variables</a:t>
            </a:r>
          </a:p>
          <a:p>
            <a:r>
              <a:rPr lang="en-US" dirty="0" smtClean="0"/>
              <a:t>Add from multiple files</a:t>
            </a:r>
          </a:p>
          <a:p>
            <a:r>
              <a:rPr lang="en-US" dirty="0" smtClean="0"/>
              <a:t>Normalize time dimension</a:t>
            </a:r>
          </a:p>
          <a:p>
            <a:r>
              <a:rPr lang="en-US" dirty="0" smtClean="0"/>
              <a:t>Normalize vertical dimensions</a:t>
            </a:r>
            <a:endParaRPr lang="en-US" dirty="0"/>
          </a:p>
        </p:txBody>
      </p:sp>
      <p:sp>
        <p:nvSpPr>
          <p:cNvPr id="12" name="Text Placeholder 3"/>
          <p:cNvSpPr>
            <a:spLocks noGrp="1"/>
          </p:cNvSpPr>
          <p:nvPr>
            <p:ph type="body" sz="quarter" idx="16"/>
          </p:nvPr>
        </p:nvSpPr>
        <p:spPr>
          <a:xfrm>
            <a:off x="914401" y="1097307"/>
            <a:ext cx="10363200" cy="492443"/>
          </a:xfrm>
        </p:spPr>
        <p:txBody>
          <a:bodyPr/>
          <a:lstStyle/>
          <a:p>
            <a:r>
              <a:rPr lang="en-US" i="1" dirty="0">
                <a:solidFill>
                  <a:schemeClr val="bg2">
                    <a:lumMod val="40000"/>
                    <a:lumOff val="60000"/>
                  </a:schemeClr>
                </a:solidFill>
              </a:rPr>
              <a:t>Aggregate data spatial, time and vertical </a:t>
            </a:r>
            <a:r>
              <a:rPr lang="en-US" i="1" dirty="0" smtClean="0">
                <a:solidFill>
                  <a:schemeClr val="bg2">
                    <a:lumMod val="40000"/>
                    <a:lumOff val="60000"/>
                  </a:schemeClr>
                </a:solidFill>
              </a:rPr>
              <a:t>dimension</a:t>
            </a:r>
            <a:endParaRPr lang="en-US" dirty="0"/>
          </a:p>
          <a:p>
            <a:endParaRPr lang="en-US" dirty="0"/>
          </a:p>
        </p:txBody>
      </p:sp>
      <p:grpSp>
        <p:nvGrpSpPr>
          <p:cNvPr id="13" name="Group 12"/>
          <p:cNvGrpSpPr/>
          <p:nvPr/>
        </p:nvGrpSpPr>
        <p:grpSpPr>
          <a:xfrm>
            <a:off x="4519667" y="1697451"/>
            <a:ext cx="7441424" cy="3950111"/>
            <a:chOff x="4519667" y="1697451"/>
            <a:chExt cx="7441424" cy="3950111"/>
          </a:xfrm>
        </p:grpSpPr>
        <p:sp>
          <p:nvSpPr>
            <p:cNvPr id="2" name="Rounded Rectangle 1"/>
            <p:cNvSpPr/>
            <p:nvPr/>
          </p:nvSpPr>
          <p:spPr bwMode="auto">
            <a:xfrm>
              <a:off x="4519667" y="1697451"/>
              <a:ext cx="7441424" cy="3950111"/>
            </a:xfrm>
            <a:prstGeom prst="roundRect">
              <a:avLst/>
            </a:prstGeom>
            <a:solidFill>
              <a:schemeClr val="tx1"/>
            </a:solidFill>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15" name="Picture 14" descr="C:\Users\kevi6890\Downloads\map_18_mosaic.png"/>
            <p:cNvPicPr/>
            <p:nvPr/>
          </p:nvPicPr>
          <p:blipFill>
            <a:blip r:embed="rId2" cstate="email">
              <a:extLst>
                <a:ext uri="{28A0092B-C50C-407E-A947-70E740481C1C}">
                  <a14:useLocalDpi xmlns:a14="http://schemas.microsoft.com/office/drawing/2010/main"/>
                </a:ext>
              </a:extLst>
            </a:blip>
            <a:srcRect/>
            <a:stretch>
              <a:fillRect/>
            </a:stretch>
          </p:blipFill>
          <p:spPr bwMode="auto">
            <a:xfrm>
              <a:off x="9286380" y="2138645"/>
              <a:ext cx="1673860" cy="1228725"/>
            </a:xfrm>
            <a:prstGeom prst="rect">
              <a:avLst/>
            </a:prstGeom>
            <a:noFill/>
            <a:ln>
              <a:noFill/>
            </a:ln>
          </p:spPr>
        </p:pic>
        <p:pic>
          <p:nvPicPr>
            <p:cNvPr id="16" name="Picture 15" descr="C:\Users\kevi6890\Downloads\map_18_mosaic.png"/>
            <p:cNvPicPr/>
            <p:nvPr/>
          </p:nvPicPr>
          <p:blipFill>
            <a:blip r:embed="rId2" cstate="email">
              <a:extLst>
                <a:ext uri="{28A0092B-C50C-407E-A947-70E740481C1C}">
                  <a14:useLocalDpi xmlns:a14="http://schemas.microsoft.com/office/drawing/2010/main"/>
                </a:ext>
              </a:extLst>
            </a:blip>
            <a:srcRect/>
            <a:stretch>
              <a:fillRect/>
            </a:stretch>
          </p:blipFill>
          <p:spPr bwMode="auto">
            <a:xfrm>
              <a:off x="9438780" y="2291045"/>
              <a:ext cx="1673860" cy="1228725"/>
            </a:xfrm>
            <a:prstGeom prst="rect">
              <a:avLst/>
            </a:prstGeom>
            <a:noFill/>
            <a:ln>
              <a:noFill/>
            </a:ln>
          </p:spPr>
        </p:pic>
        <p:pic>
          <p:nvPicPr>
            <p:cNvPr id="17" name="Picture 16" descr="C:\Users\kevi6890\Downloads\map_18_mosaic.png"/>
            <p:cNvPicPr/>
            <p:nvPr/>
          </p:nvPicPr>
          <p:blipFill>
            <a:blip r:embed="rId2" cstate="email">
              <a:extLst>
                <a:ext uri="{28A0092B-C50C-407E-A947-70E740481C1C}">
                  <a14:useLocalDpi xmlns:a14="http://schemas.microsoft.com/office/drawing/2010/main"/>
                </a:ext>
              </a:extLst>
            </a:blip>
            <a:srcRect/>
            <a:stretch>
              <a:fillRect/>
            </a:stretch>
          </p:blipFill>
          <p:spPr bwMode="auto">
            <a:xfrm>
              <a:off x="9591180" y="2443445"/>
              <a:ext cx="1673860" cy="1228725"/>
            </a:xfrm>
            <a:prstGeom prst="rect">
              <a:avLst/>
            </a:prstGeom>
            <a:noFill/>
            <a:ln>
              <a:noFill/>
            </a:ln>
          </p:spPr>
        </p:pic>
        <p:pic>
          <p:nvPicPr>
            <p:cNvPr id="18" name="Picture 17"/>
            <p:cNvPicPr/>
            <p:nvPr/>
          </p:nvPicPr>
          <p:blipFill rotWithShape="1">
            <a:blip r:embed="rId3" cstate="email">
              <a:extLst>
                <a:ext uri="{28A0092B-C50C-407E-A947-70E740481C1C}">
                  <a14:useLocalDpi xmlns:a14="http://schemas.microsoft.com/office/drawing/2010/main"/>
                </a:ext>
              </a:extLst>
            </a:blip>
            <a:srcRect/>
            <a:stretch/>
          </p:blipFill>
          <p:spPr bwMode="auto">
            <a:xfrm>
              <a:off x="7332959" y="2007133"/>
              <a:ext cx="872490" cy="779780"/>
            </a:xfrm>
            <a:prstGeom prst="rect">
              <a:avLst/>
            </a:prstGeom>
            <a:ln>
              <a:noFill/>
            </a:ln>
            <a:extLst>
              <a:ext uri="{53640926-AAD7-44D8-BBD7-CCE9431645EC}">
                <a14:shadowObscured xmlns:a14="http://schemas.microsoft.com/office/drawing/2010/main"/>
              </a:ext>
            </a:extLst>
          </p:spPr>
        </p:pic>
        <p:pic>
          <p:nvPicPr>
            <p:cNvPr id="19" name="Picture 18"/>
            <p:cNvPicPr/>
            <p:nvPr/>
          </p:nvPicPr>
          <p:blipFill rotWithShape="1">
            <a:blip r:embed="rId3" cstate="email">
              <a:extLst>
                <a:ext uri="{28A0092B-C50C-407E-A947-70E740481C1C}">
                  <a14:useLocalDpi xmlns:a14="http://schemas.microsoft.com/office/drawing/2010/main"/>
                </a:ext>
              </a:extLst>
            </a:blip>
            <a:srcRect/>
            <a:stretch/>
          </p:blipFill>
          <p:spPr bwMode="auto">
            <a:xfrm>
              <a:off x="4861105" y="4353791"/>
              <a:ext cx="872490" cy="779780"/>
            </a:xfrm>
            <a:prstGeom prst="rect">
              <a:avLst/>
            </a:prstGeom>
            <a:ln>
              <a:noFill/>
            </a:ln>
            <a:extLst>
              <a:ext uri="{53640926-AAD7-44D8-BBD7-CCE9431645EC}">
                <a14:shadowObscured xmlns:a14="http://schemas.microsoft.com/office/drawing/2010/main"/>
              </a:ext>
            </a:extLst>
          </p:spPr>
        </p:pic>
        <p:pic>
          <p:nvPicPr>
            <p:cNvPr id="20" name="Picture 19"/>
            <p:cNvPicPr/>
            <p:nvPr/>
          </p:nvPicPr>
          <p:blipFill rotWithShape="1">
            <a:blip r:embed="rId3" cstate="email">
              <a:extLst>
                <a:ext uri="{28A0092B-C50C-407E-A947-70E740481C1C}">
                  <a14:useLocalDpi xmlns:a14="http://schemas.microsoft.com/office/drawing/2010/main"/>
                </a:ext>
              </a:extLst>
            </a:blip>
            <a:srcRect/>
            <a:stretch/>
          </p:blipFill>
          <p:spPr bwMode="auto">
            <a:xfrm>
              <a:off x="7318783" y="4278565"/>
              <a:ext cx="872490" cy="779780"/>
            </a:xfrm>
            <a:prstGeom prst="rect">
              <a:avLst/>
            </a:prstGeom>
            <a:ln>
              <a:noFill/>
            </a:ln>
            <a:extLst>
              <a:ext uri="{53640926-AAD7-44D8-BBD7-CCE9431645EC}">
                <a14:shadowObscured xmlns:a14="http://schemas.microsoft.com/office/drawing/2010/main"/>
              </a:ext>
            </a:extLst>
          </p:spPr>
        </p:pic>
        <p:pic>
          <p:nvPicPr>
            <p:cNvPr id="21" name="Picture 20" descr="C:\Users\kevi6890\AppData\Local\Temp\SNAGHTML3f1732af.PNG"/>
            <p:cNvPicPr/>
            <p:nvPr/>
          </p:nvPicPr>
          <p:blipFill>
            <a:blip r:embed="rId4">
              <a:extLst>
                <a:ext uri="{28A0092B-C50C-407E-A947-70E740481C1C}">
                  <a14:useLocalDpi xmlns:a14="http://schemas.microsoft.com/office/drawing/2010/main"/>
                </a:ext>
              </a:extLst>
            </a:blip>
            <a:srcRect/>
            <a:stretch>
              <a:fillRect/>
            </a:stretch>
          </p:blipFill>
          <p:spPr bwMode="auto">
            <a:xfrm>
              <a:off x="5626010" y="3529564"/>
              <a:ext cx="962660" cy="664845"/>
            </a:xfrm>
            <a:prstGeom prst="rect">
              <a:avLst/>
            </a:prstGeom>
            <a:noFill/>
            <a:ln>
              <a:noFill/>
            </a:ln>
          </p:spPr>
        </p:pic>
        <p:pic>
          <p:nvPicPr>
            <p:cNvPr id="22" name="Picture 21" descr="C:\Users\kevi6890\AppData\Local\Temp\SNAGHTML3f1711f5.PNG"/>
            <p:cNvPicPr/>
            <p:nvPr/>
          </p:nvPicPr>
          <p:blipFill>
            <a:blip r:embed="rId5">
              <a:extLst>
                <a:ext uri="{28A0092B-C50C-407E-A947-70E740481C1C}">
                  <a14:useLocalDpi xmlns:a14="http://schemas.microsoft.com/office/drawing/2010/main"/>
                </a:ext>
              </a:extLst>
            </a:blip>
            <a:srcRect/>
            <a:stretch>
              <a:fillRect/>
            </a:stretch>
          </p:blipFill>
          <p:spPr bwMode="auto">
            <a:xfrm>
              <a:off x="6326688" y="2925679"/>
              <a:ext cx="983615" cy="619125"/>
            </a:xfrm>
            <a:prstGeom prst="rect">
              <a:avLst/>
            </a:prstGeom>
            <a:noFill/>
            <a:ln>
              <a:noFill/>
            </a:ln>
          </p:spPr>
        </p:pic>
        <p:pic>
          <p:nvPicPr>
            <p:cNvPr id="23" name="Picture 22" descr="C:\Users\kevi6890\AppData\Local\Temp\SNAGHTML3f1749c7.PNG"/>
            <p:cNvPicPr/>
            <p:nvPr/>
          </p:nvPicPr>
          <p:blipFill>
            <a:blip r:embed="rId6">
              <a:extLst>
                <a:ext uri="{28A0092B-C50C-407E-A947-70E740481C1C}">
                  <a14:useLocalDpi xmlns:a14="http://schemas.microsoft.com/office/drawing/2010/main"/>
                </a:ext>
              </a:extLst>
            </a:blip>
            <a:srcRect/>
            <a:stretch>
              <a:fillRect/>
            </a:stretch>
          </p:blipFill>
          <p:spPr bwMode="auto">
            <a:xfrm>
              <a:off x="6326687" y="3453364"/>
              <a:ext cx="1115060" cy="741045"/>
            </a:xfrm>
            <a:prstGeom prst="rect">
              <a:avLst/>
            </a:prstGeom>
            <a:noFill/>
            <a:ln>
              <a:noFill/>
            </a:ln>
          </p:spPr>
        </p:pic>
        <p:pic>
          <p:nvPicPr>
            <p:cNvPr id="24" name="Picture 23" descr="C:\Users\kevi6890\AppData\Local\Temp\SNAGHTML3f16f0de.PNG"/>
            <p:cNvPicPr/>
            <p:nvPr/>
          </p:nvPicPr>
          <p:blipFill>
            <a:blip r:embed="rId7">
              <a:extLst>
                <a:ext uri="{28A0092B-C50C-407E-A947-70E740481C1C}">
                  <a14:useLocalDpi xmlns:a14="http://schemas.microsoft.com/office/drawing/2010/main"/>
                </a:ext>
              </a:extLst>
            </a:blip>
            <a:srcRect/>
            <a:stretch>
              <a:fillRect/>
            </a:stretch>
          </p:blipFill>
          <p:spPr bwMode="auto">
            <a:xfrm>
              <a:off x="5590994" y="2925679"/>
              <a:ext cx="1004570" cy="695325"/>
            </a:xfrm>
            <a:prstGeom prst="rect">
              <a:avLst/>
            </a:prstGeom>
            <a:noFill/>
            <a:ln>
              <a:noFill/>
            </a:ln>
          </p:spPr>
        </p:pic>
        <p:pic>
          <p:nvPicPr>
            <p:cNvPr id="26" name="Picture 25" descr="C:\Users\kevi6890\Downloads\map_18_mosaic.png"/>
            <p:cNvPicPr/>
            <p:nvPr/>
          </p:nvPicPr>
          <p:blipFill>
            <a:blip r:embed="rId2" cstate="email">
              <a:extLst>
                <a:ext uri="{28A0092B-C50C-407E-A947-70E740481C1C}">
                  <a14:useLocalDpi xmlns:a14="http://schemas.microsoft.com/office/drawing/2010/main"/>
                </a:ext>
              </a:extLst>
            </a:blip>
            <a:srcRect/>
            <a:stretch>
              <a:fillRect/>
            </a:stretch>
          </p:blipFill>
          <p:spPr bwMode="auto">
            <a:xfrm>
              <a:off x="9743850" y="2652757"/>
              <a:ext cx="1673860" cy="1228725"/>
            </a:xfrm>
            <a:prstGeom prst="rect">
              <a:avLst/>
            </a:prstGeom>
            <a:noFill/>
            <a:ln>
              <a:noFill/>
            </a:ln>
          </p:spPr>
        </p:pic>
        <p:pic>
          <p:nvPicPr>
            <p:cNvPr id="27" name="Picture 26" descr="C:\Users\kevi6890\Downloads\map_18_mosaic.png"/>
            <p:cNvPicPr/>
            <p:nvPr/>
          </p:nvPicPr>
          <p:blipFill>
            <a:blip r:embed="rId2" cstate="email">
              <a:extLst>
                <a:ext uri="{28A0092B-C50C-407E-A947-70E740481C1C}">
                  <a14:useLocalDpi xmlns:a14="http://schemas.microsoft.com/office/drawing/2010/main"/>
                </a:ext>
              </a:extLst>
            </a:blip>
            <a:srcRect/>
            <a:stretch>
              <a:fillRect/>
            </a:stretch>
          </p:blipFill>
          <p:spPr bwMode="auto">
            <a:xfrm>
              <a:off x="9896250" y="2805157"/>
              <a:ext cx="1673860" cy="1228725"/>
            </a:xfrm>
            <a:prstGeom prst="rect">
              <a:avLst/>
            </a:prstGeom>
            <a:noFill/>
            <a:ln>
              <a:noFill/>
            </a:ln>
          </p:spPr>
        </p:pic>
        <p:pic>
          <p:nvPicPr>
            <p:cNvPr id="28" name="Picture 27" descr="C:\Users\kevi6890\Downloads\map_18_mosaic.png"/>
            <p:cNvPicPr/>
            <p:nvPr/>
          </p:nvPicPr>
          <p:blipFill>
            <a:blip r:embed="rId2" cstate="email">
              <a:extLst>
                <a:ext uri="{28A0092B-C50C-407E-A947-70E740481C1C}">
                  <a14:useLocalDpi xmlns:a14="http://schemas.microsoft.com/office/drawing/2010/main"/>
                </a:ext>
              </a:extLst>
            </a:blip>
            <a:srcRect/>
            <a:stretch>
              <a:fillRect/>
            </a:stretch>
          </p:blipFill>
          <p:spPr bwMode="auto">
            <a:xfrm>
              <a:off x="10048650" y="2957557"/>
              <a:ext cx="1673860" cy="1228725"/>
            </a:xfrm>
            <a:prstGeom prst="rect">
              <a:avLst/>
            </a:prstGeom>
            <a:noFill/>
            <a:ln>
              <a:noFill/>
            </a:ln>
          </p:spPr>
        </p:pic>
        <p:pic>
          <p:nvPicPr>
            <p:cNvPr id="29" name="Picture 28"/>
            <p:cNvPicPr/>
            <p:nvPr/>
          </p:nvPicPr>
          <p:blipFill rotWithShape="1">
            <a:blip r:embed="rId3" cstate="email">
              <a:extLst>
                <a:ext uri="{28A0092B-C50C-407E-A947-70E740481C1C}">
                  <a14:useLocalDpi xmlns:a14="http://schemas.microsoft.com/office/drawing/2010/main"/>
                </a:ext>
              </a:extLst>
            </a:blip>
            <a:srcRect/>
            <a:stretch/>
          </p:blipFill>
          <p:spPr bwMode="auto">
            <a:xfrm>
              <a:off x="4784905" y="1938761"/>
              <a:ext cx="872490" cy="779780"/>
            </a:xfrm>
            <a:prstGeom prst="rect">
              <a:avLst/>
            </a:prstGeom>
            <a:ln>
              <a:noFill/>
            </a:ln>
            <a:extLst>
              <a:ext uri="{53640926-AAD7-44D8-BBD7-CCE9431645EC}">
                <a14:shadowObscured xmlns:a14="http://schemas.microsoft.com/office/drawing/2010/main"/>
              </a:ext>
            </a:extLst>
          </p:spPr>
        </p:pic>
        <p:cxnSp>
          <p:nvCxnSpPr>
            <p:cNvPr id="30" name="Straight Arrow Connector 29"/>
            <p:cNvCxnSpPr/>
            <p:nvPr/>
          </p:nvCxnSpPr>
          <p:spPr>
            <a:xfrm>
              <a:off x="5321392" y="2847474"/>
              <a:ext cx="304618" cy="304800"/>
            </a:xfrm>
            <a:prstGeom prst="straightConnector1">
              <a:avLst/>
            </a:prstGeom>
            <a:ln>
              <a:headEnd/>
              <a:tailEnd type="triangle" w="med" len="med"/>
            </a:ln>
            <a:extLst/>
          </p:spPr>
          <p:style>
            <a:lnRef idx="3">
              <a:schemeClr val="accent4"/>
            </a:lnRef>
            <a:fillRef idx="0">
              <a:schemeClr val="accent4"/>
            </a:fillRef>
            <a:effectRef idx="2">
              <a:schemeClr val="accent4"/>
            </a:effectRef>
            <a:fontRef idx="minor">
              <a:schemeClr val="tx1"/>
            </a:fontRef>
          </p:style>
        </p:cxnSp>
        <p:cxnSp>
          <p:nvCxnSpPr>
            <p:cNvPr id="31" name="Straight Arrow Connector 30"/>
            <p:cNvCxnSpPr/>
            <p:nvPr/>
          </p:nvCxnSpPr>
          <p:spPr>
            <a:xfrm flipV="1">
              <a:off x="5297350" y="4004631"/>
              <a:ext cx="360045" cy="263525"/>
            </a:xfrm>
            <a:prstGeom prst="straightConnector1">
              <a:avLst/>
            </a:prstGeom>
            <a:ln>
              <a:headEnd/>
              <a:tailEnd type="triangle" w="med" len="med"/>
            </a:ln>
            <a:extLst/>
          </p:spPr>
          <p:style>
            <a:lnRef idx="3">
              <a:schemeClr val="accent4"/>
            </a:lnRef>
            <a:fillRef idx="0">
              <a:schemeClr val="accent4"/>
            </a:fillRef>
            <a:effectRef idx="2">
              <a:schemeClr val="accent4"/>
            </a:effectRef>
            <a:fontRef idx="minor">
              <a:schemeClr val="tx1"/>
            </a:fontRef>
          </p:style>
        </p:cxnSp>
        <p:cxnSp>
          <p:nvCxnSpPr>
            <p:cNvPr id="32" name="Straight Arrow Connector 31"/>
            <p:cNvCxnSpPr/>
            <p:nvPr/>
          </p:nvCxnSpPr>
          <p:spPr>
            <a:xfrm flipH="1">
              <a:off x="7284633" y="2844827"/>
              <a:ext cx="289470" cy="304800"/>
            </a:xfrm>
            <a:prstGeom prst="straightConnector1">
              <a:avLst/>
            </a:prstGeom>
            <a:ln>
              <a:headEnd/>
              <a:tailEnd type="triangle" w="med" len="med"/>
            </a:ln>
            <a:extLst/>
          </p:spPr>
          <p:style>
            <a:lnRef idx="3">
              <a:schemeClr val="accent4"/>
            </a:lnRef>
            <a:fillRef idx="0">
              <a:schemeClr val="accent4"/>
            </a:fillRef>
            <a:effectRef idx="2">
              <a:schemeClr val="accent4"/>
            </a:effectRef>
            <a:fontRef idx="minor">
              <a:schemeClr val="tx1"/>
            </a:fontRef>
          </p:style>
        </p:cxnSp>
        <p:cxnSp>
          <p:nvCxnSpPr>
            <p:cNvPr id="33" name="Straight Arrow Connector 32"/>
            <p:cNvCxnSpPr/>
            <p:nvPr/>
          </p:nvCxnSpPr>
          <p:spPr>
            <a:xfrm flipH="1" flipV="1">
              <a:off x="7332959" y="4008873"/>
              <a:ext cx="407442" cy="236900"/>
            </a:xfrm>
            <a:prstGeom prst="straightConnector1">
              <a:avLst/>
            </a:prstGeom>
            <a:ln>
              <a:headEnd/>
              <a:tailEnd type="triangle" w="med" len="med"/>
            </a:ln>
            <a:extLst/>
          </p:spPr>
          <p:style>
            <a:lnRef idx="3">
              <a:schemeClr val="accent4"/>
            </a:lnRef>
            <a:fillRef idx="0">
              <a:schemeClr val="accent4"/>
            </a:fillRef>
            <a:effectRef idx="2">
              <a:schemeClr val="accent4"/>
            </a:effectRef>
            <a:fontRef idx="minor">
              <a:schemeClr val="tx1"/>
            </a:fontRef>
          </p:style>
        </p:cxnSp>
        <p:pic>
          <p:nvPicPr>
            <p:cNvPr id="34" name="Picture 33" descr="database_org.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180020" y="3106191"/>
              <a:ext cx="649980" cy="786478"/>
            </a:xfrm>
            <a:prstGeom prst="rect">
              <a:avLst/>
            </a:prstGeom>
            <a:noFill/>
          </p:spPr>
        </p:pic>
        <p:pic>
          <p:nvPicPr>
            <p:cNvPr id="35" name="Picture 34" descr="GeodatabaseMosaicDataset32.png"/>
            <p:cNvPicPr>
              <a:picLocks noChangeAspect="1"/>
            </p:cNvPicPr>
            <p:nvPr/>
          </p:nvPicPr>
          <p:blipFill>
            <a:blip r:embed="rId9" cstate="screen"/>
            <a:stretch>
              <a:fillRect/>
            </a:stretch>
          </p:blipFill>
          <p:spPr>
            <a:xfrm>
              <a:off x="8171207" y="3180179"/>
              <a:ext cx="684097" cy="632081"/>
            </a:xfrm>
            <a:prstGeom prst="rect">
              <a:avLst/>
            </a:prstGeom>
          </p:spPr>
        </p:pic>
        <p:cxnSp>
          <p:nvCxnSpPr>
            <p:cNvPr id="37" name="Straight Arrow Connector 36"/>
            <p:cNvCxnSpPr>
              <a:endCxn id="34" idx="1"/>
            </p:cNvCxnSpPr>
            <p:nvPr/>
          </p:nvCxnSpPr>
          <p:spPr>
            <a:xfrm>
              <a:off x="7419518" y="3496219"/>
              <a:ext cx="760502" cy="3211"/>
            </a:xfrm>
            <a:prstGeom prst="straightConnector1">
              <a:avLst/>
            </a:prstGeom>
            <a:ln>
              <a:headEnd/>
              <a:tailEnd type="triangle" w="med" len="med"/>
            </a:ln>
            <a:extLst/>
          </p:spPr>
          <p:style>
            <a:lnRef idx="3">
              <a:schemeClr val="accent4"/>
            </a:lnRef>
            <a:fillRef idx="0">
              <a:schemeClr val="accent4"/>
            </a:fillRef>
            <a:effectRef idx="2">
              <a:schemeClr val="accent4"/>
            </a:effectRef>
            <a:fontRef idx="minor">
              <a:schemeClr val="tx1"/>
            </a:fontRef>
          </p:style>
        </p:cxnSp>
        <p:cxnSp>
          <p:nvCxnSpPr>
            <p:cNvPr id="38" name="Straight Arrow Connector 37"/>
            <p:cNvCxnSpPr/>
            <p:nvPr/>
          </p:nvCxnSpPr>
          <p:spPr>
            <a:xfrm>
              <a:off x="8883394" y="3512656"/>
              <a:ext cx="493267" cy="7114"/>
            </a:xfrm>
            <a:prstGeom prst="straightConnector1">
              <a:avLst/>
            </a:prstGeom>
            <a:ln>
              <a:headEnd/>
              <a:tailEnd type="triangle" w="med" len="med"/>
            </a:ln>
            <a:extLst/>
          </p:spPr>
          <p:style>
            <a:lnRef idx="3">
              <a:schemeClr val="accent4"/>
            </a:lnRef>
            <a:fillRef idx="0">
              <a:schemeClr val="accent4"/>
            </a:fillRef>
            <a:effectRef idx="2">
              <a:schemeClr val="accent4"/>
            </a:effectRef>
            <a:fontRef idx="minor">
              <a:schemeClr val="tx1"/>
            </a:fontRef>
          </p:style>
        </p:cxnSp>
      </p:grpSp>
    </p:spTree>
    <p:extLst>
      <p:ext uri="{BB962C8B-B14F-4D97-AF65-F5344CB8AC3E}">
        <p14:creationId xmlns:p14="http://schemas.microsoft.com/office/powerpoint/2010/main" val="349165966"/>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20"/>
          </p:nvPr>
        </p:nvSpPr>
        <p:spPr/>
        <p:txBody>
          <a:bodyPr/>
          <a:lstStyle/>
          <a:p>
            <a:endParaRPr lang="en-US"/>
          </a:p>
        </p:txBody>
      </p:sp>
      <p:sp>
        <p:nvSpPr>
          <p:cNvPr id="37" name="Title 1"/>
          <p:cNvSpPr>
            <a:spLocks noGrp="1"/>
          </p:cNvSpPr>
          <p:nvPr>
            <p:ph type="title"/>
          </p:nvPr>
        </p:nvSpPr>
        <p:spPr>
          <a:xfrm>
            <a:off x="685800" y="682625"/>
            <a:ext cx="10826496" cy="369332"/>
          </a:xfrm>
        </p:spPr>
        <p:txBody>
          <a:bodyPr/>
          <a:lstStyle/>
          <a:p>
            <a:pPr lvl="0"/>
            <a:r>
              <a:rPr lang="en-US" dirty="0" smtClean="0"/>
              <a:t>Multidimensional Data - Visualization</a:t>
            </a:r>
            <a:endParaRPr lang="en-US" dirty="0"/>
          </a:p>
        </p:txBody>
      </p:sp>
      <p:sp>
        <p:nvSpPr>
          <p:cNvPr id="38" name="Content Placeholder 2"/>
          <p:cNvSpPr>
            <a:spLocks noGrp="1"/>
          </p:cNvSpPr>
          <p:nvPr>
            <p:ph sz="quarter" idx="4294967295"/>
          </p:nvPr>
        </p:nvSpPr>
        <p:spPr>
          <a:xfrm>
            <a:off x="914401" y="1438300"/>
            <a:ext cx="10363200" cy="4924399"/>
          </a:xfrm>
          <a:prstGeom prst="rect">
            <a:avLst/>
          </a:prstGeom>
        </p:spPr>
        <p:txBody>
          <a:bodyPr/>
          <a:lstStyle/>
          <a:p>
            <a:pPr lvl="0"/>
            <a:r>
              <a:rPr lang="en-US" dirty="0" smtClean="0"/>
              <a:t>Query by dimension and variable</a:t>
            </a:r>
          </a:p>
          <a:p>
            <a:pPr lvl="0"/>
            <a:endParaRPr lang="en-US" dirty="0" smtClean="0"/>
          </a:p>
          <a:p>
            <a:pPr lvl="0"/>
            <a:r>
              <a:rPr lang="en-US" dirty="0" smtClean="0"/>
              <a:t>Temporal display using Time slider</a:t>
            </a:r>
          </a:p>
          <a:p>
            <a:pPr lvl="0"/>
            <a:r>
              <a:rPr lang="en-US" dirty="0" smtClean="0"/>
              <a:t>Visualizing vertical dimension with Range slider</a:t>
            </a:r>
          </a:p>
          <a:p>
            <a:pPr lvl="1"/>
            <a:r>
              <a:rPr lang="en-US" dirty="0" smtClean="0"/>
              <a:t>ArcMap: esriurl.com/dimension</a:t>
            </a:r>
          </a:p>
          <a:p>
            <a:pPr lvl="0"/>
            <a:endParaRPr lang="en-US" dirty="0" smtClean="0"/>
          </a:p>
          <a:p>
            <a:pPr lvl="0"/>
            <a:r>
              <a:rPr lang="en-US" dirty="0" smtClean="0"/>
              <a:t>Visualize wind and current using vector symbols</a:t>
            </a:r>
          </a:p>
          <a:p>
            <a:pPr lvl="1"/>
            <a:r>
              <a:rPr lang="en-US" dirty="0" smtClean="0"/>
              <a:t>Arrows, Wind barbs, …</a:t>
            </a:r>
          </a:p>
          <a:p>
            <a:pPr lvl="1"/>
            <a:r>
              <a:rPr lang="en-US" dirty="0" smtClean="0"/>
              <a:t>Configurable sampling</a:t>
            </a:r>
          </a:p>
          <a:p>
            <a:endParaRPr lang="en-US" dirty="0"/>
          </a:p>
        </p:txBody>
      </p:sp>
      <p:sp>
        <p:nvSpPr>
          <p:cNvPr id="41" name="TextBox 40"/>
          <p:cNvSpPr txBox="1"/>
          <p:nvPr/>
        </p:nvSpPr>
        <p:spPr>
          <a:xfrm>
            <a:off x="8991600" y="5194300"/>
            <a:ext cx="914400" cy="914400"/>
          </a:xfrm>
          <a:prstGeom prst="rect">
            <a:avLst/>
          </a:prstGeom>
          <a:noFill/>
          <a:effectLst/>
        </p:spPr>
        <p:txBody>
          <a:bodyPr wrap="none" lIns="0" tIns="0" rIns="0" bIns="0" rtlCol="0">
            <a:noAutofit/>
          </a:bodyPr>
          <a:lstStyle/>
          <a:p>
            <a:pPr algn="l" eaLnBrk="0" hangingPunct="0">
              <a:lnSpc>
                <a:spcPts val="1800"/>
              </a:lnSpc>
            </a:pPr>
            <a:endParaRPr lang="en-US" sz="1400" b="1" dirty="0" smtClean="0">
              <a:ea typeface="+mn-ea"/>
              <a:cs typeface="+mn-cs"/>
            </a:endParaRPr>
          </a:p>
        </p:txBody>
      </p:sp>
    </p:spTree>
    <p:extLst>
      <p:ext uri="{BB962C8B-B14F-4D97-AF65-F5344CB8AC3E}">
        <p14:creationId xmlns:p14="http://schemas.microsoft.com/office/powerpoint/2010/main" val="3587821415"/>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20"/>
          </p:nvPr>
        </p:nvSpPr>
        <p:spPr/>
        <p:txBody>
          <a:bodyPr/>
          <a:lstStyle/>
          <a:p>
            <a:endParaRPr lang="en-US"/>
          </a:p>
        </p:txBody>
      </p:sp>
      <p:pic>
        <p:nvPicPr>
          <p:cNvPr id="4" name="nco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966756" y="1343530"/>
            <a:ext cx="5545540" cy="2928776"/>
          </a:xfrm>
          <a:prstGeom prst="rect">
            <a:avLst/>
          </a:prstGeom>
          <a:noFill/>
        </p:spPr>
      </p:pic>
      <p:sp>
        <p:nvSpPr>
          <p:cNvPr id="5" name="Title 1"/>
          <p:cNvSpPr>
            <a:spLocks noGrp="1"/>
          </p:cNvSpPr>
          <p:nvPr>
            <p:ph type="title"/>
          </p:nvPr>
        </p:nvSpPr>
        <p:spPr>
          <a:xfrm>
            <a:off x="685800" y="682625"/>
            <a:ext cx="10826496" cy="369332"/>
          </a:xfrm>
        </p:spPr>
        <p:txBody>
          <a:bodyPr/>
          <a:lstStyle/>
          <a:p>
            <a:r>
              <a:rPr lang="en-US" dirty="0" smtClean="0"/>
              <a:t>Web Viewer: Vertical Dimension Slider and Vector Symbol</a:t>
            </a:r>
            <a:endParaRPr lang="en-US" dirty="0"/>
          </a:p>
        </p:txBody>
      </p:sp>
      <p:sp>
        <p:nvSpPr>
          <p:cNvPr id="6" name="Text Placeholder 3"/>
          <p:cNvSpPr>
            <a:spLocks noGrp="1"/>
          </p:cNvSpPr>
          <p:nvPr>
            <p:ph type="body" sz="quarter" idx="16"/>
          </p:nvPr>
        </p:nvSpPr>
        <p:spPr>
          <a:xfrm>
            <a:off x="685800" y="1097309"/>
            <a:ext cx="10826496" cy="246221"/>
          </a:xfrm>
        </p:spPr>
        <p:txBody>
          <a:bodyPr/>
          <a:lstStyle/>
          <a:p>
            <a:endParaRPr lang="en-US"/>
          </a:p>
        </p:txBody>
      </p:sp>
      <p:pic>
        <p:nvPicPr>
          <p:cNvPr id="7" name="arrows">
            <a:hlinkClick r:id="" action="ppaction://media"/>
          </p:cNvPr>
          <p:cNvPicPr>
            <a:picLocks noGrp="1" noChangeAspect="1"/>
          </p:cNvPicPr>
          <p:nvPr>
            <p:ph sz="quarter" idx="18"/>
            <a:videoFile r:link="rId4"/>
            <p:extLst>
              <p:ext uri="{DAA4B4D4-6D71-4841-9C94-3DE7FCFB9230}">
                <p14:media xmlns:p14="http://schemas.microsoft.com/office/powerpoint/2010/main" r:embed="rId3"/>
              </p:ext>
            </p:extLst>
          </p:nvPr>
        </p:nvPicPr>
        <p:blipFill>
          <a:blip r:embed="rId8"/>
          <a:stretch>
            <a:fillRect/>
          </a:stretch>
        </p:blipFill>
        <p:spPr>
          <a:xfrm>
            <a:off x="485804" y="2872549"/>
            <a:ext cx="6080941" cy="3420529"/>
          </a:xfrm>
        </p:spPr>
      </p:pic>
    </p:spTree>
    <p:extLst>
      <p:ext uri="{BB962C8B-B14F-4D97-AF65-F5344CB8AC3E}">
        <p14:creationId xmlns:p14="http://schemas.microsoft.com/office/powerpoint/2010/main" val="314660985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371" fill="hold"/>
                                        <p:tgtEl>
                                          <p:spTgt spid="7"/>
                                        </p:tgtEl>
                                      </p:cBhvr>
                                    </p:cmd>
                                  </p:childTnLst>
                                </p:cTn>
                              </p:par>
                            </p:childTnLst>
                          </p:cTn>
                        </p:par>
                        <p:par>
                          <p:cTn id="7" fill="hold">
                            <p:stCondLst>
                              <p:cond delay="15371"/>
                            </p:stCondLst>
                            <p:childTnLst>
                              <p:par>
                                <p:cTn id="8" presetID="1" presetClass="mediacall" presetSubtype="0" fill="hold" nodeType="afterEffect">
                                  <p:stCondLst>
                                    <p:cond delay="0"/>
                                  </p:stCondLst>
                                  <p:childTnLst>
                                    <p:cmd type="call" cmd="playFrom(0.0)">
                                      <p:cBhvr>
                                        <p:cTn id="9" dur="553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
                                        </p:tgtEl>
                                      </p:cBhvr>
                                    </p:cmd>
                                  </p:childTnLst>
                                </p:cTn>
                              </p:par>
                            </p:childTnLst>
                          </p:cTn>
                        </p:par>
                      </p:childTnLst>
                    </p:cTn>
                  </p:par>
                </p:childTnLst>
              </p:cTn>
              <p:nextCondLst>
                <p:cond evt="onClick" delay="0">
                  <p:tgtEl>
                    <p:spTgt spid="4"/>
                  </p:tgtEl>
                </p:cond>
              </p:nextCondLst>
            </p:seq>
            <p:video>
              <p:cMediaNode vol="80000">
                <p:cTn id="20" fill="hold" display="0">
                  <p:stCondLst>
                    <p:cond delay="indefinite"/>
                  </p:stCondLst>
                </p:cTn>
                <p:tgtEl>
                  <p:spTgt spid="7"/>
                </p:tgtEl>
              </p:cMediaNode>
            </p:video>
            <p:video>
              <p:cMediaNode vol="80000">
                <p:cTn id="21"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914401" y="1097307"/>
            <a:ext cx="10363200" cy="492443"/>
          </a:xfrm>
        </p:spPr>
        <p:txBody>
          <a:bodyPr/>
          <a:lstStyle/>
          <a:p>
            <a:r>
              <a:rPr lang="en-US" dirty="0"/>
              <a:t>https://desktop.arcgis.com/en/desktop/latest/manage-data/raster-and-images/drawing-raster-data-using-vector-symbols.htm</a:t>
            </a:r>
          </a:p>
        </p:txBody>
      </p:sp>
      <p:sp>
        <p:nvSpPr>
          <p:cNvPr id="3" name="Content Placeholder 2"/>
          <p:cNvSpPr>
            <a:spLocks noGrp="1"/>
          </p:cNvSpPr>
          <p:nvPr>
            <p:ph sz="quarter" idx="12"/>
          </p:nvPr>
        </p:nvSpPr>
        <p:spPr>
          <a:prstGeom prst="rect">
            <a:avLst/>
          </a:prstGeom>
        </p:spPr>
        <p:txBody>
          <a:bodyPr>
            <a:normAutofit fontScale="92500" lnSpcReduction="20000"/>
          </a:bodyPr>
          <a:lstStyle/>
          <a:p>
            <a:pPr>
              <a:buClr>
                <a:srgbClr val="00B0F0"/>
              </a:buClr>
              <a:buFont typeface="Arial" panose="020B0604020202020204" pitchFamily="34" charset="0"/>
              <a:buChar char="•"/>
            </a:pPr>
            <a:r>
              <a:rPr lang="en-US" b="0" dirty="0"/>
              <a:t>New Vector Field renderer for raster </a:t>
            </a:r>
          </a:p>
          <a:p>
            <a:pPr lvl="1">
              <a:buClr>
                <a:srgbClr val="00B0F0"/>
              </a:buClr>
              <a:buFont typeface="Courier New" panose="02070309020205020404" pitchFamily="49" charset="0"/>
              <a:buChar char="o"/>
            </a:pPr>
            <a:r>
              <a:rPr lang="en-US" b="0" dirty="0"/>
              <a:t>Supports U-V and Magnitude-direction</a:t>
            </a:r>
          </a:p>
          <a:p>
            <a:pPr lvl="1">
              <a:buClr>
                <a:srgbClr val="00B0F0"/>
              </a:buClr>
              <a:buFont typeface="Courier New" panose="02070309020205020404" pitchFamily="49" charset="0"/>
              <a:buChar char="o"/>
            </a:pPr>
            <a:r>
              <a:rPr lang="en-US" b="0" dirty="0"/>
              <a:t>Dynamic thinning</a:t>
            </a:r>
          </a:p>
          <a:p>
            <a:pPr lvl="1">
              <a:buClr>
                <a:srgbClr val="00B0F0"/>
              </a:buClr>
              <a:buFont typeface="Courier New" panose="02070309020205020404" pitchFamily="49" charset="0"/>
              <a:buChar char="o"/>
            </a:pPr>
            <a:r>
              <a:rPr lang="en-US" b="0" dirty="0"/>
              <a:t>On-the-fly vector calculation</a:t>
            </a:r>
          </a:p>
          <a:p>
            <a:pPr lvl="1">
              <a:buClr>
                <a:srgbClr val="00B0F0"/>
              </a:buClr>
              <a:buFont typeface="Arial" panose="020B0604020202020204" pitchFamily="34" charset="0"/>
              <a:buChar char="•"/>
            </a:pPr>
            <a:endParaRPr lang="en-US" dirty="0"/>
          </a:p>
          <a:p>
            <a:pPr>
              <a:buClr>
                <a:srgbClr val="00B0F0"/>
              </a:buClr>
              <a:buFont typeface="Arial" panose="020B0604020202020204" pitchFamily="34" charset="0"/>
              <a:buChar char="•"/>
            </a:pPr>
            <a:endParaRPr lang="en-US" dirty="0"/>
          </a:p>
          <a:p>
            <a:pPr>
              <a:buClr>
                <a:srgbClr val="00B0F0"/>
              </a:buClr>
              <a:buFont typeface="Arial" panose="020B0604020202020204" pitchFamily="34" charset="0"/>
              <a:buChar char="•"/>
            </a:pPr>
            <a:endParaRPr lang="en-US" b="0" dirty="0"/>
          </a:p>
          <a:p>
            <a:pPr>
              <a:buClr>
                <a:srgbClr val="00B0F0"/>
              </a:buClr>
              <a:buFont typeface="Arial" panose="020B0604020202020204" pitchFamily="34" charset="0"/>
              <a:buChar char="•"/>
            </a:pPr>
            <a:r>
              <a:rPr lang="en-US" b="0" dirty="0"/>
              <a:t>Eliminates raster to feature conversion</a:t>
            </a:r>
          </a:p>
          <a:p>
            <a:pPr>
              <a:buClr>
                <a:srgbClr val="00B0F0"/>
              </a:buClr>
              <a:buFont typeface="Arial" panose="020B0604020202020204" pitchFamily="34" charset="0"/>
              <a:buChar char="•"/>
            </a:pPr>
            <a:r>
              <a:rPr lang="en-US" b="0" dirty="0"/>
              <a:t>Eliminates data processing</a:t>
            </a:r>
          </a:p>
          <a:p>
            <a:pPr>
              <a:buClr>
                <a:srgbClr val="00B0F0"/>
              </a:buClr>
              <a:buFont typeface="Arial" panose="020B0604020202020204" pitchFamily="34" charset="0"/>
              <a:buChar char="•"/>
            </a:pPr>
            <a:r>
              <a:rPr lang="en-US" b="0" dirty="0"/>
              <a:t>Improves workflow performance</a:t>
            </a:r>
          </a:p>
          <a:p>
            <a:pPr>
              <a:buClr>
                <a:srgbClr val="176189"/>
              </a:buClr>
            </a:pPr>
            <a:endParaRPr lang="en-US" dirty="0"/>
          </a:p>
          <a:p>
            <a:endParaRPr lang="en-US" b="0" dirty="0" smtClean="0">
              <a:effectLst>
                <a:outerShdw blurRad="38100" dist="38100" dir="2700000" algn="tl">
                  <a:srgbClr val="000000">
                    <a:alpha val="43137"/>
                  </a:srgbClr>
                </a:outerShdw>
              </a:effectLst>
            </a:endParaRPr>
          </a:p>
          <a:p>
            <a:pPr marL="895350" lvl="3" indent="0">
              <a:buNone/>
            </a:pPr>
            <a:endParaRPr lang="en-US" b="0" dirty="0" smtClean="0">
              <a:effectLst>
                <a:outerShdw blurRad="38100" dist="38100" dir="2700000" algn="tl">
                  <a:srgbClr val="000000">
                    <a:alpha val="43137"/>
                  </a:srgbClr>
                </a:outerShdw>
              </a:effectLst>
            </a:endParaRPr>
          </a:p>
          <a:p>
            <a:pPr marL="342900" lvl="1" indent="0">
              <a:buNone/>
            </a:pPr>
            <a:endParaRPr lang="en-US" b="0" dirty="0" smtClean="0"/>
          </a:p>
        </p:txBody>
      </p:sp>
      <p:sp>
        <p:nvSpPr>
          <p:cNvPr id="6" name="Title 1"/>
          <p:cNvSpPr txBox="1">
            <a:spLocks/>
          </p:cNvSpPr>
          <p:nvPr/>
        </p:nvSpPr>
        <p:spPr>
          <a:xfrm>
            <a:off x="914401" y="711645"/>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dirty="0"/>
              <a:t>Visualization of Raster as Vectors</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91139" y="4573408"/>
            <a:ext cx="2905671" cy="2180121"/>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59321" y="2091485"/>
            <a:ext cx="3670952" cy="22192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05478932"/>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 new raster functions</a:t>
            </a:r>
          </a:p>
        </p:txBody>
      </p:sp>
      <p:sp>
        <p:nvSpPr>
          <p:cNvPr id="3" name="Text Placeholder 2"/>
          <p:cNvSpPr>
            <a:spLocks noGrp="1"/>
          </p:cNvSpPr>
          <p:nvPr>
            <p:ph type="body" sz="quarter" idx="11"/>
          </p:nvPr>
        </p:nvSpPr>
        <p:spPr/>
        <p:txBody>
          <a:bodyPr/>
          <a:lstStyle/>
          <a:p>
            <a:endParaRPr lang="en-US"/>
          </a:p>
        </p:txBody>
      </p:sp>
      <p:sp>
        <p:nvSpPr>
          <p:cNvPr id="4" name="Content Placeholder 3"/>
          <p:cNvSpPr>
            <a:spLocks noGrp="1"/>
          </p:cNvSpPr>
          <p:nvPr>
            <p:ph sz="quarter" idx="12"/>
          </p:nvPr>
        </p:nvSpPr>
        <p:spPr/>
        <p:txBody>
          <a:bodyPr/>
          <a:lstStyle/>
          <a:p>
            <a:r>
              <a:rPr lang="en-US" u="sng" dirty="0" err="1" smtClean="0">
                <a:hlinkClick r:id="rId3"/>
              </a:rPr>
              <a:t>ArgStatistics</a:t>
            </a:r>
            <a:r>
              <a:rPr lang="en-US" u="sng" dirty="0" smtClean="0">
                <a:hlinkClick r:id="rId3"/>
              </a:rPr>
              <a:t> </a:t>
            </a:r>
            <a:r>
              <a:rPr lang="en-US" u="sng" dirty="0">
                <a:hlinkClick r:id="rId3"/>
              </a:rPr>
              <a:t>Function</a:t>
            </a:r>
            <a:r>
              <a:rPr lang="en-US" dirty="0"/>
              <a:t>, </a:t>
            </a:r>
            <a:r>
              <a:rPr lang="en-US" u="sng" dirty="0">
                <a:hlinkClick r:id="rId4"/>
              </a:rPr>
              <a:t>Classify function</a:t>
            </a:r>
            <a:r>
              <a:rPr lang="en-US" dirty="0"/>
              <a:t>, </a:t>
            </a:r>
            <a:r>
              <a:rPr lang="en-US" u="sng" dirty="0">
                <a:hlinkClick r:id="rId5"/>
              </a:rPr>
              <a:t>Curvature Function</a:t>
            </a:r>
            <a:r>
              <a:rPr lang="en-US" dirty="0"/>
              <a:t>, </a:t>
            </a:r>
            <a:r>
              <a:rPr lang="en-US" u="sng" dirty="0">
                <a:hlinkClick r:id="rId6"/>
              </a:rPr>
              <a:t>Elevation Void Fill Function</a:t>
            </a:r>
            <a:r>
              <a:rPr lang="en-US" dirty="0"/>
              <a:t>, </a:t>
            </a:r>
            <a:r>
              <a:rPr lang="en-US" u="sng" dirty="0">
                <a:hlinkClick r:id="rId7"/>
              </a:rPr>
              <a:t>Python Raster Function</a:t>
            </a:r>
            <a:r>
              <a:rPr lang="en-US" dirty="0"/>
              <a:t>, </a:t>
            </a:r>
            <a:r>
              <a:rPr lang="en-US" u="sng" dirty="0">
                <a:hlinkClick r:id="rId8"/>
              </a:rPr>
              <a:t>Recast Function</a:t>
            </a:r>
            <a:r>
              <a:rPr lang="en-US" dirty="0"/>
              <a:t>, </a:t>
            </a:r>
            <a:r>
              <a:rPr lang="en-US" u="sng" dirty="0">
                <a:hlinkClick r:id="rId9"/>
              </a:rPr>
              <a:t>Resample Function</a:t>
            </a:r>
            <a:r>
              <a:rPr lang="en-US" dirty="0"/>
              <a:t>, </a:t>
            </a:r>
            <a:r>
              <a:rPr lang="en-US" u="sng" dirty="0">
                <a:hlinkClick r:id="rId10"/>
              </a:rPr>
              <a:t>Segment Mean Shift Function</a:t>
            </a:r>
            <a:r>
              <a:rPr lang="en-US" dirty="0"/>
              <a:t>, </a:t>
            </a:r>
            <a:r>
              <a:rPr lang="en-US" u="sng" dirty="0">
                <a:hlinkClick r:id="rId11"/>
              </a:rPr>
              <a:t>Statistics and Histogram Function</a:t>
            </a:r>
            <a:r>
              <a:rPr lang="en-US" dirty="0"/>
              <a:t>, </a:t>
            </a:r>
            <a:r>
              <a:rPr lang="en-US" u="sng" dirty="0">
                <a:hlinkClick r:id="rId12"/>
              </a:rPr>
              <a:t>Transpose Bits Function</a:t>
            </a:r>
            <a:r>
              <a:rPr lang="en-US" dirty="0"/>
              <a:t>, </a:t>
            </a:r>
            <a:r>
              <a:rPr lang="en-US" u="sng" dirty="0">
                <a:hlinkClick r:id="rId13"/>
              </a:rPr>
              <a:t>Unit Conversion Function</a:t>
            </a:r>
            <a:r>
              <a:rPr lang="en-US" dirty="0"/>
              <a:t>, </a:t>
            </a:r>
            <a:r>
              <a:rPr lang="en-US" u="sng" dirty="0">
                <a:hlinkClick r:id="rId14"/>
              </a:rPr>
              <a:t>Vector Field Function</a:t>
            </a:r>
            <a:r>
              <a:rPr lang="en-US" dirty="0"/>
              <a:t>, and </a:t>
            </a:r>
            <a:r>
              <a:rPr lang="en-US" u="sng" dirty="0">
                <a:hlinkClick r:id="rId15"/>
              </a:rPr>
              <a:t>Vector Field Renderer </a:t>
            </a:r>
            <a:r>
              <a:rPr lang="en-US" u="sng" dirty="0" smtClean="0">
                <a:hlinkClick r:id="rId15"/>
              </a:rPr>
              <a:t>Function</a:t>
            </a:r>
            <a:endParaRPr lang="en-US" dirty="0"/>
          </a:p>
          <a:p>
            <a:endParaRPr lang="en-US" dirty="0"/>
          </a:p>
          <a:p>
            <a:r>
              <a:rPr lang="en-US" dirty="0"/>
              <a:t>The </a:t>
            </a:r>
            <a:r>
              <a:rPr lang="en-US" u="sng" dirty="0">
                <a:hlinkClick r:id="rId7"/>
              </a:rPr>
              <a:t>Python Raster</a:t>
            </a:r>
            <a:r>
              <a:rPr lang="en-US" dirty="0"/>
              <a:t> function allows you to convert your Python syntax into a raster function. This allows you to perform a Python script on the fly, just like the other raster </a:t>
            </a:r>
            <a:r>
              <a:rPr lang="en-US" dirty="0" smtClean="0"/>
              <a:t>functions</a:t>
            </a:r>
          </a:p>
          <a:p>
            <a:pPr lvl="1"/>
            <a:r>
              <a:rPr lang="en-US" dirty="0" smtClean="0"/>
              <a:t>Create </a:t>
            </a:r>
            <a:r>
              <a:rPr lang="en-US" dirty="0"/>
              <a:t>custom functions</a:t>
            </a:r>
            <a:r>
              <a:rPr lang="en-US" dirty="0" smtClean="0"/>
              <a:t>, and </a:t>
            </a:r>
            <a:r>
              <a:rPr lang="en-US" dirty="0"/>
              <a:t>chain them within a raster function chain</a:t>
            </a:r>
            <a:r>
              <a:rPr lang="en-US" dirty="0" smtClean="0"/>
              <a:t>.</a:t>
            </a:r>
          </a:p>
          <a:p>
            <a:pPr lvl="1"/>
            <a:endParaRPr lang="en-US" dirty="0"/>
          </a:p>
          <a:p>
            <a:r>
              <a:rPr lang="en-US" dirty="0"/>
              <a:t>Raster Functions on </a:t>
            </a:r>
            <a:r>
              <a:rPr lang="en-US" dirty="0" err="1" smtClean="0"/>
              <a:t>Github</a:t>
            </a:r>
            <a:r>
              <a:rPr lang="en-US" dirty="0" smtClean="0"/>
              <a:t> - </a:t>
            </a:r>
            <a:r>
              <a:rPr lang="en-US" dirty="0">
                <a:hlinkClick r:id="rId16"/>
              </a:rPr>
              <a:t>https://</a:t>
            </a:r>
            <a:r>
              <a:rPr lang="en-US" dirty="0" smtClean="0">
                <a:hlinkClick r:id="rId16"/>
              </a:rPr>
              <a:t>github.com/Esri/raster-functions</a:t>
            </a:r>
            <a:r>
              <a:rPr lang="en-US" dirty="0" smtClean="0"/>
              <a:t> </a:t>
            </a:r>
            <a:endParaRPr lang="en-US" dirty="0"/>
          </a:p>
          <a:p>
            <a:endParaRPr lang="en-US" dirty="0"/>
          </a:p>
        </p:txBody>
      </p:sp>
    </p:spTree>
    <p:extLst>
      <p:ext uri="{BB962C8B-B14F-4D97-AF65-F5344CB8AC3E}">
        <p14:creationId xmlns:p14="http://schemas.microsoft.com/office/powerpoint/2010/main" val="987958232"/>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14458" y="1417638"/>
            <a:ext cx="8555012" cy="2075070"/>
          </a:xfrm>
          <a:prstGeom prst="rect">
            <a:avLst/>
          </a:prstGeom>
        </p:spPr>
        <p:txBody>
          <a:bodyPr>
            <a:normAutofit/>
          </a:bodyPr>
          <a:lstStyle/>
          <a:p>
            <a:r>
              <a:rPr lang="en-US" dirty="0"/>
              <a:t>The OPeNDAP protocol has become the de facto standard for streaming scientific data</a:t>
            </a:r>
          </a:p>
          <a:p>
            <a:r>
              <a:rPr lang="en-US" dirty="0"/>
              <a:t>NOAA and NASA have extensive data collections available via </a:t>
            </a:r>
            <a:r>
              <a:rPr lang="en-US" dirty="0" err="1" smtClean="0"/>
              <a:t>OPeNDAP</a:t>
            </a:r>
            <a:endParaRPr lang="en-US" dirty="0"/>
          </a:p>
        </p:txBody>
      </p:sp>
      <p:sp>
        <p:nvSpPr>
          <p:cNvPr id="2" name="Title 1"/>
          <p:cNvSpPr>
            <a:spLocks noGrp="1"/>
          </p:cNvSpPr>
          <p:nvPr>
            <p:ph type="title"/>
          </p:nvPr>
        </p:nvSpPr>
        <p:spPr>
          <a:xfrm>
            <a:off x="914401" y="682625"/>
            <a:ext cx="10363200" cy="738664"/>
          </a:xfrm>
        </p:spPr>
        <p:txBody>
          <a:bodyPr/>
          <a:lstStyle/>
          <a:p>
            <a:r>
              <a:rPr lang="en-US" dirty="0"/>
              <a:t>Support for </a:t>
            </a:r>
            <a:r>
              <a:rPr lang="en-US" dirty="0" err="1"/>
              <a:t>OPeNDAP</a:t>
            </a:r>
            <a:r>
              <a:rPr lang="en-US" dirty="0"/>
              <a:t> Data Sources</a:t>
            </a:r>
            <a:r>
              <a:rPr lang="en-GB" dirty="0"/>
              <a:t/>
            </a:r>
            <a:br>
              <a:rPr lang="en-GB" dirty="0"/>
            </a:br>
            <a:endParaRPr lang="en-US"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59257" y="3280592"/>
            <a:ext cx="5228269" cy="2748225"/>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68477" y="956083"/>
            <a:ext cx="2206368" cy="4352921"/>
          </a:xfrm>
          <a:prstGeom prst="rect">
            <a:avLst/>
          </a:prstGeom>
        </p:spPr>
      </p:pic>
      <p:sp>
        <p:nvSpPr>
          <p:cNvPr id="6" name="TextBox 5"/>
          <p:cNvSpPr txBox="1"/>
          <p:nvPr/>
        </p:nvSpPr>
        <p:spPr>
          <a:xfrm>
            <a:off x="5659257" y="6581002"/>
            <a:ext cx="5155042" cy="276999"/>
          </a:xfrm>
          <a:prstGeom prst="rect">
            <a:avLst/>
          </a:prstGeom>
          <a:noFill/>
        </p:spPr>
        <p:txBody>
          <a:bodyPr wrap="square" rtlCol="0">
            <a:spAutoFit/>
          </a:bodyPr>
          <a:lstStyle/>
          <a:p>
            <a:r>
              <a:rPr lang="en-US" sz="1200" dirty="0"/>
              <a:t>Mean temperature (C) : 1950-2010</a:t>
            </a:r>
          </a:p>
        </p:txBody>
      </p:sp>
      <p:sp>
        <p:nvSpPr>
          <p:cNvPr id="7" name="Title 1"/>
          <p:cNvSpPr txBox="1">
            <a:spLocks/>
          </p:cNvSpPr>
          <p:nvPr/>
        </p:nvSpPr>
        <p:spPr>
          <a:xfrm>
            <a:off x="614458" y="274638"/>
            <a:ext cx="10969943"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3600" dirty="0"/>
          </a:p>
        </p:txBody>
      </p:sp>
      <p:sp>
        <p:nvSpPr>
          <p:cNvPr id="8" name="Title 1"/>
          <p:cNvSpPr txBox="1">
            <a:spLocks/>
          </p:cNvSpPr>
          <p:nvPr/>
        </p:nvSpPr>
        <p:spPr>
          <a:xfrm>
            <a:off x="914401" y="1140639"/>
            <a:ext cx="10360501" cy="553998"/>
          </a:xfrm>
          <a:prstGeom prst="rect">
            <a:avLst/>
          </a:prstGeom>
        </p:spPr>
        <p:txBody>
          <a:bodyPr/>
          <a:lstStyle>
            <a:lvl1pPr algn="l" defTabSz="457200" rtl="0" eaLnBrk="1" latinLnBrk="0" hangingPunct="1">
              <a:lnSpc>
                <a:spcPct val="100000"/>
              </a:lnSpc>
              <a:spcBef>
                <a:spcPct val="0"/>
              </a:spcBef>
              <a:buNone/>
              <a:defRPr sz="3000" b="1" kern="1200">
                <a:solidFill>
                  <a:srgbClr val="000000"/>
                </a:solidFill>
                <a:latin typeface="+mj-lt"/>
                <a:ea typeface="+mj-ea"/>
                <a:cs typeface="Arial"/>
              </a:defRPr>
            </a:lvl1pPr>
          </a:lstStyle>
          <a:p>
            <a:endParaRPr lang="en-GB" sz="3600" dirty="0">
              <a:solidFill>
                <a:schemeClr val="tx1"/>
              </a:solidFill>
              <a:latin typeface="+mn-lt"/>
            </a:endParaRPr>
          </a:p>
        </p:txBody>
      </p:sp>
      <p:sp>
        <p:nvSpPr>
          <p:cNvPr id="9" name="Content Placeholder 2"/>
          <p:cNvSpPr txBox="1">
            <a:spLocks/>
          </p:cNvSpPr>
          <p:nvPr/>
        </p:nvSpPr>
        <p:spPr>
          <a:xfrm>
            <a:off x="614458" y="3152028"/>
            <a:ext cx="5008185" cy="2156975"/>
          </a:xfrm>
          <a:prstGeom prst="rect">
            <a:avLst/>
          </a:prstGeom>
          <a:noFill/>
        </p:spPr>
        <p:txBody>
          <a:bodyPr vert="horz" lIns="0" tIns="0" rIns="0" bIns="0" rtlCol="0">
            <a:normAutofit/>
          </a:bodyPr>
          <a:lst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a:lstStyle>
          <a:p>
            <a:r>
              <a:rPr lang="en-US" dirty="0" smtClean="0"/>
              <a:t>New ArcGIS </a:t>
            </a:r>
            <a:r>
              <a:rPr lang="en-US" dirty="0" err="1" smtClean="0"/>
              <a:t>geoprocessing</a:t>
            </a:r>
            <a:r>
              <a:rPr lang="en-US" dirty="0" smtClean="0"/>
              <a:t> tool for reading </a:t>
            </a:r>
            <a:r>
              <a:rPr lang="en-US" dirty="0" err="1" smtClean="0"/>
              <a:t>OPeNDAP</a:t>
            </a:r>
            <a:r>
              <a:rPr lang="en-US" dirty="0" smtClean="0"/>
              <a:t> data</a:t>
            </a:r>
          </a:p>
          <a:p>
            <a:r>
              <a:rPr lang="en-US" dirty="0" smtClean="0"/>
              <a:t>Makes a raster layer from data stored on a remote </a:t>
            </a:r>
            <a:r>
              <a:rPr lang="en-US" dirty="0" err="1" smtClean="0"/>
              <a:t>OPeNDAP</a:t>
            </a:r>
            <a:r>
              <a:rPr lang="en-US" dirty="0" smtClean="0"/>
              <a:t> server</a:t>
            </a:r>
          </a:p>
          <a:p>
            <a:endParaRPr lang="en-US" dirty="0"/>
          </a:p>
        </p:txBody>
      </p:sp>
      <p:sp>
        <p:nvSpPr>
          <p:cNvPr id="10" name="Rectangle 9"/>
          <p:cNvSpPr/>
          <p:nvPr/>
        </p:nvSpPr>
        <p:spPr>
          <a:xfrm>
            <a:off x="614458" y="5705651"/>
            <a:ext cx="6096000" cy="646331"/>
          </a:xfrm>
          <a:prstGeom prst="rect">
            <a:avLst/>
          </a:prstGeom>
        </p:spPr>
        <p:txBody>
          <a:bodyPr>
            <a:spAutoFit/>
          </a:bodyPr>
          <a:lstStyle/>
          <a:p>
            <a:r>
              <a:rPr lang="en-US" dirty="0"/>
              <a:t>http://pro.arcgis.com/en/pro-app/beta/tool-reference/multidimension/make-opendap-raster-layer.htm</a:t>
            </a:r>
          </a:p>
        </p:txBody>
      </p:sp>
    </p:spTree>
    <p:extLst>
      <p:ext uri="{BB962C8B-B14F-4D97-AF65-F5344CB8AC3E}">
        <p14:creationId xmlns:p14="http://schemas.microsoft.com/office/powerpoint/2010/main" val="3431335660"/>
      </p:ext>
    </p:extLst>
  </p:cSld>
  <p:clrMapOvr>
    <a:masterClrMapping/>
  </p:clrMapOvr>
  <mc:AlternateContent xmlns:mc="http://schemas.openxmlformats.org/markup-compatibility/2006" xmlns:p14="http://schemas.microsoft.com/office/powerpoint/2010/main">
    <mc:Choice Requires="p14">
      <p:transition spd="med" p14:dur="65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20"/>
          </p:nvPr>
        </p:nvSpPr>
        <p:spPr/>
        <p:txBody>
          <a:bodyPr/>
          <a:lstStyle/>
          <a:p>
            <a:endParaRPr lang="en-US"/>
          </a:p>
        </p:txBody>
      </p:sp>
      <p:sp>
        <p:nvSpPr>
          <p:cNvPr id="4" name="Title 1"/>
          <p:cNvSpPr>
            <a:spLocks noGrp="1"/>
          </p:cNvSpPr>
          <p:nvPr>
            <p:ph type="title"/>
          </p:nvPr>
        </p:nvSpPr>
        <p:spPr>
          <a:xfrm>
            <a:off x="914400" y="685800"/>
            <a:ext cx="7772400" cy="365760"/>
          </a:xfrm>
        </p:spPr>
        <p:txBody>
          <a:bodyPr>
            <a:normAutofit/>
          </a:bodyPr>
          <a:lstStyle/>
          <a:p>
            <a:r>
              <a:rPr lang="en-US" dirty="0" smtClean="0"/>
              <a:t>Useful Links</a:t>
            </a:r>
            <a:endParaRPr lang="en-US" dirty="0"/>
          </a:p>
        </p:txBody>
      </p:sp>
      <p:sp>
        <p:nvSpPr>
          <p:cNvPr id="5" name="Content Placeholder 2"/>
          <p:cNvSpPr>
            <a:spLocks noGrp="1"/>
          </p:cNvSpPr>
          <p:nvPr>
            <p:ph sz="quarter" idx="4294967295"/>
          </p:nvPr>
        </p:nvSpPr>
        <p:spPr>
          <a:xfrm>
            <a:off x="707786" y="1229194"/>
            <a:ext cx="9515714" cy="5361828"/>
          </a:xfrm>
          <a:prstGeom prst="rect">
            <a:avLst/>
          </a:prstGeom>
        </p:spPr>
        <p:txBody>
          <a:bodyPr/>
          <a:lstStyle/>
          <a:p>
            <a:pPr lvl="1"/>
            <a:endParaRPr lang="en-US" sz="800" dirty="0" smtClean="0"/>
          </a:p>
          <a:p>
            <a:r>
              <a:rPr lang="en-US" dirty="0" smtClean="0">
                <a:hlinkClick r:id="rId3"/>
              </a:rPr>
              <a:t>http</a:t>
            </a:r>
            <a:r>
              <a:rPr lang="en-US" dirty="0">
                <a:hlinkClick r:id="rId3"/>
              </a:rPr>
              <a:t>://</a:t>
            </a:r>
            <a:r>
              <a:rPr lang="en-US" dirty="0" smtClean="0">
                <a:hlinkClick r:id="rId3"/>
              </a:rPr>
              <a:t>sampleserver6.arcgisonline.com/arcgis/rest/services/ScientificData</a:t>
            </a:r>
            <a:endParaRPr lang="en-US" dirty="0" smtClean="0"/>
          </a:p>
          <a:p>
            <a:endParaRPr lang="en-US" dirty="0"/>
          </a:p>
          <a:p>
            <a:r>
              <a:rPr lang="en-US" dirty="0">
                <a:hlinkClick r:id="rId4"/>
              </a:rPr>
              <a:t>https://</a:t>
            </a:r>
            <a:r>
              <a:rPr lang="en-US" dirty="0" smtClean="0">
                <a:hlinkClick r:id="rId4"/>
              </a:rPr>
              <a:t>github.com/Esri/raster-functions</a:t>
            </a:r>
            <a:endParaRPr lang="en-US" dirty="0" smtClean="0"/>
          </a:p>
          <a:p>
            <a:endParaRPr lang="en-US" dirty="0"/>
          </a:p>
          <a:p>
            <a:r>
              <a:rPr lang="en-US" dirty="0">
                <a:cs typeface="Arial" charset="0"/>
              </a:rPr>
              <a:t>Summary Blog Post: </a:t>
            </a:r>
            <a:r>
              <a:rPr lang="en-US" dirty="0" smtClean="0">
                <a:solidFill>
                  <a:srgbClr val="FFFF96"/>
                </a:solidFill>
                <a:cs typeface="Arial" charset="0"/>
                <a:hlinkClick r:id="rId5"/>
              </a:rPr>
              <a:t>http://</a:t>
            </a:r>
            <a:r>
              <a:rPr lang="en-US" dirty="0" smtClean="0">
                <a:solidFill>
                  <a:schemeClr val="bg1"/>
                </a:solidFill>
                <a:cs typeface="Arial" charset="0"/>
                <a:hlinkClick r:id="rId5"/>
              </a:rPr>
              <a:t>esriurl.com/scicomm</a:t>
            </a:r>
            <a:r>
              <a:rPr lang="en-US" dirty="0" smtClean="0">
                <a:solidFill>
                  <a:schemeClr val="bg1"/>
                </a:solidFill>
                <a:cs typeface="Arial" charset="0"/>
              </a:rPr>
              <a:t>  </a:t>
            </a:r>
            <a:endParaRPr lang="en-US" dirty="0">
              <a:solidFill>
                <a:schemeClr val="bg1"/>
              </a:solidFill>
              <a:cs typeface="Arial" charset="0"/>
            </a:endParaRPr>
          </a:p>
          <a:p>
            <a:endParaRPr lang="en-US" dirty="0">
              <a:cs typeface="Arial" charset="0"/>
            </a:endParaRPr>
          </a:p>
          <a:p>
            <a:r>
              <a:rPr lang="en-US" dirty="0">
                <a:cs typeface="Arial" charset="0"/>
              </a:rPr>
              <a:t>2015 Road Map: </a:t>
            </a:r>
            <a:r>
              <a:rPr lang="en-US" dirty="0" smtClean="0">
                <a:solidFill>
                  <a:srgbClr val="FFFF96"/>
                </a:solidFill>
                <a:cs typeface="Arial" charset="0"/>
                <a:hlinkClick r:id="rId6"/>
              </a:rPr>
              <a:t>http://</a:t>
            </a:r>
            <a:r>
              <a:rPr lang="en-US" dirty="0" smtClean="0">
                <a:solidFill>
                  <a:srgbClr val="FFFFFF"/>
                </a:solidFill>
                <a:cs typeface="Arial" charset="0"/>
                <a:hlinkClick r:id="rId6"/>
              </a:rPr>
              <a:t>esriurl.com/sci2015</a:t>
            </a:r>
            <a:r>
              <a:rPr lang="en-US" dirty="0" smtClean="0">
                <a:solidFill>
                  <a:srgbClr val="FFFFFF"/>
                </a:solidFill>
                <a:cs typeface="Arial" charset="0"/>
              </a:rPr>
              <a:t> </a:t>
            </a:r>
          </a:p>
          <a:p>
            <a:endParaRPr lang="en-US" dirty="0">
              <a:solidFill>
                <a:srgbClr val="FFFFFF"/>
              </a:solidFill>
              <a:cs typeface="Arial" charset="0"/>
            </a:endParaRPr>
          </a:p>
          <a:p>
            <a:r>
              <a:rPr lang="en-US" dirty="0">
                <a:hlinkClick r:id="rId7"/>
              </a:rPr>
              <a:t>http://esriurl.com/workflows</a:t>
            </a:r>
            <a:endParaRPr lang="en-US" dirty="0"/>
          </a:p>
          <a:p>
            <a:endParaRPr lang="en-US" dirty="0" smtClean="0">
              <a:solidFill>
                <a:srgbClr val="FFFFFF"/>
              </a:solidFill>
              <a:cs typeface="Arial" charset="0"/>
            </a:endParaRPr>
          </a:p>
          <a:p>
            <a:r>
              <a:rPr lang="en-US" dirty="0" smtClean="0">
                <a:solidFill>
                  <a:srgbClr val="FFFFFF"/>
                </a:solidFill>
                <a:cs typeface="Arial" charset="0"/>
              </a:rPr>
              <a:t>Blog: </a:t>
            </a:r>
            <a:r>
              <a:rPr lang="en-US" dirty="0"/>
              <a:t>“</a:t>
            </a:r>
            <a:r>
              <a:rPr lang="en-US" b="0" dirty="0">
                <a:latin typeface="Avenir LT W01 65 Medium"/>
              </a:rPr>
              <a:t>Accessing Multidimensional Scientific Data using Python</a:t>
            </a:r>
            <a:r>
              <a:rPr lang="en-US" dirty="0"/>
              <a:t>” – </a:t>
            </a:r>
            <a:r>
              <a:rPr lang="en-US" dirty="0">
                <a:hlinkClick r:id="rId8"/>
              </a:rPr>
              <a:t>http://blogs.esri.com/esri/arcgis/2015/06/10/accessing-multidimensional-scientific-data-using-python</a:t>
            </a:r>
            <a:r>
              <a:rPr lang="en-US" dirty="0" smtClean="0">
                <a:hlinkClick r:id="rId8"/>
              </a:rPr>
              <a:t>/</a:t>
            </a:r>
            <a:r>
              <a:rPr lang="en-US" dirty="0" smtClean="0"/>
              <a:t> </a:t>
            </a:r>
            <a:endParaRPr lang="en-US" dirty="0">
              <a:solidFill>
                <a:srgbClr val="FFFFFF"/>
              </a:solidFill>
              <a:cs typeface="Arial" charset="0"/>
            </a:endParaRPr>
          </a:p>
          <a:p>
            <a:endParaRPr lang="en-US" dirty="0"/>
          </a:p>
          <a:p>
            <a:endParaRPr lang="en-US" dirty="0" smtClean="0"/>
          </a:p>
        </p:txBody>
      </p:sp>
    </p:spTree>
    <p:extLst>
      <p:ext uri="{BB962C8B-B14F-4D97-AF65-F5344CB8AC3E}">
        <p14:creationId xmlns:p14="http://schemas.microsoft.com/office/powerpoint/2010/main" val="1775584815"/>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1675448"/>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Esri_Corporate_Templat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ct:contentTypeSchema xmlns:ct="http://schemas.microsoft.com/office/2006/metadata/contentType" xmlns:ma="http://schemas.microsoft.com/office/2006/metadata/properties/metaAttributes" ct:_="" ma:_="" ma:contentTypeName="Document" ma:contentTypeID="0x010100756FCEF60ECAB44BB2FA070A3E323AED" ma:contentTypeVersion="2" ma:contentTypeDescription="Create a new document." ma:contentTypeScope="" ma:versionID="0585074163d95503d6639d828f14eab3">
  <xsd:schema xmlns:xsd="http://www.w3.org/2001/XMLSchema" xmlns:xs="http://www.w3.org/2001/XMLSchema" xmlns:p="http://schemas.microsoft.com/office/2006/metadata/properties" targetNamespace="http://schemas.microsoft.com/office/2006/metadata/properties" ma:root="true" ma:fieldsID="21829d8c2aa9f5cf49fa31d286540e4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9F688B2-90F1-493C-937E-1D67C811AFA3}">
  <ds:schemaRefs>
    <ds:schemaRef ds:uri="ESRI.ArcGIS.Mapping.OfficeIntegration.PowerPointInfo"/>
  </ds:schemaRefs>
</ds:datastoreItem>
</file>

<file path=customXml/itemProps2.xml><?xml version="1.0" encoding="utf-8"?>
<ds:datastoreItem xmlns:ds="http://schemas.openxmlformats.org/officeDocument/2006/customXml" ds:itemID="{E51DF6A8-B219-4F79-AB89-3C79D0A96EFF}">
  <ds:schemaRefs>
    <ds:schemaRef ds:uri="ESRI.ArcGIS.Mapping.OfficeIntegration.PowerPointInfo"/>
  </ds:schemaRefs>
</ds:datastoreItem>
</file>

<file path=customXml/itemProps3.xml><?xml version="1.0" encoding="utf-8"?>
<ds:datastoreItem xmlns:ds="http://schemas.openxmlformats.org/officeDocument/2006/customXml" ds:itemID="{CF18E98F-21D7-4EF9-A7E7-E69005B741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4.xml><?xml version="1.0" encoding="utf-8"?>
<ds:datastoreItem xmlns:ds="http://schemas.openxmlformats.org/officeDocument/2006/customXml" ds:itemID="{C45D0594-5578-456A-A28A-D24A2A2424D0}">
  <ds:schemaRefs>
    <ds:schemaRef ds:uri="http://schemas.microsoft.com/sharepoint/v3/contenttype/forms"/>
  </ds:schemaRefs>
</ds:datastoreItem>
</file>

<file path=customXml/itemProps5.xml><?xml version="1.0" encoding="utf-8"?>
<ds:datastoreItem xmlns:ds="http://schemas.openxmlformats.org/officeDocument/2006/customXml" ds:itemID="{351B3C13-AE60-4F3D-9146-FCD041CD914E}">
  <ds:schemaRefs>
    <ds:schemaRef ds:uri="http://purl.org/dc/terms/"/>
    <ds:schemaRef ds:uri="http://purl.org/dc/elements/1.1/"/>
    <ds:schemaRef ds:uri="http://schemas.microsoft.com/office/2006/documentManagement/types"/>
    <ds:schemaRef ds:uri="http://www.w3.org/XML/1998/namespace"/>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Esri_Corporate_Template_16x9.pptx</Template>
  <TotalTime>0</TotalTime>
  <Words>1184</Words>
  <Application>Microsoft Office PowerPoint</Application>
  <PresentationFormat>Widescreen</PresentationFormat>
  <Paragraphs>240</Paragraphs>
  <Slides>19</Slides>
  <Notes>15</Notes>
  <HiddenSlides>0</HiddenSlides>
  <MMClips>2</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7" baseType="lpstr">
      <vt:lpstr>ＭＳ Ｐゴシック</vt:lpstr>
      <vt:lpstr>Arial</vt:lpstr>
      <vt:lpstr>Avenir LT W01 65 Medium</vt:lpstr>
      <vt:lpstr>Calibri</vt:lpstr>
      <vt:lpstr>Courier New</vt:lpstr>
      <vt:lpstr>Lucida Grande</vt:lpstr>
      <vt:lpstr>Esri_Corporate_Template</vt:lpstr>
      <vt:lpstr>Bitmap Image</vt:lpstr>
      <vt:lpstr>ArcGIS and Multi-D: Tools &amp; Roadmap</vt:lpstr>
      <vt:lpstr>PowerPoint Presentation</vt:lpstr>
      <vt:lpstr>PowerPoint Presentation</vt:lpstr>
      <vt:lpstr>PowerPoint Presentation</vt:lpstr>
      <vt:lpstr>PowerPoint Presentation</vt:lpstr>
      <vt:lpstr>Accomplishments this past year</vt:lpstr>
      <vt:lpstr>Scientific Data on ArcGIS Online</vt:lpstr>
      <vt:lpstr>PowerPoint Presentation</vt:lpstr>
      <vt:lpstr>ArcGIS Support for Multidimensional Data</vt:lpstr>
      <vt:lpstr>Directly reads HDF and GRIB data as raster</vt:lpstr>
      <vt:lpstr>Multidimensional Mosaic Datasets</vt:lpstr>
      <vt:lpstr>Multidimensional Mosaic Dataset- Aggregation</vt:lpstr>
      <vt:lpstr>Multidimensional Data - Visualization</vt:lpstr>
      <vt:lpstr>Web Viewer: Vertical Dimension Slider and Vector Symbol</vt:lpstr>
      <vt:lpstr>PowerPoint Presentation</vt:lpstr>
      <vt:lpstr>13 new raster functions</vt:lpstr>
      <vt:lpstr>Support for OPeNDAP Data Sources </vt:lpstr>
      <vt:lpstr>Useful Links</vt:lpstr>
      <vt:lpstr>PowerPoint Presentation</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2013-03-05T23:32:50Z</dcterms:created>
  <dcterms:modified xsi:type="dcterms:W3CDTF">2015-07-14T20:34:53Z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0x010100756FCEF60ECAB44BB2FA070A3E323AED</vt:lpwstr>
  </property>
</Properties>
</file>