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6"/>
  </p:notesMasterIdLst>
  <p:handoutMasterIdLst>
    <p:handoutMasterId r:id="rId17"/>
  </p:handoutMasterIdLst>
  <p:sldIdLst>
    <p:sldId id="298" r:id="rId2"/>
    <p:sldId id="319" r:id="rId3"/>
    <p:sldId id="315" r:id="rId4"/>
    <p:sldId id="312" r:id="rId5"/>
    <p:sldId id="266" r:id="rId6"/>
    <p:sldId id="273" r:id="rId7"/>
    <p:sldId id="292" r:id="rId8"/>
    <p:sldId id="300" r:id="rId9"/>
    <p:sldId id="311" r:id="rId10"/>
    <p:sldId id="314" r:id="rId11"/>
    <p:sldId id="320" r:id="rId12"/>
    <p:sldId id="321" r:id="rId13"/>
    <p:sldId id="322" r:id="rId14"/>
    <p:sldId id="316" r:id="rId15"/>
  </p:sldIdLst>
  <p:sldSz cx="9144000" cy="6858000" type="letter"/>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08" userDrawn="1">
          <p15:clr>
            <a:srgbClr val="A4A3A4"/>
          </p15:clr>
        </p15:guide>
        <p15:guide id="2" pos="3840">
          <p15:clr>
            <a:srgbClr val="A4A3A4"/>
          </p15:clr>
        </p15:guide>
        <p15:guide id="3"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D25F"/>
    <a:srgbClr val="00B0F0"/>
    <a:srgbClr val="66FFFF"/>
    <a:srgbClr val="FFC0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205" autoAdjust="0"/>
    <p:restoredTop sz="84560" autoAdjust="0"/>
  </p:normalViewPr>
  <p:slideViewPr>
    <p:cSldViewPr snapToGrid="0">
      <p:cViewPr varScale="1">
        <p:scale>
          <a:sx n="73" d="100"/>
          <a:sy n="73" d="100"/>
        </p:scale>
        <p:origin x="1992" y="33"/>
      </p:cViewPr>
      <p:guideLst>
        <p:guide orient="horz" pos="2208"/>
        <p:guide pos="384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190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A1E0C8D-E1E4-6A44-A5B8-4DADDB961333}" type="datetimeFigureOut">
              <a:rPr lang="en-US" smtClean="0"/>
              <a:t>7/14/2015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D4C2733-BDFD-2444-863D-6946AC36C726}" type="slidenum">
              <a:rPr lang="en-US" smtClean="0"/>
              <a:t>‹#›</a:t>
            </a:fld>
            <a:endParaRPr lang="en-US"/>
          </a:p>
        </p:txBody>
      </p:sp>
    </p:spTree>
    <p:extLst>
      <p:ext uri="{BB962C8B-B14F-4D97-AF65-F5344CB8AC3E}">
        <p14:creationId xmlns:p14="http://schemas.microsoft.com/office/powerpoint/2010/main" val="233241698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F426FE-A882-41B4-93CC-7E78EA543EDF}" type="datetimeFigureOut">
              <a:rPr lang="en-US" smtClean="0"/>
              <a:t>7/14/2015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ABA555E-BF8E-4DFA-8CD7-2DDBF29308DF}" type="slidenum">
              <a:rPr lang="en-US" smtClean="0"/>
              <a:t>‹#›</a:t>
            </a:fld>
            <a:endParaRPr lang="en-US"/>
          </a:p>
        </p:txBody>
      </p:sp>
    </p:spTree>
    <p:extLst>
      <p:ext uri="{BB962C8B-B14F-4D97-AF65-F5344CB8AC3E}">
        <p14:creationId xmlns:p14="http://schemas.microsoft.com/office/powerpoint/2010/main" val="2329544393"/>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3DE9D9E-BD89-4F9A-AD0D-4409A6F45EA7}" type="slidenum">
              <a:rPr lang="en-US" smtClean="0"/>
              <a:t>2</a:t>
            </a:fld>
            <a:endParaRPr lang="en-US"/>
          </a:p>
        </p:txBody>
      </p:sp>
    </p:spTree>
    <p:extLst>
      <p:ext uri="{BB962C8B-B14F-4D97-AF65-F5344CB8AC3E}">
        <p14:creationId xmlns:p14="http://schemas.microsoft.com/office/powerpoint/2010/main" val="28933379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eaLnBrk="0" fontAlgn="t" hangingPunct="0"/>
            <a:endParaRPr lang="en-US" dirty="0" smtClean="0"/>
          </a:p>
        </p:txBody>
      </p:sp>
      <p:sp>
        <p:nvSpPr>
          <p:cNvPr id="4" name="Slide Number Placeholder 3"/>
          <p:cNvSpPr>
            <a:spLocks noGrp="1"/>
          </p:cNvSpPr>
          <p:nvPr>
            <p:ph type="sldNum" sz="quarter" idx="10"/>
          </p:nvPr>
        </p:nvSpPr>
        <p:spPr/>
        <p:txBody>
          <a:bodyPr/>
          <a:lstStyle/>
          <a:p>
            <a:fld id="{CABA555E-BF8E-4DFA-8CD7-2DDBF29308DF}" type="slidenum">
              <a:rPr lang="en-US" smtClean="0"/>
              <a:t>5</a:t>
            </a:fld>
            <a:endParaRPr lang="en-US"/>
          </a:p>
        </p:txBody>
      </p:sp>
    </p:spTree>
    <p:extLst>
      <p:ext uri="{BB962C8B-B14F-4D97-AF65-F5344CB8AC3E}">
        <p14:creationId xmlns:p14="http://schemas.microsoft.com/office/powerpoint/2010/main" val="12746616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fld id="{CABA555E-BF8E-4DFA-8CD7-2DDBF29308DF}" type="slidenum">
              <a:rPr lang="en-US" smtClean="0"/>
              <a:t>7</a:t>
            </a:fld>
            <a:endParaRPr lang="en-US"/>
          </a:p>
        </p:txBody>
      </p:sp>
    </p:spTree>
    <p:extLst>
      <p:ext uri="{BB962C8B-B14F-4D97-AF65-F5344CB8AC3E}">
        <p14:creationId xmlns:p14="http://schemas.microsoft.com/office/powerpoint/2010/main" val="7032184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fld id="{CABA555E-BF8E-4DFA-8CD7-2DDBF29308DF}" type="slidenum">
              <a:rPr lang="en-US" smtClean="0"/>
              <a:t>8</a:t>
            </a:fld>
            <a:endParaRPr lang="en-US"/>
          </a:p>
        </p:txBody>
      </p:sp>
    </p:spTree>
    <p:extLst>
      <p:ext uri="{BB962C8B-B14F-4D97-AF65-F5344CB8AC3E}">
        <p14:creationId xmlns:p14="http://schemas.microsoft.com/office/powerpoint/2010/main" val="13723657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US" sz="1200" dirty="0" smtClean="0"/>
              <a:t>SSE is </a:t>
            </a:r>
            <a:r>
              <a:rPr lang="en-US" sz="1200" b="0" dirty="0" smtClean="0"/>
              <a:t>utilizing the ArcGIS Platform as an end-to-end (data to</a:t>
            </a:r>
            <a:r>
              <a:rPr lang="en-US" sz="1200" b="0" baseline="0" dirty="0" smtClean="0"/>
              <a:t> end-user analysis)</a:t>
            </a:r>
            <a:r>
              <a:rPr lang="en-US" sz="1200" b="0" dirty="0" smtClean="0"/>
              <a:t> solution for processing,  analyzing, and visualizing NASA’s scientific data. Leveraging the ArcGIS Multidimensional Mosaic Dataset we can spatially</a:t>
            </a:r>
            <a:r>
              <a:rPr lang="en-US" sz="1200" b="0" baseline="0" dirty="0" smtClean="0"/>
              <a:t> and temporally aggregate our data from the source repositories into a s service compatible with the ArcGIS Platform.  We focus on exposing the data and everything else just works! </a:t>
            </a:r>
            <a:r>
              <a:rPr lang="en-US" sz="1200" b="0" dirty="0" smtClean="0"/>
              <a:t>It’s all </a:t>
            </a:r>
            <a:r>
              <a:rPr lang="en-US" sz="1200" dirty="0" smtClean="0"/>
              <a:t>about aggregation!</a:t>
            </a:r>
          </a:p>
          <a:p>
            <a:pPr marL="120650" lvl="0" indent="-120650">
              <a:buFont typeface="Arial" panose="020B0604020202020204" pitchFamily="34" charset="0"/>
              <a:buChar char="•"/>
            </a:pPr>
            <a:endParaRPr lang="en-US" sz="1200" dirty="0" smtClean="0"/>
          </a:p>
          <a:p>
            <a:pPr marL="120650" lvl="0" indent="-120650">
              <a:buFont typeface="Arial" panose="020B0604020202020204" pitchFamily="34" charset="0"/>
              <a:buChar char="•"/>
            </a:pPr>
            <a:r>
              <a:rPr lang="en-US" sz="1200" dirty="0" smtClean="0"/>
              <a:t>Enable users to create, organize, and share geographic information and tools with anyone by using intelligent online maps and useful apps</a:t>
            </a:r>
          </a:p>
          <a:p>
            <a:pPr marL="120650" lvl="0" indent="-120650">
              <a:buFont typeface="Arial" panose="020B0604020202020204" pitchFamily="34" charset="0"/>
              <a:buChar char="•"/>
            </a:pPr>
            <a:r>
              <a:rPr lang="en-US" sz="1200" dirty="0" smtClean="0"/>
              <a:t>Aps run virtually anywhere - on desktops, the web, smartphones, and tablets.</a:t>
            </a:r>
          </a:p>
          <a:p>
            <a:pPr marL="120650" lvl="0" indent="-120650">
              <a:buFont typeface="Arial" panose="020B0604020202020204" pitchFamily="34" charset="0"/>
              <a:buChar char="•"/>
            </a:pPr>
            <a:r>
              <a:rPr lang="en-US" sz="1200" dirty="0" smtClean="0"/>
              <a:t>----- Meeting Notes (9/22/14 14:03) -----</a:t>
            </a:r>
          </a:p>
          <a:p>
            <a:pPr marL="120650" lvl="0" indent="-120650">
              <a:buFont typeface="Arial" panose="020B0604020202020204" pitchFamily="34" charset="0"/>
              <a:buChar char="•"/>
            </a:pPr>
            <a:r>
              <a:rPr lang="en-US" sz="1200" dirty="0" smtClean="0"/>
              <a:t>Partnering with ASDC to help remove duplication from stored data.  </a:t>
            </a:r>
          </a:p>
        </p:txBody>
      </p:sp>
      <p:sp>
        <p:nvSpPr>
          <p:cNvPr id="4" name="Slide Number Placeholder 3"/>
          <p:cNvSpPr>
            <a:spLocks noGrp="1"/>
          </p:cNvSpPr>
          <p:nvPr>
            <p:ph type="sldNum" sz="quarter" idx="10"/>
          </p:nvPr>
        </p:nvSpPr>
        <p:spPr/>
        <p:txBody>
          <a:bodyPr/>
          <a:lstStyle/>
          <a:p>
            <a:fld id="{E3DE9D9E-BD89-4F9A-AD0D-4409A6F45EA7}" type="slidenum">
              <a:rPr lang="en-US" smtClean="0"/>
              <a:t>10</a:t>
            </a:fld>
            <a:endParaRPr lang="en-US"/>
          </a:p>
        </p:txBody>
      </p:sp>
    </p:spTree>
    <p:extLst>
      <p:ext uri="{BB962C8B-B14F-4D97-AF65-F5344CB8AC3E}">
        <p14:creationId xmlns:p14="http://schemas.microsoft.com/office/powerpoint/2010/main" val="25095445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Want to quickly make a web map that shows change overtime? How about a map that shows changes at different pressure levels? We can make and share interesting maps like these quickly by selecting from a variety of configurable web mapping templates.</a:t>
            </a:r>
            <a:endParaRPr lang="en-US" dirty="0"/>
          </a:p>
        </p:txBody>
      </p:sp>
      <p:sp>
        <p:nvSpPr>
          <p:cNvPr id="4" name="Slide Number Placeholder 3"/>
          <p:cNvSpPr>
            <a:spLocks noGrp="1"/>
          </p:cNvSpPr>
          <p:nvPr>
            <p:ph type="sldNum" sz="quarter" idx="10"/>
          </p:nvPr>
        </p:nvSpPr>
        <p:spPr/>
        <p:txBody>
          <a:bodyPr/>
          <a:lstStyle/>
          <a:p>
            <a:fld id="{E3DE9D9E-BD89-4F9A-AD0D-4409A6F45EA7}" type="slidenum">
              <a:rPr lang="en-US" smtClean="0"/>
              <a:t>11</a:t>
            </a:fld>
            <a:endParaRPr lang="en-US"/>
          </a:p>
        </p:txBody>
      </p:sp>
    </p:spTree>
    <p:extLst>
      <p:ext uri="{BB962C8B-B14F-4D97-AF65-F5344CB8AC3E}">
        <p14:creationId xmlns:p14="http://schemas.microsoft.com/office/powerpoint/2010/main" val="6796038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eaLnBrk="0" fontAlgn="base" hangingPunct="0">
              <a:spcBef>
                <a:spcPct val="0"/>
              </a:spcBef>
              <a:spcAft>
                <a:spcPct val="0"/>
              </a:spcAft>
            </a:pPr>
            <a:fld id="{4928B84F-CBA5-694A-8B57-5ED3E26FA466}" type="slidenum">
              <a:rPr lang="en-US">
                <a:latin typeface="Arial" charset="0"/>
              </a:rPr>
              <a:pPr eaLnBrk="0" fontAlgn="base" hangingPunct="0">
                <a:spcBef>
                  <a:spcPct val="0"/>
                </a:spcBef>
                <a:spcAft>
                  <a:spcPct val="0"/>
                </a:spcAft>
              </a:pPr>
              <a:t>12</a:t>
            </a:fld>
            <a:endParaRPr lang="en-US">
              <a:latin typeface="Arial" charset="0"/>
            </a:endParaRPr>
          </a:p>
        </p:txBody>
      </p:sp>
      <p:sp>
        <p:nvSpPr>
          <p:cNvPr id="37890" name="Rectangle 2"/>
          <p:cNvSpPr>
            <a:spLocks noGrp="1" noRot="1" noChangeAspect="1" noChangeArrowheads="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37891"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533400" indent="-533400">
              <a:lnSpc>
                <a:spcPct val="90000"/>
              </a:lnSpc>
              <a:spcBef>
                <a:spcPct val="0"/>
              </a:spcBef>
            </a:pPr>
            <a:r>
              <a:rPr lang="en-US">
                <a:solidFill>
                  <a:srgbClr val="000000"/>
                </a:solidFill>
                <a:latin typeface="Arial" charset="0"/>
                <a:cs typeface="Times New Roman" charset="0"/>
              </a:rPr>
              <a:t>Objective: Improve the Nation’</a:t>
            </a:r>
            <a:r>
              <a:rPr lang="en-US" altLang="ja-JP">
                <a:solidFill>
                  <a:srgbClr val="000000"/>
                </a:solidFill>
                <a:latin typeface="Arial" charset="0"/>
                <a:cs typeface="Times New Roman" charset="0"/>
              </a:rPr>
              <a:t>s public and private capability for integrating environmental data from NASA</a:t>
            </a:r>
            <a:r>
              <a:rPr lang="ja-JP" altLang="en-US">
                <a:solidFill>
                  <a:srgbClr val="000000"/>
                </a:solidFill>
                <a:latin typeface="Arial" charset="0"/>
                <a:cs typeface="Times New Roman" charset="0"/>
              </a:rPr>
              <a:t>’</a:t>
            </a:r>
            <a:r>
              <a:rPr lang="en-US" altLang="ja-JP">
                <a:solidFill>
                  <a:srgbClr val="000000"/>
                </a:solidFill>
                <a:latin typeface="Arial" charset="0"/>
                <a:cs typeface="Times New Roman" charset="0"/>
              </a:rPr>
              <a:t>s satellite-based analysis and modeling research into sound management of energy production and energy efficiency systems.</a:t>
            </a:r>
          </a:p>
          <a:p>
            <a:pPr marL="533400" indent="-533400">
              <a:lnSpc>
                <a:spcPct val="90000"/>
              </a:lnSpc>
              <a:spcBef>
                <a:spcPct val="0"/>
              </a:spcBef>
            </a:pPr>
            <a:endParaRPr lang="en-US" altLang="ja-JP">
              <a:solidFill>
                <a:srgbClr val="000000"/>
              </a:solidFill>
              <a:latin typeface="Arial" charset="0"/>
              <a:cs typeface="Times New Roman" charset="0"/>
            </a:endParaRPr>
          </a:p>
        </p:txBody>
      </p:sp>
    </p:spTree>
    <p:extLst>
      <p:ext uri="{BB962C8B-B14F-4D97-AF65-F5344CB8AC3E}">
        <p14:creationId xmlns:p14="http://schemas.microsoft.com/office/powerpoint/2010/main" val="27961674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r>
              <a:rPr lang="en-US" dirty="0" smtClean="0"/>
              <a:t>17 June 2015</a:t>
            </a:r>
            <a:endParaRPr lang="en-US" dirty="0"/>
          </a:p>
        </p:txBody>
      </p:sp>
      <p:sp>
        <p:nvSpPr>
          <p:cNvPr id="5" name="Footer Placeholder 4"/>
          <p:cNvSpPr>
            <a:spLocks noGrp="1"/>
          </p:cNvSpPr>
          <p:nvPr>
            <p:ph type="ftr" sz="quarter" idx="11"/>
          </p:nvPr>
        </p:nvSpPr>
        <p:spPr/>
        <p:txBody>
          <a:bodyPr/>
          <a:lstStyle>
            <a:lvl1pPr>
              <a:defRPr/>
            </a:lvl1pPr>
          </a:lstStyle>
          <a:p>
            <a:r>
              <a:rPr lang="en-US" dirty="0" smtClean="0"/>
              <a:t>2015 ESIP Summer</a:t>
            </a:r>
            <a:endParaRPr lang="en-US" dirty="0"/>
          </a:p>
        </p:txBody>
      </p:sp>
      <p:sp>
        <p:nvSpPr>
          <p:cNvPr id="6" name="Slide Number Placeholder 5"/>
          <p:cNvSpPr>
            <a:spLocks noGrp="1"/>
          </p:cNvSpPr>
          <p:nvPr>
            <p:ph type="sldNum" sz="quarter" idx="12"/>
          </p:nvPr>
        </p:nvSpPr>
        <p:spPr/>
        <p:txBody>
          <a:bodyPr/>
          <a:lstStyle/>
          <a:p>
            <a:fld id="{89AC013A-4399-4DA3-99ED-13CAD1879ECC}" type="slidenum">
              <a:rPr lang="en-US" smtClean="0"/>
              <a:pPr/>
              <a:t>‹#›</a:t>
            </a:fld>
            <a:endParaRPr lang="en-US"/>
          </a:p>
        </p:txBody>
      </p:sp>
    </p:spTree>
    <p:extLst>
      <p:ext uri="{BB962C8B-B14F-4D97-AF65-F5344CB8AC3E}">
        <p14:creationId xmlns:p14="http://schemas.microsoft.com/office/powerpoint/2010/main" val="18633431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18 Dec 2014</a:t>
            </a:r>
            <a:endParaRPr lang="en-US"/>
          </a:p>
        </p:txBody>
      </p:sp>
      <p:sp>
        <p:nvSpPr>
          <p:cNvPr id="5" name="Footer Placeholder 4"/>
          <p:cNvSpPr>
            <a:spLocks noGrp="1"/>
          </p:cNvSpPr>
          <p:nvPr>
            <p:ph type="ftr" sz="quarter" idx="11"/>
          </p:nvPr>
        </p:nvSpPr>
        <p:spPr/>
        <p:txBody>
          <a:bodyPr/>
          <a:lstStyle/>
          <a:p>
            <a:r>
              <a:rPr lang="en-US" smtClean="0"/>
              <a:t>AGU Brief Out</a:t>
            </a:r>
            <a:endParaRPr lang="en-US"/>
          </a:p>
        </p:txBody>
      </p:sp>
      <p:sp>
        <p:nvSpPr>
          <p:cNvPr id="6" name="Slide Number Placeholder 5"/>
          <p:cNvSpPr>
            <a:spLocks noGrp="1"/>
          </p:cNvSpPr>
          <p:nvPr>
            <p:ph type="sldNum" sz="quarter" idx="12"/>
          </p:nvPr>
        </p:nvSpPr>
        <p:spPr/>
        <p:txBody>
          <a:bodyPr/>
          <a:lstStyle/>
          <a:p>
            <a:fld id="{89AC013A-4399-4DA3-99ED-13CAD1879ECC}" type="slidenum">
              <a:rPr lang="en-US" smtClean="0"/>
              <a:pPr/>
              <a:t>‹#›</a:t>
            </a:fld>
            <a:endParaRPr lang="en-US"/>
          </a:p>
        </p:txBody>
      </p:sp>
    </p:spTree>
    <p:extLst>
      <p:ext uri="{BB962C8B-B14F-4D97-AF65-F5344CB8AC3E}">
        <p14:creationId xmlns:p14="http://schemas.microsoft.com/office/powerpoint/2010/main" val="16743051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t>18 Dec 2014</a:t>
            </a:r>
            <a:endParaRPr lang="en-US"/>
          </a:p>
        </p:txBody>
      </p:sp>
      <p:sp>
        <p:nvSpPr>
          <p:cNvPr id="5" name="Footer Placeholder 4"/>
          <p:cNvSpPr>
            <a:spLocks noGrp="1"/>
          </p:cNvSpPr>
          <p:nvPr>
            <p:ph type="ftr" sz="quarter" idx="11"/>
          </p:nvPr>
        </p:nvSpPr>
        <p:spPr/>
        <p:txBody>
          <a:bodyPr/>
          <a:lstStyle/>
          <a:p>
            <a:r>
              <a:rPr lang="en-US" smtClean="0"/>
              <a:t>AGU Brief Out</a:t>
            </a:r>
            <a:endParaRPr lang="en-US"/>
          </a:p>
        </p:txBody>
      </p:sp>
      <p:sp>
        <p:nvSpPr>
          <p:cNvPr id="6" name="Slide Number Placeholder 5"/>
          <p:cNvSpPr>
            <a:spLocks noGrp="1"/>
          </p:cNvSpPr>
          <p:nvPr>
            <p:ph type="sldNum" sz="quarter" idx="12"/>
          </p:nvPr>
        </p:nvSpPr>
        <p:spPr/>
        <p:txBody>
          <a:bodyPr/>
          <a:lstStyle/>
          <a:p>
            <a:fld id="{89AC013A-4399-4DA3-99ED-13CAD1879ECC}" type="slidenum">
              <a:rPr lang="en-US" smtClean="0"/>
              <a:pPr/>
              <a:t>‹#›</a:t>
            </a:fld>
            <a:endParaRPr lang="en-US"/>
          </a:p>
        </p:txBody>
      </p:sp>
    </p:spTree>
    <p:extLst>
      <p:ext uri="{BB962C8B-B14F-4D97-AF65-F5344CB8AC3E}">
        <p14:creationId xmlns:p14="http://schemas.microsoft.com/office/powerpoint/2010/main" val="258824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r>
              <a:rPr lang="en-US" smtClean="0"/>
              <a:t>18 Dec 2014</a:t>
            </a:r>
            <a:endParaRPr lang="en-US"/>
          </a:p>
        </p:txBody>
      </p:sp>
      <p:sp>
        <p:nvSpPr>
          <p:cNvPr id="6" name="Footer Placeholder 5"/>
          <p:cNvSpPr>
            <a:spLocks noGrp="1"/>
          </p:cNvSpPr>
          <p:nvPr>
            <p:ph type="ftr" sz="quarter" idx="11"/>
          </p:nvPr>
        </p:nvSpPr>
        <p:spPr/>
        <p:txBody>
          <a:bodyPr/>
          <a:lstStyle/>
          <a:p>
            <a:r>
              <a:rPr lang="en-US" smtClean="0"/>
              <a:t>AGU Brief Out</a:t>
            </a:r>
            <a:endParaRPr lang="en-US"/>
          </a:p>
        </p:txBody>
      </p:sp>
      <p:sp>
        <p:nvSpPr>
          <p:cNvPr id="7" name="Slide Number Placeholder 6"/>
          <p:cNvSpPr>
            <a:spLocks noGrp="1"/>
          </p:cNvSpPr>
          <p:nvPr>
            <p:ph type="sldNum" sz="quarter" idx="12"/>
          </p:nvPr>
        </p:nvSpPr>
        <p:spPr/>
        <p:txBody>
          <a:bodyPr/>
          <a:lstStyle/>
          <a:p>
            <a:fld id="{89AC013A-4399-4DA3-99ED-13CAD1879ECC}" type="slidenum">
              <a:rPr lang="en-US" smtClean="0"/>
              <a:pPr/>
              <a:t>‹#›</a:t>
            </a:fld>
            <a:endParaRPr lang="en-US"/>
          </a:p>
        </p:txBody>
      </p:sp>
    </p:spTree>
    <p:extLst>
      <p:ext uri="{BB962C8B-B14F-4D97-AF65-F5344CB8AC3E}">
        <p14:creationId xmlns:p14="http://schemas.microsoft.com/office/powerpoint/2010/main" val="22993937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en-US" smtClean="0"/>
              <a:t>18 Dec 2014</a:t>
            </a:r>
            <a:endParaRPr lang="en-US"/>
          </a:p>
        </p:txBody>
      </p:sp>
      <p:sp>
        <p:nvSpPr>
          <p:cNvPr id="8" name="Footer Placeholder 7"/>
          <p:cNvSpPr>
            <a:spLocks noGrp="1"/>
          </p:cNvSpPr>
          <p:nvPr>
            <p:ph type="ftr" sz="quarter" idx="11"/>
          </p:nvPr>
        </p:nvSpPr>
        <p:spPr/>
        <p:txBody>
          <a:bodyPr/>
          <a:lstStyle/>
          <a:p>
            <a:r>
              <a:rPr lang="en-US" smtClean="0"/>
              <a:t>AGU Brief Out</a:t>
            </a:r>
            <a:endParaRPr lang="en-US"/>
          </a:p>
        </p:txBody>
      </p:sp>
      <p:sp>
        <p:nvSpPr>
          <p:cNvPr id="9" name="Slide Number Placeholder 8"/>
          <p:cNvSpPr>
            <a:spLocks noGrp="1"/>
          </p:cNvSpPr>
          <p:nvPr>
            <p:ph type="sldNum" sz="quarter" idx="12"/>
          </p:nvPr>
        </p:nvSpPr>
        <p:spPr/>
        <p:txBody>
          <a:bodyPr/>
          <a:lstStyle/>
          <a:p>
            <a:fld id="{89AC013A-4399-4DA3-99ED-13CAD1879ECC}" type="slidenum">
              <a:rPr lang="en-US" smtClean="0"/>
              <a:pPr/>
              <a:t>‹#›</a:t>
            </a:fld>
            <a:endParaRPr lang="en-US"/>
          </a:p>
        </p:txBody>
      </p:sp>
    </p:spTree>
    <p:extLst>
      <p:ext uri="{BB962C8B-B14F-4D97-AF65-F5344CB8AC3E}">
        <p14:creationId xmlns:p14="http://schemas.microsoft.com/office/powerpoint/2010/main" val="37641351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18 Dec 2014</a:t>
            </a:r>
            <a:endParaRPr lang="en-US"/>
          </a:p>
        </p:txBody>
      </p:sp>
      <p:sp>
        <p:nvSpPr>
          <p:cNvPr id="4" name="Footer Placeholder 3"/>
          <p:cNvSpPr>
            <a:spLocks noGrp="1"/>
          </p:cNvSpPr>
          <p:nvPr>
            <p:ph type="ftr" sz="quarter" idx="11"/>
          </p:nvPr>
        </p:nvSpPr>
        <p:spPr/>
        <p:txBody>
          <a:bodyPr/>
          <a:lstStyle/>
          <a:p>
            <a:r>
              <a:rPr lang="en-US" smtClean="0"/>
              <a:t>AGU Brief Out</a:t>
            </a:r>
            <a:endParaRPr lang="en-US"/>
          </a:p>
        </p:txBody>
      </p:sp>
      <p:sp>
        <p:nvSpPr>
          <p:cNvPr id="5" name="Slide Number Placeholder 4"/>
          <p:cNvSpPr>
            <a:spLocks noGrp="1"/>
          </p:cNvSpPr>
          <p:nvPr>
            <p:ph type="sldNum" sz="quarter" idx="12"/>
          </p:nvPr>
        </p:nvSpPr>
        <p:spPr/>
        <p:txBody>
          <a:bodyPr/>
          <a:lstStyle/>
          <a:p>
            <a:fld id="{89AC013A-4399-4DA3-99ED-13CAD1879ECC}" type="slidenum">
              <a:rPr lang="en-US" smtClean="0"/>
              <a:pPr/>
              <a:t>‹#›</a:t>
            </a:fld>
            <a:endParaRPr lang="en-US"/>
          </a:p>
        </p:txBody>
      </p:sp>
    </p:spTree>
    <p:extLst>
      <p:ext uri="{BB962C8B-B14F-4D97-AF65-F5344CB8AC3E}">
        <p14:creationId xmlns:p14="http://schemas.microsoft.com/office/powerpoint/2010/main" val="3887109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18 Dec 2014</a:t>
            </a:r>
            <a:endParaRPr lang="en-US"/>
          </a:p>
        </p:txBody>
      </p:sp>
      <p:sp>
        <p:nvSpPr>
          <p:cNvPr id="3" name="Footer Placeholder 2"/>
          <p:cNvSpPr>
            <a:spLocks noGrp="1"/>
          </p:cNvSpPr>
          <p:nvPr>
            <p:ph type="ftr" sz="quarter" idx="11"/>
          </p:nvPr>
        </p:nvSpPr>
        <p:spPr/>
        <p:txBody>
          <a:bodyPr/>
          <a:lstStyle/>
          <a:p>
            <a:r>
              <a:rPr lang="en-US" smtClean="0"/>
              <a:t>AGU Brief Out</a:t>
            </a:r>
            <a:endParaRPr lang="en-US"/>
          </a:p>
        </p:txBody>
      </p:sp>
      <p:sp>
        <p:nvSpPr>
          <p:cNvPr id="4" name="Slide Number Placeholder 3"/>
          <p:cNvSpPr>
            <a:spLocks noGrp="1"/>
          </p:cNvSpPr>
          <p:nvPr>
            <p:ph type="sldNum" sz="quarter" idx="12"/>
          </p:nvPr>
        </p:nvSpPr>
        <p:spPr/>
        <p:txBody>
          <a:bodyPr/>
          <a:lstStyle/>
          <a:p>
            <a:fld id="{89AC013A-4399-4DA3-99ED-13CAD1879ECC}" type="slidenum">
              <a:rPr lang="en-US" smtClean="0"/>
              <a:pPr/>
              <a:t>‹#›</a:t>
            </a:fld>
            <a:endParaRPr lang="en-US"/>
          </a:p>
        </p:txBody>
      </p:sp>
    </p:spTree>
    <p:extLst>
      <p:ext uri="{BB962C8B-B14F-4D97-AF65-F5344CB8AC3E}">
        <p14:creationId xmlns:p14="http://schemas.microsoft.com/office/powerpoint/2010/main" val="15377200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18 Dec 2014</a:t>
            </a:r>
            <a:endParaRPr lang="en-US"/>
          </a:p>
        </p:txBody>
      </p:sp>
      <p:sp>
        <p:nvSpPr>
          <p:cNvPr id="6" name="Footer Placeholder 5"/>
          <p:cNvSpPr>
            <a:spLocks noGrp="1"/>
          </p:cNvSpPr>
          <p:nvPr>
            <p:ph type="ftr" sz="quarter" idx="11"/>
          </p:nvPr>
        </p:nvSpPr>
        <p:spPr/>
        <p:txBody>
          <a:bodyPr/>
          <a:lstStyle/>
          <a:p>
            <a:r>
              <a:rPr lang="en-US" smtClean="0"/>
              <a:t>AGU Brief Out</a:t>
            </a:r>
            <a:endParaRPr lang="en-US"/>
          </a:p>
        </p:txBody>
      </p:sp>
      <p:sp>
        <p:nvSpPr>
          <p:cNvPr id="7" name="Slide Number Placeholder 6"/>
          <p:cNvSpPr>
            <a:spLocks noGrp="1"/>
          </p:cNvSpPr>
          <p:nvPr>
            <p:ph type="sldNum" sz="quarter" idx="12"/>
          </p:nvPr>
        </p:nvSpPr>
        <p:spPr/>
        <p:txBody>
          <a:bodyPr/>
          <a:lstStyle/>
          <a:p>
            <a:fld id="{89AC013A-4399-4DA3-99ED-13CAD1879ECC}" type="slidenum">
              <a:rPr lang="en-US" smtClean="0"/>
              <a:pPr/>
              <a:t>‹#›</a:t>
            </a:fld>
            <a:endParaRPr lang="en-US"/>
          </a:p>
        </p:txBody>
      </p:sp>
    </p:spTree>
    <p:extLst>
      <p:ext uri="{BB962C8B-B14F-4D97-AF65-F5344CB8AC3E}">
        <p14:creationId xmlns:p14="http://schemas.microsoft.com/office/powerpoint/2010/main" val="36531366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18 Dec 2014</a:t>
            </a:r>
            <a:endParaRPr lang="en-US"/>
          </a:p>
        </p:txBody>
      </p:sp>
      <p:sp>
        <p:nvSpPr>
          <p:cNvPr id="6" name="Footer Placeholder 5"/>
          <p:cNvSpPr>
            <a:spLocks noGrp="1"/>
          </p:cNvSpPr>
          <p:nvPr>
            <p:ph type="ftr" sz="quarter" idx="11"/>
          </p:nvPr>
        </p:nvSpPr>
        <p:spPr/>
        <p:txBody>
          <a:bodyPr/>
          <a:lstStyle/>
          <a:p>
            <a:r>
              <a:rPr lang="en-US" smtClean="0"/>
              <a:t>AGU Brief Out</a:t>
            </a:r>
            <a:endParaRPr lang="en-US"/>
          </a:p>
        </p:txBody>
      </p:sp>
      <p:sp>
        <p:nvSpPr>
          <p:cNvPr id="7" name="Slide Number Placeholder 6"/>
          <p:cNvSpPr>
            <a:spLocks noGrp="1"/>
          </p:cNvSpPr>
          <p:nvPr>
            <p:ph type="sldNum" sz="quarter" idx="12"/>
          </p:nvPr>
        </p:nvSpPr>
        <p:spPr/>
        <p:txBody>
          <a:bodyPr/>
          <a:lstStyle/>
          <a:p>
            <a:fld id="{89AC013A-4399-4DA3-99ED-13CAD1879ECC}" type="slidenum">
              <a:rPr lang="en-US" smtClean="0"/>
              <a:pPr/>
              <a:t>‹#›</a:t>
            </a:fld>
            <a:endParaRPr lang="en-US"/>
          </a:p>
        </p:txBody>
      </p:sp>
    </p:spTree>
    <p:extLst>
      <p:ext uri="{BB962C8B-B14F-4D97-AF65-F5344CB8AC3E}">
        <p14:creationId xmlns:p14="http://schemas.microsoft.com/office/powerpoint/2010/main" val="25454179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18 Dec 2014</a:t>
            </a:r>
            <a:endParaRPr lang="en-US"/>
          </a:p>
        </p:txBody>
      </p:sp>
      <p:sp>
        <p:nvSpPr>
          <p:cNvPr id="5" name="Footer Placeholder 4"/>
          <p:cNvSpPr>
            <a:spLocks noGrp="1"/>
          </p:cNvSpPr>
          <p:nvPr>
            <p:ph type="ftr" sz="quarter" idx="11"/>
          </p:nvPr>
        </p:nvSpPr>
        <p:spPr/>
        <p:txBody>
          <a:bodyPr/>
          <a:lstStyle/>
          <a:p>
            <a:r>
              <a:rPr lang="en-US" smtClean="0"/>
              <a:t>AGU Brief Out</a:t>
            </a:r>
            <a:endParaRPr lang="en-US"/>
          </a:p>
        </p:txBody>
      </p:sp>
      <p:sp>
        <p:nvSpPr>
          <p:cNvPr id="6" name="Slide Number Placeholder 5"/>
          <p:cNvSpPr>
            <a:spLocks noGrp="1"/>
          </p:cNvSpPr>
          <p:nvPr>
            <p:ph type="sldNum" sz="quarter" idx="12"/>
          </p:nvPr>
        </p:nvSpPr>
        <p:spPr/>
        <p:txBody>
          <a:bodyPr/>
          <a:lstStyle/>
          <a:p>
            <a:fld id="{89AC013A-4399-4DA3-99ED-13CAD1879ECC}" type="slidenum">
              <a:rPr lang="en-US" smtClean="0"/>
              <a:pPr/>
              <a:t>‹#›</a:t>
            </a:fld>
            <a:endParaRPr lang="en-US"/>
          </a:p>
        </p:txBody>
      </p:sp>
    </p:spTree>
    <p:extLst>
      <p:ext uri="{BB962C8B-B14F-4D97-AF65-F5344CB8AC3E}">
        <p14:creationId xmlns:p14="http://schemas.microsoft.com/office/powerpoint/2010/main" val="22292660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18 Dec 2014</a:t>
            </a:r>
            <a:endParaRPr lang="en-US"/>
          </a:p>
        </p:txBody>
      </p:sp>
      <p:sp>
        <p:nvSpPr>
          <p:cNvPr id="5" name="Footer Placeholder 4"/>
          <p:cNvSpPr>
            <a:spLocks noGrp="1"/>
          </p:cNvSpPr>
          <p:nvPr>
            <p:ph type="ftr" sz="quarter" idx="11"/>
          </p:nvPr>
        </p:nvSpPr>
        <p:spPr/>
        <p:txBody>
          <a:bodyPr/>
          <a:lstStyle/>
          <a:p>
            <a:r>
              <a:rPr lang="en-US" smtClean="0"/>
              <a:t>AGU Brief Out</a:t>
            </a:r>
            <a:endParaRPr lang="en-US"/>
          </a:p>
        </p:txBody>
      </p:sp>
      <p:sp>
        <p:nvSpPr>
          <p:cNvPr id="6" name="Slide Number Placeholder 5"/>
          <p:cNvSpPr>
            <a:spLocks noGrp="1"/>
          </p:cNvSpPr>
          <p:nvPr>
            <p:ph type="sldNum" sz="quarter" idx="12"/>
          </p:nvPr>
        </p:nvSpPr>
        <p:spPr/>
        <p:txBody>
          <a:bodyPr/>
          <a:lstStyle/>
          <a:p>
            <a:fld id="{89AC013A-4399-4DA3-99ED-13CAD1879ECC}" type="slidenum">
              <a:rPr lang="en-US" smtClean="0"/>
              <a:pPr/>
              <a:t>‹#›</a:t>
            </a:fld>
            <a:endParaRPr lang="en-US"/>
          </a:p>
        </p:txBody>
      </p:sp>
    </p:spTree>
    <p:extLst>
      <p:ext uri="{BB962C8B-B14F-4D97-AF65-F5344CB8AC3E}">
        <p14:creationId xmlns:p14="http://schemas.microsoft.com/office/powerpoint/2010/main" val="33335318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dirty="0" smtClean="0"/>
              <a:t>14 July 2015</a:t>
            </a:r>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smtClean="0"/>
              <a:t>2015 ESIP Summer</a:t>
            </a:r>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9AC013A-4399-4DA3-99ED-13CAD1879ECC}" type="slidenum">
              <a:rPr lang="en-US" smtClean="0"/>
              <a:pPr/>
              <a:t>‹#›</a:t>
            </a:fld>
            <a:endParaRPr lang="en-US"/>
          </a:p>
        </p:txBody>
      </p:sp>
      <p:pic>
        <p:nvPicPr>
          <p:cNvPr id="7" name="Picture 7"/>
          <p:cNvPicPr>
            <a:picLocks noChangeArrowheads="1"/>
          </p:cNvPicPr>
          <p:nvPr userDrawn="1"/>
        </p:nvPicPr>
        <p:blipFill>
          <a:blip r:embed="rId1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8070812" y="152402"/>
            <a:ext cx="920788" cy="761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pic>
      <p:pic>
        <p:nvPicPr>
          <p:cNvPr id="8" name="Picture 7" descr="Solar radiation enters the Earth's atmosphere with a portion being scattered by clouds and aerosols."/>
          <p:cNvPicPr>
            <a:picLocks noChangeAspect="1" noChangeArrowheads="1"/>
          </p:cNvPicPr>
          <p:nvPr userDrawn="1"/>
        </p:nvPicPr>
        <p:blipFill>
          <a:blip r:embed="rId14" cstate="email">
            <a:extLst>
              <a:ext uri="{28A0092B-C50C-407E-A947-70E740481C1C}">
                <a14:useLocalDpi xmlns:a14="http://schemas.microsoft.com/office/drawing/2010/main" val="0"/>
              </a:ext>
            </a:extLst>
          </a:blip>
          <a:srcRect/>
          <a:stretch>
            <a:fillRect/>
          </a:stretch>
        </p:blipFill>
        <p:spPr bwMode="auto">
          <a:xfrm>
            <a:off x="0" y="-15440"/>
            <a:ext cx="1828800" cy="965916"/>
          </a:xfrm>
          <a:prstGeom prst="rect">
            <a:avLst/>
          </a:prstGeom>
          <a:gradFill>
            <a:gsLst>
              <a:gs pos="0">
                <a:srgbClr val="03D4A8">
                  <a:alpha val="0"/>
                </a:srgbClr>
              </a:gs>
              <a:gs pos="73000">
                <a:srgbClr val="21D6E0"/>
              </a:gs>
              <a:gs pos="87000">
                <a:srgbClr val="0087E6"/>
              </a:gs>
              <a:gs pos="96000">
                <a:srgbClr val="005CBF"/>
              </a:gs>
            </a:gsLst>
            <a:lin ang="10800000" scaled="1"/>
          </a:gradFill>
        </p:spPr>
      </p:pic>
    </p:spTree>
    <p:extLst>
      <p:ext uri="{BB962C8B-B14F-4D97-AF65-F5344CB8AC3E}">
        <p14:creationId xmlns:p14="http://schemas.microsoft.com/office/powerpoint/2010/main" val="7534121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hyperlink" Target="mailto:brian.e.tisdale@nasa.gov" TargetMode="External"/><Relationship Id="rId7" Type="http://schemas.openxmlformats.org/officeDocument/2006/relationships/image" Target="../media/image5.jpeg"/><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hyperlink" Target="mailto:matthew.s.tisdale@nasa.gov" TargetMode="External"/><Relationship Id="rId4" Type="http://schemas.openxmlformats.org/officeDocument/2006/relationships/hyperlink" Target="mailto:tiffany.j.matthews@nasa.gov" TargetMode="External"/><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www.gdal.org/ogr_arch.html" TargetMode="External"/><Relationship Id="rId2" Type="http://schemas.openxmlformats.org/officeDocument/2006/relationships/hyperlink" Target="http://www.gdal.org/gdal_datamodel.html" TargetMode="Externa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hyperlink" Target="mailto:tiffany.j.matthews@nasa.gov" TargetMode="External"/><Relationship Id="rId2" Type="http://schemas.openxmlformats.org/officeDocument/2006/relationships/hyperlink" Target="mailto:brian.e.tisdale@nasa.gov" TargetMode="External"/><Relationship Id="rId1" Type="http://schemas.openxmlformats.org/officeDocument/2006/relationships/slideLayout" Target="../slideLayouts/slideLayout2.xml"/><Relationship Id="rId4" Type="http://schemas.openxmlformats.org/officeDocument/2006/relationships/hyperlink" Target="mailto:matthew.s.tisdale@nasa.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Screenshot_6_11_13_11_26_AM.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010664" y="4642362"/>
            <a:ext cx="1568482" cy="93110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87086" y="2229731"/>
            <a:ext cx="9144000" cy="2387600"/>
          </a:xfrm>
        </p:spPr>
        <p:txBody>
          <a:bodyPr>
            <a:noAutofit/>
          </a:bodyPr>
          <a:lstStyle/>
          <a:p>
            <a:r>
              <a:rPr lang="en-US" sz="4400" b="1" dirty="0" smtClean="0">
                <a:latin typeface="Calibri" pitchFamily="-110" charset="0"/>
              </a:rPr>
              <a:t/>
            </a:r>
            <a:br>
              <a:rPr lang="en-US" sz="4400" b="1" dirty="0" smtClean="0">
                <a:latin typeface="Calibri" pitchFamily="-110" charset="0"/>
              </a:rPr>
            </a:br>
            <a:r>
              <a:rPr lang="en-US" sz="4400" b="1" dirty="0">
                <a:latin typeface="Calibri" pitchFamily="-110" charset="0"/>
              </a:rPr>
              <a:t/>
            </a:r>
            <a:br>
              <a:rPr lang="en-US" sz="4400" b="1" dirty="0">
                <a:latin typeface="Calibri" pitchFamily="-110" charset="0"/>
              </a:rPr>
            </a:br>
            <a:r>
              <a:rPr lang="en-US" sz="4400" b="1" dirty="0">
                <a:latin typeface="Calibri" pitchFamily="-110" charset="0"/>
              </a:rPr>
              <a:t>Geospatial Data Abstraction Library (GDAL) Enhancement for ESDIS (GEE</a:t>
            </a:r>
            <a:r>
              <a:rPr lang="en-US" sz="4400" b="1" dirty="0" smtClean="0">
                <a:latin typeface="Calibri" pitchFamily="-110" charset="0"/>
              </a:rPr>
              <a:t>)</a:t>
            </a:r>
            <a:r>
              <a:rPr lang="en-US" sz="4400" b="1" dirty="0">
                <a:latin typeface="Calibri" pitchFamily="-110" charset="0"/>
              </a:rPr>
              <a:t/>
            </a:r>
            <a:br>
              <a:rPr lang="en-US" sz="4400" b="1" dirty="0">
                <a:latin typeface="Calibri" pitchFamily="-110" charset="0"/>
              </a:rPr>
            </a:br>
            <a:r>
              <a:rPr lang="en-US" sz="3200" b="1" i="1" dirty="0" smtClean="0">
                <a:latin typeface="Calibri" pitchFamily="-110" charset="0"/>
              </a:rPr>
              <a:t>Increasing </a:t>
            </a:r>
            <a:r>
              <a:rPr lang="en-US" sz="3200" b="1" i="1" dirty="0">
                <a:latin typeface="Calibri" pitchFamily="-110" charset="0"/>
              </a:rPr>
              <a:t>Accessibility and Interoperability </a:t>
            </a:r>
            <a:r>
              <a:rPr lang="en-US" sz="3200" b="1" i="1" dirty="0" smtClean="0">
                <a:latin typeface="Calibri" pitchFamily="-110" charset="0"/>
              </a:rPr>
              <a:t/>
            </a:r>
            <a:br>
              <a:rPr lang="en-US" sz="3200" b="1" i="1" dirty="0" smtClean="0">
                <a:latin typeface="Calibri" pitchFamily="-110" charset="0"/>
              </a:rPr>
            </a:br>
            <a:r>
              <a:rPr lang="en-US" sz="3200" b="1" i="1" dirty="0" smtClean="0">
                <a:latin typeface="Calibri" pitchFamily="-110" charset="0"/>
              </a:rPr>
              <a:t>of </a:t>
            </a:r>
            <a:r>
              <a:rPr lang="en-US" sz="3200" b="1" i="1" dirty="0">
                <a:latin typeface="Calibri" pitchFamily="-110" charset="0"/>
              </a:rPr>
              <a:t>NASA </a:t>
            </a:r>
            <a:r>
              <a:rPr lang="en-US" sz="3200" b="1" i="1" dirty="0" smtClean="0">
                <a:latin typeface="Calibri" pitchFamily="-110" charset="0"/>
              </a:rPr>
              <a:t>Data </a:t>
            </a:r>
            <a:r>
              <a:rPr lang="en-US" sz="3200" b="1" i="1" dirty="0">
                <a:latin typeface="Calibri" pitchFamily="-110" charset="0"/>
              </a:rPr>
              <a:t>Products </a:t>
            </a:r>
            <a:r>
              <a:rPr lang="en-US" sz="3200" b="1" i="1" dirty="0" smtClean="0">
                <a:latin typeface="Calibri" pitchFamily="-110" charset="0"/>
              </a:rPr>
              <a:t>with GIS Tools</a:t>
            </a:r>
            <a:br>
              <a:rPr lang="en-US" sz="3200" b="1" i="1" dirty="0" smtClean="0">
                <a:latin typeface="Calibri" pitchFamily="-110" charset="0"/>
              </a:rPr>
            </a:br>
            <a:r>
              <a:rPr lang="en-US" sz="3200" b="1" i="1" dirty="0" smtClean="0">
                <a:latin typeface="Calibri" pitchFamily="-110" charset="0"/>
              </a:rPr>
              <a:t/>
            </a:r>
            <a:br>
              <a:rPr lang="en-US" sz="3200" b="1" i="1" dirty="0" smtClean="0">
                <a:latin typeface="Calibri" pitchFamily="-110" charset="0"/>
              </a:rPr>
            </a:br>
            <a:r>
              <a:rPr lang="en-US" sz="2400" b="1" dirty="0"/>
              <a:t>NASA Atmospheric Science Data Center (ASDC)</a:t>
            </a:r>
            <a:r>
              <a:rPr lang="en-US" sz="2400" b="1" i="1" dirty="0"/>
              <a:t/>
            </a:r>
            <a:br>
              <a:rPr lang="en-US" sz="2400" b="1" i="1" dirty="0"/>
            </a:br>
            <a:r>
              <a:rPr lang="en-US" sz="2000" b="1" dirty="0" smtClean="0"/>
              <a:t>Brian </a:t>
            </a:r>
            <a:r>
              <a:rPr lang="en-US" sz="2000" b="1" dirty="0"/>
              <a:t>Tisdale</a:t>
            </a:r>
            <a:r>
              <a:rPr lang="en-US" sz="2000" dirty="0"/>
              <a:t>, Booz Allen Hamilton (BAH), </a:t>
            </a:r>
            <a:r>
              <a:rPr lang="en-US" sz="2000" dirty="0" smtClean="0">
                <a:hlinkClick r:id="rId3"/>
              </a:rPr>
              <a:t>brian.e.tisdale@nasa.gov</a:t>
            </a:r>
            <a:r>
              <a:rPr lang="en-US" sz="2000" dirty="0" smtClean="0"/>
              <a:t/>
            </a:r>
            <a:br>
              <a:rPr lang="en-US" sz="2000" dirty="0" smtClean="0"/>
            </a:br>
            <a:r>
              <a:rPr lang="en-US" sz="2000" b="1" dirty="0" smtClean="0"/>
              <a:t>Tiffany Matthews</a:t>
            </a:r>
            <a:r>
              <a:rPr lang="en-US" sz="2000" dirty="0" smtClean="0"/>
              <a:t>, Science Systems and Applications </a:t>
            </a:r>
            <a:r>
              <a:rPr lang="en-US" sz="2000" dirty="0" err="1" smtClean="0"/>
              <a:t>Inc</a:t>
            </a:r>
            <a:r>
              <a:rPr lang="en-US" sz="2000" dirty="0" smtClean="0"/>
              <a:t>, </a:t>
            </a:r>
            <a:r>
              <a:rPr lang="en-US" sz="2000" dirty="0" smtClean="0">
                <a:hlinkClick r:id="rId4"/>
              </a:rPr>
              <a:t>tiffany.j.matthews@nasa.gov</a:t>
            </a:r>
            <a:r>
              <a:rPr lang="en-US" sz="2000" dirty="0" smtClean="0"/>
              <a:t/>
            </a:r>
            <a:br>
              <a:rPr lang="en-US" sz="2000" dirty="0" smtClean="0"/>
            </a:br>
            <a:r>
              <a:rPr lang="en-US" sz="2000" b="1" dirty="0" smtClean="0"/>
              <a:t>Matthew Tisdale</a:t>
            </a:r>
            <a:r>
              <a:rPr lang="en-US" sz="2000" dirty="0" smtClean="0"/>
              <a:t>, Booz Allen Hamilton (BAH), </a:t>
            </a:r>
            <a:r>
              <a:rPr lang="en-US" sz="2000" dirty="0" smtClean="0">
                <a:hlinkClick r:id="rId5"/>
              </a:rPr>
              <a:t>matthew.s.tisdale@nasa.gov</a:t>
            </a:r>
            <a:endParaRPr lang="en-US" sz="2000" b="1" i="1" dirty="0"/>
          </a:p>
        </p:txBody>
      </p:sp>
      <p:pic>
        <p:nvPicPr>
          <p:cNvPr id="4" name="Picture 2" descr="C:\Users\536382\Pictures\gmu.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03320" y="5034845"/>
            <a:ext cx="1607344" cy="1375438"/>
          </a:xfrm>
          <a:prstGeom prst="rect">
            <a:avLst/>
          </a:prstGeom>
          <a:noFill/>
          <a:extLst>
            <a:ext uri="{909E8E84-426E-40dd-AFC4-6F175D3DCCD1}">
              <a14:hiddenFill xmlns="" xmlns:a14="http://schemas.microsoft.com/office/drawing/2010/main">
                <a:solidFill>
                  <a:srgbClr val="FFFFFF"/>
                </a:solidFill>
              </a14:hiddenFill>
            </a:ext>
          </a:extLst>
        </p:spPr>
      </p:pic>
      <p:pic>
        <p:nvPicPr>
          <p:cNvPr id="5" name="Picture 3" descr="C:\Users\536382\Pictures\HDFgroup.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305132" y="4868543"/>
            <a:ext cx="857250" cy="704850"/>
          </a:xfrm>
          <a:prstGeom prst="rect">
            <a:avLst/>
          </a:prstGeom>
          <a:noFill/>
          <a:extLst>
            <a:ext uri="{909E8E84-426E-40dd-AFC4-6F175D3DCCD1}">
              <a14:hiddenFill xmlns="" xmlns:a14="http://schemas.microsoft.com/office/drawing/2010/main">
                <a:solidFill>
                  <a:srgbClr val="FFFFFF"/>
                </a:solidFill>
              </a14:hiddenFill>
            </a:ext>
          </a:extLst>
        </p:spPr>
      </p:pic>
      <p:pic>
        <p:nvPicPr>
          <p:cNvPr id="6" name="Picture 5" descr="C:\Users\536382\Pictures\esri.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481040" y="5381243"/>
            <a:ext cx="1728788" cy="1029040"/>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descr="Screen Clipping"/>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32944" y="4874599"/>
            <a:ext cx="1804826" cy="598674"/>
          </a:xfrm>
          <a:prstGeom prst="rect">
            <a:avLst/>
          </a:prstGeom>
        </p:spPr>
      </p:pic>
      <p:sp>
        <p:nvSpPr>
          <p:cNvPr id="9" name="Rectangle 8"/>
          <p:cNvSpPr/>
          <p:nvPr/>
        </p:nvSpPr>
        <p:spPr>
          <a:xfrm>
            <a:off x="1531256" y="6488668"/>
            <a:ext cx="7765143" cy="369332"/>
          </a:xfrm>
          <a:prstGeom prst="rect">
            <a:avLst/>
          </a:prstGeom>
        </p:spPr>
        <p:txBody>
          <a:bodyPr wrap="square">
            <a:spAutoFit/>
          </a:bodyPr>
          <a:lstStyle/>
          <a:p>
            <a:pPr fontAlgn="base"/>
            <a:r>
              <a:rPr lang="en-US" b="1" dirty="0"/>
              <a:t>Funded by </a:t>
            </a:r>
            <a:r>
              <a:rPr lang="en-US" b="1" dirty="0" smtClean="0"/>
              <a:t>ESDIS </a:t>
            </a:r>
            <a:r>
              <a:rPr lang="en-US" b="1" dirty="0"/>
              <a:t>in </a:t>
            </a:r>
            <a:r>
              <a:rPr lang="en-US" b="1" dirty="0" smtClean="0"/>
              <a:t>support of Big </a:t>
            </a:r>
            <a:r>
              <a:rPr lang="en-US" b="1" dirty="0"/>
              <a:t>Earth Data </a:t>
            </a:r>
            <a:r>
              <a:rPr lang="en-US" b="1" dirty="0" smtClean="0"/>
              <a:t>Initiative (BEDI)</a:t>
            </a:r>
            <a:endParaRPr lang="en-US" b="1" dirty="0"/>
          </a:p>
        </p:txBody>
      </p:sp>
    </p:spTree>
    <p:extLst>
      <p:ext uri="{BB962C8B-B14F-4D97-AF65-F5344CB8AC3E}">
        <p14:creationId xmlns:p14="http://schemas.microsoft.com/office/powerpoint/2010/main" val="41351090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85950" y="990601"/>
            <a:ext cx="6400800" cy="857250"/>
          </a:xfrm>
        </p:spPr>
        <p:txBody>
          <a:bodyPr>
            <a:normAutofit/>
          </a:bodyPr>
          <a:lstStyle/>
          <a:p>
            <a:r>
              <a:rPr lang="en-US" sz="2700" b="1" dirty="0">
                <a:solidFill>
                  <a:srgbClr val="0070C0"/>
                </a:solidFill>
                <a:cs typeface="Arial" charset="0"/>
              </a:rPr>
              <a:t>Improving the Accessibility and Use of NASA Earth Science Data in Geospatial Applications</a:t>
            </a:r>
            <a:endParaRPr lang="en-US" sz="2700" dirty="0"/>
          </a:p>
        </p:txBody>
      </p:sp>
      <p:sp>
        <p:nvSpPr>
          <p:cNvPr id="3" name="Content Placeholder 2"/>
          <p:cNvSpPr>
            <a:spLocks noGrp="1"/>
          </p:cNvSpPr>
          <p:nvPr>
            <p:ph idx="1"/>
          </p:nvPr>
        </p:nvSpPr>
        <p:spPr>
          <a:xfrm>
            <a:off x="228600" y="1841896"/>
            <a:ext cx="8572500" cy="3263504"/>
          </a:xfrm>
        </p:spPr>
        <p:txBody>
          <a:bodyPr>
            <a:noAutofit/>
          </a:bodyPr>
          <a:lstStyle/>
          <a:p>
            <a:r>
              <a:rPr lang="en-US" sz="1800" dirty="0"/>
              <a:t>Many of the NASA Langley Atmospheric Science Data Center (ASDC) Distributed Active Archive Center (DAAC) multidimensional  tropospheric and atmospheric chemistry data products are stored in HDF4, HDF5 or </a:t>
            </a:r>
            <a:r>
              <a:rPr lang="en-US" sz="1800" dirty="0" err="1"/>
              <a:t>NetCDF</a:t>
            </a:r>
            <a:r>
              <a:rPr lang="en-US" sz="1800" dirty="0"/>
              <a:t> format, which traditionally have been difficult to analyze and visualize with geospatial tools. </a:t>
            </a:r>
          </a:p>
          <a:p>
            <a:endParaRPr lang="en-US" sz="1350" dirty="0"/>
          </a:p>
          <a:p>
            <a:r>
              <a:rPr lang="en-US" sz="1800" dirty="0"/>
              <a:t>With the rising demand from the diverse end-user communities for geospatial tools to handle multidimensional products, several applications, such as ArcGIS, have refined their software. </a:t>
            </a:r>
          </a:p>
          <a:p>
            <a:endParaRPr lang="en-US" sz="1350" dirty="0"/>
          </a:p>
          <a:p>
            <a:r>
              <a:rPr lang="en-US" sz="1800" dirty="0"/>
              <a:t>Many geospatial applications now have new functionalities that enable the end user to:</a:t>
            </a:r>
          </a:p>
          <a:p>
            <a:pPr marL="685800" lvl="2">
              <a:spcBef>
                <a:spcPts val="1000"/>
              </a:spcBef>
            </a:pPr>
            <a:r>
              <a:rPr lang="en-US" sz="1800" dirty="0"/>
              <a:t>Store, serve, and perform analysis on each individual variable, its time dimension, and vertical dimension. </a:t>
            </a:r>
          </a:p>
          <a:p>
            <a:pPr marL="685800" lvl="2">
              <a:spcBef>
                <a:spcPts val="1000"/>
              </a:spcBef>
            </a:pPr>
            <a:r>
              <a:rPr lang="en-US" sz="1800" dirty="0"/>
              <a:t>Use </a:t>
            </a:r>
            <a:r>
              <a:rPr lang="en-US" sz="1800" dirty="0" err="1"/>
              <a:t>NetCDF</a:t>
            </a:r>
            <a:r>
              <a:rPr lang="en-US" sz="1800" dirty="0"/>
              <a:t>, GRIB, and HDF raster data formats across applications directly </a:t>
            </a:r>
          </a:p>
          <a:p>
            <a:pPr marL="685800" lvl="2">
              <a:spcBef>
                <a:spcPts val="1000"/>
              </a:spcBef>
            </a:pPr>
            <a:r>
              <a:rPr lang="en-US" sz="1800" dirty="0"/>
              <a:t>Publish output within REST image services or WMS  for time and space enabled web application development.</a:t>
            </a:r>
          </a:p>
        </p:txBody>
      </p:sp>
      <p:sp>
        <p:nvSpPr>
          <p:cNvPr id="4" name="Slide Number Placeholder 3"/>
          <p:cNvSpPr>
            <a:spLocks noGrp="1"/>
          </p:cNvSpPr>
          <p:nvPr>
            <p:ph type="sldNum" sz="quarter" idx="12"/>
          </p:nvPr>
        </p:nvSpPr>
        <p:spPr/>
        <p:txBody>
          <a:bodyPr/>
          <a:lstStyle/>
          <a:p>
            <a:fld id="{3C983F5E-EE40-40FC-AE07-12ED784E9C82}" type="slidenum">
              <a:rPr lang="en-US" smtClean="0"/>
              <a:t>2</a:t>
            </a:fld>
            <a:endParaRPr lang="en-US"/>
          </a:p>
        </p:txBody>
      </p:sp>
    </p:spTree>
    <p:extLst>
      <p:ext uri="{BB962C8B-B14F-4D97-AF65-F5344CB8AC3E}">
        <p14:creationId xmlns:p14="http://schemas.microsoft.com/office/powerpoint/2010/main" val="312057000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61457" y="0"/>
            <a:ext cx="6185264" cy="966651"/>
          </a:xfrm>
        </p:spPr>
        <p:txBody>
          <a:bodyPr/>
          <a:lstStyle/>
          <a:p>
            <a:pPr algn="ctr"/>
            <a:r>
              <a:rPr lang="en-US" b="1" dirty="0" smtClean="0"/>
              <a:t>Approach</a:t>
            </a:r>
            <a:endParaRPr lang="en-US" b="1" dirty="0"/>
          </a:p>
        </p:txBody>
      </p:sp>
      <p:sp>
        <p:nvSpPr>
          <p:cNvPr id="3" name="Content Placeholder 2"/>
          <p:cNvSpPr>
            <a:spLocks noGrp="1"/>
          </p:cNvSpPr>
          <p:nvPr>
            <p:ph idx="1"/>
          </p:nvPr>
        </p:nvSpPr>
        <p:spPr>
          <a:xfrm>
            <a:off x="628650" y="1227909"/>
            <a:ext cx="7886700" cy="4949054"/>
          </a:xfrm>
        </p:spPr>
        <p:txBody>
          <a:bodyPr>
            <a:normAutofit fontScale="92500" lnSpcReduction="10000"/>
          </a:bodyPr>
          <a:lstStyle/>
          <a:p>
            <a:pPr lvl="0">
              <a:lnSpc>
                <a:spcPct val="100000"/>
              </a:lnSpc>
              <a:spcBef>
                <a:spcPts val="0"/>
              </a:spcBef>
              <a:spcAft>
                <a:spcPts val="1800"/>
              </a:spcAft>
            </a:pPr>
            <a:r>
              <a:rPr lang="en-US" dirty="0" smtClean="0"/>
              <a:t>Construct </a:t>
            </a:r>
            <a:r>
              <a:rPr lang="en-US" dirty="0"/>
              <a:t>a framework which can be incorporated into the GDAL library</a:t>
            </a:r>
          </a:p>
          <a:p>
            <a:pPr lvl="0">
              <a:lnSpc>
                <a:spcPct val="100000"/>
              </a:lnSpc>
              <a:spcBef>
                <a:spcPts val="0"/>
              </a:spcBef>
              <a:spcAft>
                <a:spcPts val="1800"/>
              </a:spcAft>
            </a:pPr>
            <a:r>
              <a:rPr lang="en-US" dirty="0"/>
              <a:t>Develop plugins to demonstrate the viability of this approach for three data products</a:t>
            </a:r>
          </a:p>
          <a:p>
            <a:pPr lvl="0">
              <a:lnSpc>
                <a:spcPct val="100000"/>
              </a:lnSpc>
              <a:spcBef>
                <a:spcPts val="0"/>
              </a:spcBef>
              <a:spcAft>
                <a:spcPts val="1800"/>
              </a:spcAft>
            </a:pPr>
            <a:r>
              <a:rPr lang="en-US" dirty="0"/>
              <a:t>Develop documentation and training materials to help the other DAACs to construct plug-ins consistent with the framework</a:t>
            </a:r>
          </a:p>
          <a:p>
            <a:pPr lvl="0">
              <a:lnSpc>
                <a:spcPct val="100000"/>
              </a:lnSpc>
              <a:spcBef>
                <a:spcPts val="0"/>
              </a:spcBef>
              <a:spcAft>
                <a:spcPts val="1800"/>
              </a:spcAft>
            </a:pPr>
            <a:r>
              <a:rPr lang="en-US" dirty="0"/>
              <a:t>Develop a certification process by which the plug-ins can be independently verified as properly converting the data to the format required for use in GIS tools</a:t>
            </a:r>
          </a:p>
          <a:p>
            <a:endParaRPr lang="en-US" dirty="0"/>
          </a:p>
        </p:txBody>
      </p:sp>
      <p:sp>
        <p:nvSpPr>
          <p:cNvPr id="4" name="Date Placeholder 3"/>
          <p:cNvSpPr>
            <a:spLocks noGrp="1"/>
          </p:cNvSpPr>
          <p:nvPr>
            <p:ph type="dt" sz="half" idx="10"/>
          </p:nvPr>
        </p:nvSpPr>
        <p:spPr/>
        <p:txBody>
          <a:bodyPr/>
          <a:lstStyle/>
          <a:p>
            <a:r>
              <a:rPr lang="en-US" smtClean="0"/>
              <a:t>18 Dec 2014</a:t>
            </a:r>
            <a:endParaRPr lang="en-US"/>
          </a:p>
        </p:txBody>
      </p:sp>
      <p:sp>
        <p:nvSpPr>
          <p:cNvPr id="5" name="Footer Placeholder 4"/>
          <p:cNvSpPr>
            <a:spLocks noGrp="1"/>
          </p:cNvSpPr>
          <p:nvPr>
            <p:ph type="ftr" sz="quarter" idx="11"/>
          </p:nvPr>
        </p:nvSpPr>
        <p:spPr/>
        <p:txBody>
          <a:bodyPr/>
          <a:lstStyle/>
          <a:p>
            <a:r>
              <a:rPr lang="en-US" smtClean="0"/>
              <a:t>AGU Brief Out</a:t>
            </a:r>
            <a:endParaRPr lang="en-US"/>
          </a:p>
        </p:txBody>
      </p:sp>
      <p:sp>
        <p:nvSpPr>
          <p:cNvPr id="6" name="Slide Number Placeholder 5"/>
          <p:cNvSpPr>
            <a:spLocks noGrp="1"/>
          </p:cNvSpPr>
          <p:nvPr>
            <p:ph type="sldNum" sz="quarter" idx="12"/>
          </p:nvPr>
        </p:nvSpPr>
        <p:spPr/>
        <p:txBody>
          <a:bodyPr/>
          <a:lstStyle/>
          <a:p>
            <a:fld id="{89AC013A-4399-4DA3-99ED-13CAD1879ECC}" type="slidenum">
              <a:rPr lang="en-US" smtClean="0"/>
              <a:pPr/>
              <a:t>3</a:t>
            </a:fld>
            <a:endParaRPr lang="en-US"/>
          </a:p>
        </p:txBody>
      </p:sp>
    </p:spTree>
    <p:extLst>
      <p:ext uri="{BB962C8B-B14F-4D97-AF65-F5344CB8AC3E}">
        <p14:creationId xmlns:p14="http://schemas.microsoft.com/office/powerpoint/2010/main" val="58870917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50028" y="18643"/>
            <a:ext cx="6098721" cy="987197"/>
          </a:xfrm>
        </p:spPr>
        <p:txBody>
          <a:bodyPr/>
          <a:lstStyle/>
          <a:p>
            <a:pPr algn="ctr"/>
            <a:r>
              <a:rPr lang="en-US" b="1" dirty="0" smtClean="0"/>
              <a:t>What is GDAL?</a:t>
            </a:r>
            <a:endParaRPr lang="en-US" b="1" dirty="0"/>
          </a:p>
        </p:txBody>
      </p:sp>
      <p:sp>
        <p:nvSpPr>
          <p:cNvPr id="3" name="Content Placeholder 2"/>
          <p:cNvSpPr>
            <a:spLocks noGrp="1"/>
          </p:cNvSpPr>
          <p:nvPr>
            <p:ph idx="1"/>
          </p:nvPr>
        </p:nvSpPr>
        <p:spPr>
          <a:xfrm>
            <a:off x="452302" y="1123270"/>
            <a:ext cx="7886700" cy="4351338"/>
          </a:xfrm>
        </p:spPr>
        <p:txBody>
          <a:bodyPr>
            <a:normAutofit/>
          </a:bodyPr>
          <a:lstStyle/>
          <a:p>
            <a:pPr marL="0" indent="0">
              <a:buNone/>
            </a:pPr>
            <a:r>
              <a:rPr lang="en-US" dirty="0" smtClean="0"/>
              <a:t>Geospatial Data Abstraction Library (GDAL) is </a:t>
            </a:r>
            <a:r>
              <a:rPr lang="en-US" dirty="0"/>
              <a:t>a translator library for raster and vector geospatial data </a:t>
            </a:r>
            <a:r>
              <a:rPr lang="en-US" dirty="0" smtClean="0"/>
              <a:t>formats. </a:t>
            </a:r>
          </a:p>
          <a:p>
            <a:r>
              <a:rPr lang="en-US" dirty="0" smtClean="0"/>
              <a:t>As </a:t>
            </a:r>
            <a:r>
              <a:rPr lang="en-US" dirty="0"/>
              <a:t>a library, it presents a </a:t>
            </a:r>
            <a:r>
              <a:rPr lang="en-US" b="1" dirty="0">
                <a:hlinkClick r:id="rId2"/>
              </a:rPr>
              <a:t>single raster abstract data model</a:t>
            </a:r>
            <a:r>
              <a:rPr lang="en-US" dirty="0"/>
              <a:t> and </a:t>
            </a:r>
            <a:r>
              <a:rPr lang="en-US" b="1" dirty="0">
                <a:hlinkClick r:id="rId3"/>
              </a:rPr>
              <a:t>vector abstract data model</a:t>
            </a:r>
            <a:r>
              <a:rPr lang="en-US" dirty="0"/>
              <a:t> to the calling application for all supported </a:t>
            </a:r>
            <a:r>
              <a:rPr lang="en-US" dirty="0" smtClean="0"/>
              <a:t>formats</a:t>
            </a:r>
          </a:p>
          <a:p>
            <a:r>
              <a:rPr lang="en-US" dirty="0" smtClean="0"/>
              <a:t>Leveraged by ArcGIS, </a:t>
            </a:r>
            <a:r>
              <a:rPr lang="en-US" dirty="0" err="1" smtClean="0"/>
              <a:t>GeoServer</a:t>
            </a:r>
            <a:r>
              <a:rPr lang="en-US" dirty="0" smtClean="0"/>
              <a:t>, </a:t>
            </a:r>
            <a:r>
              <a:rPr lang="en-US" dirty="0" err="1" smtClean="0"/>
              <a:t>MapServer</a:t>
            </a:r>
            <a:r>
              <a:rPr lang="en-US" dirty="0" smtClean="0"/>
              <a:t>, Quantum GIS (QGIS) and many other geospatial tools</a:t>
            </a:r>
            <a:endParaRPr lang="en-US" dirty="0"/>
          </a:p>
        </p:txBody>
      </p:sp>
      <p:pic>
        <p:nvPicPr>
          <p:cNvPr id="2052" name="Picture 4" descr="https://upload.wikimedia.org/wikipedia/commons/thumb/d/df/GDALLogoColor.svg/200px-GDALLogoColor.svg.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87834" y="4951322"/>
            <a:ext cx="1340232" cy="14809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241055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TextBox 1"/>
          <p:cNvSpPr txBox="1">
            <a:spLocks noChangeArrowheads="1"/>
          </p:cNvSpPr>
          <p:nvPr/>
        </p:nvSpPr>
        <p:spPr bwMode="auto">
          <a:xfrm>
            <a:off x="5689802" y="1167990"/>
            <a:ext cx="3392470" cy="498598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marL="457200" indent="-457200">
              <a:defRPr sz="8600">
                <a:solidFill>
                  <a:schemeClr val="tx1"/>
                </a:solidFill>
                <a:latin typeface="Arial" pitchFamily="34" charset="0"/>
                <a:ea typeface="MS PGothic" pitchFamily="34" charset="-128"/>
              </a:defRPr>
            </a:lvl1pPr>
            <a:lvl2pPr marL="457200" indent="-457200">
              <a:defRPr sz="8600">
                <a:solidFill>
                  <a:schemeClr val="tx1"/>
                </a:solidFill>
                <a:latin typeface="Arial" pitchFamily="34" charset="0"/>
                <a:ea typeface="MS PGothic" pitchFamily="34" charset="-128"/>
              </a:defRPr>
            </a:lvl2pPr>
            <a:lvl3pPr marL="1143000" indent="-228600">
              <a:defRPr sz="8600">
                <a:solidFill>
                  <a:schemeClr val="tx1"/>
                </a:solidFill>
                <a:latin typeface="Arial" pitchFamily="34" charset="0"/>
                <a:ea typeface="MS PGothic" pitchFamily="34" charset="-128"/>
              </a:defRPr>
            </a:lvl3pPr>
            <a:lvl4pPr marL="1600200" indent="-228600">
              <a:defRPr sz="8600">
                <a:solidFill>
                  <a:schemeClr val="tx1"/>
                </a:solidFill>
                <a:latin typeface="Arial" pitchFamily="34" charset="0"/>
                <a:ea typeface="MS PGothic" pitchFamily="34" charset="-128"/>
              </a:defRPr>
            </a:lvl4pPr>
            <a:lvl5pPr marL="2057400" indent="-228600">
              <a:defRPr sz="8600">
                <a:solidFill>
                  <a:schemeClr val="tx1"/>
                </a:solidFill>
                <a:latin typeface="Arial" pitchFamily="34" charset="0"/>
                <a:ea typeface="MS PGothic" pitchFamily="34" charset="-128"/>
              </a:defRPr>
            </a:lvl5pPr>
            <a:lvl6pPr marL="2514600" indent="-228600" defTabSz="4387850" eaLnBrk="0" fontAlgn="base" hangingPunct="0">
              <a:spcBef>
                <a:spcPct val="0"/>
              </a:spcBef>
              <a:spcAft>
                <a:spcPct val="0"/>
              </a:spcAft>
              <a:defRPr sz="8600">
                <a:solidFill>
                  <a:schemeClr val="tx1"/>
                </a:solidFill>
                <a:latin typeface="Arial" pitchFamily="34" charset="0"/>
                <a:ea typeface="MS PGothic" pitchFamily="34" charset="-128"/>
              </a:defRPr>
            </a:lvl6pPr>
            <a:lvl7pPr marL="2971800" indent="-228600" defTabSz="4387850" eaLnBrk="0" fontAlgn="base" hangingPunct="0">
              <a:spcBef>
                <a:spcPct val="0"/>
              </a:spcBef>
              <a:spcAft>
                <a:spcPct val="0"/>
              </a:spcAft>
              <a:defRPr sz="8600">
                <a:solidFill>
                  <a:schemeClr val="tx1"/>
                </a:solidFill>
                <a:latin typeface="Arial" pitchFamily="34" charset="0"/>
                <a:ea typeface="MS PGothic" pitchFamily="34" charset="-128"/>
              </a:defRPr>
            </a:lvl7pPr>
            <a:lvl8pPr marL="3429000" indent="-228600" defTabSz="4387850" eaLnBrk="0" fontAlgn="base" hangingPunct="0">
              <a:spcBef>
                <a:spcPct val="0"/>
              </a:spcBef>
              <a:spcAft>
                <a:spcPct val="0"/>
              </a:spcAft>
              <a:defRPr sz="8600">
                <a:solidFill>
                  <a:schemeClr val="tx1"/>
                </a:solidFill>
                <a:latin typeface="Arial" pitchFamily="34" charset="0"/>
                <a:ea typeface="MS PGothic" pitchFamily="34" charset="-128"/>
              </a:defRPr>
            </a:lvl8pPr>
            <a:lvl9pPr marL="3886200" indent="-228600" defTabSz="4387850" eaLnBrk="0" fontAlgn="base" hangingPunct="0">
              <a:spcBef>
                <a:spcPct val="0"/>
              </a:spcBef>
              <a:spcAft>
                <a:spcPct val="0"/>
              </a:spcAft>
              <a:defRPr sz="8600">
                <a:solidFill>
                  <a:schemeClr val="tx1"/>
                </a:solidFill>
                <a:latin typeface="Arial" pitchFamily="34" charset="0"/>
                <a:ea typeface="MS PGothic" pitchFamily="34" charset="-128"/>
              </a:defRPr>
            </a:lvl9pPr>
          </a:lstStyle>
          <a:p>
            <a:pPr marL="223838" indent="-215900">
              <a:spcAft>
                <a:spcPts val="1200"/>
              </a:spcAft>
              <a:buFont typeface="Arial" pitchFamily="34" charset="0"/>
              <a:buChar char="•"/>
            </a:pPr>
            <a:r>
              <a:rPr lang="en-US" altLang="en-US" sz="1800" b="1" dirty="0">
                <a:latin typeface="+mn-lt"/>
                <a:cs typeface="Arial" pitchFamily="34" charset="0"/>
              </a:rPr>
              <a:t>Revised GDAL HDF Drivers </a:t>
            </a:r>
            <a:r>
              <a:rPr lang="en-US" altLang="en-US" sz="1800" dirty="0">
                <a:latin typeface="+mn-lt"/>
                <a:cs typeface="Arial" pitchFamily="34" charset="0"/>
              </a:rPr>
              <a:t>to allow for extending and additional functionality</a:t>
            </a:r>
            <a:r>
              <a:rPr lang="en-US" altLang="en-US" sz="1800" dirty="0" smtClean="0">
                <a:latin typeface="+mn-lt"/>
                <a:cs typeface="Arial" pitchFamily="34" charset="0"/>
              </a:rPr>
              <a:t>.</a:t>
            </a:r>
            <a:endParaRPr lang="en-US" altLang="en-US" sz="1800" b="1" dirty="0">
              <a:latin typeface="+mn-lt"/>
              <a:cs typeface="Arial" pitchFamily="34" charset="0"/>
            </a:endParaRPr>
          </a:p>
          <a:p>
            <a:pPr marL="223838" lvl="1" indent="-215900">
              <a:spcAft>
                <a:spcPts val="1200"/>
              </a:spcAft>
              <a:buFont typeface="Arial" pitchFamily="34" charset="0"/>
              <a:buChar char="•"/>
            </a:pPr>
            <a:r>
              <a:rPr lang="en-US" altLang="en-US" sz="1800" dirty="0">
                <a:latin typeface="+mn-lt"/>
                <a:cs typeface="Arial" pitchFamily="34" charset="0"/>
              </a:rPr>
              <a:t>Added functions such as </a:t>
            </a:r>
            <a:r>
              <a:rPr lang="en-US" altLang="en-US" sz="1800" b="1" dirty="0">
                <a:latin typeface="+mn-lt"/>
                <a:cs typeface="Arial" pitchFamily="34" charset="0"/>
              </a:rPr>
              <a:t>Image rotator, 3D subset reader, geo-reference interpreter, and metadata repairer</a:t>
            </a:r>
            <a:r>
              <a:rPr lang="en-US" altLang="en-US" sz="1800" dirty="0">
                <a:latin typeface="+mn-lt"/>
                <a:cs typeface="Arial" pitchFamily="34" charset="0"/>
              </a:rPr>
              <a:t> to set up the </a:t>
            </a:r>
            <a:r>
              <a:rPr lang="en-US" altLang="en-US" sz="1800" dirty="0" smtClean="0">
                <a:latin typeface="+mn-lt"/>
                <a:cs typeface="Arial" pitchFamily="34" charset="0"/>
              </a:rPr>
              <a:t>generic </a:t>
            </a:r>
            <a:r>
              <a:rPr lang="en-US" altLang="en-US" sz="1800" dirty="0">
                <a:latin typeface="+mn-lt"/>
                <a:cs typeface="Arial" pitchFamily="34" charset="0"/>
              </a:rPr>
              <a:t>algorithm </a:t>
            </a:r>
            <a:r>
              <a:rPr lang="en-US" altLang="en-US" sz="1800" dirty="0" smtClean="0">
                <a:latin typeface="+mn-lt"/>
                <a:cs typeface="Arial" pitchFamily="34" charset="0"/>
              </a:rPr>
              <a:t>framework.</a:t>
            </a:r>
            <a:endParaRPr lang="en-US" altLang="en-US" sz="1800" dirty="0">
              <a:latin typeface="+mn-lt"/>
              <a:cs typeface="Arial" pitchFamily="34" charset="0"/>
            </a:endParaRPr>
          </a:p>
          <a:p>
            <a:pPr marL="223838" indent="-215900">
              <a:spcAft>
                <a:spcPts val="1200"/>
              </a:spcAft>
              <a:buFont typeface="Arial" pitchFamily="34" charset="0"/>
              <a:buChar char="•"/>
            </a:pPr>
            <a:r>
              <a:rPr lang="en-US" altLang="en-US" sz="1800" dirty="0">
                <a:latin typeface="+mn-lt"/>
                <a:cs typeface="Arial" pitchFamily="34" charset="0"/>
              </a:rPr>
              <a:t>Customized framework with </a:t>
            </a:r>
            <a:r>
              <a:rPr lang="en-US" altLang="en-US" sz="1800" b="1" dirty="0">
                <a:latin typeface="+mn-lt"/>
                <a:cs typeface="Arial" pitchFamily="34" charset="0"/>
              </a:rPr>
              <a:t>Data product plugins </a:t>
            </a:r>
            <a:r>
              <a:rPr lang="en-US" altLang="en-US" sz="1800" dirty="0">
                <a:latin typeface="+mn-lt"/>
                <a:cs typeface="Arial" pitchFamily="34" charset="0"/>
              </a:rPr>
              <a:t>that recognize file name patterns</a:t>
            </a:r>
            <a:r>
              <a:rPr lang="en-US" altLang="en-US" sz="1800" dirty="0" smtClean="0">
                <a:latin typeface="+mn-lt"/>
                <a:cs typeface="Arial" pitchFamily="34" charset="0"/>
              </a:rPr>
              <a:t>.</a:t>
            </a:r>
            <a:endParaRPr lang="en-US" altLang="en-US" sz="1800" dirty="0">
              <a:latin typeface="+mn-lt"/>
              <a:cs typeface="Arial" pitchFamily="34" charset="0"/>
            </a:endParaRPr>
          </a:p>
          <a:p>
            <a:pPr marL="223838" indent="-215900">
              <a:spcAft>
                <a:spcPts val="1200"/>
              </a:spcAft>
              <a:buFont typeface="Arial" pitchFamily="34" charset="0"/>
              <a:buChar char="•"/>
            </a:pPr>
            <a:r>
              <a:rPr lang="en-US" altLang="en-US" sz="1800" dirty="0">
                <a:latin typeface="+mn-lt"/>
                <a:cs typeface="Arial" pitchFamily="34" charset="0"/>
              </a:rPr>
              <a:t>Enabled image rendering and user workflow with an </a:t>
            </a:r>
            <a:r>
              <a:rPr lang="en-US" altLang="en-US" sz="1800" b="1" dirty="0">
                <a:latin typeface="+mn-lt"/>
                <a:cs typeface="Arial" pitchFamily="34" charset="0"/>
              </a:rPr>
              <a:t>ArcGIS </a:t>
            </a:r>
            <a:r>
              <a:rPr lang="en-US" altLang="en-US" sz="1800" b="1" dirty="0" smtClean="0">
                <a:latin typeface="+mn-lt"/>
                <a:cs typeface="Arial" pitchFamily="34" charset="0"/>
              </a:rPr>
              <a:t>plugin / extension </a:t>
            </a:r>
            <a:r>
              <a:rPr lang="en-US" altLang="en-US" sz="1800" dirty="0">
                <a:latin typeface="+mn-lt"/>
                <a:cs typeface="Arial" pitchFamily="34" charset="0"/>
              </a:rPr>
              <a:t>for testing of effectiveness of the improved </a:t>
            </a:r>
            <a:r>
              <a:rPr lang="en-US" altLang="en-US" sz="1800" dirty="0" smtClean="0">
                <a:latin typeface="+mn-lt"/>
                <a:cs typeface="Arial" pitchFamily="34" charset="0"/>
              </a:rPr>
              <a:t>GDAL.</a:t>
            </a:r>
            <a:endParaRPr lang="en-US" altLang="en-US" sz="1800" dirty="0">
              <a:latin typeface="+mn-lt"/>
              <a:cs typeface="Arial" pitchFamily="34" charset="0"/>
            </a:endParaRPr>
          </a:p>
        </p:txBody>
      </p:sp>
      <p:sp>
        <p:nvSpPr>
          <p:cNvPr id="50" name="Title 1"/>
          <p:cNvSpPr txBox="1">
            <a:spLocks/>
          </p:cNvSpPr>
          <p:nvPr/>
        </p:nvSpPr>
        <p:spPr>
          <a:xfrm>
            <a:off x="1874519" y="-204570"/>
            <a:ext cx="6013947"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smtClean="0"/>
              <a:t>Initial Framework Design</a:t>
            </a:r>
            <a:endParaRPr lang="en-US" b="1" dirty="0"/>
          </a:p>
        </p:txBody>
      </p:sp>
      <p:pic>
        <p:nvPicPr>
          <p:cNvPr id="52" name="Picture 51"/>
          <p:cNvPicPr>
            <a:picLocks noChangeAspect="1"/>
          </p:cNvPicPr>
          <p:nvPr/>
        </p:nvPicPr>
        <p:blipFill rotWithShape="1">
          <a:blip r:embed="rId3"/>
          <a:srcRect l="5750" t="29560" r="49769" b="4166"/>
          <a:stretch/>
        </p:blipFill>
        <p:spPr>
          <a:xfrm>
            <a:off x="98666" y="953584"/>
            <a:ext cx="5591136" cy="4498456"/>
          </a:xfrm>
          <a:prstGeom prst="rect">
            <a:avLst/>
          </a:prstGeom>
        </p:spPr>
      </p:pic>
      <p:pic>
        <p:nvPicPr>
          <p:cNvPr id="7" name="Picture 6"/>
          <p:cNvPicPr>
            <a:picLocks noChangeAspect="1"/>
          </p:cNvPicPr>
          <p:nvPr/>
        </p:nvPicPr>
        <p:blipFill rotWithShape="1">
          <a:blip r:embed="rId3"/>
          <a:srcRect l="5750" t="16204" r="49769" b="70087"/>
          <a:stretch/>
        </p:blipFill>
        <p:spPr>
          <a:xfrm>
            <a:off x="98666" y="5378854"/>
            <a:ext cx="5591136" cy="930500"/>
          </a:xfrm>
          <a:prstGeom prst="rect">
            <a:avLst/>
          </a:prstGeom>
        </p:spPr>
      </p:pic>
    </p:spTree>
    <p:extLst>
      <p:ext uri="{BB962C8B-B14F-4D97-AF65-F5344CB8AC3E}">
        <p14:creationId xmlns:p14="http://schemas.microsoft.com/office/powerpoint/2010/main" val="132413752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Content Placeholder 3"/>
          <p:cNvSpPr txBox="1">
            <a:spLocks/>
          </p:cNvSpPr>
          <p:nvPr/>
        </p:nvSpPr>
        <p:spPr>
          <a:xfrm>
            <a:off x="4510397" y="833215"/>
            <a:ext cx="4633603" cy="654354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defRPr/>
            </a:pPr>
            <a:r>
              <a:rPr lang="en-US" sz="1800" b="1" u="sng" dirty="0" smtClean="0"/>
              <a:t>GDAL 3D </a:t>
            </a:r>
            <a:r>
              <a:rPr lang="en-US" sz="1800" b="1" u="sng" dirty="0"/>
              <a:t>S</a:t>
            </a:r>
            <a:r>
              <a:rPr lang="en-US" sz="1800" b="1" u="sng" dirty="0" smtClean="0"/>
              <a:t>ubset </a:t>
            </a:r>
            <a:r>
              <a:rPr lang="en-US" sz="1800" b="1" u="sng" dirty="0"/>
              <a:t>R</a:t>
            </a:r>
            <a:r>
              <a:rPr lang="en-US" sz="1800" b="1" u="sng" dirty="0" smtClean="0"/>
              <a:t>eader</a:t>
            </a:r>
          </a:p>
          <a:p>
            <a:pPr marL="465138" lvl="1">
              <a:spcBef>
                <a:spcPts val="0"/>
              </a:spcBef>
            </a:pPr>
            <a:r>
              <a:rPr lang="en-US" altLang="en-US" sz="1800" dirty="0"/>
              <a:t>Converted the data structure that breaks the flow of program execution of the HDF driver into the correct organization (shown below</a:t>
            </a:r>
            <a:r>
              <a:rPr lang="en-US" altLang="en-US" sz="1800" dirty="0" smtClean="0"/>
              <a:t>).</a:t>
            </a:r>
            <a:endParaRPr lang="en-US" sz="1800" dirty="0"/>
          </a:p>
          <a:p>
            <a:pPr lvl="1">
              <a:lnSpc>
                <a:spcPct val="100000"/>
              </a:lnSpc>
              <a:spcBef>
                <a:spcPts val="0"/>
              </a:spcBef>
              <a:defRPr/>
            </a:pPr>
            <a:endParaRPr lang="en-US" sz="1800" dirty="0" smtClean="0"/>
          </a:p>
          <a:p>
            <a:pPr lvl="1">
              <a:lnSpc>
                <a:spcPct val="100000"/>
              </a:lnSpc>
              <a:spcBef>
                <a:spcPts val="0"/>
              </a:spcBef>
              <a:defRPr/>
            </a:pPr>
            <a:endParaRPr lang="en-US" sz="1800" dirty="0"/>
          </a:p>
          <a:p>
            <a:pPr lvl="1">
              <a:lnSpc>
                <a:spcPct val="100000"/>
              </a:lnSpc>
              <a:spcBef>
                <a:spcPts val="0"/>
              </a:spcBef>
              <a:defRPr/>
            </a:pPr>
            <a:endParaRPr lang="en-US" sz="1800" dirty="0" smtClean="0"/>
          </a:p>
          <a:p>
            <a:pPr lvl="1">
              <a:lnSpc>
                <a:spcPct val="100000"/>
              </a:lnSpc>
              <a:spcBef>
                <a:spcPts val="0"/>
              </a:spcBef>
              <a:defRPr/>
            </a:pPr>
            <a:endParaRPr lang="en-US" sz="1800" dirty="0"/>
          </a:p>
          <a:p>
            <a:pPr lvl="1">
              <a:lnSpc>
                <a:spcPct val="100000"/>
              </a:lnSpc>
              <a:spcBef>
                <a:spcPts val="0"/>
              </a:spcBef>
              <a:defRPr/>
            </a:pPr>
            <a:endParaRPr lang="en-US" sz="1800" dirty="0" smtClean="0"/>
          </a:p>
          <a:p>
            <a:pPr lvl="1">
              <a:lnSpc>
                <a:spcPct val="100000"/>
              </a:lnSpc>
              <a:spcBef>
                <a:spcPts val="0"/>
              </a:spcBef>
              <a:defRPr/>
            </a:pPr>
            <a:endParaRPr lang="en-US" sz="1800" dirty="0"/>
          </a:p>
          <a:p>
            <a:pPr lvl="1">
              <a:lnSpc>
                <a:spcPct val="100000"/>
              </a:lnSpc>
              <a:spcBef>
                <a:spcPts val="0"/>
              </a:spcBef>
              <a:defRPr/>
            </a:pPr>
            <a:endParaRPr lang="en-US" sz="1800" dirty="0" smtClean="0"/>
          </a:p>
          <a:p>
            <a:pPr>
              <a:lnSpc>
                <a:spcPct val="100000"/>
              </a:lnSpc>
              <a:spcBef>
                <a:spcPts val="0"/>
              </a:spcBef>
              <a:defRPr/>
            </a:pPr>
            <a:endParaRPr lang="en-US" sz="1800" dirty="0" smtClean="0"/>
          </a:p>
          <a:p>
            <a:pPr>
              <a:lnSpc>
                <a:spcPct val="100000"/>
              </a:lnSpc>
              <a:spcBef>
                <a:spcPts val="0"/>
              </a:spcBef>
              <a:defRPr/>
            </a:pPr>
            <a:endParaRPr lang="en-US" sz="1800" dirty="0"/>
          </a:p>
          <a:p>
            <a:pPr>
              <a:lnSpc>
                <a:spcPct val="100000"/>
              </a:lnSpc>
              <a:spcBef>
                <a:spcPts val="0"/>
              </a:spcBef>
              <a:defRPr/>
            </a:pPr>
            <a:endParaRPr lang="en-US" sz="1800" dirty="0" smtClean="0"/>
          </a:p>
          <a:p>
            <a:pPr marL="0" indent="0">
              <a:lnSpc>
                <a:spcPct val="100000"/>
              </a:lnSpc>
              <a:spcBef>
                <a:spcPts val="0"/>
              </a:spcBef>
              <a:buNone/>
              <a:defRPr/>
            </a:pPr>
            <a:endParaRPr lang="en-US" sz="1800" dirty="0"/>
          </a:p>
          <a:p>
            <a:pPr>
              <a:lnSpc>
                <a:spcPct val="100000"/>
              </a:lnSpc>
              <a:spcBef>
                <a:spcPts val="0"/>
              </a:spcBef>
              <a:defRPr/>
            </a:pPr>
            <a:endParaRPr lang="en-US" sz="1800" b="1" u="sng" dirty="0" smtClean="0"/>
          </a:p>
          <a:p>
            <a:pPr marL="0" indent="0">
              <a:lnSpc>
                <a:spcPct val="100000"/>
              </a:lnSpc>
              <a:spcBef>
                <a:spcPts val="0"/>
              </a:spcBef>
              <a:buNone/>
              <a:defRPr/>
            </a:pPr>
            <a:r>
              <a:rPr lang="en-US" sz="1800" b="1" u="sng" dirty="0" smtClean="0"/>
              <a:t>GDAL Geo-Reference </a:t>
            </a:r>
            <a:r>
              <a:rPr lang="en-US" sz="1800" b="1" u="sng" dirty="0"/>
              <a:t>I</a:t>
            </a:r>
            <a:r>
              <a:rPr lang="en-US" sz="1800" b="1" u="sng" dirty="0" smtClean="0"/>
              <a:t>nterpreter</a:t>
            </a:r>
          </a:p>
          <a:p>
            <a:pPr marL="465138" lvl="1">
              <a:spcBef>
                <a:spcPts val="0"/>
              </a:spcBef>
            </a:pPr>
            <a:r>
              <a:rPr lang="en-US" altLang="en-US" sz="1800" dirty="0"/>
              <a:t>Fixed the issue of missing ground control coordinates array.</a:t>
            </a:r>
          </a:p>
          <a:p>
            <a:pPr marL="465138" lvl="1">
              <a:spcBef>
                <a:spcPts val="0"/>
              </a:spcBef>
            </a:pPr>
            <a:r>
              <a:rPr lang="en-US" altLang="en-US" sz="1800" dirty="0"/>
              <a:t>Enabled ability to read geo-reference information.</a:t>
            </a:r>
          </a:p>
        </p:txBody>
      </p:sp>
      <p:sp>
        <p:nvSpPr>
          <p:cNvPr id="4" name="Content Placeholder 3"/>
          <p:cNvSpPr>
            <a:spLocks noGrp="1"/>
          </p:cNvSpPr>
          <p:nvPr>
            <p:ph idx="1"/>
          </p:nvPr>
        </p:nvSpPr>
        <p:spPr>
          <a:xfrm>
            <a:off x="137446" y="931375"/>
            <a:ext cx="4440562" cy="5062538"/>
          </a:xfrm>
        </p:spPr>
        <p:txBody>
          <a:bodyPr>
            <a:normAutofit/>
          </a:bodyPr>
          <a:lstStyle/>
          <a:p>
            <a:pPr marL="0" indent="0">
              <a:lnSpc>
                <a:spcPct val="100000"/>
              </a:lnSpc>
              <a:spcBef>
                <a:spcPts val="0"/>
              </a:spcBef>
              <a:buNone/>
              <a:defRPr/>
            </a:pPr>
            <a:r>
              <a:rPr lang="en-US" sz="1800" b="1" u="sng" dirty="0"/>
              <a:t>GDAL-metadata repairer</a:t>
            </a:r>
          </a:p>
          <a:p>
            <a:pPr marL="465138" lvl="1">
              <a:lnSpc>
                <a:spcPct val="100000"/>
              </a:lnSpc>
              <a:spcBef>
                <a:spcPts val="0"/>
              </a:spcBef>
            </a:pPr>
            <a:r>
              <a:rPr lang="en-US" altLang="en-US" sz="1800" dirty="0">
                <a:cs typeface="Arial" pitchFamily="34" charset="0"/>
              </a:rPr>
              <a:t>Enabled reading image dimensions from metadata.</a:t>
            </a:r>
          </a:p>
          <a:p>
            <a:pPr marL="465138" lvl="1">
              <a:lnSpc>
                <a:spcPct val="100000"/>
              </a:lnSpc>
              <a:spcBef>
                <a:spcPts val="0"/>
              </a:spcBef>
            </a:pPr>
            <a:r>
              <a:rPr lang="en-US" altLang="en-US" sz="1800" dirty="0">
                <a:cs typeface="Arial" pitchFamily="34" charset="0"/>
              </a:rPr>
              <a:t>Recognized and assigned correct value type of datasets.</a:t>
            </a:r>
          </a:p>
          <a:p>
            <a:pPr marL="465138" lvl="1">
              <a:lnSpc>
                <a:spcPct val="100000"/>
              </a:lnSpc>
              <a:spcBef>
                <a:spcPts val="0"/>
              </a:spcBef>
            </a:pPr>
            <a:r>
              <a:rPr lang="en-US" altLang="en-US" sz="1800" dirty="0">
                <a:cs typeface="Arial" pitchFamily="34" charset="0"/>
              </a:rPr>
              <a:t>Automatically fixed ‘</a:t>
            </a:r>
            <a:r>
              <a:rPr lang="en-US" altLang="ja-JP" sz="1800" dirty="0" err="1">
                <a:cs typeface="Arial" pitchFamily="34" charset="0"/>
              </a:rPr>
              <a:t>NoData</a:t>
            </a:r>
            <a:r>
              <a:rPr lang="en-US" altLang="en-US" sz="1800" dirty="0">
                <a:cs typeface="Arial" pitchFamily="34" charset="0"/>
              </a:rPr>
              <a:t>’</a:t>
            </a:r>
            <a:r>
              <a:rPr lang="en-US" altLang="ja-JP" sz="1800" dirty="0">
                <a:cs typeface="Arial" pitchFamily="34" charset="0"/>
              </a:rPr>
              <a:t> value in metadata with values from data.</a:t>
            </a:r>
          </a:p>
          <a:p>
            <a:pPr marL="0" indent="0">
              <a:lnSpc>
                <a:spcPct val="100000"/>
              </a:lnSpc>
              <a:spcBef>
                <a:spcPts val="0"/>
              </a:spcBef>
              <a:buNone/>
              <a:defRPr/>
            </a:pPr>
            <a:r>
              <a:rPr lang="en-US" sz="1800" b="1" u="sng" dirty="0" smtClean="0"/>
              <a:t>GDAL-image rotator</a:t>
            </a:r>
          </a:p>
          <a:p>
            <a:pPr marL="465138" lvl="1">
              <a:lnSpc>
                <a:spcPct val="100000"/>
              </a:lnSpc>
              <a:spcBef>
                <a:spcPts val="0"/>
              </a:spcBef>
            </a:pPr>
            <a:r>
              <a:rPr lang="en-US" altLang="en-US" sz="1800" dirty="0">
                <a:cs typeface="Arial" pitchFamily="34" charset="0"/>
              </a:rPr>
              <a:t>Inverted the pixels of image which is upside down. The module rotates the image in memory and we may add more to this when other rotations are needed. </a:t>
            </a:r>
          </a:p>
          <a:p>
            <a:pPr marL="465138" lvl="1">
              <a:lnSpc>
                <a:spcPct val="100000"/>
              </a:lnSpc>
              <a:spcBef>
                <a:spcPts val="0"/>
              </a:spcBef>
            </a:pPr>
            <a:r>
              <a:rPr lang="en-US" altLang="zh-CN" sz="1800" dirty="0">
                <a:cs typeface="Arial" pitchFamily="34" charset="0"/>
              </a:rPr>
              <a:t>Recognized </a:t>
            </a:r>
            <a:r>
              <a:rPr lang="en-US" altLang="en-US" sz="1800" dirty="0">
                <a:cs typeface="Arial" pitchFamily="34" charset="0"/>
              </a:rPr>
              <a:t>latitude and longitude correctly.</a:t>
            </a:r>
          </a:p>
        </p:txBody>
      </p:sp>
      <p:grpSp>
        <p:nvGrpSpPr>
          <p:cNvPr id="5" name="Group 4"/>
          <p:cNvGrpSpPr/>
          <p:nvPr/>
        </p:nvGrpSpPr>
        <p:grpSpPr>
          <a:xfrm>
            <a:off x="342142" y="4659818"/>
            <a:ext cx="4733198" cy="2080177"/>
            <a:chOff x="961259" y="2956560"/>
            <a:chExt cx="10804051" cy="3556198"/>
          </a:xfrm>
        </p:grpSpPr>
        <p:grpSp>
          <p:nvGrpSpPr>
            <p:cNvPr id="6" name="Group 5"/>
            <p:cNvGrpSpPr/>
            <p:nvPr/>
          </p:nvGrpSpPr>
          <p:grpSpPr>
            <a:xfrm>
              <a:off x="1513840" y="3403600"/>
              <a:ext cx="4467112" cy="2098039"/>
              <a:chOff x="3992880" y="3474720"/>
              <a:chExt cx="4467112" cy="2098039"/>
            </a:xfrm>
          </p:grpSpPr>
          <p:sp>
            <p:nvSpPr>
              <p:cNvPr id="7" name="Rectangle 6"/>
              <p:cNvSpPr/>
              <p:nvPr/>
            </p:nvSpPr>
            <p:spPr>
              <a:xfrm>
                <a:off x="4307840" y="3474720"/>
                <a:ext cx="4145280" cy="2082800"/>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sz="1050"/>
              </a:p>
            </p:txBody>
          </p:sp>
          <p:sp>
            <p:nvSpPr>
              <p:cNvPr id="8" name="Rectangle 7"/>
              <p:cNvSpPr/>
              <p:nvPr/>
            </p:nvSpPr>
            <p:spPr>
              <a:xfrm>
                <a:off x="4307840" y="3474720"/>
                <a:ext cx="4145280" cy="45719"/>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9" name="Rectangle 8"/>
              <p:cNvSpPr/>
              <p:nvPr/>
            </p:nvSpPr>
            <p:spPr>
              <a:xfrm>
                <a:off x="4307840" y="5527040"/>
                <a:ext cx="4145280" cy="45719"/>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0" name="Rectangle 9"/>
              <p:cNvSpPr/>
              <p:nvPr/>
            </p:nvSpPr>
            <p:spPr>
              <a:xfrm>
                <a:off x="4314711" y="3722605"/>
                <a:ext cx="4145281" cy="4571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1" name="Rectangle 10"/>
              <p:cNvSpPr/>
              <p:nvPr/>
            </p:nvSpPr>
            <p:spPr>
              <a:xfrm>
                <a:off x="4307840" y="5292972"/>
                <a:ext cx="4145281" cy="4571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2" name="TextBox 11"/>
              <p:cNvSpPr txBox="1"/>
              <p:nvPr/>
            </p:nvSpPr>
            <p:spPr>
              <a:xfrm rot="5400000">
                <a:off x="5648960" y="3868654"/>
                <a:ext cx="528321" cy="983548"/>
              </a:xfrm>
              <a:prstGeom prst="rect">
                <a:avLst/>
              </a:prstGeom>
              <a:noFill/>
            </p:spPr>
            <p:txBody>
              <a:bodyPr wrap="square" rtlCol="0">
                <a:spAutoFit/>
              </a:bodyPr>
              <a:lstStyle/>
              <a:p>
                <a:r>
                  <a:rPr lang="en-US" sz="1050" dirty="0" smtClean="0"/>
                  <a:t>……</a:t>
                </a:r>
                <a:endParaRPr lang="en-US" sz="1050" dirty="0"/>
              </a:p>
            </p:txBody>
          </p:sp>
          <p:cxnSp>
            <p:nvCxnSpPr>
              <p:cNvPr id="14" name="Straight Connector 13"/>
              <p:cNvCxnSpPr>
                <a:stCxn id="8" idx="1"/>
              </p:cNvCxnSpPr>
              <p:nvPr/>
            </p:nvCxnSpPr>
            <p:spPr>
              <a:xfrm rot="10800000">
                <a:off x="3992880" y="3495040"/>
                <a:ext cx="314960" cy="2540"/>
              </a:xfrm>
              <a:prstGeom prst="line">
                <a:avLst/>
              </a:prstGeom>
              <a:ln>
                <a:solidFill>
                  <a:srgbClr val="FF0000"/>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5400000">
                <a:off x="2981960" y="4505960"/>
                <a:ext cx="204216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003040" y="5537200"/>
                <a:ext cx="314960" cy="2540"/>
              </a:xfrm>
              <a:prstGeom prst="line">
                <a:avLst/>
              </a:prstGeom>
              <a:ln>
                <a:solidFill>
                  <a:srgbClr val="FF0000"/>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0800000">
                <a:off x="4104640" y="3739672"/>
                <a:ext cx="193041" cy="2540"/>
              </a:xfrm>
              <a:prstGeom prst="line">
                <a:avLst/>
              </a:prstGeom>
              <a:ln>
                <a:solidFill>
                  <a:srgbClr val="0070C0"/>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6200000" flipH="1">
                <a:off x="3336564" y="4518530"/>
                <a:ext cx="1581968" cy="6798"/>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rot="10800000">
                <a:off x="4118163" y="5310040"/>
                <a:ext cx="193041" cy="2540"/>
              </a:xfrm>
              <a:prstGeom prst="line">
                <a:avLst/>
              </a:prstGeom>
              <a:ln>
                <a:solidFill>
                  <a:srgbClr val="0070C0"/>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20" name="TextBox 19"/>
            <p:cNvSpPr txBox="1"/>
            <p:nvPr/>
          </p:nvSpPr>
          <p:spPr>
            <a:xfrm>
              <a:off x="3230880" y="5598159"/>
              <a:ext cx="2167451" cy="434086"/>
            </a:xfrm>
            <a:prstGeom prst="rect">
              <a:avLst/>
            </a:prstGeom>
            <a:noFill/>
          </p:spPr>
          <p:txBody>
            <a:bodyPr wrap="square" rtlCol="0">
              <a:spAutoFit/>
            </a:bodyPr>
            <a:lstStyle/>
            <a:p>
              <a:r>
                <a:rPr lang="en-US" sz="1050" dirty="0" smtClean="0"/>
                <a:t>Width = 360</a:t>
              </a:r>
              <a:endParaRPr lang="en-US" sz="1050" dirty="0"/>
            </a:p>
          </p:txBody>
        </p:sp>
        <p:sp>
          <p:nvSpPr>
            <p:cNvPr id="21" name="TextBox 20"/>
            <p:cNvSpPr txBox="1"/>
            <p:nvPr/>
          </p:nvSpPr>
          <p:spPr>
            <a:xfrm rot="16200000">
              <a:off x="294637" y="4334383"/>
              <a:ext cx="1930398" cy="597154"/>
            </a:xfrm>
            <a:prstGeom prst="rect">
              <a:avLst/>
            </a:prstGeom>
            <a:noFill/>
          </p:spPr>
          <p:txBody>
            <a:bodyPr wrap="square" rtlCol="0">
              <a:spAutoFit/>
            </a:bodyPr>
            <a:lstStyle/>
            <a:p>
              <a:r>
                <a:rPr lang="en-US" sz="1050" dirty="0" smtClean="0"/>
                <a:t>Height =180</a:t>
              </a:r>
              <a:endParaRPr lang="en-US" sz="1050" dirty="0"/>
            </a:p>
          </p:txBody>
        </p:sp>
        <p:sp>
          <p:nvSpPr>
            <p:cNvPr id="22" name="TextBox 21"/>
            <p:cNvSpPr txBox="1"/>
            <p:nvPr/>
          </p:nvSpPr>
          <p:spPr>
            <a:xfrm>
              <a:off x="6174606" y="4383632"/>
              <a:ext cx="5590704" cy="447239"/>
            </a:xfrm>
            <a:prstGeom prst="rect">
              <a:avLst/>
            </a:prstGeom>
            <a:noFill/>
          </p:spPr>
          <p:txBody>
            <a:bodyPr wrap="square" rtlCol="0">
              <a:spAutoFit/>
            </a:bodyPr>
            <a:lstStyle/>
            <a:p>
              <a:r>
                <a:rPr lang="en-US" sz="1050" dirty="0" smtClean="0"/>
                <a:t>Line(j) &lt;-&gt; Line(Height – j - 1) </a:t>
              </a:r>
              <a:endParaRPr lang="en-US" sz="1050" dirty="0"/>
            </a:p>
          </p:txBody>
        </p:sp>
        <p:sp>
          <p:nvSpPr>
            <p:cNvPr id="23" name="Line Callout 2 22"/>
            <p:cNvSpPr/>
            <p:nvPr/>
          </p:nvSpPr>
          <p:spPr>
            <a:xfrm>
              <a:off x="6258560" y="2956560"/>
              <a:ext cx="1910081" cy="416561"/>
            </a:xfrm>
            <a:prstGeom prst="borderCallout2">
              <a:avLst/>
            </a:prstGeom>
            <a:solidFill>
              <a:srgbClr val="FFC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smtClean="0"/>
                <a:t>j = 0, line(0)</a:t>
              </a:r>
              <a:endParaRPr lang="en-US" sz="1050" dirty="0"/>
            </a:p>
          </p:txBody>
        </p:sp>
        <p:sp>
          <p:nvSpPr>
            <p:cNvPr id="24" name="Line Callout 2 23"/>
            <p:cNvSpPr/>
            <p:nvPr/>
          </p:nvSpPr>
          <p:spPr>
            <a:xfrm>
              <a:off x="6248400" y="4998721"/>
              <a:ext cx="3425099" cy="416561"/>
            </a:xfrm>
            <a:prstGeom prst="borderCallout2">
              <a:avLst>
                <a:gd name="adj1" fmla="val 18750"/>
                <a:gd name="adj2" fmla="val -4761"/>
                <a:gd name="adj3" fmla="val 18750"/>
                <a:gd name="adj4" fmla="val -16667"/>
                <a:gd name="adj5" fmla="val 112500"/>
                <a:gd name="adj6" fmla="val -46667"/>
              </a:avLst>
            </a:prstGeom>
            <a:solidFill>
              <a:srgbClr val="FFC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smtClean="0"/>
                <a:t>j = Height -1, line(179)</a:t>
              </a:r>
              <a:endParaRPr lang="en-US" sz="1000" dirty="0"/>
            </a:p>
          </p:txBody>
        </p:sp>
        <p:sp>
          <p:nvSpPr>
            <p:cNvPr id="25" name="TextBox 24"/>
            <p:cNvSpPr txBox="1"/>
            <p:nvPr/>
          </p:nvSpPr>
          <p:spPr>
            <a:xfrm>
              <a:off x="3982720" y="6065519"/>
              <a:ext cx="3799840" cy="447239"/>
            </a:xfrm>
            <a:prstGeom prst="rect">
              <a:avLst/>
            </a:prstGeom>
            <a:noFill/>
          </p:spPr>
          <p:txBody>
            <a:bodyPr wrap="square" rtlCol="0">
              <a:spAutoFit/>
            </a:bodyPr>
            <a:lstStyle/>
            <a:p>
              <a:r>
                <a:rPr lang="en-US" sz="1050" dirty="0" smtClean="0"/>
                <a:t>Inverting raster dataset </a:t>
              </a:r>
              <a:endParaRPr lang="en-US" sz="1050" dirty="0"/>
            </a:p>
          </p:txBody>
        </p:sp>
      </p:grpSp>
      <p:sp>
        <p:nvSpPr>
          <p:cNvPr id="69" name="TextBox 68"/>
          <p:cNvSpPr txBox="1"/>
          <p:nvPr/>
        </p:nvSpPr>
        <p:spPr>
          <a:xfrm>
            <a:off x="7424449" y="2533832"/>
            <a:ext cx="1787790" cy="954107"/>
          </a:xfrm>
          <a:prstGeom prst="rect">
            <a:avLst/>
          </a:prstGeom>
          <a:noFill/>
        </p:spPr>
        <p:txBody>
          <a:bodyPr wrap="square" rtlCol="0">
            <a:spAutoFit/>
          </a:bodyPr>
          <a:lstStyle/>
          <a:p>
            <a:pPr algn="ctr"/>
            <a:r>
              <a:rPr lang="en-US" sz="1400" i="1" dirty="0" smtClean="0"/>
              <a:t>Before </a:t>
            </a:r>
            <a:r>
              <a:rPr lang="en-US" sz="1400" i="1" dirty="0"/>
              <a:t>I</a:t>
            </a:r>
            <a:r>
              <a:rPr lang="en-US" sz="1400" i="1" dirty="0" smtClean="0"/>
              <a:t>mprovement: Wrong data organization read by HDF driver</a:t>
            </a:r>
            <a:endParaRPr lang="en-US" sz="1400" i="1" dirty="0"/>
          </a:p>
        </p:txBody>
      </p:sp>
      <p:sp>
        <p:nvSpPr>
          <p:cNvPr id="70" name="TextBox 69"/>
          <p:cNvSpPr txBox="1"/>
          <p:nvPr/>
        </p:nvSpPr>
        <p:spPr>
          <a:xfrm>
            <a:off x="5162896" y="4380304"/>
            <a:ext cx="1370758" cy="584775"/>
          </a:xfrm>
          <a:prstGeom prst="rect">
            <a:avLst/>
          </a:prstGeom>
          <a:noFill/>
        </p:spPr>
        <p:txBody>
          <a:bodyPr wrap="square" rtlCol="0">
            <a:spAutoFit/>
          </a:bodyPr>
          <a:lstStyle/>
          <a:p>
            <a:pPr algn="ctr"/>
            <a:r>
              <a:rPr lang="en-US" sz="1600" i="1" dirty="0" smtClean="0"/>
              <a:t>After Improvement</a:t>
            </a:r>
            <a:endParaRPr lang="en-US" sz="1600" i="1" dirty="0"/>
          </a:p>
        </p:txBody>
      </p:sp>
      <p:grpSp>
        <p:nvGrpSpPr>
          <p:cNvPr id="2" name="Group 1"/>
          <p:cNvGrpSpPr/>
          <p:nvPr/>
        </p:nvGrpSpPr>
        <p:grpSpPr>
          <a:xfrm>
            <a:off x="4652582" y="1823639"/>
            <a:ext cx="9268188" cy="2109988"/>
            <a:chOff x="5019382" y="1306895"/>
            <a:chExt cx="15978411" cy="2208424"/>
          </a:xfrm>
        </p:grpSpPr>
        <p:sp>
          <p:nvSpPr>
            <p:cNvPr id="13" name="TextBox 13"/>
            <p:cNvSpPr txBox="1"/>
            <p:nvPr/>
          </p:nvSpPr>
          <p:spPr>
            <a:xfrm>
              <a:off x="19053023" y="1306895"/>
              <a:ext cx="1944770" cy="96640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altLang="zh-CN" dirty="0" smtClean="0">
                  <a:solidFill>
                    <a:schemeClr val="bg1"/>
                  </a:solidFill>
                </a:rPr>
                <a:t>GIS software </a:t>
              </a:r>
            </a:p>
            <a:p>
              <a:pPr algn="r"/>
              <a:r>
                <a:rPr lang="en-US" altLang="zh-CN" dirty="0" smtClean="0">
                  <a:solidFill>
                    <a:schemeClr val="bg1"/>
                  </a:solidFill>
                </a:rPr>
                <a:t>plug-in</a:t>
              </a:r>
              <a:endParaRPr lang="en-US" dirty="0">
                <a:solidFill>
                  <a:schemeClr val="bg1"/>
                </a:solidFill>
              </a:endParaRPr>
            </a:p>
          </p:txBody>
        </p:sp>
        <p:sp>
          <p:nvSpPr>
            <p:cNvPr id="27" name="Rectangle 26"/>
            <p:cNvSpPr/>
            <p:nvPr/>
          </p:nvSpPr>
          <p:spPr>
            <a:xfrm>
              <a:off x="5800560" y="1936718"/>
              <a:ext cx="246171" cy="1214872"/>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sz="1600"/>
            </a:p>
          </p:txBody>
        </p:sp>
        <p:sp>
          <p:nvSpPr>
            <p:cNvPr id="28" name="Rectangle 27"/>
            <p:cNvSpPr/>
            <p:nvPr/>
          </p:nvSpPr>
          <p:spPr>
            <a:xfrm>
              <a:off x="6107017" y="1936718"/>
              <a:ext cx="246171" cy="1214872"/>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sz="1600">
                <a:solidFill>
                  <a:schemeClr val="dk1"/>
                </a:solidFill>
              </a:endParaRPr>
            </a:p>
          </p:txBody>
        </p:sp>
        <p:sp>
          <p:nvSpPr>
            <p:cNvPr id="29" name="Rectangle 28"/>
            <p:cNvSpPr/>
            <p:nvPr/>
          </p:nvSpPr>
          <p:spPr>
            <a:xfrm>
              <a:off x="6418499" y="1932028"/>
              <a:ext cx="246171" cy="1214872"/>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sz="1600">
                <a:solidFill>
                  <a:schemeClr val="dk1"/>
                </a:solidFill>
              </a:endParaRPr>
            </a:p>
          </p:txBody>
        </p:sp>
        <p:sp>
          <p:nvSpPr>
            <p:cNvPr id="30" name="Rectangle 29"/>
            <p:cNvSpPr/>
            <p:nvPr/>
          </p:nvSpPr>
          <p:spPr>
            <a:xfrm>
              <a:off x="6930935" y="1936718"/>
              <a:ext cx="246171" cy="1214872"/>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sz="1600">
                <a:solidFill>
                  <a:schemeClr val="dk1"/>
                </a:solidFill>
              </a:endParaRPr>
            </a:p>
          </p:txBody>
        </p:sp>
        <p:sp>
          <p:nvSpPr>
            <p:cNvPr id="31" name="TextBox 30"/>
            <p:cNvSpPr txBox="1"/>
            <p:nvPr/>
          </p:nvSpPr>
          <p:spPr>
            <a:xfrm>
              <a:off x="6620271" y="2462068"/>
              <a:ext cx="321529" cy="354348"/>
            </a:xfrm>
            <a:prstGeom prst="rect">
              <a:avLst/>
            </a:prstGeom>
            <a:noFill/>
          </p:spPr>
          <p:txBody>
            <a:bodyPr wrap="square" rtlCol="0">
              <a:spAutoFit/>
            </a:bodyPr>
            <a:lstStyle/>
            <a:p>
              <a:r>
                <a:rPr lang="en-US" sz="1600" dirty="0" smtClean="0"/>
                <a:t>…</a:t>
              </a:r>
              <a:endParaRPr lang="en-US" sz="1600" dirty="0"/>
            </a:p>
          </p:txBody>
        </p:sp>
        <p:sp>
          <p:nvSpPr>
            <p:cNvPr id="32" name="Rectangle 31"/>
            <p:cNvSpPr/>
            <p:nvPr/>
          </p:nvSpPr>
          <p:spPr>
            <a:xfrm>
              <a:off x="7975904" y="1941409"/>
              <a:ext cx="1797693" cy="1214872"/>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sz="1600">
                <a:solidFill>
                  <a:schemeClr val="dk1"/>
                </a:solidFill>
              </a:endParaRPr>
            </a:p>
          </p:txBody>
        </p:sp>
        <p:sp>
          <p:nvSpPr>
            <p:cNvPr id="33" name="Rectangle 32"/>
            <p:cNvSpPr/>
            <p:nvPr/>
          </p:nvSpPr>
          <p:spPr>
            <a:xfrm>
              <a:off x="5870894" y="1936718"/>
              <a:ext cx="22607" cy="1214872"/>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sz="1600"/>
            </a:p>
          </p:txBody>
        </p:sp>
        <p:sp>
          <p:nvSpPr>
            <p:cNvPr id="34" name="Rectangle 33"/>
            <p:cNvSpPr/>
            <p:nvPr/>
          </p:nvSpPr>
          <p:spPr>
            <a:xfrm>
              <a:off x="6167304" y="1936718"/>
              <a:ext cx="22607" cy="1214872"/>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sz="1600"/>
            </a:p>
          </p:txBody>
        </p:sp>
        <p:sp>
          <p:nvSpPr>
            <p:cNvPr id="35" name="Rectangle 34"/>
            <p:cNvSpPr/>
            <p:nvPr/>
          </p:nvSpPr>
          <p:spPr>
            <a:xfrm>
              <a:off x="6478785" y="1936718"/>
              <a:ext cx="22607" cy="1214872"/>
            </a:xfrm>
            <a:prstGeom prst="rect">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sz="1600"/>
            </a:p>
          </p:txBody>
        </p:sp>
        <p:sp>
          <p:nvSpPr>
            <p:cNvPr id="36" name="TextBox 35"/>
            <p:cNvSpPr txBox="1"/>
            <p:nvPr/>
          </p:nvSpPr>
          <p:spPr>
            <a:xfrm>
              <a:off x="5840751" y="3156281"/>
              <a:ext cx="180860" cy="354348"/>
            </a:xfrm>
            <a:prstGeom prst="rect">
              <a:avLst/>
            </a:prstGeom>
            <a:noFill/>
          </p:spPr>
          <p:txBody>
            <a:bodyPr wrap="square" rtlCol="0">
              <a:spAutoFit/>
            </a:bodyPr>
            <a:lstStyle/>
            <a:p>
              <a:r>
                <a:rPr lang="en-US" sz="1600" dirty="0" smtClean="0"/>
                <a:t>1</a:t>
              </a:r>
              <a:endParaRPr lang="en-US" sz="1600" dirty="0"/>
            </a:p>
          </p:txBody>
        </p:sp>
        <p:sp>
          <p:nvSpPr>
            <p:cNvPr id="37" name="TextBox 36"/>
            <p:cNvSpPr txBox="1"/>
            <p:nvPr/>
          </p:nvSpPr>
          <p:spPr>
            <a:xfrm>
              <a:off x="6147208" y="3160971"/>
              <a:ext cx="180860" cy="354348"/>
            </a:xfrm>
            <a:prstGeom prst="rect">
              <a:avLst/>
            </a:prstGeom>
            <a:noFill/>
          </p:spPr>
          <p:txBody>
            <a:bodyPr wrap="square" rtlCol="0">
              <a:spAutoFit/>
            </a:bodyPr>
            <a:lstStyle/>
            <a:p>
              <a:r>
                <a:rPr lang="en-US" sz="1600" dirty="0" smtClean="0"/>
                <a:t>2</a:t>
              </a:r>
              <a:endParaRPr lang="en-US" sz="1600" dirty="0"/>
            </a:p>
          </p:txBody>
        </p:sp>
        <p:sp>
          <p:nvSpPr>
            <p:cNvPr id="38" name="TextBox 37"/>
            <p:cNvSpPr txBox="1"/>
            <p:nvPr/>
          </p:nvSpPr>
          <p:spPr>
            <a:xfrm>
              <a:off x="6448642" y="3156281"/>
              <a:ext cx="180860" cy="354348"/>
            </a:xfrm>
            <a:prstGeom prst="rect">
              <a:avLst/>
            </a:prstGeom>
            <a:noFill/>
          </p:spPr>
          <p:txBody>
            <a:bodyPr wrap="square" rtlCol="0">
              <a:spAutoFit/>
            </a:bodyPr>
            <a:lstStyle/>
            <a:p>
              <a:r>
                <a:rPr lang="en-US" sz="1600" dirty="0" smtClean="0"/>
                <a:t>3</a:t>
              </a:r>
              <a:endParaRPr lang="en-US" sz="1600" dirty="0"/>
            </a:p>
          </p:txBody>
        </p:sp>
        <p:sp>
          <p:nvSpPr>
            <p:cNvPr id="39" name="TextBox 38"/>
            <p:cNvSpPr txBox="1"/>
            <p:nvPr/>
          </p:nvSpPr>
          <p:spPr>
            <a:xfrm>
              <a:off x="6915863" y="3156281"/>
              <a:ext cx="969795" cy="354348"/>
            </a:xfrm>
            <a:prstGeom prst="rect">
              <a:avLst/>
            </a:prstGeom>
            <a:noFill/>
          </p:spPr>
          <p:txBody>
            <a:bodyPr wrap="square" rtlCol="0">
              <a:spAutoFit/>
            </a:bodyPr>
            <a:lstStyle/>
            <a:p>
              <a:r>
                <a:rPr lang="en-US" sz="1600" dirty="0" smtClean="0"/>
                <a:t>360</a:t>
              </a:r>
              <a:endParaRPr lang="en-US" sz="1600" dirty="0"/>
            </a:p>
          </p:txBody>
        </p:sp>
        <p:sp>
          <p:nvSpPr>
            <p:cNvPr id="40" name="TextBox 39"/>
            <p:cNvSpPr txBox="1"/>
            <p:nvPr/>
          </p:nvSpPr>
          <p:spPr>
            <a:xfrm>
              <a:off x="6645458" y="3123447"/>
              <a:ext cx="321529" cy="354348"/>
            </a:xfrm>
            <a:prstGeom prst="rect">
              <a:avLst/>
            </a:prstGeom>
            <a:noFill/>
          </p:spPr>
          <p:txBody>
            <a:bodyPr wrap="square" rtlCol="0">
              <a:spAutoFit/>
            </a:bodyPr>
            <a:lstStyle/>
            <a:p>
              <a:r>
                <a:rPr lang="en-US" sz="1600" dirty="0" smtClean="0"/>
                <a:t>…</a:t>
              </a:r>
              <a:endParaRPr lang="en-US" sz="1600" dirty="0"/>
            </a:p>
          </p:txBody>
        </p:sp>
        <p:sp>
          <p:nvSpPr>
            <p:cNvPr id="41" name="TextBox 40"/>
            <p:cNvSpPr txBox="1"/>
            <p:nvPr/>
          </p:nvSpPr>
          <p:spPr>
            <a:xfrm>
              <a:off x="5852045" y="1726686"/>
              <a:ext cx="150717" cy="354348"/>
            </a:xfrm>
            <a:prstGeom prst="rect">
              <a:avLst/>
            </a:prstGeom>
            <a:noFill/>
          </p:spPr>
          <p:txBody>
            <a:bodyPr wrap="square" rtlCol="0">
              <a:spAutoFit/>
            </a:bodyPr>
            <a:lstStyle/>
            <a:p>
              <a:r>
                <a:rPr lang="en-US" sz="1600" dirty="0" smtClean="0"/>
                <a:t>9</a:t>
              </a:r>
              <a:endParaRPr lang="en-US" sz="1600" dirty="0"/>
            </a:p>
          </p:txBody>
        </p:sp>
        <p:sp>
          <p:nvSpPr>
            <p:cNvPr id="42" name="TextBox 41"/>
            <p:cNvSpPr txBox="1"/>
            <p:nvPr/>
          </p:nvSpPr>
          <p:spPr>
            <a:xfrm>
              <a:off x="5019382" y="2244740"/>
              <a:ext cx="788410" cy="423179"/>
            </a:xfrm>
            <a:prstGeom prst="rect">
              <a:avLst/>
            </a:prstGeom>
            <a:noFill/>
          </p:spPr>
          <p:txBody>
            <a:bodyPr vert="eaVert" wrap="none" rtlCol="0">
              <a:spAutoFit/>
            </a:bodyPr>
            <a:lstStyle/>
            <a:p>
              <a:r>
                <a:rPr lang="en-US" sz="1600" dirty="0" smtClean="0"/>
                <a:t>180</a:t>
              </a:r>
              <a:endParaRPr lang="en-US" sz="1600" dirty="0"/>
            </a:p>
          </p:txBody>
        </p:sp>
        <p:sp>
          <p:nvSpPr>
            <p:cNvPr id="43" name="TextBox 42"/>
            <p:cNvSpPr txBox="1"/>
            <p:nvPr/>
          </p:nvSpPr>
          <p:spPr>
            <a:xfrm>
              <a:off x="8461117" y="1674043"/>
              <a:ext cx="944238" cy="354348"/>
            </a:xfrm>
            <a:prstGeom prst="rect">
              <a:avLst/>
            </a:prstGeom>
            <a:noFill/>
          </p:spPr>
          <p:txBody>
            <a:bodyPr wrap="square" rtlCol="0">
              <a:spAutoFit/>
            </a:bodyPr>
            <a:lstStyle/>
            <a:p>
              <a:r>
                <a:rPr lang="en-US" sz="1600" dirty="0" smtClean="0"/>
                <a:t>360</a:t>
              </a:r>
              <a:endParaRPr lang="en-US" sz="1600" dirty="0"/>
            </a:p>
          </p:txBody>
        </p:sp>
        <p:sp>
          <p:nvSpPr>
            <p:cNvPr id="44" name="TextBox 43"/>
            <p:cNvSpPr txBox="1"/>
            <p:nvPr/>
          </p:nvSpPr>
          <p:spPr>
            <a:xfrm>
              <a:off x="7187495" y="2244740"/>
              <a:ext cx="788410" cy="539844"/>
            </a:xfrm>
            <a:prstGeom prst="rect">
              <a:avLst/>
            </a:prstGeom>
            <a:noFill/>
          </p:spPr>
          <p:txBody>
            <a:bodyPr vert="eaVert" wrap="square" rtlCol="0">
              <a:spAutoFit/>
            </a:bodyPr>
            <a:lstStyle/>
            <a:p>
              <a:r>
                <a:rPr lang="en-US" sz="1600" dirty="0" smtClean="0"/>
                <a:t>180</a:t>
              </a:r>
            </a:p>
          </p:txBody>
        </p:sp>
        <p:sp>
          <p:nvSpPr>
            <p:cNvPr id="45" name="Rectangle 44"/>
            <p:cNvSpPr/>
            <p:nvPr/>
          </p:nvSpPr>
          <p:spPr>
            <a:xfrm>
              <a:off x="7975905" y="1941409"/>
              <a:ext cx="22607" cy="1214872"/>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sz="1600"/>
            </a:p>
          </p:txBody>
        </p:sp>
        <p:sp>
          <p:nvSpPr>
            <p:cNvPr id="46" name="Rectangle 45"/>
            <p:cNvSpPr/>
            <p:nvPr/>
          </p:nvSpPr>
          <p:spPr>
            <a:xfrm>
              <a:off x="7996000" y="1941409"/>
              <a:ext cx="22607" cy="1214872"/>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sz="1600"/>
            </a:p>
          </p:txBody>
        </p:sp>
        <p:sp>
          <p:nvSpPr>
            <p:cNvPr id="47" name="Rectangle 46"/>
            <p:cNvSpPr/>
            <p:nvPr/>
          </p:nvSpPr>
          <p:spPr>
            <a:xfrm>
              <a:off x="8016096" y="1946100"/>
              <a:ext cx="22607" cy="1214872"/>
            </a:xfrm>
            <a:prstGeom prst="rect">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sz="1600"/>
            </a:p>
          </p:txBody>
        </p:sp>
        <p:sp>
          <p:nvSpPr>
            <p:cNvPr id="49" name="Rectangle 48"/>
            <p:cNvSpPr/>
            <p:nvPr/>
          </p:nvSpPr>
          <p:spPr>
            <a:xfrm>
              <a:off x="7001270" y="1941409"/>
              <a:ext cx="22607" cy="1214872"/>
            </a:xfrm>
            <a:prstGeom prst="rect">
              <a:avLst/>
            </a:prstGeom>
            <a:solidFill>
              <a:srgbClr val="FF0000"/>
            </a:solidFill>
            <a:ln>
              <a:no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sz="1600"/>
            </a:p>
          </p:txBody>
        </p:sp>
        <p:sp>
          <p:nvSpPr>
            <p:cNvPr id="50" name="Rectangle 49"/>
            <p:cNvSpPr/>
            <p:nvPr/>
          </p:nvSpPr>
          <p:spPr>
            <a:xfrm>
              <a:off x="9755907" y="1941409"/>
              <a:ext cx="22607" cy="1214872"/>
            </a:xfrm>
            <a:prstGeom prst="rect">
              <a:avLst/>
            </a:prstGeom>
            <a:solidFill>
              <a:srgbClr val="FF0000"/>
            </a:solidFill>
            <a:ln>
              <a:no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sz="1600"/>
            </a:p>
          </p:txBody>
        </p:sp>
        <p:cxnSp>
          <p:nvCxnSpPr>
            <p:cNvPr id="51" name="Straight Connector 50"/>
            <p:cNvCxnSpPr/>
            <p:nvPr/>
          </p:nvCxnSpPr>
          <p:spPr>
            <a:xfrm rot="5400000">
              <a:off x="5749605" y="1800690"/>
              <a:ext cx="262675"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52" name="Straight Connector 51"/>
            <p:cNvCxnSpPr/>
            <p:nvPr/>
          </p:nvCxnSpPr>
          <p:spPr>
            <a:xfrm flipV="1">
              <a:off x="5875918" y="1669353"/>
              <a:ext cx="2099986" cy="4691"/>
            </a:xfrm>
            <a:prstGeom prst="line">
              <a:avLst/>
            </a:prstGeom>
          </p:spPr>
          <p:style>
            <a:lnRef idx="2">
              <a:schemeClr val="accent2"/>
            </a:lnRef>
            <a:fillRef idx="0">
              <a:schemeClr val="accent2"/>
            </a:fillRef>
            <a:effectRef idx="1">
              <a:schemeClr val="accent2"/>
            </a:effectRef>
            <a:fontRef idx="minor">
              <a:schemeClr val="tx1"/>
            </a:fontRef>
          </p:style>
        </p:cxnSp>
        <p:cxnSp>
          <p:nvCxnSpPr>
            <p:cNvPr id="53" name="Straight Arrow Connector 52"/>
            <p:cNvCxnSpPr>
              <a:endCxn id="45" idx="0"/>
            </p:cNvCxnSpPr>
            <p:nvPr/>
          </p:nvCxnSpPr>
          <p:spPr>
            <a:xfrm rot="16200000" flipH="1">
              <a:off x="7845695" y="1799896"/>
              <a:ext cx="276747" cy="6280"/>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cxnSp>
          <p:nvCxnSpPr>
            <p:cNvPr id="54" name="Straight Arrow Connector 53"/>
            <p:cNvCxnSpPr/>
            <p:nvPr/>
          </p:nvCxnSpPr>
          <p:spPr>
            <a:xfrm rot="16200000" flipH="1">
              <a:off x="7905828" y="1844623"/>
              <a:ext cx="201697" cy="1256"/>
            </a:xfrm>
            <a:prstGeom prst="straightConnector1">
              <a:avLst/>
            </a:prstGeom>
            <a:ln>
              <a:tailEnd type="arrow"/>
            </a:ln>
          </p:spPr>
          <p:style>
            <a:lnRef idx="1">
              <a:schemeClr val="accent6"/>
            </a:lnRef>
            <a:fillRef idx="0">
              <a:schemeClr val="accent6"/>
            </a:fillRef>
            <a:effectRef idx="0">
              <a:schemeClr val="accent6"/>
            </a:effectRef>
            <a:fontRef idx="minor">
              <a:schemeClr val="tx1"/>
            </a:fontRef>
          </p:style>
        </p:cxnSp>
        <p:cxnSp>
          <p:nvCxnSpPr>
            <p:cNvPr id="55" name="Straight Connector 54"/>
            <p:cNvCxnSpPr/>
            <p:nvPr/>
          </p:nvCxnSpPr>
          <p:spPr>
            <a:xfrm flipV="1">
              <a:off x="6177352" y="1753784"/>
              <a:ext cx="1828696" cy="9381"/>
            </a:xfrm>
            <a:prstGeom prst="line">
              <a:avLst/>
            </a:prstGeom>
          </p:spPr>
          <p:style>
            <a:lnRef idx="1">
              <a:schemeClr val="accent6"/>
            </a:lnRef>
            <a:fillRef idx="0">
              <a:schemeClr val="accent6"/>
            </a:fillRef>
            <a:effectRef idx="0">
              <a:schemeClr val="accent6"/>
            </a:effectRef>
            <a:fontRef idx="minor">
              <a:schemeClr val="tx1"/>
            </a:fontRef>
          </p:style>
        </p:cxnSp>
        <p:cxnSp>
          <p:nvCxnSpPr>
            <p:cNvPr id="56" name="Straight Connector 55"/>
            <p:cNvCxnSpPr/>
            <p:nvPr/>
          </p:nvCxnSpPr>
          <p:spPr>
            <a:xfrm rot="16200000" flipH="1">
              <a:off x="6091203" y="1849314"/>
              <a:ext cx="173553" cy="1256"/>
            </a:xfrm>
            <a:prstGeom prst="line">
              <a:avLst/>
            </a:prstGeom>
          </p:spPr>
          <p:style>
            <a:lnRef idx="1">
              <a:schemeClr val="accent6"/>
            </a:lnRef>
            <a:fillRef idx="0">
              <a:schemeClr val="accent6"/>
            </a:fillRef>
            <a:effectRef idx="0">
              <a:schemeClr val="accent6"/>
            </a:effectRef>
            <a:fontRef idx="minor">
              <a:schemeClr val="tx1"/>
            </a:fontRef>
          </p:style>
        </p:cxnSp>
        <p:cxnSp>
          <p:nvCxnSpPr>
            <p:cNvPr id="57" name="Straight Connector 56"/>
            <p:cNvCxnSpPr/>
            <p:nvPr/>
          </p:nvCxnSpPr>
          <p:spPr>
            <a:xfrm flipV="1">
              <a:off x="7006294" y="1864002"/>
              <a:ext cx="2760917" cy="7037"/>
            </a:xfrm>
            <a:prstGeom prst="line">
              <a:avLst/>
            </a:prstGeom>
            <a:ln>
              <a:solidFill>
                <a:srgbClr val="FF0000"/>
              </a:solidFill>
            </a:ln>
          </p:spPr>
          <p:style>
            <a:lnRef idx="1">
              <a:schemeClr val="accent6"/>
            </a:lnRef>
            <a:fillRef idx="0">
              <a:schemeClr val="accent6"/>
            </a:fillRef>
            <a:effectRef idx="0">
              <a:schemeClr val="accent6"/>
            </a:effectRef>
            <a:fontRef idx="minor">
              <a:schemeClr val="tx1"/>
            </a:fontRef>
          </p:style>
        </p:cxnSp>
        <p:cxnSp>
          <p:nvCxnSpPr>
            <p:cNvPr id="58" name="Straight Arrow Connector 57"/>
            <p:cNvCxnSpPr>
              <a:endCxn id="50" idx="0"/>
            </p:cNvCxnSpPr>
            <p:nvPr/>
          </p:nvCxnSpPr>
          <p:spPr>
            <a:xfrm>
              <a:off x="9766581" y="1871039"/>
              <a:ext cx="630" cy="70370"/>
            </a:xfrm>
            <a:prstGeom prst="straightConnector1">
              <a:avLst/>
            </a:prstGeom>
            <a:ln>
              <a:solidFill>
                <a:srgbClr val="FF0000"/>
              </a:solidFill>
              <a:tailEnd type="arrow"/>
            </a:ln>
          </p:spPr>
          <p:style>
            <a:lnRef idx="1">
              <a:schemeClr val="accent6"/>
            </a:lnRef>
            <a:fillRef idx="0">
              <a:schemeClr val="accent6"/>
            </a:fillRef>
            <a:effectRef idx="0">
              <a:schemeClr val="accent6"/>
            </a:effectRef>
            <a:fontRef idx="minor">
              <a:schemeClr val="tx1"/>
            </a:fontRef>
          </p:style>
        </p:cxnSp>
        <p:cxnSp>
          <p:nvCxnSpPr>
            <p:cNvPr id="59" name="Straight Connector 58"/>
            <p:cNvCxnSpPr/>
            <p:nvPr/>
          </p:nvCxnSpPr>
          <p:spPr>
            <a:xfrm>
              <a:off x="7003729" y="1862007"/>
              <a:ext cx="3820" cy="133325"/>
            </a:xfrm>
            <a:prstGeom prst="line">
              <a:avLst/>
            </a:prstGeom>
            <a:ln>
              <a:solidFill>
                <a:srgbClr val="FF0000"/>
              </a:solidFill>
            </a:ln>
          </p:spPr>
          <p:style>
            <a:lnRef idx="1">
              <a:schemeClr val="accent6"/>
            </a:lnRef>
            <a:fillRef idx="0">
              <a:schemeClr val="accent6"/>
            </a:fillRef>
            <a:effectRef idx="0">
              <a:schemeClr val="accent6"/>
            </a:effectRef>
            <a:fontRef idx="minor">
              <a:schemeClr val="tx1"/>
            </a:fontRef>
          </p:style>
        </p:cxnSp>
        <p:sp>
          <p:nvSpPr>
            <p:cNvPr id="60" name="TextBox 59"/>
            <p:cNvSpPr txBox="1"/>
            <p:nvPr/>
          </p:nvSpPr>
          <p:spPr>
            <a:xfrm>
              <a:off x="6195000" y="1722480"/>
              <a:ext cx="150717" cy="354348"/>
            </a:xfrm>
            <a:prstGeom prst="rect">
              <a:avLst/>
            </a:prstGeom>
            <a:noFill/>
          </p:spPr>
          <p:txBody>
            <a:bodyPr wrap="square" rtlCol="0">
              <a:spAutoFit/>
            </a:bodyPr>
            <a:lstStyle/>
            <a:p>
              <a:r>
                <a:rPr lang="en-US" sz="1600" dirty="0" smtClean="0"/>
                <a:t>9</a:t>
              </a:r>
              <a:endParaRPr lang="en-US" sz="1600" dirty="0"/>
            </a:p>
          </p:txBody>
        </p:sp>
        <p:sp>
          <p:nvSpPr>
            <p:cNvPr id="61" name="TextBox 60"/>
            <p:cNvSpPr txBox="1"/>
            <p:nvPr/>
          </p:nvSpPr>
          <p:spPr>
            <a:xfrm>
              <a:off x="6489484" y="1712628"/>
              <a:ext cx="150717" cy="354348"/>
            </a:xfrm>
            <a:prstGeom prst="rect">
              <a:avLst/>
            </a:prstGeom>
            <a:noFill/>
          </p:spPr>
          <p:txBody>
            <a:bodyPr wrap="square" rtlCol="0">
              <a:spAutoFit/>
            </a:bodyPr>
            <a:lstStyle/>
            <a:p>
              <a:r>
                <a:rPr lang="en-US" sz="1600" dirty="0" smtClean="0"/>
                <a:t>9</a:t>
              </a:r>
              <a:endParaRPr lang="en-US" sz="1600" dirty="0"/>
            </a:p>
          </p:txBody>
        </p:sp>
        <p:sp>
          <p:nvSpPr>
            <p:cNvPr id="62" name="TextBox 61"/>
            <p:cNvSpPr txBox="1"/>
            <p:nvPr/>
          </p:nvSpPr>
          <p:spPr>
            <a:xfrm>
              <a:off x="7003729" y="1722828"/>
              <a:ext cx="150717" cy="354348"/>
            </a:xfrm>
            <a:prstGeom prst="rect">
              <a:avLst/>
            </a:prstGeom>
            <a:noFill/>
          </p:spPr>
          <p:txBody>
            <a:bodyPr wrap="square" rtlCol="0">
              <a:spAutoFit/>
            </a:bodyPr>
            <a:lstStyle/>
            <a:p>
              <a:r>
                <a:rPr lang="en-US" sz="1600" dirty="0" smtClean="0"/>
                <a:t>9</a:t>
              </a:r>
              <a:endParaRPr lang="en-US" sz="1600" dirty="0"/>
            </a:p>
          </p:txBody>
        </p:sp>
        <p:cxnSp>
          <p:nvCxnSpPr>
            <p:cNvPr id="63" name="Straight Arrow Connector 62"/>
            <p:cNvCxnSpPr/>
            <p:nvPr/>
          </p:nvCxnSpPr>
          <p:spPr>
            <a:xfrm>
              <a:off x="8027399" y="1811941"/>
              <a:ext cx="630" cy="120086"/>
            </a:xfrm>
            <a:prstGeom prst="straightConnector1">
              <a:avLst/>
            </a:prstGeom>
            <a:ln>
              <a:tailEnd type="arrow"/>
            </a:ln>
          </p:spPr>
          <p:style>
            <a:lnRef idx="1">
              <a:schemeClr val="accent4"/>
            </a:lnRef>
            <a:fillRef idx="0">
              <a:schemeClr val="accent4"/>
            </a:fillRef>
            <a:effectRef idx="0">
              <a:schemeClr val="accent4"/>
            </a:effectRef>
            <a:fontRef idx="minor">
              <a:schemeClr val="tx1"/>
            </a:fontRef>
          </p:style>
        </p:cxnSp>
        <p:sp>
          <p:nvSpPr>
            <p:cNvPr id="66" name="TextBox 65"/>
            <p:cNvSpPr txBox="1"/>
            <p:nvPr/>
          </p:nvSpPr>
          <p:spPr>
            <a:xfrm>
              <a:off x="8698014" y="3144587"/>
              <a:ext cx="544456" cy="354348"/>
            </a:xfrm>
            <a:prstGeom prst="rect">
              <a:avLst/>
            </a:prstGeom>
            <a:noFill/>
          </p:spPr>
          <p:txBody>
            <a:bodyPr wrap="square" rtlCol="0">
              <a:spAutoFit/>
            </a:bodyPr>
            <a:lstStyle/>
            <a:p>
              <a:r>
                <a:rPr lang="en-US" sz="1600" dirty="0" smtClean="0"/>
                <a:t>1</a:t>
              </a:r>
              <a:endParaRPr lang="en-US" sz="1600" dirty="0"/>
            </a:p>
          </p:txBody>
        </p:sp>
      </p:grpSp>
      <p:sp>
        <p:nvSpPr>
          <p:cNvPr id="72" name="Title 1"/>
          <p:cNvSpPr>
            <a:spLocks noGrp="1"/>
          </p:cNvSpPr>
          <p:nvPr>
            <p:ph type="title"/>
          </p:nvPr>
        </p:nvSpPr>
        <p:spPr>
          <a:xfrm>
            <a:off x="1848393" y="-233076"/>
            <a:ext cx="6022909" cy="1325563"/>
          </a:xfrm>
        </p:spPr>
        <p:txBody>
          <a:bodyPr>
            <a:normAutofit/>
          </a:bodyPr>
          <a:lstStyle/>
          <a:p>
            <a:pPr algn="ctr"/>
            <a:r>
              <a:rPr lang="en-US" b="1" dirty="0" smtClean="0"/>
              <a:t>Plug-in Development</a:t>
            </a:r>
            <a:endParaRPr lang="en-US" b="1" dirty="0"/>
          </a:p>
        </p:txBody>
      </p:sp>
      <p:grpSp>
        <p:nvGrpSpPr>
          <p:cNvPr id="67" name="Group 66"/>
          <p:cNvGrpSpPr/>
          <p:nvPr/>
        </p:nvGrpSpPr>
        <p:grpSpPr>
          <a:xfrm>
            <a:off x="6618742" y="3851055"/>
            <a:ext cx="2046877" cy="1571361"/>
            <a:chOff x="7040703" y="3559809"/>
            <a:chExt cx="2046877" cy="1571361"/>
          </a:xfrm>
        </p:grpSpPr>
        <p:sp>
          <p:nvSpPr>
            <p:cNvPr id="74" name="Rectangle 73"/>
            <p:cNvSpPr/>
            <p:nvPr/>
          </p:nvSpPr>
          <p:spPr>
            <a:xfrm>
              <a:off x="7966049" y="3559809"/>
              <a:ext cx="968342" cy="723948"/>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sz="1600">
                <a:solidFill>
                  <a:schemeClr val="dk1"/>
                </a:solidFill>
              </a:endParaRPr>
            </a:p>
          </p:txBody>
        </p:sp>
        <p:sp>
          <p:nvSpPr>
            <p:cNvPr id="64" name="Rectangle 63"/>
            <p:cNvSpPr/>
            <p:nvPr/>
          </p:nvSpPr>
          <p:spPr>
            <a:xfrm>
              <a:off x="7379596" y="4078576"/>
              <a:ext cx="1152345" cy="794784"/>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sz="1600">
                <a:solidFill>
                  <a:schemeClr val="dk1"/>
                </a:solidFill>
              </a:endParaRPr>
            </a:p>
          </p:txBody>
        </p:sp>
        <p:sp>
          <p:nvSpPr>
            <p:cNvPr id="65" name="TextBox 64"/>
            <p:cNvSpPr txBox="1"/>
            <p:nvPr/>
          </p:nvSpPr>
          <p:spPr>
            <a:xfrm>
              <a:off x="7392442" y="3803950"/>
              <a:ext cx="583002" cy="338554"/>
            </a:xfrm>
            <a:prstGeom prst="rect">
              <a:avLst/>
            </a:prstGeom>
            <a:noFill/>
          </p:spPr>
          <p:txBody>
            <a:bodyPr wrap="square" rtlCol="0">
              <a:spAutoFit/>
            </a:bodyPr>
            <a:lstStyle/>
            <a:p>
              <a:r>
                <a:rPr lang="en-US" sz="1600" dirty="0" smtClean="0"/>
                <a:t>360</a:t>
              </a:r>
              <a:endParaRPr lang="en-US" sz="1600" dirty="0"/>
            </a:p>
          </p:txBody>
        </p:sp>
        <p:sp>
          <p:nvSpPr>
            <p:cNvPr id="68" name="TextBox 67"/>
            <p:cNvSpPr txBox="1"/>
            <p:nvPr/>
          </p:nvSpPr>
          <p:spPr>
            <a:xfrm>
              <a:off x="8679237" y="4240004"/>
              <a:ext cx="408343" cy="338554"/>
            </a:xfrm>
            <a:prstGeom prst="rect">
              <a:avLst/>
            </a:prstGeom>
            <a:noFill/>
          </p:spPr>
          <p:txBody>
            <a:bodyPr wrap="square" rtlCol="0">
              <a:spAutoFit/>
            </a:bodyPr>
            <a:lstStyle/>
            <a:p>
              <a:r>
                <a:rPr lang="en-US" sz="1600" dirty="0" smtClean="0"/>
                <a:t>9</a:t>
              </a:r>
              <a:endParaRPr lang="en-US" sz="1600" dirty="0"/>
            </a:p>
          </p:txBody>
        </p:sp>
        <p:sp>
          <p:nvSpPr>
            <p:cNvPr id="73" name="TextBox 72"/>
            <p:cNvSpPr txBox="1"/>
            <p:nvPr/>
          </p:nvSpPr>
          <p:spPr>
            <a:xfrm>
              <a:off x="7040703" y="4365523"/>
              <a:ext cx="430887" cy="539843"/>
            </a:xfrm>
            <a:prstGeom prst="rect">
              <a:avLst/>
            </a:prstGeom>
            <a:noFill/>
          </p:spPr>
          <p:txBody>
            <a:bodyPr vert="eaVert" wrap="square" rtlCol="0">
              <a:spAutoFit/>
            </a:bodyPr>
            <a:lstStyle/>
            <a:p>
              <a:r>
                <a:rPr lang="en-US" sz="1600" dirty="0" smtClean="0"/>
                <a:t>180</a:t>
              </a:r>
            </a:p>
          </p:txBody>
        </p:sp>
        <p:sp>
          <p:nvSpPr>
            <p:cNvPr id="75" name="TextBox 74"/>
            <p:cNvSpPr txBox="1"/>
            <p:nvPr/>
          </p:nvSpPr>
          <p:spPr>
            <a:xfrm>
              <a:off x="8318223" y="4792616"/>
              <a:ext cx="408343" cy="338554"/>
            </a:xfrm>
            <a:prstGeom prst="rect">
              <a:avLst/>
            </a:prstGeom>
            <a:noFill/>
          </p:spPr>
          <p:txBody>
            <a:bodyPr wrap="square" rtlCol="0">
              <a:spAutoFit/>
            </a:bodyPr>
            <a:lstStyle/>
            <a:p>
              <a:r>
                <a:rPr lang="en-US" sz="1600" dirty="0" smtClean="0"/>
                <a:t>1</a:t>
              </a:r>
              <a:endParaRPr lang="en-US" sz="1600" dirty="0"/>
            </a:p>
          </p:txBody>
        </p:sp>
        <p:sp>
          <p:nvSpPr>
            <p:cNvPr id="76" name="TextBox 75"/>
            <p:cNvSpPr txBox="1"/>
            <p:nvPr/>
          </p:nvSpPr>
          <p:spPr>
            <a:xfrm>
              <a:off x="8558663" y="4448039"/>
              <a:ext cx="241147" cy="338554"/>
            </a:xfrm>
            <a:prstGeom prst="rect">
              <a:avLst/>
            </a:prstGeom>
            <a:noFill/>
          </p:spPr>
          <p:txBody>
            <a:bodyPr wrap="square" rtlCol="0">
              <a:spAutoFit/>
            </a:bodyPr>
            <a:lstStyle/>
            <a:p>
              <a:r>
                <a:rPr lang="en-US" sz="1600" dirty="0" smtClean="0"/>
                <a:t>…</a:t>
              </a:r>
              <a:endParaRPr lang="en-US" sz="1600" dirty="0"/>
            </a:p>
          </p:txBody>
        </p:sp>
      </p:grpSp>
    </p:spTree>
    <p:extLst>
      <p:ext uri="{BB962C8B-B14F-4D97-AF65-F5344CB8AC3E}">
        <p14:creationId xmlns:p14="http://schemas.microsoft.com/office/powerpoint/2010/main" val="13241375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71846" y="0"/>
            <a:ext cx="9503229" cy="133241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7163" y="-303477"/>
            <a:ext cx="3072315" cy="1325563"/>
          </a:xfrm>
        </p:spPr>
        <p:txBody>
          <a:bodyPr/>
          <a:lstStyle/>
          <a:p>
            <a:r>
              <a:rPr lang="en-US" dirty="0" smtClean="0"/>
              <a:t>Results</a:t>
            </a:r>
            <a:endParaRPr lang="en-US" dirty="0"/>
          </a:p>
        </p:txBody>
      </p:sp>
      <p:sp>
        <p:nvSpPr>
          <p:cNvPr id="4" name="Content Placeholder 2"/>
          <p:cNvSpPr txBox="1">
            <a:spLocks/>
          </p:cNvSpPr>
          <p:nvPr/>
        </p:nvSpPr>
        <p:spPr>
          <a:xfrm>
            <a:off x="168233" y="729360"/>
            <a:ext cx="3376361" cy="761999"/>
          </a:xfrm>
          <a:prstGeom prst="rect">
            <a:avLst/>
          </a:prstGeom>
        </p:spPr>
        <p:txBody>
          <a:bodyPr>
            <a:noAutofit/>
          </a:bodyPr>
          <a:lstStyle>
            <a:lvl1pPr>
              <a:defRPr sz="8600">
                <a:solidFill>
                  <a:schemeClr val="tx1"/>
                </a:solidFill>
                <a:latin typeface="Arial" pitchFamily="34" charset="0"/>
                <a:ea typeface="MS PGothic" pitchFamily="34" charset="-128"/>
              </a:defRPr>
            </a:lvl1pPr>
            <a:lvl2pPr marL="742950" indent="-285750">
              <a:defRPr sz="8600">
                <a:solidFill>
                  <a:schemeClr val="tx1"/>
                </a:solidFill>
                <a:latin typeface="Arial" pitchFamily="34" charset="0"/>
                <a:ea typeface="MS PGothic" pitchFamily="34" charset="-128"/>
              </a:defRPr>
            </a:lvl2pPr>
            <a:lvl3pPr marL="1143000" indent="-228600">
              <a:defRPr sz="8600">
                <a:solidFill>
                  <a:schemeClr val="tx1"/>
                </a:solidFill>
                <a:latin typeface="Arial" pitchFamily="34" charset="0"/>
                <a:ea typeface="MS PGothic" pitchFamily="34" charset="-128"/>
              </a:defRPr>
            </a:lvl3pPr>
            <a:lvl4pPr marL="1600200" indent="-228600">
              <a:defRPr sz="8600">
                <a:solidFill>
                  <a:schemeClr val="tx1"/>
                </a:solidFill>
                <a:latin typeface="Arial" pitchFamily="34" charset="0"/>
                <a:ea typeface="MS PGothic" pitchFamily="34" charset="-128"/>
              </a:defRPr>
            </a:lvl4pPr>
            <a:lvl5pPr marL="2057400" indent="-228600">
              <a:defRPr sz="8600">
                <a:solidFill>
                  <a:schemeClr val="tx1"/>
                </a:solidFill>
                <a:latin typeface="Arial" pitchFamily="34" charset="0"/>
                <a:ea typeface="MS PGothic" pitchFamily="34" charset="-128"/>
              </a:defRPr>
            </a:lvl5pPr>
            <a:lvl6pPr marL="2514600" indent="-228600" defTabSz="4387850" eaLnBrk="0" fontAlgn="base" hangingPunct="0">
              <a:spcBef>
                <a:spcPct val="0"/>
              </a:spcBef>
              <a:spcAft>
                <a:spcPct val="0"/>
              </a:spcAft>
              <a:defRPr sz="8600">
                <a:solidFill>
                  <a:schemeClr val="tx1"/>
                </a:solidFill>
                <a:latin typeface="Arial" pitchFamily="34" charset="0"/>
                <a:ea typeface="MS PGothic" pitchFamily="34" charset="-128"/>
              </a:defRPr>
            </a:lvl6pPr>
            <a:lvl7pPr marL="2971800" indent="-228600" defTabSz="4387850" eaLnBrk="0" fontAlgn="base" hangingPunct="0">
              <a:spcBef>
                <a:spcPct val="0"/>
              </a:spcBef>
              <a:spcAft>
                <a:spcPct val="0"/>
              </a:spcAft>
              <a:defRPr sz="8600">
                <a:solidFill>
                  <a:schemeClr val="tx1"/>
                </a:solidFill>
                <a:latin typeface="Arial" pitchFamily="34" charset="0"/>
                <a:ea typeface="MS PGothic" pitchFamily="34" charset="-128"/>
              </a:defRPr>
            </a:lvl7pPr>
            <a:lvl8pPr marL="3429000" indent="-228600" defTabSz="4387850" eaLnBrk="0" fontAlgn="base" hangingPunct="0">
              <a:spcBef>
                <a:spcPct val="0"/>
              </a:spcBef>
              <a:spcAft>
                <a:spcPct val="0"/>
              </a:spcAft>
              <a:defRPr sz="8600">
                <a:solidFill>
                  <a:schemeClr val="tx1"/>
                </a:solidFill>
                <a:latin typeface="Arial" pitchFamily="34" charset="0"/>
                <a:ea typeface="MS PGothic" pitchFamily="34" charset="-128"/>
              </a:defRPr>
            </a:lvl8pPr>
            <a:lvl9pPr marL="3886200" indent="-228600" defTabSz="4387850" eaLnBrk="0" fontAlgn="base" hangingPunct="0">
              <a:spcBef>
                <a:spcPct val="0"/>
              </a:spcBef>
              <a:spcAft>
                <a:spcPct val="0"/>
              </a:spcAft>
              <a:defRPr sz="8600">
                <a:solidFill>
                  <a:schemeClr val="tx1"/>
                </a:solidFill>
                <a:latin typeface="Arial" pitchFamily="34" charset="0"/>
                <a:ea typeface="MS PGothic" pitchFamily="34" charset="-128"/>
              </a:defRPr>
            </a:lvl9pPr>
          </a:lstStyle>
          <a:p>
            <a:pPr>
              <a:lnSpc>
                <a:spcPct val="120000"/>
              </a:lnSpc>
            </a:pPr>
            <a:r>
              <a:rPr lang="en-US" altLang="en-US" sz="2000" b="1" dirty="0">
                <a:latin typeface="+mn-lt"/>
                <a:cs typeface="Arial" pitchFamily="34" charset="0"/>
              </a:rPr>
              <a:t>Image Displayed Inverted</a:t>
            </a:r>
            <a:endParaRPr lang="en-US" altLang="en-US" sz="2000" b="1" i="1" u="sng" dirty="0">
              <a:latin typeface="+mn-lt"/>
              <a:cs typeface="Arial" pitchFamily="34" charset="0"/>
            </a:endParaRPr>
          </a:p>
          <a:p>
            <a:pPr eaLnBrk="1" hangingPunct="1">
              <a:lnSpc>
                <a:spcPct val="120000"/>
              </a:lnSpc>
            </a:pPr>
            <a:endParaRPr lang="en-US" altLang="en-US" sz="2000" b="1" u="sng" dirty="0" smtClean="0">
              <a:latin typeface="+mn-lt"/>
              <a:cs typeface="Arial" pitchFamily="34" charset="0"/>
            </a:endParaRPr>
          </a:p>
          <a:p>
            <a:pPr eaLnBrk="1" hangingPunct="1">
              <a:lnSpc>
                <a:spcPct val="120000"/>
              </a:lnSpc>
            </a:pPr>
            <a:r>
              <a:rPr lang="en-US" altLang="en-US" sz="2000" b="1" u="sng" dirty="0" smtClean="0">
                <a:latin typeface="+mn-lt"/>
                <a:cs typeface="Arial" pitchFamily="34" charset="0"/>
              </a:rPr>
              <a:t>MOP03TM.005 </a:t>
            </a:r>
            <a:r>
              <a:rPr lang="en-US" altLang="en-US" sz="2000" b="1" u="sng" dirty="0">
                <a:latin typeface="+mn-lt"/>
                <a:cs typeface="Arial" pitchFamily="34" charset="0"/>
              </a:rPr>
              <a:t>(HDF4)</a:t>
            </a:r>
            <a:r>
              <a:rPr lang="en-US" altLang="en-US" sz="2000" b="1" dirty="0">
                <a:latin typeface="+mn-lt"/>
                <a:cs typeface="Arial" pitchFamily="34" charset="0"/>
              </a:rPr>
              <a:t>: </a:t>
            </a:r>
            <a:endParaRPr lang="en-US" altLang="en-US" sz="2000" b="1" dirty="0" smtClean="0">
              <a:latin typeface="+mn-lt"/>
              <a:cs typeface="Arial" pitchFamily="34" charset="0"/>
            </a:endParaRPr>
          </a:p>
          <a:p>
            <a:pPr eaLnBrk="1" hangingPunct="1">
              <a:lnSpc>
                <a:spcPct val="120000"/>
              </a:lnSpc>
            </a:pPr>
            <a:r>
              <a:rPr lang="en-US" altLang="en-US" sz="2000" dirty="0" smtClean="0">
                <a:latin typeface="+mn-lt"/>
                <a:cs typeface="Arial" pitchFamily="34" charset="0"/>
              </a:rPr>
              <a:t>Retrieved </a:t>
            </a:r>
            <a:r>
              <a:rPr lang="en-US" altLang="en-US" sz="2000" dirty="0">
                <a:latin typeface="+mn-lt"/>
                <a:cs typeface="Arial" pitchFamily="34" charset="0"/>
              </a:rPr>
              <a:t>Surface </a:t>
            </a:r>
            <a:endParaRPr lang="en-US" altLang="en-US" sz="2000" dirty="0" smtClean="0">
              <a:latin typeface="+mn-lt"/>
              <a:cs typeface="Arial" pitchFamily="34" charset="0"/>
            </a:endParaRPr>
          </a:p>
          <a:p>
            <a:pPr eaLnBrk="1" hangingPunct="1">
              <a:lnSpc>
                <a:spcPct val="120000"/>
              </a:lnSpc>
            </a:pPr>
            <a:r>
              <a:rPr lang="en-US" altLang="en-US" sz="2000" dirty="0" smtClean="0">
                <a:latin typeface="+mn-lt"/>
                <a:cs typeface="Arial" pitchFamily="34" charset="0"/>
              </a:rPr>
              <a:t>Temperature Night</a:t>
            </a:r>
          </a:p>
        </p:txBody>
      </p:sp>
      <p:pic>
        <p:nvPicPr>
          <p:cNvPr id="5" name="Picture 155"/>
          <p:cNvPicPr>
            <a:picLocks noChangeAspect="1" noChangeArrowheads="1"/>
          </p:cNvPicPr>
          <p:nvPr/>
        </p:nvPicPr>
        <p:blipFill>
          <a:blip r:embed="rId3" cstate="print">
            <a:extLst>
              <a:ext uri="{28A0092B-C50C-407E-A947-70E740481C1C}">
                <a14:useLocalDpi xmlns:a14="http://schemas.microsoft.com/office/drawing/2010/main" val="0"/>
              </a:ext>
            </a:extLst>
          </a:blip>
          <a:srcRect l="28278" t="20125" r="6560" b="12117"/>
          <a:stretch>
            <a:fillRect/>
          </a:stretch>
        </p:blipFill>
        <p:spPr bwMode="auto">
          <a:xfrm>
            <a:off x="3070075" y="729360"/>
            <a:ext cx="2755574" cy="187888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 name="Picture 156"/>
          <p:cNvPicPr>
            <a:picLocks noChangeAspect="1" noChangeArrowheads="1"/>
          </p:cNvPicPr>
          <p:nvPr/>
        </p:nvPicPr>
        <p:blipFill>
          <a:blip r:embed="rId4" cstate="print">
            <a:extLst>
              <a:ext uri="{28A0092B-C50C-407E-A947-70E740481C1C}">
                <a14:useLocalDpi xmlns:a14="http://schemas.microsoft.com/office/drawing/2010/main" val="0"/>
              </a:ext>
            </a:extLst>
          </a:blip>
          <a:srcRect l="30359" t="22813" r="6450" b="10921"/>
          <a:stretch>
            <a:fillRect/>
          </a:stretch>
        </p:blipFill>
        <p:spPr bwMode="auto">
          <a:xfrm>
            <a:off x="6015195" y="729360"/>
            <a:ext cx="2735996" cy="187888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9" name="Picture 167"/>
          <p:cNvPicPr>
            <a:picLocks noChangeAspect="1" noChangeArrowheads="1"/>
          </p:cNvPicPr>
          <p:nvPr/>
        </p:nvPicPr>
        <p:blipFill>
          <a:blip r:embed="rId5" cstate="print">
            <a:extLst>
              <a:ext uri="{28A0092B-C50C-407E-A947-70E740481C1C}">
                <a14:useLocalDpi xmlns:a14="http://schemas.microsoft.com/office/drawing/2010/main" val="0"/>
              </a:ext>
            </a:extLst>
          </a:blip>
          <a:srcRect l="41481" t="11658" r="23334" b="4904"/>
          <a:stretch>
            <a:fillRect/>
          </a:stretch>
        </p:blipFill>
        <p:spPr bwMode="auto">
          <a:xfrm>
            <a:off x="3779454" y="2851862"/>
            <a:ext cx="1336811" cy="199474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0" name="Picture 2"/>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8034" t="32536" r="21919" b="30329"/>
          <a:stretch/>
        </p:blipFill>
        <p:spPr bwMode="auto">
          <a:xfrm>
            <a:off x="5998574" y="5231249"/>
            <a:ext cx="2748168" cy="1424976"/>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12" name="Rectangle 11"/>
          <p:cNvSpPr/>
          <p:nvPr/>
        </p:nvSpPr>
        <p:spPr bwMode="auto">
          <a:xfrm>
            <a:off x="7242425" y="6076926"/>
            <a:ext cx="1653296" cy="562589"/>
          </a:xfrm>
          <a:prstGeom prst="rect">
            <a:avLst/>
          </a:prstGeom>
          <a:solidFill>
            <a:sysClr val="window" lastClr="FFFFFF"/>
          </a:solidFill>
          <a:ln w="19050" cap="flat" cmpd="sng" algn="ctr">
            <a:solidFill>
              <a:srgbClr val="FF0000"/>
            </a:solidFill>
            <a:prstDash val="solid"/>
            <a:miter lim="800000"/>
          </a:ln>
          <a:effectLst/>
        </p:spPr>
        <p:txBody>
          <a:bodyPr anchor="ctr"/>
          <a:lstStyle/>
          <a:p>
            <a:pPr algn="ctr" defTabSz="914400" eaLnBrk="1" fontAlgn="auto" hangingPunct="1">
              <a:spcBef>
                <a:spcPts val="0"/>
              </a:spcBef>
              <a:spcAft>
                <a:spcPts val="0"/>
              </a:spcAft>
              <a:defRPr/>
            </a:pPr>
            <a:r>
              <a:rPr lang="en-US" sz="1200" kern="0" dirty="0">
                <a:solidFill>
                  <a:prstClr val="black"/>
                </a:solidFill>
                <a:ea typeface="+mn-ea"/>
                <a:cs typeface="Arial"/>
              </a:rPr>
              <a:t>This is the layer of the 3D </a:t>
            </a:r>
            <a:r>
              <a:rPr lang="en-US" sz="1200" kern="0" dirty="0" smtClean="0">
                <a:solidFill>
                  <a:prstClr val="black"/>
                </a:solidFill>
                <a:ea typeface="+mn-ea"/>
                <a:cs typeface="Arial"/>
              </a:rPr>
              <a:t>subset selected </a:t>
            </a:r>
            <a:r>
              <a:rPr lang="en-US" sz="1200" kern="0" dirty="0">
                <a:solidFill>
                  <a:prstClr val="black"/>
                </a:solidFill>
                <a:ea typeface="+mn-ea"/>
                <a:cs typeface="Arial"/>
              </a:rPr>
              <a:t>by users</a:t>
            </a:r>
          </a:p>
        </p:txBody>
      </p:sp>
      <p:pic>
        <p:nvPicPr>
          <p:cNvPr id="13" name="Picture 212"/>
          <p:cNvPicPr>
            <a:picLocks noChangeAspect="1" noChangeArrowheads="1"/>
          </p:cNvPicPr>
          <p:nvPr/>
        </p:nvPicPr>
        <p:blipFill>
          <a:blip r:embed="rId7" cstate="print">
            <a:extLst>
              <a:ext uri="{28A0092B-C50C-407E-A947-70E740481C1C}">
                <a14:useLocalDpi xmlns:a14="http://schemas.microsoft.com/office/drawing/2010/main" val="0"/>
              </a:ext>
            </a:extLst>
          </a:blip>
          <a:srcRect l="49272" t="13556" r="31624" b="3795"/>
          <a:stretch>
            <a:fillRect/>
          </a:stretch>
        </p:blipFill>
        <p:spPr bwMode="auto">
          <a:xfrm>
            <a:off x="4093281" y="5214393"/>
            <a:ext cx="709159" cy="14249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4" name="Content Placeholder 2"/>
          <p:cNvSpPr txBox="1">
            <a:spLocks/>
          </p:cNvSpPr>
          <p:nvPr/>
        </p:nvSpPr>
        <p:spPr bwMode="auto">
          <a:xfrm>
            <a:off x="199111" y="4871173"/>
            <a:ext cx="11258550" cy="914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8600">
                <a:solidFill>
                  <a:schemeClr val="tx1"/>
                </a:solidFill>
                <a:latin typeface="Arial" pitchFamily="34" charset="0"/>
                <a:ea typeface="MS PGothic" pitchFamily="34" charset="-128"/>
              </a:defRPr>
            </a:lvl1pPr>
            <a:lvl2pPr marL="742950" indent="-285750">
              <a:defRPr sz="8600">
                <a:solidFill>
                  <a:schemeClr val="tx1"/>
                </a:solidFill>
                <a:latin typeface="Arial" pitchFamily="34" charset="0"/>
                <a:ea typeface="MS PGothic" pitchFamily="34" charset="-128"/>
              </a:defRPr>
            </a:lvl2pPr>
            <a:lvl3pPr marL="1143000" indent="-228600">
              <a:defRPr sz="8600">
                <a:solidFill>
                  <a:schemeClr val="tx1"/>
                </a:solidFill>
                <a:latin typeface="Arial" pitchFamily="34" charset="0"/>
                <a:ea typeface="MS PGothic" pitchFamily="34" charset="-128"/>
              </a:defRPr>
            </a:lvl3pPr>
            <a:lvl4pPr marL="1600200" indent="-228600">
              <a:defRPr sz="8600">
                <a:solidFill>
                  <a:schemeClr val="tx1"/>
                </a:solidFill>
                <a:latin typeface="Arial" pitchFamily="34" charset="0"/>
                <a:ea typeface="MS PGothic" pitchFamily="34" charset="-128"/>
              </a:defRPr>
            </a:lvl4pPr>
            <a:lvl5pPr marL="2057400" indent="-228600">
              <a:defRPr sz="8600">
                <a:solidFill>
                  <a:schemeClr val="tx1"/>
                </a:solidFill>
                <a:latin typeface="Arial" pitchFamily="34" charset="0"/>
                <a:ea typeface="MS PGothic" pitchFamily="34" charset="-128"/>
              </a:defRPr>
            </a:lvl5pPr>
            <a:lvl6pPr marL="2514600" indent="-228600" defTabSz="4387850" eaLnBrk="0" fontAlgn="base" hangingPunct="0">
              <a:spcBef>
                <a:spcPct val="0"/>
              </a:spcBef>
              <a:spcAft>
                <a:spcPct val="0"/>
              </a:spcAft>
              <a:defRPr sz="8600">
                <a:solidFill>
                  <a:schemeClr val="tx1"/>
                </a:solidFill>
                <a:latin typeface="Arial" pitchFamily="34" charset="0"/>
                <a:ea typeface="MS PGothic" pitchFamily="34" charset="-128"/>
              </a:defRPr>
            </a:lvl6pPr>
            <a:lvl7pPr marL="2971800" indent="-228600" defTabSz="4387850" eaLnBrk="0" fontAlgn="base" hangingPunct="0">
              <a:spcBef>
                <a:spcPct val="0"/>
              </a:spcBef>
              <a:spcAft>
                <a:spcPct val="0"/>
              </a:spcAft>
              <a:defRPr sz="8600">
                <a:solidFill>
                  <a:schemeClr val="tx1"/>
                </a:solidFill>
                <a:latin typeface="Arial" pitchFamily="34" charset="0"/>
                <a:ea typeface="MS PGothic" pitchFamily="34" charset="-128"/>
              </a:defRPr>
            </a:lvl7pPr>
            <a:lvl8pPr marL="3429000" indent="-228600" defTabSz="4387850" eaLnBrk="0" fontAlgn="base" hangingPunct="0">
              <a:spcBef>
                <a:spcPct val="0"/>
              </a:spcBef>
              <a:spcAft>
                <a:spcPct val="0"/>
              </a:spcAft>
              <a:defRPr sz="8600">
                <a:solidFill>
                  <a:schemeClr val="tx1"/>
                </a:solidFill>
                <a:latin typeface="Arial" pitchFamily="34" charset="0"/>
                <a:ea typeface="MS PGothic" pitchFamily="34" charset="-128"/>
              </a:defRPr>
            </a:lvl8pPr>
            <a:lvl9pPr marL="3886200" indent="-228600" defTabSz="4387850" eaLnBrk="0" fontAlgn="base" hangingPunct="0">
              <a:spcBef>
                <a:spcPct val="0"/>
              </a:spcBef>
              <a:spcAft>
                <a:spcPct val="0"/>
              </a:spcAft>
              <a:defRPr sz="8600">
                <a:solidFill>
                  <a:schemeClr val="tx1"/>
                </a:solidFill>
                <a:latin typeface="Arial" pitchFamily="34" charset="0"/>
                <a:ea typeface="MS PGothic" pitchFamily="34" charset="-128"/>
              </a:defRPr>
            </a:lvl9pPr>
          </a:lstStyle>
          <a:p>
            <a:r>
              <a:rPr lang="en-US" altLang="en-US" sz="2000" b="1" dirty="0">
                <a:latin typeface="+mn-lt"/>
                <a:cs typeface="Arial" pitchFamily="34" charset="0"/>
              </a:rPr>
              <a:t>Missing Geo-Reference </a:t>
            </a:r>
          </a:p>
          <a:p>
            <a:r>
              <a:rPr lang="en-US" altLang="en-US" sz="2000" b="1" dirty="0">
                <a:latin typeface="+mn-lt"/>
                <a:cs typeface="Arial" pitchFamily="34" charset="0"/>
              </a:rPr>
              <a:t>&amp; Cannot Display the 3D dataset</a:t>
            </a:r>
            <a:endParaRPr lang="en-US" altLang="en-US" sz="2000" dirty="0">
              <a:latin typeface="+mn-lt"/>
              <a:cs typeface="Arial" pitchFamily="34" charset="0"/>
            </a:endParaRPr>
          </a:p>
          <a:p>
            <a:pPr eaLnBrk="1" hangingPunct="1">
              <a:buFont typeface="Arial" pitchFamily="34" charset="0"/>
              <a:buNone/>
            </a:pPr>
            <a:endParaRPr lang="en-US" altLang="en-US" sz="2000" b="1" u="sng" dirty="0" smtClean="0">
              <a:latin typeface="+mn-lt"/>
              <a:cs typeface="Arial" pitchFamily="34" charset="0"/>
            </a:endParaRPr>
          </a:p>
          <a:p>
            <a:pPr eaLnBrk="1" hangingPunct="1">
              <a:buFont typeface="Arial" pitchFamily="34" charset="0"/>
              <a:buNone/>
            </a:pPr>
            <a:r>
              <a:rPr lang="en-US" altLang="en-US" sz="2000" b="1" u="sng" dirty="0" smtClean="0">
                <a:latin typeface="+mn-lt"/>
                <a:cs typeface="Arial" pitchFamily="34" charset="0"/>
              </a:rPr>
              <a:t>TL3COD.001 </a:t>
            </a:r>
            <a:r>
              <a:rPr lang="en-US" altLang="en-US" sz="2000" b="1" u="sng" dirty="0">
                <a:latin typeface="+mn-lt"/>
                <a:cs typeface="Arial" pitchFamily="34" charset="0"/>
              </a:rPr>
              <a:t>(HDF5)</a:t>
            </a:r>
            <a:r>
              <a:rPr lang="en-US" altLang="en-US" sz="2000" b="1" dirty="0">
                <a:latin typeface="+mn-lt"/>
                <a:cs typeface="Arial" pitchFamily="34" charset="0"/>
              </a:rPr>
              <a:t>: </a:t>
            </a:r>
            <a:endParaRPr lang="en-US" altLang="en-US" sz="2000" b="1" dirty="0" smtClean="0">
              <a:latin typeface="+mn-lt"/>
              <a:cs typeface="Arial" pitchFamily="34" charset="0"/>
            </a:endParaRPr>
          </a:p>
          <a:p>
            <a:pPr eaLnBrk="1" hangingPunct="1">
              <a:buFont typeface="Arial" pitchFamily="34" charset="0"/>
              <a:buNone/>
            </a:pPr>
            <a:r>
              <a:rPr lang="en-US" altLang="en-US" sz="2000" dirty="0" smtClean="0">
                <a:latin typeface="+mn-lt"/>
                <a:cs typeface="Arial" pitchFamily="34" charset="0"/>
              </a:rPr>
              <a:t>CO </a:t>
            </a:r>
          </a:p>
        </p:txBody>
      </p:sp>
      <p:pic>
        <p:nvPicPr>
          <p:cNvPr id="15" name="Picture 163"/>
          <p:cNvPicPr>
            <a:picLocks noChangeAspect="1" noChangeArrowheads="1"/>
          </p:cNvPicPr>
          <p:nvPr/>
        </p:nvPicPr>
        <p:blipFill>
          <a:blip r:embed="rId8" cstate="print">
            <a:extLst>
              <a:ext uri="{28A0092B-C50C-407E-A947-70E740481C1C}">
                <a14:useLocalDpi xmlns:a14="http://schemas.microsoft.com/office/drawing/2010/main" val="0"/>
              </a:ext>
            </a:extLst>
          </a:blip>
          <a:srcRect l="25214" t="24046" r="6180" b="13181"/>
          <a:stretch>
            <a:fillRect/>
          </a:stretch>
        </p:blipFill>
        <p:spPr bwMode="auto">
          <a:xfrm>
            <a:off x="6015195" y="2851862"/>
            <a:ext cx="2735996" cy="193742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8" name="Content Placeholder 2"/>
          <p:cNvSpPr txBox="1">
            <a:spLocks/>
          </p:cNvSpPr>
          <p:nvPr/>
        </p:nvSpPr>
        <p:spPr bwMode="auto">
          <a:xfrm>
            <a:off x="168232" y="2706332"/>
            <a:ext cx="2886719" cy="106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8600">
                <a:solidFill>
                  <a:schemeClr val="tx1"/>
                </a:solidFill>
                <a:latin typeface="Arial" pitchFamily="34" charset="0"/>
                <a:ea typeface="MS PGothic" pitchFamily="34" charset="-128"/>
              </a:defRPr>
            </a:lvl1pPr>
            <a:lvl2pPr marL="742950" indent="-285750">
              <a:defRPr sz="8600">
                <a:solidFill>
                  <a:schemeClr val="tx1"/>
                </a:solidFill>
                <a:latin typeface="Arial" pitchFamily="34" charset="0"/>
                <a:ea typeface="MS PGothic" pitchFamily="34" charset="-128"/>
              </a:defRPr>
            </a:lvl2pPr>
            <a:lvl3pPr marL="1143000" indent="-228600">
              <a:defRPr sz="8600">
                <a:solidFill>
                  <a:schemeClr val="tx1"/>
                </a:solidFill>
                <a:latin typeface="Arial" pitchFamily="34" charset="0"/>
                <a:ea typeface="MS PGothic" pitchFamily="34" charset="-128"/>
              </a:defRPr>
            </a:lvl3pPr>
            <a:lvl4pPr marL="1600200" indent="-228600">
              <a:defRPr sz="8600">
                <a:solidFill>
                  <a:schemeClr val="tx1"/>
                </a:solidFill>
                <a:latin typeface="Arial" pitchFamily="34" charset="0"/>
                <a:ea typeface="MS PGothic" pitchFamily="34" charset="-128"/>
              </a:defRPr>
            </a:lvl4pPr>
            <a:lvl5pPr marL="2057400" indent="-228600">
              <a:defRPr sz="8600">
                <a:solidFill>
                  <a:schemeClr val="tx1"/>
                </a:solidFill>
                <a:latin typeface="Arial" pitchFamily="34" charset="0"/>
                <a:ea typeface="MS PGothic" pitchFamily="34" charset="-128"/>
              </a:defRPr>
            </a:lvl5pPr>
            <a:lvl6pPr marL="2514600" indent="-228600" defTabSz="4387850" eaLnBrk="0" fontAlgn="base" hangingPunct="0">
              <a:spcBef>
                <a:spcPct val="0"/>
              </a:spcBef>
              <a:spcAft>
                <a:spcPct val="0"/>
              </a:spcAft>
              <a:defRPr sz="8600">
                <a:solidFill>
                  <a:schemeClr val="tx1"/>
                </a:solidFill>
                <a:latin typeface="Arial" pitchFamily="34" charset="0"/>
                <a:ea typeface="MS PGothic" pitchFamily="34" charset="-128"/>
              </a:defRPr>
            </a:lvl6pPr>
            <a:lvl7pPr marL="2971800" indent="-228600" defTabSz="4387850" eaLnBrk="0" fontAlgn="base" hangingPunct="0">
              <a:spcBef>
                <a:spcPct val="0"/>
              </a:spcBef>
              <a:spcAft>
                <a:spcPct val="0"/>
              </a:spcAft>
              <a:defRPr sz="8600">
                <a:solidFill>
                  <a:schemeClr val="tx1"/>
                </a:solidFill>
                <a:latin typeface="Arial" pitchFamily="34" charset="0"/>
                <a:ea typeface="MS PGothic" pitchFamily="34" charset="-128"/>
              </a:defRPr>
            </a:lvl7pPr>
            <a:lvl8pPr marL="3429000" indent="-228600" defTabSz="4387850" eaLnBrk="0" fontAlgn="base" hangingPunct="0">
              <a:spcBef>
                <a:spcPct val="0"/>
              </a:spcBef>
              <a:spcAft>
                <a:spcPct val="0"/>
              </a:spcAft>
              <a:defRPr sz="8600">
                <a:solidFill>
                  <a:schemeClr val="tx1"/>
                </a:solidFill>
                <a:latin typeface="Arial" pitchFamily="34" charset="0"/>
                <a:ea typeface="MS PGothic" pitchFamily="34" charset="-128"/>
              </a:defRPr>
            </a:lvl8pPr>
            <a:lvl9pPr marL="3886200" indent="-228600" defTabSz="4387850" eaLnBrk="0" fontAlgn="base" hangingPunct="0">
              <a:spcBef>
                <a:spcPct val="0"/>
              </a:spcBef>
              <a:spcAft>
                <a:spcPct val="0"/>
              </a:spcAft>
              <a:defRPr sz="8600">
                <a:solidFill>
                  <a:schemeClr val="tx1"/>
                </a:solidFill>
                <a:latin typeface="Arial" pitchFamily="34" charset="0"/>
                <a:ea typeface="MS PGothic" pitchFamily="34" charset="-128"/>
              </a:defRPr>
            </a:lvl9pPr>
          </a:lstStyle>
          <a:p>
            <a:r>
              <a:rPr lang="en-US" altLang="en-US" sz="2000" b="1" dirty="0">
                <a:latin typeface="+mn-lt"/>
                <a:cs typeface="Arial" pitchFamily="34" charset="0"/>
              </a:rPr>
              <a:t>Missing Geo-Reference </a:t>
            </a:r>
          </a:p>
          <a:p>
            <a:r>
              <a:rPr lang="en-US" altLang="en-US" sz="2000" b="1" dirty="0">
                <a:latin typeface="+mn-lt"/>
                <a:cs typeface="Arial" pitchFamily="34" charset="0"/>
              </a:rPr>
              <a:t>&amp; 90 Degree Rotated</a:t>
            </a:r>
            <a:endParaRPr lang="en-US" altLang="en-US" sz="2400" dirty="0">
              <a:latin typeface="+mn-lt"/>
              <a:cs typeface="Arial" pitchFamily="34" charset="0"/>
            </a:endParaRPr>
          </a:p>
          <a:p>
            <a:pPr eaLnBrk="1" hangingPunct="1"/>
            <a:endParaRPr lang="en-US" altLang="en-US" sz="2000" b="1" u="sng" dirty="0" smtClean="0">
              <a:latin typeface="+mn-lt"/>
              <a:cs typeface="Arial" pitchFamily="34" charset="0"/>
            </a:endParaRPr>
          </a:p>
          <a:p>
            <a:pPr eaLnBrk="1" hangingPunct="1"/>
            <a:r>
              <a:rPr lang="en-US" altLang="en-US" sz="2000" b="1" u="sng" dirty="0" smtClean="0">
                <a:latin typeface="+mn-lt"/>
                <a:cs typeface="Arial" pitchFamily="34" charset="0"/>
              </a:rPr>
              <a:t>MOP03TM.006 (HDF5)</a:t>
            </a:r>
            <a:r>
              <a:rPr lang="en-US" altLang="en-US" sz="2000" b="1" dirty="0" smtClean="0">
                <a:latin typeface="+mn-lt"/>
                <a:cs typeface="Arial" pitchFamily="34" charset="0"/>
              </a:rPr>
              <a:t>: </a:t>
            </a:r>
          </a:p>
          <a:p>
            <a:pPr eaLnBrk="1" hangingPunct="1"/>
            <a:r>
              <a:rPr lang="en-US" altLang="en-US" sz="2000" dirty="0" smtClean="0">
                <a:latin typeface="+mn-lt"/>
                <a:cs typeface="Arial" pitchFamily="34" charset="0"/>
              </a:rPr>
              <a:t>A Priori Surface </a:t>
            </a:r>
          </a:p>
          <a:p>
            <a:pPr eaLnBrk="1" hangingPunct="1"/>
            <a:r>
              <a:rPr lang="en-US" altLang="en-US" sz="2000" dirty="0" smtClean="0">
                <a:latin typeface="+mn-lt"/>
                <a:cs typeface="Arial" pitchFamily="34" charset="0"/>
              </a:rPr>
              <a:t>Temperature Night </a:t>
            </a:r>
          </a:p>
        </p:txBody>
      </p:sp>
      <p:cxnSp>
        <p:nvCxnSpPr>
          <p:cNvPr id="23" name="Straight Connector 22"/>
          <p:cNvCxnSpPr/>
          <p:nvPr/>
        </p:nvCxnSpPr>
        <p:spPr>
          <a:xfrm>
            <a:off x="133066" y="2690128"/>
            <a:ext cx="887445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133066" y="4953607"/>
            <a:ext cx="8874457" cy="0"/>
          </a:xfrm>
          <a:prstGeom prst="line">
            <a:avLst/>
          </a:prstGeom>
        </p:spPr>
        <p:style>
          <a:lnRef idx="1">
            <a:schemeClr val="accent1"/>
          </a:lnRef>
          <a:fillRef idx="0">
            <a:schemeClr val="accent1"/>
          </a:fillRef>
          <a:effectRef idx="0">
            <a:schemeClr val="accent1"/>
          </a:effectRef>
          <a:fontRef idx="minor">
            <a:schemeClr val="tx1"/>
          </a:fontRef>
        </p:style>
      </p:cxnSp>
      <p:sp>
        <p:nvSpPr>
          <p:cNvPr id="8" name="Date Placeholder 7"/>
          <p:cNvSpPr>
            <a:spLocks noGrp="1"/>
          </p:cNvSpPr>
          <p:nvPr>
            <p:ph type="dt" sz="half" idx="10"/>
          </p:nvPr>
        </p:nvSpPr>
        <p:spPr/>
        <p:txBody>
          <a:bodyPr/>
          <a:lstStyle/>
          <a:p>
            <a:r>
              <a:rPr lang="en-US" smtClean="0"/>
              <a:t>18 Dec 2014</a:t>
            </a:r>
            <a:endParaRPr lang="en-US"/>
          </a:p>
        </p:txBody>
      </p:sp>
      <p:sp>
        <p:nvSpPr>
          <p:cNvPr id="19" name="TextBox 158"/>
          <p:cNvSpPr txBox="1">
            <a:spLocks noChangeArrowheads="1"/>
          </p:cNvSpPr>
          <p:nvPr/>
        </p:nvSpPr>
        <p:spPr bwMode="auto">
          <a:xfrm>
            <a:off x="3236129" y="0"/>
            <a:ext cx="2697956"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8600">
                <a:solidFill>
                  <a:schemeClr val="tx1"/>
                </a:solidFill>
                <a:latin typeface="Arial" pitchFamily="34" charset="0"/>
                <a:ea typeface="MS PGothic" pitchFamily="34" charset="-128"/>
              </a:defRPr>
            </a:lvl1pPr>
            <a:lvl2pPr marL="742950" indent="-285750">
              <a:defRPr sz="8600">
                <a:solidFill>
                  <a:schemeClr val="tx1"/>
                </a:solidFill>
                <a:latin typeface="Arial" pitchFamily="34" charset="0"/>
                <a:ea typeface="MS PGothic" pitchFamily="34" charset="-128"/>
              </a:defRPr>
            </a:lvl2pPr>
            <a:lvl3pPr marL="1143000" indent="-228600">
              <a:defRPr sz="8600">
                <a:solidFill>
                  <a:schemeClr val="tx1"/>
                </a:solidFill>
                <a:latin typeface="Arial" pitchFamily="34" charset="0"/>
                <a:ea typeface="MS PGothic" pitchFamily="34" charset="-128"/>
              </a:defRPr>
            </a:lvl3pPr>
            <a:lvl4pPr marL="1600200" indent="-228600">
              <a:defRPr sz="8600">
                <a:solidFill>
                  <a:schemeClr val="tx1"/>
                </a:solidFill>
                <a:latin typeface="Arial" pitchFamily="34" charset="0"/>
                <a:ea typeface="MS PGothic" pitchFamily="34" charset="-128"/>
              </a:defRPr>
            </a:lvl4pPr>
            <a:lvl5pPr marL="2057400" indent="-228600">
              <a:defRPr sz="8600">
                <a:solidFill>
                  <a:schemeClr val="tx1"/>
                </a:solidFill>
                <a:latin typeface="Arial" pitchFamily="34" charset="0"/>
                <a:ea typeface="MS PGothic" pitchFamily="34" charset="-128"/>
              </a:defRPr>
            </a:lvl5pPr>
            <a:lvl6pPr marL="2514600" indent="-228600" defTabSz="4387850" eaLnBrk="0" fontAlgn="base" hangingPunct="0">
              <a:spcBef>
                <a:spcPct val="0"/>
              </a:spcBef>
              <a:spcAft>
                <a:spcPct val="0"/>
              </a:spcAft>
              <a:defRPr sz="8600">
                <a:solidFill>
                  <a:schemeClr val="tx1"/>
                </a:solidFill>
                <a:latin typeface="Arial" pitchFamily="34" charset="0"/>
                <a:ea typeface="MS PGothic" pitchFamily="34" charset="-128"/>
              </a:defRPr>
            </a:lvl6pPr>
            <a:lvl7pPr marL="2971800" indent="-228600" defTabSz="4387850" eaLnBrk="0" fontAlgn="base" hangingPunct="0">
              <a:spcBef>
                <a:spcPct val="0"/>
              </a:spcBef>
              <a:spcAft>
                <a:spcPct val="0"/>
              </a:spcAft>
              <a:defRPr sz="8600">
                <a:solidFill>
                  <a:schemeClr val="tx1"/>
                </a:solidFill>
                <a:latin typeface="Arial" pitchFamily="34" charset="0"/>
                <a:ea typeface="MS PGothic" pitchFamily="34" charset="-128"/>
              </a:defRPr>
            </a:lvl7pPr>
            <a:lvl8pPr marL="3429000" indent="-228600" defTabSz="4387850" eaLnBrk="0" fontAlgn="base" hangingPunct="0">
              <a:spcBef>
                <a:spcPct val="0"/>
              </a:spcBef>
              <a:spcAft>
                <a:spcPct val="0"/>
              </a:spcAft>
              <a:defRPr sz="8600">
                <a:solidFill>
                  <a:schemeClr val="tx1"/>
                </a:solidFill>
                <a:latin typeface="Arial" pitchFamily="34" charset="0"/>
                <a:ea typeface="MS PGothic" pitchFamily="34" charset="-128"/>
              </a:defRPr>
            </a:lvl8pPr>
            <a:lvl9pPr marL="3886200" indent="-228600" defTabSz="4387850" eaLnBrk="0" fontAlgn="base" hangingPunct="0">
              <a:spcBef>
                <a:spcPct val="0"/>
              </a:spcBef>
              <a:spcAft>
                <a:spcPct val="0"/>
              </a:spcAft>
              <a:defRPr sz="8600">
                <a:solidFill>
                  <a:schemeClr val="tx1"/>
                </a:solidFill>
                <a:latin typeface="Arial" pitchFamily="34" charset="0"/>
                <a:ea typeface="MS PGothic" pitchFamily="34" charset="-128"/>
              </a:defRPr>
            </a:lvl9pPr>
          </a:lstStyle>
          <a:p>
            <a:r>
              <a:rPr lang="en-US" altLang="en-US" sz="2400" b="1" dirty="0">
                <a:latin typeface="+mn-lt"/>
              </a:rPr>
              <a:t>In </a:t>
            </a:r>
            <a:r>
              <a:rPr lang="en-US" altLang="en-US" sz="2400" b="1" dirty="0" err="1">
                <a:latin typeface="+mn-lt"/>
              </a:rPr>
              <a:t>ArcMap</a:t>
            </a:r>
            <a:r>
              <a:rPr lang="en-US" altLang="en-US" sz="2400" b="1" dirty="0">
                <a:latin typeface="+mn-lt"/>
              </a:rPr>
              <a:t> 10.2.2</a:t>
            </a:r>
          </a:p>
        </p:txBody>
      </p:sp>
      <p:sp>
        <p:nvSpPr>
          <p:cNvPr id="20" name="TextBox 19"/>
          <p:cNvSpPr txBox="1"/>
          <p:nvPr/>
        </p:nvSpPr>
        <p:spPr>
          <a:xfrm>
            <a:off x="6080737" y="0"/>
            <a:ext cx="2892217" cy="461665"/>
          </a:xfrm>
          <a:prstGeom prst="rect">
            <a:avLst/>
          </a:prstGeom>
          <a:noFill/>
        </p:spPr>
        <p:txBody>
          <a:bodyPr wrap="square">
            <a:spAutoFit/>
          </a:bodyPr>
          <a:lstStyle/>
          <a:p>
            <a:pPr defTabSz="914400" eaLnBrk="1" fontAlgn="auto" hangingPunct="1">
              <a:spcBef>
                <a:spcPts val="0"/>
              </a:spcBef>
              <a:spcAft>
                <a:spcPts val="0"/>
              </a:spcAft>
              <a:defRPr/>
            </a:pPr>
            <a:r>
              <a:rPr lang="en-US" sz="2400" b="1" dirty="0" smtClean="0">
                <a:solidFill>
                  <a:prstClr val="black"/>
                </a:solidFill>
                <a:ea typeface="+mn-ea"/>
                <a:cs typeface="Arial"/>
              </a:rPr>
              <a:t>ASDC Improvement</a:t>
            </a:r>
            <a:endParaRPr lang="en-US" sz="2400" b="1" dirty="0">
              <a:solidFill>
                <a:prstClr val="black"/>
              </a:solidFill>
              <a:ea typeface="+mn-ea"/>
              <a:cs typeface="Arial"/>
            </a:endParaRPr>
          </a:p>
        </p:txBody>
      </p:sp>
    </p:spTree>
    <p:extLst>
      <p:ext uri="{BB962C8B-B14F-4D97-AF65-F5344CB8AC3E}">
        <p14:creationId xmlns:p14="http://schemas.microsoft.com/office/powerpoint/2010/main" val="85125913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p:cNvSpPr/>
          <p:nvPr/>
        </p:nvSpPr>
        <p:spPr>
          <a:xfrm>
            <a:off x="-71846" y="0"/>
            <a:ext cx="9503229" cy="133241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Content Placeholder 2"/>
          <p:cNvSpPr txBox="1">
            <a:spLocks/>
          </p:cNvSpPr>
          <p:nvPr/>
        </p:nvSpPr>
        <p:spPr bwMode="auto">
          <a:xfrm>
            <a:off x="378730" y="4836850"/>
            <a:ext cx="11258550" cy="914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8600">
                <a:solidFill>
                  <a:schemeClr val="tx1"/>
                </a:solidFill>
                <a:latin typeface="Arial" pitchFamily="34" charset="0"/>
                <a:ea typeface="MS PGothic" pitchFamily="34" charset="-128"/>
              </a:defRPr>
            </a:lvl1pPr>
            <a:lvl2pPr marL="742950" indent="-285750">
              <a:defRPr sz="8600">
                <a:solidFill>
                  <a:schemeClr val="tx1"/>
                </a:solidFill>
                <a:latin typeface="Arial" pitchFamily="34" charset="0"/>
                <a:ea typeface="MS PGothic" pitchFamily="34" charset="-128"/>
              </a:defRPr>
            </a:lvl2pPr>
            <a:lvl3pPr marL="1143000" indent="-228600">
              <a:defRPr sz="8600">
                <a:solidFill>
                  <a:schemeClr val="tx1"/>
                </a:solidFill>
                <a:latin typeface="Arial" pitchFamily="34" charset="0"/>
                <a:ea typeface="MS PGothic" pitchFamily="34" charset="-128"/>
              </a:defRPr>
            </a:lvl3pPr>
            <a:lvl4pPr marL="1600200" indent="-228600">
              <a:defRPr sz="8600">
                <a:solidFill>
                  <a:schemeClr val="tx1"/>
                </a:solidFill>
                <a:latin typeface="Arial" pitchFamily="34" charset="0"/>
                <a:ea typeface="MS PGothic" pitchFamily="34" charset="-128"/>
              </a:defRPr>
            </a:lvl4pPr>
            <a:lvl5pPr marL="2057400" indent="-228600">
              <a:defRPr sz="8600">
                <a:solidFill>
                  <a:schemeClr val="tx1"/>
                </a:solidFill>
                <a:latin typeface="Arial" pitchFamily="34" charset="0"/>
                <a:ea typeface="MS PGothic" pitchFamily="34" charset="-128"/>
              </a:defRPr>
            </a:lvl5pPr>
            <a:lvl6pPr marL="2514600" indent="-228600" defTabSz="4387850" eaLnBrk="0" fontAlgn="base" hangingPunct="0">
              <a:spcBef>
                <a:spcPct val="0"/>
              </a:spcBef>
              <a:spcAft>
                <a:spcPct val="0"/>
              </a:spcAft>
              <a:defRPr sz="8600">
                <a:solidFill>
                  <a:schemeClr val="tx1"/>
                </a:solidFill>
                <a:latin typeface="Arial" pitchFamily="34" charset="0"/>
                <a:ea typeface="MS PGothic" pitchFamily="34" charset="-128"/>
              </a:defRPr>
            </a:lvl6pPr>
            <a:lvl7pPr marL="2971800" indent="-228600" defTabSz="4387850" eaLnBrk="0" fontAlgn="base" hangingPunct="0">
              <a:spcBef>
                <a:spcPct val="0"/>
              </a:spcBef>
              <a:spcAft>
                <a:spcPct val="0"/>
              </a:spcAft>
              <a:defRPr sz="8600">
                <a:solidFill>
                  <a:schemeClr val="tx1"/>
                </a:solidFill>
                <a:latin typeface="Arial" pitchFamily="34" charset="0"/>
                <a:ea typeface="MS PGothic" pitchFamily="34" charset="-128"/>
              </a:defRPr>
            </a:lvl7pPr>
            <a:lvl8pPr marL="3429000" indent="-228600" defTabSz="4387850" eaLnBrk="0" fontAlgn="base" hangingPunct="0">
              <a:spcBef>
                <a:spcPct val="0"/>
              </a:spcBef>
              <a:spcAft>
                <a:spcPct val="0"/>
              </a:spcAft>
              <a:defRPr sz="8600">
                <a:solidFill>
                  <a:schemeClr val="tx1"/>
                </a:solidFill>
                <a:latin typeface="Arial" pitchFamily="34" charset="0"/>
                <a:ea typeface="MS PGothic" pitchFamily="34" charset="-128"/>
              </a:defRPr>
            </a:lvl8pPr>
            <a:lvl9pPr marL="3886200" indent="-228600" defTabSz="4387850" eaLnBrk="0" fontAlgn="base" hangingPunct="0">
              <a:spcBef>
                <a:spcPct val="0"/>
              </a:spcBef>
              <a:spcAft>
                <a:spcPct val="0"/>
              </a:spcAft>
              <a:defRPr sz="8600">
                <a:solidFill>
                  <a:schemeClr val="tx1"/>
                </a:solidFill>
                <a:latin typeface="Arial" pitchFamily="34" charset="0"/>
                <a:ea typeface="MS PGothic" pitchFamily="34" charset="-128"/>
              </a:defRPr>
            </a:lvl9pPr>
          </a:lstStyle>
          <a:p>
            <a:r>
              <a:rPr lang="en-US" altLang="en-US" sz="2000" b="1" dirty="0">
                <a:latin typeface="+mn-lt"/>
                <a:cs typeface="Arial" pitchFamily="34" charset="0"/>
              </a:rPr>
              <a:t>Missing Geo-Reference </a:t>
            </a:r>
          </a:p>
          <a:p>
            <a:r>
              <a:rPr lang="en-US" altLang="en-US" sz="2000" b="1" dirty="0">
                <a:latin typeface="+mn-lt"/>
                <a:cs typeface="Arial" pitchFamily="34" charset="0"/>
              </a:rPr>
              <a:t>&amp; </a:t>
            </a:r>
            <a:r>
              <a:rPr lang="en-US" altLang="en-US" sz="2000" b="1" dirty="0" smtClean="0">
                <a:latin typeface="+mn-lt"/>
                <a:cs typeface="Arial" pitchFamily="34" charset="0"/>
              </a:rPr>
              <a:t>90 Degree Rotated</a:t>
            </a:r>
            <a:endParaRPr lang="en-US" altLang="en-US" sz="2000" dirty="0">
              <a:latin typeface="+mn-lt"/>
              <a:cs typeface="Arial" pitchFamily="34" charset="0"/>
            </a:endParaRPr>
          </a:p>
          <a:p>
            <a:pPr eaLnBrk="1" hangingPunct="1">
              <a:buFont typeface="Arial" pitchFamily="34" charset="0"/>
              <a:buNone/>
            </a:pPr>
            <a:endParaRPr lang="en-US" altLang="en-US" sz="2000" b="1" u="sng" dirty="0" smtClean="0">
              <a:latin typeface="+mn-lt"/>
              <a:cs typeface="Arial" pitchFamily="34" charset="0"/>
            </a:endParaRPr>
          </a:p>
          <a:p>
            <a:pPr eaLnBrk="1" hangingPunct="1">
              <a:buFont typeface="Arial" pitchFamily="34" charset="0"/>
              <a:buNone/>
            </a:pPr>
            <a:r>
              <a:rPr lang="en-US" altLang="en-US" sz="2000" b="1" u="sng" dirty="0" smtClean="0">
                <a:latin typeface="+mn-lt"/>
                <a:cs typeface="Arial" pitchFamily="34" charset="0"/>
              </a:rPr>
              <a:t>TL3COD.001 </a:t>
            </a:r>
            <a:r>
              <a:rPr lang="en-US" altLang="en-US" sz="2000" b="1" u="sng" dirty="0">
                <a:latin typeface="+mn-lt"/>
                <a:cs typeface="Arial" pitchFamily="34" charset="0"/>
              </a:rPr>
              <a:t>(HDF5)</a:t>
            </a:r>
            <a:r>
              <a:rPr lang="en-US" altLang="en-US" sz="2000" b="1" dirty="0">
                <a:latin typeface="+mn-lt"/>
                <a:cs typeface="Arial" pitchFamily="34" charset="0"/>
              </a:rPr>
              <a:t>: </a:t>
            </a:r>
            <a:endParaRPr lang="en-US" altLang="en-US" sz="2000" b="1" dirty="0" smtClean="0">
              <a:latin typeface="+mn-lt"/>
              <a:cs typeface="Arial" pitchFamily="34" charset="0"/>
            </a:endParaRPr>
          </a:p>
          <a:p>
            <a:pPr eaLnBrk="1" hangingPunct="1">
              <a:buFont typeface="Arial" pitchFamily="34" charset="0"/>
              <a:buNone/>
            </a:pPr>
            <a:r>
              <a:rPr lang="en-US" altLang="en-US" sz="2000" dirty="0" smtClean="0">
                <a:latin typeface="+mn-lt"/>
                <a:cs typeface="Arial" pitchFamily="34" charset="0"/>
              </a:rPr>
              <a:t>Surface Pressure</a:t>
            </a:r>
          </a:p>
        </p:txBody>
      </p:sp>
      <p:pic>
        <p:nvPicPr>
          <p:cNvPr id="19" name="Picture 18"/>
          <p:cNvPicPr/>
          <p:nvPr/>
        </p:nvPicPr>
        <p:blipFill rotWithShape="1">
          <a:blip r:embed="rId3" cstate="print"/>
          <a:srcRect l="17964" t="18187" r="4629" b="7439"/>
          <a:stretch/>
        </p:blipFill>
        <p:spPr bwMode="auto">
          <a:xfrm>
            <a:off x="3258874" y="634961"/>
            <a:ext cx="2508153" cy="1701914"/>
          </a:xfrm>
          <a:prstGeom prst="rect">
            <a:avLst/>
          </a:prstGeom>
          <a:noFill/>
          <a:ln w="9525">
            <a:noFill/>
            <a:miter lim="800000"/>
            <a:headEnd/>
            <a:tailEnd/>
          </a:ln>
        </p:spPr>
      </p:pic>
      <p:sp>
        <p:nvSpPr>
          <p:cNvPr id="2" name="Title 1"/>
          <p:cNvSpPr>
            <a:spLocks noGrp="1"/>
          </p:cNvSpPr>
          <p:nvPr>
            <p:ph type="title"/>
          </p:nvPr>
        </p:nvSpPr>
        <p:spPr>
          <a:xfrm>
            <a:off x="0" y="-286316"/>
            <a:ext cx="4093281" cy="1325563"/>
          </a:xfrm>
        </p:spPr>
        <p:txBody>
          <a:bodyPr>
            <a:normAutofit/>
          </a:bodyPr>
          <a:lstStyle/>
          <a:p>
            <a:r>
              <a:rPr lang="en-US" dirty="0" smtClean="0"/>
              <a:t>Results</a:t>
            </a:r>
            <a:endParaRPr lang="en-US" dirty="0"/>
          </a:p>
        </p:txBody>
      </p:sp>
      <p:sp>
        <p:nvSpPr>
          <p:cNvPr id="4" name="Content Placeholder 2"/>
          <p:cNvSpPr txBox="1">
            <a:spLocks/>
          </p:cNvSpPr>
          <p:nvPr/>
        </p:nvSpPr>
        <p:spPr>
          <a:xfrm>
            <a:off x="347852" y="723536"/>
            <a:ext cx="3376361" cy="761999"/>
          </a:xfrm>
          <a:prstGeom prst="rect">
            <a:avLst/>
          </a:prstGeom>
        </p:spPr>
        <p:txBody>
          <a:bodyPr>
            <a:noAutofit/>
          </a:bodyPr>
          <a:lstStyle>
            <a:lvl1pPr>
              <a:defRPr sz="8600">
                <a:solidFill>
                  <a:schemeClr val="tx1"/>
                </a:solidFill>
                <a:latin typeface="Arial" pitchFamily="34" charset="0"/>
                <a:ea typeface="MS PGothic" pitchFamily="34" charset="-128"/>
              </a:defRPr>
            </a:lvl1pPr>
            <a:lvl2pPr marL="742950" indent="-285750">
              <a:defRPr sz="8600">
                <a:solidFill>
                  <a:schemeClr val="tx1"/>
                </a:solidFill>
                <a:latin typeface="Arial" pitchFamily="34" charset="0"/>
                <a:ea typeface="MS PGothic" pitchFamily="34" charset="-128"/>
              </a:defRPr>
            </a:lvl2pPr>
            <a:lvl3pPr marL="1143000" indent="-228600">
              <a:defRPr sz="8600">
                <a:solidFill>
                  <a:schemeClr val="tx1"/>
                </a:solidFill>
                <a:latin typeface="Arial" pitchFamily="34" charset="0"/>
                <a:ea typeface="MS PGothic" pitchFamily="34" charset="-128"/>
              </a:defRPr>
            </a:lvl3pPr>
            <a:lvl4pPr marL="1600200" indent="-228600">
              <a:defRPr sz="8600">
                <a:solidFill>
                  <a:schemeClr val="tx1"/>
                </a:solidFill>
                <a:latin typeface="Arial" pitchFamily="34" charset="0"/>
                <a:ea typeface="MS PGothic" pitchFamily="34" charset="-128"/>
              </a:defRPr>
            </a:lvl4pPr>
            <a:lvl5pPr marL="2057400" indent="-228600">
              <a:defRPr sz="8600">
                <a:solidFill>
                  <a:schemeClr val="tx1"/>
                </a:solidFill>
                <a:latin typeface="Arial" pitchFamily="34" charset="0"/>
                <a:ea typeface="MS PGothic" pitchFamily="34" charset="-128"/>
              </a:defRPr>
            </a:lvl5pPr>
            <a:lvl6pPr marL="2514600" indent="-228600" defTabSz="4387850" eaLnBrk="0" fontAlgn="base" hangingPunct="0">
              <a:spcBef>
                <a:spcPct val="0"/>
              </a:spcBef>
              <a:spcAft>
                <a:spcPct val="0"/>
              </a:spcAft>
              <a:defRPr sz="8600">
                <a:solidFill>
                  <a:schemeClr val="tx1"/>
                </a:solidFill>
                <a:latin typeface="Arial" pitchFamily="34" charset="0"/>
                <a:ea typeface="MS PGothic" pitchFamily="34" charset="-128"/>
              </a:defRPr>
            </a:lvl6pPr>
            <a:lvl7pPr marL="2971800" indent="-228600" defTabSz="4387850" eaLnBrk="0" fontAlgn="base" hangingPunct="0">
              <a:spcBef>
                <a:spcPct val="0"/>
              </a:spcBef>
              <a:spcAft>
                <a:spcPct val="0"/>
              </a:spcAft>
              <a:defRPr sz="8600">
                <a:solidFill>
                  <a:schemeClr val="tx1"/>
                </a:solidFill>
                <a:latin typeface="Arial" pitchFamily="34" charset="0"/>
                <a:ea typeface="MS PGothic" pitchFamily="34" charset="-128"/>
              </a:defRPr>
            </a:lvl7pPr>
            <a:lvl8pPr marL="3429000" indent="-228600" defTabSz="4387850" eaLnBrk="0" fontAlgn="base" hangingPunct="0">
              <a:spcBef>
                <a:spcPct val="0"/>
              </a:spcBef>
              <a:spcAft>
                <a:spcPct val="0"/>
              </a:spcAft>
              <a:defRPr sz="8600">
                <a:solidFill>
                  <a:schemeClr val="tx1"/>
                </a:solidFill>
                <a:latin typeface="Arial" pitchFamily="34" charset="0"/>
                <a:ea typeface="MS PGothic" pitchFamily="34" charset="-128"/>
              </a:defRPr>
            </a:lvl8pPr>
            <a:lvl9pPr marL="3886200" indent="-228600" defTabSz="4387850" eaLnBrk="0" fontAlgn="base" hangingPunct="0">
              <a:spcBef>
                <a:spcPct val="0"/>
              </a:spcBef>
              <a:spcAft>
                <a:spcPct val="0"/>
              </a:spcAft>
              <a:defRPr sz="8600">
                <a:solidFill>
                  <a:schemeClr val="tx1"/>
                </a:solidFill>
                <a:latin typeface="Arial" pitchFamily="34" charset="0"/>
                <a:ea typeface="MS PGothic" pitchFamily="34" charset="-128"/>
              </a:defRPr>
            </a:lvl9pPr>
          </a:lstStyle>
          <a:p>
            <a:pPr>
              <a:lnSpc>
                <a:spcPct val="120000"/>
              </a:lnSpc>
            </a:pPr>
            <a:r>
              <a:rPr lang="en-US" altLang="en-US" sz="2000" b="1" dirty="0" smtClean="0">
                <a:latin typeface="+mn-lt"/>
                <a:cs typeface="Arial" pitchFamily="34" charset="0"/>
              </a:rPr>
              <a:t>Missing </a:t>
            </a:r>
            <a:r>
              <a:rPr lang="en-US" altLang="en-US" sz="2000" b="1" dirty="0" err="1" smtClean="0">
                <a:latin typeface="+mn-lt"/>
                <a:cs typeface="Arial" pitchFamily="34" charset="0"/>
              </a:rPr>
              <a:t>NoData</a:t>
            </a:r>
            <a:r>
              <a:rPr lang="en-US" altLang="en-US" sz="2000" b="1" dirty="0" smtClean="0">
                <a:latin typeface="+mn-lt"/>
                <a:cs typeface="Arial" pitchFamily="34" charset="0"/>
              </a:rPr>
              <a:t> Flag</a:t>
            </a:r>
            <a:endParaRPr lang="en-US" altLang="en-US" sz="2000" b="1" i="1" u="sng" dirty="0">
              <a:latin typeface="+mn-lt"/>
              <a:cs typeface="Arial" pitchFamily="34" charset="0"/>
            </a:endParaRPr>
          </a:p>
          <a:p>
            <a:pPr>
              <a:lnSpc>
                <a:spcPct val="120000"/>
              </a:lnSpc>
            </a:pPr>
            <a:endParaRPr lang="en-US" altLang="en-US" sz="2000" b="1" u="sng" dirty="0" smtClean="0">
              <a:latin typeface="+mn-lt"/>
              <a:cs typeface="Arial" pitchFamily="34" charset="0"/>
            </a:endParaRPr>
          </a:p>
          <a:p>
            <a:pPr eaLnBrk="1" hangingPunct="1">
              <a:lnSpc>
                <a:spcPct val="120000"/>
              </a:lnSpc>
            </a:pPr>
            <a:r>
              <a:rPr lang="en-US" altLang="en-US" sz="2000" b="1" u="sng" dirty="0" smtClean="0">
                <a:latin typeface="+mn-lt"/>
                <a:cs typeface="Arial" pitchFamily="34" charset="0"/>
              </a:rPr>
              <a:t>MOP03TM.005 </a:t>
            </a:r>
            <a:r>
              <a:rPr lang="en-US" altLang="en-US" sz="2000" b="1" u="sng" dirty="0">
                <a:latin typeface="+mn-lt"/>
                <a:cs typeface="Arial" pitchFamily="34" charset="0"/>
              </a:rPr>
              <a:t>(HDF4)</a:t>
            </a:r>
            <a:r>
              <a:rPr lang="en-US" altLang="en-US" sz="2000" b="1" dirty="0">
                <a:latin typeface="+mn-lt"/>
                <a:cs typeface="Arial" pitchFamily="34" charset="0"/>
              </a:rPr>
              <a:t>: </a:t>
            </a:r>
            <a:endParaRPr lang="en-US" altLang="en-US" sz="2000" b="1" dirty="0" smtClean="0">
              <a:latin typeface="+mn-lt"/>
              <a:cs typeface="Arial" pitchFamily="34" charset="0"/>
            </a:endParaRPr>
          </a:p>
          <a:p>
            <a:pPr eaLnBrk="1" hangingPunct="1">
              <a:lnSpc>
                <a:spcPct val="120000"/>
              </a:lnSpc>
            </a:pPr>
            <a:r>
              <a:rPr lang="en-US" altLang="en-US" sz="2000" dirty="0" smtClean="0">
                <a:latin typeface="+mn-lt"/>
                <a:cs typeface="Arial" pitchFamily="34" charset="0"/>
              </a:rPr>
              <a:t>Retrieved </a:t>
            </a:r>
            <a:r>
              <a:rPr lang="en-US" altLang="en-US" sz="2000" dirty="0">
                <a:latin typeface="+mn-lt"/>
                <a:cs typeface="Arial" pitchFamily="34" charset="0"/>
              </a:rPr>
              <a:t>Surface </a:t>
            </a:r>
            <a:endParaRPr lang="en-US" altLang="en-US" sz="2000" dirty="0" smtClean="0">
              <a:latin typeface="+mn-lt"/>
              <a:cs typeface="Arial" pitchFamily="34" charset="0"/>
            </a:endParaRPr>
          </a:p>
          <a:p>
            <a:pPr eaLnBrk="1" hangingPunct="1">
              <a:lnSpc>
                <a:spcPct val="120000"/>
              </a:lnSpc>
            </a:pPr>
            <a:r>
              <a:rPr lang="en-US" altLang="en-US" sz="2000" dirty="0" smtClean="0">
                <a:latin typeface="+mn-lt"/>
                <a:cs typeface="Arial" pitchFamily="34" charset="0"/>
              </a:rPr>
              <a:t>Temperature Night</a:t>
            </a:r>
          </a:p>
        </p:txBody>
      </p:sp>
      <p:sp>
        <p:nvSpPr>
          <p:cNvPr id="7" name="TextBox 158"/>
          <p:cNvSpPr txBox="1">
            <a:spLocks noChangeArrowheads="1"/>
          </p:cNvSpPr>
          <p:nvPr/>
        </p:nvSpPr>
        <p:spPr bwMode="auto">
          <a:xfrm>
            <a:off x="3382781" y="0"/>
            <a:ext cx="2697956"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8600">
                <a:solidFill>
                  <a:schemeClr val="tx1"/>
                </a:solidFill>
                <a:latin typeface="Arial" pitchFamily="34" charset="0"/>
                <a:ea typeface="MS PGothic" pitchFamily="34" charset="-128"/>
              </a:defRPr>
            </a:lvl1pPr>
            <a:lvl2pPr marL="742950" indent="-285750">
              <a:defRPr sz="8600">
                <a:solidFill>
                  <a:schemeClr val="tx1"/>
                </a:solidFill>
                <a:latin typeface="Arial" pitchFamily="34" charset="0"/>
                <a:ea typeface="MS PGothic" pitchFamily="34" charset="-128"/>
              </a:defRPr>
            </a:lvl2pPr>
            <a:lvl3pPr marL="1143000" indent="-228600">
              <a:defRPr sz="8600">
                <a:solidFill>
                  <a:schemeClr val="tx1"/>
                </a:solidFill>
                <a:latin typeface="Arial" pitchFamily="34" charset="0"/>
                <a:ea typeface="MS PGothic" pitchFamily="34" charset="-128"/>
              </a:defRPr>
            </a:lvl3pPr>
            <a:lvl4pPr marL="1600200" indent="-228600">
              <a:defRPr sz="8600">
                <a:solidFill>
                  <a:schemeClr val="tx1"/>
                </a:solidFill>
                <a:latin typeface="Arial" pitchFamily="34" charset="0"/>
                <a:ea typeface="MS PGothic" pitchFamily="34" charset="-128"/>
              </a:defRPr>
            </a:lvl4pPr>
            <a:lvl5pPr marL="2057400" indent="-228600">
              <a:defRPr sz="8600">
                <a:solidFill>
                  <a:schemeClr val="tx1"/>
                </a:solidFill>
                <a:latin typeface="Arial" pitchFamily="34" charset="0"/>
                <a:ea typeface="MS PGothic" pitchFamily="34" charset="-128"/>
              </a:defRPr>
            </a:lvl5pPr>
            <a:lvl6pPr marL="2514600" indent="-228600" defTabSz="4387850" eaLnBrk="0" fontAlgn="base" hangingPunct="0">
              <a:spcBef>
                <a:spcPct val="0"/>
              </a:spcBef>
              <a:spcAft>
                <a:spcPct val="0"/>
              </a:spcAft>
              <a:defRPr sz="8600">
                <a:solidFill>
                  <a:schemeClr val="tx1"/>
                </a:solidFill>
                <a:latin typeface="Arial" pitchFamily="34" charset="0"/>
                <a:ea typeface="MS PGothic" pitchFamily="34" charset="-128"/>
              </a:defRPr>
            </a:lvl6pPr>
            <a:lvl7pPr marL="2971800" indent="-228600" defTabSz="4387850" eaLnBrk="0" fontAlgn="base" hangingPunct="0">
              <a:spcBef>
                <a:spcPct val="0"/>
              </a:spcBef>
              <a:spcAft>
                <a:spcPct val="0"/>
              </a:spcAft>
              <a:defRPr sz="8600">
                <a:solidFill>
                  <a:schemeClr val="tx1"/>
                </a:solidFill>
                <a:latin typeface="Arial" pitchFamily="34" charset="0"/>
                <a:ea typeface="MS PGothic" pitchFamily="34" charset="-128"/>
              </a:defRPr>
            </a:lvl7pPr>
            <a:lvl8pPr marL="3429000" indent="-228600" defTabSz="4387850" eaLnBrk="0" fontAlgn="base" hangingPunct="0">
              <a:spcBef>
                <a:spcPct val="0"/>
              </a:spcBef>
              <a:spcAft>
                <a:spcPct val="0"/>
              </a:spcAft>
              <a:defRPr sz="8600">
                <a:solidFill>
                  <a:schemeClr val="tx1"/>
                </a:solidFill>
                <a:latin typeface="Arial" pitchFamily="34" charset="0"/>
                <a:ea typeface="MS PGothic" pitchFamily="34" charset="-128"/>
              </a:defRPr>
            </a:lvl8pPr>
            <a:lvl9pPr marL="3886200" indent="-228600" defTabSz="4387850" eaLnBrk="0" fontAlgn="base" hangingPunct="0">
              <a:spcBef>
                <a:spcPct val="0"/>
              </a:spcBef>
              <a:spcAft>
                <a:spcPct val="0"/>
              </a:spcAft>
              <a:defRPr sz="8600">
                <a:solidFill>
                  <a:schemeClr val="tx1"/>
                </a:solidFill>
                <a:latin typeface="Arial" pitchFamily="34" charset="0"/>
                <a:ea typeface="MS PGothic" pitchFamily="34" charset="-128"/>
              </a:defRPr>
            </a:lvl9pPr>
          </a:lstStyle>
          <a:p>
            <a:r>
              <a:rPr lang="en-US" altLang="en-US" sz="2400" b="1" dirty="0">
                <a:latin typeface="+mn-lt"/>
              </a:rPr>
              <a:t>In </a:t>
            </a:r>
            <a:r>
              <a:rPr lang="en-US" altLang="en-US" sz="2400" b="1" dirty="0" err="1">
                <a:latin typeface="+mn-lt"/>
              </a:rPr>
              <a:t>ArcMap</a:t>
            </a:r>
            <a:r>
              <a:rPr lang="en-US" altLang="en-US" sz="2400" b="1" dirty="0">
                <a:latin typeface="+mn-lt"/>
              </a:rPr>
              <a:t> 10.2.2</a:t>
            </a:r>
          </a:p>
        </p:txBody>
      </p:sp>
      <p:sp>
        <p:nvSpPr>
          <p:cNvPr id="17" name="TextBox 16"/>
          <p:cNvSpPr txBox="1"/>
          <p:nvPr/>
        </p:nvSpPr>
        <p:spPr>
          <a:xfrm>
            <a:off x="6115306" y="0"/>
            <a:ext cx="2892217" cy="461665"/>
          </a:xfrm>
          <a:prstGeom prst="rect">
            <a:avLst/>
          </a:prstGeom>
          <a:noFill/>
        </p:spPr>
        <p:txBody>
          <a:bodyPr wrap="square">
            <a:spAutoFit/>
          </a:bodyPr>
          <a:lstStyle/>
          <a:p>
            <a:pPr defTabSz="914400" eaLnBrk="1" fontAlgn="auto" hangingPunct="1">
              <a:spcBef>
                <a:spcPts val="0"/>
              </a:spcBef>
              <a:spcAft>
                <a:spcPts val="0"/>
              </a:spcAft>
              <a:defRPr/>
            </a:pPr>
            <a:r>
              <a:rPr lang="en-US" sz="2400" b="1" dirty="0" smtClean="0">
                <a:solidFill>
                  <a:prstClr val="black"/>
                </a:solidFill>
                <a:ea typeface="+mn-ea"/>
                <a:cs typeface="Arial"/>
              </a:rPr>
              <a:t>ASDC Improvement</a:t>
            </a:r>
            <a:endParaRPr lang="en-US" sz="2400" b="1" dirty="0">
              <a:solidFill>
                <a:prstClr val="black"/>
              </a:solidFill>
              <a:ea typeface="+mn-ea"/>
              <a:cs typeface="Arial"/>
            </a:endParaRPr>
          </a:p>
        </p:txBody>
      </p:sp>
      <p:sp>
        <p:nvSpPr>
          <p:cNvPr id="18" name="Content Placeholder 2"/>
          <p:cNvSpPr txBox="1">
            <a:spLocks/>
          </p:cNvSpPr>
          <p:nvPr/>
        </p:nvSpPr>
        <p:spPr bwMode="auto">
          <a:xfrm>
            <a:off x="365015" y="2769983"/>
            <a:ext cx="3808433" cy="106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8600">
                <a:solidFill>
                  <a:schemeClr val="tx1"/>
                </a:solidFill>
                <a:latin typeface="Arial" pitchFamily="34" charset="0"/>
                <a:ea typeface="MS PGothic" pitchFamily="34" charset="-128"/>
              </a:defRPr>
            </a:lvl1pPr>
            <a:lvl2pPr marL="742950" indent="-285750">
              <a:defRPr sz="8600">
                <a:solidFill>
                  <a:schemeClr val="tx1"/>
                </a:solidFill>
                <a:latin typeface="Arial" pitchFamily="34" charset="0"/>
                <a:ea typeface="MS PGothic" pitchFamily="34" charset="-128"/>
              </a:defRPr>
            </a:lvl2pPr>
            <a:lvl3pPr marL="1143000" indent="-228600">
              <a:defRPr sz="8600">
                <a:solidFill>
                  <a:schemeClr val="tx1"/>
                </a:solidFill>
                <a:latin typeface="Arial" pitchFamily="34" charset="0"/>
                <a:ea typeface="MS PGothic" pitchFamily="34" charset="-128"/>
              </a:defRPr>
            </a:lvl3pPr>
            <a:lvl4pPr marL="1600200" indent="-228600">
              <a:defRPr sz="8600">
                <a:solidFill>
                  <a:schemeClr val="tx1"/>
                </a:solidFill>
                <a:latin typeface="Arial" pitchFamily="34" charset="0"/>
                <a:ea typeface="MS PGothic" pitchFamily="34" charset="-128"/>
              </a:defRPr>
            </a:lvl4pPr>
            <a:lvl5pPr marL="2057400" indent="-228600">
              <a:defRPr sz="8600">
                <a:solidFill>
                  <a:schemeClr val="tx1"/>
                </a:solidFill>
                <a:latin typeface="Arial" pitchFamily="34" charset="0"/>
                <a:ea typeface="MS PGothic" pitchFamily="34" charset="-128"/>
              </a:defRPr>
            </a:lvl5pPr>
            <a:lvl6pPr marL="2514600" indent="-228600" defTabSz="4387850" eaLnBrk="0" fontAlgn="base" hangingPunct="0">
              <a:spcBef>
                <a:spcPct val="0"/>
              </a:spcBef>
              <a:spcAft>
                <a:spcPct val="0"/>
              </a:spcAft>
              <a:defRPr sz="8600">
                <a:solidFill>
                  <a:schemeClr val="tx1"/>
                </a:solidFill>
                <a:latin typeface="Arial" pitchFamily="34" charset="0"/>
                <a:ea typeface="MS PGothic" pitchFamily="34" charset="-128"/>
              </a:defRPr>
            </a:lvl6pPr>
            <a:lvl7pPr marL="2971800" indent="-228600" defTabSz="4387850" eaLnBrk="0" fontAlgn="base" hangingPunct="0">
              <a:spcBef>
                <a:spcPct val="0"/>
              </a:spcBef>
              <a:spcAft>
                <a:spcPct val="0"/>
              </a:spcAft>
              <a:defRPr sz="8600">
                <a:solidFill>
                  <a:schemeClr val="tx1"/>
                </a:solidFill>
                <a:latin typeface="Arial" pitchFamily="34" charset="0"/>
                <a:ea typeface="MS PGothic" pitchFamily="34" charset="-128"/>
              </a:defRPr>
            </a:lvl7pPr>
            <a:lvl8pPr marL="3429000" indent="-228600" defTabSz="4387850" eaLnBrk="0" fontAlgn="base" hangingPunct="0">
              <a:spcBef>
                <a:spcPct val="0"/>
              </a:spcBef>
              <a:spcAft>
                <a:spcPct val="0"/>
              </a:spcAft>
              <a:defRPr sz="8600">
                <a:solidFill>
                  <a:schemeClr val="tx1"/>
                </a:solidFill>
                <a:latin typeface="Arial" pitchFamily="34" charset="0"/>
                <a:ea typeface="MS PGothic" pitchFamily="34" charset="-128"/>
              </a:defRPr>
            </a:lvl8pPr>
            <a:lvl9pPr marL="3886200" indent="-228600" defTabSz="4387850" eaLnBrk="0" fontAlgn="base" hangingPunct="0">
              <a:spcBef>
                <a:spcPct val="0"/>
              </a:spcBef>
              <a:spcAft>
                <a:spcPct val="0"/>
              </a:spcAft>
              <a:defRPr sz="8600">
                <a:solidFill>
                  <a:schemeClr val="tx1"/>
                </a:solidFill>
                <a:latin typeface="Arial" pitchFamily="34" charset="0"/>
                <a:ea typeface="MS PGothic" pitchFamily="34" charset="-128"/>
              </a:defRPr>
            </a:lvl9pPr>
          </a:lstStyle>
          <a:p>
            <a:r>
              <a:rPr lang="en-US" altLang="en-US" sz="2000" b="1" dirty="0">
                <a:latin typeface="+mn-lt"/>
                <a:cs typeface="Arial" pitchFamily="34" charset="0"/>
              </a:rPr>
              <a:t>Missing Geo-Reference </a:t>
            </a:r>
          </a:p>
          <a:p>
            <a:r>
              <a:rPr lang="en-US" altLang="en-US" sz="2000" b="1" dirty="0">
                <a:latin typeface="+mn-lt"/>
                <a:cs typeface="Arial" pitchFamily="34" charset="0"/>
              </a:rPr>
              <a:t>&amp; Cannot Display the 3D dataset</a:t>
            </a:r>
          </a:p>
          <a:p>
            <a:pPr eaLnBrk="1" hangingPunct="1"/>
            <a:endParaRPr lang="en-US" altLang="en-US" sz="2000" b="1" u="sng" dirty="0" smtClean="0">
              <a:latin typeface="+mn-lt"/>
              <a:cs typeface="Arial" pitchFamily="34" charset="0"/>
            </a:endParaRPr>
          </a:p>
          <a:p>
            <a:pPr eaLnBrk="1" hangingPunct="1"/>
            <a:r>
              <a:rPr lang="en-US" altLang="en-US" sz="2000" b="1" u="sng" dirty="0" smtClean="0">
                <a:latin typeface="+mn-lt"/>
                <a:cs typeface="Arial" pitchFamily="34" charset="0"/>
              </a:rPr>
              <a:t>MOP03TM.006 (HDF5)</a:t>
            </a:r>
            <a:r>
              <a:rPr lang="en-US" altLang="en-US" sz="2000" b="1" dirty="0" smtClean="0">
                <a:latin typeface="+mn-lt"/>
                <a:cs typeface="Arial" pitchFamily="34" charset="0"/>
              </a:rPr>
              <a:t>: </a:t>
            </a:r>
          </a:p>
          <a:p>
            <a:pPr eaLnBrk="1" hangingPunct="1"/>
            <a:r>
              <a:rPr lang="en-US" altLang="en-US" sz="2000" dirty="0" smtClean="0">
                <a:latin typeface="+mn-lt"/>
                <a:cs typeface="Arial" pitchFamily="34" charset="0"/>
              </a:rPr>
              <a:t>A Priori CO Mixing </a:t>
            </a:r>
          </a:p>
          <a:p>
            <a:pPr eaLnBrk="1" hangingPunct="1"/>
            <a:r>
              <a:rPr lang="en-US" altLang="en-US" sz="2000" dirty="0" smtClean="0">
                <a:latin typeface="+mn-lt"/>
                <a:cs typeface="Arial" pitchFamily="34" charset="0"/>
              </a:rPr>
              <a:t>Ratio Profile Day </a:t>
            </a:r>
          </a:p>
        </p:txBody>
      </p:sp>
      <p:cxnSp>
        <p:nvCxnSpPr>
          <p:cNvPr id="23" name="Straight Connector 22"/>
          <p:cNvCxnSpPr/>
          <p:nvPr/>
        </p:nvCxnSpPr>
        <p:spPr>
          <a:xfrm>
            <a:off x="133066" y="2741611"/>
            <a:ext cx="887445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133066" y="4902188"/>
            <a:ext cx="8874457" cy="0"/>
          </a:xfrm>
          <a:prstGeom prst="line">
            <a:avLst/>
          </a:prstGeom>
        </p:spPr>
        <p:style>
          <a:lnRef idx="1">
            <a:schemeClr val="accent1"/>
          </a:lnRef>
          <a:fillRef idx="0">
            <a:schemeClr val="accent1"/>
          </a:fillRef>
          <a:effectRef idx="0">
            <a:schemeClr val="accent1"/>
          </a:effectRef>
          <a:fontRef idx="minor">
            <a:schemeClr val="tx1"/>
          </a:fontRef>
        </p:style>
      </p:cxnSp>
      <p:pic>
        <p:nvPicPr>
          <p:cNvPr id="20" name="Picture 19"/>
          <p:cNvPicPr/>
          <p:nvPr/>
        </p:nvPicPr>
        <p:blipFill rotWithShape="1">
          <a:blip r:embed="rId4" cstate="print"/>
          <a:srcRect l="17772" t="22005" r="2805" b="10392"/>
          <a:stretch/>
        </p:blipFill>
        <p:spPr bwMode="auto">
          <a:xfrm>
            <a:off x="6108234" y="634961"/>
            <a:ext cx="2756645" cy="1698637"/>
          </a:xfrm>
          <a:prstGeom prst="rect">
            <a:avLst/>
          </a:prstGeom>
          <a:noFill/>
          <a:ln w="9525">
            <a:noFill/>
            <a:miter lim="800000"/>
            <a:headEnd/>
            <a:tailEnd/>
          </a:ln>
        </p:spPr>
      </p:pic>
      <p:sp>
        <p:nvSpPr>
          <p:cNvPr id="3" name="Rectangle 2"/>
          <p:cNvSpPr/>
          <p:nvPr/>
        </p:nvSpPr>
        <p:spPr>
          <a:xfrm>
            <a:off x="3006040" y="2353539"/>
            <a:ext cx="2929408" cy="369332"/>
          </a:xfrm>
          <a:prstGeom prst="rect">
            <a:avLst/>
          </a:prstGeom>
        </p:spPr>
        <p:txBody>
          <a:bodyPr wrap="none">
            <a:spAutoFit/>
          </a:bodyPr>
          <a:lstStyle/>
          <a:p>
            <a:pPr algn="ctr"/>
            <a:r>
              <a:rPr lang="en-US" dirty="0"/>
              <a:t>Data range: -9999 to 164.574</a:t>
            </a:r>
          </a:p>
        </p:txBody>
      </p:sp>
      <p:sp>
        <p:nvSpPr>
          <p:cNvPr id="8" name="Rectangle 7"/>
          <p:cNvSpPr/>
          <p:nvPr/>
        </p:nvSpPr>
        <p:spPr>
          <a:xfrm>
            <a:off x="5935448" y="2349539"/>
            <a:ext cx="3150998" cy="369332"/>
          </a:xfrm>
          <a:prstGeom prst="rect">
            <a:avLst/>
          </a:prstGeom>
        </p:spPr>
        <p:txBody>
          <a:bodyPr wrap="none">
            <a:spAutoFit/>
          </a:bodyPr>
          <a:lstStyle/>
          <a:p>
            <a:pPr algn="ctr"/>
            <a:r>
              <a:rPr lang="en-US" dirty="0"/>
              <a:t>Data range: 80.0303 to 164.574</a:t>
            </a:r>
          </a:p>
        </p:txBody>
      </p:sp>
      <p:pic>
        <p:nvPicPr>
          <p:cNvPr id="21" name="Picture 20"/>
          <p:cNvPicPr/>
          <p:nvPr/>
        </p:nvPicPr>
        <p:blipFill rotWithShape="1">
          <a:blip r:embed="rId5" cstate="print"/>
          <a:srcRect l="40513" t="15198" r="53718" b="7253"/>
          <a:stretch/>
        </p:blipFill>
        <p:spPr bwMode="auto">
          <a:xfrm>
            <a:off x="4316092" y="2955445"/>
            <a:ext cx="255908" cy="1758380"/>
          </a:xfrm>
          <a:prstGeom prst="rect">
            <a:avLst/>
          </a:prstGeom>
          <a:noFill/>
          <a:ln w="9525">
            <a:noFill/>
            <a:miter lim="800000"/>
            <a:headEnd/>
            <a:tailEnd/>
          </a:ln>
        </p:spPr>
      </p:pic>
      <p:pic>
        <p:nvPicPr>
          <p:cNvPr id="22" name="Picture 21"/>
          <p:cNvPicPr/>
          <p:nvPr/>
        </p:nvPicPr>
        <p:blipFill rotWithShape="1">
          <a:blip r:embed="rId6" cstate="print"/>
          <a:srcRect l="22436" t="24694" r="4872" b="13152"/>
          <a:stretch/>
        </p:blipFill>
        <p:spPr bwMode="auto">
          <a:xfrm>
            <a:off x="6108234" y="2955444"/>
            <a:ext cx="2756645" cy="1758381"/>
          </a:xfrm>
          <a:prstGeom prst="rect">
            <a:avLst/>
          </a:prstGeom>
          <a:noFill/>
          <a:ln w="9525">
            <a:noFill/>
            <a:miter lim="800000"/>
            <a:headEnd/>
            <a:tailEnd/>
          </a:ln>
        </p:spPr>
      </p:pic>
      <p:sp>
        <p:nvSpPr>
          <p:cNvPr id="12" name="Rectangle 11"/>
          <p:cNvSpPr/>
          <p:nvPr/>
        </p:nvSpPr>
        <p:spPr bwMode="auto">
          <a:xfrm>
            <a:off x="7354227" y="4199798"/>
            <a:ext cx="1653296" cy="562589"/>
          </a:xfrm>
          <a:prstGeom prst="rect">
            <a:avLst/>
          </a:prstGeom>
          <a:solidFill>
            <a:sysClr val="window" lastClr="FFFFFF"/>
          </a:solidFill>
          <a:ln w="19050" cap="flat" cmpd="sng" algn="ctr">
            <a:solidFill>
              <a:srgbClr val="FF0000"/>
            </a:solidFill>
            <a:prstDash val="solid"/>
            <a:miter lim="800000"/>
          </a:ln>
          <a:effectLst/>
        </p:spPr>
        <p:txBody>
          <a:bodyPr anchor="ctr"/>
          <a:lstStyle/>
          <a:p>
            <a:pPr algn="ctr" defTabSz="914400" eaLnBrk="1" fontAlgn="auto" hangingPunct="1">
              <a:spcBef>
                <a:spcPts val="0"/>
              </a:spcBef>
              <a:spcAft>
                <a:spcPts val="0"/>
              </a:spcAft>
              <a:defRPr/>
            </a:pPr>
            <a:r>
              <a:rPr lang="en-US" sz="1300" kern="0" dirty="0">
                <a:solidFill>
                  <a:prstClr val="black"/>
                </a:solidFill>
                <a:ea typeface="+mn-ea"/>
                <a:cs typeface="Arial"/>
              </a:rPr>
              <a:t>This is the layer of the 3D </a:t>
            </a:r>
            <a:r>
              <a:rPr lang="en-US" sz="1300" kern="0" dirty="0" smtClean="0">
                <a:solidFill>
                  <a:prstClr val="black"/>
                </a:solidFill>
                <a:ea typeface="+mn-ea"/>
                <a:cs typeface="Arial"/>
              </a:rPr>
              <a:t>subset selected </a:t>
            </a:r>
            <a:r>
              <a:rPr lang="en-US" sz="1300" kern="0" dirty="0">
                <a:solidFill>
                  <a:prstClr val="black"/>
                </a:solidFill>
                <a:ea typeface="+mn-ea"/>
                <a:cs typeface="Arial"/>
              </a:rPr>
              <a:t>by users</a:t>
            </a:r>
          </a:p>
        </p:txBody>
      </p:sp>
      <p:pic>
        <p:nvPicPr>
          <p:cNvPr id="25" name="Picture 24"/>
          <p:cNvPicPr/>
          <p:nvPr/>
        </p:nvPicPr>
        <p:blipFill rotWithShape="1">
          <a:blip r:embed="rId7" cstate="print"/>
          <a:srcRect l="39579" t="16557" r="22729" b="9049"/>
          <a:stretch/>
        </p:blipFill>
        <p:spPr bwMode="auto">
          <a:xfrm>
            <a:off x="4086264" y="5074051"/>
            <a:ext cx="968059" cy="1600448"/>
          </a:xfrm>
          <a:prstGeom prst="rect">
            <a:avLst/>
          </a:prstGeom>
          <a:noFill/>
          <a:ln w="9525">
            <a:noFill/>
            <a:miter lim="800000"/>
            <a:headEnd/>
            <a:tailEnd/>
          </a:ln>
        </p:spPr>
      </p:pic>
      <p:pic>
        <p:nvPicPr>
          <p:cNvPr id="26" name="Picture 2"/>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19901" t="32507" r="23015" b="33100"/>
          <a:stretch/>
        </p:blipFill>
        <p:spPr bwMode="auto">
          <a:xfrm>
            <a:off x="6191773" y="5316567"/>
            <a:ext cx="2520315" cy="109728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6" name="Date Placeholder 5"/>
          <p:cNvSpPr>
            <a:spLocks noGrp="1"/>
          </p:cNvSpPr>
          <p:nvPr>
            <p:ph type="dt" sz="half" idx="10"/>
          </p:nvPr>
        </p:nvSpPr>
        <p:spPr/>
        <p:txBody>
          <a:bodyPr/>
          <a:lstStyle/>
          <a:p>
            <a:r>
              <a:rPr lang="en-US" smtClean="0"/>
              <a:t>18 Dec 2014</a:t>
            </a:r>
            <a:endParaRPr lang="en-US"/>
          </a:p>
        </p:txBody>
      </p:sp>
    </p:spTree>
    <p:extLst>
      <p:ext uri="{BB962C8B-B14F-4D97-AF65-F5344CB8AC3E}">
        <p14:creationId xmlns:p14="http://schemas.microsoft.com/office/powerpoint/2010/main" val="3045014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43496" y="1"/>
            <a:ext cx="6131378" cy="960120"/>
          </a:xfrm>
        </p:spPr>
        <p:txBody>
          <a:bodyPr/>
          <a:lstStyle/>
          <a:p>
            <a:pPr algn="ctr"/>
            <a:r>
              <a:rPr lang="en-US" b="1" dirty="0" smtClean="0"/>
              <a:t>Next Steps</a:t>
            </a:r>
            <a:endParaRPr lang="en-US" b="1" dirty="0"/>
          </a:p>
        </p:txBody>
      </p:sp>
      <p:sp>
        <p:nvSpPr>
          <p:cNvPr id="3" name="Content Placeholder 2"/>
          <p:cNvSpPr>
            <a:spLocks noGrp="1"/>
          </p:cNvSpPr>
          <p:nvPr>
            <p:ph idx="1"/>
          </p:nvPr>
        </p:nvSpPr>
        <p:spPr>
          <a:xfrm>
            <a:off x="628650" y="1058091"/>
            <a:ext cx="7886700" cy="5118872"/>
          </a:xfrm>
        </p:spPr>
        <p:txBody>
          <a:bodyPr>
            <a:normAutofit fontScale="77500" lnSpcReduction="20000"/>
          </a:bodyPr>
          <a:lstStyle/>
          <a:p>
            <a:pPr>
              <a:spcBef>
                <a:spcPts val="0"/>
              </a:spcBef>
              <a:spcAft>
                <a:spcPts val="1200"/>
              </a:spcAft>
            </a:pPr>
            <a:r>
              <a:rPr lang="en-US" dirty="0"/>
              <a:t>Provide project outreach and awareness to the DAAC community </a:t>
            </a:r>
            <a:r>
              <a:rPr lang="en-US" dirty="0" smtClean="0"/>
              <a:t>to </a:t>
            </a:r>
            <a:r>
              <a:rPr lang="en-US" dirty="0"/>
              <a:t>include overview and demonstration of Phase 1 results and Phase 2 plan.</a:t>
            </a:r>
          </a:p>
          <a:p>
            <a:pPr>
              <a:spcBef>
                <a:spcPts val="0"/>
              </a:spcBef>
              <a:spcAft>
                <a:spcPts val="1200"/>
              </a:spcAft>
            </a:pPr>
            <a:r>
              <a:rPr lang="en-US" dirty="0" smtClean="0"/>
              <a:t>Enhance </a:t>
            </a:r>
            <a:r>
              <a:rPr lang="en-US" dirty="0"/>
              <a:t>the framework and plugins to move from alpha-quality code to early-production code to be more flexible </a:t>
            </a:r>
            <a:r>
              <a:rPr lang="en-US" dirty="0" smtClean="0"/>
              <a:t>and </a:t>
            </a:r>
            <a:r>
              <a:rPr lang="en-US" dirty="0"/>
              <a:t>extensible. </a:t>
            </a:r>
            <a:endParaRPr lang="en-US" dirty="0" smtClean="0"/>
          </a:p>
          <a:p>
            <a:pPr lvl="1">
              <a:spcBef>
                <a:spcPts val="0"/>
              </a:spcBef>
              <a:spcAft>
                <a:spcPts val="1200"/>
              </a:spcAft>
            </a:pPr>
            <a:r>
              <a:rPr lang="en-US" dirty="0" smtClean="0"/>
              <a:t>The </a:t>
            </a:r>
            <a:r>
              <a:rPr lang="en-US" dirty="0"/>
              <a:t>framework should be agile, simple and XML driven (as the current “alpha-quality code” is tightly coupled to the GDAL HDF driver). </a:t>
            </a:r>
            <a:endParaRPr lang="en-US" dirty="0" smtClean="0"/>
          </a:p>
          <a:p>
            <a:pPr lvl="1">
              <a:spcBef>
                <a:spcPts val="0"/>
              </a:spcBef>
              <a:spcAft>
                <a:spcPts val="1200"/>
              </a:spcAft>
            </a:pPr>
            <a:r>
              <a:rPr lang="en-US" dirty="0" smtClean="0"/>
              <a:t>“</a:t>
            </a:r>
            <a:r>
              <a:rPr lang="en-US" dirty="0"/>
              <a:t>Early-production code” will be submitted as an enhancement to GDAL public branch. </a:t>
            </a:r>
            <a:endParaRPr lang="en-US" dirty="0" smtClean="0"/>
          </a:p>
          <a:p>
            <a:pPr>
              <a:spcBef>
                <a:spcPts val="0"/>
              </a:spcBef>
              <a:spcAft>
                <a:spcPts val="1200"/>
              </a:spcAft>
            </a:pPr>
            <a:r>
              <a:rPr lang="en-US" dirty="0"/>
              <a:t>Identify and document compliance certification requirements to include specifications on how to describe the data product problem set for the plugin</a:t>
            </a:r>
            <a:r>
              <a:rPr lang="en-US" dirty="0" smtClean="0"/>
              <a:t>.</a:t>
            </a:r>
          </a:p>
          <a:p>
            <a:pPr>
              <a:spcBef>
                <a:spcPts val="0"/>
              </a:spcBef>
              <a:spcAft>
                <a:spcPts val="1200"/>
              </a:spcAft>
            </a:pPr>
            <a:r>
              <a:rPr lang="en-US" dirty="0" smtClean="0"/>
              <a:t>Develop </a:t>
            </a:r>
            <a:r>
              <a:rPr lang="en-US" dirty="0"/>
              <a:t>guides/tutorials, based up documented lessons learned and strategic processes, to aid DAAC’s in building GDAL plugins. </a:t>
            </a:r>
          </a:p>
          <a:p>
            <a:pPr>
              <a:spcBef>
                <a:spcPts val="0"/>
              </a:spcBef>
              <a:spcAft>
                <a:spcPts val="1200"/>
              </a:spcAft>
            </a:pPr>
            <a:r>
              <a:rPr lang="en-US" dirty="0"/>
              <a:t>Conduct assessment of DAAC’s in-house </a:t>
            </a:r>
            <a:r>
              <a:rPr lang="en-US" dirty="0" smtClean="0"/>
              <a:t>geospatial knowledge and geospatial issues </a:t>
            </a:r>
            <a:r>
              <a:rPr lang="en-US" dirty="0"/>
              <a:t>that </a:t>
            </a:r>
            <a:r>
              <a:rPr lang="en-US" dirty="0" smtClean="0"/>
              <a:t>they have identified.</a:t>
            </a:r>
            <a:endParaRPr lang="en-US" dirty="0"/>
          </a:p>
        </p:txBody>
      </p:sp>
    </p:spTree>
    <p:extLst>
      <p:ext uri="{BB962C8B-B14F-4D97-AF65-F5344CB8AC3E}">
        <p14:creationId xmlns:p14="http://schemas.microsoft.com/office/powerpoint/2010/main" val="102552387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78989" y="2982323"/>
            <a:ext cx="2274831" cy="253916"/>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pPr lvl="0"/>
            <a:r>
              <a:rPr lang="en-US" sz="1050" b="1" dirty="0"/>
              <a:t>HDF/</a:t>
            </a:r>
            <a:r>
              <a:rPr lang="en-US" sz="1050" b="1" dirty="0" err="1"/>
              <a:t>netCDF</a:t>
            </a:r>
            <a:r>
              <a:rPr lang="en-US" sz="1050" b="1" dirty="0"/>
              <a:t>/GRIB Data Warehouses</a:t>
            </a:r>
            <a:endParaRPr lang="en-US" sz="825" dirty="0"/>
          </a:p>
        </p:txBody>
      </p:sp>
      <p:sp>
        <p:nvSpPr>
          <p:cNvPr id="6" name="TextBox 5"/>
          <p:cNvSpPr txBox="1"/>
          <p:nvPr/>
        </p:nvSpPr>
        <p:spPr>
          <a:xfrm>
            <a:off x="3704957" y="2852605"/>
            <a:ext cx="1920239" cy="415498"/>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r>
              <a:rPr lang="en-US" sz="1050" b="1" dirty="0">
                <a:solidFill>
                  <a:schemeClr val="bg1"/>
                </a:solidFill>
              </a:rPr>
              <a:t>ArcGIS Multidimensional Mosaic Dataset</a:t>
            </a:r>
            <a:endParaRPr lang="en-US" sz="788" dirty="0"/>
          </a:p>
        </p:txBody>
      </p:sp>
      <p:pic>
        <p:nvPicPr>
          <p:cNvPr id="1026" name="Picture 2" descr="C:\Users\536382\Pictures\GridAggregation.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629948" y="3291137"/>
            <a:ext cx="2059007" cy="1137641"/>
          </a:xfrm>
          <a:prstGeom prst="rect">
            <a:avLst/>
          </a:prstGeom>
          <a:noFill/>
          <a:extLst>
            <a:ext uri="{909E8E84-426E-40dd-AFC4-6F175D3DCCD1}">
              <a14:hiddenFill xmlns="" xmlns:a14="http://schemas.microsoft.com/office/drawing/2010/main">
                <a:solidFill>
                  <a:srgbClr val="FFFFFF"/>
                </a:solidFill>
              </a14:hiddenFill>
            </a:ext>
          </a:extLst>
        </p:spPr>
      </p:pic>
      <p:pic>
        <p:nvPicPr>
          <p:cNvPr id="1027" name="Picture 3" descr="C:\Users\536382\Pictures\gridSQ.pn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62117" y="3239496"/>
            <a:ext cx="2100261" cy="870108"/>
          </a:xfrm>
          <a:prstGeom prst="rect">
            <a:avLst/>
          </a:prstGeom>
          <a:noFill/>
          <a:extLst>
            <a:ext uri="{909E8E84-426E-40dd-AFC4-6F175D3DCCD1}">
              <a14:hiddenFill xmlns="" xmlns:a14="http://schemas.microsoft.com/office/drawing/2010/main">
                <a:solidFill>
                  <a:srgbClr val="FFFFFF"/>
                </a:solidFill>
              </a14:hiddenFill>
            </a:ext>
          </a:extLst>
        </p:spPr>
      </p:pic>
      <p:pic>
        <p:nvPicPr>
          <p:cNvPr id="1028" name="Picture 4" descr="C:\Users\536382\Pictures\ArcGISPlatform.pn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6572251" y="3097740"/>
            <a:ext cx="2400299" cy="1362670"/>
          </a:xfrm>
          <a:prstGeom prst="rect">
            <a:avLst/>
          </a:prstGeom>
          <a:noFill/>
          <a:extLst>
            <a:ext uri="{909E8E84-426E-40dd-AFC4-6F175D3DCCD1}">
              <a14:hiddenFill xmlns="" xmlns:a14="http://schemas.microsoft.com/office/drawing/2010/main">
                <a:solidFill>
                  <a:srgbClr val="FFFFFF"/>
                </a:solidFill>
              </a14:hiddenFill>
            </a:ext>
          </a:extLst>
        </p:spPr>
      </p:pic>
      <p:sp>
        <p:nvSpPr>
          <p:cNvPr id="7" name="TextBox 6"/>
          <p:cNvSpPr txBox="1"/>
          <p:nvPr/>
        </p:nvSpPr>
        <p:spPr>
          <a:xfrm>
            <a:off x="6800850" y="2869140"/>
            <a:ext cx="1920239" cy="253916"/>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pPr lvl="0" algn="ctr"/>
            <a:r>
              <a:rPr lang="en-US" sz="1050" b="1" dirty="0"/>
              <a:t>Enable ArcGIS Platform</a:t>
            </a:r>
            <a:endParaRPr lang="en-US" sz="1050" dirty="0"/>
          </a:p>
        </p:txBody>
      </p:sp>
      <p:sp>
        <p:nvSpPr>
          <p:cNvPr id="8" name="Right Arrow 7"/>
          <p:cNvSpPr/>
          <p:nvPr/>
        </p:nvSpPr>
        <p:spPr>
          <a:xfrm>
            <a:off x="2889061" y="3247505"/>
            <a:ext cx="503195" cy="48225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 name="Rectangle 3"/>
          <p:cNvSpPr/>
          <p:nvPr/>
        </p:nvSpPr>
        <p:spPr>
          <a:xfrm>
            <a:off x="171450" y="5241221"/>
            <a:ext cx="9144000" cy="1061829"/>
          </a:xfrm>
          <a:prstGeom prst="rect">
            <a:avLst/>
          </a:prstGeom>
        </p:spPr>
        <p:txBody>
          <a:bodyPr wrap="square" numCol="2">
            <a:spAutoFit/>
          </a:bodyPr>
          <a:lstStyle/>
          <a:p>
            <a:pPr marL="557213" lvl="1" indent="-214313">
              <a:buFont typeface="Arial" panose="020B0604020202020204" pitchFamily="34" charset="0"/>
              <a:buChar char="•"/>
            </a:pPr>
            <a:r>
              <a:rPr lang="en-US" dirty="0"/>
              <a:t>Create a seamless multidimensional cube: </a:t>
            </a:r>
          </a:p>
          <a:p>
            <a:pPr marL="900113" lvl="2" indent="-214313">
              <a:buSzPct val="100000"/>
              <a:buFont typeface="Arial" panose="020B0604020202020204" pitchFamily="34" charset="0"/>
              <a:buChar char="•"/>
            </a:pPr>
            <a:r>
              <a:rPr lang="en-US" sz="1500" dirty="0"/>
              <a:t>from files representing different regions</a:t>
            </a:r>
          </a:p>
          <a:p>
            <a:pPr marL="900113" lvl="2" indent="-214313">
              <a:buSzPct val="100000"/>
              <a:buFont typeface="Arial" panose="020B0604020202020204" pitchFamily="34" charset="0"/>
              <a:buChar char="•"/>
            </a:pPr>
            <a:r>
              <a:rPr lang="en-US" sz="1500" dirty="0"/>
              <a:t>from files representing different time steps/slices</a:t>
            </a:r>
            <a:endParaRPr lang="en-US" dirty="0"/>
          </a:p>
          <a:p>
            <a:pPr marL="515541" lvl="1" indent="-172641">
              <a:buFont typeface="Arial" panose="020B0604020202020204" pitchFamily="34" charset="0"/>
              <a:buChar char="•"/>
            </a:pPr>
            <a:r>
              <a:rPr lang="en-US" dirty="0"/>
              <a:t>Spatial Aggregation</a:t>
            </a:r>
          </a:p>
          <a:p>
            <a:pPr marL="515541" lvl="1" indent="-172641">
              <a:buFont typeface="Arial" panose="020B0604020202020204" pitchFamily="34" charset="0"/>
              <a:buChar char="•"/>
            </a:pPr>
            <a:r>
              <a:rPr lang="en-US" dirty="0"/>
              <a:t>Temporal Aggregation </a:t>
            </a:r>
          </a:p>
          <a:p>
            <a:pPr marL="515541" lvl="1" indent="-172641">
              <a:buFont typeface="Arial" panose="020B0604020202020204" pitchFamily="34" charset="0"/>
              <a:buChar char="•"/>
            </a:pPr>
            <a:r>
              <a:rPr lang="en-US" dirty="0"/>
              <a:t>On-the-fly analysis</a:t>
            </a:r>
          </a:p>
        </p:txBody>
      </p:sp>
      <p:sp>
        <p:nvSpPr>
          <p:cNvPr id="13" name="Title 1"/>
          <p:cNvSpPr txBox="1">
            <a:spLocks/>
          </p:cNvSpPr>
          <p:nvPr/>
        </p:nvSpPr>
        <p:spPr>
          <a:xfrm>
            <a:off x="378989" y="1650817"/>
            <a:ext cx="8342100" cy="857250"/>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700" b="1" dirty="0">
                <a:solidFill>
                  <a:srgbClr val="0070C0"/>
                </a:solidFill>
                <a:cs typeface="Arial" charset="0"/>
              </a:rPr>
              <a:t>Utilizing the ArcGIS Platform as an End-to-End Solution for Processing, Analyzing, and Visualizing NASA’s Scientific Data</a:t>
            </a:r>
            <a:endParaRPr lang="en-US" sz="2700" dirty="0"/>
          </a:p>
        </p:txBody>
      </p:sp>
      <p:sp>
        <p:nvSpPr>
          <p:cNvPr id="14" name="Right Arrow 13"/>
          <p:cNvSpPr/>
          <p:nvPr/>
        </p:nvSpPr>
        <p:spPr>
          <a:xfrm>
            <a:off x="5970128" y="3247505"/>
            <a:ext cx="503195" cy="48225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 name="Rectangle 2"/>
          <p:cNvSpPr/>
          <p:nvPr/>
        </p:nvSpPr>
        <p:spPr>
          <a:xfrm>
            <a:off x="1512248" y="4687402"/>
            <a:ext cx="6611425" cy="415498"/>
          </a:xfrm>
          <a:prstGeom prst="rect">
            <a:avLst/>
          </a:prstGeom>
        </p:spPr>
        <p:txBody>
          <a:bodyPr wrap="none">
            <a:spAutoFit/>
          </a:bodyPr>
          <a:lstStyle/>
          <a:p>
            <a:r>
              <a:rPr lang="en-US" sz="2100" b="1" i="1" dirty="0"/>
              <a:t>Aggregate (mosaic) spatial, time, and vertical dimensions</a:t>
            </a:r>
          </a:p>
        </p:txBody>
      </p:sp>
    </p:spTree>
    <p:extLst>
      <p:ext uri="{BB962C8B-B14F-4D97-AF65-F5344CB8AC3E}">
        <p14:creationId xmlns:p14="http://schemas.microsoft.com/office/powerpoint/2010/main" val="116518376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1990165" y="1556497"/>
            <a:ext cx="685800" cy="685800"/>
          </a:xfrm>
          <a:prstGeom prst="rect">
            <a:avLst/>
          </a:prstGeom>
          <a:noFill/>
          <a:effectLst/>
        </p:spPr>
        <p:txBody>
          <a:bodyPr wrap="none" lIns="0" tIns="0" rIns="0" bIns="0" rtlCol="0">
            <a:noAutofit/>
          </a:bodyPr>
          <a:lstStyle/>
          <a:p>
            <a:pPr eaLnBrk="0" hangingPunct="0">
              <a:lnSpc>
                <a:spcPts val="1350"/>
              </a:lnSpc>
            </a:pPr>
            <a:endParaRPr lang="en-US" sz="1050" b="1" dirty="0"/>
          </a:p>
        </p:txBody>
      </p:sp>
      <p:sp>
        <p:nvSpPr>
          <p:cNvPr id="5" name="Right Arrow 4"/>
          <p:cNvSpPr/>
          <p:nvPr/>
        </p:nvSpPr>
        <p:spPr bwMode="auto">
          <a:xfrm>
            <a:off x="2483759" y="3467789"/>
            <a:ext cx="188848" cy="226407"/>
          </a:xfrm>
          <a:prstGeom prst="rightArrow">
            <a:avLst/>
          </a:prstGeom>
          <a:ln>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horz" wrap="none" lIns="68580" tIns="34290" rIns="68580" bIns="34290" numCol="1" rtlCol="0" anchor="ctr" anchorCtr="0" compatLnSpc="1">
            <a:prstTxWarp prst="textNoShape">
              <a:avLst/>
            </a:prstTxWarp>
          </a:bodyPr>
          <a:lstStyle/>
          <a:p>
            <a:pPr algn="ctr" eaLnBrk="0" fontAlgn="base" hangingPunct="0">
              <a:spcBef>
                <a:spcPct val="0"/>
              </a:spcBef>
              <a:spcAft>
                <a:spcPct val="0"/>
              </a:spcAft>
            </a:pPr>
            <a:endParaRPr lang="en-US" sz="1050" b="1" dirty="0">
              <a:solidFill>
                <a:srgbClr val="000000"/>
              </a:solidFill>
              <a:latin typeface="Arial" charset="0"/>
              <a:ea typeface="ＭＳ Ｐゴシック" pitchFamily="16" charset="-128"/>
              <a:cs typeface="ＭＳ Ｐゴシック" pitchFamily="-97" charset="-128"/>
            </a:endParaRPr>
          </a:p>
        </p:txBody>
      </p:sp>
      <p:sp>
        <p:nvSpPr>
          <p:cNvPr id="9" name="Right Arrow 8"/>
          <p:cNvSpPr/>
          <p:nvPr/>
        </p:nvSpPr>
        <p:spPr bwMode="auto">
          <a:xfrm>
            <a:off x="2483758" y="2102205"/>
            <a:ext cx="191396" cy="210553"/>
          </a:xfrm>
          <a:prstGeom prst="rightArrow">
            <a:avLst/>
          </a:prstGeom>
          <a:ln>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horz" wrap="none" lIns="68580" tIns="34290" rIns="68580" bIns="34290" numCol="1" rtlCol="0" anchor="ctr" anchorCtr="0" compatLnSpc="1">
            <a:prstTxWarp prst="textNoShape">
              <a:avLst/>
            </a:prstTxWarp>
          </a:bodyPr>
          <a:lstStyle/>
          <a:p>
            <a:pPr algn="ctr" eaLnBrk="0" fontAlgn="base" hangingPunct="0">
              <a:spcBef>
                <a:spcPct val="0"/>
              </a:spcBef>
              <a:spcAft>
                <a:spcPct val="0"/>
              </a:spcAft>
            </a:pPr>
            <a:endParaRPr lang="en-US" sz="1050" b="1" dirty="0">
              <a:solidFill>
                <a:srgbClr val="000000"/>
              </a:solidFill>
              <a:latin typeface="Arial" charset="0"/>
              <a:ea typeface="ＭＳ Ｐゴシック" pitchFamily="16" charset="-128"/>
              <a:cs typeface="ＭＳ Ｐゴシック" pitchFamily="-97" charset="-128"/>
            </a:endParaRPr>
          </a:p>
        </p:txBody>
      </p:sp>
      <p:sp>
        <p:nvSpPr>
          <p:cNvPr id="6" name="TextBox 5"/>
          <p:cNvSpPr txBox="1"/>
          <p:nvPr/>
        </p:nvSpPr>
        <p:spPr>
          <a:xfrm>
            <a:off x="2065060" y="2102204"/>
            <a:ext cx="382604" cy="211511"/>
          </a:xfrm>
          <a:prstGeom prst="rect">
            <a:avLst/>
          </a:prstGeom>
          <a:noFill/>
          <a:effectLst/>
        </p:spPr>
        <p:txBody>
          <a:bodyPr wrap="none" lIns="0" tIns="0" rIns="0" bIns="0" rtlCol="0" anchor="ctr">
            <a:noAutofit/>
          </a:bodyPr>
          <a:lstStyle/>
          <a:p>
            <a:pPr algn="r" eaLnBrk="0" hangingPunct="0">
              <a:lnSpc>
                <a:spcPts val="1350"/>
              </a:lnSpc>
            </a:pPr>
            <a:r>
              <a:rPr lang="en-US" sz="1050" b="1" dirty="0"/>
              <a:t>Depth</a:t>
            </a:r>
          </a:p>
        </p:txBody>
      </p:sp>
      <p:sp>
        <p:nvSpPr>
          <p:cNvPr id="11" name="TextBox 10"/>
          <p:cNvSpPr txBox="1"/>
          <p:nvPr/>
        </p:nvSpPr>
        <p:spPr>
          <a:xfrm>
            <a:off x="2060389" y="3485029"/>
            <a:ext cx="382604" cy="211511"/>
          </a:xfrm>
          <a:prstGeom prst="rect">
            <a:avLst/>
          </a:prstGeom>
          <a:noFill/>
          <a:effectLst/>
        </p:spPr>
        <p:txBody>
          <a:bodyPr wrap="none" lIns="0" tIns="0" rIns="0" bIns="0" rtlCol="0" anchor="ctr">
            <a:noAutofit/>
          </a:bodyPr>
          <a:lstStyle/>
          <a:p>
            <a:pPr algn="r" eaLnBrk="0" hangingPunct="0">
              <a:lnSpc>
                <a:spcPts val="1350"/>
              </a:lnSpc>
            </a:pPr>
            <a:r>
              <a:rPr lang="en-US" sz="1050" b="1" dirty="0"/>
              <a:t>Time</a:t>
            </a:r>
          </a:p>
        </p:txBody>
      </p:sp>
      <p:pic>
        <p:nvPicPr>
          <p:cNvPr id="12" name="Picture 1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700555" y="1600200"/>
            <a:ext cx="3185896" cy="2086287"/>
          </a:xfrm>
          <a:prstGeom prst="rect">
            <a:avLst/>
          </a:prstGeom>
        </p:spPr>
      </p:pic>
      <p:pic>
        <p:nvPicPr>
          <p:cNvPr id="10" name="Picture 9"/>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328977" y="3799415"/>
            <a:ext cx="3182720" cy="2084207"/>
          </a:xfrm>
          <a:prstGeom prst="rect">
            <a:avLst/>
          </a:prstGeom>
        </p:spPr>
      </p:pic>
      <p:sp>
        <p:nvSpPr>
          <p:cNvPr id="13" name="Right Arrow 12"/>
          <p:cNvSpPr/>
          <p:nvPr/>
        </p:nvSpPr>
        <p:spPr bwMode="auto">
          <a:xfrm>
            <a:off x="984003" y="5452294"/>
            <a:ext cx="188848" cy="226407"/>
          </a:xfrm>
          <a:prstGeom prst="rightArrow">
            <a:avLst/>
          </a:prstGeom>
          <a:ln>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horz" wrap="none" lIns="68580" tIns="34290" rIns="68580" bIns="34290" numCol="1" rtlCol="0" anchor="ctr" anchorCtr="0" compatLnSpc="1">
            <a:prstTxWarp prst="textNoShape">
              <a:avLst/>
            </a:prstTxWarp>
          </a:bodyPr>
          <a:lstStyle/>
          <a:p>
            <a:pPr algn="ctr" eaLnBrk="0" fontAlgn="base" hangingPunct="0">
              <a:spcBef>
                <a:spcPct val="0"/>
              </a:spcBef>
              <a:spcAft>
                <a:spcPct val="0"/>
              </a:spcAft>
            </a:pPr>
            <a:endParaRPr lang="en-US" sz="1050" b="1" dirty="0">
              <a:solidFill>
                <a:srgbClr val="000000"/>
              </a:solidFill>
              <a:latin typeface="Arial" charset="0"/>
              <a:ea typeface="ＭＳ Ｐゴシック" pitchFamily="16" charset="-128"/>
              <a:cs typeface="ＭＳ Ｐゴシック" pitchFamily="-97" charset="-128"/>
            </a:endParaRPr>
          </a:p>
        </p:txBody>
      </p:sp>
      <p:sp>
        <p:nvSpPr>
          <p:cNvPr id="14" name="TextBox 13"/>
          <p:cNvSpPr txBox="1"/>
          <p:nvPr/>
        </p:nvSpPr>
        <p:spPr>
          <a:xfrm>
            <a:off x="457201" y="5443887"/>
            <a:ext cx="382604" cy="211511"/>
          </a:xfrm>
          <a:prstGeom prst="rect">
            <a:avLst/>
          </a:prstGeom>
          <a:noFill/>
          <a:effectLst/>
        </p:spPr>
        <p:txBody>
          <a:bodyPr wrap="none" lIns="0" tIns="0" rIns="0" bIns="0" rtlCol="0" anchor="ctr">
            <a:noAutofit/>
          </a:bodyPr>
          <a:lstStyle/>
          <a:p>
            <a:pPr algn="ctr" eaLnBrk="0" hangingPunct="0">
              <a:lnSpc>
                <a:spcPts val="1350"/>
              </a:lnSpc>
            </a:pPr>
            <a:r>
              <a:rPr lang="en-US" sz="1050" b="1" dirty="0"/>
              <a:t>Temporal </a:t>
            </a:r>
          </a:p>
          <a:p>
            <a:pPr algn="ctr" eaLnBrk="0" hangingPunct="0">
              <a:lnSpc>
                <a:spcPts val="1350"/>
              </a:lnSpc>
            </a:pPr>
            <a:r>
              <a:rPr lang="en-US" sz="1050" b="1" dirty="0"/>
              <a:t>Graph</a:t>
            </a:r>
          </a:p>
        </p:txBody>
      </p:sp>
      <p:pic>
        <p:nvPicPr>
          <p:cNvPr id="15" name="Picture 14"/>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000751" y="3109437"/>
            <a:ext cx="2802263" cy="1835064"/>
          </a:xfrm>
          <a:prstGeom prst="rect">
            <a:avLst/>
          </a:prstGeom>
        </p:spPr>
      </p:pic>
      <p:sp>
        <p:nvSpPr>
          <p:cNvPr id="2" name="Rectangle 1"/>
          <p:cNvSpPr/>
          <p:nvPr/>
        </p:nvSpPr>
        <p:spPr>
          <a:xfrm>
            <a:off x="6286501" y="4944502"/>
            <a:ext cx="2802263" cy="507831"/>
          </a:xfrm>
          <a:prstGeom prst="rect">
            <a:avLst/>
          </a:prstGeom>
        </p:spPr>
        <p:txBody>
          <a:bodyPr wrap="square">
            <a:spAutoFit/>
          </a:bodyPr>
          <a:lstStyle/>
          <a:p>
            <a:r>
              <a:rPr lang="en-US" sz="1350" b="1" dirty="0"/>
              <a:t>Create Story Maps </a:t>
            </a:r>
            <a:r>
              <a:rPr lang="en-US" sz="1350" dirty="0"/>
              <a:t>to tell the </a:t>
            </a:r>
          </a:p>
          <a:p>
            <a:r>
              <a:rPr lang="en-US" sz="1350" dirty="0"/>
              <a:t>story of your scientific data </a:t>
            </a:r>
          </a:p>
        </p:txBody>
      </p:sp>
      <p:sp>
        <p:nvSpPr>
          <p:cNvPr id="4" name="Slide Number Placeholder 3"/>
          <p:cNvSpPr>
            <a:spLocks noGrp="1"/>
          </p:cNvSpPr>
          <p:nvPr>
            <p:ph type="sldNum" sz="quarter" idx="12"/>
          </p:nvPr>
        </p:nvSpPr>
        <p:spPr/>
        <p:txBody>
          <a:bodyPr/>
          <a:lstStyle/>
          <a:p>
            <a:fld id="{3C983F5E-EE40-40FC-AE07-12ED784E9C82}" type="slidenum">
              <a:rPr lang="en-US" smtClean="0"/>
              <a:t>11</a:t>
            </a:fld>
            <a:endParaRPr lang="en-US"/>
          </a:p>
        </p:txBody>
      </p:sp>
      <p:sp>
        <p:nvSpPr>
          <p:cNvPr id="16" name="Title 1"/>
          <p:cNvSpPr txBox="1">
            <a:spLocks/>
          </p:cNvSpPr>
          <p:nvPr/>
        </p:nvSpPr>
        <p:spPr>
          <a:xfrm>
            <a:off x="1885950" y="857250"/>
            <a:ext cx="6400800" cy="857250"/>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700" b="1" dirty="0">
                <a:solidFill>
                  <a:srgbClr val="0070C0"/>
                </a:solidFill>
                <a:cs typeface="Arial" charset="0"/>
              </a:rPr>
              <a:t>Multidimensional Data in Web Applications</a:t>
            </a:r>
            <a:endParaRPr lang="en-US" sz="2700" dirty="0"/>
          </a:p>
        </p:txBody>
      </p:sp>
    </p:spTree>
    <p:extLst>
      <p:ext uri="{BB962C8B-B14F-4D97-AF65-F5344CB8AC3E}">
        <p14:creationId xmlns:p14="http://schemas.microsoft.com/office/powerpoint/2010/main" val="369158082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50" name="Rectangle 3"/>
          <p:cNvSpPr>
            <a:spLocks noGrp="1" noChangeArrowheads="1"/>
          </p:cNvSpPr>
          <p:nvPr>
            <p:ph idx="1"/>
          </p:nvPr>
        </p:nvSpPr>
        <p:spPr>
          <a:xfrm>
            <a:off x="457200" y="1543050"/>
            <a:ext cx="8286750" cy="3943350"/>
          </a:xfrm>
        </p:spPr>
        <p:txBody>
          <a:bodyPr>
            <a:normAutofit/>
          </a:bodyPr>
          <a:lstStyle/>
          <a:p>
            <a:pPr marL="400050" indent="-400050">
              <a:spcBef>
                <a:spcPct val="0"/>
              </a:spcBef>
              <a:buNone/>
            </a:pPr>
            <a:endParaRPr lang="en-US" sz="1800" u="sng" dirty="0">
              <a:solidFill>
                <a:srgbClr val="000000"/>
              </a:solidFill>
              <a:latin typeface="Arial" charset="0"/>
              <a:cs typeface="Times New Roman" charset="0"/>
            </a:endParaRPr>
          </a:p>
          <a:p>
            <a:pPr marL="400050" indent="-400050">
              <a:spcBef>
                <a:spcPct val="0"/>
              </a:spcBef>
              <a:buNone/>
            </a:pPr>
            <a:r>
              <a:rPr lang="en-US" sz="1800" b="1" u="sng" dirty="0">
                <a:solidFill>
                  <a:srgbClr val="000000"/>
                </a:solidFill>
                <a:latin typeface="Arial" charset="0"/>
                <a:cs typeface="Times New Roman" charset="0"/>
              </a:rPr>
              <a:t>Objective:</a:t>
            </a:r>
            <a:r>
              <a:rPr lang="en-US" sz="1800" b="1" dirty="0">
                <a:solidFill>
                  <a:srgbClr val="000000"/>
                </a:solidFill>
                <a:latin typeface="Arial" charset="0"/>
                <a:cs typeface="Times New Roman" charset="0"/>
              </a:rPr>
              <a:t> </a:t>
            </a:r>
            <a:r>
              <a:rPr lang="en-US" sz="1800" dirty="0">
                <a:solidFill>
                  <a:srgbClr val="000000"/>
                </a:solidFill>
                <a:latin typeface="Arial" charset="0"/>
                <a:cs typeface="Times New Roman" charset="0"/>
              </a:rPr>
              <a:t>Integrate improved environmental data, analysis and modeling for enhanced </a:t>
            </a:r>
            <a:r>
              <a:rPr lang="en-US" altLang="ja-JP" sz="1800" dirty="0">
                <a:solidFill>
                  <a:srgbClr val="000000"/>
                </a:solidFill>
                <a:latin typeface="Arial" charset="0"/>
                <a:cs typeface="Times New Roman" charset="0"/>
              </a:rPr>
              <a:t>management of energy production and energy efficiency systems.</a:t>
            </a:r>
          </a:p>
        </p:txBody>
      </p:sp>
      <p:sp>
        <p:nvSpPr>
          <p:cNvPr id="2" name="Slide Number Placeholder 1"/>
          <p:cNvSpPr>
            <a:spLocks noGrp="1"/>
          </p:cNvSpPr>
          <p:nvPr>
            <p:ph type="sldNum" sz="quarter" idx="12"/>
          </p:nvPr>
        </p:nvSpPr>
        <p:spPr/>
        <p:txBody>
          <a:bodyPr/>
          <a:lstStyle/>
          <a:p>
            <a:fld id="{3C983F5E-EE40-40FC-AE07-12ED784E9C82}" type="slidenum">
              <a:rPr lang="en-US" smtClean="0"/>
              <a:t>12</a:t>
            </a:fld>
            <a:endParaRPr lang="en-US"/>
          </a:p>
        </p:txBody>
      </p:sp>
      <p:pic>
        <p:nvPicPr>
          <p:cNvPr id="13" name="Picture 5" descr="Picture 7"/>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l="3303" t="10954"/>
          <a:stretch/>
        </p:blipFill>
        <p:spPr bwMode="auto">
          <a:xfrm>
            <a:off x="704255" y="2514600"/>
            <a:ext cx="3346847" cy="325185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4" name="Picture 8" descr="Picture 10"/>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879988" y="2531205"/>
            <a:ext cx="3155925" cy="28003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5" name="TextBox 14"/>
          <p:cNvSpPr txBox="1">
            <a:spLocks noChangeArrowheads="1"/>
          </p:cNvSpPr>
          <p:nvPr/>
        </p:nvSpPr>
        <p:spPr bwMode="auto">
          <a:xfrm>
            <a:off x="4991100" y="4950681"/>
            <a:ext cx="2933700" cy="784830"/>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1240B29-F687-4f45-9708-019B960494DF}">
              <a14:hiddenLine xmlns="" xmlns:a14="http://schemas.microsoft.com/office/drawing/2010/main" w="9525">
                <a:solidFill>
                  <a:srgbClr val="000000"/>
                </a:solidFill>
                <a:miter lim="800000"/>
                <a:headEnd/>
                <a:tailEnd/>
              </a14:hiddenLine>
            </a:ext>
          </a:extLst>
        </p:spPr>
        <p:style>
          <a:lnRef idx="1">
            <a:schemeClr val="accent1"/>
          </a:lnRef>
          <a:fillRef idx="2">
            <a:schemeClr val="accent1"/>
          </a:fillRef>
          <a:effectRef idx="1">
            <a:schemeClr val="accent1"/>
          </a:effectRef>
          <a:fontRef idx="minor">
            <a:schemeClr val="dk1"/>
          </a:fontRef>
        </p:style>
        <p:txBody>
          <a:bodyPr wrap="square">
            <a:spAutoFit/>
          </a:bodyPr>
          <a:lstStyle>
            <a:lvl1pPr>
              <a:defRPr>
                <a:solidFill>
                  <a:schemeClr val="tx1"/>
                </a:solidFill>
                <a:latin typeface="Calibri" pitchFamily="34" charset="0"/>
                <a:ea typeface="MS PGothic" pitchFamily="34" charset="-128"/>
              </a:defRPr>
            </a:lvl1pPr>
            <a:lvl2pPr marL="742950" indent="-285750">
              <a:defRPr>
                <a:solidFill>
                  <a:schemeClr val="tx1"/>
                </a:solidFill>
                <a:latin typeface="Calibri" pitchFamily="34" charset="0"/>
                <a:ea typeface="MS PGothic" pitchFamily="34" charset="-128"/>
              </a:defRPr>
            </a:lvl2pPr>
            <a:lvl3pPr marL="1143000" indent="-228600">
              <a:defRPr>
                <a:solidFill>
                  <a:schemeClr val="tx1"/>
                </a:solidFill>
                <a:latin typeface="Calibri" pitchFamily="34" charset="0"/>
                <a:ea typeface="MS PGothic" pitchFamily="34" charset="-128"/>
              </a:defRPr>
            </a:lvl3pPr>
            <a:lvl4pPr marL="1600200" indent="-228600">
              <a:defRPr>
                <a:solidFill>
                  <a:schemeClr val="tx1"/>
                </a:solidFill>
                <a:latin typeface="Calibri" pitchFamily="34" charset="0"/>
                <a:ea typeface="MS PGothic" pitchFamily="34" charset="-128"/>
              </a:defRPr>
            </a:lvl4pPr>
            <a:lvl5pPr marL="2057400" indent="-228600">
              <a:defRPr>
                <a:solidFill>
                  <a:schemeClr val="tx1"/>
                </a:solidFill>
                <a:latin typeface="Calibri" pitchFamily="34" charset="0"/>
                <a:ea typeface="MS PGothic" pitchFamily="34" charset="-128"/>
              </a:defRPr>
            </a:lvl5pPr>
            <a:lvl6pPr marL="2514600" indent="-228600" defTabSz="457200" fontAlgn="base">
              <a:spcBef>
                <a:spcPct val="0"/>
              </a:spcBef>
              <a:spcAft>
                <a:spcPct val="0"/>
              </a:spcAft>
              <a:defRPr>
                <a:solidFill>
                  <a:schemeClr val="tx1"/>
                </a:solidFill>
                <a:latin typeface="Calibri" pitchFamily="34" charset="0"/>
                <a:ea typeface="MS PGothic" pitchFamily="34" charset="-128"/>
              </a:defRPr>
            </a:lvl6pPr>
            <a:lvl7pPr marL="2971800" indent="-228600" defTabSz="457200" fontAlgn="base">
              <a:spcBef>
                <a:spcPct val="0"/>
              </a:spcBef>
              <a:spcAft>
                <a:spcPct val="0"/>
              </a:spcAft>
              <a:defRPr>
                <a:solidFill>
                  <a:schemeClr val="tx1"/>
                </a:solidFill>
                <a:latin typeface="Calibri" pitchFamily="34" charset="0"/>
                <a:ea typeface="MS PGothic" pitchFamily="34" charset="-128"/>
              </a:defRPr>
            </a:lvl7pPr>
            <a:lvl8pPr marL="3429000" indent="-228600" defTabSz="457200" fontAlgn="base">
              <a:spcBef>
                <a:spcPct val="0"/>
              </a:spcBef>
              <a:spcAft>
                <a:spcPct val="0"/>
              </a:spcAft>
              <a:defRPr>
                <a:solidFill>
                  <a:schemeClr val="tx1"/>
                </a:solidFill>
                <a:latin typeface="Calibri" pitchFamily="34" charset="0"/>
                <a:ea typeface="MS PGothic" pitchFamily="34" charset="-128"/>
              </a:defRPr>
            </a:lvl8pPr>
            <a:lvl9pPr marL="3886200" indent="-228600" defTabSz="457200" fontAlgn="base">
              <a:spcBef>
                <a:spcPct val="0"/>
              </a:spcBef>
              <a:spcAft>
                <a:spcPct val="0"/>
              </a:spcAft>
              <a:defRPr>
                <a:solidFill>
                  <a:schemeClr val="tx1"/>
                </a:solidFill>
                <a:latin typeface="Calibri" pitchFamily="34" charset="0"/>
                <a:ea typeface="MS PGothic" pitchFamily="34" charset="-128"/>
              </a:defRPr>
            </a:lvl9pPr>
          </a:lstStyle>
          <a:p>
            <a:pPr marL="257175" indent="-257175" defTabSz="342900" fontAlgn="base">
              <a:spcBef>
                <a:spcPct val="0"/>
              </a:spcBef>
              <a:spcAft>
                <a:spcPct val="0"/>
              </a:spcAft>
              <a:buFont typeface="Arial" panose="020B0604020202020204" pitchFamily="34" charset="0"/>
              <a:buChar char="•"/>
            </a:pPr>
            <a:r>
              <a:rPr lang="en-US" altLang="en-US" sz="1500" b="1" i="1" dirty="0"/>
              <a:t>Limited graphical capability </a:t>
            </a:r>
          </a:p>
          <a:p>
            <a:pPr marL="257175" indent="-257175" defTabSz="342900" fontAlgn="base">
              <a:spcBef>
                <a:spcPct val="0"/>
              </a:spcBef>
              <a:spcAft>
                <a:spcPct val="0"/>
              </a:spcAft>
              <a:buFont typeface="Arial" panose="020B0604020202020204" pitchFamily="34" charset="0"/>
              <a:buChar char="•"/>
            </a:pPr>
            <a:r>
              <a:rPr lang="en-US" altLang="en-US" sz="1500" b="1" i="1" dirty="0"/>
              <a:t>Requires improvement to better serve customers</a:t>
            </a:r>
          </a:p>
        </p:txBody>
      </p:sp>
      <p:sp>
        <p:nvSpPr>
          <p:cNvPr id="8" name="Title 1"/>
          <p:cNvSpPr txBox="1">
            <a:spLocks/>
          </p:cNvSpPr>
          <p:nvPr/>
        </p:nvSpPr>
        <p:spPr>
          <a:xfrm>
            <a:off x="1885950" y="857250"/>
            <a:ext cx="6400800" cy="857250"/>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700" b="1" dirty="0">
                <a:solidFill>
                  <a:srgbClr val="0070C0"/>
                </a:solidFill>
                <a:cs typeface="Arial" charset="0"/>
              </a:rPr>
              <a:t>Use Case: POWER Surface meteorology and Solar Energy (SSE)</a:t>
            </a:r>
            <a:endParaRPr lang="en-US" sz="2700" dirty="0"/>
          </a:p>
        </p:txBody>
      </p:sp>
    </p:spTree>
    <p:extLst>
      <p:ext uri="{BB962C8B-B14F-4D97-AF65-F5344CB8AC3E}">
        <p14:creationId xmlns:p14="http://schemas.microsoft.com/office/powerpoint/2010/main" val="411301786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a:spLocks noGrp="1"/>
          </p:cNvSpPr>
          <p:nvPr>
            <p:ph sz="half" idx="1"/>
          </p:nvPr>
        </p:nvSpPr>
        <p:spPr>
          <a:xfrm>
            <a:off x="6804037" y="2245249"/>
            <a:ext cx="2248523" cy="3298301"/>
          </a:xfrm>
        </p:spPr>
        <p:txBody>
          <a:bodyPr numCol="1" rtlCol="0">
            <a:noAutofit/>
          </a:bodyPr>
          <a:lstStyle/>
          <a:p>
            <a:pPr>
              <a:buFont typeface="Arial"/>
              <a:buChar char="•"/>
              <a:defRPr/>
            </a:pPr>
            <a:r>
              <a:rPr lang="en-US" sz="1500" dirty="0"/>
              <a:t>High quality viewing (Desktop/Mobile) and printing</a:t>
            </a:r>
          </a:p>
          <a:p>
            <a:pPr>
              <a:buFont typeface="Arial"/>
              <a:buChar char="•"/>
              <a:defRPr/>
            </a:pPr>
            <a:r>
              <a:rPr lang="en-US" sz="1500" dirty="0"/>
              <a:t>Data Extraction and </a:t>
            </a:r>
            <a:r>
              <a:rPr lang="en-US" sz="1500" dirty="0" err="1"/>
              <a:t>Subsetting</a:t>
            </a:r>
            <a:endParaRPr lang="en-US" sz="1500" dirty="0"/>
          </a:p>
          <a:p>
            <a:pPr>
              <a:buFont typeface="Arial"/>
              <a:buChar char="•"/>
              <a:defRPr/>
            </a:pPr>
            <a:r>
              <a:rPr lang="en-US" sz="1500" dirty="0"/>
              <a:t>Simultaneous Dataset Visualization (Swiping)</a:t>
            </a:r>
          </a:p>
          <a:p>
            <a:pPr>
              <a:buFont typeface="Arial"/>
              <a:buChar char="•"/>
              <a:defRPr/>
            </a:pPr>
            <a:r>
              <a:rPr lang="en-US" sz="1500" dirty="0"/>
              <a:t>Temporal Visualization</a:t>
            </a:r>
          </a:p>
          <a:p>
            <a:pPr>
              <a:buFont typeface="Arial"/>
              <a:buChar char="•"/>
              <a:defRPr/>
            </a:pPr>
            <a:r>
              <a:rPr lang="en-US" sz="1500" dirty="0"/>
              <a:t>Custom Color Ramps</a:t>
            </a:r>
          </a:p>
          <a:p>
            <a:pPr>
              <a:buFont typeface="Arial"/>
              <a:buChar char="•"/>
              <a:defRPr/>
            </a:pPr>
            <a:r>
              <a:rPr lang="en-US" sz="1500" dirty="0"/>
              <a:t>Pixel/Attribute Value Identification at Selected Location</a:t>
            </a:r>
          </a:p>
        </p:txBody>
      </p:sp>
      <p:sp>
        <p:nvSpPr>
          <p:cNvPr id="3" name="Slide Number Placeholder 2"/>
          <p:cNvSpPr>
            <a:spLocks noGrp="1"/>
          </p:cNvSpPr>
          <p:nvPr>
            <p:ph type="sldNum" sz="quarter" idx="12"/>
          </p:nvPr>
        </p:nvSpPr>
        <p:spPr/>
        <p:txBody>
          <a:bodyPr/>
          <a:lstStyle/>
          <a:p>
            <a:fld id="{3C983F5E-EE40-40FC-AE07-12ED784E9C82}" type="slidenum">
              <a:rPr lang="en-US" smtClean="0"/>
              <a:t>13</a:t>
            </a:fld>
            <a:endParaRPr lang="en-US"/>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1450" y="2264093"/>
            <a:ext cx="6552578" cy="3236980"/>
          </a:xfrm>
          <a:prstGeom prst="rect">
            <a:avLst/>
          </a:prstGeom>
          <a:noFill/>
          <a:ln>
            <a:noFill/>
          </a:ln>
        </p:spPr>
      </p:pic>
      <p:pic>
        <p:nvPicPr>
          <p:cNvPr id="10" name="Picture 9"/>
          <p:cNvPicPr>
            <a:picLocks noChangeAspect="1"/>
          </p:cNvPicPr>
          <p:nvPr/>
        </p:nvPicPr>
        <p:blipFill>
          <a:blip r:embed="rId3"/>
          <a:stretch>
            <a:fillRect/>
          </a:stretch>
        </p:blipFill>
        <p:spPr>
          <a:xfrm>
            <a:off x="228600" y="4917290"/>
            <a:ext cx="2854846" cy="338120"/>
          </a:xfrm>
          <a:prstGeom prst="rect">
            <a:avLst/>
          </a:prstGeom>
        </p:spPr>
      </p:pic>
      <p:sp>
        <p:nvSpPr>
          <p:cNvPr id="7" name="Title 1"/>
          <p:cNvSpPr txBox="1">
            <a:spLocks/>
          </p:cNvSpPr>
          <p:nvPr/>
        </p:nvSpPr>
        <p:spPr>
          <a:xfrm>
            <a:off x="1885950" y="857250"/>
            <a:ext cx="6400800" cy="857250"/>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700" b="1" dirty="0">
                <a:solidFill>
                  <a:srgbClr val="0070C0"/>
                </a:solidFill>
                <a:cs typeface="Arial" charset="0"/>
              </a:rPr>
              <a:t>POWER SSE – GIS Web Application Enhancements</a:t>
            </a:r>
            <a:endParaRPr lang="en-US" sz="2700" dirty="0"/>
          </a:p>
        </p:txBody>
      </p:sp>
    </p:spTree>
    <p:extLst>
      <p:ext uri="{BB962C8B-B14F-4D97-AF65-F5344CB8AC3E}">
        <p14:creationId xmlns:p14="http://schemas.microsoft.com/office/powerpoint/2010/main" val="422360736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33303" y="0"/>
            <a:ext cx="6041572" cy="966651"/>
          </a:xfrm>
        </p:spPr>
        <p:txBody>
          <a:bodyPr>
            <a:normAutofit/>
          </a:bodyPr>
          <a:lstStyle/>
          <a:p>
            <a:pPr algn="ctr"/>
            <a:r>
              <a:rPr lang="en-US" b="1" dirty="0" smtClean="0"/>
              <a:t>Contact Us</a:t>
            </a:r>
            <a:endParaRPr lang="en-US" b="1" dirty="0"/>
          </a:p>
        </p:txBody>
      </p:sp>
      <p:sp>
        <p:nvSpPr>
          <p:cNvPr id="3" name="Content Placeholder 2"/>
          <p:cNvSpPr>
            <a:spLocks noGrp="1"/>
          </p:cNvSpPr>
          <p:nvPr>
            <p:ph idx="1"/>
          </p:nvPr>
        </p:nvSpPr>
        <p:spPr/>
        <p:txBody>
          <a:bodyPr>
            <a:normAutofit fontScale="92500" lnSpcReduction="10000"/>
          </a:bodyPr>
          <a:lstStyle/>
          <a:p>
            <a:pPr marL="0" indent="0">
              <a:spcBef>
                <a:spcPts val="0"/>
              </a:spcBef>
              <a:spcAft>
                <a:spcPts val="1800"/>
              </a:spcAft>
              <a:buNone/>
            </a:pPr>
            <a:r>
              <a:rPr lang="en-US" sz="3000" b="1" dirty="0"/>
              <a:t>NASA Atmospheric Science Data Center (ASDC)</a:t>
            </a:r>
            <a:r>
              <a:rPr lang="en-US" sz="3000" b="1" i="1" dirty="0"/>
              <a:t/>
            </a:r>
            <a:br>
              <a:rPr lang="en-US" sz="3000" b="1" i="1" dirty="0"/>
            </a:br>
            <a:endParaRPr lang="en-US" sz="3000" b="1" i="1" dirty="0" smtClean="0"/>
          </a:p>
          <a:p>
            <a:pPr marL="0" indent="0">
              <a:spcBef>
                <a:spcPts val="0"/>
              </a:spcBef>
              <a:spcAft>
                <a:spcPts val="1800"/>
              </a:spcAft>
              <a:buNone/>
            </a:pPr>
            <a:r>
              <a:rPr lang="en-US" b="1" dirty="0" smtClean="0"/>
              <a:t>Brian </a:t>
            </a:r>
            <a:r>
              <a:rPr lang="en-US" b="1" dirty="0"/>
              <a:t>Tisdale</a:t>
            </a:r>
            <a:r>
              <a:rPr lang="en-US" dirty="0"/>
              <a:t>, Booz Allen Hamilton (BAH), </a:t>
            </a:r>
            <a:r>
              <a:rPr lang="en-US" dirty="0">
                <a:hlinkClick r:id="rId2"/>
              </a:rPr>
              <a:t>brian.e.tisdale@nasa.gov</a:t>
            </a:r>
            <a:r>
              <a:rPr lang="en-US" dirty="0"/>
              <a:t/>
            </a:r>
            <a:br>
              <a:rPr lang="en-US" dirty="0"/>
            </a:br>
            <a:endParaRPr lang="en-US" dirty="0" smtClean="0"/>
          </a:p>
          <a:p>
            <a:pPr marL="0" indent="0">
              <a:spcBef>
                <a:spcPts val="0"/>
              </a:spcBef>
              <a:spcAft>
                <a:spcPts val="1800"/>
              </a:spcAft>
              <a:buNone/>
            </a:pPr>
            <a:r>
              <a:rPr lang="en-US" b="1" dirty="0" smtClean="0"/>
              <a:t>Tiffany </a:t>
            </a:r>
            <a:r>
              <a:rPr lang="en-US" b="1" dirty="0"/>
              <a:t>Matthews</a:t>
            </a:r>
            <a:r>
              <a:rPr lang="en-US" dirty="0"/>
              <a:t>, Science Systems and Applications </a:t>
            </a:r>
            <a:r>
              <a:rPr lang="en-US" dirty="0" err="1"/>
              <a:t>Inc</a:t>
            </a:r>
            <a:r>
              <a:rPr lang="en-US" dirty="0"/>
              <a:t>, </a:t>
            </a:r>
            <a:r>
              <a:rPr lang="en-US" dirty="0">
                <a:hlinkClick r:id="rId3"/>
              </a:rPr>
              <a:t>tiffany.j.matthews@nasa.gov</a:t>
            </a:r>
            <a:r>
              <a:rPr lang="en-US" dirty="0"/>
              <a:t/>
            </a:r>
            <a:br>
              <a:rPr lang="en-US" dirty="0"/>
            </a:br>
            <a:endParaRPr lang="en-US" dirty="0" smtClean="0"/>
          </a:p>
          <a:p>
            <a:pPr marL="0" indent="0">
              <a:spcBef>
                <a:spcPts val="0"/>
              </a:spcBef>
              <a:spcAft>
                <a:spcPts val="1800"/>
              </a:spcAft>
              <a:buNone/>
            </a:pPr>
            <a:r>
              <a:rPr lang="en-US" b="1" dirty="0" smtClean="0"/>
              <a:t>Matthew </a:t>
            </a:r>
            <a:r>
              <a:rPr lang="en-US" b="1" dirty="0"/>
              <a:t>Tisdale</a:t>
            </a:r>
            <a:r>
              <a:rPr lang="en-US" dirty="0"/>
              <a:t>, Booz Allen Hamilton (BAH), </a:t>
            </a:r>
            <a:r>
              <a:rPr lang="en-US" dirty="0">
                <a:hlinkClick r:id="rId4"/>
              </a:rPr>
              <a:t>matthew.s.tisdale@nasa.gov</a:t>
            </a:r>
            <a:endParaRPr lang="en-US" dirty="0"/>
          </a:p>
        </p:txBody>
      </p:sp>
    </p:spTree>
    <p:extLst>
      <p:ext uri="{BB962C8B-B14F-4D97-AF65-F5344CB8AC3E}">
        <p14:creationId xmlns:p14="http://schemas.microsoft.com/office/powerpoint/2010/main" val="126842294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2085</TotalTime>
  <Words>1198</Words>
  <Application>Microsoft Office PowerPoint</Application>
  <PresentationFormat>Letter Paper (8.5x11 in)</PresentationFormat>
  <Paragraphs>189</Paragraphs>
  <Slides>14</Slides>
  <Notes>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14</vt:i4>
      </vt:variant>
    </vt:vector>
  </HeadingPairs>
  <TitlesOfParts>
    <vt:vector size="22" baseType="lpstr">
      <vt:lpstr>ＭＳ Ｐゴシック</vt:lpstr>
      <vt:lpstr>ＭＳ Ｐゴシック</vt:lpstr>
      <vt:lpstr>宋体</vt:lpstr>
      <vt:lpstr>Arial</vt:lpstr>
      <vt:lpstr>Calibri</vt:lpstr>
      <vt:lpstr>Calibri Light</vt:lpstr>
      <vt:lpstr>Times New Roman</vt:lpstr>
      <vt:lpstr>Office Theme</vt:lpstr>
      <vt:lpstr>  Geospatial Data Abstraction Library (GDAL) Enhancement for ESDIS (GEE) Increasing Accessibility and Interoperability  of NASA Data Products with GIS Tools  NASA Atmospheric Science Data Center (ASDC) Brian Tisdale, Booz Allen Hamilton (BAH), brian.e.tisdale@nasa.gov Tiffany Matthews, Science Systems and Applications Inc, tiffany.j.matthews@nasa.gov Matthew Tisdale, Booz Allen Hamilton (BAH), matthew.s.tisdale@nasa.gov</vt:lpstr>
      <vt:lpstr>Improving the Accessibility and Use of NASA Earth Science Data in Geospatial Applications</vt:lpstr>
      <vt:lpstr>Approach</vt:lpstr>
      <vt:lpstr>What is GDAL?</vt:lpstr>
      <vt:lpstr>PowerPoint Presentation</vt:lpstr>
      <vt:lpstr>Plug-in Development</vt:lpstr>
      <vt:lpstr>Results</vt:lpstr>
      <vt:lpstr>Results</vt:lpstr>
      <vt:lpstr>Next Steps</vt:lpstr>
      <vt:lpstr>PowerPoint Presentation</vt:lpstr>
      <vt:lpstr>PowerPoint Presentation</vt:lpstr>
      <vt:lpstr>PowerPoint Presentation</vt:lpstr>
      <vt:lpstr>PowerPoint Presentation</vt:lpstr>
      <vt:lpstr>Contact Us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Min Sun</dc:creator>
  <cp:lastModifiedBy>Brian</cp:lastModifiedBy>
  <cp:revision>167</cp:revision>
  <dcterms:created xsi:type="dcterms:W3CDTF">2014-10-03T04:03:28Z</dcterms:created>
  <dcterms:modified xsi:type="dcterms:W3CDTF">2015-07-14T22:33:14Z</dcterms:modified>
</cp:coreProperties>
</file>