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s/slide14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5" r:id="rId1"/>
  </p:sldMasterIdLst>
  <p:notesMasterIdLst>
    <p:notesMasterId r:id="rId22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2" r:id="rId18"/>
    <p:sldId id="330" r:id="rId19"/>
    <p:sldId id="331" r:id="rId20"/>
    <p:sldId id="312" r:id="rId2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<p14:section name="Default Section" id="{796F02D2-9378-854C-A7C5-3D7EA4FA9CB3}">
          <p14:sldIdLst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2"/>
            <p14:sldId id="330"/>
            <p14:sldId id="331"/>
            <p14:sldId id="312"/>
          </p14:sldIdLst>
        </p14:section>
      </p14:sectionLst>
    </p:ex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4495E"/>
    <a:srgbClr val="264C92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2199" autoAdjust="0"/>
    <p:restoredTop sz="88448" autoAdjust="0"/>
  </p:normalViewPr>
  <p:slideViewPr>
    <p:cSldViewPr snapToGrid="0" snapToObjects="1">
      <p:cViewPr varScale="1">
        <p:scale>
          <a:sx n="137" d="100"/>
          <a:sy n="137" d="100"/>
        </p:scale>
        <p:origin x="-12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49973"/>
            <a:ext cx="2971598" cy="455986"/>
          </a:xfrm>
          <a:prstGeom prst="rect">
            <a:avLst/>
          </a:prstGeom>
        </p:spPr>
        <p:txBody>
          <a:bodyPr/>
          <a:lstStyle/>
          <a:p>
            <a:fld id="{199AFF83-E7C7-45C2-A1B8-C2E047EB4FC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59126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7755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41148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0066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3884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HDF Workshop @ 2015 ESIP Summer Meeting</a:t>
            </a:r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43858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399"/>
            <a:ext cx="762000" cy="26181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1053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7434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49" y="6356350"/>
            <a:ext cx="341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HDF Workshop @ 2015 ESIP Summer Meeting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49937" y="6629221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600" baseline="0" dirty="0" smtClean="0">
                <a:solidFill>
                  <a:schemeClr val="tx1"/>
                </a:solidFill>
              </a:rPr>
              <a:t>SESIP_0715_AJ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  <p:sldLayoutId id="2147483663" r:id="rId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HDF Product Designer</a:t>
            </a:r>
            <a:endParaRPr lang="en-US" dirty="0"/>
          </a:p>
        </p:txBody>
      </p:sp>
      <p:sp>
        <p:nvSpPr>
          <p:cNvPr id="5" name="Subtitle 5"/>
          <p:cNvSpPr txBox="1">
            <a:spLocks/>
          </p:cNvSpPr>
          <p:nvPr/>
        </p:nvSpPr>
        <p:spPr bwMode="auto">
          <a:xfrm>
            <a:off x="685800" y="3886200"/>
            <a:ext cx="7706349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+mj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2800" kern="0" dirty="0">
                <a:solidFill>
                  <a:schemeClr val="bg1"/>
                </a:solidFill>
              </a:rPr>
              <a:t>Aleksandar Jelenak, </a:t>
            </a:r>
            <a:r>
              <a:rPr lang="en-US" sz="2800" kern="0" dirty="0" smtClean="0">
                <a:solidFill>
                  <a:schemeClr val="bg1"/>
                </a:solidFill>
              </a:rPr>
              <a:t>H. Joe </a:t>
            </a:r>
            <a:r>
              <a:rPr lang="en-US" sz="2800" kern="0" dirty="0">
                <a:solidFill>
                  <a:schemeClr val="bg1"/>
                </a:solidFill>
              </a:rPr>
              <a:t>Lee, </a:t>
            </a:r>
            <a:r>
              <a:rPr lang="en-US" sz="2800" kern="0" dirty="0" smtClean="0">
                <a:solidFill>
                  <a:schemeClr val="bg1"/>
                </a:solidFill>
              </a:rPr>
              <a:t>Ted </a:t>
            </a:r>
            <a:r>
              <a:rPr lang="en-US" sz="2800" kern="0" dirty="0" err="1">
                <a:solidFill>
                  <a:schemeClr val="bg1"/>
                </a:solidFill>
              </a:rPr>
              <a:t>Habermann</a:t>
            </a:r>
            <a:endParaRPr lang="en-US" sz="2800" kern="0" dirty="0">
              <a:solidFill>
                <a:schemeClr val="bg1"/>
              </a:solidFill>
            </a:endParaRPr>
          </a:p>
          <a:p>
            <a:r>
              <a:rPr lang="en-US" sz="2800" kern="0" dirty="0" err="1">
                <a:solidFill>
                  <a:schemeClr val="bg1"/>
                </a:solidFill>
              </a:rPr>
              <a:t>Gerd</a:t>
            </a:r>
            <a:r>
              <a:rPr lang="en-US" sz="2800" kern="0" dirty="0">
                <a:solidFill>
                  <a:schemeClr val="bg1"/>
                </a:solidFill>
              </a:rPr>
              <a:t> Heber, John </a:t>
            </a:r>
            <a:r>
              <a:rPr lang="en-US" sz="2800" kern="0" dirty="0" err="1">
                <a:solidFill>
                  <a:schemeClr val="bg1"/>
                </a:solidFill>
              </a:rPr>
              <a:t>Readey</a:t>
            </a:r>
            <a:r>
              <a:rPr lang="en-US" sz="2800" kern="0" dirty="0">
                <a:solidFill>
                  <a:schemeClr val="bg1"/>
                </a:solidFill>
              </a:rPr>
              <a:t>, Joel </a:t>
            </a:r>
            <a:r>
              <a:rPr lang="en-US" sz="2800" kern="0" dirty="0" err="1" smtClean="0">
                <a:solidFill>
                  <a:schemeClr val="bg1"/>
                </a:solidFill>
              </a:rPr>
              <a:t>Plutchak</a:t>
            </a:r>
            <a:endParaRPr lang="en-US" sz="2800" kern="0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The HDF Group</a:t>
            </a:r>
            <a:endParaRPr lang="en-US" sz="2800" b="1" kern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5030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Producer’s Conundrum</a:t>
            </a:r>
            <a:endParaRPr lang="en-US" dirty="0"/>
          </a:p>
        </p:txBody>
      </p:sp>
      <p:sp>
        <p:nvSpPr>
          <p:cNvPr id="5" name="Connector 4"/>
          <p:cNvSpPr>
            <a:spLocks/>
          </p:cNvSpPr>
          <p:nvPr/>
        </p:nvSpPr>
        <p:spPr bwMode="auto">
          <a:xfrm>
            <a:off x="1778000" y="1238250"/>
            <a:ext cx="3270250" cy="3238500"/>
          </a:xfrm>
          <a:prstGeom prst="flowChartConnector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Connector 5"/>
          <p:cNvSpPr>
            <a:spLocks/>
          </p:cNvSpPr>
          <p:nvPr/>
        </p:nvSpPr>
        <p:spPr bwMode="auto">
          <a:xfrm>
            <a:off x="4105275" y="1231900"/>
            <a:ext cx="3270250" cy="3238500"/>
          </a:xfrm>
          <a:prstGeom prst="flowChartConnector">
            <a:avLst/>
          </a:prstGeom>
          <a:solidFill>
            <a:schemeClr val="accent6">
              <a:lumMod val="20000"/>
              <a:lumOff val="80000"/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Connector 6"/>
          <p:cNvSpPr>
            <a:spLocks/>
          </p:cNvSpPr>
          <p:nvPr/>
        </p:nvSpPr>
        <p:spPr bwMode="auto">
          <a:xfrm>
            <a:off x="3025775" y="2882900"/>
            <a:ext cx="3270250" cy="3238500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1375" y="1666875"/>
            <a:ext cx="1584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HDF Features</a:t>
            </a:r>
            <a:endParaRPr lang="en-US" sz="2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0650" y="1571625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Interoperability</a:t>
            </a:r>
            <a:endParaRPr lang="en-US" sz="2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38525" y="4377068"/>
            <a:ext cx="2440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Project Requirements</a:t>
            </a:r>
            <a:endParaRPr lang="en-US" sz="2000" dirty="0">
              <a:latin typeface="+mn-lt"/>
            </a:endParaRPr>
          </a:p>
        </p:txBody>
      </p:sp>
      <p:sp>
        <p:nvSpPr>
          <p:cNvPr id="11" name="5-Point Star 10"/>
          <p:cNvSpPr/>
          <p:nvPr/>
        </p:nvSpPr>
        <p:spPr bwMode="auto">
          <a:xfrm>
            <a:off x="4255770" y="2969895"/>
            <a:ext cx="665480" cy="667512"/>
          </a:xfrm>
          <a:prstGeom prst="star5">
            <a:avLst/>
          </a:prstGeom>
          <a:solidFill>
            <a:srgbClr val="FFF56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29000" y="2590800"/>
            <a:ext cx="2518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HDF Product Designer</a:t>
            </a:r>
            <a:endParaRPr lang="en-US" sz="2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6749" y="1952625"/>
            <a:ext cx="1571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err="1" smtClean="0">
                <a:latin typeface="+mn-lt"/>
              </a:rPr>
              <a:t>Datatypes</a:t>
            </a:r>
            <a:endParaRPr lang="en-US" sz="1200" dirty="0" smtClean="0">
              <a:latin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Groups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Attributes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Dimension scales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Compression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Chunking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Scale/offset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Etc.</a:t>
            </a:r>
            <a:endParaRPr lang="en-US" sz="12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30065" y="1851025"/>
            <a:ext cx="1666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Conventions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Metadata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Software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err="1" smtClean="0">
                <a:latin typeface="+mn-lt"/>
              </a:rPr>
              <a:t>netCDF</a:t>
            </a:r>
            <a:endParaRPr lang="en-US" sz="1200" dirty="0" smtClean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6149" y="4662818"/>
            <a:ext cx="2498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>
                <a:latin typeface="+mn-lt"/>
              </a:rPr>
              <a:t>S</a:t>
            </a:r>
            <a:r>
              <a:rPr lang="en-US" sz="1200" dirty="0" smtClean="0">
                <a:latin typeface="+mn-lt"/>
              </a:rPr>
              <a:t>cience objectives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Data processing, discovery &amp; distribution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Data documentation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latin typeface="+mn-lt"/>
              </a:rPr>
              <a:t>User engagement, preparedness, feedback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7279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Brief History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Original idea from Jeffrey Lee, who developed </a:t>
            </a:r>
            <a:r>
              <a:rPr lang="en-US" i="1" dirty="0" smtClean="0"/>
              <a:t>HDF5 Earth Science Builder/Creator</a:t>
            </a:r>
            <a:r>
              <a:rPr lang="en-US" dirty="0" smtClean="0"/>
              <a:t> toolset for the ICESat-2 mission</a:t>
            </a:r>
          </a:p>
          <a:p>
            <a:r>
              <a:rPr lang="en-US" dirty="0" smtClean="0"/>
              <a:t>A similar tool was independently developed for the SMAP mission</a:t>
            </a:r>
          </a:p>
          <a:p>
            <a:r>
              <a:rPr lang="en-US" dirty="0" smtClean="0"/>
              <a:t>The HDF Group was asked to generalize the concept</a:t>
            </a:r>
          </a:p>
          <a:p>
            <a:r>
              <a:rPr lang="en-US" dirty="0" smtClean="0"/>
              <a:t>The outcome: </a:t>
            </a:r>
            <a:r>
              <a:rPr lang="en-US" i="1" dirty="0" smtClean="0"/>
              <a:t>HDF Product Designer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0589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Goals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Facilitate creation of interoperable and standards-compliant data products in HDF5 as early as possible in the project development </a:t>
            </a:r>
            <a:r>
              <a:rPr lang="en-US" dirty="0" smtClean="0"/>
              <a:t>process</a:t>
            </a:r>
            <a:endParaRPr lang="en-US" dirty="0"/>
          </a:p>
          <a:p>
            <a:r>
              <a:rPr lang="en-US" dirty="0"/>
              <a:t>Support multiple computing platforms without requiring the full software stack of development tools and </a:t>
            </a:r>
            <a:r>
              <a:rPr lang="en-US" dirty="0" smtClean="0"/>
              <a:t>libraries</a:t>
            </a:r>
            <a:endParaRPr lang="en-US" dirty="0"/>
          </a:p>
          <a:p>
            <a:r>
              <a:rPr lang="en-US" dirty="0"/>
              <a:t>Easy and intuitive editing (create, update, move, copy, delete) of HDF5 </a:t>
            </a:r>
            <a:r>
              <a:rPr lang="en-US" dirty="0" smtClean="0"/>
              <a:t>objects</a:t>
            </a:r>
            <a:endParaRPr lang="en-US" dirty="0"/>
          </a:p>
          <a:p>
            <a:r>
              <a:rPr lang="en-US" dirty="0"/>
              <a:t>Collaborative approach to product design (</a:t>
            </a:r>
            <a:r>
              <a:rPr lang="en-US" dirty="0" smtClean="0"/>
              <a:t>project, team, organization)</a:t>
            </a:r>
            <a:endParaRPr lang="en-US" dirty="0"/>
          </a:p>
          <a:p>
            <a:r>
              <a:rPr lang="en-US" dirty="0"/>
              <a:t>Incorporation of best practices and standards from targeted data user </a:t>
            </a:r>
            <a:r>
              <a:rPr lang="en-US" dirty="0" smtClean="0"/>
              <a:t>communities</a:t>
            </a:r>
            <a:endParaRPr lang="en-US" dirty="0"/>
          </a:p>
          <a:p>
            <a:r>
              <a:rPr lang="en-US" dirty="0"/>
              <a:t>Integration of </a:t>
            </a:r>
            <a:r>
              <a:rPr lang="en-US" dirty="0" smtClean="0"/>
              <a:t>compliance </a:t>
            </a:r>
            <a:r>
              <a:rPr lang="en-US" dirty="0"/>
              <a:t>and interoperability tests into the design </a:t>
            </a:r>
            <a:r>
              <a:rPr lang="en-US" dirty="0" smtClean="0"/>
              <a:t>workflow</a:t>
            </a:r>
            <a:endParaRPr lang="en-US" dirty="0"/>
          </a:p>
          <a:p>
            <a:r>
              <a:rPr lang="en-US" dirty="0"/>
              <a:t>Content import from existing </a:t>
            </a:r>
            <a:r>
              <a:rPr lang="en-US" dirty="0" smtClean="0"/>
              <a:t>files</a:t>
            </a:r>
            <a:endParaRPr lang="en-US" dirty="0"/>
          </a:p>
          <a:p>
            <a:r>
              <a:rPr lang="en-US" dirty="0" smtClean="0"/>
              <a:t>Content export as </a:t>
            </a:r>
            <a:r>
              <a:rPr lang="en-US" dirty="0"/>
              <a:t>HDF5 files, HDF5/JSON, or as source code in several programming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586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6865865" y="2538865"/>
            <a:ext cx="1288681" cy="1295131"/>
          </a:xfrm>
          <a:prstGeom prst="can">
            <a:avLst>
              <a:gd name="adj" fmla="val 1697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Data </a:t>
            </a:r>
            <a:r>
              <a:rPr lang="en-US" sz="2000" dirty="0" smtClean="0">
                <a:solidFill>
                  <a:schemeClr val="tx1"/>
                </a:solidFill>
              </a:rPr>
              <a:t>Store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38668" y="2689890"/>
            <a:ext cx="1386419" cy="98425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Desktop Client</a:t>
            </a:r>
          </a:p>
        </p:txBody>
      </p:sp>
      <p:sp>
        <p:nvSpPr>
          <p:cNvPr id="7" name="Folded Corner 6"/>
          <p:cNvSpPr/>
          <p:nvPr/>
        </p:nvSpPr>
        <p:spPr>
          <a:xfrm>
            <a:off x="451031" y="4711709"/>
            <a:ext cx="814070" cy="8455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HDF5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JSON</a:t>
            </a:r>
          </a:p>
        </p:txBody>
      </p:sp>
      <p:sp>
        <p:nvSpPr>
          <p:cNvPr id="8" name="Folded Corner 7"/>
          <p:cNvSpPr/>
          <p:nvPr/>
        </p:nvSpPr>
        <p:spPr>
          <a:xfrm>
            <a:off x="4167913" y="5536921"/>
            <a:ext cx="1054684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Fortran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38462" y="2659663"/>
            <a:ext cx="729632" cy="973657"/>
            <a:chOff x="3840695" y="1028774"/>
            <a:chExt cx="989708" cy="1320716"/>
          </a:xfrm>
        </p:grpSpPr>
        <p:pic>
          <p:nvPicPr>
            <p:cNvPr id="10" name="Picture 9" descr="73329588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3840695" y="1028774"/>
              <a:ext cx="537555" cy="1320716"/>
            </a:xfrm>
            <a:prstGeom prst="rect">
              <a:avLst/>
            </a:prstGeom>
          </p:spPr>
        </p:pic>
        <p:pic>
          <p:nvPicPr>
            <p:cNvPr id="11" name="Picture 10" descr="56347437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4278351" y="1090056"/>
              <a:ext cx="552052" cy="1259434"/>
            </a:xfrm>
            <a:prstGeom prst="rect">
              <a:avLst/>
            </a:prstGeom>
          </p:spPr>
        </p:pic>
      </p:grpSp>
      <p:cxnSp>
        <p:nvCxnSpPr>
          <p:cNvPr id="12" name="Straight Arrow Connector 11"/>
          <p:cNvCxnSpPr>
            <a:stCxn id="16" idx="3"/>
          </p:cNvCxnSpPr>
          <p:nvPr/>
        </p:nvCxnSpPr>
        <p:spPr>
          <a:xfrm>
            <a:off x="1268094" y="3169081"/>
            <a:ext cx="588188" cy="163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olded Corner 12"/>
          <p:cNvSpPr/>
          <p:nvPr/>
        </p:nvSpPr>
        <p:spPr>
          <a:xfrm>
            <a:off x="5301218" y="5522188"/>
            <a:ext cx="926696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IDL</a:t>
            </a:r>
          </a:p>
        </p:txBody>
      </p:sp>
      <p:sp>
        <p:nvSpPr>
          <p:cNvPr id="14" name="Folded Corner 13"/>
          <p:cNvSpPr/>
          <p:nvPr/>
        </p:nvSpPr>
        <p:spPr>
          <a:xfrm>
            <a:off x="6306537" y="5520236"/>
            <a:ext cx="1125051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MATLAB</a:t>
            </a:r>
          </a:p>
        </p:txBody>
      </p:sp>
      <p:sp>
        <p:nvSpPr>
          <p:cNvPr id="15" name="Folded Corner 14"/>
          <p:cNvSpPr/>
          <p:nvPr/>
        </p:nvSpPr>
        <p:spPr>
          <a:xfrm>
            <a:off x="7510207" y="5522188"/>
            <a:ext cx="1019854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Python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40132" y="2558049"/>
            <a:ext cx="1386419" cy="12567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RESTful</a:t>
            </a:r>
            <a:r>
              <a:rPr lang="en-US" sz="2000" dirty="0" smtClean="0">
                <a:solidFill>
                  <a:schemeClr val="tx1"/>
                </a:solidFill>
              </a:rPr>
              <a:t> Server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Up-Down Arrow 16"/>
          <p:cNvSpPr/>
          <p:nvPr/>
        </p:nvSpPr>
        <p:spPr>
          <a:xfrm rot="5400000">
            <a:off x="3412819" y="2645804"/>
            <a:ext cx="632197" cy="1072423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Elbow Connector 17"/>
          <p:cNvCxnSpPr>
            <a:stCxn id="10" idx="3"/>
            <a:endCxn id="12" idx="0"/>
          </p:cNvCxnSpPr>
          <p:nvPr/>
        </p:nvCxnSpPr>
        <p:spPr>
          <a:xfrm rot="5400000">
            <a:off x="3745280" y="946782"/>
            <a:ext cx="877713" cy="6652140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2" idx="3"/>
            <a:endCxn id="13" idx="0"/>
          </p:cNvCxnSpPr>
          <p:nvPr/>
        </p:nvCxnSpPr>
        <p:spPr>
          <a:xfrm>
            <a:off x="1265101" y="5134459"/>
            <a:ext cx="3430154" cy="402462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1268094" y="5134459"/>
            <a:ext cx="4496474" cy="38772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2" idx="3"/>
            <a:endCxn id="19" idx="0"/>
          </p:cNvCxnSpPr>
          <p:nvPr/>
        </p:nvCxnSpPr>
        <p:spPr>
          <a:xfrm>
            <a:off x="1265101" y="5134459"/>
            <a:ext cx="5603962" cy="385777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2" idx="3"/>
            <a:endCxn id="20" idx="0"/>
          </p:cNvCxnSpPr>
          <p:nvPr/>
        </p:nvCxnSpPr>
        <p:spPr>
          <a:xfrm>
            <a:off x="1265101" y="5134459"/>
            <a:ext cx="6755033" cy="387729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430040" y="4602586"/>
            <a:ext cx="7261524" cy="1762363"/>
          </a:xfrm>
          <a:prstGeom prst="round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olded Corner 23"/>
          <p:cNvSpPr/>
          <p:nvPr/>
        </p:nvSpPr>
        <p:spPr>
          <a:xfrm>
            <a:off x="2787542" y="5534934"/>
            <a:ext cx="1301750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CSV 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(Excel)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25" name="Elbow Connector 24"/>
          <p:cNvCxnSpPr>
            <a:stCxn id="12" idx="3"/>
            <a:endCxn id="30" idx="0"/>
          </p:cNvCxnSpPr>
          <p:nvPr/>
        </p:nvCxnSpPr>
        <p:spPr>
          <a:xfrm>
            <a:off x="1265101" y="5134459"/>
            <a:ext cx="2173316" cy="400475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2" idx="3"/>
          </p:cNvCxnSpPr>
          <p:nvPr/>
        </p:nvCxnSpPr>
        <p:spPr>
          <a:xfrm>
            <a:off x="1265101" y="5134459"/>
            <a:ext cx="886534" cy="400475"/>
          </a:xfrm>
          <a:prstGeom prst="bentConnector2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olded Corner 26"/>
          <p:cNvSpPr/>
          <p:nvPr/>
        </p:nvSpPr>
        <p:spPr>
          <a:xfrm>
            <a:off x="454025" y="1080848"/>
            <a:ext cx="1301750" cy="66180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HDF5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JSON</a:t>
            </a:r>
          </a:p>
        </p:txBody>
      </p:sp>
      <p:sp>
        <p:nvSpPr>
          <p:cNvPr id="28" name="Folded Corner 27"/>
          <p:cNvSpPr/>
          <p:nvPr/>
        </p:nvSpPr>
        <p:spPr>
          <a:xfrm>
            <a:off x="1883965" y="1080848"/>
            <a:ext cx="1301750" cy="66180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HDF4 MAP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XML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9" name="Folded Corner 28"/>
          <p:cNvSpPr/>
          <p:nvPr/>
        </p:nvSpPr>
        <p:spPr>
          <a:xfrm>
            <a:off x="3313905" y="1080848"/>
            <a:ext cx="1301750" cy="66180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NcML</a:t>
            </a:r>
          </a:p>
        </p:txBody>
      </p:sp>
      <p:cxnSp>
        <p:nvCxnSpPr>
          <p:cNvPr id="30" name="Elbow Connector 29"/>
          <p:cNvCxnSpPr>
            <a:stCxn id="35" idx="2"/>
            <a:endCxn id="11" idx="0"/>
          </p:cNvCxnSpPr>
          <p:nvPr/>
        </p:nvCxnSpPr>
        <p:spPr>
          <a:xfrm rot="5400000">
            <a:off x="2774710" y="1499820"/>
            <a:ext cx="947238" cy="1432902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34" idx="2"/>
            <a:endCxn id="11" idx="0"/>
          </p:cNvCxnSpPr>
          <p:nvPr/>
        </p:nvCxnSpPr>
        <p:spPr>
          <a:xfrm rot="5400000">
            <a:off x="2059740" y="2214790"/>
            <a:ext cx="947238" cy="2962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33" idx="2"/>
            <a:endCxn id="11" idx="0"/>
          </p:cNvCxnSpPr>
          <p:nvPr/>
        </p:nvCxnSpPr>
        <p:spPr>
          <a:xfrm rot="16200000" flipH="1">
            <a:off x="1344770" y="1502782"/>
            <a:ext cx="947238" cy="1426978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loud 32"/>
          <p:cNvSpPr/>
          <p:nvPr/>
        </p:nvSpPr>
        <p:spPr>
          <a:xfrm>
            <a:off x="6787390" y="1159307"/>
            <a:ext cx="1445630" cy="95993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HDF5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Server</a:t>
            </a:r>
          </a:p>
        </p:txBody>
      </p:sp>
      <p:cxnSp>
        <p:nvCxnSpPr>
          <p:cNvPr id="34" name="Elbow Connector 33"/>
          <p:cNvCxnSpPr>
            <a:stCxn id="21" idx="3"/>
          </p:cNvCxnSpPr>
          <p:nvPr/>
        </p:nvCxnSpPr>
        <p:spPr>
          <a:xfrm flipV="1">
            <a:off x="5626551" y="1639275"/>
            <a:ext cx="1165323" cy="1547155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1" idx="3"/>
            <a:endCxn id="10" idx="2"/>
          </p:cNvCxnSpPr>
          <p:nvPr/>
        </p:nvCxnSpPr>
        <p:spPr>
          <a:xfrm>
            <a:off x="5626551" y="3186430"/>
            <a:ext cx="1239314" cy="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endCxn id="12" idx="0"/>
          </p:cNvCxnSpPr>
          <p:nvPr/>
        </p:nvCxnSpPr>
        <p:spPr>
          <a:xfrm flipH="1">
            <a:off x="858066" y="1639275"/>
            <a:ext cx="7373749" cy="3072434"/>
          </a:xfrm>
          <a:prstGeom prst="bentConnector4">
            <a:avLst>
              <a:gd name="adj1" fmla="val -3100"/>
              <a:gd name="adj2" fmla="val 85765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olded Corner 36"/>
          <p:cNvSpPr/>
          <p:nvPr/>
        </p:nvSpPr>
        <p:spPr>
          <a:xfrm>
            <a:off x="1594349" y="5534934"/>
            <a:ext cx="1114572" cy="69141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HDF5 File Template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10434" y="4630193"/>
            <a:ext cx="210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+mn-lt"/>
              </a:rPr>
              <a:t>Flexible Output</a:t>
            </a:r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4976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Stack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57200" y="1166476"/>
            <a:ext cx="8229600" cy="4959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kern="0" dirty="0" smtClean="0"/>
              <a:t>Desktop Client</a:t>
            </a:r>
          </a:p>
          <a:p>
            <a:pPr lvl="1"/>
            <a:r>
              <a:rPr lang="en-US" kern="0" dirty="0" err="1" smtClean="0"/>
              <a:t>WxPython</a:t>
            </a:r>
            <a:endParaRPr lang="en-US" kern="0" dirty="0" smtClean="0"/>
          </a:p>
          <a:p>
            <a:pPr lvl="1"/>
            <a:r>
              <a:rPr lang="en-US" kern="0" dirty="0"/>
              <a:t>CLIPS (C Language Integrated </a:t>
            </a:r>
            <a:r>
              <a:rPr lang="en-US" kern="0" dirty="0" smtClean="0"/>
              <a:t>Production </a:t>
            </a:r>
            <a:r>
              <a:rPr lang="en-US" kern="0" dirty="0"/>
              <a:t>System) expert system</a:t>
            </a:r>
          </a:p>
          <a:p>
            <a:pPr lvl="1"/>
            <a:r>
              <a:rPr lang="en-US" kern="0" dirty="0" err="1" smtClean="0"/>
              <a:t>PyCLIPS</a:t>
            </a:r>
            <a:endParaRPr lang="en-US" kern="0" dirty="0" smtClean="0"/>
          </a:p>
          <a:p>
            <a:r>
              <a:rPr lang="en-US" kern="0" dirty="0" err="1" smtClean="0"/>
              <a:t>RESTful</a:t>
            </a:r>
            <a:r>
              <a:rPr lang="en-US" kern="0" dirty="0" smtClean="0"/>
              <a:t> Server</a:t>
            </a:r>
          </a:p>
          <a:p>
            <a:pPr lvl="1"/>
            <a:r>
              <a:rPr lang="en-US" kern="0" dirty="0" smtClean="0"/>
              <a:t>Python/Tornado</a:t>
            </a:r>
          </a:p>
          <a:p>
            <a:pPr lvl="1"/>
            <a:r>
              <a:rPr lang="en-US" kern="0" dirty="0" smtClean="0"/>
              <a:t>h5py</a:t>
            </a:r>
          </a:p>
          <a:p>
            <a:r>
              <a:rPr lang="en-US" kern="0" dirty="0" smtClean="0"/>
              <a:t>Data Store</a:t>
            </a:r>
          </a:p>
          <a:p>
            <a:pPr lvl="1"/>
            <a:r>
              <a:rPr lang="en-US" kern="0" dirty="0" smtClean="0"/>
              <a:t>PostgreSQL relational database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852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 smtClean="0"/>
              <a:t>Projects</a:t>
            </a:r>
          </a:p>
          <a:p>
            <a:r>
              <a:rPr lang="en-US" dirty="0" smtClean="0"/>
              <a:t>Designs</a:t>
            </a:r>
          </a:p>
          <a:p>
            <a:r>
              <a:rPr lang="en-US" i="1" dirty="0" smtClean="0"/>
              <a:t>CRUD</a:t>
            </a:r>
            <a:r>
              <a:rPr lang="en-US" dirty="0" smtClean="0"/>
              <a:t> operations on HDF5 objects</a:t>
            </a:r>
            <a:endParaRPr lang="en-US" i="1" dirty="0" smtClean="0"/>
          </a:p>
          <a:p>
            <a:r>
              <a:rPr lang="en-US" dirty="0" smtClean="0"/>
              <a:t>Conventions support</a:t>
            </a:r>
          </a:p>
          <a:p>
            <a:r>
              <a:rPr lang="en-US" dirty="0" smtClean="0"/>
              <a:t>Validation services</a:t>
            </a:r>
          </a:p>
          <a:p>
            <a:r>
              <a:rPr lang="en-US" dirty="0" smtClean="0"/>
              <a:t>Collaborative workflow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705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Organizational and collaborative space</a:t>
            </a:r>
          </a:p>
          <a:p>
            <a:r>
              <a:rPr lang="en-US" dirty="0"/>
              <a:t>O</a:t>
            </a:r>
            <a:r>
              <a:rPr lang="en-US" dirty="0" smtClean="0"/>
              <a:t>ne or more users</a:t>
            </a:r>
          </a:p>
          <a:p>
            <a:r>
              <a:rPr lang="en-US" dirty="0"/>
              <a:t>Zero or more </a:t>
            </a:r>
            <a:r>
              <a:rPr lang="en-US" dirty="0" smtClean="0"/>
              <a:t>designs</a:t>
            </a:r>
          </a:p>
          <a:p>
            <a:r>
              <a:rPr lang="en-US" dirty="0" smtClean="0"/>
              <a:t>Every user must belong to at least one project</a:t>
            </a:r>
          </a:p>
          <a:p>
            <a:r>
              <a:rPr lang="en-US" dirty="0" smtClean="0"/>
              <a:t>All members of a project has access to its designs</a:t>
            </a:r>
          </a:p>
          <a:p>
            <a:r>
              <a:rPr lang="en-US" dirty="0"/>
              <a:t>U</a:t>
            </a:r>
            <a:r>
              <a:rPr lang="en-US" dirty="0" smtClean="0"/>
              <a:t>ser project roles:</a:t>
            </a:r>
          </a:p>
          <a:p>
            <a:pPr lvl="1"/>
            <a:r>
              <a:rPr lang="en-US" dirty="0" smtClean="0"/>
              <a:t>Manager (not used yet)</a:t>
            </a:r>
          </a:p>
          <a:p>
            <a:pPr lvl="1"/>
            <a:r>
              <a:rPr lang="en-US" dirty="0" smtClean="0"/>
              <a:t>Designer</a:t>
            </a:r>
          </a:p>
          <a:p>
            <a:pPr lvl="1"/>
            <a:r>
              <a:rPr lang="en-US" dirty="0" smtClean="0"/>
              <a:t>Value Editor (not used yet)</a:t>
            </a:r>
          </a:p>
          <a:p>
            <a:pPr lvl="1"/>
            <a:r>
              <a:rPr lang="en-US" dirty="0" smtClean="0"/>
              <a:t>Viewer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978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Represents content to be stored in one HDF5 file</a:t>
            </a:r>
          </a:p>
          <a:p>
            <a:r>
              <a:rPr lang="en-US" dirty="0" smtClean="0"/>
              <a:t>Not actual HDF5 file</a:t>
            </a:r>
          </a:p>
          <a:p>
            <a:r>
              <a:rPr lang="en-US" dirty="0" smtClean="0"/>
              <a:t>Versioned</a:t>
            </a:r>
          </a:p>
          <a:p>
            <a:pPr lvl="1"/>
            <a:r>
              <a:rPr lang="en-US" dirty="0" smtClean="0"/>
              <a:t>Simple timeline of checkpoints (saved versions)</a:t>
            </a:r>
          </a:p>
          <a:p>
            <a:pPr lvl="1"/>
            <a:r>
              <a:rPr lang="en-US" dirty="0" smtClean="0"/>
              <a:t>Each version must have unique label</a:t>
            </a:r>
          </a:p>
          <a:p>
            <a:pPr lvl="1"/>
            <a:r>
              <a:rPr lang="en-US" dirty="0" smtClean="0"/>
              <a:t>Only the current working version (label: </a:t>
            </a:r>
            <a:r>
              <a:rPr lang="en-US" i="1" dirty="0" smtClean="0"/>
              <a:t>HEAD</a:t>
            </a:r>
            <a:r>
              <a:rPr lang="en-US" dirty="0" smtClean="0"/>
              <a:t>) can be edited</a:t>
            </a:r>
            <a:endParaRPr lang="en-US" dirty="0"/>
          </a:p>
          <a:p>
            <a:r>
              <a:rPr lang="en-US" dirty="0" smtClean="0"/>
              <a:t>Import from: </a:t>
            </a:r>
            <a:r>
              <a:rPr lang="en-US" dirty="0" err="1" smtClean="0"/>
              <a:t>NcML</a:t>
            </a:r>
            <a:r>
              <a:rPr lang="en-US" dirty="0" smtClean="0"/>
              <a:t> (</a:t>
            </a:r>
            <a:r>
              <a:rPr lang="en-US" dirty="0" err="1" smtClean="0"/>
              <a:t>netCDF</a:t>
            </a:r>
            <a:r>
              <a:rPr lang="en-US" dirty="0" smtClean="0"/>
              <a:t> XML), HDF4 file </a:t>
            </a:r>
            <a:r>
              <a:rPr lang="en-US" dirty="0"/>
              <a:t>c</a:t>
            </a:r>
            <a:r>
              <a:rPr lang="en-US" dirty="0" smtClean="0"/>
              <a:t>ontent map (XML), HDF5/JSON</a:t>
            </a:r>
          </a:p>
          <a:p>
            <a:r>
              <a:rPr lang="en-US" dirty="0" smtClean="0"/>
              <a:t>Export as: HDF5 template, HDF5/JSON; source code: Python, MATLAB, IDL, FORTRAN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4311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CRUD Operations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CRUD</a:t>
            </a:r>
            <a:r>
              <a:rPr lang="en-US" dirty="0" smtClean="0"/>
              <a:t> = create, read, update, delete, copy, move</a:t>
            </a:r>
          </a:p>
          <a:p>
            <a:r>
              <a:rPr lang="en-US" dirty="0" smtClean="0"/>
              <a:t>Available on designs and HDF5 objects</a:t>
            </a:r>
          </a:p>
          <a:p>
            <a:r>
              <a:rPr lang="en-US" dirty="0" smtClean="0"/>
              <a:t>Support for HDF5 dimension scales continuously improves</a:t>
            </a:r>
          </a:p>
          <a:p>
            <a:r>
              <a:rPr lang="en-US" dirty="0" smtClean="0"/>
              <a:t>Properties available to edit:</a:t>
            </a:r>
          </a:p>
          <a:p>
            <a:pPr lvl="1"/>
            <a:r>
              <a:rPr lang="en-US" dirty="0" err="1" smtClean="0"/>
              <a:t>Datatype</a:t>
            </a:r>
            <a:endParaRPr lang="en-US" dirty="0" smtClean="0"/>
          </a:p>
          <a:p>
            <a:pPr lvl="1"/>
            <a:r>
              <a:rPr lang="en-US" dirty="0" smtClean="0"/>
              <a:t>Rank, shape, max/unlimited dimension sizes</a:t>
            </a:r>
          </a:p>
          <a:p>
            <a:pPr lvl="1"/>
            <a:r>
              <a:rPr lang="en-US" dirty="0" smtClean="0"/>
              <a:t>Storage (compact, contiguous, chunked)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ill value</a:t>
            </a:r>
          </a:p>
          <a:p>
            <a:pPr lvl="1"/>
            <a:r>
              <a:rPr lang="en-US" dirty="0" smtClean="0"/>
              <a:t>Compression</a:t>
            </a:r>
          </a:p>
          <a:p>
            <a:pPr lvl="1"/>
            <a:r>
              <a:rPr lang="en-US" dirty="0" smtClean="0"/>
              <a:t>Attribute value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544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Conventions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upported: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 User Guide Attribute Conventions (NUG)</a:t>
            </a:r>
          </a:p>
          <a:p>
            <a:pPr lvl="1"/>
            <a:r>
              <a:rPr lang="en-US" dirty="0" smtClean="0"/>
              <a:t>Attribute Convention for Data Discovery (ACDD)</a:t>
            </a:r>
          </a:p>
          <a:p>
            <a:pPr lvl="1"/>
            <a:r>
              <a:rPr lang="en-US" dirty="0" smtClean="0"/>
              <a:t>Climate and Forecast convention (CF)</a:t>
            </a:r>
          </a:p>
          <a:p>
            <a:pPr lvl="1"/>
            <a:r>
              <a:rPr lang="en-US" dirty="0" smtClean="0"/>
              <a:t>HDF-EOS (partial)</a:t>
            </a:r>
          </a:p>
          <a:p>
            <a:r>
              <a:rPr lang="en-US" dirty="0" smtClean="0"/>
              <a:t>Implemented using the CLIPS expert system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331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Validation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 smtClean="0"/>
              <a:t>A set of online services for interoperability testing</a:t>
            </a:r>
          </a:p>
          <a:p>
            <a:r>
              <a:rPr lang="en-US" dirty="0" smtClean="0"/>
              <a:t>The level of support for conventions varies between different software tools so it is important to verify using actual file</a:t>
            </a:r>
          </a:p>
          <a:p>
            <a:r>
              <a:rPr lang="en-US" dirty="0" smtClean="0"/>
              <a:t>Input is HDF5 template file</a:t>
            </a:r>
          </a:p>
          <a:p>
            <a:r>
              <a:rPr lang="en-US" dirty="0" smtClean="0"/>
              <a:t>Output is typically displayed in a web browser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992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Validation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 smtClean="0"/>
              <a:t>Currently available: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 CDL</a:t>
            </a:r>
          </a:p>
          <a:p>
            <a:pPr lvl="1"/>
            <a:r>
              <a:rPr lang="en-US" dirty="0" smtClean="0"/>
              <a:t>Get as netCDF3 file</a:t>
            </a:r>
          </a:p>
          <a:p>
            <a:pPr lvl="1"/>
            <a:r>
              <a:rPr lang="en-US" dirty="0" smtClean="0"/>
              <a:t>CF (NCO’s </a:t>
            </a:r>
            <a:r>
              <a:rPr lang="en-US" i="1" dirty="0" err="1" smtClean="0"/>
              <a:t>ncdismember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ACDD (THREDDS UDDC service)</a:t>
            </a:r>
          </a:p>
          <a:p>
            <a:pPr lvl="1"/>
            <a:r>
              <a:rPr lang="en-US" dirty="0" smtClean="0"/>
              <a:t>ISO metadata (THREDDS ISO service)</a:t>
            </a:r>
          </a:p>
          <a:p>
            <a:pPr lvl="1"/>
            <a:r>
              <a:rPr lang="en-US" dirty="0" err="1" smtClean="0"/>
              <a:t>OPeNDAP</a:t>
            </a:r>
            <a:r>
              <a:rPr lang="en-US" dirty="0" smtClean="0"/>
              <a:t> Data Access Form</a:t>
            </a:r>
          </a:p>
          <a:p>
            <a:pPr lvl="1"/>
            <a:r>
              <a:rPr lang="en-US" dirty="0" smtClean="0"/>
              <a:t>THREDDS Dataset Access Page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111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80999" y="6591300"/>
            <a:ext cx="163341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9" name="Shape 90"/>
          <p:cNvSpPr txBox="1">
            <a:spLocks/>
          </p:cNvSpPr>
          <p:nvPr/>
        </p:nvSpPr>
        <p:spPr>
          <a:xfrm>
            <a:off x="265146" y="909552"/>
            <a:ext cx="2507458" cy="230143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76200" indent="0">
              <a:spcBef>
                <a:spcPts val="0"/>
              </a:spcBef>
              <a:buSzPct val="100000"/>
              <a:buFontTx/>
              <a:buNone/>
            </a:pPr>
            <a:r>
              <a:rPr lang="en-US" kern="0" smtClean="0"/>
              <a:t>Individuals</a:t>
            </a:r>
          </a:p>
          <a:p>
            <a:pPr marL="76200" indent="0">
              <a:spcBef>
                <a:spcPts val="0"/>
              </a:spcBef>
              <a:buSzPct val="100000"/>
              <a:buFontTx/>
              <a:buNone/>
            </a:pPr>
            <a:r>
              <a:rPr lang="en-US" kern="0" smtClean="0"/>
              <a:t>Teams</a:t>
            </a:r>
          </a:p>
          <a:p>
            <a:pPr marL="76200" indent="0">
              <a:spcBef>
                <a:spcPts val="0"/>
              </a:spcBef>
              <a:buSzPct val="100000"/>
              <a:buFontTx/>
              <a:buNone/>
            </a:pPr>
            <a:r>
              <a:rPr lang="en-US" kern="0" smtClean="0"/>
              <a:t>Projects</a:t>
            </a:r>
          </a:p>
          <a:p>
            <a:pPr marL="76200" indent="0">
              <a:spcBef>
                <a:spcPts val="0"/>
              </a:spcBef>
              <a:buSzPct val="100000"/>
              <a:buFontTx/>
              <a:buNone/>
            </a:pPr>
            <a:r>
              <a:rPr lang="en-US" kern="0" smtClean="0"/>
              <a:t>Programs</a:t>
            </a:r>
            <a:endParaRPr lang="en-US" kern="0" dirty="0"/>
          </a:p>
        </p:txBody>
      </p:sp>
      <p:sp>
        <p:nvSpPr>
          <p:cNvPr id="20" name="Oval 19"/>
          <p:cNvSpPr/>
          <p:nvPr/>
        </p:nvSpPr>
        <p:spPr>
          <a:xfrm>
            <a:off x="619083" y="3344435"/>
            <a:ext cx="2840925" cy="29059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87926" y="4607957"/>
            <a:ext cx="1328701" cy="132870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92175" y="4824335"/>
            <a:ext cx="952119" cy="1062426"/>
          </a:xfrm>
          <a:prstGeom prst="rect">
            <a:avLst/>
          </a:prstGeom>
        </p:spPr>
      </p:pic>
      <p:pic>
        <p:nvPicPr>
          <p:cNvPr id="23" name="Picture 22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174231" y="4754772"/>
            <a:ext cx="952119" cy="1062426"/>
          </a:xfrm>
          <a:prstGeom prst="rect">
            <a:avLst/>
          </a:prstGeom>
        </p:spPr>
      </p:pic>
      <p:pic>
        <p:nvPicPr>
          <p:cNvPr id="24" name="Picture 23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364974" y="3550187"/>
            <a:ext cx="952119" cy="1062426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5934147" y="889644"/>
            <a:ext cx="2840925" cy="2905905"/>
          </a:xfrm>
          <a:prstGeom prst="ellipse">
            <a:avLst/>
          </a:prstGeom>
          <a:solidFill>
            <a:schemeClr val="accent3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233487" y="2153166"/>
            <a:ext cx="1328701" cy="1328701"/>
          </a:xfrm>
          <a:prstGeom prst="ellipse">
            <a:avLst/>
          </a:prstGeom>
          <a:solidFill>
            <a:schemeClr val="accent3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 flipH="1">
            <a:off x="7376633" y="2320569"/>
            <a:ext cx="952119" cy="1062426"/>
          </a:xfrm>
          <a:prstGeom prst="rect">
            <a:avLst/>
          </a:prstGeom>
        </p:spPr>
      </p:pic>
      <p:pic>
        <p:nvPicPr>
          <p:cNvPr id="28" name="Picture 27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 flipH="1">
            <a:off x="6901101" y="1166339"/>
            <a:ext cx="952119" cy="1062426"/>
          </a:xfrm>
          <a:prstGeom prst="rect">
            <a:avLst/>
          </a:prstGeom>
        </p:spPr>
      </p:pic>
      <p:pic>
        <p:nvPicPr>
          <p:cNvPr id="29" name="Picture 28" descr="orange-develop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 flipH="1">
            <a:off x="5948982" y="1958199"/>
            <a:ext cx="952119" cy="1062426"/>
          </a:xfrm>
          <a:prstGeom prst="rect">
            <a:avLst/>
          </a:prstGeom>
        </p:spPr>
      </p:pic>
      <p:pic>
        <p:nvPicPr>
          <p:cNvPr id="30" name="Picture 29" descr="WebFar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571703" y="2891525"/>
            <a:ext cx="2407164" cy="1808048"/>
          </a:xfrm>
          <a:prstGeom prst="rect">
            <a:avLst/>
          </a:prstGeom>
        </p:spPr>
      </p:pic>
      <p:cxnSp>
        <p:nvCxnSpPr>
          <p:cNvPr id="31" name="Elbow Connector 30"/>
          <p:cNvCxnSpPr>
            <a:stCxn id="26" idx="5"/>
          </p:cNvCxnSpPr>
          <p:nvPr/>
        </p:nvCxnSpPr>
        <p:spPr>
          <a:xfrm rot="5400000" flipH="1" flipV="1">
            <a:off x="3347020" y="4396516"/>
            <a:ext cx="1125207" cy="1731321"/>
          </a:xfrm>
          <a:prstGeom prst="bentConnector3">
            <a:avLst>
              <a:gd name="adj1" fmla="val -904"/>
            </a:avLst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32" idx="2"/>
          </p:cNvCxnSpPr>
          <p:nvPr/>
        </p:nvCxnSpPr>
        <p:spPr>
          <a:xfrm rot="10800000" flipV="1">
            <a:off x="4775285" y="2342597"/>
            <a:ext cx="1158862" cy="548928"/>
          </a:xfrm>
          <a:prstGeom prst="bentConnector2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32" idx="1"/>
            <a:endCxn id="26" idx="7"/>
          </p:cNvCxnSpPr>
          <p:nvPr/>
        </p:nvCxnSpPr>
        <p:spPr>
          <a:xfrm rot="16200000" flipH="1" flipV="1">
            <a:off x="3469682" y="889485"/>
            <a:ext cx="2454791" cy="3306227"/>
          </a:xfrm>
          <a:prstGeom prst="bentConnector3">
            <a:avLst>
              <a:gd name="adj1" fmla="val -779"/>
            </a:avLst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33" idx="4"/>
            <a:endCxn id="27" idx="4"/>
          </p:cNvCxnSpPr>
          <p:nvPr/>
        </p:nvCxnSpPr>
        <p:spPr>
          <a:xfrm rot="5400000">
            <a:off x="3447663" y="1486482"/>
            <a:ext cx="2454791" cy="6445561"/>
          </a:xfrm>
          <a:prstGeom prst="bentConnector3">
            <a:avLst>
              <a:gd name="adj1" fmla="val 119514"/>
            </a:avLst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93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883902" y="970917"/>
            <a:ext cx="3376195" cy="3376195"/>
            <a:chOff x="2206741" y="19154"/>
            <a:chExt cx="3376195" cy="3376195"/>
          </a:xfrm>
        </p:grpSpPr>
        <p:sp>
          <p:nvSpPr>
            <p:cNvPr id="6" name="Oval 5"/>
            <p:cNvSpPr/>
            <p:nvPr/>
          </p:nvSpPr>
          <p:spPr>
            <a:xfrm>
              <a:off x="2206741" y="19154"/>
              <a:ext cx="3376195" cy="3376195"/>
            </a:xfrm>
            <a:prstGeom prst="ellipse">
              <a:avLst/>
            </a:prstGeom>
            <a:solidFill>
              <a:srgbClr val="00B050">
                <a:alpha val="73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" name="Oval 4"/>
            <p:cNvSpPr/>
            <p:nvPr/>
          </p:nvSpPr>
          <p:spPr>
            <a:xfrm>
              <a:off x="2656900" y="609988"/>
              <a:ext cx="2475876" cy="15192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500" dirty="0" smtClean="0"/>
                <a:t>Design</a:t>
              </a:r>
              <a:endParaRPr lang="en-US" sz="4500" kern="1200" dirty="0" smtClean="0"/>
            </a:p>
            <a:p>
              <a:pPr lvl="0" algn="ctr" defTabSz="2000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500" kern="1200" dirty="0" smtClean="0"/>
                <a:t>(</a:t>
              </a:r>
              <a:r>
                <a:rPr lang="en-US" sz="4500" dirty="0" smtClean="0"/>
                <a:t>Desktop</a:t>
              </a:r>
              <a:r>
                <a:rPr lang="en-US" sz="4500" kern="1200" dirty="0" smtClean="0"/>
                <a:t>)</a:t>
              </a:r>
              <a:endParaRPr lang="en-US" sz="45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102146" y="3081039"/>
            <a:ext cx="3376195" cy="3376195"/>
            <a:chOff x="3424985" y="2129276"/>
            <a:chExt cx="3376195" cy="3376195"/>
          </a:xfrm>
        </p:grpSpPr>
        <p:sp>
          <p:nvSpPr>
            <p:cNvPr id="9" name="Oval 8"/>
            <p:cNvSpPr/>
            <p:nvPr/>
          </p:nvSpPr>
          <p:spPr>
            <a:xfrm>
              <a:off x="3424985" y="2129276"/>
              <a:ext cx="3376195" cy="337619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Oval 6"/>
            <p:cNvSpPr/>
            <p:nvPr/>
          </p:nvSpPr>
          <p:spPr>
            <a:xfrm>
              <a:off x="4457538" y="3001460"/>
              <a:ext cx="2044577" cy="1856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500" dirty="0"/>
                <a:t>Publish </a:t>
              </a:r>
              <a:r>
                <a:rPr lang="en-US" sz="4500" kern="1200" dirty="0" smtClean="0"/>
                <a:t/>
              </a:r>
              <a:br>
                <a:rPr lang="en-US" sz="4500" kern="1200" dirty="0" smtClean="0"/>
              </a:br>
              <a:r>
                <a:rPr lang="en-US" sz="4500" kern="1200" dirty="0" smtClean="0"/>
                <a:t>(Online)</a:t>
              </a:r>
              <a:endParaRPr lang="en-US" sz="45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65658" y="3081039"/>
            <a:ext cx="3376195" cy="3376195"/>
            <a:chOff x="988497" y="2129276"/>
            <a:chExt cx="3376195" cy="3376195"/>
          </a:xfrm>
        </p:grpSpPr>
        <p:sp>
          <p:nvSpPr>
            <p:cNvPr id="12" name="Oval 11"/>
            <p:cNvSpPr/>
            <p:nvPr/>
          </p:nvSpPr>
          <p:spPr>
            <a:xfrm>
              <a:off x="988497" y="2129276"/>
              <a:ext cx="3376195" cy="337619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Oval 8"/>
            <p:cNvSpPr/>
            <p:nvPr/>
          </p:nvSpPr>
          <p:spPr>
            <a:xfrm>
              <a:off x="1306422" y="3001460"/>
              <a:ext cx="2025717" cy="1856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500" dirty="0"/>
                <a:t>Share </a:t>
              </a:r>
              <a:r>
                <a:rPr lang="en-US" sz="4500" kern="1200" dirty="0" smtClean="0"/>
                <a:t/>
              </a:r>
              <a:br>
                <a:rPr lang="en-US" sz="4500" kern="1200" dirty="0" smtClean="0"/>
              </a:br>
              <a:r>
                <a:rPr lang="en-US" sz="4500" kern="1200" dirty="0" smtClean="0"/>
                <a:t>(</a:t>
              </a:r>
              <a:r>
                <a:rPr lang="en-US" sz="4500" dirty="0"/>
                <a:t>Server</a:t>
              </a:r>
              <a:r>
                <a:rPr lang="en-US" sz="4500" kern="1200" dirty="0" smtClean="0"/>
                <a:t>)</a:t>
              </a:r>
              <a:endParaRPr lang="en-US" sz="4500" kern="1200" dirty="0"/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39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 Resources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 smtClean="0"/>
              <a:t>User Guide</a:t>
            </a:r>
          </a:p>
          <a:p>
            <a:r>
              <a:rPr lang="en-US" dirty="0" smtClean="0"/>
              <a:t>Code is hosted in the NASA </a:t>
            </a:r>
            <a:r>
              <a:rPr lang="en-US" dirty="0" err="1" smtClean="0"/>
              <a:t>Earthdata</a:t>
            </a:r>
            <a:r>
              <a:rPr lang="en-US" dirty="0" smtClean="0"/>
              <a:t> </a:t>
            </a:r>
            <a:r>
              <a:rPr lang="en-US" smtClean="0"/>
              <a:t>Code Collaborative</a:t>
            </a:r>
            <a:endParaRPr lang="en-US" dirty="0" smtClean="0"/>
          </a:p>
          <a:p>
            <a:r>
              <a:rPr lang="en-US" dirty="0" smtClean="0"/>
              <a:t>Mailing list</a:t>
            </a:r>
          </a:p>
          <a:p>
            <a:r>
              <a:rPr lang="en-US" dirty="0" smtClean="0"/>
              <a:t>Regular monthly meetings</a:t>
            </a:r>
          </a:p>
          <a:p>
            <a:r>
              <a:rPr lang="en-US" dirty="0" smtClean="0"/>
              <a:t>Us!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0055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36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Work?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r>
              <a:rPr lang="en-US" dirty="0" smtClean="0"/>
              <a:t>Continue improving user interface, source code generators, …</a:t>
            </a:r>
          </a:p>
          <a:p>
            <a:r>
              <a:rPr lang="en-US" dirty="0" smtClean="0"/>
              <a:t>Adding data to HDF5 templates for further validation tests</a:t>
            </a:r>
          </a:p>
          <a:p>
            <a:r>
              <a:rPr lang="en-US" dirty="0" smtClean="0"/>
              <a:t>Generate Word-friendly product description to help with preparing required project documentation</a:t>
            </a:r>
          </a:p>
          <a:p>
            <a:r>
              <a:rPr lang="en-US" dirty="0" smtClean="0"/>
              <a:t>Whole file convention compliance checks</a:t>
            </a:r>
          </a:p>
          <a:p>
            <a:r>
              <a:rPr lang="en-US" dirty="0" smtClean="0"/>
              <a:t>User feedback always welcome and can influence planning!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377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2498" y="5432620"/>
            <a:ext cx="7348819" cy="8426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sz="1200" dirty="0" smtClean="0">
                <a:latin typeface="+mn-lt"/>
              </a:rPr>
              <a:t>This </a:t>
            </a:r>
            <a:r>
              <a:rPr lang="en-US" sz="1200" dirty="0">
                <a:latin typeface="+mn-lt"/>
              </a:rPr>
              <a:t>work was supported </a:t>
            </a:r>
            <a:r>
              <a:rPr lang="en-US" sz="1200" dirty="0" smtClean="0">
                <a:latin typeface="+mn-lt"/>
              </a:rPr>
              <a:t>under the NASA Earth Observing System Data and Information Systems (</a:t>
            </a:r>
            <a:r>
              <a:rPr lang="en-US" sz="1200" dirty="0" err="1" smtClean="0">
                <a:latin typeface="+mn-lt"/>
              </a:rPr>
              <a:t>EOSDIS</a:t>
            </a:r>
            <a:r>
              <a:rPr lang="en-US" sz="1200" dirty="0" smtClean="0">
                <a:latin typeface="+mn-lt"/>
              </a:rPr>
              <a:t>) Evolution and Development (EED) Program under prime </a:t>
            </a:r>
            <a:r>
              <a:rPr lang="en-US" sz="1200" dirty="0">
                <a:latin typeface="+mn-lt"/>
              </a:rPr>
              <a:t>contract </a:t>
            </a:r>
            <a:r>
              <a:rPr lang="en-US" sz="1200" dirty="0" smtClean="0">
                <a:latin typeface="+mn-lt"/>
              </a:rPr>
              <a:t>number NNG10HP02C. </a:t>
            </a:r>
            <a:r>
              <a:rPr lang="en-US" sz="1200" dirty="0">
                <a:latin typeface="+mn-lt"/>
              </a:rPr>
              <a:t>Any opinions, findings, or conclusions expressed in this material are those of the </a:t>
            </a:r>
            <a:r>
              <a:rPr lang="en-US" sz="1200" dirty="0" smtClean="0">
                <a:latin typeface="+mn-lt"/>
              </a:rPr>
              <a:t>author </a:t>
            </a:r>
            <a:r>
              <a:rPr lang="en-US" sz="1200" dirty="0">
                <a:latin typeface="+mn-lt"/>
              </a:rPr>
              <a:t>and do not necessarily reflect the views of NASA.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9225" y="2209800"/>
            <a:ext cx="3645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Thank you!</a:t>
            </a:r>
          </a:p>
          <a:p>
            <a:pPr algn="ctr"/>
            <a:endParaRPr lang="en-US" sz="2000" dirty="0">
              <a:latin typeface="+mn-lt"/>
            </a:endParaRPr>
          </a:p>
          <a:p>
            <a:pPr algn="ctr"/>
            <a:r>
              <a:rPr lang="en-US" sz="2000" dirty="0" smtClean="0">
                <a:latin typeface="+mn-lt"/>
              </a:rPr>
              <a:t>Questions?</a:t>
            </a:r>
          </a:p>
          <a:p>
            <a:pPr algn="ctr"/>
            <a:endParaRPr lang="en-US" sz="2000" dirty="0">
              <a:latin typeface="+mn-lt"/>
            </a:endParaRPr>
          </a:p>
          <a:p>
            <a:pPr algn="ctr"/>
            <a:endParaRPr lang="en-US" sz="2000" dirty="0" smtClean="0">
              <a:latin typeface="+mn-lt"/>
            </a:endParaRPr>
          </a:p>
          <a:p>
            <a:pPr algn="ctr"/>
            <a:r>
              <a:rPr lang="en-US" sz="2000" dirty="0" smtClean="0">
                <a:latin typeface="+mn-lt"/>
              </a:rPr>
              <a:t>Contact: </a:t>
            </a:r>
            <a:r>
              <a:rPr lang="en-US" sz="2000" dirty="0" err="1" smtClean="0">
                <a:latin typeface="+mn-lt"/>
              </a:rPr>
              <a:t>ajelenak@hdfgroup.org</a:t>
            </a:r>
            <a:endParaRPr lang="en-US" sz="2000" dirty="0">
              <a:latin typeface="+mn-l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88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HDF Workshop @ 2015 ESIP Summer Meeting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2758</TotalTime>
  <Words>914</Words>
  <Application>Microsoft Macintosh PowerPoint</Application>
  <PresentationFormat>On-screen Show (4:3)</PresentationFormat>
  <Paragraphs>178</Paragraphs>
  <Slides>20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EOSDIS-EED</vt:lpstr>
      <vt:lpstr> HDF Product Designer</vt:lpstr>
      <vt:lpstr>Data Producer’s Conundrum</vt:lpstr>
      <vt:lpstr>Brief History</vt:lpstr>
      <vt:lpstr>Key Goals</vt:lpstr>
      <vt:lpstr>System Architecture</vt:lpstr>
      <vt:lpstr>Software Stack</vt:lpstr>
      <vt:lpstr>Features</vt:lpstr>
      <vt:lpstr>Project</vt:lpstr>
      <vt:lpstr>Design</vt:lpstr>
      <vt:lpstr>CRUD Operations</vt:lpstr>
      <vt:lpstr>Conventions</vt:lpstr>
      <vt:lpstr>Validation Services</vt:lpstr>
      <vt:lpstr>Validation Services</vt:lpstr>
      <vt:lpstr>Collaboration</vt:lpstr>
      <vt:lpstr>Collaboration</vt:lpstr>
      <vt:lpstr>User Resources</vt:lpstr>
      <vt:lpstr>Demonstration</vt:lpstr>
      <vt:lpstr>Future Work?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Lee</cp:lastModifiedBy>
  <cp:revision>217</cp:revision>
  <dcterms:created xsi:type="dcterms:W3CDTF">2015-08-04T13:55:05Z</dcterms:created>
  <dcterms:modified xsi:type="dcterms:W3CDTF">2015-08-04T13:56:12Z</dcterms:modified>
</cp:coreProperties>
</file>