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49"/>
  </p:notesMasterIdLst>
  <p:handoutMasterIdLst>
    <p:handoutMasterId r:id="rId50"/>
  </p:handoutMasterIdLst>
  <p:sldIdLst>
    <p:sldId id="260" r:id="rId2"/>
    <p:sldId id="374" r:id="rId3"/>
    <p:sldId id="375" r:id="rId4"/>
    <p:sldId id="270" r:id="rId5"/>
    <p:sldId id="266" r:id="rId6"/>
    <p:sldId id="343" r:id="rId7"/>
    <p:sldId id="269" r:id="rId8"/>
    <p:sldId id="277" r:id="rId9"/>
    <p:sldId id="278" r:id="rId10"/>
    <p:sldId id="345" r:id="rId11"/>
    <p:sldId id="381" r:id="rId12"/>
    <p:sldId id="391" r:id="rId13"/>
    <p:sldId id="395" r:id="rId14"/>
    <p:sldId id="413" r:id="rId15"/>
    <p:sldId id="393" r:id="rId16"/>
    <p:sldId id="405" r:id="rId17"/>
    <p:sldId id="406" r:id="rId18"/>
    <p:sldId id="350" r:id="rId19"/>
    <p:sldId id="398" r:id="rId20"/>
    <p:sldId id="344" r:id="rId21"/>
    <p:sldId id="289" r:id="rId22"/>
    <p:sldId id="301" r:id="rId23"/>
    <p:sldId id="304" r:id="rId24"/>
    <p:sldId id="378" r:id="rId25"/>
    <p:sldId id="377" r:id="rId26"/>
    <p:sldId id="316" r:id="rId27"/>
    <p:sldId id="422" r:id="rId28"/>
    <p:sldId id="423" r:id="rId29"/>
    <p:sldId id="424" r:id="rId30"/>
    <p:sldId id="425" r:id="rId31"/>
    <p:sldId id="357" r:id="rId32"/>
    <p:sldId id="416" r:id="rId33"/>
    <p:sldId id="367" r:id="rId34"/>
    <p:sldId id="329" r:id="rId35"/>
    <p:sldId id="330" r:id="rId36"/>
    <p:sldId id="417" r:id="rId37"/>
    <p:sldId id="418" r:id="rId38"/>
    <p:sldId id="426" r:id="rId39"/>
    <p:sldId id="379" r:id="rId40"/>
    <p:sldId id="355" r:id="rId41"/>
    <p:sldId id="356" r:id="rId42"/>
    <p:sldId id="427" r:id="rId43"/>
    <p:sldId id="414" r:id="rId44"/>
    <p:sldId id="415" r:id="rId45"/>
    <p:sldId id="335" r:id="rId46"/>
    <p:sldId id="337" r:id="rId47"/>
    <p:sldId id="394" r:id="rId48"/>
  </p:sldIdLst>
  <p:sldSz cx="9144000" cy="6858000" type="screen4x3"/>
  <p:notesSz cx="6858000" cy="9107488"/>
  <p:defaultTextStyle>
    <a:defPPr>
      <a:defRPr lang="en-US"/>
    </a:defPPr>
    <a:lvl1pPr algn="l" rtl="0" fontAlgn="base">
      <a:spcBef>
        <a:spcPct val="0"/>
      </a:spcBef>
      <a:spcAft>
        <a:spcPct val="0"/>
      </a:spcAft>
      <a:defRPr sz="2400" kern="1200">
        <a:solidFill>
          <a:schemeClr val="tx1"/>
        </a:solidFill>
        <a:latin typeface="Times New Roman" charset="0"/>
        <a:ea typeface="Arial" charset="0"/>
        <a:cs typeface="Arial"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69"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Plutchak" initials="JP" lastIdx="1" clrIdx="0">
    <p:extLst>
      <p:ext uri="{19B8F6BF-5375-455C-9EA6-DF929625EA0E}">
        <p15:presenceInfo xmlns:p15="http://schemas.microsoft.com/office/powerpoint/2012/main" userId="S-1-5-21-2240906102-1895564250-757080870-14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75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84" autoAdjust="0"/>
  </p:normalViewPr>
  <p:slideViewPr>
    <p:cSldViewPr>
      <p:cViewPr varScale="1">
        <p:scale>
          <a:sx n="92" d="100"/>
          <a:sy n="92" d="100"/>
        </p:scale>
        <p:origin x="634" y="53"/>
      </p:cViewPr>
      <p:guideLst>
        <p:guide orient="horz" pos="2160"/>
        <p:guide pos="2880"/>
      </p:guideLst>
    </p:cSldViewPr>
  </p:slideViewPr>
  <p:outlineViewPr>
    <p:cViewPr>
      <p:scale>
        <a:sx n="33" d="100"/>
        <a:sy n="33" d="100"/>
      </p:scale>
      <p:origin x="0" y="-5443"/>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Lst>
  </p:outlineViewPr>
  <p:notesTextViewPr>
    <p:cViewPr>
      <p:scale>
        <a:sx n="100" d="100"/>
        <a:sy n="100" d="100"/>
      </p:scale>
      <p:origin x="0" y="0"/>
    </p:cViewPr>
  </p:notesTextViewPr>
  <p:sorterViewPr>
    <p:cViewPr varScale="1">
      <p:scale>
        <a:sx n="1" d="1"/>
        <a:sy n="1" d="1"/>
      </p:scale>
      <p:origin x="0" y="-6686"/>
    </p:cViewPr>
  </p:sorterViewPr>
  <p:notesViewPr>
    <p:cSldViewPr>
      <p:cViewPr varScale="1">
        <p:scale>
          <a:sx n="65" d="100"/>
          <a:sy n="65" d="100"/>
        </p:scale>
        <p:origin x="-3372" y="-114"/>
      </p:cViewPr>
      <p:guideLst>
        <p:guide orient="horz" pos="2869"/>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18" Type="http://schemas.openxmlformats.org/officeDocument/2006/relationships/slide" Target="slides/slide19.xml"/><Relationship Id="rId26" Type="http://schemas.openxmlformats.org/officeDocument/2006/relationships/slide" Target="slides/slide31.xml"/><Relationship Id="rId3" Type="http://schemas.openxmlformats.org/officeDocument/2006/relationships/slide" Target="slides/slide3.xml"/><Relationship Id="rId21" Type="http://schemas.openxmlformats.org/officeDocument/2006/relationships/slide" Target="slides/slide22.xml"/><Relationship Id="rId34" Type="http://schemas.openxmlformats.org/officeDocument/2006/relationships/slide" Target="slides/slide44.xml"/><Relationship Id="rId7" Type="http://schemas.openxmlformats.org/officeDocument/2006/relationships/slide" Target="slides/slide7.xml"/><Relationship Id="rId12" Type="http://schemas.openxmlformats.org/officeDocument/2006/relationships/slide" Target="slides/slide12.xml"/><Relationship Id="rId17" Type="http://schemas.openxmlformats.org/officeDocument/2006/relationships/slide" Target="slides/slide18.xml"/><Relationship Id="rId25" Type="http://schemas.openxmlformats.org/officeDocument/2006/relationships/slide" Target="slides/slide26.xml"/><Relationship Id="rId33" Type="http://schemas.openxmlformats.org/officeDocument/2006/relationships/slide" Target="slides/slide43.xml"/><Relationship Id="rId2" Type="http://schemas.openxmlformats.org/officeDocument/2006/relationships/slide" Target="slides/slide2.xml"/><Relationship Id="rId16" Type="http://schemas.openxmlformats.org/officeDocument/2006/relationships/slide" Target="slides/slide17.xml"/><Relationship Id="rId20" Type="http://schemas.openxmlformats.org/officeDocument/2006/relationships/slide" Target="slides/slide21.xml"/><Relationship Id="rId29" Type="http://schemas.openxmlformats.org/officeDocument/2006/relationships/slide" Target="slides/slide34.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24" Type="http://schemas.openxmlformats.org/officeDocument/2006/relationships/slide" Target="slides/slide25.xml"/><Relationship Id="rId32" Type="http://schemas.openxmlformats.org/officeDocument/2006/relationships/slide" Target="slides/slide41.xml"/><Relationship Id="rId37" Type="http://schemas.openxmlformats.org/officeDocument/2006/relationships/slide" Target="slides/slide47.xml"/><Relationship Id="rId5" Type="http://schemas.openxmlformats.org/officeDocument/2006/relationships/slide" Target="slides/slide5.xml"/><Relationship Id="rId15" Type="http://schemas.openxmlformats.org/officeDocument/2006/relationships/slide" Target="slides/slide16.xml"/><Relationship Id="rId23" Type="http://schemas.openxmlformats.org/officeDocument/2006/relationships/slide" Target="slides/slide24.xml"/><Relationship Id="rId28" Type="http://schemas.openxmlformats.org/officeDocument/2006/relationships/slide" Target="slides/slide33.xml"/><Relationship Id="rId36" Type="http://schemas.openxmlformats.org/officeDocument/2006/relationships/slide" Target="slides/slide46.xml"/><Relationship Id="rId10" Type="http://schemas.openxmlformats.org/officeDocument/2006/relationships/slide" Target="slides/slide10.xml"/><Relationship Id="rId19" Type="http://schemas.openxmlformats.org/officeDocument/2006/relationships/slide" Target="slides/slide20.xml"/><Relationship Id="rId31" Type="http://schemas.openxmlformats.org/officeDocument/2006/relationships/slide" Target="slides/slide40.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5.xml"/><Relationship Id="rId22" Type="http://schemas.openxmlformats.org/officeDocument/2006/relationships/slide" Target="slides/slide23.xml"/><Relationship Id="rId27" Type="http://schemas.openxmlformats.org/officeDocument/2006/relationships/slide" Target="slides/slide32.xml"/><Relationship Id="rId30" Type="http://schemas.openxmlformats.org/officeDocument/2006/relationships/slide" Target="slides/slide35.xml"/><Relationship Id="rId35" Type="http://schemas.openxmlformats.org/officeDocument/2006/relationships/slide" Target="slides/slide4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folk\Documents\Outreach%20-%20General\Conferences%20and%20talks\14_07_07%20ESIP%202014%20Summer%20and%20HDF%20Workshop\revenues%20by%20source%20for%20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[revenues by source for 2013.xlsx]Sheet2!PivotTable1</c:name>
    <c:fmtId val="13"/>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4"/>
        <c:spPr>
          <a:solidFill>
            <a:schemeClr val="accent1"/>
          </a:solidFill>
          <a:ln>
            <a:noFill/>
          </a:ln>
          <a:effectLst>
            <a:outerShdw blurRad="63500" sx="102000" sy="102000" algn="ctr"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7"/>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8"/>
        <c:spPr>
          <a:solidFill>
            <a:schemeClr val="accent1"/>
          </a:solidFill>
          <a:ln>
            <a:noFill/>
          </a:ln>
          <a:effectLst>
            <a:outerShdw blurRad="63500" sx="102000" sy="102000" algn="ctr"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9"/>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10"/>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s>
    <c:plotArea>
      <c:layout/>
      <c:pieChart>
        <c:varyColors val="1"/>
        <c:ser>
          <c:idx val="0"/>
          <c:order val="0"/>
          <c:tx>
            <c:strRef>
              <c:f>Sheet2!$B$3</c:f>
              <c:strCache>
                <c:ptCount val="1"/>
                <c:pt idx="0">
                  <c:v>Total</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layout>
                    <c:manualLayout>
                      <c:w val="0.30279344114676965"/>
                      <c:h val="0.15140041596942061"/>
                    </c:manualLayout>
                  </c15:layout>
                </c:ext>
              </c:extLst>
            </c:dLbl>
            <c:dLbl>
              <c:idx val="1"/>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Lst>
            </c:dLbl>
            <c:dLbl>
              <c:idx val="2"/>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Sheet2!$A$4:$A$7</c:f>
              <c:strCache>
                <c:ptCount val="3"/>
                <c:pt idx="0">
                  <c:v>Commercial/Foreign</c:v>
                </c:pt>
                <c:pt idx="1">
                  <c:v>NASA/Other Earth Science</c:v>
                </c:pt>
                <c:pt idx="2">
                  <c:v>DOE/other govt/academic</c:v>
                </c:pt>
              </c:strCache>
            </c:strRef>
          </c:cat>
          <c:val>
            <c:numRef>
              <c:f>Sheet2!$B$4:$B$7</c:f>
              <c:numCache>
                <c:formatCode>General</c:formatCode>
                <c:ptCount val="3"/>
                <c:pt idx="0">
                  <c:v>409024</c:v>
                </c:pt>
                <c:pt idx="1">
                  <c:v>1858691</c:v>
                </c:pt>
                <c:pt idx="2">
                  <c:v>2120070</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extLst>
    <c:ext xmlns:c14="http://schemas.microsoft.com/office/drawing/2007/8/2/chart" uri="{781A3756-C4B2-4CAC-9D66-4F8BD8637D16}">
      <c14:pivotOptions>
        <c14:dropZoneFilter val="1"/>
        <c14:dropZoneData val="1"/>
        <c14:dropZoneSeries val="1"/>
        <c14:dropZonesVisible val="1"/>
      </c14:pivotOptions>
    </c:ext>
  </c:extLst>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5D6E11-81A8-43DC-ADB4-BB5254EEB591}"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855D867D-1414-4E29-9958-33189B2DF02B}">
      <dgm:prSet phldrT="[Text]"/>
      <dgm:spPr/>
      <dgm:t>
        <a:bodyPr/>
        <a:lstStyle/>
        <a:p>
          <a:r>
            <a:rPr lang="en-US" dirty="0" smtClean="0"/>
            <a:t>Technical operations</a:t>
          </a:r>
          <a:endParaRPr lang="en-US" dirty="0"/>
        </a:p>
      </dgm:t>
    </dgm:pt>
    <dgm:pt modelId="{33B9CE76-9C2D-4C88-BAD6-FB5E439744E7}" type="parTrans" cxnId="{C7188ABA-5ACF-43F3-8409-5D2E5532E865}">
      <dgm:prSet/>
      <dgm:spPr/>
      <dgm:t>
        <a:bodyPr/>
        <a:lstStyle/>
        <a:p>
          <a:endParaRPr lang="en-US"/>
        </a:p>
      </dgm:t>
    </dgm:pt>
    <dgm:pt modelId="{24970099-AC76-42A4-9420-C11AAEC3ABEA}" type="sibTrans" cxnId="{C7188ABA-5ACF-43F3-8409-5D2E5532E865}">
      <dgm:prSet/>
      <dgm:spPr/>
      <dgm:t>
        <a:bodyPr/>
        <a:lstStyle/>
        <a:p>
          <a:endParaRPr lang="en-US"/>
        </a:p>
      </dgm:t>
    </dgm:pt>
    <dgm:pt modelId="{8AC01A14-BDBB-4742-9B1E-172D22FABBEF}">
      <dgm:prSet phldrT="[Text]"/>
      <dgm:spPr/>
      <dgm:t>
        <a:bodyPr/>
        <a:lstStyle/>
        <a:p>
          <a:r>
            <a:rPr lang="en-US" dirty="0" smtClean="0"/>
            <a:t>Support</a:t>
          </a:r>
          <a:endParaRPr lang="en-US" dirty="0"/>
        </a:p>
      </dgm:t>
    </dgm:pt>
    <dgm:pt modelId="{BA99EA36-AE24-47D7-A16A-2C5686A204A3}" type="parTrans" cxnId="{46574383-31F3-44C3-B2C7-8EACCFD94C13}">
      <dgm:prSet/>
      <dgm:spPr/>
      <dgm:t>
        <a:bodyPr/>
        <a:lstStyle/>
        <a:p>
          <a:endParaRPr lang="en-US"/>
        </a:p>
      </dgm:t>
    </dgm:pt>
    <dgm:pt modelId="{B24AB344-180B-4F79-BFA7-D5CA1356B4DE}" type="sibTrans" cxnId="{46574383-31F3-44C3-B2C7-8EACCFD94C13}">
      <dgm:prSet/>
      <dgm:spPr/>
      <dgm:t>
        <a:bodyPr/>
        <a:lstStyle/>
        <a:p>
          <a:endParaRPr lang="en-US"/>
        </a:p>
      </dgm:t>
    </dgm:pt>
    <dgm:pt modelId="{424EBA14-10AE-4343-9190-86A52E63CCC1}">
      <dgm:prSet phldrT="[Text]"/>
      <dgm:spPr/>
      <dgm:t>
        <a:bodyPr/>
        <a:lstStyle/>
        <a:p>
          <a:r>
            <a:rPr lang="en-US" dirty="0" smtClean="0"/>
            <a:t>Core software</a:t>
          </a:r>
          <a:endParaRPr lang="en-US" dirty="0"/>
        </a:p>
      </dgm:t>
    </dgm:pt>
    <dgm:pt modelId="{0EBF53F3-AF99-4E29-B883-64397E1BD96D}" type="parTrans" cxnId="{6AEEFD71-55C6-480A-B638-DED1C37EA3B8}">
      <dgm:prSet/>
      <dgm:spPr/>
      <dgm:t>
        <a:bodyPr/>
        <a:lstStyle/>
        <a:p>
          <a:endParaRPr lang="en-US"/>
        </a:p>
      </dgm:t>
    </dgm:pt>
    <dgm:pt modelId="{415FB3FB-0396-4FDF-8F6A-E2E548179C2C}" type="sibTrans" cxnId="{6AEEFD71-55C6-480A-B638-DED1C37EA3B8}">
      <dgm:prSet/>
      <dgm:spPr/>
      <dgm:t>
        <a:bodyPr/>
        <a:lstStyle/>
        <a:p>
          <a:endParaRPr lang="en-US"/>
        </a:p>
      </dgm:t>
    </dgm:pt>
    <dgm:pt modelId="{631F8E24-1F8F-437B-96DA-3E44DEA2EF4C}">
      <dgm:prSet phldrT="[Text]"/>
      <dgm:spPr/>
      <dgm:t>
        <a:bodyPr/>
        <a:lstStyle/>
        <a:p>
          <a:r>
            <a:rPr lang="en-US" dirty="0" smtClean="0"/>
            <a:t>Library and tools</a:t>
          </a:r>
        </a:p>
      </dgm:t>
    </dgm:pt>
    <dgm:pt modelId="{20F878B8-6E4E-4DD2-8C93-5EEB19868B2C}" type="parTrans" cxnId="{887FE526-41D2-4BCB-8CDB-394621BA52FA}">
      <dgm:prSet/>
      <dgm:spPr/>
      <dgm:t>
        <a:bodyPr/>
        <a:lstStyle/>
        <a:p>
          <a:endParaRPr lang="en-US"/>
        </a:p>
      </dgm:t>
    </dgm:pt>
    <dgm:pt modelId="{AD146E9D-84D9-4735-BB58-294B2698B4A9}" type="sibTrans" cxnId="{887FE526-41D2-4BCB-8CDB-394621BA52FA}">
      <dgm:prSet/>
      <dgm:spPr/>
      <dgm:t>
        <a:bodyPr/>
        <a:lstStyle/>
        <a:p>
          <a:endParaRPr lang="en-US"/>
        </a:p>
      </dgm:t>
    </dgm:pt>
    <dgm:pt modelId="{E10F304C-DAF6-400A-BA93-09D2D96722A4}">
      <dgm:prSet phldrT="[Text]"/>
      <dgm:spPr/>
      <dgm:t>
        <a:bodyPr/>
        <a:lstStyle/>
        <a:p>
          <a:r>
            <a:rPr lang="en-US" dirty="0" smtClean="0"/>
            <a:t>Applications</a:t>
          </a:r>
          <a:endParaRPr lang="en-US" dirty="0"/>
        </a:p>
      </dgm:t>
    </dgm:pt>
    <dgm:pt modelId="{6AE98117-F224-4F87-9185-DFC696A8727B}" type="parTrans" cxnId="{2DA07054-9072-4286-A35E-0EE9A3D8C42F}">
      <dgm:prSet/>
      <dgm:spPr/>
      <dgm:t>
        <a:bodyPr/>
        <a:lstStyle/>
        <a:p>
          <a:endParaRPr lang="en-US"/>
        </a:p>
      </dgm:t>
    </dgm:pt>
    <dgm:pt modelId="{C60EBD2B-22A4-46D5-992B-74B4240E1E12}" type="sibTrans" cxnId="{2DA07054-9072-4286-A35E-0EE9A3D8C42F}">
      <dgm:prSet/>
      <dgm:spPr/>
      <dgm:t>
        <a:bodyPr/>
        <a:lstStyle/>
        <a:p>
          <a:endParaRPr lang="en-US"/>
        </a:p>
      </dgm:t>
    </dgm:pt>
    <dgm:pt modelId="{20893986-4072-4BD7-B809-14850CB4BFA4}">
      <dgm:prSet phldrT="[Text]"/>
      <dgm:spPr/>
      <dgm:t>
        <a:bodyPr/>
        <a:lstStyle/>
        <a:p>
          <a:r>
            <a:rPr lang="en-US" dirty="0" smtClean="0"/>
            <a:t>QA</a:t>
          </a:r>
          <a:endParaRPr lang="en-US" dirty="0"/>
        </a:p>
      </dgm:t>
    </dgm:pt>
    <dgm:pt modelId="{CE01E9BC-004B-4EA7-9D03-5680A6CE1EB2}" type="parTrans" cxnId="{934AAA1A-F7A5-4C7F-8457-AA85AC697E85}">
      <dgm:prSet/>
      <dgm:spPr/>
      <dgm:t>
        <a:bodyPr/>
        <a:lstStyle/>
        <a:p>
          <a:endParaRPr lang="en-US"/>
        </a:p>
      </dgm:t>
    </dgm:pt>
    <dgm:pt modelId="{7B21DCE9-3E7C-45CF-AF9C-E48CEFB05F40}" type="sibTrans" cxnId="{934AAA1A-F7A5-4C7F-8457-AA85AC697E85}">
      <dgm:prSet/>
      <dgm:spPr/>
      <dgm:t>
        <a:bodyPr/>
        <a:lstStyle/>
        <a:p>
          <a:endParaRPr lang="en-US"/>
        </a:p>
      </dgm:t>
    </dgm:pt>
    <dgm:pt modelId="{FDFCF164-83B0-4E6A-817A-398921F11140}">
      <dgm:prSet phldrT="[Text]"/>
      <dgm:spPr/>
      <dgm:t>
        <a:bodyPr/>
        <a:lstStyle/>
        <a:p>
          <a:r>
            <a:rPr lang="en-US" dirty="0" smtClean="0"/>
            <a:t>Maintenance</a:t>
          </a:r>
          <a:endParaRPr lang="en-US" dirty="0"/>
        </a:p>
      </dgm:t>
    </dgm:pt>
    <dgm:pt modelId="{0CB7A96C-F68F-4865-9F8A-54E8B2BACA34}" type="parTrans" cxnId="{4AC1F114-AB4B-4306-844F-4AC9A62CB842}">
      <dgm:prSet/>
      <dgm:spPr/>
      <dgm:t>
        <a:bodyPr/>
        <a:lstStyle/>
        <a:p>
          <a:endParaRPr lang="en-US"/>
        </a:p>
      </dgm:t>
    </dgm:pt>
    <dgm:pt modelId="{833F2DB0-809E-411E-A7D2-41AAD2EECE05}" type="sibTrans" cxnId="{4AC1F114-AB4B-4306-844F-4AC9A62CB842}">
      <dgm:prSet/>
      <dgm:spPr/>
      <dgm:t>
        <a:bodyPr/>
        <a:lstStyle/>
        <a:p>
          <a:endParaRPr lang="en-US"/>
        </a:p>
      </dgm:t>
    </dgm:pt>
    <dgm:pt modelId="{D405BD41-DFAC-49CC-B897-8197A7AD5B36}">
      <dgm:prSet phldrT="[Text]"/>
      <dgm:spPr/>
      <dgm:t>
        <a:bodyPr/>
        <a:lstStyle/>
        <a:p>
          <a:r>
            <a:rPr lang="en-US" dirty="0" smtClean="0"/>
            <a:t>HPC</a:t>
          </a:r>
        </a:p>
      </dgm:t>
    </dgm:pt>
    <dgm:pt modelId="{728D9260-58A7-47B6-8D83-C3FE27B6AD99}" type="parTrans" cxnId="{663E2A4E-B6F5-4F75-8A0D-CFFE1E39626F}">
      <dgm:prSet/>
      <dgm:spPr/>
      <dgm:t>
        <a:bodyPr/>
        <a:lstStyle/>
        <a:p>
          <a:endParaRPr lang="en-US"/>
        </a:p>
      </dgm:t>
    </dgm:pt>
    <dgm:pt modelId="{551D56FC-3429-463F-9D45-BB2B27EB11AA}" type="sibTrans" cxnId="{663E2A4E-B6F5-4F75-8A0D-CFFE1E39626F}">
      <dgm:prSet/>
      <dgm:spPr/>
      <dgm:t>
        <a:bodyPr/>
        <a:lstStyle/>
        <a:p>
          <a:endParaRPr lang="en-US"/>
        </a:p>
      </dgm:t>
    </dgm:pt>
    <dgm:pt modelId="{34FC1239-9EB9-4867-A082-D596E319FE2B}">
      <dgm:prSet phldrT="[Text]"/>
      <dgm:spPr/>
      <dgm:t>
        <a:bodyPr/>
        <a:lstStyle/>
        <a:p>
          <a:r>
            <a:rPr lang="en-US" dirty="0" smtClean="0"/>
            <a:t>Projects</a:t>
          </a:r>
        </a:p>
      </dgm:t>
    </dgm:pt>
    <dgm:pt modelId="{40B2CD39-CFF1-42EF-90C5-CF1E4522AC83}" type="parTrans" cxnId="{70356D96-78C8-4061-9D76-3E24AF18AB20}">
      <dgm:prSet/>
      <dgm:spPr/>
      <dgm:t>
        <a:bodyPr/>
        <a:lstStyle/>
        <a:p>
          <a:endParaRPr lang="en-US"/>
        </a:p>
      </dgm:t>
    </dgm:pt>
    <dgm:pt modelId="{AC07F33C-10B0-4288-9666-B8CF23E9D365}" type="sibTrans" cxnId="{70356D96-78C8-4061-9D76-3E24AF18AB20}">
      <dgm:prSet/>
      <dgm:spPr/>
      <dgm:t>
        <a:bodyPr/>
        <a:lstStyle/>
        <a:p>
          <a:endParaRPr lang="en-US"/>
        </a:p>
      </dgm:t>
    </dgm:pt>
    <dgm:pt modelId="{FFC4E026-0234-4343-AB1E-063F5D946B1F}">
      <dgm:prSet phldrT="[Text]"/>
      <dgm:spPr/>
      <dgm:t>
        <a:bodyPr/>
        <a:lstStyle/>
        <a:p>
          <a:r>
            <a:rPr lang="en-US" dirty="0" smtClean="0"/>
            <a:t>Other products</a:t>
          </a:r>
          <a:endParaRPr lang="en-US" dirty="0"/>
        </a:p>
      </dgm:t>
    </dgm:pt>
    <dgm:pt modelId="{3BD305AC-BBE3-44FF-9FEF-8369F30A2AA9}" type="parTrans" cxnId="{4AB3C51E-7E26-4F11-B3C2-46CCAD0C1E31}">
      <dgm:prSet/>
      <dgm:spPr/>
      <dgm:t>
        <a:bodyPr/>
        <a:lstStyle/>
        <a:p>
          <a:endParaRPr lang="en-US"/>
        </a:p>
      </dgm:t>
    </dgm:pt>
    <dgm:pt modelId="{7477A588-8495-4AF9-9D1A-AA48B4E098A2}" type="sibTrans" cxnId="{4AB3C51E-7E26-4F11-B3C2-46CCAD0C1E31}">
      <dgm:prSet/>
      <dgm:spPr/>
      <dgm:t>
        <a:bodyPr/>
        <a:lstStyle/>
        <a:p>
          <a:endParaRPr lang="en-US"/>
        </a:p>
      </dgm:t>
    </dgm:pt>
    <dgm:pt modelId="{46311DC2-B340-4046-A2E0-A73AFF77E1DE}">
      <dgm:prSet phldrT="[Text]"/>
      <dgm:spPr/>
      <dgm:t>
        <a:bodyPr/>
        <a:lstStyle/>
        <a:p>
          <a:r>
            <a:rPr lang="en-US" smtClean="0"/>
            <a:t>Earth Science</a:t>
          </a:r>
          <a:endParaRPr lang="en-US" dirty="0" smtClean="0"/>
        </a:p>
      </dgm:t>
    </dgm:pt>
    <dgm:pt modelId="{FEC963E3-D5F9-4963-8152-D4DF558A43FA}" type="parTrans" cxnId="{87854EB6-D6F2-45EA-8EA5-4BC5E1E65A91}">
      <dgm:prSet/>
      <dgm:spPr/>
      <dgm:t>
        <a:bodyPr/>
        <a:lstStyle/>
        <a:p>
          <a:endParaRPr lang="en-US"/>
        </a:p>
      </dgm:t>
    </dgm:pt>
    <dgm:pt modelId="{20AE7C42-3467-4887-A074-C7CD86A543AB}" type="sibTrans" cxnId="{87854EB6-D6F2-45EA-8EA5-4BC5E1E65A91}">
      <dgm:prSet/>
      <dgm:spPr/>
      <dgm:t>
        <a:bodyPr/>
        <a:lstStyle/>
        <a:p>
          <a:endParaRPr lang="en-US"/>
        </a:p>
      </dgm:t>
    </dgm:pt>
    <dgm:pt modelId="{932BA7E3-0767-4727-8C66-C076652558CD}">
      <dgm:prSet phldrT="[Text]"/>
      <dgm:spPr/>
      <dgm:t>
        <a:bodyPr/>
        <a:lstStyle/>
        <a:p>
          <a:r>
            <a:rPr lang="en-US" dirty="0" smtClean="0"/>
            <a:t>ESDIS</a:t>
          </a:r>
        </a:p>
      </dgm:t>
    </dgm:pt>
    <dgm:pt modelId="{ADC038F7-4455-4E19-9672-C25C6EAE2D41}" type="parTrans" cxnId="{2F1B2D18-2E4C-4E58-8C95-19286105B240}">
      <dgm:prSet/>
      <dgm:spPr/>
      <dgm:t>
        <a:bodyPr/>
        <a:lstStyle/>
        <a:p>
          <a:endParaRPr lang="en-US"/>
        </a:p>
      </dgm:t>
    </dgm:pt>
    <dgm:pt modelId="{87820823-9267-46BC-8B1D-DD5DCE6D18F2}" type="sibTrans" cxnId="{2F1B2D18-2E4C-4E58-8C95-19286105B240}">
      <dgm:prSet/>
      <dgm:spPr/>
      <dgm:t>
        <a:bodyPr/>
        <a:lstStyle/>
        <a:p>
          <a:endParaRPr lang="en-US"/>
        </a:p>
      </dgm:t>
    </dgm:pt>
    <dgm:pt modelId="{80B98403-661E-416B-8ADB-56D47DF42BCD}">
      <dgm:prSet phldrT="[Text]"/>
      <dgm:spPr/>
      <dgm:t>
        <a:bodyPr/>
        <a:lstStyle/>
        <a:p>
          <a:r>
            <a:rPr lang="en-US" dirty="0" smtClean="0"/>
            <a:t>JPSS</a:t>
          </a:r>
        </a:p>
      </dgm:t>
    </dgm:pt>
    <dgm:pt modelId="{DE39873C-304A-4FF2-8D68-1D959C627F34}" type="parTrans" cxnId="{CA69A298-2C00-4CEE-BADC-B15842732E28}">
      <dgm:prSet/>
      <dgm:spPr/>
      <dgm:t>
        <a:bodyPr/>
        <a:lstStyle/>
        <a:p>
          <a:endParaRPr lang="en-US"/>
        </a:p>
      </dgm:t>
    </dgm:pt>
    <dgm:pt modelId="{B585F5EB-56FB-472B-BAD1-28B35459332E}" type="sibTrans" cxnId="{CA69A298-2C00-4CEE-BADC-B15842732E28}">
      <dgm:prSet/>
      <dgm:spPr/>
      <dgm:t>
        <a:bodyPr/>
        <a:lstStyle/>
        <a:p>
          <a:endParaRPr lang="en-US"/>
        </a:p>
      </dgm:t>
    </dgm:pt>
    <dgm:pt modelId="{A12B097D-547D-419C-B7FD-E21E49080C07}">
      <dgm:prSet phldrT="[Text]"/>
      <dgm:spPr/>
      <dgm:t>
        <a:bodyPr/>
        <a:lstStyle/>
        <a:p>
          <a:r>
            <a:rPr lang="en-US" dirty="0" smtClean="0"/>
            <a:t>Others (ISO, GeoTIFF, etc.)</a:t>
          </a:r>
        </a:p>
      </dgm:t>
    </dgm:pt>
    <dgm:pt modelId="{02100A31-10C7-4C50-8FAE-260EEDE2F01C}" type="parTrans" cxnId="{0A7A5A65-AF8B-4965-A83A-C011D7FFAF5B}">
      <dgm:prSet/>
      <dgm:spPr/>
      <dgm:t>
        <a:bodyPr/>
        <a:lstStyle/>
        <a:p>
          <a:endParaRPr lang="en-US"/>
        </a:p>
      </dgm:t>
    </dgm:pt>
    <dgm:pt modelId="{E471E912-6BA5-4992-822A-51F8C11FF88E}" type="sibTrans" cxnId="{0A7A5A65-AF8B-4965-A83A-C011D7FFAF5B}">
      <dgm:prSet/>
      <dgm:spPr/>
      <dgm:t>
        <a:bodyPr/>
        <a:lstStyle/>
        <a:p>
          <a:endParaRPr lang="en-US"/>
        </a:p>
      </dgm:t>
    </dgm:pt>
    <dgm:pt modelId="{24200C01-3F8B-4E3C-963E-BD0D67200AE7}">
      <dgm:prSet phldrT="[Text]"/>
      <dgm:spPr/>
      <dgm:t>
        <a:bodyPr/>
        <a:lstStyle/>
        <a:p>
          <a:r>
            <a:rPr lang="en-US" dirty="0" smtClean="0"/>
            <a:t>HDF SaaS/Studio</a:t>
          </a:r>
          <a:endParaRPr lang="en-US" dirty="0"/>
        </a:p>
      </dgm:t>
    </dgm:pt>
    <dgm:pt modelId="{C3313B6E-92D9-4034-B789-C4EDA6343016}" type="parTrans" cxnId="{B2E65223-B8D4-40ED-AD1E-B348889AE911}">
      <dgm:prSet/>
      <dgm:spPr/>
      <dgm:t>
        <a:bodyPr/>
        <a:lstStyle/>
        <a:p>
          <a:endParaRPr lang="en-US"/>
        </a:p>
      </dgm:t>
    </dgm:pt>
    <dgm:pt modelId="{21566425-5E52-4E4F-949F-46BDEA622640}" type="sibTrans" cxnId="{B2E65223-B8D4-40ED-AD1E-B348889AE911}">
      <dgm:prSet/>
      <dgm:spPr/>
      <dgm:t>
        <a:bodyPr/>
        <a:lstStyle/>
        <a:p>
          <a:endParaRPr lang="en-US"/>
        </a:p>
      </dgm:t>
    </dgm:pt>
    <dgm:pt modelId="{7A11A05D-48E7-4293-B845-AC0C855B4C7F}" type="pres">
      <dgm:prSet presAssocID="{A55D6E11-81A8-43DC-ADB4-BB5254EEB591}" presName="diagram" presStyleCnt="0">
        <dgm:presLayoutVars>
          <dgm:chPref val="1"/>
          <dgm:dir/>
          <dgm:animOne val="branch"/>
          <dgm:animLvl val="lvl"/>
          <dgm:resizeHandles/>
        </dgm:presLayoutVars>
      </dgm:prSet>
      <dgm:spPr/>
      <dgm:t>
        <a:bodyPr/>
        <a:lstStyle/>
        <a:p>
          <a:endParaRPr lang="en-US"/>
        </a:p>
      </dgm:t>
    </dgm:pt>
    <dgm:pt modelId="{D10D03B1-EB71-489F-B87C-6CD75A37B068}" type="pres">
      <dgm:prSet presAssocID="{855D867D-1414-4E29-9958-33189B2DF02B}" presName="root" presStyleCnt="0"/>
      <dgm:spPr/>
    </dgm:pt>
    <dgm:pt modelId="{0D9446A4-B3C5-43FE-89EB-15CB6EC07166}" type="pres">
      <dgm:prSet presAssocID="{855D867D-1414-4E29-9958-33189B2DF02B}" presName="rootComposite" presStyleCnt="0"/>
      <dgm:spPr/>
    </dgm:pt>
    <dgm:pt modelId="{43133D84-CAB3-47CA-B45A-BA468C5501EC}" type="pres">
      <dgm:prSet presAssocID="{855D867D-1414-4E29-9958-33189B2DF02B}" presName="rootText" presStyleLbl="node1" presStyleIdx="0" presStyleCnt="4"/>
      <dgm:spPr/>
      <dgm:t>
        <a:bodyPr/>
        <a:lstStyle/>
        <a:p>
          <a:endParaRPr lang="en-US"/>
        </a:p>
      </dgm:t>
    </dgm:pt>
    <dgm:pt modelId="{C0DF89D1-FEE5-475C-85E1-E82BC9029C9E}" type="pres">
      <dgm:prSet presAssocID="{855D867D-1414-4E29-9958-33189B2DF02B}" presName="rootConnector" presStyleLbl="node1" presStyleIdx="0" presStyleCnt="4"/>
      <dgm:spPr/>
      <dgm:t>
        <a:bodyPr/>
        <a:lstStyle/>
        <a:p>
          <a:endParaRPr lang="en-US"/>
        </a:p>
      </dgm:t>
    </dgm:pt>
    <dgm:pt modelId="{BC427771-75D6-4675-A2A1-3FB8782336E2}" type="pres">
      <dgm:prSet presAssocID="{855D867D-1414-4E29-9958-33189B2DF02B}" presName="childShape" presStyleCnt="0"/>
      <dgm:spPr/>
    </dgm:pt>
    <dgm:pt modelId="{0088A292-EA46-41D0-BC4D-930D8F932C3D}" type="pres">
      <dgm:prSet presAssocID="{BA99EA36-AE24-47D7-A16A-2C5686A204A3}" presName="Name13" presStyleLbl="parChTrans1D2" presStyleIdx="0" presStyleCnt="11"/>
      <dgm:spPr/>
      <dgm:t>
        <a:bodyPr/>
        <a:lstStyle/>
        <a:p>
          <a:endParaRPr lang="en-US"/>
        </a:p>
      </dgm:t>
    </dgm:pt>
    <dgm:pt modelId="{684B2137-EB17-4890-8D09-2D232ADC1FEB}" type="pres">
      <dgm:prSet presAssocID="{8AC01A14-BDBB-4742-9B1E-172D22FABBEF}" presName="childText" presStyleLbl="bgAcc1" presStyleIdx="0" presStyleCnt="11" custScaleX="115824" custScaleY="42766">
        <dgm:presLayoutVars>
          <dgm:bulletEnabled val="1"/>
        </dgm:presLayoutVars>
      </dgm:prSet>
      <dgm:spPr/>
      <dgm:t>
        <a:bodyPr/>
        <a:lstStyle/>
        <a:p>
          <a:endParaRPr lang="en-US"/>
        </a:p>
      </dgm:t>
    </dgm:pt>
    <dgm:pt modelId="{C6BA0BDD-BFA2-496F-A3A1-001B620863D6}" type="pres">
      <dgm:prSet presAssocID="{CE01E9BC-004B-4EA7-9D03-5680A6CE1EB2}" presName="Name13" presStyleLbl="parChTrans1D2" presStyleIdx="1" presStyleCnt="11"/>
      <dgm:spPr/>
      <dgm:t>
        <a:bodyPr/>
        <a:lstStyle/>
        <a:p>
          <a:endParaRPr lang="en-US"/>
        </a:p>
      </dgm:t>
    </dgm:pt>
    <dgm:pt modelId="{3049FFC3-754A-4A08-8BDC-067C6E68CC9C}" type="pres">
      <dgm:prSet presAssocID="{20893986-4072-4BD7-B809-14850CB4BFA4}" presName="childText" presStyleLbl="bgAcc1" presStyleIdx="1" presStyleCnt="11" custScaleX="115824" custScaleY="42766">
        <dgm:presLayoutVars>
          <dgm:bulletEnabled val="1"/>
        </dgm:presLayoutVars>
      </dgm:prSet>
      <dgm:spPr/>
      <dgm:t>
        <a:bodyPr/>
        <a:lstStyle/>
        <a:p>
          <a:endParaRPr lang="en-US"/>
        </a:p>
      </dgm:t>
    </dgm:pt>
    <dgm:pt modelId="{77B5BD41-8FD9-47A6-9C87-14A790D6B062}" type="pres">
      <dgm:prSet presAssocID="{0CB7A96C-F68F-4865-9F8A-54E8B2BACA34}" presName="Name13" presStyleLbl="parChTrans1D2" presStyleIdx="2" presStyleCnt="11"/>
      <dgm:spPr/>
      <dgm:t>
        <a:bodyPr/>
        <a:lstStyle/>
        <a:p>
          <a:endParaRPr lang="en-US"/>
        </a:p>
      </dgm:t>
    </dgm:pt>
    <dgm:pt modelId="{8D3BE30C-A4FD-4988-9782-C1211FB91957}" type="pres">
      <dgm:prSet presAssocID="{FDFCF164-83B0-4E6A-817A-398921F11140}" presName="childText" presStyleLbl="bgAcc1" presStyleIdx="2" presStyleCnt="11" custScaleX="115824" custScaleY="42766">
        <dgm:presLayoutVars>
          <dgm:bulletEnabled val="1"/>
        </dgm:presLayoutVars>
      </dgm:prSet>
      <dgm:spPr/>
      <dgm:t>
        <a:bodyPr/>
        <a:lstStyle/>
        <a:p>
          <a:endParaRPr lang="en-US"/>
        </a:p>
      </dgm:t>
    </dgm:pt>
    <dgm:pt modelId="{5627B8C7-9699-40C6-8C3B-43A84C9F9B28}" type="pres">
      <dgm:prSet presAssocID="{424EBA14-10AE-4343-9190-86A52E63CCC1}" presName="root" presStyleCnt="0"/>
      <dgm:spPr/>
    </dgm:pt>
    <dgm:pt modelId="{547478DE-CD4B-494B-8804-33F583AECBD4}" type="pres">
      <dgm:prSet presAssocID="{424EBA14-10AE-4343-9190-86A52E63CCC1}" presName="rootComposite" presStyleCnt="0"/>
      <dgm:spPr/>
    </dgm:pt>
    <dgm:pt modelId="{4F0B0D38-DFBF-4D59-8085-92E6FF77D727}" type="pres">
      <dgm:prSet presAssocID="{424EBA14-10AE-4343-9190-86A52E63CCC1}" presName="rootText" presStyleLbl="node1" presStyleIdx="1" presStyleCnt="4"/>
      <dgm:spPr/>
      <dgm:t>
        <a:bodyPr/>
        <a:lstStyle/>
        <a:p>
          <a:endParaRPr lang="en-US"/>
        </a:p>
      </dgm:t>
    </dgm:pt>
    <dgm:pt modelId="{B24FBE6C-5CB1-4813-9A43-192A19495F86}" type="pres">
      <dgm:prSet presAssocID="{424EBA14-10AE-4343-9190-86A52E63CCC1}" presName="rootConnector" presStyleLbl="node1" presStyleIdx="1" presStyleCnt="4"/>
      <dgm:spPr/>
      <dgm:t>
        <a:bodyPr/>
        <a:lstStyle/>
        <a:p>
          <a:endParaRPr lang="en-US"/>
        </a:p>
      </dgm:t>
    </dgm:pt>
    <dgm:pt modelId="{9553CCF5-7722-4749-91B5-56D86DE7C8E1}" type="pres">
      <dgm:prSet presAssocID="{424EBA14-10AE-4343-9190-86A52E63CCC1}" presName="childShape" presStyleCnt="0"/>
      <dgm:spPr/>
    </dgm:pt>
    <dgm:pt modelId="{21A6E79E-2F07-42AF-A23D-BFB07C2CB233}" type="pres">
      <dgm:prSet presAssocID="{20F878B8-6E4E-4DD2-8C93-5EEB19868B2C}" presName="Name13" presStyleLbl="parChTrans1D2" presStyleIdx="3" presStyleCnt="11"/>
      <dgm:spPr/>
      <dgm:t>
        <a:bodyPr/>
        <a:lstStyle/>
        <a:p>
          <a:endParaRPr lang="en-US"/>
        </a:p>
      </dgm:t>
    </dgm:pt>
    <dgm:pt modelId="{F04DA207-367B-43E6-9A89-121607DE96B1}" type="pres">
      <dgm:prSet presAssocID="{631F8E24-1F8F-437B-96DA-3E44DEA2EF4C}" presName="childText" presStyleLbl="bgAcc1" presStyleIdx="3" presStyleCnt="11" custScaleX="115824" custScaleY="42766">
        <dgm:presLayoutVars>
          <dgm:bulletEnabled val="1"/>
        </dgm:presLayoutVars>
      </dgm:prSet>
      <dgm:spPr/>
      <dgm:t>
        <a:bodyPr/>
        <a:lstStyle/>
        <a:p>
          <a:endParaRPr lang="en-US"/>
        </a:p>
      </dgm:t>
    </dgm:pt>
    <dgm:pt modelId="{610283F3-ECB5-40D0-A8AB-AA97AD2D8C9F}" type="pres">
      <dgm:prSet presAssocID="{728D9260-58A7-47B6-8D83-C3FE27B6AD99}" presName="Name13" presStyleLbl="parChTrans1D2" presStyleIdx="4" presStyleCnt="11"/>
      <dgm:spPr/>
      <dgm:t>
        <a:bodyPr/>
        <a:lstStyle/>
        <a:p>
          <a:endParaRPr lang="en-US"/>
        </a:p>
      </dgm:t>
    </dgm:pt>
    <dgm:pt modelId="{F374652E-EF15-410F-A945-A637A2022C9C}" type="pres">
      <dgm:prSet presAssocID="{D405BD41-DFAC-49CC-B897-8197A7AD5B36}" presName="childText" presStyleLbl="bgAcc1" presStyleIdx="4" presStyleCnt="11" custScaleY="32897">
        <dgm:presLayoutVars>
          <dgm:bulletEnabled val="1"/>
        </dgm:presLayoutVars>
      </dgm:prSet>
      <dgm:spPr/>
      <dgm:t>
        <a:bodyPr/>
        <a:lstStyle/>
        <a:p>
          <a:endParaRPr lang="en-US"/>
        </a:p>
      </dgm:t>
    </dgm:pt>
    <dgm:pt modelId="{C9922C95-5F44-4F37-BF73-47A76D5C38A5}" type="pres">
      <dgm:prSet presAssocID="{40B2CD39-CFF1-42EF-90C5-CF1E4522AC83}" presName="Name13" presStyleLbl="parChTrans1D2" presStyleIdx="5" presStyleCnt="11"/>
      <dgm:spPr/>
      <dgm:t>
        <a:bodyPr/>
        <a:lstStyle/>
        <a:p>
          <a:endParaRPr lang="en-US"/>
        </a:p>
      </dgm:t>
    </dgm:pt>
    <dgm:pt modelId="{27330BD1-6184-4E99-9ABF-44B00671D0F3}" type="pres">
      <dgm:prSet presAssocID="{34FC1239-9EB9-4867-A082-D596E319FE2B}" presName="childText" presStyleLbl="bgAcc1" presStyleIdx="5" presStyleCnt="11" custScaleY="32897">
        <dgm:presLayoutVars>
          <dgm:bulletEnabled val="1"/>
        </dgm:presLayoutVars>
      </dgm:prSet>
      <dgm:spPr/>
      <dgm:t>
        <a:bodyPr/>
        <a:lstStyle/>
        <a:p>
          <a:endParaRPr lang="en-US"/>
        </a:p>
      </dgm:t>
    </dgm:pt>
    <dgm:pt modelId="{675F3978-7C42-4801-8B53-20EDE41A86D7}" type="pres">
      <dgm:prSet presAssocID="{46311DC2-B340-4046-A2E0-A73AFF77E1DE}" presName="root" presStyleCnt="0"/>
      <dgm:spPr/>
    </dgm:pt>
    <dgm:pt modelId="{D0C2524B-2170-4FE2-B63F-89C04C1A4F58}" type="pres">
      <dgm:prSet presAssocID="{46311DC2-B340-4046-A2E0-A73AFF77E1DE}" presName="rootComposite" presStyleCnt="0"/>
      <dgm:spPr/>
    </dgm:pt>
    <dgm:pt modelId="{AE6A39A2-D872-423D-BF53-867819B5B4A8}" type="pres">
      <dgm:prSet presAssocID="{46311DC2-B340-4046-A2E0-A73AFF77E1DE}" presName="rootText" presStyleLbl="node1" presStyleIdx="2" presStyleCnt="4"/>
      <dgm:spPr/>
      <dgm:t>
        <a:bodyPr/>
        <a:lstStyle/>
        <a:p>
          <a:endParaRPr lang="en-US"/>
        </a:p>
      </dgm:t>
    </dgm:pt>
    <dgm:pt modelId="{C4B4CBC3-745F-4ECA-A18A-F24035F69149}" type="pres">
      <dgm:prSet presAssocID="{46311DC2-B340-4046-A2E0-A73AFF77E1DE}" presName="rootConnector" presStyleLbl="node1" presStyleIdx="2" presStyleCnt="4"/>
      <dgm:spPr/>
      <dgm:t>
        <a:bodyPr/>
        <a:lstStyle/>
        <a:p>
          <a:endParaRPr lang="en-US"/>
        </a:p>
      </dgm:t>
    </dgm:pt>
    <dgm:pt modelId="{D3D32A20-D064-4DF6-A71A-95E9B8CEA8DC}" type="pres">
      <dgm:prSet presAssocID="{46311DC2-B340-4046-A2E0-A73AFF77E1DE}" presName="childShape" presStyleCnt="0"/>
      <dgm:spPr/>
    </dgm:pt>
    <dgm:pt modelId="{3AFFF628-016E-444E-A78D-10CFE8A97945}" type="pres">
      <dgm:prSet presAssocID="{ADC038F7-4455-4E19-9672-C25C6EAE2D41}" presName="Name13" presStyleLbl="parChTrans1D2" presStyleIdx="6" presStyleCnt="11"/>
      <dgm:spPr/>
      <dgm:t>
        <a:bodyPr/>
        <a:lstStyle/>
        <a:p>
          <a:endParaRPr lang="en-US"/>
        </a:p>
      </dgm:t>
    </dgm:pt>
    <dgm:pt modelId="{B138C3D1-E0E3-4B98-8D83-74369CED773F}" type="pres">
      <dgm:prSet presAssocID="{932BA7E3-0767-4727-8C66-C076652558CD}" presName="childText" presStyleLbl="bgAcc1" presStyleIdx="6" presStyleCnt="11" custScaleY="38609">
        <dgm:presLayoutVars>
          <dgm:bulletEnabled val="1"/>
        </dgm:presLayoutVars>
      </dgm:prSet>
      <dgm:spPr/>
      <dgm:t>
        <a:bodyPr/>
        <a:lstStyle/>
        <a:p>
          <a:endParaRPr lang="en-US"/>
        </a:p>
      </dgm:t>
    </dgm:pt>
    <dgm:pt modelId="{F8B21726-0E5D-440D-90E2-E895639A3657}" type="pres">
      <dgm:prSet presAssocID="{DE39873C-304A-4FF2-8D68-1D959C627F34}" presName="Name13" presStyleLbl="parChTrans1D2" presStyleIdx="7" presStyleCnt="11"/>
      <dgm:spPr/>
      <dgm:t>
        <a:bodyPr/>
        <a:lstStyle/>
        <a:p>
          <a:endParaRPr lang="en-US"/>
        </a:p>
      </dgm:t>
    </dgm:pt>
    <dgm:pt modelId="{9B6946D1-1E57-43A3-A673-E1A29FF9B40E}" type="pres">
      <dgm:prSet presAssocID="{80B98403-661E-416B-8ADB-56D47DF42BCD}" presName="childText" presStyleLbl="bgAcc1" presStyleIdx="7" presStyleCnt="11" custScaleY="38609">
        <dgm:presLayoutVars>
          <dgm:bulletEnabled val="1"/>
        </dgm:presLayoutVars>
      </dgm:prSet>
      <dgm:spPr/>
      <dgm:t>
        <a:bodyPr/>
        <a:lstStyle/>
        <a:p>
          <a:endParaRPr lang="en-US"/>
        </a:p>
      </dgm:t>
    </dgm:pt>
    <dgm:pt modelId="{0FA21691-136D-4C38-94E8-61BA4771613A}" type="pres">
      <dgm:prSet presAssocID="{02100A31-10C7-4C50-8FAE-260EEDE2F01C}" presName="Name13" presStyleLbl="parChTrans1D2" presStyleIdx="8" presStyleCnt="11"/>
      <dgm:spPr/>
      <dgm:t>
        <a:bodyPr/>
        <a:lstStyle/>
        <a:p>
          <a:endParaRPr lang="en-US"/>
        </a:p>
      </dgm:t>
    </dgm:pt>
    <dgm:pt modelId="{A171E205-35F6-4373-8E60-D37CF9A981AB}" type="pres">
      <dgm:prSet presAssocID="{A12B097D-547D-419C-B7FD-E21E49080C07}" presName="childText" presStyleLbl="bgAcc1" presStyleIdx="8" presStyleCnt="11" custScaleY="64349">
        <dgm:presLayoutVars>
          <dgm:bulletEnabled val="1"/>
        </dgm:presLayoutVars>
      </dgm:prSet>
      <dgm:spPr/>
      <dgm:t>
        <a:bodyPr/>
        <a:lstStyle/>
        <a:p>
          <a:endParaRPr lang="en-US"/>
        </a:p>
      </dgm:t>
    </dgm:pt>
    <dgm:pt modelId="{EA42AAC7-2274-46F4-943F-C9535364EA00}" type="pres">
      <dgm:prSet presAssocID="{E10F304C-DAF6-400A-BA93-09D2D96722A4}" presName="root" presStyleCnt="0"/>
      <dgm:spPr/>
    </dgm:pt>
    <dgm:pt modelId="{B51E61D6-9B95-4875-9BD2-878847578ED4}" type="pres">
      <dgm:prSet presAssocID="{E10F304C-DAF6-400A-BA93-09D2D96722A4}" presName="rootComposite" presStyleCnt="0"/>
      <dgm:spPr/>
    </dgm:pt>
    <dgm:pt modelId="{BB9D31C8-DEF0-411B-93AA-53514FC6C667}" type="pres">
      <dgm:prSet presAssocID="{E10F304C-DAF6-400A-BA93-09D2D96722A4}" presName="rootText" presStyleLbl="node1" presStyleIdx="3" presStyleCnt="4"/>
      <dgm:spPr/>
      <dgm:t>
        <a:bodyPr/>
        <a:lstStyle/>
        <a:p>
          <a:endParaRPr lang="en-US"/>
        </a:p>
      </dgm:t>
    </dgm:pt>
    <dgm:pt modelId="{82FCFF28-288E-40E3-98EC-DE2916C82A0C}" type="pres">
      <dgm:prSet presAssocID="{E10F304C-DAF6-400A-BA93-09D2D96722A4}" presName="rootConnector" presStyleLbl="node1" presStyleIdx="3" presStyleCnt="4"/>
      <dgm:spPr/>
      <dgm:t>
        <a:bodyPr/>
        <a:lstStyle/>
        <a:p>
          <a:endParaRPr lang="en-US"/>
        </a:p>
      </dgm:t>
    </dgm:pt>
    <dgm:pt modelId="{6873FADF-1E78-42B6-8922-D8B670E41A6C}" type="pres">
      <dgm:prSet presAssocID="{E10F304C-DAF6-400A-BA93-09D2D96722A4}" presName="childShape" presStyleCnt="0"/>
      <dgm:spPr/>
    </dgm:pt>
    <dgm:pt modelId="{69647562-F82D-4648-89AF-02F5A6EE7B51}" type="pres">
      <dgm:prSet presAssocID="{C3313B6E-92D9-4034-B789-C4EDA6343016}" presName="Name13" presStyleLbl="parChTrans1D2" presStyleIdx="9" presStyleCnt="11"/>
      <dgm:spPr/>
      <dgm:t>
        <a:bodyPr/>
        <a:lstStyle/>
        <a:p>
          <a:endParaRPr lang="en-US"/>
        </a:p>
      </dgm:t>
    </dgm:pt>
    <dgm:pt modelId="{52E0D98D-3C16-4AFF-9E98-29BF6BD1ECE3}" type="pres">
      <dgm:prSet presAssocID="{24200C01-3F8B-4E3C-963E-BD0D67200AE7}" presName="childText" presStyleLbl="bgAcc1" presStyleIdx="9" presStyleCnt="11" custScaleY="40729">
        <dgm:presLayoutVars>
          <dgm:bulletEnabled val="1"/>
        </dgm:presLayoutVars>
      </dgm:prSet>
      <dgm:spPr/>
      <dgm:t>
        <a:bodyPr/>
        <a:lstStyle/>
        <a:p>
          <a:endParaRPr lang="en-US"/>
        </a:p>
      </dgm:t>
    </dgm:pt>
    <dgm:pt modelId="{5CA2D9DB-BD70-45DC-9F9E-3377B7FD1E91}" type="pres">
      <dgm:prSet presAssocID="{3BD305AC-BBE3-44FF-9FEF-8369F30A2AA9}" presName="Name13" presStyleLbl="parChTrans1D2" presStyleIdx="10" presStyleCnt="11"/>
      <dgm:spPr/>
      <dgm:t>
        <a:bodyPr/>
        <a:lstStyle/>
        <a:p>
          <a:endParaRPr lang="en-US"/>
        </a:p>
      </dgm:t>
    </dgm:pt>
    <dgm:pt modelId="{12B3EC13-6366-4B0F-9AE4-0B473403DAEF}" type="pres">
      <dgm:prSet presAssocID="{FFC4E026-0234-4343-AB1E-063F5D946B1F}" presName="childText" presStyleLbl="bgAcc1" presStyleIdx="10" presStyleCnt="11" custScaleY="40729" custLinFactNeighborX="-654" custLinFactNeighborY="-1345">
        <dgm:presLayoutVars>
          <dgm:bulletEnabled val="1"/>
        </dgm:presLayoutVars>
      </dgm:prSet>
      <dgm:spPr/>
      <dgm:t>
        <a:bodyPr/>
        <a:lstStyle/>
        <a:p>
          <a:endParaRPr lang="en-US"/>
        </a:p>
      </dgm:t>
    </dgm:pt>
  </dgm:ptLst>
  <dgm:cxnLst>
    <dgm:cxn modelId="{70356D96-78C8-4061-9D76-3E24AF18AB20}" srcId="{424EBA14-10AE-4343-9190-86A52E63CCC1}" destId="{34FC1239-9EB9-4867-A082-D596E319FE2B}" srcOrd="2" destOrd="0" parTransId="{40B2CD39-CFF1-42EF-90C5-CF1E4522AC83}" sibTransId="{AC07F33C-10B0-4288-9666-B8CF23E9D365}"/>
    <dgm:cxn modelId="{6B143DFA-9EA9-4678-98AF-61899CA61CDA}" type="presOf" srcId="{46311DC2-B340-4046-A2E0-A73AFF77E1DE}" destId="{AE6A39A2-D872-423D-BF53-867819B5B4A8}" srcOrd="0" destOrd="0" presId="urn:microsoft.com/office/officeart/2005/8/layout/hierarchy3"/>
    <dgm:cxn modelId="{2DA07054-9072-4286-A35E-0EE9A3D8C42F}" srcId="{A55D6E11-81A8-43DC-ADB4-BB5254EEB591}" destId="{E10F304C-DAF6-400A-BA93-09D2D96722A4}" srcOrd="3" destOrd="0" parTransId="{6AE98117-F224-4F87-9185-DFC696A8727B}" sibTransId="{C60EBD2B-22A4-46D5-992B-74B4240E1E12}"/>
    <dgm:cxn modelId="{4AC1F114-AB4B-4306-844F-4AC9A62CB842}" srcId="{855D867D-1414-4E29-9958-33189B2DF02B}" destId="{FDFCF164-83B0-4E6A-817A-398921F11140}" srcOrd="2" destOrd="0" parTransId="{0CB7A96C-F68F-4865-9F8A-54E8B2BACA34}" sibTransId="{833F2DB0-809E-411E-A7D2-41AAD2EECE05}"/>
    <dgm:cxn modelId="{60153D29-0529-4BCE-9EF6-94A9087A0003}" type="presOf" srcId="{424EBA14-10AE-4343-9190-86A52E63CCC1}" destId="{B24FBE6C-5CB1-4813-9A43-192A19495F86}" srcOrd="1" destOrd="0" presId="urn:microsoft.com/office/officeart/2005/8/layout/hierarchy3"/>
    <dgm:cxn modelId="{F9AD96B3-6D7A-43D8-9BDE-36561EF01A9B}" type="presOf" srcId="{40B2CD39-CFF1-42EF-90C5-CF1E4522AC83}" destId="{C9922C95-5F44-4F37-BF73-47A76D5C38A5}" srcOrd="0" destOrd="0" presId="urn:microsoft.com/office/officeart/2005/8/layout/hierarchy3"/>
    <dgm:cxn modelId="{4AB3C51E-7E26-4F11-B3C2-46CCAD0C1E31}" srcId="{E10F304C-DAF6-400A-BA93-09D2D96722A4}" destId="{FFC4E026-0234-4343-AB1E-063F5D946B1F}" srcOrd="1" destOrd="0" parTransId="{3BD305AC-BBE3-44FF-9FEF-8369F30A2AA9}" sibTransId="{7477A588-8495-4AF9-9D1A-AA48B4E098A2}"/>
    <dgm:cxn modelId="{3BEB5444-E76E-4D11-896E-668D80C4CDDA}" type="presOf" srcId="{CE01E9BC-004B-4EA7-9D03-5680A6CE1EB2}" destId="{C6BA0BDD-BFA2-496F-A3A1-001B620863D6}" srcOrd="0" destOrd="0" presId="urn:microsoft.com/office/officeart/2005/8/layout/hierarchy3"/>
    <dgm:cxn modelId="{CA69A298-2C00-4CEE-BADC-B15842732E28}" srcId="{46311DC2-B340-4046-A2E0-A73AFF77E1DE}" destId="{80B98403-661E-416B-8ADB-56D47DF42BCD}" srcOrd="1" destOrd="0" parTransId="{DE39873C-304A-4FF2-8D68-1D959C627F34}" sibTransId="{B585F5EB-56FB-472B-BAD1-28B35459332E}"/>
    <dgm:cxn modelId="{BE7BCB38-4177-41A7-A774-F1499009E6D5}" type="presOf" srcId="{FDFCF164-83B0-4E6A-817A-398921F11140}" destId="{8D3BE30C-A4FD-4988-9782-C1211FB91957}" srcOrd="0" destOrd="0" presId="urn:microsoft.com/office/officeart/2005/8/layout/hierarchy3"/>
    <dgm:cxn modelId="{18566702-833F-4B2C-B388-FFE92BC2FA3D}" type="presOf" srcId="{E10F304C-DAF6-400A-BA93-09D2D96722A4}" destId="{BB9D31C8-DEF0-411B-93AA-53514FC6C667}" srcOrd="0" destOrd="0" presId="urn:microsoft.com/office/officeart/2005/8/layout/hierarchy3"/>
    <dgm:cxn modelId="{BFDCF895-40A5-47EE-9A90-29D822B73CFD}" type="presOf" srcId="{46311DC2-B340-4046-A2E0-A73AFF77E1DE}" destId="{C4B4CBC3-745F-4ECA-A18A-F24035F69149}" srcOrd="1" destOrd="0" presId="urn:microsoft.com/office/officeart/2005/8/layout/hierarchy3"/>
    <dgm:cxn modelId="{5FC7D708-06D1-4BCB-A5AC-0CC5F1D3FA85}" type="presOf" srcId="{855D867D-1414-4E29-9958-33189B2DF02B}" destId="{C0DF89D1-FEE5-475C-85E1-E82BC9029C9E}" srcOrd="1" destOrd="0" presId="urn:microsoft.com/office/officeart/2005/8/layout/hierarchy3"/>
    <dgm:cxn modelId="{663E2A4E-B6F5-4F75-8A0D-CFFE1E39626F}" srcId="{424EBA14-10AE-4343-9190-86A52E63CCC1}" destId="{D405BD41-DFAC-49CC-B897-8197A7AD5B36}" srcOrd="1" destOrd="0" parTransId="{728D9260-58A7-47B6-8D83-C3FE27B6AD99}" sibTransId="{551D56FC-3429-463F-9D45-BB2B27EB11AA}"/>
    <dgm:cxn modelId="{0B57180A-408D-4FFD-9BFF-DFA56F9BC349}" type="presOf" srcId="{ADC038F7-4455-4E19-9672-C25C6EAE2D41}" destId="{3AFFF628-016E-444E-A78D-10CFE8A97945}" srcOrd="0" destOrd="0" presId="urn:microsoft.com/office/officeart/2005/8/layout/hierarchy3"/>
    <dgm:cxn modelId="{20948CF4-511C-4552-9A1A-5576388C125D}" type="presOf" srcId="{24200C01-3F8B-4E3C-963E-BD0D67200AE7}" destId="{52E0D98D-3C16-4AFF-9E98-29BF6BD1ECE3}" srcOrd="0" destOrd="0" presId="urn:microsoft.com/office/officeart/2005/8/layout/hierarchy3"/>
    <dgm:cxn modelId="{2F1B2D18-2E4C-4E58-8C95-19286105B240}" srcId="{46311DC2-B340-4046-A2E0-A73AFF77E1DE}" destId="{932BA7E3-0767-4727-8C66-C076652558CD}" srcOrd="0" destOrd="0" parTransId="{ADC038F7-4455-4E19-9672-C25C6EAE2D41}" sibTransId="{87820823-9267-46BC-8B1D-DD5DCE6D18F2}"/>
    <dgm:cxn modelId="{EA8F5F8E-4F02-4756-BA84-09527379330F}" type="presOf" srcId="{D405BD41-DFAC-49CC-B897-8197A7AD5B36}" destId="{F374652E-EF15-410F-A945-A637A2022C9C}" srcOrd="0" destOrd="0" presId="urn:microsoft.com/office/officeart/2005/8/layout/hierarchy3"/>
    <dgm:cxn modelId="{B86D1E65-9742-4E8F-AD4A-B9CC65023741}" type="presOf" srcId="{34FC1239-9EB9-4867-A082-D596E319FE2B}" destId="{27330BD1-6184-4E99-9ABF-44B00671D0F3}" srcOrd="0" destOrd="0" presId="urn:microsoft.com/office/officeart/2005/8/layout/hierarchy3"/>
    <dgm:cxn modelId="{934AAA1A-F7A5-4C7F-8457-AA85AC697E85}" srcId="{855D867D-1414-4E29-9958-33189B2DF02B}" destId="{20893986-4072-4BD7-B809-14850CB4BFA4}" srcOrd="1" destOrd="0" parTransId="{CE01E9BC-004B-4EA7-9D03-5680A6CE1EB2}" sibTransId="{7B21DCE9-3E7C-45CF-AF9C-E48CEFB05F40}"/>
    <dgm:cxn modelId="{A4AEFFF7-930C-4B6D-913C-FC714B906862}" type="presOf" srcId="{80B98403-661E-416B-8ADB-56D47DF42BCD}" destId="{9B6946D1-1E57-43A3-A673-E1A29FF9B40E}" srcOrd="0" destOrd="0" presId="urn:microsoft.com/office/officeart/2005/8/layout/hierarchy3"/>
    <dgm:cxn modelId="{C7188ABA-5ACF-43F3-8409-5D2E5532E865}" srcId="{A55D6E11-81A8-43DC-ADB4-BB5254EEB591}" destId="{855D867D-1414-4E29-9958-33189B2DF02B}" srcOrd="0" destOrd="0" parTransId="{33B9CE76-9C2D-4C88-BAD6-FB5E439744E7}" sibTransId="{24970099-AC76-42A4-9420-C11AAEC3ABEA}"/>
    <dgm:cxn modelId="{87854EB6-D6F2-45EA-8EA5-4BC5E1E65A91}" srcId="{A55D6E11-81A8-43DC-ADB4-BB5254EEB591}" destId="{46311DC2-B340-4046-A2E0-A73AFF77E1DE}" srcOrd="2" destOrd="0" parTransId="{FEC963E3-D5F9-4963-8152-D4DF558A43FA}" sibTransId="{20AE7C42-3467-4887-A074-C7CD86A543AB}"/>
    <dgm:cxn modelId="{4214C1C7-D5E1-4238-9BD0-B701250E4DDA}" type="presOf" srcId="{DE39873C-304A-4FF2-8D68-1D959C627F34}" destId="{F8B21726-0E5D-440D-90E2-E895639A3657}" srcOrd="0" destOrd="0" presId="urn:microsoft.com/office/officeart/2005/8/layout/hierarchy3"/>
    <dgm:cxn modelId="{B2E65223-B8D4-40ED-AD1E-B348889AE911}" srcId="{E10F304C-DAF6-400A-BA93-09D2D96722A4}" destId="{24200C01-3F8B-4E3C-963E-BD0D67200AE7}" srcOrd="0" destOrd="0" parTransId="{C3313B6E-92D9-4034-B789-C4EDA6343016}" sibTransId="{21566425-5E52-4E4F-949F-46BDEA622640}"/>
    <dgm:cxn modelId="{8742F191-3B6B-409C-94C1-36F67476E07B}" type="presOf" srcId="{C3313B6E-92D9-4034-B789-C4EDA6343016}" destId="{69647562-F82D-4648-89AF-02F5A6EE7B51}" srcOrd="0" destOrd="0" presId="urn:microsoft.com/office/officeart/2005/8/layout/hierarchy3"/>
    <dgm:cxn modelId="{FAD43B3E-CB53-4636-9968-C0D986D96E9B}" type="presOf" srcId="{3BD305AC-BBE3-44FF-9FEF-8369F30A2AA9}" destId="{5CA2D9DB-BD70-45DC-9F9E-3377B7FD1E91}" srcOrd="0" destOrd="0" presId="urn:microsoft.com/office/officeart/2005/8/layout/hierarchy3"/>
    <dgm:cxn modelId="{DD3149F0-7BC8-49EE-BEFF-F40FC4B977B1}" type="presOf" srcId="{855D867D-1414-4E29-9958-33189B2DF02B}" destId="{43133D84-CAB3-47CA-B45A-BA468C5501EC}" srcOrd="0" destOrd="0" presId="urn:microsoft.com/office/officeart/2005/8/layout/hierarchy3"/>
    <dgm:cxn modelId="{A7E3DE9C-00A4-49BF-931A-59A69EF30114}" type="presOf" srcId="{424EBA14-10AE-4343-9190-86A52E63CCC1}" destId="{4F0B0D38-DFBF-4D59-8085-92E6FF77D727}" srcOrd="0" destOrd="0" presId="urn:microsoft.com/office/officeart/2005/8/layout/hierarchy3"/>
    <dgm:cxn modelId="{3F7A2CE3-E39E-4D5E-80CE-33A3FDBB2BDA}" type="presOf" srcId="{0CB7A96C-F68F-4865-9F8A-54E8B2BACA34}" destId="{77B5BD41-8FD9-47A6-9C87-14A790D6B062}" srcOrd="0" destOrd="0" presId="urn:microsoft.com/office/officeart/2005/8/layout/hierarchy3"/>
    <dgm:cxn modelId="{46574383-31F3-44C3-B2C7-8EACCFD94C13}" srcId="{855D867D-1414-4E29-9958-33189B2DF02B}" destId="{8AC01A14-BDBB-4742-9B1E-172D22FABBEF}" srcOrd="0" destOrd="0" parTransId="{BA99EA36-AE24-47D7-A16A-2C5686A204A3}" sibTransId="{B24AB344-180B-4F79-BFA7-D5CA1356B4DE}"/>
    <dgm:cxn modelId="{6AEEFD71-55C6-480A-B638-DED1C37EA3B8}" srcId="{A55D6E11-81A8-43DC-ADB4-BB5254EEB591}" destId="{424EBA14-10AE-4343-9190-86A52E63CCC1}" srcOrd="1" destOrd="0" parTransId="{0EBF53F3-AF99-4E29-B883-64397E1BD96D}" sibTransId="{415FB3FB-0396-4FDF-8F6A-E2E548179C2C}"/>
    <dgm:cxn modelId="{0A7A5A65-AF8B-4965-A83A-C011D7FFAF5B}" srcId="{46311DC2-B340-4046-A2E0-A73AFF77E1DE}" destId="{A12B097D-547D-419C-B7FD-E21E49080C07}" srcOrd="2" destOrd="0" parTransId="{02100A31-10C7-4C50-8FAE-260EEDE2F01C}" sibTransId="{E471E912-6BA5-4992-822A-51F8C11FF88E}"/>
    <dgm:cxn modelId="{A79C3A99-65D4-407D-81C1-72BD221F7538}" type="presOf" srcId="{932BA7E3-0767-4727-8C66-C076652558CD}" destId="{B138C3D1-E0E3-4B98-8D83-74369CED773F}" srcOrd="0" destOrd="0" presId="urn:microsoft.com/office/officeart/2005/8/layout/hierarchy3"/>
    <dgm:cxn modelId="{C1F76F4D-E473-413B-B8A9-B1CB9F3BCC99}" type="presOf" srcId="{A55D6E11-81A8-43DC-ADB4-BB5254EEB591}" destId="{7A11A05D-48E7-4293-B845-AC0C855B4C7F}" srcOrd="0" destOrd="0" presId="urn:microsoft.com/office/officeart/2005/8/layout/hierarchy3"/>
    <dgm:cxn modelId="{71C6E3D1-7072-4E08-A759-2938D2203C0C}" type="presOf" srcId="{8AC01A14-BDBB-4742-9B1E-172D22FABBEF}" destId="{684B2137-EB17-4890-8D09-2D232ADC1FEB}" srcOrd="0" destOrd="0" presId="urn:microsoft.com/office/officeart/2005/8/layout/hierarchy3"/>
    <dgm:cxn modelId="{7F006A62-FFB5-46B3-BA4B-C45D41E8E266}" type="presOf" srcId="{20893986-4072-4BD7-B809-14850CB4BFA4}" destId="{3049FFC3-754A-4A08-8BDC-067C6E68CC9C}" srcOrd="0" destOrd="0" presId="urn:microsoft.com/office/officeart/2005/8/layout/hierarchy3"/>
    <dgm:cxn modelId="{FA1DA362-ABE9-4A55-BC64-C503669D21DF}" type="presOf" srcId="{FFC4E026-0234-4343-AB1E-063F5D946B1F}" destId="{12B3EC13-6366-4B0F-9AE4-0B473403DAEF}" srcOrd="0" destOrd="0" presId="urn:microsoft.com/office/officeart/2005/8/layout/hierarchy3"/>
    <dgm:cxn modelId="{EC8FE6D5-2AB3-49BD-BE6F-C7AA59C26141}" type="presOf" srcId="{728D9260-58A7-47B6-8D83-C3FE27B6AD99}" destId="{610283F3-ECB5-40D0-A8AB-AA97AD2D8C9F}" srcOrd="0" destOrd="0" presId="urn:microsoft.com/office/officeart/2005/8/layout/hierarchy3"/>
    <dgm:cxn modelId="{75E74D19-C9D5-4075-9CDD-2817B2DDD322}" type="presOf" srcId="{02100A31-10C7-4C50-8FAE-260EEDE2F01C}" destId="{0FA21691-136D-4C38-94E8-61BA4771613A}" srcOrd="0" destOrd="0" presId="urn:microsoft.com/office/officeart/2005/8/layout/hierarchy3"/>
    <dgm:cxn modelId="{13B5A0F5-E112-4B20-BD58-757F1537C08E}" type="presOf" srcId="{20F878B8-6E4E-4DD2-8C93-5EEB19868B2C}" destId="{21A6E79E-2F07-42AF-A23D-BFB07C2CB233}" srcOrd="0" destOrd="0" presId="urn:microsoft.com/office/officeart/2005/8/layout/hierarchy3"/>
    <dgm:cxn modelId="{87ADA5A2-A0F5-4C3B-814C-7C4AB92726BC}" type="presOf" srcId="{E10F304C-DAF6-400A-BA93-09D2D96722A4}" destId="{82FCFF28-288E-40E3-98EC-DE2916C82A0C}" srcOrd="1" destOrd="0" presId="urn:microsoft.com/office/officeart/2005/8/layout/hierarchy3"/>
    <dgm:cxn modelId="{887FE526-41D2-4BCB-8CDB-394621BA52FA}" srcId="{424EBA14-10AE-4343-9190-86A52E63CCC1}" destId="{631F8E24-1F8F-437B-96DA-3E44DEA2EF4C}" srcOrd="0" destOrd="0" parTransId="{20F878B8-6E4E-4DD2-8C93-5EEB19868B2C}" sibTransId="{AD146E9D-84D9-4735-BB58-294B2698B4A9}"/>
    <dgm:cxn modelId="{9415B697-ECDC-47FD-86F7-A3D8A45B6977}" type="presOf" srcId="{BA99EA36-AE24-47D7-A16A-2C5686A204A3}" destId="{0088A292-EA46-41D0-BC4D-930D8F932C3D}" srcOrd="0" destOrd="0" presId="urn:microsoft.com/office/officeart/2005/8/layout/hierarchy3"/>
    <dgm:cxn modelId="{10EA14C0-7FCE-4497-90DC-A346D772223C}" type="presOf" srcId="{631F8E24-1F8F-437B-96DA-3E44DEA2EF4C}" destId="{F04DA207-367B-43E6-9A89-121607DE96B1}" srcOrd="0" destOrd="0" presId="urn:microsoft.com/office/officeart/2005/8/layout/hierarchy3"/>
    <dgm:cxn modelId="{FE99D3FA-48EF-4749-BD40-2237B43CBCE9}" type="presOf" srcId="{A12B097D-547D-419C-B7FD-E21E49080C07}" destId="{A171E205-35F6-4373-8E60-D37CF9A981AB}" srcOrd="0" destOrd="0" presId="urn:microsoft.com/office/officeart/2005/8/layout/hierarchy3"/>
    <dgm:cxn modelId="{C6965BC5-BDFA-4D2B-B239-6C89C9A35ADD}" type="presParOf" srcId="{7A11A05D-48E7-4293-B845-AC0C855B4C7F}" destId="{D10D03B1-EB71-489F-B87C-6CD75A37B068}" srcOrd="0" destOrd="0" presId="urn:microsoft.com/office/officeart/2005/8/layout/hierarchy3"/>
    <dgm:cxn modelId="{47FC4B20-FA29-473A-BE0D-4A8AC7CD3133}" type="presParOf" srcId="{D10D03B1-EB71-489F-B87C-6CD75A37B068}" destId="{0D9446A4-B3C5-43FE-89EB-15CB6EC07166}" srcOrd="0" destOrd="0" presId="urn:microsoft.com/office/officeart/2005/8/layout/hierarchy3"/>
    <dgm:cxn modelId="{CD37ABAA-E4F5-4324-B450-1B32B8AF233D}" type="presParOf" srcId="{0D9446A4-B3C5-43FE-89EB-15CB6EC07166}" destId="{43133D84-CAB3-47CA-B45A-BA468C5501EC}" srcOrd="0" destOrd="0" presId="urn:microsoft.com/office/officeart/2005/8/layout/hierarchy3"/>
    <dgm:cxn modelId="{AE76B946-6582-46E2-8675-1FC5ED0C1C14}" type="presParOf" srcId="{0D9446A4-B3C5-43FE-89EB-15CB6EC07166}" destId="{C0DF89D1-FEE5-475C-85E1-E82BC9029C9E}" srcOrd="1" destOrd="0" presId="urn:microsoft.com/office/officeart/2005/8/layout/hierarchy3"/>
    <dgm:cxn modelId="{AC9A3296-447F-4534-82EF-681DAF72CB48}" type="presParOf" srcId="{D10D03B1-EB71-489F-B87C-6CD75A37B068}" destId="{BC427771-75D6-4675-A2A1-3FB8782336E2}" srcOrd="1" destOrd="0" presId="urn:microsoft.com/office/officeart/2005/8/layout/hierarchy3"/>
    <dgm:cxn modelId="{3AC904EE-6C47-4CF9-B203-B30C89E8BEBB}" type="presParOf" srcId="{BC427771-75D6-4675-A2A1-3FB8782336E2}" destId="{0088A292-EA46-41D0-BC4D-930D8F932C3D}" srcOrd="0" destOrd="0" presId="urn:microsoft.com/office/officeart/2005/8/layout/hierarchy3"/>
    <dgm:cxn modelId="{58202F59-FB08-473F-A0FE-3732A38EBF48}" type="presParOf" srcId="{BC427771-75D6-4675-A2A1-3FB8782336E2}" destId="{684B2137-EB17-4890-8D09-2D232ADC1FEB}" srcOrd="1" destOrd="0" presId="urn:microsoft.com/office/officeart/2005/8/layout/hierarchy3"/>
    <dgm:cxn modelId="{A0FA11C1-CEF4-4AE5-8292-4A2AA92BCE6F}" type="presParOf" srcId="{BC427771-75D6-4675-A2A1-3FB8782336E2}" destId="{C6BA0BDD-BFA2-496F-A3A1-001B620863D6}" srcOrd="2" destOrd="0" presId="urn:microsoft.com/office/officeart/2005/8/layout/hierarchy3"/>
    <dgm:cxn modelId="{9F7135DE-CBF2-4F04-B768-51AB3745AA1B}" type="presParOf" srcId="{BC427771-75D6-4675-A2A1-3FB8782336E2}" destId="{3049FFC3-754A-4A08-8BDC-067C6E68CC9C}" srcOrd="3" destOrd="0" presId="urn:microsoft.com/office/officeart/2005/8/layout/hierarchy3"/>
    <dgm:cxn modelId="{A9CAB711-EC93-4EBA-A360-C654ECEF4143}" type="presParOf" srcId="{BC427771-75D6-4675-A2A1-3FB8782336E2}" destId="{77B5BD41-8FD9-47A6-9C87-14A790D6B062}" srcOrd="4" destOrd="0" presId="urn:microsoft.com/office/officeart/2005/8/layout/hierarchy3"/>
    <dgm:cxn modelId="{63ADBD4E-C6BA-4C0F-AFF6-E300737448E3}" type="presParOf" srcId="{BC427771-75D6-4675-A2A1-3FB8782336E2}" destId="{8D3BE30C-A4FD-4988-9782-C1211FB91957}" srcOrd="5" destOrd="0" presId="urn:microsoft.com/office/officeart/2005/8/layout/hierarchy3"/>
    <dgm:cxn modelId="{5340A481-6027-4179-85CE-6482638DCCAE}" type="presParOf" srcId="{7A11A05D-48E7-4293-B845-AC0C855B4C7F}" destId="{5627B8C7-9699-40C6-8C3B-43A84C9F9B28}" srcOrd="1" destOrd="0" presId="urn:microsoft.com/office/officeart/2005/8/layout/hierarchy3"/>
    <dgm:cxn modelId="{44ACE1C4-DA7E-44F3-AFB7-5660AE5D7C0A}" type="presParOf" srcId="{5627B8C7-9699-40C6-8C3B-43A84C9F9B28}" destId="{547478DE-CD4B-494B-8804-33F583AECBD4}" srcOrd="0" destOrd="0" presId="urn:microsoft.com/office/officeart/2005/8/layout/hierarchy3"/>
    <dgm:cxn modelId="{A04C3667-8BDF-4DE4-8FE4-A816E001C8C8}" type="presParOf" srcId="{547478DE-CD4B-494B-8804-33F583AECBD4}" destId="{4F0B0D38-DFBF-4D59-8085-92E6FF77D727}" srcOrd="0" destOrd="0" presId="urn:microsoft.com/office/officeart/2005/8/layout/hierarchy3"/>
    <dgm:cxn modelId="{C4FCEFE3-8AFE-4D38-ABDC-A00B01BAF175}" type="presParOf" srcId="{547478DE-CD4B-494B-8804-33F583AECBD4}" destId="{B24FBE6C-5CB1-4813-9A43-192A19495F86}" srcOrd="1" destOrd="0" presId="urn:microsoft.com/office/officeart/2005/8/layout/hierarchy3"/>
    <dgm:cxn modelId="{2CB427BB-F768-427A-A376-7EA8FCA06654}" type="presParOf" srcId="{5627B8C7-9699-40C6-8C3B-43A84C9F9B28}" destId="{9553CCF5-7722-4749-91B5-56D86DE7C8E1}" srcOrd="1" destOrd="0" presId="urn:microsoft.com/office/officeart/2005/8/layout/hierarchy3"/>
    <dgm:cxn modelId="{18236BA0-8F94-4490-9E03-C4440478C706}" type="presParOf" srcId="{9553CCF5-7722-4749-91B5-56D86DE7C8E1}" destId="{21A6E79E-2F07-42AF-A23D-BFB07C2CB233}" srcOrd="0" destOrd="0" presId="urn:microsoft.com/office/officeart/2005/8/layout/hierarchy3"/>
    <dgm:cxn modelId="{FD09E63C-F5A3-4478-AE6B-109D4095DC55}" type="presParOf" srcId="{9553CCF5-7722-4749-91B5-56D86DE7C8E1}" destId="{F04DA207-367B-43E6-9A89-121607DE96B1}" srcOrd="1" destOrd="0" presId="urn:microsoft.com/office/officeart/2005/8/layout/hierarchy3"/>
    <dgm:cxn modelId="{5196BCB3-DCE0-46A8-AAD7-BEBC88A93BB6}" type="presParOf" srcId="{9553CCF5-7722-4749-91B5-56D86DE7C8E1}" destId="{610283F3-ECB5-40D0-A8AB-AA97AD2D8C9F}" srcOrd="2" destOrd="0" presId="urn:microsoft.com/office/officeart/2005/8/layout/hierarchy3"/>
    <dgm:cxn modelId="{C440A41B-1578-4AE0-860A-39F5E7864B34}" type="presParOf" srcId="{9553CCF5-7722-4749-91B5-56D86DE7C8E1}" destId="{F374652E-EF15-410F-A945-A637A2022C9C}" srcOrd="3" destOrd="0" presId="urn:microsoft.com/office/officeart/2005/8/layout/hierarchy3"/>
    <dgm:cxn modelId="{19ED5F2F-A14F-407D-821A-79788ACB8EAC}" type="presParOf" srcId="{9553CCF5-7722-4749-91B5-56D86DE7C8E1}" destId="{C9922C95-5F44-4F37-BF73-47A76D5C38A5}" srcOrd="4" destOrd="0" presId="urn:microsoft.com/office/officeart/2005/8/layout/hierarchy3"/>
    <dgm:cxn modelId="{FBDE3C90-BE5A-4488-B893-278611D0A825}" type="presParOf" srcId="{9553CCF5-7722-4749-91B5-56D86DE7C8E1}" destId="{27330BD1-6184-4E99-9ABF-44B00671D0F3}" srcOrd="5" destOrd="0" presId="urn:microsoft.com/office/officeart/2005/8/layout/hierarchy3"/>
    <dgm:cxn modelId="{01C14110-7DF4-4473-8C39-14666F3A0AF8}" type="presParOf" srcId="{7A11A05D-48E7-4293-B845-AC0C855B4C7F}" destId="{675F3978-7C42-4801-8B53-20EDE41A86D7}" srcOrd="2" destOrd="0" presId="urn:microsoft.com/office/officeart/2005/8/layout/hierarchy3"/>
    <dgm:cxn modelId="{8D7C4E20-E2CD-43FE-8CE1-771FCA7A753B}" type="presParOf" srcId="{675F3978-7C42-4801-8B53-20EDE41A86D7}" destId="{D0C2524B-2170-4FE2-B63F-89C04C1A4F58}" srcOrd="0" destOrd="0" presId="urn:microsoft.com/office/officeart/2005/8/layout/hierarchy3"/>
    <dgm:cxn modelId="{5F7F790A-D108-4969-963F-5F9DBFAD7478}" type="presParOf" srcId="{D0C2524B-2170-4FE2-B63F-89C04C1A4F58}" destId="{AE6A39A2-D872-423D-BF53-867819B5B4A8}" srcOrd="0" destOrd="0" presId="urn:microsoft.com/office/officeart/2005/8/layout/hierarchy3"/>
    <dgm:cxn modelId="{1A2CD799-4A5B-44F0-9ABC-A8B3E27343A4}" type="presParOf" srcId="{D0C2524B-2170-4FE2-B63F-89C04C1A4F58}" destId="{C4B4CBC3-745F-4ECA-A18A-F24035F69149}" srcOrd="1" destOrd="0" presId="urn:microsoft.com/office/officeart/2005/8/layout/hierarchy3"/>
    <dgm:cxn modelId="{536729CF-BEDF-48A4-AFD1-215CBA382AB7}" type="presParOf" srcId="{675F3978-7C42-4801-8B53-20EDE41A86D7}" destId="{D3D32A20-D064-4DF6-A71A-95E9B8CEA8DC}" srcOrd="1" destOrd="0" presId="urn:microsoft.com/office/officeart/2005/8/layout/hierarchy3"/>
    <dgm:cxn modelId="{0DC58D02-B9B7-447E-8EEA-9E49D6D23A69}" type="presParOf" srcId="{D3D32A20-D064-4DF6-A71A-95E9B8CEA8DC}" destId="{3AFFF628-016E-444E-A78D-10CFE8A97945}" srcOrd="0" destOrd="0" presId="urn:microsoft.com/office/officeart/2005/8/layout/hierarchy3"/>
    <dgm:cxn modelId="{23199975-0539-4930-BB16-0040CCCBCF88}" type="presParOf" srcId="{D3D32A20-D064-4DF6-A71A-95E9B8CEA8DC}" destId="{B138C3D1-E0E3-4B98-8D83-74369CED773F}" srcOrd="1" destOrd="0" presId="urn:microsoft.com/office/officeart/2005/8/layout/hierarchy3"/>
    <dgm:cxn modelId="{EAB5FC90-F0F7-4ED9-BB56-6F8540E6EF33}" type="presParOf" srcId="{D3D32A20-D064-4DF6-A71A-95E9B8CEA8DC}" destId="{F8B21726-0E5D-440D-90E2-E895639A3657}" srcOrd="2" destOrd="0" presId="urn:microsoft.com/office/officeart/2005/8/layout/hierarchy3"/>
    <dgm:cxn modelId="{4C858814-00EA-4B8A-86E3-AAE5C6707D7E}" type="presParOf" srcId="{D3D32A20-D064-4DF6-A71A-95E9B8CEA8DC}" destId="{9B6946D1-1E57-43A3-A673-E1A29FF9B40E}" srcOrd="3" destOrd="0" presId="urn:microsoft.com/office/officeart/2005/8/layout/hierarchy3"/>
    <dgm:cxn modelId="{3AA7274F-0950-41CF-B330-B91A42A896E6}" type="presParOf" srcId="{D3D32A20-D064-4DF6-A71A-95E9B8CEA8DC}" destId="{0FA21691-136D-4C38-94E8-61BA4771613A}" srcOrd="4" destOrd="0" presId="urn:microsoft.com/office/officeart/2005/8/layout/hierarchy3"/>
    <dgm:cxn modelId="{74906198-D28A-410B-9373-EB75E3D7D224}" type="presParOf" srcId="{D3D32A20-D064-4DF6-A71A-95E9B8CEA8DC}" destId="{A171E205-35F6-4373-8E60-D37CF9A981AB}" srcOrd="5" destOrd="0" presId="urn:microsoft.com/office/officeart/2005/8/layout/hierarchy3"/>
    <dgm:cxn modelId="{AEBA0143-1D50-48E1-A8B7-573133E35B40}" type="presParOf" srcId="{7A11A05D-48E7-4293-B845-AC0C855B4C7F}" destId="{EA42AAC7-2274-46F4-943F-C9535364EA00}" srcOrd="3" destOrd="0" presId="urn:microsoft.com/office/officeart/2005/8/layout/hierarchy3"/>
    <dgm:cxn modelId="{4B01CBB3-96D6-404D-985A-F5637EB55DC3}" type="presParOf" srcId="{EA42AAC7-2274-46F4-943F-C9535364EA00}" destId="{B51E61D6-9B95-4875-9BD2-878847578ED4}" srcOrd="0" destOrd="0" presId="urn:microsoft.com/office/officeart/2005/8/layout/hierarchy3"/>
    <dgm:cxn modelId="{AE41E1AA-D673-4C46-8A50-0649FC877DE5}" type="presParOf" srcId="{B51E61D6-9B95-4875-9BD2-878847578ED4}" destId="{BB9D31C8-DEF0-411B-93AA-53514FC6C667}" srcOrd="0" destOrd="0" presId="urn:microsoft.com/office/officeart/2005/8/layout/hierarchy3"/>
    <dgm:cxn modelId="{C76A359E-F3DA-4781-B33A-E69416F968F6}" type="presParOf" srcId="{B51E61D6-9B95-4875-9BD2-878847578ED4}" destId="{82FCFF28-288E-40E3-98EC-DE2916C82A0C}" srcOrd="1" destOrd="0" presId="urn:microsoft.com/office/officeart/2005/8/layout/hierarchy3"/>
    <dgm:cxn modelId="{FF82CC12-8127-4769-8C95-2DAED054C2CA}" type="presParOf" srcId="{EA42AAC7-2274-46F4-943F-C9535364EA00}" destId="{6873FADF-1E78-42B6-8922-D8B670E41A6C}" srcOrd="1" destOrd="0" presId="urn:microsoft.com/office/officeart/2005/8/layout/hierarchy3"/>
    <dgm:cxn modelId="{3AB00D48-9CAF-42B2-93D7-5979855474ED}" type="presParOf" srcId="{6873FADF-1E78-42B6-8922-D8B670E41A6C}" destId="{69647562-F82D-4648-89AF-02F5A6EE7B51}" srcOrd="0" destOrd="0" presId="urn:microsoft.com/office/officeart/2005/8/layout/hierarchy3"/>
    <dgm:cxn modelId="{B18B4FAC-B955-40D4-AE45-0A70AB528613}" type="presParOf" srcId="{6873FADF-1E78-42B6-8922-D8B670E41A6C}" destId="{52E0D98D-3C16-4AFF-9E98-29BF6BD1ECE3}" srcOrd="1" destOrd="0" presId="urn:microsoft.com/office/officeart/2005/8/layout/hierarchy3"/>
    <dgm:cxn modelId="{B058C87F-E56C-46B7-8997-9C5D9F67A4F4}" type="presParOf" srcId="{6873FADF-1E78-42B6-8922-D8B670E41A6C}" destId="{5CA2D9DB-BD70-45DC-9F9E-3377B7FD1E91}" srcOrd="2" destOrd="0" presId="urn:microsoft.com/office/officeart/2005/8/layout/hierarchy3"/>
    <dgm:cxn modelId="{81BA68AD-832A-4421-B9BC-FE949F9EFA7D}" type="presParOf" srcId="{6873FADF-1E78-42B6-8922-D8B670E41A6C}" destId="{12B3EC13-6366-4B0F-9AE4-0B473403DAEF}"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649973"/>
            <a:ext cx="2971598" cy="455986"/>
          </a:xfrm>
          <a:prstGeom prst="rect">
            <a:avLst/>
          </a:prstGeom>
        </p:spPr>
        <p:txBody>
          <a:bodyPr vert="horz" lIns="87746" tIns="43873" rIns="87746" bIns="43873" rtlCol="0" anchor="b"/>
          <a:lstStyle>
            <a:lvl1pPr algn="l">
              <a:defRPr sz="1200"/>
            </a:lvl1pPr>
          </a:lstStyle>
          <a:p>
            <a:r>
              <a:rPr lang="en-US" sz="1300" dirty="0">
                <a:latin typeface="+mn-lt"/>
              </a:rPr>
              <a:t>Copyright © 2010 The HDF Group.</a:t>
            </a:r>
          </a:p>
          <a:p>
            <a:r>
              <a:rPr lang="en-US" sz="1300" dirty="0">
                <a:latin typeface="+mn-lt"/>
              </a:rPr>
              <a:t>All Rights Reserved</a:t>
            </a:r>
          </a:p>
        </p:txBody>
      </p:sp>
      <p:sp>
        <p:nvSpPr>
          <p:cNvPr id="5" name="Slide Number Placeholder 4"/>
          <p:cNvSpPr>
            <a:spLocks noGrp="1"/>
          </p:cNvSpPr>
          <p:nvPr>
            <p:ph type="sldNum" sz="quarter" idx="3"/>
          </p:nvPr>
        </p:nvSpPr>
        <p:spPr>
          <a:xfrm>
            <a:off x="3884888" y="8649973"/>
            <a:ext cx="2971598" cy="455986"/>
          </a:xfrm>
          <a:prstGeom prst="rect">
            <a:avLst/>
          </a:prstGeom>
        </p:spPr>
        <p:txBody>
          <a:bodyPr vert="horz" lIns="87746" tIns="43873" rIns="87746" bIns="43873" rtlCol="0" anchor="b"/>
          <a:lstStyle>
            <a:lvl1pPr algn="r">
              <a:defRPr sz="1200"/>
            </a:lvl1pPr>
          </a:lstStyle>
          <a:p>
            <a:fld id="{66705E29-C357-4C42-9BC7-4FA4B5AD398B}" type="slidenum">
              <a:rPr lang="en-US" sz="1300">
                <a:latin typeface="+mn-lt"/>
              </a:rPr>
              <a:pPr/>
              <a:t>‹#›</a:t>
            </a:fld>
            <a:endParaRPr lang="en-US" sz="1300" dirty="0">
              <a:latin typeface="+mn-lt"/>
            </a:endParaRPr>
          </a:p>
        </p:txBody>
      </p:sp>
    </p:spTree>
    <p:extLst>
      <p:ext uri="{BB962C8B-B14F-4D97-AF65-F5344CB8AC3E}">
        <p14:creationId xmlns:p14="http://schemas.microsoft.com/office/powerpoint/2010/main" val="42334383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52525" y="682625"/>
            <a:ext cx="4552950" cy="3414713"/>
          </a:xfrm>
          <a:prstGeom prst="rect">
            <a:avLst/>
          </a:prstGeom>
          <a:noFill/>
          <a:ln w="12700">
            <a:solidFill>
              <a:prstClr val="black"/>
            </a:solidFill>
          </a:ln>
        </p:spPr>
        <p:txBody>
          <a:bodyPr vert="horz" lIns="87746" tIns="43873" rIns="87746" bIns="43873" rtlCol="0" anchor="ctr"/>
          <a:lstStyle/>
          <a:p>
            <a:endParaRPr lang="en-US"/>
          </a:p>
        </p:txBody>
      </p:sp>
      <p:sp>
        <p:nvSpPr>
          <p:cNvPr id="5" name="Notes Placeholder 4"/>
          <p:cNvSpPr>
            <a:spLocks noGrp="1"/>
          </p:cNvSpPr>
          <p:nvPr>
            <p:ph type="body" sz="quarter" idx="3"/>
          </p:nvPr>
        </p:nvSpPr>
        <p:spPr>
          <a:xfrm>
            <a:off x="686104" y="4325751"/>
            <a:ext cx="5485794" cy="4099287"/>
          </a:xfrm>
          <a:prstGeom prst="rect">
            <a:avLst/>
          </a:prstGeom>
        </p:spPr>
        <p:txBody>
          <a:bodyPr vert="horz" lIns="87746" tIns="43873" rIns="87746" bIns="4387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649973"/>
            <a:ext cx="2971598" cy="455986"/>
          </a:xfrm>
          <a:prstGeom prst="rect">
            <a:avLst/>
          </a:prstGeom>
        </p:spPr>
        <p:txBody>
          <a:bodyPr vert="horz" lIns="87746" tIns="43873" rIns="87746" bIns="43873" rtlCol="0" anchor="b"/>
          <a:lstStyle>
            <a:lvl1pPr algn="l">
              <a:defRPr sz="1300">
                <a:latin typeface="+mn-lt"/>
              </a:defRPr>
            </a:lvl1pPr>
          </a:lstStyle>
          <a:p>
            <a:r>
              <a:rPr lang="en-US" dirty="0" smtClean="0"/>
              <a:t>Copyright © 2010 The HDF Group.</a:t>
            </a:r>
          </a:p>
          <a:p>
            <a:r>
              <a:rPr lang="en-US" dirty="0" smtClean="0"/>
              <a:t>All Rights Reserved</a:t>
            </a:r>
            <a:endParaRPr lang="en-US" dirty="0"/>
          </a:p>
        </p:txBody>
      </p:sp>
      <p:sp>
        <p:nvSpPr>
          <p:cNvPr id="7" name="Slide Number Placeholder 6"/>
          <p:cNvSpPr>
            <a:spLocks noGrp="1"/>
          </p:cNvSpPr>
          <p:nvPr>
            <p:ph type="sldNum" sz="quarter" idx="5"/>
          </p:nvPr>
        </p:nvSpPr>
        <p:spPr>
          <a:xfrm>
            <a:off x="3884888" y="8649973"/>
            <a:ext cx="2971598" cy="455986"/>
          </a:xfrm>
          <a:prstGeom prst="rect">
            <a:avLst/>
          </a:prstGeom>
        </p:spPr>
        <p:txBody>
          <a:bodyPr vert="horz" lIns="87746" tIns="43873" rIns="87746" bIns="43873" rtlCol="0" anchor="b"/>
          <a:lstStyle>
            <a:lvl1pPr algn="r">
              <a:defRPr sz="1300">
                <a:latin typeface="+mn-lt"/>
              </a:defRPr>
            </a:lvl1pPr>
          </a:lstStyle>
          <a:p>
            <a:fld id="{199AFF83-E7C7-45C2-A1B8-C2E047EB4FC0}" type="slidenum">
              <a:rPr lang="en-US" smtClean="0"/>
              <a:pPr/>
              <a:t>‹#›</a:t>
            </a:fld>
            <a:endParaRPr lang="en-US" dirty="0"/>
          </a:p>
        </p:txBody>
      </p:sp>
    </p:spTree>
    <p:extLst>
      <p:ext uri="{BB962C8B-B14F-4D97-AF65-F5344CB8AC3E}">
        <p14:creationId xmlns:p14="http://schemas.microsoft.com/office/powerpoint/2010/main" val="39001134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eaLnBrk="0" hangingPunct="0">
              <a:defRPr sz="2400">
                <a:solidFill>
                  <a:schemeClr val="tx1"/>
                </a:solidFill>
                <a:latin typeface="Times New Roman" pitchFamily="18" charset="0"/>
                <a:cs typeface="Arial" pitchFamily="34" charset="0"/>
              </a:defRPr>
            </a:lvl1pPr>
            <a:lvl2pPr marL="742950" indent="-285750" defTabSz="927100" eaLnBrk="0" hangingPunct="0">
              <a:defRPr sz="2400">
                <a:solidFill>
                  <a:schemeClr val="tx1"/>
                </a:solidFill>
                <a:latin typeface="Times New Roman" pitchFamily="18" charset="0"/>
                <a:cs typeface="Arial" pitchFamily="34" charset="0"/>
              </a:defRPr>
            </a:lvl2pPr>
            <a:lvl3pPr marL="1143000" indent="-228600" defTabSz="927100" eaLnBrk="0" hangingPunct="0">
              <a:defRPr sz="2400">
                <a:solidFill>
                  <a:schemeClr val="tx1"/>
                </a:solidFill>
                <a:latin typeface="Times New Roman" pitchFamily="18" charset="0"/>
                <a:cs typeface="Arial" pitchFamily="34" charset="0"/>
              </a:defRPr>
            </a:lvl3pPr>
            <a:lvl4pPr marL="1600200" indent="-228600" defTabSz="927100" eaLnBrk="0" hangingPunct="0">
              <a:defRPr sz="2400">
                <a:solidFill>
                  <a:schemeClr val="tx1"/>
                </a:solidFill>
                <a:latin typeface="Times New Roman" pitchFamily="18" charset="0"/>
                <a:cs typeface="Arial" pitchFamily="34" charset="0"/>
              </a:defRPr>
            </a:lvl4pPr>
            <a:lvl5pPr marL="2057400" indent="-228600" defTabSz="927100" eaLnBrk="0" hangingPunct="0">
              <a:defRPr sz="2400">
                <a:solidFill>
                  <a:schemeClr val="tx1"/>
                </a:solidFill>
                <a:latin typeface="Times New Roman" pitchFamily="18" charset="0"/>
                <a:cs typeface="Arial" pitchFamily="34" charset="0"/>
              </a:defRPr>
            </a:lvl5pPr>
            <a:lvl6pPr marL="2514600" indent="-228600" defTabSz="9271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defTabSz="9271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defTabSz="9271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defTabSz="927100" eaLnBrk="0" fontAlgn="base" hangingPunct="0">
              <a:spcBef>
                <a:spcPct val="0"/>
              </a:spcBef>
              <a:spcAft>
                <a:spcPct val="0"/>
              </a:spcAft>
              <a:defRPr sz="2400">
                <a:solidFill>
                  <a:schemeClr val="tx1"/>
                </a:solidFill>
                <a:latin typeface="Times New Roman" pitchFamily="18" charset="0"/>
                <a:cs typeface="Arial" pitchFamily="34" charset="0"/>
              </a:defRPr>
            </a:lvl9pPr>
          </a:lstStyle>
          <a:p>
            <a:fld id="{A7EFE13C-A94D-4CFE-955E-8A44A4A9448B}" type="slidenum">
              <a:rPr lang="en-US" sz="1200" smtClean="0"/>
              <a:pPr/>
              <a:t>1</a:t>
            </a:fld>
            <a:endParaRPr lang="en-US" sz="1200" dirty="0" smtClean="0"/>
          </a:p>
        </p:txBody>
      </p:sp>
      <p:sp>
        <p:nvSpPr>
          <p:cNvPr id="78851" name="Rectangle 2"/>
          <p:cNvSpPr>
            <a:spLocks noGrp="1" noRot="1" noChangeAspect="1" noChangeArrowheads="1" noTextEdit="1"/>
          </p:cNvSpPr>
          <p:nvPr>
            <p:ph type="sldImg"/>
          </p:nvPr>
        </p:nvSpPr>
        <p:spPr>
          <a:xfrm>
            <a:off x="2922588" y="515938"/>
            <a:ext cx="3441700" cy="2581275"/>
          </a:xfrm>
          <a:ln/>
        </p:spPr>
      </p:sp>
      <p:sp>
        <p:nvSpPr>
          <p:cNvPr id="78852" name="Rectangle 3"/>
          <p:cNvSpPr>
            <a:spLocks noGrp="1" noChangeArrowheads="1"/>
          </p:cNvSpPr>
          <p:nvPr>
            <p:ph type="body" idx="1"/>
          </p:nvPr>
        </p:nvSpPr>
        <p:spPr>
          <a:xfrm>
            <a:off x="1237974" y="3269096"/>
            <a:ext cx="6812018" cy="3097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177529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99AFF83-E7C7-45C2-A1B8-C2E047EB4FC0}" type="slidenum">
              <a:rPr lang="en-US" smtClean="0"/>
              <a:pPr/>
              <a:t>2</a:t>
            </a:fld>
            <a:endParaRPr lang="en-US" dirty="0"/>
          </a:p>
        </p:txBody>
      </p:sp>
    </p:spTree>
    <p:extLst>
      <p:ext uri="{BB962C8B-B14F-4D97-AF65-F5344CB8AC3E}">
        <p14:creationId xmlns:p14="http://schemas.microsoft.com/office/powerpoint/2010/main" val="3574606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 … free…”: Explain open source model.</a:t>
            </a:r>
          </a:p>
          <a:p>
            <a:r>
              <a:rPr lang="en-US" dirty="0" smtClean="0"/>
              <a:t>“Committed to…”: Talk about software development process,</a:t>
            </a:r>
            <a:r>
              <a:rPr lang="en-US" baseline="0" dirty="0" smtClean="0"/>
              <a:t> quality engineering, regular releases, etc.</a:t>
            </a:r>
            <a:endParaRPr lang="en-US" dirty="0"/>
          </a:p>
        </p:txBody>
      </p:sp>
      <p:sp>
        <p:nvSpPr>
          <p:cNvPr id="4" name="Slide Number Placeholder 3"/>
          <p:cNvSpPr>
            <a:spLocks noGrp="1"/>
          </p:cNvSpPr>
          <p:nvPr>
            <p:ph type="sldNum" sz="quarter" idx="10"/>
          </p:nvPr>
        </p:nvSpPr>
        <p:spPr/>
        <p:txBody>
          <a:bodyPr/>
          <a:lstStyle/>
          <a:p>
            <a:pPr>
              <a:defRPr/>
            </a:pPr>
            <a:fld id="{043BA370-1D01-44FA-82A7-089D3FB335F5}" type="slidenum">
              <a:rPr lang="en-US" smtClean="0"/>
              <a:pPr>
                <a:defRPr/>
              </a:pPr>
              <a:t>3</a:t>
            </a:fld>
            <a:endParaRPr lang="en-US"/>
          </a:p>
        </p:txBody>
      </p:sp>
    </p:spTree>
    <p:extLst>
      <p:ext uri="{BB962C8B-B14F-4D97-AF65-F5344CB8AC3E}">
        <p14:creationId xmlns:p14="http://schemas.microsoft.com/office/powerpoint/2010/main" val="2876302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Helpdesk and Mailing Lists </a:t>
            </a:r>
          </a:p>
          <a:p>
            <a:pPr lvl="1"/>
            <a:r>
              <a:rPr lang="en-US" dirty="0" smtClean="0"/>
              <a:t>Available to all users as a first level of support </a:t>
            </a:r>
          </a:p>
          <a:p>
            <a:r>
              <a:rPr lang="en-US" dirty="0" smtClean="0"/>
              <a:t>Standard Support </a:t>
            </a:r>
          </a:p>
          <a:p>
            <a:pPr lvl="1"/>
            <a:r>
              <a:rPr lang="en-US" dirty="0" smtClean="0"/>
              <a:t>Rapid issue resolution and advice </a:t>
            </a:r>
          </a:p>
          <a:p>
            <a:pPr marL="171450" indent="-171450">
              <a:buFont typeface="Arial" pitchFamily="34" charset="0"/>
              <a:buChar char="•"/>
            </a:pPr>
            <a:r>
              <a:rPr lang="en-US" dirty="0" smtClean="0"/>
              <a:t>Consulting</a:t>
            </a:r>
          </a:p>
          <a:p>
            <a:pPr marL="628650" lvl="1" indent="-171450">
              <a:buFont typeface="Arial" pitchFamily="34" charset="0"/>
              <a:buChar char="•"/>
            </a:pPr>
            <a:r>
              <a:rPr lang="en-US" dirty="0" smtClean="0"/>
              <a:t>Needs assessment, troubleshooting, design reviews, etc.</a:t>
            </a:r>
          </a:p>
          <a:p>
            <a:pPr marL="171450" indent="-171450">
              <a:buFont typeface="Arial" pitchFamily="34" charset="0"/>
              <a:buChar char="•"/>
            </a:pPr>
            <a:r>
              <a:rPr lang="en-US" dirty="0" smtClean="0"/>
              <a:t>Training</a:t>
            </a:r>
          </a:p>
          <a:p>
            <a:pPr marL="628650" lvl="1" indent="-171450">
              <a:buFont typeface="Arial" pitchFamily="34" charset="0"/>
              <a:buChar char="•"/>
            </a:pPr>
            <a:r>
              <a:rPr lang="en-US" dirty="0" smtClean="0"/>
              <a:t>Tutorials and hands-on practical experience </a:t>
            </a:r>
          </a:p>
          <a:p>
            <a:pPr marL="171450" indent="-171450">
              <a:buFont typeface="Arial" pitchFamily="34" charset="0"/>
              <a:buChar char="•"/>
            </a:pPr>
            <a:r>
              <a:rPr lang="en-US" dirty="0" smtClean="0"/>
              <a:t>Enterprise Support</a:t>
            </a:r>
          </a:p>
          <a:p>
            <a:pPr marL="628650" lvl="1" indent="-171450">
              <a:buFont typeface="Arial" pitchFamily="34" charset="0"/>
              <a:buChar char="•"/>
            </a:pPr>
            <a:r>
              <a:rPr lang="en-US" dirty="0" smtClean="0"/>
              <a:t>Supporting many HDF activities across organizations</a:t>
            </a:r>
          </a:p>
          <a:p>
            <a:pPr marL="171450" indent="-171450">
              <a:buFont typeface="Arial" pitchFamily="34" charset="0"/>
              <a:buChar char="•"/>
            </a:pPr>
            <a:r>
              <a:rPr lang="en-US" dirty="0" smtClean="0"/>
              <a:t>Special Projects </a:t>
            </a:r>
          </a:p>
          <a:p>
            <a:pPr marL="628650" lvl="1" indent="-171450">
              <a:buFont typeface="Arial" pitchFamily="34" charset="0"/>
              <a:buChar char="•"/>
            </a:pPr>
            <a:r>
              <a:rPr lang="en-US" dirty="0" smtClean="0"/>
              <a:t>Adapting customer applications to HDF </a:t>
            </a:r>
          </a:p>
          <a:p>
            <a:pPr marL="628650" lvl="1" indent="-171450">
              <a:buFont typeface="Arial" pitchFamily="34" charset="0"/>
              <a:buChar char="•"/>
            </a:pPr>
            <a:r>
              <a:rPr lang="en-US" dirty="0" smtClean="0"/>
              <a:t>New features and tools</a:t>
            </a:r>
          </a:p>
          <a:p>
            <a:pPr marL="628650" lvl="1" indent="-171450">
              <a:buFont typeface="Arial" pitchFamily="34" charset="0"/>
              <a:buChar char="•"/>
            </a:pPr>
            <a:r>
              <a:rPr lang="en-US" dirty="0" smtClean="0"/>
              <a:t>Research and Development</a:t>
            </a:r>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324EC39-7544-4C7F-93EE-0C17C74951D0}" type="slidenum">
              <a:rPr lang="en-US" smtClean="0"/>
              <a:pPr/>
              <a:t>4</a:t>
            </a:fld>
            <a:endParaRPr lang="en-US"/>
          </a:p>
        </p:txBody>
      </p:sp>
    </p:spTree>
    <p:extLst>
      <p:ext uri="{BB962C8B-B14F-4D97-AF65-F5344CB8AC3E}">
        <p14:creationId xmlns:p14="http://schemas.microsoft.com/office/powerpoint/2010/main" val="388382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a:t>
            </a:r>
            <a:r>
              <a:rPr lang="en-US" baseline="0" dirty="0" smtClean="0"/>
              <a:t> – EOS</a:t>
            </a:r>
            <a:endParaRPr lang="en-US" dirty="0" smtClean="0"/>
          </a:p>
          <a:p>
            <a:pPr marL="0" indent="0" defTabSz="924458" eaLnBrk="1" hangingPunct="1">
              <a:spcBef>
                <a:spcPct val="20000"/>
              </a:spcBef>
              <a:buClr>
                <a:schemeClr val="tx1"/>
              </a:buClr>
              <a:buFontTx/>
              <a:buNone/>
              <a:defRPr/>
            </a:pPr>
            <a:r>
              <a:rPr lang="en-US" dirty="0">
                <a:solidFill>
                  <a:srgbClr val="000000"/>
                </a:solidFill>
                <a:latin typeface="Arial" pitchFamily="34" charset="0"/>
                <a:cs typeface="Arial" pitchFamily="34" charset="0"/>
              </a:rPr>
              <a:t>NOAA/NASA/Riverside Tech – NPOESS/JPSS</a:t>
            </a:r>
            <a:endParaRPr lang="en-US" dirty="0"/>
          </a:p>
          <a:p>
            <a:r>
              <a:rPr lang="en-US" dirty="0" smtClean="0"/>
              <a:t>A leading U.S. aerospace company</a:t>
            </a:r>
          </a:p>
          <a:p>
            <a:r>
              <a:rPr lang="en-US" dirty="0" smtClean="0"/>
              <a:t>DOE projects</a:t>
            </a:r>
          </a:p>
          <a:p>
            <a:pPr marL="628650" lvl="1" indent="-171450">
              <a:buFont typeface="Arial" pitchFamily="34" charset="0"/>
              <a:buChar char="•"/>
            </a:pPr>
            <a:r>
              <a:rPr lang="en-US" dirty="0" smtClean="0"/>
              <a:t>Sandia National Laboratory </a:t>
            </a:r>
          </a:p>
          <a:p>
            <a:pPr marL="628650" lvl="1" indent="-171450">
              <a:buFont typeface="Arial" pitchFamily="34" charset="0"/>
              <a:buChar char="•"/>
            </a:pPr>
            <a:r>
              <a:rPr lang="en-US" dirty="0" smtClean="0"/>
              <a:t>Lawrence Berkeley National Lab</a:t>
            </a:r>
          </a:p>
          <a:p>
            <a:pPr marL="628650" lvl="1" indent="-171450">
              <a:buFont typeface="Arial" pitchFamily="34" charset="0"/>
              <a:buChar char="•"/>
            </a:pPr>
            <a:r>
              <a:rPr lang="en-US" dirty="0" smtClean="0"/>
              <a:t>Argonne</a:t>
            </a:r>
          </a:p>
          <a:p>
            <a:pPr lvl="0"/>
            <a:r>
              <a:rPr lang="en-US" dirty="0" smtClean="0"/>
              <a:t>ITER – international project to build</a:t>
            </a:r>
            <a:r>
              <a:rPr lang="en-US" baseline="0" dirty="0" smtClean="0"/>
              <a:t> an experimental </a:t>
            </a:r>
            <a:r>
              <a:rPr lang="en-US" dirty="0" smtClean="0"/>
              <a:t>fusion</a:t>
            </a:r>
            <a:r>
              <a:rPr lang="en-US" baseline="0" dirty="0" smtClean="0"/>
              <a:t> reactor based on the tokamak concept</a:t>
            </a:r>
          </a:p>
          <a:p>
            <a:pPr lvl="0"/>
            <a:r>
              <a:rPr lang="en-US" baseline="0" dirty="0" smtClean="0"/>
              <a:t>Paul </a:t>
            </a:r>
            <a:r>
              <a:rPr lang="en-US" baseline="0" dirty="0" err="1" smtClean="0"/>
              <a:t>Scherrer</a:t>
            </a:r>
            <a:r>
              <a:rPr lang="en-US" baseline="0" dirty="0" smtClean="0"/>
              <a:t> Institute – variety of projects</a:t>
            </a:r>
            <a:endParaRPr lang="en-US" dirty="0" smtClean="0"/>
          </a:p>
          <a:p>
            <a:pPr lvl="0"/>
            <a:r>
              <a:rPr lang="en-US" dirty="0" smtClean="0"/>
              <a:t>Projects in oil and gas industry, finance, others</a:t>
            </a:r>
          </a:p>
          <a:p>
            <a:pPr lvl="0"/>
            <a:r>
              <a:rPr lang="en-US" dirty="0" smtClean="0"/>
              <a:t>“In kind” support</a:t>
            </a:r>
          </a:p>
          <a:p>
            <a:endParaRPr lang="en-US" dirty="0"/>
          </a:p>
        </p:txBody>
      </p:sp>
      <p:sp>
        <p:nvSpPr>
          <p:cNvPr id="4" name="Slide Number Placeholder 3"/>
          <p:cNvSpPr>
            <a:spLocks noGrp="1"/>
          </p:cNvSpPr>
          <p:nvPr>
            <p:ph type="sldNum" sz="quarter" idx="10"/>
          </p:nvPr>
        </p:nvSpPr>
        <p:spPr/>
        <p:txBody>
          <a:bodyPr/>
          <a:lstStyle/>
          <a:p>
            <a:pPr>
              <a:defRPr/>
            </a:pPr>
            <a:fld id="{C07199EB-50E4-4262-94B9-78FF9DAF0E70}" type="slidenum">
              <a:rPr lang="en-US" smtClean="0"/>
              <a:pPr>
                <a:defRPr/>
              </a:pPr>
              <a:t>5</a:t>
            </a:fld>
            <a:endParaRPr lang="en-US"/>
          </a:p>
        </p:txBody>
      </p:sp>
    </p:spTree>
    <p:extLst>
      <p:ext uri="{BB962C8B-B14F-4D97-AF65-F5344CB8AC3E}">
        <p14:creationId xmlns:p14="http://schemas.microsoft.com/office/powerpoint/2010/main" val="2675114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other work in earth science area,</a:t>
            </a:r>
            <a:r>
              <a:rPr lang="en-US" baseline="0" dirty="0" smtClean="0"/>
              <a:t> s</a:t>
            </a:r>
            <a:r>
              <a:rPr lang="en-US" dirty="0" smtClean="0"/>
              <a:t>ee later talk, “HDF Group Support for NPP/NPOESS/JPSS”</a:t>
            </a:r>
            <a:endParaRPr lang="en-US" dirty="0"/>
          </a:p>
        </p:txBody>
      </p:sp>
      <p:sp>
        <p:nvSpPr>
          <p:cNvPr id="4" name="Slide Number Placeholder 3"/>
          <p:cNvSpPr>
            <a:spLocks noGrp="1"/>
          </p:cNvSpPr>
          <p:nvPr>
            <p:ph type="sldNum" sz="quarter" idx="10"/>
          </p:nvPr>
        </p:nvSpPr>
        <p:spPr/>
        <p:txBody>
          <a:bodyPr/>
          <a:lstStyle/>
          <a:p>
            <a:pPr>
              <a:defRPr/>
            </a:pPr>
            <a:fld id="{043BA370-1D01-44FA-82A7-089D3FB335F5}" type="slidenum">
              <a:rPr lang="en-US" smtClean="0"/>
              <a:pPr>
                <a:defRPr/>
              </a:pPr>
              <a:t>8</a:t>
            </a:fld>
            <a:endParaRPr lang="en-US"/>
          </a:p>
        </p:txBody>
      </p:sp>
    </p:spTree>
    <p:extLst>
      <p:ext uri="{BB962C8B-B14F-4D97-AF65-F5344CB8AC3E}">
        <p14:creationId xmlns:p14="http://schemas.microsoft.com/office/powerpoint/2010/main" val="639946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HDF development work</a:t>
            </a:r>
          </a:p>
          <a:p>
            <a:pPr lvl="1"/>
            <a:r>
              <a:rPr lang="en-US" dirty="0" smtClean="0"/>
              <a:t>OPeNDAP handler development</a:t>
            </a:r>
          </a:p>
          <a:p>
            <a:r>
              <a:rPr lang="en-US" dirty="0" smtClean="0"/>
              <a:t>Code maintenance</a:t>
            </a:r>
          </a:p>
          <a:p>
            <a:pPr marL="742950" lvl="2" indent="-342900"/>
            <a:r>
              <a:rPr lang="en-US" dirty="0" smtClean="0"/>
              <a:t>HDF4, HDF5, HDFView, OPeNDAP handlers, etc. </a:t>
            </a:r>
          </a:p>
          <a:p>
            <a:pPr marL="742950" lvl="2" indent="-342900"/>
            <a:r>
              <a:rPr kumimoji="1" lang="en-US" sz="1200" kern="1200" dirty="0" smtClean="0">
                <a:solidFill>
                  <a:schemeClr val="tx1"/>
                </a:solidFill>
                <a:effectLst/>
                <a:latin typeface="Arial" charset="0"/>
                <a:ea typeface="+mn-ea"/>
                <a:cs typeface="Arial" charset="0"/>
              </a:rPr>
              <a:t>H4H5 conversion library and utilities</a:t>
            </a:r>
          </a:p>
          <a:p>
            <a:pPr marL="742950" lvl="2" indent="-342900"/>
            <a:r>
              <a:rPr kumimoji="1" lang="en-US" sz="1200" kern="1200" dirty="0" smtClean="0">
                <a:solidFill>
                  <a:schemeClr val="tx1"/>
                </a:solidFill>
                <a:effectLst/>
                <a:latin typeface="Arial" charset="0"/>
                <a:ea typeface="+mn-ea"/>
                <a:cs typeface="Arial" charset="0"/>
              </a:rPr>
              <a:t>Special tools, such as the HDF-EOS5 augmentation tool, the HDF-EOS2 dumper tool, the HDF-EOS5 to netCDF-4 converter tool and the HDF4/HDF-EOS2 to CF conversion library</a:t>
            </a:r>
            <a:endParaRPr lang="en-US" dirty="0" smtClean="0"/>
          </a:p>
          <a:p>
            <a:r>
              <a:rPr lang="en-US" dirty="0" smtClean="0"/>
              <a:t>HDF Support </a:t>
            </a:r>
          </a:p>
          <a:p>
            <a:pPr lvl="1"/>
            <a:r>
              <a:rPr lang="en-US" dirty="0" smtClean="0"/>
              <a:t>Support to programmers and analysts and other EOS science software teams, tool vendors and other tool builders</a:t>
            </a:r>
          </a:p>
          <a:p>
            <a:pPr lvl="1"/>
            <a:r>
              <a:rPr lang="en-US" dirty="0" smtClean="0"/>
              <a:t>Help EOS stakeholders (DAACs, SIPs, vendors, etc.)</a:t>
            </a:r>
          </a:p>
          <a:p>
            <a:pPr lvl="1"/>
            <a:r>
              <a:rPr kumimoji="1" lang="en-US" sz="1200" kern="1200" dirty="0" smtClean="0">
                <a:solidFill>
                  <a:schemeClr val="tx1"/>
                </a:solidFill>
                <a:effectLst/>
                <a:latin typeface="Arial" charset="0"/>
                <a:ea typeface="+mn-ea"/>
                <a:cs typeface="Arial" charset="0"/>
              </a:rPr>
              <a:t>Site visits to NASA data centers, SIPS and others </a:t>
            </a:r>
          </a:p>
          <a:p>
            <a:pPr lvl="1"/>
            <a:r>
              <a:rPr kumimoji="1" lang="en-US" sz="1200" kern="1200" dirty="0" smtClean="0">
                <a:solidFill>
                  <a:schemeClr val="tx1"/>
                </a:solidFill>
                <a:effectLst/>
                <a:latin typeface="Arial" charset="0"/>
                <a:ea typeface="+mn-ea"/>
                <a:cs typeface="Arial" charset="0"/>
              </a:rPr>
              <a:t>Communicating with the NASA User Service Working Group (USWG) and NASA ESDIS outreach managers </a:t>
            </a:r>
          </a:p>
          <a:p>
            <a:pPr lvl="1"/>
            <a:r>
              <a:rPr kumimoji="1" lang="en-US" sz="1200" kern="1200" dirty="0" smtClean="0">
                <a:solidFill>
                  <a:schemeClr val="tx1"/>
                </a:solidFill>
                <a:effectLst/>
                <a:latin typeface="Arial" charset="0"/>
                <a:ea typeface="+mn-ea"/>
                <a:cs typeface="Arial" charset="0"/>
              </a:rPr>
              <a:t>Helping NASA scientific applications to access and manage EOS data.  </a:t>
            </a:r>
          </a:p>
          <a:p>
            <a:pPr lvl="1"/>
            <a:r>
              <a:rPr kumimoji="1" lang="en-US" sz="1200" kern="1200" dirty="0" smtClean="0">
                <a:solidFill>
                  <a:schemeClr val="tx1"/>
                </a:solidFill>
                <a:effectLst/>
                <a:latin typeface="Arial" charset="0"/>
                <a:ea typeface="+mn-ea"/>
                <a:cs typeface="Arial" charset="0"/>
              </a:rPr>
              <a:t>Participation in Earth Science conferences such as AGU, AMS, ESDSWG and ESIP Federation meetings</a:t>
            </a:r>
          </a:p>
          <a:p>
            <a:pPr lvl="1"/>
            <a:r>
              <a:rPr lang="en-US" dirty="0" smtClean="0"/>
              <a:t>Helpdesk and newsletter</a:t>
            </a:r>
          </a:p>
          <a:p>
            <a:pPr lvl="1"/>
            <a:r>
              <a:rPr lang="en-US" dirty="0" smtClean="0"/>
              <a:t>Tutorials and workshops</a:t>
            </a:r>
          </a:p>
          <a:p>
            <a:pPr lvl="1"/>
            <a:r>
              <a:rPr lang="en-US" dirty="0" smtClean="0"/>
              <a:t>HDF and HDF-EOS websites</a:t>
            </a:r>
          </a:p>
          <a:p>
            <a:r>
              <a:rPr lang="en-US" dirty="0" smtClean="0"/>
              <a:t>Studies, analyses, etc.</a:t>
            </a:r>
          </a:p>
          <a:p>
            <a:pPr lvl="1"/>
            <a:r>
              <a:rPr lang="en-US" dirty="0" smtClean="0"/>
              <a:t>Investigate data catalog servers and integration with web service technologies</a:t>
            </a:r>
          </a:p>
          <a:p>
            <a:pPr lvl="1"/>
            <a:r>
              <a:rPr lang="en-US" dirty="0" smtClean="0"/>
              <a:t>HDF4 content maps for archiving</a:t>
            </a:r>
          </a:p>
          <a:p>
            <a:endParaRPr kumimoji="1" lang="en-US" sz="1200" kern="1200" dirty="0" smtClean="0">
              <a:solidFill>
                <a:schemeClr val="tx1"/>
              </a:solidFill>
              <a:effectLst/>
              <a:latin typeface="Arial" charset="0"/>
              <a:ea typeface="+mn-ea"/>
              <a:cs typeface="Arial" charset="0"/>
            </a:endParaRPr>
          </a:p>
          <a:p>
            <a:endParaRPr kumimoji="1" lang="en-US" sz="1200" kern="1200" dirty="0" smtClean="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pPr>
              <a:defRPr/>
            </a:pPr>
            <a:fld id="{043BA370-1D01-44FA-82A7-089D3FB335F5}" type="slidenum">
              <a:rPr lang="en-US" smtClean="0"/>
              <a:pPr>
                <a:defRPr/>
              </a:pPr>
              <a:t>9</a:t>
            </a:fld>
            <a:endParaRPr lang="en-US"/>
          </a:p>
        </p:txBody>
      </p:sp>
    </p:spTree>
    <p:extLst>
      <p:ext uri="{BB962C8B-B14F-4D97-AF65-F5344CB8AC3E}">
        <p14:creationId xmlns:p14="http://schemas.microsoft.com/office/powerpoint/2010/main" val="6366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10</a:t>
            </a:fld>
            <a:endParaRPr lang="en-US" dirty="0"/>
          </a:p>
        </p:txBody>
      </p:sp>
    </p:spTree>
    <p:extLst>
      <p:ext uri="{BB962C8B-B14F-4D97-AF65-F5344CB8AC3E}">
        <p14:creationId xmlns:p14="http://schemas.microsoft.com/office/powerpoint/2010/main" val="1054625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products</a:t>
            </a:r>
            <a:r>
              <a:rPr lang="en-US" baseline="0" dirty="0" smtClean="0"/>
              <a:t> TRMM 7, GPM, </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11</a:t>
            </a:fld>
            <a:endParaRPr lang="en-US" dirty="0"/>
          </a:p>
        </p:txBody>
      </p:sp>
    </p:spTree>
    <p:extLst>
      <p:ext uri="{BB962C8B-B14F-4D97-AF65-F5344CB8AC3E}">
        <p14:creationId xmlns:p14="http://schemas.microsoft.com/office/powerpoint/2010/main" val="3709170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12</a:t>
            </a:fld>
            <a:endParaRPr lang="en-US"/>
          </a:p>
        </p:txBody>
      </p:sp>
    </p:spTree>
    <p:extLst>
      <p:ext uri="{BB962C8B-B14F-4D97-AF65-F5344CB8AC3E}">
        <p14:creationId xmlns:p14="http://schemas.microsoft.com/office/powerpoint/2010/main" val="2542393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24EC39-7544-4C7F-93EE-0C17C74951D0}" type="slidenum">
              <a:rPr lang="en-US" smtClean="0"/>
              <a:pPr/>
              <a:t>15</a:t>
            </a:fld>
            <a:endParaRPr lang="en-US"/>
          </a:p>
        </p:txBody>
      </p:sp>
    </p:spTree>
    <p:extLst>
      <p:ext uri="{BB962C8B-B14F-4D97-AF65-F5344CB8AC3E}">
        <p14:creationId xmlns:p14="http://schemas.microsoft.com/office/powerpoint/2010/main" val="989057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Worked with JPSS personnel on compressing NPP products</a:t>
            </a:r>
          </a:p>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18</a:t>
            </a:fld>
            <a:endParaRPr lang="en-US" dirty="0"/>
          </a:p>
        </p:txBody>
      </p:sp>
    </p:spTree>
    <p:extLst>
      <p:ext uri="{BB962C8B-B14F-4D97-AF65-F5344CB8AC3E}">
        <p14:creationId xmlns:p14="http://schemas.microsoft.com/office/powerpoint/2010/main" val="1518619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Configurations: Cmake build systems on non-windows</a:t>
            </a:r>
            <a:r>
              <a:rPr lang="en-US" baseline="0" dirty="0" smtClean="0"/>
              <a:t> platforms.</a:t>
            </a: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 HDF Group’s </a:t>
            </a:r>
            <a:r>
              <a:rPr lang="en-US" dirty="0" err="1" smtClean="0"/>
              <a:t>HelpDesk</a:t>
            </a:r>
            <a:r>
              <a:rPr lang="en-US" dirty="0" smtClean="0"/>
              <a:t> focuses on ESDIS and other paying customers while referring users to FORUM for difficult topics that require domain knowledge or very specific HDF5 usage</a:t>
            </a:r>
          </a:p>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22</a:t>
            </a:fld>
            <a:endParaRPr lang="en-US" dirty="0"/>
          </a:p>
        </p:txBody>
      </p:sp>
    </p:spTree>
    <p:extLst>
      <p:ext uri="{BB962C8B-B14F-4D97-AF65-F5344CB8AC3E}">
        <p14:creationId xmlns:p14="http://schemas.microsoft.com/office/powerpoint/2010/main" val="495575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p:txBody>
          <a:bodyPr/>
          <a:lstStyle/>
          <a:p>
            <a:pPr>
              <a:defRPr/>
            </a:pPr>
            <a:fld id="{AFA2B7E1-5130-47B7-A634-55AF1CF255DB}" type="slidenum">
              <a:rPr lang="en-US"/>
              <a:pPr>
                <a:defRPr/>
              </a:pPr>
              <a:t>23</a:t>
            </a:fld>
            <a:endParaRPr lang="en-US"/>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xfrm>
            <a:off x="930062" y="3269096"/>
            <a:ext cx="7436277" cy="3097287"/>
          </a:xfrm>
          <a:solidFill>
            <a:srgbClr val="FFFFFF"/>
          </a:solidFill>
          <a:ln>
            <a:solidFill>
              <a:srgbClr val="000000"/>
            </a:solidFill>
          </a:ln>
        </p:spPr>
        <p:txBody>
          <a:bodyPr/>
          <a:lstStyle/>
          <a:p>
            <a:endParaRPr lang="en-US" smtClean="0">
              <a:latin typeface="Arial" pitchFamily="34" charset="0"/>
              <a:cs typeface="Arial" pitchFamily="34" charset="0"/>
            </a:endParaRPr>
          </a:p>
        </p:txBody>
      </p:sp>
    </p:spTree>
    <p:extLst>
      <p:ext uri="{BB962C8B-B14F-4D97-AF65-F5344CB8AC3E}">
        <p14:creationId xmlns:p14="http://schemas.microsoft.com/office/powerpoint/2010/main" val="1388560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53210AD-4855-4F48-9039-0774B2C11BAA}" type="slidenum">
              <a:rPr lang="en-US"/>
              <a:pPr/>
              <a:t>26</a:t>
            </a:fld>
            <a:endParaRPr lang="en-US"/>
          </a:p>
        </p:txBody>
      </p:sp>
      <p:sp>
        <p:nvSpPr>
          <p:cNvPr id="117763" name="Rectangle 2"/>
          <p:cNvSpPr>
            <a:spLocks noGrp="1" noRot="1" noChangeAspect="1" noChangeArrowheads="1" noTextEdit="1"/>
          </p:cNvSpPr>
          <p:nvPr>
            <p:ph type="sldImg"/>
          </p:nvPr>
        </p:nvSpPr>
        <p:spPr>
          <a:xfrm>
            <a:off x="2927350" y="517525"/>
            <a:ext cx="3443288" cy="2581275"/>
          </a:xfrm>
          <a:solidFill>
            <a:srgbClr val="FFFFFF"/>
          </a:solidFill>
          <a:ln/>
        </p:spPr>
      </p:sp>
      <p:sp>
        <p:nvSpPr>
          <p:cNvPr id="117764" name="Rectangle 3"/>
          <p:cNvSpPr>
            <a:spLocks noGrp="1" noChangeArrowheads="1"/>
          </p:cNvSpPr>
          <p:nvPr>
            <p:ph type="body" idx="1"/>
          </p:nvPr>
        </p:nvSpPr>
        <p:spPr>
          <a:xfrm>
            <a:off x="1238017" y="3268630"/>
            <a:ext cx="6820371" cy="3097509"/>
          </a:xfrm>
          <a:solidFill>
            <a:srgbClr val="FFFFFF"/>
          </a:solidFill>
          <a:ln>
            <a:solidFill>
              <a:srgbClr val="000000"/>
            </a:solidFill>
          </a:ln>
        </p:spPr>
        <p:txBody>
          <a:bodyPr lIns="91938" tIns="45968" rIns="91938" bIns="45968"/>
          <a:lstStyle/>
          <a:p>
            <a:endParaRPr lang="en-US" smtClean="0"/>
          </a:p>
        </p:txBody>
      </p:sp>
    </p:spTree>
    <p:extLst>
      <p:ext uri="{BB962C8B-B14F-4D97-AF65-F5344CB8AC3E}">
        <p14:creationId xmlns:p14="http://schemas.microsoft.com/office/powerpoint/2010/main" val="318904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slide outlines OSs and versions of the compilers used to test the latest public release HDF 4.2.10</a:t>
            </a:r>
            <a:r>
              <a:rPr lang="en-US" baseline="0" dirty="0" smtClean="0"/>
              <a:t> in February 2014</a:t>
            </a:r>
            <a:r>
              <a:rPr lang="en-US" dirty="0" smtClean="0"/>
              <a:t> </a:t>
            </a:r>
          </a:p>
        </p:txBody>
      </p:sp>
      <p:sp>
        <p:nvSpPr>
          <p:cNvPr id="4" name="Slide Number Placeholder 3"/>
          <p:cNvSpPr>
            <a:spLocks noGrp="1"/>
          </p:cNvSpPr>
          <p:nvPr>
            <p:ph type="sldNum" sz="quarter" idx="10"/>
          </p:nvPr>
        </p:nvSpPr>
        <p:spPr/>
        <p:txBody>
          <a:bodyPr/>
          <a:lstStyle/>
          <a:p>
            <a:fld id="{199AFF83-E7C7-45C2-A1B8-C2E047EB4FC0}" type="slidenum">
              <a:rPr lang="en-US" smtClean="0"/>
              <a:pPr/>
              <a:t>27</a:t>
            </a:fld>
            <a:endParaRPr lang="en-US" dirty="0"/>
          </a:p>
        </p:txBody>
      </p:sp>
    </p:spTree>
    <p:extLst>
      <p:ext uri="{BB962C8B-B14F-4D97-AF65-F5344CB8AC3E}">
        <p14:creationId xmlns:p14="http://schemas.microsoft.com/office/powerpoint/2010/main" val="2411529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slide outlines OSs and versions of the compilers used to test the latest public release HDF5</a:t>
            </a:r>
            <a:r>
              <a:rPr lang="en-US" baseline="0" dirty="0" smtClean="0"/>
              <a:t> 1.8.13 in May 2014. We support VS2008 on Windows for H5Py. Windows and Mac OS X have slightly updated versions of compilers </a:t>
            </a:r>
            <a:endParaRPr lang="en-US" dirty="0" smtClean="0"/>
          </a:p>
        </p:txBody>
      </p:sp>
      <p:sp>
        <p:nvSpPr>
          <p:cNvPr id="4" name="Slide Number Placeholder 3"/>
          <p:cNvSpPr>
            <a:spLocks noGrp="1"/>
          </p:cNvSpPr>
          <p:nvPr>
            <p:ph type="sldNum" sz="quarter" idx="10"/>
          </p:nvPr>
        </p:nvSpPr>
        <p:spPr/>
        <p:txBody>
          <a:bodyPr/>
          <a:lstStyle/>
          <a:p>
            <a:fld id="{199AFF83-E7C7-45C2-A1B8-C2E047EB4FC0}" type="slidenum">
              <a:rPr lang="en-US" smtClean="0"/>
              <a:pPr/>
              <a:t>28</a:t>
            </a:fld>
            <a:endParaRPr lang="en-US" dirty="0"/>
          </a:p>
        </p:txBody>
      </p:sp>
    </p:spTree>
    <p:extLst>
      <p:ext uri="{BB962C8B-B14F-4D97-AF65-F5344CB8AC3E}">
        <p14:creationId xmlns:p14="http://schemas.microsoft.com/office/powerpoint/2010/main" val="3774006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30</a:t>
            </a:fld>
            <a:endParaRPr lang="en-US" dirty="0"/>
          </a:p>
        </p:txBody>
      </p:sp>
    </p:spTree>
    <p:extLst>
      <p:ext uri="{BB962C8B-B14F-4D97-AF65-F5344CB8AC3E}">
        <p14:creationId xmlns:p14="http://schemas.microsoft.com/office/powerpoint/2010/main" val="3020492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99AFF83-E7C7-45C2-A1B8-C2E047EB4FC0}" type="slidenum">
              <a:rPr lang="en-US" smtClean="0"/>
              <a:pPr/>
              <a:t>31</a:t>
            </a:fld>
            <a:endParaRPr lang="en-US" dirty="0"/>
          </a:p>
        </p:txBody>
      </p:sp>
    </p:spTree>
    <p:extLst>
      <p:ext uri="{BB962C8B-B14F-4D97-AF65-F5344CB8AC3E}">
        <p14:creationId xmlns:p14="http://schemas.microsoft.com/office/powerpoint/2010/main" val="1168817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D994C45-E8D6-4F2A-81DC-3D0077E5372D}" type="slidenum">
              <a:rPr lang="en-US"/>
              <a:pPr/>
              <a:t>34</a:t>
            </a:fld>
            <a:endParaRPr lang="en-US"/>
          </a:p>
        </p:txBody>
      </p:sp>
      <p:sp>
        <p:nvSpPr>
          <p:cNvPr id="481282" name="Rectangle 7"/>
          <p:cNvSpPr txBox="1">
            <a:spLocks noGrp="1" noChangeArrowheads="1"/>
          </p:cNvSpPr>
          <p:nvPr/>
        </p:nvSpPr>
        <p:spPr bwMode="auto">
          <a:xfrm>
            <a:off x="5268234" y="6537261"/>
            <a:ext cx="4028166" cy="344553"/>
          </a:xfrm>
          <a:prstGeom prst="rect">
            <a:avLst/>
          </a:prstGeom>
          <a:noFill/>
          <a:ln w="9525">
            <a:noFill/>
            <a:miter lim="800000"/>
            <a:headEnd/>
            <a:tailEnd/>
          </a:ln>
        </p:spPr>
        <p:txBody>
          <a:bodyPr wrap="none" lIns="92436" tIns="46218" rIns="92436" bIns="46218" anchor="b"/>
          <a:lstStyle/>
          <a:p>
            <a:pPr algn="r" defTabSz="924648" eaLnBrk="0" hangingPunct="0"/>
            <a:fld id="{A2B0233A-83EE-4AD1-968A-9828BC9909CD}" type="slidenum">
              <a:rPr lang="en-US" sz="1200"/>
              <a:pPr algn="r" defTabSz="924648" eaLnBrk="0" hangingPunct="0"/>
              <a:t>34</a:t>
            </a:fld>
            <a:endParaRPr lang="en-US" sz="1200"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p:txBody>
          <a:bodyPr/>
          <a:lstStyle/>
          <a:p>
            <a:pPr>
              <a:buFontTx/>
              <a:buNone/>
            </a:pPr>
            <a:endParaRPr lang="en-US" dirty="0"/>
          </a:p>
        </p:txBody>
      </p:sp>
    </p:spTree>
    <p:extLst>
      <p:ext uri="{BB962C8B-B14F-4D97-AF65-F5344CB8AC3E}">
        <p14:creationId xmlns:p14="http://schemas.microsoft.com/office/powerpoint/2010/main" val="25420941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D994C45-E8D6-4F2A-81DC-3D0077E5372D}" type="slidenum">
              <a:rPr lang="en-US"/>
              <a:pPr/>
              <a:t>35</a:t>
            </a:fld>
            <a:endParaRPr lang="en-US"/>
          </a:p>
        </p:txBody>
      </p:sp>
      <p:sp>
        <p:nvSpPr>
          <p:cNvPr id="481282" name="Rectangle 7"/>
          <p:cNvSpPr txBox="1">
            <a:spLocks noGrp="1" noChangeArrowheads="1"/>
          </p:cNvSpPr>
          <p:nvPr/>
        </p:nvSpPr>
        <p:spPr bwMode="auto">
          <a:xfrm>
            <a:off x="5268234" y="6537261"/>
            <a:ext cx="4028166" cy="344553"/>
          </a:xfrm>
          <a:prstGeom prst="rect">
            <a:avLst/>
          </a:prstGeom>
          <a:noFill/>
          <a:ln w="9525">
            <a:noFill/>
            <a:miter lim="800000"/>
            <a:headEnd/>
            <a:tailEnd/>
          </a:ln>
        </p:spPr>
        <p:txBody>
          <a:bodyPr wrap="none" lIns="92436" tIns="46218" rIns="92436" bIns="46218" anchor="b"/>
          <a:lstStyle/>
          <a:p>
            <a:pPr algn="r" defTabSz="924648" eaLnBrk="0" hangingPunct="0"/>
            <a:fld id="{A2B0233A-83EE-4AD1-968A-9828BC9909CD}" type="slidenum">
              <a:rPr lang="en-US" sz="1200"/>
              <a:pPr algn="r" defTabSz="924648" eaLnBrk="0" hangingPunct="0"/>
              <a:t>35</a:t>
            </a:fld>
            <a:endParaRPr lang="en-US" sz="1200"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p:txBody>
          <a:bodyPr/>
          <a:lstStyle/>
          <a:p>
            <a:pPr>
              <a:buFontTx/>
              <a:buNone/>
            </a:pPr>
            <a:endParaRPr lang="en-US" dirty="0"/>
          </a:p>
        </p:txBody>
      </p:sp>
    </p:spTree>
    <p:extLst>
      <p:ext uri="{BB962C8B-B14F-4D97-AF65-F5344CB8AC3E}">
        <p14:creationId xmlns:p14="http://schemas.microsoft.com/office/powerpoint/2010/main" val="2594813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MD aggregation: MD blocks will be aligned, will know page address and can page in the whole block.</a:t>
            </a:r>
          </a:p>
          <a:p>
            <a:pPr>
              <a:buFontTx/>
              <a:buNone/>
            </a:pPr>
            <a:endParaRPr lang="en-US" baseline="0" dirty="0" smtClean="0"/>
          </a:p>
          <a:p>
            <a:pPr>
              <a:buFontTx/>
              <a:buNone/>
            </a:pPr>
            <a:r>
              <a:rPr lang="en-US" baseline="0" dirty="0" smtClean="0"/>
              <a:t>Notes about AIO: </a:t>
            </a:r>
          </a:p>
          <a:p>
            <a:pPr marL="171450" indent="-171450">
              <a:buFont typeface="Arial"/>
              <a:buChar char="•"/>
            </a:pPr>
            <a:r>
              <a:rPr lang="en-US" dirty="0" smtClean="0"/>
              <a:t> As long as the file system</a:t>
            </a:r>
            <a:r>
              <a:rPr lang="en-US" baseline="0" dirty="0" smtClean="0"/>
              <a:t> is POSIX compliant</a:t>
            </a:r>
          </a:p>
          <a:p>
            <a:pPr marL="171450" indent="-171450">
              <a:buFont typeface="Arial"/>
              <a:buChar char="•"/>
            </a:pPr>
            <a:r>
              <a:rPr lang="en-US" baseline="0" dirty="0" smtClean="0"/>
              <a:t> Other processes can be on other systems (as long as shared file system is POSIX compliant)</a:t>
            </a:r>
            <a:endParaRPr lang="en-US" dirty="0" smtClean="0"/>
          </a:p>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39</a:t>
            </a:fld>
            <a:endParaRPr lang="en-US" dirty="0"/>
          </a:p>
        </p:txBody>
      </p:sp>
    </p:spTree>
    <p:extLst>
      <p:ext uri="{BB962C8B-B14F-4D97-AF65-F5344CB8AC3E}">
        <p14:creationId xmlns:p14="http://schemas.microsoft.com/office/powerpoint/2010/main" val="2245929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ea typeface="ＭＳ Ｐゴシック" charset="-128"/>
                <a:cs typeface="ＭＳ Ｐゴシック" charset="-128"/>
              </a:rPr>
              <a:t>The slide highlights recent accomplishments from the ExaHDF5 project funded by DOE/ASCR Exascale Scientific Data Management award.</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1) Parallel I/O with HDF5</a:t>
            </a:r>
          </a:p>
          <a:p>
            <a:r>
              <a:rPr lang="en-US" dirty="0" smtClean="0">
                <a:ea typeface="ＭＳ Ｐゴシック" charset="-128"/>
                <a:cs typeface="ＭＳ Ｐゴシック" charset="-128"/>
              </a:rPr>
              <a:t>We ran a Trillion particle simulation on 120K cores on hopper. The code produced 30 TB of particle data per </a:t>
            </a:r>
            <a:r>
              <a:rPr lang="en-US" dirty="0" err="1" smtClean="0">
                <a:ea typeface="ＭＳ Ｐゴシック" charset="-128"/>
                <a:cs typeface="ＭＳ Ｐゴシック" charset="-128"/>
              </a:rPr>
              <a:t>timestep</a:t>
            </a:r>
            <a:r>
              <a:rPr lang="en-US" dirty="0" smtClean="0">
                <a:ea typeface="ＭＳ Ｐゴシック" charset="-128"/>
                <a:cs typeface="ＭＳ Ｐゴシック" charset="-128"/>
              </a:rPr>
              <a:t>, and produced over 350TB of data total</a:t>
            </a:r>
          </a:p>
          <a:p>
            <a:r>
              <a:rPr lang="en-US" dirty="0" smtClean="0">
                <a:ea typeface="ＭＳ Ｐゴシック" charset="-128"/>
                <a:cs typeface="ＭＳ Ｐゴシック" charset="-128"/>
              </a:rPr>
              <a:t>- To the best of our knowledge, this is the first time that anyone has demonstrated writes to a single, shared 30 TB HDF5 file</a:t>
            </a:r>
          </a:p>
          <a:p>
            <a:pPr>
              <a:buFontTx/>
              <a:buChar char="-"/>
            </a:pPr>
            <a:r>
              <a:rPr lang="en-US" dirty="0" smtClean="0">
                <a:ea typeface="ＭＳ Ｐゴシック" charset="-128"/>
                <a:cs typeface="ＭＳ Ｐゴシック" charset="-128"/>
              </a:rPr>
              <a:t>We hit peak I/O rates on hopper (~35GB/s) during the run, we sustained an average ~23GB/s, which is a new record for parallel HDF5 performance</a:t>
            </a:r>
          </a:p>
          <a:p>
            <a:pPr>
              <a:buFontTx/>
              <a:buChar char="-"/>
            </a:pPr>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2) FastBit based analysis- </a:t>
            </a:r>
          </a:p>
          <a:p>
            <a:pPr>
              <a:buFontTx/>
              <a:buChar char="-"/>
            </a:pPr>
            <a:r>
              <a:rPr lang="en-US" dirty="0" smtClean="0">
                <a:ea typeface="ＭＳ Ｐゴシック" charset="-128"/>
                <a:cs typeface="ＭＳ Ｐゴシック" charset="-128"/>
              </a:rPr>
              <a:t>We developed a novel hybrid parallel version of FastBit to do the indexing/querying on the dataset</a:t>
            </a:r>
          </a:p>
          <a:p>
            <a:pPr>
              <a:buFontTx/>
              <a:buChar char="-"/>
            </a:pPr>
            <a:r>
              <a:rPr lang="en-US" dirty="0" smtClean="0">
                <a:ea typeface="ＭＳ Ｐゴシック" charset="-128"/>
                <a:cs typeface="ＭＳ Ｐゴシック" charset="-128"/>
              </a:rPr>
              <a:t>This was the first time that we used FastBit and </a:t>
            </a:r>
            <a:r>
              <a:rPr lang="en-US" dirty="0" err="1" smtClean="0">
                <a:ea typeface="ＭＳ Ｐゴシック" charset="-128"/>
                <a:cs typeface="ＭＳ Ｐゴシック" charset="-128"/>
              </a:rPr>
              <a:t>FastQuery</a:t>
            </a:r>
            <a:r>
              <a:rPr lang="en-US" dirty="0" smtClean="0">
                <a:ea typeface="ＭＳ Ｐゴシック" charset="-128"/>
                <a:cs typeface="ＭＳ Ｐゴシック" charset="-128"/>
              </a:rPr>
              <a:t> to index and query a dataset with Trillion entries</a:t>
            </a:r>
          </a:p>
          <a:p>
            <a:pPr>
              <a:buFontTx/>
              <a:buChar char="-"/>
            </a:pPr>
            <a:r>
              <a:rPr lang="en-US" b="1" dirty="0" smtClean="0">
                <a:ea typeface="ＭＳ Ｐゴシック" charset="-128"/>
                <a:cs typeface="ＭＳ Ｐゴシック" charset="-128"/>
              </a:rPr>
              <a:t>We were able to index the dataset in 10 minutes and query the dataset in 3 seconds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DOE researchers: Prabhat (PI), </a:t>
            </a:r>
            <a:r>
              <a:rPr lang="en-US" dirty="0" err="1" smtClean="0">
                <a:ea typeface="ＭＳ Ｐゴシック" charset="-128"/>
                <a:cs typeface="ＭＳ Ｐゴシック" charset="-128"/>
              </a:rPr>
              <a:t>Suren</a:t>
            </a:r>
            <a:r>
              <a:rPr lang="en-US" dirty="0" smtClean="0">
                <a:ea typeface="ＭＳ Ｐゴシック" charset="-128"/>
                <a:cs typeface="ＭＳ Ｐゴシック" charset="-128"/>
              </a:rPr>
              <a:t> </a:t>
            </a:r>
            <a:r>
              <a:rPr lang="en-US" dirty="0" err="1" smtClean="0">
                <a:ea typeface="ＭＳ Ｐゴシック" charset="-128"/>
                <a:cs typeface="ＭＳ Ｐゴシック" charset="-128"/>
              </a:rPr>
              <a:t>Byna</a:t>
            </a:r>
            <a:r>
              <a:rPr lang="en-US" dirty="0" smtClean="0">
                <a:ea typeface="ＭＳ Ｐゴシック" charset="-128"/>
                <a:cs typeface="ＭＳ Ｐゴシック" charset="-128"/>
              </a:rPr>
              <a:t>, Oliver </a:t>
            </a:r>
            <a:r>
              <a:rPr lang="en-US" dirty="0" err="1" smtClean="0">
                <a:ea typeface="ＭＳ Ｐゴシック" charset="-128"/>
                <a:cs typeface="ＭＳ Ｐゴシック" charset="-128"/>
              </a:rPr>
              <a:t>Rubel</a:t>
            </a:r>
            <a:r>
              <a:rPr lang="en-US" dirty="0" smtClean="0">
                <a:ea typeface="ＭＳ Ｐゴシック" charset="-128"/>
                <a:cs typeface="ＭＳ Ｐゴシック" charset="-128"/>
              </a:rPr>
              <a:t> and John Wu (LBNL)</a:t>
            </a:r>
          </a:p>
          <a:p>
            <a:r>
              <a:rPr lang="en-US" dirty="0" smtClean="0">
                <a:ea typeface="ＭＳ Ｐゴシック" charset="-128"/>
                <a:cs typeface="ＭＳ Ｐゴシック" charset="-128"/>
              </a:rPr>
              <a:t>Scientific collaborators: </a:t>
            </a:r>
            <a:r>
              <a:rPr lang="en-US" dirty="0" err="1" smtClean="0">
                <a:ea typeface="ＭＳ Ｐゴシック" charset="-128"/>
                <a:cs typeface="ＭＳ Ｐゴシック" charset="-128"/>
              </a:rPr>
              <a:t>Homa</a:t>
            </a:r>
            <a:r>
              <a:rPr lang="en-US" dirty="0" smtClean="0">
                <a:ea typeface="ＭＳ Ｐゴシック" charset="-128"/>
                <a:cs typeface="ＭＳ Ｐゴシック" charset="-128"/>
              </a:rPr>
              <a:t> </a:t>
            </a:r>
            <a:r>
              <a:rPr lang="en-US" dirty="0" err="1" smtClean="0">
                <a:ea typeface="ＭＳ Ｐゴシック" charset="-128"/>
                <a:cs typeface="ＭＳ Ｐゴシック" charset="-128"/>
              </a:rPr>
              <a:t>Karimabadi</a:t>
            </a:r>
            <a:r>
              <a:rPr lang="en-US" dirty="0" smtClean="0">
                <a:ea typeface="ＭＳ Ｐゴシック" charset="-128"/>
                <a:cs typeface="ＭＳ Ｐゴシック" charset="-128"/>
              </a:rPr>
              <a:t> (UCSD), Vadim </a:t>
            </a:r>
            <a:r>
              <a:rPr lang="en-US" dirty="0" err="1" smtClean="0">
                <a:ea typeface="ＭＳ Ｐゴシック" charset="-128"/>
                <a:cs typeface="ＭＳ Ｐゴシック" charset="-128"/>
              </a:rPr>
              <a:t>Roytershteyn</a:t>
            </a:r>
            <a:r>
              <a:rPr lang="en-US" dirty="0" smtClean="0">
                <a:ea typeface="ＭＳ Ｐゴシック" charset="-128"/>
                <a:cs typeface="ＭＳ Ｐゴシック" charset="-128"/>
              </a:rPr>
              <a:t> (UCSD) and Bill </a:t>
            </a:r>
            <a:r>
              <a:rPr lang="en-US" dirty="0" err="1" smtClean="0">
                <a:ea typeface="ＭＳ Ｐゴシック" charset="-128"/>
                <a:cs typeface="ＭＳ Ｐゴシック" charset="-128"/>
              </a:rPr>
              <a:t>Daughton</a:t>
            </a:r>
            <a:r>
              <a:rPr lang="en-US" dirty="0" smtClean="0">
                <a:ea typeface="ＭＳ Ｐゴシック" charset="-128"/>
                <a:cs typeface="ＭＳ Ｐゴシック" charset="-128"/>
              </a:rPr>
              <a:t> (LANL)</a:t>
            </a:r>
          </a:p>
          <a:p>
            <a:r>
              <a:rPr lang="en-US" dirty="0" smtClean="0">
                <a:ea typeface="ＭＳ Ｐゴシック" charset="-128"/>
                <a:cs typeface="ＭＳ Ｐゴシック" charset="-128"/>
              </a:rPr>
              <a:t>Simulation code used in the study is VPIC, developed at LANL.</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Please address any questions to Prabhat (prabhat@lbl.gov). </a:t>
            </a:r>
            <a:endParaRPr lang="en-US" dirty="0" smtClean="0"/>
          </a:p>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44</a:t>
            </a:fld>
            <a:endParaRPr lang="en-US" dirty="0"/>
          </a:p>
        </p:txBody>
      </p:sp>
    </p:spTree>
    <p:extLst>
      <p:ext uri="{BB962C8B-B14F-4D97-AF65-F5344CB8AC3E}">
        <p14:creationId xmlns:p14="http://schemas.microsoft.com/office/powerpoint/2010/main" val="6175936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19538"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324969" y="6644384"/>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sz="1400" dirty="0" smtClean="0">
                <a:latin typeface="+mn-lt"/>
                <a:ea typeface="+mn-ea"/>
              </a:rPr>
              <a:t>www.hdfgroup.org</a:t>
            </a:r>
            <a:endParaRPr lang="en-US" dirty="0" smtClean="0">
              <a:latin typeface="+mn-lt"/>
              <a:ea typeface="+mn-ea"/>
            </a:endParaRP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1600" y="228600"/>
            <a:ext cx="2133600" cy="323165"/>
          </a:xfrm>
          <a:prstGeom prst="rect">
            <a:avLst/>
          </a:prstGeom>
          <a:noFill/>
        </p:spPr>
        <p:txBody>
          <a:bodyPr wrap="square" bIns="0" anchor="b" anchorCtr="0">
            <a:spAutoFit/>
          </a:bodyPr>
          <a:lstStyle/>
          <a:p>
            <a:pPr>
              <a:defRPr/>
            </a:pPr>
            <a:r>
              <a:rPr lang="en-US" sz="1800" b="1" dirty="0">
                <a:effectLst/>
                <a:latin typeface="Arial" pitchFamily="34" charset="0"/>
                <a:ea typeface="+mn-ea"/>
                <a:cs typeface="Arial" pitchFamily="34" charset="0"/>
              </a:rPr>
              <a:t>The </a:t>
            </a:r>
            <a:r>
              <a:rPr lang="en-US" sz="1800" b="1" dirty="0" smtClean="0">
                <a:effectLst/>
                <a:latin typeface="Arial" pitchFamily="34" charset="0"/>
                <a:ea typeface="+mn-ea"/>
                <a:cs typeface="Arial" pitchFamily="34" charset="0"/>
              </a:rPr>
              <a:t>HDF </a:t>
            </a:r>
            <a:r>
              <a:rPr lang="en-US" sz="1800" b="1" dirty="0">
                <a:effectLst/>
                <a:latin typeface="Arial" pitchFamily="34" charset="0"/>
                <a:ea typeface="+mn-ea"/>
                <a:cs typeface="Arial" pitchFamily="34" charset="0"/>
              </a:rPr>
              <a:t>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mj-lt"/>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mj-lt"/>
                <a:cs typeface="Arial" pitchFamily="34" charset="0"/>
              </a:defRPr>
            </a:lvl1pPr>
          </a:lstStyle>
          <a:p>
            <a:r>
              <a:rPr lang="en-US" smtClean="0"/>
              <a:t>Click to edit Master subtitle style</a:t>
            </a:r>
            <a:endParaRPr lang="en-US" dirty="0"/>
          </a:p>
        </p:txBody>
      </p:sp>
      <p:sp>
        <p:nvSpPr>
          <p:cNvPr id="10" name="Rectangle 2066"/>
          <p:cNvSpPr>
            <a:spLocks noGrp="1" noChangeArrowheads="1"/>
          </p:cNvSpPr>
          <p:nvPr>
            <p:ph type="sldNum" sz="quarter" idx="12"/>
          </p:nvPr>
        </p:nvSpPr>
        <p:spPr>
          <a:xfrm>
            <a:off x="6400800" y="6629400"/>
            <a:ext cx="762000" cy="243584"/>
          </a:xfrm>
        </p:spPr>
        <p:txBody>
          <a:bodyPr/>
          <a:lstStyle>
            <a:lvl1pPr>
              <a:defRPr sz="1400">
                <a:latin typeface="+mn-lt"/>
              </a:defRPr>
            </a:lvl1pPr>
          </a:lstStyle>
          <a:p>
            <a:fld id="{736C4BAF-311F-7A41-A7B2-B0FB909503E6}" type="slidenum">
              <a:rPr lang="en-US" smtClean="0"/>
              <a:pPr/>
              <a:t>‹#›</a:t>
            </a:fld>
            <a:endParaRPr lang="en-US" dirty="0"/>
          </a:p>
        </p:txBody>
      </p:sp>
      <p:sp>
        <p:nvSpPr>
          <p:cNvPr id="2" name="TextBox 1"/>
          <p:cNvSpPr txBox="1"/>
          <p:nvPr userDrawn="1"/>
        </p:nvSpPr>
        <p:spPr>
          <a:xfrm>
            <a:off x="2133600" y="6705600"/>
            <a:ext cx="4038600" cy="461665"/>
          </a:xfrm>
          <a:prstGeom prst="rect">
            <a:avLst/>
          </a:prstGeom>
          <a:noFill/>
        </p:spPr>
        <p:txBody>
          <a:bodyPr wrap="square" rtlCol="0">
            <a:spAutoFit/>
          </a:bodyPr>
          <a:lstStyle/>
          <a:p>
            <a:endParaRPr lang="en-US" dirty="0"/>
          </a:p>
        </p:txBody>
      </p:sp>
      <p:sp>
        <p:nvSpPr>
          <p:cNvPr id="3" name="TextBox 2"/>
          <p:cNvSpPr txBox="1"/>
          <p:nvPr userDrawn="1"/>
        </p:nvSpPr>
        <p:spPr>
          <a:xfrm>
            <a:off x="2628900" y="6589811"/>
            <a:ext cx="3657600" cy="307777"/>
          </a:xfrm>
          <a:prstGeom prst="rect">
            <a:avLst/>
          </a:prstGeom>
          <a:noFill/>
        </p:spPr>
        <p:txBody>
          <a:bodyPr wrap="square" rtlCol="0" anchor="ctr">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
        <p:nvSpPr>
          <p:cNvPr id="12"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smtClean="0"/>
              <a:t>July 8 – 11, 2014</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7B1BC851-09AD-FE43-ACEE-1C9FAD17D4A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July 8 – 11, 2014</a:t>
            </a:r>
            <a:endParaRPr lang="en-US" dirty="0"/>
          </a:p>
        </p:txBody>
      </p:sp>
      <p:sp>
        <p:nvSpPr>
          <p:cNvPr id="5" name="Rectangle 1055"/>
          <p:cNvSpPr>
            <a:spLocks noGrp="1" noChangeArrowheads="1"/>
          </p:cNvSpPr>
          <p:nvPr>
            <p:ph type="sldNum" sz="quarter" idx="12"/>
          </p:nvPr>
        </p:nvSpPr>
        <p:spPr>
          <a:ln/>
        </p:spPr>
        <p:txBody>
          <a:bodyPr/>
          <a:lstStyle>
            <a:lvl1pPr>
              <a:defRPr/>
            </a:lvl1pPr>
          </a:lstStyle>
          <a:p>
            <a:fld id="{80093880-C6D3-D249-860F-0023F8BF2CC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smtClean="0"/>
              <a:t>July 8 – 11, 2014</a:t>
            </a:r>
            <a:endParaRPr lang="en-US" dirty="0"/>
          </a:p>
        </p:txBody>
      </p:sp>
      <p:sp>
        <p:nvSpPr>
          <p:cNvPr id="4" name="Rectangle 1055"/>
          <p:cNvSpPr>
            <a:spLocks noGrp="1" noChangeArrowheads="1"/>
          </p:cNvSpPr>
          <p:nvPr>
            <p:ph type="sldNum" sz="quarter" idx="12"/>
          </p:nvPr>
        </p:nvSpPr>
        <p:spPr>
          <a:ln/>
        </p:spPr>
        <p:txBody>
          <a:bodyPr/>
          <a:lstStyle>
            <a:lvl1pPr>
              <a:defRPr/>
            </a:lvl1pPr>
          </a:lstStyle>
          <a:p>
            <a:fld id="{08E7DB0D-018D-A04B-9A77-66E829A0D5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F50A4E36-00C6-1145-B427-1A185CE8670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11136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676400"/>
            <a:ext cx="7772400" cy="1362075"/>
          </a:xfrm>
        </p:spPr>
        <p:txBody>
          <a:bodyPr anchor="t"/>
          <a:lstStyle>
            <a:lvl1pPr algn="ctr">
              <a:defRPr sz="48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Rectangle 6"/>
          <p:cNvSpPr>
            <a:spLocks noGrp="1" noChangeArrowheads="1"/>
          </p:cNvSpPr>
          <p:nvPr>
            <p:ph type="sldNum" sz="quarter" idx="12"/>
          </p:nvPr>
        </p:nvSpPr>
        <p:spPr>
          <a:xfrm>
            <a:off x="6400800" y="6748585"/>
            <a:ext cx="762000" cy="261815"/>
          </a:xfrm>
        </p:spPr>
        <p:txBody>
          <a:bodyPr/>
          <a:lstStyle>
            <a:lvl1pPr>
              <a:defRPr sz="1200">
                <a:solidFill>
                  <a:schemeClr val="bg1">
                    <a:lumMod val="50000"/>
                  </a:schemeClr>
                </a:solidFill>
                <a:latin typeface="+mn-lt"/>
              </a:defRPr>
            </a:lvl1pPr>
          </a:lstStyle>
          <a:p>
            <a:pPr>
              <a:defRPr/>
            </a:pPr>
            <a:fld id="{28FADFF9-2F2D-4D20-86DB-AD3DC4206D9A}" type="slidenum">
              <a:rPr lang="en-US" smtClean="0"/>
              <a:pPr>
                <a:defRPr/>
              </a:pPr>
              <a:t>‹#›</a:t>
            </a:fld>
            <a:endParaRPr lang="en-US"/>
          </a:p>
        </p:txBody>
      </p:sp>
    </p:spTree>
    <p:extLst>
      <p:ext uri="{BB962C8B-B14F-4D97-AF65-F5344CB8AC3E}">
        <p14:creationId xmlns:p14="http://schemas.microsoft.com/office/powerpoint/2010/main" val="356499372"/>
      </p:ext>
    </p:extLst>
  </p:cSld>
  <p:clrMapOvr>
    <a:masterClrMapping/>
  </p:clrMapOvr>
  <p:transition spd="med">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General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696200" cy="533400"/>
          </a:xfrm>
        </p:spPr>
        <p:txBody>
          <a:bodyPr/>
          <a:lstStyle>
            <a:lvl1pPr algn="r">
              <a:defRPr/>
            </a:lvl1pPr>
          </a:lstStyle>
          <a:p>
            <a:r>
              <a:rPr lang="en-US" smtClean="0"/>
              <a:t>Click to edit Master title style</a:t>
            </a:r>
            <a:endParaRPr lang="en-US" dirty="0"/>
          </a:p>
        </p:txBody>
      </p:sp>
      <p:sp>
        <p:nvSpPr>
          <p:cNvPr id="3" name="Rectangle 1053"/>
          <p:cNvSpPr>
            <a:spLocks noGrp="1" noChangeArrowheads="1"/>
          </p:cNvSpPr>
          <p:nvPr>
            <p:ph type="dt" sz="half" idx="10"/>
          </p:nvPr>
        </p:nvSpPr>
        <p:spPr>
          <a:ln/>
        </p:spPr>
        <p:txBody>
          <a:bodyPr/>
          <a:lstStyle>
            <a:lvl1pPr>
              <a:defRPr/>
            </a:lvl1pPr>
          </a:lstStyle>
          <a:p>
            <a:pPr>
              <a:defRPr/>
            </a:pPr>
            <a:r>
              <a:rPr lang="en-US" smtClean="0"/>
              <a:t>July 8 – 11, 2014</a:t>
            </a:r>
            <a:endParaRPr lang="en-US" dirty="0"/>
          </a:p>
        </p:txBody>
      </p:sp>
      <p:sp>
        <p:nvSpPr>
          <p:cNvPr id="5" name="Rectangle 1055"/>
          <p:cNvSpPr>
            <a:spLocks noGrp="1" noChangeArrowheads="1"/>
          </p:cNvSpPr>
          <p:nvPr>
            <p:ph type="sldNum" sz="quarter" idx="12"/>
          </p:nvPr>
        </p:nvSpPr>
        <p:spPr>
          <a:ln/>
        </p:spPr>
        <p:txBody>
          <a:bodyPr/>
          <a:lstStyle>
            <a:lvl1pPr>
              <a:defRPr/>
            </a:lvl1pPr>
          </a:lstStyle>
          <a:p>
            <a:fld id="{80093880-C6D3-D249-860F-0023F8BF2CC9}" type="slidenum">
              <a:rPr lang="en-US"/>
              <a:pPr/>
              <a:t>‹#›</a:t>
            </a:fld>
            <a:endParaRPr lang="en-US" dirty="0"/>
          </a:p>
        </p:txBody>
      </p:sp>
      <p:sp>
        <p:nvSpPr>
          <p:cNvPr id="6" name="Content Placeholder 5"/>
          <p:cNvSpPr>
            <a:spLocks noGrp="1"/>
          </p:cNvSpPr>
          <p:nvPr>
            <p:ph sz="quarter" idx="13"/>
          </p:nvPr>
        </p:nvSpPr>
        <p:spPr>
          <a:xfrm>
            <a:off x="914400" y="1600200"/>
            <a:ext cx="7315200" cy="4572000"/>
          </a:xfrm>
        </p:spPr>
        <p:txBody>
          <a:bodyPr/>
          <a:lstStyle>
            <a:lvl1pPr>
              <a:defRPr sz="3200"/>
            </a:lvl1pPr>
            <a:lvl3pPr>
              <a:defRPr sz="2400"/>
            </a:lvl3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95541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2819400"/>
            <a:ext cx="7010400" cy="533400"/>
          </a:xfrm>
        </p:spPr>
        <p:txBody>
          <a:bodyPr anchor="ctr"/>
          <a:lstStyle>
            <a:lvl1pPr>
              <a:defRPr sz="4400" b="1"/>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304800" y="6629400"/>
            <a:ext cx="1981200" cy="228600"/>
          </a:xfrm>
        </p:spPr>
        <p:txBody>
          <a:bodyPr/>
          <a:lstStyle>
            <a:lvl1pPr algn="ctr">
              <a:defRPr b="0">
                <a:solidFill>
                  <a:schemeClr val="tx1"/>
                </a:solidFill>
                <a:latin typeface="+mn-lt"/>
              </a:defRPr>
            </a:lvl1pPr>
          </a:lstStyle>
          <a:p>
            <a:r>
              <a:rPr lang="en-US" smtClean="0"/>
              <a:t>July 8 – 11, 2014</a:t>
            </a:r>
            <a:endParaRPr lang="en-US"/>
          </a:p>
        </p:txBody>
      </p:sp>
      <p:sp>
        <p:nvSpPr>
          <p:cNvPr id="4" name="Footer Placeholder 3"/>
          <p:cNvSpPr>
            <a:spLocks noGrp="1"/>
          </p:cNvSpPr>
          <p:nvPr>
            <p:ph type="ftr" sz="quarter" idx="11"/>
          </p:nvPr>
        </p:nvSpPr>
        <p:spPr>
          <a:xfrm>
            <a:off x="2438400" y="6629400"/>
            <a:ext cx="4267200" cy="228600"/>
          </a:xfrm>
          <a:prstGeom prst="rect">
            <a:avLst/>
          </a:prstGeom>
        </p:spPr>
        <p:txBody>
          <a:bodyPr/>
          <a:lstStyle>
            <a:lvl1pPr algn="ctr">
              <a:defRPr b="0">
                <a:solidFill>
                  <a:schemeClr val="tx1"/>
                </a:solidFill>
                <a:latin typeface="+mn-lt"/>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tx1"/>
                </a:solidFill>
                <a:latin typeface="+mn-lt"/>
              </a:defRPr>
            </a:lvl1pPr>
          </a:lstStyle>
          <a:p>
            <a:fld id="{DE9E2059-AE7A-4AD3-8904-DB5BCC9C33F4}" type="slidenum">
              <a:rPr lang="en-US" smtClean="0"/>
              <a:pPr/>
              <a:t>‹#›</a:t>
            </a:fld>
            <a:endParaRPr lang="en-US"/>
          </a:p>
        </p:txBody>
      </p:sp>
    </p:spTree>
    <p:extLst>
      <p:ext uri="{BB962C8B-B14F-4D97-AF65-F5344CB8AC3E}">
        <p14:creationId xmlns:p14="http://schemas.microsoft.com/office/powerpoint/2010/main" val="2563293844"/>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4"/>
          <p:cNvSpPr>
            <a:spLocks noGrp="1"/>
          </p:cNvSpPr>
          <p:nvPr>
            <p:ph type="sldNum" sz="quarter" idx="11"/>
          </p:nvPr>
        </p:nvSpPr>
        <p:spPr/>
        <p:txBody>
          <a:bodyPr/>
          <a:lstStyle/>
          <a:p>
            <a:fld id="{66990693-FCA4-456D-B0D1-1E6BC96D0376}" type="slidenum">
              <a:rPr lang="en-US" smtClean="0"/>
              <a:pPr/>
              <a:t>‹#›</a:t>
            </a:fld>
            <a:endParaRPr lang="en-US"/>
          </a:p>
        </p:txBody>
      </p:sp>
    </p:spTree>
    <p:extLst>
      <p:ext uri="{BB962C8B-B14F-4D97-AF65-F5344CB8AC3E}">
        <p14:creationId xmlns:p14="http://schemas.microsoft.com/office/powerpoint/2010/main" val="32692016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12" cstate="print"/>
          <a:srcRect/>
          <a:stretch>
            <a:fillRect/>
          </a:stretch>
        </p:blipFill>
        <p:spPr bwMode="auto">
          <a:xfrm>
            <a:off x="-23648"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8" name="Picture 1050" descr="hdf 0line"/>
          <p:cNvPicPr>
            <a:picLocks noChangeArrowheads="1"/>
          </p:cNvPicPr>
          <p:nvPr/>
        </p:nvPicPr>
        <p:blipFill>
          <a:blip r:embed="rId13"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36893"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smtClean="0"/>
              <a:t>July 8 – 11, 2014</a:t>
            </a:r>
            <a:endParaRPr lang="en-US" dirty="0"/>
          </a:p>
        </p:txBody>
      </p:sp>
      <p:sp>
        <p:nvSpPr>
          <p:cNvPr id="36895" name="Rectangle 1055"/>
          <p:cNvSpPr>
            <a:spLocks noGrp="1" noChangeArrowheads="1"/>
          </p:cNvSpPr>
          <p:nvPr>
            <p:ph type="sldNum" sz="quarter" idx="4"/>
          </p:nvPr>
        </p:nvSpPr>
        <p:spPr bwMode="auto">
          <a:xfrm>
            <a:off x="6400800" y="6629399"/>
            <a:ext cx="762000" cy="26181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bg1"/>
                </a:solidFill>
                <a:latin typeface="+mn-lt"/>
              </a:defRPr>
            </a:lvl1pPr>
          </a:lstStyle>
          <a:p>
            <a:fld id="{4B465E7A-C1F6-F240-9A4B-3C235A72DA08}" type="slidenum">
              <a:rPr lang="en-US" smtClean="0"/>
              <a:pPr/>
              <a:t>‹#›</a:t>
            </a:fld>
            <a:endParaRPr lang="en-US" dirty="0"/>
          </a:p>
        </p:txBody>
      </p:sp>
      <p:sp>
        <p:nvSpPr>
          <p:cNvPr id="11" name="Rectangle 1053"/>
          <p:cNvSpPr txBox="1">
            <a:spLocks noChangeArrowheads="1"/>
          </p:cNvSpPr>
          <p:nvPr/>
        </p:nvSpPr>
        <p:spPr bwMode="auto">
          <a:xfrm>
            <a:off x="7254631" y="6586415"/>
            <a:ext cx="1676400" cy="3048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1400" dirty="0" smtClean="0">
                <a:latin typeface="+mn-lt"/>
                <a:ea typeface="+mn-ea"/>
              </a:rPr>
              <a:t>www.hdfgroup.org</a:t>
            </a:r>
            <a:endParaRPr lang="en-US" dirty="0" smtClean="0">
              <a:latin typeface="+mn-lt"/>
              <a:ea typeface="+mn-ea"/>
            </a:endParaRPr>
          </a:p>
        </p:txBody>
      </p:sp>
      <p:pic>
        <p:nvPicPr>
          <p:cNvPr id="1034" name="Picture 1056"/>
          <p:cNvPicPr>
            <a:picLocks noChangeAspect="1" noChangeArrowheads="1"/>
          </p:cNvPicPr>
          <p:nvPr/>
        </p:nvPicPr>
        <p:blipFill>
          <a:blip r:embed="rId14" cstate="print"/>
          <a:srcRect/>
          <a:stretch>
            <a:fillRect/>
          </a:stretch>
        </p:blipFill>
        <p:spPr bwMode="auto">
          <a:xfrm>
            <a:off x="404813" y="152400"/>
            <a:ext cx="966787" cy="515938"/>
          </a:xfrm>
          <a:prstGeom prst="rect">
            <a:avLst/>
          </a:prstGeom>
          <a:noFill/>
          <a:ln w="9525">
            <a:noFill/>
            <a:miter lim="800000"/>
            <a:headEnd/>
            <a:tailEnd/>
          </a:ln>
        </p:spPr>
      </p:pic>
      <p:sp>
        <p:nvSpPr>
          <p:cNvPr id="3" name="TextBox 2"/>
          <p:cNvSpPr txBox="1"/>
          <p:nvPr userDrawn="1"/>
        </p:nvSpPr>
        <p:spPr>
          <a:xfrm>
            <a:off x="2819399" y="6591300"/>
            <a:ext cx="3489569" cy="307777"/>
          </a:xfrm>
          <a:prstGeom prst="rect">
            <a:avLst/>
          </a:prstGeom>
          <a:noFill/>
        </p:spPr>
        <p:txBody>
          <a:bodyPr wrap="square" rtlCol="0">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755" r:id="rId1"/>
    <p:sldLayoutId id="2147483723" r:id="rId2"/>
    <p:sldLayoutId id="2147483725" r:id="rId3"/>
    <p:sldLayoutId id="2147483726" r:id="rId4"/>
    <p:sldLayoutId id="2147483731" r:id="rId5"/>
    <p:sldLayoutId id="2147483756" r:id="rId6"/>
    <p:sldLayoutId id="2147483757" r:id="rId7"/>
    <p:sldLayoutId id="2147483758" r:id="rId8"/>
    <p:sldLayoutId id="2147483759" r:id="rId9"/>
    <p:sldLayoutId id="2147483760" r:id="rId10"/>
  </p:sldLayoutIdLst>
  <p:timing>
    <p:tnLst>
      <p:par>
        <p:cTn id="1" dur="indefinite" restart="never" nodeType="tmRoot"/>
      </p:par>
    </p:tnLst>
  </p:timing>
  <p:hf hdr="0" ftr="0"/>
  <p:txStyles>
    <p:title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gif"/><Relationship Id="rId3" Type="http://schemas.openxmlformats.org/officeDocument/2006/relationships/image" Target="../media/image5.jpeg"/><Relationship Id="rId21" Type="http://schemas.openxmlformats.org/officeDocument/2006/relationships/image" Target="../media/image23.jpeg"/><Relationship Id="rId7" Type="http://schemas.openxmlformats.org/officeDocument/2006/relationships/image" Target="../media/image9.png"/><Relationship Id="rId12" Type="http://schemas.openxmlformats.org/officeDocument/2006/relationships/image" Target="../media/image14.jpeg"/><Relationship Id="rId17" Type="http://schemas.openxmlformats.org/officeDocument/2006/relationships/image" Target="../media/image19.jpg"/><Relationship Id="rId2" Type="http://schemas.openxmlformats.org/officeDocument/2006/relationships/notesSlide" Target="../notesSlides/notesSlide5.xml"/><Relationship Id="rId16" Type="http://schemas.openxmlformats.org/officeDocument/2006/relationships/image" Target="../media/image18.gif"/><Relationship Id="rId20"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12.WMF"/><Relationship Id="rId19" Type="http://schemas.openxmlformats.org/officeDocument/2006/relationships/image" Target="../media/image21.jpeg"/><Relationship Id="rId4" Type="http://schemas.openxmlformats.org/officeDocument/2006/relationships/image" Target="../media/image6.gif"/><Relationship Id="rId9" Type="http://schemas.openxmlformats.org/officeDocument/2006/relationships/image" Target="../media/image11.WMF"/><Relationship Id="rId14" Type="http://schemas.openxmlformats.org/officeDocument/2006/relationships/image" Target="../media/image16.png"/><Relationship Id="rId22" Type="http://schemas.openxmlformats.org/officeDocument/2006/relationships/image" Target="../media/image24.jpe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mailto:hdf-forum@hdfgroup.org"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hdfgroup.org/release4/platforms.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hdfgroup.org/HDF5/release/platforms5.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sdav-scidac.org/highlights/data-management/28-highlights/data-management/55-scaling-trillion-particles.html" TargetMode="Externa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sdm.lbl.gov/~sbyna/research/papers/2013-CUG_byna.pdf"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042" name="Rectangle 18"/>
          <p:cNvSpPr>
            <a:spLocks noGrp="1" noChangeArrowheads="1"/>
          </p:cNvSpPr>
          <p:nvPr>
            <p:ph type="ctrTitle"/>
          </p:nvPr>
        </p:nvSpPr>
        <p:spPr/>
        <p:txBody>
          <a:bodyPr/>
          <a:lstStyle/>
          <a:p>
            <a:pPr>
              <a:defRPr/>
            </a:pPr>
            <a:r>
              <a:rPr lang="en-US" dirty="0" smtClean="0"/>
              <a:t>HDF Project Update</a:t>
            </a:r>
          </a:p>
        </p:txBody>
      </p:sp>
      <p:sp>
        <p:nvSpPr>
          <p:cNvPr id="16387" name="Rectangle 19"/>
          <p:cNvSpPr>
            <a:spLocks noGrp="1" noChangeArrowheads="1"/>
          </p:cNvSpPr>
          <p:nvPr>
            <p:ph type="subTitle" idx="1"/>
          </p:nvPr>
        </p:nvSpPr>
        <p:spPr/>
        <p:txBody>
          <a:bodyPr/>
          <a:lstStyle/>
          <a:p>
            <a:r>
              <a:rPr lang="en-US" dirty="0" smtClean="0"/>
              <a:t>Mike Folk</a:t>
            </a:r>
          </a:p>
          <a:p>
            <a:r>
              <a:rPr lang="en-US" dirty="0" smtClean="0"/>
              <a:t>And the HDF Earth Science Project Team</a:t>
            </a:r>
          </a:p>
          <a:p>
            <a:r>
              <a:rPr lang="en-US" dirty="0" smtClean="0"/>
              <a:t>The HDF Group</a:t>
            </a:r>
          </a:p>
          <a:p>
            <a:r>
              <a:rPr lang="en-US" dirty="0" smtClean="0"/>
              <a:t>July 11, 2014</a:t>
            </a:r>
          </a:p>
        </p:txBody>
      </p:sp>
      <p:sp>
        <p:nvSpPr>
          <p:cNvPr id="12292" name="Rectangle 6"/>
          <p:cNvSpPr>
            <a:spLocks noGrp="1" noChangeArrowheads="1"/>
          </p:cNvSpPr>
          <p:nvPr>
            <p:ph type="sldNum" sz="quarter" idx="12"/>
          </p:nvPr>
        </p:nvSpPr>
        <p:spPr/>
        <p:txBody>
          <a:bodyPr/>
          <a:lstStyle/>
          <a:p>
            <a:pPr>
              <a:defRPr/>
            </a:pPr>
            <a:fld id="{9E03BA6F-3DDB-430D-91ED-7A65515D999C}" type="slidenum">
              <a:rPr lang="en-US" smtClean="0"/>
              <a:pPr>
                <a:defRPr/>
              </a:pPr>
              <a:t>1</a:t>
            </a:fld>
            <a:endParaRPr lang="en-US" dirty="0" smtClean="0"/>
          </a:p>
        </p:txBody>
      </p:sp>
      <p:sp>
        <p:nvSpPr>
          <p:cNvPr id="2" name="Date Placeholder 1"/>
          <p:cNvSpPr>
            <a:spLocks noGrp="1"/>
          </p:cNvSpPr>
          <p:nvPr>
            <p:ph type="dt" sz="half" idx="2"/>
          </p:nvPr>
        </p:nvSpPr>
        <p:spPr/>
        <p:txBody>
          <a:bodyPr/>
          <a:lstStyle/>
          <a:p>
            <a:pPr>
              <a:defRPr/>
            </a:pPr>
            <a:r>
              <a:rPr lang="en-US" smtClean="0"/>
              <a:t>July 8 – 11, 2014</a:t>
            </a:r>
            <a:endParaRPr lang="en-US" dirty="0"/>
          </a:p>
        </p:txBody>
      </p:sp>
    </p:spTree>
    <p:extLst>
      <p:ext uri="{BB962C8B-B14F-4D97-AF65-F5344CB8AC3E}">
        <p14:creationId xmlns:p14="http://schemas.microsoft.com/office/powerpoint/2010/main" val="3892609369"/>
      </p:ext>
    </p:extLst>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6"/>
          <p:cNvSpPr>
            <a:spLocks noGrp="1"/>
          </p:cNvSpPr>
          <p:nvPr>
            <p:ph type="title"/>
          </p:nvPr>
        </p:nvSpPr>
        <p:spPr/>
        <p:txBody>
          <a:bodyPr>
            <a:noAutofit/>
          </a:bodyPr>
          <a:lstStyle/>
          <a:p>
            <a:r>
              <a:rPr lang="en-US" sz="3600" b="1" dirty="0" smtClean="0"/>
              <a:t>HDF Group Mission </a:t>
            </a:r>
          </a:p>
        </p:txBody>
      </p:sp>
      <p:sp>
        <p:nvSpPr>
          <p:cNvPr id="3" name="Date Placeholder 2"/>
          <p:cNvSpPr>
            <a:spLocks noGrp="1"/>
          </p:cNvSpPr>
          <p:nvPr>
            <p:ph type="dt" sz="half" idx="10"/>
          </p:nvPr>
        </p:nvSpPr>
        <p:spPr/>
        <p:txBody>
          <a:bodyPr/>
          <a:lstStyle/>
          <a:p>
            <a:r>
              <a:rPr lang="en-US" dirty="0" smtClean="0">
                <a:solidFill>
                  <a:schemeClr val="bg1"/>
                </a:solidFill>
              </a:rPr>
              <a:t>July 8 – 11, 2014</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DE9E2059-AE7A-4AD3-8904-DB5BCC9C33F4}" type="slidenum">
              <a:rPr lang="en-US" smtClean="0">
                <a:solidFill>
                  <a:schemeClr val="bg1"/>
                </a:solidFill>
              </a:rPr>
              <a:pPr/>
              <a:t>2</a:t>
            </a:fld>
            <a:endParaRPr lang="en-US" dirty="0">
              <a:solidFill>
                <a:schemeClr val="bg1"/>
              </a:solidFill>
            </a:endParaRPr>
          </a:p>
        </p:txBody>
      </p:sp>
      <p:sp>
        <p:nvSpPr>
          <p:cNvPr id="2" name="TextBox 1"/>
          <p:cNvSpPr txBox="1"/>
          <p:nvPr/>
        </p:nvSpPr>
        <p:spPr>
          <a:xfrm>
            <a:off x="685800" y="1600200"/>
            <a:ext cx="8153400" cy="4031873"/>
          </a:xfrm>
          <a:prstGeom prst="rect">
            <a:avLst/>
          </a:prstGeom>
          <a:noFill/>
        </p:spPr>
        <p:txBody>
          <a:bodyPr wrap="square" rtlCol="0">
            <a:spAutoFit/>
          </a:bodyPr>
          <a:lstStyle/>
          <a:p>
            <a:pPr algn="ctr"/>
            <a:r>
              <a:rPr lang="en-US" sz="3200" b="1" dirty="0">
                <a:latin typeface="+mn-lt"/>
                <a:cs typeface="Arial" panose="020B0604020202020204" pitchFamily="34" charset="0"/>
              </a:rPr>
              <a:t>To provide high quality software for managing large complex data, </a:t>
            </a:r>
            <a:br>
              <a:rPr lang="en-US" sz="3200" b="1" dirty="0">
                <a:latin typeface="+mn-lt"/>
                <a:cs typeface="Arial" panose="020B0604020202020204" pitchFamily="34" charset="0"/>
              </a:rPr>
            </a:br>
            <a:r>
              <a:rPr lang="en-US" sz="3200" b="1" dirty="0">
                <a:latin typeface="+mn-lt"/>
                <a:cs typeface="Arial" panose="020B0604020202020204" pitchFamily="34" charset="0"/>
              </a:rPr>
              <a:t/>
            </a:r>
            <a:br>
              <a:rPr lang="en-US" sz="3200" b="1" dirty="0">
                <a:latin typeface="+mn-lt"/>
                <a:cs typeface="Arial" panose="020B0604020202020204" pitchFamily="34" charset="0"/>
              </a:rPr>
            </a:br>
            <a:r>
              <a:rPr lang="en-US" sz="3200" b="1" dirty="0">
                <a:latin typeface="+mn-lt"/>
                <a:cs typeface="Arial" panose="020B0604020202020204" pitchFamily="34" charset="0"/>
              </a:rPr>
              <a:t>to provide outstanding services for users of these technologies, </a:t>
            </a:r>
            <a:br>
              <a:rPr lang="en-US" sz="3200" b="1" dirty="0">
                <a:latin typeface="+mn-lt"/>
                <a:cs typeface="Arial" panose="020B0604020202020204" pitchFamily="34" charset="0"/>
              </a:rPr>
            </a:br>
            <a:r>
              <a:rPr lang="en-US" sz="3200" b="1" dirty="0">
                <a:latin typeface="+mn-lt"/>
                <a:cs typeface="Arial" panose="020B0604020202020204" pitchFamily="34" charset="0"/>
              </a:rPr>
              <a:t>and </a:t>
            </a:r>
            <a:br>
              <a:rPr lang="en-US" sz="3200" b="1" dirty="0">
                <a:latin typeface="+mn-lt"/>
                <a:cs typeface="Arial" panose="020B0604020202020204" pitchFamily="34" charset="0"/>
              </a:rPr>
            </a:br>
            <a:r>
              <a:rPr lang="en-US" sz="3200" b="1" dirty="0">
                <a:latin typeface="+mn-lt"/>
                <a:cs typeface="Arial" panose="020B0604020202020204" pitchFamily="34" charset="0"/>
              </a:rPr>
              <a:t>to insure effective management of data throughout the data life cycle. </a:t>
            </a:r>
          </a:p>
        </p:txBody>
      </p:sp>
    </p:spTree>
    <p:extLst>
      <p:ext uri="{BB962C8B-B14F-4D97-AF65-F5344CB8AC3E}">
        <p14:creationId xmlns:p14="http://schemas.microsoft.com/office/powerpoint/2010/main" val="1210171875"/>
      </p:ext>
    </p:extLst>
  </p:cSld>
  <p:clrMapOvr>
    <a:masterClrMapping/>
  </p:clrMapOvr>
  <p:transition spd="slow">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HDF Group</a:t>
            </a:r>
            <a:endParaRPr lang="en-US" dirty="0"/>
          </a:p>
        </p:txBody>
      </p:sp>
      <p:sp>
        <p:nvSpPr>
          <p:cNvPr id="6" name="Content Placeholder 6"/>
          <p:cNvSpPr txBox="1">
            <a:spLocks/>
          </p:cNvSpPr>
          <p:nvPr/>
        </p:nvSpPr>
        <p:spPr>
          <a:xfrm>
            <a:off x="342900" y="2514600"/>
            <a:ext cx="8458200" cy="3352800"/>
          </a:xfrm>
          <a:prstGeom prst="rect">
            <a:avLst/>
          </a:prstGeom>
        </p:spPr>
        <p:txBody>
          <a:bodyPr/>
          <a:lst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400">
                <a:solidFill>
                  <a:srgbClr val="000000"/>
                </a:solidFill>
                <a:latin typeface="+mn-lt"/>
                <a:cs typeface="+mn-cs"/>
              </a:defRPr>
            </a:lvl2pPr>
            <a:lvl3pPr marL="1143000" indent="-228600" algn="l" rtl="0" eaLnBrk="0" fontAlgn="base" hangingPunct="0">
              <a:spcBef>
                <a:spcPct val="20000"/>
              </a:spcBef>
              <a:spcAft>
                <a:spcPct val="0"/>
              </a:spcAft>
              <a:buClr>
                <a:schemeClr val="tx1"/>
              </a:buClr>
              <a:buChar char="•"/>
              <a:defRPr sz="2000">
                <a:solidFill>
                  <a:srgbClr val="000000"/>
                </a:solidFill>
                <a:latin typeface="+mn-lt"/>
                <a:cs typeface="+mn-cs"/>
              </a:defRPr>
            </a:lvl3pPr>
            <a:lvl4pPr marL="1600200" indent="-228600" algn="l" rtl="0" eaLnBrk="0" fontAlgn="base" hangingPunct="0">
              <a:spcBef>
                <a:spcPct val="20000"/>
              </a:spcBef>
              <a:spcAft>
                <a:spcPct val="0"/>
              </a:spcAft>
              <a:buClr>
                <a:schemeClr val="tx1"/>
              </a:buClr>
              <a:buChar char="•"/>
              <a:defRPr>
                <a:solidFill>
                  <a:srgbClr val="000000"/>
                </a:solidFill>
                <a:latin typeface="+mn-lt"/>
                <a:cs typeface="+mn-cs"/>
              </a:defRPr>
            </a:lvl4pPr>
            <a:lvl5pPr marL="2057400" indent="-228600" algn="l" rtl="0" eaLnBrk="0" fontAlgn="base" hangingPunct="0">
              <a:spcBef>
                <a:spcPct val="20000"/>
              </a:spcBef>
              <a:spcAft>
                <a:spcPct val="0"/>
              </a:spcAft>
              <a:buClr>
                <a:schemeClr val="tx1"/>
              </a:buClr>
              <a:buChar char="•"/>
              <a:defRPr>
                <a:solidFill>
                  <a:srgbClr val="000000"/>
                </a:solidFill>
                <a:latin typeface="+mn-lt"/>
                <a:cs typeface="+mn-cs"/>
              </a:defRPr>
            </a:lvl5pPr>
            <a:lvl6pPr marL="2514600" indent="-228600" algn="l" rtl="0" fontAlgn="base">
              <a:spcBef>
                <a:spcPct val="20000"/>
              </a:spcBef>
              <a:spcAft>
                <a:spcPct val="0"/>
              </a:spcAft>
              <a:buClr>
                <a:schemeClr val="tx1"/>
              </a:buClr>
              <a:buChar char="•"/>
              <a:defRPr>
                <a:solidFill>
                  <a:srgbClr val="000000"/>
                </a:solidFill>
                <a:latin typeface="+mn-lt"/>
                <a:cs typeface="+mn-cs"/>
              </a:defRPr>
            </a:lvl6pPr>
            <a:lvl7pPr marL="2971800" indent="-228600" algn="l" rtl="0" fontAlgn="base">
              <a:spcBef>
                <a:spcPct val="20000"/>
              </a:spcBef>
              <a:spcAft>
                <a:spcPct val="0"/>
              </a:spcAft>
              <a:buClr>
                <a:schemeClr val="tx1"/>
              </a:buClr>
              <a:buChar char="•"/>
              <a:defRPr>
                <a:solidFill>
                  <a:srgbClr val="000000"/>
                </a:solidFill>
                <a:latin typeface="+mn-lt"/>
                <a:cs typeface="+mn-cs"/>
              </a:defRPr>
            </a:lvl7pPr>
            <a:lvl8pPr marL="3429000" indent="-228600" algn="l" rtl="0" fontAlgn="base">
              <a:spcBef>
                <a:spcPct val="20000"/>
              </a:spcBef>
              <a:spcAft>
                <a:spcPct val="0"/>
              </a:spcAft>
              <a:buClr>
                <a:schemeClr val="tx1"/>
              </a:buClr>
              <a:buChar char="•"/>
              <a:defRPr>
                <a:solidFill>
                  <a:srgbClr val="000000"/>
                </a:solidFill>
                <a:latin typeface="+mn-lt"/>
                <a:cs typeface="+mn-cs"/>
              </a:defRPr>
            </a:lvl8pPr>
            <a:lvl9pPr marL="3886200" indent="-228600" algn="l" rtl="0" fontAlgn="base">
              <a:spcBef>
                <a:spcPct val="20000"/>
              </a:spcBef>
              <a:spcAft>
                <a:spcPct val="0"/>
              </a:spcAft>
              <a:buClr>
                <a:schemeClr val="tx1"/>
              </a:buClr>
              <a:buChar char="•"/>
              <a:defRPr>
                <a:solidFill>
                  <a:srgbClr val="000000"/>
                </a:solidFill>
                <a:latin typeface="+mn-lt"/>
                <a:cs typeface="+mn-cs"/>
              </a:defRPr>
            </a:lvl9pPr>
          </a:lstStyle>
          <a:p>
            <a:pPr>
              <a:spcBef>
                <a:spcPts val="2400"/>
              </a:spcBef>
            </a:pPr>
            <a:r>
              <a:rPr lang="en-US" sz="2000" kern="0" dirty="0" smtClean="0">
                <a:solidFill>
                  <a:schemeClr val="tx1"/>
                </a:solidFill>
                <a:latin typeface="Arial" panose="020B0604020202020204" pitchFamily="34" charset="0"/>
                <a:cs typeface="Arial" panose="020B0604020202020204" pitchFamily="34" charset="0"/>
              </a:rPr>
              <a:t>Creators </a:t>
            </a:r>
            <a:r>
              <a:rPr lang="en-US" sz="2000" kern="0" dirty="0">
                <a:solidFill>
                  <a:schemeClr val="tx1"/>
                </a:solidFill>
                <a:latin typeface="Arial" panose="020B0604020202020204" pitchFamily="34" charset="0"/>
                <a:cs typeface="Arial" panose="020B0604020202020204" pitchFamily="34" charset="0"/>
              </a:rPr>
              <a:t>and stewards of </a:t>
            </a:r>
            <a:r>
              <a:rPr lang="en-US" sz="2000" b="1" kern="0" dirty="0">
                <a:solidFill>
                  <a:schemeClr val="tx1"/>
                </a:solidFill>
                <a:latin typeface="Arial" panose="020B0604020202020204" pitchFamily="34" charset="0"/>
                <a:cs typeface="Arial" panose="020B0604020202020204" pitchFamily="34" charset="0"/>
              </a:rPr>
              <a:t>HDF4 </a:t>
            </a:r>
            <a:r>
              <a:rPr lang="en-US" sz="2000" kern="0" dirty="0">
                <a:solidFill>
                  <a:schemeClr val="tx1"/>
                </a:solidFill>
                <a:latin typeface="Arial" panose="020B0604020202020204" pitchFamily="34" charset="0"/>
                <a:cs typeface="Arial" panose="020B0604020202020204" pitchFamily="34" charset="0"/>
              </a:rPr>
              <a:t>and </a:t>
            </a:r>
            <a:r>
              <a:rPr lang="en-US" sz="2000" b="1" kern="0" dirty="0" smtClean="0">
                <a:solidFill>
                  <a:schemeClr val="tx1"/>
                </a:solidFill>
                <a:latin typeface="Arial" panose="020B0604020202020204" pitchFamily="34" charset="0"/>
                <a:cs typeface="Arial" panose="020B0604020202020204" pitchFamily="34" charset="0"/>
              </a:rPr>
              <a:t>HDF5</a:t>
            </a:r>
            <a:endParaRPr lang="en-US" sz="2000" kern="0" dirty="0">
              <a:solidFill>
                <a:schemeClr val="tx1"/>
              </a:solidFill>
              <a:latin typeface="Arial" panose="020B0604020202020204" pitchFamily="34" charset="0"/>
              <a:cs typeface="Arial" panose="020B0604020202020204" pitchFamily="34" charset="0"/>
            </a:endParaRPr>
          </a:p>
          <a:p>
            <a:pPr>
              <a:spcBef>
                <a:spcPts val="2400"/>
              </a:spcBef>
            </a:pPr>
            <a:r>
              <a:rPr lang="en-US" sz="2000" kern="0" dirty="0" smtClean="0">
                <a:solidFill>
                  <a:schemeClr val="tx1"/>
                </a:solidFill>
                <a:latin typeface="Arial" panose="020B0604020202020204" pitchFamily="34" charset="0"/>
                <a:cs typeface="Arial" panose="020B0604020202020204" pitchFamily="34" charset="0"/>
              </a:rPr>
              <a:t>Develop and maintain the free, open-source HDF software</a:t>
            </a:r>
          </a:p>
        </p:txBody>
      </p:sp>
      <p:sp>
        <p:nvSpPr>
          <p:cNvPr id="7" name="TextBox 6"/>
          <p:cNvSpPr txBox="1"/>
          <p:nvPr/>
        </p:nvSpPr>
        <p:spPr>
          <a:xfrm>
            <a:off x="457200" y="1524000"/>
            <a:ext cx="8001000" cy="461665"/>
          </a:xfrm>
          <a:prstGeom prst="rect">
            <a:avLst/>
          </a:prstGeom>
          <a:noFill/>
        </p:spPr>
        <p:txBody>
          <a:bodyPr wrap="square" rtlCol="0">
            <a:spAutoFit/>
          </a:bodyPr>
          <a:lstStyle/>
          <a:p>
            <a:pPr algn="ctr"/>
            <a:r>
              <a:rPr lang="en-US" sz="2400" b="1" dirty="0" smtClean="0">
                <a:latin typeface="Arial" panose="020B0604020202020204" pitchFamily="34" charset="0"/>
              </a:rPr>
              <a:t>A not-for-profit </a:t>
            </a:r>
            <a:r>
              <a:rPr lang="en-US" sz="2400" b="1" dirty="0">
                <a:latin typeface="Arial" panose="020B0604020202020204" pitchFamily="34" charset="0"/>
              </a:rPr>
              <a:t>company based in Champaign, IL</a:t>
            </a:r>
            <a:r>
              <a:rPr lang="en-US" sz="2400" b="1" dirty="0" smtClean="0">
                <a:latin typeface="Arial" panose="020B0604020202020204" pitchFamily="34" charset="0"/>
              </a:rPr>
              <a:t>.</a:t>
            </a:r>
            <a:endParaRPr lang="en-US" sz="2400" b="1" dirty="0">
              <a:latin typeface="Arial" panose="020B0604020202020204" pitchFamily="34" charset="0"/>
            </a:endParaRPr>
          </a:p>
        </p:txBody>
      </p:sp>
      <p:sp>
        <p:nvSpPr>
          <p:cNvPr id="10" name="Date Placeholder 9"/>
          <p:cNvSpPr>
            <a:spLocks noGrp="1"/>
          </p:cNvSpPr>
          <p:nvPr>
            <p:ph type="dt" sz="half" idx="10"/>
          </p:nvPr>
        </p:nvSpPr>
        <p:spPr/>
        <p:txBody>
          <a:bodyPr/>
          <a:lstStyle/>
          <a:p>
            <a:pPr>
              <a:defRPr/>
            </a:pPr>
            <a:r>
              <a:rPr lang="en-US" smtClean="0"/>
              <a:t>July 8 – 11, 2014</a:t>
            </a:r>
            <a:endParaRPr lang="en-US" dirty="0"/>
          </a:p>
        </p:txBody>
      </p:sp>
      <p:sp>
        <p:nvSpPr>
          <p:cNvPr id="11" name="Slide Number Placeholder 10"/>
          <p:cNvSpPr>
            <a:spLocks noGrp="1"/>
          </p:cNvSpPr>
          <p:nvPr>
            <p:ph type="sldNum" sz="quarter" idx="12"/>
          </p:nvPr>
        </p:nvSpPr>
        <p:spPr/>
        <p:txBody>
          <a:bodyPr/>
          <a:lstStyle/>
          <a:p>
            <a:fld id="{80093880-C6D3-D249-860F-0023F8BF2CC9}" type="slidenum">
              <a:rPr lang="en-US" smtClean="0"/>
              <a:pPr/>
              <a:t>3</a:t>
            </a:fld>
            <a:endParaRPr lang="en-US"/>
          </a:p>
        </p:txBody>
      </p:sp>
    </p:spTree>
    <p:extLst>
      <p:ext uri="{BB962C8B-B14F-4D97-AF65-F5344CB8AC3E}">
        <p14:creationId xmlns:p14="http://schemas.microsoft.com/office/powerpoint/2010/main" val="571910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smtClean="0"/>
              <a:t>The HDF Group Services</a:t>
            </a:r>
            <a:endParaRPr lang="en-US" dirty="0"/>
          </a:p>
        </p:txBody>
      </p:sp>
      <p:sp>
        <p:nvSpPr>
          <p:cNvPr id="9" name="Text Placeholder 8"/>
          <p:cNvSpPr>
            <a:spLocks noGrp="1"/>
          </p:cNvSpPr>
          <p:nvPr>
            <p:ph idx="1"/>
          </p:nvPr>
        </p:nvSpPr>
        <p:spPr/>
        <p:txBody>
          <a:bodyPr>
            <a:normAutofit/>
          </a:bodyPr>
          <a:lstStyle/>
          <a:p>
            <a:pPr>
              <a:lnSpc>
                <a:spcPct val="150000"/>
              </a:lnSpc>
            </a:pPr>
            <a:r>
              <a:rPr lang="en-US" b="1" dirty="0" smtClean="0">
                <a:solidFill>
                  <a:schemeClr val="accent1">
                    <a:lumMod val="75000"/>
                  </a:schemeClr>
                </a:solidFill>
              </a:rPr>
              <a:t>Core software </a:t>
            </a:r>
            <a:r>
              <a:rPr lang="en-US" b="1" dirty="0">
                <a:solidFill>
                  <a:schemeClr val="accent1">
                    <a:lumMod val="75000"/>
                  </a:schemeClr>
                </a:solidFill>
              </a:rPr>
              <a:t>maintenance and </a:t>
            </a:r>
            <a:r>
              <a:rPr lang="en-US" b="1" dirty="0" smtClean="0">
                <a:solidFill>
                  <a:schemeClr val="accent1">
                    <a:lumMod val="75000"/>
                  </a:schemeClr>
                </a:solidFill>
              </a:rPr>
              <a:t>distribution</a:t>
            </a:r>
          </a:p>
          <a:p>
            <a:pPr>
              <a:lnSpc>
                <a:spcPct val="150000"/>
              </a:lnSpc>
            </a:pPr>
            <a:r>
              <a:rPr lang="en-US" b="1" dirty="0" smtClean="0">
                <a:solidFill>
                  <a:schemeClr val="accent1">
                    <a:lumMod val="75000"/>
                  </a:schemeClr>
                </a:solidFill>
              </a:rPr>
              <a:t>Helpdesk </a:t>
            </a:r>
            <a:r>
              <a:rPr lang="en-US" b="1" dirty="0">
                <a:solidFill>
                  <a:schemeClr val="accent1">
                    <a:lumMod val="75000"/>
                  </a:schemeClr>
                </a:solidFill>
              </a:rPr>
              <a:t>and Mailing Lists </a:t>
            </a:r>
            <a:endParaRPr lang="en-US" b="1" dirty="0" smtClean="0">
              <a:solidFill>
                <a:schemeClr val="accent1">
                  <a:lumMod val="75000"/>
                </a:schemeClr>
              </a:solidFill>
            </a:endParaRPr>
          </a:p>
          <a:p>
            <a:pPr>
              <a:lnSpc>
                <a:spcPct val="150000"/>
              </a:lnSpc>
            </a:pPr>
            <a:r>
              <a:rPr lang="en-US" b="1" dirty="0" smtClean="0">
                <a:solidFill>
                  <a:srgbClr val="117524"/>
                </a:solidFill>
              </a:rPr>
              <a:t>Priority Support</a:t>
            </a:r>
            <a:endParaRPr lang="en-US" b="1" dirty="0">
              <a:solidFill>
                <a:srgbClr val="117524"/>
              </a:solidFill>
            </a:endParaRPr>
          </a:p>
          <a:p>
            <a:pPr>
              <a:lnSpc>
                <a:spcPct val="150000"/>
              </a:lnSpc>
            </a:pPr>
            <a:r>
              <a:rPr lang="en-US" b="1" dirty="0">
                <a:solidFill>
                  <a:srgbClr val="117524"/>
                </a:solidFill>
              </a:rPr>
              <a:t>Enterprise Support</a:t>
            </a:r>
          </a:p>
          <a:p>
            <a:pPr>
              <a:lnSpc>
                <a:spcPct val="150000"/>
              </a:lnSpc>
            </a:pPr>
            <a:r>
              <a:rPr lang="en-US" b="1" dirty="0" smtClean="0">
                <a:solidFill>
                  <a:srgbClr val="117524"/>
                </a:solidFill>
              </a:rPr>
              <a:t>Consulting</a:t>
            </a:r>
            <a:endParaRPr lang="en-US" b="1" dirty="0">
              <a:solidFill>
                <a:srgbClr val="117524"/>
              </a:solidFill>
            </a:endParaRPr>
          </a:p>
          <a:p>
            <a:pPr>
              <a:lnSpc>
                <a:spcPct val="150000"/>
              </a:lnSpc>
            </a:pPr>
            <a:r>
              <a:rPr lang="en-US" b="1" dirty="0">
                <a:solidFill>
                  <a:srgbClr val="117524"/>
                </a:solidFill>
              </a:rPr>
              <a:t>Training</a:t>
            </a:r>
          </a:p>
          <a:p>
            <a:pPr>
              <a:lnSpc>
                <a:spcPct val="150000"/>
              </a:lnSpc>
            </a:pPr>
            <a:r>
              <a:rPr lang="en-US" b="1" dirty="0" smtClean="0">
                <a:solidFill>
                  <a:srgbClr val="117524"/>
                </a:solidFill>
              </a:rPr>
              <a:t>Special </a:t>
            </a:r>
            <a:r>
              <a:rPr lang="en-US" b="1" dirty="0">
                <a:solidFill>
                  <a:srgbClr val="117524"/>
                </a:solidFill>
              </a:rPr>
              <a:t>Projects</a:t>
            </a:r>
          </a:p>
          <a:p>
            <a:pPr>
              <a:lnSpc>
                <a:spcPct val="150000"/>
              </a:lnSpc>
            </a:pPr>
            <a:endParaRPr lang="en-US" b="1" dirty="0" smtClean="0">
              <a:solidFill>
                <a:schemeClr val="tx1"/>
              </a:solidFill>
            </a:endParaRPr>
          </a:p>
        </p:txBody>
      </p:sp>
    </p:spTree>
    <p:extLst>
      <p:ext uri="{BB962C8B-B14F-4D97-AF65-F5344CB8AC3E}">
        <p14:creationId xmlns:p14="http://schemas.microsoft.com/office/powerpoint/2010/main" val="575979054"/>
      </p:ext>
    </p:extLst>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Funding sources</a:t>
            </a:r>
            <a:endParaRPr lang="en-US" dirty="0"/>
          </a:p>
        </p:txBody>
      </p:sp>
      <p:sp>
        <p:nvSpPr>
          <p:cNvPr id="4" name="Date Placeholder 3"/>
          <p:cNvSpPr>
            <a:spLocks noGrp="1"/>
          </p:cNvSpPr>
          <p:nvPr>
            <p:ph type="dt" sz="half" idx="10"/>
          </p:nvPr>
        </p:nvSpPr>
        <p:spPr/>
        <p:txBody>
          <a:bodyPr/>
          <a:lstStyle/>
          <a:p>
            <a:pPr>
              <a:defRPr/>
            </a:pPr>
            <a:r>
              <a:rPr lang="en-US" smtClean="0"/>
              <a:t>July 8 – 11, 2014</a:t>
            </a:r>
            <a:endParaRPr lang="en-US" dirty="0"/>
          </a:p>
        </p:txBody>
      </p:sp>
      <p:sp>
        <p:nvSpPr>
          <p:cNvPr id="5" name="Slide Number Placeholder 4"/>
          <p:cNvSpPr>
            <a:spLocks noGrp="1"/>
          </p:cNvSpPr>
          <p:nvPr>
            <p:ph type="sldNum" sz="quarter" idx="12"/>
          </p:nvPr>
        </p:nvSpPr>
        <p:spPr/>
        <p:txBody>
          <a:bodyPr/>
          <a:lstStyle/>
          <a:p>
            <a:fld id="{80093880-C6D3-D249-860F-0023F8BF2CC9}" type="slidenum">
              <a:rPr lang="en-US" smtClean="0"/>
              <a:pPr/>
              <a:t>5</a:t>
            </a:fld>
            <a:endParaRPr lang="en-US"/>
          </a:p>
        </p:txBody>
      </p:sp>
      <p:sp>
        <p:nvSpPr>
          <p:cNvPr id="8" name="Rectangle 7"/>
          <p:cNvSpPr/>
          <p:nvPr/>
        </p:nvSpPr>
        <p:spPr bwMode="auto">
          <a:xfrm>
            <a:off x="0" y="76200"/>
            <a:ext cx="3505200" cy="3505200"/>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nvGrpSpPr>
          <p:cNvPr id="2048" name="Group 2047"/>
          <p:cNvGrpSpPr/>
          <p:nvPr/>
        </p:nvGrpSpPr>
        <p:grpSpPr>
          <a:xfrm>
            <a:off x="6150270" y="968670"/>
            <a:ext cx="2894108" cy="2894108"/>
            <a:chOff x="6150270" y="968670"/>
            <a:chExt cx="2894108" cy="2894108"/>
          </a:xfrm>
        </p:grpSpPr>
        <p:pic>
          <p:nvPicPr>
            <p:cNvPr id="2061" name="Picture 13" descr="http://www.ascinc.org/asc2008/uploads/ANL_V_Whi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7410" y="3048000"/>
              <a:ext cx="799190" cy="733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9" name="Picture 21" descr="http://www.ncsa.illinois.edu/Conferences/Tapia2003/images/supporters/logo_snl_name.900x347.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8970" y="3078478"/>
              <a:ext cx="1233263" cy="475492"/>
            </a:xfrm>
            <a:prstGeom prst="rect">
              <a:avLst/>
            </a:prstGeom>
            <a:ln>
              <a:noFill/>
            </a:ln>
            <a:effectLst>
              <a:outerShdw blurRad="292100" dist="139700" dir="2700000" algn="tl" rotWithShape="0">
                <a:srgbClr val="333333">
                  <a:alpha val="65000"/>
                </a:srgbClr>
              </a:outerShdw>
            </a:effectLst>
          </p:spPr>
        </p:pic>
        <p:pic>
          <p:nvPicPr>
            <p:cNvPr id="2073" name="Picture 25" descr="http://techportal.eere.energy.gov/images/lab_badges/badge_berkele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5084" y="2205086"/>
              <a:ext cx="1254828" cy="7686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s://encrypted-tbn0.google.com/images?q=tbn:ANd9GcTT_i4YyhaCs58-_a5p9AADuehEOTcq7EvQcuO_NKkMMODT7nX0OA"/>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2983" y="1106878"/>
              <a:ext cx="1205987" cy="12006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a:stretch>
              <a:fillRect/>
            </a:stretch>
          </p:blipFill>
          <p:spPr>
            <a:xfrm>
              <a:off x="7790308" y="1808141"/>
              <a:ext cx="891925" cy="312997"/>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03831" y="1137441"/>
              <a:ext cx="1138371" cy="704458"/>
            </a:xfrm>
            <a:prstGeom prst="rect">
              <a:avLst/>
            </a:prstGeom>
          </p:spPr>
        </p:pic>
        <p:sp>
          <p:nvSpPr>
            <p:cNvPr id="30" name="Rectangle 29"/>
            <p:cNvSpPr/>
            <p:nvPr/>
          </p:nvSpPr>
          <p:spPr bwMode="auto">
            <a:xfrm>
              <a:off x="6150270" y="968670"/>
              <a:ext cx="2894108" cy="2894108"/>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grpSp>
        <p:nvGrpSpPr>
          <p:cNvPr id="28" name="Group 27"/>
          <p:cNvGrpSpPr/>
          <p:nvPr/>
        </p:nvGrpSpPr>
        <p:grpSpPr>
          <a:xfrm>
            <a:off x="6150270" y="4320767"/>
            <a:ext cx="2504698" cy="2081707"/>
            <a:chOff x="5543136" y="3581400"/>
            <a:chExt cx="3296064" cy="2739427"/>
          </a:xfrm>
        </p:grpSpPr>
        <p:pic>
          <p:nvPicPr>
            <p:cNvPr id="17" name="Pictur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34627" y="4912580"/>
              <a:ext cx="685001" cy="1351234"/>
            </a:xfrm>
            <a:prstGeom prst="rect">
              <a:avLst/>
            </a:prstGeom>
            <a:ln>
              <a:noFill/>
            </a:ln>
            <a:effectLst>
              <a:outerShdw blurRad="292100" dist="139700" dir="2700000" algn="tl" rotWithShape="0">
                <a:srgbClr val="333333">
                  <a:alpha val="65000"/>
                </a:srgbClr>
              </a:outerShdw>
            </a:effectLst>
          </p:spPr>
        </p:pic>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23133" y="3964417"/>
              <a:ext cx="1324791" cy="972328"/>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38839" y="3751406"/>
              <a:ext cx="1194077" cy="1420951"/>
            </a:xfrm>
            <a:prstGeom prst="rect">
              <a:avLst/>
            </a:prstGeom>
            <a:ln>
              <a:noFill/>
            </a:ln>
            <a:effectLst>
              <a:outerShdw blurRad="292100" dist="139700" dir="2700000" algn="tl" rotWithShape="0">
                <a:srgbClr val="333333">
                  <a:alpha val="65000"/>
                </a:srgbClr>
              </a:outerShdw>
            </a:effectLst>
          </p:spPr>
        </p:pic>
        <p:sp>
          <p:nvSpPr>
            <p:cNvPr id="31" name="Rectangle 30"/>
            <p:cNvSpPr/>
            <p:nvPr/>
          </p:nvSpPr>
          <p:spPr bwMode="auto">
            <a:xfrm>
              <a:off x="5543136" y="3581400"/>
              <a:ext cx="3296064" cy="27394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grpSp>
        <p:nvGrpSpPr>
          <p:cNvPr id="24" name="Group 23"/>
          <p:cNvGrpSpPr/>
          <p:nvPr/>
        </p:nvGrpSpPr>
        <p:grpSpPr>
          <a:xfrm>
            <a:off x="1600200" y="3681782"/>
            <a:ext cx="2895600" cy="2895600"/>
            <a:chOff x="0" y="3505200"/>
            <a:chExt cx="3505200" cy="3505200"/>
          </a:xfrm>
        </p:grpSpPr>
        <p:pic>
          <p:nvPicPr>
            <p:cNvPr id="15" name="Picture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8600" y="5753796"/>
              <a:ext cx="1370277" cy="1104204"/>
            </a:xfrm>
            <a:prstGeom prst="rect">
              <a:avLst/>
            </a:prstGeom>
            <a:ln>
              <a:noFill/>
            </a:ln>
            <a:effectLst>
              <a:outerShdw blurRad="292100" dist="139700" dir="2700000" algn="tl" rotWithShape="0">
                <a:srgbClr val="333333">
                  <a:alpha val="65000"/>
                </a:srgbClr>
              </a:outerShdw>
            </a:effectLst>
          </p:spPr>
        </p:pic>
        <p:pic>
          <p:nvPicPr>
            <p:cNvPr id="3" name="Picture 4" descr="http://www.eera-ccs.eu/image.aspx?IdImage=44"/>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758" y="4962930"/>
              <a:ext cx="1755703" cy="6212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77488" y="4646087"/>
              <a:ext cx="1905001" cy="219374"/>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6939" y="3724301"/>
              <a:ext cx="2276898" cy="645120"/>
            </a:xfrm>
            <a:prstGeom prst="rect">
              <a:avLst/>
            </a:prstGeom>
            <a:solidFill>
              <a:schemeClr val="bg1"/>
            </a:solidFill>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97702" y="5657692"/>
              <a:ext cx="1444364" cy="541637"/>
            </a:xfrm>
            <a:prstGeom prst="rect">
              <a:avLst/>
            </a:prstGeom>
            <a:ln>
              <a:noFill/>
            </a:ln>
          </p:spPr>
        </p:pic>
        <p:pic>
          <p:nvPicPr>
            <p:cNvPr id="16" name="Picture 15"/>
            <p:cNvPicPr>
              <a:picLocks noChangeAspect="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8267" y="3617960"/>
              <a:ext cx="784343" cy="941212"/>
            </a:xfrm>
            <a:prstGeom prst="rect">
              <a:avLst/>
            </a:prstGeom>
            <a:ln>
              <a:noFill/>
            </a:ln>
          </p:spPr>
        </p:pic>
        <p:sp>
          <p:nvSpPr>
            <p:cNvPr id="32" name="Rectangle 31"/>
            <p:cNvSpPr/>
            <p:nvPr/>
          </p:nvSpPr>
          <p:spPr bwMode="auto">
            <a:xfrm>
              <a:off x="0" y="3505200"/>
              <a:ext cx="3505200" cy="3505200"/>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grpSp>
        <p:nvGrpSpPr>
          <p:cNvPr id="37" name="Group 36"/>
          <p:cNvGrpSpPr/>
          <p:nvPr/>
        </p:nvGrpSpPr>
        <p:grpSpPr>
          <a:xfrm>
            <a:off x="1687578" y="152400"/>
            <a:ext cx="3036822" cy="3036822"/>
            <a:chOff x="0" y="76200"/>
            <a:chExt cx="3505200" cy="3505200"/>
          </a:xfrm>
        </p:grpSpPr>
        <p:sp>
          <p:nvSpPr>
            <p:cNvPr id="38" name="Rectangle 37"/>
            <p:cNvSpPr/>
            <p:nvPr/>
          </p:nvSpPr>
          <p:spPr bwMode="auto">
            <a:xfrm>
              <a:off x="0" y="76200"/>
              <a:ext cx="3505200" cy="3505200"/>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39" name="Picture 9" descr="http://geo.arc.nasa.gov/sgg/tarfox/images/eos.gif"/>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2342" y="1066800"/>
              <a:ext cx="1455762" cy="14608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0" name="Picture 6" descr="https://encrypted-tbn2.google.com/images?q=tbn:ANd9GcSYEGFWrgo2PGoMviNKzUEf7Oi3FqEYDhfdCbpOeZPazkM2S5G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50875" y="1277844"/>
              <a:ext cx="1745623" cy="8299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 name="Picture 4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81755" y="2803252"/>
              <a:ext cx="1099063" cy="561743"/>
            </a:xfrm>
            <a:prstGeom prst="rect">
              <a:avLst/>
            </a:prstGeom>
          </p:spPr>
        </p:pic>
        <p:pic>
          <p:nvPicPr>
            <p:cNvPr id="42" name="Picture 41"/>
            <p:cNvPicPr>
              <a:picLocks noChangeAspect="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45786" y="2267815"/>
              <a:ext cx="1698444" cy="449364"/>
            </a:xfrm>
            <a:prstGeom prst="rect">
              <a:avLst/>
            </a:prstGeom>
          </p:spPr>
        </p:pic>
        <p:pic>
          <p:nvPicPr>
            <p:cNvPr id="43" name="Picture 42"/>
            <p:cNvPicPr>
              <a:picLocks noChangeAspect="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77488" y="2833043"/>
              <a:ext cx="685800" cy="685800"/>
            </a:xfrm>
            <a:prstGeom prst="rect">
              <a:avLst/>
            </a:prstGeom>
          </p:spPr>
        </p:pic>
        <p:pic>
          <p:nvPicPr>
            <p:cNvPr id="44" name="Picture 43"/>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232017" y="2780500"/>
              <a:ext cx="724702" cy="724700"/>
            </a:xfrm>
            <a:prstGeom prst="rect">
              <a:avLst/>
            </a:prstGeom>
          </p:spPr>
        </p:pic>
      </p:grpSp>
      <p:sp>
        <p:nvSpPr>
          <p:cNvPr id="29" name="TextBox 28"/>
          <p:cNvSpPr txBox="1"/>
          <p:nvPr/>
        </p:nvSpPr>
        <p:spPr>
          <a:xfrm>
            <a:off x="286654" y="1489670"/>
            <a:ext cx="1384786" cy="830997"/>
          </a:xfrm>
          <a:prstGeom prst="rect">
            <a:avLst/>
          </a:prstGeom>
          <a:noFill/>
        </p:spPr>
        <p:txBody>
          <a:bodyPr wrap="square" rtlCol="0">
            <a:spAutoFit/>
          </a:bodyPr>
          <a:lstStyle/>
          <a:p>
            <a:r>
              <a:rPr lang="en-US" b="1" dirty="0" smtClean="0">
                <a:solidFill>
                  <a:schemeClr val="accent1">
                    <a:lumMod val="75000"/>
                  </a:schemeClr>
                </a:solidFill>
                <a:latin typeface="Arial" panose="020B0604020202020204" pitchFamily="34" charset="0"/>
                <a:cs typeface="Arial" panose="020B0604020202020204" pitchFamily="34" charset="0"/>
              </a:rPr>
              <a:t>Earth Science</a:t>
            </a:r>
            <a:endParaRPr lang="en-US" b="1" dirty="0">
              <a:solidFill>
                <a:schemeClr val="accent1">
                  <a:lumMod val="75000"/>
                </a:schemeClr>
              </a:solidFill>
              <a:latin typeface="Arial" panose="020B0604020202020204" pitchFamily="34" charset="0"/>
              <a:cs typeface="Arial" panose="020B0604020202020204" pitchFamily="34" charset="0"/>
            </a:endParaRPr>
          </a:p>
        </p:txBody>
      </p:sp>
      <p:sp>
        <p:nvSpPr>
          <p:cNvPr id="47" name="TextBox 46"/>
          <p:cNvSpPr txBox="1"/>
          <p:nvPr/>
        </p:nvSpPr>
        <p:spPr>
          <a:xfrm>
            <a:off x="76200" y="4419600"/>
            <a:ext cx="1725837" cy="1200329"/>
          </a:xfrm>
          <a:prstGeom prst="rect">
            <a:avLst/>
          </a:prstGeom>
          <a:noFill/>
        </p:spPr>
        <p:txBody>
          <a:bodyPr wrap="square" rtlCol="0">
            <a:spAutoFit/>
          </a:bodyPr>
          <a:lstStyle/>
          <a:p>
            <a:r>
              <a:rPr lang="en-US" b="1" dirty="0" smtClean="0">
                <a:solidFill>
                  <a:schemeClr val="accent1">
                    <a:lumMod val="75000"/>
                  </a:schemeClr>
                </a:solidFill>
                <a:latin typeface="Arial" panose="020B0604020202020204" pitchFamily="34" charset="0"/>
                <a:cs typeface="Arial" panose="020B0604020202020204" pitchFamily="34" charset="0"/>
              </a:rPr>
              <a:t>High Speed Detectors</a:t>
            </a:r>
            <a:endParaRPr lang="en-US" b="1" dirty="0">
              <a:solidFill>
                <a:schemeClr val="accent1">
                  <a:lumMod val="75000"/>
                </a:schemeClr>
              </a:solidFill>
              <a:latin typeface="Arial" panose="020B0604020202020204" pitchFamily="34" charset="0"/>
              <a:cs typeface="Arial" panose="020B0604020202020204" pitchFamily="34" charset="0"/>
            </a:endParaRPr>
          </a:p>
        </p:txBody>
      </p:sp>
      <p:sp>
        <p:nvSpPr>
          <p:cNvPr id="48" name="TextBox 47"/>
          <p:cNvSpPr txBox="1"/>
          <p:nvPr/>
        </p:nvSpPr>
        <p:spPr>
          <a:xfrm>
            <a:off x="5104477" y="1847671"/>
            <a:ext cx="2134523" cy="1200329"/>
          </a:xfrm>
          <a:prstGeom prst="rect">
            <a:avLst/>
          </a:prstGeom>
          <a:noFill/>
        </p:spPr>
        <p:txBody>
          <a:bodyPr wrap="square" rtlCol="0">
            <a:spAutoFit/>
          </a:bodyPr>
          <a:lstStyle/>
          <a:p>
            <a:r>
              <a:rPr lang="en-US" b="1" dirty="0" smtClean="0">
                <a:solidFill>
                  <a:schemeClr val="accent1">
                    <a:lumMod val="75000"/>
                  </a:schemeClr>
                </a:solidFill>
                <a:latin typeface="Arial" panose="020B0604020202020204" pitchFamily="34" charset="0"/>
                <a:cs typeface="Arial" panose="020B0604020202020204" pitchFamily="34" charset="0"/>
              </a:rPr>
              <a:t>High Performance Computing</a:t>
            </a:r>
            <a:endParaRPr lang="en-US" b="1" dirty="0">
              <a:solidFill>
                <a:schemeClr val="accent1">
                  <a:lumMod val="75000"/>
                </a:schemeClr>
              </a:solidFill>
              <a:latin typeface="Arial" panose="020B0604020202020204" pitchFamily="34" charset="0"/>
              <a:cs typeface="Arial" panose="020B0604020202020204" pitchFamily="34" charset="0"/>
            </a:endParaRPr>
          </a:p>
        </p:txBody>
      </p:sp>
      <p:sp>
        <p:nvSpPr>
          <p:cNvPr id="50" name="TextBox 49"/>
          <p:cNvSpPr txBox="1"/>
          <p:nvPr/>
        </p:nvSpPr>
        <p:spPr>
          <a:xfrm>
            <a:off x="5486400" y="5634335"/>
            <a:ext cx="1384786" cy="461665"/>
          </a:xfrm>
          <a:prstGeom prst="rect">
            <a:avLst/>
          </a:prstGeom>
          <a:noFill/>
        </p:spPr>
        <p:txBody>
          <a:bodyPr wrap="square" rtlCol="0">
            <a:spAutoFit/>
          </a:bodyPr>
          <a:lstStyle/>
          <a:p>
            <a:r>
              <a:rPr lang="en-US" b="1" dirty="0" smtClean="0">
                <a:solidFill>
                  <a:schemeClr val="accent1">
                    <a:lumMod val="75000"/>
                  </a:schemeClr>
                </a:solidFill>
                <a:latin typeface="Arial" panose="020B0604020202020204" pitchFamily="34" charset="0"/>
                <a:cs typeface="Arial" panose="020B0604020202020204" pitchFamily="34" charset="0"/>
              </a:rPr>
              <a:t>Various</a:t>
            </a:r>
            <a:endParaRPr lang="en-US"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0812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Revenues by source</a:t>
            </a:r>
            <a:endParaRPr lang="en-US" dirty="0"/>
          </a:p>
        </p:txBody>
      </p:sp>
      <p:sp>
        <p:nvSpPr>
          <p:cNvPr id="3" name="Date Placeholder 2"/>
          <p:cNvSpPr>
            <a:spLocks noGrp="1"/>
          </p:cNvSpPr>
          <p:nvPr>
            <p:ph type="dt" sz="half" idx="10"/>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80093880-C6D3-D249-860F-0023F8BF2CC9}" type="slidenum">
              <a:rPr lang="en-US" smtClean="0"/>
              <a:pPr/>
              <a:t>6</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144494095"/>
              </p:ext>
            </p:extLst>
          </p:nvPr>
        </p:nvGraphicFramePr>
        <p:xfrm>
          <a:off x="609600" y="858056"/>
          <a:ext cx="7818135" cy="5781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3532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2133600" y="152400"/>
            <a:ext cx="7010400" cy="533400"/>
          </a:xfrm>
        </p:spPr>
        <p:txBody>
          <a:bodyPr>
            <a:normAutofit fontScale="90000"/>
          </a:bodyPr>
          <a:lstStyle/>
          <a:p>
            <a:r>
              <a:rPr lang="en-US" dirty="0" smtClean="0"/>
              <a:t>Technical activities</a:t>
            </a:r>
            <a:endParaRPr lang="en-US" dirty="0"/>
          </a:p>
        </p:txBody>
      </p:sp>
      <p:graphicFrame>
        <p:nvGraphicFramePr>
          <p:cNvPr id="2" name="Diagram 1"/>
          <p:cNvGraphicFramePr/>
          <p:nvPr>
            <p:extLst>
              <p:ext uri="{D42A27DB-BD31-4B8C-83A1-F6EECF244321}">
                <p14:modId xmlns:p14="http://schemas.microsoft.com/office/powerpoint/2010/main" val="2272690278"/>
              </p:ext>
            </p:extLst>
          </p:nvPr>
        </p:nvGraphicFramePr>
        <p:xfrm>
          <a:off x="304800" y="1270000"/>
          <a:ext cx="8534400" cy="528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08E7DB0D-018D-A04B-9A77-66E829A0D584}" type="slidenum">
              <a:rPr lang="en-US" smtClean="0"/>
              <a:pPr/>
              <a:t>7</a:t>
            </a:fld>
            <a:endParaRPr lang="en-US"/>
          </a:p>
        </p:txBody>
      </p:sp>
    </p:spTree>
    <p:extLst>
      <p:ext uri="{BB962C8B-B14F-4D97-AF65-F5344CB8AC3E}">
        <p14:creationId xmlns:p14="http://schemas.microsoft.com/office/powerpoint/2010/main" val="479179236"/>
      </p:ext>
    </p:extLst>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dirty="0" smtClean="0"/>
              <a:t>Earth Science activities</a:t>
            </a:r>
            <a:endParaRPr lang="en-US" dirty="0"/>
          </a:p>
        </p:txBody>
      </p:sp>
      <p:sp>
        <p:nvSpPr>
          <p:cNvPr id="4" name="Subtitle 3"/>
          <p:cNvSpPr>
            <a:spLocks noGrp="1"/>
          </p:cNvSpPr>
          <p:nvPr>
            <p:ph type="subTitle" idx="1"/>
          </p:nvPr>
        </p:nvSpPr>
        <p:spPr/>
        <p:txBody>
          <a:bodyPr/>
          <a:lstStyle/>
          <a:p>
            <a:endParaRPr lang="en-US"/>
          </a:p>
        </p:txBody>
      </p:sp>
      <p:sp>
        <p:nvSpPr>
          <p:cNvPr id="2" name="Slide Number Placeholder 1"/>
          <p:cNvSpPr>
            <a:spLocks noGrp="1"/>
          </p:cNvSpPr>
          <p:nvPr>
            <p:ph type="sldNum" sz="quarter" idx="12"/>
          </p:nvPr>
        </p:nvSpPr>
        <p:spPr/>
        <p:txBody>
          <a:bodyPr/>
          <a:lstStyle/>
          <a:p>
            <a:pPr>
              <a:defRPr/>
            </a:pPr>
            <a:fld id="{28FADFF9-2F2D-4D20-86DB-AD3DC4206D9A}" type="slidenum">
              <a:rPr lang="en-US" smtClean="0"/>
              <a:pPr>
                <a:defRPr/>
              </a:pPr>
              <a:t>8</a:t>
            </a:fld>
            <a:endParaRPr lang="en-US"/>
          </a:p>
        </p:txBody>
      </p:sp>
      <p:sp>
        <p:nvSpPr>
          <p:cNvPr id="5" name="Date Placeholder 4"/>
          <p:cNvSpPr>
            <a:spLocks noGrp="1"/>
          </p:cNvSpPr>
          <p:nvPr>
            <p:ph type="dt" sz="half" idx="2"/>
          </p:nvPr>
        </p:nvSpPr>
        <p:spPr/>
        <p:txBody>
          <a:bodyPr/>
          <a:lstStyle/>
          <a:p>
            <a:pPr>
              <a:defRPr/>
            </a:pPr>
            <a:r>
              <a:rPr lang="en-US" smtClean="0"/>
              <a:t>July 8 – 11, 2014</a:t>
            </a:r>
            <a:endParaRPr lang="en-US" dirty="0"/>
          </a:p>
        </p:txBody>
      </p:sp>
    </p:spTree>
    <p:extLst>
      <p:ext uri="{BB962C8B-B14F-4D97-AF65-F5344CB8AC3E}">
        <p14:creationId xmlns:p14="http://schemas.microsoft.com/office/powerpoint/2010/main" val="4240710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ESDIS</a:t>
            </a:r>
            <a:endParaRPr lang="en-US" dirty="0"/>
          </a:p>
        </p:txBody>
      </p:sp>
      <p:sp>
        <p:nvSpPr>
          <p:cNvPr id="5" name="Text Placeholder 4"/>
          <p:cNvSpPr>
            <a:spLocks noGrp="1"/>
          </p:cNvSpPr>
          <p:nvPr>
            <p:ph type="body" idx="1"/>
          </p:nvPr>
        </p:nvSpPr>
        <p:spPr/>
        <p:txBody>
          <a:bodyPr/>
          <a:lstStyle/>
          <a:p>
            <a:endParaRPr lang="en-US" dirty="0"/>
          </a:p>
        </p:txBody>
      </p:sp>
      <p:pic>
        <p:nvPicPr>
          <p:cNvPr id="4" name="Picture 9" descr="http://geo.arc.nasa.gov/sgg/tarfox/images/eo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5171" y="2743200"/>
            <a:ext cx="3124200" cy="31352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pPr>
              <a:defRPr/>
            </a:pPr>
            <a:fld id="{28FADFF9-2F2D-4D20-86DB-AD3DC4206D9A}" type="slidenum">
              <a:rPr lang="en-US" smtClean="0"/>
              <a:pPr>
                <a:defRPr/>
              </a:pPr>
              <a:t>9</a:t>
            </a:fld>
            <a:endParaRPr lang="en-US"/>
          </a:p>
        </p:txBody>
      </p:sp>
    </p:spTree>
    <p:extLst>
      <p:ext uri="{BB962C8B-B14F-4D97-AF65-F5344CB8AC3E}">
        <p14:creationId xmlns:p14="http://schemas.microsoft.com/office/powerpoint/2010/main" val="3684672381"/>
      </p:ext>
    </p:extLst>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HDF-EOS website</a:t>
            </a:r>
            <a:endParaRPr lang="en-US" dirty="0"/>
          </a:p>
        </p:txBody>
      </p:sp>
      <p:sp>
        <p:nvSpPr>
          <p:cNvPr id="3" name="Content Placeholder 2"/>
          <p:cNvSpPr>
            <a:spLocks noGrp="1"/>
          </p:cNvSpPr>
          <p:nvPr>
            <p:ph idx="1"/>
          </p:nvPr>
        </p:nvSpPr>
        <p:spPr/>
        <p:txBody>
          <a:bodyPr/>
          <a:lstStyle/>
          <a:p>
            <a:r>
              <a:rPr lang="en-US" dirty="0" smtClean="0"/>
              <a:t>http://www.hdfeos.net/</a:t>
            </a:r>
          </a:p>
          <a:p>
            <a:pPr lvl="0"/>
            <a:r>
              <a:rPr lang="en-US" dirty="0" smtClean="0"/>
              <a:t>HDF-EOS user support – forum, etc.</a:t>
            </a:r>
          </a:p>
          <a:p>
            <a:pPr lvl="0"/>
            <a:r>
              <a:rPr lang="en-US" dirty="0" smtClean="0"/>
              <a:t>Demos and examples</a:t>
            </a:r>
          </a:p>
          <a:p>
            <a:pPr lvl="0"/>
            <a:r>
              <a:rPr lang="en-US" dirty="0" smtClean="0"/>
              <a:t>HDF-EOS tools</a:t>
            </a:r>
          </a:p>
          <a:p>
            <a:pPr lvl="0"/>
            <a:endParaRPr lang="en-US" dirty="0" smtClean="0"/>
          </a:p>
          <a:p>
            <a:pPr lvl="0"/>
            <a:r>
              <a:rPr lang="en-US" dirty="0" smtClean="0"/>
              <a:t>Website Traffic: 3,500 visitors per month</a:t>
            </a:r>
          </a:p>
        </p:txBody>
      </p:sp>
    </p:spTree>
    <p:extLst>
      <p:ext uri="{BB962C8B-B14F-4D97-AF65-F5344CB8AC3E}">
        <p14:creationId xmlns:p14="http://schemas.microsoft.com/office/powerpoint/2010/main" val="2014724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Web services</a:t>
            </a:r>
            <a:endParaRPr lang="en-US" dirty="0"/>
          </a:p>
        </p:txBody>
      </p:sp>
      <p:sp>
        <p:nvSpPr>
          <p:cNvPr id="3" name="Content Placeholder 2"/>
          <p:cNvSpPr>
            <a:spLocks noGrp="1"/>
          </p:cNvSpPr>
          <p:nvPr>
            <p:ph idx="1"/>
          </p:nvPr>
        </p:nvSpPr>
        <p:spPr/>
        <p:txBody>
          <a:bodyPr>
            <a:normAutofit/>
          </a:bodyPr>
          <a:lstStyle/>
          <a:p>
            <a:r>
              <a:rPr lang="en-US" dirty="0" smtClean="0"/>
              <a:t>Demo servers </a:t>
            </a:r>
          </a:p>
          <a:p>
            <a:pPr lvl="1"/>
            <a:r>
              <a:rPr lang="en-US" dirty="0" smtClean="0"/>
              <a:t>OPeNDAP – See Kent Yang’s Tues talk</a:t>
            </a:r>
          </a:p>
          <a:p>
            <a:pPr lvl="1"/>
            <a:r>
              <a:rPr lang="en-US" dirty="0" smtClean="0"/>
              <a:t>THREDDS – See Joe Lee’s Tues talk</a:t>
            </a:r>
          </a:p>
          <a:p>
            <a:pPr lvl="1"/>
            <a:r>
              <a:rPr lang="en-US" dirty="0" smtClean="0"/>
              <a:t>ENVI services engine – See Thomas Harris’ talk</a:t>
            </a:r>
          </a:p>
          <a:p>
            <a:endParaRPr lang="en-US" dirty="0"/>
          </a:p>
          <a:p>
            <a:r>
              <a:rPr lang="en-US" b="1" dirty="0" smtClean="0">
                <a:solidFill>
                  <a:srgbClr val="FF0000"/>
                </a:solidFill>
              </a:rPr>
              <a:t>What kinds of web services would you like to see at HDF-EOS.org?</a:t>
            </a:r>
          </a:p>
          <a:p>
            <a:r>
              <a:rPr lang="en-US" b="1" dirty="0" smtClean="0">
                <a:solidFill>
                  <a:srgbClr val="FF0000"/>
                </a:solidFill>
              </a:rPr>
              <a:t>Send us your favorite codes to demo.</a:t>
            </a:r>
          </a:p>
          <a:p>
            <a:pPr marL="0" indent="0">
              <a:buNone/>
            </a:pPr>
            <a:endParaRPr lang="en-US" dirty="0" smtClean="0"/>
          </a:p>
        </p:txBody>
      </p:sp>
    </p:spTree>
    <p:extLst>
      <p:ext uri="{BB962C8B-B14F-4D97-AF65-F5344CB8AC3E}">
        <p14:creationId xmlns:p14="http://schemas.microsoft.com/office/powerpoint/2010/main" val="3555933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Examples </a:t>
            </a:r>
            <a:endParaRPr lang="en-US" dirty="0"/>
          </a:p>
        </p:txBody>
      </p:sp>
      <p:sp>
        <p:nvSpPr>
          <p:cNvPr id="2" name="Content Placeholder 1"/>
          <p:cNvSpPr>
            <a:spLocks noGrp="1"/>
          </p:cNvSpPr>
          <p:nvPr>
            <p:ph sz="half" idx="1"/>
          </p:nvPr>
        </p:nvSpPr>
        <p:spPr/>
        <p:txBody>
          <a:bodyPr/>
          <a:lstStyle/>
          <a:p>
            <a:pPr lvl="0"/>
            <a:r>
              <a:rPr lang="en-US" dirty="0" smtClean="0"/>
              <a:t>New Tool Examples</a:t>
            </a:r>
          </a:p>
          <a:p>
            <a:pPr lvl="1"/>
            <a:r>
              <a:rPr lang="en-US" dirty="0" smtClean="0"/>
              <a:t>NcML</a:t>
            </a:r>
          </a:p>
          <a:p>
            <a:pPr lvl="1"/>
            <a:r>
              <a:rPr lang="en-US" dirty="0" smtClean="0"/>
              <a:t>Google Earth</a:t>
            </a:r>
          </a:p>
          <a:p>
            <a:pPr lvl="1"/>
            <a:r>
              <a:rPr lang="en-US" dirty="0" smtClean="0"/>
              <a:t>ArcGIS</a:t>
            </a:r>
          </a:p>
          <a:p>
            <a:pPr lvl="1"/>
            <a:r>
              <a:rPr lang="en-US" dirty="0" smtClean="0"/>
              <a:t>Octave</a:t>
            </a:r>
          </a:p>
          <a:p>
            <a:pPr lvl="1"/>
            <a:r>
              <a:rPr lang="en-US" dirty="0" smtClean="0"/>
              <a:t>HDF-EOS plugin</a:t>
            </a:r>
          </a:p>
          <a:p>
            <a:pPr lvl="1"/>
            <a:r>
              <a:rPr lang="en-US" dirty="0" smtClean="0"/>
              <a:t>HEG (updated)</a:t>
            </a:r>
          </a:p>
          <a:p>
            <a:pPr lvl="1"/>
            <a:r>
              <a:rPr lang="en-US" dirty="0" smtClean="0"/>
              <a:t>GDAL (updated)</a:t>
            </a:r>
          </a:p>
        </p:txBody>
      </p:sp>
      <p:sp>
        <p:nvSpPr>
          <p:cNvPr id="8" name="Content Placeholder 7"/>
          <p:cNvSpPr>
            <a:spLocks noGrp="1"/>
          </p:cNvSpPr>
          <p:nvPr>
            <p:ph sz="half" idx="2"/>
          </p:nvPr>
        </p:nvSpPr>
        <p:spPr/>
        <p:txBody>
          <a:bodyPr/>
          <a:lstStyle/>
          <a:p>
            <a:r>
              <a:rPr lang="en-US" dirty="0" smtClean="0"/>
              <a:t>New IDL/MATLAB/NCL examples</a:t>
            </a:r>
          </a:p>
          <a:p>
            <a:pPr lvl="1"/>
            <a:r>
              <a:rPr lang="en-US" dirty="0" smtClean="0"/>
              <a:t>MOPITT v6</a:t>
            </a:r>
          </a:p>
          <a:p>
            <a:pPr lvl="1"/>
            <a:r>
              <a:rPr lang="en-US" dirty="0" smtClean="0"/>
              <a:t>OBPG VIIRS</a:t>
            </a:r>
          </a:p>
          <a:p>
            <a:pPr lvl="1"/>
            <a:r>
              <a:rPr lang="en-US" dirty="0" smtClean="0"/>
              <a:t>TRMM v7</a:t>
            </a:r>
          </a:p>
          <a:p>
            <a:pPr lvl="1"/>
            <a:r>
              <a:rPr lang="en-US" dirty="0" smtClean="0"/>
              <a:t>MASTER</a:t>
            </a:r>
          </a:p>
        </p:txBody>
      </p:sp>
      <p:sp>
        <p:nvSpPr>
          <p:cNvPr id="5" name="Slide Number Placeholder 4"/>
          <p:cNvSpPr>
            <a:spLocks noGrp="1"/>
          </p:cNvSpPr>
          <p:nvPr>
            <p:ph type="sldNum" sz="quarter" idx="12"/>
          </p:nvPr>
        </p:nvSpPr>
        <p:spPr/>
        <p:txBody>
          <a:bodyPr/>
          <a:lstStyle/>
          <a:p>
            <a:fld id="{66990693-FCA4-456D-B0D1-1E6BC96D0376}" type="slidenum">
              <a:rPr lang="en-US" smtClean="0"/>
              <a:pPr/>
              <a:t>12</a:t>
            </a:fld>
            <a:endParaRPr lang="en-US"/>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3" name="TextBox 2"/>
          <p:cNvSpPr txBox="1"/>
          <p:nvPr/>
        </p:nvSpPr>
        <p:spPr>
          <a:xfrm>
            <a:off x="457200" y="5181600"/>
            <a:ext cx="6934200" cy="523220"/>
          </a:xfrm>
          <a:prstGeom prst="rect">
            <a:avLst/>
          </a:prstGeom>
          <a:noFill/>
        </p:spPr>
        <p:txBody>
          <a:bodyPr wrap="square" rtlCol="0">
            <a:spAutoFit/>
          </a:bodyPr>
          <a:lstStyle/>
          <a:p>
            <a:r>
              <a:rPr lang="en-US" sz="2800" b="1" dirty="0">
                <a:solidFill>
                  <a:srgbClr val="FF0000"/>
                </a:solidFill>
                <a:latin typeface="+mn-lt"/>
                <a:cs typeface="Arial" pitchFamily="34" charset="0"/>
              </a:rPr>
              <a:t>Send us your requests and examples.</a:t>
            </a:r>
          </a:p>
        </p:txBody>
      </p:sp>
    </p:spTree>
    <p:extLst>
      <p:ext uri="{BB962C8B-B14F-4D97-AF65-F5344CB8AC3E}">
        <p14:creationId xmlns:p14="http://schemas.microsoft.com/office/powerpoint/2010/main" val="1880467935"/>
      </p:ext>
    </p:extLst>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Slideshare</a:t>
            </a:r>
            <a:endParaRPr lang="en-US" dirty="0"/>
          </a:p>
        </p:txBody>
      </p:sp>
      <p:sp>
        <p:nvSpPr>
          <p:cNvPr id="3" name="Content Placeholder 2"/>
          <p:cNvSpPr>
            <a:spLocks noGrp="1"/>
          </p:cNvSpPr>
          <p:nvPr>
            <p:ph idx="1"/>
          </p:nvPr>
        </p:nvSpPr>
        <p:spPr/>
        <p:txBody>
          <a:bodyPr/>
          <a:lstStyle/>
          <a:p>
            <a:r>
              <a:rPr lang="en-US" dirty="0" smtClean="0"/>
              <a:t>All workshop slides available through SlideShare</a:t>
            </a:r>
          </a:p>
          <a:p>
            <a:r>
              <a:rPr lang="en-US" dirty="0" smtClean="0"/>
              <a:t>27,000 total Views in 2014 	</a:t>
            </a:r>
          </a:p>
          <a:p>
            <a:pPr lvl="0"/>
            <a:endParaRPr lang="en-US" dirty="0" smtClean="0"/>
          </a:p>
        </p:txBody>
      </p:sp>
      <p:pic>
        <p:nvPicPr>
          <p:cNvPr id="4" name="Picture 3"/>
          <p:cNvPicPr>
            <a:picLocks noChangeAspect="1"/>
          </p:cNvPicPr>
          <p:nvPr/>
        </p:nvPicPr>
        <p:blipFill>
          <a:blip r:embed="rId2"/>
          <a:stretch>
            <a:fillRect/>
          </a:stretch>
        </p:blipFill>
        <p:spPr>
          <a:xfrm>
            <a:off x="0" y="2358461"/>
            <a:ext cx="9235440" cy="4270939"/>
          </a:xfrm>
          <a:prstGeom prst="rect">
            <a:avLst/>
          </a:prstGeom>
        </p:spPr>
      </p:pic>
    </p:spTree>
    <p:extLst>
      <p:ext uri="{BB962C8B-B14F-4D97-AF65-F5344CB8AC3E}">
        <p14:creationId xmlns:p14="http://schemas.microsoft.com/office/powerpoint/2010/main" val="4017243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1"/>
            <a:r>
              <a:rPr lang="en-US" dirty="0" smtClean="0"/>
              <a:t>Follow us on twitter: @HDFEOS</a:t>
            </a:r>
            <a:endParaRPr lang="en-US" dirty="0"/>
          </a:p>
        </p:txBody>
      </p:sp>
      <p:pic>
        <p:nvPicPr>
          <p:cNvPr id="6" name="Picture 5"/>
          <p:cNvPicPr>
            <a:picLocks noChangeAspect="1"/>
          </p:cNvPicPr>
          <p:nvPr/>
        </p:nvPicPr>
        <p:blipFill rotWithShape="1">
          <a:blip r:embed="rId2"/>
          <a:srcRect t="19803" r="19730" b="989"/>
          <a:stretch/>
        </p:blipFill>
        <p:spPr>
          <a:xfrm>
            <a:off x="76200" y="762000"/>
            <a:ext cx="9067800" cy="6096000"/>
          </a:xfrm>
          <a:prstGeom prst="rect">
            <a:avLst/>
          </a:prstGeom>
        </p:spPr>
      </p:pic>
    </p:spTree>
    <p:extLst>
      <p:ext uri="{BB962C8B-B14F-4D97-AF65-F5344CB8AC3E}">
        <p14:creationId xmlns:p14="http://schemas.microsoft.com/office/powerpoint/2010/main" val="1699110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chor="ctr"/>
          <a:lstStyle/>
          <a:p>
            <a:pPr algn="ctr"/>
            <a:r>
              <a:rPr lang="en-US" dirty="0" smtClean="0">
                <a:latin typeface="Calibri"/>
                <a:cs typeface="Calibri"/>
              </a:rPr>
              <a:t>EOS-related Tools Maintained</a:t>
            </a:r>
            <a:endParaRPr lang="en-US" dirty="0">
              <a:latin typeface="Calibri"/>
              <a:cs typeface="Calibri"/>
            </a:endParaRPr>
          </a:p>
        </p:txBody>
      </p:sp>
      <p:sp>
        <p:nvSpPr>
          <p:cNvPr id="5" name="Slide Number Placeholder 4"/>
          <p:cNvSpPr>
            <a:spLocks noGrp="1"/>
          </p:cNvSpPr>
          <p:nvPr>
            <p:ph type="sldNum" sz="quarter" idx="12"/>
          </p:nvPr>
        </p:nvSpPr>
        <p:spPr/>
        <p:txBody>
          <a:bodyPr/>
          <a:lstStyle/>
          <a:p>
            <a:fld id="{66990693-FCA4-456D-B0D1-1E6BC96D0376}" type="slidenum">
              <a:rPr lang="en-US" smtClean="0"/>
              <a:pPr/>
              <a:t>15</a:t>
            </a:fld>
            <a:endParaRPr lang="en-US"/>
          </a:p>
        </p:txBody>
      </p:sp>
      <p:sp>
        <p:nvSpPr>
          <p:cNvPr id="2" name="Content Placeholder 1"/>
          <p:cNvSpPr>
            <a:spLocks noGrp="1"/>
          </p:cNvSpPr>
          <p:nvPr>
            <p:ph sz="quarter" idx="13"/>
          </p:nvPr>
        </p:nvSpPr>
        <p:spPr/>
        <p:txBody>
          <a:bodyPr>
            <a:normAutofit/>
          </a:bodyPr>
          <a:lstStyle/>
          <a:p>
            <a:r>
              <a:rPr lang="en-US" dirty="0" smtClean="0"/>
              <a:t>H4CF </a:t>
            </a:r>
            <a:r>
              <a:rPr lang="en-US" dirty="0"/>
              <a:t>Conversion Toolkit</a:t>
            </a:r>
          </a:p>
          <a:p>
            <a:r>
              <a:rPr lang="en-US" dirty="0"/>
              <a:t>HDF-EOS2 dumper</a:t>
            </a:r>
          </a:p>
          <a:p>
            <a:r>
              <a:rPr lang="en-US" dirty="0"/>
              <a:t>HDF-EOS5 </a:t>
            </a:r>
            <a:r>
              <a:rPr lang="en-US" dirty="0" smtClean="0"/>
              <a:t>augmentation</a:t>
            </a:r>
            <a:endParaRPr lang="en-US" dirty="0"/>
          </a:p>
          <a:p>
            <a:r>
              <a:rPr lang="en-US" dirty="0"/>
              <a:t>OPeNDAP Hdf4_handler</a:t>
            </a:r>
          </a:p>
          <a:p>
            <a:r>
              <a:rPr lang="en-US" dirty="0"/>
              <a:t>OPeNDAP Hdf5_handler</a:t>
            </a:r>
          </a:p>
          <a:p>
            <a:r>
              <a:rPr lang="en-US" dirty="0"/>
              <a:t>HDF-Java/HDFView </a:t>
            </a:r>
          </a:p>
        </p:txBody>
      </p:sp>
      <p:sp>
        <p:nvSpPr>
          <p:cNvPr id="14" name="Rectangle 13"/>
          <p:cNvSpPr/>
          <p:nvPr/>
        </p:nvSpPr>
        <p:spPr bwMode="auto">
          <a:xfrm>
            <a:off x="5781716" y="3715757"/>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a:off x="5785521" y="4603916"/>
            <a:ext cx="314335" cy="21377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68188323"/>
      </p:ext>
    </p:extLst>
  </p:cSld>
  <p:clrMapOvr>
    <a:masterClrMapping/>
  </p:clrMapOvr>
  <p:transition spd="med">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ESDIS</a:t>
            </a:r>
            <a:endParaRPr lang="en-US" dirty="0"/>
          </a:p>
        </p:txBody>
      </p:sp>
      <p:sp>
        <p:nvSpPr>
          <p:cNvPr id="5" name="Content Placeholder 4"/>
          <p:cNvSpPr>
            <a:spLocks noGrp="1"/>
          </p:cNvSpPr>
          <p:nvPr>
            <p:ph idx="1"/>
          </p:nvPr>
        </p:nvSpPr>
        <p:spPr/>
        <p:txBody>
          <a:bodyPr/>
          <a:lstStyle/>
          <a:p>
            <a:r>
              <a:rPr lang="en-US" dirty="0" smtClean="0"/>
              <a:t>General maintenance, QA, and user support</a:t>
            </a:r>
          </a:p>
          <a:p>
            <a:r>
              <a:rPr lang="en-US" dirty="0" smtClean="0"/>
              <a:t>HDF5 </a:t>
            </a:r>
            <a:r>
              <a:rPr lang="en-US" dirty="0"/>
              <a:t>Product Designer </a:t>
            </a:r>
          </a:p>
          <a:p>
            <a:r>
              <a:rPr lang="en-US" dirty="0"/>
              <a:t>CERES HDF4 to HDF5 migration</a:t>
            </a:r>
          </a:p>
          <a:p>
            <a:r>
              <a:rPr lang="en-US" dirty="0"/>
              <a:t>HDF4-to-CF conventions </a:t>
            </a:r>
            <a:r>
              <a:rPr lang="en-US" dirty="0" smtClean="0"/>
              <a:t>spec</a:t>
            </a:r>
          </a:p>
          <a:p>
            <a:r>
              <a:rPr lang="en-US" dirty="0" smtClean="0"/>
              <a:t>Assist with HDF-EOS software maintenance</a:t>
            </a:r>
          </a:p>
          <a:p>
            <a:r>
              <a:rPr lang="en-US" dirty="0" smtClean="0"/>
              <a:t>ESDSWG Working Groups</a:t>
            </a:r>
          </a:p>
          <a:p>
            <a:pPr lvl="1"/>
            <a:r>
              <a:rPr lang="en-US" dirty="0" smtClean="0"/>
              <a:t>Geospatial</a:t>
            </a:r>
          </a:p>
          <a:p>
            <a:pPr lvl="1"/>
            <a:r>
              <a:rPr lang="en-US" dirty="0" smtClean="0"/>
              <a:t>HDF5 Conventions</a:t>
            </a:r>
          </a:p>
          <a:p>
            <a:pPr lvl="1"/>
            <a:r>
              <a:rPr lang="en-US" dirty="0" smtClean="0"/>
              <a:t>Dataset Interoperability (DIWG)</a:t>
            </a:r>
            <a:endParaRPr lang="en-US" dirty="0"/>
          </a:p>
        </p:txBody>
      </p:sp>
      <p:sp>
        <p:nvSpPr>
          <p:cNvPr id="3" name="Date Placeholder 2"/>
          <p:cNvSpPr>
            <a:spLocks noGrp="1"/>
          </p:cNvSpPr>
          <p:nvPr>
            <p:ph type="dt" sz="half" idx="4294967295"/>
          </p:nvPr>
        </p:nvSpPr>
        <p:spPr>
          <a:xfrm>
            <a:off x="0" y="6591300"/>
            <a:ext cx="1633538" cy="304800"/>
          </a:xfrm>
        </p:spPr>
        <p:txBody>
          <a:bodyPr/>
          <a:lstStyle/>
          <a:p>
            <a:pPr>
              <a:defRPr/>
            </a:pPr>
            <a:r>
              <a:rPr lang="en-US" smtClean="0"/>
              <a:t>July 8 – 11, 2014</a:t>
            </a:r>
            <a:endParaRPr lang="en-US" dirty="0"/>
          </a:p>
        </p:txBody>
      </p:sp>
      <p:sp>
        <p:nvSpPr>
          <p:cNvPr id="4" name="Slide Number Placeholder 3"/>
          <p:cNvSpPr>
            <a:spLocks noGrp="1"/>
          </p:cNvSpPr>
          <p:nvPr>
            <p:ph type="sldNum" sz="quarter" idx="4294967295"/>
          </p:nvPr>
        </p:nvSpPr>
        <p:spPr>
          <a:xfrm>
            <a:off x="8382000" y="6629400"/>
            <a:ext cx="762000" cy="261938"/>
          </a:xfrm>
        </p:spPr>
        <p:txBody>
          <a:bodyPr/>
          <a:lstStyle/>
          <a:p>
            <a:fld id="{80093880-C6D3-D249-860F-0023F8BF2CC9}" type="slidenum">
              <a:rPr lang="en-US" smtClean="0"/>
              <a:pPr/>
              <a:t>16</a:t>
            </a:fld>
            <a:endParaRPr lang="en-US" dirty="0"/>
          </a:p>
        </p:txBody>
      </p:sp>
    </p:spTree>
    <p:extLst>
      <p:ext uri="{BB962C8B-B14F-4D97-AF65-F5344CB8AC3E}">
        <p14:creationId xmlns:p14="http://schemas.microsoft.com/office/powerpoint/2010/main" val="3295326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JPSS</a:t>
            </a:r>
            <a:endParaRPr lang="en-US" dirty="0"/>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28FADFF9-2F2D-4D20-86DB-AD3DC4206D9A}" type="slidenum">
              <a:rPr lang="en-US" smtClean="0"/>
              <a:pPr>
                <a:defRPr/>
              </a:pPr>
              <a:t>17</a:t>
            </a:fld>
            <a:endParaRPr lang="en-US"/>
          </a:p>
        </p:txBody>
      </p:sp>
      <p:pic>
        <p:nvPicPr>
          <p:cNvPr id="5" name="Picture 4"/>
          <p:cNvPicPr>
            <a:picLocks noChangeAspect="1"/>
          </p:cNvPicPr>
          <p:nvPr/>
        </p:nvPicPr>
        <p:blipFill>
          <a:blip r:embed="rId2"/>
          <a:stretch>
            <a:fillRect/>
          </a:stretch>
        </p:blipFill>
        <p:spPr>
          <a:xfrm>
            <a:off x="609600" y="3200400"/>
            <a:ext cx="8299938" cy="2057400"/>
          </a:xfrm>
          <a:prstGeom prst="rect">
            <a:avLst/>
          </a:prstGeom>
        </p:spPr>
      </p:pic>
    </p:spTree>
    <p:extLst>
      <p:ext uri="{BB962C8B-B14F-4D97-AF65-F5344CB8AC3E}">
        <p14:creationId xmlns:p14="http://schemas.microsoft.com/office/powerpoint/2010/main" val="4002265887"/>
      </p:ext>
    </p:extLst>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JPSS activities</a:t>
            </a:r>
            <a:endParaRPr lang="en-US" dirty="0"/>
          </a:p>
        </p:txBody>
      </p:sp>
      <p:sp>
        <p:nvSpPr>
          <p:cNvPr id="5" name="Content Placeholder 4"/>
          <p:cNvSpPr>
            <a:spLocks noGrp="1"/>
          </p:cNvSpPr>
          <p:nvPr>
            <p:ph idx="1"/>
          </p:nvPr>
        </p:nvSpPr>
        <p:spPr/>
        <p:txBody>
          <a:bodyPr>
            <a:normAutofit/>
          </a:bodyPr>
          <a:lstStyle/>
          <a:p>
            <a:r>
              <a:rPr lang="en-US" dirty="0" smtClean="0"/>
              <a:t>Tool development</a:t>
            </a:r>
          </a:p>
          <a:p>
            <a:pPr lvl="1"/>
            <a:r>
              <a:rPr lang="en-US" dirty="0" smtClean="0"/>
              <a:t>nagg </a:t>
            </a:r>
            <a:r>
              <a:rPr lang="en-US" dirty="0"/>
              <a:t>(</a:t>
            </a:r>
            <a:r>
              <a:rPr lang="en-US" dirty="0" smtClean="0"/>
              <a:t>aggregation)</a:t>
            </a:r>
          </a:p>
          <a:p>
            <a:pPr lvl="1"/>
            <a:r>
              <a:rPr lang="en-US" dirty="0" smtClean="0"/>
              <a:t>h5augjpss </a:t>
            </a:r>
            <a:r>
              <a:rPr lang="en-US" dirty="0"/>
              <a:t>(augmentation</a:t>
            </a:r>
            <a:r>
              <a:rPr lang="en-US" dirty="0" smtClean="0"/>
              <a:t>)</a:t>
            </a:r>
          </a:p>
          <a:p>
            <a:pPr lvl="1"/>
            <a:r>
              <a:rPr lang="en-US" dirty="0" smtClean="0"/>
              <a:t>h5edit </a:t>
            </a:r>
            <a:r>
              <a:rPr lang="en-US" dirty="0"/>
              <a:t>(attribute editor</a:t>
            </a:r>
            <a:r>
              <a:rPr lang="en-US" dirty="0" smtClean="0"/>
              <a:t>)</a:t>
            </a:r>
            <a:endParaRPr lang="en-US" dirty="0"/>
          </a:p>
          <a:p>
            <a:r>
              <a:rPr lang="en-US" dirty="0" smtClean="0"/>
              <a:t>Studies</a:t>
            </a:r>
            <a:endParaRPr lang="en-US" dirty="0"/>
          </a:p>
          <a:p>
            <a:pPr lvl="1"/>
            <a:r>
              <a:rPr lang="en-US" dirty="0"/>
              <a:t>Compression for NPP products</a:t>
            </a:r>
          </a:p>
          <a:p>
            <a:pPr lvl="1"/>
            <a:r>
              <a:rPr lang="en-US" dirty="0" smtClean="0"/>
              <a:t>Web services for NPP (</a:t>
            </a:r>
            <a:r>
              <a:rPr lang="en-US" dirty="0"/>
              <a:t>THREDDS, OPeNDAP)</a:t>
            </a:r>
          </a:p>
          <a:p>
            <a:pPr lvl="1"/>
            <a:r>
              <a:rPr lang="en-US" dirty="0" smtClean="0"/>
              <a:t>Assessing </a:t>
            </a:r>
            <a:r>
              <a:rPr lang="en-US" dirty="0"/>
              <a:t>NPP metadata </a:t>
            </a:r>
            <a:r>
              <a:rPr lang="en-US" dirty="0" smtClean="0"/>
              <a:t>conventions, standards</a:t>
            </a:r>
            <a:endParaRPr lang="en-US" dirty="0"/>
          </a:p>
          <a:p>
            <a:r>
              <a:rPr lang="en-US" dirty="0" smtClean="0"/>
              <a:t>Maintenance </a:t>
            </a:r>
            <a:r>
              <a:rPr lang="en-US" dirty="0"/>
              <a:t>and testing on NASA AIX system</a:t>
            </a:r>
          </a:p>
          <a:p>
            <a:r>
              <a:rPr lang="en-US" dirty="0"/>
              <a:t>D</a:t>
            </a:r>
            <a:r>
              <a:rPr lang="en-US" dirty="0" smtClean="0"/>
              <a:t>irect </a:t>
            </a:r>
            <a:r>
              <a:rPr lang="en-US" dirty="0"/>
              <a:t>user support</a:t>
            </a:r>
          </a:p>
          <a:p>
            <a:endParaRPr lang="en-US" dirty="0"/>
          </a:p>
        </p:txBody>
      </p:sp>
      <p:sp>
        <p:nvSpPr>
          <p:cNvPr id="3" name="Date Placeholder 2"/>
          <p:cNvSpPr>
            <a:spLocks noGrp="1"/>
          </p:cNvSpPr>
          <p:nvPr>
            <p:ph type="dt" sz="half" idx="4294967295"/>
          </p:nvPr>
        </p:nvSpPr>
        <p:spPr>
          <a:xfrm>
            <a:off x="0" y="6591300"/>
            <a:ext cx="1633538" cy="304800"/>
          </a:xfrm>
        </p:spPr>
        <p:txBody>
          <a:bodyPr/>
          <a:lstStyle/>
          <a:p>
            <a:pPr>
              <a:defRPr/>
            </a:pPr>
            <a:r>
              <a:rPr lang="en-US" smtClean="0"/>
              <a:t>July 8 – 11, 2014</a:t>
            </a:r>
            <a:endParaRPr lang="en-US" dirty="0"/>
          </a:p>
        </p:txBody>
      </p:sp>
      <p:sp>
        <p:nvSpPr>
          <p:cNvPr id="4" name="Slide Number Placeholder 3"/>
          <p:cNvSpPr>
            <a:spLocks noGrp="1"/>
          </p:cNvSpPr>
          <p:nvPr>
            <p:ph type="sldNum" sz="quarter" idx="4294967295"/>
          </p:nvPr>
        </p:nvSpPr>
        <p:spPr>
          <a:xfrm>
            <a:off x="8382000" y="6629400"/>
            <a:ext cx="762000" cy="261938"/>
          </a:xfrm>
        </p:spPr>
        <p:txBody>
          <a:bodyPr/>
          <a:lstStyle/>
          <a:p>
            <a:fld id="{80093880-C6D3-D249-860F-0023F8BF2CC9}" type="slidenum">
              <a:rPr lang="en-US" smtClean="0"/>
              <a:pPr/>
              <a:t>18</a:t>
            </a:fld>
            <a:endParaRPr lang="en-US"/>
          </a:p>
        </p:txBody>
      </p:sp>
    </p:spTree>
    <p:extLst>
      <p:ext uri="{BB962C8B-B14F-4D97-AF65-F5344CB8AC3E}">
        <p14:creationId xmlns:p14="http://schemas.microsoft.com/office/powerpoint/2010/main" val="1681540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earth science</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667378348"/>
      </p:ext>
    </p:extLst>
  </p:cSld>
  <p:clrMapOvr>
    <a:masterClrMapping/>
  </p:clrMapOvr>
  <p:transition spd="med">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endParaRPr lang="en-US" dirty="0"/>
          </a:p>
        </p:txBody>
      </p:sp>
      <p:sp>
        <p:nvSpPr>
          <p:cNvPr id="9" name="Content Placeholder 8"/>
          <p:cNvSpPr>
            <a:spLocks noGrp="1"/>
          </p:cNvSpPr>
          <p:nvPr>
            <p:ph idx="1"/>
          </p:nvPr>
        </p:nvSpPr>
        <p:spPr/>
        <p:txBody>
          <a:bodyPr/>
          <a:lstStyle/>
          <a:p>
            <a:r>
              <a:rPr lang="en-US" dirty="0" smtClean="0"/>
              <a:t>GeoTIFF -  standardization</a:t>
            </a:r>
            <a:endParaRPr lang="en-US" dirty="0"/>
          </a:p>
          <a:p>
            <a:r>
              <a:rPr lang="en-US" dirty="0"/>
              <a:t>ISO TC </a:t>
            </a:r>
            <a:r>
              <a:rPr lang="en-US" dirty="0" smtClean="0"/>
              <a:t>211 – Geographic </a:t>
            </a:r>
            <a:r>
              <a:rPr lang="en-US" dirty="0"/>
              <a:t>metadata </a:t>
            </a:r>
            <a:r>
              <a:rPr lang="en-US" dirty="0" smtClean="0"/>
              <a:t>standardization</a:t>
            </a:r>
          </a:p>
          <a:p>
            <a:r>
              <a:rPr lang="en-US" dirty="0" smtClean="0"/>
              <a:t>Ocean </a:t>
            </a:r>
            <a:r>
              <a:rPr lang="en-US" dirty="0"/>
              <a:t>O</a:t>
            </a:r>
            <a:r>
              <a:rPr lang="en-US" dirty="0" smtClean="0"/>
              <a:t>bservatories Initiative - metadata </a:t>
            </a:r>
          </a:p>
          <a:p>
            <a:r>
              <a:rPr lang="en-US" dirty="0" smtClean="0"/>
              <a:t>CH2MHill Polar Services - metadata</a:t>
            </a:r>
          </a:p>
          <a:p>
            <a:r>
              <a:rPr lang="en-US" dirty="0"/>
              <a:t>AZGS </a:t>
            </a:r>
            <a:r>
              <a:rPr lang="en-US" dirty="0" smtClean="0"/>
              <a:t>- EarthCube governance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5061110"/>
            <a:ext cx="1129439" cy="577270"/>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28688" y="5040739"/>
            <a:ext cx="2258878" cy="597641"/>
          </a:xfrm>
          <a:prstGeom prst="rect">
            <a:avLst/>
          </a:prstGeom>
        </p:spPr>
      </p:pic>
      <p:pic>
        <p:nvPicPr>
          <p:cNvPr id="7" name="Picture 6"/>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64201" y="5061110"/>
            <a:ext cx="865399" cy="86539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1015" y="5061110"/>
            <a:ext cx="865399" cy="865399"/>
          </a:xfrm>
          <a:prstGeom prst="rect">
            <a:avLst/>
          </a:prstGeom>
        </p:spPr>
      </p:pic>
    </p:spTree>
    <p:extLst>
      <p:ext uri="{BB962C8B-B14F-4D97-AF65-F5344CB8AC3E}">
        <p14:creationId xmlns:p14="http://schemas.microsoft.com/office/powerpoint/2010/main" val="4220426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General Maintenance,</a:t>
            </a:r>
            <a:br>
              <a:rPr lang="en-US" dirty="0" smtClean="0"/>
            </a:br>
            <a:r>
              <a:rPr lang="en-US" dirty="0" smtClean="0"/>
              <a:t>Quality Assurance,</a:t>
            </a:r>
            <a:br>
              <a:rPr lang="en-US" dirty="0" smtClean="0"/>
            </a:br>
            <a:r>
              <a:rPr lang="en-US" dirty="0" smtClean="0"/>
              <a:t>Support</a:t>
            </a:r>
            <a:endParaRPr lang="en-US" dirty="0"/>
          </a:p>
        </p:txBody>
      </p:sp>
      <p:sp>
        <p:nvSpPr>
          <p:cNvPr id="8" name="Subtitle 7"/>
          <p:cNvSpPr>
            <a:spLocks noGrp="1"/>
          </p:cNvSpPr>
          <p:nvPr>
            <p:ph type="subTitle" idx="1"/>
          </p:nvPr>
        </p:nvSpPr>
        <p:spPr/>
        <p:txBody>
          <a:bodyPr/>
          <a:lstStyle/>
          <a:p>
            <a:endParaRPr lang="en-US"/>
          </a:p>
        </p:txBody>
      </p:sp>
      <p:sp>
        <p:nvSpPr>
          <p:cNvPr id="2" name="Slide Number Placeholder 1"/>
          <p:cNvSpPr>
            <a:spLocks noGrp="1"/>
          </p:cNvSpPr>
          <p:nvPr>
            <p:ph type="sldNum" sz="quarter" idx="12"/>
          </p:nvPr>
        </p:nvSpPr>
        <p:spPr/>
        <p:txBody>
          <a:bodyPr/>
          <a:lstStyle/>
          <a:p>
            <a:fld id="{28FADFF9-2F2D-4D20-86DB-AD3DC4206D9A}" type="slidenum">
              <a:rPr lang="en-US" smtClean="0"/>
              <a:pPr/>
              <a:t>21</a:t>
            </a:fld>
            <a:endParaRPr lang="en-US"/>
          </a:p>
        </p:txBody>
      </p:sp>
      <p:sp>
        <p:nvSpPr>
          <p:cNvPr id="9" name="Date Placeholder 8"/>
          <p:cNvSpPr>
            <a:spLocks noGrp="1"/>
          </p:cNvSpPr>
          <p:nvPr>
            <p:ph type="dt" sz="half" idx="2"/>
          </p:nvPr>
        </p:nvSpPr>
        <p:spPr/>
        <p:txBody>
          <a:bodyPr/>
          <a:lstStyle/>
          <a:p>
            <a:pPr>
              <a:defRPr/>
            </a:pPr>
            <a:r>
              <a:rPr lang="en-US" smtClean="0"/>
              <a:t>July 8 – 11, 2014</a:t>
            </a:r>
            <a:endParaRPr lang="en-US" dirty="0"/>
          </a:p>
        </p:txBody>
      </p:sp>
    </p:spTree>
    <p:extLst>
      <p:ext uri="{BB962C8B-B14F-4D97-AF65-F5344CB8AC3E}">
        <p14:creationId xmlns:p14="http://schemas.microsoft.com/office/powerpoint/2010/main" val="3782794953"/>
      </p:ext>
    </p:extLst>
  </p:cSld>
  <p:clrMapOvr>
    <a:masterClrMapping/>
  </p:clrMapOvr>
  <p:transition spd="med">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err="1" smtClean="0"/>
              <a:t>hdf</a:t>
            </a:r>
            <a:r>
              <a:rPr lang="en-US" dirty="0" smtClean="0"/>
              <a:t>-forum</a:t>
            </a:r>
            <a:endParaRPr lang="en-US" dirty="0"/>
          </a:p>
        </p:txBody>
      </p:sp>
      <p:sp>
        <p:nvSpPr>
          <p:cNvPr id="3" name="Content Placeholder 2"/>
          <p:cNvSpPr>
            <a:spLocks noGrp="1"/>
          </p:cNvSpPr>
          <p:nvPr>
            <p:ph idx="1"/>
          </p:nvPr>
        </p:nvSpPr>
        <p:spPr/>
        <p:txBody>
          <a:bodyPr>
            <a:normAutofit/>
          </a:bodyPr>
          <a:lstStyle/>
          <a:p>
            <a:r>
              <a:rPr lang="en-US" dirty="0" err="1"/>
              <a:t>hdf</a:t>
            </a:r>
            <a:r>
              <a:rPr lang="en-US" dirty="0"/>
              <a:t>-forum members help with</a:t>
            </a:r>
            <a:endParaRPr lang="en-US" dirty="0" smtClean="0"/>
          </a:p>
          <a:p>
            <a:pPr lvl="1"/>
            <a:r>
              <a:rPr lang="en-US" dirty="0" smtClean="0"/>
              <a:t>Answering </a:t>
            </a:r>
            <a:r>
              <a:rPr lang="en-US" dirty="0"/>
              <a:t>questions</a:t>
            </a:r>
          </a:p>
          <a:p>
            <a:pPr lvl="1"/>
            <a:r>
              <a:rPr lang="en-US" dirty="0" smtClean="0"/>
              <a:t>Release testing and configurations</a:t>
            </a:r>
          </a:p>
          <a:p>
            <a:pPr lvl="1"/>
            <a:r>
              <a:rPr lang="en-US" dirty="0" smtClean="0"/>
              <a:t>Issues identification and resolution</a:t>
            </a:r>
          </a:p>
          <a:p>
            <a:pPr lvl="1"/>
            <a:r>
              <a:rPr lang="en-US" dirty="0" smtClean="0"/>
              <a:t>Avenues to funding</a:t>
            </a:r>
          </a:p>
          <a:p>
            <a:pPr lvl="0"/>
            <a:endParaRPr lang="en-US" dirty="0"/>
          </a:p>
          <a:p>
            <a:pPr lvl="0"/>
            <a:r>
              <a:rPr lang="en-US" dirty="0">
                <a:hlinkClick r:id="rId3"/>
              </a:rPr>
              <a:t>hdf-forum@hdfgroup.org</a:t>
            </a:r>
            <a:endParaRPr lang="en-US" dirty="0" smtClean="0"/>
          </a:p>
        </p:txBody>
      </p:sp>
    </p:spTree>
    <p:extLst>
      <p:ext uri="{BB962C8B-B14F-4D97-AF65-F5344CB8AC3E}">
        <p14:creationId xmlns:p14="http://schemas.microsoft.com/office/powerpoint/2010/main" val="1957829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p:txBody>
          <a:bodyPr/>
          <a:lstStyle/>
          <a:p>
            <a:pPr>
              <a:defRPr/>
            </a:pPr>
            <a:r>
              <a:rPr lang="en-US" dirty="0" smtClean="0"/>
              <a:t>HDF product maintenance</a:t>
            </a:r>
          </a:p>
        </p:txBody>
      </p:sp>
      <p:sp>
        <p:nvSpPr>
          <p:cNvPr id="29699" name="Text Placeholder 11"/>
          <p:cNvSpPr>
            <a:spLocks noGrp="1"/>
          </p:cNvSpPr>
          <p:nvPr>
            <p:ph type="body" idx="1"/>
          </p:nvPr>
        </p:nvSpPr>
        <p:spPr/>
        <p:txBody>
          <a:bodyPr/>
          <a:lstStyle/>
          <a:p>
            <a:r>
              <a:rPr lang="en-US" dirty="0" smtClean="0"/>
              <a:t>Release Activities</a:t>
            </a:r>
          </a:p>
        </p:txBody>
      </p:sp>
      <p:sp>
        <p:nvSpPr>
          <p:cNvPr id="2" name="Slide Number Placeholder 1"/>
          <p:cNvSpPr>
            <a:spLocks noGrp="1"/>
          </p:cNvSpPr>
          <p:nvPr>
            <p:ph type="sldNum" sz="quarter" idx="12"/>
          </p:nvPr>
        </p:nvSpPr>
        <p:spPr/>
        <p:txBody>
          <a:bodyPr/>
          <a:lstStyle/>
          <a:p>
            <a:pPr>
              <a:defRPr/>
            </a:pPr>
            <a:fld id="{28FADFF9-2F2D-4D20-86DB-AD3DC4206D9A}" type="slidenum">
              <a:rPr lang="en-US" smtClean="0"/>
              <a:pPr>
                <a:defRPr/>
              </a:pPr>
              <a:t>23</a:t>
            </a:fld>
            <a:endParaRPr lang="en-US"/>
          </a:p>
        </p:txBody>
      </p:sp>
    </p:spTree>
    <p:extLst>
      <p:ext uri="{BB962C8B-B14F-4D97-AF65-F5344CB8AC3E}">
        <p14:creationId xmlns:p14="http://schemas.microsoft.com/office/powerpoint/2010/main" val="4264663590"/>
      </p:ext>
    </p:extLst>
  </p:cSld>
  <p:clrMapOvr>
    <a:masterClrMapping/>
  </p:clrMapOvr>
  <p:transition spd="med">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 and tool releases</a:t>
            </a:r>
            <a:endParaRPr lang="en-US" dirty="0"/>
          </a:p>
        </p:txBody>
      </p:sp>
      <p:sp>
        <p:nvSpPr>
          <p:cNvPr id="3" name="Content Placeholder 2"/>
          <p:cNvSpPr>
            <a:spLocks noGrp="1"/>
          </p:cNvSpPr>
          <p:nvPr>
            <p:ph idx="1"/>
          </p:nvPr>
        </p:nvSpPr>
        <p:spPr/>
        <p:txBody>
          <a:bodyPr/>
          <a:lstStyle/>
          <a:p>
            <a:r>
              <a:rPr lang="en-US" dirty="0" smtClean="0"/>
              <a:t>New features </a:t>
            </a:r>
          </a:p>
          <a:p>
            <a:r>
              <a:rPr lang="en-US" dirty="0" smtClean="0"/>
              <a:t>Performance enhancements</a:t>
            </a:r>
          </a:p>
          <a:p>
            <a:r>
              <a:rPr lang="en-US" dirty="0" smtClean="0"/>
              <a:t>OS and compiler support added and deprecated</a:t>
            </a:r>
          </a:p>
          <a:p>
            <a:r>
              <a:rPr lang="en-US" dirty="0" smtClean="0"/>
              <a:t>Configuration management improvements</a:t>
            </a:r>
          </a:p>
          <a:p>
            <a:r>
              <a:rPr lang="en-US" dirty="0"/>
              <a:t>Bug fixes</a:t>
            </a:r>
          </a:p>
          <a:p>
            <a:endParaRPr lang="en-US" dirty="0"/>
          </a:p>
        </p:txBody>
      </p:sp>
      <p:sp>
        <p:nvSpPr>
          <p:cNvPr id="4" name="TextBox 3"/>
          <p:cNvSpPr txBox="1"/>
          <p:nvPr/>
        </p:nvSpPr>
        <p:spPr>
          <a:xfrm>
            <a:off x="2527875" y="4953000"/>
            <a:ext cx="4994509" cy="461665"/>
          </a:xfrm>
          <a:prstGeom prst="rect">
            <a:avLst/>
          </a:prstGeom>
          <a:noFill/>
        </p:spPr>
        <p:txBody>
          <a:bodyPr wrap="none" rtlCol="0">
            <a:spAutoFit/>
          </a:bodyPr>
          <a:lstStyle/>
          <a:p>
            <a:r>
              <a:rPr lang="en-US" b="1" dirty="0" smtClean="0">
                <a:solidFill>
                  <a:srgbClr val="FF0000"/>
                </a:solidFill>
                <a:latin typeface="Arial"/>
                <a:cs typeface="Arial"/>
              </a:rPr>
              <a:t>We need your input on priorities!</a:t>
            </a:r>
            <a:endParaRPr lang="en-US" b="1" dirty="0">
              <a:solidFill>
                <a:srgbClr val="FF0000"/>
              </a:solidFill>
              <a:latin typeface="Arial"/>
              <a:cs typeface="Arial"/>
            </a:endParaRPr>
          </a:p>
        </p:txBody>
      </p:sp>
    </p:spTree>
    <p:extLst>
      <p:ext uri="{BB962C8B-B14F-4D97-AF65-F5344CB8AC3E}">
        <p14:creationId xmlns:p14="http://schemas.microsoft.com/office/powerpoint/2010/main" val="894276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Release schedules</a:t>
            </a:r>
            <a:endParaRPr lang="en-US" dirty="0"/>
          </a:p>
        </p:txBody>
      </p:sp>
      <p:sp>
        <p:nvSpPr>
          <p:cNvPr id="8" name="Content Placeholder 7"/>
          <p:cNvSpPr>
            <a:spLocks noGrp="1"/>
          </p:cNvSpPr>
          <p:nvPr>
            <p:ph idx="1"/>
          </p:nvPr>
        </p:nvSpPr>
        <p:spPr/>
        <p:txBody>
          <a:bodyPr/>
          <a:lstStyle/>
          <a:p>
            <a:r>
              <a:rPr lang="en-US" dirty="0" smtClean="0"/>
              <a:t>Releases at regular intervals, with occasional extra releases as needed.</a:t>
            </a:r>
          </a:p>
          <a:p>
            <a:r>
              <a:rPr lang="en-US" dirty="0" smtClean="0"/>
              <a:t>HDF4</a:t>
            </a:r>
          </a:p>
          <a:p>
            <a:pPr lvl="1"/>
            <a:r>
              <a:rPr lang="en-US" dirty="0" smtClean="0"/>
              <a:t>Every February</a:t>
            </a:r>
          </a:p>
          <a:p>
            <a:r>
              <a:rPr lang="en-US" dirty="0" smtClean="0"/>
              <a:t>HDF5 </a:t>
            </a:r>
          </a:p>
          <a:p>
            <a:pPr lvl="1"/>
            <a:r>
              <a:rPr lang="en-US" dirty="0" smtClean="0"/>
              <a:t>Every May and November</a:t>
            </a:r>
          </a:p>
          <a:p>
            <a:r>
              <a:rPr lang="en-US" dirty="0" smtClean="0"/>
              <a:t>Java</a:t>
            </a:r>
          </a:p>
          <a:p>
            <a:pPr lvl="1"/>
            <a:r>
              <a:rPr lang="en-US" dirty="0" smtClean="0"/>
              <a:t>Usually every November or December</a:t>
            </a:r>
            <a:endParaRPr lang="en-US" dirty="0"/>
          </a:p>
        </p:txBody>
      </p:sp>
      <p:sp>
        <p:nvSpPr>
          <p:cNvPr id="5" name="Date Placeholder 4"/>
          <p:cNvSpPr>
            <a:spLocks noGrp="1"/>
          </p:cNvSpPr>
          <p:nvPr>
            <p:ph type="dt" sz="half" idx="4294967295"/>
          </p:nvPr>
        </p:nvSpPr>
        <p:spPr>
          <a:xfrm>
            <a:off x="0" y="6591300"/>
            <a:ext cx="1633538" cy="304800"/>
          </a:xfrm>
        </p:spPr>
        <p:txBody>
          <a:bodyPr/>
          <a:lstStyle/>
          <a:p>
            <a:pPr>
              <a:defRPr/>
            </a:pPr>
            <a:r>
              <a:rPr lang="en-US" smtClean="0"/>
              <a:t>July 8 – 11, 2014</a:t>
            </a:r>
            <a:endParaRPr lang="en-US" dirty="0"/>
          </a:p>
        </p:txBody>
      </p:sp>
      <p:sp>
        <p:nvSpPr>
          <p:cNvPr id="6" name="Slide Number Placeholder 5"/>
          <p:cNvSpPr>
            <a:spLocks noGrp="1"/>
          </p:cNvSpPr>
          <p:nvPr>
            <p:ph type="sldNum" sz="quarter" idx="4294967295"/>
          </p:nvPr>
        </p:nvSpPr>
        <p:spPr>
          <a:xfrm>
            <a:off x="8382000" y="6629400"/>
            <a:ext cx="762000" cy="261938"/>
          </a:xfrm>
        </p:spPr>
        <p:txBody>
          <a:bodyPr/>
          <a:lstStyle/>
          <a:p>
            <a:fld id="{7B1BC851-09AD-FE43-ACEE-1C9FAD17D4A2}" type="slidenum">
              <a:rPr lang="en-US" smtClean="0"/>
              <a:pPr/>
              <a:t>25</a:t>
            </a:fld>
            <a:endParaRPr lang="en-US"/>
          </a:p>
        </p:txBody>
      </p:sp>
    </p:spTree>
    <p:extLst>
      <p:ext uri="{BB962C8B-B14F-4D97-AF65-F5344CB8AC3E}">
        <p14:creationId xmlns:p14="http://schemas.microsoft.com/office/powerpoint/2010/main" val="3902848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2"/>
          <p:cNvSpPr>
            <a:spLocks noGrp="1" noChangeArrowheads="1"/>
          </p:cNvSpPr>
          <p:nvPr>
            <p:ph type="title"/>
          </p:nvPr>
        </p:nvSpPr>
        <p:spPr/>
        <p:txBody>
          <a:bodyPr>
            <a:normAutofit/>
          </a:bodyPr>
          <a:lstStyle/>
          <a:p>
            <a:r>
              <a:rPr lang="en-US" dirty="0" smtClean="0"/>
              <a:t>Platform support</a:t>
            </a:r>
          </a:p>
        </p:txBody>
      </p:sp>
      <p:sp>
        <p:nvSpPr>
          <p:cNvPr id="7" name="Text Placeholder 6"/>
          <p:cNvSpPr>
            <a:spLocks noGrp="1"/>
          </p:cNvSpPr>
          <p:nvPr>
            <p:ph type="body" idx="1"/>
          </p:nvPr>
        </p:nvSpPr>
        <p:spPr/>
        <p:txBody>
          <a:bodyPr/>
          <a:lstStyle/>
          <a:p>
            <a:endParaRPr lang="en-US" dirty="0"/>
          </a:p>
        </p:txBody>
      </p:sp>
      <p:sp>
        <p:nvSpPr>
          <p:cNvPr id="2" name="Slide Number Placeholder 1"/>
          <p:cNvSpPr>
            <a:spLocks noGrp="1"/>
          </p:cNvSpPr>
          <p:nvPr>
            <p:ph type="sldNum" sz="quarter" idx="12"/>
          </p:nvPr>
        </p:nvSpPr>
        <p:spPr/>
        <p:txBody>
          <a:bodyPr/>
          <a:lstStyle/>
          <a:p>
            <a:pPr>
              <a:defRPr/>
            </a:pPr>
            <a:fld id="{28FADFF9-2F2D-4D20-86DB-AD3DC4206D9A}" type="slidenum">
              <a:rPr lang="en-US" smtClean="0"/>
              <a:pPr>
                <a:defRPr/>
              </a:pPr>
              <a:t>26</a:t>
            </a:fld>
            <a:endParaRPr lang="en-US"/>
          </a:p>
        </p:txBody>
      </p:sp>
    </p:spTree>
    <p:extLst>
      <p:ext uri="{BB962C8B-B14F-4D97-AF65-F5344CB8AC3E}">
        <p14:creationId xmlns:p14="http://schemas.microsoft.com/office/powerpoint/2010/main" val="20991227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152400"/>
            <a:ext cx="7772400" cy="609600"/>
          </a:xfrm>
        </p:spPr>
        <p:txBody>
          <a:bodyPr>
            <a:normAutofit/>
          </a:bodyPr>
          <a:lstStyle/>
          <a:p>
            <a:r>
              <a:rPr lang="en-US" dirty="0" smtClean="0"/>
              <a:t>HDF4 Platforms Supported</a:t>
            </a:r>
            <a:endParaRPr lang="en-US" dirty="0"/>
          </a:p>
        </p:txBody>
      </p:sp>
      <p:graphicFrame>
        <p:nvGraphicFramePr>
          <p:cNvPr id="10" name="Table 9"/>
          <p:cNvGraphicFramePr>
            <a:graphicFrameLocks noGrp="1"/>
          </p:cNvGraphicFramePr>
          <p:nvPr>
            <p:extLst/>
          </p:nvPr>
        </p:nvGraphicFramePr>
        <p:xfrm>
          <a:off x="1524000" y="978361"/>
          <a:ext cx="6019800" cy="5117640"/>
        </p:xfrm>
        <a:graphic>
          <a:graphicData uri="http://schemas.openxmlformats.org/drawingml/2006/table">
            <a:tbl>
              <a:tblPr firstRow="1" bandRow="1">
                <a:tableStyleId>{2D5ABB26-0587-4C30-8999-92F81FD0307C}</a:tableStyleId>
              </a:tblPr>
              <a:tblGrid>
                <a:gridCol w="3009900"/>
                <a:gridCol w="3009900"/>
              </a:tblGrid>
              <a:tr h="350919">
                <a:tc>
                  <a:txBody>
                    <a:bodyPr/>
                    <a:lstStyle/>
                    <a:p>
                      <a:pPr algn="ctr"/>
                      <a:r>
                        <a:rPr lang="en-US" sz="1400" b="1" dirty="0" smtClean="0">
                          <a:latin typeface="Arial"/>
                          <a:cs typeface="Arial"/>
                        </a:rPr>
                        <a:t>OS</a:t>
                      </a:r>
                      <a:endParaRPr lang="en-US" sz="1400"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r>
                        <a:rPr lang="en-US" sz="1400" b="1" dirty="0" smtClean="0">
                          <a:latin typeface="Arial"/>
                          <a:cs typeface="Arial"/>
                        </a:rPr>
                        <a:t>Compilers</a:t>
                      </a:r>
                      <a:endParaRPr lang="en-US" sz="1400"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493859">
                <a:tc>
                  <a:txBody>
                    <a:bodyPr/>
                    <a:lstStyle/>
                    <a:p>
                      <a:r>
                        <a:rPr lang="en-US" sz="1400" dirty="0" smtClean="0">
                          <a:latin typeface="Arial"/>
                          <a:cs typeface="Arial"/>
                        </a:rPr>
                        <a:t>Linux 2.6 PPC64</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GNU</a:t>
                      </a:r>
                      <a:r>
                        <a:rPr lang="en-US" sz="1400" baseline="0" dirty="0" smtClean="0">
                          <a:latin typeface="Arial"/>
                          <a:cs typeface="Arial"/>
                        </a:rPr>
                        <a:t> C and Fortran 4.4.6, IBM XL C/C++ V11.1 and Fortran V13.1</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r h="697213">
                <a:tc>
                  <a:txBody>
                    <a:bodyPr/>
                    <a:lstStyle/>
                    <a:p>
                      <a:r>
                        <a:rPr lang="en-US" sz="1400" dirty="0" smtClean="0">
                          <a:latin typeface="Arial"/>
                          <a:cs typeface="Arial"/>
                        </a:rPr>
                        <a:t>Linux 2.6 CentOS-5.10</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GNU C and Fortran 4.1.2</a:t>
                      </a:r>
                    </a:p>
                    <a:p>
                      <a:r>
                        <a:rPr lang="en-US" sz="1400" dirty="0" smtClean="0">
                          <a:latin typeface="Arial"/>
                          <a:cs typeface="Arial"/>
                        </a:rPr>
                        <a:t>Intel C and Fortran v. 13.1.3</a:t>
                      </a:r>
                    </a:p>
                    <a:p>
                      <a:r>
                        <a:rPr lang="en-US" sz="1400" dirty="0" smtClean="0">
                          <a:latin typeface="Arial"/>
                          <a:cs typeface="Arial"/>
                        </a:rPr>
                        <a:t>PGI C and Fortran v. 13.7</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r h="533002">
                <a:tc>
                  <a:txBody>
                    <a:bodyPr/>
                    <a:lstStyle/>
                    <a:p>
                      <a:r>
                        <a:rPr lang="en-US" sz="1400" dirty="0" smtClean="0">
                          <a:latin typeface="Arial"/>
                          <a:cs typeface="Arial"/>
                        </a:rPr>
                        <a:t>Linux 2.6 x86_64 CentOS-5.10 32 and 64-bit modes</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GNU C and Fortran 4.1.2</a:t>
                      </a:r>
                    </a:p>
                    <a:p>
                      <a:r>
                        <a:rPr lang="en-US" sz="1400" dirty="0" smtClean="0">
                          <a:latin typeface="Arial"/>
                          <a:cs typeface="Arial"/>
                        </a:rPr>
                        <a:t>Intel C and Fortran v. 13.1.3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r h="7262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a:cs typeface="Arial"/>
                        </a:rPr>
                        <a:t>Linux 2.6 x86_64 CentOS-6.5 32 and 64-bit modes</a:t>
                      </a:r>
                    </a:p>
                    <a:p>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GNU C and Fortran 4.4.7</a:t>
                      </a:r>
                    </a:p>
                    <a:p>
                      <a:r>
                        <a:rPr lang="en-US" sz="1400" dirty="0" smtClean="0">
                          <a:latin typeface="Arial"/>
                          <a:cs typeface="Arial"/>
                        </a:rPr>
                        <a:t>Intel C and Fortran v. 13.1.3</a:t>
                      </a:r>
                    </a:p>
                    <a:p>
                      <a:r>
                        <a:rPr lang="en-US" sz="1400" dirty="0" smtClean="0">
                          <a:latin typeface="Arial"/>
                          <a:cs typeface="Arial"/>
                        </a:rPr>
                        <a:t>PGI C and Fortran v. 13.7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r h="493859">
                <a:tc>
                  <a:txBody>
                    <a:bodyPr/>
                    <a:lstStyle/>
                    <a:p>
                      <a:r>
                        <a:rPr lang="en-US" sz="1400" dirty="0" smtClean="0">
                          <a:latin typeface="Arial"/>
                          <a:cs typeface="Arial"/>
                        </a:rPr>
                        <a:t>Linux </a:t>
                      </a:r>
                      <a:r>
                        <a:rPr lang="en-US" sz="1400" dirty="0" err="1" smtClean="0">
                          <a:latin typeface="Arial"/>
                          <a:cs typeface="Arial"/>
                        </a:rPr>
                        <a:t>Debian</a:t>
                      </a:r>
                      <a:r>
                        <a:rPr lang="en-US" sz="1400" dirty="0" smtClean="0">
                          <a:latin typeface="Arial"/>
                          <a:cs typeface="Arial"/>
                        </a:rPr>
                        <a:t> 7.2, Fedora20, SUSE13.1, Ubuntu 13.10</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dirty="0" smtClean="0">
                          <a:latin typeface="Arial"/>
                          <a:cs typeface="Arial"/>
                        </a:rPr>
                        <a:t>GNU C and Fortran</a:t>
                      </a:r>
                      <a:r>
                        <a:rPr lang="en-US" sz="1400" baseline="0" dirty="0" smtClean="0">
                          <a:latin typeface="Arial"/>
                          <a:cs typeface="Arial"/>
                        </a:rPr>
                        <a:t> (system defaults)</a:t>
                      </a:r>
                      <a:endParaRPr lang="en-US" sz="1400" dirty="0" smtClean="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919">
                <a:tc>
                  <a:txBody>
                    <a:bodyPr/>
                    <a:lstStyle/>
                    <a:p>
                      <a:r>
                        <a:rPr lang="en-US" sz="1400" dirty="0" smtClean="0">
                          <a:latin typeface="Arial"/>
                          <a:cs typeface="Arial"/>
                        </a:rPr>
                        <a:t>SunOS 5.11</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Sun</a:t>
                      </a:r>
                      <a:r>
                        <a:rPr lang="en-US" sz="1400" baseline="0" dirty="0" smtClean="0">
                          <a:latin typeface="Arial"/>
                          <a:cs typeface="Arial"/>
                        </a:rPr>
                        <a:t> C 5.12 and Fortran 8.6</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r h="493859">
                <a:tc>
                  <a:txBody>
                    <a:bodyPr/>
                    <a:lstStyle/>
                    <a:p>
                      <a:r>
                        <a:rPr lang="en-US" sz="1400" dirty="0" smtClean="0">
                          <a:latin typeface="Arial"/>
                          <a:cs typeface="Arial"/>
                        </a:rPr>
                        <a:t>Windows 7</a:t>
                      </a:r>
                      <a:r>
                        <a:rPr lang="en-US" sz="1400" baseline="0" dirty="0" smtClean="0">
                          <a:latin typeface="Arial"/>
                          <a:cs typeface="Arial"/>
                        </a:rPr>
                        <a:t> 32 and 64-bit, Windows 8, Cygwin_ NT-6.1.1.7.25</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VS 2008, 2010, 2012 Intel 11.1,</a:t>
                      </a:r>
                      <a:r>
                        <a:rPr lang="en-US" sz="1400" baseline="0" dirty="0" smtClean="0">
                          <a:latin typeface="Arial"/>
                          <a:cs typeface="Arial"/>
                        </a:rPr>
                        <a:t> 12, </a:t>
                      </a:r>
                      <a:r>
                        <a:rPr lang="en-US" sz="1400" dirty="0" smtClean="0">
                          <a:latin typeface="Arial"/>
                          <a:cs typeface="Arial"/>
                        </a:rPr>
                        <a:t>13, GNU C and Fortran 4.7.3</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r h="865280">
                <a:tc>
                  <a:txBody>
                    <a:bodyPr/>
                    <a:lstStyle/>
                    <a:p>
                      <a:r>
                        <a:rPr lang="en-US" sz="1400" dirty="0" smtClean="0">
                          <a:latin typeface="Arial"/>
                          <a:cs typeface="Arial"/>
                        </a:rPr>
                        <a:t>Mac OS X Intel 10.6.8, 10.7.5, 10.8.5, 10.9.1 32/64-bit</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r>
                        <a:rPr lang="en-US" sz="1400" dirty="0" smtClean="0">
                          <a:latin typeface="Arial"/>
                          <a:cs typeface="Arial"/>
                        </a:rPr>
                        <a:t>Apple clang v 5.0 </a:t>
                      </a:r>
                      <a:r>
                        <a:rPr lang="en-US" sz="1400" baseline="0" dirty="0" smtClean="0">
                          <a:latin typeface="Arial"/>
                          <a:cs typeface="Arial"/>
                        </a:rPr>
                        <a:t>and </a:t>
                      </a:r>
                      <a:r>
                        <a:rPr lang="en-US" sz="1400" baseline="0" dirty="0" err="1" smtClean="0">
                          <a:latin typeface="Arial"/>
                          <a:cs typeface="Arial"/>
                        </a:rPr>
                        <a:t>gfortran</a:t>
                      </a:r>
                      <a:r>
                        <a:rPr lang="en-US" sz="1400" baseline="0" dirty="0" smtClean="0">
                          <a:latin typeface="Arial"/>
                          <a:cs typeface="Arial"/>
                        </a:rPr>
                        <a:t> 4.6.2; Intel C and Fortran 13.0.3 and 14.0.1</a:t>
                      </a: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r>
            </a:tbl>
          </a:graphicData>
        </a:graphic>
      </p:graphicFrame>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7B1BC851-09AD-FE43-ACEE-1C9FAD17D4A2}" type="slidenum">
              <a:rPr lang="en-US" smtClean="0"/>
              <a:pPr/>
              <a:t>27</a:t>
            </a:fld>
            <a:endParaRPr lang="en-US"/>
          </a:p>
        </p:txBody>
      </p:sp>
      <p:sp>
        <p:nvSpPr>
          <p:cNvPr id="4" name="TextBox 3"/>
          <p:cNvSpPr txBox="1"/>
          <p:nvPr/>
        </p:nvSpPr>
        <p:spPr>
          <a:xfrm>
            <a:off x="1594965" y="6172200"/>
            <a:ext cx="5630367" cy="400110"/>
          </a:xfrm>
          <a:prstGeom prst="rect">
            <a:avLst/>
          </a:prstGeom>
          <a:noFill/>
        </p:spPr>
        <p:txBody>
          <a:bodyPr wrap="none" rtlCol="0">
            <a:spAutoFit/>
          </a:bodyPr>
          <a:lstStyle/>
          <a:p>
            <a:r>
              <a:rPr lang="en-US" sz="2000" dirty="0">
                <a:latin typeface="Arial"/>
                <a:cs typeface="Arial"/>
                <a:hlinkClick r:id="rId3"/>
              </a:rPr>
              <a:t>http://www.hdfgroup.org/release4/</a:t>
            </a:r>
            <a:r>
              <a:rPr lang="en-US" sz="2000" dirty="0" smtClean="0">
                <a:latin typeface="Arial"/>
                <a:cs typeface="Arial"/>
                <a:hlinkClick r:id="rId3"/>
              </a:rPr>
              <a:t>platforms.html</a:t>
            </a:r>
            <a:r>
              <a:rPr lang="en-US" sz="2000" dirty="0" smtClean="0">
                <a:latin typeface="Arial"/>
                <a:cs typeface="Arial"/>
              </a:rPr>
              <a:t> </a:t>
            </a:r>
            <a:endParaRPr lang="en-US" sz="2000" dirty="0">
              <a:latin typeface="Arial"/>
              <a:cs typeface="Arial"/>
            </a:endParaRPr>
          </a:p>
        </p:txBody>
      </p:sp>
    </p:spTree>
    <p:extLst>
      <p:ext uri="{BB962C8B-B14F-4D97-AF65-F5344CB8AC3E}">
        <p14:creationId xmlns:p14="http://schemas.microsoft.com/office/powerpoint/2010/main" val="4079073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152400"/>
            <a:ext cx="7772400" cy="609600"/>
          </a:xfrm>
        </p:spPr>
        <p:txBody>
          <a:bodyPr>
            <a:normAutofit/>
          </a:bodyPr>
          <a:lstStyle/>
          <a:p>
            <a:r>
              <a:rPr lang="en-US" dirty="0" smtClean="0"/>
              <a:t>HDF5 Platforms Supported</a:t>
            </a:r>
            <a:endParaRPr lang="en-US" dirty="0"/>
          </a:p>
        </p:txBody>
      </p:sp>
      <p:graphicFrame>
        <p:nvGraphicFramePr>
          <p:cNvPr id="10" name="Table 9"/>
          <p:cNvGraphicFramePr>
            <a:graphicFrameLocks noGrp="1"/>
          </p:cNvGraphicFramePr>
          <p:nvPr>
            <p:extLst/>
          </p:nvPr>
        </p:nvGraphicFramePr>
        <p:xfrm>
          <a:off x="1524000" y="1285240"/>
          <a:ext cx="6096000" cy="2667000"/>
        </p:xfrm>
        <a:graphic>
          <a:graphicData uri="http://schemas.openxmlformats.org/drawingml/2006/table">
            <a:tbl>
              <a:tblPr firstRow="1" bandRow="1">
                <a:tableStyleId>{2D5ABB26-0587-4C30-8999-92F81FD0307C}</a:tableStyleId>
              </a:tblPr>
              <a:tblGrid>
                <a:gridCol w="3048000"/>
                <a:gridCol w="3048000"/>
              </a:tblGrid>
              <a:tr h="370840">
                <a:tc>
                  <a:txBody>
                    <a:bodyPr/>
                    <a:lstStyle/>
                    <a:p>
                      <a:pPr algn="ctr"/>
                      <a:r>
                        <a:rPr lang="en-US" b="1" dirty="0" smtClean="0">
                          <a:latin typeface="Arial"/>
                          <a:cs typeface="Arial"/>
                        </a:rPr>
                        <a:t>OS</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r>
                        <a:rPr lang="en-US" b="1" dirty="0" smtClean="0">
                          <a:latin typeface="Arial"/>
                          <a:cs typeface="Arial"/>
                        </a:rPr>
                        <a:t>Compilers</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370840">
                <a:tc>
                  <a:txBody>
                    <a:bodyPr/>
                    <a:lstStyle/>
                    <a:p>
                      <a:r>
                        <a:rPr lang="en-US" dirty="0" smtClean="0">
                          <a:latin typeface="Arial"/>
                          <a:cs typeface="Arial"/>
                        </a:rPr>
                        <a:t>Same as for HDF4</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dirty="0" smtClean="0">
                          <a:latin typeface="Arial"/>
                          <a:cs typeface="Arial"/>
                        </a:rPr>
                        <a:t>Same as for HDF4</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70840">
                <a:tc>
                  <a:txBody>
                    <a:bodyPr/>
                    <a:lstStyle/>
                    <a:p>
                      <a:r>
                        <a:rPr lang="en-US" dirty="0" smtClean="0">
                          <a:latin typeface="Arial"/>
                          <a:cs typeface="Arial"/>
                        </a:rPr>
                        <a:t>AIX 5.3</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en-US" dirty="0" smtClean="0">
                          <a:latin typeface="Arial"/>
                          <a:cs typeface="Arial"/>
                        </a:rPr>
                        <a:t>IBM XL C 10.1.0.5 and Fortran 12.1.0.6, </a:t>
                      </a:r>
                      <a:r>
                        <a:rPr lang="en-US" dirty="0" err="1" smtClean="0">
                          <a:latin typeface="Arial"/>
                          <a:cs typeface="Arial"/>
                        </a:rPr>
                        <a:t>gmake</a:t>
                      </a:r>
                      <a:r>
                        <a:rPr lang="en-US" dirty="0" smtClean="0">
                          <a:latin typeface="Arial"/>
                          <a:cs typeface="Arial"/>
                        </a:rPr>
                        <a:t> v3.82</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70840">
                <a:tc>
                  <a:txBody>
                    <a:bodyPr/>
                    <a:lstStyle/>
                    <a:p>
                      <a:r>
                        <a:rPr lang="en-US" dirty="0" smtClean="0">
                          <a:latin typeface="Arial"/>
                          <a:cs typeface="Arial"/>
                        </a:rPr>
                        <a:t>Cray Linux Environment</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en-US" dirty="0" smtClean="0">
                          <a:latin typeface="Arial"/>
                          <a:cs typeface="Arial"/>
                        </a:rPr>
                        <a:t>PGI C, C++ and Fortran</a:t>
                      </a:r>
                      <a:r>
                        <a:rPr lang="en-US" baseline="0" dirty="0" smtClean="0">
                          <a:latin typeface="Arial"/>
                          <a:cs typeface="Arial"/>
                        </a:rPr>
                        <a:t> v.12.5. </a:t>
                      </a:r>
                      <a:endParaRPr lang="en-US" dirty="0" smtClean="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70840">
                <a:tc>
                  <a:txBody>
                    <a:bodyPr/>
                    <a:lstStyle/>
                    <a:p>
                      <a:r>
                        <a:rPr lang="en-US" dirty="0" smtClean="0">
                          <a:latin typeface="Arial"/>
                          <a:cs typeface="Arial"/>
                        </a:rPr>
                        <a:t>FreeBSD 8.2-STABLE</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en-US" dirty="0" smtClean="0">
                          <a:latin typeface="Arial"/>
                          <a:cs typeface="Arial"/>
                        </a:rPr>
                        <a:t>GNU C,</a:t>
                      </a:r>
                      <a:r>
                        <a:rPr lang="en-US" baseline="0" dirty="0" smtClean="0">
                          <a:latin typeface="Arial"/>
                          <a:cs typeface="Arial"/>
                        </a:rPr>
                        <a:t> C++, Fortran 4.6.1</a:t>
                      </a:r>
                      <a:endParaRPr lang="en-US" dirty="0" smtClean="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7B1BC851-09AD-FE43-ACEE-1C9FAD17D4A2}" type="slidenum">
              <a:rPr lang="en-US" smtClean="0"/>
              <a:pPr/>
              <a:t>28</a:t>
            </a:fld>
            <a:endParaRPr lang="en-US"/>
          </a:p>
        </p:txBody>
      </p:sp>
      <p:sp>
        <p:nvSpPr>
          <p:cNvPr id="4" name="Rectangle 3"/>
          <p:cNvSpPr/>
          <p:nvPr/>
        </p:nvSpPr>
        <p:spPr>
          <a:xfrm>
            <a:off x="1447800" y="4495800"/>
            <a:ext cx="8001000" cy="400110"/>
          </a:xfrm>
          <a:prstGeom prst="rect">
            <a:avLst/>
          </a:prstGeom>
        </p:spPr>
        <p:txBody>
          <a:bodyPr wrap="square">
            <a:spAutoFit/>
          </a:bodyPr>
          <a:lstStyle/>
          <a:p>
            <a:r>
              <a:rPr lang="en-US" sz="2000" dirty="0">
                <a:latin typeface="Arial"/>
                <a:cs typeface="Arial"/>
                <a:hlinkClick r:id="rId3"/>
              </a:rPr>
              <a:t>http://www.hdfgroup.org/HDF5/release/platforms5.</a:t>
            </a:r>
            <a:r>
              <a:rPr lang="en-US" sz="2000" dirty="0" smtClean="0">
                <a:latin typeface="Arial"/>
                <a:cs typeface="Arial"/>
                <a:hlinkClick r:id="rId3"/>
              </a:rPr>
              <a:t>html</a:t>
            </a:r>
            <a:r>
              <a:rPr lang="en-US" sz="2000" dirty="0" smtClean="0">
                <a:latin typeface="Arial"/>
                <a:cs typeface="Arial"/>
              </a:rPr>
              <a:t> </a:t>
            </a:r>
            <a:endParaRPr lang="en-US" sz="2000" dirty="0">
              <a:latin typeface="Arial"/>
              <a:cs typeface="Arial"/>
            </a:endParaRPr>
          </a:p>
        </p:txBody>
      </p:sp>
    </p:spTree>
    <p:extLst>
      <p:ext uri="{BB962C8B-B14F-4D97-AF65-F5344CB8AC3E}">
        <p14:creationId xmlns:p14="http://schemas.microsoft.com/office/powerpoint/2010/main" val="2398783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0" y="152400"/>
            <a:ext cx="7772400" cy="609600"/>
          </a:xfrm>
        </p:spPr>
        <p:txBody>
          <a:bodyPr>
            <a:normAutofit/>
          </a:bodyPr>
          <a:lstStyle/>
          <a:p>
            <a:r>
              <a:rPr lang="en-US" dirty="0" smtClean="0"/>
              <a:t>HDF4 and 5 Platforms to drop</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742583874"/>
              </p:ext>
            </p:extLst>
          </p:nvPr>
        </p:nvGraphicFramePr>
        <p:xfrm>
          <a:off x="1600200" y="1295400"/>
          <a:ext cx="6096000" cy="1010920"/>
        </p:xfrm>
        <a:graphic>
          <a:graphicData uri="http://schemas.openxmlformats.org/drawingml/2006/table">
            <a:tbl>
              <a:tblPr firstRow="1" bandRow="1">
                <a:tableStyleId>{2D5ABB26-0587-4C30-8999-92F81FD0307C}</a:tableStyleId>
              </a:tblPr>
              <a:tblGrid>
                <a:gridCol w="3048000"/>
                <a:gridCol w="3048000"/>
              </a:tblGrid>
              <a:tr h="370840">
                <a:tc>
                  <a:txBody>
                    <a:bodyPr/>
                    <a:lstStyle/>
                    <a:p>
                      <a:pPr algn="ctr"/>
                      <a:r>
                        <a:rPr lang="en-US" b="1" dirty="0" smtClean="0">
                          <a:latin typeface="Arial"/>
                          <a:cs typeface="Arial"/>
                        </a:rPr>
                        <a:t>OS</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r>
                        <a:rPr lang="en-US" b="1" dirty="0" smtClean="0">
                          <a:latin typeface="Arial"/>
                          <a:cs typeface="Arial"/>
                        </a:rPr>
                        <a:t>Last</a:t>
                      </a:r>
                      <a:r>
                        <a:rPr lang="en-US" b="1" baseline="0" dirty="0" smtClean="0">
                          <a:latin typeface="Arial"/>
                          <a:cs typeface="Arial"/>
                        </a:rPr>
                        <a:t> release</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a:cs typeface="Arial"/>
                        </a:rPr>
                        <a:t>Mac OS X 10.7</a:t>
                      </a:r>
                    </a:p>
                    <a:p>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baseline="0" dirty="0" smtClean="0">
                          <a:latin typeface="Arial"/>
                          <a:cs typeface="Arial"/>
                        </a:rPr>
                        <a:t>HDF 4.2.11 Feb 2015</a:t>
                      </a:r>
                    </a:p>
                    <a:p>
                      <a:r>
                        <a:rPr lang="en-US" baseline="0" dirty="0" smtClean="0">
                          <a:latin typeface="Arial"/>
                          <a:cs typeface="Arial"/>
                        </a:rPr>
                        <a:t>HDF5 1.8.14 Nov 2014</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7B1BC851-09AD-FE43-ACEE-1C9FAD17D4A2}" type="slidenum">
              <a:rPr lang="en-US" smtClean="0"/>
              <a:pPr/>
              <a:t>29</a:t>
            </a:fld>
            <a:endParaRPr lang="en-US"/>
          </a:p>
        </p:txBody>
      </p:sp>
      <p:sp>
        <p:nvSpPr>
          <p:cNvPr id="4" name="TextBox 3"/>
          <p:cNvSpPr txBox="1"/>
          <p:nvPr/>
        </p:nvSpPr>
        <p:spPr>
          <a:xfrm>
            <a:off x="1143000" y="3429000"/>
            <a:ext cx="6781800" cy="1569660"/>
          </a:xfrm>
          <a:prstGeom prst="rect">
            <a:avLst/>
          </a:prstGeom>
          <a:noFill/>
        </p:spPr>
        <p:txBody>
          <a:bodyPr wrap="square" rtlCol="0">
            <a:spAutoFit/>
          </a:bodyPr>
          <a:lstStyle/>
          <a:p>
            <a:r>
              <a:rPr lang="en-US" dirty="0" smtClean="0">
                <a:solidFill>
                  <a:srgbClr val="FF0000"/>
                </a:solidFill>
                <a:latin typeface="Arial"/>
                <a:cs typeface="Arial"/>
              </a:rPr>
              <a:t>What about Windows 7?  </a:t>
            </a:r>
          </a:p>
          <a:p>
            <a:pPr marL="800100" lvl="1" indent="-342900">
              <a:buFont typeface="Arial" panose="020B0604020202020204" pitchFamily="34" charset="0"/>
              <a:buChar char="•"/>
            </a:pPr>
            <a:r>
              <a:rPr lang="en-US" dirty="0" smtClean="0">
                <a:solidFill>
                  <a:srgbClr val="FF0000"/>
                </a:solidFill>
                <a:latin typeface="Arial"/>
                <a:cs typeface="Arial"/>
              </a:rPr>
              <a:t>Mainstream support ends Jan 2015</a:t>
            </a:r>
          </a:p>
          <a:p>
            <a:pPr marL="800100" lvl="1" indent="-342900">
              <a:buFont typeface="Arial" panose="020B0604020202020204" pitchFamily="34" charset="0"/>
              <a:buChar char="•"/>
            </a:pPr>
            <a:r>
              <a:rPr lang="en-US" dirty="0" smtClean="0">
                <a:solidFill>
                  <a:srgbClr val="FF0000"/>
                </a:solidFill>
                <a:latin typeface="Arial"/>
                <a:cs typeface="Arial"/>
              </a:rPr>
              <a:t>Extended supports continues to 2020</a:t>
            </a:r>
            <a:endParaRPr lang="en-US" dirty="0">
              <a:solidFill>
                <a:srgbClr val="FF0000"/>
              </a:solidFill>
              <a:latin typeface="Arial"/>
              <a:cs typeface="Arial"/>
            </a:endParaRPr>
          </a:p>
          <a:p>
            <a:endParaRPr lang="en-US" dirty="0">
              <a:solidFill>
                <a:srgbClr val="FF0000"/>
              </a:solidFill>
            </a:endParaRPr>
          </a:p>
        </p:txBody>
      </p:sp>
    </p:spTree>
    <p:extLst>
      <p:ext uri="{BB962C8B-B14F-4D97-AF65-F5344CB8AC3E}">
        <p14:creationId xmlns:p14="http://schemas.microsoft.com/office/powerpoint/2010/main" val="3580347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66800" y="152400"/>
            <a:ext cx="7772400" cy="609600"/>
          </a:xfrm>
        </p:spPr>
        <p:txBody>
          <a:bodyPr>
            <a:normAutofit/>
          </a:bodyPr>
          <a:lstStyle/>
          <a:p>
            <a:r>
              <a:rPr lang="en-US" dirty="0" smtClean="0"/>
              <a:t>HDF4 and 5 platforms and compilers  to add</a:t>
            </a:r>
            <a:endParaRPr lang="en-US" dirty="0"/>
          </a:p>
        </p:txBody>
      </p:sp>
      <p:sp>
        <p:nvSpPr>
          <p:cNvPr id="10" name="TextBox 9"/>
          <p:cNvSpPr txBox="1"/>
          <p:nvPr/>
        </p:nvSpPr>
        <p:spPr>
          <a:xfrm>
            <a:off x="943118" y="4177605"/>
            <a:ext cx="6521337" cy="1384995"/>
          </a:xfrm>
          <a:prstGeom prst="rect">
            <a:avLst/>
          </a:prstGeom>
          <a:noFill/>
        </p:spPr>
        <p:txBody>
          <a:bodyPr wrap="none" rtlCol="0">
            <a:spAutoFit/>
          </a:bodyPr>
          <a:lstStyle/>
          <a:p>
            <a:pPr algn="ctr"/>
            <a:r>
              <a:rPr lang="en-US" sz="2800" dirty="0" smtClean="0">
                <a:solidFill>
                  <a:srgbClr val="0000CC"/>
                </a:solidFill>
                <a:latin typeface="Arial"/>
                <a:cs typeface="Arial"/>
              </a:rPr>
              <a:t>We use virtualization. </a:t>
            </a:r>
          </a:p>
          <a:p>
            <a:pPr algn="ctr"/>
            <a:r>
              <a:rPr lang="en-US" sz="2800" dirty="0" smtClean="0">
                <a:solidFill>
                  <a:srgbClr val="0000CC"/>
                </a:solidFill>
                <a:latin typeface="Arial"/>
                <a:cs typeface="Arial"/>
              </a:rPr>
              <a:t>Can add any Linux or Windows flavors. </a:t>
            </a:r>
          </a:p>
          <a:p>
            <a:pPr algn="ctr"/>
            <a:r>
              <a:rPr lang="en-US" sz="2800" b="1" dirty="0" smtClean="0">
                <a:solidFill>
                  <a:srgbClr val="FF0000"/>
                </a:solidFill>
                <a:latin typeface="Arial"/>
                <a:cs typeface="Arial"/>
              </a:rPr>
              <a:t>Just let us know!</a:t>
            </a:r>
            <a:endParaRPr lang="en-US" sz="2800" b="1" dirty="0">
              <a:solidFill>
                <a:srgbClr val="FF0000"/>
              </a:solidFill>
              <a:latin typeface="Arial"/>
              <a:cs typeface="Arial"/>
            </a:endParaRPr>
          </a:p>
        </p:txBody>
      </p:sp>
      <p:graphicFrame>
        <p:nvGraphicFramePr>
          <p:cNvPr id="11" name="Table 10"/>
          <p:cNvGraphicFramePr>
            <a:graphicFrameLocks noGrp="1"/>
          </p:cNvGraphicFramePr>
          <p:nvPr>
            <p:extLst/>
          </p:nvPr>
        </p:nvGraphicFramePr>
        <p:xfrm>
          <a:off x="1524000" y="1295400"/>
          <a:ext cx="6096000" cy="1010920"/>
        </p:xfrm>
        <a:graphic>
          <a:graphicData uri="http://schemas.openxmlformats.org/drawingml/2006/table">
            <a:tbl>
              <a:tblPr firstRow="1" bandRow="1">
                <a:tableStyleId>{2D5ABB26-0587-4C30-8999-92F81FD0307C}</a:tableStyleId>
              </a:tblPr>
              <a:tblGrid>
                <a:gridCol w="3048000"/>
                <a:gridCol w="3048000"/>
              </a:tblGrid>
              <a:tr h="370840">
                <a:tc>
                  <a:txBody>
                    <a:bodyPr/>
                    <a:lstStyle/>
                    <a:p>
                      <a:pPr algn="ctr"/>
                      <a:r>
                        <a:rPr lang="en-US" b="1" dirty="0" smtClean="0">
                          <a:latin typeface="Arial"/>
                          <a:cs typeface="Arial"/>
                        </a:rPr>
                        <a:t>OS   </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r>
                        <a:rPr lang="en-US" b="1" dirty="0" smtClean="0">
                          <a:latin typeface="Arial"/>
                          <a:cs typeface="Arial"/>
                        </a:rPr>
                        <a:t>Comment</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370840">
                <a:tc>
                  <a:txBody>
                    <a:bodyPr/>
                    <a:lstStyle/>
                    <a:p>
                      <a:r>
                        <a:rPr lang="en-US" dirty="0" smtClean="0">
                          <a:latin typeface="Arial"/>
                          <a:cs typeface="Arial"/>
                        </a:rPr>
                        <a:t>Mac OS X </a:t>
                      </a:r>
                      <a:r>
                        <a:rPr lang="en-US" b="1" dirty="0" smtClean="0">
                          <a:latin typeface="Arial"/>
                          <a:cs typeface="Arial"/>
                        </a:rPr>
                        <a:t>10.10</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dirty="0" smtClean="0">
                          <a:latin typeface="Arial"/>
                          <a:cs typeface="Arial"/>
                        </a:rPr>
                        <a:t>For HDF4 and HDF5 releases in 2015</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7B1BC851-09AD-FE43-ACEE-1C9FAD17D4A2}" type="slidenum">
              <a:rPr lang="en-US" smtClean="0"/>
              <a:pPr/>
              <a:t>30</a:t>
            </a:fld>
            <a:endParaRPr lang="en-US"/>
          </a:p>
        </p:txBody>
      </p:sp>
      <p:graphicFrame>
        <p:nvGraphicFramePr>
          <p:cNvPr id="8" name="Table 7"/>
          <p:cNvGraphicFramePr>
            <a:graphicFrameLocks noGrp="1"/>
          </p:cNvGraphicFramePr>
          <p:nvPr>
            <p:extLst/>
          </p:nvPr>
        </p:nvGraphicFramePr>
        <p:xfrm>
          <a:off x="1524000" y="2722880"/>
          <a:ext cx="6096000" cy="1010920"/>
        </p:xfrm>
        <a:graphic>
          <a:graphicData uri="http://schemas.openxmlformats.org/drawingml/2006/table">
            <a:tbl>
              <a:tblPr firstRow="1" bandRow="1">
                <a:tableStyleId>{2D5ABB26-0587-4C30-8999-92F81FD0307C}</a:tableStyleId>
              </a:tblPr>
              <a:tblGrid>
                <a:gridCol w="3048000"/>
                <a:gridCol w="3048000"/>
              </a:tblGrid>
              <a:tr h="370840">
                <a:tc>
                  <a:txBody>
                    <a:bodyPr/>
                    <a:lstStyle/>
                    <a:p>
                      <a:pPr algn="ctr"/>
                      <a:r>
                        <a:rPr lang="en-US" b="1" dirty="0" smtClean="0">
                          <a:latin typeface="Arial"/>
                          <a:cs typeface="Arial"/>
                        </a:rPr>
                        <a:t>Compilers  </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r>
                        <a:rPr lang="en-US" b="1" dirty="0" smtClean="0">
                          <a:latin typeface="Arial"/>
                          <a:cs typeface="Arial"/>
                        </a:rPr>
                        <a:t>Comment</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370840">
                <a:tc>
                  <a:txBody>
                    <a:bodyPr/>
                    <a:lstStyle/>
                    <a:p>
                      <a:r>
                        <a:rPr lang="en-US" dirty="0" smtClean="0">
                          <a:latin typeface="Arial"/>
                          <a:cs typeface="Arial"/>
                        </a:rPr>
                        <a:t>GNU</a:t>
                      </a:r>
                      <a:r>
                        <a:rPr lang="en-US" baseline="0" dirty="0" smtClean="0">
                          <a:latin typeface="Arial"/>
                          <a:cs typeface="Arial"/>
                        </a:rPr>
                        <a:t> C/C++ </a:t>
                      </a:r>
                      <a:r>
                        <a:rPr lang="en-US" b="1" baseline="0" dirty="0" smtClean="0">
                          <a:latin typeface="Arial"/>
                          <a:cs typeface="Arial"/>
                        </a:rPr>
                        <a:t>4.9</a:t>
                      </a:r>
                      <a:endParaRPr lang="en-US" b="1"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dirty="0" smtClean="0">
                          <a:latin typeface="Arial"/>
                          <a:cs typeface="Arial"/>
                        </a:rPr>
                        <a:t>For HDF4 and HDF5 releases in 2014 and 2015</a:t>
                      </a:r>
                      <a:endParaRPr lang="en-US"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85798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Recent and upcoming new HDF5 Capabilities</a:t>
            </a:r>
            <a:endParaRPr lang="en-US" dirty="0"/>
          </a:p>
        </p:txBody>
      </p:sp>
      <p:sp>
        <p:nvSpPr>
          <p:cNvPr id="3" name="Subtitle 2"/>
          <p:cNvSpPr>
            <a:spLocks noGrp="1"/>
          </p:cNvSpPr>
          <p:nvPr>
            <p:ph type="subTitle" idx="1"/>
          </p:nvPr>
        </p:nvSpPr>
        <p:spPr>
          <a:xfrm>
            <a:off x="1219200" y="4572000"/>
            <a:ext cx="6400800" cy="762000"/>
          </a:xfrm>
        </p:spPr>
        <p:txBody>
          <a:bodyPr/>
          <a:lstStyle/>
          <a:p>
            <a:endParaRPr lang="en-US" sz="3200" dirty="0"/>
          </a:p>
        </p:txBody>
      </p:sp>
      <p:sp>
        <p:nvSpPr>
          <p:cNvPr id="4" name="Slide Number Placeholder 3"/>
          <p:cNvSpPr>
            <a:spLocks noGrp="1"/>
          </p:cNvSpPr>
          <p:nvPr>
            <p:ph type="sldNum" sz="quarter" idx="12"/>
          </p:nvPr>
        </p:nvSpPr>
        <p:spPr/>
        <p:txBody>
          <a:bodyPr/>
          <a:lstStyle/>
          <a:p>
            <a:fld id="{736C4BAF-311F-7A41-A7B2-B0FB909503E6}" type="slidenum">
              <a:rPr lang="en-US" smtClean="0"/>
              <a:pPr/>
              <a:t>31</a:t>
            </a:fld>
            <a:endParaRPr lang="en-US" dirty="0"/>
          </a:p>
        </p:txBody>
      </p:sp>
      <p:sp>
        <p:nvSpPr>
          <p:cNvPr id="5" name="Date Placeholder 4"/>
          <p:cNvSpPr>
            <a:spLocks noGrp="1"/>
          </p:cNvSpPr>
          <p:nvPr>
            <p:ph type="dt" sz="half" idx="2"/>
          </p:nvPr>
        </p:nvSpPr>
        <p:spPr/>
        <p:txBody>
          <a:bodyPr/>
          <a:lstStyle/>
          <a:p>
            <a:pPr>
              <a:defRPr/>
            </a:pPr>
            <a:r>
              <a:rPr lang="en-US" smtClean="0"/>
              <a:t>July 8 – 11, 2014</a:t>
            </a:r>
            <a:endParaRPr lang="en-US" dirty="0"/>
          </a:p>
        </p:txBody>
      </p:sp>
    </p:spTree>
    <p:extLst>
      <p:ext uri="{BB962C8B-B14F-4D97-AF65-F5344CB8AC3E}">
        <p14:creationId xmlns:p14="http://schemas.microsoft.com/office/powerpoint/2010/main" val="722878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Concurrent Read/Write File Access</a:t>
            </a:r>
            <a:endParaRPr lang="en-US" dirty="0"/>
          </a:p>
        </p:txBody>
      </p:sp>
      <p:sp>
        <p:nvSpPr>
          <p:cNvPr id="3" name="Content Placeholder 2"/>
          <p:cNvSpPr>
            <a:spLocks noGrp="1"/>
          </p:cNvSpPr>
          <p:nvPr>
            <p:ph idx="1"/>
          </p:nvPr>
        </p:nvSpPr>
        <p:spPr/>
        <p:txBody>
          <a:bodyPr/>
          <a:lstStyle/>
          <a:p>
            <a:pPr lvl="1"/>
            <a:r>
              <a:rPr lang="en-US" dirty="0" smtClean="0"/>
              <a:t>Single Writer/Multiple Readers (SWMR)</a:t>
            </a:r>
          </a:p>
          <a:p>
            <a:pPr lvl="1"/>
            <a:r>
              <a:rPr lang="en-US" dirty="0" smtClean="0"/>
              <a:t>Simultaneous reading from the file while the file is being modified by another process</a:t>
            </a:r>
          </a:p>
        </p:txBody>
      </p:sp>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1066800" y="2514600"/>
            <a:ext cx="6553200" cy="4280720"/>
          </a:xfrm>
          <a:prstGeom prst="rect">
            <a:avLst/>
          </a:prstGeom>
        </p:spPr>
      </p:pic>
    </p:spTree>
    <p:extLst>
      <p:ext uri="{BB962C8B-B14F-4D97-AF65-F5344CB8AC3E}">
        <p14:creationId xmlns:p14="http://schemas.microsoft.com/office/powerpoint/2010/main" val="81944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H5watch tool</a:t>
            </a:r>
            <a:endParaRPr lang="en-US" dirty="0"/>
          </a:p>
        </p:txBody>
      </p:sp>
      <p:sp>
        <p:nvSpPr>
          <p:cNvPr id="3" name="Date Placeholder 2"/>
          <p:cNvSpPr>
            <a:spLocks noGrp="1"/>
          </p:cNvSpPr>
          <p:nvPr>
            <p:ph type="dt" sz="half" idx="10"/>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80093880-C6D3-D249-860F-0023F8BF2CC9}" type="slidenum">
              <a:rPr lang="en-US" smtClean="0"/>
              <a:pPr/>
              <a:t>33</a:t>
            </a:fld>
            <a:endParaRPr lang="en-US" dirty="0"/>
          </a:p>
        </p:txBody>
      </p:sp>
      <p:sp>
        <p:nvSpPr>
          <p:cNvPr id="5" name="Content Placeholder 4"/>
          <p:cNvSpPr>
            <a:spLocks noGrp="1"/>
          </p:cNvSpPr>
          <p:nvPr>
            <p:ph sz="quarter" idx="13"/>
          </p:nvPr>
        </p:nvSpPr>
        <p:spPr/>
        <p:txBody>
          <a:bodyPr>
            <a:normAutofit/>
          </a:bodyPr>
          <a:lstStyle/>
          <a:p>
            <a:pPr lvl="0"/>
            <a:endParaRPr lang="en-US" dirty="0" smtClean="0"/>
          </a:p>
          <a:p>
            <a:r>
              <a:rPr lang="en-US" i="1" dirty="0" smtClean="0"/>
              <a:t>A</a:t>
            </a:r>
            <a:r>
              <a:rPr lang="en-US" dirty="0" smtClean="0"/>
              <a:t>llows users to monitor when new records are appended to a dataset.  </a:t>
            </a:r>
          </a:p>
          <a:p>
            <a:endParaRPr lang="en-US" dirty="0" smtClean="0"/>
          </a:p>
          <a:p>
            <a:pPr lvl="0"/>
            <a:r>
              <a:rPr lang="en-US" dirty="0" smtClean="0"/>
              <a:t>Uses SWMR</a:t>
            </a:r>
          </a:p>
        </p:txBody>
      </p:sp>
    </p:spTree>
    <p:extLst>
      <p:ext uri="{BB962C8B-B14F-4D97-AF65-F5344CB8AC3E}">
        <p14:creationId xmlns:p14="http://schemas.microsoft.com/office/powerpoint/2010/main" val="2530041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63" name="Rectangle 7"/>
          <p:cNvSpPr>
            <a:spLocks noGrp="1" noChangeArrowheads="1"/>
          </p:cNvSpPr>
          <p:nvPr>
            <p:ph type="title"/>
          </p:nvPr>
        </p:nvSpPr>
        <p:spPr/>
        <p:txBody>
          <a:bodyPr>
            <a:normAutofit fontScale="90000"/>
          </a:bodyPr>
          <a:lstStyle/>
          <a:p>
            <a:r>
              <a:rPr lang="en-US" dirty="0" smtClean="0"/>
              <a:t>Virtual Object Layer (VOL)</a:t>
            </a:r>
            <a:endParaRPr lang="en-US" dirty="0"/>
          </a:p>
        </p:txBody>
      </p:sp>
      <p:sp>
        <p:nvSpPr>
          <p:cNvPr id="6" name="Content Placeholder 5"/>
          <p:cNvSpPr>
            <a:spLocks noGrp="1"/>
          </p:cNvSpPr>
          <p:nvPr>
            <p:ph sz="quarter" idx="13"/>
          </p:nvPr>
        </p:nvSpPr>
        <p:spPr/>
        <p:txBody>
          <a:bodyPr>
            <a:normAutofit/>
          </a:bodyPr>
          <a:lstStyle/>
          <a:p>
            <a:r>
              <a:rPr lang="en-US" dirty="0"/>
              <a:t>Abstraction layer allows different plugins for accessing data</a:t>
            </a:r>
          </a:p>
          <a:p>
            <a:r>
              <a:rPr lang="en-US" dirty="0" smtClean="0"/>
              <a:t>Use HDF5 Data Model without enforcing HDF5 file format</a:t>
            </a:r>
          </a:p>
        </p:txBody>
      </p:sp>
      <p:sp>
        <p:nvSpPr>
          <p:cNvPr id="4" name="Date Placeholder 3"/>
          <p:cNvSpPr txBox="1">
            <a:spLocks noGrp="1"/>
          </p:cNvSpPr>
          <p:nvPr/>
        </p:nvSpPr>
        <p:spPr bwMode="auto">
          <a:xfrm>
            <a:off x="304800" y="6629400"/>
            <a:ext cx="1371600" cy="228600"/>
          </a:xfrm>
          <a:prstGeom prst="rect">
            <a:avLst/>
          </a:prstGeom>
          <a:noFill/>
          <a:ln>
            <a:miter lim="800000"/>
            <a:headEnd/>
            <a:tailEnd/>
          </a:ln>
        </p:spPr>
        <p:txBody>
          <a:bodyPr anchor="b"/>
          <a:lstStyle/>
          <a:p>
            <a:pPr>
              <a:defRPr/>
            </a:pPr>
            <a:endParaRPr lang="en-US" sz="1200" b="1" dirty="0">
              <a:solidFill>
                <a:schemeClr val="bg1"/>
              </a:solidFill>
              <a:latin typeface="+mn-lt"/>
            </a:endParaRPr>
          </a:p>
        </p:txBody>
      </p:sp>
      <p:sp>
        <p:nvSpPr>
          <p:cNvPr id="5" name="Footer Placeholder 4"/>
          <p:cNvSpPr txBox="1">
            <a:spLocks noGrp="1"/>
          </p:cNvSpPr>
          <p:nvPr/>
        </p:nvSpPr>
        <p:spPr bwMode="auto">
          <a:xfrm>
            <a:off x="8229600" y="6629400"/>
            <a:ext cx="457200" cy="228600"/>
          </a:xfrm>
          <a:prstGeom prst="rect">
            <a:avLst/>
          </a:prstGeom>
          <a:noFill/>
          <a:ln>
            <a:miter lim="800000"/>
            <a:headEnd/>
            <a:tailEnd/>
          </a:ln>
        </p:spPr>
        <p:txBody>
          <a:bodyPr anchor="b"/>
          <a:lstStyle/>
          <a:p>
            <a:pPr algn="ctr">
              <a:defRPr/>
            </a:pPr>
            <a:endParaRPr lang="en-US" sz="1200" b="1" dirty="0">
              <a:solidFill>
                <a:schemeClr val="bg1"/>
              </a:solidFill>
              <a:latin typeface="+mn-lt"/>
            </a:endParaRPr>
          </a:p>
        </p:txBody>
      </p:sp>
    </p:spTree>
    <p:extLst>
      <p:ext uri="{BB962C8B-B14F-4D97-AF65-F5344CB8AC3E}">
        <p14:creationId xmlns:p14="http://schemas.microsoft.com/office/powerpoint/2010/main" val="175706841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63" name="Rectangle 7"/>
          <p:cNvSpPr>
            <a:spLocks noGrp="1" noChangeArrowheads="1"/>
          </p:cNvSpPr>
          <p:nvPr>
            <p:ph type="title"/>
          </p:nvPr>
        </p:nvSpPr>
        <p:spPr>
          <a:xfrm>
            <a:off x="838200" y="152400"/>
            <a:ext cx="7772400" cy="609600"/>
          </a:xfrm>
        </p:spPr>
        <p:txBody>
          <a:bodyPr>
            <a:normAutofit/>
          </a:bodyPr>
          <a:lstStyle/>
          <a:p>
            <a:r>
              <a:rPr lang="en-US" dirty="0" smtClean="0"/>
              <a:t>Virtual Object Layer (</a:t>
            </a:r>
            <a:r>
              <a:rPr lang="en-US" dirty="0"/>
              <a:t>V</a:t>
            </a:r>
            <a:r>
              <a:rPr lang="en-US" dirty="0" smtClean="0"/>
              <a:t>OL)</a:t>
            </a:r>
            <a:endParaRPr lang="en-US" dirty="0"/>
          </a:p>
        </p:txBody>
      </p:sp>
      <p:sp>
        <p:nvSpPr>
          <p:cNvPr id="4" name="Date Placeholder 3"/>
          <p:cNvSpPr txBox="1">
            <a:spLocks noGrp="1"/>
          </p:cNvSpPr>
          <p:nvPr/>
        </p:nvSpPr>
        <p:spPr bwMode="auto">
          <a:xfrm>
            <a:off x="304800" y="6629400"/>
            <a:ext cx="1371600" cy="228600"/>
          </a:xfrm>
          <a:prstGeom prst="rect">
            <a:avLst/>
          </a:prstGeom>
          <a:noFill/>
          <a:ln>
            <a:miter lim="800000"/>
            <a:headEnd/>
            <a:tailEnd/>
          </a:ln>
        </p:spPr>
        <p:txBody>
          <a:bodyPr anchor="b"/>
          <a:lstStyle/>
          <a:p>
            <a:pPr>
              <a:defRPr/>
            </a:pPr>
            <a:endParaRPr lang="en-US" sz="1200" b="1" dirty="0">
              <a:solidFill>
                <a:schemeClr val="bg1"/>
              </a:solidFill>
              <a:latin typeface="+mn-lt"/>
            </a:endParaRPr>
          </a:p>
        </p:txBody>
      </p:sp>
      <p:sp>
        <p:nvSpPr>
          <p:cNvPr id="5" name="Footer Placeholder 4"/>
          <p:cNvSpPr txBox="1">
            <a:spLocks noGrp="1"/>
          </p:cNvSpPr>
          <p:nvPr/>
        </p:nvSpPr>
        <p:spPr bwMode="auto">
          <a:xfrm>
            <a:off x="8229600" y="6629400"/>
            <a:ext cx="457200" cy="228600"/>
          </a:xfrm>
          <a:prstGeom prst="rect">
            <a:avLst/>
          </a:prstGeom>
          <a:noFill/>
          <a:ln>
            <a:miter lim="800000"/>
            <a:headEnd/>
            <a:tailEnd/>
          </a:ln>
        </p:spPr>
        <p:txBody>
          <a:bodyPr anchor="b"/>
          <a:lstStyle/>
          <a:p>
            <a:pPr algn="ctr">
              <a:defRPr/>
            </a:pPr>
            <a:endParaRPr lang="en-US" sz="1200" b="1" dirty="0">
              <a:solidFill>
                <a:schemeClr val="bg1"/>
              </a:solidFill>
              <a:latin typeface="+mn-lt"/>
            </a:endParaRPr>
          </a:p>
        </p:txBody>
      </p:sp>
      <p:sp>
        <p:nvSpPr>
          <p:cNvPr id="13" name="Rectangle 12"/>
          <p:cNvSpPr/>
          <p:nvPr/>
        </p:nvSpPr>
        <p:spPr bwMode="auto">
          <a:xfrm>
            <a:off x="2819400" y="1219200"/>
            <a:ext cx="3810000" cy="457200"/>
          </a:xfrm>
          <a:prstGeom prst="rect">
            <a:avLst/>
          </a:prstGeom>
          <a:solidFill>
            <a:srgbClr val="00B05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a:cs typeface="Arial"/>
              </a:rPr>
              <a:t>HDF5 Application</a:t>
            </a:r>
          </a:p>
        </p:txBody>
      </p:sp>
      <p:sp>
        <p:nvSpPr>
          <p:cNvPr id="16" name="Rectangle 15"/>
          <p:cNvSpPr/>
          <p:nvPr/>
        </p:nvSpPr>
        <p:spPr bwMode="auto">
          <a:xfrm>
            <a:off x="2133600" y="2057400"/>
            <a:ext cx="5334000" cy="457200"/>
          </a:xfrm>
          <a:prstGeom prst="rect">
            <a:avLst/>
          </a:prstGeom>
          <a:solidFill>
            <a:srgbClr val="00B05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a:cs typeface="Arial"/>
              </a:rPr>
              <a:t>HDF5 API</a:t>
            </a:r>
          </a:p>
        </p:txBody>
      </p:sp>
      <p:sp>
        <p:nvSpPr>
          <p:cNvPr id="15" name="Oval 14"/>
          <p:cNvSpPr/>
          <p:nvPr/>
        </p:nvSpPr>
        <p:spPr bwMode="auto">
          <a:xfrm>
            <a:off x="2057400" y="2895600"/>
            <a:ext cx="5410200" cy="533400"/>
          </a:xfrm>
          <a:prstGeom prst="ellipse">
            <a:avLst/>
          </a:prstGeom>
          <a:solidFill>
            <a:srgbClr val="008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a:cs typeface="Arial"/>
              </a:rPr>
              <a:t>VOL</a:t>
            </a:r>
          </a:p>
        </p:txBody>
      </p:sp>
      <p:sp>
        <p:nvSpPr>
          <p:cNvPr id="18" name="Rectangle 17"/>
          <p:cNvSpPr/>
          <p:nvPr/>
        </p:nvSpPr>
        <p:spPr bwMode="auto">
          <a:xfrm>
            <a:off x="76200" y="3810000"/>
            <a:ext cx="9067800" cy="762000"/>
          </a:xfrm>
          <a:prstGeom prst="rect">
            <a:avLst/>
          </a:prstGeom>
          <a:solidFill>
            <a:schemeClr val="accent5">
              <a:lumMod val="50000"/>
            </a:schemeClr>
          </a:solidFill>
          <a:ln w="9525" cap="flat" cmpd="sng" algn="ctr">
            <a:solidFill>
              <a:schemeClr val="accent1">
                <a:lumMod val="20000"/>
                <a:lumOff val="8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9" name="TextBox 18"/>
          <p:cNvSpPr txBox="1"/>
          <p:nvPr/>
        </p:nvSpPr>
        <p:spPr>
          <a:xfrm>
            <a:off x="7086600" y="3352800"/>
            <a:ext cx="2031776" cy="461665"/>
          </a:xfrm>
          <a:prstGeom prst="rect">
            <a:avLst/>
          </a:prstGeom>
          <a:noFill/>
        </p:spPr>
        <p:txBody>
          <a:bodyPr wrap="none" rtlCol="0">
            <a:spAutoFit/>
          </a:bodyPr>
          <a:lstStyle/>
          <a:p>
            <a:r>
              <a:rPr lang="en-US" b="1" dirty="0" smtClean="0">
                <a:solidFill>
                  <a:srgbClr val="000090"/>
                </a:solidFill>
                <a:latin typeface="Arial"/>
                <a:cs typeface="Arial"/>
              </a:rPr>
              <a:t>Plugin Layer</a:t>
            </a:r>
            <a:endParaRPr lang="en-US" b="1" dirty="0">
              <a:solidFill>
                <a:srgbClr val="000090"/>
              </a:solidFill>
              <a:latin typeface="Arial"/>
              <a:cs typeface="Arial"/>
            </a:endParaRPr>
          </a:p>
        </p:txBody>
      </p:sp>
      <p:sp>
        <p:nvSpPr>
          <p:cNvPr id="22" name="Rectangle 21"/>
          <p:cNvSpPr/>
          <p:nvPr/>
        </p:nvSpPr>
        <p:spPr bwMode="auto">
          <a:xfrm>
            <a:off x="304800" y="3962400"/>
            <a:ext cx="2133600" cy="457200"/>
          </a:xfrm>
          <a:prstGeom prst="rect">
            <a:avLst/>
          </a:prstGeom>
          <a:solidFill>
            <a:srgbClr val="00B05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err="1" smtClean="0">
                <a:solidFill>
                  <a:schemeClr val="bg1"/>
                </a:solidFill>
                <a:latin typeface="Arial"/>
                <a:cs typeface="Arial"/>
              </a:rPr>
              <a:t>NetCDF</a:t>
            </a:r>
            <a:endParaRPr kumimoji="0" lang="en-US" sz="2400" b="0" i="0" u="none" strike="noStrike" cap="none" normalizeH="0" baseline="0" dirty="0" smtClean="0">
              <a:ln>
                <a:noFill/>
              </a:ln>
              <a:solidFill>
                <a:schemeClr val="bg1"/>
              </a:solidFill>
              <a:effectLst/>
              <a:latin typeface="Arial"/>
              <a:cs typeface="Arial"/>
            </a:endParaRPr>
          </a:p>
        </p:txBody>
      </p:sp>
      <p:sp>
        <p:nvSpPr>
          <p:cNvPr id="23" name="Rectangle 22"/>
          <p:cNvSpPr/>
          <p:nvPr/>
        </p:nvSpPr>
        <p:spPr bwMode="auto">
          <a:xfrm>
            <a:off x="2743200" y="3962400"/>
            <a:ext cx="2133600" cy="457200"/>
          </a:xfrm>
          <a:prstGeom prst="rect">
            <a:avLst/>
          </a:prstGeom>
          <a:solidFill>
            <a:srgbClr val="00B050"/>
          </a:solidFill>
          <a:ln w="9525" cap="flat" cmpd="sng" algn="ctr">
            <a:solidFill>
              <a:schemeClr val="accent2">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solidFill>
                <a:latin typeface="Arial"/>
                <a:cs typeface="Arial"/>
              </a:rPr>
              <a:t>HDF5</a:t>
            </a:r>
            <a:r>
              <a:rPr lang="en-US" b="1" dirty="0" smtClean="0">
                <a:solidFill>
                  <a:schemeClr val="bg1"/>
                </a:solidFill>
                <a:latin typeface="Arial"/>
                <a:cs typeface="Arial"/>
              </a:rPr>
              <a:t> </a:t>
            </a:r>
            <a:r>
              <a:rPr lang="en-US" dirty="0" smtClean="0">
                <a:solidFill>
                  <a:schemeClr val="bg1"/>
                </a:solidFill>
                <a:latin typeface="Arial"/>
                <a:cs typeface="Arial"/>
              </a:rPr>
              <a:t>Library</a:t>
            </a:r>
            <a:endParaRPr kumimoji="0" lang="en-US" sz="2400" i="0" u="none" strike="noStrike" cap="none" normalizeH="0" baseline="0" dirty="0" smtClean="0">
              <a:ln>
                <a:noFill/>
              </a:ln>
              <a:solidFill>
                <a:schemeClr val="bg1"/>
              </a:solidFill>
              <a:effectLst/>
              <a:latin typeface="Arial"/>
              <a:cs typeface="Arial"/>
            </a:endParaRPr>
          </a:p>
        </p:txBody>
      </p:sp>
      <p:sp>
        <p:nvSpPr>
          <p:cNvPr id="24" name="Rectangle 23"/>
          <p:cNvSpPr/>
          <p:nvPr/>
        </p:nvSpPr>
        <p:spPr bwMode="auto">
          <a:xfrm>
            <a:off x="5334000" y="3962400"/>
            <a:ext cx="1676400" cy="457200"/>
          </a:xfrm>
          <a:prstGeom prst="rect">
            <a:avLst/>
          </a:prstGeom>
          <a:solidFill>
            <a:srgbClr val="00B05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solidFill>
                <a:latin typeface="Arial"/>
                <a:cs typeface="Arial"/>
              </a:rPr>
              <a:t>FS</a:t>
            </a:r>
            <a:endParaRPr kumimoji="0" lang="en-US" sz="2400" b="0" i="0" u="none" strike="noStrike" cap="none" normalizeH="0" baseline="0" dirty="0" smtClean="0">
              <a:ln>
                <a:noFill/>
              </a:ln>
              <a:solidFill>
                <a:schemeClr val="bg1"/>
              </a:solidFill>
              <a:effectLst/>
              <a:latin typeface="Arial"/>
              <a:cs typeface="Arial"/>
            </a:endParaRPr>
          </a:p>
        </p:txBody>
      </p:sp>
      <p:sp>
        <p:nvSpPr>
          <p:cNvPr id="25" name="Rectangle 24"/>
          <p:cNvSpPr/>
          <p:nvPr/>
        </p:nvSpPr>
        <p:spPr bwMode="auto">
          <a:xfrm>
            <a:off x="7239000" y="3962400"/>
            <a:ext cx="1600200" cy="457200"/>
          </a:xfrm>
          <a:prstGeom prst="rect">
            <a:avLst/>
          </a:prstGeom>
          <a:solidFill>
            <a:srgbClr val="00B050"/>
          </a:solidFill>
          <a:ln w="9525" cap="flat" cmpd="sng" algn="ctr">
            <a:solidFill>
              <a:srgbClr val="9CC3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solidFill>
                <a:latin typeface="Arial"/>
                <a:cs typeface="Arial"/>
              </a:rPr>
              <a:t>Cloud</a:t>
            </a:r>
            <a:endParaRPr kumimoji="0" lang="en-US" sz="2400" b="0" i="0" u="none" strike="noStrike" cap="none" normalizeH="0" baseline="0" dirty="0" smtClean="0">
              <a:ln>
                <a:noFill/>
              </a:ln>
              <a:solidFill>
                <a:schemeClr val="bg1"/>
              </a:solidFill>
              <a:effectLst/>
              <a:latin typeface="Arial"/>
              <a:cs typeface="Arial"/>
            </a:endParaRPr>
          </a:p>
        </p:txBody>
      </p:sp>
      <p:pic>
        <p:nvPicPr>
          <p:cNvPr id="26" name="Picture 25"/>
          <p:cNvPicPr>
            <a:picLocks noChangeAspect="1"/>
          </p:cNvPicPr>
          <p:nvPr/>
        </p:nvPicPr>
        <p:blipFill>
          <a:blip r:embed="rId3"/>
          <a:stretch>
            <a:fillRect/>
          </a:stretch>
        </p:blipFill>
        <p:spPr>
          <a:xfrm>
            <a:off x="7632700" y="4813300"/>
            <a:ext cx="1206500" cy="1206500"/>
          </a:xfrm>
          <a:prstGeom prst="rect">
            <a:avLst/>
          </a:prstGeom>
        </p:spPr>
      </p:pic>
      <p:pic>
        <p:nvPicPr>
          <p:cNvPr id="27" name="Picture 26"/>
          <p:cNvPicPr>
            <a:picLocks noChangeAspect="1"/>
          </p:cNvPicPr>
          <p:nvPr/>
        </p:nvPicPr>
        <p:blipFill>
          <a:blip r:embed="rId4"/>
          <a:stretch>
            <a:fillRect/>
          </a:stretch>
        </p:blipFill>
        <p:spPr>
          <a:xfrm>
            <a:off x="5562600" y="4775200"/>
            <a:ext cx="1447800" cy="1447800"/>
          </a:xfrm>
          <a:prstGeom prst="rect">
            <a:avLst/>
          </a:prstGeom>
        </p:spPr>
      </p:pic>
      <p:pic>
        <p:nvPicPr>
          <p:cNvPr id="30" name="Picture 29" descr="HDF5.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0" y="4705158"/>
            <a:ext cx="1549400" cy="1411228"/>
          </a:xfrm>
          <a:prstGeom prst="rect">
            <a:avLst/>
          </a:prstGeom>
        </p:spPr>
      </p:pic>
      <p:sp>
        <p:nvSpPr>
          <p:cNvPr id="31" name="Rectangle 30"/>
          <p:cNvSpPr/>
          <p:nvPr/>
        </p:nvSpPr>
        <p:spPr>
          <a:xfrm>
            <a:off x="0" y="4876801"/>
            <a:ext cx="2895600" cy="1184940"/>
          </a:xfrm>
          <a:prstGeom prst="rect">
            <a:avLst/>
          </a:prstGeom>
          <a:ln>
            <a:solidFill>
              <a:schemeClr val="tx1"/>
            </a:solidFill>
          </a:ln>
        </p:spPr>
        <p:txBody>
          <a:bodyPr wrap="square">
            <a:spAutoFit/>
          </a:bodyPr>
          <a:lstStyle/>
          <a:p>
            <a:r>
              <a:rPr lang="en-US" sz="500" dirty="0">
                <a:latin typeface="Consolas"/>
                <a:cs typeface="Consolas"/>
              </a:rPr>
              <a:t>dimensions:</a:t>
            </a:r>
          </a:p>
          <a:p>
            <a:r>
              <a:rPr lang="en-US" sz="500" dirty="0" smtClean="0">
                <a:latin typeface="Consolas"/>
                <a:cs typeface="Consolas"/>
              </a:rPr>
              <a:t>	</a:t>
            </a:r>
            <a:r>
              <a:rPr lang="en-US" sz="500" dirty="0" err="1" smtClean="0">
                <a:latin typeface="Consolas"/>
                <a:cs typeface="Consolas"/>
              </a:rPr>
              <a:t>lon</a:t>
            </a:r>
            <a:r>
              <a:rPr lang="en-US" sz="500" dirty="0" smtClean="0">
                <a:latin typeface="Consolas"/>
                <a:cs typeface="Consolas"/>
              </a:rPr>
              <a:t> </a:t>
            </a:r>
            <a:r>
              <a:rPr lang="en-US" sz="500" dirty="0">
                <a:latin typeface="Consolas"/>
                <a:cs typeface="Consolas"/>
              </a:rPr>
              <a:t>= 2 ;</a:t>
            </a:r>
          </a:p>
          <a:p>
            <a:r>
              <a:rPr lang="en-US" sz="500" dirty="0">
                <a:latin typeface="Consolas"/>
                <a:cs typeface="Consolas"/>
              </a:rPr>
              <a:t>	</a:t>
            </a:r>
            <a:r>
              <a:rPr lang="en-US" sz="500" dirty="0" err="1">
                <a:latin typeface="Consolas"/>
                <a:cs typeface="Consolas"/>
              </a:rPr>
              <a:t>lat</a:t>
            </a:r>
            <a:r>
              <a:rPr lang="en-US" sz="500" dirty="0">
                <a:latin typeface="Consolas"/>
                <a:cs typeface="Consolas"/>
              </a:rPr>
              <a:t> = 2 ;</a:t>
            </a:r>
          </a:p>
          <a:p>
            <a:r>
              <a:rPr lang="en-US" sz="500" dirty="0">
                <a:latin typeface="Consolas"/>
                <a:cs typeface="Consolas"/>
              </a:rPr>
              <a:t>	</a:t>
            </a:r>
            <a:r>
              <a:rPr lang="en-US" sz="500" dirty="0" err="1">
                <a:latin typeface="Consolas"/>
                <a:cs typeface="Consolas"/>
              </a:rPr>
              <a:t>ref_time</a:t>
            </a:r>
            <a:r>
              <a:rPr lang="en-US" sz="500" dirty="0">
                <a:latin typeface="Consolas"/>
                <a:cs typeface="Consolas"/>
              </a:rPr>
              <a:t> = UNLIMITED ; // (48 currently)</a:t>
            </a:r>
          </a:p>
          <a:p>
            <a:endParaRPr lang="en-US" sz="500" dirty="0">
              <a:latin typeface="Consolas"/>
              <a:cs typeface="Consolas"/>
            </a:endParaRPr>
          </a:p>
          <a:p>
            <a:r>
              <a:rPr lang="en-US" sz="500" dirty="0">
                <a:latin typeface="Consolas"/>
                <a:cs typeface="Consolas"/>
              </a:rPr>
              <a:t>variables:</a:t>
            </a:r>
          </a:p>
          <a:p>
            <a:r>
              <a:rPr lang="en-US" sz="500" dirty="0">
                <a:latin typeface="Consolas"/>
                <a:cs typeface="Consolas"/>
              </a:rPr>
              <a:t>	float </a:t>
            </a:r>
            <a:r>
              <a:rPr lang="en-US" sz="500" dirty="0" err="1">
                <a:latin typeface="Consolas"/>
                <a:cs typeface="Consolas"/>
              </a:rPr>
              <a:t>lon</a:t>
            </a:r>
            <a:r>
              <a:rPr lang="en-US" sz="500" dirty="0">
                <a:latin typeface="Consolas"/>
                <a:cs typeface="Consolas"/>
              </a:rPr>
              <a:t>(</a:t>
            </a:r>
            <a:r>
              <a:rPr lang="en-US" sz="500" dirty="0" err="1">
                <a:latin typeface="Consolas"/>
                <a:cs typeface="Consolas"/>
              </a:rPr>
              <a:t>lon</a:t>
            </a:r>
            <a:r>
              <a:rPr lang="en-US" sz="500" dirty="0">
                <a:latin typeface="Consolas"/>
                <a:cs typeface="Consolas"/>
              </a:rPr>
              <a:t>) ;</a:t>
            </a:r>
          </a:p>
          <a:p>
            <a:r>
              <a:rPr lang="en-US" sz="500" dirty="0">
                <a:latin typeface="Consolas"/>
                <a:cs typeface="Consolas"/>
              </a:rPr>
              <a:t>		</a:t>
            </a:r>
            <a:r>
              <a:rPr lang="en-US" sz="500" dirty="0" err="1">
                <a:latin typeface="Consolas"/>
                <a:cs typeface="Consolas"/>
              </a:rPr>
              <a:t>lon:long_name</a:t>
            </a:r>
            <a:r>
              <a:rPr lang="en-US" sz="500" dirty="0">
                <a:latin typeface="Consolas"/>
                <a:cs typeface="Consolas"/>
              </a:rPr>
              <a:t> = "longitude" ;</a:t>
            </a:r>
          </a:p>
          <a:p>
            <a:r>
              <a:rPr lang="en-US" sz="500" dirty="0">
                <a:latin typeface="Consolas"/>
                <a:cs typeface="Consolas"/>
              </a:rPr>
              <a:t>		</a:t>
            </a:r>
            <a:r>
              <a:rPr lang="en-US" sz="500" dirty="0" err="1">
                <a:latin typeface="Consolas"/>
                <a:cs typeface="Consolas"/>
              </a:rPr>
              <a:t>lon:FORTRAN_format</a:t>
            </a:r>
            <a:r>
              <a:rPr lang="en-US" sz="500" dirty="0">
                <a:latin typeface="Consolas"/>
                <a:cs typeface="Consolas"/>
              </a:rPr>
              <a:t> = "f6.1" ;</a:t>
            </a:r>
          </a:p>
          <a:p>
            <a:r>
              <a:rPr lang="en-US" sz="500" dirty="0">
                <a:latin typeface="Consolas"/>
                <a:cs typeface="Consolas"/>
              </a:rPr>
              <a:t>		</a:t>
            </a:r>
            <a:r>
              <a:rPr lang="en-US" sz="500" dirty="0" err="1">
                <a:latin typeface="Consolas"/>
                <a:cs typeface="Consolas"/>
              </a:rPr>
              <a:t>lon:units</a:t>
            </a:r>
            <a:r>
              <a:rPr lang="en-US" sz="500" dirty="0">
                <a:latin typeface="Consolas"/>
                <a:cs typeface="Consolas"/>
              </a:rPr>
              <a:t> = "</a:t>
            </a:r>
            <a:r>
              <a:rPr lang="en-US" sz="500" dirty="0" err="1">
                <a:latin typeface="Consolas"/>
                <a:cs typeface="Consolas"/>
              </a:rPr>
              <a:t>degrees_east</a:t>
            </a:r>
            <a:r>
              <a:rPr lang="en-US" sz="500" dirty="0">
                <a:latin typeface="Consolas"/>
                <a:cs typeface="Consolas"/>
              </a:rPr>
              <a:t>" ;</a:t>
            </a:r>
          </a:p>
          <a:p>
            <a:r>
              <a:rPr lang="en-US" sz="500" dirty="0">
                <a:latin typeface="Consolas"/>
                <a:cs typeface="Consolas"/>
              </a:rPr>
              <a:t>	float </a:t>
            </a:r>
            <a:r>
              <a:rPr lang="en-US" sz="500" dirty="0" err="1">
                <a:latin typeface="Consolas"/>
                <a:cs typeface="Consolas"/>
              </a:rPr>
              <a:t>lat</a:t>
            </a:r>
            <a:r>
              <a:rPr lang="en-US" sz="500" dirty="0">
                <a:latin typeface="Consolas"/>
                <a:cs typeface="Consolas"/>
              </a:rPr>
              <a:t>(</a:t>
            </a:r>
            <a:r>
              <a:rPr lang="en-US" sz="500" dirty="0" err="1">
                <a:latin typeface="Consolas"/>
                <a:cs typeface="Consolas"/>
              </a:rPr>
              <a:t>lat</a:t>
            </a:r>
            <a:r>
              <a:rPr lang="en-US" sz="500" dirty="0">
                <a:latin typeface="Consolas"/>
                <a:cs typeface="Consolas"/>
              </a:rPr>
              <a:t>) ;</a:t>
            </a:r>
          </a:p>
          <a:p>
            <a:r>
              <a:rPr lang="en-US" sz="500" dirty="0">
                <a:latin typeface="Consolas"/>
                <a:cs typeface="Consolas"/>
              </a:rPr>
              <a:t>		</a:t>
            </a:r>
            <a:r>
              <a:rPr lang="en-US" sz="500" dirty="0" err="1">
                <a:latin typeface="Consolas"/>
                <a:cs typeface="Consolas"/>
              </a:rPr>
              <a:t>lat:long_name</a:t>
            </a:r>
            <a:r>
              <a:rPr lang="en-US" sz="500" dirty="0">
                <a:latin typeface="Consolas"/>
                <a:cs typeface="Consolas"/>
              </a:rPr>
              <a:t> = "latitude" ;</a:t>
            </a:r>
          </a:p>
          <a:p>
            <a:r>
              <a:rPr lang="en-US" sz="500" dirty="0">
                <a:latin typeface="Consolas"/>
                <a:cs typeface="Consolas"/>
              </a:rPr>
              <a:t>		</a:t>
            </a:r>
            <a:r>
              <a:rPr lang="en-US" sz="500" dirty="0" err="1">
                <a:latin typeface="Consolas"/>
                <a:cs typeface="Consolas"/>
              </a:rPr>
              <a:t>lat:FORTRAN_format</a:t>
            </a:r>
            <a:r>
              <a:rPr lang="en-US" sz="500" dirty="0">
                <a:latin typeface="Consolas"/>
                <a:cs typeface="Consolas"/>
              </a:rPr>
              <a:t> = "f</a:t>
            </a:r>
            <a:r>
              <a:rPr lang="en-US" sz="500" dirty="0">
                <a:latin typeface="+mn-lt"/>
              </a:rPr>
              <a:t>6.1" ;</a:t>
            </a:r>
          </a:p>
          <a:p>
            <a:r>
              <a:rPr lang="en-US" sz="500" dirty="0">
                <a:latin typeface="+mn-lt"/>
              </a:rPr>
              <a:t>		</a:t>
            </a:r>
            <a:r>
              <a:rPr lang="en-US" sz="500" dirty="0" err="1">
                <a:latin typeface="+mn-lt"/>
              </a:rPr>
              <a:t>lat:units</a:t>
            </a:r>
            <a:r>
              <a:rPr lang="en-US" sz="500" dirty="0">
                <a:latin typeface="+mn-lt"/>
              </a:rPr>
              <a:t> = "</a:t>
            </a:r>
            <a:r>
              <a:rPr lang="en-US" sz="500" dirty="0" err="1">
                <a:latin typeface="+mn-lt"/>
              </a:rPr>
              <a:t>degrees_north</a:t>
            </a:r>
            <a:r>
              <a:rPr lang="en-US" sz="500" dirty="0">
                <a:latin typeface="+mn-lt"/>
              </a:rPr>
              <a:t>" </a:t>
            </a:r>
            <a:r>
              <a:rPr lang="en-US" sz="600" dirty="0"/>
              <a:t>;</a:t>
            </a:r>
          </a:p>
        </p:txBody>
      </p:sp>
      <p:sp>
        <p:nvSpPr>
          <p:cNvPr id="480256" name="TextBox 480255"/>
          <p:cNvSpPr txBox="1"/>
          <p:nvPr/>
        </p:nvSpPr>
        <p:spPr>
          <a:xfrm>
            <a:off x="3420533" y="6324600"/>
            <a:ext cx="825992" cy="276999"/>
          </a:xfrm>
          <a:prstGeom prst="rect">
            <a:avLst/>
          </a:prstGeom>
          <a:noFill/>
        </p:spPr>
        <p:txBody>
          <a:bodyPr wrap="none" rtlCol="0">
            <a:spAutoFit/>
          </a:bodyPr>
          <a:lstStyle/>
          <a:p>
            <a:r>
              <a:rPr lang="en-US" sz="1200" dirty="0" smtClean="0">
                <a:latin typeface="Arial"/>
                <a:cs typeface="Arial"/>
              </a:rPr>
              <a:t>HDF5 file</a:t>
            </a:r>
            <a:endParaRPr lang="en-US" sz="1200" dirty="0">
              <a:latin typeface="Arial"/>
              <a:cs typeface="Arial"/>
            </a:endParaRPr>
          </a:p>
        </p:txBody>
      </p:sp>
      <p:sp>
        <p:nvSpPr>
          <p:cNvPr id="34" name="TextBox 33"/>
          <p:cNvSpPr txBox="1"/>
          <p:nvPr/>
        </p:nvSpPr>
        <p:spPr>
          <a:xfrm>
            <a:off x="609600" y="6324600"/>
            <a:ext cx="954333" cy="276999"/>
          </a:xfrm>
          <a:prstGeom prst="rect">
            <a:avLst/>
          </a:prstGeom>
          <a:noFill/>
        </p:spPr>
        <p:txBody>
          <a:bodyPr wrap="none" rtlCol="0">
            <a:spAutoFit/>
          </a:bodyPr>
          <a:lstStyle/>
          <a:p>
            <a:r>
              <a:rPr lang="en-US" sz="1200" dirty="0" err="1" smtClean="0">
                <a:latin typeface="Arial"/>
                <a:cs typeface="Arial"/>
              </a:rPr>
              <a:t>netCDF</a:t>
            </a:r>
            <a:r>
              <a:rPr lang="en-US" sz="1200" dirty="0" smtClean="0">
                <a:latin typeface="Arial"/>
                <a:cs typeface="Arial"/>
              </a:rPr>
              <a:t> file</a:t>
            </a:r>
            <a:endParaRPr lang="en-US" sz="1200" dirty="0">
              <a:latin typeface="Arial"/>
              <a:cs typeface="Arial"/>
            </a:endParaRPr>
          </a:p>
        </p:txBody>
      </p:sp>
      <p:sp>
        <p:nvSpPr>
          <p:cNvPr id="35" name="TextBox 34"/>
          <p:cNvSpPr txBox="1"/>
          <p:nvPr/>
        </p:nvSpPr>
        <p:spPr>
          <a:xfrm>
            <a:off x="5334000" y="6324600"/>
            <a:ext cx="2032077" cy="276999"/>
          </a:xfrm>
          <a:prstGeom prst="rect">
            <a:avLst/>
          </a:prstGeom>
          <a:noFill/>
        </p:spPr>
        <p:txBody>
          <a:bodyPr wrap="none" rtlCol="0">
            <a:spAutoFit/>
          </a:bodyPr>
          <a:lstStyle/>
          <a:p>
            <a:r>
              <a:rPr lang="en-US" sz="1200" dirty="0" smtClean="0">
                <a:latin typeface="Arial"/>
                <a:cs typeface="Arial"/>
              </a:rPr>
              <a:t>Directories and files on  FS</a:t>
            </a:r>
            <a:endParaRPr lang="en-US" sz="1200" dirty="0">
              <a:latin typeface="Arial"/>
              <a:cs typeface="Arial"/>
            </a:endParaRPr>
          </a:p>
        </p:txBody>
      </p:sp>
      <p:sp>
        <p:nvSpPr>
          <p:cNvPr id="36" name="TextBox 35"/>
          <p:cNvSpPr txBox="1"/>
          <p:nvPr/>
        </p:nvSpPr>
        <p:spPr>
          <a:xfrm>
            <a:off x="7543800" y="6324600"/>
            <a:ext cx="1407882" cy="276999"/>
          </a:xfrm>
          <a:prstGeom prst="rect">
            <a:avLst/>
          </a:prstGeom>
          <a:noFill/>
        </p:spPr>
        <p:txBody>
          <a:bodyPr wrap="none" rtlCol="0">
            <a:spAutoFit/>
          </a:bodyPr>
          <a:lstStyle/>
          <a:p>
            <a:r>
              <a:rPr lang="en-US" sz="1200" dirty="0" smtClean="0">
                <a:latin typeface="Arial"/>
                <a:cs typeface="Arial"/>
              </a:rPr>
              <a:t>Objects in a cloud</a:t>
            </a:r>
            <a:endParaRPr lang="en-US" sz="1200" dirty="0">
              <a:latin typeface="Arial"/>
              <a:cs typeface="Arial"/>
            </a:endParaRPr>
          </a:p>
        </p:txBody>
      </p:sp>
      <p:cxnSp>
        <p:nvCxnSpPr>
          <p:cNvPr id="480258" name="Straight Arrow Connector 480257"/>
          <p:cNvCxnSpPr>
            <a:stCxn id="13" idx="2"/>
          </p:cNvCxnSpPr>
          <p:nvPr/>
        </p:nvCxnSpPr>
        <p:spPr bwMode="auto">
          <a:xfrm>
            <a:off x="4724400" y="1676400"/>
            <a:ext cx="0" cy="457200"/>
          </a:xfrm>
          <a:prstGeom prst="straightConnector1">
            <a:avLst/>
          </a:prstGeom>
          <a:solidFill>
            <a:schemeClr val="accent1"/>
          </a:solidFill>
          <a:ln w="9525" cap="flat" cmpd="sng" algn="ctr">
            <a:solidFill>
              <a:srgbClr val="3366FF"/>
            </a:solidFill>
            <a:prstDash val="solid"/>
            <a:round/>
            <a:headEnd type="none" w="med" len="med"/>
            <a:tailEnd type="arrow"/>
          </a:ln>
          <a:effectLst/>
        </p:spPr>
      </p:cxnSp>
      <p:cxnSp>
        <p:nvCxnSpPr>
          <p:cNvPr id="39" name="Straight Arrow Connector 38"/>
          <p:cNvCxnSpPr/>
          <p:nvPr/>
        </p:nvCxnSpPr>
        <p:spPr bwMode="auto">
          <a:xfrm>
            <a:off x="4724400" y="2514600"/>
            <a:ext cx="0" cy="457200"/>
          </a:xfrm>
          <a:prstGeom prst="straightConnector1">
            <a:avLst/>
          </a:prstGeom>
          <a:solidFill>
            <a:schemeClr val="accent1"/>
          </a:solidFill>
          <a:ln w="9525" cap="flat" cmpd="sng" algn="ctr">
            <a:solidFill>
              <a:srgbClr val="008000"/>
            </a:solidFill>
            <a:prstDash val="solid"/>
            <a:round/>
            <a:headEnd type="none" w="med" len="med"/>
            <a:tailEnd type="arrow"/>
          </a:ln>
          <a:effectLst/>
        </p:spPr>
      </p:cxnSp>
      <p:cxnSp>
        <p:nvCxnSpPr>
          <p:cNvPr id="480260" name="Straight Arrow Connector 480259"/>
          <p:cNvCxnSpPr/>
          <p:nvPr/>
        </p:nvCxnSpPr>
        <p:spPr bwMode="auto">
          <a:xfrm flipH="1">
            <a:off x="1502075" y="3429000"/>
            <a:ext cx="3314700" cy="5334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480262" name="Straight Arrow Connector 480261"/>
          <p:cNvCxnSpPr/>
          <p:nvPr/>
        </p:nvCxnSpPr>
        <p:spPr bwMode="auto">
          <a:xfrm flipH="1">
            <a:off x="4016675" y="3429000"/>
            <a:ext cx="800100" cy="5334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480267" name="Straight Arrow Connector 480266"/>
          <p:cNvCxnSpPr/>
          <p:nvPr/>
        </p:nvCxnSpPr>
        <p:spPr bwMode="auto">
          <a:xfrm>
            <a:off x="4816775" y="3429000"/>
            <a:ext cx="1485900" cy="5334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480269" name="Straight Arrow Connector 480268"/>
          <p:cNvCxnSpPr/>
          <p:nvPr/>
        </p:nvCxnSpPr>
        <p:spPr bwMode="auto">
          <a:xfrm>
            <a:off x="4816775" y="3429000"/>
            <a:ext cx="3314700" cy="5334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480278" name="Straight Arrow Connector 480277"/>
          <p:cNvCxnSpPr/>
          <p:nvPr/>
        </p:nvCxnSpPr>
        <p:spPr bwMode="auto">
          <a:xfrm>
            <a:off x="1425875" y="4419600"/>
            <a:ext cx="0" cy="4572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60" name="Straight Arrow Connector 59"/>
          <p:cNvCxnSpPr/>
          <p:nvPr/>
        </p:nvCxnSpPr>
        <p:spPr bwMode="auto">
          <a:xfrm>
            <a:off x="3940475" y="4419600"/>
            <a:ext cx="0" cy="4572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61" name="Straight Arrow Connector 60"/>
          <p:cNvCxnSpPr/>
          <p:nvPr/>
        </p:nvCxnSpPr>
        <p:spPr bwMode="auto">
          <a:xfrm>
            <a:off x="6248400" y="4343400"/>
            <a:ext cx="0" cy="4572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cxnSp>
        <p:nvCxnSpPr>
          <p:cNvPr id="62" name="Straight Arrow Connector 61"/>
          <p:cNvCxnSpPr/>
          <p:nvPr/>
        </p:nvCxnSpPr>
        <p:spPr bwMode="auto">
          <a:xfrm>
            <a:off x="8153400" y="4343400"/>
            <a:ext cx="0" cy="457200"/>
          </a:xfrm>
          <a:prstGeom prst="straightConnector1">
            <a:avLst/>
          </a:prstGeom>
          <a:solidFill>
            <a:schemeClr val="accent1"/>
          </a:solidFill>
          <a:ln w="22225" cap="flat" cmpd="sng" algn="ctr">
            <a:solidFill>
              <a:srgbClr val="008000"/>
            </a:solidFill>
            <a:prstDash val="solid"/>
            <a:round/>
            <a:headEnd type="none" w="med" len="med"/>
            <a:tailEnd type="arrow"/>
          </a:ln>
          <a:effectLst/>
        </p:spPr>
      </p:cxnSp>
    </p:spTree>
    <p:extLst>
      <p:ext uri="{BB962C8B-B14F-4D97-AF65-F5344CB8AC3E}">
        <p14:creationId xmlns:p14="http://schemas.microsoft.com/office/powerpoint/2010/main" val="244815604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chunk write</a:t>
            </a:r>
            <a:endParaRPr lang="en-US" dirty="0"/>
          </a:p>
        </p:txBody>
      </p:sp>
      <p:sp>
        <p:nvSpPr>
          <p:cNvPr id="3" name="Content Placeholder 2"/>
          <p:cNvSpPr>
            <a:spLocks noGrp="1"/>
          </p:cNvSpPr>
          <p:nvPr>
            <p:ph idx="1"/>
          </p:nvPr>
        </p:nvSpPr>
        <p:spPr/>
        <p:txBody>
          <a:bodyPr/>
          <a:lstStyle/>
          <a:p>
            <a:pPr lvl="0"/>
            <a:r>
              <a:rPr lang="en-US" dirty="0" smtClean="0"/>
              <a:t>When writing chunked data, bypass hyperslab selection, data conversion, and the filter pipeline.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438400"/>
            <a:ext cx="7993626" cy="3200400"/>
          </a:xfrm>
          <a:prstGeom prst="rect">
            <a:avLst/>
          </a:prstGeom>
        </p:spPr>
      </p:pic>
    </p:spTree>
    <p:extLst>
      <p:ext uri="{BB962C8B-B14F-4D97-AF65-F5344CB8AC3E}">
        <p14:creationId xmlns:p14="http://schemas.microsoft.com/office/powerpoint/2010/main" val="73086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Direct chunk write performance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43000"/>
            <a:ext cx="8175885" cy="5334000"/>
          </a:xfrm>
          <a:prstGeom prst="rect">
            <a:avLst/>
          </a:prstGeom>
        </p:spPr>
      </p:pic>
      <p:sp>
        <p:nvSpPr>
          <p:cNvPr id="7" name="Oval 6"/>
          <p:cNvSpPr/>
          <p:nvPr/>
        </p:nvSpPr>
        <p:spPr bwMode="auto">
          <a:xfrm>
            <a:off x="6934200" y="5029200"/>
            <a:ext cx="1066800" cy="1524000"/>
          </a:xfrm>
          <a:prstGeom prst="ellipse">
            <a:avLst/>
          </a:prstGeom>
          <a:noFill/>
          <a:ln w="762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615549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a:t>
            </a:r>
            <a:r>
              <a:rPr lang="en-US" baseline="0" dirty="0" smtClean="0"/>
              <a:t> recent features of note</a:t>
            </a:r>
            <a:endParaRPr lang="en-US" dirty="0"/>
          </a:p>
        </p:txBody>
      </p:sp>
      <p:sp>
        <p:nvSpPr>
          <p:cNvPr id="3" name="Content Placeholder 2"/>
          <p:cNvSpPr>
            <a:spLocks noGrp="1"/>
          </p:cNvSpPr>
          <p:nvPr>
            <p:ph idx="1"/>
          </p:nvPr>
        </p:nvSpPr>
        <p:spPr/>
        <p:txBody>
          <a:bodyPr/>
          <a:lstStyle/>
          <a:p>
            <a:pPr lvl="0"/>
            <a:r>
              <a:rPr lang="en-US" dirty="0" smtClean="0"/>
              <a:t>Fault tolerance through “journaling”</a:t>
            </a:r>
          </a:p>
          <a:p>
            <a:pPr lvl="1"/>
            <a:r>
              <a:rPr lang="en-US" dirty="0" smtClean="0"/>
              <a:t>Saving files when disaster strikes </a:t>
            </a:r>
          </a:p>
          <a:p>
            <a:pPr lvl="1"/>
            <a:r>
              <a:rPr lang="en-US" dirty="0" smtClean="0"/>
              <a:t>Journal metadata changes saved in a file</a:t>
            </a:r>
          </a:p>
          <a:p>
            <a:pPr lvl="1"/>
            <a:r>
              <a:rPr lang="en-US" dirty="0" smtClean="0"/>
              <a:t>H5recover tool to restore metadata in a file</a:t>
            </a:r>
          </a:p>
          <a:p>
            <a:pPr lvl="0"/>
            <a:endParaRPr lang="en-US" dirty="0" smtClean="0"/>
          </a:p>
          <a:p>
            <a:pPr lvl="0"/>
            <a:r>
              <a:rPr lang="en-US" dirty="0" smtClean="0"/>
              <a:t>Faster I/O with “metadata aggregation”</a:t>
            </a:r>
          </a:p>
          <a:p>
            <a:pPr lvl="1"/>
            <a:r>
              <a:rPr lang="en-US" dirty="0" smtClean="0"/>
              <a:t>Aggregate small pieces of HDF5 metadata</a:t>
            </a:r>
          </a:p>
          <a:p>
            <a:pPr lvl="1"/>
            <a:r>
              <a:rPr lang="en-US" dirty="0" smtClean="0"/>
              <a:t>Allocate metadata in page size blocks in a file, perform I/O in pages</a:t>
            </a:r>
          </a:p>
        </p:txBody>
      </p:sp>
    </p:spTree>
    <p:extLst>
      <p:ext uri="{BB962C8B-B14F-4D97-AF65-F5344CB8AC3E}">
        <p14:creationId xmlns:p14="http://schemas.microsoft.com/office/powerpoint/2010/main" val="3838336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Other recent features of note</a:t>
            </a:r>
            <a:endParaRPr lang="en-US" dirty="0"/>
          </a:p>
        </p:txBody>
      </p:sp>
      <p:sp>
        <p:nvSpPr>
          <p:cNvPr id="6" name="Content Placeholder 5"/>
          <p:cNvSpPr>
            <a:spLocks noGrp="1"/>
          </p:cNvSpPr>
          <p:nvPr>
            <p:ph idx="1"/>
          </p:nvPr>
        </p:nvSpPr>
        <p:spPr/>
        <p:txBody>
          <a:bodyPr>
            <a:normAutofit/>
          </a:bodyPr>
          <a:lstStyle/>
          <a:p>
            <a:pPr lvl="0"/>
            <a:r>
              <a:rPr lang="en-US" dirty="0" smtClean="0"/>
              <a:t>Dynamically </a:t>
            </a:r>
            <a:r>
              <a:rPr lang="en-US" dirty="0"/>
              <a:t>loadable </a:t>
            </a:r>
            <a:r>
              <a:rPr lang="en-US" dirty="0" smtClean="0"/>
              <a:t>filters</a:t>
            </a:r>
          </a:p>
          <a:p>
            <a:pPr lvl="0"/>
            <a:endParaRPr lang="en-US" dirty="0" smtClean="0"/>
          </a:p>
          <a:p>
            <a:pPr rtl="0" eaLnBrk="1" fontAlgn="base" hangingPunct="1"/>
            <a:r>
              <a:rPr lang="en-US" sz="3000" dirty="0" smtClean="0">
                <a:solidFill>
                  <a:srgbClr val="000000"/>
                </a:solidFill>
                <a:effectLst/>
                <a:latin typeface="+mn-lt"/>
                <a:ea typeface="Arial" charset="0"/>
                <a:cs typeface="Arial" pitchFamily="34" charset="0"/>
              </a:rPr>
              <a:t>Persistent File Free Space tracking/recovery </a:t>
            </a:r>
            <a:endParaRPr lang="en-US" sz="3000" dirty="0" smtClean="0">
              <a:effectLst/>
            </a:endParaRPr>
          </a:p>
          <a:p>
            <a:pPr rtl="0" eaLnBrk="1" fontAlgn="base" hangingPunct="1"/>
            <a:endParaRPr lang="en-US" sz="3000" dirty="0" smtClean="0">
              <a:solidFill>
                <a:srgbClr val="000000"/>
              </a:solidFill>
              <a:effectLst/>
              <a:latin typeface="+mn-lt"/>
              <a:ea typeface="Arial" charset="0"/>
              <a:cs typeface="Arial" pitchFamily="34" charset="0"/>
            </a:endParaRPr>
          </a:p>
          <a:p>
            <a:pPr rtl="0" eaLnBrk="1" fontAlgn="base" hangingPunct="1"/>
            <a:r>
              <a:rPr lang="en-US" sz="3000" dirty="0" smtClean="0">
                <a:solidFill>
                  <a:srgbClr val="000000"/>
                </a:solidFill>
                <a:effectLst/>
                <a:latin typeface="+mn-lt"/>
                <a:ea typeface="Arial" charset="0"/>
                <a:cs typeface="Arial" pitchFamily="34" charset="0"/>
              </a:rPr>
              <a:t>Asynchronous I/O</a:t>
            </a:r>
          </a:p>
          <a:p>
            <a:pPr lvl="1"/>
            <a:r>
              <a:rPr lang="en-US" sz="2800" dirty="0" smtClean="0">
                <a:solidFill>
                  <a:srgbClr val="000000"/>
                </a:solidFill>
                <a:effectLst/>
                <a:latin typeface="+mn-lt"/>
                <a:ea typeface="Arial" charset="0"/>
                <a:cs typeface="Arial" pitchFamily="34" charset="0"/>
              </a:rPr>
              <a:t>Allow application to proceed while the library performs I/O</a:t>
            </a:r>
          </a:p>
          <a:p>
            <a:endParaRPr lang="en-US" dirty="0" smtClean="0"/>
          </a:p>
          <a:p>
            <a:r>
              <a:rPr lang="en-US" dirty="0" smtClean="0"/>
              <a:t>h5repack </a:t>
            </a:r>
            <a:r>
              <a:rPr lang="en-US" dirty="0"/>
              <a:t>and h5diff - performance improvements</a:t>
            </a:r>
          </a:p>
          <a:p>
            <a:endParaRPr lang="en-US" sz="3000" dirty="0" smtClean="0">
              <a:solidFill>
                <a:srgbClr val="000000"/>
              </a:solidFill>
              <a:effectLst/>
              <a:latin typeface="+mn-lt"/>
              <a:ea typeface="Arial" charset="0"/>
              <a:cs typeface="Arial" pitchFamily="34" charset="0"/>
            </a:endParaRPr>
          </a:p>
        </p:txBody>
      </p:sp>
      <p:sp>
        <p:nvSpPr>
          <p:cNvPr id="4" name="Slide Number Placeholder 3"/>
          <p:cNvSpPr>
            <a:spLocks noGrp="1"/>
          </p:cNvSpPr>
          <p:nvPr>
            <p:ph type="sldNum" sz="quarter" idx="4294967295"/>
          </p:nvPr>
        </p:nvSpPr>
        <p:spPr>
          <a:xfrm>
            <a:off x="8382000" y="6748463"/>
            <a:ext cx="762000" cy="261937"/>
          </a:xfrm>
        </p:spPr>
        <p:txBody>
          <a:bodyPr/>
          <a:lstStyle/>
          <a:p>
            <a:pPr>
              <a:defRPr/>
            </a:pPr>
            <a:fld id="{28FADFF9-2F2D-4D20-86DB-AD3DC4206D9A}" type="slidenum">
              <a:rPr lang="en-US" smtClean="0"/>
              <a:pPr>
                <a:defRPr/>
              </a:pPr>
              <a:t>39</a:t>
            </a:fld>
            <a:endParaRPr lang="en-US"/>
          </a:p>
        </p:txBody>
      </p:sp>
    </p:spTree>
    <p:extLst>
      <p:ext uri="{BB962C8B-B14F-4D97-AF65-F5344CB8AC3E}">
        <p14:creationId xmlns:p14="http://schemas.microsoft.com/office/powerpoint/2010/main" val="2874435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HDF5 1.10 Roadmap</a:t>
            </a:r>
            <a:endParaRPr lang="en-US" dirty="0"/>
          </a:p>
        </p:txBody>
      </p:sp>
      <p:sp>
        <p:nvSpPr>
          <p:cNvPr id="5" name="Text Placeholder 4"/>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28FADFF9-2F2D-4D20-86DB-AD3DC4206D9A}" type="slidenum">
              <a:rPr lang="en-US" smtClean="0"/>
              <a:pPr>
                <a:defRPr/>
              </a:pPr>
              <a:t>40</a:t>
            </a:fld>
            <a:endParaRPr lang="en-US"/>
          </a:p>
        </p:txBody>
      </p:sp>
    </p:spTree>
    <p:extLst>
      <p:ext uri="{BB962C8B-B14F-4D97-AF65-F5344CB8AC3E}">
        <p14:creationId xmlns:p14="http://schemas.microsoft.com/office/powerpoint/2010/main" val="3718152433"/>
      </p:ext>
    </p:extLst>
  </p:cSld>
  <p:clrMapOvr>
    <a:masterClrMapping/>
  </p:clrMapOvr>
  <p:transition spd="med">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1.10.0-beta Release Roadmap</a:t>
            </a:r>
            <a:endParaRPr lang="en-US" dirty="0"/>
          </a:p>
        </p:txBody>
      </p:sp>
      <p:sp>
        <p:nvSpPr>
          <p:cNvPr id="3" name="Date Placeholder 2"/>
          <p:cNvSpPr>
            <a:spLocks noGrp="1"/>
          </p:cNvSpPr>
          <p:nvPr>
            <p:ph type="dt" sz="half" idx="10"/>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80093880-C6D3-D249-860F-0023F8BF2CC9}" type="slidenum">
              <a:rPr lang="en-US" smtClean="0"/>
              <a:pPr/>
              <a:t>41</a:t>
            </a:fld>
            <a:endParaRPr lang="en-US" dirty="0"/>
          </a:p>
        </p:txBody>
      </p:sp>
      <p:pic>
        <p:nvPicPr>
          <p:cNvPr id="6" name="Picture 5"/>
          <p:cNvPicPr>
            <a:picLocks noChangeAspect="1"/>
          </p:cNvPicPr>
          <p:nvPr/>
        </p:nvPicPr>
        <p:blipFill rotWithShape="1">
          <a:blip r:embed="rId2"/>
          <a:srcRect t="16503" b="-1"/>
          <a:stretch/>
        </p:blipFill>
        <p:spPr>
          <a:xfrm>
            <a:off x="0" y="1700330"/>
            <a:ext cx="9144000" cy="4297663"/>
          </a:xfrm>
          <a:prstGeom prst="rect">
            <a:avLst/>
          </a:prstGeom>
        </p:spPr>
      </p:pic>
    </p:spTree>
    <p:extLst>
      <p:ext uri="{BB962C8B-B14F-4D97-AF65-F5344CB8AC3E}">
        <p14:creationId xmlns:p14="http://schemas.microsoft.com/office/powerpoint/2010/main" val="3981235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 hero application</a:t>
            </a:r>
            <a:endParaRPr lang="en-US" dirty="0"/>
          </a:p>
        </p:txBody>
      </p:sp>
      <p:sp>
        <p:nvSpPr>
          <p:cNvPr id="7" name="Text Placeholder 6"/>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80093880-C6D3-D249-860F-0023F8BF2CC9}" type="slidenum">
              <a:rPr lang="en-US" smtClean="0"/>
              <a:pPr/>
              <a:t>42</a:t>
            </a:fld>
            <a:endParaRPr lang="en-US" dirty="0"/>
          </a:p>
        </p:txBody>
      </p:sp>
      <p:sp>
        <p:nvSpPr>
          <p:cNvPr id="3" name="Date Placeholder 2"/>
          <p:cNvSpPr>
            <a:spLocks noGrp="1"/>
          </p:cNvSpPr>
          <p:nvPr>
            <p:ph type="dt" sz="half" idx="4294967295"/>
          </p:nvPr>
        </p:nvSpPr>
        <p:spPr>
          <a:xfrm>
            <a:off x="0" y="6591300"/>
            <a:ext cx="1633538" cy="304800"/>
          </a:xfrm>
        </p:spPr>
        <p:txBody>
          <a:bodyPr/>
          <a:lstStyle/>
          <a:p>
            <a:pPr>
              <a:defRPr/>
            </a:pPr>
            <a:r>
              <a:rPr lang="en-US" smtClean="0"/>
              <a:t>July 8 – 11, 2014</a:t>
            </a:r>
            <a:endParaRPr lang="en-US" dirty="0"/>
          </a:p>
        </p:txBody>
      </p:sp>
    </p:spTree>
    <p:extLst>
      <p:ext uri="{BB962C8B-B14F-4D97-AF65-F5344CB8AC3E}">
        <p14:creationId xmlns:p14="http://schemas.microsoft.com/office/powerpoint/2010/main" val="2437276167"/>
      </p:ext>
    </p:extLst>
  </p:cSld>
  <p:clrMapOvr>
    <a:masterClrMapping/>
  </p:clrMapOvr>
  <p:transition spd="med">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LBNL trillion particle simulation</a:t>
            </a:r>
            <a:endParaRPr lang="en-US" dirty="0"/>
          </a:p>
        </p:txBody>
      </p:sp>
      <p:sp>
        <p:nvSpPr>
          <p:cNvPr id="2" name="Date Placeholder 1"/>
          <p:cNvSpPr>
            <a:spLocks noGrp="1"/>
          </p:cNvSpPr>
          <p:nvPr>
            <p:ph type="dt" sz="half" idx="10"/>
          </p:nvPr>
        </p:nvSpPr>
        <p:spPr/>
        <p:txBody>
          <a:bodyPr/>
          <a:lstStyle/>
          <a:p>
            <a:pPr>
              <a:defRPr/>
            </a:pPr>
            <a:r>
              <a:rPr lang="en-US"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43</a:t>
            </a:fld>
            <a:endParaRPr lang="en-US"/>
          </a:p>
        </p:txBody>
      </p:sp>
      <p:sp>
        <p:nvSpPr>
          <p:cNvPr id="4" name="TextBox 3"/>
          <p:cNvSpPr txBox="1"/>
          <p:nvPr/>
        </p:nvSpPr>
        <p:spPr>
          <a:xfrm>
            <a:off x="874713" y="5449669"/>
            <a:ext cx="8116887" cy="646331"/>
          </a:xfrm>
          <a:prstGeom prst="rect">
            <a:avLst/>
          </a:prstGeom>
          <a:noFill/>
        </p:spPr>
        <p:txBody>
          <a:bodyPr wrap="square" rtlCol="0">
            <a:spAutoFit/>
          </a:bodyPr>
          <a:lstStyle/>
          <a:p>
            <a:pPr fontAlgn="base">
              <a:spcBef>
                <a:spcPct val="0"/>
              </a:spcBef>
              <a:spcAft>
                <a:spcPct val="0"/>
              </a:spcAft>
            </a:pPr>
            <a:r>
              <a:rPr lang="en-US" sz="1800" dirty="0">
                <a:solidFill>
                  <a:srgbClr val="000000"/>
                </a:solidFill>
                <a:latin typeface="Arial" panose="020B0604020202020204" pitchFamily="34" charset="0"/>
                <a:cs typeface="Arial" panose="020B0604020202020204" pitchFamily="34" charset="0"/>
                <a:hlinkClick r:id="rId2"/>
              </a:rPr>
              <a:t>*http://www.sdav-scidac.org/highlights/data-management/28-highlights/data-management/55-scaling-trillion-particles.html</a:t>
            </a:r>
            <a:endParaRPr lang="en-US" sz="1800" dirty="0">
              <a:solidFill>
                <a:srgbClr val="000000"/>
              </a:solidFill>
              <a:latin typeface="Arial" panose="020B0604020202020204" pitchFamily="34" charset="0"/>
              <a:cs typeface="Arial" panose="020B0604020202020204" pitchFamily="34" charset="0"/>
            </a:endParaRPr>
          </a:p>
        </p:txBody>
      </p:sp>
      <p:sp>
        <p:nvSpPr>
          <p:cNvPr id="5" name="Text Placeholder 2"/>
          <p:cNvSpPr txBox="1">
            <a:spLocks/>
          </p:cNvSpPr>
          <p:nvPr/>
        </p:nvSpPr>
        <p:spPr bwMode="auto">
          <a:xfrm>
            <a:off x="152400" y="1524000"/>
            <a:ext cx="4419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Clr>
                <a:schemeClr val="tx1"/>
              </a:buClr>
              <a:buNone/>
              <a:defRPr sz="2800">
                <a:solidFill>
                  <a:srgbClr val="000000"/>
                </a:solidFill>
                <a:latin typeface="+mn-lt"/>
                <a:ea typeface="+mn-ea"/>
                <a:cs typeface="+mn-cs"/>
              </a:defRPr>
            </a:lvl1pPr>
            <a:lvl2pPr marL="457200" indent="0" algn="l" rtl="0" eaLnBrk="0" fontAlgn="base" hangingPunct="0">
              <a:spcBef>
                <a:spcPct val="20000"/>
              </a:spcBef>
              <a:spcAft>
                <a:spcPct val="0"/>
              </a:spcAft>
              <a:buClr>
                <a:schemeClr val="tx1"/>
              </a:buClr>
              <a:buNone/>
              <a:defRPr sz="1800">
                <a:solidFill>
                  <a:srgbClr val="000000"/>
                </a:solidFill>
                <a:latin typeface="+mn-lt"/>
                <a:cs typeface="+mn-cs"/>
              </a:defRPr>
            </a:lvl2pPr>
            <a:lvl3pPr marL="914400" indent="0" algn="l" rtl="0" eaLnBrk="0" fontAlgn="base" hangingPunct="0">
              <a:spcBef>
                <a:spcPct val="20000"/>
              </a:spcBef>
              <a:spcAft>
                <a:spcPct val="0"/>
              </a:spcAft>
              <a:buClr>
                <a:schemeClr val="tx1"/>
              </a:buClr>
              <a:buNone/>
              <a:defRPr sz="1600">
                <a:solidFill>
                  <a:srgbClr val="000000"/>
                </a:solidFill>
                <a:latin typeface="+mn-lt"/>
                <a:cs typeface="+mn-cs"/>
              </a:defRPr>
            </a:lvl3pPr>
            <a:lvl4pPr marL="1371600" indent="0" algn="l" rtl="0" eaLnBrk="0" fontAlgn="base" hangingPunct="0">
              <a:spcBef>
                <a:spcPct val="20000"/>
              </a:spcBef>
              <a:spcAft>
                <a:spcPct val="0"/>
              </a:spcAft>
              <a:buClr>
                <a:schemeClr val="tx1"/>
              </a:buClr>
              <a:buNone/>
              <a:defRPr sz="1400">
                <a:solidFill>
                  <a:srgbClr val="000000"/>
                </a:solidFill>
                <a:latin typeface="+mn-lt"/>
                <a:cs typeface="+mn-cs"/>
              </a:defRPr>
            </a:lvl4pPr>
            <a:lvl5pPr marL="1828800" indent="0" algn="l" rtl="0" eaLnBrk="0" fontAlgn="base" hangingPunct="0">
              <a:spcBef>
                <a:spcPct val="20000"/>
              </a:spcBef>
              <a:spcAft>
                <a:spcPct val="0"/>
              </a:spcAft>
              <a:buClr>
                <a:schemeClr val="tx1"/>
              </a:buClr>
              <a:buNone/>
              <a:defRPr sz="1400">
                <a:solidFill>
                  <a:srgbClr val="000000"/>
                </a:solidFill>
                <a:latin typeface="+mn-lt"/>
                <a:cs typeface="+mn-cs"/>
              </a:defRPr>
            </a:lvl5pPr>
            <a:lvl6pPr marL="2286000" indent="0" algn="l" rtl="0" fontAlgn="base">
              <a:spcBef>
                <a:spcPct val="20000"/>
              </a:spcBef>
              <a:spcAft>
                <a:spcPct val="0"/>
              </a:spcAft>
              <a:buClr>
                <a:schemeClr val="tx1"/>
              </a:buClr>
              <a:buNone/>
              <a:defRPr sz="1400">
                <a:solidFill>
                  <a:srgbClr val="000000"/>
                </a:solidFill>
                <a:latin typeface="+mn-lt"/>
                <a:cs typeface="+mn-cs"/>
              </a:defRPr>
            </a:lvl6pPr>
            <a:lvl7pPr marL="2743200" indent="0" algn="l" rtl="0" fontAlgn="base">
              <a:spcBef>
                <a:spcPct val="20000"/>
              </a:spcBef>
              <a:spcAft>
                <a:spcPct val="0"/>
              </a:spcAft>
              <a:buClr>
                <a:schemeClr val="tx1"/>
              </a:buClr>
              <a:buNone/>
              <a:defRPr sz="1400">
                <a:solidFill>
                  <a:srgbClr val="000000"/>
                </a:solidFill>
                <a:latin typeface="+mn-lt"/>
                <a:cs typeface="+mn-cs"/>
              </a:defRPr>
            </a:lvl7pPr>
            <a:lvl8pPr marL="3200400" indent="0" algn="l" rtl="0" fontAlgn="base">
              <a:spcBef>
                <a:spcPct val="20000"/>
              </a:spcBef>
              <a:spcAft>
                <a:spcPct val="0"/>
              </a:spcAft>
              <a:buClr>
                <a:schemeClr val="tx1"/>
              </a:buClr>
              <a:buNone/>
              <a:defRPr sz="1400">
                <a:solidFill>
                  <a:srgbClr val="000000"/>
                </a:solidFill>
                <a:latin typeface="+mn-lt"/>
                <a:cs typeface="+mn-cs"/>
              </a:defRPr>
            </a:lvl8pPr>
            <a:lvl9pPr marL="3657600" indent="0" algn="l" rtl="0" fontAlgn="base">
              <a:spcBef>
                <a:spcPct val="20000"/>
              </a:spcBef>
              <a:spcAft>
                <a:spcPct val="0"/>
              </a:spcAft>
              <a:buClr>
                <a:schemeClr val="tx1"/>
              </a:buClr>
              <a:buNone/>
              <a:defRPr sz="1400">
                <a:solidFill>
                  <a:srgbClr val="000000"/>
                </a:solidFill>
                <a:latin typeface="+mn-lt"/>
                <a:cs typeface="+mn-cs"/>
              </a:defRPr>
            </a:lvl9pPr>
          </a:lstStyle>
          <a:p>
            <a:pPr>
              <a:buClr>
                <a:srgbClr val="000000"/>
              </a:buClr>
            </a:pPr>
            <a:r>
              <a:rPr lang="en-US" sz="2400" kern="0" dirty="0">
                <a:ea typeface="ＭＳ Ｐゴシック" charset="-128"/>
                <a:cs typeface="ＭＳ Ｐゴシック" charset="-128"/>
              </a:rPr>
              <a:t>“This is the first time that our science collaborators have been able to examine the trillion particle dataset. </a:t>
            </a:r>
          </a:p>
          <a:p>
            <a:pPr>
              <a:buClr>
                <a:srgbClr val="000000"/>
              </a:buClr>
            </a:pPr>
            <a:r>
              <a:rPr lang="en-US" sz="2400" kern="0" dirty="0">
                <a:ea typeface="ＭＳ Ｐゴシック" charset="-128"/>
                <a:cs typeface="ＭＳ Ｐゴシック" charset="-128"/>
              </a:rPr>
              <a:t>They had largely ignored the particle data, or looked at a coarse grained version earlier”*</a:t>
            </a:r>
          </a:p>
        </p:txBody>
      </p:sp>
      <p:pic>
        <p:nvPicPr>
          <p:cNvPr id="6" name="Picture 5"/>
          <p:cNvPicPr>
            <a:picLocks noChangeAspect="1"/>
          </p:cNvPicPr>
          <p:nvPr/>
        </p:nvPicPr>
        <p:blipFill>
          <a:blip r:embed="rId3"/>
          <a:stretch>
            <a:fillRect/>
          </a:stretch>
        </p:blipFill>
        <p:spPr>
          <a:xfrm>
            <a:off x="4930643" y="2217861"/>
            <a:ext cx="3646620" cy="2467070"/>
          </a:xfrm>
          <a:prstGeom prst="rect">
            <a:avLst/>
          </a:prstGeom>
        </p:spPr>
      </p:pic>
    </p:spTree>
    <p:extLst>
      <p:ext uri="{BB962C8B-B14F-4D97-AF65-F5344CB8AC3E}">
        <p14:creationId xmlns:p14="http://schemas.microsoft.com/office/powerpoint/2010/main" val="1940612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Challenges in trillion particle simulation</a:t>
            </a:r>
            <a:endParaRPr lang="en-US" dirty="0"/>
          </a:p>
        </p:txBody>
      </p:sp>
      <p:sp>
        <p:nvSpPr>
          <p:cNvPr id="5" name="Content Placeholder 4"/>
          <p:cNvSpPr>
            <a:spLocks noGrp="1"/>
          </p:cNvSpPr>
          <p:nvPr>
            <p:ph idx="1"/>
          </p:nvPr>
        </p:nvSpPr>
        <p:spPr/>
        <p:txBody>
          <a:bodyPr/>
          <a:lstStyle/>
          <a:p>
            <a:r>
              <a:rPr lang="en-US" b="1" dirty="0" smtClean="0"/>
              <a:t>Problem: Support I/O and analysis needs for state-of-the-art plasma physics code</a:t>
            </a:r>
          </a:p>
          <a:p>
            <a:r>
              <a:rPr lang="en-US" dirty="0" smtClean="0"/>
              <a:t>120,000 core machine (Hopper at LBNL)</a:t>
            </a:r>
          </a:p>
          <a:p>
            <a:r>
              <a:rPr lang="en-US" dirty="0" smtClean="0"/>
              <a:t>350 TB dataset</a:t>
            </a:r>
          </a:p>
          <a:p>
            <a:r>
              <a:rPr lang="en-US" dirty="0" smtClean="0"/>
              <a:t>Scalable writing &amp; analyzing</a:t>
            </a:r>
          </a:p>
          <a:p>
            <a:pPr lvl="1"/>
            <a:r>
              <a:rPr lang="en-US" dirty="0" smtClean="0"/>
              <a:t>~40TB files</a:t>
            </a:r>
          </a:p>
          <a:p>
            <a:pPr lvl="1"/>
            <a:r>
              <a:rPr lang="en-US" dirty="0" smtClean="0"/>
              <a:t>35GB/s peak I/O; 23GB/s sustained</a:t>
            </a:r>
          </a:p>
          <a:p>
            <a:pPr lvl="1"/>
            <a:r>
              <a:rPr lang="en-US" dirty="0" smtClean="0"/>
              <a:t>Novel indexing (Fastbit) for fast querying</a:t>
            </a:r>
          </a:p>
          <a:p>
            <a:pPr lvl="1"/>
            <a:r>
              <a:rPr lang="en-US" dirty="0" smtClean="0"/>
              <a:t>Index dataset in 10 minutes; query in 3 seconds </a:t>
            </a:r>
            <a:endParaRPr lang="en-US" dirty="0"/>
          </a:p>
        </p:txBody>
      </p:sp>
      <p:sp>
        <p:nvSpPr>
          <p:cNvPr id="2" name="Date Placeholder 1"/>
          <p:cNvSpPr>
            <a:spLocks noGrp="1"/>
          </p:cNvSpPr>
          <p:nvPr>
            <p:ph type="dt" sz="half" idx="4294967295"/>
          </p:nvPr>
        </p:nvSpPr>
        <p:spPr>
          <a:xfrm>
            <a:off x="0" y="6591300"/>
            <a:ext cx="1633538" cy="304800"/>
          </a:xfrm>
        </p:spPr>
        <p:txBody>
          <a:bodyPr/>
          <a:lstStyle/>
          <a:p>
            <a:pPr>
              <a:defRPr/>
            </a:pPr>
            <a:r>
              <a:rPr lang="en-US" smtClean="0"/>
              <a:t>July 8 – 11, 2014</a:t>
            </a:r>
            <a:endParaRPr lang="en-US" dirty="0"/>
          </a:p>
        </p:txBody>
      </p:sp>
      <p:sp>
        <p:nvSpPr>
          <p:cNvPr id="3" name="Slide Number Placeholder 2"/>
          <p:cNvSpPr>
            <a:spLocks noGrp="1"/>
          </p:cNvSpPr>
          <p:nvPr>
            <p:ph type="sldNum" sz="quarter" idx="4294967295"/>
          </p:nvPr>
        </p:nvSpPr>
        <p:spPr>
          <a:xfrm>
            <a:off x="8382000" y="6629400"/>
            <a:ext cx="762000" cy="261938"/>
          </a:xfrm>
        </p:spPr>
        <p:txBody>
          <a:bodyPr/>
          <a:lstStyle/>
          <a:p>
            <a:fld id="{08E7DB0D-018D-A04B-9A77-66E829A0D584}" type="slidenum">
              <a:rPr lang="en-US" smtClean="0"/>
              <a:pPr/>
              <a:t>44</a:t>
            </a:fld>
            <a:endParaRPr lang="en-US"/>
          </a:p>
        </p:txBody>
      </p:sp>
      <p:sp>
        <p:nvSpPr>
          <p:cNvPr id="6" name="TextBox 5"/>
          <p:cNvSpPr txBox="1"/>
          <p:nvPr/>
        </p:nvSpPr>
        <p:spPr>
          <a:xfrm>
            <a:off x="1752600" y="6019800"/>
            <a:ext cx="7348451" cy="523220"/>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“Trillion </a:t>
            </a:r>
            <a:r>
              <a:rPr lang="en-US" sz="1400" dirty="0">
                <a:latin typeface="Arial" panose="020B0604020202020204" pitchFamily="34" charset="0"/>
                <a:cs typeface="Arial" panose="020B0604020202020204" pitchFamily="34" charset="0"/>
              </a:rPr>
              <a:t>Particles, 120,000 cores, and 350 </a:t>
            </a:r>
            <a:r>
              <a:rPr lang="en-US" sz="1400" dirty="0" smtClean="0">
                <a:latin typeface="Arial" panose="020B0604020202020204" pitchFamily="34" charset="0"/>
                <a:cs typeface="Arial" panose="020B0604020202020204" pitchFamily="34" charset="0"/>
              </a:rPr>
              <a:t>TBs: Lessons </a:t>
            </a:r>
            <a:r>
              <a:rPr lang="en-US" sz="1400" dirty="0">
                <a:latin typeface="Arial" panose="020B0604020202020204" pitchFamily="34" charset="0"/>
                <a:cs typeface="Arial" panose="020B0604020202020204" pitchFamily="34" charset="0"/>
              </a:rPr>
              <a:t>Learned from a Hero I/O Run on Hopper”, </a:t>
            </a:r>
            <a:r>
              <a:rPr lang="en-US" sz="1400" dirty="0">
                <a:latin typeface="Arial" panose="020B0604020202020204" pitchFamily="34" charset="0"/>
                <a:cs typeface="Arial" panose="020B0604020202020204" pitchFamily="34" charset="0"/>
                <a:hlinkClick r:id="rId3"/>
              </a:rPr>
              <a:t>https://sdm.lbl.gov/~</a:t>
            </a:r>
            <a:r>
              <a:rPr lang="en-US" sz="1400" dirty="0" smtClean="0">
                <a:latin typeface="Arial" panose="020B0604020202020204" pitchFamily="34" charset="0"/>
                <a:cs typeface="Arial" panose="020B0604020202020204" pitchFamily="34" charset="0"/>
                <a:hlinkClick r:id="rId3"/>
              </a:rPr>
              <a:t>sbyna/research/papers/2013-CUG_byna.pdf</a:t>
            </a: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6613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11" name="Subtitle 10"/>
          <p:cNvSpPr>
            <a:spLocks noGrp="1"/>
          </p:cNvSpPr>
          <p:nvPr>
            <p:ph type="subTitle" idx="1"/>
          </p:nvPr>
        </p:nvSpPr>
        <p:spPr/>
        <p:txBody>
          <a:bodyPr/>
          <a:lstStyle/>
          <a:p>
            <a:endParaRPr lang="en-US"/>
          </a:p>
        </p:txBody>
      </p:sp>
      <p:sp>
        <p:nvSpPr>
          <p:cNvPr id="3" name="Date Placeholder 2"/>
          <p:cNvSpPr>
            <a:spLocks noGrp="1"/>
          </p:cNvSpPr>
          <p:nvPr>
            <p:ph type="dt" sz="half" idx="2"/>
          </p:nvPr>
        </p:nvSpPr>
        <p:spPr/>
        <p:txBody>
          <a:bodyPr/>
          <a:lstStyle/>
          <a:p>
            <a:pPr>
              <a:defRPr/>
            </a:pPr>
            <a:r>
              <a:rPr lang="en-US" smtClean="0"/>
              <a:t>July 8 – 11, 2014</a:t>
            </a:r>
            <a:endParaRPr lang="en-US" dirty="0"/>
          </a:p>
        </p:txBody>
      </p:sp>
      <p:sp>
        <p:nvSpPr>
          <p:cNvPr id="4" name="Slide Number Placeholder 3"/>
          <p:cNvSpPr>
            <a:spLocks noGrp="1"/>
          </p:cNvSpPr>
          <p:nvPr>
            <p:ph type="sldNum" sz="quarter" idx="12"/>
          </p:nvPr>
        </p:nvSpPr>
        <p:spPr/>
        <p:txBody>
          <a:bodyPr/>
          <a:lstStyle/>
          <a:p>
            <a:fld id="{736C4BAF-311F-7A41-A7B2-B0FB909503E6}" type="slidenum">
              <a:rPr lang="en-US" smtClean="0"/>
              <a:pPr/>
              <a:t>45</a:t>
            </a:fld>
            <a:endParaRPr lang="en-US" dirty="0"/>
          </a:p>
        </p:txBody>
      </p:sp>
    </p:spTree>
    <p:extLst>
      <p:ext uri="{BB962C8B-B14F-4D97-AF65-F5344CB8AC3E}">
        <p14:creationId xmlns:p14="http://schemas.microsoft.com/office/powerpoint/2010/main" val="3535004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Surplus slides</a:t>
            </a:r>
            <a:endParaRPr lang="en-US" dirty="0"/>
          </a:p>
        </p:txBody>
      </p:sp>
      <p:sp>
        <p:nvSpPr>
          <p:cNvPr id="12" name="Content Placeholder 11"/>
          <p:cNvSpPr>
            <a:spLocks noGrp="1"/>
          </p:cNvSpPr>
          <p:nvPr>
            <p:ph idx="1"/>
          </p:nvPr>
        </p:nvSpPr>
        <p:spPr/>
        <p:txBody>
          <a:bodyPr/>
          <a:lstStyle/>
          <a:p>
            <a:endParaRPr lang="en-US"/>
          </a:p>
        </p:txBody>
      </p:sp>
    </p:spTree>
    <p:extLst>
      <p:ext uri="{BB962C8B-B14F-4D97-AF65-F5344CB8AC3E}">
        <p14:creationId xmlns:p14="http://schemas.microsoft.com/office/powerpoint/2010/main" val="1107574977"/>
      </p:ext>
    </p:extLst>
  </p:cSld>
  <p:clrMapOvr>
    <a:masterClrMapping/>
  </p:clrMapOvr>
  <p:transition spd="med">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010400" cy="533400"/>
          </a:xfrm>
        </p:spPr>
        <p:txBody>
          <a:bodyPr/>
          <a:lstStyle/>
          <a:p>
            <a:r>
              <a:rPr lang="en-US" dirty="0" smtClean="0"/>
              <a:t>Acknowledgement</a:t>
            </a:r>
            <a:endParaRPr lang="en-US" dirty="0"/>
          </a:p>
        </p:txBody>
      </p:sp>
      <p:sp>
        <p:nvSpPr>
          <p:cNvPr id="4" name="Slide Number Placeholder 3"/>
          <p:cNvSpPr>
            <a:spLocks noGrp="1"/>
          </p:cNvSpPr>
          <p:nvPr>
            <p:ph type="sldNum" sz="quarter" idx="4294967295"/>
          </p:nvPr>
        </p:nvSpPr>
        <p:spPr>
          <a:xfrm>
            <a:off x="7010400" y="6629400"/>
            <a:ext cx="762000" cy="228600"/>
          </a:xfrm>
          <a:prstGeom prst="rect">
            <a:avLst/>
          </a:prstGeom>
        </p:spPr>
        <p:txBody>
          <a:bodyPr/>
          <a:lstStyle/>
          <a:p>
            <a:fld id="{4B465E7A-C1F6-F240-9A4B-3C235A72DA08}" type="slidenum">
              <a:rPr lang="en-US" smtClean="0"/>
              <a:pPr/>
              <a:t>47</a:t>
            </a:fld>
            <a:endParaRPr lang="en-US" dirty="0"/>
          </a:p>
        </p:txBody>
      </p:sp>
      <p:sp>
        <p:nvSpPr>
          <p:cNvPr id="5" name="Content Placeholder 4"/>
          <p:cNvSpPr>
            <a:spLocks noGrp="1"/>
          </p:cNvSpPr>
          <p:nvPr>
            <p:ph sz="quarter" idx="13"/>
          </p:nvPr>
        </p:nvSpPr>
        <p:spPr>
          <a:xfrm>
            <a:off x="990600" y="1219200"/>
            <a:ext cx="7315200" cy="4572000"/>
          </a:xfrm>
        </p:spPr>
        <p:txBody>
          <a:bodyPr/>
          <a:lstStyle/>
          <a:p>
            <a:pPr marL="0" indent="0">
              <a:buNone/>
            </a:pPr>
            <a:r>
              <a:rPr lang="en-US" altLang="zh-CN" sz="2800" dirty="0">
                <a:latin typeface="Arial" charset="0"/>
                <a:ea typeface="SimSun" pitchFamily="2" charset="-122"/>
                <a:cs typeface="Arial" charset="0"/>
              </a:rPr>
              <a:t>This work was supported by Subcontract number 114820 under Raytheon Contract number NNG10HP02C, funded by the National Aeronautics and Space Administration (NASA). Any opinions, findings, conclusions, or recommendations expressed in this material are those of the authors and do not necessarily reflect the views of Raytheon or the National Aeronautics and Space Administration</a:t>
            </a:r>
            <a:r>
              <a:rPr lang="en-US" altLang="zh-CN" sz="2800" dirty="0" smtClean="0">
                <a:latin typeface="Arial" charset="0"/>
                <a:ea typeface="SimSun" pitchFamily="2" charset="-122"/>
                <a:cs typeface="Arial" charset="0"/>
              </a:rPr>
              <a:t>.</a:t>
            </a:r>
            <a:endParaRPr lang="en-US" altLang="zh-CN" sz="2800" dirty="0">
              <a:latin typeface="Arial" charset="0"/>
              <a:ea typeface="SimSun" pitchFamily="2" charset="-122"/>
              <a:cs typeface="Arial" charset="0"/>
            </a:endParaRPr>
          </a:p>
        </p:txBody>
      </p:sp>
    </p:spTree>
    <p:extLst>
      <p:ext uri="{BB962C8B-B14F-4D97-AF65-F5344CB8AC3E}">
        <p14:creationId xmlns:p14="http://schemas.microsoft.com/office/powerpoint/2010/main" val="3619651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G_Template">
  <a:themeElements>
    <a:clrScheme name="THG">
      <a:dk1>
        <a:sysClr val="windowText" lastClr="000000"/>
      </a:dk1>
      <a:lt1>
        <a:sysClr val="window" lastClr="FFFFFF"/>
      </a:lt1>
      <a:dk2>
        <a:srgbClr val="1F497D"/>
      </a:dk2>
      <a:lt2>
        <a:srgbClr val="EEECE1"/>
      </a:lt2>
      <a:accent1>
        <a:srgbClr val="0000FF"/>
      </a:accent1>
      <a:accent2>
        <a:srgbClr val="BF0000"/>
      </a:accent2>
      <a:accent3>
        <a:srgbClr val="00B050"/>
      </a:accent3>
      <a:accent4>
        <a:srgbClr val="7030A0"/>
      </a:accent4>
      <a:accent5>
        <a:srgbClr val="548DD4"/>
      </a:accent5>
      <a:accent6>
        <a:srgbClr val="FFC000"/>
      </a:accent6>
      <a:hlink>
        <a:srgbClr val="4F81BD"/>
      </a:hlink>
      <a:folHlink>
        <a:srgbClr val="953734"/>
      </a:folHlink>
    </a:clrScheme>
    <a:fontScheme name="THG Theme">
      <a:majorFont>
        <a:latin typeface="Calibri"/>
        <a:ea typeface=""/>
        <a:cs typeface=""/>
      </a:majorFont>
      <a:minorFont>
        <a:latin typeface="Calibri"/>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potx" id="{4647FCE7-A291-4107-BF8A-A66C3012F602}" vid="{AE949CB4-ECB2-4522-A3D4-7FCAF5D961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ESIP_Summer_2103</Template>
  <TotalTime>4393</TotalTime>
  <Words>2127</Words>
  <Application>Microsoft Office PowerPoint</Application>
  <PresentationFormat>On-screen Show (4:3)</PresentationFormat>
  <Paragraphs>431</Paragraphs>
  <Slides>47</Slides>
  <Notes>23</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ＭＳ Ｐゴシック</vt:lpstr>
      <vt:lpstr>SimSun</vt:lpstr>
      <vt:lpstr>Arial</vt:lpstr>
      <vt:lpstr>Calibri</vt:lpstr>
      <vt:lpstr>Consolas</vt:lpstr>
      <vt:lpstr>Garamond</vt:lpstr>
      <vt:lpstr>Times New Roman</vt:lpstr>
      <vt:lpstr>THG_Template</vt:lpstr>
      <vt:lpstr>HDF Project Update</vt:lpstr>
      <vt:lpstr>HDF Group Mission </vt:lpstr>
      <vt:lpstr>The HDF Group</vt:lpstr>
      <vt:lpstr>The HDF Group Services</vt:lpstr>
      <vt:lpstr>Funding sources</vt:lpstr>
      <vt:lpstr>Revenues by source</vt:lpstr>
      <vt:lpstr>Technical activities</vt:lpstr>
      <vt:lpstr>Earth Science activities</vt:lpstr>
      <vt:lpstr>ESDIS</vt:lpstr>
      <vt:lpstr>HDF-EOS website</vt:lpstr>
      <vt:lpstr>Web services</vt:lpstr>
      <vt:lpstr>Examples </vt:lpstr>
      <vt:lpstr>Slideshare</vt:lpstr>
      <vt:lpstr>Follow us on twitter: @HDFEOS</vt:lpstr>
      <vt:lpstr>EOS-related Tools Maintained</vt:lpstr>
      <vt:lpstr>Other ESDIS</vt:lpstr>
      <vt:lpstr>JPSS</vt:lpstr>
      <vt:lpstr>JPSS activities</vt:lpstr>
      <vt:lpstr>Other earth science</vt:lpstr>
      <vt:lpstr>PowerPoint Presentation</vt:lpstr>
      <vt:lpstr>General Maintenance, Quality Assurance, Support</vt:lpstr>
      <vt:lpstr>hdf-forum</vt:lpstr>
      <vt:lpstr>HDF product maintenance</vt:lpstr>
      <vt:lpstr>Library and tool releases</vt:lpstr>
      <vt:lpstr>Release schedules</vt:lpstr>
      <vt:lpstr>Platform support</vt:lpstr>
      <vt:lpstr>HDF4 Platforms Supported</vt:lpstr>
      <vt:lpstr>HDF5 Platforms Supported</vt:lpstr>
      <vt:lpstr>HDF4 and 5 Platforms to drop</vt:lpstr>
      <vt:lpstr>HDF4 and 5 platforms and compilers  to add</vt:lpstr>
      <vt:lpstr>Recent and upcoming new HDF5 Capabilities</vt:lpstr>
      <vt:lpstr>Concurrent Read/Write File Access</vt:lpstr>
      <vt:lpstr>H5watch tool</vt:lpstr>
      <vt:lpstr>Virtual Object Layer (VOL)</vt:lpstr>
      <vt:lpstr>Virtual Object Layer (VOL)</vt:lpstr>
      <vt:lpstr>Direct chunk write</vt:lpstr>
      <vt:lpstr>Direct chunk write performance</vt:lpstr>
      <vt:lpstr>Other recent features of note</vt:lpstr>
      <vt:lpstr>Other recent features of note</vt:lpstr>
      <vt:lpstr>HDF5 1.10 Roadmap</vt:lpstr>
      <vt:lpstr>HDF5 1.10.0-beta Release Roadmap</vt:lpstr>
      <vt:lpstr>A hero application</vt:lpstr>
      <vt:lpstr>LBNL trillion particle simulation</vt:lpstr>
      <vt:lpstr>Challenges in trillion particle simulation</vt:lpstr>
      <vt:lpstr>Thank You!</vt:lpstr>
      <vt:lpstr>Surplus slides</vt:lpstr>
      <vt:lpstr>Acknowledgement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Plutchak</dc:creator>
  <cp:lastModifiedBy>Mike Folk</cp:lastModifiedBy>
  <cp:revision>152</cp:revision>
  <cp:lastPrinted>2013-07-08T02:32:26Z</cp:lastPrinted>
  <dcterms:created xsi:type="dcterms:W3CDTF">2013-06-28T17:42:12Z</dcterms:created>
  <dcterms:modified xsi:type="dcterms:W3CDTF">2014-07-13T19:40:43Z</dcterms:modified>
  <cp:contentStatus/>
</cp:coreProperties>
</file>