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5"/>
  </p:notesMasterIdLst>
  <p:handoutMasterIdLst>
    <p:handoutMasterId r:id="rId6"/>
  </p:handoutMasterIdLst>
  <p:sldIdLst>
    <p:sldId id="256" r:id="rId2"/>
    <p:sldId id="290" r:id="rId3"/>
    <p:sldId id="291" r:id="rId4"/>
  </p:sldIdLst>
  <p:sldSz cx="9144000" cy="6858000" type="screen4x3"/>
  <p:notesSz cx="7188200" cy="94488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5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94601" autoAdjust="0"/>
  </p:normalViewPr>
  <p:slideViewPr>
    <p:cSldViewPr snapToGrid="0">
      <p:cViewPr>
        <p:scale>
          <a:sx n="107" d="100"/>
          <a:sy n="107" d="100"/>
        </p:scale>
        <p:origin x="-1216" y="-96"/>
      </p:cViewPr>
      <p:guideLst>
        <p:guide orient="horz" pos="2422"/>
        <p:guide pos="2879"/>
        <p:guide pos="922"/>
        <p:guide pos="2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-2694" y="-114"/>
      </p:cViewPr>
      <p:guideLst>
        <p:guide orient="horz" pos="2976"/>
        <p:guide pos="226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handoutMaster" Target="handoutMasters/handout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74138"/>
            <a:ext cx="3114675" cy="473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z="1400" dirty="0" smtClean="0">
                <a:latin typeface="+mn-lt"/>
              </a:rPr>
              <a:t>Copyright © 2010 The HDF Group.</a:t>
            </a:r>
          </a:p>
          <a:p>
            <a:r>
              <a:rPr lang="en-US" sz="1400" dirty="0" smtClean="0">
                <a:latin typeface="+mn-lt"/>
              </a:rPr>
              <a:t>All Rights Reserved</a:t>
            </a:r>
            <a:endParaRPr lang="en-US" sz="1400" dirty="0"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71938" y="8974138"/>
            <a:ext cx="3114675" cy="473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05E29-C357-4C42-9BC7-4FA4B5AD398B}" type="slidenum">
              <a:rPr lang="en-US" sz="1400" smtClean="0">
                <a:latin typeface="+mn-lt"/>
              </a:rPr>
              <a:pPr/>
              <a:t>‹#›</a:t>
            </a:fld>
            <a:endParaRPr lang="en-US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334383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hyperlink" Target="http://www.hdfgroup.org/HDF5/doc/Copyright.html" TargetMode="Externa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31900" y="708025"/>
            <a:ext cx="4724400" cy="354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9138" y="4487863"/>
            <a:ext cx="5749925" cy="4252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  <a:p>
            <a:pPr lvl="4"/>
            <a:endParaRPr lang="en-US" dirty="0"/>
          </a:p>
          <a:p>
            <a:pPr lvl="0"/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200"/>
            <a:ext cx="5118100" cy="6080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400">
                <a:latin typeface="+mn-lt"/>
              </a:defRPr>
            </a:lvl1pPr>
          </a:lstStyle>
          <a:p>
            <a:r>
              <a:rPr lang="en-US" sz="1100" dirty="0" smtClean="0"/>
              <a:t>Copyright © 2013 The HDF Group. All rights reserved. This document is part of HDF5. For HDF5 copyright and license information, see this page on The HDF Group website: </a:t>
            </a:r>
            <a:r>
              <a:rPr lang="en-US" sz="1100" u="sng" dirty="0" smtClean="0">
                <a:hlinkClick r:id="rId2"/>
              </a:rPr>
              <a:t>http://www.hdfgroup.org/HDF5/doc/Copyright.html</a:t>
            </a:r>
            <a:r>
              <a:rPr lang="en-US" sz="1100" dirty="0" smtClean="0"/>
              <a:t>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718300" y="8974138"/>
            <a:ext cx="468313" cy="473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400">
                <a:latin typeface="+mn-lt"/>
              </a:defRPr>
            </a:lvl1pPr>
          </a:lstStyle>
          <a:p>
            <a:fld id="{199AFF83-E7C7-45C2-A1B8-C2E047EB4FC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1134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999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56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 userDrawn="1"/>
        </p:nvSpPr>
        <p:spPr>
          <a:xfrm>
            <a:off x="1371600" y="228600"/>
            <a:ext cx="2133600" cy="323165"/>
          </a:xfrm>
          <a:prstGeom prst="rect">
            <a:avLst/>
          </a:prstGeom>
          <a:noFill/>
        </p:spPr>
        <p:txBody>
          <a:bodyPr wrap="square" bIns="0" anchor="b" anchorCtr="0">
            <a:spAutoFit/>
          </a:bodyPr>
          <a:lstStyle/>
          <a:p>
            <a:pPr algn="l">
              <a:defRPr/>
            </a:pPr>
            <a:r>
              <a:rPr lang="en-US" sz="1800" b="1" dirty="0">
                <a:effectLst/>
                <a:latin typeface="+mj-lt"/>
                <a:ea typeface="+mn-ea"/>
                <a:cs typeface="Arial" pitchFamily="34" charset="0"/>
              </a:rPr>
              <a:t>The </a:t>
            </a:r>
            <a:r>
              <a:rPr lang="en-US" sz="1800" b="1" dirty="0" smtClean="0">
                <a:effectLst/>
                <a:latin typeface="+mj-lt"/>
                <a:ea typeface="+mn-ea"/>
                <a:cs typeface="Arial" pitchFamily="34" charset="0"/>
              </a:rPr>
              <a:t>HDF </a:t>
            </a:r>
            <a:r>
              <a:rPr lang="en-US" sz="1800" b="1" dirty="0">
                <a:effectLst/>
                <a:latin typeface="+mj-lt"/>
                <a:ea typeface="+mn-ea"/>
                <a:cs typeface="Arial" pitchFamily="34" charset="0"/>
              </a:rPr>
              <a:t>Group</a:t>
            </a:r>
          </a:p>
        </p:txBody>
      </p:sp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>
              <a:defRPr sz="4800">
                <a:latin typeface="+mj-lt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>
                <a:latin typeface="+mj-lt"/>
                <a:cs typeface="Arial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Rectangle 10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fld id="{4B465E7A-C1F6-F240-9A4B-3C235A72DA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Rectangle 1053"/>
          <p:cNvSpPr txBox="1">
            <a:spLocks noChangeArrowheads="1"/>
          </p:cNvSpPr>
          <p:nvPr userDrawn="1"/>
        </p:nvSpPr>
        <p:spPr bwMode="auto">
          <a:xfrm>
            <a:off x="7848600" y="6629400"/>
            <a:ext cx="1219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r">
              <a:defRPr/>
            </a:pPr>
            <a:r>
              <a:rPr lang="en-US" sz="900" dirty="0" smtClean="0">
                <a:latin typeface="+mn-lt"/>
                <a:ea typeface="+mn-ea"/>
              </a:rPr>
              <a:t>www.hdfgroup.org</a:t>
            </a:r>
          </a:p>
        </p:txBody>
      </p:sp>
      <p:sp>
        <p:nvSpPr>
          <p:cNvPr id="20" name="Date Placeholder 2"/>
          <p:cNvSpPr txBox="1">
            <a:spLocks/>
          </p:cNvSpPr>
          <p:nvPr userDrawn="1"/>
        </p:nvSpPr>
        <p:spPr bwMode="auto">
          <a:xfrm>
            <a:off x="391163" y="6629400"/>
            <a:ext cx="1828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100" b="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dirty="0" smtClean="0"/>
              <a:t>July 8, 2014</a:t>
            </a:r>
            <a:endParaRPr lang="en-US" dirty="0"/>
          </a:p>
        </p:txBody>
      </p:sp>
      <p:sp>
        <p:nvSpPr>
          <p:cNvPr id="21" name="Date Placeholder 2"/>
          <p:cNvSpPr txBox="1">
            <a:spLocks/>
          </p:cNvSpPr>
          <p:nvPr userDrawn="1"/>
        </p:nvSpPr>
        <p:spPr bwMode="auto">
          <a:xfrm>
            <a:off x="3657600" y="6629400"/>
            <a:ext cx="3276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100" b="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dirty="0" smtClean="0"/>
              <a:t>HDF Workshop @ 2014 ESIP Summer Meeting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465E7A-C1F6-F240-9A4B-3C235A72DA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5"/>
          <p:cNvSpPr>
            <a:spLocks noGrp="1"/>
          </p:cNvSpPr>
          <p:nvPr>
            <p:ph sz="quarter" idx="13"/>
          </p:nvPr>
        </p:nvSpPr>
        <p:spPr>
          <a:xfrm>
            <a:off x="914400" y="1600200"/>
            <a:ext cx="7315200" cy="4572000"/>
          </a:xfrm>
        </p:spPr>
        <p:txBody>
          <a:bodyPr/>
          <a:lstStyle>
            <a:lvl1pPr>
              <a:defRPr sz="3200"/>
            </a:lvl1pPr>
            <a:lvl3pPr>
              <a:defRPr sz="2400"/>
            </a:lvl3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568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image" Target="../media/image1.jpeg"/><Relationship Id="rId5" Type="http://schemas.openxmlformats.org/officeDocument/2006/relationships/image" Target="../media/image2.jpeg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99.jp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8187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458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028" name="Picture 1050" descr="hdf 0line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762000"/>
            <a:ext cx="9144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152400"/>
            <a:ext cx="6629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6893" name="Rectangle 10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629400"/>
            <a:ext cx="1447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 b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July 8, 2014</a:t>
            </a:r>
            <a:endParaRPr lang="en-US" dirty="0"/>
          </a:p>
        </p:txBody>
      </p:sp>
      <p:sp>
        <p:nvSpPr>
          <p:cNvPr id="36895" name="Rectangle 10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fld id="{4B465E7A-C1F6-F240-9A4B-3C235A72DA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53"/>
          <p:cNvSpPr txBox="1">
            <a:spLocks noChangeArrowheads="1"/>
          </p:cNvSpPr>
          <p:nvPr/>
        </p:nvSpPr>
        <p:spPr bwMode="auto">
          <a:xfrm>
            <a:off x="7848600" y="6629400"/>
            <a:ext cx="1219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r">
              <a:defRPr/>
            </a:pPr>
            <a:r>
              <a:rPr lang="en-US" sz="900" dirty="0" smtClean="0">
                <a:latin typeface="+mn-lt"/>
                <a:ea typeface="+mn-ea"/>
              </a:rPr>
              <a:t>www.hdfgroup.org</a:t>
            </a:r>
          </a:p>
        </p:txBody>
      </p:sp>
      <p:pic>
        <p:nvPicPr>
          <p:cNvPr id="1034" name="Picture 105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Date Placeholder 2"/>
          <p:cNvSpPr txBox="1">
            <a:spLocks/>
          </p:cNvSpPr>
          <p:nvPr/>
        </p:nvSpPr>
        <p:spPr bwMode="auto">
          <a:xfrm>
            <a:off x="3657600" y="6629400"/>
            <a:ext cx="3276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100" b="0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dirty="0" smtClean="0"/>
              <a:t>HDF Workshop @ 2014 ESIP Summer Meeting 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9" r:id="rId2"/>
  </p:sldLayoutIdLst>
  <p:timing>
    <p:tnLst>
      <p:par>
        <p:cTn xmlns:p14="http://schemas.microsoft.com/office/powerpoint/2010/main" id="1" dur="indefinite" restart="never" nodeType="tmRoot"/>
      </p:par>
    </p:tnLst>
  </p:timing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+mj-lt"/>
          <a:ea typeface="Arial" charset="0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ea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ea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ea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ea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rgbClr val="000000"/>
          </a:solidFill>
          <a:latin typeface="+mn-lt"/>
          <a:ea typeface="Arial" charset="0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+mn-lt"/>
          <a:ea typeface="Arial" charset="0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rgbClr val="000000"/>
          </a:solidFill>
          <a:latin typeface="+mn-lt"/>
          <a:ea typeface="Arial" charset="0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  <a:ea typeface="Arial" charset="0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800">
          <a:solidFill>
            <a:srgbClr val="000000"/>
          </a:solidFill>
          <a:latin typeface="+mn-lt"/>
          <a:ea typeface="Arial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7830" y="1371600"/>
            <a:ext cx="8026866" cy="2362200"/>
          </a:xfrm>
        </p:spPr>
        <p:txBody>
          <a:bodyPr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HDF Workshop </a:t>
            </a:r>
            <a:r>
              <a:rPr lang="en-US" dirty="0" err="1" smtClean="0"/>
              <a:t>SlideShare</a:t>
            </a:r>
            <a:r>
              <a:rPr lang="en-US" dirty="0" smtClean="0"/>
              <a:t> Experiment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9190" y="4619040"/>
            <a:ext cx="7603523" cy="1447800"/>
          </a:xfrm>
        </p:spPr>
        <p:txBody>
          <a:bodyPr/>
          <a:lstStyle/>
          <a:p>
            <a:r>
              <a:rPr lang="en-US" dirty="0" smtClean="0"/>
              <a:t>H. Joe </a:t>
            </a:r>
            <a:r>
              <a:rPr lang="en-US" dirty="0"/>
              <a:t>Lee, Ted </a:t>
            </a:r>
            <a:r>
              <a:rPr lang="en-US" dirty="0" err="1"/>
              <a:t>Habermann</a:t>
            </a:r>
            <a:endParaRPr lang="en-US" dirty="0" smtClean="0"/>
          </a:p>
          <a:p>
            <a:r>
              <a:rPr lang="en-US" dirty="0" smtClean="0"/>
              <a:t>The HDF Group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B465E7A-C1F6-F240-9A4B-3C235A72DA0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835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 Data Producer’s Conundrum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465E7A-C1F6-F240-9A4B-3C235A72DA08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2492" y="997096"/>
            <a:ext cx="5792221" cy="529410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5138" y="1060818"/>
            <a:ext cx="20872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The entire history of the HDF Workshops (340</a:t>
            </a:r>
          </a:p>
          <a:p>
            <a:r>
              <a:rPr lang="en-US" dirty="0" smtClean="0">
                <a:latin typeface="+mn-lt"/>
              </a:rPr>
              <a:t>presentations) (340) are now available on </a:t>
            </a:r>
            <a:r>
              <a:rPr lang="en-US" dirty="0" err="1" smtClean="0">
                <a:latin typeface="+mn-lt"/>
              </a:rPr>
              <a:t>slideshare.net</a:t>
            </a:r>
            <a:r>
              <a:rPr lang="en-US" dirty="0" smtClean="0">
                <a:latin typeface="+mn-lt"/>
              </a:rPr>
              <a:t>.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9978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3675" y="140530"/>
            <a:ext cx="7010400" cy="533400"/>
          </a:xfrm>
        </p:spPr>
        <p:txBody>
          <a:bodyPr/>
          <a:lstStyle/>
          <a:p>
            <a:r>
              <a:rPr lang="en-US" dirty="0" smtClean="0"/>
              <a:t>Increased information access and use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465E7A-C1F6-F240-9A4B-3C235A72DA08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536" y="1127668"/>
            <a:ext cx="5636376" cy="51516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2048" y="1060818"/>
            <a:ext cx="20872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These presentations have been viewed over 27,000 times since December.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82436501"/>
      </p:ext>
    </p:extLst>
  </p:cSld>
  <p:clrMapOvr>
    <a:masterClrMapping/>
  </p:clrMapOvr>
</p:sld>
</file>

<file path=ppt/theme/theme1.xml><?xml version="1.0" encoding="utf-8"?>
<a:theme xmlns:a="http://schemas.openxmlformats.org/drawingml/2006/main" name="THG Template.v1.2">
  <a:themeElements>
    <a:clrScheme name="THG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FF"/>
      </a:accent1>
      <a:accent2>
        <a:srgbClr val="BF0000"/>
      </a:accent2>
      <a:accent3>
        <a:srgbClr val="00B050"/>
      </a:accent3>
      <a:accent4>
        <a:srgbClr val="7030A0"/>
      </a:accent4>
      <a:accent5>
        <a:srgbClr val="548DD4"/>
      </a:accent5>
      <a:accent6>
        <a:srgbClr val="FFC000"/>
      </a:accent6>
      <a:hlink>
        <a:srgbClr val="4F81BD"/>
      </a:hlink>
      <a:folHlink>
        <a:srgbClr val="953734"/>
      </a:folHlink>
    </a:clrScheme>
    <a:fontScheme name="THG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THG Template.v1.2</Template>
  <TotalTime>2403</TotalTime>
  <Words>53</Words>
  <Application>Microsoft Macintosh PowerPoint</Application>
  <PresentationFormat>On-screen Show (4:3)</PresentationFormat>
  <Paragraphs>11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THG Template.v1.2</vt:lpstr>
      <vt:lpstr> HDF Workshop SlideShare Experiment</vt:lpstr>
      <vt:lpstr>HDF Data Producer’s Conundrum</vt:lpstr>
      <vt:lpstr>Increased information access and use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Hyo-Kyung (Joe) Lee</dc:creator>
  <cp:lastModifiedBy>Ted Habermann</cp:lastModifiedBy>
  <cp:revision>167</cp:revision>
  <dcterms:created xsi:type="dcterms:W3CDTF">2014-06-16T21:44:10Z</dcterms:created>
  <dcterms:modified xsi:type="dcterms:W3CDTF">2014-07-08T13:21:04Z</dcterms:modified>
</cp:coreProperties>
</file>