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6595" r:id="rId5"/>
  </p:sldMasterIdLst>
  <p:notesMasterIdLst>
    <p:notesMasterId r:id="rId39"/>
  </p:notesMasterIdLst>
  <p:handoutMasterIdLst>
    <p:handoutMasterId r:id="rId40"/>
  </p:handoutMasterIdLst>
  <p:sldIdLst>
    <p:sldId id="775" r:id="rId6"/>
    <p:sldId id="776" r:id="rId7"/>
    <p:sldId id="817" r:id="rId8"/>
    <p:sldId id="819" r:id="rId9"/>
    <p:sldId id="816" r:id="rId10"/>
    <p:sldId id="818" r:id="rId11"/>
    <p:sldId id="782" r:id="rId12"/>
    <p:sldId id="798" r:id="rId13"/>
    <p:sldId id="778" r:id="rId14"/>
    <p:sldId id="799" r:id="rId15"/>
    <p:sldId id="789" r:id="rId16"/>
    <p:sldId id="823" r:id="rId17"/>
    <p:sldId id="822" r:id="rId18"/>
    <p:sldId id="793" r:id="rId19"/>
    <p:sldId id="802" r:id="rId20"/>
    <p:sldId id="803" r:id="rId21"/>
    <p:sldId id="805" r:id="rId22"/>
    <p:sldId id="807" r:id="rId23"/>
    <p:sldId id="812" r:id="rId24"/>
    <p:sldId id="806" r:id="rId25"/>
    <p:sldId id="824" r:id="rId26"/>
    <p:sldId id="825" r:id="rId27"/>
    <p:sldId id="826" r:id="rId28"/>
    <p:sldId id="827" r:id="rId29"/>
    <p:sldId id="813" r:id="rId30"/>
    <p:sldId id="810" r:id="rId31"/>
    <p:sldId id="801" r:id="rId32"/>
    <p:sldId id="808" r:id="rId33"/>
    <p:sldId id="811" r:id="rId34"/>
    <p:sldId id="828" r:id="rId35"/>
    <p:sldId id="830" r:id="rId36"/>
    <p:sldId id="814" r:id="rId37"/>
    <p:sldId id="829"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0">
          <p15:clr>
            <a:srgbClr val="A4A3A4"/>
          </p15:clr>
        </p15:guide>
        <p15:guide id="2" orient="horz" pos="4030">
          <p15:clr>
            <a:srgbClr val="A4A3A4"/>
          </p15:clr>
        </p15:guide>
        <p15:guide id="3" pos="432">
          <p15:clr>
            <a:srgbClr val="A4A3A4"/>
          </p15:clr>
        </p15:guide>
        <p15:guide id="4" pos="53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9D00"/>
    <a:srgbClr val="D8AC20"/>
    <a:srgbClr val="FFFFFF"/>
    <a:srgbClr val="A5C360"/>
    <a:srgbClr val="86A13D"/>
    <a:srgbClr val="0E4623"/>
    <a:srgbClr val="C9F2FF"/>
    <a:srgbClr val="226E2D"/>
    <a:srgbClr val="1A4B1D"/>
    <a:srgbClr val="153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5" autoAdjust="0"/>
    <p:restoredTop sz="85732" autoAdjust="0"/>
  </p:normalViewPr>
  <p:slideViewPr>
    <p:cSldViewPr snapToGrid="0" showGuides="1">
      <p:cViewPr varScale="1">
        <p:scale>
          <a:sx n="76" d="100"/>
          <a:sy n="76" d="100"/>
        </p:scale>
        <p:origin x="1810" y="62"/>
      </p:cViewPr>
      <p:guideLst>
        <p:guide orient="horz" pos="430"/>
        <p:guide orient="horz" pos="4030"/>
        <p:guide pos="432"/>
        <p:guide pos="532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B487DE-4B8E-4F77-A60C-B7F4AC55D3BA}"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US"/>
        </a:p>
      </dgm:t>
    </dgm:pt>
    <dgm:pt modelId="{AF4C2140-9F9E-441B-A60A-0CE83C0BFDDB}">
      <dgm:prSet phldrT="[Text]" custT="1"/>
      <dgm:spPr>
        <a:ln>
          <a:solidFill>
            <a:srgbClr val="D49D00"/>
          </a:solidFill>
        </a:ln>
      </dgm:spPr>
      <dgm:t>
        <a:bodyPr/>
        <a:lstStyle/>
        <a:p>
          <a:r>
            <a:rPr lang="en-US" sz="2400" b="1" dirty="0" smtClean="0"/>
            <a:t>ArcGIS</a:t>
          </a:r>
          <a:endParaRPr lang="en-US" sz="2400" b="1" dirty="0"/>
        </a:p>
      </dgm:t>
    </dgm:pt>
    <dgm:pt modelId="{FFD0C834-339E-4E7B-9EA1-FF05138651CA}" type="parTrans" cxnId="{F41D90FF-BFC1-456D-8293-A09C6AA6A676}">
      <dgm:prSet/>
      <dgm:spPr/>
      <dgm:t>
        <a:bodyPr/>
        <a:lstStyle/>
        <a:p>
          <a:endParaRPr lang="en-US"/>
        </a:p>
      </dgm:t>
    </dgm:pt>
    <dgm:pt modelId="{3D8E87C5-6462-4170-96F2-8713DD6C2D32}" type="sibTrans" cxnId="{F41D90FF-BFC1-456D-8293-A09C6AA6A676}">
      <dgm:prSet/>
      <dgm:spPr/>
      <dgm:t>
        <a:bodyPr/>
        <a:lstStyle/>
        <a:p>
          <a:endParaRPr lang="en-US"/>
        </a:p>
      </dgm:t>
    </dgm:pt>
    <dgm:pt modelId="{1C99CCBF-3231-41F2-9989-53ED6575D660}">
      <dgm:prSet phldrT="[Text]" custT="1"/>
      <dgm:spPr>
        <a:ln>
          <a:solidFill>
            <a:srgbClr val="D8AC20"/>
          </a:solidFill>
        </a:ln>
      </dgm:spPr>
      <dgm:t>
        <a:bodyPr/>
        <a:lstStyle/>
        <a:p>
          <a:r>
            <a:rPr lang="en-US" sz="1200" dirty="0" smtClean="0"/>
            <a:t>direct ingest</a:t>
          </a:r>
          <a:endParaRPr lang="en-US" sz="1200" dirty="0"/>
        </a:p>
      </dgm:t>
    </dgm:pt>
    <dgm:pt modelId="{9F7C795B-BA96-4628-A89D-3DF92F50CF6A}" type="parTrans" cxnId="{A8414BF8-6CA1-47E7-B7CD-0D9530771FF8}">
      <dgm:prSet/>
      <dgm:spPr/>
      <dgm:t>
        <a:bodyPr/>
        <a:lstStyle/>
        <a:p>
          <a:endParaRPr lang="en-US"/>
        </a:p>
      </dgm:t>
    </dgm:pt>
    <dgm:pt modelId="{357A2DFA-D524-48C7-BC73-80EB737C1FC5}" type="sibTrans" cxnId="{A8414BF8-6CA1-47E7-B7CD-0D9530771FF8}">
      <dgm:prSet/>
      <dgm:spPr/>
      <dgm:t>
        <a:bodyPr/>
        <a:lstStyle/>
        <a:p>
          <a:endParaRPr lang="en-US"/>
        </a:p>
      </dgm:t>
    </dgm:pt>
    <dgm:pt modelId="{CC9F26E1-9C38-4A42-BDE7-73D577CDDB41}">
      <dgm:prSet phldrT="[Text]" custT="1"/>
      <dgm:spPr>
        <a:ln>
          <a:solidFill>
            <a:srgbClr val="D8AC20"/>
          </a:solidFill>
        </a:ln>
      </dgm:spPr>
      <dgm:t>
        <a:bodyPr/>
        <a:lstStyle/>
        <a:p>
          <a:r>
            <a:rPr lang="en-US" sz="1200" dirty="0" smtClean="0"/>
            <a:t>data management</a:t>
          </a:r>
          <a:endParaRPr lang="en-US" sz="1200" dirty="0"/>
        </a:p>
      </dgm:t>
    </dgm:pt>
    <dgm:pt modelId="{B5DBF15D-CAD1-4257-8077-DB1DE89242AB}" type="parTrans" cxnId="{29175F77-182A-4929-9B04-5813E0CAEFBE}">
      <dgm:prSet/>
      <dgm:spPr/>
      <dgm:t>
        <a:bodyPr/>
        <a:lstStyle/>
        <a:p>
          <a:endParaRPr lang="en-US"/>
        </a:p>
      </dgm:t>
    </dgm:pt>
    <dgm:pt modelId="{A8FB0F00-AB6C-42E8-8B1C-72260AA6473E}" type="sibTrans" cxnId="{29175F77-182A-4929-9B04-5813E0CAEFBE}">
      <dgm:prSet/>
      <dgm:spPr/>
      <dgm:t>
        <a:bodyPr/>
        <a:lstStyle/>
        <a:p>
          <a:endParaRPr lang="en-US"/>
        </a:p>
      </dgm:t>
    </dgm:pt>
    <dgm:pt modelId="{CCE0669B-C95A-495F-8420-1A618AE742B4}">
      <dgm:prSet phldrT="[Text]" custT="1"/>
      <dgm:spPr>
        <a:ln>
          <a:solidFill>
            <a:srgbClr val="D8AC20"/>
          </a:solidFill>
        </a:ln>
      </dgm:spPr>
      <dgm:t>
        <a:bodyPr/>
        <a:lstStyle/>
        <a:p>
          <a:r>
            <a:rPr lang="en-US" sz="1200" dirty="0" smtClean="0"/>
            <a:t>visualization</a:t>
          </a:r>
          <a:endParaRPr lang="en-US" sz="1200" dirty="0"/>
        </a:p>
      </dgm:t>
    </dgm:pt>
    <dgm:pt modelId="{9996D417-66F4-41E1-ACC2-CCEC311ACE4E}" type="parTrans" cxnId="{3F670506-5D8D-4606-86D0-B12617329529}">
      <dgm:prSet/>
      <dgm:spPr/>
      <dgm:t>
        <a:bodyPr/>
        <a:lstStyle/>
        <a:p>
          <a:endParaRPr lang="en-US"/>
        </a:p>
      </dgm:t>
    </dgm:pt>
    <dgm:pt modelId="{A8E2C70B-4AB4-455D-A89D-5B091B94501D}" type="sibTrans" cxnId="{3F670506-5D8D-4606-86D0-B12617329529}">
      <dgm:prSet/>
      <dgm:spPr/>
      <dgm:t>
        <a:bodyPr/>
        <a:lstStyle/>
        <a:p>
          <a:endParaRPr lang="en-US"/>
        </a:p>
      </dgm:t>
    </dgm:pt>
    <dgm:pt modelId="{B778E9D4-038A-4CA3-B7AC-68364C5788DA}">
      <dgm:prSet phldrT="[Text]" custT="1"/>
      <dgm:spPr>
        <a:ln>
          <a:solidFill>
            <a:srgbClr val="D8AC20"/>
          </a:solidFill>
        </a:ln>
      </dgm:spPr>
      <dgm:t>
        <a:bodyPr/>
        <a:lstStyle/>
        <a:p>
          <a:r>
            <a:rPr lang="en-US" sz="1200" dirty="0" smtClean="0"/>
            <a:t>share</a:t>
          </a:r>
          <a:endParaRPr lang="en-US" sz="1200" dirty="0"/>
        </a:p>
      </dgm:t>
    </dgm:pt>
    <dgm:pt modelId="{41924C9A-8743-425C-B7FC-4835A762ABFF}" type="parTrans" cxnId="{512DE6D2-6B6C-48A4-BE1B-E83783434681}">
      <dgm:prSet/>
      <dgm:spPr/>
      <dgm:t>
        <a:bodyPr/>
        <a:lstStyle/>
        <a:p>
          <a:endParaRPr lang="en-US"/>
        </a:p>
      </dgm:t>
    </dgm:pt>
    <dgm:pt modelId="{72CF4349-F423-4AA2-AC4D-D7071251703B}" type="sibTrans" cxnId="{512DE6D2-6B6C-48A4-BE1B-E83783434681}">
      <dgm:prSet/>
      <dgm:spPr/>
      <dgm:t>
        <a:bodyPr/>
        <a:lstStyle/>
        <a:p>
          <a:endParaRPr lang="en-US"/>
        </a:p>
      </dgm:t>
    </dgm:pt>
    <dgm:pt modelId="{F1F2C71A-C1D8-4E44-9A52-0217E58D15FF}">
      <dgm:prSet phldrT="[Text]" custT="1"/>
      <dgm:spPr>
        <a:ln>
          <a:solidFill>
            <a:srgbClr val="D8AC20"/>
          </a:solidFill>
        </a:ln>
      </dgm:spPr>
      <dgm:t>
        <a:bodyPr/>
        <a:lstStyle/>
        <a:p>
          <a:r>
            <a:rPr lang="en-US" sz="1200" dirty="0" smtClean="0"/>
            <a:t>analysis</a:t>
          </a:r>
          <a:endParaRPr lang="en-US" sz="1200" dirty="0"/>
        </a:p>
      </dgm:t>
    </dgm:pt>
    <dgm:pt modelId="{E5EA2925-6B65-437F-8B7C-22F695C01CF0}" type="parTrans" cxnId="{95231F7B-B3DC-4DBC-B5DB-CC813E73EBD7}">
      <dgm:prSet/>
      <dgm:spPr/>
      <dgm:t>
        <a:bodyPr/>
        <a:lstStyle/>
        <a:p>
          <a:endParaRPr lang="en-US"/>
        </a:p>
      </dgm:t>
    </dgm:pt>
    <dgm:pt modelId="{637D1815-6B2B-4AA2-91A0-00EEB251DD24}" type="sibTrans" cxnId="{95231F7B-B3DC-4DBC-B5DB-CC813E73EBD7}">
      <dgm:prSet/>
      <dgm:spPr/>
      <dgm:t>
        <a:bodyPr/>
        <a:lstStyle/>
        <a:p>
          <a:endParaRPr lang="en-US"/>
        </a:p>
      </dgm:t>
    </dgm:pt>
    <dgm:pt modelId="{1748BD33-6639-4F15-8B2E-CB41B7E3F425}" type="pres">
      <dgm:prSet presAssocID="{1AB487DE-4B8E-4F77-A60C-B7F4AC55D3BA}" presName="Name0" presStyleCnt="0">
        <dgm:presLayoutVars>
          <dgm:chMax val="1"/>
          <dgm:dir/>
          <dgm:animLvl val="ctr"/>
          <dgm:resizeHandles val="exact"/>
        </dgm:presLayoutVars>
      </dgm:prSet>
      <dgm:spPr/>
      <dgm:t>
        <a:bodyPr/>
        <a:lstStyle/>
        <a:p>
          <a:endParaRPr lang="en-US"/>
        </a:p>
      </dgm:t>
    </dgm:pt>
    <dgm:pt modelId="{67C130B8-5982-4E57-8340-254754455BF3}" type="pres">
      <dgm:prSet presAssocID="{AF4C2140-9F9E-441B-A60A-0CE83C0BFDDB}" presName="centerShape" presStyleLbl="node0" presStyleIdx="0" presStyleCnt="1"/>
      <dgm:spPr/>
      <dgm:t>
        <a:bodyPr/>
        <a:lstStyle/>
        <a:p>
          <a:endParaRPr lang="en-US"/>
        </a:p>
      </dgm:t>
    </dgm:pt>
    <dgm:pt modelId="{2E69785B-A50F-4142-A451-1DB4DFE47E10}" type="pres">
      <dgm:prSet presAssocID="{1C99CCBF-3231-41F2-9989-53ED6575D660}" presName="node" presStyleLbl="node1" presStyleIdx="0" presStyleCnt="5">
        <dgm:presLayoutVars>
          <dgm:bulletEnabled val="1"/>
        </dgm:presLayoutVars>
      </dgm:prSet>
      <dgm:spPr/>
      <dgm:t>
        <a:bodyPr/>
        <a:lstStyle/>
        <a:p>
          <a:endParaRPr lang="en-US"/>
        </a:p>
      </dgm:t>
    </dgm:pt>
    <dgm:pt modelId="{1390D965-73EE-465D-B300-3C5D171E9595}" type="pres">
      <dgm:prSet presAssocID="{1C99CCBF-3231-41F2-9989-53ED6575D660}" presName="dummy" presStyleCnt="0"/>
      <dgm:spPr/>
    </dgm:pt>
    <dgm:pt modelId="{DB426770-9F89-4A1E-961F-849616C4DA2B}" type="pres">
      <dgm:prSet presAssocID="{357A2DFA-D524-48C7-BC73-80EB737C1FC5}" presName="sibTrans" presStyleLbl="sibTrans2D1" presStyleIdx="0" presStyleCnt="5"/>
      <dgm:spPr/>
      <dgm:t>
        <a:bodyPr/>
        <a:lstStyle/>
        <a:p>
          <a:endParaRPr lang="en-US"/>
        </a:p>
      </dgm:t>
    </dgm:pt>
    <dgm:pt modelId="{7E422196-9555-41D9-8604-AC0307A5F5E5}" type="pres">
      <dgm:prSet presAssocID="{CC9F26E1-9C38-4A42-BDE7-73D577CDDB41}" presName="node" presStyleLbl="node1" presStyleIdx="1" presStyleCnt="5">
        <dgm:presLayoutVars>
          <dgm:bulletEnabled val="1"/>
        </dgm:presLayoutVars>
      </dgm:prSet>
      <dgm:spPr/>
      <dgm:t>
        <a:bodyPr/>
        <a:lstStyle/>
        <a:p>
          <a:endParaRPr lang="en-US"/>
        </a:p>
      </dgm:t>
    </dgm:pt>
    <dgm:pt modelId="{D7F602E0-4D76-4921-BDD3-537DC16CA79A}" type="pres">
      <dgm:prSet presAssocID="{CC9F26E1-9C38-4A42-BDE7-73D577CDDB41}" presName="dummy" presStyleCnt="0"/>
      <dgm:spPr/>
    </dgm:pt>
    <dgm:pt modelId="{00F5B288-34B8-45AC-9E07-6F7E61625115}" type="pres">
      <dgm:prSet presAssocID="{A8FB0F00-AB6C-42E8-8B1C-72260AA6473E}" presName="sibTrans" presStyleLbl="sibTrans2D1" presStyleIdx="1" presStyleCnt="5"/>
      <dgm:spPr/>
      <dgm:t>
        <a:bodyPr/>
        <a:lstStyle/>
        <a:p>
          <a:endParaRPr lang="en-US"/>
        </a:p>
      </dgm:t>
    </dgm:pt>
    <dgm:pt modelId="{B0B13384-6E65-481A-BBF8-EF26D2CA1BD6}" type="pres">
      <dgm:prSet presAssocID="{CCE0669B-C95A-495F-8420-1A618AE742B4}" presName="node" presStyleLbl="node1" presStyleIdx="2" presStyleCnt="5">
        <dgm:presLayoutVars>
          <dgm:bulletEnabled val="1"/>
        </dgm:presLayoutVars>
      </dgm:prSet>
      <dgm:spPr/>
      <dgm:t>
        <a:bodyPr/>
        <a:lstStyle/>
        <a:p>
          <a:endParaRPr lang="en-US"/>
        </a:p>
      </dgm:t>
    </dgm:pt>
    <dgm:pt modelId="{5AE88979-D53B-4DF5-87E6-C60BD207DB30}" type="pres">
      <dgm:prSet presAssocID="{CCE0669B-C95A-495F-8420-1A618AE742B4}" presName="dummy" presStyleCnt="0"/>
      <dgm:spPr/>
    </dgm:pt>
    <dgm:pt modelId="{0CF2860A-CBA7-4C49-A919-41225A3360E7}" type="pres">
      <dgm:prSet presAssocID="{A8E2C70B-4AB4-455D-A89D-5B091B94501D}" presName="sibTrans" presStyleLbl="sibTrans2D1" presStyleIdx="2" presStyleCnt="5"/>
      <dgm:spPr/>
      <dgm:t>
        <a:bodyPr/>
        <a:lstStyle/>
        <a:p>
          <a:endParaRPr lang="en-US"/>
        </a:p>
      </dgm:t>
    </dgm:pt>
    <dgm:pt modelId="{49609503-961D-45FD-B9B2-1D7640C6F48E}" type="pres">
      <dgm:prSet presAssocID="{F1F2C71A-C1D8-4E44-9A52-0217E58D15FF}" presName="node" presStyleLbl="node1" presStyleIdx="3" presStyleCnt="5">
        <dgm:presLayoutVars>
          <dgm:bulletEnabled val="1"/>
        </dgm:presLayoutVars>
      </dgm:prSet>
      <dgm:spPr/>
      <dgm:t>
        <a:bodyPr/>
        <a:lstStyle/>
        <a:p>
          <a:endParaRPr lang="en-US"/>
        </a:p>
      </dgm:t>
    </dgm:pt>
    <dgm:pt modelId="{D67F4540-0607-4A4D-93CD-17B76CEA93D1}" type="pres">
      <dgm:prSet presAssocID="{F1F2C71A-C1D8-4E44-9A52-0217E58D15FF}" presName="dummy" presStyleCnt="0"/>
      <dgm:spPr/>
    </dgm:pt>
    <dgm:pt modelId="{B72C2B65-F9B1-49B9-A033-DB533B5D8BE4}" type="pres">
      <dgm:prSet presAssocID="{637D1815-6B2B-4AA2-91A0-00EEB251DD24}" presName="sibTrans" presStyleLbl="sibTrans2D1" presStyleIdx="3" presStyleCnt="5"/>
      <dgm:spPr/>
      <dgm:t>
        <a:bodyPr/>
        <a:lstStyle/>
        <a:p>
          <a:endParaRPr lang="en-US"/>
        </a:p>
      </dgm:t>
    </dgm:pt>
    <dgm:pt modelId="{166716AB-08B9-4575-95A0-49F802406D0D}" type="pres">
      <dgm:prSet presAssocID="{B778E9D4-038A-4CA3-B7AC-68364C5788DA}" presName="node" presStyleLbl="node1" presStyleIdx="4" presStyleCnt="5">
        <dgm:presLayoutVars>
          <dgm:bulletEnabled val="1"/>
        </dgm:presLayoutVars>
      </dgm:prSet>
      <dgm:spPr/>
      <dgm:t>
        <a:bodyPr/>
        <a:lstStyle/>
        <a:p>
          <a:endParaRPr lang="en-US"/>
        </a:p>
      </dgm:t>
    </dgm:pt>
    <dgm:pt modelId="{9E16CC08-5D30-4FEC-834D-B6DE48353D75}" type="pres">
      <dgm:prSet presAssocID="{B778E9D4-038A-4CA3-B7AC-68364C5788DA}" presName="dummy" presStyleCnt="0"/>
      <dgm:spPr/>
    </dgm:pt>
    <dgm:pt modelId="{3384DD71-73A7-423E-B53E-8A8D1CE3E741}" type="pres">
      <dgm:prSet presAssocID="{72CF4349-F423-4AA2-AC4D-D7071251703B}" presName="sibTrans" presStyleLbl="sibTrans2D1" presStyleIdx="4" presStyleCnt="5"/>
      <dgm:spPr/>
      <dgm:t>
        <a:bodyPr/>
        <a:lstStyle/>
        <a:p>
          <a:endParaRPr lang="en-US"/>
        </a:p>
      </dgm:t>
    </dgm:pt>
  </dgm:ptLst>
  <dgm:cxnLst>
    <dgm:cxn modelId="{AA90AEE5-F5B6-4C6B-9E94-B31473E975B4}" type="presOf" srcId="{AF4C2140-9F9E-441B-A60A-0CE83C0BFDDB}" destId="{67C130B8-5982-4E57-8340-254754455BF3}" srcOrd="0" destOrd="0" presId="urn:microsoft.com/office/officeart/2005/8/layout/radial6"/>
    <dgm:cxn modelId="{A8414BF8-6CA1-47E7-B7CD-0D9530771FF8}" srcId="{AF4C2140-9F9E-441B-A60A-0CE83C0BFDDB}" destId="{1C99CCBF-3231-41F2-9989-53ED6575D660}" srcOrd="0" destOrd="0" parTransId="{9F7C795B-BA96-4628-A89D-3DF92F50CF6A}" sibTransId="{357A2DFA-D524-48C7-BC73-80EB737C1FC5}"/>
    <dgm:cxn modelId="{2DA5C364-C062-47ED-93F0-F64DCCED9C78}" type="presOf" srcId="{CC9F26E1-9C38-4A42-BDE7-73D577CDDB41}" destId="{7E422196-9555-41D9-8604-AC0307A5F5E5}" srcOrd="0" destOrd="0" presId="urn:microsoft.com/office/officeart/2005/8/layout/radial6"/>
    <dgm:cxn modelId="{35A1E31F-2096-44A3-8DC6-153F42C73827}" type="presOf" srcId="{72CF4349-F423-4AA2-AC4D-D7071251703B}" destId="{3384DD71-73A7-423E-B53E-8A8D1CE3E741}" srcOrd="0" destOrd="0" presId="urn:microsoft.com/office/officeart/2005/8/layout/radial6"/>
    <dgm:cxn modelId="{512DE6D2-6B6C-48A4-BE1B-E83783434681}" srcId="{AF4C2140-9F9E-441B-A60A-0CE83C0BFDDB}" destId="{B778E9D4-038A-4CA3-B7AC-68364C5788DA}" srcOrd="4" destOrd="0" parTransId="{41924C9A-8743-425C-B7FC-4835A762ABFF}" sibTransId="{72CF4349-F423-4AA2-AC4D-D7071251703B}"/>
    <dgm:cxn modelId="{FF2BEC77-0F06-490F-B7E5-1D6AD6380CCD}" type="presOf" srcId="{357A2DFA-D524-48C7-BC73-80EB737C1FC5}" destId="{DB426770-9F89-4A1E-961F-849616C4DA2B}" srcOrd="0" destOrd="0" presId="urn:microsoft.com/office/officeart/2005/8/layout/radial6"/>
    <dgm:cxn modelId="{6A567F02-4EA9-4F3E-BD28-C7AB702B7374}" type="presOf" srcId="{A8E2C70B-4AB4-455D-A89D-5B091B94501D}" destId="{0CF2860A-CBA7-4C49-A919-41225A3360E7}" srcOrd="0" destOrd="0" presId="urn:microsoft.com/office/officeart/2005/8/layout/radial6"/>
    <dgm:cxn modelId="{F41D90FF-BFC1-456D-8293-A09C6AA6A676}" srcId="{1AB487DE-4B8E-4F77-A60C-B7F4AC55D3BA}" destId="{AF4C2140-9F9E-441B-A60A-0CE83C0BFDDB}" srcOrd="0" destOrd="0" parTransId="{FFD0C834-339E-4E7B-9EA1-FF05138651CA}" sibTransId="{3D8E87C5-6462-4170-96F2-8713DD6C2D32}"/>
    <dgm:cxn modelId="{EEAB4E43-5F66-4784-8CF6-1306C948109E}" type="presOf" srcId="{637D1815-6B2B-4AA2-91A0-00EEB251DD24}" destId="{B72C2B65-F9B1-49B9-A033-DB533B5D8BE4}" srcOrd="0" destOrd="0" presId="urn:microsoft.com/office/officeart/2005/8/layout/radial6"/>
    <dgm:cxn modelId="{624D71FE-359B-4C08-87D6-9188411C3768}" type="presOf" srcId="{A8FB0F00-AB6C-42E8-8B1C-72260AA6473E}" destId="{00F5B288-34B8-45AC-9E07-6F7E61625115}" srcOrd="0" destOrd="0" presId="urn:microsoft.com/office/officeart/2005/8/layout/radial6"/>
    <dgm:cxn modelId="{3F670506-5D8D-4606-86D0-B12617329529}" srcId="{AF4C2140-9F9E-441B-A60A-0CE83C0BFDDB}" destId="{CCE0669B-C95A-495F-8420-1A618AE742B4}" srcOrd="2" destOrd="0" parTransId="{9996D417-66F4-41E1-ACC2-CCEC311ACE4E}" sibTransId="{A8E2C70B-4AB4-455D-A89D-5B091B94501D}"/>
    <dgm:cxn modelId="{07CCF0B8-E0EB-4B7F-BA61-CF7A8B181A39}" type="presOf" srcId="{1C99CCBF-3231-41F2-9989-53ED6575D660}" destId="{2E69785B-A50F-4142-A451-1DB4DFE47E10}" srcOrd="0" destOrd="0" presId="urn:microsoft.com/office/officeart/2005/8/layout/radial6"/>
    <dgm:cxn modelId="{29175F77-182A-4929-9B04-5813E0CAEFBE}" srcId="{AF4C2140-9F9E-441B-A60A-0CE83C0BFDDB}" destId="{CC9F26E1-9C38-4A42-BDE7-73D577CDDB41}" srcOrd="1" destOrd="0" parTransId="{B5DBF15D-CAD1-4257-8077-DB1DE89242AB}" sibTransId="{A8FB0F00-AB6C-42E8-8B1C-72260AA6473E}"/>
    <dgm:cxn modelId="{90776104-56A8-4EA3-8C84-E1692DF5932D}" type="presOf" srcId="{F1F2C71A-C1D8-4E44-9A52-0217E58D15FF}" destId="{49609503-961D-45FD-B9B2-1D7640C6F48E}" srcOrd="0" destOrd="0" presId="urn:microsoft.com/office/officeart/2005/8/layout/radial6"/>
    <dgm:cxn modelId="{3F99AEC3-1F4C-4945-BB05-B64A61821ED1}" type="presOf" srcId="{1AB487DE-4B8E-4F77-A60C-B7F4AC55D3BA}" destId="{1748BD33-6639-4F15-8B2E-CB41B7E3F425}" srcOrd="0" destOrd="0" presId="urn:microsoft.com/office/officeart/2005/8/layout/radial6"/>
    <dgm:cxn modelId="{95231F7B-B3DC-4DBC-B5DB-CC813E73EBD7}" srcId="{AF4C2140-9F9E-441B-A60A-0CE83C0BFDDB}" destId="{F1F2C71A-C1D8-4E44-9A52-0217E58D15FF}" srcOrd="3" destOrd="0" parTransId="{E5EA2925-6B65-437F-8B7C-22F695C01CF0}" sibTransId="{637D1815-6B2B-4AA2-91A0-00EEB251DD24}"/>
    <dgm:cxn modelId="{B37D378A-DDDC-4017-9BA2-C4D98321844D}" type="presOf" srcId="{CCE0669B-C95A-495F-8420-1A618AE742B4}" destId="{B0B13384-6E65-481A-BBF8-EF26D2CA1BD6}" srcOrd="0" destOrd="0" presId="urn:microsoft.com/office/officeart/2005/8/layout/radial6"/>
    <dgm:cxn modelId="{280049A4-7B6A-41AF-94A1-9B242E3A4D91}" type="presOf" srcId="{B778E9D4-038A-4CA3-B7AC-68364C5788DA}" destId="{166716AB-08B9-4575-95A0-49F802406D0D}" srcOrd="0" destOrd="0" presId="urn:microsoft.com/office/officeart/2005/8/layout/radial6"/>
    <dgm:cxn modelId="{345AB85B-17D9-412A-A9A7-B04C618207D5}" type="presParOf" srcId="{1748BD33-6639-4F15-8B2E-CB41B7E3F425}" destId="{67C130B8-5982-4E57-8340-254754455BF3}" srcOrd="0" destOrd="0" presId="urn:microsoft.com/office/officeart/2005/8/layout/radial6"/>
    <dgm:cxn modelId="{88CC2CF8-7BEA-4638-A50D-7D48937401B0}" type="presParOf" srcId="{1748BD33-6639-4F15-8B2E-CB41B7E3F425}" destId="{2E69785B-A50F-4142-A451-1DB4DFE47E10}" srcOrd="1" destOrd="0" presId="urn:microsoft.com/office/officeart/2005/8/layout/radial6"/>
    <dgm:cxn modelId="{0043C9D6-9AF3-478F-B457-BECD423FC328}" type="presParOf" srcId="{1748BD33-6639-4F15-8B2E-CB41B7E3F425}" destId="{1390D965-73EE-465D-B300-3C5D171E9595}" srcOrd="2" destOrd="0" presId="urn:microsoft.com/office/officeart/2005/8/layout/radial6"/>
    <dgm:cxn modelId="{2CE69077-7ED4-4DF0-8FEB-93E46576132D}" type="presParOf" srcId="{1748BD33-6639-4F15-8B2E-CB41B7E3F425}" destId="{DB426770-9F89-4A1E-961F-849616C4DA2B}" srcOrd="3" destOrd="0" presId="urn:microsoft.com/office/officeart/2005/8/layout/radial6"/>
    <dgm:cxn modelId="{FE782EB1-56B4-48A8-B11E-EC8813F7167E}" type="presParOf" srcId="{1748BD33-6639-4F15-8B2E-CB41B7E3F425}" destId="{7E422196-9555-41D9-8604-AC0307A5F5E5}" srcOrd="4" destOrd="0" presId="urn:microsoft.com/office/officeart/2005/8/layout/radial6"/>
    <dgm:cxn modelId="{23AC8206-7329-47FE-8B11-55DB5F134BC3}" type="presParOf" srcId="{1748BD33-6639-4F15-8B2E-CB41B7E3F425}" destId="{D7F602E0-4D76-4921-BDD3-537DC16CA79A}" srcOrd="5" destOrd="0" presId="urn:microsoft.com/office/officeart/2005/8/layout/radial6"/>
    <dgm:cxn modelId="{0493019B-7724-4D6E-BD74-3EE759A8108B}" type="presParOf" srcId="{1748BD33-6639-4F15-8B2E-CB41B7E3F425}" destId="{00F5B288-34B8-45AC-9E07-6F7E61625115}" srcOrd="6" destOrd="0" presId="urn:microsoft.com/office/officeart/2005/8/layout/radial6"/>
    <dgm:cxn modelId="{D043BB71-E583-4959-9545-D0636284AC6D}" type="presParOf" srcId="{1748BD33-6639-4F15-8B2E-CB41B7E3F425}" destId="{B0B13384-6E65-481A-BBF8-EF26D2CA1BD6}" srcOrd="7" destOrd="0" presId="urn:microsoft.com/office/officeart/2005/8/layout/radial6"/>
    <dgm:cxn modelId="{E8014FC0-FCB9-4431-9BFD-42955D81290F}" type="presParOf" srcId="{1748BD33-6639-4F15-8B2E-CB41B7E3F425}" destId="{5AE88979-D53B-4DF5-87E6-C60BD207DB30}" srcOrd="8" destOrd="0" presId="urn:microsoft.com/office/officeart/2005/8/layout/radial6"/>
    <dgm:cxn modelId="{4965BBD5-BACD-4B09-994B-CB688B2B432A}" type="presParOf" srcId="{1748BD33-6639-4F15-8B2E-CB41B7E3F425}" destId="{0CF2860A-CBA7-4C49-A919-41225A3360E7}" srcOrd="9" destOrd="0" presId="urn:microsoft.com/office/officeart/2005/8/layout/radial6"/>
    <dgm:cxn modelId="{D10AA8BF-4DF1-4805-A809-1FB657D1259F}" type="presParOf" srcId="{1748BD33-6639-4F15-8B2E-CB41B7E3F425}" destId="{49609503-961D-45FD-B9B2-1D7640C6F48E}" srcOrd="10" destOrd="0" presId="urn:microsoft.com/office/officeart/2005/8/layout/radial6"/>
    <dgm:cxn modelId="{FE9576B5-2407-465D-AE2F-5BC171FAACE7}" type="presParOf" srcId="{1748BD33-6639-4F15-8B2E-CB41B7E3F425}" destId="{D67F4540-0607-4A4D-93CD-17B76CEA93D1}" srcOrd="11" destOrd="0" presId="urn:microsoft.com/office/officeart/2005/8/layout/radial6"/>
    <dgm:cxn modelId="{B4945217-65B7-483D-8F34-93D9995D114D}" type="presParOf" srcId="{1748BD33-6639-4F15-8B2E-CB41B7E3F425}" destId="{B72C2B65-F9B1-49B9-A033-DB533B5D8BE4}" srcOrd="12" destOrd="0" presId="urn:microsoft.com/office/officeart/2005/8/layout/radial6"/>
    <dgm:cxn modelId="{83BB3AB2-CBC3-4F19-8C5B-3336EABFBFDD}" type="presParOf" srcId="{1748BD33-6639-4F15-8B2E-CB41B7E3F425}" destId="{166716AB-08B9-4575-95A0-49F802406D0D}" srcOrd="13" destOrd="0" presId="urn:microsoft.com/office/officeart/2005/8/layout/radial6"/>
    <dgm:cxn modelId="{863B4094-230E-4B28-84E0-1B7E24671435}" type="presParOf" srcId="{1748BD33-6639-4F15-8B2E-CB41B7E3F425}" destId="{9E16CC08-5D30-4FEC-834D-B6DE48353D75}" srcOrd="14" destOrd="0" presId="urn:microsoft.com/office/officeart/2005/8/layout/radial6"/>
    <dgm:cxn modelId="{B4E0508A-632F-46E9-9ECE-EDD73215D734}" type="presParOf" srcId="{1748BD33-6639-4F15-8B2E-CB41B7E3F425}" destId="{3384DD71-73A7-423E-B53E-8A8D1CE3E741}"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4DD71-73A7-423E-B53E-8A8D1CE3E741}">
      <dsp:nvSpPr>
        <dsp:cNvPr id="0" name=""/>
        <dsp:cNvSpPr/>
      </dsp:nvSpPr>
      <dsp:spPr>
        <a:xfrm>
          <a:off x="1766568" y="615643"/>
          <a:ext cx="4102913" cy="4102913"/>
        </a:xfrm>
        <a:prstGeom prst="blockArc">
          <a:avLst>
            <a:gd name="adj1" fmla="val 11880000"/>
            <a:gd name="adj2" fmla="val 1620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2C2B65-F9B1-49B9-A033-DB533B5D8BE4}">
      <dsp:nvSpPr>
        <dsp:cNvPr id="0" name=""/>
        <dsp:cNvSpPr/>
      </dsp:nvSpPr>
      <dsp:spPr>
        <a:xfrm>
          <a:off x="1766568" y="615643"/>
          <a:ext cx="4102913" cy="4102913"/>
        </a:xfrm>
        <a:prstGeom prst="blockArc">
          <a:avLst>
            <a:gd name="adj1" fmla="val 7560000"/>
            <a:gd name="adj2" fmla="val 1188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F2860A-CBA7-4C49-A919-41225A3360E7}">
      <dsp:nvSpPr>
        <dsp:cNvPr id="0" name=""/>
        <dsp:cNvSpPr/>
      </dsp:nvSpPr>
      <dsp:spPr>
        <a:xfrm>
          <a:off x="1766568" y="615643"/>
          <a:ext cx="4102913" cy="4102913"/>
        </a:xfrm>
        <a:prstGeom prst="blockArc">
          <a:avLst>
            <a:gd name="adj1" fmla="val 3240000"/>
            <a:gd name="adj2" fmla="val 756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F5B288-34B8-45AC-9E07-6F7E61625115}">
      <dsp:nvSpPr>
        <dsp:cNvPr id="0" name=""/>
        <dsp:cNvSpPr/>
      </dsp:nvSpPr>
      <dsp:spPr>
        <a:xfrm>
          <a:off x="1766568" y="615643"/>
          <a:ext cx="4102913" cy="4102913"/>
        </a:xfrm>
        <a:prstGeom prst="blockArc">
          <a:avLst>
            <a:gd name="adj1" fmla="val 20520000"/>
            <a:gd name="adj2" fmla="val 324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426770-9F89-4A1E-961F-849616C4DA2B}">
      <dsp:nvSpPr>
        <dsp:cNvPr id="0" name=""/>
        <dsp:cNvSpPr/>
      </dsp:nvSpPr>
      <dsp:spPr>
        <a:xfrm>
          <a:off x="1766568" y="615643"/>
          <a:ext cx="4102913" cy="4102913"/>
        </a:xfrm>
        <a:prstGeom prst="blockArc">
          <a:avLst>
            <a:gd name="adj1" fmla="val 16200000"/>
            <a:gd name="adj2" fmla="val 2052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C130B8-5982-4E57-8340-254754455BF3}">
      <dsp:nvSpPr>
        <dsp:cNvPr id="0" name=""/>
        <dsp:cNvSpPr/>
      </dsp:nvSpPr>
      <dsp:spPr>
        <a:xfrm>
          <a:off x="2872840" y="1721915"/>
          <a:ext cx="1890369" cy="1890369"/>
        </a:xfrm>
        <a:prstGeom prst="ellipse">
          <a:avLst/>
        </a:prstGeom>
        <a:solidFill>
          <a:schemeClr val="dk2">
            <a:hueOff val="0"/>
            <a:satOff val="0"/>
            <a:lumOff val="0"/>
            <a:alphaOff val="0"/>
          </a:schemeClr>
        </a:solidFill>
        <a:ln w="25400" cap="flat" cmpd="sng" algn="ctr">
          <a:solidFill>
            <a:srgbClr val="D49D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ArcGIS</a:t>
          </a:r>
          <a:endParaRPr lang="en-US" sz="2400" b="1" kern="1200" dirty="0"/>
        </a:p>
      </dsp:txBody>
      <dsp:txXfrm>
        <a:off x="3149678" y="1998753"/>
        <a:ext cx="1336693" cy="1336693"/>
      </dsp:txXfrm>
    </dsp:sp>
    <dsp:sp modelId="{2E69785B-A50F-4142-A451-1DB4DFE47E10}">
      <dsp:nvSpPr>
        <dsp:cNvPr id="0" name=""/>
        <dsp:cNvSpPr/>
      </dsp:nvSpPr>
      <dsp:spPr>
        <a:xfrm>
          <a:off x="3156395" y="1651"/>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direct ingest</a:t>
          </a:r>
          <a:endParaRPr lang="en-US" sz="1200" kern="1200" dirty="0"/>
        </a:p>
      </dsp:txBody>
      <dsp:txXfrm>
        <a:off x="3350182" y="195438"/>
        <a:ext cx="935684" cy="935684"/>
      </dsp:txXfrm>
    </dsp:sp>
    <dsp:sp modelId="{7E422196-9555-41D9-8604-AC0307A5F5E5}">
      <dsp:nvSpPr>
        <dsp:cNvPr id="0" name=""/>
        <dsp:cNvSpPr/>
      </dsp:nvSpPr>
      <dsp:spPr>
        <a:xfrm>
          <a:off x="5062141" y="1386256"/>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management</a:t>
          </a:r>
          <a:endParaRPr lang="en-US" sz="1200" kern="1200" dirty="0"/>
        </a:p>
      </dsp:txBody>
      <dsp:txXfrm>
        <a:off x="5255928" y="1580043"/>
        <a:ext cx="935684" cy="935684"/>
      </dsp:txXfrm>
    </dsp:sp>
    <dsp:sp modelId="{B0B13384-6E65-481A-BBF8-EF26D2CA1BD6}">
      <dsp:nvSpPr>
        <dsp:cNvPr id="0" name=""/>
        <dsp:cNvSpPr/>
      </dsp:nvSpPr>
      <dsp:spPr>
        <a:xfrm>
          <a:off x="4334211" y="3626595"/>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visualization</a:t>
          </a:r>
          <a:endParaRPr lang="en-US" sz="1200" kern="1200" dirty="0"/>
        </a:p>
      </dsp:txBody>
      <dsp:txXfrm>
        <a:off x="4527998" y="3820382"/>
        <a:ext cx="935684" cy="935684"/>
      </dsp:txXfrm>
    </dsp:sp>
    <dsp:sp modelId="{49609503-961D-45FD-B9B2-1D7640C6F48E}">
      <dsp:nvSpPr>
        <dsp:cNvPr id="0" name=""/>
        <dsp:cNvSpPr/>
      </dsp:nvSpPr>
      <dsp:spPr>
        <a:xfrm>
          <a:off x="1978580" y="3626595"/>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analysis</a:t>
          </a:r>
          <a:endParaRPr lang="en-US" sz="1200" kern="1200" dirty="0"/>
        </a:p>
      </dsp:txBody>
      <dsp:txXfrm>
        <a:off x="2172367" y="3820382"/>
        <a:ext cx="935684" cy="935684"/>
      </dsp:txXfrm>
    </dsp:sp>
    <dsp:sp modelId="{166716AB-08B9-4575-95A0-49F802406D0D}">
      <dsp:nvSpPr>
        <dsp:cNvPr id="0" name=""/>
        <dsp:cNvSpPr/>
      </dsp:nvSpPr>
      <dsp:spPr>
        <a:xfrm>
          <a:off x="1250649" y="1386256"/>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share</a:t>
          </a:r>
          <a:endParaRPr lang="en-US" sz="1200" kern="1200" dirty="0"/>
        </a:p>
      </dsp:txBody>
      <dsp:txXfrm>
        <a:off x="1444436" y="1580043"/>
        <a:ext cx="935684" cy="93568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51B661E-4E71-1F4C-A086-2744B4058F83}" type="datetimeFigureOut">
              <a:rPr lang="en-US" smtClean="0"/>
              <a:t>7/8/2014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DC99A2-7DC6-AB43-90F8-D5D7C17FCF47}" type="slidenum">
              <a:rPr lang="en-US" smtClean="0"/>
              <a:t>‹#›</a:t>
            </a:fld>
            <a:endParaRPr lang="en-US"/>
          </a:p>
        </p:txBody>
      </p:sp>
    </p:spTree>
    <p:extLst>
      <p:ext uri="{BB962C8B-B14F-4D97-AF65-F5344CB8AC3E}">
        <p14:creationId xmlns:p14="http://schemas.microsoft.com/office/powerpoint/2010/main" val="11995334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5498D241-0AB7-BC44-80E8-F0A20AF46E9E}" type="datetimeFigureOut">
              <a:rPr lang="en-US" smtClean="0"/>
              <a:pPr/>
              <a:t>7/8/2014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3E7143C0-4F23-B545-9533-520B5A87CA1E}" type="slidenum">
              <a:rPr lang="en-US" smtClean="0"/>
              <a:pPr/>
              <a:t>‹#›</a:t>
            </a:fld>
            <a:endParaRPr lang="en-US" dirty="0"/>
          </a:p>
        </p:txBody>
      </p:sp>
    </p:spTree>
    <p:extLst>
      <p:ext uri="{BB962C8B-B14F-4D97-AF65-F5344CB8AC3E}">
        <p14:creationId xmlns:p14="http://schemas.microsoft.com/office/powerpoint/2010/main" val="40775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a:t>
            </a:fld>
            <a:endParaRPr lang="en-US" dirty="0"/>
          </a:p>
        </p:txBody>
      </p:sp>
    </p:spTree>
    <p:extLst>
      <p:ext uri="{BB962C8B-B14F-4D97-AF65-F5344CB8AC3E}">
        <p14:creationId xmlns:p14="http://schemas.microsoft.com/office/powerpoint/2010/main" val="2645353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2</a:t>
            </a:fld>
            <a:endParaRPr lang="en-US" dirty="0"/>
          </a:p>
        </p:txBody>
      </p:sp>
    </p:spTree>
    <p:extLst>
      <p:ext uri="{BB962C8B-B14F-4D97-AF65-F5344CB8AC3E}">
        <p14:creationId xmlns:p14="http://schemas.microsoft.com/office/powerpoint/2010/main" val="373098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a:ea typeface="+mn-ea"/>
                <a:cs typeface="+mn-cs"/>
              </a:rPr>
              <a:t>ArcGIS is the geography platform for your organization, enabling you to create, organize, and share geographic information and tools with anyone by using intelligent online maps and useful apps. These apps run virtually anywhere - on desktops, the web, smartphones, and tablets.</a:t>
            </a:r>
            <a:endParaRPr lang="en-US" dirty="0">
              <a:latin typeface="Avenir LT Std 35 Light" panose="020B0402020203020204" pitchFamily="34" charset="0"/>
            </a:endParaRPr>
          </a:p>
        </p:txBody>
      </p:sp>
      <p:sp>
        <p:nvSpPr>
          <p:cNvPr id="4" name="Slide Number Placeholder 3"/>
          <p:cNvSpPr>
            <a:spLocks noGrp="1"/>
          </p:cNvSpPr>
          <p:nvPr>
            <p:ph type="sldNum" sz="quarter" idx="10"/>
          </p:nvPr>
        </p:nvSpPr>
        <p:spPr/>
        <p:txBody>
          <a:bodyPr/>
          <a:lstStyle/>
          <a:p>
            <a:fld id="{3E7143C0-4F23-B545-9533-520B5A87CA1E}" type="slidenum">
              <a:rPr lang="en-US" smtClean="0"/>
              <a:pPr/>
              <a:t>3</a:t>
            </a:fld>
            <a:endParaRPr lang="en-US"/>
          </a:p>
        </p:txBody>
      </p:sp>
    </p:spTree>
    <p:extLst>
      <p:ext uri="{BB962C8B-B14F-4D97-AF65-F5344CB8AC3E}">
        <p14:creationId xmlns:p14="http://schemas.microsoft.com/office/powerpoint/2010/main" val="420799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4</a:t>
            </a:fld>
            <a:endParaRPr lang="en-US" dirty="0"/>
          </a:p>
        </p:txBody>
      </p:sp>
    </p:spTree>
    <p:extLst>
      <p:ext uri="{BB962C8B-B14F-4D97-AF65-F5344CB8AC3E}">
        <p14:creationId xmlns:p14="http://schemas.microsoft.com/office/powerpoint/2010/main" val="365728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Arial"/>
              <a:ea typeface="+mn-ea"/>
              <a:cs typeface="+mn-cs"/>
            </a:endParaRPr>
          </a:p>
        </p:txBody>
      </p:sp>
      <p:sp>
        <p:nvSpPr>
          <p:cNvPr id="4" name="Slide Number Placeholder 3"/>
          <p:cNvSpPr>
            <a:spLocks noGrp="1"/>
          </p:cNvSpPr>
          <p:nvPr>
            <p:ph type="sldNum" sz="quarter" idx="10"/>
          </p:nvPr>
        </p:nvSpPr>
        <p:spPr/>
        <p:txBody>
          <a:bodyPr/>
          <a:lstStyle/>
          <a:p>
            <a:fld id="{3E7143C0-4F23-B545-9533-520B5A87CA1E}" type="slidenum">
              <a:rPr lang="en-US" smtClean="0"/>
              <a:pPr/>
              <a:t>5</a:t>
            </a:fld>
            <a:endParaRPr lang="en-US" dirty="0"/>
          </a:p>
        </p:txBody>
      </p:sp>
    </p:spTree>
    <p:extLst>
      <p:ext uri="{BB962C8B-B14F-4D97-AF65-F5344CB8AC3E}">
        <p14:creationId xmlns:p14="http://schemas.microsoft.com/office/powerpoint/2010/main" val="1286063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w="9525"/>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69AFF5E8-DF23-45FD-A960-9B52D8B437E7}" type="slidenum">
              <a:rPr lang="en-US" smtClean="0"/>
              <a:pPr/>
              <a:t>6</a:t>
            </a:fld>
            <a:endParaRPr lang="en-US" smtClean="0"/>
          </a:p>
        </p:txBody>
      </p:sp>
    </p:spTree>
    <p:extLst>
      <p:ext uri="{BB962C8B-B14F-4D97-AF65-F5344CB8AC3E}">
        <p14:creationId xmlns:p14="http://schemas.microsoft.com/office/powerpoint/2010/main" val="250822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be available in 10.3 or later.  </a:t>
            </a:r>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8</a:t>
            </a:fld>
            <a:endParaRPr lang="en-US" dirty="0"/>
          </a:p>
        </p:txBody>
      </p:sp>
    </p:spTree>
    <p:extLst>
      <p:ext uri="{BB962C8B-B14F-4D97-AF65-F5344CB8AC3E}">
        <p14:creationId xmlns:p14="http://schemas.microsoft.com/office/powerpoint/2010/main" val="123810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From a set of source</a:t>
            </a:r>
            <a:r>
              <a:rPr lang="en-US" baseline="0" dirty="0" smtClean="0"/>
              <a:t> </a:t>
            </a:r>
            <a:r>
              <a:rPr lang="en-US" dirty="0" err="1" smtClean="0"/>
              <a:t>netCDF</a:t>
            </a:r>
            <a:r>
              <a:rPr lang="en-US" dirty="0" smtClean="0"/>
              <a:t>, HDF &amp; GRIB files one can create a mosaic dataset using</a:t>
            </a:r>
            <a:r>
              <a:rPr lang="en-US" baseline="0" dirty="0" smtClean="0"/>
              <a:t> different dimensions and variables.</a:t>
            </a:r>
            <a:endParaRPr lang="en-US" dirty="0" smtClean="0"/>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9</a:t>
            </a:fld>
            <a:endParaRPr lang="en-US" dirty="0"/>
          </a:p>
        </p:txBody>
      </p:sp>
    </p:spTree>
    <p:extLst>
      <p:ext uri="{BB962C8B-B14F-4D97-AF65-F5344CB8AC3E}">
        <p14:creationId xmlns:p14="http://schemas.microsoft.com/office/powerpoint/2010/main" val="3150492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84FA7EB-0ABF-4CF0-938F-D6E2DD4FE6F9}" type="slidenum">
              <a:rPr lang="en-US" smtClean="0"/>
              <a:pPr/>
              <a:t>10</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w="9525"/>
        </p:spPr>
        <p:txBody>
          <a:bodyPr/>
          <a:lstStyle/>
          <a:p>
            <a:pPr eaLnBrk="1" hangingPunct="1"/>
            <a:endParaRPr lang="en-US" dirty="0" smtClean="0"/>
          </a:p>
        </p:txBody>
      </p:sp>
    </p:spTree>
    <p:extLst>
      <p:ext uri="{BB962C8B-B14F-4D97-AF65-F5344CB8AC3E}">
        <p14:creationId xmlns:p14="http://schemas.microsoft.com/office/powerpoint/2010/main" val="4146606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Will be available in 10.3 or later.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12</a:t>
            </a:fld>
            <a:endParaRPr lang="en-US" dirty="0"/>
          </a:p>
        </p:txBody>
      </p:sp>
    </p:spTree>
    <p:extLst>
      <p:ext uri="{BB962C8B-B14F-4D97-AF65-F5344CB8AC3E}">
        <p14:creationId xmlns:p14="http://schemas.microsoft.com/office/powerpoint/2010/main" val="1347346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w="9525"/>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6D4F26B0-DA6D-48A1-8534-CB647F7FFF80}" type="slidenum">
              <a:rPr lang="en-US" smtClean="0"/>
              <a:pPr/>
              <a:t>13</a:t>
            </a:fld>
            <a:endParaRPr lang="en-US" smtClean="0"/>
          </a:p>
        </p:txBody>
      </p:sp>
    </p:spTree>
    <p:extLst>
      <p:ext uri="{BB962C8B-B14F-4D97-AF65-F5344CB8AC3E}">
        <p14:creationId xmlns:p14="http://schemas.microsoft.com/office/powerpoint/2010/main" val="3613161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mosaic dataset and RFT to model scientific phenomena</a:t>
            </a:r>
          </a:p>
          <a:p>
            <a:endParaRPr lang="en-US" sz="1100" dirty="0" smtClean="0"/>
          </a:p>
          <a:p>
            <a:endParaRPr lang="en-US" dirty="0"/>
          </a:p>
        </p:txBody>
      </p:sp>
      <p:sp>
        <p:nvSpPr>
          <p:cNvPr id="4" name="Slide Number Placeholder 3"/>
          <p:cNvSpPr>
            <a:spLocks noGrp="1"/>
          </p:cNvSpPr>
          <p:nvPr>
            <p:ph type="sldNum" sz="quarter" idx="10"/>
          </p:nvPr>
        </p:nvSpPr>
        <p:spPr/>
        <p:txBody>
          <a:bodyPr/>
          <a:lstStyle/>
          <a:p>
            <a:fld id="{19FD04AA-CFC2-410F-9760-59BD232CFFC1}" type="slidenum">
              <a:rPr lang="en-US" smtClean="0"/>
              <a:t>14</a:t>
            </a:fld>
            <a:endParaRPr lang="en-US"/>
          </a:p>
        </p:txBody>
      </p:sp>
    </p:spTree>
    <p:extLst>
      <p:ext uri="{BB962C8B-B14F-4D97-AF65-F5344CB8AC3E}">
        <p14:creationId xmlns:p14="http://schemas.microsoft.com/office/powerpoint/2010/main" val="342825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15</a:t>
            </a:fld>
            <a:endParaRPr lang="en-US" dirty="0"/>
          </a:p>
        </p:txBody>
      </p:sp>
    </p:spTree>
    <p:extLst>
      <p:ext uri="{BB962C8B-B14F-4D97-AF65-F5344CB8AC3E}">
        <p14:creationId xmlns:p14="http://schemas.microsoft.com/office/powerpoint/2010/main" val="2769033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There is another class of common spatial problems which rely upon data that is particularly large,</a:t>
            </a:r>
            <a:r>
              <a:rPr lang="en-US" baseline="0" dirty="0" smtClean="0"/>
              <a:t> or difficult to build, or to maintain.</a:t>
            </a:r>
          </a:p>
          <a:p>
            <a:endParaRPr lang="en-US" baseline="0" dirty="0" smtClean="0"/>
          </a:p>
          <a:p>
            <a:r>
              <a:rPr lang="en-US" baseline="0" dirty="0" smtClean="0"/>
              <a:t>For these problems we have developed very efficient, task specific, hosted services, we are calling these </a:t>
            </a:r>
            <a:r>
              <a:rPr lang="en-US" b="1" baseline="0" dirty="0" smtClean="0"/>
              <a:t>Ready To Use </a:t>
            </a:r>
            <a:r>
              <a:rPr lang="en-US" baseline="0" dirty="0" smtClean="0"/>
              <a:t>services</a:t>
            </a:r>
          </a:p>
          <a:p>
            <a:r>
              <a:rPr lang="en-US" baseline="0" dirty="0" smtClean="0"/>
              <a:t>In this case Esri compiles, hosts, and maintains the foundational data and users of the service provide relatively small spatial inputs (normally points or a small set of polygons, maybe with a few attributes), and we provide back to them some new attributes or features. It’s a very small network load against large hosted data.</a:t>
            </a:r>
          </a:p>
          <a:p>
            <a:r>
              <a:rPr lang="en-US" baseline="0" dirty="0" smtClean="0"/>
              <a:t>Jeff showed a few of these yesterday with the geocoding and network services.</a:t>
            </a:r>
          </a:p>
          <a:p>
            <a:endParaRPr lang="en-US" baseline="0" dirty="0" smtClean="0"/>
          </a:p>
          <a:p>
            <a:r>
              <a:rPr lang="en-US" baseline="0" dirty="0" smtClean="0"/>
              <a:t>There are some new services that will be released in June in conjunction with the landscape project working against elevation data, to create </a:t>
            </a:r>
            <a:r>
              <a:rPr lang="en-US" baseline="0" dirty="0" err="1" smtClean="0"/>
              <a:t>viewsheds</a:t>
            </a:r>
            <a:r>
              <a:rPr lang="en-US" baseline="0" dirty="0" smtClean="0"/>
              <a:t>, profiles, to summarize elevation under a feature, and to create watersheds.</a:t>
            </a:r>
          </a:p>
          <a:p>
            <a:endParaRPr lang="en-US" baseline="0" dirty="0" smtClean="0"/>
          </a:p>
          <a:p>
            <a:r>
              <a:rPr lang="en-US" baseline="0" dirty="0" smtClean="0"/>
              <a:t>These kinds of services are important for Desktop users because they will simplify the work of GIS professionals. If you want to do a viewshed study of an area, you don’t need to go to geodata.gov and download the DEM, or pull a big chunk of elevation data from a landscape image service to your local desktop to do the analysis, just give a location to the service and get back a polygon in a few seconds. Done.</a:t>
            </a:r>
          </a:p>
          <a:p>
            <a:endParaRPr lang="en-US" baseline="0" dirty="0" smtClean="0"/>
          </a:p>
          <a:p>
            <a:r>
              <a:rPr lang="en-US" baseline="0" dirty="0" smtClean="0"/>
              <a:t>And now Scott is going to show us a few examples of these…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DD027D8-06C4-41E4-8DC8-9744A6BED663}" type="slidenum">
              <a:rPr lang="en-US" smtClean="0"/>
              <a:t>23</a:t>
            </a:fld>
            <a:endParaRPr lang="en-US"/>
          </a:p>
        </p:txBody>
      </p:sp>
    </p:spTree>
    <p:extLst>
      <p:ext uri="{BB962C8B-B14F-4D97-AF65-F5344CB8AC3E}">
        <p14:creationId xmlns:p14="http://schemas.microsoft.com/office/powerpoint/2010/main" val="2447355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24</a:t>
            </a:fld>
            <a:endParaRPr lang="en-US" dirty="0"/>
          </a:p>
        </p:txBody>
      </p:sp>
    </p:spTree>
    <p:extLst>
      <p:ext uri="{BB962C8B-B14F-4D97-AF65-F5344CB8AC3E}">
        <p14:creationId xmlns:p14="http://schemas.microsoft.com/office/powerpoint/2010/main" val="1298524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Aggregates a set of points (either weighted or </a:t>
            </a:r>
            <a:r>
              <a:rPr lang="en-US" sz="1200" dirty="0" err="1" smtClean="0">
                <a:latin typeface="Calibri" panose="020F0502020204030204" pitchFamily="34" charset="0"/>
                <a:ea typeface="Calibri" panose="020F0502020204030204" pitchFamily="34" charset="0"/>
                <a:cs typeface="Times New Roman" panose="02020603050405020304" pitchFamily="18" charset="0"/>
              </a:rPr>
              <a:t>unweighted</a:t>
            </a:r>
            <a:r>
              <a:rPr lang="en-US" sz="1200" dirty="0" smtClean="0">
                <a:latin typeface="Calibri" panose="020F0502020204030204" pitchFamily="34" charset="0"/>
                <a:ea typeface="Calibri" panose="020F0502020204030204" pitchFamily="34" charset="0"/>
                <a:cs typeface="Times New Roman" panose="02020603050405020304" pitchFamily="18" charset="0"/>
              </a:rPr>
              <a:t>) into a </a:t>
            </a:r>
            <a:r>
              <a:rPr lang="en-US" sz="1200" dirty="0" err="1" smtClean="0">
                <a:latin typeface="Calibri" panose="020F0502020204030204" pitchFamily="34" charset="0"/>
                <a:ea typeface="Calibri" panose="020F0502020204030204" pitchFamily="34" charset="0"/>
                <a:cs typeface="Times New Roman" panose="02020603050405020304" pitchFamily="18" charset="0"/>
              </a:rPr>
              <a:t>NetCDF</a:t>
            </a:r>
            <a:r>
              <a:rPr lang="en-US" sz="1200" dirty="0" smtClean="0">
                <a:latin typeface="Calibri" panose="020F0502020204030204" pitchFamily="34" charset="0"/>
                <a:ea typeface="Calibri" panose="020F0502020204030204" pitchFamily="34" charset="0"/>
                <a:cs typeface="Times New Roman" panose="02020603050405020304" pitchFamily="18" charset="0"/>
              </a:rPr>
              <a:t> cube structure, using both a spatial and temporal scale for aggregation. Within each cube element, points are counted and statistics are calculated for any associated attributes that the user specifies. A map is returned with the temporal trend of the count of points over time, or if the user specifies a summary field, then the temporal trend of the first summary field is mapped.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latin typeface="Calibri" panose="020F0502020204030204" pitchFamily="34" charset="0"/>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Identifies trends in the clustering of space-time event data including new, growing, shrinking and sporadic hot and cold spots. Runs a space-time hot spot analysis on a user-specified analysis field from an input space-time cube and returns a polygon feature class of emerging hot spot types and cold spot types, as well as a 3D visualization of the space-time hot spot analysis in the form of several views of the </a:t>
            </a:r>
            <a:r>
              <a:rPr lang="en-US" sz="1200" dirty="0" err="1" smtClean="0">
                <a:latin typeface="Calibri" panose="020F0502020204030204" pitchFamily="34" charset="0"/>
                <a:ea typeface="Calibri" panose="020F0502020204030204" pitchFamily="34" charset="0"/>
                <a:cs typeface="Times New Roman" panose="02020603050405020304" pitchFamily="18" charset="0"/>
              </a:rPr>
              <a:t>NetCDF</a:t>
            </a:r>
            <a:r>
              <a:rPr lang="en-US" sz="1200" dirty="0" smtClean="0">
                <a:latin typeface="Calibri" panose="020F0502020204030204" pitchFamily="34" charset="0"/>
                <a:ea typeface="Calibri" panose="020F0502020204030204" pitchFamily="34" charset="0"/>
                <a:cs typeface="Times New Roman" panose="02020603050405020304" pitchFamily="18" charset="0"/>
              </a:rPr>
              <a:t> data in the form of multiple </a:t>
            </a:r>
            <a:r>
              <a:rPr lang="en-US" sz="1200" dirty="0" err="1" smtClean="0">
                <a:latin typeface="Calibri" panose="020F0502020204030204" pitchFamily="34" charset="0"/>
                <a:ea typeface="Calibri" panose="020F0502020204030204" pitchFamily="34" charset="0"/>
                <a:cs typeface="Times New Roman" panose="02020603050405020304" pitchFamily="18" charset="0"/>
              </a:rPr>
              <a:t>NetCDF</a:t>
            </a:r>
            <a:r>
              <a:rPr lang="en-US" sz="1200" dirty="0" smtClean="0">
                <a:latin typeface="Calibri" panose="020F0502020204030204" pitchFamily="34" charset="0"/>
                <a:ea typeface="Calibri" panose="020F0502020204030204" pitchFamily="34" charset="0"/>
                <a:cs typeface="Times New Roman" panose="02020603050405020304" pitchFamily="18" charset="0"/>
              </a:rPr>
              <a:t> Feature Layers.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28</a:t>
            </a:fld>
            <a:endParaRPr lang="en-US" dirty="0"/>
          </a:p>
        </p:txBody>
      </p:sp>
    </p:spTree>
    <p:extLst>
      <p:ext uri="{BB962C8B-B14F-4D97-AF65-F5344CB8AC3E}">
        <p14:creationId xmlns:p14="http://schemas.microsoft.com/office/powerpoint/2010/main" val="1789794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effectLst/>
                <a:latin typeface="Arial"/>
                <a:ea typeface="+mn-ea"/>
                <a:cs typeface="+mn-cs"/>
              </a:rPr>
              <a:t>Satellite based remote sensing provide a spatially extensive, almost real-time view of the surface of the Earth’s oceans. For example, there are a wide variety of satellite based measurements of sea surface temperature, surface wind speed and direction and geostrophic ocean current.  (define geostrophic: the component of a wind or current that arises from a balance between pressure gradients and </a:t>
            </a:r>
            <a:r>
              <a:rPr lang="en-US" sz="1200" kern="1200" dirty="0" err="1" smtClean="0">
                <a:solidFill>
                  <a:schemeClr val="tx1"/>
                </a:solidFill>
                <a:effectLst/>
                <a:latin typeface="Arial"/>
                <a:ea typeface="+mn-ea"/>
                <a:cs typeface="+mn-cs"/>
              </a:rPr>
              <a:t>Coriolis</a:t>
            </a:r>
            <a:r>
              <a:rPr lang="en-US" sz="1200" kern="1200" dirty="0" smtClean="0">
                <a:solidFill>
                  <a:schemeClr val="tx1"/>
                </a:solidFill>
                <a:effectLst/>
                <a:latin typeface="Arial"/>
                <a:ea typeface="+mn-ea"/>
                <a:cs typeface="+mn-cs"/>
              </a:rPr>
              <a:t> forces).  Another remotely-sensed measurement that is important to oceans and fishery scientists is chlorophyll-a concentration.  Chlorophyll-a concentrations – along with sea surface temperature -- are known to play a role in the distribution and variability in fish abundance.  We can measure this important ecological variable from space because the chlorophyll pigments in ocean waters absorb blue and red light and strongly reflect green light thus affecting ocean color.  This is apparent in this 2007 Aqua MODIS image of the Barents Sea showing a large, dense phytoplankton bloom in the aquamarine here</a:t>
            </a:r>
            <a:r>
              <a:rPr lang="en-US" sz="1200" kern="1200" dirty="0" smtClean="0">
                <a:solidFill>
                  <a:schemeClr val="tx1"/>
                </a:solidFill>
                <a:effectLst/>
                <a:latin typeface="Arial"/>
                <a:ea typeface="+mn-ea"/>
                <a:cs typeface="+mn-cs"/>
              </a:rPr>
              <a:t>.</a:t>
            </a:r>
          </a:p>
          <a:p>
            <a:endParaRPr lang="en-US" sz="1200" kern="1200" dirty="0" smtClean="0">
              <a:solidFill>
                <a:schemeClr val="tx1"/>
              </a:solidFill>
              <a:effectLst/>
              <a:latin typeface="Arial"/>
              <a:ea typeface="+mn-ea"/>
              <a:cs typeface="+mn-cs"/>
            </a:endParaRPr>
          </a:p>
          <a:p>
            <a:r>
              <a:rPr lang="en-US" sz="1200" kern="1200" dirty="0" smtClean="0">
                <a:solidFill>
                  <a:schemeClr val="tx1"/>
                </a:solidFill>
                <a:effectLst/>
                <a:latin typeface="Arial"/>
                <a:ea typeface="+mn-ea"/>
                <a:cs typeface="+mn-cs"/>
              </a:rPr>
              <a:t>However, the visual detection of zones of increased chlorophyll concentration is tedious and time consuming.  To identify, map, quantify and study these important zones requires an automated method for their delineation.  A common method used to delineate these zone is to identify their fronts.  ”Ocean fronts are relatively narrow zones of enhanced horizontal gradients of physical, chemical, optical and/or biological parameters which may have an expression at the ocean’s surface.” (Wall et al., 2008).  They mark the boundary between waters of different physical and chemical characteristics.</a:t>
            </a:r>
          </a:p>
          <a:p>
            <a:r>
              <a:rPr lang="en-US" sz="1200" kern="1200" dirty="0" smtClean="0">
                <a:solidFill>
                  <a:schemeClr val="tx1"/>
                </a:solidFill>
                <a:effectLst/>
                <a:latin typeface="Arial"/>
                <a:ea typeface="+mn-ea"/>
                <a:cs typeface="+mn-cs"/>
              </a:rPr>
              <a:t>Several methods are available for the automated delineation of ocean fronts.  Two of the most popular single-image methods are the </a:t>
            </a:r>
            <a:r>
              <a:rPr lang="en-US" sz="1200" kern="1200" dirty="0" err="1" smtClean="0">
                <a:solidFill>
                  <a:schemeClr val="tx1"/>
                </a:solidFill>
                <a:effectLst/>
                <a:latin typeface="Arial"/>
                <a:ea typeface="+mn-ea"/>
                <a:cs typeface="+mn-cs"/>
              </a:rPr>
              <a:t>Cayula-Cornillion</a:t>
            </a:r>
            <a:r>
              <a:rPr lang="en-US" sz="1200" kern="1200" dirty="0" smtClean="0">
                <a:solidFill>
                  <a:schemeClr val="tx1"/>
                </a:solidFill>
                <a:effectLst/>
                <a:latin typeface="Arial"/>
                <a:ea typeface="+mn-ea"/>
                <a:cs typeface="+mn-cs"/>
              </a:rPr>
              <a:t> methods and the Canny method.  The </a:t>
            </a:r>
            <a:r>
              <a:rPr lang="en-US" sz="1200" kern="1200" dirty="0" err="1" smtClean="0">
                <a:solidFill>
                  <a:schemeClr val="tx1"/>
                </a:solidFill>
                <a:effectLst/>
                <a:latin typeface="Arial"/>
                <a:ea typeface="+mn-ea"/>
                <a:cs typeface="+mn-cs"/>
              </a:rPr>
              <a:t>Cayula-Cornillion</a:t>
            </a:r>
            <a:r>
              <a:rPr lang="en-US" sz="1200" kern="1200" dirty="0" smtClean="0">
                <a:solidFill>
                  <a:schemeClr val="tx1"/>
                </a:solidFill>
                <a:effectLst/>
                <a:latin typeface="Arial"/>
                <a:ea typeface="+mn-ea"/>
                <a:cs typeface="+mn-cs"/>
              </a:rPr>
              <a:t> method has been implemented in the popular Marine Geospatial Ecology Tools developed by the Marine Geospatial Ecology Lab at Duke University.  So today, I’d like to demonstrate the alternative Canny edge detection algorithm.</a:t>
            </a:r>
          </a:p>
          <a:p>
            <a:r>
              <a:rPr lang="en-US" sz="1200" kern="1200" dirty="0" smtClean="0">
                <a:solidFill>
                  <a:schemeClr val="tx1"/>
                </a:solidFill>
                <a:effectLst/>
                <a:latin typeface="Arial"/>
                <a:ea typeface="+mn-ea"/>
                <a:cs typeface="+mn-cs"/>
              </a:rPr>
              <a:t> </a:t>
            </a:r>
          </a:p>
          <a:p>
            <a:r>
              <a:rPr lang="en-US" sz="1200" kern="1200" dirty="0" smtClean="0">
                <a:solidFill>
                  <a:schemeClr val="tx1"/>
                </a:solidFill>
                <a:effectLst/>
                <a:latin typeface="Arial"/>
                <a:ea typeface="+mn-ea"/>
                <a:cs typeface="+mn-cs"/>
              </a:rPr>
              <a:t>This demonstration uses a custom Python toolbox which combines some open-source code for the Canny algorithm, elements of the </a:t>
            </a:r>
            <a:r>
              <a:rPr lang="en-US" sz="1200" kern="1200" dirty="0" err="1" smtClean="0">
                <a:solidFill>
                  <a:schemeClr val="tx1"/>
                </a:solidFill>
                <a:effectLst/>
                <a:latin typeface="Arial"/>
                <a:ea typeface="+mn-ea"/>
                <a:cs typeface="+mn-cs"/>
              </a:rPr>
              <a:t>SciPy</a:t>
            </a:r>
            <a:r>
              <a:rPr lang="en-US" sz="1200" kern="1200" dirty="0" smtClean="0">
                <a:solidFill>
                  <a:schemeClr val="tx1"/>
                </a:solidFill>
                <a:effectLst/>
                <a:latin typeface="Arial"/>
                <a:ea typeface="+mn-ea"/>
                <a:cs typeface="+mn-cs"/>
              </a:rPr>
              <a:t> Python package for scientific computing and tools from the Spatial Analyst toolbox.  This demonstration shows how the ArcGIS platform can be extended for scientific analysis.</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29</a:t>
            </a:fld>
            <a:endParaRPr lang="en-US" dirty="0"/>
          </a:p>
        </p:txBody>
      </p:sp>
    </p:spTree>
    <p:extLst>
      <p:ext uri="{BB962C8B-B14F-4D97-AF65-F5344CB8AC3E}">
        <p14:creationId xmlns:p14="http://schemas.microsoft.com/office/powerpoint/2010/main" val="124763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31</a:t>
            </a:fld>
            <a:endParaRPr lang="en-US" dirty="0"/>
          </a:p>
        </p:txBody>
      </p:sp>
    </p:spTree>
    <p:extLst>
      <p:ext uri="{BB962C8B-B14F-4D97-AF65-F5344CB8AC3E}">
        <p14:creationId xmlns:p14="http://schemas.microsoft.com/office/powerpoint/2010/main" val="871128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bwMode="black">
      <p:bgPr>
        <a:gradFill flip="none" rotWithShape="1">
          <a:gsLst>
            <a:gs pos="0">
              <a:srgbClr val="00B9F2"/>
            </a:gs>
            <a:gs pos="90000">
              <a:srgbClr val="053264"/>
            </a:gs>
            <a:gs pos="30000">
              <a:srgbClr val="007AC2"/>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374835" y="2428193"/>
            <a:ext cx="6394330" cy="914400"/>
          </a:xfrm>
        </p:spPr>
        <p:txBody>
          <a:bodyPr rIns="0" anchor="b">
            <a:noAutofit/>
          </a:bodyPr>
          <a:lstStyle>
            <a:lvl1pPr algn="ctr">
              <a:defRPr sz="3400" baseline="0">
                <a:solidFill>
                  <a:schemeClr val="tx1"/>
                </a:solidFill>
              </a:defRPr>
            </a:lvl1pPr>
          </a:lstStyle>
          <a:p>
            <a:r>
              <a:rPr lang="en-US" dirty="0" smtClean="0"/>
              <a:t>Presentation Title</a:t>
            </a:r>
            <a:endParaRPr lang="en-US" dirty="0"/>
          </a:p>
        </p:txBody>
      </p:sp>
      <p:sp>
        <p:nvSpPr>
          <p:cNvPr id="3" name="Subtitle 2"/>
          <p:cNvSpPr>
            <a:spLocks noGrp="1"/>
          </p:cNvSpPr>
          <p:nvPr>
            <p:ph type="subTitle" idx="1" hasCustomPrompt="1"/>
          </p:nvPr>
        </p:nvSpPr>
        <p:spPr bwMode="white">
          <a:xfrm>
            <a:off x="1371600" y="3465218"/>
            <a:ext cx="64008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34288" y="365138"/>
            <a:ext cx="2168737" cy="967642"/>
          </a:xfrm>
          <a:prstGeom prst="rect">
            <a:avLst/>
          </a:prstGeom>
        </p:spPr>
      </p:pic>
      <p:sp>
        <p:nvSpPr>
          <p:cNvPr id="8" name="Rectangle 7"/>
          <p:cNvSpPr/>
          <p:nvPr/>
        </p:nvSpPr>
        <p:spPr bwMode="ltGray">
          <a:xfrm>
            <a:off x="-899557" y="5567257"/>
            <a:ext cx="10043557" cy="1290751"/>
          </a:xfrm>
          <a:custGeom>
            <a:avLst/>
            <a:gdLst/>
            <a:ahLst/>
            <a:cxnLst/>
            <a:rect l="l" t="t" r="r" b="b"/>
            <a:pathLst>
              <a:path w="10043557" h="1290751">
                <a:moveTo>
                  <a:pt x="8132411" y="0"/>
                </a:moveTo>
                <a:cubicBezTo>
                  <a:pt x="8583764" y="0"/>
                  <a:pt x="9032446" y="11434"/>
                  <a:pt x="9478183" y="34029"/>
                </a:cubicBezTo>
                <a:lnTo>
                  <a:pt x="10043557" y="69857"/>
                </a:lnTo>
                <a:lnTo>
                  <a:pt x="10043557" y="1290751"/>
                </a:lnTo>
                <a:lnTo>
                  <a:pt x="0" y="1290751"/>
                </a:lnTo>
                <a:lnTo>
                  <a:pt x="125788" y="1248403"/>
                </a:lnTo>
                <a:cubicBezTo>
                  <a:pt x="2649168" y="437759"/>
                  <a:pt x="5339667" y="0"/>
                  <a:pt x="8132411" y="0"/>
                </a:cubicBezTo>
                <a:close/>
              </a:path>
            </a:pathLst>
          </a:custGeom>
          <a:solidFill>
            <a:schemeClr val="bg2">
              <a:lumMod val="60000"/>
              <a:lumOff val="40000"/>
              <a:alpha val="2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9" name="Rectangle 3"/>
          <p:cNvSpPr/>
          <p:nvPr/>
        </p:nvSpPr>
        <p:spPr bwMode="invGray">
          <a:xfrm flipH="1">
            <a:off x="3488225" y="4204205"/>
            <a:ext cx="5655779" cy="2653803"/>
          </a:xfrm>
          <a:custGeom>
            <a:avLst/>
            <a:gdLst/>
            <a:ahLst/>
            <a:cxnLst/>
            <a:rect l="l" t="t" r="r" b="b"/>
            <a:pathLst>
              <a:path w="5655779" h="2653803">
                <a:moveTo>
                  <a:pt x="0" y="0"/>
                </a:moveTo>
                <a:lnTo>
                  <a:pt x="0" y="2653803"/>
                </a:lnTo>
                <a:lnTo>
                  <a:pt x="5655779" y="2653803"/>
                </a:lnTo>
                <a:lnTo>
                  <a:pt x="5368634" y="2452474"/>
                </a:lnTo>
                <a:cubicBezTo>
                  <a:pt x="3880066" y="1444637"/>
                  <a:pt x="2250051" y="660920"/>
                  <a:pt x="518426" y="144676"/>
                </a:cubicBezTo>
                <a:close/>
              </a:path>
            </a:pathLst>
          </a:custGeom>
          <a:solidFill>
            <a:srgbClr val="053264">
              <a:alpha val="1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smtClean="0"/>
              <a:t>Click to Edit Master Title Style</a:t>
            </a:r>
            <a:endParaRPr lang="en-US" dirty="0"/>
          </a:p>
        </p:txBody>
      </p:sp>
      <p:sp>
        <p:nvSpPr>
          <p:cNvPr id="5" name="Content Placeholder 4"/>
          <p:cNvSpPr>
            <a:spLocks noGrp="1"/>
          </p:cNvSpPr>
          <p:nvPr>
            <p:ph sz="quarter" idx="10"/>
          </p:nvPr>
        </p:nvSpPr>
        <p:spPr>
          <a:xfrm>
            <a:off x="914402" y="1828800"/>
            <a:ext cx="7315200" cy="3429000"/>
          </a:xfrm>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8" name="Text Placeholder 7"/>
          <p:cNvSpPr>
            <a:spLocks noGrp="1"/>
          </p:cNvSpPr>
          <p:nvPr>
            <p:ph type="body" sz="quarter" idx="11" hasCustomPrompt="1"/>
          </p:nvPr>
        </p:nvSpPr>
        <p:spPr>
          <a:xfrm>
            <a:off x="685800" y="1097288"/>
            <a:ext cx="7772400"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smtClean="0"/>
              <a:t>Click to Edit Subtitle (optional)</a:t>
            </a:r>
          </a:p>
        </p:txBody>
      </p:sp>
      <p:sp>
        <p:nvSpPr>
          <p:cNvPr id="11" name="Content Placeholder 10"/>
          <p:cNvSpPr>
            <a:spLocks noGrp="1"/>
          </p:cNvSpPr>
          <p:nvPr>
            <p:ph sz="quarter" idx="12"/>
          </p:nvPr>
        </p:nvSpPr>
        <p:spPr>
          <a:xfrm>
            <a:off x="914400" y="1828804"/>
            <a:ext cx="7315200" cy="3427413"/>
          </a:xfrm>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7772400" cy="369332"/>
          </a:xfrm>
          <a:noFill/>
        </p:spPr>
        <p:txBody>
          <a:bodyPr vert="horz" lIns="0" tIns="0" rIns="0" bIns="0" rtlCol="0" anchor="t">
            <a:spAutoFit/>
          </a:bodyPr>
          <a:lstStyle>
            <a:lvl1pPr>
              <a:defRPr lang="en-US" dirty="0"/>
            </a:lvl1pPr>
          </a:lstStyle>
          <a:p>
            <a:pPr marL="0" lvl="0"/>
            <a:r>
              <a:rPr lang="en-US" dirty="0" smtClean="0"/>
              <a:t>Click to Edit Master Title Style</a:t>
            </a:r>
            <a:endParaRPr lang="en-US" dirty="0"/>
          </a:p>
        </p:txBody>
      </p:sp>
      <p:sp>
        <p:nvSpPr>
          <p:cNvPr id="4" name="Content Placeholder 3"/>
          <p:cNvSpPr>
            <a:spLocks noGrp="1"/>
          </p:cNvSpPr>
          <p:nvPr>
            <p:ph sz="half" idx="2"/>
          </p:nvPr>
        </p:nvSpPr>
        <p:spPr>
          <a:xfrm>
            <a:off x="914400" y="1828800"/>
            <a:ext cx="7315200"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Text Placeholder 6"/>
          <p:cNvSpPr>
            <a:spLocks noGrp="1"/>
          </p:cNvSpPr>
          <p:nvPr>
            <p:ph type="body" sz="quarter" idx="14" hasCustomPrompt="1"/>
          </p:nvPr>
        </p:nvSpPr>
        <p:spPr>
          <a:xfrm>
            <a:off x="685800" y="6177085"/>
            <a:ext cx="7772400"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smtClean="0"/>
              <a:t>Click to Edit Tagline (optional)</a:t>
            </a:r>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 Content and Taglline">
    <p:spTree>
      <p:nvGrpSpPr>
        <p:cNvPr id="1" name=""/>
        <p:cNvGrpSpPr/>
        <p:nvPr/>
      </p:nvGrpSpPr>
      <p:grpSpPr>
        <a:xfrm>
          <a:off x="0" y="0"/>
          <a:ext cx="0" cy="0"/>
          <a:chOff x="0" y="0"/>
          <a:chExt cx="0" cy="0"/>
        </a:xfrm>
      </p:grpSpPr>
      <p:sp>
        <p:nvSpPr>
          <p:cNvPr id="7" name="Title 1"/>
          <p:cNvSpPr>
            <a:spLocks noGrp="1"/>
          </p:cNvSpPr>
          <p:nvPr>
            <p:ph type="title"/>
          </p:nvPr>
        </p:nvSpPr>
        <p:spPr>
          <a:xfrm>
            <a:off x="685800" y="682625"/>
            <a:ext cx="7772400" cy="369332"/>
          </a:xfrm>
        </p:spPr>
        <p:txBody>
          <a:bodyPr/>
          <a:lstStyle>
            <a:lvl1pPr>
              <a:defRPr/>
            </a:lvl1pPr>
          </a:lstStyle>
          <a:p>
            <a:r>
              <a:rPr lang="en-US" smtClean="0"/>
              <a:t>Click to edit Master title style</a:t>
            </a:r>
            <a:endParaRPr lang="en-US" dirty="0"/>
          </a:p>
        </p:txBody>
      </p:sp>
      <p:sp>
        <p:nvSpPr>
          <p:cNvPr id="9" name="Content Placeholder 21"/>
          <p:cNvSpPr>
            <a:spLocks noGrp="1"/>
          </p:cNvSpPr>
          <p:nvPr>
            <p:ph sz="quarter" idx="18"/>
          </p:nvPr>
        </p:nvSpPr>
        <p:spPr>
          <a:xfrm>
            <a:off x="914400" y="1828800"/>
            <a:ext cx="7315200" cy="34290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TextBox 3"/>
          <p:cNvSpPr txBox="1"/>
          <p:nvPr userDrawn="1"/>
        </p:nvSpPr>
        <p:spPr>
          <a:xfrm>
            <a:off x="8832306" y="1514615"/>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10" name="Text Placeholder 9"/>
          <p:cNvSpPr>
            <a:spLocks noGrp="1"/>
          </p:cNvSpPr>
          <p:nvPr>
            <p:ph type="body" sz="quarter" idx="16" hasCustomPrompt="1"/>
          </p:nvPr>
        </p:nvSpPr>
        <p:spPr>
          <a:xfrm>
            <a:off x="685800" y="1097288"/>
            <a:ext cx="7772400" cy="246221"/>
          </a:xfrm>
        </p:spPr>
        <p:txBody>
          <a:bodyPr vert="horz"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smtClean="0"/>
              <a:t>Click to Edit Subtitle (optional)</a:t>
            </a:r>
            <a:endParaRPr lang="en-US" dirty="0"/>
          </a:p>
        </p:txBody>
      </p:sp>
      <p:sp>
        <p:nvSpPr>
          <p:cNvPr id="6" name="TextBox 5"/>
          <p:cNvSpPr txBox="1"/>
          <p:nvPr userDrawn="1"/>
        </p:nvSpPr>
        <p:spPr>
          <a:xfrm>
            <a:off x="955474" y="6349730"/>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12" name="Text Placeholder 25"/>
          <p:cNvSpPr>
            <a:spLocks noGrp="1"/>
          </p:cNvSpPr>
          <p:nvPr>
            <p:ph type="body" sz="quarter" idx="20" hasCustomPrompt="1"/>
          </p:nvPr>
        </p:nvSpPr>
        <p:spPr>
          <a:xfrm>
            <a:off x="685800" y="6185356"/>
            <a:ext cx="7772400"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smtClean="0"/>
              <a:t>Click to Edit Tagline (optional)</a:t>
            </a:r>
          </a:p>
        </p:txBody>
      </p:sp>
    </p:spTree>
    <p:extLst>
      <p:ext uri="{BB962C8B-B14F-4D97-AF65-F5344CB8AC3E}">
        <p14:creationId xmlns:p14="http://schemas.microsoft.com/office/powerpoint/2010/main" val="1865473994"/>
      </p:ext>
    </p:extLst>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smtClean="0"/>
              <a:t>Click to Edit Master Title Style</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8" name="Rectangle 7"/>
          <p:cNvSpPr/>
          <p:nvPr/>
        </p:nvSpPr>
        <p:spPr bwMode="hidden">
          <a:xfrm>
            <a:off x="4" y="0"/>
            <a:ext cx="5486399" cy="6858000"/>
          </a:xfrm>
          <a:prstGeom prst="rect">
            <a:avLst/>
          </a:prstGeom>
          <a:gradFill flip="none" rotWithShape="1">
            <a:gsLst>
              <a:gs pos="0">
                <a:srgbClr val="053264"/>
              </a:gs>
              <a:gs pos="50000">
                <a:srgbClr val="053264">
                  <a:alpha val="0"/>
                </a:srgbClr>
              </a:gs>
            </a:gsLst>
            <a:lin ang="1620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685801" y="3060742"/>
            <a:ext cx="4114800" cy="338554"/>
          </a:xfrm>
          <a:noFill/>
        </p:spPr>
        <p:txBody>
          <a:bodyPr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85800" y="1750891"/>
            <a:ext cx="41148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smtClean="0"/>
              <a:t>Click to </a:t>
            </a:r>
            <a:r>
              <a:rPr kumimoji="0" lang="en-US" dirty="0"/>
              <a:t>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5486400" y="0"/>
            <a:ext cx="3657600" cy="6858000"/>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rPr>
              <a:t>Click icon to insert Picture</a:t>
            </a:r>
            <a:endParaRPr kumimoji="0" lang="en-US" sz="2000" b="0" i="0" u="none" strike="noStrike" kern="0" cap="none" spc="0" normalizeH="0" baseline="0" noProof="0" dirty="0">
              <a:ln>
                <a:noFill/>
              </a:ln>
              <a:solidFill>
                <a:sysClr val="windowText" lastClr="000000"/>
              </a:solidFill>
              <a:effectLst/>
              <a:uLnTx/>
              <a:uFillTx/>
            </a:endParaRPr>
          </a:p>
        </p:txBody>
      </p:sp>
      <p:sp>
        <p:nvSpPr>
          <p:cNvPr id="9" name="Rectangle 7"/>
          <p:cNvSpPr/>
          <p:nvPr/>
        </p:nvSpPr>
        <p:spPr bwMode="ltGray">
          <a:xfrm>
            <a:off x="4" y="5567257"/>
            <a:ext cx="5486399" cy="1290751"/>
          </a:xfrm>
          <a:custGeom>
            <a:avLst/>
            <a:gdLst/>
            <a:ahLst/>
            <a:cxnLst/>
            <a:rect l="l" t="t" r="r" b="b"/>
            <a:pathLst>
              <a:path w="5486399" h="1290751">
                <a:moveTo>
                  <a:pt x="3575254" y="0"/>
                </a:moveTo>
                <a:cubicBezTo>
                  <a:pt x="4026607" y="0"/>
                  <a:pt x="4475289" y="11434"/>
                  <a:pt x="4921026" y="34029"/>
                </a:cubicBezTo>
                <a:lnTo>
                  <a:pt x="5486399" y="69857"/>
                </a:lnTo>
                <a:lnTo>
                  <a:pt x="5486399" y="1290751"/>
                </a:lnTo>
                <a:lnTo>
                  <a:pt x="0" y="1290751"/>
                </a:lnTo>
                <a:lnTo>
                  <a:pt x="0" y="242604"/>
                </a:lnTo>
                <a:lnTo>
                  <a:pt x="479973" y="181259"/>
                </a:lnTo>
                <a:cubicBezTo>
                  <a:pt x="1495074" y="61560"/>
                  <a:pt x="2527975" y="0"/>
                  <a:pt x="3575254" y="0"/>
                </a:cubicBezTo>
                <a:close/>
              </a:path>
            </a:pathLst>
          </a:custGeom>
          <a:solidFill>
            <a:schemeClr val="bg2">
              <a:lumMod val="60000"/>
              <a:lumOff val="40000"/>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1" name="Rectangle 12"/>
          <p:cNvSpPr/>
          <p:nvPr/>
        </p:nvSpPr>
        <p:spPr bwMode="ltGray">
          <a:xfrm>
            <a:off x="4" y="4204198"/>
            <a:ext cx="5486399" cy="2653802"/>
          </a:xfrm>
          <a:custGeom>
            <a:avLst/>
            <a:gdLst/>
            <a:ahLst/>
            <a:cxnLst/>
            <a:rect l="l" t="t" r="r" b="b"/>
            <a:pathLst>
              <a:path w="5486399" h="2653802">
                <a:moveTo>
                  <a:pt x="5486399" y="0"/>
                </a:moveTo>
                <a:lnTo>
                  <a:pt x="5486399" y="2653802"/>
                </a:lnTo>
                <a:lnTo>
                  <a:pt x="0" y="2653802"/>
                </a:lnTo>
                <a:lnTo>
                  <a:pt x="0" y="2535044"/>
                </a:lnTo>
                <a:lnTo>
                  <a:pt x="117766" y="2452473"/>
                </a:lnTo>
                <a:cubicBezTo>
                  <a:pt x="1606334" y="1444636"/>
                  <a:pt x="3236349" y="660919"/>
                  <a:pt x="4967974" y="144675"/>
                </a:cubicBezTo>
                <a:close/>
              </a:path>
            </a:pathLst>
          </a:custGeom>
          <a:solidFill>
            <a:srgbClr val="053264">
              <a:alpha val="3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4181083228"/>
      </p:ext>
    </p:extLst>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mo Title">
    <p:spTree>
      <p:nvGrpSpPr>
        <p:cNvPr id="1" name=""/>
        <p:cNvGrpSpPr/>
        <p:nvPr/>
      </p:nvGrpSpPr>
      <p:grpSpPr>
        <a:xfrm>
          <a:off x="0" y="0"/>
          <a:ext cx="0" cy="0"/>
          <a:chOff x="0" y="0"/>
          <a:chExt cx="0" cy="0"/>
        </a:xfrm>
      </p:grpSpPr>
      <p:sp>
        <p:nvSpPr>
          <p:cNvPr id="11" name="Rectangle 10"/>
          <p:cNvSpPr/>
          <p:nvPr/>
        </p:nvSpPr>
        <p:spPr bwMode="hidden">
          <a:xfrm>
            <a:off x="4" y="0"/>
            <a:ext cx="5486399" cy="6858000"/>
          </a:xfrm>
          <a:prstGeom prst="rect">
            <a:avLst/>
          </a:prstGeom>
          <a:gradFill flip="none" rotWithShape="1">
            <a:gsLst>
              <a:gs pos="0">
                <a:srgbClr val="053264"/>
              </a:gs>
              <a:gs pos="50000">
                <a:srgbClr val="053264">
                  <a:alpha val="0"/>
                </a:srgbClr>
              </a:gs>
            </a:gsLst>
            <a:lin ang="1620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685801" y="3060742"/>
            <a:ext cx="4114800" cy="338554"/>
          </a:xfrm>
          <a:noFill/>
        </p:spPr>
        <p:txBody>
          <a:bodyPr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85800" y="1750891"/>
            <a:ext cx="41148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smtClean="0"/>
              <a:t>Click to </a:t>
            </a:r>
            <a:r>
              <a:rPr kumimoji="0" lang="en-US" dirty="0"/>
              <a:t>Edit </a:t>
            </a:r>
            <a:br>
              <a:rPr kumimoji="0" lang="en-US" dirty="0"/>
            </a:br>
            <a:r>
              <a:rPr kumimoji="0" lang="en-US" dirty="0" smtClean="0"/>
              <a:t>Demo </a:t>
            </a:r>
            <a:r>
              <a:rPr kumimoji="0" lang="en-US" dirty="0"/>
              <a:t>Title</a:t>
            </a:r>
            <a:endParaRPr lang="en-US" dirty="0"/>
          </a:p>
        </p:txBody>
      </p:sp>
      <p:sp>
        <p:nvSpPr>
          <p:cNvPr id="10" name="Picture Placeholder 8"/>
          <p:cNvSpPr>
            <a:spLocks noGrp="1"/>
          </p:cNvSpPr>
          <p:nvPr>
            <p:ph type="pic" sz="quarter" idx="12" hasCustomPrompt="1"/>
          </p:nvPr>
        </p:nvSpPr>
        <p:spPr>
          <a:xfrm>
            <a:off x="5486400" y="0"/>
            <a:ext cx="3657600" cy="6858000"/>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rPr>
              <a:t>Click icon to insert Picture</a:t>
            </a:r>
            <a:endParaRPr kumimoji="0" lang="en-US" sz="2000" b="0" i="0" u="none" strike="noStrike" kern="0" cap="none" spc="0" normalizeH="0" baseline="0" noProof="0" dirty="0">
              <a:ln>
                <a:noFill/>
              </a:ln>
              <a:solidFill>
                <a:sysClr val="windowText" lastClr="000000"/>
              </a:solidFill>
              <a:effectLst/>
              <a:uLnTx/>
              <a:uFillTx/>
            </a:endParaRPr>
          </a:p>
        </p:txBody>
      </p:sp>
      <p:sp>
        <p:nvSpPr>
          <p:cNvPr id="7" name="Text Placeholder 6"/>
          <p:cNvSpPr>
            <a:spLocks noGrp="1"/>
          </p:cNvSpPr>
          <p:nvPr>
            <p:ph type="body" sz="quarter" idx="13" hasCustomPrompt="1"/>
          </p:nvPr>
        </p:nvSpPr>
        <p:spPr bwMode="ltGray">
          <a:xfrm>
            <a:off x="-36052" y="457208"/>
            <a:ext cx="1618488" cy="455883"/>
          </a:xfrm>
          <a:solidFill>
            <a:schemeClr val="bg2"/>
          </a:solidFill>
          <a:ln w="12700">
            <a:solidFill>
              <a:srgbClr val="B9E0F7">
                <a:alpha val="50000"/>
              </a:srgbClr>
            </a:solidFill>
            <a:round/>
            <a:headEnd/>
            <a:tailEnd/>
          </a:ln>
        </p:spPr>
        <p:txBody>
          <a:bodyPr wrap="square" lIns="0" tIns="45720" rIns="182880" bIns="45720" anchor="ctr">
            <a:noAutofit/>
          </a:bodyPr>
          <a:lstStyle>
            <a:lvl1pPr marL="0" indent="0" algn="r">
              <a:lnSpc>
                <a:spcPct val="100000"/>
              </a:lnSpc>
              <a:spcBef>
                <a:spcPts val="0"/>
              </a:spcBef>
              <a:spcAft>
                <a:spcPts val="0"/>
              </a:spcAft>
              <a:buFontTx/>
              <a:buNone/>
              <a:tabLst/>
              <a:defRPr lang="en-US" sz="2000" b="0" smtClean="0">
                <a:solidFill>
                  <a:schemeClr val="accent4">
                    <a:lumMod val="20000"/>
                    <a:lumOff val="80000"/>
                  </a:schemeClr>
                </a:solidFill>
                <a:cs typeface="+mn-cs"/>
              </a:defRPr>
            </a:lvl1pPr>
            <a:lvl2pPr marL="0" indent="3657600" algn="l">
              <a:lnSpc>
                <a:spcPct val="100000"/>
              </a:lnSpc>
              <a:spcBef>
                <a:spcPts val="0"/>
              </a:spcBef>
              <a:spcAft>
                <a:spcPts val="0"/>
              </a:spcAft>
              <a:buFontTx/>
              <a:buNone/>
              <a:defRPr lang="en-US" sz="2000" b="0" smtClean="0">
                <a:solidFill>
                  <a:schemeClr val="tx2">
                    <a:lumMod val="20000"/>
                    <a:lumOff val="80000"/>
                  </a:schemeClr>
                </a:solidFill>
                <a:cs typeface="+mn-cs"/>
              </a:defRPr>
            </a:lvl2pPr>
            <a:lvl3pPr marL="3175" indent="0">
              <a:lnSpc>
                <a:spcPct val="100000"/>
              </a:lnSpc>
              <a:spcBef>
                <a:spcPts val="0"/>
              </a:spcBef>
              <a:spcAft>
                <a:spcPts val="0"/>
              </a:spcAft>
              <a:buFontTx/>
              <a:buNone/>
              <a:defRPr lang="en-US" sz="2000" b="0" smtClean="0">
                <a:solidFill>
                  <a:schemeClr val="tx2">
                    <a:lumMod val="20000"/>
                    <a:lumOff val="80000"/>
                  </a:schemeClr>
                </a:solidFill>
                <a:cs typeface="+mn-cs"/>
              </a:defRPr>
            </a:lvl3pPr>
            <a:lvl4pPr marL="0" indent="3657600" algn="l">
              <a:lnSpc>
                <a:spcPct val="100000"/>
              </a:lnSpc>
              <a:spcBef>
                <a:spcPts val="0"/>
              </a:spcBef>
              <a:spcAft>
                <a:spcPts val="0"/>
              </a:spcAft>
              <a:buFontTx/>
              <a:buNone/>
              <a:defRPr lang="en-US" sz="2000" b="0" smtClean="0">
                <a:solidFill>
                  <a:schemeClr val="tx2">
                    <a:lumMod val="20000"/>
                    <a:lumOff val="80000"/>
                  </a:schemeClr>
                </a:solidFill>
                <a:cs typeface="+mn-cs"/>
              </a:defRPr>
            </a:lvl4pPr>
            <a:lvl5pPr marL="0" indent="3657600" algn="l">
              <a:lnSpc>
                <a:spcPct val="100000"/>
              </a:lnSpc>
              <a:spcBef>
                <a:spcPts val="0"/>
              </a:spcBef>
              <a:spcAft>
                <a:spcPts val="0"/>
              </a:spcAft>
              <a:buFontTx/>
              <a:buNone/>
              <a:defRPr lang="en-US" sz="2000" b="0">
                <a:solidFill>
                  <a:schemeClr val="tx2">
                    <a:lumMod val="20000"/>
                    <a:lumOff val="80000"/>
                  </a:schemeClr>
                </a:solidFill>
                <a:cs typeface="+mn-cs"/>
              </a:defRPr>
            </a:lvl5pPr>
          </a:lstStyle>
          <a:p>
            <a:pPr marL="0" lvl="0" indent="0" eaLnBrk="0" hangingPunct="0"/>
            <a:r>
              <a:rPr lang="en-US" dirty="0" smtClean="0"/>
              <a:t>Text</a:t>
            </a:r>
          </a:p>
        </p:txBody>
      </p:sp>
      <p:sp>
        <p:nvSpPr>
          <p:cNvPr id="8" name="Rectangle 7"/>
          <p:cNvSpPr/>
          <p:nvPr/>
        </p:nvSpPr>
        <p:spPr bwMode="gray">
          <a:xfrm>
            <a:off x="4" y="5567257"/>
            <a:ext cx="5486399" cy="1290751"/>
          </a:xfrm>
          <a:custGeom>
            <a:avLst/>
            <a:gdLst/>
            <a:ahLst/>
            <a:cxnLst/>
            <a:rect l="l" t="t" r="r" b="b"/>
            <a:pathLst>
              <a:path w="5486399" h="1290751">
                <a:moveTo>
                  <a:pt x="3575254" y="0"/>
                </a:moveTo>
                <a:cubicBezTo>
                  <a:pt x="4026607" y="0"/>
                  <a:pt x="4475289" y="11434"/>
                  <a:pt x="4921026" y="34029"/>
                </a:cubicBezTo>
                <a:lnTo>
                  <a:pt x="5486399" y="69857"/>
                </a:lnTo>
                <a:lnTo>
                  <a:pt x="5486399" y="1290751"/>
                </a:lnTo>
                <a:lnTo>
                  <a:pt x="0" y="1290751"/>
                </a:lnTo>
                <a:lnTo>
                  <a:pt x="0" y="242604"/>
                </a:lnTo>
                <a:lnTo>
                  <a:pt x="479973" y="181259"/>
                </a:lnTo>
                <a:cubicBezTo>
                  <a:pt x="1495074" y="61560"/>
                  <a:pt x="2527975" y="0"/>
                  <a:pt x="3575254" y="0"/>
                </a:cubicBezTo>
                <a:close/>
              </a:path>
            </a:pathLst>
          </a:custGeom>
          <a:solidFill>
            <a:schemeClr val="bg2">
              <a:lumMod val="60000"/>
              <a:lumOff val="40000"/>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3" name="Rectangle 12"/>
          <p:cNvSpPr/>
          <p:nvPr/>
        </p:nvSpPr>
        <p:spPr bwMode="gray">
          <a:xfrm>
            <a:off x="4" y="4204198"/>
            <a:ext cx="5486399" cy="2653802"/>
          </a:xfrm>
          <a:custGeom>
            <a:avLst/>
            <a:gdLst/>
            <a:ahLst/>
            <a:cxnLst/>
            <a:rect l="l" t="t" r="r" b="b"/>
            <a:pathLst>
              <a:path w="5486399" h="2653802">
                <a:moveTo>
                  <a:pt x="5486399" y="0"/>
                </a:moveTo>
                <a:lnTo>
                  <a:pt x="5486399" y="2653802"/>
                </a:lnTo>
                <a:lnTo>
                  <a:pt x="0" y="2653802"/>
                </a:lnTo>
                <a:lnTo>
                  <a:pt x="0" y="2535044"/>
                </a:lnTo>
                <a:lnTo>
                  <a:pt x="117766" y="2452473"/>
                </a:lnTo>
                <a:cubicBezTo>
                  <a:pt x="1606334" y="1444636"/>
                  <a:pt x="3236349" y="660919"/>
                  <a:pt x="4967974" y="144675"/>
                </a:cubicBezTo>
                <a:close/>
              </a:path>
            </a:pathLst>
          </a:custGeom>
          <a:solidFill>
            <a:srgbClr val="053264">
              <a:alpha val="30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686439332"/>
      </p:ext>
    </p:extLst>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Title Only_User Screens">
    <p:bg>
      <p:bgPr>
        <a:gradFill flip="none" rotWithShape="1">
          <a:gsLst>
            <a:gs pos="0">
              <a:srgbClr val="19461E"/>
            </a:gs>
            <a:gs pos="100000">
              <a:srgbClr val="19461E"/>
            </a:gs>
            <a:gs pos="40000">
              <a:srgbClr val="288135"/>
            </a:gs>
            <a:gs pos="60000">
              <a:srgbClr val="288135"/>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smtClean="0"/>
              <a:t>Click to Edit User Screens Title</a:t>
            </a:r>
            <a:endParaRPr lang="en-US" dirty="0"/>
          </a:p>
        </p:txBody>
      </p:sp>
    </p:spTree>
    <p:extLst>
      <p:ext uri="{BB962C8B-B14F-4D97-AF65-F5344CB8AC3E}">
        <p14:creationId xmlns:p14="http://schemas.microsoft.com/office/powerpoint/2010/main" val="1005955330"/>
      </p:ext>
    </p:extLst>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7" name="TextBox 6"/>
          <p:cNvSpPr txBox="1"/>
          <p:nvPr/>
        </p:nvSpPr>
        <p:spPr bwMode="ltGray">
          <a:xfrm>
            <a:off x="-83730" y="-473908"/>
            <a:ext cx="4870424" cy="1899640"/>
          </a:xfrm>
          <a:prstGeom prst="rect">
            <a:avLst/>
          </a:prstGeom>
          <a:noFill/>
          <a:effectLst/>
        </p:spPr>
        <p:txBody>
          <a:bodyPr wrap="square" lIns="0" tIns="0" rIns="0" bIns="0" rtlCol="0" anchor="b">
            <a:noAutofit/>
          </a:bodyPr>
          <a:lstStyle/>
          <a:p>
            <a:pPr eaLnBrk="0" hangingPunct="0"/>
            <a:r>
              <a:rPr lang="en-US" sz="11500" b="1" spc="-10" dirty="0" smtClean="0">
                <a:gradFill flip="none" rotWithShape="1">
                  <a:gsLst>
                    <a:gs pos="0">
                      <a:schemeClr val="accent4">
                        <a:alpha val="35000"/>
                      </a:schemeClr>
                    </a:gs>
                    <a:gs pos="95000">
                      <a:schemeClr val="accent4">
                        <a:alpha val="0"/>
                      </a:schemeClr>
                    </a:gs>
                  </a:gsLst>
                  <a:lin ang="5400000" scaled="0"/>
                  <a:tileRect/>
                </a:gradFill>
              </a:rPr>
              <a:t>10.1</a:t>
            </a:r>
            <a:endParaRPr lang="en-US" sz="9600" b="1" spc="-10" dirty="0" smtClean="0">
              <a:gradFill flip="none" rotWithShape="1">
                <a:gsLst>
                  <a:gs pos="0">
                    <a:schemeClr val="accent4">
                      <a:alpha val="35000"/>
                    </a:schemeClr>
                  </a:gs>
                  <a:gs pos="95000">
                    <a:schemeClr val="accent4">
                      <a:alpha val="0"/>
                    </a:schemeClr>
                  </a:gs>
                </a:gsLst>
                <a:lin ang="5400000" scaled="0"/>
                <a:tileRect/>
              </a:gradFill>
            </a:endParaRPr>
          </a:p>
        </p:txBody>
      </p:sp>
      <p:sp>
        <p:nvSpPr>
          <p:cNvPr id="2" name="Title 1"/>
          <p:cNvSpPr>
            <a:spLocks noGrp="1"/>
          </p:cNvSpPr>
          <p:nvPr>
            <p:ph type="title" hasCustomPrompt="1"/>
          </p:nvPr>
        </p:nvSpPr>
        <p:spPr>
          <a:xfrm>
            <a:off x="685800" y="682624"/>
            <a:ext cx="7772400" cy="369332"/>
          </a:xfrm>
        </p:spPr>
        <p:txBody>
          <a:bodyPr wrap="square">
            <a:spAutoFit/>
          </a:bodyPr>
          <a:lstStyle>
            <a:lvl1pPr>
              <a:defRPr baseline="0"/>
            </a:lvl1pPr>
          </a:lstStyle>
          <a:p>
            <a:r>
              <a:rPr lang="en-US" dirty="0" smtClean="0"/>
              <a:t>Click to Edit Master Title Style</a:t>
            </a:r>
            <a:endParaRPr lang="en-US" dirty="0"/>
          </a:p>
        </p:txBody>
      </p:sp>
      <p:sp>
        <p:nvSpPr>
          <p:cNvPr id="9" name="Text Placeholder 7"/>
          <p:cNvSpPr>
            <a:spLocks noGrp="1"/>
          </p:cNvSpPr>
          <p:nvPr>
            <p:ph type="body" sz="quarter" idx="11" hasCustomPrompt="1"/>
          </p:nvPr>
        </p:nvSpPr>
        <p:spPr>
          <a:xfrm>
            <a:off x="685800" y="1097288"/>
            <a:ext cx="7772400"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smtClean="0"/>
              <a:t>Click to Edit Subtitle (optional)</a:t>
            </a:r>
          </a:p>
        </p:txBody>
      </p:sp>
      <p:sp>
        <p:nvSpPr>
          <p:cNvPr id="11" name="Content Placeholder 10"/>
          <p:cNvSpPr>
            <a:spLocks noGrp="1"/>
          </p:cNvSpPr>
          <p:nvPr>
            <p:ph sz="quarter" idx="12"/>
          </p:nvPr>
        </p:nvSpPr>
        <p:spPr>
          <a:xfrm>
            <a:off x="914400" y="1828804"/>
            <a:ext cx="7315200" cy="3427413"/>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13" name="Text Placeholder 6"/>
          <p:cNvSpPr>
            <a:spLocks noGrp="1"/>
          </p:cNvSpPr>
          <p:nvPr>
            <p:ph type="body" sz="quarter" idx="14" hasCustomPrompt="1"/>
          </p:nvPr>
        </p:nvSpPr>
        <p:spPr>
          <a:xfrm>
            <a:off x="685800" y="6177085"/>
            <a:ext cx="7772400"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smtClean="0"/>
              <a:t>Click to Edit Tagline (optional)</a:t>
            </a:r>
          </a:p>
        </p:txBody>
      </p:sp>
    </p:spTree>
    <p:extLst>
      <p:ext uri="{BB962C8B-B14F-4D97-AF65-F5344CB8AC3E}">
        <p14:creationId xmlns:p14="http://schemas.microsoft.com/office/powerpoint/2010/main" val="817495073"/>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4217" y="1990427"/>
            <a:ext cx="7775575" cy="1477328"/>
          </a:xfrm>
        </p:spPr>
        <p:txBody>
          <a:bodyPr anchor="b"/>
          <a:lstStyle>
            <a:lvl1pPr>
              <a:spcAft>
                <a:spcPts val="0"/>
              </a:spcAft>
              <a:defRPr sz="9600" baseline="0">
                <a:solidFill>
                  <a:schemeClr val="tx1"/>
                </a:solidFill>
              </a:defRPr>
            </a:lvl1pPr>
          </a:lstStyle>
          <a:p>
            <a:r>
              <a:rPr lang="en-US" dirty="0" smtClean="0"/>
              <a:t>BIG Word</a:t>
            </a:r>
            <a:endParaRPr lang="en-US" dirty="0"/>
          </a:p>
        </p:txBody>
      </p:sp>
      <p:sp>
        <p:nvSpPr>
          <p:cNvPr id="4" name="Text Placeholder 3"/>
          <p:cNvSpPr>
            <a:spLocks noGrp="1"/>
          </p:cNvSpPr>
          <p:nvPr>
            <p:ph type="body" sz="quarter" idx="10" hasCustomPrompt="1"/>
          </p:nvPr>
        </p:nvSpPr>
        <p:spPr>
          <a:xfrm>
            <a:off x="684217" y="3467761"/>
            <a:ext cx="7775575"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smtClean="0"/>
              <a:t>Smaller word</a:t>
            </a:r>
            <a:endParaRPr lang="en-US" dirty="0"/>
          </a:p>
        </p:txBody>
      </p:sp>
    </p:spTree>
    <p:extLst>
      <p:ext uri="{BB962C8B-B14F-4D97-AF65-F5344CB8AC3E}">
        <p14:creationId xmlns:p14="http://schemas.microsoft.com/office/powerpoint/2010/main" val="1198752500"/>
      </p:ext>
    </p:extLst>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4213" y="2625420"/>
            <a:ext cx="5486400" cy="461665"/>
          </a:xfrm>
        </p:spPr>
        <p:txBody>
          <a:bodyPr anchor="b"/>
          <a:lstStyle>
            <a:lvl1pPr>
              <a:spcAft>
                <a:spcPts val="0"/>
              </a:spcAft>
              <a:defRPr sz="3000" b="0" baseline="0">
                <a:solidFill>
                  <a:schemeClr val="tx1"/>
                </a:solidFill>
              </a:defRPr>
            </a:lvl1pPr>
          </a:lstStyle>
          <a:p>
            <a:r>
              <a:rPr lang="en-US" dirty="0" smtClean="0"/>
              <a:t>“Quote”</a:t>
            </a:r>
            <a:endParaRPr lang="en-US" dirty="0"/>
          </a:p>
        </p:txBody>
      </p:sp>
      <p:sp>
        <p:nvSpPr>
          <p:cNvPr id="4" name="Text Placeholder 3"/>
          <p:cNvSpPr>
            <a:spLocks noGrp="1"/>
          </p:cNvSpPr>
          <p:nvPr>
            <p:ph type="body" sz="quarter" idx="10" hasCustomPrompt="1"/>
          </p:nvPr>
        </p:nvSpPr>
        <p:spPr>
          <a:xfrm>
            <a:off x="684213" y="3683197"/>
            <a:ext cx="54864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smtClean="0"/>
              <a:t>Name</a:t>
            </a:r>
            <a:endParaRPr lang="en-US" dirty="0"/>
          </a:p>
        </p:txBody>
      </p:sp>
    </p:spTree>
    <p:extLst>
      <p:ext uri="{BB962C8B-B14F-4D97-AF65-F5344CB8AC3E}">
        <p14:creationId xmlns:p14="http://schemas.microsoft.com/office/powerpoint/2010/main" val="1741332608"/>
      </p:ext>
    </p:extLst>
  </p:cSld>
  <p:clrMapOvr>
    <a:masterClrMapping/>
  </p:clrMapOvr>
  <p:transition spd="med">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wh bar">
    <p:spTree>
      <p:nvGrpSpPr>
        <p:cNvPr id="1" name=""/>
        <p:cNvGrpSpPr/>
        <p:nvPr/>
      </p:nvGrpSpPr>
      <p:grpSpPr>
        <a:xfrm>
          <a:off x="0" y="0"/>
          <a:ext cx="0" cy="0"/>
          <a:chOff x="0" y="0"/>
          <a:chExt cx="0" cy="0"/>
        </a:xfrm>
      </p:grpSpPr>
      <p:sp>
        <p:nvSpPr>
          <p:cNvPr id="5" name="Rectangle 4"/>
          <p:cNvSpPr/>
          <p:nvPr/>
        </p:nvSpPr>
        <p:spPr bwMode="white">
          <a:xfrm>
            <a:off x="0" y="5716588"/>
            <a:ext cx="9144000" cy="1141412"/>
          </a:xfrm>
          <a:prstGeom prst="rect">
            <a:avLst/>
          </a:prstGeom>
          <a:solidFill>
            <a:srgbClr val="FFFFFF"/>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 name="Title Placeholder 1"/>
          <p:cNvSpPr>
            <a:spLocks noGrp="1"/>
          </p:cNvSpPr>
          <p:nvPr>
            <p:ph type="title" hasCustomPrompt="1"/>
          </p:nvPr>
        </p:nvSpPr>
        <p:spPr>
          <a:xfrm>
            <a:off x="685801" y="6041067"/>
            <a:ext cx="4568371" cy="457200"/>
          </a:xfrm>
          <a:prstGeom prst="rect">
            <a:avLst/>
          </a:prstGeom>
          <a:noFill/>
          <a:ln>
            <a:noFill/>
          </a:ln>
        </p:spPr>
        <p:txBody>
          <a:bodyPr vert="horz" lIns="0" tIns="0" rIns="0" bIns="0" rtlCol="0" anchor="ctr" anchorCtr="0">
            <a:noAutofit/>
          </a:bodyPr>
          <a:lstStyle>
            <a:lvl1pPr algn="r">
              <a:defRPr sz="2600" b="1" baseline="0">
                <a:solidFill>
                  <a:srgbClr val="404040"/>
                </a:solidFill>
              </a:defRPr>
            </a:lvl1pPr>
          </a:lstStyle>
          <a:p>
            <a:r>
              <a:rPr lang="en-US" dirty="0" smtClean="0"/>
              <a:t>Section Heading</a:t>
            </a:r>
            <a:endParaRPr lang="en-US" dirty="0"/>
          </a:p>
        </p:txBody>
      </p:sp>
      <p:sp>
        <p:nvSpPr>
          <p:cNvPr id="7" name="Text Placeholder 6"/>
          <p:cNvSpPr>
            <a:spLocks noGrp="1"/>
          </p:cNvSpPr>
          <p:nvPr>
            <p:ph type="body" sz="quarter" idx="11" hasCustomPrompt="1"/>
          </p:nvPr>
        </p:nvSpPr>
        <p:spPr>
          <a:xfrm>
            <a:off x="5710193" y="5934015"/>
            <a:ext cx="2971800" cy="671304"/>
          </a:xfrm>
        </p:spPr>
        <p:txBody>
          <a:bodyPr anchor="ctr"/>
          <a:lstStyle>
            <a:lvl1pPr marL="0" indent="0">
              <a:lnSpc>
                <a:spcPct val="100000"/>
              </a:lnSpc>
              <a:spcBef>
                <a:spcPts val="0"/>
              </a:spcBef>
              <a:spcAft>
                <a:spcPts val="0"/>
              </a:spcAft>
              <a:buNone/>
              <a:defRPr sz="1800" b="0" baseline="0">
                <a:solidFill>
                  <a:srgbClr val="7F7F7F"/>
                </a:solidFill>
              </a:defRPr>
            </a:lvl1pPr>
          </a:lstStyle>
          <a:p>
            <a:pPr lvl="0"/>
            <a:r>
              <a:rPr lang="en-US" dirty="0" smtClean="0"/>
              <a:t>Sub Heading/Description Goes Here (2 lines max)</a:t>
            </a:r>
            <a:endParaRPr lang="en-US" dirty="0"/>
          </a:p>
        </p:txBody>
      </p:sp>
      <p:cxnSp>
        <p:nvCxnSpPr>
          <p:cNvPr id="10" name="Straight Connector 9"/>
          <p:cNvCxnSpPr/>
          <p:nvPr/>
        </p:nvCxnSpPr>
        <p:spPr bwMode="auto">
          <a:xfrm>
            <a:off x="5486399" y="6058694"/>
            <a:ext cx="0" cy="457200"/>
          </a:xfrm>
          <a:prstGeom prst="line">
            <a:avLst/>
          </a:prstGeom>
          <a:noFill/>
          <a:ln w="3175" cap="flat" cmpd="sng" algn="ctr">
            <a:solidFill>
              <a:srgbClr val="7F7F7F"/>
            </a:solidFill>
            <a:prstDash val="solid"/>
            <a:round/>
            <a:headEnd type="none" w="med" len="med"/>
            <a:tailEnd type="none" w="med" len="med"/>
          </a:ln>
          <a:effectLst/>
        </p:spPr>
      </p:cxnSp>
    </p:spTree>
    <p:extLst>
      <p:ext uri="{BB962C8B-B14F-4D97-AF65-F5344CB8AC3E}">
        <p14:creationId xmlns:p14="http://schemas.microsoft.com/office/powerpoint/2010/main" val="3803871383"/>
      </p:ext>
    </p:extLst>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subject—wh bar">
    <p:spTree>
      <p:nvGrpSpPr>
        <p:cNvPr id="1" name=""/>
        <p:cNvGrpSpPr/>
        <p:nvPr/>
      </p:nvGrpSpPr>
      <p:grpSpPr>
        <a:xfrm>
          <a:off x="0" y="0"/>
          <a:ext cx="0" cy="0"/>
          <a:chOff x="0" y="0"/>
          <a:chExt cx="0" cy="0"/>
        </a:xfrm>
      </p:grpSpPr>
      <p:sp>
        <p:nvSpPr>
          <p:cNvPr id="5" name="Rectangle 4"/>
          <p:cNvSpPr/>
          <p:nvPr/>
        </p:nvSpPr>
        <p:spPr bwMode="white">
          <a:xfrm>
            <a:off x="0" y="5943600"/>
            <a:ext cx="9144000" cy="914400"/>
          </a:xfrm>
          <a:prstGeom prst="rect">
            <a:avLst/>
          </a:prstGeom>
          <a:solidFill>
            <a:srgbClr val="FFFFFF"/>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 name="Title Placeholder 1"/>
          <p:cNvSpPr>
            <a:spLocks noGrp="1"/>
          </p:cNvSpPr>
          <p:nvPr>
            <p:ph type="title" hasCustomPrompt="1"/>
          </p:nvPr>
        </p:nvSpPr>
        <p:spPr>
          <a:xfrm>
            <a:off x="685800" y="6186944"/>
            <a:ext cx="7772400" cy="215444"/>
          </a:xfrm>
          <a:prstGeom prst="rect">
            <a:avLst/>
          </a:prstGeom>
          <a:noFill/>
          <a:ln>
            <a:noFill/>
          </a:ln>
        </p:spPr>
        <p:txBody>
          <a:bodyPr vert="horz" lIns="0" tIns="0" rIns="0" bIns="0" rtlCol="0" anchor="b" anchorCtr="0">
            <a:spAutoFit/>
          </a:bodyPr>
          <a:lstStyle>
            <a:lvl1pPr>
              <a:defRPr sz="1400" b="0" baseline="0">
                <a:solidFill>
                  <a:srgbClr val="404040"/>
                </a:solidFill>
              </a:defRPr>
            </a:lvl1pPr>
          </a:lstStyle>
          <a:p>
            <a:r>
              <a:rPr lang="en-US" dirty="0" smtClean="0"/>
              <a:t>Subject | Description (this line of text is the least important item on this slide)</a:t>
            </a:r>
            <a:endParaRPr lang="en-US" dirty="0"/>
          </a:p>
        </p:txBody>
      </p:sp>
    </p:spTree>
    <p:extLst>
      <p:ext uri="{BB962C8B-B14F-4D97-AF65-F5344CB8AC3E}">
        <p14:creationId xmlns:p14="http://schemas.microsoft.com/office/powerpoint/2010/main" val="411613000"/>
      </p:ext>
    </p:extLst>
  </p:cSld>
  <p:clrMapOvr>
    <a:masterClrMapping/>
  </p:clrMapOvr>
  <p:transition spd="med">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mall subject">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685800" y="6186944"/>
            <a:ext cx="7772400" cy="215444"/>
          </a:xfrm>
          <a:prstGeom prst="rect">
            <a:avLst/>
          </a:prstGeom>
          <a:noFill/>
          <a:ln>
            <a:noFill/>
          </a:ln>
        </p:spPr>
        <p:txBody>
          <a:bodyPr vert="horz" lIns="0" tIns="0" rIns="0" bIns="0" rtlCol="0" anchor="b" anchorCtr="0">
            <a:spAutoFit/>
          </a:bodyPr>
          <a:lstStyle>
            <a:lvl1pPr>
              <a:defRPr sz="1400" b="0" baseline="0">
                <a:solidFill>
                  <a:schemeClr val="tx1"/>
                </a:solidFill>
              </a:defRPr>
            </a:lvl1pPr>
          </a:lstStyle>
          <a:p>
            <a:r>
              <a:rPr lang="en-US" dirty="0" smtClean="0"/>
              <a:t>Subject | Description (this line of text is the least important item on this slide)</a:t>
            </a:r>
            <a:endParaRPr lang="en-US" dirty="0"/>
          </a:p>
        </p:txBody>
      </p:sp>
    </p:spTree>
    <p:extLst>
      <p:ext uri="{BB962C8B-B14F-4D97-AF65-F5344CB8AC3E}">
        <p14:creationId xmlns:p14="http://schemas.microsoft.com/office/powerpoint/2010/main" val="2532778265"/>
      </p:ext>
    </p:extLst>
  </p:cSld>
  <p:clrMapOvr>
    <a:masterClrMapping/>
  </p:clrMapOvr>
  <p:transition spd="med">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sri">
    <p:bg bwMode="black">
      <p:bgPr>
        <a:gradFill flip="none" rotWithShape="1">
          <a:gsLst>
            <a:gs pos="0">
              <a:srgbClr val="00B9F2"/>
            </a:gs>
            <a:gs pos="90000">
              <a:srgbClr val="053264"/>
            </a:gs>
            <a:gs pos="30000">
              <a:srgbClr val="007AC2"/>
            </a:gs>
          </a:gsLst>
          <a:lin ang="16200000" scaled="0"/>
          <a:tileRect/>
        </a:gradFill>
        <a:effectLst/>
      </p:bgPr>
    </p:bg>
    <p:spTree>
      <p:nvGrpSpPr>
        <p:cNvPr id="1" name=""/>
        <p:cNvGrpSpPr/>
        <p:nvPr/>
      </p:nvGrpSpPr>
      <p:grpSpPr>
        <a:xfrm>
          <a:off x="0" y="0"/>
          <a:ext cx="0" cy="0"/>
          <a:chOff x="0" y="0"/>
          <a:chExt cx="0" cy="0"/>
        </a:xfrm>
      </p:grpSpPr>
      <p:pic>
        <p:nvPicPr>
          <p:cNvPr id="4" name="Picture 3" descr="esri-10GlobeLogo_TagLockup4Lg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2468810" y="2205648"/>
            <a:ext cx="4206380" cy="2446711"/>
          </a:xfrm>
          <a:prstGeom prst="rect">
            <a:avLst/>
          </a:prstGeom>
        </p:spPr>
      </p:pic>
    </p:spTree>
    <p:extLst>
      <p:ext uri="{BB962C8B-B14F-4D97-AF65-F5344CB8AC3E}">
        <p14:creationId xmlns:p14="http://schemas.microsoft.com/office/powerpoint/2010/main" val="568053983"/>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B9F2"/>
            </a:gs>
            <a:gs pos="90000">
              <a:srgbClr val="053264"/>
            </a:gs>
            <a:gs pos="30000">
              <a:srgbClr val="007AC2"/>
            </a:gs>
          </a:gsLst>
          <a:lin ang="162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7772400" cy="369332"/>
          </a:xfrm>
          <a:prstGeom prst="rect">
            <a:avLst/>
          </a:prstGeom>
          <a:noFill/>
        </p:spPr>
        <p:txBody>
          <a:bodyPr vert="horz"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1828800"/>
            <a:ext cx="7315200" cy="3429000"/>
          </a:xfrm>
          <a:prstGeom prst="rect">
            <a:avLst/>
          </a:prstGeom>
          <a:noFill/>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spTree>
  </p:cSld>
  <p:clrMap bg1="dk1" tx1="lt1" bg2="dk2" tx2="lt2" accent1="accent1" accent2="accent2" accent3="accent3" accent4="accent4" accent5="accent5" accent6="accent6" hlink="hlink" folHlink="folHlink"/>
  <p:sldLayoutIdLst>
    <p:sldLayoutId id="2147486596" r:id="rId1"/>
    <p:sldLayoutId id="2147486597" r:id="rId2"/>
    <p:sldLayoutId id="2147486598" r:id="rId3"/>
    <p:sldLayoutId id="2147486599" r:id="rId4"/>
    <p:sldLayoutId id="2147486637" r:id="rId5"/>
    <p:sldLayoutId id="2147486601" r:id="rId6"/>
    <p:sldLayoutId id="2147486602" r:id="rId7"/>
    <p:sldLayoutId id="2147486603" r:id="rId8"/>
    <p:sldLayoutId id="2147486635" r:id="rId9"/>
    <p:sldLayoutId id="2147486636" r:id="rId10"/>
    <p:sldLayoutId id="2147486606" r:id="rId11"/>
    <p:sldLayoutId id="2147486607" r:id="rId12"/>
    <p:sldLayoutId id="2147486608" r:id="rId13"/>
    <p:sldLayoutId id="2147486609" r:id="rId14"/>
    <p:sldLayoutId id="2147486610" r:id="rId15"/>
    <p:sldLayoutId id="2147486611" r:id="rId16"/>
    <p:sldLayoutId id="2147486612" r:id="rId17"/>
    <p:sldLayoutId id="2147486613" r:id="rId18"/>
  </p:sldLayoutIdLst>
  <p:transition spd="med">
    <p:fade/>
  </p:transition>
  <p:timing>
    <p:tnLst>
      <p:par>
        <p:cTn id="1" dur="indefinite" restart="never" nodeType="tmRoot"/>
      </p:par>
    </p:tnLst>
  </p:timing>
  <p:hf sldNum="0" hdr="0" ft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1.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dtc-sci01.esri.com/MultiDimWMSViewer/"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tiff"/><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www.arcgis.com/features/maps/index.html" TargetMode="External"/><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blogs.esri.com/esri/arcgis/2013/05/24/introducing-the-multidimension-supplemental-tools-2/"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cid:image014.jpg@01CF5F19.9C253920" TargetMode="External"/><Relationship Id="rId3" Type="http://schemas.openxmlformats.org/officeDocument/2006/relationships/image" Target="../media/image58.png"/><Relationship Id="rId7"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cid:image004.jpg@01CF5F19.9C253920" TargetMode="Externa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64.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hyperlink" Target="http://dtc-sci01.esri.com/DeadZoneStoryMap/" TargetMode="External"/><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C13TechWksp_Titleslid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 y="3769895"/>
            <a:ext cx="9143391" cy="3088105"/>
          </a:xfrm>
          <a:prstGeom prst="rect">
            <a:avLst/>
          </a:prstGeom>
        </p:spPr>
      </p:pic>
      <p:sp>
        <p:nvSpPr>
          <p:cNvPr id="6" name="TextBox 5"/>
          <p:cNvSpPr txBox="1"/>
          <p:nvPr/>
        </p:nvSpPr>
        <p:spPr>
          <a:xfrm>
            <a:off x="685799" y="566305"/>
            <a:ext cx="5771147" cy="791697"/>
          </a:xfrm>
          <a:prstGeom prst="rect">
            <a:avLst/>
          </a:prstGeom>
          <a:noFill/>
          <a:effectLst/>
        </p:spPr>
        <p:txBody>
          <a:bodyPr wrap="square" lIns="0" tIns="0" rIns="0" bIns="0" rtlCol="0">
            <a:noAutofit/>
          </a:bodyPr>
          <a:lstStyle/>
          <a:p>
            <a:pPr algn="l" eaLnBrk="0" hangingPunct="0"/>
            <a:r>
              <a:rPr lang="en-US" sz="2000" dirty="0" smtClean="0"/>
              <a:t>2014 ESIP Summer Meeting</a:t>
            </a:r>
          </a:p>
          <a:p>
            <a:pPr algn="l" eaLnBrk="0" hangingPunct="0"/>
            <a:r>
              <a:rPr lang="en-US" sz="1600" dirty="0" smtClean="0"/>
              <a:t>July 8–11, 2014 </a:t>
            </a:r>
            <a:r>
              <a:rPr lang="en-US" sz="1600" dirty="0" smtClean="0">
                <a:solidFill>
                  <a:schemeClr val="accent4">
                    <a:lumMod val="60000"/>
                    <a:lumOff val="40000"/>
                  </a:schemeClr>
                </a:solidFill>
              </a:rPr>
              <a:t>|</a:t>
            </a:r>
            <a:r>
              <a:rPr lang="en-US" sz="1600" dirty="0" smtClean="0"/>
              <a:t> Frisco, Colorado</a:t>
            </a:r>
          </a:p>
        </p:txBody>
      </p:sp>
      <p:sp>
        <p:nvSpPr>
          <p:cNvPr id="7" name="Title 6"/>
          <p:cNvSpPr>
            <a:spLocks noGrp="1"/>
          </p:cNvSpPr>
          <p:nvPr>
            <p:ph type="ctrTitle"/>
          </p:nvPr>
        </p:nvSpPr>
        <p:spPr>
          <a:xfrm>
            <a:off x="609" y="2819450"/>
            <a:ext cx="9143391" cy="1655721"/>
          </a:xfrm>
        </p:spPr>
        <p:txBody>
          <a:bodyPr/>
          <a:lstStyle/>
          <a:p>
            <a:r>
              <a:rPr lang="en-US" dirty="0" smtClean="0"/>
              <a:t>Advancing Scientific Data Support </a:t>
            </a:r>
            <a:br>
              <a:rPr lang="en-US" dirty="0" smtClean="0"/>
            </a:br>
            <a:r>
              <a:rPr lang="en-US" dirty="0" smtClean="0"/>
              <a:t>in </a:t>
            </a:r>
            <a:br>
              <a:rPr lang="en-US" dirty="0" smtClean="0"/>
            </a:br>
            <a:r>
              <a:rPr lang="en-US" dirty="0" smtClean="0"/>
              <a:t>ArcGIS</a:t>
            </a:r>
            <a:endParaRPr lang="en-US" dirty="0"/>
          </a:p>
        </p:txBody>
      </p:sp>
      <p:sp>
        <p:nvSpPr>
          <p:cNvPr id="8" name="Subtitle 7"/>
          <p:cNvSpPr>
            <a:spLocks noGrp="1"/>
          </p:cNvSpPr>
          <p:nvPr>
            <p:ph type="subTitle" idx="1"/>
          </p:nvPr>
        </p:nvSpPr>
        <p:spPr>
          <a:xfrm>
            <a:off x="1371904" y="4599956"/>
            <a:ext cx="6400800" cy="914400"/>
          </a:xfrm>
        </p:spPr>
        <p:txBody>
          <a:bodyPr/>
          <a:lstStyle/>
          <a:p>
            <a:endParaRPr lang="en-US" dirty="0" smtClean="0"/>
          </a:p>
          <a:p>
            <a:r>
              <a:rPr lang="en-US" sz="2200" dirty="0" smtClean="0"/>
              <a:t>Nawajish Noman</a:t>
            </a:r>
          </a:p>
        </p:txBody>
      </p:sp>
    </p:spTree>
    <p:extLst>
      <p:ext uri="{BB962C8B-B14F-4D97-AF65-F5344CB8AC3E}">
        <p14:creationId xmlns:p14="http://schemas.microsoft.com/office/powerpoint/2010/main" val="238201028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8"/>
          </p:nvPr>
        </p:nvSpPr>
        <p:spPr>
          <a:xfrm>
            <a:off x="685800" y="1828799"/>
            <a:ext cx="7315200" cy="4441371"/>
          </a:xfrm>
        </p:spPr>
        <p:txBody>
          <a:bodyPr/>
          <a:lstStyle/>
          <a:p>
            <a:pPr>
              <a:buClr>
                <a:srgbClr val="00B0F0"/>
              </a:buClr>
            </a:pPr>
            <a:r>
              <a:rPr lang="en-US" b="0" dirty="0" smtClean="0">
                <a:effectLst>
                  <a:outerShdw blurRad="38100" dist="38100" dir="2700000" algn="tl">
                    <a:srgbClr val="000000">
                      <a:alpha val="43137"/>
                    </a:srgbClr>
                  </a:outerShdw>
                </a:effectLst>
              </a:rPr>
              <a:t>ArcGIS </a:t>
            </a:r>
            <a:r>
              <a:rPr lang="en-US" b="0" dirty="0">
                <a:effectLst>
                  <a:outerShdw blurRad="38100" dist="38100" dir="2700000" algn="tl">
                    <a:srgbClr val="000000">
                      <a:alpha val="43137"/>
                    </a:srgbClr>
                  </a:outerShdw>
                </a:effectLst>
              </a:rPr>
              <a:t>and Scientific Data </a:t>
            </a:r>
            <a:endParaRPr lang="en-US" b="0" dirty="0" smtClean="0">
              <a:effectLst>
                <a:outerShdw blurRad="38100" dist="38100" dir="2700000" algn="tl">
                  <a:srgbClr val="000000">
                    <a:alpha val="43137"/>
                  </a:srgbClr>
                </a:outerShdw>
              </a:effectLst>
            </a:endParaRPr>
          </a:p>
          <a:p>
            <a:pPr>
              <a:buClr>
                <a:srgbClr val="00B0F0"/>
              </a:buClr>
            </a:pPr>
            <a:r>
              <a:rPr lang="en-US" b="0" dirty="0" smtClean="0">
                <a:effectLst>
                  <a:outerShdw blurRad="38100" dist="38100" dir="2700000" algn="tl">
                    <a:srgbClr val="000000">
                      <a:alpha val="43137"/>
                    </a:srgbClr>
                  </a:outerShdw>
                </a:effectLst>
              </a:rPr>
              <a:t>Ingest and aggregation</a:t>
            </a:r>
          </a:p>
          <a:p>
            <a:pPr>
              <a:buClr>
                <a:srgbClr val="00B0F0"/>
              </a:buClr>
            </a:pPr>
            <a:r>
              <a:rPr lang="en-US" b="0" dirty="0" smtClean="0">
                <a:effectLst>
                  <a:outerShdw blurRad="38100" dist="38100" dir="2700000" algn="tl">
                    <a:srgbClr val="000000">
                      <a:alpha val="43137"/>
                    </a:srgbClr>
                  </a:outerShdw>
                </a:effectLst>
              </a:rPr>
              <a:t>Visualization and Analysis</a:t>
            </a:r>
          </a:p>
          <a:p>
            <a:pPr>
              <a:buClr>
                <a:srgbClr val="00B0F0"/>
              </a:buClr>
            </a:pPr>
            <a:r>
              <a:rPr lang="en-US" b="0" dirty="0" smtClean="0">
                <a:effectLst>
                  <a:outerShdw blurRad="38100" dist="38100" dir="2700000" algn="tl">
                    <a:srgbClr val="000000">
                      <a:alpha val="43137"/>
                    </a:srgbClr>
                  </a:outerShdw>
                </a:effectLst>
              </a:rPr>
              <a:t>Service, Ready-to-Use Maps, Web Applications</a:t>
            </a:r>
          </a:p>
          <a:p>
            <a:pPr>
              <a:buClr>
                <a:srgbClr val="00B0F0"/>
              </a:buClr>
            </a:pPr>
            <a:r>
              <a:rPr lang="en-US" b="0" dirty="0" smtClean="0">
                <a:effectLst>
                  <a:outerShdw blurRad="38100" dist="38100" dir="2700000" algn="tl">
                    <a:srgbClr val="000000">
                      <a:alpha val="43137"/>
                    </a:srgbClr>
                  </a:outerShdw>
                </a:effectLst>
              </a:rPr>
              <a:t>Extending Analytical Capabilities using Python</a:t>
            </a:r>
          </a:p>
          <a:p>
            <a:pPr>
              <a:buClr>
                <a:srgbClr val="00B0F0"/>
              </a:buClr>
            </a:pPr>
            <a:r>
              <a:rPr lang="en-US" b="0" dirty="0" err="1" smtClean="0">
                <a:effectLst>
                  <a:outerShdw blurRad="38100" dist="38100" dir="2700000" algn="tl">
                    <a:srgbClr val="000000">
                      <a:alpha val="43137"/>
                    </a:srgbClr>
                  </a:outerShdw>
                </a:effectLst>
              </a:rPr>
              <a:t>OPeNDAP</a:t>
            </a:r>
            <a:r>
              <a:rPr lang="en-US" b="0" dirty="0" smtClean="0">
                <a:effectLst>
                  <a:outerShdw blurRad="38100" dist="38100" dir="2700000" algn="tl">
                    <a:srgbClr val="000000">
                      <a:alpha val="43137"/>
                    </a:srgbClr>
                  </a:outerShdw>
                </a:effectLst>
              </a:rPr>
              <a:t> and Future Direction</a:t>
            </a:r>
          </a:p>
          <a:p>
            <a:endParaRPr lang="en-US" dirty="0" smtClean="0"/>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Outline</a:t>
            </a:r>
            <a:endParaRPr lang="en-US" dirty="0"/>
          </a:p>
        </p:txBody>
      </p:sp>
    </p:spTree>
    <p:extLst>
      <p:ext uri="{BB962C8B-B14F-4D97-AF65-F5344CB8AC3E}">
        <p14:creationId xmlns:p14="http://schemas.microsoft.com/office/powerpoint/2010/main" val="3872060773"/>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Platform Icon"/>
          <p:cNvGrpSpPr/>
          <p:nvPr/>
        </p:nvGrpSpPr>
        <p:grpSpPr>
          <a:xfrm>
            <a:off x="3057350" y="1559838"/>
            <a:ext cx="3043295" cy="4295770"/>
            <a:chOff x="3057350" y="1559838"/>
            <a:chExt cx="3043295" cy="4295770"/>
          </a:xfrm>
        </p:grpSpPr>
        <p:sp>
          <p:nvSpPr>
            <p:cNvPr id="24" name="Rectangle 61"/>
            <p:cNvSpPr/>
            <p:nvPr/>
          </p:nvSpPr>
          <p:spPr bwMode="auto">
            <a:xfrm rot="5400000" flipH="1">
              <a:off x="4374744" y="2678876"/>
              <a:ext cx="405462" cy="344183"/>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5F5FF5">
                    <a:alpha val="0"/>
                  </a:srgbClr>
                </a:gs>
                <a:gs pos="100000">
                  <a:srgbClr val="918CFF">
                    <a:alpha val="75000"/>
                  </a:srgbClr>
                </a:gs>
              </a:gsLst>
              <a:lin ang="0" scaled="1"/>
              <a:tileRect/>
            </a:gradFill>
            <a:ln w="76200" cap="flat" cmpd="sng" algn="ctr">
              <a:no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latin typeface="Avenir LT Std 35 Light" panose="020B0402020203020204" pitchFamily="34" charset="0"/>
              </a:endParaRPr>
            </a:p>
          </p:txBody>
        </p:sp>
        <p:sp>
          <p:nvSpPr>
            <p:cNvPr id="26" name="Rectangle 61"/>
            <p:cNvSpPr/>
            <p:nvPr/>
          </p:nvSpPr>
          <p:spPr bwMode="auto">
            <a:xfrm rot="16200000" flipH="1" flipV="1">
              <a:off x="4337521" y="4153165"/>
              <a:ext cx="481822" cy="350141"/>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5F5FF5">
                    <a:alpha val="0"/>
                  </a:srgbClr>
                </a:gs>
                <a:gs pos="100000">
                  <a:srgbClr val="918CFF">
                    <a:alpha val="75000"/>
                  </a:srgbClr>
                </a:gs>
              </a:gsLst>
              <a:lin ang="0" scaled="1"/>
              <a:tileRect/>
            </a:gradFill>
            <a:ln w="76200" cap="flat" cmpd="sng" algn="ctr">
              <a:no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latin typeface="Avenir LT Std 35 Light" panose="020B0402020203020204" pitchFamily="34" charset="0"/>
              </a:endParaRPr>
            </a:p>
          </p:txBody>
        </p:sp>
        <p:sp>
          <p:nvSpPr>
            <p:cNvPr id="25" name="Rectangle 61"/>
            <p:cNvSpPr/>
            <p:nvPr/>
          </p:nvSpPr>
          <p:spPr bwMode="auto">
            <a:xfrm flipH="1">
              <a:off x="3057350" y="2484764"/>
              <a:ext cx="3043295" cy="165895"/>
            </a:xfrm>
            <a:custGeom>
              <a:avLst/>
              <a:gdLst/>
              <a:ahLst/>
              <a:cxnLst/>
              <a:rect l="l" t="t" r="r" b="b"/>
              <a:pathLst>
                <a:path w="3187153" h="173737">
                  <a:moveTo>
                    <a:pt x="3187153" y="0"/>
                  </a:moveTo>
                  <a:cubicBezTo>
                    <a:pt x="3187153" y="45370"/>
                    <a:pt x="3151453" y="82149"/>
                    <a:pt x="3107415" y="82149"/>
                  </a:cubicBezTo>
                  <a:lnTo>
                    <a:pt x="2317574" y="82149"/>
                  </a:lnTo>
                  <a:lnTo>
                    <a:pt x="2317574" y="82297"/>
                  </a:lnTo>
                  <a:lnTo>
                    <a:pt x="869580" y="82297"/>
                  </a:lnTo>
                  <a:lnTo>
                    <a:pt x="869580" y="82149"/>
                  </a:lnTo>
                  <a:lnTo>
                    <a:pt x="79738" y="82149"/>
                  </a:lnTo>
                  <a:cubicBezTo>
                    <a:pt x="35700" y="82149"/>
                    <a:pt x="0" y="45370"/>
                    <a:pt x="0" y="0"/>
                  </a:cubicBezTo>
                  <a:lnTo>
                    <a:pt x="0" y="91588"/>
                  </a:lnTo>
                  <a:cubicBezTo>
                    <a:pt x="0" y="136957"/>
                    <a:pt x="35700" y="173737"/>
                    <a:pt x="79738" y="173737"/>
                  </a:cubicBezTo>
                  <a:lnTo>
                    <a:pt x="610970" y="173737"/>
                  </a:lnTo>
                  <a:lnTo>
                    <a:pt x="610970" y="173737"/>
                  </a:lnTo>
                  <a:lnTo>
                    <a:pt x="2439770" y="173737"/>
                  </a:lnTo>
                  <a:lnTo>
                    <a:pt x="2439770" y="173737"/>
                  </a:lnTo>
                  <a:lnTo>
                    <a:pt x="3107415" y="173737"/>
                  </a:lnTo>
                  <a:cubicBezTo>
                    <a:pt x="3151453" y="173737"/>
                    <a:pt x="3187153" y="136957"/>
                    <a:pt x="3187153" y="91588"/>
                  </a:cubicBezTo>
                  <a:close/>
                </a:path>
              </a:pathLst>
            </a:custGeom>
            <a:solidFill>
              <a:srgbClr val="918CFF">
                <a:alpha val="75000"/>
              </a:srgbClr>
            </a:solid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venir LT Std 35 Light" panose="020B0402020203020204" pitchFamily="34" charset="0"/>
                <a:ea typeface="ＭＳ Ｐゴシック" pitchFamily="16" charset="-128"/>
                <a:cs typeface="ＭＳ Ｐゴシック" pitchFamily="-97" charset="-128"/>
              </a:endParaRPr>
            </a:p>
          </p:txBody>
        </p:sp>
        <p:sp>
          <p:nvSpPr>
            <p:cNvPr id="27" name="Rectangle 61"/>
            <p:cNvSpPr/>
            <p:nvPr/>
          </p:nvSpPr>
          <p:spPr bwMode="auto">
            <a:xfrm rot="10800000" flipH="1">
              <a:off x="3425496" y="4565950"/>
              <a:ext cx="2313804" cy="177543"/>
            </a:xfrm>
            <a:custGeom>
              <a:avLst/>
              <a:gdLst/>
              <a:ahLst/>
              <a:cxnLst/>
              <a:rect l="l" t="t" r="r" b="b"/>
              <a:pathLst>
                <a:path w="2264203" h="173737">
                  <a:moveTo>
                    <a:pt x="79738" y="173737"/>
                  </a:moveTo>
                  <a:lnTo>
                    <a:pt x="869580" y="173737"/>
                  </a:lnTo>
                  <a:lnTo>
                    <a:pt x="869580" y="173736"/>
                  </a:lnTo>
                  <a:lnTo>
                    <a:pt x="1394624" y="173736"/>
                  </a:lnTo>
                  <a:lnTo>
                    <a:pt x="1394624" y="173737"/>
                  </a:lnTo>
                  <a:lnTo>
                    <a:pt x="2184465" y="173737"/>
                  </a:lnTo>
                  <a:cubicBezTo>
                    <a:pt x="2228503" y="173737"/>
                    <a:pt x="2264203" y="136958"/>
                    <a:pt x="2264203" y="91588"/>
                  </a:cubicBezTo>
                  <a:lnTo>
                    <a:pt x="2264203" y="0"/>
                  </a:lnTo>
                  <a:cubicBezTo>
                    <a:pt x="2264203" y="45370"/>
                    <a:pt x="2228503" y="82149"/>
                    <a:pt x="2184465" y="82149"/>
                  </a:cubicBezTo>
                  <a:lnTo>
                    <a:pt x="1394624" y="82149"/>
                  </a:lnTo>
                  <a:lnTo>
                    <a:pt x="1394624" y="82296"/>
                  </a:lnTo>
                  <a:lnTo>
                    <a:pt x="869580" y="82296"/>
                  </a:lnTo>
                  <a:lnTo>
                    <a:pt x="869580" y="82149"/>
                  </a:lnTo>
                  <a:lnTo>
                    <a:pt x="79738" y="82149"/>
                  </a:lnTo>
                  <a:cubicBezTo>
                    <a:pt x="35700" y="82149"/>
                    <a:pt x="0" y="45370"/>
                    <a:pt x="0" y="0"/>
                  </a:cubicBezTo>
                  <a:lnTo>
                    <a:pt x="0" y="91588"/>
                  </a:lnTo>
                  <a:cubicBezTo>
                    <a:pt x="0" y="136958"/>
                    <a:pt x="35700" y="173737"/>
                    <a:pt x="79738" y="173737"/>
                  </a:cubicBezTo>
                  <a:close/>
                </a:path>
              </a:pathLst>
            </a:custGeom>
            <a:solidFill>
              <a:srgbClr val="918CFF">
                <a:alpha val="75000"/>
              </a:srgbClr>
            </a:solid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venir LT Std 35 Light" panose="020B0402020203020204" pitchFamily="34" charset="0"/>
                <a:ea typeface="ＭＳ Ｐゴシック" pitchFamily="16" charset="-128"/>
                <a:cs typeface="ＭＳ Ｐゴシック" pitchFamily="-97" charset="-128"/>
              </a:endParaRPr>
            </a:p>
          </p:txBody>
        </p:sp>
        <p:grpSp>
          <p:nvGrpSpPr>
            <p:cNvPr id="3" name="Group 2"/>
            <p:cNvGrpSpPr>
              <a:grpSpLocks noChangeAspect="1"/>
            </p:cNvGrpSpPr>
            <p:nvPr/>
          </p:nvGrpSpPr>
          <p:grpSpPr>
            <a:xfrm>
              <a:off x="3431074" y="2943754"/>
              <a:ext cx="2021206" cy="1612299"/>
              <a:chOff x="5140133" y="1509590"/>
              <a:chExt cx="2021206" cy="1612299"/>
            </a:xfrm>
          </p:grpSpPr>
          <p:grpSp>
            <p:nvGrpSpPr>
              <p:cNvPr id="4" name="Group 3"/>
              <p:cNvGrpSpPr/>
              <p:nvPr/>
            </p:nvGrpSpPr>
            <p:grpSpPr>
              <a:xfrm>
                <a:off x="5337395" y="1509590"/>
                <a:ext cx="1823944" cy="1349379"/>
                <a:chOff x="5027721" y="2973378"/>
                <a:chExt cx="2136559" cy="1580657"/>
              </a:xfrm>
            </p:grpSpPr>
            <p:sp>
              <p:nvSpPr>
                <p:cNvPr id="6" name="Freeform 29"/>
                <p:cNvSpPr>
                  <a:spLocks/>
                </p:cNvSpPr>
                <p:nvPr/>
              </p:nvSpPr>
              <p:spPr bwMode="auto">
                <a:xfrm>
                  <a:off x="5027721" y="2973378"/>
                  <a:ext cx="2136559" cy="1358553"/>
                </a:xfrm>
                <a:custGeom>
                  <a:avLst/>
                  <a:gdLst>
                    <a:gd name="T0" fmla="*/ 1531 w 2706"/>
                    <a:gd name="T1" fmla="*/ 4 h 1717"/>
                    <a:gd name="T2" fmla="*/ 1651 w 2706"/>
                    <a:gd name="T3" fmla="*/ 33 h 1717"/>
                    <a:gd name="T4" fmla="*/ 1758 w 2706"/>
                    <a:gd name="T5" fmla="*/ 85 h 1717"/>
                    <a:gd name="T6" fmla="*/ 1851 w 2706"/>
                    <a:gd name="T7" fmla="*/ 160 h 1717"/>
                    <a:gd name="T8" fmla="*/ 1925 w 2706"/>
                    <a:gd name="T9" fmla="*/ 253 h 1717"/>
                    <a:gd name="T10" fmla="*/ 1978 w 2706"/>
                    <a:gd name="T11" fmla="*/ 362 h 1717"/>
                    <a:gd name="T12" fmla="*/ 2016 w 2706"/>
                    <a:gd name="T13" fmla="*/ 419 h 1717"/>
                    <a:gd name="T14" fmla="*/ 2126 w 2706"/>
                    <a:gd name="T15" fmla="*/ 433 h 1717"/>
                    <a:gd name="T16" fmla="*/ 2226 w 2706"/>
                    <a:gd name="T17" fmla="*/ 472 h 1717"/>
                    <a:gd name="T18" fmla="*/ 2313 w 2706"/>
                    <a:gd name="T19" fmla="*/ 532 h 1717"/>
                    <a:gd name="T20" fmla="*/ 2383 w 2706"/>
                    <a:gd name="T21" fmla="*/ 611 h 1717"/>
                    <a:gd name="T22" fmla="*/ 2434 w 2706"/>
                    <a:gd name="T23" fmla="*/ 705 h 1717"/>
                    <a:gd name="T24" fmla="*/ 2461 w 2706"/>
                    <a:gd name="T25" fmla="*/ 812 h 1717"/>
                    <a:gd name="T26" fmla="*/ 2461 w 2706"/>
                    <a:gd name="T27" fmla="*/ 923 h 1717"/>
                    <a:gd name="T28" fmla="*/ 2493 w 2706"/>
                    <a:gd name="T29" fmla="*/ 994 h 1717"/>
                    <a:gd name="T30" fmla="*/ 2572 w 2706"/>
                    <a:gd name="T31" fmla="*/ 1045 h 1717"/>
                    <a:gd name="T32" fmla="*/ 2635 w 2706"/>
                    <a:gd name="T33" fmla="*/ 1113 h 1717"/>
                    <a:gd name="T34" fmla="*/ 2680 w 2706"/>
                    <a:gd name="T35" fmla="*/ 1194 h 1717"/>
                    <a:gd name="T36" fmla="*/ 2704 w 2706"/>
                    <a:gd name="T37" fmla="*/ 1287 h 1717"/>
                    <a:gd name="T38" fmla="*/ 2703 w 2706"/>
                    <a:gd name="T39" fmla="*/ 1387 h 1717"/>
                    <a:gd name="T40" fmla="*/ 2677 w 2706"/>
                    <a:gd name="T41" fmla="*/ 1484 h 1717"/>
                    <a:gd name="T42" fmla="*/ 2628 w 2706"/>
                    <a:gd name="T43" fmla="*/ 1568 h 1717"/>
                    <a:gd name="T44" fmla="*/ 2559 w 2706"/>
                    <a:gd name="T45" fmla="*/ 1637 h 1717"/>
                    <a:gd name="T46" fmla="*/ 2474 w 2706"/>
                    <a:gd name="T47" fmla="*/ 1687 h 1717"/>
                    <a:gd name="T48" fmla="*/ 2377 w 2706"/>
                    <a:gd name="T49" fmla="*/ 1714 h 1717"/>
                    <a:gd name="T50" fmla="*/ 521 w 2706"/>
                    <a:gd name="T51" fmla="*/ 1717 h 1717"/>
                    <a:gd name="T52" fmla="*/ 402 w 2706"/>
                    <a:gd name="T53" fmla="*/ 1704 h 1717"/>
                    <a:gd name="T54" fmla="*/ 292 w 2706"/>
                    <a:gd name="T55" fmla="*/ 1665 h 1717"/>
                    <a:gd name="T56" fmla="*/ 195 w 2706"/>
                    <a:gd name="T57" fmla="*/ 1604 h 1717"/>
                    <a:gd name="T58" fmla="*/ 115 w 2706"/>
                    <a:gd name="T59" fmla="*/ 1523 h 1717"/>
                    <a:gd name="T60" fmla="*/ 54 w 2706"/>
                    <a:gd name="T61" fmla="*/ 1426 h 1717"/>
                    <a:gd name="T62" fmla="*/ 14 w 2706"/>
                    <a:gd name="T63" fmla="*/ 1316 h 1717"/>
                    <a:gd name="T64" fmla="*/ 0 w 2706"/>
                    <a:gd name="T65" fmla="*/ 1196 h 1717"/>
                    <a:gd name="T66" fmla="*/ 15 w 2706"/>
                    <a:gd name="T67" fmla="*/ 1075 h 1717"/>
                    <a:gd name="T68" fmla="*/ 55 w 2706"/>
                    <a:gd name="T69" fmla="*/ 964 h 1717"/>
                    <a:gd name="T70" fmla="*/ 119 w 2706"/>
                    <a:gd name="T71" fmla="*/ 866 h 1717"/>
                    <a:gd name="T72" fmla="*/ 202 w 2706"/>
                    <a:gd name="T73" fmla="*/ 785 h 1717"/>
                    <a:gd name="T74" fmla="*/ 301 w 2706"/>
                    <a:gd name="T75" fmla="*/ 723 h 1717"/>
                    <a:gd name="T76" fmla="*/ 414 w 2706"/>
                    <a:gd name="T77" fmla="*/ 686 h 1717"/>
                    <a:gd name="T78" fmla="*/ 415 w 2706"/>
                    <a:gd name="T79" fmla="*/ 585 h 1717"/>
                    <a:gd name="T80" fmla="*/ 442 w 2706"/>
                    <a:gd name="T81" fmla="*/ 480 h 1717"/>
                    <a:gd name="T82" fmla="*/ 491 w 2706"/>
                    <a:gd name="T83" fmla="*/ 387 h 1717"/>
                    <a:gd name="T84" fmla="*/ 561 w 2706"/>
                    <a:gd name="T85" fmla="*/ 309 h 1717"/>
                    <a:gd name="T86" fmla="*/ 648 w 2706"/>
                    <a:gd name="T87" fmla="*/ 249 h 1717"/>
                    <a:gd name="T88" fmla="*/ 748 w 2706"/>
                    <a:gd name="T89" fmla="*/ 211 h 1717"/>
                    <a:gd name="T90" fmla="*/ 858 w 2706"/>
                    <a:gd name="T91" fmla="*/ 196 h 1717"/>
                    <a:gd name="T92" fmla="*/ 945 w 2706"/>
                    <a:gd name="T93" fmla="*/ 206 h 1717"/>
                    <a:gd name="T94" fmla="*/ 1026 w 2706"/>
                    <a:gd name="T95" fmla="*/ 230 h 1717"/>
                    <a:gd name="T96" fmla="*/ 1101 w 2706"/>
                    <a:gd name="T97" fmla="*/ 145 h 1717"/>
                    <a:gd name="T98" fmla="*/ 1190 w 2706"/>
                    <a:gd name="T99" fmla="*/ 78 h 1717"/>
                    <a:gd name="T100" fmla="*/ 1294 w 2706"/>
                    <a:gd name="T101" fmla="*/ 29 h 1717"/>
                    <a:gd name="T102" fmla="*/ 1408 w 2706"/>
                    <a:gd name="T103" fmla="*/ 4 h 1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6" h="1717">
                      <a:moveTo>
                        <a:pt x="1468" y="0"/>
                      </a:moveTo>
                      <a:lnTo>
                        <a:pt x="1531" y="4"/>
                      </a:lnTo>
                      <a:lnTo>
                        <a:pt x="1593" y="15"/>
                      </a:lnTo>
                      <a:lnTo>
                        <a:pt x="1651" y="33"/>
                      </a:lnTo>
                      <a:lnTo>
                        <a:pt x="1706" y="56"/>
                      </a:lnTo>
                      <a:lnTo>
                        <a:pt x="1758" y="85"/>
                      </a:lnTo>
                      <a:lnTo>
                        <a:pt x="1807" y="120"/>
                      </a:lnTo>
                      <a:lnTo>
                        <a:pt x="1851" y="160"/>
                      </a:lnTo>
                      <a:lnTo>
                        <a:pt x="1891" y="205"/>
                      </a:lnTo>
                      <a:lnTo>
                        <a:pt x="1925" y="253"/>
                      </a:lnTo>
                      <a:lnTo>
                        <a:pt x="1954" y="306"/>
                      </a:lnTo>
                      <a:lnTo>
                        <a:pt x="1978" y="362"/>
                      </a:lnTo>
                      <a:lnTo>
                        <a:pt x="1995" y="420"/>
                      </a:lnTo>
                      <a:lnTo>
                        <a:pt x="2016" y="419"/>
                      </a:lnTo>
                      <a:lnTo>
                        <a:pt x="2071" y="422"/>
                      </a:lnTo>
                      <a:lnTo>
                        <a:pt x="2126" y="433"/>
                      </a:lnTo>
                      <a:lnTo>
                        <a:pt x="2178" y="449"/>
                      </a:lnTo>
                      <a:lnTo>
                        <a:pt x="2226" y="472"/>
                      </a:lnTo>
                      <a:lnTo>
                        <a:pt x="2272" y="500"/>
                      </a:lnTo>
                      <a:lnTo>
                        <a:pt x="2313" y="532"/>
                      </a:lnTo>
                      <a:lnTo>
                        <a:pt x="2351" y="570"/>
                      </a:lnTo>
                      <a:lnTo>
                        <a:pt x="2383" y="611"/>
                      </a:lnTo>
                      <a:lnTo>
                        <a:pt x="2411" y="657"/>
                      </a:lnTo>
                      <a:lnTo>
                        <a:pt x="2434" y="705"/>
                      </a:lnTo>
                      <a:lnTo>
                        <a:pt x="2450" y="757"/>
                      </a:lnTo>
                      <a:lnTo>
                        <a:pt x="2461" y="812"/>
                      </a:lnTo>
                      <a:lnTo>
                        <a:pt x="2464" y="867"/>
                      </a:lnTo>
                      <a:lnTo>
                        <a:pt x="2461" y="923"/>
                      </a:lnTo>
                      <a:lnTo>
                        <a:pt x="2450" y="976"/>
                      </a:lnTo>
                      <a:lnTo>
                        <a:pt x="2493" y="994"/>
                      </a:lnTo>
                      <a:lnTo>
                        <a:pt x="2535" y="1017"/>
                      </a:lnTo>
                      <a:lnTo>
                        <a:pt x="2572" y="1045"/>
                      </a:lnTo>
                      <a:lnTo>
                        <a:pt x="2605" y="1076"/>
                      </a:lnTo>
                      <a:lnTo>
                        <a:pt x="2635" y="1113"/>
                      </a:lnTo>
                      <a:lnTo>
                        <a:pt x="2659" y="1151"/>
                      </a:lnTo>
                      <a:lnTo>
                        <a:pt x="2680" y="1194"/>
                      </a:lnTo>
                      <a:lnTo>
                        <a:pt x="2694" y="1240"/>
                      </a:lnTo>
                      <a:lnTo>
                        <a:pt x="2704" y="1287"/>
                      </a:lnTo>
                      <a:lnTo>
                        <a:pt x="2706" y="1336"/>
                      </a:lnTo>
                      <a:lnTo>
                        <a:pt x="2703" y="1387"/>
                      </a:lnTo>
                      <a:lnTo>
                        <a:pt x="2693" y="1437"/>
                      </a:lnTo>
                      <a:lnTo>
                        <a:pt x="2677" y="1484"/>
                      </a:lnTo>
                      <a:lnTo>
                        <a:pt x="2654" y="1529"/>
                      </a:lnTo>
                      <a:lnTo>
                        <a:pt x="2628" y="1568"/>
                      </a:lnTo>
                      <a:lnTo>
                        <a:pt x="2595" y="1606"/>
                      </a:lnTo>
                      <a:lnTo>
                        <a:pt x="2559" y="1637"/>
                      </a:lnTo>
                      <a:lnTo>
                        <a:pt x="2518" y="1665"/>
                      </a:lnTo>
                      <a:lnTo>
                        <a:pt x="2474" y="1687"/>
                      </a:lnTo>
                      <a:lnTo>
                        <a:pt x="2427" y="1704"/>
                      </a:lnTo>
                      <a:lnTo>
                        <a:pt x="2377" y="1714"/>
                      </a:lnTo>
                      <a:lnTo>
                        <a:pt x="2325" y="1717"/>
                      </a:lnTo>
                      <a:lnTo>
                        <a:pt x="521" y="1717"/>
                      </a:lnTo>
                      <a:lnTo>
                        <a:pt x="461" y="1714"/>
                      </a:lnTo>
                      <a:lnTo>
                        <a:pt x="402" y="1704"/>
                      </a:lnTo>
                      <a:lnTo>
                        <a:pt x="346" y="1687"/>
                      </a:lnTo>
                      <a:lnTo>
                        <a:pt x="292" y="1665"/>
                      </a:lnTo>
                      <a:lnTo>
                        <a:pt x="242" y="1636"/>
                      </a:lnTo>
                      <a:lnTo>
                        <a:pt x="195" y="1604"/>
                      </a:lnTo>
                      <a:lnTo>
                        <a:pt x="153" y="1565"/>
                      </a:lnTo>
                      <a:lnTo>
                        <a:pt x="115" y="1523"/>
                      </a:lnTo>
                      <a:lnTo>
                        <a:pt x="81" y="1475"/>
                      </a:lnTo>
                      <a:lnTo>
                        <a:pt x="54" y="1426"/>
                      </a:lnTo>
                      <a:lnTo>
                        <a:pt x="31" y="1373"/>
                      </a:lnTo>
                      <a:lnTo>
                        <a:pt x="14" y="1316"/>
                      </a:lnTo>
                      <a:lnTo>
                        <a:pt x="4" y="1257"/>
                      </a:lnTo>
                      <a:lnTo>
                        <a:pt x="0" y="1196"/>
                      </a:lnTo>
                      <a:lnTo>
                        <a:pt x="4" y="1134"/>
                      </a:lnTo>
                      <a:lnTo>
                        <a:pt x="15" y="1075"/>
                      </a:lnTo>
                      <a:lnTo>
                        <a:pt x="32" y="1017"/>
                      </a:lnTo>
                      <a:lnTo>
                        <a:pt x="55" y="964"/>
                      </a:lnTo>
                      <a:lnTo>
                        <a:pt x="84" y="913"/>
                      </a:lnTo>
                      <a:lnTo>
                        <a:pt x="119" y="866"/>
                      </a:lnTo>
                      <a:lnTo>
                        <a:pt x="157" y="822"/>
                      </a:lnTo>
                      <a:lnTo>
                        <a:pt x="202" y="785"/>
                      </a:lnTo>
                      <a:lnTo>
                        <a:pt x="249" y="751"/>
                      </a:lnTo>
                      <a:lnTo>
                        <a:pt x="301" y="723"/>
                      </a:lnTo>
                      <a:lnTo>
                        <a:pt x="357" y="702"/>
                      </a:lnTo>
                      <a:lnTo>
                        <a:pt x="414" y="686"/>
                      </a:lnTo>
                      <a:lnTo>
                        <a:pt x="413" y="641"/>
                      </a:lnTo>
                      <a:lnTo>
                        <a:pt x="415" y="585"/>
                      </a:lnTo>
                      <a:lnTo>
                        <a:pt x="426" y="532"/>
                      </a:lnTo>
                      <a:lnTo>
                        <a:pt x="442" y="480"/>
                      </a:lnTo>
                      <a:lnTo>
                        <a:pt x="465" y="432"/>
                      </a:lnTo>
                      <a:lnTo>
                        <a:pt x="491" y="387"/>
                      </a:lnTo>
                      <a:lnTo>
                        <a:pt x="524" y="346"/>
                      </a:lnTo>
                      <a:lnTo>
                        <a:pt x="561" y="309"/>
                      </a:lnTo>
                      <a:lnTo>
                        <a:pt x="602" y="276"/>
                      </a:lnTo>
                      <a:lnTo>
                        <a:pt x="648" y="249"/>
                      </a:lnTo>
                      <a:lnTo>
                        <a:pt x="697" y="226"/>
                      </a:lnTo>
                      <a:lnTo>
                        <a:pt x="748" y="211"/>
                      </a:lnTo>
                      <a:lnTo>
                        <a:pt x="801" y="200"/>
                      </a:lnTo>
                      <a:lnTo>
                        <a:pt x="858" y="196"/>
                      </a:lnTo>
                      <a:lnTo>
                        <a:pt x="901" y="199"/>
                      </a:lnTo>
                      <a:lnTo>
                        <a:pt x="945" y="206"/>
                      </a:lnTo>
                      <a:lnTo>
                        <a:pt x="986" y="215"/>
                      </a:lnTo>
                      <a:lnTo>
                        <a:pt x="1026" y="230"/>
                      </a:lnTo>
                      <a:lnTo>
                        <a:pt x="1061" y="185"/>
                      </a:lnTo>
                      <a:lnTo>
                        <a:pt x="1101" y="145"/>
                      </a:lnTo>
                      <a:lnTo>
                        <a:pt x="1143" y="109"/>
                      </a:lnTo>
                      <a:lnTo>
                        <a:pt x="1190" y="78"/>
                      </a:lnTo>
                      <a:lnTo>
                        <a:pt x="1241" y="51"/>
                      </a:lnTo>
                      <a:lnTo>
                        <a:pt x="1294" y="29"/>
                      </a:lnTo>
                      <a:lnTo>
                        <a:pt x="1350" y="14"/>
                      </a:lnTo>
                      <a:lnTo>
                        <a:pt x="1408" y="4"/>
                      </a:lnTo>
                      <a:lnTo>
                        <a:pt x="1468" y="0"/>
                      </a:lnTo>
                      <a:close/>
                    </a:path>
                  </a:pathLst>
                </a:custGeom>
                <a:gradFill flip="none" rotWithShape="1">
                  <a:gsLst>
                    <a:gs pos="9000">
                      <a:srgbClr val="FFFFFF"/>
                    </a:gs>
                    <a:gs pos="100000">
                      <a:srgbClr val="389EE7"/>
                    </a:gs>
                  </a:gsLst>
                  <a:lin ang="1800000" scaled="0"/>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grpSp>
              <p:nvGrpSpPr>
                <p:cNvPr id="7" name="Group 6"/>
                <p:cNvGrpSpPr/>
                <p:nvPr/>
              </p:nvGrpSpPr>
              <p:grpSpPr>
                <a:xfrm>
                  <a:off x="5819630" y="3499518"/>
                  <a:ext cx="966500" cy="1054517"/>
                  <a:chOff x="749839" y="3008091"/>
                  <a:chExt cx="1033728" cy="1127867"/>
                </a:xfrm>
              </p:grpSpPr>
              <p:sp>
                <p:nvSpPr>
                  <p:cNvPr id="8" name="Freeform 7"/>
                  <p:cNvSpPr>
                    <a:spLocks/>
                  </p:cNvSpPr>
                  <p:nvPr/>
                </p:nvSpPr>
                <p:spPr bwMode="auto">
                  <a:xfrm>
                    <a:off x="749839" y="3509566"/>
                    <a:ext cx="1033728" cy="626392"/>
                  </a:xfrm>
                  <a:custGeom>
                    <a:avLst/>
                    <a:gdLst>
                      <a:gd name="T0" fmla="*/ 1428 w 2857"/>
                      <a:gd name="T1" fmla="*/ 0 h 1727"/>
                      <a:gd name="T2" fmla="*/ 1450 w 2857"/>
                      <a:gd name="T3" fmla="*/ 1 h 1727"/>
                      <a:gd name="T4" fmla="*/ 1469 w 2857"/>
                      <a:gd name="T5" fmla="*/ 6 h 1727"/>
                      <a:gd name="T6" fmla="*/ 1486 w 2857"/>
                      <a:gd name="T7" fmla="*/ 13 h 1727"/>
                      <a:gd name="T8" fmla="*/ 2826 w 2857"/>
                      <a:gd name="T9" fmla="*/ 817 h 1727"/>
                      <a:gd name="T10" fmla="*/ 2844 w 2857"/>
                      <a:gd name="T11" fmla="*/ 831 h 1727"/>
                      <a:gd name="T12" fmla="*/ 2853 w 2857"/>
                      <a:gd name="T13" fmla="*/ 846 h 1727"/>
                      <a:gd name="T14" fmla="*/ 2857 w 2857"/>
                      <a:gd name="T15" fmla="*/ 863 h 1727"/>
                      <a:gd name="T16" fmla="*/ 2853 w 2857"/>
                      <a:gd name="T17" fmla="*/ 880 h 1727"/>
                      <a:gd name="T18" fmla="*/ 2844 w 2857"/>
                      <a:gd name="T19" fmla="*/ 895 h 1727"/>
                      <a:gd name="T20" fmla="*/ 2826 w 2857"/>
                      <a:gd name="T21" fmla="*/ 909 h 1727"/>
                      <a:gd name="T22" fmla="*/ 1486 w 2857"/>
                      <a:gd name="T23" fmla="*/ 1713 h 1727"/>
                      <a:gd name="T24" fmla="*/ 1469 w 2857"/>
                      <a:gd name="T25" fmla="*/ 1721 h 1727"/>
                      <a:gd name="T26" fmla="*/ 1450 w 2857"/>
                      <a:gd name="T27" fmla="*/ 1724 h 1727"/>
                      <a:gd name="T28" fmla="*/ 1428 w 2857"/>
                      <a:gd name="T29" fmla="*/ 1727 h 1727"/>
                      <a:gd name="T30" fmla="*/ 1407 w 2857"/>
                      <a:gd name="T31" fmla="*/ 1724 h 1727"/>
                      <a:gd name="T32" fmla="*/ 1387 w 2857"/>
                      <a:gd name="T33" fmla="*/ 1721 h 1727"/>
                      <a:gd name="T34" fmla="*/ 1371 w 2857"/>
                      <a:gd name="T35" fmla="*/ 1713 h 1727"/>
                      <a:gd name="T36" fmla="*/ 31 w 2857"/>
                      <a:gd name="T37" fmla="*/ 909 h 1727"/>
                      <a:gd name="T38" fmla="*/ 16 w 2857"/>
                      <a:gd name="T39" fmla="*/ 897 h 1727"/>
                      <a:gd name="T40" fmla="*/ 5 w 2857"/>
                      <a:gd name="T41" fmla="*/ 884 h 1727"/>
                      <a:gd name="T42" fmla="*/ 0 w 2857"/>
                      <a:gd name="T43" fmla="*/ 871 h 1727"/>
                      <a:gd name="T44" fmla="*/ 0 w 2857"/>
                      <a:gd name="T45" fmla="*/ 856 h 1727"/>
                      <a:gd name="T46" fmla="*/ 5 w 2857"/>
                      <a:gd name="T47" fmla="*/ 842 h 1727"/>
                      <a:gd name="T48" fmla="*/ 16 w 2857"/>
                      <a:gd name="T49" fmla="*/ 828 h 1727"/>
                      <a:gd name="T50" fmla="*/ 31 w 2857"/>
                      <a:gd name="T51" fmla="*/ 817 h 1727"/>
                      <a:gd name="T52" fmla="*/ 1371 w 2857"/>
                      <a:gd name="T53" fmla="*/ 13 h 1727"/>
                      <a:gd name="T54" fmla="*/ 1387 w 2857"/>
                      <a:gd name="T55" fmla="*/ 6 h 1727"/>
                      <a:gd name="T56" fmla="*/ 1407 w 2857"/>
                      <a:gd name="T57" fmla="*/ 1 h 1727"/>
                      <a:gd name="T58" fmla="*/ 1428 w 2857"/>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7">
                        <a:moveTo>
                          <a:pt x="1428" y="0"/>
                        </a:moveTo>
                        <a:lnTo>
                          <a:pt x="1450" y="1"/>
                        </a:lnTo>
                        <a:lnTo>
                          <a:pt x="1469" y="6"/>
                        </a:lnTo>
                        <a:lnTo>
                          <a:pt x="1486" y="13"/>
                        </a:lnTo>
                        <a:lnTo>
                          <a:pt x="2826" y="817"/>
                        </a:lnTo>
                        <a:lnTo>
                          <a:pt x="2844" y="831"/>
                        </a:lnTo>
                        <a:lnTo>
                          <a:pt x="2853" y="846"/>
                        </a:lnTo>
                        <a:lnTo>
                          <a:pt x="2857" y="863"/>
                        </a:lnTo>
                        <a:lnTo>
                          <a:pt x="2853" y="880"/>
                        </a:lnTo>
                        <a:lnTo>
                          <a:pt x="2844" y="895"/>
                        </a:lnTo>
                        <a:lnTo>
                          <a:pt x="2826" y="909"/>
                        </a:lnTo>
                        <a:lnTo>
                          <a:pt x="1486" y="1713"/>
                        </a:lnTo>
                        <a:lnTo>
                          <a:pt x="1469" y="1721"/>
                        </a:lnTo>
                        <a:lnTo>
                          <a:pt x="1450" y="1724"/>
                        </a:lnTo>
                        <a:lnTo>
                          <a:pt x="1428" y="1727"/>
                        </a:lnTo>
                        <a:lnTo>
                          <a:pt x="1407" y="1724"/>
                        </a:lnTo>
                        <a:lnTo>
                          <a:pt x="1387" y="1721"/>
                        </a:lnTo>
                        <a:lnTo>
                          <a:pt x="1371" y="1713"/>
                        </a:lnTo>
                        <a:lnTo>
                          <a:pt x="31" y="909"/>
                        </a:lnTo>
                        <a:lnTo>
                          <a:pt x="16" y="897"/>
                        </a:lnTo>
                        <a:lnTo>
                          <a:pt x="5" y="884"/>
                        </a:lnTo>
                        <a:lnTo>
                          <a:pt x="0" y="871"/>
                        </a:lnTo>
                        <a:lnTo>
                          <a:pt x="0" y="856"/>
                        </a:lnTo>
                        <a:lnTo>
                          <a:pt x="5" y="842"/>
                        </a:lnTo>
                        <a:lnTo>
                          <a:pt x="16" y="828"/>
                        </a:lnTo>
                        <a:lnTo>
                          <a:pt x="31" y="817"/>
                        </a:lnTo>
                        <a:lnTo>
                          <a:pt x="1371" y="13"/>
                        </a:lnTo>
                        <a:lnTo>
                          <a:pt x="1387" y="6"/>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9" name="Freeform 8"/>
                  <p:cNvSpPr>
                    <a:spLocks/>
                  </p:cNvSpPr>
                  <p:nvPr/>
                </p:nvSpPr>
                <p:spPr bwMode="auto">
                  <a:xfrm>
                    <a:off x="822254" y="3556636"/>
                    <a:ext cx="888897" cy="532252"/>
                  </a:xfrm>
                  <a:custGeom>
                    <a:avLst/>
                    <a:gdLst>
                      <a:gd name="T0" fmla="*/ 1228 w 2455"/>
                      <a:gd name="T1" fmla="*/ 0 h 1473"/>
                      <a:gd name="T2" fmla="*/ 2455 w 2455"/>
                      <a:gd name="T3" fmla="*/ 736 h 1473"/>
                      <a:gd name="T4" fmla="*/ 1228 w 2455"/>
                      <a:gd name="T5" fmla="*/ 1473 h 1473"/>
                      <a:gd name="T6" fmla="*/ 0 w 2455"/>
                      <a:gd name="T7" fmla="*/ 736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6"/>
                        </a:lnTo>
                        <a:lnTo>
                          <a:pt x="1228" y="1473"/>
                        </a:lnTo>
                        <a:lnTo>
                          <a:pt x="0" y="736"/>
                        </a:lnTo>
                        <a:lnTo>
                          <a:pt x="1228" y="0"/>
                        </a:lnTo>
                        <a:close/>
                      </a:path>
                    </a:pathLst>
                  </a:custGeom>
                  <a:solidFill>
                    <a:srgbClr val="EF89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0" name="Freeform 9"/>
                  <p:cNvSpPr>
                    <a:spLocks/>
                  </p:cNvSpPr>
                  <p:nvPr/>
                </p:nvSpPr>
                <p:spPr bwMode="auto">
                  <a:xfrm>
                    <a:off x="1160795" y="3766640"/>
                    <a:ext cx="412767" cy="188280"/>
                  </a:xfrm>
                  <a:custGeom>
                    <a:avLst/>
                    <a:gdLst>
                      <a:gd name="T0" fmla="*/ 120 w 1142"/>
                      <a:gd name="T1" fmla="*/ 0 h 516"/>
                      <a:gd name="T2" fmla="*/ 247 w 1142"/>
                      <a:gd name="T3" fmla="*/ 27 h 516"/>
                      <a:gd name="T4" fmla="*/ 371 w 1142"/>
                      <a:gd name="T5" fmla="*/ 57 h 516"/>
                      <a:gd name="T6" fmla="*/ 494 w 1142"/>
                      <a:gd name="T7" fmla="*/ 91 h 516"/>
                      <a:gd name="T8" fmla="*/ 611 w 1142"/>
                      <a:gd name="T9" fmla="*/ 129 h 516"/>
                      <a:gd name="T10" fmla="*/ 726 w 1142"/>
                      <a:gd name="T11" fmla="*/ 172 h 516"/>
                      <a:gd name="T12" fmla="*/ 836 w 1142"/>
                      <a:gd name="T13" fmla="*/ 219 h 516"/>
                      <a:gd name="T14" fmla="*/ 942 w 1142"/>
                      <a:gd name="T15" fmla="*/ 268 h 516"/>
                      <a:gd name="T16" fmla="*/ 1045 w 1142"/>
                      <a:gd name="T17" fmla="*/ 323 h 516"/>
                      <a:gd name="T18" fmla="*/ 1142 w 1142"/>
                      <a:gd name="T19" fmla="*/ 380 h 516"/>
                      <a:gd name="T20" fmla="*/ 914 w 1142"/>
                      <a:gd name="T21" fmla="*/ 516 h 516"/>
                      <a:gd name="T22" fmla="*/ 814 w 1142"/>
                      <a:gd name="T23" fmla="*/ 464 h 516"/>
                      <a:gd name="T24" fmla="*/ 709 w 1142"/>
                      <a:gd name="T25" fmla="*/ 416 h 516"/>
                      <a:gd name="T26" fmla="*/ 600 w 1142"/>
                      <a:gd name="T27" fmla="*/ 372 h 516"/>
                      <a:gd name="T28" fmla="*/ 487 w 1142"/>
                      <a:gd name="T29" fmla="*/ 331 h 516"/>
                      <a:gd name="T30" fmla="*/ 370 w 1142"/>
                      <a:gd name="T31" fmla="*/ 295 h 516"/>
                      <a:gd name="T32" fmla="*/ 251 w 1142"/>
                      <a:gd name="T33" fmla="*/ 264 h 516"/>
                      <a:gd name="T34" fmla="*/ 127 w 1142"/>
                      <a:gd name="T35" fmla="*/ 236 h 516"/>
                      <a:gd name="T36" fmla="*/ 0 w 1142"/>
                      <a:gd name="T37" fmla="*/ 213 h 516"/>
                      <a:gd name="T38" fmla="*/ 34 w 1142"/>
                      <a:gd name="T39" fmla="*/ 109 h 516"/>
                      <a:gd name="T40" fmla="*/ 120 w 1142"/>
                      <a:gd name="T41"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2" h="516">
                        <a:moveTo>
                          <a:pt x="120" y="0"/>
                        </a:moveTo>
                        <a:lnTo>
                          <a:pt x="247" y="27"/>
                        </a:lnTo>
                        <a:lnTo>
                          <a:pt x="371" y="57"/>
                        </a:lnTo>
                        <a:lnTo>
                          <a:pt x="494" y="91"/>
                        </a:lnTo>
                        <a:lnTo>
                          <a:pt x="611" y="129"/>
                        </a:lnTo>
                        <a:lnTo>
                          <a:pt x="726" y="172"/>
                        </a:lnTo>
                        <a:lnTo>
                          <a:pt x="836" y="219"/>
                        </a:lnTo>
                        <a:lnTo>
                          <a:pt x="942" y="268"/>
                        </a:lnTo>
                        <a:lnTo>
                          <a:pt x="1045" y="323"/>
                        </a:lnTo>
                        <a:lnTo>
                          <a:pt x="1142" y="380"/>
                        </a:lnTo>
                        <a:lnTo>
                          <a:pt x="914" y="516"/>
                        </a:lnTo>
                        <a:lnTo>
                          <a:pt x="814" y="464"/>
                        </a:lnTo>
                        <a:lnTo>
                          <a:pt x="709" y="416"/>
                        </a:lnTo>
                        <a:lnTo>
                          <a:pt x="600" y="372"/>
                        </a:lnTo>
                        <a:lnTo>
                          <a:pt x="487" y="331"/>
                        </a:lnTo>
                        <a:lnTo>
                          <a:pt x="370" y="295"/>
                        </a:lnTo>
                        <a:lnTo>
                          <a:pt x="251" y="264"/>
                        </a:lnTo>
                        <a:lnTo>
                          <a:pt x="127" y="236"/>
                        </a:lnTo>
                        <a:lnTo>
                          <a:pt x="0" y="213"/>
                        </a:lnTo>
                        <a:lnTo>
                          <a:pt x="34" y="109"/>
                        </a:lnTo>
                        <a:lnTo>
                          <a:pt x="120"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1" name="Freeform 10"/>
                  <p:cNvSpPr>
                    <a:spLocks/>
                  </p:cNvSpPr>
                  <p:nvPr/>
                </p:nvSpPr>
                <p:spPr bwMode="auto">
                  <a:xfrm>
                    <a:off x="939928" y="3712329"/>
                    <a:ext cx="749497" cy="226298"/>
                  </a:xfrm>
                  <a:custGeom>
                    <a:avLst/>
                    <a:gdLst>
                      <a:gd name="T0" fmla="*/ 1597 w 2073"/>
                      <a:gd name="T1" fmla="*/ 0 h 626"/>
                      <a:gd name="T2" fmla="*/ 1626 w 2073"/>
                      <a:gd name="T3" fmla="*/ 1 h 626"/>
                      <a:gd name="T4" fmla="*/ 2073 w 2073"/>
                      <a:gd name="T5" fmla="*/ 270 h 626"/>
                      <a:gd name="T6" fmla="*/ 1957 w 2073"/>
                      <a:gd name="T7" fmla="*/ 251 h 626"/>
                      <a:gd name="T8" fmla="*/ 1840 w 2073"/>
                      <a:gd name="T9" fmla="*/ 239 h 626"/>
                      <a:gd name="T10" fmla="*/ 1719 w 2073"/>
                      <a:gd name="T11" fmla="*/ 231 h 626"/>
                      <a:gd name="T12" fmla="*/ 1597 w 2073"/>
                      <a:gd name="T13" fmla="*/ 228 h 626"/>
                      <a:gd name="T14" fmla="*/ 1473 w 2073"/>
                      <a:gd name="T15" fmla="*/ 231 h 626"/>
                      <a:gd name="T16" fmla="*/ 1350 w 2073"/>
                      <a:gd name="T17" fmla="*/ 239 h 626"/>
                      <a:gd name="T18" fmla="*/ 1229 w 2073"/>
                      <a:gd name="T19" fmla="*/ 253 h 626"/>
                      <a:gd name="T20" fmla="*/ 1112 w 2073"/>
                      <a:gd name="T21" fmla="*/ 271 h 626"/>
                      <a:gd name="T22" fmla="*/ 997 w 2073"/>
                      <a:gd name="T23" fmla="*/ 294 h 626"/>
                      <a:gd name="T24" fmla="*/ 885 w 2073"/>
                      <a:gd name="T25" fmla="*/ 322 h 626"/>
                      <a:gd name="T26" fmla="*/ 776 w 2073"/>
                      <a:gd name="T27" fmla="*/ 353 h 626"/>
                      <a:gd name="T28" fmla="*/ 671 w 2073"/>
                      <a:gd name="T29" fmla="*/ 389 h 626"/>
                      <a:gd name="T30" fmla="*/ 571 w 2073"/>
                      <a:gd name="T31" fmla="*/ 429 h 626"/>
                      <a:gd name="T32" fmla="*/ 474 w 2073"/>
                      <a:gd name="T33" fmla="*/ 473 h 626"/>
                      <a:gd name="T34" fmla="*/ 382 w 2073"/>
                      <a:gd name="T35" fmla="*/ 521 h 626"/>
                      <a:gd name="T36" fmla="*/ 295 w 2073"/>
                      <a:gd name="T37" fmla="*/ 572 h 626"/>
                      <a:gd name="T38" fmla="*/ 213 w 2073"/>
                      <a:gd name="T39" fmla="*/ 626 h 626"/>
                      <a:gd name="T40" fmla="*/ 0 w 2073"/>
                      <a:gd name="T41" fmla="*/ 498 h 626"/>
                      <a:gd name="T42" fmla="*/ 84 w 2073"/>
                      <a:gd name="T43" fmla="*/ 434 h 626"/>
                      <a:gd name="T44" fmla="*/ 175 w 2073"/>
                      <a:gd name="T45" fmla="*/ 375 h 626"/>
                      <a:gd name="T46" fmla="*/ 271 w 2073"/>
                      <a:gd name="T47" fmla="*/ 318 h 626"/>
                      <a:gd name="T48" fmla="*/ 371 w 2073"/>
                      <a:gd name="T49" fmla="*/ 266 h 626"/>
                      <a:gd name="T50" fmla="*/ 476 w 2073"/>
                      <a:gd name="T51" fmla="*/ 219 h 626"/>
                      <a:gd name="T52" fmla="*/ 587 w 2073"/>
                      <a:gd name="T53" fmla="*/ 174 h 626"/>
                      <a:gd name="T54" fmla="*/ 701 w 2073"/>
                      <a:gd name="T55" fmla="*/ 135 h 626"/>
                      <a:gd name="T56" fmla="*/ 820 w 2073"/>
                      <a:gd name="T57" fmla="*/ 100 h 626"/>
                      <a:gd name="T58" fmla="*/ 942 w 2073"/>
                      <a:gd name="T59" fmla="*/ 70 h 626"/>
                      <a:gd name="T60" fmla="*/ 1067 w 2073"/>
                      <a:gd name="T61" fmla="*/ 46 h 626"/>
                      <a:gd name="T62" fmla="*/ 1196 w 2073"/>
                      <a:gd name="T63" fmla="*/ 27 h 626"/>
                      <a:gd name="T64" fmla="*/ 1327 w 2073"/>
                      <a:gd name="T65" fmla="*/ 12 h 626"/>
                      <a:gd name="T66" fmla="*/ 1460 w 2073"/>
                      <a:gd name="T67" fmla="*/ 4 h 626"/>
                      <a:gd name="T68" fmla="*/ 1597 w 2073"/>
                      <a:gd name="T69"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3" h="626">
                        <a:moveTo>
                          <a:pt x="1597" y="0"/>
                        </a:moveTo>
                        <a:lnTo>
                          <a:pt x="1626" y="1"/>
                        </a:lnTo>
                        <a:lnTo>
                          <a:pt x="2073" y="270"/>
                        </a:lnTo>
                        <a:lnTo>
                          <a:pt x="1957" y="251"/>
                        </a:lnTo>
                        <a:lnTo>
                          <a:pt x="1840" y="239"/>
                        </a:lnTo>
                        <a:lnTo>
                          <a:pt x="1719" y="231"/>
                        </a:lnTo>
                        <a:lnTo>
                          <a:pt x="1597" y="228"/>
                        </a:lnTo>
                        <a:lnTo>
                          <a:pt x="1473" y="231"/>
                        </a:lnTo>
                        <a:lnTo>
                          <a:pt x="1350" y="239"/>
                        </a:lnTo>
                        <a:lnTo>
                          <a:pt x="1229" y="253"/>
                        </a:lnTo>
                        <a:lnTo>
                          <a:pt x="1112" y="271"/>
                        </a:lnTo>
                        <a:lnTo>
                          <a:pt x="997" y="294"/>
                        </a:lnTo>
                        <a:lnTo>
                          <a:pt x="885" y="322"/>
                        </a:lnTo>
                        <a:lnTo>
                          <a:pt x="776" y="353"/>
                        </a:lnTo>
                        <a:lnTo>
                          <a:pt x="671" y="389"/>
                        </a:lnTo>
                        <a:lnTo>
                          <a:pt x="571" y="429"/>
                        </a:lnTo>
                        <a:lnTo>
                          <a:pt x="474" y="473"/>
                        </a:lnTo>
                        <a:lnTo>
                          <a:pt x="382" y="521"/>
                        </a:lnTo>
                        <a:lnTo>
                          <a:pt x="295" y="572"/>
                        </a:lnTo>
                        <a:lnTo>
                          <a:pt x="213" y="626"/>
                        </a:lnTo>
                        <a:lnTo>
                          <a:pt x="0" y="498"/>
                        </a:lnTo>
                        <a:lnTo>
                          <a:pt x="84" y="434"/>
                        </a:lnTo>
                        <a:lnTo>
                          <a:pt x="175" y="375"/>
                        </a:lnTo>
                        <a:lnTo>
                          <a:pt x="271" y="318"/>
                        </a:lnTo>
                        <a:lnTo>
                          <a:pt x="371" y="266"/>
                        </a:lnTo>
                        <a:lnTo>
                          <a:pt x="476" y="219"/>
                        </a:lnTo>
                        <a:lnTo>
                          <a:pt x="587" y="174"/>
                        </a:lnTo>
                        <a:lnTo>
                          <a:pt x="701" y="135"/>
                        </a:lnTo>
                        <a:lnTo>
                          <a:pt x="820" y="100"/>
                        </a:lnTo>
                        <a:lnTo>
                          <a:pt x="942" y="70"/>
                        </a:lnTo>
                        <a:lnTo>
                          <a:pt x="1067" y="46"/>
                        </a:lnTo>
                        <a:lnTo>
                          <a:pt x="1196" y="27"/>
                        </a:lnTo>
                        <a:lnTo>
                          <a:pt x="1327" y="12"/>
                        </a:lnTo>
                        <a:lnTo>
                          <a:pt x="1460" y="4"/>
                        </a:lnTo>
                        <a:lnTo>
                          <a:pt x="1597" y="0"/>
                        </a:lnTo>
                        <a:close/>
                      </a:path>
                    </a:pathLst>
                  </a:custGeom>
                  <a:solidFill>
                    <a:srgbClr val="F6DA3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2" name="Freeform 11"/>
                  <p:cNvSpPr>
                    <a:spLocks/>
                  </p:cNvSpPr>
                  <p:nvPr/>
                </p:nvSpPr>
                <p:spPr bwMode="auto">
                  <a:xfrm>
                    <a:off x="749839" y="3259733"/>
                    <a:ext cx="1033728" cy="624582"/>
                  </a:xfrm>
                  <a:custGeom>
                    <a:avLst/>
                    <a:gdLst>
                      <a:gd name="T0" fmla="*/ 1428 w 2857"/>
                      <a:gd name="T1" fmla="*/ 0 h 1726"/>
                      <a:gd name="T2" fmla="*/ 1450 w 2857"/>
                      <a:gd name="T3" fmla="*/ 2 h 1726"/>
                      <a:gd name="T4" fmla="*/ 1469 w 2857"/>
                      <a:gd name="T5" fmla="*/ 6 h 1726"/>
                      <a:gd name="T6" fmla="*/ 1486 w 2857"/>
                      <a:gd name="T7" fmla="*/ 14 h 1726"/>
                      <a:gd name="T8" fmla="*/ 2826 w 2857"/>
                      <a:gd name="T9" fmla="*/ 816 h 1726"/>
                      <a:gd name="T10" fmla="*/ 2844 w 2857"/>
                      <a:gd name="T11" fmla="*/ 831 h 1726"/>
                      <a:gd name="T12" fmla="*/ 2853 w 2857"/>
                      <a:gd name="T13" fmla="*/ 847 h 1726"/>
                      <a:gd name="T14" fmla="*/ 2857 w 2857"/>
                      <a:gd name="T15" fmla="*/ 864 h 1726"/>
                      <a:gd name="T16" fmla="*/ 2853 w 2857"/>
                      <a:gd name="T17" fmla="*/ 879 h 1726"/>
                      <a:gd name="T18" fmla="*/ 2844 w 2857"/>
                      <a:gd name="T19" fmla="*/ 895 h 1726"/>
                      <a:gd name="T20" fmla="*/ 2826 w 2857"/>
                      <a:gd name="T21" fmla="*/ 910 h 1726"/>
                      <a:gd name="T22" fmla="*/ 1486 w 2857"/>
                      <a:gd name="T23" fmla="*/ 1712 h 1726"/>
                      <a:gd name="T24" fmla="*/ 1469 w 2857"/>
                      <a:gd name="T25" fmla="*/ 1721 h 1726"/>
                      <a:gd name="T26" fmla="*/ 1450 w 2857"/>
                      <a:gd name="T27" fmla="*/ 1724 h 1726"/>
                      <a:gd name="T28" fmla="*/ 1428 w 2857"/>
                      <a:gd name="T29" fmla="*/ 1726 h 1726"/>
                      <a:gd name="T30" fmla="*/ 1407 w 2857"/>
                      <a:gd name="T31" fmla="*/ 1724 h 1726"/>
                      <a:gd name="T32" fmla="*/ 1387 w 2857"/>
                      <a:gd name="T33" fmla="*/ 1721 h 1726"/>
                      <a:gd name="T34" fmla="*/ 1371 w 2857"/>
                      <a:gd name="T35" fmla="*/ 1712 h 1726"/>
                      <a:gd name="T36" fmla="*/ 31 w 2857"/>
                      <a:gd name="T37" fmla="*/ 910 h 1726"/>
                      <a:gd name="T38" fmla="*/ 16 w 2857"/>
                      <a:gd name="T39" fmla="*/ 897 h 1726"/>
                      <a:gd name="T40" fmla="*/ 5 w 2857"/>
                      <a:gd name="T41" fmla="*/ 884 h 1726"/>
                      <a:gd name="T42" fmla="*/ 0 w 2857"/>
                      <a:gd name="T43" fmla="*/ 870 h 1726"/>
                      <a:gd name="T44" fmla="*/ 0 w 2857"/>
                      <a:gd name="T45" fmla="*/ 856 h 1726"/>
                      <a:gd name="T46" fmla="*/ 5 w 2857"/>
                      <a:gd name="T47" fmla="*/ 842 h 1726"/>
                      <a:gd name="T48" fmla="*/ 16 w 2857"/>
                      <a:gd name="T49" fmla="*/ 829 h 1726"/>
                      <a:gd name="T50" fmla="*/ 31 w 2857"/>
                      <a:gd name="T51" fmla="*/ 816 h 1726"/>
                      <a:gd name="T52" fmla="*/ 1371 w 2857"/>
                      <a:gd name="T53" fmla="*/ 14 h 1726"/>
                      <a:gd name="T54" fmla="*/ 1387 w 2857"/>
                      <a:gd name="T55" fmla="*/ 6 h 1726"/>
                      <a:gd name="T56" fmla="*/ 1407 w 2857"/>
                      <a:gd name="T57" fmla="*/ 2 h 1726"/>
                      <a:gd name="T58" fmla="*/ 1428 w 2857"/>
                      <a:gd name="T59" fmla="*/ 0 h 1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6">
                        <a:moveTo>
                          <a:pt x="1428" y="0"/>
                        </a:moveTo>
                        <a:lnTo>
                          <a:pt x="1450" y="2"/>
                        </a:lnTo>
                        <a:lnTo>
                          <a:pt x="1469" y="6"/>
                        </a:lnTo>
                        <a:lnTo>
                          <a:pt x="1486" y="14"/>
                        </a:lnTo>
                        <a:lnTo>
                          <a:pt x="2826" y="816"/>
                        </a:lnTo>
                        <a:lnTo>
                          <a:pt x="2844" y="831"/>
                        </a:lnTo>
                        <a:lnTo>
                          <a:pt x="2853" y="847"/>
                        </a:lnTo>
                        <a:lnTo>
                          <a:pt x="2857" y="864"/>
                        </a:lnTo>
                        <a:lnTo>
                          <a:pt x="2853" y="879"/>
                        </a:lnTo>
                        <a:lnTo>
                          <a:pt x="2844" y="895"/>
                        </a:lnTo>
                        <a:lnTo>
                          <a:pt x="2826" y="910"/>
                        </a:lnTo>
                        <a:lnTo>
                          <a:pt x="1486" y="1712"/>
                        </a:lnTo>
                        <a:lnTo>
                          <a:pt x="1469" y="1721"/>
                        </a:lnTo>
                        <a:lnTo>
                          <a:pt x="1450" y="1724"/>
                        </a:lnTo>
                        <a:lnTo>
                          <a:pt x="1428" y="1726"/>
                        </a:lnTo>
                        <a:lnTo>
                          <a:pt x="1407" y="1724"/>
                        </a:lnTo>
                        <a:lnTo>
                          <a:pt x="1387" y="1721"/>
                        </a:lnTo>
                        <a:lnTo>
                          <a:pt x="1371" y="1712"/>
                        </a:lnTo>
                        <a:lnTo>
                          <a:pt x="31" y="910"/>
                        </a:lnTo>
                        <a:lnTo>
                          <a:pt x="16" y="897"/>
                        </a:lnTo>
                        <a:lnTo>
                          <a:pt x="5" y="884"/>
                        </a:lnTo>
                        <a:lnTo>
                          <a:pt x="0" y="870"/>
                        </a:lnTo>
                        <a:lnTo>
                          <a:pt x="0" y="856"/>
                        </a:lnTo>
                        <a:lnTo>
                          <a:pt x="5" y="842"/>
                        </a:lnTo>
                        <a:lnTo>
                          <a:pt x="16" y="829"/>
                        </a:lnTo>
                        <a:lnTo>
                          <a:pt x="31" y="816"/>
                        </a:lnTo>
                        <a:lnTo>
                          <a:pt x="1371" y="14"/>
                        </a:lnTo>
                        <a:lnTo>
                          <a:pt x="1387" y="6"/>
                        </a:lnTo>
                        <a:lnTo>
                          <a:pt x="1407" y="2"/>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3" name="Freeform 12"/>
                  <p:cNvSpPr>
                    <a:spLocks/>
                  </p:cNvSpPr>
                  <p:nvPr/>
                </p:nvSpPr>
                <p:spPr bwMode="auto">
                  <a:xfrm>
                    <a:off x="822254" y="3304994"/>
                    <a:ext cx="888897" cy="534063"/>
                  </a:xfrm>
                  <a:custGeom>
                    <a:avLst/>
                    <a:gdLst>
                      <a:gd name="T0" fmla="*/ 1228 w 2455"/>
                      <a:gd name="T1" fmla="*/ 0 h 1474"/>
                      <a:gd name="T2" fmla="*/ 2455 w 2455"/>
                      <a:gd name="T3" fmla="*/ 736 h 1474"/>
                      <a:gd name="T4" fmla="*/ 1228 w 2455"/>
                      <a:gd name="T5" fmla="*/ 1474 h 1474"/>
                      <a:gd name="T6" fmla="*/ 0 w 2455"/>
                      <a:gd name="T7" fmla="*/ 736 h 1474"/>
                      <a:gd name="T8" fmla="*/ 1228 w 2455"/>
                      <a:gd name="T9" fmla="*/ 0 h 1474"/>
                    </a:gdLst>
                    <a:ahLst/>
                    <a:cxnLst>
                      <a:cxn ang="0">
                        <a:pos x="T0" y="T1"/>
                      </a:cxn>
                      <a:cxn ang="0">
                        <a:pos x="T2" y="T3"/>
                      </a:cxn>
                      <a:cxn ang="0">
                        <a:pos x="T4" y="T5"/>
                      </a:cxn>
                      <a:cxn ang="0">
                        <a:pos x="T6" y="T7"/>
                      </a:cxn>
                      <a:cxn ang="0">
                        <a:pos x="T8" y="T9"/>
                      </a:cxn>
                    </a:cxnLst>
                    <a:rect l="0" t="0" r="r" b="b"/>
                    <a:pathLst>
                      <a:path w="2455" h="1474">
                        <a:moveTo>
                          <a:pt x="1228" y="0"/>
                        </a:moveTo>
                        <a:lnTo>
                          <a:pt x="2455" y="736"/>
                        </a:lnTo>
                        <a:lnTo>
                          <a:pt x="1228" y="1474"/>
                        </a:lnTo>
                        <a:lnTo>
                          <a:pt x="0" y="736"/>
                        </a:lnTo>
                        <a:lnTo>
                          <a:pt x="1228" y="0"/>
                        </a:lnTo>
                        <a:close/>
                      </a:path>
                    </a:pathLst>
                  </a:custGeom>
                  <a:solidFill>
                    <a:srgbClr val="AAD04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4" name="Freeform 13"/>
                  <p:cNvSpPr>
                    <a:spLocks/>
                  </p:cNvSpPr>
                  <p:nvPr/>
                </p:nvSpPr>
                <p:spPr bwMode="auto">
                  <a:xfrm>
                    <a:off x="887428" y="3343011"/>
                    <a:ext cx="552167" cy="333110"/>
                  </a:xfrm>
                  <a:custGeom>
                    <a:avLst/>
                    <a:gdLst>
                      <a:gd name="T0" fmla="*/ 1227 w 1528"/>
                      <a:gd name="T1" fmla="*/ 0 h 916"/>
                      <a:gd name="T2" fmla="*/ 1528 w 1528"/>
                      <a:gd name="T3" fmla="*/ 180 h 916"/>
                      <a:gd name="T4" fmla="*/ 299 w 1528"/>
                      <a:gd name="T5" fmla="*/ 916 h 916"/>
                      <a:gd name="T6" fmla="*/ 0 w 1528"/>
                      <a:gd name="T7" fmla="*/ 736 h 916"/>
                      <a:gd name="T8" fmla="*/ 1227 w 1528"/>
                      <a:gd name="T9" fmla="*/ 0 h 916"/>
                    </a:gdLst>
                    <a:ahLst/>
                    <a:cxnLst>
                      <a:cxn ang="0">
                        <a:pos x="T0" y="T1"/>
                      </a:cxn>
                      <a:cxn ang="0">
                        <a:pos x="T2" y="T3"/>
                      </a:cxn>
                      <a:cxn ang="0">
                        <a:pos x="T4" y="T5"/>
                      </a:cxn>
                      <a:cxn ang="0">
                        <a:pos x="T6" y="T7"/>
                      </a:cxn>
                      <a:cxn ang="0">
                        <a:pos x="T8" y="T9"/>
                      </a:cxn>
                    </a:cxnLst>
                    <a:rect l="0" t="0" r="r" b="b"/>
                    <a:pathLst>
                      <a:path w="1528" h="916">
                        <a:moveTo>
                          <a:pt x="1227" y="0"/>
                        </a:moveTo>
                        <a:lnTo>
                          <a:pt x="1528" y="180"/>
                        </a:lnTo>
                        <a:lnTo>
                          <a:pt x="299" y="916"/>
                        </a:lnTo>
                        <a:lnTo>
                          <a:pt x="0" y="736"/>
                        </a:lnTo>
                        <a:lnTo>
                          <a:pt x="1227"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5" name="Freeform 14"/>
                  <p:cNvSpPr>
                    <a:spLocks/>
                  </p:cNvSpPr>
                  <p:nvPr/>
                </p:nvSpPr>
                <p:spPr bwMode="auto">
                  <a:xfrm>
                    <a:off x="1053983" y="3440772"/>
                    <a:ext cx="546735" cy="334921"/>
                  </a:xfrm>
                  <a:custGeom>
                    <a:avLst/>
                    <a:gdLst>
                      <a:gd name="T0" fmla="*/ 1213 w 1513"/>
                      <a:gd name="T1" fmla="*/ 0 h 923"/>
                      <a:gd name="T2" fmla="*/ 1513 w 1513"/>
                      <a:gd name="T3" fmla="*/ 180 h 923"/>
                      <a:gd name="T4" fmla="*/ 295 w 1513"/>
                      <a:gd name="T5" fmla="*/ 923 h 923"/>
                      <a:gd name="T6" fmla="*/ 0 w 1513"/>
                      <a:gd name="T7" fmla="*/ 745 h 923"/>
                      <a:gd name="T8" fmla="*/ 1213 w 1513"/>
                      <a:gd name="T9" fmla="*/ 0 h 923"/>
                    </a:gdLst>
                    <a:ahLst/>
                    <a:cxnLst>
                      <a:cxn ang="0">
                        <a:pos x="T0" y="T1"/>
                      </a:cxn>
                      <a:cxn ang="0">
                        <a:pos x="T2" y="T3"/>
                      </a:cxn>
                      <a:cxn ang="0">
                        <a:pos x="T4" y="T5"/>
                      </a:cxn>
                      <a:cxn ang="0">
                        <a:pos x="T6" y="T7"/>
                      </a:cxn>
                      <a:cxn ang="0">
                        <a:pos x="T8" y="T9"/>
                      </a:cxn>
                    </a:cxnLst>
                    <a:rect l="0" t="0" r="r" b="b"/>
                    <a:pathLst>
                      <a:path w="1513" h="923">
                        <a:moveTo>
                          <a:pt x="1213" y="0"/>
                        </a:moveTo>
                        <a:lnTo>
                          <a:pt x="1513" y="180"/>
                        </a:lnTo>
                        <a:lnTo>
                          <a:pt x="295" y="923"/>
                        </a:lnTo>
                        <a:lnTo>
                          <a:pt x="0" y="745"/>
                        </a:lnTo>
                        <a:lnTo>
                          <a:pt x="1213"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6" name="Freeform 15"/>
                  <p:cNvSpPr>
                    <a:spLocks/>
                  </p:cNvSpPr>
                  <p:nvPr/>
                </p:nvSpPr>
                <p:spPr bwMode="auto">
                  <a:xfrm>
                    <a:off x="1099242" y="3364736"/>
                    <a:ext cx="510527" cy="307765"/>
                  </a:xfrm>
                  <a:custGeom>
                    <a:avLst/>
                    <a:gdLst>
                      <a:gd name="T0" fmla="*/ 184 w 1412"/>
                      <a:gd name="T1" fmla="*/ 0 h 847"/>
                      <a:gd name="T2" fmla="*/ 1412 w 1412"/>
                      <a:gd name="T3" fmla="*/ 737 h 847"/>
                      <a:gd name="T4" fmla="*/ 1227 w 1412"/>
                      <a:gd name="T5" fmla="*/ 847 h 847"/>
                      <a:gd name="T6" fmla="*/ 0 w 1412"/>
                      <a:gd name="T7" fmla="*/ 111 h 847"/>
                      <a:gd name="T8" fmla="*/ 184 w 1412"/>
                      <a:gd name="T9" fmla="*/ 0 h 847"/>
                    </a:gdLst>
                    <a:ahLst/>
                    <a:cxnLst>
                      <a:cxn ang="0">
                        <a:pos x="T0" y="T1"/>
                      </a:cxn>
                      <a:cxn ang="0">
                        <a:pos x="T2" y="T3"/>
                      </a:cxn>
                      <a:cxn ang="0">
                        <a:pos x="T4" y="T5"/>
                      </a:cxn>
                      <a:cxn ang="0">
                        <a:pos x="T6" y="T7"/>
                      </a:cxn>
                      <a:cxn ang="0">
                        <a:pos x="T8" y="T9"/>
                      </a:cxn>
                    </a:cxnLst>
                    <a:rect l="0" t="0" r="r" b="b"/>
                    <a:pathLst>
                      <a:path w="1412" h="847">
                        <a:moveTo>
                          <a:pt x="184" y="0"/>
                        </a:moveTo>
                        <a:lnTo>
                          <a:pt x="1412" y="737"/>
                        </a:lnTo>
                        <a:lnTo>
                          <a:pt x="1227" y="847"/>
                        </a:lnTo>
                        <a:lnTo>
                          <a:pt x="0" y="111"/>
                        </a:lnTo>
                        <a:lnTo>
                          <a:pt x="184" y="0"/>
                        </a:lnTo>
                        <a:close/>
                      </a:path>
                    </a:pathLst>
                  </a:custGeom>
                  <a:solidFill>
                    <a:srgbClr val="4BA6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7" name="Freeform 16"/>
                  <p:cNvSpPr>
                    <a:spLocks/>
                  </p:cNvSpPr>
                  <p:nvPr/>
                </p:nvSpPr>
                <p:spPr bwMode="auto">
                  <a:xfrm>
                    <a:off x="749839" y="3008091"/>
                    <a:ext cx="1033728" cy="624582"/>
                  </a:xfrm>
                  <a:custGeom>
                    <a:avLst/>
                    <a:gdLst>
                      <a:gd name="T0" fmla="*/ 1428 w 2857"/>
                      <a:gd name="T1" fmla="*/ 0 h 1725"/>
                      <a:gd name="T2" fmla="*/ 1450 w 2857"/>
                      <a:gd name="T3" fmla="*/ 1 h 1725"/>
                      <a:gd name="T4" fmla="*/ 1469 w 2857"/>
                      <a:gd name="T5" fmla="*/ 4 h 1725"/>
                      <a:gd name="T6" fmla="*/ 1486 w 2857"/>
                      <a:gd name="T7" fmla="*/ 12 h 1725"/>
                      <a:gd name="T8" fmla="*/ 2826 w 2857"/>
                      <a:gd name="T9" fmla="*/ 816 h 1725"/>
                      <a:gd name="T10" fmla="*/ 2844 w 2857"/>
                      <a:gd name="T11" fmla="*/ 830 h 1725"/>
                      <a:gd name="T12" fmla="*/ 2853 w 2857"/>
                      <a:gd name="T13" fmla="*/ 846 h 1725"/>
                      <a:gd name="T14" fmla="*/ 2857 w 2857"/>
                      <a:gd name="T15" fmla="*/ 862 h 1725"/>
                      <a:gd name="T16" fmla="*/ 2853 w 2857"/>
                      <a:gd name="T17" fmla="*/ 879 h 1725"/>
                      <a:gd name="T18" fmla="*/ 2844 w 2857"/>
                      <a:gd name="T19" fmla="*/ 894 h 1725"/>
                      <a:gd name="T20" fmla="*/ 2826 w 2857"/>
                      <a:gd name="T21" fmla="*/ 908 h 1725"/>
                      <a:gd name="T22" fmla="*/ 1486 w 2857"/>
                      <a:gd name="T23" fmla="*/ 1712 h 1725"/>
                      <a:gd name="T24" fmla="*/ 1469 w 2857"/>
                      <a:gd name="T25" fmla="*/ 1719 h 1725"/>
                      <a:gd name="T26" fmla="*/ 1450 w 2857"/>
                      <a:gd name="T27" fmla="*/ 1724 h 1725"/>
                      <a:gd name="T28" fmla="*/ 1428 w 2857"/>
                      <a:gd name="T29" fmla="*/ 1725 h 1725"/>
                      <a:gd name="T30" fmla="*/ 1407 w 2857"/>
                      <a:gd name="T31" fmla="*/ 1724 h 1725"/>
                      <a:gd name="T32" fmla="*/ 1387 w 2857"/>
                      <a:gd name="T33" fmla="*/ 1719 h 1725"/>
                      <a:gd name="T34" fmla="*/ 1371 w 2857"/>
                      <a:gd name="T35" fmla="*/ 1712 h 1725"/>
                      <a:gd name="T36" fmla="*/ 31 w 2857"/>
                      <a:gd name="T37" fmla="*/ 908 h 1725"/>
                      <a:gd name="T38" fmla="*/ 16 w 2857"/>
                      <a:gd name="T39" fmla="*/ 897 h 1725"/>
                      <a:gd name="T40" fmla="*/ 5 w 2857"/>
                      <a:gd name="T41" fmla="*/ 883 h 1725"/>
                      <a:gd name="T42" fmla="*/ 0 w 2857"/>
                      <a:gd name="T43" fmla="*/ 869 h 1725"/>
                      <a:gd name="T44" fmla="*/ 0 w 2857"/>
                      <a:gd name="T45" fmla="*/ 854 h 1725"/>
                      <a:gd name="T46" fmla="*/ 5 w 2857"/>
                      <a:gd name="T47" fmla="*/ 841 h 1725"/>
                      <a:gd name="T48" fmla="*/ 16 w 2857"/>
                      <a:gd name="T49" fmla="*/ 828 h 1725"/>
                      <a:gd name="T50" fmla="*/ 31 w 2857"/>
                      <a:gd name="T51" fmla="*/ 816 h 1725"/>
                      <a:gd name="T52" fmla="*/ 1371 w 2857"/>
                      <a:gd name="T53" fmla="*/ 12 h 1725"/>
                      <a:gd name="T54" fmla="*/ 1387 w 2857"/>
                      <a:gd name="T55" fmla="*/ 4 h 1725"/>
                      <a:gd name="T56" fmla="*/ 1407 w 2857"/>
                      <a:gd name="T57" fmla="*/ 1 h 1725"/>
                      <a:gd name="T58" fmla="*/ 1428 w 2857"/>
                      <a:gd name="T59"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5">
                        <a:moveTo>
                          <a:pt x="1428" y="0"/>
                        </a:moveTo>
                        <a:lnTo>
                          <a:pt x="1450" y="1"/>
                        </a:lnTo>
                        <a:lnTo>
                          <a:pt x="1469" y="4"/>
                        </a:lnTo>
                        <a:lnTo>
                          <a:pt x="1486" y="12"/>
                        </a:lnTo>
                        <a:lnTo>
                          <a:pt x="2826" y="816"/>
                        </a:lnTo>
                        <a:lnTo>
                          <a:pt x="2844" y="830"/>
                        </a:lnTo>
                        <a:lnTo>
                          <a:pt x="2853" y="846"/>
                        </a:lnTo>
                        <a:lnTo>
                          <a:pt x="2857" y="862"/>
                        </a:lnTo>
                        <a:lnTo>
                          <a:pt x="2853" y="879"/>
                        </a:lnTo>
                        <a:lnTo>
                          <a:pt x="2844" y="894"/>
                        </a:lnTo>
                        <a:lnTo>
                          <a:pt x="2826" y="908"/>
                        </a:lnTo>
                        <a:lnTo>
                          <a:pt x="1486" y="1712"/>
                        </a:lnTo>
                        <a:lnTo>
                          <a:pt x="1469" y="1719"/>
                        </a:lnTo>
                        <a:lnTo>
                          <a:pt x="1450" y="1724"/>
                        </a:lnTo>
                        <a:lnTo>
                          <a:pt x="1428" y="1725"/>
                        </a:lnTo>
                        <a:lnTo>
                          <a:pt x="1407" y="1724"/>
                        </a:lnTo>
                        <a:lnTo>
                          <a:pt x="1387" y="1719"/>
                        </a:lnTo>
                        <a:lnTo>
                          <a:pt x="1371" y="1712"/>
                        </a:lnTo>
                        <a:lnTo>
                          <a:pt x="31" y="908"/>
                        </a:lnTo>
                        <a:lnTo>
                          <a:pt x="16" y="897"/>
                        </a:lnTo>
                        <a:lnTo>
                          <a:pt x="5" y="883"/>
                        </a:lnTo>
                        <a:lnTo>
                          <a:pt x="0" y="869"/>
                        </a:lnTo>
                        <a:lnTo>
                          <a:pt x="0" y="854"/>
                        </a:lnTo>
                        <a:lnTo>
                          <a:pt x="5" y="841"/>
                        </a:lnTo>
                        <a:lnTo>
                          <a:pt x="16" y="828"/>
                        </a:lnTo>
                        <a:lnTo>
                          <a:pt x="31" y="816"/>
                        </a:lnTo>
                        <a:lnTo>
                          <a:pt x="1371" y="12"/>
                        </a:lnTo>
                        <a:lnTo>
                          <a:pt x="1387" y="4"/>
                        </a:lnTo>
                        <a:lnTo>
                          <a:pt x="1407" y="1"/>
                        </a:lnTo>
                        <a:lnTo>
                          <a:pt x="14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8" name="Freeform 17"/>
                  <p:cNvSpPr>
                    <a:spLocks/>
                  </p:cNvSpPr>
                  <p:nvPr/>
                </p:nvSpPr>
                <p:spPr bwMode="auto">
                  <a:xfrm>
                    <a:off x="822254" y="3053350"/>
                    <a:ext cx="888897" cy="534063"/>
                  </a:xfrm>
                  <a:custGeom>
                    <a:avLst/>
                    <a:gdLst>
                      <a:gd name="T0" fmla="*/ 1228 w 2455"/>
                      <a:gd name="T1" fmla="*/ 0 h 1473"/>
                      <a:gd name="T2" fmla="*/ 2455 w 2455"/>
                      <a:gd name="T3" fmla="*/ 737 h 1473"/>
                      <a:gd name="T4" fmla="*/ 1228 w 2455"/>
                      <a:gd name="T5" fmla="*/ 1473 h 1473"/>
                      <a:gd name="T6" fmla="*/ 0 w 2455"/>
                      <a:gd name="T7" fmla="*/ 737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7"/>
                        </a:lnTo>
                        <a:lnTo>
                          <a:pt x="1228" y="1473"/>
                        </a:lnTo>
                        <a:lnTo>
                          <a:pt x="0" y="737"/>
                        </a:lnTo>
                        <a:lnTo>
                          <a:pt x="1228"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19" name="Freeform 18"/>
                  <p:cNvSpPr>
                    <a:spLocks/>
                  </p:cNvSpPr>
                  <p:nvPr/>
                </p:nvSpPr>
                <p:spPr bwMode="auto">
                  <a:xfrm>
                    <a:off x="1160795" y="3053350"/>
                    <a:ext cx="550356" cy="459837"/>
                  </a:xfrm>
                  <a:custGeom>
                    <a:avLst/>
                    <a:gdLst>
                      <a:gd name="T0" fmla="*/ 290 w 1517"/>
                      <a:gd name="T1" fmla="*/ 0 h 1271"/>
                      <a:gd name="T2" fmla="*/ 1517 w 1517"/>
                      <a:gd name="T3" fmla="*/ 737 h 1271"/>
                      <a:gd name="T4" fmla="*/ 627 w 1517"/>
                      <a:gd name="T5" fmla="*/ 1271 h 1271"/>
                      <a:gd name="T6" fmla="*/ 603 w 1517"/>
                      <a:gd name="T7" fmla="*/ 1241 h 1271"/>
                      <a:gd name="T8" fmla="*/ 586 w 1517"/>
                      <a:gd name="T9" fmla="*/ 1212 h 1271"/>
                      <a:gd name="T10" fmla="*/ 577 w 1517"/>
                      <a:gd name="T11" fmla="*/ 1182 h 1271"/>
                      <a:gd name="T12" fmla="*/ 572 w 1517"/>
                      <a:gd name="T13" fmla="*/ 1151 h 1271"/>
                      <a:gd name="T14" fmla="*/ 572 w 1517"/>
                      <a:gd name="T15" fmla="*/ 1120 h 1271"/>
                      <a:gd name="T16" fmla="*/ 574 w 1517"/>
                      <a:gd name="T17" fmla="*/ 1090 h 1271"/>
                      <a:gd name="T18" fmla="*/ 580 w 1517"/>
                      <a:gd name="T19" fmla="*/ 1058 h 1271"/>
                      <a:gd name="T20" fmla="*/ 587 w 1517"/>
                      <a:gd name="T21" fmla="*/ 1027 h 1271"/>
                      <a:gd name="T22" fmla="*/ 595 w 1517"/>
                      <a:gd name="T23" fmla="*/ 995 h 1271"/>
                      <a:gd name="T24" fmla="*/ 601 w 1517"/>
                      <a:gd name="T25" fmla="*/ 964 h 1271"/>
                      <a:gd name="T26" fmla="*/ 606 w 1517"/>
                      <a:gd name="T27" fmla="*/ 932 h 1271"/>
                      <a:gd name="T28" fmla="*/ 608 w 1517"/>
                      <a:gd name="T29" fmla="*/ 901 h 1271"/>
                      <a:gd name="T30" fmla="*/ 606 w 1517"/>
                      <a:gd name="T31" fmla="*/ 871 h 1271"/>
                      <a:gd name="T32" fmla="*/ 600 w 1517"/>
                      <a:gd name="T33" fmla="*/ 839 h 1271"/>
                      <a:gd name="T34" fmla="*/ 590 w 1517"/>
                      <a:gd name="T35" fmla="*/ 819 h 1271"/>
                      <a:gd name="T36" fmla="*/ 574 w 1517"/>
                      <a:gd name="T37" fmla="*/ 797 h 1271"/>
                      <a:gd name="T38" fmla="*/ 556 w 1517"/>
                      <a:gd name="T39" fmla="*/ 776 h 1271"/>
                      <a:gd name="T40" fmla="*/ 532 w 1517"/>
                      <a:gd name="T41" fmla="*/ 754 h 1271"/>
                      <a:gd name="T42" fmla="*/ 515 w 1517"/>
                      <a:gd name="T43" fmla="*/ 737 h 1271"/>
                      <a:gd name="T44" fmla="*/ 498 w 1517"/>
                      <a:gd name="T45" fmla="*/ 718 h 1271"/>
                      <a:gd name="T46" fmla="*/ 483 w 1517"/>
                      <a:gd name="T47" fmla="*/ 700 h 1271"/>
                      <a:gd name="T48" fmla="*/ 471 w 1517"/>
                      <a:gd name="T49" fmla="*/ 681 h 1271"/>
                      <a:gd name="T50" fmla="*/ 465 w 1517"/>
                      <a:gd name="T51" fmla="*/ 660 h 1271"/>
                      <a:gd name="T52" fmla="*/ 465 w 1517"/>
                      <a:gd name="T53" fmla="*/ 639 h 1271"/>
                      <a:gd name="T54" fmla="*/ 470 w 1517"/>
                      <a:gd name="T55" fmla="*/ 617 h 1271"/>
                      <a:gd name="T56" fmla="*/ 479 w 1517"/>
                      <a:gd name="T57" fmla="*/ 596 h 1271"/>
                      <a:gd name="T58" fmla="*/ 490 w 1517"/>
                      <a:gd name="T59" fmla="*/ 575 h 1271"/>
                      <a:gd name="T60" fmla="*/ 502 w 1517"/>
                      <a:gd name="T61" fmla="*/ 554 h 1271"/>
                      <a:gd name="T62" fmla="*/ 511 w 1517"/>
                      <a:gd name="T63" fmla="*/ 533 h 1271"/>
                      <a:gd name="T64" fmla="*/ 519 w 1517"/>
                      <a:gd name="T65" fmla="*/ 512 h 1271"/>
                      <a:gd name="T66" fmla="*/ 521 w 1517"/>
                      <a:gd name="T67" fmla="*/ 490 h 1271"/>
                      <a:gd name="T68" fmla="*/ 517 w 1517"/>
                      <a:gd name="T69" fmla="*/ 467 h 1271"/>
                      <a:gd name="T70" fmla="*/ 503 w 1517"/>
                      <a:gd name="T71" fmla="*/ 439 h 1271"/>
                      <a:gd name="T72" fmla="*/ 482 w 1517"/>
                      <a:gd name="T73" fmla="*/ 410 h 1271"/>
                      <a:gd name="T74" fmla="*/ 454 w 1517"/>
                      <a:gd name="T75" fmla="*/ 384 h 1271"/>
                      <a:gd name="T76" fmla="*/ 422 w 1517"/>
                      <a:gd name="T77" fmla="*/ 357 h 1271"/>
                      <a:gd name="T78" fmla="*/ 384 w 1517"/>
                      <a:gd name="T79" fmla="*/ 332 h 1271"/>
                      <a:gd name="T80" fmla="*/ 344 w 1517"/>
                      <a:gd name="T81" fmla="*/ 306 h 1271"/>
                      <a:gd name="T82" fmla="*/ 301 w 1517"/>
                      <a:gd name="T83" fmla="*/ 283 h 1271"/>
                      <a:gd name="T84" fmla="*/ 257 w 1517"/>
                      <a:gd name="T85" fmla="*/ 261 h 1271"/>
                      <a:gd name="T86" fmla="*/ 213 w 1517"/>
                      <a:gd name="T87" fmla="*/ 242 h 1271"/>
                      <a:gd name="T88" fmla="*/ 170 w 1517"/>
                      <a:gd name="T89" fmla="*/ 223 h 1271"/>
                      <a:gd name="T90" fmla="*/ 128 w 1517"/>
                      <a:gd name="T91" fmla="*/ 207 h 1271"/>
                      <a:gd name="T92" fmla="*/ 91 w 1517"/>
                      <a:gd name="T93" fmla="*/ 192 h 1271"/>
                      <a:gd name="T94" fmla="*/ 78 w 1517"/>
                      <a:gd name="T95" fmla="*/ 190 h 1271"/>
                      <a:gd name="T96" fmla="*/ 63 w 1517"/>
                      <a:gd name="T97" fmla="*/ 186 h 1271"/>
                      <a:gd name="T98" fmla="*/ 43 w 1517"/>
                      <a:gd name="T99" fmla="*/ 183 h 1271"/>
                      <a:gd name="T100" fmla="*/ 22 w 1517"/>
                      <a:gd name="T101" fmla="*/ 178 h 1271"/>
                      <a:gd name="T102" fmla="*/ 0 w 1517"/>
                      <a:gd name="T103" fmla="*/ 174 h 1271"/>
                      <a:gd name="T104" fmla="*/ 290 w 1517"/>
                      <a:gd name="T105"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7" h="1271">
                        <a:moveTo>
                          <a:pt x="290" y="0"/>
                        </a:moveTo>
                        <a:lnTo>
                          <a:pt x="1517" y="737"/>
                        </a:lnTo>
                        <a:lnTo>
                          <a:pt x="627" y="1271"/>
                        </a:lnTo>
                        <a:lnTo>
                          <a:pt x="603" y="1241"/>
                        </a:lnTo>
                        <a:lnTo>
                          <a:pt x="586" y="1212"/>
                        </a:lnTo>
                        <a:lnTo>
                          <a:pt x="577" y="1182"/>
                        </a:lnTo>
                        <a:lnTo>
                          <a:pt x="572" y="1151"/>
                        </a:lnTo>
                        <a:lnTo>
                          <a:pt x="572" y="1120"/>
                        </a:lnTo>
                        <a:lnTo>
                          <a:pt x="574" y="1090"/>
                        </a:lnTo>
                        <a:lnTo>
                          <a:pt x="580" y="1058"/>
                        </a:lnTo>
                        <a:lnTo>
                          <a:pt x="587" y="1027"/>
                        </a:lnTo>
                        <a:lnTo>
                          <a:pt x="595" y="995"/>
                        </a:lnTo>
                        <a:lnTo>
                          <a:pt x="601" y="964"/>
                        </a:lnTo>
                        <a:lnTo>
                          <a:pt x="606" y="932"/>
                        </a:lnTo>
                        <a:lnTo>
                          <a:pt x="608" y="901"/>
                        </a:lnTo>
                        <a:lnTo>
                          <a:pt x="606" y="871"/>
                        </a:lnTo>
                        <a:lnTo>
                          <a:pt x="600" y="839"/>
                        </a:lnTo>
                        <a:lnTo>
                          <a:pt x="590" y="819"/>
                        </a:lnTo>
                        <a:lnTo>
                          <a:pt x="574" y="797"/>
                        </a:lnTo>
                        <a:lnTo>
                          <a:pt x="556" y="776"/>
                        </a:lnTo>
                        <a:lnTo>
                          <a:pt x="532" y="754"/>
                        </a:lnTo>
                        <a:lnTo>
                          <a:pt x="515" y="737"/>
                        </a:lnTo>
                        <a:lnTo>
                          <a:pt x="498" y="718"/>
                        </a:lnTo>
                        <a:lnTo>
                          <a:pt x="483" y="700"/>
                        </a:lnTo>
                        <a:lnTo>
                          <a:pt x="471" y="681"/>
                        </a:lnTo>
                        <a:lnTo>
                          <a:pt x="465" y="660"/>
                        </a:lnTo>
                        <a:lnTo>
                          <a:pt x="465" y="639"/>
                        </a:lnTo>
                        <a:lnTo>
                          <a:pt x="470" y="617"/>
                        </a:lnTo>
                        <a:lnTo>
                          <a:pt x="479" y="596"/>
                        </a:lnTo>
                        <a:lnTo>
                          <a:pt x="490" y="575"/>
                        </a:lnTo>
                        <a:lnTo>
                          <a:pt x="502" y="554"/>
                        </a:lnTo>
                        <a:lnTo>
                          <a:pt x="511" y="533"/>
                        </a:lnTo>
                        <a:lnTo>
                          <a:pt x="519" y="512"/>
                        </a:lnTo>
                        <a:lnTo>
                          <a:pt x="521" y="490"/>
                        </a:lnTo>
                        <a:lnTo>
                          <a:pt x="517" y="467"/>
                        </a:lnTo>
                        <a:lnTo>
                          <a:pt x="503" y="439"/>
                        </a:lnTo>
                        <a:lnTo>
                          <a:pt x="482" y="410"/>
                        </a:lnTo>
                        <a:lnTo>
                          <a:pt x="454" y="384"/>
                        </a:lnTo>
                        <a:lnTo>
                          <a:pt x="422" y="357"/>
                        </a:lnTo>
                        <a:lnTo>
                          <a:pt x="384" y="332"/>
                        </a:lnTo>
                        <a:lnTo>
                          <a:pt x="344" y="306"/>
                        </a:lnTo>
                        <a:lnTo>
                          <a:pt x="301" y="283"/>
                        </a:lnTo>
                        <a:lnTo>
                          <a:pt x="257" y="261"/>
                        </a:lnTo>
                        <a:lnTo>
                          <a:pt x="213" y="242"/>
                        </a:lnTo>
                        <a:lnTo>
                          <a:pt x="170" y="223"/>
                        </a:lnTo>
                        <a:lnTo>
                          <a:pt x="128" y="207"/>
                        </a:lnTo>
                        <a:lnTo>
                          <a:pt x="91" y="192"/>
                        </a:lnTo>
                        <a:lnTo>
                          <a:pt x="78" y="190"/>
                        </a:lnTo>
                        <a:lnTo>
                          <a:pt x="63" y="186"/>
                        </a:lnTo>
                        <a:lnTo>
                          <a:pt x="43" y="183"/>
                        </a:lnTo>
                        <a:lnTo>
                          <a:pt x="22" y="178"/>
                        </a:lnTo>
                        <a:lnTo>
                          <a:pt x="0" y="174"/>
                        </a:lnTo>
                        <a:lnTo>
                          <a:pt x="290" y="0"/>
                        </a:lnTo>
                        <a:close/>
                      </a:path>
                    </a:pathLst>
                  </a:custGeom>
                  <a:solidFill>
                    <a:srgbClr val="377A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20" name="Freeform 19"/>
                  <p:cNvSpPr>
                    <a:spLocks/>
                  </p:cNvSpPr>
                  <p:nvPr/>
                </p:nvSpPr>
                <p:spPr bwMode="auto">
                  <a:xfrm>
                    <a:off x="1126398" y="3234388"/>
                    <a:ext cx="70605" cy="47070"/>
                  </a:xfrm>
                  <a:custGeom>
                    <a:avLst/>
                    <a:gdLst>
                      <a:gd name="T0" fmla="*/ 100 w 197"/>
                      <a:gd name="T1" fmla="*/ 0 h 131"/>
                      <a:gd name="T2" fmla="*/ 126 w 197"/>
                      <a:gd name="T3" fmla="*/ 3 h 131"/>
                      <a:gd name="T4" fmla="*/ 149 w 197"/>
                      <a:gd name="T5" fmla="*/ 9 h 131"/>
                      <a:gd name="T6" fmla="*/ 168 w 197"/>
                      <a:gd name="T7" fmla="*/ 19 h 131"/>
                      <a:gd name="T8" fmla="*/ 183 w 197"/>
                      <a:gd name="T9" fmla="*/ 32 h 131"/>
                      <a:gd name="T10" fmla="*/ 194 w 197"/>
                      <a:gd name="T11" fmla="*/ 47 h 131"/>
                      <a:gd name="T12" fmla="*/ 197 w 197"/>
                      <a:gd name="T13" fmla="*/ 64 h 131"/>
                      <a:gd name="T14" fmla="*/ 195 w 197"/>
                      <a:gd name="T15" fmla="*/ 82 h 131"/>
                      <a:gd name="T16" fmla="*/ 185 w 197"/>
                      <a:gd name="T17" fmla="*/ 99 h 131"/>
                      <a:gd name="T18" fmla="*/ 169 w 197"/>
                      <a:gd name="T19" fmla="*/ 112 h 131"/>
                      <a:gd name="T20" fmla="*/ 148 w 197"/>
                      <a:gd name="T21" fmla="*/ 123 h 131"/>
                      <a:gd name="T22" fmla="*/ 123 w 197"/>
                      <a:gd name="T23" fmla="*/ 129 h 131"/>
                      <a:gd name="T24" fmla="*/ 96 w 197"/>
                      <a:gd name="T25" fmla="*/ 131 h 131"/>
                      <a:gd name="T26" fmla="*/ 69 w 197"/>
                      <a:gd name="T27" fmla="*/ 128 h 131"/>
                      <a:gd name="T28" fmla="*/ 45 w 197"/>
                      <a:gd name="T29" fmla="*/ 121 h 131"/>
                      <a:gd name="T30" fmla="*/ 26 w 197"/>
                      <a:gd name="T31" fmla="*/ 110 h 131"/>
                      <a:gd name="T32" fmla="*/ 11 w 197"/>
                      <a:gd name="T33" fmla="*/ 95 h 131"/>
                      <a:gd name="T34" fmla="*/ 1 w 197"/>
                      <a:gd name="T35" fmla="*/ 78 h 131"/>
                      <a:gd name="T36" fmla="*/ 0 w 197"/>
                      <a:gd name="T37" fmla="*/ 61 h 131"/>
                      <a:gd name="T38" fmla="*/ 5 w 197"/>
                      <a:gd name="T39" fmla="*/ 44 h 131"/>
                      <a:gd name="T40" fmla="*/ 16 w 197"/>
                      <a:gd name="T41" fmla="*/ 30 h 131"/>
                      <a:gd name="T42" fmla="*/ 33 w 197"/>
                      <a:gd name="T43" fmla="*/ 17 h 131"/>
                      <a:gd name="T44" fmla="*/ 52 w 197"/>
                      <a:gd name="T45" fmla="*/ 8 h 131"/>
                      <a:gd name="T46" fmla="*/ 75 w 197"/>
                      <a:gd name="T47" fmla="*/ 2 h 131"/>
                      <a:gd name="T48" fmla="*/ 100 w 197"/>
                      <a:gd name="T4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31">
                        <a:moveTo>
                          <a:pt x="100" y="0"/>
                        </a:moveTo>
                        <a:lnTo>
                          <a:pt x="126" y="3"/>
                        </a:lnTo>
                        <a:lnTo>
                          <a:pt x="149" y="9"/>
                        </a:lnTo>
                        <a:lnTo>
                          <a:pt x="168" y="19"/>
                        </a:lnTo>
                        <a:lnTo>
                          <a:pt x="183" y="32"/>
                        </a:lnTo>
                        <a:lnTo>
                          <a:pt x="194" y="47"/>
                        </a:lnTo>
                        <a:lnTo>
                          <a:pt x="197" y="64"/>
                        </a:lnTo>
                        <a:lnTo>
                          <a:pt x="195" y="82"/>
                        </a:lnTo>
                        <a:lnTo>
                          <a:pt x="185" y="99"/>
                        </a:lnTo>
                        <a:lnTo>
                          <a:pt x="169" y="112"/>
                        </a:lnTo>
                        <a:lnTo>
                          <a:pt x="148" y="123"/>
                        </a:lnTo>
                        <a:lnTo>
                          <a:pt x="123" y="129"/>
                        </a:lnTo>
                        <a:lnTo>
                          <a:pt x="96" y="131"/>
                        </a:lnTo>
                        <a:lnTo>
                          <a:pt x="69" y="128"/>
                        </a:lnTo>
                        <a:lnTo>
                          <a:pt x="45" y="121"/>
                        </a:lnTo>
                        <a:lnTo>
                          <a:pt x="26" y="110"/>
                        </a:lnTo>
                        <a:lnTo>
                          <a:pt x="11" y="95"/>
                        </a:lnTo>
                        <a:lnTo>
                          <a:pt x="1" y="78"/>
                        </a:lnTo>
                        <a:lnTo>
                          <a:pt x="0" y="61"/>
                        </a:lnTo>
                        <a:lnTo>
                          <a:pt x="5" y="44"/>
                        </a:lnTo>
                        <a:lnTo>
                          <a:pt x="16" y="30"/>
                        </a:lnTo>
                        <a:lnTo>
                          <a:pt x="33" y="17"/>
                        </a:lnTo>
                        <a:lnTo>
                          <a:pt x="52" y="8"/>
                        </a:lnTo>
                        <a:lnTo>
                          <a:pt x="75" y="2"/>
                        </a:lnTo>
                        <a:lnTo>
                          <a:pt x="10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21" name="Freeform 20"/>
                  <p:cNvSpPr>
                    <a:spLocks/>
                  </p:cNvSpPr>
                  <p:nvPr/>
                </p:nvSpPr>
                <p:spPr bwMode="auto">
                  <a:xfrm>
                    <a:off x="1092000" y="3355684"/>
                    <a:ext cx="103192" cy="68794"/>
                  </a:xfrm>
                  <a:custGeom>
                    <a:avLst/>
                    <a:gdLst>
                      <a:gd name="T0" fmla="*/ 146 w 286"/>
                      <a:gd name="T1" fmla="*/ 0 h 189"/>
                      <a:gd name="T2" fmla="*/ 177 w 286"/>
                      <a:gd name="T3" fmla="*/ 2 h 189"/>
                      <a:gd name="T4" fmla="*/ 206 w 286"/>
                      <a:gd name="T5" fmla="*/ 9 h 189"/>
                      <a:gd name="T6" fmla="*/ 232 w 286"/>
                      <a:gd name="T7" fmla="*/ 20 h 189"/>
                      <a:gd name="T8" fmla="*/ 254 w 286"/>
                      <a:gd name="T9" fmla="*/ 35 h 189"/>
                      <a:gd name="T10" fmla="*/ 270 w 286"/>
                      <a:gd name="T11" fmla="*/ 52 h 189"/>
                      <a:gd name="T12" fmla="*/ 281 w 286"/>
                      <a:gd name="T13" fmla="*/ 71 h 189"/>
                      <a:gd name="T14" fmla="*/ 286 w 286"/>
                      <a:gd name="T15" fmla="*/ 91 h 189"/>
                      <a:gd name="T16" fmla="*/ 283 w 286"/>
                      <a:gd name="T17" fmla="*/ 114 h 189"/>
                      <a:gd name="T18" fmla="*/ 272 w 286"/>
                      <a:gd name="T19" fmla="*/ 135 h 189"/>
                      <a:gd name="T20" fmla="*/ 255 w 286"/>
                      <a:gd name="T21" fmla="*/ 153 h 189"/>
                      <a:gd name="T22" fmla="*/ 232 w 286"/>
                      <a:gd name="T23" fmla="*/ 169 h 189"/>
                      <a:gd name="T24" fmla="*/ 204 w 286"/>
                      <a:gd name="T25" fmla="*/ 180 h 189"/>
                      <a:gd name="T26" fmla="*/ 173 w 286"/>
                      <a:gd name="T27" fmla="*/ 187 h 189"/>
                      <a:gd name="T28" fmla="*/ 139 w 286"/>
                      <a:gd name="T29" fmla="*/ 189 h 189"/>
                      <a:gd name="T30" fmla="*/ 105 w 286"/>
                      <a:gd name="T31" fmla="*/ 186 h 189"/>
                      <a:gd name="T32" fmla="*/ 73 w 286"/>
                      <a:gd name="T33" fmla="*/ 177 h 189"/>
                      <a:gd name="T34" fmla="*/ 47 w 286"/>
                      <a:gd name="T35" fmla="*/ 165 h 189"/>
                      <a:gd name="T36" fmla="*/ 25 w 286"/>
                      <a:gd name="T37" fmla="*/ 149 h 189"/>
                      <a:gd name="T38" fmla="*/ 9 w 286"/>
                      <a:gd name="T39" fmla="*/ 130 h 189"/>
                      <a:gd name="T40" fmla="*/ 1 w 286"/>
                      <a:gd name="T41" fmla="*/ 110 h 189"/>
                      <a:gd name="T42" fmla="*/ 0 w 286"/>
                      <a:gd name="T43" fmla="*/ 88 h 189"/>
                      <a:gd name="T44" fmla="*/ 4 w 286"/>
                      <a:gd name="T45" fmla="*/ 66 h 189"/>
                      <a:gd name="T46" fmla="*/ 18 w 286"/>
                      <a:gd name="T47" fmla="*/ 47 h 189"/>
                      <a:gd name="T48" fmla="*/ 35 w 286"/>
                      <a:gd name="T49" fmla="*/ 31 h 189"/>
                      <a:gd name="T50" fmla="*/ 58 w 286"/>
                      <a:gd name="T51" fmla="*/ 18 h 189"/>
                      <a:gd name="T52" fmla="*/ 84 w 286"/>
                      <a:gd name="T53" fmla="*/ 7 h 189"/>
                      <a:gd name="T54" fmla="*/ 113 w 286"/>
                      <a:gd name="T55" fmla="*/ 1 h 189"/>
                      <a:gd name="T56" fmla="*/ 146 w 286"/>
                      <a:gd name="T5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 h="189">
                        <a:moveTo>
                          <a:pt x="146" y="0"/>
                        </a:moveTo>
                        <a:lnTo>
                          <a:pt x="177" y="2"/>
                        </a:lnTo>
                        <a:lnTo>
                          <a:pt x="206" y="9"/>
                        </a:lnTo>
                        <a:lnTo>
                          <a:pt x="232" y="20"/>
                        </a:lnTo>
                        <a:lnTo>
                          <a:pt x="254" y="35"/>
                        </a:lnTo>
                        <a:lnTo>
                          <a:pt x="270" y="52"/>
                        </a:lnTo>
                        <a:lnTo>
                          <a:pt x="281" y="71"/>
                        </a:lnTo>
                        <a:lnTo>
                          <a:pt x="286" y="91"/>
                        </a:lnTo>
                        <a:lnTo>
                          <a:pt x="283" y="114"/>
                        </a:lnTo>
                        <a:lnTo>
                          <a:pt x="272" y="135"/>
                        </a:lnTo>
                        <a:lnTo>
                          <a:pt x="255" y="153"/>
                        </a:lnTo>
                        <a:lnTo>
                          <a:pt x="232" y="169"/>
                        </a:lnTo>
                        <a:lnTo>
                          <a:pt x="204" y="180"/>
                        </a:lnTo>
                        <a:lnTo>
                          <a:pt x="173" y="187"/>
                        </a:lnTo>
                        <a:lnTo>
                          <a:pt x="139" y="189"/>
                        </a:lnTo>
                        <a:lnTo>
                          <a:pt x="105" y="186"/>
                        </a:lnTo>
                        <a:lnTo>
                          <a:pt x="73" y="177"/>
                        </a:lnTo>
                        <a:lnTo>
                          <a:pt x="47" y="165"/>
                        </a:lnTo>
                        <a:lnTo>
                          <a:pt x="25" y="149"/>
                        </a:lnTo>
                        <a:lnTo>
                          <a:pt x="9" y="130"/>
                        </a:lnTo>
                        <a:lnTo>
                          <a:pt x="1" y="110"/>
                        </a:lnTo>
                        <a:lnTo>
                          <a:pt x="0" y="88"/>
                        </a:lnTo>
                        <a:lnTo>
                          <a:pt x="4" y="66"/>
                        </a:lnTo>
                        <a:lnTo>
                          <a:pt x="18" y="47"/>
                        </a:lnTo>
                        <a:lnTo>
                          <a:pt x="35" y="31"/>
                        </a:lnTo>
                        <a:lnTo>
                          <a:pt x="58" y="18"/>
                        </a:lnTo>
                        <a:lnTo>
                          <a:pt x="84" y="7"/>
                        </a:lnTo>
                        <a:lnTo>
                          <a:pt x="113" y="1"/>
                        </a:lnTo>
                        <a:lnTo>
                          <a:pt x="14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22" name="Freeform 21"/>
                  <p:cNvSpPr>
                    <a:spLocks/>
                  </p:cNvSpPr>
                  <p:nvPr/>
                </p:nvSpPr>
                <p:spPr bwMode="auto">
                  <a:xfrm>
                    <a:off x="1428731" y="3250682"/>
                    <a:ext cx="92330" cy="61553"/>
                  </a:xfrm>
                  <a:custGeom>
                    <a:avLst/>
                    <a:gdLst>
                      <a:gd name="T0" fmla="*/ 130 w 254"/>
                      <a:gd name="T1" fmla="*/ 0 h 168"/>
                      <a:gd name="T2" fmla="*/ 159 w 254"/>
                      <a:gd name="T3" fmla="*/ 3 h 168"/>
                      <a:gd name="T4" fmla="*/ 184 w 254"/>
                      <a:gd name="T5" fmla="*/ 9 h 168"/>
                      <a:gd name="T6" fmla="*/ 207 w 254"/>
                      <a:gd name="T7" fmla="*/ 18 h 168"/>
                      <a:gd name="T8" fmla="*/ 226 w 254"/>
                      <a:gd name="T9" fmla="*/ 32 h 168"/>
                      <a:gd name="T10" fmla="*/ 241 w 254"/>
                      <a:gd name="T11" fmla="*/ 46 h 168"/>
                      <a:gd name="T12" fmla="*/ 251 w 254"/>
                      <a:gd name="T13" fmla="*/ 64 h 168"/>
                      <a:gd name="T14" fmla="*/ 254 w 254"/>
                      <a:gd name="T15" fmla="*/ 83 h 168"/>
                      <a:gd name="T16" fmla="*/ 252 w 254"/>
                      <a:gd name="T17" fmla="*/ 103 h 168"/>
                      <a:gd name="T18" fmla="*/ 242 w 254"/>
                      <a:gd name="T19" fmla="*/ 121 h 168"/>
                      <a:gd name="T20" fmla="*/ 228 w 254"/>
                      <a:gd name="T21" fmla="*/ 137 h 168"/>
                      <a:gd name="T22" fmla="*/ 207 w 254"/>
                      <a:gd name="T23" fmla="*/ 150 h 168"/>
                      <a:gd name="T24" fmla="*/ 183 w 254"/>
                      <a:gd name="T25" fmla="*/ 161 h 168"/>
                      <a:gd name="T26" fmla="*/ 155 w 254"/>
                      <a:gd name="T27" fmla="*/ 167 h 168"/>
                      <a:gd name="T28" fmla="*/ 125 w 254"/>
                      <a:gd name="T29" fmla="*/ 168 h 168"/>
                      <a:gd name="T30" fmla="*/ 95 w 254"/>
                      <a:gd name="T31" fmla="*/ 166 h 168"/>
                      <a:gd name="T32" fmla="*/ 67 w 254"/>
                      <a:gd name="T33" fmla="*/ 159 h 168"/>
                      <a:gd name="T34" fmla="*/ 44 w 254"/>
                      <a:gd name="T35" fmla="*/ 148 h 168"/>
                      <a:gd name="T36" fmla="*/ 25 w 254"/>
                      <a:gd name="T37" fmla="*/ 133 h 168"/>
                      <a:gd name="T38" fmla="*/ 10 w 254"/>
                      <a:gd name="T39" fmla="*/ 116 h 168"/>
                      <a:gd name="T40" fmla="*/ 3 w 254"/>
                      <a:gd name="T41" fmla="*/ 98 h 168"/>
                      <a:gd name="T42" fmla="*/ 0 w 254"/>
                      <a:gd name="T43" fmla="*/ 79 h 168"/>
                      <a:gd name="T44" fmla="*/ 6 w 254"/>
                      <a:gd name="T45" fmla="*/ 60 h 168"/>
                      <a:gd name="T46" fmla="*/ 17 w 254"/>
                      <a:gd name="T47" fmla="*/ 43 h 168"/>
                      <a:gd name="T48" fmla="*/ 33 w 254"/>
                      <a:gd name="T49" fmla="*/ 28 h 168"/>
                      <a:gd name="T50" fmla="*/ 54 w 254"/>
                      <a:gd name="T51" fmla="*/ 16 h 168"/>
                      <a:gd name="T52" fmla="*/ 77 w 254"/>
                      <a:gd name="T53" fmla="*/ 8 h 168"/>
                      <a:gd name="T54" fmla="*/ 102 w 254"/>
                      <a:gd name="T55" fmla="*/ 2 h 168"/>
                      <a:gd name="T56" fmla="*/ 130 w 254"/>
                      <a:gd name="T5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4" h="168">
                        <a:moveTo>
                          <a:pt x="130" y="0"/>
                        </a:moveTo>
                        <a:lnTo>
                          <a:pt x="159" y="3"/>
                        </a:lnTo>
                        <a:lnTo>
                          <a:pt x="184" y="9"/>
                        </a:lnTo>
                        <a:lnTo>
                          <a:pt x="207" y="18"/>
                        </a:lnTo>
                        <a:lnTo>
                          <a:pt x="226" y="32"/>
                        </a:lnTo>
                        <a:lnTo>
                          <a:pt x="241" y="46"/>
                        </a:lnTo>
                        <a:lnTo>
                          <a:pt x="251" y="64"/>
                        </a:lnTo>
                        <a:lnTo>
                          <a:pt x="254" y="83"/>
                        </a:lnTo>
                        <a:lnTo>
                          <a:pt x="252" y="103"/>
                        </a:lnTo>
                        <a:lnTo>
                          <a:pt x="242" y="121"/>
                        </a:lnTo>
                        <a:lnTo>
                          <a:pt x="228" y="137"/>
                        </a:lnTo>
                        <a:lnTo>
                          <a:pt x="207" y="150"/>
                        </a:lnTo>
                        <a:lnTo>
                          <a:pt x="183" y="161"/>
                        </a:lnTo>
                        <a:lnTo>
                          <a:pt x="155" y="167"/>
                        </a:lnTo>
                        <a:lnTo>
                          <a:pt x="125" y="168"/>
                        </a:lnTo>
                        <a:lnTo>
                          <a:pt x="95" y="166"/>
                        </a:lnTo>
                        <a:lnTo>
                          <a:pt x="67" y="159"/>
                        </a:lnTo>
                        <a:lnTo>
                          <a:pt x="44" y="148"/>
                        </a:lnTo>
                        <a:lnTo>
                          <a:pt x="25" y="133"/>
                        </a:lnTo>
                        <a:lnTo>
                          <a:pt x="10" y="116"/>
                        </a:lnTo>
                        <a:lnTo>
                          <a:pt x="3" y="98"/>
                        </a:lnTo>
                        <a:lnTo>
                          <a:pt x="0" y="79"/>
                        </a:lnTo>
                        <a:lnTo>
                          <a:pt x="6" y="60"/>
                        </a:lnTo>
                        <a:lnTo>
                          <a:pt x="17" y="43"/>
                        </a:lnTo>
                        <a:lnTo>
                          <a:pt x="33" y="28"/>
                        </a:lnTo>
                        <a:lnTo>
                          <a:pt x="54" y="16"/>
                        </a:lnTo>
                        <a:lnTo>
                          <a:pt x="77" y="8"/>
                        </a:lnTo>
                        <a:lnTo>
                          <a:pt x="102" y="2"/>
                        </a:lnTo>
                        <a:lnTo>
                          <a:pt x="130" y="0"/>
                        </a:lnTo>
                        <a:close/>
                      </a:path>
                    </a:pathLst>
                  </a:custGeom>
                  <a:solidFill>
                    <a:srgbClr val="8ED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sp>
                <p:nvSpPr>
                  <p:cNvPr id="23" name="Freeform 22"/>
                  <p:cNvSpPr>
                    <a:spLocks/>
                  </p:cNvSpPr>
                  <p:nvPr/>
                </p:nvSpPr>
                <p:spPr bwMode="auto">
                  <a:xfrm>
                    <a:off x="1119157" y="3113093"/>
                    <a:ext cx="269747" cy="450785"/>
                  </a:xfrm>
                  <a:custGeom>
                    <a:avLst/>
                    <a:gdLst>
                      <a:gd name="T0" fmla="*/ 161 w 746"/>
                      <a:gd name="T1" fmla="*/ 14 h 1247"/>
                      <a:gd name="T2" fmla="*/ 247 w 746"/>
                      <a:gd name="T3" fmla="*/ 44 h 1247"/>
                      <a:gd name="T4" fmla="*/ 332 w 746"/>
                      <a:gd name="T5" fmla="*/ 79 h 1247"/>
                      <a:gd name="T6" fmla="*/ 420 w 746"/>
                      <a:gd name="T7" fmla="*/ 120 h 1247"/>
                      <a:gd name="T8" fmla="*/ 503 w 746"/>
                      <a:gd name="T9" fmla="*/ 169 h 1247"/>
                      <a:gd name="T10" fmla="*/ 573 w 746"/>
                      <a:gd name="T11" fmla="*/ 221 h 1247"/>
                      <a:gd name="T12" fmla="*/ 622 w 746"/>
                      <a:gd name="T13" fmla="*/ 276 h 1247"/>
                      <a:gd name="T14" fmla="*/ 640 w 746"/>
                      <a:gd name="T15" fmla="*/ 327 h 1247"/>
                      <a:gd name="T16" fmla="*/ 630 w 746"/>
                      <a:gd name="T17" fmla="*/ 370 h 1247"/>
                      <a:gd name="T18" fmla="*/ 609 w 746"/>
                      <a:gd name="T19" fmla="*/ 412 h 1247"/>
                      <a:gd name="T20" fmla="*/ 589 w 746"/>
                      <a:gd name="T21" fmla="*/ 454 h 1247"/>
                      <a:gd name="T22" fmla="*/ 584 w 746"/>
                      <a:gd name="T23" fmla="*/ 497 h 1247"/>
                      <a:gd name="T24" fmla="*/ 602 w 746"/>
                      <a:gd name="T25" fmla="*/ 537 h 1247"/>
                      <a:gd name="T26" fmla="*/ 634 w 746"/>
                      <a:gd name="T27" fmla="*/ 574 h 1247"/>
                      <a:gd name="T28" fmla="*/ 675 w 746"/>
                      <a:gd name="T29" fmla="*/ 613 h 1247"/>
                      <a:gd name="T30" fmla="*/ 709 w 746"/>
                      <a:gd name="T31" fmla="*/ 656 h 1247"/>
                      <a:gd name="T32" fmla="*/ 725 w 746"/>
                      <a:gd name="T33" fmla="*/ 708 h 1247"/>
                      <a:gd name="T34" fmla="*/ 725 w 746"/>
                      <a:gd name="T35" fmla="*/ 769 h 1247"/>
                      <a:gd name="T36" fmla="*/ 714 w 746"/>
                      <a:gd name="T37" fmla="*/ 832 h 1247"/>
                      <a:gd name="T38" fmla="*/ 699 w 746"/>
                      <a:gd name="T39" fmla="*/ 895 h 1247"/>
                      <a:gd name="T40" fmla="*/ 691 w 746"/>
                      <a:gd name="T41" fmla="*/ 957 h 1247"/>
                      <a:gd name="T42" fmla="*/ 696 w 746"/>
                      <a:gd name="T43" fmla="*/ 1019 h 1247"/>
                      <a:gd name="T44" fmla="*/ 722 w 746"/>
                      <a:gd name="T45" fmla="*/ 1079 h 1247"/>
                      <a:gd name="T46" fmla="*/ 534 w 746"/>
                      <a:gd name="T47" fmla="*/ 1247 h 1247"/>
                      <a:gd name="T48" fmla="*/ 494 w 746"/>
                      <a:gd name="T49" fmla="*/ 1156 h 1247"/>
                      <a:gd name="T50" fmla="*/ 478 w 746"/>
                      <a:gd name="T51" fmla="*/ 1067 h 1247"/>
                      <a:gd name="T52" fmla="*/ 479 w 746"/>
                      <a:gd name="T53" fmla="*/ 983 h 1247"/>
                      <a:gd name="T54" fmla="*/ 491 w 746"/>
                      <a:gd name="T55" fmla="*/ 910 h 1247"/>
                      <a:gd name="T56" fmla="*/ 506 w 746"/>
                      <a:gd name="T57" fmla="*/ 852 h 1247"/>
                      <a:gd name="T58" fmla="*/ 524 w 746"/>
                      <a:gd name="T59" fmla="*/ 794 h 1247"/>
                      <a:gd name="T60" fmla="*/ 535 w 746"/>
                      <a:gd name="T61" fmla="*/ 751 h 1247"/>
                      <a:gd name="T62" fmla="*/ 532 w 746"/>
                      <a:gd name="T63" fmla="*/ 720 h 1247"/>
                      <a:gd name="T64" fmla="*/ 508 w 746"/>
                      <a:gd name="T65" fmla="*/ 690 h 1247"/>
                      <a:gd name="T66" fmla="*/ 473 w 746"/>
                      <a:gd name="T67" fmla="*/ 650 h 1247"/>
                      <a:gd name="T68" fmla="*/ 440 w 746"/>
                      <a:gd name="T69" fmla="*/ 601 h 1247"/>
                      <a:gd name="T70" fmla="*/ 417 w 746"/>
                      <a:gd name="T71" fmla="*/ 542 h 1247"/>
                      <a:gd name="T72" fmla="*/ 409 w 746"/>
                      <a:gd name="T73" fmla="*/ 489 h 1247"/>
                      <a:gd name="T74" fmla="*/ 413 w 746"/>
                      <a:gd name="T75" fmla="*/ 453 h 1247"/>
                      <a:gd name="T76" fmla="*/ 420 w 746"/>
                      <a:gd name="T77" fmla="*/ 421 h 1247"/>
                      <a:gd name="T78" fmla="*/ 431 w 746"/>
                      <a:gd name="T79" fmla="*/ 393 h 1247"/>
                      <a:gd name="T80" fmla="*/ 440 w 746"/>
                      <a:gd name="T81" fmla="*/ 368 h 1247"/>
                      <a:gd name="T82" fmla="*/ 448 w 746"/>
                      <a:gd name="T83" fmla="*/ 345 h 1247"/>
                      <a:gd name="T84" fmla="*/ 449 w 746"/>
                      <a:gd name="T85" fmla="*/ 322 h 1247"/>
                      <a:gd name="T86" fmla="*/ 442 w 746"/>
                      <a:gd name="T87" fmla="*/ 298 h 1247"/>
                      <a:gd name="T88" fmla="*/ 424 w 746"/>
                      <a:gd name="T89" fmla="*/ 274 h 1247"/>
                      <a:gd name="T90" fmla="*/ 391 w 746"/>
                      <a:gd name="T91" fmla="*/ 247 h 1247"/>
                      <a:gd name="T92" fmla="*/ 341 w 746"/>
                      <a:gd name="T93" fmla="*/ 217 h 1247"/>
                      <a:gd name="T94" fmla="*/ 274 w 746"/>
                      <a:gd name="T95" fmla="*/ 182 h 1247"/>
                      <a:gd name="T96" fmla="*/ 183 w 746"/>
                      <a:gd name="T97" fmla="*/ 142 h 1247"/>
                      <a:gd name="T98" fmla="*/ 68 w 746"/>
                      <a:gd name="T99" fmla="*/ 96 h 1247"/>
                      <a:gd name="T100" fmla="*/ 116 w 746"/>
                      <a:gd name="T10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6" h="1247">
                        <a:moveTo>
                          <a:pt x="116" y="0"/>
                        </a:moveTo>
                        <a:lnTo>
                          <a:pt x="161" y="14"/>
                        </a:lnTo>
                        <a:lnTo>
                          <a:pt x="210" y="29"/>
                        </a:lnTo>
                        <a:lnTo>
                          <a:pt x="247" y="44"/>
                        </a:lnTo>
                        <a:lnTo>
                          <a:pt x="289" y="60"/>
                        </a:lnTo>
                        <a:lnTo>
                          <a:pt x="332" y="79"/>
                        </a:lnTo>
                        <a:lnTo>
                          <a:pt x="376" y="98"/>
                        </a:lnTo>
                        <a:lnTo>
                          <a:pt x="420" y="120"/>
                        </a:lnTo>
                        <a:lnTo>
                          <a:pt x="463" y="143"/>
                        </a:lnTo>
                        <a:lnTo>
                          <a:pt x="503" y="169"/>
                        </a:lnTo>
                        <a:lnTo>
                          <a:pt x="541" y="194"/>
                        </a:lnTo>
                        <a:lnTo>
                          <a:pt x="573" y="221"/>
                        </a:lnTo>
                        <a:lnTo>
                          <a:pt x="601" y="247"/>
                        </a:lnTo>
                        <a:lnTo>
                          <a:pt x="622" y="276"/>
                        </a:lnTo>
                        <a:lnTo>
                          <a:pt x="636" y="304"/>
                        </a:lnTo>
                        <a:lnTo>
                          <a:pt x="640" y="327"/>
                        </a:lnTo>
                        <a:lnTo>
                          <a:pt x="638" y="349"/>
                        </a:lnTo>
                        <a:lnTo>
                          <a:pt x="630" y="370"/>
                        </a:lnTo>
                        <a:lnTo>
                          <a:pt x="621" y="391"/>
                        </a:lnTo>
                        <a:lnTo>
                          <a:pt x="609" y="412"/>
                        </a:lnTo>
                        <a:lnTo>
                          <a:pt x="598" y="433"/>
                        </a:lnTo>
                        <a:lnTo>
                          <a:pt x="589" y="454"/>
                        </a:lnTo>
                        <a:lnTo>
                          <a:pt x="584" y="476"/>
                        </a:lnTo>
                        <a:lnTo>
                          <a:pt x="584" y="497"/>
                        </a:lnTo>
                        <a:lnTo>
                          <a:pt x="590" y="518"/>
                        </a:lnTo>
                        <a:lnTo>
                          <a:pt x="602" y="537"/>
                        </a:lnTo>
                        <a:lnTo>
                          <a:pt x="617" y="555"/>
                        </a:lnTo>
                        <a:lnTo>
                          <a:pt x="634" y="574"/>
                        </a:lnTo>
                        <a:lnTo>
                          <a:pt x="651" y="591"/>
                        </a:lnTo>
                        <a:lnTo>
                          <a:pt x="675" y="613"/>
                        </a:lnTo>
                        <a:lnTo>
                          <a:pt x="693" y="634"/>
                        </a:lnTo>
                        <a:lnTo>
                          <a:pt x="709" y="656"/>
                        </a:lnTo>
                        <a:lnTo>
                          <a:pt x="719" y="676"/>
                        </a:lnTo>
                        <a:lnTo>
                          <a:pt x="725" y="708"/>
                        </a:lnTo>
                        <a:lnTo>
                          <a:pt x="727" y="738"/>
                        </a:lnTo>
                        <a:lnTo>
                          <a:pt x="725" y="769"/>
                        </a:lnTo>
                        <a:lnTo>
                          <a:pt x="720" y="801"/>
                        </a:lnTo>
                        <a:lnTo>
                          <a:pt x="714" y="832"/>
                        </a:lnTo>
                        <a:lnTo>
                          <a:pt x="706" y="864"/>
                        </a:lnTo>
                        <a:lnTo>
                          <a:pt x="699" y="895"/>
                        </a:lnTo>
                        <a:lnTo>
                          <a:pt x="693" y="927"/>
                        </a:lnTo>
                        <a:lnTo>
                          <a:pt x="691" y="957"/>
                        </a:lnTo>
                        <a:lnTo>
                          <a:pt x="691" y="988"/>
                        </a:lnTo>
                        <a:lnTo>
                          <a:pt x="696" y="1019"/>
                        </a:lnTo>
                        <a:lnTo>
                          <a:pt x="705" y="1049"/>
                        </a:lnTo>
                        <a:lnTo>
                          <a:pt x="722" y="1079"/>
                        </a:lnTo>
                        <a:lnTo>
                          <a:pt x="746" y="1108"/>
                        </a:lnTo>
                        <a:lnTo>
                          <a:pt x="534" y="1247"/>
                        </a:lnTo>
                        <a:lnTo>
                          <a:pt x="509" y="1201"/>
                        </a:lnTo>
                        <a:lnTo>
                          <a:pt x="494" y="1156"/>
                        </a:lnTo>
                        <a:lnTo>
                          <a:pt x="483" y="1110"/>
                        </a:lnTo>
                        <a:lnTo>
                          <a:pt x="478" y="1067"/>
                        </a:lnTo>
                        <a:lnTo>
                          <a:pt x="477" y="1023"/>
                        </a:lnTo>
                        <a:lnTo>
                          <a:pt x="479" y="983"/>
                        </a:lnTo>
                        <a:lnTo>
                          <a:pt x="484" y="945"/>
                        </a:lnTo>
                        <a:lnTo>
                          <a:pt x="491" y="910"/>
                        </a:lnTo>
                        <a:lnTo>
                          <a:pt x="499" y="879"/>
                        </a:lnTo>
                        <a:lnTo>
                          <a:pt x="506" y="852"/>
                        </a:lnTo>
                        <a:lnTo>
                          <a:pt x="514" y="820"/>
                        </a:lnTo>
                        <a:lnTo>
                          <a:pt x="524" y="794"/>
                        </a:lnTo>
                        <a:lnTo>
                          <a:pt x="530" y="771"/>
                        </a:lnTo>
                        <a:lnTo>
                          <a:pt x="535" y="751"/>
                        </a:lnTo>
                        <a:lnTo>
                          <a:pt x="536" y="734"/>
                        </a:lnTo>
                        <a:lnTo>
                          <a:pt x="532" y="720"/>
                        </a:lnTo>
                        <a:lnTo>
                          <a:pt x="524" y="707"/>
                        </a:lnTo>
                        <a:lnTo>
                          <a:pt x="508" y="690"/>
                        </a:lnTo>
                        <a:lnTo>
                          <a:pt x="490" y="672"/>
                        </a:lnTo>
                        <a:lnTo>
                          <a:pt x="473" y="650"/>
                        </a:lnTo>
                        <a:lnTo>
                          <a:pt x="456" y="627"/>
                        </a:lnTo>
                        <a:lnTo>
                          <a:pt x="440" y="601"/>
                        </a:lnTo>
                        <a:lnTo>
                          <a:pt x="427" y="574"/>
                        </a:lnTo>
                        <a:lnTo>
                          <a:pt x="417" y="542"/>
                        </a:lnTo>
                        <a:lnTo>
                          <a:pt x="411" y="510"/>
                        </a:lnTo>
                        <a:lnTo>
                          <a:pt x="409" y="489"/>
                        </a:lnTo>
                        <a:lnTo>
                          <a:pt x="410" y="471"/>
                        </a:lnTo>
                        <a:lnTo>
                          <a:pt x="413" y="453"/>
                        </a:lnTo>
                        <a:lnTo>
                          <a:pt x="416" y="437"/>
                        </a:lnTo>
                        <a:lnTo>
                          <a:pt x="420" y="421"/>
                        </a:lnTo>
                        <a:lnTo>
                          <a:pt x="425" y="407"/>
                        </a:lnTo>
                        <a:lnTo>
                          <a:pt x="431" y="393"/>
                        </a:lnTo>
                        <a:lnTo>
                          <a:pt x="436" y="381"/>
                        </a:lnTo>
                        <a:lnTo>
                          <a:pt x="440" y="368"/>
                        </a:lnTo>
                        <a:lnTo>
                          <a:pt x="444" y="356"/>
                        </a:lnTo>
                        <a:lnTo>
                          <a:pt x="448" y="345"/>
                        </a:lnTo>
                        <a:lnTo>
                          <a:pt x="449" y="333"/>
                        </a:lnTo>
                        <a:lnTo>
                          <a:pt x="449" y="322"/>
                        </a:lnTo>
                        <a:lnTo>
                          <a:pt x="447" y="310"/>
                        </a:lnTo>
                        <a:lnTo>
                          <a:pt x="442" y="298"/>
                        </a:lnTo>
                        <a:lnTo>
                          <a:pt x="434" y="286"/>
                        </a:lnTo>
                        <a:lnTo>
                          <a:pt x="424" y="274"/>
                        </a:lnTo>
                        <a:lnTo>
                          <a:pt x="409" y="260"/>
                        </a:lnTo>
                        <a:lnTo>
                          <a:pt x="391" y="247"/>
                        </a:lnTo>
                        <a:lnTo>
                          <a:pt x="368" y="233"/>
                        </a:lnTo>
                        <a:lnTo>
                          <a:pt x="341" y="217"/>
                        </a:lnTo>
                        <a:lnTo>
                          <a:pt x="310" y="200"/>
                        </a:lnTo>
                        <a:lnTo>
                          <a:pt x="274" y="182"/>
                        </a:lnTo>
                        <a:lnTo>
                          <a:pt x="231" y="162"/>
                        </a:lnTo>
                        <a:lnTo>
                          <a:pt x="183" y="142"/>
                        </a:lnTo>
                        <a:lnTo>
                          <a:pt x="129" y="120"/>
                        </a:lnTo>
                        <a:lnTo>
                          <a:pt x="68" y="96"/>
                        </a:lnTo>
                        <a:lnTo>
                          <a:pt x="0" y="71"/>
                        </a:lnTo>
                        <a:lnTo>
                          <a:pt x="11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latin typeface="Avenir LT Std 35 Light" panose="020B0402020203020204" pitchFamily="34" charset="0"/>
                      <a:ea typeface="ＭＳ Ｐゴシック"/>
                      <a:cs typeface="ＭＳ Ｐゴシック"/>
                    </a:endParaRPr>
                  </a:p>
                </p:txBody>
              </p:sp>
            </p:grpSp>
          </p:grpSp>
          <p:sp>
            <p:nvSpPr>
              <p:cNvPr id="5" name="AutoShape 61"/>
              <p:cNvSpPr>
                <a:spLocks noChangeArrowheads="1"/>
              </p:cNvSpPr>
              <p:nvPr/>
            </p:nvSpPr>
            <p:spPr bwMode="auto">
              <a:xfrm>
                <a:off x="5140133" y="2707836"/>
                <a:ext cx="998687" cy="414053"/>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r" eaLnBrk="0" fontAlgn="base" hangingPunct="0">
                  <a:spcBef>
                    <a:spcPct val="0"/>
                  </a:spcBef>
                  <a:spcAft>
                    <a:spcPct val="0"/>
                  </a:spcAft>
                  <a:defRPr/>
                </a:pPr>
                <a:r>
                  <a:rPr lang="en-US" b="1" dirty="0" smtClean="0">
                    <a:solidFill>
                      <a:schemeClr val="tx1"/>
                    </a:solidFill>
                    <a:latin typeface="Avenir LT Std 35 Light" panose="020B0402020203020204" pitchFamily="34" charset="0"/>
                    <a:ea typeface="ＭＳ Ｐゴシック" pitchFamily="16" charset="-128"/>
                    <a:cs typeface="ＭＳ Ｐゴシック" pitchFamily="-97" charset="-128"/>
                  </a:rPr>
                  <a:t>ArcGIS</a:t>
                </a:r>
                <a:endParaRPr lang="en-US" sz="2000" b="1" dirty="0" smtClean="0">
                  <a:solidFill>
                    <a:schemeClr val="tx1"/>
                  </a:solidFill>
                  <a:latin typeface="Avenir LT Std 35 Light" panose="020B0402020203020204" pitchFamily="34" charset="0"/>
                  <a:ea typeface="ＭＳ Ｐゴシック" pitchFamily="16" charset="-128"/>
                  <a:cs typeface="ＭＳ Ｐゴシック" pitchFamily="-97" charset="-128"/>
                </a:endParaRPr>
              </a:p>
            </p:txBody>
          </p:sp>
        </p:grpSp>
        <p:grpSp>
          <p:nvGrpSpPr>
            <p:cNvPr id="28" name="Group 27"/>
            <p:cNvGrpSpPr/>
            <p:nvPr/>
          </p:nvGrpSpPr>
          <p:grpSpPr>
            <a:xfrm>
              <a:off x="4414194" y="4855195"/>
              <a:ext cx="1332667" cy="1000413"/>
              <a:chOff x="2439818" y="5779736"/>
              <a:chExt cx="1332667" cy="1000413"/>
            </a:xfrm>
          </p:grpSpPr>
          <p:grpSp>
            <p:nvGrpSpPr>
              <p:cNvPr id="29" name="Group 25"/>
              <p:cNvGrpSpPr>
                <a:grpSpLocks noChangeAspect="1"/>
              </p:cNvGrpSpPr>
              <p:nvPr/>
            </p:nvGrpSpPr>
            <p:grpSpPr bwMode="auto">
              <a:xfrm>
                <a:off x="2596058" y="6204077"/>
                <a:ext cx="1020187" cy="576072"/>
                <a:chOff x="478" y="2753"/>
                <a:chExt cx="719" cy="406"/>
              </a:xfrm>
            </p:grpSpPr>
            <p:sp>
              <p:nvSpPr>
                <p:cNvPr id="31" name="Freeform 27"/>
                <p:cNvSpPr>
                  <a:spLocks/>
                </p:cNvSpPr>
                <p:nvPr/>
              </p:nvSpPr>
              <p:spPr bwMode="auto">
                <a:xfrm>
                  <a:off x="845" y="293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68 h 991"/>
                    <a:gd name="T10" fmla="*/ 1633 w 1639"/>
                    <a:gd name="T11" fmla="*/ 478 h 991"/>
                    <a:gd name="T12" fmla="*/ 1639 w 1639"/>
                    <a:gd name="T13" fmla="*/ 489 h 991"/>
                    <a:gd name="T14" fmla="*/ 1639 w 1639"/>
                    <a:gd name="T15" fmla="*/ 501 h 991"/>
                    <a:gd name="T16" fmla="*/ 1633 w 1639"/>
                    <a:gd name="T17" fmla="*/ 512 h 991"/>
                    <a:gd name="T18" fmla="*/ 1621 w 1639"/>
                    <a:gd name="T19" fmla="*/ 521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1 h 991"/>
                    <a:gd name="T34" fmla="*/ 6 w 1639"/>
                    <a:gd name="T35" fmla="*/ 512 h 991"/>
                    <a:gd name="T36" fmla="*/ 0 w 1639"/>
                    <a:gd name="T37" fmla="*/ 501 h 991"/>
                    <a:gd name="T38" fmla="*/ 0 w 1639"/>
                    <a:gd name="T39" fmla="*/ 489 h 991"/>
                    <a:gd name="T40" fmla="*/ 6 w 1639"/>
                    <a:gd name="T41" fmla="*/ 478 h 991"/>
                    <a:gd name="T42" fmla="*/ 18 w 1639"/>
                    <a:gd name="T43" fmla="*/ 468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68"/>
                      </a:lnTo>
                      <a:lnTo>
                        <a:pt x="1633" y="478"/>
                      </a:lnTo>
                      <a:lnTo>
                        <a:pt x="1639" y="489"/>
                      </a:lnTo>
                      <a:lnTo>
                        <a:pt x="1639" y="501"/>
                      </a:lnTo>
                      <a:lnTo>
                        <a:pt x="1633" y="512"/>
                      </a:lnTo>
                      <a:lnTo>
                        <a:pt x="1621" y="521"/>
                      </a:lnTo>
                      <a:lnTo>
                        <a:pt x="853" y="983"/>
                      </a:lnTo>
                      <a:lnTo>
                        <a:pt x="841" y="988"/>
                      </a:lnTo>
                      <a:lnTo>
                        <a:pt x="827" y="991"/>
                      </a:lnTo>
                      <a:lnTo>
                        <a:pt x="812" y="991"/>
                      </a:lnTo>
                      <a:lnTo>
                        <a:pt x="798" y="988"/>
                      </a:lnTo>
                      <a:lnTo>
                        <a:pt x="787" y="983"/>
                      </a:lnTo>
                      <a:lnTo>
                        <a:pt x="18" y="521"/>
                      </a:lnTo>
                      <a:lnTo>
                        <a:pt x="6" y="512"/>
                      </a:lnTo>
                      <a:lnTo>
                        <a:pt x="0" y="501"/>
                      </a:lnTo>
                      <a:lnTo>
                        <a:pt x="0" y="489"/>
                      </a:lnTo>
                      <a:lnTo>
                        <a:pt x="6" y="478"/>
                      </a:lnTo>
                      <a:lnTo>
                        <a:pt x="18" y="468"/>
                      </a:lnTo>
                      <a:lnTo>
                        <a:pt x="787" y="8"/>
                      </a:lnTo>
                      <a:lnTo>
                        <a:pt x="798" y="3"/>
                      </a:lnTo>
                      <a:lnTo>
                        <a:pt x="812"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useBgFill="1">
              <p:nvSpPr>
                <p:cNvPr id="32" name="Freeform 28"/>
                <p:cNvSpPr>
                  <a:spLocks/>
                </p:cNvSpPr>
                <p:nvPr/>
              </p:nvSpPr>
              <p:spPr bwMode="auto">
                <a:xfrm>
                  <a:off x="821" y="2912"/>
                  <a:ext cx="376" cy="247"/>
                </a:xfrm>
                <a:custGeom>
                  <a:avLst/>
                  <a:gdLst>
                    <a:gd name="T0" fmla="*/ 940 w 1880"/>
                    <a:gd name="T1" fmla="*/ 0 h 1231"/>
                    <a:gd name="T2" fmla="*/ 960 w 1880"/>
                    <a:gd name="T3" fmla="*/ 2 h 1231"/>
                    <a:gd name="T4" fmla="*/ 984 w 1880"/>
                    <a:gd name="T5" fmla="*/ 5 h 1231"/>
                    <a:gd name="T6" fmla="*/ 1009 w 1880"/>
                    <a:gd name="T7" fmla="*/ 12 h 1231"/>
                    <a:gd name="T8" fmla="*/ 1034 w 1880"/>
                    <a:gd name="T9" fmla="*/ 26 h 1231"/>
                    <a:gd name="T10" fmla="*/ 1803 w 1880"/>
                    <a:gd name="T11" fmla="*/ 486 h 1231"/>
                    <a:gd name="T12" fmla="*/ 1830 w 1880"/>
                    <a:gd name="T13" fmla="*/ 507 h 1231"/>
                    <a:gd name="T14" fmla="*/ 1851 w 1880"/>
                    <a:gd name="T15" fmla="*/ 530 h 1231"/>
                    <a:gd name="T16" fmla="*/ 1867 w 1880"/>
                    <a:gd name="T17" fmla="*/ 557 h 1231"/>
                    <a:gd name="T18" fmla="*/ 1877 w 1880"/>
                    <a:gd name="T19" fmla="*/ 586 h 1231"/>
                    <a:gd name="T20" fmla="*/ 1880 w 1880"/>
                    <a:gd name="T21" fmla="*/ 616 h 1231"/>
                    <a:gd name="T22" fmla="*/ 1877 w 1880"/>
                    <a:gd name="T23" fmla="*/ 647 h 1231"/>
                    <a:gd name="T24" fmla="*/ 1867 w 1880"/>
                    <a:gd name="T25" fmla="*/ 675 h 1231"/>
                    <a:gd name="T26" fmla="*/ 1851 w 1880"/>
                    <a:gd name="T27" fmla="*/ 702 h 1231"/>
                    <a:gd name="T28" fmla="*/ 1830 w 1880"/>
                    <a:gd name="T29" fmla="*/ 726 h 1231"/>
                    <a:gd name="T30" fmla="*/ 1803 w 1880"/>
                    <a:gd name="T31" fmla="*/ 745 h 1231"/>
                    <a:gd name="T32" fmla="*/ 1034 w 1880"/>
                    <a:gd name="T33" fmla="*/ 1206 h 1231"/>
                    <a:gd name="T34" fmla="*/ 1010 w 1880"/>
                    <a:gd name="T35" fmla="*/ 1219 h 1231"/>
                    <a:gd name="T36" fmla="*/ 984 w 1880"/>
                    <a:gd name="T37" fmla="*/ 1226 h 1231"/>
                    <a:gd name="T38" fmla="*/ 960 w 1880"/>
                    <a:gd name="T39" fmla="*/ 1230 h 1231"/>
                    <a:gd name="T40" fmla="*/ 940 w 1880"/>
                    <a:gd name="T41" fmla="*/ 1231 h 1231"/>
                    <a:gd name="T42" fmla="*/ 919 w 1880"/>
                    <a:gd name="T43" fmla="*/ 1230 h 1231"/>
                    <a:gd name="T44" fmla="*/ 896 w 1880"/>
                    <a:gd name="T45" fmla="*/ 1226 h 1231"/>
                    <a:gd name="T46" fmla="*/ 869 w 1880"/>
                    <a:gd name="T47" fmla="*/ 1218 h 1231"/>
                    <a:gd name="T48" fmla="*/ 844 w 1880"/>
                    <a:gd name="T49" fmla="*/ 1206 h 1231"/>
                    <a:gd name="T50" fmla="*/ 76 w 1880"/>
                    <a:gd name="T51" fmla="*/ 745 h 1231"/>
                    <a:gd name="T52" fmla="*/ 50 w 1880"/>
                    <a:gd name="T53" fmla="*/ 726 h 1231"/>
                    <a:gd name="T54" fmla="*/ 28 w 1880"/>
                    <a:gd name="T55" fmla="*/ 702 h 1231"/>
                    <a:gd name="T56" fmla="*/ 12 w 1880"/>
                    <a:gd name="T57" fmla="*/ 675 h 1231"/>
                    <a:gd name="T58" fmla="*/ 3 w 1880"/>
                    <a:gd name="T59" fmla="*/ 646 h 1231"/>
                    <a:gd name="T60" fmla="*/ 0 w 1880"/>
                    <a:gd name="T61" fmla="*/ 616 h 1231"/>
                    <a:gd name="T62" fmla="*/ 4 w 1880"/>
                    <a:gd name="T63" fmla="*/ 584 h 1231"/>
                    <a:gd name="T64" fmla="*/ 13 w 1880"/>
                    <a:gd name="T65" fmla="*/ 555 h 1231"/>
                    <a:gd name="T66" fmla="*/ 29 w 1880"/>
                    <a:gd name="T67" fmla="*/ 529 h 1231"/>
                    <a:gd name="T68" fmla="*/ 50 w 1880"/>
                    <a:gd name="T69" fmla="*/ 506 h 1231"/>
                    <a:gd name="T70" fmla="*/ 76 w 1880"/>
                    <a:gd name="T71" fmla="*/ 486 h 1231"/>
                    <a:gd name="T72" fmla="*/ 845 w 1880"/>
                    <a:gd name="T73" fmla="*/ 26 h 1231"/>
                    <a:gd name="T74" fmla="*/ 871 w 1880"/>
                    <a:gd name="T75" fmla="*/ 12 h 1231"/>
                    <a:gd name="T76" fmla="*/ 896 w 1880"/>
                    <a:gd name="T77" fmla="*/ 5 h 1231"/>
                    <a:gd name="T78" fmla="*/ 919 w 1880"/>
                    <a:gd name="T79" fmla="*/ 2 h 1231"/>
                    <a:gd name="T80" fmla="*/ 940 w 1880"/>
                    <a:gd name="T81" fmla="*/ 0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1">
                      <a:moveTo>
                        <a:pt x="940" y="0"/>
                      </a:moveTo>
                      <a:lnTo>
                        <a:pt x="960" y="2"/>
                      </a:lnTo>
                      <a:lnTo>
                        <a:pt x="984" y="5"/>
                      </a:lnTo>
                      <a:lnTo>
                        <a:pt x="1009" y="12"/>
                      </a:lnTo>
                      <a:lnTo>
                        <a:pt x="1034" y="26"/>
                      </a:lnTo>
                      <a:lnTo>
                        <a:pt x="1803" y="486"/>
                      </a:lnTo>
                      <a:lnTo>
                        <a:pt x="1830" y="507"/>
                      </a:lnTo>
                      <a:lnTo>
                        <a:pt x="1851" y="530"/>
                      </a:lnTo>
                      <a:lnTo>
                        <a:pt x="1867" y="557"/>
                      </a:lnTo>
                      <a:lnTo>
                        <a:pt x="1877" y="586"/>
                      </a:lnTo>
                      <a:lnTo>
                        <a:pt x="1880" y="616"/>
                      </a:lnTo>
                      <a:lnTo>
                        <a:pt x="1877" y="647"/>
                      </a:lnTo>
                      <a:lnTo>
                        <a:pt x="1867" y="675"/>
                      </a:lnTo>
                      <a:lnTo>
                        <a:pt x="1851" y="702"/>
                      </a:lnTo>
                      <a:lnTo>
                        <a:pt x="1830" y="726"/>
                      </a:lnTo>
                      <a:lnTo>
                        <a:pt x="1803" y="745"/>
                      </a:lnTo>
                      <a:lnTo>
                        <a:pt x="1034" y="1206"/>
                      </a:lnTo>
                      <a:lnTo>
                        <a:pt x="1010" y="1219"/>
                      </a:lnTo>
                      <a:lnTo>
                        <a:pt x="984" y="1226"/>
                      </a:lnTo>
                      <a:lnTo>
                        <a:pt x="960" y="1230"/>
                      </a:lnTo>
                      <a:lnTo>
                        <a:pt x="940" y="1231"/>
                      </a:lnTo>
                      <a:lnTo>
                        <a:pt x="919" y="1230"/>
                      </a:lnTo>
                      <a:lnTo>
                        <a:pt x="896" y="1226"/>
                      </a:lnTo>
                      <a:lnTo>
                        <a:pt x="869" y="1218"/>
                      </a:lnTo>
                      <a:lnTo>
                        <a:pt x="844" y="1206"/>
                      </a:lnTo>
                      <a:lnTo>
                        <a:pt x="76" y="745"/>
                      </a:lnTo>
                      <a:lnTo>
                        <a:pt x="50" y="726"/>
                      </a:lnTo>
                      <a:lnTo>
                        <a:pt x="28" y="702"/>
                      </a:lnTo>
                      <a:lnTo>
                        <a:pt x="12" y="675"/>
                      </a:lnTo>
                      <a:lnTo>
                        <a:pt x="3" y="646"/>
                      </a:lnTo>
                      <a:lnTo>
                        <a:pt x="0" y="616"/>
                      </a:lnTo>
                      <a:lnTo>
                        <a:pt x="4" y="584"/>
                      </a:lnTo>
                      <a:lnTo>
                        <a:pt x="13" y="555"/>
                      </a:lnTo>
                      <a:lnTo>
                        <a:pt x="29" y="529"/>
                      </a:lnTo>
                      <a:lnTo>
                        <a:pt x="50" y="506"/>
                      </a:lnTo>
                      <a:lnTo>
                        <a:pt x="76" y="486"/>
                      </a:lnTo>
                      <a:lnTo>
                        <a:pt x="845" y="26"/>
                      </a:lnTo>
                      <a:lnTo>
                        <a:pt x="871" y="12"/>
                      </a:lnTo>
                      <a:lnTo>
                        <a:pt x="896" y="5"/>
                      </a:lnTo>
                      <a:lnTo>
                        <a:pt x="919" y="2"/>
                      </a:lnTo>
                      <a:lnTo>
                        <a:pt x="940"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33" name="Freeform 29"/>
                <p:cNvSpPr>
                  <a:spLocks/>
                </p:cNvSpPr>
                <p:nvPr/>
              </p:nvSpPr>
              <p:spPr bwMode="auto">
                <a:xfrm>
                  <a:off x="845" y="293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68 h 991"/>
                    <a:gd name="T10" fmla="*/ 1633 w 1639"/>
                    <a:gd name="T11" fmla="*/ 478 h 991"/>
                    <a:gd name="T12" fmla="*/ 1639 w 1639"/>
                    <a:gd name="T13" fmla="*/ 489 h 991"/>
                    <a:gd name="T14" fmla="*/ 1639 w 1639"/>
                    <a:gd name="T15" fmla="*/ 501 h 991"/>
                    <a:gd name="T16" fmla="*/ 1633 w 1639"/>
                    <a:gd name="T17" fmla="*/ 512 h 991"/>
                    <a:gd name="T18" fmla="*/ 1621 w 1639"/>
                    <a:gd name="T19" fmla="*/ 521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1 h 991"/>
                    <a:gd name="T34" fmla="*/ 6 w 1639"/>
                    <a:gd name="T35" fmla="*/ 512 h 991"/>
                    <a:gd name="T36" fmla="*/ 0 w 1639"/>
                    <a:gd name="T37" fmla="*/ 501 h 991"/>
                    <a:gd name="T38" fmla="*/ 0 w 1639"/>
                    <a:gd name="T39" fmla="*/ 489 h 991"/>
                    <a:gd name="T40" fmla="*/ 6 w 1639"/>
                    <a:gd name="T41" fmla="*/ 478 h 991"/>
                    <a:gd name="T42" fmla="*/ 18 w 1639"/>
                    <a:gd name="T43" fmla="*/ 468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68"/>
                      </a:lnTo>
                      <a:lnTo>
                        <a:pt x="1633" y="478"/>
                      </a:lnTo>
                      <a:lnTo>
                        <a:pt x="1639" y="489"/>
                      </a:lnTo>
                      <a:lnTo>
                        <a:pt x="1639" y="501"/>
                      </a:lnTo>
                      <a:lnTo>
                        <a:pt x="1633" y="512"/>
                      </a:lnTo>
                      <a:lnTo>
                        <a:pt x="1621" y="521"/>
                      </a:lnTo>
                      <a:lnTo>
                        <a:pt x="853" y="983"/>
                      </a:lnTo>
                      <a:lnTo>
                        <a:pt x="841" y="988"/>
                      </a:lnTo>
                      <a:lnTo>
                        <a:pt x="827" y="991"/>
                      </a:lnTo>
                      <a:lnTo>
                        <a:pt x="812" y="991"/>
                      </a:lnTo>
                      <a:lnTo>
                        <a:pt x="798" y="988"/>
                      </a:lnTo>
                      <a:lnTo>
                        <a:pt x="787" y="983"/>
                      </a:lnTo>
                      <a:lnTo>
                        <a:pt x="18" y="521"/>
                      </a:lnTo>
                      <a:lnTo>
                        <a:pt x="6" y="512"/>
                      </a:lnTo>
                      <a:lnTo>
                        <a:pt x="0" y="501"/>
                      </a:lnTo>
                      <a:lnTo>
                        <a:pt x="0" y="489"/>
                      </a:lnTo>
                      <a:lnTo>
                        <a:pt x="6" y="478"/>
                      </a:lnTo>
                      <a:lnTo>
                        <a:pt x="18" y="468"/>
                      </a:lnTo>
                      <a:lnTo>
                        <a:pt x="787" y="8"/>
                      </a:lnTo>
                      <a:lnTo>
                        <a:pt x="798" y="3"/>
                      </a:lnTo>
                      <a:lnTo>
                        <a:pt x="812"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34" name="Freeform 30"/>
                <p:cNvSpPr>
                  <a:spLocks/>
                </p:cNvSpPr>
                <p:nvPr/>
              </p:nvSpPr>
              <p:spPr bwMode="auto">
                <a:xfrm>
                  <a:off x="845" y="2857"/>
                  <a:ext cx="328" cy="198"/>
                </a:xfrm>
                <a:custGeom>
                  <a:avLst/>
                  <a:gdLst>
                    <a:gd name="T0" fmla="*/ 812 w 1639"/>
                    <a:gd name="T1" fmla="*/ 0 h 990"/>
                    <a:gd name="T2" fmla="*/ 827 w 1639"/>
                    <a:gd name="T3" fmla="*/ 0 h 990"/>
                    <a:gd name="T4" fmla="*/ 841 w 1639"/>
                    <a:gd name="T5" fmla="*/ 3 h 990"/>
                    <a:gd name="T6" fmla="*/ 853 w 1639"/>
                    <a:gd name="T7" fmla="*/ 7 h 990"/>
                    <a:gd name="T8" fmla="*/ 1621 w 1639"/>
                    <a:gd name="T9" fmla="*/ 468 h 990"/>
                    <a:gd name="T10" fmla="*/ 1633 w 1639"/>
                    <a:gd name="T11" fmla="*/ 478 h 990"/>
                    <a:gd name="T12" fmla="*/ 1639 w 1639"/>
                    <a:gd name="T13" fmla="*/ 489 h 990"/>
                    <a:gd name="T14" fmla="*/ 1639 w 1639"/>
                    <a:gd name="T15" fmla="*/ 501 h 990"/>
                    <a:gd name="T16" fmla="*/ 1633 w 1639"/>
                    <a:gd name="T17" fmla="*/ 512 h 990"/>
                    <a:gd name="T18" fmla="*/ 1621 w 1639"/>
                    <a:gd name="T19" fmla="*/ 522 h 990"/>
                    <a:gd name="T20" fmla="*/ 853 w 1639"/>
                    <a:gd name="T21" fmla="*/ 982 h 990"/>
                    <a:gd name="T22" fmla="*/ 841 w 1639"/>
                    <a:gd name="T23" fmla="*/ 987 h 990"/>
                    <a:gd name="T24" fmla="*/ 827 w 1639"/>
                    <a:gd name="T25" fmla="*/ 990 h 990"/>
                    <a:gd name="T26" fmla="*/ 812 w 1639"/>
                    <a:gd name="T27" fmla="*/ 990 h 990"/>
                    <a:gd name="T28" fmla="*/ 798 w 1639"/>
                    <a:gd name="T29" fmla="*/ 987 h 990"/>
                    <a:gd name="T30" fmla="*/ 787 w 1639"/>
                    <a:gd name="T31" fmla="*/ 982 h 990"/>
                    <a:gd name="T32" fmla="*/ 18 w 1639"/>
                    <a:gd name="T33" fmla="*/ 522 h 990"/>
                    <a:gd name="T34" fmla="*/ 6 w 1639"/>
                    <a:gd name="T35" fmla="*/ 512 h 990"/>
                    <a:gd name="T36" fmla="*/ 0 w 1639"/>
                    <a:gd name="T37" fmla="*/ 501 h 990"/>
                    <a:gd name="T38" fmla="*/ 0 w 1639"/>
                    <a:gd name="T39" fmla="*/ 489 h 990"/>
                    <a:gd name="T40" fmla="*/ 6 w 1639"/>
                    <a:gd name="T41" fmla="*/ 478 h 990"/>
                    <a:gd name="T42" fmla="*/ 18 w 1639"/>
                    <a:gd name="T43" fmla="*/ 468 h 990"/>
                    <a:gd name="T44" fmla="*/ 787 w 1639"/>
                    <a:gd name="T45" fmla="*/ 7 h 990"/>
                    <a:gd name="T46" fmla="*/ 798 w 1639"/>
                    <a:gd name="T47" fmla="*/ 3 h 990"/>
                    <a:gd name="T48" fmla="*/ 812 w 1639"/>
                    <a:gd name="T49"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0">
                      <a:moveTo>
                        <a:pt x="812" y="0"/>
                      </a:moveTo>
                      <a:lnTo>
                        <a:pt x="827" y="0"/>
                      </a:lnTo>
                      <a:lnTo>
                        <a:pt x="841" y="3"/>
                      </a:lnTo>
                      <a:lnTo>
                        <a:pt x="853" y="7"/>
                      </a:lnTo>
                      <a:lnTo>
                        <a:pt x="1621" y="468"/>
                      </a:lnTo>
                      <a:lnTo>
                        <a:pt x="1633" y="478"/>
                      </a:lnTo>
                      <a:lnTo>
                        <a:pt x="1639" y="489"/>
                      </a:lnTo>
                      <a:lnTo>
                        <a:pt x="1639" y="501"/>
                      </a:lnTo>
                      <a:lnTo>
                        <a:pt x="1633" y="512"/>
                      </a:lnTo>
                      <a:lnTo>
                        <a:pt x="1621" y="522"/>
                      </a:lnTo>
                      <a:lnTo>
                        <a:pt x="853" y="982"/>
                      </a:lnTo>
                      <a:lnTo>
                        <a:pt x="841" y="987"/>
                      </a:lnTo>
                      <a:lnTo>
                        <a:pt x="827" y="990"/>
                      </a:lnTo>
                      <a:lnTo>
                        <a:pt x="812" y="990"/>
                      </a:lnTo>
                      <a:lnTo>
                        <a:pt x="798" y="987"/>
                      </a:lnTo>
                      <a:lnTo>
                        <a:pt x="787" y="982"/>
                      </a:lnTo>
                      <a:lnTo>
                        <a:pt x="18" y="522"/>
                      </a:lnTo>
                      <a:lnTo>
                        <a:pt x="6" y="512"/>
                      </a:lnTo>
                      <a:lnTo>
                        <a:pt x="0" y="501"/>
                      </a:lnTo>
                      <a:lnTo>
                        <a:pt x="0" y="489"/>
                      </a:lnTo>
                      <a:lnTo>
                        <a:pt x="6" y="478"/>
                      </a:lnTo>
                      <a:lnTo>
                        <a:pt x="18" y="468"/>
                      </a:lnTo>
                      <a:lnTo>
                        <a:pt x="787" y="7"/>
                      </a:lnTo>
                      <a:lnTo>
                        <a:pt x="798" y="3"/>
                      </a:lnTo>
                      <a:lnTo>
                        <a:pt x="812" y="0"/>
                      </a:lnTo>
                      <a:close/>
                    </a:path>
                  </a:pathLst>
                </a:custGeom>
                <a:solidFill>
                  <a:srgbClr val="FBB919"/>
                </a:solidFill>
                <a:ln w="0">
                  <a:solidFill>
                    <a:srgbClr val="FBB919"/>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useBgFill="1">
              <p:nvSpPr>
                <p:cNvPr id="35" name="Freeform 31"/>
                <p:cNvSpPr>
                  <a:spLocks/>
                </p:cNvSpPr>
                <p:nvPr/>
              </p:nvSpPr>
              <p:spPr bwMode="auto">
                <a:xfrm>
                  <a:off x="821" y="2833"/>
                  <a:ext cx="376" cy="246"/>
                </a:xfrm>
                <a:custGeom>
                  <a:avLst/>
                  <a:gdLst>
                    <a:gd name="T0" fmla="*/ 940 w 1880"/>
                    <a:gd name="T1" fmla="*/ 0 h 1230"/>
                    <a:gd name="T2" fmla="*/ 960 w 1880"/>
                    <a:gd name="T3" fmla="*/ 1 h 1230"/>
                    <a:gd name="T4" fmla="*/ 984 w 1880"/>
                    <a:gd name="T5" fmla="*/ 4 h 1230"/>
                    <a:gd name="T6" fmla="*/ 1009 w 1880"/>
                    <a:gd name="T7" fmla="*/ 12 h 1230"/>
                    <a:gd name="T8" fmla="*/ 1035 w 1880"/>
                    <a:gd name="T9" fmla="*/ 25 h 1230"/>
                    <a:gd name="T10" fmla="*/ 1803 w 1880"/>
                    <a:gd name="T11" fmla="*/ 486 h 1230"/>
                    <a:gd name="T12" fmla="*/ 1830 w 1880"/>
                    <a:gd name="T13" fmla="*/ 505 h 1230"/>
                    <a:gd name="T14" fmla="*/ 1851 w 1880"/>
                    <a:gd name="T15" fmla="*/ 529 h 1230"/>
                    <a:gd name="T16" fmla="*/ 1867 w 1880"/>
                    <a:gd name="T17" fmla="*/ 556 h 1230"/>
                    <a:gd name="T18" fmla="*/ 1877 w 1880"/>
                    <a:gd name="T19" fmla="*/ 585 h 1230"/>
                    <a:gd name="T20" fmla="*/ 1880 w 1880"/>
                    <a:gd name="T21" fmla="*/ 615 h 1230"/>
                    <a:gd name="T22" fmla="*/ 1877 w 1880"/>
                    <a:gd name="T23" fmla="*/ 645 h 1230"/>
                    <a:gd name="T24" fmla="*/ 1867 w 1880"/>
                    <a:gd name="T25" fmla="*/ 674 h 1230"/>
                    <a:gd name="T26" fmla="*/ 1851 w 1880"/>
                    <a:gd name="T27" fmla="*/ 701 h 1230"/>
                    <a:gd name="T28" fmla="*/ 1830 w 1880"/>
                    <a:gd name="T29" fmla="*/ 725 h 1230"/>
                    <a:gd name="T30" fmla="*/ 1803 w 1880"/>
                    <a:gd name="T31" fmla="*/ 744 h 1230"/>
                    <a:gd name="T32" fmla="*/ 1034 w 1880"/>
                    <a:gd name="T33" fmla="*/ 1205 h 1230"/>
                    <a:gd name="T34" fmla="*/ 1010 w 1880"/>
                    <a:gd name="T35" fmla="*/ 1218 h 1230"/>
                    <a:gd name="T36" fmla="*/ 984 w 1880"/>
                    <a:gd name="T37" fmla="*/ 1226 h 1230"/>
                    <a:gd name="T38" fmla="*/ 960 w 1880"/>
                    <a:gd name="T39" fmla="*/ 1229 h 1230"/>
                    <a:gd name="T40" fmla="*/ 940 w 1880"/>
                    <a:gd name="T41" fmla="*/ 1230 h 1230"/>
                    <a:gd name="T42" fmla="*/ 919 w 1880"/>
                    <a:gd name="T43" fmla="*/ 1229 h 1230"/>
                    <a:gd name="T44" fmla="*/ 895 w 1880"/>
                    <a:gd name="T45" fmla="*/ 1226 h 1230"/>
                    <a:gd name="T46" fmla="*/ 869 w 1880"/>
                    <a:gd name="T47" fmla="*/ 1217 h 1230"/>
                    <a:gd name="T48" fmla="*/ 844 w 1880"/>
                    <a:gd name="T49" fmla="*/ 1205 h 1230"/>
                    <a:gd name="T50" fmla="*/ 76 w 1880"/>
                    <a:gd name="T51" fmla="*/ 744 h 1230"/>
                    <a:gd name="T52" fmla="*/ 50 w 1880"/>
                    <a:gd name="T53" fmla="*/ 724 h 1230"/>
                    <a:gd name="T54" fmla="*/ 28 w 1880"/>
                    <a:gd name="T55" fmla="*/ 701 h 1230"/>
                    <a:gd name="T56" fmla="*/ 12 w 1880"/>
                    <a:gd name="T57" fmla="*/ 674 h 1230"/>
                    <a:gd name="T58" fmla="*/ 3 w 1880"/>
                    <a:gd name="T59" fmla="*/ 645 h 1230"/>
                    <a:gd name="T60" fmla="*/ 0 w 1880"/>
                    <a:gd name="T61" fmla="*/ 614 h 1230"/>
                    <a:gd name="T62" fmla="*/ 4 w 1880"/>
                    <a:gd name="T63" fmla="*/ 584 h 1230"/>
                    <a:gd name="T64" fmla="*/ 13 w 1880"/>
                    <a:gd name="T65" fmla="*/ 555 h 1230"/>
                    <a:gd name="T66" fmla="*/ 29 w 1880"/>
                    <a:gd name="T67" fmla="*/ 528 h 1230"/>
                    <a:gd name="T68" fmla="*/ 50 w 1880"/>
                    <a:gd name="T69" fmla="*/ 505 h 1230"/>
                    <a:gd name="T70" fmla="*/ 76 w 1880"/>
                    <a:gd name="T71" fmla="*/ 486 h 1230"/>
                    <a:gd name="T72" fmla="*/ 845 w 1880"/>
                    <a:gd name="T73" fmla="*/ 25 h 1230"/>
                    <a:gd name="T74" fmla="*/ 871 w 1880"/>
                    <a:gd name="T75" fmla="*/ 12 h 1230"/>
                    <a:gd name="T76" fmla="*/ 896 w 1880"/>
                    <a:gd name="T77" fmla="*/ 4 h 1230"/>
                    <a:gd name="T78" fmla="*/ 919 w 1880"/>
                    <a:gd name="T79" fmla="*/ 1 h 1230"/>
                    <a:gd name="T80" fmla="*/ 940 w 1880"/>
                    <a:gd name="T81" fmla="*/ 0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0">
                      <a:moveTo>
                        <a:pt x="940" y="0"/>
                      </a:moveTo>
                      <a:lnTo>
                        <a:pt x="960" y="1"/>
                      </a:lnTo>
                      <a:lnTo>
                        <a:pt x="984" y="4"/>
                      </a:lnTo>
                      <a:lnTo>
                        <a:pt x="1009" y="12"/>
                      </a:lnTo>
                      <a:lnTo>
                        <a:pt x="1035" y="25"/>
                      </a:lnTo>
                      <a:lnTo>
                        <a:pt x="1803" y="486"/>
                      </a:lnTo>
                      <a:lnTo>
                        <a:pt x="1830" y="505"/>
                      </a:lnTo>
                      <a:lnTo>
                        <a:pt x="1851" y="529"/>
                      </a:lnTo>
                      <a:lnTo>
                        <a:pt x="1867" y="556"/>
                      </a:lnTo>
                      <a:lnTo>
                        <a:pt x="1877" y="585"/>
                      </a:lnTo>
                      <a:lnTo>
                        <a:pt x="1880" y="615"/>
                      </a:lnTo>
                      <a:lnTo>
                        <a:pt x="1877" y="645"/>
                      </a:lnTo>
                      <a:lnTo>
                        <a:pt x="1867" y="674"/>
                      </a:lnTo>
                      <a:lnTo>
                        <a:pt x="1851" y="701"/>
                      </a:lnTo>
                      <a:lnTo>
                        <a:pt x="1830" y="725"/>
                      </a:lnTo>
                      <a:lnTo>
                        <a:pt x="1803" y="744"/>
                      </a:lnTo>
                      <a:lnTo>
                        <a:pt x="1034" y="1205"/>
                      </a:lnTo>
                      <a:lnTo>
                        <a:pt x="1010" y="1218"/>
                      </a:lnTo>
                      <a:lnTo>
                        <a:pt x="984" y="1226"/>
                      </a:lnTo>
                      <a:lnTo>
                        <a:pt x="960" y="1229"/>
                      </a:lnTo>
                      <a:lnTo>
                        <a:pt x="940" y="1230"/>
                      </a:lnTo>
                      <a:lnTo>
                        <a:pt x="919" y="1229"/>
                      </a:lnTo>
                      <a:lnTo>
                        <a:pt x="895" y="1226"/>
                      </a:lnTo>
                      <a:lnTo>
                        <a:pt x="869" y="1217"/>
                      </a:lnTo>
                      <a:lnTo>
                        <a:pt x="844" y="1205"/>
                      </a:lnTo>
                      <a:lnTo>
                        <a:pt x="76" y="744"/>
                      </a:lnTo>
                      <a:lnTo>
                        <a:pt x="50" y="724"/>
                      </a:lnTo>
                      <a:lnTo>
                        <a:pt x="28" y="701"/>
                      </a:lnTo>
                      <a:lnTo>
                        <a:pt x="12" y="674"/>
                      </a:lnTo>
                      <a:lnTo>
                        <a:pt x="3" y="645"/>
                      </a:lnTo>
                      <a:lnTo>
                        <a:pt x="0" y="614"/>
                      </a:lnTo>
                      <a:lnTo>
                        <a:pt x="4" y="584"/>
                      </a:lnTo>
                      <a:lnTo>
                        <a:pt x="13" y="555"/>
                      </a:lnTo>
                      <a:lnTo>
                        <a:pt x="29" y="528"/>
                      </a:lnTo>
                      <a:lnTo>
                        <a:pt x="50" y="505"/>
                      </a:lnTo>
                      <a:lnTo>
                        <a:pt x="76" y="486"/>
                      </a:lnTo>
                      <a:lnTo>
                        <a:pt x="845" y="25"/>
                      </a:lnTo>
                      <a:lnTo>
                        <a:pt x="871" y="12"/>
                      </a:lnTo>
                      <a:lnTo>
                        <a:pt x="896" y="4"/>
                      </a:lnTo>
                      <a:lnTo>
                        <a:pt x="919" y="1"/>
                      </a:lnTo>
                      <a:lnTo>
                        <a:pt x="940"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36" name="Freeform 32"/>
                <p:cNvSpPr>
                  <a:spLocks/>
                </p:cNvSpPr>
                <p:nvPr/>
              </p:nvSpPr>
              <p:spPr bwMode="auto">
                <a:xfrm>
                  <a:off x="845" y="2857"/>
                  <a:ext cx="328" cy="198"/>
                </a:xfrm>
                <a:custGeom>
                  <a:avLst/>
                  <a:gdLst>
                    <a:gd name="T0" fmla="*/ 812 w 1639"/>
                    <a:gd name="T1" fmla="*/ 0 h 990"/>
                    <a:gd name="T2" fmla="*/ 827 w 1639"/>
                    <a:gd name="T3" fmla="*/ 0 h 990"/>
                    <a:gd name="T4" fmla="*/ 841 w 1639"/>
                    <a:gd name="T5" fmla="*/ 3 h 990"/>
                    <a:gd name="T6" fmla="*/ 853 w 1639"/>
                    <a:gd name="T7" fmla="*/ 7 h 990"/>
                    <a:gd name="T8" fmla="*/ 1621 w 1639"/>
                    <a:gd name="T9" fmla="*/ 468 h 990"/>
                    <a:gd name="T10" fmla="*/ 1633 w 1639"/>
                    <a:gd name="T11" fmla="*/ 478 h 990"/>
                    <a:gd name="T12" fmla="*/ 1639 w 1639"/>
                    <a:gd name="T13" fmla="*/ 489 h 990"/>
                    <a:gd name="T14" fmla="*/ 1639 w 1639"/>
                    <a:gd name="T15" fmla="*/ 501 h 990"/>
                    <a:gd name="T16" fmla="*/ 1633 w 1639"/>
                    <a:gd name="T17" fmla="*/ 512 h 990"/>
                    <a:gd name="T18" fmla="*/ 1621 w 1639"/>
                    <a:gd name="T19" fmla="*/ 522 h 990"/>
                    <a:gd name="T20" fmla="*/ 853 w 1639"/>
                    <a:gd name="T21" fmla="*/ 982 h 990"/>
                    <a:gd name="T22" fmla="*/ 841 w 1639"/>
                    <a:gd name="T23" fmla="*/ 987 h 990"/>
                    <a:gd name="T24" fmla="*/ 827 w 1639"/>
                    <a:gd name="T25" fmla="*/ 990 h 990"/>
                    <a:gd name="T26" fmla="*/ 812 w 1639"/>
                    <a:gd name="T27" fmla="*/ 990 h 990"/>
                    <a:gd name="T28" fmla="*/ 798 w 1639"/>
                    <a:gd name="T29" fmla="*/ 987 h 990"/>
                    <a:gd name="T30" fmla="*/ 787 w 1639"/>
                    <a:gd name="T31" fmla="*/ 982 h 990"/>
                    <a:gd name="T32" fmla="*/ 18 w 1639"/>
                    <a:gd name="T33" fmla="*/ 522 h 990"/>
                    <a:gd name="T34" fmla="*/ 6 w 1639"/>
                    <a:gd name="T35" fmla="*/ 512 h 990"/>
                    <a:gd name="T36" fmla="*/ 0 w 1639"/>
                    <a:gd name="T37" fmla="*/ 501 h 990"/>
                    <a:gd name="T38" fmla="*/ 0 w 1639"/>
                    <a:gd name="T39" fmla="*/ 489 h 990"/>
                    <a:gd name="T40" fmla="*/ 6 w 1639"/>
                    <a:gd name="T41" fmla="*/ 478 h 990"/>
                    <a:gd name="T42" fmla="*/ 18 w 1639"/>
                    <a:gd name="T43" fmla="*/ 468 h 990"/>
                    <a:gd name="T44" fmla="*/ 787 w 1639"/>
                    <a:gd name="T45" fmla="*/ 7 h 990"/>
                    <a:gd name="T46" fmla="*/ 798 w 1639"/>
                    <a:gd name="T47" fmla="*/ 3 h 990"/>
                    <a:gd name="T48" fmla="*/ 812 w 1639"/>
                    <a:gd name="T49"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0">
                      <a:moveTo>
                        <a:pt x="812" y="0"/>
                      </a:moveTo>
                      <a:lnTo>
                        <a:pt x="827" y="0"/>
                      </a:lnTo>
                      <a:lnTo>
                        <a:pt x="841" y="3"/>
                      </a:lnTo>
                      <a:lnTo>
                        <a:pt x="853" y="7"/>
                      </a:lnTo>
                      <a:lnTo>
                        <a:pt x="1621" y="468"/>
                      </a:lnTo>
                      <a:lnTo>
                        <a:pt x="1633" y="478"/>
                      </a:lnTo>
                      <a:lnTo>
                        <a:pt x="1639" y="489"/>
                      </a:lnTo>
                      <a:lnTo>
                        <a:pt x="1639" y="501"/>
                      </a:lnTo>
                      <a:lnTo>
                        <a:pt x="1633" y="512"/>
                      </a:lnTo>
                      <a:lnTo>
                        <a:pt x="1621" y="522"/>
                      </a:lnTo>
                      <a:lnTo>
                        <a:pt x="853" y="982"/>
                      </a:lnTo>
                      <a:lnTo>
                        <a:pt x="841" y="987"/>
                      </a:lnTo>
                      <a:lnTo>
                        <a:pt x="827" y="990"/>
                      </a:lnTo>
                      <a:lnTo>
                        <a:pt x="812" y="990"/>
                      </a:lnTo>
                      <a:lnTo>
                        <a:pt x="798" y="987"/>
                      </a:lnTo>
                      <a:lnTo>
                        <a:pt x="787" y="982"/>
                      </a:lnTo>
                      <a:lnTo>
                        <a:pt x="18" y="522"/>
                      </a:lnTo>
                      <a:lnTo>
                        <a:pt x="6" y="512"/>
                      </a:lnTo>
                      <a:lnTo>
                        <a:pt x="0" y="501"/>
                      </a:lnTo>
                      <a:lnTo>
                        <a:pt x="0" y="489"/>
                      </a:lnTo>
                      <a:lnTo>
                        <a:pt x="6" y="478"/>
                      </a:lnTo>
                      <a:lnTo>
                        <a:pt x="18" y="468"/>
                      </a:lnTo>
                      <a:lnTo>
                        <a:pt x="787" y="7"/>
                      </a:lnTo>
                      <a:lnTo>
                        <a:pt x="798" y="3"/>
                      </a:lnTo>
                      <a:lnTo>
                        <a:pt x="812"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37" name="Freeform 33"/>
                <p:cNvSpPr>
                  <a:spLocks/>
                </p:cNvSpPr>
                <p:nvPr/>
              </p:nvSpPr>
              <p:spPr bwMode="auto">
                <a:xfrm>
                  <a:off x="845" y="277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70 h 991"/>
                    <a:gd name="T10" fmla="*/ 1633 w 1639"/>
                    <a:gd name="T11" fmla="*/ 479 h 991"/>
                    <a:gd name="T12" fmla="*/ 1639 w 1639"/>
                    <a:gd name="T13" fmla="*/ 490 h 991"/>
                    <a:gd name="T14" fmla="*/ 1639 w 1639"/>
                    <a:gd name="T15" fmla="*/ 502 h 991"/>
                    <a:gd name="T16" fmla="*/ 1633 w 1639"/>
                    <a:gd name="T17" fmla="*/ 513 h 991"/>
                    <a:gd name="T18" fmla="*/ 1621 w 1639"/>
                    <a:gd name="T19" fmla="*/ 523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3 h 991"/>
                    <a:gd name="T34" fmla="*/ 6 w 1639"/>
                    <a:gd name="T35" fmla="*/ 513 h 991"/>
                    <a:gd name="T36" fmla="*/ 0 w 1639"/>
                    <a:gd name="T37" fmla="*/ 502 h 991"/>
                    <a:gd name="T38" fmla="*/ 0 w 1639"/>
                    <a:gd name="T39" fmla="*/ 490 h 991"/>
                    <a:gd name="T40" fmla="*/ 6 w 1639"/>
                    <a:gd name="T41" fmla="*/ 479 h 991"/>
                    <a:gd name="T42" fmla="*/ 18 w 1639"/>
                    <a:gd name="T43" fmla="*/ 470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70"/>
                      </a:lnTo>
                      <a:lnTo>
                        <a:pt x="1633" y="479"/>
                      </a:lnTo>
                      <a:lnTo>
                        <a:pt x="1639" y="490"/>
                      </a:lnTo>
                      <a:lnTo>
                        <a:pt x="1639" y="502"/>
                      </a:lnTo>
                      <a:lnTo>
                        <a:pt x="1633" y="513"/>
                      </a:lnTo>
                      <a:lnTo>
                        <a:pt x="1621" y="523"/>
                      </a:lnTo>
                      <a:lnTo>
                        <a:pt x="853" y="983"/>
                      </a:lnTo>
                      <a:lnTo>
                        <a:pt x="841" y="988"/>
                      </a:lnTo>
                      <a:lnTo>
                        <a:pt x="827" y="991"/>
                      </a:lnTo>
                      <a:lnTo>
                        <a:pt x="812" y="991"/>
                      </a:lnTo>
                      <a:lnTo>
                        <a:pt x="798" y="988"/>
                      </a:lnTo>
                      <a:lnTo>
                        <a:pt x="787" y="983"/>
                      </a:lnTo>
                      <a:lnTo>
                        <a:pt x="18" y="523"/>
                      </a:lnTo>
                      <a:lnTo>
                        <a:pt x="6" y="513"/>
                      </a:lnTo>
                      <a:lnTo>
                        <a:pt x="0" y="502"/>
                      </a:lnTo>
                      <a:lnTo>
                        <a:pt x="0" y="490"/>
                      </a:lnTo>
                      <a:lnTo>
                        <a:pt x="6" y="479"/>
                      </a:lnTo>
                      <a:lnTo>
                        <a:pt x="18" y="470"/>
                      </a:lnTo>
                      <a:lnTo>
                        <a:pt x="787" y="8"/>
                      </a:lnTo>
                      <a:lnTo>
                        <a:pt x="798" y="3"/>
                      </a:lnTo>
                      <a:lnTo>
                        <a:pt x="812"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useBgFill="1">
              <p:nvSpPr>
                <p:cNvPr id="38" name="Freeform 34"/>
                <p:cNvSpPr>
                  <a:spLocks/>
                </p:cNvSpPr>
                <p:nvPr/>
              </p:nvSpPr>
              <p:spPr bwMode="auto">
                <a:xfrm>
                  <a:off x="821" y="2753"/>
                  <a:ext cx="376" cy="247"/>
                </a:xfrm>
                <a:custGeom>
                  <a:avLst/>
                  <a:gdLst>
                    <a:gd name="T0" fmla="*/ 940 w 1880"/>
                    <a:gd name="T1" fmla="*/ 0 h 1231"/>
                    <a:gd name="T2" fmla="*/ 960 w 1880"/>
                    <a:gd name="T3" fmla="*/ 1 h 1231"/>
                    <a:gd name="T4" fmla="*/ 984 w 1880"/>
                    <a:gd name="T5" fmla="*/ 5 h 1231"/>
                    <a:gd name="T6" fmla="*/ 1009 w 1880"/>
                    <a:gd name="T7" fmla="*/ 12 h 1231"/>
                    <a:gd name="T8" fmla="*/ 1035 w 1880"/>
                    <a:gd name="T9" fmla="*/ 25 h 1231"/>
                    <a:gd name="T10" fmla="*/ 1803 w 1880"/>
                    <a:gd name="T11" fmla="*/ 486 h 1231"/>
                    <a:gd name="T12" fmla="*/ 1830 w 1880"/>
                    <a:gd name="T13" fmla="*/ 505 h 1231"/>
                    <a:gd name="T14" fmla="*/ 1851 w 1880"/>
                    <a:gd name="T15" fmla="*/ 529 h 1231"/>
                    <a:gd name="T16" fmla="*/ 1867 w 1880"/>
                    <a:gd name="T17" fmla="*/ 556 h 1231"/>
                    <a:gd name="T18" fmla="*/ 1877 w 1880"/>
                    <a:gd name="T19" fmla="*/ 585 h 1231"/>
                    <a:gd name="T20" fmla="*/ 1880 w 1880"/>
                    <a:gd name="T21" fmla="*/ 615 h 1231"/>
                    <a:gd name="T22" fmla="*/ 1877 w 1880"/>
                    <a:gd name="T23" fmla="*/ 645 h 1231"/>
                    <a:gd name="T24" fmla="*/ 1867 w 1880"/>
                    <a:gd name="T25" fmla="*/ 674 h 1231"/>
                    <a:gd name="T26" fmla="*/ 1851 w 1880"/>
                    <a:gd name="T27" fmla="*/ 701 h 1231"/>
                    <a:gd name="T28" fmla="*/ 1830 w 1880"/>
                    <a:gd name="T29" fmla="*/ 724 h 1231"/>
                    <a:gd name="T30" fmla="*/ 1803 w 1880"/>
                    <a:gd name="T31" fmla="*/ 745 h 1231"/>
                    <a:gd name="T32" fmla="*/ 1034 w 1880"/>
                    <a:gd name="T33" fmla="*/ 1205 h 1231"/>
                    <a:gd name="T34" fmla="*/ 1010 w 1880"/>
                    <a:gd name="T35" fmla="*/ 1217 h 1231"/>
                    <a:gd name="T36" fmla="*/ 984 w 1880"/>
                    <a:gd name="T37" fmla="*/ 1226 h 1231"/>
                    <a:gd name="T38" fmla="*/ 960 w 1880"/>
                    <a:gd name="T39" fmla="*/ 1229 h 1231"/>
                    <a:gd name="T40" fmla="*/ 940 w 1880"/>
                    <a:gd name="T41" fmla="*/ 1231 h 1231"/>
                    <a:gd name="T42" fmla="*/ 919 w 1880"/>
                    <a:gd name="T43" fmla="*/ 1229 h 1231"/>
                    <a:gd name="T44" fmla="*/ 896 w 1880"/>
                    <a:gd name="T45" fmla="*/ 1226 h 1231"/>
                    <a:gd name="T46" fmla="*/ 869 w 1880"/>
                    <a:gd name="T47" fmla="*/ 1217 h 1231"/>
                    <a:gd name="T48" fmla="*/ 844 w 1880"/>
                    <a:gd name="T49" fmla="*/ 1205 h 1231"/>
                    <a:gd name="T50" fmla="*/ 76 w 1880"/>
                    <a:gd name="T51" fmla="*/ 745 h 1231"/>
                    <a:gd name="T52" fmla="*/ 50 w 1880"/>
                    <a:gd name="T53" fmla="*/ 724 h 1231"/>
                    <a:gd name="T54" fmla="*/ 28 w 1880"/>
                    <a:gd name="T55" fmla="*/ 701 h 1231"/>
                    <a:gd name="T56" fmla="*/ 12 w 1880"/>
                    <a:gd name="T57" fmla="*/ 674 h 1231"/>
                    <a:gd name="T58" fmla="*/ 3 w 1880"/>
                    <a:gd name="T59" fmla="*/ 645 h 1231"/>
                    <a:gd name="T60" fmla="*/ 0 w 1880"/>
                    <a:gd name="T61" fmla="*/ 614 h 1231"/>
                    <a:gd name="T62" fmla="*/ 4 w 1880"/>
                    <a:gd name="T63" fmla="*/ 584 h 1231"/>
                    <a:gd name="T64" fmla="*/ 13 w 1880"/>
                    <a:gd name="T65" fmla="*/ 555 h 1231"/>
                    <a:gd name="T66" fmla="*/ 29 w 1880"/>
                    <a:gd name="T67" fmla="*/ 528 h 1231"/>
                    <a:gd name="T68" fmla="*/ 50 w 1880"/>
                    <a:gd name="T69" fmla="*/ 505 h 1231"/>
                    <a:gd name="T70" fmla="*/ 76 w 1880"/>
                    <a:gd name="T71" fmla="*/ 486 h 1231"/>
                    <a:gd name="T72" fmla="*/ 845 w 1880"/>
                    <a:gd name="T73" fmla="*/ 24 h 1231"/>
                    <a:gd name="T74" fmla="*/ 871 w 1880"/>
                    <a:gd name="T75" fmla="*/ 12 h 1231"/>
                    <a:gd name="T76" fmla="*/ 896 w 1880"/>
                    <a:gd name="T77" fmla="*/ 5 h 1231"/>
                    <a:gd name="T78" fmla="*/ 919 w 1880"/>
                    <a:gd name="T79" fmla="*/ 1 h 1231"/>
                    <a:gd name="T80" fmla="*/ 940 w 1880"/>
                    <a:gd name="T81" fmla="*/ 0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1">
                      <a:moveTo>
                        <a:pt x="940" y="0"/>
                      </a:moveTo>
                      <a:lnTo>
                        <a:pt x="960" y="1"/>
                      </a:lnTo>
                      <a:lnTo>
                        <a:pt x="984" y="5"/>
                      </a:lnTo>
                      <a:lnTo>
                        <a:pt x="1009" y="12"/>
                      </a:lnTo>
                      <a:lnTo>
                        <a:pt x="1035" y="25"/>
                      </a:lnTo>
                      <a:lnTo>
                        <a:pt x="1803" y="486"/>
                      </a:lnTo>
                      <a:lnTo>
                        <a:pt x="1830" y="505"/>
                      </a:lnTo>
                      <a:lnTo>
                        <a:pt x="1851" y="529"/>
                      </a:lnTo>
                      <a:lnTo>
                        <a:pt x="1867" y="556"/>
                      </a:lnTo>
                      <a:lnTo>
                        <a:pt x="1877" y="585"/>
                      </a:lnTo>
                      <a:lnTo>
                        <a:pt x="1880" y="615"/>
                      </a:lnTo>
                      <a:lnTo>
                        <a:pt x="1877" y="645"/>
                      </a:lnTo>
                      <a:lnTo>
                        <a:pt x="1867" y="674"/>
                      </a:lnTo>
                      <a:lnTo>
                        <a:pt x="1851" y="701"/>
                      </a:lnTo>
                      <a:lnTo>
                        <a:pt x="1830" y="724"/>
                      </a:lnTo>
                      <a:lnTo>
                        <a:pt x="1803" y="745"/>
                      </a:lnTo>
                      <a:lnTo>
                        <a:pt x="1034" y="1205"/>
                      </a:lnTo>
                      <a:lnTo>
                        <a:pt x="1010" y="1217"/>
                      </a:lnTo>
                      <a:lnTo>
                        <a:pt x="984" y="1226"/>
                      </a:lnTo>
                      <a:lnTo>
                        <a:pt x="960" y="1229"/>
                      </a:lnTo>
                      <a:lnTo>
                        <a:pt x="940" y="1231"/>
                      </a:lnTo>
                      <a:lnTo>
                        <a:pt x="919" y="1229"/>
                      </a:lnTo>
                      <a:lnTo>
                        <a:pt x="896" y="1226"/>
                      </a:lnTo>
                      <a:lnTo>
                        <a:pt x="869" y="1217"/>
                      </a:lnTo>
                      <a:lnTo>
                        <a:pt x="844" y="1205"/>
                      </a:lnTo>
                      <a:lnTo>
                        <a:pt x="76" y="745"/>
                      </a:lnTo>
                      <a:lnTo>
                        <a:pt x="50" y="724"/>
                      </a:lnTo>
                      <a:lnTo>
                        <a:pt x="28" y="701"/>
                      </a:lnTo>
                      <a:lnTo>
                        <a:pt x="12" y="674"/>
                      </a:lnTo>
                      <a:lnTo>
                        <a:pt x="3" y="645"/>
                      </a:lnTo>
                      <a:lnTo>
                        <a:pt x="0" y="614"/>
                      </a:lnTo>
                      <a:lnTo>
                        <a:pt x="4" y="584"/>
                      </a:lnTo>
                      <a:lnTo>
                        <a:pt x="13" y="555"/>
                      </a:lnTo>
                      <a:lnTo>
                        <a:pt x="29" y="528"/>
                      </a:lnTo>
                      <a:lnTo>
                        <a:pt x="50" y="505"/>
                      </a:lnTo>
                      <a:lnTo>
                        <a:pt x="76" y="486"/>
                      </a:lnTo>
                      <a:lnTo>
                        <a:pt x="845" y="24"/>
                      </a:lnTo>
                      <a:lnTo>
                        <a:pt x="871" y="12"/>
                      </a:lnTo>
                      <a:lnTo>
                        <a:pt x="896" y="5"/>
                      </a:lnTo>
                      <a:lnTo>
                        <a:pt x="919" y="1"/>
                      </a:lnTo>
                      <a:lnTo>
                        <a:pt x="940"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39" name="Freeform 35"/>
                <p:cNvSpPr>
                  <a:spLocks/>
                </p:cNvSpPr>
                <p:nvPr/>
              </p:nvSpPr>
              <p:spPr bwMode="auto">
                <a:xfrm>
                  <a:off x="845" y="277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70 h 991"/>
                    <a:gd name="T10" fmla="*/ 1633 w 1639"/>
                    <a:gd name="T11" fmla="*/ 479 h 991"/>
                    <a:gd name="T12" fmla="*/ 1639 w 1639"/>
                    <a:gd name="T13" fmla="*/ 490 h 991"/>
                    <a:gd name="T14" fmla="*/ 1639 w 1639"/>
                    <a:gd name="T15" fmla="*/ 502 h 991"/>
                    <a:gd name="T16" fmla="*/ 1633 w 1639"/>
                    <a:gd name="T17" fmla="*/ 513 h 991"/>
                    <a:gd name="T18" fmla="*/ 1621 w 1639"/>
                    <a:gd name="T19" fmla="*/ 523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3 h 991"/>
                    <a:gd name="T34" fmla="*/ 6 w 1639"/>
                    <a:gd name="T35" fmla="*/ 513 h 991"/>
                    <a:gd name="T36" fmla="*/ 0 w 1639"/>
                    <a:gd name="T37" fmla="*/ 502 h 991"/>
                    <a:gd name="T38" fmla="*/ 0 w 1639"/>
                    <a:gd name="T39" fmla="*/ 490 h 991"/>
                    <a:gd name="T40" fmla="*/ 6 w 1639"/>
                    <a:gd name="T41" fmla="*/ 479 h 991"/>
                    <a:gd name="T42" fmla="*/ 18 w 1639"/>
                    <a:gd name="T43" fmla="*/ 470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70"/>
                      </a:lnTo>
                      <a:lnTo>
                        <a:pt x="1633" y="479"/>
                      </a:lnTo>
                      <a:lnTo>
                        <a:pt x="1639" y="490"/>
                      </a:lnTo>
                      <a:lnTo>
                        <a:pt x="1639" y="502"/>
                      </a:lnTo>
                      <a:lnTo>
                        <a:pt x="1633" y="513"/>
                      </a:lnTo>
                      <a:lnTo>
                        <a:pt x="1621" y="523"/>
                      </a:lnTo>
                      <a:lnTo>
                        <a:pt x="853" y="983"/>
                      </a:lnTo>
                      <a:lnTo>
                        <a:pt x="841" y="988"/>
                      </a:lnTo>
                      <a:lnTo>
                        <a:pt x="827" y="991"/>
                      </a:lnTo>
                      <a:lnTo>
                        <a:pt x="812" y="991"/>
                      </a:lnTo>
                      <a:lnTo>
                        <a:pt x="798" y="988"/>
                      </a:lnTo>
                      <a:lnTo>
                        <a:pt x="787" y="983"/>
                      </a:lnTo>
                      <a:lnTo>
                        <a:pt x="18" y="523"/>
                      </a:lnTo>
                      <a:lnTo>
                        <a:pt x="6" y="513"/>
                      </a:lnTo>
                      <a:lnTo>
                        <a:pt x="0" y="502"/>
                      </a:lnTo>
                      <a:lnTo>
                        <a:pt x="0" y="490"/>
                      </a:lnTo>
                      <a:lnTo>
                        <a:pt x="6" y="479"/>
                      </a:lnTo>
                      <a:lnTo>
                        <a:pt x="18" y="470"/>
                      </a:lnTo>
                      <a:lnTo>
                        <a:pt x="787" y="8"/>
                      </a:lnTo>
                      <a:lnTo>
                        <a:pt x="798" y="3"/>
                      </a:lnTo>
                      <a:lnTo>
                        <a:pt x="812"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useBgFill="1">
              <p:nvSpPr>
                <p:cNvPr id="40" name="Freeform 36"/>
                <p:cNvSpPr>
                  <a:spLocks noEditPoints="1"/>
                </p:cNvSpPr>
                <p:nvPr/>
              </p:nvSpPr>
              <p:spPr bwMode="auto">
                <a:xfrm>
                  <a:off x="478" y="2792"/>
                  <a:ext cx="432" cy="305"/>
                </a:xfrm>
                <a:custGeom>
                  <a:avLst/>
                  <a:gdLst>
                    <a:gd name="T0" fmla="*/ 1033 w 2162"/>
                    <a:gd name="T1" fmla="*/ 926 h 1524"/>
                    <a:gd name="T2" fmla="*/ 948 w 2162"/>
                    <a:gd name="T3" fmla="*/ 969 h 1524"/>
                    <a:gd name="T4" fmla="*/ 730 w 2162"/>
                    <a:gd name="T5" fmla="*/ 969 h 1524"/>
                    <a:gd name="T6" fmla="*/ 642 w 2162"/>
                    <a:gd name="T7" fmla="*/ 955 h 1524"/>
                    <a:gd name="T8" fmla="*/ 1052 w 2162"/>
                    <a:gd name="T9" fmla="*/ 1026 h 1524"/>
                    <a:gd name="T10" fmla="*/ 1271 w 2162"/>
                    <a:gd name="T11" fmla="*/ 1012 h 1524"/>
                    <a:gd name="T12" fmla="*/ 1498 w 2162"/>
                    <a:gd name="T13" fmla="*/ 918 h 1524"/>
                    <a:gd name="T14" fmla="*/ 1134 w 2162"/>
                    <a:gd name="T15" fmla="*/ 619 h 1524"/>
                    <a:gd name="T16" fmla="*/ 1244 w 2162"/>
                    <a:gd name="T17" fmla="*/ 513 h 1524"/>
                    <a:gd name="T18" fmla="*/ 1423 w 2162"/>
                    <a:gd name="T19" fmla="*/ 4 h 1524"/>
                    <a:gd name="T20" fmla="*/ 1510 w 2162"/>
                    <a:gd name="T21" fmla="*/ 45 h 1524"/>
                    <a:gd name="T22" fmla="*/ 1565 w 2162"/>
                    <a:gd name="T23" fmla="*/ 124 h 1524"/>
                    <a:gd name="T24" fmla="*/ 1577 w 2162"/>
                    <a:gd name="T25" fmla="*/ 316 h 1524"/>
                    <a:gd name="T26" fmla="*/ 1832 w 2162"/>
                    <a:gd name="T27" fmla="*/ 564 h 1524"/>
                    <a:gd name="T28" fmla="*/ 1936 w 2162"/>
                    <a:gd name="T29" fmla="*/ 560 h 1524"/>
                    <a:gd name="T30" fmla="*/ 2052 w 2162"/>
                    <a:gd name="T31" fmla="*/ 608 h 1524"/>
                    <a:gd name="T32" fmla="*/ 2132 w 2162"/>
                    <a:gd name="T33" fmla="*/ 702 h 1524"/>
                    <a:gd name="T34" fmla="*/ 2162 w 2162"/>
                    <a:gd name="T35" fmla="*/ 825 h 1524"/>
                    <a:gd name="T36" fmla="*/ 2132 w 2162"/>
                    <a:gd name="T37" fmla="*/ 948 h 1524"/>
                    <a:gd name="T38" fmla="*/ 2052 w 2162"/>
                    <a:gd name="T39" fmla="*/ 1041 h 1524"/>
                    <a:gd name="T40" fmla="*/ 1936 w 2162"/>
                    <a:gd name="T41" fmla="*/ 1090 h 1524"/>
                    <a:gd name="T42" fmla="*/ 1812 w 2162"/>
                    <a:gd name="T43" fmla="*/ 1080 h 1524"/>
                    <a:gd name="T44" fmla="*/ 1760 w 2162"/>
                    <a:gd name="T45" fmla="*/ 1079 h 1524"/>
                    <a:gd name="T46" fmla="*/ 1456 w 2162"/>
                    <a:gd name="T47" fmla="*/ 1370 h 1524"/>
                    <a:gd name="T48" fmla="*/ 1415 w 2162"/>
                    <a:gd name="T49" fmla="*/ 1457 h 1524"/>
                    <a:gd name="T50" fmla="*/ 1336 w 2162"/>
                    <a:gd name="T51" fmla="*/ 1513 h 1524"/>
                    <a:gd name="T52" fmla="*/ 1120 w 2162"/>
                    <a:gd name="T53" fmla="*/ 1524 h 1524"/>
                    <a:gd name="T54" fmla="*/ 1025 w 2162"/>
                    <a:gd name="T55" fmla="*/ 1498 h 1524"/>
                    <a:gd name="T56" fmla="*/ 958 w 2162"/>
                    <a:gd name="T57" fmla="*/ 1432 h 1524"/>
                    <a:gd name="T58" fmla="*/ 932 w 2162"/>
                    <a:gd name="T59" fmla="*/ 1336 h 1524"/>
                    <a:gd name="T60" fmla="*/ 438 w 2162"/>
                    <a:gd name="T61" fmla="*/ 1209 h 1524"/>
                    <a:gd name="T62" fmla="*/ 339 w 2162"/>
                    <a:gd name="T63" fmla="*/ 1238 h 1524"/>
                    <a:gd name="T64" fmla="*/ 122 w 2162"/>
                    <a:gd name="T65" fmla="*/ 1226 h 1524"/>
                    <a:gd name="T66" fmla="*/ 44 w 2162"/>
                    <a:gd name="T67" fmla="*/ 1172 h 1524"/>
                    <a:gd name="T68" fmla="*/ 2 w 2162"/>
                    <a:gd name="T69" fmla="*/ 1085 h 1524"/>
                    <a:gd name="T70" fmla="*/ 2 w 2162"/>
                    <a:gd name="T71" fmla="*/ 866 h 1524"/>
                    <a:gd name="T72" fmla="*/ 44 w 2162"/>
                    <a:gd name="T73" fmla="*/ 779 h 1524"/>
                    <a:gd name="T74" fmla="*/ 122 w 2162"/>
                    <a:gd name="T75" fmla="*/ 724 h 1524"/>
                    <a:gd name="T76" fmla="*/ 339 w 2162"/>
                    <a:gd name="T77" fmla="*/ 712 h 1524"/>
                    <a:gd name="T78" fmla="*/ 440 w 2162"/>
                    <a:gd name="T79" fmla="*/ 743 h 1524"/>
                    <a:gd name="T80" fmla="*/ 579 w 2162"/>
                    <a:gd name="T81" fmla="*/ 613 h 1524"/>
                    <a:gd name="T82" fmla="*/ 620 w 2162"/>
                    <a:gd name="T83" fmla="*/ 526 h 1524"/>
                    <a:gd name="T84" fmla="*/ 699 w 2162"/>
                    <a:gd name="T85" fmla="*/ 471 h 1524"/>
                    <a:gd name="T86" fmla="*/ 904 w 2162"/>
                    <a:gd name="T87" fmla="*/ 458 h 1524"/>
                    <a:gd name="T88" fmla="*/ 1054 w 2162"/>
                    <a:gd name="T89" fmla="*/ 155 h 1524"/>
                    <a:gd name="T90" fmla="*/ 1095 w 2162"/>
                    <a:gd name="T91" fmla="*/ 68 h 1524"/>
                    <a:gd name="T92" fmla="*/ 1173 w 2162"/>
                    <a:gd name="T93" fmla="*/ 12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62" h="1524">
                      <a:moveTo>
                        <a:pt x="1070" y="876"/>
                      </a:moveTo>
                      <a:lnTo>
                        <a:pt x="1053" y="902"/>
                      </a:lnTo>
                      <a:lnTo>
                        <a:pt x="1033" y="926"/>
                      </a:lnTo>
                      <a:lnTo>
                        <a:pt x="1007" y="945"/>
                      </a:lnTo>
                      <a:lnTo>
                        <a:pt x="979" y="959"/>
                      </a:lnTo>
                      <a:lnTo>
                        <a:pt x="948" y="969"/>
                      </a:lnTo>
                      <a:lnTo>
                        <a:pt x="915" y="971"/>
                      </a:lnTo>
                      <a:lnTo>
                        <a:pt x="764" y="971"/>
                      </a:lnTo>
                      <a:lnTo>
                        <a:pt x="730" y="969"/>
                      </a:lnTo>
                      <a:lnTo>
                        <a:pt x="699" y="959"/>
                      </a:lnTo>
                      <a:lnTo>
                        <a:pt x="669" y="943"/>
                      </a:lnTo>
                      <a:lnTo>
                        <a:pt x="642" y="955"/>
                      </a:lnTo>
                      <a:lnTo>
                        <a:pt x="996" y="1063"/>
                      </a:lnTo>
                      <a:lnTo>
                        <a:pt x="1023" y="1041"/>
                      </a:lnTo>
                      <a:lnTo>
                        <a:pt x="1052" y="1026"/>
                      </a:lnTo>
                      <a:lnTo>
                        <a:pt x="1085" y="1015"/>
                      </a:lnTo>
                      <a:lnTo>
                        <a:pt x="1120" y="1012"/>
                      </a:lnTo>
                      <a:lnTo>
                        <a:pt x="1271" y="1012"/>
                      </a:lnTo>
                      <a:lnTo>
                        <a:pt x="1301" y="1015"/>
                      </a:lnTo>
                      <a:lnTo>
                        <a:pt x="1330" y="1022"/>
                      </a:lnTo>
                      <a:lnTo>
                        <a:pt x="1498" y="918"/>
                      </a:lnTo>
                      <a:lnTo>
                        <a:pt x="1070" y="876"/>
                      </a:lnTo>
                      <a:close/>
                      <a:moveTo>
                        <a:pt x="1244" y="513"/>
                      </a:moveTo>
                      <a:lnTo>
                        <a:pt x="1134" y="619"/>
                      </a:lnTo>
                      <a:lnTo>
                        <a:pt x="1537" y="658"/>
                      </a:lnTo>
                      <a:lnTo>
                        <a:pt x="1386" y="513"/>
                      </a:lnTo>
                      <a:lnTo>
                        <a:pt x="1244" y="513"/>
                      </a:lnTo>
                      <a:close/>
                      <a:moveTo>
                        <a:pt x="1238" y="0"/>
                      </a:moveTo>
                      <a:lnTo>
                        <a:pt x="1389" y="0"/>
                      </a:lnTo>
                      <a:lnTo>
                        <a:pt x="1423" y="4"/>
                      </a:lnTo>
                      <a:lnTo>
                        <a:pt x="1455" y="12"/>
                      </a:lnTo>
                      <a:lnTo>
                        <a:pt x="1484" y="27"/>
                      </a:lnTo>
                      <a:lnTo>
                        <a:pt x="1510" y="45"/>
                      </a:lnTo>
                      <a:lnTo>
                        <a:pt x="1533" y="68"/>
                      </a:lnTo>
                      <a:lnTo>
                        <a:pt x="1551" y="93"/>
                      </a:lnTo>
                      <a:lnTo>
                        <a:pt x="1565" y="124"/>
                      </a:lnTo>
                      <a:lnTo>
                        <a:pt x="1574" y="155"/>
                      </a:lnTo>
                      <a:lnTo>
                        <a:pt x="1577" y="189"/>
                      </a:lnTo>
                      <a:lnTo>
                        <a:pt x="1577" y="316"/>
                      </a:lnTo>
                      <a:lnTo>
                        <a:pt x="1817" y="547"/>
                      </a:lnTo>
                      <a:lnTo>
                        <a:pt x="1826" y="555"/>
                      </a:lnTo>
                      <a:lnTo>
                        <a:pt x="1832" y="564"/>
                      </a:lnTo>
                      <a:lnTo>
                        <a:pt x="1862" y="558"/>
                      </a:lnTo>
                      <a:lnTo>
                        <a:pt x="1893" y="556"/>
                      </a:lnTo>
                      <a:lnTo>
                        <a:pt x="1936" y="560"/>
                      </a:lnTo>
                      <a:lnTo>
                        <a:pt x="1978" y="570"/>
                      </a:lnTo>
                      <a:lnTo>
                        <a:pt x="2017" y="587"/>
                      </a:lnTo>
                      <a:lnTo>
                        <a:pt x="2052" y="608"/>
                      </a:lnTo>
                      <a:lnTo>
                        <a:pt x="2083" y="635"/>
                      </a:lnTo>
                      <a:lnTo>
                        <a:pt x="2110" y="666"/>
                      </a:lnTo>
                      <a:lnTo>
                        <a:pt x="2132" y="702"/>
                      </a:lnTo>
                      <a:lnTo>
                        <a:pt x="2149" y="740"/>
                      </a:lnTo>
                      <a:lnTo>
                        <a:pt x="2158" y="781"/>
                      </a:lnTo>
                      <a:lnTo>
                        <a:pt x="2162" y="825"/>
                      </a:lnTo>
                      <a:lnTo>
                        <a:pt x="2158" y="868"/>
                      </a:lnTo>
                      <a:lnTo>
                        <a:pt x="2149" y="909"/>
                      </a:lnTo>
                      <a:lnTo>
                        <a:pt x="2132" y="948"/>
                      </a:lnTo>
                      <a:lnTo>
                        <a:pt x="2110" y="983"/>
                      </a:lnTo>
                      <a:lnTo>
                        <a:pt x="2083" y="1015"/>
                      </a:lnTo>
                      <a:lnTo>
                        <a:pt x="2052" y="1041"/>
                      </a:lnTo>
                      <a:lnTo>
                        <a:pt x="2017" y="1063"/>
                      </a:lnTo>
                      <a:lnTo>
                        <a:pt x="1978" y="1079"/>
                      </a:lnTo>
                      <a:lnTo>
                        <a:pt x="1936" y="1090"/>
                      </a:lnTo>
                      <a:lnTo>
                        <a:pt x="1893" y="1093"/>
                      </a:lnTo>
                      <a:lnTo>
                        <a:pt x="1852" y="1090"/>
                      </a:lnTo>
                      <a:lnTo>
                        <a:pt x="1812" y="1080"/>
                      </a:lnTo>
                      <a:lnTo>
                        <a:pt x="1776" y="1065"/>
                      </a:lnTo>
                      <a:lnTo>
                        <a:pt x="1769" y="1073"/>
                      </a:lnTo>
                      <a:lnTo>
                        <a:pt x="1760" y="1079"/>
                      </a:lnTo>
                      <a:lnTo>
                        <a:pt x="1458" y="1267"/>
                      </a:lnTo>
                      <a:lnTo>
                        <a:pt x="1458" y="1336"/>
                      </a:lnTo>
                      <a:lnTo>
                        <a:pt x="1456" y="1370"/>
                      </a:lnTo>
                      <a:lnTo>
                        <a:pt x="1446" y="1402"/>
                      </a:lnTo>
                      <a:lnTo>
                        <a:pt x="1433" y="1432"/>
                      </a:lnTo>
                      <a:lnTo>
                        <a:pt x="1415" y="1457"/>
                      </a:lnTo>
                      <a:lnTo>
                        <a:pt x="1392" y="1480"/>
                      </a:lnTo>
                      <a:lnTo>
                        <a:pt x="1365" y="1498"/>
                      </a:lnTo>
                      <a:lnTo>
                        <a:pt x="1336" y="1513"/>
                      </a:lnTo>
                      <a:lnTo>
                        <a:pt x="1305" y="1521"/>
                      </a:lnTo>
                      <a:lnTo>
                        <a:pt x="1271" y="1524"/>
                      </a:lnTo>
                      <a:lnTo>
                        <a:pt x="1120" y="1524"/>
                      </a:lnTo>
                      <a:lnTo>
                        <a:pt x="1086" y="1521"/>
                      </a:lnTo>
                      <a:lnTo>
                        <a:pt x="1054" y="1513"/>
                      </a:lnTo>
                      <a:lnTo>
                        <a:pt x="1025" y="1498"/>
                      </a:lnTo>
                      <a:lnTo>
                        <a:pt x="999" y="1480"/>
                      </a:lnTo>
                      <a:lnTo>
                        <a:pt x="977" y="1457"/>
                      </a:lnTo>
                      <a:lnTo>
                        <a:pt x="958" y="1432"/>
                      </a:lnTo>
                      <a:lnTo>
                        <a:pt x="944" y="1402"/>
                      </a:lnTo>
                      <a:lnTo>
                        <a:pt x="936" y="1370"/>
                      </a:lnTo>
                      <a:lnTo>
                        <a:pt x="932" y="1336"/>
                      </a:lnTo>
                      <a:lnTo>
                        <a:pt x="932" y="1331"/>
                      </a:lnTo>
                      <a:lnTo>
                        <a:pt x="466" y="1189"/>
                      </a:lnTo>
                      <a:lnTo>
                        <a:pt x="438" y="1209"/>
                      </a:lnTo>
                      <a:lnTo>
                        <a:pt x="408" y="1225"/>
                      </a:lnTo>
                      <a:lnTo>
                        <a:pt x="374" y="1235"/>
                      </a:lnTo>
                      <a:lnTo>
                        <a:pt x="339" y="1238"/>
                      </a:lnTo>
                      <a:lnTo>
                        <a:pt x="187" y="1238"/>
                      </a:lnTo>
                      <a:lnTo>
                        <a:pt x="154" y="1236"/>
                      </a:lnTo>
                      <a:lnTo>
                        <a:pt x="122" y="1226"/>
                      </a:lnTo>
                      <a:lnTo>
                        <a:pt x="93" y="1213"/>
                      </a:lnTo>
                      <a:lnTo>
                        <a:pt x="67" y="1195"/>
                      </a:lnTo>
                      <a:lnTo>
                        <a:pt x="44" y="1172"/>
                      </a:lnTo>
                      <a:lnTo>
                        <a:pt x="25" y="1145"/>
                      </a:lnTo>
                      <a:lnTo>
                        <a:pt x="11" y="1116"/>
                      </a:lnTo>
                      <a:lnTo>
                        <a:pt x="2" y="1085"/>
                      </a:lnTo>
                      <a:lnTo>
                        <a:pt x="0" y="1051"/>
                      </a:lnTo>
                      <a:lnTo>
                        <a:pt x="0" y="900"/>
                      </a:lnTo>
                      <a:lnTo>
                        <a:pt x="2" y="866"/>
                      </a:lnTo>
                      <a:lnTo>
                        <a:pt x="11" y="835"/>
                      </a:lnTo>
                      <a:lnTo>
                        <a:pt x="25" y="805"/>
                      </a:lnTo>
                      <a:lnTo>
                        <a:pt x="44" y="779"/>
                      </a:lnTo>
                      <a:lnTo>
                        <a:pt x="67" y="757"/>
                      </a:lnTo>
                      <a:lnTo>
                        <a:pt x="93" y="738"/>
                      </a:lnTo>
                      <a:lnTo>
                        <a:pt x="122" y="724"/>
                      </a:lnTo>
                      <a:lnTo>
                        <a:pt x="154" y="716"/>
                      </a:lnTo>
                      <a:lnTo>
                        <a:pt x="187" y="712"/>
                      </a:lnTo>
                      <a:lnTo>
                        <a:pt x="339" y="712"/>
                      </a:lnTo>
                      <a:lnTo>
                        <a:pt x="375" y="716"/>
                      </a:lnTo>
                      <a:lnTo>
                        <a:pt x="409" y="727"/>
                      </a:lnTo>
                      <a:lnTo>
                        <a:pt x="440" y="743"/>
                      </a:lnTo>
                      <a:lnTo>
                        <a:pt x="577" y="683"/>
                      </a:lnTo>
                      <a:lnTo>
                        <a:pt x="577" y="647"/>
                      </a:lnTo>
                      <a:lnTo>
                        <a:pt x="579" y="613"/>
                      </a:lnTo>
                      <a:lnTo>
                        <a:pt x="588" y="582"/>
                      </a:lnTo>
                      <a:lnTo>
                        <a:pt x="602" y="552"/>
                      </a:lnTo>
                      <a:lnTo>
                        <a:pt x="620" y="526"/>
                      </a:lnTo>
                      <a:lnTo>
                        <a:pt x="643" y="503"/>
                      </a:lnTo>
                      <a:lnTo>
                        <a:pt x="670" y="485"/>
                      </a:lnTo>
                      <a:lnTo>
                        <a:pt x="699" y="471"/>
                      </a:lnTo>
                      <a:lnTo>
                        <a:pt x="730" y="462"/>
                      </a:lnTo>
                      <a:lnTo>
                        <a:pt x="764" y="458"/>
                      </a:lnTo>
                      <a:lnTo>
                        <a:pt x="904" y="458"/>
                      </a:lnTo>
                      <a:lnTo>
                        <a:pt x="1051" y="317"/>
                      </a:lnTo>
                      <a:lnTo>
                        <a:pt x="1051" y="189"/>
                      </a:lnTo>
                      <a:lnTo>
                        <a:pt x="1054" y="155"/>
                      </a:lnTo>
                      <a:lnTo>
                        <a:pt x="1063" y="124"/>
                      </a:lnTo>
                      <a:lnTo>
                        <a:pt x="1076" y="93"/>
                      </a:lnTo>
                      <a:lnTo>
                        <a:pt x="1095" y="68"/>
                      </a:lnTo>
                      <a:lnTo>
                        <a:pt x="1117" y="45"/>
                      </a:lnTo>
                      <a:lnTo>
                        <a:pt x="1144" y="27"/>
                      </a:lnTo>
                      <a:lnTo>
                        <a:pt x="1173" y="12"/>
                      </a:lnTo>
                      <a:lnTo>
                        <a:pt x="1204" y="4"/>
                      </a:lnTo>
                      <a:lnTo>
                        <a:pt x="1238"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41" name="Freeform 37"/>
                <p:cNvSpPr>
                  <a:spLocks/>
                </p:cNvSpPr>
                <p:nvPr/>
              </p:nvSpPr>
              <p:spPr bwMode="auto">
                <a:xfrm>
                  <a:off x="498" y="2812"/>
                  <a:ext cx="329" cy="265"/>
                </a:xfrm>
                <a:custGeom>
                  <a:avLst/>
                  <a:gdLst>
                    <a:gd name="T0" fmla="*/ 1289 w 1647"/>
                    <a:gd name="T1" fmla="*/ 0 h 1321"/>
                    <a:gd name="T2" fmla="*/ 1333 w 1647"/>
                    <a:gd name="T3" fmla="*/ 12 h 1321"/>
                    <a:gd name="T4" fmla="*/ 1364 w 1647"/>
                    <a:gd name="T5" fmla="*/ 43 h 1321"/>
                    <a:gd name="T6" fmla="*/ 1375 w 1647"/>
                    <a:gd name="T7" fmla="*/ 87 h 1321"/>
                    <a:gd name="T8" fmla="*/ 1375 w 1647"/>
                    <a:gd name="T9" fmla="*/ 246 h 1321"/>
                    <a:gd name="T10" fmla="*/ 1647 w 1647"/>
                    <a:gd name="T11" fmla="*/ 517 h 1321"/>
                    <a:gd name="T12" fmla="*/ 1605 w 1647"/>
                    <a:gd name="T13" fmla="*/ 556 h 1321"/>
                    <a:gd name="T14" fmla="*/ 1316 w 1647"/>
                    <a:gd name="T15" fmla="*/ 319 h 1321"/>
                    <a:gd name="T16" fmla="*/ 1289 w 1647"/>
                    <a:gd name="T17" fmla="*/ 324 h 1321"/>
                    <a:gd name="T18" fmla="*/ 1125 w 1647"/>
                    <a:gd name="T19" fmla="*/ 323 h 1321"/>
                    <a:gd name="T20" fmla="*/ 899 w 1647"/>
                    <a:gd name="T21" fmla="*/ 526 h 1321"/>
                    <a:gd name="T22" fmla="*/ 901 w 1647"/>
                    <a:gd name="T23" fmla="*/ 545 h 1321"/>
                    <a:gd name="T24" fmla="*/ 1552 w 1647"/>
                    <a:gd name="T25" fmla="*/ 655 h 1321"/>
                    <a:gd name="T26" fmla="*/ 1542 w 1647"/>
                    <a:gd name="T27" fmla="*/ 723 h 1321"/>
                    <a:gd name="T28" fmla="*/ 1543 w 1647"/>
                    <a:gd name="T29" fmla="*/ 741 h 1321"/>
                    <a:gd name="T30" fmla="*/ 901 w 1647"/>
                    <a:gd name="T31" fmla="*/ 695 h 1321"/>
                    <a:gd name="T32" fmla="*/ 889 w 1647"/>
                    <a:gd name="T33" fmla="*/ 739 h 1321"/>
                    <a:gd name="T34" fmla="*/ 859 w 1647"/>
                    <a:gd name="T35" fmla="*/ 770 h 1321"/>
                    <a:gd name="T36" fmla="*/ 815 w 1647"/>
                    <a:gd name="T37" fmla="*/ 782 h 1321"/>
                    <a:gd name="T38" fmla="*/ 640 w 1647"/>
                    <a:gd name="T39" fmla="*/ 778 h 1321"/>
                    <a:gd name="T40" fmla="*/ 603 w 1647"/>
                    <a:gd name="T41" fmla="*/ 755 h 1321"/>
                    <a:gd name="T42" fmla="*/ 324 w 1647"/>
                    <a:gd name="T43" fmla="*/ 853 h 1321"/>
                    <a:gd name="T44" fmla="*/ 936 w 1647"/>
                    <a:gd name="T45" fmla="*/ 1065 h 1321"/>
                    <a:gd name="T46" fmla="*/ 957 w 1647"/>
                    <a:gd name="T47" fmla="*/ 1025 h 1321"/>
                    <a:gd name="T48" fmla="*/ 995 w 1647"/>
                    <a:gd name="T49" fmla="*/ 1001 h 1321"/>
                    <a:gd name="T50" fmla="*/ 1171 w 1647"/>
                    <a:gd name="T51" fmla="*/ 997 h 1321"/>
                    <a:gd name="T52" fmla="*/ 1214 w 1647"/>
                    <a:gd name="T53" fmla="*/ 1009 h 1321"/>
                    <a:gd name="T54" fmla="*/ 1560 w 1647"/>
                    <a:gd name="T55" fmla="*/ 817 h 1321"/>
                    <a:gd name="T56" fmla="*/ 1589 w 1647"/>
                    <a:gd name="T57" fmla="*/ 868 h 1321"/>
                    <a:gd name="T58" fmla="*/ 1257 w 1647"/>
                    <a:gd name="T59" fmla="*/ 1109 h 1321"/>
                    <a:gd name="T60" fmla="*/ 1254 w 1647"/>
                    <a:gd name="T61" fmla="*/ 1257 h 1321"/>
                    <a:gd name="T62" fmla="*/ 1231 w 1647"/>
                    <a:gd name="T63" fmla="*/ 1296 h 1321"/>
                    <a:gd name="T64" fmla="*/ 1194 w 1647"/>
                    <a:gd name="T65" fmla="*/ 1318 h 1321"/>
                    <a:gd name="T66" fmla="*/ 1020 w 1647"/>
                    <a:gd name="T67" fmla="*/ 1321 h 1321"/>
                    <a:gd name="T68" fmla="*/ 976 w 1647"/>
                    <a:gd name="T69" fmla="*/ 1309 h 1321"/>
                    <a:gd name="T70" fmla="*/ 946 w 1647"/>
                    <a:gd name="T71" fmla="*/ 1278 h 1321"/>
                    <a:gd name="T72" fmla="*/ 934 w 1647"/>
                    <a:gd name="T73" fmla="*/ 1234 h 1321"/>
                    <a:gd name="T74" fmla="*/ 322 w 1647"/>
                    <a:gd name="T75" fmla="*/ 967 h 1321"/>
                    <a:gd name="T76" fmla="*/ 301 w 1647"/>
                    <a:gd name="T77" fmla="*/ 1008 h 1321"/>
                    <a:gd name="T78" fmla="*/ 262 w 1647"/>
                    <a:gd name="T79" fmla="*/ 1032 h 1321"/>
                    <a:gd name="T80" fmla="*/ 87 w 1647"/>
                    <a:gd name="T81" fmla="*/ 1035 h 1321"/>
                    <a:gd name="T82" fmla="*/ 44 w 1647"/>
                    <a:gd name="T83" fmla="*/ 1024 h 1321"/>
                    <a:gd name="T84" fmla="*/ 12 w 1647"/>
                    <a:gd name="T85" fmla="*/ 992 h 1321"/>
                    <a:gd name="T86" fmla="*/ 0 w 1647"/>
                    <a:gd name="T87" fmla="*/ 949 h 1321"/>
                    <a:gd name="T88" fmla="*/ 4 w 1647"/>
                    <a:gd name="T89" fmla="*/ 775 h 1321"/>
                    <a:gd name="T90" fmla="*/ 26 w 1647"/>
                    <a:gd name="T91" fmla="*/ 737 h 1321"/>
                    <a:gd name="T92" fmla="*/ 64 w 1647"/>
                    <a:gd name="T93" fmla="*/ 714 h 1321"/>
                    <a:gd name="T94" fmla="*/ 239 w 1647"/>
                    <a:gd name="T95" fmla="*/ 712 h 1321"/>
                    <a:gd name="T96" fmla="*/ 277 w 1647"/>
                    <a:gd name="T97" fmla="*/ 720 h 1321"/>
                    <a:gd name="T98" fmla="*/ 306 w 1647"/>
                    <a:gd name="T99" fmla="*/ 746 h 1321"/>
                    <a:gd name="T100" fmla="*/ 578 w 1647"/>
                    <a:gd name="T101" fmla="*/ 647 h 1321"/>
                    <a:gd name="T102" fmla="*/ 581 w 1647"/>
                    <a:gd name="T103" fmla="*/ 522 h 1321"/>
                    <a:gd name="T104" fmla="*/ 603 w 1647"/>
                    <a:gd name="T105" fmla="*/ 483 h 1321"/>
                    <a:gd name="T106" fmla="*/ 641 w 1647"/>
                    <a:gd name="T107" fmla="*/ 462 h 1321"/>
                    <a:gd name="T108" fmla="*/ 815 w 1647"/>
                    <a:gd name="T109" fmla="*/ 458 h 1321"/>
                    <a:gd name="T110" fmla="*/ 841 w 1647"/>
                    <a:gd name="T111" fmla="*/ 463 h 1321"/>
                    <a:gd name="T112" fmla="*/ 1052 w 1647"/>
                    <a:gd name="T113" fmla="*/ 246 h 1321"/>
                    <a:gd name="T114" fmla="*/ 1052 w 1647"/>
                    <a:gd name="T115" fmla="*/ 87 h 1321"/>
                    <a:gd name="T116" fmla="*/ 1064 w 1647"/>
                    <a:gd name="T117" fmla="*/ 43 h 1321"/>
                    <a:gd name="T118" fmla="*/ 1095 w 1647"/>
                    <a:gd name="T119" fmla="*/ 12 h 1321"/>
                    <a:gd name="T120" fmla="*/ 1138 w 1647"/>
                    <a:gd name="T121" fmla="*/ 0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7" h="1321">
                      <a:moveTo>
                        <a:pt x="1138" y="0"/>
                      </a:moveTo>
                      <a:lnTo>
                        <a:pt x="1289" y="0"/>
                      </a:lnTo>
                      <a:lnTo>
                        <a:pt x="1312" y="3"/>
                      </a:lnTo>
                      <a:lnTo>
                        <a:pt x="1333" y="12"/>
                      </a:lnTo>
                      <a:lnTo>
                        <a:pt x="1351" y="25"/>
                      </a:lnTo>
                      <a:lnTo>
                        <a:pt x="1364" y="43"/>
                      </a:lnTo>
                      <a:lnTo>
                        <a:pt x="1373" y="64"/>
                      </a:lnTo>
                      <a:lnTo>
                        <a:pt x="1375" y="87"/>
                      </a:lnTo>
                      <a:lnTo>
                        <a:pt x="1375" y="237"/>
                      </a:lnTo>
                      <a:lnTo>
                        <a:pt x="1375" y="246"/>
                      </a:lnTo>
                      <a:lnTo>
                        <a:pt x="1374" y="255"/>
                      </a:lnTo>
                      <a:lnTo>
                        <a:pt x="1647" y="517"/>
                      </a:lnTo>
                      <a:lnTo>
                        <a:pt x="1625" y="535"/>
                      </a:lnTo>
                      <a:lnTo>
                        <a:pt x="1605" y="556"/>
                      </a:lnTo>
                      <a:lnTo>
                        <a:pt x="1587" y="579"/>
                      </a:lnTo>
                      <a:lnTo>
                        <a:pt x="1316" y="319"/>
                      </a:lnTo>
                      <a:lnTo>
                        <a:pt x="1303" y="323"/>
                      </a:lnTo>
                      <a:lnTo>
                        <a:pt x="1289" y="324"/>
                      </a:lnTo>
                      <a:lnTo>
                        <a:pt x="1138" y="324"/>
                      </a:lnTo>
                      <a:lnTo>
                        <a:pt x="1125" y="323"/>
                      </a:lnTo>
                      <a:lnTo>
                        <a:pt x="1113" y="319"/>
                      </a:lnTo>
                      <a:lnTo>
                        <a:pt x="899" y="526"/>
                      </a:lnTo>
                      <a:lnTo>
                        <a:pt x="901" y="535"/>
                      </a:lnTo>
                      <a:lnTo>
                        <a:pt x="901" y="545"/>
                      </a:lnTo>
                      <a:lnTo>
                        <a:pt x="901" y="592"/>
                      </a:lnTo>
                      <a:lnTo>
                        <a:pt x="1552" y="655"/>
                      </a:lnTo>
                      <a:lnTo>
                        <a:pt x="1544" y="688"/>
                      </a:lnTo>
                      <a:lnTo>
                        <a:pt x="1542" y="723"/>
                      </a:lnTo>
                      <a:lnTo>
                        <a:pt x="1542" y="733"/>
                      </a:lnTo>
                      <a:lnTo>
                        <a:pt x="1543" y="741"/>
                      </a:lnTo>
                      <a:lnTo>
                        <a:pt x="901" y="679"/>
                      </a:lnTo>
                      <a:lnTo>
                        <a:pt x="901" y="695"/>
                      </a:lnTo>
                      <a:lnTo>
                        <a:pt x="899" y="718"/>
                      </a:lnTo>
                      <a:lnTo>
                        <a:pt x="889" y="739"/>
                      </a:lnTo>
                      <a:lnTo>
                        <a:pt x="876" y="757"/>
                      </a:lnTo>
                      <a:lnTo>
                        <a:pt x="859" y="770"/>
                      </a:lnTo>
                      <a:lnTo>
                        <a:pt x="838" y="778"/>
                      </a:lnTo>
                      <a:lnTo>
                        <a:pt x="815" y="782"/>
                      </a:lnTo>
                      <a:lnTo>
                        <a:pt x="664" y="782"/>
                      </a:lnTo>
                      <a:lnTo>
                        <a:pt x="640" y="778"/>
                      </a:lnTo>
                      <a:lnTo>
                        <a:pt x="619" y="769"/>
                      </a:lnTo>
                      <a:lnTo>
                        <a:pt x="603" y="755"/>
                      </a:lnTo>
                      <a:lnTo>
                        <a:pt x="588" y="736"/>
                      </a:lnTo>
                      <a:lnTo>
                        <a:pt x="324" y="853"/>
                      </a:lnTo>
                      <a:lnTo>
                        <a:pt x="324" y="878"/>
                      </a:lnTo>
                      <a:lnTo>
                        <a:pt x="936" y="1065"/>
                      </a:lnTo>
                      <a:lnTo>
                        <a:pt x="943" y="1043"/>
                      </a:lnTo>
                      <a:lnTo>
                        <a:pt x="957" y="1025"/>
                      </a:lnTo>
                      <a:lnTo>
                        <a:pt x="975" y="1011"/>
                      </a:lnTo>
                      <a:lnTo>
                        <a:pt x="995" y="1001"/>
                      </a:lnTo>
                      <a:lnTo>
                        <a:pt x="1020" y="997"/>
                      </a:lnTo>
                      <a:lnTo>
                        <a:pt x="1171" y="997"/>
                      </a:lnTo>
                      <a:lnTo>
                        <a:pt x="1194" y="1001"/>
                      </a:lnTo>
                      <a:lnTo>
                        <a:pt x="1214" y="1009"/>
                      </a:lnTo>
                      <a:lnTo>
                        <a:pt x="1232" y="1023"/>
                      </a:lnTo>
                      <a:lnTo>
                        <a:pt x="1560" y="817"/>
                      </a:lnTo>
                      <a:lnTo>
                        <a:pt x="1573" y="844"/>
                      </a:lnTo>
                      <a:lnTo>
                        <a:pt x="1589" y="868"/>
                      </a:lnTo>
                      <a:lnTo>
                        <a:pt x="1606" y="890"/>
                      </a:lnTo>
                      <a:lnTo>
                        <a:pt x="1257" y="1109"/>
                      </a:lnTo>
                      <a:lnTo>
                        <a:pt x="1257" y="1234"/>
                      </a:lnTo>
                      <a:lnTo>
                        <a:pt x="1254" y="1257"/>
                      </a:lnTo>
                      <a:lnTo>
                        <a:pt x="1246" y="1278"/>
                      </a:lnTo>
                      <a:lnTo>
                        <a:pt x="1231" y="1296"/>
                      </a:lnTo>
                      <a:lnTo>
                        <a:pt x="1214" y="1309"/>
                      </a:lnTo>
                      <a:lnTo>
                        <a:pt x="1194" y="1318"/>
                      </a:lnTo>
                      <a:lnTo>
                        <a:pt x="1171" y="1321"/>
                      </a:lnTo>
                      <a:lnTo>
                        <a:pt x="1020" y="1321"/>
                      </a:lnTo>
                      <a:lnTo>
                        <a:pt x="997" y="1318"/>
                      </a:lnTo>
                      <a:lnTo>
                        <a:pt x="976" y="1309"/>
                      </a:lnTo>
                      <a:lnTo>
                        <a:pt x="959" y="1296"/>
                      </a:lnTo>
                      <a:lnTo>
                        <a:pt x="946" y="1278"/>
                      </a:lnTo>
                      <a:lnTo>
                        <a:pt x="936" y="1257"/>
                      </a:lnTo>
                      <a:lnTo>
                        <a:pt x="934" y="1234"/>
                      </a:lnTo>
                      <a:lnTo>
                        <a:pt x="934" y="1154"/>
                      </a:lnTo>
                      <a:lnTo>
                        <a:pt x="322" y="967"/>
                      </a:lnTo>
                      <a:lnTo>
                        <a:pt x="315" y="989"/>
                      </a:lnTo>
                      <a:lnTo>
                        <a:pt x="301" y="1008"/>
                      </a:lnTo>
                      <a:lnTo>
                        <a:pt x="283" y="1023"/>
                      </a:lnTo>
                      <a:lnTo>
                        <a:pt x="262" y="1032"/>
                      </a:lnTo>
                      <a:lnTo>
                        <a:pt x="239" y="1035"/>
                      </a:lnTo>
                      <a:lnTo>
                        <a:pt x="87" y="1035"/>
                      </a:lnTo>
                      <a:lnTo>
                        <a:pt x="64" y="1032"/>
                      </a:lnTo>
                      <a:lnTo>
                        <a:pt x="44" y="1024"/>
                      </a:lnTo>
                      <a:lnTo>
                        <a:pt x="26" y="1009"/>
                      </a:lnTo>
                      <a:lnTo>
                        <a:pt x="12" y="992"/>
                      </a:lnTo>
                      <a:lnTo>
                        <a:pt x="4" y="972"/>
                      </a:lnTo>
                      <a:lnTo>
                        <a:pt x="0" y="949"/>
                      </a:lnTo>
                      <a:lnTo>
                        <a:pt x="0" y="798"/>
                      </a:lnTo>
                      <a:lnTo>
                        <a:pt x="4" y="775"/>
                      </a:lnTo>
                      <a:lnTo>
                        <a:pt x="12" y="754"/>
                      </a:lnTo>
                      <a:lnTo>
                        <a:pt x="26" y="737"/>
                      </a:lnTo>
                      <a:lnTo>
                        <a:pt x="44" y="724"/>
                      </a:lnTo>
                      <a:lnTo>
                        <a:pt x="64" y="714"/>
                      </a:lnTo>
                      <a:lnTo>
                        <a:pt x="87" y="712"/>
                      </a:lnTo>
                      <a:lnTo>
                        <a:pt x="239" y="712"/>
                      </a:lnTo>
                      <a:lnTo>
                        <a:pt x="258" y="714"/>
                      </a:lnTo>
                      <a:lnTo>
                        <a:pt x="277" y="720"/>
                      </a:lnTo>
                      <a:lnTo>
                        <a:pt x="293" y="731"/>
                      </a:lnTo>
                      <a:lnTo>
                        <a:pt x="306" y="746"/>
                      </a:lnTo>
                      <a:lnTo>
                        <a:pt x="316" y="763"/>
                      </a:lnTo>
                      <a:lnTo>
                        <a:pt x="578" y="647"/>
                      </a:lnTo>
                      <a:lnTo>
                        <a:pt x="578" y="545"/>
                      </a:lnTo>
                      <a:lnTo>
                        <a:pt x="581" y="522"/>
                      </a:lnTo>
                      <a:lnTo>
                        <a:pt x="589" y="502"/>
                      </a:lnTo>
                      <a:lnTo>
                        <a:pt x="603" y="483"/>
                      </a:lnTo>
                      <a:lnTo>
                        <a:pt x="621" y="470"/>
                      </a:lnTo>
                      <a:lnTo>
                        <a:pt x="641" y="462"/>
                      </a:lnTo>
                      <a:lnTo>
                        <a:pt x="664" y="458"/>
                      </a:lnTo>
                      <a:lnTo>
                        <a:pt x="815" y="458"/>
                      </a:lnTo>
                      <a:lnTo>
                        <a:pt x="829" y="459"/>
                      </a:lnTo>
                      <a:lnTo>
                        <a:pt x="841" y="463"/>
                      </a:lnTo>
                      <a:lnTo>
                        <a:pt x="1055" y="256"/>
                      </a:lnTo>
                      <a:lnTo>
                        <a:pt x="1052" y="246"/>
                      </a:lnTo>
                      <a:lnTo>
                        <a:pt x="1052" y="237"/>
                      </a:lnTo>
                      <a:lnTo>
                        <a:pt x="1052" y="87"/>
                      </a:lnTo>
                      <a:lnTo>
                        <a:pt x="1055" y="64"/>
                      </a:lnTo>
                      <a:lnTo>
                        <a:pt x="1064" y="43"/>
                      </a:lnTo>
                      <a:lnTo>
                        <a:pt x="1078" y="25"/>
                      </a:lnTo>
                      <a:lnTo>
                        <a:pt x="1095" y="12"/>
                      </a:lnTo>
                      <a:lnTo>
                        <a:pt x="1115" y="3"/>
                      </a:lnTo>
                      <a:lnTo>
                        <a:pt x="113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42" name="Freeform 38"/>
                <p:cNvSpPr>
                  <a:spLocks/>
                </p:cNvSpPr>
                <p:nvPr/>
              </p:nvSpPr>
              <p:spPr bwMode="auto">
                <a:xfrm>
                  <a:off x="823" y="2923"/>
                  <a:ext cx="67" cy="67"/>
                </a:xfrm>
                <a:custGeom>
                  <a:avLst/>
                  <a:gdLst>
                    <a:gd name="T0" fmla="*/ 166 w 333"/>
                    <a:gd name="T1" fmla="*/ 0 h 335"/>
                    <a:gd name="T2" fmla="*/ 200 w 333"/>
                    <a:gd name="T3" fmla="*/ 3 h 335"/>
                    <a:gd name="T4" fmla="*/ 232 w 333"/>
                    <a:gd name="T5" fmla="*/ 13 h 335"/>
                    <a:gd name="T6" fmla="*/ 260 w 333"/>
                    <a:gd name="T7" fmla="*/ 29 h 335"/>
                    <a:gd name="T8" fmla="*/ 285 w 333"/>
                    <a:gd name="T9" fmla="*/ 49 h 335"/>
                    <a:gd name="T10" fmla="*/ 306 w 333"/>
                    <a:gd name="T11" fmla="*/ 74 h 335"/>
                    <a:gd name="T12" fmla="*/ 320 w 333"/>
                    <a:gd name="T13" fmla="*/ 103 h 335"/>
                    <a:gd name="T14" fmla="*/ 330 w 333"/>
                    <a:gd name="T15" fmla="*/ 134 h 335"/>
                    <a:gd name="T16" fmla="*/ 333 w 333"/>
                    <a:gd name="T17" fmla="*/ 168 h 335"/>
                    <a:gd name="T18" fmla="*/ 330 w 333"/>
                    <a:gd name="T19" fmla="*/ 202 h 335"/>
                    <a:gd name="T20" fmla="*/ 320 w 333"/>
                    <a:gd name="T21" fmla="*/ 233 h 335"/>
                    <a:gd name="T22" fmla="*/ 306 w 333"/>
                    <a:gd name="T23" fmla="*/ 261 h 335"/>
                    <a:gd name="T24" fmla="*/ 285 w 333"/>
                    <a:gd name="T25" fmla="*/ 285 h 335"/>
                    <a:gd name="T26" fmla="*/ 260 w 333"/>
                    <a:gd name="T27" fmla="*/ 306 h 335"/>
                    <a:gd name="T28" fmla="*/ 232 w 333"/>
                    <a:gd name="T29" fmla="*/ 321 h 335"/>
                    <a:gd name="T30" fmla="*/ 200 w 333"/>
                    <a:gd name="T31" fmla="*/ 331 h 335"/>
                    <a:gd name="T32" fmla="*/ 166 w 333"/>
                    <a:gd name="T33" fmla="*/ 335 h 335"/>
                    <a:gd name="T34" fmla="*/ 133 w 333"/>
                    <a:gd name="T35" fmla="*/ 331 h 335"/>
                    <a:gd name="T36" fmla="*/ 101 w 333"/>
                    <a:gd name="T37" fmla="*/ 321 h 335"/>
                    <a:gd name="T38" fmla="*/ 73 w 333"/>
                    <a:gd name="T39" fmla="*/ 306 h 335"/>
                    <a:gd name="T40" fmla="*/ 48 w 333"/>
                    <a:gd name="T41" fmla="*/ 285 h 335"/>
                    <a:gd name="T42" fmla="*/ 27 w 333"/>
                    <a:gd name="T43" fmla="*/ 261 h 335"/>
                    <a:gd name="T44" fmla="*/ 13 w 333"/>
                    <a:gd name="T45" fmla="*/ 233 h 335"/>
                    <a:gd name="T46" fmla="*/ 3 w 333"/>
                    <a:gd name="T47" fmla="*/ 202 h 335"/>
                    <a:gd name="T48" fmla="*/ 0 w 333"/>
                    <a:gd name="T49" fmla="*/ 168 h 335"/>
                    <a:gd name="T50" fmla="*/ 3 w 333"/>
                    <a:gd name="T51" fmla="*/ 134 h 335"/>
                    <a:gd name="T52" fmla="*/ 13 w 333"/>
                    <a:gd name="T53" fmla="*/ 103 h 335"/>
                    <a:gd name="T54" fmla="*/ 27 w 333"/>
                    <a:gd name="T55" fmla="*/ 74 h 335"/>
                    <a:gd name="T56" fmla="*/ 48 w 333"/>
                    <a:gd name="T57" fmla="*/ 49 h 335"/>
                    <a:gd name="T58" fmla="*/ 73 w 333"/>
                    <a:gd name="T59" fmla="*/ 29 h 335"/>
                    <a:gd name="T60" fmla="*/ 101 w 333"/>
                    <a:gd name="T61" fmla="*/ 13 h 335"/>
                    <a:gd name="T62" fmla="*/ 133 w 333"/>
                    <a:gd name="T63" fmla="*/ 3 h 335"/>
                    <a:gd name="T64" fmla="*/ 166 w 333"/>
                    <a:gd name="T65"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3" h="335">
                      <a:moveTo>
                        <a:pt x="166" y="0"/>
                      </a:moveTo>
                      <a:lnTo>
                        <a:pt x="200" y="3"/>
                      </a:lnTo>
                      <a:lnTo>
                        <a:pt x="232" y="13"/>
                      </a:lnTo>
                      <a:lnTo>
                        <a:pt x="260" y="29"/>
                      </a:lnTo>
                      <a:lnTo>
                        <a:pt x="285" y="49"/>
                      </a:lnTo>
                      <a:lnTo>
                        <a:pt x="306" y="74"/>
                      </a:lnTo>
                      <a:lnTo>
                        <a:pt x="320" y="103"/>
                      </a:lnTo>
                      <a:lnTo>
                        <a:pt x="330" y="134"/>
                      </a:lnTo>
                      <a:lnTo>
                        <a:pt x="333" y="168"/>
                      </a:lnTo>
                      <a:lnTo>
                        <a:pt x="330" y="202"/>
                      </a:lnTo>
                      <a:lnTo>
                        <a:pt x="320" y="233"/>
                      </a:lnTo>
                      <a:lnTo>
                        <a:pt x="306" y="261"/>
                      </a:lnTo>
                      <a:lnTo>
                        <a:pt x="285" y="285"/>
                      </a:lnTo>
                      <a:lnTo>
                        <a:pt x="260" y="306"/>
                      </a:lnTo>
                      <a:lnTo>
                        <a:pt x="232" y="321"/>
                      </a:lnTo>
                      <a:lnTo>
                        <a:pt x="200" y="331"/>
                      </a:lnTo>
                      <a:lnTo>
                        <a:pt x="166" y="335"/>
                      </a:lnTo>
                      <a:lnTo>
                        <a:pt x="133" y="331"/>
                      </a:lnTo>
                      <a:lnTo>
                        <a:pt x="101" y="321"/>
                      </a:lnTo>
                      <a:lnTo>
                        <a:pt x="73" y="306"/>
                      </a:lnTo>
                      <a:lnTo>
                        <a:pt x="48" y="285"/>
                      </a:lnTo>
                      <a:lnTo>
                        <a:pt x="27" y="261"/>
                      </a:lnTo>
                      <a:lnTo>
                        <a:pt x="13" y="233"/>
                      </a:lnTo>
                      <a:lnTo>
                        <a:pt x="3" y="202"/>
                      </a:lnTo>
                      <a:lnTo>
                        <a:pt x="0" y="168"/>
                      </a:lnTo>
                      <a:lnTo>
                        <a:pt x="3" y="134"/>
                      </a:lnTo>
                      <a:lnTo>
                        <a:pt x="13" y="103"/>
                      </a:lnTo>
                      <a:lnTo>
                        <a:pt x="27" y="74"/>
                      </a:lnTo>
                      <a:lnTo>
                        <a:pt x="48" y="49"/>
                      </a:lnTo>
                      <a:lnTo>
                        <a:pt x="73" y="29"/>
                      </a:lnTo>
                      <a:lnTo>
                        <a:pt x="101" y="13"/>
                      </a:lnTo>
                      <a:lnTo>
                        <a:pt x="133" y="3"/>
                      </a:lnTo>
                      <a:lnTo>
                        <a:pt x="166"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grpSp>
          <p:sp>
            <p:nvSpPr>
              <p:cNvPr id="30" name="TextBox 29"/>
              <p:cNvSpPr txBox="1"/>
              <p:nvPr/>
            </p:nvSpPr>
            <p:spPr>
              <a:xfrm>
                <a:off x="2439818" y="5779736"/>
                <a:ext cx="1332667" cy="507452"/>
              </a:xfrm>
              <a:prstGeom prst="rect">
                <a:avLst/>
              </a:prstGeom>
              <a:noFill/>
              <a:effectLst/>
            </p:spPr>
            <p:txBody>
              <a:bodyPr wrap="square" lIns="0" tIns="0" rIns="0" bIns="0" rtlCol="0" anchor="t">
                <a:no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venir LT Std 35 Light" panose="020B0402020203020204" pitchFamily="34" charset="0"/>
                  </a:rPr>
                  <a:t>Online Content </a:t>
                </a:r>
                <a:endParaRPr kumimoji="0" lang="en-US" sz="1400" b="1" i="0" u="none" strike="noStrike" kern="0" cap="none" spc="0" normalizeH="0" baseline="0" noProof="0" dirty="0" smtClean="0">
                  <a:ln>
                    <a:noFill/>
                  </a:ln>
                  <a:solidFill>
                    <a:srgbClr val="FFFFFF"/>
                  </a:solidFill>
                  <a:effectLst/>
                  <a:uLnTx/>
                  <a:uFillTx/>
                  <a:latin typeface="Avenir LT Std 35 Light" panose="020B0402020203020204" pitchFamily="34" charset="0"/>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Avenir LT Std 35 Light" panose="020B0402020203020204" pitchFamily="34" charset="0"/>
                  </a:rPr>
                  <a:t>and </a:t>
                </a:r>
                <a:r>
                  <a:rPr kumimoji="0" lang="en-US" sz="1400" b="1" i="0" u="none" strike="noStrike" kern="0" cap="none" spc="0" normalizeH="0" baseline="0" noProof="0" dirty="0">
                    <a:ln>
                      <a:noFill/>
                    </a:ln>
                    <a:solidFill>
                      <a:srgbClr val="FFFFFF"/>
                    </a:solidFill>
                    <a:effectLst/>
                    <a:uLnTx/>
                    <a:uFillTx/>
                    <a:latin typeface="Avenir LT Std 35 Light" panose="020B0402020203020204" pitchFamily="34" charset="0"/>
                  </a:rPr>
                  <a:t>Services</a:t>
                </a:r>
              </a:p>
            </p:txBody>
          </p:sp>
        </p:grpSp>
        <p:grpSp>
          <p:nvGrpSpPr>
            <p:cNvPr id="43" name="Group 42"/>
            <p:cNvGrpSpPr/>
            <p:nvPr/>
          </p:nvGrpSpPr>
          <p:grpSpPr>
            <a:xfrm>
              <a:off x="3177278" y="1571932"/>
              <a:ext cx="993541" cy="899774"/>
              <a:chOff x="4487015" y="1673626"/>
              <a:chExt cx="993541" cy="899774"/>
            </a:xfrm>
          </p:grpSpPr>
          <p:sp>
            <p:nvSpPr>
              <p:cNvPr id="44" name="TextBox 43"/>
              <p:cNvSpPr txBox="1"/>
              <p:nvPr/>
            </p:nvSpPr>
            <p:spPr>
              <a:xfrm>
                <a:off x="4487015" y="1673626"/>
                <a:ext cx="993541" cy="294739"/>
              </a:xfrm>
              <a:prstGeom prst="rect">
                <a:avLst/>
              </a:prstGeom>
              <a:noFill/>
              <a:effectLst/>
            </p:spPr>
            <p:txBody>
              <a:bodyPr wrap="square" lIns="0" tIns="0" rIns="0" bIns="0" rtlCol="0" anchor="t">
                <a:no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Avenir LT Std 35 Light" panose="020B0402020203020204" pitchFamily="34" charset="0"/>
                    <a:ea typeface="ＭＳ Ｐゴシック"/>
                    <a:cs typeface="ＭＳ Ｐゴシック"/>
                  </a:rPr>
                  <a:t>Desktop</a:t>
                </a:r>
              </a:p>
            </p:txBody>
          </p:sp>
          <p:grpSp>
            <p:nvGrpSpPr>
              <p:cNvPr id="45" name="Group 44"/>
              <p:cNvGrpSpPr>
                <a:grpSpLocks noChangeAspect="1"/>
              </p:cNvGrpSpPr>
              <p:nvPr/>
            </p:nvGrpSpPr>
            <p:grpSpPr>
              <a:xfrm>
                <a:off x="4654325" y="2037398"/>
                <a:ext cx="652620" cy="536002"/>
                <a:chOff x="2971050" y="2497678"/>
                <a:chExt cx="679160" cy="557798"/>
              </a:xfrm>
            </p:grpSpPr>
            <p:sp useBgFill="1">
              <p:nvSpPr>
                <p:cNvPr id="46" name="Freeform 27"/>
                <p:cNvSpPr>
                  <a:spLocks/>
                </p:cNvSpPr>
                <p:nvPr/>
              </p:nvSpPr>
              <p:spPr bwMode="auto">
                <a:xfrm>
                  <a:off x="2971050" y="2497678"/>
                  <a:ext cx="679160" cy="557798"/>
                </a:xfrm>
                <a:custGeom>
                  <a:avLst/>
                  <a:gdLst>
                    <a:gd name="T0" fmla="*/ 2668 w 2906"/>
                    <a:gd name="T1" fmla="*/ 0 h 2394"/>
                    <a:gd name="T2" fmla="*/ 2752 w 2906"/>
                    <a:gd name="T3" fmla="*/ 13 h 2394"/>
                    <a:gd name="T4" fmla="*/ 2822 w 2906"/>
                    <a:gd name="T5" fmla="*/ 52 h 2394"/>
                    <a:gd name="T6" fmla="*/ 2874 w 2906"/>
                    <a:gd name="T7" fmla="*/ 110 h 2394"/>
                    <a:gd name="T8" fmla="*/ 2903 w 2906"/>
                    <a:gd name="T9" fmla="*/ 183 h 2394"/>
                    <a:gd name="T10" fmla="*/ 2906 w 2906"/>
                    <a:gd name="T11" fmla="*/ 1659 h 2394"/>
                    <a:gd name="T12" fmla="*/ 2892 w 2906"/>
                    <a:gd name="T13" fmla="*/ 1736 h 2394"/>
                    <a:gd name="T14" fmla="*/ 2851 w 2906"/>
                    <a:gd name="T15" fmla="*/ 1802 h 2394"/>
                    <a:gd name="T16" fmla="*/ 2788 w 2906"/>
                    <a:gd name="T17" fmla="*/ 1851 h 2394"/>
                    <a:gd name="T18" fmla="*/ 2710 w 2906"/>
                    <a:gd name="T19" fmla="*/ 1878 h 2394"/>
                    <a:gd name="T20" fmla="*/ 2006 w 2906"/>
                    <a:gd name="T21" fmla="*/ 1881 h 2394"/>
                    <a:gd name="T22" fmla="*/ 2009 w 2906"/>
                    <a:gd name="T23" fmla="*/ 1972 h 2394"/>
                    <a:gd name="T24" fmla="*/ 2074 w 2906"/>
                    <a:gd name="T25" fmla="*/ 1976 h 2394"/>
                    <a:gd name="T26" fmla="*/ 2137 w 2906"/>
                    <a:gd name="T27" fmla="*/ 2001 h 2394"/>
                    <a:gd name="T28" fmla="*/ 2187 w 2906"/>
                    <a:gd name="T29" fmla="*/ 2047 h 2394"/>
                    <a:gd name="T30" fmla="*/ 2221 w 2906"/>
                    <a:gd name="T31" fmla="*/ 2107 h 2394"/>
                    <a:gd name="T32" fmla="*/ 2232 w 2906"/>
                    <a:gd name="T33" fmla="*/ 2180 h 2394"/>
                    <a:gd name="T34" fmla="*/ 2229 w 2906"/>
                    <a:gd name="T35" fmla="*/ 2251 h 2394"/>
                    <a:gd name="T36" fmla="*/ 2206 w 2906"/>
                    <a:gd name="T37" fmla="*/ 2300 h 2394"/>
                    <a:gd name="T38" fmla="*/ 2165 w 2906"/>
                    <a:gd name="T39" fmla="*/ 2332 h 2394"/>
                    <a:gd name="T40" fmla="*/ 2112 w 2906"/>
                    <a:gd name="T41" fmla="*/ 2344 h 2394"/>
                    <a:gd name="T42" fmla="*/ 1153 w 2906"/>
                    <a:gd name="T43" fmla="*/ 2341 h 2394"/>
                    <a:gd name="T44" fmla="*/ 1104 w 2906"/>
                    <a:gd name="T45" fmla="*/ 2314 h 2394"/>
                    <a:gd name="T46" fmla="*/ 1067 w 2906"/>
                    <a:gd name="T47" fmla="*/ 2321 h 2394"/>
                    <a:gd name="T48" fmla="*/ 1019 w 2906"/>
                    <a:gd name="T49" fmla="*/ 2366 h 2394"/>
                    <a:gd name="T50" fmla="*/ 957 w 2906"/>
                    <a:gd name="T51" fmla="*/ 2390 h 2394"/>
                    <a:gd name="T52" fmla="*/ 183 w 2906"/>
                    <a:gd name="T53" fmla="*/ 2394 h 2394"/>
                    <a:gd name="T54" fmla="*/ 112 w 2906"/>
                    <a:gd name="T55" fmla="*/ 2379 h 2394"/>
                    <a:gd name="T56" fmla="*/ 53 w 2906"/>
                    <a:gd name="T57" fmla="*/ 2341 h 2394"/>
                    <a:gd name="T58" fmla="*/ 14 w 2906"/>
                    <a:gd name="T59" fmla="*/ 2282 h 2394"/>
                    <a:gd name="T60" fmla="*/ 0 w 2906"/>
                    <a:gd name="T61" fmla="*/ 2210 h 2394"/>
                    <a:gd name="T62" fmla="*/ 3 w 2906"/>
                    <a:gd name="T63" fmla="*/ 832 h 2394"/>
                    <a:gd name="T64" fmla="*/ 31 w 2906"/>
                    <a:gd name="T65" fmla="*/ 767 h 2394"/>
                    <a:gd name="T66" fmla="*/ 81 w 2906"/>
                    <a:gd name="T67" fmla="*/ 717 h 2394"/>
                    <a:gd name="T68" fmla="*/ 146 w 2906"/>
                    <a:gd name="T69" fmla="*/ 689 h 2394"/>
                    <a:gd name="T70" fmla="*/ 389 w 2906"/>
                    <a:gd name="T71" fmla="*/ 686 h 2394"/>
                    <a:gd name="T72" fmla="*/ 388 w 2906"/>
                    <a:gd name="T73" fmla="*/ 222 h 2394"/>
                    <a:gd name="T74" fmla="*/ 404 w 2906"/>
                    <a:gd name="T75" fmla="*/ 145 h 2394"/>
                    <a:gd name="T76" fmla="*/ 445 w 2906"/>
                    <a:gd name="T77" fmla="*/ 79 h 2394"/>
                    <a:gd name="T78" fmla="*/ 506 w 2906"/>
                    <a:gd name="T79" fmla="*/ 30 h 2394"/>
                    <a:gd name="T80" fmla="*/ 584 w 2906"/>
                    <a:gd name="T81" fmla="*/ 4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06" h="2394">
                      <a:moveTo>
                        <a:pt x="627" y="0"/>
                      </a:moveTo>
                      <a:lnTo>
                        <a:pt x="2668" y="0"/>
                      </a:lnTo>
                      <a:lnTo>
                        <a:pt x="2710" y="4"/>
                      </a:lnTo>
                      <a:lnTo>
                        <a:pt x="2752" y="13"/>
                      </a:lnTo>
                      <a:lnTo>
                        <a:pt x="2788" y="30"/>
                      </a:lnTo>
                      <a:lnTo>
                        <a:pt x="2822" y="52"/>
                      </a:lnTo>
                      <a:lnTo>
                        <a:pt x="2851" y="79"/>
                      </a:lnTo>
                      <a:lnTo>
                        <a:pt x="2874" y="110"/>
                      </a:lnTo>
                      <a:lnTo>
                        <a:pt x="2892" y="145"/>
                      </a:lnTo>
                      <a:lnTo>
                        <a:pt x="2903" y="183"/>
                      </a:lnTo>
                      <a:lnTo>
                        <a:pt x="2906" y="222"/>
                      </a:lnTo>
                      <a:lnTo>
                        <a:pt x="2906" y="1659"/>
                      </a:lnTo>
                      <a:lnTo>
                        <a:pt x="2903" y="1699"/>
                      </a:lnTo>
                      <a:lnTo>
                        <a:pt x="2892" y="1736"/>
                      </a:lnTo>
                      <a:lnTo>
                        <a:pt x="2874" y="1771"/>
                      </a:lnTo>
                      <a:lnTo>
                        <a:pt x="2851" y="1802"/>
                      </a:lnTo>
                      <a:lnTo>
                        <a:pt x="2822" y="1828"/>
                      </a:lnTo>
                      <a:lnTo>
                        <a:pt x="2788" y="1851"/>
                      </a:lnTo>
                      <a:lnTo>
                        <a:pt x="2752" y="1867"/>
                      </a:lnTo>
                      <a:lnTo>
                        <a:pt x="2710" y="1878"/>
                      </a:lnTo>
                      <a:lnTo>
                        <a:pt x="2668" y="1881"/>
                      </a:lnTo>
                      <a:lnTo>
                        <a:pt x="2006" y="1881"/>
                      </a:lnTo>
                      <a:lnTo>
                        <a:pt x="2009" y="1909"/>
                      </a:lnTo>
                      <a:lnTo>
                        <a:pt x="2009" y="1972"/>
                      </a:lnTo>
                      <a:lnTo>
                        <a:pt x="2041" y="1972"/>
                      </a:lnTo>
                      <a:lnTo>
                        <a:pt x="2074" y="1976"/>
                      </a:lnTo>
                      <a:lnTo>
                        <a:pt x="2107" y="1985"/>
                      </a:lnTo>
                      <a:lnTo>
                        <a:pt x="2137" y="2001"/>
                      </a:lnTo>
                      <a:lnTo>
                        <a:pt x="2164" y="2022"/>
                      </a:lnTo>
                      <a:lnTo>
                        <a:pt x="2187" y="2047"/>
                      </a:lnTo>
                      <a:lnTo>
                        <a:pt x="2206" y="2076"/>
                      </a:lnTo>
                      <a:lnTo>
                        <a:pt x="2221" y="2107"/>
                      </a:lnTo>
                      <a:lnTo>
                        <a:pt x="2229" y="2143"/>
                      </a:lnTo>
                      <a:lnTo>
                        <a:pt x="2232" y="2180"/>
                      </a:lnTo>
                      <a:lnTo>
                        <a:pt x="2232" y="2225"/>
                      </a:lnTo>
                      <a:lnTo>
                        <a:pt x="2229" y="2251"/>
                      </a:lnTo>
                      <a:lnTo>
                        <a:pt x="2220" y="2277"/>
                      </a:lnTo>
                      <a:lnTo>
                        <a:pt x="2206" y="2300"/>
                      </a:lnTo>
                      <a:lnTo>
                        <a:pt x="2187" y="2318"/>
                      </a:lnTo>
                      <a:lnTo>
                        <a:pt x="2165" y="2332"/>
                      </a:lnTo>
                      <a:lnTo>
                        <a:pt x="2140" y="2341"/>
                      </a:lnTo>
                      <a:lnTo>
                        <a:pt x="2112" y="2344"/>
                      </a:lnTo>
                      <a:lnTo>
                        <a:pt x="1182" y="2344"/>
                      </a:lnTo>
                      <a:lnTo>
                        <a:pt x="1153" y="2341"/>
                      </a:lnTo>
                      <a:lnTo>
                        <a:pt x="1127" y="2330"/>
                      </a:lnTo>
                      <a:lnTo>
                        <a:pt x="1104" y="2314"/>
                      </a:lnTo>
                      <a:lnTo>
                        <a:pt x="1085" y="2294"/>
                      </a:lnTo>
                      <a:lnTo>
                        <a:pt x="1067" y="2321"/>
                      </a:lnTo>
                      <a:lnTo>
                        <a:pt x="1046" y="2347"/>
                      </a:lnTo>
                      <a:lnTo>
                        <a:pt x="1019" y="2366"/>
                      </a:lnTo>
                      <a:lnTo>
                        <a:pt x="990" y="2382"/>
                      </a:lnTo>
                      <a:lnTo>
                        <a:pt x="957" y="2390"/>
                      </a:lnTo>
                      <a:lnTo>
                        <a:pt x="922" y="2394"/>
                      </a:lnTo>
                      <a:lnTo>
                        <a:pt x="183" y="2394"/>
                      </a:lnTo>
                      <a:lnTo>
                        <a:pt x="146" y="2390"/>
                      </a:lnTo>
                      <a:lnTo>
                        <a:pt x="112" y="2379"/>
                      </a:lnTo>
                      <a:lnTo>
                        <a:pt x="81" y="2363"/>
                      </a:lnTo>
                      <a:lnTo>
                        <a:pt x="53" y="2341"/>
                      </a:lnTo>
                      <a:lnTo>
                        <a:pt x="31" y="2313"/>
                      </a:lnTo>
                      <a:lnTo>
                        <a:pt x="14" y="2282"/>
                      </a:lnTo>
                      <a:lnTo>
                        <a:pt x="3" y="2248"/>
                      </a:lnTo>
                      <a:lnTo>
                        <a:pt x="0" y="2210"/>
                      </a:lnTo>
                      <a:lnTo>
                        <a:pt x="0" y="869"/>
                      </a:lnTo>
                      <a:lnTo>
                        <a:pt x="3" y="832"/>
                      </a:lnTo>
                      <a:lnTo>
                        <a:pt x="14" y="798"/>
                      </a:lnTo>
                      <a:lnTo>
                        <a:pt x="31" y="767"/>
                      </a:lnTo>
                      <a:lnTo>
                        <a:pt x="53" y="739"/>
                      </a:lnTo>
                      <a:lnTo>
                        <a:pt x="81" y="717"/>
                      </a:lnTo>
                      <a:lnTo>
                        <a:pt x="112" y="700"/>
                      </a:lnTo>
                      <a:lnTo>
                        <a:pt x="146" y="689"/>
                      </a:lnTo>
                      <a:lnTo>
                        <a:pt x="183" y="686"/>
                      </a:lnTo>
                      <a:lnTo>
                        <a:pt x="389" y="686"/>
                      </a:lnTo>
                      <a:lnTo>
                        <a:pt x="388" y="682"/>
                      </a:lnTo>
                      <a:lnTo>
                        <a:pt x="388" y="222"/>
                      </a:lnTo>
                      <a:lnTo>
                        <a:pt x="393" y="183"/>
                      </a:lnTo>
                      <a:lnTo>
                        <a:pt x="404" y="145"/>
                      </a:lnTo>
                      <a:lnTo>
                        <a:pt x="420" y="110"/>
                      </a:lnTo>
                      <a:lnTo>
                        <a:pt x="445" y="79"/>
                      </a:lnTo>
                      <a:lnTo>
                        <a:pt x="474" y="52"/>
                      </a:lnTo>
                      <a:lnTo>
                        <a:pt x="506" y="30"/>
                      </a:lnTo>
                      <a:lnTo>
                        <a:pt x="544" y="13"/>
                      </a:lnTo>
                      <a:lnTo>
                        <a:pt x="584" y="4"/>
                      </a:lnTo>
                      <a:lnTo>
                        <a:pt x="627"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47" name="Freeform 28"/>
                <p:cNvSpPr>
                  <a:spLocks noEditPoints="1"/>
                </p:cNvSpPr>
                <p:nvPr/>
              </p:nvSpPr>
              <p:spPr bwMode="auto">
                <a:xfrm>
                  <a:off x="2999057" y="2685556"/>
                  <a:ext cx="203048" cy="341914"/>
                </a:xfrm>
                <a:custGeom>
                  <a:avLst/>
                  <a:gdLst>
                    <a:gd name="T0" fmla="*/ 542 w 867"/>
                    <a:gd name="T1" fmla="*/ 1114 h 1469"/>
                    <a:gd name="T2" fmla="*/ 501 w 867"/>
                    <a:gd name="T3" fmla="*/ 1133 h 1469"/>
                    <a:gd name="T4" fmla="*/ 472 w 867"/>
                    <a:gd name="T5" fmla="*/ 1169 h 1469"/>
                    <a:gd name="T6" fmla="*/ 461 w 867"/>
                    <a:gd name="T7" fmla="*/ 1215 h 1469"/>
                    <a:gd name="T8" fmla="*/ 472 w 867"/>
                    <a:gd name="T9" fmla="*/ 1263 h 1469"/>
                    <a:gd name="T10" fmla="*/ 501 w 867"/>
                    <a:gd name="T11" fmla="*/ 1299 h 1469"/>
                    <a:gd name="T12" fmla="*/ 542 w 867"/>
                    <a:gd name="T13" fmla="*/ 1318 h 1469"/>
                    <a:gd name="T14" fmla="*/ 590 w 867"/>
                    <a:gd name="T15" fmla="*/ 1318 h 1469"/>
                    <a:gd name="T16" fmla="*/ 633 w 867"/>
                    <a:gd name="T17" fmla="*/ 1299 h 1469"/>
                    <a:gd name="T18" fmla="*/ 662 w 867"/>
                    <a:gd name="T19" fmla="*/ 1263 h 1469"/>
                    <a:gd name="T20" fmla="*/ 673 w 867"/>
                    <a:gd name="T21" fmla="*/ 1215 h 1469"/>
                    <a:gd name="T22" fmla="*/ 662 w 867"/>
                    <a:gd name="T23" fmla="*/ 1169 h 1469"/>
                    <a:gd name="T24" fmla="*/ 633 w 867"/>
                    <a:gd name="T25" fmla="*/ 1133 h 1469"/>
                    <a:gd name="T26" fmla="*/ 590 w 867"/>
                    <a:gd name="T27" fmla="*/ 1114 h 1469"/>
                    <a:gd name="T28" fmla="*/ 185 w 867"/>
                    <a:gd name="T29" fmla="*/ 783 h 1469"/>
                    <a:gd name="T30" fmla="*/ 685 w 867"/>
                    <a:gd name="T31" fmla="*/ 931 h 1469"/>
                    <a:gd name="T32" fmla="*/ 185 w 867"/>
                    <a:gd name="T33" fmla="*/ 783 h 1469"/>
                    <a:gd name="T34" fmla="*/ 185 w 867"/>
                    <a:gd name="T35" fmla="*/ 651 h 1469"/>
                    <a:gd name="T36" fmla="*/ 685 w 867"/>
                    <a:gd name="T37" fmla="*/ 501 h 1469"/>
                    <a:gd name="T38" fmla="*/ 185 w 867"/>
                    <a:gd name="T39" fmla="*/ 220 h 1469"/>
                    <a:gd name="T40" fmla="*/ 685 w 867"/>
                    <a:gd name="T41" fmla="*/ 369 h 1469"/>
                    <a:gd name="T42" fmla="*/ 185 w 867"/>
                    <a:gd name="T43" fmla="*/ 220 h 1469"/>
                    <a:gd name="T44" fmla="*/ 803 w 867"/>
                    <a:gd name="T45" fmla="*/ 0 h 1469"/>
                    <a:gd name="T46" fmla="*/ 841 w 867"/>
                    <a:gd name="T47" fmla="*/ 12 h 1469"/>
                    <a:gd name="T48" fmla="*/ 864 w 867"/>
                    <a:gd name="T49" fmla="*/ 44 h 1469"/>
                    <a:gd name="T50" fmla="*/ 867 w 867"/>
                    <a:gd name="T51" fmla="*/ 1405 h 1469"/>
                    <a:gd name="T52" fmla="*/ 855 w 867"/>
                    <a:gd name="T53" fmla="*/ 1444 h 1469"/>
                    <a:gd name="T54" fmla="*/ 824 w 867"/>
                    <a:gd name="T55" fmla="*/ 1466 h 1469"/>
                    <a:gd name="T56" fmla="*/ 64 w 867"/>
                    <a:gd name="T57" fmla="*/ 1469 h 1469"/>
                    <a:gd name="T58" fmla="*/ 26 w 867"/>
                    <a:gd name="T59" fmla="*/ 1457 h 1469"/>
                    <a:gd name="T60" fmla="*/ 3 w 867"/>
                    <a:gd name="T61" fmla="*/ 1426 h 1469"/>
                    <a:gd name="T62" fmla="*/ 0 w 867"/>
                    <a:gd name="T63" fmla="*/ 64 h 1469"/>
                    <a:gd name="T64" fmla="*/ 12 w 867"/>
                    <a:gd name="T65" fmla="*/ 26 h 1469"/>
                    <a:gd name="T66" fmla="*/ 44 w 867"/>
                    <a:gd name="T67" fmla="*/ 3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7" h="1469">
                      <a:moveTo>
                        <a:pt x="566" y="1110"/>
                      </a:moveTo>
                      <a:lnTo>
                        <a:pt x="542" y="1114"/>
                      </a:lnTo>
                      <a:lnTo>
                        <a:pt x="520" y="1121"/>
                      </a:lnTo>
                      <a:lnTo>
                        <a:pt x="501" y="1133"/>
                      </a:lnTo>
                      <a:lnTo>
                        <a:pt x="484" y="1150"/>
                      </a:lnTo>
                      <a:lnTo>
                        <a:pt x="472" y="1169"/>
                      </a:lnTo>
                      <a:lnTo>
                        <a:pt x="463" y="1191"/>
                      </a:lnTo>
                      <a:lnTo>
                        <a:pt x="461" y="1215"/>
                      </a:lnTo>
                      <a:lnTo>
                        <a:pt x="463" y="1240"/>
                      </a:lnTo>
                      <a:lnTo>
                        <a:pt x="472" y="1263"/>
                      </a:lnTo>
                      <a:lnTo>
                        <a:pt x="484" y="1282"/>
                      </a:lnTo>
                      <a:lnTo>
                        <a:pt x="501" y="1299"/>
                      </a:lnTo>
                      <a:lnTo>
                        <a:pt x="520" y="1311"/>
                      </a:lnTo>
                      <a:lnTo>
                        <a:pt x="542" y="1318"/>
                      </a:lnTo>
                      <a:lnTo>
                        <a:pt x="566" y="1322"/>
                      </a:lnTo>
                      <a:lnTo>
                        <a:pt x="590" y="1318"/>
                      </a:lnTo>
                      <a:lnTo>
                        <a:pt x="613" y="1311"/>
                      </a:lnTo>
                      <a:lnTo>
                        <a:pt x="633" y="1299"/>
                      </a:lnTo>
                      <a:lnTo>
                        <a:pt x="648" y="1282"/>
                      </a:lnTo>
                      <a:lnTo>
                        <a:pt x="662" y="1263"/>
                      </a:lnTo>
                      <a:lnTo>
                        <a:pt x="669" y="1240"/>
                      </a:lnTo>
                      <a:lnTo>
                        <a:pt x="673" y="1215"/>
                      </a:lnTo>
                      <a:lnTo>
                        <a:pt x="669" y="1191"/>
                      </a:lnTo>
                      <a:lnTo>
                        <a:pt x="662" y="1169"/>
                      </a:lnTo>
                      <a:lnTo>
                        <a:pt x="648" y="1150"/>
                      </a:lnTo>
                      <a:lnTo>
                        <a:pt x="633" y="1133"/>
                      </a:lnTo>
                      <a:lnTo>
                        <a:pt x="613" y="1121"/>
                      </a:lnTo>
                      <a:lnTo>
                        <a:pt x="590" y="1114"/>
                      </a:lnTo>
                      <a:lnTo>
                        <a:pt x="566" y="1110"/>
                      </a:lnTo>
                      <a:close/>
                      <a:moveTo>
                        <a:pt x="185" y="783"/>
                      </a:moveTo>
                      <a:lnTo>
                        <a:pt x="185" y="931"/>
                      </a:lnTo>
                      <a:lnTo>
                        <a:pt x="685" y="931"/>
                      </a:lnTo>
                      <a:lnTo>
                        <a:pt x="685" y="783"/>
                      </a:lnTo>
                      <a:lnTo>
                        <a:pt x="185" y="783"/>
                      </a:lnTo>
                      <a:close/>
                      <a:moveTo>
                        <a:pt x="185" y="501"/>
                      </a:moveTo>
                      <a:lnTo>
                        <a:pt x="185" y="651"/>
                      </a:lnTo>
                      <a:lnTo>
                        <a:pt x="685" y="651"/>
                      </a:lnTo>
                      <a:lnTo>
                        <a:pt x="685" y="501"/>
                      </a:lnTo>
                      <a:lnTo>
                        <a:pt x="185" y="501"/>
                      </a:lnTo>
                      <a:close/>
                      <a:moveTo>
                        <a:pt x="185" y="220"/>
                      </a:moveTo>
                      <a:lnTo>
                        <a:pt x="185" y="369"/>
                      </a:lnTo>
                      <a:lnTo>
                        <a:pt x="685" y="369"/>
                      </a:lnTo>
                      <a:lnTo>
                        <a:pt x="685" y="220"/>
                      </a:lnTo>
                      <a:lnTo>
                        <a:pt x="185" y="220"/>
                      </a:lnTo>
                      <a:close/>
                      <a:moveTo>
                        <a:pt x="64" y="0"/>
                      </a:moveTo>
                      <a:lnTo>
                        <a:pt x="803" y="0"/>
                      </a:lnTo>
                      <a:lnTo>
                        <a:pt x="824" y="3"/>
                      </a:lnTo>
                      <a:lnTo>
                        <a:pt x="841" y="12"/>
                      </a:lnTo>
                      <a:lnTo>
                        <a:pt x="855" y="26"/>
                      </a:lnTo>
                      <a:lnTo>
                        <a:pt x="864" y="44"/>
                      </a:lnTo>
                      <a:lnTo>
                        <a:pt x="867" y="64"/>
                      </a:lnTo>
                      <a:lnTo>
                        <a:pt x="867" y="1405"/>
                      </a:lnTo>
                      <a:lnTo>
                        <a:pt x="864" y="1426"/>
                      </a:lnTo>
                      <a:lnTo>
                        <a:pt x="855" y="1444"/>
                      </a:lnTo>
                      <a:lnTo>
                        <a:pt x="841" y="1457"/>
                      </a:lnTo>
                      <a:lnTo>
                        <a:pt x="824" y="1466"/>
                      </a:lnTo>
                      <a:lnTo>
                        <a:pt x="803" y="1469"/>
                      </a:lnTo>
                      <a:lnTo>
                        <a:pt x="64" y="1469"/>
                      </a:lnTo>
                      <a:lnTo>
                        <a:pt x="44" y="1466"/>
                      </a:lnTo>
                      <a:lnTo>
                        <a:pt x="26" y="1457"/>
                      </a:lnTo>
                      <a:lnTo>
                        <a:pt x="12" y="1444"/>
                      </a:lnTo>
                      <a:lnTo>
                        <a:pt x="3" y="1426"/>
                      </a:lnTo>
                      <a:lnTo>
                        <a:pt x="0" y="1405"/>
                      </a:lnTo>
                      <a:lnTo>
                        <a:pt x="0" y="64"/>
                      </a:lnTo>
                      <a:lnTo>
                        <a:pt x="3" y="44"/>
                      </a:lnTo>
                      <a:lnTo>
                        <a:pt x="12" y="26"/>
                      </a:lnTo>
                      <a:lnTo>
                        <a:pt x="26" y="12"/>
                      </a:lnTo>
                      <a:lnTo>
                        <a:pt x="44" y="3"/>
                      </a:lnTo>
                      <a:lnTo>
                        <a:pt x="6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48" name="Freeform 29"/>
                <p:cNvSpPr>
                  <a:spLocks noEditPoints="1"/>
                </p:cNvSpPr>
                <p:nvPr/>
              </p:nvSpPr>
              <p:spPr bwMode="auto">
                <a:xfrm>
                  <a:off x="3090078" y="2525685"/>
                  <a:ext cx="532125" cy="491283"/>
                </a:xfrm>
                <a:custGeom>
                  <a:avLst/>
                  <a:gdLst>
                    <a:gd name="T0" fmla="*/ 901 w 2280"/>
                    <a:gd name="T1" fmla="*/ 1789 h 2105"/>
                    <a:gd name="T2" fmla="*/ 1382 w 2280"/>
                    <a:gd name="T3" fmla="*/ 1789 h 2105"/>
                    <a:gd name="T4" fmla="*/ 1382 w 2280"/>
                    <a:gd name="T5" fmla="*/ 1972 h 2105"/>
                    <a:gd name="T6" fmla="*/ 1534 w 2280"/>
                    <a:gd name="T7" fmla="*/ 1972 h 2105"/>
                    <a:gd name="T8" fmla="*/ 1553 w 2280"/>
                    <a:gd name="T9" fmla="*/ 1975 h 2105"/>
                    <a:gd name="T10" fmla="*/ 1570 w 2280"/>
                    <a:gd name="T11" fmla="*/ 1984 h 2105"/>
                    <a:gd name="T12" fmla="*/ 1584 w 2280"/>
                    <a:gd name="T13" fmla="*/ 1998 h 2105"/>
                    <a:gd name="T14" fmla="*/ 1595 w 2280"/>
                    <a:gd name="T15" fmla="*/ 2015 h 2105"/>
                    <a:gd name="T16" fmla="*/ 1603 w 2280"/>
                    <a:gd name="T17" fmla="*/ 2037 h 2105"/>
                    <a:gd name="T18" fmla="*/ 1605 w 2280"/>
                    <a:gd name="T19" fmla="*/ 2060 h 2105"/>
                    <a:gd name="T20" fmla="*/ 1605 w 2280"/>
                    <a:gd name="T21" fmla="*/ 2105 h 2105"/>
                    <a:gd name="T22" fmla="*/ 675 w 2280"/>
                    <a:gd name="T23" fmla="*/ 2105 h 2105"/>
                    <a:gd name="T24" fmla="*/ 675 w 2280"/>
                    <a:gd name="T25" fmla="*/ 2060 h 2105"/>
                    <a:gd name="T26" fmla="*/ 678 w 2280"/>
                    <a:gd name="T27" fmla="*/ 2037 h 2105"/>
                    <a:gd name="T28" fmla="*/ 685 w 2280"/>
                    <a:gd name="T29" fmla="*/ 2015 h 2105"/>
                    <a:gd name="T30" fmla="*/ 697 w 2280"/>
                    <a:gd name="T31" fmla="*/ 1998 h 2105"/>
                    <a:gd name="T32" fmla="*/ 711 w 2280"/>
                    <a:gd name="T33" fmla="*/ 1984 h 2105"/>
                    <a:gd name="T34" fmla="*/ 728 w 2280"/>
                    <a:gd name="T35" fmla="*/ 1975 h 2105"/>
                    <a:gd name="T36" fmla="*/ 748 w 2280"/>
                    <a:gd name="T37" fmla="*/ 1972 h 2105"/>
                    <a:gd name="T38" fmla="*/ 901 w 2280"/>
                    <a:gd name="T39" fmla="*/ 1972 h 2105"/>
                    <a:gd name="T40" fmla="*/ 901 w 2280"/>
                    <a:gd name="T41" fmla="*/ 1789 h 2105"/>
                    <a:gd name="T42" fmla="*/ 120 w 2280"/>
                    <a:gd name="T43" fmla="*/ 0 h 2105"/>
                    <a:gd name="T44" fmla="*/ 2161 w 2280"/>
                    <a:gd name="T45" fmla="*/ 0 h 2105"/>
                    <a:gd name="T46" fmla="*/ 2189 w 2280"/>
                    <a:gd name="T47" fmla="*/ 2 h 2105"/>
                    <a:gd name="T48" fmla="*/ 2213 w 2280"/>
                    <a:gd name="T49" fmla="*/ 9 h 2105"/>
                    <a:gd name="T50" fmla="*/ 2235 w 2280"/>
                    <a:gd name="T51" fmla="*/ 21 h 2105"/>
                    <a:gd name="T52" fmla="*/ 2254 w 2280"/>
                    <a:gd name="T53" fmla="*/ 38 h 2105"/>
                    <a:gd name="T54" fmla="*/ 2268 w 2280"/>
                    <a:gd name="T55" fmla="*/ 57 h 2105"/>
                    <a:gd name="T56" fmla="*/ 2277 w 2280"/>
                    <a:gd name="T57" fmla="*/ 78 h 2105"/>
                    <a:gd name="T58" fmla="*/ 2280 w 2280"/>
                    <a:gd name="T59" fmla="*/ 102 h 2105"/>
                    <a:gd name="T60" fmla="*/ 2280 w 2280"/>
                    <a:gd name="T61" fmla="*/ 1539 h 2105"/>
                    <a:gd name="T62" fmla="*/ 2277 w 2280"/>
                    <a:gd name="T63" fmla="*/ 1562 h 2105"/>
                    <a:gd name="T64" fmla="*/ 2268 w 2280"/>
                    <a:gd name="T65" fmla="*/ 1584 h 2105"/>
                    <a:gd name="T66" fmla="*/ 2254 w 2280"/>
                    <a:gd name="T67" fmla="*/ 1603 h 2105"/>
                    <a:gd name="T68" fmla="*/ 2235 w 2280"/>
                    <a:gd name="T69" fmla="*/ 1619 h 2105"/>
                    <a:gd name="T70" fmla="*/ 2213 w 2280"/>
                    <a:gd name="T71" fmla="*/ 1631 h 2105"/>
                    <a:gd name="T72" fmla="*/ 2189 w 2280"/>
                    <a:gd name="T73" fmla="*/ 1639 h 2105"/>
                    <a:gd name="T74" fmla="*/ 2161 w 2280"/>
                    <a:gd name="T75" fmla="*/ 1642 h 2105"/>
                    <a:gd name="T76" fmla="*/ 603 w 2280"/>
                    <a:gd name="T77" fmla="*/ 1642 h 2105"/>
                    <a:gd name="T78" fmla="*/ 603 w 2280"/>
                    <a:gd name="T79" fmla="*/ 1355 h 2105"/>
                    <a:gd name="T80" fmla="*/ 2084 w 2280"/>
                    <a:gd name="T81" fmla="*/ 1355 h 2105"/>
                    <a:gd name="T82" fmla="*/ 2084 w 2280"/>
                    <a:gd name="T83" fmla="*/ 192 h 2105"/>
                    <a:gd name="T84" fmla="*/ 190 w 2280"/>
                    <a:gd name="T85" fmla="*/ 192 h 2105"/>
                    <a:gd name="T86" fmla="*/ 190 w 2280"/>
                    <a:gd name="T87" fmla="*/ 562 h 2105"/>
                    <a:gd name="T88" fmla="*/ 0 w 2280"/>
                    <a:gd name="T89" fmla="*/ 562 h 2105"/>
                    <a:gd name="T90" fmla="*/ 0 w 2280"/>
                    <a:gd name="T91" fmla="*/ 102 h 2105"/>
                    <a:gd name="T92" fmla="*/ 4 w 2280"/>
                    <a:gd name="T93" fmla="*/ 78 h 2105"/>
                    <a:gd name="T94" fmla="*/ 13 w 2280"/>
                    <a:gd name="T95" fmla="*/ 57 h 2105"/>
                    <a:gd name="T96" fmla="*/ 27 w 2280"/>
                    <a:gd name="T97" fmla="*/ 38 h 2105"/>
                    <a:gd name="T98" fmla="*/ 45 w 2280"/>
                    <a:gd name="T99" fmla="*/ 21 h 2105"/>
                    <a:gd name="T100" fmla="*/ 67 w 2280"/>
                    <a:gd name="T101" fmla="*/ 9 h 2105"/>
                    <a:gd name="T102" fmla="*/ 92 w 2280"/>
                    <a:gd name="T103" fmla="*/ 2 h 2105"/>
                    <a:gd name="T104" fmla="*/ 120 w 2280"/>
                    <a:gd name="T105" fmla="*/ 0 h 2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80" h="2105">
                      <a:moveTo>
                        <a:pt x="901" y="1789"/>
                      </a:moveTo>
                      <a:lnTo>
                        <a:pt x="1382" y="1789"/>
                      </a:lnTo>
                      <a:lnTo>
                        <a:pt x="1382" y="1972"/>
                      </a:lnTo>
                      <a:lnTo>
                        <a:pt x="1534" y="1972"/>
                      </a:lnTo>
                      <a:lnTo>
                        <a:pt x="1553" y="1975"/>
                      </a:lnTo>
                      <a:lnTo>
                        <a:pt x="1570" y="1984"/>
                      </a:lnTo>
                      <a:lnTo>
                        <a:pt x="1584" y="1998"/>
                      </a:lnTo>
                      <a:lnTo>
                        <a:pt x="1595" y="2015"/>
                      </a:lnTo>
                      <a:lnTo>
                        <a:pt x="1603" y="2037"/>
                      </a:lnTo>
                      <a:lnTo>
                        <a:pt x="1605" y="2060"/>
                      </a:lnTo>
                      <a:lnTo>
                        <a:pt x="1605" y="2105"/>
                      </a:lnTo>
                      <a:lnTo>
                        <a:pt x="675" y="2105"/>
                      </a:lnTo>
                      <a:lnTo>
                        <a:pt x="675" y="2060"/>
                      </a:lnTo>
                      <a:lnTo>
                        <a:pt x="678" y="2037"/>
                      </a:lnTo>
                      <a:lnTo>
                        <a:pt x="685" y="2015"/>
                      </a:lnTo>
                      <a:lnTo>
                        <a:pt x="697" y="1998"/>
                      </a:lnTo>
                      <a:lnTo>
                        <a:pt x="711" y="1984"/>
                      </a:lnTo>
                      <a:lnTo>
                        <a:pt x="728" y="1975"/>
                      </a:lnTo>
                      <a:lnTo>
                        <a:pt x="748" y="1972"/>
                      </a:lnTo>
                      <a:lnTo>
                        <a:pt x="901" y="1972"/>
                      </a:lnTo>
                      <a:lnTo>
                        <a:pt x="901" y="1789"/>
                      </a:lnTo>
                      <a:close/>
                      <a:moveTo>
                        <a:pt x="120" y="0"/>
                      </a:moveTo>
                      <a:lnTo>
                        <a:pt x="2161" y="0"/>
                      </a:lnTo>
                      <a:lnTo>
                        <a:pt x="2189" y="2"/>
                      </a:lnTo>
                      <a:lnTo>
                        <a:pt x="2213" y="9"/>
                      </a:lnTo>
                      <a:lnTo>
                        <a:pt x="2235" y="21"/>
                      </a:lnTo>
                      <a:lnTo>
                        <a:pt x="2254" y="38"/>
                      </a:lnTo>
                      <a:lnTo>
                        <a:pt x="2268" y="57"/>
                      </a:lnTo>
                      <a:lnTo>
                        <a:pt x="2277" y="78"/>
                      </a:lnTo>
                      <a:lnTo>
                        <a:pt x="2280" y="102"/>
                      </a:lnTo>
                      <a:lnTo>
                        <a:pt x="2280" y="1539"/>
                      </a:lnTo>
                      <a:lnTo>
                        <a:pt x="2277" y="1562"/>
                      </a:lnTo>
                      <a:lnTo>
                        <a:pt x="2268" y="1584"/>
                      </a:lnTo>
                      <a:lnTo>
                        <a:pt x="2254" y="1603"/>
                      </a:lnTo>
                      <a:lnTo>
                        <a:pt x="2235" y="1619"/>
                      </a:lnTo>
                      <a:lnTo>
                        <a:pt x="2213" y="1631"/>
                      </a:lnTo>
                      <a:lnTo>
                        <a:pt x="2189" y="1639"/>
                      </a:lnTo>
                      <a:lnTo>
                        <a:pt x="2161" y="1642"/>
                      </a:lnTo>
                      <a:lnTo>
                        <a:pt x="603" y="1642"/>
                      </a:lnTo>
                      <a:lnTo>
                        <a:pt x="603" y="1355"/>
                      </a:lnTo>
                      <a:lnTo>
                        <a:pt x="2084" y="1355"/>
                      </a:lnTo>
                      <a:lnTo>
                        <a:pt x="2084" y="192"/>
                      </a:lnTo>
                      <a:lnTo>
                        <a:pt x="190" y="192"/>
                      </a:lnTo>
                      <a:lnTo>
                        <a:pt x="190" y="562"/>
                      </a:lnTo>
                      <a:lnTo>
                        <a:pt x="0" y="562"/>
                      </a:lnTo>
                      <a:lnTo>
                        <a:pt x="0" y="102"/>
                      </a:lnTo>
                      <a:lnTo>
                        <a:pt x="4" y="78"/>
                      </a:lnTo>
                      <a:lnTo>
                        <a:pt x="13" y="57"/>
                      </a:lnTo>
                      <a:lnTo>
                        <a:pt x="27" y="38"/>
                      </a:lnTo>
                      <a:lnTo>
                        <a:pt x="45" y="21"/>
                      </a:lnTo>
                      <a:lnTo>
                        <a:pt x="67" y="9"/>
                      </a:lnTo>
                      <a:lnTo>
                        <a:pt x="92" y="2"/>
                      </a:lnTo>
                      <a:lnTo>
                        <a:pt x="120"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grpSp>
        </p:grpSp>
        <p:grpSp>
          <p:nvGrpSpPr>
            <p:cNvPr id="49" name="Group 48"/>
            <p:cNvGrpSpPr/>
            <p:nvPr/>
          </p:nvGrpSpPr>
          <p:grpSpPr>
            <a:xfrm>
              <a:off x="4123443" y="1567020"/>
              <a:ext cx="833730" cy="838178"/>
              <a:chOff x="5702240" y="1673626"/>
              <a:chExt cx="833730" cy="838178"/>
            </a:xfrm>
          </p:grpSpPr>
          <p:sp>
            <p:nvSpPr>
              <p:cNvPr id="50" name="TextBox 49"/>
              <p:cNvSpPr txBox="1"/>
              <p:nvPr/>
            </p:nvSpPr>
            <p:spPr>
              <a:xfrm>
                <a:off x="5702240" y="1673626"/>
                <a:ext cx="833730" cy="294739"/>
              </a:xfrm>
              <a:prstGeom prst="rect">
                <a:avLst/>
              </a:prstGeom>
              <a:noFill/>
              <a:effectLst/>
            </p:spPr>
            <p:txBody>
              <a:bodyPr wrap="square" lIns="0" tIns="0" rIns="0" bIns="0" rtlCol="0" anchor="t">
                <a:no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Avenir LT Std 35 Light" panose="020B0402020203020204" pitchFamily="34" charset="0"/>
                    <a:ea typeface="ＭＳ Ｐゴシック"/>
                    <a:cs typeface="ＭＳ Ｐゴシック"/>
                  </a:rPr>
                  <a:t>Web</a:t>
                </a:r>
              </a:p>
            </p:txBody>
          </p:sp>
          <p:grpSp>
            <p:nvGrpSpPr>
              <p:cNvPr id="51" name="Group 50"/>
              <p:cNvGrpSpPr>
                <a:grpSpLocks noChangeAspect="1"/>
              </p:cNvGrpSpPr>
              <p:nvPr/>
            </p:nvGrpSpPr>
            <p:grpSpPr>
              <a:xfrm>
                <a:off x="5797225" y="1992210"/>
                <a:ext cx="663682" cy="519594"/>
                <a:chOff x="14605307" y="2406216"/>
                <a:chExt cx="786723" cy="615921"/>
              </a:xfrm>
            </p:grpSpPr>
            <p:sp useBgFill="1">
              <p:nvSpPr>
                <p:cNvPr id="52" name="Freeform 29"/>
                <p:cNvSpPr>
                  <a:spLocks/>
                </p:cNvSpPr>
                <p:nvPr/>
              </p:nvSpPr>
              <p:spPr bwMode="auto">
                <a:xfrm>
                  <a:off x="14605307" y="2406216"/>
                  <a:ext cx="786723" cy="615921"/>
                </a:xfrm>
                <a:custGeom>
                  <a:avLst/>
                  <a:gdLst>
                    <a:gd name="T0" fmla="*/ 594 w 3040"/>
                    <a:gd name="T1" fmla="*/ 0 h 2383"/>
                    <a:gd name="T2" fmla="*/ 2920 w 3040"/>
                    <a:gd name="T3" fmla="*/ 0 h 2383"/>
                    <a:gd name="T4" fmla="*/ 2948 w 3040"/>
                    <a:gd name="T5" fmla="*/ 4 h 2383"/>
                    <a:gd name="T6" fmla="*/ 2972 w 3040"/>
                    <a:gd name="T7" fmla="*/ 12 h 2383"/>
                    <a:gd name="T8" fmla="*/ 2995 w 3040"/>
                    <a:gd name="T9" fmla="*/ 27 h 2383"/>
                    <a:gd name="T10" fmla="*/ 3013 w 3040"/>
                    <a:gd name="T11" fmla="*/ 45 h 2383"/>
                    <a:gd name="T12" fmla="*/ 3028 w 3040"/>
                    <a:gd name="T13" fmla="*/ 68 h 2383"/>
                    <a:gd name="T14" fmla="*/ 3036 w 3040"/>
                    <a:gd name="T15" fmla="*/ 92 h 2383"/>
                    <a:gd name="T16" fmla="*/ 3040 w 3040"/>
                    <a:gd name="T17" fmla="*/ 120 h 2383"/>
                    <a:gd name="T18" fmla="*/ 3040 w 3040"/>
                    <a:gd name="T19" fmla="*/ 1821 h 2383"/>
                    <a:gd name="T20" fmla="*/ 3036 w 3040"/>
                    <a:gd name="T21" fmla="*/ 1847 h 2383"/>
                    <a:gd name="T22" fmla="*/ 3028 w 3040"/>
                    <a:gd name="T23" fmla="*/ 1873 h 2383"/>
                    <a:gd name="T24" fmla="*/ 3013 w 3040"/>
                    <a:gd name="T25" fmla="*/ 1896 h 2383"/>
                    <a:gd name="T26" fmla="*/ 2995 w 3040"/>
                    <a:gd name="T27" fmla="*/ 1914 h 2383"/>
                    <a:gd name="T28" fmla="*/ 2972 w 3040"/>
                    <a:gd name="T29" fmla="*/ 1929 h 2383"/>
                    <a:gd name="T30" fmla="*/ 2948 w 3040"/>
                    <a:gd name="T31" fmla="*/ 1937 h 2383"/>
                    <a:gd name="T32" fmla="*/ 2920 w 3040"/>
                    <a:gd name="T33" fmla="*/ 1941 h 2383"/>
                    <a:gd name="T34" fmla="*/ 2578 w 3040"/>
                    <a:gd name="T35" fmla="*/ 1941 h 2383"/>
                    <a:gd name="T36" fmla="*/ 2573 w 3040"/>
                    <a:gd name="T37" fmla="*/ 1939 h 2383"/>
                    <a:gd name="T38" fmla="*/ 2567 w 3040"/>
                    <a:gd name="T39" fmla="*/ 1939 h 2383"/>
                    <a:gd name="T40" fmla="*/ 2567 w 3040"/>
                    <a:gd name="T41" fmla="*/ 2263 h 2383"/>
                    <a:gd name="T42" fmla="*/ 2564 w 3040"/>
                    <a:gd name="T43" fmla="*/ 2291 h 2383"/>
                    <a:gd name="T44" fmla="*/ 2555 w 3040"/>
                    <a:gd name="T45" fmla="*/ 2317 h 2383"/>
                    <a:gd name="T46" fmla="*/ 2541 w 3040"/>
                    <a:gd name="T47" fmla="*/ 2338 h 2383"/>
                    <a:gd name="T48" fmla="*/ 2522 w 3040"/>
                    <a:gd name="T49" fmla="*/ 2357 h 2383"/>
                    <a:gd name="T50" fmla="*/ 2499 w 3040"/>
                    <a:gd name="T51" fmla="*/ 2371 h 2383"/>
                    <a:gd name="T52" fmla="*/ 2475 w 3040"/>
                    <a:gd name="T53" fmla="*/ 2381 h 2383"/>
                    <a:gd name="T54" fmla="*/ 2447 w 3040"/>
                    <a:gd name="T55" fmla="*/ 2383 h 2383"/>
                    <a:gd name="T56" fmla="*/ 120 w 3040"/>
                    <a:gd name="T57" fmla="*/ 2383 h 2383"/>
                    <a:gd name="T58" fmla="*/ 93 w 3040"/>
                    <a:gd name="T59" fmla="*/ 2381 h 2383"/>
                    <a:gd name="T60" fmla="*/ 68 w 3040"/>
                    <a:gd name="T61" fmla="*/ 2371 h 2383"/>
                    <a:gd name="T62" fmla="*/ 46 w 3040"/>
                    <a:gd name="T63" fmla="*/ 2357 h 2383"/>
                    <a:gd name="T64" fmla="*/ 27 w 3040"/>
                    <a:gd name="T65" fmla="*/ 2338 h 2383"/>
                    <a:gd name="T66" fmla="*/ 14 w 3040"/>
                    <a:gd name="T67" fmla="*/ 2317 h 2383"/>
                    <a:gd name="T68" fmla="*/ 4 w 3040"/>
                    <a:gd name="T69" fmla="*/ 2291 h 2383"/>
                    <a:gd name="T70" fmla="*/ 0 w 3040"/>
                    <a:gd name="T71" fmla="*/ 2263 h 2383"/>
                    <a:gd name="T72" fmla="*/ 0 w 3040"/>
                    <a:gd name="T73" fmla="*/ 563 h 2383"/>
                    <a:gd name="T74" fmla="*/ 4 w 3040"/>
                    <a:gd name="T75" fmla="*/ 536 h 2383"/>
                    <a:gd name="T76" fmla="*/ 14 w 3040"/>
                    <a:gd name="T77" fmla="*/ 510 h 2383"/>
                    <a:gd name="T78" fmla="*/ 27 w 3040"/>
                    <a:gd name="T79" fmla="*/ 488 h 2383"/>
                    <a:gd name="T80" fmla="*/ 46 w 3040"/>
                    <a:gd name="T81" fmla="*/ 469 h 2383"/>
                    <a:gd name="T82" fmla="*/ 68 w 3040"/>
                    <a:gd name="T83" fmla="*/ 456 h 2383"/>
                    <a:gd name="T84" fmla="*/ 93 w 3040"/>
                    <a:gd name="T85" fmla="*/ 446 h 2383"/>
                    <a:gd name="T86" fmla="*/ 120 w 3040"/>
                    <a:gd name="T87" fmla="*/ 444 h 2383"/>
                    <a:gd name="T88" fmla="*/ 475 w 3040"/>
                    <a:gd name="T89" fmla="*/ 444 h 2383"/>
                    <a:gd name="T90" fmla="*/ 474 w 3040"/>
                    <a:gd name="T91" fmla="*/ 423 h 2383"/>
                    <a:gd name="T92" fmla="*/ 474 w 3040"/>
                    <a:gd name="T93" fmla="*/ 120 h 2383"/>
                    <a:gd name="T94" fmla="*/ 477 w 3040"/>
                    <a:gd name="T95" fmla="*/ 92 h 2383"/>
                    <a:gd name="T96" fmla="*/ 486 w 3040"/>
                    <a:gd name="T97" fmla="*/ 68 h 2383"/>
                    <a:gd name="T98" fmla="*/ 500 w 3040"/>
                    <a:gd name="T99" fmla="*/ 45 h 2383"/>
                    <a:gd name="T100" fmla="*/ 519 w 3040"/>
                    <a:gd name="T101" fmla="*/ 27 h 2383"/>
                    <a:gd name="T102" fmla="*/ 541 w 3040"/>
                    <a:gd name="T103" fmla="*/ 12 h 2383"/>
                    <a:gd name="T104" fmla="*/ 566 w 3040"/>
                    <a:gd name="T105" fmla="*/ 4 h 2383"/>
                    <a:gd name="T106" fmla="*/ 594 w 3040"/>
                    <a:gd name="T107" fmla="*/ 0 h 2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0" h="2383">
                      <a:moveTo>
                        <a:pt x="594" y="0"/>
                      </a:moveTo>
                      <a:lnTo>
                        <a:pt x="2920" y="0"/>
                      </a:lnTo>
                      <a:lnTo>
                        <a:pt x="2948" y="4"/>
                      </a:lnTo>
                      <a:lnTo>
                        <a:pt x="2972" y="12"/>
                      </a:lnTo>
                      <a:lnTo>
                        <a:pt x="2995" y="27"/>
                      </a:lnTo>
                      <a:lnTo>
                        <a:pt x="3013" y="45"/>
                      </a:lnTo>
                      <a:lnTo>
                        <a:pt x="3028" y="68"/>
                      </a:lnTo>
                      <a:lnTo>
                        <a:pt x="3036" y="92"/>
                      </a:lnTo>
                      <a:lnTo>
                        <a:pt x="3040" y="120"/>
                      </a:lnTo>
                      <a:lnTo>
                        <a:pt x="3040" y="1821"/>
                      </a:lnTo>
                      <a:lnTo>
                        <a:pt x="3036" y="1847"/>
                      </a:lnTo>
                      <a:lnTo>
                        <a:pt x="3028" y="1873"/>
                      </a:lnTo>
                      <a:lnTo>
                        <a:pt x="3013" y="1896"/>
                      </a:lnTo>
                      <a:lnTo>
                        <a:pt x="2995" y="1914"/>
                      </a:lnTo>
                      <a:lnTo>
                        <a:pt x="2972" y="1929"/>
                      </a:lnTo>
                      <a:lnTo>
                        <a:pt x="2948" y="1937"/>
                      </a:lnTo>
                      <a:lnTo>
                        <a:pt x="2920" y="1941"/>
                      </a:lnTo>
                      <a:lnTo>
                        <a:pt x="2578" y="1941"/>
                      </a:lnTo>
                      <a:lnTo>
                        <a:pt x="2573" y="1939"/>
                      </a:lnTo>
                      <a:lnTo>
                        <a:pt x="2567" y="1939"/>
                      </a:lnTo>
                      <a:lnTo>
                        <a:pt x="2567" y="2263"/>
                      </a:lnTo>
                      <a:lnTo>
                        <a:pt x="2564" y="2291"/>
                      </a:lnTo>
                      <a:lnTo>
                        <a:pt x="2555" y="2317"/>
                      </a:lnTo>
                      <a:lnTo>
                        <a:pt x="2541" y="2338"/>
                      </a:lnTo>
                      <a:lnTo>
                        <a:pt x="2522" y="2357"/>
                      </a:lnTo>
                      <a:lnTo>
                        <a:pt x="2499" y="2371"/>
                      </a:lnTo>
                      <a:lnTo>
                        <a:pt x="2475" y="2381"/>
                      </a:lnTo>
                      <a:lnTo>
                        <a:pt x="2447" y="2383"/>
                      </a:lnTo>
                      <a:lnTo>
                        <a:pt x="120" y="2383"/>
                      </a:lnTo>
                      <a:lnTo>
                        <a:pt x="93" y="2381"/>
                      </a:lnTo>
                      <a:lnTo>
                        <a:pt x="68" y="2371"/>
                      </a:lnTo>
                      <a:lnTo>
                        <a:pt x="46" y="2357"/>
                      </a:lnTo>
                      <a:lnTo>
                        <a:pt x="27" y="2338"/>
                      </a:lnTo>
                      <a:lnTo>
                        <a:pt x="14" y="2317"/>
                      </a:lnTo>
                      <a:lnTo>
                        <a:pt x="4" y="2291"/>
                      </a:lnTo>
                      <a:lnTo>
                        <a:pt x="0" y="2263"/>
                      </a:lnTo>
                      <a:lnTo>
                        <a:pt x="0" y="563"/>
                      </a:lnTo>
                      <a:lnTo>
                        <a:pt x="4" y="536"/>
                      </a:lnTo>
                      <a:lnTo>
                        <a:pt x="14" y="510"/>
                      </a:lnTo>
                      <a:lnTo>
                        <a:pt x="27" y="488"/>
                      </a:lnTo>
                      <a:lnTo>
                        <a:pt x="46" y="469"/>
                      </a:lnTo>
                      <a:lnTo>
                        <a:pt x="68" y="456"/>
                      </a:lnTo>
                      <a:lnTo>
                        <a:pt x="93" y="446"/>
                      </a:lnTo>
                      <a:lnTo>
                        <a:pt x="120" y="444"/>
                      </a:lnTo>
                      <a:lnTo>
                        <a:pt x="475" y="444"/>
                      </a:lnTo>
                      <a:lnTo>
                        <a:pt x="474" y="423"/>
                      </a:lnTo>
                      <a:lnTo>
                        <a:pt x="474" y="120"/>
                      </a:lnTo>
                      <a:lnTo>
                        <a:pt x="477" y="92"/>
                      </a:lnTo>
                      <a:lnTo>
                        <a:pt x="486" y="68"/>
                      </a:lnTo>
                      <a:lnTo>
                        <a:pt x="500" y="45"/>
                      </a:lnTo>
                      <a:lnTo>
                        <a:pt x="519" y="27"/>
                      </a:lnTo>
                      <a:lnTo>
                        <a:pt x="541" y="12"/>
                      </a:lnTo>
                      <a:lnTo>
                        <a:pt x="566" y="4"/>
                      </a:lnTo>
                      <a:lnTo>
                        <a:pt x="594"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53" name="Freeform 30"/>
                <p:cNvSpPr>
                  <a:spLocks/>
                </p:cNvSpPr>
                <p:nvPr/>
              </p:nvSpPr>
              <p:spPr bwMode="auto">
                <a:xfrm>
                  <a:off x="14757993" y="2437271"/>
                  <a:ext cx="602982" cy="439944"/>
                </a:xfrm>
                <a:custGeom>
                  <a:avLst/>
                  <a:gdLst>
                    <a:gd name="T0" fmla="*/ 0 w 2326"/>
                    <a:gd name="T1" fmla="*/ 0 h 1701"/>
                    <a:gd name="T2" fmla="*/ 2326 w 2326"/>
                    <a:gd name="T3" fmla="*/ 0 h 1701"/>
                    <a:gd name="T4" fmla="*/ 2326 w 2326"/>
                    <a:gd name="T5" fmla="*/ 1701 h 1701"/>
                    <a:gd name="T6" fmla="*/ 1984 w 2326"/>
                    <a:gd name="T7" fmla="*/ 1701 h 1701"/>
                    <a:gd name="T8" fmla="*/ 1984 w 2326"/>
                    <a:gd name="T9" fmla="*/ 1344 h 1701"/>
                    <a:gd name="T10" fmla="*/ 2096 w 2326"/>
                    <a:gd name="T11" fmla="*/ 1344 h 1701"/>
                    <a:gd name="T12" fmla="*/ 2096 w 2326"/>
                    <a:gd name="T13" fmla="*/ 206 h 1701"/>
                    <a:gd name="T14" fmla="*/ 791 w 2326"/>
                    <a:gd name="T15" fmla="*/ 206 h 1701"/>
                    <a:gd name="T16" fmla="*/ 791 w 2326"/>
                    <a:gd name="T17" fmla="*/ 303 h 1701"/>
                    <a:gd name="T18" fmla="*/ 629 w 2326"/>
                    <a:gd name="T19" fmla="*/ 303 h 1701"/>
                    <a:gd name="T20" fmla="*/ 629 w 2326"/>
                    <a:gd name="T21" fmla="*/ 202 h 1701"/>
                    <a:gd name="T22" fmla="*/ 192 w 2326"/>
                    <a:gd name="T23" fmla="*/ 202 h 1701"/>
                    <a:gd name="T24" fmla="*/ 192 w 2326"/>
                    <a:gd name="T25" fmla="*/ 303 h 1701"/>
                    <a:gd name="T26" fmla="*/ 0 w 2326"/>
                    <a:gd name="T27" fmla="*/ 303 h 1701"/>
                    <a:gd name="T28" fmla="*/ 0 w 2326"/>
                    <a:gd name="T29" fmla="*/ 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6" h="1701">
                      <a:moveTo>
                        <a:pt x="0" y="0"/>
                      </a:moveTo>
                      <a:lnTo>
                        <a:pt x="2326" y="0"/>
                      </a:lnTo>
                      <a:lnTo>
                        <a:pt x="2326" y="1701"/>
                      </a:lnTo>
                      <a:lnTo>
                        <a:pt x="1984" y="1701"/>
                      </a:lnTo>
                      <a:lnTo>
                        <a:pt x="1984" y="1344"/>
                      </a:lnTo>
                      <a:lnTo>
                        <a:pt x="2096" y="1344"/>
                      </a:lnTo>
                      <a:lnTo>
                        <a:pt x="2096" y="206"/>
                      </a:lnTo>
                      <a:lnTo>
                        <a:pt x="791" y="206"/>
                      </a:lnTo>
                      <a:lnTo>
                        <a:pt x="791" y="303"/>
                      </a:lnTo>
                      <a:lnTo>
                        <a:pt x="629" y="303"/>
                      </a:lnTo>
                      <a:lnTo>
                        <a:pt x="629" y="202"/>
                      </a:lnTo>
                      <a:lnTo>
                        <a:pt x="192" y="202"/>
                      </a:lnTo>
                      <a:lnTo>
                        <a:pt x="192" y="303"/>
                      </a:lnTo>
                      <a:lnTo>
                        <a:pt x="0" y="303"/>
                      </a:lnTo>
                      <a:lnTo>
                        <a:pt x="0"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54" name="Freeform 31"/>
                <p:cNvSpPr>
                  <a:spLocks noEditPoints="1"/>
                </p:cNvSpPr>
                <p:nvPr/>
              </p:nvSpPr>
              <p:spPr bwMode="auto">
                <a:xfrm>
                  <a:off x="14636362" y="2551139"/>
                  <a:ext cx="601688" cy="439944"/>
                </a:xfrm>
                <a:custGeom>
                  <a:avLst/>
                  <a:gdLst>
                    <a:gd name="T0" fmla="*/ 341 w 2327"/>
                    <a:gd name="T1" fmla="*/ 680 h 1700"/>
                    <a:gd name="T2" fmla="*/ 604 w 2327"/>
                    <a:gd name="T3" fmla="*/ 680 h 1700"/>
                    <a:gd name="T4" fmla="*/ 604 w 2327"/>
                    <a:gd name="T5" fmla="*/ 849 h 1700"/>
                    <a:gd name="T6" fmla="*/ 341 w 2327"/>
                    <a:gd name="T7" fmla="*/ 849 h 1700"/>
                    <a:gd name="T8" fmla="*/ 341 w 2327"/>
                    <a:gd name="T9" fmla="*/ 680 h 1700"/>
                    <a:gd name="T10" fmla="*/ 341 w 2327"/>
                    <a:gd name="T11" fmla="*/ 386 h 1700"/>
                    <a:gd name="T12" fmla="*/ 604 w 2327"/>
                    <a:gd name="T13" fmla="*/ 386 h 1700"/>
                    <a:gd name="T14" fmla="*/ 604 w 2327"/>
                    <a:gd name="T15" fmla="*/ 554 h 1700"/>
                    <a:gd name="T16" fmla="*/ 341 w 2327"/>
                    <a:gd name="T17" fmla="*/ 554 h 1700"/>
                    <a:gd name="T18" fmla="*/ 341 w 2327"/>
                    <a:gd name="T19" fmla="*/ 386 h 1700"/>
                    <a:gd name="T20" fmla="*/ 927 w 2327"/>
                    <a:gd name="T21" fmla="*/ 207 h 1700"/>
                    <a:gd name="T22" fmla="*/ 927 w 2327"/>
                    <a:gd name="T23" fmla="*/ 1358 h 1700"/>
                    <a:gd name="T24" fmla="*/ 2098 w 2327"/>
                    <a:gd name="T25" fmla="*/ 1358 h 1700"/>
                    <a:gd name="T26" fmla="*/ 2098 w 2327"/>
                    <a:gd name="T27" fmla="*/ 207 h 1700"/>
                    <a:gd name="T28" fmla="*/ 927 w 2327"/>
                    <a:gd name="T29" fmla="*/ 207 h 1700"/>
                    <a:gd name="T30" fmla="*/ 193 w 2327"/>
                    <a:gd name="T31" fmla="*/ 201 h 1700"/>
                    <a:gd name="T32" fmla="*/ 193 w 2327"/>
                    <a:gd name="T33" fmla="*/ 1364 h 1700"/>
                    <a:gd name="T34" fmla="*/ 765 w 2327"/>
                    <a:gd name="T35" fmla="*/ 1364 h 1700"/>
                    <a:gd name="T36" fmla="*/ 765 w 2327"/>
                    <a:gd name="T37" fmla="*/ 201 h 1700"/>
                    <a:gd name="T38" fmla="*/ 193 w 2327"/>
                    <a:gd name="T39" fmla="*/ 201 h 1700"/>
                    <a:gd name="T40" fmla="*/ 0 w 2327"/>
                    <a:gd name="T41" fmla="*/ 0 h 1700"/>
                    <a:gd name="T42" fmla="*/ 2327 w 2327"/>
                    <a:gd name="T43" fmla="*/ 0 h 1700"/>
                    <a:gd name="T44" fmla="*/ 2327 w 2327"/>
                    <a:gd name="T45" fmla="*/ 1700 h 1700"/>
                    <a:gd name="T46" fmla="*/ 0 w 2327"/>
                    <a:gd name="T47" fmla="*/ 1700 h 1700"/>
                    <a:gd name="T48" fmla="*/ 0 w 2327"/>
                    <a:gd name="T49" fmla="*/ 0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7" h="1700">
                      <a:moveTo>
                        <a:pt x="341" y="680"/>
                      </a:moveTo>
                      <a:lnTo>
                        <a:pt x="604" y="680"/>
                      </a:lnTo>
                      <a:lnTo>
                        <a:pt x="604" y="849"/>
                      </a:lnTo>
                      <a:lnTo>
                        <a:pt x="341" y="849"/>
                      </a:lnTo>
                      <a:lnTo>
                        <a:pt x="341" y="680"/>
                      </a:lnTo>
                      <a:close/>
                      <a:moveTo>
                        <a:pt x="341" y="386"/>
                      </a:moveTo>
                      <a:lnTo>
                        <a:pt x="604" y="386"/>
                      </a:lnTo>
                      <a:lnTo>
                        <a:pt x="604" y="554"/>
                      </a:lnTo>
                      <a:lnTo>
                        <a:pt x="341" y="554"/>
                      </a:lnTo>
                      <a:lnTo>
                        <a:pt x="341" y="386"/>
                      </a:lnTo>
                      <a:close/>
                      <a:moveTo>
                        <a:pt x="927" y="207"/>
                      </a:moveTo>
                      <a:lnTo>
                        <a:pt x="927" y="1358"/>
                      </a:lnTo>
                      <a:lnTo>
                        <a:pt x="2098" y="1358"/>
                      </a:lnTo>
                      <a:lnTo>
                        <a:pt x="2098" y="207"/>
                      </a:lnTo>
                      <a:lnTo>
                        <a:pt x="927" y="207"/>
                      </a:lnTo>
                      <a:close/>
                      <a:moveTo>
                        <a:pt x="193" y="201"/>
                      </a:moveTo>
                      <a:lnTo>
                        <a:pt x="193" y="1364"/>
                      </a:lnTo>
                      <a:lnTo>
                        <a:pt x="765" y="1364"/>
                      </a:lnTo>
                      <a:lnTo>
                        <a:pt x="765" y="201"/>
                      </a:lnTo>
                      <a:lnTo>
                        <a:pt x="193" y="201"/>
                      </a:lnTo>
                      <a:close/>
                      <a:moveTo>
                        <a:pt x="0" y="0"/>
                      </a:moveTo>
                      <a:lnTo>
                        <a:pt x="2327" y="0"/>
                      </a:lnTo>
                      <a:lnTo>
                        <a:pt x="2327" y="1700"/>
                      </a:lnTo>
                      <a:lnTo>
                        <a:pt x="0" y="1700"/>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grpSp>
        </p:grpSp>
        <p:grpSp>
          <p:nvGrpSpPr>
            <p:cNvPr id="55" name="Group 54"/>
            <p:cNvGrpSpPr/>
            <p:nvPr/>
          </p:nvGrpSpPr>
          <p:grpSpPr>
            <a:xfrm>
              <a:off x="5095975" y="1559838"/>
              <a:ext cx="912694" cy="892822"/>
              <a:chOff x="6762073" y="1673626"/>
              <a:chExt cx="912694" cy="892822"/>
            </a:xfrm>
          </p:grpSpPr>
          <p:sp>
            <p:nvSpPr>
              <p:cNvPr id="56" name="TextBox 55"/>
              <p:cNvSpPr txBox="1"/>
              <p:nvPr/>
            </p:nvSpPr>
            <p:spPr>
              <a:xfrm>
                <a:off x="6762073" y="1673626"/>
                <a:ext cx="912694" cy="294739"/>
              </a:xfrm>
              <a:prstGeom prst="rect">
                <a:avLst/>
              </a:prstGeom>
              <a:noFill/>
              <a:effectLst/>
            </p:spPr>
            <p:txBody>
              <a:bodyPr wrap="square" lIns="0" tIns="0" rIns="0" bIns="0" rtlCol="0" anchor="t">
                <a:no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Avenir LT Std 35 Light" panose="020B0402020203020204" pitchFamily="34" charset="0"/>
                    <a:ea typeface="ＭＳ Ｐゴシック"/>
                    <a:cs typeface="ＭＳ Ｐゴシック"/>
                  </a:rPr>
                  <a:t>Device</a:t>
                </a:r>
              </a:p>
            </p:txBody>
          </p:sp>
          <p:grpSp>
            <p:nvGrpSpPr>
              <p:cNvPr id="57" name="Group 56"/>
              <p:cNvGrpSpPr>
                <a:grpSpLocks noChangeAspect="1"/>
              </p:cNvGrpSpPr>
              <p:nvPr/>
            </p:nvGrpSpPr>
            <p:grpSpPr>
              <a:xfrm>
                <a:off x="6842756" y="1988046"/>
                <a:ext cx="707927" cy="578402"/>
                <a:chOff x="12383184" y="2379853"/>
                <a:chExt cx="739841" cy="604476"/>
              </a:xfrm>
            </p:grpSpPr>
            <p:sp useBgFill="1">
              <p:nvSpPr>
                <p:cNvPr id="58" name="Freeform 79"/>
                <p:cNvSpPr>
                  <a:spLocks/>
                </p:cNvSpPr>
                <p:nvPr/>
              </p:nvSpPr>
              <p:spPr bwMode="auto">
                <a:xfrm>
                  <a:off x="12383184" y="2379853"/>
                  <a:ext cx="739841" cy="604476"/>
                </a:xfrm>
                <a:custGeom>
                  <a:avLst/>
                  <a:gdLst>
                    <a:gd name="T0" fmla="*/ 2925 w 3170"/>
                    <a:gd name="T1" fmla="*/ 0 h 2592"/>
                    <a:gd name="T2" fmla="*/ 3002 w 3170"/>
                    <a:gd name="T3" fmla="*/ 12 h 2592"/>
                    <a:gd name="T4" fmla="*/ 3070 w 3170"/>
                    <a:gd name="T5" fmla="*/ 47 h 2592"/>
                    <a:gd name="T6" fmla="*/ 3123 w 3170"/>
                    <a:gd name="T7" fmla="*/ 100 h 2592"/>
                    <a:gd name="T8" fmla="*/ 3157 w 3170"/>
                    <a:gd name="T9" fmla="*/ 168 h 2592"/>
                    <a:gd name="T10" fmla="*/ 3170 w 3170"/>
                    <a:gd name="T11" fmla="*/ 245 h 2592"/>
                    <a:gd name="T12" fmla="*/ 3166 w 3170"/>
                    <a:gd name="T13" fmla="*/ 1940 h 2592"/>
                    <a:gd name="T14" fmla="*/ 3142 w 3170"/>
                    <a:gd name="T15" fmla="*/ 2013 h 2592"/>
                    <a:gd name="T16" fmla="*/ 3098 w 3170"/>
                    <a:gd name="T17" fmla="*/ 2073 h 2592"/>
                    <a:gd name="T18" fmla="*/ 3037 w 3170"/>
                    <a:gd name="T19" fmla="*/ 2118 h 2592"/>
                    <a:gd name="T20" fmla="*/ 2965 w 3170"/>
                    <a:gd name="T21" fmla="*/ 2142 h 2592"/>
                    <a:gd name="T22" fmla="*/ 1400 w 3170"/>
                    <a:gd name="T23" fmla="*/ 2146 h 2592"/>
                    <a:gd name="T24" fmla="*/ 1392 w 3170"/>
                    <a:gd name="T25" fmla="*/ 2145 h 2592"/>
                    <a:gd name="T26" fmla="*/ 1389 w 3170"/>
                    <a:gd name="T27" fmla="*/ 2387 h 2592"/>
                    <a:gd name="T28" fmla="*/ 1365 w 3170"/>
                    <a:gd name="T29" fmla="*/ 2460 h 2592"/>
                    <a:gd name="T30" fmla="*/ 1320 w 3170"/>
                    <a:gd name="T31" fmla="*/ 2521 h 2592"/>
                    <a:gd name="T32" fmla="*/ 1260 w 3170"/>
                    <a:gd name="T33" fmla="*/ 2566 h 2592"/>
                    <a:gd name="T34" fmla="*/ 1186 w 3170"/>
                    <a:gd name="T35" fmla="*/ 2590 h 2592"/>
                    <a:gd name="T36" fmla="*/ 245 w 3170"/>
                    <a:gd name="T37" fmla="*/ 2592 h 2592"/>
                    <a:gd name="T38" fmla="*/ 168 w 3170"/>
                    <a:gd name="T39" fmla="*/ 2580 h 2592"/>
                    <a:gd name="T40" fmla="*/ 100 w 3170"/>
                    <a:gd name="T41" fmla="*/ 2545 h 2592"/>
                    <a:gd name="T42" fmla="*/ 47 w 3170"/>
                    <a:gd name="T43" fmla="*/ 2492 h 2592"/>
                    <a:gd name="T44" fmla="*/ 13 w 3170"/>
                    <a:gd name="T45" fmla="*/ 2424 h 2592"/>
                    <a:gd name="T46" fmla="*/ 0 w 3170"/>
                    <a:gd name="T47" fmla="*/ 2347 h 2592"/>
                    <a:gd name="T48" fmla="*/ 4 w 3170"/>
                    <a:gd name="T49" fmla="*/ 652 h 2592"/>
                    <a:gd name="T50" fmla="*/ 28 w 3170"/>
                    <a:gd name="T51" fmla="*/ 579 h 2592"/>
                    <a:gd name="T52" fmla="*/ 72 w 3170"/>
                    <a:gd name="T53" fmla="*/ 519 h 2592"/>
                    <a:gd name="T54" fmla="*/ 133 w 3170"/>
                    <a:gd name="T55" fmla="*/ 474 h 2592"/>
                    <a:gd name="T56" fmla="*/ 205 w 3170"/>
                    <a:gd name="T57" fmla="*/ 450 h 2592"/>
                    <a:gd name="T58" fmla="*/ 713 w 3170"/>
                    <a:gd name="T59" fmla="*/ 446 h 2592"/>
                    <a:gd name="T60" fmla="*/ 717 w 3170"/>
                    <a:gd name="T61" fmla="*/ 205 h 2592"/>
                    <a:gd name="T62" fmla="*/ 741 w 3170"/>
                    <a:gd name="T63" fmla="*/ 133 h 2592"/>
                    <a:gd name="T64" fmla="*/ 786 w 3170"/>
                    <a:gd name="T65" fmla="*/ 71 h 2592"/>
                    <a:gd name="T66" fmla="*/ 846 w 3170"/>
                    <a:gd name="T67" fmla="*/ 26 h 2592"/>
                    <a:gd name="T68" fmla="*/ 919 w 3170"/>
                    <a:gd name="T69" fmla="*/ 2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0" h="2592">
                      <a:moveTo>
                        <a:pt x="959" y="0"/>
                      </a:moveTo>
                      <a:lnTo>
                        <a:pt x="2925" y="0"/>
                      </a:lnTo>
                      <a:lnTo>
                        <a:pt x="2965" y="2"/>
                      </a:lnTo>
                      <a:lnTo>
                        <a:pt x="3002" y="12"/>
                      </a:lnTo>
                      <a:lnTo>
                        <a:pt x="3037" y="26"/>
                      </a:lnTo>
                      <a:lnTo>
                        <a:pt x="3070" y="47"/>
                      </a:lnTo>
                      <a:lnTo>
                        <a:pt x="3098" y="71"/>
                      </a:lnTo>
                      <a:lnTo>
                        <a:pt x="3123" y="100"/>
                      </a:lnTo>
                      <a:lnTo>
                        <a:pt x="3142" y="133"/>
                      </a:lnTo>
                      <a:lnTo>
                        <a:pt x="3157" y="168"/>
                      </a:lnTo>
                      <a:lnTo>
                        <a:pt x="3166" y="205"/>
                      </a:lnTo>
                      <a:lnTo>
                        <a:pt x="3170" y="245"/>
                      </a:lnTo>
                      <a:lnTo>
                        <a:pt x="3170" y="1901"/>
                      </a:lnTo>
                      <a:lnTo>
                        <a:pt x="3166" y="1940"/>
                      </a:lnTo>
                      <a:lnTo>
                        <a:pt x="3157" y="1978"/>
                      </a:lnTo>
                      <a:lnTo>
                        <a:pt x="3142" y="2013"/>
                      </a:lnTo>
                      <a:lnTo>
                        <a:pt x="3123" y="2046"/>
                      </a:lnTo>
                      <a:lnTo>
                        <a:pt x="3098" y="2073"/>
                      </a:lnTo>
                      <a:lnTo>
                        <a:pt x="3070" y="2099"/>
                      </a:lnTo>
                      <a:lnTo>
                        <a:pt x="3037" y="2118"/>
                      </a:lnTo>
                      <a:lnTo>
                        <a:pt x="3002" y="2134"/>
                      </a:lnTo>
                      <a:lnTo>
                        <a:pt x="2965" y="2142"/>
                      </a:lnTo>
                      <a:lnTo>
                        <a:pt x="2925" y="2146"/>
                      </a:lnTo>
                      <a:lnTo>
                        <a:pt x="1400" y="2146"/>
                      </a:lnTo>
                      <a:lnTo>
                        <a:pt x="1396" y="2146"/>
                      </a:lnTo>
                      <a:lnTo>
                        <a:pt x="1392" y="2145"/>
                      </a:lnTo>
                      <a:lnTo>
                        <a:pt x="1392" y="2347"/>
                      </a:lnTo>
                      <a:lnTo>
                        <a:pt x="1389" y="2387"/>
                      </a:lnTo>
                      <a:lnTo>
                        <a:pt x="1379" y="2424"/>
                      </a:lnTo>
                      <a:lnTo>
                        <a:pt x="1365" y="2460"/>
                      </a:lnTo>
                      <a:lnTo>
                        <a:pt x="1344" y="2492"/>
                      </a:lnTo>
                      <a:lnTo>
                        <a:pt x="1320" y="2521"/>
                      </a:lnTo>
                      <a:lnTo>
                        <a:pt x="1291" y="2545"/>
                      </a:lnTo>
                      <a:lnTo>
                        <a:pt x="1260" y="2566"/>
                      </a:lnTo>
                      <a:lnTo>
                        <a:pt x="1223" y="2580"/>
                      </a:lnTo>
                      <a:lnTo>
                        <a:pt x="1186" y="2590"/>
                      </a:lnTo>
                      <a:lnTo>
                        <a:pt x="1146" y="2592"/>
                      </a:lnTo>
                      <a:lnTo>
                        <a:pt x="245" y="2592"/>
                      </a:lnTo>
                      <a:lnTo>
                        <a:pt x="205" y="2590"/>
                      </a:lnTo>
                      <a:lnTo>
                        <a:pt x="168" y="2580"/>
                      </a:lnTo>
                      <a:lnTo>
                        <a:pt x="133" y="2566"/>
                      </a:lnTo>
                      <a:lnTo>
                        <a:pt x="100" y="2545"/>
                      </a:lnTo>
                      <a:lnTo>
                        <a:pt x="72" y="2521"/>
                      </a:lnTo>
                      <a:lnTo>
                        <a:pt x="47" y="2492"/>
                      </a:lnTo>
                      <a:lnTo>
                        <a:pt x="28" y="2460"/>
                      </a:lnTo>
                      <a:lnTo>
                        <a:pt x="13" y="2424"/>
                      </a:lnTo>
                      <a:lnTo>
                        <a:pt x="4" y="2387"/>
                      </a:lnTo>
                      <a:lnTo>
                        <a:pt x="0" y="2347"/>
                      </a:lnTo>
                      <a:lnTo>
                        <a:pt x="0" y="691"/>
                      </a:lnTo>
                      <a:lnTo>
                        <a:pt x="4" y="652"/>
                      </a:lnTo>
                      <a:lnTo>
                        <a:pt x="13" y="614"/>
                      </a:lnTo>
                      <a:lnTo>
                        <a:pt x="28" y="579"/>
                      </a:lnTo>
                      <a:lnTo>
                        <a:pt x="47" y="546"/>
                      </a:lnTo>
                      <a:lnTo>
                        <a:pt x="72" y="519"/>
                      </a:lnTo>
                      <a:lnTo>
                        <a:pt x="100" y="493"/>
                      </a:lnTo>
                      <a:lnTo>
                        <a:pt x="133" y="474"/>
                      </a:lnTo>
                      <a:lnTo>
                        <a:pt x="168" y="458"/>
                      </a:lnTo>
                      <a:lnTo>
                        <a:pt x="205" y="450"/>
                      </a:lnTo>
                      <a:lnTo>
                        <a:pt x="245" y="446"/>
                      </a:lnTo>
                      <a:lnTo>
                        <a:pt x="713" y="446"/>
                      </a:lnTo>
                      <a:lnTo>
                        <a:pt x="713" y="245"/>
                      </a:lnTo>
                      <a:lnTo>
                        <a:pt x="717" y="205"/>
                      </a:lnTo>
                      <a:lnTo>
                        <a:pt x="725" y="168"/>
                      </a:lnTo>
                      <a:lnTo>
                        <a:pt x="741" y="133"/>
                      </a:lnTo>
                      <a:lnTo>
                        <a:pt x="760" y="100"/>
                      </a:lnTo>
                      <a:lnTo>
                        <a:pt x="786" y="71"/>
                      </a:lnTo>
                      <a:lnTo>
                        <a:pt x="814" y="47"/>
                      </a:lnTo>
                      <a:lnTo>
                        <a:pt x="846" y="26"/>
                      </a:lnTo>
                      <a:lnTo>
                        <a:pt x="881" y="12"/>
                      </a:lnTo>
                      <a:lnTo>
                        <a:pt x="919" y="2"/>
                      </a:lnTo>
                      <a:lnTo>
                        <a:pt x="959"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59" name="Freeform 80"/>
                <p:cNvSpPr>
                  <a:spLocks noEditPoints="1"/>
                </p:cNvSpPr>
                <p:nvPr/>
              </p:nvSpPr>
              <p:spPr bwMode="auto">
                <a:xfrm>
                  <a:off x="12411191" y="2511717"/>
                  <a:ext cx="268397" cy="444605"/>
                </a:xfrm>
                <a:custGeom>
                  <a:avLst/>
                  <a:gdLst>
                    <a:gd name="T0" fmla="*/ 549 w 1152"/>
                    <a:gd name="T1" fmla="*/ 1607 h 1906"/>
                    <a:gd name="T2" fmla="*/ 501 w 1152"/>
                    <a:gd name="T3" fmla="*/ 1633 h 1906"/>
                    <a:gd name="T4" fmla="*/ 475 w 1152"/>
                    <a:gd name="T5" fmla="*/ 1680 h 1906"/>
                    <a:gd name="T6" fmla="*/ 475 w 1152"/>
                    <a:gd name="T7" fmla="*/ 1736 h 1906"/>
                    <a:gd name="T8" fmla="*/ 501 w 1152"/>
                    <a:gd name="T9" fmla="*/ 1782 h 1906"/>
                    <a:gd name="T10" fmla="*/ 549 w 1152"/>
                    <a:gd name="T11" fmla="*/ 1809 h 1906"/>
                    <a:gd name="T12" fmla="*/ 601 w 1152"/>
                    <a:gd name="T13" fmla="*/ 1810 h 1906"/>
                    <a:gd name="T14" fmla="*/ 642 w 1152"/>
                    <a:gd name="T15" fmla="*/ 1789 h 1906"/>
                    <a:gd name="T16" fmla="*/ 671 w 1152"/>
                    <a:gd name="T17" fmla="*/ 1754 h 1906"/>
                    <a:gd name="T18" fmla="*/ 680 w 1152"/>
                    <a:gd name="T19" fmla="*/ 1708 h 1906"/>
                    <a:gd name="T20" fmla="*/ 667 w 1152"/>
                    <a:gd name="T21" fmla="*/ 1655 h 1906"/>
                    <a:gd name="T22" fmla="*/ 628 w 1152"/>
                    <a:gd name="T23" fmla="*/ 1617 h 1906"/>
                    <a:gd name="T24" fmla="*/ 576 w 1152"/>
                    <a:gd name="T25" fmla="*/ 1603 h 1906"/>
                    <a:gd name="T26" fmla="*/ 150 w 1152"/>
                    <a:gd name="T27" fmla="*/ 1457 h 1906"/>
                    <a:gd name="T28" fmla="*/ 1003 w 1152"/>
                    <a:gd name="T29" fmla="*/ 215 h 1906"/>
                    <a:gd name="T30" fmla="*/ 125 w 1152"/>
                    <a:gd name="T31" fmla="*/ 0 h 1906"/>
                    <a:gd name="T32" fmla="*/ 1055 w 1152"/>
                    <a:gd name="T33" fmla="*/ 3 h 1906"/>
                    <a:gd name="T34" fmla="*/ 1105 w 1152"/>
                    <a:gd name="T35" fmla="*/ 28 h 1906"/>
                    <a:gd name="T36" fmla="*/ 1140 w 1152"/>
                    <a:gd name="T37" fmla="*/ 70 h 1906"/>
                    <a:gd name="T38" fmla="*/ 1152 w 1152"/>
                    <a:gd name="T39" fmla="*/ 125 h 1906"/>
                    <a:gd name="T40" fmla="*/ 1149 w 1152"/>
                    <a:gd name="T41" fmla="*/ 1810 h 1906"/>
                    <a:gd name="T42" fmla="*/ 1125 w 1152"/>
                    <a:gd name="T43" fmla="*/ 1859 h 1906"/>
                    <a:gd name="T44" fmla="*/ 1082 w 1152"/>
                    <a:gd name="T45" fmla="*/ 1894 h 1906"/>
                    <a:gd name="T46" fmla="*/ 1026 w 1152"/>
                    <a:gd name="T47" fmla="*/ 1906 h 1906"/>
                    <a:gd name="T48" fmla="*/ 96 w 1152"/>
                    <a:gd name="T49" fmla="*/ 1903 h 1906"/>
                    <a:gd name="T50" fmla="*/ 47 w 1152"/>
                    <a:gd name="T51" fmla="*/ 1879 h 1906"/>
                    <a:gd name="T52" fmla="*/ 13 w 1152"/>
                    <a:gd name="T53" fmla="*/ 1836 h 1906"/>
                    <a:gd name="T54" fmla="*/ 0 w 1152"/>
                    <a:gd name="T55" fmla="*/ 1781 h 1906"/>
                    <a:gd name="T56" fmla="*/ 3 w 1152"/>
                    <a:gd name="T57" fmla="*/ 96 h 1906"/>
                    <a:gd name="T58" fmla="*/ 27 w 1152"/>
                    <a:gd name="T59" fmla="*/ 47 h 1906"/>
                    <a:gd name="T60" fmla="*/ 70 w 1152"/>
                    <a:gd name="T61" fmla="*/ 13 h 1906"/>
                    <a:gd name="T62" fmla="*/ 125 w 1152"/>
                    <a:gd name="T63" fmla="*/ 0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2" h="1906">
                      <a:moveTo>
                        <a:pt x="576" y="1603"/>
                      </a:moveTo>
                      <a:lnTo>
                        <a:pt x="549" y="1607"/>
                      </a:lnTo>
                      <a:lnTo>
                        <a:pt x="523" y="1617"/>
                      </a:lnTo>
                      <a:lnTo>
                        <a:pt x="501" y="1633"/>
                      </a:lnTo>
                      <a:lnTo>
                        <a:pt x="486" y="1655"/>
                      </a:lnTo>
                      <a:lnTo>
                        <a:pt x="475" y="1680"/>
                      </a:lnTo>
                      <a:lnTo>
                        <a:pt x="471" y="1708"/>
                      </a:lnTo>
                      <a:lnTo>
                        <a:pt x="475" y="1736"/>
                      </a:lnTo>
                      <a:lnTo>
                        <a:pt x="486" y="1760"/>
                      </a:lnTo>
                      <a:lnTo>
                        <a:pt x="501" y="1782"/>
                      </a:lnTo>
                      <a:lnTo>
                        <a:pt x="523" y="1798"/>
                      </a:lnTo>
                      <a:lnTo>
                        <a:pt x="549" y="1809"/>
                      </a:lnTo>
                      <a:lnTo>
                        <a:pt x="576" y="1812"/>
                      </a:lnTo>
                      <a:lnTo>
                        <a:pt x="601" y="1810"/>
                      </a:lnTo>
                      <a:lnTo>
                        <a:pt x="622" y="1801"/>
                      </a:lnTo>
                      <a:lnTo>
                        <a:pt x="642" y="1789"/>
                      </a:lnTo>
                      <a:lnTo>
                        <a:pt x="657" y="1773"/>
                      </a:lnTo>
                      <a:lnTo>
                        <a:pt x="671" y="1754"/>
                      </a:lnTo>
                      <a:lnTo>
                        <a:pt x="678" y="1731"/>
                      </a:lnTo>
                      <a:lnTo>
                        <a:pt x="680" y="1708"/>
                      </a:lnTo>
                      <a:lnTo>
                        <a:pt x="677" y="1680"/>
                      </a:lnTo>
                      <a:lnTo>
                        <a:pt x="667" y="1655"/>
                      </a:lnTo>
                      <a:lnTo>
                        <a:pt x="650" y="1633"/>
                      </a:lnTo>
                      <a:lnTo>
                        <a:pt x="628" y="1617"/>
                      </a:lnTo>
                      <a:lnTo>
                        <a:pt x="604" y="1607"/>
                      </a:lnTo>
                      <a:lnTo>
                        <a:pt x="576" y="1603"/>
                      </a:lnTo>
                      <a:close/>
                      <a:moveTo>
                        <a:pt x="150" y="215"/>
                      </a:moveTo>
                      <a:lnTo>
                        <a:pt x="150" y="1457"/>
                      </a:lnTo>
                      <a:lnTo>
                        <a:pt x="1003" y="1457"/>
                      </a:lnTo>
                      <a:lnTo>
                        <a:pt x="1003" y="215"/>
                      </a:lnTo>
                      <a:lnTo>
                        <a:pt x="150" y="215"/>
                      </a:lnTo>
                      <a:close/>
                      <a:moveTo>
                        <a:pt x="125" y="0"/>
                      </a:moveTo>
                      <a:lnTo>
                        <a:pt x="1026" y="0"/>
                      </a:lnTo>
                      <a:lnTo>
                        <a:pt x="1055" y="3"/>
                      </a:lnTo>
                      <a:lnTo>
                        <a:pt x="1082" y="13"/>
                      </a:lnTo>
                      <a:lnTo>
                        <a:pt x="1105" y="28"/>
                      </a:lnTo>
                      <a:lnTo>
                        <a:pt x="1125" y="47"/>
                      </a:lnTo>
                      <a:lnTo>
                        <a:pt x="1140" y="70"/>
                      </a:lnTo>
                      <a:lnTo>
                        <a:pt x="1149" y="96"/>
                      </a:lnTo>
                      <a:lnTo>
                        <a:pt x="1152" y="125"/>
                      </a:lnTo>
                      <a:lnTo>
                        <a:pt x="1152" y="1781"/>
                      </a:lnTo>
                      <a:lnTo>
                        <a:pt x="1149" y="1810"/>
                      </a:lnTo>
                      <a:lnTo>
                        <a:pt x="1140" y="1836"/>
                      </a:lnTo>
                      <a:lnTo>
                        <a:pt x="1125" y="1859"/>
                      </a:lnTo>
                      <a:lnTo>
                        <a:pt x="1105" y="1879"/>
                      </a:lnTo>
                      <a:lnTo>
                        <a:pt x="1082" y="1894"/>
                      </a:lnTo>
                      <a:lnTo>
                        <a:pt x="1055" y="1903"/>
                      </a:lnTo>
                      <a:lnTo>
                        <a:pt x="1026" y="1906"/>
                      </a:lnTo>
                      <a:lnTo>
                        <a:pt x="125" y="1906"/>
                      </a:lnTo>
                      <a:lnTo>
                        <a:pt x="96" y="1903"/>
                      </a:lnTo>
                      <a:lnTo>
                        <a:pt x="70" y="1894"/>
                      </a:lnTo>
                      <a:lnTo>
                        <a:pt x="47" y="1879"/>
                      </a:lnTo>
                      <a:lnTo>
                        <a:pt x="27" y="1859"/>
                      </a:lnTo>
                      <a:lnTo>
                        <a:pt x="13" y="1836"/>
                      </a:lnTo>
                      <a:lnTo>
                        <a:pt x="3" y="1810"/>
                      </a:lnTo>
                      <a:lnTo>
                        <a:pt x="0" y="1781"/>
                      </a:lnTo>
                      <a:lnTo>
                        <a:pt x="0" y="125"/>
                      </a:lnTo>
                      <a:lnTo>
                        <a:pt x="3" y="96"/>
                      </a:lnTo>
                      <a:lnTo>
                        <a:pt x="13" y="70"/>
                      </a:lnTo>
                      <a:lnTo>
                        <a:pt x="27" y="47"/>
                      </a:lnTo>
                      <a:lnTo>
                        <a:pt x="47" y="28"/>
                      </a:lnTo>
                      <a:lnTo>
                        <a:pt x="70" y="13"/>
                      </a:lnTo>
                      <a:lnTo>
                        <a:pt x="96" y="3"/>
                      </a:lnTo>
                      <a:lnTo>
                        <a:pt x="12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60" name="Freeform 81"/>
                <p:cNvSpPr>
                  <a:spLocks noEditPoints="1"/>
                </p:cNvSpPr>
                <p:nvPr/>
              </p:nvSpPr>
              <p:spPr bwMode="auto">
                <a:xfrm>
                  <a:off x="12578064" y="2407860"/>
                  <a:ext cx="516955" cy="444605"/>
                </a:xfrm>
                <a:custGeom>
                  <a:avLst/>
                  <a:gdLst>
                    <a:gd name="T0" fmla="*/ 1404 w 2217"/>
                    <a:gd name="T1" fmla="*/ 1581 h 1906"/>
                    <a:gd name="T2" fmla="*/ 1363 w 2217"/>
                    <a:gd name="T3" fmla="*/ 1600 h 1906"/>
                    <a:gd name="T4" fmla="*/ 1334 w 2217"/>
                    <a:gd name="T5" fmla="*/ 1637 h 1906"/>
                    <a:gd name="T6" fmla="*/ 1324 w 2217"/>
                    <a:gd name="T7" fmla="*/ 1683 h 1906"/>
                    <a:gd name="T8" fmla="*/ 1337 w 2217"/>
                    <a:gd name="T9" fmla="*/ 1736 h 1906"/>
                    <a:gd name="T10" fmla="*/ 1375 w 2217"/>
                    <a:gd name="T11" fmla="*/ 1773 h 1906"/>
                    <a:gd name="T12" fmla="*/ 1428 w 2217"/>
                    <a:gd name="T13" fmla="*/ 1788 h 1906"/>
                    <a:gd name="T14" fmla="*/ 1481 w 2217"/>
                    <a:gd name="T15" fmla="*/ 1773 h 1906"/>
                    <a:gd name="T16" fmla="*/ 1519 w 2217"/>
                    <a:gd name="T17" fmla="*/ 1736 h 1906"/>
                    <a:gd name="T18" fmla="*/ 1533 w 2217"/>
                    <a:gd name="T19" fmla="*/ 1683 h 1906"/>
                    <a:gd name="T20" fmla="*/ 1522 w 2217"/>
                    <a:gd name="T21" fmla="*/ 1642 h 1906"/>
                    <a:gd name="T22" fmla="*/ 1493 w 2217"/>
                    <a:gd name="T23" fmla="*/ 1604 h 1906"/>
                    <a:gd name="T24" fmla="*/ 1452 w 2217"/>
                    <a:gd name="T25" fmla="*/ 1581 h 1906"/>
                    <a:gd name="T26" fmla="*/ 1109 w 2217"/>
                    <a:gd name="T27" fmla="*/ 1577 h 1906"/>
                    <a:gd name="T28" fmla="*/ 1063 w 2217"/>
                    <a:gd name="T29" fmla="*/ 1588 h 1906"/>
                    <a:gd name="T30" fmla="*/ 1026 w 2217"/>
                    <a:gd name="T31" fmla="*/ 1617 h 1906"/>
                    <a:gd name="T32" fmla="*/ 1007 w 2217"/>
                    <a:gd name="T33" fmla="*/ 1658 h 1906"/>
                    <a:gd name="T34" fmla="*/ 1007 w 2217"/>
                    <a:gd name="T35" fmla="*/ 1710 h 1906"/>
                    <a:gd name="T36" fmla="*/ 1035 w 2217"/>
                    <a:gd name="T37" fmla="*/ 1756 h 1906"/>
                    <a:gd name="T38" fmla="*/ 1081 w 2217"/>
                    <a:gd name="T39" fmla="*/ 1784 h 1906"/>
                    <a:gd name="T40" fmla="*/ 1136 w 2217"/>
                    <a:gd name="T41" fmla="*/ 1784 h 1906"/>
                    <a:gd name="T42" fmla="*/ 1182 w 2217"/>
                    <a:gd name="T43" fmla="*/ 1756 h 1906"/>
                    <a:gd name="T44" fmla="*/ 1210 w 2217"/>
                    <a:gd name="T45" fmla="*/ 1710 h 1906"/>
                    <a:gd name="T46" fmla="*/ 1210 w 2217"/>
                    <a:gd name="T47" fmla="*/ 1662 h 1906"/>
                    <a:gd name="T48" fmla="*/ 1191 w 2217"/>
                    <a:gd name="T49" fmla="*/ 1622 h 1906"/>
                    <a:gd name="T50" fmla="*/ 1155 w 2217"/>
                    <a:gd name="T51" fmla="*/ 1591 h 1906"/>
                    <a:gd name="T52" fmla="*/ 1109 w 2217"/>
                    <a:gd name="T53" fmla="*/ 1577 h 1906"/>
                    <a:gd name="T54" fmla="*/ 765 w 2217"/>
                    <a:gd name="T55" fmla="*/ 1581 h 1906"/>
                    <a:gd name="T56" fmla="*/ 723 w 2217"/>
                    <a:gd name="T57" fmla="*/ 1600 h 1906"/>
                    <a:gd name="T58" fmla="*/ 695 w 2217"/>
                    <a:gd name="T59" fmla="*/ 1637 h 1906"/>
                    <a:gd name="T60" fmla="*/ 684 w 2217"/>
                    <a:gd name="T61" fmla="*/ 1683 h 1906"/>
                    <a:gd name="T62" fmla="*/ 699 w 2217"/>
                    <a:gd name="T63" fmla="*/ 1736 h 1906"/>
                    <a:gd name="T64" fmla="*/ 736 w 2217"/>
                    <a:gd name="T65" fmla="*/ 1773 h 1906"/>
                    <a:gd name="T66" fmla="*/ 789 w 2217"/>
                    <a:gd name="T67" fmla="*/ 1788 h 1906"/>
                    <a:gd name="T68" fmla="*/ 841 w 2217"/>
                    <a:gd name="T69" fmla="*/ 1773 h 1906"/>
                    <a:gd name="T70" fmla="*/ 880 w 2217"/>
                    <a:gd name="T71" fmla="*/ 1736 h 1906"/>
                    <a:gd name="T72" fmla="*/ 893 w 2217"/>
                    <a:gd name="T73" fmla="*/ 1683 h 1906"/>
                    <a:gd name="T74" fmla="*/ 884 w 2217"/>
                    <a:gd name="T75" fmla="*/ 1642 h 1906"/>
                    <a:gd name="T76" fmla="*/ 855 w 2217"/>
                    <a:gd name="T77" fmla="*/ 1604 h 1906"/>
                    <a:gd name="T78" fmla="*/ 814 w 2217"/>
                    <a:gd name="T79" fmla="*/ 1581 h 1906"/>
                    <a:gd name="T80" fmla="*/ 126 w 2217"/>
                    <a:gd name="T81" fmla="*/ 0 h 1906"/>
                    <a:gd name="T82" fmla="*/ 2121 w 2217"/>
                    <a:gd name="T83" fmla="*/ 3 h 1906"/>
                    <a:gd name="T84" fmla="*/ 2170 w 2217"/>
                    <a:gd name="T85" fmla="*/ 27 h 1906"/>
                    <a:gd name="T86" fmla="*/ 2204 w 2217"/>
                    <a:gd name="T87" fmla="*/ 70 h 1906"/>
                    <a:gd name="T88" fmla="*/ 2217 w 2217"/>
                    <a:gd name="T89" fmla="*/ 125 h 1906"/>
                    <a:gd name="T90" fmla="*/ 2214 w 2217"/>
                    <a:gd name="T91" fmla="*/ 1810 h 1906"/>
                    <a:gd name="T92" fmla="*/ 2190 w 2217"/>
                    <a:gd name="T93" fmla="*/ 1859 h 1906"/>
                    <a:gd name="T94" fmla="*/ 2147 w 2217"/>
                    <a:gd name="T95" fmla="*/ 1893 h 1906"/>
                    <a:gd name="T96" fmla="*/ 2092 w 2217"/>
                    <a:gd name="T97" fmla="*/ 1906 h 1906"/>
                    <a:gd name="T98" fmla="*/ 567 w 2217"/>
                    <a:gd name="T99" fmla="*/ 1386 h 1906"/>
                    <a:gd name="T100" fmla="*/ 2067 w 2217"/>
                    <a:gd name="T101" fmla="*/ 214 h 1906"/>
                    <a:gd name="T102" fmla="*/ 149 w 2217"/>
                    <a:gd name="T103" fmla="*/ 339 h 1906"/>
                    <a:gd name="T104" fmla="*/ 0 w 2217"/>
                    <a:gd name="T105" fmla="*/ 125 h 1906"/>
                    <a:gd name="T106" fmla="*/ 13 w 2217"/>
                    <a:gd name="T107" fmla="*/ 70 h 1906"/>
                    <a:gd name="T108" fmla="*/ 47 w 2217"/>
                    <a:gd name="T109" fmla="*/ 27 h 1906"/>
                    <a:gd name="T110" fmla="*/ 97 w 2217"/>
                    <a:gd name="T111" fmla="*/ 3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17" h="1906">
                      <a:moveTo>
                        <a:pt x="1428" y="1577"/>
                      </a:moveTo>
                      <a:lnTo>
                        <a:pt x="1404" y="1581"/>
                      </a:lnTo>
                      <a:lnTo>
                        <a:pt x="1382" y="1588"/>
                      </a:lnTo>
                      <a:lnTo>
                        <a:pt x="1363" y="1600"/>
                      </a:lnTo>
                      <a:lnTo>
                        <a:pt x="1347" y="1617"/>
                      </a:lnTo>
                      <a:lnTo>
                        <a:pt x="1334" y="1637"/>
                      </a:lnTo>
                      <a:lnTo>
                        <a:pt x="1326" y="1658"/>
                      </a:lnTo>
                      <a:lnTo>
                        <a:pt x="1324" y="1683"/>
                      </a:lnTo>
                      <a:lnTo>
                        <a:pt x="1328" y="1710"/>
                      </a:lnTo>
                      <a:lnTo>
                        <a:pt x="1337" y="1736"/>
                      </a:lnTo>
                      <a:lnTo>
                        <a:pt x="1354" y="1756"/>
                      </a:lnTo>
                      <a:lnTo>
                        <a:pt x="1375" y="1773"/>
                      </a:lnTo>
                      <a:lnTo>
                        <a:pt x="1400" y="1784"/>
                      </a:lnTo>
                      <a:lnTo>
                        <a:pt x="1428" y="1788"/>
                      </a:lnTo>
                      <a:lnTo>
                        <a:pt x="1456" y="1784"/>
                      </a:lnTo>
                      <a:lnTo>
                        <a:pt x="1481" y="1773"/>
                      </a:lnTo>
                      <a:lnTo>
                        <a:pt x="1502" y="1756"/>
                      </a:lnTo>
                      <a:lnTo>
                        <a:pt x="1519" y="1736"/>
                      </a:lnTo>
                      <a:lnTo>
                        <a:pt x="1529" y="1710"/>
                      </a:lnTo>
                      <a:lnTo>
                        <a:pt x="1533" y="1683"/>
                      </a:lnTo>
                      <a:lnTo>
                        <a:pt x="1531" y="1662"/>
                      </a:lnTo>
                      <a:lnTo>
                        <a:pt x="1522" y="1642"/>
                      </a:lnTo>
                      <a:lnTo>
                        <a:pt x="1510" y="1622"/>
                      </a:lnTo>
                      <a:lnTo>
                        <a:pt x="1493" y="1604"/>
                      </a:lnTo>
                      <a:lnTo>
                        <a:pt x="1474" y="1591"/>
                      </a:lnTo>
                      <a:lnTo>
                        <a:pt x="1452" y="1581"/>
                      </a:lnTo>
                      <a:lnTo>
                        <a:pt x="1428" y="1577"/>
                      </a:lnTo>
                      <a:close/>
                      <a:moveTo>
                        <a:pt x="1109" y="1577"/>
                      </a:moveTo>
                      <a:lnTo>
                        <a:pt x="1085" y="1581"/>
                      </a:lnTo>
                      <a:lnTo>
                        <a:pt x="1063" y="1588"/>
                      </a:lnTo>
                      <a:lnTo>
                        <a:pt x="1043" y="1600"/>
                      </a:lnTo>
                      <a:lnTo>
                        <a:pt x="1026" y="1617"/>
                      </a:lnTo>
                      <a:lnTo>
                        <a:pt x="1014" y="1637"/>
                      </a:lnTo>
                      <a:lnTo>
                        <a:pt x="1007" y="1658"/>
                      </a:lnTo>
                      <a:lnTo>
                        <a:pt x="1003" y="1683"/>
                      </a:lnTo>
                      <a:lnTo>
                        <a:pt x="1007" y="1710"/>
                      </a:lnTo>
                      <a:lnTo>
                        <a:pt x="1018" y="1736"/>
                      </a:lnTo>
                      <a:lnTo>
                        <a:pt x="1035" y="1756"/>
                      </a:lnTo>
                      <a:lnTo>
                        <a:pt x="1055" y="1773"/>
                      </a:lnTo>
                      <a:lnTo>
                        <a:pt x="1081" y="1784"/>
                      </a:lnTo>
                      <a:lnTo>
                        <a:pt x="1109" y="1788"/>
                      </a:lnTo>
                      <a:lnTo>
                        <a:pt x="1136" y="1784"/>
                      </a:lnTo>
                      <a:lnTo>
                        <a:pt x="1162" y="1773"/>
                      </a:lnTo>
                      <a:lnTo>
                        <a:pt x="1182" y="1756"/>
                      </a:lnTo>
                      <a:lnTo>
                        <a:pt x="1199" y="1736"/>
                      </a:lnTo>
                      <a:lnTo>
                        <a:pt x="1210" y="1710"/>
                      </a:lnTo>
                      <a:lnTo>
                        <a:pt x="1214" y="1683"/>
                      </a:lnTo>
                      <a:lnTo>
                        <a:pt x="1210" y="1662"/>
                      </a:lnTo>
                      <a:lnTo>
                        <a:pt x="1203" y="1642"/>
                      </a:lnTo>
                      <a:lnTo>
                        <a:pt x="1191" y="1622"/>
                      </a:lnTo>
                      <a:lnTo>
                        <a:pt x="1174" y="1604"/>
                      </a:lnTo>
                      <a:lnTo>
                        <a:pt x="1155" y="1591"/>
                      </a:lnTo>
                      <a:lnTo>
                        <a:pt x="1133" y="1581"/>
                      </a:lnTo>
                      <a:lnTo>
                        <a:pt x="1109" y="1577"/>
                      </a:lnTo>
                      <a:close/>
                      <a:moveTo>
                        <a:pt x="789" y="1577"/>
                      </a:moveTo>
                      <a:lnTo>
                        <a:pt x="765" y="1581"/>
                      </a:lnTo>
                      <a:lnTo>
                        <a:pt x="744" y="1588"/>
                      </a:lnTo>
                      <a:lnTo>
                        <a:pt x="723" y="1600"/>
                      </a:lnTo>
                      <a:lnTo>
                        <a:pt x="707" y="1617"/>
                      </a:lnTo>
                      <a:lnTo>
                        <a:pt x="695" y="1637"/>
                      </a:lnTo>
                      <a:lnTo>
                        <a:pt x="687" y="1658"/>
                      </a:lnTo>
                      <a:lnTo>
                        <a:pt x="684" y="1683"/>
                      </a:lnTo>
                      <a:lnTo>
                        <a:pt x="688" y="1710"/>
                      </a:lnTo>
                      <a:lnTo>
                        <a:pt x="699" y="1736"/>
                      </a:lnTo>
                      <a:lnTo>
                        <a:pt x="715" y="1756"/>
                      </a:lnTo>
                      <a:lnTo>
                        <a:pt x="736" y="1773"/>
                      </a:lnTo>
                      <a:lnTo>
                        <a:pt x="762" y="1784"/>
                      </a:lnTo>
                      <a:lnTo>
                        <a:pt x="789" y="1788"/>
                      </a:lnTo>
                      <a:lnTo>
                        <a:pt x="817" y="1784"/>
                      </a:lnTo>
                      <a:lnTo>
                        <a:pt x="841" y="1773"/>
                      </a:lnTo>
                      <a:lnTo>
                        <a:pt x="863" y="1756"/>
                      </a:lnTo>
                      <a:lnTo>
                        <a:pt x="880" y="1736"/>
                      </a:lnTo>
                      <a:lnTo>
                        <a:pt x="890" y="1710"/>
                      </a:lnTo>
                      <a:lnTo>
                        <a:pt x="893" y="1683"/>
                      </a:lnTo>
                      <a:lnTo>
                        <a:pt x="891" y="1662"/>
                      </a:lnTo>
                      <a:lnTo>
                        <a:pt x="884" y="1642"/>
                      </a:lnTo>
                      <a:lnTo>
                        <a:pt x="870" y="1622"/>
                      </a:lnTo>
                      <a:lnTo>
                        <a:pt x="855" y="1604"/>
                      </a:lnTo>
                      <a:lnTo>
                        <a:pt x="835" y="1591"/>
                      </a:lnTo>
                      <a:lnTo>
                        <a:pt x="814" y="1581"/>
                      </a:lnTo>
                      <a:lnTo>
                        <a:pt x="789" y="1577"/>
                      </a:lnTo>
                      <a:close/>
                      <a:moveTo>
                        <a:pt x="126" y="0"/>
                      </a:moveTo>
                      <a:lnTo>
                        <a:pt x="2092" y="0"/>
                      </a:lnTo>
                      <a:lnTo>
                        <a:pt x="2121" y="3"/>
                      </a:lnTo>
                      <a:lnTo>
                        <a:pt x="2147" y="12"/>
                      </a:lnTo>
                      <a:lnTo>
                        <a:pt x="2170" y="27"/>
                      </a:lnTo>
                      <a:lnTo>
                        <a:pt x="2190" y="47"/>
                      </a:lnTo>
                      <a:lnTo>
                        <a:pt x="2204" y="70"/>
                      </a:lnTo>
                      <a:lnTo>
                        <a:pt x="2214" y="96"/>
                      </a:lnTo>
                      <a:lnTo>
                        <a:pt x="2217" y="125"/>
                      </a:lnTo>
                      <a:lnTo>
                        <a:pt x="2217" y="1781"/>
                      </a:lnTo>
                      <a:lnTo>
                        <a:pt x="2214" y="1810"/>
                      </a:lnTo>
                      <a:lnTo>
                        <a:pt x="2204" y="1836"/>
                      </a:lnTo>
                      <a:lnTo>
                        <a:pt x="2190" y="1859"/>
                      </a:lnTo>
                      <a:lnTo>
                        <a:pt x="2170" y="1878"/>
                      </a:lnTo>
                      <a:lnTo>
                        <a:pt x="2147" y="1893"/>
                      </a:lnTo>
                      <a:lnTo>
                        <a:pt x="2121" y="1903"/>
                      </a:lnTo>
                      <a:lnTo>
                        <a:pt x="2092" y="1906"/>
                      </a:lnTo>
                      <a:lnTo>
                        <a:pt x="567" y="1906"/>
                      </a:lnTo>
                      <a:lnTo>
                        <a:pt x="567" y="1386"/>
                      </a:lnTo>
                      <a:lnTo>
                        <a:pt x="2067" y="1386"/>
                      </a:lnTo>
                      <a:lnTo>
                        <a:pt x="2067" y="214"/>
                      </a:lnTo>
                      <a:lnTo>
                        <a:pt x="149" y="214"/>
                      </a:lnTo>
                      <a:lnTo>
                        <a:pt x="149" y="339"/>
                      </a:lnTo>
                      <a:lnTo>
                        <a:pt x="0" y="339"/>
                      </a:lnTo>
                      <a:lnTo>
                        <a:pt x="0" y="125"/>
                      </a:lnTo>
                      <a:lnTo>
                        <a:pt x="4" y="96"/>
                      </a:lnTo>
                      <a:lnTo>
                        <a:pt x="13" y="70"/>
                      </a:lnTo>
                      <a:lnTo>
                        <a:pt x="28" y="47"/>
                      </a:lnTo>
                      <a:lnTo>
                        <a:pt x="47" y="27"/>
                      </a:lnTo>
                      <a:lnTo>
                        <a:pt x="70" y="12"/>
                      </a:lnTo>
                      <a:lnTo>
                        <a:pt x="97" y="3"/>
                      </a:lnTo>
                      <a:lnTo>
                        <a:pt x="126"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grpSp>
        </p:grpSp>
        <p:grpSp>
          <p:nvGrpSpPr>
            <p:cNvPr id="61" name="Group 60"/>
            <p:cNvGrpSpPr/>
            <p:nvPr/>
          </p:nvGrpSpPr>
          <p:grpSpPr>
            <a:xfrm>
              <a:off x="3452077" y="4844787"/>
              <a:ext cx="1002165" cy="764989"/>
              <a:chOff x="4795983" y="4789790"/>
              <a:chExt cx="1002165" cy="764989"/>
            </a:xfrm>
          </p:grpSpPr>
          <p:sp>
            <p:nvSpPr>
              <p:cNvPr id="62" name="TextBox 61"/>
              <p:cNvSpPr txBox="1"/>
              <p:nvPr/>
            </p:nvSpPr>
            <p:spPr>
              <a:xfrm>
                <a:off x="4795983" y="4789790"/>
                <a:ext cx="1002165" cy="294739"/>
              </a:xfrm>
              <a:prstGeom prst="rect">
                <a:avLst/>
              </a:prstGeom>
              <a:noFill/>
              <a:effectLst/>
            </p:spPr>
            <p:txBody>
              <a:bodyPr wrap="square" lIns="0" tIns="0" rIns="0" bIns="0" rtlCol="0" anchor="t">
                <a:no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venir LT Std 35 Light" panose="020B0402020203020204" pitchFamily="34" charset="0"/>
                  </a:rPr>
                  <a:t>Server</a:t>
                </a:r>
              </a:p>
            </p:txBody>
          </p:sp>
          <p:grpSp>
            <p:nvGrpSpPr>
              <p:cNvPr id="63" name="Group 62"/>
              <p:cNvGrpSpPr>
                <a:grpSpLocks noChangeAspect="1"/>
              </p:cNvGrpSpPr>
              <p:nvPr/>
            </p:nvGrpSpPr>
            <p:grpSpPr>
              <a:xfrm>
                <a:off x="4991696" y="5038474"/>
                <a:ext cx="630498" cy="516305"/>
                <a:chOff x="10385425" y="615951"/>
                <a:chExt cx="823913" cy="674688"/>
              </a:xfrm>
            </p:grpSpPr>
            <p:sp useBgFill="1">
              <p:nvSpPr>
                <p:cNvPr id="64" name="Freeform 6"/>
                <p:cNvSpPr>
                  <a:spLocks/>
                </p:cNvSpPr>
                <p:nvPr/>
              </p:nvSpPr>
              <p:spPr bwMode="auto">
                <a:xfrm>
                  <a:off x="10385425" y="615951"/>
                  <a:ext cx="823913" cy="674688"/>
                </a:xfrm>
                <a:custGeom>
                  <a:avLst/>
                  <a:gdLst>
                    <a:gd name="T0" fmla="*/ 120 w 2596"/>
                    <a:gd name="T1" fmla="*/ 0 h 2126"/>
                    <a:gd name="T2" fmla="*/ 2476 w 2596"/>
                    <a:gd name="T3" fmla="*/ 0 h 2126"/>
                    <a:gd name="T4" fmla="*/ 2504 w 2596"/>
                    <a:gd name="T5" fmla="*/ 3 h 2126"/>
                    <a:gd name="T6" fmla="*/ 2528 w 2596"/>
                    <a:gd name="T7" fmla="*/ 12 h 2126"/>
                    <a:gd name="T8" fmla="*/ 2551 w 2596"/>
                    <a:gd name="T9" fmla="*/ 26 h 2126"/>
                    <a:gd name="T10" fmla="*/ 2569 w 2596"/>
                    <a:gd name="T11" fmla="*/ 44 h 2126"/>
                    <a:gd name="T12" fmla="*/ 2584 w 2596"/>
                    <a:gd name="T13" fmla="*/ 67 h 2126"/>
                    <a:gd name="T14" fmla="*/ 2592 w 2596"/>
                    <a:gd name="T15" fmla="*/ 92 h 2126"/>
                    <a:gd name="T16" fmla="*/ 2596 w 2596"/>
                    <a:gd name="T17" fmla="*/ 119 h 2126"/>
                    <a:gd name="T18" fmla="*/ 2596 w 2596"/>
                    <a:gd name="T19" fmla="*/ 2007 h 2126"/>
                    <a:gd name="T20" fmla="*/ 2592 w 2596"/>
                    <a:gd name="T21" fmla="*/ 2035 h 2126"/>
                    <a:gd name="T22" fmla="*/ 2584 w 2596"/>
                    <a:gd name="T23" fmla="*/ 2060 h 2126"/>
                    <a:gd name="T24" fmla="*/ 2569 w 2596"/>
                    <a:gd name="T25" fmla="*/ 2082 h 2126"/>
                    <a:gd name="T26" fmla="*/ 2551 w 2596"/>
                    <a:gd name="T27" fmla="*/ 2100 h 2126"/>
                    <a:gd name="T28" fmla="*/ 2528 w 2596"/>
                    <a:gd name="T29" fmla="*/ 2114 h 2126"/>
                    <a:gd name="T30" fmla="*/ 2504 w 2596"/>
                    <a:gd name="T31" fmla="*/ 2123 h 2126"/>
                    <a:gd name="T32" fmla="*/ 2476 w 2596"/>
                    <a:gd name="T33" fmla="*/ 2126 h 2126"/>
                    <a:gd name="T34" fmla="*/ 120 w 2596"/>
                    <a:gd name="T35" fmla="*/ 2126 h 2126"/>
                    <a:gd name="T36" fmla="*/ 92 w 2596"/>
                    <a:gd name="T37" fmla="*/ 2123 h 2126"/>
                    <a:gd name="T38" fmla="*/ 67 w 2596"/>
                    <a:gd name="T39" fmla="*/ 2114 h 2126"/>
                    <a:gd name="T40" fmla="*/ 45 w 2596"/>
                    <a:gd name="T41" fmla="*/ 2100 h 2126"/>
                    <a:gd name="T42" fmla="*/ 25 w 2596"/>
                    <a:gd name="T43" fmla="*/ 2082 h 2126"/>
                    <a:gd name="T44" fmla="*/ 12 w 2596"/>
                    <a:gd name="T45" fmla="*/ 2060 h 2126"/>
                    <a:gd name="T46" fmla="*/ 2 w 2596"/>
                    <a:gd name="T47" fmla="*/ 2035 h 2126"/>
                    <a:gd name="T48" fmla="*/ 0 w 2596"/>
                    <a:gd name="T49" fmla="*/ 2007 h 2126"/>
                    <a:gd name="T50" fmla="*/ 0 w 2596"/>
                    <a:gd name="T51" fmla="*/ 119 h 2126"/>
                    <a:gd name="T52" fmla="*/ 2 w 2596"/>
                    <a:gd name="T53" fmla="*/ 92 h 2126"/>
                    <a:gd name="T54" fmla="*/ 12 w 2596"/>
                    <a:gd name="T55" fmla="*/ 67 h 2126"/>
                    <a:gd name="T56" fmla="*/ 25 w 2596"/>
                    <a:gd name="T57" fmla="*/ 44 h 2126"/>
                    <a:gd name="T58" fmla="*/ 45 w 2596"/>
                    <a:gd name="T59" fmla="*/ 26 h 2126"/>
                    <a:gd name="T60" fmla="*/ 67 w 2596"/>
                    <a:gd name="T61" fmla="*/ 12 h 2126"/>
                    <a:gd name="T62" fmla="*/ 92 w 2596"/>
                    <a:gd name="T63" fmla="*/ 3 h 2126"/>
                    <a:gd name="T64" fmla="*/ 120 w 2596"/>
                    <a:gd name="T65" fmla="*/ 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6" h="2126">
                      <a:moveTo>
                        <a:pt x="120" y="0"/>
                      </a:moveTo>
                      <a:lnTo>
                        <a:pt x="2476" y="0"/>
                      </a:lnTo>
                      <a:lnTo>
                        <a:pt x="2504" y="3"/>
                      </a:lnTo>
                      <a:lnTo>
                        <a:pt x="2528" y="12"/>
                      </a:lnTo>
                      <a:lnTo>
                        <a:pt x="2551" y="26"/>
                      </a:lnTo>
                      <a:lnTo>
                        <a:pt x="2569" y="44"/>
                      </a:lnTo>
                      <a:lnTo>
                        <a:pt x="2584" y="67"/>
                      </a:lnTo>
                      <a:lnTo>
                        <a:pt x="2592" y="92"/>
                      </a:lnTo>
                      <a:lnTo>
                        <a:pt x="2596" y="119"/>
                      </a:lnTo>
                      <a:lnTo>
                        <a:pt x="2596" y="2007"/>
                      </a:lnTo>
                      <a:lnTo>
                        <a:pt x="2592" y="2035"/>
                      </a:lnTo>
                      <a:lnTo>
                        <a:pt x="2584" y="2060"/>
                      </a:lnTo>
                      <a:lnTo>
                        <a:pt x="2569" y="2082"/>
                      </a:lnTo>
                      <a:lnTo>
                        <a:pt x="2551" y="2100"/>
                      </a:lnTo>
                      <a:lnTo>
                        <a:pt x="2528" y="2114"/>
                      </a:lnTo>
                      <a:lnTo>
                        <a:pt x="2504" y="2123"/>
                      </a:lnTo>
                      <a:lnTo>
                        <a:pt x="2476" y="2126"/>
                      </a:lnTo>
                      <a:lnTo>
                        <a:pt x="120" y="2126"/>
                      </a:lnTo>
                      <a:lnTo>
                        <a:pt x="92" y="2123"/>
                      </a:lnTo>
                      <a:lnTo>
                        <a:pt x="67" y="2114"/>
                      </a:lnTo>
                      <a:lnTo>
                        <a:pt x="45" y="2100"/>
                      </a:lnTo>
                      <a:lnTo>
                        <a:pt x="25" y="2082"/>
                      </a:lnTo>
                      <a:lnTo>
                        <a:pt x="12" y="2060"/>
                      </a:lnTo>
                      <a:lnTo>
                        <a:pt x="2" y="2035"/>
                      </a:lnTo>
                      <a:lnTo>
                        <a:pt x="0" y="2007"/>
                      </a:lnTo>
                      <a:lnTo>
                        <a:pt x="0" y="119"/>
                      </a:lnTo>
                      <a:lnTo>
                        <a:pt x="2" y="92"/>
                      </a:lnTo>
                      <a:lnTo>
                        <a:pt x="12" y="67"/>
                      </a:lnTo>
                      <a:lnTo>
                        <a:pt x="25" y="44"/>
                      </a:lnTo>
                      <a:lnTo>
                        <a:pt x="45" y="26"/>
                      </a:lnTo>
                      <a:lnTo>
                        <a:pt x="67" y="12"/>
                      </a:lnTo>
                      <a:lnTo>
                        <a:pt x="92" y="3"/>
                      </a:lnTo>
                      <a:lnTo>
                        <a:pt x="120" y="0"/>
                      </a:lnTo>
                      <a:close/>
                    </a:path>
                  </a:pathLst>
                </a:custGeom>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65" name="Freeform 7"/>
                <p:cNvSpPr>
                  <a:spLocks noEditPoints="1"/>
                </p:cNvSpPr>
                <p:nvPr/>
              </p:nvSpPr>
              <p:spPr bwMode="auto">
                <a:xfrm>
                  <a:off x="10542588" y="806451"/>
                  <a:ext cx="520700" cy="277813"/>
                </a:xfrm>
                <a:custGeom>
                  <a:avLst/>
                  <a:gdLst>
                    <a:gd name="T0" fmla="*/ 664 w 1638"/>
                    <a:gd name="T1" fmla="*/ 663 h 872"/>
                    <a:gd name="T2" fmla="*/ 0 w 1638"/>
                    <a:gd name="T3" fmla="*/ 782 h 872"/>
                    <a:gd name="T4" fmla="*/ 0 w 1638"/>
                    <a:gd name="T5" fmla="*/ 361 h 872"/>
                    <a:gd name="T6" fmla="*/ 664 w 1638"/>
                    <a:gd name="T7" fmla="*/ 480 h 872"/>
                    <a:gd name="T8" fmla="*/ 0 w 1638"/>
                    <a:gd name="T9" fmla="*/ 361 h 872"/>
                    <a:gd name="T10" fmla="*/ 1638 w 1638"/>
                    <a:gd name="T11" fmla="*/ 761 h 872"/>
                    <a:gd name="T12" fmla="*/ 1592 w 1638"/>
                    <a:gd name="T13" fmla="*/ 802 h 872"/>
                    <a:gd name="T14" fmla="*/ 1530 w 1638"/>
                    <a:gd name="T15" fmla="*/ 833 h 872"/>
                    <a:gd name="T16" fmla="*/ 1456 w 1638"/>
                    <a:gd name="T17" fmla="*/ 853 h 872"/>
                    <a:gd name="T18" fmla="*/ 1378 w 1638"/>
                    <a:gd name="T19" fmla="*/ 865 h 872"/>
                    <a:gd name="T20" fmla="*/ 1305 w 1638"/>
                    <a:gd name="T21" fmla="*/ 870 h 872"/>
                    <a:gd name="T22" fmla="*/ 1239 w 1638"/>
                    <a:gd name="T23" fmla="*/ 872 h 872"/>
                    <a:gd name="T24" fmla="*/ 1175 w 1638"/>
                    <a:gd name="T25" fmla="*/ 870 h 872"/>
                    <a:gd name="T26" fmla="*/ 1101 w 1638"/>
                    <a:gd name="T27" fmla="*/ 865 h 872"/>
                    <a:gd name="T28" fmla="*/ 1024 w 1638"/>
                    <a:gd name="T29" fmla="*/ 853 h 872"/>
                    <a:gd name="T30" fmla="*/ 950 w 1638"/>
                    <a:gd name="T31" fmla="*/ 833 h 872"/>
                    <a:gd name="T32" fmla="*/ 887 w 1638"/>
                    <a:gd name="T33" fmla="*/ 802 h 872"/>
                    <a:gd name="T34" fmla="*/ 840 w 1638"/>
                    <a:gd name="T35" fmla="*/ 761 h 872"/>
                    <a:gd name="T36" fmla="*/ 873 w 1638"/>
                    <a:gd name="T37" fmla="*/ 309 h 872"/>
                    <a:gd name="T38" fmla="*/ 953 w 1638"/>
                    <a:gd name="T39" fmla="*/ 339 h 872"/>
                    <a:gd name="T40" fmla="*/ 1046 w 1638"/>
                    <a:gd name="T41" fmla="*/ 359 h 872"/>
                    <a:gd name="T42" fmla="*/ 1144 w 1638"/>
                    <a:gd name="T43" fmla="*/ 371 h 872"/>
                    <a:gd name="T44" fmla="*/ 1239 w 1638"/>
                    <a:gd name="T45" fmla="*/ 373 h 872"/>
                    <a:gd name="T46" fmla="*/ 1336 w 1638"/>
                    <a:gd name="T47" fmla="*/ 371 h 872"/>
                    <a:gd name="T48" fmla="*/ 1434 w 1638"/>
                    <a:gd name="T49" fmla="*/ 359 h 872"/>
                    <a:gd name="T50" fmla="*/ 1526 w 1638"/>
                    <a:gd name="T51" fmla="*/ 339 h 872"/>
                    <a:gd name="T52" fmla="*/ 1606 w 1638"/>
                    <a:gd name="T53" fmla="*/ 309 h 872"/>
                    <a:gd name="T54" fmla="*/ 0 w 1638"/>
                    <a:gd name="T55" fmla="*/ 59 h 872"/>
                    <a:gd name="T56" fmla="*/ 664 w 1638"/>
                    <a:gd name="T57" fmla="*/ 177 h 872"/>
                    <a:gd name="T58" fmla="*/ 0 w 1638"/>
                    <a:gd name="T59" fmla="*/ 59 h 872"/>
                    <a:gd name="T60" fmla="*/ 1299 w 1638"/>
                    <a:gd name="T61" fmla="*/ 1 h 872"/>
                    <a:gd name="T62" fmla="*/ 1407 w 1638"/>
                    <a:gd name="T63" fmla="*/ 12 h 872"/>
                    <a:gd name="T64" fmla="*/ 1502 w 1638"/>
                    <a:gd name="T65" fmla="*/ 30 h 872"/>
                    <a:gd name="T66" fmla="*/ 1574 w 1638"/>
                    <a:gd name="T67" fmla="*/ 56 h 872"/>
                    <a:gd name="T68" fmla="*/ 1621 w 1638"/>
                    <a:gd name="T69" fmla="*/ 88 h 872"/>
                    <a:gd name="T70" fmla="*/ 1638 w 1638"/>
                    <a:gd name="T71" fmla="*/ 123 h 872"/>
                    <a:gd name="T72" fmla="*/ 1621 w 1638"/>
                    <a:gd name="T73" fmla="*/ 158 h 872"/>
                    <a:gd name="T74" fmla="*/ 1574 w 1638"/>
                    <a:gd name="T75" fmla="*/ 189 h 872"/>
                    <a:gd name="T76" fmla="*/ 1502 w 1638"/>
                    <a:gd name="T77" fmla="*/ 216 h 872"/>
                    <a:gd name="T78" fmla="*/ 1407 w 1638"/>
                    <a:gd name="T79" fmla="*/ 234 h 872"/>
                    <a:gd name="T80" fmla="*/ 1299 w 1638"/>
                    <a:gd name="T81" fmla="*/ 245 h 872"/>
                    <a:gd name="T82" fmla="*/ 1180 w 1638"/>
                    <a:gd name="T83" fmla="*/ 245 h 872"/>
                    <a:gd name="T84" fmla="*/ 1071 w 1638"/>
                    <a:gd name="T85" fmla="*/ 234 h 872"/>
                    <a:gd name="T86" fmla="*/ 978 w 1638"/>
                    <a:gd name="T87" fmla="*/ 216 h 872"/>
                    <a:gd name="T88" fmla="*/ 904 w 1638"/>
                    <a:gd name="T89" fmla="*/ 189 h 872"/>
                    <a:gd name="T90" fmla="*/ 857 w 1638"/>
                    <a:gd name="T91" fmla="*/ 158 h 872"/>
                    <a:gd name="T92" fmla="*/ 840 w 1638"/>
                    <a:gd name="T93" fmla="*/ 123 h 872"/>
                    <a:gd name="T94" fmla="*/ 857 w 1638"/>
                    <a:gd name="T95" fmla="*/ 88 h 872"/>
                    <a:gd name="T96" fmla="*/ 904 w 1638"/>
                    <a:gd name="T97" fmla="*/ 56 h 872"/>
                    <a:gd name="T98" fmla="*/ 978 w 1638"/>
                    <a:gd name="T99" fmla="*/ 30 h 872"/>
                    <a:gd name="T100" fmla="*/ 1071 w 1638"/>
                    <a:gd name="T101" fmla="*/ 12 h 872"/>
                    <a:gd name="T102" fmla="*/ 1180 w 1638"/>
                    <a:gd name="T103" fmla="*/ 1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38" h="872">
                      <a:moveTo>
                        <a:pt x="0" y="663"/>
                      </a:moveTo>
                      <a:lnTo>
                        <a:pt x="664" y="663"/>
                      </a:lnTo>
                      <a:lnTo>
                        <a:pt x="664" y="782"/>
                      </a:lnTo>
                      <a:lnTo>
                        <a:pt x="0" y="782"/>
                      </a:lnTo>
                      <a:lnTo>
                        <a:pt x="0" y="663"/>
                      </a:lnTo>
                      <a:close/>
                      <a:moveTo>
                        <a:pt x="0" y="361"/>
                      </a:moveTo>
                      <a:lnTo>
                        <a:pt x="664" y="361"/>
                      </a:lnTo>
                      <a:lnTo>
                        <a:pt x="664" y="480"/>
                      </a:lnTo>
                      <a:lnTo>
                        <a:pt x="0" y="480"/>
                      </a:lnTo>
                      <a:lnTo>
                        <a:pt x="0" y="361"/>
                      </a:lnTo>
                      <a:close/>
                      <a:moveTo>
                        <a:pt x="1638" y="291"/>
                      </a:moveTo>
                      <a:lnTo>
                        <a:pt x="1638" y="761"/>
                      </a:lnTo>
                      <a:lnTo>
                        <a:pt x="1618" y="783"/>
                      </a:lnTo>
                      <a:lnTo>
                        <a:pt x="1592" y="802"/>
                      </a:lnTo>
                      <a:lnTo>
                        <a:pt x="1562" y="819"/>
                      </a:lnTo>
                      <a:lnTo>
                        <a:pt x="1530" y="833"/>
                      </a:lnTo>
                      <a:lnTo>
                        <a:pt x="1493" y="843"/>
                      </a:lnTo>
                      <a:lnTo>
                        <a:pt x="1456" y="853"/>
                      </a:lnTo>
                      <a:lnTo>
                        <a:pt x="1417" y="859"/>
                      </a:lnTo>
                      <a:lnTo>
                        <a:pt x="1378" y="865"/>
                      </a:lnTo>
                      <a:lnTo>
                        <a:pt x="1341" y="868"/>
                      </a:lnTo>
                      <a:lnTo>
                        <a:pt x="1305" y="870"/>
                      </a:lnTo>
                      <a:lnTo>
                        <a:pt x="1271" y="871"/>
                      </a:lnTo>
                      <a:lnTo>
                        <a:pt x="1239" y="872"/>
                      </a:lnTo>
                      <a:lnTo>
                        <a:pt x="1209" y="871"/>
                      </a:lnTo>
                      <a:lnTo>
                        <a:pt x="1175" y="870"/>
                      </a:lnTo>
                      <a:lnTo>
                        <a:pt x="1139" y="868"/>
                      </a:lnTo>
                      <a:lnTo>
                        <a:pt x="1101" y="865"/>
                      </a:lnTo>
                      <a:lnTo>
                        <a:pt x="1063" y="859"/>
                      </a:lnTo>
                      <a:lnTo>
                        <a:pt x="1024" y="853"/>
                      </a:lnTo>
                      <a:lnTo>
                        <a:pt x="987" y="843"/>
                      </a:lnTo>
                      <a:lnTo>
                        <a:pt x="950" y="833"/>
                      </a:lnTo>
                      <a:lnTo>
                        <a:pt x="916" y="819"/>
                      </a:lnTo>
                      <a:lnTo>
                        <a:pt x="887" y="802"/>
                      </a:lnTo>
                      <a:lnTo>
                        <a:pt x="861" y="784"/>
                      </a:lnTo>
                      <a:lnTo>
                        <a:pt x="840" y="761"/>
                      </a:lnTo>
                      <a:lnTo>
                        <a:pt x="840" y="291"/>
                      </a:lnTo>
                      <a:lnTo>
                        <a:pt x="873" y="309"/>
                      </a:lnTo>
                      <a:lnTo>
                        <a:pt x="912" y="326"/>
                      </a:lnTo>
                      <a:lnTo>
                        <a:pt x="953" y="339"/>
                      </a:lnTo>
                      <a:lnTo>
                        <a:pt x="999" y="350"/>
                      </a:lnTo>
                      <a:lnTo>
                        <a:pt x="1046" y="359"/>
                      </a:lnTo>
                      <a:lnTo>
                        <a:pt x="1094" y="366"/>
                      </a:lnTo>
                      <a:lnTo>
                        <a:pt x="1144" y="371"/>
                      </a:lnTo>
                      <a:lnTo>
                        <a:pt x="1192" y="373"/>
                      </a:lnTo>
                      <a:lnTo>
                        <a:pt x="1239" y="373"/>
                      </a:lnTo>
                      <a:lnTo>
                        <a:pt x="1286" y="373"/>
                      </a:lnTo>
                      <a:lnTo>
                        <a:pt x="1336" y="371"/>
                      </a:lnTo>
                      <a:lnTo>
                        <a:pt x="1384" y="366"/>
                      </a:lnTo>
                      <a:lnTo>
                        <a:pt x="1434" y="359"/>
                      </a:lnTo>
                      <a:lnTo>
                        <a:pt x="1481" y="350"/>
                      </a:lnTo>
                      <a:lnTo>
                        <a:pt x="1526" y="339"/>
                      </a:lnTo>
                      <a:lnTo>
                        <a:pt x="1568" y="326"/>
                      </a:lnTo>
                      <a:lnTo>
                        <a:pt x="1606" y="309"/>
                      </a:lnTo>
                      <a:lnTo>
                        <a:pt x="1638" y="291"/>
                      </a:lnTo>
                      <a:close/>
                      <a:moveTo>
                        <a:pt x="0" y="59"/>
                      </a:moveTo>
                      <a:lnTo>
                        <a:pt x="664" y="59"/>
                      </a:lnTo>
                      <a:lnTo>
                        <a:pt x="664" y="177"/>
                      </a:lnTo>
                      <a:lnTo>
                        <a:pt x="0" y="177"/>
                      </a:lnTo>
                      <a:lnTo>
                        <a:pt x="0" y="59"/>
                      </a:lnTo>
                      <a:close/>
                      <a:moveTo>
                        <a:pt x="1239" y="0"/>
                      </a:moveTo>
                      <a:lnTo>
                        <a:pt x="1299" y="1"/>
                      </a:lnTo>
                      <a:lnTo>
                        <a:pt x="1355" y="6"/>
                      </a:lnTo>
                      <a:lnTo>
                        <a:pt x="1407" y="12"/>
                      </a:lnTo>
                      <a:lnTo>
                        <a:pt x="1457" y="20"/>
                      </a:lnTo>
                      <a:lnTo>
                        <a:pt x="1502" y="30"/>
                      </a:lnTo>
                      <a:lnTo>
                        <a:pt x="1540" y="42"/>
                      </a:lnTo>
                      <a:lnTo>
                        <a:pt x="1574" y="56"/>
                      </a:lnTo>
                      <a:lnTo>
                        <a:pt x="1602" y="71"/>
                      </a:lnTo>
                      <a:lnTo>
                        <a:pt x="1621" y="88"/>
                      </a:lnTo>
                      <a:lnTo>
                        <a:pt x="1635" y="105"/>
                      </a:lnTo>
                      <a:lnTo>
                        <a:pt x="1638" y="123"/>
                      </a:lnTo>
                      <a:lnTo>
                        <a:pt x="1635" y="141"/>
                      </a:lnTo>
                      <a:lnTo>
                        <a:pt x="1621" y="158"/>
                      </a:lnTo>
                      <a:lnTo>
                        <a:pt x="1602" y="175"/>
                      </a:lnTo>
                      <a:lnTo>
                        <a:pt x="1574" y="189"/>
                      </a:lnTo>
                      <a:lnTo>
                        <a:pt x="1540" y="204"/>
                      </a:lnTo>
                      <a:lnTo>
                        <a:pt x="1502" y="216"/>
                      </a:lnTo>
                      <a:lnTo>
                        <a:pt x="1457" y="226"/>
                      </a:lnTo>
                      <a:lnTo>
                        <a:pt x="1407" y="234"/>
                      </a:lnTo>
                      <a:lnTo>
                        <a:pt x="1355" y="240"/>
                      </a:lnTo>
                      <a:lnTo>
                        <a:pt x="1299" y="245"/>
                      </a:lnTo>
                      <a:lnTo>
                        <a:pt x="1239" y="246"/>
                      </a:lnTo>
                      <a:lnTo>
                        <a:pt x="1180" y="245"/>
                      </a:lnTo>
                      <a:lnTo>
                        <a:pt x="1124" y="240"/>
                      </a:lnTo>
                      <a:lnTo>
                        <a:pt x="1071" y="234"/>
                      </a:lnTo>
                      <a:lnTo>
                        <a:pt x="1023" y="226"/>
                      </a:lnTo>
                      <a:lnTo>
                        <a:pt x="978" y="216"/>
                      </a:lnTo>
                      <a:lnTo>
                        <a:pt x="938" y="204"/>
                      </a:lnTo>
                      <a:lnTo>
                        <a:pt x="904" y="189"/>
                      </a:lnTo>
                      <a:lnTo>
                        <a:pt x="878" y="175"/>
                      </a:lnTo>
                      <a:lnTo>
                        <a:pt x="857" y="158"/>
                      </a:lnTo>
                      <a:lnTo>
                        <a:pt x="845" y="141"/>
                      </a:lnTo>
                      <a:lnTo>
                        <a:pt x="840" y="123"/>
                      </a:lnTo>
                      <a:lnTo>
                        <a:pt x="845" y="105"/>
                      </a:lnTo>
                      <a:lnTo>
                        <a:pt x="857" y="88"/>
                      </a:lnTo>
                      <a:lnTo>
                        <a:pt x="878" y="71"/>
                      </a:lnTo>
                      <a:lnTo>
                        <a:pt x="904" y="56"/>
                      </a:lnTo>
                      <a:lnTo>
                        <a:pt x="938" y="42"/>
                      </a:lnTo>
                      <a:lnTo>
                        <a:pt x="978" y="30"/>
                      </a:lnTo>
                      <a:lnTo>
                        <a:pt x="1023" y="20"/>
                      </a:lnTo>
                      <a:lnTo>
                        <a:pt x="1071" y="12"/>
                      </a:lnTo>
                      <a:lnTo>
                        <a:pt x="1124" y="6"/>
                      </a:lnTo>
                      <a:lnTo>
                        <a:pt x="1180" y="1"/>
                      </a:lnTo>
                      <a:lnTo>
                        <a:pt x="1239" y="0"/>
                      </a:lnTo>
                      <a:close/>
                    </a:path>
                  </a:pathLst>
                </a:custGeom>
                <a:solidFill>
                  <a:srgbClr val="FABE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sp>
              <p:nvSpPr>
                <p:cNvPr id="66" name="Freeform 8"/>
                <p:cNvSpPr>
                  <a:spLocks noEditPoints="1"/>
                </p:cNvSpPr>
                <p:nvPr/>
              </p:nvSpPr>
              <p:spPr bwMode="auto">
                <a:xfrm>
                  <a:off x="10423525" y="654051"/>
                  <a:ext cx="747713" cy="600075"/>
                </a:xfrm>
                <a:custGeom>
                  <a:avLst/>
                  <a:gdLst>
                    <a:gd name="T0" fmla="*/ 174 w 2356"/>
                    <a:gd name="T1" fmla="*/ 174 h 1888"/>
                    <a:gd name="T2" fmla="*/ 174 w 2356"/>
                    <a:gd name="T3" fmla="*/ 1598 h 1888"/>
                    <a:gd name="T4" fmla="*/ 2182 w 2356"/>
                    <a:gd name="T5" fmla="*/ 1598 h 1888"/>
                    <a:gd name="T6" fmla="*/ 2182 w 2356"/>
                    <a:gd name="T7" fmla="*/ 174 h 1888"/>
                    <a:gd name="T8" fmla="*/ 174 w 2356"/>
                    <a:gd name="T9" fmla="*/ 174 h 1888"/>
                    <a:gd name="T10" fmla="*/ 0 w 2356"/>
                    <a:gd name="T11" fmla="*/ 0 h 1888"/>
                    <a:gd name="T12" fmla="*/ 2356 w 2356"/>
                    <a:gd name="T13" fmla="*/ 0 h 1888"/>
                    <a:gd name="T14" fmla="*/ 2356 w 2356"/>
                    <a:gd name="T15" fmla="*/ 1888 h 1888"/>
                    <a:gd name="T16" fmla="*/ 0 w 2356"/>
                    <a:gd name="T17" fmla="*/ 1888 h 1888"/>
                    <a:gd name="T18" fmla="*/ 0 w 2356"/>
                    <a:gd name="T19" fmla="*/ 0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6" h="1888">
                      <a:moveTo>
                        <a:pt x="174" y="174"/>
                      </a:moveTo>
                      <a:lnTo>
                        <a:pt x="174" y="1598"/>
                      </a:lnTo>
                      <a:lnTo>
                        <a:pt x="2182" y="1598"/>
                      </a:lnTo>
                      <a:lnTo>
                        <a:pt x="2182" y="174"/>
                      </a:lnTo>
                      <a:lnTo>
                        <a:pt x="174" y="174"/>
                      </a:lnTo>
                      <a:close/>
                      <a:moveTo>
                        <a:pt x="0" y="0"/>
                      </a:moveTo>
                      <a:lnTo>
                        <a:pt x="2356" y="0"/>
                      </a:lnTo>
                      <a:lnTo>
                        <a:pt x="2356" y="1888"/>
                      </a:lnTo>
                      <a:lnTo>
                        <a:pt x="0" y="1888"/>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venir LT Std 35 Light" panose="020B0402020203020204" pitchFamily="34" charset="0"/>
                  </a:endParaRPr>
                </a:p>
              </p:txBody>
            </p:sp>
          </p:grpSp>
        </p:grpSp>
      </p:grpSp>
      <p:sp>
        <p:nvSpPr>
          <p:cNvPr id="2" name="Title 1"/>
          <p:cNvSpPr>
            <a:spLocks noGrp="1"/>
          </p:cNvSpPr>
          <p:nvPr>
            <p:ph type="title"/>
          </p:nvPr>
        </p:nvSpPr>
        <p:spPr/>
        <p:txBody>
          <a:bodyPr/>
          <a:lstStyle/>
          <a:p>
            <a:r>
              <a:rPr lang="en-US" dirty="0" smtClean="0"/>
              <a:t>ArcGIS Platform</a:t>
            </a:r>
            <a:endParaRPr lang="en-US" dirty="0"/>
          </a:p>
        </p:txBody>
      </p:sp>
    </p:spTree>
    <p:extLst>
      <p:ext uri="{BB962C8B-B14F-4D97-AF65-F5344CB8AC3E}">
        <p14:creationId xmlns:p14="http://schemas.microsoft.com/office/powerpoint/2010/main" val="1286826896"/>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230349" y="3784036"/>
            <a:ext cx="2530265" cy="1703400"/>
          </a:xfrm>
          <a:prstGeom prst="rect">
            <a:avLst/>
          </a:prstGeom>
        </p:spPr>
      </p:pic>
      <p:sp>
        <p:nvSpPr>
          <p:cNvPr id="3" name="Title 2"/>
          <p:cNvSpPr>
            <a:spLocks noGrp="1"/>
          </p:cNvSpPr>
          <p:nvPr>
            <p:ph type="title"/>
          </p:nvPr>
        </p:nvSpPr>
        <p:spPr/>
        <p:txBody>
          <a:bodyPr/>
          <a:lstStyle/>
          <a:p>
            <a:r>
              <a:rPr lang="en-US" dirty="0" smtClean="0"/>
              <a:t>Scientific Data</a:t>
            </a:r>
            <a:endParaRPr lang="en-US" dirty="0"/>
          </a:p>
        </p:txBody>
      </p:sp>
      <p:sp>
        <p:nvSpPr>
          <p:cNvPr id="5" name="Content Placeholder 4"/>
          <p:cNvSpPr>
            <a:spLocks noGrp="1"/>
          </p:cNvSpPr>
          <p:nvPr>
            <p:ph sz="quarter" idx="18"/>
          </p:nvPr>
        </p:nvSpPr>
        <p:spPr>
          <a:xfrm>
            <a:off x="685800" y="1828800"/>
            <a:ext cx="7315200" cy="3442800"/>
          </a:xfrm>
        </p:spPr>
        <p:txBody>
          <a:bodyPr/>
          <a:lstStyle/>
          <a:p>
            <a:pPr>
              <a:buClr>
                <a:srgbClr val="00B0F0"/>
              </a:buClr>
              <a:buFont typeface="Arial" panose="020B0604020202020204" pitchFamily="34" charset="0"/>
              <a:buChar char="•"/>
            </a:pPr>
            <a:r>
              <a:rPr lang="en-US" b="0" dirty="0"/>
              <a:t>Stored in </a:t>
            </a:r>
            <a:r>
              <a:rPr lang="en-US" b="0" dirty="0" err="1"/>
              <a:t>n</a:t>
            </a:r>
            <a:r>
              <a:rPr lang="en-US" b="0" dirty="0" err="1" smtClean="0"/>
              <a:t>etCDF</a:t>
            </a:r>
            <a:r>
              <a:rPr lang="en-US" b="0" dirty="0"/>
              <a:t>, GRIB, and HDF formats</a:t>
            </a:r>
          </a:p>
          <a:p>
            <a:pPr>
              <a:buClr>
                <a:srgbClr val="00B0F0"/>
              </a:buClr>
              <a:buFont typeface="Arial" panose="020B0604020202020204" pitchFamily="34" charset="0"/>
              <a:buChar char="•"/>
            </a:pPr>
            <a:r>
              <a:rPr lang="en-US" b="0" dirty="0"/>
              <a:t>Multidimensional </a:t>
            </a:r>
          </a:p>
          <a:p>
            <a:pPr>
              <a:buClr>
                <a:srgbClr val="00B0F0"/>
              </a:buClr>
              <a:buFont typeface="Arial" panose="020B0604020202020204" pitchFamily="34" charset="0"/>
              <a:buChar char="•"/>
            </a:pPr>
            <a:endParaRPr lang="en-US" b="0" dirty="0" smtClean="0"/>
          </a:p>
          <a:p>
            <a:pPr lvl="1">
              <a:buClr>
                <a:srgbClr val="00B0F0"/>
              </a:buClr>
              <a:buFont typeface="Arial" panose="020B0604020202020204" pitchFamily="34" charset="0"/>
              <a:buChar char="•"/>
            </a:pPr>
            <a:r>
              <a:rPr lang="en-US" sz="1600" b="0" dirty="0" smtClean="0"/>
              <a:t>Ocean data</a:t>
            </a:r>
          </a:p>
          <a:p>
            <a:pPr marL="621792" lvl="2" indent="0">
              <a:buClr>
                <a:srgbClr val="00B0F0"/>
              </a:buClr>
              <a:buNone/>
            </a:pPr>
            <a:r>
              <a:rPr lang="en-US" sz="1400" b="0" i="1" dirty="0" smtClean="0"/>
              <a:t>Sea temperature, salinity, ocean current</a:t>
            </a:r>
            <a:endParaRPr lang="en-US" sz="1400" b="0" i="1" dirty="0"/>
          </a:p>
          <a:p>
            <a:pPr lvl="1">
              <a:buClr>
                <a:srgbClr val="00B0F0"/>
              </a:buClr>
              <a:buFont typeface="Arial" panose="020B0604020202020204" pitchFamily="34" charset="0"/>
              <a:buChar char="•"/>
            </a:pPr>
            <a:r>
              <a:rPr lang="en-US" sz="1600" b="0" dirty="0" smtClean="0"/>
              <a:t>Weather data</a:t>
            </a:r>
          </a:p>
          <a:p>
            <a:pPr marL="621792" lvl="2" indent="0">
              <a:buClr>
                <a:srgbClr val="00B0F0"/>
              </a:buClr>
              <a:buNone/>
            </a:pPr>
            <a:r>
              <a:rPr lang="en-US" sz="1400" b="0" i="1" dirty="0" smtClean="0"/>
              <a:t>Temperature, humidity, wind</a:t>
            </a:r>
            <a:endParaRPr lang="en-US" sz="1400" b="0" i="1" dirty="0"/>
          </a:p>
          <a:p>
            <a:pPr lvl="1">
              <a:buClr>
                <a:srgbClr val="00B0F0"/>
              </a:buClr>
              <a:buFont typeface="Arial" panose="020B0604020202020204" pitchFamily="34" charset="0"/>
              <a:buChar char="•"/>
            </a:pPr>
            <a:r>
              <a:rPr lang="en-US" sz="1600" b="0" dirty="0" smtClean="0"/>
              <a:t>Land</a:t>
            </a:r>
          </a:p>
          <a:p>
            <a:pPr marL="621792" lvl="2" indent="0">
              <a:buClr>
                <a:srgbClr val="00B0F0"/>
              </a:buClr>
              <a:buNone/>
            </a:pPr>
            <a:r>
              <a:rPr lang="en-US" sz="1400" b="0" i="1" dirty="0" smtClean="0"/>
              <a:t>Soil moisture, NDVI, land cover</a:t>
            </a:r>
          </a:p>
          <a:p>
            <a:endParaRPr lang="en-US" dirty="0"/>
          </a:p>
        </p:txBody>
      </p:sp>
      <p:pic>
        <p:nvPicPr>
          <p:cNvPr id="7" name="Picture 6"/>
          <p:cNvPicPr>
            <a:picLocks noChangeAspect="1"/>
          </p:cNvPicPr>
          <p:nvPr/>
        </p:nvPicPr>
        <p:blipFill>
          <a:blip r:embed="rId4"/>
          <a:stretch>
            <a:fillRect/>
          </a:stretch>
        </p:blipFill>
        <p:spPr>
          <a:xfrm>
            <a:off x="6242562" y="4635736"/>
            <a:ext cx="2434122" cy="1659120"/>
          </a:xfrm>
          <a:prstGeom prst="rect">
            <a:avLst/>
          </a:prstGeom>
        </p:spPr>
      </p:pic>
      <p:pic>
        <p:nvPicPr>
          <p:cNvPr id="10" name="Picture 9"/>
          <p:cNvPicPr>
            <a:picLocks noChangeAspect="1"/>
          </p:cNvPicPr>
          <p:nvPr/>
        </p:nvPicPr>
        <p:blipFill>
          <a:blip r:embed="rId5"/>
          <a:stretch>
            <a:fillRect/>
          </a:stretch>
        </p:blipFill>
        <p:spPr>
          <a:xfrm>
            <a:off x="5965620" y="2892196"/>
            <a:ext cx="2711064" cy="1239441"/>
          </a:xfrm>
          <a:prstGeom prst="rect">
            <a:avLst/>
          </a:prstGeom>
        </p:spPr>
      </p:pic>
    </p:spTree>
    <p:extLst>
      <p:ext uri="{BB962C8B-B14F-4D97-AF65-F5344CB8AC3E}">
        <p14:creationId xmlns:p14="http://schemas.microsoft.com/office/powerpoint/2010/main" val="1340628387"/>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3976522509"/>
              </p:ext>
            </p:extLst>
          </p:nvPr>
        </p:nvGraphicFramePr>
        <p:xfrm>
          <a:off x="737928" y="1376601"/>
          <a:ext cx="7636050" cy="498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685800" y="682625"/>
            <a:ext cx="7772400" cy="369332"/>
          </a:xfrm>
          <a:prstGeom prst="rect">
            <a:avLst/>
          </a:prstGeom>
        </p:spPr>
        <p:txBody>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t>Scientific Data in ArcGIS - Vision</a:t>
            </a:r>
            <a:endParaRPr lang="en-US" dirty="0"/>
          </a:p>
        </p:txBody>
      </p:sp>
    </p:spTree>
    <p:extLst>
      <p:ext uri="{BB962C8B-B14F-4D97-AF65-F5344CB8AC3E}">
        <p14:creationId xmlns:p14="http://schemas.microsoft.com/office/powerpoint/2010/main" val="1108903126"/>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685800" y="1828800"/>
            <a:ext cx="8418513" cy="4546600"/>
          </a:xfrm>
          <a:prstGeom prst="rect">
            <a:avLst/>
          </a:prstGeom>
          <a:noFill/>
          <a:ln w="9525">
            <a:noFill/>
            <a:miter lim="800000"/>
            <a:headEnd/>
            <a:tailEnd/>
          </a:ln>
        </p:spPr>
        <p:txBody>
          <a:bodyPr lIns="91422" tIns="45712" rIns="91422" bIns="45712"/>
          <a:lstStyle/>
          <a:p>
            <a:pPr marL="60325" indent="-174625">
              <a:spcBef>
                <a:spcPct val="20000"/>
              </a:spcBef>
              <a:buClr>
                <a:srgbClr val="00B0F0"/>
              </a:buClr>
              <a:buSzPct val="80000"/>
              <a:buFontTx/>
              <a:buChar char="•"/>
              <a:defRPr/>
            </a:pPr>
            <a:r>
              <a:rPr lang="en-US" sz="2000" kern="0" dirty="0" smtClean="0">
                <a:latin typeface="+mn-lt"/>
                <a:ea typeface="+mn-ea"/>
              </a:rPr>
              <a:t>Directly reads </a:t>
            </a:r>
            <a:r>
              <a:rPr lang="en-US" sz="2000" kern="0" dirty="0" err="1" smtClean="0">
                <a:latin typeface="+mn-lt"/>
                <a:ea typeface="+mn-ea"/>
              </a:rPr>
              <a:t>netCDF</a:t>
            </a:r>
            <a:r>
              <a:rPr lang="en-US" sz="2000" kern="0" dirty="0" smtClean="0">
                <a:latin typeface="+mn-lt"/>
                <a:ea typeface="+mn-ea"/>
              </a:rPr>
              <a:t> file using </a:t>
            </a:r>
          </a:p>
          <a:p>
            <a:pPr marL="628650" lvl="1" indent="-285750">
              <a:spcBef>
                <a:spcPct val="20000"/>
              </a:spcBef>
              <a:buClr>
                <a:srgbClr val="00B0F0"/>
              </a:buClr>
              <a:buSzPct val="80000"/>
              <a:buFont typeface="Courier New" panose="02070309020205020404" pitchFamily="49" charset="0"/>
              <a:buChar char="o"/>
              <a:defRPr/>
            </a:pPr>
            <a:r>
              <a:rPr lang="en-US" kern="0" dirty="0" smtClean="0">
                <a:latin typeface="+mn-lt"/>
                <a:ea typeface="+mn-ea"/>
              </a:rPr>
              <a:t>Make </a:t>
            </a:r>
            <a:r>
              <a:rPr lang="en-US" kern="0" dirty="0" err="1">
                <a:latin typeface="+mn-lt"/>
                <a:ea typeface="+mn-ea"/>
              </a:rPr>
              <a:t>NetCDF</a:t>
            </a:r>
            <a:r>
              <a:rPr lang="en-US" kern="0" dirty="0">
                <a:latin typeface="+mn-lt"/>
                <a:ea typeface="+mn-ea"/>
              </a:rPr>
              <a:t> Raster Layer</a:t>
            </a:r>
          </a:p>
          <a:p>
            <a:pPr marL="628650" lvl="1" indent="-285750">
              <a:spcBef>
                <a:spcPct val="20000"/>
              </a:spcBef>
              <a:buClr>
                <a:srgbClr val="00B0F0"/>
              </a:buClr>
              <a:buSzPct val="80000"/>
              <a:buFont typeface="Courier New" panose="02070309020205020404" pitchFamily="49" charset="0"/>
              <a:buChar char="o"/>
              <a:defRPr/>
            </a:pPr>
            <a:r>
              <a:rPr lang="en-US" kern="0" dirty="0">
                <a:latin typeface="+mn-lt"/>
                <a:ea typeface="+mn-ea"/>
              </a:rPr>
              <a:t>Make </a:t>
            </a:r>
            <a:r>
              <a:rPr lang="en-US" kern="0" dirty="0" err="1">
                <a:latin typeface="+mn-lt"/>
                <a:ea typeface="+mn-ea"/>
              </a:rPr>
              <a:t>NetCDF</a:t>
            </a:r>
            <a:r>
              <a:rPr lang="en-US" kern="0" dirty="0">
                <a:latin typeface="+mn-lt"/>
                <a:ea typeface="+mn-ea"/>
              </a:rPr>
              <a:t> Feature Layer</a:t>
            </a:r>
          </a:p>
          <a:p>
            <a:pPr marL="628650" lvl="1" indent="-285750">
              <a:spcBef>
                <a:spcPct val="20000"/>
              </a:spcBef>
              <a:buClr>
                <a:srgbClr val="00B0F0"/>
              </a:buClr>
              <a:buSzPct val="80000"/>
              <a:buFont typeface="Courier New" panose="02070309020205020404" pitchFamily="49" charset="0"/>
              <a:buChar char="o"/>
              <a:defRPr/>
            </a:pPr>
            <a:r>
              <a:rPr lang="en-US" kern="0" dirty="0">
                <a:latin typeface="+mn-lt"/>
                <a:ea typeface="+mn-ea"/>
              </a:rPr>
              <a:t>Make </a:t>
            </a:r>
            <a:r>
              <a:rPr lang="en-US" kern="0" dirty="0" err="1">
                <a:latin typeface="+mn-lt"/>
                <a:ea typeface="+mn-ea"/>
              </a:rPr>
              <a:t>NetCDF</a:t>
            </a:r>
            <a:r>
              <a:rPr lang="en-US" kern="0" dirty="0">
                <a:latin typeface="+mn-lt"/>
                <a:ea typeface="+mn-ea"/>
              </a:rPr>
              <a:t> Table </a:t>
            </a:r>
            <a:r>
              <a:rPr lang="en-US" kern="0" dirty="0" smtClean="0">
                <a:latin typeface="+mn-lt"/>
                <a:ea typeface="+mn-ea"/>
              </a:rPr>
              <a:t>View</a:t>
            </a:r>
          </a:p>
          <a:p>
            <a:pPr marL="60325" indent="-174625">
              <a:spcBef>
                <a:spcPct val="20000"/>
              </a:spcBef>
              <a:buClr>
                <a:srgbClr val="00B0F0"/>
              </a:buClr>
              <a:buSzPct val="80000"/>
              <a:buFontTx/>
              <a:buChar char="•"/>
              <a:defRPr/>
            </a:pPr>
            <a:endParaRPr lang="en-US" kern="0" dirty="0"/>
          </a:p>
          <a:p>
            <a:pPr marL="60325" indent="-174625">
              <a:spcBef>
                <a:spcPct val="20000"/>
              </a:spcBef>
              <a:buClr>
                <a:srgbClr val="00B0F0"/>
              </a:buClr>
              <a:buSzPct val="80000"/>
              <a:buFontTx/>
              <a:buChar char="•"/>
              <a:defRPr/>
            </a:pPr>
            <a:r>
              <a:rPr lang="en-US" sz="2000" kern="0" dirty="0" smtClean="0">
                <a:latin typeface="+mn-lt"/>
                <a:ea typeface="+mn-ea"/>
              </a:rPr>
              <a:t>Directly reads HDF and GRIB data as raster</a:t>
            </a:r>
            <a:endParaRPr lang="en-US" sz="2000" kern="0" dirty="0">
              <a:latin typeface="+mn-lt"/>
              <a:ea typeface="+mn-ea"/>
            </a:endParaRPr>
          </a:p>
        </p:txBody>
      </p:sp>
      <p:pic>
        <p:nvPicPr>
          <p:cNvPr id="6" name="Picture 5" descr="MultidimensionTools.png"/>
          <p:cNvPicPr>
            <a:picLocks noChangeAspect="1"/>
          </p:cNvPicPr>
          <p:nvPr/>
        </p:nvPicPr>
        <p:blipFill>
          <a:blip r:embed="rId3" cstate="print"/>
          <a:stretch>
            <a:fillRect/>
          </a:stretch>
        </p:blipFill>
        <p:spPr>
          <a:xfrm>
            <a:off x="6306532" y="1804416"/>
            <a:ext cx="2403642" cy="1708839"/>
          </a:xfrm>
          <a:prstGeom prst="rect">
            <a:avLst/>
          </a:prstGeom>
          <a:effectLst>
            <a:softEdge rad="31750"/>
          </a:effectLst>
        </p:spPr>
      </p:pic>
      <p:sp>
        <p:nvSpPr>
          <p:cNvPr id="7" name="Title 1"/>
          <p:cNvSpPr txBox="1">
            <a:spLocks/>
          </p:cNvSpPr>
          <p:nvPr/>
        </p:nvSpPr>
        <p:spPr>
          <a:xfrm>
            <a:off x="685800" y="682625"/>
            <a:ext cx="7772400" cy="484631"/>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t>Ingesting Scientific data in ArcGIS</a:t>
            </a:r>
            <a:endParaRPr lang="en-US" dirty="0"/>
          </a:p>
        </p:txBody>
      </p:sp>
      <p:grpSp>
        <p:nvGrpSpPr>
          <p:cNvPr id="2" name="Group 1"/>
          <p:cNvGrpSpPr/>
          <p:nvPr/>
        </p:nvGrpSpPr>
        <p:grpSpPr>
          <a:xfrm>
            <a:off x="4515439" y="4399558"/>
            <a:ext cx="4194735" cy="2458441"/>
            <a:chOff x="4515439" y="4399558"/>
            <a:chExt cx="4194735" cy="2458441"/>
          </a:xfrm>
        </p:grpSpPr>
        <p:pic>
          <p:nvPicPr>
            <p:cNvPr id="8" name="Picture 7" descr="HDFinArcGIS02.png"/>
            <p:cNvPicPr>
              <a:picLocks noChangeAspect="1"/>
            </p:cNvPicPr>
            <p:nvPr/>
          </p:nvPicPr>
          <p:blipFill>
            <a:blip r:embed="rId4" cstate="print"/>
            <a:srcRect/>
            <a:stretch>
              <a:fillRect/>
            </a:stretch>
          </p:blipFill>
          <p:spPr bwMode="auto">
            <a:xfrm>
              <a:off x="4515439" y="4399558"/>
              <a:ext cx="4194735" cy="2458441"/>
            </a:xfrm>
            <a:prstGeom prst="rect">
              <a:avLst/>
            </a:prstGeom>
            <a:noFill/>
            <a:ln w="9525">
              <a:noFill/>
              <a:miter lim="800000"/>
              <a:headEnd/>
              <a:tailEnd/>
            </a:ln>
            <a:effectLst>
              <a:softEdge rad="31750"/>
            </a:effectLst>
          </p:spPr>
        </p:pic>
        <p:pic>
          <p:nvPicPr>
            <p:cNvPr id="9" name="Picture 7"/>
            <p:cNvPicPr>
              <a:picLocks noChangeAspect="1" noChangeArrowheads="1"/>
            </p:cNvPicPr>
            <p:nvPr/>
          </p:nvPicPr>
          <p:blipFill>
            <a:blip r:embed="rId5" cstate="print"/>
            <a:srcRect/>
            <a:stretch>
              <a:fillRect/>
            </a:stretch>
          </p:blipFill>
          <p:spPr bwMode="auto">
            <a:xfrm>
              <a:off x="5277902" y="4399558"/>
              <a:ext cx="838135" cy="571502"/>
            </a:xfrm>
            <a:prstGeom prst="rect">
              <a:avLst/>
            </a:prstGeom>
            <a:noFill/>
            <a:ln w="28575">
              <a:solidFill>
                <a:srgbClr val="C00000"/>
              </a:solidFill>
              <a:round/>
              <a:headEnd/>
              <a:tailEnd/>
            </a:ln>
          </p:spPr>
        </p:pic>
      </p:grpSp>
    </p:spTree>
    <p:extLst>
      <p:ext uri="{BB962C8B-B14F-4D97-AF65-F5344CB8AC3E}">
        <p14:creationId xmlns:p14="http://schemas.microsoft.com/office/powerpoint/2010/main" val="3367838177"/>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7772400" cy="369332"/>
          </a:xfrm>
        </p:spPr>
        <p:txBody>
          <a:bodyPr/>
          <a:lstStyle/>
          <a:p>
            <a:r>
              <a:rPr lang="en-US" dirty="0" smtClean="0"/>
              <a:t>What about Aggregation?</a:t>
            </a:r>
            <a:endParaRPr lang="en-US" dirty="0"/>
          </a:p>
        </p:txBody>
      </p:sp>
      <p:grpSp>
        <p:nvGrpSpPr>
          <p:cNvPr id="3" name="Group 2"/>
          <p:cNvGrpSpPr/>
          <p:nvPr/>
        </p:nvGrpSpPr>
        <p:grpSpPr>
          <a:xfrm>
            <a:off x="1481717" y="3446342"/>
            <a:ext cx="6180567" cy="2373190"/>
            <a:chOff x="1485900" y="2726495"/>
            <a:chExt cx="6180567" cy="2373190"/>
          </a:xfrm>
        </p:grpSpPr>
        <p:pic>
          <p:nvPicPr>
            <p:cNvPr id="7" name="Picture 6"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5839370" y="2815762"/>
              <a:ext cx="1255395" cy="921544"/>
            </a:xfrm>
            <a:prstGeom prst="rect">
              <a:avLst/>
            </a:prstGeom>
            <a:noFill/>
            <a:ln>
              <a:noFill/>
            </a:ln>
          </p:spPr>
        </p:pic>
        <p:pic>
          <p:nvPicPr>
            <p:cNvPr id="8" name="Picture 7"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5953670" y="2930062"/>
              <a:ext cx="1255395" cy="921544"/>
            </a:xfrm>
            <a:prstGeom prst="rect">
              <a:avLst/>
            </a:prstGeom>
            <a:noFill/>
            <a:ln>
              <a:noFill/>
            </a:ln>
          </p:spPr>
        </p:pic>
        <p:pic>
          <p:nvPicPr>
            <p:cNvPr id="9" name="Picture 8"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6067970" y="3044362"/>
              <a:ext cx="1255395" cy="921544"/>
            </a:xfrm>
            <a:prstGeom prst="rect">
              <a:avLst/>
            </a:prstGeom>
            <a:noFill/>
            <a:ln>
              <a:noFill/>
            </a:ln>
          </p:spPr>
        </p:pic>
        <p:pic>
          <p:nvPicPr>
            <p:cNvPr id="10" name="Picture 9"/>
            <p:cNvPicPr/>
            <p:nvPr/>
          </p:nvPicPr>
          <p:blipFill rotWithShape="1">
            <a:blip r:embed="rId3">
              <a:extLst>
                <a:ext uri="{28A0092B-C50C-407E-A947-70E740481C1C}">
                  <a14:useLocalDpi xmlns:a14="http://schemas.microsoft.com/office/drawing/2010/main" val="0"/>
                </a:ext>
              </a:extLst>
            </a:blip>
            <a:srcRect r="52870"/>
            <a:stretch/>
          </p:blipFill>
          <p:spPr bwMode="auto">
            <a:xfrm>
              <a:off x="3251835" y="2787015"/>
              <a:ext cx="654368" cy="584835"/>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3">
              <a:extLst>
                <a:ext uri="{28A0092B-C50C-407E-A947-70E740481C1C}">
                  <a14:useLocalDpi xmlns:a14="http://schemas.microsoft.com/office/drawing/2010/main" val="0"/>
                </a:ext>
              </a:extLst>
            </a:blip>
            <a:srcRect r="52870"/>
            <a:stretch/>
          </p:blipFill>
          <p:spPr bwMode="auto">
            <a:xfrm>
              <a:off x="2203132" y="4501515"/>
              <a:ext cx="654368" cy="584835"/>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3">
              <a:extLst>
                <a:ext uri="{28A0092B-C50C-407E-A947-70E740481C1C}">
                  <a14:useLocalDpi xmlns:a14="http://schemas.microsoft.com/office/drawing/2010/main" val="0"/>
                </a:ext>
              </a:extLst>
            </a:blip>
            <a:srcRect r="52870"/>
            <a:stretch/>
          </p:blipFill>
          <p:spPr bwMode="auto">
            <a:xfrm>
              <a:off x="3200400" y="4501515"/>
              <a:ext cx="654368" cy="584835"/>
            </a:xfrm>
            <a:prstGeom prst="rect">
              <a:avLst/>
            </a:prstGeom>
            <a:ln>
              <a:noFill/>
            </a:ln>
            <a:extLst>
              <a:ext uri="{53640926-AAD7-44D8-BBD7-CCE9431645EC}">
                <a14:shadowObscured xmlns:a14="http://schemas.microsoft.com/office/drawing/2010/main"/>
              </a:ext>
            </a:extLst>
          </p:spPr>
        </p:pic>
        <p:pic>
          <p:nvPicPr>
            <p:cNvPr id="13" name="Picture 12" descr="C:\Users\kevi6890\AppData\Local\Temp\SNAGHTML3f1732af.PNG"/>
            <p:cNvPicPr/>
            <p:nvPr/>
          </p:nvPicPr>
          <p:blipFill>
            <a:blip r:embed="rId4">
              <a:extLst>
                <a:ext uri="{28A0092B-C50C-407E-A947-70E740481C1C}">
                  <a14:useLocalDpi xmlns:a14="http://schemas.microsoft.com/office/drawing/2010/main" val="0"/>
                </a:ext>
              </a:extLst>
            </a:blip>
            <a:srcRect/>
            <a:stretch>
              <a:fillRect/>
            </a:stretch>
          </p:blipFill>
          <p:spPr bwMode="auto">
            <a:xfrm>
              <a:off x="2425881" y="3858951"/>
              <a:ext cx="721995" cy="498634"/>
            </a:xfrm>
            <a:prstGeom prst="rect">
              <a:avLst/>
            </a:prstGeom>
            <a:noFill/>
            <a:ln>
              <a:noFill/>
            </a:ln>
          </p:spPr>
        </p:pic>
        <p:pic>
          <p:nvPicPr>
            <p:cNvPr id="14" name="Picture 13" descr="C:\Users\kevi6890\AppData\Local\Temp\SNAGHTML3f1711f5.PNG"/>
            <p:cNvPicPr/>
            <p:nvPr/>
          </p:nvPicPr>
          <p:blipFill>
            <a:blip r:embed="rId5">
              <a:extLst>
                <a:ext uri="{28A0092B-C50C-407E-A947-70E740481C1C}">
                  <a14:useLocalDpi xmlns:a14="http://schemas.microsoft.com/office/drawing/2010/main" val="0"/>
                </a:ext>
              </a:extLst>
            </a:blip>
            <a:srcRect/>
            <a:stretch>
              <a:fillRect/>
            </a:stretch>
          </p:blipFill>
          <p:spPr bwMode="auto">
            <a:xfrm>
              <a:off x="2951390" y="3406038"/>
              <a:ext cx="737711" cy="464344"/>
            </a:xfrm>
            <a:prstGeom prst="rect">
              <a:avLst/>
            </a:prstGeom>
            <a:noFill/>
            <a:ln>
              <a:noFill/>
            </a:ln>
          </p:spPr>
        </p:pic>
        <p:pic>
          <p:nvPicPr>
            <p:cNvPr id="15" name="Picture 14" descr="C:\Users\kevi6890\AppData\Local\Temp\SNAGHTML3f1749c7.PNG"/>
            <p:cNvPicPr/>
            <p:nvPr/>
          </p:nvPicPr>
          <p:blipFill>
            <a:blip r:embed="rId6">
              <a:extLst>
                <a:ext uri="{28A0092B-C50C-407E-A947-70E740481C1C}">
                  <a14:useLocalDpi xmlns:a14="http://schemas.microsoft.com/office/drawing/2010/main" val="0"/>
                </a:ext>
              </a:extLst>
            </a:blip>
            <a:srcRect/>
            <a:stretch>
              <a:fillRect/>
            </a:stretch>
          </p:blipFill>
          <p:spPr bwMode="auto">
            <a:xfrm>
              <a:off x="2951389" y="3801801"/>
              <a:ext cx="836295" cy="555784"/>
            </a:xfrm>
            <a:prstGeom prst="rect">
              <a:avLst/>
            </a:prstGeom>
            <a:noFill/>
            <a:ln>
              <a:noFill/>
            </a:ln>
          </p:spPr>
        </p:pic>
        <p:pic>
          <p:nvPicPr>
            <p:cNvPr id="16" name="Picture 15" descr="C:\Users\kevi6890\AppData\Local\Temp\SNAGHTML3f16f0de.PNG"/>
            <p:cNvPicPr/>
            <p:nvPr/>
          </p:nvPicPr>
          <p:blipFill>
            <a:blip r:embed="rId7">
              <a:extLst>
                <a:ext uri="{28A0092B-C50C-407E-A947-70E740481C1C}">
                  <a14:useLocalDpi xmlns:a14="http://schemas.microsoft.com/office/drawing/2010/main" val="0"/>
                </a:ext>
              </a:extLst>
            </a:blip>
            <a:srcRect/>
            <a:stretch>
              <a:fillRect/>
            </a:stretch>
          </p:blipFill>
          <p:spPr bwMode="auto">
            <a:xfrm>
              <a:off x="2399619" y="3406038"/>
              <a:ext cx="753428" cy="521494"/>
            </a:xfrm>
            <a:prstGeom prst="rect">
              <a:avLst/>
            </a:prstGeom>
            <a:noFill/>
            <a:ln>
              <a:noFill/>
            </a:ln>
          </p:spPr>
        </p:pic>
        <p:sp>
          <p:nvSpPr>
            <p:cNvPr id="17" name="Straight Arrow Connector 19"/>
            <p:cNvSpPr>
              <a:spLocks noChangeShapeType="1"/>
            </p:cNvSpPr>
            <p:nvPr/>
          </p:nvSpPr>
          <p:spPr bwMode="auto">
            <a:xfrm>
              <a:off x="4135822" y="3858950"/>
              <a:ext cx="395288" cy="4763"/>
            </a:xfrm>
            <a:prstGeom prst="bentConnector3">
              <a:avLst>
                <a:gd name="adj1" fmla="val 50000"/>
              </a:avLst>
            </a:prstGeom>
            <a:noFill/>
            <a:ln w="15875">
              <a:solidFill>
                <a:srgbClr val="C45911"/>
              </a:solidFill>
              <a:miter lim="800000"/>
              <a:headEnd/>
              <a:tailEnd type="triangl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8" name="Straight Arrow Connector 20"/>
            <p:cNvSpPr>
              <a:spLocks noChangeShapeType="1"/>
            </p:cNvSpPr>
            <p:nvPr/>
          </p:nvSpPr>
          <p:spPr bwMode="auto">
            <a:xfrm>
              <a:off x="5405165" y="3841600"/>
              <a:ext cx="395288" cy="4763"/>
            </a:xfrm>
            <a:prstGeom prst="bentConnector3">
              <a:avLst>
                <a:gd name="adj1" fmla="val 50000"/>
              </a:avLst>
            </a:prstGeom>
            <a:noFill/>
            <a:ln w="15875">
              <a:solidFill>
                <a:srgbClr val="C45911"/>
              </a:solidFill>
              <a:miter lim="800000"/>
              <a:headEnd/>
              <a:tailEnd type="triangl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19" name="Picture 18"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6182472" y="3201346"/>
              <a:ext cx="1255395" cy="921544"/>
            </a:xfrm>
            <a:prstGeom prst="rect">
              <a:avLst/>
            </a:prstGeom>
            <a:noFill/>
            <a:ln>
              <a:noFill/>
            </a:ln>
          </p:spPr>
        </p:pic>
        <p:pic>
          <p:nvPicPr>
            <p:cNvPr id="20" name="Picture 19"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6296772" y="3315646"/>
              <a:ext cx="1255395" cy="921544"/>
            </a:xfrm>
            <a:prstGeom prst="rect">
              <a:avLst/>
            </a:prstGeom>
            <a:noFill/>
            <a:ln>
              <a:noFill/>
            </a:ln>
          </p:spPr>
        </p:pic>
        <p:pic>
          <p:nvPicPr>
            <p:cNvPr id="21" name="Picture 20" descr="C:\Users\kevi6890\Downloads\map_18_mosaic.png"/>
            <p:cNvPicPr/>
            <p:nvPr/>
          </p:nvPicPr>
          <p:blipFill>
            <a:blip r:embed="rId2">
              <a:extLst>
                <a:ext uri="{28A0092B-C50C-407E-A947-70E740481C1C}">
                  <a14:useLocalDpi xmlns:a14="http://schemas.microsoft.com/office/drawing/2010/main" val="0"/>
                </a:ext>
              </a:extLst>
            </a:blip>
            <a:srcRect/>
            <a:stretch>
              <a:fillRect/>
            </a:stretch>
          </p:blipFill>
          <p:spPr bwMode="auto">
            <a:xfrm>
              <a:off x="6411072" y="3429946"/>
              <a:ext cx="1255395" cy="921544"/>
            </a:xfrm>
            <a:prstGeom prst="rect">
              <a:avLst/>
            </a:prstGeom>
            <a:noFill/>
            <a:ln>
              <a:noFill/>
            </a:ln>
          </p:spPr>
        </p:pic>
        <p:pic>
          <p:nvPicPr>
            <p:cNvPr id="22" name="Picture 21"/>
            <p:cNvPicPr/>
            <p:nvPr/>
          </p:nvPicPr>
          <p:blipFill rotWithShape="1">
            <a:blip r:embed="rId3">
              <a:extLst>
                <a:ext uri="{28A0092B-C50C-407E-A947-70E740481C1C}">
                  <a14:useLocalDpi xmlns:a14="http://schemas.microsoft.com/office/drawing/2010/main" val="0"/>
                </a:ext>
              </a:extLst>
            </a:blip>
            <a:srcRect r="52870"/>
            <a:stretch/>
          </p:blipFill>
          <p:spPr bwMode="auto">
            <a:xfrm>
              <a:off x="1567543" y="2743200"/>
              <a:ext cx="654368" cy="584835"/>
            </a:xfrm>
            <a:prstGeom prst="rect">
              <a:avLst/>
            </a:prstGeom>
            <a:noFill/>
            <a:ln>
              <a:noFill/>
            </a:ln>
            <a:extLst>
              <a:ext uri="{53640926-AAD7-44D8-BBD7-CCE9431645EC}">
                <a14:shadowObscured xmlns:a14="http://schemas.microsoft.com/office/drawing/2010/main"/>
              </a:ext>
            </a:extLst>
          </p:spPr>
        </p:pic>
        <p:pic>
          <p:nvPicPr>
            <p:cNvPr id="23" name="Picture 22"/>
            <p:cNvPicPr/>
            <p:nvPr/>
          </p:nvPicPr>
          <p:blipFill rotWithShape="1">
            <a:blip r:embed="rId3">
              <a:extLst>
                <a:ext uri="{28A0092B-C50C-407E-A947-70E740481C1C}">
                  <a14:useLocalDpi xmlns:a14="http://schemas.microsoft.com/office/drawing/2010/main" val="0"/>
                </a:ext>
              </a:extLst>
            </a:blip>
            <a:srcRect r="52870"/>
            <a:stretch/>
          </p:blipFill>
          <p:spPr bwMode="auto">
            <a:xfrm>
              <a:off x="2286000" y="2726495"/>
              <a:ext cx="654368" cy="584835"/>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3">
              <a:extLst>
                <a:ext uri="{28A0092B-C50C-407E-A947-70E740481C1C}">
                  <a14:useLocalDpi xmlns:a14="http://schemas.microsoft.com/office/drawing/2010/main" val="0"/>
                </a:ext>
              </a:extLst>
            </a:blip>
            <a:srcRect r="52870"/>
            <a:stretch/>
          </p:blipFill>
          <p:spPr bwMode="auto">
            <a:xfrm>
              <a:off x="3974782" y="2787015"/>
              <a:ext cx="654368" cy="584835"/>
            </a:xfrm>
            <a:prstGeom prst="rect">
              <a:avLst/>
            </a:prstGeom>
            <a:ln>
              <a:noFill/>
            </a:ln>
            <a:extLst>
              <a:ext uri="{53640926-AAD7-44D8-BBD7-CCE9431645EC}">
                <a14:shadowObscured xmlns:a14="http://schemas.microsoft.com/office/drawing/2010/main"/>
              </a:ext>
            </a:extLst>
          </p:spPr>
        </p:pic>
        <p:pic>
          <p:nvPicPr>
            <p:cNvPr id="25" name="Picture 24"/>
            <p:cNvPicPr/>
            <p:nvPr/>
          </p:nvPicPr>
          <p:blipFill rotWithShape="1">
            <a:blip r:embed="rId3">
              <a:extLst>
                <a:ext uri="{28A0092B-C50C-407E-A947-70E740481C1C}">
                  <a14:useLocalDpi xmlns:a14="http://schemas.microsoft.com/office/drawing/2010/main" val="0"/>
                </a:ext>
              </a:extLst>
            </a:blip>
            <a:srcRect r="52870"/>
            <a:stretch/>
          </p:blipFill>
          <p:spPr bwMode="auto">
            <a:xfrm>
              <a:off x="1485900" y="4508897"/>
              <a:ext cx="654368" cy="584835"/>
            </a:xfrm>
            <a:prstGeom prst="rect">
              <a:avLst/>
            </a:prstGeom>
            <a:ln>
              <a:noFill/>
            </a:ln>
            <a:extLst>
              <a:ext uri="{53640926-AAD7-44D8-BBD7-CCE9431645EC}">
                <a14:shadowObscured xmlns:a14="http://schemas.microsoft.com/office/drawing/2010/main"/>
              </a:ext>
            </a:extLst>
          </p:spPr>
        </p:pic>
        <p:pic>
          <p:nvPicPr>
            <p:cNvPr id="26" name="Picture 25"/>
            <p:cNvPicPr/>
            <p:nvPr/>
          </p:nvPicPr>
          <p:blipFill rotWithShape="1">
            <a:blip r:embed="rId3">
              <a:extLst>
                <a:ext uri="{28A0092B-C50C-407E-A947-70E740481C1C}">
                  <a14:useLocalDpi xmlns:a14="http://schemas.microsoft.com/office/drawing/2010/main" val="0"/>
                </a:ext>
              </a:extLst>
            </a:blip>
            <a:srcRect r="52870"/>
            <a:stretch/>
          </p:blipFill>
          <p:spPr bwMode="auto">
            <a:xfrm>
              <a:off x="3974782" y="4514850"/>
              <a:ext cx="654368" cy="584835"/>
            </a:xfrm>
            <a:prstGeom prst="rect">
              <a:avLst/>
            </a:prstGeom>
            <a:ln>
              <a:noFill/>
            </a:ln>
            <a:extLst>
              <a:ext uri="{53640926-AAD7-44D8-BBD7-CCE9431645EC}">
                <a14:shadowObscured xmlns:a14="http://schemas.microsoft.com/office/drawing/2010/main"/>
              </a:ext>
            </a:extLst>
          </p:spPr>
        </p:pic>
        <p:cxnSp>
          <p:nvCxnSpPr>
            <p:cNvPr id="27" name="Straight Arrow Connector 26"/>
            <p:cNvCxnSpPr/>
            <p:nvPr/>
          </p:nvCxnSpPr>
          <p:spPr>
            <a:xfrm>
              <a:off x="2197417" y="3276533"/>
              <a:ext cx="228464" cy="22860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2197419" y="4286251"/>
              <a:ext cx="270034" cy="197644"/>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3689100" y="3276533"/>
              <a:ext cx="217103" cy="2286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3694918" y="4306219"/>
              <a:ext cx="305582" cy="177675"/>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31" name="Picture 30" descr="database_org.png"/>
            <p:cNvPicPr>
              <a:picLocks noChangeAspect="1"/>
            </p:cNvPicPr>
            <p:nvPr/>
          </p:nvPicPr>
          <p:blipFill>
            <a:blip r:embed="rId8"/>
            <a:stretch>
              <a:fillRect/>
            </a:stretch>
          </p:blipFill>
          <p:spPr>
            <a:xfrm>
              <a:off x="4820408" y="3573998"/>
              <a:ext cx="487485" cy="589859"/>
            </a:xfrm>
            <a:prstGeom prst="rect">
              <a:avLst/>
            </a:prstGeom>
            <a:noFill/>
          </p:spPr>
        </p:pic>
        <p:pic>
          <p:nvPicPr>
            <p:cNvPr id="32" name="Picture 31" descr="GeodatabaseMosaicDataset32.png"/>
            <p:cNvPicPr>
              <a:picLocks noChangeAspect="1"/>
            </p:cNvPicPr>
            <p:nvPr/>
          </p:nvPicPr>
          <p:blipFill>
            <a:blip r:embed="rId9" cstate="screen"/>
            <a:stretch>
              <a:fillRect/>
            </a:stretch>
          </p:blipFill>
          <p:spPr>
            <a:xfrm>
              <a:off x="4820408" y="3621921"/>
              <a:ext cx="513073" cy="474061"/>
            </a:xfrm>
            <a:prstGeom prst="rect">
              <a:avLst/>
            </a:prstGeom>
          </p:spPr>
        </p:pic>
      </p:grpSp>
      <p:sp>
        <p:nvSpPr>
          <p:cNvPr id="33" name="Content Placeholder 2"/>
          <p:cNvSpPr>
            <a:spLocks noGrp="1"/>
          </p:cNvSpPr>
          <p:nvPr>
            <p:ph sz="quarter" idx="18"/>
          </p:nvPr>
        </p:nvSpPr>
        <p:spPr>
          <a:xfrm>
            <a:off x="685800" y="1828799"/>
            <a:ext cx="7315200" cy="4441371"/>
          </a:xfrm>
        </p:spPr>
        <p:txBody>
          <a:bodyPr/>
          <a:lstStyle/>
          <a:p>
            <a:pPr>
              <a:buClr>
                <a:srgbClr val="00B0F0"/>
              </a:buClr>
            </a:pPr>
            <a:r>
              <a:rPr lang="en-US" b="0" dirty="0" smtClean="0">
                <a:effectLst>
                  <a:outerShdw blurRad="38100" dist="38100" dir="2700000" algn="tl">
                    <a:srgbClr val="000000">
                      <a:alpha val="43137"/>
                    </a:srgbClr>
                  </a:outerShdw>
                </a:effectLst>
              </a:rPr>
              <a:t>Create a seamless multi-dimensional cube from</a:t>
            </a:r>
            <a:endParaRPr lang="en-US" b="0" dirty="0" smtClean="0">
              <a:effectLst>
                <a:outerShdw blurRad="38100" dist="38100" dir="2700000" algn="tl">
                  <a:srgbClr val="000000">
                    <a:alpha val="43137"/>
                  </a:srgbClr>
                </a:outerShdw>
              </a:effectLst>
            </a:endParaRPr>
          </a:p>
          <a:p>
            <a:pPr lvl="1">
              <a:buClr>
                <a:srgbClr val="00B0F0"/>
              </a:buClr>
              <a:buFont typeface="Courier New" panose="02070309020205020404" pitchFamily="49" charset="0"/>
              <a:buChar char="o"/>
            </a:pPr>
            <a:r>
              <a:rPr lang="en-US" b="0" dirty="0">
                <a:effectLst>
                  <a:outerShdw blurRad="38100" dist="38100" dir="2700000" algn="tl">
                    <a:srgbClr val="000000">
                      <a:alpha val="43137"/>
                    </a:srgbClr>
                  </a:outerShdw>
                </a:effectLst>
              </a:rPr>
              <a:t>f</a:t>
            </a:r>
            <a:r>
              <a:rPr lang="en-US" b="0" dirty="0" smtClean="0">
                <a:effectLst>
                  <a:outerShdw blurRad="38100" dist="38100" dir="2700000" algn="tl">
                    <a:srgbClr val="000000">
                      <a:alpha val="43137"/>
                    </a:srgbClr>
                  </a:outerShdw>
                </a:effectLst>
              </a:rPr>
              <a:t>iles representing different regions</a:t>
            </a:r>
          </a:p>
          <a:p>
            <a:pPr lvl="1">
              <a:buClr>
                <a:srgbClr val="00B0F0"/>
              </a:buClr>
              <a:buFont typeface="Courier New" panose="02070309020205020404" pitchFamily="49" charset="0"/>
              <a:buChar char="o"/>
            </a:pPr>
            <a:r>
              <a:rPr lang="en-US" b="0" dirty="0">
                <a:effectLst>
                  <a:outerShdw blurRad="38100" dist="38100" dir="2700000" algn="tl">
                    <a:srgbClr val="000000">
                      <a:alpha val="43137"/>
                    </a:srgbClr>
                  </a:outerShdw>
                </a:effectLst>
              </a:rPr>
              <a:t>f</a:t>
            </a:r>
            <a:r>
              <a:rPr lang="en-US" b="0" dirty="0" smtClean="0">
                <a:effectLst>
                  <a:outerShdw blurRad="38100" dist="38100" dir="2700000" algn="tl">
                    <a:srgbClr val="000000">
                      <a:alpha val="43137"/>
                    </a:srgbClr>
                  </a:outerShdw>
                </a:effectLst>
              </a:rPr>
              <a:t>iles representing different time steps/slices</a:t>
            </a:r>
            <a:endParaRPr lang="en-US" b="0" dirty="0" smtClean="0">
              <a:effectLst>
                <a:outerShdw blurRad="38100" dist="38100" dir="2700000" algn="tl">
                  <a:srgbClr val="000000">
                    <a:alpha val="43137"/>
                  </a:srgbClr>
                </a:outerShdw>
              </a:effectLst>
            </a:endParaRP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653938585"/>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828800"/>
            <a:ext cx="8418513" cy="4546600"/>
          </a:xfrm>
          <a:prstGeom prst="rect">
            <a:avLst/>
          </a:prstGeom>
        </p:spPr>
        <p:txBody>
          <a:bodyPr>
            <a:normAutofit lnSpcReduction="10000"/>
          </a:bodyPr>
          <a:lstStyle/>
          <a:p>
            <a:pPr>
              <a:buClr>
                <a:srgbClr val="00B0F0"/>
              </a:buClr>
              <a:buFont typeface="Arial" panose="020B0604020202020204" pitchFamily="34" charset="0"/>
              <a:buChar char="•"/>
            </a:pPr>
            <a:r>
              <a:rPr lang="en-US" sz="2000" b="0" dirty="0" smtClean="0"/>
              <a:t>Supports </a:t>
            </a:r>
            <a:r>
              <a:rPr lang="en-US" sz="2000" b="0" dirty="0" err="1" smtClean="0"/>
              <a:t>netCDF</a:t>
            </a:r>
            <a:r>
              <a:rPr lang="en-US" sz="2000" b="0" dirty="0" smtClean="0"/>
              <a:t>, HDF and GRIB</a:t>
            </a:r>
          </a:p>
          <a:p>
            <a:pPr lvl="1">
              <a:buClr>
                <a:srgbClr val="00B0F0"/>
              </a:buClr>
              <a:buFont typeface="Courier New" panose="02070309020205020404" pitchFamily="49" charset="0"/>
              <a:buChar char="o"/>
            </a:pPr>
            <a:r>
              <a:rPr lang="en-US" sz="1800" b="0" dirty="0" smtClean="0"/>
              <a:t>Spatial Aggregation</a:t>
            </a:r>
          </a:p>
          <a:p>
            <a:pPr lvl="1">
              <a:buClr>
                <a:srgbClr val="00B0F0"/>
              </a:buClr>
              <a:buFont typeface="Courier New" panose="02070309020205020404" pitchFamily="49" charset="0"/>
              <a:buChar char="o"/>
            </a:pPr>
            <a:r>
              <a:rPr lang="en-US" sz="1800" b="0" dirty="0" smtClean="0"/>
              <a:t>Temporal Aggregation </a:t>
            </a:r>
          </a:p>
          <a:p>
            <a:pPr lvl="1">
              <a:buClr>
                <a:srgbClr val="00B0F0"/>
              </a:buClr>
              <a:buFont typeface="Courier New" panose="02070309020205020404" pitchFamily="49" charset="0"/>
              <a:buChar char="o"/>
            </a:pPr>
            <a:r>
              <a:rPr lang="en-US" sz="1800" b="0" dirty="0" smtClean="0"/>
              <a:t>On-the-fly analysis</a:t>
            </a:r>
          </a:p>
          <a:p>
            <a:pPr>
              <a:buClr>
                <a:srgbClr val="00B0F0"/>
              </a:buClr>
              <a:buFont typeface="Arial" panose="020B0604020202020204" pitchFamily="34" charset="0"/>
              <a:buChar char="•"/>
            </a:pPr>
            <a:r>
              <a:rPr lang="en-US" sz="2000" b="0" dirty="0" smtClean="0"/>
              <a:t>Accessible as Map Service</a:t>
            </a:r>
          </a:p>
          <a:p>
            <a:pPr>
              <a:buClr>
                <a:srgbClr val="00B0F0"/>
              </a:buClr>
              <a:buFont typeface="Arial" panose="020B0604020202020204" pitchFamily="34" charset="0"/>
              <a:buChar char="•"/>
            </a:pPr>
            <a:r>
              <a:rPr lang="en-US" sz="2000" b="0" dirty="0"/>
              <a:t>Accessible </a:t>
            </a:r>
            <a:r>
              <a:rPr lang="en-US" sz="2000" b="0" dirty="0" smtClean="0"/>
              <a:t>as Image Service</a:t>
            </a:r>
          </a:p>
          <a:p>
            <a:pPr>
              <a:buClr>
                <a:srgbClr val="00B0F0"/>
              </a:buClr>
              <a:buFont typeface="Arial" panose="020B0604020202020204" pitchFamily="34" charset="0"/>
              <a:buChar char="•"/>
            </a:pPr>
            <a:endParaRPr lang="en-US" sz="2000" b="0" dirty="0"/>
          </a:p>
          <a:p>
            <a:pPr>
              <a:buClr>
                <a:srgbClr val="00B0F0"/>
              </a:buClr>
              <a:buFont typeface="Arial" panose="020B0604020202020204" pitchFamily="34" charset="0"/>
              <a:buChar char="•"/>
            </a:pPr>
            <a:r>
              <a:rPr lang="en-US" sz="2000" b="0" dirty="0" smtClean="0"/>
              <a:t>Supports direct ingest</a:t>
            </a:r>
          </a:p>
          <a:p>
            <a:pPr>
              <a:buClr>
                <a:srgbClr val="00B0F0"/>
              </a:buClr>
              <a:buFont typeface="Arial" panose="020B0604020202020204" pitchFamily="34" charset="0"/>
              <a:buChar char="•"/>
            </a:pPr>
            <a:r>
              <a:rPr lang="en-US" sz="2000" b="0" dirty="0" smtClean="0"/>
              <a:t>Eliminates data conversion</a:t>
            </a:r>
          </a:p>
          <a:p>
            <a:pPr>
              <a:buClr>
                <a:srgbClr val="00B0F0"/>
              </a:buClr>
              <a:buFont typeface="Arial" panose="020B0604020202020204" pitchFamily="34" charset="0"/>
              <a:buChar char="•"/>
            </a:pPr>
            <a:r>
              <a:rPr lang="en-US" sz="2000" b="0" dirty="0" smtClean="0"/>
              <a:t>Eliminates data processing</a:t>
            </a:r>
          </a:p>
          <a:p>
            <a:pPr>
              <a:buClr>
                <a:srgbClr val="00B0F0"/>
              </a:buClr>
              <a:buFont typeface="Arial" panose="020B0604020202020204" pitchFamily="34" charset="0"/>
              <a:buChar char="•"/>
            </a:pPr>
            <a:r>
              <a:rPr lang="en-US" sz="2000" b="0" dirty="0" smtClean="0"/>
              <a:t>Improves workflow performance</a:t>
            </a:r>
          </a:p>
          <a:p>
            <a:pPr>
              <a:buClr>
                <a:srgbClr val="00B0F0"/>
              </a:buClr>
              <a:buFont typeface="Arial" panose="020B0604020202020204" pitchFamily="34" charset="0"/>
              <a:buChar char="•"/>
            </a:pPr>
            <a:r>
              <a:rPr lang="en-US" sz="2000" b="0" dirty="0" smtClean="0"/>
              <a:t>Integrates with service oriented architecture</a:t>
            </a:r>
            <a:r>
              <a:rPr lang="en-US" sz="2000" dirty="0" smtClean="0"/>
              <a:t> </a:t>
            </a:r>
          </a:p>
          <a:p>
            <a:pPr>
              <a:buClr>
                <a:srgbClr val="176189"/>
              </a:buClr>
            </a:pPr>
            <a:endParaRPr lang="en-US" sz="2000" dirty="0" smtClean="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t>Scientific data support in Mosaic Dataset</a:t>
            </a:r>
            <a:endParaRPr lang="en-US" dirty="0"/>
          </a:p>
        </p:txBody>
      </p:sp>
      <p:pic>
        <p:nvPicPr>
          <p:cNvPr id="4" name="Picture 3"/>
          <p:cNvPicPr>
            <a:picLocks noChangeAspect="1"/>
          </p:cNvPicPr>
          <p:nvPr/>
        </p:nvPicPr>
        <p:blipFill>
          <a:blip r:embed="rId3"/>
          <a:stretch>
            <a:fillRect/>
          </a:stretch>
        </p:blipFill>
        <p:spPr>
          <a:xfrm>
            <a:off x="6174808" y="4399465"/>
            <a:ext cx="2324301" cy="1935648"/>
          </a:xfrm>
          <a:prstGeom prst="rect">
            <a:avLst/>
          </a:prstGeom>
          <a:effectLst>
            <a:softEdge rad="31750"/>
          </a:effectLst>
        </p:spPr>
      </p:pic>
      <p:pic>
        <p:nvPicPr>
          <p:cNvPr id="7" name="Picture 6"/>
          <p:cNvPicPr>
            <a:picLocks noChangeAspect="1"/>
          </p:cNvPicPr>
          <p:nvPr/>
        </p:nvPicPr>
        <p:blipFill>
          <a:blip r:embed="rId4"/>
          <a:stretch>
            <a:fillRect/>
          </a:stretch>
        </p:blipFill>
        <p:spPr>
          <a:xfrm>
            <a:off x="5757937" y="1828800"/>
            <a:ext cx="2955180" cy="2346929"/>
          </a:xfrm>
          <a:prstGeom prst="rect">
            <a:avLst/>
          </a:prstGeom>
          <a:effectLst>
            <a:softEdge rad="31750"/>
          </a:effectLst>
        </p:spPr>
      </p:pic>
    </p:spTree>
    <p:extLst>
      <p:ext uri="{BB962C8B-B14F-4D97-AF65-F5344CB8AC3E}">
        <p14:creationId xmlns:p14="http://schemas.microsoft.com/office/powerpoint/2010/main" val="818906993"/>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7772400" cy="365760"/>
          </a:xfrm>
        </p:spPr>
        <p:txBody>
          <a:bodyPr/>
          <a:lstStyle/>
          <a:p>
            <a:r>
              <a:rPr lang="en-US" sz="2100" dirty="0"/>
              <a:t>Multidimensional Mosaic Datasets</a:t>
            </a:r>
          </a:p>
        </p:txBody>
      </p:sp>
      <p:sp>
        <p:nvSpPr>
          <p:cNvPr id="3" name="Content Placeholder 2"/>
          <p:cNvSpPr>
            <a:spLocks noGrp="1"/>
          </p:cNvSpPr>
          <p:nvPr>
            <p:ph sz="quarter" idx="10"/>
          </p:nvPr>
        </p:nvSpPr>
        <p:spPr>
          <a:xfrm>
            <a:off x="685800" y="1828800"/>
            <a:ext cx="7315200" cy="3432446"/>
          </a:xfrm>
        </p:spPr>
        <p:txBody>
          <a:bodyPr/>
          <a:lstStyle/>
          <a:p>
            <a:pPr>
              <a:buClr>
                <a:srgbClr val="00B0F0"/>
              </a:buClr>
              <a:buFont typeface="Arial" panose="020B0604020202020204" pitchFamily="34" charset="0"/>
              <a:buChar char="•"/>
            </a:pPr>
            <a:r>
              <a:rPr lang="en-US" sz="1800" b="0" dirty="0" smtClean="0"/>
              <a:t>Raster Types for </a:t>
            </a:r>
            <a:r>
              <a:rPr lang="en-US" sz="1800" b="0" dirty="0" err="1"/>
              <a:t>netCDF</a:t>
            </a:r>
            <a:r>
              <a:rPr lang="en-US" sz="1800" b="0" dirty="0"/>
              <a:t>, HDF &amp; GRIB</a:t>
            </a:r>
          </a:p>
          <a:p>
            <a:pPr>
              <a:buClr>
                <a:srgbClr val="00B0F0"/>
              </a:buClr>
              <a:buFont typeface="Arial" panose="020B0604020202020204" pitchFamily="34" charset="0"/>
              <a:buChar char="•"/>
            </a:pPr>
            <a:r>
              <a:rPr lang="en-US" sz="1800" b="0" dirty="0" smtClean="0"/>
              <a:t>Define variables when adding Rasters</a:t>
            </a:r>
          </a:p>
          <a:p>
            <a:pPr>
              <a:buClr>
                <a:srgbClr val="00B0F0"/>
              </a:buClr>
              <a:buFont typeface="Arial" panose="020B0604020202020204" pitchFamily="34" charset="0"/>
              <a:buChar char="•"/>
            </a:pPr>
            <a:r>
              <a:rPr lang="en-US" sz="1800" b="0" dirty="0" smtClean="0"/>
              <a:t>Each Row is a 2D Raster with variables </a:t>
            </a:r>
            <a:r>
              <a:rPr lang="en-US" sz="1800" b="0" dirty="0"/>
              <a:t>and dimension </a:t>
            </a:r>
            <a:r>
              <a:rPr lang="en-US" sz="1800" b="0" dirty="0" smtClean="0"/>
              <a:t>values</a:t>
            </a:r>
          </a:p>
          <a:p>
            <a:pPr>
              <a:buClr>
                <a:srgbClr val="00B0F0"/>
              </a:buClr>
              <a:buFont typeface="Arial" panose="020B0604020202020204" pitchFamily="34" charset="0"/>
              <a:buChar char="•"/>
            </a:pPr>
            <a:r>
              <a:rPr lang="en-US" sz="1800" b="0" dirty="0" smtClean="0"/>
              <a:t>Define </a:t>
            </a:r>
            <a:r>
              <a:rPr lang="en-US" sz="1800" b="0" dirty="0" smtClean="0"/>
              <a:t>on-the-fly </a:t>
            </a:r>
            <a:r>
              <a:rPr lang="en-US" sz="1800" b="0" dirty="0" smtClean="0"/>
              <a:t>processing</a:t>
            </a:r>
          </a:p>
          <a:p>
            <a:pPr>
              <a:buClr>
                <a:srgbClr val="00B0F0"/>
              </a:buClr>
              <a:buFont typeface="Arial" panose="020B0604020202020204" pitchFamily="34" charset="0"/>
              <a:buChar char="•"/>
            </a:pPr>
            <a:r>
              <a:rPr lang="en-US" sz="1800" b="0" dirty="0" smtClean="0"/>
              <a:t>Serve as Multidimensional</a:t>
            </a:r>
            <a:endParaRPr lang="en-US" sz="1800" b="0" dirty="0"/>
          </a:p>
          <a:p>
            <a:pPr lvl="1">
              <a:buClr>
                <a:srgbClr val="00B0F0"/>
              </a:buClr>
              <a:buFont typeface="Courier New" panose="02070309020205020404" pitchFamily="49" charset="0"/>
              <a:buChar char="o"/>
            </a:pPr>
            <a:r>
              <a:rPr lang="en-US" sz="1600" b="0" dirty="0" smtClean="0"/>
              <a:t>Image Service</a:t>
            </a:r>
          </a:p>
          <a:p>
            <a:pPr lvl="1">
              <a:buClr>
                <a:srgbClr val="00B0F0"/>
              </a:buClr>
              <a:buFont typeface="Courier New" panose="02070309020205020404" pitchFamily="49" charset="0"/>
              <a:buChar char="o"/>
            </a:pPr>
            <a:r>
              <a:rPr lang="en-US" sz="1600" b="0" dirty="0" smtClean="0"/>
              <a:t>Map Service</a:t>
            </a:r>
          </a:p>
          <a:p>
            <a:pPr lvl="1">
              <a:buClr>
                <a:srgbClr val="00B0F0"/>
              </a:buClr>
              <a:buFont typeface="Courier New" panose="02070309020205020404" pitchFamily="49" charset="0"/>
              <a:buChar char="o"/>
            </a:pPr>
            <a:r>
              <a:rPr lang="en-US" sz="1600" b="0" dirty="0" smtClean="0"/>
              <a:t>WMS</a:t>
            </a:r>
            <a:endParaRPr lang="en-US" sz="1600" b="0" dirty="0"/>
          </a:p>
          <a:p>
            <a:endParaRPr lang="en-US" dirty="0"/>
          </a:p>
        </p:txBody>
      </p:sp>
      <p:sp>
        <p:nvSpPr>
          <p:cNvPr id="5" name="Rectangle 4"/>
          <p:cNvSpPr/>
          <p:nvPr/>
        </p:nvSpPr>
        <p:spPr>
          <a:xfrm>
            <a:off x="631019" y="1077473"/>
            <a:ext cx="4570482" cy="300082"/>
          </a:xfrm>
          <a:prstGeom prst="rect">
            <a:avLst/>
          </a:prstGeom>
        </p:spPr>
        <p:txBody>
          <a:bodyPr wrap="none">
            <a:spAutoFit/>
          </a:bodyPr>
          <a:lstStyle/>
          <a:p>
            <a:r>
              <a:rPr lang="en-US" sz="1350" i="1" dirty="0">
                <a:solidFill>
                  <a:schemeClr val="bg2">
                    <a:lumMod val="40000"/>
                    <a:lumOff val="60000"/>
                  </a:schemeClr>
                </a:solidFill>
              </a:rPr>
              <a:t>Aggregate (mosaic) spatial, time, and vertical dimensions</a:t>
            </a:r>
          </a:p>
        </p:txBody>
      </p:sp>
      <p:pic>
        <p:nvPicPr>
          <p:cNvPr id="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897" y="3134856"/>
            <a:ext cx="3274265" cy="18265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p:cNvPicPr>
            <a:picLocks noChangeAspect="1"/>
          </p:cNvPicPr>
          <p:nvPr/>
        </p:nvPicPr>
        <p:blipFill>
          <a:blip r:embed="rId4"/>
          <a:stretch>
            <a:fillRect/>
          </a:stretch>
        </p:blipFill>
        <p:spPr>
          <a:xfrm>
            <a:off x="3144860" y="5083892"/>
            <a:ext cx="4686300" cy="757238"/>
          </a:xfrm>
          <a:prstGeom prst="rect">
            <a:avLst/>
          </a:prstGeom>
        </p:spPr>
      </p:pic>
      <p:pic>
        <p:nvPicPr>
          <p:cNvPr id="35" name="Picture 34"/>
          <p:cNvPicPr/>
          <p:nvPr/>
        </p:nvPicPr>
        <p:blipFill rotWithShape="1">
          <a:blip r:embed="rId5">
            <a:extLst>
              <a:ext uri="{28A0092B-C50C-407E-A947-70E740481C1C}">
                <a14:useLocalDpi xmlns:a14="http://schemas.microsoft.com/office/drawing/2010/main" val="0"/>
              </a:ext>
            </a:extLst>
          </a:blip>
          <a:srcRect r="52870"/>
          <a:stretch/>
        </p:blipFill>
        <p:spPr bwMode="auto">
          <a:xfrm>
            <a:off x="1953396" y="4895554"/>
            <a:ext cx="656309" cy="584974"/>
          </a:xfrm>
          <a:prstGeom prst="rect">
            <a:avLst/>
          </a:prstGeom>
          <a:ln>
            <a:noFill/>
          </a:ln>
          <a:effectLst/>
          <a:extLst>
            <a:ext uri="{53640926-AAD7-44D8-BBD7-CCE9431645EC}">
              <a14:shadowObscured xmlns:a14="http://schemas.microsoft.com/office/drawing/2010/main"/>
            </a:ext>
          </a:extLst>
        </p:spPr>
      </p:pic>
      <p:pic>
        <p:nvPicPr>
          <p:cNvPr id="36" name="Picture 1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93378" y="4415422"/>
            <a:ext cx="754236" cy="59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9" name="Straight Arrow Connector 38"/>
          <p:cNvCxnSpPr/>
          <p:nvPr/>
        </p:nvCxnSpPr>
        <p:spPr>
          <a:xfrm flipV="1">
            <a:off x="3583871" y="5012179"/>
            <a:ext cx="0" cy="261536"/>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1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16260" y="4266232"/>
            <a:ext cx="754236" cy="59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1" name="Straight Arrow Connector 40"/>
          <p:cNvCxnSpPr/>
          <p:nvPr/>
        </p:nvCxnSpPr>
        <p:spPr>
          <a:xfrm flipH="1" flipV="1">
            <a:off x="3426945" y="4687257"/>
            <a:ext cx="23899" cy="793271"/>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p:cNvPicPr/>
          <p:nvPr/>
        </p:nvPicPr>
        <p:blipFill rotWithShape="1">
          <a:blip r:embed="rId5">
            <a:extLst>
              <a:ext uri="{28A0092B-C50C-407E-A947-70E740481C1C}">
                <a14:useLocalDpi xmlns:a14="http://schemas.microsoft.com/office/drawing/2010/main" val="0"/>
              </a:ext>
            </a:extLst>
          </a:blip>
          <a:srcRect r="52870"/>
          <a:stretch/>
        </p:blipFill>
        <p:spPr bwMode="auto">
          <a:xfrm>
            <a:off x="1796234" y="5258145"/>
            <a:ext cx="656309" cy="584974"/>
          </a:xfrm>
          <a:prstGeom prst="rect">
            <a:avLst/>
          </a:prstGeom>
          <a:ln>
            <a:noFill/>
          </a:ln>
          <a:effectLst/>
          <a:extLst>
            <a:ext uri="{53640926-AAD7-44D8-BBD7-CCE9431645EC}">
              <a14:shadowObscured xmlns:a14="http://schemas.microsoft.com/office/drawing/2010/main"/>
            </a:ext>
          </a:extLst>
        </p:spPr>
      </p:pic>
      <p:pic>
        <p:nvPicPr>
          <p:cNvPr id="43" name="Picture 42"/>
          <p:cNvPicPr/>
          <p:nvPr/>
        </p:nvPicPr>
        <p:blipFill rotWithShape="1">
          <a:blip r:embed="rId5">
            <a:extLst>
              <a:ext uri="{28A0092B-C50C-407E-A947-70E740481C1C}">
                <a14:useLocalDpi xmlns:a14="http://schemas.microsoft.com/office/drawing/2010/main" val="0"/>
              </a:ext>
            </a:extLst>
          </a:blip>
          <a:srcRect r="52870"/>
          <a:stretch/>
        </p:blipFill>
        <p:spPr bwMode="auto">
          <a:xfrm>
            <a:off x="2217715" y="5377864"/>
            <a:ext cx="656309" cy="584974"/>
          </a:xfrm>
          <a:prstGeom prst="rect">
            <a:avLst/>
          </a:prstGeom>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122495883"/>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685800" y="1828800"/>
            <a:ext cx="8229600" cy="5292725"/>
          </a:xfrm>
          <a:prstGeom prst="rect">
            <a:avLst/>
          </a:prstGeom>
          <a:noFill/>
          <a:ln w="9525">
            <a:noFill/>
            <a:miter lim="800000"/>
            <a:headEnd/>
            <a:tailEnd/>
          </a:ln>
        </p:spPr>
        <p:txBody>
          <a:bodyPr lIns="91422" tIns="45712" rIns="91422" bIns="45712"/>
          <a:lstStyle/>
          <a:p>
            <a:pPr marL="177800" indent="-177800" algn="l" eaLnBrk="1" hangingPunct="1">
              <a:spcBef>
                <a:spcPct val="20000"/>
              </a:spcBef>
              <a:buClr>
                <a:srgbClr val="FFFF66"/>
              </a:buClr>
              <a:defRPr/>
            </a:pPr>
            <a:r>
              <a:rPr lang="en-US" sz="2000" i="1" kern="0" dirty="0">
                <a:latin typeface="+mn-lt"/>
                <a:ea typeface="+mn-ea"/>
              </a:rPr>
              <a:t>Behaves the same as any layer or table </a:t>
            </a:r>
          </a:p>
          <a:p>
            <a:pPr marL="177800" indent="-177800" algn="l" eaLnBrk="1" hangingPunct="1">
              <a:spcBef>
                <a:spcPct val="20000"/>
              </a:spcBef>
              <a:buClr>
                <a:srgbClr val="00B0F0"/>
              </a:buClr>
              <a:buSzPct val="80000"/>
              <a:buFontTx/>
              <a:buChar char="•"/>
              <a:defRPr/>
            </a:pPr>
            <a:r>
              <a:rPr lang="en-US" sz="2000" kern="0" dirty="0">
                <a:solidFill>
                  <a:schemeClr val="tx2"/>
                </a:solidFill>
                <a:latin typeface="+mn-lt"/>
                <a:ea typeface="+mn-ea"/>
              </a:rPr>
              <a:t>Display</a:t>
            </a:r>
          </a:p>
          <a:p>
            <a:pPr marL="628650" lvl="1" indent="-285750" algn="l" eaLnBrk="1" hangingPunct="1">
              <a:spcBef>
                <a:spcPct val="20000"/>
              </a:spcBef>
              <a:buClr>
                <a:srgbClr val="00B0F0"/>
              </a:buClr>
              <a:buSzPct val="80000"/>
              <a:buFont typeface="Courier New" panose="02070309020205020404" pitchFamily="49" charset="0"/>
              <a:buChar char="o"/>
              <a:defRPr/>
            </a:pPr>
            <a:r>
              <a:rPr lang="en-US" sz="1800" kern="0" dirty="0">
                <a:latin typeface="+mn-lt"/>
                <a:ea typeface="+mn-ea"/>
              </a:rPr>
              <a:t>Same display tools for raster and feature layers will work on </a:t>
            </a:r>
            <a:r>
              <a:rPr lang="en-US" kern="0" dirty="0" smtClean="0"/>
              <a:t>multi</a:t>
            </a:r>
            <a:r>
              <a:rPr lang="en-US" sz="1800" kern="0" dirty="0" smtClean="0">
                <a:latin typeface="+mn-lt"/>
                <a:ea typeface="+mn-ea"/>
              </a:rPr>
              <a:t>-dimensional </a:t>
            </a:r>
            <a:r>
              <a:rPr lang="en-US" sz="1800" kern="0" dirty="0" err="1" smtClean="0">
                <a:latin typeface="+mn-lt"/>
                <a:ea typeface="+mn-ea"/>
              </a:rPr>
              <a:t>netCDF</a:t>
            </a:r>
            <a:r>
              <a:rPr lang="en-US" sz="1800" kern="0" dirty="0" smtClean="0">
                <a:latin typeface="+mn-lt"/>
                <a:ea typeface="+mn-ea"/>
              </a:rPr>
              <a:t> raster </a:t>
            </a:r>
            <a:r>
              <a:rPr lang="en-US" sz="1800" kern="0" dirty="0" smtClean="0">
                <a:latin typeface="+mn-lt"/>
                <a:ea typeface="+mn-ea"/>
              </a:rPr>
              <a:t>and </a:t>
            </a:r>
            <a:r>
              <a:rPr lang="en-US" sz="1800" kern="0" dirty="0" err="1">
                <a:latin typeface="+mn-lt"/>
                <a:ea typeface="+mn-ea"/>
              </a:rPr>
              <a:t>netCDF</a:t>
            </a:r>
            <a:r>
              <a:rPr lang="en-US" sz="1800" kern="0" dirty="0">
                <a:latin typeface="+mn-lt"/>
                <a:ea typeface="+mn-ea"/>
              </a:rPr>
              <a:t> feature layers.</a:t>
            </a:r>
          </a:p>
          <a:p>
            <a:pPr marL="177800" indent="-177800" algn="l" eaLnBrk="1" hangingPunct="1">
              <a:spcBef>
                <a:spcPct val="20000"/>
              </a:spcBef>
              <a:buClr>
                <a:srgbClr val="00B0F0"/>
              </a:buClr>
              <a:buSzPct val="80000"/>
              <a:buFontTx/>
              <a:buChar char="•"/>
              <a:defRPr/>
            </a:pPr>
            <a:endParaRPr lang="en-US" kern="0" dirty="0">
              <a:solidFill>
                <a:schemeClr val="tx2"/>
              </a:solidFill>
              <a:latin typeface="+mn-lt"/>
              <a:ea typeface="+mn-ea"/>
            </a:endParaRPr>
          </a:p>
          <a:p>
            <a:pPr marL="177800" indent="-177800" algn="l" eaLnBrk="1" hangingPunct="1">
              <a:spcBef>
                <a:spcPct val="20000"/>
              </a:spcBef>
              <a:buClr>
                <a:srgbClr val="00B0F0"/>
              </a:buClr>
              <a:buSzPct val="80000"/>
              <a:buFontTx/>
              <a:buChar char="•"/>
              <a:defRPr/>
            </a:pPr>
            <a:r>
              <a:rPr lang="en-US" sz="2000" kern="0" dirty="0">
                <a:solidFill>
                  <a:schemeClr val="tx2"/>
                </a:solidFill>
                <a:latin typeface="+mn-lt"/>
                <a:ea typeface="+mn-ea"/>
              </a:rPr>
              <a:t>Graphing</a:t>
            </a:r>
          </a:p>
          <a:p>
            <a:pPr marL="628650" lvl="1" indent="-285750" algn="l" eaLnBrk="1" hangingPunct="1">
              <a:spcBef>
                <a:spcPct val="20000"/>
              </a:spcBef>
              <a:buClr>
                <a:srgbClr val="00B0F0"/>
              </a:buClr>
              <a:buSzPct val="80000"/>
              <a:buFont typeface="Courier New" panose="02070309020205020404" pitchFamily="49" charset="0"/>
              <a:buChar char="o"/>
              <a:defRPr/>
            </a:pPr>
            <a:r>
              <a:rPr lang="en-US" sz="1800" kern="0" dirty="0">
                <a:latin typeface="+mn-lt"/>
                <a:ea typeface="+mn-ea"/>
              </a:rPr>
              <a:t>Driven by the table just like any other chart.</a:t>
            </a:r>
          </a:p>
          <a:p>
            <a:pPr marL="177800" indent="-177800" algn="l" eaLnBrk="1" hangingPunct="1">
              <a:spcBef>
                <a:spcPct val="20000"/>
              </a:spcBef>
              <a:buClr>
                <a:srgbClr val="00B0F0"/>
              </a:buClr>
              <a:buSzPct val="80000"/>
              <a:buFontTx/>
              <a:buChar char="•"/>
              <a:defRPr/>
            </a:pPr>
            <a:endParaRPr lang="en-US" kern="0" dirty="0">
              <a:solidFill>
                <a:schemeClr val="tx2"/>
              </a:solidFill>
              <a:latin typeface="+mn-lt"/>
              <a:ea typeface="+mn-ea"/>
            </a:endParaRPr>
          </a:p>
          <a:p>
            <a:pPr marL="177800" indent="-177800" algn="l" eaLnBrk="1" hangingPunct="1">
              <a:spcBef>
                <a:spcPct val="20000"/>
              </a:spcBef>
              <a:buClr>
                <a:srgbClr val="00B0F0"/>
              </a:buClr>
              <a:buSzPct val="80000"/>
              <a:buFontTx/>
              <a:buChar char="•"/>
              <a:defRPr/>
            </a:pPr>
            <a:r>
              <a:rPr lang="en-US" sz="2000" kern="0" dirty="0">
                <a:solidFill>
                  <a:schemeClr val="tx2"/>
                </a:solidFill>
                <a:latin typeface="+mn-lt"/>
                <a:ea typeface="+mn-ea"/>
              </a:rPr>
              <a:t>Animation</a:t>
            </a:r>
          </a:p>
          <a:p>
            <a:pPr marL="628650" lvl="1" indent="-285750" algn="l" eaLnBrk="1" hangingPunct="1">
              <a:spcBef>
                <a:spcPct val="20000"/>
              </a:spcBef>
              <a:buClr>
                <a:srgbClr val="00B0F0"/>
              </a:buClr>
              <a:buSzPct val="80000"/>
              <a:buFont typeface="Courier New" panose="02070309020205020404" pitchFamily="49" charset="0"/>
              <a:buChar char="o"/>
              <a:defRPr/>
            </a:pPr>
            <a:r>
              <a:rPr lang="en-US" kern="0" dirty="0" smtClean="0"/>
              <a:t>Multi</a:t>
            </a:r>
            <a:r>
              <a:rPr lang="en-US" sz="1800" kern="0" dirty="0" smtClean="0">
                <a:latin typeface="+mn-lt"/>
                <a:ea typeface="+mn-ea"/>
              </a:rPr>
              <a:t>-dimensional data </a:t>
            </a:r>
            <a:r>
              <a:rPr lang="en-US" sz="1800" kern="0" dirty="0">
                <a:latin typeface="+mn-lt"/>
                <a:ea typeface="+mn-ea"/>
              </a:rPr>
              <a:t>can be animated through </a:t>
            </a:r>
            <a:r>
              <a:rPr lang="en-US" sz="1800" kern="0" dirty="0" smtClean="0">
                <a:latin typeface="+mn-lt"/>
                <a:ea typeface="+mn-ea"/>
              </a:rPr>
              <a:t>time dimension</a:t>
            </a:r>
            <a:endParaRPr lang="en-US" sz="1800" kern="0" dirty="0">
              <a:latin typeface="+mn-lt"/>
              <a:ea typeface="+mn-ea"/>
            </a:endParaRPr>
          </a:p>
          <a:p>
            <a:pPr marL="285750" indent="-285750" algn="l" eaLnBrk="1" hangingPunct="1">
              <a:spcBef>
                <a:spcPct val="20000"/>
              </a:spcBef>
              <a:buClr>
                <a:srgbClr val="00B0F0"/>
              </a:buClr>
              <a:buSzPct val="80000"/>
              <a:buFont typeface="Courier New" panose="02070309020205020404" pitchFamily="49" charset="0"/>
              <a:buChar char="o"/>
              <a:defRPr/>
            </a:pPr>
            <a:endParaRPr lang="en-US" kern="0" dirty="0">
              <a:solidFill>
                <a:schemeClr val="tx2"/>
              </a:solidFill>
              <a:latin typeface="+mn-lt"/>
              <a:ea typeface="+mn-ea"/>
            </a:endParaRPr>
          </a:p>
          <a:p>
            <a:pPr marL="177800" indent="-177800" algn="l" eaLnBrk="1" hangingPunct="1">
              <a:spcBef>
                <a:spcPct val="20000"/>
              </a:spcBef>
              <a:buClr>
                <a:srgbClr val="00B0F0"/>
              </a:buClr>
              <a:buSzPct val="80000"/>
              <a:buFontTx/>
              <a:buChar char="•"/>
              <a:defRPr/>
            </a:pPr>
            <a:r>
              <a:rPr lang="en-US" sz="2000" kern="0" dirty="0">
                <a:solidFill>
                  <a:schemeClr val="tx2"/>
                </a:solidFill>
                <a:latin typeface="+mn-lt"/>
                <a:ea typeface="+mn-ea"/>
              </a:rPr>
              <a:t>Analysis Tools</a:t>
            </a:r>
          </a:p>
          <a:p>
            <a:pPr marL="628650" lvl="1" indent="-285750" algn="l" eaLnBrk="1" hangingPunct="1">
              <a:spcBef>
                <a:spcPct val="20000"/>
              </a:spcBef>
              <a:buClr>
                <a:srgbClr val="00B0F0"/>
              </a:buClr>
              <a:buSzPct val="80000"/>
              <a:buFont typeface="Courier New" panose="02070309020205020404" pitchFamily="49" charset="0"/>
              <a:buChar char="o"/>
              <a:defRPr/>
            </a:pPr>
            <a:r>
              <a:rPr lang="en-US" sz="1800" kern="0" dirty="0" smtClean="0">
                <a:latin typeface="+mn-lt"/>
                <a:ea typeface="+mn-ea"/>
              </a:rPr>
              <a:t>Will </a:t>
            </a:r>
            <a:r>
              <a:rPr lang="en-US" sz="1800" kern="0" dirty="0">
                <a:latin typeface="+mn-lt"/>
                <a:ea typeface="+mn-ea"/>
              </a:rPr>
              <a:t>work just like any other raster layer, feature layer, or table. (e.g. create buffers around </a:t>
            </a:r>
            <a:r>
              <a:rPr lang="en-US" sz="1800" kern="0" dirty="0" err="1">
                <a:latin typeface="+mn-lt"/>
                <a:ea typeface="+mn-ea"/>
              </a:rPr>
              <a:t>netCDF</a:t>
            </a:r>
            <a:r>
              <a:rPr lang="en-US" sz="1800" kern="0" dirty="0">
                <a:latin typeface="+mn-lt"/>
                <a:ea typeface="+mn-ea"/>
              </a:rPr>
              <a:t> points, </a:t>
            </a:r>
            <a:r>
              <a:rPr lang="en-US" sz="1800" kern="0" dirty="0" err="1">
                <a:latin typeface="+mn-lt"/>
                <a:ea typeface="+mn-ea"/>
              </a:rPr>
              <a:t>reproject</a:t>
            </a:r>
            <a:r>
              <a:rPr lang="en-US" sz="1800" kern="0" dirty="0">
                <a:latin typeface="+mn-lt"/>
                <a:ea typeface="+mn-ea"/>
              </a:rPr>
              <a:t> </a:t>
            </a:r>
            <a:r>
              <a:rPr lang="en-US" sz="1800" kern="0" dirty="0" err="1" smtClean="0">
                <a:latin typeface="+mn-lt"/>
                <a:ea typeface="+mn-ea"/>
              </a:rPr>
              <a:t>rasters</a:t>
            </a:r>
            <a:r>
              <a:rPr lang="en-US" sz="1800" kern="0" dirty="0">
                <a:latin typeface="+mn-lt"/>
                <a:ea typeface="+mn-ea"/>
              </a:rPr>
              <a:t>, query tables, etc.)</a:t>
            </a:r>
          </a:p>
          <a:p>
            <a:pPr marL="177800" indent="-177800" algn="l" eaLnBrk="1" hangingPunct="1">
              <a:spcBef>
                <a:spcPct val="20000"/>
              </a:spcBef>
              <a:buClr>
                <a:srgbClr val="FFFF66"/>
              </a:buClr>
              <a:buFontTx/>
              <a:buChar char="•"/>
              <a:defRPr/>
            </a:pPr>
            <a:endParaRPr lang="en-US" sz="2000" kern="0" dirty="0">
              <a:latin typeface="+mn-lt"/>
              <a:ea typeface="+mn-ea"/>
            </a:endParaRPr>
          </a:p>
        </p:txBody>
      </p:sp>
      <p:sp>
        <p:nvSpPr>
          <p:cNvPr id="5" name="Title 1"/>
          <p:cNvSpPr txBox="1">
            <a:spLocks/>
          </p:cNvSpPr>
          <p:nvPr/>
        </p:nvSpPr>
        <p:spPr>
          <a:xfrm>
            <a:off x="685799" y="682625"/>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t>Using Scientific </a:t>
            </a:r>
            <a:r>
              <a:rPr lang="en-US" dirty="0"/>
              <a:t>D</a:t>
            </a:r>
            <a:r>
              <a:rPr lang="en-US" dirty="0" smtClean="0"/>
              <a:t>ata in ArcGIS</a:t>
            </a:r>
            <a:endParaRPr lang="en-US" dirty="0"/>
          </a:p>
        </p:txBody>
      </p:sp>
    </p:spTree>
    <p:extLst>
      <p:ext uri="{BB962C8B-B14F-4D97-AF65-F5344CB8AC3E}">
        <p14:creationId xmlns:p14="http://schemas.microsoft.com/office/powerpoint/2010/main" val="167028593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3134342" y="4306126"/>
            <a:ext cx="2327633" cy="1831805"/>
          </a:xfrm>
          <a:prstGeom prst="rect">
            <a:avLst/>
          </a:prstGeom>
        </p:spPr>
      </p:pic>
      <p:sp>
        <p:nvSpPr>
          <p:cNvPr id="2" name="Title 1"/>
          <p:cNvSpPr>
            <a:spLocks noGrp="1"/>
          </p:cNvSpPr>
          <p:nvPr>
            <p:ph type="title"/>
          </p:nvPr>
        </p:nvSpPr>
        <p:spPr/>
        <p:txBody>
          <a:bodyPr/>
          <a:lstStyle/>
          <a:p>
            <a:r>
              <a:rPr lang="en-US" dirty="0" smtClean="0"/>
              <a:t>Multidimensional Mosaic </a:t>
            </a:r>
            <a:r>
              <a:rPr lang="en-US" dirty="0"/>
              <a:t>D</a:t>
            </a:r>
            <a:r>
              <a:rPr lang="en-US" dirty="0" smtClean="0"/>
              <a:t>ataset - Visualization</a:t>
            </a:r>
            <a:endParaRPr lang="en-US" dirty="0"/>
          </a:p>
        </p:txBody>
      </p:sp>
      <p:sp>
        <p:nvSpPr>
          <p:cNvPr id="3" name="Content Placeholder 2"/>
          <p:cNvSpPr>
            <a:spLocks noGrp="1"/>
          </p:cNvSpPr>
          <p:nvPr>
            <p:ph sz="quarter" idx="18"/>
          </p:nvPr>
        </p:nvSpPr>
        <p:spPr>
          <a:xfrm>
            <a:off x="685800" y="1828800"/>
            <a:ext cx="6649570" cy="2571750"/>
          </a:xfrm>
        </p:spPr>
        <p:txBody>
          <a:bodyPr/>
          <a:lstStyle/>
          <a:p>
            <a:pPr>
              <a:buClr>
                <a:srgbClr val="00B0F0"/>
              </a:buClr>
              <a:buFont typeface="Arial" panose="020B0604020202020204" pitchFamily="34" charset="0"/>
              <a:buChar char="•"/>
            </a:pPr>
            <a:r>
              <a:rPr lang="en-US" b="0" dirty="0"/>
              <a:t>Visualize temporal </a:t>
            </a:r>
            <a:r>
              <a:rPr lang="en-US" b="0" dirty="0" smtClean="0"/>
              <a:t>change of </a:t>
            </a:r>
            <a:r>
              <a:rPr lang="en-US" b="0" dirty="0"/>
              <a:t>a variable</a:t>
            </a:r>
          </a:p>
          <a:p>
            <a:pPr>
              <a:buClr>
                <a:srgbClr val="00B0F0"/>
              </a:buClr>
              <a:buFont typeface="Arial" panose="020B0604020202020204" pitchFamily="34" charset="0"/>
              <a:buChar char="•"/>
            </a:pPr>
            <a:r>
              <a:rPr lang="en-US" b="0" dirty="0"/>
              <a:t>Visualize </a:t>
            </a:r>
            <a:r>
              <a:rPr lang="en-US" b="0" dirty="0" smtClean="0"/>
              <a:t>a variable at any vertical dimension</a:t>
            </a:r>
            <a:endParaRPr lang="en-US" b="0" dirty="0"/>
          </a:p>
          <a:p>
            <a:pPr>
              <a:buClr>
                <a:srgbClr val="00B0F0"/>
              </a:buClr>
              <a:buFont typeface="Arial" panose="020B0604020202020204" pitchFamily="34" charset="0"/>
              <a:buChar char="•"/>
            </a:pPr>
            <a:r>
              <a:rPr lang="en-US" b="0" dirty="0"/>
              <a:t>Visualize flow direction and magnitude </a:t>
            </a:r>
            <a:r>
              <a:rPr lang="en-US" b="0" dirty="0" smtClean="0"/>
              <a:t>variables</a:t>
            </a:r>
          </a:p>
          <a:p>
            <a:endParaRPr lang="en-US" dirty="0"/>
          </a:p>
        </p:txBody>
      </p:sp>
      <p:pic>
        <p:nvPicPr>
          <p:cNvPr id="7" name="Picture 6"/>
          <p:cNvPicPr>
            <a:picLocks noChangeAspect="1"/>
          </p:cNvPicPr>
          <p:nvPr/>
        </p:nvPicPr>
        <p:blipFill>
          <a:blip r:embed="rId3"/>
          <a:stretch>
            <a:fillRect/>
          </a:stretch>
        </p:blipFill>
        <p:spPr>
          <a:xfrm>
            <a:off x="4834647" y="4035375"/>
            <a:ext cx="2628543" cy="1771608"/>
          </a:xfrm>
          <a:prstGeom prst="rect">
            <a:avLst/>
          </a:prstGeom>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466" y="3616630"/>
            <a:ext cx="2497931" cy="160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7676699"/>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828800"/>
            <a:ext cx="8418513" cy="4546600"/>
          </a:xfrm>
          <a:prstGeom prst="rect">
            <a:avLst/>
          </a:prstGeom>
        </p:spPr>
        <p:txBody>
          <a:bodyPr>
            <a:normAutofit/>
          </a:bodyPr>
          <a:lstStyle/>
          <a:p>
            <a:pPr>
              <a:buClr>
                <a:srgbClr val="00B0F0"/>
              </a:buClr>
              <a:buFont typeface="Arial" panose="020B0604020202020204" pitchFamily="34" charset="0"/>
              <a:buChar char="•"/>
            </a:pPr>
            <a:r>
              <a:rPr lang="en-US" sz="2000" b="0" dirty="0" smtClean="0"/>
              <a:t>New Vector Field renderer for raster </a:t>
            </a:r>
          </a:p>
          <a:p>
            <a:pPr lvl="1">
              <a:buClr>
                <a:srgbClr val="00B0F0"/>
              </a:buClr>
              <a:buFont typeface="Courier New" panose="02070309020205020404" pitchFamily="49" charset="0"/>
              <a:buChar char="o"/>
            </a:pPr>
            <a:r>
              <a:rPr lang="en-US" sz="1800" b="0" dirty="0" smtClean="0"/>
              <a:t>Supports U-V and Magnitude-direction</a:t>
            </a:r>
          </a:p>
          <a:p>
            <a:pPr lvl="1">
              <a:buClr>
                <a:srgbClr val="00B0F0"/>
              </a:buClr>
              <a:buFont typeface="Courier New" panose="02070309020205020404" pitchFamily="49" charset="0"/>
              <a:buChar char="o"/>
            </a:pPr>
            <a:r>
              <a:rPr lang="en-US" sz="1800" b="0" dirty="0" smtClean="0"/>
              <a:t>Dynamic thinning</a:t>
            </a:r>
          </a:p>
          <a:p>
            <a:pPr lvl="1">
              <a:buClr>
                <a:srgbClr val="00B0F0"/>
              </a:buClr>
              <a:buFont typeface="Courier New" panose="02070309020205020404" pitchFamily="49" charset="0"/>
              <a:buChar char="o"/>
            </a:pPr>
            <a:r>
              <a:rPr lang="en-US" sz="1800" b="0" dirty="0" smtClean="0"/>
              <a:t>On-the-fly vector calculation</a:t>
            </a:r>
          </a:p>
          <a:p>
            <a:pPr lvl="1">
              <a:buClr>
                <a:srgbClr val="00B0F0"/>
              </a:buClr>
              <a:buFont typeface="Arial" panose="020B0604020202020204" pitchFamily="34" charset="0"/>
              <a:buChar char="•"/>
            </a:pPr>
            <a:endParaRPr lang="en-US" sz="1800" dirty="0" smtClean="0"/>
          </a:p>
          <a:p>
            <a:pPr>
              <a:buClr>
                <a:srgbClr val="00B0F0"/>
              </a:buClr>
              <a:buFont typeface="Arial" panose="020B0604020202020204" pitchFamily="34" charset="0"/>
              <a:buChar char="•"/>
            </a:pPr>
            <a:endParaRPr lang="en-US" sz="2000" dirty="0" smtClean="0"/>
          </a:p>
          <a:p>
            <a:pPr>
              <a:buClr>
                <a:srgbClr val="00B0F0"/>
              </a:buClr>
              <a:buFont typeface="Arial" panose="020B0604020202020204" pitchFamily="34" charset="0"/>
              <a:buChar char="•"/>
            </a:pPr>
            <a:endParaRPr lang="en-US" sz="2000" b="0" dirty="0" smtClean="0"/>
          </a:p>
          <a:p>
            <a:pPr>
              <a:buClr>
                <a:srgbClr val="00B0F0"/>
              </a:buClr>
              <a:buFont typeface="Arial" panose="020B0604020202020204" pitchFamily="34" charset="0"/>
              <a:buChar char="•"/>
            </a:pPr>
            <a:r>
              <a:rPr lang="en-US" sz="2000" b="0" dirty="0" smtClean="0"/>
              <a:t>Eliminates raster to feature conversion</a:t>
            </a:r>
          </a:p>
          <a:p>
            <a:pPr>
              <a:buClr>
                <a:srgbClr val="00B0F0"/>
              </a:buClr>
              <a:buFont typeface="Arial" panose="020B0604020202020204" pitchFamily="34" charset="0"/>
              <a:buChar char="•"/>
            </a:pPr>
            <a:r>
              <a:rPr lang="en-US" sz="2000" b="0" dirty="0" smtClean="0"/>
              <a:t>Eliminates data processing</a:t>
            </a:r>
          </a:p>
          <a:p>
            <a:pPr>
              <a:buClr>
                <a:srgbClr val="00B0F0"/>
              </a:buClr>
              <a:buFont typeface="Arial" panose="020B0604020202020204" pitchFamily="34" charset="0"/>
              <a:buChar char="•"/>
            </a:pPr>
            <a:r>
              <a:rPr lang="en-US" sz="2000" b="0" dirty="0" smtClean="0"/>
              <a:t>Improves workflow performance</a:t>
            </a:r>
          </a:p>
          <a:p>
            <a:pPr>
              <a:buClr>
                <a:srgbClr val="176189"/>
              </a:buClr>
            </a:pPr>
            <a:endParaRPr lang="en-US" sz="2000" dirty="0" smtClean="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t>Visualization of </a:t>
            </a:r>
            <a:r>
              <a:rPr lang="en-US" dirty="0" smtClean="0"/>
              <a:t>Raster </a:t>
            </a:r>
            <a:r>
              <a:rPr lang="en-US" dirty="0" smtClean="0"/>
              <a:t>as </a:t>
            </a:r>
            <a:r>
              <a:rPr lang="en-US" dirty="0" smtClean="0"/>
              <a:t>Vectors</a:t>
            </a:r>
            <a:endParaRPr lang="en-US" dirty="0"/>
          </a:p>
        </p:txBody>
      </p:sp>
      <p:pic>
        <p:nvPicPr>
          <p:cNvPr id="2" name="Picture 1"/>
          <p:cNvPicPr>
            <a:picLocks noChangeAspect="1"/>
          </p:cNvPicPr>
          <p:nvPr/>
        </p:nvPicPr>
        <p:blipFill>
          <a:blip r:embed="rId3"/>
          <a:stretch>
            <a:fillRect/>
          </a:stretch>
        </p:blipFill>
        <p:spPr>
          <a:xfrm>
            <a:off x="5867138" y="4573407"/>
            <a:ext cx="2905671" cy="2180121"/>
          </a:xfrm>
          <a:prstGeom prst="rect">
            <a:avLst/>
          </a:prstGeom>
        </p:spPr>
      </p:pic>
      <p:pic>
        <p:nvPicPr>
          <p:cNvPr id="7" name="Picture 6"/>
          <p:cNvPicPr>
            <a:picLocks noChangeAspect="1"/>
          </p:cNvPicPr>
          <p:nvPr/>
        </p:nvPicPr>
        <p:blipFill>
          <a:blip r:embed="rId4"/>
          <a:stretch>
            <a:fillRect/>
          </a:stretch>
        </p:blipFill>
        <p:spPr>
          <a:xfrm>
            <a:off x="5335321" y="2091485"/>
            <a:ext cx="3670952" cy="22192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683830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685800" y="1828800"/>
            <a:ext cx="8418513" cy="4546600"/>
          </a:xfrm>
          <a:prstGeom prst="rect">
            <a:avLst/>
          </a:prstGeom>
          <a:noFill/>
          <a:ln w="9525">
            <a:noFill/>
            <a:miter lim="800000"/>
            <a:headEnd/>
            <a:tailEnd/>
          </a:ln>
        </p:spPr>
        <p:txBody>
          <a:bodyPr lIns="91422" tIns="45712" rIns="91422" bIns="45712"/>
          <a:lstStyle/>
          <a:p>
            <a:pPr marL="177800" indent="-177800" algn="l" eaLnBrk="1" hangingPunct="1">
              <a:spcBef>
                <a:spcPct val="20000"/>
              </a:spcBef>
              <a:buClr>
                <a:srgbClr val="00B0F0"/>
              </a:buClr>
              <a:buSzPct val="80000"/>
              <a:buFontTx/>
              <a:buChar char="•"/>
              <a:defRPr/>
            </a:pPr>
            <a:r>
              <a:rPr lang="en-US" sz="2000" kern="0" dirty="0">
                <a:latin typeface="+mn-lt"/>
                <a:ea typeface="+mn-ea"/>
              </a:rPr>
              <a:t>Several hundreds analytical tools available for raster, features, and table</a:t>
            </a:r>
          </a:p>
          <a:p>
            <a:pPr marL="177800" indent="-177800" algn="l" eaLnBrk="1" hangingPunct="1">
              <a:spcBef>
                <a:spcPct val="20000"/>
              </a:spcBef>
              <a:buClr>
                <a:srgbClr val="00B0F0"/>
              </a:buClr>
              <a:buSzPct val="80000"/>
              <a:buFontTx/>
              <a:buChar char="•"/>
              <a:defRPr/>
            </a:pPr>
            <a:r>
              <a:rPr lang="en-US" sz="2000" kern="0" dirty="0" smtClean="0">
                <a:latin typeface="+mn-lt"/>
                <a:ea typeface="+mn-ea"/>
              </a:rPr>
              <a:t>Temporal </a:t>
            </a:r>
            <a:r>
              <a:rPr lang="en-US" sz="2000" kern="0" dirty="0">
                <a:latin typeface="+mn-lt"/>
                <a:ea typeface="+mn-ea"/>
              </a:rPr>
              <a:t>Modeling</a:t>
            </a:r>
          </a:p>
          <a:p>
            <a:pPr marL="742950" lvl="1" indent="-285750" algn="l" eaLnBrk="1" hangingPunct="1">
              <a:spcBef>
                <a:spcPct val="20000"/>
              </a:spcBef>
              <a:buClr>
                <a:srgbClr val="00B0F0"/>
              </a:buClr>
              <a:buSzPct val="80000"/>
              <a:buFont typeface="Courier New" panose="02070309020205020404" pitchFamily="49" charset="0"/>
              <a:buChar char="o"/>
              <a:defRPr/>
            </a:pPr>
            <a:r>
              <a:rPr lang="en-US" sz="1800" kern="0" dirty="0">
                <a:latin typeface="+mn-lt"/>
                <a:ea typeface="+mn-ea"/>
              </a:rPr>
              <a:t>Looping and iteration in </a:t>
            </a:r>
            <a:r>
              <a:rPr lang="en-US" sz="1800" kern="0" dirty="0" err="1">
                <a:latin typeface="+mn-lt"/>
                <a:ea typeface="+mn-ea"/>
              </a:rPr>
              <a:t>ModelBuilder</a:t>
            </a:r>
            <a:r>
              <a:rPr lang="en-US" sz="1800" kern="0" dirty="0">
                <a:latin typeface="+mn-lt"/>
                <a:ea typeface="+mn-ea"/>
              </a:rPr>
              <a:t> and Python</a:t>
            </a:r>
          </a:p>
        </p:txBody>
      </p:sp>
      <p:pic>
        <p:nvPicPr>
          <p:cNvPr id="8" name="Picture 5"/>
          <p:cNvPicPr>
            <a:picLocks noChangeAspect="1" noChangeArrowheads="1"/>
          </p:cNvPicPr>
          <p:nvPr/>
        </p:nvPicPr>
        <p:blipFill>
          <a:blip r:embed="rId3" cstate="print"/>
          <a:srcRect/>
          <a:stretch>
            <a:fillRect/>
          </a:stretch>
        </p:blipFill>
        <p:spPr bwMode="auto">
          <a:xfrm>
            <a:off x="589783" y="3554233"/>
            <a:ext cx="6918325" cy="2716212"/>
          </a:xfrm>
          <a:prstGeom prst="rect">
            <a:avLst/>
          </a:prstGeom>
          <a:noFill/>
          <a:ln w="28575">
            <a:noFill/>
            <a:miter lim="800000"/>
            <a:headEnd/>
            <a:tailEnd/>
          </a:ln>
          <a:effectLst>
            <a:outerShdw dist="35921" dir="2700000" algn="ctr" rotWithShape="0">
              <a:schemeClr val="bg2">
                <a:alpha val="74998"/>
              </a:schemeClr>
            </a:outerShdw>
            <a:softEdge rad="31750"/>
          </a:effectLst>
        </p:spPr>
      </p:pic>
      <p:pic>
        <p:nvPicPr>
          <p:cNvPr id="9" name="Picture 4" descr="Dengue_model"/>
          <p:cNvPicPr>
            <a:picLocks noChangeAspect="1" noChangeArrowheads="1"/>
          </p:cNvPicPr>
          <p:nvPr/>
        </p:nvPicPr>
        <p:blipFill>
          <a:blip r:embed="rId4" cstate="print"/>
          <a:srcRect/>
          <a:stretch>
            <a:fillRect/>
          </a:stretch>
        </p:blipFill>
        <p:spPr bwMode="auto">
          <a:xfrm>
            <a:off x="5059776" y="4131322"/>
            <a:ext cx="3830638" cy="2582863"/>
          </a:xfrm>
          <a:prstGeom prst="rect">
            <a:avLst/>
          </a:prstGeom>
          <a:noFill/>
          <a:ln w="28575">
            <a:solidFill>
              <a:srgbClr val="5F5F5F"/>
            </a:solidFill>
            <a:miter lim="800000"/>
            <a:headEnd/>
            <a:tailEnd/>
          </a:ln>
          <a:effectLst>
            <a:outerShdw dist="35921" dir="2700000" algn="ctr" rotWithShape="0">
              <a:srgbClr val="808080"/>
            </a:outerShdw>
            <a:softEdge rad="31750"/>
          </a:effectLst>
        </p:spPr>
      </p:pic>
      <p:sp>
        <p:nvSpPr>
          <p:cNvPr id="10" name="Title 1"/>
          <p:cNvSpPr txBox="1">
            <a:spLocks/>
          </p:cNvSpPr>
          <p:nvPr/>
        </p:nvSpPr>
        <p:spPr>
          <a:xfrm>
            <a:off x="685800" y="682625"/>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a:t>Spatial and Temporal Analysis</a:t>
            </a:r>
          </a:p>
        </p:txBody>
      </p:sp>
    </p:spTree>
    <p:extLst>
      <p:ext uri="{BB962C8B-B14F-4D97-AF65-F5344CB8AC3E}">
        <p14:creationId xmlns:p14="http://schemas.microsoft.com/office/powerpoint/2010/main" val="3113009881"/>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365760"/>
          </a:xfrm>
        </p:spPr>
        <p:txBody>
          <a:bodyPr>
            <a:noAutofit/>
          </a:bodyPr>
          <a:lstStyle/>
          <a:p>
            <a:r>
              <a:rPr lang="en-US" dirty="0"/>
              <a:t>Modeling with Raster function template (RFT</a:t>
            </a:r>
            <a:r>
              <a:rPr lang="en-US" dirty="0" smtClean="0"/>
              <a:t>)</a:t>
            </a:r>
            <a:endParaRPr lang="en-US" dirty="0"/>
          </a:p>
        </p:txBody>
      </p:sp>
      <p:pic>
        <p:nvPicPr>
          <p:cNvPr id="4" name="Picture 3"/>
          <p:cNvPicPr>
            <a:picLocks noChangeAspect="1"/>
          </p:cNvPicPr>
          <p:nvPr/>
        </p:nvPicPr>
        <p:blipFill>
          <a:blip r:embed="rId3"/>
          <a:stretch>
            <a:fillRect/>
          </a:stretch>
        </p:blipFill>
        <p:spPr>
          <a:xfrm>
            <a:off x="6809270" y="1705929"/>
            <a:ext cx="1806711" cy="2233613"/>
          </a:xfrm>
          <a:prstGeom prst="rect">
            <a:avLst/>
          </a:prstGeom>
        </p:spPr>
      </p:pic>
      <p:pic>
        <p:nvPicPr>
          <p:cNvPr id="5" name="Picture 4"/>
          <p:cNvPicPr>
            <a:picLocks noChangeAspect="1"/>
          </p:cNvPicPr>
          <p:nvPr/>
        </p:nvPicPr>
        <p:blipFill>
          <a:blip r:embed="rId4"/>
          <a:stretch>
            <a:fillRect/>
          </a:stretch>
        </p:blipFill>
        <p:spPr>
          <a:xfrm>
            <a:off x="6814392" y="4147278"/>
            <a:ext cx="2006974" cy="2057400"/>
          </a:xfrm>
          <a:prstGeom prst="rect">
            <a:avLst/>
          </a:prstGeom>
        </p:spPr>
      </p:pic>
      <p:sp>
        <p:nvSpPr>
          <p:cNvPr id="6" name="Content Placeholder 2"/>
          <p:cNvSpPr txBox="1">
            <a:spLocks/>
          </p:cNvSpPr>
          <p:nvPr/>
        </p:nvSpPr>
        <p:spPr>
          <a:xfrm>
            <a:off x="685800" y="1828800"/>
            <a:ext cx="5634136" cy="502920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
                <a:srgbClr val="00B0F0"/>
              </a:buClr>
              <a:buSzPct val="80000"/>
            </a:pPr>
            <a:r>
              <a:rPr lang="en-US" sz="2000" dirty="0" smtClean="0"/>
              <a:t>A scientific model  = a raster function template</a:t>
            </a:r>
          </a:p>
          <a:p>
            <a:pPr marL="171450" lvl="1">
              <a:spcBef>
                <a:spcPts val="750"/>
              </a:spcBef>
              <a:buClr>
                <a:srgbClr val="00B0F0"/>
              </a:buClr>
              <a:buSzPct val="80000"/>
            </a:pPr>
            <a:endParaRPr lang="de-DE" dirty="0" smtClean="0"/>
          </a:p>
          <a:p>
            <a:pPr marL="171450" lvl="1">
              <a:spcBef>
                <a:spcPts val="750"/>
              </a:spcBef>
              <a:buClr>
                <a:srgbClr val="00B0F0"/>
              </a:buClr>
              <a:buSzPct val="80000"/>
            </a:pPr>
            <a:r>
              <a:rPr lang="de-DE" dirty="0" smtClean="0"/>
              <a:t>Windchill  =  </a:t>
            </a:r>
            <a:r>
              <a:rPr lang="de-DE" dirty="0"/>
              <a:t>35.74 + 0.6215T - 35.75(V^0.16) + 0.4275T(V^0.16)</a:t>
            </a:r>
          </a:p>
          <a:p>
            <a:pPr>
              <a:buClr>
                <a:srgbClr val="00B0F0"/>
              </a:buClr>
              <a:buSzPct val="80000"/>
            </a:pPr>
            <a:endParaRPr lang="de-DE" sz="2000" dirty="0" smtClean="0"/>
          </a:p>
          <a:p>
            <a:pPr>
              <a:buClr>
                <a:srgbClr val="00B0F0"/>
              </a:buClr>
              <a:buSzPct val="80000"/>
            </a:pPr>
            <a:r>
              <a:rPr lang="de-DE" sz="2000" dirty="0" smtClean="0"/>
              <a:t>RFT</a:t>
            </a:r>
          </a:p>
          <a:p>
            <a:pPr lvl="1">
              <a:buClr>
                <a:srgbClr val="00B0F0"/>
              </a:buClr>
              <a:buSzPct val="80000"/>
              <a:buFont typeface="Courier New" panose="02070309020205020404" pitchFamily="49" charset="0"/>
              <a:buChar char="o"/>
            </a:pPr>
            <a:r>
              <a:rPr lang="de-DE" sz="1800" dirty="0" smtClean="0"/>
              <a:t>Created using </a:t>
            </a:r>
          </a:p>
          <a:p>
            <a:pPr lvl="1">
              <a:buClr>
                <a:srgbClr val="00B0F0"/>
              </a:buClr>
              <a:buSzPct val="80000"/>
              <a:buFont typeface="Courier New" panose="02070309020205020404" pitchFamily="49" charset="0"/>
              <a:buChar char="o"/>
            </a:pPr>
            <a:r>
              <a:rPr lang="de-DE" sz="1800" dirty="0" smtClean="0"/>
              <a:t>Contains Query, GroupName, Variables</a:t>
            </a:r>
          </a:p>
          <a:p>
            <a:pPr lvl="1">
              <a:buClr>
                <a:srgbClr val="00B0F0"/>
              </a:buClr>
              <a:buSzPct val="80000"/>
              <a:buFont typeface="Courier New" panose="02070309020205020404" pitchFamily="49" charset="0"/>
              <a:buChar char="o"/>
            </a:pPr>
            <a:endParaRPr lang="de-DE" sz="1800" dirty="0" smtClean="0"/>
          </a:p>
          <a:p>
            <a:pPr lvl="1">
              <a:buClr>
                <a:srgbClr val="00B0F0"/>
              </a:buClr>
              <a:buSzPct val="80000"/>
              <a:buFont typeface="Courier New" panose="02070309020205020404" pitchFamily="49" charset="0"/>
              <a:buChar char="o"/>
            </a:pPr>
            <a:r>
              <a:rPr lang="de-DE" sz="1800" dirty="0" smtClean="0"/>
              <a:t>Set Mosaic dataset properties</a:t>
            </a:r>
          </a:p>
          <a:p>
            <a:pPr lvl="1">
              <a:buClr>
                <a:srgbClr val="00B0F0"/>
              </a:buClr>
              <a:buSzPct val="80000"/>
              <a:buFont typeface="Courier New" panose="02070309020205020404" pitchFamily="49" charset="0"/>
              <a:buChar char="o"/>
            </a:pPr>
            <a:r>
              <a:rPr lang="de-DE" sz="1800" dirty="0" smtClean="0"/>
              <a:t>Used during adding raster data</a:t>
            </a:r>
            <a:endParaRPr lang="en-US" sz="1800" dirty="0" smtClean="0"/>
          </a:p>
          <a:p>
            <a:endParaRPr lang="en-US" dirty="0" smtClean="0"/>
          </a:p>
          <a:p>
            <a:endParaRPr lang="en-US" sz="2000" dirty="0" smtClean="0"/>
          </a:p>
          <a:p>
            <a:endParaRPr lang="en-US" sz="2200" dirty="0" smtClean="0"/>
          </a:p>
        </p:txBody>
      </p:sp>
      <p:pic>
        <p:nvPicPr>
          <p:cNvPr id="3" name="Picture 2"/>
          <p:cNvPicPr>
            <a:picLocks noChangeAspect="1"/>
          </p:cNvPicPr>
          <p:nvPr/>
        </p:nvPicPr>
        <p:blipFill>
          <a:blip r:embed="rId5"/>
          <a:stretch>
            <a:fillRect/>
          </a:stretch>
        </p:blipFill>
        <p:spPr>
          <a:xfrm>
            <a:off x="2880806" y="3939542"/>
            <a:ext cx="219075" cy="247650"/>
          </a:xfrm>
          <a:prstGeom prst="rect">
            <a:avLst/>
          </a:prstGeom>
        </p:spPr>
      </p:pic>
    </p:spTree>
    <p:extLst>
      <p:ext uri="{BB962C8B-B14F-4D97-AF65-F5344CB8AC3E}">
        <p14:creationId xmlns:p14="http://schemas.microsoft.com/office/powerpoint/2010/main" val="4288081484"/>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8"/>
          </p:nvPr>
        </p:nvSpPr>
        <p:spPr>
          <a:xfrm>
            <a:off x="685800" y="1828800"/>
            <a:ext cx="7315200" cy="4572000"/>
          </a:xfrm>
        </p:spPr>
        <p:txBody>
          <a:bodyPr/>
          <a:lstStyle/>
          <a:p>
            <a:pPr>
              <a:buClr>
                <a:srgbClr val="00B0F0"/>
              </a:buClr>
              <a:buFont typeface="Arial" panose="020B0604020202020204" pitchFamily="34" charset="0"/>
              <a:buChar char="•"/>
            </a:pPr>
            <a:r>
              <a:rPr lang="en-US" sz="2000" b="0" dirty="0" smtClean="0"/>
              <a:t>Map Service (</a:t>
            </a:r>
            <a:r>
              <a:rPr lang="en-US" sz="2000" b="0" dirty="0" smtClean="0">
                <a:solidFill>
                  <a:schemeClr val="tx1"/>
                </a:solidFill>
              </a:rPr>
              <a:t>supports WMS</a:t>
            </a:r>
            <a:r>
              <a:rPr lang="en-US" sz="2000" b="0" dirty="0" smtClean="0"/>
              <a:t>)</a:t>
            </a:r>
          </a:p>
          <a:p>
            <a:pPr lvl="1">
              <a:buClr>
                <a:srgbClr val="00B0F0"/>
              </a:buClr>
              <a:buFont typeface="Courier New" panose="02070309020205020404" pitchFamily="49" charset="0"/>
              <a:buChar char="o"/>
            </a:pPr>
            <a:r>
              <a:rPr lang="en-US" sz="1800" b="0" dirty="0" smtClean="0"/>
              <a:t>Makes maps available to the web. </a:t>
            </a:r>
          </a:p>
          <a:p>
            <a:pPr>
              <a:buClr>
                <a:srgbClr val="00B0F0"/>
              </a:buClr>
              <a:buFont typeface="Arial" panose="020B0604020202020204" pitchFamily="34" charset="0"/>
              <a:buChar char="•"/>
            </a:pPr>
            <a:r>
              <a:rPr lang="en-US" sz="2000" b="0" dirty="0" smtClean="0"/>
              <a:t>Image </a:t>
            </a:r>
            <a:r>
              <a:rPr lang="en-US" sz="2000" b="0" dirty="0"/>
              <a:t>Service (</a:t>
            </a:r>
            <a:r>
              <a:rPr lang="en-US" sz="2000" b="0" dirty="0">
                <a:solidFill>
                  <a:schemeClr val="tx1"/>
                </a:solidFill>
              </a:rPr>
              <a:t>supports WMS</a:t>
            </a:r>
            <a:r>
              <a:rPr lang="en-US" sz="2000" b="0" dirty="0" smtClean="0"/>
              <a:t>)</a:t>
            </a:r>
          </a:p>
          <a:p>
            <a:pPr lvl="1">
              <a:buClr>
                <a:srgbClr val="00B0F0"/>
              </a:buClr>
              <a:buFont typeface="Courier New" panose="02070309020205020404" pitchFamily="49" charset="0"/>
              <a:buChar char="o"/>
            </a:pPr>
            <a:r>
              <a:rPr lang="en-US" sz="1800" b="0" dirty="0" smtClean="0"/>
              <a:t>Provides access to raster data through a web service.</a:t>
            </a:r>
          </a:p>
          <a:p>
            <a:pPr>
              <a:buClr>
                <a:srgbClr val="00B0F0"/>
              </a:buClr>
              <a:buFont typeface="Arial" panose="020B0604020202020204" pitchFamily="34" charset="0"/>
              <a:buChar char="•"/>
            </a:pPr>
            <a:r>
              <a:rPr lang="en-US" sz="2000" b="0" dirty="0" err="1" smtClean="0"/>
              <a:t>Geoprocessing</a:t>
            </a:r>
            <a:r>
              <a:rPr lang="en-US" sz="2000" b="0" dirty="0" smtClean="0"/>
              <a:t> </a:t>
            </a:r>
            <a:r>
              <a:rPr lang="en-US" sz="2000" b="0" dirty="0"/>
              <a:t>Service</a:t>
            </a:r>
          </a:p>
          <a:p>
            <a:pPr lvl="1">
              <a:buClr>
                <a:srgbClr val="00B0F0"/>
              </a:buClr>
              <a:buFont typeface="Courier New" panose="02070309020205020404" pitchFamily="49" charset="0"/>
              <a:buChar char="o"/>
            </a:pPr>
            <a:r>
              <a:rPr lang="en-US" sz="1800" b="0" dirty="0" smtClean="0"/>
              <a:t>Exposes the analytic capability of ArcGIS to the web. </a:t>
            </a:r>
          </a:p>
          <a:p>
            <a:pPr>
              <a:buClr>
                <a:srgbClr val="00B0F0"/>
              </a:buClr>
              <a:buFont typeface="Arial" panose="020B0604020202020204" pitchFamily="34" charset="0"/>
              <a:buChar char="•"/>
            </a:pPr>
            <a:endParaRPr lang="en-US" sz="2000" b="0" dirty="0" smtClean="0"/>
          </a:p>
          <a:p>
            <a:pPr>
              <a:buClr>
                <a:srgbClr val="00B0F0"/>
              </a:buClr>
              <a:buFont typeface="Arial" panose="020B0604020202020204" pitchFamily="34" charset="0"/>
              <a:buChar char="•"/>
            </a:pPr>
            <a:r>
              <a:rPr lang="en-US" sz="2000" b="0" dirty="0" smtClean="0"/>
              <a:t>Map Package</a:t>
            </a:r>
          </a:p>
          <a:p>
            <a:pPr lvl="1">
              <a:buClr>
                <a:srgbClr val="00B0F0"/>
              </a:buClr>
              <a:buFont typeface="Courier New" panose="02070309020205020404" pitchFamily="49" charset="0"/>
              <a:buChar char="o"/>
            </a:pPr>
            <a:r>
              <a:rPr lang="en-US" sz="1800" b="0" dirty="0" smtClean="0"/>
              <a:t>To share complete map documents and the data referenced by the layer it contains.</a:t>
            </a:r>
          </a:p>
          <a:p>
            <a:pPr>
              <a:buClr>
                <a:srgbClr val="00B0F0"/>
              </a:buClr>
              <a:buFont typeface="Arial" panose="020B0604020202020204" pitchFamily="34" charset="0"/>
              <a:buChar char="•"/>
            </a:pPr>
            <a:r>
              <a:rPr lang="en-US" sz="2000" b="0" dirty="0" err="1" smtClean="0"/>
              <a:t>Geoprocessing</a:t>
            </a:r>
            <a:r>
              <a:rPr lang="en-US" sz="2000" b="0" dirty="0" smtClean="0"/>
              <a:t> Package</a:t>
            </a:r>
          </a:p>
          <a:p>
            <a:pPr lvl="1">
              <a:buClr>
                <a:srgbClr val="00B0F0"/>
              </a:buClr>
              <a:buFont typeface="Courier New" panose="02070309020205020404" pitchFamily="49" charset="0"/>
              <a:buChar char="o"/>
            </a:pPr>
            <a:r>
              <a:rPr lang="en-US" sz="1800" b="0" dirty="0" smtClean="0"/>
              <a:t>To </a:t>
            </a:r>
            <a:r>
              <a:rPr lang="en-US" sz="1800" b="0" dirty="0"/>
              <a:t>share your </a:t>
            </a:r>
            <a:r>
              <a:rPr lang="en-US" sz="1800" b="0" dirty="0" err="1"/>
              <a:t>geoprocessing</a:t>
            </a:r>
            <a:r>
              <a:rPr lang="en-US" sz="1800" b="0" dirty="0"/>
              <a:t> workflow.</a:t>
            </a:r>
          </a:p>
          <a:p>
            <a:endParaRPr lang="en-US" b="0" dirty="0" smtClean="0">
              <a:effectLst>
                <a:outerShdw blurRad="38100" dist="38100" dir="2700000" algn="tl">
                  <a:srgbClr val="000000">
                    <a:alpha val="43137"/>
                  </a:srgbClr>
                </a:outerShdw>
              </a:effectLst>
            </a:endParaRPr>
          </a:p>
          <a:p>
            <a:endParaRPr lang="en-US" dirty="0"/>
          </a:p>
        </p:txBody>
      </p:sp>
      <p:sp>
        <p:nvSpPr>
          <p:cNvPr id="2" name="Title 1"/>
          <p:cNvSpPr>
            <a:spLocks noGrp="1"/>
          </p:cNvSpPr>
          <p:nvPr>
            <p:ph type="title"/>
          </p:nvPr>
        </p:nvSpPr>
        <p:spPr>
          <a:xfrm>
            <a:off x="685800" y="685800"/>
            <a:ext cx="7772400" cy="369332"/>
          </a:xfrm>
        </p:spPr>
        <p:txBody>
          <a:bodyPr/>
          <a:lstStyle/>
          <a:p>
            <a:r>
              <a:rPr lang="en-US" dirty="0" smtClean="0"/>
              <a:t>Sharing / WMS Support (for multi-dimensions)</a:t>
            </a:r>
            <a:endParaRPr lang="en-US" dirty="0"/>
          </a:p>
        </p:txBody>
      </p:sp>
    </p:spTree>
    <p:extLst>
      <p:ext uri="{BB962C8B-B14F-4D97-AF65-F5344CB8AC3E}">
        <p14:creationId xmlns:p14="http://schemas.microsoft.com/office/powerpoint/2010/main" val="2556754720"/>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129553" y="932329"/>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20" name="Title 19"/>
          <p:cNvSpPr>
            <a:spLocks noGrp="1"/>
          </p:cNvSpPr>
          <p:nvPr>
            <p:ph type="title"/>
          </p:nvPr>
        </p:nvSpPr>
        <p:spPr/>
        <p:txBody>
          <a:bodyPr/>
          <a:lstStyle/>
          <a:p>
            <a:r>
              <a:rPr lang="en-US" dirty="0" smtClean="0"/>
              <a:t>Publishing a WMS on ArcGIS Server</a:t>
            </a:r>
            <a:endParaRPr lang="en-US" dirty="0"/>
          </a:p>
        </p:txBody>
      </p:sp>
      <p:sp>
        <p:nvSpPr>
          <p:cNvPr id="21" name="Content Placeholder 20"/>
          <p:cNvSpPr>
            <a:spLocks noGrp="1"/>
          </p:cNvSpPr>
          <p:nvPr>
            <p:ph sz="quarter" idx="10"/>
          </p:nvPr>
        </p:nvSpPr>
        <p:spPr>
          <a:xfrm>
            <a:off x="685800" y="1828800"/>
            <a:ext cx="8275320" cy="5025547"/>
          </a:xfrm>
          <a:prstGeom prst="rect">
            <a:avLst/>
          </a:prstGeom>
        </p:spPr>
        <p:txBody>
          <a:bodyPr/>
          <a:lstStyle/>
          <a:p>
            <a:pPr>
              <a:lnSpc>
                <a:spcPct val="100000"/>
              </a:lnSpc>
              <a:spcBef>
                <a:spcPts val="1200"/>
              </a:spcBef>
              <a:spcAft>
                <a:spcPts val="0"/>
              </a:spcAft>
              <a:buClr>
                <a:srgbClr val="00B0F0"/>
              </a:buClr>
            </a:pPr>
            <a:r>
              <a:rPr lang="en-US" b="0" dirty="0" smtClean="0"/>
              <a:t>Enable WMS capabilities on Service Editor or Manager</a:t>
            </a:r>
          </a:p>
          <a:p>
            <a:pPr>
              <a:lnSpc>
                <a:spcPct val="100000"/>
              </a:lnSpc>
              <a:spcBef>
                <a:spcPts val="1200"/>
              </a:spcBef>
              <a:spcAft>
                <a:spcPts val="0"/>
              </a:spcAft>
            </a:pPr>
            <a:endParaRPr lang="en-US" sz="1800" dirty="0"/>
          </a:p>
        </p:txBody>
      </p:sp>
      <p:pic>
        <p:nvPicPr>
          <p:cNvPr id="5" name="Picture 2" descr="C:\Users\moha5225\AppData\Local\Temp\1\SNAGHTMLa1c38d6.PNG"/>
          <p:cNvPicPr>
            <a:picLocks noChangeAspect="1" noChangeArrowheads="1"/>
          </p:cNvPicPr>
          <p:nvPr/>
        </p:nvPicPr>
        <p:blipFill rotWithShape="1">
          <a:blip r:embed="rId2">
            <a:extLst>
              <a:ext uri="{28A0092B-C50C-407E-A947-70E740481C1C}">
                <a14:useLocalDpi xmlns:a14="http://schemas.microsoft.com/office/drawing/2010/main" val="0"/>
              </a:ext>
            </a:extLst>
          </a:blip>
          <a:srcRect l="591" t="-19137" r="29102" b="52467"/>
          <a:stretch/>
        </p:blipFill>
        <p:spPr bwMode="auto">
          <a:xfrm>
            <a:off x="1005420" y="3531257"/>
            <a:ext cx="3435178" cy="285029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6" descr="C:\Users\moha5225\AppData\Local\Temp\1\SNAGHTMLa1f473f.PNG"/>
          <p:cNvPicPr>
            <a:picLocks noChangeAspect="1" noChangeArrowheads="1"/>
          </p:cNvPicPr>
          <p:nvPr/>
        </p:nvPicPr>
        <p:blipFill rotWithShape="1">
          <a:blip r:embed="rId3">
            <a:extLst>
              <a:ext uri="{28A0092B-C50C-407E-A947-70E740481C1C}">
                <a14:useLocalDpi xmlns:a14="http://schemas.microsoft.com/office/drawing/2010/main" val="0"/>
              </a:ext>
            </a:extLst>
          </a:blip>
          <a:srcRect l="-343" t="-1116" r="22669" b="1116"/>
          <a:stretch/>
        </p:blipFill>
        <p:spPr bwMode="auto">
          <a:xfrm>
            <a:off x="4863830" y="2731628"/>
            <a:ext cx="4097290" cy="243295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8" descr="C:\Users\moha5225\AppData\Local\Temp\1\SNAGHTMLa2630d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461025"/>
            <a:ext cx="2932670" cy="156455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Down Arrow 1"/>
          <p:cNvSpPr/>
          <p:nvPr/>
        </p:nvSpPr>
        <p:spPr bwMode="auto">
          <a:xfrm>
            <a:off x="2327008" y="4025584"/>
            <a:ext cx="344686" cy="507915"/>
          </a:xfrm>
          <a:prstGeom prst="down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2091461203"/>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129553" y="932329"/>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20" name="Title 19"/>
          <p:cNvSpPr>
            <a:spLocks noGrp="1"/>
          </p:cNvSpPr>
          <p:nvPr>
            <p:ph type="title"/>
          </p:nvPr>
        </p:nvSpPr>
        <p:spPr/>
        <p:txBody>
          <a:bodyPr/>
          <a:lstStyle/>
          <a:p>
            <a:r>
              <a:rPr lang="en-US" dirty="0" smtClean="0"/>
              <a:t>Multi-dimensional data support in WMS</a:t>
            </a:r>
            <a:endParaRPr lang="en-US" dirty="0"/>
          </a:p>
        </p:txBody>
      </p:sp>
      <p:sp>
        <p:nvSpPr>
          <p:cNvPr id="21" name="Content Placeholder 20"/>
          <p:cNvSpPr>
            <a:spLocks noGrp="1"/>
          </p:cNvSpPr>
          <p:nvPr>
            <p:ph sz="quarter" idx="10"/>
          </p:nvPr>
        </p:nvSpPr>
        <p:spPr>
          <a:xfrm>
            <a:off x="914400" y="1828800"/>
            <a:ext cx="8275320" cy="5025547"/>
          </a:xfrm>
          <a:prstGeom prst="rect">
            <a:avLst/>
          </a:prstGeom>
        </p:spPr>
        <p:txBody>
          <a:bodyPr/>
          <a:lstStyle/>
          <a:p>
            <a:pPr>
              <a:lnSpc>
                <a:spcPct val="100000"/>
              </a:lnSpc>
              <a:spcBef>
                <a:spcPts val="1200"/>
              </a:spcBef>
              <a:spcAft>
                <a:spcPts val="0"/>
              </a:spcAft>
            </a:pPr>
            <a:r>
              <a:rPr lang="en-US" b="0" dirty="0" err="1" smtClean="0"/>
              <a:t>getCapabilities</a:t>
            </a:r>
            <a:endParaRPr lang="en-US" b="0" dirty="0" smtClean="0"/>
          </a:p>
          <a:p>
            <a:pPr lvl="1">
              <a:spcBef>
                <a:spcPts val="1200"/>
              </a:spcBef>
              <a:spcAft>
                <a:spcPts val="0"/>
              </a:spcAft>
              <a:buClr>
                <a:srgbClr val="00B0F0"/>
              </a:buClr>
              <a:buFont typeface="Courier New" panose="02070309020205020404" pitchFamily="49" charset="0"/>
              <a:buChar char="o"/>
            </a:pPr>
            <a:r>
              <a:rPr lang="en-US" b="0" dirty="0" smtClean="0"/>
              <a:t>Supports </a:t>
            </a:r>
            <a:r>
              <a:rPr lang="en-US" b="0" dirty="0" smtClean="0"/>
              <a:t>time, elevation </a:t>
            </a:r>
            <a:r>
              <a:rPr lang="en-US" b="0" dirty="0" smtClean="0"/>
              <a:t>and other dimensions (e.g. depth)</a:t>
            </a:r>
          </a:p>
          <a:p>
            <a:pPr lvl="1">
              <a:spcBef>
                <a:spcPts val="1200"/>
              </a:spcBef>
              <a:spcAft>
                <a:spcPts val="0"/>
              </a:spcAft>
            </a:pPr>
            <a:endParaRPr lang="en-US" b="0" dirty="0" smtClean="0"/>
          </a:p>
          <a:p>
            <a:pPr>
              <a:spcBef>
                <a:spcPts val="1200"/>
              </a:spcBef>
              <a:spcAft>
                <a:spcPts val="0"/>
              </a:spcAft>
            </a:pPr>
            <a:r>
              <a:rPr lang="en-US" b="0" dirty="0" err="1" smtClean="0"/>
              <a:t>getMap</a:t>
            </a:r>
            <a:endParaRPr lang="en-US" b="0" dirty="0" smtClean="0"/>
          </a:p>
          <a:p>
            <a:pPr lvl="1">
              <a:spcBef>
                <a:spcPts val="1200"/>
              </a:spcBef>
              <a:spcAft>
                <a:spcPts val="0"/>
              </a:spcAft>
              <a:buClr>
                <a:srgbClr val="00B0F0"/>
              </a:buClr>
              <a:buFont typeface="Courier New" panose="02070309020205020404" pitchFamily="49" charset="0"/>
              <a:buChar char="o"/>
            </a:pPr>
            <a:r>
              <a:rPr lang="en-US" b="0" dirty="0" smtClean="0"/>
              <a:t>Returns map for any dimension value</a:t>
            </a:r>
          </a:p>
          <a:p>
            <a:pPr marL="283464" lvl="1" indent="0">
              <a:spcBef>
                <a:spcPts val="1200"/>
              </a:spcBef>
              <a:spcAft>
                <a:spcPts val="0"/>
              </a:spcAft>
              <a:buClr>
                <a:srgbClr val="00B0F0"/>
              </a:buClr>
              <a:buNone/>
            </a:pPr>
            <a:r>
              <a:rPr lang="en-US" b="0" dirty="0">
                <a:solidFill>
                  <a:schemeClr val="dk1"/>
                </a:solidFill>
                <a:latin typeface="Courier New" panose="02070309020205020404" pitchFamily="49" charset="0"/>
                <a:cs typeface="Courier New" panose="02070309020205020404" pitchFamily="49" charset="0"/>
              </a:rPr>
              <a:t>	</a:t>
            </a:r>
            <a:r>
              <a:rPr lang="en-US" b="0" dirty="0" smtClean="0">
                <a:solidFill>
                  <a:schemeClr val="dk1"/>
                </a:solidFill>
                <a:latin typeface="Courier New" panose="02070309020205020404" pitchFamily="49" charset="0"/>
                <a:cs typeface="Courier New" panose="02070309020205020404" pitchFamily="49" charset="0"/>
              </a:rPr>
              <a:t>	</a:t>
            </a:r>
            <a:r>
              <a:rPr lang="en-US" sz="1600" b="0" dirty="0" smtClean="0">
                <a:solidFill>
                  <a:schemeClr val="tx1">
                    <a:lumMod val="50000"/>
                    <a:lumOff val="50000"/>
                  </a:schemeClr>
                </a:solidFill>
                <a:latin typeface="Arial monospaced for SAP" panose="020B0609020202030204" pitchFamily="49" charset="0"/>
                <a:cs typeface="Courier New" panose="02070309020205020404" pitchFamily="49" charset="0"/>
              </a:rPr>
              <a:t>&amp;DIM</a:t>
            </a:r>
            <a:r>
              <a:rPr lang="en-US" sz="1600" b="0" dirty="0">
                <a:solidFill>
                  <a:schemeClr val="tx1">
                    <a:lumMod val="50000"/>
                    <a:lumOff val="50000"/>
                  </a:schemeClr>
                </a:solidFill>
                <a:latin typeface="Arial monospaced for SAP" panose="020B0609020202030204" pitchFamily="49" charset="0"/>
                <a:cs typeface="Courier New" panose="02070309020205020404" pitchFamily="49" charset="0"/>
              </a:rPr>
              <a:t>_&lt;</a:t>
            </a:r>
            <a:r>
              <a:rPr lang="en-US" sz="1600" b="0" dirty="0" err="1">
                <a:solidFill>
                  <a:schemeClr val="tx1">
                    <a:lumMod val="50000"/>
                    <a:lumOff val="50000"/>
                  </a:schemeClr>
                </a:solidFill>
                <a:latin typeface="Arial monospaced for SAP" panose="020B0609020202030204" pitchFamily="49" charset="0"/>
                <a:cs typeface="Courier New" panose="02070309020205020404" pitchFamily="49" charset="0"/>
              </a:rPr>
              <a:t>dimensionName</a:t>
            </a:r>
            <a:r>
              <a:rPr lang="en-US" sz="1600" b="0" dirty="0">
                <a:solidFill>
                  <a:schemeClr val="tx1">
                    <a:lumMod val="50000"/>
                    <a:lumOff val="50000"/>
                  </a:schemeClr>
                </a:solidFill>
                <a:latin typeface="Arial monospaced for SAP" panose="020B0609020202030204" pitchFamily="49" charset="0"/>
                <a:cs typeface="Courier New" panose="02070309020205020404" pitchFamily="49" charset="0"/>
              </a:rPr>
              <a:t>&gt;=&lt;value</a:t>
            </a:r>
            <a:r>
              <a:rPr lang="en-US" sz="1600" b="0" dirty="0" smtClean="0">
                <a:solidFill>
                  <a:schemeClr val="tx1">
                    <a:lumMod val="50000"/>
                    <a:lumOff val="50000"/>
                  </a:schemeClr>
                </a:solidFill>
                <a:latin typeface="Arial monospaced for SAP" panose="020B0609020202030204" pitchFamily="49" charset="0"/>
                <a:cs typeface="Courier New" panose="02070309020205020404" pitchFamily="49" charset="0"/>
              </a:rPr>
              <a:t>&gt;</a:t>
            </a:r>
            <a:r>
              <a:rPr lang="en-US" sz="1600" b="0" dirty="0">
                <a:solidFill>
                  <a:schemeClr val="tx1">
                    <a:lumMod val="50000"/>
                    <a:lumOff val="50000"/>
                  </a:schemeClr>
                </a:solidFill>
                <a:latin typeface="Arial monospaced for SAP" panose="020B0609020202030204" pitchFamily="49" charset="0"/>
                <a:cs typeface="Courier New" panose="02070309020205020404" pitchFamily="49" charset="0"/>
              </a:rPr>
              <a:t>&amp;</a:t>
            </a:r>
            <a:endParaRPr lang="en-US" sz="1600" b="0" dirty="0" smtClean="0">
              <a:solidFill>
                <a:schemeClr val="tx1">
                  <a:lumMod val="50000"/>
                  <a:lumOff val="50000"/>
                </a:schemeClr>
              </a:solidFill>
              <a:latin typeface="Arial monospaced for SAP" panose="020B0609020202030204" pitchFamily="49" charset="0"/>
            </a:endParaRPr>
          </a:p>
          <a:p>
            <a:pPr lvl="1">
              <a:spcBef>
                <a:spcPts val="1200"/>
              </a:spcBef>
              <a:spcAft>
                <a:spcPts val="0"/>
              </a:spcAft>
              <a:buClr>
                <a:srgbClr val="00B0F0"/>
              </a:buClr>
              <a:buFont typeface="Courier New" panose="02070309020205020404" pitchFamily="49" charset="0"/>
              <a:buChar char="o"/>
            </a:pPr>
            <a:r>
              <a:rPr lang="en-US" b="0" dirty="0" smtClean="0"/>
              <a:t>Supports CURRENT for time dimension</a:t>
            </a:r>
          </a:p>
          <a:p>
            <a:pPr marL="283464" lvl="1" indent="0">
              <a:spcBef>
                <a:spcPts val="1200"/>
              </a:spcBef>
              <a:spcAft>
                <a:spcPts val="0"/>
              </a:spcAft>
              <a:buClr>
                <a:srgbClr val="00B0F0"/>
              </a:buClr>
              <a:buNone/>
            </a:pPr>
            <a:r>
              <a:rPr lang="en-US" b="0" dirty="0">
                <a:solidFill>
                  <a:schemeClr val="dk1"/>
                </a:solidFill>
                <a:latin typeface="Courier New" panose="02070309020205020404" pitchFamily="49" charset="0"/>
                <a:cs typeface="Courier New" panose="02070309020205020404" pitchFamily="49" charset="0"/>
              </a:rPr>
              <a:t>	</a:t>
            </a:r>
            <a:r>
              <a:rPr lang="en-US" b="0" dirty="0" smtClean="0">
                <a:solidFill>
                  <a:schemeClr val="dk1"/>
                </a:solidFill>
                <a:latin typeface="Courier New" panose="02070309020205020404" pitchFamily="49" charset="0"/>
                <a:cs typeface="Courier New" panose="02070309020205020404" pitchFamily="49" charset="0"/>
              </a:rPr>
              <a:t>	</a:t>
            </a:r>
            <a:r>
              <a:rPr lang="en-US" sz="1600" b="0" dirty="0" smtClean="0">
                <a:solidFill>
                  <a:schemeClr val="tx1">
                    <a:lumMod val="50000"/>
                    <a:lumOff val="50000"/>
                  </a:schemeClr>
                </a:solidFill>
                <a:latin typeface="Arial monospaced for SAP" panose="020B0609020202030204" pitchFamily="49" charset="0"/>
                <a:cs typeface="Courier New" panose="02070309020205020404" pitchFamily="49" charset="0"/>
              </a:rPr>
              <a:t>&amp;TIME=CURRENT&amp;</a:t>
            </a:r>
          </a:p>
          <a:p>
            <a:pPr lvl="1">
              <a:spcBef>
                <a:spcPts val="1200"/>
              </a:spcBef>
              <a:spcAft>
                <a:spcPts val="0"/>
              </a:spcAft>
              <a:buClr>
                <a:srgbClr val="00B0F0"/>
              </a:buClr>
              <a:buFont typeface="Arial" panose="020B0604020202020204" pitchFamily="34" charset="0"/>
              <a:buChar char="•"/>
            </a:pPr>
            <a:endParaRPr lang="en-US" sz="1600" b="0" dirty="0">
              <a:solidFill>
                <a:schemeClr val="tx1">
                  <a:lumMod val="50000"/>
                  <a:lumOff val="50000"/>
                </a:schemeClr>
              </a:solidFill>
              <a:latin typeface="Arial monospaced for SAP" panose="020B0609020202030204" pitchFamily="49" charset="0"/>
            </a:endParaRPr>
          </a:p>
          <a:p>
            <a:pPr>
              <a:spcBef>
                <a:spcPts val="1200"/>
              </a:spcBef>
              <a:spcAft>
                <a:spcPts val="0"/>
              </a:spcAft>
            </a:pPr>
            <a:r>
              <a:rPr lang="en-US" b="0" dirty="0" err="1" smtClean="0"/>
              <a:t>getFeatureInfo</a:t>
            </a:r>
            <a:endParaRPr lang="en-US" b="0" dirty="0" smtClean="0"/>
          </a:p>
          <a:p>
            <a:pPr lvl="1">
              <a:spcBef>
                <a:spcPts val="1200"/>
              </a:spcBef>
              <a:spcAft>
                <a:spcPts val="0"/>
              </a:spcAft>
              <a:buClr>
                <a:srgbClr val="00B0F0"/>
              </a:buClr>
              <a:buFont typeface="Courier New" panose="02070309020205020404" pitchFamily="49" charset="0"/>
              <a:buChar char="o"/>
            </a:pPr>
            <a:r>
              <a:rPr lang="en-US" b="0" dirty="0" smtClean="0"/>
              <a:t>Returns information about feature for any dimension value</a:t>
            </a:r>
          </a:p>
          <a:p>
            <a:pPr>
              <a:lnSpc>
                <a:spcPct val="100000"/>
              </a:lnSpc>
              <a:spcBef>
                <a:spcPts val="1200"/>
              </a:spcBef>
              <a:spcAft>
                <a:spcPts val="0"/>
              </a:spcAft>
            </a:pPr>
            <a:endParaRPr lang="en-US" sz="1800" dirty="0"/>
          </a:p>
        </p:txBody>
      </p:sp>
    </p:spTree>
    <p:extLst>
      <p:ext uri="{BB962C8B-B14F-4D97-AF65-F5344CB8AC3E}">
        <p14:creationId xmlns:p14="http://schemas.microsoft.com/office/powerpoint/2010/main" val="355485582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129553" y="932329"/>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20" name="Title 19"/>
          <p:cNvSpPr>
            <a:spLocks noGrp="1"/>
          </p:cNvSpPr>
          <p:nvPr>
            <p:ph type="title"/>
          </p:nvPr>
        </p:nvSpPr>
        <p:spPr/>
        <p:txBody>
          <a:bodyPr/>
          <a:lstStyle/>
          <a:p>
            <a:r>
              <a:rPr lang="en-US" dirty="0" smtClean="0"/>
              <a:t>Multi-dimensional WMS in </a:t>
            </a:r>
            <a:r>
              <a:rPr lang="en-US" dirty="0" err="1" smtClean="0"/>
              <a:t>ArcMap</a:t>
            </a:r>
            <a:endParaRPr lang="en-US" dirty="0"/>
          </a:p>
        </p:txBody>
      </p:sp>
      <p:sp>
        <p:nvSpPr>
          <p:cNvPr id="21" name="Content Placeholder 20"/>
          <p:cNvSpPr>
            <a:spLocks noGrp="1"/>
          </p:cNvSpPr>
          <p:nvPr>
            <p:ph sz="quarter" idx="10"/>
          </p:nvPr>
        </p:nvSpPr>
        <p:spPr>
          <a:xfrm>
            <a:off x="685800" y="1828800"/>
            <a:ext cx="8275320" cy="5025547"/>
          </a:xfrm>
          <a:prstGeom prst="rect">
            <a:avLst/>
          </a:prstGeom>
        </p:spPr>
        <p:txBody>
          <a:bodyPr/>
          <a:lstStyle/>
          <a:p>
            <a:pPr>
              <a:lnSpc>
                <a:spcPct val="100000"/>
              </a:lnSpc>
              <a:spcBef>
                <a:spcPts val="1200"/>
              </a:spcBef>
              <a:spcAft>
                <a:spcPts val="0"/>
              </a:spcAft>
              <a:buClr>
                <a:srgbClr val="00B0F0"/>
              </a:buClr>
            </a:pPr>
            <a:r>
              <a:rPr lang="en-US" b="0" dirty="0" smtClean="0"/>
              <a:t>Supports WMS layer like any other layer</a:t>
            </a:r>
          </a:p>
          <a:p>
            <a:pPr>
              <a:lnSpc>
                <a:spcPct val="100000"/>
              </a:lnSpc>
              <a:spcBef>
                <a:spcPts val="1200"/>
              </a:spcBef>
              <a:spcAft>
                <a:spcPts val="0"/>
              </a:spcAft>
              <a:buClr>
                <a:srgbClr val="00B0F0"/>
              </a:buClr>
            </a:pPr>
            <a:r>
              <a:rPr lang="en-US" b="0" dirty="0" smtClean="0"/>
              <a:t>Animates a time enabled WMS layer using time-slider</a:t>
            </a:r>
          </a:p>
          <a:p>
            <a:pPr>
              <a:lnSpc>
                <a:spcPct val="100000"/>
              </a:lnSpc>
              <a:spcBef>
                <a:spcPts val="1200"/>
              </a:spcBef>
              <a:spcAft>
                <a:spcPts val="0"/>
              </a:spcAft>
              <a:buClr>
                <a:srgbClr val="00B0F0"/>
              </a:buClr>
            </a:pPr>
            <a:r>
              <a:rPr lang="en-US" b="0" dirty="0" smtClean="0"/>
              <a:t>Slices for any dimension value are accessible with </a:t>
            </a:r>
            <a:r>
              <a:rPr lang="en-US" b="0" dirty="0" err="1" smtClean="0"/>
              <a:t>ArcObjects</a:t>
            </a:r>
            <a:endParaRPr lang="en-US" b="0" dirty="0" smtClean="0"/>
          </a:p>
          <a:p>
            <a:pPr>
              <a:lnSpc>
                <a:spcPct val="100000"/>
              </a:lnSpc>
              <a:spcBef>
                <a:spcPts val="1200"/>
              </a:spcBef>
              <a:spcAft>
                <a:spcPts val="0"/>
              </a:spcAft>
            </a:pPr>
            <a:endParaRPr lang="en-US" sz="1800" dirty="0"/>
          </a:p>
        </p:txBody>
      </p:sp>
      <p:sp>
        <p:nvSpPr>
          <p:cNvPr id="2" name="Rectangle 1"/>
          <p:cNvSpPr/>
          <p:nvPr/>
        </p:nvSpPr>
        <p:spPr>
          <a:xfrm>
            <a:off x="1762806" y="3150214"/>
            <a:ext cx="6338236" cy="3600986"/>
          </a:xfrm>
          <a:prstGeom prst="rect">
            <a:avLst/>
          </a:prstGeom>
        </p:spPr>
        <p:txBody>
          <a:bodyPr wrap="square">
            <a:spAutoFit/>
          </a:bodyPr>
          <a:lstStyle/>
          <a:p>
            <a:pPr lvl="0">
              <a:buSzPct val="100000"/>
            </a:pPr>
            <a:r>
              <a:rPr lang="en-US" sz="1200" dirty="0" smtClean="0">
                <a:latin typeface="Courier New" panose="02070309020205020404" pitchFamily="49" charset="0"/>
                <a:cs typeface="Courier New" panose="02070309020205020404" pitchFamily="49" charset="0"/>
              </a:rPr>
              <a:t>Public </a:t>
            </a:r>
            <a:r>
              <a:rPr lang="en-US" sz="1200" dirty="0">
                <a:latin typeface="Courier New" panose="02070309020205020404" pitchFamily="49" charset="0"/>
                <a:cs typeface="Courier New" panose="02070309020205020404" pitchFamily="49" charset="0"/>
              </a:rPr>
              <a:t>Sub </a:t>
            </a:r>
            <a:r>
              <a:rPr lang="en-US" sz="1200" dirty="0" err="1">
                <a:latin typeface="Courier New" panose="02070309020205020404" pitchFamily="49" charset="0"/>
                <a:cs typeface="Courier New" panose="02070309020205020404" pitchFamily="49" charset="0"/>
              </a:rPr>
              <a:t>UpdateWMSServiceLayerDimensionValue</a:t>
            </a:r>
            <a:r>
              <a:rPr lang="en-US" sz="1200" dirty="0">
                <a:latin typeface="Courier New" panose="02070309020205020404" pitchFamily="49" charset="0"/>
                <a:cs typeface="Courier New" panose="02070309020205020404" pitchFamily="49" charset="0"/>
              </a:rPr>
              <a:t>()</a:t>
            </a:r>
          </a:p>
          <a:p>
            <a:pPr lvl="0">
              <a:buSzPct val="100000"/>
            </a:pPr>
            <a:r>
              <a:rPr lang="en-US" sz="1200" dirty="0">
                <a:latin typeface="Courier New" panose="02070309020205020404" pitchFamily="49" charset="0"/>
                <a:cs typeface="Courier New" panose="02070309020205020404" pitchFamily="49" charset="0"/>
              </a:rPr>
              <a:t>    </a:t>
            </a:r>
            <a:r>
              <a:rPr lang="en-US" sz="1200" dirty="0">
                <a:solidFill>
                  <a:schemeClr val="bg1">
                    <a:lumMod val="65000"/>
                  </a:schemeClr>
                </a:solidFill>
                <a:latin typeface="Courier New" panose="02070309020205020404" pitchFamily="49" charset="0"/>
                <a:cs typeface="Courier New" panose="02070309020205020404" pitchFamily="49" charset="0"/>
              </a:rPr>
              <a:t>'UID for </a:t>
            </a:r>
            <a:r>
              <a:rPr lang="en-US" sz="1200" dirty="0" err="1">
                <a:solidFill>
                  <a:schemeClr val="bg1">
                    <a:lumMod val="65000"/>
                  </a:schemeClr>
                </a:solidFill>
                <a:latin typeface="Courier New" panose="02070309020205020404" pitchFamily="49" charset="0"/>
                <a:cs typeface="Courier New" panose="02070309020205020404" pitchFamily="49" charset="0"/>
              </a:rPr>
              <a:t>wms</a:t>
            </a:r>
            <a:r>
              <a:rPr lang="en-US" sz="1200" dirty="0">
                <a:solidFill>
                  <a:schemeClr val="bg1">
                    <a:lumMod val="65000"/>
                  </a:schemeClr>
                </a:solidFill>
                <a:latin typeface="Courier New" panose="02070309020205020404" pitchFamily="49" charset="0"/>
                <a:cs typeface="Courier New" panose="02070309020205020404" pitchFamily="49" charset="0"/>
              </a:rPr>
              <a:t> service layer type</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Dim </a:t>
            </a:r>
            <a:r>
              <a:rPr lang="en-US" sz="1200" dirty="0" err="1">
                <a:latin typeface="Courier New" panose="02070309020205020404" pitchFamily="49" charset="0"/>
                <a:cs typeface="Courier New" panose="02070309020205020404" pitchFamily="49" charset="0"/>
              </a:rPr>
              <a:t>pUid</a:t>
            </a:r>
            <a:r>
              <a:rPr lang="en-US" sz="1200" dirty="0">
                <a:latin typeface="Courier New" panose="02070309020205020404" pitchFamily="49" charset="0"/>
                <a:cs typeface="Courier New" panose="02070309020205020404" pitchFamily="49" charset="0"/>
              </a:rPr>
              <a:t> As New </a:t>
            </a:r>
            <a:r>
              <a:rPr lang="en-US" sz="1200" dirty="0" err="1">
                <a:latin typeface="Courier New" panose="02070309020205020404" pitchFamily="49" charset="0"/>
                <a:cs typeface="Courier New" panose="02070309020205020404" pitchFamily="49" charset="0"/>
              </a:rPr>
              <a:t>uid</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pUid</a:t>
            </a:r>
            <a:r>
              <a:rPr lang="en-US" sz="1200" dirty="0">
                <a:latin typeface="Courier New" panose="02070309020205020404" pitchFamily="49" charset="0"/>
                <a:cs typeface="Courier New" panose="02070309020205020404" pitchFamily="49" charset="0"/>
              </a:rPr>
              <a:t> = "{27ABB9EC-7A26-4cf8-8BD4-70EC1D274E17}"</a:t>
            </a:r>
          </a:p>
          <a:p>
            <a:pPr lvl="0">
              <a:buSzPct val="100000"/>
            </a:pP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Dim pWMSMapLayer2 As IWMSMapLayer2</a:t>
            </a:r>
          </a:p>
          <a:p>
            <a:pPr lvl="0">
              <a:buSzPct val="100000"/>
            </a:pPr>
            <a:r>
              <a:rPr lang="en-US" sz="1200" dirty="0">
                <a:latin typeface="Courier New" panose="02070309020205020404" pitchFamily="49" charset="0"/>
                <a:cs typeface="Courier New" panose="02070309020205020404" pitchFamily="49" charset="0"/>
              </a:rPr>
              <a:t>    </a:t>
            </a:r>
            <a:r>
              <a:rPr lang="en-US" sz="1200" dirty="0">
                <a:solidFill>
                  <a:schemeClr val="bg1">
                    <a:lumMod val="65000"/>
                  </a:schemeClr>
                </a:solidFill>
                <a:latin typeface="Courier New" panose="02070309020205020404" pitchFamily="49" charset="0"/>
                <a:cs typeface="Courier New" panose="02070309020205020404" pitchFamily="49" charset="0"/>
              </a:rPr>
              <a:t>'calling a function to find the layer from active </a:t>
            </a:r>
            <a:r>
              <a:rPr lang="en-US" sz="1200" dirty="0" err="1">
                <a:solidFill>
                  <a:schemeClr val="bg1">
                    <a:lumMod val="65000"/>
                  </a:schemeClr>
                </a:solidFill>
                <a:latin typeface="Courier New" panose="02070309020205020404" pitchFamily="49" charset="0"/>
                <a:cs typeface="Courier New" panose="02070309020205020404" pitchFamily="49" charset="0"/>
              </a:rPr>
              <a:t>dataframe</a:t>
            </a:r>
            <a:endParaRPr lang="en-US" sz="1200" dirty="0">
              <a:solidFill>
                <a:schemeClr val="bg1">
                  <a:lumMod val="65000"/>
                </a:schemeClr>
              </a:solidFill>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Set pWMSMapLayer2 = </a:t>
            </a:r>
            <a:r>
              <a:rPr lang="en-US" sz="1200" dirty="0" err="1">
                <a:latin typeface="Courier New" panose="02070309020205020404" pitchFamily="49" charset="0"/>
                <a:cs typeface="Courier New" panose="02070309020205020404" pitchFamily="49" charset="0"/>
              </a:rPr>
              <a:t>GetLayer</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pUid</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myWMSLayer</a:t>
            </a:r>
            <a:r>
              <a:rPr lang="en-US" sz="1200" dirty="0">
                <a:latin typeface="Courier New" panose="02070309020205020404" pitchFamily="49" charset="0"/>
                <a:cs typeface="Courier New" panose="02070309020205020404" pitchFamily="49" charset="0"/>
              </a:rPr>
              <a:t>")</a:t>
            </a:r>
          </a:p>
          <a:p>
            <a:pPr lvl="0">
              <a:buSzPct val="100000"/>
            </a:pP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r>
              <a:rPr lang="en-US" sz="1200" dirty="0">
                <a:solidFill>
                  <a:schemeClr val="bg1">
                    <a:lumMod val="65000"/>
                  </a:schemeClr>
                </a:solidFill>
                <a:latin typeface="Courier New" panose="02070309020205020404" pitchFamily="49" charset="0"/>
                <a:cs typeface="Courier New" panose="02070309020205020404" pitchFamily="49" charset="0"/>
              </a:rPr>
              <a:t>'setting values to dimensions </a:t>
            </a:r>
          </a:p>
          <a:p>
            <a:pPr lvl="0">
              <a:buSzPct val="100000"/>
            </a:pPr>
            <a:r>
              <a:rPr lang="en-US" sz="1200" dirty="0">
                <a:latin typeface="Courier New" panose="02070309020205020404" pitchFamily="49" charset="0"/>
                <a:cs typeface="Courier New" panose="02070309020205020404" pitchFamily="49" charset="0"/>
              </a:rPr>
              <a:t>    Dim </a:t>
            </a:r>
            <a:r>
              <a:rPr lang="en-US" sz="1200" dirty="0" err="1">
                <a:latin typeface="Courier New" panose="02070309020205020404" pitchFamily="49" charset="0"/>
                <a:cs typeface="Courier New" panose="02070309020205020404" pitchFamily="49" charset="0"/>
              </a:rPr>
              <a:t>pDimNameValues</a:t>
            </a:r>
            <a:r>
              <a:rPr lang="en-US" sz="1200" dirty="0">
                <a:latin typeface="Courier New" panose="02070309020205020404" pitchFamily="49" charset="0"/>
                <a:cs typeface="Courier New" panose="02070309020205020404" pitchFamily="49" charset="0"/>
              </a:rPr>
              <a:t> As </a:t>
            </a:r>
            <a:r>
              <a:rPr lang="en-US" sz="1200" dirty="0" err="1">
                <a:latin typeface="Courier New" panose="02070309020205020404" pitchFamily="49" charset="0"/>
                <a:cs typeface="Courier New" panose="02070309020205020404" pitchFamily="49" charset="0"/>
              </a:rPr>
              <a:t>IPropertySet</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Set </a:t>
            </a:r>
            <a:r>
              <a:rPr lang="en-US" sz="1200" dirty="0" err="1">
                <a:latin typeface="Courier New" panose="02070309020205020404" pitchFamily="49" charset="0"/>
                <a:cs typeface="Courier New" panose="02070309020205020404" pitchFamily="49" charset="0"/>
              </a:rPr>
              <a:t>pDimNameValues</a:t>
            </a:r>
            <a:r>
              <a:rPr lang="en-US" sz="1200" dirty="0">
                <a:latin typeface="Courier New" panose="02070309020205020404" pitchFamily="49" charset="0"/>
                <a:cs typeface="Courier New" panose="02070309020205020404" pitchFamily="49" charset="0"/>
              </a:rPr>
              <a:t> = New </a:t>
            </a:r>
            <a:r>
              <a:rPr lang="en-US" sz="1200" dirty="0" err="1">
                <a:latin typeface="Courier New" panose="02070309020205020404" pitchFamily="49" charset="0"/>
                <a:cs typeface="Courier New" panose="02070309020205020404" pitchFamily="49" charset="0"/>
              </a:rPr>
              <a:t>PropertySet</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pDimNameValues.SetProperty</a:t>
            </a:r>
            <a:r>
              <a:rPr lang="en-US" sz="1200" dirty="0">
                <a:latin typeface="Courier New" panose="02070309020205020404" pitchFamily="49" charset="0"/>
                <a:cs typeface="Courier New" panose="02070309020205020404" pitchFamily="49" charset="0"/>
              </a:rPr>
              <a:t> "Depth", "500" </a:t>
            </a:r>
            <a:r>
              <a:rPr lang="en-US" sz="1200" dirty="0">
                <a:solidFill>
                  <a:schemeClr val="bg1">
                    <a:lumMod val="65000"/>
                  </a:schemeClr>
                </a:solidFill>
                <a:latin typeface="Courier New" panose="02070309020205020404" pitchFamily="49" charset="0"/>
                <a:cs typeface="Courier New" panose="02070309020205020404" pitchFamily="49" charset="0"/>
              </a:rPr>
              <a:t>'dimension#1</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pDimNameValues.SetProperty</a:t>
            </a:r>
            <a:r>
              <a:rPr lang="en-US" sz="1200" dirty="0">
                <a:latin typeface="Courier New" panose="02070309020205020404" pitchFamily="49" charset="0"/>
                <a:cs typeface="Courier New" panose="02070309020205020404" pitchFamily="49" charset="0"/>
              </a:rPr>
              <a:t> "T1", "500"    </a:t>
            </a:r>
            <a:r>
              <a:rPr lang="en-US" sz="1200" dirty="0">
                <a:solidFill>
                  <a:schemeClr val="bg1">
                    <a:lumMod val="65000"/>
                  </a:schemeClr>
                </a:solidFill>
                <a:latin typeface="Courier New" panose="02070309020205020404" pitchFamily="49" charset="0"/>
                <a:cs typeface="Courier New" panose="02070309020205020404" pitchFamily="49" charset="0"/>
              </a:rPr>
              <a:t>'dimension#2</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Set pWMSMapLayer2.DimensionValues = </a:t>
            </a:r>
            <a:r>
              <a:rPr lang="en-US" sz="1200" dirty="0" err="1">
                <a:latin typeface="Courier New" panose="02070309020205020404" pitchFamily="49" charset="0"/>
                <a:cs typeface="Courier New" panose="02070309020205020404" pitchFamily="49" charset="0"/>
              </a:rPr>
              <a:t>pDimNameValues</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p>
          <a:p>
            <a:pPr lvl="0">
              <a:buSzPct val="100000"/>
            </a:pPr>
            <a:r>
              <a:rPr lang="en-US" sz="1200" dirty="0">
                <a:solidFill>
                  <a:schemeClr val="bg1">
                    <a:lumMod val="65000"/>
                  </a:schemeClr>
                </a:solidFill>
                <a:latin typeface="Courier New" panose="02070309020205020404" pitchFamily="49" charset="0"/>
                <a:cs typeface="Courier New" panose="02070309020205020404" pitchFamily="49" charset="0"/>
              </a:rPr>
              <a:t>    'calling a function to redraw the layer</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RefreshActiveDataFrame</a:t>
            </a:r>
            <a:endParaRPr lang="en-US" sz="1200" dirty="0">
              <a:latin typeface="Courier New" panose="02070309020205020404" pitchFamily="49" charset="0"/>
              <a:cs typeface="Courier New" panose="02070309020205020404" pitchFamily="49" charset="0"/>
            </a:endParaRPr>
          </a:p>
          <a:p>
            <a:pPr lvl="0">
              <a:buSzPct val="100000"/>
            </a:pPr>
            <a:r>
              <a:rPr lang="en-US" sz="1200" dirty="0">
                <a:latin typeface="Courier New" panose="02070309020205020404" pitchFamily="49" charset="0"/>
                <a:cs typeface="Courier New" panose="02070309020205020404" pitchFamily="49" charset="0"/>
              </a:rPr>
              <a:t>End Sub</a:t>
            </a:r>
            <a:endParaRPr lang="en-US" sz="1200" dirty="0"/>
          </a:p>
        </p:txBody>
      </p:sp>
    </p:spTree>
    <p:extLst>
      <p:ext uri="{BB962C8B-B14F-4D97-AF65-F5344CB8AC3E}">
        <p14:creationId xmlns:p14="http://schemas.microsoft.com/office/powerpoint/2010/main" val="375681297"/>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 in Dapple Earth Explorer</a:t>
            </a:r>
            <a:endParaRPr lang="en-US" dirty="0"/>
          </a:p>
        </p:txBody>
      </p:sp>
      <p:pic>
        <p:nvPicPr>
          <p:cNvPr id="3" name="Picture 2"/>
          <p:cNvPicPr>
            <a:picLocks noChangeAspect="1"/>
          </p:cNvPicPr>
          <p:nvPr/>
        </p:nvPicPr>
        <p:blipFill>
          <a:blip r:embed="rId2"/>
          <a:stretch>
            <a:fillRect/>
          </a:stretch>
        </p:blipFill>
        <p:spPr>
          <a:xfrm>
            <a:off x="914083" y="1845969"/>
            <a:ext cx="7315834" cy="3932261"/>
          </a:xfrm>
          <a:prstGeom prst="rect">
            <a:avLst/>
          </a:prstGeom>
        </p:spPr>
      </p:pic>
    </p:spTree>
    <p:extLst>
      <p:ext uri="{BB962C8B-B14F-4D97-AF65-F5344CB8AC3E}">
        <p14:creationId xmlns:p14="http://schemas.microsoft.com/office/powerpoint/2010/main" val="3092856226"/>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129553" y="932329"/>
            <a:ext cx="914400" cy="914400"/>
          </a:xfrm>
          <a:prstGeom prst="rect">
            <a:avLst/>
          </a:prstGeom>
          <a:noFill/>
          <a:effectLst/>
        </p:spPr>
        <p:txBody>
          <a:bodyPr wrap="none" lIns="0" tIns="0" rIns="0" bIns="0" rtlCol="0">
            <a:noAutofit/>
          </a:bodyPr>
          <a:lstStyle/>
          <a:p>
            <a:pPr algn="l" eaLnBrk="0" hangingPunct="0">
              <a:lnSpc>
                <a:spcPts val="1800"/>
              </a:lnSpc>
            </a:pPr>
            <a:endParaRPr lang="en-US" sz="1400" b="1" dirty="0" smtClean="0">
              <a:ea typeface="+mn-ea"/>
              <a:cs typeface="+mn-cs"/>
            </a:endParaRPr>
          </a:p>
        </p:txBody>
      </p:sp>
      <p:sp>
        <p:nvSpPr>
          <p:cNvPr id="20" name="Title 19"/>
          <p:cNvSpPr>
            <a:spLocks noGrp="1"/>
          </p:cNvSpPr>
          <p:nvPr>
            <p:ph type="title"/>
          </p:nvPr>
        </p:nvSpPr>
        <p:spPr>
          <a:xfrm>
            <a:off x="685800" y="685800"/>
            <a:ext cx="7772400" cy="369332"/>
          </a:xfrm>
        </p:spPr>
        <p:txBody>
          <a:bodyPr/>
          <a:lstStyle/>
          <a:p>
            <a:r>
              <a:rPr lang="en-US" dirty="0" smtClean="0"/>
              <a:t>Multi-dimensional </a:t>
            </a:r>
            <a:r>
              <a:rPr lang="en-US" dirty="0"/>
              <a:t>WMS in </a:t>
            </a:r>
            <a:r>
              <a:rPr lang="en-US" dirty="0" smtClean="0"/>
              <a:t>a Web Application</a:t>
            </a:r>
            <a:endParaRPr lang="en-US" dirty="0"/>
          </a:p>
        </p:txBody>
      </p:sp>
      <p:pic>
        <p:nvPicPr>
          <p:cNvPr id="3" name="Picture 2"/>
          <p:cNvPicPr>
            <a:picLocks noChangeAspect="1"/>
          </p:cNvPicPr>
          <p:nvPr/>
        </p:nvPicPr>
        <p:blipFill>
          <a:blip r:embed="rId2"/>
          <a:stretch>
            <a:fillRect/>
          </a:stretch>
        </p:blipFill>
        <p:spPr>
          <a:xfrm>
            <a:off x="2251995" y="1344894"/>
            <a:ext cx="5630154" cy="4639012"/>
          </a:xfrm>
          <a:prstGeom prst="rect">
            <a:avLst/>
          </a:prstGeom>
        </p:spPr>
      </p:pic>
      <p:sp>
        <p:nvSpPr>
          <p:cNvPr id="4" name="Rectangle 3"/>
          <p:cNvSpPr/>
          <p:nvPr/>
        </p:nvSpPr>
        <p:spPr>
          <a:xfrm>
            <a:off x="4647744" y="5980781"/>
            <a:ext cx="3234405" cy="276999"/>
          </a:xfrm>
          <a:prstGeom prst="rect">
            <a:avLst/>
          </a:prstGeom>
        </p:spPr>
        <p:txBody>
          <a:bodyPr wrap="square">
            <a:spAutoFit/>
          </a:bodyPr>
          <a:lstStyle/>
          <a:p>
            <a:r>
              <a:rPr lang="en-US" sz="12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http://dtc-sci01.esri.com/MultiDimWMSViewer/</a:t>
            </a:r>
            <a:endParaRPr lang="en-US" sz="1200" dirty="0"/>
          </a:p>
        </p:txBody>
      </p:sp>
      <p:sp>
        <p:nvSpPr>
          <p:cNvPr id="5" name="Right Arrow 4"/>
          <p:cNvSpPr/>
          <p:nvPr/>
        </p:nvSpPr>
        <p:spPr bwMode="auto">
          <a:xfrm>
            <a:off x="1896177" y="5678905"/>
            <a:ext cx="251797" cy="301876"/>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9" name="Right Arrow 8"/>
          <p:cNvSpPr/>
          <p:nvPr/>
        </p:nvSpPr>
        <p:spPr bwMode="auto">
          <a:xfrm>
            <a:off x="1896177" y="3858125"/>
            <a:ext cx="255194" cy="280737"/>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6" name="TextBox 5"/>
          <p:cNvSpPr txBox="1"/>
          <p:nvPr/>
        </p:nvSpPr>
        <p:spPr>
          <a:xfrm>
            <a:off x="1337911" y="3858125"/>
            <a:ext cx="510139" cy="282014"/>
          </a:xfrm>
          <a:prstGeom prst="rect">
            <a:avLst/>
          </a:prstGeom>
          <a:noFill/>
          <a:effectLst/>
        </p:spPr>
        <p:txBody>
          <a:bodyPr wrap="none" lIns="0" tIns="0" rIns="0" bIns="0" rtlCol="0" anchor="ctr">
            <a:noAutofit/>
          </a:bodyPr>
          <a:lstStyle/>
          <a:p>
            <a:pPr algn="r" eaLnBrk="0" hangingPunct="0">
              <a:lnSpc>
                <a:spcPts val="1800"/>
              </a:lnSpc>
            </a:pPr>
            <a:r>
              <a:rPr lang="en-US" sz="1400" b="1" dirty="0" smtClean="0">
                <a:ea typeface="+mn-ea"/>
                <a:cs typeface="+mn-cs"/>
              </a:rPr>
              <a:t>Depth</a:t>
            </a:r>
          </a:p>
        </p:txBody>
      </p:sp>
      <p:sp>
        <p:nvSpPr>
          <p:cNvPr id="11" name="TextBox 10"/>
          <p:cNvSpPr txBox="1"/>
          <p:nvPr/>
        </p:nvSpPr>
        <p:spPr>
          <a:xfrm>
            <a:off x="1331683" y="5701892"/>
            <a:ext cx="510139" cy="282014"/>
          </a:xfrm>
          <a:prstGeom prst="rect">
            <a:avLst/>
          </a:prstGeom>
          <a:noFill/>
          <a:effectLst/>
        </p:spPr>
        <p:txBody>
          <a:bodyPr wrap="none" lIns="0" tIns="0" rIns="0" bIns="0" rtlCol="0" anchor="ctr">
            <a:noAutofit/>
          </a:bodyPr>
          <a:lstStyle/>
          <a:p>
            <a:pPr algn="r" eaLnBrk="0" hangingPunct="0">
              <a:lnSpc>
                <a:spcPts val="1800"/>
              </a:lnSpc>
            </a:pPr>
            <a:r>
              <a:rPr lang="en-US" sz="1400" b="1" dirty="0" smtClean="0">
                <a:ea typeface="+mn-ea"/>
                <a:cs typeface="+mn-cs"/>
              </a:rPr>
              <a:t>Time</a:t>
            </a:r>
          </a:p>
        </p:txBody>
      </p:sp>
    </p:spTree>
    <p:extLst>
      <p:ext uri="{BB962C8B-B14F-4D97-AF65-F5344CB8AC3E}">
        <p14:creationId xmlns:p14="http://schemas.microsoft.com/office/powerpoint/2010/main" val="3120864989"/>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isionCloud[2].png"/>
          <p:cNvPicPr>
            <a:picLocks noChangeAspect="1"/>
          </p:cNvPicPr>
          <p:nvPr/>
        </p:nvPicPr>
        <p:blipFill rotWithShape="1">
          <a:blip r:embed="rId2">
            <a:alphaModFix amt="54000"/>
            <a:extLst>
              <a:ext uri="{28A0092B-C50C-407E-A947-70E740481C1C}">
                <a14:useLocalDpi xmlns:a14="http://schemas.microsoft.com/office/drawing/2010/main" val="0"/>
              </a:ext>
            </a:extLst>
          </a:blip>
          <a:srcRect r="60000"/>
          <a:stretch/>
        </p:blipFill>
        <p:spPr>
          <a:xfrm>
            <a:off x="0" y="0"/>
            <a:ext cx="9144000" cy="6858000"/>
          </a:xfrm>
          <a:prstGeom prst="rect">
            <a:avLst/>
          </a:prstGeom>
        </p:spPr>
      </p:pic>
      <p:sp>
        <p:nvSpPr>
          <p:cNvPr id="2" name="Title 1"/>
          <p:cNvSpPr>
            <a:spLocks noGrp="1"/>
          </p:cNvSpPr>
          <p:nvPr>
            <p:ph type="title"/>
          </p:nvPr>
        </p:nvSpPr>
        <p:spPr>
          <a:xfrm>
            <a:off x="685800" y="685800"/>
            <a:ext cx="7772400" cy="365760"/>
          </a:xfrm>
        </p:spPr>
        <p:txBody>
          <a:bodyPr>
            <a:normAutofit/>
          </a:bodyPr>
          <a:lstStyle/>
          <a:p>
            <a:r>
              <a:rPr lang="en-US" dirty="0" smtClean="0"/>
              <a:t>ArcGIS Online </a:t>
            </a:r>
            <a:endParaRPr lang="en-US" dirty="0"/>
          </a:p>
        </p:txBody>
      </p:sp>
      <p:sp>
        <p:nvSpPr>
          <p:cNvPr id="3" name="Content Placeholder 2"/>
          <p:cNvSpPr>
            <a:spLocks noGrp="1"/>
          </p:cNvSpPr>
          <p:nvPr>
            <p:ph idx="4294967295"/>
          </p:nvPr>
        </p:nvSpPr>
        <p:spPr>
          <a:xfrm>
            <a:off x="685800" y="1828800"/>
            <a:ext cx="8229600" cy="4389120"/>
          </a:xfrm>
          <a:prstGeom prst="rect">
            <a:avLst/>
          </a:prstGeom>
        </p:spPr>
        <p:txBody>
          <a:bodyPr>
            <a:normAutofit/>
          </a:bodyPr>
          <a:lstStyle/>
          <a:p>
            <a:pPr>
              <a:buClr>
                <a:srgbClr val="00B0F0"/>
              </a:buClr>
              <a:buFont typeface="Arial" panose="020B0604020202020204" pitchFamily="34" charset="0"/>
              <a:buChar char="•"/>
            </a:pPr>
            <a:r>
              <a:rPr lang="en-US" b="0" dirty="0" smtClean="0"/>
              <a:t>Curated, authoritative content provided by Esri</a:t>
            </a:r>
          </a:p>
          <a:p>
            <a:pPr lvl="1">
              <a:buClr>
                <a:srgbClr val="00B0F0"/>
              </a:buClr>
              <a:buFont typeface="Courier New" panose="02070309020205020404" pitchFamily="49" charset="0"/>
              <a:buChar char="o"/>
            </a:pPr>
            <a:r>
              <a:rPr lang="en-US" b="0" dirty="0" smtClean="0"/>
              <a:t>Ready To Use</a:t>
            </a:r>
          </a:p>
          <a:p>
            <a:pPr lvl="1">
              <a:buClr>
                <a:srgbClr val="00B0F0"/>
              </a:buClr>
              <a:buFont typeface="Courier New" panose="02070309020205020404" pitchFamily="49" charset="0"/>
              <a:buChar char="o"/>
            </a:pPr>
            <a:r>
              <a:rPr lang="en-US" b="0" dirty="0" smtClean="0"/>
              <a:t>Highly scalable</a:t>
            </a:r>
          </a:p>
          <a:p>
            <a:pPr lvl="1">
              <a:buClr>
                <a:srgbClr val="00B0F0"/>
              </a:buClr>
              <a:buFont typeface="Courier New" panose="02070309020205020404" pitchFamily="49" charset="0"/>
              <a:buChar char="o"/>
            </a:pPr>
            <a:r>
              <a:rPr lang="en-US" b="0" dirty="0" smtClean="0"/>
              <a:t>Global to National</a:t>
            </a:r>
          </a:p>
          <a:p>
            <a:pPr>
              <a:buClr>
                <a:srgbClr val="00B0F0"/>
              </a:buClr>
              <a:buFont typeface="Arial" panose="020B0604020202020204" pitchFamily="34" charset="0"/>
              <a:buChar char="•"/>
            </a:pPr>
            <a:endParaRPr lang="en-US" b="0" dirty="0"/>
          </a:p>
          <a:p>
            <a:pPr>
              <a:buClr>
                <a:srgbClr val="00B0F0"/>
              </a:buClr>
              <a:buFont typeface="Arial" panose="020B0604020202020204" pitchFamily="34" charset="0"/>
              <a:buChar char="•"/>
            </a:pPr>
            <a:r>
              <a:rPr lang="en-US" b="0" dirty="0" smtClean="0"/>
              <a:t>Authoritative content provided by the community</a:t>
            </a:r>
          </a:p>
          <a:p>
            <a:pPr lvl="1">
              <a:buClr>
                <a:srgbClr val="00B0F0"/>
              </a:buClr>
              <a:buFont typeface="Courier New" panose="02070309020205020404" pitchFamily="49" charset="0"/>
              <a:buChar char="o"/>
            </a:pPr>
            <a:r>
              <a:rPr lang="en-US" b="0" dirty="0" smtClean="0"/>
              <a:t>Hosted in your ArcGIS Online Organization account</a:t>
            </a:r>
          </a:p>
          <a:p>
            <a:pPr lvl="1">
              <a:buClr>
                <a:srgbClr val="00B0F0"/>
              </a:buClr>
              <a:buFont typeface="Courier New" panose="02070309020205020404" pitchFamily="49" charset="0"/>
              <a:buChar char="o"/>
            </a:pPr>
            <a:r>
              <a:rPr lang="en-US" b="0" dirty="0" smtClean="0"/>
              <a:t>Hosted on your hardware and shared to ArcGIS Online</a:t>
            </a:r>
            <a:endParaRPr lang="en-US" b="0" dirty="0"/>
          </a:p>
        </p:txBody>
      </p:sp>
      <p:grpSp>
        <p:nvGrpSpPr>
          <p:cNvPr id="14" name="Group 13"/>
          <p:cNvGrpSpPr/>
          <p:nvPr/>
        </p:nvGrpSpPr>
        <p:grpSpPr>
          <a:xfrm>
            <a:off x="1813300" y="5258776"/>
            <a:ext cx="1762988" cy="1215849"/>
            <a:chOff x="5207624" y="1693863"/>
            <a:chExt cx="2353471" cy="1623076"/>
          </a:xfrm>
        </p:grpSpPr>
        <p:pic>
          <p:nvPicPr>
            <p:cNvPr id="15" name="Picture 14"/>
            <p:cNvPicPr>
              <a:picLocks noChangeAspect="1" noChangeArrowheads="1"/>
            </p:cNvPicPr>
            <p:nvPr/>
          </p:nvPicPr>
          <p:blipFill rotWithShape="1">
            <a:blip r:embed="rId3" cstate="print">
              <a:alphaModFix/>
              <a:extLst>
                <a:ext uri="{28A0092B-C50C-407E-A947-70E740481C1C}">
                  <a14:useLocalDpi xmlns:a14="http://schemas.microsoft.com/office/drawing/2010/main"/>
                </a:ext>
              </a:extLst>
            </a:blip>
            <a:srcRect l="1311" t="276" r="1204" b="2140"/>
            <a:stretch/>
          </p:blipFill>
          <p:spPr bwMode="auto">
            <a:xfrm>
              <a:off x="5207624" y="1693863"/>
              <a:ext cx="2353471" cy="1338355"/>
            </a:xfrm>
            <a:prstGeom prst="rect">
              <a:avLst/>
            </a:prstGeom>
            <a:noFill/>
            <a:ln w="12700" cmpd="sng">
              <a:noFill/>
            </a:ln>
            <a:effectLst>
              <a:outerShdw blurRad="127000" dist="63500" dir="2700000" algn="tl" rotWithShape="0">
                <a:srgbClr val="000000">
                  <a:alpha val="15000"/>
                </a:srgbClr>
              </a:outerShdw>
            </a:effectLst>
            <a:extLst>
              <a:ext uri="{909E8E84-426E-40DD-AFC4-6F175D3DCCD1}">
                <a14:hiddenFill xmlns:a14="http://schemas.microsoft.com/office/drawing/2010/main">
                  <a:solidFill>
                    <a:schemeClr val="accent1"/>
                  </a:solidFill>
                </a14:hiddenFill>
              </a:ext>
            </a:extLst>
          </p:spPr>
        </p:pic>
        <p:sp>
          <p:nvSpPr>
            <p:cNvPr id="16" name="Rectangle 15"/>
            <p:cNvSpPr/>
            <p:nvPr/>
          </p:nvSpPr>
          <p:spPr>
            <a:xfrm>
              <a:off x="6123428" y="3058097"/>
              <a:ext cx="1418495" cy="258842"/>
            </a:xfrm>
            <a:prstGeom prst="rect">
              <a:avLst/>
            </a:prstGeom>
            <a:noFill/>
            <a:ln w="19050" cmpd="sng">
              <a:noFill/>
            </a:ln>
            <a:effectLst/>
          </p:spPr>
          <p:txBody>
            <a:bodyPr wrap="square" lIns="0" tIns="54864" rIns="0" bIns="0" anchor="t">
              <a:spAutoFit/>
            </a:bodyPr>
            <a:lstStyle/>
            <a:p>
              <a:pPr algn="r"/>
              <a:endParaRPr lang="en-US" sz="900" b="1" kern="0" dirty="0">
                <a:solidFill>
                  <a:schemeClr val="tx2"/>
                </a:solidFill>
                <a:ea typeface="ＭＳ Ｐゴシック"/>
                <a:cs typeface="ＭＳ Ｐゴシック"/>
                <a:sym typeface="Arial" pitchFamily="34" charset="0"/>
              </a:endParaRPr>
            </a:p>
          </p:txBody>
        </p:sp>
      </p:grpSp>
      <p:pic>
        <p:nvPicPr>
          <p:cNvPr id="3074" name="Picture 2" descr="https://www.arcgis.com/features/img/features-ready-to-use-conten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0606" y="2205854"/>
            <a:ext cx="2819882" cy="14906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3620_1_GovAM.jpg"/>
          <p:cNvPicPr>
            <a:picLocks noChangeAspect="1"/>
          </p:cNvPicPr>
          <p:nvPr/>
        </p:nvPicPr>
        <p:blipFill rotWithShape="1">
          <a:blip r:embed="rId5" cstate="print">
            <a:alphaModFix/>
            <a:extLst>
              <a:ext uri="{28A0092B-C50C-407E-A947-70E740481C1C}">
                <a14:useLocalDpi xmlns:a14="http://schemas.microsoft.com/office/drawing/2010/main" val="0"/>
              </a:ext>
            </a:extLst>
          </a:blip>
          <a:srcRect l="10300" r="11690" b="30556"/>
          <a:stretch/>
        </p:blipFill>
        <p:spPr>
          <a:xfrm>
            <a:off x="2499330" y="5593373"/>
            <a:ext cx="1743982" cy="970314"/>
          </a:xfrm>
          <a:prstGeom prst="rect">
            <a:avLst/>
          </a:prstGeom>
          <a:noFill/>
          <a:ln w="12700" cmpd="sng">
            <a:noFill/>
          </a:ln>
          <a:effectLst>
            <a:outerShdw blurRad="127000" dist="63500" dir="2700000" algn="tl" rotWithShape="0">
              <a:srgbClr val="000000">
                <a:alpha val="15000"/>
              </a:srgbClr>
            </a:outerShdw>
          </a:effectLst>
        </p:spPr>
      </p:pic>
      <p:pic>
        <p:nvPicPr>
          <p:cNvPr id="13" name="Picture 12" descr="USDAEnterpriseSpatialRepository.tif"/>
          <p:cNvPicPr>
            <a:picLocks noChangeAspect="1"/>
          </p:cNvPicPr>
          <p:nvPr/>
        </p:nvPicPr>
        <p:blipFill rotWithShape="1">
          <a:blip r:embed="rId6" cstate="print">
            <a:alphaModFix/>
            <a:extLst>
              <a:ext uri="{28A0092B-C50C-407E-A947-70E740481C1C}">
                <a14:useLocalDpi xmlns:a14="http://schemas.microsoft.com/office/drawing/2010/main" val="0"/>
              </a:ext>
            </a:extLst>
          </a:blip>
          <a:srcRect b="1482"/>
          <a:stretch/>
        </p:blipFill>
        <p:spPr>
          <a:xfrm>
            <a:off x="3395416" y="5784018"/>
            <a:ext cx="1217171" cy="954644"/>
          </a:xfrm>
          <a:prstGeom prst="rect">
            <a:avLst/>
          </a:prstGeom>
          <a:noFill/>
          <a:ln w="12700" cmpd="sng">
            <a:noFill/>
          </a:ln>
          <a:effectLst>
            <a:outerShdw blurRad="127000" dist="63500" dir="2700000" algn="tl" rotWithShape="0">
              <a:srgbClr val="000000">
                <a:alpha val="15000"/>
              </a:srgbClr>
            </a:outerShdw>
          </a:effectLst>
        </p:spPr>
      </p:pic>
      <p:sp>
        <p:nvSpPr>
          <p:cNvPr id="5" name="TextBox 4"/>
          <p:cNvSpPr txBox="1"/>
          <p:nvPr/>
        </p:nvSpPr>
        <p:spPr>
          <a:xfrm>
            <a:off x="5986031" y="5781440"/>
            <a:ext cx="2298321" cy="523220"/>
          </a:xfrm>
          <a:prstGeom prst="rect">
            <a:avLst/>
          </a:prstGeom>
          <a:noFill/>
        </p:spPr>
        <p:txBody>
          <a:bodyPr wrap="none" rtlCol="0">
            <a:spAutoFit/>
          </a:bodyPr>
          <a:lstStyle/>
          <a:p>
            <a:r>
              <a:rPr lang="en-US" sz="1400" dirty="0" smtClean="0">
                <a:solidFill>
                  <a:schemeClr val="tx2"/>
                </a:solidFill>
              </a:rPr>
              <a:t>&gt; 100 Tb of data</a:t>
            </a:r>
          </a:p>
          <a:p>
            <a:r>
              <a:rPr lang="en-US" sz="1400" dirty="0" smtClean="0">
                <a:solidFill>
                  <a:schemeClr val="tx2"/>
                </a:solidFill>
              </a:rPr>
              <a:t>&gt; 150 millions maps per day</a:t>
            </a:r>
            <a:endParaRPr lang="en-US" sz="1400" dirty="0">
              <a:solidFill>
                <a:schemeClr val="tx2"/>
              </a:solidFill>
            </a:endParaRPr>
          </a:p>
        </p:txBody>
      </p:sp>
    </p:spTree>
    <p:extLst>
      <p:ext uri="{BB962C8B-B14F-4D97-AF65-F5344CB8AC3E}">
        <p14:creationId xmlns:p14="http://schemas.microsoft.com/office/powerpoint/2010/main" val="68060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VisionCloud[2].png"/>
          <p:cNvPicPr>
            <a:picLocks noChangeAspect="1"/>
          </p:cNvPicPr>
          <p:nvPr/>
        </p:nvPicPr>
        <p:blipFill rotWithShape="1">
          <a:blip r:embed="rId2">
            <a:alphaModFix amt="54000"/>
            <a:extLst>
              <a:ext uri="{28A0092B-C50C-407E-A947-70E740481C1C}">
                <a14:useLocalDpi xmlns:a14="http://schemas.microsoft.com/office/drawing/2010/main" val="0"/>
              </a:ext>
            </a:extLst>
          </a:blip>
          <a:srcRect r="60000"/>
          <a:stretch/>
        </p:blipFill>
        <p:spPr>
          <a:xfrm>
            <a:off x="0" y="0"/>
            <a:ext cx="9144000" cy="6858000"/>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6" y="1835231"/>
            <a:ext cx="1368446" cy="366081"/>
          </a:xfrm>
          <a:prstGeom prst="rect">
            <a:avLst/>
          </a:prstGeom>
          <a:noFill/>
          <a:ln>
            <a:noFill/>
          </a:ln>
          <a:effectLst/>
          <a:extLst/>
        </p:spPr>
      </p:pic>
      <p:pic>
        <p:nvPicPr>
          <p:cNvPr id="10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754565"/>
            <a:ext cx="1237703" cy="435811"/>
          </a:xfrm>
          <a:prstGeom prst="rect">
            <a:avLst/>
          </a:prstGeom>
          <a:noFill/>
          <a:ln>
            <a:noFill/>
          </a:ln>
          <a:effectLst/>
          <a:extLst/>
        </p:spPr>
      </p:pic>
      <p:pic>
        <p:nvPicPr>
          <p:cNvPr id="10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7972" y="2171699"/>
            <a:ext cx="2736549" cy="1917327"/>
          </a:xfrm>
          <a:prstGeom prst="rect">
            <a:avLst/>
          </a:prstGeom>
          <a:noFill/>
          <a:ln>
            <a:noFill/>
          </a:ln>
          <a:effectLst>
            <a:outerShdw blurRad="50800" dist="38100" dir="2700000" sx="102000" sy="102000" algn="tl" rotWithShape="0">
              <a:schemeClr val="tx1">
                <a:lumMod val="75000"/>
                <a:lumOff val="25000"/>
                <a:alpha val="30000"/>
              </a:schemeClr>
            </a:outerShdw>
          </a:effectLst>
          <a:extLst/>
        </p:spPr>
      </p:pic>
      <p:pic>
        <p:nvPicPr>
          <p:cNvPr id="1039"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724" y="1799649"/>
            <a:ext cx="1037230" cy="444527"/>
          </a:xfrm>
          <a:prstGeom prst="rect">
            <a:avLst/>
          </a:prstGeom>
          <a:noFill/>
          <a:ln>
            <a:noFill/>
          </a:ln>
          <a:effectLst/>
          <a:extLst/>
        </p:spPr>
      </p:pic>
      <p:pic>
        <p:nvPicPr>
          <p:cNvPr id="1046"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923" y="2171699"/>
            <a:ext cx="2736549" cy="1917327"/>
          </a:xfrm>
          <a:prstGeom prst="rect">
            <a:avLst/>
          </a:prstGeom>
          <a:noFill/>
          <a:ln>
            <a:noFill/>
          </a:ln>
          <a:effectLst>
            <a:outerShdw blurRad="50800" dist="38100" dir="2700000" sx="102000" sy="102000" algn="tl" rotWithShape="0">
              <a:schemeClr val="tx1">
                <a:lumMod val="75000"/>
                <a:lumOff val="25000"/>
                <a:alpha val="30000"/>
              </a:schemeClr>
            </a:outerShdw>
          </a:effectLst>
          <a:extLst/>
        </p:spPr>
      </p:pic>
      <p:pic>
        <p:nvPicPr>
          <p:cNvPr id="104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4392558"/>
            <a:ext cx="836757" cy="400946"/>
          </a:xfrm>
          <a:prstGeom prst="rect">
            <a:avLst/>
          </a:prstGeom>
          <a:noFill/>
          <a:ln>
            <a:noFill/>
          </a:ln>
          <a:effectLst/>
          <a:extLst/>
        </p:spPr>
      </p:pic>
      <p:pic>
        <p:nvPicPr>
          <p:cNvPr id="1047" name="Picture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2858" y="4813299"/>
            <a:ext cx="2736549" cy="1917327"/>
          </a:xfrm>
          <a:prstGeom prst="rect">
            <a:avLst/>
          </a:prstGeom>
          <a:noFill/>
          <a:ln>
            <a:noFill/>
          </a:ln>
          <a:effectLst>
            <a:outerShdw blurRad="50800" dist="38100" dir="2700000" sx="102000" sy="102000" algn="tl" rotWithShape="0">
              <a:schemeClr val="tx1">
                <a:lumMod val="75000"/>
                <a:lumOff val="25000"/>
                <a:alpha val="30000"/>
              </a:schemeClr>
            </a:outerShdw>
          </a:effectLst>
          <a:extLst/>
        </p:spPr>
      </p:pic>
      <p:pic>
        <p:nvPicPr>
          <p:cNvPr id="1041" name="Picture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4811" y="4393367"/>
            <a:ext cx="679865" cy="409662"/>
          </a:xfrm>
          <a:prstGeom prst="rect">
            <a:avLst/>
          </a:prstGeom>
          <a:noFill/>
          <a:ln>
            <a:noFill/>
          </a:ln>
          <a:effectLst/>
          <a:extLst/>
        </p:spPr>
      </p:pic>
      <p:pic>
        <p:nvPicPr>
          <p:cNvPr id="1048" name="Picture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58161" y="4813299"/>
            <a:ext cx="2740907" cy="1917327"/>
          </a:xfrm>
          <a:prstGeom prst="rect">
            <a:avLst/>
          </a:prstGeom>
          <a:noFill/>
          <a:ln>
            <a:noFill/>
          </a:ln>
          <a:effectLst>
            <a:outerShdw blurRad="50800" dist="38100" dir="2700000" sx="102000" sy="102000" algn="tl" rotWithShape="0">
              <a:prstClr val="black">
                <a:alpha val="30000"/>
              </a:prstClr>
            </a:outerShdw>
          </a:effectLst>
          <a:extLst/>
        </p:spPr>
      </p:pic>
      <p:pic>
        <p:nvPicPr>
          <p:cNvPr id="4107"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62200" y="1837594"/>
            <a:ext cx="217905" cy="252770"/>
          </a:xfrm>
          <a:prstGeom prst="rect">
            <a:avLst/>
          </a:prstGeom>
          <a:noFill/>
          <a:ln>
            <a:noFill/>
          </a:ln>
          <a:effectLst/>
          <a:extLst/>
        </p:spPr>
      </p:pic>
      <p:sp>
        <p:nvSpPr>
          <p:cNvPr id="14" name="Title 1"/>
          <p:cNvSpPr>
            <a:spLocks noGrp="1"/>
          </p:cNvSpPr>
          <p:nvPr>
            <p:ph type="title"/>
          </p:nvPr>
        </p:nvSpPr>
        <p:spPr>
          <a:xfrm>
            <a:off x="685800" y="685800"/>
            <a:ext cx="7772400" cy="365760"/>
          </a:xfrm>
        </p:spPr>
        <p:txBody>
          <a:bodyPr>
            <a:noAutofit/>
          </a:bodyPr>
          <a:lstStyle/>
          <a:p>
            <a:pPr algn="l"/>
            <a:r>
              <a:rPr lang="en-US" dirty="0" smtClean="0"/>
              <a:t>Ready-to-Use Maps</a:t>
            </a:r>
            <a:endParaRPr lang="en-US" i="1" dirty="0"/>
          </a:p>
        </p:txBody>
      </p:sp>
      <p:sp>
        <p:nvSpPr>
          <p:cNvPr id="2" name="TextBox 1"/>
          <p:cNvSpPr txBox="1"/>
          <p:nvPr/>
        </p:nvSpPr>
        <p:spPr>
          <a:xfrm>
            <a:off x="685800" y="1288637"/>
            <a:ext cx="4591193" cy="338554"/>
          </a:xfrm>
          <a:prstGeom prst="rect">
            <a:avLst/>
          </a:prstGeom>
          <a:noFill/>
        </p:spPr>
        <p:txBody>
          <a:bodyPr wrap="none" rtlCol="0">
            <a:spAutoFit/>
          </a:bodyPr>
          <a:lstStyle/>
          <a:p>
            <a:r>
              <a:rPr lang="en-US" sz="1600" dirty="0">
                <a:hlinkClick r:id="rId13"/>
              </a:rPr>
              <a:t>http://</a:t>
            </a:r>
            <a:r>
              <a:rPr lang="en-US" sz="1600" dirty="0" smtClean="0">
                <a:hlinkClick r:id="rId13"/>
              </a:rPr>
              <a:t>www.arcgis.com/features/maps/index.html</a:t>
            </a:r>
            <a:r>
              <a:rPr lang="en-US" sz="1600" dirty="0" smtClean="0"/>
              <a:t> </a:t>
            </a:r>
          </a:p>
        </p:txBody>
      </p:sp>
    </p:spTree>
    <p:extLst>
      <p:ext uri="{BB962C8B-B14F-4D97-AF65-F5344CB8AC3E}">
        <p14:creationId xmlns:p14="http://schemas.microsoft.com/office/powerpoint/2010/main" val="286678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VisionCloud[2].png"/>
          <p:cNvPicPr>
            <a:picLocks noChangeAspect="1"/>
          </p:cNvPicPr>
          <p:nvPr/>
        </p:nvPicPr>
        <p:blipFill rotWithShape="1">
          <a:blip r:embed="rId3">
            <a:alphaModFix amt="54000"/>
            <a:extLst>
              <a:ext uri="{28A0092B-C50C-407E-A947-70E740481C1C}">
                <a14:useLocalDpi xmlns:a14="http://schemas.microsoft.com/office/drawing/2010/main" val="0"/>
              </a:ext>
            </a:extLst>
          </a:blip>
          <a:srcRect r="60000"/>
          <a:stretch/>
        </p:blipFill>
        <p:spPr>
          <a:xfrm>
            <a:off x="0" y="0"/>
            <a:ext cx="9144000" cy="6858000"/>
          </a:xfrm>
          <a:prstGeom prst="rect">
            <a:avLst/>
          </a:prstGeom>
        </p:spPr>
      </p:pic>
      <p:sp>
        <p:nvSpPr>
          <p:cNvPr id="2" name="Title 1"/>
          <p:cNvSpPr>
            <a:spLocks noGrp="1"/>
          </p:cNvSpPr>
          <p:nvPr>
            <p:ph type="title"/>
          </p:nvPr>
        </p:nvSpPr>
        <p:spPr>
          <a:xfrm>
            <a:off x="685800" y="685800"/>
            <a:ext cx="7772400" cy="369332"/>
          </a:xfrm>
        </p:spPr>
        <p:txBody>
          <a:bodyPr anchor="b" anchorCtr="0"/>
          <a:lstStyle/>
          <a:p>
            <a:r>
              <a:rPr lang="en-US" dirty="0" smtClean="0"/>
              <a:t>Ready-To-Use Analysis Services</a:t>
            </a:r>
            <a:endParaRPr lang="en-US" dirty="0"/>
          </a:p>
        </p:txBody>
      </p:sp>
      <p:sp>
        <p:nvSpPr>
          <p:cNvPr id="4" name="Content Placeholder 3"/>
          <p:cNvSpPr>
            <a:spLocks noGrp="1"/>
          </p:cNvSpPr>
          <p:nvPr>
            <p:ph sz="half" idx="2"/>
          </p:nvPr>
        </p:nvSpPr>
        <p:spPr>
          <a:xfrm>
            <a:off x="685800" y="1828800"/>
            <a:ext cx="5161925" cy="3429000"/>
          </a:xfrm>
        </p:spPr>
        <p:txBody>
          <a:bodyPr/>
          <a:lstStyle/>
          <a:p>
            <a:pPr>
              <a:buClr>
                <a:srgbClr val="00B0F0"/>
              </a:buClr>
              <a:buFont typeface="Arial" panose="020B0604020202020204" pitchFamily="34" charset="0"/>
              <a:buChar char="•"/>
            </a:pPr>
            <a:r>
              <a:rPr lang="en-US" b="0" dirty="0" smtClean="0"/>
              <a:t>Esri hosted analysis on Esri hosted data</a:t>
            </a:r>
          </a:p>
          <a:p>
            <a:pPr lvl="1">
              <a:buClr>
                <a:srgbClr val="00B0F0"/>
              </a:buClr>
              <a:buFont typeface="Courier New" panose="02070309020205020404" pitchFamily="49" charset="0"/>
              <a:buChar char="o"/>
            </a:pPr>
            <a:r>
              <a:rPr lang="en-US" b="0" dirty="0"/>
              <a:t>S</a:t>
            </a:r>
            <a:r>
              <a:rPr lang="en-US" b="0" dirty="0" smtClean="0"/>
              <a:t>implify job of </a:t>
            </a:r>
            <a:r>
              <a:rPr lang="en-US" b="0" dirty="0"/>
              <a:t>GIS </a:t>
            </a:r>
            <a:r>
              <a:rPr lang="en-US" b="0" dirty="0" smtClean="0"/>
              <a:t>Professionals</a:t>
            </a:r>
          </a:p>
          <a:p>
            <a:pPr lvl="1">
              <a:buClr>
                <a:srgbClr val="00B0F0"/>
              </a:buClr>
              <a:buFont typeface="Courier New" panose="02070309020205020404" pitchFamily="49" charset="0"/>
              <a:buChar char="o"/>
            </a:pPr>
            <a:r>
              <a:rPr lang="en-US" b="0" dirty="0"/>
              <a:t>C</a:t>
            </a:r>
            <a:r>
              <a:rPr lang="en-US" b="0" dirty="0" smtClean="0"/>
              <a:t>an be used in models and </a:t>
            </a:r>
            <a:r>
              <a:rPr lang="en-US" b="0" dirty="0"/>
              <a:t> </a:t>
            </a:r>
            <a:r>
              <a:rPr lang="en-US" b="0" dirty="0" smtClean="0"/>
              <a:t>scripts </a:t>
            </a:r>
            <a:br>
              <a:rPr lang="en-US" b="0" dirty="0" smtClean="0"/>
            </a:br>
            <a:r>
              <a:rPr lang="en-US" b="0" dirty="0" smtClean="0"/>
              <a:t>	just like any other tool</a:t>
            </a:r>
          </a:p>
          <a:p>
            <a:pPr lvl="1">
              <a:buClr>
                <a:srgbClr val="00B0F0"/>
              </a:buClr>
              <a:buFont typeface="Courier New" panose="02070309020205020404" pitchFamily="49" charset="0"/>
              <a:buChar char="o"/>
            </a:pPr>
            <a:r>
              <a:rPr lang="en-US" b="0" dirty="0" smtClean="0"/>
              <a:t>Extend spatial </a:t>
            </a:r>
            <a:r>
              <a:rPr lang="en-US" b="0" dirty="0"/>
              <a:t>analysis to a </a:t>
            </a:r>
            <a:r>
              <a:rPr lang="en-US" b="0" dirty="0" smtClean="0"/>
              <a:t/>
            </a:r>
            <a:br>
              <a:rPr lang="en-US" b="0" dirty="0" smtClean="0"/>
            </a:br>
            <a:r>
              <a:rPr lang="en-US" b="0" dirty="0" smtClean="0"/>
              <a:t>much </a:t>
            </a:r>
            <a:r>
              <a:rPr lang="en-US" b="0" dirty="0"/>
              <a:t>broader </a:t>
            </a:r>
            <a:r>
              <a:rPr lang="en-US" b="0" dirty="0" smtClean="0"/>
              <a:t>audience</a:t>
            </a:r>
          </a:p>
          <a:p>
            <a:pPr lvl="1">
              <a:buClr>
                <a:srgbClr val="00B0F0"/>
              </a:buClr>
              <a:buFont typeface="Courier New" panose="02070309020205020404" pitchFamily="49" charset="0"/>
              <a:buChar char="o"/>
            </a:pPr>
            <a:r>
              <a:rPr lang="en-US" b="0" dirty="0" smtClean="0"/>
              <a:t>Available in Desktop or as REST service</a:t>
            </a:r>
            <a:endParaRPr lang="en-US" b="0" dirty="0"/>
          </a:p>
          <a:p>
            <a:pPr lvl="2"/>
            <a:endParaRPr lang="en-US" dirty="0"/>
          </a:p>
        </p:txBody>
      </p:sp>
      <p:sp>
        <p:nvSpPr>
          <p:cNvPr id="3" name="Text Placeholder 2"/>
          <p:cNvSpPr>
            <a:spLocks noGrp="1"/>
          </p:cNvSpPr>
          <p:nvPr>
            <p:ph type="body" sz="quarter" idx="14"/>
          </p:nvPr>
        </p:nvSpPr>
        <p:spPr>
          <a:xfrm>
            <a:off x="1352363" y="6242144"/>
            <a:ext cx="4961351" cy="307777"/>
          </a:xfrm>
        </p:spPr>
        <p:txBody>
          <a:bodyPr/>
          <a:lstStyle/>
          <a:p>
            <a:r>
              <a:rPr lang="en-US" i="0" dirty="0" smtClean="0"/>
              <a:t>Best practices published to the Resource Center</a:t>
            </a:r>
            <a:endParaRPr lang="en-US" i="0" dirty="0"/>
          </a:p>
        </p:txBody>
      </p:sp>
      <p:pic>
        <p:nvPicPr>
          <p:cNvPr id="4098"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1095" y1="17544" x2="31095" y2="17544"/>
                        <a14:foregroundMark x1="24028" y1="12865" x2="24028" y2="12865"/>
                        <a14:foregroundMark x1="19081" y1="7602" x2="19081" y2="7602"/>
                        <a14:backgroundMark x1="12014" y1="24561" x2="12014" y2="24561"/>
                        <a14:backgroundMark x1="79505" y1="61404" x2="79505" y2="61404"/>
                        <a14:backgroundMark x1="89399" y1="20468" x2="89399" y2="20468"/>
                      </a14:backgroundRemoval>
                    </a14:imgEffect>
                  </a14:imgLayer>
                </a14:imgProps>
              </a:ext>
              <a:ext uri="{28A0092B-C50C-407E-A947-70E740481C1C}">
                <a14:useLocalDpi xmlns:a14="http://schemas.microsoft.com/office/drawing/2010/main" val="0"/>
              </a:ext>
            </a:extLst>
          </a:blip>
          <a:srcRect/>
          <a:stretch>
            <a:fillRect/>
          </a:stretch>
        </p:blipFill>
        <p:spPr bwMode="auto">
          <a:xfrm>
            <a:off x="5674289" y="1951518"/>
            <a:ext cx="3264271" cy="3944808"/>
          </a:xfrm>
          <a:prstGeom prst="rect">
            <a:avLst/>
          </a:prstGeom>
          <a:noFill/>
          <a:ln>
            <a:noFill/>
          </a:ln>
          <a:effectLst>
            <a:outerShdw dist="35921" dir="2700000" algn="ctr" rotWithShape="0">
              <a:schemeClr val="bg2"/>
            </a:outerShdw>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6075123" y="3442114"/>
            <a:ext cx="2354893" cy="839244"/>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680472"/>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8"/>
          </p:nvPr>
        </p:nvSpPr>
        <p:spPr>
          <a:xfrm>
            <a:off x="685800" y="1828799"/>
            <a:ext cx="7315200" cy="4441371"/>
          </a:xfrm>
        </p:spPr>
        <p:txBody>
          <a:bodyPr/>
          <a:lstStyle/>
          <a:p>
            <a:pPr>
              <a:buClr>
                <a:srgbClr val="00B0F0"/>
              </a:buClr>
              <a:buFont typeface="Arial" panose="020B0604020202020204" pitchFamily="34" charset="0"/>
              <a:buChar char="•"/>
            </a:pPr>
            <a:r>
              <a:rPr lang="en-US" b="0" dirty="0" smtClean="0">
                <a:effectLst>
                  <a:outerShdw blurRad="38100" dist="38100" dir="2700000" algn="tl">
                    <a:srgbClr val="000000">
                      <a:alpha val="43137"/>
                    </a:srgbClr>
                  </a:outerShdw>
                </a:effectLst>
              </a:rPr>
              <a:t>GLDAS Noah Land Surface Model Outputs</a:t>
            </a:r>
          </a:p>
          <a:p>
            <a:pPr>
              <a:buClr>
                <a:srgbClr val="00B0F0"/>
              </a:buClr>
              <a:buFont typeface="Arial" panose="020B0604020202020204" pitchFamily="34" charset="0"/>
              <a:buChar char="•"/>
            </a:pPr>
            <a:endParaRPr lang="en-US" sz="1600" b="0" dirty="0" smtClean="0">
              <a:effectLst>
                <a:outerShdw blurRad="38100" dist="38100" dir="2700000" algn="tl">
                  <a:srgbClr val="000000">
                    <a:alpha val="43137"/>
                  </a:srgbClr>
                </a:outerShdw>
              </a:effectLst>
            </a:endParaRPr>
          </a:p>
          <a:p>
            <a:pPr lvl="1">
              <a:buClr>
                <a:srgbClr val="00B0F0"/>
              </a:buClr>
              <a:buFont typeface="Courier New" panose="02070309020205020404" pitchFamily="49" charset="0"/>
              <a:buChar char="o"/>
            </a:pPr>
            <a:r>
              <a:rPr lang="en-US" b="0" dirty="0" smtClean="0">
                <a:effectLst>
                  <a:outerShdw blurRad="38100" dist="38100" dir="2700000" algn="tl">
                    <a:srgbClr val="000000">
                      <a:alpha val="43137"/>
                    </a:srgbClr>
                  </a:outerShdw>
                </a:effectLst>
              </a:rPr>
              <a:t>Evapotranspiration</a:t>
            </a:r>
          </a:p>
          <a:p>
            <a:pPr lvl="1">
              <a:buClr>
                <a:srgbClr val="00B0F0"/>
              </a:buClr>
              <a:buFont typeface="Courier New" panose="02070309020205020404" pitchFamily="49" charset="0"/>
              <a:buChar char="o"/>
            </a:pPr>
            <a:r>
              <a:rPr lang="en-US" b="0" dirty="0" smtClean="0">
                <a:effectLst>
                  <a:outerShdw blurRad="38100" dist="38100" dir="2700000" algn="tl">
                    <a:srgbClr val="000000">
                      <a:alpha val="43137"/>
                    </a:srgbClr>
                  </a:outerShdw>
                </a:effectLst>
              </a:rPr>
              <a:t>Soil Moisture</a:t>
            </a:r>
          </a:p>
          <a:p>
            <a:pPr lvl="1">
              <a:buClr>
                <a:srgbClr val="00B0F0"/>
              </a:buClr>
              <a:buFont typeface="Courier New" panose="02070309020205020404" pitchFamily="49" charset="0"/>
              <a:buChar char="o"/>
            </a:pPr>
            <a:r>
              <a:rPr lang="en-US" b="0" dirty="0" smtClean="0">
                <a:effectLst>
                  <a:outerShdw blurRad="38100" dist="38100" dir="2700000" algn="tl">
                    <a:srgbClr val="000000">
                      <a:alpha val="43137"/>
                    </a:srgbClr>
                  </a:outerShdw>
                </a:effectLst>
              </a:rPr>
              <a:t>Snow Pack</a:t>
            </a:r>
          </a:p>
          <a:p>
            <a:pPr lvl="1">
              <a:buClr>
                <a:srgbClr val="00B0F0"/>
              </a:buClr>
              <a:buFont typeface="Courier New" panose="02070309020205020404" pitchFamily="49" charset="0"/>
              <a:buChar char="o"/>
            </a:pPr>
            <a:r>
              <a:rPr lang="en-US" b="0" dirty="0" smtClean="0">
                <a:effectLst>
                  <a:outerShdw blurRad="38100" dist="38100" dir="2700000" algn="tl">
                    <a:srgbClr val="000000">
                      <a:alpha val="43137"/>
                    </a:srgbClr>
                  </a:outerShdw>
                </a:effectLst>
              </a:rPr>
              <a:t>Other</a:t>
            </a:r>
          </a:p>
          <a:p>
            <a:endParaRPr lang="en-US" dirty="0" smtClean="0"/>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Ready-to-Use Scientific Data Maps</a:t>
            </a:r>
            <a:endParaRPr lang="en-US" dirty="0"/>
          </a:p>
        </p:txBody>
      </p:sp>
      <p:pic>
        <p:nvPicPr>
          <p:cNvPr id="4" name="Picture 3"/>
          <p:cNvPicPr>
            <a:picLocks noChangeAspect="1"/>
          </p:cNvPicPr>
          <p:nvPr/>
        </p:nvPicPr>
        <p:blipFill>
          <a:blip r:embed="rId3"/>
          <a:stretch>
            <a:fillRect/>
          </a:stretch>
        </p:blipFill>
        <p:spPr>
          <a:xfrm>
            <a:off x="4174428" y="3232298"/>
            <a:ext cx="4573479" cy="3156166"/>
          </a:xfrm>
          <a:prstGeom prst="rect">
            <a:avLst/>
          </a:prstGeom>
        </p:spPr>
      </p:pic>
    </p:spTree>
    <p:extLst>
      <p:ext uri="{BB962C8B-B14F-4D97-AF65-F5344CB8AC3E}">
        <p14:creationId xmlns:p14="http://schemas.microsoft.com/office/powerpoint/2010/main" val="2531455397"/>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a:t>
            </a:r>
            <a:endParaRPr lang="en-US" dirty="0"/>
          </a:p>
        </p:txBody>
      </p:sp>
      <p:pic>
        <p:nvPicPr>
          <p:cNvPr id="3" name="Picture 2"/>
          <p:cNvPicPr>
            <a:picLocks noChangeAspect="1"/>
          </p:cNvPicPr>
          <p:nvPr/>
        </p:nvPicPr>
        <p:blipFill>
          <a:blip r:embed="rId2"/>
          <a:stretch>
            <a:fillRect/>
          </a:stretch>
        </p:blipFill>
        <p:spPr>
          <a:xfrm>
            <a:off x="1371600" y="1828800"/>
            <a:ext cx="6858000" cy="4490967"/>
          </a:xfrm>
          <a:prstGeom prst="rect">
            <a:avLst/>
          </a:prstGeom>
        </p:spPr>
      </p:pic>
    </p:spTree>
    <p:extLst>
      <p:ext uri="{BB962C8B-B14F-4D97-AF65-F5344CB8AC3E}">
        <p14:creationId xmlns:p14="http://schemas.microsoft.com/office/powerpoint/2010/main" val="3008649872"/>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a:t>
            </a:r>
            <a:endParaRPr lang="en-US" dirty="0"/>
          </a:p>
        </p:txBody>
      </p:sp>
      <p:pic>
        <p:nvPicPr>
          <p:cNvPr id="3" name="Picture 2"/>
          <p:cNvPicPr>
            <a:picLocks noChangeAspect="1"/>
          </p:cNvPicPr>
          <p:nvPr/>
        </p:nvPicPr>
        <p:blipFill>
          <a:blip r:embed="rId2"/>
          <a:stretch>
            <a:fillRect/>
          </a:stretch>
        </p:blipFill>
        <p:spPr>
          <a:xfrm>
            <a:off x="1371600" y="1828800"/>
            <a:ext cx="6858000" cy="4490967"/>
          </a:xfrm>
          <a:prstGeom prst="rect">
            <a:avLst/>
          </a:prstGeom>
        </p:spPr>
      </p:pic>
    </p:spTree>
    <p:extLst>
      <p:ext uri="{BB962C8B-B14F-4D97-AF65-F5344CB8AC3E}">
        <p14:creationId xmlns:p14="http://schemas.microsoft.com/office/powerpoint/2010/main" val="2360326342"/>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Placeholder 6"/>
          <p:cNvSpPr>
            <a:spLocks noGrp="1"/>
          </p:cNvSpPr>
          <p:nvPr>
            <p:ph type="body" sz="quarter" idx="4294967295"/>
          </p:nvPr>
        </p:nvSpPr>
        <p:spPr>
          <a:xfrm>
            <a:off x="914400" y="1828800"/>
            <a:ext cx="7048500" cy="5116423"/>
          </a:xfrm>
        </p:spPr>
        <p:txBody>
          <a:bodyPr/>
          <a:lstStyle/>
          <a:p>
            <a:pPr>
              <a:buClr>
                <a:srgbClr val="00B0F0"/>
              </a:buClr>
              <a:buFont typeface="Arial" panose="020B0604020202020204" pitchFamily="34" charset="0"/>
              <a:buChar char="•"/>
            </a:pPr>
            <a:r>
              <a:rPr lang="en-US" b="0" dirty="0" smtClean="0">
                <a:ea typeface="ＭＳ Ｐゴシック" pitchFamily="34" charset="-128"/>
                <a:cs typeface="Arial" pitchFamily="34" charset="0"/>
              </a:rPr>
              <a:t>netCDF4-python and </a:t>
            </a:r>
            <a:r>
              <a:rPr lang="en-US" b="0" dirty="0" err="1" smtClean="0">
                <a:ea typeface="ＭＳ Ｐゴシック" pitchFamily="34" charset="-128"/>
                <a:cs typeface="Arial" pitchFamily="34" charset="0"/>
              </a:rPr>
              <a:t>SciPy</a:t>
            </a:r>
            <a:r>
              <a:rPr lang="en-US" b="0" dirty="0" smtClean="0">
                <a:ea typeface="ＭＳ Ｐゴシック" pitchFamily="34" charset="-128"/>
                <a:cs typeface="Arial" pitchFamily="34" charset="0"/>
              </a:rPr>
              <a:t> are included in 10.3/Pro</a:t>
            </a:r>
          </a:p>
          <a:p>
            <a:pPr eaLnBrk="1" hangingPunct="1">
              <a:buClr>
                <a:srgbClr val="00B0F0"/>
              </a:buClr>
              <a:buFont typeface="Arial" panose="020B0604020202020204" pitchFamily="34" charset="0"/>
              <a:buChar char="•"/>
            </a:pPr>
            <a:endParaRPr lang="en-US" sz="1400" b="0" i="1" dirty="0" smtClean="0">
              <a:ea typeface="ＭＳ Ｐゴシック" pitchFamily="34" charset="-128"/>
              <a:cs typeface="Arial" pitchFamily="34" charset="0"/>
            </a:endParaRPr>
          </a:p>
          <a:p>
            <a:pPr marL="0" indent="0" eaLnBrk="1" hangingPunct="1">
              <a:buClr>
                <a:srgbClr val="00B0F0"/>
              </a:buClr>
              <a:buNone/>
            </a:pPr>
            <a:r>
              <a:rPr lang="en-US" sz="1600" b="0" i="1" dirty="0" smtClean="0">
                <a:ea typeface="ＭＳ Ｐゴシック" pitchFamily="34" charset="-128"/>
                <a:cs typeface="Arial" pitchFamily="34" charset="0"/>
              </a:rPr>
              <a:t>Supplemental tools</a:t>
            </a:r>
          </a:p>
          <a:p>
            <a:pPr eaLnBrk="1" hangingPunct="1">
              <a:buClr>
                <a:srgbClr val="00B0F0"/>
              </a:buClr>
              <a:buFont typeface="Arial" panose="020B0604020202020204" pitchFamily="34" charset="0"/>
              <a:buChar char="•"/>
            </a:pPr>
            <a:r>
              <a:rPr lang="en-US" sz="1600" b="0" dirty="0" err="1" smtClean="0">
                <a:ea typeface="ＭＳ Ｐゴシック" pitchFamily="34" charset="-128"/>
                <a:cs typeface="Arial" pitchFamily="34" charset="0"/>
              </a:rPr>
              <a:t>OPeNDAP</a:t>
            </a:r>
            <a:r>
              <a:rPr lang="en-US" sz="1600" b="0" dirty="0" smtClean="0">
                <a:ea typeface="ＭＳ Ｐゴシック" pitchFamily="34" charset="-128"/>
                <a:cs typeface="Arial" pitchFamily="34" charset="0"/>
              </a:rPr>
              <a:t> to </a:t>
            </a:r>
            <a:r>
              <a:rPr lang="en-US" sz="1600" b="0" dirty="0" err="1" smtClean="0">
                <a:ea typeface="ＭＳ Ｐゴシック" pitchFamily="34" charset="-128"/>
                <a:cs typeface="Arial" pitchFamily="34" charset="0"/>
              </a:rPr>
              <a:t>NetCDF</a:t>
            </a:r>
            <a:endParaRPr lang="en-US" sz="1600" b="0" dirty="0" smtClean="0">
              <a:ea typeface="ＭＳ Ｐゴシック" pitchFamily="34" charset="-128"/>
              <a:cs typeface="Arial" pitchFamily="34" charset="0"/>
            </a:endParaRP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Make </a:t>
            </a:r>
            <a:r>
              <a:rPr lang="en-US" sz="1600" b="0" dirty="0" err="1" smtClean="0">
                <a:ea typeface="ＭＳ Ｐゴシック" pitchFamily="34" charset="-128"/>
                <a:cs typeface="Arial" pitchFamily="34" charset="0"/>
              </a:rPr>
              <a:t>NetCDF</a:t>
            </a:r>
            <a:r>
              <a:rPr lang="en-US" sz="1600" b="0" dirty="0" smtClean="0">
                <a:ea typeface="ＭＳ Ｐゴシック" pitchFamily="34" charset="-128"/>
                <a:cs typeface="Arial" pitchFamily="34" charset="0"/>
              </a:rPr>
              <a:t> Regular Point Layer</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Make </a:t>
            </a:r>
            <a:r>
              <a:rPr lang="en-US" sz="1600" b="0" dirty="0" err="1" smtClean="0">
                <a:ea typeface="ＭＳ Ｐゴシック" pitchFamily="34" charset="-128"/>
                <a:cs typeface="Arial" pitchFamily="34" charset="0"/>
              </a:rPr>
              <a:t>NetCDF</a:t>
            </a:r>
            <a:r>
              <a:rPr lang="en-US" sz="1600" b="0" dirty="0" smtClean="0">
                <a:ea typeface="ＭＳ Ｐゴシック" pitchFamily="34" charset="-128"/>
                <a:cs typeface="Arial" pitchFamily="34" charset="0"/>
              </a:rPr>
              <a:t> Station Point Layer</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Make </a:t>
            </a:r>
            <a:r>
              <a:rPr lang="en-US" sz="1600" b="0" dirty="0" err="1" smtClean="0">
                <a:ea typeface="ＭＳ Ｐゴシック" pitchFamily="34" charset="-128"/>
                <a:cs typeface="Arial" pitchFamily="34" charset="0"/>
              </a:rPr>
              <a:t>NetCDF</a:t>
            </a:r>
            <a:r>
              <a:rPr lang="en-US" sz="1600" b="0" dirty="0" smtClean="0">
                <a:ea typeface="ＭＳ Ｐゴシック" pitchFamily="34" charset="-128"/>
                <a:cs typeface="Arial" pitchFamily="34" charset="0"/>
              </a:rPr>
              <a:t> Trajectory Point Layer</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Describe Multidimensional Dataset</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Get Variable Statistics</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Get Variable Statistics Over Dimension</a:t>
            </a:r>
          </a:p>
          <a:p>
            <a:pPr eaLnBrk="1" hangingPunct="1">
              <a:buClr>
                <a:srgbClr val="00B0F0"/>
              </a:buClr>
              <a:buFont typeface="Arial" panose="020B0604020202020204" pitchFamily="34" charset="0"/>
              <a:buChar char="•"/>
            </a:pPr>
            <a:r>
              <a:rPr lang="en-US" sz="1600" b="0" dirty="0" smtClean="0">
                <a:ea typeface="ＭＳ Ｐゴシック" pitchFamily="34" charset="-128"/>
                <a:cs typeface="Arial" pitchFamily="34" charset="0"/>
              </a:rPr>
              <a:t>Multidimensional Zonal Statistics</a:t>
            </a:r>
          </a:p>
          <a:p>
            <a:pPr>
              <a:buClr>
                <a:srgbClr val="00B0F0"/>
              </a:buClr>
              <a:buFont typeface="Arial" panose="020B0604020202020204" pitchFamily="34" charset="0"/>
              <a:buChar char="•"/>
            </a:pPr>
            <a:r>
              <a:rPr lang="en-US" sz="1600" b="0" dirty="0">
                <a:ea typeface="ＭＳ Ｐゴシック" pitchFamily="34" charset="-128"/>
                <a:cs typeface="Arial" pitchFamily="34" charset="0"/>
              </a:rPr>
              <a:t>Multidimensional Zonal </a:t>
            </a:r>
            <a:r>
              <a:rPr lang="en-US" sz="1600" b="0" dirty="0" smtClean="0">
                <a:ea typeface="ＭＳ Ｐゴシック" pitchFamily="34" charset="-128"/>
                <a:cs typeface="Arial" pitchFamily="34" charset="0"/>
              </a:rPr>
              <a:t>Statistics As Table</a:t>
            </a:r>
          </a:p>
          <a:p>
            <a:pPr marL="0" indent="0">
              <a:buNone/>
            </a:pPr>
            <a:r>
              <a:rPr lang="en-US" sz="1100" dirty="0">
                <a:solidFill>
                  <a:srgbClr val="FFC000"/>
                </a:solidFill>
                <a:ea typeface="ＭＳ Ｐゴシック" pitchFamily="34" charset="-128"/>
                <a:cs typeface="Arial" pitchFamily="34" charset="0"/>
                <a:hlinkClick r:id="rId2"/>
              </a:rPr>
              <a:t>http://blogs.esri.com/esri/arcgis/2013/05/24/introducing-the-multidimension-supplemental-tools-2</a:t>
            </a:r>
            <a:r>
              <a:rPr lang="en-US" sz="1100" dirty="0" smtClean="0">
                <a:solidFill>
                  <a:srgbClr val="FFC000"/>
                </a:solidFill>
                <a:ea typeface="ＭＳ Ｐゴシック" pitchFamily="34" charset="-128"/>
                <a:cs typeface="Arial" pitchFamily="34" charset="0"/>
                <a:hlinkClick r:id="rId2"/>
              </a:rPr>
              <a:t>/</a:t>
            </a:r>
            <a:endParaRPr lang="en-US" sz="1100" dirty="0" smtClean="0">
              <a:solidFill>
                <a:srgbClr val="FFC000"/>
              </a:solidFill>
              <a:ea typeface="ＭＳ Ｐゴシック" pitchFamily="34" charset="-128"/>
              <a:cs typeface="Arial" pitchFamily="34" charset="0"/>
            </a:endParaRPr>
          </a:p>
          <a:p>
            <a:pPr marL="0" indent="0">
              <a:buNone/>
            </a:pPr>
            <a:endParaRPr lang="en-US" sz="1800" dirty="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sz="2000" dirty="0" smtClean="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sz="2000" dirty="0" smtClean="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sz="2000" b="0" dirty="0" smtClean="0">
              <a:effectLst>
                <a:outerShdw blurRad="38100" dist="38100" dir="2700000" algn="tl">
                  <a:srgbClr val="000000">
                    <a:alpha val="43137"/>
                  </a:srgbClr>
                </a:outerShdw>
              </a:effectLst>
              <a:ea typeface="ＭＳ Ｐゴシック" pitchFamily="34" charset="-128"/>
              <a:cs typeface="Arial" pitchFamily="34" charset="0"/>
            </a:endParaRPr>
          </a:p>
          <a:p>
            <a:pPr eaLnBrk="1" hangingPunct="1">
              <a:buClr>
                <a:srgbClr val="C8C8C8"/>
              </a:buClr>
            </a:pPr>
            <a:endParaRPr lang="en-US" dirty="0" smtClean="0">
              <a:ea typeface="ＭＳ Ｐゴシック" pitchFamily="34" charset="-128"/>
              <a:cs typeface="Arial" pitchFamily="34" charset="0"/>
            </a:endParaRPr>
          </a:p>
          <a:p>
            <a:pPr eaLnBrk="1" hangingPunct="1">
              <a:buClr>
                <a:srgbClr val="C8C8C8"/>
              </a:buClr>
            </a:pPr>
            <a:endParaRPr lang="en-US" dirty="0" smtClean="0">
              <a:ea typeface="ＭＳ Ｐゴシック" pitchFamily="34" charset="-128"/>
              <a:cs typeface="Arial" pitchFamily="34" charset="0"/>
            </a:endParaRPr>
          </a:p>
          <a:p>
            <a:pPr eaLnBrk="1" hangingPunct="1">
              <a:spcBef>
                <a:spcPct val="20000"/>
              </a:spcBef>
              <a:buClr>
                <a:srgbClr val="FFFF66"/>
              </a:buClr>
            </a:pPr>
            <a:endParaRPr lang="en-US" dirty="0" smtClean="0">
              <a:cs typeface="Arial" pitchFamily="34" charset="0"/>
            </a:endParaRPr>
          </a:p>
          <a:p>
            <a:pPr eaLnBrk="1" hangingPunct="1"/>
            <a:endParaRPr lang="en-US" dirty="0" smtClean="0">
              <a:cs typeface="Arial" pitchFamily="34" charset="0"/>
            </a:endParaRPr>
          </a:p>
        </p:txBody>
      </p:sp>
      <p:sp>
        <p:nvSpPr>
          <p:cNvPr id="6" name="Title 1"/>
          <p:cNvSpPr txBox="1">
            <a:spLocks/>
          </p:cNvSpPr>
          <p:nvPr/>
        </p:nvSpPr>
        <p:spPr>
          <a:xfrm>
            <a:off x="685800" y="682625"/>
            <a:ext cx="7772400" cy="484631"/>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smtClean="0">
                <a:cs typeface="Arial" pitchFamily="34" charset="0"/>
              </a:rPr>
              <a:t>Python and </a:t>
            </a:r>
            <a:r>
              <a:rPr lang="en-US" dirty="0" err="1" smtClean="0">
                <a:cs typeface="Arial" pitchFamily="34" charset="0"/>
              </a:rPr>
              <a:t>Geoprocessing</a:t>
            </a:r>
            <a:r>
              <a:rPr lang="en-US" dirty="0" smtClean="0">
                <a:cs typeface="Arial" pitchFamily="34" charset="0"/>
              </a:rPr>
              <a:t> Tools</a:t>
            </a:r>
            <a:endParaRPr lang="en-US" dirty="0"/>
          </a:p>
        </p:txBody>
      </p:sp>
      <p:pic>
        <p:nvPicPr>
          <p:cNvPr id="7" name="Picture 6"/>
          <p:cNvPicPr/>
          <p:nvPr/>
        </p:nvPicPr>
        <p:blipFill>
          <a:blip r:embed="rId3"/>
          <a:stretch>
            <a:fillRect/>
          </a:stretch>
        </p:blipFill>
        <p:spPr>
          <a:xfrm>
            <a:off x="5709923" y="3336498"/>
            <a:ext cx="2847975" cy="2466975"/>
          </a:xfrm>
          <a:prstGeom prst="rect">
            <a:avLst/>
          </a:prstGeom>
        </p:spPr>
      </p:pic>
    </p:spTree>
    <p:extLst>
      <p:ext uri="{BB962C8B-B14F-4D97-AF65-F5344CB8AC3E}">
        <p14:creationId xmlns:p14="http://schemas.microsoft.com/office/powerpoint/2010/main" val="2669565349"/>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685800"/>
            <a:ext cx="8075887" cy="365760"/>
          </a:xfrm>
        </p:spPr>
        <p:txBody>
          <a:bodyPr/>
          <a:lstStyle/>
          <a:p>
            <a:r>
              <a:rPr lang="en-US" dirty="0" smtClean="0"/>
              <a:t>Create Space-Time </a:t>
            </a:r>
            <a:r>
              <a:rPr lang="en-US" dirty="0" smtClean="0"/>
              <a:t>Cube &amp; Emerging </a:t>
            </a:r>
            <a:r>
              <a:rPr lang="en-US" dirty="0"/>
              <a:t>Hot Spot Analysis</a:t>
            </a:r>
          </a:p>
        </p:txBody>
      </p:sp>
      <p:pic>
        <p:nvPicPr>
          <p:cNvPr id="5" name="Picture 4"/>
          <p:cNvPicPr>
            <a:picLocks noChangeAspect="1"/>
          </p:cNvPicPr>
          <p:nvPr/>
        </p:nvPicPr>
        <p:blipFill>
          <a:blip r:embed="rId3"/>
          <a:stretch>
            <a:fillRect/>
          </a:stretch>
        </p:blipFill>
        <p:spPr>
          <a:xfrm>
            <a:off x="966829" y="5414691"/>
            <a:ext cx="2926334" cy="1316850"/>
          </a:xfrm>
          <a:prstGeom prst="rect">
            <a:avLst/>
          </a:prstGeom>
        </p:spPr>
      </p:pic>
      <p:pic>
        <p:nvPicPr>
          <p:cNvPr id="7" name="Picture 6" descr="cid:image004.jpg@01CF5F19.9C253920"/>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589014" y="1334048"/>
            <a:ext cx="1854578" cy="3963911"/>
          </a:xfrm>
          <a:prstGeom prst="rect">
            <a:avLst/>
          </a:prstGeom>
          <a:noFill/>
          <a:ln>
            <a:solidFill>
              <a:schemeClr val="accent1"/>
            </a:solidFill>
          </a:ln>
        </p:spPr>
      </p:pic>
      <p:pic>
        <p:nvPicPr>
          <p:cNvPr id="8" name="Picture 7"/>
          <p:cNvPicPr>
            <a:picLocks noChangeAspect="1"/>
          </p:cNvPicPr>
          <p:nvPr/>
        </p:nvPicPr>
        <p:blipFill>
          <a:blip r:embed="rId6"/>
          <a:stretch>
            <a:fillRect/>
          </a:stretch>
        </p:blipFill>
        <p:spPr>
          <a:xfrm>
            <a:off x="4741567" y="5533573"/>
            <a:ext cx="3031499" cy="1197968"/>
          </a:xfrm>
          <a:prstGeom prst="rect">
            <a:avLst/>
          </a:prstGeom>
        </p:spPr>
      </p:pic>
      <p:pic>
        <p:nvPicPr>
          <p:cNvPr id="9" name="Picture 8" descr="cid:image014.jpg@01CF5F19.9C253920"/>
          <p:cNvPicPr/>
          <p:nvPr/>
        </p:nvPicPr>
        <p:blipFill rotWithShape="1">
          <a:blip r:embed="rId7" r:link="rId8">
            <a:extLst>
              <a:ext uri="{28A0092B-C50C-407E-A947-70E740481C1C}">
                <a14:useLocalDpi xmlns:a14="http://schemas.microsoft.com/office/drawing/2010/main" val="0"/>
              </a:ext>
            </a:extLst>
          </a:blip>
          <a:srcRect b="40420"/>
          <a:stretch/>
        </p:blipFill>
        <p:spPr bwMode="auto">
          <a:xfrm>
            <a:off x="4946623" y="1607327"/>
            <a:ext cx="2357438" cy="32432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34628332"/>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your own tool</a:t>
            </a:r>
            <a:endParaRPr lang="en-US" dirty="0"/>
          </a:p>
        </p:txBody>
      </p:sp>
      <p:pic>
        <p:nvPicPr>
          <p:cNvPr id="4" name="Picture 3"/>
          <p:cNvPicPr>
            <a:picLocks noChangeAspect="1"/>
          </p:cNvPicPr>
          <p:nvPr/>
        </p:nvPicPr>
        <p:blipFill>
          <a:blip r:embed="rId3"/>
          <a:stretch>
            <a:fillRect/>
          </a:stretch>
        </p:blipFill>
        <p:spPr>
          <a:xfrm>
            <a:off x="1337396" y="1493569"/>
            <a:ext cx="3414056" cy="2606266"/>
          </a:xfrm>
          <a:prstGeom prst="rect">
            <a:avLst/>
          </a:prstGeom>
        </p:spPr>
      </p:pic>
      <p:pic>
        <p:nvPicPr>
          <p:cNvPr id="3" name="Picture 2"/>
          <p:cNvPicPr>
            <a:picLocks noChangeAspect="1"/>
          </p:cNvPicPr>
          <p:nvPr/>
        </p:nvPicPr>
        <p:blipFill rotWithShape="1">
          <a:blip r:embed="rId4"/>
          <a:srcRect r="22029"/>
          <a:stretch/>
        </p:blipFill>
        <p:spPr>
          <a:xfrm>
            <a:off x="3852788" y="3307405"/>
            <a:ext cx="4347629" cy="2997064"/>
          </a:xfrm>
          <a:prstGeom prst="rect">
            <a:avLst/>
          </a:prstGeom>
        </p:spPr>
      </p:pic>
    </p:spTree>
    <p:extLst>
      <p:ext uri="{BB962C8B-B14F-4D97-AF65-F5344CB8AC3E}">
        <p14:creationId xmlns:p14="http://schemas.microsoft.com/office/powerpoint/2010/main" val="2265585837"/>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682625"/>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dirty="0" err="1" smtClean="0">
                <a:cs typeface="Arial" pitchFamily="34" charset="0"/>
              </a:rPr>
              <a:t>OPeNDAP</a:t>
            </a:r>
            <a:r>
              <a:rPr lang="en-US" dirty="0" smtClean="0">
                <a:cs typeface="Arial" pitchFamily="34" charset="0"/>
              </a:rPr>
              <a:t> to </a:t>
            </a:r>
            <a:r>
              <a:rPr lang="en-US" dirty="0" err="1" smtClean="0">
                <a:cs typeface="Arial" pitchFamily="34" charset="0"/>
              </a:rPr>
              <a:t>NetCDF</a:t>
            </a:r>
            <a:endParaRPr lang="en-US" dirty="0"/>
          </a:p>
        </p:txBody>
      </p:sp>
      <p:pic>
        <p:nvPicPr>
          <p:cNvPr id="4" name="Picture 3"/>
          <p:cNvPicPr>
            <a:picLocks noChangeAspect="1"/>
          </p:cNvPicPr>
          <p:nvPr/>
        </p:nvPicPr>
        <p:blipFill>
          <a:blip r:embed="rId2"/>
          <a:stretch>
            <a:fillRect/>
          </a:stretch>
        </p:blipFill>
        <p:spPr>
          <a:xfrm>
            <a:off x="3118408" y="1420238"/>
            <a:ext cx="2721609" cy="5217382"/>
          </a:xfrm>
          <a:prstGeom prst="rect">
            <a:avLst/>
          </a:prstGeom>
        </p:spPr>
      </p:pic>
    </p:spTree>
    <p:extLst>
      <p:ext uri="{BB962C8B-B14F-4D97-AF65-F5344CB8AC3E}">
        <p14:creationId xmlns:p14="http://schemas.microsoft.com/office/powerpoint/2010/main" val="1054428387"/>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8"/>
          </p:nvPr>
        </p:nvSpPr>
        <p:spPr>
          <a:xfrm>
            <a:off x="685800" y="1828799"/>
            <a:ext cx="4173166" cy="4441371"/>
          </a:xfrm>
        </p:spPr>
        <p:txBody>
          <a:bodyPr/>
          <a:lstStyle/>
          <a:p>
            <a:pPr>
              <a:buClr>
                <a:srgbClr val="00B0F0"/>
              </a:buClr>
            </a:pPr>
            <a:r>
              <a:rPr lang="en-US" b="0" dirty="0" smtClean="0">
                <a:effectLst>
                  <a:outerShdw blurRad="38100" dist="38100" dir="2700000" algn="tl">
                    <a:srgbClr val="000000">
                      <a:alpha val="43137"/>
                    </a:srgbClr>
                  </a:outerShdw>
                </a:effectLst>
              </a:rPr>
              <a:t>Ingest </a:t>
            </a:r>
            <a:r>
              <a:rPr lang="en-US" b="0" dirty="0" err="1" smtClean="0">
                <a:effectLst>
                  <a:outerShdw blurRad="38100" dist="38100" dir="2700000" algn="tl">
                    <a:srgbClr val="000000">
                      <a:alpha val="43137"/>
                    </a:srgbClr>
                  </a:outerShdw>
                </a:effectLst>
              </a:rPr>
              <a:t>OPeNDAP</a:t>
            </a:r>
            <a:r>
              <a:rPr lang="en-US" b="0" dirty="0" smtClean="0">
                <a:effectLst>
                  <a:outerShdw blurRad="38100" dist="38100" dir="2700000" algn="tl">
                    <a:srgbClr val="000000">
                      <a:alpha val="43137"/>
                    </a:srgbClr>
                  </a:outerShdw>
                </a:effectLst>
              </a:rPr>
              <a:t> Service</a:t>
            </a:r>
          </a:p>
          <a:p>
            <a:pPr>
              <a:buClr>
                <a:srgbClr val="00B0F0"/>
              </a:buClr>
            </a:pPr>
            <a:r>
              <a:rPr lang="en-US" b="0" dirty="0" smtClean="0">
                <a:effectLst>
                  <a:outerShdw blurRad="38100" dist="38100" dir="2700000" algn="tl">
                    <a:srgbClr val="000000">
                      <a:alpha val="43137"/>
                    </a:srgbClr>
                  </a:outerShdw>
                </a:effectLst>
              </a:rPr>
              <a:t>Output dynamic multidimensional raster</a:t>
            </a:r>
          </a:p>
          <a:p>
            <a:pPr>
              <a:buClr>
                <a:srgbClr val="00B0F0"/>
              </a:buClr>
            </a:pPr>
            <a:r>
              <a:rPr lang="en-US" b="0" dirty="0" smtClean="0">
                <a:effectLst>
                  <a:outerShdw blurRad="38100" dist="38100" dir="2700000" algn="tl">
                    <a:srgbClr val="000000">
                      <a:alpha val="43137"/>
                    </a:srgbClr>
                  </a:outerShdw>
                </a:effectLst>
              </a:rPr>
              <a:t>Support Sub-setting</a:t>
            </a:r>
          </a:p>
          <a:p>
            <a:endParaRPr lang="en-US" dirty="0" smtClean="0"/>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Next: Make </a:t>
            </a:r>
            <a:r>
              <a:rPr lang="en-US" dirty="0" err="1" smtClean="0"/>
              <a:t>OPeNDAP</a:t>
            </a:r>
            <a:r>
              <a:rPr lang="en-US" dirty="0" smtClean="0"/>
              <a:t> Layer</a:t>
            </a:r>
            <a:endParaRPr lang="en-US" dirty="0"/>
          </a:p>
        </p:txBody>
      </p:sp>
      <p:pic>
        <p:nvPicPr>
          <p:cNvPr id="4" name="Picture 3"/>
          <p:cNvPicPr>
            <a:picLocks noChangeAspect="1"/>
          </p:cNvPicPr>
          <p:nvPr/>
        </p:nvPicPr>
        <p:blipFill>
          <a:blip r:embed="rId3"/>
          <a:stretch>
            <a:fillRect/>
          </a:stretch>
        </p:blipFill>
        <p:spPr>
          <a:xfrm>
            <a:off x="1331678" y="3809660"/>
            <a:ext cx="1981692" cy="2822538"/>
          </a:xfrm>
          <a:prstGeom prst="rect">
            <a:avLst/>
          </a:prstGeom>
        </p:spPr>
      </p:pic>
      <p:pic>
        <p:nvPicPr>
          <p:cNvPr id="5" name="Picture 4"/>
          <p:cNvPicPr>
            <a:picLocks noChangeAspect="1"/>
          </p:cNvPicPr>
          <p:nvPr/>
        </p:nvPicPr>
        <p:blipFill>
          <a:blip r:embed="rId4"/>
          <a:stretch>
            <a:fillRect/>
          </a:stretch>
        </p:blipFill>
        <p:spPr>
          <a:xfrm>
            <a:off x="3684032" y="3809660"/>
            <a:ext cx="1889917" cy="2800624"/>
          </a:xfrm>
          <a:prstGeom prst="rect">
            <a:avLst/>
          </a:prstGeom>
        </p:spPr>
      </p:pic>
      <p:pic>
        <p:nvPicPr>
          <p:cNvPr id="6" name="Picture 5"/>
          <p:cNvPicPr>
            <a:picLocks noChangeAspect="1"/>
          </p:cNvPicPr>
          <p:nvPr/>
        </p:nvPicPr>
        <p:blipFill>
          <a:blip r:embed="rId5"/>
          <a:stretch>
            <a:fillRect/>
          </a:stretch>
        </p:blipFill>
        <p:spPr>
          <a:xfrm>
            <a:off x="5828890" y="1569840"/>
            <a:ext cx="2629310" cy="5040444"/>
          </a:xfrm>
          <a:prstGeom prst="rect">
            <a:avLst/>
          </a:prstGeom>
        </p:spPr>
      </p:pic>
    </p:spTree>
    <p:extLst>
      <p:ext uri="{BB962C8B-B14F-4D97-AF65-F5344CB8AC3E}">
        <p14:creationId xmlns:p14="http://schemas.microsoft.com/office/powerpoint/2010/main" val="2079599044"/>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2625"/>
            <a:ext cx="7772400" cy="338554"/>
          </a:xfrm>
        </p:spPr>
        <p:txBody>
          <a:bodyPr/>
          <a:lstStyle/>
          <a:p>
            <a:r>
              <a:rPr lang="en-US" sz="2200" dirty="0" smtClean="0"/>
              <a:t>Tell the story of your scientific data – Create Story Maps</a:t>
            </a:r>
            <a:endParaRPr lang="en-US" sz="2200" dirty="0"/>
          </a:p>
        </p:txBody>
      </p:sp>
      <p:pic>
        <p:nvPicPr>
          <p:cNvPr id="3" name="Picture 2"/>
          <p:cNvPicPr>
            <a:picLocks noChangeAspect="1"/>
          </p:cNvPicPr>
          <p:nvPr/>
        </p:nvPicPr>
        <p:blipFill>
          <a:blip r:embed="rId2"/>
          <a:stretch>
            <a:fillRect/>
          </a:stretch>
        </p:blipFill>
        <p:spPr>
          <a:xfrm>
            <a:off x="993163" y="1346923"/>
            <a:ext cx="7314257" cy="4789747"/>
          </a:xfrm>
          <a:prstGeom prst="rect">
            <a:avLst/>
          </a:prstGeom>
        </p:spPr>
      </p:pic>
      <p:sp>
        <p:nvSpPr>
          <p:cNvPr id="5" name="Rectangle 4"/>
          <p:cNvSpPr/>
          <p:nvPr/>
        </p:nvSpPr>
        <p:spPr>
          <a:xfrm>
            <a:off x="993162" y="6211669"/>
            <a:ext cx="7314257" cy="338554"/>
          </a:xfrm>
          <a:prstGeom prst="rect">
            <a:avLst/>
          </a:prstGeom>
        </p:spPr>
        <p:txBody>
          <a:bodyPr wrap="square">
            <a:spAutoFit/>
          </a:bodyPr>
          <a:lstStyle/>
          <a:p>
            <a:r>
              <a:rPr lang="en-US" sz="1600" dirty="0">
                <a:hlinkClick r:id="rId3"/>
              </a:rPr>
              <a:t>http://dtc-sci01.esri.com/DeadZoneStoryMap</a:t>
            </a:r>
            <a:r>
              <a:rPr lang="en-US" sz="1600" dirty="0" smtClean="0">
                <a:hlinkClick r:id="rId3"/>
              </a:rPr>
              <a:t>/</a:t>
            </a:r>
            <a:r>
              <a:rPr lang="en-US" sz="1600" dirty="0" smtClean="0"/>
              <a:t> </a:t>
            </a:r>
            <a:endParaRPr lang="en-US" sz="1600" dirty="0"/>
          </a:p>
        </p:txBody>
      </p:sp>
    </p:spTree>
    <p:extLst>
      <p:ext uri="{BB962C8B-B14F-4D97-AF65-F5344CB8AC3E}">
        <p14:creationId xmlns:p14="http://schemas.microsoft.com/office/powerpoint/2010/main" val="432588285"/>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200529"/>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Esri_Corporate_Template">
  <a:themeElements>
    <a:clrScheme name="Esri Branding Colors 2013_gray hyperlink">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BFBFBF"/>
      </a:hlink>
      <a:folHlink>
        <a:srgbClr val="A0A0A0"/>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9EB70AE6-AACC-4A7C-B4FD-91EE32247152}">
  <ds:schemaRefs>
    <ds:schemaRef ds:uri="ESRI.ArcGIS.Mapping.OfficeIntegration.PowerPointInfo"/>
  </ds:schemaRefs>
</ds:datastoreItem>
</file>

<file path=customXml/itemProps2.xml><?xml version="1.0" encoding="utf-8"?>
<ds:datastoreItem xmlns:ds="http://schemas.openxmlformats.org/officeDocument/2006/customXml" ds:itemID="{F7E0E11F-A2D4-4E40-B869-1EEACDBDE538}">
  <ds:schemaRefs>
    <ds:schemaRef ds:uri="ESRI.ArcGIS.Mapping.OfficeIntegration.PowerPointInfo"/>
  </ds:schemaRefs>
</ds:datastoreItem>
</file>

<file path=customXml/itemProps3.xml><?xml version="1.0" encoding="utf-8"?>
<ds:datastoreItem xmlns:ds="http://schemas.openxmlformats.org/officeDocument/2006/customXml" ds:itemID="{3067C9F8-6EE1-40BF-9102-A48F2B26DA69}">
  <ds:schemaRefs>
    <ds:schemaRef ds:uri="ESRI.ArcGIS.Mapping.OfficeIntegration.PowerPointInfo"/>
  </ds:schemaRefs>
</ds:datastoreItem>
</file>

<file path=customXml/itemProps4.xml><?xml version="1.0" encoding="utf-8"?>
<ds:datastoreItem xmlns:ds="http://schemas.openxmlformats.org/officeDocument/2006/customXml" ds:itemID="{F0450507-3186-4439-9599-94BEC66B1BFD}">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Esri_Corporate_Template.potx</Template>
  <TotalTime>0</TotalTime>
  <Words>1799</Words>
  <Application>Microsoft Office PowerPoint</Application>
  <PresentationFormat>On-screen Show (4:3)</PresentationFormat>
  <Paragraphs>286</Paragraphs>
  <Slides>33</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ＭＳ Ｐゴシック</vt:lpstr>
      <vt:lpstr>Arial</vt:lpstr>
      <vt:lpstr>Arial monospaced for SAP</vt:lpstr>
      <vt:lpstr>Avenir LT Std 35 Light</vt:lpstr>
      <vt:lpstr>Calibri</vt:lpstr>
      <vt:lpstr>Courier New</vt:lpstr>
      <vt:lpstr>Lucida Grande</vt:lpstr>
      <vt:lpstr>Times New Roman</vt:lpstr>
      <vt:lpstr>Esri_Corporate_Template</vt:lpstr>
      <vt:lpstr>Advancing Scientific Data Support  in  ArcGIS</vt:lpstr>
      <vt:lpstr>Outline</vt:lpstr>
      <vt:lpstr>ArcGIS Platform</vt:lpstr>
      <vt:lpstr>Scientific Data</vt:lpstr>
      <vt:lpstr>PowerPoint Presentation</vt:lpstr>
      <vt:lpstr>PowerPoint Presentation</vt:lpstr>
      <vt:lpstr>What about Aggregation?</vt:lpstr>
      <vt:lpstr>PowerPoint Presentation</vt:lpstr>
      <vt:lpstr>Multidimensional Mosaic Datasets</vt:lpstr>
      <vt:lpstr>PowerPoint Presentation</vt:lpstr>
      <vt:lpstr>Multidimensional Mosaic Dataset - Visualization</vt:lpstr>
      <vt:lpstr>PowerPoint Presentation</vt:lpstr>
      <vt:lpstr>PowerPoint Presentation</vt:lpstr>
      <vt:lpstr>Modeling with Raster function template (RFT)</vt:lpstr>
      <vt:lpstr>Sharing / WMS Support (for multi-dimensions)</vt:lpstr>
      <vt:lpstr>Publishing a WMS on ArcGIS Server</vt:lpstr>
      <vt:lpstr>Multi-dimensional data support in WMS</vt:lpstr>
      <vt:lpstr>Multi-dimensional WMS in ArcMap</vt:lpstr>
      <vt:lpstr>WMS in Dapple Earth Explorer</vt:lpstr>
      <vt:lpstr>Multi-dimensional WMS in a Web Application</vt:lpstr>
      <vt:lpstr>ArcGIS Online </vt:lpstr>
      <vt:lpstr>Ready-to-Use Maps</vt:lpstr>
      <vt:lpstr>Ready-To-Use Analysis Services</vt:lpstr>
      <vt:lpstr>Ready-to-Use Scientific Data Maps</vt:lpstr>
      <vt:lpstr>Web Application</vt:lpstr>
      <vt:lpstr>Web Application</vt:lpstr>
      <vt:lpstr>PowerPoint Presentation</vt:lpstr>
      <vt:lpstr>Create Space-Time Cube &amp; Emerging Hot Spot Analysis</vt:lpstr>
      <vt:lpstr>Creating your own tool</vt:lpstr>
      <vt:lpstr>PowerPoint Presentation</vt:lpstr>
      <vt:lpstr>Next: Make OPeNDAP Layer</vt:lpstr>
      <vt:lpstr>Tell the story of your scientific data – Create Story Maps</vt:lpstr>
      <vt:lpstr>PowerPoint Presentation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2013-03-05T23:32:50Z</dcterms:created>
  <dcterms:modified xsi:type="dcterms:W3CDTF">2014-07-08T17:34:59Z</dcterms:modified>
</cp:coreProperties>
</file>