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6"/>
  </p:notesMasterIdLst>
  <p:handoutMasterIdLst>
    <p:handoutMasterId r:id="rId27"/>
  </p:handoutMasterIdLst>
  <p:sldIdLst>
    <p:sldId id="267" r:id="rId2"/>
    <p:sldId id="259" r:id="rId3"/>
    <p:sldId id="312" r:id="rId4"/>
    <p:sldId id="290" r:id="rId5"/>
    <p:sldId id="266" r:id="rId6"/>
    <p:sldId id="311" r:id="rId7"/>
    <p:sldId id="301" r:id="rId8"/>
    <p:sldId id="281" r:id="rId9"/>
    <p:sldId id="292" r:id="rId10"/>
    <p:sldId id="296" r:id="rId11"/>
    <p:sldId id="272" r:id="rId12"/>
    <p:sldId id="280" r:id="rId13"/>
    <p:sldId id="299" r:id="rId14"/>
    <p:sldId id="308" r:id="rId15"/>
    <p:sldId id="315" r:id="rId16"/>
    <p:sldId id="302" r:id="rId17"/>
    <p:sldId id="313" r:id="rId18"/>
    <p:sldId id="314" r:id="rId19"/>
    <p:sldId id="303" r:id="rId20"/>
    <p:sldId id="307" r:id="rId21"/>
    <p:sldId id="316" r:id="rId22"/>
    <p:sldId id="305" r:id="rId23"/>
    <p:sldId id="317" r:id="rId24"/>
    <p:sldId id="284" r:id="rId25"/>
  </p:sldIdLst>
  <p:sldSz cx="9144000" cy="6858000" type="screen4x3"/>
  <p:notesSz cx="6858000" cy="9107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Plutchak" initials="JP" lastIdx="1" clrIdx="0">
    <p:extLst>
      <p:ext uri="{19B8F6BF-5375-455C-9EA6-DF929625EA0E}">
        <p15:presenceInfo xmlns:p15="http://schemas.microsoft.com/office/powerpoint/2012/main" userId="S-1-5-21-2240906102-1895564250-757080870-14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74600" autoAdjust="0"/>
  </p:normalViewPr>
  <p:slideViewPr>
    <p:cSldViewPr>
      <p:cViewPr varScale="1">
        <p:scale>
          <a:sx n="80" d="100"/>
          <a:sy n="80" d="100"/>
        </p:scale>
        <p:origin x="12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72" y="-114"/>
      </p:cViewPr>
      <p:guideLst>
        <p:guide orient="horz" pos="286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l">
              <a:defRPr sz="1200"/>
            </a:lvl1pPr>
          </a:lstStyle>
          <a:p>
            <a:r>
              <a:rPr lang="en-US" sz="1300" dirty="0">
                <a:latin typeface="+mn-lt"/>
              </a:rPr>
              <a:t>Copyright © 2010 The HDF Group.</a:t>
            </a:r>
          </a:p>
          <a:p>
            <a:r>
              <a:rPr lang="en-US" sz="1300" dirty="0">
                <a:latin typeface="+mn-lt"/>
              </a:rPr>
              <a:t>All Rights Reserved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888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r">
              <a:defRPr sz="1200"/>
            </a:lvl1pPr>
          </a:lstStyle>
          <a:p>
            <a:fld id="{66705E29-C357-4C42-9BC7-4FA4B5AD398B}" type="slidenum">
              <a:rPr lang="en-US" sz="1300">
                <a:latin typeface="+mn-lt"/>
              </a:rPr>
              <a:pPr/>
              <a:t>‹#›</a:t>
            </a:fld>
            <a:endParaRPr lang="en-US" sz="13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34383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82625"/>
            <a:ext cx="4552950" cy="3414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46" tIns="43873" rIns="87746" bIns="43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4" y="4325751"/>
            <a:ext cx="5485794" cy="4099287"/>
          </a:xfrm>
          <a:prstGeom prst="rect">
            <a:avLst/>
          </a:prstGeom>
        </p:spPr>
        <p:txBody>
          <a:bodyPr vert="horz" lIns="87746" tIns="43873" rIns="87746" bIns="4387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l">
              <a:defRPr sz="1300">
                <a:latin typeface="+mn-lt"/>
              </a:defRPr>
            </a:lvl1pPr>
          </a:lstStyle>
          <a:p>
            <a:r>
              <a:rPr lang="en-US" dirty="0" smtClean="0"/>
              <a:t>Copyright © 2010 The HDF Group.</a:t>
            </a:r>
          </a:p>
          <a:p>
            <a:r>
              <a:rPr lang="en-US" dirty="0" smtClean="0"/>
              <a:t>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88" y="8649973"/>
            <a:ext cx="2971598" cy="455986"/>
          </a:xfrm>
          <a:prstGeom prst="rect">
            <a:avLst/>
          </a:prstGeom>
        </p:spPr>
        <p:txBody>
          <a:bodyPr vert="horz" lIns="87746" tIns="43873" rIns="87746" bIns="43873" rtlCol="0" anchor="b"/>
          <a:lstStyle>
            <a:lvl1pPr algn="r">
              <a:defRPr sz="1300">
                <a:latin typeface="+mn-lt"/>
              </a:defRPr>
            </a:lvl1pPr>
          </a:lstStyle>
          <a:p>
            <a:fld id="{199AFF83-E7C7-45C2-A1B8-C2E047EB4F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134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5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http://www.bing.com/images/search?q=shindogu&amp;qs=n&amp;form=QBIR&amp;pq=shindogu&amp;sc=8-8&amp;sp=-1&amp;sk=#view=detail&amp;id=A47D419AE4C8487B26441D6D3B67B58D60F66046&amp;selectedIndex=26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5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http://www.bing.com/images/search?q=shindogu&amp;qs=n&amp;form=QBIR&amp;pq=shindogu&amp;sc=8-8&amp;sp=-1&amp;sk=#view=detail&amp;id=A47D419AE4C8487B26441D6D3B67B58D60F66046&amp;selectedIndex=26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82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 not mutually exclusive.</a:t>
            </a:r>
          </a:p>
          <a:p>
            <a:r>
              <a:rPr lang="en-US" dirty="0" smtClean="0"/>
              <a:t>To make something serve its intended purpose better.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dirty="0" smtClean="0"/>
              <a:t>To make something serve its intended purpose, but in a new context.</a:t>
            </a:r>
          </a:p>
          <a:p>
            <a:r>
              <a:rPr lang="en-US" dirty="0" smtClean="0"/>
              <a:t>To make something more “standard” and hence more widely accessible.</a:t>
            </a:r>
          </a:p>
          <a:p>
            <a:r>
              <a:rPr lang="en-US" dirty="0" smtClean="0"/>
              <a:t>To give something a whole new purpose.</a:t>
            </a:r>
          </a:p>
          <a:p>
            <a:r>
              <a:rPr lang="en-US" dirty="0" smtClean="0"/>
              <a:t>To make something more like some other thing, so that the two can be combined in some 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99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49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95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AFF83-E7C7-45C2-A1B8-C2E047EB4FC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57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15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Look</a:t>
            </a:r>
            <a:r>
              <a:rPr lang="en-US" i="1" baseline="0" dirty="0" smtClean="0">
                <a:latin typeface="Arial" pitchFamily="34" charset="0"/>
              </a:rPr>
              <a:t> a bit more closely at the types of information that are in an HDF4 file… </a:t>
            </a:r>
          </a:p>
          <a:p>
            <a:r>
              <a:rPr lang="en-US" i="1" baseline="0" dirty="0" smtClean="0">
                <a:latin typeface="Arial" pitchFamily="34" charset="0"/>
              </a:rPr>
              <a:t>all of these are important and need to be accessible far into the future.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0" baseline="0" dirty="0" smtClean="0">
                <a:latin typeface="Arial" pitchFamily="34" charset="0"/>
              </a:rPr>
              <a:t/>
            </a:r>
            <a:br>
              <a:rPr lang="en-US" i="0" baseline="0" dirty="0" smtClean="0">
                <a:latin typeface="Arial" pitchFamily="34" charset="0"/>
              </a:rPr>
            </a:br>
            <a:r>
              <a:rPr lang="en-US" i="1" baseline="0" dirty="0" smtClean="0">
                <a:latin typeface="Arial" pitchFamily="34" charset="0"/>
              </a:rPr>
              <a:t>The object data typically takes up most of the space in an HDF4 file and </a:t>
            </a:r>
            <a:r>
              <a:rPr lang="en-US" i="1" dirty="0" smtClean="0">
                <a:latin typeface="Arial" pitchFamily="34" charset="0"/>
              </a:rPr>
              <a:t/>
            </a:r>
            <a:br>
              <a:rPr lang="en-US" i="1" dirty="0" smtClean="0">
                <a:latin typeface="Arial" pitchFamily="34" charset="0"/>
              </a:rPr>
            </a:br>
            <a:r>
              <a:rPr lang="en-US" i="1" dirty="0" smtClean="0">
                <a:latin typeface="Arial" pitchFamily="34" charset="0"/>
              </a:rPr>
              <a:t>i</a:t>
            </a:r>
            <a:r>
              <a:rPr lang="en-US" i="1" baseline="0" dirty="0" smtClean="0">
                <a:latin typeface="Arial" pitchFamily="34" charset="0"/>
              </a:rPr>
              <a:t>s the most difficult to represent in Text format.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5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16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Look</a:t>
            </a:r>
            <a:r>
              <a:rPr lang="en-US" i="1" baseline="0" dirty="0" smtClean="0">
                <a:latin typeface="Arial" pitchFamily="34" charset="0"/>
              </a:rPr>
              <a:t> a bit more closely at the types of information that are in an HDF4 file… </a:t>
            </a:r>
          </a:p>
          <a:p>
            <a:r>
              <a:rPr lang="en-US" i="1" baseline="0" dirty="0" smtClean="0">
                <a:latin typeface="Arial" pitchFamily="34" charset="0"/>
              </a:rPr>
              <a:t>all of these are important and need to be accessible far into the future.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0" baseline="0" dirty="0" smtClean="0">
                <a:latin typeface="Arial" pitchFamily="34" charset="0"/>
              </a:rPr>
              <a:t/>
            </a:r>
            <a:br>
              <a:rPr lang="en-US" i="0" baseline="0" dirty="0" smtClean="0">
                <a:latin typeface="Arial" pitchFamily="34" charset="0"/>
              </a:rPr>
            </a:br>
            <a:r>
              <a:rPr lang="en-US" i="1" baseline="0" dirty="0" smtClean="0">
                <a:latin typeface="Arial" pitchFamily="34" charset="0"/>
              </a:rPr>
              <a:t>The object data typically takes up most of the space in an HDF4 file and </a:t>
            </a:r>
            <a:r>
              <a:rPr lang="en-US" i="1" dirty="0" smtClean="0">
                <a:latin typeface="Arial" pitchFamily="34" charset="0"/>
              </a:rPr>
              <a:t/>
            </a:r>
            <a:br>
              <a:rPr lang="en-US" i="1" dirty="0" smtClean="0">
                <a:latin typeface="Arial" pitchFamily="34" charset="0"/>
              </a:rPr>
            </a:br>
            <a:r>
              <a:rPr lang="en-US" i="1" dirty="0" smtClean="0">
                <a:latin typeface="Arial" pitchFamily="34" charset="0"/>
              </a:rPr>
              <a:t>i</a:t>
            </a:r>
            <a:r>
              <a:rPr lang="en-US" i="1" baseline="0" dirty="0" smtClean="0">
                <a:latin typeface="Arial" pitchFamily="34" charset="0"/>
              </a:rPr>
              <a:t>s the most difficult to represent in Text format.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51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17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Look</a:t>
            </a:r>
            <a:r>
              <a:rPr lang="en-US" i="1" baseline="0" dirty="0" smtClean="0">
                <a:latin typeface="Arial" pitchFamily="34" charset="0"/>
              </a:rPr>
              <a:t> a bit more closely at the types of information that are in an HDF4 file… </a:t>
            </a:r>
          </a:p>
          <a:p>
            <a:r>
              <a:rPr lang="en-US" i="1" baseline="0" dirty="0" smtClean="0">
                <a:latin typeface="Arial" pitchFamily="34" charset="0"/>
              </a:rPr>
              <a:t>all of these are important and need to be accessible far into the future.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0" baseline="0" dirty="0" smtClean="0">
                <a:latin typeface="Arial" pitchFamily="34" charset="0"/>
              </a:rPr>
              <a:t/>
            </a:r>
            <a:br>
              <a:rPr lang="en-US" i="0" baseline="0" dirty="0" smtClean="0">
                <a:latin typeface="Arial" pitchFamily="34" charset="0"/>
              </a:rPr>
            </a:br>
            <a:r>
              <a:rPr lang="en-US" i="1" baseline="0" dirty="0" smtClean="0">
                <a:latin typeface="Arial" pitchFamily="34" charset="0"/>
              </a:rPr>
              <a:t>The object data typically takes up most of the space in an HDF4 file and </a:t>
            </a:r>
            <a:r>
              <a:rPr lang="en-US" i="1" dirty="0" smtClean="0">
                <a:latin typeface="Arial" pitchFamily="34" charset="0"/>
              </a:rPr>
              <a:t/>
            </a:r>
            <a:br>
              <a:rPr lang="en-US" i="1" dirty="0" smtClean="0">
                <a:latin typeface="Arial" pitchFamily="34" charset="0"/>
              </a:rPr>
            </a:br>
            <a:r>
              <a:rPr lang="en-US" i="1" dirty="0" smtClean="0">
                <a:latin typeface="Arial" pitchFamily="34" charset="0"/>
              </a:rPr>
              <a:t>i</a:t>
            </a:r>
            <a:r>
              <a:rPr lang="en-US" i="1" baseline="0" dirty="0" smtClean="0">
                <a:latin typeface="Arial" pitchFamily="34" charset="0"/>
              </a:rPr>
              <a:t>s the most difficult to represent in Text format.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63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18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Look</a:t>
            </a:r>
            <a:r>
              <a:rPr lang="en-US" i="1" baseline="0" dirty="0" smtClean="0">
                <a:latin typeface="Arial" pitchFamily="34" charset="0"/>
              </a:rPr>
              <a:t> a bit more closely at the types of information that are in an HDF4 file… </a:t>
            </a:r>
          </a:p>
          <a:p>
            <a:r>
              <a:rPr lang="en-US" i="1" baseline="0" dirty="0" smtClean="0">
                <a:latin typeface="Arial" pitchFamily="34" charset="0"/>
              </a:rPr>
              <a:t>all of these are important and need to be accessible far into the future.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0" baseline="0" dirty="0" smtClean="0">
                <a:latin typeface="Arial" pitchFamily="34" charset="0"/>
              </a:rPr>
              <a:t/>
            </a:r>
            <a:br>
              <a:rPr lang="en-US" i="0" baseline="0" dirty="0" smtClean="0">
                <a:latin typeface="Arial" pitchFamily="34" charset="0"/>
              </a:rPr>
            </a:br>
            <a:r>
              <a:rPr lang="en-US" i="1" baseline="0" dirty="0" smtClean="0">
                <a:latin typeface="Arial" pitchFamily="34" charset="0"/>
              </a:rPr>
              <a:t>The object data typically takes up most of the space in an HDF4 file and </a:t>
            </a:r>
            <a:r>
              <a:rPr lang="en-US" i="1" dirty="0" smtClean="0">
                <a:latin typeface="Arial" pitchFamily="34" charset="0"/>
              </a:rPr>
              <a:t/>
            </a:r>
            <a:br>
              <a:rPr lang="en-US" i="1" dirty="0" smtClean="0">
                <a:latin typeface="Arial" pitchFamily="34" charset="0"/>
              </a:rPr>
            </a:br>
            <a:r>
              <a:rPr lang="en-US" i="1" dirty="0" smtClean="0">
                <a:latin typeface="Arial" pitchFamily="34" charset="0"/>
              </a:rPr>
              <a:t>i</a:t>
            </a:r>
            <a:r>
              <a:rPr lang="en-US" i="1" baseline="0" dirty="0" smtClean="0">
                <a:latin typeface="Arial" pitchFamily="34" charset="0"/>
              </a:rPr>
              <a:t>s the most difficult to represent in Text format.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57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49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20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4560570"/>
            <a:ext cx="5867400" cy="43205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An HDF4 file without the HDF4 library is like a DVD without</a:t>
            </a:r>
            <a:r>
              <a:rPr lang="en-US" i="1" baseline="0" dirty="0" smtClean="0">
                <a:latin typeface="Arial" pitchFamily="34" charset="0"/>
              </a:rPr>
              <a:t> the player</a:t>
            </a:r>
            <a:r>
              <a:rPr lang="en-US" i="1" dirty="0" smtClean="0">
                <a:latin typeface="Arial" pitchFamily="34" charset="0"/>
              </a:rPr>
              <a:t> </a:t>
            </a:r>
          </a:p>
          <a:p>
            <a:r>
              <a:rPr lang="en-US" i="1" baseline="0" dirty="0" smtClean="0">
                <a:latin typeface="Arial" pitchFamily="34" charset="0"/>
              </a:rPr>
              <a:t>(hardware and software) to read it.  </a:t>
            </a:r>
          </a:p>
          <a:p>
            <a:endParaRPr lang="en-US" i="1" baseline="0" dirty="0" smtClean="0">
              <a:latin typeface="Arial" pitchFamily="34" charset="0"/>
            </a:endParaRPr>
          </a:p>
          <a:p>
            <a:r>
              <a:rPr lang="en-US" i="1" baseline="0" dirty="0" smtClean="0">
                <a:latin typeface="Arial" pitchFamily="34" charset="0"/>
              </a:rPr>
              <a:t>You can’t tell what the content is (pictures/movies, …) , let alone get at the “data”.   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1" baseline="0" dirty="0" smtClean="0">
                <a:latin typeface="Arial" pitchFamily="34" charset="0"/>
              </a:rPr>
              <a:t>From a preservation perspective, the player and the library are areas of caution. 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772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300"/>
              <a:pPr/>
              <a:t>21</a:t>
            </a:fld>
            <a:endParaRPr lang="en-US" sz="1300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4560570"/>
            <a:ext cx="5867400" cy="43205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dirty="0" smtClean="0">
                <a:latin typeface="Arial" pitchFamily="34" charset="0"/>
              </a:rPr>
              <a:t>An HDF4 file without the HDF4 library is like a DVD without</a:t>
            </a:r>
            <a:r>
              <a:rPr lang="en-US" i="1" baseline="0" dirty="0" smtClean="0">
                <a:latin typeface="Arial" pitchFamily="34" charset="0"/>
              </a:rPr>
              <a:t> the player</a:t>
            </a:r>
            <a:r>
              <a:rPr lang="en-US" i="1" dirty="0" smtClean="0">
                <a:latin typeface="Arial" pitchFamily="34" charset="0"/>
              </a:rPr>
              <a:t> </a:t>
            </a:r>
          </a:p>
          <a:p>
            <a:r>
              <a:rPr lang="en-US" i="1" baseline="0" dirty="0" smtClean="0">
                <a:latin typeface="Arial" pitchFamily="34" charset="0"/>
              </a:rPr>
              <a:t>(hardware and software) to read it.  </a:t>
            </a:r>
          </a:p>
          <a:p>
            <a:endParaRPr lang="en-US" i="1" baseline="0" dirty="0" smtClean="0">
              <a:latin typeface="Arial" pitchFamily="34" charset="0"/>
            </a:endParaRPr>
          </a:p>
          <a:p>
            <a:r>
              <a:rPr lang="en-US" i="1" baseline="0" dirty="0" smtClean="0">
                <a:latin typeface="Arial" pitchFamily="34" charset="0"/>
              </a:rPr>
              <a:t>You can’t tell what the content is (pictures/movies, …) , let alone get at the “data”.   </a:t>
            </a:r>
          </a:p>
          <a:p>
            <a:endParaRPr lang="en-US" i="1" dirty="0" smtClean="0">
              <a:latin typeface="Arial" pitchFamily="34" charset="0"/>
            </a:endParaRPr>
          </a:p>
          <a:p>
            <a:r>
              <a:rPr lang="en-US" i="1" baseline="0" dirty="0" smtClean="0">
                <a:latin typeface="Arial" pitchFamily="34" charset="0"/>
              </a:rPr>
              <a:t>From a preservation perspective, the player and the library are areas of caution. </a:t>
            </a:r>
            <a:endParaRPr lang="en-US" i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23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1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03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3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324969" y="6644384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1600" y="228600"/>
            <a:ext cx="2133600" cy="323165"/>
          </a:xfrm>
          <a:prstGeom prst="rect">
            <a:avLst/>
          </a:prstGeom>
          <a:noFill/>
        </p:spPr>
        <p:txBody>
          <a:bodyPr wrap="square" bIns="0" anchor="b" anchorCtr="0">
            <a:spAutoFit/>
          </a:bodyPr>
          <a:lstStyle/>
          <a:p>
            <a:pPr>
              <a:defRPr/>
            </a:pP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The </a:t>
            </a:r>
            <a:r>
              <a:rPr lang="en-US" sz="1800" b="1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HDF </a:t>
            </a: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400"/>
            <a:ext cx="762000" cy="243584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fld id="{736C4BAF-311F-7A41-A7B2-B0FB909503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133600" y="6705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2628900" y="6589811"/>
            <a:ext cx="36576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ESIP Summer Meeting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43100"/>
            <a:ext cx="7543800" cy="2019300"/>
          </a:xfrm>
        </p:spPr>
        <p:txBody>
          <a:bodyPr anchor="ctr" anchorCtr="0"/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72952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BC851-09AD-FE43-ACEE-1C9FAD17D4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93880-C6D3-D249-860F-0023F8BF2C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93880-C6D3-D249-860F-0023F8BF2C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4864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1338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7DB0D-018D-A04B-9A77-66E829A0D5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2514600" y="6629400"/>
            <a:ext cx="4114800" cy="228600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65846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4/17/2012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HDF AND HDF-EOS WORKSHOP XV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30900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2364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399"/>
            <a:ext cx="762000" cy="26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54631" y="6586415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 userDrawn="1"/>
        </p:nvSpPr>
        <p:spPr>
          <a:xfrm>
            <a:off x="2819399" y="6591300"/>
            <a:ext cx="3489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ESIP Summer Meeting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23" r:id="rId3"/>
    <p:sldLayoutId id="2147483725" r:id="rId4"/>
    <p:sldLayoutId id="2147483758" r:id="rId5"/>
    <p:sldLayoutId id="2147483726" r:id="rId6"/>
    <p:sldLayoutId id="2147483731" r:id="rId7"/>
    <p:sldLayoutId id="2147483759" r:id="rId8"/>
    <p:sldLayoutId id="2147483761" r:id="rId9"/>
  </p:sldLayoutIdLst>
  <p:transition spd="slow">
    <p:wipe dir="d"/>
  </p:transition>
  <p:timing>
    <p:tnLst>
      <p:par>
        <p:cTn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10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10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10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10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5" Type="http://schemas.openxmlformats.org/officeDocument/2006/relationships/image" Target="../media/image10.tiff"/><Relationship Id="rId4" Type="http://schemas.openxmlformats.org/officeDocument/2006/relationships/image" Target="../media/image1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5" Type="http://schemas.openxmlformats.org/officeDocument/2006/relationships/image" Target="../media/image10.tiff"/><Relationship Id="rId4" Type="http://schemas.openxmlformats.org/officeDocument/2006/relationships/image" Target="../media/image1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"/>
            <a:ext cx="9173028" cy="6019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228600" y="171450"/>
            <a:ext cx="4419600" cy="16002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j-lt"/>
                <a:ea typeface="Arial" charset="0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r>
              <a:rPr lang="en-US" sz="5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HDF and Augmentation</a:t>
            </a:r>
            <a:endParaRPr lang="en-US" sz="5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ubtitle 5"/>
          <p:cNvSpPr txBox="1">
            <a:spLocks/>
          </p:cNvSpPr>
          <p:nvPr/>
        </p:nvSpPr>
        <p:spPr>
          <a:xfrm>
            <a:off x="4865914" y="762000"/>
            <a:ext cx="2895600" cy="1600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Mike Folk</a:t>
            </a:r>
          </a:p>
          <a:p>
            <a:pPr marL="0" indent="0" algn="ctr">
              <a:buNone/>
            </a:pPr>
            <a:r>
              <a:rPr lang="en-US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HDF Group</a:t>
            </a:r>
          </a:p>
          <a:p>
            <a:pPr marL="0" indent="0" algn="ctr">
              <a:buNone/>
            </a:pPr>
            <a:r>
              <a:rPr lang="en-US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ESIP 2014</a:t>
            </a:r>
          </a:p>
        </p:txBody>
      </p:sp>
    </p:spTree>
    <p:extLst>
      <p:ext uri="{BB962C8B-B14F-4D97-AF65-F5344CB8AC3E}">
        <p14:creationId xmlns:p14="http://schemas.microsoft.com/office/powerpoint/2010/main" val="25320655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7DB0D-018D-A04B-9A77-66E829A0D58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11" r="173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2667000"/>
            <a:ext cx="2514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*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*shoes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that remove ice and snow</a:t>
            </a:r>
          </a:p>
        </p:txBody>
      </p:sp>
    </p:spTree>
    <p:extLst>
      <p:ext uri="{BB962C8B-B14F-4D97-AF65-F5344CB8AC3E}">
        <p14:creationId xmlns:p14="http://schemas.microsoft.com/office/powerpoint/2010/main" val="3062518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7DB0D-018D-A04B-9A77-66E829A0D58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11" r="173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2667000"/>
            <a:ext cx="2514600" cy="40318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*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*shoes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that remove ice and snow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121" y="2628900"/>
            <a:ext cx="8229600" cy="2077492"/>
          </a:xfrm>
          <a:prstGeom prst="rect">
            <a:avLst/>
          </a:prstGeom>
          <a:solidFill>
            <a:schemeClr val="bg1">
              <a:alpha val="91000"/>
            </a:schemeClr>
          </a:solidFill>
          <a:effectLst/>
        </p:spPr>
        <p:txBody>
          <a:bodyPr wrap="square" tIns="0" rtlCol="0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Augment: </a:t>
            </a: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to, amplify, extend,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enhance.</a:t>
            </a:r>
          </a:p>
          <a:p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thesaurus.com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4486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Augmentation</a:t>
            </a:r>
            <a:br>
              <a:rPr lang="en-US" dirty="0" smtClean="0"/>
            </a:br>
            <a:r>
              <a:rPr lang="en-US" dirty="0" smtClean="0"/>
              <a:t>An HDF design</a:t>
            </a:r>
            <a:r>
              <a:rPr lang="en-US" baseline="0" dirty="0" smtClean="0"/>
              <a:t> philosophy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962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augment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7DB0D-018D-A04B-9A77-66E829A0D58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 intended purpose better.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dirty="0" smtClean="0"/>
              <a:t>Whole new purpose.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dirty="0" smtClean="0"/>
              <a:t>Available</a:t>
            </a:r>
            <a:r>
              <a:rPr lang="en-US" baseline="0" dirty="0" smtClean="0"/>
              <a:t> to new tools and applications</a:t>
            </a:r>
            <a:endParaRPr lang="en-US" dirty="0" smtClean="0"/>
          </a:p>
          <a:p>
            <a:r>
              <a:rPr lang="en-US" dirty="0" smtClean="0"/>
              <a:t>More “standard,” hence more widely accessible.</a:t>
            </a:r>
          </a:p>
          <a:p>
            <a:r>
              <a:rPr lang="en-US" dirty="0" smtClean="0"/>
              <a:t>Preservation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8432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HDF augmentation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Preserve the original use</a:t>
            </a:r>
          </a:p>
          <a:p>
            <a:r>
              <a:rPr lang="en-US" sz="3200" dirty="0" smtClean="0"/>
              <a:t>Add needed extra </a:t>
            </a:r>
            <a:r>
              <a:rPr lang="en-US" sz="3000" dirty="0" smtClean="0"/>
              <a:t>information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dirty="0" smtClean="0"/>
              <a:t>Rename</a:t>
            </a:r>
            <a:r>
              <a:rPr lang="en-US" sz="3000" baseline="0" dirty="0" smtClean="0"/>
              <a:t> things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baseline="0" dirty="0" smtClean="0"/>
              <a:t>Move things around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baseline="0" dirty="0" smtClean="0"/>
              <a:t>Reduce complexity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3000" baseline="0" dirty="0" smtClean="0"/>
              <a:t>Hide things</a:t>
            </a:r>
            <a:endParaRPr lang="en-US" sz="3000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7007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lumMod val="75000"/>
              </a:schemeClr>
            </a:gs>
            <a:gs pos="100000">
              <a:schemeClr val="bg2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2" y="0"/>
            <a:ext cx="5963478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15550" y="1631952"/>
            <a:ext cx="4002087" cy="2666999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en-US" dirty="0" smtClean="0"/>
              <a:t>Augmenting HDF-EOS5  files</a:t>
            </a:r>
            <a:br>
              <a:rPr lang="en-US" dirty="0" smtClean="0"/>
            </a:br>
            <a:r>
              <a:rPr lang="en-US" dirty="0" smtClean="0"/>
              <a:t>for netCDF-4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3761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1" name="Group 40"/>
          <p:cNvGrpSpPr>
            <a:grpSpLocks/>
          </p:cNvGrpSpPr>
          <p:nvPr/>
        </p:nvGrpSpPr>
        <p:grpSpPr bwMode="auto">
          <a:xfrm>
            <a:off x="609600" y="4343400"/>
            <a:ext cx="1981200" cy="914400"/>
            <a:chOff x="609600" y="4876800"/>
            <a:chExt cx="1981200" cy="9144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16392" name="Group 34"/>
          <p:cNvGrpSpPr>
            <a:grpSpLocks/>
          </p:cNvGrpSpPr>
          <p:nvPr/>
        </p:nvGrpSpPr>
        <p:grpSpPr bwMode="auto">
          <a:xfrm>
            <a:off x="2667000" y="4114800"/>
            <a:ext cx="1066800" cy="1371600"/>
            <a:chOff x="4038600" y="3505200"/>
            <a:chExt cx="1066800" cy="1371600"/>
          </a:xfrm>
        </p:grpSpPr>
        <p:sp>
          <p:nvSpPr>
            <p:cNvPr id="16415" name="Can 31"/>
            <p:cNvSpPr>
              <a:spLocks noChangeArrowheads="1"/>
            </p:cNvSpPr>
            <p:nvPr/>
          </p:nvSpPr>
          <p:spPr bwMode="auto">
            <a:xfrm>
              <a:off x="4038600" y="3733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/>
                <a:t>HDF-EOS5</a:t>
              </a:r>
            </a:p>
            <a:p>
              <a:pPr algn="ctr" eaLnBrk="1" hangingPunct="1"/>
              <a:r>
                <a:rPr lang="en-US" altLang="en-US" sz="1500"/>
                <a:t>file</a:t>
              </a:r>
            </a:p>
          </p:txBody>
        </p:sp>
        <p:sp>
          <p:nvSpPr>
            <p:cNvPr id="16416" name="Can 30"/>
            <p:cNvSpPr>
              <a:spLocks noChangeArrowheads="1"/>
            </p:cNvSpPr>
            <p:nvPr/>
          </p:nvSpPr>
          <p:spPr bwMode="auto">
            <a:xfrm>
              <a:off x="4038600" y="3505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 panose="020B0604020202020204" pitchFamily="34" charset="0"/>
              </a:rPr>
              <a:t>netCDF4 to access  HDF-EOS5 </a:t>
            </a:r>
            <a:r>
              <a:rPr lang="en-US" altLang="en-US" dirty="0" smtClean="0">
                <a:latin typeface="Arial" panose="020B0604020202020204" pitchFamily="34" charset="0"/>
              </a:rPr>
              <a:t>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HDF-EOS5 uses </a:t>
            </a:r>
            <a:r>
              <a:rPr lang="en-US" dirty="0"/>
              <a:t>HDF5 as its storage layer </a:t>
            </a:r>
          </a:p>
          <a:p>
            <a:r>
              <a:rPr lang="en-US" dirty="0"/>
              <a:t>Adds </a:t>
            </a:r>
            <a:r>
              <a:rPr lang="en-US" dirty="0" smtClean="0"/>
              <a:t>EOS structural </a:t>
            </a:r>
            <a:r>
              <a:rPr lang="en-US" dirty="0"/>
              <a:t>and content metadata</a:t>
            </a:r>
          </a:p>
          <a:p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87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1" name="Group 40"/>
          <p:cNvGrpSpPr>
            <a:grpSpLocks/>
          </p:cNvGrpSpPr>
          <p:nvPr/>
        </p:nvGrpSpPr>
        <p:grpSpPr bwMode="auto">
          <a:xfrm>
            <a:off x="609600" y="4343400"/>
            <a:ext cx="1981200" cy="914400"/>
            <a:chOff x="609600" y="4876800"/>
            <a:chExt cx="1981200" cy="9144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16392" name="Group 34"/>
          <p:cNvGrpSpPr>
            <a:grpSpLocks/>
          </p:cNvGrpSpPr>
          <p:nvPr/>
        </p:nvGrpSpPr>
        <p:grpSpPr bwMode="auto">
          <a:xfrm>
            <a:off x="2667000" y="4114800"/>
            <a:ext cx="1066800" cy="1371600"/>
            <a:chOff x="4038600" y="3505200"/>
            <a:chExt cx="1066800" cy="1371600"/>
          </a:xfrm>
        </p:grpSpPr>
        <p:sp>
          <p:nvSpPr>
            <p:cNvPr id="16415" name="Can 31"/>
            <p:cNvSpPr>
              <a:spLocks noChangeArrowheads="1"/>
            </p:cNvSpPr>
            <p:nvPr/>
          </p:nvSpPr>
          <p:spPr bwMode="auto">
            <a:xfrm>
              <a:off x="4038600" y="3733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/>
                <a:t>HDF-EOS5</a:t>
              </a:r>
            </a:p>
            <a:p>
              <a:pPr algn="ctr" eaLnBrk="1" hangingPunct="1"/>
              <a:r>
                <a:rPr lang="en-US" altLang="en-US" sz="1500"/>
                <a:t>file</a:t>
              </a:r>
            </a:p>
          </p:txBody>
        </p:sp>
        <p:sp>
          <p:nvSpPr>
            <p:cNvPr id="16416" name="Can 30"/>
            <p:cNvSpPr>
              <a:spLocks noChangeArrowheads="1"/>
            </p:cNvSpPr>
            <p:nvPr/>
          </p:nvSpPr>
          <p:spPr bwMode="auto">
            <a:xfrm>
              <a:off x="4038600" y="3505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grpSp>
        <p:nvGrpSpPr>
          <p:cNvPr id="16393" name="Group 41"/>
          <p:cNvGrpSpPr>
            <a:grpSpLocks/>
          </p:cNvGrpSpPr>
          <p:nvPr/>
        </p:nvGrpSpPr>
        <p:grpSpPr bwMode="auto">
          <a:xfrm>
            <a:off x="6400800" y="4343400"/>
            <a:ext cx="1981200" cy="914400"/>
            <a:chOff x="6324600" y="4876800"/>
            <a:chExt cx="1981200" cy="9144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6324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324600" y="4876800"/>
              <a:ext cx="1981200" cy="457200"/>
            </a:xfrm>
            <a:prstGeom prst="rect">
              <a:avLst/>
            </a:prstGeom>
            <a:solidFill>
              <a:srgbClr val="FF6633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NetCDF4</a:t>
              </a:r>
            </a:p>
          </p:txBody>
        </p:sp>
      </p:grpSp>
      <p:grpSp>
        <p:nvGrpSpPr>
          <p:cNvPr id="16394" name="Group 35"/>
          <p:cNvGrpSpPr>
            <a:grpSpLocks/>
          </p:cNvGrpSpPr>
          <p:nvPr/>
        </p:nvGrpSpPr>
        <p:grpSpPr bwMode="auto">
          <a:xfrm>
            <a:off x="5257800" y="4114800"/>
            <a:ext cx="1066800" cy="1371600"/>
            <a:chOff x="6477000" y="2743200"/>
            <a:chExt cx="1066800" cy="1371600"/>
          </a:xfrm>
        </p:grpSpPr>
        <p:sp>
          <p:nvSpPr>
            <p:cNvPr id="16407" name="Can 32"/>
            <p:cNvSpPr>
              <a:spLocks noChangeArrowheads="1"/>
            </p:cNvSpPr>
            <p:nvPr/>
          </p:nvSpPr>
          <p:spPr bwMode="auto">
            <a:xfrm>
              <a:off x="6477000" y="2971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/>
                <a:t>NetCDF-4</a:t>
              </a:r>
            </a:p>
            <a:p>
              <a:pPr algn="ctr" eaLnBrk="1" hangingPunct="1"/>
              <a:r>
                <a:rPr lang="en-US" altLang="en-US" sz="1500"/>
                <a:t>file</a:t>
              </a:r>
            </a:p>
          </p:txBody>
        </p:sp>
        <p:sp>
          <p:nvSpPr>
            <p:cNvPr id="16408" name="Can 33"/>
            <p:cNvSpPr>
              <a:spLocks noChangeArrowheads="1"/>
            </p:cNvSpPr>
            <p:nvPr/>
          </p:nvSpPr>
          <p:spPr bwMode="auto">
            <a:xfrm>
              <a:off x="6477000" y="2743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netCDF4 to access  HDF-EOS5 </a:t>
            </a:r>
            <a:r>
              <a:rPr lang="en-US" altLang="en-US" dirty="0" smtClean="0">
                <a:latin typeface="Arial" panose="020B0604020202020204" pitchFamily="34" charset="0"/>
              </a:rPr>
              <a:t>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netCDF-4 uses HDF5 as its storage layer </a:t>
            </a:r>
          </a:p>
          <a:p>
            <a:r>
              <a:rPr lang="en-US" dirty="0"/>
              <a:t>Adds netCDF-4 structural and content metadata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056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1" name="Group 40"/>
          <p:cNvGrpSpPr>
            <a:grpSpLocks/>
          </p:cNvGrpSpPr>
          <p:nvPr/>
        </p:nvGrpSpPr>
        <p:grpSpPr bwMode="auto">
          <a:xfrm>
            <a:off x="609600" y="4343400"/>
            <a:ext cx="1981200" cy="914400"/>
            <a:chOff x="609600" y="4876800"/>
            <a:chExt cx="1981200" cy="9144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16392" name="Group 34"/>
          <p:cNvGrpSpPr>
            <a:grpSpLocks/>
          </p:cNvGrpSpPr>
          <p:nvPr/>
        </p:nvGrpSpPr>
        <p:grpSpPr bwMode="auto">
          <a:xfrm>
            <a:off x="2667000" y="4114800"/>
            <a:ext cx="1066800" cy="1371600"/>
            <a:chOff x="4038600" y="3505200"/>
            <a:chExt cx="1066800" cy="1371600"/>
          </a:xfrm>
        </p:grpSpPr>
        <p:sp>
          <p:nvSpPr>
            <p:cNvPr id="16415" name="Can 31"/>
            <p:cNvSpPr>
              <a:spLocks noChangeArrowheads="1"/>
            </p:cNvSpPr>
            <p:nvPr/>
          </p:nvSpPr>
          <p:spPr bwMode="auto">
            <a:xfrm>
              <a:off x="4038600" y="3733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/>
                <a:t>HDF-EOS5</a:t>
              </a:r>
            </a:p>
            <a:p>
              <a:pPr algn="ctr" eaLnBrk="1" hangingPunct="1"/>
              <a:r>
                <a:rPr lang="en-US" altLang="en-US" sz="1500"/>
                <a:t>file</a:t>
              </a:r>
            </a:p>
          </p:txBody>
        </p:sp>
        <p:sp>
          <p:nvSpPr>
            <p:cNvPr id="16416" name="Can 30"/>
            <p:cNvSpPr>
              <a:spLocks noChangeArrowheads="1"/>
            </p:cNvSpPr>
            <p:nvPr/>
          </p:nvSpPr>
          <p:spPr bwMode="auto">
            <a:xfrm>
              <a:off x="4038600" y="3505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grpSp>
        <p:nvGrpSpPr>
          <p:cNvPr id="16393" name="Group 41"/>
          <p:cNvGrpSpPr>
            <a:grpSpLocks/>
          </p:cNvGrpSpPr>
          <p:nvPr/>
        </p:nvGrpSpPr>
        <p:grpSpPr bwMode="auto">
          <a:xfrm>
            <a:off x="6400800" y="4343400"/>
            <a:ext cx="1981200" cy="914400"/>
            <a:chOff x="6324600" y="4876800"/>
            <a:chExt cx="1981200" cy="9144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6324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324600" y="4876800"/>
              <a:ext cx="1981200" cy="457200"/>
            </a:xfrm>
            <a:prstGeom prst="rect">
              <a:avLst/>
            </a:prstGeom>
            <a:solidFill>
              <a:srgbClr val="FF6633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NetCDF4</a:t>
              </a:r>
            </a:p>
          </p:txBody>
        </p:sp>
      </p:grpSp>
      <p:grpSp>
        <p:nvGrpSpPr>
          <p:cNvPr id="16394" name="Group 35"/>
          <p:cNvGrpSpPr>
            <a:grpSpLocks/>
          </p:cNvGrpSpPr>
          <p:nvPr/>
        </p:nvGrpSpPr>
        <p:grpSpPr bwMode="auto">
          <a:xfrm>
            <a:off x="5257800" y="4114800"/>
            <a:ext cx="1066800" cy="1371600"/>
            <a:chOff x="6477000" y="2743200"/>
            <a:chExt cx="1066800" cy="1371600"/>
          </a:xfrm>
        </p:grpSpPr>
        <p:sp>
          <p:nvSpPr>
            <p:cNvPr id="16407" name="Can 32"/>
            <p:cNvSpPr>
              <a:spLocks noChangeArrowheads="1"/>
            </p:cNvSpPr>
            <p:nvPr/>
          </p:nvSpPr>
          <p:spPr bwMode="auto">
            <a:xfrm>
              <a:off x="6477000" y="2971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/>
                <a:t>NetCDF-4</a:t>
              </a:r>
            </a:p>
            <a:p>
              <a:pPr algn="ctr" eaLnBrk="1" hangingPunct="1"/>
              <a:r>
                <a:rPr lang="en-US" altLang="en-US" sz="1500"/>
                <a:t>file</a:t>
              </a:r>
            </a:p>
          </p:txBody>
        </p:sp>
        <p:sp>
          <p:nvSpPr>
            <p:cNvPr id="16408" name="Can 33"/>
            <p:cNvSpPr>
              <a:spLocks noChangeArrowheads="1"/>
            </p:cNvSpPr>
            <p:nvPr/>
          </p:nvSpPr>
          <p:spPr bwMode="auto">
            <a:xfrm>
              <a:off x="6477000" y="2743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3962400" y="3886200"/>
            <a:ext cx="1066800" cy="1600200"/>
            <a:chOff x="3962400" y="4419600"/>
            <a:chExt cx="1066800" cy="1600200"/>
          </a:xfrm>
        </p:grpSpPr>
        <p:sp>
          <p:nvSpPr>
            <p:cNvPr id="16404" name="Can 37"/>
            <p:cNvSpPr>
              <a:spLocks noChangeArrowheads="1"/>
            </p:cNvSpPr>
            <p:nvPr/>
          </p:nvSpPr>
          <p:spPr bwMode="auto">
            <a:xfrm>
              <a:off x="3962400" y="4876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500" dirty="0"/>
                <a:t>Augmented</a:t>
              </a:r>
            </a:p>
            <a:p>
              <a:pPr algn="ctr" eaLnBrk="1" hangingPunct="1"/>
              <a:r>
                <a:rPr lang="en-US" altLang="en-US" sz="1500" dirty="0"/>
                <a:t>HDF-EOS5</a:t>
              </a:r>
            </a:p>
            <a:p>
              <a:pPr algn="ctr" eaLnBrk="1" hangingPunct="1"/>
              <a:r>
                <a:rPr lang="en-US" altLang="en-US" sz="1500" dirty="0"/>
                <a:t>file</a:t>
              </a:r>
            </a:p>
          </p:txBody>
        </p:sp>
        <p:sp>
          <p:nvSpPr>
            <p:cNvPr id="16405" name="Can 38"/>
            <p:cNvSpPr>
              <a:spLocks noChangeArrowheads="1"/>
            </p:cNvSpPr>
            <p:nvPr/>
          </p:nvSpPr>
          <p:spPr bwMode="auto">
            <a:xfrm>
              <a:off x="3962400" y="4648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  <p:sp>
          <p:nvSpPr>
            <p:cNvPr id="16406" name="Can 39"/>
            <p:cNvSpPr>
              <a:spLocks noChangeArrowheads="1"/>
            </p:cNvSpPr>
            <p:nvPr/>
          </p:nvSpPr>
          <p:spPr bwMode="auto">
            <a:xfrm>
              <a:off x="3962400" y="44196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500"/>
            </a:p>
          </p:txBody>
        </p:sp>
      </p:grpSp>
      <p:sp>
        <p:nvSpPr>
          <p:cNvPr id="48" name="U-Turn Arrow 47"/>
          <p:cNvSpPr/>
          <p:nvPr/>
        </p:nvSpPr>
        <p:spPr bwMode="auto">
          <a:xfrm flipH="1">
            <a:off x="4356545" y="2743200"/>
            <a:ext cx="1387401" cy="1257300"/>
          </a:xfrm>
          <a:prstGeom prst="utur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netCDF4 to access  HDF-EOS5 files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netCDF-4 metadata added to HDF-EOS5 file</a:t>
            </a:r>
          </a:p>
          <a:p>
            <a:r>
              <a:rPr lang="en-US" altLang="en-US" dirty="0" smtClean="0"/>
              <a:t>EOS5 use not affected.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979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10000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-13206"/>
            <a:ext cx="8494713" cy="6879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1" y="2514600"/>
            <a:ext cx="3256756" cy="990600"/>
          </a:xfrm>
        </p:spPr>
        <p:txBody>
          <a:bodyPr/>
          <a:lstStyle/>
          <a:p>
            <a:r>
              <a:rPr lang="en-US" sz="4800" dirty="0" smtClean="0"/>
              <a:t>H5augjpss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090347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IDV </a:t>
            </a:r>
          </a:p>
          <a:p>
            <a:pPr lvl="1"/>
            <a:r>
              <a:rPr lang="en-US" dirty="0" smtClean="0"/>
              <a:t>Based on netCDF classic model (no groups)</a:t>
            </a:r>
          </a:p>
          <a:p>
            <a:r>
              <a:rPr lang="en-US" dirty="0" smtClean="0"/>
              <a:t>IDV required attributes and variables</a:t>
            </a:r>
          </a:p>
          <a:p>
            <a:pPr lvl="1"/>
            <a:r>
              <a:rPr lang="en-US" dirty="0" smtClean="0"/>
              <a:t>Scale factors, offsets</a:t>
            </a:r>
          </a:p>
          <a:p>
            <a:pPr lvl="1"/>
            <a:r>
              <a:rPr lang="en-US" dirty="0" smtClean="0"/>
              <a:t>Geolocation metadata</a:t>
            </a:r>
          </a:p>
          <a:p>
            <a:pPr lvl="1"/>
            <a:r>
              <a:rPr lang="en-US" dirty="0" smtClean="0"/>
              <a:t>“Radiance” variable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381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H5augjpss will …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Make a JPSS HDF5 file look like netCDF-4</a:t>
            </a:r>
          </a:p>
          <a:p>
            <a:pPr lvl="1"/>
            <a:r>
              <a:rPr lang="en-US" dirty="0" smtClean="0"/>
              <a:t>Hide HDF5 elements not supported by netCDF</a:t>
            </a:r>
          </a:p>
          <a:p>
            <a:pPr lvl="1"/>
            <a:r>
              <a:rPr lang="en-US" dirty="0" smtClean="0"/>
              <a:t>Add coordinate variables</a:t>
            </a:r>
          </a:p>
          <a:p>
            <a:pPr lvl="1" rtl="0" eaLnBrk="1" fontAlgn="base" hangingPunct="1"/>
            <a:r>
              <a:rPr lang="en-US" sz="3000" dirty="0" smtClean="0">
                <a:solidFill>
                  <a:srgbClr val="000000"/>
                </a:solidFill>
                <a:effectLst/>
                <a:latin typeface="+mn-lt"/>
                <a:ea typeface="Arial" charset="0"/>
                <a:cs typeface="Arial" pitchFamily="34" charset="0"/>
              </a:rPr>
              <a:t>Remove groups from view</a:t>
            </a:r>
            <a:r>
              <a:rPr lang="en-US" sz="3000" baseline="0" dirty="0" smtClean="0">
                <a:solidFill>
                  <a:srgbClr val="000000"/>
                </a:solidFill>
                <a:effectLst/>
                <a:latin typeface="+mn-lt"/>
                <a:ea typeface="Arial" charset="0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rgbClr val="000000"/>
                </a:solidFill>
                <a:effectLst/>
                <a:latin typeface="+mn-lt"/>
                <a:ea typeface="Arial" charset="0"/>
                <a:cs typeface="Arial" pitchFamily="34" charset="0"/>
              </a:rPr>
              <a:t>to conform to netCDF classic</a:t>
            </a:r>
            <a:endParaRPr lang="en-US" dirty="0" smtClean="0"/>
          </a:p>
          <a:p>
            <a:r>
              <a:rPr lang="en-US" dirty="0" smtClean="0"/>
              <a:t>Add information needed by tools such as IDV</a:t>
            </a:r>
          </a:p>
          <a:p>
            <a:pPr marL="742950" lvl="2" indent="-342900"/>
            <a:r>
              <a:rPr lang="en-US" dirty="0" smtClean="0"/>
              <a:t>Geolocation metadata </a:t>
            </a:r>
          </a:p>
          <a:p>
            <a:pPr marL="742950" lvl="2" indent="-342900"/>
            <a:r>
              <a:rPr lang="en-US" dirty="0" smtClean="0"/>
              <a:t>“Radiance” variable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858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55320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7513"/>
            <a:ext cx="6019800" cy="838200"/>
          </a:xfr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US" dirty="0" smtClean="0"/>
              <a:t>HDF4 file Content Maps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859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010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HDF4 File Contents – User View</a:t>
            </a:r>
          </a:p>
        </p:txBody>
      </p:sp>
      <p:pic>
        <p:nvPicPr>
          <p:cNvPr id="34" name="Picture 33" descr="HDFviewCapture2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276" y="952500"/>
            <a:ext cx="8565447" cy="4953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82351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010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HDF4 File Contents – User View</a:t>
            </a:r>
          </a:p>
        </p:txBody>
      </p:sp>
      <p:pic>
        <p:nvPicPr>
          <p:cNvPr id="34" name="Picture 33" descr="HDFviewCapture2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276" y="952500"/>
            <a:ext cx="8565447" cy="4953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1143000"/>
            <a:ext cx="5562600" cy="3505200"/>
            <a:chOff x="0" y="1143000"/>
            <a:chExt cx="5562600" cy="3505200"/>
          </a:xfrm>
        </p:grpSpPr>
        <p:sp>
          <p:nvSpPr>
            <p:cNvPr id="8" name="Oval 7"/>
            <p:cNvSpPr/>
            <p:nvPr/>
          </p:nvSpPr>
          <p:spPr bwMode="auto">
            <a:xfrm>
              <a:off x="0" y="1447800"/>
              <a:ext cx="3276600" cy="32004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57400" y="1143000"/>
              <a:ext cx="350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rial (Body)"/>
                </a:rPr>
                <a:t>Objects &amp; Relationships</a:t>
              </a:r>
              <a:endParaRPr lang="en-US" dirty="0">
                <a:solidFill>
                  <a:srgbClr val="FF0000"/>
                </a:solidFill>
                <a:latin typeface="Arial (Body)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88338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010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HDF4 File Contents – User View</a:t>
            </a:r>
          </a:p>
        </p:txBody>
      </p:sp>
      <p:pic>
        <p:nvPicPr>
          <p:cNvPr id="34" name="Picture 33" descr="HDFviewCapture2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276" y="952500"/>
            <a:ext cx="8565447" cy="4953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52400" y="4572000"/>
            <a:ext cx="7086600" cy="1447800"/>
            <a:chOff x="152400" y="4572000"/>
            <a:chExt cx="7086600" cy="1447800"/>
          </a:xfrm>
        </p:grpSpPr>
        <p:sp>
          <p:nvSpPr>
            <p:cNvPr id="12" name="Oval 11"/>
            <p:cNvSpPr/>
            <p:nvPr/>
          </p:nvSpPr>
          <p:spPr bwMode="auto">
            <a:xfrm>
              <a:off x="152400" y="4572000"/>
              <a:ext cx="3657600" cy="14478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33800" y="4948535"/>
              <a:ext cx="350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rial (Body)"/>
                </a:rPr>
                <a:t>User Metadata</a:t>
              </a:r>
              <a:endParaRPr lang="en-US" dirty="0">
                <a:solidFill>
                  <a:srgbClr val="FF0000"/>
                </a:solidFill>
                <a:latin typeface="Arial (Body)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37358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010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HDF4 File Contents – User View</a:t>
            </a:r>
          </a:p>
        </p:txBody>
      </p:sp>
      <p:pic>
        <p:nvPicPr>
          <p:cNvPr id="34" name="Picture 33" descr="HDFviewCapture2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276" y="952500"/>
            <a:ext cx="8565447" cy="4953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124200" y="2209800"/>
            <a:ext cx="6019800" cy="2667000"/>
            <a:chOff x="3124200" y="2209800"/>
            <a:chExt cx="6019800" cy="2667000"/>
          </a:xfrm>
        </p:grpSpPr>
        <p:sp>
          <p:nvSpPr>
            <p:cNvPr id="14" name="Oval 13"/>
            <p:cNvSpPr/>
            <p:nvPr/>
          </p:nvSpPr>
          <p:spPr bwMode="auto">
            <a:xfrm>
              <a:off x="3124200" y="2590800"/>
              <a:ext cx="5410200" cy="22860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38800" y="2209800"/>
              <a:ext cx="350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rial (Body)"/>
                </a:rPr>
                <a:t>Object Data</a:t>
              </a:r>
              <a:endParaRPr lang="en-US" dirty="0">
                <a:solidFill>
                  <a:srgbClr val="FF0000"/>
                </a:solidFill>
                <a:latin typeface="Arial (Body)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4705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files are complex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30976" t="18623" r="30325" b="19084"/>
          <a:stretch>
            <a:fillRect/>
          </a:stretch>
        </p:blipFill>
        <p:spPr bwMode="auto">
          <a:xfrm>
            <a:off x="1600200" y="990600"/>
            <a:ext cx="571500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506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 Project Motivation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377612" y="1219200"/>
            <a:ext cx="4480388" cy="5334000"/>
            <a:chOff x="2377612" y="1219200"/>
            <a:chExt cx="4480388" cy="5334000"/>
          </a:xfrm>
        </p:grpSpPr>
        <p:sp>
          <p:nvSpPr>
            <p:cNvPr id="28" name="Magnetic Disk 27"/>
            <p:cNvSpPr/>
            <p:nvPr/>
          </p:nvSpPr>
          <p:spPr bwMode="auto">
            <a:xfrm>
              <a:off x="4136136" y="1219200"/>
              <a:ext cx="1066800" cy="685800"/>
            </a:xfrm>
            <a:prstGeom prst="flowChartMagneticDisk">
              <a:avLst/>
            </a:prstGeom>
            <a:solidFill>
              <a:srgbClr val="00E66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800" dirty="0" smtClean="0">
                  <a:latin typeface="Arial"/>
                </a:rPr>
                <a:t>HDF4 file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733800" y="2590800"/>
              <a:ext cx="1828800" cy="762000"/>
              <a:chOff x="5486400" y="3124200"/>
              <a:chExt cx="1905000" cy="914401"/>
            </a:xfrm>
          </p:grpSpPr>
          <p:pic>
            <p:nvPicPr>
              <p:cNvPr id="29" name="Picture 28" descr="HDFview.tif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486400" y="3124200"/>
                <a:ext cx="838200" cy="914401"/>
              </a:xfrm>
              <a:prstGeom prst="rect">
                <a:avLst/>
              </a:prstGeom>
            </p:spPr>
          </p:pic>
          <p:sp>
            <p:nvSpPr>
              <p:cNvPr id="30" name="Snip Single Corner Rectangle 29"/>
              <p:cNvSpPr/>
              <p:nvPr/>
            </p:nvSpPr>
            <p:spPr bwMode="auto">
              <a:xfrm>
                <a:off x="6324600" y="3124200"/>
                <a:ext cx="1066800" cy="914400"/>
              </a:xfrm>
              <a:prstGeom prst="snip1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 sz="1800" dirty="0" smtClean="0">
                    <a:latin typeface="Arial"/>
                  </a:rPr>
                  <a:t>HDF4 Library</a:t>
                </a:r>
                <a:endParaRPr lang="en-US" sz="1800" dirty="0">
                  <a:latin typeface="Arial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569650" y="3124200"/>
                <a:ext cx="7549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 smtClean="0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 (Body)"/>
                  </a:rPr>
                  <a:t>HDFView</a:t>
                </a:r>
                <a:endParaRPr lang="en-US" sz="1400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(Body)"/>
                </a:endParaRPr>
              </a:p>
            </p:txBody>
          </p:sp>
        </p:grpSp>
        <p:sp>
          <p:nvSpPr>
            <p:cNvPr id="26" name="Down Arrow 25"/>
            <p:cNvSpPr/>
            <p:nvPr/>
          </p:nvSpPr>
          <p:spPr bwMode="auto">
            <a:xfrm>
              <a:off x="4419600" y="1981200"/>
              <a:ext cx="457200" cy="533400"/>
            </a:xfrm>
            <a:prstGeom prst="downArrow">
              <a:avLst/>
            </a:prstGeom>
            <a:solidFill>
              <a:srgbClr val="005ED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Down Arrow 32"/>
            <p:cNvSpPr/>
            <p:nvPr/>
          </p:nvSpPr>
          <p:spPr bwMode="auto">
            <a:xfrm>
              <a:off x="4419600" y="3429000"/>
              <a:ext cx="457200" cy="533400"/>
            </a:xfrm>
            <a:prstGeom prst="downArrow">
              <a:avLst/>
            </a:prstGeom>
            <a:solidFill>
              <a:srgbClr val="005ED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4" name="Picture 33" descr="HDFviewCapture2.tif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7612" y="3962400"/>
              <a:ext cx="4480388" cy="25908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2874612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 Project Motivation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377612" y="1219200"/>
            <a:ext cx="4480388" cy="5334000"/>
            <a:chOff x="2377612" y="1219200"/>
            <a:chExt cx="4480388" cy="5334000"/>
          </a:xfrm>
        </p:grpSpPr>
        <p:sp>
          <p:nvSpPr>
            <p:cNvPr id="28" name="Magnetic Disk 27"/>
            <p:cNvSpPr/>
            <p:nvPr/>
          </p:nvSpPr>
          <p:spPr bwMode="auto">
            <a:xfrm>
              <a:off x="4136136" y="1219200"/>
              <a:ext cx="1066800" cy="685800"/>
            </a:xfrm>
            <a:prstGeom prst="flowChartMagneticDisk">
              <a:avLst/>
            </a:prstGeom>
            <a:solidFill>
              <a:srgbClr val="00E66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800" dirty="0" smtClean="0">
                  <a:latin typeface="Arial"/>
                </a:rPr>
                <a:t>HDF4 file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733800" y="2590800"/>
              <a:ext cx="1828800" cy="762000"/>
              <a:chOff x="5486400" y="3124200"/>
              <a:chExt cx="1905000" cy="914401"/>
            </a:xfrm>
          </p:grpSpPr>
          <p:pic>
            <p:nvPicPr>
              <p:cNvPr id="29" name="Picture 28" descr="HDFview.tif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486400" y="3124200"/>
                <a:ext cx="838200" cy="914401"/>
              </a:xfrm>
              <a:prstGeom prst="rect">
                <a:avLst/>
              </a:prstGeom>
            </p:spPr>
          </p:pic>
          <p:sp>
            <p:nvSpPr>
              <p:cNvPr id="30" name="Snip Single Corner Rectangle 29"/>
              <p:cNvSpPr/>
              <p:nvPr/>
            </p:nvSpPr>
            <p:spPr bwMode="auto">
              <a:xfrm>
                <a:off x="6324600" y="3124200"/>
                <a:ext cx="1066800" cy="914400"/>
              </a:xfrm>
              <a:prstGeom prst="snip1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 sz="1800" dirty="0" smtClean="0">
                    <a:latin typeface="Arial"/>
                  </a:rPr>
                  <a:t>HDF4 Library</a:t>
                </a:r>
                <a:endParaRPr lang="en-US" sz="1800" dirty="0">
                  <a:latin typeface="Arial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569650" y="3124200"/>
                <a:ext cx="7549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 smtClean="0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 (Body)"/>
                  </a:rPr>
                  <a:t>HDFView</a:t>
                </a:r>
                <a:endParaRPr lang="en-US" sz="1400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(Body)"/>
                </a:endParaRPr>
              </a:p>
            </p:txBody>
          </p:sp>
        </p:grpSp>
        <p:sp>
          <p:nvSpPr>
            <p:cNvPr id="26" name="Down Arrow 25"/>
            <p:cNvSpPr/>
            <p:nvPr/>
          </p:nvSpPr>
          <p:spPr bwMode="auto">
            <a:xfrm>
              <a:off x="4419600" y="1981200"/>
              <a:ext cx="457200" cy="533400"/>
            </a:xfrm>
            <a:prstGeom prst="downArrow">
              <a:avLst/>
            </a:prstGeom>
            <a:solidFill>
              <a:srgbClr val="005ED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Down Arrow 32"/>
            <p:cNvSpPr/>
            <p:nvPr/>
          </p:nvSpPr>
          <p:spPr bwMode="auto">
            <a:xfrm>
              <a:off x="4419600" y="3429000"/>
              <a:ext cx="457200" cy="533400"/>
            </a:xfrm>
            <a:prstGeom prst="downArrow">
              <a:avLst/>
            </a:prstGeom>
            <a:solidFill>
              <a:srgbClr val="005ED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4" name="Picture 33" descr="HDFviewCapture2.tif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7612" y="3962400"/>
              <a:ext cx="4480388" cy="25908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867141" y="1676400"/>
            <a:ext cx="108585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smtClean="0">
                <a:solidFill>
                  <a:srgbClr val="F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US" sz="16600" b="1" dirty="0">
              <a:solidFill>
                <a:srgbClr val="FF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3448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010400" cy="533400"/>
          </a:xfrm>
        </p:spPr>
        <p:txBody>
          <a:bodyPr anchor="ctr"/>
          <a:lstStyle/>
          <a:p>
            <a:r>
              <a:rPr lang="en-US" dirty="0" smtClean="0"/>
              <a:t>HDF4 mapping workflow</a:t>
            </a:r>
            <a:endParaRPr lang="en-US" dirty="0"/>
          </a:p>
        </p:txBody>
      </p:sp>
      <p:sp>
        <p:nvSpPr>
          <p:cNvPr id="9" name="Flowchart: Magnetic Disk 8"/>
          <p:cNvSpPr/>
          <p:nvPr/>
        </p:nvSpPr>
        <p:spPr bwMode="auto">
          <a:xfrm>
            <a:off x="609600" y="1127760"/>
            <a:ext cx="1371600" cy="1554480"/>
          </a:xfrm>
          <a:prstGeom prst="flowChartMagneticDisk">
            <a:avLst/>
          </a:prstGeom>
          <a:solidFill>
            <a:srgbClr val="008000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rPr>
              <a:t>HDF4  File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81200" y="1127760"/>
            <a:ext cx="6324600" cy="1554480"/>
            <a:chOff x="1981200" y="1127760"/>
            <a:chExt cx="6324600" cy="1554480"/>
          </a:xfrm>
        </p:grpSpPr>
        <p:sp>
          <p:nvSpPr>
            <p:cNvPr id="20" name="Flowchart: Document 19"/>
            <p:cNvSpPr/>
            <p:nvPr/>
          </p:nvSpPr>
          <p:spPr bwMode="auto">
            <a:xfrm>
              <a:off x="6172200" y="1127760"/>
              <a:ext cx="2133600" cy="1554480"/>
            </a:xfrm>
            <a:prstGeom prst="flowChartDocument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HDF4 Mapping File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 (XML document)</a:t>
              </a:r>
            </a:p>
          </p:txBody>
        </p:sp>
        <p:sp>
          <p:nvSpPr>
            <p:cNvPr id="22" name="Flowchart: Process 21"/>
            <p:cNvSpPr/>
            <p:nvPr/>
          </p:nvSpPr>
          <p:spPr bwMode="auto">
            <a:xfrm>
              <a:off x="2971800" y="1371600"/>
              <a:ext cx="2209800" cy="1097280"/>
            </a:xfrm>
            <a:prstGeom prst="flowChartProcess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 smtClean="0">
                  <a:solidFill>
                    <a:srgbClr val="FFFF00"/>
                  </a:solidFill>
                  <a:latin typeface="Calibri" pitchFamily="34" charset="0"/>
                </a:rPr>
                <a:t>hmap</a:t>
              </a:r>
              <a:endParaRPr lang="en-US" sz="2000" dirty="0" smtClean="0">
                <a:solidFill>
                  <a:srgbClr val="FFFF00"/>
                </a:solidFill>
                <a:latin typeface="Calibri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linked with </a:t>
              </a:r>
              <a:b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</a:b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HDF4 library</a:t>
              </a:r>
              <a:endPara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24" name="Straight Arrow Connector 23"/>
            <p:cNvCxnSpPr>
              <a:stCxn id="9" idx="4"/>
              <a:endCxn id="22" idx="1"/>
            </p:cNvCxnSpPr>
            <p:nvPr/>
          </p:nvCxnSpPr>
          <p:spPr bwMode="auto">
            <a:xfrm>
              <a:off x="19812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3"/>
              <a:endCxn id="20" idx="1"/>
            </p:cNvCxnSpPr>
            <p:nvPr/>
          </p:nvCxnSpPr>
          <p:spPr bwMode="auto">
            <a:xfrm flipV="1">
              <a:off x="51816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3971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010400" cy="533400"/>
          </a:xfrm>
        </p:spPr>
        <p:txBody>
          <a:bodyPr anchor="ctr"/>
          <a:lstStyle/>
          <a:p>
            <a:r>
              <a:rPr lang="en-US" dirty="0" smtClean="0"/>
              <a:t>HDF4 mapping workflow</a:t>
            </a:r>
            <a:endParaRPr lang="en-US" dirty="0"/>
          </a:p>
        </p:txBody>
      </p:sp>
      <p:sp>
        <p:nvSpPr>
          <p:cNvPr id="9" name="Flowchart: Magnetic Disk 8"/>
          <p:cNvSpPr/>
          <p:nvPr/>
        </p:nvSpPr>
        <p:spPr bwMode="auto">
          <a:xfrm>
            <a:off x="609600" y="1127760"/>
            <a:ext cx="1371600" cy="1554480"/>
          </a:xfrm>
          <a:prstGeom prst="flowChartMagneticDisk">
            <a:avLst/>
          </a:prstGeom>
          <a:solidFill>
            <a:srgbClr val="008000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rPr>
              <a:t>HDF4  File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81200" y="1127760"/>
            <a:ext cx="6324600" cy="1554480"/>
            <a:chOff x="1981200" y="1127760"/>
            <a:chExt cx="6324600" cy="1554480"/>
          </a:xfrm>
        </p:grpSpPr>
        <p:sp>
          <p:nvSpPr>
            <p:cNvPr id="20" name="Flowchart: Document 19"/>
            <p:cNvSpPr/>
            <p:nvPr/>
          </p:nvSpPr>
          <p:spPr bwMode="auto">
            <a:xfrm>
              <a:off x="6172200" y="1127760"/>
              <a:ext cx="2133600" cy="1554480"/>
            </a:xfrm>
            <a:prstGeom prst="flowChartDocument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HDF4 Mapping File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 (XML document)</a:t>
              </a:r>
            </a:p>
          </p:txBody>
        </p:sp>
        <p:sp>
          <p:nvSpPr>
            <p:cNvPr id="22" name="Flowchart: Process 21"/>
            <p:cNvSpPr/>
            <p:nvPr/>
          </p:nvSpPr>
          <p:spPr bwMode="auto">
            <a:xfrm>
              <a:off x="2971800" y="1371600"/>
              <a:ext cx="2209800" cy="1097280"/>
            </a:xfrm>
            <a:prstGeom prst="flowChartProcess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 smtClean="0">
                  <a:solidFill>
                    <a:srgbClr val="FFFF00"/>
                  </a:solidFill>
                  <a:latin typeface="Calibri" pitchFamily="34" charset="0"/>
                </a:rPr>
                <a:t>hmap</a:t>
              </a:r>
              <a:endParaRPr lang="en-US" sz="2000" dirty="0" smtClean="0">
                <a:solidFill>
                  <a:srgbClr val="FFFF00"/>
                </a:solidFill>
                <a:latin typeface="Calibri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linked with </a:t>
              </a:r>
              <a:b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</a:b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HDF4 library</a:t>
              </a:r>
              <a:endPara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24" name="Straight Arrow Connector 23"/>
            <p:cNvCxnSpPr>
              <a:stCxn id="9" idx="4"/>
              <a:endCxn id="22" idx="1"/>
            </p:cNvCxnSpPr>
            <p:nvPr/>
          </p:nvCxnSpPr>
          <p:spPr bwMode="auto">
            <a:xfrm>
              <a:off x="19812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3"/>
              <a:endCxn id="20" idx="1"/>
            </p:cNvCxnSpPr>
            <p:nvPr/>
          </p:nvCxnSpPr>
          <p:spPr bwMode="auto">
            <a:xfrm flipV="1">
              <a:off x="51816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4" name="Flowchart: Extract 33"/>
          <p:cNvSpPr/>
          <p:nvPr/>
        </p:nvSpPr>
        <p:spPr bwMode="auto">
          <a:xfrm>
            <a:off x="2819400" y="3962400"/>
            <a:ext cx="2209800" cy="1859280"/>
          </a:xfrm>
          <a:prstGeom prst="flowChartExtract">
            <a:avLst/>
          </a:prstGeom>
          <a:solidFill>
            <a:srgbClr val="6600FF"/>
          </a:solidFill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  <a:t>Reader</a:t>
            </a:r>
            <a:b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  <a:t>program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38100" y="2362200"/>
            <a:ext cx="9258300" cy="2529840"/>
            <a:chOff x="-38100" y="2362200"/>
            <a:chExt cx="9258300" cy="2529840"/>
          </a:xfrm>
        </p:grpSpPr>
        <p:sp>
          <p:nvSpPr>
            <p:cNvPr id="18" name="Flowchart: Document 17"/>
            <p:cNvSpPr/>
            <p:nvPr/>
          </p:nvSpPr>
          <p:spPr bwMode="auto">
            <a:xfrm>
              <a:off x="5562600" y="2362200"/>
              <a:ext cx="990600" cy="762000"/>
            </a:xfrm>
            <a:prstGeom prst="flowChartDocumen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21" name="Flowchart: Process 20"/>
            <p:cNvSpPr/>
            <p:nvPr/>
          </p:nvSpPr>
          <p:spPr bwMode="auto">
            <a:xfrm>
              <a:off x="1219200" y="2819400"/>
              <a:ext cx="2362200" cy="1219200"/>
            </a:xfrm>
            <a:prstGeom prst="flowChartProcess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35" name="Straight Arrow Connector 34"/>
            <p:cNvCxnSpPr>
              <a:stCxn id="9" idx="3"/>
              <a:endCxn id="34" idx="1"/>
            </p:cNvCxnSpPr>
            <p:nvPr/>
          </p:nvCxnSpPr>
          <p:spPr bwMode="auto">
            <a:xfrm rot="16200000" flipH="1">
              <a:off x="1228725" y="2748915"/>
              <a:ext cx="2209800" cy="2076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Straight Arrow Connector 37"/>
            <p:cNvCxnSpPr>
              <a:stCxn id="20" idx="2"/>
              <a:endCxn id="34" idx="3"/>
            </p:cNvCxnSpPr>
            <p:nvPr/>
          </p:nvCxnSpPr>
          <p:spPr bwMode="auto">
            <a:xfrm rot="5400000">
              <a:off x="4701591" y="2354631"/>
              <a:ext cx="2312568" cy="27622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4" name="Rectangle 43"/>
            <p:cNvSpPr/>
            <p:nvPr/>
          </p:nvSpPr>
          <p:spPr bwMode="auto">
            <a:xfrm>
              <a:off x="-38100" y="2956560"/>
              <a:ext cx="2400300" cy="92964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latin typeface="Calibri" pitchFamily="34" charset="0"/>
                </a:rPr>
                <a:t>Object Data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096000" y="3124200"/>
              <a:ext cx="3124200" cy="137160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00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latin typeface="Calibri" pitchFamily="34" charset="0"/>
                </a:rPr>
                <a:t>Groups, Data Objects,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Structural and Application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Metadata;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Locations of Object Data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29887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7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8 – 11, 2014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7DB0D-018D-A04B-9A77-66E829A0D584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73028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618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2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2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2|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2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52.6|4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52.6|4.7"/>
</p:tagLst>
</file>

<file path=ppt/theme/theme1.xml><?xml version="1.0" encoding="utf-8"?>
<a:theme xmlns:a="http://schemas.openxmlformats.org/drawingml/2006/main" name="THG_Template">
  <a:themeElements>
    <a:clrScheme name="TH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BF0000"/>
      </a:accent2>
      <a:accent3>
        <a:srgbClr val="00B050"/>
      </a:accent3>
      <a:accent4>
        <a:srgbClr val="7030A0"/>
      </a:accent4>
      <a:accent5>
        <a:srgbClr val="548DD4"/>
      </a:accent5>
      <a:accent6>
        <a:srgbClr val="FFC000"/>
      </a:accent6>
      <a:hlink>
        <a:srgbClr val="4F81BD"/>
      </a:hlink>
      <a:folHlink>
        <a:srgbClr val="953734"/>
      </a:folHlink>
    </a:clrScheme>
    <a:fontScheme name="THG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.potx" id="{4647FCE7-A291-4107-BF8A-A66C3012F602}" vid="{AE949CB4-ECB2-4522-A3D4-7FCAF5D961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ESIP_Summer_2103</Template>
  <TotalTime>3152</TotalTime>
  <Words>815</Words>
  <Application>Microsoft Office PowerPoint</Application>
  <PresentationFormat>On-screen Show (4:3)</PresentationFormat>
  <Paragraphs>217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(Body)</vt:lpstr>
      <vt:lpstr>Calibri</vt:lpstr>
      <vt:lpstr>Garamond</vt:lpstr>
      <vt:lpstr>Times New Roman</vt:lpstr>
      <vt:lpstr>THG_Template</vt:lpstr>
      <vt:lpstr>PowerPoint Presentation</vt:lpstr>
      <vt:lpstr>PowerPoint Presentation</vt:lpstr>
      <vt:lpstr>PowerPoint Presentation</vt:lpstr>
      <vt:lpstr>Augmentation An HDF design philosophy</vt:lpstr>
      <vt:lpstr>Why we augment</vt:lpstr>
      <vt:lpstr>HDF augmentation</vt:lpstr>
      <vt:lpstr>Augmenting HDF-EOS5  files for netCDF-4 access</vt:lpstr>
      <vt:lpstr>netCDF4 to access  HDF-EOS5 files</vt:lpstr>
      <vt:lpstr>netCDF4 to access  HDF-EOS5 files</vt:lpstr>
      <vt:lpstr>netCDF4 to access  HDF-EOS5 files</vt:lpstr>
      <vt:lpstr>H5augjpss</vt:lpstr>
      <vt:lpstr>IDV</vt:lpstr>
      <vt:lpstr>H5augjpss will …</vt:lpstr>
      <vt:lpstr>HDF4 file Content Maps</vt:lpstr>
      <vt:lpstr>HDF4 File Contents – User View</vt:lpstr>
      <vt:lpstr>HDF4 File Contents – User View</vt:lpstr>
      <vt:lpstr>HDF4 File Contents – User View</vt:lpstr>
      <vt:lpstr>HDF4 File Contents – User View</vt:lpstr>
      <vt:lpstr>HDF4 files are complex</vt:lpstr>
      <vt:lpstr> Project Motivation</vt:lpstr>
      <vt:lpstr> Project Motivation</vt:lpstr>
      <vt:lpstr>HDF4 mapping workflow</vt:lpstr>
      <vt:lpstr>HDF4 mapping workflow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Plutchak</dc:creator>
  <cp:lastModifiedBy>Mike Folk</cp:lastModifiedBy>
  <cp:revision>106</cp:revision>
  <cp:lastPrinted>2013-07-08T02:32:26Z</cp:lastPrinted>
  <dcterms:created xsi:type="dcterms:W3CDTF">2013-06-28T17:42:12Z</dcterms:created>
  <dcterms:modified xsi:type="dcterms:W3CDTF">2014-07-13T19:34:47Z</dcterms:modified>
  <cp:contentStatus/>
</cp:coreProperties>
</file>