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21"/>
  </p:notesMasterIdLst>
  <p:handoutMasterIdLst>
    <p:handoutMasterId r:id="rId22"/>
  </p:handoutMasterIdLst>
  <p:sldIdLst>
    <p:sldId id="256" r:id="rId2"/>
    <p:sldId id="259" r:id="rId3"/>
    <p:sldId id="260" r:id="rId4"/>
    <p:sldId id="273" r:id="rId5"/>
    <p:sldId id="276" r:id="rId6"/>
    <p:sldId id="285" r:id="rId7"/>
    <p:sldId id="278" r:id="rId8"/>
    <p:sldId id="280" r:id="rId9"/>
    <p:sldId id="279" r:id="rId10"/>
    <p:sldId id="281" r:id="rId11"/>
    <p:sldId id="277" r:id="rId12"/>
    <p:sldId id="284" r:id="rId13"/>
    <p:sldId id="282" r:id="rId14"/>
    <p:sldId id="283" r:id="rId15"/>
    <p:sldId id="269" r:id="rId16"/>
    <p:sldId id="275" r:id="rId17"/>
    <p:sldId id="274" r:id="rId18"/>
    <p:sldId id="272" r:id="rId19"/>
    <p:sldId id="258" r:id="rId20"/>
  </p:sldIdLst>
  <p:sldSz cx="9144000" cy="6858000" type="screen4x3"/>
  <p:notesSz cx="6858000" cy="9107488"/>
  <p:defaultTextStyle>
    <a:defPPr>
      <a:defRPr lang="en-US"/>
    </a:defPPr>
    <a:lvl1pPr algn="l" rtl="0" fontAlgn="base">
      <a:spcBef>
        <a:spcPct val="0"/>
      </a:spcBef>
      <a:spcAft>
        <a:spcPct val="0"/>
      </a:spcAft>
      <a:defRPr sz="2400" kern="1200">
        <a:solidFill>
          <a:schemeClr val="tx1"/>
        </a:solidFill>
        <a:latin typeface="Times New Roman" charset="0"/>
        <a:ea typeface="Arial" charset="0"/>
        <a:cs typeface="Arial" charset="0"/>
      </a:defRPr>
    </a:lvl1pPr>
    <a:lvl2pPr marL="457200" algn="l" rtl="0" fontAlgn="base">
      <a:spcBef>
        <a:spcPct val="0"/>
      </a:spcBef>
      <a:spcAft>
        <a:spcPct val="0"/>
      </a:spcAft>
      <a:defRPr sz="2400" kern="1200">
        <a:solidFill>
          <a:schemeClr val="tx1"/>
        </a:solidFill>
        <a:latin typeface="Times New Roman" charset="0"/>
        <a:ea typeface="Arial" charset="0"/>
        <a:cs typeface="Arial" charset="0"/>
      </a:defRPr>
    </a:lvl2pPr>
    <a:lvl3pPr marL="914400" algn="l" rtl="0" fontAlgn="base">
      <a:spcBef>
        <a:spcPct val="0"/>
      </a:spcBef>
      <a:spcAft>
        <a:spcPct val="0"/>
      </a:spcAft>
      <a:defRPr sz="2400" kern="1200">
        <a:solidFill>
          <a:schemeClr val="tx1"/>
        </a:solidFill>
        <a:latin typeface="Times New Roman" charset="0"/>
        <a:ea typeface="Arial" charset="0"/>
        <a:cs typeface="Arial" charset="0"/>
      </a:defRPr>
    </a:lvl3pPr>
    <a:lvl4pPr marL="1371600" algn="l" rtl="0" fontAlgn="base">
      <a:spcBef>
        <a:spcPct val="0"/>
      </a:spcBef>
      <a:spcAft>
        <a:spcPct val="0"/>
      </a:spcAft>
      <a:defRPr sz="2400" kern="1200">
        <a:solidFill>
          <a:schemeClr val="tx1"/>
        </a:solidFill>
        <a:latin typeface="Times New Roman" charset="0"/>
        <a:ea typeface="Arial" charset="0"/>
        <a:cs typeface="Arial" charset="0"/>
      </a:defRPr>
    </a:lvl4pPr>
    <a:lvl5pPr marL="1828800" algn="l" rtl="0" fontAlgn="base">
      <a:spcBef>
        <a:spcPct val="0"/>
      </a:spcBef>
      <a:spcAft>
        <a:spcPct val="0"/>
      </a:spcAft>
      <a:defRPr sz="2400" kern="1200">
        <a:solidFill>
          <a:schemeClr val="tx1"/>
        </a:solidFill>
        <a:latin typeface="Times New Roman" charset="0"/>
        <a:ea typeface="Arial" charset="0"/>
        <a:cs typeface="Arial" charset="0"/>
      </a:defRPr>
    </a:lvl5pPr>
    <a:lvl6pPr marL="2286000" algn="l" defTabSz="457200" rtl="0" eaLnBrk="1" latinLnBrk="0" hangingPunct="1">
      <a:defRPr sz="2400" kern="1200">
        <a:solidFill>
          <a:schemeClr val="tx1"/>
        </a:solidFill>
        <a:latin typeface="Times New Roman" charset="0"/>
        <a:ea typeface="Arial" charset="0"/>
        <a:cs typeface="Arial" charset="0"/>
      </a:defRPr>
    </a:lvl6pPr>
    <a:lvl7pPr marL="2743200" algn="l" defTabSz="457200" rtl="0" eaLnBrk="1" latinLnBrk="0" hangingPunct="1">
      <a:defRPr sz="2400" kern="1200">
        <a:solidFill>
          <a:schemeClr val="tx1"/>
        </a:solidFill>
        <a:latin typeface="Times New Roman" charset="0"/>
        <a:ea typeface="Arial" charset="0"/>
        <a:cs typeface="Arial" charset="0"/>
      </a:defRPr>
    </a:lvl7pPr>
    <a:lvl8pPr marL="3200400" algn="l" defTabSz="457200" rtl="0" eaLnBrk="1" latinLnBrk="0" hangingPunct="1">
      <a:defRPr sz="2400" kern="1200">
        <a:solidFill>
          <a:schemeClr val="tx1"/>
        </a:solidFill>
        <a:latin typeface="Times New Roman" charset="0"/>
        <a:ea typeface="Arial" charset="0"/>
        <a:cs typeface="Arial" charset="0"/>
      </a:defRPr>
    </a:lvl8pPr>
    <a:lvl9pPr marL="3657600" algn="l" defTabSz="457200" rtl="0" eaLnBrk="1" latinLnBrk="0" hangingPunct="1">
      <a:defRPr sz="2400" kern="1200">
        <a:solidFill>
          <a:schemeClr val="tx1"/>
        </a:solidFill>
        <a:latin typeface="Times New Roman" charset="0"/>
        <a:ea typeface="Arial" charset="0"/>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69"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el Plutchak" initials="JP"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0000" autoAdjust="0"/>
    <p:restoredTop sz="94660"/>
  </p:normalViewPr>
  <p:slideViewPr>
    <p:cSldViewPr>
      <p:cViewPr>
        <p:scale>
          <a:sx n="81" d="100"/>
          <a:sy n="81" d="100"/>
        </p:scale>
        <p:origin x="-216" y="125"/>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65" d="100"/>
          <a:sy n="65" d="100"/>
        </p:scale>
        <p:origin x="-3372" y="-114"/>
      </p:cViewPr>
      <p:guideLst>
        <p:guide orient="horz" pos="2869"/>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1" y="8649973"/>
            <a:ext cx="2971598" cy="455986"/>
          </a:xfrm>
          <a:prstGeom prst="rect">
            <a:avLst/>
          </a:prstGeom>
        </p:spPr>
        <p:txBody>
          <a:bodyPr vert="horz" lIns="87746" tIns="43873" rIns="87746" bIns="43873" rtlCol="0" anchor="b"/>
          <a:lstStyle>
            <a:lvl1pPr algn="l">
              <a:defRPr sz="1200"/>
            </a:lvl1pPr>
          </a:lstStyle>
          <a:p>
            <a:r>
              <a:rPr lang="en-US" sz="1300" dirty="0">
                <a:latin typeface="+mn-lt"/>
              </a:rPr>
              <a:t>Copyright © 2010 The HDF Group.</a:t>
            </a:r>
          </a:p>
          <a:p>
            <a:r>
              <a:rPr lang="en-US" sz="1300" dirty="0">
                <a:latin typeface="+mn-lt"/>
              </a:rPr>
              <a:t>All Rights Reserved</a:t>
            </a:r>
          </a:p>
        </p:txBody>
      </p:sp>
      <p:sp>
        <p:nvSpPr>
          <p:cNvPr id="5" name="Slide Number Placeholder 4"/>
          <p:cNvSpPr>
            <a:spLocks noGrp="1"/>
          </p:cNvSpPr>
          <p:nvPr>
            <p:ph type="sldNum" sz="quarter" idx="3"/>
          </p:nvPr>
        </p:nvSpPr>
        <p:spPr>
          <a:xfrm>
            <a:off x="3884888" y="8649973"/>
            <a:ext cx="2971598" cy="455986"/>
          </a:xfrm>
          <a:prstGeom prst="rect">
            <a:avLst/>
          </a:prstGeom>
        </p:spPr>
        <p:txBody>
          <a:bodyPr vert="horz" lIns="87746" tIns="43873" rIns="87746" bIns="43873" rtlCol="0" anchor="b"/>
          <a:lstStyle>
            <a:lvl1pPr algn="r">
              <a:defRPr sz="1200"/>
            </a:lvl1pPr>
          </a:lstStyle>
          <a:p>
            <a:fld id="{66705E29-C357-4C42-9BC7-4FA4B5AD398B}" type="slidenum">
              <a:rPr lang="en-US" sz="1300">
                <a:latin typeface="+mn-lt"/>
              </a:rPr>
              <a:pPr/>
              <a:t>‹#›</a:t>
            </a:fld>
            <a:endParaRPr lang="en-US" sz="1300" dirty="0">
              <a:latin typeface="+mn-lt"/>
            </a:endParaRPr>
          </a:p>
        </p:txBody>
      </p:sp>
    </p:spTree>
    <p:extLst>
      <p:ext uri="{BB962C8B-B14F-4D97-AF65-F5344CB8AC3E}">
        <p14:creationId xmlns:p14="http://schemas.microsoft.com/office/powerpoint/2010/main" val="42334383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52525" y="682625"/>
            <a:ext cx="4552950" cy="3414713"/>
          </a:xfrm>
          <a:prstGeom prst="rect">
            <a:avLst/>
          </a:prstGeom>
          <a:noFill/>
          <a:ln w="12700">
            <a:solidFill>
              <a:prstClr val="black"/>
            </a:solidFill>
          </a:ln>
        </p:spPr>
        <p:txBody>
          <a:bodyPr vert="horz" lIns="87746" tIns="43873" rIns="87746" bIns="43873" rtlCol="0" anchor="ctr"/>
          <a:lstStyle/>
          <a:p>
            <a:endParaRPr lang="en-US"/>
          </a:p>
        </p:txBody>
      </p:sp>
      <p:sp>
        <p:nvSpPr>
          <p:cNvPr id="5" name="Notes Placeholder 4"/>
          <p:cNvSpPr>
            <a:spLocks noGrp="1"/>
          </p:cNvSpPr>
          <p:nvPr>
            <p:ph type="body" sz="quarter" idx="3"/>
          </p:nvPr>
        </p:nvSpPr>
        <p:spPr>
          <a:xfrm>
            <a:off x="686104" y="4325751"/>
            <a:ext cx="5485794" cy="4099287"/>
          </a:xfrm>
          <a:prstGeom prst="rect">
            <a:avLst/>
          </a:prstGeom>
        </p:spPr>
        <p:txBody>
          <a:bodyPr vert="horz" lIns="87746" tIns="43873" rIns="87746" bIns="4387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649973"/>
            <a:ext cx="2971598" cy="455986"/>
          </a:xfrm>
          <a:prstGeom prst="rect">
            <a:avLst/>
          </a:prstGeom>
        </p:spPr>
        <p:txBody>
          <a:bodyPr vert="horz" lIns="87746" tIns="43873" rIns="87746" bIns="43873" rtlCol="0" anchor="b"/>
          <a:lstStyle>
            <a:lvl1pPr algn="l">
              <a:defRPr sz="1300">
                <a:latin typeface="+mn-lt"/>
              </a:defRPr>
            </a:lvl1pPr>
          </a:lstStyle>
          <a:p>
            <a:r>
              <a:rPr lang="en-US" dirty="0" smtClean="0"/>
              <a:t>Copyright © 2010 The HDF Group.</a:t>
            </a:r>
          </a:p>
          <a:p>
            <a:r>
              <a:rPr lang="en-US" dirty="0" smtClean="0"/>
              <a:t>All Rights Reserved</a:t>
            </a:r>
            <a:endParaRPr lang="en-US" dirty="0"/>
          </a:p>
        </p:txBody>
      </p:sp>
      <p:sp>
        <p:nvSpPr>
          <p:cNvPr id="7" name="Slide Number Placeholder 6"/>
          <p:cNvSpPr>
            <a:spLocks noGrp="1"/>
          </p:cNvSpPr>
          <p:nvPr>
            <p:ph type="sldNum" sz="quarter" idx="5"/>
          </p:nvPr>
        </p:nvSpPr>
        <p:spPr>
          <a:xfrm>
            <a:off x="3884888" y="8649973"/>
            <a:ext cx="2971598" cy="455986"/>
          </a:xfrm>
          <a:prstGeom prst="rect">
            <a:avLst/>
          </a:prstGeom>
        </p:spPr>
        <p:txBody>
          <a:bodyPr vert="horz" lIns="87746" tIns="43873" rIns="87746" bIns="43873" rtlCol="0" anchor="b"/>
          <a:lstStyle>
            <a:lvl1pPr algn="r">
              <a:defRPr sz="1300">
                <a:latin typeface="+mn-lt"/>
              </a:defRPr>
            </a:lvl1pPr>
          </a:lstStyle>
          <a:p>
            <a:fld id="{199AFF83-E7C7-45C2-A1B8-C2E047EB4FC0}" type="slidenum">
              <a:rPr lang="en-US" smtClean="0"/>
              <a:pPr/>
              <a:t>‹#›</a:t>
            </a:fld>
            <a:endParaRPr lang="en-US" dirty="0"/>
          </a:p>
        </p:txBody>
      </p:sp>
    </p:spTree>
    <p:extLst>
      <p:ext uri="{BB962C8B-B14F-4D97-AF65-F5344CB8AC3E}">
        <p14:creationId xmlns:p14="http://schemas.microsoft.com/office/powerpoint/2010/main" val="39001134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99AFF83-E7C7-45C2-A1B8-C2E047EB4FC0}" type="slidenum">
              <a:rPr lang="en-US" smtClean="0"/>
              <a:pPr/>
              <a:t>1</a:t>
            </a:fld>
            <a:endParaRPr lang="en-US" dirty="0"/>
          </a:p>
        </p:txBody>
      </p:sp>
    </p:spTree>
    <p:extLst>
      <p:ext uri="{BB962C8B-B14F-4D97-AF65-F5344CB8AC3E}">
        <p14:creationId xmlns:p14="http://schemas.microsoft.com/office/powerpoint/2010/main" val="300141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MOD08_M3, AIRS version 6 grid</a:t>
            </a:r>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5</a:t>
            </a:fld>
            <a:endParaRPr lang="en-US" dirty="0"/>
          </a:p>
        </p:txBody>
      </p:sp>
    </p:spTree>
    <p:extLst>
      <p:ext uri="{BB962C8B-B14F-4D97-AF65-F5344CB8AC3E}">
        <p14:creationId xmlns:p14="http://schemas.microsoft.com/office/powerpoint/2010/main" val="411273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Ncdump</a:t>
            </a:r>
            <a:r>
              <a:rPr lang="en-US" dirty="0" smtClean="0"/>
              <a:t> to</a:t>
            </a:r>
            <a:r>
              <a:rPr lang="en-US" baseline="0" dirty="0" smtClean="0"/>
              <a:t> dump the file</a:t>
            </a:r>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16</a:t>
            </a:fld>
            <a:endParaRPr lang="en-US" dirty="0"/>
          </a:p>
        </p:txBody>
      </p:sp>
    </p:spTree>
    <p:extLst>
      <p:ext uri="{BB962C8B-B14F-4D97-AF65-F5344CB8AC3E}">
        <p14:creationId xmlns:p14="http://schemas.microsoft.com/office/powerpoint/2010/main" val="3985050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Earth Science Group is a</a:t>
            </a:r>
            <a:r>
              <a:rPr lang="en-US" dirty="0" smtClean="0"/>
              <a:t> subgroup</a:t>
            </a:r>
            <a:r>
              <a:rPr lang="en-US" baseline="0" dirty="0" smtClean="0"/>
              <a:t> within The HDF Group formed to concentrate on issues like these. We’re excited by the opportunity to join in the conversation and help form the emerging landscape in Earth Sciences software, data and metadata conventions and their uses in current and upcoming missions.</a:t>
            </a:r>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19</a:t>
            </a:fld>
            <a:endParaRPr lang="en-US" dirty="0"/>
          </a:p>
        </p:txBody>
      </p:sp>
    </p:spTree>
    <p:extLst>
      <p:ext uri="{BB962C8B-B14F-4D97-AF65-F5344CB8AC3E}">
        <p14:creationId xmlns:p14="http://schemas.microsoft.com/office/powerpoint/2010/main" val="11480406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1" descr="999.jpg"/>
          <p:cNvPicPr>
            <a:picLocks noChangeAspect="1"/>
          </p:cNvPicPr>
          <p:nvPr userDrawn="1"/>
        </p:nvPicPr>
        <p:blipFill>
          <a:blip r:embed="rId2" cstate="print"/>
          <a:srcRect/>
          <a:stretch>
            <a:fillRect/>
          </a:stretch>
        </p:blipFill>
        <p:spPr bwMode="auto">
          <a:xfrm>
            <a:off x="19538" y="0"/>
            <a:ext cx="9144000" cy="6858000"/>
          </a:xfrm>
          <a:prstGeom prst="rect">
            <a:avLst/>
          </a:prstGeom>
          <a:noFill/>
          <a:ln w="9525">
            <a:noFill/>
            <a:miter lim="800000"/>
            <a:headEnd/>
            <a:tailEnd/>
          </a:ln>
        </p:spPr>
      </p:pic>
      <p:sp>
        <p:nvSpPr>
          <p:cNvPr id="5" name="Rectangle 1053"/>
          <p:cNvSpPr txBox="1">
            <a:spLocks noChangeArrowheads="1"/>
          </p:cNvSpPr>
          <p:nvPr userDrawn="1"/>
        </p:nvSpPr>
        <p:spPr bwMode="auto">
          <a:xfrm>
            <a:off x="7324969" y="6644384"/>
            <a:ext cx="1676400" cy="2286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defRPr/>
            </a:pPr>
            <a:r>
              <a:rPr lang="en-US" sz="1400" dirty="0" smtClean="0">
                <a:latin typeface="+mn-lt"/>
                <a:ea typeface="+mn-ea"/>
              </a:rPr>
              <a:t>www.hdfgroup.org</a:t>
            </a:r>
            <a:endParaRPr lang="en-US" dirty="0" smtClean="0">
              <a:latin typeface="+mn-lt"/>
              <a:ea typeface="+mn-ea"/>
            </a:endParaRPr>
          </a:p>
        </p:txBody>
      </p:sp>
      <p:pic>
        <p:nvPicPr>
          <p:cNvPr id="6" name="Picture 1056"/>
          <p:cNvPicPr>
            <a:picLocks noChangeAspect="1" noChangeArrowheads="1"/>
          </p:cNvPicPr>
          <p:nvPr userDrawn="1"/>
        </p:nvPicPr>
        <p:blipFill>
          <a:blip r:embed="rId3" cstate="print"/>
          <a:srcRect/>
          <a:stretch>
            <a:fillRect/>
          </a:stretch>
        </p:blipFill>
        <p:spPr bwMode="auto">
          <a:xfrm>
            <a:off x="404813" y="152400"/>
            <a:ext cx="966787" cy="515938"/>
          </a:xfrm>
          <a:prstGeom prst="rect">
            <a:avLst/>
          </a:prstGeom>
          <a:noFill/>
          <a:ln w="9525">
            <a:noFill/>
            <a:miter lim="800000"/>
            <a:headEnd/>
            <a:tailEnd/>
          </a:ln>
        </p:spPr>
      </p:pic>
      <p:sp>
        <p:nvSpPr>
          <p:cNvPr id="7" name="TextBox 6"/>
          <p:cNvSpPr txBox="1"/>
          <p:nvPr userDrawn="1"/>
        </p:nvSpPr>
        <p:spPr>
          <a:xfrm>
            <a:off x="1371600" y="228600"/>
            <a:ext cx="2133600" cy="323165"/>
          </a:xfrm>
          <a:prstGeom prst="rect">
            <a:avLst/>
          </a:prstGeom>
          <a:noFill/>
        </p:spPr>
        <p:txBody>
          <a:bodyPr wrap="square" bIns="0" anchor="b" anchorCtr="0">
            <a:spAutoFit/>
          </a:bodyPr>
          <a:lstStyle/>
          <a:p>
            <a:pPr>
              <a:defRPr/>
            </a:pPr>
            <a:r>
              <a:rPr lang="en-US" sz="1800" b="1" dirty="0">
                <a:effectLst/>
                <a:latin typeface="Arial" pitchFamily="34" charset="0"/>
                <a:ea typeface="+mn-ea"/>
                <a:cs typeface="Arial" pitchFamily="34" charset="0"/>
              </a:rPr>
              <a:t>The </a:t>
            </a:r>
            <a:r>
              <a:rPr lang="en-US" sz="1800" b="1" dirty="0" smtClean="0">
                <a:effectLst/>
                <a:latin typeface="Arial" pitchFamily="34" charset="0"/>
                <a:ea typeface="+mn-ea"/>
                <a:cs typeface="Arial" pitchFamily="34" charset="0"/>
              </a:rPr>
              <a:t>HDF </a:t>
            </a:r>
            <a:r>
              <a:rPr lang="en-US" sz="1800" b="1" dirty="0">
                <a:effectLst/>
                <a:latin typeface="Arial" pitchFamily="34" charset="0"/>
                <a:ea typeface="+mn-ea"/>
                <a:cs typeface="Arial" pitchFamily="34" charset="0"/>
              </a:rPr>
              <a:t>Group</a:t>
            </a:r>
          </a:p>
        </p:txBody>
      </p:sp>
      <p:sp>
        <p:nvSpPr>
          <p:cNvPr id="37890" name="Rectangle 2050"/>
          <p:cNvSpPr>
            <a:spLocks noGrp="1" noChangeArrowheads="1"/>
          </p:cNvSpPr>
          <p:nvPr>
            <p:ph type="ctrTitle"/>
          </p:nvPr>
        </p:nvSpPr>
        <p:spPr>
          <a:xfrm>
            <a:off x="685800" y="2209800"/>
            <a:ext cx="7772400" cy="2057400"/>
          </a:xfrm>
        </p:spPr>
        <p:txBody>
          <a:bodyPr anchor="t"/>
          <a:lstStyle>
            <a:lvl1pPr>
              <a:defRPr sz="4800">
                <a:latin typeface="+mj-lt"/>
                <a:cs typeface="Arial" pitchFamily="34" charset="0"/>
              </a:defRPr>
            </a:lvl1pPr>
          </a:lstStyle>
          <a:p>
            <a:r>
              <a:rPr lang="en-US" smtClean="0"/>
              <a:t>Click to edit Master title style</a:t>
            </a:r>
            <a:endParaRPr lang="en-US" dirty="0"/>
          </a:p>
        </p:txBody>
      </p:sp>
      <p:sp>
        <p:nvSpPr>
          <p:cNvPr id="37891" name="Rectangle 2051"/>
          <p:cNvSpPr>
            <a:spLocks noGrp="1" noChangeArrowheads="1"/>
          </p:cNvSpPr>
          <p:nvPr>
            <p:ph type="subTitle" idx="1"/>
          </p:nvPr>
        </p:nvSpPr>
        <p:spPr>
          <a:xfrm>
            <a:off x="1219200" y="4419600"/>
            <a:ext cx="6400800" cy="914400"/>
          </a:xfrm>
        </p:spPr>
        <p:txBody>
          <a:bodyPr/>
          <a:lstStyle>
            <a:lvl1pPr marL="0" indent="0" algn="ctr">
              <a:buFontTx/>
              <a:buNone/>
              <a:defRPr sz="2400">
                <a:latin typeface="+mj-lt"/>
                <a:cs typeface="Arial" pitchFamily="34" charset="0"/>
              </a:defRPr>
            </a:lvl1pPr>
          </a:lstStyle>
          <a:p>
            <a:r>
              <a:rPr lang="en-US" smtClean="0"/>
              <a:t>Click to edit Master subtitle style</a:t>
            </a:r>
            <a:endParaRPr lang="en-US" dirty="0"/>
          </a:p>
        </p:txBody>
      </p:sp>
      <p:sp>
        <p:nvSpPr>
          <p:cNvPr id="10" name="Rectangle 2066"/>
          <p:cNvSpPr>
            <a:spLocks noGrp="1" noChangeArrowheads="1"/>
          </p:cNvSpPr>
          <p:nvPr>
            <p:ph type="sldNum" sz="quarter" idx="12"/>
          </p:nvPr>
        </p:nvSpPr>
        <p:spPr>
          <a:xfrm>
            <a:off x="6400800" y="6629400"/>
            <a:ext cx="762000" cy="243584"/>
          </a:xfrm>
        </p:spPr>
        <p:txBody>
          <a:bodyPr/>
          <a:lstStyle>
            <a:lvl1pPr>
              <a:defRPr sz="1400">
                <a:latin typeface="+mn-lt"/>
              </a:defRPr>
            </a:lvl1pPr>
          </a:lstStyle>
          <a:p>
            <a:fld id="{736C4BAF-311F-7A41-A7B2-B0FB909503E6}" type="slidenum">
              <a:rPr lang="en-US" smtClean="0"/>
              <a:pPr/>
              <a:t>‹#›</a:t>
            </a:fld>
            <a:endParaRPr lang="en-US" dirty="0"/>
          </a:p>
        </p:txBody>
      </p:sp>
      <p:sp>
        <p:nvSpPr>
          <p:cNvPr id="2" name="TextBox 1"/>
          <p:cNvSpPr txBox="1"/>
          <p:nvPr userDrawn="1"/>
        </p:nvSpPr>
        <p:spPr>
          <a:xfrm>
            <a:off x="2133600" y="6705600"/>
            <a:ext cx="4038600" cy="461665"/>
          </a:xfrm>
          <a:prstGeom prst="rect">
            <a:avLst/>
          </a:prstGeom>
          <a:noFill/>
        </p:spPr>
        <p:txBody>
          <a:bodyPr wrap="square" rtlCol="0">
            <a:spAutoFit/>
          </a:bodyPr>
          <a:lstStyle/>
          <a:p>
            <a:endParaRPr lang="en-US" dirty="0"/>
          </a:p>
        </p:txBody>
      </p:sp>
      <p:sp>
        <p:nvSpPr>
          <p:cNvPr id="3" name="TextBox 2"/>
          <p:cNvSpPr txBox="1"/>
          <p:nvPr userDrawn="1"/>
        </p:nvSpPr>
        <p:spPr>
          <a:xfrm>
            <a:off x="2628900" y="6589811"/>
            <a:ext cx="3657600" cy="307777"/>
          </a:xfrm>
          <a:prstGeom prst="rect">
            <a:avLst/>
          </a:prstGeom>
          <a:noFill/>
        </p:spPr>
        <p:txBody>
          <a:bodyPr wrap="square" rtlCol="0" anchor="ctr">
            <a:spAutoFit/>
          </a:bodyPr>
          <a:lstStyle/>
          <a:p>
            <a:pPr algn="ctr"/>
            <a:r>
              <a:rPr lang="en-US" sz="1400" b="1" dirty="0" smtClean="0">
                <a:solidFill>
                  <a:schemeClr val="bg1"/>
                </a:solidFill>
                <a:latin typeface="+mn-lt"/>
              </a:rPr>
              <a:t>ESIP Summer Meeting</a:t>
            </a:r>
            <a:endParaRPr lang="en-US" sz="1400" b="1" dirty="0">
              <a:solidFill>
                <a:schemeClr val="bg1"/>
              </a:solidFill>
              <a:latin typeface="+mn-lt"/>
            </a:endParaRPr>
          </a:p>
        </p:txBody>
      </p:sp>
      <p:sp>
        <p:nvSpPr>
          <p:cNvPr id="12" name="Rectangle 1053"/>
          <p:cNvSpPr>
            <a:spLocks noGrp="1" noChangeArrowheads="1"/>
          </p:cNvSpPr>
          <p:nvPr>
            <p:ph type="dt" sz="half" idx="2"/>
          </p:nvPr>
        </p:nvSpPr>
        <p:spPr bwMode="auto">
          <a:xfrm>
            <a:off x="380999" y="6591300"/>
            <a:ext cx="1633415"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b="0" smtClean="0">
                <a:solidFill>
                  <a:schemeClr val="bg1"/>
                </a:solidFill>
                <a:latin typeface="+mn-lt"/>
                <a:ea typeface="+mn-ea"/>
                <a:cs typeface="Arial" pitchFamily="34" charset="0"/>
              </a:defRPr>
            </a:lvl1pPr>
          </a:lstStyle>
          <a:p>
            <a:pPr>
              <a:defRPr/>
            </a:pPr>
            <a:r>
              <a:rPr lang="en-US" dirty="0" smtClean="0"/>
              <a:t>July 8 – 11, 2014</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10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863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1053"/>
          <p:cNvSpPr>
            <a:spLocks noGrp="1" noChangeArrowheads="1"/>
          </p:cNvSpPr>
          <p:nvPr>
            <p:ph type="dt" sz="half" idx="10"/>
          </p:nvPr>
        </p:nvSpPr>
        <p:spPr>
          <a:ln/>
        </p:spPr>
        <p:txBody>
          <a:bodyPr/>
          <a:lstStyle>
            <a:lvl1pPr>
              <a:defRPr/>
            </a:lvl1pPr>
          </a:lstStyle>
          <a:p>
            <a:pPr>
              <a:defRPr/>
            </a:pPr>
            <a:r>
              <a:rPr lang="en-US" dirty="0" smtClean="0"/>
              <a:t>July 8 – 11, 2014</a:t>
            </a:r>
            <a:endParaRPr lang="en-US" dirty="0"/>
          </a:p>
        </p:txBody>
      </p:sp>
      <p:sp>
        <p:nvSpPr>
          <p:cNvPr id="7" name="Rectangle 1055"/>
          <p:cNvSpPr>
            <a:spLocks noGrp="1" noChangeArrowheads="1"/>
          </p:cNvSpPr>
          <p:nvPr>
            <p:ph type="sldNum" sz="quarter" idx="12"/>
          </p:nvPr>
        </p:nvSpPr>
        <p:spPr>
          <a:ln/>
        </p:spPr>
        <p:txBody>
          <a:bodyPr/>
          <a:lstStyle>
            <a:lvl1pPr>
              <a:defRPr/>
            </a:lvl1pPr>
          </a:lstStyle>
          <a:p>
            <a:fld id="{7B1BC851-09AD-FE43-ACEE-1C9FAD17D4A2}"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Rectangle 1053"/>
          <p:cNvSpPr>
            <a:spLocks noGrp="1" noChangeArrowheads="1"/>
          </p:cNvSpPr>
          <p:nvPr>
            <p:ph type="dt" sz="half" idx="10"/>
          </p:nvPr>
        </p:nvSpPr>
        <p:spPr>
          <a:ln/>
        </p:spPr>
        <p:txBody>
          <a:bodyPr/>
          <a:lstStyle>
            <a:lvl1pPr>
              <a:defRPr/>
            </a:lvl1pPr>
          </a:lstStyle>
          <a:p>
            <a:pPr>
              <a:defRPr/>
            </a:pPr>
            <a:r>
              <a:rPr lang="en-US" dirty="0" smtClean="0"/>
              <a:t>July 8 – 11, 2014</a:t>
            </a:r>
            <a:endParaRPr lang="en-US" dirty="0"/>
          </a:p>
        </p:txBody>
      </p:sp>
      <p:sp>
        <p:nvSpPr>
          <p:cNvPr id="5" name="Rectangle 1055"/>
          <p:cNvSpPr>
            <a:spLocks noGrp="1" noChangeArrowheads="1"/>
          </p:cNvSpPr>
          <p:nvPr>
            <p:ph type="sldNum" sz="quarter" idx="12"/>
          </p:nvPr>
        </p:nvSpPr>
        <p:spPr>
          <a:ln/>
        </p:spPr>
        <p:txBody>
          <a:bodyPr/>
          <a:lstStyle>
            <a:lvl1pPr>
              <a:defRPr/>
            </a:lvl1pPr>
          </a:lstStyle>
          <a:p>
            <a:fld id="{80093880-C6D3-D249-860F-0023F8BF2CC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53"/>
          <p:cNvSpPr>
            <a:spLocks noGrp="1" noChangeArrowheads="1"/>
          </p:cNvSpPr>
          <p:nvPr>
            <p:ph type="dt" sz="half" idx="10"/>
          </p:nvPr>
        </p:nvSpPr>
        <p:spPr>
          <a:ln/>
        </p:spPr>
        <p:txBody>
          <a:bodyPr/>
          <a:lstStyle>
            <a:lvl1pPr>
              <a:defRPr/>
            </a:lvl1pPr>
          </a:lstStyle>
          <a:p>
            <a:pPr>
              <a:defRPr/>
            </a:pPr>
            <a:r>
              <a:rPr lang="en-US" dirty="0" smtClean="0"/>
              <a:t>July 8 – 11, 2014</a:t>
            </a:r>
            <a:endParaRPr lang="en-US" dirty="0"/>
          </a:p>
        </p:txBody>
      </p:sp>
      <p:sp>
        <p:nvSpPr>
          <p:cNvPr id="4" name="Rectangle 1055"/>
          <p:cNvSpPr>
            <a:spLocks noGrp="1" noChangeArrowheads="1"/>
          </p:cNvSpPr>
          <p:nvPr>
            <p:ph type="sldNum" sz="quarter" idx="12"/>
          </p:nvPr>
        </p:nvSpPr>
        <p:spPr>
          <a:ln/>
        </p:spPr>
        <p:txBody>
          <a:bodyPr/>
          <a:lstStyle>
            <a:lvl1pPr>
              <a:defRPr/>
            </a:lvl1pPr>
          </a:lstStyle>
          <a:p>
            <a:fld id="{08E7DB0D-018D-A04B-9A77-66E829A0D58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010400" cy="533400"/>
          </a:xfrm>
        </p:spPr>
        <p:txBody>
          <a:bodyPr/>
          <a:lstStyle/>
          <a:p>
            <a:r>
              <a:rPr lang="en-US" smtClean="0"/>
              <a:t>Click to edit Master title style</a:t>
            </a:r>
            <a:endParaRPr lang="en-US" dirty="0"/>
          </a:p>
        </p:txBody>
      </p:sp>
      <p:sp>
        <p:nvSpPr>
          <p:cNvPr id="3" name="Text Placeholder 2"/>
          <p:cNvSpPr>
            <a:spLocks noGrp="1"/>
          </p:cNvSpPr>
          <p:nvPr>
            <p:ph type="body" sz="half" idx="1"/>
          </p:nvPr>
        </p:nvSpPr>
        <p:spPr>
          <a:xfrm>
            <a:off x="381000" y="9906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1000" y="38100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ln/>
        </p:spPr>
        <p:txBody>
          <a:bodyPr/>
          <a:lstStyle>
            <a:lvl1pPr>
              <a:defRPr/>
            </a:lvl1pPr>
          </a:lstStyle>
          <a:p>
            <a:pPr>
              <a:defRPr/>
            </a:pPr>
            <a:r>
              <a:rPr lang="en-US" dirty="0" smtClean="0"/>
              <a:t>July 8 – 11, 2014</a:t>
            </a:r>
            <a:endParaRPr lang="en-US" dirty="0"/>
          </a:p>
        </p:txBody>
      </p:sp>
      <p:sp>
        <p:nvSpPr>
          <p:cNvPr id="7" name="Rectangle 1055"/>
          <p:cNvSpPr>
            <a:spLocks noGrp="1" noChangeArrowheads="1"/>
          </p:cNvSpPr>
          <p:nvPr>
            <p:ph type="sldNum" sz="quarter" idx="12"/>
          </p:nvPr>
        </p:nvSpPr>
        <p:spPr>
          <a:ln/>
        </p:spPr>
        <p:txBody>
          <a:bodyPr/>
          <a:lstStyle>
            <a:lvl1pPr>
              <a:defRPr/>
            </a:lvl1pPr>
          </a:lstStyle>
          <a:p>
            <a:fld id="{F50A4E36-00C6-1145-B427-1A185CE8670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9" descr="99.jpg"/>
          <p:cNvPicPr>
            <a:picLocks noChangeAspect="1"/>
          </p:cNvPicPr>
          <p:nvPr/>
        </p:nvPicPr>
        <p:blipFill>
          <a:blip r:embed="rId7" cstate="print"/>
          <a:srcRect/>
          <a:stretch>
            <a:fillRect/>
          </a:stretch>
        </p:blipFill>
        <p:spPr bwMode="auto">
          <a:xfrm>
            <a:off x="-23648" y="0"/>
            <a:ext cx="9144000" cy="6858000"/>
          </a:xfrm>
          <a:prstGeom prst="rect">
            <a:avLst/>
          </a:prstGeom>
          <a:noFill/>
          <a:ln w="9525">
            <a:noFill/>
            <a:miter lim="800000"/>
            <a:headEnd/>
            <a:tailEnd/>
          </a:ln>
        </p:spPr>
      </p:pic>
      <p:sp>
        <p:nvSpPr>
          <p:cNvPr id="1027" name="Rectangle 1027"/>
          <p:cNvSpPr>
            <a:spLocks noGrp="1" noChangeArrowheads="1"/>
          </p:cNvSpPr>
          <p:nvPr>
            <p:ph type="body" idx="1"/>
          </p:nvPr>
        </p:nvSpPr>
        <p:spPr bwMode="auto">
          <a:xfrm>
            <a:off x="381000" y="990600"/>
            <a:ext cx="84582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28" name="Picture 1050" descr="hdf 0line"/>
          <p:cNvPicPr>
            <a:picLocks noChangeArrowheads="1"/>
          </p:cNvPicPr>
          <p:nvPr/>
        </p:nvPicPr>
        <p:blipFill>
          <a:blip r:embed="rId8" cstate="print"/>
          <a:srcRect/>
          <a:stretch>
            <a:fillRect/>
          </a:stretch>
        </p:blipFill>
        <p:spPr bwMode="auto">
          <a:xfrm>
            <a:off x="0" y="762000"/>
            <a:ext cx="9144000" cy="76200"/>
          </a:xfrm>
          <a:prstGeom prst="rect">
            <a:avLst/>
          </a:prstGeom>
          <a:noFill/>
          <a:ln w="9525">
            <a:noFill/>
            <a:miter lim="800000"/>
            <a:headEnd/>
            <a:tailEnd/>
          </a:ln>
        </p:spPr>
      </p:pic>
      <p:sp>
        <p:nvSpPr>
          <p:cNvPr id="1029" name="Rectangle 1026"/>
          <p:cNvSpPr>
            <a:spLocks noGrp="1" noChangeArrowheads="1"/>
          </p:cNvSpPr>
          <p:nvPr>
            <p:ph type="title"/>
          </p:nvPr>
        </p:nvSpPr>
        <p:spPr bwMode="auto">
          <a:xfrm>
            <a:off x="1143000" y="152400"/>
            <a:ext cx="7010400" cy="533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a:p>
        </p:txBody>
      </p:sp>
      <p:sp>
        <p:nvSpPr>
          <p:cNvPr id="36893" name="Rectangle 1053"/>
          <p:cNvSpPr>
            <a:spLocks noGrp="1" noChangeArrowheads="1"/>
          </p:cNvSpPr>
          <p:nvPr>
            <p:ph type="dt" sz="half" idx="2"/>
          </p:nvPr>
        </p:nvSpPr>
        <p:spPr bwMode="auto">
          <a:xfrm>
            <a:off x="380999" y="6591300"/>
            <a:ext cx="1633415"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b="0" smtClean="0">
                <a:solidFill>
                  <a:schemeClr val="bg1"/>
                </a:solidFill>
                <a:latin typeface="+mn-lt"/>
                <a:ea typeface="+mn-ea"/>
                <a:cs typeface="Arial" pitchFamily="34" charset="0"/>
              </a:defRPr>
            </a:lvl1pPr>
          </a:lstStyle>
          <a:p>
            <a:pPr>
              <a:defRPr/>
            </a:pPr>
            <a:r>
              <a:rPr lang="en-US" dirty="0" smtClean="0"/>
              <a:t>July 8 – 11, 2014</a:t>
            </a:r>
            <a:endParaRPr lang="en-US" dirty="0"/>
          </a:p>
        </p:txBody>
      </p:sp>
      <p:sp>
        <p:nvSpPr>
          <p:cNvPr id="36895" name="Rectangle 1055"/>
          <p:cNvSpPr>
            <a:spLocks noGrp="1" noChangeArrowheads="1"/>
          </p:cNvSpPr>
          <p:nvPr>
            <p:ph type="sldNum" sz="quarter" idx="4"/>
          </p:nvPr>
        </p:nvSpPr>
        <p:spPr bwMode="auto">
          <a:xfrm>
            <a:off x="6400800" y="6629399"/>
            <a:ext cx="762000" cy="26181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solidFill>
                  <a:schemeClr val="bg1"/>
                </a:solidFill>
                <a:latin typeface="+mn-lt"/>
              </a:defRPr>
            </a:lvl1pPr>
          </a:lstStyle>
          <a:p>
            <a:fld id="{4B465E7A-C1F6-F240-9A4B-3C235A72DA08}" type="slidenum">
              <a:rPr lang="en-US" smtClean="0"/>
              <a:pPr/>
              <a:t>‹#›</a:t>
            </a:fld>
            <a:endParaRPr lang="en-US" dirty="0"/>
          </a:p>
        </p:txBody>
      </p:sp>
      <p:sp>
        <p:nvSpPr>
          <p:cNvPr id="11" name="Rectangle 1053"/>
          <p:cNvSpPr txBox="1">
            <a:spLocks noChangeArrowheads="1"/>
          </p:cNvSpPr>
          <p:nvPr/>
        </p:nvSpPr>
        <p:spPr bwMode="auto">
          <a:xfrm>
            <a:off x="7254631" y="6586415"/>
            <a:ext cx="1676400" cy="3048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lgn="r">
              <a:defRPr/>
            </a:pPr>
            <a:r>
              <a:rPr lang="en-US" sz="1400" dirty="0" smtClean="0">
                <a:latin typeface="+mn-lt"/>
                <a:ea typeface="+mn-ea"/>
              </a:rPr>
              <a:t>www.hdfgroup.org</a:t>
            </a:r>
            <a:endParaRPr lang="en-US" dirty="0" smtClean="0">
              <a:latin typeface="+mn-lt"/>
              <a:ea typeface="+mn-ea"/>
            </a:endParaRPr>
          </a:p>
        </p:txBody>
      </p:sp>
      <p:pic>
        <p:nvPicPr>
          <p:cNvPr id="1034" name="Picture 1056"/>
          <p:cNvPicPr>
            <a:picLocks noChangeAspect="1" noChangeArrowheads="1"/>
          </p:cNvPicPr>
          <p:nvPr/>
        </p:nvPicPr>
        <p:blipFill>
          <a:blip r:embed="rId9" cstate="print"/>
          <a:srcRect/>
          <a:stretch>
            <a:fillRect/>
          </a:stretch>
        </p:blipFill>
        <p:spPr bwMode="auto">
          <a:xfrm>
            <a:off x="404813" y="152400"/>
            <a:ext cx="966787" cy="515938"/>
          </a:xfrm>
          <a:prstGeom prst="rect">
            <a:avLst/>
          </a:prstGeom>
          <a:noFill/>
          <a:ln w="9525">
            <a:noFill/>
            <a:miter lim="800000"/>
            <a:headEnd/>
            <a:tailEnd/>
          </a:ln>
        </p:spPr>
      </p:pic>
      <p:sp>
        <p:nvSpPr>
          <p:cNvPr id="3" name="TextBox 2"/>
          <p:cNvSpPr txBox="1"/>
          <p:nvPr userDrawn="1"/>
        </p:nvSpPr>
        <p:spPr>
          <a:xfrm>
            <a:off x="2819399" y="6591300"/>
            <a:ext cx="3489569" cy="307777"/>
          </a:xfrm>
          <a:prstGeom prst="rect">
            <a:avLst/>
          </a:prstGeom>
          <a:noFill/>
        </p:spPr>
        <p:txBody>
          <a:bodyPr wrap="square" rtlCol="0">
            <a:spAutoFit/>
          </a:bodyPr>
          <a:lstStyle/>
          <a:p>
            <a:pPr algn="ctr"/>
            <a:r>
              <a:rPr lang="en-US" sz="1400" b="1" dirty="0" smtClean="0">
                <a:solidFill>
                  <a:schemeClr val="bg1"/>
                </a:solidFill>
                <a:latin typeface="+mn-lt"/>
              </a:rPr>
              <a:t>ESIP Summer Meeting</a:t>
            </a:r>
            <a:endParaRPr lang="en-US" sz="1400" b="1" dirty="0">
              <a:solidFill>
                <a:schemeClr val="bg1"/>
              </a:solidFill>
              <a:latin typeface="+mn-lt"/>
            </a:endParaRPr>
          </a:p>
        </p:txBody>
      </p:sp>
    </p:spTree>
  </p:cSld>
  <p:clrMap bg1="lt1" tx1="dk1" bg2="lt2" tx2="dk2" accent1="accent1" accent2="accent2" accent3="accent3" accent4="accent4" accent5="accent5" accent6="accent6" hlink="hlink" folHlink="folHlink"/>
  <p:sldLayoutIdLst>
    <p:sldLayoutId id="2147483755" r:id="rId1"/>
    <p:sldLayoutId id="2147483723" r:id="rId2"/>
    <p:sldLayoutId id="2147483725" r:id="rId3"/>
    <p:sldLayoutId id="2147483726" r:id="rId4"/>
    <p:sldLayoutId id="2147483731" r:id="rId5"/>
  </p:sldLayoutIdLst>
  <p:timing>
    <p:tnLst>
      <p:par>
        <p:cTn id="1" dur="indefinite" restart="never" nodeType="tmRoot"/>
      </p:par>
    </p:tnLst>
  </p:timing>
  <p:hf hdr="0" ftr="0"/>
  <p:txStyles>
    <p:titleStyle>
      <a:lvl1pPr algn="ctr" rtl="0" eaLnBrk="1" fontAlgn="base" hangingPunct="1">
        <a:spcBef>
          <a:spcPct val="0"/>
        </a:spcBef>
        <a:spcAft>
          <a:spcPct val="0"/>
        </a:spcAft>
        <a:defRPr sz="3200">
          <a:solidFill>
            <a:srgbClr val="000000"/>
          </a:solidFill>
          <a:latin typeface="+mj-lt"/>
          <a:ea typeface="Arial" charset="0"/>
          <a:cs typeface="Arial" pitchFamily="34" charset="0"/>
        </a:defRPr>
      </a:lvl1pPr>
      <a:lvl2pPr algn="ctr" rtl="0" eaLnBrk="1" fontAlgn="base" hangingPunct="1">
        <a:spcBef>
          <a:spcPct val="0"/>
        </a:spcBef>
        <a:spcAft>
          <a:spcPct val="0"/>
        </a:spcAft>
        <a:defRPr sz="3200">
          <a:solidFill>
            <a:srgbClr val="000000"/>
          </a:solidFill>
          <a:latin typeface="Arial" charset="0"/>
          <a:ea typeface="Arial" charset="0"/>
          <a:cs typeface="Arial" charset="0"/>
        </a:defRPr>
      </a:lvl2pPr>
      <a:lvl3pPr algn="ctr" rtl="0" eaLnBrk="1" fontAlgn="base" hangingPunct="1">
        <a:spcBef>
          <a:spcPct val="0"/>
        </a:spcBef>
        <a:spcAft>
          <a:spcPct val="0"/>
        </a:spcAft>
        <a:defRPr sz="3200">
          <a:solidFill>
            <a:srgbClr val="000000"/>
          </a:solidFill>
          <a:latin typeface="Arial" charset="0"/>
          <a:ea typeface="Arial" charset="0"/>
          <a:cs typeface="Arial" charset="0"/>
        </a:defRPr>
      </a:lvl3pPr>
      <a:lvl4pPr algn="ctr" rtl="0" eaLnBrk="1" fontAlgn="base" hangingPunct="1">
        <a:spcBef>
          <a:spcPct val="0"/>
        </a:spcBef>
        <a:spcAft>
          <a:spcPct val="0"/>
        </a:spcAft>
        <a:defRPr sz="3200">
          <a:solidFill>
            <a:srgbClr val="000000"/>
          </a:solidFill>
          <a:latin typeface="Arial" charset="0"/>
          <a:ea typeface="Arial" charset="0"/>
          <a:cs typeface="Arial" charset="0"/>
        </a:defRPr>
      </a:lvl4pPr>
      <a:lvl5pPr algn="ctr" rtl="0" eaLnBrk="1" fontAlgn="base" hangingPunct="1">
        <a:spcBef>
          <a:spcPct val="0"/>
        </a:spcBef>
        <a:spcAft>
          <a:spcPct val="0"/>
        </a:spcAft>
        <a:defRPr sz="3200">
          <a:solidFill>
            <a:srgbClr val="000000"/>
          </a:solidFill>
          <a:latin typeface="Arial" charset="0"/>
          <a:ea typeface="Arial" charset="0"/>
          <a:cs typeface="Arial" charset="0"/>
        </a:defRPr>
      </a:lvl5pPr>
      <a:lvl6pPr marL="457200" algn="ctr" rtl="0" eaLnBrk="1" fontAlgn="base" hangingPunct="1">
        <a:spcBef>
          <a:spcPct val="0"/>
        </a:spcBef>
        <a:spcAft>
          <a:spcPct val="0"/>
        </a:spcAft>
        <a:defRPr sz="3600">
          <a:solidFill>
            <a:srgbClr val="000000"/>
          </a:solidFill>
          <a:latin typeface="Garamond" pitchFamily="18" charset="0"/>
        </a:defRPr>
      </a:lvl6pPr>
      <a:lvl7pPr marL="914400" algn="ctr" rtl="0" eaLnBrk="1" fontAlgn="base" hangingPunct="1">
        <a:spcBef>
          <a:spcPct val="0"/>
        </a:spcBef>
        <a:spcAft>
          <a:spcPct val="0"/>
        </a:spcAft>
        <a:defRPr sz="3600">
          <a:solidFill>
            <a:srgbClr val="000000"/>
          </a:solidFill>
          <a:latin typeface="Garamond" pitchFamily="18" charset="0"/>
        </a:defRPr>
      </a:lvl7pPr>
      <a:lvl8pPr marL="1371600" algn="ctr" rtl="0" eaLnBrk="1" fontAlgn="base" hangingPunct="1">
        <a:spcBef>
          <a:spcPct val="0"/>
        </a:spcBef>
        <a:spcAft>
          <a:spcPct val="0"/>
        </a:spcAft>
        <a:defRPr sz="3600">
          <a:solidFill>
            <a:srgbClr val="000000"/>
          </a:solidFill>
          <a:latin typeface="Garamond" pitchFamily="18" charset="0"/>
        </a:defRPr>
      </a:lvl8pPr>
      <a:lvl9pPr marL="1828800" algn="ctr" rtl="0" eaLnBrk="1" fontAlgn="base" hangingPunct="1">
        <a:spcBef>
          <a:spcPct val="0"/>
        </a:spcBef>
        <a:spcAft>
          <a:spcPct val="0"/>
        </a:spcAft>
        <a:defRPr sz="3600">
          <a:solidFill>
            <a:srgbClr val="000000"/>
          </a:solidFill>
          <a:latin typeface="Garamond" pitchFamily="18" charset="0"/>
        </a:defRPr>
      </a:lvl9pPr>
    </p:titleStyle>
    <p:body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jaguar.hdfgroup.uiuc.edu:8080/opendap/hyrax/data/kent/tdset-demo.h5.ddx"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wmf"/><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wmf"/><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HDF </a:t>
            </a:r>
            <a:r>
              <a:rPr lang="en-US" dirty="0" err="1" smtClean="0"/>
              <a:t>OPeNDAP</a:t>
            </a:r>
            <a:r>
              <a:rPr lang="en-US" dirty="0" smtClean="0"/>
              <a:t> update</a:t>
            </a:r>
            <a:r>
              <a:rPr lang="en-US" dirty="0"/>
              <a:t/>
            </a:r>
            <a:br>
              <a:rPr lang="en-US" dirty="0"/>
            </a:br>
            <a:endParaRPr lang="en-US" b="1" dirty="0"/>
          </a:p>
        </p:txBody>
      </p:sp>
      <p:sp>
        <p:nvSpPr>
          <p:cNvPr id="6" name="Subtitle 5"/>
          <p:cNvSpPr>
            <a:spLocks noGrp="1"/>
          </p:cNvSpPr>
          <p:nvPr>
            <p:ph type="subTitle" idx="1"/>
          </p:nvPr>
        </p:nvSpPr>
        <p:spPr/>
        <p:txBody>
          <a:bodyPr/>
          <a:lstStyle/>
          <a:p>
            <a:r>
              <a:rPr lang="en-US" sz="2800" dirty="0" smtClean="0"/>
              <a:t>Kent Yang</a:t>
            </a:r>
          </a:p>
          <a:p>
            <a:r>
              <a:rPr lang="en-US" sz="2800" dirty="0" smtClean="0"/>
              <a:t>The HDF Group</a:t>
            </a:r>
          </a:p>
        </p:txBody>
      </p:sp>
      <p:sp>
        <p:nvSpPr>
          <p:cNvPr id="4" name="Slide Number Placeholder 3"/>
          <p:cNvSpPr>
            <a:spLocks noGrp="1"/>
          </p:cNvSpPr>
          <p:nvPr>
            <p:ph type="sldNum" sz="quarter" idx="12"/>
          </p:nvPr>
        </p:nvSpPr>
        <p:spPr/>
        <p:txBody>
          <a:bodyPr/>
          <a:lstStyle/>
          <a:p>
            <a:fld id="{736C4BAF-311F-7A41-A7B2-B0FB909503E6}" type="slidenum">
              <a:rPr lang="en-US" smtClean="0"/>
              <a:pPr/>
              <a:t>1</a:t>
            </a:fld>
            <a:endParaRPr lang="en-US"/>
          </a:p>
        </p:txBody>
      </p:sp>
      <p:sp>
        <p:nvSpPr>
          <p:cNvPr id="8" name="Date Placeholder 6"/>
          <p:cNvSpPr>
            <a:spLocks noGrp="1"/>
          </p:cNvSpPr>
          <p:nvPr>
            <p:ph type="dt" sz="half" idx="2"/>
          </p:nvPr>
        </p:nvSpPr>
        <p:spPr>
          <a:xfrm>
            <a:off x="381000" y="6605927"/>
            <a:ext cx="1447800" cy="267057"/>
          </a:xfrm>
        </p:spPr>
        <p:txBody>
          <a:bodyPr/>
          <a:lstStyle/>
          <a:p>
            <a:pPr>
              <a:defRPr/>
            </a:pPr>
            <a:r>
              <a:rPr lang="en-US" dirty="0" smtClean="0"/>
              <a:t>July 8 </a:t>
            </a:r>
            <a:r>
              <a:rPr lang="en-US" dirty="0"/>
              <a:t>– </a:t>
            </a:r>
            <a:r>
              <a:rPr lang="en-US" dirty="0" smtClean="0"/>
              <a:t>11, 2014</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dirty="0" smtClean="0"/>
              <a:t>July 8 – 11, 2014</a:t>
            </a:r>
            <a:endParaRPr lang="en-US" dirty="0"/>
          </a:p>
        </p:txBody>
      </p:sp>
      <p:sp>
        <p:nvSpPr>
          <p:cNvPr id="3" name="Slide Number Placeholder 2"/>
          <p:cNvSpPr>
            <a:spLocks noGrp="1"/>
          </p:cNvSpPr>
          <p:nvPr>
            <p:ph type="sldNum" sz="quarter" idx="12"/>
          </p:nvPr>
        </p:nvSpPr>
        <p:spPr/>
        <p:txBody>
          <a:bodyPr/>
          <a:lstStyle/>
          <a:p>
            <a:fld id="{08E7DB0D-018D-A04B-9A77-66E829A0D584}" type="slidenum">
              <a:rPr lang="en-US" smtClean="0"/>
              <a:pPr/>
              <a:t>2</a:t>
            </a:fld>
            <a:endParaRPr lang="en-US"/>
          </a:p>
        </p:txBody>
      </p:sp>
      <p:sp>
        <p:nvSpPr>
          <p:cNvPr id="6" name="Title 1"/>
          <p:cNvSpPr txBox="1">
            <a:spLocks/>
          </p:cNvSpPr>
          <p:nvPr/>
        </p:nvSpPr>
        <p:spPr>
          <a:xfrm>
            <a:off x="1143000" y="152400"/>
            <a:ext cx="7010400" cy="533400"/>
          </a:xfrm>
          <a:prstGeom prst="rect">
            <a:avLst/>
          </a:prstGeom>
        </p:spPr>
        <p:txBody>
          <a:bodyPr/>
          <a:lstStyle>
            <a:lvl1pPr algn="ctr" rtl="0" eaLnBrk="1" fontAlgn="base" hangingPunct="1">
              <a:spcBef>
                <a:spcPct val="0"/>
              </a:spcBef>
              <a:spcAft>
                <a:spcPct val="0"/>
              </a:spcAft>
              <a:defRPr sz="3200">
                <a:solidFill>
                  <a:srgbClr val="000000"/>
                </a:solidFill>
                <a:latin typeface="+mj-lt"/>
                <a:ea typeface="Arial" charset="0"/>
                <a:cs typeface="Arial" pitchFamily="34" charset="0"/>
              </a:defRPr>
            </a:lvl1pPr>
            <a:lvl2pPr algn="ctr" rtl="0" eaLnBrk="1" fontAlgn="base" hangingPunct="1">
              <a:spcBef>
                <a:spcPct val="0"/>
              </a:spcBef>
              <a:spcAft>
                <a:spcPct val="0"/>
              </a:spcAft>
              <a:defRPr sz="3200">
                <a:solidFill>
                  <a:srgbClr val="000000"/>
                </a:solidFill>
                <a:latin typeface="Arial" charset="0"/>
                <a:ea typeface="Arial" charset="0"/>
                <a:cs typeface="Arial" charset="0"/>
              </a:defRPr>
            </a:lvl2pPr>
            <a:lvl3pPr algn="ctr" rtl="0" eaLnBrk="1" fontAlgn="base" hangingPunct="1">
              <a:spcBef>
                <a:spcPct val="0"/>
              </a:spcBef>
              <a:spcAft>
                <a:spcPct val="0"/>
              </a:spcAft>
              <a:defRPr sz="3200">
                <a:solidFill>
                  <a:srgbClr val="000000"/>
                </a:solidFill>
                <a:latin typeface="Arial" charset="0"/>
                <a:ea typeface="Arial" charset="0"/>
                <a:cs typeface="Arial" charset="0"/>
              </a:defRPr>
            </a:lvl3pPr>
            <a:lvl4pPr algn="ctr" rtl="0" eaLnBrk="1" fontAlgn="base" hangingPunct="1">
              <a:spcBef>
                <a:spcPct val="0"/>
              </a:spcBef>
              <a:spcAft>
                <a:spcPct val="0"/>
              </a:spcAft>
              <a:defRPr sz="3200">
                <a:solidFill>
                  <a:srgbClr val="000000"/>
                </a:solidFill>
                <a:latin typeface="Arial" charset="0"/>
                <a:ea typeface="Arial" charset="0"/>
                <a:cs typeface="Arial" charset="0"/>
              </a:defRPr>
            </a:lvl4pPr>
            <a:lvl5pPr algn="ctr" rtl="0" eaLnBrk="1" fontAlgn="base" hangingPunct="1">
              <a:spcBef>
                <a:spcPct val="0"/>
              </a:spcBef>
              <a:spcAft>
                <a:spcPct val="0"/>
              </a:spcAft>
              <a:defRPr sz="3200">
                <a:solidFill>
                  <a:srgbClr val="000000"/>
                </a:solidFill>
                <a:latin typeface="Arial" charset="0"/>
                <a:ea typeface="Arial" charset="0"/>
                <a:cs typeface="Arial" charset="0"/>
              </a:defRPr>
            </a:lvl5pPr>
            <a:lvl6pPr marL="457200" algn="ctr" rtl="0" eaLnBrk="1" fontAlgn="base" hangingPunct="1">
              <a:spcBef>
                <a:spcPct val="0"/>
              </a:spcBef>
              <a:spcAft>
                <a:spcPct val="0"/>
              </a:spcAft>
              <a:defRPr sz="3600">
                <a:solidFill>
                  <a:srgbClr val="000000"/>
                </a:solidFill>
                <a:latin typeface="Garamond" pitchFamily="18" charset="0"/>
              </a:defRPr>
            </a:lvl6pPr>
            <a:lvl7pPr marL="914400" algn="ctr" rtl="0" eaLnBrk="1" fontAlgn="base" hangingPunct="1">
              <a:spcBef>
                <a:spcPct val="0"/>
              </a:spcBef>
              <a:spcAft>
                <a:spcPct val="0"/>
              </a:spcAft>
              <a:defRPr sz="3600">
                <a:solidFill>
                  <a:srgbClr val="000000"/>
                </a:solidFill>
                <a:latin typeface="Garamond" pitchFamily="18" charset="0"/>
              </a:defRPr>
            </a:lvl7pPr>
            <a:lvl8pPr marL="1371600" algn="ctr" rtl="0" eaLnBrk="1" fontAlgn="base" hangingPunct="1">
              <a:spcBef>
                <a:spcPct val="0"/>
              </a:spcBef>
              <a:spcAft>
                <a:spcPct val="0"/>
              </a:spcAft>
              <a:defRPr sz="3600">
                <a:solidFill>
                  <a:srgbClr val="000000"/>
                </a:solidFill>
                <a:latin typeface="Garamond" pitchFamily="18" charset="0"/>
              </a:defRPr>
            </a:lvl8pPr>
            <a:lvl9pPr marL="1828800" algn="ctr" rtl="0" eaLnBrk="1" fontAlgn="base" hangingPunct="1">
              <a:spcBef>
                <a:spcPct val="0"/>
              </a:spcBef>
              <a:spcAft>
                <a:spcPct val="0"/>
              </a:spcAft>
              <a:defRPr sz="3600">
                <a:solidFill>
                  <a:srgbClr val="000000"/>
                </a:solidFill>
                <a:latin typeface="Garamond" pitchFamily="18" charset="0"/>
              </a:defRPr>
            </a:lvl9pPr>
          </a:lstStyle>
          <a:p>
            <a:pPr>
              <a:defRPr/>
            </a:pPr>
            <a:r>
              <a:rPr lang="en-US" kern="0" smtClean="0"/>
              <a:t>Why OPeNDAP?</a:t>
            </a:r>
            <a:endParaRPr lang="en-US" kern="0" dirty="0"/>
          </a:p>
        </p:txBody>
      </p:sp>
      <p:sp>
        <p:nvSpPr>
          <p:cNvPr id="10" name="Content Placeholder 2"/>
          <p:cNvSpPr txBox="1">
            <a:spLocks/>
          </p:cNvSpPr>
          <p:nvPr/>
        </p:nvSpPr>
        <p:spPr>
          <a:xfrm>
            <a:off x="381000" y="990600"/>
            <a:ext cx="8458200" cy="5486400"/>
          </a:xfrm>
          <a:prstGeom prst="rect">
            <a:avLst/>
          </a:prstGeom>
        </p:spPr>
        <p:txBody>
          <a:bodyPr/>
          <a:lst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pPr>
              <a:defRPr/>
            </a:pPr>
            <a:r>
              <a:rPr lang="en-US" altLang="en-US" sz="3200" kern="0" dirty="0" smtClean="0">
                <a:solidFill>
                  <a:schemeClr val="tx1"/>
                </a:solidFill>
                <a:latin typeface="Times New Roman" pitchFamily="18" charset="0"/>
              </a:rPr>
              <a:t>Check metadata remotely (in various forms)</a:t>
            </a:r>
          </a:p>
          <a:p>
            <a:pPr>
              <a:defRPr/>
            </a:pPr>
            <a:r>
              <a:rPr lang="en-US" altLang="en-US" sz="3200" kern="0" dirty="0" smtClean="0">
                <a:solidFill>
                  <a:schemeClr val="tx1"/>
                </a:solidFill>
                <a:latin typeface="Times New Roman" pitchFamily="18" charset="0"/>
              </a:rPr>
              <a:t>Obtain the subset of data easily and efficiently</a:t>
            </a:r>
          </a:p>
          <a:p>
            <a:pPr>
              <a:defRPr/>
            </a:pPr>
            <a:r>
              <a:rPr lang="en-US" altLang="en-US" sz="3200" kern="0" dirty="0" smtClean="0">
                <a:solidFill>
                  <a:schemeClr val="tx1"/>
                </a:solidFill>
                <a:latin typeface="Times New Roman" pitchFamily="18" charset="0"/>
              </a:rPr>
              <a:t> Hide the original data sources </a:t>
            </a:r>
          </a:p>
          <a:p>
            <a:pPr lvl="1">
              <a:defRPr/>
            </a:pPr>
            <a:r>
              <a:rPr lang="en-US" altLang="en-US" sz="3000" kern="0" dirty="0" err="1" smtClean="0">
                <a:solidFill>
                  <a:schemeClr val="tx1"/>
                </a:solidFill>
                <a:latin typeface="Times New Roman" pitchFamily="18" charset="0"/>
              </a:rPr>
              <a:t>netCDF</a:t>
            </a:r>
            <a:r>
              <a:rPr lang="en-US" altLang="en-US" sz="3000" kern="0" dirty="0" smtClean="0">
                <a:solidFill>
                  <a:schemeClr val="tx1"/>
                </a:solidFill>
                <a:latin typeface="Times New Roman" pitchFamily="18" charset="0"/>
              </a:rPr>
              <a:t>, HDF4, HDF5 or </a:t>
            </a:r>
            <a:r>
              <a:rPr lang="en-US" altLang="en-US" sz="3000" kern="0" dirty="0" err="1" smtClean="0">
                <a:solidFill>
                  <a:schemeClr val="tx1"/>
                </a:solidFill>
                <a:latin typeface="Times New Roman" pitchFamily="18" charset="0"/>
              </a:rPr>
              <a:t>GeoTiFF</a:t>
            </a:r>
            <a:r>
              <a:rPr lang="en-US" altLang="en-US" sz="3000" kern="0" dirty="0" smtClean="0">
                <a:solidFill>
                  <a:schemeClr val="tx1"/>
                </a:solidFill>
                <a:latin typeface="Times New Roman" pitchFamily="18" charset="0"/>
              </a:rPr>
              <a:t>, GRIB </a:t>
            </a:r>
            <a:endParaRPr lang="en-US" altLang="en-US" sz="3200" kern="0" dirty="0" smtClean="0">
              <a:solidFill>
                <a:schemeClr val="tx1"/>
              </a:solidFill>
              <a:latin typeface="Times New Roman" pitchFamily="18" charset="0"/>
            </a:endParaRPr>
          </a:p>
          <a:p>
            <a:pPr>
              <a:defRPr/>
            </a:pPr>
            <a:r>
              <a:rPr lang="en-US" altLang="en-US" sz="3200" kern="0" dirty="0" smtClean="0">
                <a:solidFill>
                  <a:schemeClr val="tx1"/>
                </a:solidFill>
                <a:latin typeface="Times New Roman" pitchFamily="18" charset="0"/>
              </a:rPr>
              <a:t>Many popular earth science tools can visualize and analyze the data via </a:t>
            </a:r>
            <a:r>
              <a:rPr lang="en-US" altLang="en-US" sz="3200" kern="0" dirty="0" err="1" smtClean="0">
                <a:solidFill>
                  <a:schemeClr val="tx1"/>
                </a:solidFill>
                <a:latin typeface="Times New Roman" pitchFamily="18" charset="0"/>
              </a:rPr>
              <a:t>OPeNDAP</a:t>
            </a:r>
            <a:endParaRPr lang="en-US" altLang="en-US" sz="3200" kern="0" dirty="0" smtClean="0">
              <a:solidFill>
                <a:schemeClr val="tx1"/>
              </a:solidFill>
              <a:latin typeface="Times New Roman" pitchFamily="18" charset="0"/>
            </a:endParaRPr>
          </a:p>
          <a:p>
            <a:pPr>
              <a:defRPr/>
            </a:pPr>
            <a:r>
              <a:rPr lang="en-US" altLang="en-US" sz="3200" kern="0" dirty="0" err="1" smtClean="0">
                <a:solidFill>
                  <a:schemeClr val="tx1"/>
                </a:solidFill>
                <a:latin typeface="Times New Roman" pitchFamily="18" charset="0"/>
              </a:rPr>
              <a:t>OPeNDAP</a:t>
            </a:r>
            <a:r>
              <a:rPr lang="en-US" altLang="en-US" sz="3200" kern="0" dirty="0" smtClean="0">
                <a:solidFill>
                  <a:schemeClr val="tx1"/>
                </a:solidFill>
                <a:latin typeface="Times New Roman" pitchFamily="18" charset="0"/>
              </a:rPr>
              <a:t> output(including subsets) can be downloaded as other formats</a:t>
            </a:r>
          </a:p>
          <a:p>
            <a:pPr>
              <a:buFontTx/>
              <a:buNone/>
              <a:defRPr/>
            </a:pPr>
            <a:endParaRPr lang="en-US" altLang="en-US" sz="3200" kern="0" dirty="0" smtClean="0">
              <a:solidFill>
                <a:schemeClr val="tx1"/>
              </a:solidFill>
              <a:latin typeface="Times New Roman" pitchFamily="18" charset="0"/>
              <a:hlinkClick r:id="rId2"/>
            </a:endParaRPr>
          </a:p>
          <a:p>
            <a:pPr>
              <a:defRPr/>
            </a:pPr>
            <a:endParaRPr lang="en-US" altLang="en-US" sz="1800" kern="0" dirty="0" smtClean="0">
              <a:hlinkClick r:id="rId2"/>
            </a:endParaRPr>
          </a:p>
          <a:p>
            <a:pPr>
              <a:buFontTx/>
              <a:buNone/>
              <a:defRPr/>
            </a:pPr>
            <a:endParaRPr lang="en-US" altLang="en-US" kern="0" dirty="0" smtClean="0"/>
          </a:p>
        </p:txBody>
      </p:sp>
    </p:spTree>
    <p:extLst>
      <p:ext uri="{BB962C8B-B14F-4D97-AF65-F5344CB8AC3E}">
        <p14:creationId xmlns:p14="http://schemas.microsoft.com/office/powerpoint/2010/main" val="3062518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smtClean="0"/>
              <a:t>July 8 – 11, 2014</a:t>
            </a:r>
            <a:endParaRPr lang="en-US" dirty="0"/>
          </a:p>
        </p:txBody>
      </p:sp>
      <p:sp>
        <p:nvSpPr>
          <p:cNvPr id="3" name="Slide Number Placeholder 2"/>
          <p:cNvSpPr>
            <a:spLocks noGrp="1"/>
          </p:cNvSpPr>
          <p:nvPr>
            <p:ph type="sldNum" sz="quarter" idx="12"/>
          </p:nvPr>
        </p:nvSpPr>
        <p:spPr/>
        <p:txBody>
          <a:bodyPr/>
          <a:lstStyle/>
          <a:p>
            <a:fld id="{08E7DB0D-018D-A04B-9A77-66E829A0D584}" type="slidenum">
              <a:rPr lang="en-US" smtClean="0"/>
              <a:pPr/>
              <a:t>3</a:t>
            </a:fld>
            <a:endParaRPr lang="en-US"/>
          </a:p>
        </p:txBody>
      </p:sp>
      <p:sp>
        <p:nvSpPr>
          <p:cNvPr id="4" name="Content Placeholder 2"/>
          <p:cNvSpPr txBox="1">
            <a:spLocks/>
          </p:cNvSpPr>
          <p:nvPr/>
        </p:nvSpPr>
        <p:spPr>
          <a:xfrm>
            <a:off x="304800" y="1600200"/>
            <a:ext cx="8534400" cy="4648200"/>
          </a:xfrm>
          <a:prstGeom prst="rect">
            <a:avLst/>
          </a:prstGeom>
        </p:spPr>
        <p:txBody>
          <a:bodyPr/>
          <a:lst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pPr>
              <a:defRPr/>
            </a:pPr>
            <a:r>
              <a:rPr lang="en-US" altLang="en-US" kern="0" dirty="0" smtClean="0"/>
              <a:t>The visualization of HDF(5) data by </a:t>
            </a:r>
            <a:r>
              <a:rPr lang="en-US" altLang="en-US" kern="0" dirty="0" err="1" smtClean="0"/>
              <a:t>OPeNDAP</a:t>
            </a:r>
            <a:endParaRPr lang="en-US" altLang="en-US" kern="0" dirty="0" smtClean="0"/>
          </a:p>
          <a:p>
            <a:pPr lvl="1">
              <a:defRPr/>
            </a:pPr>
            <a:r>
              <a:rPr lang="en-US" altLang="en-US" kern="0" dirty="0" smtClean="0"/>
              <a:t>What users request the most</a:t>
            </a:r>
          </a:p>
          <a:p>
            <a:pPr>
              <a:defRPr/>
            </a:pPr>
            <a:endParaRPr lang="en-US" altLang="en-US" kern="0" dirty="0" smtClean="0"/>
          </a:p>
        </p:txBody>
      </p:sp>
      <p:sp>
        <p:nvSpPr>
          <p:cNvPr id="6" name="Rectangle 5"/>
          <p:cNvSpPr/>
          <p:nvPr/>
        </p:nvSpPr>
        <p:spPr>
          <a:xfrm>
            <a:off x="1752600" y="218182"/>
            <a:ext cx="5257800" cy="1077218"/>
          </a:xfrm>
          <a:prstGeom prst="rect">
            <a:avLst/>
          </a:prstGeom>
        </p:spPr>
        <p:txBody>
          <a:bodyPr wrap="square">
            <a:spAutoFit/>
          </a:bodyPr>
          <a:lstStyle/>
          <a:p>
            <a:pPr algn="ctr"/>
            <a:r>
              <a:rPr lang="en-US" sz="3200" dirty="0"/>
              <a:t>What makes HDF </a:t>
            </a:r>
            <a:r>
              <a:rPr lang="en-US" sz="3200" dirty="0" err="1"/>
              <a:t>OPeNDAP</a:t>
            </a:r>
            <a:r>
              <a:rPr lang="en-US" sz="3200" dirty="0"/>
              <a:t> support special?</a:t>
            </a:r>
          </a:p>
        </p:txBody>
      </p:sp>
    </p:spTree>
    <p:extLst>
      <p:ext uri="{BB962C8B-B14F-4D97-AF65-F5344CB8AC3E}">
        <p14:creationId xmlns:p14="http://schemas.microsoft.com/office/powerpoint/2010/main" val="1540730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a:spLocks noChangeArrowheads="1"/>
          </p:cNvSpPr>
          <p:nvPr/>
        </p:nvSpPr>
        <p:spPr bwMode="auto">
          <a:xfrm>
            <a:off x="4800600" y="3653135"/>
            <a:ext cx="2473908" cy="461665"/>
          </a:xfrm>
          <a:prstGeom prst="rect">
            <a:avLst/>
          </a:prstGeom>
          <a:noFill/>
          <a:ln>
            <a:noFill/>
          </a:ln>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dirty="0" smtClean="0">
                <a:latin typeface="Arial" pitchFamily="34" charset="0"/>
              </a:rPr>
              <a:t>HDF Handlers</a:t>
            </a:r>
            <a:endParaRPr lang="en-US" altLang="en-US" dirty="0">
              <a:latin typeface="Arial" pitchFamily="34" charset="0"/>
            </a:endParaRPr>
          </a:p>
        </p:txBody>
      </p:sp>
      <p:sp>
        <p:nvSpPr>
          <p:cNvPr id="2" name="Date Placeholder 1"/>
          <p:cNvSpPr>
            <a:spLocks noGrp="1"/>
          </p:cNvSpPr>
          <p:nvPr>
            <p:ph type="dt" sz="half" idx="10"/>
          </p:nvPr>
        </p:nvSpPr>
        <p:spPr/>
        <p:txBody>
          <a:bodyPr/>
          <a:lstStyle/>
          <a:p>
            <a:pPr>
              <a:defRPr/>
            </a:pPr>
            <a:r>
              <a:rPr lang="en-US" smtClean="0"/>
              <a:t>July 8 – 11, 2014</a:t>
            </a:r>
            <a:endParaRPr lang="en-US" dirty="0"/>
          </a:p>
        </p:txBody>
      </p:sp>
      <p:sp>
        <p:nvSpPr>
          <p:cNvPr id="3" name="Slide Number Placeholder 2"/>
          <p:cNvSpPr>
            <a:spLocks noGrp="1"/>
          </p:cNvSpPr>
          <p:nvPr>
            <p:ph type="sldNum" sz="quarter" idx="12"/>
          </p:nvPr>
        </p:nvSpPr>
        <p:spPr/>
        <p:txBody>
          <a:bodyPr/>
          <a:lstStyle/>
          <a:p>
            <a:fld id="{08E7DB0D-018D-A04B-9A77-66E829A0D584}" type="slidenum">
              <a:rPr lang="en-US" smtClean="0"/>
              <a:pPr/>
              <a:t>4</a:t>
            </a:fld>
            <a:endParaRPr lang="en-US"/>
          </a:p>
        </p:txBody>
      </p:sp>
      <p:sp>
        <p:nvSpPr>
          <p:cNvPr id="4" name="Title 1"/>
          <p:cNvSpPr txBox="1">
            <a:spLocks/>
          </p:cNvSpPr>
          <p:nvPr/>
        </p:nvSpPr>
        <p:spPr>
          <a:xfrm>
            <a:off x="1143000" y="152400"/>
            <a:ext cx="7010400" cy="533400"/>
          </a:xfrm>
          <a:prstGeom prst="rect">
            <a:avLst/>
          </a:prstGeom>
        </p:spPr>
        <p:txBody>
          <a:bodyPr/>
          <a:lstStyle>
            <a:lvl1pPr algn="ctr" rtl="0" eaLnBrk="1" fontAlgn="base" hangingPunct="1">
              <a:spcBef>
                <a:spcPct val="0"/>
              </a:spcBef>
              <a:spcAft>
                <a:spcPct val="0"/>
              </a:spcAft>
              <a:defRPr sz="3200">
                <a:solidFill>
                  <a:srgbClr val="000000"/>
                </a:solidFill>
                <a:latin typeface="+mj-lt"/>
                <a:ea typeface="Arial" charset="0"/>
                <a:cs typeface="Arial" pitchFamily="34" charset="0"/>
              </a:defRPr>
            </a:lvl1pPr>
            <a:lvl2pPr algn="ctr" rtl="0" eaLnBrk="1" fontAlgn="base" hangingPunct="1">
              <a:spcBef>
                <a:spcPct val="0"/>
              </a:spcBef>
              <a:spcAft>
                <a:spcPct val="0"/>
              </a:spcAft>
              <a:defRPr sz="3200">
                <a:solidFill>
                  <a:srgbClr val="000000"/>
                </a:solidFill>
                <a:latin typeface="Arial" charset="0"/>
                <a:ea typeface="Arial" charset="0"/>
                <a:cs typeface="Arial" charset="0"/>
              </a:defRPr>
            </a:lvl2pPr>
            <a:lvl3pPr algn="ctr" rtl="0" eaLnBrk="1" fontAlgn="base" hangingPunct="1">
              <a:spcBef>
                <a:spcPct val="0"/>
              </a:spcBef>
              <a:spcAft>
                <a:spcPct val="0"/>
              </a:spcAft>
              <a:defRPr sz="3200">
                <a:solidFill>
                  <a:srgbClr val="000000"/>
                </a:solidFill>
                <a:latin typeface="Arial" charset="0"/>
                <a:ea typeface="Arial" charset="0"/>
                <a:cs typeface="Arial" charset="0"/>
              </a:defRPr>
            </a:lvl3pPr>
            <a:lvl4pPr algn="ctr" rtl="0" eaLnBrk="1" fontAlgn="base" hangingPunct="1">
              <a:spcBef>
                <a:spcPct val="0"/>
              </a:spcBef>
              <a:spcAft>
                <a:spcPct val="0"/>
              </a:spcAft>
              <a:defRPr sz="3200">
                <a:solidFill>
                  <a:srgbClr val="000000"/>
                </a:solidFill>
                <a:latin typeface="Arial" charset="0"/>
                <a:ea typeface="Arial" charset="0"/>
                <a:cs typeface="Arial" charset="0"/>
              </a:defRPr>
            </a:lvl4pPr>
            <a:lvl5pPr algn="ctr" rtl="0" eaLnBrk="1" fontAlgn="base" hangingPunct="1">
              <a:spcBef>
                <a:spcPct val="0"/>
              </a:spcBef>
              <a:spcAft>
                <a:spcPct val="0"/>
              </a:spcAft>
              <a:defRPr sz="3200">
                <a:solidFill>
                  <a:srgbClr val="000000"/>
                </a:solidFill>
                <a:latin typeface="Arial" charset="0"/>
                <a:ea typeface="Arial" charset="0"/>
                <a:cs typeface="Arial" charset="0"/>
              </a:defRPr>
            </a:lvl5pPr>
            <a:lvl6pPr marL="457200" algn="ctr" rtl="0" eaLnBrk="1" fontAlgn="base" hangingPunct="1">
              <a:spcBef>
                <a:spcPct val="0"/>
              </a:spcBef>
              <a:spcAft>
                <a:spcPct val="0"/>
              </a:spcAft>
              <a:defRPr sz="3600">
                <a:solidFill>
                  <a:srgbClr val="000000"/>
                </a:solidFill>
                <a:latin typeface="Garamond" pitchFamily="18" charset="0"/>
              </a:defRPr>
            </a:lvl6pPr>
            <a:lvl7pPr marL="914400" algn="ctr" rtl="0" eaLnBrk="1" fontAlgn="base" hangingPunct="1">
              <a:spcBef>
                <a:spcPct val="0"/>
              </a:spcBef>
              <a:spcAft>
                <a:spcPct val="0"/>
              </a:spcAft>
              <a:defRPr sz="3600">
                <a:solidFill>
                  <a:srgbClr val="000000"/>
                </a:solidFill>
                <a:latin typeface="Garamond" pitchFamily="18" charset="0"/>
              </a:defRPr>
            </a:lvl7pPr>
            <a:lvl8pPr marL="1371600" algn="ctr" rtl="0" eaLnBrk="1" fontAlgn="base" hangingPunct="1">
              <a:spcBef>
                <a:spcPct val="0"/>
              </a:spcBef>
              <a:spcAft>
                <a:spcPct val="0"/>
              </a:spcAft>
              <a:defRPr sz="3600">
                <a:solidFill>
                  <a:srgbClr val="000000"/>
                </a:solidFill>
                <a:latin typeface="Garamond" pitchFamily="18" charset="0"/>
              </a:defRPr>
            </a:lvl8pPr>
            <a:lvl9pPr marL="1828800" algn="ctr" rtl="0" eaLnBrk="1" fontAlgn="base" hangingPunct="1">
              <a:spcBef>
                <a:spcPct val="0"/>
              </a:spcBef>
              <a:spcAft>
                <a:spcPct val="0"/>
              </a:spcAft>
              <a:defRPr sz="3600">
                <a:solidFill>
                  <a:srgbClr val="000000"/>
                </a:solidFill>
                <a:latin typeface="Garamond" pitchFamily="18" charset="0"/>
              </a:defRPr>
            </a:lvl9pPr>
          </a:lstStyle>
          <a:p>
            <a:r>
              <a:rPr lang="en-US" altLang="en-US" kern="0" dirty="0" smtClean="0"/>
              <a:t>Access HDF via </a:t>
            </a:r>
            <a:r>
              <a:rPr lang="en-US" altLang="en-US" kern="0" dirty="0" err="1" smtClean="0"/>
              <a:t>OPeNDAP</a:t>
            </a:r>
            <a:endParaRPr lang="en-US" altLang="en-US" kern="0" dirty="0" smtClean="0"/>
          </a:p>
        </p:txBody>
      </p:sp>
      <p:pic>
        <p:nvPicPr>
          <p:cNvPr id="5" name="Picture 3" descr="C:\Program Files (x86)\Microsoft Office\MEDIA\CAGCAT10\j0292020.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828800"/>
            <a:ext cx="838200"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049713"/>
            <a:ext cx="1600200"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9"/>
          <p:cNvSpPr txBox="1">
            <a:spLocks noChangeArrowheads="1"/>
          </p:cNvSpPr>
          <p:nvPr/>
        </p:nvSpPr>
        <p:spPr bwMode="auto">
          <a:xfrm>
            <a:off x="457200" y="2590800"/>
            <a:ext cx="9890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a:latin typeface="Arial" pitchFamily="34" charset="0"/>
              </a:rPr>
              <a:t>Users</a:t>
            </a:r>
          </a:p>
        </p:txBody>
      </p:sp>
      <p:sp>
        <p:nvSpPr>
          <p:cNvPr id="8" name="TextBox 10"/>
          <p:cNvSpPr txBox="1">
            <a:spLocks noChangeArrowheads="1"/>
          </p:cNvSpPr>
          <p:nvPr/>
        </p:nvSpPr>
        <p:spPr bwMode="auto">
          <a:xfrm>
            <a:off x="2171700" y="5268913"/>
            <a:ext cx="12121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dirty="0" smtClean="0">
                <a:latin typeface="Arial" pitchFamily="34" charset="0"/>
              </a:rPr>
              <a:t> Clients</a:t>
            </a:r>
            <a:endParaRPr lang="en-US" altLang="en-US" dirty="0">
              <a:latin typeface="Arial" pitchFamily="34" charset="0"/>
            </a:endParaRPr>
          </a:p>
        </p:txBody>
      </p:sp>
      <p:sp>
        <p:nvSpPr>
          <p:cNvPr id="10" name="TextBox 12"/>
          <p:cNvSpPr txBox="1">
            <a:spLocks noChangeArrowheads="1"/>
          </p:cNvSpPr>
          <p:nvPr/>
        </p:nvSpPr>
        <p:spPr bwMode="auto">
          <a:xfrm>
            <a:off x="5181600" y="5334000"/>
            <a:ext cx="13308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dirty="0" smtClean="0">
                <a:latin typeface="Arial" pitchFamily="34" charset="0"/>
              </a:rPr>
              <a:t> Servers</a:t>
            </a:r>
            <a:endParaRPr lang="en-US" altLang="en-US" dirty="0">
              <a:latin typeface="Arial" pitchFamily="34" charset="0"/>
            </a:endParaRPr>
          </a:p>
        </p:txBody>
      </p:sp>
      <p:sp>
        <p:nvSpPr>
          <p:cNvPr id="11" name="TextBox 13"/>
          <p:cNvSpPr txBox="1">
            <a:spLocks noChangeArrowheads="1"/>
          </p:cNvSpPr>
          <p:nvPr/>
        </p:nvSpPr>
        <p:spPr bwMode="auto">
          <a:xfrm>
            <a:off x="7162800" y="5268913"/>
            <a:ext cx="1600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dirty="0">
                <a:latin typeface="Arial" pitchFamily="34" charset="0"/>
              </a:rPr>
              <a:t>HDF Files</a:t>
            </a:r>
          </a:p>
        </p:txBody>
      </p:sp>
      <p:pic>
        <p:nvPicPr>
          <p:cNvPr id="13" name="Picture 19" descr="hdfview.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00394" y="4125913"/>
            <a:ext cx="1371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7502165" y="3715731"/>
            <a:ext cx="1568058" cy="461665"/>
          </a:xfrm>
          <a:prstGeom prst="rect">
            <a:avLst/>
          </a:prstGeom>
          <a:noFill/>
        </p:spPr>
        <p:txBody>
          <a:bodyPr wrap="none">
            <a:spAutoFit/>
          </a:bodyPr>
          <a:lstStyle/>
          <a:p>
            <a:pPr>
              <a:defRPr/>
            </a:pPr>
            <a:r>
              <a:rPr lang="en-US" dirty="0" smtClean="0">
                <a:solidFill>
                  <a:schemeClr val="tx2">
                    <a:lumMod val="75000"/>
                  </a:schemeClr>
                </a:solidFill>
                <a:latin typeface="Arial" pitchFamily="34" charset="0"/>
              </a:rPr>
              <a:t>AIRS/OMI</a:t>
            </a:r>
            <a:endParaRPr lang="en-US" dirty="0">
              <a:solidFill>
                <a:schemeClr val="tx2">
                  <a:lumMod val="75000"/>
                </a:schemeClr>
              </a:solidFill>
              <a:latin typeface="Arial" pitchFamily="34" charset="0"/>
            </a:endParaRPr>
          </a:p>
        </p:txBody>
      </p:sp>
      <p:cxnSp>
        <p:nvCxnSpPr>
          <p:cNvPr id="15" name="Straight Arrow Connector 14"/>
          <p:cNvCxnSpPr/>
          <p:nvPr/>
        </p:nvCxnSpPr>
        <p:spPr>
          <a:xfrm flipH="1">
            <a:off x="6400800" y="4575175"/>
            <a:ext cx="1199594" cy="793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6" name="TextBox 18"/>
          <p:cNvSpPr txBox="1">
            <a:spLocks noChangeArrowheads="1"/>
          </p:cNvSpPr>
          <p:nvPr/>
        </p:nvSpPr>
        <p:spPr bwMode="auto">
          <a:xfrm>
            <a:off x="4038600" y="4367213"/>
            <a:ext cx="914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a:latin typeface="Arial" pitchFamily="34" charset="0"/>
              </a:rPr>
              <a:t>DAP</a:t>
            </a:r>
          </a:p>
        </p:txBody>
      </p:sp>
      <p:sp>
        <p:nvSpPr>
          <p:cNvPr id="17" name="Lightning Bolt 16"/>
          <p:cNvSpPr/>
          <p:nvPr/>
        </p:nvSpPr>
        <p:spPr>
          <a:xfrm>
            <a:off x="8001000" y="2971800"/>
            <a:ext cx="304800" cy="762000"/>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charset="0"/>
            </a:endParaRPr>
          </a:p>
        </p:txBody>
      </p:sp>
      <p:pic>
        <p:nvPicPr>
          <p:cNvPr id="18" name="Picture 2" descr="C:\Documents and Settings\hyoklee\Local Settings\Temporary Internet Files\Content.IE5\H0QAWWKR\MCj04247700000[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34000" y="4038600"/>
            <a:ext cx="1122362"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 descr="C:\Documents and Settings\hyoklee\Local Settings\Temporary Internet Files\Content.IE5\H0QAWWKR\MCj04348650000[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0" y="4049713"/>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Curved Connector 19"/>
          <p:cNvCxnSpPr/>
          <p:nvPr/>
        </p:nvCxnSpPr>
        <p:spPr>
          <a:xfrm rot="10800000" flipV="1">
            <a:off x="3581400" y="4583113"/>
            <a:ext cx="1600200" cy="457200"/>
          </a:xfrm>
          <a:prstGeom prst="curvedConnector3">
            <a:avLst>
              <a:gd name="adj1" fmla="val 50000"/>
            </a:avLst>
          </a:prstGeom>
          <a:ln w="41275">
            <a:prstDash val="sysDot"/>
            <a:headEnd type="arrow"/>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0800000">
            <a:off x="1828800" y="4583113"/>
            <a:ext cx="763588"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0800000">
            <a:off x="609600" y="3276600"/>
            <a:ext cx="763588" cy="1588"/>
          </a:xfrm>
          <a:prstGeom prst="straightConnector1">
            <a:avLst/>
          </a:prstGeom>
          <a:ln w="28575">
            <a:tailEnd type="arrow"/>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cxnSp>
      <p:pic>
        <p:nvPicPr>
          <p:cNvPr id="24" name="Picture 24" descr="airs.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705600" y="1752600"/>
            <a:ext cx="2057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5-Point Star 24"/>
          <p:cNvSpPr/>
          <p:nvPr/>
        </p:nvSpPr>
        <p:spPr bwMode="auto">
          <a:xfrm>
            <a:off x="6629400" y="4114800"/>
            <a:ext cx="381000" cy="381000"/>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nchor="ctr"/>
          <a:lstStyle/>
          <a:p>
            <a:pPr>
              <a:defRPr/>
            </a:pPr>
            <a:endParaRPr lang="en-US">
              <a:solidFill>
                <a:srgbClr val="FF0000"/>
              </a:solidFill>
              <a:cs typeface="+mn-cs"/>
            </a:endParaRPr>
          </a:p>
        </p:txBody>
      </p:sp>
      <p:sp>
        <p:nvSpPr>
          <p:cNvPr id="26" name="TextBox 25"/>
          <p:cNvSpPr txBox="1">
            <a:spLocks noChangeArrowheads="1"/>
          </p:cNvSpPr>
          <p:nvPr/>
        </p:nvSpPr>
        <p:spPr bwMode="auto">
          <a:xfrm>
            <a:off x="4809852" y="3581400"/>
            <a:ext cx="2751264" cy="46166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dirty="0" smtClean="0">
                <a:latin typeface="Arial" pitchFamily="34" charset="0"/>
              </a:rPr>
              <a:t>HDF Handlers(CF)</a:t>
            </a:r>
            <a:endParaRPr lang="en-US" altLang="en-US" dirty="0">
              <a:latin typeface="Arial" pitchFamily="34" charset="0"/>
            </a:endParaRPr>
          </a:p>
        </p:txBody>
      </p:sp>
      <p:sp>
        <p:nvSpPr>
          <p:cNvPr id="27" name="TextBox 26"/>
          <p:cNvSpPr txBox="1"/>
          <p:nvPr/>
        </p:nvSpPr>
        <p:spPr>
          <a:xfrm>
            <a:off x="7226044" y="1219199"/>
            <a:ext cx="1640193" cy="461665"/>
          </a:xfrm>
          <a:prstGeom prst="rect">
            <a:avLst/>
          </a:prstGeom>
          <a:noFill/>
        </p:spPr>
        <p:txBody>
          <a:bodyPr wrap="none">
            <a:spAutoFit/>
          </a:bodyPr>
          <a:lstStyle/>
          <a:p>
            <a:pPr>
              <a:defRPr/>
            </a:pPr>
            <a:r>
              <a:rPr lang="en-US" dirty="0" smtClean="0">
                <a:solidFill>
                  <a:schemeClr val="tx2">
                    <a:lumMod val="75000"/>
                  </a:schemeClr>
                </a:solidFill>
                <a:latin typeface="Arial" pitchFamily="34" charset="0"/>
              </a:rPr>
              <a:t>Aqua/Aura</a:t>
            </a:r>
            <a:endParaRPr lang="en-US" dirty="0">
              <a:solidFill>
                <a:schemeClr val="tx2">
                  <a:lumMod val="75000"/>
                </a:schemeClr>
              </a:solidFill>
              <a:latin typeface="Arial" pitchFamily="34" charset="0"/>
            </a:endParaRPr>
          </a:p>
        </p:txBody>
      </p:sp>
      <p:pic>
        <p:nvPicPr>
          <p:cNvPr id="28" name="question mark" descr="C:\Documents and Settings\hyoklee\Local Settings\Temporary Internet Files\Content.IE5\URM2S3ZJ\MCj04315600000[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7200" y="4079875"/>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47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subTnLst>
                                    <p:set>
                                      <p:cBhvr override="childStyle">
                                        <p:cTn dur="1" fill="hold" display="0" masterRel="nextClick" afterEffect="1"/>
                                        <p:tgtEl>
                                          <p:spTgt spid="28"/>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HDF4 handler update</a:t>
            </a:r>
            <a:endParaRPr lang="en-US" dirty="0"/>
          </a:p>
        </p:txBody>
      </p:sp>
      <p:sp>
        <p:nvSpPr>
          <p:cNvPr id="5" name="Text Placeholder 4"/>
          <p:cNvSpPr>
            <a:spLocks noGrp="1"/>
          </p:cNvSpPr>
          <p:nvPr>
            <p:ph type="body" sz="half" idx="1"/>
          </p:nvPr>
        </p:nvSpPr>
        <p:spPr/>
        <p:txBody>
          <a:bodyPr/>
          <a:lstStyle/>
          <a:p>
            <a:r>
              <a:rPr lang="en-US" dirty="0" smtClean="0"/>
              <a:t>Add TRMM 7 support</a:t>
            </a:r>
          </a:p>
          <a:p>
            <a:pPr lvl="1"/>
            <a:r>
              <a:rPr lang="en-US" dirty="0" smtClean="0"/>
              <a:t>level 1 and level 2 swath </a:t>
            </a:r>
          </a:p>
          <a:p>
            <a:pPr lvl="1"/>
            <a:r>
              <a:rPr lang="en-US" dirty="0" smtClean="0"/>
              <a:t>Level 3 grid</a:t>
            </a:r>
          </a:p>
          <a:p>
            <a:r>
              <a:rPr lang="en-US" dirty="0" smtClean="0"/>
              <a:t>Improve the performance to handle AIRS version 6 </a:t>
            </a:r>
            <a:r>
              <a:rPr lang="en-US" dirty="0" smtClean="0"/>
              <a:t>grid</a:t>
            </a:r>
            <a:r>
              <a:rPr lang="en-US" dirty="0"/>
              <a:t> </a:t>
            </a:r>
            <a:r>
              <a:rPr lang="en-US" dirty="0" smtClean="0"/>
              <a:t>and</a:t>
            </a:r>
            <a:r>
              <a:rPr lang="en-US" dirty="0" smtClean="0"/>
              <a:t> </a:t>
            </a:r>
            <a:r>
              <a:rPr lang="en-US" dirty="0" smtClean="0"/>
              <a:t>MOD08_M3 products</a:t>
            </a:r>
          </a:p>
          <a:p>
            <a:r>
              <a:rPr lang="en-US" dirty="0" smtClean="0"/>
              <a:t>Improve the performance to handle MODIS products with no-CF scale and offset rules</a:t>
            </a:r>
          </a:p>
          <a:p>
            <a:r>
              <a:rPr lang="en-US" dirty="0" smtClean="0"/>
              <a:t>Reduce the number of file open/close calls when using file </a:t>
            </a:r>
            <a:r>
              <a:rPr lang="en-US" dirty="0" err="1" smtClean="0"/>
              <a:t>netCDF</a:t>
            </a:r>
            <a:r>
              <a:rPr lang="en-US" dirty="0" smtClean="0"/>
              <a:t> module to access HDF data</a:t>
            </a:r>
          </a:p>
          <a:p>
            <a:r>
              <a:rPr lang="en-US" dirty="0" smtClean="0"/>
              <a:t>Map HDF4 char array to DAP String</a:t>
            </a:r>
          </a:p>
          <a:p>
            <a:endParaRPr lang="en-US" dirty="0" smtClean="0"/>
          </a:p>
          <a:p>
            <a:pPr marL="0" indent="0">
              <a:buNone/>
            </a:pPr>
            <a:endParaRPr lang="en-US" dirty="0" smtClean="0"/>
          </a:p>
          <a:p>
            <a:pPr marL="0" indent="0">
              <a:buNone/>
            </a:pPr>
            <a:endParaRPr lang="en-US" dirty="0"/>
          </a:p>
        </p:txBody>
      </p:sp>
      <p:sp>
        <p:nvSpPr>
          <p:cNvPr id="2" name="Date Placeholder 1"/>
          <p:cNvSpPr>
            <a:spLocks noGrp="1"/>
          </p:cNvSpPr>
          <p:nvPr>
            <p:ph type="dt" sz="half" idx="10"/>
          </p:nvPr>
        </p:nvSpPr>
        <p:spPr/>
        <p:txBody>
          <a:bodyPr/>
          <a:lstStyle/>
          <a:p>
            <a:pPr>
              <a:defRPr/>
            </a:pPr>
            <a:r>
              <a:rPr lang="en-US" smtClean="0"/>
              <a:t>July 8 – 11, 2014</a:t>
            </a:r>
            <a:endParaRPr lang="en-US" dirty="0"/>
          </a:p>
        </p:txBody>
      </p:sp>
      <p:sp>
        <p:nvSpPr>
          <p:cNvPr id="3" name="Slide Number Placeholder 2"/>
          <p:cNvSpPr>
            <a:spLocks noGrp="1"/>
          </p:cNvSpPr>
          <p:nvPr>
            <p:ph type="sldNum" sz="quarter" idx="12"/>
          </p:nvPr>
        </p:nvSpPr>
        <p:spPr/>
        <p:txBody>
          <a:bodyPr/>
          <a:lstStyle/>
          <a:p>
            <a:fld id="{08E7DB0D-018D-A04B-9A77-66E829A0D584}" type="slidenum">
              <a:rPr lang="en-US" smtClean="0"/>
              <a:pPr/>
              <a:t>5</a:t>
            </a:fld>
            <a:endParaRPr lang="en-US"/>
          </a:p>
        </p:txBody>
      </p:sp>
    </p:spTree>
    <p:extLst>
      <p:ext uri="{BB962C8B-B14F-4D97-AF65-F5344CB8AC3E}">
        <p14:creationId xmlns:p14="http://schemas.microsoft.com/office/powerpoint/2010/main" val="2820085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620000" cy="533400"/>
          </a:xfrm>
        </p:spPr>
        <p:txBody>
          <a:bodyPr/>
          <a:lstStyle/>
          <a:p>
            <a:r>
              <a:rPr lang="en-US" dirty="0" smtClean="0"/>
              <a:t>MOD08_M3 and AIRS version 6 Performance </a:t>
            </a:r>
            <a:endParaRPr lang="en-US" dirty="0"/>
          </a:p>
        </p:txBody>
      </p:sp>
      <p:sp>
        <p:nvSpPr>
          <p:cNvPr id="3" name="Text Placeholder 2"/>
          <p:cNvSpPr>
            <a:spLocks noGrp="1"/>
          </p:cNvSpPr>
          <p:nvPr>
            <p:ph type="body" sz="half" idx="1"/>
          </p:nvPr>
        </p:nvSpPr>
        <p:spPr/>
        <p:txBody>
          <a:bodyPr/>
          <a:lstStyle/>
          <a:p>
            <a:r>
              <a:rPr lang="en-US" dirty="0" smtClean="0"/>
              <a:t>Disable the generation of </a:t>
            </a:r>
            <a:r>
              <a:rPr lang="en-US" dirty="0" err="1" smtClean="0"/>
              <a:t>StructMetadata</a:t>
            </a:r>
            <a:r>
              <a:rPr lang="en-US" dirty="0" smtClean="0"/>
              <a:t> as a DAP attribute for the CF option</a:t>
            </a:r>
          </a:p>
          <a:p>
            <a:r>
              <a:rPr lang="en-US" dirty="0" smtClean="0"/>
              <a:t>Use the special features in these products to efficiently build DDS and DAS </a:t>
            </a:r>
            <a:endParaRPr lang="en-US" dirty="0"/>
          </a:p>
        </p:txBody>
      </p:sp>
      <p:sp>
        <p:nvSpPr>
          <p:cNvPr id="5" name="Date Placeholder 4"/>
          <p:cNvSpPr>
            <a:spLocks noGrp="1"/>
          </p:cNvSpPr>
          <p:nvPr>
            <p:ph type="dt" sz="half" idx="10"/>
          </p:nvPr>
        </p:nvSpPr>
        <p:spPr/>
        <p:txBody>
          <a:bodyPr/>
          <a:lstStyle/>
          <a:p>
            <a:pPr>
              <a:defRPr/>
            </a:pPr>
            <a:r>
              <a:rPr lang="en-US" smtClean="0"/>
              <a:t>July 8 – 11, 2014</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6</a:t>
            </a:fld>
            <a:endParaRPr lang="en-US"/>
          </a:p>
        </p:txBody>
      </p:sp>
    </p:spTree>
    <p:extLst>
      <p:ext uri="{BB962C8B-B14F-4D97-AF65-F5344CB8AC3E}">
        <p14:creationId xmlns:p14="http://schemas.microsoft.com/office/powerpoint/2010/main" val="42097335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TRMM 7 Demo – swath(level 1B)</a:t>
            </a:r>
            <a:endParaRPr lang="en-US" dirty="0"/>
          </a:p>
        </p:txBody>
      </p:sp>
      <p:sp>
        <p:nvSpPr>
          <p:cNvPr id="5" name="Date Placeholder 4"/>
          <p:cNvSpPr>
            <a:spLocks noGrp="1"/>
          </p:cNvSpPr>
          <p:nvPr>
            <p:ph type="dt" sz="half" idx="10"/>
          </p:nvPr>
        </p:nvSpPr>
        <p:spPr/>
        <p:txBody>
          <a:bodyPr/>
          <a:lstStyle/>
          <a:p>
            <a:pPr>
              <a:defRPr/>
            </a:pPr>
            <a:r>
              <a:rPr lang="en-US" smtClean="0"/>
              <a:t>July 8 – 11, 2014</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7</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0" y="1188720"/>
            <a:ext cx="6949440" cy="4480560"/>
          </a:xfrm>
          <a:prstGeom prst="rect">
            <a:avLst/>
          </a:prstGeom>
        </p:spPr>
      </p:pic>
    </p:spTree>
    <p:extLst>
      <p:ext uri="{BB962C8B-B14F-4D97-AF65-F5344CB8AC3E}">
        <p14:creationId xmlns:p14="http://schemas.microsoft.com/office/powerpoint/2010/main" val="29666738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TRMM 7 Demo – swath(level 2A25)</a:t>
            </a:r>
            <a:endParaRPr lang="en-US" dirty="0"/>
          </a:p>
        </p:txBody>
      </p:sp>
      <p:sp>
        <p:nvSpPr>
          <p:cNvPr id="5" name="Date Placeholder 4"/>
          <p:cNvSpPr>
            <a:spLocks noGrp="1"/>
          </p:cNvSpPr>
          <p:nvPr>
            <p:ph type="dt" sz="half" idx="10"/>
          </p:nvPr>
        </p:nvSpPr>
        <p:spPr/>
        <p:txBody>
          <a:bodyPr/>
          <a:lstStyle/>
          <a:p>
            <a:pPr>
              <a:defRPr/>
            </a:pPr>
            <a:r>
              <a:rPr lang="en-US" smtClean="0"/>
              <a:t>July 8 – 11, 2014</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8</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0" y="1188720"/>
            <a:ext cx="6949440" cy="4480560"/>
          </a:xfrm>
          <a:prstGeom prst="rect">
            <a:avLst/>
          </a:prstGeom>
        </p:spPr>
      </p:pic>
    </p:spTree>
    <p:extLst>
      <p:ext uri="{BB962C8B-B14F-4D97-AF65-F5344CB8AC3E}">
        <p14:creationId xmlns:p14="http://schemas.microsoft.com/office/powerpoint/2010/main" val="26745578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TRMM 7 Demo multi-grid(level 3A25)</a:t>
            </a:r>
            <a:endParaRPr lang="en-US" dirty="0"/>
          </a:p>
        </p:txBody>
      </p:sp>
      <p:sp>
        <p:nvSpPr>
          <p:cNvPr id="5" name="Date Placeholder 4"/>
          <p:cNvSpPr>
            <a:spLocks noGrp="1"/>
          </p:cNvSpPr>
          <p:nvPr>
            <p:ph type="dt" sz="half" idx="10"/>
          </p:nvPr>
        </p:nvSpPr>
        <p:spPr/>
        <p:txBody>
          <a:bodyPr/>
          <a:lstStyle/>
          <a:p>
            <a:pPr>
              <a:defRPr/>
            </a:pPr>
            <a:r>
              <a:rPr lang="en-US" smtClean="0"/>
              <a:t>July 8 – 11, 2014</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9</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0" y="1188720"/>
            <a:ext cx="6949440" cy="4480560"/>
          </a:xfrm>
          <a:prstGeom prst="rect">
            <a:avLst/>
          </a:prstGeom>
        </p:spPr>
      </p:pic>
    </p:spTree>
    <p:extLst>
      <p:ext uri="{BB962C8B-B14F-4D97-AF65-F5344CB8AC3E}">
        <p14:creationId xmlns:p14="http://schemas.microsoft.com/office/powerpoint/2010/main" val="702239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TRMM 7 Demo grid(level 3B43)</a:t>
            </a:r>
            <a:endParaRPr lang="en-US" dirty="0"/>
          </a:p>
        </p:txBody>
      </p:sp>
      <p:sp>
        <p:nvSpPr>
          <p:cNvPr id="5" name="Date Placeholder 4"/>
          <p:cNvSpPr>
            <a:spLocks noGrp="1"/>
          </p:cNvSpPr>
          <p:nvPr>
            <p:ph type="dt" sz="half" idx="10"/>
          </p:nvPr>
        </p:nvSpPr>
        <p:spPr/>
        <p:txBody>
          <a:bodyPr/>
          <a:lstStyle/>
          <a:p>
            <a:pPr>
              <a:defRPr/>
            </a:pPr>
            <a:r>
              <a:rPr lang="en-US" smtClean="0"/>
              <a:t>July 8 – 11, 2014</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10</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0" y="1188720"/>
            <a:ext cx="6949440" cy="4480560"/>
          </a:xfrm>
          <a:prstGeom prst="rect">
            <a:avLst/>
          </a:prstGeom>
        </p:spPr>
      </p:pic>
    </p:spTree>
    <p:extLst>
      <p:ext uri="{BB962C8B-B14F-4D97-AF65-F5344CB8AC3E}">
        <p14:creationId xmlns:p14="http://schemas.microsoft.com/office/powerpoint/2010/main" val="39358469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HDF5 handler update</a:t>
            </a:r>
            <a:endParaRPr lang="en-US" dirty="0"/>
          </a:p>
        </p:txBody>
      </p:sp>
      <p:sp>
        <p:nvSpPr>
          <p:cNvPr id="5" name="Text Placeholder 4"/>
          <p:cNvSpPr>
            <a:spLocks noGrp="1"/>
          </p:cNvSpPr>
          <p:nvPr>
            <p:ph type="body" sz="half" idx="1"/>
          </p:nvPr>
        </p:nvSpPr>
        <p:spPr/>
        <p:txBody>
          <a:bodyPr/>
          <a:lstStyle/>
          <a:p>
            <a:r>
              <a:rPr lang="en-US" dirty="0" smtClean="0"/>
              <a:t>Support GPM level-1 products</a:t>
            </a:r>
          </a:p>
          <a:p>
            <a:pPr lvl="1"/>
            <a:r>
              <a:rPr lang="en-US" dirty="0" smtClean="0"/>
              <a:t>Make the products follow CF </a:t>
            </a:r>
          </a:p>
          <a:p>
            <a:r>
              <a:rPr lang="en-US" dirty="0" smtClean="0"/>
              <a:t>Reduce the number of file open/close calls when using file </a:t>
            </a:r>
            <a:r>
              <a:rPr lang="en-US" dirty="0" err="1" smtClean="0"/>
              <a:t>netCDF</a:t>
            </a:r>
            <a:r>
              <a:rPr lang="en-US" dirty="0" smtClean="0"/>
              <a:t> module to access HDF data</a:t>
            </a:r>
          </a:p>
          <a:p>
            <a:endParaRPr lang="en-US" dirty="0" smtClean="0"/>
          </a:p>
          <a:p>
            <a:pPr marL="0" indent="0">
              <a:buNone/>
            </a:pPr>
            <a:endParaRPr lang="en-US" dirty="0" smtClean="0"/>
          </a:p>
          <a:p>
            <a:pPr marL="0" indent="0">
              <a:buNone/>
            </a:pPr>
            <a:endParaRPr lang="en-US" dirty="0"/>
          </a:p>
        </p:txBody>
      </p:sp>
      <p:sp>
        <p:nvSpPr>
          <p:cNvPr id="2" name="Date Placeholder 1"/>
          <p:cNvSpPr>
            <a:spLocks noGrp="1"/>
          </p:cNvSpPr>
          <p:nvPr>
            <p:ph type="dt" sz="half" idx="10"/>
          </p:nvPr>
        </p:nvSpPr>
        <p:spPr/>
        <p:txBody>
          <a:bodyPr/>
          <a:lstStyle/>
          <a:p>
            <a:pPr>
              <a:defRPr/>
            </a:pPr>
            <a:r>
              <a:rPr lang="en-US" smtClean="0"/>
              <a:t>July 8 – 11, 2014</a:t>
            </a:r>
            <a:endParaRPr lang="en-US" dirty="0"/>
          </a:p>
        </p:txBody>
      </p:sp>
      <p:sp>
        <p:nvSpPr>
          <p:cNvPr id="3" name="Slide Number Placeholder 2"/>
          <p:cNvSpPr>
            <a:spLocks noGrp="1"/>
          </p:cNvSpPr>
          <p:nvPr>
            <p:ph type="sldNum" sz="quarter" idx="12"/>
          </p:nvPr>
        </p:nvSpPr>
        <p:spPr/>
        <p:txBody>
          <a:bodyPr/>
          <a:lstStyle/>
          <a:p>
            <a:fld id="{08E7DB0D-018D-A04B-9A77-66E829A0D584}" type="slidenum">
              <a:rPr lang="en-US" smtClean="0"/>
              <a:pPr/>
              <a:t>11</a:t>
            </a:fld>
            <a:endParaRPr lang="en-US"/>
          </a:p>
        </p:txBody>
      </p:sp>
    </p:spTree>
    <p:extLst>
      <p:ext uri="{BB962C8B-B14F-4D97-AF65-F5344CB8AC3E}">
        <p14:creationId xmlns:p14="http://schemas.microsoft.com/office/powerpoint/2010/main" val="3062098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GPM HDF5 structure</a:t>
            </a:r>
            <a:endParaRPr lang="en-US" dirty="0"/>
          </a:p>
        </p:txBody>
      </p:sp>
      <p:sp>
        <p:nvSpPr>
          <p:cNvPr id="5" name="Date Placeholder 4"/>
          <p:cNvSpPr>
            <a:spLocks noGrp="1"/>
          </p:cNvSpPr>
          <p:nvPr>
            <p:ph type="dt" sz="half" idx="10"/>
          </p:nvPr>
        </p:nvSpPr>
        <p:spPr/>
        <p:txBody>
          <a:bodyPr/>
          <a:lstStyle/>
          <a:p>
            <a:pPr>
              <a:defRPr/>
            </a:pPr>
            <a:r>
              <a:rPr lang="en-US" smtClean="0"/>
              <a:t>July 8 – 11, 2014</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12</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990600"/>
            <a:ext cx="6941820" cy="5394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23261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HDF5 handler demo: GPM level 1A</a:t>
            </a:r>
            <a:endParaRPr lang="en-US" dirty="0"/>
          </a:p>
        </p:txBody>
      </p:sp>
      <p:sp>
        <p:nvSpPr>
          <p:cNvPr id="5" name="Date Placeholder 4"/>
          <p:cNvSpPr>
            <a:spLocks noGrp="1"/>
          </p:cNvSpPr>
          <p:nvPr>
            <p:ph type="dt" sz="half" idx="10"/>
          </p:nvPr>
        </p:nvSpPr>
        <p:spPr/>
        <p:txBody>
          <a:bodyPr/>
          <a:lstStyle/>
          <a:p>
            <a:pPr>
              <a:defRPr/>
            </a:pPr>
            <a:r>
              <a:rPr lang="en-US" smtClean="0"/>
              <a:t>July 8 – 11, 2014</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13</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0" y="1188720"/>
            <a:ext cx="6949440" cy="4480560"/>
          </a:xfrm>
          <a:prstGeom prst="rect">
            <a:avLst/>
          </a:prstGeom>
        </p:spPr>
      </p:pic>
    </p:spTree>
    <p:extLst>
      <p:ext uri="{BB962C8B-B14F-4D97-AF65-F5344CB8AC3E}">
        <p14:creationId xmlns:p14="http://schemas.microsoft.com/office/powerpoint/2010/main" val="26981193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HDF5 handler demo: GPM level 1B</a:t>
            </a:r>
            <a:endParaRPr lang="en-US" dirty="0"/>
          </a:p>
        </p:txBody>
      </p:sp>
      <p:sp>
        <p:nvSpPr>
          <p:cNvPr id="5" name="Date Placeholder 4"/>
          <p:cNvSpPr>
            <a:spLocks noGrp="1"/>
          </p:cNvSpPr>
          <p:nvPr>
            <p:ph type="dt" sz="half" idx="10"/>
          </p:nvPr>
        </p:nvSpPr>
        <p:spPr/>
        <p:txBody>
          <a:bodyPr/>
          <a:lstStyle/>
          <a:p>
            <a:pPr>
              <a:defRPr/>
            </a:pPr>
            <a:r>
              <a:rPr lang="en-US" smtClean="0"/>
              <a:t>July 8 – 11, 2014</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14</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0" y="1188720"/>
            <a:ext cx="6949440" cy="4480560"/>
          </a:xfrm>
          <a:prstGeom prst="rect">
            <a:avLst/>
          </a:prstGeom>
        </p:spPr>
      </p:pic>
    </p:spTree>
    <p:extLst>
      <p:ext uri="{BB962C8B-B14F-4D97-AF65-F5344CB8AC3E}">
        <p14:creationId xmlns:p14="http://schemas.microsoft.com/office/powerpoint/2010/main" val="33145071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Hyrax file-</a:t>
            </a:r>
            <a:r>
              <a:rPr lang="en-US" dirty="0" err="1" smtClean="0"/>
              <a:t>netCDF</a:t>
            </a:r>
            <a:r>
              <a:rPr lang="en-US" dirty="0" smtClean="0"/>
              <a:t> module</a:t>
            </a:r>
            <a:endParaRPr lang="en-US" dirty="0"/>
          </a:p>
        </p:txBody>
      </p:sp>
      <p:sp>
        <p:nvSpPr>
          <p:cNvPr id="3" name="Text Placeholder 2"/>
          <p:cNvSpPr>
            <a:spLocks noGrp="1"/>
          </p:cNvSpPr>
          <p:nvPr>
            <p:ph type="body" sz="half" idx="1"/>
          </p:nvPr>
        </p:nvSpPr>
        <p:spPr/>
        <p:txBody>
          <a:bodyPr/>
          <a:lstStyle/>
          <a:p>
            <a:r>
              <a:rPr lang="en-US" dirty="0" smtClean="0"/>
              <a:t>Can work with HDF handlers to convert HDF files to netCDF-3 or netCDF-4 classic files that follow the CF conventions</a:t>
            </a:r>
          </a:p>
          <a:p>
            <a:r>
              <a:rPr lang="en-US" dirty="0" smtClean="0"/>
              <a:t>We also help debug and provide fixes for this module to help NASA</a:t>
            </a:r>
            <a:endParaRPr lang="en-US" dirty="0"/>
          </a:p>
        </p:txBody>
      </p:sp>
      <p:sp>
        <p:nvSpPr>
          <p:cNvPr id="5" name="Date Placeholder 4"/>
          <p:cNvSpPr>
            <a:spLocks noGrp="1"/>
          </p:cNvSpPr>
          <p:nvPr>
            <p:ph type="dt" sz="half" idx="10"/>
          </p:nvPr>
        </p:nvSpPr>
        <p:spPr/>
        <p:txBody>
          <a:bodyPr/>
          <a:lstStyle/>
          <a:p>
            <a:pPr>
              <a:defRPr/>
            </a:pPr>
            <a:r>
              <a:rPr lang="en-US" smtClean="0"/>
              <a:t>July 8 – 11, 2014</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15</a:t>
            </a:fld>
            <a:endParaRPr lang="en-US"/>
          </a:p>
        </p:txBody>
      </p:sp>
    </p:spTree>
    <p:extLst>
      <p:ext uri="{BB962C8B-B14F-4D97-AF65-F5344CB8AC3E}">
        <p14:creationId xmlns:p14="http://schemas.microsoft.com/office/powerpoint/2010/main" val="29349301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a:t>
            </a:r>
            <a:r>
              <a:rPr lang="en-US" dirty="0" err="1" smtClean="0"/>
              <a:t>netCDF</a:t>
            </a:r>
            <a:r>
              <a:rPr lang="en-US" dirty="0" smtClean="0"/>
              <a:t> module demo</a:t>
            </a:r>
            <a:endParaRPr lang="en-US" dirty="0"/>
          </a:p>
        </p:txBody>
      </p:sp>
      <p:sp>
        <p:nvSpPr>
          <p:cNvPr id="3" name="Text Placeholder 2"/>
          <p:cNvSpPr>
            <a:spLocks noGrp="1"/>
          </p:cNvSpPr>
          <p:nvPr>
            <p:ph type="body" sz="half" idx="1"/>
          </p:nvPr>
        </p:nvSpPr>
        <p:spPr/>
        <p:txBody>
          <a:bodyPr/>
          <a:lstStyle/>
          <a:p>
            <a:r>
              <a:rPr lang="en-US" smtClean="0"/>
              <a:t>Can use </a:t>
            </a:r>
            <a:r>
              <a:rPr lang="en-US" dirty="0" err="1" smtClean="0"/>
              <a:t>besstandalone</a:t>
            </a:r>
            <a:r>
              <a:rPr lang="en-US" dirty="0" smtClean="0"/>
              <a:t> program</a:t>
            </a:r>
          </a:p>
          <a:p>
            <a:r>
              <a:rPr lang="en-US" dirty="0" smtClean="0"/>
              <a:t>End users can install Hyrax and use this program to convert HDF4 and HDF5 files to netCDF3 or netCDF4</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16</a:t>
            </a:fld>
            <a:endParaRPr lang="en-US"/>
          </a:p>
        </p:txBody>
      </p:sp>
    </p:spTree>
    <p:extLst>
      <p:ext uri="{BB962C8B-B14F-4D97-AF65-F5344CB8AC3E}">
        <p14:creationId xmlns:p14="http://schemas.microsoft.com/office/powerpoint/2010/main" val="22423480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smtClean="0"/>
              <a:t>July 8 – 11, 2014</a:t>
            </a:r>
            <a:endParaRPr lang="en-US" dirty="0"/>
          </a:p>
        </p:txBody>
      </p:sp>
      <p:sp>
        <p:nvSpPr>
          <p:cNvPr id="3" name="Slide Number Placeholder 2"/>
          <p:cNvSpPr>
            <a:spLocks noGrp="1"/>
          </p:cNvSpPr>
          <p:nvPr>
            <p:ph type="sldNum" sz="quarter" idx="12"/>
          </p:nvPr>
        </p:nvSpPr>
        <p:spPr/>
        <p:txBody>
          <a:bodyPr/>
          <a:lstStyle/>
          <a:p>
            <a:fld id="{08E7DB0D-018D-A04B-9A77-66E829A0D584}" type="slidenum">
              <a:rPr lang="en-US" smtClean="0"/>
              <a:pPr/>
              <a:t>17</a:t>
            </a:fld>
            <a:endParaRPr lang="en-US"/>
          </a:p>
        </p:txBody>
      </p:sp>
      <p:sp>
        <p:nvSpPr>
          <p:cNvPr id="4" name="Title 1"/>
          <p:cNvSpPr txBox="1">
            <a:spLocks/>
          </p:cNvSpPr>
          <p:nvPr/>
        </p:nvSpPr>
        <p:spPr>
          <a:xfrm>
            <a:off x="1143000" y="152400"/>
            <a:ext cx="7010400" cy="533400"/>
          </a:xfrm>
          <a:prstGeom prst="rect">
            <a:avLst/>
          </a:prstGeom>
        </p:spPr>
        <p:txBody>
          <a:bodyPr/>
          <a:lstStyle>
            <a:lvl1pPr algn="ctr" rtl="0" eaLnBrk="1" fontAlgn="base" hangingPunct="1">
              <a:spcBef>
                <a:spcPct val="0"/>
              </a:spcBef>
              <a:spcAft>
                <a:spcPct val="0"/>
              </a:spcAft>
              <a:defRPr sz="3200">
                <a:solidFill>
                  <a:srgbClr val="000000"/>
                </a:solidFill>
                <a:latin typeface="+mj-lt"/>
                <a:ea typeface="Arial" charset="0"/>
                <a:cs typeface="Arial" pitchFamily="34" charset="0"/>
              </a:defRPr>
            </a:lvl1pPr>
            <a:lvl2pPr algn="ctr" rtl="0" eaLnBrk="1" fontAlgn="base" hangingPunct="1">
              <a:spcBef>
                <a:spcPct val="0"/>
              </a:spcBef>
              <a:spcAft>
                <a:spcPct val="0"/>
              </a:spcAft>
              <a:defRPr sz="3200">
                <a:solidFill>
                  <a:srgbClr val="000000"/>
                </a:solidFill>
                <a:latin typeface="Arial" charset="0"/>
                <a:ea typeface="Arial" charset="0"/>
                <a:cs typeface="Arial" charset="0"/>
              </a:defRPr>
            </a:lvl2pPr>
            <a:lvl3pPr algn="ctr" rtl="0" eaLnBrk="1" fontAlgn="base" hangingPunct="1">
              <a:spcBef>
                <a:spcPct val="0"/>
              </a:spcBef>
              <a:spcAft>
                <a:spcPct val="0"/>
              </a:spcAft>
              <a:defRPr sz="3200">
                <a:solidFill>
                  <a:srgbClr val="000000"/>
                </a:solidFill>
                <a:latin typeface="Arial" charset="0"/>
                <a:ea typeface="Arial" charset="0"/>
                <a:cs typeface="Arial" charset="0"/>
              </a:defRPr>
            </a:lvl3pPr>
            <a:lvl4pPr algn="ctr" rtl="0" eaLnBrk="1" fontAlgn="base" hangingPunct="1">
              <a:spcBef>
                <a:spcPct val="0"/>
              </a:spcBef>
              <a:spcAft>
                <a:spcPct val="0"/>
              </a:spcAft>
              <a:defRPr sz="3200">
                <a:solidFill>
                  <a:srgbClr val="000000"/>
                </a:solidFill>
                <a:latin typeface="Arial" charset="0"/>
                <a:ea typeface="Arial" charset="0"/>
                <a:cs typeface="Arial" charset="0"/>
              </a:defRPr>
            </a:lvl4pPr>
            <a:lvl5pPr algn="ctr" rtl="0" eaLnBrk="1" fontAlgn="base" hangingPunct="1">
              <a:spcBef>
                <a:spcPct val="0"/>
              </a:spcBef>
              <a:spcAft>
                <a:spcPct val="0"/>
              </a:spcAft>
              <a:defRPr sz="3200">
                <a:solidFill>
                  <a:srgbClr val="000000"/>
                </a:solidFill>
                <a:latin typeface="Arial" charset="0"/>
                <a:ea typeface="Arial" charset="0"/>
                <a:cs typeface="Arial" charset="0"/>
              </a:defRPr>
            </a:lvl5pPr>
            <a:lvl6pPr marL="457200" algn="ctr" rtl="0" eaLnBrk="1" fontAlgn="base" hangingPunct="1">
              <a:spcBef>
                <a:spcPct val="0"/>
              </a:spcBef>
              <a:spcAft>
                <a:spcPct val="0"/>
              </a:spcAft>
              <a:defRPr sz="3600">
                <a:solidFill>
                  <a:srgbClr val="000000"/>
                </a:solidFill>
                <a:latin typeface="Garamond" pitchFamily="18" charset="0"/>
              </a:defRPr>
            </a:lvl6pPr>
            <a:lvl7pPr marL="914400" algn="ctr" rtl="0" eaLnBrk="1" fontAlgn="base" hangingPunct="1">
              <a:spcBef>
                <a:spcPct val="0"/>
              </a:spcBef>
              <a:spcAft>
                <a:spcPct val="0"/>
              </a:spcAft>
              <a:defRPr sz="3600">
                <a:solidFill>
                  <a:srgbClr val="000000"/>
                </a:solidFill>
                <a:latin typeface="Garamond" pitchFamily="18" charset="0"/>
              </a:defRPr>
            </a:lvl7pPr>
            <a:lvl8pPr marL="1371600" algn="ctr" rtl="0" eaLnBrk="1" fontAlgn="base" hangingPunct="1">
              <a:spcBef>
                <a:spcPct val="0"/>
              </a:spcBef>
              <a:spcAft>
                <a:spcPct val="0"/>
              </a:spcAft>
              <a:defRPr sz="3600">
                <a:solidFill>
                  <a:srgbClr val="000000"/>
                </a:solidFill>
                <a:latin typeface="Garamond" pitchFamily="18" charset="0"/>
              </a:defRPr>
            </a:lvl8pPr>
            <a:lvl9pPr marL="1828800" algn="ctr" rtl="0" eaLnBrk="1" fontAlgn="base" hangingPunct="1">
              <a:spcBef>
                <a:spcPct val="0"/>
              </a:spcBef>
              <a:spcAft>
                <a:spcPct val="0"/>
              </a:spcAft>
              <a:defRPr sz="3600">
                <a:solidFill>
                  <a:srgbClr val="000000"/>
                </a:solidFill>
                <a:latin typeface="Garamond" pitchFamily="18" charset="0"/>
              </a:defRPr>
            </a:lvl9pPr>
          </a:lstStyle>
          <a:p>
            <a:pPr>
              <a:defRPr/>
            </a:pPr>
            <a:r>
              <a:rPr lang="en-US" kern="0" smtClean="0"/>
              <a:t>More challenges</a:t>
            </a:r>
            <a:endParaRPr lang="en-US" kern="0" dirty="0"/>
          </a:p>
        </p:txBody>
      </p:sp>
      <p:sp>
        <p:nvSpPr>
          <p:cNvPr id="5" name="Content Placeholder 2"/>
          <p:cNvSpPr txBox="1">
            <a:spLocks/>
          </p:cNvSpPr>
          <p:nvPr/>
        </p:nvSpPr>
        <p:spPr>
          <a:xfrm>
            <a:off x="381000" y="990600"/>
            <a:ext cx="8458200" cy="5486400"/>
          </a:xfrm>
          <a:prstGeom prst="rect">
            <a:avLst/>
          </a:prstGeom>
        </p:spPr>
        <p:txBody>
          <a:bodyPr/>
          <a:lst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pPr>
              <a:defRPr/>
            </a:pPr>
            <a:r>
              <a:rPr lang="en-US" kern="0" smtClean="0"/>
              <a:t>CF conventions evolve and tools evolve</a:t>
            </a:r>
          </a:p>
          <a:p>
            <a:pPr>
              <a:defRPr/>
            </a:pPr>
            <a:r>
              <a:rPr lang="en-US" kern="0" smtClean="0"/>
              <a:t>New versions of existing HDF products and new HDF products may require significant updates</a:t>
            </a:r>
          </a:p>
          <a:p>
            <a:pPr>
              <a:defRPr/>
            </a:pPr>
            <a:r>
              <a:rPr lang="en-US" kern="0" smtClean="0"/>
              <a:t>The data aggregation service requires decent performance of the data service per file</a:t>
            </a:r>
            <a:endParaRPr lang="en-US" kern="0" dirty="0"/>
          </a:p>
        </p:txBody>
      </p:sp>
    </p:spTree>
    <p:extLst>
      <p:ext uri="{BB962C8B-B14F-4D97-AF65-F5344CB8AC3E}">
        <p14:creationId xmlns:p14="http://schemas.microsoft.com/office/powerpoint/2010/main" val="4783525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 Performance </a:t>
            </a:r>
            <a:endParaRPr lang="en-US" dirty="0"/>
          </a:p>
        </p:txBody>
      </p:sp>
      <p:sp>
        <p:nvSpPr>
          <p:cNvPr id="3" name="Text Placeholder 2"/>
          <p:cNvSpPr>
            <a:spLocks noGrp="1"/>
          </p:cNvSpPr>
          <p:nvPr>
            <p:ph type="body" sz="half" idx="1"/>
          </p:nvPr>
        </p:nvSpPr>
        <p:spPr/>
        <p:txBody>
          <a:bodyPr/>
          <a:lstStyle/>
          <a:p>
            <a:r>
              <a:rPr lang="en-US" dirty="0" smtClean="0"/>
              <a:t>Reduce the DDS and DAS access time </a:t>
            </a:r>
          </a:p>
          <a:p>
            <a:r>
              <a:rPr lang="en-US" dirty="0" smtClean="0"/>
              <a:t>Provide a caching mechanism in the handler level</a:t>
            </a:r>
          </a:p>
          <a:p>
            <a:pPr marL="0" indent="0">
              <a:buNone/>
            </a:pPr>
            <a:endParaRPr lang="en-US" dirty="0"/>
          </a:p>
        </p:txBody>
      </p:sp>
      <p:sp>
        <p:nvSpPr>
          <p:cNvPr id="5" name="Date Placeholder 4"/>
          <p:cNvSpPr>
            <a:spLocks noGrp="1"/>
          </p:cNvSpPr>
          <p:nvPr>
            <p:ph type="dt" sz="half" idx="10"/>
          </p:nvPr>
        </p:nvSpPr>
        <p:spPr/>
        <p:txBody>
          <a:bodyPr/>
          <a:lstStyle/>
          <a:p>
            <a:pPr>
              <a:defRPr/>
            </a:pPr>
            <a:r>
              <a:rPr lang="en-US" smtClean="0"/>
              <a:t>July 8 – 11, 2014</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18</a:t>
            </a:fld>
            <a:endParaRPr lang="en-US"/>
          </a:p>
        </p:txBody>
      </p:sp>
    </p:spTree>
    <p:extLst>
      <p:ext uri="{BB962C8B-B14F-4D97-AF65-F5344CB8AC3E}">
        <p14:creationId xmlns:p14="http://schemas.microsoft.com/office/powerpoint/2010/main" val="34742913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990600"/>
          </a:xfrm>
        </p:spPr>
        <p:txBody>
          <a:bodyPr/>
          <a:lstStyle/>
          <a:p>
            <a:r>
              <a:rPr lang="en-US" dirty="0" smtClean="0"/>
              <a:t>Earth Science Group</a:t>
            </a:r>
            <a:endParaRPr lang="en-US" dirty="0"/>
          </a:p>
        </p:txBody>
      </p:sp>
      <p:sp>
        <p:nvSpPr>
          <p:cNvPr id="3" name="Subtitle 2"/>
          <p:cNvSpPr>
            <a:spLocks noGrp="1"/>
          </p:cNvSpPr>
          <p:nvPr>
            <p:ph type="subTitle" idx="1"/>
          </p:nvPr>
        </p:nvSpPr>
        <p:spPr>
          <a:xfrm>
            <a:off x="1219200" y="3048000"/>
            <a:ext cx="6400800" cy="2971800"/>
          </a:xfrm>
        </p:spPr>
        <p:txBody>
          <a:bodyPr/>
          <a:lstStyle/>
          <a:p>
            <a:r>
              <a:rPr lang="en-US" sz="2800" dirty="0" smtClean="0"/>
              <a:t>Ted Habermann</a:t>
            </a:r>
          </a:p>
          <a:p>
            <a:r>
              <a:rPr lang="en-US" sz="2800" dirty="0" smtClean="0"/>
              <a:t>Aleksandar Jelenak</a:t>
            </a:r>
          </a:p>
          <a:p>
            <a:r>
              <a:rPr lang="en-US" sz="2800" dirty="0" smtClean="0"/>
              <a:t>H. Joe Lee</a:t>
            </a:r>
          </a:p>
          <a:p>
            <a:r>
              <a:rPr lang="en-US" sz="2800" dirty="0" smtClean="0"/>
              <a:t>Joel Plutchak</a:t>
            </a:r>
          </a:p>
          <a:p>
            <a:r>
              <a:rPr lang="en-US" sz="2800" dirty="0" smtClean="0"/>
              <a:t>John </a:t>
            </a:r>
            <a:r>
              <a:rPr lang="en-US" sz="2800" dirty="0" err="1" smtClean="0"/>
              <a:t>Readey</a:t>
            </a:r>
            <a:endParaRPr lang="en-US" sz="2800" dirty="0" smtClean="0"/>
          </a:p>
          <a:p>
            <a:r>
              <a:rPr lang="en-US" sz="2800" dirty="0"/>
              <a:t>Kent Yang</a:t>
            </a:r>
          </a:p>
          <a:p>
            <a:endParaRPr lang="en-US" sz="2800" dirty="0"/>
          </a:p>
        </p:txBody>
      </p:sp>
      <p:sp>
        <p:nvSpPr>
          <p:cNvPr id="4" name="Slide Number Placeholder 3"/>
          <p:cNvSpPr>
            <a:spLocks noGrp="1"/>
          </p:cNvSpPr>
          <p:nvPr>
            <p:ph type="sldNum" sz="quarter" idx="12"/>
          </p:nvPr>
        </p:nvSpPr>
        <p:spPr/>
        <p:txBody>
          <a:bodyPr/>
          <a:lstStyle/>
          <a:p>
            <a:fld id="{736C4BAF-311F-7A41-A7B2-B0FB909503E6}" type="slidenum">
              <a:rPr lang="en-US" smtClean="0"/>
              <a:pPr/>
              <a:t>19</a:t>
            </a:fld>
            <a:endParaRPr lang="en-US" dirty="0"/>
          </a:p>
        </p:txBody>
      </p:sp>
      <p:sp>
        <p:nvSpPr>
          <p:cNvPr id="6" name="Date Placeholder 6"/>
          <p:cNvSpPr>
            <a:spLocks noGrp="1"/>
          </p:cNvSpPr>
          <p:nvPr>
            <p:ph type="dt" sz="half" idx="2"/>
          </p:nvPr>
        </p:nvSpPr>
        <p:spPr>
          <a:xfrm>
            <a:off x="381000" y="6605927"/>
            <a:ext cx="1447800" cy="267057"/>
          </a:xfrm>
        </p:spPr>
        <p:txBody>
          <a:bodyPr/>
          <a:lstStyle/>
          <a:p>
            <a:pPr>
              <a:defRPr/>
            </a:pPr>
            <a:r>
              <a:rPr lang="en-US" dirty="0" smtClean="0"/>
              <a:t>July 8 </a:t>
            </a:r>
            <a:r>
              <a:rPr lang="en-US" dirty="0"/>
              <a:t>– </a:t>
            </a:r>
            <a:r>
              <a:rPr lang="en-US" dirty="0" smtClean="0"/>
              <a:t>11, 2014</a:t>
            </a:r>
            <a:endParaRPr lang="en-US" dirty="0"/>
          </a:p>
        </p:txBody>
      </p:sp>
    </p:spTree>
    <p:extLst>
      <p:ext uri="{BB962C8B-B14F-4D97-AF65-F5344CB8AC3E}">
        <p14:creationId xmlns:p14="http://schemas.microsoft.com/office/powerpoint/2010/main" val="306662861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G_Template">
  <a:themeElements>
    <a:clrScheme name="THG">
      <a:dk1>
        <a:sysClr val="windowText" lastClr="000000"/>
      </a:dk1>
      <a:lt1>
        <a:sysClr val="window" lastClr="FFFFFF"/>
      </a:lt1>
      <a:dk2>
        <a:srgbClr val="1F497D"/>
      </a:dk2>
      <a:lt2>
        <a:srgbClr val="EEECE1"/>
      </a:lt2>
      <a:accent1>
        <a:srgbClr val="0000FF"/>
      </a:accent1>
      <a:accent2>
        <a:srgbClr val="BF0000"/>
      </a:accent2>
      <a:accent3>
        <a:srgbClr val="00B050"/>
      </a:accent3>
      <a:accent4>
        <a:srgbClr val="7030A0"/>
      </a:accent4>
      <a:accent5>
        <a:srgbClr val="548DD4"/>
      </a:accent5>
      <a:accent6>
        <a:srgbClr val="FFC000"/>
      </a:accent6>
      <a:hlink>
        <a:srgbClr val="4F81BD"/>
      </a:hlink>
      <a:folHlink>
        <a:srgbClr val="953734"/>
      </a:folHlink>
    </a:clrScheme>
    <a:fontScheme name="THG Theme">
      <a:majorFont>
        <a:latin typeface="Calibri"/>
        <a:ea typeface=""/>
        <a:cs typeface=""/>
      </a:majorFont>
      <a:minorFont>
        <a:latin typeface="Calibri"/>
        <a:ea typeface=""/>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Presentation2.potx" id="{4647FCE7-A291-4107-BF8A-A66C3012F602}" vid="{AE949CB4-ECB2-4522-A3D4-7FCAF5D961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ESIP_Summer_2103</Template>
  <TotalTime>2062</TotalTime>
  <Words>599</Words>
  <Application>Microsoft Office PowerPoint</Application>
  <PresentationFormat>On-screen Show (4:3)</PresentationFormat>
  <Paragraphs>112</Paragraphs>
  <Slides>19</Slides>
  <Notes>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THG_Template</vt:lpstr>
      <vt:lpstr>HDF OPeNDAP update </vt:lpstr>
      <vt:lpstr>PowerPoint Presentation</vt:lpstr>
      <vt:lpstr>PowerPoint Presentation</vt:lpstr>
      <vt:lpstr>PowerPoint Presentation</vt:lpstr>
      <vt:lpstr>HDF4 handler update</vt:lpstr>
      <vt:lpstr>MOD08_M3 and AIRS version 6 Performance </vt:lpstr>
      <vt:lpstr>TRMM 7 Demo – swath(level 1B)</vt:lpstr>
      <vt:lpstr>TRMM 7 Demo – swath(level 2A25)</vt:lpstr>
      <vt:lpstr>TRMM 7 Demo multi-grid(level 3A25)</vt:lpstr>
      <vt:lpstr>TRMM 7 Demo grid(level 3B43)</vt:lpstr>
      <vt:lpstr>HDF5 handler update</vt:lpstr>
      <vt:lpstr>GPM HDF5 structure</vt:lpstr>
      <vt:lpstr>HDF5 handler demo: GPM level 1A</vt:lpstr>
      <vt:lpstr>HDF5 handler demo: GPM level 1B</vt:lpstr>
      <vt:lpstr>Hyrax file-netCDF module</vt:lpstr>
      <vt:lpstr>File netCDF module demo</vt:lpstr>
      <vt:lpstr>PowerPoint Presentation</vt:lpstr>
      <vt:lpstr>Future - Performance </vt:lpstr>
      <vt:lpstr>Earth Science Group</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Joel Plutchak</dc:creator>
  <cp:lastModifiedBy>Yang, Muqun</cp:lastModifiedBy>
  <cp:revision>85</cp:revision>
  <cp:lastPrinted>2013-07-08T02:32:26Z</cp:lastPrinted>
  <dcterms:created xsi:type="dcterms:W3CDTF">2013-06-28T17:42:12Z</dcterms:created>
  <dcterms:modified xsi:type="dcterms:W3CDTF">2014-07-04T20:43:24Z</dcterms:modified>
</cp:coreProperties>
</file>