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7"/>
  </p:notesMasterIdLst>
  <p:handoutMasterIdLst>
    <p:handoutMasterId r:id="rId8"/>
  </p:handoutMasterIdLst>
  <p:sldIdLst>
    <p:sldId id="256" r:id="rId2"/>
    <p:sldId id="259" r:id="rId3"/>
    <p:sldId id="260" r:id="rId4"/>
    <p:sldId id="261" r:id="rId5"/>
    <p:sldId id="258" r:id="rId6"/>
  </p:sldIdLst>
  <p:sldSz cx="9144000" cy="6858000" type="screen4x3"/>
  <p:notesSz cx="6858000" cy="9107488"/>
  <p:defaultTextStyle>
    <a:defPPr>
      <a:defRPr lang="en-US"/>
    </a:defPPr>
    <a:lvl1pPr algn="l" rtl="0" fontAlgn="base">
      <a:spcBef>
        <a:spcPct val="0"/>
      </a:spcBef>
      <a:spcAft>
        <a:spcPct val="0"/>
      </a:spcAft>
      <a:defRPr sz="2400" kern="1200">
        <a:solidFill>
          <a:schemeClr val="tx1"/>
        </a:solidFill>
        <a:latin typeface="Times New Roman" charset="0"/>
        <a:ea typeface="Arial" charset="0"/>
        <a:cs typeface="Arial" charset="0"/>
      </a:defRPr>
    </a:lvl1pPr>
    <a:lvl2pPr marL="457200" algn="l" rtl="0" fontAlgn="base">
      <a:spcBef>
        <a:spcPct val="0"/>
      </a:spcBef>
      <a:spcAft>
        <a:spcPct val="0"/>
      </a:spcAft>
      <a:defRPr sz="2400" kern="1200">
        <a:solidFill>
          <a:schemeClr val="tx1"/>
        </a:solidFill>
        <a:latin typeface="Times New Roman" charset="0"/>
        <a:ea typeface="Arial" charset="0"/>
        <a:cs typeface="Arial" charset="0"/>
      </a:defRPr>
    </a:lvl2pPr>
    <a:lvl3pPr marL="914400" algn="l" rtl="0" fontAlgn="base">
      <a:spcBef>
        <a:spcPct val="0"/>
      </a:spcBef>
      <a:spcAft>
        <a:spcPct val="0"/>
      </a:spcAft>
      <a:defRPr sz="2400" kern="1200">
        <a:solidFill>
          <a:schemeClr val="tx1"/>
        </a:solidFill>
        <a:latin typeface="Times New Roman" charset="0"/>
        <a:ea typeface="Arial" charset="0"/>
        <a:cs typeface="Arial" charset="0"/>
      </a:defRPr>
    </a:lvl3pPr>
    <a:lvl4pPr marL="1371600" algn="l" rtl="0" fontAlgn="base">
      <a:spcBef>
        <a:spcPct val="0"/>
      </a:spcBef>
      <a:spcAft>
        <a:spcPct val="0"/>
      </a:spcAft>
      <a:defRPr sz="2400" kern="1200">
        <a:solidFill>
          <a:schemeClr val="tx1"/>
        </a:solidFill>
        <a:latin typeface="Times New Roman" charset="0"/>
        <a:ea typeface="Arial" charset="0"/>
        <a:cs typeface="Arial" charset="0"/>
      </a:defRPr>
    </a:lvl4pPr>
    <a:lvl5pPr marL="1828800" algn="l" rtl="0" fontAlgn="base">
      <a:spcBef>
        <a:spcPct val="0"/>
      </a:spcBef>
      <a:spcAft>
        <a:spcPct val="0"/>
      </a:spcAft>
      <a:defRPr sz="2400" kern="1200">
        <a:solidFill>
          <a:schemeClr val="tx1"/>
        </a:solidFill>
        <a:latin typeface="Times New Roman" charset="0"/>
        <a:ea typeface="Arial" charset="0"/>
        <a:cs typeface="Arial" charset="0"/>
      </a:defRPr>
    </a:lvl5pPr>
    <a:lvl6pPr marL="2286000" algn="l" defTabSz="457200" rtl="0" eaLnBrk="1" latinLnBrk="0" hangingPunct="1">
      <a:defRPr sz="2400" kern="1200">
        <a:solidFill>
          <a:schemeClr val="tx1"/>
        </a:solidFill>
        <a:latin typeface="Times New Roman" charset="0"/>
        <a:ea typeface="Arial" charset="0"/>
        <a:cs typeface="Arial" charset="0"/>
      </a:defRPr>
    </a:lvl6pPr>
    <a:lvl7pPr marL="2743200" algn="l" defTabSz="457200" rtl="0" eaLnBrk="1" latinLnBrk="0" hangingPunct="1">
      <a:defRPr sz="2400" kern="1200">
        <a:solidFill>
          <a:schemeClr val="tx1"/>
        </a:solidFill>
        <a:latin typeface="Times New Roman" charset="0"/>
        <a:ea typeface="Arial" charset="0"/>
        <a:cs typeface="Arial" charset="0"/>
      </a:defRPr>
    </a:lvl7pPr>
    <a:lvl8pPr marL="3200400" algn="l" defTabSz="457200" rtl="0" eaLnBrk="1" latinLnBrk="0" hangingPunct="1">
      <a:defRPr sz="2400" kern="1200">
        <a:solidFill>
          <a:schemeClr val="tx1"/>
        </a:solidFill>
        <a:latin typeface="Times New Roman" charset="0"/>
        <a:ea typeface="Arial" charset="0"/>
        <a:cs typeface="Arial" charset="0"/>
      </a:defRPr>
    </a:lvl8pPr>
    <a:lvl9pPr marL="3657600" algn="l" defTabSz="4572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69"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Plutchak" initials="JP"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p:cViewPr>
        <p:scale>
          <a:sx n="81" d="100"/>
          <a:sy n="81" d="100"/>
        </p:scale>
        <p:origin x="-58" y="10"/>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3372" y="-114"/>
      </p:cViewPr>
      <p:guideLst>
        <p:guide orient="horz" pos="2869"/>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649973"/>
            <a:ext cx="2971598" cy="455986"/>
          </a:xfrm>
          <a:prstGeom prst="rect">
            <a:avLst/>
          </a:prstGeom>
        </p:spPr>
        <p:txBody>
          <a:bodyPr vert="horz" lIns="87746" tIns="43873" rIns="87746" bIns="43873" rtlCol="0" anchor="b"/>
          <a:lstStyle>
            <a:lvl1pPr algn="l">
              <a:defRPr sz="1200"/>
            </a:lvl1pPr>
          </a:lstStyle>
          <a:p>
            <a:r>
              <a:rPr lang="en-US" sz="1300" dirty="0">
                <a:latin typeface="+mn-lt"/>
              </a:rPr>
              <a:t>Copyright © 2010 The HDF Group.</a:t>
            </a:r>
          </a:p>
          <a:p>
            <a:r>
              <a:rPr lang="en-US" sz="1300" dirty="0">
                <a:latin typeface="+mn-lt"/>
              </a:rPr>
              <a:t>All Rights Reserved</a:t>
            </a:r>
          </a:p>
        </p:txBody>
      </p:sp>
      <p:sp>
        <p:nvSpPr>
          <p:cNvPr id="5" name="Slide Number Placeholder 4"/>
          <p:cNvSpPr>
            <a:spLocks noGrp="1"/>
          </p:cNvSpPr>
          <p:nvPr>
            <p:ph type="sldNum" sz="quarter" idx="3"/>
          </p:nvPr>
        </p:nvSpPr>
        <p:spPr>
          <a:xfrm>
            <a:off x="3884888" y="8649973"/>
            <a:ext cx="2971598" cy="455986"/>
          </a:xfrm>
          <a:prstGeom prst="rect">
            <a:avLst/>
          </a:prstGeom>
        </p:spPr>
        <p:txBody>
          <a:bodyPr vert="horz" lIns="87746" tIns="43873" rIns="87746" bIns="43873" rtlCol="0" anchor="b"/>
          <a:lstStyle>
            <a:lvl1pPr algn="r">
              <a:defRPr sz="1200"/>
            </a:lvl1pPr>
          </a:lstStyle>
          <a:p>
            <a:fld id="{66705E29-C357-4C42-9BC7-4FA4B5AD398B}" type="slidenum">
              <a:rPr lang="en-US" sz="1300">
                <a:latin typeface="+mn-lt"/>
              </a:rPr>
              <a:pPr/>
              <a:t>‹#›</a:t>
            </a:fld>
            <a:endParaRPr lang="en-US" sz="1300" dirty="0">
              <a:latin typeface="+mn-lt"/>
            </a:endParaRPr>
          </a:p>
        </p:txBody>
      </p:sp>
    </p:spTree>
    <p:extLst>
      <p:ext uri="{BB962C8B-B14F-4D97-AF65-F5344CB8AC3E}">
        <p14:creationId xmlns:p14="http://schemas.microsoft.com/office/powerpoint/2010/main" val="42334383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52525" y="682625"/>
            <a:ext cx="4552950" cy="3414713"/>
          </a:xfrm>
          <a:prstGeom prst="rect">
            <a:avLst/>
          </a:prstGeom>
          <a:noFill/>
          <a:ln w="12700">
            <a:solidFill>
              <a:prstClr val="black"/>
            </a:solidFill>
          </a:ln>
        </p:spPr>
        <p:txBody>
          <a:bodyPr vert="horz" lIns="87746" tIns="43873" rIns="87746" bIns="43873" rtlCol="0" anchor="ctr"/>
          <a:lstStyle/>
          <a:p>
            <a:endParaRPr lang="en-US"/>
          </a:p>
        </p:txBody>
      </p:sp>
      <p:sp>
        <p:nvSpPr>
          <p:cNvPr id="5" name="Notes Placeholder 4"/>
          <p:cNvSpPr>
            <a:spLocks noGrp="1"/>
          </p:cNvSpPr>
          <p:nvPr>
            <p:ph type="body" sz="quarter" idx="3"/>
          </p:nvPr>
        </p:nvSpPr>
        <p:spPr>
          <a:xfrm>
            <a:off x="686104" y="4325751"/>
            <a:ext cx="5485794" cy="4099287"/>
          </a:xfrm>
          <a:prstGeom prst="rect">
            <a:avLst/>
          </a:prstGeom>
        </p:spPr>
        <p:txBody>
          <a:bodyPr vert="horz" lIns="87746" tIns="43873" rIns="87746" bIns="438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649973"/>
            <a:ext cx="2971598" cy="455986"/>
          </a:xfrm>
          <a:prstGeom prst="rect">
            <a:avLst/>
          </a:prstGeom>
        </p:spPr>
        <p:txBody>
          <a:bodyPr vert="horz" lIns="87746" tIns="43873" rIns="87746" bIns="43873" rtlCol="0" anchor="b"/>
          <a:lstStyle>
            <a:lvl1pPr algn="l">
              <a:defRPr sz="1300">
                <a:latin typeface="+mn-lt"/>
              </a:defRPr>
            </a:lvl1pPr>
          </a:lstStyle>
          <a:p>
            <a:r>
              <a:rPr lang="en-US" dirty="0" smtClean="0"/>
              <a:t>Copyright © 2010 The HDF Group.</a:t>
            </a:r>
          </a:p>
          <a:p>
            <a:r>
              <a:rPr lang="en-US" dirty="0" smtClean="0"/>
              <a:t>All Rights Reserved</a:t>
            </a:r>
            <a:endParaRPr lang="en-US" dirty="0"/>
          </a:p>
        </p:txBody>
      </p:sp>
      <p:sp>
        <p:nvSpPr>
          <p:cNvPr id="7" name="Slide Number Placeholder 6"/>
          <p:cNvSpPr>
            <a:spLocks noGrp="1"/>
          </p:cNvSpPr>
          <p:nvPr>
            <p:ph type="sldNum" sz="quarter" idx="5"/>
          </p:nvPr>
        </p:nvSpPr>
        <p:spPr>
          <a:xfrm>
            <a:off x="3884888" y="8649973"/>
            <a:ext cx="2971598" cy="455986"/>
          </a:xfrm>
          <a:prstGeom prst="rect">
            <a:avLst/>
          </a:prstGeom>
        </p:spPr>
        <p:txBody>
          <a:bodyPr vert="horz" lIns="87746" tIns="43873" rIns="87746" bIns="43873" rtlCol="0" anchor="b"/>
          <a:lstStyle>
            <a:lvl1pPr algn="r">
              <a:defRPr sz="1300">
                <a:latin typeface="+mn-lt"/>
              </a:defRPr>
            </a:lvl1pPr>
          </a:lstStyle>
          <a:p>
            <a:fld id="{199AFF83-E7C7-45C2-A1B8-C2E047EB4FC0}" type="slidenum">
              <a:rPr lang="en-US" smtClean="0"/>
              <a:pPr/>
              <a:t>‹#›</a:t>
            </a:fld>
            <a:endParaRPr lang="en-US" dirty="0"/>
          </a:p>
        </p:txBody>
      </p:sp>
    </p:spTree>
    <p:extLst>
      <p:ext uri="{BB962C8B-B14F-4D97-AF65-F5344CB8AC3E}">
        <p14:creationId xmlns:p14="http://schemas.microsoft.com/office/powerpoint/2010/main" val="3900113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9AFF83-E7C7-45C2-A1B8-C2E047EB4FC0}" type="slidenum">
              <a:rPr lang="en-US" smtClean="0"/>
              <a:pPr/>
              <a:t>1</a:t>
            </a:fld>
            <a:endParaRPr lang="en-US" dirty="0"/>
          </a:p>
        </p:txBody>
      </p:sp>
    </p:spTree>
    <p:extLst>
      <p:ext uri="{BB962C8B-B14F-4D97-AF65-F5344CB8AC3E}">
        <p14:creationId xmlns:p14="http://schemas.microsoft.com/office/powerpoint/2010/main" val="30014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Earth Science Group is a</a:t>
            </a:r>
            <a:r>
              <a:rPr lang="en-US" dirty="0" smtClean="0"/>
              <a:t> subgroup</a:t>
            </a:r>
            <a:r>
              <a:rPr lang="en-US" baseline="0" dirty="0" smtClean="0"/>
              <a:t> within The HDF Group formed to concentrate on issues like these. We’re excited by the opportunity to join in the conversation and help form the emerging landscape in Earth Sciences software, data and metadata conventions and their uses in current and upcoming missions.</a:t>
            </a:r>
            <a:endParaRPr lang="en-US" dirty="0"/>
          </a:p>
        </p:txBody>
      </p:sp>
      <p:sp>
        <p:nvSpPr>
          <p:cNvPr id="4" name="Slide Number Placeholder 3"/>
          <p:cNvSpPr>
            <a:spLocks noGrp="1"/>
          </p:cNvSpPr>
          <p:nvPr>
            <p:ph type="sldNum" sz="quarter" idx="10"/>
          </p:nvPr>
        </p:nvSpPr>
        <p:spPr/>
        <p:txBody>
          <a:bodyPr/>
          <a:lstStyle/>
          <a:p>
            <a:fld id="{199AFF83-E7C7-45C2-A1B8-C2E047EB4FC0}" type="slidenum">
              <a:rPr lang="en-US" smtClean="0"/>
              <a:pPr/>
              <a:t>5</a:t>
            </a:fld>
            <a:endParaRPr lang="en-US" dirty="0"/>
          </a:p>
        </p:txBody>
      </p:sp>
    </p:spTree>
    <p:extLst>
      <p:ext uri="{BB962C8B-B14F-4D97-AF65-F5344CB8AC3E}">
        <p14:creationId xmlns:p14="http://schemas.microsoft.com/office/powerpoint/2010/main" val="1148040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999.jpg"/>
          <p:cNvPicPr>
            <a:picLocks noChangeAspect="1"/>
          </p:cNvPicPr>
          <p:nvPr userDrawn="1"/>
        </p:nvPicPr>
        <p:blipFill>
          <a:blip r:embed="rId2" cstate="print"/>
          <a:srcRect/>
          <a:stretch>
            <a:fillRect/>
          </a:stretch>
        </p:blipFill>
        <p:spPr bwMode="auto">
          <a:xfrm>
            <a:off x="19538" y="0"/>
            <a:ext cx="9144000" cy="6858000"/>
          </a:xfrm>
          <a:prstGeom prst="rect">
            <a:avLst/>
          </a:prstGeom>
          <a:noFill/>
          <a:ln w="9525">
            <a:noFill/>
            <a:miter lim="800000"/>
            <a:headEnd/>
            <a:tailEnd/>
          </a:ln>
        </p:spPr>
      </p:pic>
      <p:sp>
        <p:nvSpPr>
          <p:cNvPr id="5" name="Rectangle 1053"/>
          <p:cNvSpPr txBox="1">
            <a:spLocks noChangeArrowheads="1"/>
          </p:cNvSpPr>
          <p:nvPr userDrawn="1"/>
        </p:nvSpPr>
        <p:spPr bwMode="auto">
          <a:xfrm>
            <a:off x="7324969" y="6644384"/>
            <a:ext cx="1676400" cy="2286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defRPr/>
            </a:pPr>
            <a:r>
              <a:rPr lang="en-US" sz="1400" dirty="0" smtClean="0">
                <a:latin typeface="+mn-lt"/>
                <a:ea typeface="+mn-ea"/>
              </a:rPr>
              <a:t>www.hdfgroup.org</a:t>
            </a:r>
            <a:endParaRPr lang="en-US" dirty="0" smtClean="0">
              <a:latin typeface="+mn-lt"/>
              <a:ea typeface="+mn-ea"/>
            </a:endParaRPr>
          </a:p>
        </p:txBody>
      </p:sp>
      <p:pic>
        <p:nvPicPr>
          <p:cNvPr id="6" name="Picture 1056"/>
          <p:cNvPicPr>
            <a:picLocks noChangeAspect="1" noChangeArrowheads="1"/>
          </p:cNvPicPr>
          <p:nvPr userDrawn="1"/>
        </p:nvPicPr>
        <p:blipFill>
          <a:blip r:embed="rId3" cstate="print"/>
          <a:srcRect/>
          <a:stretch>
            <a:fillRect/>
          </a:stretch>
        </p:blipFill>
        <p:spPr bwMode="auto">
          <a:xfrm>
            <a:off x="404813" y="152400"/>
            <a:ext cx="966787" cy="515938"/>
          </a:xfrm>
          <a:prstGeom prst="rect">
            <a:avLst/>
          </a:prstGeom>
          <a:noFill/>
          <a:ln w="9525">
            <a:noFill/>
            <a:miter lim="800000"/>
            <a:headEnd/>
            <a:tailEnd/>
          </a:ln>
        </p:spPr>
      </p:pic>
      <p:sp>
        <p:nvSpPr>
          <p:cNvPr id="7" name="TextBox 6"/>
          <p:cNvSpPr txBox="1"/>
          <p:nvPr userDrawn="1"/>
        </p:nvSpPr>
        <p:spPr>
          <a:xfrm>
            <a:off x="1371600" y="228600"/>
            <a:ext cx="2133600" cy="323165"/>
          </a:xfrm>
          <a:prstGeom prst="rect">
            <a:avLst/>
          </a:prstGeom>
          <a:noFill/>
        </p:spPr>
        <p:txBody>
          <a:bodyPr wrap="square" bIns="0" anchor="b" anchorCtr="0">
            <a:spAutoFit/>
          </a:bodyPr>
          <a:lstStyle/>
          <a:p>
            <a:pPr>
              <a:defRPr/>
            </a:pPr>
            <a:r>
              <a:rPr lang="en-US" sz="1800" b="1" dirty="0">
                <a:effectLst/>
                <a:latin typeface="Arial" pitchFamily="34" charset="0"/>
                <a:ea typeface="+mn-ea"/>
                <a:cs typeface="Arial" pitchFamily="34" charset="0"/>
              </a:rPr>
              <a:t>The </a:t>
            </a:r>
            <a:r>
              <a:rPr lang="en-US" sz="1800" b="1" dirty="0" smtClean="0">
                <a:effectLst/>
                <a:latin typeface="Arial" pitchFamily="34" charset="0"/>
                <a:ea typeface="+mn-ea"/>
                <a:cs typeface="Arial" pitchFamily="34" charset="0"/>
              </a:rPr>
              <a:t>HDF </a:t>
            </a:r>
            <a:r>
              <a:rPr lang="en-US" sz="1800" b="1" dirty="0">
                <a:effectLst/>
                <a:latin typeface="Arial" pitchFamily="34" charset="0"/>
                <a:ea typeface="+mn-ea"/>
                <a:cs typeface="Arial" pitchFamily="34" charset="0"/>
              </a:rPr>
              <a:t>Group</a:t>
            </a:r>
          </a:p>
        </p:txBody>
      </p:sp>
      <p:sp>
        <p:nvSpPr>
          <p:cNvPr id="37890" name="Rectangle 2050"/>
          <p:cNvSpPr>
            <a:spLocks noGrp="1" noChangeArrowheads="1"/>
          </p:cNvSpPr>
          <p:nvPr>
            <p:ph type="ctrTitle"/>
          </p:nvPr>
        </p:nvSpPr>
        <p:spPr>
          <a:xfrm>
            <a:off x="685800" y="2209800"/>
            <a:ext cx="7772400" cy="2057400"/>
          </a:xfrm>
        </p:spPr>
        <p:txBody>
          <a:bodyPr anchor="t"/>
          <a:lstStyle>
            <a:lvl1pPr>
              <a:defRPr sz="4800">
                <a:latin typeface="+mj-lt"/>
                <a:cs typeface="Arial" pitchFamily="34" charset="0"/>
              </a:defRPr>
            </a:lvl1pPr>
          </a:lstStyle>
          <a:p>
            <a:r>
              <a:rPr lang="en-US" smtClean="0"/>
              <a:t>Click to edit Master title style</a:t>
            </a:r>
            <a:endParaRPr lang="en-US" dirty="0"/>
          </a:p>
        </p:txBody>
      </p:sp>
      <p:sp>
        <p:nvSpPr>
          <p:cNvPr id="37891" name="Rectangle 2051"/>
          <p:cNvSpPr>
            <a:spLocks noGrp="1" noChangeArrowheads="1"/>
          </p:cNvSpPr>
          <p:nvPr>
            <p:ph type="subTitle" idx="1"/>
          </p:nvPr>
        </p:nvSpPr>
        <p:spPr>
          <a:xfrm>
            <a:off x="1219200" y="4419600"/>
            <a:ext cx="6400800" cy="914400"/>
          </a:xfrm>
        </p:spPr>
        <p:txBody>
          <a:bodyPr/>
          <a:lstStyle>
            <a:lvl1pPr marL="0" indent="0" algn="ctr">
              <a:buFontTx/>
              <a:buNone/>
              <a:defRPr sz="2400">
                <a:latin typeface="+mj-lt"/>
                <a:cs typeface="Arial" pitchFamily="34" charset="0"/>
              </a:defRPr>
            </a:lvl1pPr>
          </a:lstStyle>
          <a:p>
            <a:r>
              <a:rPr lang="en-US" smtClean="0"/>
              <a:t>Click to edit Master subtitle style</a:t>
            </a:r>
            <a:endParaRPr lang="en-US" dirty="0"/>
          </a:p>
        </p:txBody>
      </p:sp>
      <p:sp>
        <p:nvSpPr>
          <p:cNvPr id="10" name="Rectangle 2066"/>
          <p:cNvSpPr>
            <a:spLocks noGrp="1" noChangeArrowheads="1"/>
          </p:cNvSpPr>
          <p:nvPr>
            <p:ph type="sldNum" sz="quarter" idx="12"/>
          </p:nvPr>
        </p:nvSpPr>
        <p:spPr>
          <a:xfrm>
            <a:off x="6400800" y="6629400"/>
            <a:ext cx="762000" cy="243584"/>
          </a:xfrm>
        </p:spPr>
        <p:txBody>
          <a:bodyPr/>
          <a:lstStyle>
            <a:lvl1pPr>
              <a:defRPr sz="1400">
                <a:latin typeface="+mn-lt"/>
              </a:defRPr>
            </a:lvl1pPr>
          </a:lstStyle>
          <a:p>
            <a:fld id="{736C4BAF-311F-7A41-A7B2-B0FB909503E6}" type="slidenum">
              <a:rPr lang="en-US" smtClean="0"/>
              <a:pPr/>
              <a:t>‹#›</a:t>
            </a:fld>
            <a:endParaRPr lang="en-US" dirty="0"/>
          </a:p>
        </p:txBody>
      </p:sp>
      <p:sp>
        <p:nvSpPr>
          <p:cNvPr id="2" name="TextBox 1"/>
          <p:cNvSpPr txBox="1"/>
          <p:nvPr userDrawn="1"/>
        </p:nvSpPr>
        <p:spPr>
          <a:xfrm>
            <a:off x="2133600" y="6705600"/>
            <a:ext cx="4038600" cy="461665"/>
          </a:xfrm>
          <a:prstGeom prst="rect">
            <a:avLst/>
          </a:prstGeom>
          <a:noFill/>
        </p:spPr>
        <p:txBody>
          <a:bodyPr wrap="square" rtlCol="0">
            <a:spAutoFit/>
          </a:bodyPr>
          <a:lstStyle/>
          <a:p>
            <a:endParaRPr lang="en-US" dirty="0"/>
          </a:p>
        </p:txBody>
      </p:sp>
      <p:sp>
        <p:nvSpPr>
          <p:cNvPr id="3" name="TextBox 2"/>
          <p:cNvSpPr txBox="1"/>
          <p:nvPr userDrawn="1"/>
        </p:nvSpPr>
        <p:spPr>
          <a:xfrm>
            <a:off x="2628900" y="6589811"/>
            <a:ext cx="3657600" cy="307777"/>
          </a:xfrm>
          <a:prstGeom prst="rect">
            <a:avLst/>
          </a:prstGeom>
          <a:noFill/>
        </p:spPr>
        <p:txBody>
          <a:bodyPr wrap="square" rtlCol="0" anchor="ctr">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
        <p:nvSpPr>
          <p:cNvPr id="12"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86300" y="990600"/>
            <a:ext cx="41529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7B1BC851-09AD-FE43-ACEE-1C9FAD17D4A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5" name="Rectangle 1055"/>
          <p:cNvSpPr>
            <a:spLocks noGrp="1" noChangeArrowheads="1"/>
          </p:cNvSpPr>
          <p:nvPr>
            <p:ph type="sldNum" sz="quarter" idx="12"/>
          </p:nvPr>
        </p:nvSpPr>
        <p:spPr>
          <a:ln/>
        </p:spPr>
        <p:txBody>
          <a:bodyPr/>
          <a:lstStyle>
            <a:lvl1pPr>
              <a:defRPr/>
            </a:lvl1pPr>
          </a:lstStyle>
          <a:p>
            <a:fld id="{80093880-C6D3-D249-860F-0023F8BF2CC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4" name="Rectangle 1055"/>
          <p:cNvSpPr>
            <a:spLocks noGrp="1" noChangeArrowheads="1"/>
          </p:cNvSpPr>
          <p:nvPr>
            <p:ph type="sldNum" sz="quarter" idx="12"/>
          </p:nvPr>
        </p:nvSpPr>
        <p:spPr>
          <a:ln/>
        </p:spPr>
        <p:txBody>
          <a:bodyPr/>
          <a:lstStyle>
            <a:lvl1pPr>
              <a:defRPr/>
            </a:lvl1pPr>
          </a:lstStyle>
          <a:p>
            <a:fld id="{08E7DB0D-018D-A04B-9A77-66E829A0D5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53"/>
          <p:cNvSpPr>
            <a:spLocks noGrp="1" noChangeArrowheads="1"/>
          </p:cNvSpPr>
          <p:nvPr>
            <p:ph type="dt" sz="half" idx="10"/>
          </p:nvPr>
        </p:nvSpPr>
        <p:spPr>
          <a:ln/>
        </p:spPr>
        <p:txBody>
          <a:bodyPr/>
          <a:lstStyle>
            <a:lvl1pPr>
              <a:defRPr/>
            </a:lvl1pPr>
          </a:lstStyle>
          <a:p>
            <a:pPr>
              <a:defRPr/>
            </a:pPr>
            <a:r>
              <a:rPr lang="en-US" dirty="0" smtClean="0"/>
              <a:t>July 8 – 11, 2014</a:t>
            </a:r>
            <a:endParaRPr lang="en-US" dirty="0"/>
          </a:p>
        </p:txBody>
      </p:sp>
      <p:sp>
        <p:nvSpPr>
          <p:cNvPr id="7" name="Rectangle 1055"/>
          <p:cNvSpPr>
            <a:spLocks noGrp="1" noChangeArrowheads="1"/>
          </p:cNvSpPr>
          <p:nvPr>
            <p:ph type="sldNum" sz="quarter" idx="12"/>
          </p:nvPr>
        </p:nvSpPr>
        <p:spPr>
          <a:ln/>
        </p:spPr>
        <p:txBody>
          <a:bodyPr/>
          <a:lstStyle>
            <a:lvl1pPr>
              <a:defRPr/>
            </a:lvl1pPr>
          </a:lstStyle>
          <a:p>
            <a:fld id="{F50A4E36-00C6-1145-B427-1A185CE8670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9" descr="99.jpg"/>
          <p:cNvPicPr>
            <a:picLocks noChangeAspect="1"/>
          </p:cNvPicPr>
          <p:nvPr/>
        </p:nvPicPr>
        <p:blipFill>
          <a:blip r:embed="rId7" cstate="print"/>
          <a:srcRect/>
          <a:stretch>
            <a:fillRect/>
          </a:stretch>
        </p:blipFill>
        <p:spPr bwMode="auto">
          <a:xfrm>
            <a:off x="-23648" y="0"/>
            <a:ext cx="9144000" cy="6858000"/>
          </a:xfrm>
          <a:prstGeom prst="rect">
            <a:avLst/>
          </a:prstGeom>
          <a:noFill/>
          <a:ln w="9525">
            <a:noFill/>
            <a:miter lim="800000"/>
            <a:headEnd/>
            <a:tailEnd/>
          </a:ln>
        </p:spPr>
      </p:pic>
      <p:sp>
        <p:nvSpPr>
          <p:cNvPr id="1027" name="Rectangle 1027"/>
          <p:cNvSpPr>
            <a:spLocks noGrp="1" noChangeArrowheads="1"/>
          </p:cNvSpPr>
          <p:nvPr>
            <p:ph type="body" idx="1"/>
          </p:nvPr>
        </p:nvSpPr>
        <p:spPr bwMode="auto">
          <a:xfrm>
            <a:off x="381000" y="990600"/>
            <a:ext cx="84582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8" name="Picture 1050" descr="hdf 0line"/>
          <p:cNvPicPr>
            <a:picLocks noChangeArrowheads="1"/>
          </p:cNvPicPr>
          <p:nvPr/>
        </p:nvPicPr>
        <p:blipFill>
          <a:blip r:embed="rId8" cstate="print"/>
          <a:srcRect/>
          <a:stretch>
            <a:fillRect/>
          </a:stretch>
        </p:blipFill>
        <p:spPr bwMode="auto">
          <a:xfrm>
            <a:off x="0" y="762000"/>
            <a:ext cx="9144000" cy="76200"/>
          </a:xfrm>
          <a:prstGeom prst="rect">
            <a:avLst/>
          </a:prstGeom>
          <a:noFill/>
          <a:ln w="9525">
            <a:noFill/>
            <a:miter lim="800000"/>
            <a:headEnd/>
            <a:tailEnd/>
          </a:ln>
        </p:spPr>
      </p:pic>
      <p:sp>
        <p:nvSpPr>
          <p:cNvPr id="1029" name="Rectangle 1026"/>
          <p:cNvSpPr>
            <a:spLocks noGrp="1" noChangeArrowheads="1"/>
          </p:cNvSpPr>
          <p:nvPr>
            <p:ph type="title"/>
          </p:nvPr>
        </p:nvSpPr>
        <p:spPr bwMode="auto">
          <a:xfrm>
            <a:off x="1143000" y="152400"/>
            <a:ext cx="70104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36893" name="Rectangle 1053"/>
          <p:cNvSpPr>
            <a:spLocks noGrp="1" noChangeArrowheads="1"/>
          </p:cNvSpPr>
          <p:nvPr>
            <p:ph type="dt" sz="half" idx="2"/>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8 – 11, 2014</a:t>
            </a:r>
            <a:endParaRPr lang="en-US" dirty="0"/>
          </a:p>
        </p:txBody>
      </p:sp>
      <p:sp>
        <p:nvSpPr>
          <p:cNvPr id="36895" name="Rectangle 1055"/>
          <p:cNvSpPr>
            <a:spLocks noGrp="1" noChangeArrowheads="1"/>
          </p:cNvSpPr>
          <p:nvPr>
            <p:ph type="sldNum" sz="quarter" idx="4"/>
          </p:nvPr>
        </p:nvSpPr>
        <p:spPr bwMode="auto">
          <a:xfrm>
            <a:off x="6400800" y="6629399"/>
            <a:ext cx="762000" cy="26181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bg1"/>
                </a:solidFill>
                <a:latin typeface="+mn-lt"/>
              </a:defRPr>
            </a:lvl1pPr>
          </a:lstStyle>
          <a:p>
            <a:fld id="{4B465E7A-C1F6-F240-9A4B-3C235A72DA08}" type="slidenum">
              <a:rPr lang="en-US" smtClean="0"/>
              <a:pPr/>
              <a:t>‹#›</a:t>
            </a:fld>
            <a:endParaRPr lang="en-US" dirty="0"/>
          </a:p>
        </p:txBody>
      </p:sp>
      <p:sp>
        <p:nvSpPr>
          <p:cNvPr id="11" name="Rectangle 1053"/>
          <p:cNvSpPr txBox="1">
            <a:spLocks noChangeArrowheads="1"/>
          </p:cNvSpPr>
          <p:nvPr/>
        </p:nvSpPr>
        <p:spPr bwMode="auto">
          <a:xfrm>
            <a:off x="7254631" y="6586415"/>
            <a:ext cx="1676400" cy="304800"/>
          </a:xfrm>
          <a:prstGeom prst="rect">
            <a:avLst/>
          </a:prstGeom>
          <a:noFill/>
          <a:ln w="9525">
            <a:noFill/>
            <a:miter lim="800000"/>
            <a:headEnd/>
            <a:tailEnd/>
          </a:ln>
          <a:effectLst/>
        </p:spPr>
        <p:txBody>
          <a:bodyPr anchor="b"/>
          <a:lstStyle>
            <a:lvl1pPr>
              <a:defRPr sz="1200" b="0">
                <a:solidFill>
                  <a:schemeClr val="bg1"/>
                </a:solidFill>
                <a:latin typeface="Arial" pitchFamily="34" charset="0"/>
                <a:cs typeface="Arial" pitchFamily="34" charset="0"/>
              </a:defRPr>
            </a:lvl1pPr>
          </a:lstStyle>
          <a:p>
            <a:pPr algn="r">
              <a:defRPr/>
            </a:pPr>
            <a:r>
              <a:rPr lang="en-US" sz="1400" dirty="0" smtClean="0">
                <a:latin typeface="+mn-lt"/>
                <a:ea typeface="+mn-ea"/>
              </a:rPr>
              <a:t>www.hdfgroup.org</a:t>
            </a:r>
            <a:endParaRPr lang="en-US" dirty="0" smtClean="0">
              <a:latin typeface="+mn-lt"/>
              <a:ea typeface="+mn-ea"/>
            </a:endParaRPr>
          </a:p>
        </p:txBody>
      </p:sp>
      <p:pic>
        <p:nvPicPr>
          <p:cNvPr id="1034" name="Picture 1056"/>
          <p:cNvPicPr>
            <a:picLocks noChangeAspect="1" noChangeArrowheads="1"/>
          </p:cNvPicPr>
          <p:nvPr/>
        </p:nvPicPr>
        <p:blipFill>
          <a:blip r:embed="rId9" cstate="print"/>
          <a:srcRect/>
          <a:stretch>
            <a:fillRect/>
          </a:stretch>
        </p:blipFill>
        <p:spPr bwMode="auto">
          <a:xfrm>
            <a:off x="404813" y="152400"/>
            <a:ext cx="966787" cy="515938"/>
          </a:xfrm>
          <a:prstGeom prst="rect">
            <a:avLst/>
          </a:prstGeom>
          <a:noFill/>
          <a:ln w="9525">
            <a:noFill/>
            <a:miter lim="800000"/>
            <a:headEnd/>
            <a:tailEnd/>
          </a:ln>
        </p:spPr>
      </p:pic>
      <p:sp>
        <p:nvSpPr>
          <p:cNvPr id="3" name="TextBox 2"/>
          <p:cNvSpPr txBox="1"/>
          <p:nvPr userDrawn="1"/>
        </p:nvSpPr>
        <p:spPr>
          <a:xfrm>
            <a:off x="2819399" y="6591300"/>
            <a:ext cx="3489569" cy="307777"/>
          </a:xfrm>
          <a:prstGeom prst="rect">
            <a:avLst/>
          </a:prstGeom>
          <a:noFill/>
        </p:spPr>
        <p:txBody>
          <a:bodyPr wrap="square" rtlCol="0">
            <a:spAutoFit/>
          </a:bodyPr>
          <a:lstStyle/>
          <a:p>
            <a:pPr algn="ctr"/>
            <a:r>
              <a:rPr lang="en-US" sz="1400" b="1" dirty="0" smtClean="0">
                <a:solidFill>
                  <a:schemeClr val="bg1"/>
                </a:solidFill>
                <a:latin typeface="+mn-lt"/>
              </a:rPr>
              <a:t>ESIP Summer Meeting</a:t>
            </a:r>
            <a:endParaRPr lang="en-US" sz="14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755" r:id="rId1"/>
    <p:sldLayoutId id="2147483723" r:id="rId2"/>
    <p:sldLayoutId id="2147483725" r:id="rId3"/>
    <p:sldLayoutId id="2147483726" r:id="rId4"/>
    <p:sldLayoutId id="2147483731" r:id="rId5"/>
  </p:sldLayoutIdLst>
  <p:timing>
    <p:tnLst>
      <p:par>
        <p:cTn id="1" dur="indefinite" restart="never" nodeType="tmRoot"/>
      </p:par>
    </p:tnLst>
  </p:timing>
  <p:hf hdr="0" ftr="0"/>
  <p:txStyles>
    <p:titleStyle>
      <a:lvl1pPr algn="ctr" rtl="0" eaLnBrk="1" fontAlgn="base" hangingPunct="1">
        <a:spcBef>
          <a:spcPct val="0"/>
        </a:spcBef>
        <a:spcAft>
          <a:spcPct val="0"/>
        </a:spcAft>
        <a:defRPr sz="3200">
          <a:solidFill>
            <a:srgbClr val="000000"/>
          </a:solidFill>
          <a:latin typeface="+mj-lt"/>
          <a:ea typeface="Arial" charset="0"/>
          <a:cs typeface="Arial" pitchFamily="34" charset="0"/>
        </a:defRPr>
      </a:lvl1pPr>
      <a:lvl2pPr algn="ctr" rtl="0" eaLnBrk="1" fontAlgn="base" hangingPunct="1">
        <a:spcBef>
          <a:spcPct val="0"/>
        </a:spcBef>
        <a:spcAft>
          <a:spcPct val="0"/>
        </a:spcAft>
        <a:defRPr sz="3200">
          <a:solidFill>
            <a:srgbClr val="000000"/>
          </a:solidFill>
          <a:latin typeface="Arial" charset="0"/>
          <a:ea typeface="Arial" charset="0"/>
          <a:cs typeface="Arial" charset="0"/>
        </a:defRPr>
      </a:lvl2pPr>
      <a:lvl3pPr algn="ctr" rtl="0" eaLnBrk="1" fontAlgn="base" hangingPunct="1">
        <a:spcBef>
          <a:spcPct val="0"/>
        </a:spcBef>
        <a:spcAft>
          <a:spcPct val="0"/>
        </a:spcAft>
        <a:defRPr sz="3200">
          <a:solidFill>
            <a:srgbClr val="000000"/>
          </a:solidFill>
          <a:latin typeface="Arial" charset="0"/>
          <a:ea typeface="Arial" charset="0"/>
          <a:cs typeface="Arial" charset="0"/>
        </a:defRPr>
      </a:lvl3pPr>
      <a:lvl4pPr algn="ctr" rtl="0" eaLnBrk="1" fontAlgn="base" hangingPunct="1">
        <a:spcBef>
          <a:spcPct val="0"/>
        </a:spcBef>
        <a:spcAft>
          <a:spcPct val="0"/>
        </a:spcAft>
        <a:defRPr sz="3200">
          <a:solidFill>
            <a:srgbClr val="000000"/>
          </a:solidFill>
          <a:latin typeface="Arial" charset="0"/>
          <a:ea typeface="Arial" charset="0"/>
          <a:cs typeface="Arial" charset="0"/>
        </a:defRPr>
      </a:lvl4pPr>
      <a:lvl5pPr algn="ctr" rtl="0" eaLnBrk="1" fontAlgn="base" hangingPunct="1">
        <a:spcBef>
          <a:spcPct val="0"/>
        </a:spcBef>
        <a:spcAft>
          <a:spcPct val="0"/>
        </a:spcAft>
        <a:defRPr sz="3200">
          <a:solidFill>
            <a:srgbClr val="000000"/>
          </a:solidFill>
          <a:latin typeface="Arial" charset="0"/>
          <a:ea typeface="Arial" charset="0"/>
          <a:cs typeface="Arial" charset="0"/>
        </a:defRPr>
      </a:lvl5pPr>
      <a:lvl6pPr marL="457200" algn="ctr" rtl="0" eaLnBrk="1" fontAlgn="base" hangingPunct="1">
        <a:spcBef>
          <a:spcPct val="0"/>
        </a:spcBef>
        <a:spcAft>
          <a:spcPct val="0"/>
        </a:spcAft>
        <a:defRPr sz="3600">
          <a:solidFill>
            <a:srgbClr val="000000"/>
          </a:solidFill>
          <a:latin typeface="Garamond" pitchFamily="18" charset="0"/>
        </a:defRPr>
      </a:lvl6pPr>
      <a:lvl7pPr marL="914400" algn="ctr" rtl="0" eaLnBrk="1" fontAlgn="base" hangingPunct="1">
        <a:spcBef>
          <a:spcPct val="0"/>
        </a:spcBef>
        <a:spcAft>
          <a:spcPct val="0"/>
        </a:spcAft>
        <a:defRPr sz="3600">
          <a:solidFill>
            <a:srgbClr val="000000"/>
          </a:solidFill>
          <a:latin typeface="Garamond" pitchFamily="18" charset="0"/>
        </a:defRPr>
      </a:lvl7pPr>
      <a:lvl8pPr marL="1371600" algn="ctr" rtl="0" eaLnBrk="1" fontAlgn="base" hangingPunct="1">
        <a:spcBef>
          <a:spcPct val="0"/>
        </a:spcBef>
        <a:spcAft>
          <a:spcPct val="0"/>
        </a:spcAft>
        <a:defRPr sz="3600">
          <a:solidFill>
            <a:srgbClr val="000000"/>
          </a:solidFill>
          <a:latin typeface="Garamond" pitchFamily="18" charset="0"/>
        </a:defRPr>
      </a:lvl8pPr>
      <a:lvl9pPr marL="1828800" algn="ctr" rtl="0" eaLnBrk="1" fontAlgn="base" hangingPunct="1">
        <a:spcBef>
          <a:spcPct val="0"/>
        </a:spcBef>
        <a:spcAft>
          <a:spcPct val="0"/>
        </a:spcAft>
        <a:defRPr sz="3600">
          <a:solidFill>
            <a:srgbClr val="000000"/>
          </a:solidFill>
          <a:latin typeface="Garamond" pitchFamily="18" charset="0"/>
        </a:defRPr>
      </a:lvl9pPr>
    </p:titleStyle>
    <p:body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5400" b="1" dirty="0" smtClean="0"/>
              <a:t>Make CERES products user-friendly</a:t>
            </a:r>
            <a:endParaRPr lang="en-US" sz="5400" b="1" dirty="0"/>
          </a:p>
        </p:txBody>
      </p:sp>
      <p:sp>
        <p:nvSpPr>
          <p:cNvPr id="6" name="Subtitle 5"/>
          <p:cNvSpPr>
            <a:spLocks noGrp="1"/>
          </p:cNvSpPr>
          <p:nvPr>
            <p:ph type="subTitle" idx="1"/>
          </p:nvPr>
        </p:nvSpPr>
        <p:spPr/>
        <p:txBody>
          <a:bodyPr/>
          <a:lstStyle/>
          <a:p>
            <a:r>
              <a:rPr lang="en-US" sz="2800" smtClean="0"/>
              <a:t>Kent Yang</a:t>
            </a:r>
            <a:endParaRPr lang="en-US" sz="2800" dirty="0" smtClean="0"/>
          </a:p>
          <a:p>
            <a:r>
              <a:rPr lang="en-US" sz="2800" dirty="0" smtClean="0"/>
              <a:t>The HDF Group</a:t>
            </a:r>
          </a:p>
        </p:txBody>
      </p:sp>
      <p:sp>
        <p:nvSpPr>
          <p:cNvPr id="4" name="Slide Number Placeholder 3"/>
          <p:cNvSpPr>
            <a:spLocks noGrp="1"/>
          </p:cNvSpPr>
          <p:nvPr>
            <p:ph type="sldNum" sz="quarter" idx="12"/>
          </p:nvPr>
        </p:nvSpPr>
        <p:spPr/>
        <p:txBody>
          <a:bodyPr/>
          <a:lstStyle/>
          <a:p>
            <a:fld id="{736C4BAF-311F-7A41-A7B2-B0FB909503E6}" type="slidenum">
              <a:rPr lang="en-US" smtClean="0"/>
              <a:pPr/>
              <a:t>1</a:t>
            </a:fld>
            <a:endParaRPr lang="en-US"/>
          </a:p>
        </p:txBody>
      </p:sp>
      <p:sp>
        <p:nvSpPr>
          <p:cNvPr id="8"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Background</a:t>
            </a:r>
            <a:endParaRPr lang="en-US" dirty="0"/>
          </a:p>
        </p:txBody>
      </p:sp>
      <p:sp>
        <p:nvSpPr>
          <p:cNvPr id="5" name="Text Placeholder 4"/>
          <p:cNvSpPr>
            <a:spLocks noGrp="1"/>
          </p:cNvSpPr>
          <p:nvPr>
            <p:ph type="body" sz="half" idx="1"/>
          </p:nvPr>
        </p:nvSpPr>
        <p:spPr/>
        <p:txBody>
          <a:bodyPr/>
          <a:lstStyle/>
          <a:p>
            <a:r>
              <a:rPr lang="en-US" dirty="0" smtClean="0"/>
              <a:t>CERES team upgrades their HDF4 products</a:t>
            </a:r>
          </a:p>
          <a:p>
            <a:r>
              <a:rPr lang="en-US" dirty="0" smtClean="0"/>
              <a:t>The HDF Group provides suggestions to make the new products user-friendly</a:t>
            </a:r>
          </a:p>
          <a:p>
            <a:pPr lvl="1"/>
            <a:r>
              <a:rPr lang="en-US" dirty="0" smtClean="0"/>
              <a:t>Make the HDF4 products follow CF conventions</a:t>
            </a:r>
          </a:p>
          <a:p>
            <a:pPr lvl="1"/>
            <a:r>
              <a:rPr lang="en-US" dirty="0" smtClean="0"/>
              <a:t>Also update the HDF4 to HDF5 conversion tool to help CERES team migrate HDF4 to HDF5</a:t>
            </a:r>
          </a:p>
          <a:p>
            <a:pPr lvl="1"/>
            <a:endParaRPr lang="en-US" dirty="0" smtClean="0"/>
          </a:p>
          <a:p>
            <a:endParaRPr lang="en-US" dirty="0" smtClean="0"/>
          </a:p>
          <a:p>
            <a:endParaRPr lang="en-US" dirty="0"/>
          </a:p>
        </p:txBody>
      </p:sp>
      <p:sp>
        <p:nvSpPr>
          <p:cNvPr id="2" name="Date Placeholder 1"/>
          <p:cNvSpPr>
            <a:spLocks noGrp="1"/>
          </p:cNvSpPr>
          <p:nvPr>
            <p:ph type="dt" sz="half" idx="10"/>
          </p:nvPr>
        </p:nvSpPr>
        <p:spPr/>
        <p:txBody>
          <a:bodyPr/>
          <a:lstStyle/>
          <a:p>
            <a:pPr>
              <a:defRPr/>
            </a:pPr>
            <a:r>
              <a:rPr lang="en-US" dirty="0" smtClean="0"/>
              <a:t>July 8 – 11, 2014</a:t>
            </a:r>
            <a:endParaRPr lang="en-US" dirty="0"/>
          </a:p>
        </p:txBody>
      </p:sp>
      <p:sp>
        <p:nvSpPr>
          <p:cNvPr id="3" name="Slide Number Placeholder 2"/>
          <p:cNvSpPr>
            <a:spLocks noGrp="1"/>
          </p:cNvSpPr>
          <p:nvPr>
            <p:ph type="sldNum" sz="quarter" idx="12"/>
          </p:nvPr>
        </p:nvSpPr>
        <p:spPr/>
        <p:txBody>
          <a:bodyPr/>
          <a:lstStyle/>
          <a:p>
            <a:fld id="{08E7DB0D-018D-A04B-9A77-66E829A0D584}" type="slidenum">
              <a:rPr lang="en-US" smtClean="0"/>
              <a:pPr/>
              <a:t>2</a:t>
            </a:fld>
            <a:endParaRPr lang="en-US"/>
          </a:p>
        </p:txBody>
      </p:sp>
    </p:spTree>
    <p:extLst>
      <p:ext uri="{BB962C8B-B14F-4D97-AF65-F5344CB8AC3E}">
        <p14:creationId xmlns:p14="http://schemas.microsoft.com/office/powerpoint/2010/main" val="30625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315200" cy="533400"/>
          </a:xfrm>
        </p:spPr>
        <p:txBody>
          <a:bodyPr/>
          <a:lstStyle/>
          <a:p>
            <a:r>
              <a:rPr lang="en-US" dirty="0" smtClean="0"/>
              <a:t>A good model to work with science teams</a:t>
            </a:r>
            <a:endParaRPr lang="en-US" dirty="0"/>
          </a:p>
        </p:txBody>
      </p:sp>
      <p:sp>
        <p:nvSpPr>
          <p:cNvPr id="3" name="Text Placeholder 2"/>
          <p:cNvSpPr>
            <a:spLocks noGrp="1"/>
          </p:cNvSpPr>
          <p:nvPr>
            <p:ph type="body" sz="half" idx="1"/>
          </p:nvPr>
        </p:nvSpPr>
        <p:spPr>
          <a:xfrm>
            <a:off x="381000" y="990600"/>
            <a:ext cx="8458200" cy="5257800"/>
          </a:xfrm>
        </p:spPr>
        <p:txBody>
          <a:bodyPr/>
          <a:lstStyle/>
          <a:p>
            <a:r>
              <a:rPr lang="en-US" dirty="0" smtClean="0"/>
              <a:t>Use HDF Group’s expertise on how to best use HDF’s features and make the HDF products user-friendly </a:t>
            </a:r>
          </a:p>
          <a:p>
            <a:r>
              <a:rPr lang="en-US" dirty="0" smtClean="0"/>
              <a:t>Help HDF Group to update tools to help the NASA data centers</a:t>
            </a:r>
          </a:p>
          <a:p>
            <a:r>
              <a:rPr lang="en-US" dirty="0" smtClean="0"/>
              <a:t>The HDF Group also provides similar suggestions to SMAP, ICESAT-2 and some </a:t>
            </a:r>
            <a:r>
              <a:rPr lang="en-US" dirty="0" err="1" smtClean="0"/>
              <a:t>MEaSUREs</a:t>
            </a:r>
            <a:r>
              <a:rPr lang="en-US" smtClean="0"/>
              <a:t> teams</a:t>
            </a:r>
            <a:endParaRPr lang="en-US" dirty="0" smtClean="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3</a:t>
            </a:fld>
            <a:endParaRPr lang="en-US"/>
          </a:p>
        </p:txBody>
      </p:sp>
    </p:spTree>
    <p:extLst>
      <p:ext uri="{BB962C8B-B14F-4D97-AF65-F5344CB8AC3E}">
        <p14:creationId xmlns:p14="http://schemas.microsoft.com/office/powerpoint/2010/main" val="364946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demo on new CERES product</a:t>
            </a:r>
            <a:endParaRPr lang="en-US" dirty="0"/>
          </a:p>
        </p:txBody>
      </p:sp>
      <p:sp>
        <p:nvSpPr>
          <p:cNvPr id="5" name="Date Placeholder 4"/>
          <p:cNvSpPr>
            <a:spLocks noGrp="1"/>
          </p:cNvSpPr>
          <p:nvPr>
            <p:ph type="dt" sz="half" idx="10"/>
          </p:nvPr>
        </p:nvSpPr>
        <p:spPr/>
        <p:txBody>
          <a:bodyPr/>
          <a:lstStyle/>
          <a:p>
            <a:pPr>
              <a:defRPr/>
            </a:pPr>
            <a:r>
              <a:rPr lang="en-US" smtClean="0"/>
              <a:t>July 8 – 11, 2014</a:t>
            </a:r>
            <a:endParaRPr lang="en-US" dirty="0"/>
          </a:p>
        </p:txBody>
      </p:sp>
      <p:sp>
        <p:nvSpPr>
          <p:cNvPr id="6" name="Slide Number Placeholder 5"/>
          <p:cNvSpPr>
            <a:spLocks noGrp="1"/>
          </p:cNvSpPr>
          <p:nvPr>
            <p:ph type="sldNum" sz="quarter" idx="12"/>
          </p:nvPr>
        </p:nvSpPr>
        <p:spPr/>
        <p:txBody>
          <a:bodyPr/>
          <a:lstStyle/>
          <a:p>
            <a:fld id="{F50A4E36-00C6-1145-B427-1A185CE8670F}" type="slidenum">
              <a:rPr lang="en-US" smtClean="0"/>
              <a:pPr/>
              <a:t>4</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188720"/>
            <a:ext cx="6949440" cy="4480560"/>
          </a:xfrm>
          <a:prstGeom prst="rect">
            <a:avLst/>
          </a:prstGeom>
        </p:spPr>
      </p:pic>
    </p:spTree>
    <p:extLst>
      <p:ext uri="{BB962C8B-B14F-4D97-AF65-F5344CB8AC3E}">
        <p14:creationId xmlns:p14="http://schemas.microsoft.com/office/powerpoint/2010/main" val="2661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990600"/>
          </a:xfrm>
        </p:spPr>
        <p:txBody>
          <a:bodyPr/>
          <a:lstStyle/>
          <a:p>
            <a:r>
              <a:rPr lang="en-US" dirty="0" smtClean="0"/>
              <a:t>Earth Science Group</a:t>
            </a:r>
            <a:endParaRPr lang="en-US" dirty="0"/>
          </a:p>
        </p:txBody>
      </p:sp>
      <p:sp>
        <p:nvSpPr>
          <p:cNvPr id="3" name="Subtitle 2"/>
          <p:cNvSpPr>
            <a:spLocks noGrp="1"/>
          </p:cNvSpPr>
          <p:nvPr>
            <p:ph type="subTitle" idx="1"/>
          </p:nvPr>
        </p:nvSpPr>
        <p:spPr>
          <a:xfrm>
            <a:off x="1219200" y="3048000"/>
            <a:ext cx="6400800" cy="2971800"/>
          </a:xfrm>
        </p:spPr>
        <p:txBody>
          <a:bodyPr/>
          <a:lstStyle/>
          <a:p>
            <a:r>
              <a:rPr lang="en-US" sz="2800" dirty="0" smtClean="0"/>
              <a:t>Ted Habermann</a:t>
            </a:r>
          </a:p>
          <a:p>
            <a:r>
              <a:rPr lang="en-US" sz="2800" dirty="0" smtClean="0"/>
              <a:t>Aleksandar Jelenak</a:t>
            </a:r>
          </a:p>
          <a:p>
            <a:r>
              <a:rPr lang="en-US" sz="2800" dirty="0" smtClean="0"/>
              <a:t>H. Joe Lee</a:t>
            </a:r>
          </a:p>
          <a:p>
            <a:r>
              <a:rPr lang="en-US" sz="2800" dirty="0" smtClean="0"/>
              <a:t>Joel Plutchak</a:t>
            </a:r>
          </a:p>
          <a:p>
            <a:r>
              <a:rPr lang="en-US" sz="2800" dirty="0" smtClean="0"/>
              <a:t>John </a:t>
            </a:r>
            <a:r>
              <a:rPr lang="en-US" sz="2800" dirty="0" err="1" smtClean="0"/>
              <a:t>Readey</a:t>
            </a:r>
            <a:endParaRPr lang="en-US" sz="2800" dirty="0" smtClean="0"/>
          </a:p>
          <a:p>
            <a:r>
              <a:rPr lang="en-US" sz="2800" dirty="0"/>
              <a:t>Kent Yang</a:t>
            </a:r>
          </a:p>
          <a:p>
            <a:endParaRPr lang="en-US" sz="2800" dirty="0"/>
          </a:p>
        </p:txBody>
      </p:sp>
      <p:sp>
        <p:nvSpPr>
          <p:cNvPr id="4" name="Slide Number Placeholder 3"/>
          <p:cNvSpPr>
            <a:spLocks noGrp="1"/>
          </p:cNvSpPr>
          <p:nvPr>
            <p:ph type="sldNum" sz="quarter" idx="12"/>
          </p:nvPr>
        </p:nvSpPr>
        <p:spPr/>
        <p:txBody>
          <a:bodyPr/>
          <a:lstStyle/>
          <a:p>
            <a:fld id="{736C4BAF-311F-7A41-A7B2-B0FB909503E6}" type="slidenum">
              <a:rPr lang="en-US" smtClean="0"/>
              <a:pPr/>
              <a:t>5</a:t>
            </a:fld>
            <a:endParaRPr lang="en-US" dirty="0"/>
          </a:p>
        </p:txBody>
      </p:sp>
      <p:sp>
        <p:nvSpPr>
          <p:cNvPr id="6" name="Date Placeholder 6"/>
          <p:cNvSpPr>
            <a:spLocks noGrp="1"/>
          </p:cNvSpPr>
          <p:nvPr>
            <p:ph type="dt" sz="half" idx="2"/>
          </p:nvPr>
        </p:nvSpPr>
        <p:spPr>
          <a:xfrm>
            <a:off x="381000" y="6605927"/>
            <a:ext cx="1447800" cy="267057"/>
          </a:xfrm>
        </p:spPr>
        <p:txBody>
          <a:bodyPr/>
          <a:lstStyle/>
          <a:p>
            <a:pPr>
              <a:defRPr/>
            </a:pPr>
            <a:r>
              <a:rPr lang="en-US" dirty="0" smtClean="0"/>
              <a:t>July 8 </a:t>
            </a:r>
            <a:r>
              <a:rPr lang="en-US" dirty="0"/>
              <a:t>– </a:t>
            </a:r>
            <a:r>
              <a:rPr lang="en-US" dirty="0" smtClean="0"/>
              <a:t>11, 2014</a:t>
            </a:r>
            <a:endParaRPr lang="en-US" dirty="0"/>
          </a:p>
        </p:txBody>
      </p:sp>
    </p:spTree>
    <p:extLst>
      <p:ext uri="{BB962C8B-B14F-4D97-AF65-F5344CB8AC3E}">
        <p14:creationId xmlns:p14="http://schemas.microsoft.com/office/powerpoint/2010/main" val="3066628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G_Template">
  <a:themeElements>
    <a:clrScheme name="THG">
      <a:dk1>
        <a:sysClr val="windowText" lastClr="000000"/>
      </a:dk1>
      <a:lt1>
        <a:sysClr val="window" lastClr="FFFFFF"/>
      </a:lt1>
      <a:dk2>
        <a:srgbClr val="1F497D"/>
      </a:dk2>
      <a:lt2>
        <a:srgbClr val="EEECE1"/>
      </a:lt2>
      <a:accent1>
        <a:srgbClr val="0000FF"/>
      </a:accent1>
      <a:accent2>
        <a:srgbClr val="BF0000"/>
      </a:accent2>
      <a:accent3>
        <a:srgbClr val="00B050"/>
      </a:accent3>
      <a:accent4>
        <a:srgbClr val="7030A0"/>
      </a:accent4>
      <a:accent5>
        <a:srgbClr val="548DD4"/>
      </a:accent5>
      <a:accent6>
        <a:srgbClr val="FFC000"/>
      </a:accent6>
      <a:hlink>
        <a:srgbClr val="4F81BD"/>
      </a:hlink>
      <a:folHlink>
        <a:srgbClr val="953734"/>
      </a:folHlink>
    </a:clrScheme>
    <a:fontScheme name="THG Theme">
      <a:majorFont>
        <a:latin typeface="Calibri"/>
        <a:ea typeface=""/>
        <a:cs typeface=""/>
      </a:majorFont>
      <a:minorFont>
        <a:latin typeface="Calibri"/>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2.potx" id="{4647FCE7-A291-4107-BF8A-A66C3012F602}" vid="{AE949CB4-ECB2-4522-A3D4-7FCAF5D96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ESIP_Summer_2103</Template>
  <TotalTime>1721</TotalTime>
  <Words>215</Words>
  <Application>Microsoft Office PowerPoint</Application>
  <PresentationFormat>On-screen Show (4:3)</PresentationFormat>
  <Paragraphs>34</Paragraphs>
  <Slides>5</Slides>
  <Notes>2</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THG_Template</vt:lpstr>
      <vt:lpstr>Make CERES products user-friendly</vt:lpstr>
      <vt:lpstr>Background</vt:lpstr>
      <vt:lpstr>A good model to work with science teams</vt:lpstr>
      <vt:lpstr>A demo on new CERES product</vt:lpstr>
      <vt:lpstr>Earth Science Group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Plutchak</dc:creator>
  <cp:lastModifiedBy>Yang, Muqun</cp:lastModifiedBy>
  <cp:revision>54</cp:revision>
  <cp:lastPrinted>2013-07-08T02:32:26Z</cp:lastPrinted>
  <dcterms:created xsi:type="dcterms:W3CDTF">2013-06-28T17:42:12Z</dcterms:created>
  <dcterms:modified xsi:type="dcterms:W3CDTF">2014-07-04T20:44:47Z</dcterms:modified>
</cp:coreProperties>
</file>