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84" r:id="rId2"/>
    <p:sldId id="257" r:id="rId3"/>
    <p:sldId id="268" r:id="rId4"/>
    <p:sldId id="263" r:id="rId5"/>
    <p:sldId id="279" r:id="rId6"/>
    <p:sldId id="262" r:id="rId7"/>
    <p:sldId id="274" r:id="rId8"/>
    <p:sldId id="265" r:id="rId9"/>
    <p:sldId id="275" r:id="rId10"/>
    <p:sldId id="269" r:id="rId11"/>
    <p:sldId id="266" r:id="rId12"/>
    <p:sldId id="264" r:id="rId13"/>
    <p:sldId id="270" r:id="rId14"/>
    <p:sldId id="285" r:id="rId15"/>
    <p:sldId id="281" r:id="rId16"/>
    <p:sldId id="278" r:id="rId17"/>
    <p:sldId id="283" r:id="rId18"/>
    <p:sldId id="277" r:id="rId19"/>
    <p:sldId id="282"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97" autoAdjust="0"/>
    <p:restoredTop sz="85010" autoAdjust="0"/>
  </p:normalViewPr>
  <p:slideViewPr>
    <p:cSldViewPr>
      <p:cViewPr varScale="1">
        <p:scale>
          <a:sx n="64" d="100"/>
          <a:sy n="64" d="100"/>
        </p:scale>
        <p:origin x="1530"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016529-BB5D-4DFC-8CB1-AC25C4A506C8}" type="datetimeFigureOut">
              <a:rPr lang="en-US" smtClean="0"/>
              <a:pPr/>
              <a:t>7/7/2014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FC5324-3A04-4CBA-B63A-5F8A4A4A03D3}" type="slidenum">
              <a:rPr lang="en-US" smtClean="0"/>
              <a:pPr/>
              <a:t>‹#›</a:t>
            </a:fld>
            <a:endParaRPr lang="en-US"/>
          </a:p>
        </p:txBody>
      </p:sp>
    </p:spTree>
    <p:extLst>
      <p:ext uri="{BB962C8B-B14F-4D97-AF65-F5344CB8AC3E}">
        <p14:creationId xmlns:p14="http://schemas.microsoft.com/office/powerpoint/2010/main" val="2388390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what I will be discussing throughout this presentation…</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 will be discussing netCDF</a:t>
            </a:r>
            <a:r>
              <a:rPr lang="en-US" baseline="0" dirty="0" smtClean="0"/>
              <a:t> data files which are structured data files…</a:t>
            </a:r>
            <a:endParaRPr lang="en-US" dirty="0" smtClean="0"/>
          </a:p>
          <a:p>
            <a:endParaRPr lang="en-US" dirty="0" smtClean="0"/>
          </a:p>
          <a:p>
            <a:r>
              <a:rPr lang="en-US" dirty="0" smtClean="0"/>
              <a:t>Network Common Data Form (netCDF)</a:t>
            </a:r>
          </a:p>
          <a:p>
            <a:r>
              <a:rPr lang="en-US" dirty="0" smtClean="0"/>
              <a:t>• Developed by </a:t>
            </a:r>
            <a:r>
              <a:rPr lang="en-US" dirty="0" err="1" smtClean="0"/>
              <a:t>Unidata</a:t>
            </a:r>
            <a:r>
              <a:rPr lang="en-US" dirty="0" smtClean="0"/>
              <a:t> program at the University</a:t>
            </a:r>
          </a:p>
          <a:p>
            <a:r>
              <a:rPr lang="en-US" dirty="0" smtClean="0"/>
              <a:t>Corporation for Atmospheric Research (UCAR)</a:t>
            </a:r>
          </a:p>
          <a:p>
            <a:r>
              <a:rPr lang="en-US" dirty="0" smtClean="0"/>
              <a:t>• In different contexts: data model, file format, or</a:t>
            </a:r>
          </a:p>
          <a:p>
            <a:r>
              <a:rPr lang="en-US" dirty="0" smtClean="0"/>
              <a:t>API</a:t>
            </a:r>
          </a:p>
          <a:p>
            <a:r>
              <a:rPr lang="en-US" dirty="0" smtClean="0"/>
              <a:t>• NODC started receiving data in </a:t>
            </a:r>
            <a:r>
              <a:rPr lang="en-US" dirty="0" err="1" smtClean="0"/>
              <a:t>netCDF</a:t>
            </a:r>
            <a:r>
              <a:rPr lang="en-US" dirty="0" smtClean="0"/>
              <a:t> – 1990s</a:t>
            </a:r>
          </a:p>
          <a:p>
            <a:r>
              <a:rPr lang="en-US" dirty="0" smtClean="0"/>
              <a:t>• Two Data Models</a:t>
            </a:r>
          </a:p>
          <a:p>
            <a:r>
              <a:rPr lang="en-US" dirty="0" smtClean="0"/>
              <a:t>– Classic</a:t>
            </a:r>
          </a:p>
          <a:p>
            <a:r>
              <a:rPr lang="en-US" dirty="0" smtClean="0"/>
              <a:t>– Enhanced</a:t>
            </a:r>
          </a:p>
        </p:txBody>
      </p:sp>
      <p:sp>
        <p:nvSpPr>
          <p:cNvPr id="4" name="Slide Number Placeholder 3"/>
          <p:cNvSpPr>
            <a:spLocks noGrp="1"/>
          </p:cNvSpPr>
          <p:nvPr>
            <p:ph type="sldNum" sz="quarter" idx="10"/>
          </p:nvPr>
        </p:nvSpPr>
        <p:spPr/>
        <p:txBody>
          <a:bodyPr/>
          <a:lstStyle/>
          <a:p>
            <a:fld id="{BEFC5324-3A04-4CBA-B63A-5F8A4A4A03D3}" type="slidenum">
              <a:rPr lang="en-US" smtClean="0"/>
              <a:pPr/>
              <a:t>2</a:t>
            </a:fld>
            <a:endParaRPr lang="en-US"/>
          </a:p>
        </p:txBody>
      </p:sp>
    </p:spTree>
    <p:extLst>
      <p:ext uri="{BB962C8B-B14F-4D97-AF65-F5344CB8AC3E}">
        <p14:creationId xmlns:p14="http://schemas.microsoft.com/office/powerpoint/2010/main" val="3023606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a:t>
            </a:r>
            <a:r>
              <a:rPr lang="en-US" dirty="0" err="1" smtClean="0"/>
              <a:t>netCDF</a:t>
            </a:r>
            <a:r>
              <a:rPr lang="en-US" dirty="0" smtClean="0"/>
              <a:t> templates follow all of the ACDD conventions for both Global and Variable Attributes.</a:t>
            </a:r>
          </a:p>
          <a:p>
            <a:endParaRPr lang="en-US" dirty="0" smtClean="0"/>
          </a:p>
          <a:p>
            <a:r>
              <a:rPr lang="en-US" dirty="0" smtClean="0"/>
              <a:t>NODC templates</a:t>
            </a:r>
            <a:r>
              <a:rPr lang="en-US" baseline="0" dirty="0" smtClean="0"/>
              <a:t> follow all of the CF Attribute recommendations and align along the </a:t>
            </a:r>
            <a:r>
              <a:rPr lang="en-US" dirty="0" smtClean="0"/>
              <a:t>CF Feature Types for storing environmental data.</a:t>
            </a:r>
          </a:p>
          <a:p>
            <a:endParaRPr lang="en-US" dirty="0" smtClean="0"/>
          </a:p>
          <a:p>
            <a:r>
              <a:rPr lang="en-US" dirty="0" smtClean="0"/>
              <a:t>This could be included</a:t>
            </a:r>
            <a:r>
              <a:rPr lang="en-US" baseline="0" dirty="0" smtClean="0"/>
              <a:t> somewhere else</a:t>
            </a:r>
            <a:endParaRPr lang="en-US" dirty="0" smtClean="0"/>
          </a:p>
          <a:p>
            <a:endParaRPr lang="en-US" dirty="0" smtClean="0"/>
          </a:p>
          <a:p>
            <a:r>
              <a:rPr lang="en-US" dirty="0" smtClean="0"/>
              <a:t>I don’t know if it’s acceptable to do this….. Once you say it’s CF then</a:t>
            </a:r>
            <a:r>
              <a:rPr lang="en-US" baseline="0" dirty="0" smtClean="0"/>
              <a:t> is this implied?</a:t>
            </a:r>
            <a:endParaRPr lang="en-US" dirty="0" smtClean="0"/>
          </a:p>
          <a:p>
            <a:endParaRPr lang="en-US" dirty="0"/>
          </a:p>
        </p:txBody>
      </p:sp>
      <p:sp>
        <p:nvSpPr>
          <p:cNvPr id="4" name="Slide Number Placeholder 3"/>
          <p:cNvSpPr>
            <a:spLocks noGrp="1"/>
          </p:cNvSpPr>
          <p:nvPr>
            <p:ph type="sldNum" sz="quarter" idx="10"/>
          </p:nvPr>
        </p:nvSpPr>
        <p:spPr/>
        <p:txBody>
          <a:bodyPr/>
          <a:lstStyle/>
          <a:p>
            <a:fld id="{BEFC5324-3A04-4CBA-B63A-5F8A4A4A03D3}" type="slidenum">
              <a:rPr lang="en-US" smtClean="0"/>
              <a:pPr/>
              <a:t>3</a:t>
            </a:fld>
            <a:endParaRPr lang="en-US"/>
          </a:p>
        </p:txBody>
      </p:sp>
    </p:spTree>
    <p:extLst>
      <p:ext uri="{BB962C8B-B14F-4D97-AF65-F5344CB8AC3E}">
        <p14:creationId xmlns:p14="http://schemas.microsoft.com/office/powerpoint/2010/main" val="3179106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definitions of each of the CF feature types followed by oceanographic examples of data which fits that feature type.</a:t>
            </a:r>
            <a:endParaRPr lang="en-US" dirty="0"/>
          </a:p>
        </p:txBody>
      </p:sp>
      <p:sp>
        <p:nvSpPr>
          <p:cNvPr id="4" name="Slide Number Placeholder 3"/>
          <p:cNvSpPr>
            <a:spLocks noGrp="1"/>
          </p:cNvSpPr>
          <p:nvPr>
            <p:ph type="sldNum" sz="quarter" idx="10"/>
          </p:nvPr>
        </p:nvSpPr>
        <p:spPr/>
        <p:txBody>
          <a:bodyPr/>
          <a:lstStyle/>
          <a:p>
            <a:fld id="{BEFC5324-3A04-4CBA-B63A-5F8A4A4A03D3}" type="slidenum">
              <a:rPr lang="en-US" smtClean="0"/>
              <a:pPr/>
              <a:t>4</a:t>
            </a:fld>
            <a:endParaRPr lang="en-US"/>
          </a:p>
        </p:txBody>
      </p:sp>
    </p:spTree>
    <p:extLst>
      <p:ext uri="{BB962C8B-B14F-4D97-AF65-F5344CB8AC3E}">
        <p14:creationId xmlns:p14="http://schemas.microsoft.com/office/powerpoint/2010/main" val="336192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Here is the NODC flow chart for determining what CF feature type and, in turn, what NODC template you would use for your data. This is not intended to be readable, the link is provided at the bottom for audience members to view in full resolution. </a:t>
            </a:r>
          </a:p>
          <a:p>
            <a:endParaRPr lang="en-US" baseline="0" dirty="0" smtClean="0"/>
          </a:p>
          <a:p>
            <a:r>
              <a:rPr lang="en-US" baseline="0" dirty="0" smtClean="0"/>
              <a:t>Basically you answer the questions accordingly and based on your responses you will be directed to the appropriate template.</a:t>
            </a:r>
            <a:endParaRPr lang="en-US" dirty="0"/>
          </a:p>
        </p:txBody>
      </p:sp>
      <p:sp>
        <p:nvSpPr>
          <p:cNvPr id="4" name="Slide Number Placeholder 3"/>
          <p:cNvSpPr>
            <a:spLocks noGrp="1"/>
          </p:cNvSpPr>
          <p:nvPr>
            <p:ph type="sldNum" sz="quarter" idx="10"/>
          </p:nvPr>
        </p:nvSpPr>
        <p:spPr/>
        <p:txBody>
          <a:bodyPr/>
          <a:lstStyle/>
          <a:p>
            <a:fld id="{BEFC5324-3A04-4CBA-B63A-5F8A4A4A03D3}" type="slidenum">
              <a:rPr lang="en-US" smtClean="0"/>
              <a:pPr/>
              <a:t>6</a:t>
            </a:fld>
            <a:endParaRPr lang="en-US"/>
          </a:p>
        </p:txBody>
      </p:sp>
    </p:spTree>
    <p:extLst>
      <p:ext uri="{BB962C8B-B14F-4D97-AF65-F5344CB8AC3E}">
        <p14:creationId xmlns:p14="http://schemas.microsoft.com/office/powerpoint/2010/main" val="268231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smtClean="0"/>
              <a:t>Venn diagram showing the</a:t>
            </a:r>
            <a:r>
              <a:rPr lang="en-US" baseline="0" dirty="0" smtClean="0"/>
              <a:t> </a:t>
            </a:r>
            <a:r>
              <a:rPr lang="en-US" baseline="0" dirty="0" err="1" smtClean="0"/>
              <a:t>nodc</a:t>
            </a:r>
            <a:r>
              <a:rPr lang="en-US" baseline="0" dirty="0" smtClean="0"/>
              <a:t> added attributes, both global and variable level attributes.</a:t>
            </a:r>
          </a:p>
          <a:p>
            <a:r>
              <a:rPr lang="en-US" baseline="0" dirty="0" err="1" smtClean="0"/>
              <a:t>Nodc_name</a:t>
            </a:r>
            <a:r>
              <a:rPr lang="en-US" baseline="0" dirty="0" smtClean="0"/>
              <a:t> - </a:t>
            </a:r>
            <a:r>
              <a:rPr lang="en-US" sz="1200" b="0" i="0" kern="1200" dirty="0" smtClean="0">
                <a:solidFill>
                  <a:schemeClr val="tx1"/>
                </a:solidFill>
                <a:latin typeface="+mn-lt"/>
                <a:ea typeface="+mn-ea"/>
                <a:cs typeface="+mn-cs"/>
              </a:rPr>
              <a:t>The NODC controlled vocabulary name for the variable if different from the standard name attribute or the standard name attribute does not exist.</a:t>
            </a: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Platform - This attribute can be used with a geophysical variable to identify the platform that was used in the collection of the data. The value of the attribute should be set to another variable which contains the details of the platform. There can be multiple platforms involved depending on if all the instances of the </a:t>
            </a:r>
            <a:r>
              <a:rPr lang="en-US" sz="1200" b="0" i="0" kern="1200" dirty="0" err="1" smtClean="0">
                <a:solidFill>
                  <a:schemeClr val="tx1"/>
                </a:solidFill>
                <a:latin typeface="+mn-lt"/>
                <a:ea typeface="+mn-ea"/>
                <a:cs typeface="+mn-cs"/>
              </a:rPr>
              <a:t>featureType</a:t>
            </a:r>
            <a:r>
              <a:rPr lang="en-US" sz="1200" b="0" i="0" kern="1200" dirty="0" smtClean="0">
                <a:solidFill>
                  <a:schemeClr val="tx1"/>
                </a:solidFill>
                <a:latin typeface="+mn-lt"/>
                <a:ea typeface="+mn-ea"/>
                <a:cs typeface="+mn-cs"/>
              </a:rPr>
              <a:t> in the collection share the same platform or not. If multiple platforms are involved, a variable should be defined for each platform and referenced from the geophysical variable in a comma separated string. NODC recommends the use of the following attributes for those platform variables: </a:t>
            </a:r>
            <a:r>
              <a:rPr lang="en-US" sz="1200" b="0" i="0" kern="1200" dirty="0" err="1" smtClean="0">
                <a:solidFill>
                  <a:schemeClr val="tx1"/>
                </a:solidFill>
                <a:latin typeface="+mn-lt"/>
                <a:ea typeface="+mn-ea"/>
                <a:cs typeface="+mn-cs"/>
              </a:rPr>
              <a:t>call_sign</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ices_code</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wmo_code</a:t>
            </a:r>
            <a:r>
              <a:rPr lang="en-US" sz="1200" b="0" i="0" kern="1200" dirty="0" smtClean="0">
                <a:solidFill>
                  <a:schemeClr val="tx1"/>
                </a:solidFill>
                <a:latin typeface="+mn-lt"/>
                <a:ea typeface="+mn-ea"/>
                <a:cs typeface="+mn-cs"/>
              </a:rPr>
              <a:t>, and </a:t>
            </a:r>
            <a:r>
              <a:rPr lang="en-US" sz="1200" b="0" i="0" kern="1200" dirty="0" err="1" smtClean="0">
                <a:solidFill>
                  <a:schemeClr val="tx1"/>
                </a:solidFill>
                <a:latin typeface="+mn-lt"/>
                <a:ea typeface="+mn-ea"/>
                <a:cs typeface="+mn-cs"/>
              </a:rPr>
              <a:t>imo_code</a:t>
            </a:r>
            <a:endParaRPr lang="en-US" sz="1200" b="0" i="0" kern="1200" dirty="0" smtClean="0">
              <a:solidFill>
                <a:schemeClr val="tx1"/>
              </a:solidFill>
              <a:latin typeface="+mn-lt"/>
              <a:ea typeface="+mn-ea"/>
              <a:cs typeface="+mn-cs"/>
            </a:endParaRP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Instrument - This attribute can be used with a geophysical variable to identify the instrument that collected the data</a:t>
            </a:r>
            <a:r>
              <a:rPr lang="en-US" sz="1200" b="0" i="0" kern="1200" dirty="0" smtClean="0">
                <a:solidFill>
                  <a:schemeClr val="tx1"/>
                </a:solidFill>
                <a:latin typeface="+mn-lt"/>
                <a:ea typeface="+mn-ea"/>
                <a:cs typeface="+mn-cs"/>
              </a:rPr>
              <a:t>. The </a:t>
            </a:r>
            <a:r>
              <a:rPr lang="en-US" sz="1200" b="0" i="0" kern="1200" dirty="0" smtClean="0">
                <a:solidFill>
                  <a:schemeClr val="tx1"/>
                </a:solidFill>
                <a:latin typeface="+mn-lt"/>
                <a:ea typeface="+mn-ea"/>
                <a:cs typeface="+mn-cs"/>
              </a:rPr>
              <a:t>value of the attribute should be set to another variable which contains the details of the instrument. There can be multiple instruments involved depending on if all the instances of the </a:t>
            </a:r>
            <a:r>
              <a:rPr lang="en-US" sz="1200" b="0" i="0" kern="1200" dirty="0" err="1" smtClean="0">
                <a:solidFill>
                  <a:schemeClr val="tx1"/>
                </a:solidFill>
                <a:latin typeface="+mn-lt"/>
                <a:ea typeface="+mn-ea"/>
                <a:cs typeface="+mn-cs"/>
              </a:rPr>
              <a:t>featureType</a:t>
            </a:r>
            <a:r>
              <a:rPr lang="en-US" sz="1200" b="0" i="0" kern="1200" dirty="0" smtClean="0">
                <a:solidFill>
                  <a:schemeClr val="tx1"/>
                </a:solidFill>
                <a:latin typeface="+mn-lt"/>
                <a:ea typeface="+mn-ea"/>
                <a:cs typeface="+mn-cs"/>
              </a:rPr>
              <a:t> in the collection come from the same instrument or not. If multiple instruments are involved, a variable should be defined for each instrument and referenced from the geophysical variable in a comma </a:t>
            </a:r>
            <a:r>
              <a:rPr lang="en-US" sz="1200" b="0" i="0" kern="1200" dirty="0" err="1" smtClean="0">
                <a:solidFill>
                  <a:schemeClr val="tx1"/>
                </a:solidFill>
                <a:latin typeface="+mn-lt"/>
                <a:ea typeface="+mn-ea"/>
                <a:cs typeface="+mn-cs"/>
              </a:rPr>
              <a:t>seperated</a:t>
            </a:r>
            <a:r>
              <a:rPr lang="en-US" sz="1200" b="0" i="0" kern="1200" dirty="0" smtClean="0">
                <a:solidFill>
                  <a:schemeClr val="tx1"/>
                </a:solidFill>
                <a:latin typeface="+mn-lt"/>
                <a:ea typeface="+mn-ea"/>
                <a:cs typeface="+mn-cs"/>
              </a:rPr>
              <a:t> string. NODC recommends the use of the following attributes for those instrument variables: </a:t>
            </a:r>
            <a:r>
              <a:rPr lang="en-US" sz="1200" b="0" i="0" kern="1200" dirty="0" err="1" smtClean="0">
                <a:solidFill>
                  <a:schemeClr val="tx1"/>
                </a:solidFill>
                <a:latin typeface="+mn-lt"/>
                <a:ea typeface="+mn-ea"/>
                <a:cs typeface="+mn-cs"/>
              </a:rPr>
              <a:t>make_model</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serial_number</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calibration_date</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factory_calibrated</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user_calibrated</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calibration_report</a:t>
            </a:r>
            <a:r>
              <a:rPr lang="en-US" sz="1200" b="0" i="0" kern="1200" dirty="0" smtClean="0">
                <a:solidFill>
                  <a:schemeClr val="tx1"/>
                </a:solidFill>
                <a:latin typeface="+mn-lt"/>
                <a:ea typeface="+mn-ea"/>
                <a:cs typeface="+mn-cs"/>
              </a:rPr>
              <a:t>, accuracy, </a:t>
            </a:r>
            <a:r>
              <a:rPr lang="en-US" sz="1200" b="0" i="0" kern="1200" dirty="0" err="1" smtClean="0">
                <a:solidFill>
                  <a:schemeClr val="tx1"/>
                </a:solidFill>
                <a:latin typeface="+mn-lt"/>
                <a:ea typeface="+mn-ea"/>
                <a:cs typeface="+mn-cs"/>
              </a:rPr>
              <a:t>valid_range</a:t>
            </a:r>
            <a:r>
              <a:rPr lang="en-US" sz="1200" b="0" i="0" kern="1200" dirty="0" smtClean="0">
                <a:solidFill>
                  <a:schemeClr val="tx1"/>
                </a:solidFill>
                <a:latin typeface="+mn-lt"/>
                <a:ea typeface="+mn-ea"/>
                <a:cs typeface="+mn-cs"/>
              </a:rPr>
              <a:t>, and precision.</a:t>
            </a:r>
          </a:p>
          <a:p>
            <a:endParaRPr lang="en-US" sz="1200" b="0" i="0" kern="1200" dirty="0" smtClean="0">
              <a:solidFill>
                <a:schemeClr val="tx1"/>
              </a:solidFill>
              <a:latin typeface="+mn-lt"/>
              <a:ea typeface="+mn-ea"/>
              <a:cs typeface="+mn-cs"/>
            </a:endParaRPr>
          </a:p>
          <a:p>
            <a:r>
              <a:rPr lang="en-US" sz="1200" b="0" i="0" kern="1200" dirty="0" err="1" smtClean="0">
                <a:solidFill>
                  <a:schemeClr val="tx1"/>
                </a:solidFill>
                <a:latin typeface="+mn-lt"/>
                <a:ea typeface="+mn-ea"/>
                <a:cs typeface="+mn-cs"/>
              </a:rPr>
              <a:t>Uuid</a:t>
            </a:r>
            <a:r>
              <a:rPr lang="en-US" sz="1200" b="0" i="0" kern="1200" dirty="0" smtClean="0">
                <a:solidFill>
                  <a:schemeClr val="tx1"/>
                </a:solidFill>
                <a:latin typeface="+mn-lt"/>
                <a:ea typeface="+mn-ea"/>
                <a:cs typeface="+mn-cs"/>
              </a:rPr>
              <a:t> - Machine readable unique identifier for each </a:t>
            </a:r>
            <a:r>
              <a:rPr lang="en-US" sz="1200" b="0" i="0" kern="1200" dirty="0" err="1" smtClean="0">
                <a:solidFill>
                  <a:schemeClr val="tx1"/>
                </a:solidFill>
                <a:latin typeface="+mn-lt"/>
                <a:ea typeface="+mn-ea"/>
                <a:cs typeface="+mn-cs"/>
              </a:rPr>
              <a:t>netCDF</a:t>
            </a:r>
            <a:r>
              <a:rPr lang="en-US" sz="1200" b="0" i="0" kern="1200" dirty="0" smtClean="0">
                <a:solidFill>
                  <a:schemeClr val="tx1"/>
                </a:solidFill>
                <a:latin typeface="+mn-lt"/>
                <a:ea typeface="+mn-ea"/>
                <a:cs typeface="+mn-cs"/>
              </a:rPr>
              <a:t> file. A new </a:t>
            </a:r>
            <a:r>
              <a:rPr lang="en-US" sz="1200" b="0" i="0" kern="1200" dirty="0" err="1" smtClean="0">
                <a:solidFill>
                  <a:schemeClr val="tx1"/>
                </a:solidFill>
                <a:latin typeface="+mn-lt"/>
                <a:ea typeface="+mn-ea"/>
                <a:cs typeface="+mn-cs"/>
              </a:rPr>
              <a:t>uuid</a:t>
            </a:r>
            <a:r>
              <a:rPr lang="en-US" sz="1200" b="0" i="0" kern="1200" dirty="0" smtClean="0">
                <a:solidFill>
                  <a:schemeClr val="tx1"/>
                </a:solidFill>
                <a:latin typeface="+mn-lt"/>
                <a:ea typeface="+mn-ea"/>
                <a:cs typeface="+mn-cs"/>
              </a:rPr>
              <a:t> should be created whenever the </a:t>
            </a:r>
            <a:r>
              <a:rPr lang="en-US" sz="1200" b="0" i="0" kern="1200" dirty="0" err="1" smtClean="0">
                <a:solidFill>
                  <a:schemeClr val="tx1"/>
                </a:solidFill>
                <a:latin typeface="+mn-lt"/>
                <a:ea typeface="+mn-ea"/>
                <a:cs typeface="+mn-cs"/>
              </a:rPr>
              <a:t>netCDF</a:t>
            </a:r>
            <a:r>
              <a:rPr lang="en-US" sz="1200" b="0" i="0" kern="1200" dirty="0" smtClean="0">
                <a:solidFill>
                  <a:schemeClr val="tx1"/>
                </a:solidFill>
                <a:latin typeface="+mn-lt"/>
                <a:ea typeface="+mn-ea"/>
                <a:cs typeface="+mn-cs"/>
              </a:rPr>
              <a:t> file is changed. Review the history attribute listed below for further information about tracking older versions of the data file. From </a:t>
            </a:r>
            <a:r>
              <a:rPr lang="en-US" sz="1200" b="0" i="0" kern="1200" dirty="0" err="1" smtClean="0">
                <a:solidFill>
                  <a:schemeClr val="tx1"/>
                </a:solidFill>
                <a:latin typeface="+mn-lt"/>
                <a:ea typeface="+mn-ea"/>
                <a:cs typeface="+mn-cs"/>
              </a:rPr>
              <a:t>wikipedia</a:t>
            </a:r>
            <a:r>
              <a:rPr lang="en-US" sz="1200" b="0" i="0" kern="1200" dirty="0" smtClean="0">
                <a:solidFill>
                  <a:schemeClr val="tx1"/>
                </a:solidFill>
                <a:latin typeface="+mn-lt"/>
                <a:ea typeface="+mn-ea"/>
                <a:cs typeface="+mn-cs"/>
              </a:rPr>
              <a:t>: A UUID is a </a:t>
            </a:r>
            <a:r>
              <a:rPr lang="en-US" sz="1200" b="0" i="0" kern="1200" dirty="0" smtClean="0">
                <a:solidFill>
                  <a:schemeClr val="tx1"/>
                </a:solidFill>
                <a:latin typeface="+mn-lt"/>
                <a:ea typeface="+mn-ea"/>
                <a:cs typeface="+mn-cs"/>
              </a:rPr>
              <a:t>16-octet </a:t>
            </a:r>
            <a:r>
              <a:rPr lang="en-US" sz="1200" b="0" i="0" kern="1200" dirty="0" smtClean="0">
                <a:solidFill>
                  <a:schemeClr val="tx1"/>
                </a:solidFill>
                <a:latin typeface="+mn-lt"/>
                <a:ea typeface="+mn-ea"/>
                <a:cs typeface="+mn-cs"/>
              </a:rPr>
              <a:t>(128-bit) number. The number of theoretically possible UUIDs is therefore about </a:t>
            </a:r>
            <a:r>
              <a:rPr lang="en-US" sz="1200" b="0" i="0" kern="1200" dirty="0" smtClean="0">
                <a:solidFill>
                  <a:schemeClr val="tx1"/>
                </a:solidFill>
                <a:latin typeface="+mn-lt"/>
                <a:ea typeface="+mn-ea"/>
                <a:cs typeface="+mn-cs"/>
              </a:rPr>
              <a:t>3.4 </a:t>
            </a:r>
            <a:r>
              <a:rPr lang="en-US" sz="1200" b="0" i="0" kern="120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10^38</a:t>
            </a:r>
            <a:r>
              <a:rPr lang="en-US" sz="1200" b="0" i="0" kern="1200" dirty="0" smtClean="0">
                <a:solidFill>
                  <a:schemeClr val="tx1"/>
                </a:solidFill>
                <a:latin typeface="+mn-lt"/>
                <a:ea typeface="+mn-ea"/>
                <a:cs typeface="+mn-cs"/>
              </a:rPr>
              <a:t>. In its canonical form, a UUID consists of 32 hexadecimal digits, displayed in 5 groups separated by hyphens, in the form 8-4-4-4-12 for a total of 36 characters (32 digits and 4 hyphens). (ex., 550e8400-e29b-41d4-a716-446655440000)</a:t>
            </a:r>
          </a:p>
          <a:p>
            <a:endParaRPr lang="en-US" sz="1200" b="0" i="0" kern="1200" dirty="0" smtClean="0">
              <a:solidFill>
                <a:schemeClr val="tx1"/>
              </a:solidFill>
              <a:latin typeface="+mn-lt"/>
              <a:ea typeface="+mn-ea"/>
              <a:cs typeface="+mn-cs"/>
            </a:endParaRPr>
          </a:p>
          <a:p>
            <a:r>
              <a:rPr lang="en-US" sz="1200" b="0" i="0" kern="1200" dirty="0" err="1" smtClean="0">
                <a:solidFill>
                  <a:schemeClr val="tx1"/>
                </a:solidFill>
                <a:latin typeface="+mn-lt"/>
                <a:ea typeface="+mn-ea"/>
                <a:cs typeface="+mn-cs"/>
              </a:rPr>
              <a:t>Sea_name</a:t>
            </a:r>
            <a:r>
              <a:rPr lang="en-US" sz="1200" b="0" i="0" kern="1200" dirty="0" smtClean="0">
                <a:solidFill>
                  <a:schemeClr val="tx1"/>
                </a:solidFill>
                <a:latin typeface="+mn-lt"/>
                <a:ea typeface="+mn-ea"/>
                <a:cs typeface="+mn-cs"/>
              </a:rPr>
              <a:t> - The names of the sea in which the data were collected.</a:t>
            </a:r>
          </a:p>
          <a:p>
            <a:endParaRPr lang="en-US" sz="1200" b="0" i="0" kern="1200" dirty="0" smtClean="0">
              <a:solidFill>
                <a:schemeClr val="tx1"/>
              </a:solidFill>
              <a:latin typeface="+mn-lt"/>
              <a:ea typeface="+mn-ea"/>
              <a:cs typeface="+mn-cs"/>
            </a:endParaRPr>
          </a:p>
          <a:p>
            <a:r>
              <a:rPr lang="en-US" sz="1200" b="0" i="0" kern="1200" dirty="0" err="1" smtClean="0">
                <a:solidFill>
                  <a:schemeClr val="tx1"/>
                </a:solidFill>
                <a:latin typeface="+mn-lt"/>
                <a:ea typeface="+mn-ea"/>
                <a:cs typeface="+mn-cs"/>
              </a:rPr>
              <a:t>Nodc_template_version</a:t>
            </a:r>
            <a:r>
              <a:rPr lang="en-US" sz="1200" b="0" i="0" kern="1200" dirty="0" smtClean="0">
                <a:solidFill>
                  <a:schemeClr val="tx1"/>
                </a:solidFill>
                <a:latin typeface="+mn-lt"/>
                <a:ea typeface="+mn-ea"/>
                <a:cs typeface="+mn-cs"/>
              </a:rPr>
              <a:t> - This attribute tracks the version of the feature type created by NODC. (for example: </a:t>
            </a:r>
            <a:r>
              <a:rPr lang="en-US" sz="1200" b="0" i="0" kern="1200" dirty="0" err="1" smtClean="0">
                <a:solidFill>
                  <a:schemeClr val="tx1"/>
                </a:solidFill>
                <a:latin typeface="+mn-lt"/>
                <a:ea typeface="+mn-ea"/>
                <a:cs typeface="+mn-cs"/>
              </a:rPr>
              <a:t>nodc_template_version</a:t>
            </a:r>
            <a:r>
              <a:rPr lang="en-US" sz="1200" b="0" i="0" kern="1200" dirty="0" smtClean="0">
                <a:solidFill>
                  <a:schemeClr val="tx1"/>
                </a:solidFill>
                <a:latin typeface="+mn-lt"/>
                <a:ea typeface="+mn-ea"/>
                <a:cs typeface="+mn-cs"/>
              </a:rPr>
              <a:t> = "netCDF_single_trajectory_v1.0")</a:t>
            </a:r>
          </a:p>
          <a:p>
            <a:endParaRPr lang="en-US" dirty="0" smtClean="0"/>
          </a:p>
          <a:p>
            <a:r>
              <a:rPr lang="en-US" dirty="0" smtClean="0"/>
              <a:t>Below here</a:t>
            </a:r>
            <a:r>
              <a:rPr lang="en-US" baseline="0" dirty="0" smtClean="0"/>
              <a:t> is where I can add in cdl examples from NODC.</a:t>
            </a:r>
            <a:endParaRPr lang="en-US" dirty="0"/>
          </a:p>
        </p:txBody>
      </p:sp>
      <p:sp>
        <p:nvSpPr>
          <p:cNvPr id="4" name="Slide Number Placeholder 3"/>
          <p:cNvSpPr>
            <a:spLocks noGrp="1"/>
          </p:cNvSpPr>
          <p:nvPr>
            <p:ph type="sldNum" sz="quarter" idx="10"/>
          </p:nvPr>
        </p:nvSpPr>
        <p:spPr/>
        <p:txBody>
          <a:bodyPr/>
          <a:lstStyle/>
          <a:p>
            <a:fld id="{BEFC5324-3A04-4CBA-B63A-5F8A4A4A03D3}" type="slidenum">
              <a:rPr lang="en-US" smtClean="0"/>
              <a:pPr/>
              <a:t>7</a:t>
            </a:fld>
            <a:endParaRPr lang="en-US"/>
          </a:p>
        </p:txBody>
      </p:sp>
    </p:spTree>
    <p:extLst>
      <p:ext uri="{BB962C8B-B14F-4D97-AF65-F5344CB8AC3E}">
        <p14:creationId xmlns:p14="http://schemas.microsoft.com/office/powerpoint/2010/main" val="32254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NODC itself manages several</a:t>
            </a:r>
            <a:r>
              <a:rPr lang="en-US" baseline="0" smtClean="0"/>
              <a:t> authority tables which have been integrated in conjunction with ACDD and CF standards to provide robust documentation about each data file.</a:t>
            </a:r>
            <a:endParaRPr lang="en-US"/>
          </a:p>
        </p:txBody>
      </p:sp>
      <p:sp>
        <p:nvSpPr>
          <p:cNvPr id="4" name="Slide Number Placeholder 3"/>
          <p:cNvSpPr>
            <a:spLocks noGrp="1"/>
          </p:cNvSpPr>
          <p:nvPr>
            <p:ph type="sldNum" sz="quarter" idx="10"/>
          </p:nvPr>
        </p:nvSpPr>
        <p:spPr/>
        <p:txBody>
          <a:bodyPr/>
          <a:lstStyle/>
          <a:p>
            <a:fld id="{BEFC5324-3A04-4CBA-B63A-5F8A4A4A03D3}" type="slidenum">
              <a:rPr lang="en-US" smtClean="0"/>
              <a:pPr/>
              <a:t>8</a:t>
            </a:fld>
            <a:endParaRPr lang="en-US"/>
          </a:p>
        </p:txBody>
      </p:sp>
    </p:spTree>
    <p:extLst>
      <p:ext uri="{BB962C8B-B14F-4D97-AF65-F5344CB8AC3E}">
        <p14:creationId xmlns:p14="http://schemas.microsoft.com/office/powerpoint/2010/main" val="355953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Show examples of how we use these features (screen</a:t>
            </a:r>
            <a:r>
              <a:rPr lang="en-US" baseline="0" smtClean="0"/>
              <a:t> shots?)</a:t>
            </a:r>
            <a:r>
              <a:rPr lang="en-US" smtClean="0"/>
              <a:t>.</a:t>
            </a:r>
          </a:p>
          <a:p>
            <a:endParaRPr lang="en-US"/>
          </a:p>
        </p:txBody>
      </p:sp>
      <p:sp>
        <p:nvSpPr>
          <p:cNvPr id="4" name="Slide Number Placeholder 3"/>
          <p:cNvSpPr>
            <a:spLocks noGrp="1"/>
          </p:cNvSpPr>
          <p:nvPr>
            <p:ph type="sldNum" sz="quarter" idx="10"/>
          </p:nvPr>
        </p:nvSpPr>
        <p:spPr/>
        <p:txBody>
          <a:bodyPr/>
          <a:lstStyle/>
          <a:p>
            <a:fld id="{BEFC5324-3A04-4CBA-B63A-5F8A4A4A03D3}" type="slidenum">
              <a:rPr lang="en-US" smtClean="0"/>
              <a:pPr/>
              <a:t>9</a:t>
            </a:fld>
            <a:endParaRPr lang="en-US"/>
          </a:p>
        </p:txBody>
      </p:sp>
    </p:spTree>
    <p:extLst>
      <p:ext uri="{BB962C8B-B14F-4D97-AF65-F5344CB8AC3E}">
        <p14:creationId xmlns:p14="http://schemas.microsoft.com/office/powerpoint/2010/main" val="1664092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t>The following are examples of data set’s which have been converted into NODC’s </a:t>
            </a:r>
            <a:r>
              <a:rPr lang="en-US" err="1" smtClean="0"/>
              <a:t>netCDF</a:t>
            </a:r>
            <a:r>
              <a:rPr lang="en-US" smtClean="0"/>
              <a:t> template and their correspondin</a:t>
            </a:r>
            <a:r>
              <a:rPr lang="en-US" sz="1200" kern="1200" smtClean="0">
                <a:solidFill>
                  <a:schemeClr val="tx1"/>
                </a:solidFill>
                <a:latin typeface="+mn-lt"/>
                <a:ea typeface="+mn-ea"/>
                <a:cs typeface="+mn-cs"/>
              </a:rPr>
              <a:t>g </a:t>
            </a:r>
            <a:r>
              <a:rPr lang="en-US" sz="1200" kern="1200" err="1" smtClean="0">
                <a:solidFill>
                  <a:schemeClr val="tx1"/>
                </a:solidFill>
                <a:latin typeface="+mn-lt"/>
                <a:ea typeface="+mn-ea"/>
                <a:cs typeface="+mn-cs"/>
              </a:rPr>
              <a:t>NetCDF</a:t>
            </a:r>
            <a:r>
              <a:rPr lang="en-US" sz="1200" kern="1200" smtClean="0">
                <a:solidFill>
                  <a:schemeClr val="tx1"/>
                </a:solidFill>
                <a:latin typeface="+mn-lt"/>
                <a:ea typeface="+mn-ea"/>
                <a:cs typeface="+mn-cs"/>
              </a:rPr>
              <a:t> Attribute Convention for Dataset Discovery Report.</a:t>
            </a:r>
          </a:p>
          <a:p>
            <a:endParaRPr lang="en-US"/>
          </a:p>
        </p:txBody>
      </p:sp>
      <p:sp>
        <p:nvSpPr>
          <p:cNvPr id="4" name="Slide Number Placeholder 3"/>
          <p:cNvSpPr>
            <a:spLocks noGrp="1"/>
          </p:cNvSpPr>
          <p:nvPr>
            <p:ph type="sldNum" sz="quarter" idx="10"/>
          </p:nvPr>
        </p:nvSpPr>
        <p:spPr/>
        <p:txBody>
          <a:bodyPr/>
          <a:lstStyle/>
          <a:p>
            <a:fld id="{BEFC5324-3A04-4CBA-B63A-5F8A4A4A03D3}" type="slidenum">
              <a:rPr lang="en-US" smtClean="0"/>
              <a:pPr/>
              <a:t>10</a:t>
            </a:fld>
            <a:endParaRPr lang="en-US"/>
          </a:p>
        </p:txBody>
      </p:sp>
    </p:spTree>
    <p:extLst>
      <p:ext uri="{BB962C8B-B14F-4D97-AF65-F5344CB8AC3E}">
        <p14:creationId xmlns:p14="http://schemas.microsoft.com/office/powerpoint/2010/main" val="832535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a:t>
            </a:r>
            <a:r>
              <a:rPr lang="en-US" sz="1200" b="0" i="0" kern="1200" dirty="0" err="1" smtClean="0">
                <a:solidFill>
                  <a:schemeClr val="tx1"/>
                </a:solidFill>
                <a:effectLst/>
                <a:latin typeface="+mn-lt"/>
                <a:ea typeface="+mn-ea"/>
                <a:cs typeface="+mn-cs"/>
              </a:rPr>
              <a:t>Unidata</a:t>
            </a:r>
            <a:r>
              <a:rPr lang="en-US" sz="1200" b="0" i="0" kern="1200" dirty="0" smtClean="0">
                <a:solidFill>
                  <a:schemeClr val="tx1"/>
                </a:solidFill>
                <a:effectLst/>
                <a:latin typeface="+mn-lt"/>
                <a:ea typeface="+mn-ea"/>
                <a:cs typeface="+mn-cs"/>
              </a:rPr>
              <a:t> Attribute Convention for Data Discovery provides recommendations for </a:t>
            </a:r>
            <a:r>
              <a:rPr lang="en-US" sz="1200" b="0" i="0" kern="1200" dirty="0" err="1" smtClean="0">
                <a:solidFill>
                  <a:schemeClr val="tx1"/>
                </a:solidFill>
                <a:effectLst/>
                <a:latin typeface="+mn-lt"/>
                <a:ea typeface="+mn-ea"/>
                <a:cs typeface="+mn-cs"/>
              </a:rPr>
              <a:t>netCDF</a:t>
            </a:r>
            <a:r>
              <a:rPr lang="en-US" sz="1200" b="0" i="0" kern="1200" dirty="0" smtClean="0">
                <a:solidFill>
                  <a:schemeClr val="tx1"/>
                </a:solidFill>
                <a:effectLst/>
                <a:latin typeface="+mn-lt"/>
                <a:ea typeface="+mn-ea"/>
                <a:cs typeface="+mn-cs"/>
              </a:rPr>
              <a:t> attributes that can be added to </a:t>
            </a:r>
            <a:r>
              <a:rPr lang="en-US" sz="1200" b="0" i="0" kern="1200" dirty="0" err="1" smtClean="0">
                <a:solidFill>
                  <a:schemeClr val="tx1"/>
                </a:solidFill>
                <a:effectLst/>
                <a:latin typeface="+mn-lt"/>
                <a:ea typeface="+mn-ea"/>
                <a:cs typeface="+mn-cs"/>
              </a:rPr>
              <a:t>netCDF</a:t>
            </a:r>
            <a:r>
              <a:rPr lang="en-US" sz="1200" b="0" i="0" kern="1200" dirty="0" smtClean="0">
                <a:solidFill>
                  <a:schemeClr val="tx1"/>
                </a:solidFill>
                <a:effectLst/>
                <a:latin typeface="+mn-lt"/>
                <a:ea typeface="+mn-ea"/>
                <a:cs typeface="+mn-cs"/>
              </a:rPr>
              <a:t> files to facilitate discovery of those files using standard metadata searches.</a:t>
            </a:r>
          </a:p>
          <a:p>
            <a:endParaRPr lang="en-US" sz="1200" b="0" i="0" kern="1200" dirty="0" smtClean="0">
              <a:solidFill>
                <a:schemeClr val="tx1"/>
              </a:solidFill>
              <a:effectLst/>
              <a:latin typeface="+mn-lt"/>
              <a:ea typeface="+mn-ea"/>
              <a:cs typeface="+mn-cs"/>
            </a:endParaRPr>
          </a:p>
          <a:p>
            <a:r>
              <a:rPr lang="en-US" sz="1200" b="0" i="0" kern="1200" dirty="0" err="1" smtClean="0">
                <a:solidFill>
                  <a:schemeClr val="tx1"/>
                </a:solidFill>
                <a:effectLst/>
                <a:latin typeface="+mn-lt"/>
                <a:ea typeface="+mn-ea"/>
                <a:cs typeface="+mn-cs"/>
              </a:rPr>
              <a:t>CoRTAD</a:t>
            </a:r>
            <a:r>
              <a:rPr lang="en-US" sz="1200" b="0" i="0" kern="1200" dirty="0" smtClean="0">
                <a:solidFill>
                  <a:schemeClr val="tx1"/>
                </a:solidFill>
                <a:effectLst/>
                <a:latin typeface="+mn-lt"/>
                <a:ea typeface="+mn-ea"/>
                <a:cs typeface="+mn-cs"/>
              </a:rPr>
              <a:t> 4 is a gridded data set.</a:t>
            </a:r>
          </a:p>
          <a:p>
            <a:endParaRPr lang="en-US" sz="1200" b="0" i="0" kern="1200" dirty="0" smtClean="0">
              <a:solidFill>
                <a:schemeClr val="tx1"/>
              </a:solidFill>
              <a:effectLst/>
              <a:latin typeface="+mn-lt"/>
              <a:ea typeface="+mn-ea"/>
              <a:cs typeface="+mn-cs"/>
            </a:endParaRPr>
          </a:p>
          <a:p>
            <a:r>
              <a:rPr lang="en-US" sz="1200" b="0" i="0" kern="1200" dirty="0" err="1" smtClean="0">
                <a:solidFill>
                  <a:schemeClr val="tx1"/>
                </a:solidFill>
                <a:effectLst/>
                <a:latin typeface="+mn-lt"/>
                <a:ea typeface="+mn-ea"/>
                <a:cs typeface="+mn-cs"/>
              </a:rPr>
              <a:t>CoRTAD</a:t>
            </a:r>
            <a:r>
              <a:rPr lang="en-US" sz="1200" b="0" i="0" kern="1200" dirty="0" smtClean="0">
                <a:solidFill>
                  <a:schemeClr val="tx1"/>
                </a:solidFill>
                <a:effectLst/>
                <a:latin typeface="+mn-lt"/>
                <a:ea typeface="+mn-ea"/>
                <a:cs typeface="+mn-cs"/>
              </a:rPr>
              <a:t> 4 is derived from Pathfinder 5.2 Sea Surface </a:t>
            </a:r>
            <a:r>
              <a:rPr lang="en-US" sz="1200" b="0" i="0" kern="1200" dirty="0" err="1" smtClean="0">
                <a:solidFill>
                  <a:schemeClr val="tx1"/>
                </a:solidFill>
                <a:effectLst/>
                <a:latin typeface="+mn-lt"/>
                <a:ea typeface="+mn-ea"/>
                <a:cs typeface="+mn-cs"/>
              </a:rPr>
              <a:t>Temperatue</a:t>
            </a:r>
            <a:r>
              <a:rPr lang="en-US" sz="1200" b="0" i="0" kern="1200" dirty="0" smtClean="0">
                <a:solidFill>
                  <a:schemeClr val="tx1"/>
                </a:solidFill>
                <a:effectLst/>
                <a:latin typeface="+mn-lt"/>
                <a:ea typeface="+mn-ea"/>
                <a:cs typeface="+mn-cs"/>
              </a:rPr>
              <a:t>, while </a:t>
            </a:r>
            <a:r>
              <a:rPr lang="en-US" sz="1200" b="0" i="0" kern="1200" dirty="0" err="1" smtClean="0">
                <a:solidFill>
                  <a:schemeClr val="tx1"/>
                </a:solidFill>
                <a:effectLst/>
                <a:latin typeface="+mn-lt"/>
                <a:ea typeface="+mn-ea"/>
                <a:cs typeface="+mn-cs"/>
              </a:rPr>
              <a:t>CoRTAD</a:t>
            </a:r>
            <a:r>
              <a:rPr lang="en-US" sz="1200" b="0" i="0" kern="1200" dirty="0" smtClean="0">
                <a:solidFill>
                  <a:schemeClr val="tx1"/>
                </a:solidFill>
                <a:effectLst/>
                <a:latin typeface="+mn-lt"/>
                <a:ea typeface="+mn-ea"/>
                <a:cs typeface="+mn-cs"/>
              </a:rPr>
              <a:t> 3 utilized Pathfinder 5.1 and 5.0. </a:t>
            </a:r>
            <a:r>
              <a:rPr lang="en-US" sz="1200" b="0" i="0" kern="1200" dirty="0" err="1" smtClean="0">
                <a:solidFill>
                  <a:schemeClr val="tx1"/>
                </a:solidFill>
                <a:effectLst/>
                <a:latin typeface="+mn-lt"/>
                <a:ea typeface="+mn-ea"/>
                <a:cs typeface="+mn-cs"/>
              </a:rPr>
              <a:t>CoRTAD</a:t>
            </a:r>
            <a:r>
              <a:rPr lang="en-US" sz="1200" b="0" i="0" kern="1200" dirty="0" smtClean="0">
                <a:solidFill>
                  <a:schemeClr val="tx1"/>
                </a:solidFill>
                <a:effectLst/>
                <a:latin typeface="+mn-lt"/>
                <a:ea typeface="+mn-ea"/>
                <a:cs typeface="+mn-cs"/>
              </a:rPr>
              <a:t> 4 has 14 extra months of data, 11 percent more pixels and is produced in </a:t>
            </a:r>
            <a:r>
              <a:rPr lang="en-US" sz="1200" b="0" i="0" kern="1200" dirty="0" err="1" smtClean="0">
                <a:solidFill>
                  <a:schemeClr val="tx1"/>
                </a:solidFill>
                <a:effectLst/>
                <a:latin typeface="+mn-lt"/>
                <a:ea typeface="+mn-ea"/>
                <a:cs typeface="+mn-cs"/>
              </a:rPr>
              <a:t>NetCDF</a:t>
            </a:r>
            <a:r>
              <a:rPr lang="en-US" sz="1200" b="0" i="0" kern="1200" dirty="0" smtClean="0">
                <a:solidFill>
                  <a:schemeClr val="tx1"/>
                </a:solidFill>
                <a:effectLst/>
                <a:latin typeface="+mn-lt"/>
                <a:ea typeface="+mn-ea"/>
                <a:cs typeface="+mn-cs"/>
              </a:rPr>
              <a:t>-Classic format compared to </a:t>
            </a:r>
            <a:r>
              <a:rPr lang="en-US" sz="1200" b="0" i="0" kern="1200" dirty="0" err="1" smtClean="0">
                <a:solidFill>
                  <a:schemeClr val="tx1"/>
                </a:solidFill>
                <a:effectLst/>
                <a:latin typeface="+mn-lt"/>
                <a:ea typeface="+mn-ea"/>
                <a:cs typeface="+mn-cs"/>
              </a:rPr>
              <a:t>CoRTAD</a:t>
            </a:r>
            <a:r>
              <a:rPr lang="en-US" sz="1200" b="0" i="0" kern="1200" dirty="0" smtClean="0">
                <a:solidFill>
                  <a:schemeClr val="tx1"/>
                </a:solidFill>
                <a:effectLst/>
                <a:latin typeface="+mn-lt"/>
                <a:ea typeface="+mn-ea"/>
                <a:cs typeface="+mn-cs"/>
              </a:rPr>
              <a:t> 3. </a:t>
            </a:r>
            <a:r>
              <a:rPr lang="en-US" sz="1200" b="0" i="0" kern="1200" dirty="0" err="1" smtClean="0">
                <a:solidFill>
                  <a:schemeClr val="tx1"/>
                </a:solidFill>
                <a:effectLst/>
                <a:latin typeface="+mn-lt"/>
                <a:ea typeface="+mn-ea"/>
                <a:cs typeface="+mn-cs"/>
              </a:rPr>
              <a:t>CoRTAD</a:t>
            </a:r>
            <a:r>
              <a:rPr lang="en-US" sz="1200" b="0" i="0" kern="1200" dirty="0" smtClean="0">
                <a:solidFill>
                  <a:schemeClr val="tx1"/>
                </a:solidFill>
                <a:effectLst/>
                <a:latin typeface="+mn-lt"/>
                <a:ea typeface="+mn-ea"/>
                <a:cs typeface="+mn-cs"/>
              </a:rPr>
              <a:t> 4 has slightly improved harmonics and contains additional metadata. </a:t>
            </a:r>
            <a:r>
              <a:rPr lang="en-US" sz="1200" b="0" i="0" kern="1200" dirty="0" err="1" smtClean="0">
                <a:solidFill>
                  <a:schemeClr val="tx1"/>
                </a:solidFill>
                <a:effectLst/>
                <a:latin typeface="+mn-lt"/>
                <a:ea typeface="+mn-ea"/>
                <a:cs typeface="+mn-cs"/>
              </a:rPr>
              <a:t>CoRTAD</a:t>
            </a:r>
            <a:r>
              <a:rPr lang="en-US" sz="1200" b="0" i="0" kern="1200" dirty="0" smtClean="0">
                <a:solidFill>
                  <a:schemeClr val="tx1"/>
                </a:solidFill>
                <a:effectLst/>
                <a:latin typeface="+mn-lt"/>
                <a:ea typeface="+mn-ea"/>
                <a:cs typeface="+mn-cs"/>
              </a:rPr>
              <a:t> 4 is compliant with version 1.0 of NODC's </a:t>
            </a:r>
            <a:r>
              <a:rPr lang="en-US" sz="1200" b="0" i="0" kern="1200" dirty="0" err="1" smtClean="0">
                <a:solidFill>
                  <a:schemeClr val="tx1"/>
                </a:solidFill>
                <a:effectLst/>
                <a:latin typeface="+mn-lt"/>
                <a:ea typeface="+mn-ea"/>
                <a:cs typeface="+mn-cs"/>
              </a:rPr>
              <a:t>NetCDF</a:t>
            </a:r>
            <a:r>
              <a:rPr lang="en-US" sz="1200" b="0" i="0" kern="1200" dirty="0" smtClean="0">
                <a:solidFill>
                  <a:schemeClr val="tx1"/>
                </a:solidFill>
                <a:effectLst/>
                <a:latin typeface="+mn-lt"/>
                <a:ea typeface="+mn-ea"/>
                <a:cs typeface="+mn-cs"/>
              </a:rPr>
              <a:t> templates</a:t>
            </a:r>
            <a:endParaRPr lang="en-US" dirty="0"/>
          </a:p>
        </p:txBody>
      </p:sp>
      <p:sp>
        <p:nvSpPr>
          <p:cNvPr id="4" name="Slide Number Placeholder 3"/>
          <p:cNvSpPr>
            <a:spLocks noGrp="1"/>
          </p:cNvSpPr>
          <p:nvPr>
            <p:ph type="sldNum" sz="quarter" idx="10"/>
          </p:nvPr>
        </p:nvSpPr>
        <p:spPr/>
        <p:txBody>
          <a:bodyPr/>
          <a:lstStyle/>
          <a:p>
            <a:fld id="{BEFC5324-3A04-4CBA-B63A-5F8A4A4A03D3}" type="slidenum">
              <a:rPr lang="en-US" smtClean="0"/>
              <a:pPr/>
              <a:t>12</a:t>
            </a:fld>
            <a:endParaRPr lang="en-US"/>
          </a:p>
        </p:txBody>
      </p:sp>
    </p:spTree>
    <p:extLst>
      <p:ext uri="{BB962C8B-B14F-4D97-AF65-F5344CB8AC3E}">
        <p14:creationId xmlns:p14="http://schemas.microsoft.com/office/powerpoint/2010/main" val="3344173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the use of the templates aligns with NODC’s Levels of Stewardship</a:t>
            </a:r>
            <a:endParaRPr lang="en-US" dirty="0"/>
          </a:p>
        </p:txBody>
      </p:sp>
      <p:sp>
        <p:nvSpPr>
          <p:cNvPr id="4" name="Slide Number Placeholder 3"/>
          <p:cNvSpPr>
            <a:spLocks noGrp="1"/>
          </p:cNvSpPr>
          <p:nvPr>
            <p:ph type="sldNum" sz="quarter" idx="10"/>
          </p:nvPr>
        </p:nvSpPr>
        <p:spPr/>
        <p:txBody>
          <a:bodyPr/>
          <a:lstStyle/>
          <a:p>
            <a:fld id="{BEFC5324-3A04-4CBA-B63A-5F8A4A4A03D3}" type="slidenum">
              <a:rPr lang="en-US" smtClean="0"/>
              <a:pPr/>
              <a:t>13</a:t>
            </a:fld>
            <a:endParaRPr lang="en-US"/>
          </a:p>
        </p:txBody>
      </p:sp>
    </p:spTree>
    <p:extLst>
      <p:ext uri="{BB962C8B-B14F-4D97-AF65-F5344CB8AC3E}">
        <p14:creationId xmlns:p14="http://schemas.microsoft.com/office/powerpoint/2010/main" val="2477867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Do your best to provide accurate values for the attributes, and if you don't know them, state that clearly. Avoid "NA" or "N/A" as they can have multiple meanings.</a:t>
            </a:r>
            <a:endParaRPr lang="en-US" dirty="0"/>
          </a:p>
        </p:txBody>
      </p:sp>
      <p:sp>
        <p:nvSpPr>
          <p:cNvPr id="4" name="Slide Number Placeholder 3"/>
          <p:cNvSpPr>
            <a:spLocks noGrp="1"/>
          </p:cNvSpPr>
          <p:nvPr>
            <p:ph type="sldNum" sz="quarter" idx="10"/>
          </p:nvPr>
        </p:nvSpPr>
        <p:spPr/>
        <p:txBody>
          <a:bodyPr/>
          <a:lstStyle/>
          <a:p>
            <a:fld id="{BEFC5324-3A04-4CBA-B63A-5F8A4A4A03D3}" type="slidenum">
              <a:rPr lang="en-US" smtClean="0"/>
              <a:pPr/>
              <a:t>14</a:t>
            </a:fld>
            <a:endParaRPr lang="en-US"/>
          </a:p>
        </p:txBody>
      </p:sp>
    </p:spTree>
    <p:extLst>
      <p:ext uri="{BB962C8B-B14F-4D97-AF65-F5344CB8AC3E}">
        <p14:creationId xmlns:p14="http://schemas.microsoft.com/office/powerpoint/2010/main" val="4112596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Bodega Marine Lab</a:t>
            </a:r>
            <a:r>
              <a:rPr lang="en-US" baseline="0" dirty="0" smtClean="0"/>
              <a:t> </a:t>
            </a:r>
            <a:r>
              <a:rPr lang="en-US" baseline="0" dirty="0" err="1" smtClean="0"/>
              <a:t>timeSeries</a:t>
            </a:r>
            <a:r>
              <a:rPr lang="en-US" baseline="0" dirty="0" smtClean="0"/>
              <a:t> variable attributes</a:t>
            </a:r>
            <a:endParaRPr lang="en-US" dirty="0"/>
          </a:p>
        </p:txBody>
      </p:sp>
      <p:sp>
        <p:nvSpPr>
          <p:cNvPr id="4" name="Slide Number Placeholder 3"/>
          <p:cNvSpPr>
            <a:spLocks noGrp="1"/>
          </p:cNvSpPr>
          <p:nvPr>
            <p:ph type="sldNum" sz="quarter" idx="10"/>
          </p:nvPr>
        </p:nvSpPr>
        <p:spPr/>
        <p:txBody>
          <a:bodyPr/>
          <a:lstStyle/>
          <a:p>
            <a:fld id="{BEFC5324-3A04-4CBA-B63A-5F8A4A4A03D3}" type="slidenum">
              <a:rPr lang="en-US" smtClean="0"/>
              <a:pPr/>
              <a:t>16</a:t>
            </a:fld>
            <a:endParaRPr lang="en-US"/>
          </a:p>
        </p:txBody>
      </p:sp>
    </p:spTree>
    <p:extLst>
      <p:ext uri="{BB962C8B-B14F-4D97-AF65-F5344CB8AC3E}">
        <p14:creationId xmlns:p14="http://schemas.microsoft.com/office/powerpoint/2010/main" val="2472394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Bodega Marine Lab</a:t>
            </a:r>
            <a:r>
              <a:rPr lang="en-US" baseline="0" dirty="0" smtClean="0"/>
              <a:t> </a:t>
            </a:r>
            <a:r>
              <a:rPr lang="en-US" baseline="0" dirty="0" err="1" smtClean="0"/>
              <a:t>timeSeries</a:t>
            </a:r>
            <a:r>
              <a:rPr lang="en-US" baseline="0" dirty="0" smtClean="0"/>
              <a:t> global attributes</a:t>
            </a:r>
            <a:endParaRPr lang="en-US" dirty="0" smtClean="0"/>
          </a:p>
          <a:p>
            <a:endParaRPr lang="en-US" dirty="0"/>
          </a:p>
        </p:txBody>
      </p:sp>
      <p:sp>
        <p:nvSpPr>
          <p:cNvPr id="4" name="Slide Number Placeholder 3"/>
          <p:cNvSpPr>
            <a:spLocks noGrp="1"/>
          </p:cNvSpPr>
          <p:nvPr>
            <p:ph type="sldNum" sz="quarter" idx="10"/>
          </p:nvPr>
        </p:nvSpPr>
        <p:spPr/>
        <p:txBody>
          <a:bodyPr/>
          <a:lstStyle/>
          <a:p>
            <a:fld id="{BEFC5324-3A04-4CBA-B63A-5F8A4A4A03D3}" type="slidenum">
              <a:rPr lang="en-US" smtClean="0"/>
              <a:pPr/>
              <a:t>17</a:t>
            </a:fld>
            <a:endParaRPr lang="en-US"/>
          </a:p>
        </p:txBody>
      </p:sp>
    </p:spTree>
    <p:extLst>
      <p:ext uri="{BB962C8B-B14F-4D97-AF65-F5344CB8AC3E}">
        <p14:creationId xmlns:p14="http://schemas.microsoft.com/office/powerpoint/2010/main" val="2886852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Cortad</a:t>
            </a:r>
            <a:r>
              <a:rPr lang="en-US" dirty="0" smtClean="0"/>
              <a:t> version 4 gridded variable</a:t>
            </a:r>
            <a:r>
              <a:rPr lang="en-US" baseline="0" dirty="0" smtClean="0"/>
              <a:t> attributes</a:t>
            </a:r>
            <a:endParaRPr lang="en-US" dirty="0"/>
          </a:p>
        </p:txBody>
      </p:sp>
      <p:sp>
        <p:nvSpPr>
          <p:cNvPr id="4" name="Slide Number Placeholder 3"/>
          <p:cNvSpPr>
            <a:spLocks noGrp="1"/>
          </p:cNvSpPr>
          <p:nvPr>
            <p:ph type="sldNum" sz="quarter" idx="10"/>
          </p:nvPr>
        </p:nvSpPr>
        <p:spPr/>
        <p:txBody>
          <a:bodyPr/>
          <a:lstStyle/>
          <a:p>
            <a:fld id="{BEFC5324-3A04-4CBA-B63A-5F8A4A4A03D3}" type="slidenum">
              <a:rPr lang="en-US" smtClean="0"/>
              <a:pPr/>
              <a:t>18</a:t>
            </a:fld>
            <a:endParaRPr lang="en-US"/>
          </a:p>
        </p:txBody>
      </p:sp>
    </p:spTree>
    <p:extLst>
      <p:ext uri="{BB962C8B-B14F-4D97-AF65-F5344CB8AC3E}">
        <p14:creationId xmlns:p14="http://schemas.microsoft.com/office/powerpoint/2010/main" val="553327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Cortad</a:t>
            </a:r>
            <a:r>
              <a:rPr lang="en-US" dirty="0" smtClean="0"/>
              <a:t> version 4 gridded global</a:t>
            </a:r>
            <a:r>
              <a:rPr lang="en-US" baseline="0" dirty="0" smtClean="0"/>
              <a:t> attributes</a:t>
            </a:r>
            <a:endParaRPr lang="en-US" dirty="0" smtClean="0"/>
          </a:p>
          <a:p>
            <a:endParaRPr lang="en-US" dirty="0"/>
          </a:p>
        </p:txBody>
      </p:sp>
      <p:sp>
        <p:nvSpPr>
          <p:cNvPr id="4" name="Slide Number Placeholder 3"/>
          <p:cNvSpPr>
            <a:spLocks noGrp="1"/>
          </p:cNvSpPr>
          <p:nvPr>
            <p:ph type="sldNum" sz="quarter" idx="10"/>
          </p:nvPr>
        </p:nvSpPr>
        <p:spPr/>
        <p:txBody>
          <a:bodyPr/>
          <a:lstStyle/>
          <a:p>
            <a:fld id="{BEFC5324-3A04-4CBA-B63A-5F8A4A4A03D3}" type="slidenum">
              <a:rPr lang="en-US" smtClean="0"/>
              <a:pPr/>
              <a:t>19</a:t>
            </a:fld>
            <a:endParaRPr lang="en-US"/>
          </a:p>
        </p:txBody>
      </p:sp>
    </p:spTree>
    <p:extLst>
      <p:ext uri="{BB962C8B-B14F-4D97-AF65-F5344CB8AC3E}">
        <p14:creationId xmlns:p14="http://schemas.microsoft.com/office/powerpoint/2010/main" val="1292971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348607B-30C9-45EC-AC24-69D3399A650C}" type="datetime1">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24CEE-2B21-4D58-86E6-F8D49837244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362AC8-16FD-41EE-BE99-6E728CAC19DE}" type="datetime1">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24CEE-2B21-4D58-86E6-F8D49837244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567D85-692D-47FB-B719-733E4783A02B}" type="datetime1">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24CEE-2B21-4D58-86E6-F8D49837244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432C7A-1E04-4852-8CBC-9DCFCBE7E343}" type="datetime1">
              <a:rPr lang="en-US" smtClean="0"/>
              <a:pPr/>
              <a:t>7/7/2014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124CEE-2B21-4D58-86E6-F8D49837244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CB13555-ABDB-44AA-B941-42F6E8C98DED}" type="datetime1">
              <a:rPr lang="en-US" smtClean="0"/>
              <a:pPr/>
              <a:t>7/7/2014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124CEE-2B21-4D58-86E6-F8D49837244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FE9335-38E8-48C4-86BC-39F0C9ED6B83}" type="datetime1">
              <a:rPr lang="en-US" smtClean="0"/>
              <a:pPr/>
              <a:t>7/7/2014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124CEE-2B21-4D58-86E6-F8D49837244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6FB081-8A0B-4469-9E30-70E8C1818A94}" type="datetime1">
              <a:rPr lang="en-US" smtClean="0"/>
              <a:pPr/>
              <a:t>7/7/2014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124CEE-2B21-4D58-86E6-F8D49837244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6CB62D-5600-4C75-B347-75331DA97351}" type="datetime1">
              <a:rPr lang="en-US" smtClean="0"/>
              <a:pPr/>
              <a:t>7/7/2014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124CEE-2B21-4D58-86E6-F8D49837244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A9DAF9-33CA-4741-BFA1-D1922DADC601}" type="datetime1">
              <a:rPr lang="en-US" smtClean="0"/>
              <a:pPr/>
              <a:t>7/7/2014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124CEE-2B21-4D58-86E6-F8D49837244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F4E5F5-0F9D-4CE9-B714-A7F4F81DB0C7}" type="datetime1">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24CEE-2B21-4D58-86E6-F8D49837244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A42BF2-FE12-4EA8-9B75-FC502312F6B5}" type="datetime1">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24CEE-2B21-4D58-86E6-F8D49837244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D3B376-50F7-40AF-BA0D-026DC5C39388}" type="datetime1">
              <a:rPr lang="en-US" smtClean="0"/>
              <a:pPr/>
              <a:t>7/7/2014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124CEE-2B21-4D58-86E6-F8D49837244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www.nodc.noaa.gov/data/formats/netcdf/" TargetMode="Externa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tiff"/><Relationship Id="rId7" Type="http://schemas.openxmlformats.org/officeDocument/2006/relationships/hyperlink" Target="http://www.nodc.noaa.gov/data/formats/netcdf/decision_tree_high_res.pdf"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2.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http://data.nodc.noaa.gov/thredds/catalog/testdata/netCDFTemplateExamples/timeSeries/catalog.html?dataset=testdata/netCDFTemplateExamples/timeSeries/BodegaMarineLabBuoy.nc" TargetMode="External"/><Relationship Id="rId5" Type="http://schemas.openxmlformats.org/officeDocument/2006/relationships/image" Target="../media/image2.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hyperlink" Target="http://data.nodc.noaa.gov/thredds/catalog/testdata/netCDFTemplateExamples/timeSeries/catalog.html?dataset=testdata/netCDFTemplateExamples/timeSeries/BodegaMarineLabBuoy.nc" TargetMode="External"/><Relationship Id="rId5" Type="http://schemas.openxmlformats.org/officeDocument/2006/relationships/image" Target="../media/image2.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hyperlink" Target="http://data.nodc.noaa.gov/thredds/catalog/cortad/Version4/catalog.html?dataset=cortad/Version4/cortadv4_row00_col00.nc" TargetMode="External"/><Relationship Id="rId5" Type="http://schemas.openxmlformats.org/officeDocument/2006/relationships/image" Target="../media/image2.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hyperlink" Target="http://data.nodc.noaa.gov/thredds/catalog/cortad/Version4/catalog.html?dataset=cortad/Version4/cortadv4_row00_col00.nc" TargetMode="External"/><Relationship Id="rId5"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4124CEE-2B21-4D58-86E6-F8D498372447}" type="slidenum">
              <a:rPr lang="en-US" smtClean="0"/>
              <a:pPr/>
              <a:t>1</a:t>
            </a:fld>
            <a:endParaRPr lang="en-US"/>
          </a:p>
        </p:txBody>
      </p:sp>
      <p:pic>
        <p:nvPicPr>
          <p:cNvPr id="5" name="Picture 15" descr="\\Users\mbiddle\presentations\esip_2013\chris_netcdf_presentation_IOOS\images\navsheet_bkg.png"/>
          <p:cNvPicPr>
            <a:picLocks noChangeAspect="1" noChangeArrowheads="1"/>
          </p:cNvPicPr>
          <p:nvPr/>
        </p:nvPicPr>
        <p:blipFill>
          <a:blip r:embed="rId2" cstate="print"/>
          <a:srcRect/>
          <a:stretch>
            <a:fillRect/>
          </a:stretch>
        </p:blipFill>
        <p:spPr bwMode="auto">
          <a:xfrm>
            <a:off x="152400" y="1219201"/>
            <a:ext cx="8839200" cy="304800"/>
          </a:xfrm>
          <a:prstGeom prst="rect">
            <a:avLst/>
          </a:prstGeom>
          <a:noFill/>
        </p:spPr>
      </p:pic>
      <p:pic>
        <p:nvPicPr>
          <p:cNvPr id="6" name="Picture 4" descr="\\Users\mbiddle\presentations\esip_2013\chris_netcdf_presentation_IOOS\images\head_title.png"/>
          <p:cNvPicPr>
            <a:picLocks noChangeAspect="1" noChangeArrowheads="1"/>
          </p:cNvPicPr>
          <p:nvPr/>
        </p:nvPicPr>
        <p:blipFill>
          <a:blip r:embed="rId3" cstate="print"/>
          <a:srcRect/>
          <a:stretch>
            <a:fillRect/>
          </a:stretch>
        </p:blipFill>
        <p:spPr bwMode="auto">
          <a:xfrm>
            <a:off x="152400" y="457201"/>
            <a:ext cx="5867400" cy="762000"/>
          </a:xfrm>
          <a:prstGeom prst="rect">
            <a:avLst/>
          </a:prstGeom>
          <a:noFill/>
        </p:spPr>
      </p:pic>
      <p:pic>
        <p:nvPicPr>
          <p:cNvPr id="9"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152400"/>
            <a:ext cx="8839200" cy="304800"/>
          </a:xfrm>
          <a:prstGeom prst="rect">
            <a:avLst/>
          </a:prstGeom>
          <a:noFill/>
        </p:spPr>
      </p:pic>
      <p:sp>
        <p:nvSpPr>
          <p:cNvPr id="11" name="TextBox 10"/>
          <p:cNvSpPr txBox="1"/>
          <p:nvPr/>
        </p:nvSpPr>
        <p:spPr>
          <a:xfrm>
            <a:off x="152400" y="1562101"/>
            <a:ext cx="8839200" cy="1200329"/>
          </a:xfrm>
          <a:prstGeom prst="rect">
            <a:avLst/>
          </a:prstGeom>
          <a:noFill/>
        </p:spPr>
        <p:txBody>
          <a:bodyPr wrap="square" rtlCol="0">
            <a:spAutoFit/>
          </a:bodyPr>
          <a:lstStyle/>
          <a:p>
            <a:pPr algn="ctr"/>
            <a:r>
              <a:rPr lang="en-US" sz="3600" dirty="0" smtClean="0"/>
              <a:t>The National Oceanographic Data Center’s NetCDF Templates</a:t>
            </a:r>
            <a:endParaRPr lang="en-US" sz="3600" dirty="0"/>
          </a:p>
        </p:txBody>
      </p:sp>
      <p:sp>
        <p:nvSpPr>
          <p:cNvPr id="12" name="TextBox 11"/>
          <p:cNvSpPr txBox="1"/>
          <p:nvPr/>
        </p:nvSpPr>
        <p:spPr>
          <a:xfrm>
            <a:off x="152400" y="3048000"/>
            <a:ext cx="8839200" cy="369332"/>
          </a:xfrm>
          <a:prstGeom prst="rect">
            <a:avLst/>
          </a:prstGeom>
          <a:noFill/>
        </p:spPr>
        <p:txBody>
          <a:bodyPr wrap="square" rtlCol="0">
            <a:spAutoFit/>
          </a:bodyPr>
          <a:lstStyle/>
          <a:p>
            <a:pPr algn="ctr"/>
            <a:r>
              <a:rPr lang="en-US" dirty="0" smtClean="0"/>
              <a:t>ESIP Summer Meeting 2014</a:t>
            </a:r>
            <a:endParaRPr lang="en-US" dirty="0"/>
          </a:p>
        </p:txBody>
      </p:sp>
      <p:sp>
        <p:nvSpPr>
          <p:cNvPr id="14" name="TextBox 13"/>
          <p:cNvSpPr txBox="1"/>
          <p:nvPr/>
        </p:nvSpPr>
        <p:spPr>
          <a:xfrm>
            <a:off x="160020" y="6009084"/>
            <a:ext cx="2743200" cy="369332"/>
          </a:xfrm>
          <a:prstGeom prst="rect">
            <a:avLst/>
          </a:prstGeom>
          <a:noFill/>
        </p:spPr>
        <p:txBody>
          <a:bodyPr wrap="square" rtlCol="0">
            <a:spAutoFit/>
          </a:bodyPr>
          <a:lstStyle/>
          <a:p>
            <a:r>
              <a:rPr lang="en-US" dirty="0" smtClean="0"/>
              <a:t>Ajay Krishnan</a:t>
            </a:r>
            <a:endParaRPr lang="en-US" dirty="0"/>
          </a:p>
        </p:txBody>
      </p:sp>
      <p:pic>
        <p:nvPicPr>
          <p:cNvPr id="17"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6400800"/>
            <a:ext cx="8839200" cy="304800"/>
          </a:xfrm>
          <a:prstGeom prst="rect">
            <a:avLst/>
          </a:prstGeom>
          <a:noFill/>
        </p:spPr>
      </p:pic>
      <p:sp>
        <p:nvSpPr>
          <p:cNvPr id="18" name="TextBox 17"/>
          <p:cNvSpPr txBox="1"/>
          <p:nvPr/>
        </p:nvSpPr>
        <p:spPr>
          <a:xfrm>
            <a:off x="6477000" y="6009084"/>
            <a:ext cx="2514600" cy="369332"/>
          </a:xfrm>
          <a:prstGeom prst="rect">
            <a:avLst/>
          </a:prstGeom>
          <a:noFill/>
        </p:spPr>
        <p:txBody>
          <a:bodyPr wrap="square" rtlCol="0">
            <a:spAutoFit/>
          </a:bodyPr>
          <a:lstStyle/>
          <a:p>
            <a:pPr algn="r"/>
            <a:r>
              <a:rPr lang="en-US" i="1" dirty="0" smtClean="0"/>
              <a:t>Ajay.Krishnan@noaa.gov</a:t>
            </a:r>
            <a:endParaRPr lang="en-US" i="1" dirty="0"/>
          </a:p>
        </p:txBody>
      </p:sp>
    </p:spTree>
    <p:extLst>
      <p:ext uri="{BB962C8B-B14F-4D97-AF65-F5344CB8AC3E}">
        <p14:creationId xmlns:p14="http://schemas.microsoft.com/office/powerpoint/2010/main" val="35230546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9" name="Picture 15" descr="\\Users\mbiddle\presentations\esip_2013\chris_netcdf_presentation_IOOS\images\navsheet_bkg.png"/>
          <p:cNvPicPr>
            <a:picLocks noChangeAspect="1" noChangeArrowheads="1"/>
          </p:cNvPicPr>
          <p:nvPr/>
        </p:nvPicPr>
        <p:blipFill>
          <a:blip r:embed="rId3" cstate="print"/>
          <a:srcRect/>
          <a:stretch>
            <a:fillRect/>
          </a:stretch>
        </p:blipFill>
        <p:spPr bwMode="auto">
          <a:xfrm>
            <a:off x="152400" y="1219201"/>
            <a:ext cx="8839200" cy="304800"/>
          </a:xfrm>
          <a:prstGeom prst="rect">
            <a:avLst/>
          </a:prstGeom>
          <a:noFill/>
        </p:spPr>
      </p:pic>
      <p:pic>
        <p:nvPicPr>
          <p:cNvPr id="1026"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152400"/>
            <a:ext cx="8839200" cy="304800"/>
          </a:xfrm>
          <a:prstGeom prst="rect">
            <a:avLst/>
          </a:prstGeom>
          <a:noFill/>
        </p:spPr>
      </p:pic>
      <p:pic>
        <p:nvPicPr>
          <p:cNvPr id="5"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6400800"/>
            <a:ext cx="8839200" cy="304800"/>
          </a:xfrm>
          <a:prstGeom prst="rect">
            <a:avLst/>
          </a:prstGeom>
          <a:noFill/>
        </p:spPr>
      </p:pic>
      <p:pic>
        <p:nvPicPr>
          <p:cNvPr id="1028" name="Picture 4" descr="\\Users\mbiddle\presentations\esip_2013\chris_netcdf_presentation_IOOS\images\head_title.png"/>
          <p:cNvPicPr>
            <a:picLocks noChangeAspect="1" noChangeArrowheads="1"/>
          </p:cNvPicPr>
          <p:nvPr/>
        </p:nvPicPr>
        <p:blipFill>
          <a:blip r:embed="rId5" cstate="print"/>
          <a:srcRect/>
          <a:stretch>
            <a:fillRect/>
          </a:stretch>
        </p:blipFill>
        <p:spPr bwMode="auto">
          <a:xfrm>
            <a:off x="152400" y="457200"/>
            <a:ext cx="5867400" cy="762000"/>
          </a:xfrm>
          <a:prstGeom prst="rect">
            <a:avLst/>
          </a:prstGeom>
          <a:noFill/>
        </p:spPr>
      </p:pic>
      <p:sp>
        <p:nvSpPr>
          <p:cNvPr id="11" name="TextBox 10"/>
          <p:cNvSpPr txBox="1"/>
          <p:nvPr/>
        </p:nvSpPr>
        <p:spPr>
          <a:xfrm>
            <a:off x="1295400" y="1600200"/>
            <a:ext cx="6553200" cy="646331"/>
          </a:xfrm>
          <a:prstGeom prst="rect">
            <a:avLst/>
          </a:prstGeom>
          <a:noFill/>
        </p:spPr>
        <p:txBody>
          <a:bodyPr wrap="square" rtlCol="0">
            <a:spAutoFit/>
          </a:bodyPr>
          <a:lstStyle/>
          <a:p>
            <a:pPr algn="ctr"/>
            <a:r>
              <a:rPr lang="en-US" sz="3600" dirty="0" smtClean="0"/>
              <a:t>Outline</a:t>
            </a:r>
            <a:endParaRPr lang="en-US" sz="3600" dirty="0"/>
          </a:p>
        </p:txBody>
      </p:sp>
      <p:sp>
        <p:nvSpPr>
          <p:cNvPr id="12" name="TextBox 11"/>
          <p:cNvSpPr txBox="1"/>
          <p:nvPr/>
        </p:nvSpPr>
        <p:spPr>
          <a:xfrm>
            <a:off x="228600" y="2286000"/>
            <a:ext cx="8763000" cy="2862322"/>
          </a:xfrm>
          <a:prstGeom prst="rect">
            <a:avLst/>
          </a:prstGeom>
          <a:noFill/>
        </p:spPr>
        <p:txBody>
          <a:bodyPr wrap="square" rtlCol="0">
            <a:spAutoFit/>
          </a:bodyPr>
          <a:lstStyle/>
          <a:p>
            <a:pPr>
              <a:lnSpc>
                <a:spcPct val="150000"/>
              </a:lnSpc>
              <a:buFont typeface="Arial" pitchFamily="34" charset="0"/>
              <a:buChar char="•"/>
            </a:pPr>
            <a:r>
              <a:rPr lang="en-US" sz="2400" dirty="0" smtClean="0"/>
              <a:t> CF and ACDD inclusion into the NODC </a:t>
            </a:r>
            <a:r>
              <a:rPr lang="en-US" sz="2400" dirty="0" err="1" smtClean="0"/>
              <a:t>netCDF</a:t>
            </a:r>
            <a:r>
              <a:rPr lang="en-US" sz="2400" dirty="0" smtClean="0"/>
              <a:t> templates </a:t>
            </a:r>
          </a:p>
          <a:p>
            <a:pPr>
              <a:lnSpc>
                <a:spcPct val="150000"/>
              </a:lnSpc>
              <a:buFont typeface="Arial" pitchFamily="34" charset="0"/>
              <a:buChar char="•"/>
            </a:pPr>
            <a:r>
              <a:rPr lang="en-US" sz="2400" dirty="0" smtClean="0"/>
              <a:t> Overview of NODC </a:t>
            </a:r>
            <a:r>
              <a:rPr lang="en-US" sz="2400" dirty="0" err="1" smtClean="0"/>
              <a:t>netCDF</a:t>
            </a:r>
            <a:r>
              <a:rPr lang="en-US" sz="2400" dirty="0" smtClean="0"/>
              <a:t> templates </a:t>
            </a:r>
            <a:endParaRPr lang="en-US" sz="2400" dirty="0" smtClean="0"/>
          </a:p>
          <a:p>
            <a:pPr>
              <a:lnSpc>
                <a:spcPct val="150000"/>
              </a:lnSpc>
              <a:buFont typeface="Arial" pitchFamily="34" charset="0"/>
              <a:buChar char="•"/>
            </a:pPr>
            <a:r>
              <a:rPr lang="en-US" sz="2400" dirty="0" err="1" smtClean="0"/>
              <a:t>Unidata</a:t>
            </a:r>
            <a:r>
              <a:rPr lang="en-US" sz="2400" dirty="0" smtClean="0"/>
              <a:t> </a:t>
            </a:r>
            <a:r>
              <a:rPr lang="en-US" sz="2400" dirty="0" smtClean="0"/>
              <a:t>ACDD Reports </a:t>
            </a:r>
            <a:endParaRPr lang="en-US" sz="2400" dirty="0" smtClean="0"/>
          </a:p>
          <a:p>
            <a:pPr>
              <a:lnSpc>
                <a:spcPct val="150000"/>
              </a:lnSpc>
              <a:buFont typeface="Arial" pitchFamily="34" charset="0"/>
              <a:buChar char="•"/>
            </a:pPr>
            <a:r>
              <a:rPr lang="en-US" sz="2400" dirty="0" smtClean="0"/>
              <a:t>Benefits</a:t>
            </a:r>
            <a:endParaRPr lang="en-US" sz="2400" dirty="0" smtClean="0"/>
          </a:p>
          <a:p>
            <a:pPr>
              <a:lnSpc>
                <a:spcPct val="150000"/>
              </a:lnSpc>
            </a:pPr>
            <a:endParaRPr lang="en-US" sz="2400" dirty="0"/>
          </a:p>
        </p:txBody>
      </p:sp>
      <p:sp>
        <p:nvSpPr>
          <p:cNvPr id="2" name="Slide Number Placeholder 1"/>
          <p:cNvSpPr>
            <a:spLocks noGrp="1"/>
          </p:cNvSpPr>
          <p:nvPr>
            <p:ph type="sldNum" sz="quarter" idx="12"/>
          </p:nvPr>
        </p:nvSpPr>
        <p:spPr/>
        <p:txBody>
          <a:bodyPr/>
          <a:lstStyle/>
          <a:p>
            <a:fld id="{94124CEE-2B21-4D58-86E6-F8D498372447}" type="slidenum">
              <a:rPr lang="en-US" smtClean="0">
                <a:solidFill>
                  <a:schemeClr val="tx1"/>
                </a:solidFill>
              </a:rPr>
              <a:pPr/>
              <a:t>2</a:t>
            </a:fld>
            <a:endParaRPr lang="en-US"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9" name="Picture 15" descr="\\Users\mbiddle\presentations\esip_2013\chris_netcdf_presentation_IOOS\images\navsheet_bkg.png"/>
          <p:cNvPicPr>
            <a:picLocks noChangeAspect="1" noChangeArrowheads="1"/>
          </p:cNvPicPr>
          <p:nvPr/>
        </p:nvPicPr>
        <p:blipFill>
          <a:blip r:embed="rId3" cstate="print"/>
          <a:srcRect/>
          <a:stretch>
            <a:fillRect/>
          </a:stretch>
        </p:blipFill>
        <p:spPr bwMode="auto">
          <a:xfrm>
            <a:off x="152400" y="1219201"/>
            <a:ext cx="8839200" cy="304800"/>
          </a:xfrm>
          <a:prstGeom prst="rect">
            <a:avLst/>
          </a:prstGeom>
          <a:noFill/>
        </p:spPr>
      </p:pic>
      <p:pic>
        <p:nvPicPr>
          <p:cNvPr id="1026"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152400"/>
            <a:ext cx="8839200" cy="304800"/>
          </a:xfrm>
          <a:prstGeom prst="rect">
            <a:avLst/>
          </a:prstGeom>
          <a:noFill/>
        </p:spPr>
      </p:pic>
      <p:pic>
        <p:nvPicPr>
          <p:cNvPr id="5"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6400800"/>
            <a:ext cx="8839200" cy="304800"/>
          </a:xfrm>
          <a:prstGeom prst="rect">
            <a:avLst/>
          </a:prstGeom>
          <a:noFill/>
        </p:spPr>
      </p:pic>
      <p:pic>
        <p:nvPicPr>
          <p:cNvPr id="1028" name="Picture 4" descr="\\Users\mbiddle\presentations\esip_2013\chris_netcdf_presentation_IOOS\images\head_title.png"/>
          <p:cNvPicPr>
            <a:picLocks noChangeAspect="1" noChangeArrowheads="1"/>
          </p:cNvPicPr>
          <p:nvPr/>
        </p:nvPicPr>
        <p:blipFill>
          <a:blip r:embed="rId5" cstate="print"/>
          <a:srcRect/>
          <a:stretch>
            <a:fillRect/>
          </a:stretch>
        </p:blipFill>
        <p:spPr bwMode="auto">
          <a:xfrm>
            <a:off x="152400" y="457200"/>
            <a:ext cx="5867400" cy="762000"/>
          </a:xfrm>
          <a:prstGeom prst="rect">
            <a:avLst/>
          </a:prstGeom>
          <a:noFill/>
        </p:spPr>
      </p:pic>
      <p:sp>
        <p:nvSpPr>
          <p:cNvPr id="11" name="TextBox 10"/>
          <p:cNvSpPr txBox="1"/>
          <p:nvPr/>
        </p:nvSpPr>
        <p:spPr>
          <a:xfrm>
            <a:off x="304800" y="2819400"/>
            <a:ext cx="8839200" cy="1477328"/>
          </a:xfrm>
          <a:prstGeom prst="rect">
            <a:avLst/>
          </a:prstGeom>
          <a:noFill/>
        </p:spPr>
        <p:txBody>
          <a:bodyPr wrap="square" rtlCol="0">
            <a:spAutoFit/>
          </a:bodyPr>
          <a:lstStyle/>
          <a:p>
            <a:r>
              <a:rPr lang="en-US" dirty="0" smtClean="0"/>
              <a:t>Attribute Conventions for Dataset Discovery (ACDD) conventions used in NODC templates:</a:t>
            </a:r>
          </a:p>
          <a:p>
            <a:endParaRPr lang="en-US" dirty="0" smtClean="0"/>
          </a:p>
          <a:p>
            <a:pPr lvl="1">
              <a:buFont typeface="Arial" pitchFamily="34" charset="0"/>
              <a:buChar char="•"/>
            </a:pPr>
            <a:r>
              <a:rPr lang="en-US" dirty="0" smtClean="0"/>
              <a:t> All Highly Recommended, Recommended, and Suggested Global Attributes.</a:t>
            </a:r>
          </a:p>
          <a:p>
            <a:pPr lvl="1">
              <a:buFont typeface="Arial" pitchFamily="34" charset="0"/>
              <a:buChar char="•"/>
            </a:pPr>
            <a:r>
              <a:rPr lang="en-US" dirty="0" smtClean="0"/>
              <a:t> All Highly Recommended Variable Attributes.</a:t>
            </a:r>
          </a:p>
          <a:p>
            <a:pPr lvl="1">
              <a:buFont typeface="Arial" pitchFamily="34" charset="0"/>
              <a:buChar char="•"/>
            </a:pPr>
            <a:endParaRPr lang="en-US" dirty="0"/>
          </a:p>
        </p:txBody>
      </p:sp>
      <p:sp>
        <p:nvSpPr>
          <p:cNvPr id="12" name="TextBox 11"/>
          <p:cNvSpPr txBox="1"/>
          <p:nvPr/>
        </p:nvSpPr>
        <p:spPr>
          <a:xfrm>
            <a:off x="304800" y="4743271"/>
            <a:ext cx="8839200" cy="1200329"/>
          </a:xfrm>
          <a:prstGeom prst="rect">
            <a:avLst/>
          </a:prstGeom>
          <a:noFill/>
        </p:spPr>
        <p:txBody>
          <a:bodyPr wrap="square" rtlCol="0">
            <a:spAutoFit/>
          </a:bodyPr>
          <a:lstStyle/>
          <a:p>
            <a:r>
              <a:rPr lang="en-US" dirty="0" smtClean="0"/>
              <a:t>Climate and Forecast (CF) Standards used in NODC </a:t>
            </a:r>
            <a:r>
              <a:rPr lang="en-US" dirty="0" err="1" smtClean="0"/>
              <a:t>netCDF</a:t>
            </a:r>
            <a:r>
              <a:rPr lang="en-US" dirty="0" smtClean="0"/>
              <a:t> templates:</a:t>
            </a:r>
          </a:p>
          <a:p>
            <a:endParaRPr lang="en-US" dirty="0" smtClean="0"/>
          </a:p>
          <a:p>
            <a:pPr lvl="1">
              <a:buFont typeface="Arial" pitchFamily="34" charset="0"/>
              <a:buChar char="•"/>
            </a:pPr>
            <a:r>
              <a:rPr lang="en-US" dirty="0" smtClean="0"/>
              <a:t> All CF Attributes</a:t>
            </a:r>
          </a:p>
          <a:p>
            <a:pPr lvl="1">
              <a:buFont typeface="Arial" pitchFamily="34" charset="0"/>
              <a:buChar char="•"/>
            </a:pPr>
            <a:r>
              <a:rPr lang="en-US" dirty="0" smtClean="0"/>
              <a:t> Follows CF Feature Types</a:t>
            </a:r>
            <a:endParaRPr lang="en-US" dirty="0"/>
          </a:p>
        </p:txBody>
      </p:sp>
      <p:sp>
        <p:nvSpPr>
          <p:cNvPr id="2" name="Slide Number Placeholder 1"/>
          <p:cNvSpPr>
            <a:spLocks noGrp="1"/>
          </p:cNvSpPr>
          <p:nvPr>
            <p:ph type="sldNum" sz="quarter" idx="12"/>
          </p:nvPr>
        </p:nvSpPr>
        <p:spPr/>
        <p:txBody>
          <a:bodyPr/>
          <a:lstStyle/>
          <a:p>
            <a:fld id="{94124CEE-2B21-4D58-86E6-F8D498372447}" type="slidenum">
              <a:rPr lang="en-US" smtClean="0">
                <a:solidFill>
                  <a:schemeClr val="tx1"/>
                </a:solidFill>
              </a:rPr>
              <a:pPr/>
              <a:t>3</a:t>
            </a:fld>
            <a:endParaRPr lang="en-US" dirty="0">
              <a:solidFill>
                <a:schemeClr val="tx1"/>
              </a:solidFill>
            </a:endParaRPr>
          </a:p>
        </p:txBody>
      </p:sp>
      <p:sp>
        <p:nvSpPr>
          <p:cNvPr id="9" name="TextBox 8"/>
          <p:cNvSpPr txBox="1"/>
          <p:nvPr/>
        </p:nvSpPr>
        <p:spPr>
          <a:xfrm>
            <a:off x="-152400" y="1600200"/>
            <a:ext cx="4800600" cy="646331"/>
          </a:xfrm>
          <a:prstGeom prst="rect">
            <a:avLst/>
          </a:prstGeom>
          <a:noFill/>
        </p:spPr>
        <p:txBody>
          <a:bodyPr wrap="square" rtlCol="0">
            <a:spAutoFit/>
          </a:bodyPr>
          <a:lstStyle/>
          <a:p>
            <a:pPr lvl="1"/>
            <a:r>
              <a:rPr lang="en-US" sz="3600" dirty="0" smtClean="0"/>
              <a:t>Conventions</a:t>
            </a: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xEl>
                                              <p:pRg st="2" end="2"/>
                                            </p:txEl>
                                          </p:spTgt>
                                        </p:tgtEl>
                                        <p:attrNameLst>
                                          <p:attrName>style.visibility</p:attrName>
                                        </p:attrNameLst>
                                      </p:cBhvr>
                                      <p:to>
                                        <p:strVal val="visible"/>
                                      </p:to>
                                    </p:set>
                                    <p:animEffect transition="in" filter="fade">
                                      <p:cBhvr>
                                        <p:cTn id="10" dur="500"/>
                                        <p:tgtEl>
                                          <p:spTgt spid="11">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animEffect transition="in" filter="fade">
                                      <p:cBhvr>
                                        <p:cTn id="13" dur="500"/>
                                        <p:tgtEl>
                                          <p:spTgt spid="11">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2">
                                            <p:txEl>
                                              <p:pRg st="0" end="0"/>
                                            </p:txEl>
                                          </p:spTgt>
                                        </p:tgtEl>
                                        <p:attrNameLst>
                                          <p:attrName>style.visibility</p:attrName>
                                        </p:attrNameLst>
                                      </p:cBhvr>
                                      <p:to>
                                        <p:strVal val="visible"/>
                                      </p:to>
                                    </p:set>
                                    <p:animEffect transition="in" filter="fade">
                                      <p:cBhvr>
                                        <p:cTn id="18" dur="500"/>
                                        <p:tgtEl>
                                          <p:spTgt spid="12">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500"/>
                                        <p:tgtEl>
                                          <p:spTgt spid="12">
                                            <p:txEl>
                                              <p:pRg st="2" end="2"/>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xEl>
                                              <p:pRg st="3" end="3"/>
                                            </p:txEl>
                                          </p:spTgt>
                                        </p:tgtEl>
                                        <p:attrNameLst>
                                          <p:attrName>style.visibility</p:attrName>
                                        </p:attrNameLst>
                                      </p:cBhvr>
                                      <p:to>
                                        <p:strVal val="visible"/>
                                      </p:to>
                                    </p:set>
                                    <p:animEffect transition="in" filter="fade">
                                      <p:cBhvr>
                                        <p:cTn id="24"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9" name="Picture 15" descr="\\Users\mbiddle\presentations\esip_2013\chris_netcdf_presentation_IOOS\images\navsheet_bkg.png"/>
          <p:cNvPicPr>
            <a:picLocks noChangeAspect="1" noChangeArrowheads="1"/>
          </p:cNvPicPr>
          <p:nvPr/>
        </p:nvPicPr>
        <p:blipFill>
          <a:blip r:embed="rId3" cstate="print"/>
          <a:srcRect/>
          <a:stretch>
            <a:fillRect/>
          </a:stretch>
        </p:blipFill>
        <p:spPr bwMode="auto">
          <a:xfrm>
            <a:off x="152400" y="1219201"/>
            <a:ext cx="8839200" cy="304800"/>
          </a:xfrm>
          <a:prstGeom prst="rect">
            <a:avLst/>
          </a:prstGeom>
          <a:noFill/>
        </p:spPr>
      </p:pic>
      <p:pic>
        <p:nvPicPr>
          <p:cNvPr id="1026"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152400"/>
            <a:ext cx="8839200" cy="304800"/>
          </a:xfrm>
          <a:prstGeom prst="rect">
            <a:avLst/>
          </a:prstGeom>
          <a:noFill/>
        </p:spPr>
      </p:pic>
      <p:pic>
        <p:nvPicPr>
          <p:cNvPr id="5"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6400800"/>
            <a:ext cx="8839200" cy="304800"/>
          </a:xfrm>
          <a:prstGeom prst="rect">
            <a:avLst/>
          </a:prstGeom>
          <a:noFill/>
        </p:spPr>
      </p:pic>
      <p:pic>
        <p:nvPicPr>
          <p:cNvPr id="1028" name="Picture 4" descr="\\Users\mbiddle\presentations\esip_2013\chris_netcdf_presentation_IOOS\images\head_title.png"/>
          <p:cNvPicPr>
            <a:picLocks noChangeAspect="1" noChangeArrowheads="1"/>
          </p:cNvPicPr>
          <p:nvPr/>
        </p:nvPicPr>
        <p:blipFill>
          <a:blip r:embed="rId5" cstate="print"/>
          <a:srcRect/>
          <a:stretch>
            <a:fillRect/>
          </a:stretch>
        </p:blipFill>
        <p:spPr bwMode="auto">
          <a:xfrm>
            <a:off x="152400" y="457200"/>
            <a:ext cx="5867400" cy="762000"/>
          </a:xfrm>
          <a:prstGeom prst="rect">
            <a:avLst/>
          </a:prstGeom>
          <a:noFill/>
        </p:spPr>
      </p:pic>
      <p:sp>
        <p:nvSpPr>
          <p:cNvPr id="11" name="TextBox 10"/>
          <p:cNvSpPr txBox="1"/>
          <p:nvPr/>
        </p:nvSpPr>
        <p:spPr>
          <a:xfrm>
            <a:off x="457200" y="2057400"/>
            <a:ext cx="7467600" cy="4314001"/>
          </a:xfrm>
          <a:prstGeom prst="rect">
            <a:avLst/>
          </a:prstGeom>
          <a:noFill/>
        </p:spPr>
        <p:txBody>
          <a:bodyPr wrap="square" rtlCol="0">
            <a:spAutoFit/>
          </a:bodyPr>
          <a:lstStyle/>
          <a:p>
            <a:pPr marL="342900" indent="-342900">
              <a:lnSpc>
                <a:spcPct val="130000"/>
              </a:lnSpc>
              <a:spcBef>
                <a:spcPts val="200"/>
              </a:spcBef>
              <a:spcAft>
                <a:spcPts val="200"/>
              </a:spcAft>
              <a:buSzPct val="100000"/>
              <a:buFont typeface="Wingdings" panose="05000000000000000000" pitchFamily="2" charset="2"/>
              <a:buChar char="§"/>
            </a:pPr>
            <a:endParaRPr lang="en-US" sz="1000" b="1" dirty="0" smtClean="0">
              <a:solidFill>
                <a:schemeClr val="tx2">
                  <a:lumMod val="75000"/>
                </a:schemeClr>
              </a:solidFill>
            </a:endParaRPr>
          </a:p>
          <a:p>
            <a:pPr marL="342900" indent="-342900">
              <a:lnSpc>
                <a:spcPct val="130000"/>
              </a:lnSpc>
              <a:spcBef>
                <a:spcPts val="200"/>
              </a:spcBef>
              <a:spcAft>
                <a:spcPts val="200"/>
              </a:spcAft>
              <a:buSzPct val="100000"/>
              <a:buFont typeface="Wingdings" panose="05000000000000000000" pitchFamily="2" charset="2"/>
              <a:buChar char="§"/>
            </a:pPr>
            <a:r>
              <a:rPr lang="en-US" sz="1000" b="1" dirty="0" smtClean="0">
                <a:solidFill>
                  <a:schemeClr val="tx2">
                    <a:lumMod val="75000"/>
                  </a:schemeClr>
                </a:solidFill>
              </a:rPr>
              <a:t>point</a:t>
            </a:r>
            <a:r>
              <a:rPr lang="en-US" sz="1000" dirty="0" smtClean="0"/>
              <a:t> - single data point (having no implied coordinate relationship to other points).</a:t>
            </a:r>
            <a:endParaRPr lang="en-US" sz="1000" dirty="0"/>
          </a:p>
          <a:p>
            <a:pPr marL="800100" lvl="1" indent="-342900">
              <a:lnSpc>
                <a:spcPct val="130000"/>
              </a:lnSpc>
              <a:spcBef>
                <a:spcPts val="200"/>
              </a:spcBef>
              <a:spcAft>
                <a:spcPts val="200"/>
              </a:spcAft>
              <a:buSzPct val="100000"/>
            </a:pPr>
            <a:r>
              <a:rPr lang="en-US" sz="1000" dirty="0" smtClean="0"/>
              <a:t>e.g., Single observation of a whale’s location.</a:t>
            </a:r>
          </a:p>
          <a:p>
            <a:pPr marL="342900" indent="-342900">
              <a:lnSpc>
                <a:spcPct val="130000"/>
              </a:lnSpc>
              <a:spcBef>
                <a:spcPts val="200"/>
              </a:spcBef>
              <a:spcAft>
                <a:spcPts val="200"/>
              </a:spcAft>
              <a:buFont typeface="Wingdings" panose="05000000000000000000" pitchFamily="2" charset="2"/>
              <a:buChar char="§"/>
            </a:pPr>
            <a:r>
              <a:rPr lang="en-US" sz="1000" b="1" dirty="0" err="1" smtClean="0">
                <a:solidFill>
                  <a:schemeClr val="tx2">
                    <a:lumMod val="75000"/>
                  </a:schemeClr>
                </a:solidFill>
              </a:rPr>
              <a:t>timeSeries</a:t>
            </a:r>
            <a:r>
              <a:rPr lang="en-US" sz="1000" b="1" dirty="0" smtClean="0"/>
              <a:t> </a:t>
            </a:r>
            <a:r>
              <a:rPr lang="en-US" sz="1000" dirty="0" smtClean="0"/>
              <a:t>- series of data points at the same spatial location with monotonically increasing  times.  </a:t>
            </a:r>
          </a:p>
          <a:p>
            <a:pPr marL="800100" lvl="1" indent="-342900">
              <a:lnSpc>
                <a:spcPct val="130000"/>
              </a:lnSpc>
              <a:spcBef>
                <a:spcPts val="200"/>
              </a:spcBef>
              <a:spcAft>
                <a:spcPts val="200"/>
              </a:spcAft>
            </a:pPr>
            <a:r>
              <a:rPr lang="en-US" sz="1000" dirty="0" smtClean="0"/>
              <a:t>e.g., Single buoy.</a:t>
            </a:r>
          </a:p>
          <a:p>
            <a:pPr marL="342900" indent="-342900">
              <a:lnSpc>
                <a:spcPct val="130000"/>
              </a:lnSpc>
              <a:spcBef>
                <a:spcPts val="200"/>
              </a:spcBef>
              <a:spcAft>
                <a:spcPts val="200"/>
              </a:spcAft>
              <a:buFont typeface="Wingdings" panose="05000000000000000000" pitchFamily="2" charset="2"/>
              <a:buChar char="§"/>
            </a:pPr>
            <a:r>
              <a:rPr lang="en-US" sz="1000" b="1" dirty="0" smtClean="0">
                <a:solidFill>
                  <a:schemeClr val="tx2">
                    <a:lumMod val="75000"/>
                  </a:schemeClr>
                </a:solidFill>
              </a:rPr>
              <a:t>trajectory</a:t>
            </a:r>
            <a:r>
              <a:rPr lang="en-US" sz="1000" dirty="0" smtClean="0"/>
              <a:t> - series of data points along a path through space with monotonically increasing times. </a:t>
            </a:r>
          </a:p>
          <a:p>
            <a:pPr marL="800100" lvl="1" indent="-342900">
              <a:lnSpc>
                <a:spcPct val="130000"/>
              </a:lnSpc>
              <a:spcBef>
                <a:spcPts val="200"/>
              </a:spcBef>
              <a:spcAft>
                <a:spcPts val="200"/>
              </a:spcAft>
            </a:pPr>
            <a:r>
              <a:rPr lang="en-US" sz="1000" dirty="0" smtClean="0"/>
              <a:t>e.g., Underway </a:t>
            </a:r>
            <a:r>
              <a:rPr lang="en-US" sz="1000" dirty="0"/>
              <a:t>platform </a:t>
            </a:r>
            <a:r>
              <a:rPr lang="en-US" sz="1000" dirty="0" smtClean="0"/>
              <a:t>thermosalinograph data.</a:t>
            </a:r>
          </a:p>
          <a:p>
            <a:pPr marL="342900" indent="-342900">
              <a:lnSpc>
                <a:spcPct val="130000"/>
              </a:lnSpc>
              <a:spcBef>
                <a:spcPts val="200"/>
              </a:spcBef>
              <a:spcAft>
                <a:spcPts val="200"/>
              </a:spcAft>
              <a:buFont typeface="Wingdings" panose="05000000000000000000" pitchFamily="2" charset="2"/>
              <a:buChar char="§"/>
            </a:pPr>
            <a:r>
              <a:rPr lang="en-US" sz="1000" b="1" dirty="0" smtClean="0">
                <a:solidFill>
                  <a:schemeClr val="tx2">
                    <a:lumMod val="75000"/>
                  </a:schemeClr>
                </a:solidFill>
              </a:rPr>
              <a:t>profile</a:t>
            </a:r>
            <a:r>
              <a:rPr lang="en-US" sz="1000" dirty="0" smtClean="0"/>
              <a:t> - ordered set of data points along a vertical line at a fixed horizontal position and fixed time.</a:t>
            </a:r>
          </a:p>
          <a:p>
            <a:pPr marL="800100" lvl="1" indent="-342900">
              <a:lnSpc>
                <a:spcPct val="130000"/>
              </a:lnSpc>
              <a:spcBef>
                <a:spcPts val="200"/>
              </a:spcBef>
              <a:spcAft>
                <a:spcPts val="200"/>
              </a:spcAft>
            </a:pPr>
            <a:r>
              <a:rPr lang="en-US" sz="1000" dirty="0" smtClean="0"/>
              <a:t>e.g., Conductivity Temperature Depth (CTD) or Expendable Bathythermograph (XBT) casts </a:t>
            </a:r>
          </a:p>
          <a:p>
            <a:pPr marL="342900" indent="-342900">
              <a:lnSpc>
                <a:spcPct val="130000"/>
              </a:lnSpc>
              <a:spcBef>
                <a:spcPts val="200"/>
              </a:spcBef>
              <a:spcAft>
                <a:spcPts val="200"/>
              </a:spcAft>
              <a:buFont typeface="Wingdings" panose="05000000000000000000" pitchFamily="2" charset="2"/>
              <a:buChar char="§"/>
            </a:pPr>
            <a:r>
              <a:rPr lang="en-US" sz="1000" b="1" dirty="0" err="1" smtClean="0">
                <a:solidFill>
                  <a:schemeClr val="tx2">
                    <a:lumMod val="75000"/>
                  </a:schemeClr>
                </a:solidFill>
              </a:rPr>
              <a:t>timeSeriesProfile</a:t>
            </a:r>
            <a:r>
              <a:rPr lang="en-US" sz="1000" dirty="0" smtClean="0"/>
              <a:t> - series of profile features at the same horizontal position with monotonically increasing times.</a:t>
            </a:r>
          </a:p>
          <a:p>
            <a:pPr marL="800100" lvl="1" indent="-342900">
              <a:lnSpc>
                <a:spcPct val="130000"/>
              </a:lnSpc>
              <a:spcBef>
                <a:spcPts val="200"/>
              </a:spcBef>
              <a:spcAft>
                <a:spcPts val="200"/>
              </a:spcAft>
            </a:pPr>
            <a:r>
              <a:rPr lang="en-US" sz="1000" dirty="0" smtClean="0"/>
              <a:t>e.g., Mooring line with stationary instruments at the same or various depths.</a:t>
            </a:r>
          </a:p>
          <a:p>
            <a:pPr marL="342900" indent="-342900">
              <a:lnSpc>
                <a:spcPct val="130000"/>
              </a:lnSpc>
              <a:spcBef>
                <a:spcPts val="200"/>
              </a:spcBef>
              <a:spcAft>
                <a:spcPts val="200"/>
              </a:spcAft>
              <a:buFont typeface="Wingdings" panose="05000000000000000000" pitchFamily="2" charset="2"/>
              <a:buChar char="§"/>
            </a:pPr>
            <a:r>
              <a:rPr lang="en-US" sz="1000" b="1" dirty="0" err="1" smtClean="0">
                <a:solidFill>
                  <a:schemeClr val="tx2">
                    <a:lumMod val="75000"/>
                  </a:schemeClr>
                </a:solidFill>
              </a:rPr>
              <a:t>trajectoryProfile</a:t>
            </a:r>
            <a:r>
              <a:rPr lang="en-US" sz="1000" dirty="0" smtClean="0"/>
              <a:t> - series of profile features located at points ordered along a trajectory. </a:t>
            </a:r>
          </a:p>
          <a:p>
            <a:pPr marL="800100" lvl="1" indent="-342900">
              <a:lnSpc>
                <a:spcPct val="130000"/>
              </a:lnSpc>
              <a:spcBef>
                <a:spcPts val="200"/>
              </a:spcBef>
              <a:spcAft>
                <a:spcPts val="200"/>
              </a:spcAft>
            </a:pPr>
            <a:r>
              <a:rPr lang="en-US" sz="1000" dirty="0" smtClean="0"/>
              <a:t>e.g., Undulating gliders, Argo floats</a:t>
            </a:r>
          </a:p>
          <a:p>
            <a:pPr marL="342900" indent="-342900">
              <a:lnSpc>
                <a:spcPct val="130000"/>
              </a:lnSpc>
              <a:spcBef>
                <a:spcPts val="200"/>
              </a:spcBef>
              <a:spcAft>
                <a:spcPts val="200"/>
              </a:spcAft>
              <a:buFont typeface="Wingdings" panose="05000000000000000000" pitchFamily="2" charset="2"/>
              <a:buChar char="§"/>
            </a:pPr>
            <a:r>
              <a:rPr lang="en-US" sz="1000" b="1" dirty="0" smtClean="0">
                <a:solidFill>
                  <a:schemeClr val="tx2">
                    <a:lumMod val="75000"/>
                  </a:schemeClr>
                </a:solidFill>
              </a:rPr>
              <a:t>swath</a:t>
            </a:r>
            <a:r>
              <a:rPr lang="en-US" sz="1000" dirty="0" smtClean="0"/>
              <a:t> - array of data in "sensor coordinates“.</a:t>
            </a:r>
          </a:p>
          <a:p>
            <a:pPr marL="342900" indent="-342900">
              <a:lnSpc>
                <a:spcPct val="130000"/>
              </a:lnSpc>
              <a:spcBef>
                <a:spcPts val="200"/>
              </a:spcBef>
              <a:spcAft>
                <a:spcPts val="200"/>
              </a:spcAft>
            </a:pPr>
            <a:r>
              <a:rPr lang="en-US" sz="1000" dirty="0"/>
              <a:t>	</a:t>
            </a:r>
            <a:r>
              <a:rPr lang="en-US" sz="1000" dirty="0" smtClean="0"/>
              <a:t>   e.g., </a:t>
            </a:r>
            <a:r>
              <a:rPr lang="en-US" sz="1000" dirty="0"/>
              <a:t>Level 2 polar-orbiting satellite data</a:t>
            </a:r>
          </a:p>
          <a:p>
            <a:pPr marL="342900" indent="-342900">
              <a:lnSpc>
                <a:spcPct val="130000"/>
              </a:lnSpc>
              <a:spcBef>
                <a:spcPts val="200"/>
              </a:spcBef>
              <a:spcAft>
                <a:spcPts val="200"/>
              </a:spcAft>
              <a:buFont typeface="Wingdings" panose="05000000000000000000" pitchFamily="2" charset="2"/>
              <a:buChar char="§"/>
            </a:pPr>
            <a:r>
              <a:rPr lang="en-US" sz="1000" b="1" dirty="0" smtClean="0">
                <a:solidFill>
                  <a:schemeClr val="tx2">
                    <a:lumMod val="75000"/>
                  </a:schemeClr>
                </a:solidFill>
              </a:rPr>
              <a:t>grid</a:t>
            </a:r>
            <a:r>
              <a:rPr lang="en-US" sz="1000" dirty="0" smtClean="0"/>
              <a:t> - </a:t>
            </a:r>
            <a:r>
              <a:rPr lang="en-US" sz="1000" dirty="0"/>
              <a:t>Data represented or projected on a regular or irregular grid</a:t>
            </a:r>
            <a:r>
              <a:rPr lang="en-US" sz="1000" dirty="0" smtClean="0"/>
              <a:t>.</a:t>
            </a:r>
          </a:p>
          <a:p>
            <a:pPr marL="342900" indent="-342900">
              <a:lnSpc>
                <a:spcPct val="130000"/>
              </a:lnSpc>
              <a:spcBef>
                <a:spcPts val="200"/>
              </a:spcBef>
              <a:spcAft>
                <a:spcPts val="200"/>
              </a:spcAft>
            </a:pPr>
            <a:r>
              <a:rPr lang="en-US" sz="1000" dirty="0" smtClean="0"/>
              <a:t>	   e.g., </a:t>
            </a:r>
            <a:r>
              <a:rPr lang="en-US" sz="1000" dirty="0"/>
              <a:t>1-degree resolution salinity analysis </a:t>
            </a:r>
            <a:r>
              <a:rPr lang="en-US" sz="1000" dirty="0" smtClean="0"/>
              <a:t>product</a:t>
            </a:r>
            <a:endParaRPr lang="en-US" sz="1500" dirty="0"/>
          </a:p>
        </p:txBody>
      </p:sp>
      <p:sp>
        <p:nvSpPr>
          <p:cNvPr id="2" name="Slide Number Placeholder 1"/>
          <p:cNvSpPr>
            <a:spLocks noGrp="1"/>
          </p:cNvSpPr>
          <p:nvPr>
            <p:ph type="sldNum" sz="quarter" idx="12"/>
          </p:nvPr>
        </p:nvSpPr>
        <p:spPr/>
        <p:txBody>
          <a:bodyPr/>
          <a:lstStyle/>
          <a:p>
            <a:fld id="{94124CEE-2B21-4D58-86E6-F8D498372447}" type="slidenum">
              <a:rPr lang="en-US" smtClean="0">
                <a:solidFill>
                  <a:schemeClr val="tx1"/>
                </a:solidFill>
              </a:rPr>
              <a:pPr/>
              <a:t>4</a:t>
            </a:fld>
            <a:endParaRPr lang="en-US" dirty="0">
              <a:solidFill>
                <a:schemeClr val="tx1"/>
              </a:solidFill>
            </a:endParaRPr>
          </a:p>
        </p:txBody>
      </p:sp>
      <p:sp>
        <p:nvSpPr>
          <p:cNvPr id="12" name="TextBox 11"/>
          <p:cNvSpPr txBox="1"/>
          <p:nvPr/>
        </p:nvSpPr>
        <p:spPr>
          <a:xfrm>
            <a:off x="365760" y="1600200"/>
            <a:ext cx="4739640" cy="646331"/>
          </a:xfrm>
          <a:prstGeom prst="rect">
            <a:avLst/>
          </a:prstGeom>
          <a:noFill/>
        </p:spPr>
        <p:txBody>
          <a:bodyPr wrap="square" rtlCol="0">
            <a:spAutoFit/>
          </a:bodyPr>
          <a:lstStyle/>
          <a:p>
            <a:r>
              <a:rPr lang="en-US" sz="3600" dirty="0" smtClean="0"/>
              <a:t>CF Feature Types</a:t>
            </a: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wipe(down)">
                                      <p:cBhvr>
                                        <p:cTn id="7" dur="500"/>
                                        <p:tgtEl>
                                          <p:spTgt spid="11">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1">
                                            <p:txEl>
                                              <p:pRg st="2" end="2"/>
                                            </p:txEl>
                                          </p:spTgt>
                                        </p:tgtEl>
                                        <p:attrNameLst>
                                          <p:attrName>style.visibility</p:attrName>
                                        </p:attrNameLst>
                                      </p:cBhvr>
                                      <p:to>
                                        <p:strVal val="visible"/>
                                      </p:to>
                                    </p:set>
                                    <p:animEffect transition="in" filter="wipe(down)">
                                      <p:cBhvr>
                                        <p:cTn id="10" dur="500"/>
                                        <p:tgtEl>
                                          <p:spTgt spid="11">
                                            <p:txEl>
                                              <p:pRg st="2" end="2"/>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animEffect transition="in" filter="wipe(down)">
                                      <p:cBhvr>
                                        <p:cTn id="13" dur="500"/>
                                        <p:tgtEl>
                                          <p:spTgt spid="11">
                                            <p:txEl>
                                              <p:pRg st="3" end="3"/>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11">
                                            <p:txEl>
                                              <p:pRg st="4" end="4"/>
                                            </p:txEl>
                                          </p:spTgt>
                                        </p:tgtEl>
                                        <p:attrNameLst>
                                          <p:attrName>style.visibility</p:attrName>
                                        </p:attrNameLst>
                                      </p:cBhvr>
                                      <p:to>
                                        <p:strVal val="visible"/>
                                      </p:to>
                                    </p:set>
                                    <p:animEffect transition="in" filter="wipe(down)">
                                      <p:cBhvr>
                                        <p:cTn id="16" dur="500"/>
                                        <p:tgtEl>
                                          <p:spTgt spid="11">
                                            <p:txEl>
                                              <p:pRg st="4" end="4"/>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animEffect transition="in" filter="wipe(down)">
                                      <p:cBhvr>
                                        <p:cTn id="19" dur="500"/>
                                        <p:tgtEl>
                                          <p:spTgt spid="11">
                                            <p:txEl>
                                              <p:pRg st="5" end="5"/>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11">
                                            <p:txEl>
                                              <p:pRg st="6" end="6"/>
                                            </p:txEl>
                                          </p:spTgt>
                                        </p:tgtEl>
                                        <p:attrNameLst>
                                          <p:attrName>style.visibility</p:attrName>
                                        </p:attrNameLst>
                                      </p:cBhvr>
                                      <p:to>
                                        <p:strVal val="visible"/>
                                      </p:to>
                                    </p:set>
                                    <p:animEffect transition="in" filter="wipe(down)">
                                      <p:cBhvr>
                                        <p:cTn id="22" dur="500"/>
                                        <p:tgtEl>
                                          <p:spTgt spid="11">
                                            <p:txEl>
                                              <p:pRg st="6" end="6"/>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11">
                                            <p:txEl>
                                              <p:pRg st="7" end="7"/>
                                            </p:txEl>
                                          </p:spTgt>
                                        </p:tgtEl>
                                        <p:attrNameLst>
                                          <p:attrName>style.visibility</p:attrName>
                                        </p:attrNameLst>
                                      </p:cBhvr>
                                      <p:to>
                                        <p:strVal val="visible"/>
                                      </p:to>
                                    </p:set>
                                    <p:animEffect transition="in" filter="wipe(down)">
                                      <p:cBhvr>
                                        <p:cTn id="25" dur="500"/>
                                        <p:tgtEl>
                                          <p:spTgt spid="11">
                                            <p:txEl>
                                              <p:pRg st="7" end="7"/>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11">
                                            <p:txEl>
                                              <p:pRg st="8" end="8"/>
                                            </p:txEl>
                                          </p:spTgt>
                                        </p:tgtEl>
                                        <p:attrNameLst>
                                          <p:attrName>style.visibility</p:attrName>
                                        </p:attrNameLst>
                                      </p:cBhvr>
                                      <p:to>
                                        <p:strVal val="visible"/>
                                      </p:to>
                                    </p:set>
                                    <p:animEffect transition="in" filter="wipe(down)">
                                      <p:cBhvr>
                                        <p:cTn id="28" dur="500"/>
                                        <p:tgtEl>
                                          <p:spTgt spid="11">
                                            <p:txEl>
                                              <p:pRg st="8" end="8"/>
                                            </p:txEl>
                                          </p:spTgt>
                                        </p:tgtEl>
                                      </p:cBhvr>
                                    </p:animEffect>
                                  </p:childTnLst>
                                </p:cTn>
                              </p:par>
                              <p:par>
                                <p:cTn id="29" presetID="22" presetClass="entr" presetSubtype="4" fill="hold" nodeType="withEffect">
                                  <p:stCondLst>
                                    <p:cond delay="0"/>
                                  </p:stCondLst>
                                  <p:childTnLst>
                                    <p:set>
                                      <p:cBhvr>
                                        <p:cTn id="30" dur="1" fill="hold">
                                          <p:stCondLst>
                                            <p:cond delay="0"/>
                                          </p:stCondLst>
                                        </p:cTn>
                                        <p:tgtEl>
                                          <p:spTgt spid="11">
                                            <p:txEl>
                                              <p:pRg st="9" end="9"/>
                                            </p:txEl>
                                          </p:spTgt>
                                        </p:tgtEl>
                                        <p:attrNameLst>
                                          <p:attrName>style.visibility</p:attrName>
                                        </p:attrNameLst>
                                      </p:cBhvr>
                                      <p:to>
                                        <p:strVal val="visible"/>
                                      </p:to>
                                    </p:set>
                                    <p:animEffect transition="in" filter="wipe(down)">
                                      <p:cBhvr>
                                        <p:cTn id="31" dur="500"/>
                                        <p:tgtEl>
                                          <p:spTgt spid="11">
                                            <p:txEl>
                                              <p:pRg st="9" end="9"/>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11">
                                            <p:txEl>
                                              <p:pRg st="10" end="10"/>
                                            </p:txEl>
                                          </p:spTgt>
                                        </p:tgtEl>
                                        <p:attrNameLst>
                                          <p:attrName>style.visibility</p:attrName>
                                        </p:attrNameLst>
                                      </p:cBhvr>
                                      <p:to>
                                        <p:strVal val="visible"/>
                                      </p:to>
                                    </p:set>
                                    <p:animEffect transition="in" filter="wipe(down)">
                                      <p:cBhvr>
                                        <p:cTn id="34" dur="500"/>
                                        <p:tgtEl>
                                          <p:spTgt spid="11">
                                            <p:txEl>
                                              <p:pRg st="10" end="10"/>
                                            </p:txEl>
                                          </p:spTgt>
                                        </p:tgtEl>
                                      </p:cBhvr>
                                    </p:animEffect>
                                  </p:childTnLst>
                                </p:cTn>
                              </p:par>
                              <p:par>
                                <p:cTn id="35" presetID="22" presetClass="entr" presetSubtype="4" fill="hold" nodeType="withEffect">
                                  <p:stCondLst>
                                    <p:cond delay="0"/>
                                  </p:stCondLst>
                                  <p:childTnLst>
                                    <p:set>
                                      <p:cBhvr>
                                        <p:cTn id="36" dur="1" fill="hold">
                                          <p:stCondLst>
                                            <p:cond delay="0"/>
                                          </p:stCondLst>
                                        </p:cTn>
                                        <p:tgtEl>
                                          <p:spTgt spid="11">
                                            <p:txEl>
                                              <p:pRg st="11" end="11"/>
                                            </p:txEl>
                                          </p:spTgt>
                                        </p:tgtEl>
                                        <p:attrNameLst>
                                          <p:attrName>style.visibility</p:attrName>
                                        </p:attrNameLst>
                                      </p:cBhvr>
                                      <p:to>
                                        <p:strVal val="visible"/>
                                      </p:to>
                                    </p:set>
                                    <p:animEffect transition="in" filter="wipe(down)">
                                      <p:cBhvr>
                                        <p:cTn id="37" dur="500"/>
                                        <p:tgtEl>
                                          <p:spTgt spid="11">
                                            <p:txEl>
                                              <p:pRg st="11" end="11"/>
                                            </p:txEl>
                                          </p:spTgt>
                                        </p:tgtEl>
                                      </p:cBhvr>
                                    </p:animEffect>
                                  </p:childTnLst>
                                </p:cTn>
                              </p:par>
                              <p:par>
                                <p:cTn id="38" presetID="22" presetClass="entr" presetSubtype="4" fill="hold" nodeType="withEffect">
                                  <p:stCondLst>
                                    <p:cond delay="0"/>
                                  </p:stCondLst>
                                  <p:childTnLst>
                                    <p:set>
                                      <p:cBhvr>
                                        <p:cTn id="39" dur="1" fill="hold">
                                          <p:stCondLst>
                                            <p:cond delay="0"/>
                                          </p:stCondLst>
                                        </p:cTn>
                                        <p:tgtEl>
                                          <p:spTgt spid="11">
                                            <p:txEl>
                                              <p:pRg st="12" end="12"/>
                                            </p:txEl>
                                          </p:spTgt>
                                        </p:tgtEl>
                                        <p:attrNameLst>
                                          <p:attrName>style.visibility</p:attrName>
                                        </p:attrNameLst>
                                      </p:cBhvr>
                                      <p:to>
                                        <p:strVal val="visible"/>
                                      </p:to>
                                    </p:set>
                                    <p:animEffect transition="in" filter="wipe(down)">
                                      <p:cBhvr>
                                        <p:cTn id="40" dur="500"/>
                                        <p:tgtEl>
                                          <p:spTgt spid="11">
                                            <p:txEl>
                                              <p:pRg st="12" end="12"/>
                                            </p:txEl>
                                          </p:spTgt>
                                        </p:tgtEl>
                                      </p:cBhvr>
                                    </p:animEffect>
                                  </p:childTnLst>
                                </p:cTn>
                              </p:par>
                              <p:par>
                                <p:cTn id="41" presetID="22" presetClass="entr" presetSubtype="4" fill="hold" nodeType="withEffect">
                                  <p:stCondLst>
                                    <p:cond delay="0"/>
                                  </p:stCondLst>
                                  <p:childTnLst>
                                    <p:set>
                                      <p:cBhvr>
                                        <p:cTn id="42" dur="1" fill="hold">
                                          <p:stCondLst>
                                            <p:cond delay="0"/>
                                          </p:stCondLst>
                                        </p:cTn>
                                        <p:tgtEl>
                                          <p:spTgt spid="11">
                                            <p:txEl>
                                              <p:pRg st="13" end="13"/>
                                            </p:txEl>
                                          </p:spTgt>
                                        </p:tgtEl>
                                        <p:attrNameLst>
                                          <p:attrName>style.visibility</p:attrName>
                                        </p:attrNameLst>
                                      </p:cBhvr>
                                      <p:to>
                                        <p:strVal val="visible"/>
                                      </p:to>
                                    </p:set>
                                    <p:animEffect transition="in" filter="wipe(down)">
                                      <p:cBhvr>
                                        <p:cTn id="43" dur="500"/>
                                        <p:tgtEl>
                                          <p:spTgt spid="11">
                                            <p:txEl>
                                              <p:pRg st="13" end="13"/>
                                            </p:txEl>
                                          </p:spTgt>
                                        </p:tgtEl>
                                      </p:cBhvr>
                                    </p:animEffect>
                                  </p:childTnLst>
                                </p:cTn>
                              </p:par>
                              <p:par>
                                <p:cTn id="44" presetID="22" presetClass="entr" presetSubtype="4" fill="hold" nodeType="withEffect">
                                  <p:stCondLst>
                                    <p:cond delay="0"/>
                                  </p:stCondLst>
                                  <p:childTnLst>
                                    <p:set>
                                      <p:cBhvr>
                                        <p:cTn id="45" dur="1" fill="hold">
                                          <p:stCondLst>
                                            <p:cond delay="0"/>
                                          </p:stCondLst>
                                        </p:cTn>
                                        <p:tgtEl>
                                          <p:spTgt spid="11">
                                            <p:txEl>
                                              <p:pRg st="14" end="14"/>
                                            </p:txEl>
                                          </p:spTgt>
                                        </p:tgtEl>
                                        <p:attrNameLst>
                                          <p:attrName>style.visibility</p:attrName>
                                        </p:attrNameLst>
                                      </p:cBhvr>
                                      <p:to>
                                        <p:strVal val="visible"/>
                                      </p:to>
                                    </p:set>
                                    <p:animEffect transition="in" filter="wipe(down)">
                                      <p:cBhvr>
                                        <p:cTn id="46" dur="500"/>
                                        <p:tgtEl>
                                          <p:spTgt spid="11">
                                            <p:txEl>
                                              <p:pRg st="14" end="14"/>
                                            </p:txEl>
                                          </p:spTgt>
                                        </p:tgtEl>
                                      </p:cBhvr>
                                    </p:animEffect>
                                  </p:childTnLst>
                                </p:cTn>
                              </p:par>
                              <p:par>
                                <p:cTn id="47" presetID="22" presetClass="entr" presetSubtype="4" fill="hold" nodeType="withEffect">
                                  <p:stCondLst>
                                    <p:cond delay="0"/>
                                  </p:stCondLst>
                                  <p:childTnLst>
                                    <p:set>
                                      <p:cBhvr>
                                        <p:cTn id="48" dur="1" fill="hold">
                                          <p:stCondLst>
                                            <p:cond delay="0"/>
                                          </p:stCondLst>
                                        </p:cTn>
                                        <p:tgtEl>
                                          <p:spTgt spid="11">
                                            <p:txEl>
                                              <p:pRg st="15" end="15"/>
                                            </p:txEl>
                                          </p:spTgt>
                                        </p:tgtEl>
                                        <p:attrNameLst>
                                          <p:attrName>style.visibility</p:attrName>
                                        </p:attrNameLst>
                                      </p:cBhvr>
                                      <p:to>
                                        <p:strVal val="visible"/>
                                      </p:to>
                                    </p:set>
                                    <p:animEffect transition="in" filter="wipe(down)">
                                      <p:cBhvr>
                                        <p:cTn id="49" dur="500"/>
                                        <p:tgtEl>
                                          <p:spTgt spid="11">
                                            <p:txEl>
                                              <p:pRg st="15" end="15"/>
                                            </p:txEl>
                                          </p:spTgt>
                                        </p:tgtEl>
                                      </p:cBhvr>
                                    </p:animEffect>
                                  </p:childTnLst>
                                </p:cTn>
                              </p:par>
                              <p:par>
                                <p:cTn id="50" presetID="22" presetClass="entr" presetSubtype="4" fill="hold" nodeType="withEffect">
                                  <p:stCondLst>
                                    <p:cond delay="0"/>
                                  </p:stCondLst>
                                  <p:childTnLst>
                                    <p:set>
                                      <p:cBhvr>
                                        <p:cTn id="51" dur="1" fill="hold">
                                          <p:stCondLst>
                                            <p:cond delay="0"/>
                                          </p:stCondLst>
                                        </p:cTn>
                                        <p:tgtEl>
                                          <p:spTgt spid="11">
                                            <p:txEl>
                                              <p:pRg st="16" end="16"/>
                                            </p:txEl>
                                          </p:spTgt>
                                        </p:tgtEl>
                                        <p:attrNameLst>
                                          <p:attrName>style.visibility</p:attrName>
                                        </p:attrNameLst>
                                      </p:cBhvr>
                                      <p:to>
                                        <p:strVal val="visible"/>
                                      </p:to>
                                    </p:set>
                                    <p:animEffect transition="in" filter="wipe(down)">
                                      <p:cBhvr>
                                        <p:cTn id="52" dur="500"/>
                                        <p:tgtEl>
                                          <p:spTgt spid="11">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9" name="Picture 15" descr="\\Users\mbiddle\presentations\esip_2013\chris_netcdf_presentation_IOOS\images\navsheet_bkg.png"/>
          <p:cNvPicPr>
            <a:picLocks noChangeAspect="1" noChangeArrowheads="1"/>
          </p:cNvPicPr>
          <p:nvPr/>
        </p:nvPicPr>
        <p:blipFill>
          <a:blip r:embed="rId2" cstate="print"/>
          <a:srcRect/>
          <a:stretch>
            <a:fillRect/>
          </a:stretch>
        </p:blipFill>
        <p:spPr bwMode="auto">
          <a:xfrm>
            <a:off x="152400" y="1219201"/>
            <a:ext cx="8839200" cy="304800"/>
          </a:xfrm>
          <a:prstGeom prst="rect">
            <a:avLst/>
          </a:prstGeom>
          <a:noFill/>
        </p:spPr>
      </p:pic>
      <p:pic>
        <p:nvPicPr>
          <p:cNvPr id="1026" name="Picture 2" descr="\\Users\mbiddle\presentations\esip_2013\chris_netcdf_presentation_IOOS\images\aaaaaa.png"/>
          <p:cNvPicPr>
            <a:picLocks noChangeAspect="1" noChangeArrowheads="1"/>
          </p:cNvPicPr>
          <p:nvPr/>
        </p:nvPicPr>
        <p:blipFill>
          <a:blip r:embed="rId3" cstate="print"/>
          <a:srcRect/>
          <a:stretch>
            <a:fillRect/>
          </a:stretch>
        </p:blipFill>
        <p:spPr bwMode="auto">
          <a:xfrm>
            <a:off x="152400" y="152400"/>
            <a:ext cx="8839200" cy="304800"/>
          </a:xfrm>
          <a:prstGeom prst="rect">
            <a:avLst/>
          </a:prstGeom>
          <a:noFill/>
        </p:spPr>
      </p:pic>
      <p:pic>
        <p:nvPicPr>
          <p:cNvPr id="5" name="Picture 2" descr="\\Users\mbiddle\presentations\esip_2013\chris_netcdf_presentation_IOOS\images\aaaaaa.png"/>
          <p:cNvPicPr>
            <a:picLocks noChangeAspect="1" noChangeArrowheads="1"/>
          </p:cNvPicPr>
          <p:nvPr/>
        </p:nvPicPr>
        <p:blipFill>
          <a:blip r:embed="rId3" cstate="print"/>
          <a:srcRect/>
          <a:stretch>
            <a:fillRect/>
          </a:stretch>
        </p:blipFill>
        <p:spPr bwMode="auto">
          <a:xfrm>
            <a:off x="152400" y="6400800"/>
            <a:ext cx="8839200" cy="304800"/>
          </a:xfrm>
          <a:prstGeom prst="rect">
            <a:avLst/>
          </a:prstGeom>
          <a:noFill/>
        </p:spPr>
      </p:pic>
      <p:pic>
        <p:nvPicPr>
          <p:cNvPr id="1028" name="Picture 4" descr="\\Users\mbiddle\presentations\esip_2013\chris_netcdf_presentation_IOOS\images\head_title.png"/>
          <p:cNvPicPr>
            <a:picLocks noChangeAspect="1" noChangeArrowheads="1"/>
          </p:cNvPicPr>
          <p:nvPr/>
        </p:nvPicPr>
        <p:blipFill>
          <a:blip r:embed="rId4" cstate="print"/>
          <a:srcRect/>
          <a:stretch>
            <a:fillRect/>
          </a:stretch>
        </p:blipFill>
        <p:spPr bwMode="auto">
          <a:xfrm>
            <a:off x="152400" y="457200"/>
            <a:ext cx="5867400" cy="762000"/>
          </a:xfrm>
          <a:prstGeom prst="rect">
            <a:avLst/>
          </a:prstGeom>
          <a:noFill/>
        </p:spPr>
      </p:pic>
      <p:sp>
        <p:nvSpPr>
          <p:cNvPr id="2" name="TextBox 1"/>
          <p:cNvSpPr txBox="1"/>
          <p:nvPr/>
        </p:nvSpPr>
        <p:spPr>
          <a:xfrm>
            <a:off x="152400" y="1524001"/>
            <a:ext cx="8772977" cy="2585323"/>
          </a:xfrm>
          <a:prstGeom prst="rect">
            <a:avLst/>
          </a:prstGeom>
          <a:noFill/>
        </p:spPr>
        <p:txBody>
          <a:bodyPr wrap="square" rtlCol="0">
            <a:spAutoFit/>
          </a:bodyPr>
          <a:lstStyle/>
          <a:p>
            <a:r>
              <a:rPr lang="en-US" dirty="0" smtClean="0"/>
              <a:t>Combining both CF and ACDD conventions into the NODC </a:t>
            </a:r>
            <a:r>
              <a:rPr lang="en-US" dirty="0" err="1"/>
              <a:t>netCDF</a:t>
            </a:r>
            <a:r>
              <a:rPr lang="en-US" dirty="0"/>
              <a:t> templates, </a:t>
            </a:r>
            <a:r>
              <a:rPr lang="en-US" dirty="0" smtClean="0"/>
              <a:t>serves as a </a:t>
            </a:r>
            <a:r>
              <a:rPr lang="en-US" dirty="0"/>
              <a:t>starting </a:t>
            </a:r>
            <a:r>
              <a:rPr lang="en-US" dirty="0" smtClean="0"/>
              <a:t>point </a:t>
            </a:r>
            <a:r>
              <a:rPr lang="en-US" dirty="0"/>
              <a:t>for applying the CF and ACDD conventions to any oceanographic data </a:t>
            </a:r>
            <a:r>
              <a:rPr lang="en-US" dirty="0" smtClean="0"/>
              <a:t>set.</a:t>
            </a:r>
          </a:p>
          <a:p>
            <a:endParaRPr lang="en-US" dirty="0"/>
          </a:p>
          <a:p>
            <a:r>
              <a:rPr lang="en-US" dirty="0"/>
              <a:t>A supporting decision tree assists in selecting the right template for any given dataset, and a table provides guidance on how to populate the </a:t>
            </a:r>
            <a:r>
              <a:rPr lang="en-US" dirty="0" err="1"/>
              <a:t>netCDF</a:t>
            </a:r>
            <a:r>
              <a:rPr lang="en-US" dirty="0"/>
              <a:t> attributes</a:t>
            </a:r>
            <a:r>
              <a:rPr lang="en-US" dirty="0" smtClean="0"/>
              <a:t>…</a:t>
            </a:r>
          </a:p>
          <a:p>
            <a:endParaRPr lang="en-US" dirty="0"/>
          </a:p>
          <a:p>
            <a:r>
              <a:rPr lang="en-US" dirty="0"/>
              <a:t>… and a set of real world examples help illustrate the most effective use of the </a:t>
            </a:r>
            <a:r>
              <a:rPr lang="en-US" dirty="0" smtClean="0"/>
              <a:t>conventions</a:t>
            </a:r>
          </a:p>
          <a:p>
            <a:endParaRPr lang="en-US" dirty="0"/>
          </a:p>
          <a:p>
            <a:endParaRPr lang="en-US" dirty="0"/>
          </a:p>
        </p:txBody>
      </p:sp>
      <p:sp>
        <p:nvSpPr>
          <p:cNvPr id="3" name="TextBox 2"/>
          <p:cNvSpPr txBox="1"/>
          <p:nvPr/>
        </p:nvSpPr>
        <p:spPr>
          <a:xfrm>
            <a:off x="223611" y="4388366"/>
            <a:ext cx="8696777" cy="369332"/>
          </a:xfrm>
          <a:prstGeom prst="rect">
            <a:avLst/>
          </a:prstGeom>
          <a:noFill/>
        </p:spPr>
        <p:txBody>
          <a:bodyPr wrap="square" rtlCol="0">
            <a:spAutoFit/>
          </a:bodyPr>
          <a:lstStyle/>
          <a:p>
            <a:r>
              <a:rPr lang="en-US" dirty="0">
                <a:hlinkClick r:id="rId5"/>
              </a:rPr>
              <a:t>http://www.nodc.noaa.gov/data/formats/netcdf</a:t>
            </a:r>
            <a:r>
              <a:rPr lang="en-US" dirty="0" smtClean="0">
                <a:hlinkClick r:id="rId5"/>
              </a:rPr>
              <a:t>/</a:t>
            </a:r>
            <a:r>
              <a:rPr lang="en-US" dirty="0" smtClean="0"/>
              <a:t> </a:t>
            </a:r>
            <a:endParaRPr lang="en-US" dirty="0"/>
          </a:p>
        </p:txBody>
      </p:sp>
      <p:sp>
        <p:nvSpPr>
          <p:cNvPr id="4" name="Slide Number Placeholder 3"/>
          <p:cNvSpPr>
            <a:spLocks noGrp="1"/>
          </p:cNvSpPr>
          <p:nvPr>
            <p:ph type="sldNum" sz="quarter" idx="12"/>
          </p:nvPr>
        </p:nvSpPr>
        <p:spPr/>
        <p:txBody>
          <a:bodyPr/>
          <a:lstStyle/>
          <a:p>
            <a:fld id="{94124CEE-2B21-4D58-86E6-F8D498372447}" type="slidenum">
              <a:rPr lang="en-US" smtClean="0">
                <a:solidFill>
                  <a:schemeClr val="tx1"/>
                </a:solidFill>
              </a:rPr>
              <a:pPr/>
              <a:t>5</a:t>
            </a:fld>
            <a:endParaRPr lang="en-US" dirty="0">
              <a:solidFill>
                <a:schemeClr val="tx1"/>
              </a:solidFill>
            </a:endParaRPr>
          </a:p>
        </p:txBody>
      </p:sp>
    </p:spTree>
    <p:extLst>
      <p:ext uri="{BB962C8B-B14F-4D97-AF65-F5344CB8AC3E}">
        <p14:creationId xmlns:p14="http://schemas.microsoft.com/office/powerpoint/2010/main" val="11328986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Users\mbiddle\presentations\esip_2013\matt_power_point\decision_tree_med_res.tiff"/>
          <p:cNvPicPr>
            <a:picLocks noChangeAspect="1" noChangeArrowheads="1"/>
          </p:cNvPicPr>
          <p:nvPr/>
        </p:nvPicPr>
        <p:blipFill>
          <a:blip r:embed="rId3" cstate="print"/>
          <a:srcRect/>
          <a:stretch>
            <a:fillRect/>
          </a:stretch>
        </p:blipFill>
        <p:spPr bwMode="auto">
          <a:xfrm>
            <a:off x="1981200" y="1394461"/>
            <a:ext cx="5410200" cy="4648200"/>
          </a:xfrm>
          <a:prstGeom prst="rect">
            <a:avLst/>
          </a:prstGeom>
          <a:noFill/>
        </p:spPr>
      </p:pic>
      <p:pic>
        <p:nvPicPr>
          <p:cNvPr id="1039" name="Picture 15" descr="\\Users\mbiddle\presentations\esip_2013\chris_netcdf_presentation_IOOS\images\navsheet_bkg.png"/>
          <p:cNvPicPr>
            <a:picLocks noChangeAspect="1" noChangeArrowheads="1"/>
          </p:cNvPicPr>
          <p:nvPr/>
        </p:nvPicPr>
        <p:blipFill>
          <a:blip r:embed="rId4" cstate="print"/>
          <a:srcRect/>
          <a:stretch>
            <a:fillRect/>
          </a:stretch>
        </p:blipFill>
        <p:spPr bwMode="auto">
          <a:xfrm>
            <a:off x="152400" y="1219201"/>
            <a:ext cx="8839200" cy="304800"/>
          </a:xfrm>
          <a:prstGeom prst="rect">
            <a:avLst/>
          </a:prstGeom>
          <a:noFill/>
        </p:spPr>
      </p:pic>
      <p:pic>
        <p:nvPicPr>
          <p:cNvPr id="1026" name="Picture 2" descr="\\Users\mbiddle\presentations\esip_2013\chris_netcdf_presentation_IOOS\images\aaaaaa.png"/>
          <p:cNvPicPr>
            <a:picLocks noChangeAspect="1" noChangeArrowheads="1"/>
          </p:cNvPicPr>
          <p:nvPr/>
        </p:nvPicPr>
        <p:blipFill>
          <a:blip r:embed="rId5" cstate="print"/>
          <a:srcRect/>
          <a:stretch>
            <a:fillRect/>
          </a:stretch>
        </p:blipFill>
        <p:spPr bwMode="auto">
          <a:xfrm>
            <a:off x="152400" y="152400"/>
            <a:ext cx="8839200" cy="304800"/>
          </a:xfrm>
          <a:prstGeom prst="rect">
            <a:avLst/>
          </a:prstGeom>
          <a:noFill/>
        </p:spPr>
      </p:pic>
      <p:pic>
        <p:nvPicPr>
          <p:cNvPr id="5" name="Picture 2" descr="\\Users\mbiddle\presentations\esip_2013\chris_netcdf_presentation_IOOS\images\aaaaaa.png"/>
          <p:cNvPicPr>
            <a:picLocks noChangeAspect="1" noChangeArrowheads="1"/>
          </p:cNvPicPr>
          <p:nvPr/>
        </p:nvPicPr>
        <p:blipFill>
          <a:blip r:embed="rId5" cstate="print"/>
          <a:srcRect/>
          <a:stretch>
            <a:fillRect/>
          </a:stretch>
        </p:blipFill>
        <p:spPr bwMode="auto">
          <a:xfrm>
            <a:off x="152400" y="6400800"/>
            <a:ext cx="8839200" cy="304800"/>
          </a:xfrm>
          <a:prstGeom prst="rect">
            <a:avLst/>
          </a:prstGeom>
          <a:noFill/>
        </p:spPr>
      </p:pic>
      <p:pic>
        <p:nvPicPr>
          <p:cNvPr id="1028" name="Picture 4" descr="\\Users\mbiddle\presentations\esip_2013\chris_netcdf_presentation_IOOS\images\head_title.png"/>
          <p:cNvPicPr>
            <a:picLocks noChangeAspect="1" noChangeArrowheads="1"/>
          </p:cNvPicPr>
          <p:nvPr/>
        </p:nvPicPr>
        <p:blipFill>
          <a:blip r:embed="rId6" cstate="print"/>
          <a:srcRect/>
          <a:stretch>
            <a:fillRect/>
          </a:stretch>
        </p:blipFill>
        <p:spPr bwMode="auto">
          <a:xfrm>
            <a:off x="152400" y="457200"/>
            <a:ext cx="5867400" cy="762000"/>
          </a:xfrm>
          <a:prstGeom prst="rect">
            <a:avLst/>
          </a:prstGeom>
          <a:noFill/>
        </p:spPr>
      </p:pic>
      <p:sp>
        <p:nvSpPr>
          <p:cNvPr id="11" name="TextBox 10"/>
          <p:cNvSpPr txBox="1"/>
          <p:nvPr/>
        </p:nvSpPr>
        <p:spPr>
          <a:xfrm>
            <a:off x="4343400" y="6139190"/>
            <a:ext cx="4648200" cy="261610"/>
          </a:xfrm>
          <a:prstGeom prst="rect">
            <a:avLst/>
          </a:prstGeom>
          <a:noFill/>
        </p:spPr>
        <p:txBody>
          <a:bodyPr wrap="square" rtlCol="0">
            <a:spAutoFit/>
          </a:bodyPr>
          <a:lstStyle/>
          <a:p>
            <a:r>
              <a:rPr lang="en-US" sz="1100" dirty="0" smtClean="0">
                <a:hlinkClick r:id="rId7"/>
              </a:rPr>
              <a:t>http://www.nodc.noaa.gov/data/formats/netcdf/decision_tree_high_res.pdf</a:t>
            </a:r>
            <a:endParaRPr lang="en-US" sz="1100" dirty="0"/>
          </a:p>
        </p:txBody>
      </p:sp>
      <p:sp>
        <p:nvSpPr>
          <p:cNvPr id="2" name="Slide Number Placeholder 1"/>
          <p:cNvSpPr>
            <a:spLocks noGrp="1"/>
          </p:cNvSpPr>
          <p:nvPr>
            <p:ph type="sldNum" sz="quarter" idx="12"/>
          </p:nvPr>
        </p:nvSpPr>
        <p:spPr/>
        <p:txBody>
          <a:bodyPr/>
          <a:lstStyle/>
          <a:p>
            <a:fld id="{94124CEE-2B21-4D58-86E6-F8D498372447}" type="slidenum">
              <a:rPr lang="en-US" smtClean="0">
                <a:solidFill>
                  <a:schemeClr val="tx1"/>
                </a:solidFill>
              </a:rPr>
              <a:pPr/>
              <a:t>6</a:t>
            </a:fld>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arn(inVertical)">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9" name="Picture 15" descr="\\Users\mbiddle\presentations\esip_2013\chris_netcdf_presentation_IOOS\images\navsheet_bkg.png"/>
          <p:cNvPicPr>
            <a:picLocks noChangeAspect="1" noChangeArrowheads="1"/>
          </p:cNvPicPr>
          <p:nvPr/>
        </p:nvPicPr>
        <p:blipFill>
          <a:blip r:embed="rId3" cstate="print"/>
          <a:srcRect/>
          <a:stretch>
            <a:fillRect/>
          </a:stretch>
        </p:blipFill>
        <p:spPr bwMode="auto">
          <a:xfrm>
            <a:off x="152400" y="1219201"/>
            <a:ext cx="8839200" cy="304800"/>
          </a:xfrm>
          <a:prstGeom prst="rect">
            <a:avLst/>
          </a:prstGeom>
          <a:noFill/>
        </p:spPr>
      </p:pic>
      <p:pic>
        <p:nvPicPr>
          <p:cNvPr id="1026"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152400"/>
            <a:ext cx="8839200" cy="304800"/>
          </a:xfrm>
          <a:prstGeom prst="rect">
            <a:avLst/>
          </a:prstGeom>
          <a:noFill/>
        </p:spPr>
      </p:pic>
      <p:pic>
        <p:nvPicPr>
          <p:cNvPr id="5"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6400800"/>
            <a:ext cx="8839200" cy="304800"/>
          </a:xfrm>
          <a:prstGeom prst="rect">
            <a:avLst/>
          </a:prstGeom>
          <a:noFill/>
        </p:spPr>
      </p:pic>
      <p:pic>
        <p:nvPicPr>
          <p:cNvPr id="1028" name="Picture 4" descr="\\Users\mbiddle\presentations\esip_2013\chris_netcdf_presentation_IOOS\images\head_title.png"/>
          <p:cNvPicPr>
            <a:picLocks noChangeAspect="1" noChangeArrowheads="1"/>
          </p:cNvPicPr>
          <p:nvPr/>
        </p:nvPicPr>
        <p:blipFill>
          <a:blip r:embed="rId5" cstate="print"/>
          <a:srcRect/>
          <a:stretch>
            <a:fillRect/>
          </a:stretch>
        </p:blipFill>
        <p:spPr bwMode="auto">
          <a:xfrm>
            <a:off x="152400" y="457200"/>
            <a:ext cx="5867400" cy="762000"/>
          </a:xfrm>
          <a:prstGeom prst="rect">
            <a:avLst/>
          </a:prstGeom>
          <a:noFill/>
        </p:spPr>
      </p:pic>
      <p:sp>
        <p:nvSpPr>
          <p:cNvPr id="11" name="TextBox 10"/>
          <p:cNvSpPr txBox="1"/>
          <p:nvPr/>
        </p:nvSpPr>
        <p:spPr>
          <a:xfrm>
            <a:off x="152400" y="1600200"/>
            <a:ext cx="4191000" cy="646331"/>
          </a:xfrm>
          <a:prstGeom prst="rect">
            <a:avLst/>
          </a:prstGeom>
          <a:noFill/>
        </p:spPr>
        <p:txBody>
          <a:bodyPr wrap="square" rtlCol="0">
            <a:spAutoFit/>
          </a:bodyPr>
          <a:lstStyle/>
          <a:p>
            <a:r>
              <a:rPr lang="en-US" smtClean="0"/>
              <a:t>NODC added attributes:</a:t>
            </a:r>
          </a:p>
          <a:p>
            <a:endParaRPr lang="en-US"/>
          </a:p>
        </p:txBody>
      </p:sp>
      <p:sp>
        <p:nvSpPr>
          <p:cNvPr id="13" name="Oval 12"/>
          <p:cNvSpPr/>
          <p:nvPr/>
        </p:nvSpPr>
        <p:spPr>
          <a:xfrm>
            <a:off x="838200" y="1981200"/>
            <a:ext cx="4343400" cy="3810000"/>
          </a:xfrm>
          <a:prstGeom prst="ellipse">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914400" bIns="274320" rtlCol="0" anchor="ctr"/>
          <a:lstStyle/>
          <a:p>
            <a:pPr algn="ctr"/>
            <a:r>
              <a:rPr lang="en-US" dirty="0" err="1" smtClean="0">
                <a:solidFill>
                  <a:schemeClr val="tx2">
                    <a:lumMod val="60000"/>
                    <a:lumOff val="40000"/>
                  </a:schemeClr>
                </a:solidFill>
              </a:rPr>
              <a:t>nodc_name</a:t>
            </a:r>
            <a:endParaRPr lang="en-US" dirty="0">
              <a:solidFill>
                <a:schemeClr val="tx2">
                  <a:lumMod val="60000"/>
                  <a:lumOff val="40000"/>
                </a:schemeClr>
              </a:solidFill>
            </a:endParaRPr>
          </a:p>
        </p:txBody>
      </p:sp>
      <p:sp>
        <p:nvSpPr>
          <p:cNvPr id="14" name="Oval 13"/>
          <p:cNvSpPr/>
          <p:nvPr/>
        </p:nvSpPr>
        <p:spPr>
          <a:xfrm>
            <a:off x="3733800" y="1981200"/>
            <a:ext cx="4343400" cy="3810000"/>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914400" tIns="0" rIns="0" bIns="365760" rtlCol="0" anchor="ctr" anchorCtr="1"/>
          <a:lstStyle/>
          <a:p>
            <a:pPr algn="ctr"/>
            <a:r>
              <a:rPr lang="en-US" dirty="0" err="1" smtClean="0">
                <a:solidFill>
                  <a:schemeClr val="accent2">
                    <a:lumMod val="75000"/>
                  </a:schemeClr>
                </a:solidFill>
              </a:rPr>
              <a:t>uuid</a:t>
            </a:r>
            <a:endParaRPr lang="en-US" dirty="0" smtClean="0">
              <a:solidFill>
                <a:schemeClr val="accent2">
                  <a:lumMod val="75000"/>
                </a:schemeClr>
              </a:solidFill>
            </a:endParaRPr>
          </a:p>
          <a:p>
            <a:pPr algn="ctr"/>
            <a:r>
              <a:rPr lang="en-US" dirty="0" err="1" smtClean="0">
                <a:solidFill>
                  <a:schemeClr val="accent2">
                    <a:lumMod val="75000"/>
                  </a:schemeClr>
                </a:solidFill>
              </a:rPr>
              <a:t>sea_name</a:t>
            </a:r>
            <a:endParaRPr lang="en-US" dirty="0" smtClean="0">
              <a:solidFill>
                <a:schemeClr val="accent2">
                  <a:lumMod val="75000"/>
                </a:schemeClr>
              </a:solidFill>
            </a:endParaRPr>
          </a:p>
          <a:p>
            <a:pPr algn="ctr"/>
            <a:r>
              <a:rPr lang="en-US" dirty="0" smtClean="0">
                <a:solidFill>
                  <a:schemeClr val="accent2">
                    <a:lumMod val="75000"/>
                  </a:schemeClr>
                </a:solidFill>
              </a:rPr>
              <a:t>            </a:t>
            </a:r>
            <a:r>
              <a:rPr lang="en-US" dirty="0" err="1" smtClean="0">
                <a:solidFill>
                  <a:schemeClr val="accent2">
                    <a:lumMod val="75000"/>
                  </a:schemeClr>
                </a:solidFill>
              </a:rPr>
              <a:t>nodc_template_version</a:t>
            </a:r>
            <a:endParaRPr lang="en-US" dirty="0">
              <a:solidFill>
                <a:schemeClr val="accent2">
                  <a:lumMod val="75000"/>
                </a:schemeClr>
              </a:solidFill>
            </a:endParaRPr>
          </a:p>
        </p:txBody>
      </p:sp>
      <p:grpSp>
        <p:nvGrpSpPr>
          <p:cNvPr id="18" name="Group 17"/>
          <p:cNvGrpSpPr/>
          <p:nvPr/>
        </p:nvGrpSpPr>
        <p:grpSpPr>
          <a:xfrm>
            <a:off x="8001000" y="1600200"/>
            <a:ext cx="1143000" cy="646331"/>
            <a:chOff x="8001000" y="1600200"/>
            <a:chExt cx="1143000" cy="646331"/>
          </a:xfrm>
        </p:grpSpPr>
        <p:sp>
          <p:nvSpPr>
            <p:cNvPr id="15" name="Oval 14"/>
            <p:cNvSpPr/>
            <p:nvPr/>
          </p:nvSpPr>
          <p:spPr>
            <a:xfrm>
              <a:off x="8001000" y="1676400"/>
              <a:ext cx="228600" cy="228600"/>
            </a:xfrm>
            <a:prstGeom prst="ellipse">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8001000" y="1981200"/>
              <a:ext cx="228600" cy="228600"/>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8229600" y="1600200"/>
              <a:ext cx="914400" cy="646331"/>
            </a:xfrm>
            <a:prstGeom prst="rect">
              <a:avLst/>
            </a:prstGeom>
            <a:noFill/>
          </p:spPr>
          <p:txBody>
            <a:bodyPr wrap="square" rtlCol="0">
              <a:spAutoFit/>
            </a:bodyPr>
            <a:lstStyle/>
            <a:p>
              <a:pPr>
                <a:buFontTx/>
                <a:buChar char="-"/>
              </a:pPr>
              <a:r>
                <a:rPr lang="en-US" sz="1200" smtClean="0"/>
                <a:t>variable</a:t>
              </a:r>
            </a:p>
            <a:p>
              <a:pPr>
                <a:buFontTx/>
                <a:buChar char="-"/>
              </a:pPr>
              <a:endParaRPr lang="en-US" sz="1200" smtClean="0"/>
            </a:p>
            <a:p>
              <a:pPr>
                <a:buFontTx/>
                <a:buChar char="-"/>
              </a:pPr>
              <a:r>
                <a:rPr lang="en-US" sz="1200" smtClean="0"/>
                <a:t>global</a:t>
              </a:r>
              <a:endParaRPr lang="en-US" sz="1200"/>
            </a:p>
          </p:txBody>
        </p:sp>
      </p:grpSp>
      <p:sp>
        <p:nvSpPr>
          <p:cNvPr id="19" name="TextBox 18"/>
          <p:cNvSpPr txBox="1"/>
          <p:nvPr/>
        </p:nvSpPr>
        <p:spPr>
          <a:xfrm>
            <a:off x="3581400" y="3505200"/>
            <a:ext cx="1676400" cy="646331"/>
          </a:xfrm>
          <a:prstGeom prst="rect">
            <a:avLst/>
          </a:prstGeom>
          <a:noFill/>
        </p:spPr>
        <p:txBody>
          <a:bodyPr wrap="square" rtlCol="0" anchor="ctr" anchorCtr="1">
            <a:spAutoFit/>
          </a:bodyPr>
          <a:lstStyle/>
          <a:p>
            <a:pPr algn="ctr"/>
            <a:r>
              <a:rPr lang="en-US" dirty="0" smtClean="0"/>
              <a:t>platform</a:t>
            </a:r>
          </a:p>
          <a:p>
            <a:pPr algn="ctr"/>
            <a:r>
              <a:rPr lang="en-US" dirty="0" smtClean="0"/>
              <a:t>instrument</a:t>
            </a:r>
            <a:endParaRPr lang="en-US" dirty="0"/>
          </a:p>
        </p:txBody>
      </p:sp>
      <p:sp>
        <p:nvSpPr>
          <p:cNvPr id="2" name="Slide Number Placeholder 1"/>
          <p:cNvSpPr>
            <a:spLocks noGrp="1"/>
          </p:cNvSpPr>
          <p:nvPr>
            <p:ph type="sldNum" sz="quarter" idx="12"/>
          </p:nvPr>
        </p:nvSpPr>
        <p:spPr/>
        <p:txBody>
          <a:bodyPr/>
          <a:lstStyle/>
          <a:p>
            <a:fld id="{94124CEE-2B21-4D58-86E6-F8D498372447}" type="slidenum">
              <a:rPr lang="en-US" smtClean="0">
                <a:solidFill>
                  <a:schemeClr val="tx1"/>
                </a:solidFill>
              </a:rPr>
              <a:pPr/>
              <a:t>7</a:t>
            </a:fld>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Effect transition="in" filter="fade">
                                      <p:cBhvr>
                                        <p:cTn id="14" dur="1000"/>
                                        <p:tgtEl>
                                          <p:spTgt spid="14">
                                            <p:txEl>
                                              <p:pRg st="0" end="0"/>
                                            </p:txEl>
                                          </p:spTgt>
                                        </p:tgtEl>
                                      </p:cBhvr>
                                    </p:animEffect>
                                    <p:anim calcmode="lin" valueType="num">
                                      <p:cBhvr>
                                        <p:cTn id="15"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animEffect transition="in" filter="fade">
                                      <p:cBhvr>
                                        <p:cTn id="19" dur="1000"/>
                                        <p:tgtEl>
                                          <p:spTgt spid="14">
                                            <p:txEl>
                                              <p:pRg st="1" end="1"/>
                                            </p:txEl>
                                          </p:spTgt>
                                        </p:tgtEl>
                                      </p:cBhvr>
                                    </p:animEffect>
                                    <p:anim calcmode="lin" valueType="num">
                                      <p:cBhvr>
                                        <p:cTn id="20"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14">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4">
                                            <p:txEl>
                                              <p:pRg st="2" end="2"/>
                                            </p:txEl>
                                          </p:spTgt>
                                        </p:tgtEl>
                                        <p:attrNameLst>
                                          <p:attrName>style.visibility</p:attrName>
                                        </p:attrNameLst>
                                      </p:cBhvr>
                                      <p:to>
                                        <p:strVal val="visible"/>
                                      </p:to>
                                    </p:set>
                                    <p:animEffect transition="in" filter="fade">
                                      <p:cBhvr>
                                        <p:cTn id="24" dur="1000"/>
                                        <p:tgtEl>
                                          <p:spTgt spid="14">
                                            <p:txEl>
                                              <p:pRg st="2" end="2"/>
                                            </p:txEl>
                                          </p:spTgt>
                                        </p:tgtEl>
                                      </p:cBhvr>
                                    </p:animEffect>
                                    <p:anim calcmode="lin" valueType="num">
                                      <p:cBhvr>
                                        <p:cTn id="25"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9">
                                            <p:txEl>
                                              <p:pRg st="0" end="0"/>
                                            </p:txEl>
                                          </p:spTgt>
                                        </p:tgtEl>
                                        <p:attrNameLst>
                                          <p:attrName>style.visibility</p:attrName>
                                        </p:attrNameLst>
                                      </p:cBhvr>
                                      <p:to>
                                        <p:strVal val="visible"/>
                                      </p:to>
                                    </p:set>
                                    <p:animEffect transition="in" filter="fade">
                                      <p:cBhvr>
                                        <p:cTn id="31" dur="1000"/>
                                        <p:tgtEl>
                                          <p:spTgt spid="19">
                                            <p:txEl>
                                              <p:pRg st="0" end="0"/>
                                            </p:txEl>
                                          </p:spTgt>
                                        </p:tgtEl>
                                      </p:cBhvr>
                                    </p:animEffect>
                                    <p:anim calcmode="lin" valueType="num">
                                      <p:cBhvr>
                                        <p:cTn id="32"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19">
                                            <p:txEl>
                                              <p:pRg st="0" end="0"/>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9">
                                            <p:txEl>
                                              <p:pRg st="1" end="1"/>
                                            </p:txEl>
                                          </p:spTgt>
                                        </p:tgtEl>
                                        <p:attrNameLst>
                                          <p:attrName>style.visibility</p:attrName>
                                        </p:attrNameLst>
                                      </p:cBhvr>
                                      <p:to>
                                        <p:strVal val="visible"/>
                                      </p:to>
                                    </p:set>
                                    <p:animEffect transition="in" filter="fade">
                                      <p:cBhvr>
                                        <p:cTn id="36" dur="1000"/>
                                        <p:tgtEl>
                                          <p:spTgt spid="19">
                                            <p:txEl>
                                              <p:pRg st="1" end="1"/>
                                            </p:txEl>
                                          </p:spTgt>
                                        </p:tgtEl>
                                      </p:cBhvr>
                                    </p:animEffect>
                                    <p:anim calcmode="lin" valueType="num">
                                      <p:cBhvr>
                                        <p:cTn id="37" dur="100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38" dur="1000" fill="hold"/>
                                        <p:tgtEl>
                                          <p:spTgt spid="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9" name="Picture 15" descr="\\Users\mbiddle\presentations\esip_2013\chris_netcdf_presentation_IOOS\images\navsheet_bkg.png"/>
          <p:cNvPicPr>
            <a:picLocks noChangeAspect="1" noChangeArrowheads="1"/>
          </p:cNvPicPr>
          <p:nvPr/>
        </p:nvPicPr>
        <p:blipFill>
          <a:blip r:embed="rId3" cstate="print"/>
          <a:srcRect/>
          <a:stretch>
            <a:fillRect/>
          </a:stretch>
        </p:blipFill>
        <p:spPr bwMode="auto">
          <a:xfrm>
            <a:off x="152400" y="1219201"/>
            <a:ext cx="8839200" cy="304800"/>
          </a:xfrm>
          <a:prstGeom prst="rect">
            <a:avLst/>
          </a:prstGeom>
          <a:noFill/>
        </p:spPr>
      </p:pic>
      <p:pic>
        <p:nvPicPr>
          <p:cNvPr id="1026"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152400"/>
            <a:ext cx="8839200" cy="304800"/>
          </a:xfrm>
          <a:prstGeom prst="rect">
            <a:avLst/>
          </a:prstGeom>
          <a:noFill/>
        </p:spPr>
      </p:pic>
      <p:pic>
        <p:nvPicPr>
          <p:cNvPr id="5"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6400800"/>
            <a:ext cx="8839200" cy="304800"/>
          </a:xfrm>
          <a:prstGeom prst="rect">
            <a:avLst/>
          </a:prstGeom>
          <a:noFill/>
        </p:spPr>
      </p:pic>
      <p:pic>
        <p:nvPicPr>
          <p:cNvPr id="1028" name="Picture 4" descr="\\Users\mbiddle\presentations\esip_2013\chris_netcdf_presentation_IOOS\images\head_title.png"/>
          <p:cNvPicPr>
            <a:picLocks noChangeAspect="1" noChangeArrowheads="1"/>
          </p:cNvPicPr>
          <p:nvPr/>
        </p:nvPicPr>
        <p:blipFill>
          <a:blip r:embed="rId5" cstate="print"/>
          <a:srcRect/>
          <a:stretch>
            <a:fillRect/>
          </a:stretch>
        </p:blipFill>
        <p:spPr bwMode="auto">
          <a:xfrm>
            <a:off x="152400" y="457200"/>
            <a:ext cx="5867400" cy="762000"/>
          </a:xfrm>
          <a:prstGeom prst="rect">
            <a:avLst/>
          </a:prstGeom>
          <a:noFill/>
        </p:spPr>
      </p:pic>
      <p:sp>
        <p:nvSpPr>
          <p:cNvPr id="11" name="TextBox 10"/>
          <p:cNvSpPr txBox="1"/>
          <p:nvPr/>
        </p:nvSpPr>
        <p:spPr>
          <a:xfrm>
            <a:off x="152400" y="1676400"/>
            <a:ext cx="8763000" cy="4260077"/>
          </a:xfrm>
          <a:prstGeom prst="rect">
            <a:avLst/>
          </a:prstGeom>
          <a:noFill/>
        </p:spPr>
        <p:txBody>
          <a:bodyPr wrap="square" rtlCol="0">
            <a:spAutoFit/>
          </a:bodyPr>
          <a:lstStyle/>
          <a:p>
            <a:pPr>
              <a:lnSpc>
                <a:spcPct val="150000"/>
              </a:lnSpc>
            </a:pPr>
            <a:r>
              <a:rPr lang="en-US" sz="1400" dirty="0" smtClean="0"/>
              <a:t>Ocean Archive System Authority Tables</a:t>
            </a:r>
          </a:p>
          <a:p>
            <a:pPr lvl="1">
              <a:lnSpc>
                <a:spcPct val="150000"/>
              </a:lnSpc>
              <a:buFont typeface="Arial" pitchFamily="34" charset="0"/>
              <a:buChar char="•"/>
            </a:pPr>
            <a:r>
              <a:rPr lang="en-US" sz="1400" dirty="0" smtClean="0"/>
              <a:t> </a:t>
            </a:r>
            <a:r>
              <a:rPr lang="en-US" sz="1400" b="1" dirty="0" smtClean="0">
                <a:solidFill>
                  <a:schemeClr val="tx2">
                    <a:lumMod val="60000"/>
                    <a:lumOff val="40000"/>
                  </a:schemeClr>
                </a:solidFill>
              </a:rPr>
              <a:t>People</a:t>
            </a:r>
            <a:r>
              <a:rPr lang="en-US" sz="1400" dirty="0" smtClean="0"/>
              <a:t> - NODC managed table</a:t>
            </a:r>
          </a:p>
          <a:p>
            <a:pPr lvl="1">
              <a:lnSpc>
                <a:spcPct val="150000"/>
              </a:lnSpc>
              <a:buFont typeface="Arial" pitchFamily="34" charset="0"/>
              <a:buChar char="•"/>
            </a:pPr>
            <a:r>
              <a:rPr lang="en-US" sz="1400" dirty="0" smtClean="0"/>
              <a:t> </a:t>
            </a:r>
            <a:r>
              <a:rPr lang="en-US" sz="1400" b="1" dirty="0" smtClean="0">
                <a:solidFill>
                  <a:schemeClr val="tx2">
                    <a:lumMod val="60000"/>
                    <a:lumOff val="40000"/>
                  </a:schemeClr>
                </a:solidFill>
              </a:rPr>
              <a:t>Projects</a:t>
            </a:r>
            <a:r>
              <a:rPr lang="en-US" sz="1400" dirty="0" smtClean="0"/>
              <a:t> - NODC managed table</a:t>
            </a:r>
          </a:p>
          <a:p>
            <a:pPr lvl="1">
              <a:lnSpc>
                <a:spcPct val="150000"/>
              </a:lnSpc>
              <a:buFont typeface="Arial" pitchFamily="34" charset="0"/>
              <a:buChar char="•"/>
            </a:pPr>
            <a:r>
              <a:rPr lang="en-US" sz="1400" dirty="0" smtClean="0"/>
              <a:t> </a:t>
            </a:r>
            <a:r>
              <a:rPr lang="en-US" sz="1400" b="1" dirty="0" smtClean="0">
                <a:solidFill>
                  <a:schemeClr val="tx2">
                    <a:lumMod val="60000"/>
                    <a:lumOff val="40000"/>
                  </a:schemeClr>
                </a:solidFill>
              </a:rPr>
              <a:t>Institutions</a:t>
            </a:r>
            <a:r>
              <a:rPr lang="en-US" sz="1400" dirty="0" smtClean="0"/>
              <a:t> - NODC managed table</a:t>
            </a:r>
          </a:p>
          <a:p>
            <a:pPr lvl="1">
              <a:lnSpc>
                <a:spcPct val="150000"/>
              </a:lnSpc>
              <a:buFont typeface="Arial" pitchFamily="34" charset="0"/>
              <a:buChar char="•"/>
            </a:pPr>
            <a:r>
              <a:rPr lang="en-US" sz="1400" dirty="0" smtClean="0"/>
              <a:t> </a:t>
            </a:r>
            <a:r>
              <a:rPr lang="en-US" sz="1400" b="1" dirty="0" smtClean="0">
                <a:solidFill>
                  <a:schemeClr val="tx2">
                    <a:lumMod val="60000"/>
                    <a:lumOff val="40000"/>
                  </a:schemeClr>
                </a:solidFill>
              </a:rPr>
              <a:t>Platforms</a:t>
            </a:r>
            <a:r>
              <a:rPr lang="en-US" sz="1400" dirty="0" smtClean="0"/>
              <a:t> - NODC currently is syncing table with the International Council for the Exploration of the Sea (ICES)</a:t>
            </a:r>
          </a:p>
          <a:p>
            <a:pPr lvl="1">
              <a:lnSpc>
                <a:spcPct val="150000"/>
              </a:lnSpc>
              <a:buFont typeface="Arial" pitchFamily="34" charset="0"/>
              <a:buChar char="•"/>
            </a:pPr>
            <a:r>
              <a:rPr lang="en-US" sz="1400" dirty="0" smtClean="0"/>
              <a:t> </a:t>
            </a:r>
            <a:r>
              <a:rPr lang="en-US" sz="1400" b="1" dirty="0" smtClean="0">
                <a:solidFill>
                  <a:schemeClr val="tx2">
                    <a:lumMod val="60000"/>
                    <a:lumOff val="40000"/>
                  </a:schemeClr>
                </a:solidFill>
              </a:rPr>
              <a:t>Sea names</a:t>
            </a:r>
            <a:r>
              <a:rPr lang="en-US" sz="1400" dirty="0" smtClean="0">
                <a:solidFill>
                  <a:schemeClr val="tx2">
                    <a:lumMod val="60000"/>
                    <a:lumOff val="40000"/>
                  </a:schemeClr>
                </a:solidFill>
              </a:rPr>
              <a:t> </a:t>
            </a:r>
            <a:r>
              <a:rPr lang="en-US" sz="1400" dirty="0" smtClean="0"/>
              <a:t>- IHO's Limits of Oceans and Seas circa 1953, the National Marine Sanctuaries, and NODC named regions</a:t>
            </a:r>
          </a:p>
          <a:p>
            <a:pPr lvl="1">
              <a:lnSpc>
                <a:spcPct val="150000"/>
              </a:lnSpc>
              <a:buFont typeface="Arial" pitchFamily="34" charset="0"/>
              <a:buChar char="•"/>
            </a:pPr>
            <a:r>
              <a:rPr lang="en-US" sz="1400" dirty="0" smtClean="0"/>
              <a:t> </a:t>
            </a:r>
            <a:r>
              <a:rPr lang="en-US" sz="1400" b="1" dirty="0" smtClean="0">
                <a:solidFill>
                  <a:schemeClr val="tx2">
                    <a:lumMod val="60000"/>
                    <a:lumOff val="40000"/>
                  </a:schemeClr>
                </a:solidFill>
              </a:rPr>
              <a:t>Data types</a:t>
            </a:r>
            <a:r>
              <a:rPr lang="en-US" sz="1400" b="1" dirty="0" smtClean="0"/>
              <a:t> </a:t>
            </a:r>
            <a:r>
              <a:rPr lang="en-US" sz="1400" dirty="0" smtClean="0"/>
              <a:t>- Climate and Forecast standard names, Global Change Master Directory science keywords, NODC names, and others?</a:t>
            </a:r>
          </a:p>
          <a:p>
            <a:pPr lvl="1">
              <a:lnSpc>
                <a:spcPct val="150000"/>
              </a:lnSpc>
              <a:buFont typeface="Arial" pitchFamily="34" charset="0"/>
              <a:buChar char="•"/>
            </a:pPr>
            <a:r>
              <a:rPr lang="en-US" sz="1400" dirty="0" smtClean="0"/>
              <a:t> </a:t>
            </a:r>
            <a:r>
              <a:rPr lang="en-US" sz="1400" b="1" dirty="0" smtClean="0">
                <a:solidFill>
                  <a:schemeClr val="tx2">
                    <a:lumMod val="60000"/>
                    <a:lumOff val="40000"/>
                  </a:schemeClr>
                </a:solidFill>
              </a:rPr>
              <a:t>Instruments</a:t>
            </a:r>
            <a:r>
              <a:rPr lang="en-US" sz="1400" dirty="0" smtClean="0"/>
              <a:t> - Global Change Master Directory instrument keywords and NODC generated instrument names</a:t>
            </a:r>
          </a:p>
          <a:p>
            <a:pPr lvl="1">
              <a:lnSpc>
                <a:spcPct val="150000"/>
              </a:lnSpc>
              <a:buFont typeface="Arial" pitchFamily="34" charset="0"/>
              <a:buChar char="•"/>
            </a:pPr>
            <a:r>
              <a:rPr lang="en-US" sz="1400" dirty="0" smtClean="0"/>
              <a:t> </a:t>
            </a:r>
            <a:r>
              <a:rPr lang="en-US" sz="1400" b="1" dirty="0" smtClean="0">
                <a:solidFill>
                  <a:schemeClr val="tx2">
                    <a:lumMod val="60000"/>
                    <a:lumOff val="40000"/>
                  </a:schemeClr>
                </a:solidFill>
              </a:rPr>
              <a:t>Observations</a:t>
            </a:r>
            <a:r>
              <a:rPr lang="en-US" sz="1400" dirty="0" smtClean="0"/>
              <a:t> - NODC managed table</a:t>
            </a:r>
          </a:p>
          <a:p>
            <a:pPr lvl="1">
              <a:lnSpc>
                <a:spcPct val="150000"/>
              </a:lnSpc>
              <a:buFont typeface="Arial" pitchFamily="34" charset="0"/>
              <a:buChar char="•"/>
            </a:pPr>
            <a:r>
              <a:rPr lang="en-US" sz="1400" dirty="0" smtClean="0"/>
              <a:t> </a:t>
            </a:r>
            <a:r>
              <a:rPr lang="en-US" sz="1400" b="1" dirty="0" smtClean="0">
                <a:solidFill>
                  <a:schemeClr val="tx2">
                    <a:lumMod val="60000"/>
                    <a:lumOff val="40000"/>
                  </a:schemeClr>
                </a:solidFill>
              </a:rPr>
              <a:t>Countries</a:t>
            </a:r>
            <a:r>
              <a:rPr lang="en-US" sz="1400" dirty="0" smtClean="0"/>
              <a:t> - NODC uses ISO3166 for current and obsolete countries</a:t>
            </a:r>
          </a:p>
          <a:p>
            <a:pPr>
              <a:lnSpc>
                <a:spcPct val="150000"/>
              </a:lnSpc>
            </a:pPr>
            <a:endParaRPr lang="en-US" sz="1400" dirty="0"/>
          </a:p>
        </p:txBody>
      </p:sp>
      <p:sp>
        <p:nvSpPr>
          <p:cNvPr id="2" name="Slide Number Placeholder 1"/>
          <p:cNvSpPr>
            <a:spLocks noGrp="1"/>
          </p:cNvSpPr>
          <p:nvPr>
            <p:ph type="sldNum" sz="quarter" idx="12"/>
          </p:nvPr>
        </p:nvSpPr>
        <p:spPr/>
        <p:txBody>
          <a:bodyPr/>
          <a:lstStyle/>
          <a:p>
            <a:fld id="{94124CEE-2B21-4D58-86E6-F8D498372447}" type="slidenum">
              <a:rPr lang="en-US" smtClean="0">
                <a:solidFill>
                  <a:schemeClr val="tx1"/>
                </a:solidFill>
              </a:rPr>
              <a:pPr/>
              <a:t>8</a:t>
            </a:fld>
            <a:endParaRPr lang="en-US" dirty="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9" name="Picture 15" descr="\\Users\mbiddle\presentations\esip_2013\chris_netcdf_presentation_IOOS\images\navsheet_bkg.png"/>
          <p:cNvPicPr>
            <a:picLocks noChangeAspect="1" noChangeArrowheads="1"/>
          </p:cNvPicPr>
          <p:nvPr/>
        </p:nvPicPr>
        <p:blipFill>
          <a:blip r:embed="rId3" cstate="print"/>
          <a:srcRect/>
          <a:stretch>
            <a:fillRect/>
          </a:stretch>
        </p:blipFill>
        <p:spPr bwMode="auto">
          <a:xfrm>
            <a:off x="152400" y="1219201"/>
            <a:ext cx="8839200" cy="304800"/>
          </a:xfrm>
          <a:prstGeom prst="rect">
            <a:avLst/>
          </a:prstGeom>
          <a:noFill/>
        </p:spPr>
      </p:pic>
      <p:pic>
        <p:nvPicPr>
          <p:cNvPr id="1026"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152400"/>
            <a:ext cx="8839200" cy="304800"/>
          </a:xfrm>
          <a:prstGeom prst="rect">
            <a:avLst/>
          </a:prstGeom>
          <a:noFill/>
        </p:spPr>
      </p:pic>
      <p:pic>
        <p:nvPicPr>
          <p:cNvPr id="5"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6400800"/>
            <a:ext cx="8839200" cy="304800"/>
          </a:xfrm>
          <a:prstGeom prst="rect">
            <a:avLst/>
          </a:prstGeom>
          <a:noFill/>
        </p:spPr>
      </p:pic>
      <p:pic>
        <p:nvPicPr>
          <p:cNvPr id="1028" name="Picture 4" descr="\\Users\mbiddle\presentations\esip_2013\chris_netcdf_presentation_IOOS\images\head_title.png"/>
          <p:cNvPicPr>
            <a:picLocks noChangeAspect="1" noChangeArrowheads="1"/>
          </p:cNvPicPr>
          <p:nvPr/>
        </p:nvPicPr>
        <p:blipFill>
          <a:blip r:embed="rId5" cstate="print"/>
          <a:srcRect/>
          <a:stretch>
            <a:fillRect/>
          </a:stretch>
        </p:blipFill>
        <p:spPr bwMode="auto">
          <a:xfrm>
            <a:off x="152400" y="457200"/>
            <a:ext cx="5867400" cy="762000"/>
          </a:xfrm>
          <a:prstGeom prst="rect">
            <a:avLst/>
          </a:prstGeom>
          <a:noFill/>
        </p:spPr>
      </p:pic>
      <p:sp>
        <p:nvSpPr>
          <p:cNvPr id="11" name="TextBox 10"/>
          <p:cNvSpPr txBox="1"/>
          <p:nvPr/>
        </p:nvSpPr>
        <p:spPr>
          <a:xfrm>
            <a:off x="228600" y="2057400"/>
            <a:ext cx="8763000" cy="4247317"/>
          </a:xfrm>
          <a:prstGeom prst="rect">
            <a:avLst/>
          </a:prstGeom>
          <a:noFill/>
        </p:spPr>
        <p:txBody>
          <a:bodyPr wrap="square" numCol="2" rtlCol="0">
            <a:spAutoFit/>
          </a:bodyPr>
          <a:lstStyle/>
          <a:p>
            <a:r>
              <a:rPr lang="en-US" sz="1600" b="1" dirty="0" err="1" smtClean="0">
                <a:solidFill>
                  <a:schemeClr val="tx2">
                    <a:lumMod val="60000"/>
                    <a:lumOff val="40000"/>
                  </a:schemeClr>
                </a:solidFill>
              </a:rPr>
              <a:t>station_name</a:t>
            </a:r>
            <a:r>
              <a:rPr lang="en-US" sz="1600" dirty="0" smtClean="0"/>
              <a:t> and inclusion of </a:t>
            </a:r>
            <a:r>
              <a:rPr lang="en-US" sz="1600" b="1" dirty="0" err="1">
                <a:solidFill>
                  <a:schemeClr val="tx2">
                    <a:lumMod val="60000"/>
                    <a:lumOff val="40000"/>
                  </a:schemeClr>
                </a:solidFill>
              </a:rPr>
              <a:t>cf_role</a:t>
            </a:r>
            <a:r>
              <a:rPr lang="en-US" sz="1600" dirty="0" smtClean="0"/>
              <a:t>:</a:t>
            </a:r>
          </a:p>
          <a:p>
            <a:r>
              <a:rPr lang="en-US" sz="1000" dirty="0" smtClean="0"/>
              <a:t> char </a:t>
            </a:r>
            <a:r>
              <a:rPr lang="en-US" sz="1000" b="1" dirty="0" err="1" smtClean="0">
                <a:solidFill>
                  <a:schemeClr val="tx2">
                    <a:lumMod val="60000"/>
                    <a:lumOff val="40000"/>
                  </a:schemeClr>
                </a:solidFill>
              </a:rPr>
              <a:t>station_name</a:t>
            </a:r>
            <a:r>
              <a:rPr lang="en-US" sz="1000" dirty="0" smtClean="0"/>
              <a:t>(</a:t>
            </a:r>
            <a:r>
              <a:rPr lang="en-US" sz="1000" dirty="0" err="1" smtClean="0"/>
              <a:t>name_strlen</a:t>
            </a:r>
            <a:r>
              <a:rPr lang="en-US" sz="1000" dirty="0" smtClean="0"/>
              <a:t>) ;</a:t>
            </a:r>
          </a:p>
          <a:p>
            <a:r>
              <a:rPr lang="en-US" sz="1000" dirty="0" smtClean="0"/>
              <a:t>                </a:t>
            </a:r>
            <a:r>
              <a:rPr lang="en-US" sz="1000" dirty="0" err="1" smtClean="0"/>
              <a:t>station_name:long_name</a:t>
            </a:r>
            <a:r>
              <a:rPr lang="en-US" sz="1000" dirty="0" smtClean="0"/>
              <a:t> = "Cordell Bank National Marine Sanctuary    		(CBNMS) Bodega Marine Lab (BML) Buoy" ;</a:t>
            </a:r>
          </a:p>
          <a:p>
            <a:r>
              <a:rPr lang="en-US" sz="1000" dirty="0" smtClean="0"/>
              <a:t>                </a:t>
            </a:r>
            <a:r>
              <a:rPr lang="en-US" sz="1000" dirty="0" err="1" smtClean="0"/>
              <a:t>station_name:</a:t>
            </a:r>
            <a:r>
              <a:rPr lang="en-US" sz="1000" b="1" dirty="0" err="1" smtClean="0">
                <a:solidFill>
                  <a:schemeClr val="tx2">
                    <a:lumMod val="60000"/>
                    <a:lumOff val="40000"/>
                  </a:schemeClr>
                </a:solidFill>
              </a:rPr>
              <a:t>cf_role</a:t>
            </a:r>
            <a:r>
              <a:rPr lang="en-US" sz="1000" dirty="0" smtClean="0"/>
              <a:t> = "</a:t>
            </a:r>
            <a:r>
              <a:rPr lang="en-US" sz="1000" dirty="0" err="1" smtClean="0"/>
              <a:t>timeseries_id</a:t>
            </a:r>
            <a:r>
              <a:rPr lang="en-US" sz="1000" dirty="0" smtClean="0"/>
              <a:t>" ; </a:t>
            </a:r>
          </a:p>
          <a:p>
            <a:endParaRPr lang="en-US" sz="1000" dirty="0" smtClean="0"/>
          </a:p>
          <a:p>
            <a:r>
              <a:rPr lang="en-US" sz="1000" dirty="0" err="1" smtClean="0"/>
              <a:t>station_name</a:t>
            </a:r>
            <a:r>
              <a:rPr lang="en-US" sz="1000" dirty="0" smtClean="0"/>
              <a:t> = "Cordell Bank Buoy" ;</a:t>
            </a:r>
          </a:p>
          <a:p>
            <a:endParaRPr lang="en-US" sz="1000" dirty="0" smtClean="0"/>
          </a:p>
          <a:p>
            <a:r>
              <a:rPr lang="en-US" sz="1600" b="1" dirty="0">
                <a:solidFill>
                  <a:schemeClr val="tx2">
                    <a:lumMod val="60000"/>
                    <a:lumOff val="40000"/>
                  </a:schemeClr>
                </a:solidFill>
              </a:rPr>
              <a:t>instrument</a:t>
            </a:r>
            <a:r>
              <a:rPr lang="en-US" sz="1600" dirty="0" smtClean="0"/>
              <a:t>:</a:t>
            </a:r>
          </a:p>
          <a:p>
            <a:r>
              <a:rPr lang="en-US" sz="1000" dirty="0" smtClean="0"/>
              <a:t> double conductivity(time) ;</a:t>
            </a:r>
          </a:p>
          <a:p>
            <a:r>
              <a:rPr lang="en-US" sz="1000" dirty="0" smtClean="0"/>
              <a:t>                …</a:t>
            </a:r>
          </a:p>
          <a:p>
            <a:r>
              <a:rPr lang="en-US" sz="1000" dirty="0" smtClean="0"/>
              <a:t>                </a:t>
            </a:r>
            <a:r>
              <a:rPr lang="en-US" sz="1000" dirty="0" err="1" smtClean="0"/>
              <a:t>conductivity:</a:t>
            </a:r>
            <a:r>
              <a:rPr lang="en-US" sz="1000" b="1" dirty="0" err="1" smtClean="0">
                <a:solidFill>
                  <a:schemeClr val="tx2">
                    <a:lumMod val="60000"/>
                    <a:lumOff val="40000"/>
                  </a:schemeClr>
                </a:solidFill>
              </a:rPr>
              <a:t>instrument</a:t>
            </a:r>
            <a:r>
              <a:rPr lang="en-US" sz="1000" dirty="0" smtClean="0"/>
              <a:t> = "instrument2" ;</a:t>
            </a:r>
          </a:p>
          <a:p>
            <a:r>
              <a:rPr lang="en-US" sz="1000" dirty="0" smtClean="0"/>
              <a:t>                …</a:t>
            </a:r>
          </a:p>
          <a:p>
            <a:r>
              <a:rPr lang="en-US" sz="1000" dirty="0" smtClean="0"/>
              <a:t> </a:t>
            </a:r>
            <a:r>
              <a:rPr lang="en-US" sz="1000" dirty="0" err="1" smtClean="0"/>
              <a:t>int</a:t>
            </a:r>
            <a:r>
              <a:rPr lang="en-US" sz="1000" dirty="0" smtClean="0"/>
              <a:t> instrument2 ;</a:t>
            </a:r>
          </a:p>
          <a:p>
            <a:r>
              <a:rPr lang="en-US" sz="1000" dirty="0" smtClean="0"/>
              <a:t>                instrument2:long_name = "Seabird 37 </a:t>
            </a:r>
            <a:r>
              <a:rPr lang="en-US" sz="1000" dirty="0" err="1" smtClean="0"/>
              <a:t>Microcat</a:t>
            </a:r>
            <a:r>
              <a:rPr lang="en-US" sz="1000" dirty="0" smtClean="0"/>
              <a:t>" ;</a:t>
            </a:r>
          </a:p>
          <a:p>
            <a:r>
              <a:rPr lang="en-US" sz="1000" dirty="0" smtClean="0"/>
              <a:t>                instrument2:nodc_name = "CTD" ;</a:t>
            </a:r>
          </a:p>
          <a:p>
            <a:r>
              <a:rPr lang="en-US" sz="1000" dirty="0" smtClean="0"/>
              <a:t>                instrument2:make_model = "SBE-37" ;</a:t>
            </a:r>
          </a:p>
          <a:p>
            <a:r>
              <a:rPr lang="en-US" sz="1000" dirty="0" smtClean="0"/>
              <a:t>                instrument2:serial_number = "" ;</a:t>
            </a:r>
          </a:p>
          <a:p>
            <a:r>
              <a:rPr lang="en-US" sz="1000" dirty="0" smtClean="0"/>
              <a:t>                instrument2:calibration_date = "" ;</a:t>
            </a:r>
          </a:p>
          <a:p>
            <a:r>
              <a:rPr lang="en-US" sz="1000" dirty="0" smtClean="0"/>
              <a:t>                instrument2:comment = "" ;</a:t>
            </a:r>
          </a:p>
          <a:p>
            <a:endParaRPr lang="en-US" sz="1000" dirty="0" smtClean="0"/>
          </a:p>
          <a:p>
            <a:r>
              <a:rPr lang="en-US" sz="1000" dirty="0" smtClean="0"/>
              <a:t>instrument2 = _ ;</a:t>
            </a:r>
          </a:p>
          <a:p>
            <a:endParaRPr lang="en-US" sz="1000" dirty="0" smtClean="0"/>
          </a:p>
          <a:p>
            <a:endParaRPr lang="en-US" sz="1000" dirty="0" smtClean="0"/>
          </a:p>
          <a:p>
            <a:endParaRPr lang="en-US" dirty="0" smtClean="0"/>
          </a:p>
          <a:p>
            <a:endParaRPr lang="en-US" dirty="0" smtClean="0"/>
          </a:p>
          <a:p>
            <a:endParaRPr lang="en-US" dirty="0" smtClean="0"/>
          </a:p>
          <a:p>
            <a:r>
              <a:rPr lang="en-US" sz="1600" b="1" dirty="0" err="1">
                <a:solidFill>
                  <a:schemeClr val="tx2">
                    <a:lumMod val="60000"/>
                    <a:lumOff val="40000"/>
                  </a:schemeClr>
                </a:solidFill>
              </a:rPr>
              <a:t>ancillary_variables</a:t>
            </a:r>
            <a:r>
              <a:rPr lang="en-US" sz="1600" dirty="0" smtClean="0"/>
              <a:t>:</a:t>
            </a:r>
          </a:p>
          <a:p>
            <a:r>
              <a:rPr lang="en-US" sz="1000" dirty="0" smtClean="0"/>
              <a:t>double conductivity(time) ;</a:t>
            </a:r>
          </a:p>
          <a:p>
            <a:r>
              <a:rPr lang="en-US" sz="1000" dirty="0" smtClean="0"/>
              <a:t>                …</a:t>
            </a:r>
          </a:p>
          <a:p>
            <a:r>
              <a:rPr lang="en-US" sz="1000" dirty="0" smtClean="0"/>
              <a:t>                </a:t>
            </a:r>
            <a:r>
              <a:rPr lang="en-US" sz="1000" dirty="0" err="1" smtClean="0"/>
              <a:t>conductivity:</a:t>
            </a:r>
            <a:r>
              <a:rPr lang="en-US" sz="1000" b="1" dirty="0" err="1" smtClean="0">
                <a:solidFill>
                  <a:schemeClr val="tx2">
                    <a:lumMod val="60000"/>
                    <a:lumOff val="40000"/>
                  </a:schemeClr>
                </a:solidFill>
              </a:rPr>
              <a:t>ancillary_variables</a:t>
            </a:r>
            <a:r>
              <a:rPr lang="en-US" sz="1000" dirty="0" smtClean="0"/>
              <a:t> = "</a:t>
            </a:r>
            <a:r>
              <a:rPr lang="en-US" sz="1000" dirty="0" err="1" smtClean="0"/>
              <a:t>conductivity_qc</a:t>
            </a:r>
            <a:r>
              <a:rPr lang="en-US" sz="1000" dirty="0" smtClean="0"/>
              <a:t>" ;</a:t>
            </a:r>
          </a:p>
          <a:p>
            <a:r>
              <a:rPr lang="en-US" sz="1000" dirty="0" smtClean="0"/>
              <a:t>                …</a:t>
            </a:r>
          </a:p>
          <a:p>
            <a:r>
              <a:rPr lang="en-US" sz="1000" dirty="0" smtClean="0"/>
              <a:t> </a:t>
            </a:r>
            <a:r>
              <a:rPr lang="en-US" sz="1000" dirty="0" err="1" smtClean="0"/>
              <a:t>int</a:t>
            </a:r>
            <a:r>
              <a:rPr lang="en-US" sz="1000" dirty="0" smtClean="0"/>
              <a:t> </a:t>
            </a:r>
            <a:r>
              <a:rPr lang="en-US" sz="1000" dirty="0" err="1" smtClean="0"/>
              <a:t>conductivity_qc</a:t>
            </a:r>
            <a:r>
              <a:rPr lang="en-US" sz="1000" dirty="0" smtClean="0"/>
              <a:t>(time) ;</a:t>
            </a:r>
          </a:p>
          <a:p>
            <a:r>
              <a:rPr lang="en-US" sz="1000" dirty="0" smtClean="0"/>
              <a:t>                </a:t>
            </a:r>
            <a:r>
              <a:rPr lang="en-US" sz="1000" dirty="0" err="1" smtClean="0"/>
              <a:t>conductivity_qc:standard_name</a:t>
            </a:r>
            <a:r>
              <a:rPr lang="en-US" sz="1000" dirty="0" smtClean="0"/>
              <a:t> = "</a:t>
            </a:r>
            <a:r>
              <a:rPr lang="en-US" sz="1000" dirty="0" err="1" smtClean="0"/>
              <a:t>sea_water_electrical_conductivity</a:t>
            </a:r>
            <a:r>
              <a:rPr lang="en-US" sz="1000" dirty="0" smtClean="0"/>
              <a:t> </a:t>
            </a:r>
            <a:r>
              <a:rPr lang="en-US" sz="1000" dirty="0" err="1" smtClean="0"/>
              <a:t>status_flag</a:t>
            </a:r>
            <a:r>
              <a:rPr lang="en-US" sz="1000" dirty="0" smtClean="0"/>
              <a:t>" ;</a:t>
            </a:r>
          </a:p>
          <a:p>
            <a:r>
              <a:rPr lang="en-US" sz="1000" dirty="0" smtClean="0"/>
              <a:t>                </a:t>
            </a:r>
            <a:r>
              <a:rPr lang="en-US" sz="1000" dirty="0" err="1" smtClean="0"/>
              <a:t>conductivity_qc:long_name</a:t>
            </a:r>
            <a:r>
              <a:rPr lang="en-US" sz="1000" dirty="0" smtClean="0"/>
              <a:t> = "Conductivity QC Flag" ;</a:t>
            </a:r>
          </a:p>
          <a:p>
            <a:r>
              <a:rPr lang="en-US" sz="1000" dirty="0" smtClean="0"/>
              <a:t>                </a:t>
            </a:r>
            <a:r>
              <a:rPr lang="en-US" sz="1000" dirty="0" err="1" smtClean="0"/>
              <a:t>conductivity_qc:flag_values</a:t>
            </a:r>
            <a:r>
              <a:rPr lang="en-US" sz="1000" dirty="0" smtClean="0"/>
              <a:t> = 0, 1, 2, 9 ;</a:t>
            </a:r>
          </a:p>
          <a:p>
            <a:r>
              <a:rPr lang="en-US" sz="1000" dirty="0" smtClean="0"/>
              <a:t>                </a:t>
            </a:r>
            <a:r>
              <a:rPr lang="en-US" sz="1000" dirty="0" err="1" smtClean="0"/>
              <a:t>conductivity_qc:flag_meanings</a:t>
            </a:r>
            <a:r>
              <a:rPr lang="en-US" sz="1000" dirty="0" smtClean="0"/>
              <a:t> = "</a:t>
            </a:r>
            <a:r>
              <a:rPr lang="en-US" sz="1000" dirty="0" err="1" smtClean="0"/>
              <a:t>no_known_bad_data</a:t>
            </a:r>
            <a:r>
              <a:rPr lang="en-US" sz="1000" dirty="0" smtClean="0"/>
              <a:t> </a:t>
            </a:r>
            <a:r>
              <a:rPr lang="en-US" sz="1000" dirty="0" err="1" smtClean="0"/>
              <a:t>known_bad_data</a:t>
            </a:r>
            <a:r>
              <a:rPr lang="en-US" sz="1000" dirty="0" smtClean="0"/>
              <a:t> </a:t>
            </a:r>
            <a:r>
              <a:rPr lang="en-US" sz="1000" dirty="0" err="1" smtClean="0"/>
              <a:t>suspicous_data</a:t>
            </a:r>
            <a:r>
              <a:rPr lang="en-US" sz="1000" dirty="0" smtClean="0"/>
              <a:t> </a:t>
            </a:r>
            <a:r>
              <a:rPr lang="en-US" sz="1000" dirty="0" err="1" smtClean="0"/>
              <a:t>missing_data</a:t>
            </a:r>
            <a:r>
              <a:rPr lang="en-US" sz="1000" dirty="0" smtClean="0"/>
              <a:t>" ;</a:t>
            </a:r>
          </a:p>
          <a:p>
            <a:r>
              <a:rPr lang="en-US" sz="1000" dirty="0" smtClean="0"/>
              <a:t>                </a:t>
            </a:r>
            <a:r>
              <a:rPr lang="en-US" sz="1000" dirty="0" err="1" smtClean="0"/>
              <a:t>conductivity_qc:data_min</a:t>
            </a:r>
            <a:r>
              <a:rPr lang="en-US" sz="1000" dirty="0" smtClean="0"/>
              <a:t> = 0. ;</a:t>
            </a:r>
          </a:p>
          <a:p>
            <a:r>
              <a:rPr lang="en-US" sz="1000" dirty="0" smtClean="0"/>
              <a:t>                </a:t>
            </a:r>
            <a:r>
              <a:rPr lang="en-US" sz="1000" dirty="0" err="1" smtClean="0"/>
              <a:t>conductivity_qc:data_max</a:t>
            </a:r>
            <a:r>
              <a:rPr lang="en-US" sz="1000" dirty="0" smtClean="0"/>
              <a:t> = 0. ;</a:t>
            </a:r>
          </a:p>
          <a:p>
            <a:r>
              <a:rPr lang="en-US" sz="1000" dirty="0" smtClean="0"/>
              <a:t>                </a:t>
            </a:r>
            <a:r>
              <a:rPr lang="en-US" sz="1000" dirty="0" err="1" smtClean="0"/>
              <a:t>conductivity_qc:valid_range</a:t>
            </a:r>
            <a:r>
              <a:rPr lang="en-US" sz="1000" dirty="0" smtClean="0"/>
              <a:t> = 0., 9. ;</a:t>
            </a:r>
          </a:p>
          <a:p>
            <a:r>
              <a:rPr lang="en-US" sz="1000" dirty="0" smtClean="0"/>
              <a:t>                </a:t>
            </a:r>
            <a:r>
              <a:rPr lang="en-US" sz="1000" dirty="0" err="1" smtClean="0"/>
              <a:t>conductivity_qc:coordinates</a:t>
            </a:r>
            <a:r>
              <a:rPr lang="en-US" sz="1000" dirty="0" smtClean="0"/>
              <a:t> = "time </a:t>
            </a:r>
            <a:r>
              <a:rPr lang="en-US" sz="1000" dirty="0" err="1" smtClean="0"/>
              <a:t>lat</a:t>
            </a:r>
            <a:r>
              <a:rPr lang="en-US" sz="1000" dirty="0" smtClean="0"/>
              <a:t> </a:t>
            </a:r>
            <a:r>
              <a:rPr lang="en-US" sz="1000" dirty="0" err="1" smtClean="0"/>
              <a:t>lon</a:t>
            </a:r>
            <a:r>
              <a:rPr lang="en-US" sz="1000" dirty="0" smtClean="0"/>
              <a:t> alt" ;</a:t>
            </a:r>
          </a:p>
          <a:p>
            <a:r>
              <a:rPr lang="en-US" sz="1000" dirty="0" smtClean="0"/>
              <a:t>                conductivity_qc:_</a:t>
            </a:r>
            <a:r>
              <a:rPr lang="en-US" sz="1000" dirty="0" err="1" smtClean="0"/>
              <a:t>FillValue</a:t>
            </a:r>
            <a:r>
              <a:rPr lang="en-US" sz="1000" dirty="0" smtClean="0"/>
              <a:t> = 0 ;</a:t>
            </a:r>
          </a:p>
          <a:p>
            <a:r>
              <a:rPr lang="en-US" sz="1000" dirty="0" smtClean="0"/>
              <a:t>                </a:t>
            </a:r>
            <a:r>
              <a:rPr lang="en-US" sz="1000" dirty="0" err="1" smtClean="0"/>
              <a:t>conductivity_qc:comment</a:t>
            </a:r>
            <a:r>
              <a:rPr lang="en-US" sz="1000" dirty="0" smtClean="0"/>
              <a:t> = "" ;</a:t>
            </a:r>
          </a:p>
          <a:p>
            <a:endParaRPr lang="en-US" sz="1000" dirty="0" smtClean="0"/>
          </a:p>
          <a:p>
            <a:endParaRPr lang="en-US" dirty="0" smtClean="0"/>
          </a:p>
          <a:p>
            <a:endParaRPr lang="en-US" dirty="0" smtClean="0"/>
          </a:p>
        </p:txBody>
      </p:sp>
      <p:sp>
        <p:nvSpPr>
          <p:cNvPr id="12" name="TextBox 11"/>
          <p:cNvSpPr txBox="1"/>
          <p:nvPr/>
        </p:nvSpPr>
        <p:spPr>
          <a:xfrm>
            <a:off x="152400" y="1524000"/>
            <a:ext cx="8839200" cy="400110"/>
          </a:xfrm>
          <a:prstGeom prst="rect">
            <a:avLst/>
          </a:prstGeom>
          <a:noFill/>
        </p:spPr>
        <p:txBody>
          <a:bodyPr wrap="square" rtlCol="0">
            <a:spAutoFit/>
          </a:bodyPr>
          <a:lstStyle/>
          <a:p>
            <a:pPr algn="ctr"/>
            <a:r>
              <a:rPr lang="en-US" sz="2000" b="1" smtClean="0"/>
              <a:t>NODC using CF to establish relationships between attributes and variables</a:t>
            </a:r>
            <a:endParaRPr lang="en-US" sz="2000" b="1"/>
          </a:p>
        </p:txBody>
      </p:sp>
      <p:sp>
        <p:nvSpPr>
          <p:cNvPr id="2" name="Slide Number Placeholder 1"/>
          <p:cNvSpPr>
            <a:spLocks noGrp="1"/>
          </p:cNvSpPr>
          <p:nvPr>
            <p:ph type="sldNum" sz="quarter" idx="12"/>
          </p:nvPr>
        </p:nvSpPr>
        <p:spPr/>
        <p:txBody>
          <a:bodyPr/>
          <a:lstStyle/>
          <a:p>
            <a:fld id="{94124CEE-2B21-4D58-86E6-F8D498372447}" type="slidenum">
              <a:rPr lang="en-US" smtClean="0">
                <a:solidFill>
                  <a:schemeClr val="tx1"/>
                </a:solidFill>
              </a:rPr>
              <a:pPr/>
              <a:t>9</a:t>
            </a:fld>
            <a:endParaRPr lang="en-US"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9" name="Picture 15" descr="\\Users\mbiddle\presentations\esip_2013\chris_netcdf_presentation_IOOS\images\navsheet_bkg.png"/>
          <p:cNvPicPr>
            <a:picLocks noChangeAspect="1" noChangeArrowheads="1"/>
          </p:cNvPicPr>
          <p:nvPr/>
        </p:nvPicPr>
        <p:blipFill>
          <a:blip r:embed="rId3" cstate="print"/>
          <a:srcRect/>
          <a:stretch>
            <a:fillRect/>
          </a:stretch>
        </p:blipFill>
        <p:spPr bwMode="auto">
          <a:xfrm>
            <a:off x="152400" y="1219201"/>
            <a:ext cx="8839200" cy="304800"/>
          </a:xfrm>
          <a:prstGeom prst="rect">
            <a:avLst/>
          </a:prstGeom>
          <a:noFill/>
        </p:spPr>
      </p:pic>
      <p:pic>
        <p:nvPicPr>
          <p:cNvPr id="1026"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152400"/>
            <a:ext cx="8839200" cy="304800"/>
          </a:xfrm>
          <a:prstGeom prst="rect">
            <a:avLst/>
          </a:prstGeom>
          <a:noFill/>
        </p:spPr>
      </p:pic>
      <p:pic>
        <p:nvPicPr>
          <p:cNvPr id="5"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6400800"/>
            <a:ext cx="8839200" cy="304800"/>
          </a:xfrm>
          <a:prstGeom prst="rect">
            <a:avLst/>
          </a:prstGeom>
          <a:noFill/>
        </p:spPr>
      </p:pic>
      <p:pic>
        <p:nvPicPr>
          <p:cNvPr id="1028" name="Picture 4" descr="\\Users\mbiddle\presentations\esip_2013\chris_netcdf_presentation_IOOS\images\head_title.png"/>
          <p:cNvPicPr>
            <a:picLocks noChangeAspect="1" noChangeArrowheads="1"/>
          </p:cNvPicPr>
          <p:nvPr/>
        </p:nvPicPr>
        <p:blipFill>
          <a:blip r:embed="rId5" cstate="print"/>
          <a:srcRect/>
          <a:stretch>
            <a:fillRect/>
          </a:stretch>
        </p:blipFill>
        <p:spPr bwMode="auto">
          <a:xfrm>
            <a:off x="152400" y="457200"/>
            <a:ext cx="5867400" cy="762000"/>
          </a:xfrm>
          <a:prstGeom prst="rect">
            <a:avLst/>
          </a:prstGeom>
          <a:noFill/>
        </p:spPr>
      </p:pic>
      <p:sp>
        <p:nvSpPr>
          <p:cNvPr id="11" name="TextBox 10"/>
          <p:cNvSpPr txBox="1"/>
          <p:nvPr/>
        </p:nvSpPr>
        <p:spPr>
          <a:xfrm>
            <a:off x="533400" y="3124200"/>
            <a:ext cx="8153400" cy="369332"/>
          </a:xfrm>
          <a:prstGeom prst="rect">
            <a:avLst/>
          </a:prstGeom>
          <a:noFill/>
        </p:spPr>
        <p:txBody>
          <a:bodyPr wrap="square" rtlCol="0">
            <a:spAutoFit/>
          </a:bodyPr>
          <a:lstStyle/>
          <a:p>
            <a:pPr algn="ctr"/>
            <a:r>
              <a:rPr lang="en-US" smtClean="0"/>
              <a:t>Comparing data sets which have been converted into NODC </a:t>
            </a:r>
            <a:r>
              <a:rPr lang="en-US" err="1" smtClean="0"/>
              <a:t>netCDF</a:t>
            </a:r>
            <a:r>
              <a:rPr lang="en-US" smtClean="0"/>
              <a:t> templates…</a:t>
            </a:r>
            <a:endParaRPr lang="en-US"/>
          </a:p>
        </p:txBody>
      </p:sp>
      <p:sp>
        <p:nvSpPr>
          <p:cNvPr id="2" name="Slide Number Placeholder 1"/>
          <p:cNvSpPr>
            <a:spLocks noGrp="1"/>
          </p:cNvSpPr>
          <p:nvPr>
            <p:ph type="sldNum" sz="quarter" idx="12"/>
          </p:nvPr>
        </p:nvSpPr>
        <p:spPr/>
        <p:txBody>
          <a:bodyPr/>
          <a:lstStyle/>
          <a:p>
            <a:fld id="{94124CEE-2B21-4D58-86E6-F8D498372447}" type="slidenum">
              <a:rPr lang="en-US" smtClean="0">
                <a:solidFill>
                  <a:schemeClr val="tx1"/>
                </a:solidFill>
              </a:rPr>
              <a:pPr/>
              <a:t>10</a:t>
            </a:fld>
            <a:endParaRPr lang="en-US" dirty="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9" name="Picture 15" descr="\\Users\mbiddle\presentations\esip_2013\chris_netcdf_presentation_IOOS\images\navsheet_bkg.png"/>
          <p:cNvPicPr>
            <a:picLocks noChangeAspect="1" noChangeArrowheads="1"/>
          </p:cNvPicPr>
          <p:nvPr/>
        </p:nvPicPr>
        <p:blipFill>
          <a:blip r:embed="rId2" cstate="print"/>
          <a:srcRect/>
          <a:stretch>
            <a:fillRect/>
          </a:stretch>
        </p:blipFill>
        <p:spPr bwMode="auto">
          <a:xfrm>
            <a:off x="152400" y="1219201"/>
            <a:ext cx="8839200" cy="304800"/>
          </a:xfrm>
          <a:prstGeom prst="rect">
            <a:avLst/>
          </a:prstGeom>
          <a:noFill/>
        </p:spPr>
      </p:pic>
      <p:pic>
        <p:nvPicPr>
          <p:cNvPr id="1026" name="Picture 2" descr="\\Users\mbiddle\presentations\esip_2013\chris_netcdf_presentation_IOOS\images\aaaaaa.png"/>
          <p:cNvPicPr>
            <a:picLocks noChangeAspect="1" noChangeArrowheads="1"/>
          </p:cNvPicPr>
          <p:nvPr/>
        </p:nvPicPr>
        <p:blipFill>
          <a:blip r:embed="rId3" cstate="print"/>
          <a:srcRect/>
          <a:stretch>
            <a:fillRect/>
          </a:stretch>
        </p:blipFill>
        <p:spPr bwMode="auto">
          <a:xfrm>
            <a:off x="152400" y="152400"/>
            <a:ext cx="8839200" cy="304800"/>
          </a:xfrm>
          <a:prstGeom prst="rect">
            <a:avLst/>
          </a:prstGeom>
          <a:noFill/>
        </p:spPr>
      </p:pic>
      <p:pic>
        <p:nvPicPr>
          <p:cNvPr id="5" name="Picture 2" descr="\\Users\mbiddle\presentations\esip_2013\chris_netcdf_presentation_IOOS\images\aaaaaa.png"/>
          <p:cNvPicPr>
            <a:picLocks noChangeAspect="1" noChangeArrowheads="1"/>
          </p:cNvPicPr>
          <p:nvPr/>
        </p:nvPicPr>
        <p:blipFill>
          <a:blip r:embed="rId3" cstate="print"/>
          <a:srcRect/>
          <a:stretch>
            <a:fillRect/>
          </a:stretch>
        </p:blipFill>
        <p:spPr bwMode="auto">
          <a:xfrm>
            <a:off x="152400" y="6400800"/>
            <a:ext cx="8839200" cy="304800"/>
          </a:xfrm>
          <a:prstGeom prst="rect">
            <a:avLst/>
          </a:prstGeom>
          <a:noFill/>
        </p:spPr>
      </p:pic>
      <p:pic>
        <p:nvPicPr>
          <p:cNvPr id="1028" name="Picture 4" descr="\\Users\mbiddle\presentations\esip_2013\chris_netcdf_presentation_IOOS\images\head_title.png"/>
          <p:cNvPicPr>
            <a:picLocks noChangeAspect="1" noChangeArrowheads="1"/>
          </p:cNvPicPr>
          <p:nvPr/>
        </p:nvPicPr>
        <p:blipFill>
          <a:blip r:embed="rId4" cstate="print"/>
          <a:srcRect/>
          <a:stretch>
            <a:fillRect/>
          </a:stretch>
        </p:blipFill>
        <p:spPr bwMode="auto">
          <a:xfrm>
            <a:off x="152400" y="457200"/>
            <a:ext cx="5867400" cy="762000"/>
          </a:xfrm>
          <a:prstGeom prst="rect">
            <a:avLst/>
          </a:prstGeom>
          <a:noFill/>
        </p:spPr>
      </p:pic>
      <p:sp>
        <p:nvSpPr>
          <p:cNvPr id="17" name="TextBox 16"/>
          <p:cNvSpPr txBox="1"/>
          <p:nvPr/>
        </p:nvSpPr>
        <p:spPr>
          <a:xfrm>
            <a:off x="293624" y="5598840"/>
            <a:ext cx="3886200" cy="153888"/>
          </a:xfrm>
          <a:prstGeom prst="rect">
            <a:avLst/>
          </a:prstGeom>
          <a:noFill/>
        </p:spPr>
        <p:txBody>
          <a:bodyPr wrap="square" lIns="0" tIns="0" rIns="0" bIns="0" rtlCol="0">
            <a:spAutoFit/>
          </a:bodyPr>
          <a:lstStyle/>
          <a:p>
            <a:r>
              <a:rPr lang="en-US" sz="500" dirty="0"/>
              <a:t>http://data.nodc.noaa.gov/thredds/uddc/testdata/NMS_CBM_CTD_2008.nc?catalog=http%3A%2F%2Fdata.nodc.noaa.gov%2Fthredds%2Fcatalog%2Ftestdata%2Fcatalog.html&amp;dataset=testdata%2FNMS_CBM_CTD_2008.nc</a:t>
            </a:r>
          </a:p>
        </p:txBody>
      </p:sp>
      <p:sp>
        <p:nvSpPr>
          <p:cNvPr id="1037" name="AutoShape 13" descr="data:image/png;base64,iVBORw0KGgoAAAANSUhEUgAABRIAAAQ1CAYAAADJfzOIAAAgAElEQVR4XuzdW4LlKLIg2o4h3PkPsocQt7yyVaEgATNDaD/X+ToVQjwWBkKWcvdfv//zf//H/xEgQIAAAQIECBAgQIAAAQIECBAgQGAi8EsiUXwQIECAAAECBAgQIECAAAECBAgQIBAJSCRGQq4TIECAAAECBAgQIECAAAECBAgQIPB/JBIFAQECBAgQIECAAAECBAgQIECAAAECoYBEYkikAAECBAgQIECAAAECBAgQIECAAAECEoligAABAgQIECBAgAABAgQIECBAgACBUEAiMSRSgAABAgQIECBAgAABAgQIECBAgAABiUQxQIAAAQIECBAgQIAAAQIECBAgQIBAKCCRGBIpQIAAAQIECBAgQIAAAQIECBAgQICARKIYIECAAAECBAgQIECAAAECBAgQIEAgFJBIDIkUIECAAAECBAgQIECAAAECBAgQIEBAIlEMECBAgAABAgQIECBAgAABAgQIECAQCkgkhkQKECBAgAABAgQIECBAgAABAgQIECAgkSgGCBAgQIAAAQIECBAgQIAAAQIECBAIBSQSQyIFCBAgQIAAAQIECBAgQIAAAQIECBCQSBQDBAgQIECAAAECBAgQIECAAAECBAiEAhKJIZECBAgQIECAAAECBAgQIECAAAECBAikE4m/fv2aav3+/Xt6fXZ/dO+zp6na95/yx5git9nYKi5X2mn7UGm3Mjdnl8p971L2PAetYTWG3mXMz+xn1fTT4++Zc7Gz7dk62tnOK9Q1iuG79uDdY77y3HmXMe42e+f6Hjnf37QPvHNM3N33KzH30zf7zN0zpH4CBAgQ+FaBdCLxAKq+vLew73Q4bMfaO5AcZdrEYTaRlClXOQitvJhmxrljgbRWO+p8lTp67rN4Ofe7Mr+vMt5n9iMTr9l1+cxxaPvfAtl19O52vedgJq5fddzZ5863zO+rztOuft093+Jk10x9Tj3ZmPsZsfj5nHk3EgIECBB4XYFyInH0kP7592xC5NFfBlXbW3mhy9xTOdxUys6Stce1zNzcmei7I4G8Mq8Zh5Xlmp2vbLmVPuy8p2q7s+1RXZk1Fq2Fu+b/EeP/lDZmsfUu6+PKXIzieCW+r/Rj972VuauU3d3P3h7xTfvCrr29MoeVshJBd0f8+9Yvjp4/d7v2j+ePRA8IECBA4KrA1kRiNpn46AdRpb0rL3NRsuxRh6BqO0cQPSqRmI2TKLgr83q8nNz1wpg1z5aLxn739artI/pzbqMyj9G6vLvv6v9bQCLx718TMvo1GJUYf4UYq+5t1fJ3jfHV9rq7xnl+zu+Irer8VcpXyt7tpf7XEajGRbX864z0dXvybfvl686EnhEgQOD5AsuJxJ+DaO8hnUkSPfJBVEmO7Th0zNqr1n/Ftw2t7IvDHXNTHXdmWVTm9UgiZmIz0/aoTCZhdYfFlT737q3a7m6/rW+H2auN6W6zV60/Mw+ZdfSq44v6FcVyxidq41nXo7Fl1vXde/SoD9nn47Nsd7W7M77unu9P3gd2zee31VONufPZ72z1Let9d3zs3D929019BAgQIPB4gUuJxNFDOnoZuCNZNUuIRP3ZedjYmUhc7dfKYevwu2NuVhOio+VQfcGolr9zGV6Zmzv7dZ7/4/9/hcP2Li8H4EdEz7yNV1qHz9LYFc/P6v+s3ZWxrdyza+zfFo+7x7sydyv37Jpv9by/wEr8rNzz/lL7R7B7/9jfQzUSIECAwKMFPjaR2B4eoqTIzsPGKBm30sZKEm6lnbsC77DY1aer8xrFwV0OvUTdKyXseknrZ1utJtJnCehXGNPdMfaK9VfX7SuOYUefdu2DO/qyu46Vsa0833b0+9vi8Y7xvtN874gZdTxfYFfMOQfU5vKO/aPWA6UJECBA4BUFLicSRy/7P/8+eliPEm27gKqHjWr5qJ87E4kryZTseO6eh6Pvox+Drx7msuN65aRddQxRrO26/or92t2nR8T7rvn4pHp2z+M723yyxerYVu9bjYNHt7faz1333TXe1XpX79vloZ73FViJnZV73ldof8/57TdVIwECBD5FYEsisZpMrLzQVx9ioy8c2gk7J7GqbaxO/mo7ozHNErWz8Z4TbdVkXmXs7Tyvjn8WX6NxVuJgVnYUJ6M/kHDuT892ZtBey95/tBnFdK/cim1rfmVeZ/F0V72jNness+xctHObiddofnfsByObnW1X9pCfstEe9cx5y46lOr+ZNRbZXNnXsuM6l1tdr9X5q543oj72xlpZS9E8RO2fnyUrsT67JxN3lf5nx1Ld148+ZGM224/MWXMl/qL2Z6aZOdm531Zjue37ub+Zc8/qMzCz56zsMSv3jPaYVcvVPhwmKzGaXUu9+Y3abecq2rcyc6sMAQIECLyfwLZEYuVwXz3cjQ4vKy/j7SFn5QG9Os2rh4lqHzPtHGXuPAC085zpV882c/A+z2u1/OzQNDs4rxz2RwbZQ1+mr9FLTtTvUXzP1lt2jWbXTjXms/VG8ZUZY1vHypz2XjSrY569ALT7cWV+7h5Pbw6y62wU28+ct0zsZfak6D8crIwxeiFe3ZOjddQ+Z2dGlbjvPbeyY8jMwajfV9odrcXe3GQSFdm1fGW8qzGdOU9k5jszp6P9r723Ynp1TnrP52hdn62rfZ21t+KQOR9HycRMYjsTJzv2mEwczZ7n2bU2O5dFaynjFZ0XsnXsmN/Z8zsaq+sECBAg8FkCL5lIrPwXsuwhLXNAyxzorkz/yqFm9CLYO1jMDjOjl9DVA13GIZNInI1jdsAbvfCd76l6zxIoP06zg3m2rTteomYWV/qVPZxGCf2VGMs4ZWIwKhO9bEXXZ+vzHNvZ8WTn67zWoz2wOj+zBMTKS2RlTNmy0bxE13fPWxRnlb15VLY6j1Gbx/6cscqMLzt3mX2991yonAuuPh9Hz5FoDkbt9hKRvfnZvZZHcb6yJ2fmLVNvZi/MxNIu03bOKm2Pnr2ZNZVpp43DR8ZHZn/YNYbM/rISyyv92z2nK/HVG2u091TecY7zbHSuXTHPzqVyBAgQIPD+AlsTibOXs/NDrk0wjQ7t0ctEdGg/11t5yM5eQq5MefVQ03vRWB1T6z86LF0ZX/XQW+1D1W9H+XMs3JVIjA6ImXVwdS1UrKKXpOh6JsYyL5uZemZlsv2MymXtMuUq4x7to9X+rsRf5QUjM+7ZXhf1L7u3R/VcXUOZeMxaRHM48ooSDb3nR7ataHzZsbX1ZGI+qju6PjtjzJ73Ub3R9d46mc1RFKPV65V1Gs1vZt4elUjMxOxRpmoWzWmm7cy8Z+L+vM4za7s61lF8XDn3ROspEyOjWIzmpvIcieJ5l2VUT+Z8t/qMuzq/d+4f1f1GeQIECBB4PYHticTsg2v1wZg5SGTKzA4cs4PQlSms9Ct68YkOa9l+XjnUzdrIJjmOOjL9qPrtKN86Z19ORvOT7VNULrpePVBn61t9QcrM75WYz8b7rI0796TKgTw7F9k1Vn2RqbTfumdedqt7V9T/V5m3TAyu2q6OMfM8PpeprtNozWbqyyRUIrfo+mo/o3qj69V1X431ne1n4nfVMbpv9Jw93zf6j6GzM0Rvj8wkAs9lqnMyevZe2Rvv2ut37A+ZGDzayewH0bmyGqfZNqO4yIwzU2blDPXM/T87puq8KE+AAAEC7y9wSyIxOpxkD0W9F87MQy1TZnTYmx1Kr053pV/Vg3dU/jiIRIelq2PMHBh3OswOidV2quWz5neUy/b1GeWyba68MGRfCqI4rvQxKhtdn+012ZfL3ot29t7oRbj6Er9jPNkXo9W+jZ5Bq8mINp5W4zATK5kylTmo1Betm+qazThlEontfFZjemUP7hmvtDsaX+98U+1nZm4zZVbmfbXezHxHdd9puivGozFE5+Rz/N2112f2ySg2MvOZORdG7UR9zfaj187qXK3sByvjWH1eRm1dNc/crwwBAgQIfK7AyycSM/SrD/PsQS7Th0yZzGEle8iZvYRk2jnKZF70MmNrX4B2Jvh6L3THv+1sJ+M2ssjeu6vcrnqqtrMXuFmcVOPsyktBJl6zfpmDeLaubLlsm9mXy4zHnQm23eNux7P6kpXtV7ZcxjlTV6ZMZd1W6suM4eoe2N5/da1X79/lUWk32jfvWsuZvWR1zlcdM26ZuneZVp5NmX5V1mZmfn7afPX4iFxGY6jGXqadXp3RHEexNOrn6rvHbBzRGNuzdvQ8rNSXff+IPKvzqjwBAgQIvKfAbYnE0QFplgC6+sCrHuBmfbzjQbk6vszBe/VwsXuc2QPjikX1nrvLV80zLw3ZGM6O7Vnlrm6H1Zivtpd1ycxZtq5suWyb2ZfL6hrP9nN3uey4oxenZ62hTAxmzDJlsmPMmGb6nSlT6Xe0d/5cj+L2aO+nXKXtStnZi3Wl3UyiYjUpEc3N1fGO6l+tN7O3Z+p+hmmmX5W1mVmfozNVpS+zGNlRTzSn2XPhjlheGc/KPbO94Xyt+pyu9CVTNlPm7viI5tV1AgQIEHhPgVsTiaND0ugl4eoDr3qAWy2/OtWr46vely2/63CXeSnMmGVfHKND2uq8Zt3uOkBGjq/w1dgVo0wMVAyq9a3WHY05ur47HmfrNtuXHS8O2bay5bIv1W3ffZH4t8hdCalovVXmeXUttjFyjLXSdqXsqJ8r7c7OQ0c7K3v8XfNyV70Z/0yZ2b46OiNU6r3ynM/sZZk1cPdeX+3n6nNj11kzM39RUvPqvK4aZOa7Oh+rHtFZO9vXaI9wnQABAgQ+W+D2RGLlwZh5KGamo1rPysEj04+2TLVfsxePHT/Su+tw1x46MoeUFfOq393lVw5b2T5F5aLrs5es6n8hXxnnyvrIrJefMpn4itrP+mX2r2xd2XLR3N39cpnt5+5yO6131pUdZxRzmT5ly0Qx8ow1u+JUfQ6cy68m3a72c7Xd2Zyd52s1STmKv5Xx7orl1T292udRHB3t7zKt9GtH2bv3+up+M4uL2RzseGZX+nplX2ljJrMWKvtxNI4dcbNz/6/0p2KlLAECBAi8v8DLJxJ/iKuHkJUH38o91elfaeNR91TH0itfTUxWx/Zq5VcOa9kxROWi6zsPttE4V9ZoNt6y48zWV3WJDv2Z6yttjuqNrKsvUKN13P77o5LP0XxH16NYXUkCVdqM4jBTV6ZMJaYq9UX9n11faadyT1t2ZS4r63VkvNpuaxet1eh6dq4qxtk6Vxwr96z2OTKLrkfjr/TratlH7PWVOYlsVp9ZmXor+92s7Mj0alxU+zeLjatxs/uL9Ep/KnOpLAECBAi8v8BDEom9A8bqj6P1DuM7Hpw7DxK7xrZ6yHvWg39HInF2eK6O6+7y51jMtrVabjXGV9vbPQ/V/xiw8jIQJTkiw+y6jeqpvKxELtn5W4nFs/FKciTbt2y57H43SyjNHB45b6NYzFrsGmPWdMdRJju2lViN6o6ur7SZscu0Gz0XdyVIj/6uxnk1BjJj753X2n9b+Y8UjzSNxrD63IjqnT2DZ8/H6KdV7oyPlZioxF2l/uqZvlL31bUW7e/R9dH8r6ylyL/qEtXnOgECBAh8jsDDEontoTx7+DqoRw/I6oNzdgC9+sA87q+MLTr0ZQ7dOw6kV0M6OthffbGOXup67c/ms1o+8snGzmq5lcN/5SBdsarWGyXLdtlGMRYZZtdtVM/oBTA797OkR8by6vxk+7mjXLsOM3XuesnKtBXtO1Hsru7Nu8a4u/+z8WY9V5IgUd3R9dmaOq/Xajxm2o3OBbOz0dW1HM3/6nM7qrcXJxmrbGw80rTdz3euzWfv9SvzGO15WZ+onqsxNBpb5fk8K1t996jMddYwU66y7qrmV/aPlfl3DwECBAi8lsBDE4nnB3s1gdY7zGVf/I97q4fPY6oqL+/VcVXHkAmfqweHTBttmdUDRfVFqW33x280ryOHavmMR9Y8Uy5zOIxeAEaulUN01bayRjOms4P3aBy9uJyVjayj69E87BxDdszZF6jRms3E6I5x99bhattRcnfnS19lHkbxeP737DNgZYyVeaquyZ1ji0xncVF5hsw8qvGYbfdcLprrbJxW9trqczAbB9m1uhKDUd2PMs0+L1fX5mwNZc6dV/f6lbmJ4iPzzIzqGF2P4qJ3X3adPsoyO4bIMbp+WGTbq5qPztGrc+s+AgQIEHg/gXIiMXOAmzFkHz6zREj00pE9EGT6Gb3wZT2uHGayB8rZuDNmq+GbNbh6yFuZ1yvuFbPsYe0c/yO3rGdmjWT7tdP2mOdK3GZjLzuerGE77tkLYZQEqOwVFaPsntkaZuIjuyazCY6KUW99Zef3Hebtim3vJXAlNkfrevfavLLPZvoyi+Xzf/DomWdjNxuP57Ub9Svjn1nfq2u5F0fRPpXZi58x3+d5jPaJHabR83/2jKk8f87emX5n95XsPEeWmXgYPXsyaztbf2atjeq6Eq9tndWPBdo4avuSre+Z+3/FLzufyhEgQIDA+wukE4lXHuK9Q0bmgHH14VV5YFcPIOeXiVkYRC8As3szRtGLQvbFaiWUV2OiYpJ5CYycojjI9KeaIBkd4n/air5eiF5gRof2XpvVOYqsMm1X+7879lbbr+43UdxEL77ZF72fcr24ybhVxnT3eGaxFbU9m9PKGA/L7L4b9Svaeyr7c/aFMhs3Ud9X18m5/UwbI+us3cxwtsai+rN7XZRoiepp125UX/UsEo1z5Je975HznYmnI3Ec7a/Z8a3OR7S2s+33nqkr9+7eB6/sD0dfVsaRPWNUzrZRXGXOZBmPUSw9I8aiMWfGM1v7O+Y2c4ZRhgABAgReVyCdSHzdIegZAQIECBAgQIAAAQLPFlj9D1/P7vfV9q8mDK+2734CBAgQIPBIAYnER2priwABAgQIECBAgMCHCkgk/plYX+59aJAbFgECBAj8H4lEQUCAAAECBAgQIECAQErg/PVd70eDvzGB5ovEVOgoRIAAAQIfIiCR+CETaRgECBAgQIAAAQIE7hSYJcy+9WvEH2+JxDujTt0ECBAg8GoCEomvNiP6Q4AAAQIECBAgQOAFBWZ/VOQbv0Q8pkgi8QWDVZcIECBA4DYBicTbaFVMgAABAgQIECBA4HMEZn8RWCLx73n+Zo/PiXgjIUCAAIGegESiuCBAgAABAgQIECBAICXg67s/TLPE6lFKQjEVVgoRIECAwBsJSCS+0WTpKgECBAgQIECAAAECBAgQIECAAIFnCUgkPkteuwQIECBAgAABAgQIECBAgAABAgTeSEAi8Y0mS1cJECBAgAABAgQIECBAgAABAgQIPEtAIvFZ8tolQIAAAQIECBAgQIAAAQIECBAg8EYCEolvNFm6SoAAAQIECBAgQIAAAQIECBAgQOBZAhKJz5LXLgECBAgQIECAAAECBAgQIECAAIE3EpBIfKPJ0lUCBAgQIECAAAECBAgQIECAAAECzxKQSHyWvHYJECBAgAABAgQIECBAgAABAgQIvJGAROIbTZauEiBAgAABAgQIECBAgAABAgQIEHiWgETis+S1S4AAAQIECBAgQIAAAQIECBAgQOCNBCQS32iydJUAAQIECBAgQIAAAQIECBAgQIDAswQkEp8lr10CBAgQIECAAAECBAgQIECAAAECbyQgkfhGk6WrBAgQIECAAAECBAgQIECAAAECBJ4lIJH4LHntEiBAgAABAgQIECBAgAABAgQIEHgjAYnEN5osXSVAgAABAgQIECBAgAABAgQIECDwLAGJxGfJa5cAAQIECBAgQIAAAQIECBAgQIDAGwlIJL7RZOkqAQIECBAgQIAAAQIECBAgQIAAgWcJSCQ+S167BAgQIECAAAECBAgQIECAAAECBN5IQCLxjSZLVwkQIECAAAECBAgQIECAAAECBAg8S0Ai8Vny2iVAgAABAgQIECBAgAABAgQIECDwRgISiW80WbpKgAABAgQIECBAgAABAgQIECBA4FkCEonPktcuAQIECBAgQIAAAQIECBAgQIAAgTcSkEh8o8nSVQIECBAgQIAAAQIECBAgQIAAAQLPEpBIfJa8dgkQIECAAAECBAgQIECAAAECBAi8kYBE4htNlq4SIECAAAECBAgQIECAAAECBAgQeJaAROKz5LVLgAABAgQIECBAgAABAgQIECBA4I0EJBLfaLJ0lQABAgQIECBAgAABAgQIECBAgMCzBCQSnyWvXQIECBAgQIAAAQIECBAgQIAAAQJvJHBbIvHXr1//Zfj9+/dbcGT6mynzFoMNOtmO81vG/cpz96w5ONp9p7X8rHl81hw9a7yv2m5mHjJlXnV839KvHXO0o47d3vbU3aL31/dpZ6JXXBe7Z/GVxpjpS6ZMZLSjjqgN1/8WOO/nx5Xjvfdd52PnMyraO1/dKOq/9RALrMTTq8fFz6g/ce3Hs/nvEulEYg+s1+DPBroSNJnOj/rQbtrnurKJzCho7xpTZty9Mj/9yY6t2sbZ4tXG3Y5ltJDv9Kl67igfxeeONnq2dx2IMvvJXfEdWa327RlzFI3lG69H8/Dqe9o3ztlsX7+yD0Sx8Gjr83Pp1fqWtYieuSv7Z+aen/5diYXs+EbnraP9d98/3r3/mXl8pTFm+pIpE417Rx1RG8+4/sr7TW8/f/d9YvczKnqffOXnYG9NvXJ/n7E+ozZX4ukd9rJPXPvRXI6ulxKJ50NcbzGtBMxKx6OFfFcSKWr3UQm/zCLrGay6rIx7GHAbE6Cjfu3s70p87rhnda52tP1Tx6MM75jDXXZ39G3X/KjnmsCj4vtaL7/77pU52rX275BfGc8d/cjUOXKs7ImVskefZkZX5/YbzkTZc9euWLw6J5lYXC2za4yr7Z/vy/QlUybqS7aOV5u3d9xvMtaZMtGcRtd3zuWj+nskW7P7VWRwvLPc8R+aHmGSGd87lqnYtXFcuffRNpm+Zco8ut93tSeRWJBdCYydm3x72J5txp9+aI7m4g73QqhcLvrs/ke+lwf4/yqIXhyjA0evH7vs7ujbLjf1XBN4VHxf6+V3370yR7vW/h3yK+O5ox+ZOkfnh8qZY2X/jO658qL46Wei2bze9ZJmvWVWU+4/zO7YH7J1vNq8veN+k7HOlMlF0LjUzrl8VH+jc/3KmFbuydg/wiTTj3csU7G76xl1h1tmXJkyd/TtGXWmE4lt5yKk6PqVwUZ1v8qGEvVzxeAYW3TgbjfqK325cu95jI+s564YWJmz6j27nKrt3jFXUR+isUbXq/tS1J+KQbVvlbaVvVfA3N3ru6P26hxVy+/oY6WOV+/fMZZePzN9r74IZNvZ8SzPtpWdz4xHpq5d9cza2j32WZxkxvyoMo+wzY4l05dMmai9TB2ZMlE7O6+vxuez95uMY6bMFcvd9e+urze2qI3o+kqdr2R8pS/vdm92Llf3gGd5ZMaVKfOs/u9u9yGJxAP0p/O9/6IcXa8mC2YPmFFbo0k///ss2I8+Zn5f47kPI5PRRJ/HlunPqJ7z77Kc/f8/9/cMzv3umbb/1o65HXclBlYX6KyNyhijsZ/NRuMc/S7RkVMUn704isY0i7H2Wu/XGmTbnH1FEs1lJsbvWnPVvlX6evhGcR/tV7N9JzNnoxg5z3/PdzSnmZir7KmjMczWYLRW2v3uPNbMHtGaRwfbKC5WnomZfmb2mNGvK8ns6aPncnXP6/mP5mj07HzGvll5jl95/kXrJfKrnLuqjrMDaXX/bM8a5z0y8yViJTZ6/X6nM1E29jLzmdlLKufbzLminc/ZeDLPlOweXFkLmdiePQsy67ZSJur77LnWO2/0+h6dR0Z7fuZ340fPlHN/or0jmu/s9dGzOdpvMutqtJ+d/312ho7OGVeeKTOf6OwXxeHs+d8zic6go/N95twfWUd7VW9NRee5aE4r573MM+0Z5/zefhLt6Zm4Ge0B0b5Uub4yP+c4eYW1P3s2PePa7YnE86RFm3b24RGV+7me3XxmD8DoANP2I/rf0SaaCYDe2EYLePSS2G6uxxxlN63ZgSDTZq+/7XxdST6NHpKjNqJxR307z8lh27tntZ3RJjmLhWxbmQdpu4lWHFub2UE0c/iL1tjsIR/N45W+jdZEux5G/3tlbxztg1fi8bg3W/fsAdvbW3tx2cbxbJ6ifs3WSm+fy87HzHQUN+2h6DyuaIyr16N1P3oer953PlBe2fPaZ2PmGZPdC3ovNpU9bPTcnq3tzF4W2c2e09HLyJVzV2YPzZ5VRi8PPdPeeM9raNZmNhYy55N23Z7b7Z0rR2fIjGO0n+2IvVk/ZnGyYjo7T0Rr7ur+MduHo3N+5WwQuWT2skqZ6FkQPdey55rZeXK2n7VrtHqWyayTV9tvRutyh0XlubKyf1T20dk4M2en6DkeXT8/Iyt7VebZOturRmvKOf+PWma/GMVnZk+qxEa0R155D5vtfaPzwOx8M3sOVtZ+Zk98VJnbE4mVg9vqobEXlLN2M5tj5uEWHShW6og2+WhcswA+b8SjchmbO8q04+69KI0eKtFiWZ2H7H29ORmNJ1tnNFe76sk8TGfu0RpYmZvzPVH90fVsrGYeFtHDL9OXKwej7Jxfjcdob6iuzaxLZnyj+cw8ZzJlKus22qvbNXzue7adjN1Kmey6yMzJ+cB3Hld0uDv7VNrJJiRWx7jSl2ifu/Jczh7Gs23smK/V8c729ln/Z3tOZp4zcxrte1fjNdPPlT0imovVsUf7SjYuq/VE5WfzVI2vaC1kzgUr/c3MSdS3TB2Z/mf3jdW67hpHdB7LXB8ZRvtN1mwUG9nn/11re1RvJqaieN99PbNvzvo9sr4az5n/+FC1qMTVq5/zs/t0dsyZOMiWOeY+2pvuWCe71n60Nzzy+kskEjObdnRAaK9HCbddC7wXkJkNpj0wZgxGQf9TV3W8s0Ue2WQX60o9meDPHmDbuckkEqqOP32J7olid8Vp5YH/rI19NqfRXM6un9fDHWuu2rfo0Lg7TkpEFVAAACAASURBVEbr8Go7o3XTxvqug1hlna6MeXWt9Nbt8W/Rfj2KnWpMtcarY3n0fXfseaP5uDthOXveZeNhtPeuzsvOA+5KjO14TmfGfrhF621HbLzLmag9B0Y2Fef2LHnlfDvb16P4Pfcj2/+VOI724yjOs2eQXWe86r66+ozOnhUzcxMZZ+qI5iHT32w7mXNOdj/PzPvuc0Z2nNnYWNlbZ3EamWTjZccesWPPmO3H2bFEZ/aeWXRPtFeM9udM/GdjLBr/7BmRaaNSpndWy/ZvZ5yMntfV53pmT3xUGYnE37//ax1tbpkHR6aOtp5sII8Wd2YhZfpe2fhXvbJ9jYI/a1bZpLJ9O5frzUnUt0w7jywzss70IRsHs/m86nX3mjsfVqKHycysfYhdHXcvtnfF490HjNHYV2IuM+ZMvdF8nGO9dyCJYmO2F2UPfNl9PDPe7NrN1BXZrdYR3ZdZ+3eVqcZDdu6y83Jl394xX9EzejTeKNajvmWfJSvzPuvzSn1R/FZiYrS/rO5Fmb61/csY9OYnM6ftuer83M32NbMHr45hVnemzl1ldqyfrGd13mbnhso5KrN3rMRZdtyZvS27djPz/qy1XTGsrs9ZnEYmmfNhVMfOGKq01e7H0RrKxmTr3yajVtqZrddH/Meplb2sMhezLzazH57sPGdFc7RypszuVXeXe4lEYntoWAniNiijbH0UkJkFfkcds8DtuWT6mX3oVQ4C0dh7bc76emcMZIwyZVqf3uHoqGc0nkw7jyxzZaPMzvFsE5ttrisOK/dUDEZrJDq4jNbLlTi5Kx57D/herGcPopm9YnWPmq3BlS/VMvtQ5UAwOvBF8x5dv+vr6tazsp7u7nMUR5W+7vCb7QWra+PqnloxqMxXtL8d16NzV2SWWVsZ2yhWVveblT1lNdbu3IsqcTIac3auqmei1blr46Iyxoz1KHZX+rujb5k6MmuluhZ654NMjH/SfpM1q577ItuVGM/s3bN9OYrv3es7E9dRn85jvrK2q8/j6nxnxtrOzezMW11jmbrv3kOyayk7F5V3yih2e2PP9rcaC9W1P+rbM/79qYnEdrEfAFEicbYx/kxeJltf2Yh+6jsH3LFYozrO149+RfdkF+1sA4jaHfXljoPSeU57/XpWDLRxsrKhZz9Rbjf39kEwi4nZXPXui17kqof/aC1lHGcb26g/2X9fsdttMFs37XzM/itZJi6y/zGh91A6/1v2v8j1HrSV+aysq9FBoTrmqM3eXh7tQ704nz2nMoeZ3nxE/cgYRePP7vPZA1PU55X+3PW83eVXjYfozNI+I6J9fLQGq9bRnpDd39tylfH29qrMGXB2X/W58E5nomrsRefB7H6QMY3iMoq30fqMno29dmf9zT4fV+ttzaNxrzyTWqtRHe0YevGQ2RczFtEzI+OQ2fuevd9E48z8B4eRxezMeOdc3jmm9vmW/d+jfTm7F7Vrot1HopjOnkO+7Zyf3S9W3rVmz+LM+SZ6Po7ONL31GD3PMv8BJfvOF/V71JdX+PdyIrG3MEcP+WOAo0Rce4DJLPLqAWC2EYwmYBQco82rV0/0X3Fn98zGWAnK0bzM5iN7oJm93B/tZhb9I2IgaiMTI72EWiaR0HtgZtZF5iB63syvrsFszFXbjDbi2SYYxVh7711rLrNWV2JoZhnFbNun3sF6NKet0zkee2ON6q7syZmXnXOZaI2NEt29MfXW1Oz+2V4b9etsEsXxzuvZOBw9x6O9aTZ/vXnL9qeN9/MzahSvPeNH7ZuZOH72nnrl3DV7AYhezqLYap9V7T4YrZ3RHjV6lmRe6t/pTFSNvbPvaJyZdRqtt9mzvHJuiM4ElfFny2afObNYHZ3BentZZr/LngEyz7XeeSFah1EyPxMzo2fo6LkbPQtnz/UobqJzSs9jVGdm7O29GYtsvPbGkj3LVMa0Eu9nx8yzILOvzOqZ7e+zfWcWL6M1lZn3KIZXrp/3guzZ885zfmZvqsZydHarnj17fRyt8Sv7f++Z+qi1Hz1zH3W9nEh8VMe0Q4AAAQLPF1hJJEYvIc8flR4QIECAAAECBAgQ+G6Byjn/u6WMvhWQSBQTBAgQINAVqB4uZl8yISZAgAABAgQIECBA4DUEquf81+i1XryKgETiq8yEfhAgQOBFBCqf+p+7LJH4IhOoGwQIECBAgAABAgQ6AqvnfJgE/nrv+8+PoP1GQoAAAQIEDoGVhGD1d6LQJkCAAAECBAgQIEDgsQIr5/zH9lBr7yDgi8R3mCV9JECAAAECBAgQIECAAAECBAgQIPBkAYnEJ0+A5gkQIECAAAECBAgQIECAAAECBAi8g4BE4jvMkj4SIECAAAECBAgQIECAAAECBAgQeLKAROKTJ0DzBAgQIECAAAECBAgQIECAAAECBN5B4GGJxG/7pZ53jvfOuh8VtJ8whl1W72qR6XemzC7Haj2v3LfqWO4u76+77RPOxF2mTLZHO+vKtqncYwR2zO2OOh4z2nkrzxxHpu1MmUc7/vr1f//b5O/f/9/lpnfWdbkzKvifwDEvu+b5EbRi6RHK97TxCXP3ymN45b7dE1FqfXUBicQbZujOl+47676BolvlJ4xhl9UrWbR/dXc0xp8/9J7t9yu+PP2MK9v/XfP8zvX8WP3M+dnt+N/vPK5n9T1aEztjc2ddz/LSbl9g19xG8fgu/s8aR3YentW/0fztTDDtrOuOeGvPNtHzq1p+d5/Pnue6qwnfn3qOe94pAfFOfc3OfW9Of+bmPEfZul653LvPXXYvG63Rdm6qa3Y2t9m+vXJ86NvnCTwskfgqdOeX4jv7dOeh8c66MyY7DFfGsKPdzPgeXWbF4o4+tr69fj0jqXTXvGfdd7e/u747YuGoM2t0Zx++oe7M2ss67Kwr26ZyzxFYWZ/vtP88RzVu9RXX2EpCYudL/866opfp1ZfzTNI3UyaOkD0lrpheuXdP7/O1rMRuvvbnlxzNxTvN0UjxE+cuMy/tuHv33GGT6dvzI14PvklAIvGm2V454Ge7cmfdmT7seBFZGcOOdjPje3SZFYs7+ph5OZJIvC7/TnH8KrF5Xf21a8isvewIdtaVbVO55wisrM932n+eoxq3+oprbOWldedL6c66JBL/EbhieuXeeAXsLbESu3t7cF9t0Ty8+9jfvf+9mY/m7Fib5/+gIZF43xpS82sLfFUiceXQvTp9d7Z1Z93ReHe1Xa2nWj4axytdf9WxRf2Kru8wvrONTN2ZMpVx7q6v0vZK2Xfr78oYn31Pz3jVfWddz3bRfixQjZNq+bgH31fiFddY5sV39YU5O8OrfcjWfzWx9s/9//yajtE6iK5X+rqj7BXTK/fu6Hu2jnfpZ3Y853KZsb1zIi4zvhW3Z9+zMq6Ve1bG+ah2Vvrmnu8USCUSj4fuD1H7u7LO/3Y8qM+Uo9+tdX6Q9+o/6phdG03Z+Z6jf+2/jcYyGk/m98L1xnT+XSy9frXjHB1yorpbi8g3co3m/GivFw+tYXWMUd3ZuavEx98P/1//+5/t79LZMYc7YqxnPOvbyvYWvXRGMXbeD7LrYDQPbUy0e83odx5l9pbMvdX2d+5BmTjujSE79lG52Z4Z+Y/2qyhmMn2ezUVln472qdH13rNp9Jzp9WdkcB5X5NSLidF8VeqqPBeiPSj7e8iiZ97qPGViaRQv0Zqo3teLmd6eWInfjNvsWdnG7OxZN7oW9Tf7TIrOG5nnR/u8ysZ9FPOZZ1Kmrd7zNOvzJ37++eMof/aKf37HWvR/7e/J+2fu/9zb/qjwuc7ZtaOef54Hf/5wy+z+c9nz/X87/xlTr+/n8Udjb+fvaiKxuq+MYjfaH1vTNgbO89c69mKi9/VUz783j22s9Ob3SsyMYnolLmcus1jJ9L9a92rS50pf2rkfrf3enjL6wi6a795+9Ki5G413dU+a7YuZ+Il+7UK0N0b742pMVfZJZQlUBFKJxH8C+5/kyujwe5Rpr89epP5sPv1f5D86GLb96B0U/myS8z8UkD18ntuMLGaH4l5idZR0iMpmEyC9ZF+v7oxZNPZMrFR9MnWOyrSL4aftXoyujH2WEDji/uw8Ms94tOurF7ezcVU2hbNFtNZma3g0rko/e/EWWWTmshIvPYNzHFXmYrR+KiaZ8Uf9O8dDtBesjL+tf5TkOs/DbI/duU9H451d7+0n0XPxPF+VtR49H3trOkpWXBn7lb1z5HYeYxuzu/o6O0f0Ym4Uh6OkT2VOo2f6neeM3p43Sors2D+ieFlZS6M623FEc1V5Flf6mYmd3pmg3dP7a/vPH874p/z8D2mMXjgz943+QEf79VSvrn8M/vkr0L0+XG3/XH/PafZvR/xEz+GVc0fmHF95tvT8oiRR9KOWUdz06p8lJWcJplkMzWJklGiZxU3FJVpbbcxeqXsl6bNjnJm1P4uF7JhnVm0sRvHw5yww3jv+vRf//Vfne0nwTL2j+6Kk4Lk/mbmO9r5ofY721Oo+qDyBnQLbE4nng9Tfi+zvRORKQmr0cJ+1E12bvaAeh7t2TNE9vfuie2YHl6j9/oMxTvzO+tnWGb3UnfsYjXWXT6adfz94/u1ylOklOyrjys5hpt/Ry++fh+N9f003Wm93reHqms3EU7ZMJl6qcbIyntkmH8XPyrxk97psuexaWK0vMsjMd3WNXd1no+TF7D/SjZwq8Rr9R8DoOTPbD6I1kbU7jzP7DNoRC6txWL0vO6ZM/GbK3GWzusdU9rXM+GZ760ofo2dedr4zfc+09ff4/n5pjq5lkglR0uTPOSN+uR8lDf/ZV/6+/9/roHa98oLfxshsH66cczNzfLS9sj/+U/+/5/zuf5vFzXkus/0bxViUbO7FzSxRmnX59zMzNt5Z93wP3NeXnvvoq9Rzn54xL7t8o1jrxexq25k4qu7Rmb5kEpazGHONwG6BWxKJfw4f/yQ5sg/c6NCbOXj1/qvgqA//3gj+/SOtK4fR3njbw0xrdPXFezSW6stpZJy9/s8hYJzkyr6UZv8L7nneR19qnuclE6PzB34uVqJYGF2P1sIsds/2VzaM7FxXEhSz9dnra2b97dpfrrQ/Wt/tXMzG04vJbJ967VfmJRuH2XJX97Md+8PqGprtH5n5aPein/9911zcue9Hidbo2RLtPZUYieI7up6JhcxekymT3Y/u6vNRb++ZmOn/7jJX9rUrMbgyjuiZl93/MjFQfxb++8ea/8x1P8mYTSbMkgd/x2mtD5kX+179o0Th1Zfo817ci63qmTWzr2TOgKO9MpNY+Kf+OAGVLbc7kTiKn2ckrPrP79gu6/vv5/E4+X93X6prP9P3zHq+q0x8nhj/OoQ7EtAZr2hv22UV2bhO4E6BrYnE8wOzPTxmHrijg9/oR0HGD98/SZ6fMlEy6tzuSj8zB9b2MJFpp3Jo/femdu2LxNHLdOblLzO2yCxTR2S6Kz7+fhj8cV3pY//wEM9V5QWnXXurG0jUZjSHUfxm+plpo9dO5r5ofFH/VxLW0fpZNRnF6PHvmVjNmGVNonFGSaioLyvjieY7uh7tJz9jOl5U22fKJyQSK8/3zJ5TiZEovqPrK/Gyuq9k73tEn1fGHa297B4wi5fV52AlBjPjOOqrnDEr9Ubnz6OuzL7/T1/7ibxs8uf8o3Xn+rKJxGofMi/Kf6+DeeJlZyKxjaWrz6TRupj9e7RPZhNYO8tlY6kXP5l/y8TEXWX6+87nJxLbdT+ap2gt3jUv2fiN5u+u/kXr9Nmemf4pQ+Auge2JxKOj0QG2ehjLHrRmh/NMm1G/e4eCHfVWXqoyL7yZPs3G0h6AK/+ldofhjjqiRTNqIzv2TB9Hh9Uj4TA6ZFb7Nov7yGF0PYqzTIzN6ojqz9rsWpP9Q8o4yTuKk+oeVJ2788tn7wV4dV4y92Xn5Op+Fq2t6PqVvS0zr22sjOak99xa6fvIfdSP6ktxdu6j53vFLoqRaB+Ort+RvM06VffvTL0rZVZibaWdKD537vVRDFbOKu3z+RxTlefiqtloLNEzO/PC/Kfuf3+p016b/UGGXhLiH7fx7ydbrf+cKD33qZLonNmdz13t3Ff3zOy5Y9RO25f++SNOcvXm4sq/7U4kRnGSSSLtKrNqnGl/vF/EyfHdX2dW1v4/e96fXy2wuy8Zu0yZzNxFsba6b0X78Wi9ne/LjHG1TKZ/yhC4S2A5kXh+cToOX72H9JXfC5V50LYw2T4c5aKDduaA2B4oRjaHU+UAkqm7v8HGX7n1+tEeeo66e/OYNcyMoTIPlXYr8VEZ++ocnvtz9YWnjaf2IBx9iRttKtHLX2Zt9OZ11M8ojs9rO6p3ND/Ry0IvXnr7W7vGV+biHMcVkyhOV8eemc/DJ/KPkkTRPFT2g2gf67XVW4cZ19GauWrXxlilvnOfzveN9sms1+xZetRRsZ2trdG11Xlaic+MeaZM5LvjGXB8/drWVVk3lfjoxcJ5z8vuOZmvuNvn1vkMkj3fRXNQ+QIx80zIxEUmJuc+uT+2Mvrq8J/5+idh8GcfHyeq/o6tfyca/jGu/8GX9qvKtl+z6+cX7aPt6JzS7o+tcRtTo9jJxni7Lv5Y//2TUqNy2fmJ/rBKNiE4ipdKrFR+dHSW7Pkzp3ECNdPvkcG/1/S/k+Krvm3dxzoZrb/I+co4o/Fn19pov+ivx8fNXZQ4zCTm2vlpTbK/jzWy7sVBO7eZMv8e8/j3/vdi0b8R2C2QTiSeH6LHA3B0aD06OToQtoOIDsW98iOIXhKvPUicH+C9hMCo7lE/24PCuVzW4Nxm7zDZviDODiE9g+y/9Q49vYNX1nCUMIhip+excs+/Dwz9H3vvxUhrXI2VWdvRy9IoHs59mL3ER4ma2UYyGmfUXuQTrZ9oTY/iMLsWov7vav/qHjR7mczEabSGs3tBdhzROqnGeqZ/s/iN4my0hiK36OE7eiHNxF1vfz8/R6O5GD3jMpaj/s3W22jNRbY949W6orYqe2XGafXcEvlm2r7rOTqLq91+mX2tbTN65mfPVzvPmD9xUF2v2diZP5fHv5/wnz7N/xjLKGHxZ5/5k2Q8v0zP/kDD6I+o/Pz77IV8VP+f/aHyFWX8It07m/SSydWzT2Zvrzyze+OfP+v6zlEy5K757bXbS1a1MdcmpP4+/67FZWTw7/N5P+YyY8okm6IE+t9xsq8vvWRV1FZlzM+cu1ls/XvPze1J571rdV7/OdP8/R9tMntbVKY/L/H+F51dXSdwRaCUSLzS0Oq9mQf7at3uI0CAAAECBAgQ+E6BbzhjRsmE75x5oyZAgAABAgSuCLx0IrH3hcfPYEf/fgXCvQQIECBAgAABAt8h8C5nzMqXN98xc/+MMvPF0Dt6mO93nDV9JvBYgU/d/x6rqLWrAm+XSJREvDrl7idAgAABAgQIfLdA5tcRvKtQ9OPD7zou/SZAgAABAgReQ+ClE4k/RJXfDfUapHpBgAABAgQIECDw6gKfesbM/PL/V58b/SNAgAABAgReV+DlE4mvS6dnBAgQIECAAAECBAgQIECAAAECBL5HQCLxe+baSAkQIECAAAECBAgQIECAAAECBAgsC0gkLtO5kQABAgQIECBAgAABAgQIECBAgMD3CEgkfs9cGykBAgQIECBAgAABAgQIECBAgACBZQGJxGU6NxIgQIAAAQIECBAgQIAAAQIECBD4HgGJxO+ZayMlQIAAAQIECBAgQIAAAQIECBAgsCwgkbhM50YCBAgQIECAAAECBAgQIECAAAEC3yMgkfg9c22kBAgQIECAAAECBAgQIECAAAECBJYFJBKX6dxIgAABAgQIECBAgAABAgQIECBA4HsEJBK/Z66NlAABAgQIECBAgAABAgQIECBAgMCygETiMp0bCRAgQIAAAQIECBAgQIAAAQIECHyPgETi98y1kRIgQIAAAQIECBAgQIAAAQIECBBYFpBIXKZzIwECBAgQIECAAAECBAgQIECAAIHvEZBI/J65NlICBAgQIECAAAECBAgQIECAAAECywISict0biRAgAABAgQIECBAgAABAgQIECDwPQISid8z10ZKgAABAgQIECBAgAABAgQIECBAYFlAInGZzo0ECBAgQIAAAQIECBAgQIAAAQIEvkdAIvF75tpICRAgQIAAAQIECBAgQIAAAQIECCwLSCQu07mRAAECBAgQIECAAAECBAgQIECAwPcISCR+z1wbKQECBAgQIECAAAECBAgQIECAAIFlAYnEZTo3EiBAgAABAgQIECBAgAABAgQIEPgeAYnE75lrIyVAgAABAgQIECBAgAABAgQIECCwLCCRuEznRgIECBAgQIAAAQIECBAgQIAAAQLfIyCR+D1zbaQECBAgQIAAAQIECBAgQIAAAQIElgUkEpfp3EiAAAECBAgQIECAAAECBAgQIEDgewQkEr9nro2UAAECBAgQIECAAAECBAgQIECAwLKAROIynRsJECBAgAABAgQIECBAgAABAgQIfI+AROL3zLWREiBAgAABAgQIECBAgAABAgQIEFgWkEhcpnMjAQIECBAgQIAAAQIECBAgQIAAge8RkEj8nrk2UgIECBAgQIAAAQIECBAgQIAAAQLLAqlE4q9fv5Yb+Lnx9+/f/7v/qOv8b9nKe/1YqSfbXlSu6vLMvkZjeaXr0TxH119pLFf7smusu+q5Op5n3j9ar+3+9ArrdPd8RfVF12fz9q774JUx747jR8VmdsyZ53S2rt1WO+rLjG9HO1fWTbsPZb1n5X6uZfe3Rxhlx3T3XIzqX1mXu/bDTNvnfkfzPhpjJh5mY+rdH/Ul0+az5rzX7pU4vTse2nesaiyf74/6+m7z9koxpC8ECBD4RIFSIjE62I6uH//ePqRmD6XRgbdSx6MmLOpTdH1XPysvCbvavKueyCy6fle/RofMOw9YV8d6vr9di3f2+5FzkH1hz7z0vIrJ1XlvTaL6ouvRfM7uv/IiFrV75frVMV9p++fe3tqcJQd2xGY05uj6qN+PSDxd9W77nn0J39Fu9gU/muOVs1EUZ7PkSdSfqzaZeLvaRvX+yCvT5137YXXvnJ0Dq3Udbtn7smO+O6aq850pn5nz7Dmk3Xeyvr39K7uHXWnjHecrM6fKECBAgMA1gXQicfUF/HyoyT6IZy8k2TqusdTuzvQpU6bW6t+l3+UlLjvGyCu6nm3narlHuF8Z6+jeR/T7qu2O+6MXwt6L0qscmq/M+ywxcFyr/oehaD6i/kbXo/rvuP7MPj0rNqMxr15/lz0lGt8dcbaaYBit4+g8Nrue3d+y8XnV65XnI/qP3aO9tJfwWd1vewmgWfLofOZu56Za1zGOn75n5imKmXfZI1aen9E6iPyi672zyrnNKFazc5iJ3WisrhMgQIDAdwikEokjiuyD73x/dJDIHkRmB7hHT13WIVuu2v/IrFrfK5SPrKLrjxjDo9yvjPXKvY8wvLON6vxEe9Odfb3jxSV6iVx9sb3yPHi1eHxWf54Zm5kxz9ZC5v5Hr5Vqe6+01quevURRpo7KmDP1Vc2v7Bu72orq2bkuM4bZMtUk0CipdMROpt1z4irTfqbOSgxGc/Xo65nxzfqUuT9bJjMf7XtX5Z5MPx7trz0CBAgQeD2BhycSH/GgfTRz9qGbLVfp/x11Vtq/q2w0ruj6Xf06H67PbWS/8ljp15WxXrl3pa+vcs/quHsv6c8a0+oYVl/Yr7aXuT9T5pHez+jPapu7YnO1/WfsfY+MhWe1VZ2PXhy0dfyMZfRVYuZZVe3TFbtHtnX1/Nm7f7QuM+PKluklgVbm+Ohrpt3zes8koXbH4JWYuuPeitkoTqIzY6aNO+fQHn9H5KiTAAECnyvwsETi7JDRu9aSt7/b7bg++y+v0UO7fWhmDtirB4TsA3pkEX091OvX+Z5svZVQzx4cR2MfHYR//j06UEXXs97teKMxVWJ1Rx8yB/hMTGbX03lOjrFGP0Y3W4vZdR/Fd3Vtntut3DtL1kSxkYnzrGll3nethWw9oz0ic/9KmR3xNdprZv3Jzndlz2z3th2xWd3bV8cc7X137xOjM0BvzxrFTHZOq6bVGDiXz6yJtny0X87GH8XcSqJi9/irMdqOt2r6iHWZWR9R8jcTv9EzrHKWPtcVmWbXzKx/2WfLnc+E3nO88jzOjuGOeKjGz473pytr370ECBAg8N4CD0sktge13otddFDJ1NE7EM6SCpk2oymu1JE5II8SgFcOHq33aqJl9ZDVthe1H5lG16txEJWf+fViOeMUvQxWvkLYfXjNxOkx7pW5nL0QZV9Irow5WtPt9R3xOzLt/XvmhTGK2Ux8nceZWVMzt+j+6Pp5PFf2wFkfr5hECZhMTGUMMvW0+8sVrysmu/a+0bM9u2bumPOKaWXOZnvLzPM855mzwFG+GrfPTiT2nivR87fndsROZvy71+Uonlf22zbxFj0bZom687XMmFfK99ZCZg6i53llPY7OEJm+XXke3/18POLqrmRw79ya2ZOu7H/uJUCAAIH3Ffi4ROIoqTE6VGYOU9H0VurIvBiNDkyzw/LopSHyWHnZyNSZOfTNElCRaeV6ry+zl+dq30cHrchppQ/VQ13k1Hvh6b3I9Q6uGadZ/dVr2ZeRzJijNT164bs65l5MRHGyurbvShBFL3y9/mbmZIdD23bUbvZ6NvaiuIrai+6vxuXVZ8bK/e26vnvN7Jzz1RiszFtbthoTUaJo1JdMDM8SR9VnT9ZkNv6rZ4TMmHvPoex9szFmxxW59ua7lyg7P6NH/a/Mb9tuNk57fVs5Z2b3kcwedS4TjeOuPeCOeJjFweFXeZ845ikyyq5t5QgQIEDgswU+KpGYfVCPXrBXD4+Vh+6o7OrhJWp7td7sATl6SczOSXsYrIyrcm/GIxpT5sUjO+7Mf1mOLLJzNXphifp6tY9R/ef+rxx6r76Yr/pdGdejTCueV+KstyaqCY3M2sy8NO4cesAprQAAIABJREFU8yxps3I0uGp8bvMOr6t7W3T/jjVzpY3KvZU4WomF1Zf2KCavJHJWk0d3jb8SL71zQPZMt3Ndjua1uh+e6+mNY5REmsVHZX4rZaNn8OgZH8XNHXtcJaZ27gGzdVnxqcxLpezo2TI6N0Zz5zoBAgQIfL6AROKGOa4cQq+Urb5Ej4Y2OoBmKCr9r7y09V4CZoerHYfBTDIna1j5+qt3OF4dTzRnmfnKlLlrLu8Yd3Y8kd1dY84e2Fdt7nj5umoVWWbXWXUPjGIhMs4mIjI+qwbZunv1V70yfbxqOtrXo3p3rJvM+FrvK8/LzNxVxn30PxOXo8TF7N7VxENmnNk1XknejOxmybReP6pzkBlvVGd0/WhjNJZRXM7GHs3veb+Iyt4Vg5FtZj1G+/rKHpSdr5U4r+xL0bzsmMOrY43m0HUCBAgQ+AyBj04kjqYocwCqTG/loZspe5T56WdUPrree/nK1Lt6GIpewrIvCdG4KgfFKA6itlZePEYvcW1dmWTmSv/OLyGjQ3OlTHTQrczHrhjYFaOztX7HuHpr8vi3VZsoxqP5y1yP9sRMnGbKnPuS2atW52g05nN9z3xWRN6re3s0B3devzJXO9ZNJc4rz+HKXFWekaNnTzYuR8+h0RdumS/fsm1nTa7ExEoybeV5nh1LNkYrz94oMdjr22iOenX1/LPlMi6VGMw8i+98JlyJxcgi2leze1N2brLlHrUeIh/XCRAgQOD9BD46kbj7wDua3swBIXtwPL+8ZA4W2bar9e4Ya9T/K4e2K/defZGLxpW5XulDdo5XD4TZ+lfN77gv88JxlLmyD9zd97vrr7zYZuPg6t4QtVPdq1YNe+u08lK+8riPxn6lzsx/lMjsTVEfr1y/MlfZWL7Sv/Y5nTVdmbfsmaD3rOh9AT9LHrV1fEoicRTPs+Tb6nOyOsdRHGbnPxpLL1H3jETirJ+VPs7mJ7seV/eZ1fsysXFnPPTqfnQiMYrTjJEyBAgQIPBeAhKJG+Zr5wHhpzvZr5IyL4XnMpV6ryYLMofkK4e2K/f2XszO/5ZJPEVzHl2v9KFaV/aFOzNH2bpW52P1vmjZXjG7e8yPrD/bVnYvmblnzTNzXtmrMvUd/e4lYNq1f/Wl91Gxubq3R/N05/Urc5WN5V39r8RgNOc71s15v64kErNruxf3o35nnpFZk6sxsWu9RnGTHc/O5+oxd5F3tu+Z5FJ7Bs2OJ0okZfs4OhtV1uNqTK3el4mN7PijcnfOYXauM3OUMVGGAAECBN5b4KMTib0D0ewhHB3WRlMdPfgzD+dzHbsOTO0LRKXe7FhHh87qmNt6ItPKgS+Kg5UXkWr/qn3YMVerL5DZL1uyfazMVbbOzLY7WlOze9v94e6+76o/iq9MLEQxHZln7x+Vu2MPjPqU6csx7lkSsvrs2B2blXWzapLZ06M4W4330Ytrb26ujG9HDF6Jheh5eviOYnFl7x7VeTaPTGdnjSv7RnadZPoX9WN1DL0zZbQOKraj+mdrovJFYravkfFxfTUGe/OzYz1Wzpa79qdoLLN1nnEefVF8bne1TDYeejFc3fsya1IZAgQIEHhdgbdIJJ4PUpmH7Ohh2juQRfVlpi5TR1Smd2Bq7+kdPmYvwj8P9dV6Z+Oe9at3mMwcBjNfClUP31fi4Gwdjaktm/nxmygWK4mBylxdOVzOXrRmL3yrh/NozURrs3r/6EXojvgdxXJl3iPX3Wtqh3fU56ON0Rqq7IGZF6Jsf1b6dXVdRi9qq3t7tC6uXr9jn2gtK/NWWQcrppnn9I61c7hGe3j1+mjfmz1v23V4xSA7l7Mkxez5E9lXzhWjOIzMe/tWZn+azXlvXNFc9s4ds/VasYnmILo+G0/vPDY630Wulf2t8jyO4ixqN+r3Uf+dc3huY+YbPZsiC9cJECBA4DMEXjqReBBXHua9A22vnpUH5mjKowNCdL13gDgOTtEBfTTe6EU8qjcK7yvOowTn6qG1d0iv9m80B6PYidyr9Y0OkZl2ZnO1EnvRf1VuXwiiF4Tsi2I7j5m+R3HaukZfS0TXe+ty9SVytgdl5r0a45FndD2yju6vXl/dA688L6KkU7ZPkVVv7qPY29W36jxE7Ub9ftSayT7TK/tRZr6vPksr/c5Yz/bR0V4V7fmzM0p0LVoLo/mInittvUf5zFgqfYrMo+vZM8SsnuyYIoNREuo8h3eMpzqXozWRWY+js1RlnZ3joz2vtteiWLrSbq/uO+cw29fK8yvroxwBAgQIvJ/AUiJx9gLbHmJnB4Je2eohP9te5r9mZw9r0Zh6YZCpe3TYig5hlRfD0Ut2pn+jg/vooByVz85dW38myVI9EK2Uj9x31RnN/2jbyThlyowOs+2/ZxJq57mctb3ar9kWXE283RW/Gc9Msr0SX5FndH3VdXRf5mU1s1dF/Z4leVbuncXvyh6aeZZknl3tXpp5lpzn5mhj1SQzn7PnRNTuua9R2Stz/tNOxm41uTpbR23bmf31HD+zBHrvWRs5ZmLzXG/2eTjaV0cxmF1XURItss/sy701k3lORG1nn50Zi16iabYm2nmOYnsUl227mTYjl5X1GMV1pl+9WN59DpuNfTUeRmtgdvaZreHM/Mz29cr9yhIgQIDA+wksJRLfb5h6TIAAAQIE9gvckcDY30s1PkJALPxJxGaSXjvnpJdA21m/uggQIECAAAECBP4ISCSKBgIECBAgsCgggbEI94G3iYV/EomPTiL+hNKz2v3AMDYkAgQIECBAgEAoIJEYEilAgAABAgT+LeALNFFxCIiFx32N2FpLIlqHBAgQIECAAIHHCkgkPtZbawQIECDwAQKSFx8wiZuGIBYe90Xg6PfXPeMryE3hoxoCBAgQIECAwNsJSCS+3ZTpMAECBAgQIEDg+wQyfyzj+1SMmAABAgQIECDwWAGJxMd6a40AAQIECBAgQGBRYPUv6C425zYCBAgQIECAAIFGQCJRSBAgQIAAAQIECBAgQIAAAQIECBAgEApIJIZEChAgQIAAAQIECBAgQIAAAQIECBAgIJEoBggQIECAAAECBAgQIECAAAECBAgQCAUkEkMiBQgQIECAAAECBAgQIECAAAECBAgQkEgUAwQIECBAgAABAgQIECBAgAABAgQIhAISiSGRAgQIECBAgAABAgQIECBAgAABAgQISCSKAQIECBAgQIAAAQIECBAgQIAAAQIEQgGJxJBIAQIECBAgQIAAAQIECBAgQIAAAQIEJBLFAAECBAgQIECAAAECBAgQIECAAAECoYBEYkikAAECBAgQIECAAAECBAgQIECAAAECEoligAABAgQIECBAgAABAgQIECBAgACBUEAiMSRSgAABAgQIECBAgAABAgQIECBAgAABiUQxQIAAAQIECBAgQIAAAQIECBAgQIBAKCCRGBIpQIAAAQIECBAgQIAAAQIECBAgQICARKIYIECAAAECBAgQIECAAAECBAgQIEAgFJBIDIkUIECAAAECBAgQIECAAAECBAgQIEBAIlEMECBAgAABAgQIECBAgAABAgQIECAQCkgkhkQKECBAgAABAgQIECBAgAABAgQIECAgkSgGCBAgQIAAAQIECBAgQIAAAQIECBAIBSQSQyIFCBAgQIAAAQIECBAgQIAAAQIECBCQSBQDBAgQIECAAAECBAgQIECAAAECBAiEAhKJIZECBAgQIECAAAECBAgQIECAAAECBAhIJIoBAgQIECBAgAABAgQIECBAgAABAgRCAYnEkEgBAgQIECBAgAABAgQIECBAgAABAgQkEsUAAQIECBAgQIAAAQIECBAgQIAAAQKhgERiSKQAAQIECBAgQIAAAQIECBAgQIAAAQISiWKAAAECBAgQIECAAAECBAgQIECAAIFQQCIxJFKAAAECBAgQIECAAAECBAgQIECAAAGJRDFAgAABAgQIECBAgAABAgQIECBAgEAoIJEYEilAgAABAgQIECBAgAABAgQIECBAgEAqkfjr169LUr9//750/+6be+NZ6eOsnp9rK3XuHus71Hc4zrxa66xtpu4fo2y51vPcr2yf3mFO9JEAAQIECBAgQIAAAQIECBAg8K88yH+SH2GWb5RkiZI7q8mZ0TTtTM5FfZ+FyuxeiaXaIst4jRLZidBNJQgzfTiP6krs1HSUJkCAAAECBAgQIECAAAECBAi8jkD6i8Re0iaTUNmV/LsjKXmehkxS6igfJZ529/V1wmVvT6rxU/2SNDMPmT6MkoiVmNkrpzYCBAgQIECAAAECBAgQIECAwOMFUonEUbeqSZjV4UWJu5V6V/ueuS+TwFrp86fdE1n2ktDRPb2k364fmb4jDj9tTo2HAAECBAgQIECAAAECBAgQ+FyBl08kVhJHlWlarTf7VdyuLzErY3qnslnHdkyVeYsSupU+SCK+U3TpKwECBAgQIECAAAECBAgQIHCHwFMSiZkEzuj34p0Rzl+aVX+PXiUhdW4z284skZgZf9Rm5kfNf+o4ys2SahWLKDmXCdLDptLuUW82oRf1s9KHlX5mHJQhQIAAAQIECBAgQIAAAQIECLyTwMMTiW0iKEoMZZI4vaTRjnpHE5lNJvbun43/nPgbJc5WxjUzrMxHZi4ywV9J4o0SqtHvJ7wrkRi1mxm/MgQIECBAgAABAgQIECBAgACBdxR4aCJxlASbJcei5FWmzihB17seTebsi8lRsinT19FXlpl//+nz6GvHXttRf9pxRHMRmR39a7+SPO6r/C7D6J7oC8xsH2bzHPUh46EMAQIECBAgQIAAAQIECBAgQOBdBB6WSMx+Fdcm9aLkVZQMGyV7onozE1hNJmb6mklwXbGs1j9KJq58mXd8iXjYVudglCRt5ypKTM9+JD6bPK32PRNPyhAgQIAAAQIECBAgQIAAAQIEXlng7ROJPdxMwmlnImiUUKwkrGbJsEpyNTuubDJyJWE4mpNskm62YCpz22uv2oesUztHr7zo9Y0AAQIECBAgQIAAAQIECBAgsCLwUYnE84+zRgm16HoVM0omVttbTWBl28n8yO7O5Fi2vUyb0RhHP9a80ofVeajGj/IECBAgQIAAAQIECBAgQIAAgVcX+JhEYps8yiabjgnKfnnX/njueYJnX8tF/WkDZTWBlW0nW25XAK8k8UZtR32XSNw1a+ohQIAAAQIECBAgQIAAAQIECPwR+IhEYi9xlE027Uwk/tQ1ajfqj0TiH4EoqZtJsvbqWElmZtqqxpANiAABAgQIECBAgAABAgQIECDwjgJvn0g8J3oqv5Owmtg7Jnf0tVt7vU0uzb5W7AXOagIrO65Mf3pfX0bjryyCzBijhODVPwaT8VqNsYqFsgQIECBAgAABAgQIECBAgACBVxd4WCLxByKTkMn+MYwjydWrM5skO09O9BVcL1G4muTqtRt9VTlKkma9VpKVV+rOBH4mkRglZF8lkZiNn4yLMgQIECBAgAABAgQIECBAgACBVxR4aCKxl0wcJRd7ibtZAq69FiUTM1+irSTf2sRXW8fsx2szicmq1yzBdaUvP+O6mjyrJBJ7c3E1idjG42xMs4T1VYdX3Bj0iQABAgQIECBAgAABAgQIECDwr7zWf5Igv6ss0e+ai6qMknxR8m32pVzmy71R/6N+H4mn2Y9QZxJs1SRm1mt1XJX+POpHm3tJvmySNjOPR10rYz/HZ6Wt6jpTngABAgQIECBAgAABAgQIECDwSgKXvkh8pYHoCwECBAgQIECAAAECBAgQIECAAAEC9wlIJN5nq2YCBAgQIECAAAECBAgQIECAAAECHyMgkfgxU2kgBAgQIECAAAECBAgQIECAAAECBO4TkEi8z1bNBAgQIECAAAECBAgQIECAAAECBD5GQCLxY6bSQAgQIECAAAECBAgQIECAAAECBAjcJyCReJ+tmgkQIECAAAECBAgQIECAAAECBAh8jIBE4sdMpYEQIECAAAECBAgQIECAAAECBAgQuE9AIvE+WzUTIECAAAECBAgQIECAAAECBAgQ+BgBicSPmUoDIUCAAAECBAgQIECAAAECBAgQIHCfgETifbZqJkCAAAECBAgQIECAAAECBAgQIPAxAhKJHzOVBkKAAAECBAgQIECAAAECBAgQIEDgPgGJxPts1UyAAAECBAgQIECAAAECBAgQIEDgYwQkEj9mKg2EAAECBAgQIECAAAECBAgQIECAwH0CEon32aqZAAECBAgQIECAAAECBAgQIECAwMcISCR+zFQaCAECBAgQIECAAAECBAgQIECAAIH7BCQS77NVMwECBAgQIECAAAECBAgQIECAAIGPEZBI/JipNBACBAgQIECAAAECBAgQIECAAAEC9wlIJN5nq2YCBAgQIECAAAECBAgQIECAAAECHyMgkfgxU2kgBAgQIECAAAECBAgQIECAAAECBO4TkEi8z1bNBAgQIECAAAECBAgQIECAAAECBD5GQCLxY6bSQAgQIECAAAECBAgQIECAAAECBAjcJyCReJ+tmgkQIECAAAECBAgQIECAAAECBAh8jIBE4sdMpYEQIECAAAECBAgQIECAAAECBAgQuE9AIvE+WzUTIECAAAECBAgQIECAAAECBAgQ+BgBicSPmUoDIUCAAAECBAgQIECAAAECBAgQIHCfgETifbZqJkCAAAECBAgQIECAAAECBAgQIPAxAhKJHzOVBkKAAAECBAgQIECAAAECBAgQIEDgPgGJxPts1UyAAAECBAgQIECAAAECBAgQIEDgYwQkEj9mKg2EAAECBAgQIECAAAECBAgQIECAwH0CEon32aqZAAECBAgQIECAAAECBAgQIECAwMcISCR+zFQaCAECBAgQIECAAAECBAgQIECAAIH7BCQS77NVMwECBAgQIECAAAECBAgQIECAAIGPEZBI/JipNBACBAgQIECAAAECBAgQIECAAAEC9wlIJN5nq2YCBAgQIECAAAECBAgQIECAAAECHyMgkfgxU2kgBAgQIECAAAECBAgQIECAAAECBO4TkEi8z1bNBAgQIECAAAECBAgQIECAAAECBD5G4HIi8devX12M379//+/ff8qc//fH6C0OpGeW9Rl5R11p6z/qGf37ub5s36I+ZK+vxNQV02y/lIsFRnEV31kv8ci26r1zBwECBAgQIECAAAECBAgQ+DyB5UTiOXHzismoV5+qNvFVTdZl7h/NUXRvdP0u21lM/bQZ9Su6fle/X7HeZyTv7/AfjeOOtl5xHvWJAAECBAgQIECAAAECBAi8ksBSIjFK+BwDzJZ7JZBH9eVqIiR7f++rreje6PodRtlYqSSwq8nZO8b1jDqf9aXe7riZjWN3W8+YJ20SIECAAAECBAgQIECAAIF3EygnErMJnzaZ+K1JnVFAXE2EVO7vfdX1SkmaXTFVMXm3hZrtb9UyW2+23K4kZmYcu9rKjk05AgQIECBAgAABAgQIECDw7QKlROJKosbLfj/EVizPNc3ubxOHox8PvSvJWVlUqw6z5OjR/rclr1ctK/P1iLKfMo5HWGmDAAECBAgQIECAAAECBAg8UmA5kVhJ0kSJrEzioC3zg3T0IXP/gZopm2kr83shz31sJzXTj1kgVBKJswRkr4/ZvmXLZcdxNaZG/cl83fbTx968j+bwETEyitm2T6N+n92jeO3ZV8Y4KzuKv/P6/fn/s+PItjWa01Gc9eIk2rseuVlriwABAgQIECBAgAABAgQIPFsgnUjckTTqDbZ9eZ8lfTKJhqONKDHSJi4yiZYoUdX+pepsX0bJqmwCrpdYmiXlormMrrcJmshyNI5MO5UF0qsvmxw8yl2dw50xEjlHCcVswqyy5noJv2xCvzUetZuJi2qZWb/Pzr2xVBLclXhVlgABAgQIECBAgAABAgQIvJvAUxOJUSIhSu6dEylRYmFXW9nEZ6U/OxOJvYRYG5RX+1a1fFYiMRsf0XhGCeHRl3F3xEgmwRnNay8xeYxtFDfZMbZ1z5KcvbGMxjdaG9FYM3MaJQ0za+ndNnz9JUCAAAECBAgQIECAAAECVwSelkicJQIySYBZomL1WjaZ8dO/bBIim4SqfvU0+tJu1N45SCpJmB2Wz0okVuaz53bVaWeM7Egk3rHmVox7MZWtp018ZtZXZBe5VNfmlQ3ZvQQIECBAgAABAgQIECBA4JUFJBL/kxRcSSLNJnX0FVclmRcFTeVHaNu6ribIzvVFSZqK09WETZQQGvW718e75zCqP5qjTJ+jL3ozc1fpR8W/TSZW10alrSiuormI1qLrBAgQIECAAAECBAgQIEDgWwS2JxKzX8pF5arJvUpiYTS51a+iRgm66Pex/dxXSdBUk0bnLyar90Z9W5m3kfdVg5F/NXZ6Say75vD847KVmI2SYdG89a7vXgfRfGYTdlE90Vgz90ex83M9Y/4tDwrjJECAAAECBAgQIECAAAEC/30f/8/L8u8MRfXlPCofXa8mwB6dlBklIqp/eKKX9Lo6H49MJCbDpzuklRiY2VyNgXOSL0pWZa5fiZEVm+ie6Hp1zUXJuF5sZJKJmX5enevMWCUTMzuRMgQIECBAgAABAgQIECDwTQLpRGI1cRIlA6LrmRf97BeEu9uKEkQZq5U+nduNEimzBF/UdlT3uR9XEokZp8pivNLvNomY6Vvk2JuvZ8Zspb9H3yv3ZMtGycRMPVfmehZTUd8q8agsAQIECBAgQIAAAQIECBD4NIFSIrFNruxMVv3U3fudbjsSL5nkQPsVXyaZMfOI7o+uR4F25f7o3kqSJjNvlbFkE5PtfEWJv+yYsvEWtddLIrZW2T4ddUU21XnNzF1U52icvbFmbTNt7rRbXftRXLtOgAABAgQIECBAgAABAgQ+TeBSIrGXiDiAdiQDVv9YxChBcp68NqlRaStKEmUTl6P+ZIIs4zuqJ7r3yvVegi8aT9Ree3/v68GfMpXkUvSHRnbO4bmu0Y++Z2L2XKZnMBr/eU4io9V1kPWP3Gf1ZMfRq2NmF1lGCdwovl0nQIAAAQIECBAgQIAAAQKfIlBOJB4D7yVHRgm2XpJk9LJ/1JH5/WrZL5x2tzUb5zHWKBFVTZ61AXfl/uje6vVz364kXaKYOs/jzvgYzdWuOVytvxq3vXbatTcqk12jq18hz5KpUfKytydEMVqxq/TtUzZ+4yBAgAABAgQIECBAgAABAisCy4nEXkKx7UA2qXQlKVD5wquXXMgkpGbJzbbOlS+uovqjxGUlkRclm6Lrs75k5zsK1Gqya5Y0ysbHKImZ+feMf6aekV9mfYzW45U6r8RCG9OjrwlX+nelX6P13ouTXfEcxbvrBAgQIECAAAECBAgQIEDgXQQuJxLfZaD6SYAAAQIECBAgQIAAAQIECBAgQIDAuoBE4rqdOwkQIECAAAECBAgQIECAAAECBAh8jYBE4tdMtYESIECAAAECBAgQIECAAAECBAgQWBeQSFy3cycBAgQIECBAgAABAgQIECBAgACBrxGQSPyaqTZQAgQIECBAgAABAgQIECBAgAABAusCEonrdu4kQIAAAQIECBAgQIAAAQIECBAg8DUCEolfM9UGSoAAAQIECBAgQIAAAQIECBAgQGBdQCJx3c6dBAgQIECAAAECBAgQIECAAAECBL5GQCLxa6baQAkQIECAAAECBAgQIECAAAECBAisC0gkrtu5kwABAgQIECBAgAABAgQIECBAgMDXCEgkfs1UGygBAgQIECBAgAABAgQIECBAgACBdQGJxHU7dxIgQIAAAQIECBAgQIAAAQIECBD4GgGJxK+ZagMlQIAAAQIECBAgQIAAAQIECBAgsC4gkbhu504CBAgQIECAAAECBAgQIECAAAECXyMgkfg1U22gBAgQIECAAAECBAgQIECAAAECBNYFJBLX7dxJgAABAgQIECBAgAABAgQIECBA4GsEJBK/ZqoNlAABAgQIECBAgAABAgQIECBAgMC6gETiup07CRAgQIAAAQIECBAgQIAAAQIECHyNgETi10y1gRIgQIAAAQIECBAgQIAAAQIECBBYF5BIXLdzJwECBAgQIECAAAECBAgQIECAAIGvEZBI/JqpNlACBAgQIECAAAECBAgQIECAAAEC6wISiet27iRAgAABAgQIECBAgAABAgQIECDwNQISiV8z1QZKgAABAgQIECBAgAABAgQIECBAYF1AInHdzp0ECBAgQIAAAQIECBAgQIAAAQIEvkZAIvFrptpACRAgQIAAAQIECBAgQIAAAQIECKwLSCSu27mTAAECBAgQIECAAAECBAgQIECAwNcISCR+zVQbKAECBAgQIECAAAECBAgQIECAAIF1AYnEdTt3EiBAgAABAgQIECBAgAABAgQIEPgaAYnEr5lqAyVAgAABAgQIECBAgAABAgQIECCwLiCRuG7nTgIECBAgQIAAAQIECBAgQIAAAQJfIyCR+DVTbaAECBAgQIAAAQIECBAgQIAAAQIE1gUkEtft3EmAAAECBAgQIECAAAECBAgQIEDgawQkEr9mqg2UAAECBAgQIECAAAECBAgQIECAwLqAROK6nTsJECBAgAABAgQIECBAgAABAgQIfI2AROLXTLWBEiBAgAABAgQIECBAgAABAgQIEFgX+IhE4q9fv/4r8Pv373WJG+88+rezjytjXrmnZdlRx27qtk+v2MfdY1YfAQIECBAgQIAAAQIECBAgQODRAuVEYpQUO18/BnNngi/qz6NBe4m3Y/zZBFdreL7/5/9fGfPKPaMk4kpC9Kf9u+Lg7LpjnM+Omaj9UXz07svGXNSm6wQIECBAgAABAgQIECBAgACBciLxhyyTrLkzcTRKcN2VqFoNk2oSZ1S+512t+zxvV5yutDtLQPbiZTWGVvo4muPVPqzGTOY+icSMkjIECBAgQIAAAQIECBAgQIDAboGlRGImmfjIBMzOxNFO4Eq/orI7fnw3aiMz9pXsdfiVAAAgAElEQVQ6VhPPqzG00sd3SSRWTDLumTlXhgABAgQIECBAgAABAgQIECDw33zgf75OW/rFgtFXUZWEx9Wp2Jk4utqX8/2VfmW8zmUqdR99Wrmn9ajWcfR5dl/vWrWdVffZfF/pw8446o3t599mSzfjflcf1UuAAAECBAgQIECAAAECBAh8psClROLs9/X1kl7n5Efva6lz4mZ2vU2iRPdlEjG9OqIc6+yLrzbROkv8rCSsRvdk+hT9nsVZkrja1yj52XPqLbVzn2f//8+9UTxkYiuav4zzMY4ojrJbS9Sno57IPNuecgQIECBAgAABAgQIECBAgACBv/JqV75InP0RkfYLu+irs1HyKko4nhNHR7JulOQZJVh6bbf9b8Mmk6zJJt1m5UbJo5FnNCfn5FbFtvoHYypJrSg22jnuzfM5UduOKzPONgHZ+9+ZMfXiflci8a+F+//+Uvl53Jn+2f4IECBAgAABAgQIECBAgAABAqsCl79IPCcv2mTOOYFSSRbdcd/oy7eVBFlmLLNEVC8p2UsI9RJHo/5m+rRSpr0nmxw9xh/N5cgp09dZ7LWemXFUyrRzuBJHq4t2NO6K+dW23U+AAAECBAgQIECAAAECBAh8n8C2RGKbEKp+kXgloZRJOkUJsOj6LKlX6XsvxDJtR0muVYPs15AribJR8jZK8lU9I5tefXd4nds55vmOrxHbWDzPTdteJra+b9szYgIECBAgQIAAAQIECBAgQGBF4JZEYi+JsjNxsytxFCUHR6CZsYySYbNEYptgm/Vvl0E0lkw7ozH1kmhRe0dd2XJ3JgkrfejN1SOSieeE/SxxO4utlY3DPQQIECBAgAABAgQIECBAgMD3CWxNJJ6TOm3iIpOUyZS5mjg696uXhMl8Qbbaz1l4RV+ORQm9TJ9WykTtjsbUfpFaTRBm+jqqM3Pv1TKjOOolFDMxtbr1jJxn3qttuY8AAQIECBAgQIAAAQIECBD4boHticReom+W/Dv427/EW0k8ZZNdvS+2Vn5kdzSeqz9Weu5fVFc2ETb7HYXZOtqk2fl/95bPLCnaG+O5/JEYi/5tlrDLxMOozCgeoy//Rj9eHCX6KttPW1em7ihBXWlfWQIECBAgQIAAAQIECBAgQOC7BcqJxFkyrk3ujJJhRyKqTRad7z8nFnvJnfO/nRN77b+30ztLZEX3Zuo6yrROla/SesaHWTTWWTIyurd3fbY8Zj+63LOsJnKj+JiNJ+PfWmUSq7357SVrq7GU2YYyYxrFaCX+Mn1RhgABAgQIECBAgAABAgQIEPg+gXIi8fuIjJgAAQIECBAgQIAAAQIECBAgQIAAAYlEMUCAAAECBAgQIECAAAECBAgQIECAQCggkRgSKUCAAAECBAgQIECAAAECBAgQIECAgESiGCBAgAABAgQIECBAgAABAgQIECBAIBSQSAyJFCBAgAABAgQIECBAgAABAgQIECBAQCJRDBAgQIAAAQIECBAgQIAAAQIECBAgEApIJIZEChAgQIAAAQIECBAgQIAAAQIECBAgIJEoBggQIECAAAECBAgQIECAAAECBAgQCAUkEkMiBQgQIECAAAECBAgQIECAAAECBAgQkEgUAwQIECBAgAABAgQIECBAgAABAgQIhAISiSGRAgQIECBAgAABAgQIECBAgAABAgQISCSKAQIECBAgQIAAAQIECBAgQIAAAQIEQoGPSCT++vXrvwP9/ft3OOBnFDj69+w+Vp0y5TNlnmGuTQIECBAgQIAAAQIECBAgQIAAgb0C5URilBQ7Xz+6emeCL+rPXq56bT/9O8bfS7q1Xq1VdL3So0rSL+OaKVPpn7I5gWged8ZMrkdKESBAgAABAgQIECBAgAABAt8gUE4k/qBkEkjnBNrdkFFi5e72R/Vn+xWVi67fNb5Mu5kyd/Xv2+rNJAjb+TA/3xYlxkuAAAECBAgQIECAAAECBO4TWEokZpKJEol/Eq6ZLzJnCZ9HWp5DLZOEypS5L3y/s+aRefXfv1PPqAkQIECAAAECBAgQIECAAIFVgS2JxJ/Gez+Sm0mgrXa8mvDa0U61jkqSTSKxqvu95asJw0ocfq+qkRMgQIAAAQIECBAgQIAAAQKRwKVE4k+icPRjzr3fDXhOOPbuOyc8ZtfbxGV0Xy/pmKkjSoTOfsS7/THUXrK1nZxewmf0NeLsx1x7Hue5Oo+rWs/MLeP8UybzI7pR4H7zdYnEb559YydAgAABAgQIECBAgAABAs8TuJxIPCeG2gRVL2E1+rdRcilKOLaJqWpysy1/JMqiHyfuJUpHfyglSkge059NJLblRonU81jOITb64y+jenv1RH9AZtbGLE6etxTep2WJxPeZKz0lQIAAAQIECBAgQIAAAQKfJLAlkdhLJraJuFGS7EhSzRKS5zKjtrJl2smbJcRGE50Zy2g8UfD03KIE5SyxeG4vKhddz9j3vsSM5jgycf1vgVEisbKGmBIgQIAAAQIECBAgQIAAAQIEqgLbEoltEuNVE4mjrwNnyZkW9e5E4pF4i76KPJtnknWZBFRUT5RsjBz9WHN1if67fNX4PKfXW1cDAQIECBAgQIAAAQIECBAg8K0CtyQSD8zKjza3icijjkzSbrXMedKj5ExUNtOHTJC1P6acSXxGyb2sZaaeqEzGUTIxEwnjMhnj2Zxfa93dBAgQIECAAAECBAgQIECAwLcKbE0knpOBP///KyYSz/06f/F3NTmzK5E4Mxwlh6Lk3up9mTGN2h45RwnZb12IlXFnYzVbrtK2sgQIECBAgAABAgQIECBAgMD3CmxPJJ4TYbNEYu+rtEziqld/NZF2nu6V35E46kP0uwyzYRYlgKLxju6v3heVj+Z65OyPrWQjoV8uio/RvFxr1d0ECBAgQIAAAQIECBAgQIDAtwuUE4ltAvAHsPfjt+ev/Q7k873nv5Y8+8vJbTJq9GOx2R+XbftwTrocbVX/ynLPINufUQD2/HqOUQC3idLzGHtz2RrMxpG91ksoV62jcX7D9dF89eY4G8Pf4GaMBAgQIECAAAECBAgQIECAwB6BciJxT7NqIUCAAAECBAgQIECAAAECBAgQIEDgnQQkEt9ptvSVAAECBAgQIECAAAECBAgQIECAwJMEJBKfBK9ZAgQIECBAgAABAgQIECBAgAABAu8kIJH4TrOlrwQIECBAgAABAgQIECBAgAABAgSeJCCR+CR4zRIgQIAAAQIECBAgQIAAAQIECBB4JwGJxHeaLX0lQIAAAQIECBAgQIAAAQIECBAg8CQBicQnwWuWAAECBAgQIECAAAECBAgQIECAwDsJSCS+02zpKwECBAgQIECAAAECBAgQIECAAIEnCUgkPgleswQIECBAgAABAgQIECBAgAABAgTeSUAi8Z1mS18JECBAgAABAgQIECBAgAABAgQIPElAIvFJ8JolQIAAAQIECBAgQIAAAQIECBAg8E4CEonvNFv6SoAAAQIECBAgQIAAAQIECBAgQOBJAh+RSPz169d/+X7//v0kxnmzR/+e3ceqU6Z8psyrTUrb53ccw6uZ6g8BAgQIECBAgAABAgQIECDw+QLlRGKUFDtfP/juTPBF/Xn2FP707xh/L2HVerVW0fXK+CoJs4xrpkylf+eyZ7fVOkb3nR3uHMPufh/1zeaxt/7O/fiJr0yZu/quXgIECBAgQIAAAQIECBAgQOB9BcqJxJ+hZpIvdyaCWu5KguyRU5XtV1Quun7XmDLtZspU+7caX6sxt3MMq33IGGWSyrMkYZvQ7rV5Z9I/M0ZlCBAgQIAAAQIECBAgQIAAgdcVWEokZpKJdyZUPi2RePbsJXIeaXm2zSTYMmWq4S+ROBcbmc/i5LiWKVOdL+UJECBAgAABAgQIECBAgACB7xDYkkj8oer9SO6jvm66I5m1Y/or/Yp+XPVRls9OJJ4TXr24GiVdK9Z3JaKv9KESb9V2MonoTJlKH5UlQIAAAQIECBAgQIAAAQIEPk/gUiKx/X1r52TXOTHR+8Js9m+jekdfqp0TK9HXbJU6ouTdrK3ej5hm6xs59pJ8x7+19xxJuJ5Nr2y2nja5N/s6rldntIR6cTPr76i+cwzN/v82MVmN1db53J9Rv6/+HkyJxCiKXCdAgAABAgQIECBAgAABAgTuELicSGwTMUcn2y+cesmPUQLwnKyKEo7n9ntJnSi52fvjE8e/zRJ/UcJr5DKbxJHRKPHU+yMubQJzNL5e/9r2W/vMXBz1zv7ATGQQ3RvFUhsTo2Rf73cGRknsUcJ2Nt+zWOmtk5WEc9Z0VM4XiXdsr+okQIAAAQIECBAgQIAAAQKfJbAlkThKSs2SLplE1ig5M0p4ZZI87fRFSavedGcSWSuJxDYJ1/vfGbfoK8HRmK+49pJyZ7soOTYa+5EEPNd11X/HODPzcC6zI+6OOipfJGYShJkyn7XtGQ0BAgQIECBAgAABAgQIECCwIrAtkdgmVqpfJI4Sb5mk0WqZKDk1As20NxpPNEntV5pRAi77lWDUn2w9URKukuRqLdqvKc/Xq0np2XijMVSThLNkdOTR+4K0EiOZspkYispE7bhOgAABAgQIECBAgAABAgQIfL7ALYnEg62a/FlN0GXuyyZ0MgmVTHtR4i6TpJx9KdYmHH/qi76ujPq9I8EWOc/G3bOP+nzUly13Z5Kw0oezQzWZmDXOfGmYKfP526AREiBAgAABAgQIECBAgAABAhmBrYnEc5LmnNgaJdVWEldXE0Ftwi1KvvUQswmjbMKnbaP3dWAv8ZT9EeVRsi3yz4xzVMfI+VsTiRmPbLxUykWJcYnEzDapDAECBAgQIECAAAECBAgQIPDfnNx/Eg2/VyiyX8tFSazj+vmPXFz9knGUaOn96OxKInGUzIz+KErWOUoUrSQAMwnYlXpnycbzeGdhNhtvL6nafo3Zxs4Rm1EcVBKxs4TpkSTs9evs3vNo11EmsRfFx3nNRcs70142bpUjQIAAAQIECBAgQIAAAQIEPlugnEicJePOVL0ERZsUahMvbaKlbav9i7pHAqeXrBklUGaJqXNSMzPtsy8He33P1JlJAvXmYFT36I+g9CxHia5RQnA2xplNGyfZ+nvzPUo6j/pW/fdRXyuJ7zY+e33OxN5o3kc/Ei6JWFlxyhIgQIAAAQIECBAgQIAAAQKRQDmRGFXoOgECBAgQIECAAAECBAgQIECAAAECnycgkfh5c2pEBAgQIECAAAECBAgQIECAAAECBLYLSCRuJ1UhAQIECBAgQIAAAQIECBAgQIAAgc8TkEj8vDk1IgIECBAgQIAAAQIECBAgQIAAAQLbBSQSt5OqkAABAgQIECBAgAABAgQIECBAgMDnCUgkft6cGhEBAgQIECBAgAABAgQIECBAgACB7QISidtJVUiAAAECBAgQIECAAAECBAgQIEDg8wQkEj9vTo2IAAECBAgQIECAAAECBAgQIECAwHYBicTtpCokQIAAAQIECBAgQIAAAQIECBAg8HkCEomfN6dGRIAAAQIECBAgQIAAAQIECBAgQGC7gETidlIVEiBAgAABAgQIECBAgAABAgQIEPg8AYnEz5tTIyJAgAABAgQIECBAgAABAgQIECCwXeAjEom/fv36L8zv37+3A+2o8OjfK/exHeedpnfWvWO+1EGAAAECBAgQIECAAAECBAgQIPBvgXIiMUqKna8fzd2Z4Iv68+xJ/+nfMf4ogdaO5XzvI8dxp2mm7qjMo2PskfaZtqI4OtdRKZtpWxkCBAgQIECAAAECBAgQIEDgewXKicQfqijRc5S5M4H4DsmSShKnLTu691HJxUrfq8snU/erxVh1jHeUbxOomfWVsb6jr+okQIAAAQIECBAgQIAAAQIEPk9gKZGYSSY+KuF17ksmsfLIKcwmcSpJw0e5Zvu+4pmtO0omPspiZYx33rPL784+qpsAAQIECBAgQIAAAQIECBD4PIEticQfljaJ98gkTzax8ujpy/Yrm0jM1rdjnHe2la07+gLvkTG2w3RXHRm/wyZTdle/1EOAAAECBAgQIECAAAECBAh8tsClROJP8nD01dg5ydMrM/u3Ub2zto5kZuYrtmNKz8nPc8Ilm3yZtdUmwXrJ1qMfUZ9/ys3qmyXceuMa9SUyqLazwzcbYz3LdpyRRTQPlfm+8+vYKD57a+/O/nz2Fml0BAgQIECAAAECBAgQIECAwP/yLv9JMCz9qeMoWdF+LdZLfowSO+cEUJRwbJNs2cRT1Hb0tVs0/nO/MsSzJF2bJBsl6No2R3VW5mL0h2IqflECb7QcI+MoxqI+9mJnNG+zvvT6kZnz1W1IInFVzn0ECBAgQIAAAQIECBAgQIDAFYHLXySOklxRkqeXsIkSXLO2zsnHWd0tVvYvKp/vW+1nZqKyX/1lLTJ9XSnT3jNKbmXqziQSR3OaTarOEoSPjJ1MDERlZonEzLqL6nedAAECBAgQIECAAAECBAgQINAT2JZIbBM1mYRGJhmVSUStlomSg7MEV5R8GiWusmGY+RKzrSt7z6p7m7w8GzwikRjFWG8+oz7ujJ2j/Tu/RpzFVbvmrsZgNlaVI0CAAAECBAgQIECAAAECBL5D4JZEYi+hspqw2XVf5sdB2+TgoxKJvQRQLwmUSdatJAkzxr0kXpSkGyWyork4Jyx7f8TnPC+j6+cfcZ99dZoZe6a/sy9Jd28lURyM2rs7wbl7nOojQIAAAQIECBAgQIAAAQIEXktgayLxnDhqk3KrCZtd942+1nuFH22+kkiMEoe7/TK/M/Ec4pn2ZwnbXvKrN5eZxGu2LyPTNnE669udSbtMYvOcjG3X4mttQXpDgAABAgQIECBAgAABAgQIvIvA9kRiL6EzS/IcUL0vyKp1RUnB9quxNjFUSbj0kk2zr+NmAbGS4DqSjzsSia1z7+u6lXZ6yazKl3ujBOvOuKjan+fxHG/t72qUSHyXLVA/CRAgQIAAAQIECBAgQIAAgaxAOZE4S8adG+0lgdovyc5JnFnyqpdsPP/bObHU/nsLMfoysZcgihBHX8ZV+nOUbf/a9M+/Z754683HqN9RG735aJOzkUmm39EXdasxtsNiluiMvoSMYi9jNyszGt8saRlZX+2T+wkQIECAAAECBAgQIECAAIHvESgnEr+HxkgJECBAgAABAgQIECBAgAABAgQIEDgEJBLFAgECBAgQIECAAAECBAgQIECAAAECoYBEYkikAAECBAgQIECAAAECBAgQIECAAAECEoligAABAgQIECBAgAABAgQIECBAgACBUEAiMSRSgAABAgQIECBAgAABAgQIECBAgAABiUQxQIAAAQIECBAgQIAAAQIECBAgQIBAKCCRGBIpQIAAAQIECBAgQIAAAQIECBAgQICARKIYIECAAAECBAgQIECAAAECBAgQIEAgFJBIDIkUIECAAAECBAgQIECAAAECBAgQIEBAIlEMECBAgAABAgQIECBAgAABAgQIECAQCkgkhkQKECBAgAABAgQIECBAgAABAgQIECAgkSgGCBAgQIAAAQIECBAgQIAAAQIECBAIBT4ikfjr16//DvT379/hgJ9R4OjfO/TxVQ2fMW/aJECAAAECBAgQIECAAAECBAgQ+CNQTiRGSbHz9aOZO5NTUX+ePdk//TvGHyU827Gc7717HFHf7m5f/TmBdn3dubZyPVKKAAECBAgQIECAAAECBAgQ+BaBciLxByaTvJME++OUSfa0iTyJvW9ZgrlxjuLj5+5MfOVaUYoAAQIECBAgQIAAAQIECBAgMBZYSiRmkokSiflE4ihp+EhDi+S1BXqxINn82nOmdwQIECBAgAABAgQIECBA4NMEtiQSf1Dar6IemQR71YRKtl8SiZ+2rB4znmx8PaY3WiFAgAABAgQIECBAgAABAgQ+XeBSIvEneTj6Mefe7wY8Jxx7950TI7PrbeIyuu88ibP+HvVmEzSzH/Gu/K7IzI+Kr46hDeD29zVGY476VjHwI7j7tpNsjO5rUU0ECBAgQIAAAQIECBAgQIDAtwtcTiT+APaSGu0XiaMybSLrmJBRwqvXXpvMqiQ322TouT+zxFcvUdr7KrNNeo4Crk08jtoetdu7/ygbffFY9TrGMDPozb9E4p7tJkru7mlFLQQIECBAgAABAgQIECBAgACBvwW2JBJHyb1z4ihKJM4Skm0yrq2rUncbANm/qHy+L9PeaDxRAM4Sir2vHM82s6/Uemaz+YmMr/QlMnA9FpBMjI2UIECAAAECBAgQIECAAAECBPYKbEsktomz6heJj0okzr70axOWI+o7E4lHm71EUfTjrHcmEluLbF+O+3yNuHfhriaq9/dCjQQIECBAgAABAgQIECBAgMC3CNySSOwljzLJt0yZXgIlc1828ZVJeGXaqyR62qRrm0zMfjWZTST22ou+QKwmEs/jl0y8ZzuJYvqeVtVKgAABAgQIECBAgAABAgQIfKvA1kRimzx61R9tPifmskm6c4A8O5H405eVMcx+HHaUSIzaGl2PvL51we0ct0TiTk11ESBAgAABAgQIECBAgAABApHA9kTiOZmY+R18RwfPf/TkagJylGDp/V6/lURib4yZr/xGk5FNTLaJ2rPdyD2b0Jv14VxHb25613s/2p752jMK2G+9Xv1i9FudjJsAAQIECBAgQIAAAQIECBC4T6CcSJwl49qk1eivGP+UaxOHbb2zv6Y8SlyNEl69ZNrRh15yLpvwynzh1yb7elN5JN16BqPybb2Ve2fzcnZpbXouI4Nsf+4L7c+qObvuPmvURkOAAAECBAgQIECAAAECBAi8kkA5kfhKndcXAgQIECBAgAABAgQIECBAgAABAgQeIyCR+BhnrRAgQIAAAQIECBAgQIAAAQIECBB4awGJxLeePp0nQIAAAQIECBAgQIAAAQIECBAg8BgBicTHOGuFAAECBAgQIECAAAECBAgQIECAwFsLSCS+9fTpPAECBAgQIECAAAECBAgQIECAAIHHCEgkPsZZKwQIECBAgAABAgQIECBAgAABAgTeWkAi8a2nT+cJECBAgAABAgQIECBAgAABAgQIPEZAIvExzlohQIAAAQIECBAgQIAAAQIECBAg8NYCEolvPX06T4AAAQIECBAgQIAAAQIECBAgQOAxAhKJj3HWCgECBAgQIECAAAECBAgQIECAAIG3FpBIfOvp03kCBAgQIECAAAECBAgQIECAAAECjxGQSHyMs1YIECBAgAABAgQIECBAgAABAgQIvLXAQxKJv379+i/S79+/3xpr1vnqGDPlM2U+FtTAUgLPipGfdkfr+Vl9SoG9UKGZ4Qt1U1cIECBAgAABAgQIECBAgMD/BJYSiUeiIHI8Eg3PSiy0/WwTH9H1aHzn65UxntuNkjGfnoCtGCv7b4FK3O3yixJgz+hTb2yjdZZZ95ky/z97d3MwN47sa14yoQ3RrkyRP5rryRhwl2OGdho/2gTNSfXlNIsFEBHgJ8hfb86plwgg4okIEPyLmRnp/9Y8LZZ75cw8CCCAAAIIIIAAAggggAACCOxBoFtInAtgJeHgLg/ILVGjdX0PyGsix9pbmlf5dlTM5t1O4Oq+Kq1/tU9Lqi0BcfkPHEuxfh5PRPT/2Lf2wLV57sZve5WaAQEEEEAAAQQQQAABBBBA4KkEHi8k1h7yp4Re9RAfEQkjY55amOIqE7iqXtf66EqfaiJiSaCviaBzITEyJiJcZubR57odAQQQQAABBBBAAAEEEEBgFAJdQmLm4f0OINYe1K8SQSLiQWTMHfjy4RwCV9dDRhw7h8jfV+nhE7GJ7B97zXMFN2sigAACCCCAAAIIIIAAAgggECVwipC4fMie/3fpI3+tjxO2rpeCb330cG4zn//z99rHuEtxlMZOc7fmWVur5t+Tf8AmWsRvGLesyalWzuqtWv8s2X/q8SqfJqEzuj9ExL9PfLVxc2E1MldLkFz2/xvqWowIIIAAAggggAACCCCAAAJjEThcSFw+1NdEujVBcSnA9fyIS1RIjIogSyFnKRauzTMXJ0rzrMWXFS/GKkferhGo1VS0FudCVasfWvU7+XkXn6L7x9LviHg377l5frK9WJtnTazUEQgggAACCCCAAAIIIIAAAgjcicDhQmLpIXnt7aa1H3EpvZUVEQLm4kFNlGwJIy3xsiW8tK5HOG2N/06Fx5c8gUjfRMas1drSq2zdR+q4JpytiZJzv2rff1jaCyJvAa7tIZG3ESNCYOuNxdb1fLWwQAABBBBAAAEEEEAAAQQQQGB/AkMKib0f550/rK+9HbQUFedCw5qwUBMkom9LtcRGYsP+DTDSjBGRMDImKvbN2WTqvlXHWSEx0u8Z/yJxzfeA5fqlvaPVm639pmU/Up3yFQEEEEAAAQQQQAABBBBA4LkECImF3C4Fx14hMTtPS4AhNjy3ESORRUTCyBhC4n9pt95YXHv7sZaziPC4tNXbkQ4wBgEEEEAAAQQQQAABBBBA4GoCQwqJS2Ev8sbSBLr0duA8Cb1iXtYuIvisfdRz/pHTTPxXF5z1+wn01ExJNFwTEmu9lXnjr9ULe/m01rfLfq/1yFpcGUFw6zyExP6+YIkAAggggAACCCCAAAIIIHAegaGExLkAMUeUEdJaD+wtESQqqGTniYhEe8R/XmlZaW8CyzdcW7+QvCamrdVbqbcidT99fLdV+1EhsVXvrXWy15e8SvnLCJLzf7RYzlUSKeci7t61Yz4EEEAAAQQQQAABBBBAAAEE9iCwSUisPSiXfjCl5uxcDJnG1P5WetDPiIhz+5YgEIG7/CGKNf/XxJm5XU3MqDHtiT8SmzH3JFD6uPxZvTUJhcv1rvIpIoa29qKaoFdiutZra28PL+eqfVxaL9+z53iFAAIIIIAAAggggAACCCDwXwKbhEQgEUDgPQRab/O+h8S+keK6L0+zIYAAAggggAACCCCAAAIIHEeAkDxmqY4AACAASURBVHgcWzMj8DgCtbcSHxfoiQFheiJsSyGAAAIIIIAAAggggAACCGwiQEjchI8xAu8jQPjaL+dY7sfSTAgggAACCCCAAAIIIIAAAscTICQez9gKCDyOAAFse0ox3M7QDAgggAACCCCAAAIIIIAAAucSICSey9tqCCCAAAIIIIAAAggggAACCCCAAAIIDEmAkDhk2jiNAAIIIIAAAggggAACCCCAAAIIIIDAuQQIiefythoCCCCAAAIIIIAAAggggAACCCCAAAJDEiAkDpk2TiOAAAIIIIAAAggggAACCCCAAAIIIHAuAULiubythgACCCCAAAIIIIAAAggggAACCCCAwJAECIlDpo3TCCCAAAIIIIAAAggggAACCCCAAAIInEuAkHgub6shgAACCCCAAAIIIIAAAggggAACCCAwJAFC4pBp4zQCCCCAAAIIIIAAAggggAACCCCAAALnEhhOSPz69esfQr9//96F1N7zbXEq60tkfGTMFp/Z3odAT657bO4TMU8QQAABBBBAAAEEEEAAAQQQQOBMAmkhcRIeJieXgl7r+tbg9hQ+5r7WhMlWPK3rmXgzsWV930t4zcRj7HkEIvWw9OZjM9XF/P8/z2srIYAAAggggAACCCCAAAIIIIDASATSQuInuJbg1bqeAXS0wBHxtTWmdT0Tb2ZsZN3ImMyaxt6XQCnXtf4p/f3oXrsvOZ4hgAACCCCAAAIIIIAAAggggECEQJeQ2BIT9xQk9pyrBCQqtK2NO9rHWiIjvkfGRArFmPsTiAqJtZpQK/fPMQ8RQAABBBBAAAEEEEAAAQQQuJLArYXEM4SN6BqExCvL1NoRAssaXRMM1z7K72PwEdrGIIAAAggggAACCCCAAAIIIPA+At1C4gdV9A2oCWvte9zm88zHLNPxEThab1N9bDLf2xgVErPxLuOY+1SKtxZbdp5l/D283tcG40TcUw9TdGv9s+xRYuI4NcFTBBBAAAEEEEAAAQQQQAABBM4icJqQOP/475pwOIkdJdFjTYic/2jEXExrvaV1hJC4tmZJCKqJQ1Hfp3hLfFpibyb+s4rSOmUC0Xqo9UJNDJ+vph5UHwIIIIAAAggggAACCCCAAAII1AhsEhInYWL5tl3rjcDJmTXBoyZ6bBVTWvatUpkLoqX4S35H12yNa13PrL2M0xtorcxff72V/9Z1QuL1OeQBAggggAACCCCAAAIIIIAAAiMT2EVI/ACYv0m4BNJ6y6n18dvax4Ijwsjcl+gbe2sJXb5N2RLgMmuucYrO0xKTWrkYuZjf5HukHmpvo079WuKlPt5URWJFAAEEEEAAAQQQQAABBBBAIEfgFULiUvybCylZ4SQqJPas2RJ+WiJhSViN2ORKxugrCWTqqlVPhMQrM2ltBBBAAAEEEEAAAQQQQAABBMYjsFlInItXc4FujqL29tSeH21eioO935kYSWEpnlK8UR8m25bo17qeERJrvCLxG3MNgVb+W9dL9bGMJCusX0PCqggggAACCCCAAAIIIIAAAgggcAWBXYXEtY/5zsW3KdCMkPixj/6y8VIky/x3JAktsaUl6EQ/yp2dJ/oG2louIvEbcw2BLfWw1j/zaFq1fU3kVkUAAQQQQAABBBBAAAEEEEAAgTsQ2EVI/AQyCRVrQa19r9tSXJz+u/RRztLY2luCJdGs5mPr+w6XgkttfM+aS5u5aFrydynCtph8rpe+a3L59zsUJR/KBLbUVesHkeb9lukDuUIAAQQQQAABBBBAAAEEEEAAgfcQ2E1IfA8ykSIwNoHoG7FjR8l7BBBAAAEEEEAAAQQQQAABBBDYmwAhcW+i5kNgAAKlN4gjbxUPEBoXEUAAAQQQQAABBBBAAAEEEEDgIAKExIPAmhaBuxOYC4dExLtni38IIIAAAggggAACCCCAAAIIXE+AkHh9DniAwGUE/LjKZegtjAACCCCAAAIIIIAAAggggMBwBAiJw6WMwwgggAACCCCAAAIIIIAAAggggAACCJxPgJB4PnMrIoAAAggggAACCCCAAAIIIIAAAgggMBwBQuJwKeMwAggggAACCCCAAAIIIIAAAggggAAC5xMgJJ7P3IoIIIAAAggggAACCCCAAAIIIIAAAggMRyAkJP6v//W/hguMwwgggAACCCCAAAIIIIAAAggggAACCEQJ/PjxIzr0tePCQiKYr60RgSOAAAIIIIAAAggggAACCCCAAAKPJvDt27cvv379enSMewRHSNyDojkQQAABBBBAAAEEEEAAAQQQQAABBIYlQEiMpS4tJH7A+h8CCIxJYPrXFX08Zv7e6rW6fWvmxb2VgN7ZSpA9AtcR0L/XsbcyAlsJ6N+tBM+3n+fMG4lt/l1CIrBtsEYgcDcCn+86nb6iwL+03C07/KkRULdqA4E+AnqnjxsrBO5AQP/eIQt8QKCPgP7t43allZzl6RMS88xYIDAkARvkkGl7vdPq9vUlAEAnAb3TCY4ZAjcgoH9vkAQuINBJQP92grvQTM7y8AmJeWYsEBiSgA1yyLS93ml1+/oSAKCTgN7pBMcMgRsQ0L83SAIXEOgkoH87wV1oJmd5+ITEPDMWCAxJwAY5ZNpe77S6fX0JANBJQO90gmOGwA0I6N8bJIELCHQS0L+d4C40k7M8fEJinhkLBIYkYIMcMm2vd1rdvr4EAOgkoHc6wTFD4AYE9O8NksAFBDoJ6N9OcBeayVkePiExz4wFAkMSsEEOmbbXO61uX18CAHQS0Dud4JghcAMC+vcGSeACAp0E9G8nuAvN5CwPn5CYZ3Ybi69fv/7Nl9+/f3/5/O3zf7P/m8/VY79cr+Rb1ifj9yVgg/wnz1adLq9/ZtijP/bN7LNnU7fH5Dd7r2j1ysfLvcZMc+m1bbnXO9v4bbGO9MJ8/ml8T81Hzm+1MVE/s/vFFnZs/0NA/96jEkq9UzobTt5GejjSd3uNcT+9po6e1L9r+39Ni5hTj/TENVn6+6pPytlZPAmJZ5HeeZ21G1tPw0YOotkQjpgz64Px/yVgg6xXQ6tWPURd10nqdj/2kQeT0mq1h6b5vSYzZrKriSf6bZ+c6519OGZnifRCSUT8/C1zfmvdtyYBoSZwLPtPP2Yzfex4/Xss39bsUfF9OU+rh+d91lpjekGk1MP6t5XBa68/qX9b/9DVEttbPXFtpjwnb+FPSNxC70LbtZtPT8NGDqTZcI+YM+uD8TbISA20BBbCRoTiMWOedBg7hlBs1pK4EblXLGu/dmCsiYqlv68JiXotls/IKL0TobTvmEi/LFfsOSu1HuzmImKtzyNChH7ctz4ys+nfDK19x671V60nIr0SEVwiY0r9XfI54tO+5Mw2EXhK/0buT9GavXt1PCVnZ3ImJJ5Je8e19hYSd3Tt/58qsvkcsa45ywRskPXKICTet2vU7b652bovbxEwCBf75rI1m95pETr+eqtfWveekoeRHs6MIewfXwc9K+jfHmrbbSK9U+vL1j/ORQSXyBhC4vY8Hz3DU/o3co+K1uzRzLfO/5ScbeWQsSckZmjdaGy2sT+uz1+RX/tI2vJV+prt0odp3ISp92Z8I8yPcsUGuS4ktj5CUjogrvVh6VqrJ1rXH1WQwWDUbRBUcNiWGmuJIqWHm7lbLSHR2xPBJAaH6Z0gqIOGtfplqvdsT7bOXvM+nIe2vIfpx4MSv9O0+ncnkMlpIv1VmjJy/4oILpExpXttqZ9bwmYSjeEJAk/o3+g9KlqzCXyXDH1Czs4GR0g8m/iO60VudmtiRuujaKX5I6Li8l+3lwLjjghMlSBgg2wLicsHsHktZx/CSg9zLbGy1l+JND9uqLrdN6VZ0WJavfcfr+berwkX84ewyFr7UnnmbHrnury2arhW760H/2X/Rh7gaj2vH6+rj8jK+jdCad8xkf7qFRHXzpfTnLUz4lqfl94odj/dty56ZntC/xISf/Wk/lU2hMQHpHvtwBo5ZGZvbqU3G6PrPAD3sCE84aZ2FPzWoWv5L83Reu8d1yv2HMXnynnV7b70t9RWSxypieclMXH+4DTZrd1bWgLLvpSeMZveuTaPtX6J3E9qnkfuKZExrX8gWD5Atn4g6VrSz1xd/56f10zvLO9r0XtURKyMjFm73+rf82tnueLo/Zu5T/X2zfVZ+rsHo+fsCp6ExCuoH7Dm2oG19MDW+7eS65m1DwjdlEECNsg6qNYNs3V9eaBbeyu3dcNdehk9nAbLYLhh6nbflG0REtceXJYPVfP/btVwScgnXGzPu97ZznDrDKXz0fJvmT2/df/IvNFUi00/bs36Pvb6dx+OmVki/bWcb3k+jKxX2gNqn3rJ3Eune3Tt/jmt27onR2IwZp3A6P0bee6ZCPT0zR3rZ/ScXcGUkHgF9R3WLN24oo28ZVzpYXGPg+sOSEzRIGCDrANq9dPHMvNVAFuERAe8v+dJ3e67tdWExMiDzdqhsfRwNf1traZrh1VC4va8653tDPeYYe3totL8pe+pnu5BkfNbZEwtLv24R8b3mUP/7sMxM0tP70TOj8sz5BH30s+c+jeT7WPHjt6/mX/w6umbY+n3zT56zvqi3mZFSNzG7zLr1o1rDyFj7c2VtYOx70i8rCxWF7ZB5oTE6VBWEkOiN80t4+5ZRed7pW73Zb62r5dWKr3BUNv/W2J7bf6SHSFxe971znaG2Rki/bKcM9OTkXtKZAwhMZvZ88fr3/OZ9/RO6Xks6nlpv6jtD5F/ZCYkRskfP27k/q3VdOQfokfWAEbO2fEVXV6BkHgV+Y3rrh1Waw9znyVL30FVE0wIiRuTdDNzG+R+QuK8Z9YEj8yhtDY2cni8Want6o663RXnnzcWpv9FamuthiP/YJV5GzHaV/sSee5seuf83Eb6ZYuQWDqvRcTLqGBR+3glYf/8WtK/5zOP9tfkWa+IGLkPR8bMCa29YKJ/z6+lkfs3IiROmkKPhnB+NmIrjpyzWIT7jyIk7s/0lBmnJp/faOZNPb/JzR8aWwfONefXvr+j9lGc+XyRh9ZT4L10ERvkPxO/7J+1HirV71r/1ebO2OiZL1/U7T4bVqkeo4Ji6z6zPEiW+qgkntTqO7LePlSePYveuSa/2frNCgbRfsv4sSaIZOa5hvgzV9W/1+U1WvNZITHS65Ex7qfX1UZ05RH7N/N8EuUQPWdm5zti/Ig5O4JDZk5CYobWgGN7bkgDhsnlAAEbZACSIbcjoG5vlxIODUJA7wySKG4iUCCgf5UFAuMS0L/j5U7O8jkjJOaZDWVBSBwqXYc6a4M8FK/JDyKgbg8Ca9rHE9A7j0+xAB9MQP8+OLlCezwB/TteiuUsnzNCYp7ZUBaExKHSdaizNshD8Zr8IALq9iCwpn08Ab3z+BQL8MEE9O+Dkyu0xxPQv+OlWM7yOSMk5pkNYxH5/rdhguHoZgI2yM0ITXABAXV7AXRLPoKA3nlEGgXxUgL696WJF/YjCOjf8dIoZ/mcERLzzFggMCQBG+SQaXu90+r29SUAQCcBvdMJjhkCNyCgf2+QBC4g0ElA/3aCu9BMzvLwCYl5ZiwQGJKADXLItL3eaXX7+hIAoJOA3ukExwyBGxDQvzdIAhcQ6CSgfzvBXWgmZ3n4hMQ8MxYIDEnABjlk2l7vtLp9fQkA0ElA73SCY4bADQjo3xskgQsIdBLQv53gLjSTszz8LiHx+/fv+ZVYIIDA5QR+/Pjxx4dv37590ceXp4MDQQLqNgjKMAQWBPSOkkBgXAL6d9zc8RwB/TteDcxz9uvXr/ECONnjtJB4sn+WQwABBBBAAAEEEEAAAQQQQAABBBBA4FACnxduCIltxITENiMjEEAAAQQQQAABBBBAAAEEEEAAAQQeTICQGEtuWkj8gPU/BBAYk8D0ryv6eMz8vdVrdfvWzIt7KwG9s5UgewSuI6B/r2NvZQS2EtC/Wwmebz/PmTcS2/y7hERg22CNQOBuBHyJ7N0ywp8IAXUboWQMAv8koHdUBQLjElj27//9//7f4wbDcwReRuD/+b/+ny++b2+spDsz5fNFSMwzY4HAkARskEOm7fVOq9vXlwAAnQT0Tic4ZgjcgAAh8QZJ4AICnQQIiZ3gLjRzZsrDJyTmmbFAYEgCNsgh0/Z6p9Xt60sAgE4CeqcTHDMEbkCAkHiDJHABgU4ChMROcBeaOTPl4RMS88xYIDAkARvkkGl7vdPq9vUlAEAnAb3TCY4ZAjcgQEi8QRK4gEAnAUJiJ7gLzZyZ8vAJiXlmLBAYkoANcsi0vd5pdfv6EgCgk4De6QTHDIEbECAk3iAJXECgkwAhsRPchWbOTHn4jxESv37995/of//+V54CCwReQMAG+YIkPzBEdfvApArpFAJ65xTMFkHgEAKExEOwmhSBUwgQEk/BvOsizkx5nJuFxEnAay19pMA39+HIdVoxuo7AnQnYIO+cHb7VCKhbtYFAHwG908eNFQJ3IEBIvEMW9vPhry9/FSf7+eXnn7+Xrk/X9vPCTGcRICSeRXq/dZyZ8ix3ERLn4l3pzcDP37ICX9bGG4n55LN4FwEb5Lvy/ZRo1e1TMimOswnonbOJWw+B/QgQEvdjeaeZJsGwJhJ+rhMQ75SxPl8IiX3crrRyZsrTJyTmmbFAYEgCNsgh0/Z6p9Xt60sAgE4CeqcTHDMEbkCAkHiDJBzkQk1MJCIeBPyCaQmJF0DfuKQzUx7gZiFxueQebwb2zNFjk8fFAoFxCdggx83dmz1Xt2/Ovti3ENA7W+ixReBaAoTEa/kfvfpSTCQiHk383PkJiefy3mM1Z6Y8xcuExNr3Gpa+c3H6WPTyWusj1XkcLBB4LgEb5HNz++TI1O2Tsyu2IwnonSPpmhuBYwkQEo/le/XscyGRiHh1NvZfn5C4P9OjZ3RmyhO+REicf/9h7TsVP6GsCYVLO28k5pPP4l0EbJDvyvdTolW3T8mkOM4moHfOJm49BPYjQEjcj+VdZ2p9X+Jd/eZXmwAhsc3obiOcmfIZOV1IjAiHPWMIifnks3gXARvku/L9lGjV7VMyKY6zCeids4lbD4H9CBAS92N555mIiXfOTr9vhMR+dldZOjPlyQ8jJM5DK30smpCYTz6LdxGwQb4r30+JVt0+JZPiOJuA3jmbuPUQ2I8AIXE/lnedafpIMzHxrhnq94uQ2M/uKktnpjz5oYTEuVjoo835ZLN4NwEb5LvzP2r06nbUzPH7agJ65+oMWB+BfgKExH52I1jOvxeRkDhCxnI+EhJzvO4w2pkpn4VhhMSWcOiNxHzyWbyLgA3yXfl+SrTq9imZFMfZBPTO2cSth8B+BAiJ+7G820ylH1chJt4tS9v8ISRu43eFtTNTnvrpQuLHxZIoWPthlemHWQiJ+eSyQGBOwAapHkYkoG5HzBqf70BA79whC3xAoI8AIbGP292t1n6hmZh49+zF/SMkxlndZaQzUz4TuwmJ8+8tnLsxFwjnfy99z2Hp+mRfm78Ucm3NPB4WCDyHgA3yObl8UyTq9k3ZFuueBPTOnjTNhcC5BAiJ5/I+erVJJJzW+fnl59+WXF7/XFyOOdpH8+9HgJC4H8uzZnJmypPeTUjML80CAQTOJGCDPJO2tfYioG73ImmetxHQO2/LuHifRICQ+KRsiuVtBAiJ42XcmSmfs01CYuYtwbxr/RbeSOxnx/K5BGyQz83tkyNTt0/OrtiOJKB3jqRrbgSOJUBIPJav2RE4kgAh8Ui6x8ztzJTnuklIzC/HAgEEriJgg7yKvHW3EFC3W+ixfTMBvfPm7It9dAKExNEzyP83EyAkjpd9Z6Z8zgiJeWYsEBiSgA1yyLS93ml1+/oSAKCTgN7pBMcMgRsQICTeIAlcQKCTACGxE9yFZs5MefiExDwzFggMScAGOWTaXu+0un19CQDQSUDvdIJjhsANCBASb5AELiDQSYCQ2AnuQjNnpjx8QmKeGQsEhiRggxwyba93Wt2+vgQA6CSgdzrBMUPgBgQIiTdIAhcQ6CRASOwEd6GZM1MePiExz4wFAkMSsEEOmbbXO61uX18CAHQS0Dud4JghcAMChMQbJIELCHQSICR2grvQzJkpD79LSPz+/Xt+JRYIIHA5gR8/fvzx4du3b1/08eXp4ECQgLoNgjIMgQUBvaMkEBiXgP4dN3c8R0D/jlcD85z9+vVrvABO9jgtJJ7sn+UQQAABBBBAAAEEEEAAAQQQQAABBBA4lMDnhRtCYhsxIbHNyAgEEEAAAQQQQAABBBBAAAEEEEAAgQcTICTGkpsWEj9g/Q8BBMYkMP3rij4eM39v9VrdvjXz4t5KQO9sJcgegesI6N/r2FsZga0E9O9Wgufbz3PmjcQ2/y4hEdg2WCMQuBsBXyJ7t4zwJ0JA3UYoGYPAPwnoHVWBwLgE9O+4ueM5An4sabwa8AM5+ZwREvPMWCAwJAGH0iHT9nqn1e3rSwCATgJ6pxMcMwRuQED/3iAJXECgkwAhsRPchWaExDx8QmKeGQsEhiTgUDpk2l7vtLp9fQkA0ElA73SCY4bADQjo3xskgQsIdBIgJHaCu9CMkJiHT0jMM2OBwJAEHEqHTNvrnVa3ry8BADoJ6J1OcMwQuAEB/XuDJHABgU4ChMROcBeaERLz8AmJeWYsEBiSgEPpkGl7vdPq9vUlAEAnAb3TCY4ZAjcgoH9vkAQuINBJgJDYCe5CM0JiHv6pQuLXr//+4+Hv3//Ke5qwWFtnujaf7kh/zoo5gcfQlxJwKH1p4gcPW90OnkDuX0ZA71yG3sIIbCagfzcjNAEClxEgJF6GvnthQmIe3SYhsSTK1YTC+dgjhbvP+jXx7vP3ae2z/CEk5ouSxTEEHEqP4WrWYwmo22P5mv25BPTOc3MrsucT0L/Pz7EIn0vgKULiX1/+Kibp55eff/5euj5dGy27hMR8xjYJidNyUbEsOi4bxlwgrNketfZyvYgv2fiMR2APAg6le1A0x9kE1O3ZxK33FAJ65ymZFMcbCejfN2ZdzE8h8BQhccrHJBjWRMLP9VEFxClGQmK++wiJeWarFoTEnYGabjcCDqW7oTTRiQTU7YmwLfUoAnrnUekUzMsI6N+XJVy4jyLwNCHxk5yamPgEEfETHyEx34LDC4nRNw2j4/II/2txxhpb/GP7bgIOpe/O/6jRq9tRM8fvqwnonaszYH0E+gno3352LBG4msAThcSSmPgUEZGQ2NcxhwuJc3Ft7bsLJ/fn359Ysv2MK33P4dx+uU7tB1ay/nzWWM6V9WXyc+07Gltx96Wa1dsJOJS+vQLGjF/djpk3Xl9PQO9cnwMeINBLQP/2kmOHwPUE3iAkPklEJCT29cyhQmJEECv9AMpHnGsJdksBr/UjKmvi4lK8bM2dvT4XPycxsjXHUlj1tmNfgbP6LwGHUtUwIgF1O2LW+HwHAnrnDlngAwJ9BPRvHzdWCNyBwFOFxA/b1vcl3oF/jw8+2pyndpiQWBK+Im8KzkW3zBy1NxknJD1z1fxtiYBrvvT4MYmPS0Eyn24WbybgUPrm7I8bu7odN3c8v5aA3rmWv9UR2EJA/26hxxaBawk8WUh8qphISMz3zC2ExLnwNg9hT9Gtd64a0tJHk3vXaAmWhMR8YbP4JwGHUlUxIgF1O2LW+HwHAnrnDlngAwJ9BPRvHzdWCNyBwJOFxOkjzU97M5GQmO8cQuL/MKu9YVjCufadj4TEfAGyOI+AQ+l5rK20HwF1ux9LM72LgN55V75F+ywC+vdZ+RTNuwg8VUicfy8iIfFdNV3UxX7/z/9aGFo3s4iA9lkj8j2Fte9MnHzsfXsv4mPtLcPoR5kza2z9+HMrZ64jsCTQ6mPEELgjAXV7x6zwaQQCemeELPERgTIB/asyEBiXwBOFxNKPqzxJTPRGYr7fDnsjcSkctn48Ze762huCa0LiJEJGBL2SsDn/W8SfvXyZi6ctv2ofA8+nnsXbCDiUvi3jz4hX3T4jj6I4n4DeOZ+5FRHYi4D+3YukeRA4n8DThMS1X2h+iphISMz3ySYhcSkOTsvX3rar/fLw2vcNzudsiZG1X3su2dXmWoqJpVhKmEvi5x5rrP2CdT7dLN5MwKH0zdkfN3Z1O27ueH4tAb1zLX+rI7CFgP7dQo8tAtcSeIqQOImEE82fX37+Dezy+uficsy1mYivTkiMs5pGbhIS88uxQACBqwg4lF5F3rpbCKjbLfTYvpmA3nlz9sU+OgH9O3oG+f9mAk8REt+UQ0JiPtubhMTaG4l5N1hkCPh4c4aWsRMBh1K1MCIBdTti1vh8BwJ65w5Z4AMCfQT0bx83VgjcgQAh8Q5ZyPlASMzx+ozeJCTml2OBAAJXEXAovYq8dbcQULdb6LF9MwG98+bsi310Avp39Azy/80ECInjZZ+QmM8ZITHPjAUCQxJwKB0yba93Wt2+vgQA6CSgdzrBMUPgBgT07w2SwAUEOgkQEjvBXWhGSMzDJyTmmbFAYEgCDqVDpu31Tqvb15cAAJ0E9E4nOGYI3ICA/r1BEriAQCcBQmInuAvNCIl5+ITEPDMWCAxJwKF0yLS93ml1+/oSAKCTgN7pBMcMgRsQ0L83SAIXEOgkQEjsBHehGSExD5+QmGfGAoEhCTiUDpm21zutbl9fAgB0EtA7neCYIXADAvr3BkngAgKdBAiJneAuNCMk5uF3CYnfv3/Pr8QCAQQuJ/Djx48/Pnz79u2LPr48HRwIElC3QVCGIbAgoHeUBALjEtC/4+aO5wjo3/FqYJ6zX79+jRfAyR6nhcST/bMcAggggAACCCCAAAIIIIAAAggggAAChxL4vHBDSGwjJiS2GRmBAAIIIIAAAggggAACCCCAAAIIIPBgAoTEWHLTQuIHrP8hgMCYBKZ/XdHHY+bvrV6r27dmXtxbCeidrQTZI3AdAf17HXsrI7CVgP7dSvB8+3nOvJHY5t8lJALbBmsEAncj4Iu775YR/kQIqNsIJWMQ+CcBHc0SXwAAIABJREFUvaMqEBiXgP4dN3c8R8CPrYxXA35sJZ8zQmKeGQsEhiTgUDpk2l7vtLp9fQkA0ElA73SCY4bADQjo3xskgQsIdBIgJHaCu9CMkJiHT0jMM2OBwJAEHEqHTNvrnVa3ry8BADoJ6J1OcMwQuAEB/XuDJHABgU4ChMROcBeaERLz8AmJeWYsEBiSgEPpkGl7vdPq9vUlAEAnAb3TCY4ZAjcgoH9vkAQuINBJgJDYCe5CM0JiHj4hMc+MBQJDEnAoHTJtr3da3b6+BADoJKB3OsExQ+AGBPTvDZLABQQ6CRASO8FdaEZIzMMnJOaZ7WLx9eu//8zz+/e/dpnPJAi0CDiUtgi5fkcC6vaOWeHTCAT0zghZ4iMCZQL6V2UgMC4BQuJ4uSMk5nO2WUicBLHW0lcJZnP/Pj58/vsqXyZGS59a7FxHYA8CDqV7UDTH2QTU7dnErfcUAnrnKZkUxxsJ6N83Zl3MTyHwFCHxry9/FVPy88vPP38vXZ+ujZZLQmI+Y7sIiXNhrvSm3d7iXXS+pS93egvwTr7ky4bFiAQcSkfMGp/VrRpAoI+A3unjxgqBOxDQv3fIAh8Q6CPwFCFxin4SDGsi4ef6qALiFCMhMV/rjxUSa0JdVITMo8xZEBJzvIzeTsChdDtDM5xPQN2ez9yKzyCgd56RR1G8k4D+fWfeRf0MAk8TEj9ZqYmJTxARP/EREvO9t1lIXC55tEAWnZ+QmC8GFs8m4FD67Pw+NTp1+9TMiutoAnrnaMLmR+A4Avr3OLZmRuBoAk8UEkti4lNEREJiX0dcJiSWvidw+X2L03caroVW+77D7PcQro0v+TX5NBcsax/rnsbWPgKe9bUv1azeTsCh9O0VMGb86nbMvPH6egJ65/oc8ACBXgL6t5ccOwSuJ/AGIfFJIiIhsa9nLhES5x8vbn2P4fKjyNE3Ej841gTAOa6sPx/bksi5/DGXyLzTXHN/r/4xmL5SYnV3Ag6ld88Q/0oE1K26QKCPgN7p48YKgTsQ0L93yAIfEOgj8FQh8UOj9X2JfcSut/LR5nwOThcSa7/yXHpbby6yTaFlhMSlzfTftbXm+KYxEaEz4mdrHkJivnhZ5Ag4lOZ4GX0PAur2HnngxXgE9M54OeMxAhMB/asWEBiXwJOFxKeKiYTEfL9dJiS23rpb+47DknAXCX3t49Qtf+ZC33z9Xj/XPgYd8SUSrzEIzAk4lKqHEQmo2xGzxuc7ENA7d8gCHxDoI6B/+7ixQuAOBJ4sJE4faX7am4mExHznPFZIrP06c+TNwCXGte9BJCTmi47FNQQcSq/hbtVtBNTtNn6s30tA77w39yIfn4D+HT+HIngvgacKifPvRSQkvre+p8gvExI/Dsw/Prz8uPH8OwhrP1Kylr6skFjzpyU8toTE6LyfcT0f21bCCEQJOJRGSRl3JwLq9k7Z4MtIBPTOSNniKwJ/J6B/VQQC4xJ4opBY+nGVJ4mJ3kjM99vpQuJcMJu7uyYqLsW46b9rYmFNlIuIfpNPW78jMRLnPC5CYr54WeQIOJTmeBl9DwLq9h554MV4BPTOeDnjMQITAf2rFhAYl8DThMS1X2h+iphISMz3225CYuRHVOburX1f4VworImNSxFuGfokMmZ+uXkpItbEwBrm0ncbtuJsxZpPKQsEygQcSlXGiATU7YhZ4/MdCOidO2SBDwj0EdC/fdxYIXAHAk8REieRcGL688vPv+FdXv9cXI65Qz4iPhASI5T+PmY3ITG/NAsEEDiTgEPpmbSttRcBdbsXSfO8jYDeeVvGxfskAvr3SdkUy9sIPEVIfFPeCIn5bG8SEmtvIebdYLEk4Jeb1cTeBBxK9yZqvjMIqNszKFvjiQT0zhOzKqa3ENC/b8m0OJ9IgJA4XlYJifmcbRIS88uxQACBqwg4lF5F3rpbCKjbLfTYvpmA3nlz9sU+OgH9O3oG+f9mAoTE8bJPSMznjJCYZ8YCgSEJOJQOmbbXO61uX18CAHQS0Dud4JghcAMC+vcGSeACAp0ECImd4C40IyTm4RMS88xYIDAkAYfSIdP2eqfV7etLAIBOAnqnExwzBG5AQP/eIAlcQKCTACGxE9yFZoTEPHxCYp4ZCwSGJOBQOmTaXu+0un19CQDQSUDvdIJjhsANCOjfGySBCwh0EiAkdoK70IyQmIdPSMwzY4HAkAQcSodM2+udVrevLwEAOgnonU5wzBC4AQH9e4MkcAGBTgKExE5wF5oREvPwu4TE79+/51digQAClxP48ePHHx++ffv2RR9fng4OBAmo2yAowxBYENA7SgKBcQno33Fzx3ME9O94NTDP2a9fv8YL4GSP00Liyf5ZDgEEEEAAAQQQQAABBBBAAAEEEEAAgUMJfF64ISS2ERMS24yMQAABBBBAAAEEEEAAAQQQQAABBBB4MAFCYiy5aSHxA9b/EEBgTALTv67o4zHz91av1e1bMy/urQT0zlaC7BG4joD+vY69lRHYSkD/biV4vv08Z95IbPPvEhKBbYM1AoG7EfDF3XfLCH8iBNRthJIxCPyTgN5RFQiMS0D/jps7niPgx1bGqwE/tpLPGSExz4wFAkMScCgdMm2vd1rdvr4EAOgkoHc6wTFD4AYE9O8NksAFBDoJEBI7wV1oRkjMwyck5pmxQGBIAg6lQ6bt9U6r29eXAACdBPROJzhmCNyAgP69QRK4gEAnAUJiJ7gLzQiJefiExDwzFggMScChdMi0vd5pdfv6EgCgk4De6QTHDIEbENC/N0gCFxDoJEBI7AR3oRkhMQ+fkJhnxgKBIQk4lA6Zttc7rW5fXwIAdBLQO53gmCFwAwL69wZJ4AICnQQIiZ3gLjQjJObhExLzzC6z+Pr133/W/v37X5f5YOFxCTiUjpu7N3uubt+cfbFvIaB3ttBji8C1BPTvtfytjsAWAoTELfSusSUk5rlvEhInYau17GjC1zyuj++f/746hqVPLeauI7Ak4FCqJkYkoG5HzBqf70BA79whC3xAoI+A/u3jxgqBOxB4ipD415e/ijh/fvn55++l69O1O+Qh4wMhMUPrP2M3CYnTcmtvymVFuOz4aMjReZex3OktwDv5EuVu3H0IOJTeJxc8iRNQt3FWRiIwJ6B31AMC4xLQv+PmjucIPEVInDI5CYY1kfBzfVQBcYqRkJjvW0LijFlNqIuKkHn8OQtCYo6X0X8n4FCqIkYkoG5HzBqf70BA79whC3xAoI+A/u3jxgqBOxB4mpD4YVoTE58gIn7iIyTmO+cwIbFHfDtKKIvOS0jMFxCLcQg4lI6TK57+l4C6VQ0I9BHQO33cWCFwBwL69w5Z4AMCfQSeKCSWxMSniIiExL46P01IXH6f4vTdg2tuz7+XsPYdgXPxrzSm9D2Ote87zH4P4dr4UrxTrCWf94i1rwRYvYWAQ+lbMv2sONXts/IpmvMI6J3zWFsJgb0J6N+9iZoPgfMIvEFIfJKISEjs641dhcSlC0vBrvT9gyUBrWQ3/a0mHH7WLo35/D36RuJ87BTLmugYXa/l8/ztzeX/X4prLda+MmD1BgIOpW/I8vNiVLfPy6mIziGgd87hbBUEjiCgf4+gak4EziHwVCHxQ6/1fYnnEN5/FR9tzjPdVUhcioIlES7yFl/t7bx5eDURryQcZoTEaY3IG4VL3D3C4nyO1g+9lOLoiS1fJiyeQMCh9AlZfF8M6vZ9ORfxPgT0zj4czYLAFQT07xXUrYnAPgSeLCQ+VUwkJOZr/3QhsST0LcW7yFuKGZstYtvax6VrbyuWxMHP39bEzzUumVjzJcDiLQQcSt+S6WfFqW6flU/RnEdA75zH2koI7E1A/+5N1HwInEfgyULi9JHmp72ZSEjM98dhQuKaK2s/ajIX3PYS16JCYu0HYlpvCpZiXfsexEz8JVEyI7TmS4LFUwk4lD41s8+OS90+O7+iO46A3jmOrZkROJqA/j2asPkROI7AU4XE+fciEhKPq59RZj5FSCx9B2D0Y7q1NwKP+GhzVkici56R7zaMvpEYnTcitI5SiPw8noBD6fGMrbA/AXW7P1MzvoOA3nlHnkX5TAL695l5FdU7CDxRSCz9uMqTxERvJOZ783AhsfZDIiURbPkW31J4m4fXKyTWxMKaKNd6ezDiU+aNxuV3My5Fxfl/ExLzBf9mC4fSN2d/3NjV7bi54/m1BPTOtfytjsAWAvp3Cz22CFxL4GlC4tovND9FTCQk5ntmk5BYEr1KLnxEv+WbhbUfM4kIdzWBcblOS4Rb+jqJjGs/tDK3qf1wTJTLUhSc5l77XsZpzFqs+TJg8QYCDqVvyPLzYlS3z8upiM4hoHfO4WwVBI4goH+PoGpOBM4h8BQhcRIJJ2o/v/z8G8Dl9c/F5ZhziG9fhZCYZ7hJSMwvxwIBBK4i4FB6FXnrbiGgbrfQY/tmAnrnzdkX++gE9O/oGeT/mwk8RUh8Uw4JiflsbxISM2/e5V1jkSUQ+RXp7JzGP4eAQ+lzcvmmSNTtm7It1j0J6J09aZoLgXMJ6N9zeVsNgT0JEBL3pHnOXITEPOdNQmJ+ORYIIHAVAYfSq8hbdwsBdbuFHts3E9A7b86+2EcnoH9HzyD/30yAkDhe9gmJ+ZwREvPMWCAwJAGH0iHT9nqn1e3rSwCATgJ6pxMcMwRuQED/3iAJXECgkwAhsRPchWaExDx8QmKeGQsEhiTgUDpk2l7vtLp9fQkA0ElA73SCY4bADQjo3xskgQsIdBIgJHaCu9CMkJiHT0jMM2OBwJAEHEqHTNvrnVa3ry8BADoJ6J1OcMwQuAEB/XuDJHABgU4ChMROcBeaERLz8AmJeWYsEBiSgEPpkGl7vdPq9vUlAEAnAb3TCY4ZAjcgoH9vkAQuINBJgJDYCe5CM0JiHn6XkPj9+/f8SiwQQOByAj9+/Pjjw7dv377o48vTwYEgAXUbBGUYAgsCekdJIDAuAf07bu54joD+Ha8G5jn79evXeAGc7HFaSDzZP8shgAACCCCAAAIIIIAAAggggAACCCBwKIHPCzeExDZiQmKbkREIIIAAAggggAACCCCAAAIIIIAAAg8mQEiMJTctJH7A+h8CCIxJYPrXFX08Zv7e6rW6fWvmxb2VgN7ZSpA9AtcR0L/XsbcyAlsJ6N+tBM+3n+fMG4lt/l1CIrBtsEYgcDcCvrj7bhnhT4SAuo1QMgaBfxLQO6oCgXEJ+LGGcXPHcwT8cMd4NeDMlM8ZITHPjAUCQxKwQQ6Zttc7rW5fXwIAdBLQO53gmCFwAwKExBskgQsIdBIgJHaCu9DMmSkPn5CYZ8YCgSEJ2CCHTNvrnVa3ry8BADoJ6J1OcMwQuAEBQuINksAFBDoJEBI7wV1o5syUh09IzDNjgcCQBGyQQ6bt9U6r29eXAACdBPROJzhmCNyAACHxBkngAgKdBAiJneAuNHNmysMnJOaZsUBgSAI2yCHT9nqn1e3rSwCATgJ6pxMcMwRuQICQeIMkcAGBTgKExE5wF5o5M+Xh30ZI/Pr133+8//37X/koWOxCYMrBSHlQN/HU2yDjrIy8DwF1e59c8GQsAnpnrHzxFoE5AUKiekBgXAKExPFy58yUz9muQuJciJpciQiDZwtYJT9L6CK+55Hva1GLJev7Z57JZiRxbiRf9818fjYbZJ4Zi+sJqNvrc8CDMQnonTHzxmsEPgQIic+qg7++/FUM6OeXn3/+Xro+XXsWiXdEQ0gcL8/OTPmc7SYklgSdNZFnLlx93L5CEMr410K7jKc1Pno9Ou8Wfltso3HsNS7KY6/1njSPDfJJ2XxPLOr2PbkW6b4E9M6+PM2GwJkECIln0j5vrUkwrImEn+sExPPycdRKhMSjyB43rzNTnu0uQmJLkPu4tXxDjpAYS1ZUONsiBm6xjUWx36goj/1WfM5MNsjn5PJNkajbN2VbrHsS0Dt70jQXAucSICSey/vM1WpiIhHxzCwcuxYh8Vi+R8zuzJSnullIjIhQyzHZtxfzYcUsan70fCy4JJbGvKiPirCdrDNjlytusd0aY8Z+FD8zMZ051gZ5Jm1r7UVA3e5F0jxvI6B33pZx8T6JACHxSdn8ZyxLMZGI+Kx8ExLHy6czUz5npwuJte9RnItEre9MrF0vzbEmCkaExKW/n/lKMczRz9fM+DoXI2ucailuibMtP7L+f8bXeLdyuZbfEu/5Wks/a+JiZI1lLrMCcr7drrWwQV7L3+p9BNRtHzdWCOgdNYDAuAQIiePmLuL5XEgkIkaIjTWGkDhWvj7eOjPlc3a6kLgUoCaXS8JPS+irCVaTINf6GGxNECx9DHsp8pXEwrWPb7d8LXHJvIFXe+tz4rv2QyprYlzNLiqwLu1LYmlrjdb1+ZwTx4jNmi/5Vrq/hQ3y/jni4T8JqFtVgUAfAb3Tx40VAncgQEi8QxaO9aH1fYnHrm72IwkQEo+ke8zczkx5rrcTEtcEupbwlxHe1gTN0ptp0TfcSsLoPC0ZQS8TT+uNxKVfLSE0Ml/rbcDsGjUxdCuz1ry1Wsi3070tbJD3zg/vygTUrcpAoI+A3unjxgqBOxAgJN4hC8f7QEw8nvEVKxASr6C+bU1npjy/IYXE2kdQM8JbVkhcE5siotsyNRGbTDyR+dZi/lzbKvztIVaWhFhCYr6xSxY2yH04muVcAur2XN5Wew4BvfOcXIrkfQQIic/P+fSRZmLi83JNSBwvp85M+ZwREhcC2hrCrW/gzeeOCH9vFBJLHwEnJOYbm5C4DzOzXE/Ajf36HPBgTAJ6Z8y88RqBDwFC4rPrYP69iITE5+WakDheTp2Z8jnbLCR+llwTvCKCWW2Ote/9m4tLa0JTjzA42cy/Y3H6/7PxfOaK+hr5CG4tnqxf2bcPSznaKqy24m1dj/rUM0++le5vYYO8f454+E8C6lZVINBHQO/0cWOFwB0IEBLvkIVjfCj9uAox8RjWV81KSLyKfP+6zkx5drsIiVEhcC7QTQLbFoFumu8IIbEkIpb8X8a+tFumpPftuvm8pTTvLSTWRLqWAJmphZbAt3Y9UzdLdlFW+Xa6t4UN8t754V2ZgLpVGQj0EdA7fdxYIXAHAoTEO2Rhfx/WfqGZmLg/76tmJCReRb5/XWemPLvdhMS5gDR3I/J9hpOwMxcGS39bCnmTGFlau7Zuzc8Sus8ccz+W/11av/aLzy1fa/G2Pt68tKuVQM33Nc5LViURcZ6zWh6i+V2LpSTAZmsk41++le5vYYO8f454+E8C6lZVINBHQO/0cWOFwB0IEBLvkIX9fJhEwmnGn19+/m3y5fXPxeWY/bwx09EECIlHE95/fmemPNNdhcT88iwQQOAsAjbIs0hbZ08C6nZPmuZ6EwG986Zsi/VpBAiJT8uoeN5EgJA4XradmfI52yQkRt+Gy7vFAoHrCKy9zXqdV9tXtkFuZ2iG8wmo2/OZW/EZBPTOM/IoincSICS+M++ifgYBQuJ4eXRmyudsk5CYX44FAghcRcAGeRV5624hoG630GP7ZgJ6583ZF/voBAiJo2eQ/28mQEgcL/vOTPmcERLzzFggMCQBG+SQaXu90+r29SUAQCcBvdMJjhkCNyBASLxBEriAQCcBQmInuAvNnJny8AmJeWYsEBiSgA1yyLS93ml1+/oSAKCTgN7pBMcMgRsQICTeIAlcQKCTACGxE9yFZs5MefiExDwzFggMScAGOWTaXu+0un19CQDQSUDvdIJjhsANCBASb5AELiDQSYCQ2AnuQjNnpjx8QmKeGQsEhiRggxwyba93Wt2+vgQA6CSgdzrBMUPgBgQIiTdIAhcQ6CRASOwEd6GZM1MefpeQ+P379/xKLBBA4HICP378+OPDt2/fvujjy9PBgSABdRsEZRgCCwJ6R0kgMC4B/Ttu7niOgP4drwbmOfv169d4AZzscVpIPNk/yyGAAAIIIIAAAggggAACCCCAAAIIIHAogc8LN4TENmJCYpuREQgggAACCCCAAAIIIIAAAggggAACDyZASIwlNy0kfsD6HwIIjElg+tcVfTxm/t7qtbp9a+bFvZWA3tlKkD0C1xHQv9extzICWwno360Ez7ef58wbiW3+XUIisG2wRiBwNwK+RPZuGeFPhIC6jVAyBoF/EtA7qgKBcQn4sZVxc8dzBPzYyng14MyUzxkhMc+MBQJDErBBDpm21zutbl9fAgB0EtA7neCYIXADAoTEGySBCwh0EiAkdoK70MyZKQ+fkJhnxgKBIQnYIIdM2+udVrevLwEAOgnonU5wzBC4AQFC4g2SwAUEOgkQEjvBXWjmzJSHT0jMM2OBwJAEbJBDpu31Tqvb15cAAJ0E9E4nOGYI3IAAIfEGSeACAp0ECImd4C40c2bKwyck5pmxQGBIAjbIIdP2eqfV7etLAIBOAnqnExwzBG5AgJB4gyRwAYFOAoTETnAXmjkz5eETEvPMbmvx9eu///j2+/e/busjx64jYIO8jr2V+wmo2352LN9NQO+8O/+iH5sAIXHs/PH+3QQIiePl35kpn7NdhcRJyJq78RG1Pn9/krg1j/Mu8S19ypcCi6cTsEE+PcPPjE/dPjOvojqegN45nrEVEDiKACHxKLLXzPvXl7+KC//88vPP30vXp2vXeGzVLQQIiVvoXWPrzJTnvpuQWHsb7sy35M4QLJfxnBlfK7138qXlq+vnE7BBns/citsJqNvtDM3wTgJ65515F/UzCBASn5HHZRSTYFgTCT/XCYjj556QOF4OnZnyOdtFSGwJWGcIfJ/Qj15nTSy9wxuXrTzky4PFkwjYIJ+UzffEom7fk2uR7ktA7+zL02wInEmAkHgm7XPXqomJRMRz83DkaoTEI+keM7czU57rZiExIl4dLfBNIuLn/x4p6BES8wXG4j4EbJD3yQVP4gTUbZyVkQjMCegd9YDAuAQIiePmLuL5UkwkIkaojTOGkDhOriZPnZnyOTtFSJy7NRfjSsLc2nf9Lb+DcRINa9/NOK0bmXP6rsM1MTL7PYSRdScf5wJoL6OS3dHiar7kWFxFwAZ5FXnrbiGgbrfQY/tmAnrnzdkX++gECImjZ3Dd/7mQSER8Xq4JiePl1Jkpn7NThcSSEDh/W3H5/89FsNZ3E0beFqzNMRfzWm9P1sTMJfreWPZgtMYtXyIsnkLABvmUTL4rDnX7rnyLdj8Cemc/lmZC4GwChMSziZ+/Xuv7Es/3yIp7ESAk7kXyvHmcmfKsTxUSP+6tCX4l95dvHUb/u7ZWS5CMIlwTFEtvSO4limbmWeMdjdO45xCwQT4nl2+KRN2+Kdti3ZOA3tmTprkQOJcAIfFc3letRky8ivyx6xISj+V7xOzOTHmqtxMSI99xWPrI8NrHpGsfG95DaIv6UktNxr71fZRRBvkyYfEEAjbIJ2TxfTGo2/flXMT7ENA7+3A0CwJXECAkXkH93DWnjzQTE8/lfsZqhMQzKO+7hjNTnudQQuLadwdGRbQtbyTWPvbcM2c2lojoGWWQLxMWTyBgg3xCFt8Xg7p9X85FvA8BvbMPR7MgcAUBQuIV1M9bc/69iITE87iftRIh8SzS+63jzJRnuVlIjApctY8kTy7X3syLfpQ5KqL1iH5zH0tvTK599+Lc/y2xzDl//v/IvJHc5EuGxagEbJCjZu7dfqvbd+df9P0E9E4/O5YIXE2AkHh1Bo5bv/TjKsTE43hfMTMh8Qrq29Z0Zsrz20VIXBOslm/xrX08t/Tdgj3iW+uHTtY+6ryGMCpWLkW/ac6eWJb+ZBgREvMN8WQLG+STs/vc2NTtc3MrsmMJ6J1j+ZodgSMJEBKPpHvd3Gu/0ExMvC4ve69MSNyb6PHzOTPlGe8mJLbEs9L1tbf7PuNLgl8pxJ63HaP+zNebBMrMLzcvRcQap1rqooxqv/Y8nzfy/ZP5EmIxCgEb5CiZ4uecgLpVDwj0EdA7fdxYIXAHAoTEO2RhPx8mkXCa8eeXn3+bfHn9c3E5Zj9vzHQ0AULi0YT3n9+ZKc90VyExvzwLBBA4i4AN8izS1tmTgLrdk6a53kRA77wp22J9GgFC4tMyKp43ESAkjpdtZ6Z8zjYJiaWP2eZdYHEWAW8knkX6nuvYIO+ZF16tE1C3KgSBPgJ6p48bKwTuQICQeIcs8AGBPgKExD5uV1o5M+XpbxIS88uxQACBqwjYIK8ib90tBNTtFnps30xA77w5+2IfnQAhcfQM8v/NBAiJ42XfmSmfM0JinhkLBIYkYIMcMm2vd1rdvr4EAOgkoHc6wTFD4AYECIk3SAIXEOgkQEjsBHehmTNTHj4hMc+MBQJDErBBDpm21zutbl9fAgB0EtA7neCYIXADAoTEGySBCwh0EiAkdoK70MyZKQ+fkJhnxgKBIQnYIIdM2+udVrevLwEAOgnonU5wzBC4AQFC4g2SwAUEOgkQEjvBXWjmzJSHT0jMM2OBwJAEbJBDpu31Tqvb15cAAJ0E9E4nOGYI3IAAIfEGSeACAp0ECImd4C40c2bKw+8SEr9//55fiQUCCFxO4MePH398+Pbt2xd9fHk6OBAkoG6DoAxDYEFA7ygJBMYloH/HzR3PEdC/49XAPGe/fv0aL4CTPU4LiSf7ZzkEEEAAAQQQQAABBBBAAAEEEEAAAQQOJfB54YaQ2EZMSGwzMgIBBBBAAAEEEEAAAQQQQAABBBBA4MEECImx5KaFxA9Y/0MAgTEJTP+6oo/HzN9bvVa3b828uLcS0DtbCbJH4DoC+vc69lZGYCsB/buV4Pn285x5I7HNv0tIBLYN1ggE7kbAl8jeLSP8iRBQtxFKxiDwTwJ6R1UgMC4B/Ttu7niOgB9LGq8G/EBOPmeExDwzFggMScChdMi0vd5pdfv6EgCgk4De6QTHDIEbENC/N0gCFxDoJEBI7AR3oRkhMQ+fkJhnxgKBIQk4lA6Zttc7rW5fXwIAdBLQO53gmCFwAwL69wZJ4AICnQRR++sjAAAgAElEQVQIiZ3gLjQjJObhExLzzFggMCQBh9Ih0/Z6p9Xt60sAgE4CeqcTHDMEbkBA/94gCVxAoJMAIbET3IVmhMQ8fEJinhkLBIYk4FA6ZNpe77S6fX0JANBJQO90gmOGwA0I6N8bJIELCHQSICR2grvQjJCYh/8KIfHr13//IfP797/+/N/lf+exsZgIYDlOLTiUjpMrnv6XgLpVDQj0EdA7fdxYIXAHAvr3DlngAwJ9BAiJfdyutCIk5unvKiROotLcjY949/n7JOLlXdxuMRe75j5e6VM2qqXfVzOdC7JzkTYbl/HnEXAoPY+1lfYjoG73Y2mmdxHQO+/Kt2ifRUD/PiufonkXgacIiX99+auYuJ9ffv75e+n6dG20jBMS8xnbTUisvZl25BtrvWLanj71+pBJ1Z3fqNyTZYaJsXkCDqV5ZiyuJ6Bur88BD8YkoHfGzBuvEfgQ0L/qAIFxCTxFSJwyMAmGNZHwc31UAXGKkZCY77ddhMSWmHSU2NY7b8vfDMZeH6JrrAm0d3ijck+WUSbG9RFwKO3jxupaAur2Wv5WH5eA3hk3dzxHQP+qAQTGJfA0IfGTiZqY+AQR8RMfITHfb5uFxIiQdITYFlm3hmOL7XzOveZZSxshMV/ULMoEHEpVxogE1O2IWePzHQjonTtkgQ8I9BHQv33cWCFwBwJPFBJLYuJTRERCYl/XnCIkllxb+67C1ncarn0X42et6XsZS///52+Z+Zc/0LKccx7b/A3BbHy1twuz3+kYWXfyueTvkt00tjZvi2VfWbI6goBD6RFUzXk0AXV7NGHzP5WA3nlqZsX1BgL69w1ZFuNTCbxBSHySiEhI7OvES4TE+RuKte//W4pdre8JXIqLc0GsNldJFFz7ZeeWD3PRrTZPzc+1jymXbGribGvd0vWWT9F8+VXsviY8y8qh9CzS1tmTgLrdk6a53kRA77wp22J9GgH9+7SMiudNBJ4qJH5y2Pq+xFHz7KPN+cydLiSWPqobEeh6xsyFvUk0/Pzfs32I+B5J3ZqgWHpLcy3mqE+tcRGWkdiMOZ6AQ+nxjK2wPwF1uz9TM76DgN55R55F+UwC+veZeRXVOwg8WUh8qphISMz3JiHx/zBrCWYlATIqokXmzqSu9DHjki+1OTP2rXmjDDLxGXsMAYfSY7ia9VgC6vZYvmZ/LgG989zciuz5BPTv83MswucSeLKQOH2k+WlvJhIS8/1ISLy5kDj/WPE8vT3iZOn7DFsfRyYk5pvqrhYOpXfNDL/WCKhb9YFAHwG908eNFQJ3IKB/75AFPiDQR+CpQuL8exEJiX218SSrzULiB0ZEbNr63YMR4azmR49t5E27yJgSnxavpWBY+v7EWkwf2znrnu9MLAmW0Xkj9fCkBhopFofSkbLF14mAulULCPQR0Dt93FghcAcC+vcOWeADAn0Enigkln5c5UliojcS87W+i5C4Jh6V3qgriWC1XxCeQloTA6c1eoXEiCBY+n7C5Rt+a6JdK75a6iK+LRnN59oqJM5zG5mXkJhvwrMsHErPIm2dPQmo2z1pmutNBPTOm7It1qcR0L9Py6h43kTgaULi2i80P0VMJCTmO3Q3IbElOC1dK31PX2mOyK8vR8ZM6y+FteXf534ufewV9Uoi4tq6Sx/W4uvlulYqa29AfuzWGJYE13xZsjiCgEPpEVTNeTQBdXs0YfM/lYDeeWpmxfUGAvr3DVkW41MJPEVInETCKU8/v/z8W8qW1z8Xl2NGyTEhMZ+pXYXE/PIsEEDgLAIOpWeRts6eBNTtnjTN9SYCeudN2Rbr0wjo36dlVDxvIvAUIfFNOSMk5rO9SUhcvn2WX57F0wmU3m58esx3jc+h9K6Z4dcaAXWrPhDoI6B3+rixQuAOBPTvHbLABwT6CBAS+7hdaUVIzNPfJCTml2OBAAJXEXAovYq8dbcQULdb6LF9MwG98+bsi310Avp39Azy/80ECInjZZ+QmM8ZITHPjAUCQxJwKB0yba93Wt2+vgQA6CSgdzrBMUPgBgT07w2SwAUEOgkQEjvBXWhGSMzDJyTmmbFAYEgCDqVDpu31Tqvb15cAAJ0E9E4nOGYI3ICA/r1BEriAQCcBQmInuAvNCIl5+ITEPDMWCAxJwKF0yLS93ml1+/oSAKCTgN7pBMcMgRsQ0L83SAIXEOgkQEjsBHehGSExD5+QmGfGAoEhCTiUDpm21zutbl9fAgB0EtA7neCYIXADAvr3BkngAgKdBAiJneAuNCMk5uF3CYnfv3/Pr8QCAQQuJ/Djx48/Pnz79u2LPr48HRwIElC3QVCGIbAgoHeUBALjEtC/4+aO5wjo3/FqYJ6zX79+jRfAyR6nhcST/bMcAggggAACCCCAAAIIIIAAAggggAAChxL4vHBDSGwjJiS2GRmBAAIIIIAAAggggAACCCCAAAIIIPBgAoTEWHLTQuIHrP8hgMCYBKZ/XdHHY+bvrV6r27dmXtxbCeidrQTZI3AdAf17HXsrI7CVgP7dSvB8+3nOvJHY5t8lJALbBmsEAncj4Iu775YR/kQIqNsIJWMQ+CcBvaMqEBiXgP4dN3c8R8CPrYxXA35sJZ8zQmKeGQsEhiTgUDpk2l7vtLp9fQkA0ElA73SCY4bADQjo3xskgQsIdBIgJHaCu9CMkJiHT0jMM2OBwJAEHEqHTNvrnVa3ry8BADoJ6J1OcMwQuAEB/XuDJHABgU4ChMROcBeaERLz8AmJeWYsEBiSgEPpkGl7vdPq9vUlAEAnAb3TCY4ZAjcgoH9vkAQuINBJgJDYCe5CM0JiHj4hMc+MBQJDEnAoHTJtr3da3b6+BADoJKB3OsExQ+AGBPTvDZLABQQ6CRASO8FdaEZIzMO/nZD49eu//0Tx+/e/qtEsx0RspskyY/M4x7PAY7yc9XrsUNpLjt2VBNTtlfStPTIBvTNy9vj+dgL69+0VIP6RCRASx8seITGfs01C4iRC1ZZdEwNLNvP5aralMVExLDJ/HmHMYrn257+zfGIrxUddySPupZF7EXAo3Yukec4koG7PpG2tJxHQO0/KpljeRkD/vi3j4n0SgacIiX99+auYlp9ffv75e+n6dG20fBIS8xnbJCROy5WEvKi4t3Q5YhcZU0OxxTaP9z8WW96g7F0zancFj6hvxu1LwKF0X55mO4eAuj2Hs1WeR0DvPC+nInoPAf37nlyL9HkEniIkTpmZBMOaSPi5PqqAOMVISMz34WFCYklAi7gXEbYiY+4iJNZ8vcMbib05iuTRmPsRcCi9X0541CagbtuMjECgREDvqAsExiWgf8fNHc8ReJqQ+MloTUx8goj4iY+QmO9bQmKeWcqCkJjCZfCBBBxKD4Rr6sMIqNvD0Jr44QT0zsMTLLxHE9C/j06v4B5O4IlCYklMfIqISEjsa8jThMS17zb8uD59X+BceKt9h1/ko8LL72/MzD+hjKzfejsy+z2Ea+NrMX38LXGbfwdjJpZ5PvrKitUdCTiU3jErfGoRULctQq4jUCagd1QGAuMS0L/j5o7nCLxBSHySiEhI7OvZw4TE6Pcm1kTBScxq/bhK7fpSRFsKiTXxci4itsTHuY+RX5me5l77IZnSmkuhsCYczueff3R6+f+XYm/x6CsvVnci4FB6p2zwJUpA3UZJGYfA3wnoHRWBwLgE9O+4ueM5Ak8VEj+ZbX1f4qjZ99HmfOZ2FRKXyy8Fs4i42DMm8obiXCCci2ZrIl0tntZbiLU0RN4ojK4Zjbk1LsI7X1Ys7kjAofSOWeFTi4C6bRFyHYEyAb2jMhAYl4D+HTd3PEfgyULiU8VEQmK+b3cVEtfeyisJdmsiXuljudm39SYca3NFfZij7RUSl2LmXNDMzNl6SzPjKyEx3zSjWjiUjpq5d/utbt+df9H3E9A7/exYInA1Af17dQasj0A/gScLidNHmp/2ZiIhMV/vjxQS5+LgUkyMCGctUa91fSnklQTW1puCpVSufQ9izaeWrxEe+bJicUcCDqV3zAqfWgTUbYuQ6wiUCegdlYHAuAT077i54zkCTxUS59+LSEhU548VEqfURgS71vc0TsJk7Y3ItTKafz/hUmD8/Hfruxuzb2HWPk6+XGstlpb4qG3GJOBQOmbe3u61un17BYi/l4De6SXHDoHrCejf63PAAwR6CTxRSCz9uMqTxERvJOar/VIhsfSdgVuEv7k41vqxlejHnedIe4XEuYg3iZLLv83/HlkzwmkppkbmXfMvX14s7kTAofRO2eBLlIC6jZIyDoG/E9A7KgKBcQno33Fzx3MEniYkrv1C81PEREJivm83CYlLIXBaPvoLxp9xax+tLc1XW3M+tvajJmvCZWut0puDJTFwmYLpjcS1H1qZ25S+/7AmMtbSvfZR6rnPWR758mJxJwIOpXfKBl+iBNRtlJRxCBAS1QACTyHg3veUTIrjjQSeIiROIuGUw59ffv4tncvrn4vLMaPkn5CYz9QmITG/HAsEELiKgEPpVeStu4WAut1Cj+2bCeidN2df7KMT0L+jZ5D/bybwFCHxTTkkJOazvUlIbL0dmHeHxd0ItH6J+27+8qdOwKFUdYxIQN2OmDU+34GA3rlDFviAQB8B/dvHjRUCdyBASLxDFnI+EBJzvD6jNwmJ+eVYIIDAVQQcSq8ib90tBNTtFnps30xA77w5+2IfnYD+HT2D/H8zAULieNknJOZzRkjMM2OBwJAEHEqHTNvrnVa3ry8BADoJ6J1OcMwQuAEB/XuDJHABgU4ChMROcBeaERLz8AmJeWYsEBiSgEPpkGl7vdPq9vUlAEAnAb3TCY4ZAjcgoH9vkAQuINBJgJDYCe5CM0JiHj4hMc+MBQJDEnAoHTJtr3da3b6+BADoJKB3OsExQ+AGBPTvDZLABQQ6CRASO8FdaEZIzMMnJOaZsUBgSAIOpUOm7fVOq9vXlwAAnQT0Tic4ZgjcgID+vUESuIBAJwFCYie4C80IiXn4XULi9+/f8yuxQACBywn8+PHjjw/fvn37oo8vTwcHggTUbRCUYQgsCOgdJYHAuAT077i54zkC+ne8Gpjn7NevX+MFcLLHaSHxZP8shwACCCCAAAIIIIAAAggggAACCCCAwKEEPi/cEBLbiAmJbUZGIIAAAggggAACCCCAAAIIIIAAAgg8mAAhMZbctJD4Aet/CCAwJoHpX1f08Zj5e6vX6vatmRf3VgJ6ZytB9ghcR0D/XsfeyghsJaB/txI8336eM28ktvl3CYnAtsEagcDdCPji7rtlhD8RAuo2QskYBP5JQO+oCgTGJeDHGsbNHc8R8MMd49WAM1M+Z4TEPDMWCAxJwAY5ZNpe77S6fX0JANBJQO90gmOGwA0IEBJvkAQuINBJgJDYCe5CM2emPHxCYp4ZCwSGJGCDHDJtr3da3b6+BADoJKB3OsExQ+AGBAiJN0gCFxDoJEBI7AR3oZkzUx4+ITHPjAUCQxKwQQ6Zttc7rW5fXwIAdBLQO53gmCFwAwKExBskgQsIdBIgJHaCu9DMmSkPn5CYZ8YCgSEJ2CCHTNvrnVa3ry8BADoJ6J1OcMwQuAEBQuINksAFBDoJEBI7wV1o5syUh38bIfHr13//8f7373/loxjAYhnf0+MdICWvc9EG+bqUPyJgdfuINAriAgJ65wLolkRgJwKExJ1AmgaBCwgQEi+AvnFJZ6Y8wF2FxEkcm7sREQbndpHx+TBjFh8/jlp/LhzeJd4YFaOeQsAG+ZRMvisOdfuufIt2PwJ6Zz+WZkLgbAKExLOJH7veX1/+Ki7w88vPP38vXZ+uHeuZ2Y8gQEg8guqxczoz5fnuJiSW3rBbe+tuKdpd/YZeRNwrCY294uOe8fb6kC8XFiMTsEGOnL33+q5u35t7kW8joHe28WONwJUECIlX0j9u7UkwrImEn+sExOP4nzUzIfEs0vut48yUZ7mLkNgSDD9uLd/0IyTu91FuQmK+8N9oYYN8Y9bHj1ndjp9DEVxDQO9cw92qCOxBgJC4B8V7zlETE4mI98xXj1eExB5q19o4M+X5bxYSI2/WRb4fMDJPPryYxSTEZQXRLT5vsZ1Htdc8MVJGjUzABjly9t7ru7p9b+5Fvo2A3tnGjzUCVxIgJF5J//i1l2IiEfF45meuQEg8k/Y+azkz5TmeLiTWvkcx8x2CtY8hl+aIfOfh/I2+tY9ot/B+1qr5sCamluKJ/K3GcvJz7ePaS9sIp1b8rt+bgA3y3vnhXZmAulUZCPQR0Dt93FghcAcChMQ7ZOE4H+ZCIhHxOM5XzUxIvIp8/7rOTHl2pwuJHxdbYt0katXGla6XhLHoR35bQmLL56U/UxrmwuL8b/P5Pv//clwr/smm5tf099o8pY+VExLzzTOahQ1ytIzx90NA3aoDBPoI6J0+bqwQuAMBQuIdsnCsD63vSzx2dbMfSYCQeCTdY+Z2ZspzvZ2QOBe0am/xLcNcE95aSKLf1bgmfq75PK3f8/HuyJotUXYe/xZOLY6u35+ADfL+OeLhPwmoW1WBQB8BvdPHjRUCdyBASLxDFo73gZh4POMrViAkXkF925rOTHl+QwqJtbfner4vsPTx4AljSyCMCH1XCoktTqU48yXEYhQCNshRMsXPOQF1qx4Q6COgd/q4sULgDgQIiXfIwrE+TB9pJiYey/mK2QmJV1DftqYzU57fq4XE2kefowJhdNwnLVe8kbj2cWXfkZhvltEtbJCjZ/Cd/qvbd+Zd1NsJ6J3tDM2AwFUECIlXkT9n3fn3IhISz2F+5iqExDNp77OWM1Oe42YhsSSSzd2Iim2RcbUfIOn9yO7ThcRPHuZsSsJiz1uc+TJjcQcCNsg7ZIEPWQLqNkvMeAT+Q0DvqAQExiVASBw3dy3PSz+uQkxsURvrOiFxrHw5M/XlaxchsSYm1kSq+d8nMS8iJM7XmYfbIySuCWg1wXIS5ko+r8VR4rPlDcUp9tKvRNd++GVNVIz+KE1fibG6CwEPlXfJBD8yBNRthpaxCPyXgN5RDQiMS4CQOG7u1jxf+4VmYuJzck5IHC+Xzkz5nO0mJLZEvqVrSzFxKQyuffR2Teibi2w1HNG5l3O1xM7avNm/z/1extryYc12uuZjzflGeYKFDfIJWXxfDOr2fTkX8T4E9M4+HM2CwBUECIlXUD9uzUkknFb4+eXn3xZbXv9cXI45zjsz702AkLg30ePnc2bKM95VSMwvzwIBBM4iYIM8i7R19iSgbvekaa43EdA7b8q2WJ9GgJD4tIyK500ECInjZduZKZ+zTULi2i8e511hcTWBtR9nudo3628nYIPcztAM5xNQt+czt+IzCOidZ+RRFO8kQEh8Z95F/QwChMTx8ujMlM/ZJiExvxwLBBC4ioAN8iry1t1CQN1uocf2zQT0zpuzL/bRCRASR88g/99MgJA4XvadmfI5IyTmmbFAYEgCNsgh0/Z6p9Xt60sAgE4CeqcTHDMEbkCAkHiDJHABgU4ChMROcBeaOTPl4RMS88xYIDAkARvkkGl7vdPq9vUlAEAnAb3TCY4ZAjcgQEi8QRK4gEAnAUJiJ7gLzZyZ8vAJiXlmLBAYkoANcsi0vd5pdfv6EgCgk4De6QTHDIEbECAk3iAJXECgkwAhsRPchWbOTHn4hMQ8MxYIDEnABjlk2l7vtLp9fQkA0ElA73SCY4bADQgQEm+QBC4g0EmAkNgJ7kIzZ6Y8/C4h8fv37/mVWCCAwOUEfvz48ceHb9++fdHHl6eDA0EC6jYIyjAEFgT0jpJAYFwC+nfc3PEcAf07Xg3Mc/br16/xAjjZ47SQeLJ/lkMAAQQQQAABBBBAAAEEEEAAAQQQQOBQAp8XbgiJbcSExDYjIxBAAAEEEEAAAQQQQAABBBBAAAEEHkyAkBhLblhI/N//+3/HZjQKAQQQQAABBBBAAAEEEEAAAQQQQACBwQh4I7GdsJCQ2J7GCAQQQAABBBBAAAEEEEAAAQQQQAABBBB4MgFC4pOzKzYEEEAAAQQQQAABBBBAAAEEEEAAAQR2IkBI3AmkaRBAAAEEEEAAAQQQQAABBBBAAAEEEHgygUOExK9f//2H2e/f/zqU3do607W5A0f6c1bMn3i+fv36P2x/H8r2jZP35lA+7lMtd89hr3/3ITy+J/N7w5H3hD1JnVk39rM9M3fsXL118YQcL2PvZXFshsacvZfl2XUV8XNLnUTmHzPDfV738jirLnr966NxvtWWWj7fWysigMAbCISExJIoVxMKz3xIq900Pn+fHhDP8ufMG1jrplzL17Kgr3qIXuZknq+rmm5Lnazl4+656OX9phwuGfX+I8WWGuvJ05NqL3MPWmNVujdctQ9mcnqn+8vc71ov3GFPz/BtjbXf/Z3Qp2euzvG8J87eW1v1Er3+prpq3Y+y+3Ak56Ux0b00Mn80z9lxb6qLUc9XtZweuS8+Yc/L9oLxCCBwbwIhIXEKIXsDzh4MWqgiG3TUx9ZaresRX1pz9F6PCIlz9iUme/sfnW/py1n5irDu9aWVj8/aa3NH2c37cO/emnyMzPvWHNbymMltb41F6nftYPu5Vsrt6LWX4XIF+4x/87HZvPSuU7KL7Gdre9qZnM/gZL/7595xZI57c7qnT70+ZPrwrXVVO4/W7lFrTCM5j4zpuXdmcp0Z+9a6GPV8tbxvT/9dO0uX9pbe/WZLbS9rsteHTG0biwACzyNASOzM6ZWbbutBb+nbXYTE2k3vSpalQ0BETPu7Xfuj5hmxqVWSR/GKzCuHdUGu9CAU6cVWvrdef0rtrYlXEUZ7Hroj620ZE+nFLfOvP5xv28+mPGX30Z54juZkv6t/Rc1R7Hvn3bO/e32I1rC62kecjuQ8MuYuQqK6GO98RUiM7nrGIYDAEwkMIyRGDwPRcVuSecYaWx/09hDIooyiPByS/n5I6nlYibKO5m4aF533rTmM8FmOqQn4JcExm6/M+JofWaEnwiDjV7b23iIkHsU5mpvIP1S1arhnb4v611M32blba5wRX8Tn3lq5a45749m6N5x5Xlrz9el11Yq9ta8seyJSL5ExhMTIbrP+yZotzyyRHN31fDW/V0xf+VCr473PhBFukczuNU9kLWMQQOBZBHYTEucb0ZrYMOGrffR2sp1vxPO/ze1rN5Z5itY29tJayweIpb9RX0rzLB/cS8wiB6nWQ0DPYWt+wFtjP+dZa4W1V/pL+W8d4kpMlnlo1VPp+nLeI/MREXNKMZXqbVnfrVprxVWr6VJe1nomO36kHEYOWjXOtT2rxbJ2PbLXznPxlNqb71Gtfq/1drZ3lmvW2LfuW7W9f8T7S6QXavW39iCV2edbe1bk3t566KvdE9eOgJF1o2egK+9Z2Ry37kG1Plo7a0zXWj23/D7s5Rll7fuyl/lSV//JZOvMUD+z9b/N3FpzbY+t5bx0z2jtQaWaXJu/VfuZ+3XrTLDk/qb95q7nq3n+S3tRqT7W7iHL+9Ja/WzpmeX+uuVsVLqnrcXoGgIIPIfALkJiazObbuatA1/tBr52GFg+fCwPCWsP47VNvzZHa3zJl4jNWtylUjtCSPzE3PJ1fr32IN9qjeVBPfI9Ipl8lOZfxtaK84h8lB5QlvVSq/MI61r+arxbTNfy+MYcRh6sI0xbD0OtQ2mrvsv7xb+L6Vz7h43lnl2qzR5f1/byyBuSa/t7q29rOYzsffOD8prYEMlvq072vIctD/ixOl4XAyJz1B6epoek0r2kl0upjiN7/PxBaq327Hetu/p/rmf7KLIX1Pa7uUc1oTDSixEfWvvcfI7lPqGu/lk7pf2j92/LHLdyXru+PGNFxOeWzVJ8tN/8rm4kkXtK6/6w7MOWqBd9Hp3va61z8dqatTNU5EzTOsfPaytyz4+wjOzptR6I3TGMQgCBJxDYLCRGDgClB6/sQ19knexG3XrYiF6PHkYjm3fshtr+V995cbbmbOWndoNePixGhIClzfKmVzqUt26MEa6RHEVrbNn4EWG3NneJWemwu8a6lb9IXK0aKW12aw/YWZ/unsMIn0gMmVwsmbcOqbUb0pNqL8Iveh+IjqvlvteXVp1E5t1rTLmv9xMSa4yP2ud7uUQOc/a7OqVe7q1eiNRPSzA466wZuUe8/T4a6fvIWWdLziM11+PDXvfrN56RI70TyVtmH9ozX591o//gP9+PomeQWj1m4l3zb22ePTlF7rPGIIDAWAROFRLX3j5rba6RDTO6KUduWqWb+ZbDS8m3aEzLkooIV3ObVryt62uHqrWDfqQV5g9nPUJJxr4V55H5yIg5mYenCP9IXC02a7nM5KD1INWqgZafkVjLPmwXT/Y+6Gb2y0h+ov96XGPcwzZi08ppay+LrBG9N0T36S3zleKZ3/8i8ew15qheaOUssm/twSmTz8j9aj5fK2e1+TL7Zas3InVwVY579sNMPEfNH/Uhsn60pt5SV5m+j+ShZ0wtb1OuWoJQNu+tHm7VSGa/cL76z6cvsqJZ5H4VOWOVxmTraa1HIrV31JhlbPO6XDJv1bTrCCDwHAKExEou55vxURtz5BDU8xBQ2/C3ChMZgaF2oFl7A68lItVu9pH8RA6wR+Yje5jMsG7NHYmrNcfE/jPujTmM8InU4R65iPiy5WB819qr9XCE6RbbrTxa/vXUTWvOTLz/vF9sF9Uj9Rep46334RKHyLr2u38+kEcepLMP8D21P8/N/AF2r56IzKOuytUQ+UfuaP9F8tAzZs1mimrrSwOR/c8Z+b8EIjXRu1dE7HrzNe0DkTNx5p4cPXP01H9078rkZNk3z5FIRIIAAi0CpwqJy0Pf1pt1ZBNd2zSj/kRuREeNKR82jvto8zwnpTeYosz3OCTtmZ95HUTnrd34sw/ekXnmAt30/0dZT+O2xBU5NGQOTVmfIv1z5xxmcxV54M7kc22jb+V2lNrbehDvzVH0UB/1r1XrET/3GtN7f8nW1LyWpzWP2DlhwMUAACAASURBVCN6udT6Z94baw+bR8Ry5/1ueS/o5d7qhbV7Z4/tXn6unSsjX/Girv7+1ljtvLjcN/bI+dretWX+Pe7X6qJcF5G+zd5/98hX5kwc9e9ue16N09r9cO086hoCCDyLwGYhcbnpzQ/Uyw1oia5XSOwVWkoP73Ofot+JOL+pZXxZHhKiN8clt8i/+mY3+WXe1m4ea4et2kEocxNdPkBNsfTk55/s/vnDE5k6LB9428Ju6/C6JuCW+ugzfikA7d1fvYf7ya5VU7W41g5S2dpozfVfX9s57K3hea6iPZ9h17olPaX2MvyjnEtzRvbpLb60HlZHub/U6irKL9vL0ftOaVzr42W1Huqpo61nirvcs9b2ztJ9vod7JKdrdZa9h9TWm58xSv23ZZ9wH/07gbX70dq5tfRs0dpLa3lrnW+zZ8K97tf2m/ZHk5fnyyvPV62z1dqzy7SHRu/30Vqe1/aaTWbPq93Tol+X0zqjuo4AAuMSCAmJpZvk2mbVOviVDn+lTa21CS83t7WDxnKu5UNMS2TM+rK82dV4ReJelldUSIzkrXRwq+VnumHXbirLGP/p938+FlvKU6mF5uOi+VnOs/aRg946zOSjloOSn8t4a5zO6K/alrY8/JT6qlVTy95rbZ9X57BUx5E6m8dZq/u1XijVf7R3MoyXvvX0edTXbE2X9tG1eunhnLkXLB8wW/t35J7U2k+zNVLKfW7fjYnqtRpb26ujvdyq37UH/Z582u/qXbUmkqztja06iOwFrTHL+09kf6zdZyNic/RM0nor8Y330ex5tNTHa0Jb6SzSOn9F7nWtPb50j1q7T6zdv95YF085X7WeUaLi9FP3vNY533UEEBiTQEhIHDO053odFRKfS+BekcnHvfLR440c9lBj80QCeuGJWf17THL8/BxfEaG6uoL6/ddUF/fPEQ8RQACBHgIhIbH1r3o9C7NpE6j9q/baTVmu2lx7R8hHL7n72MnhfXLBk2sJ6IVr+Z+xuhyfQfl9a6ir9+U8ErG6iFB69pjW29jPjl50CLyPQEhIfB+We0fsX/fulR/5uFc+eryRwx5qbJ5IQC88Mat/j0mOn5/jKyJUV1dQv/+a6uL+OeIhAggg0EOAkNhD7WIbN+WLE7BYXj7ulY8eb+SwhxqbJxLQC0/MKiHx+Vm9PkJ7x/U5uKMH6uKOWeETAgggsJ0AIXE7QzMggAACCCCAAAIIIIAAAggggAACCCDweAKExMenWIAIIIAAAggggAACCCCAAAIIIIAAAghsJ0BI3M7QDAgggAACCCCAAAIIIIAAAggggAACCDyeACHx8SkWIAIIIIAAAggggAACCCCAAAIIIIAAAtsJEBK3MzQDAggggAACCCCAAAIIIIAAAggggAACjydASHx8igWIAAIIIIAAAggggAACCCCAAAIIIIDAdgKExO0MzYAAAggggAACCCCAAAIIIIAAAggggMDjCRASH59iASKAAAIIIIAAAggggAACCCCAAAIIILCdACFxO0MzIIAAAggggAACCCCAAAIIIIAAAggg8HgChMTHp1iACCCAAAIIIIAAAggggAACCCCAAAIIbCdASNzO0AwIIIAAAggggAACCCCAAAIIIIAAAgg8ngAh8fEpFiACCCCAAAIIIIAAAggggAACCCCAAALbCRAStzM0AwIIIIAAAggggAACCCCAAAIIIIAAAo8nQEh8fIoFiAACCCCAAAIIIIAAAggggAACCCCAwHYChMTtDM2AAAIIIIAAAggggAACCCCAAAIIIIDA4wkQEh+fYgEigAACCCCAAAIIIIAAAggggAACCCCwnQAhcTtDMyCAAAIIIIAAAggggAACCCCAAAIIIPB4AoTEx6dYgAgggAACCCCAAAIIIIAAAggggAACCGwnQEjcztAMCCCAAAIIIIAAAggggAACCCCAAAIIPJ4AIfHxKRYgAggggAACCCCAAAIIIIAAAggggAAC2wkQErczNAMCCCCAAAIIIIAAAggggAACCCCAAAKPJ0BIfHyKBYgAAggggAACCCCAAAIIIIAAAggggMB2AoTE7QzNgAACCCCAAAIIIIAAAggggAACCCCAwOMJEBIfn2IBIoAAAggggAACCCCAAAIIIIAAAgggsJ0AIXE7QzMggAACCCCAAAIIIIAAAggggAACCCDweAKExMenWIAIIIAAAggggAACCCCAAAIIIIAAAghsJ0BI3M7QDAgggAACCCCAAAIIIIAAAggggAACCDyeACHx8SkWIAIIIIAAAggggAACCCCAAAIIIIAAAtsJEBK3MzQDAggggAACCCCAAAIIIIAAAggggAACjydASHx8igWIAAIIIIAAAggggAACCCCAAAIIIIDAdgJhIfHr16+rq/3+/Xv1esm+ZbM9vO0zTH6v+dqKLTLHdk+3zzCKn/NIoz6v1W+kDrfab8/O9hladbp9hXNmaO1FSy8i+e3x/Ck8e2I/02aN8+faUfk9M8Yz1srulS2u0fnOiM0aCCCAAAIIIIAAAgggcB6BsJA4ubR8qGs9bJREn+lvGdsjkdQeRiOxzsdM8cwfsCJzHBnbcu4tsZ7pZ3St7MNsr/jTaxeN4zPuDFHk6Ho8I4boXnRkrK2+z+Td2DKBtfyV+ONYJ5DhFdlTM/PJCwIIIIAAAggggAACCDyLwOuFxLWHppYQUbt+VyFxS6x3LPvIA29JSC3F0nrj9HO9VQ9bGPXE0rPeE2KIComTODvntMc/XkT6vic3bP5OoCVWndUzo+cl0/MRppn5RmfHfwQQQAABBBBAAAEEEPgngVcLia0H1bkQURIgog9UkYezo4tza6xH+9czfw/X6Y25aO6mGjhSSIzkpodPySYTd2bNM2O4q5CY4WXsOoFInfb0/xu5R1gue6r1Dyt7i/NvzIuYEUAAAQQQQAABBBAYlcBrhcTMw1UtuXvMcUbhjOJnlkWPkHA3IfHs3Byx3hFzRmohsm5kTGSt+Zgj5sz68PTxS8afeGv/mLPHW6ZP5RnlGBUSs/M9lau4EEAAAQQQQAABBBB4M4FDhcTlW0rRB/DIuLUHmjX7kt2yAEpvn80fZFtzLL8rcT5/7aE384BWW385d8vPKaata0fe1lzj1yME9IiIHx8mIXH6/1u5yY5fPpBP/92bm9p8tXmXtdzTg3vX19YYaht0zz6x5U2rVj9F+iAyptQrEbvImN4+zOwR0d5au/FmanCPPbXk85zV3NfIvSeSi0gt9uyN837LvEnd2lN7/hHmzYcrsSOAAAIIIIAAAggg8FQChwiJpQf86IPomvDRI8ZEhZyeB7+9hIyM2FN62Fvar4lJ0YfjFo/lA2prfKuBsg/MrYfeNfGpJvS23niK5HspSLQ4RebcK+eRHtxrrVoNzhm36rZVMxl2tboviZx75GyPOliL76x9shVHiWvGtz3ExNIcmT21FWNkb2sJdhkmkbpu9cYUU8uvkkC6Jsxm5ov4aAwCCCCAAAIIIIAAAgiMR+BwIbEmHEQeQJcP+REhMSoSRR7WWmNa15cPqD0xz21qwkvLj9b1vf0siTPT36L5abXSEULiMj/TGzi1eFoCQ6n2WzW8dn3PXlrmoySmRONu1Vdv3UZroBTLWjzLeVv+ZXMWYdmac6rFkm9b/a3tKVv3p564szmej4+8iRgRrls8W1zm9XdEvrL/yDLlIbvXru2p872w1e+tnLqOAAIIIIAAAggggAACYxPYXUiMvkVTEm1qD4mRB73MfMsH3tKDYmRM5IGqNSYSW+mBsFdU6on16JzWfKq11pY32TLiYGZsq14ieW4JFtGc75Gv6FqtuCPi0lyIyWynyzhLti0RJspqLx49dRAVcXrnru270dxFBKutPVurix4xf95n0fxn7i9b8zXn3qrfEpfsvrWW5+lapv4zPWwsAggggAACCCCAAAIIjEeAkPh/ctZ6IG2JPKXrLZGlJTJGyqkkprTedsrGetTD9pqAsRb72pszLWath+ylyJB5gI5yysxZEwqWf4/Oma25vepr6W9k3kgulzWUnfeInB0x5xTn3nNH56vtb3P+0bl6xLHSXjqtHa39SC9F54r20dFMSn21Zf8v2fbM1+pd1xFAAAEEEEAAAQQQQGBcArcVEmtI93rQizwItsa0rh8pJM7FtJYfretb/Iw+KC+FiIhPtRrYU0isxb4UHFuM1oSOXtGvJr59euBo7nvX11IIa8UQ2VJrDDJiYmlsae3ovnN0Heztb28dRUS5yB4eyfN8TC3+yFuREZ+jeY7uXz35yjKJ8InWdEs0XPOtVyDeEi9bBBBAAAEEEEAAAQQQOJ/AbYXEyEPJlofgyINga0zrekt8itivPfxGH54j6/SyPMKu1QajCIlba7gkEERy3puTktjXquHI9d55o3UwjYuKQGvCyx45i/TbMraoTXRcNMattRJdp5XLEo9aLtaE4iyf3vij60THZfnUxkeFy499qV8IiXtlwjwIIIAAAggggAACCDyXACHx/+Q2+3HfqIDS+6DaelDMiCaRh9leP4+wW2u3LSLilLPIw/JR9dAjIJViPop7dq1sH2TqtrXtZhgshZNp7khvZHN2xJxH+Zth2BJZe+Je2+fW1qutlfWhN/7oOtFxrVqPXu8REtf21J75or4ahwACCCCAAAIIIIAAAmMSuK2QWHrw/zzURIWI1gNc63pEINk6x9qbNaVymo+PcojE0RpzxMN2hN0ag5aokRUoIv60xkTymanhZV6iOd8jX9G1WrXTG0NkO90rH8u1Wt8Tt9e6GcY1IfHIfTJSz3N2kfHL+l/r01JsNQ61N3XX5mjVbm8f7cFkTdyL9MaaD7V/SInuqa36z/pnPAIIIIAAAggggAACCIxFYHchcYtw0Hpwa71JlnkwX3ujJfLx0dZDaOuBNyIMLB8mS0Ji9OF9Xpbz+HpirXHeMz+9AkOr/WpCRk2kzTyQt2qitHarDvfIebQv9lhrLtxM8fbOG8llqa6vyll03UwdlBhcuU8u8zv/7576b/X5cv7SvtnadzI+77G3LWPaM1+tnsjWyzxnhMQeumwQQAABBBBAAAEEEHgfgcOFxOkhriR4tR5Ct4gErbcmevxpPbD2fBy29PBdi7smGrbExD1iXfr5ibUlvrUeoFv5rT2QRx94aw/VNfvWW0CtmsrksiSIlHjslfNlvo5ca5q79ZZYq25b23FvPlp93KrL3nWXXObrROZs1cxyP62NjwrLPevV9pqab7UcR/eOVi+X5m/t01v3ttq+1eNLllttz2vdUzJ7aqZWWz3sOgIIIIAAAggggAACCIxHICwkrj0glh52Sg8bLeEp8uDberhtiRfRh/eW+Na6/lknMiYT83LO6NszJV/WxITJp9YDd3bcvE56RKSW0LfWfpH1avNna7/FuyU0rAldW3Pe6sHa9Yxdaz/IxBARRpZjokJha1y0/kvxZvo6s09E968998lsPfeML/VEa49qiV9ZwSuyR2T39Wy+lnlrxRg5ckRE2cw6Wa4RH41BAAEEEEAAAQQQQACBcQiEhcRxQuIpAggggAACCCCAAAIIIIAAAggggAACCOxNgJC4N1HzIYAAAggggAACCCCAAAIIIIAAAggg8EAChMQHJlVICCCAAAIIIIAAAggggAACCCCAAAII7E2AkLg3UfMhgAACCCCAAAIIIIAAAggggAACCCDwQAKExAcmVUgIIIAAAggggAACCCCAAAIIIIAAAgjsTYCQuDdR8yGAAAIIIIAAAggggAACCCCAAAIIIPBAAoTEByZVSAgggAACCCCAAAIIIIAAAggggAACCOxNgJC4N1HzIYAAAggggAACCCCAAAIIIIAAAggg8EAChMQHJlVICCCAAAIIIIAAAggggAACCCCAAAII7E2AkLg3UfMhgAACCCCAAAIIIIAAAggggAACCCDwQAKExAcmVUgIIIAAAggggAACCCCAAAIIIIAAAgjsTYCQuDdR8yGAAAIIIIAAAggggAACCCCAAAIIIPBAAoTEByZVSAgggAACCCCAAAIIIIAAAggggAACCOxNgJC4N1HzIYAAAggggAACCCCAAAIIIIAAAggg8EAChMQHJlVICCCAAAIIIIAAAggggAACCCCAAAII7E2AkLg3UfMhgAACCCCAAAIIIIAAAggggAACCCDwQAKExAcmVUgIIIAAAggggAACCCCAAAIIIIAAAgjsTYCQuDdR8yGAAAIIIIAAAggggAACCCCAAAIIIPBAAoTEByZVSAgggAACCCCAAAIIIIAAAggggAACCOxNgJC4N1HzIYAAAggggAACCCCAAAIIIIAAAggg8EAChMQHJlVICCCAAAIIIIAAAggggAACCCCAAAII7E2AkLg3UfMhgAACCCCAAAIIIIAAAggggAACCCDwQAKExAcmVUgIIIAAAggggAACCCCAAAIIIIAAAgjsTYCQuDdR8yGAAAIIIIAAAggggAACCCCAAAIIIPBAAoTEByZVSAgggAACCCCAAAIIIIAAAggggAACCOxNgJC4N1HzIYAAAggggAACCCCAAAIIIIAAAggg8EAChMQHJlVICCCAAAIIIIAAAggggAACCCCAAAII7E2AkLg3UfMhgAACCCCAAAIIIIAAAggggAACCCDwQAKExAcmVUgIIIAAAggggAACCCCAAAIIIIAAAgjsTYCQuDdR8yGAAAIIIIAAAggggAACCCCAAAIIIPBAAoTEByZVSAgggAACCCCAAAIIIIAAAggggAACCOxNgJC4N1HzIYAAAggggAACCCCAAAIIIIAAAggg8EAChMRgUr9+/fpn5O/fv4MWzxp2t/gj/kTGPCtL50VzFdur1v2QjawdGXNelvZb6aq4rlp3L3JH+3/X+bf6tdV+r/z1znOW/2et08shandWHGetE437DeOuYh5ZNzLmDTmKxhjhFRkTXe/McXv5HZknMmaP2NfWma7d8bn2bD53ZLBH/veYI1pD01pv0EjOqs+1/EV8iIzZpUb+J+ndytjHyQ3me/h/yhx33nDPAHC3+CP+RMacwe6pa5y1Qc35XZnT6NpXcDmjxq6IK8r8jPh71zia213n3+KXvMerbQvn+CrHjzwrjrPWOZ7YGCtc1cuRdSNjxqB8jpdRXiP2WDS2COlW/Huu1fKn5sv82b3lb2uNva+fxefODPZmumW+TA29QZA9qj7n867l66O5RX04q7e730iMBrKlgPeynW8YvXP2JGSPdXv93duuJ/69fSiJSmtC9l4+PymPvTm5C4O9ctrD4ci178J34nIXf45k3lMDe9jchW1vLGf4/8S89/Jm904CR/VZdN7ouFZ2rurlyLqRMa34Ptf3YhVZ68oxe/G6Moba2mfGdtRakTo8au09c3q0j0fP//Q94Qx+e9bT3nMdEf+yd0trzMcc4UMvJ0JikFxP0iKbenD5y4f1xH+k0xF/ImMiPj4pj5F4S2PuwmCvnPZwOHLtu/AlJPZURs7mbrnOeX/OQ/ORvZaN13gEriBw1D4RnTc6rsXmql6OrBsZ04rv6aLBPP69eEWYnj3mzNiOWivSs0etvWe+jvbx6PmfviecwW/Petp7riPif52QOAV8BMy7Jjwba3b83nHvPd/d4on4ExnT4rTHHK017n79Tgyu9OWotY+at7eu7uTPnXzp5fmkB7Gz8nHWOnvk1BwI7E3gqPqPzhsdF4l7z7ki601jIutGxrTW3GOO1hp3uf7kWM+M7Yi1onNGx11Zc0f7OPr8V+ZmEkk///cNX21XYn10/UQYn+FDtM663kichMRWsFOgkzPRj6HO7Sab0t9KD2jz4l6uv3at5Ns8UaWk1eLbuu4yeWscMz5Gmr4VU+vz+Uf62oq1xq3l87yOW/WzXGM592Rfq9eeOl72WWuOmnCxZtfK+3zOeczLmoqs0cpHtIbWNrnoHC2WW2oukre1vaJWl7V5l3mJ5GK5N9f8qd20Imscne9Wjlq92PJvLQ/Lh9Yaz9I+sTyIZVlu7cMt9+WWbeZ+2TqoRXu0drDdYl+qrdo9Yr4XLuNvzVOqo8z9enlO2lLTvf207JNSPlr3mWwcrdyunQmy+3Mtvy0fsn1d6ofSObi2f9Ry37rX1PayzD51dC/X8lnajyI913NfK52vluejnn4u1cna31o9vuUMtOWe2dr7S30U2VMj56HIPJE9qDWmdq9Z7imlWum5b7dqOXpuK41b9lT0mbt19onsr1k+mfGtGs72bOu+eNT+uXZfbdVFba9a0zvW7islX6bxW/fSWr209os9YsysXevftf22dF9s/a3Gc1lna/eB1l68to+1/Psb9/9xIv1jKx/nSge+ZUKXBVBbKrNp18DU/FkDuRZDq0HXHhRqN5OWTSlxazYlbsvctPIUzVnrQFOKucZwvvHM/duSjzV2y42utFFuqZ+1fNd6IFPHrf7o7atozLUa7OE45Wnr2mvbVrZnIv1aO5Ss3cSieVu7AbcerEu1vTfjtQNZK497+7Ls8949sGa39HeqjdbeVOrzyJ45PxRkWK4dWtbuz/Nry9jW2GbvI6W8R88D837csndnc7e2z833ulZel9d794HWntO7zhqX3n5q3f9LtTbVYm8c0fvSvMfmddnKSynny0P7lvpcY107H2R8iuSkdG6q3Q8j/VSaby2/mfNRbX+K7Ju1h63MOexMVqWH51rtRfLcOouX9ty1eWt139ob1/b2WsyRe2StZkt7RLTmIueyyD1z6Vv2PNXap6L1v9wHW7xb54NW3UX9jvKZs95yn+rZ31rrtfamaA3X9s/W+XLLfWhtX1+r1dK9aP637P2ixXjtXBtZq3UunrOf9trW81dJv4j0Te1eUqrxyPP9lX7+ifd/HEgJiaUHkWXxrDVqDWDk4NS6sS0LIXNzKTXF2kZbO8S2Hjhb67Q2pNa6y5vFcr6MANMq6pYvretRX6O10WJ3VP2s1dmyHmr5WG6i07hMPdVuQqXNfa0OI3k7a0xknVbeI3P0jInwjtTu2phWvSz7uWe9nth71lnrv9ZhuGff2qOneuNc7m3ZPo7kZK/9bO1QE/Uj24Nra2bv29EeicTSM6anrntteji3Ympd771PR+eNsIiMKfXqHrwia+85Jlv/mb0lwii6fm1ci3nPvtVzr+3Zu1v3jIgfGX5bWB39fLJXTbf2gZ487eXbnH/Lz/k+mDmPZOKL3st648/W5sf3LbFmYo8Im2v5it6nWgwyOaidYyJxb9k/l7FG9oJoXJE+iMQXmSey/805HRlD7d7YE2utLjJ/b92re/xqzZnx72+92CMk1hYrFfM0tqVXRqBEN8/IZlPadDIHstIan7+tzdGyaSVxfshprdNTMMtDVGtjX1tjT1+jtRHZlLKbW3RzWca7vAG38tFzvWXTumGWejKatwjHnjGtHonE3DPHVl9rN/ZI7UbGRGr7rfmO9miEYU8dZPbNaK4jfmy5H/bel6P9V/O/d90tsbb+RTdyCM/eCyP5a42JsG7NsSe3iD+Rc1WpBvaII+JfzzpRhj1zb927WmfOiE+lc2fvPtU7VyR3a+fjvc4tPX7cgdWa371s9qr7Vg1G+O09JrIH1eLPPsv2+t56jm1xzZ4HS/O1Yr3TWbt2Bu/dkyLnxdqeFMl5LT+1dbfU7Pw+kY2rN5a99tIIp9ZakRgy9+Kt59u1e1m0jntimt8L1moi4t/fej8jJH6cWBMfam/HRB4eIlCiN7bWBrycZ48NOTJHa93IptSzTqYoaoXWk5+9fI2uHdkgoz61mnk+z9QXpb+15tlyvbV5Zg4SS9/nm0yE/15jWj0SiblnjkhdRNbumSfCLlLbb8135gDQujf05G/OfXmv2zpf9h+MMjXac1+OzN+qw55197z3r+25R+Ur2uPzM1btvLVWw5F1Wjns7afWvntUn8x7pPXge1R+o/UZWb/WPy2+e+Q+0xtrfu6xz0bOrXufW1q9UfIpwv1oVi0fInXXmqO1r7dexKj16dHrzs+ymT2o1tNH7DGtutuLUXRvmca1Yj1qT2rxyMSxpWdb+1htj4rkK7on7FGzyx7IxNUbSySHS369Z4/WWpEYMmuvzRc532bvbb01fIaff+rzSCFx7VASKaBM8ueNsjyM124ktRtfZt0954gUS+RAsNx4MgftWs6OYhLxNbJ2hF3tYLBs/Fb9LBkta6+0kUwxtOq0db31ZkxPX7VqKsL/qDEt3yJ5j8zRM6Zn7bUarL3RXerfLTe9VqxH5TISe8u3CPNWf7YeeEr9HO27lv8RthFOrX26to/M+bUOXxk/IvvO3ueBM/bUvfKVnad0D4nUfmSdKLe1fxiO7Elr9bV3nxzJK9oHrZii85TGRWwzuW8JBJG5an5G9oIaq8i+1dr7tuzvrd6I9GA0f71zRXLTqsXIHJGay44p9WnEl73GrN3/WmeqeW2WchetyzVmtfrfM/7IvrxXrHv6HdlX5mzX9pI1vzI5qNVBJO7o/pmt2eze2trzemNpzRvd/yI5ba0ViaHV/73PAGt7RWYfidR/a99fq6VeP//kJyokZjefz/gl+LXDSyTRrRv0HETpMDH5FIE9HzMv0mmTac3x/7V3LmeSXLe27jbhTOlDzzSSHbSBbvR33ODoGCEzNKMh14S+TJZCtXsTwFrAfkRExuJE6sr9AH48A5mV1e9/yYP2MIGVOaOXGxWHyGaMfZBsrA+hZsOyR4VdX/hZ//EaBlQYkD2i1xn+DIOoiWGG4l4Meeei5Jv1mciHPLugO1BeaWPX8s1Zhf64p7cD8ktUHJD+0et3tLfFg2HINhKotrWvM2yrsYP81tN5pC5bdY3JO4gZapKQbSxdWz7o9ZFPy1RyKmNzi2uFU1Q7mLiYFU+Z/oKpd/15O3gxNRLVA1QTe9/wcjDK68gvI35enFt3ZoeS1VjO+n6FD5MzIjlQ7q+yavsONjZeezL+OuPcSl7z7NT3Wsj3MNkbrAAAIABJREFUmHMyOei4/zi35RnlGsSxPc+yEZuTmd4CyeL5clXX0Zgb6bXZOmX5qGVr5H+sD8zICV7PxvBmclrvk1Hu8Phl+wyLn1cbRnVg8hJzt+eflbyC+pVIHtYGTM5ENQnJ+ZcszCDRS3yRcaM9UfI6HNjaz8rhvZMePaD3SaM3FCpSTPK3gtW6FyVEz7CWQ2SKIFvgomBinM4rUkjW1gYoyLzC4AVNdDdKMJa/Ve7p48nzV7bYsjHE+KXFPoqZ3sYzZOl9i2GM/BGxzPhcxDHKa15RyPiDlYsrceq9AWPlN0++WbIw9mbqjBfbUfMU1SivvvTxgPJpdI41bGDPz9rFi5Gs/FHOZezE9AWWrGzdyNadFTkr09+M9gZsbmu5MHbKxFOrA/KnqK9hbLGKF3s3U4+YuO7jiOlbrVyJeKMHCK/vQfGGYtSLwyhvMWdaNYp9Zuhlyuq4ilUbw2w9t9ZFfVDmXK+2Z3K/Fac97ypPdA6KCS+HvPaheGHZ9DZtbWP5HZN/2L6Nze+Mrpa+FT+z8p1n/8jPov6hknezddG7n+3zPHaZHDaSW0d8j5Ux8ivWN6M6j/I227tEsxQrfhn9R2MK+XAvQ6YniOKWeY0aJDIHaY0IiIAIiIAI3IUAalbvoofkfB8CXjPINqHvQ4LT5Cxeyh2cfbRKBKKB013yGjtIfAdrP0nXu9tLdejuFnwP+TVIfA87SgsREAEREIEEATVhCVhaupyA9wCnBzsb/Zm8lDuWh4MueBMCZ8bpDIRPyr9P0nWGb5x9hurQ2RbQ/X+9UfTnO0I/hEIEREAEREAEnkRATdiTrH19Xa2HOD3Y+XY7k5dyx/XjSRJeg8CZcTpCAP2a5MjZV9v7JF2vxn5EHtWhEXraO4uABomzSOocERABERCBWxBgvo/lFopIyLciIL/MmfMMXmfcmaOi1SJwLQJ3jJknDWmepOu1IqMuzR1jqq6tdl6ZgAaJV7aOZBMBERABERABERABERABERABERABERABERCBixDQIPEihpAYIiACIiACIiACIiACIiACIiACIiACIiACInBlAhokXtk6kk0EREAEREAEREAEREAEREAEREAEREAEREAELkJAg8SLGEJiiIAIiIAIiIAIiIAIiIAIiIAIiIAIiIAIiMCVCdCDxJlfxjrzL0T1cqF/n2kMhiGzpqrDirNnnXllu1V4M1yYNZW7+z3RPf0X9r72rvhD7it1XXn2DP6rzniq3qt47jx3l+123bOT3RXuWs11Zo90BV6sDKu5RnKcefdLrrPvt9gwMjFrWPtX7bOrj5mhx5XO2GW7XToz+jBrqn64S88r3zPyLDdqG48Lcy6z5srcqz6b7TXO5HTm3ats/w46bR8kvqAdg4oZANszrICYcccMB2KClVkzIstsFrPkvbLdqrwR61nsGPk8WaxYvNsgcSdHhvWuNVfVu5er9bFdbK5+z07boTx0dVZXlW8l19k90lUZVgdXK/TZGZOR3qvqb5UZ8vOd3K7Qx1Q5XnUfsu/Zcrf+FcnyeqZkfXFU59H9ZzNdef/Isxxrv6z8zLnMmuy9V1qfyZ3ogyRn+f+72ugsnjP9kx4kzrh0BzDmjsrDbWVPz4yV7WrNZPWdjozPMGwy591h7SqdGV9ddfcO7r1+d9SFsRFiWdF7xr2eXL08FfmQzu/yutiss+RKH69Kzcokv6gSzu9bVUcytm4f2u5q+1VyMxxX3Z33Ju1YQYCJ0XaN/GGFFXJnjthgZO/oc+qqu3P09q2+g75M/O8jppvcZ78/G5kfu/DscFzmDqZBsYaAo6hY2TRI3OWR597D+ENFQsa/V91dkTe75x2KC2MjxKViwxn3WnJ5sqy6D7G5+usV211dp6vId0WfY2WSX+zzolV1JGNrDRJ9ezMcFS/74uWMm5gY1SDxDMvEcVt9hl0Vz8y5zJprkR6T5g76MvE/RkG7ZxB43CcSK8FT2ZN52G7XzrprhnMwZ8ySd9Y5jMxXWbNCZ/ZMdt1VWB1yWHLfTZdZ8mbPya7P2F6DxAyta34fWk6Da65e6eNVjTMyZdZW5dE+O/5msGfPeIc6FtXkUR8b4Th6t/ZflwDyC/T6dTV7H8lGbDCyNyLInMuseR8rXb8Hfaca+U5+Y8622E8kRkY9Do4+sXfsb4XovysxOqfdH72L28vZ/rsiQ7TnJa8nl9VkMYnKkxexQnK0slrfUYn2M/ytNdG5lq7e92ciLj3v17/ZT5D2Nvb8CzFqfduzdaQz0gEx8HzVi4k+FpHMPVNGF+9hA+liJqs/v1+1/6/9bhzme3KqNsz6tpcbKjnI86tMTh69FxXCDFeUN5FvoLvQ64hn6+forOrrSEcrFzDxF61BZyKZkK6jXDMxZuXsyMc9/0V3Hjz7dWzsZWRCayP+mVw8WmciP0I8o96jz+V9z8Loz9R9pk6yd3m54mBk9SCj97P505OhGscovntdvXsyeabVoY85hqMlM5NHUb/N5JPMPcimSI8o7qK+yMpjliyvdd45bKyw/XjUa3jy9jkpq7NVT5CNreeEKO49G3o5C8XpyOuZGMw+D3lxyvBCcqE4yOYotD7K71aOyMxAZj6HZ2p6H9+en3v6RfadlQuY3D7i/73OrN9FeQKdwdTDVT1PlFNnvEZ9ItErUn1iQIXCKgJs0mGDjjVmdRjZJx5v8JVxiCg5ogbBk8cLlCMxegHh2YgZ8PU6W8WdKfi9zqysUaPp+SabFK2Cgs5kGklrDfL1SBaWQWYdK8/RbM70vSjhR8Uz68eRzF4zgWKfjRkrblCuZPICm1szvh0VHbYZb/0k8sPZ3Hfa+LAp8oFKLPcPSd4ZmbqNcmzGR0bOQn7fc0Wckb8i+7SvRw8Ofe6LfBzJ1NcEpKPF28vFbc5k87qXn7z+D9nQk7flwvp4lDstjkxPUo1JSxbP1hEjFGsof0Z9ecYvrfzR6xitGfUvlP8ztvf0jmInimnLrtlespcp6ie82sUMeTL1gelFUHyjHBPlP/SadXe7B/VFmZoY2bhnmnkWZvuyan9ZqRet3Rl/OdbM5o3OY32rZezlKC+mWN16v0NDRMtHUC3M1liUc6O5R1S/jlzVs0S9HuqvVtRo5P+R3au1H3FgYmp1z4Ny68jr1CCRKS6MEEwBQkl29uuMbqjpa3VHyT8KHC+Qkc5Wco2KYEZGdDd6neHLrJnhOxUmzL2VcyOd+/NG7MX61Cx5vDxQ8ROGK6tfn+iPs1Hx7+OV8Qd0V+aMEdtXmKNGPZPnLcYV3d/BxjNsseKM1p6MbTxbeM1ZtnFlZIh8lPVfFKOtnlbNZmzR1mVU96O1o0w828yuMxkdPDsxXNEaxgcYppW+hLmbzWezazLj8yiOGW7onswZ2fwxkxlrS8/vkZ/2+7x4rPZBFc6VPRXmTB/B6p2tYaxdRnrZSD90/+zXmTzG5qSKfyB9qvYbqV+sb7Gyv9ZlnyUq9ZLVmZGbsWUrIxoKRrmakQfVnqyPrs6njE4M48o5zJ5qjq3sGx4kHpdGQRQFjJVEXj9j351DQNHrnvMiGVCTwThQNZl5hQHZgGHBrIkSP6N3Zc2sPUyBH7V9tXDP8CmGUzYhe36F5B31k9nx0dqVSZZVlogL+/qIHx53oDNQ/mU4eWtYGZicw9gCcd3pT0gWRh9kG+YMj61Vt5nzvNwxuwlkmlJWB9bumXWjXFHMZAcoyN+iXFyxXRvbfV5l/MiTt5ILmD0VHZGvs/mN9asRbscdWbug/M6wZdYg/2POYPiwvReSpz3HyjMsN6b+ZmK3tzOTJzNrGMbVNYgZ8zpiVZEtihkmdrP7K3Wd8dfZvsHGEord0VqJzq/m9uo+Sx722ZvtWWbojHwmU4MzOYTxGxTHXu2txHc1r0QysrW/Iu+sPYzes9aUB4mVQss47mgAof2zZECBwDgDU6TYgHrdxyazkU85oeTL6F1Zw+w5WLX6ISY9X+Q/nj1WcckWgwyntsllkj/SMUpKq7hm4qPXFyXRKstKbpjlh+3dDHN0L2LUNq9WrDEyVNZU/HV2vo38qeIDyN8qnKIz+6YW3d/aGsVS9azsPkYH1u6ZdaNcvbjK6s++4YrqCHp9VF/Gd9mY9mTJ1P0qZ5QvUdxHMcTIxJx/rKnGRuQLM2SsnsHsY30I+Xtvp54lE79Vn2dqLsOisqayp8Kc0TGTjzNxlcllrAxezM30E7b+zrIha1fk5xneVdlRPGfyZuVNvMxzJpOXEdPer5B+DFfPv157RweJhy/tqNGIRTamPd0ZGzHcR87J8KzmXGbf0CCRTWwjSb5N0BY0ZAT0OpMsUSJk5LLuGXHo9rzX/88kssogsb2jTSwz+I7awAr0SuPHyFG1YyahsKxH5F0lD9M4eQyZAsDIHXHx2I7EohcDM+3I6I1isXIGU0T6JiFq6qoyZPZdycYrfSDDZNaQt5r/2JhndMr6VxTbka8cdW6XTCwjNu+jXDzim1kboNx0nMesQ/0Y0w+xNkXyoNeRDSoPrX1v0z/oIZYj+ZHhlu3ZWX9m7q7U/mrf0dsW+YJ3D+JV7U0YXkjmqm0qOjG9BrJVRecol7HsvZhj9lf7x5H8zXAatT3zJteI/43oz9gl6nUs/2b8d5Qp0hm9jupN78dWLa3YrNW7r19n1sgobpGe6HXPf9C+bGyyPFn/rKwrDxL75sVrZlCSRlAtB+yDpfrvQ2YkQ/t6q2ebTCxj9vtaFuyvi0aFM5vMkJ7I8S350Zk9I6u4WGvQuV5CZgaqkU9W7q0UJcSFYY2KkuffyM7RYDaKtSgBreBa1Y+JwwqjCjc2B/XyVGLGymPILlH+yeZ2r2hbtaRvYKrF1WqEKnJH93v+FNUHRp+KbZg9vZ9m3ljy4qKPfUY/lL+s2v+S1fIXr65E9QDZJ/Mu/GyZerktu7IPBVF9GqkzrB8xuSrKDSgX9OyjOmTdk6kjTHwd8kZyMbkY1SDPdp5drHgazY/v3MdEMc30fMhXrDpU7U3YGEMyteccufaQyasTs3wgG7eMDdgaE8UMqm2z/YSJ06h2eTqjesHUbOQ/o7wZGTJ8eh+O8h2jW18/UP5s12frpdcDrOo3vXzE9CJXqtGMf6CYZv241Tvruyifov4zO+tg8mt1DTVIjIpUX2Q8QTLFxjqzL3Ces0QgkOGsvehdFUsuKyDbhIYcwGPlFU50HsMKJVyGf8/qCDIrwPpA7RtrZEfGJxnftAqydzdiZBWZKMEiLlaSanVCMeXJy7DzhmKWjVExRYxZrj3fjH7ZBoBlFMVqlBu8piXKQVHMoBiv5j7PR61CnLGjx2Y1dys3o5iq2ri3SRQ7jN7ZnNivj+zD3M/ad/Ss3jdQrKBGN+KG6pqlc4arlbOyPRLKXZl+wfP/Ud+MHnr63gfVrWz99eoL6ouinoOtLa2sqFe0cmbfI6FcNMMXUM+qPuaDQDauUJ9j+QqKx0zuyvqzlcesmmX1AChHs36KYtTzxTZOIn9FNmFrWuYOpFMkE+q7M/6yoseyZPdktnx3Rg+CfMuquZk+FsVpez6ydSaXMvei3I36majeWPUpqusZ++6s0ax/ZGMa5ZLefkwfHOX3yFZVnui+6uvUILF6uPatJ/ByKDaZrZfm/BuuFmDnE5EEIiACIiACIvC+BFT339e20uxcAuwQ5lwpdfsOAvKFT8qznr2vynSWft7A7vi55he1yL1Sz6NBYs2Gl9g1O9AvodSAEB4PcRqAqq0iIAIiIAIicFECqvsXNYzEegsCVx10vAXcmykhX/gw2MxnyisynalfxGv2PTcLp7K4V+t5NEgsm/K8jejjzedJdu7NVnApUZ1rE90uAiIgAiIgAqsIqO6vIqtzReDzV7z1ySF5wxWHXjutsuLZ+0pMV+jnDRL1bF733Kv1PBok1m152s4rJZ7TIDgX9x/3VfNzNQtJHhEQAREQARGYR0B1fx5LnSQCBwHFlXxBvvDpA7Ofva8WX7P1a6PnarrePbKvxFODxLt7k+QXAREQAREQAREQAREQAREQAREQAREQAREQgQ0ENEjcAFlXiIAIiIAIiIAIiIAIiIAIiIAIiIAIiIAIiMDdCWiQeHcLSn4REAEREAEREAEREAEREAEREAEREAEREAER2EBAg8QNkHWFCIiACIiACIiACIiACIiACIiACIiACIiACNydwOmDxJVf7vkyzurz7+4AT5F/1V+j8vit8jvmXGbNDLtH9/RfBPu67y5/+GYFvxVnzrDhlc/omTEM0R7mjF1MKjnpSvLv4nTle2TDK1tHsu0kcHZuWnU/cy6zZoYtrt5zreSw8uwZttEZ70Xgnfxtly5sfmKeBXfJbHntmXffMYpOHSRWmvAsZDlEltj7rX/5wJG4dvjDSr9G8q+8u/cMTxaL965BojXAzN6NGGcjZKdNsrJdeX1rB5Yh2jPbtlV+lZzEMqjKpH05ArJhjpdWvy+Bs3PTyvtRzVh59x16rlZGxKoaATsZV2XUvvcisMqXZ1DKPOfsjJ3MMyEaJp7FfyevGb5whTO2DxLb5vsF4Axn6WW4giEkwxoCu/zrCn59EFylMxM3q+7OegdT0LJnZtZfyR8ycl95bcW3mD2MX8/kwsjUxnLbcGX2zpRZZ/1MIGMH5YL7es/u3HAnUqv8mmW+6v6KDTL5IHM+w2LV3Rk5V6xdZV+G6Qp9dKYIzCbAxj67LisfE0ur7s7KGq1flWtmynjlszRIvLJ1JNswgV1J7EqJaJXOdyoaGiQOh87lDqj4NbOH8euZMBiZNEicSXz+WbLhfKZXPHF3brgiA0+mVT0Py3zV/RUbZPJB5nyGxaq7M3KuWLvKvgzTFfroTBGYTYCNfXZdVj4mllbdnZVVg8SZxH4+a+sg0XKo3U62+751ptPJDIEd9r6CX7csVujMnsmuY2w3suZMm5x59wizq++t+Bbag15fwYS9U360gv6cM2XDORyvfApr4yvrsEq2VbmJZb7q/iovVu7M+eyZ7LrM3WevXWXfd2R1tq10/3kEWH9m12U0Yc9k12Xunrl2Va6ZKePVz0oNEg/gh1L99869fu79rN97rG2N2K6xfn8+et0653WGd75nmEgnb09FLussloVnh9eZ6IwZjD37t7xbXzjWR3Jba7I+0DP1fI65y/Mn9g5kh/YcZBNrbc+Gkde7B8nKxG7re628fQwyejO6oMTaFwfkC4gx47ssA2Rv9Lona1QQM/GI/IGxIZOLUF7wbBjlmWhPJNPuetDHyJXyiuV/TI3r68IMH2ByNVpTyScZfa3YukouyMQ9Yy+UmzLcrO8truxn81Fvk+g7mlC9QBy8fFKtwVGuZOMVxQGrE9MPVOyImHsMDh+fVbe8XPzUnovtffr8weQTK07O9q+M3BEb5I8o3kZi6GrPYlY99L6yJdvHovwf5cdML+n1Ga/zvXNYG6LvC0T1JHpWnvUM1vYSTIx6PVCvC5oZjfQJiCujx0icenZ7t5/Tg8TMA1ofcNEfukBB3p7lnWMlcy/BR0nKahQYR8zKhQZkVsCiO/pE5gU9skV0T5/4vTsZm3p2qMqXTbRH8o+an+PMQ0/PF9jCV9EZFUm26fH0ZePEi//+QTWzDhWI9gEBxSHT/Fv8vX19/Fi+n/E5JiYOW0Yx4PmDxQr5+Eg8I1kzfoXkQI1Gq3sbs0xs7KwHXl28oh/1TSBTfyLe1ZqG8nMr16x8EsXNXW3I2A/FbGRDJh+gOGfj2PIJdD/zOlNDKue0PsP6qOf3Xh1CeczrkVH8zM5NlecISwb1XD/+i2Vlz9Xmwt73Ue+E8knU01XtO8O/WLmju9AZT8+lLbuduYl5Tu7X9Dk308tUa5WXdzM1KqqnUR1Dvot6iZZPpH+/rpWpf16aLVPLsZprRnoB1r53WXeZQWImWKOHi744ocLiOToqmmyAMMOLttFEQYj0QQ2ld1cfqMc6ZqjB3JmVO2qO2uBCAyZGtow/ZZtaxq/7MzMNFqNfxbbIXqz/R2w9vTMx4yVahgu7NysPe/cMH/dkq9h8JA+xMcT4FcpRTEyhZge9YRE1OazfZGLkanmFlR3Zk4mF7BnZuMnELyNv1DP0dqyeh+K36i9Z1lk/qOR0hlFW7qyPVHmyvoDsWWHQyjyyH8k2k03WjrNz7QxdM6wz8YDYsLE4s+fK5M5qD3BX/0L2Yvxkpq1Y/8jKvSKXIhn6HnDkGanql4yMI2syOu3Og4zvMmtYn2ztzfbujF2Z/FXVo1JLPDve/ef0INFqWl4/yzyQjRos8wDZJyI0ELMSwowhFePInqyoSW0dOWMHJgB7x+6DJrLFLLlRo8wE30yfW5XMkZ9FHBj9kA9Wz2D2jfhahovnr8hPmSY28n1mP1tMkZ3Yu1D8ta8fZyJOIw0Tk7cZORh/Q3Ki16O6gfyRkY+xTbYesDpF+XKG7CP1qNc56i2y+mbiagYHVLeYOzIyZ/0lw3pW7rpj/8DYiY1nZE/mrlGGngxINrbuMDpYsRHFunquz2csNhZn9lyjvU/WJ7K5LPJdth6N+LdyadRV2K9l7LIqNzF+yfQZs9bkKX7sYPSYlQ8qukb10TqPeVbIrGH8ZxXDqk3vuC81SGyBV5xqpsGY+zMBhJy6WmwYRx4pngwHhjsjp9dUMOf3tmDkRg9kTMBVZGMfDkbslr3Du4vRD9m2egazLxODEU/G1shfEAfGnseazKdG2YLPyof0ZH1rJJ4Z2zNrWll7tkyOQGuyr0dxpkEiblwRbyYWPL+xfg2T8fVMXGV9dpVPZGRm8pbXfM+wF2ODTJxXfATxQq9X+7us7p6/ZP0O5cpM3d3Npr2P8b+ZtpmhK2MrdE/1DGZfxvZMz+X1CYxdWHn7s9h9aN1O/2LuQvJm80klD/R3MHIzPSfq0Stxj+KI8UE2HhCHqu3QuYhb9DojE6s/sjGjByuPJ1NmSBj1CV6vWPWXCsMRu95tLz1IRE7EOBCzhjUYkscrkFFiagsmekBgml22KETFHOmJXs/K+VqPgrByJ9pjsX/9rP+kJSNfNiGyPucF96hfZ3RCHCNdvHsY+Zk1s3yt0jz0tmHlZQtLFKPVuz1bjvhDLydz1ohPzSj8bK5mbIp0Qa9buaNlGBV4Rr5MTaieh3Ip6/PM/YjnjDNaZofslt9l8tvsXD77vFU2nGGvSo2JavIMH0G80OszYyI6K+OjTK+a+U0U77ydbCr+N9M2M3TN+OuIvZl7dvZcTF+G7MvWv6ru6H5GhyzTkV/FfGouRXaq9LFRj87ch9YwPplZw/TmUb/J+mnFxzJ6ZH+bie2xkT2Q/laveHYtQfa86+vLBoltwT4CpnWM1/9/OSDjsF4gIAeOAui4Gz2QIMNazs7IVXVoFFxVni2rVrboUyAjBTSS07ofyefZCTXP1U+5eA9GVb/2dO71Qva14g6xQ2f2cVTV0Yu1PuGzNotiE+l06MDEYb822juL1Yg/WE2Yxbi3RyaeqzmZyZesHMjGKP97trL4MW8sMUy85gf5YTXmRvxoNt+ea8bOiH+f946eI8M7kq+/v/JAegUbqn/4OdLYT5a3OR/lMNSLeP1V67NMLkEy9fdEPhvFz8zclPE/tkafHVfv3nN5fQLyCy/3MrmzXZOx7wr/GqlbKKYRIy9XjPRuiFErk9c/jOQLpi9r7511V9sDj/Q2h01buVAvY/XfffxEbwqhmhL1J1fMT0yPnfFT9OEnj1/vi5lcw8RJdO87vZYeJFrKe58aQ8FqObjn9L3RoqGEJU+b0FFDhR5aegZWQrGcjGlarWQX/SxyxnZQi85Fgc3apU+Y1rleAo1sjOSzOEQyV/wpk4z6Aszyy/pIz8Ubznv6ZmKwb+4YHbN6M+szjLwC7p2R4XFlf0DxwnDu7YtiDOXkDFu2+UHDaZQf+0bCyu2z6kG2JvSyZfgxudTLzZm6YTX5HnP2XJRXmBqDeoDILxA7VFcsH3r9jNXf8+lM3mPvQvExy+dG803kZxleXq/mcfB6xew5UT5mGSO/62VC9drz08NX2Rhhfc1aZ9WYqD9v1yP9WJ/LxtUTey4v51r2yOZ/JvaqMVLxrxl39TplYiTKFaiHsPKkN2SyuK/Kpdk+YVZu6usuawfLflZfYOWqKA978WJxz+QlKz6t/Bj5QtQzoX6c5Wrp9Do746OZXorJW61dK3pUewFUX+/0Oj1IvJNSI7JaTj1y3hP2so3fE1hIRxG4OwHF86cFVQ+u4c3eg0h2yHsNbSSF9UAlW8ovREAERKBOQL1bnV1lp3hXqP28Z3aPrV5x3CbZEzRIbIjNduisMe66Xsn0rpaT3CLwdwKK5w8mqgfXiA7PDrLPNewzKoXyzShB7RcBERAB+4+hics6AqpdY2xn93DqFcfsUd2tQeJ/HhgPgHpXPO9KSqZ5ZtohAlcl8PR41q8qXMszvV99Ua2+lp2q0jw931S5aZ8IiIAItASUS/f6g3jXeK/qsdUr1uwxukuDxGaQqAeTvDt5352QP0k7REAEziageNa7+mf7oHW//PKKVhmXSXYdZ6gTREAEREC5dK8PiHed98oBrOxSt0t1pwaJVXLaJwIiIAIiIAIiIAIiIAIiIAIiIAIiIAIiIAIPIqBB4oOMLVVFQAREQAREQAREQAREQAREQAREQAREQAREoEpAg8QqOe0TAREQAREQAREQAREQAREQAREQAREQAREQgQcR0CDxQcaWqiIgAiIgAiIgAiIgAiIgAiIgAiIgAiIgAiJQJfB2g8SVX+JZhfyu+3aynnHXjDOuaktGN2ZNVb+VZx8y9V+i+/r58QeSdtx/ZTZV2dp9DMN+DbNnhmyVM2bIemX9KkyevEe2tK0vLp9cKjnjKvyuIgebYzKsvb/yueqvf7I6aN3fCdzND1facAeLHXesZKSzRUAE7k2AGiRm/wpOdv0shFdpKryBx+vn7/SXoXcVsFl23SXvLH9mz2H5rNKfvZ/Vx1rXxk4lQcOKAAAgAElEQVR/3477q7JfWbZeJ+Qfli5oT5Xb6L4Zst7JdqO83n2/bBkPEV+vvlNvUvXnNp8xPsOsqcqS3XfVXOzV8+Pn6M1Aq/a/9ng/z3LT+rkE7uSHczX/+bRduUG8V1pRZ4uACCAC1CDxOIRJjMwaT6gZg7ZKUp1xb8+ob8orciHj7X59Jqes7O/AL6tzZv1uPr0vrLyfOZtZk+E5c+2VZcvqeSddZsg6csaZ+TJr1yesr9jy6jacId87cpnlzwwbZs0sed7pHIabt4bZu5vVjFjcLfOM+56qN8Puin7KyL1qzSpfWXXuKg46VwTeiYAGiX9ac1YSQkVj1j1nOeCZ8iO2ZzG5yr27+WiQyFt+t214yfIr76TLDFlHzjgzX+Yt+/47Kra8ug1nyPeOXGZ5M8OGWTNLnnc6h+GmQeL1LT4jB11fy5qEjI/XTr7nrlW+surce1KW1CKwl0B6kHj8SsFLTOtTd9HrkWqzEm72nOx6TwfmnDsnO0a/la579v0rdZtx9k4+1l0r72fOZtbM4Fw548qyZfW5ky4zZK2eUd2XtYfW8wSyNsmu5yWZs3KWfNlzsuvnaHvOKYyuzJpzpL/2rQy3uwwSGV2ubY2adE/Vm6UlPp+kVrFYdS5rY60TgacT2D5IPIK+HUS2PzsM0n9vSv/z1nBtIomGHOjsSCb0/UHVZGbxOOS09GJk9M5EP2+HwIx9UJPXnsHq5AUkYmH5Q39/Ly97ZmSjXl7k360f9X7v/Tq8xfH1M+T3nmzWdxKxOnqxyrJs5fb08mzZxm9kS8YXkJ9Z+aaiI/vGCnM2sjeK7yj/oTeIDlsh7oweWR/oc0dUC7y60MeLFz9szoh8N6pnFd0RUxS72Rrj5ShUAy07WXuy8ni1yJLTq2GW/SN5Z9pwhf0i+VBdYWqHd8bovV7e7W0R2bHiZ15cezkxUyM9+zJ+y/og0zfs6G+quTiyr/cdiajXaH2JyVmj9TPbH0e+Pjtne77G+CDqG7J6937IxCvKkShv9K9HObDqB54M7F1s7CDf8HRlc1bV3lZvZfVBUT60YpblZ8mN6nTWb7ReBEQgT2DaIPEV0NUvTfaafPTQ6jXEVvFEzYr3UOLJhpI5Y4qIGWrkM6wPHVChqXCzGnTEGjXvFru+iETFEOnZN0Yz9LaKLPKp/nXv31Zjlm28In6R/pEtUPPuyY18F8VW1FBkGLL3ZPyFyUlM08vYq88fEdeouWeHLygGqzmLaZyZWhDZk+Fp5Xrkw+jhoh+kMXXSa9itOEWxm60xGZ/ycgPyw2p98HS1/G5GjkAxw/QGKCZm2A/VGatGHz9jODGxx6xBPRFrx6ifOe5o/dhab9WJiMUIL08mVH+8fMTIjvyOicE+d7V6IL9FfQOqJd5dzM9R/9fasl3L7mPrRFQbVuVI1FuhuLD8PLK1F/dWzmF8ruJXKI68XjnjB2ydR3kw4s/kNU9X1m6jNRTJ6OXwtsdk61U1h6E6o9dFQATmEigNElGD4z18WaKjgpopYkyBR4meOQM1SYyJIkYZJsgW7eu9XJl7ZsnLnMPyjZqY9gzUwLCFzWI9KqvVrPcF9LgjYy9GrpW2iOLI80O2WWNiFDGs8GF4MWuYuxkdj3PYO614yfg+IxMjC5ODe0Yr9lRl9R6wW5mZs2fmE8Y27BqmZjA+zNissobVA52NckSlj2G4eHYfrWcMF8YvWW7Z3LGzL7L0jPKl99oMXu3ZUe6o3BXlnMp5EbcMI5S/GV+N8mMlNj3dRvIAGtwhDijWRjix9d7rxyr+U5WXuYvJH8z9VT9gcjuyZzYvzYpHhu/KNdmal3nWYRixvqN1IiACeQLbB4nsu5xeAX79PJNkrEYLnYH2MAUFmWJW0vYKZ9Tko+aGKcYr17B8UdFGelZswBStzLmHjLPtxTBk5GTOqTYJKEaO1xk5s76A7m4fLjL5hpG1yhQ1wMiH2AeLEX0Z/UdtZdmGYcrcG615vcYMEdl48NahvMWeX7FFFHNszGRqfMUms2oPyuUMP8SEtRWrk9WbIN6o32EebtEZlZ6JiVmWi+dHUX1lai/jA+walDvYc1pu2WEuijcUE15uav1jpV0zPQGTR5kcnLFLxcYoppHN2BzT1y9k66reFXmZu5hcy/hnpo/K3Mn0jO2aPmaqDCq8R/NqNu9k4gzVGkbfjN20VgREYIxAeZDYJoYZCZFJ7kwCQcmYOaNPeqjgMkmSaWoY2Rj9+mYGyY/OzDQqyBeYu2Y2olGTxsrSNmB9M1aVtY8fVDyzzSYjF6t/xXfZRoVJX4ycTOxk72LOrKxhbJPhx/CxchrKE8y5Vf2zMTUjJ1dk7Rv/Pr95PsWwY+tG9SxmH1N3mbhhdKnKM2sfY/8ZeXZXvmRsx+iM+DJnVOJzZh6MdDjusR5++9cYXatrKkOmjF4VuQ67tW8eITkrtkY+xvaYh72Y85g4XJm3WP/O5hxW93ad1bd6+SPDmJFl1hq2DiH/ZPLmyrv6niLzxi3jUwxvtr+s5JQs395P2x6L0QX5ccaWWisCIpAnsH2Q2CeJTBKdkdRmnJF5eOybhBF9o6anLU7egGAm+5WFiCmW0f2snkyRau+xHkiqskbNo2XLthFk5UaN9Kxz2IcApFcmrlAcV+5iz8y+G8s0OowtMg0aWtvGiPfgUJGJ2TMjpipMkX2ZnMbcy8ZDlM+j/MCez9gi4ydtDoryHpt/Gd4rdUU5IuLn6ThSDzz/nMmz4hMz4oZtTSvyoTiKYhbpVpWnz3HZ4ZyXk5m+IdNjnpWLR2If5YRMvHh2yvZb2bqQkRH5aOT/Vo7rfWu1LNUYYplm+9wVNc+LuZHcg/LaSN9Wjb+qLVHMZvgx8cDWG60TAREYJzA0SDySA/pki1W4jp9ZCeQo4kzCaNe0RfMojuiMfv9LHrQnwh4VKcSpf1BjkjbTcFrNYt88tP9GRcazj7cv+yuXFl/WJr0PRHoyfHubMCEXPRC2ftlziT4xEdnH8vsqQ6Z5Y2IGNQ6tfOghi7WTx4i9C/kYI0ev9y7bWLJbXDONLaMLYsbkhJGYinwHycbYk1mDYq3NIayd2jNZGZh1TI1h6rVnsyj/Mr7A6IDqE8o9bJ618hyqpcgXonod6W7lMCYPI55WfsrEjdcLoDOQ/0TDMNaPvPpqxQD7IIt4WnHb16Ws7sf6ozeN9Ir6HYbbqlxcqSVeHDM/R/HS6xnlLcbmXq6I8oHXl6AawcgT5RnPR1s/Y3Mok4MYv2N0inqXqF5mchGqX57fZPIH0/dnPiHM6Ffh6/Gu+KcV/8yzdlZurx4xeU1rREAEagSoQSIqsn0S7UXxGndmsOap5Q2nvKRqnYOSf7Qnwp0pRu3a6AGnTbp9wW+bBubB2mo2+2YVNWLWA0jfvLT3tIWEuYtpwDxdLaaWTXodo4eqyKeRrFHB9GzZ80JDIdRkVfX3/LxvIBmWyD8Qx8OfGF1m3BXFOIpHiw8bm5ZPRPGW1bV/kPZisz+392PGDrNiKrorig22LFr2tGKesYPFrT3Ly/lV/2d9kcnHvQwZWVk/HK15rE+hesrIix6meqYRPy9/Ve3Xxi3qwTzbM7Wpz+2Ve1k/mtE7sfmsz7NebLO9juULVq6NclLPCfWzjN0zfmfVHuTTln94Onp1kYlpT1fvOaK1B5O3mb4xilXUg2VqwGiO7O9ie4+IMYqPah5jbT+SQzx/RL1DxM3KM1FsIz5MPcrEYibuvf4n84yF8m62bvS6ZmIvE4uRzfSaCIgAJkANEvExWiEC70vAG2KgJuN9iUiz2QSe1vgopmZ70LPPe1r83NXaaLD2bnZE+l7BjsrFV7CCZGAJ3CGmWF2utO7dcu+V2EoWEXhnAhokvrN1pdswAa9pUTMzjFYHNASe1MQppuT6swk8KX5ms9t1HlMz38mOjL672Hv3KBefbQHdnyFwh5jK6HOlte+Ue6/EVbKIwLsT0CDx3S0s/YYIWI2LmpkhpNpsEHhSE6eYUgjMJvCk+JnNbsd5bM18Bzuyv4K5gzu6Q7kYEdLrVyHA5pCryHs3Od4h996NueQVgXcgoEHiO1hROiwl0P/qj36leSnuxx3+RP96os6Pc+xNCsuXNoFefM272PFuD+Tvwn2xe+p4EXhbAsoBb2taKSYCywlokLgcsS4QAREQAREQAREQAREQAREQAREQAREQAREQgfsT0CDx/jaUBiIgAiIgAiIgAiIgAiIgAiIgAiIgAiIgAiKwnIAGicsR6wIREAEREAEREAEREAEREAEREAEREAEREAERuD8BDRLvb0NpIAIiIAIiIAIiIAIiIAIiIAIiIAIiIAIiIALLCWiQuByxLhABERABERABERABERABERABERABERABERCB+xPQIPH+NpQGIiACIiACIiACIiACIiACIiACIiACIiACIrCcgAaJyxHrAhEQAREQAREQAREQAREQAREQAREQAREQARG4PwENEu9vQ2kgAiIgAiIgAiIgAiIgAiIgAiIgAiIgAiIgAssJaJC4HLEuEAEREAEREAEREAEREAEREAEREAEREAEREIH7E9Ag8f42lAYiIAIiIAIiIAIiIAIiIAIiIAIiIAIiIAIisJyABonLEesCERABERABERABERABERABERABERABERABEbg/AQ0S729DaSACIiACIiACIiACIiACIiACIiACIiACIiACywlokLgcsS4QAREQAREQAREQAREQAREQAREQAREQAREQgfsT0CDx/jaUBiIgAiIgAiIgAiIgAiIgAiIgAiIgAiIgAiKwnIAGicsR6wIREAEREAEREAEREAEREAEREAEREAEREAERuD8BDRLvb0NpIAIiIAIiIAIiIAIiIAIiIAIiIAIiIAIiIALLCWiQuByxLhABERABERABERABERABERABERABERABERCB+xPQIPH+NpQGIiACIiACIiACIiACIiACIiACIiACIiACIrCcADVI/N///d/lgugCERABERABERABERABERABERABERABERABETiLwPfv38+6+jb30oNEwbyNTSWoCIiACIiACIiACIiACIiACIiACIiACIhAgsC3b9++/PHHH4kdz1yqQeIz7S6tRUAEREAEREAEREAEREAEREAEREAEREAE/kNAg0TOFdKDxBfYu/93TJjfQZe720Ly8wTktzwrrRQBERABERCBWQRUf2eR5M8Rc56VVoqACIiACIwTaOuOPpGIeZYGiXcG+/q+x+PXtDVtxg6iFdcgIL+9hh0khQiIgAiIwLMIqP7ut7eY72euG0VABETgyQRUd/LW1yBRv/+e9xrt2E5AyW07cl0oAiIgAiIgAl9Uf/c7gZjvZ64bRUAERODJBFR38tbXIFGDxLzXaMd2Akpu25HrQhEQAREQARHQIPEEH1DPcwJ0XSkCIiACDyagupM3vgaJGiTmvUY7thNQctuOXBeKgAiIgAiIgAaJJ/iAep4ToOtKERABEXgwAdWdvPE1SNQgMe812rGdgJLbduS6UAREQAREQAQ0SDzBB9TznABdV4qACIjAgwmo7uSNr0GiBol5r9GO7QSU3LYj14UiIAIiIAIioEHiCT6gnucE6LpSBERABB5MQHUnb/wpg8SvX7/+dPOPHz++vH72+t+r/fc0J9lph9YPDh9o7X9Ff7iaf3ryPM1v72IXyXkugb729NJcLef0OXIGvRVnzpBLZ4jAuxDw6i/KP4z+R44aPavNdexZVp/G5FB0fpR32ecF9TyM92jNSgKRn3txyzz/WjFQ1cN7xsvewTwrsncdujD9V1bOKiftEwGGgOoOQ+nnNcODROsh5vgZk0TyIo/teJqTsLaICgRrx8gXXlZjz2EszBQ95py7rHma397FLpLzGgS8YRqb/3ZpMWPo1+e+GWfu0l/3iMAdCUSDRG+A1//cGjz0PVEUy6i/snqsTF7MrD1smN2TeV5Qz3PHSHlPmZGft7EX9Rzea9k+BQ3f2vPYnOI9o7F39ZZnnve8QS2z9z09TVqdTUB1J2+BJYPElxhXHfQ8yUkyD5gaJOaDZ+eOJ/ntTq666z0IZBr9MzXO5GRPTg0Sz7Sg7n4igasOEo9e+7BJdjDJDkGz52fzsdV/qud5YqRdU+cZ/swO9NAQzRq+oThm3oRAb0REOQDJbFm1H57O6I2u6T2S6k4EVHfy1tIg8Y2/IxG9k3S4y6x3yaJi4b3blXfZjyH1zPMqMuzeo+S2m7juuxOBWU361XV+Yu67uk0k3/sTYOsv8zBczVXZYYY3ZIzeNJ41MIzutu7QIPH9Y+jOGmZjz/JnVLvR6z2/jEzVnNM/IzLDxspQ0csXd/YZyX5PAmytv6d2a6SeOkhkhjtouBW9br1mJd8oaT7FSY5CxhaQintF36/j/RoPstfhQ5Gte1nRu3EV3a625yl+ezXukuceBNg8l/3ETqt9tLeatyo1LbIII6P1cGDJX30guIfHSEoR4Amw9VeDxE+mzKegohzDMuetqJUiUCPADO2i59/RvGBJzcg0+nUKVq/Afhdrtn9gGNWsp10iwBNQ3eFZ/Tc//Bns8C+iILD9w5CXUPshUvbfr3Otu9r72jOtoRXSJY/wmjuYQWLPkxnIRfzZxhENE6PixwwM2gEn4d7XNGAn1VP89hbGkJCXI8Dkhb4uRbXCqk1WfuxzFXpzZXaOZHK4JaP1gHDwUUN/OfeWQCcTYOsvEzteD9WryLzpge5D/XJ750gOtXp+ZtBx3G/1aSzzk11D1z+AABsbnj+jOI3quIeXia87DhLf5ZntAWHxliqq7uTNOvyJRK8R8R7a0NDPej36mfUwGD0QPcFJjiGi9bDINKfMw2nPuH+Azg4D0QM2Koj9fqZw58PlvB1P8Nvz6OrmuxNgG330SWlmmBblKisPRjXKy7VsPhzdn7nn7j4i+UWgSoCtv0zfkc1VVh/X6hE9eHvxbe2pyFXZ4+nTy8Qyr9pU+0SAJZCNa+b5t7+bucN73kbPdSNxGj0PRjr0DCLWWd1Zu2mdCGQJqO5kif35Ab8Zn0j0klubSFCiYB9o2ITYozgS7ROcZOcgERW2Ebuye/tC59k+Hx7X2fEEv70ObUlyNwJsXbAGiVa+6D/Jw3xa23pARg2+16RXc9+qN3Du5g+SVwRmEmDrL+pz0UN5Jo9V7+r7w2reGtHFurMfPLDMZ9pZZ4mARYCJNes5BH0AAj0/RdZAMvU9TB9fTNxn1li6sJ8ubN9slQeKwJkEVHfy9IcHiVZTknkIihJV9hyUWF93PcFJrALSugbzUOyxzDS6ow/JGfszts+Hx3V2PMFvr0NbktyNwIy81OvsDRNRrpkhy2juY/ez6+7mD5JXBGYSYOsvyg1eT8Q8sFdiFeUipheMZEbnH3q1AxXmzZWn9OozfVRnrSMQPQ+x/oyGZej1qD/JfirZGvq9fuadw+Q1Sz7vq16svMMOHddZWSeLwDNmRLPtrEHim/3V5uy7zdmBYaVxtJrJmT9DzfnsoDnjPPZB5gzZdKcInE1gZh5DTTZqqnfmSC/3sUMHdt3Z9tX9InAmAbb+otyAepUZuQPlr+P1vlfM5tBIlxmDF5b5mX6hu59BYIY/Z2MbkWVyTRujI0NClBu8r0pghoPWM6v3HIuY6HURGCWgupMnOGWQ+LqWeYfBe2jpP/7t/Rs1YdFD1VN+tZkZJLb26m1y7Gd/jprW6EE1eje83cfIy9g+Hx7X2aHkdh1bSJLrEag2uocm/Sdm2jxqfVIgqmXZBwYr1zF3erm6HRRYuRN9Col9QLmeF0giEVhDgK2/TOxk80Mfz16/3f886peZ/OLlEdTzRcOL6F59R+Ia39Wp4wQy/YXl4yiWoj2e9CjXoNdRXsnEuddHIfJ979Ofg/brdRGYTYCt9bPvvfN5UwaJ1seXmXc/UOMTNUxRwvGGUK897+okkc4oWaMiedjBOif6zrHDL9jvCbGGl21wMedEHO4cqO/qt3e2iWQ/n4CX29iGlHnDwqpT7cNye1c1R1pneO/ys/d5MloPENGZzKcKzvcESSAC6wig+hvloahHanMLymWWduhsRMT71UOr72p/hmSN+n/2eQExR7rpdREYJYDi2nozz+sXovjJ1FhGJqb/QedY/QN6HmPujfqPzP5R22q/CFgEVHfyfjE8SMxfee4OOcm5/HV7jYD8tsZNu0Tg6gTYTw5cXQ/JJwLvSkD1d79lxXw/c90oAiIgAk8moLqTt74GiW/2HYl5F9COOxBQcruDlSSjCOQJaJCYZ6YdIrCTgOrvTtofd4n5fua6UQREQASeTEB1J299DRI1SMx7jXZsJ6Dkth25LhSBLQQ0SNyCWZeIQJmA6m8ZXXmjmJfRaaMIiIAIiECBgOpOHpoGiRok5r1GO7YTUHLbjlwXisByAtF3Ki6/XBeIgAhQBFR/KUxTF4n5VJw6TAREQAREABBQ3cm7iAaJGiTmvUY7thNQctuOXBeKgAiIgAiIgH7N9gQfUM9zAnRdKQIiIAIPJqC6kze+BokaJOa9Rju2E1By245cF4qACIiACIiABokn+IB6nhOg60oREAEReDAB1Z288TVI1CAx7zXasZ2Aktt25LpQBERABERABDRIPMEH1POcAF1XioAIiMCDCaju5I1fGiT++uuv+ZsutOP79+9/SfPt27cvd9flQlglymIC8tvFgHW8CIiACIiACBgEVH/3u4WY72euG0VABETgyQTauvOHPmwGXSE9SIQnaoEIiIAIiIAIiIAIiIAIiIAIiIAIiIAIiIAI3IjA68NmGiRig2mQiBlphQiIgAiIgAiIgAiIgAiIgAiIgAiIgAiIwBsT0CCRM256kPgCe/f/jgnzO+hyd1tIfp6A/JZnpZUiIAIiIAIiMIuA6u8skvw5Ys6z0koREAEREIFxAm3d0ScSMc/SIPGf//dPfPJFV/zyr1++6PffL2ocieUS0BfAyjlEQAREQAREYD8B1V8x309AN4qACIiACOwkoFqfp61Bor5IM+812rGdgJLbduS6UAREQAREQAT0V5tP8AH1PCdA15UiIAIi8GACqjt542uQqEFi3mu0YzsBJbftyHWhCIiACIiACGiQeIIPqOc5AbquFAEREIEHE1DdyRtfg0QNEvNeox3bCSi5bUeuC0VABERABERAg8QTfEA9zwnQdaUIiIAIPJiA6k7e+BokapCY9xrt2E5AyW07cl0oAiIgAiIgAhoknuAD6nlOgK4rRUAERODBBFR38sbXILEZJH79+v/+Ivjjx/+4JJk1eTNohwjEBGYmt69fv/7Hz3+8DXZGJ2bNDCC77qnIesj2kec4+19ZnwoDtOfu+q6Wf/X5yD6zX6/qU903Ij9zJ7OmKsPKs3uZmLuYNVVd233Z+rtLrhm6RWe09aJdZ9UORmdmzXFPlvlqFjpfBERABETgvQmo7uTte6lB4u//+P0vDX779295Tcgd0V9tRkPC4/WPh3B/2EiKomUiQBOIkpvX7PeHv5r/yiCJFvKkhaxOmYeYEVV23ZOV8SXX8QDIysiyzcryWt/KwMpTuSe750qyVGX/qFHcoLh6x+j5V7B/1b+r+xjWERfkm5Zcsziv1LnnwtzFrGF4M2syDxc75WJkr6yJ/Mx7reKbkWws87auVXRFe5BeaL9e/7nW7+Cx2icsHTJ+YvXs2d6swjEjY+X8Yw+TP9rzR3uJ9qwzbF9ltcseVfmuvG8VO7buXJnNbtkuMUg8BoiH8mcNEhn4aNjInKE1IpAlgAaJbSG2EmxliJSV8cz1q4oKo9MdGpcMn16fzF6Gl9VsrrojI89d1+6yV8SnEgOzBlyjdmN9bxfnUS69PqPn9Q9pr3/PfPDz7MfYhVkz6h+v/dmHi4pclRga0c27j5W9Ii97doZ5RY4Mt8xQBMWFNUCyZEHnvPb0Z6E92fUZRqg2HK8jGWfeueuu3hboXqsXP3JqayN0juUDEefs2SO28GIm0n3kvr5GMexm3YfqV/v68WGOd/1QB2La++BI7s7UEiRX+3q21mfOfte1lxgkHnDP/kQiY2QNEhlKWjObgAaJMdFVRYWx40gxZM6fsSbD5y4Dkxlc3uGMXfZCD4vZ5n3mgGvEjmxs7OI8ykWDxBFvsPdmHy5YnzrzATgaJDKxXKl7GS4M84oM873j56Gexy4a5GS49PIzAyJmTTQQYfwB1YfX65lzqrat7hv1C8aGs9Z4PoD4MvdXODDMV919Zg6NYsby96g2V7iv3sPYlZWB1X3mnaxs7Tqm7lTOfec9GiQm/9iKBonvHA7X1S2T3FDBRq9fl4Iv2Vk6nXVv1kasnNY6dm9FpvbXeVATnD3/Cet32ivbNCP+bcN4ZvPI+PdOzqNcrIZ9VpwxrJDd2deZu5g17H3Rukz9fZ2TlSu7flQn7z4vDj2fysZtRk+Gefb+UW4oB1rDg2PPoTszYMjIGZ3L3I3umsE4Y/dW5kpPMENexMR6ndFx1pr+fubcSl5iOTDMWRnZOz0bVHxm5M6sLfr6HuWMmXJVzmLsypybqTez7mTkstYwdad69rvu0yCR+GMr7fBQg8R3DYVr65VJbqhgt6+jJhS9HjVUXoFkG2prnbeX0cl6GDpkZGQ6dO2/y6Zl0P7KQt/QMHdUf+WBObuX02uAIn2QP6DX27P7hsr79fyMbpkzGF/qm29WFraZbc9r44Xx/X5v78uMLzH69D7txZqXQa14aX/F52DMMPN4ZezkrWU+SdTmACbnHOtXxEUfS5b9e7Zsk478csS3GN/ubcTquqqKM/XX8gcrH7F1pGXQ77H8yqq3iLUliyezZfM+h0cyRLXRshvLnMkbq/yitQOq/eh1ix0j92GDvr9hZYvu8M5k5PJiltk7ci+b4xg5MmsYmWet6eVizo1yakbPK91tyXJmPmDswOTMEXvM2svowt6FclNfz860IVN3WL2fsk6DxP8MEr0/pGINET8KvscvGScAACAASURBVP7YylOC5Ap6ZpIbKgDRw0X/ENEPAVCCR0Uyeh09vLaNdq9jr1Pm38y5HgckR9/MW80c0nuUeaaBtHxnpb9YscXy8Nj3D7yWfT2bR35T8ZN2D2rAI328RmuVvSwbsHaJ/G3kIW/E3pkBc+ST0ZDF0xvlRLa+WHHY3+mtYe84zkN1IIqF/ozIRz27RCyPu2foynJB9bfVkcmXM2K9j6Xo3+x93ptfkT9EQ2XEJeLPMPfktfIukoWJLxTjlq+38RC9HtWKiNNh9+rdrU5erTzut94U8uS2eO8YrO/wCaseoxjr62efx1CvHeU7z/ZefWAZZWKm9RGPRevHzGC9963Ip6zegqkRaE2Ge2QH1Fcw9/RxiOzb+5z1LBHVq95evd+z9kGM+xzk+RKyP9MbIFlQ3WF7hiet0yAx+ESi9elDfSLxSeFxHV0zyQ0VM+t1pvCjRpdtpEYeHq0GLmrurcY4atiyOmRYztC790jmfo8Pamw81tZ5VpOM/CWKLkavrK3O9BOGNdIn4h75VnVf9GAaxVXkb1azz2ZZxKfiM2xsMGefEResXCxjxIO5b9Ua5tyMnpm16DuKowcqJv4Y3ZD/t/qgfOzdh/LIoUtbQ9k32ZBv9fZAPU+fS9gexspdXj6LHrKt4SriyubUjG8eHEbuHrEh8l2GIePb7Bqmz7L4WkNStldkdET1Ad2FXrf6rZaZJaMVz8c5fQ5hfSS6B8VeVp42B2TyAZO/IlkO/2F8kulzo34qusOykZcPsvkhylWWL0SytL5/8IiGmtEbFt49LecRX0V1J5Obn7JWg0QNEp/i67fWM5PcvALgFT/mQYeBt+pe1Kh6DyioyDPneg9nmaaOuYdZY9mA3Ydsk/GNWf7CNFjMg23fpGRsw+jCMEa+huJn9EEEcWLkY9YwvKIm22oeEZvI76MGnJWViQ3GB9j7KvpmHlwYfZjYsxp+hsOqNcy5I2yjvaODxEodYfewdrLOs4ZhXj71/Jt9aPPqtMcd9Tzs4GB2PfDyUcQhkiHLpb+/H6b0OZHRvz+T2TNid1RrmFhHgxEmHzP3MOewNmTu89h4NvLuztw10/675WlrIzNEZv2W4WfFYht/qB4xd1RihfHZyrltn9rqhvKbV8t6VgyP1t59rkPnIZ1f+1HdQTZ94usaJGqQ+ES/v53OmeSGHiSZZI3O8JrpqIhW7521jyki6K7KGejMTOPFNC7MfV4AsHsZDiNBVpGDkYk5d+Qc653uiEN7V+VeRh+mqWTXjK4bHSTu4jUrzip5lPWXkbyBYrN/YBgZLLA+g/yf9XWkW+X1GYPErO/23CL9D53YBzrvLLT/tc/Lcch+nr969kDM+1yC7mf9B53j9T53HiR6eRnlrzZPZHJEy5A9g9lzpk8gVmy+rvofGqKwedjinBnQsXrOkuc4Z4bts7ozfUKmnqMcWYmV9szWR5C/svkSMfP0Z3Xx5GTiBK2xzs48a1d6iXfco0GiBonv6Ndvp1Mmuc0oEF6SjwYBaA9TmJg1bANSKSLZPYy8s9Z4DzCVBhIV9+on3PpGpTo4qjBDtmMb3NFz+od6lnXlXobTrHg59GDk7Nf2PlpJ0OhehgWzZmacoZyY5YAYoAeRHfcxjCtrmD1Z/dj1aKiFcjCyG6NbVNe987187N2XGQa9zpgxYPBsgJhbtaWVCclXrQdefrBYIL/wcirrl4cO1bsrvWLPDfk2w5k5g7n3TJ9ALBkObK3u/YPJH5WzmXOZNVXdGT2tGGjjin3jg7kL2Ri9Xr2jPZeNFSZeor6MtWurk6d/n4u9vJe5k+HA1Lk+Z2SetTN5+p3XapAI/mqz98dWPgJQf3DlnYPjSrplkhsqZmyybh+CDxZoMIT2WMk/O7RiGiJGx8qaqHgdxZI9t6K39xDTNgRW0UY+YRX2jD6tTVoZkb94McYy7PWO/l1tZllZsrqiRsh7vY3FvsF8ycDI68UQ8kkUe73vtfkgywc13YgfY+8+XzGfzLlyXLD6RLXNsmFmwFTxLUtu5MczdGVrPKq/fRz2ORD5KhPHTO30Bkp9/fbus+zs2QZ9Ash7kGV7ieog0as/yJ8yD7dWbqoO87w8xfomm3Mj/b3+gWGGfBvVDOZ1Zo3V91h9CapxFZ1ZG1bOtmqoZ/OsbujsirxM3UWxlvHH4z5viIzyQeYuiwfqU6JcUeHLxBsbL1ZdYGp9hhljH+ZOVG8YligfvF5HtZ7Ny09ad4lB4u//+N1k/tu/f5tui1/+9cuX79+//3Xut2/fvvxh/NXmjyD5HBJaw0QNEaebRgcGBJjk1jf8fZHwkmj0QGY1GshQaI/3evQw2eriycvqYcnfDmCiu6ymBD1EHntG9Y64R8wjLtaZSB+Wc3VwVPWDiE/FvjP8JGLgxWvfpFn+6D0wsOwqPhk1YVGD7T3goTzSvx7x6td69u719gavd4mLEX08/pn8OpIL+pyF8s4KXVkfzNRfy6cysd4/VGXyUBQz6EHsiG/voY6tX23+anNGJtZe+zzmXj5BeSb7oIk49DnY4ssw7xmxPtnGw4y7md4m8u1KTWIYH3aNBii7fcLz60yttvKZ5wtW/kBDQ0ZGq6Zb/Ud0V5+3vTjPxh/yx8j/+1zG1rood1lnen1P9HNkt8jPLf9gZYj4I9ZtfEW+yMqC/PzwoahmIE4eK/RcwtT6bI5+9/WXGCTuhOwNEnfKoLtEIEtAyS1LTOtFYC8Bb1iAGpe9Uu6/DT3g75dIN4pAjsBT6m82VrPrM9Qrg0TrfPZNJGtdf17/YIseqpmhsCczYjV6tzXQ6Acp0eACyW29McDwQMNFj4tVZ6OabL0Jwv7skIHR0dOZ9bf+rtZGTM8RyZg524uj3kdYhta6rDzH3Vnbtz7UyoHOYd8YaJm0d3kxd9iUYRflheh8Rg5WP4sZsmfkP5Y9GH+LckGGZav3U2o9qi+Z1zVIdD6RyEDUpxIZSlozg4CS2wyKOkME1hDwHqhXPmiv0WTuqU/Xfy5NnXYWgSfVXzZm2XVVm1WYM4OVqjzad08C8ol72m2G1LL9DIrvdQbyiUrdeS9CeW00SGy+IzGPTztEYA8BJbc9nHWLCFQIWA/Vqx+0K3Lu2oPe5d8lh+4RgRkEnlZ/208x9fyi12awPs7IMtebOTPpv8dZ8on3sGNFC9m+Qu299zA+ka07702M006DRA0SOU/RqlMJKLmdil+XiwAkEP1qB9z8Zgt2DRveDJvUuSiBp9Zf69Mbu76qIctcb+ZcNHhOFEs+cSL8k6+W7U82wAWvZ3wiW3cuqOZ2kTRI1CBxu9PpwjwBJbc8M+0QAREQAREQgVECqr+jBPP7K8zf5c0c79fvWoq7Brp5y11rx7v4xLWo3kMa2f4edtopJfKJSt3ZKf8V79IgUYPEK/qlZOoIKLnJJURABERABERgPwHVXzHfT0A3ioAIiIAI7CSgWp+nrUGiBol5r9GO7QSU3LYj14UiIAIiIAIi8EX1d78TiPl+5rpRBERABJ5MQHUnb/3SIPHXX3/N33ShHd+/f/9Lmm/fvn25uy4XwipRFhNo/fYPDcAX09bxIiACIiACIvDlb4NE9Y17vEK9+h7OukUEREAEROCDgJ61c56QHiTmjtdqERCB2QReA3ANEmdT1XkiIAIiIAIi8HcC7acUxEcEREAEREAEROC9CehZm7OvBokcJ60SgcsQ6JPbnf5CakXWyp7eWP0ZM86c6RBXkoeRhVkzg090zxl/UbS9c8eX3e/i/LLVzrtm+IbOEIFdBDRI3EVa94iACIiACIjA+QQ0SORskB4kvsDe/b/j01zvoMvdbSH5eQKt3x7/f/dgg5f27ysrslb2eEPE189fw58ZZ45wsPZeaYiDZNnJz5Pl9fNjkLdLHuvOlcPEXXq1Q8QjRmb7t84TgTsT6L836c663El29ep3spZkFQEREIH7E7Cete+v1ToNSoPEf/7fP9dJtPjkX/71i37/fTFjHT+fQPQFsGjwM1+a+okVWSt7vGFiP3xaOQiqU7r+zhk28QaqyCar7o6o77qzHVa2Az7EZIbHVHTs5Z0hB7LDDhar9dD59yKgL2Dfby8x389cN4qACIjAkwmo7uStr0Gi/mhF3mu0YzsBDRI/Pk1Y/e/qv9pc1eusfZWhEyMrM5hadTcaYL1eH/HBiv47da3cxdiL0Ztds/s+Vi6te28CerjYb18x389cN4qACIjAkwmo7uStr0GiBol5r9GO7QQ0SBwb4miQONdlK0MnJAF7JrsO3Zd5fced1h077j04ZO/Krs/wttbuvm9UXu1/HwJ6uNhvSzHfz1w3ioAIiMCTCaju5K2vQaIGiXmv0Y7tBNhBIvpeNfR6r1i7/vUa84ms6A5vGMDuYdYdOrSyRoNET0fEyno9+ln0/Ywsl+MTWezd/ZCIsSGSpdWj9wePWXsmkr21n2e31k9nyeP5du8fPUPGJyMZX+d5dyBuLQfkr2g4Fw0y+5iKmKCckXnd+h5MK763J2Rd+CgCerjYb24x389cN4qACIjAkwmo7uStr0GiBol5r9GO7QSYQeIx4IiGOZnvCIyGbx6AaPDjDVOO4Vg7ULGGgJF+SNbs6+0ALhqeRsOXfnDYDqCYAVFFZk8e1u7VQeBhO+seNKj1ZGNk6Ydwvd+w8rQ+iAZu/fCOkb/1XTSwjHw/ihHWxq1vz4wpSzbLhz0bRT7k6b09EevCRxLQw8V+s4v5fua6UQREQASeTEB1J299DRIvMkj8+vX//WW9Hz/+J2/FC+5Yrc/q86+GlBkkMp/A6/XKDMm8T6r1gxVvYMYMGmatyQ7hok/hZRitkn/03Nl2Zz4pGPlBVR9voDRDnijm0cD42Iv8buUdIzZm7MHohtZEOcT6lCPyoavlacnzngT0cLHfrmK+n7luFAEREIEnE1DdyVv/UoPE3//x+18a/Pbv3/KakDuu+leb32kwdujy8RC4ZjD6TrwY1501SGR+NdmSh/21yewggRnQMGtamS1ZkVzeIAXxYmSrrKnsYYZBjK9VWbVDn/6eWfpYOlb0Zobilk9Fw/qKHLvvOO5j7JGNKc/mrV94n0717Ir4MP6sNSIwSkAPF6ME8/tZ5ujT5Pmbf96RrRWj973j/t0MV/tE1COjnrGtde052d8oqPjJLjtk3zBkmLH6nmF7VjamL66e9bR9q3yZrTtP4x3pe4lB4jFAPAR94iDx7k75Guy1Q8MzBn29DHdn2sp/1iCxTdZs4m4LeV/UZw2p0CAE3YP2H80eanDYc9phijU0QfIye9g1KC5myYKGQJV7LB0rerO+fOjA2LkiR5bR6B0j+jD26uWLuB2ysA9QWZshP9frIsAS0MMFS2reOpb56sFBZijC9guIEjqnzbN9HvXOjt7EQfKMvN7ey+g1cldb33bd1dsC3dv3x639sqx6m0a+kD17xA5ezES6j9zX91HIBrPuis6xbHN83VH/tUdXkHc3k5ZF5e5V/SBbdyoyv+ueSwwSD7hP/kTi3R1Mg8S1Fpw1SHxJ2T64Z35tl03cUcPKDCNmrEFnRI0O25i3DSTza+WZNczgKrNmtt09vt49GVmzn/qz7GA1zVYTyzZwjPyRHMw9o3eM2JiRHcUUc0bf8Pcy97E3YrO1GVmnP4mAHi72W5thvnqIyGrNDGmiNWxvZckzejfScQbjin7Ve6v7EAf0OqPjrDW9LMy5Xr+K9GJeZ5izMjL3eWsYOUbOZ/ei5wv2zVP2vlXrZvJk+sfDR5l+eZXOTN1Zdfddz9Ug8SLfkXhXB/oI/L9/v+PuTyTuvm+3vTKDRFTEWtlnDxJR4WGGJf0ZTAFCa9DrBxOmKWeHIceQhNX5WN82fP0Z1pq+KTnk837enhE9mHgDvZaRJ7MnAztMPXyAYec1yL2cETsUzyimvOF8pnlu11b1Z2O7Z2bZFMUMI691Ru8Dlk9YejD3ITvqdRGoENDDRYXa2B6GOeo3xiTgdzN9Q7QmUyd6qUbvRlrOYFzRr3pvdR/igF5ndJy1xvMBNIBh7kd6ej3jWXf3/TiSo6JfZg9i3PonWpu5d8XaWbEU9c+9vWbdWeXB1J3q2e+6T4PEZpDYDqOi7/lrX/t4OP38HkB0hnduPwhD5xwOOeP7CD19rLP7n/V7Dx6s/B8PtB+DyJ5l+9qLsXVm+/MoSA8bzeB1RjJAyc0b7lSazk/f+uqq6hVra3jzYdcff9rv5/O8AYJ1NtLPu5ex1Wgh6xv5fuDRymBx6GW0BoDtvohbVLA/Y+yHi4WxkSfLR7x+2jgacHr3ZNlV/Ar5UhQzhy+3a7wHuew9LT9PL8Y+loyewS3e0QC696He36I4RLay8o4Vm61+V2/EmfyjNdcngOrv9TW4n4QM87MfOtucheoiej2Tt/v6g86OXo88Y1Z+zZ6TXW/x2O3xjMyz1ng9ChqiMfdnubFnsuuy91/B9n3vEtmhzVk7mFR5zpQtei6JPlxQlX1kH1N3Rs5/x70aJP5nkIiGaf0gyvo3OuOjUfgYOkaDNnQOkqW9BzltNMDs5fxMlj9/AjH6RKKnc3sWo89xDsvGk/34+ao/AoN4V1+/U3KLholV/Xfuu8rDSbVZ3MlKd4mACIjAuxO4U/19F1sg5lad9t7U+ej7Pt7k6t/Q8N64++xRP/f157RrRoZ5Iw/tBwf0sB7dYXGz+rjozcGoX7Hu9t4UG7l3l09YvuG9qRa9MWf5TGTH4170BltrC8vvvf1HfET6tWs8W3ksWrlQvFi6Rrpkbd/r2OvOvI5sjnIxykmWDIyNKnHK2BUx8ewT5WVPxz5X9/4SsWfqgGdvVHeQTZ/4ugaJzicSP507HpqhQdxH44F/9bdyDrMHOTU6oyJ7VWdrn/cry0huT4bj5xokIs+ove4N4a46nLOaX/Subo3M+K6Rh43x23WCCIiACDyTgB4u9tsdMe97CmZ4cWgRDQ/Rw703FIt+a6C/LzMIQuSjQWLLCA0aP3pjbmhqDR28TxZFQ0qPSzR4jFju8Il+8IEG09Enrhg2h12Q3tZgBPlydDYa9CLb9fJE8dkzss625On9u8IacUWvo1iI4pexPzswO+Tw8kGUt9jYz/qLlX/6HNzyQTm8j7VW5/Yc5JtR/kd1B+XjJ76uQWJykPiz0//9V3KZwdtHMOYGlNU9GaeOfpU5+ovMs3RmdPws4vhTkd55dxsivvS4S3KzBoZ3GCIy75hlYmnFWg0SV1DVmSIgAiIQE7hL/X0nOyLm7NAoMwjIPFD3D8DRw+uOQaInO6N/7zfMHvZhnWE6c4DJDJMy+jHyW2usWKwMSPsB2nFupKcnDxrU9GdX5GXvjrhm/PHzmfDrf/+QJGMz5HOM7r2c2R6duaMi52r9K/Zp7dTur/gxox+zxuKP6s471dhZumiQWBgket/V9+G4+NOH1jo0WIzObn81uDIkG9Vnls4Ml89kpEHirCQw+xzvnczZ98w8L9sAzLybOeuOTBm9tEYEREAErk5ADxf7LYT+wBz6VB96ALceNJmHT4uE9cmbdlh19UFiz7J/6Eevv9Znh3PWYAFxQnvO9Ammh5wxOPL8r7XBLN+uyMveXYk1j7H3AYbIL5G9GN17W6AzmfXRGdYHHpg7K/tW68/KFNk8m3eYmqBan6/1GiQmB4lo4DdrqJY95zB9dpA4Q5+srN53In4UlvqA8COpfP7hm8+mw/9jLvmQOWeHkts53HWrCIiACIjAswmo/u63f3aQeAwmrAHeyuFGf297FzPc8WRjifdDFOsBPaN/ey/zEM88nKOhBHNGr4O1xxp49kPeyiegGPkyA53RT01WB1KMHsj+zBnI3p/PZvhX6ZE8Vvy152fyAboL2Ri9PsNuDH+Lb2bfinzhxWabI1m/seRj90b54HWuaj1beT7XaZB440Hia+iWHRz+PZHlfsXa+mMn/Sca+7+w/JnU8Kc1e50q35HonfGRsP4+aMyHzf4dSm77metGERABERABEVD93e8D1UFiK+mqoZE1ELDuah+SvYfz6OcM9RmDxP5hPvPpQmZAgdag15nBQc+hH6Yc/17lE8wQiRl2eCw8G2WGPtmzK/Lulue4LxpURbYf8X0rPpEf9IMslCNQbDDD/ih+Kvpn9jD2yeSbPq6zew9elk+8fqZaz1Sdn9dcYpD4+z9+NyX/7d+/5TUCO3751y9fvn///teqb9++ffkj+KvN0dCMEawdqH067f/891N3zBkfAfv3PdbP2jvYs3sd2339Jwd7WbzvTWS4WXuP8z8TxecnCdvXrPM/ktXfB5XtWXcdIiq5sd6sdSIgAiIgAiIwl4AeLubyZE7zmEcDI+9XcD/6w58//cT+DD3IH+dYv1aLftX2sz/9u2wMo5l3/9z7//jrn63uB3eWx0fP/uO/Zxzntz9jvmeRuXe3T1hsen6z/K29y7KR58eMjOhsRgfGR9hYq8qDPonqxVI/VDp81otLb2ififPsIBvFW3WQmGFtDT9RvmhfZ/yIzTeRbbL2s/xCtZ6tPJ/rLjFIzItd3+ENEusnnrvTGwTeeWi2guiMT2+ukIs9U8mNJaV1IiACIiACIjCPgOrvPJbsSZVBonU2GmYde6x1/Xn9ECwaRKCH74hDNBDtH6S9B/p+SGfpYp2FhiKWzi1D60E/+iScJ1dmTz9AiBgda61PJrE/y+jo2YH1t8hGni28YRUaOrUcMyz6YWLvk5mzXnvb9RG/Yy3zaUTLR727WvktWSz7937MDimj/MP4iBX/vV6zYj/ji70PennY4xatj3JQJr4tn1CtjyqT/ZoGic4nEvMoteNuBO40bFVyu5t3SV4REAEREIF3IKD6u9+KFebMYGW/JrrxTALyiTPpn3u3bH8u/yvejnyiUneuqOdOmTRIbL4jcSf4GXdZn7K7+yfvZnD5fNfk/n9k5dBFyW2mZ+gsERABERABEeAIqP5ynGauyjKv/nrrTJl11rUIyCeuZY+d0sj2O2nf4y7GJ7J15x6ar5VSg8QbDxJfroG+LzBynzt9Iq8SBtF3JlbOO3OPktuZ9HW3CIiACIjAUwmo/u63fJa59ZDoPTju10Y3nkFAPnEG9WvcKdtfww5XkoLxiWzduZJ+Z8miQeLNB4lnOY7u3UtAyW0vb90mAiIgAiIgAi8Cqr/7/aDC3Poutv2Sj9+IvgPsdQPzPYrjktz/hHfxiftbYr8Gsv1+5le/EflEpe5cXefV8mmQqEHiah/T+RMIKLlNgKgjREAEREAERCBJQPU3CWzCcjGfAFFHiIAIiIAI0ARUd2hU/12oQaIGiXmv0Y7tBJTctiPXhSIgAiIgAiKgTySe4APqeU6AritFQARE4MEEVHfyxi8NEn/99df8TRfa8f3797+k+fbt25e763IhrBJlMQH57WLAOl4EREAEREAEDAKqv/vdQsz3M9eNIiACIvBkAm3d+UMfNoOukB4kwhO1QAREQAREQAREQAREQAREQAREQAREQAREQARuROD1YTMNErHBNEjEjLRCBERABERABERABERABERABERABERABETgjQlokMgZNz1IfIG9+3/HhPkddLm7LSQ/T0B+y7PSShEQAREQARGYRUD1dxZJ/hwx51lppQiIgAiIwDiBtu7oE4mYZ2mQ+M//+yc++aIrfvnXL1/0++8XNY7EcgnoC2DlHCIgAiIgAiKwn4Dqr5jvJ6AbRUAEREAEdhJQrc/T1iBRX6SZ9xrt2E5AyW07cl0oAiIgAiIgAvqrzSf4gHqeE6DrShEQARF4MAHVnbzxNUjUIDHvNdqxnYCS23bkulAEREAEREAENEg8wQfU85wAXVeKgAiIwIMJqO7kja9BogaJea/Rju0ElNy2I9eFIiACIiACIqBB4gk+oJ7nBOi6UgREQAQeTEB1J298DRI1SMx7jXZsJ6Dkth25LhQBERABERABDRJP8AH1PCdA15UiIAIi8GACqjt542uQeMNB4tevX/+y9I8fP/IW144hAmexn5ncGB2YNUMgBzf38l1d3lbdnbIyd81aM2hSbXcIyD73dQ3GdvfV7jmSz6y/z6E2pqmYj/HTbhEQAREQgRwB1Z0cr9dqDRL/M0g8Gv4DIRrSZdfnTWPvaO9FMs66kzmn53EMOl8/v5KcjC7RmrMeDKPkZrG3dHjZgfWfs/Rk7dPKx+rEnr1y3U5ZmbtmrVnJ7EpnW37Xx1Ur75H7vPzI6IZikbEhc092DZN33iX3V3VFtssyf/f1FV6oF/NiNsNSDxcZWnPWivkcjjpFBERABESAI6C6w3FqV2mQ2H0ikXkoY9Z4ppgxWKs226se6jx5KnLmXXjtjhn2miEhGiS2trW4t3pcxS4W2yrvmTpVZWDtPFNWdCdz16w1SJYVr7O2YtchGdFQArGcJUcvJ7rX0muWLCvy/yzZkD2P19n7VujKyvjO69AwMOqnXq/1A3uvHlbi5HW+Hi72e5+Y72euG0VABETgyQRUd/LW1yBRg8S81zQ7UGPOPqANCbFw81Xk1yAxNjLyw4yLrLb5TFmRXsxds9YgWVa8ztqKXYdk1CDx74Qi/2F8a+WQE9lz1iDxdU5VV1bGJ6zLMrTiuv8ZilmGqx4uGEpz14j5XJ46TQREQAREICagupP3EA0SjUFi+6tq/af4jiY12/DOfNDI3p1dz7oRc+6sB3hWppnrGP1m3hedlUluSG70+g6dLBlG5BrZ2+o765yI4Y472gHJ6/9Hn0Zm5GHW7PCbiq1myt7mM2+IEfFelQ+zOmbXj/hz9q7s+lG/y9yH1qLXR2V99/0Zft7a/ucoZhmmmfrLnKc1mICYY0ZaIQIiIAIiMI+A6k6epQaJCwaJRyPbPlC2PzvM5H1/lvXQ3zbH0RAGnR3JlP3V50zTbw0ArAduS09GZov5ax/6ufe9gZ690MNLRad+6NPb8PXvTHJDdkGMW27Wr4hZ8lmpp2cYfV+ctb8f6EcxgHRCMel91Og++gAABy9JREFUz52nPxMrSH/mOyuR/3qxEf2qX29f5C/eesvXo5jzypPHyYqL7HcORnm3Kmsrg/VGk8fluA/92mW/H+Uc740v5H+tPTK1qLcj8p9d9WqlH/W+6MW/NcTy7OnlUS/mo3jofRnlhUptRP4S9S29riivZfIrikENEr3Me+2fZ3qea2si6URABERABO5AQHUnbyUNEhODxL4htR4YozXRA1X2O36sBwXvjOq9yJ3QA6S1n+HjPXQww5H+Id3agx6wEUfrwZDZg2zmyf7al0luyC7RUC0arEbyoeFC5gE7Gmog2x2MkY7eYCAa2iD/axm0fn48tFt6obhHr3tDCnYfGlp4w4toEDCLk8ctc347MLEGDtmzRnOilf+ifMcMXBhfH4k/NNRh8w3KkazPWjaN4m2WH0W+ZOUTzy5RHkU9BvM66ksiHlZ+Pe5kcqNX8xmZGL59jvXOtX6OYjd6PVN/R+7R3k8CYi5vEAEREAER2ElAdSdPW4NEZ5CIHlai4VxvhtEHpOywYOVDI9PIe25YHWiy+6xP+sy0hecTWfuw57SyZ5Jb9sGekQed2XNGPsjYNHqwROczOmXXeL5k+XvEi9F91RrmXFYfzwazOWViuCp75GuZsorixBp4ZfMHY0MUH5UzMnk9qhMrZGPibdSPGB+p6HbIVdnL2nG0NqJcnB0293HgMYhiLxps9jGViWFrbab+jt6l/R8ExFyeIAIiIAIisJOA6k6etgaJCwaJ7K899ebyPsGAHjSth7Z2D/Nwe5yBHgiiB0TkfuxDD6Ov9dBlPSxlbIEe5KyHqVk6tba3HoIyyY21d8QLDYkqfoJ8kmHJPnSvtBXy8/ZuK64YPVetYc619GP2Ib+LzmU5VfIPI7vlL4ydvRwe5R2Up1AeYvXpYwXFH6ojHg9kd3bIx346NKqTK/2I8RHWdrPkZHyhH9rNsFdrK6YWoHrt5fUoBjVIrGSo++zJ9Dz30UqSioAIiIAIXJWA6k7eMhokBoPEfiCQfQBkHzLbhhg9iHgPM9kz+nPQwwU7XMg2/rP0tX5tsX1wZmxRkYV9kOtlifZZD5mZ5IZsOSqzJR/yjwrb6MG9ct6o3swDszeMQUOcXfowDJAtvYd+5HdebmgHQ4iTxRfZhdW5Kn9GJmaog3yhog8607IpywOtQ/LOkm21H0X5KBMTM+Vk2M6ojZF+KP6sXiPzBh/KG1n98m2yPh1XYTa6J9PzjN6l/SIgAiIgAiKgupP3AQ0SFwwS+4fhd/3VZvbBakR/ZpjU8u4feGbawpIFPch58kcP39ZrmeQ2+mCP7IrOZzgx3Bjbz/YtNODNfhKHYbFzDcu9LyXMvnZAMpNTJoatEsjIjnyeLa0oNnYNEtFwjmGCdPGGSy2ryj2VPdGdyC9ZPZGPMHLPltOT3dJ5pDZaclt1N4qTSCbGl7zYtgaJzHCTjenXukz9zZyrtT4BMZd3iIAIiIAI7CSgupOnfalB4u//+P0vDX779295Tcgdv/zrly/fv3//a/W3b9++/AEGicfDA/uud/9pg7bZbpv+44ESPfD1Dy/WpxnQGdV7SaT//cvITENvyVr9pCd6AGRt4T3EMNx6+1j+wjxgWgOGlksmubFcsr/a3K+PHtZGfdKLD8ZWlk08O7U+/tLHsnm7t1/vxUhkT8YfKn7F5AYmn1g6IXv2dpnBCXH3bNXLj2xaGXpGuTEa7jB1hGHd6xT5ceT7h8/3vu/FEOMbXoxWYpetkyh/srWgPyfypfa1yOZ9DxDl0UhOJicg9kycsvWj1YvpFdC5yOeYvMncwcjar8nU38r52vN3AmIurxABERABEdhJQHUnT/sSg8RjgHiIf8YgET1o9J986lFbQxmr0fYeEi3TeYOeyhmVPRl3Qg9A1kNXzycahBz7mWEluitzD3pgtx7MPF849M3cf5zPJDfLBhXGlm9bMkf+4cnSyoMeDL07sz+P/AHJgHzJY5CRMWLbvmYNbvvXs/5qDZCyOvXrkcweUytfvn4WnccODtCgx7s7kwMjvaJa0Oa2KG68WI6GgFFdGa0JSFbGnl4dzcrG5KcRP6roWsnzyN+Z19uaxLzZY+Vkr96yZ0c5BOWxdi96k7HnMTuOD1mY+lvNFdpnExBzeYYIiIAIiMBOAqo7edqXGCQeYl/hE4l5hNohAusJKLmtZ6wbREAEREAEMIHXkHT2rw/jW89bofq7n72Y72euG0VABETgyQRUd/LW1yCx+9XmPELtEIH1BJTc1jPWDSIgAiIgAjGBpw0RXzRUf/dHhZjvZ64bRUAERODJBFR38tbXIFGDxLzXaMd2Akpu25HrQhEQAREQgf8QyHxlwbtBU/3db1Ex389cN4qACIjAkwmo7uStr0GiBol/85rK90HlXU87MgSU3DK0tFYEREAERGAmAfb7SGfeeZWzVH/3W0LM9zPXjSIgAiLwZAKqO3nr/393UIWWpEQSdgAAAABJRU5ErkJgg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 name="TextBox 19"/>
          <p:cNvSpPr txBox="1"/>
          <p:nvPr/>
        </p:nvSpPr>
        <p:spPr>
          <a:xfrm>
            <a:off x="4648200" y="5586435"/>
            <a:ext cx="3886200" cy="230832"/>
          </a:xfrm>
          <a:prstGeom prst="rect">
            <a:avLst/>
          </a:prstGeom>
          <a:noFill/>
        </p:spPr>
        <p:txBody>
          <a:bodyPr wrap="square" lIns="0" tIns="0" rIns="0" bIns="0" rtlCol="0">
            <a:spAutoFit/>
          </a:bodyPr>
          <a:lstStyle/>
          <a:p>
            <a:r>
              <a:rPr lang="en-US" sz="500" dirty="0" smtClean="0"/>
              <a:t>http://data.nodc.noaa.gov/thredds/uddc/testdata/netCDFTemplateExamples/timeSeries/BodegaMarineLabBuoy.nc?catalog=http%3A%2F%2Fdata.nodc.noaa.gov%2Fthredds%2Fcatalog%2Ftestdata%2FnetCDFTemplateExamples%2FtimeSeries%2Fcatalog.html&amp;dataset=testdata%2FnetCDFTemplateExamples%2FtimeSeries%2FBodegaMarineLabBuoy.nc</a:t>
            </a:r>
            <a:endParaRPr lang="en-US" sz="500" dirty="0"/>
          </a:p>
        </p:txBody>
      </p:sp>
      <p:sp>
        <p:nvSpPr>
          <p:cNvPr id="21" name="TextBox 20"/>
          <p:cNvSpPr txBox="1"/>
          <p:nvPr/>
        </p:nvSpPr>
        <p:spPr>
          <a:xfrm>
            <a:off x="561149" y="2133600"/>
            <a:ext cx="3352800" cy="646331"/>
          </a:xfrm>
          <a:prstGeom prst="rect">
            <a:avLst/>
          </a:prstGeom>
          <a:noFill/>
        </p:spPr>
        <p:txBody>
          <a:bodyPr wrap="square" rtlCol="0">
            <a:spAutoFit/>
          </a:bodyPr>
          <a:lstStyle/>
          <a:p>
            <a:pPr algn="ctr"/>
            <a:r>
              <a:rPr lang="en-US" dirty="0" smtClean="0"/>
              <a:t>Bodega Marine Lab </a:t>
            </a:r>
            <a:r>
              <a:rPr lang="en-US" dirty="0" err="1" smtClean="0"/>
              <a:t>timeSeries</a:t>
            </a:r>
            <a:r>
              <a:rPr lang="en-US" dirty="0" smtClean="0"/>
              <a:t> Pre-NODC template</a:t>
            </a:r>
            <a:endParaRPr lang="en-US" dirty="0"/>
          </a:p>
        </p:txBody>
      </p:sp>
      <p:sp>
        <p:nvSpPr>
          <p:cNvPr id="22" name="TextBox 21"/>
          <p:cNvSpPr txBox="1"/>
          <p:nvPr/>
        </p:nvSpPr>
        <p:spPr>
          <a:xfrm>
            <a:off x="4800600" y="2137309"/>
            <a:ext cx="3505200" cy="646331"/>
          </a:xfrm>
          <a:prstGeom prst="rect">
            <a:avLst/>
          </a:prstGeom>
          <a:noFill/>
        </p:spPr>
        <p:txBody>
          <a:bodyPr wrap="square" rtlCol="0">
            <a:spAutoFit/>
          </a:bodyPr>
          <a:lstStyle/>
          <a:p>
            <a:pPr algn="ctr"/>
            <a:r>
              <a:rPr lang="en-US" dirty="0" smtClean="0"/>
              <a:t>Bodega Marine Lab </a:t>
            </a:r>
            <a:r>
              <a:rPr lang="en-US" dirty="0" err="1" smtClean="0"/>
              <a:t>timeSeries</a:t>
            </a:r>
            <a:r>
              <a:rPr lang="en-US" dirty="0" smtClean="0"/>
              <a:t> Post-NODC template</a:t>
            </a:r>
            <a:endParaRPr lang="en-US" dirty="0"/>
          </a:p>
        </p:txBody>
      </p:sp>
      <p:sp>
        <p:nvSpPr>
          <p:cNvPr id="18" name="TextBox 17"/>
          <p:cNvSpPr txBox="1"/>
          <p:nvPr/>
        </p:nvSpPr>
        <p:spPr>
          <a:xfrm>
            <a:off x="152400" y="1676400"/>
            <a:ext cx="8772977" cy="400110"/>
          </a:xfrm>
          <a:prstGeom prst="rect">
            <a:avLst/>
          </a:prstGeom>
          <a:noFill/>
        </p:spPr>
        <p:txBody>
          <a:bodyPr wrap="square" rtlCol="0">
            <a:spAutoFit/>
          </a:bodyPr>
          <a:lstStyle/>
          <a:p>
            <a:pPr algn="ctr"/>
            <a:r>
              <a:rPr lang="en-US" sz="2000" dirty="0" err="1"/>
              <a:t>Unidata</a:t>
            </a:r>
            <a:r>
              <a:rPr lang="en-US" sz="2000" dirty="0"/>
              <a:t> Attribute Convention for Data Discovery </a:t>
            </a:r>
            <a:r>
              <a:rPr lang="en-US" sz="2000" dirty="0" smtClean="0"/>
              <a:t>Reports</a:t>
            </a:r>
            <a:endParaRPr lang="en-US" sz="2000" dirty="0"/>
          </a:p>
        </p:txBody>
      </p:sp>
      <p:sp>
        <p:nvSpPr>
          <p:cNvPr id="2" name="Slide Number Placeholder 1"/>
          <p:cNvSpPr>
            <a:spLocks noGrp="1"/>
          </p:cNvSpPr>
          <p:nvPr>
            <p:ph type="sldNum" sz="quarter" idx="12"/>
          </p:nvPr>
        </p:nvSpPr>
        <p:spPr/>
        <p:txBody>
          <a:bodyPr/>
          <a:lstStyle/>
          <a:p>
            <a:fld id="{94124CEE-2B21-4D58-86E6-F8D498372447}" type="slidenum">
              <a:rPr lang="en-US" smtClean="0">
                <a:solidFill>
                  <a:schemeClr val="tx1"/>
                </a:solidFill>
              </a:rPr>
              <a:pPr/>
              <a:t>11</a:t>
            </a:fld>
            <a:endParaRPr lang="en-US" dirty="0">
              <a:solidFill>
                <a:schemeClr val="tx1"/>
              </a:solidFill>
            </a:endParaRPr>
          </a:p>
        </p:txBody>
      </p:sp>
      <p:pic>
        <p:nvPicPr>
          <p:cNvPr id="2050"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95" t="8501" r="2737" b="1833"/>
          <a:stretch/>
        </p:blipFill>
        <p:spPr bwMode="auto">
          <a:xfrm>
            <a:off x="320675" y="2791908"/>
            <a:ext cx="3859149" cy="2682458"/>
          </a:xfrm>
          <a:prstGeom prst="rect">
            <a:avLst/>
          </a:prstGeom>
          <a:noFill/>
          <a:ln w="9525">
            <a:solidFill>
              <a:schemeClr val="tx2">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19" t="8815" r="2861" b="2001"/>
          <a:stretch/>
        </p:blipFill>
        <p:spPr bwMode="auto">
          <a:xfrm>
            <a:off x="4648200" y="2783640"/>
            <a:ext cx="3893811" cy="2698994"/>
          </a:xfrm>
          <a:prstGeom prst="rect">
            <a:avLst/>
          </a:prstGeom>
          <a:noFill/>
          <a:ln w="9525">
            <a:solidFill>
              <a:schemeClr val="tx2">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1000"/>
                                        <p:tgtEl>
                                          <p:spTgt spid="2050"/>
                                        </p:tgtEl>
                                      </p:cBhvr>
                                    </p:animEffect>
                                    <p:anim calcmode="lin" valueType="num">
                                      <p:cBhvr>
                                        <p:cTn id="13" dur="1000" fill="hold"/>
                                        <p:tgtEl>
                                          <p:spTgt spid="2050"/>
                                        </p:tgtEl>
                                        <p:attrNameLst>
                                          <p:attrName>ppt_x</p:attrName>
                                        </p:attrNameLst>
                                      </p:cBhvr>
                                      <p:tavLst>
                                        <p:tav tm="0">
                                          <p:val>
                                            <p:strVal val="#ppt_x"/>
                                          </p:val>
                                        </p:tav>
                                        <p:tav tm="100000">
                                          <p:val>
                                            <p:strVal val="#ppt_x"/>
                                          </p:val>
                                        </p:tav>
                                      </p:tavLst>
                                    </p:anim>
                                    <p:anim calcmode="lin" valueType="num">
                                      <p:cBhvr>
                                        <p:cTn id="14" dur="1000" fill="hold"/>
                                        <p:tgtEl>
                                          <p:spTgt spid="205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1000" fill="hold"/>
                                        <p:tgtEl>
                                          <p:spTgt spid="22"/>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051"/>
                                        </p:tgtEl>
                                        <p:attrNameLst>
                                          <p:attrName>style.visibility</p:attrName>
                                        </p:attrNameLst>
                                      </p:cBhvr>
                                      <p:to>
                                        <p:strVal val="visible"/>
                                      </p:to>
                                    </p:set>
                                    <p:animEffect transition="in" filter="fade">
                                      <p:cBhvr>
                                        <p:cTn id="29" dur="1000"/>
                                        <p:tgtEl>
                                          <p:spTgt spid="2051"/>
                                        </p:tgtEl>
                                      </p:cBhvr>
                                    </p:animEffect>
                                    <p:anim calcmode="lin" valueType="num">
                                      <p:cBhvr>
                                        <p:cTn id="30" dur="1000" fill="hold"/>
                                        <p:tgtEl>
                                          <p:spTgt spid="2051"/>
                                        </p:tgtEl>
                                        <p:attrNameLst>
                                          <p:attrName>ppt_x</p:attrName>
                                        </p:attrNameLst>
                                      </p:cBhvr>
                                      <p:tavLst>
                                        <p:tav tm="0">
                                          <p:val>
                                            <p:strVal val="#ppt_x"/>
                                          </p:val>
                                        </p:tav>
                                        <p:tav tm="100000">
                                          <p:val>
                                            <p:strVal val="#ppt_x"/>
                                          </p:val>
                                        </p:tav>
                                      </p:tavLst>
                                    </p:anim>
                                    <p:anim calcmode="lin" valueType="num">
                                      <p:cBhvr>
                                        <p:cTn id="31" dur="1000" fill="hold"/>
                                        <p:tgtEl>
                                          <p:spTgt spid="205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1000"/>
                                        <p:tgtEl>
                                          <p:spTgt spid="20"/>
                                        </p:tgtEl>
                                      </p:cBhvr>
                                    </p:animEffect>
                                    <p:anim calcmode="lin" valueType="num">
                                      <p:cBhvr>
                                        <p:cTn id="35" dur="1000" fill="hold"/>
                                        <p:tgtEl>
                                          <p:spTgt spid="20"/>
                                        </p:tgtEl>
                                        <p:attrNameLst>
                                          <p:attrName>ppt_x</p:attrName>
                                        </p:attrNameLst>
                                      </p:cBhvr>
                                      <p:tavLst>
                                        <p:tav tm="0">
                                          <p:val>
                                            <p:strVal val="#ppt_x"/>
                                          </p:val>
                                        </p:tav>
                                        <p:tav tm="100000">
                                          <p:val>
                                            <p:strVal val="#ppt_x"/>
                                          </p:val>
                                        </p:tav>
                                      </p:tavLst>
                                    </p:anim>
                                    <p:anim calcmode="lin" valueType="num">
                                      <p:cBhvr>
                                        <p:cTn id="3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21"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9" name="Picture 15" descr="\\Users\mbiddle\presentations\esip_2013\chris_netcdf_presentation_IOOS\images\navsheet_bkg.png"/>
          <p:cNvPicPr>
            <a:picLocks noChangeAspect="1" noChangeArrowheads="1"/>
          </p:cNvPicPr>
          <p:nvPr/>
        </p:nvPicPr>
        <p:blipFill>
          <a:blip r:embed="rId3" cstate="print"/>
          <a:srcRect/>
          <a:stretch>
            <a:fillRect/>
          </a:stretch>
        </p:blipFill>
        <p:spPr bwMode="auto">
          <a:xfrm>
            <a:off x="152400" y="1219201"/>
            <a:ext cx="8839200" cy="304800"/>
          </a:xfrm>
          <a:prstGeom prst="rect">
            <a:avLst/>
          </a:prstGeom>
          <a:noFill/>
        </p:spPr>
      </p:pic>
      <p:pic>
        <p:nvPicPr>
          <p:cNvPr id="1026"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152400"/>
            <a:ext cx="8839200" cy="304800"/>
          </a:xfrm>
          <a:prstGeom prst="rect">
            <a:avLst/>
          </a:prstGeom>
          <a:noFill/>
        </p:spPr>
      </p:pic>
      <p:pic>
        <p:nvPicPr>
          <p:cNvPr id="5"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6400800"/>
            <a:ext cx="8839200" cy="304800"/>
          </a:xfrm>
          <a:prstGeom prst="rect">
            <a:avLst/>
          </a:prstGeom>
          <a:noFill/>
        </p:spPr>
      </p:pic>
      <p:pic>
        <p:nvPicPr>
          <p:cNvPr id="1028" name="Picture 4" descr="\\Users\mbiddle\presentations\esip_2013\chris_netcdf_presentation_IOOS\images\head_title.png"/>
          <p:cNvPicPr>
            <a:picLocks noChangeAspect="1" noChangeArrowheads="1"/>
          </p:cNvPicPr>
          <p:nvPr/>
        </p:nvPicPr>
        <p:blipFill>
          <a:blip r:embed="rId5" cstate="print"/>
          <a:srcRect/>
          <a:stretch>
            <a:fillRect/>
          </a:stretch>
        </p:blipFill>
        <p:spPr bwMode="auto">
          <a:xfrm>
            <a:off x="152400" y="457200"/>
            <a:ext cx="5867400" cy="762000"/>
          </a:xfrm>
          <a:prstGeom prst="rect">
            <a:avLst/>
          </a:prstGeom>
          <a:noFill/>
        </p:spPr>
      </p:pic>
      <p:sp>
        <p:nvSpPr>
          <p:cNvPr id="13" name="TextBox 12"/>
          <p:cNvSpPr txBox="1"/>
          <p:nvPr/>
        </p:nvSpPr>
        <p:spPr>
          <a:xfrm>
            <a:off x="341564" y="2335787"/>
            <a:ext cx="3810000" cy="646331"/>
          </a:xfrm>
          <a:prstGeom prst="rect">
            <a:avLst/>
          </a:prstGeom>
          <a:noFill/>
        </p:spPr>
        <p:txBody>
          <a:bodyPr wrap="square" rtlCol="0">
            <a:spAutoFit/>
          </a:bodyPr>
          <a:lstStyle/>
          <a:p>
            <a:pPr algn="ctr"/>
            <a:r>
              <a:rPr lang="en-US" dirty="0"/>
              <a:t>CORTAD V1.1 Gridded </a:t>
            </a:r>
            <a:endParaRPr lang="en-US" dirty="0" smtClean="0"/>
          </a:p>
          <a:p>
            <a:pPr algn="ctr"/>
            <a:r>
              <a:rPr lang="en-US" dirty="0" smtClean="0"/>
              <a:t>Pre-NODC </a:t>
            </a:r>
            <a:r>
              <a:rPr lang="en-US" dirty="0"/>
              <a:t>Template</a:t>
            </a:r>
          </a:p>
        </p:txBody>
      </p:sp>
      <p:sp>
        <p:nvSpPr>
          <p:cNvPr id="14" name="TextBox 13"/>
          <p:cNvSpPr txBox="1"/>
          <p:nvPr/>
        </p:nvSpPr>
        <p:spPr>
          <a:xfrm>
            <a:off x="4660900" y="2279302"/>
            <a:ext cx="3810000" cy="646331"/>
          </a:xfrm>
          <a:prstGeom prst="rect">
            <a:avLst/>
          </a:prstGeom>
          <a:noFill/>
        </p:spPr>
        <p:txBody>
          <a:bodyPr wrap="square" rtlCol="0">
            <a:spAutoFit/>
          </a:bodyPr>
          <a:lstStyle/>
          <a:p>
            <a:pPr algn="ctr"/>
            <a:r>
              <a:rPr lang="en-US" dirty="0"/>
              <a:t>CORTAD V4.4 Gridded </a:t>
            </a:r>
            <a:endParaRPr lang="en-US" dirty="0" smtClean="0"/>
          </a:p>
          <a:p>
            <a:pPr algn="ctr"/>
            <a:r>
              <a:rPr lang="en-US" dirty="0" smtClean="0"/>
              <a:t>Post-NODC </a:t>
            </a:r>
            <a:r>
              <a:rPr lang="en-US" dirty="0"/>
              <a:t>Template</a:t>
            </a:r>
          </a:p>
        </p:txBody>
      </p:sp>
      <p:sp>
        <p:nvSpPr>
          <p:cNvPr id="15" name="TextBox 14"/>
          <p:cNvSpPr txBox="1"/>
          <p:nvPr/>
        </p:nvSpPr>
        <p:spPr>
          <a:xfrm>
            <a:off x="341564" y="5563047"/>
            <a:ext cx="3810000" cy="153888"/>
          </a:xfrm>
          <a:prstGeom prst="rect">
            <a:avLst/>
          </a:prstGeom>
          <a:noFill/>
        </p:spPr>
        <p:txBody>
          <a:bodyPr wrap="square" lIns="0" tIns="0" rIns="0" bIns="0" rtlCol="0">
            <a:spAutoFit/>
          </a:bodyPr>
          <a:lstStyle/>
          <a:p>
            <a:r>
              <a:rPr lang="en-US" sz="500" dirty="0" smtClean="0"/>
              <a:t>http://data.nodc.noaa.gov/thredds/uddc/cortad/Version1/cortad_row00_col00.hdf?catalog=http%3A%2F%2Fdata.nodc.noaa.gov%2Fthredds%2Fcatalog%2Fcortad%2FVersion1%2Fcatalog.html&amp;dataset=cortad%2FVersion1%2Fcortad_row00_col00.hdf</a:t>
            </a:r>
            <a:endParaRPr lang="en-US" sz="500" dirty="0"/>
          </a:p>
        </p:txBody>
      </p:sp>
      <p:sp>
        <p:nvSpPr>
          <p:cNvPr id="16" name="TextBox 15"/>
          <p:cNvSpPr txBox="1"/>
          <p:nvPr/>
        </p:nvSpPr>
        <p:spPr>
          <a:xfrm>
            <a:off x="4666812" y="5563047"/>
            <a:ext cx="3886200" cy="153888"/>
          </a:xfrm>
          <a:prstGeom prst="rect">
            <a:avLst/>
          </a:prstGeom>
          <a:noFill/>
        </p:spPr>
        <p:txBody>
          <a:bodyPr wrap="square" lIns="0" tIns="0" rIns="0" bIns="0" rtlCol="0">
            <a:spAutoFit/>
          </a:bodyPr>
          <a:lstStyle/>
          <a:p>
            <a:r>
              <a:rPr lang="en-US" sz="500" dirty="0" smtClean="0"/>
              <a:t>http://data.nodc.noaa.gov/thredds/uddc/cortad/Version4/cortadv4_row00_col00.nc?catalog=http%3A%2F%2Fdata.nodc.noaa.gov%2Fthredds%2Fcatalog%2Fcortad%2FVersion4%2Fcatalog.html&amp;dataset=cortad%2FVersion4%2Fcortadv4_row00_col00.nc</a:t>
            </a:r>
            <a:endParaRPr lang="en-US" sz="500" dirty="0"/>
          </a:p>
        </p:txBody>
      </p:sp>
      <p:sp>
        <p:nvSpPr>
          <p:cNvPr id="2" name="TextBox 1"/>
          <p:cNvSpPr txBox="1"/>
          <p:nvPr/>
        </p:nvSpPr>
        <p:spPr>
          <a:xfrm>
            <a:off x="152400" y="1676400"/>
            <a:ext cx="8772977" cy="400110"/>
          </a:xfrm>
          <a:prstGeom prst="rect">
            <a:avLst/>
          </a:prstGeom>
          <a:noFill/>
        </p:spPr>
        <p:txBody>
          <a:bodyPr wrap="square" rtlCol="0">
            <a:spAutoFit/>
          </a:bodyPr>
          <a:lstStyle/>
          <a:p>
            <a:pPr algn="ctr"/>
            <a:r>
              <a:rPr lang="en-US" sz="2000" dirty="0" err="1"/>
              <a:t>Unidata</a:t>
            </a:r>
            <a:r>
              <a:rPr lang="en-US" sz="2000" dirty="0"/>
              <a:t> Attribute Convention for Data Discovery </a:t>
            </a:r>
            <a:r>
              <a:rPr lang="en-US" sz="2000" dirty="0" smtClean="0"/>
              <a:t>Reports</a:t>
            </a:r>
            <a:endParaRPr lang="en-US" sz="2000" dirty="0"/>
          </a:p>
        </p:txBody>
      </p:sp>
      <p:sp>
        <p:nvSpPr>
          <p:cNvPr id="3" name="Slide Number Placeholder 2"/>
          <p:cNvSpPr>
            <a:spLocks noGrp="1"/>
          </p:cNvSpPr>
          <p:nvPr>
            <p:ph type="sldNum" sz="quarter" idx="12"/>
          </p:nvPr>
        </p:nvSpPr>
        <p:spPr/>
        <p:txBody>
          <a:bodyPr/>
          <a:lstStyle/>
          <a:p>
            <a:fld id="{94124CEE-2B21-4D58-86E6-F8D498372447}" type="slidenum">
              <a:rPr lang="en-US" smtClean="0">
                <a:solidFill>
                  <a:schemeClr val="tx1"/>
                </a:solidFill>
              </a:rPr>
              <a:pPr/>
              <a:t>12</a:t>
            </a:fld>
            <a:endParaRPr lang="en-US" dirty="0">
              <a:solidFill>
                <a:schemeClr val="tx1"/>
              </a:solidFill>
            </a:endParaRPr>
          </a:p>
        </p:txBody>
      </p:sp>
      <p:pic>
        <p:nvPicPr>
          <p:cNvPr id="6"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817" t="8446" r="2334" b="7489"/>
          <a:stretch/>
        </p:blipFill>
        <p:spPr bwMode="auto">
          <a:xfrm>
            <a:off x="304800" y="2925634"/>
            <a:ext cx="3882311" cy="2571326"/>
          </a:xfrm>
          <a:prstGeom prst="rect">
            <a:avLst/>
          </a:prstGeom>
          <a:noFill/>
          <a:ln w="9525">
            <a:solidFill>
              <a:schemeClr val="tx2">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103" t="8571" r="2901" b="1397"/>
          <a:stretch/>
        </p:blipFill>
        <p:spPr bwMode="auto">
          <a:xfrm>
            <a:off x="4666812" y="2925634"/>
            <a:ext cx="3948775" cy="2571326"/>
          </a:xfrm>
          <a:prstGeom prst="rect">
            <a:avLst/>
          </a:prstGeom>
          <a:noFill/>
          <a:ln w="9525">
            <a:solidFill>
              <a:schemeClr val="tx2">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1029"/>
                                        </p:tgtEl>
                                        <p:attrNameLst>
                                          <p:attrName>style.visibility</p:attrName>
                                        </p:attrNameLst>
                                      </p:cBhvr>
                                      <p:to>
                                        <p:strVal val="visible"/>
                                      </p:to>
                                    </p:set>
                                    <p:animEffect transition="in" filter="fade">
                                      <p:cBhvr>
                                        <p:cTn id="21" dur="500"/>
                                        <p:tgtEl>
                                          <p:spTgt spid="102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9" name="Picture 15" descr="\\Users\mbiddle\presentations\esip_2013\chris_netcdf_presentation_IOOS\images\navsheet_bkg.png"/>
          <p:cNvPicPr>
            <a:picLocks noChangeAspect="1" noChangeArrowheads="1"/>
          </p:cNvPicPr>
          <p:nvPr/>
        </p:nvPicPr>
        <p:blipFill>
          <a:blip r:embed="rId3" cstate="print"/>
          <a:srcRect/>
          <a:stretch>
            <a:fillRect/>
          </a:stretch>
        </p:blipFill>
        <p:spPr bwMode="auto">
          <a:xfrm>
            <a:off x="152400" y="1219201"/>
            <a:ext cx="8839200" cy="304800"/>
          </a:xfrm>
          <a:prstGeom prst="rect">
            <a:avLst/>
          </a:prstGeom>
          <a:noFill/>
        </p:spPr>
      </p:pic>
      <p:pic>
        <p:nvPicPr>
          <p:cNvPr id="1026"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152400"/>
            <a:ext cx="8839200" cy="304800"/>
          </a:xfrm>
          <a:prstGeom prst="rect">
            <a:avLst/>
          </a:prstGeom>
          <a:noFill/>
        </p:spPr>
      </p:pic>
      <p:pic>
        <p:nvPicPr>
          <p:cNvPr id="5"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6400800"/>
            <a:ext cx="8839200" cy="304800"/>
          </a:xfrm>
          <a:prstGeom prst="rect">
            <a:avLst/>
          </a:prstGeom>
          <a:noFill/>
        </p:spPr>
      </p:pic>
      <p:pic>
        <p:nvPicPr>
          <p:cNvPr id="1028" name="Picture 4" descr="\\Users\mbiddle\presentations\esip_2013\chris_netcdf_presentation_IOOS\images\head_title.png"/>
          <p:cNvPicPr>
            <a:picLocks noChangeAspect="1" noChangeArrowheads="1"/>
          </p:cNvPicPr>
          <p:nvPr/>
        </p:nvPicPr>
        <p:blipFill>
          <a:blip r:embed="rId5" cstate="print"/>
          <a:srcRect/>
          <a:stretch>
            <a:fillRect/>
          </a:stretch>
        </p:blipFill>
        <p:spPr bwMode="auto">
          <a:xfrm>
            <a:off x="152400" y="457200"/>
            <a:ext cx="5867400" cy="762000"/>
          </a:xfrm>
          <a:prstGeom prst="rect">
            <a:avLst/>
          </a:prstGeom>
          <a:noFill/>
        </p:spPr>
      </p:pic>
      <p:sp>
        <p:nvSpPr>
          <p:cNvPr id="11" name="TextBox 10"/>
          <p:cNvSpPr txBox="1"/>
          <p:nvPr/>
        </p:nvSpPr>
        <p:spPr>
          <a:xfrm>
            <a:off x="304800" y="2590800"/>
            <a:ext cx="4267200" cy="2062103"/>
          </a:xfrm>
          <a:prstGeom prst="rect">
            <a:avLst/>
          </a:prstGeom>
          <a:noFill/>
        </p:spPr>
        <p:txBody>
          <a:bodyPr wrap="square" rtlCol="0">
            <a:spAutoFit/>
          </a:bodyPr>
          <a:lstStyle/>
          <a:p>
            <a:pPr>
              <a:lnSpc>
                <a:spcPct val="200000"/>
              </a:lnSpc>
              <a:buFont typeface="Arial" pitchFamily="34" charset="0"/>
              <a:buChar char="•"/>
            </a:pPr>
            <a:r>
              <a:rPr lang="en-US" sz="1600" dirty="0" smtClean="0"/>
              <a:t> </a:t>
            </a:r>
            <a:r>
              <a:rPr lang="en-US" sz="1600" dirty="0"/>
              <a:t>P</a:t>
            </a:r>
            <a:r>
              <a:rPr lang="en-US" sz="1600" dirty="0" smtClean="0"/>
              <a:t>roviding </a:t>
            </a:r>
            <a:r>
              <a:rPr lang="en-US" sz="1600" dirty="0"/>
              <a:t>long-term </a:t>
            </a:r>
            <a:r>
              <a:rPr lang="en-US" sz="1600" dirty="0" smtClean="0"/>
              <a:t>preservation</a:t>
            </a:r>
          </a:p>
          <a:p>
            <a:pPr>
              <a:lnSpc>
                <a:spcPct val="200000"/>
              </a:lnSpc>
              <a:buFont typeface="Arial" pitchFamily="34" charset="0"/>
              <a:buChar char="•"/>
            </a:pPr>
            <a:r>
              <a:rPr lang="en-US" sz="1600" dirty="0" smtClean="0"/>
              <a:t> </a:t>
            </a:r>
            <a:r>
              <a:rPr lang="en-US" sz="1600" dirty="0"/>
              <a:t>S</a:t>
            </a:r>
            <a:r>
              <a:rPr lang="en-US" sz="1600" dirty="0" smtClean="0"/>
              <a:t>cientific </a:t>
            </a:r>
            <a:r>
              <a:rPr lang="en-US" sz="1600" dirty="0"/>
              <a:t>quality control</a:t>
            </a:r>
            <a:endParaRPr lang="en-US" sz="1600" dirty="0" smtClean="0"/>
          </a:p>
          <a:p>
            <a:pPr>
              <a:lnSpc>
                <a:spcPct val="200000"/>
              </a:lnSpc>
              <a:buFont typeface="Arial" pitchFamily="34" charset="0"/>
              <a:buChar char="•"/>
            </a:pPr>
            <a:r>
              <a:rPr lang="en-US" sz="1600" dirty="0" smtClean="0"/>
              <a:t> </a:t>
            </a:r>
            <a:r>
              <a:rPr lang="en-US" sz="1600" dirty="0"/>
              <a:t>P</a:t>
            </a:r>
            <a:r>
              <a:rPr lang="en-US" sz="1600" dirty="0" smtClean="0"/>
              <a:t>roduct </a:t>
            </a:r>
            <a:r>
              <a:rPr lang="en-US" sz="1600" dirty="0"/>
              <a:t>development</a:t>
            </a:r>
            <a:endParaRPr lang="en-US" sz="1600" dirty="0" smtClean="0"/>
          </a:p>
          <a:p>
            <a:pPr>
              <a:lnSpc>
                <a:spcPct val="200000"/>
              </a:lnSpc>
              <a:buFont typeface="Arial" pitchFamily="34" charset="0"/>
              <a:buChar char="•"/>
            </a:pPr>
            <a:r>
              <a:rPr lang="en-US" sz="1600" dirty="0" smtClean="0"/>
              <a:t> </a:t>
            </a:r>
            <a:r>
              <a:rPr lang="en-US" sz="1600" dirty="0"/>
              <a:t>M</a:t>
            </a:r>
            <a:r>
              <a:rPr lang="en-US" sz="1600" dirty="0" smtClean="0"/>
              <a:t>ultiple </a:t>
            </a:r>
            <a:r>
              <a:rPr lang="en-US" sz="1600" dirty="0"/>
              <a:t>data re-use beyond its original intent</a:t>
            </a:r>
            <a:endParaRPr lang="en-US" sz="1600" dirty="0" smtClean="0"/>
          </a:p>
        </p:txBody>
      </p:sp>
      <p:sp>
        <p:nvSpPr>
          <p:cNvPr id="4" name="Title 3"/>
          <p:cNvSpPr>
            <a:spLocks noGrp="1"/>
          </p:cNvSpPr>
          <p:nvPr>
            <p:ph type="title"/>
          </p:nvPr>
        </p:nvSpPr>
        <p:spPr>
          <a:xfrm>
            <a:off x="-457200" y="1569721"/>
            <a:ext cx="4267200" cy="792479"/>
          </a:xfrm>
        </p:spPr>
        <p:txBody>
          <a:bodyPr>
            <a:normAutofit/>
          </a:bodyPr>
          <a:lstStyle/>
          <a:p>
            <a:r>
              <a:rPr lang="en-US" sz="3200" dirty="0" smtClean="0"/>
              <a:t>Goals/Benefits</a:t>
            </a:r>
            <a:r>
              <a:rPr lang="en-US" sz="2400" dirty="0" smtClean="0"/>
              <a:t> </a:t>
            </a:r>
            <a:endParaRPr lang="en-US" sz="2400" dirty="0"/>
          </a:p>
        </p:txBody>
      </p:sp>
      <p:sp>
        <p:nvSpPr>
          <p:cNvPr id="2" name="Slide Number Placeholder 1"/>
          <p:cNvSpPr>
            <a:spLocks noGrp="1"/>
          </p:cNvSpPr>
          <p:nvPr>
            <p:ph type="sldNum" sz="quarter" idx="12"/>
          </p:nvPr>
        </p:nvSpPr>
        <p:spPr/>
        <p:txBody>
          <a:bodyPr/>
          <a:lstStyle/>
          <a:p>
            <a:fld id="{94124CEE-2B21-4D58-86E6-F8D498372447}" type="slidenum">
              <a:rPr lang="en-US" smtClean="0">
                <a:solidFill>
                  <a:schemeClr val="tx1"/>
                </a:solidFill>
              </a:rPr>
              <a:pPr/>
              <a:t>13</a:t>
            </a:fld>
            <a:endParaRPr lang="en-US" dirty="0">
              <a:solidFill>
                <a:schemeClr val="tx1"/>
              </a:solidFill>
            </a:endParaRPr>
          </a:p>
        </p:txBody>
      </p:sp>
      <p:pic>
        <p:nvPicPr>
          <p:cNvPr id="3" name="Picture 2" descr="https://lh3.googleusercontent.com/nXSVlAn5UZOdIDQpUQ3uVAA8FxIXNfi22VxW3Aw8ju7Yhhsbh30e1DE9mTW948kDXAiQoxBAQfsLvJD9j4GrzqzVLkl8vyQ9wbc7ozpQQDX8xRm5zAVKxd-M-ZwGqHap-yR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49140" y="2543993"/>
            <a:ext cx="4361664" cy="34758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fade">
                                      <p:cBhvr>
                                        <p:cTn id="10" dur="500"/>
                                        <p:tgtEl>
                                          <p:spTgt spid="11">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Effect transition="in" filter="fade">
                                      <p:cBhvr>
                                        <p:cTn id="13" dur="500"/>
                                        <p:tgtEl>
                                          <p:spTgt spid="11">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xEl>
                                              <p:pRg st="3" end="3"/>
                                            </p:txEl>
                                          </p:spTgt>
                                        </p:tgtEl>
                                        <p:attrNameLst>
                                          <p:attrName>style.visibility</p:attrName>
                                        </p:attrNameLst>
                                      </p:cBhvr>
                                      <p:to>
                                        <p:strVal val="visible"/>
                                      </p:to>
                                    </p:set>
                                    <p:animEffect transition="in" filter="fade">
                                      <p:cBhvr>
                                        <p:cTn id="16" dur="500"/>
                                        <p:tgtEl>
                                          <p:spTgt spid="11">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5" descr="\\Users\mbiddle\presentations\esip_2013\chris_netcdf_presentation_IOOS\images\navsheet_bkg.png"/>
          <p:cNvPicPr>
            <a:picLocks noChangeAspect="1" noChangeArrowheads="1"/>
          </p:cNvPicPr>
          <p:nvPr/>
        </p:nvPicPr>
        <p:blipFill>
          <a:blip r:embed="rId3" cstate="print"/>
          <a:srcRect/>
          <a:stretch>
            <a:fillRect/>
          </a:stretch>
        </p:blipFill>
        <p:spPr bwMode="auto">
          <a:xfrm>
            <a:off x="152400" y="1219201"/>
            <a:ext cx="8839200" cy="304800"/>
          </a:xfrm>
          <a:prstGeom prst="rect">
            <a:avLst/>
          </a:prstGeom>
          <a:noFill/>
        </p:spPr>
      </p:pic>
      <p:pic>
        <p:nvPicPr>
          <p:cNvPr id="6" name="Picture 4" descr="\\Users\mbiddle\presentations\esip_2013\chris_netcdf_presentation_IOOS\images\head_title.png"/>
          <p:cNvPicPr>
            <a:picLocks noChangeAspect="1" noChangeArrowheads="1"/>
          </p:cNvPicPr>
          <p:nvPr/>
        </p:nvPicPr>
        <p:blipFill>
          <a:blip r:embed="rId4" cstate="print"/>
          <a:srcRect/>
          <a:stretch>
            <a:fillRect/>
          </a:stretch>
        </p:blipFill>
        <p:spPr bwMode="auto">
          <a:xfrm>
            <a:off x="152400" y="457200"/>
            <a:ext cx="5867400" cy="762000"/>
          </a:xfrm>
          <a:prstGeom prst="rect">
            <a:avLst/>
          </a:prstGeom>
          <a:noFill/>
        </p:spPr>
      </p:pic>
      <p:pic>
        <p:nvPicPr>
          <p:cNvPr id="7" name="Picture 2" descr="\\Users\mbiddle\presentations\esip_2013\chris_netcdf_presentation_IOOS\images\aaaaaa.png"/>
          <p:cNvPicPr>
            <a:picLocks noChangeAspect="1" noChangeArrowheads="1"/>
          </p:cNvPicPr>
          <p:nvPr/>
        </p:nvPicPr>
        <p:blipFill>
          <a:blip r:embed="rId5" cstate="print"/>
          <a:srcRect/>
          <a:stretch>
            <a:fillRect/>
          </a:stretch>
        </p:blipFill>
        <p:spPr bwMode="auto">
          <a:xfrm>
            <a:off x="152400" y="152400"/>
            <a:ext cx="8839200" cy="304800"/>
          </a:xfrm>
          <a:prstGeom prst="rect">
            <a:avLst/>
          </a:prstGeom>
          <a:noFill/>
        </p:spPr>
      </p:pic>
      <p:pic>
        <p:nvPicPr>
          <p:cNvPr id="8" name="Picture 2" descr="\\Users\mbiddle\presentations\esip_2013\chris_netcdf_presentation_IOOS\images\aaaaaa.png"/>
          <p:cNvPicPr>
            <a:picLocks noChangeAspect="1" noChangeArrowheads="1"/>
          </p:cNvPicPr>
          <p:nvPr/>
        </p:nvPicPr>
        <p:blipFill>
          <a:blip r:embed="rId5" cstate="print"/>
          <a:srcRect/>
          <a:stretch>
            <a:fillRect/>
          </a:stretch>
        </p:blipFill>
        <p:spPr bwMode="auto">
          <a:xfrm>
            <a:off x="152400" y="6400800"/>
            <a:ext cx="8839200" cy="304800"/>
          </a:xfrm>
          <a:prstGeom prst="rect">
            <a:avLst/>
          </a:prstGeom>
          <a:noFill/>
        </p:spPr>
      </p:pic>
      <p:sp>
        <p:nvSpPr>
          <p:cNvPr id="4" name="Slide Number Placeholder 3"/>
          <p:cNvSpPr>
            <a:spLocks noGrp="1"/>
          </p:cNvSpPr>
          <p:nvPr>
            <p:ph type="sldNum" sz="quarter" idx="12"/>
          </p:nvPr>
        </p:nvSpPr>
        <p:spPr>
          <a:xfrm>
            <a:off x="6553200" y="6362700"/>
            <a:ext cx="2133600" cy="365125"/>
          </a:xfrm>
        </p:spPr>
        <p:txBody>
          <a:bodyPr/>
          <a:lstStyle/>
          <a:p>
            <a:fld id="{94124CEE-2B21-4D58-86E6-F8D498372447}" type="slidenum">
              <a:rPr lang="en-US" smtClean="0">
                <a:solidFill>
                  <a:schemeClr val="tx1"/>
                </a:solidFill>
              </a:rPr>
              <a:pPr/>
              <a:t>14</a:t>
            </a:fld>
            <a:endParaRPr lang="en-US" dirty="0">
              <a:solidFill>
                <a:schemeClr val="tx1"/>
              </a:solidFill>
            </a:endParaRPr>
          </a:p>
        </p:txBody>
      </p:sp>
      <p:sp>
        <p:nvSpPr>
          <p:cNvPr id="10" name="Rectangle 9"/>
          <p:cNvSpPr/>
          <p:nvPr/>
        </p:nvSpPr>
        <p:spPr>
          <a:xfrm>
            <a:off x="685800" y="2514600"/>
            <a:ext cx="6858000" cy="2862322"/>
          </a:xfrm>
          <a:prstGeom prst="rect">
            <a:avLst/>
          </a:prstGeom>
        </p:spPr>
        <p:txBody>
          <a:bodyPr wrap="square">
            <a:spAutoFit/>
          </a:bodyPr>
          <a:lstStyle/>
          <a:p>
            <a:pPr marL="285750" indent="-285750">
              <a:lnSpc>
                <a:spcPct val="200000"/>
              </a:lnSpc>
              <a:buFont typeface="Arial" panose="020B0604020202020204" pitchFamily="34" charset="0"/>
              <a:buChar char="•"/>
            </a:pPr>
            <a:r>
              <a:rPr lang="en-US" dirty="0"/>
              <a:t>Be explicit and provide accurate values for the attributes</a:t>
            </a:r>
          </a:p>
          <a:p>
            <a:pPr marL="285750" indent="-285750">
              <a:lnSpc>
                <a:spcPct val="200000"/>
              </a:lnSpc>
              <a:buFont typeface="Arial" panose="020B0604020202020204" pitchFamily="34" charset="0"/>
              <a:buChar char="•"/>
            </a:pPr>
            <a:r>
              <a:rPr lang="en-US" dirty="0"/>
              <a:t>File specific attributes and not the overall collection</a:t>
            </a:r>
          </a:p>
          <a:p>
            <a:pPr marL="285750" indent="-285750">
              <a:lnSpc>
                <a:spcPct val="200000"/>
              </a:lnSpc>
              <a:buFont typeface="Arial" panose="020B0604020202020204" pitchFamily="34" charset="0"/>
              <a:buChar char="•"/>
            </a:pPr>
            <a:r>
              <a:rPr lang="en-US" dirty="0"/>
              <a:t>For richer metadata look at ISO metadata transfer standard</a:t>
            </a:r>
          </a:p>
          <a:p>
            <a:pPr marL="285750" indent="-285750">
              <a:lnSpc>
                <a:spcPct val="200000"/>
              </a:lnSpc>
              <a:buFont typeface="Arial" panose="020B0604020202020204" pitchFamily="34" charset="0"/>
              <a:buChar char="•"/>
            </a:pPr>
            <a:r>
              <a:rPr lang="en-US" dirty="0"/>
              <a:t>Covers “most” </a:t>
            </a:r>
            <a:r>
              <a:rPr lang="en-US" dirty="0" smtClean="0"/>
              <a:t>situations</a:t>
            </a:r>
          </a:p>
          <a:p>
            <a:pPr marL="285750" indent="-285750">
              <a:lnSpc>
                <a:spcPct val="200000"/>
              </a:lnSpc>
              <a:buFont typeface="Arial" panose="020B0604020202020204" pitchFamily="34" charset="0"/>
              <a:buChar char="•"/>
            </a:pPr>
            <a:r>
              <a:rPr lang="en-US" dirty="0" smtClean="0"/>
              <a:t>Not enforcing a new convention</a:t>
            </a:r>
            <a:endParaRPr lang="en-US" dirty="0"/>
          </a:p>
        </p:txBody>
      </p:sp>
      <p:sp>
        <p:nvSpPr>
          <p:cNvPr id="9" name="Rectangle 8"/>
          <p:cNvSpPr/>
          <p:nvPr/>
        </p:nvSpPr>
        <p:spPr>
          <a:xfrm>
            <a:off x="533400" y="1161871"/>
            <a:ext cx="6553200" cy="1200329"/>
          </a:xfrm>
          <a:prstGeom prst="rect">
            <a:avLst/>
          </a:prstGeom>
        </p:spPr>
        <p:txBody>
          <a:bodyPr wrap="square">
            <a:spAutoFit/>
          </a:bodyPr>
          <a:lstStyle/>
          <a:p>
            <a:pPr>
              <a:lnSpc>
                <a:spcPct val="200000"/>
              </a:lnSpc>
            </a:pPr>
            <a:r>
              <a:rPr lang="en-US" sz="3600" dirty="0" smtClean="0"/>
              <a:t>Key Principles</a:t>
            </a:r>
            <a:endParaRPr lang="en-US" sz="3600" dirty="0"/>
          </a:p>
        </p:txBody>
      </p:sp>
    </p:spTree>
    <p:extLst>
      <p:ext uri="{BB962C8B-B14F-4D97-AF65-F5344CB8AC3E}">
        <p14:creationId xmlns:p14="http://schemas.microsoft.com/office/powerpoint/2010/main" val="23152526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9" name="Picture 15" descr="\\Users\mbiddle\presentations\esip_2013\chris_netcdf_presentation_IOOS\images\navsheet_bkg.png"/>
          <p:cNvPicPr>
            <a:picLocks noChangeAspect="1" noChangeArrowheads="1"/>
          </p:cNvPicPr>
          <p:nvPr/>
        </p:nvPicPr>
        <p:blipFill>
          <a:blip r:embed="rId2" cstate="print"/>
          <a:srcRect/>
          <a:stretch>
            <a:fillRect/>
          </a:stretch>
        </p:blipFill>
        <p:spPr bwMode="auto">
          <a:xfrm>
            <a:off x="152400" y="1219201"/>
            <a:ext cx="8839200" cy="304800"/>
          </a:xfrm>
          <a:prstGeom prst="rect">
            <a:avLst/>
          </a:prstGeom>
          <a:noFill/>
        </p:spPr>
      </p:pic>
      <p:pic>
        <p:nvPicPr>
          <p:cNvPr id="1026" name="Picture 2" descr="\\Users\mbiddle\presentations\esip_2013\chris_netcdf_presentation_IOOS\images\aaaaaa.png"/>
          <p:cNvPicPr>
            <a:picLocks noChangeAspect="1" noChangeArrowheads="1"/>
          </p:cNvPicPr>
          <p:nvPr/>
        </p:nvPicPr>
        <p:blipFill>
          <a:blip r:embed="rId3" cstate="print"/>
          <a:srcRect/>
          <a:stretch>
            <a:fillRect/>
          </a:stretch>
        </p:blipFill>
        <p:spPr bwMode="auto">
          <a:xfrm>
            <a:off x="152400" y="152400"/>
            <a:ext cx="8839200" cy="304800"/>
          </a:xfrm>
          <a:prstGeom prst="rect">
            <a:avLst/>
          </a:prstGeom>
          <a:noFill/>
        </p:spPr>
      </p:pic>
      <p:pic>
        <p:nvPicPr>
          <p:cNvPr id="5" name="Picture 2" descr="\\Users\mbiddle\presentations\esip_2013\chris_netcdf_presentation_IOOS\images\aaaaaa.png"/>
          <p:cNvPicPr>
            <a:picLocks noChangeAspect="1" noChangeArrowheads="1"/>
          </p:cNvPicPr>
          <p:nvPr/>
        </p:nvPicPr>
        <p:blipFill>
          <a:blip r:embed="rId3" cstate="print"/>
          <a:srcRect/>
          <a:stretch>
            <a:fillRect/>
          </a:stretch>
        </p:blipFill>
        <p:spPr bwMode="auto">
          <a:xfrm>
            <a:off x="152400" y="6400800"/>
            <a:ext cx="8839200" cy="304800"/>
          </a:xfrm>
          <a:prstGeom prst="rect">
            <a:avLst/>
          </a:prstGeom>
          <a:noFill/>
        </p:spPr>
      </p:pic>
      <p:pic>
        <p:nvPicPr>
          <p:cNvPr id="1028" name="Picture 4" descr="\\Users\mbiddle\presentations\esip_2013\chris_netcdf_presentation_IOOS\images\head_title.png"/>
          <p:cNvPicPr>
            <a:picLocks noChangeAspect="1" noChangeArrowheads="1"/>
          </p:cNvPicPr>
          <p:nvPr/>
        </p:nvPicPr>
        <p:blipFill>
          <a:blip r:embed="rId4" cstate="print"/>
          <a:srcRect/>
          <a:stretch>
            <a:fillRect/>
          </a:stretch>
        </p:blipFill>
        <p:spPr bwMode="auto">
          <a:xfrm>
            <a:off x="152400" y="457200"/>
            <a:ext cx="5867400" cy="762000"/>
          </a:xfrm>
          <a:prstGeom prst="rect">
            <a:avLst/>
          </a:prstGeom>
          <a:noFill/>
        </p:spPr>
      </p:pic>
      <p:sp>
        <p:nvSpPr>
          <p:cNvPr id="2" name="Slide Number Placeholder 1"/>
          <p:cNvSpPr>
            <a:spLocks noGrp="1"/>
          </p:cNvSpPr>
          <p:nvPr>
            <p:ph type="sldNum" sz="quarter" idx="12"/>
          </p:nvPr>
        </p:nvSpPr>
        <p:spPr/>
        <p:txBody>
          <a:bodyPr/>
          <a:lstStyle/>
          <a:p>
            <a:fld id="{94124CEE-2B21-4D58-86E6-F8D498372447}" type="slidenum">
              <a:rPr lang="en-US" smtClean="0">
                <a:solidFill>
                  <a:schemeClr val="tx1"/>
                </a:solidFill>
              </a:rPr>
              <a:pPr/>
              <a:t>15</a:t>
            </a:fld>
            <a:endParaRPr lang="en-US" dirty="0">
              <a:solidFill>
                <a:schemeClr val="tx1"/>
              </a:solidFill>
            </a:endParaRPr>
          </a:p>
        </p:txBody>
      </p:sp>
      <p:sp>
        <p:nvSpPr>
          <p:cNvPr id="3" name="TextBox 2"/>
          <p:cNvSpPr txBox="1"/>
          <p:nvPr/>
        </p:nvSpPr>
        <p:spPr>
          <a:xfrm>
            <a:off x="152400" y="1524000"/>
            <a:ext cx="8772977" cy="4267199"/>
          </a:xfrm>
          <a:prstGeom prst="rect">
            <a:avLst/>
          </a:prstGeom>
          <a:noFill/>
        </p:spPr>
        <p:txBody>
          <a:bodyPr wrap="square" rtlCol="0" anchor="ctr" anchorCtr="0">
            <a:noAutofit/>
          </a:bodyPr>
          <a:lstStyle/>
          <a:p>
            <a:pPr algn="ctr"/>
            <a:r>
              <a:rPr lang="en-US" dirty="0" smtClean="0"/>
              <a:t>Thank you.</a:t>
            </a:r>
          </a:p>
          <a:p>
            <a:pPr algn="ctr"/>
            <a:endParaRPr lang="en-US" dirty="0"/>
          </a:p>
          <a:p>
            <a:pPr algn="ctr"/>
            <a:endParaRPr lang="en-US" dirty="0" smtClean="0"/>
          </a:p>
          <a:p>
            <a:pPr algn="ctr"/>
            <a:endParaRPr lang="en-US" dirty="0" smtClean="0"/>
          </a:p>
          <a:p>
            <a:pPr algn="ctr"/>
            <a:endParaRPr lang="en-US" dirty="0"/>
          </a:p>
          <a:p>
            <a:pPr algn="ctr"/>
            <a:r>
              <a:rPr lang="en-US" dirty="0" smtClean="0"/>
              <a:t>Questions/Comments?</a:t>
            </a:r>
            <a:endParaRPr lang="en-US" dirty="0"/>
          </a:p>
        </p:txBody>
      </p:sp>
    </p:spTree>
    <p:extLst>
      <p:ext uri="{BB962C8B-B14F-4D97-AF65-F5344CB8AC3E}">
        <p14:creationId xmlns:p14="http://schemas.microsoft.com/office/powerpoint/2010/main" val="19169128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9" name="Picture 15" descr="\\Users\mbiddle\presentations\esip_2013\chris_netcdf_presentation_IOOS\images\navsheet_bkg.png"/>
          <p:cNvPicPr>
            <a:picLocks noChangeAspect="1" noChangeArrowheads="1"/>
          </p:cNvPicPr>
          <p:nvPr/>
        </p:nvPicPr>
        <p:blipFill>
          <a:blip r:embed="rId3" cstate="print"/>
          <a:srcRect/>
          <a:stretch>
            <a:fillRect/>
          </a:stretch>
        </p:blipFill>
        <p:spPr bwMode="auto">
          <a:xfrm>
            <a:off x="152400" y="1219201"/>
            <a:ext cx="8839200" cy="304800"/>
          </a:xfrm>
          <a:prstGeom prst="rect">
            <a:avLst/>
          </a:prstGeom>
          <a:noFill/>
        </p:spPr>
      </p:pic>
      <p:pic>
        <p:nvPicPr>
          <p:cNvPr id="1026"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152400"/>
            <a:ext cx="8839200" cy="304800"/>
          </a:xfrm>
          <a:prstGeom prst="rect">
            <a:avLst/>
          </a:prstGeom>
          <a:noFill/>
        </p:spPr>
      </p:pic>
      <p:pic>
        <p:nvPicPr>
          <p:cNvPr id="1028" name="Picture 4" descr="\\Users\mbiddle\presentations\esip_2013\chris_netcdf_presentation_IOOS\images\head_title.png"/>
          <p:cNvPicPr>
            <a:picLocks noChangeAspect="1" noChangeArrowheads="1"/>
          </p:cNvPicPr>
          <p:nvPr/>
        </p:nvPicPr>
        <p:blipFill>
          <a:blip r:embed="rId5" cstate="print"/>
          <a:srcRect/>
          <a:stretch>
            <a:fillRect/>
          </a:stretch>
        </p:blipFill>
        <p:spPr bwMode="auto">
          <a:xfrm>
            <a:off x="152400" y="457200"/>
            <a:ext cx="5867400" cy="762000"/>
          </a:xfrm>
          <a:prstGeom prst="rect">
            <a:avLst/>
          </a:prstGeom>
          <a:noFill/>
        </p:spPr>
      </p:pic>
      <p:sp>
        <p:nvSpPr>
          <p:cNvPr id="2" name="TextBox 1"/>
          <p:cNvSpPr txBox="1"/>
          <p:nvPr/>
        </p:nvSpPr>
        <p:spPr>
          <a:xfrm>
            <a:off x="152400" y="1524001"/>
            <a:ext cx="8839200" cy="4191000"/>
          </a:xfrm>
          <a:prstGeom prst="rect">
            <a:avLst/>
          </a:prstGeom>
          <a:noFill/>
        </p:spPr>
        <p:txBody>
          <a:bodyPr wrap="square" numCol="3" rtlCol="0">
            <a:noAutofit/>
          </a:bodyPr>
          <a:lstStyle/>
          <a:p>
            <a:r>
              <a:rPr lang="en-US" sz="400" dirty="0" err="1"/>
              <a:t>netcdf</a:t>
            </a:r>
            <a:r>
              <a:rPr lang="en-US" sz="400" dirty="0"/>
              <a:t> </a:t>
            </a:r>
            <a:r>
              <a:rPr lang="en-US" sz="400" dirty="0" err="1"/>
              <a:t>BodegaMarineLabBuoy</a:t>
            </a:r>
            <a:r>
              <a:rPr lang="en-US" sz="400" dirty="0"/>
              <a:t> {</a:t>
            </a:r>
          </a:p>
          <a:p>
            <a:r>
              <a:rPr lang="en-US" sz="400" dirty="0"/>
              <a:t>dimensions:</a:t>
            </a:r>
          </a:p>
          <a:p>
            <a:r>
              <a:rPr lang="en-US" sz="400" dirty="0"/>
              <a:t>        </a:t>
            </a:r>
            <a:r>
              <a:rPr lang="en-US" sz="400" dirty="0" err="1"/>
              <a:t>name_strlen</a:t>
            </a:r>
            <a:r>
              <a:rPr lang="en-US" sz="400" dirty="0"/>
              <a:t> = 17 ;</a:t>
            </a:r>
          </a:p>
          <a:p>
            <a:r>
              <a:rPr lang="en-US" sz="400" dirty="0"/>
              <a:t>        time = 63242 ;</a:t>
            </a:r>
          </a:p>
          <a:p>
            <a:r>
              <a:rPr lang="en-US" sz="400" dirty="0"/>
              <a:t>variables:</a:t>
            </a:r>
          </a:p>
          <a:p>
            <a:r>
              <a:rPr lang="en-US" sz="400" dirty="0"/>
              <a:t>        double time(time) ;</a:t>
            </a:r>
          </a:p>
          <a:p>
            <a:r>
              <a:rPr lang="en-US" sz="400" dirty="0"/>
              <a:t>                </a:t>
            </a:r>
            <a:r>
              <a:rPr lang="en-US" sz="400" dirty="0" err="1"/>
              <a:t>time:standard_name</a:t>
            </a:r>
            <a:r>
              <a:rPr lang="en-US" sz="400" dirty="0"/>
              <a:t> = "time" ;</a:t>
            </a:r>
          </a:p>
          <a:p>
            <a:r>
              <a:rPr lang="en-US" sz="400" dirty="0"/>
              <a:t>                </a:t>
            </a:r>
            <a:r>
              <a:rPr lang="en-US" sz="400" dirty="0" err="1"/>
              <a:t>time:long_name</a:t>
            </a:r>
            <a:r>
              <a:rPr lang="en-US" sz="400" dirty="0"/>
              <a:t> = "Time" ;</a:t>
            </a:r>
          </a:p>
          <a:p>
            <a:r>
              <a:rPr lang="en-US" sz="400" dirty="0"/>
              <a:t>                </a:t>
            </a:r>
            <a:r>
              <a:rPr lang="en-US" sz="400" dirty="0" err="1"/>
              <a:t>time:units</a:t>
            </a:r>
            <a:r>
              <a:rPr lang="en-US" sz="400" dirty="0"/>
              <a:t> = "hours since 1970-01-01 00:00:00 UTC" ;</a:t>
            </a:r>
          </a:p>
          <a:p>
            <a:r>
              <a:rPr lang="en-US" sz="400" dirty="0"/>
              <a:t>                </a:t>
            </a:r>
            <a:r>
              <a:rPr lang="en-US" sz="400" dirty="0" err="1"/>
              <a:t>time:axis</a:t>
            </a:r>
            <a:r>
              <a:rPr lang="en-US" sz="400" dirty="0"/>
              <a:t> = "T" ;</a:t>
            </a:r>
          </a:p>
          <a:p>
            <a:r>
              <a:rPr lang="en-US" sz="400" dirty="0"/>
              <a:t>                </a:t>
            </a:r>
            <a:r>
              <a:rPr lang="en-US" sz="400" dirty="0" err="1"/>
              <a:t>time:ancillary_variables</a:t>
            </a:r>
            <a:r>
              <a:rPr lang="en-US" sz="400" dirty="0"/>
              <a:t> = "" ;</a:t>
            </a:r>
          </a:p>
          <a:p>
            <a:r>
              <a:rPr lang="en-US" sz="400" dirty="0"/>
              <a:t>                </a:t>
            </a:r>
            <a:r>
              <a:rPr lang="en-US" sz="400" dirty="0" err="1"/>
              <a:t>time:comment</a:t>
            </a:r>
            <a:r>
              <a:rPr lang="en-US" sz="400" dirty="0"/>
              <a:t> = "" ;</a:t>
            </a:r>
          </a:p>
          <a:p>
            <a:r>
              <a:rPr lang="en-US" sz="400" dirty="0"/>
              <a:t>                </a:t>
            </a:r>
            <a:r>
              <a:rPr lang="en-US" sz="400" dirty="0" err="1"/>
              <a:t>time:ioos_category</a:t>
            </a:r>
            <a:r>
              <a:rPr lang="en-US" sz="400" dirty="0"/>
              <a:t> = "Time" ;</a:t>
            </a:r>
          </a:p>
          <a:p>
            <a:r>
              <a:rPr lang="en-US" sz="400" dirty="0"/>
              <a:t>                </a:t>
            </a:r>
            <a:r>
              <a:rPr lang="en-US" sz="400" dirty="0" err="1"/>
              <a:t>time:calendar</a:t>
            </a:r>
            <a:r>
              <a:rPr lang="en-US" sz="400" dirty="0"/>
              <a:t> = "standard" ;</a:t>
            </a:r>
          </a:p>
          <a:p>
            <a:r>
              <a:rPr lang="en-US" sz="400" dirty="0"/>
              <a:t>        float </a:t>
            </a:r>
            <a:r>
              <a:rPr lang="en-US" sz="400" dirty="0" err="1"/>
              <a:t>lat</a:t>
            </a:r>
            <a:r>
              <a:rPr lang="en-US" sz="400" dirty="0"/>
              <a:t> ;</a:t>
            </a:r>
          </a:p>
          <a:p>
            <a:r>
              <a:rPr lang="en-US" sz="400" dirty="0"/>
              <a:t>                </a:t>
            </a:r>
            <a:r>
              <a:rPr lang="en-US" sz="400" dirty="0" err="1"/>
              <a:t>lat:long_name</a:t>
            </a:r>
            <a:r>
              <a:rPr lang="en-US" sz="400" dirty="0"/>
              <a:t> = "latitude in decimal degree north" ;</a:t>
            </a:r>
          </a:p>
          <a:p>
            <a:r>
              <a:rPr lang="en-US" sz="400" dirty="0"/>
              <a:t>                </a:t>
            </a:r>
            <a:r>
              <a:rPr lang="en-US" sz="400" dirty="0" err="1"/>
              <a:t>lat:standard_name</a:t>
            </a:r>
            <a:r>
              <a:rPr lang="en-US" sz="400" dirty="0"/>
              <a:t> = "latitude" ;</a:t>
            </a:r>
          </a:p>
          <a:p>
            <a:r>
              <a:rPr lang="en-US" sz="400" dirty="0"/>
              <a:t>                </a:t>
            </a:r>
            <a:r>
              <a:rPr lang="en-US" sz="400" dirty="0" err="1"/>
              <a:t>lat:units</a:t>
            </a:r>
            <a:r>
              <a:rPr lang="en-US" sz="400" dirty="0"/>
              <a:t> = "</a:t>
            </a:r>
            <a:r>
              <a:rPr lang="en-US" sz="400" dirty="0" err="1"/>
              <a:t>degree_north</a:t>
            </a:r>
            <a:r>
              <a:rPr lang="en-US" sz="400" dirty="0"/>
              <a:t>" ;</a:t>
            </a:r>
          </a:p>
          <a:p>
            <a:r>
              <a:rPr lang="en-US" sz="400" dirty="0"/>
              <a:t>                </a:t>
            </a:r>
            <a:r>
              <a:rPr lang="en-US" sz="400" dirty="0" err="1"/>
              <a:t>lat:data_min</a:t>
            </a:r>
            <a:r>
              <a:rPr lang="en-US" sz="400" dirty="0"/>
              <a:t> = 38.0488 ;</a:t>
            </a:r>
          </a:p>
          <a:p>
            <a:r>
              <a:rPr lang="en-US" sz="400" dirty="0"/>
              <a:t>                </a:t>
            </a:r>
            <a:r>
              <a:rPr lang="en-US" sz="400" dirty="0" err="1"/>
              <a:t>lat:data_max</a:t>
            </a:r>
            <a:r>
              <a:rPr lang="en-US" sz="400" dirty="0"/>
              <a:t> = 38.0488 ;</a:t>
            </a:r>
          </a:p>
          <a:p>
            <a:r>
              <a:rPr lang="en-US" sz="400" dirty="0"/>
              <a:t>                </a:t>
            </a:r>
            <a:r>
              <a:rPr lang="en-US" sz="400" dirty="0" err="1"/>
              <a:t>lat:instrument</a:t>
            </a:r>
            <a:r>
              <a:rPr lang="en-US" sz="400" dirty="0"/>
              <a:t> = "instrument1" ;</a:t>
            </a:r>
          </a:p>
          <a:p>
            <a:r>
              <a:rPr lang="en-US" sz="400" dirty="0"/>
              <a:t>                </a:t>
            </a:r>
            <a:r>
              <a:rPr lang="en-US" sz="400" dirty="0" err="1"/>
              <a:t>lat:ancillary_variables</a:t>
            </a:r>
            <a:r>
              <a:rPr lang="en-US" sz="400" dirty="0"/>
              <a:t> = "" ;</a:t>
            </a:r>
          </a:p>
          <a:p>
            <a:r>
              <a:rPr lang="en-US" sz="400" dirty="0"/>
              <a:t>                </a:t>
            </a:r>
            <a:r>
              <a:rPr lang="en-US" sz="400" dirty="0" err="1"/>
              <a:t>lat:comment</a:t>
            </a:r>
            <a:r>
              <a:rPr lang="en-US" sz="400" dirty="0"/>
              <a:t> = "" ;</a:t>
            </a:r>
          </a:p>
          <a:p>
            <a:r>
              <a:rPr lang="en-US" sz="400" dirty="0"/>
              <a:t>                </a:t>
            </a:r>
            <a:r>
              <a:rPr lang="en-US" sz="400" dirty="0" err="1"/>
              <a:t>lat:ioos_category</a:t>
            </a:r>
            <a:r>
              <a:rPr lang="en-US" sz="400" dirty="0"/>
              <a:t> = "Location" ;</a:t>
            </a:r>
          </a:p>
          <a:p>
            <a:r>
              <a:rPr lang="en-US" sz="400" dirty="0"/>
              <a:t>        float </a:t>
            </a:r>
            <a:r>
              <a:rPr lang="en-US" sz="400" dirty="0" err="1"/>
              <a:t>lon</a:t>
            </a:r>
            <a:r>
              <a:rPr lang="en-US" sz="400" dirty="0"/>
              <a:t> ;</a:t>
            </a:r>
          </a:p>
          <a:p>
            <a:r>
              <a:rPr lang="en-US" sz="400" dirty="0"/>
              <a:t>                </a:t>
            </a:r>
            <a:r>
              <a:rPr lang="en-US" sz="400" dirty="0" err="1"/>
              <a:t>lon:long_name</a:t>
            </a:r>
            <a:r>
              <a:rPr lang="en-US" sz="400" dirty="0"/>
              <a:t> = "longitude in decimal degree east" ;</a:t>
            </a:r>
          </a:p>
          <a:p>
            <a:r>
              <a:rPr lang="en-US" sz="400" dirty="0"/>
              <a:t>                </a:t>
            </a:r>
            <a:r>
              <a:rPr lang="en-US" sz="400" dirty="0" err="1"/>
              <a:t>lon:standard_name</a:t>
            </a:r>
            <a:r>
              <a:rPr lang="en-US" sz="400" dirty="0"/>
              <a:t> = "longitude" ;</a:t>
            </a:r>
          </a:p>
          <a:p>
            <a:r>
              <a:rPr lang="en-US" sz="400" dirty="0"/>
              <a:t>                </a:t>
            </a:r>
            <a:r>
              <a:rPr lang="en-US" sz="400" dirty="0" err="1"/>
              <a:t>lon:units</a:t>
            </a:r>
            <a:r>
              <a:rPr lang="en-US" sz="400" dirty="0"/>
              <a:t> = "</a:t>
            </a:r>
            <a:r>
              <a:rPr lang="en-US" sz="400" dirty="0" err="1"/>
              <a:t>degree_east</a:t>
            </a:r>
            <a:r>
              <a:rPr lang="en-US" sz="400" dirty="0"/>
              <a:t>" ;</a:t>
            </a:r>
          </a:p>
          <a:p>
            <a:r>
              <a:rPr lang="en-US" sz="400" dirty="0"/>
              <a:t>                </a:t>
            </a:r>
            <a:r>
              <a:rPr lang="en-US" sz="400" dirty="0" err="1"/>
              <a:t>lon:data_min</a:t>
            </a:r>
            <a:r>
              <a:rPr lang="en-US" sz="400" dirty="0"/>
              <a:t> = -123.458 ;</a:t>
            </a:r>
          </a:p>
          <a:p>
            <a:r>
              <a:rPr lang="en-US" sz="400" dirty="0"/>
              <a:t>                </a:t>
            </a:r>
            <a:r>
              <a:rPr lang="en-US" sz="400" dirty="0" err="1"/>
              <a:t>lon:data_max</a:t>
            </a:r>
            <a:r>
              <a:rPr lang="en-US" sz="400" dirty="0"/>
              <a:t> = -123.458 ;</a:t>
            </a:r>
          </a:p>
          <a:p>
            <a:r>
              <a:rPr lang="en-US" sz="400" dirty="0"/>
              <a:t>                </a:t>
            </a:r>
            <a:r>
              <a:rPr lang="en-US" sz="400" dirty="0" err="1"/>
              <a:t>lon:instrument</a:t>
            </a:r>
            <a:r>
              <a:rPr lang="en-US" sz="400" dirty="0"/>
              <a:t> = "instrument1" ;</a:t>
            </a:r>
          </a:p>
          <a:p>
            <a:r>
              <a:rPr lang="en-US" sz="400" dirty="0"/>
              <a:t>                </a:t>
            </a:r>
            <a:r>
              <a:rPr lang="en-US" sz="400" dirty="0" err="1"/>
              <a:t>lon:ancillary_variables</a:t>
            </a:r>
            <a:r>
              <a:rPr lang="en-US" sz="400" dirty="0"/>
              <a:t> = "" ;</a:t>
            </a:r>
          </a:p>
          <a:p>
            <a:r>
              <a:rPr lang="en-US" sz="400" dirty="0"/>
              <a:t>                </a:t>
            </a:r>
            <a:r>
              <a:rPr lang="en-US" sz="400" dirty="0" err="1"/>
              <a:t>lon:comment</a:t>
            </a:r>
            <a:r>
              <a:rPr lang="en-US" sz="400" dirty="0"/>
              <a:t> = "" ;</a:t>
            </a:r>
          </a:p>
          <a:p>
            <a:r>
              <a:rPr lang="en-US" sz="400" dirty="0"/>
              <a:t>                </a:t>
            </a:r>
            <a:r>
              <a:rPr lang="en-US" sz="400" dirty="0" err="1"/>
              <a:t>lon:ioos_category</a:t>
            </a:r>
            <a:r>
              <a:rPr lang="en-US" sz="400" dirty="0"/>
              <a:t> = "Location" ;</a:t>
            </a:r>
          </a:p>
          <a:p>
            <a:r>
              <a:rPr lang="en-US" sz="400" dirty="0"/>
              <a:t>        double alt ;</a:t>
            </a:r>
          </a:p>
          <a:p>
            <a:r>
              <a:rPr lang="en-US" sz="400" dirty="0"/>
              <a:t>                </a:t>
            </a:r>
            <a:r>
              <a:rPr lang="en-US" sz="400" dirty="0" err="1"/>
              <a:t>alt:long_name</a:t>
            </a:r>
            <a:r>
              <a:rPr lang="en-US" sz="400" dirty="0"/>
              <a:t> = "Height above mean sea level" ;</a:t>
            </a:r>
          </a:p>
          <a:p>
            <a:r>
              <a:rPr lang="en-US" sz="400" dirty="0"/>
              <a:t>                </a:t>
            </a:r>
            <a:r>
              <a:rPr lang="en-US" sz="400" dirty="0" err="1"/>
              <a:t>alt:standard_name</a:t>
            </a:r>
            <a:r>
              <a:rPr lang="en-US" sz="400" dirty="0"/>
              <a:t> = "altitude" ;</a:t>
            </a:r>
          </a:p>
          <a:p>
            <a:r>
              <a:rPr lang="en-US" sz="400" dirty="0"/>
              <a:t>                </a:t>
            </a:r>
            <a:r>
              <a:rPr lang="en-US" sz="400" dirty="0" err="1"/>
              <a:t>alt:units</a:t>
            </a:r>
            <a:r>
              <a:rPr lang="en-US" sz="400" dirty="0"/>
              <a:t> = "m" ;</a:t>
            </a:r>
          </a:p>
          <a:p>
            <a:r>
              <a:rPr lang="en-US" sz="400" dirty="0"/>
              <a:t>                </a:t>
            </a:r>
            <a:r>
              <a:rPr lang="en-US" sz="400" dirty="0" err="1"/>
              <a:t>alt:positive</a:t>
            </a:r>
            <a:r>
              <a:rPr lang="en-US" sz="400" dirty="0"/>
              <a:t> = "up" ;</a:t>
            </a:r>
          </a:p>
          <a:p>
            <a:r>
              <a:rPr lang="en-US" sz="400" dirty="0"/>
              <a:t>                </a:t>
            </a:r>
            <a:r>
              <a:rPr lang="en-US" sz="400" dirty="0" err="1"/>
              <a:t>alt:data_min</a:t>
            </a:r>
            <a:r>
              <a:rPr lang="en-US" sz="400" dirty="0"/>
              <a:t> = -1.5 ;</a:t>
            </a:r>
          </a:p>
          <a:p>
            <a:r>
              <a:rPr lang="en-US" sz="400" dirty="0"/>
              <a:t>                </a:t>
            </a:r>
            <a:r>
              <a:rPr lang="en-US" sz="400" dirty="0" err="1"/>
              <a:t>alt:data_max</a:t>
            </a:r>
            <a:r>
              <a:rPr lang="en-US" sz="400" dirty="0"/>
              <a:t> = -1.5 ;</a:t>
            </a:r>
          </a:p>
          <a:p>
            <a:r>
              <a:rPr lang="en-US" sz="400" dirty="0"/>
              <a:t>                </a:t>
            </a:r>
            <a:r>
              <a:rPr lang="en-US" sz="400" dirty="0" err="1"/>
              <a:t>alt:ancillary_variables</a:t>
            </a:r>
            <a:r>
              <a:rPr lang="en-US" sz="400" dirty="0"/>
              <a:t> = "" ;</a:t>
            </a:r>
          </a:p>
          <a:p>
            <a:r>
              <a:rPr lang="en-US" sz="400" dirty="0"/>
              <a:t>                </a:t>
            </a:r>
            <a:r>
              <a:rPr lang="en-US" sz="400" dirty="0" err="1"/>
              <a:t>alt:comment</a:t>
            </a:r>
            <a:r>
              <a:rPr lang="en-US" sz="400" dirty="0"/>
              <a:t> = "" ;</a:t>
            </a:r>
          </a:p>
          <a:p>
            <a:r>
              <a:rPr lang="en-US" sz="400" dirty="0"/>
              <a:t>                </a:t>
            </a:r>
            <a:r>
              <a:rPr lang="en-US" sz="400" dirty="0" err="1"/>
              <a:t>alt:ioos_category</a:t>
            </a:r>
            <a:r>
              <a:rPr lang="en-US" sz="400" dirty="0"/>
              <a:t> = "Location" ;</a:t>
            </a:r>
          </a:p>
          <a:p>
            <a:r>
              <a:rPr lang="en-US" sz="400" dirty="0"/>
              <a:t>        char </a:t>
            </a:r>
            <a:r>
              <a:rPr lang="en-US" sz="400" dirty="0" err="1"/>
              <a:t>station_name</a:t>
            </a:r>
            <a:r>
              <a:rPr lang="en-US" sz="400" dirty="0"/>
              <a:t>(</a:t>
            </a:r>
            <a:r>
              <a:rPr lang="en-US" sz="400" dirty="0" err="1"/>
              <a:t>name_strlen</a:t>
            </a:r>
            <a:r>
              <a:rPr lang="en-US" sz="400" dirty="0"/>
              <a:t>) ;</a:t>
            </a:r>
          </a:p>
          <a:p>
            <a:r>
              <a:rPr lang="en-US" sz="400" dirty="0"/>
              <a:t>                </a:t>
            </a:r>
            <a:r>
              <a:rPr lang="en-US" sz="400" dirty="0" err="1"/>
              <a:t>station_name:long_name</a:t>
            </a:r>
            <a:r>
              <a:rPr lang="en-US" sz="400" dirty="0"/>
              <a:t> = "Cordell Bank National Marine Sanctuary (CBNMS) Bodega Marine Lab (BML) Buoy" ;</a:t>
            </a:r>
          </a:p>
          <a:p>
            <a:r>
              <a:rPr lang="en-US" sz="400" dirty="0"/>
              <a:t>                </a:t>
            </a:r>
            <a:r>
              <a:rPr lang="en-US" sz="400" dirty="0" err="1"/>
              <a:t>station_name:cf_role</a:t>
            </a:r>
            <a:r>
              <a:rPr lang="en-US" sz="400" dirty="0"/>
              <a:t> = "</a:t>
            </a:r>
            <a:r>
              <a:rPr lang="en-US" sz="400" dirty="0" err="1"/>
              <a:t>timeseries_id</a:t>
            </a:r>
            <a:r>
              <a:rPr lang="en-US" sz="400" dirty="0"/>
              <a:t>" ;</a:t>
            </a:r>
          </a:p>
          <a:p>
            <a:r>
              <a:rPr lang="en-US" sz="400" dirty="0"/>
              <a:t>        double temperature(time) ;</a:t>
            </a:r>
          </a:p>
          <a:p>
            <a:r>
              <a:rPr lang="en-US" sz="400" dirty="0"/>
              <a:t>                </a:t>
            </a:r>
            <a:r>
              <a:rPr lang="en-US" sz="400" dirty="0" err="1"/>
              <a:t>temperature:long_name</a:t>
            </a:r>
            <a:r>
              <a:rPr lang="en-US" sz="400" dirty="0"/>
              <a:t> = "Water temperature, IPTS-90" ;</a:t>
            </a:r>
          </a:p>
          <a:p>
            <a:r>
              <a:rPr lang="en-US" sz="400" dirty="0"/>
              <a:t>                </a:t>
            </a:r>
            <a:r>
              <a:rPr lang="en-US" sz="400" dirty="0" err="1"/>
              <a:t>temperature:standard_name</a:t>
            </a:r>
            <a:r>
              <a:rPr lang="en-US" sz="400" dirty="0"/>
              <a:t> = "</a:t>
            </a:r>
            <a:r>
              <a:rPr lang="en-US" sz="400" dirty="0" err="1"/>
              <a:t>sea_water_temperature</a:t>
            </a:r>
            <a:r>
              <a:rPr lang="en-US" sz="400" dirty="0"/>
              <a:t>" ;</a:t>
            </a:r>
          </a:p>
          <a:p>
            <a:r>
              <a:rPr lang="en-US" sz="400" dirty="0"/>
              <a:t>                </a:t>
            </a:r>
            <a:r>
              <a:rPr lang="en-US" sz="400" dirty="0" err="1"/>
              <a:t>temperature:nodc_name</a:t>
            </a:r>
            <a:r>
              <a:rPr lang="en-US" sz="400" dirty="0"/>
              <a:t> = "TEMPERATURE" ;</a:t>
            </a:r>
          </a:p>
          <a:p>
            <a:r>
              <a:rPr lang="en-US" sz="400" dirty="0"/>
              <a:t>                </a:t>
            </a:r>
            <a:r>
              <a:rPr lang="en-US" sz="400" dirty="0" err="1"/>
              <a:t>temperature:units</a:t>
            </a:r>
            <a:r>
              <a:rPr lang="en-US" sz="400" dirty="0"/>
              <a:t> = "</a:t>
            </a:r>
            <a:r>
              <a:rPr lang="en-US" sz="400" dirty="0" err="1"/>
              <a:t>degree_Celsius</a:t>
            </a:r>
            <a:r>
              <a:rPr lang="en-US" sz="400" dirty="0"/>
              <a:t>" ;</a:t>
            </a:r>
          </a:p>
          <a:p>
            <a:r>
              <a:rPr lang="en-US" sz="400" dirty="0"/>
              <a:t>                </a:t>
            </a:r>
            <a:r>
              <a:rPr lang="en-US" sz="400" dirty="0" err="1"/>
              <a:t>temperature:scale_factor</a:t>
            </a:r>
            <a:r>
              <a:rPr lang="en-US" sz="400" dirty="0"/>
              <a:t> = 1. ;</a:t>
            </a:r>
          </a:p>
          <a:p>
            <a:r>
              <a:rPr lang="en-US" sz="400" dirty="0"/>
              <a:t>                </a:t>
            </a:r>
            <a:r>
              <a:rPr lang="en-US" sz="400" dirty="0" err="1"/>
              <a:t>temperature:add_offset</a:t>
            </a:r>
            <a:r>
              <a:rPr lang="en-US" sz="400" dirty="0"/>
              <a:t> = 0. ;</a:t>
            </a:r>
          </a:p>
          <a:p>
            <a:r>
              <a:rPr lang="en-US" sz="400" dirty="0"/>
              <a:t>                temperature:_</a:t>
            </a:r>
            <a:r>
              <a:rPr lang="en-US" sz="400" dirty="0" err="1"/>
              <a:t>FillValue</a:t>
            </a:r>
            <a:r>
              <a:rPr lang="en-US" sz="400" dirty="0"/>
              <a:t> = -99999. ;</a:t>
            </a:r>
          </a:p>
          <a:p>
            <a:r>
              <a:rPr lang="en-US" sz="400" dirty="0"/>
              <a:t>                </a:t>
            </a:r>
            <a:r>
              <a:rPr lang="en-US" sz="400" dirty="0" err="1"/>
              <a:t>temperature:data_min</a:t>
            </a:r>
            <a:r>
              <a:rPr lang="en-US" sz="400" dirty="0"/>
              <a:t> = 9.8552 ;</a:t>
            </a:r>
          </a:p>
          <a:p>
            <a:r>
              <a:rPr lang="en-US" sz="400" dirty="0"/>
              <a:t>                </a:t>
            </a:r>
            <a:r>
              <a:rPr lang="en-US" sz="400" dirty="0" err="1"/>
              <a:t>temperature:data_max</a:t>
            </a:r>
            <a:r>
              <a:rPr lang="en-US" sz="400" dirty="0"/>
              <a:t> = 15.8311 ;</a:t>
            </a:r>
          </a:p>
          <a:p>
            <a:r>
              <a:rPr lang="en-US" sz="400" dirty="0"/>
              <a:t>                </a:t>
            </a:r>
            <a:r>
              <a:rPr lang="en-US" sz="400" dirty="0" err="1"/>
              <a:t>temperature:instrument</a:t>
            </a:r>
            <a:r>
              <a:rPr lang="en-US" sz="400" dirty="0"/>
              <a:t> = "instrument2" ;</a:t>
            </a:r>
          </a:p>
          <a:p>
            <a:r>
              <a:rPr lang="en-US" sz="400" dirty="0"/>
              <a:t>                </a:t>
            </a:r>
            <a:r>
              <a:rPr lang="en-US" sz="400" dirty="0" err="1"/>
              <a:t>temperature:coordinates</a:t>
            </a:r>
            <a:r>
              <a:rPr lang="en-US" sz="400" dirty="0"/>
              <a:t> = "time </a:t>
            </a:r>
            <a:r>
              <a:rPr lang="en-US" sz="400" dirty="0" err="1"/>
              <a:t>lat</a:t>
            </a:r>
            <a:r>
              <a:rPr lang="en-US" sz="400" dirty="0"/>
              <a:t> </a:t>
            </a:r>
            <a:r>
              <a:rPr lang="en-US" sz="400" dirty="0" err="1"/>
              <a:t>lon</a:t>
            </a:r>
            <a:r>
              <a:rPr lang="en-US" sz="400" dirty="0"/>
              <a:t> alt" ;</a:t>
            </a:r>
          </a:p>
          <a:p>
            <a:r>
              <a:rPr lang="en-US" sz="400" dirty="0"/>
              <a:t>                </a:t>
            </a:r>
            <a:r>
              <a:rPr lang="en-US" sz="400" dirty="0" err="1"/>
              <a:t>temperature:source</a:t>
            </a:r>
            <a:r>
              <a:rPr lang="en-US" sz="400" dirty="0"/>
              <a:t> = " " ;</a:t>
            </a:r>
          </a:p>
          <a:p>
            <a:r>
              <a:rPr lang="en-US" sz="400" dirty="0"/>
              <a:t>                </a:t>
            </a:r>
            <a:r>
              <a:rPr lang="en-US" sz="400" dirty="0" err="1"/>
              <a:t>temperature:references</a:t>
            </a:r>
            <a:r>
              <a:rPr lang="en-US" sz="400" dirty="0"/>
              <a:t> = " " ;</a:t>
            </a:r>
          </a:p>
          <a:p>
            <a:r>
              <a:rPr lang="en-US" sz="400" dirty="0"/>
              <a:t>                </a:t>
            </a:r>
            <a:r>
              <a:rPr lang="en-US" sz="400" dirty="0" err="1"/>
              <a:t>temperature:ioos_category</a:t>
            </a:r>
            <a:r>
              <a:rPr lang="en-US" sz="400" dirty="0"/>
              <a:t> = "Temperature" ;</a:t>
            </a:r>
          </a:p>
          <a:p>
            <a:r>
              <a:rPr lang="en-US" sz="400" dirty="0"/>
              <a:t>                </a:t>
            </a:r>
            <a:r>
              <a:rPr lang="en-US" sz="400" dirty="0" err="1"/>
              <a:t>temperature:grid_mapping</a:t>
            </a:r>
            <a:r>
              <a:rPr lang="en-US" sz="400" dirty="0"/>
              <a:t> = "</a:t>
            </a:r>
            <a:r>
              <a:rPr lang="en-US" sz="400" dirty="0" err="1"/>
              <a:t>crs</a:t>
            </a:r>
            <a:r>
              <a:rPr lang="en-US" sz="400" dirty="0"/>
              <a:t>" ;</a:t>
            </a:r>
          </a:p>
          <a:p>
            <a:r>
              <a:rPr lang="en-US" sz="400" dirty="0"/>
              <a:t>                </a:t>
            </a:r>
            <a:r>
              <a:rPr lang="en-US" sz="400" dirty="0" err="1"/>
              <a:t>temperature:ancillary_variables</a:t>
            </a:r>
            <a:r>
              <a:rPr lang="en-US" sz="400" dirty="0"/>
              <a:t> = "</a:t>
            </a:r>
            <a:r>
              <a:rPr lang="en-US" sz="400" dirty="0" err="1"/>
              <a:t>temperature_qc</a:t>
            </a:r>
            <a:r>
              <a:rPr lang="en-US" sz="400" dirty="0"/>
              <a:t>" ;</a:t>
            </a:r>
          </a:p>
          <a:p>
            <a:r>
              <a:rPr lang="en-US" sz="400" dirty="0"/>
              <a:t>        double salinity(time) ;</a:t>
            </a:r>
          </a:p>
          <a:p>
            <a:r>
              <a:rPr lang="en-US" sz="400" dirty="0"/>
              <a:t>                </a:t>
            </a:r>
            <a:r>
              <a:rPr lang="en-US" sz="400" dirty="0" err="1"/>
              <a:t>salinity:long_name</a:t>
            </a:r>
            <a:r>
              <a:rPr lang="en-US" sz="400" dirty="0"/>
              <a:t> = "Salinity, IPSS-78" ;</a:t>
            </a:r>
          </a:p>
          <a:p>
            <a:r>
              <a:rPr lang="en-US" sz="400" dirty="0"/>
              <a:t>                </a:t>
            </a:r>
            <a:r>
              <a:rPr lang="en-US" sz="400" dirty="0" err="1"/>
              <a:t>salinity:standard_name</a:t>
            </a:r>
            <a:r>
              <a:rPr lang="en-US" sz="400" dirty="0"/>
              <a:t> = "</a:t>
            </a:r>
            <a:r>
              <a:rPr lang="en-US" sz="400" dirty="0" err="1"/>
              <a:t>sea_water_salinity</a:t>
            </a:r>
            <a:r>
              <a:rPr lang="en-US" sz="400" dirty="0"/>
              <a:t>" ;</a:t>
            </a:r>
          </a:p>
          <a:p>
            <a:r>
              <a:rPr lang="en-US" sz="400" dirty="0"/>
              <a:t>                </a:t>
            </a:r>
            <a:r>
              <a:rPr lang="en-US" sz="400" dirty="0" err="1"/>
              <a:t>salinity:nodc_name</a:t>
            </a:r>
            <a:r>
              <a:rPr lang="en-US" sz="400" dirty="0"/>
              <a:t> = "SALINITY" ;</a:t>
            </a:r>
          </a:p>
          <a:p>
            <a:r>
              <a:rPr lang="en-US" sz="400" dirty="0"/>
              <a:t>                </a:t>
            </a:r>
            <a:r>
              <a:rPr lang="en-US" sz="400" dirty="0" err="1"/>
              <a:t>salinity:units</a:t>
            </a:r>
            <a:r>
              <a:rPr lang="en-US" sz="400" dirty="0"/>
              <a:t> = "0.001" ;</a:t>
            </a:r>
          </a:p>
          <a:p>
            <a:r>
              <a:rPr lang="en-US" sz="400" dirty="0"/>
              <a:t>                </a:t>
            </a:r>
            <a:r>
              <a:rPr lang="en-US" sz="400" dirty="0" err="1"/>
              <a:t>salinity:scale_factor</a:t>
            </a:r>
            <a:r>
              <a:rPr lang="en-US" sz="400" dirty="0"/>
              <a:t> = 1. ;</a:t>
            </a:r>
          </a:p>
          <a:p>
            <a:r>
              <a:rPr lang="en-US" sz="400" dirty="0"/>
              <a:t>                </a:t>
            </a:r>
            <a:r>
              <a:rPr lang="en-US" sz="400" dirty="0" err="1"/>
              <a:t>salinity:add_offset</a:t>
            </a:r>
            <a:r>
              <a:rPr lang="en-US" sz="400" dirty="0"/>
              <a:t> = 0. ;</a:t>
            </a:r>
          </a:p>
          <a:p>
            <a:r>
              <a:rPr lang="en-US" sz="400" dirty="0"/>
              <a:t>                salinity:_</a:t>
            </a:r>
            <a:r>
              <a:rPr lang="en-US" sz="400" dirty="0" err="1"/>
              <a:t>FillValue</a:t>
            </a:r>
            <a:r>
              <a:rPr lang="en-US" sz="400" dirty="0"/>
              <a:t> = -99999. ;</a:t>
            </a:r>
          </a:p>
          <a:p>
            <a:r>
              <a:rPr lang="en-US" sz="400" dirty="0"/>
              <a:t>                </a:t>
            </a:r>
            <a:r>
              <a:rPr lang="en-US" sz="400" dirty="0" err="1"/>
              <a:t>salinity:data_min</a:t>
            </a:r>
            <a:r>
              <a:rPr lang="en-US" sz="400" dirty="0"/>
              <a:t> = 33.0771 ;</a:t>
            </a:r>
          </a:p>
          <a:p>
            <a:r>
              <a:rPr lang="en-US" sz="400" dirty="0"/>
              <a:t>                </a:t>
            </a:r>
            <a:r>
              <a:rPr lang="en-US" sz="400" dirty="0" err="1"/>
              <a:t>salinity:data_max</a:t>
            </a:r>
            <a:r>
              <a:rPr lang="en-US" sz="400" dirty="0"/>
              <a:t> = 33.9761 ;</a:t>
            </a:r>
          </a:p>
          <a:p>
            <a:r>
              <a:rPr lang="en-US" sz="400" dirty="0"/>
              <a:t>                </a:t>
            </a:r>
            <a:r>
              <a:rPr lang="en-US" sz="400" dirty="0" err="1"/>
              <a:t>salinity:instrument</a:t>
            </a:r>
            <a:r>
              <a:rPr lang="en-US" sz="400" dirty="0"/>
              <a:t> = "instrument2" ;</a:t>
            </a:r>
          </a:p>
          <a:p>
            <a:r>
              <a:rPr lang="en-US" sz="400" dirty="0"/>
              <a:t>                </a:t>
            </a:r>
            <a:r>
              <a:rPr lang="en-US" sz="400" dirty="0" err="1"/>
              <a:t>salinity:coordinates</a:t>
            </a:r>
            <a:r>
              <a:rPr lang="en-US" sz="400" dirty="0"/>
              <a:t> = "time </a:t>
            </a:r>
            <a:r>
              <a:rPr lang="en-US" sz="400" dirty="0" err="1"/>
              <a:t>lat</a:t>
            </a:r>
            <a:r>
              <a:rPr lang="en-US" sz="400" dirty="0"/>
              <a:t> </a:t>
            </a:r>
            <a:r>
              <a:rPr lang="en-US" sz="400" dirty="0" err="1"/>
              <a:t>lon</a:t>
            </a:r>
            <a:r>
              <a:rPr lang="en-US" sz="400" dirty="0"/>
              <a:t> alt" ;</a:t>
            </a:r>
          </a:p>
          <a:p>
            <a:r>
              <a:rPr lang="en-US" sz="400" dirty="0"/>
              <a:t>                </a:t>
            </a:r>
            <a:r>
              <a:rPr lang="en-US" sz="400" dirty="0" err="1"/>
              <a:t>salinity:source</a:t>
            </a:r>
            <a:r>
              <a:rPr lang="en-US" sz="400" dirty="0"/>
              <a:t> = " " ;</a:t>
            </a:r>
          </a:p>
          <a:p>
            <a:r>
              <a:rPr lang="en-US" sz="400" dirty="0"/>
              <a:t>                </a:t>
            </a:r>
            <a:r>
              <a:rPr lang="en-US" sz="400" dirty="0" err="1"/>
              <a:t>salinity:references</a:t>
            </a:r>
            <a:r>
              <a:rPr lang="en-US" sz="400" dirty="0"/>
              <a:t> = " " ;</a:t>
            </a:r>
          </a:p>
          <a:p>
            <a:r>
              <a:rPr lang="en-US" sz="400" dirty="0"/>
              <a:t>                </a:t>
            </a:r>
            <a:r>
              <a:rPr lang="en-US" sz="400" dirty="0" err="1"/>
              <a:t>salinity:ioos_category</a:t>
            </a:r>
            <a:r>
              <a:rPr lang="en-US" sz="400" dirty="0"/>
              <a:t> = "Salinity" ;</a:t>
            </a:r>
          </a:p>
          <a:p>
            <a:r>
              <a:rPr lang="en-US" sz="400" dirty="0"/>
              <a:t>                </a:t>
            </a:r>
            <a:r>
              <a:rPr lang="en-US" sz="400" dirty="0" err="1"/>
              <a:t>salinity:grid_mapping</a:t>
            </a:r>
            <a:r>
              <a:rPr lang="en-US" sz="400" dirty="0"/>
              <a:t> = "</a:t>
            </a:r>
            <a:r>
              <a:rPr lang="en-US" sz="400" dirty="0" err="1"/>
              <a:t>crs</a:t>
            </a:r>
            <a:r>
              <a:rPr lang="en-US" sz="400" dirty="0"/>
              <a:t>" ;</a:t>
            </a:r>
          </a:p>
          <a:p>
            <a:r>
              <a:rPr lang="en-US" sz="400" dirty="0"/>
              <a:t>                </a:t>
            </a:r>
            <a:r>
              <a:rPr lang="en-US" sz="400" dirty="0" err="1"/>
              <a:t>salinity:ancillary_variables</a:t>
            </a:r>
            <a:r>
              <a:rPr lang="en-US" sz="400" dirty="0"/>
              <a:t> = "</a:t>
            </a:r>
            <a:r>
              <a:rPr lang="en-US" sz="400" dirty="0" err="1"/>
              <a:t>salinity_qc</a:t>
            </a:r>
            <a:r>
              <a:rPr lang="en-US" sz="400" dirty="0"/>
              <a:t>" ;</a:t>
            </a:r>
          </a:p>
          <a:p>
            <a:r>
              <a:rPr lang="en-US" sz="400" dirty="0"/>
              <a:t>        double density(time) ;</a:t>
            </a:r>
          </a:p>
          <a:p>
            <a:r>
              <a:rPr lang="en-US" sz="400" dirty="0"/>
              <a:t>                </a:t>
            </a:r>
            <a:r>
              <a:rPr lang="en-US" sz="400" dirty="0" err="1"/>
              <a:t>density:long_name</a:t>
            </a:r>
            <a:r>
              <a:rPr lang="en-US" sz="400" dirty="0"/>
              <a:t> = "Density" ;</a:t>
            </a:r>
          </a:p>
          <a:p>
            <a:r>
              <a:rPr lang="en-US" sz="400" dirty="0"/>
              <a:t>                </a:t>
            </a:r>
            <a:r>
              <a:rPr lang="en-US" sz="400" dirty="0" err="1"/>
              <a:t>density:standard_name</a:t>
            </a:r>
            <a:r>
              <a:rPr lang="en-US" sz="400" dirty="0"/>
              <a:t> = "</a:t>
            </a:r>
            <a:r>
              <a:rPr lang="en-US" sz="400" dirty="0" err="1"/>
              <a:t>sea_water_density</a:t>
            </a:r>
            <a:r>
              <a:rPr lang="en-US" sz="400" dirty="0"/>
              <a:t>" ;</a:t>
            </a:r>
          </a:p>
          <a:p>
            <a:r>
              <a:rPr lang="en-US" sz="400" dirty="0"/>
              <a:t>                </a:t>
            </a:r>
            <a:r>
              <a:rPr lang="en-US" sz="400" dirty="0" err="1"/>
              <a:t>density:nodc_name</a:t>
            </a:r>
            <a:r>
              <a:rPr lang="en-US" sz="400" dirty="0"/>
              <a:t> = "DENSITY" ;</a:t>
            </a:r>
          </a:p>
          <a:p>
            <a:r>
              <a:rPr lang="en-US" sz="400" dirty="0"/>
              <a:t>                </a:t>
            </a:r>
            <a:r>
              <a:rPr lang="en-US" sz="400" dirty="0" err="1"/>
              <a:t>density:units</a:t>
            </a:r>
            <a:r>
              <a:rPr lang="en-US" sz="400" dirty="0"/>
              <a:t> = "kg m-3" ;</a:t>
            </a:r>
          </a:p>
          <a:p>
            <a:r>
              <a:rPr lang="en-US" sz="400" dirty="0"/>
              <a:t>                </a:t>
            </a:r>
            <a:r>
              <a:rPr lang="en-US" sz="400" dirty="0" err="1"/>
              <a:t>density:scale_factor</a:t>
            </a:r>
            <a:r>
              <a:rPr lang="en-US" sz="400" dirty="0"/>
              <a:t> = 1. ;</a:t>
            </a:r>
          </a:p>
          <a:p>
            <a:r>
              <a:rPr lang="en-US" sz="400" dirty="0"/>
              <a:t>                </a:t>
            </a:r>
            <a:r>
              <a:rPr lang="en-US" sz="400" dirty="0" err="1"/>
              <a:t>density:add_offset</a:t>
            </a:r>
            <a:r>
              <a:rPr lang="en-US" sz="400" dirty="0"/>
              <a:t> = 0. ;</a:t>
            </a:r>
          </a:p>
          <a:p>
            <a:r>
              <a:rPr lang="en-US" sz="400" dirty="0"/>
              <a:t>                density:_</a:t>
            </a:r>
            <a:r>
              <a:rPr lang="en-US" sz="400" dirty="0" err="1"/>
              <a:t>FillValue</a:t>
            </a:r>
            <a:r>
              <a:rPr lang="en-US" sz="400" dirty="0"/>
              <a:t> = -99999. ;</a:t>
            </a:r>
          </a:p>
          <a:p>
            <a:r>
              <a:rPr lang="en-US" sz="400" dirty="0"/>
              <a:t>                </a:t>
            </a:r>
            <a:r>
              <a:rPr lang="en-US" sz="400" dirty="0" err="1"/>
              <a:t>density:data_min</a:t>
            </a:r>
            <a:r>
              <a:rPr lang="en-US" sz="400" dirty="0"/>
              <a:t> = 24.4722 ;</a:t>
            </a:r>
          </a:p>
          <a:p>
            <a:r>
              <a:rPr lang="en-US" sz="400" dirty="0"/>
              <a:t>                </a:t>
            </a:r>
            <a:r>
              <a:rPr lang="en-US" sz="400" dirty="0" err="1"/>
              <a:t>density:data_max</a:t>
            </a:r>
            <a:r>
              <a:rPr lang="en-US" sz="400" dirty="0"/>
              <a:t> = 26.1079 ;</a:t>
            </a:r>
          </a:p>
          <a:p>
            <a:r>
              <a:rPr lang="en-US" sz="400" dirty="0"/>
              <a:t>                </a:t>
            </a:r>
            <a:r>
              <a:rPr lang="en-US" sz="400" dirty="0" err="1"/>
              <a:t>density:instrument</a:t>
            </a:r>
            <a:r>
              <a:rPr lang="en-US" sz="400" dirty="0"/>
              <a:t> = "instrument2" ;</a:t>
            </a:r>
          </a:p>
          <a:p>
            <a:r>
              <a:rPr lang="en-US" sz="400" dirty="0"/>
              <a:t>                </a:t>
            </a:r>
            <a:r>
              <a:rPr lang="en-US" sz="400" dirty="0" err="1"/>
              <a:t>density:coordinates</a:t>
            </a:r>
            <a:r>
              <a:rPr lang="en-US" sz="400" dirty="0"/>
              <a:t> = "time </a:t>
            </a:r>
            <a:r>
              <a:rPr lang="en-US" sz="400" dirty="0" err="1"/>
              <a:t>lat</a:t>
            </a:r>
            <a:r>
              <a:rPr lang="en-US" sz="400" dirty="0"/>
              <a:t> </a:t>
            </a:r>
            <a:r>
              <a:rPr lang="en-US" sz="400" dirty="0" err="1"/>
              <a:t>lon</a:t>
            </a:r>
            <a:r>
              <a:rPr lang="en-US" sz="400" dirty="0"/>
              <a:t> alt" ;</a:t>
            </a:r>
          </a:p>
          <a:p>
            <a:r>
              <a:rPr lang="en-US" sz="400" dirty="0"/>
              <a:t>                </a:t>
            </a:r>
            <a:r>
              <a:rPr lang="en-US" sz="400" dirty="0" err="1"/>
              <a:t>density:source</a:t>
            </a:r>
            <a:r>
              <a:rPr lang="en-US" sz="400" dirty="0"/>
              <a:t> = " " ;</a:t>
            </a:r>
          </a:p>
          <a:p>
            <a:r>
              <a:rPr lang="en-US" sz="400" dirty="0"/>
              <a:t>                </a:t>
            </a:r>
            <a:r>
              <a:rPr lang="en-US" sz="400" dirty="0" err="1"/>
              <a:t>density:references</a:t>
            </a:r>
            <a:r>
              <a:rPr lang="en-US" sz="400" dirty="0"/>
              <a:t> = " " ;</a:t>
            </a:r>
          </a:p>
          <a:p>
            <a:r>
              <a:rPr lang="en-US" sz="400" dirty="0"/>
              <a:t>                </a:t>
            </a:r>
            <a:r>
              <a:rPr lang="en-US" sz="400" dirty="0" err="1"/>
              <a:t>density:ioos_category</a:t>
            </a:r>
            <a:r>
              <a:rPr lang="en-US" sz="400" dirty="0"/>
              <a:t> = "Salinity" ;</a:t>
            </a:r>
          </a:p>
          <a:p>
            <a:r>
              <a:rPr lang="en-US" sz="400" dirty="0"/>
              <a:t>                </a:t>
            </a:r>
            <a:r>
              <a:rPr lang="en-US" sz="400" dirty="0" err="1"/>
              <a:t>density:grid_mapping</a:t>
            </a:r>
            <a:r>
              <a:rPr lang="en-US" sz="400" dirty="0"/>
              <a:t> = "</a:t>
            </a:r>
            <a:r>
              <a:rPr lang="en-US" sz="400" dirty="0" err="1"/>
              <a:t>crs</a:t>
            </a:r>
            <a:r>
              <a:rPr lang="en-US" sz="400" dirty="0"/>
              <a:t>" ;</a:t>
            </a:r>
          </a:p>
          <a:p>
            <a:r>
              <a:rPr lang="en-US" sz="400" dirty="0"/>
              <a:t>                </a:t>
            </a:r>
            <a:r>
              <a:rPr lang="en-US" sz="400" dirty="0" err="1"/>
              <a:t>density:ancillary_variables</a:t>
            </a:r>
            <a:r>
              <a:rPr lang="en-US" sz="400" dirty="0"/>
              <a:t> = "</a:t>
            </a:r>
            <a:r>
              <a:rPr lang="en-US" sz="400" dirty="0" err="1"/>
              <a:t>density_qc</a:t>
            </a:r>
            <a:r>
              <a:rPr lang="en-US" sz="400" dirty="0"/>
              <a:t>" ;</a:t>
            </a:r>
          </a:p>
          <a:p>
            <a:r>
              <a:rPr lang="en-US" sz="400" dirty="0"/>
              <a:t>        double conductivity(time) ;</a:t>
            </a:r>
          </a:p>
          <a:p>
            <a:r>
              <a:rPr lang="en-US" sz="400" dirty="0"/>
              <a:t>                </a:t>
            </a:r>
            <a:r>
              <a:rPr lang="en-US" sz="400" dirty="0" err="1"/>
              <a:t>conductivity:long_name</a:t>
            </a:r>
            <a:r>
              <a:rPr lang="en-US" sz="400" dirty="0"/>
              <a:t> = "Conductivity" ;</a:t>
            </a:r>
          </a:p>
          <a:p>
            <a:r>
              <a:rPr lang="en-US" sz="400" dirty="0"/>
              <a:t>                </a:t>
            </a:r>
            <a:r>
              <a:rPr lang="en-US" sz="400" dirty="0" err="1"/>
              <a:t>conductivity:standard_name</a:t>
            </a:r>
            <a:r>
              <a:rPr lang="en-US" sz="400" dirty="0"/>
              <a:t> = "</a:t>
            </a:r>
            <a:r>
              <a:rPr lang="en-US" sz="400" dirty="0" err="1"/>
              <a:t>sea_water_electrical_conductivity</a:t>
            </a:r>
            <a:r>
              <a:rPr lang="en-US" sz="400" dirty="0"/>
              <a:t>" ;</a:t>
            </a:r>
          </a:p>
          <a:p>
            <a:r>
              <a:rPr lang="en-US" sz="400" dirty="0"/>
              <a:t>                </a:t>
            </a:r>
            <a:r>
              <a:rPr lang="en-US" sz="400" dirty="0" err="1"/>
              <a:t>conductivity:nodc_name</a:t>
            </a:r>
            <a:r>
              <a:rPr lang="en-US" sz="400" dirty="0"/>
              <a:t> = "CONDUCTIVITY" ;</a:t>
            </a:r>
          </a:p>
          <a:p>
            <a:r>
              <a:rPr lang="en-US" sz="400" dirty="0"/>
              <a:t>                </a:t>
            </a:r>
            <a:r>
              <a:rPr lang="en-US" sz="400" dirty="0" err="1"/>
              <a:t>conductivity:units</a:t>
            </a:r>
            <a:r>
              <a:rPr lang="en-US" sz="400" dirty="0"/>
              <a:t> = "S m-1" ;</a:t>
            </a:r>
          </a:p>
          <a:p>
            <a:r>
              <a:rPr lang="en-US" sz="400" dirty="0"/>
              <a:t>                </a:t>
            </a:r>
            <a:r>
              <a:rPr lang="en-US" sz="400" dirty="0" err="1"/>
              <a:t>conductivity:scale_factor</a:t>
            </a:r>
            <a:r>
              <a:rPr lang="en-US" sz="400" dirty="0"/>
              <a:t> = 1. ;</a:t>
            </a:r>
          </a:p>
          <a:p>
            <a:r>
              <a:rPr lang="en-US" sz="400" dirty="0"/>
              <a:t>                </a:t>
            </a:r>
            <a:r>
              <a:rPr lang="en-US" sz="400" dirty="0" err="1"/>
              <a:t>conductivity:add_offset</a:t>
            </a:r>
            <a:r>
              <a:rPr lang="en-US" sz="400" dirty="0"/>
              <a:t> = 0. ;</a:t>
            </a:r>
          </a:p>
          <a:p>
            <a:r>
              <a:rPr lang="en-US" sz="400" dirty="0"/>
              <a:t>                conductivity:_</a:t>
            </a:r>
            <a:r>
              <a:rPr lang="en-US" sz="400" dirty="0" err="1"/>
              <a:t>FillValue</a:t>
            </a:r>
            <a:r>
              <a:rPr lang="en-US" sz="400" dirty="0"/>
              <a:t> = -99999. ;</a:t>
            </a:r>
          </a:p>
          <a:p>
            <a:r>
              <a:rPr lang="en-US" sz="400" dirty="0"/>
              <a:t>                </a:t>
            </a:r>
            <a:r>
              <a:rPr lang="en-US" sz="400" dirty="0" err="1"/>
              <a:t>conductivity:data_min</a:t>
            </a:r>
            <a:r>
              <a:rPr lang="en-US" sz="400" dirty="0"/>
              <a:t> = 3.6799 ;</a:t>
            </a:r>
          </a:p>
          <a:p>
            <a:r>
              <a:rPr lang="en-US" sz="400" dirty="0"/>
              <a:t>                </a:t>
            </a:r>
            <a:r>
              <a:rPr lang="en-US" sz="400" dirty="0" err="1"/>
              <a:t>conductivity:data_max</a:t>
            </a:r>
            <a:r>
              <a:rPr lang="en-US" sz="400" dirty="0"/>
              <a:t> = 4.18236 ;</a:t>
            </a:r>
          </a:p>
          <a:p>
            <a:r>
              <a:rPr lang="en-US" sz="400" dirty="0"/>
              <a:t>                </a:t>
            </a:r>
            <a:r>
              <a:rPr lang="en-US" sz="400" dirty="0" err="1"/>
              <a:t>conductivity:instrument</a:t>
            </a:r>
            <a:r>
              <a:rPr lang="en-US" sz="400" dirty="0"/>
              <a:t> = "instrument2" ;</a:t>
            </a:r>
          </a:p>
          <a:p>
            <a:r>
              <a:rPr lang="en-US" sz="400" dirty="0"/>
              <a:t>                </a:t>
            </a:r>
            <a:r>
              <a:rPr lang="en-US" sz="400" dirty="0" err="1"/>
              <a:t>conductivity:coordinates</a:t>
            </a:r>
            <a:r>
              <a:rPr lang="en-US" sz="400" dirty="0"/>
              <a:t> = "time </a:t>
            </a:r>
            <a:r>
              <a:rPr lang="en-US" sz="400" dirty="0" err="1"/>
              <a:t>lat</a:t>
            </a:r>
            <a:r>
              <a:rPr lang="en-US" sz="400" dirty="0"/>
              <a:t> </a:t>
            </a:r>
            <a:r>
              <a:rPr lang="en-US" sz="400" dirty="0" err="1"/>
              <a:t>lon</a:t>
            </a:r>
            <a:r>
              <a:rPr lang="en-US" sz="400" dirty="0"/>
              <a:t> alt" ;</a:t>
            </a:r>
          </a:p>
          <a:p>
            <a:r>
              <a:rPr lang="en-US" sz="400" dirty="0"/>
              <a:t>                </a:t>
            </a:r>
            <a:r>
              <a:rPr lang="en-US" sz="400" dirty="0" err="1"/>
              <a:t>conductivity:source</a:t>
            </a:r>
            <a:r>
              <a:rPr lang="en-US" sz="400" dirty="0"/>
              <a:t> = " " ;</a:t>
            </a:r>
          </a:p>
          <a:p>
            <a:r>
              <a:rPr lang="en-US" sz="400" dirty="0"/>
              <a:t>                </a:t>
            </a:r>
            <a:r>
              <a:rPr lang="en-US" sz="400" dirty="0" err="1"/>
              <a:t>conductivity:references</a:t>
            </a:r>
            <a:r>
              <a:rPr lang="en-US" sz="400" dirty="0"/>
              <a:t> = " " ;</a:t>
            </a:r>
          </a:p>
          <a:p>
            <a:r>
              <a:rPr lang="en-US" sz="400" dirty="0"/>
              <a:t>                </a:t>
            </a:r>
            <a:r>
              <a:rPr lang="en-US" sz="400" dirty="0" err="1"/>
              <a:t>conductivity:ioos_category</a:t>
            </a:r>
            <a:r>
              <a:rPr lang="en-US" sz="400" dirty="0"/>
              <a:t> = "Salinity" ;</a:t>
            </a:r>
          </a:p>
          <a:p>
            <a:r>
              <a:rPr lang="en-US" sz="400" dirty="0"/>
              <a:t>                </a:t>
            </a:r>
            <a:r>
              <a:rPr lang="en-US" sz="400" dirty="0" err="1"/>
              <a:t>conductivity:grid_mapping</a:t>
            </a:r>
            <a:r>
              <a:rPr lang="en-US" sz="400" dirty="0"/>
              <a:t> = "</a:t>
            </a:r>
            <a:r>
              <a:rPr lang="en-US" sz="400" dirty="0" err="1"/>
              <a:t>crs</a:t>
            </a:r>
            <a:r>
              <a:rPr lang="en-US" sz="400" dirty="0"/>
              <a:t>" ;</a:t>
            </a:r>
          </a:p>
          <a:p>
            <a:r>
              <a:rPr lang="en-US" sz="400" dirty="0"/>
              <a:t>                </a:t>
            </a:r>
            <a:r>
              <a:rPr lang="en-US" sz="400" dirty="0" err="1"/>
              <a:t>conductivity:ancillary_variables</a:t>
            </a:r>
            <a:r>
              <a:rPr lang="en-US" sz="400" dirty="0"/>
              <a:t> = "</a:t>
            </a:r>
            <a:r>
              <a:rPr lang="en-US" sz="400" dirty="0" err="1"/>
              <a:t>conductivity_qc</a:t>
            </a:r>
            <a:r>
              <a:rPr lang="en-US" sz="400" dirty="0"/>
              <a:t>" ;</a:t>
            </a:r>
          </a:p>
          <a:p>
            <a:r>
              <a:rPr lang="en-US" sz="400" dirty="0"/>
              <a:t>        </a:t>
            </a:r>
            <a:r>
              <a:rPr lang="en-US" sz="400" dirty="0" err="1"/>
              <a:t>int</a:t>
            </a:r>
            <a:r>
              <a:rPr lang="en-US" sz="400" dirty="0"/>
              <a:t> platform1 ;</a:t>
            </a:r>
          </a:p>
          <a:p>
            <a:r>
              <a:rPr lang="en-US" sz="400" dirty="0"/>
              <a:t>                platform1:long_name = "Station 46095. Cordell Bank Buoy" ;</a:t>
            </a:r>
          </a:p>
          <a:p>
            <a:r>
              <a:rPr lang="en-US" sz="400" dirty="0"/>
              <a:t>                platform1:nodc_name = "FIXED PLATFORM, MOORINGS" ;</a:t>
            </a:r>
          </a:p>
          <a:p>
            <a:r>
              <a:rPr lang="en-US" sz="400" dirty="0"/>
              <a:t>                platform1:call_sign = "" ;</a:t>
            </a:r>
          </a:p>
          <a:p>
            <a:r>
              <a:rPr lang="en-US" sz="400" dirty="0"/>
              <a:t>                platform1:ices_code = "" ;</a:t>
            </a:r>
          </a:p>
          <a:p>
            <a:r>
              <a:rPr lang="en-US" sz="400" dirty="0"/>
              <a:t>                platform1:imo_code = "" ;</a:t>
            </a:r>
          </a:p>
          <a:p>
            <a:r>
              <a:rPr lang="en-US" sz="400" dirty="0"/>
              <a:t>                platform1:wmo_code = "46095" ;</a:t>
            </a:r>
          </a:p>
          <a:p>
            <a:r>
              <a:rPr lang="en-US" sz="400" dirty="0"/>
              <a:t>                platform1:comment = "" ;</a:t>
            </a:r>
          </a:p>
          <a:p>
            <a:r>
              <a:rPr lang="en-US" sz="400" dirty="0"/>
              <a:t>        </a:t>
            </a:r>
            <a:r>
              <a:rPr lang="en-US" sz="400" dirty="0" err="1"/>
              <a:t>int</a:t>
            </a:r>
            <a:r>
              <a:rPr lang="en-US" sz="400" dirty="0"/>
              <a:t> </a:t>
            </a:r>
            <a:r>
              <a:rPr lang="en-US" sz="400" dirty="0" err="1"/>
              <a:t>temperature_qc</a:t>
            </a:r>
            <a:r>
              <a:rPr lang="en-US" sz="400" dirty="0"/>
              <a:t>(time) ;</a:t>
            </a:r>
          </a:p>
          <a:p>
            <a:r>
              <a:rPr lang="en-US" sz="400" dirty="0"/>
              <a:t>                </a:t>
            </a:r>
            <a:r>
              <a:rPr lang="en-US" sz="400" dirty="0" err="1"/>
              <a:t>temperature_qc:standard_name</a:t>
            </a:r>
            <a:r>
              <a:rPr lang="en-US" sz="400" dirty="0"/>
              <a:t> = "</a:t>
            </a:r>
            <a:r>
              <a:rPr lang="en-US" sz="400" dirty="0" err="1"/>
              <a:t>sea_water_temperature</a:t>
            </a:r>
            <a:r>
              <a:rPr lang="en-US" sz="400" dirty="0"/>
              <a:t> </a:t>
            </a:r>
            <a:r>
              <a:rPr lang="en-US" sz="400" dirty="0" err="1"/>
              <a:t>status_flag</a:t>
            </a:r>
            <a:r>
              <a:rPr lang="en-US" sz="400" dirty="0"/>
              <a:t>" ;</a:t>
            </a:r>
          </a:p>
          <a:p>
            <a:r>
              <a:rPr lang="en-US" sz="400" dirty="0"/>
              <a:t>                </a:t>
            </a:r>
            <a:r>
              <a:rPr lang="en-US" sz="400" dirty="0" err="1"/>
              <a:t>temperature_qc:long_name</a:t>
            </a:r>
            <a:r>
              <a:rPr lang="en-US" sz="400" dirty="0"/>
              <a:t> = "Temperature QC Flag" ;</a:t>
            </a:r>
          </a:p>
          <a:p>
            <a:r>
              <a:rPr lang="en-US" sz="400" dirty="0"/>
              <a:t>                </a:t>
            </a:r>
            <a:r>
              <a:rPr lang="en-US" sz="400" dirty="0" err="1"/>
              <a:t>temperature_qc:flag_values</a:t>
            </a:r>
            <a:r>
              <a:rPr lang="en-US" sz="400" dirty="0"/>
              <a:t> = 0, 1, 2, 9 ;</a:t>
            </a:r>
          </a:p>
          <a:p>
            <a:r>
              <a:rPr lang="en-US" sz="400" dirty="0"/>
              <a:t>                </a:t>
            </a:r>
            <a:r>
              <a:rPr lang="en-US" sz="400" dirty="0" err="1"/>
              <a:t>temperature_qc:flag_meanings</a:t>
            </a:r>
            <a:r>
              <a:rPr lang="en-US" sz="400" dirty="0"/>
              <a:t> = "</a:t>
            </a:r>
            <a:r>
              <a:rPr lang="en-US" sz="400" dirty="0" err="1"/>
              <a:t>no_known_bad_data</a:t>
            </a:r>
            <a:r>
              <a:rPr lang="en-US" sz="400" dirty="0"/>
              <a:t> </a:t>
            </a:r>
            <a:r>
              <a:rPr lang="en-US" sz="400" dirty="0" err="1"/>
              <a:t>known_bad_data</a:t>
            </a:r>
            <a:r>
              <a:rPr lang="en-US" sz="400" dirty="0"/>
              <a:t> </a:t>
            </a:r>
            <a:r>
              <a:rPr lang="en-US" sz="400" dirty="0" err="1"/>
              <a:t>suspicous_data</a:t>
            </a:r>
            <a:r>
              <a:rPr lang="en-US" sz="400" dirty="0"/>
              <a:t> </a:t>
            </a:r>
            <a:r>
              <a:rPr lang="en-US" sz="400" dirty="0" err="1"/>
              <a:t>missing_data</a:t>
            </a:r>
            <a:r>
              <a:rPr lang="en-US" sz="400" dirty="0"/>
              <a:t>" ;</a:t>
            </a:r>
          </a:p>
          <a:p>
            <a:r>
              <a:rPr lang="en-US" sz="400" dirty="0"/>
              <a:t>                </a:t>
            </a:r>
            <a:r>
              <a:rPr lang="en-US" sz="400" dirty="0" err="1"/>
              <a:t>temperature_qc:data_min</a:t>
            </a:r>
            <a:r>
              <a:rPr lang="en-US" sz="400" dirty="0"/>
              <a:t> = 0. ;</a:t>
            </a:r>
          </a:p>
          <a:p>
            <a:r>
              <a:rPr lang="en-US" sz="400" dirty="0"/>
              <a:t>                </a:t>
            </a:r>
            <a:r>
              <a:rPr lang="en-US" sz="400" dirty="0" err="1"/>
              <a:t>temperature_qc:data_max</a:t>
            </a:r>
            <a:r>
              <a:rPr lang="en-US" sz="400" dirty="0"/>
              <a:t> = 1. ;</a:t>
            </a:r>
          </a:p>
          <a:p>
            <a:r>
              <a:rPr lang="en-US" sz="400" dirty="0"/>
              <a:t>                </a:t>
            </a:r>
            <a:r>
              <a:rPr lang="en-US" sz="400" dirty="0" err="1"/>
              <a:t>temperature_qc:valid_range</a:t>
            </a:r>
            <a:r>
              <a:rPr lang="en-US" sz="400" dirty="0"/>
              <a:t> = 0., 9. ;</a:t>
            </a:r>
          </a:p>
          <a:p>
            <a:r>
              <a:rPr lang="en-US" sz="400" dirty="0"/>
              <a:t>                </a:t>
            </a:r>
            <a:r>
              <a:rPr lang="en-US" sz="400" dirty="0" err="1"/>
              <a:t>temperature_qc:coordinates</a:t>
            </a:r>
            <a:r>
              <a:rPr lang="en-US" sz="400" dirty="0"/>
              <a:t> = "time </a:t>
            </a:r>
            <a:r>
              <a:rPr lang="en-US" sz="400" dirty="0" err="1"/>
              <a:t>lat</a:t>
            </a:r>
            <a:r>
              <a:rPr lang="en-US" sz="400" dirty="0"/>
              <a:t> </a:t>
            </a:r>
            <a:r>
              <a:rPr lang="en-US" sz="400" dirty="0" err="1"/>
              <a:t>lon</a:t>
            </a:r>
            <a:r>
              <a:rPr lang="en-US" sz="400" dirty="0"/>
              <a:t> alt" ;</a:t>
            </a:r>
          </a:p>
          <a:p>
            <a:r>
              <a:rPr lang="en-US" sz="400" dirty="0"/>
              <a:t>                temperature_qc:_</a:t>
            </a:r>
            <a:r>
              <a:rPr lang="en-US" sz="400" dirty="0" err="1"/>
              <a:t>FillValue</a:t>
            </a:r>
            <a:r>
              <a:rPr lang="en-US" sz="400" dirty="0"/>
              <a:t> = 0 ;</a:t>
            </a:r>
          </a:p>
          <a:p>
            <a:r>
              <a:rPr lang="en-US" sz="400" dirty="0"/>
              <a:t>                </a:t>
            </a:r>
            <a:r>
              <a:rPr lang="en-US" sz="400" dirty="0" err="1"/>
              <a:t>temperature_qc:comment</a:t>
            </a:r>
            <a:r>
              <a:rPr lang="en-US" sz="400" dirty="0"/>
              <a:t> = "" ;</a:t>
            </a:r>
          </a:p>
          <a:p>
            <a:r>
              <a:rPr lang="en-US" sz="400" dirty="0"/>
              <a:t>        </a:t>
            </a:r>
            <a:r>
              <a:rPr lang="en-US" sz="400" dirty="0" err="1"/>
              <a:t>int</a:t>
            </a:r>
            <a:r>
              <a:rPr lang="en-US" sz="400" dirty="0"/>
              <a:t> </a:t>
            </a:r>
            <a:r>
              <a:rPr lang="en-US" sz="400" dirty="0" err="1"/>
              <a:t>salinity_qc</a:t>
            </a:r>
            <a:r>
              <a:rPr lang="en-US" sz="400" dirty="0"/>
              <a:t>(time) ;</a:t>
            </a:r>
          </a:p>
          <a:p>
            <a:r>
              <a:rPr lang="en-US" sz="400" dirty="0"/>
              <a:t>                </a:t>
            </a:r>
            <a:r>
              <a:rPr lang="en-US" sz="400" dirty="0" err="1"/>
              <a:t>salinity_qc:standard_name</a:t>
            </a:r>
            <a:r>
              <a:rPr lang="en-US" sz="400" dirty="0"/>
              <a:t> = "</a:t>
            </a:r>
            <a:r>
              <a:rPr lang="en-US" sz="400" dirty="0" err="1"/>
              <a:t>sea_water_salinity</a:t>
            </a:r>
            <a:r>
              <a:rPr lang="en-US" sz="400" dirty="0"/>
              <a:t> </a:t>
            </a:r>
            <a:r>
              <a:rPr lang="en-US" sz="400" dirty="0" err="1"/>
              <a:t>status_flag</a:t>
            </a:r>
            <a:r>
              <a:rPr lang="en-US" sz="400" dirty="0"/>
              <a:t>" ;</a:t>
            </a:r>
          </a:p>
          <a:p>
            <a:r>
              <a:rPr lang="en-US" sz="400" dirty="0"/>
              <a:t>                </a:t>
            </a:r>
            <a:r>
              <a:rPr lang="en-US" sz="400" dirty="0" err="1"/>
              <a:t>salinity_qc:long_name</a:t>
            </a:r>
            <a:r>
              <a:rPr lang="en-US" sz="400" dirty="0"/>
              <a:t> = "Salinity QC Flag" ;</a:t>
            </a:r>
          </a:p>
          <a:p>
            <a:r>
              <a:rPr lang="en-US" sz="400" dirty="0"/>
              <a:t>                </a:t>
            </a:r>
            <a:r>
              <a:rPr lang="en-US" sz="400" dirty="0" err="1"/>
              <a:t>salinity_qc:flag_values</a:t>
            </a:r>
            <a:r>
              <a:rPr lang="en-US" sz="400" dirty="0"/>
              <a:t> = 0, 1, 2, 9 ;</a:t>
            </a:r>
          </a:p>
          <a:p>
            <a:r>
              <a:rPr lang="en-US" sz="400" dirty="0"/>
              <a:t>                </a:t>
            </a:r>
            <a:r>
              <a:rPr lang="en-US" sz="400" dirty="0" err="1"/>
              <a:t>salinity_qc:flag_meanings</a:t>
            </a:r>
            <a:r>
              <a:rPr lang="en-US" sz="400" dirty="0"/>
              <a:t> = "</a:t>
            </a:r>
            <a:r>
              <a:rPr lang="en-US" sz="400" dirty="0" err="1"/>
              <a:t>no_known_bad_data</a:t>
            </a:r>
            <a:r>
              <a:rPr lang="en-US" sz="400" dirty="0"/>
              <a:t> </a:t>
            </a:r>
            <a:r>
              <a:rPr lang="en-US" sz="400" dirty="0" err="1"/>
              <a:t>known_bad_data</a:t>
            </a:r>
            <a:r>
              <a:rPr lang="en-US" sz="400" dirty="0"/>
              <a:t> </a:t>
            </a:r>
            <a:r>
              <a:rPr lang="en-US" sz="400" dirty="0" err="1"/>
              <a:t>suspicous_data</a:t>
            </a:r>
            <a:r>
              <a:rPr lang="en-US" sz="400" dirty="0"/>
              <a:t> </a:t>
            </a:r>
            <a:r>
              <a:rPr lang="en-US" sz="400" dirty="0" err="1"/>
              <a:t>missing_data</a:t>
            </a:r>
            <a:r>
              <a:rPr lang="en-US" sz="400" dirty="0"/>
              <a:t>" ;</a:t>
            </a:r>
          </a:p>
          <a:p>
            <a:r>
              <a:rPr lang="en-US" sz="400" dirty="0"/>
              <a:t>                </a:t>
            </a:r>
            <a:r>
              <a:rPr lang="en-US" sz="400" dirty="0" err="1"/>
              <a:t>salinity_qc:data_min</a:t>
            </a:r>
            <a:r>
              <a:rPr lang="en-US" sz="400" dirty="0"/>
              <a:t> = 0. ;</a:t>
            </a:r>
          </a:p>
          <a:p>
            <a:r>
              <a:rPr lang="en-US" sz="400" dirty="0"/>
              <a:t>                </a:t>
            </a:r>
            <a:r>
              <a:rPr lang="en-US" sz="400" dirty="0" err="1"/>
              <a:t>salinity_qc:data_max</a:t>
            </a:r>
            <a:r>
              <a:rPr lang="en-US" sz="400" dirty="0"/>
              <a:t> = 0. ;</a:t>
            </a:r>
          </a:p>
          <a:p>
            <a:r>
              <a:rPr lang="en-US" sz="400" dirty="0"/>
              <a:t>                </a:t>
            </a:r>
            <a:r>
              <a:rPr lang="en-US" sz="400" dirty="0" err="1"/>
              <a:t>salinity_qc:valid_range</a:t>
            </a:r>
            <a:r>
              <a:rPr lang="en-US" sz="400" dirty="0"/>
              <a:t> = 0., 9. ;</a:t>
            </a:r>
          </a:p>
          <a:p>
            <a:r>
              <a:rPr lang="en-US" sz="400" dirty="0"/>
              <a:t>                </a:t>
            </a:r>
            <a:r>
              <a:rPr lang="en-US" sz="400" dirty="0" err="1"/>
              <a:t>salinity_qc:coordinates</a:t>
            </a:r>
            <a:r>
              <a:rPr lang="en-US" sz="400" dirty="0"/>
              <a:t> = "time </a:t>
            </a:r>
            <a:r>
              <a:rPr lang="en-US" sz="400" dirty="0" err="1"/>
              <a:t>lat</a:t>
            </a:r>
            <a:r>
              <a:rPr lang="en-US" sz="400" dirty="0"/>
              <a:t> </a:t>
            </a:r>
            <a:r>
              <a:rPr lang="en-US" sz="400" dirty="0" err="1"/>
              <a:t>lon</a:t>
            </a:r>
            <a:r>
              <a:rPr lang="en-US" sz="400" dirty="0"/>
              <a:t> alt" ;</a:t>
            </a:r>
          </a:p>
          <a:p>
            <a:r>
              <a:rPr lang="en-US" sz="400" dirty="0"/>
              <a:t>                salinity_qc:_</a:t>
            </a:r>
            <a:r>
              <a:rPr lang="en-US" sz="400" dirty="0" err="1"/>
              <a:t>FillValue</a:t>
            </a:r>
            <a:r>
              <a:rPr lang="en-US" sz="400" dirty="0"/>
              <a:t> = 0 ;</a:t>
            </a:r>
          </a:p>
          <a:p>
            <a:r>
              <a:rPr lang="en-US" sz="400" dirty="0"/>
              <a:t>                </a:t>
            </a:r>
            <a:r>
              <a:rPr lang="en-US" sz="400" dirty="0" err="1"/>
              <a:t>salinity_qc:comment</a:t>
            </a:r>
            <a:r>
              <a:rPr lang="en-US" sz="400" dirty="0"/>
              <a:t> = "" ;</a:t>
            </a:r>
          </a:p>
          <a:p>
            <a:r>
              <a:rPr lang="en-US" sz="400" dirty="0"/>
              <a:t>        </a:t>
            </a:r>
            <a:r>
              <a:rPr lang="en-US" sz="400" dirty="0" err="1"/>
              <a:t>int</a:t>
            </a:r>
            <a:r>
              <a:rPr lang="en-US" sz="400" dirty="0"/>
              <a:t> </a:t>
            </a:r>
            <a:r>
              <a:rPr lang="en-US" sz="400" dirty="0" err="1"/>
              <a:t>density_qc</a:t>
            </a:r>
            <a:r>
              <a:rPr lang="en-US" sz="400" dirty="0"/>
              <a:t>(time) ;</a:t>
            </a:r>
          </a:p>
          <a:p>
            <a:r>
              <a:rPr lang="en-US" sz="400" dirty="0"/>
              <a:t>                </a:t>
            </a:r>
            <a:r>
              <a:rPr lang="en-US" sz="400" dirty="0" err="1"/>
              <a:t>density_qc:standard_name</a:t>
            </a:r>
            <a:r>
              <a:rPr lang="en-US" sz="400" dirty="0"/>
              <a:t> = "</a:t>
            </a:r>
            <a:r>
              <a:rPr lang="en-US" sz="400" dirty="0" err="1"/>
              <a:t>sea_water_density</a:t>
            </a:r>
            <a:r>
              <a:rPr lang="en-US" sz="400" dirty="0"/>
              <a:t> </a:t>
            </a:r>
            <a:r>
              <a:rPr lang="en-US" sz="400" dirty="0" err="1"/>
              <a:t>status_flag</a:t>
            </a:r>
            <a:r>
              <a:rPr lang="en-US" sz="400" dirty="0"/>
              <a:t>" ;</a:t>
            </a:r>
          </a:p>
          <a:p>
            <a:r>
              <a:rPr lang="en-US" sz="400" dirty="0"/>
              <a:t>                </a:t>
            </a:r>
            <a:r>
              <a:rPr lang="en-US" sz="400" dirty="0" err="1"/>
              <a:t>density_qc:long_name</a:t>
            </a:r>
            <a:r>
              <a:rPr lang="en-US" sz="400" dirty="0"/>
              <a:t> = "Density QC Flag" ;</a:t>
            </a:r>
          </a:p>
          <a:p>
            <a:r>
              <a:rPr lang="en-US" sz="400" dirty="0"/>
              <a:t>                </a:t>
            </a:r>
            <a:r>
              <a:rPr lang="en-US" sz="400" dirty="0" err="1"/>
              <a:t>density_qc:flag_values</a:t>
            </a:r>
            <a:r>
              <a:rPr lang="en-US" sz="400" dirty="0"/>
              <a:t> = 0, 1, 2, 9 ;</a:t>
            </a:r>
          </a:p>
          <a:p>
            <a:r>
              <a:rPr lang="en-US" sz="400" dirty="0"/>
              <a:t>                </a:t>
            </a:r>
            <a:r>
              <a:rPr lang="en-US" sz="400" dirty="0" err="1"/>
              <a:t>density_qc:flag_meanings</a:t>
            </a:r>
            <a:r>
              <a:rPr lang="en-US" sz="400" dirty="0"/>
              <a:t> = "</a:t>
            </a:r>
            <a:r>
              <a:rPr lang="en-US" sz="400" dirty="0" err="1"/>
              <a:t>no_known_bad_data</a:t>
            </a:r>
            <a:r>
              <a:rPr lang="en-US" sz="400" dirty="0"/>
              <a:t> </a:t>
            </a:r>
            <a:r>
              <a:rPr lang="en-US" sz="400" dirty="0" err="1"/>
              <a:t>known_bad_data</a:t>
            </a:r>
            <a:r>
              <a:rPr lang="en-US" sz="400" dirty="0"/>
              <a:t> </a:t>
            </a:r>
            <a:r>
              <a:rPr lang="en-US" sz="400" dirty="0" err="1"/>
              <a:t>suspicous_data</a:t>
            </a:r>
            <a:r>
              <a:rPr lang="en-US" sz="400" dirty="0"/>
              <a:t> </a:t>
            </a:r>
            <a:r>
              <a:rPr lang="en-US" sz="400" dirty="0" err="1"/>
              <a:t>missing_data</a:t>
            </a:r>
            <a:r>
              <a:rPr lang="en-US" sz="400" dirty="0"/>
              <a:t>" ;</a:t>
            </a:r>
          </a:p>
          <a:p>
            <a:r>
              <a:rPr lang="en-US" sz="400" dirty="0"/>
              <a:t>                </a:t>
            </a:r>
            <a:r>
              <a:rPr lang="en-US" sz="400" dirty="0" err="1"/>
              <a:t>density_qc:data_min</a:t>
            </a:r>
            <a:r>
              <a:rPr lang="en-US" sz="400" dirty="0"/>
              <a:t> = 0. ;</a:t>
            </a:r>
          </a:p>
          <a:p>
            <a:r>
              <a:rPr lang="en-US" sz="400" dirty="0"/>
              <a:t>                </a:t>
            </a:r>
            <a:r>
              <a:rPr lang="en-US" sz="400" dirty="0" err="1"/>
              <a:t>density_qc:data_max</a:t>
            </a:r>
            <a:r>
              <a:rPr lang="en-US" sz="400" dirty="0"/>
              <a:t> = 0. ;</a:t>
            </a:r>
          </a:p>
          <a:p>
            <a:r>
              <a:rPr lang="en-US" sz="400" dirty="0"/>
              <a:t>                </a:t>
            </a:r>
            <a:r>
              <a:rPr lang="en-US" sz="400" dirty="0" err="1"/>
              <a:t>density_qc:valid_range</a:t>
            </a:r>
            <a:r>
              <a:rPr lang="en-US" sz="400" dirty="0"/>
              <a:t> = 0., 9. ;</a:t>
            </a:r>
          </a:p>
          <a:p>
            <a:r>
              <a:rPr lang="en-US" sz="400" dirty="0"/>
              <a:t>                </a:t>
            </a:r>
            <a:r>
              <a:rPr lang="en-US" sz="400" dirty="0" err="1"/>
              <a:t>density_qc:coordinates</a:t>
            </a:r>
            <a:r>
              <a:rPr lang="en-US" sz="400" dirty="0"/>
              <a:t> = "time </a:t>
            </a:r>
            <a:r>
              <a:rPr lang="en-US" sz="400" dirty="0" err="1"/>
              <a:t>lat</a:t>
            </a:r>
            <a:r>
              <a:rPr lang="en-US" sz="400" dirty="0"/>
              <a:t> </a:t>
            </a:r>
            <a:r>
              <a:rPr lang="en-US" sz="400" dirty="0" err="1"/>
              <a:t>lon</a:t>
            </a:r>
            <a:r>
              <a:rPr lang="en-US" sz="400" dirty="0"/>
              <a:t> alt" ;</a:t>
            </a:r>
          </a:p>
          <a:p>
            <a:r>
              <a:rPr lang="en-US" sz="400" dirty="0"/>
              <a:t>                density_qc:_</a:t>
            </a:r>
            <a:r>
              <a:rPr lang="en-US" sz="400" dirty="0" err="1"/>
              <a:t>FillValue</a:t>
            </a:r>
            <a:r>
              <a:rPr lang="en-US" sz="400" dirty="0"/>
              <a:t> = 0 ;</a:t>
            </a:r>
          </a:p>
          <a:p>
            <a:r>
              <a:rPr lang="en-US" sz="400" dirty="0"/>
              <a:t>                </a:t>
            </a:r>
            <a:r>
              <a:rPr lang="en-US" sz="400" dirty="0" err="1"/>
              <a:t>density_qc:comment</a:t>
            </a:r>
            <a:r>
              <a:rPr lang="en-US" sz="400" dirty="0"/>
              <a:t> = "" ;</a:t>
            </a:r>
          </a:p>
          <a:p>
            <a:r>
              <a:rPr lang="en-US" sz="400" dirty="0"/>
              <a:t>        </a:t>
            </a:r>
            <a:r>
              <a:rPr lang="en-US" sz="400" dirty="0" err="1"/>
              <a:t>int</a:t>
            </a:r>
            <a:r>
              <a:rPr lang="en-US" sz="400" dirty="0"/>
              <a:t> </a:t>
            </a:r>
            <a:r>
              <a:rPr lang="en-US" sz="400" dirty="0" err="1"/>
              <a:t>conductivity_qc</a:t>
            </a:r>
            <a:r>
              <a:rPr lang="en-US" sz="400" dirty="0"/>
              <a:t>(time) ;</a:t>
            </a:r>
          </a:p>
          <a:p>
            <a:r>
              <a:rPr lang="en-US" sz="400" dirty="0"/>
              <a:t>                </a:t>
            </a:r>
            <a:r>
              <a:rPr lang="en-US" sz="400" dirty="0" err="1"/>
              <a:t>conductivity_qc:standard_name</a:t>
            </a:r>
            <a:r>
              <a:rPr lang="en-US" sz="400" dirty="0"/>
              <a:t> = "</a:t>
            </a:r>
            <a:r>
              <a:rPr lang="en-US" sz="400" dirty="0" err="1"/>
              <a:t>sea_water_electrical_conductivity</a:t>
            </a:r>
            <a:r>
              <a:rPr lang="en-US" sz="400" dirty="0"/>
              <a:t> </a:t>
            </a:r>
            <a:r>
              <a:rPr lang="en-US" sz="400" dirty="0" err="1"/>
              <a:t>status_flag</a:t>
            </a:r>
            <a:r>
              <a:rPr lang="en-US" sz="400" dirty="0"/>
              <a:t>" ;</a:t>
            </a:r>
          </a:p>
          <a:p>
            <a:r>
              <a:rPr lang="en-US" sz="400" dirty="0"/>
              <a:t>                </a:t>
            </a:r>
            <a:r>
              <a:rPr lang="en-US" sz="400" dirty="0" err="1"/>
              <a:t>conductivity_qc:long_name</a:t>
            </a:r>
            <a:r>
              <a:rPr lang="en-US" sz="400" dirty="0"/>
              <a:t> = "Conductivity QC Flag" ;</a:t>
            </a:r>
          </a:p>
          <a:p>
            <a:r>
              <a:rPr lang="en-US" sz="400" dirty="0"/>
              <a:t>                </a:t>
            </a:r>
            <a:r>
              <a:rPr lang="en-US" sz="400" dirty="0" err="1"/>
              <a:t>conductivity_qc:flag_values</a:t>
            </a:r>
            <a:r>
              <a:rPr lang="en-US" sz="400" dirty="0"/>
              <a:t> = 0, 1, 2, 9 ;</a:t>
            </a:r>
          </a:p>
          <a:p>
            <a:r>
              <a:rPr lang="en-US" sz="400" dirty="0"/>
              <a:t>                </a:t>
            </a:r>
            <a:r>
              <a:rPr lang="en-US" sz="400" dirty="0" err="1"/>
              <a:t>conductivity_qc:flag_meanings</a:t>
            </a:r>
            <a:r>
              <a:rPr lang="en-US" sz="400" dirty="0"/>
              <a:t> = "</a:t>
            </a:r>
            <a:r>
              <a:rPr lang="en-US" sz="400" dirty="0" err="1"/>
              <a:t>no_known_bad_data</a:t>
            </a:r>
            <a:r>
              <a:rPr lang="en-US" sz="400" dirty="0"/>
              <a:t> </a:t>
            </a:r>
            <a:r>
              <a:rPr lang="en-US" sz="400" dirty="0" err="1"/>
              <a:t>known_bad_data</a:t>
            </a:r>
            <a:r>
              <a:rPr lang="en-US" sz="400" dirty="0"/>
              <a:t> </a:t>
            </a:r>
            <a:r>
              <a:rPr lang="en-US" sz="400" dirty="0" err="1"/>
              <a:t>suspicous_data</a:t>
            </a:r>
            <a:r>
              <a:rPr lang="en-US" sz="400" dirty="0"/>
              <a:t> </a:t>
            </a:r>
            <a:r>
              <a:rPr lang="en-US" sz="400" dirty="0" err="1"/>
              <a:t>missing_data</a:t>
            </a:r>
            <a:r>
              <a:rPr lang="en-US" sz="400" dirty="0"/>
              <a:t>" ;</a:t>
            </a:r>
          </a:p>
          <a:p>
            <a:r>
              <a:rPr lang="en-US" sz="400" dirty="0"/>
              <a:t>                </a:t>
            </a:r>
            <a:r>
              <a:rPr lang="en-US" sz="400" dirty="0" err="1"/>
              <a:t>conductivity_qc:data_min</a:t>
            </a:r>
            <a:r>
              <a:rPr lang="en-US" sz="400" dirty="0"/>
              <a:t> = 0. ;</a:t>
            </a:r>
          </a:p>
          <a:p>
            <a:r>
              <a:rPr lang="en-US" sz="400" dirty="0"/>
              <a:t>                </a:t>
            </a:r>
            <a:r>
              <a:rPr lang="en-US" sz="400" dirty="0" err="1"/>
              <a:t>conductivity_qc:data_max</a:t>
            </a:r>
            <a:r>
              <a:rPr lang="en-US" sz="400" dirty="0"/>
              <a:t> = 0. ;</a:t>
            </a:r>
          </a:p>
          <a:p>
            <a:r>
              <a:rPr lang="en-US" sz="400" dirty="0"/>
              <a:t>                </a:t>
            </a:r>
            <a:r>
              <a:rPr lang="en-US" sz="400" dirty="0" err="1"/>
              <a:t>conductivity_qc:valid_range</a:t>
            </a:r>
            <a:r>
              <a:rPr lang="en-US" sz="400" dirty="0"/>
              <a:t> = 0., 9. ;</a:t>
            </a:r>
          </a:p>
          <a:p>
            <a:r>
              <a:rPr lang="en-US" sz="400" dirty="0"/>
              <a:t>                </a:t>
            </a:r>
            <a:r>
              <a:rPr lang="en-US" sz="400" dirty="0" err="1"/>
              <a:t>conductivity_qc:coordinates</a:t>
            </a:r>
            <a:r>
              <a:rPr lang="en-US" sz="400" dirty="0"/>
              <a:t> = "time </a:t>
            </a:r>
            <a:r>
              <a:rPr lang="en-US" sz="400" dirty="0" err="1"/>
              <a:t>lat</a:t>
            </a:r>
            <a:r>
              <a:rPr lang="en-US" sz="400" dirty="0"/>
              <a:t> </a:t>
            </a:r>
            <a:r>
              <a:rPr lang="en-US" sz="400" dirty="0" err="1"/>
              <a:t>lon</a:t>
            </a:r>
            <a:r>
              <a:rPr lang="en-US" sz="400" dirty="0"/>
              <a:t> alt" ;</a:t>
            </a:r>
          </a:p>
          <a:p>
            <a:r>
              <a:rPr lang="en-US" sz="400" dirty="0"/>
              <a:t>                conductivity_qc:_</a:t>
            </a:r>
            <a:r>
              <a:rPr lang="en-US" sz="400" dirty="0" err="1"/>
              <a:t>FillValue</a:t>
            </a:r>
            <a:r>
              <a:rPr lang="en-US" sz="400" dirty="0"/>
              <a:t> = 0 ;</a:t>
            </a:r>
          </a:p>
          <a:p>
            <a:r>
              <a:rPr lang="en-US" sz="400" dirty="0"/>
              <a:t>                </a:t>
            </a:r>
            <a:r>
              <a:rPr lang="en-US" sz="400" dirty="0" err="1"/>
              <a:t>conductivity_qc:comment</a:t>
            </a:r>
            <a:r>
              <a:rPr lang="en-US" sz="400" dirty="0"/>
              <a:t> = "" ;</a:t>
            </a:r>
          </a:p>
          <a:p>
            <a:r>
              <a:rPr lang="en-US" sz="400" dirty="0"/>
              <a:t>        </a:t>
            </a:r>
            <a:r>
              <a:rPr lang="en-US" sz="400" dirty="0" err="1"/>
              <a:t>int</a:t>
            </a:r>
            <a:r>
              <a:rPr lang="en-US" sz="400" dirty="0"/>
              <a:t> instrument1 ;</a:t>
            </a:r>
          </a:p>
          <a:p>
            <a:r>
              <a:rPr lang="en-US" sz="400" dirty="0"/>
              <a:t>                instrument1:long_name = "Worldwide GPS Satellite Tracker" ;</a:t>
            </a:r>
          </a:p>
          <a:p>
            <a:r>
              <a:rPr lang="en-US" sz="400" dirty="0"/>
              <a:t>                instrument1:nodc_name = "GPS" ;</a:t>
            </a:r>
          </a:p>
          <a:p>
            <a:r>
              <a:rPr lang="en-US" sz="400" dirty="0"/>
              <a:t>                instrument1:make_model = "SX1" ;</a:t>
            </a:r>
          </a:p>
          <a:p>
            <a:r>
              <a:rPr lang="en-US" sz="400" dirty="0"/>
              <a:t>                instrument1:serial_number = "" ;</a:t>
            </a:r>
          </a:p>
          <a:p>
            <a:r>
              <a:rPr lang="en-US" sz="400" dirty="0"/>
              <a:t>                instrument1:calibration_date = "" ;</a:t>
            </a:r>
          </a:p>
          <a:p>
            <a:r>
              <a:rPr lang="en-US" sz="400" dirty="0"/>
              <a:t>                instrument1:comment = "" ;</a:t>
            </a:r>
          </a:p>
          <a:p>
            <a:r>
              <a:rPr lang="en-US" sz="400" dirty="0"/>
              <a:t>        </a:t>
            </a:r>
            <a:r>
              <a:rPr lang="en-US" sz="400" dirty="0" err="1"/>
              <a:t>int</a:t>
            </a:r>
            <a:r>
              <a:rPr lang="en-US" sz="400" dirty="0"/>
              <a:t> instrument2 ;</a:t>
            </a:r>
          </a:p>
          <a:p>
            <a:r>
              <a:rPr lang="en-US" sz="400" dirty="0"/>
              <a:t>                instrument2:long_name = "Seabird 37 </a:t>
            </a:r>
            <a:r>
              <a:rPr lang="en-US" sz="400" dirty="0" err="1"/>
              <a:t>Microcat</a:t>
            </a:r>
            <a:r>
              <a:rPr lang="en-US" sz="400" dirty="0"/>
              <a:t>" ;</a:t>
            </a:r>
          </a:p>
          <a:p>
            <a:r>
              <a:rPr lang="en-US" sz="400" dirty="0"/>
              <a:t>                instrument2:nodc_name = "CTD" ;</a:t>
            </a:r>
          </a:p>
          <a:p>
            <a:r>
              <a:rPr lang="en-US" sz="400" dirty="0"/>
              <a:t>                instrument2:make_model = "SBE-37" ;</a:t>
            </a:r>
          </a:p>
          <a:p>
            <a:r>
              <a:rPr lang="en-US" sz="400" dirty="0"/>
              <a:t>                instrument2:serial_number = "" ;</a:t>
            </a:r>
          </a:p>
          <a:p>
            <a:r>
              <a:rPr lang="en-US" sz="400" dirty="0"/>
              <a:t>                instrument2:calibration_date = "" ;</a:t>
            </a:r>
          </a:p>
          <a:p>
            <a:r>
              <a:rPr lang="en-US" sz="400" dirty="0"/>
              <a:t>                instrument2:comment = "" ;</a:t>
            </a:r>
          </a:p>
          <a:p>
            <a:r>
              <a:rPr lang="en-US" sz="400" dirty="0"/>
              <a:t>        double ht_wgs84 ;</a:t>
            </a:r>
          </a:p>
          <a:p>
            <a:r>
              <a:rPr lang="en-US" sz="400" dirty="0"/>
              <a:t>                ht_wgs84:long_name = "Height above WGS 84" ;</a:t>
            </a:r>
          </a:p>
          <a:p>
            <a:r>
              <a:rPr lang="en-US" sz="400" dirty="0"/>
              <a:t>                ht_wgs84:standard_name = "</a:t>
            </a:r>
            <a:r>
              <a:rPr lang="en-US" sz="400" dirty="0" err="1"/>
              <a:t>height_above_reference_ellipsoid</a:t>
            </a:r>
            <a:r>
              <a:rPr lang="en-US" sz="400" dirty="0"/>
              <a:t>" ;</a:t>
            </a:r>
          </a:p>
          <a:p>
            <a:r>
              <a:rPr lang="en-US" sz="400" dirty="0"/>
              <a:t>                ht_wgs84:units = "m" ;</a:t>
            </a:r>
          </a:p>
          <a:p>
            <a:r>
              <a:rPr lang="en-US" sz="400" dirty="0"/>
              <a:t>                ht_wgs84:data_min = -34.023998260498 ;</a:t>
            </a:r>
          </a:p>
          <a:p>
            <a:r>
              <a:rPr lang="en-US" sz="400" dirty="0"/>
              <a:t>                ht_wgs84:data_max = -34.023998260498 ;</a:t>
            </a:r>
          </a:p>
          <a:p>
            <a:r>
              <a:rPr lang="en-US" sz="400" dirty="0"/>
              <a:t>                ht_wgs84:ioos_category = "" ;</a:t>
            </a:r>
          </a:p>
          <a:p>
            <a:r>
              <a:rPr lang="en-US" sz="400" dirty="0"/>
              <a:t>                ht_wgs84:ellipsoid_name = "WGS 84" ;</a:t>
            </a:r>
          </a:p>
          <a:p>
            <a:r>
              <a:rPr lang="en-US" sz="400" dirty="0"/>
              <a:t>                ht_wgs84:_FillValue = -99999. ;</a:t>
            </a:r>
          </a:p>
          <a:p>
            <a:r>
              <a:rPr lang="en-US" sz="400" dirty="0"/>
              <a:t>                ht_wgs84:comment = "" ;</a:t>
            </a:r>
          </a:p>
          <a:p>
            <a:r>
              <a:rPr lang="en-US" sz="400" dirty="0"/>
              <a:t>        double </a:t>
            </a:r>
            <a:r>
              <a:rPr lang="en-US" sz="400" dirty="0" err="1"/>
              <a:t>ht_mllw</a:t>
            </a:r>
            <a:r>
              <a:rPr lang="en-US" sz="400" dirty="0"/>
              <a:t> ;</a:t>
            </a:r>
          </a:p>
          <a:p>
            <a:r>
              <a:rPr lang="en-US" sz="400" dirty="0"/>
              <a:t>                </a:t>
            </a:r>
            <a:r>
              <a:rPr lang="en-US" sz="400" dirty="0" err="1"/>
              <a:t>ht_mllw:long_name</a:t>
            </a:r>
            <a:r>
              <a:rPr lang="en-US" sz="400" dirty="0"/>
              <a:t> = "Height above mean lower low water" ;</a:t>
            </a:r>
          </a:p>
          <a:p>
            <a:r>
              <a:rPr lang="en-US" sz="400" dirty="0"/>
              <a:t>                </a:t>
            </a:r>
            <a:r>
              <a:rPr lang="en-US" sz="400" dirty="0" err="1"/>
              <a:t>ht_mllw:standard_name</a:t>
            </a:r>
            <a:r>
              <a:rPr lang="en-US" sz="400" dirty="0"/>
              <a:t> = "</a:t>
            </a:r>
            <a:r>
              <a:rPr lang="en-US" sz="400" dirty="0" err="1"/>
              <a:t>water_surface_height_above_reference_datum</a:t>
            </a:r>
            <a:r>
              <a:rPr lang="en-US" sz="400" dirty="0"/>
              <a:t>" ;</a:t>
            </a:r>
          </a:p>
          <a:p>
            <a:r>
              <a:rPr lang="en-US" sz="400" dirty="0"/>
              <a:t>                </a:t>
            </a:r>
            <a:r>
              <a:rPr lang="en-US" sz="400" dirty="0" err="1"/>
              <a:t>ht_mllw:data_min</a:t>
            </a:r>
            <a:r>
              <a:rPr lang="en-US" sz="400" dirty="0"/>
              <a:t> = -0.549000024795532 ;</a:t>
            </a:r>
          </a:p>
          <a:p>
            <a:r>
              <a:rPr lang="en-US" sz="400" dirty="0"/>
              <a:t>                </a:t>
            </a:r>
            <a:r>
              <a:rPr lang="en-US" sz="400" dirty="0" err="1"/>
              <a:t>ht_mllw:data_max</a:t>
            </a:r>
            <a:r>
              <a:rPr lang="en-US" sz="400" dirty="0"/>
              <a:t> = -0.549000024795532 ;</a:t>
            </a:r>
          </a:p>
          <a:p>
            <a:r>
              <a:rPr lang="en-US" sz="400" dirty="0"/>
              <a:t>                </a:t>
            </a:r>
            <a:r>
              <a:rPr lang="en-US" sz="400" dirty="0" err="1"/>
              <a:t>ht_mllw:ioos_category</a:t>
            </a:r>
            <a:r>
              <a:rPr lang="en-US" sz="400" dirty="0"/>
              <a:t> = "" ;</a:t>
            </a:r>
          </a:p>
          <a:p>
            <a:r>
              <a:rPr lang="en-US" sz="400" dirty="0"/>
              <a:t>                </a:t>
            </a:r>
            <a:r>
              <a:rPr lang="en-US" sz="400" dirty="0" err="1"/>
              <a:t>ht_mllw:water_surface_reference_datum_altitude</a:t>
            </a:r>
            <a:r>
              <a:rPr lang="en-US" sz="400" dirty="0"/>
              <a:t> = "lower low water datum" ;</a:t>
            </a:r>
          </a:p>
          <a:p>
            <a:r>
              <a:rPr lang="en-US" sz="400" dirty="0"/>
              <a:t>                ht_</a:t>
            </a:r>
            <a:r>
              <a:rPr lang="en-US" sz="400" dirty="0" err="1"/>
              <a:t>mllw</a:t>
            </a:r>
            <a:r>
              <a:rPr lang="en-US" sz="400" dirty="0"/>
              <a:t>:_</a:t>
            </a:r>
            <a:r>
              <a:rPr lang="en-US" sz="400" dirty="0" err="1"/>
              <a:t>FillValue</a:t>
            </a:r>
            <a:r>
              <a:rPr lang="en-US" sz="400" dirty="0"/>
              <a:t> = -99999. ;</a:t>
            </a:r>
          </a:p>
          <a:p>
            <a:r>
              <a:rPr lang="en-US" sz="400" dirty="0"/>
              <a:t>                </a:t>
            </a:r>
            <a:r>
              <a:rPr lang="en-US" sz="400" dirty="0" err="1"/>
              <a:t>ht_mllw:comment</a:t>
            </a:r>
            <a:r>
              <a:rPr lang="en-US" sz="400" dirty="0"/>
              <a:t> = "Mean Lower Low Water - The average of the lower low water height of each tidal day observed over the National Tidal Datum </a:t>
            </a:r>
            <a:r>
              <a:rPr lang="en-US" sz="400" dirty="0" smtClean="0"/>
              <a:t>Epoch</a:t>
            </a:r>
            <a:r>
              <a:rPr lang="en-US" sz="400" dirty="0"/>
              <a:t>. As defined by NOAA Tides and Currents (http://tidesandcurrents.noaa.gov/datum_options.html)" ;</a:t>
            </a:r>
          </a:p>
          <a:p>
            <a:r>
              <a:rPr lang="en-US" sz="400" dirty="0"/>
              <a:t>        </a:t>
            </a:r>
            <a:r>
              <a:rPr lang="en-US" sz="400" dirty="0" err="1"/>
              <a:t>int</a:t>
            </a:r>
            <a:r>
              <a:rPr lang="en-US" sz="400" dirty="0"/>
              <a:t> </a:t>
            </a:r>
            <a:r>
              <a:rPr lang="en-US" sz="400" dirty="0" err="1"/>
              <a:t>crs</a:t>
            </a:r>
            <a:r>
              <a:rPr lang="en-US" sz="400" dirty="0"/>
              <a:t> ;</a:t>
            </a:r>
          </a:p>
          <a:p>
            <a:r>
              <a:rPr lang="en-US" sz="400" dirty="0"/>
              <a:t>                </a:t>
            </a:r>
            <a:r>
              <a:rPr lang="en-US" sz="400" dirty="0" err="1"/>
              <a:t>crs:grid_mapping_name</a:t>
            </a:r>
            <a:r>
              <a:rPr lang="en-US" sz="400" dirty="0"/>
              <a:t> = "</a:t>
            </a:r>
            <a:r>
              <a:rPr lang="en-US" sz="400" dirty="0" err="1"/>
              <a:t>latitude_longitude</a:t>
            </a:r>
            <a:r>
              <a:rPr lang="en-US" sz="400" dirty="0"/>
              <a:t>" ;</a:t>
            </a:r>
          </a:p>
          <a:p>
            <a:r>
              <a:rPr lang="en-US" sz="400" dirty="0"/>
              <a:t>                </a:t>
            </a:r>
            <a:r>
              <a:rPr lang="en-US" sz="400" dirty="0" err="1"/>
              <a:t>crs:longitude_of_prime_meridian</a:t>
            </a:r>
            <a:r>
              <a:rPr lang="en-US" sz="400" dirty="0"/>
              <a:t> = 0. ;</a:t>
            </a:r>
          </a:p>
          <a:p>
            <a:r>
              <a:rPr lang="en-US" sz="400" dirty="0"/>
              <a:t>                </a:t>
            </a:r>
            <a:r>
              <a:rPr lang="en-US" sz="400" dirty="0" err="1"/>
              <a:t>crs:semi_major_axis</a:t>
            </a:r>
            <a:r>
              <a:rPr lang="en-US" sz="400" dirty="0"/>
              <a:t> = 6378137. ;</a:t>
            </a:r>
          </a:p>
          <a:p>
            <a:r>
              <a:rPr lang="en-US" sz="400" dirty="0"/>
              <a:t>                </a:t>
            </a:r>
            <a:r>
              <a:rPr lang="en-US" sz="400" dirty="0" err="1"/>
              <a:t>crs:inverse_flattening</a:t>
            </a:r>
            <a:r>
              <a:rPr lang="en-US" sz="400" dirty="0"/>
              <a:t> = 298.257223563 ;</a:t>
            </a:r>
          </a:p>
          <a:p>
            <a:r>
              <a:rPr lang="en-US" sz="400" dirty="0"/>
              <a:t>                </a:t>
            </a:r>
            <a:r>
              <a:rPr lang="en-US" sz="400" dirty="0" err="1"/>
              <a:t>crs:epsg_code</a:t>
            </a:r>
            <a:r>
              <a:rPr lang="en-US" sz="400" dirty="0"/>
              <a:t> = "EPSG:4326" </a:t>
            </a:r>
            <a:r>
              <a:rPr lang="en-US" sz="400" dirty="0" smtClean="0"/>
              <a:t>;</a:t>
            </a:r>
            <a:endParaRPr lang="en-US" sz="400" dirty="0"/>
          </a:p>
        </p:txBody>
      </p:sp>
      <p:sp>
        <p:nvSpPr>
          <p:cNvPr id="3" name="Slide Number Placeholder 2"/>
          <p:cNvSpPr>
            <a:spLocks noGrp="1"/>
          </p:cNvSpPr>
          <p:nvPr>
            <p:ph type="sldNum" sz="quarter" idx="12"/>
          </p:nvPr>
        </p:nvSpPr>
        <p:spPr/>
        <p:txBody>
          <a:bodyPr/>
          <a:lstStyle/>
          <a:p>
            <a:fld id="{94124CEE-2B21-4D58-86E6-F8D498372447}" type="slidenum">
              <a:rPr lang="en-US" smtClean="0">
                <a:solidFill>
                  <a:schemeClr val="tx1"/>
                </a:solidFill>
              </a:rPr>
              <a:pPr/>
              <a:t>16</a:t>
            </a:fld>
            <a:endParaRPr lang="en-US" dirty="0">
              <a:solidFill>
                <a:schemeClr val="tx1"/>
              </a:solidFill>
            </a:endParaRPr>
          </a:p>
        </p:txBody>
      </p:sp>
      <p:sp>
        <p:nvSpPr>
          <p:cNvPr id="4" name="TextBox 3"/>
          <p:cNvSpPr txBox="1"/>
          <p:nvPr/>
        </p:nvSpPr>
        <p:spPr>
          <a:xfrm>
            <a:off x="1752600" y="5867400"/>
            <a:ext cx="7239000" cy="338554"/>
          </a:xfrm>
          <a:prstGeom prst="rect">
            <a:avLst/>
          </a:prstGeom>
          <a:noFill/>
        </p:spPr>
        <p:txBody>
          <a:bodyPr wrap="square" rtlCol="0">
            <a:spAutoFit/>
          </a:bodyPr>
          <a:lstStyle/>
          <a:p>
            <a:r>
              <a:rPr lang="en-US" sz="800" dirty="0">
                <a:hlinkClick r:id="rId6"/>
              </a:rPr>
              <a:t>http://</a:t>
            </a:r>
            <a:r>
              <a:rPr lang="en-US" sz="800" dirty="0" smtClean="0">
                <a:hlinkClick r:id="rId6"/>
              </a:rPr>
              <a:t>data.nodc.noaa.gov/thredds/catalog/testdata/netCDFTemplateExamples/timeSeries/catalog.html?dataset=testdata/netCDFTemplateExamples/timeSeries/BodegaMarineLabBuoy.nc</a:t>
            </a:r>
            <a:r>
              <a:rPr lang="en-US" sz="800" dirty="0" smtClean="0"/>
              <a:t> </a:t>
            </a:r>
            <a:endParaRPr lang="en-US" sz="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9" name="Picture 15" descr="\\Users\mbiddle\presentations\esip_2013\chris_netcdf_presentation_IOOS\images\navsheet_bkg.png"/>
          <p:cNvPicPr>
            <a:picLocks noChangeAspect="1" noChangeArrowheads="1"/>
          </p:cNvPicPr>
          <p:nvPr/>
        </p:nvPicPr>
        <p:blipFill>
          <a:blip r:embed="rId3" cstate="print"/>
          <a:srcRect/>
          <a:stretch>
            <a:fillRect/>
          </a:stretch>
        </p:blipFill>
        <p:spPr bwMode="auto">
          <a:xfrm>
            <a:off x="152400" y="1219201"/>
            <a:ext cx="8839200" cy="304800"/>
          </a:xfrm>
          <a:prstGeom prst="rect">
            <a:avLst/>
          </a:prstGeom>
          <a:noFill/>
        </p:spPr>
      </p:pic>
      <p:pic>
        <p:nvPicPr>
          <p:cNvPr id="1026"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152400"/>
            <a:ext cx="8839200" cy="304800"/>
          </a:xfrm>
          <a:prstGeom prst="rect">
            <a:avLst/>
          </a:prstGeom>
          <a:noFill/>
        </p:spPr>
      </p:pic>
      <p:pic>
        <p:nvPicPr>
          <p:cNvPr id="5"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6400800"/>
            <a:ext cx="8839200" cy="304800"/>
          </a:xfrm>
          <a:prstGeom prst="rect">
            <a:avLst/>
          </a:prstGeom>
          <a:noFill/>
        </p:spPr>
      </p:pic>
      <p:pic>
        <p:nvPicPr>
          <p:cNvPr id="1028" name="Picture 4" descr="\\Users\mbiddle\presentations\esip_2013\chris_netcdf_presentation_IOOS\images\head_title.png"/>
          <p:cNvPicPr>
            <a:picLocks noChangeAspect="1" noChangeArrowheads="1"/>
          </p:cNvPicPr>
          <p:nvPr/>
        </p:nvPicPr>
        <p:blipFill>
          <a:blip r:embed="rId5" cstate="print"/>
          <a:srcRect/>
          <a:stretch>
            <a:fillRect/>
          </a:stretch>
        </p:blipFill>
        <p:spPr bwMode="auto">
          <a:xfrm>
            <a:off x="152400" y="457200"/>
            <a:ext cx="5867400" cy="762000"/>
          </a:xfrm>
          <a:prstGeom prst="rect">
            <a:avLst/>
          </a:prstGeom>
          <a:noFill/>
        </p:spPr>
      </p:pic>
      <p:sp>
        <p:nvSpPr>
          <p:cNvPr id="2" name="Slide Number Placeholder 1"/>
          <p:cNvSpPr>
            <a:spLocks noGrp="1"/>
          </p:cNvSpPr>
          <p:nvPr>
            <p:ph type="sldNum" sz="quarter" idx="12"/>
          </p:nvPr>
        </p:nvSpPr>
        <p:spPr/>
        <p:txBody>
          <a:bodyPr/>
          <a:lstStyle/>
          <a:p>
            <a:fld id="{94124CEE-2B21-4D58-86E6-F8D498372447}" type="slidenum">
              <a:rPr lang="en-US" smtClean="0">
                <a:solidFill>
                  <a:schemeClr val="tx1"/>
                </a:solidFill>
              </a:rPr>
              <a:pPr/>
              <a:t>17</a:t>
            </a:fld>
            <a:endParaRPr lang="en-US" dirty="0">
              <a:solidFill>
                <a:schemeClr val="tx1"/>
              </a:solidFill>
            </a:endParaRPr>
          </a:p>
        </p:txBody>
      </p:sp>
      <p:sp>
        <p:nvSpPr>
          <p:cNvPr id="3" name="Rectangle 2"/>
          <p:cNvSpPr/>
          <p:nvPr/>
        </p:nvSpPr>
        <p:spPr>
          <a:xfrm>
            <a:off x="152399" y="1524000"/>
            <a:ext cx="8772977" cy="4267199"/>
          </a:xfrm>
          <a:prstGeom prst="rect">
            <a:avLst/>
          </a:prstGeom>
        </p:spPr>
        <p:txBody>
          <a:bodyPr numCol="2">
            <a:normAutofit fontScale="47500" lnSpcReduction="20000"/>
          </a:bodyPr>
          <a:lstStyle/>
          <a:p>
            <a:r>
              <a:rPr lang="en-US" dirty="0"/>
              <a:t>// global attributes:</a:t>
            </a:r>
          </a:p>
          <a:p>
            <a:r>
              <a:rPr lang="en-US" dirty="0"/>
              <a:t>                :title = "Data collected from Cordell Bank, California, USA, by CBNMS and BML" ;</a:t>
            </a:r>
          </a:p>
          <a:p>
            <a:r>
              <a:rPr lang="en-US" dirty="0"/>
              <a:t>                :summary = "These seawater data are collected by a moored fluorescence and turbidity instrument operated at Cordell Bank, California, USA, </a:t>
            </a:r>
            <a:r>
              <a:rPr lang="en-US" dirty="0" smtClean="0"/>
              <a:t>by CBNMS </a:t>
            </a:r>
            <a:r>
              <a:rPr lang="en-US" dirty="0"/>
              <a:t>and BML. Beginning on 2008-04-23, fluorescence and turbidity measurements were collected using a </a:t>
            </a:r>
            <a:r>
              <a:rPr lang="en-US" dirty="0" err="1"/>
              <a:t>Wetlabs</a:t>
            </a:r>
            <a:r>
              <a:rPr lang="en-US" dirty="0"/>
              <a:t> ECO Fluorescence and Turbidity Sensor (</a:t>
            </a:r>
            <a:r>
              <a:rPr lang="en-US" dirty="0" smtClean="0"/>
              <a:t>ECO-FLNT USB</a:t>
            </a:r>
            <a:r>
              <a:rPr lang="en-US" dirty="0"/>
              <a:t>). The instrument depth of the water quality sensors was 01.0 meter, in an overall water depth of 85 meters (both relative to Mean Sea Level, MSL). The </a:t>
            </a:r>
            <a:r>
              <a:rPr lang="en-US" dirty="0" smtClean="0"/>
              <a:t>measurements </a:t>
            </a:r>
            <a:r>
              <a:rPr lang="en-US" dirty="0"/>
              <a:t>reflect a 10 minute sampling interval</a:t>
            </a:r>
            <a:r>
              <a:rPr lang="en-US" dirty="0" smtClean="0"/>
              <a:t>.";</a:t>
            </a:r>
            <a:endParaRPr lang="en-US" dirty="0"/>
          </a:p>
          <a:p>
            <a:r>
              <a:rPr lang="en-US" dirty="0"/>
              <a:t>                :id = "" ;</a:t>
            </a:r>
          </a:p>
          <a:p>
            <a:r>
              <a:rPr lang="en-US" dirty="0"/>
              <a:t>                :</a:t>
            </a:r>
            <a:r>
              <a:rPr lang="en-US" dirty="0" err="1"/>
              <a:t>uuid</a:t>
            </a:r>
            <a:r>
              <a:rPr lang="en-US" dirty="0"/>
              <a:t> = "" ;</a:t>
            </a:r>
          </a:p>
          <a:p>
            <a:r>
              <a:rPr lang="en-US" dirty="0"/>
              <a:t>                :</a:t>
            </a:r>
            <a:r>
              <a:rPr lang="en-US" dirty="0" err="1"/>
              <a:t>naming_authority</a:t>
            </a:r>
            <a:r>
              <a:rPr lang="en-US" dirty="0"/>
              <a:t> = "" ;</a:t>
            </a:r>
          </a:p>
          <a:p>
            <a:r>
              <a:rPr lang="en-US" dirty="0"/>
              <a:t>                :</a:t>
            </a:r>
            <a:r>
              <a:rPr lang="en-US" dirty="0" err="1"/>
              <a:t>time_coverage_start</a:t>
            </a:r>
            <a:r>
              <a:rPr lang="en-US" dirty="0"/>
              <a:t> = "2008-07-28 17:30:00 UTC" ;</a:t>
            </a:r>
          </a:p>
          <a:p>
            <a:r>
              <a:rPr lang="en-US" dirty="0"/>
              <a:t>                :</a:t>
            </a:r>
            <a:r>
              <a:rPr lang="en-US" dirty="0" err="1"/>
              <a:t>time_coverage_end</a:t>
            </a:r>
            <a:r>
              <a:rPr lang="en-US" dirty="0"/>
              <a:t> = "2008-09-10 15:31:00 UTC" ;</a:t>
            </a:r>
          </a:p>
          <a:p>
            <a:r>
              <a:rPr lang="en-US" dirty="0"/>
              <a:t>                :</a:t>
            </a:r>
            <a:r>
              <a:rPr lang="en-US" dirty="0" err="1"/>
              <a:t>time_coverage_resolution</a:t>
            </a:r>
            <a:r>
              <a:rPr lang="en-US" dirty="0"/>
              <a:t> = "" ;</a:t>
            </a:r>
          </a:p>
          <a:p>
            <a:r>
              <a:rPr lang="en-US" dirty="0"/>
              <a:t>                :platform = "platform1" ;</a:t>
            </a:r>
          </a:p>
          <a:p>
            <a:r>
              <a:rPr lang="en-US" dirty="0"/>
              <a:t>                :</a:t>
            </a:r>
            <a:r>
              <a:rPr lang="en-US" dirty="0" err="1"/>
              <a:t>geospatial_lon_max</a:t>
            </a:r>
            <a:r>
              <a:rPr lang="en-US" dirty="0"/>
              <a:t> = -123.458000183105 ;</a:t>
            </a:r>
          </a:p>
          <a:p>
            <a:r>
              <a:rPr lang="en-US" dirty="0"/>
              <a:t>                :</a:t>
            </a:r>
            <a:r>
              <a:rPr lang="en-US" dirty="0" err="1"/>
              <a:t>geospatial_lon_min</a:t>
            </a:r>
            <a:r>
              <a:rPr lang="en-US" dirty="0"/>
              <a:t> = -123.458000183105 ;</a:t>
            </a:r>
          </a:p>
          <a:p>
            <a:r>
              <a:rPr lang="en-US" dirty="0"/>
              <a:t>                :</a:t>
            </a:r>
            <a:r>
              <a:rPr lang="en-US" dirty="0" err="1"/>
              <a:t>geospatial_lon_units</a:t>
            </a:r>
            <a:r>
              <a:rPr lang="en-US" dirty="0"/>
              <a:t> = "</a:t>
            </a:r>
            <a:r>
              <a:rPr lang="en-US" dirty="0" err="1"/>
              <a:t>degree_east</a:t>
            </a:r>
            <a:r>
              <a:rPr lang="en-US" dirty="0"/>
              <a:t>" ;</a:t>
            </a:r>
          </a:p>
          <a:p>
            <a:r>
              <a:rPr lang="en-US" dirty="0"/>
              <a:t>                :</a:t>
            </a:r>
            <a:r>
              <a:rPr lang="en-US" dirty="0" err="1"/>
              <a:t>geospatial_lon_resolution</a:t>
            </a:r>
            <a:r>
              <a:rPr lang="en-US" dirty="0"/>
              <a:t> = "" ;</a:t>
            </a:r>
          </a:p>
          <a:p>
            <a:r>
              <a:rPr lang="en-US" dirty="0"/>
              <a:t>                :</a:t>
            </a:r>
            <a:r>
              <a:rPr lang="en-US" dirty="0" err="1"/>
              <a:t>geospatial_lat_max</a:t>
            </a:r>
            <a:r>
              <a:rPr lang="en-US" dirty="0"/>
              <a:t> = 38.0488014221191 ;</a:t>
            </a:r>
          </a:p>
          <a:p>
            <a:r>
              <a:rPr lang="en-US" dirty="0"/>
              <a:t>                :</a:t>
            </a:r>
            <a:r>
              <a:rPr lang="en-US" dirty="0" err="1"/>
              <a:t>geospatial_lat_min</a:t>
            </a:r>
            <a:r>
              <a:rPr lang="en-US" dirty="0"/>
              <a:t> = 38.0488014221191 ;</a:t>
            </a:r>
          </a:p>
          <a:p>
            <a:r>
              <a:rPr lang="en-US" dirty="0"/>
              <a:t>                :</a:t>
            </a:r>
            <a:r>
              <a:rPr lang="en-US" dirty="0" err="1"/>
              <a:t>geospatial_lat_units</a:t>
            </a:r>
            <a:r>
              <a:rPr lang="en-US" dirty="0"/>
              <a:t> = "</a:t>
            </a:r>
            <a:r>
              <a:rPr lang="en-US" dirty="0" err="1"/>
              <a:t>degree_north</a:t>
            </a:r>
            <a:r>
              <a:rPr lang="en-US" dirty="0"/>
              <a:t>" ;</a:t>
            </a:r>
          </a:p>
          <a:p>
            <a:r>
              <a:rPr lang="en-US" dirty="0"/>
              <a:t>                :</a:t>
            </a:r>
            <a:r>
              <a:rPr lang="en-US" dirty="0" err="1"/>
              <a:t>geospatial_lat_resolution</a:t>
            </a:r>
            <a:r>
              <a:rPr lang="en-US" dirty="0"/>
              <a:t> = "" ;</a:t>
            </a:r>
          </a:p>
          <a:p>
            <a:r>
              <a:rPr lang="en-US" dirty="0"/>
              <a:t>                :</a:t>
            </a:r>
            <a:r>
              <a:rPr lang="en-US" dirty="0" err="1"/>
              <a:t>geospatial_vertical_min</a:t>
            </a:r>
            <a:r>
              <a:rPr lang="en-US" dirty="0"/>
              <a:t> = -1.5 ;</a:t>
            </a:r>
          </a:p>
          <a:p>
            <a:r>
              <a:rPr lang="en-US" dirty="0"/>
              <a:t>                :</a:t>
            </a:r>
            <a:r>
              <a:rPr lang="en-US" dirty="0" err="1"/>
              <a:t>geospatial_vertical_max</a:t>
            </a:r>
            <a:r>
              <a:rPr lang="en-US" dirty="0"/>
              <a:t> = -1.5 ;</a:t>
            </a:r>
          </a:p>
          <a:p>
            <a:r>
              <a:rPr lang="en-US" dirty="0"/>
              <a:t>                :</a:t>
            </a:r>
            <a:r>
              <a:rPr lang="en-US" dirty="0" err="1"/>
              <a:t>geospatial_vertical_positive</a:t>
            </a:r>
            <a:r>
              <a:rPr lang="en-US" dirty="0"/>
              <a:t> = "up" ;</a:t>
            </a:r>
          </a:p>
          <a:p>
            <a:r>
              <a:rPr lang="en-US" dirty="0"/>
              <a:t>                :</a:t>
            </a:r>
            <a:r>
              <a:rPr lang="en-US" dirty="0" err="1"/>
              <a:t>geospatial_vertical_units</a:t>
            </a:r>
            <a:r>
              <a:rPr lang="en-US" dirty="0"/>
              <a:t> = "m" ;</a:t>
            </a:r>
          </a:p>
          <a:p>
            <a:r>
              <a:rPr lang="en-US" dirty="0"/>
              <a:t>                :</a:t>
            </a:r>
            <a:r>
              <a:rPr lang="en-US" dirty="0" err="1"/>
              <a:t>geospatial_vertical_reference</a:t>
            </a:r>
            <a:r>
              <a:rPr lang="en-US" dirty="0"/>
              <a:t> = "</a:t>
            </a:r>
            <a:r>
              <a:rPr lang="en-US" dirty="0" err="1"/>
              <a:t>mean_sea_level</a:t>
            </a:r>
            <a:r>
              <a:rPr lang="en-US" dirty="0"/>
              <a:t>" ;</a:t>
            </a:r>
          </a:p>
          <a:p>
            <a:r>
              <a:rPr lang="en-US" dirty="0"/>
              <a:t>                :area = "Cordell Bank National Marine Sanctuary, CA, USA" ;</a:t>
            </a:r>
          </a:p>
          <a:p>
            <a:r>
              <a:rPr lang="en-US" dirty="0"/>
              <a:t>                :</a:t>
            </a:r>
            <a:r>
              <a:rPr lang="en-US" dirty="0" err="1"/>
              <a:t>creator_name</a:t>
            </a:r>
            <a:r>
              <a:rPr lang="en-US" dirty="0"/>
              <a:t> = "Data Manager (bmldata@ucdavis.edu)" ;</a:t>
            </a:r>
          </a:p>
          <a:p>
            <a:r>
              <a:rPr lang="en-US" dirty="0"/>
              <a:t>                :</a:t>
            </a:r>
            <a:r>
              <a:rPr lang="en-US" dirty="0" err="1"/>
              <a:t>infoURL</a:t>
            </a:r>
            <a:r>
              <a:rPr lang="en-US" dirty="0"/>
              <a:t> = "http://portal.ncddc.noaa.gov" ;</a:t>
            </a:r>
          </a:p>
          <a:p>
            <a:r>
              <a:rPr lang="en-US" dirty="0"/>
              <a:t>                :institution = "National Marine Sanctuary Program (NMS), Cordell Bank National Marine Sanctuary (CBNMS) and Bodega Marine Laboratory, </a:t>
            </a:r>
            <a:r>
              <a:rPr lang="en-US" dirty="0" smtClean="0"/>
              <a:t>University </a:t>
            </a:r>
            <a:r>
              <a:rPr lang="en-US" dirty="0"/>
              <a:t>of California Davis" ;</a:t>
            </a:r>
          </a:p>
          <a:p>
            <a:r>
              <a:rPr lang="en-US" dirty="0"/>
              <a:t>                :</a:t>
            </a:r>
            <a:r>
              <a:rPr lang="en-US" dirty="0" err="1"/>
              <a:t>institution_url</a:t>
            </a:r>
            <a:r>
              <a:rPr lang="en-US" dirty="0"/>
              <a:t> = "http://bml.ucdavis.edu" ;</a:t>
            </a:r>
          </a:p>
          <a:p>
            <a:r>
              <a:rPr lang="en-US" dirty="0"/>
              <a:t>                :</a:t>
            </a:r>
            <a:r>
              <a:rPr lang="en-US" dirty="0" err="1"/>
              <a:t>institution_dods_url</a:t>
            </a:r>
            <a:r>
              <a:rPr lang="en-US" dirty="0"/>
              <a:t> = "http://bml.ucdavis.edu" ;</a:t>
            </a:r>
          </a:p>
          <a:p>
            <a:r>
              <a:rPr lang="en-US" dirty="0"/>
              <a:t>                :</a:t>
            </a:r>
            <a:r>
              <a:rPr lang="en-US" dirty="0" err="1"/>
              <a:t>creator_email</a:t>
            </a:r>
            <a:r>
              <a:rPr lang="en-US" dirty="0"/>
              <a:t> = "Data Manager (bmldata@ucdavis.edu)" ;</a:t>
            </a:r>
          </a:p>
          <a:p>
            <a:r>
              <a:rPr lang="en-US" dirty="0"/>
              <a:t>                :</a:t>
            </a:r>
            <a:r>
              <a:rPr lang="en-US" dirty="0" err="1"/>
              <a:t>creator_url</a:t>
            </a:r>
            <a:r>
              <a:rPr lang="en-US" dirty="0"/>
              <a:t> = "http://bml.ucdavis.edu" ;</a:t>
            </a:r>
          </a:p>
          <a:p>
            <a:r>
              <a:rPr lang="en-US" dirty="0"/>
              <a:t>                :project = "CBNMS" ;</a:t>
            </a:r>
          </a:p>
          <a:p>
            <a:r>
              <a:rPr lang="en-US" dirty="0"/>
              <a:t>                :source = "moored platform observation - fixed altitude" ;</a:t>
            </a:r>
          </a:p>
          <a:p>
            <a:r>
              <a:rPr lang="en-US" dirty="0"/>
              <a:t>                :acknowledgment = "" ;</a:t>
            </a:r>
          </a:p>
          <a:p>
            <a:r>
              <a:rPr lang="en-US" dirty="0"/>
              <a:t>                :</a:t>
            </a:r>
            <a:r>
              <a:rPr lang="en-US" dirty="0" err="1"/>
              <a:t>processing_level</a:t>
            </a:r>
            <a:r>
              <a:rPr lang="en-US" dirty="0"/>
              <a:t> = "" ;</a:t>
            </a:r>
          </a:p>
          <a:p>
            <a:r>
              <a:rPr lang="en-US" dirty="0"/>
              <a:t>                :keywords = "EARTH SCIENCE &gt; Oceans &gt; Ocean Pressure &gt; Water Pressure, EARTH SCIENCE &gt; Oceans &gt; Salinity/Density &gt; Density, EARTH SCIENCE &gt; </a:t>
            </a:r>
            <a:r>
              <a:rPr lang="en-US" dirty="0" smtClean="0"/>
              <a:t>Oceans </a:t>
            </a:r>
            <a:r>
              <a:rPr lang="en-US" dirty="0"/>
              <a:t>&gt; Ocean Temperature &gt; Water Temperature, EARTH SCIENCE &gt; Oceans &gt; Salinity/Density &gt; </a:t>
            </a:r>
            <a:r>
              <a:rPr lang="en-US" dirty="0" smtClean="0"/>
              <a:t>Conductivity</a:t>
            </a:r>
            <a:r>
              <a:rPr lang="en-US" dirty="0"/>
              <a:t>, EARTH SCIENCE &gt; Oceans &gt; Salinity/Density &gt; Salinity</a:t>
            </a:r>
            <a:r>
              <a:rPr lang="en-US" dirty="0" smtClean="0"/>
              <a:t>";</a:t>
            </a:r>
            <a:endParaRPr lang="en-US" dirty="0"/>
          </a:p>
          <a:p>
            <a:r>
              <a:rPr lang="en-US" dirty="0"/>
              <a:t>                :</a:t>
            </a:r>
            <a:r>
              <a:rPr lang="en-US" dirty="0" err="1"/>
              <a:t>keywords_vocabulary</a:t>
            </a:r>
            <a:r>
              <a:rPr lang="en-US" dirty="0"/>
              <a:t> = "GCMD Earth Science Keywords. Version 5.3.3" ;</a:t>
            </a:r>
          </a:p>
          <a:p>
            <a:r>
              <a:rPr lang="en-US" dirty="0"/>
              <a:t>                :</a:t>
            </a:r>
            <a:r>
              <a:rPr lang="en-US" dirty="0" err="1"/>
              <a:t>standard_name_vocabulary</a:t>
            </a:r>
            <a:r>
              <a:rPr lang="en-US" dirty="0"/>
              <a:t> = "CF Standard Names" ;</a:t>
            </a:r>
          </a:p>
          <a:p>
            <a:r>
              <a:rPr lang="en-US" dirty="0"/>
              <a:t>                :comment = "" ;</a:t>
            </a:r>
          </a:p>
          <a:p>
            <a:r>
              <a:rPr lang="en-US" dirty="0"/>
              <a:t>                :</a:t>
            </a:r>
            <a:r>
              <a:rPr lang="en-US" dirty="0" err="1"/>
              <a:t>contributor_name</a:t>
            </a:r>
            <a:r>
              <a:rPr lang="en-US" dirty="0"/>
              <a:t> = "" ;</a:t>
            </a:r>
          </a:p>
          <a:p>
            <a:r>
              <a:rPr lang="en-US" dirty="0"/>
              <a:t>                :</a:t>
            </a:r>
            <a:r>
              <a:rPr lang="en-US" dirty="0" err="1"/>
              <a:t>contributor_role</a:t>
            </a:r>
            <a:r>
              <a:rPr lang="en-US" dirty="0"/>
              <a:t> = "" ;</a:t>
            </a:r>
          </a:p>
          <a:p>
            <a:r>
              <a:rPr lang="en-US" dirty="0"/>
              <a:t>                :</a:t>
            </a:r>
            <a:r>
              <a:rPr lang="en-US" dirty="0" err="1"/>
              <a:t>originator_files</a:t>
            </a:r>
            <a:r>
              <a:rPr lang="en-US" dirty="0"/>
              <a:t> = "" ;</a:t>
            </a:r>
          </a:p>
          <a:p>
            <a:r>
              <a:rPr lang="en-US" dirty="0"/>
              <a:t>                :</a:t>
            </a:r>
            <a:r>
              <a:rPr lang="en-US" dirty="0" err="1"/>
              <a:t>cdm_data_type</a:t>
            </a:r>
            <a:r>
              <a:rPr lang="en-US" dirty="0"/>
              <a:t> = "Station" ;</a:t>
            </a:r>
          </a:p>
          <a:p>
            <a:r>
              <a:rPr lang="en-US" dirty="0"/>
              <a:t>                :</a:t>
            </a:r>
            <a:r>
              <a:rPr lang="en-US" dirty="0" err="1"/>
              <a:t>date_created</a:t>
            </a:r>
            <a:r>
              <a:rPr lang="en-US" dirty="0"/>
              <a:t> = "24-Apr-2012" ;</a:t>
            </a:r>
          </a:p>
          <a:p>
            <a:r>
              <a:rPr lang="en-US" dirty="0"/>
              <a:t>                :</a:t>
            </a:r>
            <a:r>
              <a:rPr lang="en-US" dirty="0" err="1"/>
              <a:t>date_modified</a:t>
            </a:r>
            <a:r>
              <a:rPr lang="en-US" dirty="0"/>
              <a:t> = "24-Apr-2012" ;</a:t>
            </a:r>
          </a:p>
          <a:p>
            <a:r>
              <a:rPr lang="en-US" dirty="0"/>
              <a:t>                :</a:t>
            </a:r>
            <a:r>
              <a:rPr lang="en-US" dirty="0" err="1"/>
              <a:t>publisher_name</a:t>
            </a:r>
            <a:r>
              <a:rPr lang="en-US" dirty="0"/>
              <a:t> = "US NATIONAL OCEANOGRAPHIC DATA CENTER " ;</a:t>
            </a:r>
          </a:p>
          <a:p>
            <a:r>
              <a:rPr lang="en-US" dirty="0"/>
              <a:t>                :</a:t>
            </a:r>
            <a:r>
              <a:rPr lang="en-US" dirty="0" err="1"/>
              <a:t>publisher_url</a:t>
            </a:r>
            <a:r>
              <a:rPr lang="en-US" dirty="0"/>
              <a:t> = "http://www.nodc.noaa.gov/" ;</a:t>
            </a:r>
          </a:p>
          <a:p>
            <a:r>
              <a:rPr lang="en-US" dirty="0"/>
              <a:t>                :</a:t>
            </a:r>
            <a:r>
              <a:rPr lang="en-US" dirty="0" err="1"/>
              <a:t>publisher_email</a:t>
            </a:r>
            <a:r>
              <a:rPr lang="en-US" dirty="0"/>
              <a:t> = "NODC.Services@noaa.gov" ;</a:t>
            </a:r>
          </a:p>
          <a:p>
            <a:r>
              <a:rPr lang="en-US" dirty="0"/>
              <a:t>                :</a:t>
            </a:r>
            <a:r>
              <a:rPr lang="en-US" dirty="0" err="1"/>
              <a:t>featureType</a:t>
            </a:r>
            <a:r>
              <a:rPr lang="en-US" dirty="0"/>
              <a:t> = "</a:t>
            </a:r>
            <a:r>
              <a:rPr lang="en-US" dirty="0" err="1"/>
              <a:t>timeSeries</a:t>
            </a:r>
            <a:r>
              <a:rPr lang="en-US" dirty="0"/>
              <a:t>" ;</a:t>
            </a:r>
          </a:p>
          <a:p>
            <a:r>
              <a:rPr lang="en-US" dirty="0"/>
              <a:t>                :history = "2011-03-17 23:17:49 UTC: File created at 2011-03-17 23:17:49 UTC edited on 24-Apr-2012" ;</a:t>
            </a:r>
          </a:p>
          <a:p>
            <a:r>
              <a:rPr lang="en-US" dirty="0"/>
              <a:t>                :Conventions = "CF-1.5" ;</a:t>
            </a:r>
          </a:p>
          <a:p>
            <a:r>
              <a:rPr lang="en-US" dirty="0"/>
              <a:t>                :</a:t>
            </a:r>
            <a:r>
              <a:rPr lang="en-US" dirty="0" err="1"/>
              <a:t>Metadata_Conventions</a:t>
            </a:r>
            <a:r>
              <a:rPr lang="en-US" dirty="0"/>
              <a:t> = "" ;</a:t>
            </a:r>
          </a:p>
          <a:p>
            <a:r>
              <a:rPr lang="en-US" dirty="0"/>
              <a:t>                :</a:t>
            </a:r>
            <a:r>
              <a:rPr lang="en-US" dirty="0" err="1"/>
              <a:t>nodc_template_version</a:t>
            </a:r>
            <a:r>
              <a:rPr lang="en-US" dirty="0"/>
              <a:t> = "NODC_NetCDF_TimeSeries_Orthogonal_Template_v1.0" ;</a:t>
            </a:r>
          </a:p>
          <a:p>
            <a:r>
              <a:rPr lang="en-US" dirty="0"/>
              <a:t>                :</a:t>
            </a:r>
            <a:r>
              <a:rPr lang="en-US" dirty="0" err="1"/>
              <a:t>metadata_link</a:t>
            </a:r>
            <a:r>
              <a:rPr lang="en-US" dirty="0"/>
              <a:t> = "" </a:t>
            </a:r>
            <a:r>
              <a:rPr lang="en-US" dirty="0" smtClean="0"/>
              <a:t>;</a:t>
            </a:r>
            <a:endParaRPr lang="en-US" dirty="0"/>
          </a:p>
        </p:txBody>
      </p:sp>
      <p:sp>
        <p:nvSpPr>
          <p:cNvPr id="12" name="TextBox 11"/>
          <p:cNvSpPr txBox="1"/>
          <p:nvPr/>
        </p:nvSpPr>
        <p:spPr>
          <a:xfrm>
            <a:off x="1752600" y="5867400"/>
            <a:ext cx="7239000" cy="338554"/>
          </a:xfrm>
          <a:prstGeom prst="rect">
            <a:avLst/>
          </a:prstGeom>
          <a:noFill/>
        </p:spPr>
        <p:txBody>
          <a:bodyPr wrap="square" rtlCol="0">
            <a:spAutoFit/>
          </a:bodyPr>
          <a:lstStyle/>
          <a:p>
            <a:r>
              <a:rPr lang="en-US" sz="800" dirty="0">
                <a:hlinkClick r:id="rId6"/>
              </a:rPr>
              <a:t>http://</a:t>
            </a:r>
            <a:r>
              <a:rPr lang="en-US" sz="800" dirty="0" smtClean="0">
                <a:hlinkClick r:id="rId6"/>
              </a:rPr>
              <a:t>data.nodc.noaa.gov/thredds/catalog/testdata/netCDFTemplateExamples/timeSeries/catalog.html?dataset=testdata/netCDFTemplateExamples/timeSeries/BodegaMarineLabBuoy.nc</a:t>
            </a:r>
            <a:r>
              <a:rPr lang="en-US" sz="800" dirty="0" smtClean="0"/>
              <a:t> </a:t>
            </a:r>
            <a:endParaRPr lang="en-US" sz="800" dirty="0"/>
          </a:p>
        </p:txBody>
      </p:sp>
    </p:spTree>
    <p:extLst>
      <p:ext uri="{BB962C8B-B14F-4D97-AF65-F5344CB8AC3E}">
        <p14:creationId xmlns:p14="http://schemas.microsoft.com/office/powerpoint/2010/main" val="11687987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9" name="Picture 15" descr="\\Users\mbiddle\presentations\esip_2013\chris_netcdf_presentation_IOOS\images\navsheet_bkg.png"/>
          <p:cNvPicPr>
            <a:picLocks noChangeAspect="1" noChangeArrowheads="1"/>
          </p:cNvPicPr>
          <p:nvPr/>
        </p:nvPicPr>
        <p:blipFill>
          <a:blip r:embed="rId3" cstate="print"/>
          <a:srcRect/>
          <a:stretch>
            <a:fillRect/>
          </a:stretch>
        </p:blipFill>
        <p:spPr bwMode="auto">
          <a:xfrm>
            <a:off x="152400" y="1219201"/>
            <a:ext cx="8839200" cy="304800"/>
          </a:xfrm>
          <a:prstGeom prst="rect">
            <a:avLst/>
          </a:prstGeom>
          <a:noFill/>
        </p:spPr>
      </p:pic>
      <p:pic>
        <p:nvPicPr>
          <p:cNvPr id="1026"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152400"/>
            <a:ext cx="8839200" cy="304800"/>
          </a:xfrm>
          <a:prstGeom prst="rect">
            <a:avLst/>
          </a:prstGeom>
          <a:noFill/>
        </p:spPr>
      </p:pic>
      <p:pic>
        <p:nvPicPr>
          <p:cNvPr id="5"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6400800"/>
            <a:ext cx="8839200" cy="304800"/>
          </a:xfrm>
          <a:prstGeom prst="rect">
            <a:avLst/>
          </a:prstGeom>
          <a:noFill/>
        </p:spPr>
      </p:pic>
      <p:pic>
        <p:nvPicPr>
          <p:cNvPr id="1028" name="Picture 4" descr="\\Users\mbiddle\presentations\esip_2013\chris_netcdf_presentation_IOOS\images\head_title.png"/>
          <p:cNvPicPr>
            <a:picLocks noChangeAspect="1" noChangeArrowheads="1"/>
          </p:cNvPicPr>
          <p:nvPr/>
        </p:nvPicPr>
        <p:blipFill>
          <a:blip r:embed="rId5" cstate="print"/>
          <a:srcRect/>
          <a:stretch>
            <a:fillRect/>
          </a:stretch>
        </p:blipFill>
        <p:spPr bwMode="auto">
          <a:xfrm>
            <a:off x="152400" y="457200"/>
            <a:ext cx="5867400" cy="762000"/>
          </a:xfrm>
          <a:prstGeom prst="rect">
            <a:avLst/>
          </a:prstGeom>
          <a:noFill/>
        </p:spPr>
      </p:pic>
      <p:sp>
        <p:nvSpPr>
          <p:cNvPr id="2" name="TextBox 1"/>
          <p:cNvSpPr txBox="1"/>
          <p:nvPr/>
        </p:nvSpPr>
        <p:spPr>
          <a:xfrm>
            <a:off x="152400" y="1524000"/>
            <a:ext cx="8839200" cy="4267199"/>
          </a:xfrm>
          <a:prstGeom prst="rect">
            <a:avLst/>
          </a:prstGeom>
          <a:noFill/>
        </p:spPr>
        <p:txBody>
          <a:bodyPr wrap="square" numCol="3" rtlCol="0">
            <a:noAutofit/>
          </a:bodyPr>
          <a:lstStyle/>
          <a:p>
            <a:r>
              <a:rPr lang="en-US" sz="400" dirty="0" err="1"/>
              <a:t>netcdf</a:t>
            </a:r>
            <a:r>
              <a:rPr lang="en-US" sz="400" dirty="0"/>
              <a:t> cortadv4_row00_col00 {</a:t>
            </a:r>
          </a:p>
          <a:p>
            <a:r>
              <a:rPr lang="en-US" sz="400" dirty="0"/>
              <a:t>dimensions:</a:t>
            </a:r>
          </a:p>
          <a:p>
            <a:r>
              <a:rPr lang="en-US" sz="400" dirty="0"/>
              <a:t>        </a:t>
            </a:r>
            <a:r>
              <a:rPr lang="en-US" sz="400" dirty="0" err="1"/>
              <a:t>harm_num</a:t>
            </a:r>
            <a:r>
              <a:rPr lang="en-US" sz="400" dirty="0"/>
              <a:t> = 5 ;</a:t>
            </a:r>
          </a:p>
          <a:p>
            <a:r>
              <a:rPr lang="en-US" sz="400" dirty="0"/>
              <a:t>        </a:t>
            </a:r>
            <a:r>
              <a:rPr lang="en-US" sz="400" dirty="0" err="1"/>
              <a:t>lat</a:t>
            </a:r>
            <a:r>
              <a:rPr lang="en-US" sz="400" dirty="0"/>
              <a:t> = 540 ;</a:t>
            </a:r>
          </a:p>
          <a:p>
            <a:r>
              <a:rPr lang="en-US" sz="400" dirty="0"/>
              <a:t>        </a:t>
            </a:r>
            <a:r>
              <a:rPr lang="en-US" sz="400" dirty="0" err="1"/>
              <a:t>lon</a:t>
            </a:r>
            <a:r>
              <a:rPr lang="en-US" sz="400" dirty="0"/>
              <a:t> = 540 ;</a:t>
            </a:r>
          </a:p>
          <a:p>
            <a:r>
              <a:rPr lang="en-US" sz="400" dirty="0"/>
              <a:t>        </a:t>
            </a:r>
            <a:r>
              <a:rPr lang="en-US" sz="400" dirty="0" err="1"/>
              <a:t>max_sd_mean_stats</a:t>
            </a:r>
            <a:r>
              <a:rPr lang="en-US" sz="400" dirty="0"/>
              <a:t> = 3 ;</a:t>
            </a:r>
          </a:p>
          <a:p>
            <a:r>
              <a:rPr lang="en-US" sz="400" dirty="0"/>
              <a:t>        </a:t>
            </a:r>
            <a:r>
              <a:rPr lang="en-US" sz="400" dirty="0" err="1"/>
              <a:t>nodim</a:t>
            </a:r>
            <a:r>
              <a:rPr lang="en-US" sz="400" dirty="0"/>
              <a:t> = 1 ;</a:t>
            </a:r>
          </a:p>
          <a:p>
            <a:r>
              <a:rPr lang="en-US" sz="400" dirty="0"/>
              <a:t>        </a:t>
            </a:r>
            <a:r>
              <a:rPr lang="en-US" sz="400" dirty="0" err="1"/>
              <a:t>nv</a:t>
            </a:r>
            <a:r>
              <a:rPr lang="en-US" sz="400" dirty="0"/>
              <a:t> = 2 ;</a:t>
            </a:r>
          </a:p>
          <a:p>
            <a:r>
              <a:rPr lang="en-US" sz="400" dirty="0"/>
              <a:t>        </a:t>
            </a:r>
            <a:r>
              <a:rPr lang="en-US" sz="400" dirty="0" err="1"/>
              <a:t>sst_stats_num</a:t>
            </a:r>
            <a:r>
              <a:rPr lang="en-US" sz="400" dirty="0"/>
              <a:t> = 4 ;</a:t>
            </a:r>
          </a:p>
          <a:p>
            <a:r>
              <a:rPr lang="en-US" sz="400" dirty="0"/>
              <a:t>        </a:t>
            </a:r>
            <a:r>
              <a:rPr lang="en-US" sz="400" dirty="0" err="1"/>
              <a:t>ssta_stats_num</a:t>
            </a:r>
            <a:r>
              <a:rPr lang="en-US" sz="400" dirty="0"/>
              <a:t> = 5 ;</a:t>
            </a:r>
          </a:p>
          <a:p>
            <a:r>
              <a:rPr lang="en-US" sz="400" dirty="0"/>
              <a:t>        time = 1522 ;</a:t>
            </a:r>
          </a:p>
          <a:p>
            <a:r>
              <a:rPr lang="en-US" sz="400" dirty="0"/>
              <a:t>        </a:t>
            </a:r>
            <a:r>
              <a:rPr lang="en-US" sz="400" dirty="0" err="1"/>
              <a:t>yr_week</a:t>
            </a:r>
            <a:r>
              <a:rPr lang="en-US" sz="400" dirty="0"/>
              <a:t> = 53 ;</a:t>
            </a:r>
          </a:p>
          <a:p>
            <a:r>
              <a:rPr lang="en-US" sz="400" dirty="0"/>
              <a:t>variables:</a:t>
            </a:r>
          </a:p>
          <a:p>
            <a:r>
              <a:rPr lang="en-US" sz="400" dirty="0"/>
              <a:t>        </a:t>
            </a:r>
            <a:r>
              <a:rPr lang="en-US" sz="400" dirty="0" err="1"/>
              <a:t>int</a:t>
            </a:r>
            <a:r>
              <a:rPr lang="en-US" sz="400" dirty="0"/>
              <a:t> time(time) ;</a:t>
            </a:r>
          </a:p>
          <a:p>
            <a:r>
              <a:rPr lang="en-US" sz="400" dirty="0"/>
              <a:t>                </a:t>
            </a:r>
            <a:r>
              <a:rPr lang="en-US" sz="400" dirty="0" err="1"/>
              <a:t>time:standard_name</a:t>
            </a:r>
            <a:r>
              <a:rPr lang="en-US" sz="400" dirty="0"/>
              <a:t> = "time" ;</a:t>
            </a:r>
          </a:p>
          <a:p>
            <a:r>
              <a:rPr lang="en-US" sz="400" dirty="0"/>
              <a:t>                </a:t>
            </a:r>
            <a:r>
              <a:rPr lang="en-US" sz="400" dirty="0" err="1"/>
              <a:t>time:long_name</a:t>
            </a:r>
            <a:r>
              <a:rPr lang="en-US" sz="400" dirty="0"/>
              <a:t> = "reference time" ;</a:t>
            </a:r>
          </a:p>
          <a:p>
            <a:r>
              <a:rPr lang="en-US" sz="400" dirty="0"/>
              <a:t>                </a:t>
            </a:r>
            <a:r>
              <a:rPr lang="en-US" sz="400" dirty="0" err="1"/>
              <a:t>time:units</a:t>
            </a:r>
            <a:r>
              <a:rPr lang="en-US" sz="400" dirty="0"/>
              <a:t> = "days since 1980-12-31 12:00:00 0:00" ;</a:t>
            </a:r>
          </a:p>
          <a:p>
            <a:r>
              <a:rPr lang="en-US" sz="400" dirty="0"/>
              <a:t>                </a:t>
            </a:r>
            <a:r>
              <a:rPr lang="en-US" sz="400" dirty="0" err="1"/>
              <a:t>time:axis</a:t>
            </a:r>
            <a:r>
              <a:rPr lang="en-US" sz="400" dirty="0"/>
              <a:t> = "T" ;</a:t>
            </a:r>
          </a:p>
          <a:p>
            <a:r>
              <a:rPr lang="en-US" sz="400" dirty="0"/>
              <a:t>                </a:t>
            </a:r>
            <a:r>
              <a:rPr lang="en-US" sz="400" dirty="0" err="1"/>
              <a:t>time:calendar</a:t>
            </a:r>
            <a:r>
              <a:rPr lang="en-US" sz="400" dirty="0"/>
              <a:t> = "Gregorian" ;</a:t>
            </a:r>
          </a:p>
          <a:p>
            <a:r>
              <a:rPr lang="en-US" sz="400" dirty="0"/>
              <a:t>                </a:t>
            </a:r>
            <a:r>
              <a:rPr lang="en-US" sz="400" dirty="0" err="1"/>
              <a:t>time:bounds</a:t>
            </a:r>
            <a:r>
              <a:rPr lang="en-US" sz="400" dirty="0"/>
              <a:t> = "</a:t>
            </a:r>
            <a:r>
              <a:rPr lang="en-US" sz="400" dirty="0" err="1"/>
              <a:t>time_bounds</a:t>
            </a:r>
            <a:r>
              <a:rPr lang="en-US" sz="400" dirty="0"/>
              <a:t>" ;</a:t>
            </a:r>
          </a:p>
          <a:p>
            <a:r>
              <a:rPr lang="en-US" sz="400" dirty="0"/>
              <a:t>                </a:t>
            </a:r>
            <a:r>
              <a:rPr lang="en-US" sz="400" dirty="0" err="1"/>
              <a:t>time:comment</a:t>
            </a:r>
            <a:r>
              <a:rPr lang="en-US" sz="400" dirty="0"/>
              <a:t> = "The week runs from Saturday through Friday. Time is the middle of the week (Tuesday)." ;</a:t>
            </a:r>
          </a:p>
          <a:p>
            <a:r>
              <a:rPr lang="en-US" sz="400" dirty="0"/>
              <a:t>        double </a:t>
            </a:r>
            <a:r>
              <a:rPr lang="en-US" sz="400" dirty="0" err="1"/>
              <a:t>time_bounds</a:t>
            </a:r>
            <a:r>
              <a:rPr lang="en-US" sz="400" dirty="0"/>
              <a:t>(time, </a:t>
            </a:r>
            <a:r>
              <a:rPr lang="en-US" sz="400" dirty="0" err="1"/>
              <a:t>nv</a:t>
            </a:r>
            <a:r>
              <a:rPr lang="en-US" sz="400" dirty="0"/>
              <a:t>) ;</a:t>
            </a:r>
          </a:p>
          <a:p>
            <a:r>
              <a:rPr lang="en-US" sz="400" dirty="0"/>
              <a:t>                </a:t>
            </a:r>
            <a:r>
              <a:rPr lang="en-US" sz="400" dirty="0" err="1"/>
              <a:t>time_bounds:units</a:t>
            </a:r>
            <a:r>
              <a:rPr lang="en-US" sz="400" dirty="0"/>
              <a:t> = "days since 1980-12-31 12:00:00 0:00" ;</a:t>
            </a:r>
          </a:p>
          <a:p>
            <a:r>
              <a:rPr lang="en-US" sz="400" dirty="0"/>
              <a:t>                </a:t>
            </a:r>
            <a:r>
              <a:rPr lang="en-US" sz="400" dirty="0" err="1"/>
              <a:t>time_bounds:comment</a:t>
            </a:r>
            <a:r>
              <a:rPr lang="en-US" sz="400" dirty="0"/>
              <a:t> = "time bounds for each time value" ;</a:t>
            </a:r>
          </a:p>
          <a:p>
            <a:r>
              <a:rPr lang="en-US" sz="400" dirty="0"/>
              <a:t>        double </a:t>
            </a:r>
            <a:r>
              <a:rPr lang="en-US" sz="400" dirty="0" err="1"/>
              <a:t>lat</a:t>
            </a:r>
            <a:r>
              <a:rPr lang="en-US" sz="400" dirty="0"/>
              <a:t>(</a:t>
            </a:r>
            <a:r>
              <a:rPr lang="en-US" sz="400" dirty="0" err="1"/>
              <a:t>lat</a:t>
            </a:r>
            <a:r>
              <a:rPr lang="en-US" sz="400" dirty="0"/>
              <a:t>) ;</a:t>
            </a:r>
          </a:p>
          <a:p>
            <a:r>
              <a:rPr lang="en-US" sz="400" dirty="0"/>
              <a:t>                </a:t>
            </a:r>
            <a:r>
              <a:rPr lang="en-US" sz="400" dirty="0" err="1"/>
              <a:t>lat:standard_name</a:t>
            </a:r>
            <a:r>
              <a:rPr lang="en-US" sz="400" dirty="0"/>
              <a:t> = "latitude" ;</a:t>
            </a:r>
          </a:p>
          <a:p>
            <a:r>
              <a:rPr lang="en-US" sz="400" dirty="0"/>
              <a:t>                </a:t>
            </a:r>
            <a:r>
              <a:rPr lang="en-US" sz="400" dirty="0" err="1"/>
              <a:t>lat:units</a:t>
            </a:r>
            <a:r>
              <a:rPr lang="en-US" sz="400" dirty="0"/>
              <a:t> = "</a:t>
            </a:r>
            <a:r>
              <a:rPr lang="en-US" sz="400" dirty="0" err="1"/>
              <a:t>degrees_north</a:t>
            </a:r>
            <a:r>
              <a:rPr lang="en-US" sz="400" dirty="0"/>
              <a:t>" ;</a:t>
            </a:r>
          </a:p>
          <a:p>
            <a:r>
              <a:rPr lang="en-US" sz="400" dirty="0"/>
              <a:t>                </a:t>
            </a:r>
            <a:r>
              <a:rPr lang="en-US" sz="400" dirty="0" err="1"/>
              <a:t>lat:reference_datum</a:t>
            </a:r>
            <a:r>
              <a:rPr lang="en-US" sz="400" dirty="0"/>
              <a:t> = "geographical coordinates, WGS84 projection" ;</a:t>
            </a:r>
          </a:p>
          <a:p>
            <a:r>
              <a:rPr lang="en-US" sz="400" dirty="0"/>
              <a:t>                </a:t>
            </a:r>
            <a:r>
              <a:rPr lang="en-US" sz="400" dirty="0" err="1"/>
              <a:t>lat:grid_mapping</a:t>
            </a:r>
            <a:r>
              <a:rPr lang="en-US" sz="400" dirty="0"/>
              <a:t> = "</a:t>
            </a:r>
            <a:r>
              <a:rPr lang="en-US" sz="400" dirty="0" err="1"/>
              <a:t>crs</a:t>
            </a:r>
            <a:r>
              <a:rPr lang="en-US" sz="400" dirty="0"/>
              <a:t>" ;</a:t>
            </a:r>
          </a:p>
          <a:p>
            <a:r>
              <a:rPr lang="en-US" sz="400" dirty="0"/>
              <a:t>                </a:t>
            </a:r>
            <a:r>
              <a:rPr lang="en-US" sz="400" dirty="0" err="1"/>
              <a:t>lat:axis</a:t>
            </a:r>
            <a:r>
              <a:rPr lang="en-US" sz="400" dirty="0"/>
              <a:t> = "Y" ;</a:t>
            </a:r>
          </a:p>
          <a:p>
            <a:r>
              <a:rPr lang="en-US" sz="400" dirty="0"/>
              <a:t>                </a:t>
            </a:r>
            <a:r>
              <a:rPr lang="en-US" sz="400" dirty="0" err="1"/>
              <a:t>lat:valid_min</a:t>
            </a:r>
            <a:r>
              <a:rPr lang="en-US" sz="400" dirty="0"/>
              <a:t> = 67.52084f ;</a:t>
            </a:r>
          </a:p>
          <a:p>
            <a:r>
              <a:rPr lang="en-US" sz="400" dirty="0"/>
              <a:t>                </a:t>
            </a:r>
            <a:r>
              <a:rPr lang="en-US" sz="400" dirty="0" err="1"/>
              <a:t>lat:valid_max</a:t>
            </a:r>
            <a:r>
              <a:rPr lang="en-US" sz="400" dirty="0"/>
              <a:t> = 89.97918f ;</a:t>
            </a:r>
          </a:p>
          <a:p>
            <a:r>
              <a:rPr lang="en-US" sz="400" dirty="0"/>
              <a:t>                </a:t>
            </a:r>
            <a:r>
              <a:rPr lang="en-US" sz="400" dirty="0" err="1"/>
              <a:t>lat:bounds</a:t>
            </a:r>
            <a:r>
              <a:rPr lang="en-US" sz="400" dirty="0"/>
              <a:t> = "</a:t>
            </a:r>
            <a:r>
              <a:rPr lang="en-US" sz="400" dirty="0" err="1"/>
              <a:t>lat_bounds</a:t>
            </a:r>
            <a:r>
              <a:rPr lang="en-US" sz="400" dirty="0"/>
              <a:t>" ;</a:t>
            </a:r>
          </a:p>
          <a:p>
            <a:r>
              <a:rPr lang="en-US" sz="400" dirty="0"/>
              <a:t>        double </a:t>
            </a:r>
            <a:r>
              <a:rPr lang="en-US" sz="400" dirty="0" err="1"/>
              <a:t>lat_bounds</a:t>
            </a:r>
            <a:r>
              <a:rPr lang="en-US" sz="400" dirty="0"/>
              <a:t>(</a:t>
            </a:r>
            <a:r>
              <a:rPr lang="en-US" sz="400" dirty="0" err="1"/>
              <a:t>lat</a:t>
            </a:r>
            <a:r>
              <a:rPr lang="en-US" sz="400" dirty="0"/>
              <a:t>, </a:t>
            </a:r>
            <a:r>
              <a:rPr lang="en-US" sz="400" dirty="0" err="1"/>
              <a:t>nv</a:t>
            </a:r>
            <a:r>
              <a:rPr lang="en-US" sz="400" dirty="0"/>
              <a:t>) ;</a:t>
            </a:r>
          </a:p>
          <a:p>
            <a:r>
              <a:rPr lang="en-US" sz="400" dirty="0"/>
              <a:t>                </a:t>
            </a:r>
            <a:r>
              <a:rPr lang="en-US" sz="400" dirty="0" err="1"/>
              <a:t>lat_bounds:units</a:t>
            </a:r>
            <a:r>
              <a:rPr lang="en-US" sz="400" dirty="0"/>
              <a:t> = "</a:t>
            </a:r>
            <a:r>
              <a:rPr lang="en-US" sz="400" dirty="0" err="1"/>
              <a:t>degrees_north</a:t>
            </a:r>
            <a:r>
              <a:rPr lang="en-US" sz="400" dirty="0"/>
              <a:t>" ;</a:t>
            </a:r>
          </a:p>
          <a:p>
            <a:r>
              <a:rPr lang="en-US" sz="400" dirty="0"/>
              <a:t>                </a:t>
            </a:r>
            <a:r>
              <a:rPr lang="en-US" sz="400" dirty="0" err="1"/>
              <a:t>lat_bounds:comment</a:t>
            </a:r>
            <a:r>
              <a:rPr lang="en-US" sz="400" dirty="0"/>
              <a:t> = "latitude values at the north and south bounds of each pixel." ;</a:t>
            </a:r>
          </a:p>
          <a:p>
            <a:r>
              <a:rPr lang="en-US" sz="400" dirty="0"/>
              <a:t>        double </a:t>
            </a:r>
            <a:r>
              <a:rPr lang="en-US" sz="400" dirty="0" err="1"/>
              <a:t>lon</a:t>
            </a:r>
            <a:r>
              <a:rPr lang="en-US" sz="400" dirty="0"/>
              <a:t>(</a:t>
            </a:r>
            <a:r>
              <a:rPr lang="en-US" sz="400" dirty="0" err="1"/>
              <a:t>lon</a:t>
            </a:r>
            <a:r>
              <a:rPr lang="en-US" sz="400" dirty="0"/>
              <a:t>) ;</a:t>
            </a:r>
          </a:p>
          <a:p>
            <a:r>
              <a:rPr lang="en-US" sz="400" dirty="0"/>
              <a:t>                </a:t>
            </a:r>
            <a:r>
              <a:rPr lang="en-US" sz="400" dirty="0" err="1"/>
              <a:t>lon:standard_name</a:t>
            </a:r>
            <a:r>
              <a:rPr lang="en-US" sz="400" dirty="0"/>
              <a:t> = "longitude" ;</a:t>
            </a:r>
          </a:p>
          <a:p>
            <a:r>
              <a:rPr lang="en-US" sz="400" dirty="0"/>
              <a:t>                </a:t>
            </a:r>
            <a:r>
              <a:rPr lang="en-US" sz="400" dirty="0" err="1"/>
              <a:t>lon:units</a:t>
            </a:r>
            <a:r>
              <a:rPr lang="en-US" sz="400" dirty="0"/>
              <a:t> = "</a:t>
            </a:r>
            <a:r>
              <a:rPr lang="en-US" sz="400" dirty="0" err="1"/>
              <a:t>degrees_east</a:t>
            </a:r>
            <a:r>
              <a:rPr lang="en-US" sz="400" dirty="0"/>
              <a:t>" ;</a:t>
            </a:r>
          </a:p>
          <a:p>
            <a:r>
              <a:rPr lang="en-US" sz="400" dirty="0"/>
              <a:t>                </a:t>
            </a:r>
            <a:r>
              <a:rPr lang="en-US" sz="400" dirty="0" err="1"/>
              <a:t>lon:reference_datum</a:t>
            </a:r>
            <a:r>
              <a:rPr lang="en-US" sz="400" dirty="0"/>
              <a:t> = "geographical coordinates, WGS84 projection" ;</a:t>
            </a:r>
          </a:p>
          <a:p>
            <a:r>
              <a:rPr lang="en-US" sz="400" dirty="0"/>
              <a:t>                </a:t>
            </a:r>
            <a:r>
              <a:rPr lang="en-US" sz="400" dirty="0" err="1"/>
              <a:t>lon:grid_mapping</a:t>
            </a:r>
            <a:r>
              <a:rPr lang="en-US" sz="400" dirty="0"/>
              <a:t> = "</a:t>
            </a:r>
            <a:r>
              <a:rPr lang="en-US" sz="400" dirty="0" err="1"/>
              <a:t>crs</a:t>
            </a:r>
            <a:r>
              <a:rPr lang="en-US" sz="400" dirty="0"/>
              <a:t>" ;</a:t>
            </a:r>
          </a:p>
          <a:p>
            <a:r>
              <a:rPr lang="en-US" sz="400" dirty="0"/>
              <a:t>                </a:t>
            </a:r>
            <a:r>
              <a:rPr lang="en-US" sz="400" dirty="0" err="1"/>
              <a:t>lon:axis</a:t>
            </a:r>
            <a:r>
              <a:rPr lang="en-US" sz="400" dirty="0"/>
              <a:t> = "X" ;</a:t>
            </a:r>
          </a:p>
          <a:p>
            <a:r>
              <a:rPr lang="en-US" sz="400" dirty="0"/>
              <a:t>                </a:t>
            </a:r>
            <a:r>
              <a:rPr lang="en-US" sz="400" dirty="0" err="1"/>
              <a:t>lon:valid_min</a:t>
            </a:r>
            <a:r>
              <a:rPr lang="en-US" sz="400" dirty="0"/>
              <a:t> = -179.9792f ;</a:t>
            </a:r>
          </a:p>
          <a:p>
            <a:r>
              <a:rPr lang="en-US" sz="400" dirty="0"/>
              <a:t>                </a:t>
            </a:r>
            <a:r>
              <a:rPr lang="en-US" sz="400" dirty="0" err="1"/>
              <a:t>lon:valid_max</a:t>
            </a:r>
            <a:r>
              <a:rPr lang="en-US" sz="400" dirty="0"/>
              <a:t> = -157.5208f ;</a:t>
            </a:r>
          </a:p>
          <a:p>
            <a:r>
              <a:rPr lang="en-US" sz="400" dirty="0"/>
              <a:t>                </a:t>
            </a:r>
            <a:r>
              <a:rPr lang="en-US" sz="400" dirty="0" err="1"/>
              <a:t>lon:bounds</a:t>
            </a:r>
            <a:r>
              <a:rPr lang="en-US" sz="400" dirty="0"/>
              <a:t> = "</a:t>
            </a:r>
            <a:r>
              <a:rPr lang="en-US" sz="400" dirty="0" err="1"/>
              <a:t>lon_bounds</a:t>
            </a:r>
            <a:r>
              <a:rPr lang="en-US" sz="400" dirty="0"/>
              <a:t>" ;</a:t>
            </a:r>
          </a:p>
          <a:p>
            <a:r>
              <a:rPr lang="en-US" sz="400" dirty="0"/>
              <a:t>        double </a:t>
            </a:r>
            <a:r>
              <a:rPr lang="en-US" sz="400" dirty="0" err="1"/>
              <a:t>lon_bounds</a:t>
            </a:r>
            <a:r>
              <a:rPr lang="en-US" sz="400" dirty="0"/>
              <a:t>(</a:t>
            </a:r>
            <a:r>
              <a:rPr lang="en-US" sz="400" dirty="0" err="1"/>
              <a:t>lon</a:t>
            </a:r>
            <a:r>
              <a:rPr lang="en-US" sz="400" dirty="0"/>
              <a:t>, </a:t>
            </a:r>
            <a:r>
              <a:rPr lang="en-US" sz="400" dirty="0" err="1"/>
              <a:t>nv</a:t>
            </a:r>
            <a:r>
              <a:rPr lang="en-US" sz="400" dirty="0"/>
              <a:t>) ;</a:t>
            </a:r>
          </a:p>
          <a:p>
            <a:r>
              <a:rPr lang="en-US" sz="400" dirty="0"/>
              <a:t>                </a:t>
            </a:r>
            <a:r>
              <a:rPr lang="en-US" sz="400" dirty="0" err="1"/>
              <a:t>lon_bounds:units</a:t>
            </a:r>
            <a:r>
              <a:rPr lang="en-US" sz="400" dirty="0"/>
              <a:t> = "</a:t>
            </a:r>
            <a:r>
              <a:rPr lang="en-US" sz="400" dirty="0" err="1"/>
              <a:t>degrees_east</a:t>
            </a:r>
            <a:r>
              <a:rPr lang="en-US" sz="400" dirty="0"/>
              <a:t>" ;</a:t>
            </a:r>
          </a:p>
          <a:p>
            <a:r>
              <a:rPr lang="en-US" sz="400" dirty="0"/>
              <a:t>                </a:t>
            </a:r>
            <a:r>
              <a:rPr lang="en-US" sz="400" dirty="0" err="1"/>
              <a:t>lon_bounds:comment</a:t>
            </a:r>
            <a:r>
              <a:rPr lang="en-US" sz="400" dirty="0"/>
              <a:t> = "longitude values at the west and east bounds of each pixel." ;</a:t>
            </a:r>
          </a:p>
          <a:p>
            <a:r>
              <a:rPr lang="en-US" sz="400" dirty="0"/>
              <a:t>        </a:t>
            </a:r>
            <a:r>
              <a:rPr lang="en-US" sz="400" dirty="0" err="1"/>
              <a:t>int</a:t>
            </a:r>
            <a:r>
              <a:rPr lang="en-US" sz="400" dirty="0"/>
              <a:t> </a:t>
            </a:r>
            <a:r>
              <a:rPr lang="en-US" sz="400" dirty="0" err="1"/>
              <a:t>crs</a:t>
            </a:r>
            <a:r>
              <a:rPr lang="en-US" sz="400" dirty="0"/>
              <a:t>(</a:t>
            </a:r>
            <a:r>
              <a:rPr lang="en-US" sz="400" dirty="0" err="1"/>
              <a:t>nodim</a:t>
            </a:r>
            <a:r>
              <a:rPr lang="en-US" sz="400" dirty="0"/>
              <a:t>) ;</a:t>
            </a:r>
          </a:p>
          <a:p>
            <a:r>
              <a:rPr lang="en-US" sz="400" dirty="0"/>
              <a:t>                </a:t>
            </a:r>
            <a:r>
              <a:rPr lang="en-US" sz="400" dirty="0" err="1"/>
              <a:t>crs:grid_mapping_name</a:t>
            </a:r>
            <a:r>
              <a:rPr lang="en-US" sz="400" dirty="0"/>
              <a:t> = "</a:t>
            </a:r>
            <a:r>
              <a:rPr lang="en-US" sz="400" dirty="0" err="1"/>
              <a:t>latitude_longitude</a:t>
            </a:r>
            <a:r>
              <a:rPr lang="en-US" sz="400" dirty="0"/>
              <a:t>" ;</a:t>
            </a:r>
          </a:p>
          <a:p>
            <a:r>
              <a:rPr lang="en-US" sz="400" dirty="0"/>
              <a:t>                </a:t>
            </a:r>
            <a:r>
              <a:rPr lang="en-US" sz="400" dirty="0" err="1"/>
              <a:t>crs:epsg_code</a:t>
            </a:r>
            <a:r>
              <a:rPr lang="en-US" sz="400" dirty="0"/>
              <a:t> = "EPSG:4326" ;</a:t>
            </a:r>
          </a:p>
          <a:p>
            <a:r>
              <a:rPr lang="en-US" sz="400" dirty="0"/>
              <a:t>                </a:t>
            </a:r>
            <a:r>
              <a:rPr lang="en-US" sz="400" dirty="0" err="1"/>
              <a:t>crs:semi_major_axis</a:t>
            </a:r>
            <a:r>
              <a:rPr lang="en-US" sz="400" dirty="0"/>
              <a:t> = "6378137.0" ;</a:t>
            </a:r>
          </a:p>
          <a:p>
            <a:r>
              <a:rPr lang="en-US" sz="400" dirty="0"/>
              <a:t>                </a:t>
            </a:r>
            <a:r>
              <a:rPr lang="en-US" sz="400" dirty="0" err="1"/>
              <a:t>crs:inverse_flattening</a:t>
            </a:r>
            <a:r>
              <a:rPr lang="en-US" sz="400" dirty="0"/>
              <a:t> = "298.257223563" ;</a:t>
            </a:r>
          </a:p>
          <a:p>
            <a:r>
              <a:rPr lang="en-US" sz="400" dirty="0"/>
              <a:t>        double </a:t>
            </a:r>
            <a:r>
              <a:rPr lang="en-US" sz="400" dirty="0" err="1"/>
              <a:t>ClimSST</a:t>
            </a:r>
            <a:r>
              <a:rPr lang="en-US" sz="400" dirty="0"/>
              <a:t>(</a:t>
            </a:r>
            <a:r>
              <a:rPr lang="en-US" sz="400" dirty="0" err="1"/>
              <a:t>yr_week</a:t>
            </a:r>
            <a:r>
              <a:rPr lang="en-US" sz="400" dirty="0"/>
              <a:t>, </a:t>
            </a:r>
            <a:r>
              <a:rPr lang="en-US" sz="400" dirty="0" err="1"/>
              <a:t>lat</a:t>
            </a:r>
            <a:r>
              <a:rPr lang="en-US" sz="400" dirty="0"/>
              <a:t>, </a:t>
            </a:r>
            <a:r>
              <a:rPr lang="en-US" sz="400" dirty="0" err="1"/>
              <a:t>lon</a:t>
            </a:r>
            <a:r>
              <a:rPr lang="en-US" sz="400" dirty="0"/>
              <a:t>) ;</a:t>
            </a:r>
          </a:p>
          <a:p>
            <a:r>
              <a:rPr lang="en-US" sz="400" dirty="0"/>
              <a:t>                </a:t>
            </a:r>
            <a:r>
              <a:rPr lang="en-US" sz="400" dirty="0" err="1"/>
              <a:t>ClimSST:standard_name</a:t>
            </a:r>
            <a:r>
              <a:rPr lang="en-US" sz="400" dirty="0"/>
              <a:t> = "</a:t>
            </a:r>
            <a:r>
              <a:rPr lang="en-US" sz="400" dirty="0" err="1"/>
              <a:t>sea_surface_skin_temperature</a:t>
            </a:r>
            <a:r>
              <a:rPr lang="en-US" sz="400" dirty="0"/>
              <a:t>" ;</a:t>
            </a:r>
          </a:p>
          <a:p>
            <a:r>
              <a:rPr lang="en-US" sz="400" dirty="0"/>
              <a:t>                </a:t>
            </a:r>
            <a:r>
              <a:rPr lang="en-US" sz="400" dirty="0" err="1"/>
              <a:t>ClimSST:scale_factor</a:t>
            </a:r>
            <a:r>
              <a:rPr lang="en-US" sz="400" dirty="0"/>
              <a:t> = 0.01 ;</a:t>
            </a:r>
          </a:p>
          <a:p>
            <a:r>
              <a:rPr lang="en-US" sz="400" dirty="0"/>
              <a:t>                </a:t>
            </a:r>
            <a:r>
              <a:rPr lang="en-US" sz="400" dirty="0" err="1"/>
              <a:t>ClimSST:add_offset</a:t>
            </a:r>
            <a:r>
              <a:rPr lang="en-US" sz="400" dirty="0"/>
              <a:t> = 273.15 ;</a:t>
            </a:r>
          </a:p>
          <a:p>
            <a:r>
              <a:rPr lang="en-US" sz="400" dirty="0"/>
              <a:t>                </a:t>
            </a:r>
            <a:r>
              <a:rPr lang="en-US" sz="400" dirty="0" err="1"/>
              <a:t>ClimSST:long_name</a:t>
            </a:r>
            <a:r>
              <a:rPr lang="en-US" sz="400" dirty="0"/>
              <a:t> = "Climatological SST based on weekly SSTs for 1981-2010, created using harmonics approach." ;</a:t>
            </a:r>
          </a:p>
          <a:p>
            <a:r>
              <a:rPr lang="en-US" sz="400" dirty="0"/>
              <a:t>                </a:t>
            </a:r>
            <a:r>
              <a:rPr lang="en-US" sz="400" dirty="0" err="1"/>
              <a:t>ClimSST:units</a:t>
            </a:r>
            <a:r>
              <a:rPr lang="en-US" sz="400" dirty="0"/>
              <a:t> = "Kelvin" ;</a:t>
            </a:r>
          </a:p>
          <a:p>
            <a:r>
              <a:rPr lang="en-US" sz="400" dirty="0"/>
              <a:t>        double Harmonics(</a:t>
            </a:r>
            <a:r>
              <a:rPr lang="en-US" sz="400" dirty="0" err="1"/>
              <a:t>harm_num</a:t>
            </a:r>
            <a:r>
              <a:rPr lang="en-US" sz="400" dirty="0"/>
              <a:t>, </a:t>
            </a:r>
            <a:r>
              <a:rPr lang="en-US" sz="400" dirty="0" err="1"/>
              <a:t>lat</a:t>
            </a:r>
            <a:r>
              <a:rPr lang="en-US" sz="400" dirty="0"/>
              <a:t>, </a:t>
            </a:r>
            <a:r>
              <a:rPr lang="en-US" sz="400" dirty="0" err="1"/>
              <a:t>lon</a:t>
            </a:r>
            <a:r>
              <a:rPr lang="en-US" sz="400" dirty="0"/>
              <a:t>) ;</a:t>
            </a:r>
          </a:p>
          <a:p>
            <a:r>
              <a:rPr lang="en-US" sz="400" dirty="0"/>
              <a:t>                </a:t>
            </a:r>
            <a:r>
              <a:rPr lang="en-US" sz="400" dirty="0" err="1"/>
              <a:t>Harmonics:scale_factor</a:t>
            </a:r>
            <a:r>
              <a:rPr lang="en-US" sz="400" dirty="0"/>
              <a:t> = 0.01 ;</a:t>
            </a:r>
          </a:p>
          <a:p>
            <a:r>
              <a:rPr lang="en-US" sz="400" dirty="0"/>
              <a:t>                </a:t>
            </a:r>
            <a:r>
              <a:rPr lang="en-US" sz="400" dirty="0" err="1"/>
              <a:t>Harmonics:add_offset</a:t>
            </a:r>
            <a:r>
              <a:rPr lang="en-US" sz="400" dirty="0"/>
              <a:t> = 273.15 ;</a:t>
            </a:r>
          </a:p>
          <a:p>
            <a:r>
              <a:rPr lang="en-US" sz="400" dirty="0"/>
              <a:t>                </a:t>
            </a:r>
            <a:r>
              <a:rPr lang="en-US" sz="400" dirty="0" err="1"/>
              <a:t>Harmonics:long_name</a:t>
            </a:r>
            <a:r>
              <a:rPr lang="en-US" sz="400" dirty="0"/>
              <a:t> = "The five coefficients determined using the fit harmonics approach, from which </a:t>
            </a:r>
            <a:r>
              <a:rPr lang="en-US" sz="400" dirty="0" err="1"/>
              <a:t>ClimSST</a:t>
            </a:r>
            <a:r>
              <a:rPr lang="en-US" sz="400" dirty="0"/>
              <a:t> is evaluated. To convert the </a:t>
            </a:r>
            <a:r>
              <a:rPr lang="en-US" sz="400" dirty="0" smtClean="0"/>
              <a:t>amplitudes </a:t>
            </a:r>
            <a:r>
              <a:rPr lang="en-US" sz="400" dirty="0"/>
              <a:t>(layers 1 and 3) or the long term mean (layer 5) to Kelvin, use a scale of scale and an offset of offset.  To convert to </a:t>
            </a:r>
            <a:r>
              <a:rPr lang="en-US" sz="400" dirty="0" err="1"/>
              <a:t>deg</a:t>
            </a:r>
            <a:r>
              <a:rPr lang="en-US" sz="400" dirty="0"/>
              <a:t> C omit the offset." ;</a:t>
            </a:r>
          </a:p>
          <a:p>
            <a:r>
              <a:rPr lang="en-US" sz="400" dirty="0"/>
              <a:t>                </a:t>
            </a:r>
            <a:r>
              <a:rPr lang="en-US" sz="400" dirty="0" err="1"/>
              <a:t>Harmonics:units</a:t>
            </a:r>
            <a:r>
              <a:rPr lang="en-US" sz="400" dirty="0"/>
              <a:t> = "Kelvin" ;</a:t>
            </a:r>
          </a:p>
          <a:p>
            <a:r>
              <a:rPr lang="en-US" sz="400" dirty="0"/>
              <a:t>        double </a:t>
            </a:r>
            <a:r>
              <a:rPr lang="en-US" sz="400" dirty="0" err="1"/>
              <a:t>SST_Stats</a:t>
            </a:r>
            <a:r>
              <a:rPr lang="en-US" sz="400" dirty="0"/>
              <a:t>(</a:t>
            </a:r>
            <a:r>
              <a:rPr lang="en-US" sz="400" dirty="0" err="1"/>
              <a:t>sst_stats_num</a:t>
            </a:r>
            <a:r>
              <a:rPr lang="en-US" sz="400" dirty="0"/>
              <a:t>, </a:t>
            </a:r>
            <a:r>
              <a:rPr lang="en-US" sz="400" dirty="0" err="1"/>
              <a:t>lat</a:t>
            </a:r>
            <a:r>
              <a:rPr lang="en-US" sz="400" dirty="0"/>
              <a:t>, </a:t>
            </a:r>
            <a:r>
              <a:rPr lang="en-US" sz="400" dirty="0" err="1"/>
              <a:t>lon</a:t>
            </a:r>
            <a:r>
              <a:rPr lang="en-US" sz="400" dirty="0"/>
              <a:t>) ;</a:t>
            </a:r>
          </a:p>
          <a:p>
            <a:r>
              <a:rPr lang="en-US" sz="400" dirty="0"/>
              <a:t>                </a:t>
            </a:r>
            <a:r>
              <a:rPr lang="en-US" sz="400" dirty="0" err="1"/>
              <a:t>SST_Stats:scale_factor</a:t>
            </a:r>
            <a:r>
              <a:rPr lang="en-US" sz="400" dirty="0"/>
              <a:t> = 1. ;</a:t>
            </a:r>
          </a:p>
          <a:p>
            <a:r>
              <a:rPr lang="en-US" sz="400" dirty="0"/>
              <a:t>                </a:t>
            </a:r>
            <a:r>
              <a:rPr lang="en-US" sz="400" dirty="0" err="1"/>
              <a:t>SST_Stats:add_offset</a:t>
            </a:r>
            <a:r>
              <a:rPr lang="en-US" sz="400" dirty="0"/>
              <a:t> = 273.15 ;</a:t>
            </a:r>
          </a:p>
          <a:p>
            <a:r>
              <a:rPr lang="en-US" sz="400" dirty="0"/>
              <a:t>                </a:t>
            </a:r>
            <a:r>
              <a:rPr lang="en-US" sz="400" dirty="0" err="1"/>
              <a:t>SST_Stats:long_name</a:t>
            </a:r>
            <a:r>
              <a:rPr lang="en-US" sz="400" dirty="0"/>
              <a:t> = "Minimum, Maximum, Standard Deviation, and Mean of SST time series" ;</a:t>
            </a:r>
          </a:p>
          <a:p>
            <a:r>
              <a:rPr lang="en-US" sz="400" dirty="0"/>
              <a:t>                </a:t>
            </a:r>
            <a:r>
              <a:rPr lang="en-US" sz="400" dirty="0" err="1"/>
              <a:t>SST_Stats:units</a:t>
            </a:r>
            <a:r>
              <a:rPr lang="en-US" sz="400" dirty="0"/>
              <a:t> = "Kelvin" ;</a:t>
            </a:r>
          </a:p>
          <a:p>
            <a:r>
              <a:rPr lang="en-US" sz="400" dirty="0"/>
              <a:t>        double </a:t>
            </a:r>
            <a:r>
              <a:rPr lang="en-US" sz="400" dirty="0" err="1"/>
              <a:t>SSTA_Stats</a:t>
            </a:r>
            <a:r>
              <a:rPr lang="en-US" sz="400" dirty="0"/>
              <a:t>(</a:t>
            </a:r>
            <a:r>
              <a:rPr lang="en-US" sz="400" dirty="0" err="1"/>
              <a:t>ssta_stats_num</a:t>
            </a:r>
            <a:r>
              <a:rPr lang="en-US" sz="400" dirty="0"/>
              <a:t>, </a:t>
            </a:r>
            <a:r>
              <a:rPr lang="en-US" sz="400" dirty="0" err="1"/>
              <a:t>lat</a:t>
            </a:r>
            <a:r>
              <a:rPr lang="en-US" sz="400" dirty="0"/>
              <a:t>, </a:t>
            </a:r>
            <a:r>
              <a:rPr lang="en-US" sz="400" dirty="0" err="1"/>
              <a:t>lon</a:t>
            </a:r>
            <a:r>
              <a:rPr lang="en-US" sz="400" dirty="0"/>
              <a:t>) ;</a:t>
            </a:r>
          </a:p>
          <a:p>
            <a:r>
              <a:rPr lang="en-US" sz="400" dirty="0"/>
              <a:t>                </a:t>
            </a:r>
            <a:r>
              <a:rPr lang="en-US" sz="400" dirty="0" err="1"/>
              <a:t>SSTA_Stats:scale_factor</a:t>
            </a:r>
            <a:r>
              <a:rPr lang="en-US" sz="400" dirty="0"/>
              <a:t> = 1. ;</a:t>
            </a:r>
          </a:p>
          <a:p>
            <a:r>
              <a:rPr lang="en-US" sz="400" dirty="0"/>
              <a:t>                </a:t>
            </a:r>
            <a:r>
              <a:rPr lang="en-US" sz="400" dirty="0" err="1"/>
              <a:t>SSTA_Stats:add_offset</a:t>
            </a:r>
            <a:r>
              <a:rPr lang="en-US" sz="400" dirty="0"/>
              <a:t> = 0.f ;</a:t>
            </a:r>
          </a:p>
          <a:p>
            <a:r>
              <a:rPr lang="en-US" sz="400" dirty="0"/>
              <a:t>                </a:t>
            </a:r>
            <a:r>
              <a:rPr lang="en-US" sz="400" dirty="0" err="1"/>
              <a:t>SSTA_Stats:long_name</a:t>
            </a:r>
            <a:r>
              <a:rPr lang="en-US" sz="400" dirty="0"/>
              <a:t> = "Minimum, Maximum, Standard Deviation, Mean, and Mean of absolute values of SST Anomaly (SSTA) time series" ;</a:t>
            </a:r>
          </a:p>
          <a:p>
            <a:r>
              <a:rPr lang="en-US" sz="400" dirty="0"/>
              <a:t>                </a:t>
            </a:r>
            <a:r>
              <a:rPr lang="en-US" sz="400" dirty="0" err="1"/>
              <a:t>SSTA_Stats:units</a:t>
            </a:r>
            <a:r>
              <a:rPr lang="en-US" sz="400" dirty="0"/>
              <a:t> = "Kelvin" ;</a:t>
            </a:r>
          </a:p>
          <a:p>
            <a:r>
              <a:rPr lang="en-US" sz="400" dirty="0"/>
              <a:t>        double </a:t>
            </a:r>
            <a:r>
              <a:rPr lang="en-US" sz="400" dirty="0" err="1"/>
              <a:t>TSA_Stats</a:t>
            </a:r>
            <a:r>
              <a:rPr lang="en-US" sz="400" dirty="0"/>
              <a:t>(</a:t>
            </a:r>
            <a:r>
              <a:rPr lang="en-US" sz="400" dirty="0" err="1"/>
              <a:t>max_sd_mean_stats</a:t>
            </a:r>
            <a:r>
              <a:rPr lang="en-US" sz="400" dirty="0"/>
              <a:t>, </a:t>
            </a:r>
            <a:r>
              <a:rPr lang="en-US" sz="400" dirty="0" err="1"/>
              <a:t>lat</a:t>
            </a:r>
            <a:r>
              <a:rPr lang="en-US" sz="400" dirty="0"/>
              <a:t>, </a:t>
            </a:r>
            <a:r>
              <a:rPr lang="en-US" sz="400" dirty="0" err="1"/>
              <a:t>lon</a:t>
            </a:r>
            <a:r>
              <a:rPr lang="en-US" sz="400" dirty="0"/>
              <a:t>) ;</a:t>
            </a:r>
          </a:p>
          <a:p>
            <a:r>
              <a:rPr lang="en-US" sz="400" dirty="0"/>
              <a:t>                </a:t>
            </a:r>
            <a:r>
              <a:rPr lang="en-US" sz="400" dirty="0" err="1"/>
              <a:t>TSA_Stats:scale_factor</a:t>
            </a:r>
            <a:r>
              <a:rPr lang="en-US" sz="400" dirty="0"/>
              <a:t> = 1. ;</a:t>
            </a:r>
          </a:p>
          <a:p>
            <a:r>
              <a:rPr lang="en-US" sz="400" dirty="0"/>
              <a:t>                </a:t>
            </a:r>
            <a:r>
              <a:rPr lang="en-US" sz="400" dirty="0" err="1"/>
              <a:t>TSA_Stats:add_offset</a:t>
            </a:r>
            <a:r>
              <a:rPr lang="en-US" sz="400" dirty="0"/>
              <a:t> = 0.f ;</a:t>
            </a:r>
          </a:p>
          <a:p>
            <a:r>
              <a:rPr lang="en-US" sz="400" dirty="0"/>
              <a:t>                </a:t>
            </a:r>
            <a:r>
              <a:rPr lang="en-US" sz="400" dirty="0" err="1"/>
              <a:t>TSA_Stats:long_name</a:t>
            </a:r>
            <a:r>
              <a:rPr lang="en-US" sz="400" dirty="0"/>
              <a:t> = "Maximum, Standard Deviation, and Mean of Thermal Stress Anomaly (TSA) time series." ;</a:t>
            </a:r>
          </a:p>
          <a:p>
            <a:r>
              <a:rPr lang="en-US" sz="400" dirty="0"/>
              <a:t>                </a:t>
            </a:r>
            <a:r>
              <a:rPr lang="en-US" sz="400" dirty="0" err="1"/>
              <a:t>TSA_Stats:units</a:t>
            </a:r>
            <a:r>
              <a:rPr lang="en-US" sz="400" dirty="0"/>
              <a:t> = "Kelvin" ;</a:t>
            </a:r>
          </a:p>
          <a:p>
            <a:r>
              <a:rPr lang="en-US" sz="400" dirty="0"/>
              <a:t>        short </a:t>
            </a:r>
            <a:r>
              <a:rPr lang="en-US" sz="400" dirty="0" err="1"/>
              <a:t>SSTA_Frequency_Stats</a:t>
            </a:r>
            <a:r>
              <a:rPr lang="en-US" sz="400" dirty="0"/>
              <a:t>(</a:t>
            </a:r>
            <a:r>
              <a:rPr lang="en-US" sz="400" dirty="0" err="1"/>
              <a:t>max_sd_mean_stats</a:t>
            </a:r>
            <a:r>
              <a:rPr lang="en-US" sz="400" dirty="0"/>
              <a:t>, </a:t>
            </a:r>
            <a:r>
              <a:rPr lang="en-US" sz="400" dirty="0" err="1"/>
              <a:t>lat</a:t>
            </a:r>
            <a:r>
              <a:rPr lang="en-US" sz="400" dirty="0"/>
              <a:t>, </a:t>
            </a:r>
            <a:r>
              <a:rPr lang="en-US" sz="400" dirty="0" err="1"/>
              <a:t>lon</a:t>
            </a:r>
            <a:r>
              <a:rPr lang="en-US" sz="400" dirty="0"/>
              <a:t>) ;</a:t>
            </a:r>
          </a:p>
          <a:p>
            <a:r>
              <a:rPr lang="en-US" sz="400" dirty="0"/>
              <a:t>                </a:t>
            </a:r>
            <a:r>
              <a:rPr lang="en-US" sz="400" dirty="0" err="1"/>
              <a:t>SSTA_Frequency_Stats:scale_factor</a:t>
            </a:r>
            <a:r>
              <a:rPr lang="en-US" sz="400" dirty="0"/>
              <a:t> = 1. ;</a:t>
            </a:r>
          </a:p>
          <a:p>
            <a:r>
              <a:rPr lang="en-US" sz="400" dirty="0"/>
              <a:t>                </a:t>
            </a:r>
            <a:r>
              <a:rPr lang="en-US" sz="400" dirty="0" err="1"/>
              <a:t>SSTA_Frequency_Stats:add_offset</a:t>
            </a:r>
            <a:r>
              <a:rPr lang="en-US" sz="400" dirty="0"/>
              <a:t> = 0. ;</a:t>
            </a:r>
          </a:p>
          <a:p>
            <a:r>
              <a:rPr lang="en-US" sz="400" dirty="0"/>
              <a:t>                </a:t>
            </a:r>
            <a:r>
              <a:rPr lang="en-US" sz="400" dirty="0" err="1"/>
              <a:t>SSTA_Frequency_Stats:long_name</a:t>
            </a:r>
            <a:r>
              <a:rPr lang="en-US" sz="400" dirty="0"/>
              <a:t> = "Maximum, Standard Deviation, and Mean of SST Anomaly Frequency (</a:t>
            </a:r>
            <a:r>
              <a:rPr lang="en-US" sz="400" dirty="0" err="1"/>
              <a:t>SSTA_Frequency</a:t>
            </a:r>
            <a:r>
              <a:rPr lang="en-US" sz="400" dirty="0"/>
              <a:t>) time series" ;</a:t>
            </a:r>
          </a:p>
          <a:p>
            <a:r>
              <a:rPr lang="en-US" sz="400" dirty="0"/>
              <a:t>                </a:t>
            </a:r>
            <a:r>
              <a:rPr lang="en-US" sz="400" dirty="0" err="1"/>
              <a:t>SSTA_Frequency_Stats:units</a:t>
            </a:r>
            <a:r>
              <a:rPr lang="en-US" sz="400" dirty="0"/>
              <a:t> = "weeks" ;</a:t>
            </a:r>
          </a:p>
          <a:p>
            <a:r>
              <a:rPr lang="en-US" sz="400" dirty="0"/>
              <a:t>        double </a:t>
            </a:r>
            <a:r>
              <a:rPr lang="en-US" sz="400" dirty="0" err="1"/>
              <a:t>SSTA_DHW_Stats</a:t>
            </a:r>
            <a:r>
              <a:rPr lang="en-US" sz="400" dirty="0"/>
              <a:t>(</a:t>
            </a:r>
            <a:r>
              <a:rPr lang="en-US" sz="400" dirty="0" err="1"/>
              <a:t>max_sd_mean_stats</a:t>
            </a:r>
            <a:r>
              <a:rPr lang="en-US" sz="400" dirty="0"/>
              <a:t>, </a:t>
            </a:r>
            <a:r>
              <a:rPr lang="en-US" sz="400" dirty="0" err="1"/>
              <a:t>lat</a:t>
            </a:r>
            <a:r>
              <a:rPr lang="en-US" sz="400" dirty="0"/>
              <a:t>, </a:t>
            </a:r>
            <a:r>
              <a:rPr lang="en-US" sz="400" dirty="0" err="1"/>
              <a:t>lon</a:t>
            </a:r>
            <a:r>
              <a:rPr lang="en-US" sz="400" dirty="0"/>
              <a:t>) ;</a:t>
            </a:r>
          </a:p>
          <a:p>
            <a:r>
              <a:rPr lang="en-US" sz="400" dirty="0"/>
              <a:t>                </a:t>
            </a:r>
            <a:r>
              <a:rPr lang="en-US" sz="400" dirty="0" err="1"/>
              <a:t>SSTA_DHW_Stats:scale_factor</a:t>
            </a:r>
            <a:r>
              <a:rPr lang="en-US" sz="400" dirty="0"/>
              <a:t> = 1. ;</a:t>
            </a:r>
          </a:p>
          <a:p>
            <a:r>
              <a:rPr lang="en-US" sz="400" dirty="0"/>
              <a:t>                </a:t>
            </a:r>
            <a:r>
              <a:rPr lang="en-US" sz="400" dirty="0" err="1"/>
              <a:t>SSTA_DHW_Stats:add_offset</a:t>
            </a:r>
            <a:r>
              <a:rPr lang="en-US" sz="400" dirty="0"/>
              <a:t> = 0.f ;</a:t>
            </a:r>
          </a:p>
          <a:p>
            <a:r>
              <a:rPr lang="en-US" sz="400" dirty="0"/>
              <a:t>                </a:t>
            </a:r>
            <a:r>
              <a:rPr lang="en-US" sz="400" dirty="0" err="1"/>
              <a:t>SSTA_DHW_Stats:long_name</a:t>
            </a:r>
            <a:r>
              <a:rPr lang="en-US" sz="400" dirty="0"/>
              <a:t> = "Maximum, Standard Deviation, and Mean of SST Anomaly Degree Heating Week (SSTA_DHW) time series" ;</a:t>
            </a:r>
          </a:p>
          <a:p>
            <a:r>
              <a:rPr lang="en-US" sz="400" dirty="0"/>
              <a:t>                </a:t>
            </a:r>
            <a:r>
              <a:rPr lang="en-US" sz="400" dirty="0" err="1"/>
              <a:t>SSTA_DHW_Stats:units</a:t>
            </a:r>
            <a:r>
              <a:rPr lang="en-US" sz="400" dirty="0"/>
              <a:t> = "Kelvin" ;</a:t>
            </a:r>
          </a:p>
          <a:p>
            <a:r>
              <a:rPr lang="en-US" sz="400" dirty="0"/>
              <a:t>        double </a:t>
            </a:r>
            <a:r>
              <a:rPr lang="en-US" sz="400" dirty="0" err="1"/>
              <a:t>TSA_Frequency_Stats</a:t>
            </a:r>
            <a:r>
              <a:rPr lang="en-US" sz="400" dirty="0"/>
              <a:t>(</a:t>
            </a:r>
            <a:r>
              <a:rPr lang="en-US" sz="400" dirty="0" err="1"/>
              <a:t>max_sd_mean_stats</a:t>
            </a:r>
            <a:r>
              <a:rPr lang="en-US" sz="400" dirty="0"/>
              <a:t>, </a:t>
            </a:r>
            <a:r>
              <a:rPr lang="en-US" sz="400" dirty="0" err="1"/>
              <a:t>lat</a:t>
            </a:r>
            <a:r>
              <a:rPr lang="en-US" sz="400" dirty="0"/>
              <a:t>, </a:t>
            </a:r>
            <a:r>
              <a:rPr lang="en-US" sz="400" dirty="0" err="1"/>
              <a:t>lon</a:t>
            </a:r>
            <a:r>
              <a:rPr lang="en-US" sz="400" dirty="0"/>
              <a:t>) ;</a:t>
            </a:r>
          </a:p>
          <a:p>
            <a:r>
              <a:rPr lang="en-US" sz="400" dirty="0"/>
              <a:t>                </a:t>
            </a:r>
            <a:r>
              <a:rPr lang="en-US" sz="400" dirty="0" err="1"/>
              <a:t>TSA_Frequency_Stats:scale_factor</a:t>
            </a:r>
            <a:r>
              <a:rPr lang="en-US" sz="400" dirty="0"/>
              <a:t> = 1. ;</a:t>
            </a:r>
          </a:p>
          <a:p>
            <a:r>
              <a:rPr lang="en-US" sz="400" dirty="0"/>
              <a:t>                </a:t>
            </a:r>
            <a:r>
              <a:rPr lang="en-US" sz="400" dirty="0" err="1"/>
              <a:t>TSA_Frequency_Stats:add_offset</a:t>
            </a:r>
            <a:r>
              <a:rPr lang="en-US" sz="400" dirty="0"/>
              <a:t> = 0. ;</a:t>
            </a:r>
          </a:p>
          <a:p>
            <a:r>
              <a:rPr lang="en-US" sz="400" dirty="0"/>
              <a:t>                </a:t>
            </a:r>
            <a:r>
              <a:rPr lang="en-US" sz="400" dirty="0" err="1"/>
              <a:t>TSA_Frequency_Stats:long_name</a:t>
            </a:r>
            <a:r>
              <a:rPr lang="en-US" sz="400" dirty="0"/>
              <a:t> = "Maximum, Standard Deviation, and Mean of Thermal Stress Anomaly Frequency  (</a:t>
            </a:r>
            <a:r>
              <a:rPr lang="en-US" sz="400" dirty="0" err="1"/>
              <a:t>TSA_Frequency</a:t>
            </a:r>
            <a:r>
              <a:rPr lang="en-US" sz="400" dirty="0"/>
              <a:t>) time series" ;</a:t>
            </a:r>
          </a:p>
          <a:p>
            <a:r>
              <a:rPr lang="en-US" sz="400" dirty="0"/>
              <a:t>                </a:t>
            </a:r>
            <a:r>
              <a:rPr lang="en-US" sz="400" dirty="0" err="1"/>
              <a:t>TSA_Frequency_Stats:units</a:t>
            </a:r>
            <a:r>
              <a:rPr lang="en-US" sz="400" dirty="0"/>
              <a:t> = "weeks" ;</a:t>
            </a:r>
          </a:p>
          <a:p>
            <a:r>
              <a:rPr lang="en-US" sz="400" dirty="0"/>
              <a:t>        double </a:t>
            </a:r>
            <a:r>
              <a:rPr lang="en-US" sz="400" dirty="0" err="1"/>
              <a:t>TSA_DHW_Stats</a:t>
            </a:r>
            <a:r>
              <a:rPr lang="en-US" sz="400" dirty="0"/>
              <a:t>(</a:t>
            </a:r>
            <a:r>
              <a:rPr lang="en-US" sz="400" dirty="0" err="1"/>
              <a:t>max_sd_mean_stats</a:t>
            </a:r>
            <a:r>
              <a:rPr lang="en-US" sz="400" dirty="0"/>
              <a:t>, </a:t>
            </a:r>
            <a:r>
              <a:rPr lang="en-US" sz="400" dirty="0" err="1"/>
              <a:t>lat</a:t>
            </a:r>
            <a:r>
              <a:rPr lang="en-US" sz="400" dirty="0"/>
              <a:t>, </a:t>
            </a:r>
            <a:r>
              <a:rPr lang="en-US" sz="400" dirty="0" err="1"/>
              <a:t>lon</a:t>
            </a:r>
            <a:r>
              <a:rPr lang="en-US" sz="400" dirty="0"/>
              <a:t>) ;</a:t>
            </a:r>
          </a:p>
          <a:p>
            <a:r>
              <a:rPr lang="en-US" sz="400" dirty="0"/>
              <a:t>                </a:t>
            </a:r>
            <a:r>
              <a:rPr lang="en-US" sz="400" dirty="0" err="1"/>
              <a:t>TSA_DHW_Stats:scale_factor</a:t>
            </a:r>
            <a:r>
              <a:rPr lang="en-US" sz="400" dirty="0"/>
              <a:t> = 1. ;</a:t>
            </a:r>
          </a:p>
          <a:p>
            <a:r>
              <a:rPr lang="en-US" sz="400" dirty="0"/>
              <a:t>                </a:t>
            </a:r>
            <a:r>
              <a:rPr lang="en-US" sz="400" dirty="0" err="1"/>
              <a:t>TSA_DHW_Stats:add_offset</a:t>
            </a:r>
            <a:r>
              <a:rPr lang="en-US" sz="400" dirty="0"/>
              <a:t> = 0.f ;</a:t>
            </a:r>
          </a:p>
          <a:p>
            <a:r>
              <a:rPr lang="en-US" sz="400" dirty="0"/>
              <a:t>                </a:t>
            </a:r>
            <a:r>
              <a:rPr lang="en-US" sz="400" dirty="0" err="1"/>
              <a:t>TSA_DHW_Stats:long_name</a:t>
            </a:r>
            <a:r>
              <a:rPr lang="en-US" sz="400" dirty="0"/>
              <a:t> = "Maximum, Standard Deviation, and Mean of Thermal Stress Anomaly Degree Heating Week (TSA_DHW) time series" ;</a:t>
            </a:r>
          </a:p>
          <a:p>
            <a:r>
              <a:rPr lang="en-US" sz="400" dirty="0"/>
              <a:t>                </a:t>
            </a:r>
            <a:r>
              <a:rPr lang="en-US" sz="400" dirty="0" err="1"/>
              <a:t>TSA_DHW_Stats:units</a:t>
            </a:r>
            <a:r>
              <a:rPr lang="en-US" sz="400" dirty="0"/>
              <a:t> = "Kelvin" ;</a:t>
            </a:r>
          </a:p>
          <a:p>
            <a:r>
              <a:rPr lang="en-US" sz="400" dirty="0"/>
              <a:t>        byte Land(</a:t>
            </a:r>
            <a:r>
              <a:rPr lang="en-US" sz="400" dirty="0" err="1"/>
              <a:t>lat</a:t>
            </a:r>
            <a:r>
              <a:rPr lang="en-US" sz="400" dirty="0"/>
              <a:t>, </a:t>
            </a:r>
            <a:r>
              <a:rPr lang="en-US" sz="400" dirty="0" err="1"/>
              <a:t>lon</a:t>
            </a:r>
            <a:r>
              <a:rPr lang="en-US" sz="400" dirty="0"/>
              <a:t>) ;</a:t>
            </a:r>
          </a:p>
          <a:p>
            <a:r>
              <a:rPr lang="en-US" sz="400" dirty="0"/>
              <a:t>                </a:t>
            </a:r>
            <a:r>
              <a:rPr lang="en-US" sz="400" dirty="0" err="1"/>
              <a:t>Land:scale_factor</a:t>
            </a:r>
            <a:r>
              <a:rPr lang="en-US" sz="400" dirty="0"/>
              <a:t> = 1. ;</a:t>
            </a:r>
          </a:p>
          <a:p>
            <a:r>
              <a:rPr lang="en-US" sz="400" dirty="0"/>
              <a:t>                </a:t>
            </a:r>
            <a:r>
              <a:rPr lang="en-US" sz="400" dirty="0" err="1"/>
              <a:t>Land:add_offset</a:t>
            </a:r>
            <a:r>
              <a:rPr lang="en-US" sz="400" dirty="0"/>
              <a:t> = 0. ;</a:t>
            </a:r>
          </a:p>
          <a:p>
            <a:r>
              <a:rPr lang="en-US" sz="400" dirty="0"/>
              <a:t>                </a:t>
            </a:r>
            <a:r>
              <a:rPr lang="en-US" sz="400" dirty="0" err="1"/>
              <a:t>Land:coordinates</a:t>
            </a:r>
            <a:r>
              <a:rPr lang="en-US" sz="400" dirty="0"/>
              <a:t> = "</a:t>
            </a:r>
            <a:r>
              <a:rPr lang="en-US" sz="400" dirty="0" err="1"/>
              <a:t>lon</a:t>
            </a:r>
            <a:r>
              <a:rPr lang="en-US" sz="400" dirty="0"/>
              <a:t> </a:t>
            </a:r>
            <a:r>
              <a:rPr lang="en-US" sz="400" dirty="0" err="1"/>
              <a:t>lat</a:t>
            </a:r>
            <a:r>
              <a:rPr lang="en-US" sz="400" dirty="0"/>
              <a:t>" ;</a:t>
            </a:r>
          </a:p>
          <a:p>
            <a:r>
              <a:rPr lang="en-US" sz="400" dirty="0"/>
              <a:t>                </a:t>
            </a:r>
            <a:r>
              <a:rPr lang="en-US" sz="400" dirty="0" err="1"/>
              <a:t>Land:standard_name</a:t>
            </a:r>
            <a:r>
              <a:rPr lang="en-US" sz="400" dirty="0"/>
              <a:t> = "</a:t>
            </a:r>
            <a:r>
              <a:rPr lang="en-US" sz="400" dirty="0" err="1"/>
              <a:t>land_binary_mask</a:t>
            </a:r>
            <a:r>
              <a:rPr lang="en-US" sz="400" dirty="0"/>
              <a:t>" ;</a:t>
            </a:r>
          </a:p>
          <a:p>
            <a:r>
              <a:rPr lang="en-US" sz="400" dirty="0"/>
              <a:t>                </a:t>
            </a:r>
            <a:r>
              <a:rPr lang="en-US" sz="400" dirty="0" err="1"/>
              <a:t>Land:long_name</a:t>
            </a:r>
            <a:r>
              <a:rPr lang="en-US" sz="400" dirty="0"/>
              <a:t> = "A matrix showing which pixels are on land. No analyses take place at those locations." ;</a:t>
            </a:r>
          </a:p>
          <a:p>
            <a:r>
              <a:rPr lang="en-US" sz="400" dirty="0"/>
              <a:t>        byte </a:t>
            </a:r>
            <a:r>
              <a:rPr lang="en-US" sz="400" dirty="0" err="1"/>
              <a:t>AllBad</a:t>
            </a:r>
            <a:r>
              <a:rPr lang="en-US" sz="400" dirty="0"/>
              <a:t>(</a:t>
            </a:r>
            <a:r>
              <a:rPr lang="en-US" sz="400" dirty="0" err="1"/>
              <a:t>lat</a:t>
            </a:r>
            <a:r>
              <a:rPr lang="en-US" sz="400" dirty="0"/>
              <a:t>, </a:t>
            </a:r>
            <a:r>
              <a:rPr lang="en-US" sz="400" dirty="0" err="1"/>
              <a:t>lon</a:t>
            </a:r>
            <a:r>
              <a:rPr lang="en-US" sz="400" dirty="0"/>
              <a:t>) ;</a:t>
            </a:r>
          </a:p>
          <a:p>
            <a:r>
              <a:rPr lang="en-US" sz="400" dirty="0"/>
              <a:t>                </a:t>
            </a:r>
            <a:r>
              <a:rPr lang="en-US" sz="400" dirty="0" err="1"/>
              <a:t>AllBad:scale_factor</a:t>
            </a:r>
            <a:r>
              <a:rPr lang="en-US" sz="400" dirty="0"/>
              <a:t> = 1. ;</a:t>
            </a:r>
          </a:p>
          <a:p>
            <a:r>
              <a:rPr lang="en-US" sz="400" dirty="0"/>
              <a:t>                </a:t>
            </a:r>
            <a:r>
              <a:rPr lang="en-US" sz="400" dirty="0" err="1"/>
              <a:t>AllBad:add_offset</a:t>
            </a:r>
            <a:r>
              <a:rPr lang="en-US" sz="400" dirty="0"/>
              <a:t> = 0. ;</a:t>
            </a:r>
          </a:p>
          <a:p>
            <a:r>
              <a:rPr lang="en-US" sz="400" dirty="0"/>
              <a:t>                </a:t>
            </a:r>
            <a:r>
              <a:rPr lang="en-US" sz="400" dirty="0" err="1"/>
              <a:t>AllBad:coordinates</a:t>
            </a:r>
            <a:r>
              <a:rPr lang="en-US" sz="400" dirty="0"/>
              <a:t> = "</a:t>
            </a:r>
            <a:r>
              <a:rPr lang="en-US" sz="400" dirty="0" err="1"/>
              <a:t>lon</a:t>
            </a:r>
            <a:r>
              <a:rPr lang="en-US" sz="400" dirty="0"/>
              <a:t> </a:t>
            </a:r>
            <a:r>
              <a:rPr lang="en-US" sz="400" dirty="0" err="1"/>
              <a:t>lat</a:t>
            </a:r>
            <a:r>
              <a:rPr lang="en-US" sz="400" dirty="0"/>
              <a:t>" ;</a:t>
            </a:r>
          </a:p>
          <a:p>
            <a:r>
              <a:rPr lang="en-US" sz="400" dirty="0"/>
              <a:t>                </a:t>
            </a:r>
            <a:r>
              <a:rPr lang="en-US" sz="400" dirty="0" err="1"/>
              <a:t>AllBad:long_name</a:t>
            </a:r>
            <a:r>
              <a:rPr lang="en-US" sz="400" dirty="0"/>
              <a:t> = "A matrix showing which pixels are always missing.  These missing pixels are not gap-filled and no analysis takes  place </a:t>
            </a:r>
            <a:r>
              <a:rPr lang="en-US" sz="400" dirty="0" smtClean="0"/>
              <a:t>at </a:t>
            </a:r>
            <a:r>
              <a:rPr lang="en-US" sz="400" dirty="0"/>
              <a:t>those locations." ;</a:t>
            </a:r>
          </a:p>
          <a:p>
            <a:r>
              <a:rPr lang="en-US" sz="400" dirty="0"/>
              <a:t>        short </a:t>
            </a:r>
            <a:r>
              <a:rPr lang="en-US" sz="400" dirty="0" err="1"/>
              <a:t>NumberGood</a:t>
            </a:r>
            <a:r>
              <a:rPr lang="en-US" sz="400" dirty="0"/>
              <a:t>(</a:t>
            </a:r>
            <a:r>
              <a:rPr lang="en-US" sz="400" dirty="0" err="1"/>
              <a:t>lat</a:t>
            </a:r>
            <a:r>
              <a:rPr lang="en-US" sz="400" dirty="0"/>
              <a:t>, </a:t>
            </a:r>
            <a:r>
              <a:rPr lang="en-US" sz="400" dirty="0" err="1"/>
              <a:t>lon</a:t>
            </a:r>
            <a:r>
              <a:rPr lang="en-US" sz="400" dirty="0"/>
              <a:t>) ;</a:t>
            </a:r>
          </a:p>
          <a:p>
            <a:r>
              <a:rPr lang="en-US" sz="400" dirty="0"/>
              <a:t>                </a:t>
            </a:r>
            <a:r>
              <a:rPr lang="en-US" sz="400" dirty="0" err="1"/>
              <a:t>NumberGood:scale_factor</a:t>
            </a:r>
            <a:r>
              <a:rPr lang="en-US" sz="400" dirty="0"/>
              <a:t> = 1. ;</a:t>
            </a:r>
          </a:p>
          <a:p>
            <a:r>
              <a:rPr lang="en-US" sz="400" dirty="0"/>
              <a:t>                </a:t>
            </a:r>
            <a:r>
              <a:rPr lang="en-US" sz="400" dirty="0" err="1"/>
              <a:t>NumberGood:add_offset</a:t>
            </a:r>
            <a:r>
              <a:rPr lang="en-US" sz="400" dirty="0"/>
              <a:t> = 0. ;</a:t>
            </a:r>
          </a:p>
          <a:p>
            <a:r>
              <a:rPr lang="en-US" sz="400" dirty="0"/>
              <a:t>                </a:t>
            </a:r>
            <a:r>
              <a:rPr lang="en-US" sz="400" dirty="0" err="1"/>
              <a:t>NumberGood:coordinates</a:t>
            </a:r>
            <a:r>
              <a:rPr lang="en-US" sz="400" dirty="0"/>
              <a:t> = "</a:t>
            </a:r>
            <a:r>
              <a:rPr lang="en-US" sz="400" dirty="0" err="1"/>
              <a:t>lon</a:t>
            </a:r>
            <a:r>
              <a:rPr lang="en-US" sz="400" dirty="0"/>
              <a:t> </a:t>
            </a:r>
            <a:r>
              <a:rPr lang="en-US" sz="400" dirty="0" err="1"/>
              <a:t>lat</a:t>
            </a:r>
            <a:r>
              <a:rPr lang="en-US" sz="400" dirty="0"/>
              <a:t>" ;</a:t>
            </a:r>
          </a:p>
          <a:p>
            <a:r>
              <a:rPr lang="en-US" sz="400" dirty="0"/>
              <a:t>                </a:t>
            </a:r>
            <a:r>
              <a:rPr lang="en-US" sz="400" dirty="0" err="1"/>
              <a:t>NumberGood:long_name</a:t>
            </a:r>
            <a:r>
              <a:rPr lang="en-US" sz="400" dirty="0"/>
              <a:t> = "A matrix showing how many of the original SST observations are valid prior to any gap-filling." ;</a:t>
            </a:r>
          </a:p>
          <a:p>
            <a:r>
              <a:rPr lang="en-US" sz="400" dirty="0"/>
              <a:t>        short </a:t>
            </a:r>
            <a:r>
              <a:rPr lang="en-US" sz="400" dirty="0" err="1"/>
              <a:t>WeeklySST</a:t>
            </a:r>
            <a:r>
              <a:rPr lang="en-US" sz="400" dirty="0"/>
              <a:t>(time, </a:t>
            </a:r>
            <a:r>
              <a:rPr lang="en-US" sz="400" dirty="0" err="1"/>
              <a:t>lat</a:t>
            </a:r>
            <a:r>
              <a:rPr lang="en-US" sz="400" dirty="0"/>
              <a:t>, </a:t>
            </a:r>
            <a:r>
              <a:rPr lang="en-US" sz="400" dirty="0" err="1"/>
              <a:t>lon</a:t>
            </a:r>
            <a:r>
              <a:rPr lang="en-US" sz="400" dirty="0"/>
              <a:t>) ;</a:t>
            </a:r>
          </a:p>
          <a:p>
            <a:r>
              <a:rPr lang="en-US" sz="400" dirty="0"/>
              <a:t>                </a:t>
            </a:r>
            <a:r>
              <a:rPr lang="en-US" sz="400" dirty="0" err="1"/>
              <a:t>WeeklySST:scale_factor</a:t>
            </a:r>
            <a:r>
              <a:rPr lang="en-US" sz="400" dirty="0"/>
              <a:t> = 0.01 ;</a:t>
            </a:r>
          </a:p>
          <a:p>
            <a:r>
              <a:rPr lang="en-US" sz="400" dirty="0"/>
              <a:t>                </a:t>
            </a:r>
            <a:r>
              <a:rPr lang="en-US" sz="400" dirty="0" err="1"/>
              <a:t>WeeklySST:add_offset</a:t>
            </a:r>
            <a:r>
              <a:rPr lang="en-US" sz="400" dirty="0"/>
              <a:t> = 273.15 ;</a:t>
            </a:r>
          </a:p>
          <a:p>
            <a:r>
              <a:rPr lang="en-US" sz="400" dirty="0"/>
              <a:t>                </a:t>
            </a:r>
            <a:r>
              <a:rPr lang="en-US" sz="400" dirty="0" err="1"/>
              <a:t>WeeklySST:coordinates</a:t>
            </a:r>
            <a:r>
              <a:rPr lang="en-US" sz="400" dirty="0"/>
              <a:t> = "</a:t>
            </a:r>
            <a:r>
              <a:rPr lang="en-US" sz="400" dirty="0" err="1"/>
              <a:t>lon</a:t>
            </a:r>
            <a:r>
              <a:rPr lang="en-US" sz="400" dirty="0"/>
              <a:t> </a:t>
            </a:r>
            <a:r>
              <a:rPr lang="en-US" sz="400" dirty="0" err="1"/>
              <a:t>lat</a:t>
            </a:r>
            <a:r>
              <a:rPr lang="en-US" sz="400" dirty="0"/>
              <a:t> time" ;</a:t>
            </a:r>
          </a:p>
          <a:p>
            <a:r>
              <a:rPr lang="en-US" sz="400" dirty="0"/>
              <a:t>                </a:t>
            </a:r>
            <a:r>
              <a:rPr lang="en-US" sz="400" dirty="0" err="1"/>
              <a:t>WeeklySST:standard_name</a:t>
            </a:r>
            <a:r>
              <a:rPr lang="en-US" sz="400" dirty="0"/>
              <a:t> = "</a:t>
            </a:r>
            <a:r>
              <a:rPr lang="en-US" sz="400" dirty="0" err="1"/>
              <a:t>sea_surface_skin_temperature</a:t>
            </a:r>
            <a:r>
              <a:rPr lang="en-US" sz="400" dirty="0"/>
              <a:t>" ;</a:t>
            </a:r>
          </a:p>
          <a:p>
            <a:r>
              <a:rPr lang="en-US" sz="400" dirty="0"/>
              <a:t>                </a:t>
            </a:r>
            <a:r>
              <a:rPr lang="en-US" sz="400" dirty="0" err="1"/>
              <a:t>WeeklySST:long_name</a:t>
            </a:r>
            <a:r>
              <a:rPr lang="en-US" sz="400" dirty="0"/>
              <a:t> = "</a:t>
            </a:r>
            <a:r>
              <a:rPr lang="en-US" sz="400" dirty="0" err="1"/>
              <a:t>Gappy</a:t>
            </a:r>
            <a:r>
              <a:rPr lang="en-US" sz="400" dirty="0"/>
              <a:t> weekly SST time series for 1981-2010" ;</a:t>
            </a:r>
          </a:p>
          <a:p>
            <a:r>
              <a:rPr lang="en-US" sz="400" dirty="0"/>
              <a:t>                </a:t>
            </a:r>
            <a:r>
              <a:rPr lang="en-US" sz="400" dirty="0" err="1"/>
              <a:t>WeeklySST:units</a:t>
            </a:r>
            <a:r>
              <a:rPr lang="en-US" sz="400" dirty="0"/>
              <a:t> = "Kelvin" ;</a:t>
            </a:r>
          </a:p>
          <a:p>
            <a:r>
              <a:rPr lang="en-US" sz="400" dirty="0"/>
              <a:t>                </a:t>
            </a:r>
            <a:r>
              <a:rPr lang="en-US" sz="400" dirty="0" err="1"/>
              <a:t>WeeklySST:source</a:t>
            </a:r>
            <a:r>
              <a:rPr lang="en-US" sz="400" dirty="0"/>
              <a:t> = "The weekly sea surface temperature is derived from </a:t>
            </a:r>
            <a:r>
              <a:rPr lang="en-US" sz="400" dirty="0" err="1"/>
              <a:t>Pathfiner</a:t>
            </a:r>
            <a:r>
              <a:rPr lang="en-US" sz="400" dirty="0"/>
              <a:t> 5.2 SST with the exception of 1994 day 256 through 1995 day </a:t>
            </a:r>
            <a:r>
              <a:rPr lang="en-US" sz="400" dirty="0" smtClean="0"/>
              <a:t>17</a:t>
            </a:r>
            <a:r>
              <a:rPr lang="en-US" sz="400" dirty="0"/>
              <a:t>.  For this period Pathfinder 5.0 data was employed.  This is due to the fact that as of the 5.2 </a:t>
            </a:r>
            <a:r>
              <a:rPr lang="en-US" sz="400" dirty="0" err="1"/>
              <a:t>prodution</a:t>
            </a:r>
            <a:r>
              <a:rPr lang="en-US" sz="400" dirty="0"/>
              <a:t> date the low level AVHRR data for this time </a:t>
            </a:r>
            <a:r>
              <a:rPr lang="en-US" sz="400" dirty="0" smtClean="0"/>
              <a:t>period </a:t>
            </a:r>
            <a:r>
              <a:rPr lang="en-US" sz="400" dirty="0"/>
              <a:t>was of low quality or unavailable. NODC will fill in this gap in the V5.2 SST if and when it becomes available and subsequently reprocess these </a:t>
            </a:r>
            <a:r>
              <a:rPr lang="en-US" sz="400" dirty="0" err="1"/>
              <a:t>CorTAD</a:t>
            </a:r>
            <a:r>
              <a:rPr lang="en-US" sz="400" dirty="0"/>
              <a:t> data</a:t>
            </a:r>
            <a:r>
              <a:rPr lang="en-US" sz="400" dirty="0" smtClean="0"/>
              <a:t>." </a:t>
            </a:r>
            <a:r>
              <a:rPr lang="en-US" sz="400" dirty="0"/>
              <a:t>;</a:t>
            </a:r>
          </a:p>
          <a:p>
            <a:r>
              <a:rPr lang="en-US" sz="400" dirty="0"/>
              <a:t>                </a:t>
            </a:r>
            <a:r>
              <a:rPr lang="en-US" sz="400" dirty="0" err="1"/>
              <a:t>WeeklySST:missing_pixel_value</a:t>
            </a:r>
            <a:r>
              <a:rPr lang="en-US" sz="400" dirty="0"/>
              <a:t> = "-1110" ;</a:t>
            </a:r>
          </a:p>
          <a:p>
            <a:r>
              <a:rPr lang="en-US" sz="400" dirty="0"/>
              <a:t>                </a:t>
            </a:r>
            <a:r>
              <a:rPr lang="en-US" sz="400" dirty="0" err="1"/>
              <a:t>WeeklySST:land_value</a:t>
            </a:r>
            <a:r>
              <a:rPr lang="en-US" sz="400" dirty="0"/>
              <a:t> = "-1100" ;</a:t>
            </a:r>
          </a:p>
          <a:p>
            <a:r>
              <a:rPr lang="en-US" sz="400" dirty="0"/>
              <a:t>                </a:t>
            </a:r>
            <a:r>
              <a:rPr lang="en-US" sz="400" dirty="0" err="1"/>
              <a:t>WeeklySST</a:t>
            </a:r>
            <a:r>
              <a:rPr lang="en-US" sz="400" dirty="0"/>
              <a:t>:_</a:t>
            </a:r>
            <a:r>
              <a:rPr lang="en-US" sz="400" dirty="0" err="1"/>
              <a:t>FillValue</a:t>
            </a:r>
            <a:r>
              <a:rPr lang="en-US" sz="400" dirty="0"/>
              <a:t> = -1100s ;</a:t>
            </a:r>
          </a:p>
          <a:p>
            <a:r>
              <a:rPr lang="en-US" sz="400" dirty="0"/>
              <a:t>        short </a:t>
            </a:r>
            <a:r>
              <a:rPr lang="en-US" sz="400" dirty="0" err="1"/>
              <a:t>MedfillSST</a:t>
            </a:r>
            <a:r>
              <a:rPr lang="en-US" sz="400" dirty="0"/>
              <a:t>(time, </a:t>
            </a:r>
            <a:r>
              <a:rPr lang="en-US" sz="400" dirty="0" err="1"/>
              <a:t>lat</a:t>
            </a:r>
            <a:r>
              <a:rPr lang="en-US" sz="400" dirty="0"/>
              <a:t>, </a:t>
            </a:r>
            <a:r>
              <a:rPr lang="en-US" sz="400" dirty="0" err="1"/>
              <a:t>lon</a:t>
            </a:r>
            <a:r>
              <a:rPr lang="en-US" sz="400" dirty="0"/>
              <a:t>) ;</a:t>
            </a:r>
          </a:p>
          <a:p>
            <a:r>
              <a:rPr lang="en-US" sz="400" dirty="0"/>
              <a:t>                </a:t>
            </a:r>
            <a:r>
              <a:rPr lang="en-US" sz="400" dirty="0" err="1"/>
              <a:t>MedfillSST:scale_factor</a:t>
            </a:r>
            <a:r>
              <a:rPr lang="en-US" sz="400" dirty="0"/>
              <a:t> = 0.01 ;</a:t>
            </a:r>
          </a:p>
          <a:p>
            <a:r>
              <a:rPr lang="en-US" sz="400" dirty="0"/>
              <a:t>                </a:t>
            </a:r>
            <a:r>
              <a:rPr lang="en-US" sz="400" dirty="0" err="1"/>
              <a:t>MedfillSST:add_offset</a:t>
            </a:r>
            <a:r>
              <a:rPr lang="en-US" sz="400" dirty="0"/>
              <a:t> = 273.15 ;</a:t>
            </a:r>
          </a:p>
          <a:p>
            <a:r>
              <a:rPr lang="en-US" sz="400" dirty="0"/>
              <a:t>                </a:t>
            </a:r>
            <a:r>
              <a:rPr lang="en-US" sz="400" dirty="0" err="1"/>
              <a:t>MedfillSST:coordinates</a:t>
            </a:r>
            <a:r>
              <a:rPr lang="en-US" sz="400" dirty="0"/>
              <a:t> = "</a:t>
            </a:r>
            <a:r>
              <a:rPr lang="en-US" sz="400" dirty="0" err="1"/>
              <a:t>lon</a:t>
            </a:r>
            <a:r>
              <a:rPr lang="en-US" sz="400" dirty="0"/>
              <a:t> </a:t>
            </a:r>
            <a:r>
              <a:rPr lang="en-US" sz="400" dirty="0" err="1"/>
              <a:t>lat</a:t>
            </a:r>
            <a:r>
              <a:rPr lang="en-US" sz="400" dirty="0"/>
              <a:t> time" ;</a:t>
            </a:r>
          </a:p>
          <a:p>
            <a:r>
              <a:rPr lang="en-US" sz="400" dirty="0"/>
              <a:t>                </a:t>
            </a:r>
            <a:r>
              <a:rPr lang="en-US" sz="400" dirty="0" err="1"/>
              <a:t>MedfillSST:standard_name</a:t>
            </a:r>
            <a:r>
              <a:rPr lang="en-US" sz="400" dirty="0"/>
              <a:t> = "</a:t>
            </a:r>
            <a:r>
              <a:rPr lang="en-US" sz="400" dirty="0" err="1"/>
              <a:t>sea_surface_skin_temperature</a:t>
            </a:r>
            <a:r>
              <a:rPr lang="en-US" sz="400" dirty="0"/>
              <a:t>" ;</a:t>
            </a:r>
          </a:p>
          <a:p>
            <a:r>
              <a:rPr lang="en-US" sz="400" dirty="0"/>
              <a:t>                </a:t>
            </a:r>
            <a:r>
              <a:rPr lang="en-US" sz="400" dirty="0" err="1"/>
              <a:t>MedfillSST:long_name</a:t>
            </a:r>
            <a:r>
              <a:rPr lang="en-US" sz="400" dirty="0"/>
              <a:t> = "Partially gap-filled weekly SST time series after median fill for 1981-2010" ;</a:t>
            </a:r>
          </a:p>
          <a:p>
            <a:r>
              <a:rPr lang="en-US" sz="400" dirty="0"/>
              <a:t>                </a:t>
            </a:r>
            <a:r>
              <a:rPr lang="en-US" sz="400" dirty="0" err="1"/>
              <a:t>MedfillSST:units</a:t>
            </a:r>
            <a:r>
              <a:rPr lang="en-US" sz="400" dirty="0"/>
              <a:t> = "Kelvin" ;</a:t>
            </a:r>
          </a:p>
          <a:p>
            <a:r>
              <a:rPr lang="en-US" sz="400" dirty="0"/>
              <a:t>                </a:t>
            </a:r>
            <a:r>
              <a:rPr lang="en-US" sz="400" dirty="0" err="1"/>
              <a:t>MedfillSST:source</a:t>
            </a:r>
            <a:r>
              <a:rPr lang="en-US" sz="400" dirty="0"/>
              <a:t> = "The weekly sea surface temperature is derived from </a:t>
            </a:r>
            <a:r>
              <a:rPr lang="en-US" sz="400" dirty="0" err="1"/>
              <a:t>Pathfiner</a:t>
            </a:r>
            <a:r>
              <a:rPr lang="en-US" sz="400" dirty="0"/>
              <a:t> 5.2 SST with the exception of 1994 day 256 through 1995 </a:t>
            </a:r>
            <a:r>
              <a:rPr lang="en-US" sz="400" dirty="0" smtClean="0"/>
              <a:t>day17</a:t>
            </a:r>
            <a:r>
              <a:rPr lang="en-US" sz="400" dirty="0"/>
              <a:t>.  For this period Pathfinder 5.0 data was employed.  This is due to the fact that as of the 5.2 </a:t>
            </a:r>
            <a:r>
              <a:rPr lang="en-US" sz="400" dirty="0" err="1"/>
              <a:t>prodution</a:t>
            </a:r>
            <a:r>
              <a:rPr lang="en-US" sz="400" dirty="0"/>
              <a:t> date the low level AVHRR data for this time </a:t>
            </a:r>
            <a:r>
              <a:rPr lang="en-US" sz="400" dirty="0" smtClean="0"/>
              <a:t>period </a:t>
            </a:r>
            <a:r>
              <a:rPr lang="en-US" sz="400" dirty="0"/>
              <a:t>was of low quality or unavailable. NODC will fill in this gap in the V5.2 SST if and when it becomes available and subsequently reprocess these </a:t>
            </a:r>
            <a:r>
              <a:rPr lang="en-US" sz="400" dirty="0" err="1"/>
              <a:t>CorTAD</a:t>
            </a:r>
            <a:r>
              <a:rPr lang="en-US" sz="400" dirty="0"/>
              <a:t> data</a:t>
            </a:r>
            <a:r>
              <a:rPr lang="en-US" sz="400" dirty="0" smtClean="0"/>
              <a:t>." </a:t>
            </a:r>
            <a:r>
              <a:rPr lang="en-US" sz="400" dirty="0"/>
              <a:t>;</a:t>
            </a:r>
          </a:p>
          <a:p>
            <a:r>
              <a:rPr lang="en-US" sz="400" dirty="0"/>
              <a:t>                </a:t>
            </a:r>
            <a:r>
              <a:rPr lang="en-US" sz="400" dirty="0" err="1"/>
              <a:t>MedfillSST:missing_pixel_value</a:t>
            </a:r>
            <a:r>
              <a:rPr lang="en-US" sz="400" dirty="0"/>
              <a:t> = "-1110" ;</a:t>
            </a:r>
          </a:p>
          <a:p>
            <a:r>
              <a:rPr lang="en-US" sz="400" dirty="0"/>
              <a:t>                </a:t>
            </a:r>
            <a:r>
              <a:rPr lang="en-US" sz="400" dirty="0" err="1"/>
              <a:t>MedfillSST:land_value</a:t>
            </a:r>
            <a:r>
              <a:rPr lang="en-US" sz="400" dirty="0"/>
              <a:t> = "-1100" ;</a:t>
            </a:r>
          </a:p>
          <a:p>
            <a:r>
              <a:rPr lang="en-US" sz="400" dirty="0"/>
              <a:t>                </a:t>
            </a:r>
            <a:r>
              <a:rPr lang="en-US" sz="400" dirty="0" err="1"/>
              <a:t>MedfillSST</a:t>
            </a:r>
            <a:r>
              <a:rPr lang="en-US" sz="400" dirty="0"/>
              <a:t>:_</a:t>
            </a:r>
            <a:r>
              <a:rPr lang="en-US" sz="400" dirty="0" err="1"/>
              <a:t>FillValue</a:t>
            </a:r>
            <a:r>
              <a:rPr lang="en-US" sz="400" dirty="0"/>
              <a:t> = -1100s ;</a:t>
            </a:r>
          </a:p>
          <a:p>
            <a:r>
              <a:rPr lang="en-US" sz="400" dirty="0"/>
              <a:t>        short </a:t>
            </a:r>
            <a:r>
              <a:rPr lang="en-US" sz="400" dirty="0" err="1"/>
              <a:t>FilledSST</a:t>
            </a:r>
            <a:r>
              <a:rPr lang="en-US" sz="400" dirty="0"/>
              <a:t>(time, </a:t>
            </a:r>
            <a:r>
              <a:rPr lang="en-US" sz="400" dirty="0" err="1"/>
              <a:t>lat</a:t>
            </a:r>
            <a:r>
              <a:rPr lang="en-US" sz="400" dirty="0"/>
              <a:t>, </a:t>
            </a:r>
            <a:r>
              <a:rPr lang="en-US" sz="400" dirty="0" err="1"/>
              <a:t>lon</a:t>
            </a:r>
            <a:r>
              <a:rPr lang="en-US" sz="400" dirty="0"/>
              <a:t>) ;</a:t>
            </a:r>
          </a:p>
          <a:p>
            <a:r>
              <a:rPr lang="en-US" sz="400" dirty="0"/>
              <a:t>                </a:t>
            </a:r>
            <a:r>
              <a:rPr lang="en-US" sz="400" dirty="0" err="1"/>
              <a:t>FilledSST:scale_factor</a:t>
            </a:r>
            <a:r>
              <a:rPr lang="en-US" sz="400" dirty="0"/>
              <a:t> = 0.01 ;</a:t>
            </a:r>
          </a:p>
          <a:p>
            <a:r>
              <a:rPr lang="en-US" sz="400" dirty="0"/>
              <a:t>                </a:t>
            </a:r>
            <a:r>
              <a:rPr lang="en-US" sz="400" dirty="0" err="1"/>
              <a:t>FilledSST:add_offset</a:t>
            </a:r>
            <a:r>
              <a:rPr lang="en-US" sz="400" dirty="0"/>
              <a:t> = 273.15 ;</a:t>
            </a:r>
          </a:p>
          <a:p>
            <a:r>
              <a:rPr lang="en-US" sz="400" dirty="0"/>
              <a:t>                </a:t>
            </a:r>
            <a:r>
              <a:rPr lang="en-US" sz="400" dirty="0" err="1"/>
              <a:t>FilledSST:coordinates</a:t>
            </a:r>
            <a:r>
              <a:rPr lang="en-US" sz="400" dirty="0"/>
              <a:t> = "</a:t>
            </a:r>
            <a:r>
              <a:rPr lang="en-US" sz="400" dirty="0" err="1"/>
              <a:t>lon</a:t>
            </a:r>
            <a:r>
              <a:rPr lang="en-US" sz="400" dirty="0"/>
              <a:t> </a:t>
            </a:r>
            <a:r>
              <a:rPr lang="en-US" sz="400" dirty="0" err="1"/>
              <a:t>lat</a:t>
            </a:r>
            <a:r>
              <a:rPr lang="en-US" sz="400" dirty="0"/>
              <a:t> time" ;</a:t>
            </a:r>
          </a:p>
          <a:p>
            <a:r>
              <a:rPr lang="en-US" sz="400" dirty="0"/>
              <a:t>                </a:t>
            </a:r>
            <a:r>
              <a:rPr lang="en-US" sz="400" dirty="0" err="1"/>
              <a:t>FilledSST:standard_name</a:t>
            </a:r>
            <a:r>
              <a:rPr lang="en-US" sz="400" dirty="0"/>
              <a:t> = "</a:t>
            </a:r>
            <a:r>
              <a:rPr lang="en-US" sz="400" dirty="0" err="1"/>
              <a:t>sea_surface_skin_temperature</a:t>
            </a:r>
            <a:r>
              <a:rPr lang="en-US" sz="400" dirty="0"/>
              <a:t>" ;</a:t>
            </a:r>
          </a:p>
          <a:p>
            <a:r>
              <a:rPr lang="en-US" sz="400" dirty="0"/>
              <a:t>                </a:t>
            </a:r>
            <a:r>
              <a:rPr lang="en-US" sz="400" dirty="0" err="1"/>
              <a:t>FilledSST:long_name</a:t>
            </a:r>
            <a:r>
              <a:rPr lang="en-US" sz="400" dirty="0"/>
              <a:t> = "Gap-free weekly SST time series for 1982-2009 after median spatial and temporal </a:t>
            </a:r>
            <a:r>
              <a:rPr lang="en-US" sz="400" dirty="0" err="1"/>
              <a:t>pchip</a:t>
            </a:r>
            <a:r>
              <a:rPr lang="en-US" sz="400" dirty="0"/>
              <a:t> interpolation" ;</a:t>
            </a:r>
          </a:p>
          <a:p>
            <a:r>
              <a:rPr lang="en-US" sz="400" dirty="0"/>
              <a:t>                </a:t>
            </a:r>
            <a:r>
              <a:rPr lang="en-US" sz="400" dirty="0" err="1"/>
              <a:t>FilledSST:units</a:t>
            </a:r>
            <a:r>
              <a:rPr lang="en-US" sz="400" dirty="0"/>
              <a:t> = "Kelvin" ;</a:t>
            </a:r>
          </a:p>
          <a:p>
            <a:r>
              <a:rPr lang="en-US" sz="400" dirty="0"/>
              <a:t>                </a:t>
            </a:r>
            <a:r>
              <a:rPr lang="en-US" sz="400" dirty="0" err="1"/>
              <a:t>FilledSST:source</a:t>
            </a:r>
            <a:r>
              <a:rPr lang="en-US" sz="400" dirty="0"/>
              <a:t> = "The weekly sea surface temperature is derived from </a:t>
            </a:r>
            <a:r>
              <a:rPr lang="en-US" sz="400" dirty="0" err="1"/>
              <a:t>Pathfiner</a:t>
            </a:r>
            <a:r>
              <a:rPr lang="en-US" sz="400" dirty="0"/>
              <a:t> 5.2 SST with the exception of 1994 day 256 through 1995 day </a:t>
            </a:r>
            <a:r>
              <a:rPr lang="en-US" sz="400" dirty="0" smtClean="0"/>
              <a:t>17</a:t>
            </a:r>
            <a:r>
              <a:rPr lang="en-US" sz="400" dirty="0"/>
              <a:t>.  For this period Pathfinder 5.0 data was employed.  This is due to the fact that as of the 5.2 </a:t>
            </a:r>
            <a:r>
              <a:rPr lang="en-US" sz="400" dirty="0" err="1"/>
              <a:t>prodution</a:t>
            </a:r>
            <a:r>
              <a:rPr lang="en-US" sz="400" dirty="0"/>
              <a:t> date the low level AVHRR data for this time </a:t>
            </a:r>
            <a:r>
              <a:rPr lang="en-US" sz="400" dirty="0" smtClean="0"/>
              <a:t>period </a:t>
            </a:r>
            <a:r>
              <a:rPr lang="en-US" sz="400" dirty="0"/>
              <a:t>was of low quality or unavailable. NODC will fill in this gap in the V5.2 SST if and when it becomes available and subsequently reprocess these </a:t>
            </a:r>
            <a:r>
              <a:rPr lang="en-US" sz="400" dirty="0" err="1"/>
              <a:t>CorTAD</a:t>
            </a:r>
            <a:r>
              <a:rPr lang="en-US" sz="400" dirty="0"/>
              <a:t> data</a:t>
            </a:r>
            <a:r>
              <a:rPr lang="en-US" sz="400" dirty="0" smtClean="0"/>
              <a:t>." </a:t>
            </a:r>
            <a:r>
              <a:rPr lang="en-US" sz="400" dirty="0"/>
              <a:t>;</a:t>
            </a:r>
          </a:p>
          <a:p>
            <a:r>
              <a:rPr lang="en-US" sz="400" dirty="0"/>
              <a:t>                </a:t>
            </a:r>
            <a:r>
              <a:rPr lang="en-US" sz="400" dirty="0" err="1"/>
              <a:t>FilledSST:missing_pixel_value</a:t>
            </a:r>
            <a:r>
              <a:rPr lang="en-US" sz="400" dirty="0"/>
              <a:t> = "-1110" ;</a:t>
            </a:r>
          </a:p>
          <a:p>
            <a:r>
              <a:rPr lang="en-US" sz="400" dirty="0"/>
              <a:t>                </a:t>
            </a:r>
            <a:r>
              <a:rPr lang="en-US" sz="400" dirty="0" err="1"/>
              <a:t>FilledSST:land_value</a:t>
            </a:r>
            <a:r>
              <a:rPr lang="en-US" sz="400" dirty="0"/>
              <a:t> = "-1100" ;</a:t>
            </a:r>
          </a:p>
          <a:p>
            <a:r>
              <a:rPr lang="en-US" sz="400" dirty="0"/>
              <a:t>                </a:t>
            </a:r>
            <a:r>
              <a:rPr lang="en-US" sz="400" dirty="0" err="1"/>
              <a:t>FilledSST</a:t>
            </a:r>
            <a:r>
              <a:rPr lang="en-US" sz="400" dirty="0"/>
              <a:t>:_</a:t>
            </a:r>
            <a:r>
              <a:rPr lang="en-US" sz="400" dirty="0" err="1"/>
              <a:t>FillValue</a:t>
            </a:r>
            <a:r>
              <a:rPr lang="en-US" sz="400" dirty="0"/>
              <a:t> = -1100s ;</a:t>
            </a:r>
          </a:p>
          <a:p>
            <a:r>
              <a:rPr lang="en-US" sz="400" dirty="0"/>
              <a:t>        short SSTA(time, </a:t>
            </a:r>
            <a:r>
              <a:rPr lang="en-US" sz="400" dirty="0" err="1"/>
              <a:t>lat</a:t>
            </a:r>
            <a:r>
              <a:rPr lang="en-US" sz="400" dirty="0"/>
              <a:t>, </a:t>
            </a:r>
            <a:r>
              <a:rPr lang="en-US" sz="400" dirty="0" err="1"/>
              <a:t>lon</a:t>
            </a:r>
            <a:r>
              <a:rPr lang="en-US" sz="400" dirty="0"/>
              <a:t>) ;</a:t>
            </a:r>
          </a:p>
          <a:p>
            <a:r>
              <a:rPr lang="en-US" sz="400" dirty="0"/>
              <a:t>                </a:t>
            </a:r>
            <a:r>
              <a:rPr lang="en-US" sz="400" dirty="0" err="1"/>
              <a:t>SSTA:add_offset</a:t>
            </a:r>
            <a:r>
              <a:rPr lang="en-US" sz="400" dirty="0"/>
              <a:t> = 0.f ;</a:t>
            </a:r>
          </a:p>
          <a:p>
            <a:r>
              <a:rPr lang="en-US" sz="400" dirty="0"/>
              <a:t>                </a:t>
            </a:r>
            <a:r>
              <a:rPr lang="en-US" sz="400" dirty="0" err="1"/>
              <a:t>SSTA:coordinates</a:t>
            </a:r>
            <a:r>
              <a:rPr lang="en-US" sz="400" dirty="0"/>
              <a:t> = "</a:t>
            </a:r>
            <a:r>
              <a:rPr lang="en-US" sz="400" dirty="0" err="1"/>
              <a:t>lon</a:t>
            </a:r>
            <a:r>
              <a:rPr lang="en-US" sz="400" dirty="0"/>
              <a:t> </a:t>
            </a:r>
            <a:r>
              <a:rPr lang="en-US" sz="400" dirty="0" err="1"/>
              <a:t>lat</a:t>
            </a:r>
            <a:r>
              <a:rPr lang="en-US" sz="400" dirty="0"/>
              <a:t> time" ;</a:t>
            </a:r>
          </a:p>
          <a:p>
            <a:r>
              <a:rPr lang="en-US" sz="400" dirty="0"/>
              <a:t>                </a:t>
            </a:r>
            <a:r>
              <a:rPr lang="en-US" sz="400" dirty="0" err="1"/>
              <a:t>SSTA:long_name</a:t>
            </a:r>
            <a:r>
              <a:rPr lang="en-US" sz="400" dirty="0"/>
              <a:t> = "Weekly SST Anomalies" ;</a:t>
            </a:r>
          </a:p>
          <a:p>
            <a:r>
              <a:rPr lang="en-US" sz="400" dirty="0"/>
              <a:t>                </a:t>
            </a:r>
            <a:r>
              <a:rPr lang="en-US" sz="400" dirty="0" err="1"/>
              <a:t>SSTA:units</a:t>
            </a:r>
            <a:r>
              <a:rPr lang="en-US" sz="400" dirty="0"/>
              <a:t> = "Kelvin" ;</a:t>
            </a:r>
          </a:p>
          <a:p>
            <a:r>
              <a:rPr lang="en-US" sz="400" dirty="0"/>
              <a:t>                </a:t>
            </a:r>
            <a:r>
              <a:rPr lang="en-US" sz="400" dirty="0" err="1"/>
              <a:t>SSTA:scale_factor</a:t>
            </a:r>
            <a:r>
              <a:rPr lang="en-US" sz="400" dirty="0"/>
              <a:t> = 0.001 ;</a:t>
            </a:r>
          </a:p>
          <a:p>
            <a:r>
              <a:rPr lang="en-US" sz="400" dirty="0"/>
              <a:t>        short TSA(time, </a:t>
            </a:r>
            <a:r>
              <a:rPr lang="en-US" sz="400" dirty="0" err="1"/>
              <a:t>lat</a:t>
            </a:r>
            <a:r>
              <a:rPr lang="en-US" sz="400" dirty="0"/>
              <a:t>, </a:t>
            </a:r>
            <a:r>
              <a:rPr lang="en-US" sz="400" dirty="0" err="1"/>
              <a:t>lon</a:t>
            </a:r>
            <a:r>
              <a:rPr lang="en-US" sz="400" dirty="0"/>
              <a:t>) ;</a:t>
            </a:r>
          </a:p>
          <a:p>
            <a:r>
              <a:rPr lang="en-US" sz="400" dirty="0"/>
              <a:t>                </a:t>
            </a:r>
            <a:r>
              <a:rPr lang="en-US" sz="400" dirty="0" err="1"/>
              <a:t>TSA:scale_factor</a:t>
            </a:r>
            <a:r>
              <a:rPr lang="en-US" sz="400" dirty="0"/>
              <a:t> = 0.01 ;</a:t>
            </a:r>
          </a:p>
          <a:p>
            <a:r>
              <a:rPr lang="en-US" sz="400" dirty="0"/>
              <a:t>                </a:t>
            </a:r>
            <a:r>
              <a:rPr lang="en-US" sz="400" dirty="0" err="1"/>
              <a:t>TSA:add_offset</a:t>
            </a:r>
            <a:r>
              <a:rPr lang="en-US" sz="400" dirty="0"/>
              <a:t> = 0.f ;</a:t>
            </a:r>
          </a:p>
          <a:p>
            <a:r>
              <a:rPr lang="en-US" sz="400" dirty="0"/>
              <a:t>                </a:t>
            </a:r>
            <a:r>
              <a:rPr lang="en-US" sz="400" dirty="0" err="1"/>
              <a:t>TSA:coordinates</a:t>
            </a:r>
            <a:r>
              <a:rPr lang="en-US" sz="400" dirty="0"/>
              <a:t> = "</a:t>
            </a:r>
            <a:r>
              <a:rPr lang="en-US" sz="400" dirty="0" err="1"/>
              <a:t>lon</a:t>
            </a:r>
            <a:r>
              <a:rPr lang="en-US" sz="400" dirty="0"/>
              <a:t> </a:t>
            </a:r>
            <a:r>
              <a:rPr lang="en-US" sz="400" dirty="0" err="1"/>
              <a:t>lat</a:t>
            </a:r>
            <a:r>
              <a:rPr lang="en-US" sz="400" dirty="0"/>
              <a:t> time" ;</a:t>
            </a:r>
          </a:p>
          <a:p>
            <a:r>
              <a:rPr lang="en-US" sz="400" dirty="0"/>
              <a:t>                </a:t>
            </a:r>
            <a:r>
              <a:rPr lang="en-US" sz="400" dirty="0" err="1"/>
              <a:t>TSA:long_name</a:t>
            </a:r>
            <a:r>
              <a:rPr lang="en-US" sz="400" dirty="0"/>
              <a:t> = "Thermal Stress Anomalies (defined as SST minus Maximum Weekly Mean Climatological SST)" ;</a:t>
            </a:r>
          </a:p>
          <a:p>
            <a:r>
              <a:rPr lang="en-US" sz="400" dirty="0"/>
              <a:t>                </a:t>
            </a:r>
            <a:r>
              <a:rPr lang="en-US" sz="400" dirty="0" err="1"/>
              <a:t>TSA:units</a:t>
            </a:r>
            <a:r>
              <a:rPr lang="en-US" sz="400" dirty="0"/>
              <a:t> = "Kelvin" ;</a:t>
            </a:r>
          </a:p>
          <a:p>
            <a:r>
              <a:rPr lang="en-US" sz="400" dirty="0"/>
              <a:t>        short </a:t>
            </a:r>
            <a:r>
              <a:rPr lang="en-US" sz="400" dirty="0" err="1"/>
              <a:t>SSTA_Frequency</a:t>
            </a:r>
            <a:r>
              <a:rPr lang="en-US" sz="400" dirty="0"/>
              <a:t>(time, </a:t>
            </a:r>
            <a:r>
              <a:rPr lang="en-US" sz="400" dirty="0" err="1"/>
              <a:t>lat</a:t>
            </a:r>
            <a:r>
              <a:rPr lang="en-US" sz="400" dirty="0"/>
              <a:t>, </a:t>
            </a:r>
            <a:r>
              <a:rPr lang="en-US" sz="400" dirty="0" err="1"/>
              <a:t>lon</a:t>
            </a:r>
            <a:r>
              <a:rPr lang="en-US" sz="400" dirty="0"/>
              <a:t>) ;</a:t>
            </a:r>
          </a:p>
          <a:p>
            <a:r>
              <a:rPr lang="en-US" sz="400" dirty="0"/>
              <a:t>                </a:t>
            </a:r>
            <a:r>
              <a:rPr lang="en-US" sz="400" dirty="0" err="1"/>
              <a:t>SSTA_Frequency:scale_factor</a:t>
            </a:r>
            <a:r>
              <a:rPr lang="en-US" sz="400" dirty="0"/>
              <a:t> = 1. ;</a:t>
            </a:r>
          </a:p>
          <a:p>
            <a:r>
              <a:rPr lang="en-US" sz="400" dirty="0"/>
              <a:t>                </a:t>
            </a:r>
            <a:r>
              <a:rPr lang="en-US" sz="400" dirty="0" err="1"/>
              <a:t>SSTA_Frequency:add_offset</a:t>
            </a:r>
            <a:r>
              <a:rPr lang="en-US" sz="400" dirty="0"/>
              <a:t> = 0. ;</a:t>
            </a:r>
          </a:p>
          <a:p>
            <a:r>
              <a:rPr lang="en-US" sz="400" dirty="0"/>
              <a:t>                </a:t>
            </a:r>
            <a:r>
              <a:rPr lang="en-US" sz="400" dirty="0" err="1"/>
              <a:t>SSTA_Frequency:coordinates</a:t>
            </a:r>
            <a:r>
              <a:rPr lang="en-US" sz="400" dirty="0"/>
              <a:t> = "</a:t>
            </a:r>
            <a:r>
              <a:rPr lang="en-US" sz="400" dirty="0" err="1"/>
              <a:t>lon</a:t>
            </a:r>
            <a:r>
              <a:rPr lang="en-US" sz="400" dirty="0"/>
              <a:t> </a:t>
            </a:r>
            <a:r>
              <a:rPr lang="en-US" sz="400" dirty="0" err="1"/>
              <a:t>lat</a:t>
            </a:r>
            <a:r>
              <a:rPr lang="en-US" sz="400" dirty="0"/>
              <a:t> time" ;</a:t>
            </a:r>
          </a:p>
          <a:p>
            <a:r>
              <a:rPr lang="en-US" sz="400" dirty="0"/>
              <a:t>                </a:t>
            </a:r>
            <a:r>
              <a:rPr lang="en-US" sz="400" dirty="0" err="1"/>
              <a:t>SSTA_Frequency:long_name</a:t>
            </a:r>
            <a:r>
              <a:rPr lang="en-US" sz="400" dirty="0"/>
              <a:t> = "Frequency of SST Anomalies &gt;= 1 </a:t>
            </a:r>
            <a:r>
              <a:rPr lang="en-US" sz="400" dirty="0" err="1"/>
              <a:t>deg</a:t>
            </a:r>
            <a:r>
              <a:rPr lang="en-US" sz="400" dirty="0"/>
              <a:t> C over previous 52 weeks" ;</a:t>
            </a:r>
          </a:p>
          <a:p>
            <a:r>
              <a:rPr lang="en-US" sz="400" dirty="0"/>
              <a:t>                </a:t>
            </a:r>
            <a:r>
              <a:rPr lang="en-US" sz="400" dirty="0" err="1"/>
              <a:t>SSTA_Frequency:units</a:t>
            </a:r>
            <a:r>
              <a:rPr lang="en-US" sz="400" dirty="0"/>
              <a:t> = "weeks" ;</a:t>
            </a:r>
          </a:p>
          <a:p>
            <a:r>
              <a:rPr lang="en-US" sz="400" dirty="0"/>
              <a:t>        short SSTA_DHW(time, </a:t>
            </a:r>
            <a:r>
              <a:rPr lang="en-US" sz="400" dirty="0" err="1"/>
              <a:t>lat</a:t>
            </a:r>
            <a:r>
              <a:rPr lang="en-US" sz="400" dirty="0"/>
              <a:t>, </a:t>
            </a:r>
            <a:r>
              <a:rPr lang="en-US" sz="400" dirty="0" err="1"/>
              <a:t>lon</a:t>
            </a:r>
            <a:r>
              <a:rPr lang="en-US" sz="400" dirty="0"/>
              <a:t>) ;</a:t>
            </a:r>
          </a:p>
          <a:p>
            <a:r>
              <a:rPr lang="en-US" sz="400" dirty="0"/>
              <a:t>                </a:t>
            </a:r>
            <a:r>
              <a:rPr lang="en-US" sz="400" dirty="0" err="1"/>
              <a:t>SSTA_DHW:scale_factor</a:t>
            </a:r>
            <a:r>
              <a:rPr lang="en-US" sz="400" dirty="0"/>
              <a:t> = 0.01 ;</a:t>
            </a:r>
          </a:p>
          <a:p>
            <a:r>
              <a:rPr lang="en-US" sz="400" dirty="0"/>
              <a:t>                </a:t>
            </a:r>
            <a:r>
              <a:rPr lang="en-US" sz="400" dirty="0" err="1"/>
              <a:t>SSTA_DHW:add_offset</a:t>
            </a:r>
            <a:r>
              <a:rPr lang="en-US" sz="400" dirty="0"/>
              <a:t> = 0.f ;</a:t>
            </a:r>
          </a:p>
          <a:p>
            <a:r>
              <a:rPr lang="en-US" sz="400" dirty="0"/>
              <a:t>                </a:t>
            </a:r>
            <a:r>
              <a:rPr lang="en-US" sz="400" dirty="0" err="1"/>
              <a:t>SSTA_DHW:coordinates</a:t>
            </a:r>
            <a:r>
              <a:rPr lang="en-US" sz="400" dirty="0"/>
              <a:t> = "</a:t>
            </a:r>
            <a:r>
              <a:rPr lang="en-US" sz="400" dirty="0" err="1"/>
              <a:t>lon</a:t>
            </a:r>
            <a:r>
              <a:rPr lang="en-US" sz="400" dirty="0"/>
              <a:t> </a:t>
            </a:r>
            <a:r>
              <a:rPr lang="en-US" sz="400" dirty="0" err="1"/>
              <a:t>lat</a:t>
            </a:r>
            <a:r>
              <a:rPr lang="en-US" sz="400" dirty="0"/>
              <a:t> time" ;</a:t>
            </a:r>
          </a:p>
          <a:p>
            <a:r>
              <a:rPr lang="en-US" sz="400" dirty="0"/>
              <a:t>                </a:t>
            </a:r>
            <a:r>
              <a:rPr lang="en-US" sz="400" dirty="0" err="1"/>
              <a:t>SSTA_DHW:long_name</a:t>
            </a:r>
            <a:r>
              <a:rPr lang="en-US" sz="400" dirty="0"/>
              <a:t> = "Sum of SST Anomalies &gt;= 1 </a:t>
            </a:r>
            <a:r>
              <a:rPr lang="en-US" sz="400" dirty="0" err="1"/>
              <a:t>deg</a:t>
            </a:r>
            <a:r>
              <a:rPr lang="en-US" sz="400" dirty="0"/>
              <a:t> C over previous 12 weeks (SSTA Degree Heating Week)" ;</a:t>
            </a:r>
          </a:p>
          <a:p>
            <a:r>
              <a:rPr lang="en-US" sz="400" dirty="0"/>
              <a:t>                </a:t>
            </a:r>
            <a:r>
              <a:rPr lang="en-US" sz="400" dirty="0" err="1"/>
              <a:t>SSTA_DHW:units</a:t>
            </a:r>
            <a:r>
              <a:rPr lang="en-US" sz="400" dirty="0"/>
              <a:t> = "Kelvin" ;</a:t>
            </a:r>
          </a:p>
          <a:p>
            <a:r>
              <a:rPr lang="en-US" sz="400" dirty="0"/>
              <a:t>        short </a:t>
            </a:r>
            <a:r>
              <a:rPr lang="en-US" sz="400" dirty="0" err="1"/>
              <a:t>TSA_Frequency</a:t>
            </a:r>
            <a:r>
              <a:rPr lang="en-US" sz="400" dirty="0"/>
              <a:t>(time, </a:t>
            </a:r>
            <a:r>
              <a:rPr lang="en-US" sz="400" dirty="0" err="1"/>
              <a:t>lat</a:t>
            </a:r>
            <a:r>
              <a:rPr lang="en-US" sz="400" dirty="0"/>
              <a:t>, </a:t>
            </a:r>
            <a:r>
              <a:rPr lang="en-US" sz="400" dirty="0" err="1"/>
              <a:t>lon</a:t>
            </a:r>
            <a:r>
              <a:rPr lang="en-US" sz="400" dirty="0"/>
              <a:t>) ;</a:t>
            </a:r>
          </a:p>
          <a:p>
            <a:r>
              <a:rPr lang="en-US" sz="400" dirty="0"/>
              <a:t>                </a:t>
            </a:r>
            <a:r>
              <a:rPr lang="en-US" sz="400" dirty="0" err="1"/>
              <a:t>TSA_Frequency:scale_factor</a:t>
            </a:r>
            <a:r>
              <a:rPr lang="en-US" sz="400" dirty="0"/>
              <a:t> = 1. ;</a:t>
            </a:r>
          </a:p>
          <a:p>
            <a:r>
              <a:rPr lang="en-US" sz="400" dirty="0"/>
              <a:t>                </a:t>
            </a:r>
            <a:r>
              <a:rPr lang="en-US" sz="400" dirty="0" err="1"/>
              <a:t>TSA_Frequency:add_offset</a:t>
            </a:r>
            <a:r>
              <a:rPr lang="en-US" sz="400" dirty="0"/>
              <a:t> = 0. ;</a:t>
            </a:r>
          </a:p>
          <a:p>
            <a:r>
              <a:rPr lang="en-US" sz="400" dirty="0"/>
              <a:t>                </a:t>
            </a:r>
            <a:r>
              <a:rPr lang="en-US" sz="400" dirty="0" err="1"/>
              <a:t>TSA_Frequency:coordinates</a:t>
            </a:r>
            <a:r>
              <a:rPr lang="en-US" sz="400" dirty="0"/>
              <a:t> = "</a:t>
            </a:r>
            <a:r>
              <a:rPr lang="en-US" sz="400" dirty="0" err="1"/>
              <a:t>lon</a:t>
            </a:r>
            <a:r>
              <a:rPr lang="en-US" sz="400" dirty="0"/>
              <a:t> </a:t>
            </a:r>
            <a:r>
              <a:rPr lang="en-US" sz="400" dirty="0" err="1"/>
              <a:t>lat</a:t>
            </a:r>
            <a:r>
              <a:rPr lang="en-US" sz="400" dirty="0"/>
              <a:t> time" ;</a:t>
            </a:r>
          </a:p>
          <a:p>
            <a:r>
              <a:rPr lang="en-US" sz="400" dirty="0"/>
              <a:t>                </a:t>
            </a:r>
            <a:r>
              <a:rPr lang="en-US" sz="400" dirty="0" err="1"/>
              <a:t>TSA_Frequency:long_name</a:t>
            </a:r>
            <a:r>
              <a:rPr lang="en-US" sz="400" dirty="0"/>
              <a:t> = "Frequency of Thermal Stress Anomalies &gt;= 1 </a:t>
            </a:r>
            <a:r>
              <a:rPr lang="en-US" sz="400" dirty="0" err="1"/>
              <a:t>deg</a:t>
            </a:r>
            <a:r>
              <a:rPr lang="en-US" sz="400" dirty="0"/>
              <a:t> C over previous 52 weeks" ;</a:t>
            </a:r>
          </a:p>
          <a:p>
            <a:r>
              <a:rPr lang="en-US" sz="400" dirty="0"/>
              <a:t>                </a:t>
            </a:r>
            <a:r>
              <a:rPr lang="en-US" sz="400" dirty="0" err="1"/>
              <a:t>TSA_Frequency:units</a:t>
            </a:r>
            <a:r>
              <a:rPr lang="en-US" sz="400" dirty="0"/>
              <a:t> = "weeks" ;</a:t>
            </a:r>
          </a:p>
          <a:p>
            <a:r>
              <a:rPr lang="en-US" sz="400" dirty="0"/>
              <a:t>        short TSA_DHW(time, </a:t>
            </a:r>
            <a:r>
              <a:rPr lang="en-US" sz="400" dirty="0" err="1"/>
              <a:t>lat</a:t>
            </a:r>
            <a:r>
              <a:rPr lang="en-US" sz="400" dirty="0"/>
              <a:t>, </a:t>
            </a:r>
            <a:r>
              <a:rPr lang="en-US" sz="400" dirty="0" err="1"/>
              <a:t>lon</a:t>
            </a:r>
            <a:r>
              <a:rPr lang="en-US" sz="400" dirty="0"/>
              <a:t>) ;</a:t>
            </a:r>
          </a:p>
          <a:p>
            <a:r>
              <a:rPr lang="en-US" sz="400" dirty="0"/>
              <a:t>                </a:t>
            </a:r>
            <a:r>
              <a:rPr lang="en-US" sz="400" dirty="0" err="1"/>
              <a:t>TSA_DHW:add_offset</a:t>
            </a:r>
            <a:r>
              <a:rPr lang="en-US" sz="400" dirty="0"/>
              <a:t> = 0.f ;</a:t>
            </a:r>
          </a:p>
          <a:p>
            <a:r>
              <a:rPr lang="en-US" sz="400" dirty="0"/>
              <a:t>                </a:t>
            </a:r>
            <a:r>
              <a:rPr lang="en-US" sz="400" dirty="0" err="1"/>
              <a:t>TSA_DHW:coordinates</a:t>
            </a:r>
            <a:r>
              <a:rPr lang="en-US" sz="400" dirty="0"/>
              <a:t> = "</a:t>
            </a:r>
            <a:r>
              <a:rPr lang="en-US" sz="400" dirty="0" err="1"/>
              <a:t>lon</a:t>
            </a:r>
            <a:r>
              <a:rPr lang="en-US" sz="400" dirty="0"/>
              <a:t> </a:t>
            </a:r>
            <a:r>
              <a:rPr lang="en-US" sz="400" dirty="0" err="1"/>
              <a:t>lat</a:t>
            </a:r>
            <a:r>
              <a:rPr lang="en-US" sz="400" dirty="0"/>
              <a:t> time" ;</a:t>
            </a:r>
          </a:p>
          <a:p>
            <a:r>
              <a:rPr lang="en-US" sz="400" dirty="0"/>
              <a:t>                </a:t>
            </a:r>
            <a:r>
              <a:rPr lang="en-US" sz="400" dirty="0" err="1"/>
              <a:t>TSA_DHW:long_name</a:t>
            </a:r>
            <a:r>
              <a:rPr lang="en-US" sz="400" dirty="0"/>
              <a:t> = "Sum of SST Anomalies &gt;= 1 </a:t>
            </a:r>
            <a:r>
              <a:rPr lang="en-US" sz="400" dirty="0" err="1"/>
              <a:t>deg</a:t>
            </a:r>
            <a:r>
              <a:rPr lang="en-US" sz="400" dirty="0"/>
              <a:t> C over previous 12 weeks (TSA Degree Heating Week)" ;</a:t>
            </a:r>
          </a:p>
          <a:p>
            <a:r>
              <a:rPr lang="en-US" sz="400" dirty="0"/>
              <a:t>                </a:t>
            </a:r>
            <a:r>
              <a:rPr lang="en-US" sz="400" dirty="0" err="1"/>
              <a:t>TSA_DHW:units</a:t>
            </a:r>
            <a:r>
              <a:rPr lang="en-US" sz="400" dirty="0"/>
              <a:t> = "Kelvin" ;</a:t>
            </a:r>
          </a:p>
          <a:p>
            <a:r>
              <a:rPr lang="en-US" sz="400" dirty="0"/>
              <a:t>                </a:t>
            </a:r>
            <a:r>
              <a:rPr lang="en-US" sz="400" dirty="0" err="1"/>
              <a:t>TSA_DHW:scale_factor</a:t>
            </a:r>
            <a:r>
              <a:rPr lang="en-US" sz="400" dirty="0"/>
              <a:t> = 0.01 </a:t>
            </a:r>
            <a:r>
              <a:rPr lang="en-US" sz="400" dirty="0" smtClean="0"/>
              <a:t>;</a:t>
            </a:r>
            <a:endParaRPr lang="en-US" sz="400" dirty="0"/>
          </a:p>
        </p:txBody>
      </p:sp>
      <p:sp>
        <p:nvSpPr>
          <p:cNvPr id="3" name="Slide Number Placeholder 2"/>
          <p:cNvSpPr>
            <a:spLocks noGrp="1"/>
          </p:cNvSpPr>
          <p:nvPr>
            <p:ph type="sldNum" sz="quarter" idx="12"/>
          </p:nvPr>
        </p:nvSpPr>
        <p:spPr/>
        <p:txBody>
          <a:bodyPr/>
          <a:lstStyle/>
          <a:p>
            <a:fld id="{94124CEE-2B21-4D58-86E6-F8D498372447}" type="slidenum">
              <a:rPr lang="en-US" smtClean="0">
                <a:solidFill>
                  <a:schemeClr val="tx1"/>
                </a:solidFill>
              </a:rPr>
              <a:pPr/>
              <a:t>18</a:t>
            </a:fld>
            <a:endParaRPr lang="en-US" dirty="0">
              <a:solidFill>
                <a:schemeClr val="tx1"/>
              </a:solidFill>
            </a:endParaRPr>
          </a:p>
        </p:txBody>
      </p:sp>
      <p:sp>
        <p:nvSpPr>
          <p:cNvPr id="4" name="TextBox 3"/>
          <p:cNvSpPr txBox="1"/>
          <p:nvPr/>
        </p:nvSpPr>
        <p:spPr>
          <a:xfrm>
            <a:off x="1828800" y="5867400"/>
            <a:ext cx="7096577" cy="215444"/>
          </a:xfrm>
          <a:prstGeom prst="rect">
            <a:avLst/>
          </a:prstGeom>
          <a:noFill/>
        </p:spPr>
        <p:txBody>
          <a:bodyPr wrap="square" rtlCol="0">
            <a:spAutoFit/>
          </a:bodyPr>
          <a:lstStyle/>
          <a:p>
            <a:r>
              <a:rPr lang="en-US" sz="800" dirty="0">
                <a:hlinkClick r:id="rId6"/>
              </a:rPr>
              <a:t>http://</a:t>
            </a:r>
            <a:r>
              <a:rPr lang="en-US" sz="800" dirty="0" smtClean="0">
                <a:hlinkClick r:id="rId6"/>
              </a:rPr>
              <a:t>data.nodc.noaa.gov/thredds/catalog/cortad/Version4/catalog.html?dataset=cortad/Version4/cortadv4_row00_col00.nc</a:t>
            </a:r>
            <a:r>
              <a:rPr lang="en-US" sz="800" dirty="0" smtClean="0"/>
              <a:t> </a:t>
            </a:r>
            <a:endParaRPr lang="en-US" sz="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9" name="Picture 15" descr="\\Users\mbiddle\presentations\esip_2013\chris_netcdf_presentation_IOOS\images\navsheet_bkg.png"/>
          <p:cNvPicPr>
            <a:picLocks noChangeAspect="1" noChangeArrowheads="1"/>
          </p:cNvPicPr>
          <p:nvPr/>
        </p:nvPicPr>
        <p:blipFill>
          <a:blip r:embed="rId3" cstate="print"/>
          <a:srcRect/>
          <a:stretch>
            <a:fillRect/>
          </a:stretch>
        </p:blipFill>
        <p:spPr bwMode="auto">
          <a:xfrm>
            <a:off x="152400" y="1219201"/>
            <a:ext cx="8839200" cy="304800"/>
          </a:xfrm>
          <a:prstGeom prst="rect">
            <a:avLst/>
          </a:prstGeom>
          <a:noFill/>
        </p:spPr>
      </p:pic>
      <p:pic>
        <p:nvPicPr>
          <p:cNvPr id="1026"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152400"/>
            <a:ext cx="8839200" cy="304800"/>
          </a:xfrm>
          <a:prstGeom prst="rect">
            <a:avLst/>
          </a:prstGeom>
          <a:noFill/>
        </p:spPr>
      </p:pic>
      <p:pic>
        <p:nvPicPr>
          <p:cNvPr id="5" name="Picture 2" descr="\\Users\mbiddle\presentations\esip_2013\chris_netcdf_presentation_IOOS\images\aaaaaa.png"/>
          <p:cNvPicPr>
            <a:picLocks noChangeAspect="1" noChangeArrowheads="1"/>
          </p:cNvPicPr>
          <p:nvPr/>
        </p:nvPicPr>
        <p:blipFill>
          <a:blip r:embed="rId4" cstate="print"/>
          <a:srcRect/>
          <a:stretch>
            <a:fillRect/>
          </a:stretch>
        </p:blipFill>
        <p:spPr bwMode="auto">
          <a:xfrm>
            <a:off x="152400" y="6400800"/>
            <a:ext cx="8839200" cy="304800"/>
          </a:xfrm>
          <a:prstGeom prst="rect">
            <a:avLst/>
          </a:prstGeom>
          <a:noFill/>
        </p:spPr>
      </p:pic>
      <p:pic>
        <p:nvPicPr>
          <p:cNvPr id="1028" name="Picture 4" descr="\\Users\mbiddle\presentations\esip_2013\chris_netcdf_presentation_IOOS\images\head_title.png"/>
          <p:cNvPicPr>
            <a:picLocks noChangeAspect="1" noChangeArrowheads="1"/>
          </p:cNvPicPr>
          <p:nvPr/>
        </p:nvPicPr>
        <p:blipFill>
          <a:blip r:embed="rId5" cstate="print"/>
          <a:srcRect/>
          <a:stretch>
            <a:fillRect/>
          </a:stretch>
        </p:blipFill>
        <p:spPr bwMode="auto">
          <a:xfrm>
            <a:off x="152400" y="457200"/>
            <a:ext cx="5867400" cy="762000"/>
          </a:xfrm>
          <a:prstGeom prst="rect">
            <a:avLst/>
          </a:prstGeom>
          <a:noFill/>
        </p:spPr>
      </p:pic>
      <p:sp>
        <p:nvSpPr>
          <p:cNvPr id="2" name="Slide Number Placeholder 1"/>
          <p:cNvSpPr>
            <a:spLocks noGrp="1"/>
          </p:cNvSpPr>
          <p:nvPr>
            <p:ph type="sldNum" sz="quarter" idx="12"/>
          </p:nvPr>
        </p:nvSpPr>
        <p:spPr/>
        <p:txBody>
          <a:bodyPr/>
          <a:lstStyle/>
          <a:p>
            <a:fld id="{94124CEE-2B21-4D58-86E6-F8D498372447}" type="slidenum">
              <a:rPr lang="en-US" smtClean="0">
                <a:solidFill>
                  <a:schemeClr val="tx1"/>
                </a:solidFill>
              </a:rPr>
              <a:pPr/>
              <a:t>19</a:t>
            </a:fld>
            <a:endParaRPr lang="en-US" dirty="0">
              <a:solidFill>
                <a:schemeClr val="tx1"/>
              </a:solidFill>
            </a:endParaRPr>
          </a:p>
        </p:txBody>
      </p:sp>
      <p:sp>
        <p:nvSpPr>
          <p:cNvPr id="3" name="Rectangle 2"/>
          <p:cNvSpPr/>
          <p:nvPr/>
        </p:nvSpPr>
        <p:spPr>
          <a:xfrm>
            <a:off x="304801" y="1524000"/>
            <a:ext cx="8620576" cy="4317489"/>
          </a:xfrm>
          <a:prstGeom prst="rect">
            <a:avLst/>
          </a:prstGeom>
        </p:spPr>
        <p:txBody>
          <a:bodyPr numCol="2">
            <a:noAutofit/>
          </a:bodyPr>
          <a:lstStyle/>
          <a:p>
            <a:r>
              <a:rPr lang="en-US" sz="500" dirty="0"/>
              <a:t>// global attributes:</a:t>
            </a:r>
          </a:p>
          <a:p>
            <a:r>
              <a:rPr lang="en-US" sz="500" dirty="0"/>
              <a:t>                :title = "Coral Reef Temperature Anomaly Database (</a:t>
            </a:r>
            <a:r>
              <a:rPr lang="en-US" sz="500" dirty="0" err="1"/>
              <a:t>CoRTAD</a:t>
            </a:r>
            <a:r>
              <a:rPr lang="en-US" sz="500" dirty="0"/>
              <a:t>)" ;</a:t>
            </a:r>
          </a:p>
          <a:p>
            <a:r>
              <a:rPr lang="en-US" sz="500" dirty="0"/>
              <a:t>                :Conventions = "CF-1.6" ;</a:t>
            </a:r>
          </a:p>
          <a:p>
            <a:r>
              <a:rPr lang="en-US" sz="500" dirty="0"/>
              <a:t>                :</a:t>
            </a:r>
            <a:r>
              <a:rPr lang="en-US" sz="500" dirty="0" err="1"/>
              <a:t>Metadata_Conventions</a:t>
            </a:r>
            <a:r>
              <a:rPr lang="en-US" sz="500" dirty="0"/>
              <a:t> = "</a:t>
            </a:r>
            <a:r>
              <a:rPr lang="en-US" sz="500" dirty="0" err="1"/>
              <a:t>Unidata</a:t>
            </a:r>
            <a:r>
              <a:rPr lang="en-US" sz="500" dirty="0"/>
              <a:t> Dataset Discovery v1.0" ;</a:t>
            </a:r>
          </a:p>
          <a:p>
            <a:r>
              <a:rPr lang="en-US" sz="500" dirty="0"/>
              <a:t>                :</a:t>
            </a:r>
            <a:r>
              <a:rPr lang="en-US" sz="500" dirty="0" err="1"/>
              <a:t>featureType</a:t>
            </a:r>
            <a:r>
              <a:rPr lang="en-US" sz="500" dirty="0"/>
              <a:t> = "grid" ;</a:t>
            </a:r>
          </a:p>
          <a:p>
            <a:r>
              <a:rPr lang="en-US" sz="500" dirty="0"/>
              <a:t>                :</a:t>
            </a:r>
            <a:r>
              <a:rPr lang="en-US" sz="500" dirty="0" err="1"/>
              <a:t>cdm_data_type</a:t>
            </a:r>
            <a:r>
              <a:rPr lang="en-US" sz="500" dirty="0"/>
              <a:t> = "grid" ;</a:t>
            </a:r>
          </a:p>
          <a:p>
            <a:r>
              <a:rPr lang="en-US" sz="500" dirty="0"/>
              <a:t>                :</a:t>
            </a:r>
            <a:r>
              <a:rPr lang="en-US" sz="500" dirty="0" err="1"/>
              <a:t>nodc_template_version</a:t>
            </a:r>
            <a:r>
              <a:rPr lang="en-US" sz="500" dirty="0"/>
              <a:t> = "NODC_NetCDF_Grid_Template_v0.9" ;</a:t>
            </a:r>
          </a:p>
          <a:p>
            <a:r>
              <a:rPr lang="en-US" sz="500" dirty="0"/>
              <a:t>                :</a:t>
            </a:r>
            <a:r>
              <a:rPr lang="en-US" sz="500" dirty="0" err="1"/>
              <a:t>standard_name_vocabulary</a:t>
            </a:r>
            <a:r>
              <a:rPr lang="en-US" sz="500" dirty="0"/>
              <a:t> = "CF-1.6" ;</a:t>
            </a:r>
          </a:p>
          <a:p>
            <a:r>
              <a:rPr lang="en-US" sz="500" dirty="0"/>
              <a:t>                :acknowledgment = "Please acknowledge the use of these data with the following statement: These data were provided by GHRSST and the US Nation</a:t>
            </a:r>
          </a:p>
          <a:p>
            <a:r>
              <a:rPr lang="en-US" sz="500" dirty="0"/>
              <a:t>al Oceanographic Data Center. This project was supported in part by a grant from the NOAA Climate  Data Record (CDR) Program for satellites" ;</a:t>
            </a:r>
          </a:p>
          <a:p>
            <a:r>
              <a:rPr lang="en-US" sz="500" dirty="0"/>
              <a:t>                :platform = "NOAA-7, NOAA-9, NOAA-11, NOAA-9, NOAA-14, NOAA-16, NOAA-17, NOAA-18" ;</a:t>
            </a:r>
          </a:p>
          <a:p>
            <a:r>
              <a:rPr lang="en-US" sz="500" dirty="0"/>
              <a:t>                :</a:t>
            </a:r>
            <a:r>
              <a:rPr lang="en-US" sz="500" dirty="0" err="1"/>
              <a:t>platform_dates</a:t>
            </a:r>
            <a:r>
              <a:rPr lang="en-US" sz="500" dirty="0"/>
              <a:t> = "NOAA-7 1981236-1985003, NOAA-9 1985004-1988312, NOAA-11 1988313-1994256, NOAA-9 1994257-1995021, NOAA-14 1995022-2000285, </a:t>
            </a:r>
            <a:r>
              <a:rPr lang="en-US" sz="500" dirty="0" smtClean="0"/>
              <a:t>NOAA-16 </a:t>
            </a:r>
            <a:r>
              <a:rPr lang="en-US" sz="500" dirty="0"/>
              <a:t>2000286-2002365, NOAA-17 2003001-2005155, NOAA-18 2005156-2010365" ;</a:t>
            </a:r>
          </a:p>
          <a:p>
            <a:r>
              <a:rPr lang="en-US" sz="500" dirty="0"/>
              <a:t>                :sensor = "AVHRR_GAC" ;</a:t>
            </a:r>
          </a:p>
          <a:p>
            <a:r>
              <a:rPr lang="en-US" sz="500" dirty="0"/>
              <a:t>                :instrument = "AVHRR_GAC" ;</a:t>
            </a:r>
          </a:p>
          <a:p>
            <a:r>
              <a:rPr lang="en-US" sz="500" dirty="0"/>
              <a:t>                :</a:t>
            </a:r>
            <a:r>
              <a:rPr lang="en-US" sz="500" dirty="0" err="1"/>
              <a:t>processing_level</a:t>
            </a:r>
            <a:r>
              <a:rPr lang="en-US" sz="500" dirty="0"/>
              <a:t> = "Level 4" ;</a:t>
            </a:r>
          </a:p>
          <a:p>
            <a:r>
              <a:rPr lang="en-US" sz="500" dirty="0"/>
              <a:t>                :</a:t>
            </a:r>
            <a:r>
              <a:rPr lang="en-US" sz="500" dirty="0" err="1"/>
              <a:t>product_version</a:t>
            </a:r>
            <a:r>
              <a:rPr lang="en-US" sz="500" dirty="0"/>
              <a:t> = "V4" ;</a:t>
            </a:r>
          </a:p>
          <a:p>
            <a:r>
              <a:rPr lang="en-US" sz="500" dirty="0"/>
              <a:t>                :</a:t>
            </a:r>
            <a:r>
              <a:rPr lang="en-US" sz="500" dirty="0" err="1"/>
              <a:t>creator_name</a:t>
            </a:r>
            <a:r>
              <a:rPr lang="en-US" sz="500" dirty="0"/>
              <a:t> = "Kenneth S. Casey" ;</a:t>
            </a:r>
          </a:p>
          <a:p>
            <a:r>
              <a:rPr lang="en-US" sz="500" dirty="0"/>
              <a:t>                :</a:t>
            </a:r>
            <a:r>
              <a:rPr lang="en-US" sz="500" dirty="0" err="1"/>
              <a:t>creator_email</a:t>
            </a:r>
            <a:r>
              <a:rPr lang="en-US" sz="500" dirty="0"/>
              <a:t> = "Kenneth.Casey@noaa.gov" ;</a:t>
            </a:r>
          </a:p>
          <a:p>
            <a:r>
              <a:rPr lang="en-US" sz="500" dirty="0"/>
              <a:t>                :</a:t>
            </a:r>
            <a:r>
              <a:rPr lang="en-US" sz="500" dirty="0" err="1"/>
              <a:t>creator_url</a:t>
            </a:r>
            <a:r>
              <a:rPr lang="en-US" sz="500" dirty="0"/>
              <a:t> = "http://www.nodc.noaa.gov/SatelliteData/Cortad/" ;</a:t>
            </a:r>
          </a:p>
          <a:p>
            <a:r>
              <a:rPr lang="en-US" sz="500" dirty="0"/>
              <a:t>                :project = "Coral Reef Temperature Anomaly Database" ;</a:t>
            </a:r>
          </a:p>
          <a:p>
            <a:r>
              <a:rPr lang="en-US" sz="500" dirty="0"/>
              <a:t>                :</a:t>
            </a:r>
            <a:r>
              <a:rPr lang="en-US" sz="500" dirty="0" err="1"/>
              <a:t>project_acronym</a:t>
            </a:r>
            <a:r>
              <a:rPr lang="en-US" sz="500" dirty="0"/>
              <a:t> = "</a:t>
            </a:r>
            <a:r>
              <a:rPr lang="en-US" sz="500" dirty="0" err="1"/>
              <a:t>CoRTAD</a:t>
            </a:r>
            <a:r>
              <a:rPr lang="en-US" sz="500" dirty="0"/>
              <a:t>" ;</a:t>
            </a:r>
          </a:p>
          <a:p>
            <a:r>
              <a:rPr lang="en-US" sz="500" dirty="0"/>
              <a:t>                :</a:t>
            </a:r>
            <a:r>
              <a:rPr lang="en-US" sz="500" dirty="0" err="1"/>
              <a:t>project_support</a:t>
            </a:r>
            <a:r>
              <a:rPr lang="en-US" sz="500" dirty="0"/>
              <a:t> = "National Oceanographic Data Center (NODC), NOAA Coral Reef Conservation Program (CRCP)" ;</a:t>
            </a:r>
          </a:p>
          <a:p>
            <a:r>
              <a:rPr lang="en-US" sz="500" dirty="0"/>
              <a:t>                :</a:t>
            </a:r>
            <a:r>
              <a:rPr lang="en-US" sz="500" dirty="0" err="1"/>
              <a:t>contributor_name</a:t>
            </a:r>
            <a:r>
              <a:rPr lang="en-US" sz="500" dirty="0"/>
              <a:t> = "Elizabeth R. Selig" ;</a:t>
            </a:r>
          </a:p>
          <a:p>
            <a:r>
              <a:rPr lang="en-US" sz="500" dirty="0"/>
              <a:t>                :</a:t>
            </a:r>
            <a:r>
              <a:rPr lang="en-US" sz="500" dirty="0" err="1"/>
              <a:t>contributor_role</a:t>
            </a:r>
            <a:r>
              <a:rPr lang="en-US" sz="500" dirty="0"/>
              <a:t> = "Principal Investigator" ;</a:t>
            </a:r>
          </a:p>
          <a:p>
            <a:r>
              <a:rPr lang="en-US" sz="500" dirty="0"/>
              <a:t>                :</a:t>
            </a:r>
            <a:r>
              <a:rPr lang="en-US" sz="500" dirty="0" err="1"/>
              <a:t>publisher_name</a:t>
            </a:r>
            <a:r>
              <a:rPr lang="en-US" sz="500" dirty="0"/>
              <a:t> = "National Oceanographic Data Center (NODC)" ;</a:t>
            </a:r>
          </a:p>
          <a:p>
            <a:r>
              <a:rPr lang="en-US" sz="500" dirty="0"/>
              <a:t>                :</a:t>
            </a:r>
            <a:r>
              <a:rPr lang="en-US" sz="500" dirty="0" err="1"/>
              <a:t>publisher_email</a:t>
            </a:r>
            <a:r>
              <a:rPr lang="en-US" sz="500" dirty="0"/>
              <a:t> = "NODC.Services@noaa.gov" ;</a:t>
            </a:r>
          </a:p>
          <a:p>
            <a:r>
              <a:rPr lang="en-US" sz="500" dirty="0"/>
              <a:t>                :</a:t>
            </a:r>
            <a:r>
              <a:rPr lang="en-US" sz="500" dirty="0" err="1"/>
              <a:t>publisher_url</a:t>
            </a:r>
            <a:r>
              <a:rPr lang="en-US" sz="500" dirty="0"/>
              <a:t> = "http://www.nodc.noaa.gov/" ;</a:t>
            </a:r>
          </a:p>
          <a:p>
            <a:r>
              <a:rPr lang="en-US" sz="500" dirty="0"/>
              <a:t>                :</a:t>
            </a:r>
            <a:r>
              <a:rPr lang="en-US" sz="500" dirty="0" err="1"/>
              <a:t>date_issued</a:t>
            </a:r>
            <a:r>
              <a:rPr lang="en-US" sz="500" dirty="0"/>
              <a:t> = "20120101T000000Z" ;</a:t>
            </a:r>
          </a:p>
          <a:p>
            <a:r>
              <a:rPr lang="en-US" sz="500" dirty="0"/>
              <a:t>                :references = "http://pathfinder.nodc.noaa.gov and Casey, K.S., T.B. Brandon, P. </a:t>
            </a:r>
            <a:r>
              <a:rPr lang="en-US" sz="500" dirty="0" err="1"/>
              <a:t>Cornillon</a:t>
            </a:r>
            <a:r>
              <a:rPr lang="en-US" sz="500" dirty="0"/>
              <a:t>, and R. Evans: The Past, Present and Future of the</a:t>
            </a:r>
          </a:p>
          <a:p>
            <a:r>
              <a:rPr lang="en-US" sz="500" dirty="0"/>
              <a:t>AVHRR Pathfinder SST Program, in Oceanography from Space: Revisited, eds. V. </a:t>
            </a:r>
            <a:r>
              <a:rPr lang="en-US" sz="500" dirty="0" err="1"/>
              <a:t>Barale</a:t>
            </a:r>
            <a:r>
              <a:rPr lang="en-US" sz="500" dirty="0"/>
              <a:t>, J.F.R. </a:t>
            </a:r>
            <a:r>
              <a:rPr lang="en-US" sz="500" dirty="0" err="1"/>
              <a:t>Gower,and</a:t>
            </a:r>
            <a:r>
              <a:rPr lang="en-US" sz="500" dirty="0"/>
              <a:t> L. </a:t>
            </a:r>
            <a:r>
              <a:rPr lang="en-US" sz="500" dirty="0" err="1"/>
              <a:t>Alberotanza</a:t>
            </a:r>
            <a:r>
              <a:rPr lang="en-US" sz="500" dirty="0"/>
              <a:t>, Springer, 2010. DOI: 10.1007/978-90-481-</a:t>
            </a:r>
          </a:p>
          <a:p>
            <a:r>
              <a:rPr lang="en-US" sz="500" dirty="0"/>
              <a:t>8681-5_16." ;</a:t>
            </a:r>
          </a:p>
          <a:p>
            <a:r>
              <a:rPr lang="en-US" sz="500" dirty="0"/>
              <a:t>                :institution = "US DOC; NOAA; National Environmental Satellite Data and Information Service; National Oceanographic Data Center" ;</a:t>
            </a:r>
          </a:p>
          <a:p>
            <a:r>
              <a:rPr lang="en-US" sz="500" dirty="0"/>
              <a:t>                :</a:t>
            </a:r>
            <a:r>
              <a:rPr lang="en-US" sz="500" dirty="0" err="1"/>
              <a:t>spatial_resolution</a:t>
            </a:r>
            <a:r>
              <a:rPr lang="en-US" sz="500" dirty="0"/>
              <a:t> = "0.0417 degree" ;</a:t>
            </a:r>
          </a:p>
          <a:p>
            <a:r>
              <a:rPr lang="en-US" sz="500" dirty="0"/>
              <a:t>                :</a:t>
            </a:r>
            <a:r>
              <a:rPr lang="en-US" sz="500" dirty="0" err="1"/>
              <a:t>geospatial_lat_units</a:t>
            </a:r>
            <a:r>
              <a:rPr lang="en-US" sz="500" dirty="0"/>
              <a:t> = "degrees north" ;</a:t>
            </a:r>
          </a:p>
          <a:p>
            <a:r>
              <a:rPr lang="en-US" sz="500" dirty="0"/>
              <a:t>                :</a:t>
            </a:r>
            <a:r>
              <a:rPr lang="en-US" sz="500" dirty="0" err="1"/>
              <a:t>geospatial_lat_resolution</a:t>
            </a:r>
            <a:r>
              <a:rPr lang="en-US" sz="500" dirty="0"/>
              <a:t> = "0.0417 degree" ;</a:t>
            </a:r>
          </a:p>
          <a:p>
            <a:r>
              <a:rPr lang="en-US" sz="500" dirty="0"/>
              <a:t>                :</a:t>
            </a:r>
            <a:r>
              <a:rPr lang="en-US" sz="500" dirty="0" err="1"/>
              <a:t>geospatial_lon_units</a:t>
            </a:r>
            <a:r>
              <a:rPr lang="en-US" sz="500" dirty="0"/>
              <a:t> = "degrees east" ;</a:t>
            </a:r>
          </a:p>
          <a:p>
            <a:r>
              <a:rPr lang="en-US" sz="500" dirty="0"/>
              <a:t>                :</a:t>
            </a:r>
            <a:r>
              <a:rPr lang="en-US" sz="500" dirty="0" err="1"/>
              <a:t>geospatial_lon_resolution</a:t>
            </a:r>
            <a:r>
              <a:rPr lang="en-US" sz="500" dirty="0"/>
              <a:t> = "0.0417 degree" ;</a:t>
            </a:r>
          </a:p>
          <a:p>
            <a:r>
              <a:rPr lang="en-US" sz="500" dirty="0"/>
              <a:t>                :</a:t>
            </a:r>
            <a:r>
              <a:rPr lang="en-US" sz="500" dirty="0" err="1"/>
              <a:t>northernmost_latitude</a:t>
            </a:r>
            <a:r>
              <a:rPr lang="en-US" sz="500" dirty="0"/>
              <a:t> = 89.97918f ;</a:t>
            </a:r>
          </a:p>
          <a:p>
            <a:r>
              <a:rPr lang="en-US" sz="500" dirty="0"/>
              <a:t>                :</a:t>
            </a:r>
            <a:r>
              <a:rPr lang="en-US" sz="500" dirty="0" err="1"/>
              <a:t>southernmost_latitude</a:t>
            </a:r>
            <a:r>
              <a:rPr lang="en-US" sz="500" dirty="0"/>
              <a:t> = 67.52084f ;</a:t>
            </a:r>
          </a:p>
          <a:p>
            <a:r>
              <a:rPr lang="en-US" sz="500" dirty="0"/>
              <a:t>                :</a:t>
            </a:r>
            <a:r>
              <a:rPr lang="en-US" sz="500" dirty="0" err="1"/>
              <a:t>easternmost_longitude</a:t>
            </a:r>
            <a:r>
              <a:rPr lang="en-US" sz="500" dirty="0"/>
              <a:t> = -157.5208f ;</a:t>
            </a:r>
          </a:p>
          <a:p>
            <a:r>
              <a:rPr lang="en-US" sz="500" dirty="0"/>
              <a:t>                :</a:t>
            </a:r>
            <a:r>
              <a:rPr lang="en-US" sz="500" dirty="0" err="1"/>
              <a:t>westernmost_longitude</a:t>
            </a:r>
            <a:r>
              <a:rPr lang="en-US" sz="500" dirty="0"/>
              <a:t> = -179.9792f ;</a:t>
            </a:r>
          </a:p>
          <a:p>
            <a:r>
              <a:rPr lang="en-US" sz="500" dirty="0"/>
              <a:t>                :</a:t>
            </a:r>
            <a:r>
              <a:rPr lang="en-US" sz="500" dirty="0" err="1"/>
              <a:t>geospatial_lat_max</a:t>
            </a:r>
            <a:r>
              <a:rPr lang="en-US" sz="500" dirty="0"/>
              <a:t> = 89.97918f ;</a:t>
            </a:r>
          </a:p>
          <a:p>
            <a:r>
              <a:rPr lang="en-US" sz="500" dirty="0"/>
              <a:t>                :</a:t>
            </a:r>
            <a:r>
              <a:rPr lang="en-US" sz="500" dirty="0" err="1"/>
              <a:t>geospatial_lat_min</a:t>
            </a:r>
            <a:r>
              <a:rPr lang="en-US" sz="500" dirty="0"/>
              <a:t> = 67.52084f ;</a:t>
            </a:r>
          </a:p>
          <a:p>
            <a:r>
              <a:rPr lang="en-US" sz="500" dirty="0"/>
              <a:t>                :</a:t>
            </a:r>
            <a:r>
              <a:rPr lang="en-US" sz="500" dirty="0" err="1"/>
              <a:t>geospatial_lon_max</a:t>
            </a:r>
            <a:r>
              <a:rPr lang="en-US" sz="500" dirty="0"/>
              <a:t> = -157.5208f ;</a:t>
            </a:r>
          </a:p>
          <a:p>
            <a:r>
              <a:rPr lang="en-US" sz="500" dirty="0"/>
              <a:t>                :</a:t>
            </a:r>
            <a:r>
              <a:rPr lang="en-US" sz="500" dirty="0" err="1"/>
              <a:t>geospatial_lon_min</a:t>
            </a:r>
            <a:r>
              <a:rPr lang="en-US" sz="500" dirty="0"/>
              <a:t> = -179.9792f ;</a:t>
            </a:r>
          </a:p>
          <a:p>
            <a:r>
              <a:rPr lang="en-US" sz="500" dirty="0"/>
              <a:t>                :</a:t>
            </a:r>
            <a:r>
              <a:rPr lang="en-US" sz="500" dirty="0" err="1"/>
              <a:t>geospatial_vertical_min</a:t>
            </a:r>
            <a:r>
              <a:rPr lang="en-US" sz="500" dirty="0"/>
              <a:t> = 0. ;</a:t>
            </a:r>
          </a:p>
          <a:p>
            <a:r>
              <a:rPr lang="en-US" sz="500" dirty="0"/>
              <a:t>                :</a:t>
            </a:r>
            <a:r>
              <a:rPr lang="en-US" sz="500" dirty="0" err="1"/>
              <a:t>geospatial_vertical_max</a:t>
            </a:r>
            <a:r>
              <a:rPr lang="en-US" sz="500" dirty="0"/>
              <a:t> = 0. ;</a:t>
            </a:r>
          </a:p>
          <a:p>
            <a:r>
              <a:rPr lang="en-US" sz="500" dirty="0"/>
              <a:t>                :</a:t>
            </a:r>
            <a:r>
              <a:rPr lang="en-US" sz="500" dirty="0" err="1"/>
              <a:t>geospatial_vertical_units</a:t>
            </a:r>
            <a:r>
              <a:rPr lang="en-US" sz="500" dirty="0"/>
              <a:t> = "m" ;</a:t>
            </a:r>
          </a:p>
          <a:p>
            <a:r>
              <a:rPr lang="en-US" sz="500" dirty="0"/>
              <a:t>                :</a:t>
            </a:r>
            <a:r>
              <a:rPr lang="en-US" sz="500" dirty="0" err="1"/>
              <a:t>geospatial_vertical_resolution</a:t>
            </a:r>
            <a:r>
              <a:rPr lang="en-US" sz="500" dirty="0"/>
              <a:t> = "point" ;</a:t>
            </a:r>
          </a:p>
          <a:p>
            <a:r>
              <a:rPr lang="en-US" sz="500" dirty="0"/>
              <a:t>                :</a:t>
            </a:r>
            <a:r>
              <a:rPr lang="en-US" sz="500" dirty="0" err="1"/>
              <a:t>geospatial_vertical_positive</a:t>
            </a:r>
            <a:r>
              <a:rPr lang="en-US" sz="500" dirty="0"/>
              <a:t> = "down" ;</a:t>
            </a:r>
          </a:p>
          <a:p>
            <a:r>
              <a:rPr lang="en-US" sz="500" dirty="0"/>
              <a:t>                :comment = "The global grid is divided into 16 longitude ranges and 8 latitude ranges to create 128 tiles. This file contains the data for one</a:t>
            </a:r>
          </a:p>
          <a:p>
            <a:r>
              <a:rPr lang="en-US" sz="500" dirty="0"/>
              <a:t> of those tiles." ;</a:t>
            </a:r>
          </a:p>
          <a:p>
            <a:r>
              <a:rPr lang="en-US" sz="500" dirty="0"/>
              <a:t>                :keywords = "Oceans &gt; Ocean Temperature &gt; Sea Surface Temperature" ;</a:t>
            </a:r>
          </a:p>
          <a:p>
            <a:r>
              <a:rPr lang="en-US" sz="500" dirty="0"/>
              <a:t>                :</a:t>
            </a:r>
            <a:r>
              <a:rPr lang="en-US" sz="500" dirty="0" err="1"/>
              <a:t>keywords_vocabulary</a:t>
            </a:r>
            <a:r>
              <a:rPr lang="en-US" sz="500" dirty="0"/>
              <a:t> = "NASA Global Change Master Directory (GCMD) Science Keywords Sea Surface Temperature" ;</a:t>
            </a:r>
          </a:p>
          <a:p>
            <a:r>
              <a:rPr lang="en-US" sz="500" dirty="0"/>
              <a:t>                :summary = "This netCDF-4 file contains a collection of sea surface temperature (SST) and related thermal stress metrics, developed </a:t>
            </a:r>
            <a:r>
              <a:rPr lang="en-US" sz="500" dirty="0" smtClean="0"/>
              <a:t>specifically </a:t>
            </a:r>
            <a:r>
              <a:rPr lang="en-US" sz="500" dirty="0"/>
              <a:t>for coral reef ecosystem applications but relevant to other ecosystems as well. The </a:t>
            </a:r>
            <a:r>
              <a:rPr lang="en-US" sz="500" dirty="0" err="1"/>
              <a:t>CoRTAD</a:t>
            </a:r>
            <a:r>
              <a:rPr lang="en-US" sz="500" dirty="0"/>
              <a:t> contains global, approximately 4 km resolution SST data on a </a:t>
            </a:r>
            <a:r>
              <a:rPr lang="en-US" sz="500" dirty="0" smtClean="0"/>
              <a:t>weekly </a:t>
            </a:r>
            <a:r>
              <a:rPr lang="en-US" sz="500" dirty="0"/>
              <a:t>time scale from 1981 through 2010 (Version 4). In addition to SST, it contains SST anomaly (SSTA, weekly SST minus weekly climatological SST), thermal </a:t>
            </a:r>
            <a:r>
              <a:rPr lang="en-US" sz="500" dirty="0" smtClean="0"/>
              <a:t>stress </a:t>
            </a:r>
            <a:r>
              <a:rPr lang="en-US" sz="500" dirty="0"/>
              <a:t>anomaly (TSA, weekly SST minus the maximum weekly climatological SST), SSTA Degree Heating Week (SSTA_DHW, sum of previous 12 weeks when SSTA is greater </a:t>
            </a:r>
            <a:r>
              <a:rPr lang="en-US" sz="500" dirty="0" smtClean="0"/>
              <a:t>than </a:t>
            </a:r>
            <a:r>
              <a:rPr lang="en-US" sz="500" dirty="0"/>
              <a:t>or equal to 1 degree C), SSTA Frequency (number of times over previous 52 weeks that SSTA is greater than or equal to 1 degree C), TSA DHW (TSA_DHW, </a:t>
            </a:r>
            <a:r>
              <a:rPr lang="en-US" sz="500" dirty="0" smtClean="0"/>
              <a:t>also known </a:t>
            </a:r>
            <a:r>
              <a:rPr lang="en-US" sz="500" dirty="0"/>
              <a:t>as a Degree Heating Week, sum of previous 12 weeks when TSA is greater than or equal to 1 degree C),and TSA Frequency (number of times over previous </a:t>
            </a:r>
            <a:r>
              <a:rPr lang="en-US" sz="500" dirty="0" smtClean="0"/>
              <a:t>52 weeks </a:t>
            </a:r>
            <a:r>
              <a:rPr lang="en-US" sz="500" dirty="0"/>
              <a:t>that TSA is greater than or equal to 1 degree C)." ;</a:t>
            </a:r>
          </a:p>
          <a:p>
            <a:r>
              <a:rPr lang="en-US" sz="500" dirty="0"/>
              <a:t>                :license = "These data are available for use without restriction." ;</a:t>
            </a:r>
          </a:p>
          <a:p>
            <a:r>
              <a:rPr lang="en-US" sz="500" dirty="0"/>
              <a:t>                :</a:t>
            </a:r>
            <a:r>
              <a:rPr lang="en-US" sz="500" dirty="0" err="1"/>
              <a:t>naming_authority</a:t>
            </a:r>
            <a:r>
              <a:rPr lang="en-US" sz="500" dirty="0"/>
              <a:t> = "</a:t>
            </a:r>
            <a:r>
              <a:rPr lang="en-US" sz="500" dirty="0" err="1"/>
              <a:t>gov.noaa.nodc</a:t>
            </a:r>
            <a:r>
              <a:rPr lang="en-US" sz="500" dirty="0"/>
              <a:t>" ;</a:t>
            </a:r>
          </a:p>
          <a:p>
            <a:r>
              <a:rPr lang="en-US" sz="500" dirty="0"/>
              <a:t>                :</a:t>
            </a:r>
            <a:r>
              <a:rPr lang="en-US" sz="500" dirty="0" err="1"/>
              <a:t>uuid</a:t>
            </a:r>
            <a:r>
              <a:rPr lang="en-US" sz="500" dirty="0"/>
              <a:t> = "7237B0D7-0F42-4587-B0A9-DBB498C9DCD9" ;</a:t>
            </a:r>
          </a:p>
          <a:p>
            <a:r>
              <a:rPr lang="en-US" sz="500" dirty="0"/>
              <a:t>                :</a:t>
            </a:r>
            <a:r>
              <a:rPr lang="en-US" sz="500" dirty="0" err="1"/>
              <a:t>time_coverage_start</a:t>
            </a:r>
            <a:r>
              <a:rPr lang="en-US" sz="500" dirty="0"/>
              <a:t> = "19811031T000000Z" ;</a:t>
            </a:r>
          </a:p>
          <a:p>
            <a:r>
              <a:rPr lang="en-US" sz="500" dirty="0"/>
              <a:t>                :</a:t>
            </a:r>
            <a:r>
              <a:rPr lang="en-US" sz="500" dirty="0" err="1"/>
              <a:t>time_coverage_end</a:t>
            </a:r>
            <a:r>
              <a:rPr lang="en-US" sz="500" dirty="0"/>
              <a:t> = "20101231T000000Z" ;</a:t>
            </a:r>
          </a:p>
          <a:p>
            <a:r>
              <a:rPr lang="en-US" sz="500" dirty="0"/>
              <a:t>                :</a:t>
            </a:r>
            <a:r>
              <a:rPr lang="en-US" sz="500" dirty="0" err="1"/>
              <a:t>grid_mapping</a:t>
            </a:r>
            <a:r>
              <a:rPr lang="en-US" sz="500" dirty="0"/>
              <a:t> = "Equidistant Cylindrical" ;</a:t>
            </a:r>
          </a:p>
          <a:p>
            <a:r>
              <a:rPr lang="en-US" sz="500" dirty="0"/>
              <a:t>                :rows = 540. ;</a:t>
            </a:r>
          </a:p>
          <a:p>
            <a:r>
              <a:rPr lang="en-US" sz="500" dirty="0"/>
              <a:t>                :cols = 540. ;</a:t>
            </a:r>
          </a:p>
          <a:p>
            <a:r>
              <a:rPr lang="en-US" sz="500" dirty="0"/>
              <a:t>                :</a:t>
            </a:r>
            <a:r>
              <a:rPr lang="en-US" sz="500" dirty="0" err="1"/>
              <a:t>MATLAB_map_legend</a:t>
            </a:r>
            <a:r>
              <a:rPr lang="en-US" sz="500" dirty="0"/>
              <a:t> = 1.5f, 90.00002f, -180.f ;</a:t>
            </a:r>
          </a:p>
          <a:p>
            <a:r>
              <a:rPr lang="en-US" sz="500" dirty="0"/>
              <a:t>                :</a:t>
            </a:r>
            <a:r>
              <a:rPr lang="en-US" sz="500" dirty="0" err="1"/>
              <a:t>timesteps</a:t>
            </a:r>
            <a:r>
              <a:rPr lang="en-US" sz="500" dirty="0"/>
              <a:t> = 1522. ;</a:t>
            </a:r>
          </a:p>
          <a:p>
            <a:r>
              <a:rPr lang="en-US" sz="500" dirty="0"/>
              <a:t>                :</a:t>
            </a:r>
            <a:r>
              <a:rPr lang="en-US" sz="500" dirty="0" err="1"/>
              <a:t>date_created</a:t>
            </a:r>
            <a:r>
              <a:rPr lang="en-US" sz="500" dirty="0"/>
              <a:t> = "2012-04-27" ;</a:t>
            </a:r>
          </a:p>
          <a:p>
            <a:r>
              <a:rPr lang="en-US" sz="500" dirty="0"/>
              <a:t>                :id = "0087989" ;</a:t>
            </a:r>
          </a:p>
          <a:p>
            <a:r>
              <a:rPr lang="en-US" sz="500" dirty="0"/>
              <a:t>                :</a:t>
            </a:r>
            <a:r>
              <a:rPr lang="en-US" sz="500" dirty="0" err="1"/>
              <a:t>Time_Period_Covered</a:t>
            </a:r>
            <a:r>
              <a:rPr lang="en-US" sz="500" dirty="0"/>
              <a:t> = "1981-10-31 - 2010-12-31" ;</a:t>
            </a:r>
          </a:p>
          <a:p>
            <a:r>
              <a:rPr lang="en-US" sz="500" dirty="0"/>
              <a:t>                :</a:t>
            </a:r>
            <a:r>
              <a:rPr lang="en-US" sz="500" dirty="0" err="1"/>
              <a:t>metadata_link</a:t>
            </a:r>
            <a:r>
              <a:rPr lang="en-US" sz="500" dirty="0"/>
              <a:t> = "accession.nodc.noaa.gov/0087989" ;</a:t>
            </a:r>
          </a:p>
          <a:p>
            <a:r>
              <a:rPr lang="en-US" sz="500" dirty="0"/>
              <a:t>                :</a:t>
            </a:r>
            <a:r>
              <a:rPr lang="en-US" sz="500" dirty="0" err="1"/>
              <a:t>nco_openmp_thread_number</a:t>
            </a:r>
            <a:r>
              <a:rPr lang="en-US" sz="500" dirty="0"/>
              <a:t> = 1 ;</a:t>
            </a:r>
          </a:p>
          <a:p>
            <a:r>
              <a:rPr lang="en-US" sz="500" dirty="0"/>
              <a:t>                :source = "The weekly sea surface temperature is derived from Pathfinder 5.2 SST with the exception of 1994 day 256 through 1995 day 17.  For</a:t>
            </a:r>
          </a:p>
          <a:p>
            <a:r>
              <a:rPr lang="en-US" sz="500" dirty="0"/>
              <a:t>this period Pathfinder 5.0 data was employed.  This is due to the fact that as of the 5.2 </a:t>
            </a:r>
            <a:r>
              <a:rPr lang="en-US" sz="500" dirty="0" err="1"/>
              <a:t>prodution</a:t>
            </a:r>
            <a:r>
              <a:rPr lang="en-US" sz="500" dirty="0"/>
              <a:t> date the low level AVHRR data for this time period was of</a:t>
            </a:r>
          </a:p>
          <a:p>
            <a:r>
              <a:rPr lang="en-US" sz="500" dirty="0"/>
              <a:t>low quality or unavailable. NODC will fill in this gap in the V5.2 SST if and when it becomes available and subsequently reprocess these </a:t>
            </a:r>
            <a:r>
              <a:rPr lang="en-US" sz="500" dirty="0" err="1"/>
              <a:t>CorTAD</a:t>
            </a:r>
            <a:r>
              <a:rPr lang="en-US" sz="500" dirty="0"/>
              <a:t> data." ;</a:t>
            </a:r>
          </a:p>
          <a:p>
            <a:r>
              <a:rPr lang="en-US" sz="500" dirty="0"/>
              <a:t>                :NCO = "4.1.0" ;</a:t>
            </a:r>
          </a:p>
          <a:p>
            <a:r>
              <a:rPr lang="en-US" sz="500" dirty="0"/>
              <a:t>                :history = "Wed Jun 13 21:21:29 2012: </a:t>
            </a:r>
            <a:r>
              <a:rPr lang="en-US" sz="500" dirty="0" err="1"/>
              <a:t>ncks</a:t>
            </a:r>
            <a:r>
              <a:rPr lang="en-US" sz="500" dirty="0"/>
              <a:t> -A climsst/ClimSSTcrtv4_row00_col00.nc cortadv4_row00_col00.nc\n",</a:t>
            </a:r>
          </a:p>
          <a:p>
            <a:r>
              <a:rPr lang="en-US" sz="500" dirty="0"/>
              <a:t>                        "Fri Jun  8 14:55:55 2012: </a:t>
            </a:r>
            <a:r>
              <a:rPr lang="en-US" sz="500" dirty="0" err="1"/>
              <a:t>ncatted</a:t>
            </a:r>
            <a:r>
              <a:rPr lang="en-US" sz="500" dirty="0"/>
              <a:t> -a </a:t>
            </a:r>
            <a:r>
              <a:rPr lang="en-US" sz="500" dirty="0" err="1"/>
              <a:t>source,global,o,c,The</a:t>
            </a:r>
            <a:r>
              <a:rPr lang="en-US" sz="500" dirty="0"/>
              <a:t> weekly sea surface temperature is derived from Pathfinder 5.2 SST with the</a:t>
            </a:r>
          </a:p>
          <a:p>
            <a:r>
              <a:rPr lang="en-US" sz="500" dirty="0"/>
              <a:t> exception of 1994 day 256 through 1995 day 17.  For this period Pathfinder 5.0 data was employed.  This is due to the fact that as of the 5.2 </a:t>
            </a:r>
            <a:r>
              <a:rPr lang="en-US" sz="500" dirty="0" err="1"/>
              <a:t>prodution</a:t>
            </a:r>
            <a:r>
              <a:rPr lang="en-US" sz="500" dirty="0"/>
              <a:t> date</a:t>
            </a:r>
          </a:p>
          <a:p>
            <a:r>
              <a:rPr lang="en-US" sz="500" dirty="0"/>
              <a:t>the low level AVHRR data for this time period was of low quality or unavailable. NODC will fill in this gap in the V5.2 SST if and when it becomes available </a:t>
            </a:r>
            <a:r>
              <a:rPr lang="en-US" sz="500" dirty="0" smtClean="0"/>
              <a:t>and </a:t>
            </a:r>
            <a:r>
              <a:rPr lang="en-US" sz="500" dirty="0"/>
              <a:t>subsequently reprocess these </a:t>
            </a:r>
            <a:r>
              <a:rPr lang="en-US" sz="500" dirty="0" err="1"/>
              <a:t>CorTAD</a:t>
            </a:r>
            <a:r>
              <a:rPr lang="en-US" sz="500" dirty="0"/>
              <a:t> data. cortadv4_row00_col00.nc\n",</a:t>
            </a:r>
          </a:p>
          <a:p>
            <a:r>
              <a:rPr lang="en-US" sz="500" dirty="0"/>
              <a:t>                        "Fri Jun  8 13:29:37 2012: </a:t>
            </a:r>
            <a:r>
              <a:rPr lang="en-US" sz="500" dirty="0" err="1"/>
              <a:t>ncks</a:t>
            </a:r>
            <a:r>
              <a:rPr lang="en-US" sz="500" dirty="0"/>
              <a:t> -A /nodc/users/udadi/junk/cortad/bounds/bounds_row00_col00.nc cortadv4_row00_col00.nc\n",</a:t>
            </a:r>
          </a:p>
          <a:p>
            <a:r>
              <a:rPr lang="en-US" sz="500" dirty="0"/>
              <a:t>                        "Fri Jun  8 13:27:45 2012: </a:t>
            </a:r>
            <a:r>
              <a:rPr lang="en-US" sz="500" dirty="0" err="1"/>
              <a:t>ncatted</a:t>
            </a:r>
            <a:r>
              <a:rPr lang="en-US" sz="500" dirty="0"/>
              <a:t> -O -a _FillValue,WeeklySST|MedfillSST|FilledSST,c,s,-1100 cortadv4_row00_col00.nc\n",</a:t>
            </a:r>
          </a:p>
          <a:p>
            <a:r>
              <a:rPr lang="en-US" sz="500" dirty="0"/>
              <a:t>                        "Fri Jun  8 13:27:26 2012: </a:t>
            </a:r>
            <a:r>
              <a:rPr lang="en-US" sz="500" dirty="0" err="1"/>
              <a:t>ncatted</a:t>
            </a:r>
            <a:r>
              <a:rPr lang="en-US" sz="500" dirty="0"/>
              <a:t> -a </a:t>
            </a:r>
            <a:r>
              <a:rPr lang="en-US" sz="500" dirty="0" err="1"/>
              <a:t>comment,time,o,c,The</a:t>
            </a:r>
            <a:r>
              <a:rPr lang="en-US" sz="500" dirty="0"/>
              <a:t> week runs from Saturday through Friday. Time is the middle of the week (</a:t>
            </a:r>
            <a:r>
              <a:rPr lang="en-US" sz="500" dirty="0" smtClean="0"/>
              <a:t>Tuesday</a:t>
            </a:r>
            <a:r>
              <a:rPr lang="en-US" sz="500" dirty="0"/>
              <a:t>). cortadv4_row00_col00.nc\n",</a:t>
            </a:r>
          </a:p>
          <a:p>
            <a:r>
              <a:rPr lang="en-US" sz="500" dirty="0"/>
              <a:t>                        "Fri Jun  8 13:27:04 2012: </a:t>
            </a:r>
            <a:r>
              <a:rPr lang="en-US" sz="500" dirty="0" err="1"/>
              <a:t>ncatted</a:t>
            </a:r>
            <a:r>
              <a:rPr lang="en-US" sz="500" dirty="0"/>
              <a:t> -a land_value,,m,c,-1100 cortadv4_row00_col00.nc\n",</a:t>
            </a:r>
          </a:p>
          <a:p>
            <a:r>
              <a:rPr lang="en-US" sz="500" dirty="0"/>
              <a:t>                        "Fri Jun  8 13:26:11 2012: </a:t>
            </a:r>
            <a:r>
              <a:rPr lang="en-US" sz="500" dirty="0" err="1"/>
              <a:t>ncatted</a:t>
            </a:r>
            <a:r>
              <a:rPr lang="en-US" sz="500" dirty="0"/>
              <a:t> -a missing_pixel_value,,m,c,-1110 cortadv4_row00_col00.nc\n",</a:t>
            </a:r>
          </a:p>
          <a:p>
            <a:r>
              <a:rPr lang="en-US" sz="500" dirty="0"/>
              <a:t>                        "Wed Jun  6 18:26:08 2012: </a:t>
            </a:r>
            <a:r>
              <a:rPr lang="en-US" sz="500" dirty="0" err="1"/>
              <a:t>ncpdq</a:t>
            </a:r>
            <a:r>
              <a:rPr lang="en-US" sz="500" dirty="0"/>
              <a:t> -O -a max_sd_mean_stats,ssta_stats_num,sst_stats_num,harm_num,yr_week,time,lat,lon cortadv4_row00_col</a:t>
            </a:r>
          </a:p>
          <a:p>
            <a:r>
              <a:rPr lang="en-US" sz="500" dirty="0"/>
              <a:t>00.nc cortadv4_row00_col00.nc\n",</a:t>
            </a:r>
          </a:p>
          <a:p>
            <a:r>
              <a:rPr lang="en-US" sz="500" dirty="0"/>
              <a:t>                        "MATLAB: tsmaster_v4.m" ;</a:t>
            </a:r>
          </a:p>
          <a:p>
            <a:r>
              <a:rPr lang="en-US" sz="500" dirty="0"/>
              <a:t>}</a:t>
            </a:r>
          </a:p>
        </p:txBody>
      </p:sp>
      <p:sp>
        <p:nvSpPr>
          <p:cNvPr id="12" name="TextBox 11"/>
          <p:cNvSpPr txBox="1"/>
          <p:nvPr/>
        </p:nvSpPr>
        <p:spPr>
          <a:xfrm>
            <a:off x="1828800" y="5867400"/>
            <a:ext cx="7096577" cy="215444"/>
          </a:xfrm>
          <a:prstGeom prst="rect">
            <a:avLst/>
          </a:prstGeom>
          <a:noFill/>
        </p:spPr>
        <p:txBody>
          <a:bodyPr wrap="square" rtlCol="0">
            <a:spAutoFit/>
          </a:bodyPr>
          <a:lstStyle/>
          <a:p>
            <a:pPr algn="r"/>
            <a:r>
              <a:rPr lang="en-US" sz="800" dirty="0">
                <a:hlinkClick r:id="rId6"/>
              </a:rPr>
              <a:t>http://</a:t>
            </a:r>
            <a:r>
              <a:rPr lang="en-US" sz="800" dirty="0" smtClean="0">
                <a:hlinkClick r:id="rId6"/>
              </a:rPr>
              <a:t>data.nodc.noaa.gov/thredds/catalog/cortad/Version4/catalog.html?dataset=cortad/Version4/cortadv4_row00_col00.nc</a:t>
            </a:r>
            <a:r>
              <a:rPr lang="en-US" sz="800" dirty="0" smtClean="0"/>
              <a:t> </a:t>
            </a:r>
            <a:endParaRPr lang="en-US" sz="800" dirty="0"/>
          </a:p>
        </p:txBody>
      </p:sp>
    </p:spTree>
    <p:extLst>
      <p:ext uri="{BB962C8B-B14F-4D97-AF65-F5344CB8AC3E}">
        <p14:creationId xmlns:p14="http://schemas.microsoft.com/office/powerpoint/2010/main" val="19169128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2598</TotalTime>
  <Words>6821</Words>
  <Application>Microsoft Office PowerPoint</Application>
  <PresentationFormat>On-screen Show (4:3)</PresentationFormat>
  <Paragraphs>758</Paragraphs>
  <Slides>19</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Goals/Benefits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mbiddle</dc:creator>
  <cp:lastModifiedBy>Ajay</cp:lastModifiedBy>
  <cp:revision>128</cp:revision>
  <dcterms:created xsi:type="dcterms:W3CDTF">2013-01-02T14:57:29Z</dcterms:created>
  <dcterms:modified xsi:type="dcterms:W3CDTF">2014-07-08T13:02:30Z</dcterms:modified>
</cp:coreProperties>
</file>