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17"/>
  </p:notesMasterIdLst>
  <p:handoutMasterIdLst>
    <p:handoutMasterId r:id="rId18"/>
  </p:handoutMasterIdLst>
  <p:sldIdLst>
    <p:sldId id="256" r:id="rId2"/>
    <p:sldId id="290" r:id="rId3"/>
    <p:sldId id="281" r:id="rId4"/>
    <p:sldId id="282" r:id="rId5"/>
    <p:sldId id="283" r:id="rId6"/>
    <p:sldId id="292" r:id="rId7"/>
    <p:sldId id="293" r:id="rId8"/>
    <p:sldId id="294" r:id="rId9"/>
    <p:sldId id="291" r:id="rId10"/>
    <p:sldId id="287" r:id="rId11"/>
    <p:sldId id="295" r:id="rId12"/>
    <p:sldId id="296" r:id="rId13"/>
    <p:sldId id="297" r:id="rId14"/>
    <p:sldId id="289" r:id="rId15"/>
    <p:sldId id="272" r:id="rId16"/>
  </p:sldIdLst>
  <p:sldSz cx="9144000" cy="6858000" type="screen4x3"/>
  <p:notesSz cx="7188200" cy="9448800"/>
  <p:defaultTextStyle>
    <a:defPPr>
      <a:defRPr lang="en-US"/>
    </a:defPPr>
    <a:lvl1pPr algn="l" rtl="0" fontAlgn="base">
      <a:spcBef>
        <a:spcPct val="0"/>
      </a:spcBef>
      <a:spcAft>
        <a:spcPct val="0"/>
      </a:spcAft>
      <a:defRPr sz="2400" kern="1200">
        <a:solidFill>
          <a:schemeClr val="tx1"/>
        </a:solidFill>
        <a:latin typeface="Times New Roman" charset="0"/>
        <a:ea typeface="Arial" charset="0"/>
        <a:cs typeface="Arial"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ar Jelenak"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5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01" autoAdjust="0"/>
  </p:normalViewPr>
  <p:slideViewPr>
    <p:cSldViewPr snapToGrid="0">
      <p:cViewPr varScale="1">
        <p:scale>
          <a:sx n="91" d="100"/>
          <a:sy n="91" d="100"/>
        </p:scale>
        <p:origin x="-792" y="-120"/>
      </p:cViewPr>
      <p:guideLst>
        <p:guide orient="horz" pos="2422"/>
        <p:guide pos="2879"/>
        <p:guide pos="922"/>
        <p:guide pos="2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p:cViewPr varScale="1">
        <p:scale>
          <a:sx n="91" d="100"/>
          <a:sy n="91" d="100"/>
        </p:scale>
        <p:origin x="-2694" y="-114"/>
      </p:cViewPr>
      <p:guideLst>
        <p:guide orient="horz" pos="2976"/>
        <p:guide pos="226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7-07T12:01:58.612" idx="1">
    <p:pos x="422" y="2893"/>
    <p:text>Not sure exactly what we mean by this.</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85FE22-DD38-F940-B249-5E1FF8F8EE65}" type="doc">
      <dgm:prSet loTypeId="urn:microsoft.com/office/officeart/2005/8/layout/cycle5" loCatId="" qsTypeId="urn:microsoft.com/office/officeart/2005/8/quickstyle/simple3" qsCatId="simple" csTypeId="urn:microsoft.com/office/officeart/2005/8/colors/accent1_2" csCatId="accent1" phldr="1"/>
      <dgm:spPr/>
      <dgm:t>
        <a:bodyPr/>
        <a:lstStyle/>
        <a:p>
          <a:endParaRPr lang="en-US"/>
        </a:p>
      </dgm:t>
    </dgm:pt>
    <dgm:pt modelId="{14917519-E1AF-B74F-B267-ADC043729693}">
      <dgm:prSet phldrT="[Text]"/>
      <dgm:spPr/>
      <dgm:t>
        <a:bodyPr/>
        <a:lstStyle/>
        <a:p>
          <a:r>
            <a:rPr lang="en-US" dirty="0" smtClean="0"/>
            <a:t>Design a product file</a:t>
          </a:r>
          <a:endParaRPr lang="en-US" dirty="0"/>
        </a:p>
      </dgm:t>
    </dgm:pt>
    <dgm:pt modelId="{240E93C4-72A7-2C44-B0A5-04ED4022C34F}" type="parTrans" cxnId="{4AD26946-8A1A-944F-816A-6E7E7671D54E}">
      <dgm:prSet/>
      <dgm:spPr/>
      <dgm:t>
        <a:bodyPr/>
        <a:lstStyle/>
        <a:p>
          <a:endParaRPr lang="en-US"/>
        </a:p>
      </dgm:t>
    </dgm:pt>
    <dgm:pt modelId="{05913982-0BC3-144B-BBDA-65B01A6E492B}" type="sibTrans" cxnId="{4AD26946-8A1A-944F-816A-6E7E7671D54E}">
      <dgm:prSet/>
      <dgm:spPr/>
      <dgm:t>
        <a:bodyPr/>
        <a:lstStyle/>
        <a:p>
          <a:endParaRPr lang="en-US"/>
        </a:p>
      </dgm:t>
    </dgm:pt>
    <dgm:pt modelId="{ADC95DE1-50B9-3F46-A6E2-DDF4278F2BA8}">
      <dgm:prSet phldrT="[Text]"/>
      <dgm:spPr/>
      <dgm:t>
        <a:bodyPr/>
        <a:lstStyle/>
        <a:p>
          <a:r>
            <a:rPr lang="en-US" dirty="0" smtClean="0"/>
            <a:t>Export description file</a:t>
          </a:r>
          <a:endParaRPr lang="en-US" dirty="0"/>
        </a:p>
      </dgm:t>
    </dgm:pt>
    <dgm:pt modelId="{D456A21B-F033-0647-BD59-49252256D5A3}" type="parTrans" cxnId="{E4CB14C1-B612-4B42-A5BC-3AFEEDE249F0}">
      <dgm:prSet/>
      <dgm:spPr/>
      <dgm:t>
        <a:bodyPr/>
        <a:lstStyle/>
        <a:p>
          <a:endParaRPr lang="en-US"/>
        </a:p>
      </dgm:t>
    </dgm:pt>
    <dgm:pt modelId="{03384157-5449-264D-BC4D-D1E3527C6D33}" type="sibTrans" cxnId="{E4CB14C1-B612-4B42-A5BC-3AFEEDE249F0}">
      <dgm:prSet/>
      <dgm:spPr/>
      <dgm:t>
        <a:bodyPr/>
        <a:lstStyle/>
        <a:p>
          <a:endParaRPr lang="en-US"/>
        </a:p>
      </dgm:t>
    </dgm:pt>
    <dgm:pt modelId="{3457A24E-B459-AD49-8125-97E061FA470B}">
      <dgm:prSet phldrT="[Text]"/>
      <dgm:spPr/>
      <dgm:t>
        <a:bodyPr/>
        <a:lstStyle/>
        <a:p>
          <a:r>
            <a:rPr lang="en-US" dirty="0" smtClean="0"/>
            <a:t>Stakeholders </a:t>
          </a:r>
          <a:r>
            <a:rPr lang="en-US" dirty="0" smtClean="0"/>
            <a:t>review/edit</a:t>
          </a:r>
          <a:r>
            <a:rPr lang="en-US" dirty="0" smtClean="0"/>
            <a:t> content</a:t>
          </a:r>
          <a:endParaRPr lang="en-US" dirty="0"/>
        </a:p>
      </dgm:t>
    </dgm:pt>
    <dgm:pt modelId="{B7148AD8-71E1-C34D-AB71-BE8B7D294F26}" type="parTrans" cxnId="{58AAD6CE-B35E-F344-9282-574FA63B1FC9}">
      <dgm:prSet/>
      <dgm:spPr/>
      <dgm:t>
        <a:bodyPr/>
        <a:lstStyle/>
        <a:p>
          <a:endParaRPr lang="en-US"/>
        </a:p>
      </dgm:t>
    </dgm:pt>
    <dgm:pt modelId="{599AC80D-51BB-634D-9EB7-4EA51728E835}" type="sibTrans" cxnId="{58AAD6CE-B35E-F344-9282-574FA63B1FC9}">
      <dgm:prSet/>
      <dgm:spPr/>
      <dgm:t>
        <a:bodyPr/>
        <a:lstStyle/>
        <a:p>
          <a:endParaRPr lang="en-US"/>
        </a:p>
      </dgm:t>
    </dgm:pt>
    <dgm:pt modelId="{FB52ED3F-29D9-9645-B192-8CC4510663C0}">
      <dgm:prSet phldrT="[Text]"/>
      <dgm:spPr/>
      <dgm:t>
        <a:bodyPr/>
        <a:lstStyle/>
        <a:p>
          <a:r>
            <a:rPr lang="en-US" dirty="0" smtClean="0"/>
            <a:t>Import description file</a:t>
          </a:r>
          <a:endParaRPr lang="en-US" dirty="0"/>
        </a:p>
      </dgm:t>
    </dgm:pt>
    <dgm:pt modelId="{24974E0A-54C5-E24C-BD19-CC62D11FAE82}" type="parTrans" cxnId="{66F94B48-09BA-1248-988F-C6FB268FD29A}">
      <dgm:prSet/>
      <dgm:spPr/>
      <dgm:t>
        <a:bodyPr/>
        <a:lstStyle/>
        <a:p>
          <a:endParaRPr lang="en-US"/>
        </a:p>
      </dgm:t>
    </dgm:pt>
    <dgm:pt modelId="{31C9B32E-CED7-894C-BBAA-0CB9CE3D429A}" type="sibTrans" cxnId="{66F94B48-09BA-1248-988F-C6FB268FD29A}">
      <dgm:prSet/>
      <dgm:spPr/>
      <dgm:t>
        <a:bodyPr/>
        <a:lstStyle/>
        <a:p>
          <a:endParaRPr lang="en-US"/>
        </a:p>
      </dgm:t>
    </dgm:pt>
    <dgm:pt modelId="{424988CC-A232-E240-83D4-F92BF5C95AFF}">
      <dgm:prSet phldrT="[Text]"/>
      <dgm:spPr/>
      <dgm:t>
        <a:bodyPr/>
        <a:lstStyle/>
        <a:p>
          <a:r>
            <a:rPr lang="en-US" dirty="0" smtClean="0"/>
            <a:t>Generate template file and/or code</a:t>
          </a:r>
          <a:endParaRPr lang="en-US" dirty="0"/>
        </a:p>
      </dgm:t>
    </dgm:pt>
    <dgm:pt modelId="{8152F93D-D48B-3F4B-935F-FC7C8044EE4F}" type="parTrans" cxnId="{3F8ADAC5-4046-DB4C-99D8-F30A0C34A5D1}">
      <dgm:prSet/>
      <dgm:spPr/>
      <dgm:t>
        <a:bodyPr/>
        <a:lstStyle/>
        <a:p>
          <a:endParaRPr lang="en-US"/>
        </a:p>
      </dgm:t>
    </dgm:pt>
    <dgm:pt modelId="{05CB0D7F-CE2A-0A42-AD06-97D5E3DD5864}" type="sibTrans" cxnId="{3F8ADAC5-4046-DB4C-99D8-F30A0C34A5D1}">
      <dgm:prSet/>
      <dgm:spPr/>
      <dgm:t>
        <a:bodyPr/>
        <a:lstStyle/>
        <a:p>
          <a:endParaRPr lang="en-US"/>
        </a:p>
      </dgm:t>
    </dgm:pt>
    <dgm:pt modelId="{84473728-4473-7649-BBF9-0BC16B8CA9A0}">
      <dgm:prSet/>
      <dgm:spPr/>
      <dgm:t>
        <a:bodyPr/>
        <a:lstStyle/>
        <a:p>
          <a:r>
            <a:rPr lang="en-US" dirty="0" smtClean="0"/>
            <a:t>Testing</a:t>
          </a:r>
          <a:endParaRPr lang="en-US" dirty="0"/>
        </a:p>
      </dgm:t>
    </dgm:pt>
    <dgm:pt modelId="{41FB0958-DD00-574A-A829-3E3EE5EF0CB5}" type="parTrans" cxnId="{E4968404-D410-B545-A94C-4D409CB54E34}">
      <dgm:prSet/>
      <dgm:spPr/>
      <dgm:t>
        <a:bodyPr/>
        <a:lstStyle/>
        <a:p>
          <a:endParaRPr lang="en-US"/>
        </a:p>
      </dgm:t>
    </dgm:pt>
    <dgm:pt modelId="{025CEB50-3086-B949-8858-26A477E98A21}" type="sibTrans" cxnId="{E4968404-D410-B545-A94C-4D409CB54E34}">
      <dgm:prSet/>
      <dgm:spPr/>
      <dgm:t>
        <a:bodyPr/>
        <a:lstStyle/>
        <a:p>
          <a:endParaRPr lang="en-US"/>
        </a:p>
      </dgm:t>
    </dgm:pt>
    <dgm:pt modelId="{5742D839-61AE-3148-83C8-351558080746}" type="pres">
      <dgm:prSet presAssocID="{1E85FE22-DD38-F940-B249-5E1FF8F8EE65}" presName="cycle" presStyleCnt="0">
        <dgm:presLayoutVars>
          <dgm:dir/>
          <dgm:resizeHandles val="exact"/>
        </dgm:presLayoutVars>
      </dgm:prSet>
      <dgm:spPr/>
    </dgm:pt>
    <dgm:pt modelId="{34BE213F-7E24-6744-9CAA-2E8616A5D4AC}" type="pres">
      <dgm:prSet presAssocID="{14917519-E1AF-B74F-B267-ADC043729693}" presName="node" presStyleLbl="node1" presStyleIdx="0" presStyleCnt="6">
        <dgm:presLayoutVars>
          <dgm:bulletEnabled val="1"/>
        </dgm:presLayoutVars>
      </dgm:prSet>
      <dgm:spPr/>
      <dgm:t>
        <a:bodyPr/>
        <a:lstStyle/>
        <a:p>
          <a:endParaRPr lang="en-US"/>
        </a:p>
      </dgm:t>
    </dgm:pt>
    <dgm:pt modelId="{6B673A10-565F-B143-B0DA-ADFBE19DE4CE}" type="pres">
      <dgm:prSet presAssocID="{14917519-E1AF-B74F-B267-ADC043729693}" presName="spNode" presStyleCnt="0"/>
      <dgm:spPr/>
    </dgm:pt>
    <dgm:pt modelId="{7705A099-C29B-E246-8DD5-39F278AB92A1}" type="pres">
      <dgm:prSet presAssocID="{05913982-0BC3-144B-BBDA-65B01A6E492B}" presName="sibTrans" presStyleLbl="sibTrans1D1" presStyleIdx="0" presStyleCnt="6"/>
      <dgm:spPr/>
    </dgm:pt>
    <dgm:pt modelId="{F8A398B6-C9E2-1C4E-B45F-C95AD7E61219}" type="pres">
      <dgm:prSet presAssocID="{ADC95DE1-50B9-3F46-A6E2-DDF4278F2BA8}" presName="node" presStyleLbl="node1" presStyleIdx="1" presStyleCnt="6">
        <dgm:presLayoutVars>
          <dgm:bulletEnabled val="1"/>
        </dgm:presLayoutVars>
      </dgm:prSet>
      <dgm:spPr/>
    </dgm:pt>
    <dgm:pt modelId="{D9C55743-ED95-8642-9602-84C95159C5B1}" type="pres">
      <dgm:prSet presAssocID="{ADC95DE1-50B9-3F46-A6E2-DDF4278F2BA8}" presName="spNode" presStyleCnt="0"/>
      <dgm:spPr/>
    </dgm:pt>
    <dgm:pt modelId="{6F2362BA-FE79-104E-B844-59F47291BA0C}" type="pres">
      <dgm:prSet presAssocID="{03384157-5449-264D-BC4D-D1E3527C6D33}" presName="sibTrans" presStyleLbl="sibTrans1D1" presStyleIdx="1" presStyleCnt="6"/>
      <dgm:spPr/>
    </dgm:pt>
    <dgm:pt modelId="{78D08381-620A-0449-B694-D258AB95A707}" type="pres">
      <dgm:prSet presAssocID="{3457A24E-B459-AD49-8125-97E061FA470B}" presName="node" presStyleLbl="node1" presStyleIdx="2" presStyleCnt="6">
        <dgm:presLayoutVars>
          <dgm:bulletEnabled val="1"/>
        </dgm:presLayoutVars>
      </dgm:prSet>
      <dgm:spPr/>
      <dgm:t>
        <a:bodyPr/>
        <a:lstStyle/>
        <a:p>
          <a:endParaRPr lang="en-US"/>
        </a:p>
      </dgm:t>
    </dgm:pt>
    <dgm:pt modelId="{3A1FD55F-0C8E-6942-8818-AABED88DF571}" type="pres">
      <dgm:prSet presAssocID="{3457A24E-B459-AD49-8125-97E061FA470B}" presName="spNode" presStyleCnt="0"/>
      <dgm:spPr/>
    </dgm:pt>
    <dgm:pt modelId="{DCEAF213-877A-084A-9A52-129F3263ECF4}" type="pres">
      <dgm:prSet presAssocID="{599AC80D-51BB-634D-9EB7-4EA51728E835}" presName="sibTrans" presStyleLbl="sibTrans1D1" presStyleIdx="2" presStyleCnt="6"/>
      <dgm:spPr/>
    </dgm:pt>
    <dgm:pt modelId="{84BDAEAF-5FEF-1B4B-9705-AF895F862F12}" type="pres">
      <dgm:prSet presAssocID="{FB52ED3F-29D9-9645-B192-8CC4510663C0}" presName="node" presStyleLbl="node1" presStyleIdx="3" presStyleCnt="6">
        <dgm:presLayoutVars>
          <dgm:bulletEnabled val="1"/>
        </dgm:presLayoutVars>
      </dgm:prSet>
      <dgm:spPr/>
      <dgm:t>
        <a:bodyPr/>
        <a:lstStyle/>
        <a:p>
          <a:endParaRPr lang="en-US"/>
        </a:p>
      </dgm:t>
    </dgm:pt>
    <dgm:pt modelId="{86BCE317-E8BF-704A-8C3E-64B5FF0841FF}" type="pres">
      <dgm:prSet presAssocID="{FB52ED3F-29D9-9645-B192-8CC4510663C0}" presName="spNode" presStyleCnt="0"/>
      <dgm:spPr/>
    </dgm:pt>
    <dgm:pt modelId="{D2500293-AD37-0344-A3A2-028D9354083C}" type="pres">
      <dgm:prSet presAssocID="{31C9B32E-CED7-894C-BBAA-0CB9CE3D429A}" presName="sibTrans" presStyleLbl="sibTrans1D1" presStyleIdx="3" presStyleCnt="6"/>
      <dgm:spPr/>
    </dgm:pt>
    <dgm:pt modelId="{3DEA0620-4B9E-684B-8DED-33DEDAFF3E00}" type="pres">
      <dgm:prSet presAssocID="{424988CC-A232-E240-83D4-F92BF5C95AFF}" presName="node" presStyleLbl="node1" presStyleIdx="4" presStyleCnt="6">
        <dgm:presLayoutVars>
          <dgm:bulletEnabled val="1"/>
        </dgm:presLayoutVars>
      </dgm:prSet>
      <dgm:spPr/>
      <dgm:t>
        <a:bodyPr/>
        <a:lstStyle/>
        <a:p>
          <a:endParaRPr lang="en-US"/>
        </a:p>
      </dgm:t>
    </dgm:pt>
    <dgm:pt modelId="{28785F28-72B2-2346-BAF1-3D7EA3E38DA5}" type="pres">
      <dgm:prSet presAssocID="{424988CC-A232-E240-83D4-F92BF5C95AFF}" presName="spNode" presStyleCnt="0"/>
      <dgm:spPr/>
    </dgm:pt>
    <dgm:pt modelId="{CEE1388C-171F-934E-9981-BE578C18196E}" type="pres">
      <dgm:prSet presAssocID="{05CB0D7F-CE2A-0A42-AD06-97D5E3DD5864}" presName="sibTrans" presStyleLbl="sibTrans1D1" presStyleIdx="4" presStyleCnt="6"/>
      <dgm:spPr/>
    </dgm:pt>
    <dgm:pt modelId="{E28A1CB3-386C-9C4C-8E2F-29F9CCE8232D}" type="pres">
      <dgm:prSet presAssocID="{84473728-4473-7649-BBF9-0BC16B8CA9A0}" presName="node" presStyleLbl="node1" presStyleIdx="5" presStyleCnt="6">
        <dgm:presLayoutVars>
          <dgm:bulletEnabled val="1"/>
        </dgm:presLayoutVars>
      </dgm:prSet>
      <dgm:spPr/>
      <dgm:t>
        <a:bodyPr/>
        <a:lstStyle/>
        <a:p>
          <a:endParaRPr lang="en-US"/>
        </a:p>
      </dgm:t>
    </dgm:pt>
    <dgm:pt modelId="{854A4926-D6E8-0A47-AF31-AD142C5D3C69}" type="pres">
      <dgm:prSet presAssocID="{84473728-4473-7649-BBF9-0BC16B8CA9A0}" presName="spNode" presStyleCnt="0"/>
      <dgm:spPr/>
    </dgm:pt>
    <dgm:pt modelId="{D8ABA04E-05E0-6D4F-9E3D-30EEE9AB3A78}" type="pres">
      <dgm:prSet presAssocID="{025CEB50-3086-B949-8858-26A477E98A21}" presName="sibTrans" presStyleLbl="sibTrans1D1" presStyleIdx="5" presStyleCnt="6"/>
      <dgm:spPr/>
    </dgm:pt>
  </dgm:ptLst>
  <dgm:cxnLst>
    <dgm:cxn modelId="{E4CB14C1-B612-4B42-A5BC-3AFEEDE249F0}" srcId="{1E85FE22-DD38-F940-B249-5E1FF8F8EE65}" destId="{ADC95DE1-50B9-3F46-A6E2-DDF4278F2BA8}" srcOrd="1" destOrd="0" parTransId="{D456A21B-F033-0647-BD59-49252256D5A3}" sibTransId="{03384157-5449-264D-BC4D-D1E3527C6D33}"/>
    <dgm:cxn modelId="{76F1A7E9-D676-3D4D-8905-FB4047216091}" type="presOf" srcId="{14917519-E1AF-B74F-B267-ADC043729693}" destId="{34BE213F-7E24-6744-9CAA-2E8616A5D4AC}" srcOrd="0" destOrd="0" presId="urn:microsoft.com/office/officeart/2005/8/layout/cycle5"/>
    <dgm:cxn modelId="{FC1F9E6C-5A1C-6D40-AA47-272A948448E5}" type="presOf" srcId="{05CB0D7F-CE2A-0A42-AD06-97D5E3DD5864}" destId="{CEE1388C-171F-934E-9981-BE578C18196E}" srcOrd="0" destOrd="0" presId="urn:microsoft.com/office/officeart/2005/8/layout/cycle5"/>
    <dgm:cxn modelId="{36747E0C-76A1-8942-9AE8-8566F8ACFE45}" type="presOf" srcId="{025CEB50-3086-B949-8858-26A477E98A21}" destId="{D8ABA04E-05E0-6D4F-9E3D-30EEE9AB3A78}" srcOrd="0" destOrd="0" presId="urn:microsoft.com/office/officeart/2005/8/layout/cycle5"/>
    <dgm:cxn modelId="{925C87AF-F43C-6A47-9CB3-7630D333CE78}" type="presOf" srcId="{FB52ED3F-29D9-9645-B192-8CC4510663C0}" destId="{84BDAEAF-5FEF-1B4B-9705-AF895F862F12}" srcOrd="0" destOrd="0" presId="urn:microsoft.com/office/officeart/2005/8/layout/cycle5"/>
    <dgm:cxn modelId="{58AAD6CE-B35E-F344-9282-574FA63B1FC9}" srcId="{1E85FE22-DD38-F940-B249-5E1FF8F8EE65}" destId="{3457A24E-B459-AD49-8125-97E061FA470B}" srcOrd="2" destOrd="0" parTransId="{B7148AD8-71E1-C34D-AB71-BE8B7D294F26}" sibTransId="{599AC80D-51BB-634D-9EB7-4EA51728E835}"/>
    <dgm:cxn modelId="{DEE7A31D-E621-2944-8F91-12BF8124429E}" type="presOf" srcId="{ADC95DE1-50B9-3F46-A6E2-DDF4278F2BA8}" destId="{F8A398B6-C9E2-1C4E-B45F-C95AD7E61219}" srcOrd="0" destOrd="0" presId="urn:microsoft.com/office/officeart/2005/8/layout/cycle5"/>
    <dgm:cxn modelId="{9E31E3A1-3FBE-9547-9A22-7C857022EAD1}" type="presOf" srcId="{424988CC-A232-E240-83D4-F92BF5C95AFF}" destId="{3DEA0620-4B9E-684B-8DED-33DEDAFF3E00}" srcOrd="0" destOrd="0" presId="urn:microsoft.com/office/officeart/2005/8/layout/cycle5"/>
    <dgm:cxn modelId="{66F94B48-09BA-1248-988F-C6FB268FD29A}" srcId="{1E85FE22-DD38-F940-B249-5E1FF8F8EE65}" destId="{FB52ED3F-29D9-9645-B192-8CC4510663C0}" srcOrd="3" destOrd="0" parTransId="{24974E0A-54C5-E24C-BD19-CC62D11FAE82}" sibTransId="{31C9B32E-CED7-894C-BBAA-0CB9CE3D429A}"/>
    <dgm:cxn modelId="{AD68C400-2924-FC43-A802-59F2D130088A}" type="presOf" srcId="{03384157-5449-264D-BC4D-D1E3527C6D33}" destId="{6F2362BA-FE79-104E-B844-59F47291BA0C}" srcOrd="0" destOrd="0" presId="urn:microsoft.com/office/officeart/2005/8/layout/cycle5"/>
    <dgm:cxn modelId="{E4968404-D410-B545-A94C-4D409CB54E34}" srcId="{1E85FE22-DD38-F940-B249-5E1FF8F8EE65}" destId="{84473728-4473-7649-BBF9-0BC16B8CA9A0}" srcOrd="5" destOrd="0" parTransId="{41FB0958-DD00-574A-A829-3E3EE5EF0CB5}" sibTransId="{025CEB50-3086-B949-8858-26A477E98A21}"/>
    <dgm:cxn modelId="{FBF8815B-F6ED-3C4C-910D-752E227EB98D}" type="presOf" srcId="{3457A24E-B459-AD49-8125-97E061FA470B}" destId="{78D08381-620A-0449-B694-D258AB95A707}" srcOrd="0" destOrd="0" presId="urn:microsoft.com/office/officeart/2005/8/layout/cycle5"/>
    <dgm:cxn modelId="{4AD26946-8A1A-944F-816A-6E7E7671D54E}" srcId="{1E85FE22-DD38-F940-B249-5E1FF8F8EE65}" destId="{14917519-E1AF-B74F-B267-ADC043729693}" srcOrd="0" destOrd="0" parTransId="{240E93C4-72A7-2C44-B0A5-04ED4022C34F}" sibTransId="{05913982-0BC3-144B-BBDA-65B01A6E492B}"/>
    <dgm:cxn modelId="{3F8ADAC5-4046-DB4C-99D8-F30A0C34A5D1}" srcId="{1E85FE22-DD38-F940-B249-5E1FF8F8EE65}" destId="{424988CC-A232-E240-83D4-F92BF5C95AFF}" srcOrd="4" destOrd="0" parTransId="{8152F93D-D48B-3F4B-935F-FC7C8044EE4F}" sibTransId="{05CB0D7F-CE2A-0A42-AD06-97D5E3DD5864}"/>
    <dgm:cxn modelId="{9AC7FC3D-F745-2340-8F03-5FF88476FCF1}" type="presOf" srcId="{84473728-4473-7649-BBF9-0BC16B8CA9A0}" destId="{E28A1CB3-386C-9C4C-8E2F-29F9CCE8232D}" srcOrd="0" destOrd="0" presId="urn:microsoft.com/office/officeart/2005/8/layout/cycle5"/>
    <dgm:cxn modelId="{16919EF2-F33B-2540-A025-4EA9258046C0}" type="presOf" srcId="{31C9B32E-CED7-894C-BBAA-0CB9CE3D429A}" destId="{D2500293-AD37-0344-A3A2-028D9354083C}" srcOrd="0" destOrd="0" presId="urn:microsoft.com/office/officeart/2005/8/layout/cycle5"/>
    <dgm:cxn modelId="{B3E05D17-F3C8-DE43-9363-1737267DD041}" type="presOf" srcId="{599AC80D-51BB-634D-9EB7-4EA51728E835}" destId="{DCEAF213-877A-084A-9A52-129F3263ECF4}" srcOrd="0" destOrd="0" presId="urn:microsoft.com/office/officeart/2005/8/layout/cycle5"/>
    <dgm:cxn modelId="{DC159927-6FA0-D642-9A99-78A4A66F1A02}" type="presOf" srcId="{05913982-0BC3-144B-BBDA-65B01A6E492B}" destId="{7705A099-C29B-E246-8DD5-39F278AB92A1}" srcOrd="0" destOrd="0" presId="urn:microsoft.com/office/officeart/2005/8/layout/cycle5"/>
    <dgm:cxn modelId="{A8EE219B-D2DF-EC45-92A3-DDF9CF2027BB}" type="presOf" srcId="{1E85FE22-DD38-F940-B249-5E1FF8F8EE65}" destId="{5742D839-61AE-3148-83C8-351558080746}" srcOrd="0" destOrd="0" presId="urn:microsoft.com/office/officeart/2005/8/layout/cycle5"/>
    <dgm:cxn modelId="{7665E57B-8798-714B-932B-E49AB33361D1}" type="presParOf" srcId="{5742D839-61AE-3148-83C8-351558080746}" destId="{34BE213F-7E24-6744-9CAA-2E8616A5D4AC}" srcOrd="0" destOrd="0" presId="urn:microsoft.com/office/officeart/2005/8/layout/cycle5"/>
    <dgm:cxn modelId="{4AE46E62-CCA4-0D4A-BBB3-A212277CC4AE}" type="presParOf" srcId="{5742D839-61AE-3148-83C8-351558080746}" destId="{6B673A10-565F-B143-B0DA-ADFBE19DE4CE}" srcOrd="1" destOrd="0" presId="urn:microsoft.com/office/officeart/2005/8/layout/cycle5"/>
    <dgm:cxn modelId="{E4506D41-B7FD-E24A-A187-DEBADA1AE0E8}" type="presParOf" srcId="{5742D839-61AE-3148-83C8-351558080746}" destId="{7705A099-C29B-E246-8DD5-39F278AB92A1}" srcOrd="2" destOrd="0" presId="urn:microsoft.com/office/officeart/2005/8/layout/cycle5"/>
    <dgm:cxn modelId="{27F12868-7023-AB47-80FC-7C9BF3CF6550}" type="presParOf" srcId="{5742D839-61AE-3148-83C8-351558080746}" destId="{F8A398B6-C9E2-1C4E-B45F-C95AD7E61219}" srcOrd="3" destOrd="0" presId="urn:microsoft.com/office/officeart/2005/8/layout/cycle5"/>
    <dgm:cxn modelId="{7C5D3FEF-B1A7-EB45-A2FE-41AD0D4D4A30}" type="presParOf" srcId="{5742D839-61AE-3148-83C8-351558080746}" destId="{D9C55743-ED95-8642-9602-84C95159C5B1}" srcOrd="4" destOrd="0" presId="urn:microsoft.com/office/officeart/2005/8/layout/cycle5"/>
    <dgm:cxn modelId="{9AD5BA6A-D624-7040-A81E-5D1B4A47720D}" type="presParOf" srcId="{5742D839-61AE-3148-83C8-351558080746}" destId="{6F2362BA-FE79-104E-B844-59F47291BA0C}" srcOrd="5" destOrd="0" presId="urn:microsoft.com/office/officeart/2005/8/layout/cycle5"/>
    <dgm:cxn modelId="{D40A7525-4F2B-F944-8C87-D142E8733326}" type="presParOf" srcId="{5742D839-61AE-3148-83C8-351558080746}" destId="{78D08381-620A-0449-B694-D258AB95A707}" srcOrd="6" destOrd="0" presId="urn:microsoft.com/office/officeart/2005/8/layout/cycle5"/>
    <dgm:cxn modelId="{AC521C2D-1A08-DD4D-A7D8-1FA2A5794C20}" type="presParOf" srcId="{5742D839-61AE-3148-83C8-351558080746}" destId="{3A1FD55F-0C8E-6942-8818-AABED88DF571}" srcOrd="7" destOrd="0" presId="urn:microsoft.com/office/officeart/2005/8/layout/cycle5"/>
    <dgm:cxn modelId="{570715B7-F9B7-E448-A87E-948346DA60E6}" type="presParOf" srcId="{5742D839-61AE-3148-83C8-351558080746}" destId="{DCEAF213-877A-084A-9A52-129F3263ECF4}" srcOrd="8" destOrd="0" presId="urn:microsoft.com/office/officeart/2005/8/layout/cycle5"/>
    <dgm:cxn modelId="{782232C1-BC4B-974A-B04B-1CCF04FEF20D}" type="presParOf" srcId="{5742D839-61AE-3148-83C8-351558080746}" destId="{84BDAEAF-5FEF-1B4B-9705-AF895F862F12}" srcOrd="9" destOrd="0" presId="urn:microsoft.com/office/officeart/2005/8/layout/cycle5"/>
    <dgm:cxn modelId="{C441598A-6BC2-B34F-99DB-56A74943D323}" type="presParOf" srcId="{5742D839-61AE-3148-83C8-351558080746}" destId="{86BCE317-E8BF-704A-8C3E-64B5FF0841FF}" srcOrd="10" destOrd="0" presId="urn:microsoft.com/office/officeart/2005/8/layout/cycle5"/>
    <dgm:cxn modelId="{A3A17796-3622-AB49-934D-1C966ACE6AA4}" type="presParOf" srcId="{5742D839-61AE-3148-83C8-351558080746}" destId="{D2500293-AD37-0344-A3A2-028D9354083C}" srcOrd="11" destOrd="0" presId="urn:microsoft.com/office/officeart/2005/8/layout/cycle5"/>
    <dgm:cxn modelId="{1D210313-64F7-5149-9CE2-BA6FF713904F}" type="presParOf" srcId="{5742D839-61AE-3148-83C8-351558080746}" destId="{3DEA0620-4B9E-684B-8DED-33DEDAFF3E00}" srcOrd="12" destOrd="0" presId="urn:microsoft.com/office/officeart/2005/8/layout/cycle5"/>
    <dgm:cxn modelId="{1A98F7ED-91B1-6347-A021-8AB2065A7B5E}" type="presParOf" srcId="{5742D839-61AE-3148-83C8-351558080746}" destId="{28785F28-72B2-2346-BAF1-3D7EA3E38DA5}" srcOrd="13" destOrd="0" presId="urn:microsoft.com/office/officeart/2005/8/layout/cycle5"/>
    <dgm:cxn modelId="{15D22981-FBD1-CB48-9665-4CF530E6E0A8}" type="presParOf" srcId="{5742D839-61AE-3148-83C8-351558080746}" destId="{CEE1388C-171F-934E-9981-BE578C18196E}" srcOrd="14" destOrd="0" presId="urn:microsoft.com/office/officeart/2005/8/layout/cycle5"/>
    <dgm:cxn modelId="{08706A3D-E2FC-F24D-B7FA-76B07FEFEB6E}" type="presParOf" srcId="{5742D839-61AE-3148-83C8-351558080746}" destId="{E28A1CB3-386C-9C4C-8E2F-29F9CCE8232D}" srcOrd="15" destOrd="0" presId="urn:microsoft.com/office/officeart/2005/8/layout/cycle5"/>
    <dgm:cxn modelId="{DB238095-EBDD-E943-8118-E1317E59865C}" type="presParOf" srcId="{5742D839-61AE-3148-83C8-351558080746}" destId="{854A4926-D6E8-0A47-AF31-AD142C5D3C69}" srcOrd="16" destOrd="0" presId="urn:microsoft.com/office/officeart/2005/8/layout/cycle5"/>
    <dgm:cxn modelId="{6574E91D-6666-C842-9FF2-6D0CB8A5070E}" type="presParOf" srcId="{5742D839-61AE-3148-83C8-351558080746}" destId="{D8ABA04E-05E0-6D4F-9E3D-30EEE9AB3A78}"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BE213F-7E24-6744-9CAA-2E8616A5D4AC}">
      <dsp:nvSpPr>
        <dsp:cNvPr id="0" name=""/>
        <dsp:cNvSpPr/>
      </dsp:nvSpPr>
      <dsp:spPr>
        <a:xfrm>
          <a:off x="3467042" y="2047"/>
          <a:ext cx="1463907" cy="951540"/>
        </a:xfrm>
        <a:prstGeom prst="round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Design a product file</a:t>
          </a:r>
          <a:endParaRPr lang="en-US" sz="1700" kern="1200" dirty="0"/>
        </a:p>
      </dsp:txBody>
      <dsp:txXfrm>
        <a:off x="3513492" y="48497"/>
        <a:ext cx="1371007" cy="858640"/>
      </dsp:txXfrm>
    </dsp:sp>
    <dsp:sp modelId="{7705A099-C29B-E246-8DD5-39F278AB92A1}">
      <dsp:nvSpPr>
        <dsp:cNvPr id="0" name=""/>
        <dsp:cNvSpPr/>
      </dsp:nvSpPr>
      <dsp:spPr>
        <a:xfrm>
          <a:off x="1955904" y="477817"/>
          <a:ext cx="4486182" cy="4486182"/>
        </a:xfrm>
        <a:custGeom>
          <a:avLst/>
          <a:gdLst/>
          <a:ahLst/>
          <a:cxnLst/>
          <a:rect l="0" t="0" r="0" b="0"/>
          <a:pathLst>
            <a:path>
              <a:moveTo>
                <a:pt x="3159467" y="195723"/>
              </a:moveTo>
              <a:arcTo wR="2243091" hR="2243091" stAng="17646762" swAng="9248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8A398B6-C9E2-1C4E-B45F-C95AD7E61219}">
      <dsp:nvSpPr>
        <dsp:cNvPr id="0" name=""/>
        <dsp:cNvSpPr/>
      </dsp:nvSpPr>
      <dsp:spPr>
        <a:xfrm>
          <a:off x="5409616" y="1123592"/>
          <a:ext cx="1463907" cy="951540"/>
        </a:xfrm>
        <a:prstGeom prst="round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Export description file</a:t>
          </a:r>
          <a:endParaRPr lang="en-US" sz="1700" kern="1200" dirty="0"/>
        </a:p>
      </dsp:txBody>
      <dsp:txXfrm>
        <a:off x="5456066" y="1170042"/>
        <a:ext cx="1371007" cy="858640"/>
      </dsp:txXfrm>
    </dsp:sp>
    <dsp:sp modelId="{6F2362BA-FE79-104E-B844-59F47291BA0C}">
      <dsp:nvSpPr>
        <dsp:cNvPr id="0" name=""/>
        <dsp:cNvSpPr/>
      </dsp:nvSpPr>
      <dsp:spPr>
        <a:xfrm>
          <a:off x="1955904" y="477817"/>
          <a:ext cx="4486182" cy="4486182"/>
        </a:xfrm>
        <a:custGeom>
          <a:avLst/>
          <a:gdLst/>
          <a:ahLst/>
          <a:cxnLst/>
          <a:rect l="0" t="0" r="0" b="0"/>
          <a:pathLst>
            <a:path>
              <a:moveTo>
                <a:pt x="4451188" y="1848420"/>
              </a:moveTo>
              <a:arcTo wR="2243091" hR="2243091" stAng="20991965" swAng="12160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8D08381-620A-0449-B694-D258AB95A707}">
      <dsp:nvSpPr>
        <dsp:cNvPr id="0" name=""/>
        <dsp:cNvSpPr/>
      </dsp:nvSpPr>
      <dsp:spPr>
        <a:xfrm>
          <a:off x="5409616" y="3366684"/>
          <a:ext cx="1463907" cy="951540"/>
        </a:xfrm>
        <a:prstGeom prst="round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Stakeholders </a:t>
          </a:r>
          <a:r>
            <a:rPr lang="en-US" sz="1700" kern="1200" dirty="0" smtClean="0"/>
            <a:t>review/edit</a:t>
          </a:r>
          <a:r>
            <a:rPr lang="en-US" sz="1700" kern="1200" dirty="0" smtClean="0"/>
            <a:t> content</a:t>
          </a:r>
          <a:endParaRPr lang="en-US" sz="1700" kern="1200" dirty="0"/>
        </a:p>
      </dsp:txBody>
      <dsp:txXfrm>
        <a:off x="5456066" y="3413134"/>
        <a:ext cx="1371007" cy="858640"/>
      </dsp:txXfrm>
    </dsp:sp>
    <dsp:sp modelId="{DCEAF213-877A-084A-9A52-129F3263ECF4}">
      <dsp:nvSpPr>
        <dsp:cNvPr id="0" name=""/>
        <dsp:cNvSpPr/>
      </dsp:nvSpPr>
      <dsp:spPr>
        <a:xfrm>
          <a:off x="1955904" y="477817"/>
          <a:ext cx="4486182" cy="4486182"/>
        </a:xfrm>
        <a:custGeom>
          <a:avLst/>
          <a:gdLst/>
          <a:ahLst/>
          <a:cxnLst/>
          <a:rect l="0" t="0" r="0" b="0"/>
          <a:pathLst>
            <a:path>
              <a:moveTo>
                <a:pt x="3670662" y="3973264"/>
              </a:moveTo>
              <a:arcTo wR="2243091" hR="2243091" stAng="3028431" swAng="9248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4BDAEAF-5FEF-1B4B-9705-AF895F862F12}">
      <dsp:nvSpPr>
        <dsp:cNvPr id="0" name=""/>
        <dsp:cNvSpPr/>
      </dsp:nvSpPr>
      <dsp:spPr>
        <a:xfrm>
          <a:off x="3467042" y="4488229"/>
          <a:ext cx="1463907" cy="951540"/>
        </a:xfrm>
        <a:prstGeom prst="round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Import description file</a:t>
          </a:r>
          <a:endParaRPr lang="en-US" sz="1700" kern="1200" dirty="0"/>
        </a:p>
      </dsp:txBody>
      <dsp:txXfrm>
        <a:off x="3513492" y="4534679"/>
        <a:ext cx="1371007" cy="858640"/>
      </dsp:txXfrm>
    </dsp:sp>
    <dsp:sp modelId="{D2500293-AD37-0344-A3A2-028D9354083C}">
      <dsp:nvSpPr>
        <dsp:cNvPr id="0" name=""/>
        <dsp:cNvSpPr/>
      </dsp:nvSpPr>
      <dsp:spPr>
        <a:xfrm>
          <a:off x="1955904" y="477817"/>
          <a:ext cx="4486182" cy="4486182"/>
        </a:xfrm>
        <a:custGeom>
          <a:avLst/>
          <a:gdLst/>
          <a:ahLst/>
          <a:cxnLst/>
          <a:rect l="0" t="0" r="0" b="0"/>
          <a:pathLst>
            <a:path>
              <a:moveTo>
                <a:pt x="1326715" y="4290458"/>
              </a:moveTo>
              <a:arcTo wR="2243091" hR="2243091" stAng="6846762" swAng="9248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DEA0620-4B9E-684B-8DED-33DEDAFF3E00}">
      <dsp:nvSpPr>
        <dsp:cNvPr id="0" name=""/>
        <dsp:cNvSpPr/>
      </dsp:nvSpPr>
      <dsp:spPr>
        <a:xfrm>
          <a:off x="1524468" y="3366684"/>
          <a:ext cx="1463907" cy="951540"/>
        </a:xfrm>
        <a:prstGeom prst="round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Generate template file and/or code</a:t>
          </a:r>
          <a:endParaRPr lang="en-US" sz="1700" kern="1200" dirty="0"/>
        </a:p>
      </dsp:txBody>
      <dsp:txXfrm>
        <a:off x="1570918" y="3413134"/>
        <a:ext cx="1371007" cy="858640"/>
      </dsp:txXfrm>
    </dsp:sp>
    <dsp:sp modelId="{CEE1388C-171F-934E-9981-BE578C18196E}">
      <dsp:nvSpPr>
        <dsp:cNvPr id="0" name=""/>
        <dsp:cNvSpPr/>
      </dsp:nvSpPr>
      <dsp:spPr>
        <a:xfrm>
          <a:off x="1955904" y="477817"/>
          <a:ext cx="4486182" cy="4486182"/>
        </a:xfrm>
        <a:custGeom>
          <a:avLst/>
          <a:gdLst/>
          <a:ahLst/>
          <a:cxnLst/>
          <a:rect l="0" t="0" r="0" b="0"/>
          <a:pathLst>
            <a:path>
              <a:moveTo>
                <a:pt x="34994" y="2637762"/>
              </a:moveTo>
              <a:arcTo wR="2243091" hR="2243091" stAng="10191965" swAng="12160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28A1CB3-386C-9C4C-8E2F-29F9CCE8232D}">
      <dsp:nvSpPr>
        <dsp:cNvPr id="0" name=""/>
        <dsp:cNvSpPr/>
      </dsp:nvSpPr>
      <dsp:spPr>
        <a:xfrm>
          <a:off x="1524468" y="1123592"/>
          <a:ext cx="1463907" cy="951540"/>
        </a:xfrm>
        <a:prstGeom prst="round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Testing</a:t>
          </a:r>
          <a:endParaRPr lang="en-US" sz="1700" kern="1200" dirty="0"/>
        </a:p>
      </dsp:txBody>
      <dsp:txXfrm>
        <a:off x="1570918" y="1170042"/>
        <a:ext cx="1371007" cy="858640"/>
      </dsp:txXfrm>
    </dsp:sp>
    <dsp:sp modelId="{D8ABA04E-05E0-6D4F-9E3D-30EEE9AB3A78}">
      <dsp:nvSpPr>
        <dsp:cNvPr id="0" name=""/>
        <dsp:cNvSpPr/>
      </dsp:nvSpPr>
      <dsp:spPr>
        <a:xfrm>
          <a:off x="1955904" y="477817"/>
          <a:ext cx="4486182" cy="4486182"/>
        </a:xfrm>
        <a:custGeom>
          <a:avLst/>
          <a:gdLst/>
          <a:ahLst/>
          <a:cxnLst/>
          <a:rect l="0" t="0" r="0" b="0"/>
          <a:pathLst>
            <a:path>
              <a:moveTo>
                <a:pt x="815520" y="512918"/>
              </a:moveTo>
              <a:arcTo wR="2243091" hR="2243091" stAng="13828431" swAng="9248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8974138"/>
            <a:ext cx="3114675" cy="473075"/>
          </a:xfrm>
          <a:prstGeom prst="rect">
            <a:avLst/>
          </a:prstGeom>
        </p:spPr>
        <p:txBody>
          <a:bodyPr vert="horz" lIns="91440" tIns="45720" rIns="91440" bIns="45720" rtlCol="0" anchor="b"/>
          <a:lstStyle>
            <a:lvl1pPr algn="l">
              <a:defRPr sz="1200"/>
            </a:lvl1pPr>
          </a:lstStyle>
          <a:p>
            <a:r>
              <a:rPr lang="en-US" sz="1400" dirty="0" smtClean="0">
                <a:latin typeface="+mn-lt"/>
              </a:rPr>
              <a:t>Copyright © 2010 The HDF Group.</a:t>
            </a:r>
          </a:p>
          <a:p>
            <a:r>
              <a:rPr lang="en-US" sz="1400" dirty="0" smtClean="0">
                <a:latin typeface="+mn-lt"/>
              </a:rPr>
              <a:t>All Rights Reserved</a:t>
            </a:r>
            <a:endParaRPr lang="en-US" sz="1400" dirty="0">
              <a:latin typeface="+mn-lt"/>
            </a:endParaRPr>
          </a:p>
        </p:txBody>
      </p:sp>
      <p:sp>
        <p:nvSpPr>
          <p:cNvPr id="5" name="Slide Number Placeholder 4"/>
          <p:cNvSpPr>
            <a:spLocks noGrp="1"/>
          </p:cNvSpPr>
          <p:nvPr>
            <p:ph type="sldNum" sz="quarter" idx="3"/>
          </p:nvPr>
        </p:nvSpPr>
        <p:spPr>
          <a:xfrm>
            <a:off x="4071938" y="8974138"/>
            <a:ext cx="3114675" cy="473075"/>
          </a:xfrm>
          <a:prstGeom prst="rect">
            <a:avLst/>
          </a:prstGeom>
        </p:spPr>
        <p:txBody>
          <a:bodyPr vert="horz" lIns="91440" tIns="45720" rIns="91440" bIns="45720" rtlCol="0" anchor="b"/>
          <a:lstStyle>
            <a:lvl1pPr algn="r">
              <a:defRPr sz="1200"/>
            </a:lvl1pPr>
          </a:lstStyle>
          <a:p>
            <a:fld id="{66705E29-C357-4C42-9BC7-4FA4B5AD398B}" type="slidenum">
              <a:rPr lang="en-US" sz="1400" smtClean="0">
                <a:latin typeface="+mn-lt"/>
              </a:rPr>
              <a:pPr/>
              <a:t>‹#›</a:t>
            </a:fld>
            <a:endParaRPr lang="en-US" sz="1400" dirty="0">
              <a:latin typeface="+mn-lt"/>
            </a:endParaRPr>
          </a:p>
        </p:txBody>
      </p:sp>
    </p:spTree>
    <p:extLst>
      <p:ext uri="{BB962C8B-B14F-4D97-AF65-F5344CB8AC3E}">
        <p14:creationId xmlns:p14="http://schemas.microsoft.com/office/powerpoint/2010/main" val="42334383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hyperlink" Target="http://www.hdfgroup.org/HDF5/doc/Copyright.html" TargetMode="Externa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31900" y="708025"/>
            <a:ext cx="4724400" cy="35433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9138" y="4487863"/>
            <a:ext cx="5749925" cy="425291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a:p>
            <a:pPr lvl="4"/>
            <a:endParaRPr lang="en-US" dirty="0"/>
          </a:p>
          <a:p>
            <a:pPr lvl="0"/>
            <a:endParaRPr lang="en-US" dirty="0" smtClean="0"/>
          </a:p>
        </p:txBody>
      </p:sp>
      <p:sp>
        <p:nvSpPr>
          <p:cNvPr id="6" name="Footer Placeholder 5"/>
          <p:cNvSpPr>
            <a:spLocks noGrp="1"/>
          </p:cNvSpPr>
          <p:nvPr>
            <p:ph type="ftr" sz="quarter" idx="4"/>
          </p:nvPr>
        </p:nvSpPr>
        <p:spPr>
          <a:xfrm>
            <a:off x="0" y="8839200"/>
            <a:ext cx="5118100" cy="608013"/>
          </a:xfrm>
          <a:prstGeom prst="rect">
            <a:avLst/>
          </a:prstGeom>
        </p:spPr>
        <p:txBody>
          <a:bodyPr vert="horz" lIns="91440" tIns="45720" rIns="91440" bIns="45720" rtlCol="0" anchor="b"/>
          <a:lstStyle>
            <a:lvl1pPr algn="l">
              <a:defRPr sz="1400">
                <a:latin typeface="+mn-lt"/>
              </a:defRPr>
            </a:lvl1pPr>
          </a:lstStyle>
          <a:p>
            <a:r>
              <a:rPr lang="en-US" sz="1100" dirty="0" smtClean="0"/>
              <a:t>Copyright © 2013 The HDF Group. All rights reserved. This document is part of HDF5. For HDF5 copyright and license information, see this page on The HDF Group website: </a:t>
            </a:r>
            <a:r>
              <a:rPr lang="en-US" sz="1100" u="sng" dirty="0" smtClean="0">
                <a:hlinkClick r:id="rId2"/>
              </a:rPr>
              <a:t>http://www.hdfgroup.org/HDF5/doc/Copyright.html</a:t>
            </a:r>
            <a:r>
              <a:rPr lang="en-US" sz="1100" dirty="0" smtClean="0"/>
              <a:t>. </a:t>
            </a:r>
          </a:p>
        </p:txBody>
      </p:sp>
      <p:sp>
        <p:nvSpPr>
          <p:cNvPr id="7" name="Slide Number Placeholder 6"/>
          <p:cNvSpPr>
            <a:spLocks noGrp="1"/>
          </p:cNvSpPr>
          <p:nvPr>
            <p:ph type="sldNum" sz="quarter" idx="5"/>
          </p:nvPr>
        </p:nvSpPr>
        <p:spPr>
          <a:xfrm>
            <a:off x="6718300" y="8974138"/>
            <a:ext cx="468313" cy="473075"/>
          </a:xfrm>
          <a:prstGeom prst="rect">
            <a:avLst/>
          </a:prstGeom>
        </p:spPr>
        <p:txBody>
          <a:bodyPr vert="horz" lIns="91440" tIns="45720" rIns="91440" bIns="45720" rtlCol="0" anchor="b"/>
          <a:lstStyle>
            <a:lvl1pPr algn="r">
              <a:defRPr sz="1400">
                <a:latin typeface="+mn-lt"/>
              </a:defRPr>
            </a:lvl1pPr>
          </a:lstStyle>
          <a:p>
            <a:fld id="{199AFF83-E7C7-45C2-A1B8-C2E047EB4FC0}" type="slidenum">
              <a:rPr lang="en-US" smtClean="0"/>
              <a:pPr/>
              <a:t>‹#›</a:t>
            </a:fld>
            <a:endParaRPr lang="en-US" dirty="0"/>
          </a:p>
        </p:txBody>
      </p:sp>
    </p:spTree>
    <p:extLst>
      <p:ext uri="{BB962C8B-B14F-4D97-AF65-F5344CB8AC3E}">
        <p14:creationId xmlns:p14="http://schemas.microsoft.com/office/powerpoint/2010/main" val="39001134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1600" y="228600"/>
            <a:ext cx="2133600" cy="323165"/>
          </a:xfrm>
          <a:prstGeom prst="rect">
            <a:avLst/>
          </a:prstGeom>
          <a:noFill/>
        </p:spPr>
        <p:txBody>
          <a:bodyPr wrap="square" bIns="0" anchor="b" anchorCtr="0">
            <a:spAutoFit/>
          </a:bodyPr>
          <a:lstStyle/>
          <a:p>
            <a:pPr algn="l">
              <a:defRPr/>
            </a:pPr>
            <a:r>
              <a:rPr lang="en-US" sz="1800" b="1" dirty="0">
                <a:effectLst/>
                <a:latin typeface="+mj-lt"/>
                <a:ea typeface="+mn-ea"/>
                <a:cs typeface="Arial" pitchFamily="34" charset="0"/>
              </a:rPr>
              <a:t>The </a:t>
            </a:r>
            <a:r>
              <a:rPr lang="en-US" sz="1800" b="1" dirty="0" smtClean="0">
                <a:effectLst/>
                <a:latin typeface="+mj-lt"/>
                <a:ea typeface="+mn-ea"/>
                <a:cs typeface="Arial" pitchFamily="34" charset="0"/>
              </a:rPr>
              <a:t>HDF </a:t>
            </a:r>
            <a:r>
              <a:rPr lang="en-US" sz="1800" b="1" dirty="0">
                <a:effectLst/>
                <a:latin typeface="+mj-lt"/>
                <a:ea typeface="+mn-ea"/>
                <a:cs typeface="Arial" pitchFamily="34" charset="0"/>
              </a:rPr>
              <a:t>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mj-lt"/>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mj-lt"/>
                <a:cs typeface="Arial" pitchFamily="34" charset="0"/>
              </a:defRPr>
            </a:lvl1pPr>
          </a:lstStyle>
          <a:p>
            <a:r>
              <a:rPr lang="en-US" smtClean="0"/>
              <a:t>Click to edit Master subtitle style</a:t>
            </a:r>
            <a:endParaRPr lang="en-US" dirty="0"/>
          </a:p>
        </p:txBody>
      </p:sp>
      <p:sp>
        <p:nvSpPr>
          <p:cNvPr id="18" name="Rectangle 1055"/>
          <p:cNvSpPr>
            <a:spLocks noGrp="1" noChangeArrowheads="1"/>
          </p:cNvSpPr>
          <p:nvPr>
            <p:ph type="sldNum" sz="quarter" idx="4"/>
          </p:nvPr>
        </p:nvSpPr>
        <p:spPr bwMode="auto">
          <a:xfrm>
            <a:off x="70104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100">
                <a:solidFill>
                  <a:schemeClr val="bg1"/>
                </a:solidFill>
                <a:latin typeface="+mn-lt"/>
              </a:defRPr>
            </a:lvl1pPr>
          </a:lstStyle>
          <a:p>
            <a:fld id="{4B465E7A-C1F6-F240-9A4B-3C235A72DA08}" type="slidenum">
              <a:rPr lang="en-US" smtClean="0"/>
              <a:pPr/>
              <a:t>‹#›</a:t>
            </a:fld>
            <a:endParaRPr lang="en-US" dirty="0"/>
          </a:p>
        </p:txBody>
      </p:sp>
      <p:sp>
        <p:nvSpPr>
          <p:cNvPr id="19" name="Rectangle 1053"/>
          <p:cNvSpPr txBox="1">
            <a:spLocks noChangeArrowheads="1"/>
          </p:cNvSpPr>
          <p:nvPr userDrawn="1"/>
        </p:nvSpPr>
        <p:spPr bwMode="auto">
          <a:xfrm>
            <a:off x="7848600" y="6629400"/>
            <a:ext cx="12192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lgn="r">
              <a:defRPr/>
            </a:pPr>
            <a:r>
              <a:rPr lang="en-US" sz="900" dirty="0" smtClean="0">
                <a:latin typeface="+mn-lt"/>
                <a:ea typeface="+mn-ea"/>
              </a:rPr>
              <a:t>www.hdfgroup.org</a:t>
            </a:r>
          </a:p>
        </p:txBody>
      </p:sp>
      <p:sp>
        <p:nvSpPr>
          <p:cNvPr id="20" name="Date Placeholder 2"/>
          <p:cNvSpPr txBox="1">
            <a:spLocks/>
          </p:cNvSpPr>
          <p:nvPr userDrawn="1"/>
        </p:nvSpPr>
        <p:spPr bwMode="auto">
          <a:xfrm>
            <a:off x="391163" y="6629400"/>
            <a:ext cx="18288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l" rtl="0" fontAlgn="base">
              <a:spcBef>
                <a:spcPct val="0"/>
              </a:spcBef>
              <a:spcAft>
                <a:spcPct val="0"/>
              </a:spcAft>
              <a:defRPr sz="1100" b="0" kern="1200">
                <a:solidFill>
                  <a:schemeClr val="bg1"/>
                </a:solidFill>
                <a:latin typeface="+mn-lt"/>
                <a:ea typeface="+mn-ea"/>
                <a:cs typeface="Arial" pitchFamily="34"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a:lstStyle>
          <a:p>
            <a:pPr>
              <a:defRPr/>
            </a:pPr>
            <a:r>
              <a:rPr lang="en-US" dirty="0" smtClean="0"/>
              <a:t>July 8, 2014</a:t>
            </a:r>
            <a:endParaRPr lang="en-US" dirty="0"/>
          </a:p>
        </p:txBody>
      </p:sp>
      <p:sp>
        <p:nvSpPr>
          <p:cNvPr id="21" name="Date Placeholder 2"/>
          <p:cNvSpPr txBox="1">
            <a:spLocks/>
          </p:cNvSpPr>
          <p:nvPr userDrawn="1"/>
        </p:nvSpPr>
        <p:spPr bwMode="auto">
          <a:xfrm>
            <a:off x="3657600" y="6629400"/>
            <a:ext cx="32766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l" rtl="0" fontAlgn="base">
              <a:spcBef>
                <a:spcPct val="0"/>
              </a:spcBef>
              <a:spcAft>
                <a:spcPct val="0"/>
              </a:spcAft>
              <a:defRPr sz="1100" b="0" kern="1200">
                <a:solidFill>
                  <a:schemeClr val="bg1"/>
                </a:solidFill>
                <a:latin typeface="+mn-lt"/>
                <a:ea typeface="+mn-ea"/>
                <a:cs typeface="Arial" pitchFamily="34"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a:lstStyle>
          <a:p>
            <a:pPr>
              <a:defRPr/>
            </a:pPr>
            <a:r>
              <a:rPr lang="en-US" dirty="0" smtClean="0"/>
              <a:t>HDF Workshop @ 2014 ESIP Summer Meeting</a:t>
            </a:r>
            <a:endParaRPr lang="en-US" dirty="0"/>
          </a:p>
        </p:txBody>
      </p:sp>
    </p:spTree>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al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7010400" cy="533400"/>
          </a:xfrm>
        </p:spPr>
        <p:txBody>
          <a:bodyPr/>
          <a:lstStyle>
            <a:lvl1pPr algn="ctr">
              <a:defRPr/>
            </a:lvl1pPr>
          </a:lstStyle>
          <a:p>
            <a:r>
              <a:rPr lang="en-US" dirty="0" smtClean="0"/>
              <a:t>Click to edit Master title style</a:t>
            </a:r>
            <a:endParaRPr lang="en-US" dirty="0"/>
          </a:p>
        </p:txBody>
      </p:sp>
      <p:sp>
        <p:nvSpPr>
          <p:cNvPr id="4" name="Slide Number Placeholder 3"/>
          <p:cNvSpPr>
            <a:spLocks noGrp="1"/>
          </p:cNvSpPr>
          <p:nvPr>
            <p:ph type="sldNum" sz="quarter" idx="11"/>
          </p:nvPr>
        </p:nvSpPr>
        <p:spPr/>
        <p:txBody>
          <a:bodyPr/>
          <a:lstStyle/>
          <a:p>
            <a:fld id="{4B465E7A-C1F6-F240-9A4B-3C235A72DA08}" type="slidenum">
              <a:rPr lang="en-US" smtClean="0"/>
              <a:pPr/>
              <a:t>‹#›</a:t>
            </a:fld>
            <a:endParaRPr lang="en-US" dirty="0"/>
          </a:p>
        </p:txBody>
      </p:sp>
      <p:sp>
        <p:nvSpPr>
          <p:cNvPr id="5" name="Content Placeholder 5"/>
          <p:cNvSpPr>
            <a:spLocks noGrp="1"/>
          </p:cNvSpPr>
          <p:nvPr>
            <p:ph sz="quarter" idx="13"/>
          </p:nvPr>
        </p:nvSpPr>
        <p:spPr>
          <a:xfrm>
            <a:off x="914400" y="1600200"/>
            <a:ext cx="7315200" cy="4572000"/>
          </a:xfrm>
        </p:spPr>
        <p:txBody>
          <a:bodyPr/>
          <a:lstStyle>
            <a:lvl1pPr>
              <a:defRPr sz="3200"/>
            </a:lvl1pPr>
            <a:lvl3pPr>
              <a:defRPr sz="2400"/>
            </a:lvl3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83568577"/>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4"/>
          <p:cNvSpPr>
            <a:spLocks noGrp="1"/>
          </p:cNvSpPr>
          <p:nvPr>
            <p:ph type="sldNum" sz="quarter" idx="11"/>
          </p:nvPr>
        </p:nvSpPr>
        <p:spPr/>
        <p:txBody>
          <a:bodyPr/>
          <a:lstStyle/>
          <a:p>
            <a:fld id="{66990693-FCA4-456D-B0D1-1E6BC96D0376}" type="slidenum">
              <a:rPr lang="en-US" smtClean="0"/>
              <a:pPr/>
              <a:t>‹#›</a:t>
            </a:fld>
            <a:endParaRPr lang="en-US"/>
          </a:p>
        </p:txBody>
      </p:sp>
    </p:spTree>
    <p:extLst>
      <p:ext uri="{BB962C8B-B14F-4D97-AF65-F5344CB8AC3E}">
        <p14:creationId xmlns:p14="http://schemas.microsoft.com/office/powerpoint/2010/main" val="3815235597"/>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 Id="rId6" Type="http://schemas.openxmlformats.org/officeDocument/2006/relationships/image" Target="../media/image2.jpeg"/><Relationship Id="rId7"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9" descr="99.jpg"/>
          <p:cNvPicPr>
            <a:picLocks noChangeAspect="1"/>
          </p:cNvPicPr>
          <p:nvPr userDrawn="1"/>
        </p:nvPicPr>
        <p:blipFill>
          <a:blip r:embed="rId5" cstate="print"/>
          <a:srcRect/>
          <a:stretch>
            <a:fillRect/>
          </a:stretch>
        </p:blipFill>
        <p:spPr bwMode="auto">
          <a:xfrm>
            <a:off x="-8187"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8" name="Picture 1050" descr="hdf 0line"/>
          <p:cNvPicPr>
            <a:picLocks noChangeArrowheads="1"/>
          </p:cNvPicPr>
          <p:nvPr/>
        </p:nvPicPr>
        <p:blipFill>
          <a:blip r:embed="rId6"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524000" y="152400"/>
            <a:ext cx="66294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endParaRPr lang="en-US" dirty="0"/>
          </a:p>
        </p:txBody>
      </p:sp>
      <p:sp>
        <p:nvSpPr>
          <p:cNvPr id="36893" name="Rectangle 1053"/>
          <p:cNvSpPr>
            <a:spLocks noGrp="1" noChangeArrowheads="1"/>
          </p:cNvSpPr>
          <p:nvPr>
            <p:ph type="dt" sz="half" idx="2"/>
          </p:nvPr>
        </p:nvSpPr>
        <p:spPr bwMode="auto">
          <a:xfrm>
            <a:off x="76200" y="6629400"/>
            <a:ext cx="14478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900" b="0" smtClean="0">
                <a:solidFill>
                  <a:schemeClr val="bg1"/>
                </a:solidFill>
                <a:latin typeface="+mn-lt"/>
                <a:ea typeface="+mn-ea"/>
                <a:cs typeface="Arial" pitchFamily="34" charset="0"/>
              </a:defRPr>
            </a:lvl1pPr>
          </a:lstStyle>
          <a:p>
            <a:pPr>
              <a:defRPr/>
            </a:pPr>
            <a:r>
              <a:rPr lang="en-US" dirty="0" smtClean="0"/>
              <a:t>July 8, 2014</a:t>
            </a:r>
            <a:endParaRPr lang="en-US" dirty="0"/>
          </a:p>
        </p:txBody>
      </p:sp>
      <p:sp>
        <p:nvSpPr>
          <p:cNvPr id="36895" name="Rectangle 1055"/>
          <p:cNvSpPr>
            <a:spLocks noGrp="1" noChangeArrowheads="1"/>
          </p:cNvSpPr>
          <p:nvPr>
            <p:ph type="sldNum" sz="quarter" idx="4"/>
          </p:nvPr>
        </p:nvSpPr>
        <p:spPr bwMode="auto">
          <a:xfrm>
            <a:off x="70104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100">
                <a:solidFill>
                  <a:schemeClr val="bg1"/>
                </a:solidFill>
                <a:latin typeface="+mn-lt"/>
              </a:defRPr>
            </a:lvl1pPr>
          </a:lstStyle>
          <a:p>
            <a:fld id="{4B465E7A-C1F6-F240-9A4B-3C235A72DA08}" type="slidenum">
              <a:rPr lang="en-US" smtClean="0"/>
              <a:pPr/>
              <a:t>‹#›</a:t>
            </a:fld>
            <a:endParaRPr lang="en-US" dirty="0"/>
          </a:p>
        </p:txBody>
      </p:sp>
      <p:sp>
        <p:nvSpPr>
          <p:cNvPr id="11" name="Rectangle 1053"/>
          <p:cNvSpPr txBox="1">
            <a:spLocks noChangeArrowheads="1"/>
          </p:cNvSpPr>
          <p:nvPr/>
        </p:nvSpPr>
        <p:spPr bwMode="auto">
          <a:xfrm>
            <a:off x="7848600" y="6629400"/>
            <a:ext cx="12192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lgn="r">
              <a:defRPr/>
            </a:pPr>
            <a:r>
              <a:rPr lang="en-US" sz="900" dirty="0" smtClean="0">
                <a:latin typeface="+mn-lt"/>
                <a:ea typeface="+mn-ea"/>
              </a:rPr>
              <a:t>www.hdfgroup.org</a:t>
            </a:r>
          </a:p>
        </p:txBody>
      </p:sp>
      <p:pic>
        <p:nvPicPr>
          <p:cNvPr id="1034" name="Picture 1056"/>
          <p:cNvPicPr>
            <a:picLocks noChangeAspect="1" noChangeArrowheads="1"/>
          </p:cNvPicPr>
          <p:nvPr/>
        </p:nvPicPr>
        <p:blipFill>
          <a:blip r:embed="rId7" cstate="print"/>
          <a:srcRect/>
          <a:stretch>
            <a:fillRect/>
          </a:stretch>
        </p:blipFill>
        <p:spPr bwMode="auto">
          <a:xfrm>
            <a:off x="404813" y="152400"/>
            <a:ext cx="966787" cy="515938"/>
          </a:xfrm>
          <a:prstGeom prst="rect">
            <a:avLst/>
          </a:prstGeom>
          <a:noFill/>
          <a:ln w="9525">
            <a:noFill/>
            <a:miter lim="800000"/>
            <a:headEnd/>
            <a:tailEnd/>
          </a:ln>
        </p:spPr>
      </p:pic>
      <p:sp>
        <p:nvSpPr>
          <p:cNvPr id="12" name="Date Placeholder 2"/>
          <p:cNvSpPr txBox="1">
            <a:spLocks/>
          </p:cNvSpPr>
          <p:nvPr/>
        </p:nvSpPr>
        <p:spPr bwMode="auto">
          <a:xfrm>
            <a:off x="3657600" y="6629400"/>
            <a:ext cx="32766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l" rtl="0" fontAlgn="base">
              <a:spcBef>
                <a:spcPct val="0"/>
              </a:spcBef>
              <a:spcAft>
                <a:spcPct val="0"/>
              </a:spcAft>
              <a:defRPr sz="1100" b="0" kern="1200">
                <a:solidFill>
                  <a:schemeClr val="bg1"/>
                </a:solidFill>
                <a:latin typeface="+mn-lt"/>
                <a:ea typeface="+mn-ea"/>
                <a:cs typeface="Arial" pitchFamily="34"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a:lstStyle>
          <a:p>
            <a:pPr>
              <a:defRPr/>
            </a:pPr>
            <a:r>
              <a:rPr lang="en-US" dirty="0" smtClean="0"/>
              <a:t>HDF Workshop @ 2014 ESIP Summer </a:t>
            </a:r>
            <a:r>
              <a:rPr lang="en-US" dirty="0" smtClean="0"/>
              <a:t>Meeting </a:t>
            </a:r>
            <a:endParaRPr lang="en-US" dirty="0"/>
          </a:p>
        </p:txBody>
      </p:sp>
    </p:spTree>
  </p:cSld>
  <p:clrMap bg1="lt1" tx1="dk1" bg2="lt2" tx2="dk2" accent1="accent1" accent2="accent2" accent3="accent3" accent4="accent4" accent5="accent5" accent6="accent6" hlink="hlink" folHlink="folHlink"/>
  <p:sldLayoutIdLst>
    <p:sldLayoutId id="2147483755" r:id="rId1"/>
    <p:sldLayoutId id="2147483759" r:id="rId2"/>
    <p:sldLayoutId id="2147483763" r:id="rId3"/>
  </p:sldLayoutIdLst>
  <p:transition xmlns:p14="http://schemas.microsoft.com/office/powerpoint/2010/main" spd="med">
    <p:wipe dir="d"/>
  </p:transition>
  <p:timing>
    <p:tnLst>
      <p:par>
        <p:cTn xmlns:p14="http://schemas.microsoft.com/office/powerpoint/2010/main" id="1" dur="indefinite" restart="never" nodeType="tmRoot"/>
      </p:par>
    </p:tnLst>
  </p:timing>
  <p:hf hdr="0" ftr="0"/>
  <p:txStyles>
    <p:titleStyle>
      <a:lvl1pPr algn="l"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1" fontAlgn="base" hangingPunct="1">
        <a:spcBef>
          <a:spcPct val="20000"/>
        </a:spcBef>
        <a:spcAft>
          <a:spcPct val="0"/>
        </a:spcAft>
        <a:buClr>
          <a:schemeClr val="tx1"/>
        </a:buClr>
        <a:buChar char="•"/>
        <a:defRPr sz="32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4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18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7830" y="1371600"/>
            <a:ext cx="8026866" cy="2362200"/>
          </a:xfrm>
        </p:spPr>
        <p:txBody>
          <a:bodyPr/>
          <a:lstStyle/>
          <a:p>
            <a:pPr algn="ctr"/>
            <a:r>
              <a:rPr lang="en-US" dirty="0" smtClean="0"/>
              <a:t/>
            </a:r>
            <a:br>
              <a:rPr lang="en-US" dirty="0" smtClean="0"/>
            </a:br>
            <a:r>
              <a:rPr lang="en-US" dirty="0" smtClean="0"/>
              <a:t>HDF </a:t>
            </a:r>
            <a:r>
              <a:rPr lang="en-US" dirty="0" smtClean="0"/>
              <a:t>Product Designer</a:t>
            </a:r>
            <a:endParaRPr lang="en-US" dirty="0"/>
          </a:p>
        </p:txBody>
      </p:sp>
      <p:sp>
        <p:nvSpPr>
          <p:cNvPr id="3" name="Subtitle 2"/>
          <p:cNvSpPr>
            <a:spLocks noGrp="1"/>
          </p:cNvSpPr>
          <p:nvPr>
            <p:ph type="subTitle" idx="1"/>
          </p:nvPr>
        </p:nvSpPr>
        <p:spPr>
          <a:xfrm>
            <a:off x="699190" y="4619040"/>
            <a:ext cx="7603523" cy="1447800"/>
          </a:xfrm>
        </p:spPr>
        <p:txBody>
          <a:bodyPr/>
          <a:lstStyle/>
          <a:p>
            <a:r>
              <a:rPr lang="en-US" dirty="0" smtClean="0"/>
              <a:t>Aleksandar </a:t>
            </a:r>
            <a:r>
              <a:rPr lang="en-US" dirty="0" smtClean="0"/>
              <a:t>Jelenak</a:t>
            </a:r>
            <a:r>
              <a:rPr lang="en-US" dirty="0" smtClean="0"/>
              <a:t>, </a:t>
            </a:r>
            <a:r>
              <a:rPr lang="en-US" dirty="0" smtClean="0"/>
              <a:t>H. Joe </a:t>
            </a:r>
            <a:r>
              <a:rPr lang="en-US" dirty="0"/>
              <a:t>Lee, Ted </a:t>
            </a:r>
            <a:r>
              <a:rPr lang="en-US" dirty="0" err="1"/>
              <a:t>Habermann</a:t>
            </a:r>
            <a:endParaRPr lang="en-US" dirty="0" smtClean="0"/>
          </a:p>
          <a:p>
            <a:r>
              <a:rPr lang="en-US" dirty="0" smtClean="0"/>
              <a:t>The HDF Group</a:t>
            </a:r>
            <a:endParaRPr lang="en-US" dirty="0"/>
          </a:p>
        </p:txBody>
      </p:sp>
      <p:sp>
        <p:nvSpPr>
          <p:cNvPr id="5" name="Slide Number Placeholder 4"/>
          <p:cNvSpPr>
            <a:spLocks noGrp="1"/>
          </p:cNvSpPr>
          <p:nvPr>
            <p:ph type="sldNum" sz="quarter" idx="4"/>
          </p:nvPr>
        </p:nvSpPr>
        <p:spPr/>
        <p:txBody>
          <a:bodyPr/>
          <a:lstStyle/>
          <a:p>
            <a:fld id="{4B465E7A-C1F6-F240-9A4B-3C235A72DA08}" type="slidenum">
              <a:rPr lang="en-US" smtClean="0"/>
              <a:pPr/>
              <a:t>1</a:t>
            </a:fld>
            <a:endParaRPr lang="en-US" dirty="0"/>
          </a:p>
        </p:txBody>
      </p:sp>
    </p:spTree>
    <p:extLst>
      <p:ext uri="{BB962C8B-B14F-4D97-AF65-F5344CB8AC3E}">
        <p14:creationId xmlns:p14="http://schemas.microsoft.com/office/powerpoint/2010/main" val="2647835052"/>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HDF Data Producer’s Conundrum</a:t>
            </a:r>
            <a:endParaRPr lang="en-US" dirty="0"/>
          </a:p>
        </p:txBody>
      </p:sp>
      <p:sp>
        <p:nvSpPr>
          <p:cNvPr id="3" name="Slide Number Placeholder 2"/>
          <p:cNvSpPr>
            <a:spLocks noGrp="1"/>
          </p:cNvSpPr>
          <p:nvPr>
            <p:ph type="sldNum" sz="quarter" idx="11"/>
          </p:nvPr>
        </p:nvSpPr>
        <p:spPr/>
        <p:txBody>
          <a:bodyPr/>
          <a:lstStyle/>
          <a:p>
            <a:fld id="{4B465E7A-C1F6-F240-9A4B-3C235A72DA08}" type="slidenum">
              <a:rPr lang="en-US" smtClean="0"/>
              <a:pPr/>
              <a:t>2</a:t>
            </a:fld>
            <a:endParaRPr lang="en-US" dirty="0"/>
          </a:p>
        </p:txBody>
      </p:sp>
      <p:sp>
        <p:nvSpPr>
          <p:cNvPr id="5" name="Connector 4"/>
          <p:cNvSpPr>
            <a:spLocks/>
          </p:cNvSpPr>
          <p:nvPr/>
        </p:nvSpPr>
        <p:spPr bwMode="auto">
          <a:xfrm>
            <a:off x="1778000" y="1238250"/>
            <a:ext cx="3270250" cy="3238500"/>
          </a:xfrm>
          <a:prstGeom prst="flowChartConnector">
            <a:avLst/>
          </a:prstGeom>
          <a:solidFill>
            <a:schemeClr val="tx2">
              <a:lumMod val="20000"/>
              <a:lumOff val="80000"/>
              <a:alpha val="3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Connector 5"/>
          <p:cNvSpPr>
            <a:spLocks/>
          </p:cNvSpPr>
          <p:nvPr/>
        </p:nvSpPr>
        <p:spPr bwMode="auto">
          <a:xfrm>
            <a:off x="4105275" y="1231900"/>
            <a:ext cx="3270250" cy="3238500"/>
          </a:xfrm>
          <a:prstGeom prst="flowChartConnector">
            <a:avLst/>
          </a:prstGeom>
          <a:solidFill>
            <a:schemeClr val="accent6">
              <a:lumMod val="20000"/>
              <a:lumOff val="80000"/>
              <a:alpha val="3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Connector 6"/>
          <p:cNvSpPr>
            <a:spLocks/>
          </p:cNvSpPr>
          <p:nvPr/>
        </p:nvSpPr>
        <p:spPr bwMode="auto">
          <a:xfrm>
            <a:off x="3025775" y="2882900"/>
            <a:ext cx="3270250" cy="3238500"/>
          </a:xfrm>
          <a:prstGeom prst="flowChartConnector">
            <a:avLst/>
          </a:prstGeom>
          <a:solidFill>
            <a:schemeClr val="accent4">
              <a:lumMod val="20000"/>
              <a:lumOff val="80000"/>
              <a:alpha val="3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2111375" y="1666875"/>
            <a:ext cx="1584413" cy="400110"/>
          </a:xfrm>
          <a:prstGeom prst="rect">
            <a:avLst/>
          </a:prstGeom>
          <a:noFill/>
        </p:spPr>
        <p:txBody>
          <a:bodyPr wrap="none" rtlCol="0">
            <a:spAutoFit/>
          </a:bodyPr>
          <a:lstStyle/>
          <a:p>
            <a:r>
              <a:rPr lang="en-US" sz="2000" dirty="0" smtClean="0">
                <a:latin typeface="+mn-lt"/>
              </a:rPr>
              <a:t>HDF Features</a:t>
            </a:r>
            <a:endParaRPr lang="en-US" sz="2000" dirty="0">
              <a:latin typeface="+mn-lt"/>
            </a:endParaRPr>
          </a:p>
        </p:txBody>
      </p:sp>
      <p:sp>
        <p:nvSpPr>
          <p:cNvPr id="9" name="TextBox 8"/>
          <p:cNvSpPr txBox="1"/>
          <p:nvPr/>
        </p:nvSpPr>
        <p:spPr>
          <a:xfrm>
            <a:off x="5200650" y="1571625"/>
            <a:ext cx="1813317" cy="400110"/>
          </a:xfrm>
          <a:prstGeom prst="rect">
            <a:avLst/>
          </a:prstGeom>
          <a:noFill/>
        </p:spPr>
        <p:txBody>
          <a:bodyPr wrap="none" rtlCol="0">
            <a:spAutoFit/>
          </a:bodyPr>
          <a:lstStyle/>
          <a:p>
            <a:r>
              <a:rPr lang="en-US" sz="2000" dirty="0" smtClean="0">
                <a:latin typeface="+mn-lt"/>
              </a:rPr>
              <a:t>Interoperability</a:t>
            </a:r>
            <a:endParaRPr lang="en-US" sz="2000" dirty="0">
              <a:latin typeface="+mn-lt"/>
            </a:endParaRPr>
          </a:p>
        </p:txBody>
      </p:sp>
      <p:sp>
        <p:nvSpPr>
          <p:cNvPr id="10" name="TextBox 9"/>
          <p:cNvSpPr txBox="1"/>
          <p:nvPr/>
        </p:nvSpPr>
        <p:spPr>
          <a:xfrm>
            <a:off x="3438525" y="4377068"/>
            <a:ext cx="2516033" cy="400110"/>
          </a:xfrm>
          <a:prstGeom prst="rect">
            <a:avLst/>
          </a:prstGeom>
          <a:noFill/>
        </p:spPr>
        <p:txBody>
          <a:bodyPr wrap="none" rtlCol="0">
            <a:spAutoFit/>
          </a:bodyPr>
          <a:lstStyle/>
          <a:p>
            <a:r>
              <a:rPr lang="en-US" sz="2000" dirty="0" smtClean="0">
                <a:latin typeface="+mn-lt"/>
              </a:rPr>
              <a:t>Mission Requirements</a:t>
            </a:r>
            <a:endParaRPr lang="en-US" sz="2000" dirty="0">
              <a:latin typeface="+mn-lt"/>
            </a:endParaRPr>
          </a:p>
        </p:txBody>
      </p:sp>
      <p:sp>
        <p:nvSpPr>
          <p:cNvPr id="11" name="5-Point Star 10"/>
          <p:cNvSpPr/>
          <p:nvPr/>
        </p:nvSpPr>
        <p:spPr bwMode="auto">
          <a:xfrm>
            <a:off x="4255770" y="2969895"/>
            <a:ext cx="665480" cy="667512"/>
          </a:xfrm>
          <a:prstGeom prst="star5">
            <a:avLst/>
          </a:prstGeom>
          <a:solidFill>
            <a:srgbClr val="FFF564"/>
          </a:solidFill>
          <a:ln w="9525" cap="flat" cmpd="sng" algn="ctr">
            <a:solidFill>
              <a:schemeClr val="tx1"/>
            </a:solidFill>
            <a:prstDash val="solid"/>
            <a:round/>
            <a:headEnd type="none" w="med" len="med"/>
            <a:tailEnd type="none" w="med" len="med"/>
          </a:ln>
          <a:effectLst/>
        </p:spPr>
        <p:txBody>
          <a:bodyPr/>
          <a:lstStyle/>
          <a:p>
            <a:endParaRPr lang="en-US"/>
          </a:p>
        </p:txBody>
      </p:sp>
      <p:cxnSp>
        <p:nvCxnSpPr>
          <p:cNvPr id="14" name="Straight Arrow Connector 13"/>
          <p:cNvCxnSpPr>
            <a:endCxn id="15" idx="0"/>
          </p:cNvCxnSpPr>
          <p:nvPr/>
        </p:nvCxnSpPr>
        <p:spPr bwMode="auto">
          <a:xfrm flipH="1">
            <a:off x="1618094" y="3397250"/>
            <a:ext cx="2731656" cy="1565275"/>
          </a:xfrm>
          <a:prstGeom prst="straightConnector1">
            <a:avLst/>
          </a:prstGeom>
          <a:solidFill>
            <a:schemeClr val="accent1"/>
          </a:solidFill>
          <a:ln w="9525" cap="flat" cmpd="sng" algn="ctr">
            <a:solidFill>
              <a:schemeClr val="tx1"/>
            </a:solidFill>
            <a:prstDash val="solid"/>
            <a:round/>
            <a:headEnd type="arrow" w="med" len="med"/>
            <a:tailEnd type="none"/>
          </a:ln>
          <a:effectLst/>
        </p:spPr>
      </p:cxnSp>
      <p:sp>
        <p:nvSpPr>
          <p:cNvPr id="15" name="TextBox 14"/>
          <p:cNvSpPr txBox="1"/>
          <p:nvPr/>
        </p:nvSpPr>
        <p:spPr>
          <a:xfrm>
            <a:off x="358775" y="4962525"/>
            <a:ext cx="2518638" cy="400110"/>
          </a:xfrm>
          <a:prstGeom prst="rect">
            <a:avLst/>
          </a:prstGeom>
          <a:noFill/>
        </p:spPr>
        <p:txBody>
          <a:bodyPr wrap="none" rtlCol="0">
            <a:spAutoFit/>
          </a:bodyPr>
          <a:lstStyle/>
          <a:p>
            <a:r>
              <a:rPr lang="en-US" sz="2000" b="1" dirty="0" smtClean="0">
                <a:latin typeface="+mn-lt"/>
              </a:rPr>
              <a:t>HDF Product Designer</a:t>
            </a:r>
            <a:endParaRPr lang="en-US" sz="2000" b="1" dirty="0">
              <a:latin typeface="+mn-lt"/>
            </a:endParaRPr>
          </a:p>
        </p:txBody>
      </p:sp>
      <p:sp>
        <p:nvSpPr>
          <p:cNvPr id="18" name="TextBox 17"/>
          <p:cNvSpPr txBox="1"/>
          <p:nvPr/>
        </p:nvSpPr>
        <p:spPr>
          <a:xfrm>
            <a:off x="1936749" y="1952625"/>
            <a:ext cx="1571626" cy="1569660"/>
          </a:xfrm>
          <a:prstGeom prst="rect">
            <a:avLst/>
          </a:prstGeom>
          <a:noFill/>
        </p:spPr>
        <p:txBody>
          <a:bodyPr wrap="square" rtlCol="0">
            <a:spAutoFit/>
          </a:bodyPr>
          <a:lstStyle/>
          <a:p>
            <a:pPr marL="171450" indent="-171450">
              <a:buFont typeface="Arial"/>
              <a:buChar char="•"/>
            </a:pPr>
            <a:r>
              <a:rPr lang="en-US" sz="1200" dirty="0" err="1" smtClean="0">
                <a:latin typeface="+mn-lt"/>
              </a:rPr>
              <a:t>Datatypes</a:t>
            </a:r>
            <a:endParaRPr lang="en-US" sz="1200" dirty="0" smtClean="0">
              <a:latin typeface="+mn-lt"/>
            </a:endParaRPr>
          </a:p>
          <a:p>
            <a:pPr marL="171450" indent="-171450">
              <a:buFont typeface="Arial"/>
              <a:buChar char="•"/>
            </a:pPr>
            <a:r>
              <a:rPr lang="en-US" sz="1200" dirty="0" smtClean="0">
                <a:latin typeface="+mn-lt"/>
              </a:rPr>
              <a:t>Groups</a:t>
            </a:r>
          </a:p>
          <a:p>
            <a:pPr marL="171450" indent="-171450">
              <a:buFont typeface="Arial"/>
              <a:buChar char="•"/>
            </a:pPr>
            <a:r>
              <a:rPr lang="en-US" sz="1200" dirty="0" smtClean="0">
                <a:latin typeface="+mn-lt"/>
              </a:rPr>
              <a:t>Attributes</a:t>
            </a:r>
          </a:p>
          <a:p>
            <a:pPr marL="171450" indent="-171450">
              <a:buFont typeface="Arial"/>
              <a:buChar char="•"/>
            </a:pPr>
            <a:r>
              <a:rPr lang="en-US" sz="1200" dirty="0" smtClean="0">
                <a:latin typeface="+mn-lt"/>
              </a:rPr>
              <a:t>Dimension scales</a:t>
            </a:r>
          </a:p>
          <a:p>
            <a:pPr marL="171450" indent="-171450">
              <a:buFont typeface="Arial"/>
              <a:buChar char="•"/>
            </a:pPr>
            <a:r>
              <a:rPr lang="en-US" sz="1200" dirty="0" smtClean="0">
                <a:latin typeface="+mn-lt"/>
              </a:rPr>
              <a:t>Compression</a:t>
            </a:r>
          </a:p>
          <a:p>
            <a:pPr marL="171450" indent="-171450">
              <a:buFont typeface="Arial"/>
              <a:buChar char="•"/>
            </a:pPr>
            <a:r>
              <a:rPr lang="en-US" sz="1200" dirty="0" smtClean="0">
                <a:latin typeface="+mn-lt"/>
              </a:rPr>
              <a:t>Chunking</a:t>
            </a:r>
          </a:p>
          <a:p>
            <a:pPr marL="171450" indent="-171450">
              <a:buFont typeface="Arial"/>
              <a:buChar char="•"/>
            </a:pPr>
            <a:r>
              <a:rPr lang="en-US" sz="1200" dirty="0" smtClean="0">
                <a:latin typeface="+mn-lt"/>
              </a:rPr>
              <a:t>Scale/offset</a:t>
            </a:r>
          </a:p>
          <a:p>
            <a:pPr marL="171450" indent="-171450">
              <a:buFont typeface="Arial"/>
              <a:buChar char="•"/>
            </a:pPr>
            <a:r>
              <a:rPr lang="en-US" sz="1200" dirty="0" smtClean="0">
                <a:latin typeface="+mn-lt"/>
              </a:rPr>
              <a:t>Etc.</a:t>
            </a:r>
            <a:endParaRPr lang="en-US" sz="1200" dirty="0">
              <a:latin typeface="+mn-lt"/>
            </a:endParaRPr>
          </a:p>
        </p:txBody>
      </p:sp>
      <p:sp>
        <p:nvSpPr>
          <p:cNvPr id="19" name="TextBox 18"/>
          <p:cNvSpPr txBox="1"/>
          <p:nvPr/>
        </p:nvSpPr>
        <p:spPr>
          <a:xfrm>
            <a:off x="6030065" y="1851025"/>
            <a:ext cx="1666875" cy="830997"/>
          </a:xfrm>
          <a:prstGeom prst="rect">
            <a:avLst/>
          </a:prstGeom>
          <a:noFill/>
        </p:spPr>
        <p:txBody>
          <a:bodyPr wrap="square" rtlCol="0">
            <a:spAutoFit/>
          </a:bodyPr>
          <a:lstStyle/>
          <a:p>
            <a:pPr marL="171450" indent="-171450">
              <a:buFont typeface="Arial"/>
              <a:buChar char="•"/>
            </a:pPr>
            <a:r>
              <a:rPr lang="en-US" sz="1200" dirty="0" smtClean="0">
                <a:latin typeface="+mn-lt"/>
              </a:rPr>
              <a:t>Conventions</a:t>
            </a:r>
          </a:p>
          <a:p>
            <a:pPr marL="171450" indent="-171450">
              <a:buFont typeface="Arial"/>
              <a:buChar char="•"/>
            </a:pPr>
            <a:r>
              <a:rPr lang="en-US" sz="1200" dirty="0" smtClean="0">
                <a:latin typeface="+mn-lt"/>
              </a:rPr>
              <a:t>Metadata</a:t>
            </a:r>
          </a:p>
          <a:p>
            <a:pPr marL="171450" indent="-171450">
              <a:buFont typeface="Arial"/>
              <a:buChar char="•"/>
            </a:pPr>
            <a:r>
              <a:rPr lang="en-US" sz="1200" dirty="0" smtClean="0">
                <a:latin typeface="+mn-lt"/>
              </a:rPr>
              <a:t>Software</a:t>
            </a:r>
          </a:p>
          <a:p>
            <a:pPr marL="171450" indent="-171450">
              <a:buFont typeface="Arial"/>
              <a:buChar char="•"/>
            </a:pPr>
            <a:r>
              <a:rPr lang="en-US" sz="1200" dirty="0" err="1" smtClean="0">
                <a:latin typeface="+mn-lt"/>
              </a:rPr>
              <a:t>netCDF</a:t>
            </a:r>
            <a:endParaRPr lang="en-US" sz="1200" dirty="0" smtClean="0">
              <a:latin typeface="+mn-lt"/>
            </a:endParaRPr>
          </a:p>
        </p:txBody>
      </p:sp>
      <p:sp>
        <p:nvSpPr>
          <p:cNvPr id="20" name="TextBox 19"/>
          <p:cNvSpPr txBox="1"/>
          <p:nvPr/>
        </p:nvSpPr>
        <p:spPr>
          <a:xfrm>
            <a:off x="3486149" y="4662818"/>
            <a:ext cx="2498726" cy="1200329"/>
          </a:xfrm>
          <a:prstGeom prst="rect">
            <a:avLst/>
          </a:prstGeom>
          <a:noFill/>
        </p:spPr>
        <p:txBody>
          <a:bodyPr wrap="square" rtlCol="0">
            <a:spAutoFit/>
          </a:bodyPr>
          <a:lstStyle/>
          <a:p>
            <a:pPr marL="171450" indent="-171450">
              <a:buFont typeface="Arial"/>
              <a:buChar char="•"/>
            </a:pPr>
            <a:r>
              <a:rPr lang="en-US" sz="1200" dirty="0">
                <a:latin typeface="+mn-lt"/>
              </a:rPr>
              <a:t>S</a:t>
            </a:r>
            <a:r>
              <a:rPr lang="en-US" sz="1200" dirty="0" smtClean="0">
                <a:latin typeface="+mn-lt"/>
              </a:rPr>
              <a:t>cience objectives</a:t>
            </a:r>
          </a:p>
          <a:p>
            <a:pPr marL="171450" indent="-171450">
              <a:buFont typeface="Arial"/>
              <a:buChar char="•"/>
            </a:pPr>
            <a:r>
              <a:rPr lang="en-US" sz="1200" dirty="0" smtClean="0">
                <a:latin typeface="+mn-lt"/>
              </a:rPr>
              <a:t>Data processing, discovery &amp; distribution</a:t>
            </a:r>
          </a:p>
          <a:p>
            <a:pPr marL="171450" indent="-171450">
              <a:buFont typeface="Arial"/>
              <a:buChar char="•"/>
            </a:pPr>
            <a:r>
              <a:rPr lang="en-US" sz="1200" dirty="0" smtClean="0">
                <a:latin typeface="+mn-lt"/>
              </a:rPr>
              <a:t>Data documentation</a:t>
            </a:r>
          </a:p>
          <a:p>
            <a:pPr marL="171450" indent="-171450">
              <a:buFont typeface="Arial"/>
              <a:buChar char="•"/>
            </a:pPr>
            <a:r>
              <a:rPr lang="en-US" sz="1200" dirty="0" smtClean="0">
                <a:latin typeface="+mn-lt"/>
              </a:rPr>
              <a:t>User engagement, preparedness, feedback</a:t>
            </a:r>
          </a:p>
        </p:txBody>
      </p:sp>
    </p:spTree>
    <p:extLst>
      <p:ext uri="{BB962C8B-B14F-4D97-AF65-F5344CB8AC3E}">
        <p14:creationId xmlns:p14="http://schemas.microsoft.com/office/powerpoint/2010/main" val="89978374"/>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1"/>
      <p:bldP spid="11" grpId="0" animBg="1"/>
      <p:bldP spid="15"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493182" y="0"/>
            <a:ext cx="7193617" cy="762000"/>
          </a:xfrm>
        </p:spPr>
        <p:txBody>
          <a:bodyPr anchor="ctr"/>
          <a:lstStyle/>
          <a:p>
            <a:r>
              <a:rPr lang="en-US" dirty="0" smtClean="0">
                <a:latin typeface="Calibri"/>
                <a:cs typeface="Calibri"/>
              </a:rPr>
              <a:t>HDF </a:t>
            </a:r>
            <a:r>
              <a:rPr lang="en-US" dirty="0" smtClean="0">
                <a:latin typeface="Calibri"/>
                <a:cs typeface="Calibri"/>
              </a:rPr>
              <a:t>Product </a:t>
            </a:r>
            <a:r>
              <a:rPr lang="en-US" dirty="0" smtClean="0">
                <a:latin typeface="Calibri"/>
                <a:cs typeface="Calibri"/>
              </a:rPr>
              <a:t>Designer Background</a:t>
            </a:r>
            <a:endParaRPr lang="en-US" dirty="0">
              <a:latin typeface="Calibri"/>
              <a:cs typeface="Calibri"/>
            </a:endParaRPr>
          </a:p>
        </p:txBody>
      </p:sp>
      <p:sp>
        <p:nvSpPr>
          <p:cNvPr id="2" name="Text Placeholder 1"/>
          <p:cNvSpPr>
            <a:spLocks noGrp="1"/>
          </p:cNvSpPr>
          <p:nvPr>
            <p:ph type="body" idx="1"/>
          </p:nvPr>
        </p:nvSpPr>
        <p:spPr>
          <a:xfrm>
            <a:off x="457200" y="1250950"/>
            <a:ext cx="8229600" cy="4525963"/>
          </a:xfrm>
        </p:spPr>
        <p:txBody>
          <a:bodyPr/>
          <a:lstStyle/>
          <a:p>
            <a:r>
              <a:rPr lang="en-US" dirty="0" smtClean="0"/>
              <a:t>Originated from the HDF5 Earth Science (H5ES) Builder/Creator toolset developed by </a:t>
            </a:r>
            <a:r>
              <a:rPr lang="en-US" dirty="0"/>
              <a:t>Jeffrey Lee </a:t>
            </a:r>
            <a:r>
              <a:rPr lang="en-US" dirty="0" smtClean="0"/>
              <a:t>for the ICESat</a:t>
            </a:r>
            <a:r>
              <a:rPr lang="en-US" dirty="0"/>
              <a:t>-2 </a:t>
            </a:r>
            <a:r>
              <a:rPr lang="en-US" dirty="0" smtClean="0"/>
              <a:t>mission</a:t>
            </a:r>
          </a:p>
          <a:p>
            <a:r>
              <a:rPr lang="en-US" dirty="0" smtClean="0"/>
              <a:t>Built using the MySQL, Apache, PHP software stack</a:t>
            </a:r>
          </a:p>
          <a:p>
            <a:r>
              <a:rPr lang="en-US" dirty="0" smtClean="0"/>
              <a:t>Runs as a desktop application</a:t>
            </a:r>
          </a:p>
          <a:p>
            <a:r>
              <a:rPr lang="en-US" dirty="0" smtClean="0"/>
              <a:t>Under review by The </a:t>
            </a:r>
            <a:r>
              <a:rPr lang="en-US" dirty="0"/>
              <a:t>HDF </a:t>
            </a:r>
            <a:r>
              <a:rPr lang="en-US" dirty="0" smtClean="0"/>
              <a:t>Group </a:t>
            </a:r>
            <a:r>
              <a:rPr lang="en-US" dirty="0"/>
              <a:t>to </a:t>
            </a:r>
            <a:r>
              <a:rPr lang="en-US" dirty="0" smtClean="0"/>
              <a:t>generalize the concept</a:t>
            </a:r>
            <a:endParaRPr lang="en-US" dirty="0"/>
          </a:p>
        </p:txBody>
      </p:sp>
      <p:sp>
        <p:nvSpPr>
          <p:cNvPr id="5" name="Slide Number Placeholder 4"/>
          <p:cNvSpPr>
            <a:spLocks noGrp="1"/>
          </p:cNvSpPr>
          <p:nvPr>
            <p:ph type="sldNum" sz="quarter" idx="11"/>
          </p:nvPr>
        </p:nvSpPr>
        <p:spPr/>
        <p:txBody>
          <a:bodyPr/>
          <a:lstStyle/>
          <a:p>
            <a:fld id="{66990693-FCA4-456D-B0D1-1E6BC96D0376}" type="slidenum">
              <a:rPr lang="en-US" smtClean="0"/>
              <a:pPr/>
              <a:t>3</a:t>
            </a:fld>
            <a:endParaRPr lang="en-US"/>
          </a:p>
        </p:txBody>
      </p:sp>
      <p:sp>
        <p:nvSpPr>
          <p:cNvPr id="14" name="Rectangle 13"/>
          <p:cNvSpPr/>
          <p:nvPr/>
        </p:nvSpPr>
        <p:spPr bwMode="auto">
          <a:xfrm>
            <a:off x="5781716" y="3715757"/>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a:off x="5785521" y="4603916"/>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807497208"/>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chor="ctr"/>
          <a:lstStyle/>
          <a:p>
            <a:pPr algn="l"/>
            <a:r>
              <a:rPr lang="en-US" dirty="0" smtClean="0">
                <a:latin typeface="Calibri"/>
                <a:cs typeface="Calibri"/>
              </a:rPr>
              <a:t>What is </a:t>
            </a:r>
            <a:r>
              <a:rPr lang="en-US" dirty="0" smtClean="0">
                <a:latin typeface="Calibri"/>
                <a:cs typeface="Calibri"/>
              </a:rPr>
              <a:t>HDF </a:t>
            </a:r>
            <a:r>
              <a:rPr lang="en-US" dirty="0" smtClean="0">
                <a:latin typeface="Calibri"/>
                <a:cs typeface="Calibri"/>
              </a:rPr>
              <a:t>Product Designer?</a:t>
            </a:r>
            <a:endParaRPr lang="en-US" dirty="0">
              <a:latin typeface="Calibri"/>
              <a:cs typeface="Calibri"/>
            </a:endParaRPr>
          </a:p>
        </p:txBody>
      </p:sp>
      <p:sp>
        <p:nvSpPr>
          <p:cNvPr id="5" name="Slide Number Placeholder 4"/>
          <p:cNvSpPr>
            <a:spLocks noGrp="1"/>
          </p:cNvSpPr>
          <p:nvPr>
            <p:ph type="sldNum" sz="quarter" idx="11"/>
          </p:nvPr>
        </p:nvSpPr>
        <p:spPr/>
        <p:txBody>
          <a:bodyPr/>
          <a:lstStyle/>
          <a:p>
            <a:fld id="{66990693-FCA4-456D-B0D1-1E6BC96D0376}" type="slidenum">
              <a:rPr lang="en-US" smtClean="0"/>
              <a:pPr/>
              <a:t>4</a:t>
            </a:fld>
            <a:endParaRPr lang="en-US"/>
          </a:p>
        </p:txBody>
      </p:sp>
      <p:sp>
        <p:nvSpPr>
          <p:cNvPr id="2" name="Content Placeholder 1"/>
          <p:cNvSpPr>
            <a:spLocks noGrp="1"/>
          </p:cNvSpPr>
          <p:nvPr>
            <p:ph sz="quarter" idx="13"/>
          </p:nvPr>
        </p:nvSpPr>
        <p:spPr>
          <a:xfrm>
            <a:off x="251191" y="1153575"/>
            <a:ext cx="8679996" cy="5378185"/>
          </a:xfrm>
        </p:spPr>
        <p:txBody>
          <a:bodyPr/>
          <a:lstStyle/>
          <a:p>
            <a:r>
              <a:rPr lang="en-US" sz="3100" dirty="0" smtClean="0"/>
              <a:t>Application for organizing HDF5 file content to data and metadata</a:t>
            </a:r>
          </a:p>
          <a:p>
            <a:r>
              <a:rPr lang="en-US" sz="3100" dirty="0" smtClean="0"/>
              <a:t>Built-in support for conventions</a:t>
            </a:r>
          </a:p>
          <a:p>
            <a:r>
              <a:rPr lang="en-US" sz="3100" dirty="0" smtClean="0"/>
              <a:t>Create and re-use parts of file content</a:t>
            </a:r>
          </a:p>
          <a:p>
            <a:r>
              <a:rPr lang="en-US" sz="3100" dirty="0"/>
              <a:t>C</a:t>
            </a:r>
            <a:r>
              <a:rPr lang="en-US" sz="3100" dirty="0" smtClean="0"/>
              <a:t>ollaborative design process</a:t>
            </a:r>
          </a:p>
          <a:p>
            <a:r>
              <a:rPr lang="en-US" sz="3100" dirty="0" smtClean="0"/>
              <a:t>Generate HDF5 template file, or code that produces the designed file for several programming languages</a:t>
            </a:r>
          </a:p>
          <a:p>
            <a:r>
              <a:rPr lang="en-US" sz="3100" dirty="0" smtClean="0"/>
              <a:t>HDF5 template has structure and metadata</a:t>
            </a:r>
            <a:endParaRPr lang="en-US" sz="3100" dirty="0"/>
          </a:p>
        </p:txBody>
      </p:sp>
      <p:sp>
        <p:nvSpPr>
          <p:cNvPr id="14" name="Rectangle 13"/>
          <p:cNvSpPr/>
          <p:nvPr/>
        </p:nvSpPr>
        <p:spPr bwMode="auto">
          <a:xfrm>
            <a:off x="5781716" y="3715757"/>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a:off x="5785521" y="4603916"/>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573437525"/>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chor="ctr"/>
          <a:lstStyle/>
          <a:p>
            <a:pPr algn="l"/>
            <a:r>
              <a:rPr lang="en-US" dirty="0" smtClean="0">
                <a:cs typeface="Calibri"/>
              </a:rPr>
              <a:t>Design Process</a:t>
            </a:r>
            <a:endParaRPr lang="en-US" dirty="0">
              <a:latin typeface="Calibri"/>
              <a:cs typeface="Calibri"/>
            </a:endParaRPr>
          </a:p>
        </p:txBody>
      </p:sp>
      <p:sp>
        <p:nvSpPr>
          <p:cNvPr id="5" name="Slide Number Placeholder 4"/>
          <p:cNvSpPr>
            <a:spLocks noGrp="1"/>
          </p:cNvSpPr>
          <p:nvPr>
            <p:ph type="sldNum" sz="quarter" idx="11"/>
          </p:nvPr>
        </p:nvSpPr>
        <p:spPr/>
        <p:txBody>
          <a:bodyPr/>
          <a:lstStyle/>
          <a:p>
            <a:fld id="{66990693-FCA4-456D-B0D1-1E6BC96D0376}" type="slidenum">
              <a:rPr lang="en-US" smtClean="0"/>
              <a:pPr/>
              <a:t>5</a:t>
            </a:fld>
            <a:endParaRPr lang="en-US"/>
          </a:p>
        </p:txBody>
      </p:sp>
      <p:sp>
        <p:nvSpPr>
          <p:cNvPr id="2" name="Content Placeholder 1"/>
          <p:cNvSpPr>
            <a:spLocks noGrp="1"/>
          </p:cNvSpPr>
          <p:nvPr>
            <p:ph sz="quarter" idx="13"/>
          </p:nvPr>
        </p:nvSpPr>
        <p:spPr>
          <a:xfrm>
            <a:off x="914400" y="1027962"/>
            <a:ext cx="7947012" cy="4889702"/>
          </a:xfrm>
        </p:spPr>
        <p:txBody>
          <a:bodyPr/>
          <a:lstStyle/>
          <a:p>
            <a:pPr marL="0" indent="0">
              <a:buNone/>
            </a:pPr>
            <a:r>
              <a:rPr lang="en-US" dirty="0" smtClean="0"/>
              <a:t>Create and organize content: </a:t>
            </a:r>
            <a:endParaRPr lang="en-US" dirty="0"/>
          </a:p>
          <a:p>
            <a:r>
              <a:rPr lang="en-US" dirty="0" smtClean="0"/>
              <a:t>Files, groups, datasets, attributes</a:t>
            </a:r>
          </a:p>
          <a:p>
            <a:r>
              <a:rPr lang="en-US" dirty="0" smtClean="0"/>
              <a:t>Many parameters of datasets and attributes can be set</a:t>
            </a:r>
          </a:p>
          <a:p>
            <a:r>
              <a:rPr lang="en-US" dirty="0" smtClean="0"/>
              <a:t>Re-use any part of content elsewhere in the same or another file</a:t>
            </a:r>
          </a:p>
          <a:p>
            <a:r>
              <a:rPr lang="en-US" dirty="0" smtClean="0"/>
              <a:t>All the work is saved in a database</a:t>
            </a:r>
            <a:endParaRPr lang="en-US" dirty="0"/>
          </a:p>
        </p:txBody>
      </p:sp>
      <p:sp>
        <p:nvSpPr>
          <p:cNvPr id="14" name="Rectangle 13"/>
          <p:cNvSpPr/>
          <p:nvPr/>
        </p:nvSpPr>
        <p:spPr bwMode="auto">
          <a:xfrm>
            <a:off x="5781716" y="3715757"/>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a:off x="5785521" y="4603916"/>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104143085"/>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After a File is Designed…</a:t>
            </a:r>
            <a:endParaRPr lang="en-US" dirty="0"/>
          </a:p>
        </p:txBody>
      </p:sp>
      <p:sp>
        <p:nvSpPr>
          <p:cNvPr id="3" name="Slide Number Placeholder 2"/>
          <p:cNvSpPr>
            <a:spLocks noGrp="1"/>
          </p:cNvSpPr>
          <p:nvPr>
            <p:ph type="sldNum" sz="quarter" idx="11"/>
          </p:nvPr>
        </p:nvSpPr>
        <p:spPr/>
        <p:txBody>
          <a:bodyPr/>
          <a:lstStyle/>
          <a:p>
            <a:fld id="{4B465E7A-C1F6-F240-9A4B-3C235A72DA08}" type="slidenum">
              <a:rPr lang="en-US" smtClean="0"/>
              <a:pPr/>
              <a:t>6</a:t>
            </a:fld>
            <a:endParaRPr lang="en-US" dirty="0"/>
          </a:p>
        </p:txBody>
      </p:sp>
      <p:sp>
        <p:nvSpPr>
          <p:cNvPr id="4" name="Content Placeholder 3"/>
          <p:cNvSpPr>
            <a:spLocks noGrp="1"/>
          </p:cNvSpPr>
          <p:nvPr>
            <p:ph sz="quarter" idx="13"/>
          </p:nvPr>
        </p:nvSpPr>
        <p:spPr>
          <a:xfrm>
            <a:off x="914400" y="1195447"/>
            <a:ext cx="7315200" cy="4572000"/>
          </a:xfrm>
        </p:spPr>
        <p:txBody>
          <a:bodyPr/>
          <a:lstStyle/>
          <a:p>
            <a:r>
              <a:rPr lang="en-US" dirty="0" smtClean="0"/>
              <a:t>Export description of the file’s content into a tab-delimited text file</a:t>
            </a:r>
          </a:p>
          <a:p>
            <a:r>
              <a:rPr lang="en-US" dirty="0" smtClean="0"/>
              <a:t>This </a:t>
            </a:r>
            <a:r>
              <a:rPr lang="en-US" i="1" dirty="0" smtClean="0"/>
              <a:t>description</a:t>
            </a:r>
            <a:r>
              <a:rPr lang="en-US" dirty="0" smtClean="0"/>
              <a:t> file can be opened with Excel</a:t>
            </a:r>
          </a:p>
          <a:p>
            <a:r>
              <a:rPr lang="en-US" dirty="0" smtClean="0"/>
              <a:t>Content description can be edited</a:t>
            </a:r>
          </a:p>
          <a:p>
            <a:r>
              <a:rPr lang="en-US" dirty="0" smtClean="0"/>
              <a:t>Description file can be imported back into the Product Designer</a:t>
            </a:r>
          </a:p>
          <a:p>
            <a:endParaRPr lang="en-US" dirty="0"/>
          </a:p>
        </p:txBody>
      </p:sp>
    </p:spTree>
    <p:extLst>
      <p:ext uri="{BB962C8B-B14F-4D97-AF65-F5344CB8AC3E}">
        <p14:creationId xmlns:p14="http://schemas.microsoft.com/office/powerpoint/2010/main" val="2685357412"/>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After a File is Designed…</a:t>
            </a:r>
            <a:endParaRPr lang="en-US" dirty="0"/>
          </a:p>
        </p:txBody>
      </p:sp>
      <p:sp>
        <p:nvSpPr>
          <p:cNvPr id="3" name="Slide Number Placeholder 2"/>
          <p:cNvSpPr>
            <a:spLocks noGrp="1"/>
          </p:cNvSpPr>
          <p:nvPr>
            <p:ph type="sldNum" sz="quarter" idx="11"/>
          </p:nvPr>
        </p:nvSpPr>
        <p:spPr/>
        <p:txBody>
          <a:bodyPr/>
          <a:lstStyle/>
          <a:p>
            <a:fld id="{4B465E7A-C1F6-F240-9A4B-3C235A72DA08}" type="slidenum">
              <a:rPr lang="en-US" smtClean="0"/>
              <a:pPr/>
              <a:t>7</a:t>
            </a:fld>
            <a:endParaRPr lang="en-US" dirty="0"/>
          </a:p>
        </p:txBody>
      </p:sp>
      <p:sp>
        <p:nvSpPr>
          <p:cNvPr id="4" name="Content Placeholder 3"/>
          <p:cNvSpPr>
            <a:spLocks noGrp="1"/>
          </p:cNvSpPr>
          <p:nvPr>
            <p:ph sz="quarter" idx="13"/>
          </p:nvPr>
        </p:nvSpPr>
        <p:spPr>
          <a:xfrm>
            <a:off x="914400" y="1195446"/>
            <a:ext cx="7315200" cy="5168833"/>
          </a:xfrm>
        </p:spPr>
        <p:txBody>
          <a:bodyPr/>
          <a:lstStyle/>
          <a:p>
            <a:r>
              <a:rPr lang="en-US" dirty="0" smtClean="0"/>
              <a:t>A template HDF5 file can be generated</a:t>
            </a:r>
          </a:p>
          <a:p>
            <a:r>
              <a:rPr lang="en-US" dirty="0"/>
              <a:t>C</a:t>
            </a:r>
            <a:r>
              <a:rPr lang="en-US" dirty="0" smtClean="0"/>
              <a:t>ode can be produced for reading and writing designed file for:</a:t>
            </a:r>
          </a:p>
          <a:p>
            <a:pPr lvl="1"/>
            <a:r>
              <a:rPr lang="en-US" dirty="0" smtClean="0"/>
              <a:t>FORTRAN</a:t>
            </a:r>
          </a:p>
          <a:p>
            <a:pPr lvl="1"/>
            <a:r>
              <a:rPr lang="en-US" dirty="0" smtClean="0"/>
              <a:t>IDL</a:t>
            </a:r>
          </a:p>
          <a:p>
            <a:r>
              <a:rPr lang="en-US" dirty="0"/>
              <a:t>T</a:t>
            </a:r>
            <a:r>
              <a:rPr lang="en-US" dirty="0" smtClean="0"/>
              <a:t>he generated write code can be edited to fill in real data</a:t>
            </a:r>
          </a:p>
        </p:txBody>
      </p:sp>
    </p:spTree>
    <p:extLst>
      <p:ext uri="{BB962C8B-B14F-4D97-AF65-F5344CB8AC3E}">
        <p14:creationId xmlns:p14="http://schemas.microsoft.com/office/powerpoint/2010/main" val="3420377682"/>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183" y="152400"/>
            <a:ext cx="7346017" cy="533400"/>
          </a:xfrm>
        </p:spPr>
        <p:txBody>
          <a:bodyPr/>
          <a:lstStyle/>
          <a:p>
            <a:pPr algn="l"/>
            <a:r>
              <a:rPr lang="en-US" dirty="0" smtClean="0"/>
              <a:t>Typical HDF Product Designer Workflow</a:t>
            </a:r>
            <a:endParaRPr lang="en-US" dirty="0"/>
          </a:p>
        </p:txBody>
      </p:sp>
      <p:sp>
        <p:nvSpPr>
          <p:cNvPr id="3" name="Slide Number Placeholder 2"/>
          <p:cNvSpPr>
            <a:spLocks noGrp="1"/>
          </p:cNvSpPr>
          <p:nvPr>
            <p:ph type="sldNum" sz="quarter" idx="11"/>
          </p:nvPr>
        </p:nvSpPr>
        <p:spPr/>
        <p:txBody>
          <a:bodyPr/>
          <a:lstStyle/>
          <a:p>
            <a:fld id="{4B465E7A-C1F6-F240-9A4B-3C235A72DA08}" type="slidenum">
              <a:rPr lang="en-US" smtClean="0"/>
              <a:pPr/>
              <a:t>8</a:t>
            </a:fld>
            <a:endParaRPr lang="en-US" dirty="0"/>
          </a:p>
        </p:txBody>
      </p:sp>
      <p:graphicFrame>
        <p:nvGraphicFramePr>
          <p:cNvPr id="7" name="Diagram 6"/>
          <p:cNvGraphicFramePr/>
          <p:nvPr>
            <p:extLst>
              <p:ext uri="{D42A27DB-BD31-4B8C-83A1-F6EECF244321}">
                <p14:modId xmlns:p14="http://schemas.microsoft.com/office/powerpoint/2010/main" val="3989790865"/>
              </p:ext>
            </p:extLst>
          </p:nvPr>
        </p:nvGraphicFramePr>
        <p:xfrm>
          <a:off x="477375" y="1048074"/>
          <a:ext cx="8397992" cy="54418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3771459"/>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7138" y="0"/>
            <a:ext cx="7179662" cy="762000"/>
          </a:xfrm>
        </p:spPr>
        <p:txBody>
          <a:bodyPr/>
          <a:lstStyle/>
          <a:p>
            <a:r>
              <a:rPr lang="en-US" dirty="0" smtClean="0"/>
              <a:t>Expected Benefits</a:t>
            </a:r>
            <a:endParaRPr lang="en-US" dirty="0"/>
          </a:p>
        </p:txBody>
      </p:sp>
      <p:sp>
        <p:nvSpPr>
          <p:cNvPr id="3" name="Text Placeholder 2"/>
          <p:cNvSpPr>
            <a:spLocks noGrp="1"/>
          </p:cNvSpPr>
          <p:nvPr>
            <p:ph type="body" idx="1"/>
          </p:nvPr>
        </p:nvSpPr>
        <p:spPr>
          <a:xfrm>
            <a:off x="457200" y="1362931"/>
            <a:ext cx="8229600" cy="4875738"/>
          </a:xfrm>
        </p:spPr>
        <p:txBody>
          <a:bodyPr/>
          <a:lstStyle/>
          <a:p>
            <a:r>
              <a:rPr lang="en-US" dirty="0" smtClean="0"/>
              <a:t>Easy way to design HDF file content</a:t>
            </a:r>
          </a:p>
          <a:p>
            <a:r>
              <a:rPr lang="en-US" dirty="0" smtClean="0"/>
              <a:t>Interoperability issues addressed during the design phase</a:t>
            </a:r>
          </a:p>
          <a:p>
            <a:pPr lvl="1"/>
            <a:r>
              <a:rPr lang="en-US" dirty="0" smtClean="0"/>
              <a:t>End-to-end data flow testing can start earlier</a:t>
            </a:r>
          </a:p>
          <a:p>
            <a:pPr lvl="1"/>
            <a:r>
              <a:rPr lang="en-US" dirty="0" smtClean="0"/>
              <a:t>Reduced risk for costly redesign of processing pipeline based on stakeholder feedback later</a:t>
            </a:r>
          </a:p>
          <a:p>
            <a:r>
              <a:rPr lang="en-US" dirty="0"/>
              <a:t>T</a:t>
            </a:r>
            <a:r>
              <a:rPr lang="en-US" dirty="0" smtClean="0"/>
              <a:t>eam collaboration</a:t>
            </a:r>
          </a:p>
          <a:p>
            <a:r>
              <a:rPr lang="en-US" dirty="0" smtClean="0"/>
              <a:t>Promotion of design best practices across mission teams</a:t>
            </a:r>
          </a:p>
          <a:p>
            <a:pPr lvl="1"/>
            <a:endParaRPr lang="en-US" dirty="0" smtClean="0"/>
          </a:p>
          <a:p>
            <a:endParaRPr lang="en-US" dirty="0" smtClean="0"/>
          </a:p>
        </p:txBody>
      </p:sp>
      <p:sp>
        <p:nvSpPr>
          <p:cNvPr id="4" name="Slide Number Placeholder 3"/>
          <p:cNvSpPr>
            <a:spLocks noGrp="1"/>
          </p:cNvSpPr>
          <p:nvPr>
            <p:ph type="sldNum" sz="quarter" idx="11"/>
          </p:nvPr>
        </p:nvSpPr>
        <p:spPr/>
        <p:txBody>
          <a:bodyPr/>
          <a:lstStyle/>
          <a:p>
            <a:fld id="{66990693-FCA4-456D-B0D1-1E6BC96D0376}" type="slidenum">
              <a:rPr lang="en-US" smtClean="0"/>
              <a:pPr/>
              <a:t>9</a:t>
            </a:fld>
            <a:endParaRPr lang="en-US"/>
          </a:p>
        </p:txBody>
      </p:sp>
    </p:spTree>
    <p:extLst>
      <p:ext uri="{BB962C8B-B14F-4D97-AF65-F5344CB8AC3E}">
        <p14:creationId xmlns:p14="http://schemas.microsoft.com/office/powerpoint/2010/main" val="1689202090"/>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604902" y="221194"/>
            <a:ext cx="5999034" cy="394589"/>
          </a:xfrm>
        </p:spPr>
        <p:txBody>
          <a:bodyPr anchor="ctr"/>
          <a:lstStyle/>
          <a:p>
            <a:r>
              <a:rPr lang="en-US" dirty="0" smtClean="0">
                <a:latin typeface="Calibri"/>
                <a:cs typeface="Calibri"/>
              </a:rPr>
              <a:t>Future Work</a:t>
            </a:r>
            <a:endParaRPr lang="en-US" dirty="0">
              <a:latin typeface="Calibri"/>
              <a:cs typeface="Calibri"/>
            </a:endParaRPr>
          </a:p>
        </p:txBody>
      </p:sp>
      <p:sp>
        <p:nvSpPr>
          <p:cNvPr id="5" name="Slide Number Placeholder 4"/>
          <p:cNvSpPr>
            <a:spLocks noGrp="1"/>
          </p:cNvSpPr>
          <p:nvPr>
            <p:ph type="sldNum" sz="quarter" idx="11"/>
          </p:nvPr>
        </p:nvSpPr>
        <p:spPr/>
        <p:txBody>
          <a:bodyPr/>
          <a:lstStyle/>
          <a:p>
            <a:fld id="{66990693-FCA4-456D-B0D1-1E6BC96D0376}" type="slidenum">
              <a:rPr lang="en-US" smtClean="0"/>
              <a:pPr/>
              <a:t>10</a:t>
            </a:fld>
            <a:endParaRPr lang="en-US"/>
          </a:p>
        </p:txBody>
      </p:sp>
      <p:sp>
        <p:nvSpPr>
          <p:cNvPr id="14" name="Rectangle 13"/>
          <p:cNvSpPr/>
          <p:nvPr/>
        </p:nvSpPr>
        <p:spPr bwMode="auto">
          <a:xfrm>
            <a:off x="5781716" y="3715757"/>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a:off x="5785521" y="4603916"/>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Subtitle 2"/>
          <p:cNvSpPr txBox="1">
            <a:spLocks/>
          </p:cNvSpPr>
          <p:nvPr/>
        </p:nvSpPr>
        <p:spPr bwMode="auto">
          <a:xfrm>
            <a:off x="928255" y="1633035"/>
            <a:ext cx="7668491" cy="22964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1"/>
              </a:buClr>
              <a:buChar char="•"/>
              <a:defRPr sz="32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4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18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None/>
            </a:pPr>
            <a:r>
              <a:rPr lang="en-US" kern="0" dirty="0" smtClean="0"/>
              <a:t>    </a:t>
            </a:r>
          </a:p>
          <a:p>
            <a:pPr marL="0" indent="0">
              <a:buNone/>
            </a:pPr>
            <a:r>
              <a:rPr lang="en-US" kern="0" dirty="0" smtClean="0"/>
              <a:t> </a:t>
            </a:r>
          </a:p>
          <a:p>
            <a:pPr marL="0" indent="0">
              <a:buNone/>
            </a:pPr>
            <a:r>
              <a:rPr lang="en-US" kern="0" dirty="0" smtClean="0"/>
              <a:t> </a:t>
            </a:r>
            <a:endParaRPr lang="en-US" kern="0" dirty="0"/>
          </a:p>
          <a:p>
            <a:pPr marL="0" indent="0">
              <a:buNone/>
            </a:pPr>
            <a:endParaRPr lang="en-US" kern="0" dirty="0" smtClean="0"/>
          </a:p>
          <a:p>
            <a:pPr marL="0" indent="0">
              <a:buNone/>
            </a:pPr>
            <a:r>
              <a:rPr lang="en-US" kern="0" dirty="0" smtClean="0"/>
              <a:t> </a:t>
            </a:r>
            <a:endParaRPr lang="en-US" kern="0" dirty="0"/>
          </a:p>
        </p:txBody>
      </p:sp>
      <p:sp>
        <p:nvSpPr>
          <p:cNvPr id="8" name="Subtitle 2"/>
          <p:cNvSpPr txBox="1">
            <a:spLocks/>
          </p:cNvSpPr>
          <p:nvPr/>
        </p:nvSpPr>
        <p:spPr bwMode="auto">
          <a:xfrm>
            <a:off x="446559" y="962915"/>
            <a:ext cx="8526493" cy="54292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1"/>
              </a:buClr>
              <a:buChar char="•"/>
              <a:defRPr sz="32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4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18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r>
              <a:rPr lang="en-US" sz="3000" kern="0" dirty="0" smtClean="0"/>
              <a:t>Local (desktop) or central (web site) app?</a:t>
            </a:r>
          </a:p>
          <a:p>
            <a:r>
              <a:rPr lang="en-US" sz="3000" kern="0" dirty="0" smtClean="0"/>
              <a:t>Reduce app’s required software footprint</a:t>
            </a:r>
          </a:p>
          <a:p>
            <a:pPr lvl="1"/>
            <a:r>
              <a:rPr lang="en-US" sz="3000" kern="0" dirty="0" smtClean="0"/>
              <a:t>MySQL already replaced with SQLite</a:t>
            </a:r>
          </a:p>
          <a:p>
            <a:r>
              <a:rPr lang="en-US" sz="3000" kern="0" dirty="0" smtClean="0"/>
              <a:t>Support Python, MATLAB for template file code</a:t>
            </a:r>
          </a:p>
          <a:p>
            <a:r>
              <a:rPr lang="en-US" sz="3000" kern="0" dirty="0" smtClean="0"/>
              <a:t>Web service for generating HDF5 templates and code</a:t>
            </a:r>
          </a:p>
          <a:p>
            <a:r>
              <a:rPr lang="en-US" sz="3000" kern="0" dirty="0" smtClean="0"/>
              <a:t>Generate </a:t>
            </a:r>
            <a:r>
              <a:rPr lang="en-US" sz="3000" kern="0" dirty="0" smtClean="0"/>
              <a:t>portable/free production </a:t>
            </a:r>
            <a:r>
              <a:rPr lang="en-US" sz="3000" kern="0" dirty="0" smtClean="0"/>
              <a:t>code using </a:t>
            </a:r>
            <a:r>
              <a:rPr lang="en-US" sz="3000" kern="0" dirty="0" smtClean="0"/>
              <a:t>Python </a:t>
            </a:r>
            <a:r>
              <a:rPr lang="en-US" sz="3000" kern="0" dirty="0" smtClean="0"/>
              <a:t>and </a:t>
            </a:r>
            <a:r>
              <a:rPr lang="en-US" sz="3000" kern="0" dirty="0" smtClean="0"/>
              <a:t>h5py</a:t>
            </a:r>
            <a:endParaRPr lang="en-US" sz="3000" kern="0" dirty="0"/>
          </a:p>
          <a:p>
            <a:r>
              <a:rPr lang="en-US" sz="3000" kern="0" dirty="0" smtClean="0"/>
              <a:t>Re</a:t>
            </a:r>
            <a:r>
              <a:rPr lang="en-US" sz="3000" kern="0" dirty="0" smtClean="0"/>
              <a:t>-use </a:t>
            </a:r>
            <a:r>
              <a:rPr lang="en-US" sz="3000" kern="0" dirty="0" smtClean="0"/>
              <a:t>content info</a:t>
            </a:r>
            <a:r>
              <a:rPr lang="en-US" sz="3000" kern="0" dirty="0" smtClean="0"/>
              <a:t> </a:t>
            </a:r>
            <a:r>
              <a:rPr lang="en-US" sz="3000" kern="0" dirty="0"/>
              <a:t>from old </a:t>
            </a:r>
            <a:r>
              <a:rPr lang="en-US" sz="3000" kern="0" dirty="0" smtClean="0"/>
              <a:t>products</a:t>
            </a:r>
            <a:r>
              <a:rPr lang="en-US" sz="3000" kern="0" dirty="0" smtClean="0"/>
              <a:t>:</a:t>
            </a:r>
          </a:p>
          <a:p>
            <a:pPr lvl="1"/>
            <a:r>
              <a:rPr lang="en-US" sz="3000" kern="0" dirty="0" smtClean="0"/>
              <a:t>Import HDF4 Content Map. </a:t>
            </a:r>
          </a:p>
          <a:p>
            <a:pPr marL="0" indent="0">
              <a:buNone/>
            </a:pPr>
            <a:endParaRPr lang="en-US" sz="3000" kern="0" dirty="0" smtClean="0"/>
          </a:p>
        </p:txBody>
      </p:sp>
    </p:spTree>
    <p:extLst>
      <p:ext uri="{BB962C8B-B14F-4D97-AF65-F5344CB8AC3E}">
        <p14:creationId xmlns:p14="http://schemas.microsoft.com/office/powerpoint/2010/main" val="337116582"/>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5272" y="0"/>
            <a:ext cx="7221527" cy="762000"/>
          </a:xfrm>
        </p:spPr>
        <p:txBody>
          <a:bodyPr/>
          <a:lstStyle/>
          <a:p>
            <a:r>
              <a:rPr lang="en-US" dirty="0" smtClean="0"/>
              <a:t>Future Work</a:t>
            </a:r>
            <a:endParaRPr lang="en-US" dirty="0"/>
          </a:p>
        </p:txBody>
      </p:sp>
      <p:sp>
        <p:nvSpPr>
          <p:cNvPr id="3" name="Text Placeholder 2"/>
          <p:cNvSpPr>
            <a:spLocks noGrp="1"/>
          </p:cNvSpPr>
          <p:nvPr>
            <p:ph type="body" idx="1"/>
          </p:nvPr>
        </p:nvSpPr>
        <p:spPr>
          <a:xfrm>
            <a:off x="457200" y="1335017"/>
            <a:ext cx="8229600" cy="4525963"/>
          </a:xfrm>
        </p:spPr>
        <p:txBody>
          <a:bodyPr/>
          <a:lstStyle/>
          <a:p>
            <a:r>
              <a:rPr lang="en-US" dirty="0" smtClean="0"/>
              <a:t>Support for compound </a:t>
            </a:r>
            <a:r>
              <a:rPr lang="en-US" dirty="0" err="1" smtClean="0"/>
              <a:t>datatypes</a:t>
            </a:r>
            <a:endParaRPr lang="en-US" dirty="0"/>
          </a:p>
          <a:p>
            <a:pPr lvl="1"/>
            <a:r>
              <a:rPr lang="en-US" dirty="0" err="1" smtClean="0"/>
              <a:t>Vdata</a:t>
            </a:r>
            <a:r>
              <a:rPr lang="en-US" dirty="0" smtClean="0"/>
              <a:t> </a:t>
            </a:r>
            <a:r>
              <a:rPr lang="en-US" dirty="0"/>
              <a:t>in HDF4 </a:t>
            </a:r>
            <a:r>
              <a:rPr lang="en-US" dirty="0" smtClean="0"/>
              <a:t>maps to </a:t>
            </a:r>
            <a:r>
              <a:rPr lang="en-US" dirty="0"/>
              <a:t>attribute or dataset</a:t>
            </a:r>
            <a:r>
              <a:rPr lang="en-US" dirty="0" smtClean="0"/>
              <a:t>?</a:t>
            </a:r>
          </a:p>
          <a:p>
            <a:r>
              <a:rPr lang="en-US" dirty="0" smtClean="0"/>
              <a:t>Convention compliance checkers</a:t>
            </a:r>
          </a:p>
          <a:p>
            <a:pPr lvl="1"/>
            <a:r>
              <a:rPr lang="en-US" dirty="0" smtClean="0"/>
              <a:t>CF, HDF-EOS, etc.</a:t>
            </a:r>
          </a:p>
          <a:p>
            <a:r>
              <a:rPr lang="en-US" dirty="0" smtClean="0"/>
              <a:t>Interoperability checkers</a:t>
            </a:r>
          </a:p>
          <a:p>
            <a:pPr lvl="1"/>
            <a:r>
              <a:rPr lang="en-US" dirty="0" smtClean="0"/>
              <a:t>netCDF-4, visualization tools, etc.</a:t>
            </a:r>
          </a:p>
        </p:txBody>
      </p:sp>
      <p:sp>
        <p:nvSpPr>
          <p:cNvPr id="4" name="Slide Number Placeholder 3"/>
          <p:cNvSpPr>
            <a:spLocks noGrp="1"/>
          </p:cNvSpPr>
          <p:nvPr>
            <p:ph type="sldNum" sz="quarter" idx="11"/>
          </p:nvPr>
        </p:nvSpPr>
        <p:spPr/>
        <p:txBody>
          <a:bodyPr/>
          <a:lstStyle/>
          <a:p>
            <a:fld id="{66990693-FCA4-456D-B0D1-1E6BC96D0376}" type="slidenum">
              <a:rPr lang="en-US" smtClean="0"/>
              <a:pPr/>
              <a:t>11</a:t>
            </a:fld>
            <a:endParaRPr lang="en-US"/>
          </a:p>
        </p:txBody>
      </p:sp>
    </p:spTree>
    <p:extLst>
      <p:ext uri="{BB962C8B-B14F-4D97-AF65-F5344CB8AC3E}">
        <p14:creationId xmlns:p14="http://schemas.microsoft.com/office/powerpoint/2010/main" val="659061544"/>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3408" y="0"/>
            <a:ext cx="7263392" cy="762000"/>
          </a:xfrm>
        </p:spPr>
        <p:txBody>
          <a:bodyPr/>
          <a:lstStyle/>
          <a:p>
            <a:r>
              <a:rPr lang="en-US" dirty="0" smtClean="0"/>
              <a:t>Local vs. Central Application?</a:t>
            </a:r>
            <a:endParaRPr lang="en-US" dirty="0"/>
          </a:p>
        </p:txBody>
      </p:sp>
      <p:sp>
        <p:nvSpPr>
          <p:cNvPr id="3" name="Text Placeholder 2"/>
          <p:cNvSpPr>
            <a:spLocks noGrp="1"/>
          </p:cNvSpPr>
          <p:nvPr>
            <p:ph type="body" idx="1"/>
          </p:nvPr>
        </p:nvSpPr>
        <p:spPr>
          <a:xfrm>
            <a:off x="457200" y="1060713"/>
            <a:ext cx="8229600" cy="5429177"/>
          </a:xfrm>
        </p:spPr>
        <p:txBody>
          <a:bodyPr/>
          <a:lstStyle/>
          <a:p>
            <a:r>
              <a:rPr lang="en-US" dirty="0" smtClean="0"/>
              <a:t>Local:</a:t>
            </a:r>
          </a:p>
          <a:p>
            <a:pPr lvl="1"/>
            <a:r>
              <a:rPr lang="en-US" dirty="0" smtClean="0"/>
              <a:t>No need for Internet connection</a:t>
            </a:r>
          </a:p>
          <a:p>
            <a:pPr lvl="1"/>
            <a:r>
              <a:rPr lang="en-US" dirty="0" smtClean="0"/>
              <a:t>Richer/more responsive user interface</a:t>
            </a:r>
          </a:p>
          <a:p>
            <a:pPr lvl="1"/>
            <a:r>
              <a:rPr lang="en-US" dirty="0" smtClean="0"/>
              <a:t>No user accounts management</a:t>
            </a:r>
          </a:p>
          <a:p>
            <a:pPr lvl="1"/>
            <a:r>
              <a:rPr lang="en-US" dirty="0" smtClean="0"/>
              <a:t>Requires a </a:t>
            </a:r>
            <a:r>
              <a:rPr lang="en-US" i="1" dirty="0" smtClean="0"/>
              <a:t>developer’s</a:t>
            </a:r>
            <a:r>
              <a:rPr lang="en-US" dirty="0" smtClean="0"/>
              <a:t> computer</a:t>
            </a:r>
          </a:p>
          <a:p>
            <a:r>
              <a:rPr lang="en-US" dirty="0" smtClean="0"/>
              <a:t>Central:</a:t>
            </a:r>
          </a:p>
          <a:p>
            <a:pPr lvl="1"/>
            <a:r>
              <a:rPr lang="en-US" dirty="0" smtClean="0"/>
              <a:t>Only web browser required</a:t>
            </a:r>
          </a:p>
          <a:p>
            <a:pPr lvl="1"/>
            <a:r>
              <a:rPr lang="en-US" dirty="0" smtClean="0"/>
              <a:t>Better collaboration workflow</a:t>
            </a:r>
          </a:p>
          <a:p>
            <a:pPr lvl="1"/>
            <a:r>
              <a:rPr lang="en-US" dirty="0" smtClean="0"/>
              <a:t>Only one place to update the app</a:t>
            </a:r>
          </a:p>
          <a:p>
            <a:r>
              <a:rPr lang="en-US" dirty="0" smtClean="0"/>
              <a:t>Dual mode – like email software?</a:t>
            </a:r>
            <a:endParaRPr lang="en-US" dirty="0"/>
          </a:p>
        </p:txBody>
      </p:sp>
      <p:sp>
        <p:nvSpPr>
          <p:cNvPr id="4" name="Slide Number Placeholder 3"/>
          <p:cNvSpPr>
            <a:spLocks noGrp="1"/>
          </p:cNvSpPr>
          <p:nvPr>
            <p:ph type="sldNum" sz="quarter" idx="11"/>
          </p:nvPr>
        </p:nvSpPr>
        <p:spPr/>
        <p:txBody>
          <a:bodyPr/>
          <a:lstStyle/>
          <a:p>
            <a:fld id="{66990693-FCA4-456D-B0D1-1E6BC96D0376}" type="slidenum">
              <a:rPr lang="en-US" smtClean="0"/>
              <a:pPr/>
              <a:t>12</a:t>
            </a:fld>
            <a:endParaRPr lang="en-US"/>
          </a:p>
        </p:txBody>
      </p:sp>
    </p:spTree>
    <p:extLst>
      <p:ext uri="{BB962C8B-B14F-4D97-AF65-F5344CB8AC3E}">
        <p14:creationId xmlns:p14="http://schemas.microsoft.com/office/powerpoint/2010/main" val="2421940379"/>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318" y="0"/>
            <a:ext cx="7235482" cy="762000"/>
          </a:xfrm>
        </p:spPr>
        <p:txBody>
          <a:bodyPr/>
          <a:lstStyle/>
          <a:p>
            <a:r>
              <a:rPr lang="en-US" dirty="0" smtClean="0"/>
              <a:t>Looking for Partners</a:t>
            </a:r>
            <a:endParaRPr lang="en-US" dirty="0"/>
          </a:p>
        </p:txBody>
      </p:sp>
      <p:sp>
        <p:nvSpPr>
          <p:cNvPr id="3" name="Text Placeholder 2"/>
          <p:cNvSpPr>
            <a:spLocks noGrp="1"/>
          </p:cNvSpPr>
          <p:nvPr>
            <p:ph type="body" idx="1"/>
          </p:nvPr>
        </p:nvSpPr>
        <p:spPr/>
        <p:txBody>
          <a:bodyPr/>
          <a:lstStyle/>
          <a:p>
            <a:r>
              <a:rPr lang="en-US" dirty="0" smtClean="0"/>
              <a:t>New missions</a:t>
            </a:r>
          </a:p>
          <a:p>
            <a:r>
              <a:rPr lang="en-US" dirty="0" smtClean="0"/>
              <a:t>Projects upgrading from HDF4 to HDF5</a:t>
            </a:r>
          </a:p>
          <a:p>
            <a:r>
              <a:rPr lang="en-US" dirty="0" smtClean="0"/>
              <a:t>Projects reprocessing their data to increase interoperability</a:t>
            </a:r>
          </a:p>
          <a:p>
            <a:r>
              <a:rPr lang="en-US" dirty="0" smtClean="0"/>
              <a:t>Use cases</a:t>
            </a:r>
          </a:p>
          <a:p>
            <a:endParaRPr lang="en-US" dirty="0"/>
          </a:p>
          <a:p>
            <a:pPr marL="0" indent="0" algn="ctr">
              <a:buNone/>
            </a:pPr>
            <a:r>
              <a:rPr lang="en-US" dirty="0" smtClean="0"/>
              <a:t>Contact: </a:t>
            </a:r>
            <a:r>
              <a:rPr lang="en-US" dirty="0" err="1"/>
              <a:t>eoshelp@hdfgroup.org</a:t>
            </a:r>
            <a:endParaRPr lang="en-US" dirty="0"/>
          </a:p>
        </p:txBody>
      </p:sp>
      <p:sp>
        <p:nvSpPr>
          <p:cNvPr id="4" name="Slide Number Placeholder 3"/>
          <p:cNvSpPr>
            <a:spLocks noGrp="1"/>
          </p:cNvSpPr>
          <p:nvPr>
            <p:ph type="sldNum" sz="quarter" idx="11"/>
          </p:nvPr>
        </p:nvSpPr>
        <p:spPr/>
        <p:txBody>
          <a:bodyPr/>
          <a:lstStyle/>
          <a:p>
            <a:fld id="{66990693-FCA4-456D-B0D1-1E6BC96D0376}" type="slidenum">
              <a:rPr lang="en-US" smtClean="0"/>
              <a:pPr/>
              <a:t>13</a:t>
            </a:fld>
            <a:endParaRPr lang="en-US"/>
          </a:p>
        </p:txBody>
      </p:sp>
    </p:spTree>
    <p:extLst>
      <p:ext uri="{BB962C8B-B14F-4D97-AF65-F5344CB8AC3E}">
        <p14:creationId xmlns:p14="http://schemas.microsoft.com/office/powerpoint/2010/main" val="1841254451"/>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a:xfrm>
            <a:off x="1911912" y="221194"/>
            <a:ext cx="5999034" cy="394589"/>
          </a:xfrm>
        </p:spPr>
        <p:txBody>
          <a:bodyPr anchor="ctr"/>
          <a:lstStyle/>
          <a:p>
            <a:r>
              <a:rPr lang="en-US" dirty="0" smtClean="0">
                <a:latin typeface="Calibri"/>
                <a:cs typeface="Calibri"/>
              </a:rPr>
              <a:t>You can improve it, too!</a:t>
            </a:r>
            <a:endParaRPr lang="en-US" dirty="0">
              <a:latin typeface="Calibri"/>
              <a:cs typeface="Calibri"/>
            </a:endParaRPr>
          </a:p>
        </p:txBody>
      </p:sp>
      <p:sp>
        <p:nvSpPr>
          <p:cNvPr id="5" name="Slide Number Placeholder 4"/>
          <p:cNvSpPr>
            <a:spLocks noGrp="1"/>
          </p:cNvSpPr>
          <p:nvPr>
            <p:ph type="sldNum" sz="quarter" idx="11"/>
          </p:nvPr>
        </p:nvSpPr>
        <p:spPr/>
        <p:txBody>
          <a:bodyPr/>
          <a:lstStyle/>
          <a:p>
            <a:fld id="{66990693-FCA4-456D-B0D1-1E6BC96D0376}" type="slidenum">
              <a:rPr lang="en-US" smtClean="0"/>
              <a:pPr/>
              <a:t>14</a:t>
            </a:fld>
            <a:endParaRPr lang="en-US"/>
          </a:p>
        </p:txBody>
      </p:sp>
      <p:sp>
        <p:nvSpPr>
          <p:cNvPr id="14" name="Rectangle 13"/>
          <p:cNvSpPr/>
          <p:nvPr/>
        </p:nvSpPr>
        <p:spPr bwMode="auto">
          <a:xfrm>
            <a:off x="5781716" y="3715757"/>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a:off x="5785521" y="4603916"/>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Subtitle 2"/>
          <p:cNvSpPr txBox="1">
            <a:spLocks/>
          </p:cNvSpPr>
          <p:nvPr/>
        </p:nvSpPr>
        <p:spPr bwMode="auto">
          <a:xfrm>
            <a:off x="928255" y="1633035"/>
            <a:ext cx="7668491" cy="22964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1"/>
              </a:buClr>
              <a:buChar char="•"/>
              <a:defRPr sz="32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4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18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None/>
            </a:pPr>
            <a:r>
              <a:rPr lang="en-US" kern="0" dirty="0" smtClean="0"/>
              <a:t>    </a:t>
            </a:r>
          </a:p>
          <a:p>
            <a:pPr marL="0" indent="0">
              <a:buNone/>
            </a:pPr>
            <a:r>
              <a:rPr lang="en-US" kern="0" dirty="0" smtClean="0"/>
              <a:t> </a:t>
            </a:r>
          </a:p>
          <a:p>
            <a:pPr marL="0" indent="0">
              <a:buNone/>
            </a:pPr>
            <a:r>
              <a:rPr lang="en-US" kern="0" dirty="0" smtClean="0"/>
              <a:t> </a:t>
            </a:r>
            <a:endParaRPr lang="en-US" kern="0" dirty="0"/>
          </a:p>
          <a:p>
            <a:pPr marL="0" indent="0">
              <a:buNone/>
            </a:pPr>
            <a:endParaRPr lang="en-US" kern="0" dirty="0" smtClean="0"/>
          </a:p>
          <a:p>
            <a:pPr marL="0" indent="0">
              <a:buNone/>
            </a:pPr>
            <a:r>
              <a:rPr lang="en-US" kern="0" dirty="0" smtClean="0"/>
              <a:t> </a:t>
            </a:r>
            <a:endParaRPr lang="en-US" kern="0" dirty="0"/>
          </a:p>
        </p:txBody>
      </p:sp>
      <p:sp>
        <p:nvSpPr>
          <p:cNvPr id="8" name="Subtitle 2"/>
          <p:cNvSpPr txBox="1">
            <a:spLocks/>
          </p:cNvSpPr>
          <p:nvPr/>
        </p:nvSpPr>
        <p:spPr bwMode="auto">
          <a:xfrm>
            <a:off x="948939" y="1409539"/>
            <a:ext cx="7647806" cy="46058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1"/>
              </a:buClr>
              <a:buChar char="•"/>
              <a:defRPr sz="32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4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18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lgn="ctr">
              <a:buNone/>
            </a:pPr>
            <a:endParaRPr lang="en-US" kern="0" dirty="0"/>
          </a:p>
          <a:p>
            <a:pPr marL="0" indent="0" algn="ctr">
              <a:buNone/>
            </a:pPr>
            <a:r>
              <a:rPr lang="en-US" kern="0" dirty="0"/>
              <a:t>Create your new HDF5 product at</a:t>
            </a:r>
          </a:p>
          <a:p>
            <a:pPr marL="0" indent="0" algn="ctr">
              <a:buNone/>
            </a:pPr>
            <a:endParaRPr lang="en-US" kern="0" dirty="0"/>
          </a:p>
          <a:p>
            <a:pPr marL="0" indent="0" algn="ctr">
              <a:buNone/>
            </a:pPr>
            <a:r>
              <a:rPr lang="en-US" kern="0" dirty="0"/>
              <a:t>http://eosdap.hdfgroup.uiuc.edu/</a:t>
            </a:r>
            <a:r>
              <a:rPr lang="en-US" kern="0" dirty="0" err="1"/>
              <a:t>hpd</a:t>
            </a:r>
            <a:r>
              <a:rPr lang="en-US" kern="0" dirty="0"/>
              <a:t>/</a:t>
            </a:r>
            <a:r>
              <a:rPr lang="en-US" kern="0" dirty="0" err="1"/>
              <a:t>sqlite</a:t>
            </a:r>
            <a:r>
              <a:rPr lang="en-US" kern="0" dirty="0"/>
              <a:t>/</a:t>
            </a:r>
          </a:p>
          <a:p>
            <a:pPr marL="0" indent="0" algn="ctr">
              <a:buNone/>
            </a:pPr>
            <a:endParaRPr lang="en-US" kern="0" dirty="0"/>
          </a:p>
          <a:p>
            <a:pPr marL="0" indent="0" algn="ctr">
              <a:buNone/>
            </a:pPr>
            <a:r>
              <a:rPr lang="en-US" kern="0" dirty="0"/>
              <a:t>Please submit your brilliant ideas at</a:t>
            </a:r>
          </a:p>
          <a:p>
            <a:pPr marL="0" indent="0" algn="ctr">
              <a:buNone/>
            </a:pPr>
            <a:r>
              <a:rPr lang="en-US" kern="0" dirty="0"/>
              <a:t>eoshelp@hdfgroup.org!</a:t>
            </a:r>
          </a:p>
          <a:p>
            <a:pPr marL="0" indent="0" algn="ctr">
              <a:buNone/>
            </a:pPr>
            <a:endParaRPr lang="en-US" kern="0" dirty="0"/>
          </a:p>
        </p:txBody>
      </p:sp>
    </p:spTree>
    <p:extLst>
      <p:ext uri="{BB962C8B-B14F-4D97-AF65-F5344CB8AC3E}">
        <p14:creationId xmlns:p14="http://schemas.microsoft.com/office/powerpoint/2010/main" val="101226226"/>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010400" cy="533400"/>
          </a:xfrm>
        </p:spPr>
        <p:txBody>
          <a:bodyPr/>
          <a:lstStyle/>
          <a:p>
            <a:r>
              <a:rPr lang="en-US" dirty="0" smtClean="0"/>
              <a:t>Acknowledgement</a:t>
            </a:r>
            <a:endParaRPr lang="en-US" dirty="0"/>
          </a:p>
        </p:txBody>
      </p:sp>
      <p:sp>
        <p:nvSpPr>
          <p:cNvPr id="4" name="Slide Number Placeholder 3"/>
          <p:cNvSpPr>
            <a:spLocks noGrp="1"/>
          </p:cNvSpPr>
          <p:nvPr>
            <p:ph type="sldNum" sz="quarter" idx="11"/>
          </p:nvPr>
        </p:nvSpPr>
        <p:spPr/>
        <p:txBody>
          <a:bodyPr/>
          <a:lstStyle/>
          <a:p>
            <a:fld id="{4B465E7A-C1F6-F240-9A4B-3C235A72DA08}" type="slidenum">
              <a:rPr lang="en-US" smtClean="0"/>
              <a:pPr/>
              <a:t>15</a:t>
            </a:fld>
            <a:endParaRPr lang="en-US" dirty="0"/>
          </a:p>
        </p:txBody>
      </p:sp>
      <p:sp>
        <p:nvSpPr>
          <p:cNvPr id="5" name="Content Placeholder 4"/>
          <p:cNvSpPr>
            <a:spLocks noGrp="1"/>
          </p:cNvSpPr>
          <p:nvPr>
            <p:ph sz="quarter" idx="13"/>
          </p:nvPr>
        </p:nvSpPr>
        <p:spPr>
          <a:xfrm>
            <a:off x="990600" y="1219200"/>
            <a:ext cx="7315200" cy="4572000"/>
          </a:xfrm>
        </p:spPr>
        <p:txBody>
          <a:bodyPr/>
          <a:lstStyle/>
          <a:p>
            <a:pPr marL="0" indent="0">
              <a:buNone/>
            </a:pPr>
            <a:r>
              <a:rPr lang="en-US" altLang="zh-CN" sz="2800" dirty="0">
                <a:latin typeface="+mj-lt"/>
                <a:ea typeface="SimSun" pitchFamily="2" charset="-122"/>
                <a:cs typeface="Arial" charset="0"/>
              </a:rPr>
              <a:t>This work was supported by Subcontract number 114820 under Raytheon Contract number NNG10HP02C, funded by the National Aeronautics and Space Administration (NASA). Any opinions, findings, conclusions, or recommendations expressed in this material are those of the authors and do not necessarily reflect the views of Raytheon or the National Aeronautics and Space Administration.</a:t>
            </a:r>
          </a:p>
          <a:p>
            <a:endParaRPr lang="en-US" dirty="0"/>
          </a:p>
        </p:txBody>
      </p:sp>
    </p:spTree>
    <p:extLst>
      <p:ext uri="{BB962C8B-B14F-4D97-AF65-F5344CB8AC3E}">
        <p14:creationId xmlns:p14="http://schemas.microsoft.com/office/powerpoint/2010/main" val="572554585"/>
      </p:ext>
    </p:extLst>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THG Template.v1.2">
  <a:themeElements>
    <a:clrScheme name="THG">
      <a:dk1>
        <a:sysClr val="windowText" lastClr="000000"/>
      </a:dk1>
      <a:lt1>
        <a:sysClr val="window" lastClr="FFFFFF"/>
      </a:lt1>
      <a:dk2>
        <a:srgbClr val="1F497D"/>
      </a:dk2>
      <a:lt2>
        <a:srgbClr val="EEECE1"/>
      </a:lt2>
      <a:accent1>
        <a:srgbClr val="0000FF"/>
      </a:accent1>
      <a:accent2>
        <a:srgbClr val="BF0000"/>
      </a:accent2>
      <a:accent3>
        <a:srgbClr val="00B050"/>
      </a:accent3>
      <a:accent4>
        <a:srgbClr val="7030A0"/>
      </a:accent4>
      <a:accent5>
        <a:srgbClr val="548DD4"/>
      </a:accent5>
      <a:accent6>
        <a:srgbClr val="FFC000"/>
      </a:accent6>
      <a:hlink>
        <a:srgbClr val="4F81BD"/>
      </a:hlink>
      <a:folHlink>
        <a:srgbClr val="953734"/>
      </a:folHlink>
    </a:clrScheme>
    <a:fontScheme name="THG Theme">
      <a:majorFont>
        <a:latin typeface="Calibri"/>
        <a:ea typeface=""/>
        <a:cs typeface=""/>
      </a:majorFont>
      <a:minorFont>
        <a:latin typeface="Calibri"/>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THG Template.v1.2</Template>
  <TotalTime>3539</TotalTime>
  <Words>668</Words>
  <Application>Microsoft Macintosh PowerPoint</Application>
  <PresentationFormat>On-screen Show (4:3)</PresentationFormat>
  <Paragraphs>141</Paragraphs>
  <Slides>15</Slides>
  <Notes>5</Notes>
  <HiddenSlides>1</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THG Template.v1.2</vt:lpstr>
      <vt:lpstr> HDF Product Designer</vt:lpstr>
      <vt:lpstr>HDF Data Producer’s Conundrum</vt:lpstr>
      <vt:lpstr>HDF Product Designer Background</vt:lpstr>
      <vt:lpstr>What is HDF Product Designer?</vt:lpstr>
      <vt:lpstr>Design Process</vt:lpstr>
      <vt:lpstr>After a File is Designed…</vt:lpstr>
      <vt:lpstr>After a File is Designed…</vt:lpstr>
      <vt:lpstr>Typical HDF Product Designer Workflow</vt:lpstr>
      <vt:lpstr>Expected Benefits</vt:lpstr>
      <vt:lpstr>Future Work</vt:lpstr>
      <vt:lpstr>Future Work</vt:lpstr>
      <vt:lpstr>Local vs. Central Application?</vt:lpstr>
      <vt:lpstr>Looking for Partners</vt:lpstr>
      <vt:lpstr>You can improve it, too!</vt:lpstr>
      <vt:lpstr>Acknowledgement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Hyo-Kyung (Joe) Lee</dc:creator>
  <cp:lastModifiedBy>Aleksandar Jelenak</cp:lastModifiedBy>
  <cp:revision>201</cp:revision>
  <dcterms:created xsi:type="dcterms:W3CDTF">2014-06-16T21:44:10Z</dcterms:created>
  <dcterms:modified xsi:type="dcterms:W3CDTF">2014-07-08T13:43:34Z</dcterms:modified>
</cp:coreProperties>
</file>