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Default Extension="fntdata" ContentType="application/x-fontdata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 saveSubsetFonts="1">
  <p:sldMasterIdLst>
    <p:sldMasterId id="2147483648" r:id="rId1"/>
  </p:sldMasterIdLst>
  <p:notesMasterIdLst>
    <p:notesMasterId r:id="rId43"/>
  </p:notesMasterIdLst>
  <p:sldIdLst>
    <p:sldId id="256" r:id="rId2"/>
    <p:sldId id="304" r:id="rId3"/>
    <p:sldId id="288" r:id="rId4"/>
    <p:sldId id="306" r:id="rId5"/>
    <p:sldId id="285" r:id="rId6"/>
    <p:sldId id="270" r:id="rId7"/>
    <p:sldId id="276" r:id="rId8"/>
    <p:sldId id="277" r:id="rId9"/>
    <p:sldId id="286" r:id="rId10"/>
    <p:sldId id="284" r:id="rId11"/>
    <p:sldId id="273" r:id="rId12"/>
    <p:sldId id="305" r:id="rId13"/>
    <p:sldId id="274" r:id="rId14"/>
    <p:sldId id="269" r:id="rId15"/>
    <p:sldId id="292" r:id="rId16"/>
    <p:sldId id="293" r:id="rId17"/>
    <p:sldId id="267" r:id="rId18"/>
    <p:sldId id="268" r:id="rId19"/>
    <p:sldId id="294" r:id="rId20"/>
    <p:sldId id="262" r:id="rId21"/>
    <p:sldId id="263" r:id="rId22"/>
    <p:sldId id="374" r:id="rId23"/>
    <p:sldId id="264" r:id="rId24"/>
    <p:sldId id="375" r:id="rId25"/>
    <p:sldId id="303" r:id="rId26"/>
    <p:sldId id="368" r:id="rId27"/>
    <p:sldId id="367" r:id="rId28"/>
    <p:sldId id="308" r:id="rId29"/>
    <p:sldId id="341" r:id="rId30"/>
    <p:sldId id="345" r:id="rId31"/>
    <p:sldId id="348" r:id="rId32"/>
    <p:sldId id="349" r:id="rId33"/>
    <p:sldId id="350" r:id="rId34"/>
    <p:sldId id="361" r:id="rId35"/>
    <p:sldId id="362" r:id="rId36"/>
    <p:sldId id="363" r:id="rId37"/>
    <p:sldId id="378" r:id="rId38"/>
    <p:sldId id="376" r:id="rId39"/>
    <p:sldId id="379" r:id="rId40"/>
    <p:sldId id="370" r:id="rId41"/>
    <p:sldId id="372" r:id="rId42"/>
  </p:sldIdLst>
  <p:sldSz cx="9753600" cy="7339013"/>
  <p:notesSz cx="6858000" cy="9144000"/>
  <p:embeddedFontLst>
    <p:embeddedFont>
      <p:font typeface="Verdana"/>
      <p:regular r:id="rId44"/>
      <p:bold r:id="rId45"/>
      <p:italic r:id="rId46"/>
      <p:boldItalic r:id="rId47"/>
    </p:embeddedFont>
    <p:embeddedFont>
      <p:font typeface="Calibri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34499" autoAdjust="0"/>
    <p:restoredTop sz="86446" autoAdjust="0"/>
  </p:normalViewPr>
  <p:slideViewPr>
    <p:cSldViewPr>
      <p:cViewPr varScale="1">
        <p:scale>
          <a:sx n="124" d="100"/>
          <a:sy n="124" d="100"/>
        </p:scale>
        <p:origin x="-1264" y="-112"/>
      </p:cViewPr>
      <p:guideLst>
        <p:guide orient="horz" pos="2311"/>
        <p:guide pos="307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font" Target="fonts/font7.fntdata"/><Relationship Id="rId51" Type="http://schemas.openxmlformats.org/officeDocument/2006/relationships/font" Target="fonts/font8.fntdata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font" Target="fonts/font1.fntdata"/><Relationship Id="rId45" Type="http://schemas.openxmlformats.org/officeDocument/2006/relationships/font" Target="fonts/font2.fntdata"/><Relationship Id="rId46" Type="http://schemas.openxmlformats.org/officeDocument/2006/relationships/font" Target="fonts/font3.fntdata"/><Relationship Id="rId47" Type="http://schemas.openxmlformats.org/officeDocument/2006/relationships/font" Target="fonts/font4.fntdata"/><Relationship Id="rId48" Type="http://schemas.openxmlformats.org/officeDocument/2006/relationships/font" Target="fonts/font5.fntdata"/><Relationship Id="rId4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Relationship Id="rId2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BEF73-83FB-4D2D-A494-C49D7A973E3E}" type="datetimeFigureOut">
              <a:rPr lang="en-US" smtClean="0"/>
              <a:pPr/>
              <a:t>2/14/14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5800"/>
            <a:ext cx="4556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6BB10-09AE-44FD-B795-033B44E32C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529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B4B4B"/>
                </a:solidFill>
                <a:latin typeface="Verdana"/>
              </a:rPr>
              <a:t>Aggregation in HDF </a:t>
            </a:r>
          </a:p>
          <a:p>
            <a:pPr lvl="0"/>
            <a:r>
              <a:rPr lang="en-US" dirty="0" smtClean="0"/>
              <a:t>The H in HDF means hierarchy, which in practice is an aggregation.</a:t>
            </a:r>
          </a:p>
          <a:p>
            <a:pPr lvl="0"/>
            <a:r>
              <a:rPr lang="en-US" dirty="0" smtClean="0"/>
              <a:t>A raster image is an aggregation</a:t>
            </a:r>
          </a:p>
          <a:p>
            <a:pPr lvl="1"/>
            <a:r>
              <a:rPr lang="en-US" dirty="0" smtClean="0"/>
              <a:t>Raster image groups were the first aggregation in HDF.</a:t>
            </a:r>
          </a:p>
          <a:p>
            <a:pPr lvl="1"/>
            <a:r>
              <a:rPr lang="en-US" dirty="0" smtClean="0"/>
              <a:t>A raster is an aggregation of scan lines, which are aggregations of pixels.</a:t>
            </a:r>
          </a:p>
          <a:p>
            <a:pPr lvl="0"/>
            <a:r>
              <a:rPr lang="en-US" dirty="0" smtClean="0"/>
              <a:t>Grouping: </a:t>
            </a:r>
          </a:p>
          <a:p>
            <a:pPr lvl="1"/>
            <a:r>
              <a:rPr lang="en-US" dirty="0" smtClean="0"/>
              <a:t>Vgroups were the next logical step - a general grouping structure.</a:t>
            </a:r>
          </a:p>
          <a:p>
            <a:pPr lvl="1"/>
            <a:r>
              <a:rPr lang="en-US" dirty="0" smtClean="0"/>
              <a:t>Vdatas aggregating different datatypes together in a single datatype.</a:t>
            </a:r>
          </a:p>
          <a:p>
            <a:pPr lvl="1"/>
            <a:r>
              <a:rPr lang="en-US" dirty="0" smtClean="0"/>
              <a:t>HDF groups enable</a:t>
            </a:r>
            <a:r>
              <a:rPr lang="en-US" baseline="0" dirty="0" smtClean="0"/>
              <a:t> us to </a:t>
            </a:r>
            <a:r>
              <a:rPr lang="en-US" dirty="0" smtClean="0"/>
              <a:t>express more than one aggregation, or views, of the same set of objects in a file.</a:t>
            </a:r>
          </a:p>
          <a:p>
            <a:pPr lvl="0"/>
            <a:r>
              <a:rPr lang="en-US" dirty="0" smtClean="0"/>
              <a:t>chunking</a:t>
            </a:r>
          </a:p>
          <a:p>
            <a:pPr lvl="0"/>
            <a:r>
              <a:rPr lang="en-US" dirty="0" smtClean="0"/>
              <a:t>external storage</a:t>
            </a:r>
          </a:p>
          <a:p>
            <a:r>
              <a:rPr lang="en-US" dirty="0" smtClean="0"/>
              <a:t>HDF5 groups, datasets and attributes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6BB10-09AE-44FD-B795-033B44E32C7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88838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D9EACC3-7BEA-4E93-A276-8516B550EAB3}" type="datetime4">
              <a:rPr lang="en-US"/>
              <a:pPr/>
              <a:t>February 14, 2014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Speaker Name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CEF94E-7949-442F-BDB5-DFD2B462E441}" type="slidenum">
              <a:rPr lang="en-US"/>
              <a:pPr/>
              <a:t>24</a:t>
            </a:fld>
            <a:endParaRPr lang="en-US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Profile:</a:t>
            </a:r>
            <a:r>
              <a:rPr lang="en-US" baseline="0" dirty="0" smtClean="0"/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Another type of data that the Swath is equally well suited to arises from a sensor that measures a vertical profile, instead of scanning across the ground track. The resulting data resembles a standard Swath tipped up on its edge. 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978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Two independent operations which can be combined</a:t>
            </a:r>
            <a:r>
              <a:rPr lang="en-US" b="1" baseline="0" dirty="0" smtClean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978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Two independent operations which can be combined</a:t>
            </a:r>
            <a:r>
              <a:rPr lang="en-US" b="1" baseline="0" dirty="0" smtClean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978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16F75-C11A-444B-B3B7-3E2FF53C15F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36498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Two independent operations which can be combined</a:t>
            </a:r>
            <a:r>
              <a:rPr lang="en-US" b="1" baseline="0" dirty="0" smtClean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978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97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97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2279852"/>
            <a:ext cx="8290560" cy="15731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3040" y="4158774"/>
            <a:ext cx="6827520" cy="187552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8590266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7609980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467" y="4715996"/>
            <a:ext cx="8290560" cy="14576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0467" y="3110588"/>
            <a:ext cx="8290560" cy="160540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978118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" y="1833056"/>
            <a:ext cx="4307840" cy="5183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080" y="1833056"/>
            <a:ext cx="4307840" cy="5183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Aggregations, What's it to you?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0694134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293902"/>
            <a:ext cx="8778240" cy="122316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642784"/>
            <a:ext cx="4309534" cy="6846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" y="2327420"/>
            <a:ext cx="4309534" cy="42284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4695" y="1642784"/>
            <a:ext cx="4311227" cy="6846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4695" y="2327420"/>
            <a:ext cx="4311227" cy="42284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4887262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552538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132687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2" y="292202"/>
            <a:ext cx="3208867" cy="12435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3387" y="292202"/>
            <a:ext cx="5452533" cy="6263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2" y="1535757"/>
            <a:ext cx="3208867" cy="50200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1576767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774" y="5137309"/>
            <a:ext cx="5852160" cy="6064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11774" y="655754"/>
            <a:ext cx="5852160" cy="44034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1774" y="5743798"/>
            <a:ext cx="5852160" cy="8613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4516509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95523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1360" y="314289"/>
            <a:ext cx="2194560" cy="670194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7680" y="314289"/>
            <a:ext cx="6421120" cy="670194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80455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870218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" y="293902"/>
            <a:ext cx="8778240" cy="1223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712438"/>
            <a:ext cx="8778240" cy="4843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7680" y="6802179"/>
            <a:ext cx="2275840" cy="39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2480" y="6802179"/>
            <a:ext cx="3088640" cy="39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0080" y="6802179"/>
            <a:ext cx="2275840" cy="39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9A33E-ADBA-4F94-A785-91E11376D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1486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file://localhost\\upload.wikimedia.org\wikipedia\commons\1\19\Lego_bricks.jpg" TargetMode="External"/><Relationship Id="rId3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file://localhost\\upload.wikimedia.org\wikipedia\commons\4\47\LEGO-Aida.jpg" TargetMode="External"/><Relationship Id="rId3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file://localhost\\upload.wikimedia.org\wikipedia\commons\7\7b\Einstein-LEGO.jpg" TargetMode="External"/><Relationship Id="rId3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wmf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2004589"/>
            <a:ext cx="8290560" cy="2123658"/>
          </a:xfr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333333"/>
                </a:solidFill>
                <a:latin typeface="Verdana"/>
              </a:rPr>
              <a:t>Aggregation </a:t>
            </a:r>
            <a:br>
              <a:rPr lang="en-US" dirty="0" smtClean="0">
                <a:solidFill>
                  <a:srgbClr val="333333"/>
                </a:solidFill>
                <a:latin typeface="Verdana"/>
              </a:rPr>
            </a:br>
            <a:r>
              <a:rPr lang="en-US" dirty="0" smtClean="0">
                <a:solidFill>
                  <a:srgbClr val="333333"/>
                </a:solidFill>
                <a:latin typeface="Verdana"/>
              </a:rPr>
              <a:t>– </a:t>
            </a:r>
            <a:br>
              <a:rPr lang="en-US" dirty="0" smtClean="0">
                <a:solidFill>
                  <a:srgbClr val="333333"/>
                </a:solidFill>
                <a:latin typeface="Verdana"/>
              </a:rPr>
            </a:br>
            <a:r>
              <a:rPr lang="en-US" dirty="0" smtClean="0">
                <a:solidFill>
                  <a:srgbClr val="333333"/>
                </a:solidFill>
                <a:latin typeface="Verdana"/>
              </a:rPr>
              <a:t>What’s it to The HDF Group?</a:t>
            </a:r>
            <a:endParaRPr lang="en-US" dirty="0">
              <a:solidFill>
                <a:srgbClr val="333333"/>
              </a:solidFill>
              <a:latin typeface="Verdana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447800" y="4888706"/>
            <a:ext cx="6827520" cy="1875526"/>
          </a:xfrm>
        </p:spPr>
        <p:txBody>
          <a:bodyPr/>
          <a:lstStyle/>
          <a:p>
            <a:r>
              <a:rPr lang="en-US" dirty="0" smtClean="0"/>
              <a:t>ESIP Summer Meeting 2013</a:t>
            </a:r>
          </a:p>
          <a:p>
            <a:r>
              <a:rPr lang="en-US" dirty="0" smtClean="0"/>
              <a:t>Mike Folk &amp; Larry Knox</a:t>
            </a:r>
          </a:p>
          <a:p>
            <a:r>
              <a:rPr lang="en-US" dirty="0" smtClean="0"/>
              <a:t>The HDF Group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802498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Verdana"/>
              </a:rPr>
              <a:t>Why do we aggregate?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Verdana"/>
              </a:rPr>
              <a:t>Aggregation and HDF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Verdana"/>
              </a:rPr>
              <a:t>Types of aggregation in remote sensing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Verdana"/>
              </a:rPr>
              <a:t>n</a:t>
            </a:r>
            <a:r>
              <a:rPr lang="en-US" dirty="0" smtClean="0">
                <a:latin typeface="Verdana"/>
              </a:rPr>
              <a:t>agg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Verdana"/>
              </a:rPr>
              <a:t>Aggregations needs and</a:t>
            </a:r>
            <a:r>
              <a:rPr lang="en-US" baseline="0" dirty="0" smtClean="0">
                <a:latin typeface="Verdana"/>
              </a:rPr>
              <a:t> solutions we would like to see</a:t>
            </a:r>
            <a:endParaRPr lang="en-US" dirty="0" smtClean="0"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5790005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caterpillar</a:t>
            </a:r>
            <a:endParaRPr lang="en-US" dirty="0"/>
          </a:p>
        </p:txBody>
      </p:sp>
      <p:pic>
        <p:nvPicPr>
          <p:cNvPr id="5122" name="Picture 2" descr="http://upload.wikimedia.org/wikipedia/commons/d/dd/Flickr_-_ggallice_-_Caterpillar_aggrega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11820"/>
          <a:stretch/>
        </p:blipFill>
        <p:spPr bwMode="auto">
          <a:xfrm>
            <a:off x="1" y="11906"/>
            <a:ext cx="9753600" cy="739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370222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 see a bigger picture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283607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 descr="http://upload.wikimedia.org/wikipedia/commons/4/47/Alaska_mountain_ran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3805" t="24635" r="32940" b="19287"/>
          <a:stretch/>
        </p:blipFill>
        <p:spPr bwMode="auto">
          <a:xfrm>
            <a:off x="2605178" y="1805049"/>
            <a:ext cx="4733774" cy="41088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9684815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 descr="http://upload.wikimedia.org/wikipedia/commons/4/47/Alaska_mountain_ran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2477"/>
          <a:stretch/>
        </p:blipFill>
        <p:spPr bwMode="auto">
          <a:xfrm>
            <a:off x="-1" y="1"/>
            <a:ext cx="10672769" cy="732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153609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“The whole is more than the sum of its parts.”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3440462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Baphuon</a:t>
            </a:r>
            <a:r>
              <a:rPr lang="en-US" dirty="0"/>
              <a:t> Temple, Angkor Thom, Cambodia</a:t>
            </a:r>
          </a:p>
        </p:txBody>
      </p:sp>
      <p:pic>
        <p:nvPicPr>
          <p:cNvPr id="7170" name="Picture 2" descr="http://upload.wikimedia.org/wikipedia/commons/1/19/The_biggest_Jigsaw_Puzzle_in_the_World_%284256818760%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5924" r="5225"/>
          <a:stretch/>
        </p:blipFill>
        <p:spPr bwMode="auto">
          <a:xfrm>
            <a:off x="0" y="1"/>
            <a:ext cx="9753600" cy="733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546744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</a:t>
            </a:r>
            <a:endParaRPr lang="en-US" dirty="0"/>
          </a:p>
        </p:txBody>
      </p:sp>
      <p:pic>
        <p:nvPicPr>
          <p:cNvPr id="11266" name="Picture 2" descr="http://upload.wikimedia.org/wikipedia/commons/2/22/Israel_Batch_1_%281001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756231" cy="733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3767542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Seas and lakes of Titan, from Cassini mosaic</a:t>
            </a:r>
            <a:endParaRPr lang="en-US" dirty="0"/>
          </a:p>
        </p:txBody>
      </p:sp>
      <p:pic>
        <p:nvPicPr>
          <p:cNvPr id="10242" name="Picture 2" descr="http://upload.wikimedia.org/wikipedia/commons/e/e8/PIA10008_Seas_and_Lakes_on_Tita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3097" b="3985"/>
          <a:stretch/>
        </p:blipFill>
        <p:spPr bwMode="auto">
          <a:xfrm>
            <a:off x="0" y="0"/>
            <a:ext cx="9753600" cy="733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535351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Greater efficiency in storage and transport.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9139965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Greater efficiency in storage and transport.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 descr="http://upload.wikimedia.org/wikipedia/commons/6/6c/Coal_train_near_Hellifield._-_geograph.org.uk_-_6065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7674"/>
          <a:stretch/>
        </p:blipFill>
        <p:spPr bwMode="auto">
          <a:xfrm>
            <a:off x="0" y="0"/>
            <a:ext cx="9753600" cy="732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0089192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If a tool can only work with a single object, aggregation can combine together into a single object all the information we want the tool to use.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77543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6706"/>
            <a:ext cx="9326880" cy="3219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" name="Date Placeholder 61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4232290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6706"/>
            <a:ext cx="9326880" cy="3219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13168"/>
            <a:ext cx="6858000" cy="651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626946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LEGO effect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r>
              <a:rPr lang="en-US" dirty="0" smtClean="0"/>
              <a:t>If we store items in smaller and simpler packages, this can enable use to aggregate objects in a greater variety of ways.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420222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100" name="Picture 4" descr="File:Lego brick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785351" cy="733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990266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124" name="Picture 4" descr="File:LEGO-Aid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754093"/>
            <a:ext cx="9372600" cy="5811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537734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122" name="Picture 2" descr="File:Einstein-LEG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9706"/>
            <a:ext cx="5181600" cy="690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888024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2681697"/>
            <a:ext cx="8290560" cy="769441"/>
          </a:xfrm>
        </p:spPr>
        <p:txBody>
          <a:bodyPr>
            <a:spAutoFit/>
          </a:bodyPr>
          <a:lstStyle/>
          <a:p>
            <a:r>
              <a:rPr lang="en-US" dirty="0">
                <a:solidFill>
                  <a:srgbClr val="4B4B4B"/>
                </a:solidFill>
                <a:latin typeface="Verdana"/>
              </a:rPr>
              <a:t>2</a:t>
            </a:r>
            <a:r>
              <a:rPr lang="en-US" dirty="0" smtClean="0">
                <a:solidFill>
                  <a:srgbClr val="4B4B4B"/>
                </a:solidFill>
                <a:latin typeface="Verdana"/>
              </a:rPr>
              <a:t>. Aggregation and HDF</a:t>
            </a:r>
            <a:endParaRPr lang="en-US" dirty="0">
              <a:solidFill>
                <a:srgbClr val="4B4B4B"/>
              </a:solidFill>
              <a:latin typeface="Verdana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650798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520766"/>
            <a:ext cx="8778240" cy="769441"/>
          </a:xfr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4B4B4B"/>
                </a:solidFill>
                <a:latin typeface="Verdana"/>
              </a:rPr>
              <a:t>Aggregation in HDF </a:t>
            </a:r>
            <a:endParaRPr lang="en-US" dirty="0">
              <a:solidFill>
                <a:srgbClr val="4B4B4B"/>
              </a:solidFill>
              <a:latin typeface="Verdan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The H in HDF means hierarchy, which in practice is an aggregation.</a:t>
            </a:r>
          </a:p>
          <a:p>
            <a:pPr lvl="0"/>
            <a:r>
              <a:rPr lang="en-US" dirty="0" smtClean="0"/>
              <a:t>A raster image is an aggregation</a:t>
            </a:r>
          </a:p>
          <a:p>
            <a:pPr lvl="1"/>
            <a:r>
              <a:rPr lang="en-US" dirty="0" smtClean="0"/>
              <a:t>Raster image groups were the first aggregation in HDF.</a:t>
            </a:r>
          </a:p>
          <a:p>
            <a:pPr lvl="1"/>
            <a:r>
              <a:rPr lang="en-US" dirty="0" smtClean="0"/>
              <a:t>A raster is an aggregation of scan lines, which are aggregations of pixels.</a:t>
            </a:r>
          </a:p>
          <a:p>
            <a:pPr lvl="0"/>
            <a:r>
              <a:rPr lang="en-US" dirty="0" smtClean="0"/>
              <a:t>Grouping: </a:t>
            </a:r>
          </a:p>
          <a:p>
            <a:pPr lvl="1"/>
            <a:r>
              <a:rPr lang="en-US" dirty="0" smtClean="0"/>
              <a:t>Vgroups were the next logical step - a general grouping structure.</a:t>
            </a:r>
          </a:p>
          <a:p>
            <a:pPr lvl="1"/>
            <a:r>
              <a:rPr lang="en-US" dirty="0" smtClean="0"/>
              <a:t>Vdatas aggregating different datatypes together in a single datatype.</a:t>
            </a:r>
          </a:p>
          <a:p>
            <a:pPr lvl="1"/>
            <a:r>
              <a:rPr lang="en-US" dirty="0" smtClean="0"/>
              <a:t>HDF groups enable</a:t>
            </a:r>
            <a:r>
              <a:rPr lang="en-US" baseline="0" dirty="0" smtClean="0"/>
              <a:t> us to </a:t>
            </a:r>
            <a:r>
              <a:rPr lang="en-US" dirty="0" smtClean="0"/>
              <a:t>express more than one aggregation, or views, of the same set of objects in a file.</a:t>
            </a:r>
          </a:p>
          <a:p>
            <a:pPr lvl="0"/>
            <a:r>
              <a:rPr lang="en-US" dirty="0" smtClean="0"/>
              <a:t>chunking</a:t>
            </a:r>
          </a:p>
          <a:p>
            <a:pPr lvl="0"/>
            <a:r>
              <a:rPr lang="en-US" dirty="0" smtClean="0"/>
              <a:t>external storage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3105102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groups, datasets and attributes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B324-5D90-4399-9765-5D55AF61633A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3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0000" y="5626577"/>
            <a:ext cx="1381760" cy="733901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ectangle 12"/>
          <p:cNvSpPr>
            <a:spLocks noChangeArrowheads="1"/>
          </p:cNvSpPr>
          <p:nvPr/>
        </p:nvSpPr>
        <p:spPr bwMode="auto">
          <a:xfrm>
            <a:off x="0" y="3832596"/>
            <a:ext cx="688402" cy="5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667" tIns="48834" rIns="97667" bIns="48834">
            <a:spAutoFit/>
          </a:bodyPr>
          <a:lstStyle/>
          <a:p>
            <a:pPr indent="486640" eaLnBrk="0" hangingPunct="0">
              <a:lnSpc>
                <a:spcPct val="88000"/>
              </a:lnSpc>
              <a:spcBef>
                <a:spcPct val="42000"/>
              </a:spcBef>
              <a:buClr>
                <a:srgbClr val="712000"/>
              </a:buClr>
              <a:buFontTx/>
              <a:buChar char="•"/>
            </a:pPr>
            <a:endParaRPr lang="en-US" sz="3000">
              <a:solidFill>
                <a:srgbClr val="33339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5" name="Rectangle 15" descr="Small grid"/>
          <p:cNvSpPr>
            <a:spLocks noChangeArrowheads="1"/>
          </p:cNvSpPr>
          <p:nvPr/>
        </p:nvSpPr>
        <p:spPr bwMode="auto">
          <a:xfrm>
            <a:off x="5740400" y="5545033"/>
            <a:ext cx="1300480" cy="791662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 wrap="none" lIns="97667" tIns="48834" rIns="97667" bIns="48834" anchor="ctr">
            <a:flatTx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106" name="Rectangle 17" descr="Small grid"/>
          <p:cNvSpPr>
            <a:spLocks noChangeArrowheads="1"/>
          </p:cNvSpPr>
          <p:nvPr/>
        </p:nvSpPr>
        <p:spPr bwMode="auto">
          <a:xfrm>
            <a:off x="7366000" y="5545032"/>
            <a:ext cx="975360" cy="89699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7" name="Picture 2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480" y="3587962"/>
            <a:ext cx="926254" cy="978535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8" name="Group 51"/>
          <p:cNvGrpSpPr>
            <a:grpSpLocks/>
          </p:cNvGrpSpPr>
          <p:nvPr/>
        </p:nvGrpSpPr>
        <p:grpSpPr bwMode="auto">
          <a:xfrm>
            <a:off x="4439920" y="3832596"/>
            <a:ext cx="1544320" cy="1167107"/>
            <a:chOff x="5181600" y="5624513"/>
            <a:chExt cx="1752600" cy="1105465"/>
          </a:xfrm>
        </p:grpSpPr>
        <p:sp>
          <p:nvSpPr>
            <p:cNvPr id="109" name="Rectangle 23"/>
            <p:cNvSpPr>
              <a:spLocks noChangeArrowheads="1"/>
            </p:cNvSpPr>
            <p:nvPr/>
          </p:nvSpPr>
          <p:spPr bwMode="auto">
            <a:xfrm>
              <a:off x="5181600" y="5624513"/>
              <a:ext cx="1752600" cy="106684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900" dirty="0">
                <a:solidFill>
                  <a:srgbClr val="333399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0" name="Text Box 24"/>
            <p:cNvSpPr txBox="1">
              <a:spLocks noChangeArrowheads="1"/>
            </p:cNvSpPr>
            <p:nvPr/>
          </p:nvSpPr>
          <p:spPr bwMode="auto">
            <a:xfrm>
              <a:off x="5258468" y="5700142"/>
              <a:ext cx="1422066" cy="1029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3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lat | </a:t>
              </a:r>
              <a:r>
                <a:rPr lang="en-US" sz="1300" b="1" dirty="0" err="1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lon</a:t>
              </a:r>
              <a:r>
                <a:rPr lang="en-US" sz="13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| temp</a:t>
              </a:r>
            </a:p>
            <a:p>
              <a:pPr eaLnBrk="0" hangingPunct="0">
                <a:defRPr/>
              </a:pPr>
              <a:r>
                <a:rPr lang="en-US" sz="13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----|-----|-----</a:t>
              </a:r>
            </a:p>
            <a:p>
              <a:pPr eaLnBrk="0" hangingPunct="0">
                <a:defRPr/>
              </a:pPr>
              <a:r>
                <a:rPr lang="en-US" sz="13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12 |  23 |  3.1</a:t>
              </a:r>
            </a:p>
            <a:p>
              <a:pPr eaLnBrk="0" hangingPunct="0">
                <a:defRPr/>
              </a:pPr>
              <a:r>
                <a:rPr lang="en-US" sz="13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15 |  24 |  4.2</a:t>
              </a:r>
            </a:p>
            <a:p>
              <a:pPr eaLnBrk="0" hangingPunct="0">
                <a:defRPr/>
              </a:pPr>
              <a:r>
                <a:rPr lang="en-US" sz="1300" b="1" dirty="0">
                  <a:solidFill>
                    <a:srgbClr val="333399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/>
                  <a:ea typeface="Calibri"/>
                  <a:cs typeface="Calibri"/>
                </a:rPr>
                <a:t> 17 |  21 |  3.6</a:t>
              </a:r>
            </a:p>
          </p:txBody>
        </p:sp>
      </p:grpSp>
      <p:pic>
        <p:nvPicPr>
          <p:cNvPr id="111" name="Picture 8" descr="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4560" y="5545032"/>
            <a:ext cx="1661161" cy="1122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" name="Group 55"/>
          <p:cNvGrpSpPr>
            <a:grpSpLocks/>
          </p:cNvGrpSpPr>
          <p:nvPr/>
        </p:nvGrpSpPr>
        <p:grpSpPr bwMode="auto">
          <a:xfrm>
            <a:off x="4765040" y="1060080"/>
            <a:ext cx="1529081" cy="1212976"/>
            <a:chOff x="3657600" y="1066800"/>
            <a:chExt cx="1434086" cy="1133128"/>
          </a:xfrm>
        </p:grpSpPr>
        <p:pic>
          <p:nvPicPr>
            <p:cNvPr id="113" name="Picture 18" descr="Folder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" name="TextBox 19"/>
            <p:cNvSpPr txBox="1">
              <a:spLocks noChangeArrowheads="1"/>
            </p:cNvSpPr>
            <p:nvPr/>
          </p:nvSpPr>
          <p:spPr bwMode="auto">
            <a:xfrm>
              <a:off x="4247014" y="1320225"/>
              <a:ext cx="36099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400" b="1" dirty="0">
                  <a:latin typeface="Calibri" pitchFamily="34" charset="0"/>
                  <a:cs typeface="Calibri" pitchFamily="34" charset="0"/>
                </a:rPr>
                <a:t>/</a:t>
              </a:r>
            </a:p>
          </p:txBody>
        </p:sp>
      </p:grpSp>
      <p:grpSp>
        <p:nvGrpSpPr>
          <p:cNvPr id="115" name="Group 69"/>
          <p:cNvGrpSpPr>
            <a:grpSpLocks/>
          </p:cNvGrpSpPr>
          <p:nvPr/>
        </p:nvGrpSpPr>
        <p:grpSpPr bwMode="auto">
          <a:xfrm>
            <a:off x="6568441" y="2701165"/>
            <a:ext cx="1529079" cy="1212976"/>
            <a:chOff x="5576314" y="1914872"/>
            <a:chExt cx="1434086" cy="1133128"/>
          </a:xfrm>
        </p:grpSpPr>
        <p:pic>
          <p:nvPicPr>
            <p:cNvPr id="116" name="Picture 21" descr="Folder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314" y="1914872"/>
              <a:ext cx="14340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7" name="TextBox 22"/>
            <p:cNvSpPr txBox="1">
              <a:spLocks noChangeArrowheads="1"/>
            </p:cNvSpPr>
            <p:nvPr/>
          </p:nvSpPr>
          <p:spPr bwMode="auto">
            <a:xfrm>
              <a:off x="5829744" y="2266890"/>
              <a:ext cx="9797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100" b="1">
                  <a:latin typeface="Calibri" pitchFamily="34" charset="0"/>
                  <a:cs typeface="Calibri" pitchFamily="34" charset="0"/>
                </a:rPr>
                <a:t>SimOut</a:t>
              </a:r>
            </a:p>
          </p:txBody>
        </p:sp>
      </p:grpSp>
      <p:grpSp>
        <p:nvGrpSpPr>
          <p:cNvPr id="118" name="Group 62"/>
          <p:cNvGrpSpPr>
            <a:grpSpLocks/>
          </p:cNvGrpSpPr>
          <p:nvPr/>
        </p:nvGrpSpPr>
        <p:grpSpPr bwMode="auto">
          <a:xfrm>
            <a:off x="2570480" y="2690972"/>
            <a:ext cx="1610361" cy="1212976"/>
            <a:chOff x="3505200" y="2667000"/>
            <a:chExt cx="1510286" cy="1133128"/>
          </a:xfrm>
        </p:grpSpPr>
        <p:pic>
          <p:nvPicPr>
            <p:cNvPr id="119" name="Picture 24" descr="Folder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2667000"/>
              <a:ext cx="1510286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" name="TextBox 25"/>
            <p:cNvSpPr txBox="1">
              <a:spLocks noChangeArrowheads="1"/>
            </p:cNvSpPr>
            <p:nvPr/>
          </p:nvSpPr>
          <p:spPr bwMode="auto">
            <a:xfrm>
              <a:off x="3962400" y="3044279"/>
              <a:ext cx="485429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000" b="1">
                  <a:latin typeface="Calibri" pitchFamily="34" charset="0"/>
                  <a:cs typeface="Calibri" pitchFamily="34" charset="0"/>
                </a:rPr>
                <a:t>Viz</a:t>
              </a:r>
            </a:p>
          </p:txBody>
        </p:sp>
      </p:grpSp>
      <p:cxnSp>
        <p:nvCxnSpPr>
          <p:cNvPr id="121" name="Straight Connector 120"/>
          <p:cNvCxnSpPr>
            <a:cxnSpLocks noChangeShapeType="1"/>
          </p:cNvCxnSpPr>
          <p:nvPr/>
        </p:nvCxnSpPr>
        <p:spPr bwMode="auto">
          <a:xfrm rot="10800000" flipV="1">
            <a:off x="3952240" y="2038615"/>
            <a:ext cx="1271694" cy="81544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2" name="Straight Connector 121"/>
          <p:cNvCxnSpPr>
            <a:cxnSpLocks noChangeShapeType="1"/>
          </p:cNvCxnSpPr>
          <p:nvPr/>
        </p:nvCxnSpPr>
        <p:spPr bwMode="auto">
          <a:xfrm>
            <a:off x="6065520" y="2038615"/>
            <a:ext cx="975360" cy="89699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 rot="5400000">
            <a:off x="5737357" y="4160229"/>
            <a:ext cx="1875526" cy="894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 rot="16200000" flipH="1">
            <a:off x="2982304" y="4233043"/>
            <a:ext cx="1875526" cy="74845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 rot="5400000">
            <a:off x="1530985" y="4099402"/>
            <a:ext cx="1957070" cy="10972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3997961" y="3261784"/>
            <a:ext cx="685799" cy="570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  <a:endCxn id="106" idx="0"/>
          </p:cNvCxnSpPr>
          <p:nvPr/>
        </p:nvCxnSpPr>
        <p:spPr bwMode="auto">
          <a:xfrm rot="16200000" flipH="1">
            <a:off x="6631437" y="4322789"/>
            <a:ext cx="1875526" cy="5689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 rot="10800000" flipV="1">
            <a:off x="1432560" y="3311050"/>
            <a:ext cx="1344507" cy="60309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 rot="10800000" flipV="1">
            <a:off x="5740400" y="3261784"/>
            <a:ext cx="1024467" cy="570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pic>
        <p:nvPicPr>
          <p:cNvPr id="130" name="Picture 129" descr="open_box.png"/>
          <p:cNvPicPr>
            <a:picLocks noChangeAspect="1"/>
          </p:cNvPicPr>
          <p:nvPr/>
        </p:nvPicPr>
        <p:blipFill>
          <a:blip r:embed="rId8">
            <a:lum contrast="-68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9373"/>
          <a:stretch>
            <a:fillRect/>
          </a:stretch>
        </p:blipFill>
        <p:spPr bwMode="auto">
          <a:xfrm>
            <a:off x="8121227" y="3995685"/>
            <a:ext cx="1451187" cy="114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1" name="Straight Connector 130"/>
          <p:cNvCxnSpPr>
            <a:cxnSpLocks noChangeShapeType="1"/>
          </p:cNvCxnSpPr>
          <p:nvPr/>
        </p:nvCxnSpPr>
        <p:spPr bwMode="auto">
          <a:xfrm>
            <a:off x="7934960" y="3343328"/>
            <a:ext cx="812800" cy="570812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32" name="Rectangle 17" descr="Small grid"/>
          <p:cNvSpPr>
            <a:spLocks noChangeArrowheads="1"/>
          </p:cNvSpPr>
          <p:nvPr/>
        </p:nvSpPr>
        <p:spPr bwMode="auto">
          <a:xfrm>
            <a:off x="8747760" y="3914140"/>
            <a:ext cx="568960" cy="407723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" name="Rectangular Callout 132"/>
          <p:cNvSpPr/>
          <p:nvPr/>
        </p:nvSpPr>
        <p:spPr bwMode="auto">
          <a:xfrm>
            <a:off x="8138160" y="2658694"/>
            <a:ext cx="1178560" cy="603090"/>
          </a:xfrm>
          <a:prstGeom prst="wedgeRectCallout">
            <a:avLst>
              <a:gd name="adj1" fmla="val -73609"/>
              <a:gd name="adj2" fmla="val 19782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1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8834" tIns="48834" rIns="48834" bIns="48834" anchor="ctr"/>
          <a:lstStyle/>
          <a:p>
            <a:pPr>
              <a:defRPr/>
            </a:pPr>
            <a:r>
              <a:rPr lang="en-US" sz="1500" dirty="0">
                <a:solidFill>
                  <a:schemeClr val="tx1"/>
                </a:solidFill>
                <a:latin typeface="Calibri"/>
                <a:cs typeface="Calibri"/>
              </a:rPr>
              <a:t>Parameters</a:t>
            </a:r>
          </a:p>
          <a:p>
            <a:pPr>
              <a:defRPr/>
            </a:pPr>
            <a:r>
              <a:rPr lang="en-US" sz="1500" dirty="0">
                <a:solidFill>
                  <a:schemeClr val="tx1"/>
                </a:solidFill>
                <a:latin typeface="Calibri"/>
                <a:cs typeface="Calibri"/>
              </a:rPr>
              <a:t>10;100;1000</a:t>
            </a:r>
          </a:p>
        </p:txBody>
      </p:sp>
      <p:sp>
        <p:nvSpPr>
          <p:cNvPr id="134" name="Rectangular Callout 133"/>
          <p:cNvSpPr/>
          <p:nvPr/>
        </p:nvSpPr>
        <p:spPr bwMode="auto">
          <a:xfrm>
            <a:off x="254000" y="4974220"/>
            <a:ext cx="1016000" cy="477376"/>
          </a:xfrm>
          <a:prstGeom prst="wedgeRectCallout">
            <a:avLst>
              <a:gd name="adj1" fmla="val 64672"/>
              <a:gd name="adj2" fmla="val 731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8834" tIns="48834" rIns="48834" bIns="48834" anchor="ctr"/>
          <a:lstStyle/>
          <a:p>
            <a:pPr algn="ctr">
              <a:defRPr/>
            </a:pPr>
            <a:r>
              <a:rPr lang="en-US" sz="1500" dirty="0" err="1">
                <a:solidFill>
                  <a:schemeClr val="tx1"/>
                </a:solidFill>
                <a:latin typeface="Calibri"/>
                <a:cs typeface="Calibri"/>
              </a:rPr>
              <a:t>Timestep</a:t>
            </a:r>
            <a:endParaRPr lang="en-US" sz="15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500" dirty="0">
                <a:solidFill>
                  <a:schemeClr val="tx1"/>
                </a:solidFill>
                <a:latin typeface="Calibri"/>
                <a:cs typeface="Calibri"/>
              </a:rPr>
              <a:t>36,000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3709417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HDF for aggregation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It's everywhere</a:t>
            </a:r>
          </a:p>
          <a:p>
            <a:r>
              <a:rPr lang="en-US" dirty="0" smtClean="0"/>
              <a:t>Perhaps the most common reason for using HDF is its ability to support aggregation in a very flexible way.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458059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5487074" y="1892833"/>
            <a:ext cx="568959" cy="5832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4112636" y="3203089"/>
            <a:ext cx="589082" cy="79259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00" name="Rectangle 17" descr="Small grid"/>
          <p:cNvSpPr>
            <a:spLocks noChangeArrowheads="1"/>
          </p:cNvSpPr>
          <p:nvPr/>
        </p:nvSpPr>
        <p:spPr bwMode="auto">
          <a:xfrm>
            <a:off x="8336584" y="5519449"/>
            <a:ext cx="1214489" cy="904041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Latitude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09" name="Straight Connector 108"/>
          <p:cNvCxnSpPr>
            <a:cxnSpLocks noChangeShapeType="1"/>
          </p:cNvCxnSpPr>
          <p:nvPr/>
        </p:nvCxnSpPr>
        <p:spPr bwMode="auto">
          <a:xfrm flipH="1">
            <a:off x="1950720" y="4933271"/>
            <a:ext cx="352038" cy="69330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11" name="Straight Connector 110"/>
          <p:cNvCxnSpPr>
            <a:cxnSpLocks noChangeShapeType="1"/>
          </p:cNvCxnSpPr>
          <p:nvPr/>
        </p:nvCxnSpPr>
        <p:spPr bwMode="auto">
          <a:xfrm>
            <a:off x="3004140" y="4729587"/>
            <a:ext cx="219284" cy="91439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 flipH="1">
            <a:off x="4864278" y="4933271"/>
            <a:ext cx="352038" cy="69330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5551596" y="4729587"/>
            <a:ext cx="219284" cy="91439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 flipH="1">
            <a:off x="7627798" y="4770182"/>
            <a:ext cx="352038" cy="69330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18" name="Straight Connector 117"/>
          <p:cNvCxnSpPr>
            <a:cxnSpLocks noChangeShapeType="1"/>
          </p:cNvCxnSpPr>
          <p:nvPr/>
        </p:nvCxnSpPr>
        <p:spPr bwMode="auto">
          <a:xfrm>
            <a:off x="8315116" y="4566498"/>
            <a:ext cx="219284" cy="91439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19" name="Straight Connector 118"/>
          <p:cNvCxnSpPr>
            <a:cxnSpLocks noChangeShapeType="1"/>
          </p:cNvCxnSpPr>
          <p:nvPr/>
        </p:nvCxnSpPr>
        <p:spPr bwMode="auto">
          <a:xfrm>
            <a:off x="8117299" y="4729586"/>
            <a:ext cx="307458" cy="1549347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Swath Structure</a:t>
            </a:r>
            <a:endParaRPr lang="en-US" dirty="0"/>
          </a:p>
        </p:txBody>
      </p:sp>
      <p:sp>
        <p:nvSpPr>
          <p:cNvPr id="168965" name="AutoShape 5"/>
          <p:cNvSpPr>
            <a:spLocks noChangeAspect="1" noChangeArrowheads="1"/>
          </p:cNvSpPr>
          <p:nvPr/>
        </p:nvSpPr>
        <p:spPr bwMode="auto">
          <a:xfrm>
            <a:off x="4048761" y="976837"/>
            <a:ext cx="5704839" cy="636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667" tIns="48834" rIns="97667" bIns="48834"/>
          <a:lstStyle/>
          <a:p>
            <a:endParaRPr lang="en-US"/>
          </a:p>
        </p:txBody>
      </p:sp>
      <p:grpSp>
        <p:nvGrpSpPr>
          <p:cNvPr id="80" name="Group 55"/>
          <p:cNvGrpSpPr>
            <a:grpSpLocks/>
          </p:cNvGrpSpPr>
          <p:nvPr/>
        </p:nvGrpSpPr>
        <p:grpSpPr bwMode="auto">
          <a:xfrm>
            <a:off x="3861468" y="1012174"/>
            <a:ext cx="2005922" cy="1212976"/>
            <a:chOff x="3657600" y="1066800"/>
            <a:chExt cx="1881305" cy="1133128"/>
          </a:xfrm>
        </p:grpSpPr>
        <p:pic>
          <p:nvPicPr>
            <p:cNvPr id="81" name="Picture 18" descr="Fold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881305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TextBox 19"/>
            <p:cNvSpPr txBox="1">
              <a:spLocks noChangeArrowheads="1"/>
            </p:cNvSpPr>
            <p:nvPr/>
          </p:nvSpPr>
          <p:spPr bwMode="auto">
            <a:xfrm>
              <a:off x="3884583" y="1320225"/>
              <a:ext cx="1424871" cy="523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000" b="1" dirty="0">
                  <a:latin typeface="Calibri" pitchFamily="34" charset="0"/>
                  <a:cs typeface="Calibri" pitchFamily="34" charset="0"/>
                </a:rPr>
                <a:t>SWATHS</a:t>
              </a:r>
            </a:p>
          </p:txBody>
        </p:sp>
      </p:grpSp>
      <p:grpSp>
        <p:nvGrpSpPr>
          <p:cNvPr id="83" name="Group 55"/>
          <p:cNvGrpSpPr>
            <a:grpSpLocks/>
          </p:cNvGrpSpPr>
          <p:nvPr/>
        </p:nvGrpSpPr>
        <p:grpSpPr bwMode="auto">
          <a:xfrm>
            <a:off x="2710848" y="2293442"/>
            <a:ext cx="2005922" cy="1212976"/>
            <a:chOff x="3657600" y="1066800"/>
            <a:chExt cx="1881305" cy="1133128"/>
          </a:xfrm>
        </p:grpSpPr>
        <p:pic>
          <p:nvPicPr>
            <p:cNvPr id="84" name="Picture 18" descr="Fold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881305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" name="TextBox 19"/>
            <p:cNvSpPr txBox="1">
              <a:spLocks noChangeArrowheads="1"/>
            </p:cNvSpPr>
            <p:nvPr/>
          </p:nvSpPr>
          <p:spPr bwMode="auto">
            <a:xfrm>
              <a:off x="3884583" y="1320225"/>
              <a:ext cx="1469965" cy="523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000" b="1" dirty="0">
                  <a:latin typeface="Calibri" pitchFamily="34" charset="0"/>
                  <a:cs typeface="Calibri" pitchFamily="34" charset="0"/>
                </a:rPr>
                <a:t>Swath_1</a:t>
              </a:r>
            </a:p>
          </p:txBody>
        </p:sp>
      </p:grpSp>
      <p:grpSp>
        <p:nvGrpSpPr>
          <p:cNvPr id="86" name="Group 55"/>
          <p:cNvGrpSpPr>
            <a:grpSpLocks/>
          </p:cNvGrpSpPr>
          <p:nvPr/>
        </p:nvGrpSpPr>
        <p:grpSpPr bwMode="auto">
          <a:xfrm>
            <a:off x="5606792" y="2286322"/>
            <a:ext cx="2005922" cy="1212976"/>
            <a:chOff x="3657600" y="1066800"/>
            <a:chExt cx="1881305" cy="1133128"/>
          </a:xfrm>
        </p:grpSpPr>
        <p:pic>
          <p:nvPicPr>
            <p:cNvPr id="87" name="Picture 18" descr="Fold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66800"/>
              <a:ext cx="1881305" cy="113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TextBox 19"/>
            <p:cNvSpPr txBox="1">
              <a:spLocks noChangeArrowheads="1"/>
            </p:cNvSpPr>
            <p:nvPr/>
          </p:nvSpPr>
          <p:spPr bwMode="auto">
            <a:xfrm>
              <a:off x="3884583" y="1320225"/>
              <a:ext cx="1469965" cy="523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000" b="1" dirty="0">
                  <a:latin typeface="Calibri" pitchFamily="34" charset="0"/>
                  <a:cs typeface="Calibri" pitchFamily="34" charset="0"/>
                </a:rPr>
                <a:t>Swath_2</a:t>
              </a:r>
            </a:p>
          </p:txBody>
        </p:sp>
      </p:grpSp>
      <p:pic>
        <p:nvPicPr>
          <p:cNvPr id="89" name="Picture 18" descr="Fold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9035" y="3751051"/>
            <a:ext cx="1656037" cy="149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TextBox 19"/>
          <p:cNvSpPr txBox="1">
            <a:spLocks noChangeArrowheads="1"/>
          </p:cNvSpPr>
          <p:nvPr/>
        </p:nvSpPr>
        <p:spPr bwMode="auto">
          <a:xfrm>
            <a:off x="2021842" y="4057243"/>
            <a:ext cx="889739" cy="83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667" tIns="48834" rIns="97667" bIns="4883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pitchFamily="34" charset="0"/>
                <a:cs typeface="Calibri" pitchFamily="34" charset="0"/>
              </a:rPr>
              <a:t>Data </a:t>
            </a:r>
            <a:br>
              <a:rPr lang="en-US" b="1" dirty="0" smtClean="0"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latin typeface="Calibri" pitchFamily="34" charset="0"/>
                <a:cs typeface="Calibri" pitchFamily="34" charset="0"/>
              </a:rPr>
              <a:t>fields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1" name="Picture 18" descr="Fold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9995" y="3751051"/>
            <a:ext cx="1656037" cy="149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19"/>
          <p:cNvSpPr txBox="1">
            <a:spLocks noChangeArrowheads="1"/>
          </p:cNvSpPr>
          <p:nvPr/>
        </p:nvSpPr>
        <p:spPr bwMode="auto">
          <a:xfrm>
            <a:off x="4622803" y="4057243"/>
            <a:ext cx="1035035" cy="83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667" tIns="48834" rIns="97667" bIns="4883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pitchFamily="34" charset="0"/>
                <a:cs typeface="Calibri" pitchFamily="34" charset="0"/>
              </a:rPr>
              <a:t>Profile</a:t>
            </a:r>
            <a:br>
              <a:rPr lang="en-US" b="1" dirty="0" smtClean="0"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latin typeface="Calibri" pitchFamily="34" charset="0"/>
                <a:cs typeface="Calibri" pitchFamily="34" charset="0"/>
              </a:rPr>
              <a:t>fields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3" name="Picture 18" descr="Fold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4460" y="3751051"/>
            <a:ext cx="2388932" cy="149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TextBox 19"/>
          <p:cNvSpPr txBox="1">
            <a:spLocks noChangeArrowheads="1"/>
          </p:cNvSpPr>
          <p:nvPr/>
        </p:nvSpPr>
        <p:spPr bwMode="auto">
          <a:xfrm>
            <a:off x="6979923" y="4057243"/>
            <a:ext cx="1742665" cy="83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667" tIns="48834" rIns="97667" bIns="4883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pitchFamily="34" charset="0"/>
                <a:cs typeface="Calibri" pitchFamily="34" charset="0"/>
              </a:rPr>
              <a:t>Geolocation</a:t>
            </a:r>
            <a:br>
              <a:rPr lang="en-US" b="1" dirty="0" smtClean="0"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latin typeface="Calibri" pitchFamily="34" charset="0"/>
                <a:cs typeface="Calibri" pitchFamily="34" charset="0"/>
              </a:rPr>
              <a:t>fields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5" name="Rectangle 17" descr="Small grid"/>
          <p:cNvSpPr>
            <a:spLocks noChangeArrowheads="1"/>
          </p:cNvSpPr>
          <p:nvPr/>
        </p:nvSpPr>
        <p:spPr bwMode="auto">
          <a:xfrm>
            <a:off x="1463712" y="5715172"/>
            <a:ext cx="975360" cy="89699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Data </a:t>
            </a:r>
            <a:b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field.1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6" name="Rectangle 17" descr="Small grid"/>
          <p:cNvSpPr>
            <a:spLocks noChangeArrowheads="1"/>
          </p:cNvSpPr>
          <p:nvPr/>
        </p:nvSpPr>
        <p:spPr bwMode="auto">
          <a:xfrm>
            <a:off x="2885440" y="5708121"/>
            <a:ext cx="975360" cy="89699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Data </a:t>
            </a:r>
            <a:b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field.n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7" name="Rectangle 17" descr="Small grid"/>
          <p:cNvSpPr>
            <a:spLocks noChangeArrowheads="1"/>
          </p:cNvSpPr>
          <p:nvPr/>
        </p:nvSpPr>
        <p:spPr bwMode="auto">
          <a:xfrm>
            <a:off x="4226560" y="5708121"/>
            <a:ext cx="975360" cy="89699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Profile</a:t>
            </a:r>
            <a:b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field.1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8" name="Rectangle 17" descr="Small grid"/>
          <p:cNvSpPr>
            <a:spLocks noChangeArrowheads="1"/>
          </p:cNvSpPr>
          <p:nvPr/>
        </p:nvSpPr>
        <p:spPr bwMode="auto">
          <a:xfrm>
            <a:off x="5689600" y="5708121"/>
            <a:ext cx="975360" cy="896990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Profile</a:t>
            </a:r>
            <a:b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field.n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9" name="Rectangle 17" descr="Small grid"/>
          <p:cNvSpPr>
            <a:spLocks noChangeArrowheads="1"/>
          </p:cNvSpPr>
          <p:nvPr/>
        </p:nvSpPr>
        <p:spPr bwMode="auto">
          <a:xfrm>
            <a:off x="6945909" y="5519449"/>
            <a:ext cx="1214489" cy="904041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Longitude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1" name="Rectangle 17" descr="Small grid"/>
          <p:cNvSpPr>
            <a:spLocks noChangeArrowheads="1"/>
          </p:cNvSpPr>
          <p:nvPr/>
        </p:nvSpPr>
        <p:spPr bwMode="auto">
          <a:xfrm>
            <a:off x="8075180" y="6258958"/>
            <a:ext cx="1214489" cy="904041"/>
          </a:xfrm>
          <a:prstGeom prst="rect">
            <a:avLst/>
          </a:prstGeom>
          <a:pattFill prst="smGrid">
            <a:fgClr>
              <a:srgbClr val="CCCC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667" tIns="48834" rIns="97667" bIns="48834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Time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 flipH="1">
            <a:off x="3653741" y="1986793"/>
            <a:ext cx="458895" cy="489268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07" name="Straight Connector 106"/>
          <p:cNvCxnSpPr>
            <a:cxnSpLocks noChangeShapeType="1"/>
          </p:cNvCxnSpPr>
          <p:nvPr/>
        </p:nvCxnSpPr>
        <p:spPr bwMode="auto">
          <a:xfrm>
            <a:off x="4511714" y="3038248"/>
            <a:ext cx="2438399" cy="114902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 flipH="1">
            <a:off x="2555789" y="3274199"/>
            <a:ext cx="695411" cy="721486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36" name="Rectangular Callout 135"/>
          <p:cNvSpPr/>
          <p:nvPr/>
        </p:nvSpPr>
        <p:spPr bwMode="auto">
          <a:xfrm>
            <a:off x="1341120" y="1892833"/>
            <a:ext cx="1300111" cy="640465"/>
          </a:xfrm>
          <a:prstGeom prst="wedgeRectCallout">
            <a:avLst>
              <a:gd name="adj1" fmla="val 73484"/>
              <a:gd name="adj2" fmla="val 113453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8834" tIns="48834" rIns="48834" bIns="48834"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tx1"/>
                </a:solidFill>
                <a:latin typeface="Calibri"/>
                <a:cs typeface="Calibri"/>
              </a:rPr>
              <a:t>SwathName</a:t>
            </a:r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&lt;name&gt;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37" name="Rectangular Callout 136"/>
          <p:cNvSpPr/>
          <p:nvPr/>
        </p:nvSpPr>
        <p:spPr bwMode="auto">
          <a:xfrm>
            <a:off x="406400" y="3436764"/>
            <a:ext cx="1300111" cy="640465"/>
          </a:xfrm>
          <a:prstGeom prst="wedgeRectCallout">
            <a:avLst>
              <a:gd name="adj1" fmla="val 65750"/>
              <a:gd name="adj2" fmla="val 10288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8834" tIns="48834" rIns="48834" bIns="48834"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tx1"/>
                </a:solidFill>
                <a:latin typeface="Calibri"/>
                <a:cs typeface="Calibri"/>
              </a:rPr>
              <a:t>DataFields</a:t>
            </a:r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&lt;name&gt;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38" name="Rectangular Callout 137"/>
          <p:cNvSpPr/>
          <p:nvPr/>
        </p:nvSpPr>
        <p:spPr bwMode="auto">
          <a:xfrm>
            <a:off x="41009" y="5067656"/>
            <a:ext cx="1300111" cy="640465"/>
          </a:xfrm>
          <a:prstGeom prst="wedgeRectCallout">
            <a:avLst>
              <a:gd name="adj1" fmla="val 57101"/>
              <a:gd name="adj2" fmla="val 79142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8834" tIns="48834" rIns="48834" bIns="48834"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tx1"/>
                </a:solidFill>
                <a:latin typeface="Calibri"/>
                <a:cs typeface="Calibri"/>
              </a:rPr>
              <a:t>FieldName</a:t>
            </a:r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&lt;name&gt;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57120" y="5843721"/>
            <a:ext cx="538942" cy="625791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r>
              <a:rPr lang="en-US" sz="3400" b="1" dirty="0"/>
              <a:t>…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120640" y="5816232"/>
            <a:ext cx="538942" cy="625791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r>
              <a:rPr lang="en-US" sz="3400" b="1" dirty="0"/>
              <a:t>…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4932449" y="2448297"/>
            <a:ext cx="538942" cy="625791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r>
              <a:rPr lang="en-US" sz="34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056038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Types of aggregation for remote sensing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525053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aggregation for remote sensing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Temporal: Arranging according to time.</a:t>
            </a:r>
          </a:p>
          <a:p>
            <a:r>
              <a:rPr lang="en-US" dirty="0" smtClean="0"/>
              <a:t>Spatial: Arranging according to space. </a:t>
            </a:r>
          </a:p>
          <a:p>
            <a:r>
              <a:rPr lang="en-US" dirty="0" smtClean="0"/>
              <a:t>Packaging: Grouping a variety of related objects.</a:t>
            </a:r>
          </a:p>
          <a:p>
            <a:endParaRPr lang="en-US" dirty="0" smtClean="0"/>
          </a:p>
          <a:p>
            <a:r>
              <a:rPr lang="en-US" dirty="0" smtClean="0"/>
              <a:t>An aggregation may consist all instances of an object over the dimensional extent.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 it may be a sampling of instances of an object over the dimensional extent.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9700116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2681697"/>
            <a:ext cx="8290560" cy="769441"/>
          </a:xfr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4B4B4B"/>
                </a:solidFill>
                <a:latin typeface="Verdana"/>
              </a:rPr>
              <a:t>4. nagg</a:t>
            </a:r>
            <a:endParaRPr lang="en-US" dirty="0">
              <a:solidFill>
                <a:srgbClr val="4B4B4B"/>
              </a:solidFill>
              <a:latin typeface="Verdana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271488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nagg?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Nagg is a tool for rearranging NPP data granules from existing files to create new files with a different aggregation number or a different packaging arrangement.</a:t>
            </a:r>
            <a:endParaRPr lang="en-US" dirty="0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Aggregations, What's it to you?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28</a:t>
            </a:fld>
            <a:endParaRPr lang="en-US" sz="13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25120" y="7094379"/>
            <a:ext cx="1788160" cy="244634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7/11/2013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3772975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Granule</a:t>
            </a:r>
          </a:p>
          <a:p>
            <a:pPr lvl="1"/>
            <a:r>
              <a:rPr lang="en-US" dirty="0" smtClean="0"/>
              <a:t>A grouping of measurements or derived data spanning a defined period (e.g., 28.6 seconds) and integer number of sensor scans. </a:t>
            </a:r>
          </a:p>
          <a:p>
            <a:r>
              <a:rPr lang="en-US" dirty="0" smtClean="0"/>
              <a:t>Geolocation products</a:t>
            </a:r>
          </a:p>
          <a:p>
            <a:pPr lvl="1"/>
            <a:r>
              <a:rPr lang="en-US" dirty="0" smtClean="0"/>
              <a:t>Geolocation information is stored in the same manner as other data.</a:t>
            </a:r>
          </a:p>
          <a:p>
            <a:pPr lvl="1"/>
            <a:r>
              <a:rPr lang="en-US" dirty="0"/>
              <a:t>Geolocation products may be packaged with </a:t>
            </a:r>
            <a:r>
              <a:rPr lang="en-US" dirty="0" smtClean="0"/>
              <a:t>data files, </a:t>
            </a:r>
            <a:r>
              <a:rPr lang="en-US" dirty="0"/>
              <a:t>or they may be in separate files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Aggregation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 lvl="1"/>
            <a:r>
              <a:rPr lang="en-US" dirty="0" smtClean="0"/>
              <a:t>A collection of temporally ordered granules within a JPSS HDF5 file. </a:t>
            </a:r>
          </a:p>
          <a:p>
            <a:pPr lvl="1"/>
            <a:r>
              <a:rPr lang="en-US" dirty="0" smtClean="0"/>
              <a:t>Compatible NPP data products together or with corresponding geolocation product in common files.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baseline="30000" dirty="0" smtClean="0"/>
              <a:t>1</a:t>
            </a:r>
            <a:r>
              <a:rPr lang="en-US" dirty="0" smtClean="0"/>
              <a:t> JPSS Common Data Format Control Book – External Volume I, p 76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5361611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Nagg operations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Aggregation</a:t>
            </a:r>
          </a:p>
          <a:p>
            <a:endParaRPr lang="en-US" dirty="0" smtClean="0"/>
          </a:p>
          <a:p>
            <a:r>
              <a:rPr lang="en-US" dirty="0" smtClean="0"/>
              <a:t>Aggregate data granules</a:t>
            </a:r>
          </a:p>
          <a:p>
            <a:r>
              <a:rPr lang="en-US" dirty="0" smtClean="0"/>
              <a:t>De-aggregate data granules </a:t>
            </a:r>
          </a:p>
          <a:p>
            <a:r>
              <a:rPr lang="en-US" dirty="0" smtClean="0"/>
              <a:t>Re-aggregate data granules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Packaging</a:t>
            </a:r>
          </a:p>
          <a:p>
            <a:endParaRPr lang="en-US" dirty="0" smtClean="0"/>
          </a:p>
          <a:p>
            <a:r>
              <a:rPr lang="en-US" dirty="0" smtClean="0"/>
              <a:t>Package granules of multiple compatible products in common files</a:t>
            </a:r>
          </a:p>
          <a:p>
            <a:r>
              <a:rPr lang="en-US" dirty="0" smtClean="0"/>
              <a:t>Un-package products into separate files for each product</a:t>
            </a:r>
          </a:p>
          <a:p>
            <a:r>
              <a:rPr lang="en-US" dirty="0" smtClean="0"/>
              <a:t>-g no or –g &lt;product&gt;</a:t>
            </a:r>
            <a:endParaRPr lang="en-US" dirty="0"/>
          </a:p>
        </p:txBody>
      </p:sp>
      <p:sp>
        <p:nvSpPr>
          <p:cNvPr id="81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1600" smtClean="0">
                <a:latin typeface="+mn-lt"/>
              </a:rPr>
              <a:t>7/11/2013</a:t>
            </a:r>
            <a:endParaRPr lang="en-US" sz="1600" dirty="0">
              <a:latin typeface="+mn-lt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1600" dirty="0" smtClean="0">
                <a:latin typeface="+mn-lt"/>
              </a:rPr>
              <a:t>Aggregations, What's it to you?</a:t>
            </a:r>
            <a:endParaRPr lang="en-US" sz="1600" dirty="0">
              <a:latin typeface="+mn-lt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9F7F727-62AD-4DD1-B854-8B249C597E8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5746202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Nagg operations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Aggregation</a:t>
            </a:r>
          </a:p>
          <a:p>
            <a:endParaRPr lang="en-US" dirty="0" smtClean="0"/>
          </a:p>
          <a:p>
            <a:r>
              <a:rPr lang="en-US" b="1" dirty="0" smtClean="0"/>
              <a:t>Aggregate data granules</a:t>
            </a:r>
          </a:p>
          <a:p>
            <a:r>
              <a:rPr lang="en-US" dirty="0" smtClean="0"/>
              <a:t>De-aggregate data granules </a:t>
            </a:r>
          </a:p>
          <a:p>
            <a:r>
              <a:rPr lang="en-US" dirty="0" smtClean="0"/>
              <a:t>Re-aggregate data granules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Packaging</a:t>
            </a:r>
          </a:p>
          <a:p>
            <a:endParaRPr lang="en-US" dirty="0" smtClean="0"/>
          </a:p>
          <a:p>
            <a:r>
              <a:rPr lang="en-US" dirty="0" smtClean="0"/>
              <a:t>Package granules of multiple compatible products in common files</a:t>
            </a:r>
          </a:p>
          <a:p>
            <a:r>
              <a:rPr lang="en-US" dirty="0" smtClean="0"/>
              <a:t>Un-package products into separate files for each product</a:t>
            </a:r>
          </a:p>
          <a:p>
            <a:r>
              <a:rPr lang="en-US" dirty="0" smtClean="0"/>
              <a:t>-g no or –g &lt;product&gt;</a:t>
            </a:r>
          </a:p>
          <a:p>
            <a:endParaRPr lang="en-US" dirty="0"/>
          </a:p>
        </p:txBody>
      </p:sp>
      <p:sp>
        <p:nvSpPr>
          <p:cNvPr id="819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802179"/>
            <a:ext cx="2275840" cy="390734"/>
          </a:xfrm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1600" smtClean="0">
                <a:latin typeface="+mn-lt"/>
              </a:rPr>
              <a:t>7/11/2013</a:t>
            </a:r>
            <a:endParaRPr lang="en-US" sz="1600" dirty="0">
              <a:latin typeface="+mn-lt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2000" y="6802179"/>
            <a:ext cx="3088640" cy="390734"/>
          </a:xfrm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1600" dirty="0" smtClean="0">
                <a:latin typeface="+mn-lt"/>
              </a:rPr>
              <a:t>Aggregations, What's it to you?</a:t>
            </a:r>
            <a:endParaRPr lang="en-US" sz="1600" dirty="0">
              <a:latin typeface="+mn-lt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9F7F727-62AD-4DD1-B854-8B249C597E8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08389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2800" y="6523567"/>
            <a:ext cx="2722880" cy="375621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r>
              <a:rPr lang="en-US" dirty="0" smtClean="0"/>
              <a:t>SATMS           GATMO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63089"/>
            <a:ext cx="7559040" cy="5708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Aggregation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712436"/>
            <a:ext cx="3495040" cy="4403408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/>
              <a:t>Input files (8 + 8 geo)</a:t>
            </a:r>
          </a:p>
          <a:p>
            <a:pPr marL="0" indent="0">
              <a:buNone/>
            </a:pPr>
            <a:r>
              <a:rPr lang="en-US" sz="2600" dirty="0"/>
              <a:t>0:31:12</a:t>
            </a:r>
          </a:p>
          <a:p>
            <a:pPr marL="0" indent="0">
              <a:buNone/>
            </a:pPr>
            <a:r>
              <a:rPr lang="en-US" sz="2600" dirty="0"/>
              <a:t>0:31:44</a:t>
            </a:r>
          </a:p>
          <a:p>
            <a:pPr marL="0" indent="0">
              <a:buNone/>
            </a:pPr>
            <a:r>
              <a:rPr lang="en-US" sz="2600" dirty="0"/>
              <a:t>0:32:16</a:t>
            </a:r>
          </a:p>
          <a:p>
            <a:pPr marL="0" indent="0">
              <a:buNone/>
            </a:pPr>
            <a:r>
              <a:rPr lang="en-US" sz="2600" dirty="0"/>
              <a:t>0:32:48</a:t>
            </a:r>
          </a:p>
          <a:p>
            <a:pPr marL="0" indent="0">
              <a:buNone/>
            </a:pPr>
            <a:r>
              <a:rPr lang="en-US" sz="2600" dirty="0"/>
              <a:t>0:33:20</a:t>
            </a:r>
          </a:p>
          <a:p>
            <a:pPr marL="0" indent="0">
              <a:buNone/>
            </a:pPr>
            <a:r>
              <a:rPr lang="en-US" sz="2600" dirty="0"/>
              <a:t>0:33:52</a:t>
            </a:r>
          </a:p>
          <a:p>
            <a:pPr marL="0" indent="0">
              <a:buNone/>
            </a:pPr>
            <a:r>
              <a:rPr lang="en-US" sz="2600" dirty="0"/>
              <a:t>0:34:24</a:t>
            </a:r>
          </a:p>
          <a:p>
            <a:pPr marL="0" indent="0">
              <a:buNone/>
            </a:pPr>
            <a:r>
              <a:rPr lang="en-US" sz="2600" dirty="0"/>
              <a:t>0:34:56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5280" y="1875525"/>
            <a:ext cx="5364480" cy="5218854"/>
          </a:xfrm>
        </p:spPr>
        <p:txBody>
          <a:bodyPr/>
          <a:lstStyle/>
          <a:p>
            <a:pPr marL="0" indent="0">
              <a:buNone/>
            </a:pPr>
            <a:r>
              <a:rPr lang="en-US" sz="1700" dirty="0"/>
              <a:t>Geolocation product is processed automatically and packaged with sensor data product by default.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Command:  </a:t>
            </a:r>
          </a:p>
          <a:p>
            <a:pPr marL="0" indent="0">
              <a:buNone/>
            </a:pPr>
            <a:r>
              <a:rPr lang="en-US" sz="1700" dirty="0"/>
              <a:t>nagg –n4 –t SATMS SATMS*.h5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Input files:</a:t>
            </a:r>
          </a:p>
          <a:p>
            <a:pPr marL="0" indent="0">
              <a:buNone/>
            </a:pPr>
            <a:r>
              <a:rPr lang="en-US" sz="1700" dirty="0"/>
              <a:t>8 SATMS*.h5 files &amp;  8 GATMO*.h5 files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Output:</a:t>
            </a:r>
          </a:p>
          <a:p>
            <a:pPr marL="0" indent="0">
              <a:buNone/>
            </a:pPr>
            <a:r>
              <a:rPr lang="en-US" sz="1700" dirty="0"/>
              <a:t>Produced   4 granules in GATMO-SATMS_npp_d20120404_t0031123_e0033199_b02251_c20120920193004057328_XXXX_XXX.h5</a:t>
            </a:r>
          </a:p>
          <a:p>
            <a:pPr marL="0" indent="0">
              <a:buNone/>
            </a:pPr>
            <a:r>
              <a:rPr lang="en-US" sz="1700" dirty="0"/>
              <a:t>Produced   4 granules in GATMO-SATMS_npp_d20120404_t0033203_e0035279_b02251_c20120920193004110634_XXXX_XXX.h5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Aggregations, What's it to you?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B191-D192-4155-B7FC-877A6FDF1AF9}" type="slidenum">
              <a:rPr lang="en-US" smtClean="0">
                <a:solidFill>
                  <a:srgbClr val="FFFFFF"/>
                </a:solidFill>
              </a:rPr>
              <a:pPr/>
              <a:t>32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66604"/>
            <a:ext cx="9753600" cy="494046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pPr algn="ctr"/>
            <a:r>
              <a:rPr lang="en-US" sz="2600" dirty="0">
                <a:latin typeface="Arial" pitchFamily="34" charset="0"/>
                <a:cs typeface="Arial" pitchFamily="34" charset="0"/>
              </a:rPr>
              <a:t>Increase number of granules per aggregation from 1 to 4</a:t>
            </a:r>
          </a:p>
        </p:txBody>
      </p:sp>
      <p:sp>
        <p:nvSpPr>
          <p:cNvPr id="34" name="Date Placeholder 3"/>
          <p:cNvSpPr>
            <a:spLocks noGrp="1"/>
          </p:cNvSpPr>
          <p:nvPr>
            <p:ph type="dt" sz="half" idx="10"/>
          </p:nvPr>
        </p:nvSpPr>
        <p:spPr>
          <a:xfrm>
            <a:off x="325120" y="7094379"/>
            <a:ext cx="1788160" cy="244634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7/11/2013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194560" y="2309343"/>
            <a:ext cx="731520" cy="3757575"/>
            <a:chOff x="1834299" y="2633472"/>
            <a:chExt cx="685800" cy="3511296"/>
          </a:xfrm>
          <a:solidFill>
            <a:srgbClr val="33CC33"/>
          </a:solidFill>
        </p:grpSpPr>
        <p:sp>
          <p:nvSpPr>
            <p:cNvPr id="44" name="Rectangle 43"/>
            <p:cNvSpPr/>
            <p:nvPr/>
          </p:nvSpPr>
          <p:spPr>
            <a:xfrm>
              <a:off x="1834299" y="2633472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34299" y="3069805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834299" y="3511296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834299" y="3967613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34299" y="4389120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34299" y="4828032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34299" y="5266944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34299" y="5705856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926080" y="2309343"/>
            <a:ext cx="731520" cy="3757575"/>
            <a:chOff x="1834299" y="2633472"/>
            <a:chExt cx="685800" cy="3511296"/>
          </a:xfrm>
          <a:solidFill>
            <a:srgbClr val="CCCCFF"/>
          </a:solidFill>
        </p:grpSpPr>
        <p:sp>
          <p:nvSpPr>
            <p:cNvPr id="20" name="Rectangle 19"/>
            <p:cNvSpPr/>
            <p:nvPr/>
          </p:nvSpPr>
          <p:spPr>
            <a:xfrm>
              <a:off x="1834299" y="2633472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34299" y="3069805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834299" y="3511296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34299" y="3967613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34299" y="4389120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34299" y="4828032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34299" y="5266944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34299" y="5705856"/>
              <a:ext cx="685800" cy="438912"/>
            </a:xfrm>
            <a:prstGeom prst="rect">
              <a:avLst/>
            </a:prstGeom>
            <a:grpFill/>
            <a:ln w="508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76671">
                <a:defRPr/>
              </a:pPr>
              <a:r>
                <a:rPr lang="en-US" sz="2600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406400" y="6605112"/>
            <a:ext cx="406400" cy="244634"/>
          </a:xfrm>
          <a:prstGeom prst="rect">
            <a:avLst/>
          </a:prstGeom>
          <a:solidFill>
            <a:srgbClr val="33CC3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1950720" y="6605112"/>
            <a:ext cx="406400" cy="244634"/>
          </a:xfrm>
          <a:prstGeom prst="rect">
            <a:avLst/>
          </a:prstGeom>
          <a:solidFill>
            <a:srgbClr val="CCCCFF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3782249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63089"/>
            <a:ext cx="7559040" cy="5708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Aggregation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Aggregations, What's it to you?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B191-D192-4155-B7FC-877A6FDF1AF9}" type="slidenum">
              <a:rPr lang="en-US" smtClean="0">
                <a:solidFill>
                  <a:srgbClr val="FFFFFF"/>
                </a:solidFill>
              </a:rPr>
              <a:pPr/>
              <a:t>33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60080"/>
            <a:ext cx="9753600" cy="494046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pPr algn="ctr"/>
            <a:r>
              <a:rPr lang="en-US" sz="2600" dirty="0">
                <a:latin typeface="Arial" pitchFamily="34" charset="0"/>
                <a:cs typeface="Arial" pitchFamily="34" charset="0"/>
              </a:rPr>
              <a:t>Increase number of granules per aggregation from 1 to 4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712437"/>
            <a:ext cx="4429760" cy="4484952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/>
              <a:t>Input files (16)</a:t>
            </a:r>
          </a:p>
          <a:p>
            <a:pPr marL="0" indent="0">
              <a:buNone/>
            </a:pPr>
            <a:r>
              <a:rPr lang="en-US" sz="2600" dirty="0"/>
              <a:t>0:31:12</a:t>
            </a:r>
          </a:p>
          <a:p>
            <a:pPr marL="0" indent="0">
              <a:buNone/>
            </a:pPr>
            <a:r>
              <a:rPr lang="en-US" sz="2600" dirty="0"/>
              <a:t>0:31:44</a:t>
            </a:r>
          </a:p>
          <a:p>
            <a:pPr marL="0" indent="0">
              <a:buNone/>
            </a:pPr>
            <a:r>
              <a:rPr lang="en-US" sz="2600" dirty="0"/>
              <a:t>0:32:16</a:t>
            </a:r>
          </a:p>
          <a:p>
            <a:pPr marL="0" indent="0">
              <a:buNone/>
            </a:pPr>
            <a:r>
              <a:rPr lang="en-US" sz="2600" dirty="0"/>
              <a:t>0:32:48</a:t>
            </a:r>
          </a:p>
          <a:p>
            <a:pPr marL="0" indent="0">
              <a:buNone/>
            </a:pPr>
            <a:r>
              <a:rPr lang="en-US" sz="2600" dirty="0"/>
              <a:t>0:33:20</a:t>
            </a:r>
          </a:p>
          <a:p>
            <a:pPr marL="0" indent="0">
              <a:buNone/>
            </a:pPr>
            <a:r>
              <a:rPr lang="en-US" sz="2600" dirty="0"/>
              <a:t>0:33:52</a:t>
            </a:r>
          </a:p>
          <a:p>
            <a:pPr marL="0" indent="0">
              <a:buNone/>
            </a:pPr>
            <a:r>
              <a:rPr lang="en-US" sz="2600" dirty="0"/>
              <a:t>0:34:24</a:t>
            </a:r>
          </a:p>
          <a:p>
            <a:pPr marL="0" indent="0">
              <a:buNone/>
            </a:pPr>
            <a:r>
              <a:rPr lang="en-US" sz="2600" dirty="0"/>
              <a:t>0:34:56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 bwMode="auto">
          <a:xfrm>
            <a:off x="5027168" y="1712437"/>
            <a:ext cx="4307840" cy="484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667" tIns="48834" rIns="97667" bIns="48834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algn="l"/>
            <a:r>
              <a:rPr lang="en-US" dirty="0" smtClean="0"/>
              <a:t>Output files (2)</a:t>
            </a:r>
          </a:p>
          <a:p>
            <a:pPr algn="l"/>
            <a:r>
              <a:rPr lang="en-US" dirty="0"/>
              <a:t>0:31:12</a:t>
            </a:r>
          </a:p>
          <a:p>
            <a:pPr algn="l"/>
            <a:r>
              <a:rPr lang="en-US" dirty="0"/>
              <a:t>0:31:44</a:t>
            </a:r>
          </a:p>
          <a:p>
            <a:pPr algn="l"/>
            <a:r>
              <a:rPr lang="en-US" dirty="0"/>
              <a:t>0:32:16</a:t>
            </a:r>
          </a:p>
          <a:p>
            <a:pPr algn="l"/>
            <a:r>
              <a:rPr lang="en-US" dirty="0"/>
              <a:t>0:32:48</a:t>
            </a:r>
          </a:p>
          <a:p>
            <a:pPr algn="l"/>
            <a:r>
              <a:rPr lang="en-US" dirty="0"/>
              <a:t>0:33:20</a:t>
            </a:r>
          </a:p>
          <a:p>
            <a:pPr algn="l"/>
            <a:r>
              <a:rPr lang="en-US" dirty="0"/>
              <a:t>0:33:52</a:t>
            </a:r>
          </a:p>
          <a:p>
            <a:pPr algn="l"/>
            <a:r>
              <a:rPr lang="en-US" dirty="0"/>
              <a:t>0:34:24</a:t>
            </a:r>
          </a:p>
          <a:p>
            <a:pPr algn="l"/>
            <a:r>
              <a:rPr lang="en-US" dirty="0" smtClean="0"/>
              <a:t>0:34:56</a:t>
            </a:r>
            <a:endParaRPr lang="en-US" dirty="0"/>
          </a:p>
          <a:p>
            <a:pPr algn="l"/>
            <a:endParaRPr lang="en-US" dirty="0" smtClean="0"/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325120" y="7094379"/>
            <a:ext cx="1788160" cy="244634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7/11/2013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2194560" y="2309003"/>
            <a:ext cx="1463040" cy="3757575"/>
            <a:chOff x="2057400" y="2157667"/>
            <a:chExt cx="1371600" cy="3511296"/>
          </a:xfrm>
        </p:grpSpPr>
        <p:grpSp>
          <p:nvGrpSpPr>
            <p:cNvPr id="31" name="Group 30"/>
            <p:cNvGrpSpPr/>
            <p:nvPr/>
          </p:nvGrpSpPr>
          <p:grpSpPr>
            <a:xfrm>
              <a:off x="2057400" y="2157667"/>
              <a:ext cx="685800" cy="3511296"/>
              <a:chOff x="1834299" y="2633472"/>
              <a:chExt cx="685800" cy="3511296"/>
            </a:xfrm>
            <a:solidFill>
              <a:srgbClr val="0070C0"/>
            </a:solidFill>
          </p:grpSpPr>
          <p:sp>
            <p:nvSpPr>
              <p:cNvPr id="32" name="Rectangle 31"/>
              <p:cNvSpPr/>
              <p:nvPr/>
            </p:nvSpPr>
            <p:spPr>
              <a:xfrm>
                <a:off x="1834299" y="2633472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834299" y="3967613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743200" y="2157667"/>
              <a:ext cx="685800" cy="3511296"/>
              <a:chOff x="1834299" y="2633472"/>
              <a:chExt cx="685800" cy="3511296"/>
            </a:xfrm>
            <a:solidFill>
              <a:srgbClr val="CCCCFF"/>
            </a:solidFill>
          </p:grpSpPr>
          <p:sp>
            <p:nvSpPr>
              <p:cNvPr id="26" name="Rectangle 25"/>
              <p:cNvSpPr/>
              <p:nvPr/>
            </p:nvSpPr>
            <p:spPr>
              <a:xfrm>
                <a:off x="1834299" y="2633472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834299" y="3967613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grp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7477760" y="2309343"/>
            <a:ext cx="731520" cy="3757575"/>
            <a:chOff x="7391400" y="2209959"/>
            <a:chExt cx="685800" cy="3511296"/>
          </a:xfrm>
        </p:grpSpPr>
        <p:sp>
          <p:nvSpPr>
            <p:cNvPr id="3" name="Rectangle 2"/>
            <p:cNvSpPr/>
            <p:nvPr/>
          </p:nvSpPr>
          <p:spPr bwMode="auto">
            <a:xfrm>
              <a:off x="7391400" y="2209959"/>
              <a:ext cx="685800" cy="1755648"/>
            </a:xfrm>
            <a:prstGeom prst="rect">
              <a:avLst/>
            </a:prstGeom>
            <a:solidFill>
              <a:srgbClr val="CC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  <a:latin typeface="Times New Roman" pitchFamily="18" charset="0"/>
                </a:rPr>
                <a:t>  </a:t>
              </a:r>
              <a:r>
                <a:rPr lang="en-US" sz="2600" dirty="0">
                  <a:solidFill>
                    <a:schemeClr val="bg1"/>
                  </a:solidFill>
                </a:rPr>
                <a:t>0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1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2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3</a:t>
              </a: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391400" y="3965607"/>
              <a:ext cx="685800" cy="1755648"/>
            </a:xfrm>
            <a:prstGeom prst="rect">
              <a:avLst/>
            </a:prstGeom>
            <a:solidFill>
              <a:srgbClr val="CC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0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1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2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3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13703" y="2309343"/>
            <a:ext cx="734771" cy="3757575"/>
            <a:chOff x="7467600" y="2209959"/>
            <a:chExt cx="688848" cy="3511296"/>
          </a:xfrm>
          <a:solidFill>
            <a:srgbClr val="33CC33"/>
          </a:solidFill>
        </p:grpSpPr>
        <p:sp>
          <p:nvSpPr>
            <p:cNvPr id="51" name="Rectangle 50"/>
            <p:cNvSpPr/>
            <p:nvPr/>
          </p:nvSpPr>
          <p:spPr bwMode="auto">
            <a:xfrm>
              <a:off x="7467600" y="2209959"/>
              <a:ext cx="685800" cy="1755648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  <a:latin typeface="Times New Roman" pitchFamily="18" charset="0"/>
                </a:rPr>
                <a:t>  </a:t>
              </a:r>
              <a:r>
                <a:rPr lang="en-US" sz="2600" dirty="0">
                  <a:solidFill>
                    <a:schemeClr val="bg1"/>
                  </a:solidFill>
                </a:rPr>
                <a:t>0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1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2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3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470648" y="3965607"/>
              <a:ext cx="685800" cy="1755648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latin typeface="Times New Roman" pitchFamily="18" charset="0"/>
                </a:rPr>
                <a:t>  </a:t>
              </a:r>
              <a:r>
                <a:rPr lang="en-US" sz="2600" dirty="0">
                  <a:solidFill>
                    <a:schemeClr val="bg1"/>
                  </a:solidFill>
                </a:rPr>
                <a:t>0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1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2</a:t>
              </a:r>
            </a:p>
            <a:p>
              <a:pPr defTabSz="97667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chemeClr val="bg1"/>
                  </a:solidFill>
                </a:rPr>
                <a:t>  3</a:t>
              </a: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>
            <a:off x="6813702" y="2309343"/>
            <a:ext cx="139557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6813703" y="2283248"/>
            <a:ext cx="3251" cy="37575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6816954" y="6034300"/>
            <a:ext cx="1392326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8209280" y="2283248"/>
            <a:ext cx="0" cy="37575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6813702" y="4158774"/>
            <a:ext cx="139557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xtBox 59"/>
          <p:cNvSpPr txBox="1"/>
          <p:nvPr/>
        </p:nvSpPr>
        <p:spPr>
          <a:xfrm>
            <a:off x="812800" y="6523567"/>
            <a:ext cx="2722880" cy="375621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r>
              <a:rPr lang="en-US" dirty="0" smtClean="0"/>
              <a:t>SATMS           GATMO 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 bwMode="auto">
          <a:xfrm>
            <a:off x="406400" y="6605112"/>
            <a:ext cx="406400" cy="244634"/>
          </a:xfrm>
          <a:prstGeom prst="rect">
            <a:avLst/>
          </a:prstGeom>
          <a:solidFill>
            <a:srgbClr val="33CC3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1950720" y="6605112"/>
            <a:ext cx="406400" cy="244634"/>
          </a:xfrm>
          <a:prstGeom prst="rect">
            <a:avLst/>
          </a:prstGeom>
          <a:solidFill>
            <a:srgbClr val="CCCCFF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4228811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Nagg operations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Aggregation</a:t>
            </a:r>
          </a:p>
          <a:p>
            <a:endParaRPr lang="en-US" dirty="0" smtClean="0"/>
          </a:p>
          <a:p>
            <a:r>
              <a:rPr lang="en-US" dirty="0" smtClean="0"/>
              <a:t>Aggregate data granules</a:t>
            </a:r>
          </a:p>
          <a:p>
            <a:r>
              <a:rPr lang="en-US" dirty="0" smtClean="0"/>
              <a:t>De-aggregate data granules </a:t>
            </a:r>
          </a:p>
          <a:p>
            <a:r>
              <a:rPr lang="en-US" dirty="0" smtClean="0"/>
              <a:t>Re-aggregate data granules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Packaging</a:t>
            </a:r>
          </a:p>
          <a:p>
            <a:endParaRPr lang="en-US" dirty="0" smtClean="0"/>
          </a:p>
          <a:p>
            <a:r>
              <a:rPr lang="en-US" b="1" dirty="0" smtClean="0"/>
              <a:t>Package granules of multiple compatible products in common files</a:t>
            </a:r>
          </a:p>
          <a:p>
            <a:r>
              <a:rPr lang="en-US" dirty="0" smtClean="0"/>
              <a:t>Un-package products into separate files for each product</a:t>
            </a:r>
          </a:p>
          <a:p>
            <a:r>
              <a:rPr lang="en-US" dirty="0" smtClean="0"/>
              <a:t>-g no or –g &lt;product&gt;</a:t>
            </a:r>
          </a:p>
          <a:p>
            <a:endParaRPr lang="en-US" dirty="0"/>
          </a:p>
        </p:txBody>
      </p:sp>
      <p:sp>
        <p:nvSpPr>
          <p:cNvPr id="81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1600" smtClean="0">
                <a:latin typeface="+mn-lt"/>
              </a:rPr>
              <a:t>7/11/2013</a:t>
            </a:r>
            <a:endParaRPr lang="en-US" sz="1600" dirty="0">
              <a:latin typeface="+mn-lt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1600" dirty="0" smtClean="0">
                <a:latin typeface="+mn-lt"/>
              </a:rPr>
              <a:t>Aggregations, What's it to you?</a:t>
            </a:r>
            <a:endParaRPr lang="en-US" sz="1600" dirty="0">
              <a:latin typeface="+mn-lt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59F7F727-62AD-4DD1-B854-8B249C597E8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781995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Packaging</a:t>
            </a:r>
            <a:endParaRPr lang="en-US" dirty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7/11/2013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Aggregations, What's it to you?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35</a:t>
            </a:fld>
            <a:endParaRPr lang="en-US" sz="13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0" y="1055302"/>
            <a:ext cx="9753600" cy="494046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pPr algn="ctr"/>
            <a:r>
              <a:rPr lang="en-US" sz="2600" dirty="0"/>
              <a:t>Package SATMS,TATMS,GATMO products</a:t>
            </a:r>
          </a:p>
        </p:txBody>
      </p:sp>
      <p:sp>
        <p:nvSpPr>
          <p:cNvPr id="19" name="Content Placeholder 4"/>
          <p:cNvSpPr txBox="1">
            <a:spLocks/>
          </p:cNvSpPr>
          <p:nvPr/>
        </p:nvSpPr>
        <p:spPr bwMode="auto">
          <a:xfrm>
            <a:off x="353568" y="1793982"/>
            <a:ext cx="4307840" cy="448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667" tIns="48834" rIns="97667" bIns="48834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algn="l"/>
            <a:r>
              <a:rPr lang="en-US" dirty="0" smtClean="0"/>
              <a:t>Input files (22)</a:t>
            </a:r>
          </a:p>
          <a:p>
            <a:pPr algn="l"/>
            <a:r>
              <a:rPr lang="en-US" dirty="0"/>
              <a:t>0:31:12</a:t>
            </a:r>
          </a:p>
          <a:p>
            <a:pPr algn="l"/>
            <a:r>
              <a:rPr lang="en-US" dirty="0"/>
              <a:t>0:31:44</a:t>
            </a:r>
          </a:p>
          <a:p>
            <a:pPr algn="l"/>
            <a:r>
              <a:rPr lang="en-US" dirty="0"/>
              <a:t>0:32:16</a:t>
            </a:r>
          </a:p>
          <a:p>
            <a:pPr algn="l"/>
            <a:r>
              <a:rPr lang="en-US" dirty="0"/>
              <a:t>0:32:48</a:t>
            </a:r>
          </a:p>
          <a:p>
            <a:pPr algn="l"/>
            <a:r>
              <a:rPr lang="en-US" dirty="0"/>
              <a:t>0:33:20</a:t>
            </a:r>
          </a:p>
          <a:p>
            <a:pPr algn="l"/>
            <a:r>
              <a:rPr lang="en-US" dirty="0"/>
              <a:t>0:33:52</a:t>
            </a:r>
          </a:p>
          <a:p>
            <a:pPr algn="l"/>
            <a:r>
              <a:rPr lang="en-US" dirty="0"/>
              <a:t>0:34:24</a:t>
            </a:r>
          </a:p>
          <a:p>
            <a:pPr algn="l"/>
            <a:r>
              <a:rPr lang="en-US" dirty="0" smtClean="0"/>
              <a:t>0:34:56</a:t>
            </a:r>
            <a:endParaRPr lang="en-US" dirty="0"/>
          </a:p>
          <a:p>
            <a:pPr algn="l"/>
            <a:endParaRPr lang="en-US" dirty="0" smtClean="0"/>
          </a:p>
        </p:txBody>
      </p:sp>
      <p:grpSp>
        <p:nvGrpSpPr>
          <p:cNvPr id="8215" name="Group 8214"/>
          <p:cNvGrpSpPr/>
          <p:nvPr/>
        </p:nvGrpSpPr>
        <p:grpSpPr>
          <a:xfrm>
            <a:off x="1788160" y="2309003"/>
            <a:ext cx="2194560" cy="3757575"/>
            <a:chOff x="1676400" y="2157667"/>
            <a:chExt cx="2057400" cy="3511296"/>
          </a:xfrm>
        </p:grpSpPr>
        <p:grpSp>
          <p:nvGrpSpPr>
            <p:cNvPr id="22" name="Group 21"/>
            <p:cNvGrpSpPr/>
            <p:nvPr/>
          </p:nvGrpSpPr>
          <p:grpSpPr>
            <a:xfrm>
              <a:off x="1676400" y="2157667"/>
              <a:ext cx="685800" cy="3511296"/>
              <a:chOff x="1834299" y="2633472"/>
              <a:chExt cx="685800" cy="3511296"/>
            </a:xfrm>
            <a:solidFill>
              <a:srgbClr val="0070C0"/>
            </a:solidFill>
          </p:grpSpPr>
          <p:sp>
            <p:nvSpPr>
              <p:cNvPr id="23" name="Rectangle 22"/>
              <p:cNvSpPr/>
              <p:nvPr/>
            </p:nvSpPr>
            <p:spPr>
              <a:xfrm>
                <a:off x="1834299" y="2633472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834299" y="3967613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2362200" y="2594000"/>
              <a:ext cx="685800" cy="3074963"/>
              <a:chOff x="1834299" y="3069805"/>
              <a:chExt cx="685800" cy="3074963"/>
            </a:xfrm>
            <a:solidFill>
              <a:srgbClr val="9F2190"/>
            </a:solidFill>
          </p:grpSpPr>
          <p:sp>
            <p:nvSpPr>
              <p:cNvPr id="41" name="Rectangle 40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3048000" y="2157667"/>
              <a:ext cx="685800" cy="3511296"/>
              <a:chOff x="1834299" y="2633472"/>
              <a:chExt cx="685800" cy="3511296"/>
            </a:xfrm>
            <a:solidFill>
              <a:srgbClr val="0070C0"/>
            </a:solidFill>
          </p:grpSpPr>
          <p:sp>
            <p:nvSpPr>
              <p:cNvPr id="49" name="Rectangle 48"/>
              <p:cNvSpPr/>
              <p:nvPr/>
            </p:nvSpPr>
            <p:spPr>
              <a:xfrm>
                <a:off x="1834299" y="2633472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834299" y="3967613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</p:grpSp>
      <p:sp>
        <p:nvSpPr>
          <p:cNvPr id="83" name="Content Placeholder 3"/>
          <p:cNvSpPr txBox="1">
            <a:spLocks/>
          </p:cNvSpPr>
          <p:nvPr/>
        </p:nvSpPr>
        <p:spPr>
          <a:xfrm>
            <a:off x="4551680" y="1549347"/>
            <a:ext cx="4800506" cy="5463487"/>
          </a:xfrm>
          <a:prstGeom prst="rect">
            <a:avLst/>
          </a:prstGeom>
        </p:spPr>
        <p:txBody>
          <a:bodyPr lIns="97667" tIns="48834" rIns="97667" bIns="48834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700" b="1" dirty="0"/>
              <a:t>Fill granules will be created for missing granules from missing files.</a:t>
            </a:r>
          </a:p>
          <a:p>
            <a:pPr marL="0" indent="0">
              <a:buNone/>
            </a:pPr>
            <a:r>
              <a:rPr lang="en-US" sz="1700" dirty="0"/>
              <a:t>Command:</a:t>
            </a:r>
          </a:p>
          <a:p>
            <a:pPr marL="0" indent="0">
              <a:buNone/>
            </a:pPr>
            <a:r>
              <a:rPr lang="en-US" sz="1700" dirty="0"/>
              <a:t>../nagg –t SATMS,TATMS ../testfiles/SATMS*.h5 ../testfiles/TATMS*.h5</a:t>
            </a:r>
          </a:p>
          <a:p>
            <a:pPr marL="0" indent="0">
              <a:buNone/>
            </a:pPr>
            <a:r>
              <a:rPr lang="en-US" sz="1700" dirty="0"/>
              <a:t>Output (8 files): </a:t>
            </a:r>
            <a:endParaRPr lang="en-US" dirty="0"/>
          </a:p>
          <a:p>
            <a:pPr marL="0" indent="0">
              <a:buNone/>
            </a:pPr>
            <a:r>
              <a:rPr lang="en-US" sz="1700" dirty="0"/>
              <a:t>Produced   1 granules in GATMO-SATMS-TATMS_npp_d20120404_t0031123_e0031370_b02251_c20120921043859559810_XXXX_XXX.h5</a:t>
            </a:r>
          </a:p>
          <a:p>
            <a:pPr marL="0" indent="0">
              <a:buNone/>
            </a:pPr>
            <a:r>
              <a:rPr lang="en-US" sz="1700" dirty="0"/>
              <a:t>Produced   1 granules in GATMO-SATMS-TATMS_npp_d20120404_t0031443_e0032159_b02251_c20120921043859591107_XXXX_XXX.h5</a:t>
            </a:r>
          </a:p>
          <a:p>
            <a:pPr marL="0" indent="0">
              <a:buNone/>
            </a:pPr>
            <a:r>
              <a:rPr lang="en-US" sz="1700" dirty="0"/>
              <a:t>…</a:t>
            </a:r>
          </a:p>
          <a:p>
            <a:pPr marL="0" indent="0">
              <a:buNone/>
            </a:pPr>
            <a:r>
              <a:rPr lang="en-US" sz="1700" dirty="0"/>
              <a:t>Produced   1 granules in GATMO-SATMS-TATMS_npp_d20120404_t0034563_e0035279_b02251_c20120921043859765891_XXXX_XXX.h5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38" name="TextBox 37"/>
          <p:cNvSpPr txBox="1"/>
          <p:nvPr/>
        </p:nvSpPr>
        <p:spPr>
          <a:xfrm>
            <a:off x="568960" y="6523567"/>
            <a:ext cx="4092448" cy="375621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r>
              <a:rPr lang="en-US" dirty="0" smtClean="0"/>
              <a:t>SATMS         TATMS          GATMO 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162560" y="6605112"/>
            <a:ext cx="406400" cy="244634"/>
          </a:xfrm>
          <a:prstGeom prst="rect">
            <a:avLst/>
          </a:prstGeom>
          <a:solidFill>
            <a:srgbClr val="33CC3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1625600" y="6605112"/>
            <a:ext cx="406400" cy="244634"/>
          </a:xfrm>
          <a:prstGeom prst="rect">
            <a:avLst/>
          </a:prstGeom>
          <a:solidFill>
            <a:srgbClr val="0070C0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3088640" y="6605112"/>
            <a:ext cx="406400" cy="244634"/>
          </a:xfrm>
          <a:prstGeom prst="rect">
            <a:avLst/>
          </a:prstGeom>
          <a:solidFill>
            <a:srgbClr val="CCCCFF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8428249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86"/>
          <p:cNvSpPr txBox="1"/>
          <p:nvPr/>
        </p:nvSpPr>
        <p:spPr>
          <a:xfrm>
            <a:off x="568960" y="6523567"/>
            <a:ext cx="4092448" cy="375621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r>
              <a:rPr lang="en-US" dirty="0" smtClean="0"/>
              <a:t>SATMS         TATMS          GATMO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Packaging</a:t>
            </a:r>
            <a:endParaRPr lang="en-US" dirty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7/11/2013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300" smtClean="0">
                <a:solidFill>
                  <a:srgbClr val="FFFFFF"/>
                </a:solidFill>
                <a:latin typeface="Arial" pitchFamily="34" charset="0"/>
              </a:rPr>
              <a:t>Aggregations, What's it to you?</a:t>
            </a:r>
            <a:endParaRPr 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93545" indent="-305210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220838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709174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197509" indent="-244168" eaLnBrk="0" hangingPunct="0"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685844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17418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662515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4150850" indent="-244168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36</a:t>
            </a:fld>
            <a:endParaRPr lang="en-US" sz="13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0" y="1055302"/>
            <a:ext cx="9753600" cy="494046"/>
          </a:xfrm>
          <a:prstGeom prst="rect">
            <a:avLst/>
          </a:prstGeom>
          <a:noFill/>
        </p:spPr>
        <p:txBody>
          <a:bodyPr wrap="square" lIns="97667" tIns="48834" rIns="97667" bIns="48834" rtlCol="0">
            <a:spAutoFit/>
          </a:bodyPr>
          <a:lstStyle/>
          <a:p>
            <a:pPr algn="ctr"/>
            <a:r>
              <a:rPr lang="en-US" sz="2600" dirty="0"/>
              <a:t>Package SATMS,TATMS,GATMO products</a:t>
            </a:r>
          </a:p>
        </p:txBody>
      </p:sp>
      <p:sp>
        <p:nvSpPr>
          <p:cNvPr id="19" name="Content Placeholder 4"/>
          <p:cNvSpPr txBox="1">
            <a:spLocks/>
          </p:cNvSpPr>
          <p:nvPr/>
        </p:nvSpPr>
        <p:spPr bwMode="auto">
          <a:xfrm>
            <a:off x="353568" y="1793982"/>
            <a:ext cx="4307840" cy="448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667" tIns="48834" rIns="97667" bIns="48834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algn="l"/>
            <a:r>
              <a:rPr lang="en-US" dirty="0" smtClean="0"/>
              <a:t>Input files (22)</a:t>
            </a:r>
          </a:p>
          <a:p>
            <a:pPr algn="l"/>
            <a:r>
              <a:rPr lang="en-US" dirty="0"/>
              <a:t>0:31:12</a:t>
            </a:r>
          </a:p>
          <a:p>
            <a:pPr algn="l"/>
            <a:r>
              <a:rPr lang="en-US" dirty="0"/>
              <a:t>0:31:44</a:t>
            </a:r>
          </a:p>
          <a:p>
            <a:pPr algn="l"/>
            <a:r>
              <a:rPr lang="en-US" dirty="0"/>
              <a:t>0:32:16</a:t>
            </a:r>
          </a:p>
          <a:p>
            <a:pPr algn="l"/>
            <a:r>
              <a:rPr lang="en-US" dirty="0"/>
              <a:t>0:32:48</a:t>
            </a:r>
          </a:p>
          <a:p>
            <a:pPr algn="l"/>
            <a:r>
              <a:rPr lang="en-US" dirty="0"/>
              <a:t>0:33:20</a:t>
            </a:r>
          </a:p>
          <a:p>
            <a:pPr algn="l"/>
            <a:r>
              <a:rPr lang="en-US" dirty="0"/>
              <a:t>0:33:52</a:t>
            </a:r>
          </a:p>
          <a:p>
            <a:pPr algn="l"/>
            <a:r>
              <a:rPr lang="en-US" dirty="0"/>
              <a:t>0:34:24</a:t>
            </a:r>
          </a:p>
          <a:p>
            <a:pPr algn="l"/>
            <a:r>
              <a:rPr lang="en-US" dirty="0" smtClean="0"/>
              <a:t>0:34:56</a:t>
            </a:r>
            <a:endParaRPr lang="en-US" dirty="0"/>
          </a:p>
          <a:p>
            <a:pPr algn="l"/>
            <a:endParaRPr lang="en-US" dirty="0" smtClean="0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 bwMode="auto">
          <a:xfrm>
            <a:off x="4988623" y="1805751"/>
            <a:ext cx="4307840" cy="484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667" tIns="48834" rIns="97667" bIns="48834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 algn="l"/>
            <a:r>
              <a:rPr lang="en-US" dirty="0" smtClean="0"/>
              <a:t>Output files (8)</a:t>
            </a:r>
          </a:p>
          <a:p>
            <a:pPr algn="l"/>
            <a:r>
              <a:rPr lang="en-US" dirty="0"/>
              <a:t>0:31:12</a:t>
            </a:r>
          </a:p>
          <a:p>
            <a:pPr algn="l"/>
            <a:r>
              <a:rPr lang="en-US" dirty="0"/>
              <a:t>0:31:44</a:t>
            </a:r>
          </a:p>
          <a:p>
            <a:pPr algn="l"/>
            <a:r>
              <a:rPr lang="en-US" dirty="0"/>
              <a:t>0:32:16</a:t>
            </a:r>
          </a:p>
          <a:p>
            <a:pPr algn="l"/>
            <a:r>
              <a:rPr lang="en-US" dirty="0"/>
              <a:t>0:32:48</a:t>
            </a:r>
          </a:p>
          <a:p>
            <a:pPr algn="l"/>
            <a:r>
              <a:rPr lang="en-US" dirty="0"/>
              <a:t>0:33:20</a:t>
            </a:r>
          </a:p>
          <a:p>
            <a:pPr algn="l"/>
            <a:r>
              <a:rPr lang="en-US" dirty="0"/>
              <a:t>0:33:52</a:t>
            </a:r>
          </a:p>
          <a:p>
            <a:pPr algn="l"/>
            <a:r>
              <a:rPr lang="en-US" dirty="0"/>
              <a:t>0:34:24</a:t>
            </a:r>
          </a:p>
          <a:p>
            <a:pPr algn="l"/>
            <a:r>
              <a:rPr lang="en-US" dirty="0" smtClean="0"/>
              <a:t>0:34:56</a:t>
            </a:r>
            <a:endParaRPr lang="en-US" dirty="0"/>
          </a:p>
          <a:p>
            <a:pPr algn="l"/>
            <a:endParaRPr lang="en-US" dirty="0" smtClean="0"/>
          </a:p>
        </p:txBody>
      </p:sp>
      <p:grpSp>
        <p:nvGrpSpPr>
          <p:cNvPr id="8215" name="Group 8214"/>
          <p:cNvGrpSpPr/>
          <p:nvPr/>
        </p:nvGrpSpPr>
        <p:grpSpPr>
          <a:xfrm>
            <a:off x="1788160" y="2309003"/>
            <a:ext cx="2194560" cy="3757575"/>
            <a:chOff x="1676400" y="2157667"/>
            <a:chExt cx="2057400" cy="3511296"/>
          </a:xfrm>
        </p:grpSpPr>
        <p:grpSp>
          <p:nvGrpSpPr>
            <p:cNvPr id="22" name="Group 21"/>
            <p:cNvGrpSpPr/>
            <p:nvPr/>
          </p:nvGrpSpPr>
          <p:grpSpPr>
            <a:xfrm>
              <a:off x="1676400" y="2157667"/>
              <a:ext cx="685800" cy="3511296"/>
              <a:chOff x="1834299" y="2633472"/>
              <a:chExt cx="685800" cy="3511296"/>
            </a:xfrm>
            <a:solidFill>
              <a:srgbClr val="0070C0"/>
            </a:solidFill>
          </p:grpSpPr>
          <p:sp>
            <p:nvSpPr>
              <p:cNvPr id="23" name="Rectangle 22"/>
              <p:cNvSpPr/>
              <p:nvPr/>
            </p:nvSpPr>
            <p:spPr>
              <a:xfrm>
                <a:off x="1834299" y="2633472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834299" y="3967613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2362200" y="2594000"/>
              <a:ext cx="685800" cy="3074963"/>
              <a:chOff x="1834299" y="3069805"/>
              <a:chExt cx="685800" cy="3074963"/>
            </a:xfrm>
            <a:solidFill>
              <a:srgbClr val="9F2190"/>
            </a:solidFill>
          </p:grpSpPr>
          <p:sp>
            <p:nvSpPr>
              <p:cNvPr id="41" name="Rectangle 40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3048000" y="2157667"/>
              <a:ext cx="685800" cy="3511296"/>
              <a:chOff x="1834299" y="2633472"/>
              <a:chExt cx="685800" cy="3511296"/>
            </a:xfrm>
            <a:solidFill>
              <a:srgbClr val="0070C0"/>
            </a:solidFill>
          </p:grpSpPr>
          <p:sp>
            <p:nvSpPr>
              <p:cNvPr id="49" name="Rectangle 48"/>
              <p:cNvSpPr/>
              <p:nvPr/>
            </p:nvSpPr>
            <p:spPr>
              <a:xfrm>
                <a:off x="1834299" y="2633472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834299" y="3069805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834299" y="3511296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834299" y="3967613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834299" y="4389120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834299" y="4828032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834299" y="5266944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834299" y="5705856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</p:grpSp>
      <p:cxnSp>
        <p:nvCxnSpPr>
          <p:cNvPr id="8194" name="Straight Connector 8193"/>
          <p:cNvCxnSpPr/>
          <p:nvPr/>
        </p:nvCxnSpPr>
        <p:spPr bwMode="auto">
          <a:xfrm>
            <a:off x="8708809" y="2309003"/>
            <a:ext cx="0" cy="375774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8219" name="Group 8218"/>
          <p:cNvGrpSpPr/>
          <p:nvPr/>
        </p:nvGrpSpPr>
        <p:grpSpPr>
          <a:xfrm>
            <a:off x="6515405" y="2309003"/>
            <a:ext cx="2197275" cy="3757744"/>
            <a:chOff x="6104563" y="2157667"/>
            <a:chExt cx="2059945" cy="3511454"/>
          </a:xfrm>
        </p:grpSpPr>
        <p:grpSp>
          <p:nvGrpSpPr>
            <p:cNvPr id="8217" name="Group 8216"/>
            <p:cNvGrpSpPr/>
            <p:nvPr/>
          </p:nvGrpSpPr>
          <p:grpSpPr>
            <a:xfrm>
              <a:off x="6784848" y="2157667"/>
              <a:ext cx="690231" cy="3510979"/>
              <a:chOff x="6784848" y="2157667"/>
              <a:chExt cx="690231" cy="3510979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6785650" y="2596579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6789279" y="3035491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6784848" y="3474403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789279" y="3913315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9279" y="4352227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6789279" y="5229734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6785650" y="2157667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6784848" y="4790347"/>
                <a:ext cx="685800" cy="438912"/>
              </a:xfrm>
              <a:prstGeom prst="rect">
                <a:avLst/>
              </a:prstGeom>
              <a:solidFill>
                <a:srgbClr val="0070C0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  <p:grpSp>
          <p:nvGrpSpPr>
            <p:cNvPr id="8218" name="Group 8217"/>
            <p:cNvGrpSpPr/>
            <p:nvPr/>
          </p:nvGrpSpPr>
          <p:grpSpPr>
            <a:xfrm>
              <a:off x="7475079" y="2158142"/>
              <a:ext cx="689429" cy="3510979"/>
              <a:chOff x="7475079" y="2158142"/>
              <a:chExt cx="689429" cy="3510979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7475079" y="2597054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7478708" y="3035966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7478708" y="3483338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7478708" y="3913790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7478708" y="4352702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7478708" y="5230209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7475079" y="2158142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7478708" y="4790822"/>
                <a:ext cx="685800" cy="438912"/>
              </a:xfrm>
              <a:prstGeom prst="rect">
                <a:avLst/>
              </a:prstGeom>
              <a:solidFill>
                <a:srgbClr val="CCCCFF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</p:grpSp>
        <p:grpSp>
          <p:nvGrpSpPr>
            <p:cNvPr id="8216" name="Group 8215"/>
            <p:cNvGrpSpPr/>
            <p:nvPr/>
          </p:nvGrpSpPr>
          <p:grpSpPr>
            <a:xfrm>
              <a:off x="6104563" y="2157667"/>
              <a:ext cx="689429" cy="3511454"/>
              <a:chOff x="6104563" y="2157667"/>
              <a:chExt cx="689429" cy="3511454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6104563" y="2596896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108192" y="3035808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108192" y="3483180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6108192" y="3913632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6108192" y="4352544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108192" y="5230051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6104563" y="2157984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6108192" y="4790664"/>
                <a:ext cx="685800" cy="438912"/>
              </a:xfrm>
              <a:prstGeom prst="rect">
                <a:avLst/>
              </a:prstGeom>
              <a:solidFill>
                <a:srgbClr val="33CC33"/>
              </a:solidFill>
              <a:ln w="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76671">
                  <a:defRPr/>
                </a:pPr>
                <a:r>
                  <a:rPr lang="en-US" sz="2600" kern="0" dirty="0">
                    <a:solidFill>
                      <a:sysClr val="window" lastClr="FFFFFF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cxnSp>
            <p:nvCxnSpPr>
              <p:cNvPr id="8200" name="Straight Connector 8199"/>
              <p:cNvCxnSpPr/>
              <p:nvPr/>
            </p:nvCxnSpPr>
            <p:spPr bwMode="auto">
              <a:xfrm flipV="1">
                <a:off x="6104563" y="2157667"/>
                <a:ext cx="0" cy="3511454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8202" name="Straight Connector 8201"/>
          <p:cNvCxnSpPr/>
          <p:nvPr/>
        </p:nvCxnSpPr>
        <p:spPr bwMode="auto">
          <a:xfrm>
            <a:off x="6515405" y="2775940"/>
            <a:ext cx="219340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04" name="Straight Connector 8203"/>
          <p:cNvCxnSpPr/>
          <p:nvPr/>
        </p:nvCxnSpPr>
        <p:spPr bwMode="auto">
          <a:xfrm>
            <a:off x="6511534" y="3248398"/>
            <a:ext cx="2197275" cy="50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06" name="Straight Connector 8205"/>
          <p:cNvCxnSpPr/>
          <p:nvPr/>
        </p:nvCxnSpPr>
        <p:spPr bwMode="auto">
          <a:xfrm>
            <a:off x="6515405" y="3718094"/>
            <a:ext cx="2193404" cy="1862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08" name="Straight Connector 8207"/>
          <p:cNvCxnSpPr/>
          <p:nvPr/>
        </p:nvCxnSpPr>
        <p:spPr bwMode="auto">
          <a:xfrm>
            <a:off x="6511534" y="4187791"/>
            <a:ext cx="219727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10" name="Straight Connector 8209"/>
          <p:cNvCxnSpPr/>
          <p:nvPr/>
        </p:nvCxnSpPr>
        <p:spPr bwMode="auto">
          <a:xfrm>
            <a:off x="6515405" y="4657488"/>
            <a:ext cx="2193404" cy="50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12" name="Straight Connector 8211"/>
          <p:cNvCxnSpPr/>
          <p:nvPr/>
        </p:nvCxnSpPr>
        <p:spPr bwMode="auto">
          <a:xfrm>
            <a:off x="6515405" y="5126337"/>
            <a:ext cx="2193404" cy="135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14" name="Straight Connector 8213"/>
          <p:cNvCxnSpPr/>
          <p:nvPr/>
        </p:nvCxnSpPr>
        <p:spPr bwMode="auto">
          <a:xfrm>
            <a:off x="6515405" y="5596034"/>
            <a:ext cx="2189533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21" name="Straight Connector 8220"/>
          <p:cNvCxnSpPr/>
          <p:nvPr/>
        </p:nvCxnSpPr>
        <p:spPr bwMode="auto">
          <a:xfrm>
            <a:off x="6515405" y="2309004"/>
            <a:ext cx="2193404" cy="50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27" name="Straight Connector 8226"/>
          <p:cNvCxnSpPr/>
          <p:nvPr/>
        </p:nvCxnSpPr>
        <p:spPr bwMode="auto">
          <a:xfrm>
            <a:off x="6511534" y="6066239"/>
            <a:ext cx="2201146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Rectangle 84"/>
          <p:cNvSpPr/>
          <p:nvPr/>
        </p:nvSpPr>
        <p:spPr bwMode="auto">
          <a:xfrm>
            <a:off x="162560" y="6605112"/>
            <a:ext cx="406400" cy="244634"/>
          </a:xfrm>
          <a:prstGeom prst="rect">
            <a:avLst/>
          </a:prstGeom>
          <a:solidFill>
            <a:srgbClr val="33CC3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3088640" y="6605112"/>
            <a:ext cx="406400" cy="244634"/>
          </a:xfrm>
          <a:prstGeom prst="rect">
            <a:avLst/>
          </a:prstGeom>
          <a:solidFill>
            <a:srgbClr val="CCCCFF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1625600" y="6605112"/>
            <a:ext cx="406400" cy="244634"/>
          </a:xfrm>
          <a:prstGeom prst="rect">
            <a:avLst/>
          </a:prstGeom>
          <a:solidFill>
            <a:srgbClr val="0070C0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7667" tIns="48834" rIns="97667" bIns="48834" numCol="1" rtlCol="0" anchor="ctr" anchorCtr="0" compatLnSpc="1">
            <a:prstTxWarp prst="textNoShape">
              <a:avLst/>
            </a:prstTxWarp>
          </a:bodyPr>
          <a:lstStyle/>
          <a:p>
            <a:pPr defTabSz="976671" fontAlgn="base">
              <a:spcBef>
                <a:spcPct val="0"/>
              </a:spcBef>
              <a:spcAft>
                <a:spcPct val="0"/>
              </a:spcAft>
            </a:pPr>
            <a:endParaRPr lang="en-US" sz="2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39980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5. Aggregation needs and solutions we would like to see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473085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aggregation for remote sensing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Temporal: Arranging according to time.</a:t>
            </a:r>
          </a:p>
          <a:p>
            <a:r>
              <a:rPr lang="en-US" dirty="0" smtClean="0"/>
              <a:t>Spatial: Arranging according to space. </a:t>
            </a:r>
          </a:p>
          <a:p>
            <a:r>
              <a:rPr lang="en-US" dirty="0" smtClean="0"/>
              <a:t>Packaging: Grouping a variety of related objects.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else?</a:t>
            </a:r>
          </a:p>
          <a:p>
            <a:r>
              <a:rPr lang="en-US" dirty="0" smtClean="0"/>
              <a:t>What is a granule?</a:t>
            </a:r>
          </a:p>
          <a:p>
            <a:r>
              <a:rPr lang="en-US" dirty="0" smtClean="0"/>
              <a:t>Could there be common vocabulary and model that spans the wide variety of products and types of aggregation?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4896215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 aggregation/de-aggregation  reference model?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729659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934908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M.C. Escher</a:t>
            </a:r>
            <a:endParaRPr lang="en-US" dirty="0"/>
          </a:p>
        </p:txBody>
      </p:sp>
      <p:pic>
        <p:nvPicPr>
          <p:cNvPr id="9218" name="Picture 2" descr="http://upload.wikimedia.org/wikipedia/commons/f/f1/Leeuwarden_-_Tegeltableau_Esch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747907" cy="733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7/11/2013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Aggregations, What's it to you?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9A33E-ADBA-4F94-A785-91E11376D88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7016301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2085</Words>
  <Application>Microsoft Macintosh PowerPoint</Application>
  <PresentationFormat>Custom</PresentationFormat>
  <Paragraphs>488</Paragraphs>
  <Slides>41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Verdana</vt:lpstr>
      <vt:lpstr>Calibri</vt:lpstr>
      <vt:lpstr>Office Theme</vt:lpstr>
      <vt:lpstr>Aggregation  –  What’s it to The HDF Group?</vt:lpstr>
      <vt:lpstr>Slide 2</vt:lpstr>
      <vt:lpstr>caterpillar</vt:lpstr>
      <vt:lpstr>To see a bigger picture</vt:lpstr>
      <vt:lpstr>Slide 5</vt:lpstr>
      <vt:lpstr>Slide 6</vt:lpstr>
      <vt:lpstr>“The whole is more than the sum of its parts.”</vt:lpstr>
      <vt:lpstr>Baphuon Temple, Angkor Thom, Cambodia</vt:lpstr>
      <vt:lpstr>Jerusalem</vt:lpstr>
      <vt:lpstr>Seas and lakes of Titan, from Cassini mosaic</vt:lpstr>
      <vt:lpstr>Greater efficiency in storage and transport.</vt:lpstr>
      <vt:lpstr>Greater efficiency in storage and transport.</vt:lpstr>
      <vt:lpstr>If a tool can only work with a single object, aggregation can combine together into a single object all the information we want the tool to use.</vt:lpstr>
      <vt:lpstr>Slide 14</vt:lpstr>
      <vt:lpstr>Slide 15</vt:lpstr>
      <vt:lpstr>The LEGO effect</vt:lpstr>
      <vt:lpstr>Slide 17</vt:lpstr>
      <vt:lpstr>Slide 18</vt:lpstr>
      <vt:lpstr>Slide 19</vt:lpstr>
      <vt:lpstr>2. Aggregation and HDF</vt:lpstr>
      <vt:lpstr>Aggregation in HDF </vt:lpstr>
      <vt:lpstr>HDF5 groups, datasets and attributes</vt:lpstr>
      <vt:lpstr>Using HDF for aggregation</vt:lpstr>
      <vt:lpstr>Swath Structure</vt:lpstr>
      <vt:lpstr>3. Types of aggregation for remote sensing</vt:lpstr>
      <vt:lpstr>Types of aggregation for remote sensing</vt:lpstr>
      <vt:lpstr>4. nagg</vt:lpstr>
      <vt:lpstr>What is nagg?</vt:lpstr>
      <vt:lpstr>Definitions</vt:lpstr>
      <vt:lpstr>Nagg operations</vt:lpstr>
      <vt:lpstr>Nagg operations</vt:lpstr>
      <vt:lpstr>Aggregation</vt:lpstr>
      <vt:lpstr>Aggregation</vt:lpstr>
      <vt:lpstr>Nagg operations</vt:lpstr>
      <vt:lpstr>Packaging</vt:lpstr>
      <vt:lpstr>Packaging</vt:lpstr>
      <vt:lpstr>5. Aggregation needs and solutions we would like to see</vt:lpstr>
      <vt:lpstr>Types of aggregation for remote sensing</vt:lpstr>
      <vt:lpstr>An aggregation/de-aggregation  reference model?</vt:lpstr>
      <vt:lpstr>Questions/comments?</vt:lpstr>
      <vt:lpstr>M.C. Escher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Aggregation - opening thoughts</dc:title>
  <dc:creator>Folk, Michael J</dc:creator>
  <cp:lastModifiedBy>Hyo-Kyung Lee</cp:lastModifiedBy>
  <cp:revision>46</cp:revision>
  <dcterms:created xsi:type="dcterms:W3CDTF">2014-02-14T17:19:48Z</dcterms:created>
  <dcterms:modified xsi:type="dcterms:W3CDTF">2014-02-14T17:20:14Z</dcterms:modified>
</cp:coreProperties>
</file>